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  <p:sldMasterId id="2147483667" r:id="rId5"/>
    <p:sldMasterId id="2147483680" r:id="rId6"/>
  </p:sldMasterIdLst>
  <p:notesMasterIdLst>
    <p:notesMasterId r:id="rId8"/>
  </p:notesMasterIdLst>
  <p:sldIdLst>
    <p:sldId id="325" r:id="rId7"/>
    <p:sldId id="326" r:id="rId9"/>
    <p:sldId id="328" r:id="rId10"/>
    <p:sldId id="257" r:id="rId11"/>
    <p:sldId id="329" r:id="rId12"/>
    <p:sldId id="330" r:id="rId13"/>
    <p:sldId id="264" r:id="rId14"/>
    <p:sldId id="265" r:id="rId15"/>
    <p:sldId id="266" r:id="rId16"/>
    <p:sldId id="327" r:id="rId17"/>
    <p:sldId id="331" r:id="rId18"/>
    <p:sldId id="342" r:id="rId19"/>
    <p:sldId id="276" r:id="rId20"/>
    <p:sldId id="277" r:id="rId21"/>
    <p:sldId id="287" r:id="rId22"/>
    <p:sldId id="311" r:id="rId23"/>
    <p:sldId id="310" r:id="rId24"/>
    <p:sldId id="309" r:id="rId25"/>
    <p:sldId id="308" r:id="rId26"/>
    <p:sldId id="307" r:id="rId27"/>
    <p:sldId id="306" r:id="rId28"/>
    <p:sldId id="305" r:id="rId29"/>
    <p:sldId id="304" r:id="rId30"/>
    <p:sldId id="333" r:id="rId31"/>
    <p:sldId id="338" r:id="rId32"/>
    <p:sldId id="303" r:id="rId33"/>
    <p:sldId id="302" r:id="rId34"/>
    <p:sldId id="316" r:id="rId35"/>
    <p:sldId id="315" r:id="rId36"/>
    <p:sldId id="314" r:id="rId37"/>
    <p:sldId id="262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g" initials="b" lastIdx="2" clrIdx="0"/>
  <p:cmAuthor id="2" name="Author" initials="A" lastIdx="0" clrIdx="1"/>
  <p:cmAuthor id="3" name="fafa" initials="f" lastIdx="2" clrIdx="1"/>
  <p:cmAuthor id="4" name="王习习" initials="王" lastIdx="2" clrIdx="0"/>
  <p:cmAuthor id="75" name="作者" initials="A" lastIdx="0" clrIdx="24"/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8FC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3" Type="http://schemas.openxmlformats.org/officeDocument/2006/relationships/tags" Target="tags/tag74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>
            <a:spLocks noChangeArrowheads="1"/>
          </p:cNvSpPr>
          <p:nvPr/>
        </p:nvSpPr>
        <p:spPr bwMode="auto">
          <a:xfrm>
            <a:off x="11210925" y="6450013"/>
            <a:ext cx="6508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algn="ctr" eaLnBrk="1" hangingPunct="1">
              <a:buNone/>
            </a:pPr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987899789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149860" y="137795"/>
            <a:ext cx="11873865" cy="6581140"/>
          </a:xfrm>
          <a:prstGeom prst="roundRect">
            <a:avLst>
              <a:gd name="adj" fmla="val 3840"/>
            </a:avLst>
          </a:prstGeom>
          <a:solidFill>
            <a:schemeClr val="bg1"/>
          </a:solidFill>
          <a:ln>
            <a:solidFill>
              <a:srgbClr val="A3C8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/>
          <p:nvPr/>
        </p:nvSpPr>
        <p:spPr>
          <a:xfrm>
            <a:off x="11210925" y="6450013"/>
            <a:ext cx="650875" cy="338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 algn="ctr"/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/>
          <p:nvPr/>
        </p:nvSpPr>
        <p:spPr>
          <a:xfrm>
            <a:off x="11210925" y="6450013"/>
            <a:ext cx="650875" cy="338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 algn="ctr"/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image" Target="../media/image7.png"/><Relationship Id="rId7" Type="http://schemas.openxmlformats.org/officeDocument/2006/relationships/tags" Target="../tags/tag46.xml"/><Relationship Id="rId6" Type="http://schemas.openxmlformats.org/officeDocument/2006/relationships/image" Target="../media/image6.png"/><Relationship Id="rId5" Type="http://schemas.openxmlformats.org/officeDocument/2006/relationships/tags" Target="../tags/tag45.xml"/><Relationship Id="rId4" Type="http://schemas.openxmlformats.org/officeDocument/2006/relationships/image" Target="../media/image5.png"/><Relationship Id="rId3" Type="http://schemas.openxmlformats.org/officeDocument/2006/relationships/tags" Target="../tags/tag44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48.xml"/><Relationship Id="rId10" Type="http://schemas.openxmlformats.org/officeDocument/2006/relationships/image" Target="../media/image8.png"/><Relationship Id="rId1" Type="http://schemas.openxmlformats.org/officeDocument/2006/relationships/tags" Target="../tags/tag4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image" Target="../media/image7.png"/><Relationship Id="rId7" Type="http://schemas.openxmlformats.org/officeDocument/2006/relationships/tags" Target="../tags/tag57.xml"/><Relationship Id="rId6" Type="http://schemas.openxmlformats.org/officeDocument/2006/relationships/image" Target="../media/image6.png"/><Relationship Id="rId5" Type="http://schemas.openxmlformats.org/officeDocument/2006/relationships/tags" Target="../tags/tag56.xml"/><Relationship Id="rId4" Type="http://schemas.openxmlformats.org/officeDocument/2006/relationships/image" Target="../media/image5.png"/><Relationship Id="rId3" Type="http://schemas.openxmlformats.org/officeDocument/2006/relationships/tags" Target="../tags/tag55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59.xml"/><Relationship Id="rId10" Type="http://schemas.openxmlformats.org/officeDocument/2006/relationships/image" Target="../media/image8.png"/><Relationship Id="rId1" Type="http://schemas.openxmlformats.org/officeDocument/2006/relationships/tags" Target="../tags/tag5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5" Type="http://schemas.openxmlformats.org/officeDocument/2006/relationships/slideLayout" Target="../slideLayouts/slideLayout28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28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image" Target="../media/image7.png"/><Relationship Id="rId7" Type="http://schemas.openxmlformats.org/officeDocument/2006/relationships/tags" Target="../tags/tag25.xml"/><Relationship Id="rId6" Type="http://schemas.openxmlformats.org/officeDocument/2006/relationships/image" Target="../media/image6.png"/><Relationship Id="rId5" Type="http://schemas.openxmlformats.org/officeDocument/2006/relationships/tags" Target="../tags/tag24.xml"/><Relationship Id="rId4" Type="http://schemas.openxmlformats.org/officeDocument/2006/relationships/image" Target="../media/image5.png"/><Relationship Id="rId3" Type="http://schemas.openxmlformats.org/officeDocument/2006/relationships/tags" Target="../tags/tag23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27.xml"/><Relationship Id="rId10" Type="http://schemas.openxmlformats.org/officeDocument/2006/relationships/image" Target="../media/image8.png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6" Type="http://schemas.openxmlformats.org/officeDocument/2006/relationships/slideLayout" Target="../slideLayouts/slideLayout28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9897879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635"/>
            <a:ext cx="12192000" cy="6942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4211" y="4433832"/>
            <a:ext cx="403542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北京出版社</a:t>
            </a:r>
            <a:endParaRPr lang="zh-CN" sz="28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7296" y="1739705"/>
            <a:ext cx="54692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kern="0" dirty="0">
                <a:solidFill>
                  <a:srgbClr val="A3C868"/>
                </a:solidFill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  <a:sym typeface="+mn-lt"/>
              </a:rPr>
              <a:t>体育与健康</a:t>
            </a:r>
            <a:endParaRPr lang="zh-CN" altLang="en-US" sz="7200" kern="0" dirty="0">
              <a:solidFill>
                <a:srgbClr val="A3C868"/>
              </a:solidFill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34795" y="505460"/>
            <a:ext cx="1428750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37915" y="505460"/>
            <a:ext cx="8335645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910375" y="997938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4040" y="428625"/>
            <a:ext cx="381635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887875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拓展知识</a:t>
            </a:r>
            <a:endParaRPr lang="zh-CN" altLang="en-US" sz="3200" b="1" dirty="0">
              <a:solidFill>
                <a:srgbClr val="887875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8588" y="6355163"/>
            <a:ext cx="2777928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dist">
              <a:defRPr sz="6000">
                <a:solidFill>
                  <a:srgbClr val="887875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18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530" y="1220470"/>
            <a:ext cx="102412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/>
              <a:t>游泳安全小知识：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/>
              <a:t>1</a:t>
            </a:r>
            <a:r>
              <a:rPr lang="en-US" altLang="zh-CN" sz="2000"/>
              <a:t>.</a:t>
            </a:r>
            <a:r>
              <a:rPr lang="zh-CN" altLang="en-US" sz="2000"/>
              <a:t>参加强体力劳动或剧烈运动后，不能立即跳进水中游泳，尤其是在满身大汗，浑身发热的情况下，不可以立即下水，否则易引起抽筋等。　　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2</a:t>
            </a:r>
            <a:r>
              <a:rPr lang="en-US" altLang="zh-CN" sz="2000"/>
              <a:t>.</a:t>
            </a:r>
            <a:r>
              <a:rPr lang="zh-CN" altLang="en-US" sz="2000"/>
              <a:t>被污染的(水质不好)河流、水库、有急流处、两条河流的交汇处以及落差的河流湖泊，均不宜游泳。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3</a:t>
            </a:r>
            <a:r>
              <a:rPr lang="en-US" altLang="zh-CN" sz="2000"/>
              <a:t>.</a:t>
            </a:r>
            <a:r>
              <a:rPr lang="zh-CN" altLang="en-US" sz="2000"/>
              <a:t>游泳时发生抽筋，千万不要惊慌，一定要保持镇静，停止游动，先吸一口气，仰面浮于水面，并根据不同部位采取不同方法进行自救。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4</a:t>
            </a:r>
            <a:r>
              <a:rPr lang="en-US" altLang="zh-CN" sz="2000"/>
              <a:t>.</a:t>
            </a:r>
            <a:r>
              <a:rPr lang="zh-CN" altLang="en-US" sz="2000"/>
              <a:t>游泳应在有安全保障区的游泳区内进行，严禁在非游泳区内游泳，游泳者应选择水下情况熟悉的区域进行游泳。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454525" y="2168525"/>
            <a:ext cx="3210560" cy="24917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任务二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游泳基本技术与练习方法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67351" y="1815637"/>
            <a:ext cx="2494280" cy="1797050"/>
            <a:chOff x="3588393" y="2021558"/>
            <a:chExt cx="2494280" cy="1797050"/>
          </a:xfrm>
        </p:grpSpPr>
        <p:sp>
          <p:nvSpPr>
            <p:cNvPr id="7" name="Teardrop 33"/>
            <p:cNvSpPr/>
            <p:nvPr/>
          </p:nvSpPr>
          <p:spPr>
            <a:xfrm rot="8100000">
              <a:off x="4535377" y="2021558"/>
              <a:ext cx="648873" cy="648873"/>
            </a:xfrm>
            <a:prstGeom prst="teardrop">
              <a:avLst>
                <a:gd name="adj" fmla="val 131619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46" name="Freeform 103"/>
            <p:cNvSpPr/>
            <p:nvPr/>
          </p:nvSpPr>
          <p:spPr bwMode="auto">
            <a:xfrm>
              <a:off x="4723598" y="2216935"/>
              <a:ext cx="290867" cy="258119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47" name="TextBox 76"/>
            <p:cNvSpPr txBox="1"/>
            <p:nvPr/>
          </p:nvSpPr>
          <p:spPr>
            <a:xfrm>
              <a:off x="3588393" y="3419828"/>
              <a:ext cx="2494280" cy="39878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Regular" panose="020B0500000000000000" pitchFamily="34" charset="-122"/>
                </a:rPr>
                <a:t>游泳的分类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65664" y="4009855"/>
            <a:ext cx="4270375" cy="1680210"/>
            <a:chOff x="5268429" y="2801631"/>
            <a:chExt cx="4270375" cy="1680210"/>
          </a:xfrm>
        </p:grpSpPr>
        <p:sp>
          <p:nvSpPr>
            <p:cNvPr id="50" name="Teardrop 37"/>
            <p:cNvSpPr/>
            <p:nvPr/>
          </p:nvSpPr>
          <p:spPr>
            <a:xfrm rot="8100000">
              <a:off x="6918030" y="2801631"/>
              <a:ext cx="648874" cy="648873"/>
            </a:xfrm>
            <a:prstGeom prst="teardrop">
              <a:avLst>
                <a:gd name="adj" fmla="val 131619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51" name="Freeform 100"/>
            <p:cNvSpPr/>
            <p:nvPr/>
          </p:nvSpPr>
          <p:spPr bwMode="auto">
            <a:xfrm>
              <a:off x="7060582" y="2971967"/>
              <a:ext cx="273530" cy="308201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52" name="TextBox 76"/>
            <p:cNvSpPr txBox="1"/>
            <p:nvPr/>
          </p:nvSpPr>
          <p:spPr>
            <a:xfrm>
              <a:off x="5268429" y="4083061"/>
              <a:ext cx="4270375" cy="39878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Regular" panose="020B0500000000000000" pitchFamily="34" charset="-122"/>
                </a:rPr>
                <a:t>游泳出发技术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950291" y="1665776"/>
            <a:ext cx="4344035" cy="1680210"/>
            <a:chOff x="7482686" y="2021557"/>
            <a:chExt cx="4344035" cy="1680210"/>
          </a:xfrm>
        </p:grpSpPr>
        <p:sp>
          <p:nvSpPr>
            <p:cNvPr id="55" name="Teardrop 21"/>
            <p:cNvSpPr/>
            <p:nvPr/>
          </p:nvSpPr>
          <p:spPr>
            <a:xfrm rot="8100000">
              <a:off x="9300683" y="2021557"/>
              <a:ext cx="648873" cy="648873"/>
            </a:xfrm>
            <a:prstGeom prst="teardrop">
              <a:avLst>
                <a:gd name="adj" fmla="val 131619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56" name="Group 58"/>
            <p:cNvGrpSpPr/>
            <p:nvPr/>
          </p:nvGrpSpPr>
          <p:grpSpPr>
            <a:xfrm>
              <a:off x="9471901" y="2151441"/>
              <a:ext cx="292790" cy="389104"/>
              <a:chOff x="8429652" y="3143254"/>
              <a:chExt cx="241300" cy="320675"/>
            </a:xfrm>
            <a:solidFill>
              <a:srgbClr val="323C50"/>
            </a:solidFill>
          </p:grpSpPr>
          <p:sp>
            <p:nvSpPr>
              <p:cNvPr id="57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endPara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8" name="Freeform 109"/>
              <p:cNvSpPr/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p>
                <a:endPara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</p:grpSp>
        <p:sp>
          <p:nvSpPr>
            <p:cNvPr id="59" name="TextBox 76"/>
            <p:cNvSpPr txBox="1"/>
            <p:nvPr/>
          </p:nvSpPr>
          <p:spPr>
            <a:xfrm>
              <a:off x="7482686" y="3302987"/>
              <a:ext cx="4344035" cy="39878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Regular" panose="020B0500000000000000" pitchFamily="34" charset="-122"/>
                </a:rPr>
                <a:t>游泳的基本技术与练习方法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50489" y="4009855"/>
            <a:ext cx="4270375" cy="1680210"/>
            <a:chOff x="5268429" y="2801631"/>
            <a:chExt cx="4270375" cy="1680210"/>
          </a:xfrm>
        </p:grpSpPr>
        <p:sp>
          <p:nvSpPr>
            <p:cNvPr id="3" name="Teardrop 37"/>
            <p:cNvSpPr/>
            <p:nvPr>
              <p:custDataLst>
                <p:tags r:id="rId2"/>
              </p:custDataLst>
            </p:nvPr>
          </p:nvSpPr>
          <p:spPr>
            <a:xfrm rot="8100000">
              <a:off x="6918030" y="2801631"/>
              <a:ext cx="648874" cy="648873"/>
            </a:xfrm>
            <a:prstGeom prst="teardrop">
              <a:avLst>
                <a:gd name="adj" fmla="val 131619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4" name="Freeform 100"/>
            <p:cNvSpPr/>
            <p:nvPr>
              <p:custDataLst>
                <p:tags r:id="rId3"/>
              </p:custDataLst>
            </p:nvPr>
          </p:nvSpPr>
          <p:spPr bwMode="auto">
            <a:xfrm>
              <a:off x="7060582" y="2971967"/>
              <a:ext cx="273530" cy="308201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5" name="TextBox 76"/>
            <p:cNvSpPr txBox="1"/>
            <p:nvPr>
              <p:custDataLst>
                <p:tags r:id="rId4"/>
              </p:custDataLst>
            </p:nvPr>
          </p:nvSpPr>
          <p:spPr>
            <a:xfrm>
              <a:off x="5268429" y="4083061"/>
              <a:ext cx="4270375" cy="39878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p>
              <a:pPr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思源黑体 CN Regular" panose="020B0500000000000000" pitchFamily="34" charset="-122"/>
                </a:rPr>
                <a:t>转身技术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一、游泳的分类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9" name="表格 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87425" y="1805305"/>
          <a:ext cx="10375900" cy="3490595"/>
        </p:xfrm>
        <a:graphic>
          <a:graphicData uri="http://schemas.openxmlformats.org/drawingml/2006/table">
            <a:tbl>
              <a:tblPr/>
              <a:tblGrid>
                <a:gridCol w="1389380"/>
                <a:gridCol w="3756660"/>
                <a:gridCol w="5229860"/>
              </a:tblGrid>
              <a:tr h="70866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分类</a:t>
                      </a:r>
                      <a:endParaRPr kumimoji="0" lang="en-US" altLang="en-U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微软雅黑" panose="020B0503020204020204" pitchFamily="34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定义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包括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</a:tr>
              <a:tr h="1203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竞技游泳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微软雅黑" panose="020B0503020204020204" pitchFamily="34" charset="-122"/>
                        </a:rPr>
                        <a:t>被国际游泳联会列为正式的竞赛项目，并符合竞赛规则规定采用的游泳技术和比赛项目，以速度来决定优劣的游泳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D7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微软雅黑" panose="020B0503020204020204" pitchFamily="34" charset="-122"/>
                        </a:rPr>
                        <a:t>爬泳（自由泳）、仰泳、蛙泳、蝶泳（海豚泳）、个人混合式游泳（蝶泳、仰泳、蛙泳、自由泳）、混合式接力（仰泳、蛙泳、蝶泳、自由泳）</a:t>
                      </a:r>
                      <a:endParaRPr kumimoji="0" lang="zh-CN" alt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D7CC"/>
                    </a:solidFill>
                  </a:tcPr>
                </a:tc>
              </a:tr>
              <a:tr h="78930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实用游泳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微软雅黑" panose="020B0503020204020204" pitchFamily="34" charset="-122"/>
                        </a:rPr>
                        <a:t>生产、生活和军事上使用的游泳技术</a:t>
                      </a:r>
                      <a:endParaRPr kumimoji="0" lang="zh-CN" alt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宋体" panose="02010600030101010101" pitchFamily="2" charset="-122"/>
                        </a:rPr>
                        <a:t>侧泳、反蛙泳、踩水、潜泳、水上救护、武装泅渡等非竞技游泳技术</a:t>
                      </a:r>
                      <a:endParaRPr kumimoji="0" lang="zh-CN" alt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CE7"/>
                    </a:solidFill>
                  </a:tcPr>
                </a:tc>
              </a:tr>
              <a:tr h="0">
                <a:tc vMerge="1">
                  <a:tcPr/>
                </a:tc>
                <a:tc v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宋体" panose="02010600030101010101" pitchFamily="2" charset="-122"/>
                        </a:rPr>
                        <a:t>单人、双人和集体 </a:t>
                      </a:r>
                      <a:r>
                        <a:rPr kumimoji="0" lang="en-US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宋体" panose="02010600030101010101" pitchFamily="2" charset="-122"/>
                        </a:rPr>
                        <a:t>3 </a:t>
                      </a:r>
                      <a:r>
                        <a:rPr kumimoji="0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宋体" panose="02010600030101010101" pitchFamily="2" charset="-122"/>
                        </a:rPr>
                        <a:t>项</a:t>
                      </a:r>
                      <a:endParaRPr kumimoji="0" lang="zh-CN" alt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886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花样游泳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  <a:sym typeface="宋体" panose="02010600030101010101" pitchFamily="2" charset="-122"/>
                        </a:rPr>
                        <a:t>在音乐伴奏下做出各种优美游泳动作的艺术性游泳，亦称水上芭蕾</a:t>
                      </a:r>
                      <a:endParaRPr kumimoji="0" lang="zh-CN" alt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二、游泳的基本技术与练习方法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1" name="矩形 7"/>
          <p:cNvSpPr/>
          <p:nvPr/>
        </p:nvSpPr>
        <p:spPr>
          <a:xfrm>
            <a:off x="1001713" y="1587500"/>
            <a:ext cx="18002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（一）熟悉水性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2" name="矩形 8"/>
          <p:cNvSpPr/>
          <p:nvPr/>
        </p:nvSpPr>
        <p:spPr>
          <a:xfrm>
            <a:off x="1047750" y="2049463"/>
            <a:ext cx="10450513" cy="1131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熟悉水性是学会游泳的必经阶段，目的是让初学者了解水的特性，适应水的环境，克服怕水心理，掌握游泳中一些最基本的呼吸、漂浮、滑行和站立等技术动作，为学习和掌握各种竞技游泳技术打下基础。重点应抓好呼吸与滑行这两个动作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223" name="图片 9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6913" y="3371850"/>
            <a:ext cx="4227512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7672388" y="5392738"/>
            <a:ext cx="272256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水中走动和水中闭气练习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243" name="图片 5" descr="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075" y="2035175"/>
            <a:ext cx="3590925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二、游泳的基本技术与练习方法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6" name="矩形 8"/>
          <p:cNvSpPr/>
          <p:nvPr/>
        </p:nvSpPr>
        <p:spPr>
          <a:xfrm>
            <a:off x="1001713" y="1587500"/>
            <a:ext cx="18002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（一）熟悉水性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247" name="图片 9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3" y="4173538"/>
            <a:ext cx="2390775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3789363" y="5645150"/>
            <a:ext cx="180022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浮体与站立练习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9" name="图片 11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163" y="2001838"/>
            <a:ext cx="3476625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12" descr="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3730625"/>
            <a:ext cx="36957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9142413" y="5381625"/>
            <a:ext cx="11080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滑行练习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8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二、游泳的基本技术与练习方法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9" name="矩形 4"/>
          <p:cNvSpPr/>
          <p:nvPr/>
        </p:nvSpPr>
        <p:spPr>
          <a:xfrm>
            <a:off x="944563" y="1563688"/>
            <a:ext cx="133826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（二）蛙泳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1270" name="图片 5" descr="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6025" y="1631950"/>
            <a:ext cx="3692525" cy="433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矩形 6"/>
          <p:cNvSpPr/>
          <p:nvPr/>
        </p:nvSpPr>
        <p:spPr>
          <a:xfrm>
            <a:off x="898525" y="1982788"/>
            <a:ext cx="6234113" cy="1252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身体姿势：滑行时，身体俯卧水中，两臂前伸并拢，头略抬，水齐前额。身体纵轴与前进方向约成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5°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～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10°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角，要尽量使胸、腹部与下肢水平成流线型姿势。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2" name="矩形 7"/>
          <p:cNvSpPr/>
          <p:nvPr/>
        </p:nvSpPr>
        <p:spPr>
          <a:xfrm>
            <a:off x="876300" y="3161983"/>
            <a:ext cx="6175375" cy="1252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腿部动作主要起推动身体向前滑进的作用，是蛙泳动作技术中的重点。腿部动作可分为收腿、翻脚、蹬夹水和滑行四个阶段。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3" name="矩形 8"/>
          <p:cNvSpPr/>
          <p:nvPr/>
        </p:nvSpPr>
        <p:spPr>
          <a:xfrm>
            <a:off x="865188" y="4320858"/>
            <a:ext cx="6199187" cy="865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臂部动作主要起保持身体平衡、协助抬头与推动身体前进的作用。臂部动作分为抓水、划水、收手、伸臂四个阶段。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74" name="矩形 9"/>
          <p:cNvSpPr/>
          <p:nvPr/>
        </p:nvSpPr>
        <p:spPr>
          <a:xfrm>
            <a:off x="875983" y="5092383"/>
            <a:ext cx="6199187" cy="865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蛙泳的呼吸是向前上方抬头使嘴露出水面进行的。有“早吸气”和“晚吸气”两种。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2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二、游泳的基本技术与练习方法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3" name="矩形 4"/>
          <p:cNvSpPr/>
          <p:nvPr/>
        </p:nvSpPr>
        <p:spPr>
          <a:xfrm>
            <a:off x="944563" y="1563688"/>
            <a:ext cx="133826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（三）爬泳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6638" y="1933258"/>
            <a:ext cx="10725150" cy="10877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爬泳是俯卧在水中，两腿上下交替打水，两臂轮流划水而使身体向前游进的一种泳姿，因动作很像爬行，故称为“爬泳”。由于在自由泳比赛中运动员可以用任意姿势游进，而爬泳是四种泳姿中速度最快的，运动员几乎都用爬泳游进，故而爬泳又称为“自由泳”。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2295" name="图片 6" descr="1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3030538"/>
            <a:ext cx="4572000" cy="299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矩形 7"/>
          <p:cNvSpPr/>
          <p:nvPr/>
        </p:nvSpPr>
        <p:spPr>
          <a:xfrm>
            <a:off x="5745163" y="3125788"/>
            <a:ext cx="6096000" cy="1087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爬泳时身体俯卧水中，保持水平姿势，水面接近发际眼视前下方，髋部略低于肩，身体自然伸展成流线型，身体纵轴与水平面成很小的锐角，约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20°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～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30°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大小。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7" name="矩形 8"/>
          <p:cNvSpPr/>
          <p:nvPr/>
        </p:nvSpPr>
        <p:spPr>
          <a:xfrm>
            <a:off x="5802313" y="4383088"/>
            <a:ext cx="6096000" cy="1087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游进时，两腿做上下交替打水动作，其作用是维持身体平衡，使身体不至于下沉和产生一定的推进作用。打水时，主要以髋关节为轴，大腿发力。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8" name="矩形 9"/>
          <p:cNvSpPr/>
          <p:nvPr/>
        </p:nvSpPr>
        <p:spPr>
          <a:xfrm>
            <a:off x="5810250" y="5518150"/>
            <a:ext cx="6096000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爬泳臂划水是推动身体前进的主要动力。其动作分入水、抱水、划水、出水和空中移臂。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6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二、游泳的基本技术与练习方法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7" name="矩形 4"/>
          <p:cNvSpPr/>
          <p:nvPr/>
        </p:nvSpPr>
        <p:spPr>
          <a:xfrm>
            <a:off x="944563" y="1563688"/>
            <a:ext cx="133826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（四）仰泳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5525" y="1962150"/>
            <a:ext cx="10450513" cy="8102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仰泳是身体仰卧水中进行游泳的一种姿势。由于脸部露出水面，呼吸方便，动作较简单易学。从广义上讲，仰泳还应包括反蛙泳。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13319" name="图片 6" descr="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2720975"/>
            <a:ext cx="5038725" cy="335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矩形 7"/>
          <p:cNvSpPr/>
          <p:nvPr/>
        </p:nvSpPr>
        <p:spPr>
          <a:xfrm>
            <a:off x="1012825" y="2941638"/>
            <a:ext cx="5445125" cy="152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仰泳时身体平直自然伸展，接近水平地仰卧于水面，稍低头，收下颚，头和肩部略高于臀部，后脑浸入水中，眼视后上方，身体纵轴与水平面构成一个较小的锐角，使身体形成良好的流线型姿势。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1" name="矩形 8"/>
          <p:cNvSpPr/>
          <p:nvPr/>
        </p:nvSpPr>
        <p:spPr>
          <a:xfrm>
            <a:off x="1057275" y="4581525"/>
            <a:ext cx="5389563" cy="11703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仰泳臂动作是推动身体前进的主要动力。一个动作周期可分为划水（包括抓水）和移臂（包括出水、入水）两个阶段。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0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三、游泳出发技术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1" name="矩形 4"/>
          <p:cNvSpPr/>
          <p:nvPr/>
        </p:nvSpPr>
        <p:spPr>
          <a:xfrm>
            <a:off x="933450" y="1514475"/>
            <a:ext cx="10702925" cy="646113"/>
          </a:xfrm>
          <a:prstGeom prst="rect">
            <a:avLst/>
          </a:prstGeom>
          <a:noFill/>
          <a:ln w="25400" cap="flat" cmpd="dbl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/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游泳比赛是由出发开始，除仰泳在水中出发外，其他泳式均在出发台上出发，比赛出发的命令是“各就位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———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短暂间隙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———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枪声或鸣笛”。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2" name="矩形 5"/>
          <p:cNvSpPr/>
          <p:nvPr/>
        </p:nvSpPr>
        <p:spPr>
          <a:xfrm>
            <a:off x="782955" y="3126740"/>
            <a:ext cx="3331845" cy="247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从出发台出发是预备姿势、起跳、腾空、入水、滑行五个部分组成。一般根据预备姿势的不同可分为摆臂式、抓台式和蹲距式出发，在接力比赛中运动员常用摆臂式出发技术，而短距离项目中蹲距式出发所占比例很小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343" name="图片 6" descr="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3738" y="3032125"/>
            <a:ext cx="6934200" cy="282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4" name="矩形 7"/>
          <p:cNvSpPr/>
          <p:nvPr/>
        </p:nvSpPr>
        <p:spPr>
          <a:xfrm>
            <a:off x="917575" y="2409825"/>
            <a:ext cx="24923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（一）出发台出发技术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7899789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4695190" y="1842135"/>
            <a:ext cx="28016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A3C868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</a:rPr>
              <a:t>实践篇</a:t>
            </a:r>
            <a:endParaRPr lang="zh-CN" altLang="en-US" sz="6000" spc="600" dirty="0">
              <a:solidFill>
                <a:srgbClr val="A3C868"/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4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三、游泳出发技术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5" name="矩形 4"/>
          <p:cNvSpPr/>
          <p:nvPr/>
        </p:nvSpPr>
        <p:spPr>
          <a:xfrm>
            <a:off x="939800" y="1598613"/>
            <a:ext cx="226218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（二）仰泳出发技术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5366" name="图片 5" descr="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5788" y="2098675"/>
            <a:ext cx="8261350" cy="2370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矩形 6"/>
          <p:cNvSpPr/>
          <p:nvPr/>
        </p:nvSpPr>
        <p:spPr>
          <a:xfrm>
            <a:off x="1998663" y="482123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预备姿势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8" name="矩形 7"/>
          <p:cNvSpPr/>
          <p:nvPr/>
        </p:nvSpPr>
        <p:spPr>
          <a:xfrm>
            <a:off x="4046538" y="4845050"/>
            <a:ext cx="646112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起跳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9" name="矩形 8"/>
          <p:cNvSpPr/>
          <p:nvPr/>
        </p:nvSpPr>
        <p:spPr>
          <a:xfrm>
            <a:off x="7294563" y="4787900"/>
            <a:ext cx="272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腾空、入水、滑行和起游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0" name="右箭头 9"/>
          <p:cNvSpPr/>
          <p:nvPr/>
        </p:nvSpPr>
        <p:spPr>
          <a:xfrm>
            <a:off x="3189288" y="4949825"/>
            <a:ext cx="571500" cy="204788"/>
          </a:xfrm>
          <a:prstGeom prst="rightArrow">
            <a:avLst>
              <a:gd name="adj1" fmla="val 50000"/>
              <a:gd name="adj2" fmla="val 502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1" name="右箭头 10"/>
          <p:cNvSpPr/>
          <p:nvPr/>
        </p:nvSpPr>
        <p:spPr>
          <a:xfrm>
            <a:off x="5268913" y="4930775"/>
            <a:ext cx="1204912" cy="190500"/>
          </a:xfrm>
          <a:prstGeom prst="rightArrow">
            <a:avLst>
              <a:gd name="adj1" fmla="val 50000"/>
              <a:gd name="adj2" fmla="val 5004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88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四、转身技术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389" name="图片 4" descr="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3325" y="1687513"/>
            <a:ext cx="7127875" cy="344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矩形 5"/>
          <p:cNvSpPr/>
          <p:nvPr/>
        </p:nvSpPr>
        <p:spPr>
          <a:xfrm>
            <a:off x="5184775" y="5359400"/>
            <a:ext cx="15700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7030A0"/>
                </a:solidFill>
                <a:latin typeface="Arial" panose="020B0604020202020204" pitchFamily="34" charset="0"/>
              </a:rPr>
              <a:t>爬泳转身技术</a:t>
            </a:r>
            <a:endParaRPr lang="zh-CN" altLang="en-US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411" name="图片 2" descr="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1760538"/>
            <a:ext cx="8516938" cy="2989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四、转身技术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4" name="矩形 5"/>
          <p:cNvSpPr/>
          <p:nvPr/>
        </p:nvSpPr>
        <p:spPr>
          <a:xfrm>
            <a:off x="5311775" y="4845050"/>
            <a:ext cx="15684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7030A0"/>
                </a:solidFill>
                <a:latin typeface="Arial" panose="020B0604020202020204" pitchFamily="34" charset="0"/>
              </a:rPr>
              <a:t>仰泳转身技术</a:t>
            </a:r>
            <a:endParaRPr lang="zh-CN" altLang="en-US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8435" name="图片 2" descr="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0113" y="1622425"/>
            <a:ext cx="6410325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四、转身技术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矩形 5"/>
          <p:cNvSpPr/>
          <p:nvPr/>
        </p:nvSpPr>
        <p:spPr>
          <a:xfrm>
            <a:off x="8680450" y="5267325"/>
            <a:ext cx="226060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7030A0"/>
                </a:solidFill>
                <a:latin typeface="Arial" panose="020B0604020202020204" pitchFamily="34" charset="0"/>
              </a:rPr>
              <a:t>蛙泳、蝶泳转身技术</a:t>
            </a:r>
            <a:endParaRPr lang="zh-CN" altLang="en-US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3844290" y="2168525"/>
            <a:ext cx="4128135" cy="24917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任务三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游泳的安全与救护常识和简要规则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îŝḷîḓé-文本框 65"/>
          <p:cNvSpPr txBox="1"/>
          <p:nvPr/>
        </p:nvSpPr>
        <p:spPr>
          <a:xfrm>
            <a:off x="5880735" y="2353310"/>
            <a:ext cx="4121785" cy="56388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游泳注意事项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7" name="îŝḷîḓé-文本框 63"/>
          <p:cNvSpPr txBox="1"/>
          <p:nvPr/>
        </p:nvSpPr>
        <p:spPr>
          <a:xfrm>
            <a:off x="5865495" y="3460750"/>
            <a:ext cx="4121785" cy="502920"/>
          </a:xfrm>
          <a:prstGeom prst="rect">
            <a:avLst/>
          </a:prstGeom>
          <a:noFill/>
        </p:spPr>
        <p:txBody>
          <a:bodyPr wrap="none" anchor="b" anchorCtr="0">
            <a:normAutofit lnSpcReduction="10000"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预防、自救与救护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48" name="îŝḷîḓé-文本框 61"/>
          <p:cNvSpPr txBox="1"/>
          <p:nvPr>
            <p:custDataLst>
              <p:tags r:id="rId2"/>
            </p:custDataLst>
          </p:nvPr>
        </p:nvSpPr>
        <p:spPr>
          <a:xfrm>
            <a:off x="5880735" y="4399280"/>
            <a:ext cx="4121785" cy="60452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游泳规则简介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78929" y="1805940"/>
            <a:ext cx="3406612" cy="3433234"/>
            <a:chOff x="1472299" y="1847850"/>
            <a:chExt cx="3406612" cy="3433234"/>
          </a:xfrm>
        </p:grpSpPr>
        <p:sp>
          <p:nvSpPr>
            <p:cNvPr id="10" name="Polygon"/>
            <p:cNvSpPr/>
            <p:nvPr>
              <p:custDataLst>
                <p:tags r:id="rId3"/>
              </p:custDataLst>
            </p:nvPr>
          </p:nvSpPr>
          <p:spPr>
            <a:xfrm>
              <a:off x="2348598" y="1847850"/>
              <a:ext cx="1649779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Polygon"/>
            <p:cNvSpPr/>
            <p:nvPr>
              <p:custDataLst>
                <p:tags r:id="rId4"/>
              </p:custDataLst>
            </p:nvPr>
          </p:nvSpPr>
          <p:spPr>
            <a:xfrm>
              <a:off x="1472299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2" name="Polygon"/>
            <p:cNvSpPr/>
            <p:nvPr>
              <p:custDataLst>
                <p:tags r:id="rId5"/>
              </p:custDataLst>
            </p:nvPr>
          </p:nvSpPr>
          <p:spPr>
            <a:xfrm>
              <a:off x="3229132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7" name="Shape"/>
            <p:cNvSpPr/>
            <p:nvPr>
              <p:custDataLst>
                <p:tags r:id="rId6"/>
              </p:custDataLst>
            </p:nvPr>
          </p:nvSpPr>
          <p:spPr>
            <a:xfrm>
              <a:off x="3815841" y="4091411"/>
              <a:ext cx="476361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73" h="19365" extrusionOk="0">
                  <a:moveTo>
                    <a:pt x="11045" y="11319"/>
                  </a:moveTo>
                  <a:cubicBezTo>
                    <a:pt x="9338" y="13030"/>
                    <a:pt x="7144" y="14740"/>
                    <a:pt x="6315" y="13909"/>
                  </a:cubicBezTo>
                  <a:cubicBezTo>
                    <a:pt x="4999" y="12590"/>
                    <a:pt x="4121" y="11710"/>
                    <a:pt x="1537" y="13909"/>
                  </a:cubicBezTo>
                  <a:cubicBezTo>
                    <a:pt x="-1486" y="16060"/>
                    <a:pt x="659" y="17770"/>
                    <a:pt x="1976" y="18650"/>
                  </a:cubicBezTo>
                  <a:cubicBezTo>
                    <a:pt x="3244" y="20360"/>
                    <a:pt x="8461" y="19089"/>
                    <a:pt x="13629" y="13909"/>
                  </a:cubicBezTo>
                  <a:cubicBezTo>
                    <a:pt x="18798" y="8729"/>
                    <a:pt x="20114" y="3500"/>
                    <a:pt x="18798" y="1741"/>
                  </a:cubicBezTo>
                  <a:cubicBezTo>
                    <a:pt x="17530" y="470"/>
                    <a:pt x="16213" y="-1240"/>
                    <a:pt x="14068" y="1350"/>
                  </a:cubicBezTo>
                  <a:cubicBezTo>
                    <a:pt x="11923" y="3940"/>
                    <a:pt x="12800" y="4771"/>
                    <a:pt x="14068" y="6139"/>
                  </a:cubicBezTo>
                  <a:cubicBezTo>
                    <a:pt x="14946" y="6921"/>
                    <a:pt x="13239" y="9120"/>
                    <a:pt x="11045" y="11319"/>
                  </a:cubicBezTo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8" name="Shape"/>
            <p:cNvSpPr/>
            <p:nvPr>
              <p:custDataLst>
                <p:tags r:id="rId7"/>
              </p:custDataLst>
            </p:nvPr>
          </p:nvSpPr>
          <p:spPr>
            <a:xfrm>
              <a:off x="3031839" y="2546350"/>
              <a:ext cx="283298" cy="50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5" h="21123" extrusionOk="0">
                  <a:moveTo>
                    <a:pt x="19598" y="15284"/>
                  </a:moveTo>
                  <a:cubicBezTo>
                    <a:pt x="15163" y="7074"/>
                    <a:pt x="15163" y="7074"/>
                    <a:pt x="15163" y="7074"/>
                  </a:cubicBezTo>
                  <a:cubicBezTo>
                    <a:pt x="13876" y="5221"/>
                    <a:pt x="9441" y="3705"/>
                    <a:pt x="5651" y="4463"/>
                  </a:cubicBezTo>
                  <a:cubicBezTo>
                    <a:pt x="2504" y="379"/>
                    <a:pt x="2504" y="379"/>
                    <a:pt x="2504" y="379"/>
                  </a:cubicBezTo>
                  <a:cubicBezTo>
                    <a:pt x="1860" y="0"/>
                    <a:pt x="1288" y="0"/>
                    <a:pt x="644" y="0"/>
                  </a:cubicBezTo>
                  <a:cubicBezTo>
                    <a:pt x="0" y="379"/>
                    <a:pt x="0" y="758"/>
                    <a:pt x="0" y="1137"/>
                  </a:cubicBezTo>
                  <a:cubicBezTo>
                    <a:pt x="3791" y="5221"/>
                    <a:pt x="3791" y="5221"/>
                    <a:pt x="3791" y="5221"/>
                  </a:cubicBezTo>
                  <a:cubicBezTo>
                    <a:pt x="1288" y="5937"/>
                    <a:pt x="-715" y="8168"/>
                    <a:pt x="644" y="10063"/>
                  </a:cubicBezTo>
                  <a:cubicBezTo>
                    <a:pt x="4435" y="18274"/>
                    <a:pt x="4435" y="18274"/>
                    <a:pt x="4435" y="18274"/>
                  </a:cubicBezTo>
                  <a:cubicBezTo>
                    <a:pt x="5078" y="20505"/>
                    <a:pt x="9441" y="21600"/>
                    <a:pt x="13876" y="20926"/>
                  </a:cubicBezTo>
                  <a:cubicBezTo>
                    <a:pt x="18382" y="19747"/>
                    <a:pt x="20885" y="17137"/>
                    <a:pt x="19598" y="15284"/>
                  </a:cubicBezTo>
                  <a:close/>
                  <a:moveTo>
                    <a:pt x="8225" y="9347"/>
                  </a:moveTo>
                  <a:cubicBezTo>
                    <a:pt x="6938" y="9726"/>
                    <a:pt x="5651" y="9347"/>
                    <a:pt x="5078" y="8547"/>
                  </a:cubicBezTo>
                  <a:cubicBezTo>
                    <a:pt x="4435" y="7832"/>
                    <a:pt x="5078" y="6695"/>
                    <a:pt x="6294" y="6695"/>
                  </a:cubicBezTo>
                  <a:cubicBezTo>
                    <a:pt x="8225" y="6316"/>
                    <a:pt x="9441" y="6695"/>
                    <a:pt x="9441" y="7495"/>
                  </a:cubicBezTo>
                  <a:cubicBezTo>
                    <a:pt x="10085" y="8168"/>
                    <a:pt x="9441" y="9347"/>
                    <a:pt x="8225" y="9347"/>
                  </a:cubicBez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9" name="Shape"/>
            <p:cNvSpPr/>
            <p:nvPr>
              <p:custDataLst>
                <p:tags r:id="rId8"/>
              </p:custDataLst>
            </p:nvPr>
          </p:nvSpPr>
          <p:spPr>
            <a:xfrm>
              <a:off x="2150390" y="4074583"/>
              <a:ext cx="293595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0" y="0"/>
                  </a:moveTo>
                  <a:cubicBezTo>
                    <a:pt x="3370" y="0"/>
                    <a:pt x="3370" y="0"/>
                    <a:pt x="3370" y="0"/>
                  </a:cubicBezTo>
                  <a:cubicBezTo>
                    <a:pt x="1302" y="0"/>
                    <a:pt x="0" y="797"/>
                    <a:pt x="0" y="1948"/>
                  </a:cubicBezTo>
                  <a:cubicBezTo>
                    <a:pt x="0" y="19210"/>
                    <a:pt x="0" y="19210"/>
                    <a:pt x="0" y="19210"/>
                  </a:cubicBezTo>
                  <a:cubicBezTo>
                    <a:pt x="0" y="20361"/>
                    <a:pt x="1302" y="21600"/>
                    <a:pt x="3370" y="21600"/>
                  </a:cubicBezTo>
                  <a:cubicBezTo>
                    <a:pt x="18230" y="21600"/>
                    <a:pt x="18230" y="21600"/>
                    <a:pt x="18230" y="21600"/>
                  </a:cubicBezTo>
                  <a:cubicBezTo>
                    <a:pt x="20298" y="21600"/>
                    <a:pt x="21600" y="20361"/>
                    <a:pt x="21600" y="19210"/>
                  </a:cubicBezTo>
                  <a:cubicBezTo>
                    <a:pt x="21600" y="1948"/>
                    <a:pt x="21600" y="1948"/>
                    <a:pt x="21600" y="1948"/>
                  </a:cubicBezTo>
                  <a:cubicBezTo>
                    <a:pt x="21600" y="797"/>
                    <a:pt x="20298" y="0"/>
                    <a:pt x="18230" y="0"/>
                  </a:cubicBezTo>
                  <a:close/>
                  <a:moveTo>
                    <a:pt x="10800" y="20361"/>
                  </a:moveTo>
                  <a:cubicBezTo>
                    <a:pt x="9421" y="20361"/>
                    <a:pt x="8119" y="19962"/>
                    <a:pt x="8119" y="19608"/>
                  </a:cubicBezTo>
                  <a:cubicBezTo>
                    <a:pt x="8119" y="18811"/>
                    <a:pt x="9421" y="18413"/>
                    <a:pt x="10800" y="18413"/>
                  </a:cubicBezTo>
                  <a:cubicBezTo>
                    <a:pt x="12179" y="18413"/>
                    <a:pt x="13481" y="18811"/>
                    <a:pt x="13481" y="19608"/>
                  </a:cubicBezTo>
                  <a:cubicBezTo>
                    <a:pt x="13481" y="19962"/>
                    <a:pt x="12179" y="20361"/>
                    <a:pt x="10800" y="20361"/>
                  </a:cubicBezTo>
                  <a:close/>
                  <a:moveTo>
                    <a:pt x="18919" y="17262"/>
                  </a:moveTo>
                  <a:cubicBezTo>
                    <a:pt x="2681" y="17262"/>
                    <a:pt x="2681" y="17262"/>
                    <a:pt x="2681" y="17262"/>
                  </a:cubicBezTo>
                  <a:cubicBezTo>
                    <a:pt x="2681" y="2744"/>
                    <a:pt x="2681" y="2744"/>
                    <a:pt x="2681" y="2744"/>
                  </a:cubicBezTo>
                  <a:cubicBezTo>
                    <a:pt x="18919" y="2744"/>
                    <a:pt x="18919" y="2744"/>
                    <a:pt x="18919" y="2744"/>
                  </a:cubicBezTo>
                  <a:lnTo>
                    <a:pt x="18919" y="1726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2" name="PA_库_Circle "/>
          <p:cNvSpPr/>
          <p:nvPr>
            <p:custDataLst>
              <p:tags r:id="rId9"/>
            </p:custDataLst>
          </p:nvPr>
        </p:nvSpPr>
        <p:spPr>
          <a:xfrm>
            <a:off x="5318125" y="3493675"/>
            <a:ext cx="508001" cy="508001"/>
          </a:xfrm>
          <a:prstGeom prst="ellipse">
            <a:avLst/>
          </a:prstGeom>
          <a:solidFill>
            <a:srgbClr val="1E4E79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4" name="PA_库_Circle "/>
          <p:cNvSpPr/>
          <p:nvPr>
            <p:custDataLst>
              <p:tags r:id="rId10"/>
            </p:custDataLst>
          </p:nvPr>
        </p:nvSpPr>
        <p:spPr>
          <a:xfrm>
            <a:off x="5318125" y="4567546"/>
            <a:ext cx="508001" cy="508001"/>
          </a:xfrm>
          <a:prstGeom prst="ellipse">
            <a:avLst/>
          </a:prstGeom>
          <a:solidFill>
            <a:srgbClr val="F9D1D4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5" name="PA_库_Circle "/>
          <p:cNvSpPr/>
          <p:nvPr>
            <p:custDataLst>
              <p:tags r:id="rId11"/>
            </p:custDataLst>
          </p:nvPr>
        </p:nvSpPr>
        <p:spPr>
          <a:xfrm>
            <a:off x="5318125" y="2526578"/>
            <a:ext cx="508001" cy="508001"/>
          </a:xfrm>
          <a:prstGeom prst="ellipse">
            <a:avLst/>
          </a:prstGeom>
          <a:solidFill>
            <a:srgbClr val="A7D7DA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8" name="PA_库_形状 "/>
          <p:cNvSpPr/>
          <p:nvPr>
            <p:custDataLst>
              <p:tags r:id="rId12"/>
            </p:custDataLst>
          </p:nvPr>
        </p:nvSpPr>
        <p:spPr>
          <a:xfrm>
            <a:off x="5453407" y="4718101"/>
            <a:ext cx="222604" cy="221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73" h="19365" extrusionOk="0">
                <a:moveTo>
                  <a:pt x="11045" y="11319"/>
                </a:moveTo>
                <a:cubicBezTo>
                  <a:pt x="9338" y="13030"/>
                  <a:pt x="7144" y="14740"/>
                  <a:pt x="6315" y="13909"/>
                </a:cubicBezTo>
                <a:cubicBezTo>
                  <a:pt x="4999" y="12590"/>
                  <a:pt x="4121" y="11710"/>
                  <a:pt x="1537" y="13909"/>
                </a:cubicBezTo>
                <a:cubicBezTo>
                  <a:pt x="-1486" y="16060"/>
                  <a:pt x="659" y="17770"/>
                  <a:pt x="1976" y="18650"/>
                </a:cubicBezTo>
                <a:cubicBezTo>
                  <a:pt x="3244" y="20360"/>
                  <a:pt x="8461" y="19089"/>
                  <a:pt x="13629" y="13909"/>
                </a:cubicBezTo>
                <a:cubicBezTo>
                  <a:pt x="18798" y="8729"/>
                  <a:pt x="20114" y="3500"/>
                  <a:pt x="18798" y="1741"/>
                </a:cubicBezTo>
                <a:cubicBezTo>
                  <a:pt x="17530" y="470"/>
                  <a:pt x="16213" y="-1240"/>
                  <a:pt x="14068" y="1350"/>
                </a:cubicBezTo>
                <a:cubicBezTo>
                  <a:pt x="11923" y="3940"/>
                  <a:pt x="12800" y="4771"/>
                  <a:pt x="14068" y="6139"/>
                </a:cubicBezTo>
                <a:cubicBezTo>
                  <a:pt x="14946" y="6921"/>
                  <a:pt x="13239" y="9120"/>
                  <a:pt x="11045" y="11319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9" name="PA_库_形状 "/>
          <p:cNvSpPr/>
          <p:nvPr>
            <p:custDataLst>
              <p:tags r:id="rId13"/>
            </p:custDataLst>
          </p:nvPr>
        </p:nvSpPr>
        <p:spPr>
          <a:xfrm>
            <a:off x="5495942" y="2643969"/>
            <a:ext cx="152367" cy="273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40" name="PA_库_形状 "/>
          <p:cNvSpPr/>
          <p:nvPr>
            <p:custDataLst>
              <p:tags r:id="rId14"/>
            </p:custDataLst>
          </p:nvPr>
        </p:nvSpPr>
        <p:spPr>
          <a:xfrm>
            <a:off x="5487890" y="3620510"/>
            <a:ext cx="144045" cy="249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0" y="0"/>
                </a:moveTo>
                <a:cubicBezTo>
                  <a:pt x="3370" y="0"/>
                  <a:pt x="3370" y="0"/>
                  <a:pt x="3370" y="0"/>
                </a:cubicBezTo>
                <a:cubicBezTo>
                  <a:pt x="1302" y="0"/>
                  <a:pt x="0" y="797"/>
                  <a:pt x="0" y="1948"/>
                </a:cubicBezTo>
                <a:cubicBezTo>
                  <a:pt x="0" y="19210"/>
                  <a:pt x="0" y="19210"/>
                  <a:pt x="0" y="19210"/>
                </a:cubicBezTo>
                <a:cubicBezTo>
                  <a:pt x="0" y="20361"/>
                  <a:pt x="1302" y="21600"/>
                  <a:pt x="3370" y="21600"/>
                </a:cubicBezTo>
                <a:cubicBezTo>
                  <a:pt x="18230" y="21600"/>
                  <a:pt x="18230" y="21600"/>
                  <a:pt x="18230" y="21600"/>
                </a:cubicBezTo>
                <a:cubicBezTo>
                  <a:pt x="20298" y="21600"/>
                  <a:pt x="21600" y="20361"/>
                  <a:pt x="21600" y="19210"/>
                </a:cubicBezTo>
                <a:cubicBezTo>
                  <a:pt x="21600" y="1948"/>
                  <a:pt x="21600" y="1948"/>
                  <a:pt x="21600" y="1948"/>
                </a:cubicBezTo>
                <a:cubicBezTo>
                  <a:pt x="21600" y="797"/>
                  <a:pt x="20298" y="0"/>
                  <a:pt x="18230" y="0"/>
                </a:cubicBezTo>
                <a:close/>
                <a:moveTo>
                  <a:pt x="10800" y="20361"/>
                </a:moveTo>
                <a:cubicBezTo>
                  <a:pt x="9421" y="20361"/>
                  <a:pt x="8119" y="19962"/>
                  <a:pt x="8119" y="19608"/>
                </a:cubicBezTo>
                <a:cubicBezTo>
                  <a:pt x="8119" y="18811"/>
                  <a:pt x="9421" y="18413"/>
                  <a:pt x="10800" y="18413"/>
                </a:cubicBezTo>
                <a:cubicBezTo>
                  <a:pt x="12179" y="18413"/>
                  <a:pt x="13481" y="18811"/>
                  <a:pt x="13481" y="19608"/>
                </a:cubicBezTo>
                <a:cubicBezTo>
                  <a:pt x="13481" y="19962"/>
                  <a:pt x="12179" y="20361"/>
                  <a:pt x="10800" y="20361"/>
                </a:cubicBezTo>
                <a:close/>
                <a:moveTo>
                  <a:pt x="18919" y="17262"/>
                </a:moveTo>
                <a:cubicBezTo>
                  <a:pt x="2681" y="17262"/>
                  <a:pt x="2681" y="17262"/>
                  <a:pt x="2681" y="17262"/>
                </a:cubicBezTo>
                <a:cubicBezTo>
                  <a:pt x="2681" y="2744"/>
                  <a:pt x="2681" y="2744"/>
                  <a:pt x="2681" y="2744"/>
                </a:cubicBezTo>
                <a:cubicBezTo>
                  <a:pt x="18919" y="2744"/>
                  <a:pt x="18919" y="2744"/>
                  <a:pt x="18919" y="2744"/>
                </a:cubicBezTo>
                <a:lnTo>
                  <a:pt x="18919" y="1726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4" grpId="0" bldLvl="0" animBg="1" autoUpdateAnimBg="0"/>
      <p:bldP spid="35" grpId="0" bldLvl="0" animBg="1" autoUpdateAnimBg="0"/>
      <p:bldP spid="38" grpId="0" bldLvl="0" animBg="1" autoUpdateAnimBg="0"/>
      <p:bldP spid="39" grpId="0" bldLvl="0" animBg="1" autoUpdateAnimBg="0"/>
      <p:bldP spid="40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60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一、游泳注意事项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1" name="矩形 4"/>
          <p:cNvSpPr/>
          <p:nvPr/>
        </p:nvSpPr>
        <p:spPr>
          <a:xfrm>
            <a:off x="868363" y="1530350"/>
            <a:ext cx="10755312" cy="424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）游泳前必须严格检查身体，只要医生证明健康无病，便可下水游泳。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）了解水情及场地情况。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）游泳前应充分做好准备活动。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）剧烈活动后不宜立即游泳，等体力恢复正常后方可下水游泳。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）饭后与饥饿时不宜游泳。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）饭酒后不宜游泳。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）游泳时如果出现恶心、头晕、呕吐、打冷战现象，应立即出水进行保暖并做一些放松活动，重症者应立即请医生查明原因。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）患有下列疾病者不宜游泳：精神病、心脏病、肝炎、高热、中耳炎、鼻窦炎、急性结膜炎、腹泻、传染病以及其他急性病。另外女性月经期也不宜游泳。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9462" name="图片 6" descr="1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0" y="1981200"/>
            <a:ext cx="3506788" cy="208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4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二、预防、自救与救护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5" name="矩形 4"/>
          <p:cNvSpPr/>
          <p:nvPr/>
        </p:nvSpPr>
        <p:spPr>
          <a:xfrm>
            <a:off x="962025" y="1701800"/>
            <a:ext cx="2724150" cy="3683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（一）预防、保护与自救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6" name="矩形 5"/>
          <p:cNvSpPr/>
          <p:nvPr/>
        </p:nvSpPr>
        <p:spPr>
          <a:xfrm>
            <a:off x="933450" y="2154238"/>
            <a:ext cx="1072515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预防溺水事故，首先要学会呼吸和放松，呛水时不要紧张，可用踩水等姿势排除呛水。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对一些容易出现突发性休克的疾病，如严重的癫痫病、心脏病，不能游泳。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随意潜水是造成不幸事故的隐患。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游泳出现抽筋，应克服紧张害怕的心理，尽量使抽筋部位伸展。如严重的抽筋应立即呼救。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游泳时过度疲劳，容易出现事故。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不要在游泳场所跳水或互相追逐打闹。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游泳时，由于水情不熟，落入危险水域，首先要沉着、冷静，想办法脱离险区。如落入漩涡中，应持平卧姿势，增大身体半径，逆漩涡而游出险区。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08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二、预防、自救与救护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2025" y="1701800"/>
            <a:ext cx="1800225" cy="36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（二）水上救护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0" name="矩形 5"/>
          <p:cNvSpPr/>
          <p:nvPr/>
        </p:nvSpPr>
        <p:spPr>
          <a:xfrm>
            <a:off x="935038" y="2238375"/>
            <a:ext cx="6551612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水上救护分间接救护和直接救护。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间接救护技术是救护人员利用救生器材的一种救护方法。这种方法适用于溺水者神志较清醒的情况下使用。使用的器材有竹竿、绳索、泳板、救生圈、救生衣、浮球等。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直接救护技术是救护者不用任何救护器材、徒手对溺水者施救的一种技术。当溺水者神志不清或救护者没有救生器材的情况下，要果断、迅速地采用直接救护。直接救护技术可分为观察、入水、游近溺水者、解脱、拖运、上岸、抢救等过程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1511" name="图片 6" descr="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9050" y="2435225"/>
            <a:ext cx="4041775" cy="303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二、预防、自救与救护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3" name="矩形 4"/>
          <p:cNvSpPr/>
          <p:nvPr/>
        </p:nvSpPr>
        <p:spPr>
          <a:xfrm>
            <a:off x="5637213" y="1416050"/>
            <a:ext cx="1871662" cy="3683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水上救护的步骤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2534" name="图片 5" descr="1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8" y="2073275"/>
            <a:ext cx="3084512" cy="1595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6" descr="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038" y="2171700"/>
            <a:ext cx="6186487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图片 7" descr="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0" y="4176713"/>
            <a:ext cx="6443663" cy="1963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7" name="右弧形箭头 9"/>
          <p:cNvSpPr/>
          <p:nvPr/>
        </p:nvSpPr>
        <p:spPr>
          <a:xfrm rot="2860007">
            <a:off x="9439275" y="3941763"/>
            <a:ext cx="1030288" cy="1436687"/>
          </a:xfrm>
          <a:prstGeom prst="curvedLeftArrow">
            <a:avLst>
              <a:gd name="adj1" fmla="val 25008"/>
              <a:gd name="adj2" fmla="val 50018"/>
              <a:gd name="adj3" fmla="val 25000"/>
            </a:avLst>
          </a:prstGeom>
          <a:solidFill>
            <a:srgbClr val="92D05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8" name="右箭头 10"/>
          <p:cNvSpPr/>
          <p:nvPr/>
        </p:nvSpPr>
        <p:spPr>
          <a:xfrm>
            <a:off x="4308475" y="2778125"/>
            <a:ext cx="1120775" cy="536575"/>
          </a:xfrm>
          <a:prstGeom prst="rightArrow">
            <a:avLst>
              <a:gd name="adj1" fmla="val 50000"/>
              <a:gd name="adj2" fmla="val 50091"/>
            </a:avLst>
          </a:prstGeom>
          <a:solidFill>
            <a:srgbClr val="92D05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对角圆角矩形 45"/>
          <p:cNvSpPr/>
          <p:nvPr>
            <p:custDataLst>
              <p:tags r:id="rId1"/>
            </p:custDataLst>
          </p:nvPr>
        </p:nvSpPr>
        <p:spPr>
          <a:xfrm>
            <a:off x="4668437" y="1396721"/>
            <a:ext cx="2880517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7" name="对角圆角矩形 46"/>
          <p:cNvSpPr/>
          <p:nvPr>
            <p:custDataLst>
              <p:tags r:id="rId2"/>
            </p:custDataLst>
          </p:nvPr>
        </p:nvSpPr>
        <p:spPr>
          <a:xfrm>
            <a:off x="8646289" y="1396721"/>
            <a:ext cx="2895550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对角圆角矩形 47"/>
          <p:cNvSpPr/>
          <p:nvPr>
            <p:custDataLst>
              <p:tags r:id="rId3"/>
            </p:custDataLst>
          </p:nvPr>
        </p:nvSpPr>
        <p:spPr>
          <a:xfrm>
            <a:off x="680417" y="1337785"/>
            <a:ext cx="2880516" cy="4003207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4"/>
            </p:custDataLst>
          </p:nvPr>
        </p:nvCxnSpPr>
        <p:spPr>
          <a:xfrm>
            <a:off x="4114685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5"/>
            </p:custDataLst>
          </p:nvPr>
        </p:nvCxnSpPr>
        <p:spPr>
          <a:xfrm>
            <a:off x="8102707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>
            <p:custDataLst>
              <p:tags r:id="rId6"/>
            </p:custDataLst>
          </p:nvPr>
        </p:nvSpPr>
        <p:spPr>
          <a:xfrm>
            <a:off x="8826500" y="3253740"/>
            <a:ext cx="2639695" cy="1285875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领会游泳运动的锻炼价值，积极参与此项运动，培养实用性技能，保持健康的身体。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2" name="对角圆角矩形 51"/>
          <p:cNvSpPr/>
          <p:nvPr>
            <p:custDataLst>
              <p:tags r:id="rId7"/>
            </p:custDataLst>
          </p:nvPr>
        </p:nvSpPr>
        <p:spPr>
          <a:xfrm>
            <a:off x="8644128" y="1337786"/>
            <a:ext cx="2892847" cy="1706404"/>
          </a:xfrm>
          <a:prstGeom prst="round2DiagRect">
            <a:avLst>
              <a:gd name="adj1" fmla="val 30361"/>
              <a:gd name="adj2" fmla="val 8931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8"/>
            </p:custDataLst>
          </p:nvPr>
        </p:nvSpPr>
        <p:spPr>
          <a:xfrm>
            <a:off x="8951099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素质目标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5" name="椭圆 54"/>
          <p:cNvSpPr/>
          <p:nvPr>
            <p:custDataLst>
              <p:tags r:id="rId9"/>
            </p:custDataLst>
          </p:nvPr>
        </p:nvSpPr>
        <p:spPr>
          <a:xfrm rot="16200000">
            <a:off x="882634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6" name="椭圆 55"/>
          <p:cNvSpPr/>
          <p:nvPr>
            <p:custDataLst>
              <p:tags r:id="rId10"/>
            </p:custDataLst>
          </p:nvPr>
        </p:nvSpPr>
        <p:spPr>
          <a:xfrm rot="16200000">
            <a:off x="9220227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7" name="椭圆 56"/>
          <p:cNvSpPr/>
          <p:nvPr>
            <p:custDataLst>
              <p:tags r:id="rId11"/>
            </p:custDataLst>
          </p:nvPr>
        </p:nvSpPr>
        <p:spPr>
          <a:xfrm rot="16200000">
            <a:off x="9023288" y="4760732"/>
            <a:ext cx="88821" cy="888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59" name="图形 6"/>
          <p:cNvGrpSpPr/>
          <p:nvPr/>
        </p:nvGrpSpPr>
        <p:grpSpPr>
          <a:xfrm>
            <a:off x="11013947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60" name="任意多边形: 形状 53"/>
            <p:cNvSpPr/>
            <p:nvPr/>
          </p:nvSpPr>
          <p:spPr>
            <a:xfrm>
              <a:off x="555624" y="635000"/>
              <a:ext cx="635000" cy="119062"/>
            </a:xfrm>
            <a:custGeom>
              <a:avLst/>
              <a:gdLst>
                <a:gd name="connsiteX0" fmla="*/ 59531 w 635000"/>
                <a:gd name="connsiteY0" fmla="*/ 0 h 119062"/>
                <a:gd name="connsiteX1" fmla="*/ 575469 w 635000"/>
                <a:gd name="connsiteY1" fmla="*/ 0 h 119062"/>
                <a:gd name="connsiteX2" fmla="*/ 635000 w 635000"/>
                <a:gd name="connsiteY2" fmla="*/ 59531 h 119062"/>
                <a:gd name="connsiteX3" fmla="*/ 635000 w 635000"/>
                <a:gd name="connsiteY3" fmla="*/ 59531 h 119062"/>
                <a:gd name="connsiteX4" fmla="*/ 575469 w 635000"/>
                <a:gd name="connsiteY4" fmla="*/ 119063 h 119062"/>
                <a:gd name="connsiteX5" fmla="*/ 59531 w 635000"/>
                <a:gd name="connsiteY5" fmla="*/ 119063 h 119062"/>
                <a:gd name="connsiteX6" fmla="*/ 0 w 635000"/>
                <a:gd name="connsiteY6" fmla="*/ 59531 h 119062"/>
                <a:gd name="connsiteX7" fmla="*/ 0 w 635000"/>
                <a:gd name="connsiteY7" fmla="*/ 59531 h 119062"/>
                <a:gd name="connsiteX8" fmla="*/ 59531 w 63500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5000" h="119062">
                  <a:moveTo>
                    <a:pt x="59531" y="0"/>
                  </a:moveTo>
                  <a:lnTo>
                    <a:pt x="575469" y="0"/>
                  </a:lnTo>
                  <a:cubicBezTo>
                    <a:pt x="615156" y="0"/>
                    <a:pt x="635000" y="19844"/>
                    <a:pt x="635000" y="59531"/>
                  </a:cubicBezTo>
                  <a:lnTo>
                    <a:pt x="635000" y="59531"/>
                  </a:lnTo>
                  <a:cubicBezTo>
                    <a:pt x="635000" y="99219"/>
                    <a:pt x="615156" y="119063"/>
                    <a:pt x="575469" y="119063"/>
                  </a:cubicBezTo>
                  <a:lnTo>
                    <a:pt x="59531" y="119063"/>
                  </a:lnTo>
                  <a:cubicBezTo>
                    <a:pt x="19844" y="119063"/>
                    <a:pt x="0" y="99219"/>
                    <a:pt x="0" y="59531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1" name="任意多边形: 形状 54"/>
            <p:cNvSpPr/>
            <p:nvPr/>
          </p:nvSpPr>
          <p:spPr>
            <a:xfrm>
              <a:off x="555624" y="532604"/>
              <a:ext cx="1188703" cy="943770"/>
            </a:xfrm>
            <a:custGeom>
              <a:avLst/>
              <a:gdLst>
                <a:gd name="connsiteX0" fmla="*/ 242094 w 1188703"/>
                <a:gd name="connsiteY0" fmla="*/ 419895 h 943770"/>
                <a:gd name="connsiteX1" fmla="*/ 59531 w 1188703"/>
                <a:gd name="connsiteY1" fmla="*/ 419895 h 943770"/>
                <a:gd name="connsiteX2" fmla="*/ 0 w 1188703"/>
                <a:gd name="connsiteY2" fmla="*/ 479426 h 943770"/>
                <a:gd name="connsiteX3" fmla="*/ 59531 w 1188703"/>
                <a:gd name="connsiteY3" fmla="*/ 538958 h 943770"/>
                <a:gd name="connsiteX4" fmla="*/ 242094 w 1188703"/>
                <a:gd name="connsiteY4" fmla="*/ 538958 h 943770"/>
                <a:gd name="connsiteX5" fmla="*/ 301625 w 1188703"/>
                <a:gd name="connsiteY5" fmla="*/ 479426 h 943770"/>
                <a:gd name="connsiteX6" fmla="*/ 242094 w 1188703"/>
                <a:gd name="connsiteY6" fmla="*/ 419895 h 943770"/>
                <a:gd name="connsiteX7" fmla="*/ 942975 w 1188703"/>
                <a:gd name="connsiteY7" fmla="*/ 134939 h 943770"/>
                <a:gd name="connsiteX8" fmla="*/ 1054894 w 1188703"/>
                <a:gd name="connsiteY8" fmla="*/ 246858 h 943770"/>
                <a:gd name="connsiteX9" fmla="*/ 499269 w 1188703"/>
                <a:gd name="connsiteY9" fmla="*/ 802483 h 943770"/>
                <a:gd name="connsiteX10" fmla="*/ 373063 w 1188703"/>
                <a:gd name="connsiteY10" fmla="*/ 816770 h 943770"/>
                <a:gd name="connsiteX11" fmla="*/ 384175 w 1188703"/>
                <a:gd name="connsiteY11" fmla="*/ 693739 h 943770"/>
                <a:gd name="connsiteX12" fmla="*/ 939800 w 1188703"/>
                <a:gd name="connsiteY12" fmla="*/ 138114 h 943770"/>
                <a:gd name="connsiteX13" fmla="*/ 939800 w 1188703"/>
                <a:gd name="connsiteY13" fmla="*/ 2383 h 943770"/>
                <a:gd name="connsiteX14" fmla="*/ 883444 w 1188703"/>
                <a:gd name="connsiteY14" fmla="*/ 25401 h 943770"/>
                <a:gd name="connsiteX15" fmla="*/ 286544 w 1188703"/>
                <a:gd name="connsiteY15" fmla="*/ 623095 h 943770"/>
                <a:gd name="connsiteX16" fmla="*/ 263525 w 1188703"/>
                <a:gd name="connsiteY16" fmla="*/ 671514 h 943770"/>
                <a:gd name="connsiteX17" fmla="*/ 246856 w 1188703"/>
                <a:gd name="connsiteY17" fmla="*/ 857251 h 943770"/>
                <a:gd name="connsiteX18" fmla="*/ 318765 w 1188703"/>
                <a:gd name="connsiteY18" fmla="*/ 943449 h 943770"/>
                <a:gd name="connsiteX19" fmla="*/ 326231 w 1188703"/>
                <a:gd name="connsiteY19" fmla="*/ 943770 h 943770"/>
                <a:gd name="connsiteX20" fmla="*/ 333375 w 1188703"/>
                <a:gd name="connsiteY20" fmla="*/ 943770 h 943770"/>
                <a:gd name="connsiteX21" fmla="*/ 519113 w 1188703"/>
                <a:gd name="connsiteY21" fmla="*/ 927101 h 943770"/>
                <a:gd name="connsiteX22" fmla="*/ 567531 w 1188703"/>
                <a:gd name="connsiteY22" fmla="*/ 904083 h 943770"/>
                <a:gd name="connsiteX23" fmla="*/ 1165225 w 1188703"/>
                <a:gd name="connsiteY23" fmla="*/ 307183 h 943770"/>
                <a:gd name="connsiteX24" fmla="*/ 1165685 w 1188703"/>
                <a:gd name="connsiteY24" fmla="*/ 194930 h 943770"/>
                <a:gd name="connsiteX25" fmla="*/ 1165225 w 1188703"/>
                <a:gd name="connsiteY25" fmla="*/ 194470 h 943770"/>
                <a:gd name="connsiteX26" fmla="*/ 999331 w 1188703"/>
                <a:gd name="connsiteY26" fmla="*/ 23020 h 943770"/>
                <a:gd name="connsiteX27" fmla="*/ 942975 w 1188703"/>
                <a:gd name="connsiteY27" fmla="*/ 1 h 94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88703" h="943770">
                  <a:moveTo>
                    <a:pt x="242094" y="419895"/>
                  </a:moveTo>
                  <a:lnTo>
                    <a:pt x="59531" y="419895"/>
                  </a:lnTo>
                  <a:cubicBezTo>
                    <a:pt x="26653" y="419895"/>
                    <a:pt x="0" y="446548"/>
                    <a:pt x="0" y="479426"/>
                  </a:cubicBezTo>
                  <a:cubicBezTo>
                    <a:pt x="0" y="512305"/>
                    <a:pt x="26653" y="538958"/>
                    <a:pt x="59531" y="538958"/>
                  </a:cubicBezTo>
                  <a:lnTo>
                    <a:pt x="242094" y="538958"/>
                  </a:lnTo>
                  <a:cubicBezTo>
                    <a:pt x="274972" y="538958"/>
                    <a:pt x="301625" y="512305"/>
                    <a:pt x="301625" y="479426"/>
                  </a:cubicBezTo>
                  <a:cubicBezTo>
                    <a:pt x="301625" y="446548"/>
                    <a:pt x="274972" y="419895"/>
                    <a:pt x="242094" y="419895"/>
                  </a:cubicBezTo>
                  <a:close/>
                  <a:moveTo>
                    <a:pt x="942975" y="134939"/>
                  </a:moveTo>
                  <a:lnTo>
                    <a:pt x="1054894" y="246858"/>
                  </a:lnTo>
                  <a:lnTo>
                    <a:pt x="499269" y="802483"/>
                  </a:lnTo>
                  <a:lnTo>
                    <a:pt x="373063" y="816770"/>
                  </a:lnTo>
                  <a:lnTo>
                    <a:pt x="384175" y="693739"/>
                  </a:lnTo>
                  <a:lnTo>
                    <a:pt x="939800" y="138114"/>
                  </a:lnTo>
                  <a:moveTo>
                    <a:pt x="939800" y="2383"/>
                  </a:moveTo>
                  <a:cubicBezTo>
                    <a:pt x="918702" y="2261"/>
                    <a:pt x="898423" y="10543"/>
                    <a:pt x="883444" y="25401"/>
                  </a:cubicBezTo>
                  <a:lnTo>
                    <a:pt x="286544" y="623095"/>
                  </a:lnTo>
                  <a:cubicBezTo>
                    <a:pt x="273488" y="636077"/>
                    <a:pt x="265350" y="653193"/>
                    <a:pt x="263525" y="671514"/>
                  </a:cubicBezTo>
                  <a:lnTo>
                    <a:pt x="246856" y="857251"/>
                  </a:lnTo>
                  <a:cubicBezTo>
                    <a:pt x="242910" y="900911"/>
                    <a:pt x="275105" y="939503"/>
                    <a:pt x="318765" y="943449"/>
                  </a:cubicBezTo>
                  <a:cubicBezTo>
                    <a:pt x="321247" y="943673"/>
                    <a:pt x="323739" y="943780"/>
                    <a:pt x="326231" y="943770"/>
                  </a:cubicBezTo>
                  <a:lnTo>
                    <a:pt x="333375" y="943770"/>
                  </a:lnTo>
                  <a:lnTo>
                    <a:pt x="519113" y="927101"/>
                  </a:lnTo>
                  <a:cubicBezTo>
                    <a:pt x="537433" y="925276"/>
                    <a:pt x="554550" y="917139"/>
                    <a:pt x="567531" y="904083"/>
                  </a:cubicBezTo>
                  <a:lnTo>
                    <a:pt x="1165225" y="307183"/>
                  </a:lnTo>
                  <a:cubicBezTo>
                    <a:pt x="1196350" y="276312"/>
                    <a:pt x="1196556" y="226055"/>
                    <a:pt x="1165685" y="194930"/>
                  </a:cubicBezTo>
                  <a:cubicBezTo>
                    <a:pt x="1165532" y="194776"/>
                    <a:pt x="1165379" y="194623"/>
                    <a:pt x="1165225" y="194470"/>
                  </a:cubicBezTo>
                  <a:lnTo>
                    <a:pt x="999331" y="23020"/>
                  </a:lnTo>
                  <a:cubicBezTo>
                    <a:pt x="984352" y="8162"/>
                    <a:pt x="964073" y="-121"/>
                    <a:pt x="942975" y="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2" name="任意多边形: 形状 55"/>
            <p:cNvSpPr/>
            <p:nvPr/>
          </p:nvSpPr>
          <p:spPr>
            <a:xfrm>
              <a:off x="317499" y="238125"/>
              <a:ext cx="1270000" cy="1428750"/>
            </a:xfrm>
            <a:custGeom>
              <a:avLst/>
              <a:gdLst>
                <a:gd name="connsiteX0" fmla="*/ 1150938 w 1270000"/>
                <a:gd name="connsiteY0" fmla="*/ 972344 h 1428750"/>
                <a:gd name="connsiteX1" fmla="*/ 1150938 w 1270000"/>
                <a:gd name="connsiteY1" fmla="*/ 1309688 h 1428750"/>
                <a:gd name="connsiteX2" fmla="*/ 119063 w 1270000"/>
                <a:gd name="connsiteY2" fmla="*/ 1309688 h 1428750"/>
                <a:gd name="connsiteX3" fmla="*/ 119063 w 1270000"/>
                <a:gd name="connsiteY3" fmla="*/ 119063 h 1428750"/>
                <a:gd name="connsiteX4" fmla="*/ 1150938 w 1270000"/>
                <a:gd name="connsiteY4" fmla="*/ 119063 h 1428750"/>
                <a:gd name="connsiteX5" fmla="*/ 1150938 w 1270000"/>
                <a:gd name="connsiteY5" fmla="*/ 178594 h 1428750"/>
                <a:gd name="connsiteX6" fmla="*/ 1210469 w 1270000"/>
                <a:gd name="connsiteY6" fmla="*/ 238125 h 1428750"/>
                <a:gd name="connsiteX7" fmla="*/ 1270000 w 1270000"/>
                <a:gd name="connsiteY7" fmla="*/ 178594 h 1428750"/>
                <a:gd name="connsiteX8" fmla="*/ 1270000 w 1270000"/>
                <a:gd name="connsiteY8" fmla="*/ 79375 h 1428750"/>
                <a:gd name="connsiteX9" fmla="*/ 1190625 w 1270000"/>
                <a:gd name="connsiteY9" fmla="*/ 0 h 1428750"/>
                <a:gd name="connsiteX10" fmla="*/ 79375 w 1270000"/>
                <a:gd name="connsiteY10" fmla="*/ 0 h 1428750"/>
                <a:gd name="connsiteX11" fmla="*/ 0 w 1270000"/>
                <a:gd name="connsiteY11" fmla="*/ 79375 h 1428750"/>
                <a:gd name="connsiteX12" fmla="*/ 0 w 1270000"/>
                <a:gd name="connsiteY12" fmla="*/ 1349375 h 1428750"/>
                <a:gd name="connsiteX13" fmla="*/ 79375 w 1270000"/>
                <a:gd name="connsiteY13" fmla="*/ 1428750 h 1428750"/>
                <a:gd name="connsiteX14" fmla="*/ 1190625 w 1270000"/>
                <a:gd name="connsiteY14" fmla="*/ 1428750 h 1428750"/>
                <a:gd name="connsiteX15" fmla="*/ 1270000 w 1270000"/>
                <a:gd name="connsiteY15" fmla="*/ 1349375 h 1428750"/>
                <a:gd name="connsiteX16" fmla="*/ 1270000 w 1270000"/>
                <a:gd name="connsiteY16" fmla="*/ 972344 h 1428750"/>
                <a:gd name="connsiteX17" fmla="*/ 1210469 w 1270000"/>
                <a:gd name="connsiteY17" fmla="*/ 912813 h 1428750"/>
                <a:gd name="connsiteX18" fmla="*/ 1150938 w 1270000"/>
                <a:gd name="connsiteY18" fmla="*/ 972344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0000" h="1428750">
                  <a:moveTo>
                    <a:pt x="1150938" y="972344"/>
                  </a:moveTo>
                  <a:lnTo>
                    <a:pt x="1150938" y="1309688"/>
                  </a:lnTo>
                  <a:lnTo>
                    <a:pt x="119063" y="1309688"/>
                  </a:lnTo>
                  <a:lnTo>
                    <a:pt x="119063" y="119063"/>
                  </a:lnTo>
                  <a:lnTo>
                    <a:pt x="1150938" y="119063"/>
                  </a:lnTo>
                  <a:lnTo>
                    <a:pt x="1150938" y="178594"/>
                  </a:lnTo>
                  <a:cubicBezTo>
                    <a:pt x="1151365" y="211293"/>
                    <a:pt x="1177769" y="237698"/>
                    <a:pt x="1210469" y="238125"/>
                  </a:cubicBezTo>
                  <a:cubicBezTo>
                    <a:pt x="1243168" y="237698"/>
                    <a:pt x="1269573" y="211293"/>
                    <a:pt x="1270000" y="178594"/>
                  </a:cubicBezTo>
                  <a:lnTo>
                    <a:pt x="1270000" y="79375"/>
                  </a:lnTo>
                  <a:cubicBezTo>
                    <a:pt x="1270000" y="35537"/>
                    <a:pt x="1234463" y="0"/>
                    <a:pt x="1190625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1190625" y="1428750"/>
                  </a:lnTo>
                  <a:cubicBezTo>
                    <a:pt x="1234463" y="1428750"/>
                    <a:pt x="1270000" y="1393213"/>
                    <a:pt x="1270000" y="1349375"/>
                  </a:cubicBezTo>
                  <a:lnTo>
                    <a:pt x="1270000" y="972344"/>
                  </a:lnTo>
                  <a:cubicBezTo>
                    <a:pt x="1269573" y="939644"/>
                    <a:pt x="1243168" y="913240"/>
                    <a:pt x="1210469" y="912813"/>
                  </a:cubicBezTo>
                  <a:cubicBezTo>
                    <a:pt x="1177769" y="913240"/>
                    <a:pt x="1151365" y="939644"/>
                    <a:pt x="1150938" y="97234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63" name="文本框 62"/>
          <p:cNvSpPr txBox="1"/>
          <p:nvPr>
            <p:custDataLst>
              <p:tags r:id="rId12"/>
            </p:custDataLst>
          </p:nvPr>
        </p:nvSpPr>
        <p:spPr>
          <a:xfrm>
            <a:off x="726440" y="3195955"/>
            <a:ext cx="2763520" cy="963930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了解游泳运动相关概念；熟悉游泳运动的价值及竞赛意义。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64" name="对角圆角矩形 63"/>
          <p:cNvSpPr/>
          <p:nvPr>
            <p:custDataLst>
              <p:tags r:id="rId13"/>
            </p:custDataLst>
          </p:nvPr>
        </p:nvSpPr>
        <p:spPr>
          <a:xfrm>
            <a:off x="680417" y="1337786"/>
            <a:ext cx="2880516" cy="1706404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14"/>
            </p:custDataLst>
          </p:nvPr>
        </p:nvSpPr>
        <p:spPr>
          <a:xfrm>
            <a:off x="975057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知识目标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grpSp>
        <p:nvGrpSpPr>
          <p:cNvPr id="71" name="图形 37"/>
          <p:cNvGrpSpPr/>
          <p:nvPr/>
        </p:nvGrpSpPr>
        <p:grpSpPr>
          <a:xfrm>
            <a:off x="2989618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72" name="任意多边形: 形状 59"/>
            <p:cNvSpPr/>
            <p:nvPr/>
          </p:nvSpPr>
          <p:spPr>
            <a:xfrm>
              <a:off x="476250" y="635000"/>
              <a:ext cx="714375" cy="119062"/>
            </a:xfrm>
            <a:custGeom>
              <a:avLst/>
              <a:gdLst>
                <a:gd name="connsiteX0" fmla="*/ 56356 w 714375"/>
                <a:gd name="connsiteY0" fmla="*/ 0 h 119062"/>
                <a:gd name="connsiteX1" fmla="*/ 658019 w 714375"/>
                <a:gd name="connsiteY1" fmla="*/ 0 h 119062"/>
                <a:gd name="connsiteX2" fmla="*/ 714375 w 714375"/>
                <a:gd name="connsiteY2" fmla="*/ 56356 h 119062"/>
                <a:gd name="connsiteX3" fmla="*/ 714375 w 714375"/>
                <a:gd name="connsiteY3" fmla="*/ 62706 h 119062"/>
                <a:gd name="connsiteX4" fmla="*/ 658019 w 714375"/>
                <a:gd name="connsiteY4" fmla="*/ 119063 h 119062"/>
                <a:gd name="connsiteX5" fmla="*/ 56356 w 714375"/>
                <a:gd name="connsiteY5" fmla="*/ 119063 h 119062"/>
                <a:gd name="connsiteX6" fmla="*/ 0 w 714375"/>
                <a:gd name="connsiteY6" fmla="*/ 62706 h 119062"/>
                <a:gd name="connsiteX7" fmla="*/ 0 w 714375"/>
                <a:gd name="connsiteY7" fmla="*/ 56356 h 119062"/>
                <a:gd name="connsiteX8" fmla="*/ 56356 w 714375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375" h="119062">
                  <a:moveTo>
                    <a:pt x="56356" y="0"/>
                  </a:moveTo>
                  <a:lnTo>
                    <a:pt x="658019" y="0"/>
                  </a:lnTo>
                  <a:cubicBezTo>
                    <a:pt x="695590" y="0"/>
                    <a:pt x="714375" y="18785"/>
                    <a:pt x="714375" y="56356"/>
                  </a:cubicBezTo>
                  <a:lnTo>
                    <a:pt x="714375" y="62706"/>
                  </a:lnTo>
                  <a:cubicBezTo>
                    <a:pt x="714375" y="100277"/>
                    <a:pt x="695590" y="119063"/>
                    <a:pt x="658019" y="119063"/>
                  </a:cubicBezTo>
                  <a:lnTo>
                    <a:pt x="56356" y="119063"/>
                  </a:lnTo>
                  <a:cubicBezTo>
                    <a:pt x="18785" y="119063"/>
                    <a:pt x="0" y="100277"/>
                    <a:pt x="0" y="62706"/>
                  </a:cubicBezTo>
                  <a:lnTo>
                    <a:pt x="0" y="56356"/>
                  </a:lnTo>
                  <a:cubicBezTo>
                    <a:pt x="0" y="18785"/>
                    <a:pt x="18785" y="0"/>
                    <a:pt x="56356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3" name="任意多边形: 形状 63"/>
            <p:cNvSpPr/>
            <p:nvPr/>
          </p:nvSpPr>
          <p:spPr>
            <a:xfrm>
              <a:off x="476250" y="952500"/>
              <a:ext cx="476250" cy="119062"/>
            </a:xfrm>
            <a:custGeom>
              <a:avLst/>
              <a:gdLst>
                <a:gd name="connsiteX0" fmla="*/ 421481 w 476250"/>
                <a:gd name="connsiteY0" fmla="*/ 0 h 119062"/>
                <a:gd name="connsiteX1" fmla="*/ 54769 w 476250"/>
                <a:gd name="connsiteY1" fmla="*/ 0 h 119062"/>
                <a:gd name="connsiteX2" fmla="*/ 0 w 476250"/>
                <a:gd name="connsiteY2" fmla="*/ 54769 h 119062"/>
                <a:gd name="connsiteX3" fmla="*/ 0 w 476250"/>
                <a:gd name="connsiteY3" fmla="*/ 64294 h 119062"/>
                <a:gd name="connsiteX4" fmla="*/ 54769 w 476250"/>
                <a:gd name="connsiteY4" fmla="*/ 119063 h 119062"/>
                <a:gd name="connsiteX5" fmla="*/ 421481 w 476250"/>
                <a:gd name="connsiteY5" fmla="*/ 119063 h 119062"/>
                <a:gd name="connsiteX6" fmla="*/ 476250 w 476250"/>
                <a:gd name="connsiteY6" fmla="*/ 64294 h 119062"/>
                <a:gd name="connsiteX7" fmla="*/ 476250 w 476250"/>
                <a:gd name="connsiteY7" fmla="*/ 54769 h 119062"/>
                <a:gd name="connsiteX8" fmla="*/ 421481 w 47625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0" h="119062">
                  <a:moveTo>
                    <a:pt x="421481" y="0"/>
                  </a:moveTo>
                  <a:lnTo>
                    <a:pt x="54769" y="0"/>
                  </a:lnTo>
                  <a:cubicBezTo>
                    <a:pt x="24521" y="0"/>
                    <a:pt x="0" y="24521"/>
                    <a:pt x="0" y="54769"/>
                  </a:cubicBezTo>
                  <a:lnTo>
                    <a:pt x="0" y="64294"/>
                  </a:lnTo>
                  <a:cubicBezTo>
                    <a:pt x="0" y="94542"/>
                    <a:pt x="24521" y="119063"/>
                    <a:pt x="54769" y="119063"/>
                  </a:cubicBezTo>
                  <a:lnTo>
                    <a:pt x="421481" y="119063"/>
                  </a:lnTo>
                  <a:cubicBezTo>
                    <a:pt x="451729" y="119063"/>
                    <a:pt x="476250" y="94542"/>
                    <a:pt x="476250" y="64294"/>
                  </a:cubicBezTo>
                  <a:lnTo>
                    <a:pt x="476250" y="54769"/>
                  </a:lnTo>
                  <a:cubicBezTo>
                    <a:pt x="476250" y="24521"/>
                    <a:pt x="451729" y="0"/>
                    <a:pt x="42148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4" name="任意多边形: 形状 64"/>
            <p:cNvSpPr/>
            <p:nvPr/>
          </p:nvSpPr>
          <p:spPr>
            <a:xfrm>
              <a:off x="238125" y="238125"/>
              <a:ext cx="1190625" cy="1428750"/>
            </a:xfrm>
            <a:custGeom>
              <a:avLst/>
              <a:gdLst>
                <a:gd name="connsiteX0" fmla="*/ 119063 w 1190625"/>
                <a:gd name="connsiteY0" fmla="*/ 1309688 h 1428750"/>
                <a:gd name="connsiteX1" fmla="*/ 119063 w 1190625"/>
                <a:gd name="connsiteY1" fmla="*/ 119063 h 1428750"/>
                <a:gd name="connsiteX2" fmla="*/ 1071563 w 1190625"/>
                <a:gd name="connsiteY2" fmla="*/ 119063 h 1428750"/>
                <a:gd name="connsiteX3" fmla="*/ 1071563 w 1190625"/>
                <a:gd name="connsiteY3" fmla="*/ 575469 h 1428750"/>
                <a:gd name="connsiteX4" fmla="*/ 1131094 w 1190625"/>
                <a:gd name="connsiteY4" fmla="*/ 635000 h 1428750"/>
                <a:gd name="connsiteX5" fmla="*/ 1190625 w 1190625"/>
                <a:gd name="connsiteY5" fmla="*/ 575469 h 1428750"/>
                <a:gd name="connsiteX6" fmla="*/ 1190625 w 1190625"/>
                <a:gd name="connsiteY6" fmla="*/ 79375 h 1428750"/>
                <a:gd name="connsiteX7" fmla="*/ 1111250 w 1190625"/>
                <a:gd name="connsiteY7" fmla="*/ 0 h 1428750"/>
                <a:gd name="connsiteX8" fmla="*/ 79375 w 1190625"/>
                <a:gd name="connsiteY8" fmla="*/ 0 h 1428750"/>
                <a:gd name="connsiteX9" fmla="*/ 0 w 1190625"/>
                <a:gd name="connsiteY9" fmla="*/ 79375 h 1428750"/>
                <a:gd name="connsiteX10" fmla="*/ 0 w 1190625"/>
                <a:gd name="connsiteY10" fmla="*/ 1349375 h 1428750"/>
                <a:gd name="connsiteX11" fmla="*/ 79375 w 1190625"/>
                <a:gd name="connsiteY11" fmla="*/ 1428750 h 1428750"/>
                <a:gd name="connsiteX12" fmla="*/ 654844 w 1190625"/>
                <a:gd name="connsiteY12" fmla="*/ 1428750 h 1428750"/>
                <a:gd name="connsiteX13" fmla="*/ 714375 w 1190625"/>
                <a:gd name="connsiteY13" fmla="*/ 1369219 h 1428750"/>
                <a:gd name="connsiteX14" fmla="*/ 654844 w 1190625"/>
                <a:gd name="connsiteY14" fmla="*/ 1309688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0625" h="1428750">
                  <a:moveTo>
                    <a:pt x="119063" y="1309688"/>
                  </a:moveTo>
                  <a:lnTo>
                    <a:pt x="119063" y="119063"/>
                  </a:lnTo>
                  <a:lnTo>
                    <a:pt x="1071563" y="119063"/>
                  </a:lnTo>
                  <a:lnTo>
                    <a:pt x="1071563" y="575469"/>
                  </a:lnTo>
                  <a:cubicBezTo>
                    <a:pt x="1071990" y="608168"/>
                    <a:pt x="1098394" y="634573"/>
                    <a:pt x="1131094" y="635000"/>
                  </a:cubicBezTo>
                  <a:cubicBezTo>
                    <a:pt x="1163793" y="634573"/>
                    <a:pt x="1190198" y="608168"/>
                    <a:pt x="1190625" y="575469"/>
                  </a:cubicBezTo>
                  <a:lnTo>
                    <a:pt x="1190625" y="79375"/>
                  </a:lnTo>
                  <a:cubicBezTo>
                    <a:pt x="1190625" y="35537"/>
                    <a:pt x="1155088" y="0"/>
                    <a:pt x="1111250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654844" y="1428750"/>
                  </a:lnTo>
                  <a:cubicBezTo>
                    <a:pt x="687543" y="1428323"/>
                    <a:pt x="713948" y="1401918"/>
                    <a:pt x="714375" y="1369219"/>
                  </a:cubicBezTo>
                  <a:cubicBezTo>
                    <a:pt x="713948" y="1336519"/>
                    <a:pt x="687543" y="1310115"/>
                    <a:pt x="654844" y="130968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任意多边形: 形状 65"/>
            <p:cNvSpPr/>
            <p:nvPr/>
          </p:nvSpPr>
          <p:spPr>
            <a:xfrm>
              <a:off x="1038739" y="951729"/>
              <a:ext cx="621260" cy="715154"/>
            </a:xfrm>
            <a:custGeom>
              <a:avLst/>
              <a:gdLst>
                <a:gd name="connsiteX0" fmla="*/ 450336 w 621260"/>
                <a:gd name="connsiteY0" fmla="*/ 430983 h 715154"/>
                <a:gd name="connsiteX1" fmla="*/ 503476 w 621260"/>
                <a:gd name="connsiteY1" fmla="*/ 98442 h 715154"/>
                <a:gd name="connsiteX2" fmla="*/ 170936 w 621260"/>
                <a:gd name="connsiteY2" fmla="*/ 45302 h 715154"/>
                <a:gd name="connsiteX3" fmla="*/ 117796 w 621260"/>
                <a:gd name="connsiteY3" fmla="*/ 377842 h 715154"/>
                <a:gd name="connsiteX4" fmla="*/ 170936 w 621260"/>
                <a:gd name="connsiteY4" fmla="*/ 430983 h 715154"/>
                <a:gd name="connsiteX5" fmla="*/ 1073 w 621260"/>
                <a:gd name="connsiteY5" fmla="*/ 645295 h 715154"/>
                <a:gd name="connsiteX6" fmla="*/ 47626 w 621260"/>
                <a:gd name="connsiteY6" fmla="*/ 714092 h 715154"/>
                <a:gd name="connsiteX7" fmla="*/ 59811 w 621260"/>
                <a:gd name="connsiteY7" fmla="*/ 715145 h 715154"/>
                <a:gd name="connsiteX8" fmla="*/ 117755 w 621260"/>
                <a:gd name="connsiteY8" fmla="*/ 669108 h 715154"/>
                <a:gd name="connsiteX9" fmla="*/ 357265 w 621260"/>
                <a:gd name="connsiteY9" fmla="*/ 522856 h 715154"/>
                <a:gd name="connsiteX10" fmla="*/ 503517 w 621260"/>
                <a:gd name="connsiteY10" fmla="*/ 669108 h 715154"/>
                <a:gd name="connsiteX11" fmla="*/ 561461 w 621260"/>
                <a:gd name="connsiteY11" fmla="*/ 715145 h 715154"/>
                <a:gd name="connsiteX12" fmla="*/ 621251 w 621260"/>
                <a:gd name="connsiteY12" fmla="*/ 657480 h 715154"/>
                <a:gd name="connsiteX13" fmla="*/ 620198 w 621260"/>
                <a:gd name="connsiteY13" fmla="*/ 645295 h 715154"/>
                <a:gd name="connsiteX14" fmla="*/ 450336 w 621260"/>
                <a:gd name="connsiteY14" fmla="*/ 430983 h 715154"/>
                <a:gd name="connsiteX15" fmla="*/ 310636 w 621260"/>
                <a:gd name="connsiteY15" fmla="*/ 119833 h 715154"/>
                <a:gd name="connsiteX16" fmla="*/ 429698 w 621260"/>
                <a:gd name="connsiteY16" fmla="*/ 238895 h 715154"/>
                <a:gd name="connsiteX17" fmla="*/ 310636 w 621260"/>
                <a:gd name="connsiteY17" fmla="*/ 357958 h 715154"/>
                <a:gd name="connsiteX18" fmla="*/ 191573 w 621260"/>
                <a:gd name="connsiteY18" fmla="*/ 238895 h 715154"/>
                <a:gd name="connsiteX19" fmla="*/ 310636 w 621260"/>
                <a:gd name="connsiteY19" fmla="*/ 119833 h 71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1260" h="715154">
                  <a:moveTo>
                    <a:pt x="450336" y="430983"/>
                  </a:moveTo>
                  <a:cubicBezTo>
                    <a:pt x="556839" y="353828"/>
                    <a:pt x="580631" y="204945"/>
                    <a:pt x="503476" y="98442"/>
                  </a:cubicBezTo>
                  <a:cubicBezTo>
                    <a:pt x="426322" y="-8061"/>
                    <a:pt x="277439" y="-31852"/>
                    <a:pt x="170936" y="45302"/>
                  </a:cubicBezTo>
                  <a:cubicBezTo>
                    <a:pt x="64433" y="122456"/>
                    <a:pt x="40641" y="271339"/>
                    <a:pt x="117796" y="377842"/>
                  </a:cubicBezTo>
                  <a:cubicBezTo>
                    <a:pt x="132585" y="398257"/>
                    <a:pt x="150521" y="416194"/>
                    <a:pt x="170936" y="430983"/>
                  </a:cubicBezTo>
                  <a:cubicBezTo>
                    <a:pt x="84875" y="473126"/>
                    <a:pt x="22452" y="551885"/>
                    <a:pt x="1073" y="645295"/>
                  </a:cubicBezTo>
                  <a:cubicBezTo>
                    <a:pt x="-5069" y="677148"/>
                    <a:pt x="15773" y="707950"/>
                    <a:pt x="47626" y="714092"/>
                  </a:cubicBezTo>
                  <a:cubicBezTo>
                    <a:pt x="51640" y="714866"/>
                    <a:pt x="55724" y="715219"/>
                    <a:pt x="59811" y="715145"/>
                  </a:cubicBezTo>
                  <a:cubicBezTo>
                    <a:pt x="87477" y="715127"/>
                    <a:pt x="111484" y="696053"/>
                    <a:pt x="117755" y="669108"/>
                  </a:cubicBezTo>
                  <a:cubicBezTo>
                    <a:pt x="143507" y="562582"/>
                    <a:pt x="250740" y="497103"/>
                    <a:pt x="357265" y="522856"/>
                  </a:cubicBezTo>
                  <a:cubicBezTo>
                    <a:pt x="429577" y="540337"/>
                    <a:pt x="486036" y="596796"/>
                    <a:pt x="503517" y="669108"/>
                  </a:cubicBezTo>
                  <a:cubicBezTo>
                    <a:pt x="509788" y="696053"/>
                    <a:pt x="533795" y="715128"/>
                    <a:pt x="561461" y="715145"/>
                  </a:cubicBezTo>
                  <a:cubicBezTo>
                    <a:pt x="593895" y="715732"/>
                    <a:pt x="620665" y="689914"/>
                    <a:pt x="621251" y="657480"/>
                  </a:cubicBezTo>
                  <a:cubicBezTo>
                    <a:pt x="621325" y="653393"/>
                    <a:pt x="620972" y="649309"/>
                    <a:pt x="620198" y="645295"/>
                  </a:cubicBezTo>
                  <a:cubicBezTo>
                    <a:pt x="598820" y="551885"/>
                    <a:pt x="536397" y="473127"/>
                    <a:pt x="450336" y="430983"/>
                  </a:cubicBezTo>
                  <a:close/>
                  <a:moveTo>
                    <a:pt x="310636" y="119833"/>
                  </a:moveTo>
                  <a:cubicBezTo>
                    <a:pt x="376392" y="119833"/>
                    <a:pt x="429698" y="173139"/>
                    <a:pt x="429698" y="238895"/>
                  </a:cubicBezTo>
                  <a:cubicBezTo>
                    <a:pt x="429698" y="304652"/>
                    <a:pt x="376392" y="357958"/>
                    <a:pt x="310636" y="357958"/>
                  </a:cubicBezTo>
                  <a:cubicBezTo>
                    <a:pt x="244879" y="357958"/>
                    <a:pt x="191573" y="304652"/>
                    <a:pt x="191573" y="238895"/>
                  </a:cubicBezTo>
                  <a:cubicBezTo>
                    <a:pt x="191573" y="173139"/>
                    <a:pt x="244879" y="119833"/>
                    <a:pt x="310636" y="11983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76" name="文本框 75"/>
          <p:cNvSpPr txBox="1"/>
          <p:nvPr>
            <p:custDataLst>
              <p:tags r:id="rId15"/>
            </p:custDataLst>
          </p:nvPr>
        </p:nvSpPr>
        <p:spPr>
          <a:xfrm>
            <a:off x="4825365" y="3253740"/>
            <a:ext cx="2639695" cy="1047115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学会游泳运动的基本技术；学会游泳安全与救护的常识。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77" name="对角圆角矩形 76"/>
          <p:cNvSpPr/>
          <p:nvPr>
            <p:custDataLst>
              <p:tags r:id="rId16"/>
            </p:custDataLst>
          </p:nvPr>
        </p:nvSpPr>
        <p:spPr>
          <a:xfrm>
            <a:off x="4668438" y="1337786"/>
            <a:ext cx="2880516" cy="1706404"/>
          </a:xfrm>
          <a:prstGeom prst="round2DiagRect">
            <a:avLst>
              <a:gd name="adj1" fmla="val 32147"/>
              <a:gd name="adj2" fmla="val 7145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7"/>
            </p:custDataLst>
          </p:nvPr>
        </p:nvSpPr>
        <p:spPr>
          <a:xfrm>
            <a:off x="4950381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能力目标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81" name="椭圆 80"/>
          <p:cNvSpPr/>
          <p:nvPr>
            <p:custDataLst>
              <p:tags r:id="rId18"/>
            </p:custDataLst>
          </p:nvPr>
        </p:nvSpPr>
        <p:spPr>
          <a:xfrm rot="16200000">
            <a:off x="4825631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2" name="椭圆 81"/>
          <p:cNvSpPr/>
          <p:nvPr>
            <p:custDataLst>
              <p:tags r:id="rId19"/>
            </p:custDataLst>
          </p:nvPr>
        </p:nvSpPr>
        <p:spPr>
          <a:xfrm rot="16200000">
            <a:off x="521950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3" name="椭圆 82"/>
          <p:cNvSpPr/>
          <p:nvPr>
            <p:custDataLst>
              <p:tags r:id="rId20"/>
            </p:custDataLst>
          </p:nvPr>
        </p:nvSpPr>
        <p:spPr>
          <a:xfrm rot="16200000">
            <a:off x="5022570" y="4760732"/>
            <a:ext cx="88821" cy="888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84" name="图形 23"/>
          <p:cNvGrpSpPr/>
          <p:nvPr/>
        </p:nvGrpSpPr>
        <p:grpSpPr>
          <a:xfrm>
            <a:off x="7001783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85" name="任意多边形: 形状 67"/>
            <p:cNvSpPr/>
            <p:nvPr/>
          </p:nvSpPr>
          <p:spPr>
            <a:xfrm>
              <a:off x="238125" y="396874"/>
              <a:ext cx="1428750" cy="1270000"/>
            </a:xfrm>
            <a:custGeom>
              <a:avLst/>
              <a:gdLst>
                <a:gd name="connsiteX0" fmla="*/ 1309688 w 1428750"/>
                <a:gd name="connsiteY0" fmla="*/ 119063 h 1270000"/>
                <a:gd name="connsiteX1" fmla="*/ 1309688 w 1428750"/>
                <a:gd name="connsiteY1" fmla="*/ 1150938 h 1270000"/>
                <a:gd name="connsiteX2" fmla="*/ 119063 w 1428750"/>
                <a:gd name="connsiteY2" fmla="*/ 1150938 h 1270000"/>
                <a:gd name="connsiteX3" fmla="*/ 119063 w 1428750"/>
                <a:gd name="connsiteY3" fmla="*/ 119063 h 1270000"/>
                <a:gd name="connsiteX4" fmla="*/ 1309688 w 1428750"/>
                <a:gd name="connsiteY4" fmla="*/ 119063 h 1270000"/>
                <a:gd name="connsiteX5" fmla="*/ 1349375 w 1428750"/>
                <a:gd name="connsiteY5" fmla="*/ 0 h 1270000"/>
                <a:gd name="connsiteX6" fmla="*/ 79375 w 1428750"/>
                <a:gd name="connsiteY6" fmla="*/ 0 h 1270000"/>
                <a:gd name="connsiteX7" fmla="*/ 0 w 1428750"/>
                <a:gd name="connsiteY7" fmla="*/ 79375 h 1270000"/>
                <a:gd name="connsiteX8" fmla="*/ 0 w 1428750"/>
                <a:gd name="connsiteY8" fmla="*/ 1190625 h 1270000"/>
                <a:gd name="connsiteX9" fmla="*/ 79375 w 1428750"/>
                <a:gd name="connsiteY9" fmla="*/ 1270000 h 1270000"/>
                <a:gd name="connsiteX10" fmla="*/ 1349375 w 1428750"/>
                <a:gd name="connsiteY10" fmla="*/ 1270000 h 1270000"/>
                <a:gd name="connsiteX11" fmla="*/ 1428750 w 1428750"/>
                <a:gd name="connsiteY11" fmla="*/ 1190625 h 1270000"/>
                <a:gd name="connsiteX12" fmla="*/ 1428750 w 1428750"/>
                <a:gd name="connsiteY12" fmla="*/ 79375 h 1270000"/>
                <a:gd name="connsiteX13" fmla="*/ 1349375 w 1428750"/>
                <a:gd name="connsiteY13" fmla="*/ 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8750" h="1270000">
                  <a:moveTo>
                    <a:pt x="1309688" y="119063"/>
                  </a:moveTo>
                  <a:lnTo>
                    <a:pt x="1309688" y="1150938"/>
                  </a:lnTo>
                  <a:lnTo>
                    <a:pt x="119063" y="1150938"/>
                  </a:lnTo>
                  <a:lnTo>
                    <a:pt x="119063" y="119063"/>
                  </a:lnTo>
                  <a:lnTo>
                    <a:pt x="1309688" y="119063"/>
                  </a:lnTo>
                  <a:moveTo>
                    <a:pt x="1349375" y="0"/>
                  </a:move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190625"/>
                  </a:lnTo>
                  <a:cubicBezTo>
                    <a:pt x="0" y="1234463"/>
                    <a:pt x="35537" y="1270000"/>
                    <a:pt x="79375" y="1270000"/>
                  </a:cubicBezTo>
                  <a:lnTo>
                    <a:pt x="1349375" y="1270000"/>
                  </a:lnTo>
                  <a:cubicBezTo>
                    <a:pt x="1393213" y="1270000"/>
                    <a:pt x="1428750" y="1234463"/>
                    <a:pt x="1428750" y="1190625"/>
                  </a:cubicBezTo>
                  <a:lnTo>
                    <a:pt x="1428750" y="79375"/>
                  </a:lnTo>
                  <a:cubicBezTo>
                    <a:pt x="1428750" y="35537"/>
                    <a:pt x="1393213" y="0"/>
                    <a:pt x="134937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6" name="任意多边形: 形状 68"/>
            <p:cNvSpPr/>
            <p:nvPr/>
          </p:nvSpPr>
          <p:spPr>
            <a:xfrm>
              <a:off x="476250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69"/>
            <p:cNvSpPr/>
            <p:nvPr/>
          </p:nvSpPr>
          <p:spPr>
            <a:xfrm>
              <a:off x="1309687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8" name="任意多边形: 形状 70"/>
            <p:cNvSpPr/>
            <p:nvPr/>
          </p:nvSpPr>
          <p:spPr>
            <a:xfrm>
              <a:off x="238125" y="793749"/>
              <a:ext cx="1428750" cy="119062"/>
            </a:xfrm>
            <a:custGeom>
              <a:avLst/>
              <a:gdLst>
                <a:gd name="connsiteX0" fmla="*/ 0 w 1428750"/>
                <a:gd name="connsiteY0" fmla="*/ 0 h 119062"/>
                <a:gd name="connsiteX1" fmla="*/ 1428750 w 1428750"/>
                <a:gd name="connsiteY1" fmla="*/ 0 h 119062"/>
                <a:gd name="connsiteX2" fmla="*/ 1428750 w 1428750"/>
                <a:gd name="connsiteY2" fmla="*/ 119063 h 119062"/>
                <a:gd name="connsiteX3" fmla="*/ 0 w 1428750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119062">
                  <a:moveTo>
                    <a:pt x="0" y="0"/>
                  </a:moveTo>
                  <a:lnTo>
                    <a:pt x="1428750" y="0"/>
                  </a:lnTo>
                  <a:lnTo>
                    <a:pt x="1428750" y="119063"/>
                  </a:lnTo>
                  <a:lnTo>
                    <a:pt x="0" y="1190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9" name="任意多边形: 形状 71"/>
            <p:cNvSpPr/>
            <p:nvPr/>
          </p:nvSpPr>
          <p:spPr>
            <a:xfrm>
              <a:off x="704682" y="1031927"/>
              <a:ext cx="557270" cy="401074"/>
            </a:xfrm>
            <a:custGeom>
              <a:avLst/>
              <a:gdLst>
                <a:gd name="connsiteX0" fmla="*/ 540712 w 557270"/>
                <a:gd name="connsiteY0" fmla="*/ 17410 h 401074"/>
                <a:gd name="connsiteX1" fmla="*/ 456574 w 557270"/>
                <a:gd name="connsiteY1" fmla="*/ 17410 h 401074"/>
                <a:gd name="connsiteX2" fmla="*/ 214480 w 557270"/>
                <a:gd name="connsiteY2" fmla="*/ 255535 h 401074"/>
                <a:gd name="connsiteX3" fmla="*/ 111293 w 557270"/>
                <a:gd name="connsiteY3" fmla="*/ 158698 h 401074"/>
                <a:gd name="connsiteX4" fmla="*/ 30118 w 557270"/>
                <a:gd name="connsiteY4" fmla="*/ 136370 h 401074"/>
                <a:gd name="connsiteX5" fmla="*/ 7790 w 557270"/>
                <a:gd name="connsiteY5" fmla="*/ 217546 h 401074"/>
                <a:gd name="connsiteX6" fmla="*/ 27155 w 557270"/>
                <a:gd name="connsiteY6" fmla="*/ 238073 h 401074"/>
                <a:gd name="connsiteX7" fmla="*/ 172412 w 557270"/>
                <a:gd name="connsiteY7" fmla="*/ 383329 h 401074"/>
                <a:gd name="connsiteX8" fmla="*/ 255472 w 557270"/>
                <a:gd name="connsiteY8" fmla="*/ 384406 h 401074"/>
                <a:gd name="connsiteX9" fmla="*/ 256549 w 557270"/>
                <a:gd name="connsiteY9" fmla="*/ 383329 h 401074"/>
                <a:gd name="connsiteX10" fmla="*/ 540712 w 557270"/>
                <a:gd name="connsiteY10" fmla="*/ 99166 h 401074"/>
                <a:gd name="connsiteX11" fmla="*/ 540712 w 557270"/>
                <a:gd name="connsiteY11" fmla="*/ 17410 h 4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7270" h="401074">
                  <a:moveTo>
                    <a:pt x="540712" y="17410"/>
                  </a:moveTo>
                  <a:cubicBezTo>
                    <a:pt x="517469" y="-5803"/>
                    <a:pt x="479817" y="-5803"/>
                    <a:pt x="456574" y="17410"/>
                  </a:cubicBezTo>
                  <a:lnTo>
                    <a:pt x="214480" y="255535"/>
                  </a:lnTo>
                  <a:lnTo>
                    <a:pt x="111293" y="158698"/>
                  </a:lnTo>
                  <a:cubicBezTo>
                    <a:pt x="95042" y="130116"/>
                    <a:pt x="58699" y="120120"/>
                    <a:pt x="30118" y="136370"/>
                  </a:cubicBezTo>
                  <a:cubicBezTo>
                    <a:pt x="1536" y="152621"/>
                    <a:pt x="-8460" y="188964"/>
                    <a:pt x="7790" y="217546"/>
                  </a:cubicBezTo>
                  <a:cubicBezTo>
                    <a:pt x="12507" y="225841"/>
                    <a:pt x="19148" y="232881"/>
                    <a:pt x="27155" y="238073"/>
                  </a:cubicBezTo>
                  <a:lnTo>
                    <a:pt x="172412" y="383329"/>
                  </a:lnTo>
                  <a:cubicBezTo>
                    <a:pt x="195051" y="406563"/>
                    <a:pt x="232238" y="407045"/>
                    <a:pt x="255472" y="384406"/>
                  </a:cubicBezTo>
                  <a:cubicBezTo>
                    <a:pt x="255836" y="384052"/>
                    <a:pt x="256195" y="383693"/>
                    <a:pt x="256549" y="383329"/>
                  </a:cubicBezTo>
                  <a:lnTo>
                    <a:pt x="540712" y="99166"/>
                  </a:lnTo>
                  <a:cubicBezTo>
                    <a:pt x="562790" y="76386"/>
                    <a:pt x="562790" y="40191"/>
                    <a:pt x="540712" y="1741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5121" name="TextBox 8"/>
          <p:cNvSpPr/>
          <p:nvPr>
            <p:custDataLst>
              <p:tags r:id="rId21"/>
            </p:custDataLst>
          </p:nvPr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51" grpId="0"/>
      <p:bldP spid="52" grpId="0" bldLvl="0" animBg="1"/>
      <p:bldP spid="53" grpId="0"/>
      <p:bldP spid="55" grpId="0" bldLvl="0" animBg="1"/>
      <p:bldP spid="56" grpId="0" bldLvl="0" animBg="1"/>
      <p:bldP spid="57" grpId="0" bldLvl="0" animBg="1"/>
      <p:bldP spid="63" grpId="0"/>
      <p:bldP spid="64" grpId="0" bldLvl="0" animBg="1"/>
      <p:bldP spid="65" grpId="0"/>
      <p:bldP spid="76" grpId="0"/>
      <p:bldP spid="77" grpId="0" bldLvl="0" animBg="1"/>
      <p:bldP spid="78" grpId="0"/>
      <p:bldP spid="81" grpId="0" bldLvl="0" animBg="1"/>
      <p:bldP spid="82" grpId="0" bldLvl="0" animBg="1"/>
      <p:bldP spid="8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3"/>
          <p:cNvSpPr/>
          <p:nvPr/>
        </p:nvSpPr>
        <p:spPr>
          <a:xfrm>
            <a:off x="876300" y="981075"/>
            <a:ext cx="972185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三、游泳规则简介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2338" y="1557338"/>
            <a:ext cx="10450513" cy="777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base" latinLnBrk="0" hangingPunct="1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比赛出发：除仰泳外，其他各项比赛均应从出发台开始出发。发令时，若连续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3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次出现犯规，则取消该次比赛的资格。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3558" name="矩形 5"/>
          <p:cNvSpPr/>
          <p:nvPr/>
        </p:nvSpPr>
        <p:spPr>
          <a:xfrm>
            <a:off x="949325" y="2760663"/>
            <a:ext cx="10450513" cy="452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蛙泳、自由泳（爬泳）、仰泳、蝶泳（海豚泳）：必须用规定的动作游完整个过程。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9" name="矩形 6"/>
          <p:cNvSpPr/>
          <p:nvPr/>
        </p:nvSpPr>
        <p:spPr>
          <a:xfrm>
            <a:off x="963613" y="3690938"/>
            <a:ext cx="10450512" cy="4175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比赛途中：游出泳道，如干扰了他人时，则判为犯规。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0" name="矩形 7"/>
          <p:cNvSpPr/>
          <p:nvPr/>
        </p:nvSpPr>
        <p:spPr>
          <a:xfrm>
            <a:off x="917575" y="4548188"/>
            <a:ext cx="10452100" cy="417512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接力比赛：必须在前一队员触到池壁后，下一队员才能从出发台出发，违者判该队员犯规。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457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393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7"/>
          <p:cNvSpPr/>
          <p:nvPr/>
        </p:nvSpPr>
        <p:spPr>
          <a:xfrm>
            <a:off x="0" y="3938588"/>
            <a:ext cx="12192000" cy="261937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0" name="Text Box 2"/>
          <p:cNvSpPr/>
          <p:nvPr/>
        </p:nvSpPr>
        <p:spPr>
          <a:xfrm>
            <a:off x="3878263" y="5124450"/>
            <a:ext cx="44354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谢谢阅读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1" name="直接连接符 9"/>
          <p:cNvSpPr/>
          <p:nvPr/>
        </p:nvSpPr>
        <p:spPr>
          <a:xfrm>
            <a:off x="2998788" y="5840413"/>
            <a:ext cx="6194425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>
    <p:cover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5437188" y="0"/>
            <a:ext cx="6754812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矩形 2"/>
          <p:cNvSpPr/>
          <p:nvPr/>
        </p:nvSpPr>
        <p:spPr>
          <a:xfrm>
            <a:off x="5153025" y="0"/>
            <a:ext cx="284163" cy="6858000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矩形 4"/>
          <p:cNvSpPr/>
          <p:nvPr/>
        </p:nvSpPr>
        <p:spPr>
          <a:xfrm>
            <a:off x="9748838" y="346075"/>
            <a:ext cx="2003425" cy="85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目录页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charset="0"/>
                <a:sym typeface="Calibri" panose="020F0502020204030204" charset="0"/>
              </a:rPr>
              <a:t>CONTENTS PAGE </a:t>
            </a:r>
            <a:endParaRPr lang="zh-CN" altLang="zh-CN" b="1" i="1" dirty="0">
              <a:solidFill>
                <a:srgbClr val="7F7F7F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6623050" y="1521143"/>
            <a:ext cx="4806950" cy="61531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单元十八　游泳</a:t>
            </a:r>
            <a:endParaRPr sz="40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4102" name="TextBox 10"/>
          <p:cNvSpPr/>
          <p:nvPr/>
        </p:nvSpPr>
        <p:spPr>
          <a:xfrm>
            <a:off x="7331075" y="3532188"/>
            <a:ext cx="4110038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02 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游泳基本技术与练习方法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0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530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Box 10"/>
          <p:cNvSpPr/>
          <p:nvPr/>
        </p:nvSpPr>
        <p:spPr>
          <a:xfrm>
            <a:off x="7323138" y="2733675"/>
            <a:ext cx="4049712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</a:t>
            </a:r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游泳运动概述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5" name="TextBox 10"/>
          <p:cNvSpPr/>
          <p:nvPr/>
        </p:nvSpPr>
        <p:spPr>
          <a:xfrm>
            <a:off x="7315200" y="4232275"/>
            <a:ext cx="4049713" cy="7397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3</a:t>
            </a:r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游泳的安全与救护常识和 </a:t>
            </a:r>
            <a:endParaRPr lang="en-US" altLang="zh-CN" sz="24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    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简要规则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534" y="2168523"/>
            <a:ext cx="3836588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任务一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游泳运动概述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îŝḷîḓé-文本框 65"/>
          <p:cNvSpPr txBox="1"/>
          <p:nvPr>
            <p:custDataLst>
              <p:tags r:id="rId1"/>
            </p:custDataLst>
          </p:nvPr>
        </p:nvSpPr>
        <p:spPr>
          <a:xfrm>
            <a:off x="6322695" y="1896110"/>
            <a:ext cx="4121785" cy="56388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游泳对增强体质的意义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7" name="îŝḷîḓé-文本框 63"/>
          <p:cNvSpPr txBox="1"/>
          <p:nvPr>
            <p:custDataLst>
              <p:tags r:id="rId2"/>
            </p:custDataLst>
          </p:nvPr>
        </p:nvSpPr>
        <p:spPr>
          <a:xfrm>
            <a:off x="6307455" y="3003550"/>
            <a:ext cx="4121785" cy="502920"/>
          </a:xfrm>
          <a:prstGeom prst="rect">
            <a:avLst/>
          </a:prstGeom>
          <a:noFill/>
        </p:spPr>
        <p:txBody>
          <a:bodyPr wrap="none" anchor="b" anchorCtr="0">
            <a:normAutofit lnSpcReduction="10000"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游泳的实用价值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48" name="îŝḷîḓé-文本框 61"/>
          <p:cNvSpPr txBox="1"/>
          <p:nvPr>
            <p:custDataLst>
              <p:tags r:id="rId3"/>
            </p:custDataLst>
          </p:nvPr>
        </p:nvSpPr>
        <p:spPr>
          <a:xfrm>
            <a:off x="6322695" y="3942080"/>
            <a:ext cx="4121785" cy="60452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游泳竞赛的意义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20889" y="1348740"/>
            <a:ext cx="3406612" cy="3433234"/>
            <a:chOff x="1472299" y="1847850"/>
            <a:chExt cx="3406612" cy="3433234"/>
          </a:xfrm>
        </p:grpSpPr>
        <p:sp>
          <p:nvSpPr>
            <p:cNvPr id="10" name="Polygon"/>
            <p:cNvSpPr/>
            <p:nvPr>
              <p:custDataLst>
                <p:tags r:id="rId4"/>
              </p:custDataLst>
            </p:nvPr>
          </p:nvSpPr>
          <p:spPr>
            <a:xfrm>
              <a:off x="2348598" y="1847850"/>
              <a:ext cx="1649779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Polygon"/>
            <p:cNvSpPr/>
            <p:nvPr>
              <p:custDataLst>
                <p:tags r:id="rId5"/>
              </p:custDataLst>
            </p:nvPr>
          </p:nvSpPr>
          <p:spPr>
            <a:xfrm>
              <a:off x="1472299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2" name="Polygon"/>
            <p:cNvSpPr/>
            <p:nvPr>
              <p:custDataLst>
                <p:tags r:id="rId6"/>
              </p:custDataLst>
            </p:nvPr>
          </p:nvSpPr>
          <p:spPr>
            <a:xfrm>
              <a:off x="3229132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7" name="Shape"/>
            <p:cNvSpPr/>
            <p:nvPr>
              <p:custDataLst>
                <p:tags r:id="rId7"/>
              </p:custDataLst>
            </p:nvPr>
          </p:nvSpPr>
          <p:spPr>
            <a:xfrm>
              <a:off x="3815841" y="4091411"/>
              <a:ext cx="476361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73" h="19365" extrusionOk="0">
                  <a:moveTo>
                    <a:pt x="11045" y="11319"/>
                  </a:moveTo>
                  <a:cubicBezTo>
                    <a:pt x="9338" y="13030"/>
                    <a:pt x="7144" y="14740"/>
                    <a:pt x="6315" y="13909"/>
                  </a:cubicBezTo>
                  <a:cubicBezTo>
                    <a:pt x="4999" y="12590"/>
                    <a:pt x="4121" y="11710"/>
                    <a:pt x="1537" y="13909"/>
                  </a:cubicBezTo>
                  <a:cubicBezTo>
                    <a:pt x="-1486" y="16060"/>
                    <a:pt x="659" y="17770"/>
                    <a:pt x="1976" y="18650"/>
                  </a:cubicBezTo>
                  <a:cubicBezTo>
                    <a:pt x="3244" y="20360"/>
                    <a:pt x="8461" y="19089"/>
                    <a:pt x="13629" y="13909"/>
                  </a:cubicBezTo>
                  <a:cubicBezTo>
                    <a:pt x="18798" y="8729"/>
                    <a:pt x="20114" y="3500"/>
                    <a:pt x="18798" y="1741"/>
                  </a:cubicBezTo>
                  <a:cubicBezTo>
                    <a:pt x="17530" y="470"/>
                    <a:pt x="16213" y="-1240"/>
                    <a:pt x="14068" y="1350"/>
                  </a:cubicBezTo>
                  <a:cubicBezTo>
                    <a:pt x="11923" y="3940"/>
                    <a:pt x="12800" y="4771"/>
                    <a:pt x="14068" y="6139"/>
                  </a:cubicBezTo>
                  <a:cubicBezTo>
                    <a:pt x="14946" y="6921"/>
                    <a:pt x="13239" y="9120"/>
                    <a:pt x="11045" y="11319"/>
                  </a:cubicBezTo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8" name="Shape"/>
            <p:cNvSpPr/>
            <p:nvPr>
              <p:custDataLst>
                <p:tags r:id="rId8"/>
              </p:custDataLst>
            </p:nvPr>
          </p:nvSpPr>
          <p:spPr>
            <a:xfrm>
              <a:off x="3031839" y="2546350"/>
              <a:ext cx="283298" cy="50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5" h="21123" extrusionOk="0">
                  <a:moveTo>
                    <a:pt x="19598" y="15284"/>
                  </a:moveTo>
                  <a:cubicBezTo>
                    <a:pt x="15163" y="7074"/>
                    <a:pt x="15163" y="7074"/>
                    <a:pt x="15163" y="7074"/>
                  </a:cubicBezTo>
                  <a:cubicBezTo>
                    <a:pt x="13876" y="5221"/>
                    <a:pt x="9441" y="3705"/>
                    <a:pt x="5651" y="4463"/>
                  </a:cubicBezTo>
                  <a:cubicBezTo>
                    <a:pt x="2504" y="379"/>
                    <a:pt x="2504" y="379"/>
                    <a:pt x="2504" y="379"/>
                  </a:cubicBezTo>
                  <a:cubicBezTo>
                    <a:pt x="1860" y="0"/>
                    <a:pt x="1288" y="0"/>
                    <a:pt x="644" y="0"/>
                  </a:cubicBezTo>
                  <a:cubicBezTo>
                    <a:pt x="0" y="379"/>
                    <a:pt x="0" y="758"/>
                    <a:pt x="0" y="1137"/>
                  </a:cubicBezTo>
                  <a:cubicBezTo>
                    <a:pt x="3791" y="5221"/>
                    <a:pt x="3791" y="5221"/>
                    <a:pt x="3791" y="5221"/>
                  </a:cubicBezTo>
                  <a:cubicBezTo>
                    <a:pt x="1288" y="5937"/>
                    <a:pt x="-715" y="8168"/>
                    <a:pt x="644" y="10063"/>
                  </a:cubicBezTo>
                  <a:cubicBezTo>
                    <a:pt x="4435" y="18274"/>
                    <a:pt x="4435" y="18274"/>
                    <a:pt x="4435" y="18274"/>
                  </a:cubicBezTo>
                  <a:cubicBezTo>
                    <a:pt x="5078" y="20505"/>
                    <a:pt x="9441" y="21600"/>
                    <a:pt x="13876" y="20926"/>
                  </a:cubicBezTo>
                  <a:cubicBezTo>
                    <a:pt x="18382" y="19747"/>
                    <a:pt x="20885" y="17137"/>
                    <a:pt x="19598" y="15284"/>
                  </a:cubicBezTo>
                  <a:close/>
                  <a:moveTo>
                    <a:pt x="8225" y="9347"/>
                  </a:moveTo>
                  <a:cubicBezTo>
                    <a:pt x="6938" y="9726"/>
                    <a:pt x="5651" y="9347"/>
                    <a:pt x="5078" y="8547"/>
                  </a:cubicBezTo>
                  <a:cubicBezTo>
                    <a:pt x="4435" y="7832"/>
                    <a:pt x="5078" y="6695"/>
                    <a:pt x="6294" y="6695"/>
                  </a:cubicBezTo>
                  <a:cubicBezTo>
                    <a:pt x="8225" y="6316"/>
                    <a:pt x="9441" y="6695"/>
                    <a:pt x="9441" y="7495"/>
                  </a:cubicBezTo>
                  <a:cubicBezTo>
                    <a:pt x="10085" y="8168"/>
                    <a:pt x="9441" y="9347"/>
                    <a:pt x="8225" y="9347"/>
                  </a:cubicBez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9" name="Shape"/>
            <p:cNvSpPr/>
            <p:nvPr>
              <p:custDataLst>
                <p:tags r:id="rId9"/>
              </p:custDataLst>
            </p:nvPr>
          </p:nvSpPr>
          <p:spPr>
            <a:xfrm>
              <a:off x="2150390" y="4074583"/>
              <a:ext cx="293595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0" y="0"/>
                  </a:moveTo>
                  <a:cubicBezTo>
                    <a:pt x="3370" y="0"/>
                    <a:pt x="3370" y="0"/>
                    <a:pt x="3370" y="0"/>
                  </a:cubicBezTo>
                  <a:cubicBezTo>
                    <a:pt x="1302" y="0"/>
                    <a:pt x="0" y="797"/>
                    <a:pt x="0" y="1948"/>
                  </a:cubicBezTo>
                  <a:cubicBezTo>
                    <a:pt x="0" y="19210"/>
                    <a:pt x="0" y="19210"/>
                    <a:pt x="0" y="19210"/>
                  </a:cubicBezTo>
                  <a:cubicBezTo>
                    <a:pt x="0" y="20361"/>
                    <a:pt x="1302" y="21600"/>
                    <a:pt x="3370" y="21600"/>
                  </a:cubicBezTo>
                  <a:cubicBezTo>
                    <a:pt x="18230" y="21600"/>
                    <a:pt x="18230" y="21600"/>
                    <a:pt x="18230" y="21600"/>
                  </a:cubicBezTo>
                  <a:cubicBezTo>
                    <a:pt x="20298" y="21600"/>
                    <a:pt x="21600" y="20361"/>
                    <a:pt x="21600" y="19210"/>
                  </a:cubicBezTo>
                  <a:cubicBezTo>
                    <a:pt x="21600" y="1948"/>
                    <a:pt x="21600" y="1948"/>
                    <a:pt x="21600" y="1948"/>
                  </a:cubicBezTo>
                  <a:cubicBezTo>
                    <a:pt x="21600" y="797"/>
                    <a:pt x="20298" y="0"/>
                    <a:pt x="18230" y="0"/>
                  </a:cubicBezTo>
                  <a:close/>
                  <a:moveTo>
                    <a:pt x="10800" y="20361"/>
                  </a:moveTo>
                  <a:cubicBezTo>
                    <a:pt x="9421" y="20361"/>
                    <a:pt x="8119" y="19962"/>
                    <a:pt x="8119" y="19608"/>
                  </a:cubicBezTo>
                  <a:cubicBezTo>
                    <a:pt x="8119" y="18811"/>
                    <a:pt x="9421" y="18413"/>
                    <a:pt x="10800" y="18413"/>
                  </a:cubicBezTo>
                  <a:cubicBezTo>
                    <a:pt x="12179" y="18413"/>
                    <a:pt x="13481" y="18811"/>
                    <a:pt x="13481" y="19608"/>
                  </a:cubicBezTo>
                  <a:cubicBezTo>
                    <a:pt x="13481" y="19962"/>
                    <a:pt x="12179" y="20361"/>
                    <a:pt x="10800" y="20361"/>
                  </a:cubicBezTo>
                  <a:close/>
                  <a:moveTo>
                    <a:pt x="18919" y="17262"/>
                  </a:moveTo>
                  <a:cubicBezTo>
                    <a:pt x="2681" y="17262"/>
                    <a:pt x="2681" y="17262"/>
                    <a:pt x="2681" y="17262"/>
                  </a:cubicBezTo>
                  <a:cubicBezTo>
                    <a:pt x="2681" y="2744"/>
                    <a:pt x="2681" y="2744"/>
                    <a:pt x="2681" y="2744"/>
                  </a:cubicBezTo>
                  <a:cubicBezTo>
                    <a:pt x="18919" y="2744"/>
                    <a:pt x="18919" y="2744"/>
                    <a:pt x="18919" y="2744"/>
                  </a:cubicBezTo>
                  <a:lnTo>
                    <a:pt x="18919" y="1726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2" name="PA_库_Circle "/>
          <p:cNvSpPr/>
          <p:nvPr>
            <p:custDataLst>
              <p:tags r:id="rId10"/>
            </p:custDataLst>
          </p:nvPr>
        </p:nvSpPr>
        <p:spPr>
          <a:xfrm>
            <a:off x="5760085" y="3036475"/>
            <a:ext cx="508001" cy="508001"/>
          </a:xfrm>
          <a:prstGeom prst="ellipse">
            <a:avLst/>
          </a:prstGeom>
          <a:solidFill>
            <a:srgbClr val="1E4E79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4" name="PA_库_Circle "/>
          <p:cNvSpPr/>
          <p:nvPr>
            <p:custDataLst>
              <p:tags r:id="rId11"/>
            </p:custDataLst>
          </p:nvPr>
        </p:nvSpPr>
        <p:spPr>
          <a:xfrm>
            <a:off x="5760085" y="4110346"/>
            <a:ext cx="508001" cy="508001"/>
          </a:xfrm>
          <a:prstGeom prst="ellipse">
            <a:avLst/>
          </a:prstGeom>
          <a:solidFill>
            <a:srgbClr val="F9D1D4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5" name="PA_库_Circle "/>
          <p:cNvSpPr/>
          <p:nvPr>
            <p:custDataLst>
              <p:tags r:id="rId12"/>
            </p:custDataLst>
          </p:nvPr>
        </p:nvSpPr>
        <p:spPr>
          <a:xfrm>
            <a:off x="5760085" y="2069378"/>
            <a:ext cx="508001" cy="508001"/>
          </a:xfrm>
          <a:prstGeom prst="ellipse">
            <a:avLst/>
          </a:prstGeom>
          <a:solidFill>
            <a:srgbClr val="A7D7DA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8" name="PA_库_形状 "/>
          <p:cNvSpPr/>
          <p:nvPr>
            <p:custDataLst>
              <p:tags r:id="rId13"/>
            </p:custDataLst>
          </p:nvPr>
        </p:nvSpPr>
        <p:spPr>
          <a:xfrm>
            <a:off x="5895367" y="4260901"/>
            <a:ext cx="222604" cy="221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73" h="19365" extrusionOk="0">
                <a:moveTo>
                  <a:pt x="11045" y="11319"/>
                </a:moveTo>
                <a:cubicBezTo>
                  <a:pt x="9338" y="13030"/>
                  <a:pt x="7144" y="14740"/>
                  <a:pt x="6315" y="13909"/>
                </a:cubicBezTo>
                <a:cubicBezTo>
                  <a:pt x="4999" y="12590"/>
                  <a:pt x="4121" y="11710"/>
                  <a:pt x="1537" y="13909"/>
                </a:cubicBezTo>
                <a:cubicBezTo>
                  <a:pt x="-1486" y="16060"/>
                  <a:pt x="659" y="17770"/>
                  <a:pt x="1976" y="18650"/>
                </a:cubicBezTo>
                <a:cubicBezTo>
                  <a:pt x="3244" y="20360"/>
                  <a:pt x="8461" y="19089"/>
                  <a:pt x="13629" y="13909"/>
                </a:cubicBezTo>
                <a:cubicBezTo>
                  <a:pt x="18798" y="8729"/>
                  <a:pt x="20114" y="3500"/>
                  <a:pt x="18798" y="1741"/>
                </a:cubicBezTo>
                <a:cubicBezTo>
                  <a:pt x="17530" y="470"/>
                  <a:pt x="16213" y="-1240"/>
                  <a:pt x="14068" y="1350"/>
                </a:cubicBezTo>
                <a:cubicBezTo>
                  <a:pt x="11923" y="3940"/>
                  <a:pt x="12800" y="4771"/>
                  <a:pt x="14068" y="6139"/>
                </a:cubicBezTo>
                <a:cubicBezTo>
                  <a:pt x="14946" y="6921"/>
                  <a:pt x="13239" y="9120"/>
                  <a:pt x="11045" y="11319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9" name="PA_库_形状 "/>
          <p:cNvSpPr/>
          <p:nvPr>
            <p:custDataLst>
              <p:tags r:id="rId14"/>
            </p:custDataLst>
          </p:nvPr>
        </p:nvSpPr>
        <p:spPr>
          <a:xfrm>
            <a:off x="5937902" y="2186769"/>
            <a:ext cx="152367" cy="273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40" name="PA_库_形状 "/>
          <p:cNvSpPr/>
          <p:nvPr>
            <p:custDataLst>
              <p:tags r:id="rId15"/>
            </p:custDataLst>
          </p:nvPr>
        </p:nvSpPr>
        <p:spPr>
          <a:xfrm>
            <a:off x="5929850" y="3163310"/>
            <a:ext cx="144045" cy="249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0" y="0"/>
                </a:moveTo>
                <a:cubicBezTo>
                  <a:pt x="3370" y="0"/>
                  <a:pt x="3370" y="0"/>
                  <a:pt x="3370" y="0"/>
                </a:cubicBezTo>
                <a:cubicBezTo>
                  <a:pt x="1302" y="0"/>
                  <a:pt x="0" y="797"/>
                  <a:pt x="0" y="1948"/>
                </a:cubicBezTo>
                <a:cubicBezTo>
                  <a:pt x="0" y="19210"/>
                  <a:pt x="0" y="19210"/>
                  <a:pt x="0" y="19210"/>
                </a:cubicBezTo>
                <a:cubicBezTo>
                  <a:pt x="0" y="20361"/>
                  <a:pt x="1302" y="21600"/>
                  <a:pt x="3370" y="21600"/>
                </a:cubicBezTo>
                <a:cubicBezTo>
                  <a:pt x="18230" y="21600"/>
                  <a:pt x="18230" y="21600"/>
                  <a:pt x="18230" y="21600"/>
                </a:cubicBezTo>
                <a:cubicBezTo>
                  <a:pt x="20298" y="21600"/>
                  <a:pt x="21600" y="20361"/>
                  <a:pt x="21600" y="19210"/>
                </a:cubicBezTo>
                <a:cubicBezTo>
                  <a:pt x="21600" y="1948"/>
                  <a:pt x="21600" y="1948"/>
                  <a:pt x="21600" y="1948"/>
                </a:cubicBezTo>
                <a:cubicBezTo>
                  <a:pt x="21600" y="797"/>
                  <a:pt x="20298" y="0"/>
                  <a:pt x="18230" y="0"/>
                </a:cubicBezTo>
                <a:close/>
                <a:moveTo>
                  <a:pt x="10800" y="20361"/>
                </a:moveTo>
                <a:cubicBezTo>
                  <a:pt x="9421" y="20361"/>
                  <a:pt x="8119" y="19962"/>
                  <a:pt x="8119" y="19608"/>
                </a:cubicBezTo>
                <a:cubicBezTo>
                  <a:pt x="8119" y="18811"/>
                  <a:pt x="9421" y="18413"/>
                  <a:pt x="10800" y="18413"/>
                </a:cubicBezTo>
                <a:cubicBezTo>
                  <a:pt x="12179" y="18413"/>
                  <a:pt x="13481" y="18811"/>
                  <a:pt x="13481" y="19608"/>
                </a:cubicBezTo>
                <a:cubicBezTo>
                  <a:pt x="13481" y="19962"/>
                  <a:pt x="12179" y="20361"/>
                  <a:pt x="10800" y="20361"/>
                </a:cubicBezTo>
                <a:close/>
                <a:moveTo>
                  <a:pt x="18919" y="17262"/>
                </a:moveTo>
                <a:cubicBezTo>
                  <a:pt x="2681" y="17262"/>
                  <a:pt x="2681" y="17262"/>
                  <a:pt x="2681" y="17262"/>
                </a:cubicBezTo>
                <a:cubicBezTo>
                  <a:pt x="2681" y="2744"/>
                  <a:pt x="2681" y="2744"/>
                  <a:pt x="2681" y="2744"/>
                </a:cubicBezTo>
                <a:cubicBezTo>
                  <a:pt x="18919" y="2744"/>
                  <a:pt x="18919" y="2744"/>
                  <a:pt x="18919" y="2744"/>
                </a:cubicBezTo>
                <a:lnTo>
                  <a:pt x="18919" y="1726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4" grpId="0" bldLvl="0" animBg="1" autoUpdateAnimBg="0"/>
      <p:bldP spid="35" grpId="0" bldLvl="0" animBg="1" autoUpdateAnimBg="0"/>
      <p:bldP spid="38" grpId="0" bldLvl="0" animBg="1" autoUpdateAnimBg="0"/>
      <p:bldP spid="39" grpId="0" bldLvl="0" animBg="1" autoUpdateAnimBg="0"/>
      <p:bldP spid="4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矩形 18"/>
          <p:cNvSpPr>
            <a:spLocks noChangeArrowheads="1"/>
          </p:cNvSpPr>
          <p:nvPr/>
        </p:nvSpPr>
        <p:spPr bwMode="auto">
          <a:xfrm>
            <a:off x="739775" y="4525963"/>
            <a:ext cx="10769600" cy="94456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微软雅黑" panose="020B0503020204020204" pitchFamily="34" charset="-122"/>
              </a:rPr>
              <a:t> 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粗黑宋简体" panose="02000000000000000000" pitchFamily="2" charset="-122"/>
                <a:ea typeface="方正粗黑宋简体" panose="02000000000000000000" pitchFamily="2" charset="-122"/>
                <a:cs typeface="+mn-cs"/>
                <a:sym typeface="微软雅黑" panose="020B0503020204020204" pitchFamily="34" charset="-122"/>
              </a:rPr>
              <a:t> 游泳是一种凭借自身肢体动作和与水的相互作用力，在水上漂浮前进，或在水中潜游而进行的有意识的技能活动。</a:t>
            </a:r>
            <a:endParaRPr kumimoji="0" lang="zh-CN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粗黑宋简体" panose="02000000000000000000" pitchFamily="2" charset="-122"/>
              <a:ea typeface="方正粗黑宋简体" panose="02000000000000000000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125" name="TextBox 1"/>
          <p:cNvSpPr/>
          <p:nvPr/>
        </p:nvSpPr>
        <p:spPr>
          <a:xfrm>
            <a:off x="842963" y="1247775"/>
            <a:ext cx="33115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一、游泳对增强体质的意义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5126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5128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5129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127" name="矩形 18"/>
          <p:cNvSpPr/>
          <p:nvPr/>
        </p:nvSpPr>
        <p:spPr>
          <a:xfrm>
            <a:off x="842963" y="1725613"/>
            <a:ext cx="10780712" cy="1300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能全面协调地发展有机体，提高各器官系统的肌体能力。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增强人的力量，灵活性及肌肉的柔韧性，使身体得到匀称而健美的发展。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对于身体瘦弱和许多慢性病患者是一种有效的体育医疗手段。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7" name="矩形 18"/>
          <p:cNvSpPr/>
          <p:nvPr/>
        </p:nvSpPr>
        <p:spPr>
          <a:xfrm>
            <a:off x="842963" y="1725613"/>
            <a:ext cx="10780712" cy="1300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许多水上作业，如水利建设、防洪抢险、渔业等都需要掌握游泳技能。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学会游泳对于广大群众落水自救和拯救溺水者尤其有现实意义。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经常进行游泳训练，能锻炼意志，加强组织纪律性，培养勇敢顽强和吃苦耐劳的精神。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8" name="TextBox 1"/>
          <p:cNvSpPr/>
          <p:nvPr/>
        </p:nvSpPr>
        <p:spPr>
          <a:xfrm>
            <a:off x="842963" y="1247775"/>
            <a:ext cx="33115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二、游泳的实用价值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6149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6152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6153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6151" name="图片 11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4038" y="3187700"/>
            <a:ext cx="4441825" cy="308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单元十八　游泳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1" name="矩形 18"/>
          <p:cNvSpPr/>
          <p:nvPr/>
        </p:nvSpPr>
        <p:spPr>
          <a:xfrm>
            <a:off x="842963" y="1725613"/>
            <a:ext cx="10780712" cy="1236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与田径、举重一道被列为奥运会的三大基础项目。在奥运会中拥有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31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个比赛项目，项目之多，仅次于田径。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是进行国际文化交流，增进与各国人民的相互了解和友谊的有效手段。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2" name="TextBox 1"/>
          <p:cNvSpPr/>
          <p:nvPr/>
        </p:nvSpPr>
        <p:spPr>
          <a:xfrm>
            <a:off x="842963" y="1247775"/>
            <a:ext cx="3849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三、游泳竞赛的意义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73" name="组合 29"/>
          <p:cNvGrpSpPr/>
          <p:nvPr/>
        </p:nvGrpSpPr>
        <p:grpSpPr>
          <a:xfrm>
            <a:off x="842963" y="1616075"/>
            <a:ext cx="3627437" cy="71438"/>
            <a:chOff x="0" y="0"/>
            <a:chExt cx="3627679" cy="72000"/>
          </a:xfrm>
        </p:grpSpPr>
        <p:sp>
          <p:nvSpPr>
            <p:cNvPr id="7176" name="直接连接符 26"/>
            <p:cNvSpPr/>
            <p:nvPr/>
          </p:nvSpPr>
          <p:spPr>
            <a:xfrm>
              <a:off x="27679" y="36000"/>
              <a:ext cx="3600000" cy="1"/>
            </a:xfrm>
            <a:prstGeom prst="line">
              <a:avLst/>
            </a:prstGeom>
            <a:ln w="6350" cap="flat" cmpd="sng">
              <a:solidFill>
                <a:srgbClr val="FF93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7177" name="矩形 27"/>
            <p:cNvSpPr/>
            <p:nvPr/>
          </p:nvSpPr>
          <p:spPr>
            <a:xfrm>
              <a:off x="0" y="0"/>
              <a:ext cx="72000" cy="72000"/>
            </a:xfrm>
            <a:prstGeom prst="rect">
              <a:avLst/>
            </a:prstGeom>
            <a:solidFill>
              <a:srgbClr val="FF9300"/>
            </a:solidFill>
            <a:ln w="12700">
              <a:noFill/>
            </a:ln>
          </p:spPr>
          <p:txBody>
            <a:bodyPr anchor="ctr" anchorCtr="0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7175" name="图片 11" descr="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9313" y="2227263"/>
            <a:ext cx="2590800" cy="368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PA" val="v4.0.0"/>
  <p:tag name="KSO_WM_BEAUTIFY_FLAG" val=""/>
</p:tagLst>
</file>

<file path=ppt/tags/tag38.xml><?xml version="1.0" encoding="utf-8"?>
<p:tagLst xmlns:p="http://schemas.openxmlformats.org/presentationml/2006/main">
  <p:tag name="PA" val="v4.0.0"/>
  <p:tag name="KSO_WM_BEAUTIFY_FLAG" val=""/>
</p:tagLst>
</file>

<file path=ppt/tags/tag39.xml><?xml version="1.0" encoding="utf-8"?>
<p:tagLst xmlns:p="http://schemas.openxmlformats.org/presentationml/2006/main">
  <p:tag name="PA" val="v4.0.0"/>
  <p:tag name="KSO_WM_BEAUTIFY_FLAG" val=""/>
</p:tagLst>
</file>

<file path=ppt/tags/tag4.xml><?xml version="1.0" encoding="utf-8"?>
<p:tagLst xmlns:p="http://schemas.openxmlformats.org/presentationml/2006/main">
  <p:tag name="PA" val="v5.2.11"/>
</p:tagLst>
</file>

<file path=ppt/tags/tag40.xml><?xml version="1.0" encoding="utf-8"?>
<p:tagLst xmlns:p="http://schemas.openxmlformats.org/presentationml/2006/main">
  <p:tag name="PA" val="v4.0.0"/>
  <p:tag name="KSO_WM_BEAUTIFY_FLAG" val=""/>
</p:tagLst>
</file>

<file path=ppt/tags/tag41.xml><?xml version="1.0" encoding="utf-8"?>
<p:tagLst xmlns:p="http://schemas.openxmlformats.org/presentationml/2006/main">
  <p:tag name="PA" val="v4.0.0"/>
  <p:tag name="KSO_WM_BEAUTIFY_FLAG" val=""/>
</p:tagLst>
</file>

<file path=ppt/tags/tag42.xml><?xml version="1.0" encoding="utf-8"?>
<p:tagLst xmlns:p="http://schemas.openxmlformats.org/presentationml/2006/main">
  <p:tag name="PA" val="v4.0.0"/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PA" val="v5.2.11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UNIT_TABLE_BEAUTIFY" val="smartTable{3c0e25e9-3855-4363-b093-e61bc5686f5d}"/>
  <p:tag name="TABLE_ENDDRAG_ORIGIN_RECT" val="816*274"/>
  <p:tag name="TABLE_ENDDRAG_RECT" val="77*142*817*274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PA" val="v5.2.11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PA" val="v4.0.0"/>
  <p:tag name="KSO_WM_BEAUTIFY_FLAG" val=""/>
</p:tagLst>
</file>

<file path=ppt/tags/tag69.xml><?xml version="1.0" encoding="utf-8"?>
<p:tagLst xmlns:p="http://schemas.openxmlformats.org/presentationml/2006/main">
  <p:tag name="PA" val="v4.0.0"/>
  <p:tag name="KSO_WM_BEAUTIFY_FLAG" val=""/>
</p:tagLst>
</file>

<file path=ppt/tags/tag7.xml><?xml version="1.0" encoding="utf-8"?>
<p:tagLst xmlns:p="http://schemas.openxmlformats.org/presentationml/2006/main">
  <p:tag name="PA" val="v5.2.11"/>
</p:tagLst>
</file>

<file path=ppt/tags/tag70.xml><?xml version="1.0" encoding="utf-8"?>
<p:tagLst xmlns:p="http://schemas.openxmlformats.org/presentationml/2006/main">
  <p:tag name="PA" val="v4.0.0"/>
  <p:tag name="KSO_WM_BEAUTIFY_FLAG" val=""/>
</p:tagLst>
</file>

<file path=ppt/tags/tag71.xml><?xml version="1.0" encoding="utf-8"?>
<p:tagLst xmlns:p="http://schemas.openxmlformats.org/presentationml/2006/main">
  <p:tag name="PA" val="v4.0.0"/>
  <p:tag name="KSO_WM_BEAUTIFY_FLAG" val=""/>
</p:tagLst>
</file>

<file path=ppt/tags/tag72.xml><?xml version="1.0" encoding="utf-8"?>
<p:tagLst xmlns:p="http://schemas.openxmlformats.org/presentationml/2006/main">
  <p:tag name="PA" val="v4.0.0"/>
  <p:tag name="KSO_WM_BEAUTIFY_FLAG" val=""/>
</p:tagLst>
</file>

<file path=ppt/tags/tag73.xml><?xml version="1.0" encoding="utf-8"?>
<p:tagLst xmlns:p="http://schemas.openxmlformats.org/presentationml/2006/main">
  <p:tag name="PA" val="v4.0.0"/>
  <p:tag name="KSO_WM_BEAUTIFY_FLAG" val=""/>
</p:tagLst>
</file>

<file path=ppt/tags/tag74.xml><?xml version="1.0" encoding="utf-8"?>
<p:tagLst xmlns:p="http://schemas.openxmlformats.org/presentationml/2006/main">
  <p:tag name="KSO_WPP_MARK_KEY" val="1abd3fc3-6070-480d-af60-448ad1484452"/>
  <p:tag name="COMMONDATA" val="eyJoZGlkIjoiNWVlNjgzMjI3MjA2NDk3ZGIyMWMzNTczOWViNWQ5N2QifQ==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文黑-55简"/>
        <a:ea typeface=""/>
        <a:cs typeface=""/>
        <a:font script="Jpan" typeface="游ゴシック Light"/>
        <a:font script="Hang" typeface="맑은 고딕"/>
        <a:font script="Hans" typeface="汉仪文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文黑-55简"/>
        <a:ea typeface=""/>
        <a:cs typeface=""/>
        <a:font script="Jpan" typeface="游ゴシック"/>
        <a:font script="Hang" typeface="맑은 고딕"/>
        <a:font script="Hans" typeface="汉仪文黑-55简"/>
        <a:font script="Hant" typeface="新細明體"/>
        <a:font script="Arab" typeface="汉仪文黑-55简"/>
        <a:font script="Hebr" typeface="汉仪文黑-5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文黑-5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3460</Words>
  <Application>WPS 演示</Application>
  <PresentationFormat>自定义</PresentationFormat>
  <Paragraphs>299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31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汉仪文黑-55简</vt:lpstr>
      <vt:lpstr>汉仪雅酷黑简</vt:lpstr>
      <vt:lpstr>黑体</vt:lpstr>
      <vt:lpstr>思源黑体 CN Regular</vt:lpstr>
      <vt:lpstr>思源黑体 CN Normal</vt:lpstr>
      <vt:lpstr>OPPOSans R</vt:lpstr>
      <vt:lpstr>华文黑体</vt:lpstr>
      <vt:lpstr>Impact</vt:lpstr>
      <vt:lpstr>字魂105号-简雅黑</vt:lpstr>
      <vt:lpstr>思源黑体 CN Bold</vt:lpstr>
      <vt:lpstr>Lato Light</vt:lpstr>
      <vt:lpstr>新宋体</vt:lpstr>
      <vt:lpstr>方正粗黑宋简体</vt:lpstr>
      <vt:lpstr>思源宋体 CN SemiBold</vt:lpstr>
      <vt:lpstr>楷体</vt:lpstr>
      <vt:lpstr>Latha</vt:lpstr>
      <vt:lpstr>Office 主题</vt:lpstr>
      <vt:lpstr>Office 主题​​</vt:lpstr>
      <vt:lpstr>自定义设计方案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WPS_1672826785</cp:lastModifiedBy>
  <cp:revision>204</cp:revision>
  <dcterms:created xsi:type="dcterms:W3CDTF">2013-10-18T12:56:00Z</dcterms:created>
  <dcterms:modified xsi:type="dcterms:W3CDTF">2023-08-30T06:09:50Z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F3DB1B78AFD949B9A360217BEB2A825C_13</vt:lpwstr>
  </property>
</Properties>
</file>