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14" r:id="rId6"/>
    <p:sldId id="315" r:id="rId8"/>
    <p:sldId id="317" r:id="rId9"/>
    <p:sldId id="257" r:id="rId10"/>
    <p:sldId id="318" r:id="rId11"/>
    <p:sldId id="321" r:id="rId12"/>
    <p:sldId id="276" r:id="rId13"/>
    <p:sldId id="277" r:id="rId14"/>
    <p:sldId id="316" r:id="rId15"/>
    <p:sldId id="320" r:id="rId16"/>
    <p:sldId id="319" r:id="rId17"/>
    <p:sldId id="281" r:id="rId18"/>
    <p:sldId id="297" r:id="rId19"/>
    <p:sldId id="309" r:id="rId20"/>
    <p:sldId id="308" r:id="rId21"/>
    <p:sldId id="307" r:id="rId22"/>
    <p:sldId id="306" r:id="rId23"/>
    <p:sldId id="322" r:id="rId24"/>
    <p:sldId id="327" r:id="rId25"/>
    <p:sldId id="342" r:id="rId26"/>
    <p:sldId id="343" r:id="rId27"/>
    <p:sldId id="344" r:id="rId28"/>
    <p:sldId id="345" r:id="rId29"/>
    <p:sldId id="346" r:id="rId30"/>
    <p:sldId id="262" r:id="rId31"/>
  </p:sldIdLst>
  <p:sldSz cx="12192000" cy="6858000"/>
  <p:notesSz cx="6858000" cy="9144000"/>
  <p:custDataLst>
    <p:tags r:id="rId3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74"/>
    <p:restoredTop sz="94660"/>
  </p:normalViewPr>
  <p:slideViewPr>
    <p:cSldViewPr snapToGrid="0" showGuides="1">
      <p:cViewPr varScale="1">
        <p:scale>
          <a:sx n="83" d="100"/>
          <a:sy n="83" d="100"/>
        </p:scale>
        <p:origin x="-432" y="-90"/>
      </p:cViewPr>
      <p:guideLst>
        <p:guide orient="horz" pos="2198"/>
        <p:guide pos="384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tags" Target="tags/tag87.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a:spLocks noChangeArrowheads="1"/>
          </p:cNvSpPr>
          <p:nvPr/>
        </p:nvSpPr>
        <p:spPr bwMode="auto">
          <a:xfrm>
            <a:off x="11210925" y="6450013"/>
            <a:ext cx="650875" cy="338138"/>
          </a:xfrm>
          <a:prstGeom prst="rect">
            <a:avLst/>
          </a:prstGeom>
          <a:noFill/>
          <a:ln w="9525">
            <a:noFill/>
            <a:miter lim="800000"/>
          </a:ln>
        </p:spPr>
        <p:txBody>
          <a:bodyPr>
            <a:spAutoFit/>
          </a:bodyPr>
          <a:p>
            <a:pPr lvl="0" algn="ctr" eaLnBrk="1" hangingPunct="1">
              <a:buNone/>
            </a:pP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image" Target="../media/image7.png"/><Relationship Id="rId7" Type="http://schemas.openxmlformats.org/officeDocument/2006/relationships/tags" Target="../tags/tag39.xml"/><Relationship Id="rId6" Type="http://schemas.openxmlformats.org/officeDocument/2006/relationships/image" Target="../media/image6.png"/><Relationship Id="rId5" Type="http://schemas.openxmlformats.org/officeDocument/2006/relationships/tags" Target="../tags/tag38.xml"/><Relationship Id="rId4" Type="http://schemas.openxmlformats.org/officeDocument/2006/relationships/image" Target="../media/image5.png"/><Relationship Id="rId3" Type="http://schemas.openxmlformats.org/officeDocument/2006/relationships/tags" Target="../tags/tag37.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1.xml"/><Relationship Id="rId10" Type="http://schemas.openxmlformats.org/officeDocument/2006/relationships/image" Target="../media/image8.png"/><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9" Type="http://schemas.openxmlformats.org/officeDocument/2006/relationships/slideLayout" Target="../slideLayouts/slideLayout28.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0.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tags" Target="../tags/tag61.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7.png"/><Relationship Id="rId7" Type="http://schemas.openxmlformats.org/officeDocument/2006/relationships/tags" Target="../tags/tag65.xml"/><Relationship Id="rId6" Type="http://schemas.openxmlformats.org/officeDocument/2006/relationships/image" Target="../media/image6.png"/><Relationship Id="rId5" Type="http://schemas.openxmlformats.org/officeDocument/2006/relationships/tags" Target="../tags/tag64.xml"/><Relationship Id="rId4" Type="http://schemas.openxmlformats.org/officeDocument/2006/relationships/image" Target="../media/image5.png"/><Relationship Id="rId3" Type="http://schemas.openxmlformats.org/officeDocument/2006/relationships/tags" Target="../tags/tag6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67.xml"/><Relationship Id="rId10" Type="http://schemas.openxmlformats.org/officeDocument/2006/relationships/image" Target="../media/image8.png"/><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5" Type="http://schemas.openxmlformats.org/officeDocument/2006/relationships/slideLayout" Target="../slideLayouts/slideLayout28.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png"/><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3.png"/><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5.jpeg"/><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7.png"/><Relationship Id="rId7" Type="http://schemas.openxmlformats.org/officeDocument/2006/relationships/tags" Target="../tags/tag26.xml"/><Relationship Id="rId6" Type="http://schemas.openxmlformats.org/officeDocument/2006/relationships/image" Target="../media/image6.png"/><Relationship Id="rId5" Type="http://schemas.openxmlformats.org/officeDocument/2006/relationships/tags" Target="../tags/tag25.xml"/><Relationship Id="rId4" Type="http://schemas.openxmlformats.org/officeDocument/2006/relationships/image" Target="../media/image5.png"/><Relationship Id="rId3" Type="http://schemas.openxmlformats.org/officeDocument/2006/relationships/tags" Target="../tags/tag2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8.xml"/><Relationship Id="rId10" Type="http://schemas.openxmlformats.org/officeDocument/2006/relationships/image" Target="../media/image8.png"/><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81755" y="2168525"/>
            <a:ext cx="431355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《全国健美操大众锻炼标准》介绍</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custDataLst>
              <p:tags r:id="rId1"/>
            </p:custDataLst>
          </p:nvPr>
        </p:nvSpPr>
        <p:spPr>
          <a:xfrm>
            <a:off x="6322695" y="18961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健美操的基本步伐</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custDataLst>
              <p:tags r:id="rId2"/>
            </p:custDataLst>
          </p:nvPr>
        </p:nvSpPr>
        <p:spPr>
          <a:xfrm>
            <a:off x="6307455" y="30035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健美操的基本徒手动作</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6322695" y="39420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《锻炼标准》的创编原则与评定因素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760085" y="30364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929850" y="31633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2" name="PA_库_Circle "/>
          <p:cNvSpPr/>
          <p:nvPr>
            <p:custDataLst>
              <p:tags r:id="rId16"/>
            </p:custDataLst>
          </p:nvPr>
        </p:nvSpPr>
        <p:spPr>
          <a:xfrm>
            <a:off x="5799455" y="5081183"/>
            <a:ext cx="508001" cy="508001"/>
          </a:xfrm>
          <a:prstGeom prst="ellipse">
            <a:avLst/>
          </a:prstGeom>
          <a:solidFill>
            <a:srgbClr val="A7D7DA"/>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 name="PA_库_形状 "/>
          <p:cNvSpPr/>
          <p:nvPr>
            <p:custDataLst>
              <p:tags r:id="rId17"/>
            </p:custDataLst>
          </p:nvPr>
        </p:nvSpPr>
        <p:spPr>
          <a:xfrm>
            <a:off x="5965842" y="5198574"/>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 name="îŝḷîḓé-文本框 61"/>
          <p:cNvSpPr txBox="1"/>
          <p:nvPr>
            <p:custDataLst>
              <p:tags r:id="rId18"/>
            </p:custDataLst>
          </p:nvPr>
        </p:nvSpPr>
        <p:spPr>
          <a:xfrm>
            <a:off x="6322695" y="505714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《锻炼标准》的级别、层次与对象</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nodePh="1">
                                  <p:stCondLst>
                                    <p:cond delay="250"/>
                                  </p:stCondLst>
                                  <p:endCondLst>
                                    <p:cond evt="begin" delay="0">
                                      <p:tn val="34"/>
                                    </p:cond>
                                  </p:endCondLst>
                                  <p:childTnLst>
                                    <p:set>
                                      <p:cBhvr>
                                        <p:cTn id="35" dur="1" fill="hold">
                                          <p:stCondLst>
                                            <p:cond delay="0"/>
                                          </p:stCondLst>
                                        </p:cTn>
                                        <p:tgtEl>
                                          <p:spTgt spid="2">
                                            <p:txEl>
                                              <p:charRg st="4294967295" end="4294967295"/>
                                            </p:txEl>
                                          </p:spTgt>
                                        </p:tgtEl>
                                        <p:attrNameLst>
                                          <p:attrName>style.visibility</p:attrName>
                                        </p:attrNameLst>
                                      </p:cBhvr>
                                      <p:to>
                                        <p:strVal val="visible"/>
                                      </p:to>
                                    </p:set>
                                    <p:anim calcmode="lin" valueType="num">
                                      <p:cBhvr additive="base">
                                        <p:cTn id="36" dur="1500" fill="hold"/>
                                        <p:tgtEl>
                                          <p:spTgt spid="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7" dur="1500" fill="hold"/>
                                        <p:tgtEl>
                                          <p:spTgt spid="2">
                                            <p:txEl>
                                              <p:charRg st="4294967295" end="4294967295"/>
                                            </p:txEl>
                                          </p:spTgt>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nodePh="1">
                                  <p:stCondLst>
                                    <p:cond delay="250"/>
                                  </p:stCondLst>
                                  <p:endCondLst>
                                    <p:cond evt="begin" delay="0">
                                      <p:tn val="38"/>
                                    </p:cond>
                                  </p:endCondLst>
                                  <p:childTnLst>
                                    <p:set>
                                      <p:cBhvr>
                                        <p:cTn id="39" dur="1" fill="hold">
                                          <p:stCondLst>
                                            <p:cond delay="0"/>
                                          </p:stCondLst>
                                        </p:cTn>
                                        <p:tgtEl>
                                          <p:spTgt spid="3">
                                            <p:txEl>
                                              <p:charRg st="4294967295" end="4294967295"/>
                                            </p:txEl>
                                          </p:spTgt>
                                        </p:tgtEl>
                                        <p:attrNameLst>
                                          <p:attrName>style.visibility</p:attrName>
                                        </p:attrNameLst>
                                      </p:cBhvr>
                                      <p:to>
                                        <p:strVal val="visible"/>
                                      </p:to>
                                    </p:set>
                                    <p:anim calcmode="lin" valueType="num">
                                      <p:cBhvr additive="base">
                                        <p:cTn id="40" dur="1500" fill="hold"/>
                                        <p:tgtEl>
                                          <p:spTgt spid="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1" dur="1500" fill="hold"/>
                                        <p:tgtEl>
                                          <p:spTgt spid="3">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P spid="2" grpId="0" bldLvl="0" animBg="1" autoUpdateAnimBg="0"/>
      <p:bldP spid="3"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TextBox 3"/>
          <p:cNvSpPr/>
          <p:nvPr/>
        </p:nvSpPr>
        <p:spPr>
          <a:xfrm>
            <a:off x="922338" y="1089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一、健美操的基本步伐</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graphicFrame>
        <p:nvGraphicFramePr>
          <p:cNvPr id="18" name="表格 16"/>
          <p:cNvGraphicFramePr>
            <a:graphicFrameLocks noGrp="1"/>
          </p:cNvGraphicFramePr>
          <p:nvPr/>
        </p:nvGraphicFramePr>
        <p:xfrm>
          <a:off x="977900" y="1733550"/>
          <a:ext cx="10520997" cy="3892552"/>
        </p:xfrm>
        <a:graphic>
          <a:graphicData uri="http://schemas.openxmlformats.org/drawingml/2006/table">
            <a:tbl>
              <a:tblPr/>
              <a:tblGrid>
                <a:gridCol w="1605598"/>
                <a:gridCol w="8915399"/>
              </a:tblGrid>
              <a:tr h="48577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基本步法</a:t>
                      </a:r>
                      <a:endParaRPr kumimoji="0" lang="en-US"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具体表现</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踏步</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微软雅黑" panose="020B0503020204020204" pitchFamily="34" charset="-122"/>
                          <a:ea typeface="微软雅黑" panose="020B0503020204020204" pitchFamily="34" charset="-122"/>
                          <a:sym typeface="微软雅黑" panose="020B0503020204020204" pitchFamily="34" charset="-122"/>
                        </a:rPr>
                        <a:t>运动强度较低，要求在运动过程中至少有一只脚与地面保持接触。</a:t>
                      </a:r>
                      <a:endParaRPr kumimoji="0" lang="zh-CN" altLang="en-US" sz="1600" b="1" i="0" u="none" strike="noStrike" cap="none" normalizeH="0" baseline="0" dirty="0" smtClean="0">
                        <a:ln>
                          <a:noFill/>
                        </a:ln>
                        <a:solidFill>
                          <a:srgbClr val="595959"/>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后踢腿</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595959"/>
                          </a:solidFill>
                          <a:effectLst/>
                          <a:latin typeface="微软雅黑" panose="020B0503020204020204" pitchFamily="34" charset="-122"/>
                          <a:ea typeface="微软雅黑" panose="020B0503020204020204" pitchFamily="34" charset="-122"/>
                          <a:sym typeface="微软雅黑" panose="020B0503020204020204" pitchFamily="34" charset="-122"/>
                        </a:rPr>
                        <a:t>要求髋和膝在一条线上，脚在后。</a:t>
                      </a:r>
                      <a:endParaRPr kumimoji="0" lang="zh-CN" altLang="en-US" sz="1600" b="1" i="0" u="none" strike="noStrike" cap="none" normalizeH="0" baseline="0" dirty="0" smtClean="0">
                        <a:ln>
                          <a:noFill/>
                        </a:ln>
                        <a:solidFill>
                          <a:srgbClr val="595959"/>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en-US" altLang="zh-CN"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 </a:t>
                      </a:r>
                      <a:r>
                        <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弹踢腿跳</a:t>
                      </a:r>
                      <a:endPar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                            低于膝关节和髋关节运动，伸展小腿要有控制（不生硬）。</a:t>
                      </a:r>
                      <a:endPar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吸腿跳</a:t>
                      </a:r>
                      <a:endPar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algn="l" defTabSz="914400" rtl="0" eaLnBrk="1" latinLnBrk="0" hangingPunct="1"/>
                      <a:r>
                        <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上体（头至臀）正直吸腿，膝关节最低 </a:t>
                      </a:r>
                      <a:r>
                        <a:rPr kumimoji="0" lang="en-US" altLang="zh-CN"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90°</a:t>
                      </a:r>
                      <a:r>
                        <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，脚尖必须伸直，正确的落地技术（脚尖过渡到脚跟）。</a:t>
                      </a:r>
                      <a:endPar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踢腿跳</a:t>
                      </a:r>
                      <a:endPar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algn="l" defTabSz="914400" rtl="0" eaLnBrk="1" latinLnBrk="0" hangingPunct="1"/>
                      <a:r>
                        <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               只在髋部运动前或侧，支撑腿可轻微弯曲，踢起腿必须伸直（脚可蹦直或弯曲）。</a:t>
                      </a:r>
                      <a:endPar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开合跳</a:t>
                      </a:r>
                      <a:endPar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algn="l" defTabSz="914400" rtl="0" eaLnBrk="1" latinLnBrk="0" hangingPunct="1"/>
                      <a:r>
                        <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分腿时，髋部外开，膝关节在同方向弯曲并腿时，脚可平行落地或外开，并腿动作不可突然，落地必须缓冲。</a:t>
                      </a:r>
                      <a:endPar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弓步跳</a:t>
                      </a:r>
                      <a:endParaRPr kumimoji="0" lang="zh-CN" altLang="en-US" sz="16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algn="l" defTabSz="914400" rtl="0" eaLnBrk="1" latinLnBrk="0" hangingPunct="1"/>
                      <a:r>
                        <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rPr>
                        <a:t>上体必须在两腿之间，脚向前和平行，膝关节在主力腿的脚上面幅度可变化，脚后跟不需要着地。</a:t>
                      </a:r>
                      <a:endParaRPr kumimoji="0" lang="zh-CN" altLang="en-US" sz="1600" b="0" i="0" u="none" strike="noStrike" kern="1200" cap="none" normalizeH="0" baseline="0" dirty="0" smtClean="0">
                        <a:ln>
                          <a:noFill/>
                        </a:ln>
                        <a:solidFill>
                          <a:srgbClr val="595959"/>
                        </a:solidFill>
                        <a:effectLst/>
                        <a:latin typeface="微软雅黑" panose="020B0503020204020204" pitchFamily="34" charset="-122"/>
                        <a:ea typeface="微软雅黑" panose="020B0503020204020204" pitchFamily="34" charset="-122"/>
                        <a:cs typeface="+mn-cs"/>
                        <a:sym typeface="微软雅黑" panose="020B0503020204020204" pitchFamily="34"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bl>
          </a:graphicData>
        </a:graphic>
      </p:graphicFrame>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5"/>
          <p:cNvSpPr/>
          <p:nvPr/>
        </p:nvSpPr>
        <p:spPr>
          <a:xfrm>
            <a:off x="952500" y="1736725"/>
            <a:ext cx="10225088" cy="4195763"/>
          </a:xfrm>
          <a:prstGeom prst="rect">
            <a:avLst/>
          </a:prstGeom>
          <a:solidFill>
            <a:srgbClr val="FFFFFF"/>
          </a:solidFill>
          <a:ln w="3175"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Tahoma" panose="020B0604030504040204" pitchFamily="34" charset="0"/>
              <a:ea typeface="微软雅黑" panose="020B0503020204020204" pitchFamily="34" charset="-122"/>
              <a:sym typeface="Tahoma" panose="020B0604030504040204" pitchFamily="34" charset="0"/>
            </a:endParaRPr>
          </a:p>
        </p:txBody>
      </p:sp>
      <p:sp>
        <p:nvSpPr>
          <p:cNvPr id="8197" name="TextBox 3"/>
          <p:cNvSpPr/>
          <p:nvPr/>
        </p:nvSpPr>
        <p:spPr>
          <a:xfrm>
            <a:off x="922338" y="1089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二、健美操的基本徒手动作</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198" name="矩形 9"/>
          <p:cNvSpPr/>
          <p:nvPr/>
        </p:nvSpPr>
        <p:spPr>
          <a:xfrm>
            <a:off x="1104900" y="1935163"/>
            <a:ext cx="9925050" cy="2020887"/>
          </a:xfrm>
          <a:prstGeom prst="rect">
            <a:avLst/>
          </a:prstGeom>
          <a:noFill/>
          <a:ln w="9525">
            <a:noFill/>
          </a:ln>
        </p:spPr>
        <p:txBody>
          <a:bodyPr>
            <a:spAutoFit/>
          </a:bodyPr>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头颈动作。形式有头颈的屈、转、平移、绕及绕环。方向有向前、向后、向左、向右的屈和平移；向左、向右的转、绕和绕环。</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肩部动作。形式有单肩的、双肩的提肩和沉肩；收肩和展肩；单肩的、双肩的绕和绕环；振肩。方向有向前的、向后的绕及绕环。</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上肢动作。手型、臂动作、胸部动作、腰部动作、胯部动作、躯干波浪动作、地上基本姿态。</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199" name="图片 10" descr="7.png"/>
          <p:cNvPicPr>
            <a:picLocks noChangeAspect="1"/>
          </p:cNvPicPr>
          <p:nvPr/>
        </p:nvPicPr>
        <p:blipFill>
          <a:blip r:embed="rId1"/>
          <a:stretch>
            <a:fillRect/>
          </a:stretch>
        </p:blipFill>
        <p:spPr>
          <a:xfrm>
            <a:off x="3514725" y="3979863"/>
            <a:ext cx="5022850" cy="1901825"/>
          </a:xfrm>
          <a:prstGeom prst="rect">
            <a:avLst/>
          </a:prstGeom>
          <a:noFill/>
          <a:ln w="9525">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0" name="TextBox 3"/>
          <p:cNvSpPr/>
          <p:nvPr/>
        </p:nvSpPr>
        <p:spPr>
          <a:xfrm>
            <a:off x="922338" y="1089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三、</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锻炼标准</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的创编原则与评定因素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9221" name="图片 5" descr="15.jpg"/>
          <p:cNvPicPr>
            <a:picLocks noChangeAspect="1"/>
          </p:cNvPicPr>
          <p:nvPr/>
        </p:nvPicPr>
        <p:blipFill>
          <a:blip r:embed="rId1"/>
          <a:stretch>
            <a:fillRect/>
          </a:stretch>
        </p:blipFill>
        <p:spPr>
          <a:xfrm>
            <a:off x="6492875" y="1562100"/>
            <a:ext cx="4365625" cy="2913063"/>
          </a:xfrm>
          <a:prstGeom prst="rect">
            <a:avLst/>
          </a:prstGeom>
          <a:noFill/>
          <a:ln w="9525">
            <a:noFill/>
          </a:ln>
        </p:spPr>
      </p:pic>
      <p:sp>
        <p:nvSpPr>
          <p:cNvPr id="9222" name="矩形 7"/>
          <p:cNvSpPr/>
          <p:nvPr/>
        </p:nvSpPr>
        <p:spPr>
          <a:xfrm>
            <a:off x="977900" y="1620838"/>
            <a:ext cx="1800225" cy="369887"/>
          </a:xfrm>
          <a:prstGeom prst="rect">
            <a:avLst/>
          </a:prstGeom>
          <a:noFill/>
          <a:ln w="9525">
            <a:noFill/>
          </a:ln>
        </p:spPr>
        <p:txBody>
          <a:bodyPr wrap="none">
            <a:spAutoFit/>
          </a:bodyPr>
          <a:p>
            <a:r>
              <a:rPr lang="zh-CN" altLang="en-US" dirty="0">
                <a:latin typeface="Arial" panose="020B0604020202020204" pitchFamily="34" charset="0"/>
              </a:rPr>
              <a:t>（一）创编原则</a:t>
            </a:r>
            <a:endParaRPr lang="zh-CN" altLang="en-US" dirty="0">
              <a:latin typeface="Arial" panose="020B0604020202020204" pitchFamily="34" charset="0"/>
            </a:endParaRPr>
          </a:p>
        </p:txBody>
      </p:sp>
      <p:sp>
        <p:nvSpPr>
          <p:cNvPr id="9223" name="矩形 8"/>
          <p:cNvSpPr/>
          <p:nvPr/>
        </p:nvSpPr>
        <p:spPr>
          <a:xfrm>
            <a:off x="941388" y="1929765"/>
            <a:ext cx="4865687" cy="1337945"/>
          </a:xfrm>
          <a:prstGeom prst="rect">
            <a:avLst/>
          </a:prstGeom>
          <a:noFill/>
          <a:ln w="9525">
            <a:noFill/>
          </a:ln>
        </p:spPr>
        <p:txBody>
          <a:bodyPr>
            <a:spAutoFit/>
          </a:bodyPr>
          <a:p>
            <a:pPr>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有氧原则</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：通过多种组合练习，以提高心肺功能、影响人的整体为基础，达到锻炼身体、增强体质、健美形体的目的。</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4" name="矩形 9"/>
          <p:cNvSpPr/>
          <p:nvPr/>
        </p:nvSpPr>
        <p:spPr>
          <a:xfrm>
            <a:off x="944563" y="3215640"/>
            <a:ext cx="4865687" cy="1337945"/>
          </a:xfrm>
          <a:prstGeom prst="rect">
            <a:avLst/>
          </a:prstGeom>
          <a:noFill/>
          <a:ln w="9525">
            <a:noFill/>
          </a:ln>
        </p:spPr>
        <p:txBody>
          <a:bodyPr>
            <a:spAutoFit/>
          </a:bodyPr>
          <a:p>
            <a:pPr>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无损伤原则</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：在选择动作时，注意避免使用高难度动作和超负荷动作以及运动范围过大的动作，以确保无损伤，并有益健康。</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5" name="矩形 10"/>
          <p:cNvSpPr/>
          <p:nvPr/>
        </p:nvSpPr>
        <p:spPr>
          <a:xfrm>
            <a:off x="949325" y="4501515"/>
            <a:ext cx="4864100" cy="922020"/>
          </a:xfrm>
          <a:prstGeom prst="rect">
            <a:avLst/>
          </a:prstGeom>
          <a:noFill/>
          <a:ln w="9525">
            <a:noFill/>
          </a:ln>
        </p:spPr>
        <p:txBody>
          <a:bodyPr>
            <a:spAutoFit/>
          </a:bodyPr>
          <a:p>
            <a:pPr>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简单易学原则</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：在动作的选择上注重简单易学和实效性，使之便于开展普及。</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6" name="矩形 11"/>
          <p:cNvSpPr/>
          <p:nvPr/>
        </p:nvSpPr>
        <p:spPr>
          <a:xfrm>
            <a:off x="949008" y="5371465"/>
            <a:ext cx="4865687" cy="922020"/>
          </a:xfrm>
          <a:prstGeom prst="rect">
            <a:avLst/>
          </a:prstGeom>
          <a:noFill/>
          <a:ln w="9525">
            <a:noFill/>
          </a:ln>
        </p:spPr>
        <p:txBody>
          <a:bodyPr>
            <a:spAutoFit/>
          </a:bodyPr>
          <a:p>
            <a:pPr>
              <a:lnSpc>
                <a:spcPct val="15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循序渐进原则</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：动作由简至繁，幅度由小至大，速度由慢至快，练习步骤由分解至完整。</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7" name="矩形 12"/>
          <p:cNvSpPr/>
          <p:nvPr/>
        </p:nvSpPr>
        <p:spPr>
          <a:xfrm>
            <a:off x="6480175" y="4779645"/>
            <a:ext cx="4572000" cy="1170305"/>
          </a:xfrm>
          <a:prstGeom prst="rect">
            <a:avLst/>
          </a:prstGeom>
          <a:noFill/>
          <a:ln w="9525">
            <a:noFill/>
          </a:ln>
        </p:spPr>
        <p:txBody>
          <a:bodyPr>
            <a:spAutoFit/>
          </a:bodyPr>
          <a:p>
            <a:pPr>
              <a:lnSpc>
                <a:spcPct val="130000"/>
              </a:lnSpc>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提高人体基本素质原则</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：通过基本动作、组合动作和力量素质的教学，提高人体的力量、柔韧、协调、灵敏等基本素质和基本能力。</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3" name="矩形 15"/>
          <p:cNvSpPr/>
          <p:nvPr/>
        </p:nvSpPr>
        <p:spPr>
          <a:xfrm>
            <a:off x="952500" y="1081088"/>
            <a:ext cx="10225088" cy="4851400"/>
          </a:xfrm>
          <a:prstGeom prst="rect">
            <a:avLst/>
          </a:prstGeom>
          <a:solidFill>
            <a:srgbClr val="FFFFFF"/>
          </a:solidFill>
          <a:ln w="3175"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Tahoma" panose="020B0604030504040204" pitchFamily="34" charset="0"/>
              <a:ea typeface="微软雅黑" panose="020B0503020204020204" pitchFamily="34" charset="-122"/>
              <a:sym typeface="Tahoma" panose="020B0604030504040204" pitchFamily="34" charset="0"/>
            </a:endParaRPr>
          </a:p>
        </p:txBody>
      </p:sp>
      <p:sp>
        <p:nvSpPr>
          <p:cNvPr id="10245" name="矩形 4"/>
          <p:cNvSpPr/>
          <p:nvPr/>
        </p:nvSpPr>
        <p:spPr>
          <a:xfrm>
            <a:off x="1012825" y="1323975"/>
            <a:ext cx="1800225" cy="369888"/>
          </a:xfrm>
          <a:prstGeom prst="rect">
            <a:avLst/>
          </a:prstGeom>
          <a:noFill/>
          <a:ln w="9525">
            <a:noFill/>
          </a:ln>
        </p:spPr>
        <p:txBody>
          <a:bodyPr wrap="none">
            <a:spAutoFit/>
          </a:bodyPr>
          <a:p>
            <a:r>
              <a:rPr lang="zh-CN" altLang="en-US" dirty="0">
                <a:latin typeface="Arial" panose="020B0604020202020204" pitchFamily="34" charset="0"/>
              </a:rPr>
              <a:t>（二）评定因素</a:t>
            </a:r>
            <a:endParaRPr lang="zh-CN" altLang="en-US" dirty="0">
              <a:latin typeface="Arial" panose="020B0604020202020204" pitchFamily="34" charset="0"/>
            </a:endParaRPr>
          </a:p>
        </p:txBody>
      </p:sp>
      <p:sp>
        <p:nvSpPr>
          <p:cNvPr id="10246" name="矩形 5"/>
          <p:cNvSpPr/>
          <p:nvPr/>
        </p:nvSpPr>
        <p:spPr>
          <a:xfrm>
            <a:off x="1196975" y="1787525"/>
            <a:ext cx="6450013" cy="3949700"/>
          </a:xfrm>
          <a:prstGeom prst="rect">
            <a:avLst/>
          </a:prstGeom>
          <a:noFill/>
          <a:ln w="9525">
            <a:noFill/>
          </a:ln>
        </p:spPr>
        <p:txBody>
          <a:bodyPr>
            <a:spAutoFit/>
          </a:bodyPr>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动作的正确性。身体姿态要舒展；动作技术要正确；动作范围要适当。</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身体的协调性。全身协调运动；动作轻松、有弹性；动作清晰，无多余动作；动作避免过分松弛或过分紧张。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连接动作的流畅性。动作之间的连接要自然、流畅。动作的转换及方向的变化要干净利落，无多余动作。</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节奏感。动作要充分表现音乐情绪；动作和音乐节奏要配合协调；一连串动作的节奏要准确。</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表现力。动作要展示内心的激情，体现一种健康、向上的情绪。提倡个人风格的表现力。</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descr="16.jpg"/>
          <p:cNvPicPr>
            <a:picLocks noChangeAspect="1"/>
          </p:cNvPicPr>
          <p:nvPr/>
        </p:nvPicPr>
        <p:blipFill>
          <a:blip r:embed="rId1" cstate="print">
            <a:duotone>
              <a:schemeClr val="bg2">
                <a:shade val="45000"/>
                <a:satMod val="135000"/>
              </a:schemeClr>
              <a:prstClr val="white"/>
            </a:duotone>
          </a:blip>
          <a:stretch>
            <a:fillRect/>
          </a:stretch>
        </p:blipFill>
        <p:spPr>
          <a:xfrm>
            <a:off x="7635240" y="1072038"/>
            <a:ext cx="3566160" cy="4903469"/>
          </a:xfrm>
          <a:prstGeom prst="rect">
            <a:avLst/>
          </a:prstGeom>
        </p:spPr>
      </p:pic>
      <p:sp>
        <p:nvSpPr>
          <p:cNvPr id="9220" name="TextBox 3"/>
          <p:cNvSpPr/>
          <p:nvPr>
            <p:custDataLst>
              <p:tags r:id="rId2"/>
            </p:custDataLst>
          </p:nvPr>
        </p:nvSpPr>
        <p:spPr>
          <a:xfrm>
            <a:off x="922338" y="581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三、</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锻炼标准</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的创编原则与评定因素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8" name="TextBox 3"/>
          <p:cNvSpPr/>
          <p:nvPr/>
        </p:nvSpPr>
        <p:spPr>
          <a:xfrm>
            <a:off x="922338" y="1089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四、</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锻炼标准</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的级别、层次与对象</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69" name="矩形 5"/>
          <p:cNvSpPr/>
          <p:nvPr/>
        </p:nvSpPr>
        <p:spPr>
          <a:xfrm>
            <a:off x="1017588" y="1701800"/>
            <a:ext cx="10548937" cy="2149475"/>
          </a:xfrm>
          <a:prstGeom prst="rect">
            <a:avLst/>
          </a:prstGeom>
          <a:noFill/>
          <a:ln w="9525">
            <a:noFill/>
          </a:ln>
        </p:spPr>
        <p:txBody>
          <a:bodyPr>
            <a:spAutoFit/>
          </a:bodyPr>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健美操的大众锻炼标准共分为六个等级，四个层次。</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等级水平：由低到高分别为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层次：</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级为入门，</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级为初级，</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级为中级，</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级为高级。</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对象：</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级面向大众，</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级面向有意参加健美操锻炼者，</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级面向健美操爱好者，</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级面向有意于健美操深造及准备进入竞技健美操的训练者。</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270" name="图片 7" descr="17.jpg"/>
          <p:cNvPicPr>
            <a:picLocks noChangeAspect="1"/>
          </p:cNvPicPr>
          <p:nvPr/>
        </p:nvPicPr>
        <p:blipFill>
          <a:blip r:embed="rId1"/>
          <a:stretch>
            <a:fillRect/>
          </a:stretch>
        </p:blipFill>
        <p:spPr>
          <a:xfrm>
            <a:off x="1090613" y="3957638"/>
            <a:ext cx="3206750" cy="2133600"/>
          </a:xfrm>
          <a:prstGeom prst="rect">
            <a:avLst/>
          </a:prstGeom>
          <a:noFill/>
          <a:ln w="9525">
            <a:noFill/>
          </a:ln>
        </p:spPr>
      </p:pic>
      <p:pic>
        <p:nvPicPr>
          <p:cNvPr id="11271" name="图片 8" descr="18.jpg"/>
          <p:cNvPicPr>
            <a:picLocks noChangeAspect="1"/>
          </p:cNvPicPr>
          <p:nvPr/>
        </p:nvPicPr>
        <p:blipFill>
          <a:blip r:embed="rId2"/>
          <a:stretch>
            <a:fillRect/>
          </a:stretch>
        </p:blipFill>
        <p:spPr>
          <a:xfrm>
            <a:off x="8240713" y="850900"/>
            <a:ext cx="2995612" cy="1893888"/>
          </a:xfrm>
          <a:prstGeom prst="rect">
            <a:avLst/>
          </a:prstGeom>
          <a:noFill/>
          <a:ln w="9525">
            <a:noFill/>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3"/>
          <p:cNvSpPr/>
          <p:nvPr/>
        </p:nvSpPr>
        <p:spPr>
          <a:xfrm>
            <a:off x="922338" y="1089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五、</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锻炼标准</a:t>
            </a:r>
            <a:r>
              <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四级测试动作</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293" name="矩形 5"/>
          <p:cNvSpPr/>
          <p:nvPr/>
        </p:nvSpPr>
        <p:spPr>
          <a:xfrm>
            <a:off x="443230" y="1757045"/>
            <a:ext cx="4479925" cy="3688080"/>
          </a:xfrm>
          <a:prstGeom prst="rect">
            <a:avLst/>
          </a:prstGeom>
          <a:noFill/>
          <a:ln w="9525">
            <a:noFill/>
          </a:ln>
        </p:spPr>
        <p:txBody>
          <a:bodyPr wrap="square">
            <a:spAutoFit/>
          </a:bodyPr>
          <a:p>
            <a:pPr marL="285750" indent="-285750" algn="just">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四级是大众健美操的中级课程。本级动作共有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68×8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个八拍，专为热衷于健美操的爱好者而设计。在初级基础上，增加了健美操的典型动作和复合动作，其内容更丰富，动作变化较多，节奏加快，运动量逐渐增大，对心肺功能及各项身体素质的要求提高。全套操的动作基本上是以整段重复或反方向重复。拍节整齐，动作变化有规律，音乐节奏清晰，容易掌握。</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294" name="图片 7" descr="20.jpg"/>
          <p:cNvPicPr>
            <a:picLocks noChangeAspect="1"/>
          </p:cNvPicPr>
          <p:nvPr/>
        </p:nvPicPr>
        <p:blipFill>
          <a:blip r:embed="rId1"/>
          <a:stretch>
            <a:fillRect/>
          </a:stretch>
        </p:blipFill>
        <p:spPr>
          <a:xfrm>
            <a:off x="4986338" y="1246188"/>
            <a:ext cx="1933575" cy="1598612"/>
          </a:xfrm>
          <a:prstGeom prst="rect">
            <a:avLst/>
          </a:prstGeom>
          <a:noFill/>
          <a:ln w="9525">
            <a:noFill/>
          </a:ln>
        </p:spPr>
      </p:pic>
      <p:pic>
        <p:nvPicPr>
          <p:cNvPr id="12295" name="图片 8" descr="22.jpg"/>
          <p:cNvPicPr>
            <a:picLocks noChangeAspect="1"/>
          </p:cNvPicPr>
          <p:nvPr>
            <p:custDataLst>
              <p:tags r:id="rId2"/>
            </p:custDataLst>
          </p:nvPr>
        </p:nvPicPr>
        <p:blipFill>
          <a:blip r:embed="rId3"/>
          <a:stretch>
            <a:fillRect/>
          </a:stretch>
        </p:blipFill>
        <p:spPr>
          <a:xfrm>
            <a:off x="6521450" y="2205038"/>
            <a:ext cx="3714750" cy="2790825"/>
          </a:xfrm>
          <a:prstGeom prst="rect">
            <a:avLst/>
          </a:prstGeom>
          <a:noFill/>
          <a:ln w="9525">
            <a:noFill/>
          </a:ln>
        </p:spPr>
      </p:pic>
      <p:pic>
        <p:nvPicPr>
          <p:cNvPr id="12296" name="图片 9" descr="21.jpg"/>
          <p:cNvPicPr>
            <a:picLocks noChangeAspect="1"/>
          </p:cNvPicPr>
          <p:nvPr/>
        </p:nvPicPr>
        <p:blipFill>
          <a:blip r:embed="rId4"/>
          <a:stretch>
            <a:fillRect/>
          </a:stretch>
        </p:blipFill>
        <p:spPr>
          <a:xfrm>
            <a:off x="5233353" y="4075113"/>
            <a:ext cx="1439862" cy="2027237"/>
          </a:xfrm>
          <a:prstGeom prst="rect">
            <a:avLst/>
          </a:prstGeom>
          <a:noFill/>
          <a:ln w="9525">
            <a:noFill/>
          </a:ln>
        </p:spPr>
      </p:pic>
      <p:pic>
        <p:nvPicPr>
          <p:cNvPr id="12297" name="图片 10" descr="23.jpg"/>
          <p:cNvPicPr>
            <a:picLocks noChangeAspect="1"/>
          </p:cNvPicPr>
          <p:nvPr/>
        </p:nvPicPr>
        <p:blipFill>
          <a:blip r:embed="rId5"/>
          <a:stretch>
            <a:fillRect/>
          </a:stretch>
        </p:blipFill>
        <p:spPr>
          <a:xfrm>
            <a:off x="9712325" y="4678363"/>
            <a:ext cx="2311400" cy="1706562"/>
          </a:xfrm>
          <a:prstGeom prst="rect">
            <a:avLst/>
          </a:prstGeom>
          <a:noFill/>
          <a:ln w="9525">
            <a:noFill/>
          </a:ln>
        </p:spPr>
      </p:pic>
      <p:pic>
        <p:nvPicPr>
          <p:cNvPr id="12298" name="图片 11" descr="24.jpg"/>
          <p:cNvPicPr>
            <a:picLocks noChangeAspect="1"/>
          </p:cNvPicPr>
          <p:nvPr/>
        </p:nvPicPr>
        <p:blipFill>
          <a:blip r:embed="rId6"/>
          <a:stretch>
            <a:fillRect/>
          </a:stretch>
        </p:blipFill>
        <p:spPr>
          <a:xfrm>
            <a:off x="10002838" y="1246188"/>
            <a:ext cx="1611312" cy="2422525"/>
          </a:xfrm>
          <a:prstGeom prst="rect">
            <a:avLst/>
          </a:prstGeom>
          <a:noFill/>
          <a:ln w="9525">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健美操的基本动作及练习方法</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nvSpPr>
        <p:spPr>
          <a:xfrm>
            <a:off x="5880735" y="23533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头颈动作练习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nvSpPr>
        <p:spPr>
          <a:xfrm>
            <a:off x="5865495" y="34607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运动与营养的关系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2"/>
            </p:custDataLst>
          </p:nvPr>
        </p:nvSpPr>
        <p:spPr>
          <a:xfrm>
            <a:off x="5880735" y="43992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营养素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178929" y="1805940"/>
            <a:ext cx="3406612" cy="3433234"/>
            <a:chOff x="1472299" y="1847850"/>
            <a:chExt cx="3406612" cy="3433234"/>
          </a:xfrm>
        </p:grpSpPr>
        <p:sp>
          <p:nvSpPr>
            <p:cNvPr id="10" name="Polygon"/>
            <p:cNvSpPr/>
            <p:nvPr>
              <p:custDataLst>
                <p:tags r:id="rId3"/>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4"/>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5"/>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6"/>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7"/>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8"/>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9"/>
            </p:custDataLst>
          </p:nvPr>
        </p:nvSpPr>
        <p:spPr>
          <a:xfrm>
            <a:off x="5318125" y="34936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0"/>
            </p:custDataLst>
          </p:nvPr>
        </p:nvSpPr>
        <p:spPr>
          <a:xfrm>
            <a:off x="5318125" y="45675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1"/>
            </p:custDataLst>
          </p:nvPr>
        </p:nvSpPr>
        <p:spPr>
          <a:xfrm>
            <a:off x="5318125" y="25265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2"/>
            </p:custDataLst>
          </p:nvPr>
        </p:nvSpPr>
        <p:spPr>
          <a:xfrm>
            <a:off x="5453407" y="47181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3"/>
            </p:custDataLst>
          </p:nvPr>
        </p:nvSpPr>
        <p:spPr>
          <a:xfrm>
            <a:off x="5495942" y="26439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4"/>
            </p:custDataLst>
          </p:nvPr>
        </p:nvSpPr>
        <p:spPr>
          <a:xfrm>
            <a:off x="5487890" y="36205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实践篇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3"/>
          <p:cNvSpPr/>
          <p:nvPr/>
        </p:nvSpPr>
        <p:spPr>
          <a:xfrm>
            <a:off x="977583" y="582295"/>
            <a:ext cx="9721850" cy="506730"/>
          </a:xfrm>
          <a:prstGeom prst="rect">
            <a:avLst/>
          </a:prstGeom>
          <a:noFill/>
          <a:ln w="9525">
            <a:noFill/>
          </a:ln>
        </p:spPr>
        <p:txBody>
          <a:bodyPr>
            <a:spAutoFit/>
          </a:bodyPr>
          <a:p>
            <a:pPr>
              <a:lnSpc>
                <a:spcPct val="150000"/>
              </a:lnSpc>
            </a:pPr>
            <a:r>
              <a:rPr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一、头颈动作练习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662940" y="1340485"/>
            <a:ext cx="5701030" cy="4741545"/>
          </a:xfrm>
          <a:prstGeom prst="rect">
            <a:avLst/>
          </a:prstGeom>
          <a:noFill/>
        </p:spPr>
        <p:txBody>
          <a:bodyPr wrap="square" rtlCol="0">
            <a:spAutoFit/>
          </a:bodyPr>
          <a:p>
            <a:pPr>
              <a:lnSpc>
                <a:spcPct val="120000"/>
              </a:lnSpc>
            </a:pPr>
            <a:r>
              <a:rPr lang="zh-CN" altLang="en-US" b="1"/>
              <a:t>（一）基本动作</a:t>
            </a:r>
            <a:endParaRPr lang="zh-CN" altLang="en-US" b="1"/>
          </a:p>
          <a:p>
            <a:pPr>
              <a:lnSpc>
                <a:spcPct val="120000"/>
              </a:lnSpc>
            </a:pPr>
            <a:r>
              <a:rPr lang="zh-CN" altLang="en-US"/>
              <a:t>动作要求：做头颈运动时，动作应缓慢，颈部肌肉充分伸展，身体保持正直姿势。</a:t>
            </a:r>
            <a:endParaRPr lang="zh-CN" altLang="en-US"/>
          </a:p>
          <a:p>
            <a:pPr>
              <a:lnSpc>
                <a:spcPct val="120000"/>
              </a:lnSpc>
            </a:pPr>
            <a:r>
              <a:rPr lang="zh-CN" altLang="en-US"/>
              <a:t>1. 屈（前屈、后屈和侧屈，图 15-1）</a:t>
            </a:r>
            <a:endParaRPr lang="zh-CN" altLang="en-US"/>
          </a:p>
          <a:p>
            <a:pPr>
              <a:lnSpc>
                <a:spcPct val="120000"/>
              </a:lnSpc>
            </a:pPr>
            <a:r>
              <a:rPr lang="zh-CN" altLang="en-US"/>
              <a:t>预备姿势：开立、两臂置于体侧。</a:t>
            </a:r>
            <a:endParaRPr lang="zh-CN" altLang="en-US"/>
          </a:p>
          <a:p>
            <a:pPr>
              <a:lnSpc>
                <a:spcPct val="120000"/>
              </a:lnSpc>
            </a:pPr>
            <a:r>
              <a:rPr lang="zh-CN" altLang="en-US"/>
              <a:t>前屈：下颌回收，低头下看。</a:t>
            </a:r>
            <a:endParaRPr lang="zh-CN" altLang="en-US"/>
          </a:p>
          <a:p>
            <a:pPr>
              <a:lnSpc>
                <a:spcPct val="120000"/>
              </a:lnSpc>
            </a:pPr>
            <a:r>
              <a:rPr lang="zh-CN" altLang="en-US"/>
              <a:t>后屈：下颌朝上，头后仰。</a:t>
            </a:r>
            <a:endParaRPr lang="zh-CN" altLang="en-US"/>
          </a:p>
          <a:p>
            <a:pPr>
              <a:lnSpc>
                <a:spcPct val="120000"/>
              </a:lnSpc>
            </a:pPr>
            <a:r>
              <a:rPr lang="zh-CN" altLang="en-US"/>
              <a:t>侧屈：头向一侧屈，一耳对肩部，一耳朝上。</a:t>
            </a:r>
            <a:endParaRPr lang="zh-CN" altLang="en-US"/>
          </a:p>
          <a:p>
            <a:pPr>
              <a:lnSpc>
                <a:spcPct val="120000"/>
              </a:lnSpc>
            </a:pPr>
            <a:r>
              <a:rPr lang="zh-CN" altLang="en-US"/>
              <a:t>2. 转（左转、右转）</a:t>
            </a:r>
            <a:endParaRPr lang="zh-CN" altLang="en-US"/>
          </a:p>
          <a:p>
            <a:pPr>
              <a:lnSpc>
                <a:spcPct val="120000"/>
              </a:lnSpc>
            </a:pPr>
            <a:r>
              <a:rPr lang="zh-CN" altLang="en-US"/>
              <a:t>头沿垂直轴向左（右）转 90°。</a:t>
            </a:r>
            <a:endParaRPr lang="zh-CN" altLang="en-US"/>
          </a:p>
          <a:p>
            <a:pPr>
              <a:lnSpc>
                <a:spcPct val="120000"/>
              </a:lnSpc>
            </a:pPr>
            <a:r>
              <a:rPr lang="zh-CN" altLang="en-US"/>
              <a:t>3. 绕和绕环</a:t>
            </a:r>
            <a:endParaRPr lang="zh-CN" altLang="en-US"/>
          </a:p>
          <a:p>
            <a:pPr>
              <a:lnSpc>
                <a:spcPct val="120000"/>
              </a:lnSpc>
            </a:pPr>
            <a:r>
              <a:rPr lang="zh-CN" altLang="en-US"/>
              <a:t>绕：头向一侧屈位经前绕至另一侧屈位，稍抬头。</a:t>
            </a:r>
            <a:endParaRPr lang="zh-CN" altLang="en-US"/>
          </a:p>
          <a:p>
            <a:pPr>
              <a:lnSpc>
                <a:spcPct val="120000"/>
              </a:lnSpc>
            </a:pPr>
            <a:r>
              <a:rPr lang="zh-CN" altLang="en-US"/>
              <a:t>绕环：头从一侧屈经前向另一侧经后屈经还原的 360°绕旋动作。</a:t>
            </a:r>
            <a:endParaRPr lang="zh-CN" altLang="en-US"/>
          </a:p>
        </p:txBody>
      </p:sp>
      <p:pic>
        <p:nvPicPr>
          <p:cNvPr id="3" name="图片 2"/>
          <p:cNvPicPr>
            <a:picLocks noChangeAspect="1"/>
          </p:cNvPicPr>
          <p:nvPr>
            <p:custDataLst>
              <p:tags r:id="rId1"/>
            </p:custDataLst>
          </p:nvPr>
        </p:nvPicPr>
        <p:blipFill>
          <a:blip r:embed="rId2"/>
          <a:stretch>
            <a:fillRect/>
          </a:stretch>
        </p:blipFill>
        <p:spPr>
          <a:xfrm>
            <a:off x="6485890" y="1849120"/>
            <a:ext cx="5500370" cy="2933700"/>
          </a:xfrm>
          <a:prstGeom prst="rect">
            <a:avLst/>
          </a:prstGeom>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3"/>
          <p:cNvSpPr/>
          <p:nvPr/>
        </p:nvSpPr>
        <p:spPr>
          <a:xfrm>
            <a:off x="977583" y="582295"/>
            <a:ext cx="9721850" cy="506730"/>
          </a:xfrm>
          <a:prstGeom prst="rect">
            <a:avLst/>
          </a:prstGeom>
          <a:noFill/>
          <a:ln w="9525">
            <a:noFill/>
          </a:ln>
        </p:spPr>
        <p:txBody>
          <a:bodyPr>
            <a:spAutoFit/>
          </a:bodyPr>
          <a:p>
            <a:pPr>
              <a:lnSpc>
                <a:spcPct val="150000"/>
              </a:lnSpc>
            </a:pPr>
            <a:r>
              <a:rPr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一、头颈动作练习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662940" y="1214755"/>
            <a:ext cx="5701030" cy="1447165"/>
          </a:xfrm>
          <a:prstGeom prst="rect">
            <a:avLst/>
          </a:prstGeom>
          <a:noFill/>
        </p:spPr>
        <p:txBody>
          <a:bodyPr wrap="square" rtlCol="0">
            <a:spAutoFit/>
          </a:bodyPr>
          <a:p>
            <a:pPr>
              <a:lnSpc>
                <a:spcPct val="130000"/>
              </a:lnSpc>
            </a:pPr>
            <a:r>
              <a:rPr lang="zh-CN" altLang="en-US" b="1"/>
              <a:t>（二）配合练习</a:t>
            </a:r>
            <a:endParaRPr lang="zh-CN" altLang="en-US" b="1"/>
          </a:p>
          <a:p>
            <a:pPr>
              <a:lnSpc>
                <a:spcPct val="130000"/>
              </a:lnSpc>
            </a:pPr>
            <a:r>
              <a:rPr lang="zh-CN" altLang="en-US"/>
              <a:t>配合范例：振与绕的配合。</a:t>
            </a:r>
            <a:endParaRPr lang="zh-CN" altLang="en-US"/>
          </a:p>
          <a:p>
            <a:pPr>
              <a:lnSpc>
                <a:spcPct val="130000"/>
              </a:lnSpc>
            </a:pPr>
            <a:r>
              <a:rPr lang="zh-CN" altLang="en-US"/>
              <a:t>预备姿势：分腿开立，两手叉腰。</a:t>
            </a:r>
            <a:endParaRPr lang="zh-CN" altLang="en-US"/>
          </a:p>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2111375" y="2622550"/>
            <a:ext cx="8385175" cy="2707005"/>
          </a:xfrm>
          <a:prstGeom prst="rect">
            <a:avLst/>
          </a:prstGeom>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3"/>
          <p:cNvSpPr/>
          <p:nvPr/>
        </p:nvSpPr>
        <p:spPr>
          <a:xfrm>
            <a:off x="977583" y="582295"/>
            <a:ext cx="9721850" cy="506730"/>
          </a:xfrm>
          <a:prstGeom prst="rect">
            <a:avLst/>
          </a:prstGeom>
          <a:noFill/>
          <a:ln w="9525">
            <a:noFill/>
          </a:ln>
        </p:spPr>
        <p:txBody>
          <a:bodyPr>
            <a:spAutoFit/>
          </a:bodyPr>
          <a:p>
            <a:pPr>
              <a:lnSpc>
                <a:spcPct val="150000"/>
              </a:lnSpc>
            </a:pPr>
            <a:r>
              <a:rPr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二、上肢动作练习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831850" y="1089025"/>
            <a:ext cx="10568940" cy="1087755"/>
          </a:xfrm>
          <a:prstGeom prst="rect">
            <a:avLst/>
          </a:prstGeom>
          <a:noFill/>
        </p:spPr>
        <p:txBody>
          <a:bodyPr wrap="square" rtlCol="0">
            <a:spAutoFit/>
          </a:bodyPr>
          <a:p>
            <a:pPr>
              <a:lnSpc>
                <a:spcPct val="120000"/>
              </a:lnSpc>
            </a:pPr>
            <a:r>
              <a:rPr lang="zh-CN" altLang="en-US" b="1"/>
              <a:t>（一）常用的基本手形</a:t>
            </a:r>
            <a:endParaRPr lang="zh-CN" altLang="en-US" b="1"/>
          </a:p>
          <a:p>
            <a:pPr>
              <a:lnSpc>
                <a:spcPct val="120000"/>
              </a:lnSpc>
            </a:pPr>
            <a:r>
              <a:rPr lang="zh-CN" altLang="en-US"/>
              <a:t>手形的变化不仅可以使手臂动作更加丰富多彩和活泼，表现出美感，而且有助于加强动作的力量性。常用的手形有以下几种（图 15-6）。</a:t>
            </a:r>
            <a:endParaRPr lang="zh-CN" altLang="en-US"/>
          </a:p>
        </p:txBody>
      </p:sp>
      <p:pic>
        <p:nvPicPr>
          <p:cNvPr id="3" name="图片 2"/>
          <p:cNvPicPr>
            <a:picLocks noChangeAspect="1"/>
          </p:cNvPicPr>
          <p:nvPr>
            <p:custDataLst>
              <p:tags r:id="rId1"/>
            </p:custDataLst>
          </p:nvPr>
        </p:nvPicPr>
        <p:blipFill>
          <a:blip r:embed="rId2"/>
          <a:stretch>
            <a:fillRect/>
          </a:stretch>
        </p:blipFill>
        <p:spPr>
          <a:xfrm>
            <a:off x="1599565" y="2245995"/>
            <a:ext cx="9034145" cy="3155315"/>
          </a:xfrm>
          <a:prstGeom prst="rect">
            <a:avLst/>
          </a:prstGeom>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3"/>
          <p:cNvSpPr/>
          <p:nvPr/>
        </p:nvSpPr>
        <p:spPr>
          <a:xfrm>
            <a:off x="977583" y="582295"/>
            <a:ext cx="9721850" cy="506730"/>
          </a:xfrm>
          <a:prstGeom prst="rect">
            <a:avLst/>
          </a:prstGeom>
          <a:noFill/>
          <a:ln w="9525">
            <a:noFill/>
          </a:ln>
        </p:spPr>
        <p:txBody>
          <a:bodyPr>
            <a:spAutoFit/>
          </a:bodyPr>
          <a:p>
            <a:pPr>
              <a:lnSpc>
                <a:spcPct val="150000"/>
              </a:lnSpc>
            </a:pPr>
            <a:r>
              <a:rPr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二、上肢动作练习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831850" y="1089025"/>
            <a:ext cx="5112385" cy="4741545"/>
          </a:xfrm>
          <a:prstGeom prst="rect">
            <a:avLst/>
          </a:prstGeom>
          <a:noFill/>
        </p:spPr>
        <p:txBody>
          <a:bodyPr wrap="square" rtlCol="0">
            <a:spAutoFit/>
          </a:bodyPr>
          <a:p>
            <a:pPr>
              <a:lnSpc>
                <a:spcPct val="120000"/>
              </a:lnSpc>
            </a:pPr>
            <a:r>
              <a:rPr lang="zh-CN" altLang="en-US"/>
              <a:t>（二）上肢动作</a:t>
            </a:r>
            <a:endParaRPr lang="zh-CN" altLang="en-US"/>
          </a:p>
          <a:p>
            <a:pPr>
              <a:lnSpc>
                <a:spcPct val="120000"/>
              </a:lnSpc>
            </a:pPr>
            <a:r>
              <a:rPr lang="zh-CN" altLang="en-US"/>
              <a:t>1. 肩部动作</a:t>
            </a:r>
            <a:endParaRPr lang="zh-CN" altLang="en-US"/>
          </a:p>
          <a:p>
            <a:pPr>
              <a:lnSpc>
                <a:spcPct val="120000"/>
              </a:lnSpc>
            </a:pPr>
            <a:r>
              <a:rPr lang="zh-CN" altLang="en-US"/>
              <a:t>（1）提肩、沉肩（图 15-7）。</a:t>
            </a:r>
            <a:endParaRPr lang="zh-CN" altLang="en-US"/>
          </a:p>
          <a:p>
            <a:pPr>
              <a:lnSpc>
                <a:spcPct val="120000"/>
              </a:lnSpc>
            </a:pPr>
            <a:r>
              <a:rPr lang="zh-CN" altLang="en-US"/>
              <a:t>预备姿势：分腿开立，两臂自然下垂。</a:t>
            </a:r>
            <a:endParaRPr lang="zh-CN" altLang="en-US"/>
          </a:p>
          <a:p>
            <a:pPr>
              <a:lnSpc>
                <a:spcPct val="120000"/>
              </a:lnSpc>
            </a:pPr>
            <a:r>
              <a:rPr lang="zh-CN" altLang="en-US"/>
              <a:t>动作做法：肩关节沿垂直轴做上、下运动。</a:t>
            </a:r>
            <a:endParaRPr lang="zh-CN" altLang="en-US"/>
          </a:p>
          <a:p>
            <a:pPr>
              <a:lnSpc>
                <a:spcPct val="120000"/>
              </a:lnSpc>
            </a:pPr>
            <a:r>
              <a:rPr lang="zh-CN" altLang="en-US"/>
              <a:t>（2）绕及绕环。</a:t>
            </a:r>
            <a:endParaRPr lang="zh-CN" altLang="en-US"/>
          </a:p>
          <a:p>
            <a:pPr>
              <a:lnSpc>
                <a:spcPct val="120000"/>
              </a:lnSpc>
            </a:pPr>
            <a:r>
              <a:rPr lang="zh-CN" altLang="en-US"/>
              <a:t>预备姿势：分腿开立，两肩自然下垂。</a:t>
            </a:r>
            <a:endParaRPr lang="zh-CN" altLang="en-US"/>
          </a:p>
          <a:p>
            <a:pPr>
              <a:lnSpc>
                <a:spcPct val="120000"/>
              </a:lnSpc>
            </a:pPr>
            <a:r>
              <a:rPr lang="zh-CN" altLang="en-US"/>
              <a:t>绕：肩关节在矢状面内向前或向后做小于 360°的圆周运动。</a:t>
            </a:r>
            <a:endParaRPr lang="zh-CN" altLang="en-US"/>
          </a:p>
          <a:p>
            <a:pPr>
              <a:lnSpc>
                <a:spcPct val="120000"/>
              </a:lnSpc>
            </a:pPr>
            <a:r>
              <a:rPr lang="zh-CN" altLang="en-US"/>
              <a:t>绕环：肩关节在矢状面内向前或向后做大于或等于 360°的圆周运动。</a:t>
            </a:r>
            <a:endParaRPr lang="zh-CN" altLang="en-US"/>
          </a:p>
          <a:p>
            <a:pPr>
              <a:lnSpc>
                <a:spcPct val="120000"/>
              </a:lnSpc>
            </a:pPr>
            <a:r>
              <a:rPr lang="zh-CN" altLang="en-US"/>
              <a:t>2. 手臂动作</a:t>
            </a:r>
            <a:endParaRPr lang="zh-CN" altLang="en-US"/>
          </a:p>
          <a:p>
            <a:pPr>
              <a:lnSpc>
                <a:spcPct val="120000"/>
              </a:lnSpc>
            </a:pPr>
            <a:r>
              <a:rPr lang="zh-CN" altLang="en-US"/>
              <a:t>手臂动作是由举、屈伸、摆、绕、绕环、振等动作组成的。</a:t>
            </a:r>
            <a:endParaRPr lang="zh-CN" altLang="en-US"/>
          </a:p>
        </p:txBody>
      </p:sp>
      <p:pic>
        <p:nvPicPr>
          <p:cNvPr id="4" name="图片 3"/>
          <p:cNvPicPr>
            <a:picLocks noChangeAspect="1"/>
          </p:cNvPicPr>
          <p:nvPr>
            <p:custDataLst>
              <p:tags r:id="rId1"/>
            </p:custDataLst>
          </p:nvPr>
        </p:nvPicPr>
        <p:blipFill>
          <a:blip r:embed="rId2"/>
          <a:stretch>
            <a:fillRect/>
          </a:stretch>
        </p:blipFill>
        <p:spPr>
          <a:xfrm>
            <a:off x="5942965" y="2038985"/>
            <a:ext cx="5563235" cy="2760345"/>
          </a:xfrm>
          <a:prstGeom prst="rect">
            <a:avLst/>
          </a:prstGeom>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TextBox 3"/>
          <p:cNvSpPr/>
          <p:nvPr/>
        </p:nvSpPr>
        <p:spPr>
          <a:xfrm>
            <a:off x="977583" y="582295"/>
            <a:ext cx="9721850" cy="506730"/>
          </a:xfrm>
          <a:prstGeom prst="rect">
            <a:avLst/>
          </a:prstGeom>
          <a:noFill/>
          <a:ln w="9525">
            <a:noFill/>
          </a:ln>
        </p:spPr>
        <p:txBody>
          <a:bodyPr>
            <a:spAutoFit/>
          </a:bodyPr>
          <a:p>
            <a:pPr>
              <a:lnSpc>
                <a:spcPct val="150000"/>
              </a:lnSpc>
            </a:pPr>
            <a:r>
              <a:rPr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三、下肢动作练习</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831850" y="1089025"/>
            <a:ext cx="8455660" cy="4767580"/>
          </a:xfrm>
          <a:prstGeom prst="rect">
            <a:avLst/>
          </a:prstGeom>
          <a:noFill/>
        </p:spPr>
        <p:txBody>
          <a:bodyPr wrap="square" rtlCol="0">
            <a:spAutoFit/>
          </a:bodyPr>
          <a:p>
            <a:pPr>
              <a:lnSpc>
                <a:spcPct val="130000"/>
              </a:lnSpc>
            </a:pPr>
            <a:r>
              <a:rPr lang="zh-CN" altLang="en-US" b="1"/>
              <a:t>（一）脚的姿态要求</a:t>
            </a:r>
            <a:endParaRPr lang="zh-CN" altLang="en-US" b="1"/>
          </a:p>
          <a:p>
            <a:pPr>
              <a:lnSpc>
                <a:spcPct val="130000"/>
              </a:lnSpc>
            </a:pPr>
            <a:r>
              <a:rPr lang="zh-CN" altLang="en-US"/>
              <a:t>下肢动作完成的质量直接受到脚的姿态的影响，因此，在完成健美操时要求如下。</a:t>
            </a:r>
            <a:endParaRPr lang="zh-CN" altLang="en-US"/>
          </a:p>
          <a:p>
            <a:pPr>
              <a:lnSpc>
                <a:spcPct val="130000"/>
              </a:lnSpc>
            </a:pPr>
            <a:r>
              <a:rPr lang="zh-CN" altLang="en-US"/>
              <a:t>（1）凡是脚离地面并做短暂停留的动作（大踢腿除外），均要求绷脚尖。</a:t>
            </a:r>
            <a:endParaRPr lang="zh-CN" altLang="en-US"/>
          </a:p>
          <a:p>
            <a:pPr>
              <a:lnSpc>
                <a:spcPct val="130000"/>
              </a:lnSpc>
            </a:pPr>
            <a:r>
              <a:rPr lang="zh-CN" altLang="en-US"/>
              <a:t>（2）踢脚时，脚呈自然状态，踝关节放松。</a:t>
            </a:r>
            <a:endParaRPr lang="zh-CN" altLang="en-US"/>
          </a:p>
          <a:p>
            <a:pPr>
              <a:lnSpc>
                <a:spcPct val="130000"/>
              </a:lnSpc>
            </a:pPr>
            <a:r>
              <a:rPr lang="zh-CN" altLang="en-US" b="1"/>
              <a:t>（二）脚与腿的基本位置</a:t>
            </a:r>
            <a:endParaRPr lang="zh-CN" altLang="en-US" b="1"/>
          </a:p>
          <a:p>
            <a:pPr>
              <a:lnSpc>
                <a:spcPct val="130000"/>
              </a:lnSpc>
            </a:pPr>
            <a:r>
              <a:rPr lang="zh-CN" altLang="en-US"/>
              <a:t>脚与腿的基本位置包括直立、开立、点地立、提踵立、弓步、蹲、跪等。</a:t>
            </a:r>
            <a:endParaRPr lang="zh-CN" altLang="en-US"/>
          </a:p>
          <a:p>
            <a:pPr>
              <a:lnSpc>
                <a:spcPct val="130000"/>
              </a:lnSpc>
            </a:pPr>
            <a:r>
              <a:rPr lang="zh-CN" altLang="en-US" b="1"/>
              <a:t>（三）腿的基本动作</a:t>
            </a:r>
            <a:endParaRPr lang="zh-CN" altLang="en-US" b="1"/>
          </a:p>
          <a:p>
            <a:pPr>
              <a:lnSpc>
                <a:spcPct val="130000"/>
              </a:lnSpc>
            </a:pPr>
            <a:r>
              <a:rPr lang="zh-CN" altLang="en-US"/>
              <a:t>（1）屈伸：膝关节由直成屈再由屈成直的动作。</a:t>
            </a:r>
            <a:endParaRPr lang="zh-CN" altLang="en-US"/>
          </a:p>
          <a:p>
            <a:pPr>
              <a:lnSpc>
                <a:spcPct val="130000"/>
              </a:lnSpc>
            </a:pPr>
            <a:r>
              <a:rPr lang="zh-CN" altLang="en-US"/>
              <a:t>（2）抬腿：一腿支撑，一腿屈膝高抬包括向前高抬腿、向侧高抬腿、屈膝高抬腿、吸腿等。</a:t>
            </a:r>
            <a:endParaRPr lang="zh-CN" altLang="en-US"/>
          </a:p>
          <a:p>
            <a:pPr>
              <a:lnSpc>
                <a:spcPct val="130000"/>
              </a:lnSpc>
            </a:pPr>
            <a:r>
              <a:rPr lang="zh-CN" altLang="en-US"/>
              <a:t>（3）踢腿：一腿支撑，另一腿向各个方向做由下至上的加速摆动作。</a:t>
            </a:r>
            <a:endParaRPr lang="zh-CN" altLang="en-US"/>
          </a:p>
          <a:p>
            <a:pPr>
              <a:lnSpc>
                <a:spcPct val="130000"/>
              </a:lnSpc>
            </a:pPr>
            <a:r>
              <a:rPr lang="zh-CN" altLang="en-US" b="1"/>
              <a:t>（四）脚的基本步法</a:t>
            </a:r>
            <a:endParaRPr lang="zh-CN" altLang="en-US" b="1"/>
          </a:p>
          <a:p>
            <a:pPr>
              <a:lnSpc>
                <a:spcPct val="130000"/>
              </a:lnSpc>
            </a:pPr>
            <a:r>
              <a:rPr lang="zh-CN" altLang="en-US"/>
              <a:t>1. 踏步</a:t>
            </a:r>
            <a:r>
              <a:rPr lang="en-US" altLang="zh-CN"/>
              <a:t> </a:t>
            </a:r>
            <a:r>
              <a:rPr lang="zh-CN" altLang="en-US"/>
              <a:t>2. 弓步点地</a:t>
            </a:r>
            <a:r>
              <a:rPr lang="en-US" altLang="zh-CN"/>
              <a:t> </a:t>
            </a:r>
            <a:r>
              <a:rPr lang="zh-CN" altLang="en-US"/>
              <a:t>3. 并步</a:t>
            </a:r>
            <a:r>
              <a:rPr lang="en-US" altLang="zh-CN"/>
              <a:t> 4. 交叉步 5.“V”字步</a:t>
            </a:r>
            <a:endParaRPr lang="en-US" altLang="zh-CN"/>
          </a:p>
        </p:txBody>
      </p:sp>
      <p:pic>
        <p:nvPicPr>
          <p:cNvPr id="102" name="图片 101"/>
          <p:cNvPicPr/>
          <p:nvPr>
            <p:custDataLst>
              <p:tags r:id="rId1"/>
            </p:custDataLst>
          </p:nvPr>
        </p:nvPicPr>
        <p:blipFill>
          <a:blip r:embed="rId2"/>
          <a:stretch>
            <a:fillRect/>
          </a:stretch>
        </p:blipFill>
        <p:spPr>
          <a:xfrm>
            <a:off x="9532620" y="1749425"/>
            <a:ext cx="2340610" cy="3359150"/>
          </a:xfrm>
          <a:prstGeom prst="rect">
            <a:avLst/>
          </a:prstGeom>
          <a:noFill/>
          <a:ln w="9525">
            <a:noFill/>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4"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13315"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13316" name="Text Box 2"/>
          <p:cNvSpPr/>
          <p:nvPr/>
        </p:nvSpPr>
        <p:spPr>
          <a:xfrm>
            <a:off x="3878263" y="5124450"/>
            <a:ext cx="4435475" cy="647700"/>
          </a:xfrm>
          <a:prstGeom prst="rect">
            <a:avLst/>
          </a:prstGeom>
          <a:noFill/>
          <a:ln w="9525">
            <a:noFill/>
          </a:ln>
        </p:spPr>
        <p:txBody>
          <a:bodyPr>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7"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639695" cy="1022985"/>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领会健美操的运动健身价值，锻炼自己的节奏感，提高艺术欣赏情趣。</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了解健美操的起源及发展；了解健美操的锻炼价值。</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学会健美操的基本动作和练习方法。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8"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099"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sym typeface="宋体" panose="02010600030101010101" pitchFamily="2" charset="-122"/>
            </a:endParaRPr>
          </a:p>
        </p:txBody>
      </p:sp>
      <p:sp>
        <p:nvSpPr>
          <p:cNvPr id="4100" name="矩形 4"/>
          <p:cNvSpPr/>
          <p:nvPr/>
        </p:nvSpPr>
        <p:spPr>
          <a:xfrm>
            <a:off x="9748838" y="346075"/>
            <a:ext cx="2003425" cy="850900"/>
          </a:xfrm>
          <a:prstGeom prst="rect">
            <a:avLst/>
          </a:prstGeom>
          <a:noFill/>
          <a:ln w="9525">
            <a:noFill/>
          </a:ln>
        </p:spPr>
        <p:txBody>
          <a:bodyPr>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sym typeface="Calibri" panose="020F0502020204030204" charset="0"/>
              </a:rPr>
              <a:t>CONTENTS PAGE </a:t>
            </a:r>
            <a:endParaRPr lang="zh-CN" altLang="zh-CN" b="1" i="1" dirty="0">
              <a:solidFill>
                <a:srgbClr val="7F7F7F"/>
              </a:solidFill>
              <a:latin typeface="Calibri" panose="020F0502020204030204" charset="0"/>
              <a:sym typeface="宋体" panose="02010600030101010101" pitchFamily="2" charset="-122"/>
            </a:endParaRPr>
          </a:p>
        </p:txBody>
      </p:sp>
      <p:sp>
        <p:nvSpPr>
          <p:cNvPr id="4101" name="TextBox 6"/>
          <p:cNvSpPr/>
          <p:nvPr/>
        </p:nvSpPr>
        <p:spPr>
          <a:xfrm>
            <a:off x="6748463" y="1429862"/>
            <a:ext cx="4235450" cy="615315"/>
          </a:xfrm>
          <a:prstGeom prst="rect">
            <a:avLst/>
          </a:prstGeom>
          <a:noFill/>
          <a:ln w="9525">
            <a:noFill/>
          </a:ln>
        </p:spPr>
        <p:txBody>
          <a:bodyPr lIns="0" tIns="0" rIns="0" bIns="0" anchor="ctr" anchorCtr="0">
            <a:spAutoFit/>
          </a:bodyPr>
          <a:p>
            <a:r>
              <a:rPr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单元十五　健美操</a:t>
            </a:r>
            <a:endParaRPr lang="zh-CN" altLang="en-US"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31075" y="3759200"/>
            <a:ext cx="4110038" cy="738188"/>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全国健美操大众锻炼标 </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endPar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准</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介绍</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3"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4" name="TextBox 10"/>
          <p:cNvSpPr/>
          <p:nvPr/>
        </p:nvSpPr>
        <p:spPr>
          <a:xfrm>
            <a:off x="7323138" y="2916238"/>
            <a:ext cx="4049712" cy="369887"/>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健美操运动概述</a:t>
            </a:r>
            <a:endParaRPr lang="zh-CN" altLang="en-US"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7331075" y="4970621"/>
            <a:ext cx="4110038" cy="738505"/>
          </a:xfrm>
          <a:prstGeom prst="rect">
            <a:avLst/>
          </a:prstGeom>
          <a:noFill/>
          <a:ln w="9525">
            <a:noFill/>
          </a:ln>
        </p:spPr>
        <p:txBody>
          <a:bodyPr lIns="0" tIns="0" rIns="0" bIns="0" anchor="ctr" anchorCtr="0">
            <a:spAutoFit/>
          </a:bodyPr>
          <a:p>
            <a:pPr marL="457200" indent="-457200"/>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健美操的基本动作及练习方法</a:t>
            </a:r>
            <a:endParaRPr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健美操运动概述</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健美操的起源及其在我国的发展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健美操的锻炼价值</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TextBox 3"/>
          <p:cNvSpPr/>
          <p:nvPr/>
        </p:nvSpPr>
        <p:spPr>
          <a:xfrm>
            <a:off x="876300" y="1106488"/>
            <a:ext cx="9721850" cy="458787"/>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一、健美操的起源及其在我国的发展</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25" name="矩形 3"/>
          <p:cNvSpPr/>
          <p:nvPr/>
        </p:nvSpPr>
        <p:spPr>
          <a:xfrm>
            <a:off x="842963" y="1907223"/>
            <a:ext cx="10945812" cy="4220845"/>
          </a:xfrm>
          <a:prstGeom prst="rect">
            <a:avLst/>
          </a:prstGeom>
          <a:noFill/>
          <a:ln w="9525">
            <a:noFill/>
          </a:ln>
        </p:spPr>
        <p:txBody>
          <a:bodyPr>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健美操是在音乐伴奏下运用各种不同类型的操化动作，融体操、舞蹈、音乐为一体的身体练习，既是健身美体、陶冶情操的大众健身方式，又是竞技运动的一个项目。</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健美操，源于英文“</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Aerobic”</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，意译为“有氧运动”“有氧健美操”，源远流长，其发展可追溯到远古时代。</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美国是对现代健美操的发展具有较大影响的国家，代表人是电影明星简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方达。她根据自己健身的体会和经验编写了</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简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方达健美术</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1986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月，在广州举办了首届“全国女子健美操邀请赛”，迄今为止已举办了五届。</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1995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年底，我国首次派队参加了由国际体操联合会举行的第一届世界体操锦标赛。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2008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年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月第十届世界健美操锦标赛于德国斯图加特结束，中国队成绩斐然，男子组六人操成功卫冕冠军，三人操获得了亚军，团体赛也获得了亚军这一历史最好成绩，同时男子单人操获得了第三名。</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1" name="图片 100"/>
          <p:cNvPicPr/>
          <p:nvPr>
            <p:custDataLst>
              <p:tags r:id="rId1"/>
            </p:custDataLst>
          </p:nvPr>
        </p:nvPicPr>
        <p:blipFill>
          <a:blip r:embed="rId2"/>
          <a:stretch>
            <a:fillRect/>
          </a:stretch>
        </p:blipFill>
        <p:spPr>
          <a:xfrm>
            <a:off x="8770620" y="0"/>
            <a:ext cx="2081530" cy="2038985"/>
          </a:xfrm>
          <a:prstGeom prst="rect">
            <a:avLst/>
          </a:prstGeom>
          <a:noFill/>
          <a:ln w="9525">
            <a:noFill/>
          </a:ln>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TextBox 3"/>
          <p:cNvSpPr/>
          <p:nvPr/>
        </p:nvSpPr>
        <p:spPr>
          <a:xfrm>
            <a:off x="922338" y="1089025"/>
            <a:ext cx="9721850" cy="458788"/>
          </a:xfrm>
          <a:prstGeom prst="rect">
            <a:avLst/>
          </a:prstGeom>
          <a:noFill/>
          <a:ln w="9525">
            <a:noFill/>
          </a:ln>
        </p:spPr>
        <p:txBody>
          <a:bodyPr>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二、健美操的锻炼价值</a:t>
            </a:r>
            <a:endParaRPr lang="en-US" altLang="zh-CN"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6148" name="图片 6" descr="14.jpg"/>
          <p:cNvPicPr>
            <a:picLocks noChangeAspect="1"/>
          </p:cNvPicPr>
          <p:nvPr/>
        </p:nvPicPr>
        <p:blipFill>
          <a:blip r:embed="rId1"/>
          <a:stretch>
            <a:fillRect/>
          </a:stretch>
        </p:blipFill>
        <p:spPr>
          <a:xfrm>
            <a:off x="4926013" y="1668463"/>
            <a:ext cx="2768600" cy="4152900"/>
          </a:xfrm>
          <a:prstGeom prst="rect">
            <a:avLst/>
          </a:prstGeom>
          <a:noFill/>
          <a:ln w="9525">
            <a:noFill/>
          </a:ln>
        </p:spPr>
      </p:pic>
      <p:sp>
        <p:nvSpPr>
          <p:cNvPr id="9" name="椭圆 8"/>
          <p:cNvSpPr/>
          <p:nvPr/>
        </p:nvSpPr>
        <p:spPr bwMode="auto">
          <a:xfrm>
            <a:off x="1177925" y="1863725"/>
            <a:ext cx="3028950" cy="1644650"/>
          </a:xfrm>
          <a:prstGeom prst="ellips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椭圆 9"/>
          <p:cNvSpPr/>
          <p:nvPr/>
        </p:nvSpPr>
        <p:spPr bwMode="auto">
          <a:xfrm>
            <a:off x="8393113" y="1684338"/>
            <a:ext cx="3028950" cy="1646238"/>
          </a:xfrm>
          <a:prstGeom prst="ellips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椭圆 10"/>
          <p:cNvSpPr/>
          <p:nvPr/>
        </p:nvSpPr>
        <p:spPr bwMode="auto">
          <a:xfrm>
            <a:off x="1192213" y="4175125"/>
            <a:ext cx="3028950" cy="1646238"/>
          </a:xfrm>
          <a:prstGeom prst="ellips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椭圆 11"/>
          <p:cNvSpPr/>
          <p:nvPr/>
        </p:nvSpPr>
        <p:spPr bwMode="auto">
          <a:xfrm>
            <a:off x="8518525" y="4187825"/>
            <a:ext cx="3028950" cy="1644650"/>
          </a:xfrm>
          <a:prstGeom prst="ellips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4" name="矩形 12"/>
          <p:cNvSpPr/>
          <p:nvPr/>
        </p:nvSpPr>
        <p:spPr>
          <a:xfrm>
            <a:off x="1143000" y="2466975"/>
            <a:ext cx="3186113" cy="369888"/>
          </a:xfrm>
          <a:prstGeom prst="rect">
            <a:avLst/>
          </a:prstGeom>
          <a:noFill/>
          <a:ln w="9525">
            <a:noFill/>
          </a:ln>
        </p:spPr>
        <p:txBody>
          <a:bodyPr wrap="none">
            <a:spAutoFit/>
          </a:bodyPr>
          <a:p>
            <a:pPr algn="just"/>
            <a:r>
              <a:rPr lang="zh-CN" altLang="en-US" dirty="0">
                <a:latin typeface="Arial" panose="020B0604020202020204" pitchFamily="34" charset="0"/>
              </a:rPr>
              <a:t>增进健康状况，增强体质功能</a:t>
            </a:r>
            <a:endParaRPr lang="zh-CN" altLang="en-US" dirty="0">
              <a:latin typeface="Arial" panose="020B0604020202020204" pitchFamily="34" charset="0"/>
            </a:endParaRPr>
          </a:p>
        </p:txBody>
      </p:sp>
      <p:sp>
        <p:nvSpPr>
          <p:cNvPr id="6155" name="矩形 13"/>
          <p:cNvSpPr/>
          <p:nvPr/>
        </p:nvSpPr>
        <p:spPr>
          <a:xfrm>
            <a:off x="1165225" y="4799013"/>
            <a:ext cx="3186113" cy="369887"/>
          </a:xfrm>
          <a:prstGeom prst="rect">
            <a:avLst/>
          </a:prstGeom>
          <a:noFill/>
          <a:ln w="9525">
            <a:noFill/>
          </a:ln>
        </p:spPr>
        <p:txBody>
          <a:bodyPr wrap="none">
            <a:spAutoFit/>
          </a:bodyPr>
          <a:p>
            <a:r>
              <a:rPr lang="zh-CN" altLang="en-US" dirty="0">
                <a:latin typeface="Arial" panose="020B0604020202020204" pitchFamily="34" charset="0"/>
              </a:rPr>
              <a:t>塑造健美形体，培养端庄体态</a:t>
            </a:r>
            <a:endParaRPr lang="zh-CN" altLang="en-US" dirty="0">
              <a:latin typeface="Arial" panose="020B0604020202020204" pitchFamily="34" charset="0"/>
            </a:endParaRPr>
          </a:p>
        </p:txBody>
      </p:sp>
      <p:sp>
        <p:nvSpPr>
          <p:cNvPr id="6156" name="矩形 14"/>
          <p:cNvSpPr/>
          <p:nvPr/>
        </p:nvSpPr>
        <p:spPr>
          <a:xfrm>
            <a:off x="8355013" y="2306638"/>
            <a:ext cx="3186112" cy="369887"/>
          </a:xfrm>
          <a:prstGeom prst="rect">
            <a:avLst/>
          </a:prstGeom>
          <a:noFill/>
          <a:ln w="9525">
            <a:noFill/>
          </a:ln>
        </p:spPr>
        <p:txBody>
          <a:bodyPr wrap="none">
            <a:spAutoFit/>
          </a:bodyPr>
          <a:p>
            <a:r>
              <a:rPr lang="zh-CN" altLang="en-US" dirty="0">
                <a:latin typeface="Arial" panose="020B0604020202020204" pitchFamily="34" charset="0"/>
              </a:rPr>
              <a:t>发展身体素质，提高艺术素养</a:t>
            </a:r>
            <a:endParaRPr lang="zh-CN" altLang="en-US" dirty="0">
              <a:latin typeface="Arial" panose="020B0604020202020204" pitchFamily="34" charset="0"/>
            </a:endParaRPr>
          </a:p>
        </p:txBody>
      </p:sp>
      <p:sp>
        <p:nvSpPr>
          <p:cNvPr id="6157" name="矩形 15"/>
          <p:cNvSpPr/>
          <p:nvPr/>
        </p:nvSpPr>
        <p:spPr>
          <a:xfrm>
            <a:off x="8458200" y="4856163"/>
            <a:ext cx="3186113" cy="369887"/>
          </a:xfrm>
          <a:prstGeom prst="rect">
            <a:avLst/>
          </a:prstGeom>
          <a:noFill/>
          <a:ln w="9525">
            <a:noFill/>
          </a:ln>
        </p:spPr>
        <p:txBody>
          <a:bodyPr wrap="none">
            <a:spAutoFit/>
          </a:bodyPr>
          <a:p>
            <a:r>
              <a:rPr lang="zh-CN" altLang="en-US" dirty="0">
                <a:latin typeface="Arial" panose="020B0604020202020204" pitchFamily="34" charset="0"/>
              </a:rPr>
              <a:t>焕发精神面貌，陶冶高雅情操</a:t>
            </a:r>
            <a:endParaRPr lang="zh-CN" altLang="en-US" dirty="0">
              <a:latin typeface="Arial" panose="020B0604020202020204" pitchFamily="34" charset="0"/>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单元十五　健美操</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982345"/>
            <a:ext cx="10241280" cy="5169535"/>
          </a:xfrm>
          <a:prstGeom prst="rect">
            <a:avLst/>
          </a:prstGeom>
          <a:noFill/>
        </p:spPr>
        <p:txBody>
          <a:bodyPr wrap="square" rtlCol="0">
            <a:spAutoFit/>
          </a:bodyPr>
          <a:p>
            <a:pPr>
              <a:lnSpc>
                <a:spcPct val="150000"/>
              </a:lnSpc>
            </a:pPr>
            <a:r>
              <a:rPr lang="zh-CN" altLang="en-US" sz="2000" b="1"/>
              <a:t>跳健美操要注意什么</a:t>
            </a:r>
            <a:endParaRPr lang="zh-CN" altLang="en-US" sz="2000" b="1"/>
          </a:p>
          <a:p>
            <a:pPr>
              <a:lnSpc>
                <a:spcPct val="150000"/>
              </a:lnSpc>
            </a:pPr>
            <a:r>
              <a:rPr lang="zh-CN" altLang="en-US" sz="2000"/>
              <a:t>（1）跳操计划要合理</a:t>
            </a:r>
            <a:endParaRPr lang="zh-CN" altLang="en-US" sz="2000"/>
          </a:p>
          <a:p>
            <a:pPr>
              <a:lnSpc>
                <a:spcPct val="150000"/>
              </a:lnSpc>
            </a:pPr>
            <a:r>
              <a:rPr lang="zh-CN" altLang="en-US" sz="2000"/>
              <a:t>运动一定要有计划，切勿盲目进行或坚持，因为每个人的体质和承受能力不同。跳健美操应该有合理的跳操计划，一般来说，初次跳操者总练习时间不要超过1小时，以少量出汗、略有疲劳感为宜。随着之后锻炼水平的提高以及体质的增强，则可以慢慢增加运动强度和总量啦！运动也是要循环渐进的，运动强度一定要在自己身体承受范围内。</a:t>
            </a:r>
            <a:endParaRPr lang="zh-CN" altLang="en-US" sz="2000"/>
          </a:p>
          <a:p>
            <a:pPr>
              <a:lnSpc>
                <a:spcPct val="150000"/>
              </a:lnSpc>
            </a:pPr>
            <a:r>
              <a:rPr lang="zh-CN" altLang="en-US" sz="2000"/>
              <a:t>（2）控制跳操节奏</a:t>
            </a:r>
            <a:endParaRPr lang="zh-CN" altLang="en-US" sz="2000"/>
          </a:p>
          <a:p>
            <a:pPr>
              <a:lnSpc>
                <a:spcPct val="150000"/>
              </a:lnSpc>
            </a:pPr>
            <a:r>
              <a:rPr lang="zh-CN" altLang="en-US" sz="2000"/>
              <a:t>跳健美操时我们会放音乐结合动作一起，跳操时的动作要尽量与音乐的节奏相吻合，不宜过快。健美操的音乐一般是先弱，后逐渐加强，最后再变回弱的，根据这样的节奏来跳健美操最合适了。跳健美操不宜一开始就太快，因为频繁快节奏的健美操不仅起不到锻炼作用，还容易使人超负荷运动，让人易感疲劳，降低人体免疫力。</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PA" val="v4.0.0"/>
  <p:tag name="KSO_WM_BEAUTIFY_FLAG" val=""/>
</p:tagLst>
</file>

<file path=ppt/tags/tag52.xml><?xml version="1.0" encoding="utf-8"?>
<p:tagLst xmlns:p="http://schemas.openxmlformats.org/presentationml/2006/main">
  <p:tag name="PA" val="v4.0.0"/>
  <p:tag name="KSO_WM_BEAUTIFY_FLAG" val=""/>
</p:tagLst>
</file>

<file path=ppt/tags/tag53.xml><?xml version="1.0" encoding="utf-8"?>
<p:tagLst xmlns:p="http://schemas.openxmlformats.org/presentationml/2006/main">
  <p:tag name="PA" val="v4.0.0"/>
  <p:tag name="KSO_WM_BEAUTIFY_FLAG" val=""/>
</p:tagLst>
</file>

<file path=ppt/tags/tag54.xml><?xml version="1.0" encoding="utf-8"?>
<p:tagLst xmlns:p="http://schemas.openxmlformats.org/presentationml/2006/main">
  <p:tag name="PA" val="v4.0.0"/>
  <p:tag name="KSO_WM_BEAUTIFY_FLAG" val=""/>
</p:tagLst>
</file>

<file path=ppt/tags/tag55.xml><?xml version="1.0" encoding="utf-8"?>
<p:tagLst xmlns:p="http://schemas.openxmlformats.org/presentationml/2006/main">
  <p:tag name="PA" val="v4.0.0"/>
  <p:tag name="KSO_WM_BEAUTIFY_FLAG" val=""/>
</p:tagLst>
</file>

<file path=ppt/tags/tag56.xml><?xml version="1.0" encoding="utf-8"?>
<p:tagLst xmlns:p="http://schemas.openxmlformats.org/presentationml/2006/main">
  <p:tag name="PA" val="v4.0.0"/>
  <p:tag name="KSO_WM_BEAUTIFY_FLAG" val=""/>
</p:tagLst>
</file>

<file path=ppt/tags/tag57.xml><?xml version="1.0" encoding="utf-8"?>
<p:tagLst xmlns:p="http://schemas.openxmlformats.org/presentationml/2006/main">
  <p:tag name="PA" val="v4.0.0"/>
  <p:tag name="KSO_WM_BEAUTIFY_FLAG" val=""/>
</p:tagLst>
</file>

<file path=ppt/tags/tag58.xml><?xml version="1.0" encoding="utf-8"?>
<p:tagLst xmlns:p="http://schemas.openxmlformats.org/presentationml/2006/main">
  <p:tag name="PA" val="v4.0.0"/>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UNIT_PLACING_PICTURE_USER_VIEWPORT" val="{&quot;height&quot;:4395,&quot;width&quot;:5850}"/>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PA" val="v4.0.0"/>
  <p:tag name="KSO_WM_BEAUTIFY_FLAG" val=""/>
</p:tagLst>
</file>

<file path=ppt/tags/tag77.xml><?xml version="1.0" encoding="utf-8"?>
<p:tagLst xmlns:p="http://schemas.openxmlformats.org/presentationml/2006/main">
  <p:tag name="PA" val="v4.0.0"/>
  <p:tag name="KSO_WM_BEAUTIFY_FLAG" val=""/>
</p:tagLst>
</file>

<file path=ppt/tags/tag78.xml><?xml version="1.0" encoding="utf-8"?>
<p:tagLst xmlns:p="http://schemas.openxmlformats.org/presentationml/2006/main">
  <p:tag name="PA" val="v4.0.0"/>
  <p:tag name="KSO_WM_BEAUTIFY_FLAG" val=""/>
</p:tagLst>
</file>

<file path=ppt/tags/tag79.xml><?xml version="1.0" encoding="utf-8"?>
<p:tagLst xmlns:p="http://schemas.openxmlformats.org/presentationml/2006/main">
  <p:tag name="PA" val="v4.0.0"/>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PA" val="v4.0.0"/>
  <p:tag name="KSO_WM_BEAUTIFY_FLAG" val=""/>
</p:tagLst>
</file>

<file path=ppt/tags/tag81.xml><?xml version="1.0" encoding="utf-8"?>
<p:tagLst xmlns:p="http://schemas.openxmlformats.org/presentationml/2006/main">
  <p:tag name="PA" val="v4.0.0"/>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PP_MARK_KEY" val="d0432d48-c0d2-4b5e-ad6c-8da54d468890"/>
  <p:tag name="COMMONDATA" val="eyJoZGlkIjoiMDAxNTdkOWEwYjNlN2JlOWI5YmExMDU2NWZmMTVkYzUifQ=="/>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3434</Words>
  <Application>WPS 演示</Application>
  <PresentationFormat>自定义</PresentationFormat>
  <Paragraphs>259</Paragraphs>
  <Slides>25</Slides>
  <Notes>0</Notes>
  <HiddenSlides>0</HiddenSlides>
  <MMClips>0</MMClips>
  <ScaleCrop>false</ScaleCrop>
  <HeadingPairs>
    <vt:vector size="6" baseType="variant">
      <vt:variant>
        <vt:lpstr>已用的字体</vt:lpstr>
      </vt:variant>
      <vt:variant>
        <vt:i4>21</vt:i4>
      </vt:variant>
      <vt:variant>
        <vt:lpstr>主题</vt:lpstr>
      </vt:variant>
      <vt:variant>
        <vt:i4>4</vt:i4>
      </vt:variant>
      <vt:variant>
        <vt:lpstr>幻灯片标题</vt:lpstr>
      </vt:variant>
      <vt:variant>
        <vt:i4>25</vt:i4>
      </vt:variant>
    </vt:vector>
  </HeadingPairs>
  <TitlesOfParts>
    <vt:vector size="50"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思源宋体 CN SemiBold</vt:lpstr>
      <vt:lpstr>Lato Light</vt:lpstr>
      <vt:lpstr>Tahoma</vt:lpstr>
      <vt:lpstr>Latha</vt:lpstr>
      <vt:lpstr>Office 主题</vt:lpstr>
      <vt:lpstr>Office 主题​​</vt:lpstr>
      <vt:lpstr>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单金枝</cp:lastModifiedBy>
  <cp:revision>195</cp:revision>
  <dcterms:created xsi:type="dcterms:W3CDTF">2013-10-18T12:56:00Z</dcterms:created>
  <dcterms:modified xsi:type="dcterms:W3CDTF">2023-05-31T06:38:00Z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EFFB40E7D6F14F9A8DEB751D490AB6EF_13</vt:lpwstr>
  </property>
</Properties>
</file>