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22" r:id="rId6"/>
    <p:sldId id="323" r:id="rId8"/>
    <p:sldId id="325" r:id="rId9"/>
    <p:sldId id="257" r:id="rId10"/>
    <p:sldId id="326" r:id="rId11"/>
    <p:sldId id="264" r:id="rId12"/>
    <p:sldId id="328" r:id="rId13"/>
    <p:sldId id="329" r:id="rId14"/>
    <p:sldId id="265" r:id="rId15"/>
    <p:sldId id="266" r:id="rId16"/>
    <p:sldId id="302" r:id="rId17"/>
    <p:sldId id="303" r:id="rId18"/>
    <p:sldId id="304" r:id="rId19"/>
    <p:sldId id="267" r:id="rId20"/>
    <p:sldId id="268" r:id="rId21"/>
    <p:sldId id="269" r:id="rId22"/>
    <p:sldId id="324" r:id="rId23"/>
    <p:sldId id="330" r:id="rId24"/>
    <p:sldId id="331" r:id="rId25"/>
    <p:sldId id="276" r:id="rId26"/>
    <p:sldId id="277" r:id="rId27"/>
    <p:sldId id="306" r:id="rId28"/>
    <p:sldId id="305" r:id="rId29"/>
    <p:sldId id="309" r:id="rId30"/>
    <p:sldId id="308" r:id="rId31"/>
    <p:sldId id="307" r:id="rId32"/>
    <p:sldId id="311" r:id="rId33"/>
    <p:sldId id="310" r:id="rId34"/>
    <p:sldId id="332" r:id="rId35"/>
    <p:sldId id="333" r:id="rId36"/>
    <p:sldId id="360" r:id="rId37"/>
    <p:sldId id="361" r:id="rId38"/>
    <p:sldId id="362" r:id="rId39"/>
    <p:sldId id="363" r:id="rId40"/>
    <p:sldId id="364" r:id="rId41"/>
    <p:sldId id="262" r:id="rId42"/>
  </p:sldIdLst>
  <p:sldSz cx="12192000" cy="6858000"/>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CC99FF"/>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60"/>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7" Type="http://schemas.openxmlformats.org/officeDocument/2006/relationships/tags" Target="tags/tag172.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smtClean="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smtClean="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117"/>
            </a:srgbClr>
          </a:solidFill>
          <a:ln w="12700">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fld id="{9A0DB2DC-4C9A-4742-B13C-FB6460FD3503}" type="slidenum">
              <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rPr>
            </a:fld>
            <a:r>
              <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rPr>
              <a:t> </a:t>
            </a:r>
            <a:endPar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3600 w 864000"/>
              <a:gd name="T3" fmla="*/ 0 h 864000"/>
              <a:gd name="T4" fmla="*/ 863600 w 864000"/>
              <a:gd name="T5" fmla="*/ 261616 h 864000"/>
              <a:gd name="T6" fmla="*/ 750659 w 864000"/>
              <a:gd name="T7" fmla="*/ 261616 h 864000"/>
              <a:gd name="T8" fmla="*/ 750659 w 864000"/>
              <a:gd name="T9" fmla="*/ 112941 h 864000"/>
              <a:gd name="T10" fmla="*/ 112941 w 864000"/>
              <a:gd name="T11" fmla="*/ 112941 h 864000"/>
              <a:gd name="T12" fmla="*/ 112941 w 864000"/>
              <a:gd name="T13" fmla="*/ 750659 h 864000"/>
              <a:gd name="T14" fmla="*/ 246567 w 864000"/>
              <a:gd name="T15" fmla="*/ 750659 h 864000"/>
              <a:gd name="T16" fmla="*/ 246567 w 864000"/>
              <a:gd name="T17" fmla="*/ 863600 h 864000"/>
              <a:gd name="T18" fmla="*/ 0 w 864000"/>
              <a:gd name="T19" fmla="*/ 8636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lnTo>
                  <a:pt x="0" y="0"/>
                </a:lnTo>
                <a:close/>
              </a:path>
            </a:pathLst>
          </a:custGeom>
          <a:solidFill>
            <a:srgbClr val="FF9300"/>
          </a:solidFill>
          <a:ln w="12700" cap="flat" cmpd="sng">
            <a:noFill/>
            <a:bevel/>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rPr>
            </a:fld>
            <a:r>
              <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rPr>
              <a:t> </a:t>
            </a:r>
            <a:endParaRPr lang="zh-CN" altLang="en-US" sz="1600" dirty="0">
              <a:solidFill>
                <a:srgbClr val="FFFFFF"/>
              </a:solidFill>
              <a:latin typeface="Arial Unicode MS" panose="020B0604020202020204" pitchFamily="34" charset="-122"/>
              <a:ea typeface="Arial Unicode MS" panose="020B0604020202020204" pitchFamily="34" charset="-122"/>
              <a:sym typeface="Arial Unicode MS" panose="020B0604020202020204" pitchFamily="34"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media/image7.png"/><Relationship Id="rId7" Type="http://schemas.openxmlformats.org/officeDocument/2006/relationships/tags" Target="../tags/tag45.xml"/><Relationship Id="rId6" Type="http://schemas.openxmlformats.org/officeDocument/2006/relationships/image" Target="../media/image6.png"/><Relationship Id="rId5" Type="http://schemas.openxmlformats.org/officeDocument/2006/relationships/tags" Target="../tags/tag44.xml"/><Relationship Id="rId4" Type="http://schemas.openxmlformats.org/officeDocument/2006/relationships/image" Target="../media/image5.png"/><Relationship Id="rId3" Type="http://schemas.openxmlformats.org/officeDocument/2006/relationships/tags" Target="../tags/tag4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7.xml"/><Relationship Id="rId10" Type="http://schemas.openxmlformats.org/officeDocument/2006/relationships/image" Target="../media/image8.png"/><Relationship Id="rId1" Type="http://schemas.openxmlformats.org/officeDocument/2006/relationships/tags" Target="../tags/tag42.xml"/></Relationships>
</file>

<file path=ppt/slides/_rels/slide1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3" Type="http://schemas.openxmlformats.org/officeDocument/2006/relationships/slideLayout" Target="../slideLayouts/slideLayout28.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7.png"/><Relationship Id="rId7" Type="http://schemas.openxmlformats.org/officeDocument/2006/relationships/tags" Target="../tags/tag73.xml"/><Relationship Id="rId6" Type="http://schemas.openxmlformats.org/officeDocument/2006/relationships/image" Target="../media/image6.png"/><Relationship Id="rId5" Type="http://schemas.openxmlformats.org/officeDocument/2006/relationships/tags" Target="../tags/tag72.xml"/><Relationship Id="rId4" Type="http://schemas.openxmlformats.org/officeDocument/2006/relationships/image" Target="../media/image5.png"/><Relationship Id="rId3" Type="http://schemas.openxmlformats.org/officeDocument/2006/relationships/tags" Target="../tags/tag71.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75.xml"/><Relationship Id="rId10" Type="http://schemas.openxmlformats.org/officeDocument/2006/relationships/image" Target="../media/image8.png"/><Relationship Id="rId1" Type="http://schemas.openxmlformats.org/officeDocument/2006/relationships/tags" Target="../tags/tag70.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9" Type="http://schemas.openxmlformats.org/officeDocument/2006/relationships/slideLayout" Target="../slideLayouts/slideLayout12.xml"/><Relationship Id="rId28" Type="http://schemas.openxmlformats.org/officeDocument/2006/relationships/image" Target="../media/image32.svg"/><Relationship Id="rId27" Type="http://schemas.openxmlformats.org/officeDocument/2006/relationships/image" Target="../media/image31.png"/><Relationship Id="rId26" Type="http://schemas.openxmlformats.org/officeDocument/2006/relationships/tags" Target="../tags/tag107.xml"/><Relationship Id="rId25" Type="http://schemas.openxmlformats.org/officeDocument/2006/relationships/tags" Target="../tags/tag106.xml"/><Relationship Id="rId24" Type="http://schemas.openxmlformats.org/officeDocument/2006/relationships/tags" Target="../tags/tag105.xml"/><Relationship Id="rId23" Type="http://schemas.openxmlformats.org/officeDocument/2006/relationships/tags" Target="../tags/tag104.xml"/><Relationship Id="rId22" Type="http://schemas.openxmlformats.org/officeDocument/2006/relationships/tags" Target="../tags/tag103.xml"/><Relationship Id="rId21" Type="http://schemas.openxmlformats.org/officeDocument/2006/relationships/tags" Target="../tags/tag102.xml"/><Relationship Id="rId20" Type="http://schemas.openxmlformats.org/officeDocument/2006/relationships/tags" Target="../tags/tag101.xml"/><Relationship Id="rId2" Type="http://schemas.openxmlformats.org/officeDocument/2006/relationships/tags" Target="../tags/tag83.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32.xml.rels><?xml version="1.0" encoding="UTF-8" standalone="yes"?>
<Relationships xmlns="http://schemas.openxmlformats.org/package/2006/relationships"><Relationship Id="rId9" Type="http://schemas.openxmlformats.org/officeDocument/2006/relationships/image" Target="../media/image38.svg"/><Relationship Id="rId8" Type="http://schemas.openxmlformats.org/officeDocument/2006/relationships/image" Target="../media/image37.png"/><Relationship Id="rId7" Type="http://schemas.openxmlformats.org/officeDocument/2006/relationships/tags" Target="../tags/tag110.xml"/><Relationship Id="rId6" Type="http://schemas.openxmlformats.org/officeDocument/2006/relationships/image" Target="../media/image36.svg"/><Relationship Id="rId5" Type="http://schemas.openxmlformats.org/officeDocument/2006/relationships/image" Target="../media/image35.png"/><Relationship Id="rId43" Type="http://schemas.openxmlformats.org/officeDocument/2006/relationships/slideLayout" Target="../slideLayouts/slideLayout12.xml"/><Relationship Id="rId42" Type="http://schemas.openxmlformats.org/officeDocument/2006/relationships/image" Target="../media/image56.svg"/><Relationship Id="rId41" Type="http://schemas.openxmlformats.org/officeDocument/2006/relationships/image" Target="../media/image55.png"/><Relationship Id="rId40" Type="http://schemas.openxmlformats.org/officeDocument/2006/relationships/tags" Target="../tags/tag125.xml"/><Relationship Id="rId4" Type="http://schemas.openxmlformats.org/officeDocument/2006/relationships/tags" Target="../tags/tag109.xml"/><Relationship Id="rId39" Type="http://schemas.openxmlformats.org/officeDocument/2006/relationships/image" Target="../media/image54.svg"/><Relationship Id="rId38" Type="http://schemas.openxmlformats.org/officeDocument/2006/relationships/image" Target="../media/image53.png"/><Relationship Id="rId37" Type="http://schemas.openxmlformats.org/officeDocument/2006/relationships/tags" Target="../tags/tag124.xml"/><Relationship Id="rId36" Type="http://schemas.openxmlformats.org/officeDocument/2006/relationships/image" Target="../media/image52.svg"/><Relationship Id="rId35" Type="http://schemas.openxmlformats.org/officeDocument/2006/relationships/image" Target="../media/image51.png"/><Relationship Id="rId34" Type="http://schemas.openxmlformats.org/officeDocument/2006/relationships/tags" Target="../tags/tag123.xml"/><Relationship Id="rId33" Type="http://schemas.openxmlformats.org/officeDocument/2006/relationships/image" Target="../media/image50.svg"/><Relationship Id="rId32" Type="http://schemas.openxmlformats.org/officeDocument/2006/relationships/image" Target="../media/image49.png"/><Relationship Id="rId31" Type="http://schemas.openxmlformats.org/officeDocument/2006/relationships/tags" Target="../tags/tag122.xml"/><Relationship Id="rId30" Type="http://schemas.openxmlformats.org/officeDocument/2006/relationships/image" Target="../media/image48.svg"/><Relationship Id="rId3" Type="http://schemas.openxmlformats.org/officeDocument/2006/relationships/image" Target="../media/image34.svg"/><Relationship Id="rId29" Type="http://schemas.openxmlformats.org/officeDocument/2006/relationships/image" Target="../media/image47.png"/><Relationship Id="rId28" Type="http://schemas.openxmlformats.org/officeDocument/2006/relationships/tags" Target="../tags/tag121.xml"/><Relationship Id="rId27" Type="http://schemas.openxmlformats.org/officeDocument/2006/relationships/image" Target="../media/image46.svg"/><Relationship Id="rId26" Type="http://schemas.openxmlformats.org/officeDocument/2006/relationships/image" Target="../media/image45.png"/><Relationship Id="rId25" Type="http://schemas.openxmlformats.org/officeDocument/2006/relationships/tags" Target="../tags/tag120.xml"/><Relationship Id="rId24" Type="http://schemas.openxmlformats.org/officeDocument/2006/relationships/tags" Target="../tags/tag119.xml"/><Relationship Id="rId23" Type="http://schemas.openxmlformats.org/officeDocument/2006/relationships/tags" Target="../tags/tag118.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image" Target="../media/image33.png"/><Relationship Id="rId19" Type="http://schemas.openxmlformats.org/officeDocument/2006/relationships/tags" Target="../tags/tag114.xml"/><Relationship Id="rId18" Type="http://schemas.openxmlformats.org/officeDocument/2006/relationships/image" Target="../media/image44.svg"/><Relationship Id="rId17" Type="http://schemas.openxmlformats.org/officeDocument/2006/relationships/image" Target="../media/image43.png"/><Relationship Id="rId16" Type="http://schemas.openxmlformats.org/officeDocument/2006/relationships/tags" Target="../tags/tag113.xml"/><Relationship Id="rId15" Type="http://schemas.openxmlformats.org/officeDocument/2006/relationships/image" Target="../media/image42.svg"/><Relationship Id="rId14" Type="http://schemas.openxmlformats.org/officeDocument/2006/relationships/image" Target="../media/image41.png"/><Relationship Id="rId13" Type="http://schemas.openxmlformats.org/officeDocument/2006/relationships/tags" Target="../tags/tag112.xml"/><Relationship Id="rId12" Type="http://schemas.openxmlformats.org/officeDocument/2006/relationships/image" Target="../media/image40.svg"/><Relationship Id="rId11" Type="http://schemas.openxmlformats.org/officeDocument/2006/relationships/image" Target="../media/image39.png"/><Relationship Id="rId10" Type="http://schemas.openxmlformats.org/officeDocument/2006/relationships/tags" Target="../tags/tag111.xml"/><Relationship Id="rId1" Type="http://schemas.openxmlformats.org/officeDocument/2006/relationships/tags" Target="../tags/tag108.xml"/></Relationships>
</file>

<file path=ppt/slides/_rels/slide33.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4" Type="http://schemas.openxmlformats.org/officeDocument/2006/relationships/slideLayout" Target="../slideLayouts/slideLayout12.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34.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9" Type="http://schemas.openxmlformats.org/officeDocument/2006/relationships/slideLayout" Target="../slideLayouts/slideLayout12.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35.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6" Type="http://schemas.openxmlformats.org/officeDocument/2006/relationships/slideLayout" Target="../slideLayouts/slideLayout1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7.png"/><Relationship Id="rId7" Type="http://schemas.openxmlformats.org/officeDocument/2006/relationships/tags" Target="../tags/tag26.xml"/><Relationship Id="rId6" Type="http://schemas.openxmlformats.org/officeDocument/2006/relationships/image" Target="../media/image6.png"/><Relationship Id="rId5" Type="http://schemas.openxmlformats.org/officeDocument/2006/relationships/tags" Target="../tags/tag25.xml"/><Relationship Id="rId4" Type="http://schemas.openxmlformats.org/officeDocument/2006/relationships/image" Target="../media/image5.png"/><Relationship Id="rId3" Type="http://schemas.openxmlformats.org/officeDocument/2006/relationships/tags" Target="../tags/tag2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8.xml"/><Relationship Id="rId10" Type="http://schemas.openxmlformats.org/officeDocument/2006/relationships/image" Target="../media/image8.png"/><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png"/><Relationship Id="rId2" Type="http://schemas.openxmlformats.org/officeDocument/2006/relationships/tags" Target="../tags/tag29.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7.png"/><Relationship Id="rId7" Type="http://schemas.openxmlformats.org/officeDocument/2006/relationships/tags" Target="../tags/tag33.xml"/><Relationship Id="rId6" Type="http://schemas.openxmlformats.org/officeDocument/2006/relationships/image" Target="../media/image6.png"/><Relationship Id="rId5" Type="http://schemas.openxmlformats.org/officeDocument/2006/relationships/tags" Target="../tags/tag32.xml"/><Relationship Id="rId4" Type="http://schemas.openxmlformats.org/officeDocument/2006/relationships/image" Target="../media/image5.png"/><Relationship Id="rId3" Type="http://schemas.openxmlformats.org/officeDocument/2006/relationships/tags" Target="../tags/tag31.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a:spLocks noChangeArrowheads="1"/>
          </p:cNvSpPr>
          <p:nvPr/>
        </p:nvSpPr>
        <p:spPr bwMode="auto">
          <a:xfrm>
            <a:off x="692150" y="1719263"/>
            <a:ext cx="8470900" cy="2806700"/>
          </a:xfrm>
          <a:prstGeom prst="rect">
            <a:avLst/>
          </a:prstGeom>
          <a:noFill/>
          <a:ln>
            <a:noFill/>
          </a:ln>
        </p:spPr>
        <p:txBody>
          <a:bodyPr>
            <a:spAutoFit/>
          </a:bodyPr>
          <a:lstStyle/>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运动方向</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是以图中人的躯干姿势为准，并且随着躯干姿势所处的位置变化。图中人的胸前为前，胸后为后，左侧为左，右侧为右；此外，还有左前、左后、右前、右后。</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just"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      各种套路开始的预备姿势，前后左右的方向是以图中人体躯干姿势为准。转体时，则以转后的胸前为前，胸后为后，以此类推。</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rPr>
              <a:t>      上下方向应以地球为参照物，向地心为下，离地心为上，无论躯干姿势如何变化，上下方向始终不变。</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2"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一、图解的基本知识</a:t>
            </a:r>
            <a:endParaRPr lang="zh-CN" altLang="en-US" dirty="0">
              <a:latin typeface="Arial" panose="020B0604020202020204" pitchFamily="34" charset="0"/>
            </a:endParaRPr>
          </a:p>
        </p:txBody>
      </p:sp>
      <p:grpSp>
        <p:nvGrpSpPr>
          <p:cNvPr id="7173" name="组合 29"/>
          <p:cNvGrpSpPr/>
          <p:nvPr/>
        </p:nvGrpSpPr>
        <p:grpSpPr>
          <a:xfrm>
            <a:off x="842963" y="1616075"/>
            <a:ext cx="3627437" cy="71438"/>
            <a:chOff x="0" y="0"/>
            <a:chExt cx="3627679" cy="72000"/>
          </a:xfrm>
        </p:grpSpPr>
        <p:sp>
          <p:nvSpPr>
            <p:cNvPr id="7176"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7177"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7175" name="图片 1"/>
          <p:cNvPicPr>
            <a:picLocks noChangeAspect="1"/>
          </p:cNvPicPr>
          <p:nvPr/>
        </p:nvPicPr>
        <p:blipFill>
          <a:blip r:embed="rId1"/>
          <a:stretch>
            <a:fillRect/>
          </a:stretch>
        </p:blipFill>
        <p:spPr>
          <a:xfrm>
            <a:off x="9163050" y="2036763"/>
            <a:ext cx="2416175" cy="3213100"/>
          </a:xfrm>
          <a:prstGeom prst="rect">
            <a:avLst/>
          </a:prstGeom>
          <a:noFill/>
          <a:ln w="9525">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a:spLocks noChangeArrowheads="1"/>
          </p:cNvSpPr>
          <p:nvPr/>
        </p:nvSpPr>
        <p:spPr bwMode="auto">
          <a:xfrm>
            <a:off x="842963" y="1725613"/>
            <a:ext cx="10780713" cy="1597025"/>
          </a:xfrm>
          <a:prstGeom prst="rect">
            <a:avLst/>
          </a:prstGeom>
          <a:noFill/>
          <a:ln>
            <a:noFill/>
          </a:ln>
        </p:spPr>
        <p:txBody>
          <a:bodyPr>
            <a:spAutoFit/>
          </a:bodyPr>
          <a:lstStyle/>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动作路线</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图中一边用虚线（</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）或实线（</a:t>
            </a:r>
            <a:r>
              <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表示该部位下一运动进行的路线，箭尾为起点，箭头为止点。有的图，上、下肢的运动路线都用虚线；有的图，右上肢和左下肢用实线表示，左上肢和右下肢用虚线表示；有的图，上，下肢分别用虚线和实线表示。</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8196"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一、图解的基本知识</a:t>
            </a:r>
            <a:endParaRPr lang="zh-CN" altLang="en-US" dirty="0">
              <a:latin typeface="Arial" panose="020B0604020202020204" pitchFamily="34" charset="0"/>
            </a:endParaRPr>
          </a:p>
        </p:txBody>
      </p:sp>
      <p:grpSp>
        <p:nvGrpSpPr>
          <p:cNvPr id="8197" name="组合 29"/>
          <p:cNvGrpSpPr/>
          <p:nvPr/>
        </p:nvGrpSpPr>
        <p:grpSpPr>
          <a:xfrm>
            <a:off x="842963" y="1616075"/>
            <a:ext cx="3627437" cy="71438"/>
            <a:chOff x="0" y="0"/>
            <a:chExt cx="3627679" cy="72000"/>
          </a:xfrm>
        </p:grpSpPr>
        <p:sp>
          <p:nvSpPr>
            <p:cNvPr id="820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20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8199" name="图片 1"/>
          <p:cNvPicPr>
            <a:picLocks noChangeAspect="1"/>
          </p:cNvPicPr>
          <p:nvPr/>
        </p:nvPicPr>
        <p:blipFill>
          <a:blip r:embed="rId1"/>
          <a:stretch>
            <a:fillRect/>
          </a:stretch>
        </p:blipFill>
        <p:spPr>
          <a:xfrm>
            <a:off x="6813550" y="2965450"/>
            <a:ext cx="2357438" cy="3187700"/>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a:spLocks noChangeArrowheads="1"/>
          </p:cNvSpPr>
          <p:nvPr/>
        </p:nvSpPr>
        <p:spPr bwMode="auto">
          <a:xfrm>
            <a:off x="842963" y="1725613"/>
            <a:ext cx="4168775" cy="2676525"/>
          </a:xfrm>
          <a:prstGeom prst="rect">
            <a:avLst/>
          </a:prstGeom>
          <a:noFill/>
          <a:ln>
            <a:noFill/>
          </a:ln>
        </p:spPr>
        <p:txBody>
          <a:bodyPr>
            <a:spAutoFit/>
          </a:bodyPr>
          <a:lstStyle/>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往返路线</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武术套路有若干段（趟）构成，通常是单数段向左，双数段则转回来向原来的右。弄清段的前进方向之后，即使在前进中有转身的动作变化，在转身后仍能朝着原来的方向前进，这样段的方向就不会搞错。</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9220"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一、图解的基本知识</a:t>
            </a:r>
            <a:endParaRPr lang="zh-CN" altLang="en-US" dirty="0">
              <a:latin typeface="Arial" panose="020B0604020202020204" pitchFamily="34" charset="0"/>
            </a:endParaRPr>
          </a:p>
        </p:txBody>
      </p:sp>
      <p:grpSp>
        <p:nvGrpSpPr>
          <p:cNvPr id="9221" name="组合 29"/>
          <p:cNvGrpSpPr/>
          <p:nvPr/>
        </p:nvGrpSpPr>
        <p:grpSpPr>
          <a:xfrm>
            <a:off x="842963" y="1616075"/>
            <a:ext cx="3627437" cy="71438"/>
            <a:chOff x="0" y="0"/>
            <a:chExt cx="3627679" cy="72000"/>
          </a:xfrm>
        </p:grpSpPr>
        <p:sp>
          <p:nvSpPr>
            <p:cNvPr id="922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922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pic>
        <p:nvPicPr>
          <p:cNvPr id="9223" name="图片 1"/>
          <p:cNvPicPr>
            <a:picLocks noChangeAspect="1"/>
          </p:cNvPicPr>
          <p:nvPr/>
        </p:nvPicPr>
        <p:blipFill>
          <a:blip r:embed="rId1"/>
          <a:stretch>
            <a:fillRect/>
          </a:stretch>
        </p:blipFill>
        <p:spPr>
          <a:xfrm>
            <a:off x="5449888" y="1924050"/>
            <a:ext cx="5116512" cy="3619500"/>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descr="1修.png"/>
          <p:cNvPicPr>
            <a:picLocks noChangeAspect="1"/>
          </p:cNvPicPr>
          <p:nvPr/>
        </p:nvPicPr>
        <p:blipFill>
          <a:blip r:embed="rId1" cstate="print">
            <a:duotone>
              <a:schemeClr val="bg2">
                <a:shade val="45000"/>
                <a:satMod val="135000"/>
              </a:schemeClr>
              <a:prstClr val="white"/>
            </a:duotone>
          </a:blip>
          <a:stretch>
            <a:fillRect/>
          </a:stretch>
        </p:blipFill>
        <p:spPr>
          <a:xfrm>
            <a:off x="7463790" y="2714259"/>
            <a:ext cx="3903344" cy="2944543"/>
          </a:xfrm>
          <a:prstGeom prst="rect">
            <a:avLst/>
          </a:prstGeom>
        </p:spPr>
      </p:pic>
      <p:sp>
        <p:nvSpPr>
          <p:cNvPr id="1024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矩形 18"/>
          <p:cNvSpPr>
            <a:spLocks noChangeArrowheads="1"/>
          </p:cNvSpPr>
          <p:nvPr/>
        </p:nvSpPr>
        <p:spPr bwMode="auto">
          <a:xfrm>
            <a:off x="842963" y="1725613"/>
            <a:ext cx="10575925" cy="1236663"/>
          </a:xfrm>
          <a:prstGeom prst="rect">
            <a:avLst/>
          </a:prstGeom>
          <a:noFill/>
          <a:ln>
            <a:noFill/>
          </a:ln>
        </p:spPr>
        <p:txBody>
          <a:bodyPr wrap="square">
            <a:spAutoFit/>
          </a:bodyPr>
          <a:lstStyle/>
          <a:p>
            <a:pPr marL="285750" marR="0" lvl="0" indent="-285750" algn="l" defTabSz="914400" rtl="0" eaLnBrk="1" fontAlgn="base" latinLnBrk="0" hangingPunct="1">
              <a:lnSpc>
                <a:spcPct val="130000"/>
              </a:lnSpc>
              <a:spcBef>
                <a:spcPts val="500"/>
              </a:spcBef>
              <a:spcAft>
                <a:spcPct val="0"/>
              </a:spcAft>
              <a:buClrTx/>
              <a:buSzTx/>
              <a:buFont typeface="Wingdings" panose="05000000000000000000" pitchFamily="2" charset="2"/>
              <a:buChar char="n"/>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术语的运用</a:t>
            </a:r>
            <a:endParaRPr kumimoji="0" lang="en-US" altLang="zh-CN"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l"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为了简练，图解的文字说明中，常用术语来解释动作。如步法中的上步、退步、插步等；步型中的弓步、马步、仆步等；腿法中的正踢、弹踢、侧踹等。</a:t>
            </a:r>
            <a:endParaRPr kumimoji="0" lang="zh-CN" altLang="en-US" sz="1800" b="0" i="0" u="none" strike="noStrike" kern="1200" cap="none" spc="0" normalizeH="0" baseline="0" noProof="0" dirty="0">
              <a:ln>
                <a:noFill/>
              </a:ln>
              <a:solidFill>
                <a:srgbClr val="545454"/>
              </a:solidFill>
              <a:effectLst/>
              <a:uLnTx/>
              <a:uFillTx/>
              <a:latin typeface="微软雅黑" panose="020B0503020204020204" pitchFamily="34" charset="-122"/>
              <a:ea typeface="微软雅黑" panose="020B0503020204020204" pitchFamily="34" charset="-122"/>
              <a:cs typeface="+mn-cs"/>
            </a:endParaRPr>
          </a:p>
        </p:txBody>
      </p:sp>
      <p:sp>
        <p:nvSpPr>
          <p:cNvPr id="10245"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一、图解的基本知识</a:t>
            </a:r>
            <a:endParaRPr lang="zh-CN" altLang="en-US" dirty="0">
              <a:latin typeface="Arial" panose="020B0604020202020204" pitchFamily="34" charset="0"/>
            </a:endParaRPr>
          </a:p>
        </p:txBody>
      </p:sp>
      <p:grpSp>
        <p:nvGrpSpPr>
          <p:cNvPr id="10246" name="组合 29"/>
          <p:cNvGrpSpPr/>
          <p:nvPr/>
        </p:nvGrpSpPr>
        <p:grpSpPr>
          <a:xfrm>
            <a:off x="842963" y="1616075"/>
            <a:ext cx="3627437" cy="71438"/>
            <a:chOff x="0" y="0"/>
            <a:chExt cx="3627679" cy="72000"/>
          </a:xfrm>
        </p:grpSpPr>
        <p:sp>
          <p:nvSpPr>
            <p:cNvPr id="10249"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0250"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0248" name="矩形 18"/>
          <p:cNvSpPr/>
          <p:nvPr/>
        </p:nvSpPr>
        <p:spPr>
          <a:xfrm>
            <a:off x="823913" y="3214688"/>
            <a:ext cx="6605587" cy="159702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要领说明</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None/>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有些图解，在某个动作后面附有“要领”“要点”之类的说明。它是为了提示该动作的要领，或者说明应注意之处，阅读时需认真领会。</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67" name="图片 2"/>
          <p:cNvPicPr>
            <a:picLocks noChangeAspect="1"/>
          </p:cNvPicPr>
          <p:nvPr/>
        </p:nvPicPr>
        <p:blipFill>
          <a:blip r:embed="rId1"/>
          <a:srcRect l="2279" t="3952"/>
          <a:stretch>
            <a:fillRect/>
          </a:stretch>
        </p:blipFill>
        <p:spPr>
          <a:xfrm>
            <a:off x="8554720" y="1509395"/>
            <a:ext cx="2967355" cy="4383405"/>
          </a:xfrm>
          <a:prstGeom prst="rect">
            <a:avLst/>
          </a:prstGeom>
          <a:noFill/>
          <a:ln w="9525">
            <a:noFill/>
          </a:ln>
        </p:spPr>
      </p:pic>
      <p:sp>
        <p:nvSpPr>
          <p:cNvPr id="11269" name="TextBox 1"/>
          <p:cNvSpPr/>
          <p:nvPr/>
        </p:nvSpPr>
        <p:spPr>
          <a:xfrm>
            <a:off x="842963" y="1247775"/>
            <a:ext cx="3849687" cy="368300"/>
          </a:xfrm>
          <a:prstGeom prst="rect">
            <a:avLst/>
          </a:prstGeom>
          <a:noFill/>
          <a:ln w="9525">
            <a:noFill/>
          </a:ln>
        </p:spPr>
        <p:txBody>
          <a:bodyPr>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一、图解的基本知识</a:t>
            </a:r>
            <a:endParaRPr lang="zh-CN" altLang="en-US" dirty="0">
              <a:latin typeface="Arial" panose="020B0604020202020204" pitchFamily="34" charset="0"/>
            </a:endParaRPr>
          </a:p>
        </p:txBody>
      </p:sp>
      <p:grpSp>
        <p:nvGrpSpPr>
          <p:cNvPr id="11270" name="组合 29"/>
          <p:cNvGrpSpPr/>
          <p:nvPr/>
        </p:nvGrpSpPr>
        <p:grpSpPr>
          <a:xfrm>
            <a:off x="842963" y="1616075"/>
            <a:ext cx="3627437" cy="71438"/>
            <a:chOff x="0" y="0"/>
            <a:chExt cx="3627679" cy="72000"/>
          </a:xfrm>
        </p:grpSpPr>
        <p:sp>
          <p:nvSpPr>
            <p:cNvPr id="1127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127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grpSp>
      <p:sp>
        <p:nvSpPr>
          <p:cNvPr id="11271" name="矩形 18"/>
          <p:cNvSpPr/>
          <p:nvPr/>
        </p:nvSpPr>
        <p:spPr>
          <a:xfrm>
            <a:off x="842963" y="1725613"/>
            <a:ext cx="10666412" cy="876300"/>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附图</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None/>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图中有的动作除了用一个图描绘外，还增加一个起补充作用的“附图”。</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1272" name="矩形 18"/>
          <p:cNvSpPr/>
          <p:nvPr/>
        </p:nvSpPr>
        <p:spPr>
          <a:xfrm>
            <a:off x="823913" y="2895600"/>
            <a:ext cx="7612062" cy="1957388"/>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写法顺序</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None/>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文字说明中，一般先写明运动方向（向左、向右等），然后写下肢体动作（步型、步法、腿法等），再写上肢体动作（手型、手法、肘法、器械握持方法及运动方法），最后写目视方向。但在个别情况下，则以身体各部位运动的先后顺序来写。</a:t>
            </a:r>
            <a:endParaRPr lang="zh-CN" altLang="en-US" dirty="0">
              <a:solidFill>
                <a:srgbClr val="545454"/>
              </a:solidFill>
              <a:latin typeface="微软雅黑" panose="020B0503020204020204" pitchFamily="34" charset="-122"/>
              <a:ea typeface="微软雅黑" panose="020B0503020204020204" pitchFamily="34" charset="-122"/>
            </a:endParaRPr>
          </a:p>
        </p:txBody>
      </p:sp>
      <p:sp>
        <p:nvSpPr>
          <p:cNvPr id="11273" name="矩形 18"/>
          <p:cNvSpPr/>
          <p:nvPr/>
        </p:nvSpPr>
        <p:spPr>
          <a:xfrm>
            <a:off x="823913" y="5021263"/>
            <a:ext cx="8377237" cy="1236662"/>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“左（右）”“同时”</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None/>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文字说明中，“左（右）”或“右（左）”的写法，是指左、右均可或左、右互换的意思；“同时”是指无论先写或后写的身体各部位动作，都要一起运动。</a:t>
            </a:r>
            <a:endParaRPr lang="zh-CN" altLang="en-US" dirty="0">
              <a:solidFill>
                <a:srgbClr val="545454"/>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矩形 13"/>
          <p:cNvSpPr/>
          <p:nvPr/>
        </p:nvSpPr>
        <p:spPr>
          <a:xfrm>
            <a:off x="588963" y="1479550"/>
            <a:ext cx="10772775" cy="449897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2292" name="矩形 2"/>
          <p:cNvSpPr/>
          <p:nvPr/>
        </p:nvSpPr>
        <p:spPr>
          <a:xfrm>
            <a:off x="588963" y="1479550"/>
            <a:ext cx="10783887"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2293" name="任意多边形 20"/>
          <p:cNvSpPr/>
          <p:nvPr/>
        </p:nvSpPr>
        <p:spPr>
          <a:xfrm>
            <a:off x="588963" y="1587500"/>
            <a:ext cx="10772775" cy="736600"/>
          </a:xfrm>
          <a:custGeom>
            <a:avLst/>
            <a:gdLst>
              <a:gd name="txL" fmla="*/ 0 w 7200000"/>
              <a:gd name="txT" fmla="*/ 0 h 735989"/>
              <a:gd name="txR" fmla="*/ 7200000 w 7200000"/>
              <a:gd name="txB" fmla="*/ 735989 h 735989"/>
            </a:gdLst>
            <a:ahLst/>
            <a:cxnLst>
              <a:cxn ang="0">
                <a:pos x="0" y="0"/>
              </a:cxn>
              <a:cxn ang="0">
                <a:pos x="10795354" y="0"/>
              </a:cxn>
              <a:cxn ang="0">
                <a:pos x="10795354" y="561783"/>
              </a:cxn>
              <a:cxn ang="0">
                <a:pos x="10313401" y="561783"/>
              </a:cxn>
              <a:cxn ang="0">
                <a:pos x="10084121" y="747068"/>
              </a:cxn>
              <a:cxn ang="0">
                <a:pos x="10084121" y="561783"/>
              </a:cxn>
              <a:cxn ang="0">
                <a:pos x="0" y="561783"/>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lnTo>
                  <a:pt x="0" y="0"/>
                </a:lnTo>
                <a:close/>
              </a:path>
            </a:pathLst>
          </a:custGeom>
          <a:solidFill>
            <a:srgbClr val="CCCCCC">
              <a:alpha val="100000"/>
            </a:srgbClr>
          </a:solidFill>
          <a:ln w="12700">
            <a:noFill/>
          </a:ln>
        </p:spPr>
        <p:txBody>
          <a:bodyPr/>
          <a:p>
            <a:endParaRPr lang="zh-CN" altLang="en-US"/>
          </a:p>
        </p:txBody>
      </p:sp>
      <p:sp>
        <p:nvSpPr>
          <p:cNvPr id="12294" name="文本框 3"/>
          <p:cNvSpPr/>
          <p:nvPr/>
        </p:nvSpPr>
        <p:spPr>
          <a:xfrm>
            <a:off x="746125" y="1703388"/>
            <a:ext cx="2724150" cy="369887"/>
          </a:xfrm>
          <a:prstGeom prst="rect">
            <a:avLst/>
          </a:prstGeom>
          <a:noFill/>
          <a:ln w="9525">
            <a:noFill/>
          </a:ln>
        </p:spPr>
        <p:txBody>
          <a:bodyPr wrap="none">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二、看图方法和注意事项</a:t>
            </a:r>
            <a:endParaRPr lang="zh-CN" altLang="en-US" dirty="0">
              <a:latin typeface="Arial" panose="020B0604020202020204" pitchFamily="34" charset="0"/>
            </a:endParaRPr>
          </a:p>
        </p:txBody>
      </p:sp>
      <p:sp>
        <p:nvSpPr>
          <p:cNvPr id="10248" name="矩形 21"/>
          <p:cNvSpPr/>
          <p:nvPr/>
        </p:nvSpPr>
        <p:spPr>
          <a:xfrm>
            <a:off x="696913" y="2144713"/>
            <a:ext cx="10583862" cy="3711575"/>
          </a:xfrm>
          <a:prstGeom prst="rect">
            <a:avLst/>
          </a:prstGeom>
          <a:noFill/>
          <a:ln w="9525">
            <a:noFill/>
          </a:ln>
        </p:spPr>
        <p:txBody>
          <a:bodyPr>
            <a:spAutoFit/>
          </a:bodyPr>
          <a:p>
            <a:pPr marL="342900" indent="-342900">
              <a:lnSpc>
                <a:spcPct val="120000"/>
              </a:lnSpc>
              <a:spcBef>
                <a:spcPts val="600"/>
              </a:spcBef>
              <a:spcAft>
                <a:spcPts val="600"/>
              </a:spcAft>
              <a:buFont typeface="Wingdings" panose="05000000000000000000" pitchFamily="2" charset="2"/>
              <a:buChar char="p"/>
            </a:pPr>
            <a:r>
              <a:rPr lang="zh-CN" altLang="en-US" sz="2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看图方法</a:t>
            </a:r>
            <a:endParaRPr lang="en-US" altLang="zh-CN" sz="2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首先看分解动作图和身体各部（包括器械）运动路线，然后详细阅读文字说明，初步了解动作的过程和要领。</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按照图和文字说明的顺序边看边做，学会几个或一个动作。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掌握动作的上下配合，反复练习，使之熟练。</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按照“要领”和“要点”反复体会动作。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每图解学完一组动作后，要连接起来复习，然后再与前组所学动作一起复习巩固。</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为提高学习效果，可三人一组，其中一人阅读图解，一人做动作，一人检查。然后相互传授。</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297" name="图片 10" descr="2修.png"/>
          <p:cNvPicPr>
            <a:picLocks noChangeAspect="1"/>
          </p:cNvPicPr>
          <p:nvPr/>
        </p:nvPicPr>
        <p:blipFill>
          <a:blip r:embed="rId1"/>
          <a:stretch>
            <a:fillRect/>
          </a:stretch>
        </p:blipFill>
        <p:spPr>
          <a:xfrm>
            <a:off x="7232650" y="3108325"/>
            <a:ext cx="3829050" cy="16002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248"/>
                                        </p:tgtEl>
                                        <p:attrNameLst>
                                          <p:attrName>style.visibility</p:attrName>
                                        </p:attrNameLst>
                                      </p:cBhvr>
                                      <p:to>
                                        <p:strVal val="visible"/>
                                      </p:to>
                                    </p:set>
                                    <p:animEffect filter="fade">
                                      <p:cBhvr>
                                        <p:cTn id="7" dur="1000"/>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900" decel="100000" fill="hold"/>
                                        <p:tgtEl>
                                          <p:spTgt spid="102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5" name="矩形 13"/>
          <p:cNvSpPr/>
          <p:nvPr/>
        </p:nvSpPr>
        <p:spPr>
          <a:xfrm>
            <a:off x="588963" y="1479550"/>
            <a:ext cx="11172825"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3316" name="矩形 2"/>
          <p:cNvSpPr/>
          <p:nvPr/>
        </p:nvSpPr>
        <p:spPr>
          <a:xfrm>
            <a:off x="588963" y="1479550"/>
            <a:ext cx="11161712" cy="120650"/>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3317" name="任意多边形 20"/>
          <p:cNvSpPr/>
          <p:nvPr/>
        </p:nvSpPr>
        <p:spPr>
          <a:xfrm>
            <a:off x="588963" y="1587500"/>
            <a:ext cx="11172825" cy="736600"/>
          </a:xfrm>
          <a:custGeom>
            <a:avLst/>
            <a:gdLst>
              <a:gd name="txL" fmla="*/ 0 w 7200000"/>
              <a:gd name="txT" fmla="*/ 0 h 735989"/>
              <a:gd name="txR" fmla="*/ 7200000 w 7200000"/>
              <a:gd name="txB" fmla="*/ 735989 h 735989"/>
            </a:gdLst>
            <a:ahLst/>
            <a:cxnLst>
              <a:cxn ang="0">
                <a:pos x="0" y="0"/>
              </a:cxn>
              <a:cxn ang="0">
                <a:pos x="11196255" y="0"/>
              </a:cxn>
              <a:cxn ang="0">
                <a:pos x="11196255" y="561783"/>
              </a:cxn>
              <a:cxn ang="0">
                <a:pos x="10696403" y="561783"/>
              </a:cxn>
              <a:cxn ang="0">
                <a:pos x="10458609" y="747068"/>
              </a:cxn>
              <a:cxn ang="0">
                <a:pos x="10458609" y="561783"/>
              </a:cxn>
              <a:cxn ang="0">
                <a:pos x="0" y="561783"/>
              </a:cxn>
            </a:cxnLst>
            <a:rect l="txL" t="txT" r="txR" b="txB"/>
            <a:pathLst>
              <a:path w="7200000" h="735989">
                <a:moveTo>
                  <a:pt x="0" y="0"/>
                </a:moveTo>
                <a:lnTo>
                  <a:pt x="7200000" y="0"/>
                </a:lnTo>
                <a:lnTo>
                  <a:pt x="7200000" y="553452"/>
                </a:lnTo>
                <a:lnTo>
                  <a:pt x="6878559" y="553452"/>
                </a:lnTo>
                <a:lnTo>
                  <a:pt x="6725655" y="735989"/>
                </a:lnTo>
                <a:lnTo>
                  <a:pt x="6725655" y="553452"/>
                </a:lnTo>
                <a:lnTo>
                  <a:pt x="0" y="553452"/>
                </a:lnTo>
                <a:lnTo>
                  <a:pt x="0" y="0"/>
                </a:lnTo>
                <a:close/>
              </a:path>
            </a:pathLst>
          </a:custGeom>
          <a:solidFill>
            <a:srgbClr val="CCCCCC">
              <a:alpha val="100000"/>
            </a:srgbClr>
          </a:solidFill>
          <a:ln w="12700">
            <a:noFill/>
          </a:ln>
        </p:spPr>
        <p:txBody>
          <a:bodyPr/>
          <a:p>
            <a:endParaRPr lang="zh-CN" altLang="en-US"/>
          </a:p>
        </p:txBody>
      </p:sp>
      <p:sp>
        <p:nvSpPr>
          <p:cNvPr id="13318" name="文本框 3"/>
          <p:cNvSpPr/>
          <p:nvPr/>
        </p:nvSpPr>
        <p:spPr>
          <a:xfrm>
            <a:off x="746125" y="1703388"/>
            <a:ext cx="2724150" cy="369887"/>
          </a:xfrm>
          <a:prstGeom prst="rect">
            <a:avLst/>
          </a:prstGeom>
          <a:noFill/>
          <a:ln w="9525">
            <a:noFill/>
          </a:ln>
        </p:spPr>
        <p:txBody>
          <a:bodyPr wrap="none">
            <a:spAutoFit/>
          </a:bodyPr>
          <a:p>
            <a:pPr>
              <a:buNone/>
            </a:pPr>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二、看图方法和注意事项</a:t>
            </a:r>
            <a:endParaRPr lang="zh-CN" altLang="en-US" dirty="0">
              <a:latin typeface="Arial" panose="020B0604020202020204" pitchFamily="34" charset="0"/>
            </a:endParaRPr>
          </a:p>
        </p:txBody>
      </p:sp>
      <p:sp>
        <p:nvSpPr>
          <p:cNvPr id="11272" name="矩形 21"/>
          <p:cNvSpPr/>
          <p:nvPr/>
        </p:nvSpPr>
        <p:spPr>
          <a:xfrm>
            <a:off x="708025" y="2305050"/>
            <a:ext cx="10847388" cy="3557588"/>
          </a:xfrm>
          <a:prstGeom prst="rect">
            <a:avLst/>
          </a:prstGeom>
          <a:noFill/>
          <a:ln w="9525">
            <a:noFill/>
          </a:ln>
        </p:spPr>
        <p:txBody>
          <a:bodyPr>
            <a:spAutoFit/>
          </a:bodyPr>
          <a:p>
            <a:pPr marL="342900" indent="-342900">
              <a:lnSpc>
                <a:spcPct val="120000"/>
              </a:lnSpc>
              <a:spcBef>
                <a:spcPts val="600"/>
              </a:spcBef>
              <a:spcAft>
                <a:spcPts val="600"/>
              </a:spcAft>
              <a:buFont typeface="Wingdings" panose="05000000000000000000" pitchFamily="2" charset="2"/>
              <a:buChar char="p"/>
            </a:pPr>
            <a:r>
              <a:rPr lang="zh-CN" altLang="en-US" sz="2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altLang="zh-CN" sz="2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通过图解学练武术动作和套路是一个循序渐进的过程，必须反复实践，才能逐步掌握图解知识的规律。</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遇到复杂动作时，可先学会下肢动作，再学上肢动作，然后将上下协调配合起来。</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武术运动中的“眼法”要求运动时做到“眼随手动”，静止时做到“目随势注”。但在图解文字说明中，通常只写明了静止时的“目随势注”，没有写明运动过程中“眼随手动”的眼法变化。</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有些书上的插图并没有将身体各部位的运动路线全部用箭头表示出来。要详细阅读文字说明，以免漏做或错做动作。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初学时，要定好方向，不能经常变换练习位置。否则，容易弄错方向，影响学习效果。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321" name="图片 11" descr="3修.png"/>
          <p:cNvPicPr>
            <a:picLocks noChangeAspect="1"/>
          </p:cNvPicPr>
          <p:nvPr/>
        </p:nvPicPr>
        <p:blipFill>
          <a:blip r:embed="rId1"/>
          <a:stretch>
            <a:fillRect/>
          </a:stretch>
        </p:blipFill>
        <p:spPr>
          <a:xfrm>
            <a:off x="9213850" y="1657350"/>
            <a:ext cx="1495425" cy="11271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1272"/>
                                        </p:tgtEl>
                                        <p:attrNameLst>
                                          <p:attrName>style.visibility</p:attrName>
                                        </p:attrNameLst>
                                      </p:cBhvr>
                                      <p:to>
                                        <p:strVal val="visible"/>
                                      </p:to>
                                    </p:set>
                                    <p:animEffect filter="fade">
                                      <p:cBhvr>
                                        <p:cTn id="7" dur="1000"/>
                                        <p:tgtEl>
                                          <p:spTgt spid="11272"/>
                                        </p:tgtEl>
                                      </p:cBhvr>
                                    </p:animEffect>
                                    <p:anim calcmode="lin" valueType="num">
                                      <p:cBhvr>
                                        <p:cTn id="8" dur="1000" fill="hold"/>
                                        <p:tgtEl>
                                          <p:spTgt spid="11272"/>
                                        </p:tgtEl>
                                        <p:attrNameLst>
                                          <p:attrName>ppt_x</p:attrName>
                                        </p:attrNameLst>
                                      </p:cBhvr>
                                      <p:tavLst>
                                        <p:tav tm="0">
                                          <p:val>
                                            <p:strVal val="#ppt_x"/>
                                          </p:val>
                                        </p:tav>
                                        <p:tav tm="100000">
                                          <p:val>
                                            <p:strVal val="#ppt_x"/>
                                          </p:val>
                                        </p:tav>
                                      </p:tavLst>
                                    </p:anim>
                                    <p:anim calcmode="lin" valueType="num">
                                      <p:cBhvr>
                                        <p:cTn id="9" dur="900" decel="100000" fill="hold"/>
                                        <p:tgtEl>
                                          <p:spTgt spid="112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241280" cy="5169535"/>
          </a:xfrm>
          <a:prstGeom prst="rect">
            <a:avLst/>
          </a:prstGeom>
          <a:noFill/>
        </p:spPr>
        <p:txBody>
          <a:bodyPr wrap="square" rtlCol="0">
            <a:spAutoFit/>
          </a:bodyPr>
          <a:p>
            <a:pPr>
              <a:lnSpc>
                <a:spcPct val="150000"/>
              </a:lnSpc>
            </a:pPr>
            <a:r>
              <a:rPr lang="zh-CN" altLang="en-US" sz="2000" b="1"/>
              <a:t>练武时，怎样装束才舒适、精神？</a:t>
            </a:r>
            <a:endParaRPr lang="zh-CN" altLang="en-US" sz="2000" b="1"/>
          </a:p>
          <a:p>
            <a:pPr>
              <a:lnSpc>
                <a:spcPct val="150000"/>
              </a:lnSpc>
            </a:pPr>
            <a:r>
              <a:rPr lang="zh-CN" altLang="en-US" sz="2000"/>
              <a:t>练武时的装束，可因人、因不同的项目及气候而异。一般来说，可注意几点：①武术的动作幅度较大，从内衣、内裤到外衣、外裤，都宜穿针织服装。因这类服装有弹性，动作起来，既舒适又不易撕破。②尼龙服装漂亮、结实，但不大透气，不大吸汗。综合来看，不宜穿尼龙的内衣、内裤，可穿尼龙的外衣、外裤。纯棉针织运动衣裤，虽不及尼龙衣裤好看，但穿起来比较舒适，为夏季练武的最佳服装。③双绉、绸类服装轻飘、潇洒，民族风味浓厚，但造价较高，洗烫较麻烦，因此适合于表演时穿。④身材瘦削、苗条的人，练长拳类项目，扎上腰带，颇显精神；而腰身较粗、腹部脂肪较多的人，扎腰带则不一定美观。⑤选购运动裤时，一般应比平时穿的棉毛长裤稍大(如平时穿90公分，应买95公分)，裤子宽松长大一些，既便于活动，又使下肢显得长一些。腿较粗的人尤需注意。⑥练功鞋一般以帆布胶底球鞋为宜，在土地上练少窜蹦跳跃的拳术，亦可穿布底布鞋。</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基本功</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281013" y="2613994"/>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305549" y="2530119"/>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4971481" y="3188188"/>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640805" y="2145509"/>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4978406" y="2529590"/>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7"/>
            </p:custDataLst>
          </p:nvPr>
        </p:nvSpPr>
        <p:spPr bwMode="auto">
          <a:xfrm rot="7051138" flipV="1">
            <a:off x="6298622" y="3202142"/>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267926" y="1137040"/>
            <a:ext cx="1007572" cy="1008467"/>
            <a:chOff x="3307763" y="1427226"/>
            <a:chExt cx="648499" cy="649042"/>
          </a:xfrm>
        </p:grpSpPr>
        <p:sp>
          <p:nvSpPr>
            <p:cNvPr id="35" name="Oval 76"/>
            <p:cNvSpPr>
              <a:spLocks noChangeAspect="1"/>
            </p:cNvSpPr>
            <p:nvPr>
              <p:custDataLst>
                <p:tags r:id="rId8"/>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9"/>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574209" y="3262224"/>
            <a:ext cx="1007572" cy="1008467"/>
            <a:chOff x="3365370" y="3682819"/>
            <a:chExt cx="648499" cy="649042"/>
          </a:xfrm>
        </p:grpSpPr>
        <p:sp>
          <p:nvSpPr>
            <p:cNvPr id="40" name="Oval 64"/>
            <p:cNvSpPr>
              <a:spLocks noChangeAspect="1"/>
            </p:cNvSpPr>
            <p:nvPr>
              <p:custDataLst>
                <p:tags r:id="rId10"/>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1"/>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3942655" y="1939411"/>
            <a:ext cx="1007572" cy="1008467"/>
            <a:chOff x="5187738" y="3682819"/>
            <a:chExt cx="648499" cy="649042"/>
          </a:xfrm>
        </p:grpSpPr>
        <p:sp>
          <p:nvSpPr>
            <p:cNvPr id="43" name="Oval 73"/>
            <p:cNvSpPr>
              <a:spLocks noChangeAspect="1"/>
            </p:cNvSpPr>
            <p:nvPr>
              <p:custDataLst>
                <p:tags r:id="rId12"/>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3"/>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3930113" y="3262224"/>
            <a:ext cx="1007572" cy="1008467"/>
            <a:chOff x="5648594" y="2472338"/>
            <a:chExt cx="648499" cy="649042"/>
          </a:xfrm>
        </p:grpSpPr>
        <p:sp>
          <p:nvSpPr>
            <p:cNvPr id="51" name="Oval 70"/>
            <p:cNvSpPr>
              <a:spLocks noChangeAspect="1"/>
            </p:cNvSpPr>
            <p:nvPr>
              <p:custDataLst>
                <p:tags r:id="rId14"/>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5"/>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584037" y="1934780"/>
            <a:ext cx="1007572" cy="1008467"/>
            <a:chOff x="2886238" y="2472339"/>
            <a:chExt cx="648499" cy="649042"/>
          </a:xfrm>
        </p:grpSpPr>
        <p:sp>
          <p:nvSpPr>
            <p:cNvPr id="55" name="Oval 61"/>
            <p:cNvSpPr>
              <a:spLocks noChangeAspect="1"/>
            </p:cNvSpPr>
            <p:nvPr>
              <p:custDataLst>
                <p:tags r:id="rId16"/>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17"/>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18"/>
            </p:custDataLst>
          </p:nvPr>
        </p:nvSpPr>
        <p:spPr>
          <a:xfrm>
            <a:off x="2595880" y="223964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二、步型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19"/>
            </p:custDataLst>
          </p:nvPr>
        </p:nvSpPr>
        <p:spPr>
          <a:xfrm>
            <a:off x="2811780" y="377507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三、手法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0"/>
            </p:custDataLst>
          </p:nvPr>
        </p:nvSpPr>
        <p:spPr>
          <a:xfrm>
            <a:off x="7840345" y="2239645"/>
            <a:ext cx="101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四、腿法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1"/>
            </p:custDataLst>
          </p:nvPr>
        </p:nvSpPr>
        <p:spPr>
          <a:xfrm>
            <a:off x="7918450" y="3648710"/>
            <a:ext cx="279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五、组合练习（五步拳）</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2"/>
            </p:custDataLst>
          </p:nvPr>
        </p:nvSpPr>
        <p:spPr>
          <a:xfrm>
            <a:off x="4105910" y="1101725"/>
            <a:ext cx="1016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一、手型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right)">
                                      <p:cBhvr>
                                        <p:cTn id="37" dur="500"/>
                                        <p:tgtEl>
                                          <p:spTgt spid="2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Effect transition="in" filter="fade">
                                      <p:cBhvr>
                                        <p:cTn id="43" dur="500"/>
                                        <p:tgtEl>
                                          <p:spTgt spid="50"/>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500"/>
                                        <p:tgtEl>
                                          <p:spTgt spid="2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3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矩形 3"/>
          <p:cNvSpPr/>
          <p:nvPr/>
        </p:nvSpPr>
        <p:spPr>
          <a:xfrm>
            <a:off x="820738" y="1131888"/>
            <a:ext cx="10945812" cy="776287"/>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武术基本功是指从事武术运动所必备的体能、技能和心理品质。一般包括肩、臂、腰、腿、手、步以及跳跃、平衡等练习。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1" name="矩形 8"/>
          <p:cNvSpPr/>
          <p:nvPr/>
        </p:nvSpPr>
        <p:spPr>
          <a:xfrm>
            <a:off x="923925" y="2044700"/>
            <a:ext cx="1108075" cy="368300"/>
          </a:xfrm>
          <a:prstGeom prst="rect">
            <a:avLst/>
          </a:prstGeom>
          <a:noFill/>
          <a:ln w="9525">
            <a:noFill/>
          </a:ln>
        </p:spPr>
        <p:txBody>
          <a:bodyPr wrap="none">
            <a:spAutoFit/>
          </a:bodyPr>
          <a:p>
            <a:r>
              <a:rPr lang="zh-CN" altLang="en-US" dirty="0">
                <a:latin typeface="Arial" panose="020B0604020202020204" pitchFamily="34" charset="0"/>
              </a:rPr>
              <a:t>一、手型</a:t>
            </a:r>
            <a:endParaRPr lang="zh-CN" altLang="en-US" dirty="0">
              <a:latin typeface="Arial" panose="020B0604020202020204" pitchFamily="34" charset="0"/>
            </a:endParaRPr>
          </a:p>
        </p:txBody>
      </p:sp>
      <p:pic>
        <p:nvPicPr>
          <p:cNvPr id="14342" name="图片 9" descr="4.png"/>
          <p:cNvPicPr>
            <a:picLocks noChangeAspect="1"/>
          </p:cNvPicPr>
          <p:nvPr/>
        </p:nvPicPr>
        <p:blipFill>
          <a:blip r:embed="rId1"/>
          <a:stretch>
            <a:fillRect/>
          </a:stretch>
        </p:blipFill>
        <p:spPr>
          <a:xfrm>
            <a:off x="1011238" y="2646363"/>
            <a:ext cx="10198100" cy="2486025"/>
          </a:xfrm>
          <a:prstGeom prst="rect">
            <a:avLst/>
          </a:prstGeom>
          <a:noFill/>
          <a:ln w="9525">
            <a:noFill/>
          </a:ln>
        </p:spPr>
      </p:pic>
      <p:sp>
        <p:nvSpPr>
          <p:cNvPr id="14343" name="矩形 10"/>
          <p:cNvSpPr/>
          <p:nvPr/>
        </p:nvSpPr>
        <p:spPr>
          <a:xfrm>
            <a:off x="2368550" y="5245100"/>
            <a:ext cx="414338" cy="368300"/>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拳</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sp>
        <p:nvSpPr>
          <p:cNvPr id="14344" name="矩形 11"/>
          <p:cNvSpPr/>
          <p:nvPr/>
        </p:nvSpPr>
        <p:spPr>
          <a:xfrm>
            <a:off x="5922963" y="5187950"/>
            <a:ext cx="414337" cy="368300"/>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掌</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sp>
        <p:nvSpPr>
          <p:cNvPr id="14345" name="矩形 12"/>
          <p:cNvSpPr/>
          <p:nvPr/>
        </p:nvSpPr>
        <p:spPr>
          <a:xfrm>
            <a:off x="9077325" y="5199063"/>
            <a:ext cx="415925" cy="369887"/>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勾</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矩形 7"/>
          <p:cNvSpPr/>
          <p:nvPr/>
        </p:nvSpPr>
        <p:spPr>
          <a:xfrm>
            <a:off x="981075" y="1106488"/>
            <a:ext cx="1108075" cy="369887"/>
          </a:xfrm>
          <a:prstGeom prst="rect">
            <a:avLst/>
          </a:prstGeom>
          <a:noFill/>
          <a:ln w="9525">
            <a:noFill/>
          </a:ln>
        </p:spPr>
        <p:txBody>
          <a:bodyPr wrap="none">
            <a:spAutoFit/>
          </a:bodyPr>
          <a:p>
            <a:r>
              <a:rPr lang="zh-CN" altLang="en-US" dirty="0">
                <a:latin typeface="Arial" panose="020B0604020202020204" pitchFamily="34" charset="0"/>
              </a:rPr>
              <a:t>二、步型</a:t>
            </a:r>
            <a:endParaRPr lang="zh-CN" altLang="en-US" dirty="0">
              <a:latin typeface="Arial" panose="020B0604020202020204" pitchFamily="34" charset="0"/>
            </a:endParaRPr>
          </a:p>
        </p:txBody>
      </p:sp>
      <p:sp>
        <p:nvSpPr>
          <p:cNvPr id="15365" name="矩形 8"/>
          <p:cNvSpPr/>
          <p:nvPr/>
        </p:nvSpPr>
        <p:spPr>
          <a:xfrm>
            <a:off x="1012825" y="1574800"/>
            <a:ext cx="10496550" cy="368300"/>
          </a:xfrm>
          <a:prstGeom prst="rect">
            <a:avLst/>
          </a:prstGeom>
          <a:noFill/>
          <a:ln w="9525">
            <a:noFill/>
          </a:ln>
        </p:spPr>
        <p:txBody>
          <a:bodyPr>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步型练习主要是增进腿部的速度和力量，以提高两腿移动转换的灵活性和稳固性。</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366" name="Picture 7"/>
          <p:cNvPicPr>
            <a:picLocks noChangeAspect="1"/>
          </p:cNvPicPr>
          <p:nvPr/>
        </p:nvPicPr>
        <p:blipFill>
          <a:blip r:embed="rId1"/>
          <a:stretch>
            <a:fillRect/>
          </a:stretch>
        </p:blipFill>
        <p:spPr>
          <a:xfrm>
            <a:off x="2005013" y="2163763"/>
            <a:ext cx="3013075" cy="2841625"/>
          </a:xfrm>
          <a:prstGeom prst="rect">
            <a:avLst/>
          </a:prstGeom>
          <a:noFill/>
          <a:ln w="9525">
            <a:noFill/>
          </a:ln>
        </p:spPr>
      </p:pic>
      <p:sp>
        <p:nvSpPr>
          <p:cNvPr id="15367" name="矩形 10"/>
          <p:cNvSpPr/>
          <p:nvPr/>
        </p:nvSpPr>
        <p:spPr>
          <a:xfrm>
            <a:off x="3006725" y="5073650"/>
            <a:ext cx="646113" cy="368300"/>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弓步</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pic>
        <p:nvPicPr>
          <p:cNvPr id="15368" name="Picture 8"/>
          <p:cNvPicPr>
            <a:picLocks noChangeAspect="1"/>
          </p:cNvPicPr>
          <p:nvPr/>
        </p:nvPicPr>
        <p:blipFill>
          <a:blip r:embed="rId2"/>
          <a:stretch>
            <a:fillRect/>
          </a:stretch>
        </p:blipFill>
        <p:spPr>
          <a:xfrm>
            <a:off x="6316663" y="2162175"/>
            <a:ext cx="2987675" cy="2868613"/>
          </a:xfrm>
          <a:prstGeom prst="rect">
            <a:avLst/>
          </a:prstGeom>
          <a:noFill/>
          <a:ln w="9525">
            <a:noFill/>
          </a:ln>
        </p:spPr>
      </p:pic>
      <p:sp>
        <p:nvSpPr>
          <p:cNvPr id="15369" name="矩形 12"/>
          <p:cNvSpPr/>
          <p:nvPr/>
        </p:nvSpPr>
        <p:spPr>
          <a:xfrm>
            <a:off x="7613650" y="5060950"/>
            <a:ext cx="646113" cy="369888"/>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马步</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矩形 3"/>
          <p:cNvSpPr/>
          <p:nvPr/>
        </p:nvSpPr>
        <p:spPr>
          <a:xfrm>
            <a:off x="981075" y="1106488"/>
            <a:ext cx="1108075" cy="369887"/>
          </a:xfrm>
          <a:prstGeom prst="rect">
            <a:avLst/>
          </a:prstGeom>
          <a:noFill/>
          <a:ln w="9525">
            <a:noFill/>
          </a:ln>
        </p:spPr>
        <p:txBody>
          <a:bodyPr wrap="none">
            <a:spAutoFit/>
          </a:bodyPr>
          <a:p>
            <a:r>
              <a:rPr lang="zh-CN" altLang="en-US" dirty="0">
                <a:latin typeface="Arial" panose="020B0604020202020204" pitchFamily="34" charset="0"/>
              </a:rPr>
              <a:t>二、步型</a:t>
            </a:r>
            <a:endParaRPr lang="zh-CN" altLang="en-US" dirty="0">
              <a:latin typeface="Arial" panose="020B0604020202020204" pitchFamily="34" charset="0"/>
            </a:endParaRPr>
          </a:p>
        </p:txBody>
      </p:sp>
      <p:pic>
        <p:nvPicPr>
          <p:cNvPr id="16389" name="Picture 2"/>
          <p:cNvPicPr>
            <a:picLocks noChangeAspect="1"/>
          </p:cNvPicPr>
          <p:nvPr/>
        </p:nvPicPr>
        <p:blipFill>
          <a:blip r:embed="rId1"/>
          <a:stretch>
            <a:fillRect/>
          </a:stretch>
        </p:blipFill>
        <p:spPr>
          <a:xfrm>
            <a:off x="1031875" y="1727200"/>
            <a:ext cx="3003550" cy="2584450"/>
          </a:xfrm>
          <a:prstGeom prst="rect">
            <a:avLst/>
          </a:prstGeom>
          <a:noFill/>
          <a:ln w="9525">
            <a:noFill/>
          </a:ln>
        </p:spPr>
      </p:pic>
      <p:sp>
        <p:nvSpPr>
          <p:cNvPr id="16390" name="矩形 5"/>
          <p:cNvSpPr/>
          <p:nvPr/>
        </p:nvSpPr>
        <p:spPr>
          <a:xfrm>
            <a:off x="2092325" y="4330700"/>
            <a:ext cx="646113" cy="368300"/>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仆步</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pic>
        <p:nvPicPr>
          <p:cNvPr id="16391" name="Picture 3"/>
          <p:cNvPicPr>
            <a:picLocks noChangeAspect="1"/>
          </p:cNvPicPr>
          <p:nvPr/>
        </p:nvPicPr>
        <p:blipFill>
          <a:blip r:embed="rId2"/>
          <a:stretch>
            <a:fillRect/>
          </a:stretch>
        </p:blipFill>
        <p:spPr>
          <a:xfrm>
            <a:off x="4481513" y="1738313"/>
            <a:ext cx="3211512" cy="2552700"/>
          </a:xfrm>
          <a:prstGeom prst="rect">
            <a:avLst/>
          </a:prstGeom>
          <a:noFill/>
          <a:ln w="9525">
            <a:noFill/>
          </a:ln>
        </p:spPr>
      </p:pic>
      <p:sp>
        <p:nvSpPr>
          <p:cNvPr id="16392" name="矩形 7"/>
          <p:cNvSpPr/>
          <p:nvPr/>
        </p:nvSpPr>
        <p:spPr>
          <a:xfrm>
            <a:off x="5715000" y="4306888"/>
            <a:ext cx="647700" cy="369887"/>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歇步</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pic>
        <p:nvPicPr>
          <p:cNvPr id="16393" name="Picture 4"/>
          <p:cNvPicPr>
            <a:picLocks noChangeAspect="1"/>
          </p:cNvPicPr>
          <p:nvPr/>
        </p:nvPicPr>
        <p:blipFill>
          <a:blip r:embed="rId3"/>
          <a:stretch>
            <a:fillRect/>
          </a:stretch>
        </p:blipFill>
        <p:spPr>
          <a:xfrm>
            <a:off x="8226425" y="1743075"/>
            <a:ext cx="3502025" cy="2554288"/>
          </a:xfrm>
          <a:prstGeom prst="rect">
            <a:avLst/>
          </a:prstGeom>
          <a:noFill/>
          <a:ln w="9525">
            <a:noFill/>
          </a:ln>
        </p:spPr>
      </p:pic>
      <p:sp>
        <p:nvSpPr>
          <p:cNvPr id="16394" name="矩形 9"/>
          <p:cNvSpPr/>
          <p:nvPr/>
        </p:nvSpPr>
        <p:spPr>
          <a:xfrm>
            <a:off x="9671050" y="4284663"/>
            <a:ext cx="646113" cy="369887"/>
          </a:xfrm>
          <a:prstGeom prst="rect">
            <a:avLst/>
          </a:prstGeom>
          <a:noFill/>
          <a:ln w="9525">
            <a:noFill/>
          </a:ln>
        </p:spPr>
        <p:txBody>
          <a:bodyPr wrap="none">
            <a:spAutoFit/>
          </a:bodyPr>
          <a:p>
            <a:r>
              <a:rPr lang="zh-CN" altLang="en-US" dirty="0">
                <a:solidFill>
                  <a:srgbClr val="FF0000"/>
                </a:solidFill>
                <a:latin typeface="方正粗黑宋简体" panose="02000000000000000000" pitchFamily="2" charset="-122"/>
                <a:ea typeface="方正粗黑宋简体" panose="02000000000000000000" pitchFamily="2" charset="-122"/>
              </a:rPr>
              <a:t>虚步</a:t>
            </a:r>
            <a:endParaRPr lang="zh-CN" altLang="en-US" dirty="0">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2" name="矩形 3"/>
          <p:cNvSpPr/>
          <p:nvPr/>
        </p:nvSpPr>
        <p:spPr>
          <a:xfrm>
            <a:off x="935038" y="1095375"/>
            <a:ext cx="1108075" cy="369888"/>
          </a:xfrm>
          <a:prstGeom prst="rect">
            <a:avLst/>
          </a:prstGeom>
          <a:noFill/>
          <a:ln w="9525">
            <a:noFill/>
          </a:ln>
        </p:spPr>
        <p:txBody>
          <a:bodyPr wrap="none">
            <a:spAutoFit/>
          </a:bodyPr>
          <a:p>
            <a:r>
              <a:rPr lang="zh-CN" altLang="en-US" dirty="0">
                <a:latin typeface="Arial" panose="020B0604020202020204" pitchFamily="34" charset="0"/>
              </a:rPr>
              <a:t>三、手法</a:t>
            </a:r>
            <a:endParaRPr lang="zh-CN" altLang="en-US" dirty="0">
              <a:latin typeface="Arial" panose="020B0604020202020204" pitchFamily="34" charset="0"/>
            </a:endParaRPr>
          </a:p>
        </p:txBody>
      </p:sp>
      <p:sp>
        <p:nvSpPr>
          <p:cNvPr id="17413" name="矩形 4"/>
          <p:cNvSpPr/>
          <p:nvPr/>
        </p:nvSpPr>
        <p:spPr>
          <a:xfrm>
            <a:off x="922338" y="1481138"/>
            <a:ext cx="10690225" cy="369887"/>
          </a:xfrm>
          <a:prstGeom prst="rect">
            <a:avLst/>
          </a:prstGeom>
          <a:noFill/>
          <a:ln w="9525">
            <a:noFill/>
          </a:ln>
        </p:spPr>
        <p:txBody>
          <a:bodyPr>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手法练习是运用拳、掌、勾三种手型，结合上肢冲、架、推、亮等运动方法，操练上肢手法的基本规律。</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414" name="图片 5" descr="拳.jpg"/>
          <p:cNvPicPr>
            <a:picLocks noChangeAspect="1"/>
          </p:cNvPicPr>
          <p:nvPr/>
        </p:nvPicPr>
        <p:blipFill>
          <a:blip r:embed="rId1"/>
          <a:stretch>
            <a:fillRect/>
          </a:stretch>
        </p:blipFill>
        <p:spPr>
          <a:xfrm>
            <a:off x="6865938" y="2393950"/>
            <a:ext cx="4718050" cy="3527425"/>
          </a:xfrm>
          <a:prstGeom prst="rect">
            <a:avLst/>
          </a:prstGeom>
          <a:noFill/>
          <a:ln w="9525">
            <a:noFill/>
          </a:ln>
        </p:spPr>
      </p:pic>
      <p:sp>
        <p:nvSpPr>
          <p:cNvPr id="17415" name="矩形 3"/>
          <p:cNvSpPr/>
          <p:nvPr/>
        </p:nvSpPr>
        <p:spPr>
          <a:xfrm>
            <a:off x="957263" y="2022475"/>
            <a:ext cx="5808662" cy="2446338"/>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冲拳：</a:t>
            </a:r>
            <a:endParaRPr lang="en-US" altLang="zh-CN" dirty="0">
              <a:latin typeface="Arial" panose="020B0604020202020204" pitchFamily="34" charset="0"/>
            </a:endParaRPr>
          </a:p>
          <a:p>
            <a:pPr marL="285750" indent="-285750" algn="just">
              <a:lnSpc>
                <a:spcPct val="130000"/>
              </a:lnSpc>
              <a:spcBef>
                <a:spcPts val="500"/>
              </a:spcBef>
            </a:pPr>
            <a:r>
              <a:rPr lang="en-US" altLang="zh-CN" dirty="0">
                <a:latin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分平拳与立拳两种。平拳拳心向下，立拳拳眼向上。</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动作说明：挺胸、收腹、直腰，右拳从腰间向前内旋手臂猛力冲出，转腰、顺肩，力达拳全面，臂要伸直，高与肩平。同时左肘向后牵拉，练习时，左右可以交替进行。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6" name="矩形 3"/>
          <p:cNvSpPr/>
          <p:nvPr/>
        </p:nvSpPr>
        <p:spPr>
          <a:xfrm>
            <a:off x="892175" y="4678363"/>
            <a:ext cx="6022975" cy="1236662"/>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架拳：</a:t>
            </a:r>
            <a:endParaRPr lang="en-US" altLang="zh-CN" dirty="0">
              <a:latin typeface="Arial" panose="020B0604020202020204" pitchFamily="34" charset="0"/>
            </a:endParaRPr>
          </a:p>
          <a:p>
            <a:pPr marL="285750" indent="-285750" algn="just">
              <a:lnSpc>
                <a:spcPct val="130000"/>
              </a:lnSpc>
              <a:spcBef>
                <a:spcPts val="500"/>
              </a:spcBef>
            </a:pPr>
            <a:r>
              <a:rPr lang="zh-CN" altLang="en-US" dirty="0">
                <a:latin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动作说明：右拳向下，向左、向上经头前向右上方划弧架起，拳眼向下，眼看左方。练习时，左右可交替进行。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矩形 3"/>
          <p:cNvSpPr/>
          <p:nvPr/>
        </p:nvSpPr>
        <p:spPr>
          <a:xfrm>
            <a:off x="935038" y="1095375"/>
            <a:ext cx="1108075" cy="369888"/>
          </a:xfrm>
          <a:prstGeom prst="rect">
            <a:avLst/>
          </a:prstGeom>
          <a:noFill/>
          <a:ln w="9525">
            <a:noFill/>
          </a:ln>
        </p:spPr>
        <p:txBody>
          <a:bodyPr wrap="none">
            <a:spAutoFit/>
          </a:bodyPr>
          <a:p>
            <a:r>
              <a:rPr lang="zh-CN" altLang="en-US" dirty="0">
                <a:latin typeface="Arial" panose="020B0604020202020204" pitchFamily="34" charset="0"/>
              </a:rPr>
              <a:t>三、手法</a:t>
            </a:r>
            <a:endParaRPr lang="zh-CN" altLang="en-US" dirty="0">
              <a:latin typeface="Arial" panose="020B0604020202020204" pitchFamily="34" charset="0"/>
            </a:endParaRPr>
          </a:p>
        </p:txBody>
      </p:sp>
      <p:sp>
        <p:nvSpPr>
          <p:cNvPr id="18437" name="矩形 3"/>
          <p:cNvSpPr/>
          <p:nvPr/>
        </p:nvSpPr>
        <p:spPr>
          <a:xfrm>
            <a:off x="4492625" y="1614488"/>
            <a:ext cx="7119938" cy="159702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推掌：</a:t>
            </a:r>
            <a:endParaRPr lang="en-US" altLang="zh-CN" dirty="0">
              <a:latin typeface="Arial" panose="020B0604020202020204" pitchFamily="34" charset="0"/>
            </a:endParaRPr>
          </a:p>
          <a:p>
            <a:pPr marL="285750" indent="-285750" algn="just">
              <a:lnSpc>
                <a:spcPct val="130000"/>
              </a:lnSpc>
              <a:spcBef>
                <a:spcPts val="500"/>
              </a:spcBef>
            </a:pPr>
            <a:r>
              <a:rPr lang="zh-CN" altLang="en-US" dirty="0">
                <a:latin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动作说明：右拳变掌，前臂内旋，并以掌根为力点向前猛力推击。推击时要转腰，顺肩，臂要伸直，高与肩平。练习时，左右可交替进行。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8" name="矩形 3"/>
          <p:cNvSpPr/>
          <p:nvPr/>
        </p:nvSpPr>
        <p:spPr>
          <a:xfrm>
            <a:off x="4470400" y="3763963"/>
            <a:ext cx="7153275" cy="159702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架拳：</a:t>
            </a:r>
            <a:endParaRPr lang="en-US" altLang="zh-CN" dirty="0">
              <a:latin typeface="Arial" panose="020B0604020202020204" pitchFamily="34" charset="0"/>
            </a:endParaRPr>
          </a:p>
          <a:p>
            <a:pPr marL="285750" indent="-285750" algn="just">
              <a:lnSpc>
                <a:spcPct val="130000"/>
              </a:lnSpc>
              <a:spcBef>
                <a:spcPts val="500"/>
              </a:spcBef>
            </a:pPr>
            <a:r>
              <a:rPr lang="zh-CN" altLang="en-US" dirty="0">
                <a:latin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动作说明：右拳变掌，经体侧向右、向上划弧，至头部右前上方时，抖腕亮掌，臂成弧形。掌心向前，虎口朝下，眼随右手动作转动，亮掌时，注视左方。练习时，左右手交替进行。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439" name="图片 8" descr="5.png"/>
          <p:cNvPicPr>
            <a:picLocks noChangeAspect="1"/>
          </p:cNvPicPr>
          <p:nvPr/>
        </p:nvPicPr>
        <p:blipFill>
          <a:blip r:embed="rId1"/>
          <a:stretch>
            <a:fillRect/>
          </a:stretch>
        </p:blipFill>
        <p:spPr>
          <a:xfrm>
            <a:off x="1169988" y="1565275"/>
            <a:ext cx="3208337" cy="3994150"/>
          </a:xfrm>
          <a:prstGeom prst="rect">
            <a:avLst/>
          </a:prstGeom>
          <a:noFill/>
          <a:ln w="9525">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0" name="矩形 3"/>
          <p:cNvSpPr/>
          <p:nvPr/>
        </p:nvSpPr>
        <p:spPr>
          <a:xfrm>
            <a:off x="992188" y="1060450"/>
            <a:ext cx="1108075" cy="369888"/>
          </a:xfrm>
          <a:prstGeom prst="rect">
            <a:avLst/>
          </a:prstGeom>
          <a:noFill/>
          <a:ln w="9525">
            <a:noFill/>
          </a:ln>
        </p:spPr>
        <p:txBody>
          <a:bodyPr wrap="none">
            <a:spAutoFit/>
          </a:bodyPr>
          <a:p>
            <a:r>
              <a:rPr lang="zh-CN" altLang="en-US" dirty="0">
                <a:latin typeface="Arial" panose="020B0604020202020204" pitchFamily="34" charset="0"/>
              </a:rPr>
              <a:t>四、腿法</a:t>
            </a:r>
            <a:endParaRPr lang="zh-CN" altLang="en-US" dirty="0">
              <a:latin typeface="Arial" panose="020B0604020202020204" pitchFamily="34" charset="0"/>
            </a:endParaRPr>
          </a:p>
        </p:txBody>
      </p:sp>
      <p:pic>
        <p:nvPicPr>
          <p:cNvPr id="19461" name="图片 4" descr="7.jpg"/>
          <p:cNvPicPr>
            <a:picLocks noChangeAspect="1"/>
          </p:cNvPicPr>
          <p:nvPr/>
        </p:nvPicPr>
        <p:blipFill>
          <a:blip r:embed="rId1"/>
          <a:stretch>
            <a:fillRect/>
          </a:stretch>
        </p:blipFill>
        <p:spPr>
          <a:xfrm>
            <a:off x="1304925" y="2828925"/>
            <a:ext cx="4432300" cy="2590800"/>
          </a:xfrm>
          <a:prstGeom prst="rect">
            <a:avLst/>
          </a:prstGeom>
          <a:noFill/>
          <a:ln w="9525">
            <a:noFill/>
          </a:ln>
        </p:spPr>
      </p:pic>
      <p:sp>
        <p:nvSpPr>
          <p:cNvPr id="19462" name="矩形 3"/>
          <p:cNvSpPr/>
          <p:nvPr/>
        </p:nvSpPr>
        <p:spPr>
          <a:xfrm>
            <a:off x="984250" y="1489075"/>
            <a:ext cx="7119938" cy="876300"/>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压腿：</a:t>
            </a:r>
            <a:endParaRPr lang="en-US" altLang="zh-CN" dirty="0">
              <a:latin typeface="Arial" panose="020B0604020202020204" pitchFamily="34" charset="0"/>
            </a:endParaRPr>
          </a:p>
          <a:p>
            <a:pPr marL="285750" indent="-285750" algn="just">
              <a:lnSpc>
                <a:spcPct val="130000"/>
              </a:lnSpc>
              <a:spcBef>
                <a:spcPts val="500"/>
              </a:spcBef>
            </a:pPr>
            <a:r>
              <a:rPr lang="zh-CN" altLang="en-US" dirty="0">
                <a:latin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主要是拉长腿部的肌肉和韧带，加大髋关节的活动范围。</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3" name="矩形 7"/>
          <p:cNvSpPr/>
          <p:nvPr/>
        </p:nvSpPr>
        <p:spPr>
          <a:xfrm>
            <a:off x="5657850" y="2432050"/>
            <a:ext cx="5829300" cy="1533525"/>
          </a:xfrm>
          <a:prstGeom prst="rect">
            <a:avLst/>
          </a:prstGeom>
          <a:noFill/>
          <a:ln w="9525">
            <a:noFill/>
          </a:ln>
        </p:spPr>
        <p:txBody>
          <a:bodyPr>
            <a:spAutoFit/>
          </a:bodyPr>
          <a:p>
            <a:pPr marL="285750" indent="-285750" algn="just">
              <a:lnSpc>
                <a:spcPct val="130000"/>
              </a:lnSpc>
              <a:spcBef>
                <a:spcPts val="5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正压腿：面对肋木或一定高度的物体，并步站立。左腿提起，脚跟放在肋木上，脚尖勾起，踝关节屈紧，两手扶按膝上。两腿伸直，立腰，收髋，上体前屈，向前、向下做压振动作。练习时左右交替进行。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4" name="矩形 8"/>
          <p:cNvSpPr/>
          <p:nvPr/>
        </p:nvSpPr>
        <p:spPr>
          <a:xfrm>
            <a:off x="5951538" y="4335463"/>
            <a:ext cx="5500687" cy="1751965"/>
          </a:xfrm>
          <a:prstGeom prst="rect">
            <a:avLst/>
          </a:prstGeom>
          <a:noFill/>
          <a:ln w="9525">
            <a:noFill/>
          </a:ln>
        </p:spPr>
        <p:txBody>
          <a:bodyPr>
            <a:spAutoFit/>
          </a:bodyPr>
          <a:p>
            <a:pPr algn="just">
              <a:lnSpc>
                <a:spcPct val="12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压腿：侧对肋木或一定高度的物体，右腿支撑，脚尖稍外撇。左腿举起，脚跟放在肋木上，脚尖勾起，踝关节屈紧，右臂屈肘上举，左掌附于右胸前。两腿伸直，立腰，开髋，上体左侧压振。练习时左右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3"/>
          <p:cNvSpPr/>
          <p:nvPr/>
        </p:nvSpPr>
        <p:spPr>
          <a:xfrm>
            <a:off x="992188" y="1060450"/>
            <a:ext cx="1108075" cy="369888"/>
          </a:xfrm>
          <a:prstGeom prst="rect">
            <a:avLst/>
          </a:prstGeom>
          <a:noFill/>
          <a:ln w="9525">
            <a:noFill/>
          </a:ln>
        </p:spPr>
        <p:txBody>
          <a:bodyPr wrap="none">
            <a:spAutoFit/>
          </a:bodyPr>
          <a:p>
            <a:r>
              <a:rPr lang="zh-CN" altLang="en-US" dirty="0">
                <a:latin typeface="Arial" panose="020B0604020202020204" pitchFamily="34" charset="0"/>
              </a:rPr>
              <a:t>四、腿法</a:t>
            </a:r>
            <a:endParaRPr lang="zh-CN" altLang="en-US" dirty="0">
              <a:latin typeface="Arial" panose="020B0604020202020204" pitchFamily="34" charset="0"/>
            </a:endParaRPr>
          </a:p>
        </p:txBody>
      </p:sp>
      <p:sp>
        <p:nvSpPr>
          <p:cNvPr id="20485" name="矩形 3"/>
          <p:cNvSpPr/>
          <p:nvPr/>
        </p:nvSpPr>
        <p:spPr>
          <a:xfrm>
            <a:off x="984250" y="1489075"/>
            <a:ext cx="10456863" cy="876300"/>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rPr>
              <a:t>踢腿：</a:t>
            </a:r>
            <a:endParaRPr lang="en-US" altLang="zh-CN" dirty="0">
              <a:latin typeface="Arial" panose="020B0604020202020204" pitchFamily="34" charset="0"/>
            </a:endParaRPr>
          </a:p>
          <a:p>
            <a:pPr marL="285750" indent="-285750" algn="just">
              <a:lnSpc>
                <a:spcPct val="130000"/>
              </a:lnSpc>
              <a:spcBef>
                <a:spcPts val="5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踢腿是腿部练习中的重要内容，可以较集中地反映出腿部的柔韧性、灵敏性和控制力量的训练水平。</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486" name="图片 5" descr="8.jpg"/>
          <p:cNvPicPr>
            <a:picLocks noChangeAspect="1"/>
          </p:cNvPicPr>
          <p:nvPr/>
        </p:nvPicPr>
        <p:blipFill>
          <a:blip r:embed="rId1"/>
          <a:stretch>
            <a:fillRect/>
          </a:stretch>
        </p:blipFill>
        <p:spPr>
          <a:xfrm>
            <a:off x="7670800" y="2503488"/>
            <a:ext cx="3702050" cy="3294062"/>
          </a:xfrm>
          <a:prstGeom prst="rect">
            <a:avLst/>
          </a:prstGeom>
          <a:noFill/>
          <a:ln w="9525">
            <a:noFill/>
          </a:ln>
        </p:spPr>
      </p:pic>
      <p:sp>
        <p:nvSpPr>
          <p:cNvPr id="8" name="矩形 7"/>
          <p:cNvSpPr/>
          <p:nvPr/>
        </p:nvSpPr>
        <p:spPr>
          <a:xfrm>
            <a:off x="1162050" y="2773363"/>
            <a:ext cx="6359525" cy="865505"/>
          </a:xfrm>
          <a:prstGeom prst="rect">
            <a:avLst/>
          </a:prstGeom>
          <a:solidFill>
            <a:schemeClr val="accent2">
              <a:lumMod val="40000"/>
              <a:lumOff val="60000"/>
            </a:schemeClr>
          </a:solidFill>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正踢腿：左脚向前上半步，左腿支撑，右脚尖勾起向前额处猛踢。两眼向前平。练习时左右交替进行。</a:t>
            </a:r>
            <a:endPar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488" name="矩形 8"/>
          <p:cNvSpPr/>
          <p:nvPr/>
        </p:nvSpPr>
        <p:spPr>
          <a:xfrm>
            <a:off x="1162050" y="4118610"/>
            <a:ext cx="6484938" cy="1640205"/>
          </a:xfrm>
          <a:prstGeom prst="rect">
            <a:avLst/>
          </a:prstGeom>
          <a:solidFill>
            <a:srgbClr val="92D050"/>
          </a:solidFill>
          <a:ln w="9525">
            <a:noFill/>
          </a:ln>
        </p:spPr>
        <p:txBody>
          <a:bodyPr>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侧踢腿：右脚向前上半步，脚尖外展，左脚跟稍提起，身体略右转，左臂前伸，右臂后侧举。随即，左脚脚尖勾紧向左耳侧踢起，同时右臂屈肘上举亮掌，左臂屈肘立掌于右肩前或垂于裆前。眼向前平视。踢左腿为左侧踢，踢右腿为右侧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矩形 3"/>
          <p:cNvSpPr/>
          <p:nvPr/>
        </p:nvSpPr>
        <p:spPr>
          <a:xfrm>
            <a:off x="992188" y="1060450"/>
            <a:ext cx="1108075" cy="369888"/>
          </a:xfrm>
          <a:prstGeom prst="rect">
            <a:avLst/>
          </a:prstGeom>
          <a:noFill/>
          <a:ln w="9525">
            <a:noFill/>
          </a:ln>
        </p:spPr>
        <p:txBody>
          <a:bodyPr wrap="none">
            <a:spAutoFit/>
          </a:bodyPr>
          <a:p>
            <a:r>
              <a:rPr lang="zh-CN" altLang="en-US" dirty="0">
                <a:latin typeface="Arial" panose="020B0604020202020204" pitchFamily="34" charset="0"/>
              </a:rPr>
              <a:t>四、腿法</a:t>
            </a:r>
            <a:endParaRPr lang="zh-CN" altLang="en-US" dirty="0">
              <a:latin typeface="Arial" panose="020B0604020202020204" pitchFamily="34" charset="0"/>
            </a:endParaRPr>
          </a:p>
        </p:txBody>
      </p:sp>
      <p:sp>
        <p:nvSpPr>
          <p:cNvPr id="5" name="矩形 4"/>
          <p:cNvSpPr/>
          <p:nvPr/>
        </p:nvSpPr>
        <p:spPr>
          <a:xfrm>
            <a:off x="1036638" y="1595438"/>
            <a:ext cx="10450513" cy="865505"/>
          </a:xfrm>
          <a:prstGeom prst="rect">
            <a:avLst/>
          </a:prstGeom>
          <a:solidFill>
            <a:schemeClr val="accent1">
              <a:lumMod val="40000"/>
              <a:lumOff val="60000"/>
            </a:schemeClr>
          </a:solidFill>
        </p:spPr>
        <p:txBody>
          <a:bodyPr wrap="square">
            <a:spAutoFit/>
          </a:bodyPr>
          <a:lstStyle/>
          <a:p>
            <a:pPr marL="0" marR="0" lvl="0" indent="0" algn="just" defTabSz="914400" rtl="0" eaLnBrk="1" fontAlgn="base" latinLnBrk="0" hangingPunct="1">
              <a:lnSpc>
                <a:spcPct val="14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里合腿：右脚向右前方上半步，左脚尖勾紧，向左侧上方踢起，经面前向右侧上方摆动，直腿落在右腿旁。右掌可以在右侧上方迎击左脚掌（击响），也可不做击响动作。眼向前平视，左右交替进行。</a:t>
            </a:r>
            <a:endPar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510" name="矩形 5"/>
          <p:cNvSpPr/>
          <p:nvPr/>
        </p:nvSpPr>
        <p:spPr>
          <a:xfrm>
            <a:off x="1025525" y="2737803"/>
            <a:ext cx="10483850" cy="865505"/>
          </a:xfrm>
          <a:prstGeom prst="rect">
            <a:avLst/>
          </a:prstGeom>
          <a:solidFill>
            <a:srgbClr val="FFC000"/>
          </a:solidFill>
          <a:ln w="9525">
            <a:noFill/>
          </a:ln>
        </p:spPr>
        <p:txBody>
          <a:bodyPr>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外摆腿：右脚向右前方上半步，左脚尖勾紧，向右侧上方踢起，经面前向左侧上方摆动，直腿落在右腿旁。左掌可以在左侧上方迎击左脚掌（击响），也可不做击响动作。眼向前平视，左右交替进行。</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1" name="矩形 7"/>
          <p:cNvSpPr/>
          <p:nvPr/>
        </p:nvSpPr>
        <p:spPr>
          <a:xfrm>
            <a:off x="1012825" y="3880168"/>
            <a:ext cx="10542588" cy="865505"/>
          </a:xfrm>
          <a:prstGeom prst="rect">
            <a:avLst/>
          </a:prstGeom>
          <a:solidFill>
            <a:srgbClr val="FFFF00"/>
          </a:solidFill>
          <a:ln w="9525">
            <a:noFill/>
          </a:ln>
        </p:spPr>
        <p:txBody>
          <a:bodyPr>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弹踢腿：右腿屈膝提起，大腿与腰平，右脚绷直。提膝接近水平时，迅速猛力挺膝，向前平踢（弹击），力达脚尖（脚跟）。高于腰齐。左腿伸直支撑。眼看前方。</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矩形 8"/>
          <p:cNvSpPr/>
          <p:nvPr/>
        </p:nvSpPr>
        <p:spPr>
          <a:xfrm>
            <a:off x="990600" y="5022533"/>
            <a:ext cx="10496550" cy="865505"/>
          </a:xfrm>
          <a:prstGeom prst="rect">
            <a:avLst/>
          </a:prstGeom>
          <a:solidFill>
            <a:srgbClr val="CC99FF"/>
          </a:solidFill>
          <a:ln w="9525">
            <a:noFill/>
          </a:ln>
        </p:spPr>
        <p:txBody>
          <a:bodyPr>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侧踹腿：两腿左右交叉，右腿在前，稍屈膝。随即，右腿伸直支撑，左腿屈膝提起，左脚里扣，脚跟用力向左侧上方踹出，高与肩平，上体稍向右侧倒，眼视左侧方向。</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28688" y="1049338"/>
            <a:ext cx="2722562" cy="369887"/>
          </a:xfrm>
          <a:prstGeom prst="rect">
            <a:avLst/>
          </a:prstGeom>
          <a:noFill/>
          <a:ln w="9525">
            <a:noFill/>
          </a:ln>
        </p:spPr>
        <p:txBody>
          <a:bodyPr wrap="none">
            <a:spAutoFit/>
          </a:bodyPr>
          <a:p>
            <a:r>
              <a:rPr lang="zh-CN" altLang="en-US" dirty="0">
                <a:latin typeface="Arial" panose="020B0604020202020204" pitchFamily="34" charset="0"/>
              </a:rPr>
              <a:t>五、组合练习（五步拳）</a:t>
            </a:r>
            <a:endParaRPr lang="zh-CN" altLang="en-US" dirty="0">
              <a:latin typeface="Arial" panose="020B0604020202020204" pitchFamily="34" charset="0"/>
            </a:endParaRPr>
          </a:p>
        </p:txBody>
      </p:sp>
      <p:pic>
        <p:nvPicPr>
          <p:cNvPr id="22533" name="图片 5" descr="6.png"/>
          <p:cNvPicPr>
            <a:picLocks noChangeAspect="1"/>
          </p:cNvPicPr>
          <p:nvPr/>
        </p:nvPicPr>
        <p:blipFill>
          <a:blip r:embed="rId1"/>
          <a:stretch>
            <a:fillRect/>
          </a:stretch>
        </p:blipFill>
        <p:spPr>
          <a:xfrm>
            <a:off x="3875088" y="1077913"/>
            <a:ext cx="6719887" cy="5194300"/>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简化（二十四式）太极拳</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738120" cy="126555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使学生懂得欣赏武术比赛，能够自我锻炼，并积极践行“尚武崇德”的中华武术精神。</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了解武术的产生与发展；熟悉武术图解的相关知识。</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706620" y="3253740"/>
            <a:ext cx="2722880" cy="73914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学会武术的基本功和基本套路。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简化（二十四式）太极拳动作说明</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简化（二十四式）太极拳练习注意事项</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77583" y="583248"/>
            <a:ext cx="4090670" cy="368300"/>
          </a:xfrm>
          <a:prstGeom prst="rect">
            <a:avLst/>
          </a:prstGeom>
          <a:noFill/>
          <a:ln w="9525">
            <a:noFill/>
          </a:ln>
        </p:spPr>
        <p:txBody>
          <a:bodyPr wrap="none">
            <a:spAutoFit/>
          </a:bodyPr>
          <a:p>
            <a:pPr algn="l"/>
            <a:r>
              <a:rPr lang="zh-CN" altLang="en-US" b="1" dirty="0">
                <a:latin typeface="Arial" panose="020B0604020202020204" pitchFamily="34" charset="0"/>
              </a:rPr>
              <a:t>一、简化（二十四式）太极拳动作说明</a:t>
            </a:r>
            <a:endParaRPr lang="zh-CN" altLang="en-US" b="1" dirty="0">
              <a:latin typeface="Arial" panose="020B0604020202020204" pitchFamily="34" charset="0"/>
            </a:endParaRPr>
          </a:p>
        </p:txBody>
      </p:sp>
      <p:sp>
        <p:nvSpPr>
          <p:cNvPr id="11" name="文本框 10"/>
          <p:cNvSpPr txBox="1"/>
          <p:nvPr>
            <p:custDataLst>
              <p:tags r:id="rId1"/>
            </p:custDataLst>
          </p:nvPr>
        </p:nvSpPr>
        <p:spPr>
          <a:xfrm flipH="1">
            <a:off x="3041650" y="1896745"/>
            <a:ext cx="1438275" cy="410210"/>
          </a:xfrm>
          <a:prstGeom prst="rect">
            <a:avLst/>
          </a:prstGeom>
          <a:noFill/>
        </p:spPr>
        <p:txBody>
          <a:bodyPr wrap="square" bIns="0" rtlCol="0" anchor="ctr" anchorCtr="0">
            <a:normAutofit fontScale="80000"/>
          </a:bodyPr>
          <a:p>
            <a:pPr algn="l"/>
            <a:r>
              <a:rPr lang="zh-CN" sz="20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（一）起势</a:t>
            </a:r>
            <a:endParaRPr lang="zh-CN" sz="20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17" name="文本框 16"/>
          <p:cNvSpPr txBox="1"/>
          <p:nvPr>
            <p:custDataLst>
              <p:tags r:id="rId2"/>
            </p:custDataLst>
          </p:nvPr>
        </p:nvSpPr>
        <p:spPr>
          <a:xfrm flipH="1">
            <a:off x="1322705" y="3205480"/>
            <a:ext cx="2929255" cy="410210"/>
          </a:xfrm>
          <a:prstGeom prst="rect">
            <a:avLst/>
          </a:prstGeom>
          <a:noFill/>
        </p:spPr>
        <p:txBody>
          <a:bodyPr wrap="square" bIns="0" rtlCol="0" anchor="ctr" anchorCtr="0"/>
          <a:p>
            <a:pPr algn="l"/>
            <a:r>
              <a:rPr lang="zh-CN" sz="1600" spc="300" dirty="0">
                <a:solidFill>
                  <a:srgbClr val="F19ED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（二）左右野马分鬃</a:t>
            </a:r>
            <a:endParaRPr lang="zh-CN" sz="1600" spc="300" dirty="0">
              <a:solidFill>
                <a:srgbClr val="F19ED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1" name="文本框 30"/>
          <p:cNvSpPr txBox="1"/>
          <p:nvPr>
            <p:custDataLst>
              <p:tags r:id="rId3"/>
            </p:custDataLst>
          </p:nvPr>
        </p:nvSpPr>
        <p:spPr>
          <a:xfrm flipH="1">
            <a:off x="2520315" y="4596130"/>
            <a:ext cx="1959610" cy="410210"/>
          </a:xfrm>
          <a:prstGeom prst="rect">
            <a:avLst/>
          </a:prstGeom>
          <a:noFill/>
        </p:spPr>
        <p:txBody>
          <a:bodyPr wrap="square" bIns="0" rtlCol="0" anchor="ctr" anchorCtr="0"/>
          <a:p>
            <a:pPr algn="l"/>
            <a:r>
              <a:rPr lang="zh-CN" sz="16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（三）白鹤亮翅</a:t>
            </a:r>
            <a:endParaRPr lang="zh-CN" sz="16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47" name="文本框 46"/>
          <p:cNvSpPr txBox="1"/>
          <p:nvPr>
            <p:custDataLst>
              <p:tags r:id="rId4"/>
            </p:custDataLst>
          </p:nvPr>
        </p:nvSpPr>
        <p:spPr>
          <a:xfrm flipH="1">
            <a:off x="7684770" y="1896745"/>
            <a:ext cx="2680335" cy="410210"/>
          </a:xfrm>
          <a:prstGeom prst="rect">
            <a:avLst/>
          </a:prstGeom>
          <a:noFill/>
        </p:spPr>
        <p:txBody>
          <a:bodyPr wrap="square" bIns="0" rtlCol="0" anchor="ctr" anchorCtr="0"/>
          <a:p>
            <a:pPr algn="l"/>
            <a:r>
              <a:rPr lang="zh-CN" sz="1600" spc="300" dirty="0">
                <a:solidFill>
                  <a:srgbClr val="8AD2F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（四）左右搂膝拗步</a:t>
            </a:r>
            <a:endParaRPr lang="zh-CN" sz="1600" spc="300" dirty="0">
              <a:solidFill>
                <a:srgbClr val="8AD2F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59" name="文本框 58"/>
          <p:cNvSpPr txBox="1"/>
          <p:nvPr>
            <p:custDataLst>
              <p:tags r:id="rId5"/>
            </p:custDataLst>
          </p:nvPr>
        </p:nvSpPr>
        <p:spPr>
          <a:xfrm flipH="1">
            <a:off x="8235315" y="3242945"/>
            <a:ext cx="2275840" cy="410210"/>
          </a:xfrm>
          <a:prstGeom prst="rect">
            <a:avLst/>
          </a:prstGeom>
          <a:noFill/>
        </p:spPr>
        <p:txBody>
          <a:bodyPr wrap="square" bIns="0" rtlCol="0" anchor="ctr" anchorCtr="0"/>
          <a:p>
            <a:pPr algn="l"/>
            <a:r>
              <a:rPr lang="zh-CN" sz="1600" spc="300" dirty="0">
                <a:solidFill>
                  <a:srgbClr val="C2E2FC">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（五）手挥琵琶</a:t>
            </a:r>
            <a:endParaRPr lang="zh-CN" sz="1600" spc="300" dirty="0">
              <a:solidFill>
                <a:srgbClr val="C2E2FC">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62" name="文本框 61"/>
          <p:cNvSpPr txBox="1"/>
          <p:nvPr>
            <p:custDataLst>
              <p:tags r:id="rId6"/>
            </p:custDataLst>
          </p:nvPr>
        </p:nvSpPr>
        <p:spPr>
          <a:xfrm flipH="1">
            <a:off x="7684770" y="4589145"/>
            <a:ext cx="2312035" cy="410210"/>
          </a:xfrm>
          <a:prstGeom prst="rect">
            <a:avLst/>
          </a:prstGeom>
          <a:noFill/>
        </p:spPr>
        <p:txBody>
          <a:bodyPr wrap="square" bIns="0" rtlCol="0" anchor="ctr" anchorCtr="0"/>
          <a:p>
            <a:pPr algn="l"/>
            <a:r>
              <a:rPr lang="zh-CN" sz="16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（六）左右倒卷肱</a:t>
            </a:r>
            <a:endParaRPr lang="zh-CN" sz="16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0" name="同心圆 29"/>
          <p:cNvSpPr/>
          <p:nvPr>
            <p:custDataLst>
              <p:tags r:id="rId7"/>
            </p:custDataLst>
          </p:nvPr>
        </p:nvSpPr>
        <p:spPr>
          <a:xfrm flipH="1">
            <a:off x="4134485" y="1472565"/>
            <a:ext cx="3895090" cy="3895090"/>
          </a:xfrm>
          <a:prstGeom prst="donut">
            <a:avLst>
              <a:gd name="adj" fmla="val 12165"/>
            </a:avLst>
          </a:prstGeom>
          <a:solidFill>
            <a:srgbClr val="8AD2F2">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6" name="同心圆 5"/>
          <p:cNvSpPr/>
          <p:nvPr>
            <p:custDataLst>
              <p:tags r:id="rId8"/>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7" name="椭圆 6"/>
          <p:cNvSpPr/>
          <p:nvPr>
            <p:custDataLst>
              <p:tags r:id="rId9"/>
            </p:custDataLst>
          </p:nvPr>
        </p:nvSpPr>
        <p:spPr>
          <a:xfrm>
            <a:off x="6811645" y="1802130"/>
            <a:ext cx="717550" cy="717550"/>
          </a:xfrm>
          <a:prstGeom prst="ellipse">
            <a:avLst/>
          </a:prstGeom>
          <a:solidFill>
            <a:srgbClr val="8AD2F2">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8" name="椭圆 7"/>
          <p:cNvSpPr/>
          <p:nvPr>
            <p:custDataLst>
              <p:tags r:id="rId10"/>
            </p:custDataLst>
          </p:nvPr>
        </p:nvSpPr>
        <p:spPr>
          <a:xfrm>
            <a:off x="6811645" y="4297680"/>
            <a:ext cx="717550" cy="717550"/>
          </a:xfrm>
          <a:prstGeom prst="ellipse">
            <a:avLst/>
          </a:prstGeom>
          <a:solidFill>
            <a:srgbClr val="DDEAF5">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10" name="椭圆 9"/>
          <p:cNvSpPr/>
          <p:nvPr>
            <p:custDataLst>
              <p:tags r:id="rId11"/>
            </p:custDataLst>
          </p:nvPr>
        </p:nvSpPr>
        <p:spPr>
          <a:xfrm>
            <a:off x="7324090" y="3030855"/>
            <a:ext cx="717550" cy="717550"/>
          </a:xfrm>
          <a:prstGeom prst="ellipse">
            <a:avLst/>
          </a:prstGeom>
          <a:solidFill>
            <a:srgbClr val="C2E2FC">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3" name="椭圆 2"/>
          <p:cNvSpPr/>
          <p:nvPr>
            <p:custDataLst>
              <p:tags r:id="rId12"/>
            </p:custDataLst>
          </p:nvPr>
        </p:nvSpPr>
        <p:spPr>
          <a:xfrm flipH="1">
            <a:off x="4635500" y="1802130"/>
            <a:ext cx="717550" cy="717550"/>
          </a:xfrm>
          <a:prstGeom prst="ellipse">
            <a:avLst/>
          </a:prstGeom>
          <a:solidFill>
            <a:srgbClr val="58BBDB"/>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2" name="文本框 51"/>
          <p:cNvSpPr txBox="1"/>
          <p:nvPr>
            <p:custDataLst>
              <p:tags r:id="rId13"/>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01</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0" name="文本框 49"/>
          <p:cNvSpPr txBox="1"/>
          <p:nvPr>
            <p:custDataLst>
              <p:tags r:id="rId14"/>
            </p:custDataLst>
          </p:nvPr>
        </p:nvSpPr>
        <p:spPr>
          <a:xfrm>
            <a:off x="6861175"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06</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1" name="文本框 50"/>
          <p:cNvSpPr txBox="1"/>
          <p:nvPr>
            <p:custDataLst>
              <p:tags r:id="rId15"/>
            </p:custDataLst>
          </p:nvPr>
        </p:nvSpPr>
        <p:spPr>
          <a:xfrm>
            <a:off x="6861175"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04</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5" name="椭圆 14"/>
          <p:cNvSpPr/>
          <p:nvPr>
            <p:custDataLst>
              <p:tags r:id="rId16"/>
            </p:custDataLst>
          </p:nvPr>
        </p:nvSpPr>
        <p:spPr>
          <a:xfrm flipH="1">
            <a:off x="4635500" y="4297680"/>
            <a:ext cx="717550" cy="717550"/>
          </a:xfrm>
          <a:prstGeom prst="ellipse">
            <a:avLst/>
          </a:prstGeom>
          <a:solidFill>
            <a:srgbClr val="FAF4A0">
              <a:lumMod val="90000"/>
            </a:srgbClr>
          </a:solidFill>
          <a:ln w="12700" cap="flat" cmpd="sng" algn="ctr">
            <a:noFill/>
            <a:prstDash val="solid"/>
            <a:miter lim="800000"/>
          </a:ln>
          <a:effectLst/>
        </p:spPr>
        <p:txBody>
          <a:bodyPr rtlCol="0" anchor="ctr"/>
          <a:p>
            <a:pPr algn="ctr"/>
            <a:endParaRPr lang="zh-CN" altLang="en-US">
              <a:solidFill>
                <a:srgbClr val="FAF4A0"/>
              </a:solidFill>
              <a:cs typeface="思源黑体 CN Regular" panose="020B0500000000000000" pitchFamily="34" charset="-122"/>
            </a:endParaRPr>
          </a:p>
        </p:txBody>
      </p:sp>
      <p:sp>
        <p:nvSpPr>
          <p:cNvPr id="53" name="文本框 52"/>
          <p:cNvSpPr txBox="1"/>
          <p:nvPr>
            <p:custDataLst>
              <p:tags r:id="rId17"/>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03</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0" name="椭圆 19"/>
          <p:cNvSpPr/>
          <p:nvPr>
            <p:custDataLst>
              <p:tags r:id="rId18"/>
            </p:custDataLst>
          </p:nvPr>
        </p:nvSpPr>
        <p:spPr>
          <a:xfrm flipH="1">
            <a:off x="4123055" y="3030855"/>
            <a:ext cx="717550" cy="717550"/>
          </a:xfrm>
          <a:prstGeom prst="ellipse">
            <a:avLst/>
          </a:prstGeom>
          <a:solidFill>
            <a:srgbClr val="F19ED2"/>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4" name="文本框 53"/>
          <p:cNvSpPr txBox="1"/>
          <p:nvPr>
            <p:custDataLst>
              <p:tags r:id="rId19"/>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02</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5" name="文本框 54"/>
          <p:cNvSpPr txBox="1"/>
          <p:nvPr>
            <p:custDataLst>
              <p:tags r:id="rId20"/>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05</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 name="椭圆 3"/>
          <p:cNvSpPr/>
          <p:nvPr>
            <p:custDataLst>
              <p:tags r:id="rId21"/>
            </p:custDataLst>
          </p:nvPr>
        </p:nvSpPr>
        <p:spPr>
          <a:xfrm>
            <a:off x="5409565" y="2742248"/>
            <a:ext cx="1372870" cy="1373505"/>
          </a:xfrm>
          <a:prstGeom prst="ellipse">
            <a:avLst/>
          </a:prstGeom>
          <a:solidFill>
            <a:srgbClr val="8AD2F2">
              <a:lumMod val="60000"/>
              <a:lumOff val="40000"/>
            </a:srgbClr>
          </a:solidFill>
          <a:ln w="12700" cap="flat" cmpd="sng" algn="ctr">
            <a:solidFill>
              <a:srgbClr val="000000">
                <a:alpha val="0"/>
              </a:srgbClr>
            </a:solid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pitchFamily="34" charset="-122"/>
              <a:sym typeface="微软雅黑" panose="020B0503020204020204" pitchFamily="34" charset="-122"/>
            </a:endParaRPr>
          </a:p>
        </p:txBody>
      </p:sp>
      <p:sp>
        <p:nvSpPr>
          <p:cNvPr id="42" name="同心圆 41"/>
          <p:cNvSpPr/>
          <p:nvPr>
            <p:custDataLst>
              <p:tags r:id="rId22"/>
            </p:custDataLst>
          </p:nvPr>
        </p:nvSpPr>
        <p:spPr>
          <a:xfrm flipH="1">
            <a:off x="4906645" y="2244725"/>
            <a:ext cx="2351405" cy="2351405"/>
          </a:xfrm>
          <a:prstGeom prst="donut">
            <a:avLst>
              <a:gd name="adj" fmla="val 13642"/>
            </a:avLst>
          </a:prstGeom>
          <a:solidFill>
            <a:srgbClr val="58BBDB">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grpSp>
        <p:nvGrpSpPr>
          <p:cNvPr id="56" name="组合 55"/>
          <p:cNvGrpSpPr/>
          <p:nvPr>
            <p:custDataLst>
              <p:tags r:id="rId23"/>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2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352" name="任意多边形: 形状 351"/>
            <p:cNvSpPr>
              <a:spLocks noChangeArrowheads="1"/>
            </p:cNvSpPr>
            <p:nvPr>
              <p:custDataLst>
                <p:tags r:id="rId2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grpSp>
      <p:pic>
        <p:nvPicPr>
          <p:cNvPr id="66" name="图片 65" descr="32313539373438303b32313539373437373bb9baceef"/>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850255" y="3183255"/>
            <a:ext cx="491490" cy="491490"/>
          </a:xfrm>
          <a:prstGeom prst="rect">
            <a:avLst/>
          </a:prstGeom>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77583" y="583248"/>
            <a:ext cx="4090670" cy="368300"/>
          </a:xfrm>
          <a:prstGeom prst="rect">
            <a:avLst/>
          </a:prstGeom>
          <a:noFill/>
          <a:ln w="9525">
            <a:noFill/>
          </a:ln>
        </p:spPr>
        <p:txBody>
          <a:bodyPr wrap="none">
            <a:spAutoFit/>
          </a:bodyPr>
          <a:p>
            <a:pPr algn="l"/>
            <a:r>
              <a:rPr lang="zh-CN" altLang="en-US" b="1" dirty="0">
                <a:latin typeface="Arial" panose="020B0604020202020204" pitchFamily="34" charset="0"/>
              </a:rPr>
              <a:t>一、简化（二十四式）太极拳动作说明</a:t>
            </a:r>
            <a:endParaRPr lang="zh-CN" altLang="en-US" b="1" dirty="0">
              <a:latin typeface="Arial" panose="020B0604020202020204" pitchFamily="34" charset="0"/>
            </a:endParaRPr>
          </a:p>
        </p:txBody>
      </p:sp>
      <p:pic>
        <p:nvPicPr>
          <p:cNvPr id="2" name="图片 1" descr="fref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485640" y="1694180"/>
            <a:ext cx="1687195" cy="1638300"/>
          </a:xfrm>
          <a:prstGeom prst="rect">
            <a:avLst/>
          </a:prstGeom>
        </p:spPr>
      </p:pic>
      <p:pic>
        <p:nvPicPr>
          <p:cNvPr id="5" name="图片 4" descr="fref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3600000">
            <a:off x="5852160" y="1694815"/>
            <a:ext cx="1687195" cy="1638300"/>
          </a:xfrm>
          <a:prstGeom prst="rect">
            <a:avLst/>
          </a:prstGeom>
        </p:spPr>
      </p:pic>
      <p:pic>
        <p:nvPicPr>
          <p:cNvPr id="9" name="图片 8" descr="frefrg"/>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7260000">
            <a:off x="6612890" y="2869565"/>
            <a:ext cx="1687195" cy="1638300"/>
          </a:xfrm>
          <a:prstGeom prst="rect">
            <a:avLst/>
          </a:prstGeom>
        </p:spPr>
      </p:pic>
      <p:pic>
        <p:nvPicPr>
          <p:cNvPr id="12" name="图片 11" descr="frefrg"/>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0">
            <a:off x="3847814" y="2865120"/>
            <a:ext cx="1687195" cy="1638300"/>
          </a:xfrm>
          <a:prstGeom prst="rect">
            <a:avLst/>
          </a:prstGeom>
        </p:spPr>
      </p:pic>
      <p:pic>
        <p:nvPicPr>
          <p:cNvPr id="13" name="图片 12" descr="frefrg"/>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14520000">
            <a:off x="4528820" y="4077970"/>
            <a:ext cx="1687195" cy="1638300"/>
          </a:xfrm>
          <a:prstGeom prst="rect">
            <a:avLst/>
          </a:prstGeom>
        </p:spPr>
      </p:pic>
      <p:pic>
        <p:nvPicPr>
          <p:cNvPr id="14" name="图片 13" descr="frefrg"/>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5872147" y="4077970"/>
            <a:ext cx="1687195" cy="1638300"/>
          </a:xfrm>
          <a:prstGeom prst="rect">
            <a:avLst/>
          </a:prstGeom>
        </p:spPr>
      </p:pic>
      <p:sp>
        <p:nvSpPr>
          <p:cNvPr id="22" name="文本框 21"/>
          <p:cNvSpPr txBox="1"/>
          <p:nvPr>
            <p:custDataLst>
              <p:tags r:id="rId19"/>
            </p:custDataLst>
          </p:nvPr>
        </p:nvSpPr>
        <p:spPr>
          <a:xfrm>
            <a:off x="7978140" y="1846580"/>
            <a:ext cx="1325880" cy="368300"/>
          </a:xfrm>
          <a:prstGeom prst="rect">
            <a:avLst/>
          </a:prstGeom>
          <a:noFill/>
        </p:spPr>
        <p:txBody>
          <a:bodyPr wrap="square" rtlCol="0">
            <a:spAutoFit/>
          </a:bodyPr>
          <a:p>
            <a:r>
              <a:rPr lang="zh-CN" altLang="en-US">
                <a:solidFill>
                  <a:srgbClr val="F99043"/>
                </a:solidFill>
                <a:latin typeface="思源黑体 CN Bold" panose="020B0800000000000000" pitchFamily="34" charset="-122"/>
                <a:ea typeface="思源黑体 CN Bold" panose="020B0800000000000000" pitchFamily="34" charset="-122"/>
              </a:rPr>
              <a:t>（十）云手</a:t>
            </a:r>
            <a:endParaRPr lang="zh-CN" altLang="en-US">
              <a:solidFill>
                <a:srgbClr val="F99043"/>
              </a:solidFill>
              <a:latin typeface="思源黑体 CN Bold" panose="020B0800000000000000" pitchFamily="34" charset="-122"/>
              <a:ea typeface="思源黑体 CN Bold" panose="020B0800000000000000" pitchFamily="34" charset="-122"/>
            </a:endParaRPr>
          </a:p>
        </p:txBody>
      </p:sp>
      <p:sp>
        <p:nvSpPr>
          <p:cNvPr id="24" name="文本框 23"/>
          <p:cNvSpPr txBox="1"/>
          <p:nvPr>
            <p:custDataLst>
              <p:tags r:id="rId20"/>
            </p:custDataLst>
          </p:nvPr>
        </p:nvSpPr>
        <p:spPr>
          <a:xfrm>
            <a:off x="8551545" y="3181985"/>
            <a:ext cx="1774190" cy="368300"/>
          </a:xfrm>
          <a:prstGeom prst="rect">
            <a:avLst/>
          </a:prstGeom>
          <a:noFill/>
        </p:spPr>
        <p:txBody>
          <a:bodyPr wrap="square" rtlCol="0">
            <a:spAutoFit/>
          </a:bodyPr>
          <a:p>
            <a:r>
              <a:rPr lang="zh-CN" altLang="en-US">
                <a:solidFill>
                  <a:srgbClr val="FCD10A"/>
                </a:solidFill>
                <a:latin typeface="思源黑体 CN Bold" panose="020B0800000000000000" pitchFamily="34" charset="-122"/>
                <a:ea typeface="思源黑体 CN Bold" panose="020B0800000000000000" pitchFamily="34" charset="-122"/>
              </a:rPr>
              <a:t>（十一）单鞭</a:t>
            </a:r>
            <a:endParaRPr lang="zh-CN" altLang="en-US">
              <a:solidFill>
                <a:srgbClr val="FCD10A"/>
              </a:solidFill>
              <a:latin typeface="思源黑体 CN Bold" panose="020B0800000000000000" pitchFamily="34" charset="-122"/>
              <a:ea typeface="思源黑体 CN Bold" panose="020B0800000000000000" pitchFamily="34" charset="-122"/>
            </a:endParaRPr>
          </a:p>
        </p:txBody>
      </p:sp>
      <p:sp>
        <p:nvSpPr>
          <p:cNvPr id="26" name="文本框 25"/>
          <p:cNvSpPr txBox="1"/>
          <p:nvPr>
            <p:custDataLst>
              <p:tags r:id="rId21"/>
            </p:custDataLst>
          </p:nvPr>
        </p:nvSpPr>
        <p:spPr>
          <a:xfrm>
            <a:off x="7827010" y="4949190"/>
            <a:ext cx="2013585" cy="368300"/>
          </a:xfrm>
          <a:prstGeom prst="rect">
            <a:avLst/>
          </a:prstGeom>
          <a:noFill/>
        </p:spPr>
        <p:txBody>
          <a:bodyPr wrap="square" rtlCol="0">
            <a:spAutoFit/>
          </a:bodyPr>
          <a:p>
            <a:r>
              <a:rPr lang="zh-CN" altLang="en-US">
                <a:solidFill>
                  <a:srgbClr val="5EB95E"/>
                </a:solidFill>
                <a:latin typeface="思源黑体 CN Bold" panose="020B0800000000000000" pitchFamily="34" charset="-122"/>
                <a:ea typeface="思源黑体 CN Bold" panose="020B0800000000000000" pitchFamily="34" charset="-122"/>
              </a:rPr>
              <a:t>（十二）高探马</a:t>
            </a:r>
            <a:endParaRPr lang="zh-CN" altLang="en-US">
              <a:solidFill>
                <a:srgbClr val="5EB95E"/>
              </a:solidFill>
              <a:latin typeface="思源黑体 CN Bold" panose="020B0800000000000000" pitchFamily="34" charset="-122"/>
              <a:ea typeface="思源黑体 CN Bold" panose="020B0800000000000000" pitchFamily="34" charset="-122"/>
            </a:endParaRPr>
          </a:p>
        </p:txBody>
      </p:sp>
      <p:sp>
        <p:nvSpPr>
          <p:cNvPr id="28" name="文本框 27"/>
          <p:cNvSpPr txBox="1"/>
          <p:nvPr>
            <p:custDataLst>
              <p:tags r:id="rId22"/>
            </p:custDataLst>
          </p:nvPr>
        </p:nvSpPr>
        <p:spPr>
          <a:xfrm>
            <a:off x="1968500" y="1814195"/>
            <a:ext cx="2115185" cy="368300"/>
          </a:xfrm>
          <a:prstGeom prst="rect">
            <a:avLst/>
          </a:prstGeom>
          <a:noFill/>
        </p:spPr>
        <p:txBody>
          <a:bodyPr wrap="square" rtlCol="0">
            <a:spAutoFit/>
          </a:bodyPr>
          <a:p>
            <a:pPr algn="l"/>
            <a:r>
              <a:rPr lang="zh-CN" altLang="en-US">
                <a:solidFill>
                  <a:srgbClr val="F25252"/>
                </a:solidFill>
                <a:latin typeface="思源黑体 CN Bold" panose="020B0800000000000000" pitchFamily="34" charset="-122"/>
                <a:ea typeface="思源黑体 CN Bold" panose="020B0800000000000000" pitchFamily="34" charset="-122"/>
              </a:rPr>
              <a:t>（七）左揽雀尾</a:t>
            </a:r>
            <a:endParaRPr lang="zh-CN" altLang="en-US">
              <a:solidFill>
                <a:srgbClr val="F25252"/>
              </a:solidFill>
              <a:latin typeface="思源黑体 CN Bold" panose="020B0800000000000000" pitchFamily="34" charset="-122"/>
              <a:ea typeface="思源黑体 CN Bold" panose="020B0800000000000000" pitchFamily="34" charset="-122"/>
            </a:endParaRPr>
          </a:p>
        </p:txBody>
      </p:sp>
      <p:sp>
        <p:nvSpPr>
          <p:cNvPr id="32" name="文本框 31"/>
          <p:cNvSpPr txBox="1"/>
          <p:nvPr>
            <p:custDataLst>
              <p:tags r:id="rId23"/>
            </p:custDataLst>
          </p:nvPr>
        </p:nvSpPr>
        <p:spPr>
          <a:xfrm>
            <a:off x="1429385" y="3254375"/>
            <a:ext cx="1946275" cy="368300"/>
          </a:xfrm>
          <a:prstGeom prst="rect">
            <a:avLst/>
          </a:prstGeom>
          <a:noFill/>
        </p:spPr>
        <p:txBody>
          <a:bodyPr wrap="square" rtlCol="0">
            <a:spAutoFit/>
          </a:bodyPr>
          <a:p>
            <a:pPr algn="l"/>
            <a:r>
              <a:rPr lang="zh-CN" altLang="en-US">
                <a:solidFill>
                  <a:srgbClr val="A367D1"/>
                </a:solidFill>
                <a:latin typeface="思源黑体 CN Bold" panose="020B0800000000000000" pitchFamily="34" charset="-122"/>
                <a:ea typeface="思源黑体 CN Bold" panose="020B0800000000000000" pitchFamily="34" charset="-122"/>
              </a:rPr>
              <a:t>（八）右揽雀尾</a:t>
            </a:r>
            <a:endParaRPr lang="zh-CN" altLang="en-US">
              <a:solidFill>
                <a:srgbClr val="A367D1"/>
              </a:solidFill>
              <a:latin typeface="思源黑体 CN Bold" panose="020B0800000000000000" pitchFamily="34" charset="-122"/>
              <a:ea typeface="思源黑体 CN Bold" panose="020B0800000000000000" pitchFamily="34" charset="-122"/>
            </a:endParaRPr>
          </a:p>
        </p:txBody>
      </p:sp>
      <p:sp>
        <p:nvSpPr>
          <p:cNvPr id="34" name="文本框 33"/>
          <p:cNvSpPr txBox="1"/>
          <p:nvPr>
            <p:custDataLst>
              <p:tags r:id="rId24"/>
            </p:custDataLst>
          </p:nvPr>
        </p:nvSpPr>
        <p:spPr>
          <a:xfrm>
            <a:off x="2746375" y="4580890"/>
            <a:ext cx="1325880" cy="368300"/>
          </a:xfrm>
          <a:prstGeom prst="rect">
            <a:avLst/>
          </a:prstGeom>
          <a:noFill/>
        </p:spPr>
        <p:txBody>
          <a:bodyPr wrap="square" rtlCol="0">
            <a:spAutoFit/>
          </a:bodyPr>
          <a:p>
            <a:pPr algn="l"/>
            <a:r>
              <a:rPr lang="zh-CN" altLang="en-US">
                <a:solidFill>
                  <a:srgbClr val="1F8DD6"/>
                </a:solidFill>
                <a:latin typeface="思源黑体 CN Bold" panose="020B0800000000000000" pitchFamily="34" charset="-122"/>
                <a:ea typeface="思源黑体 CN Bold" panose="020B0800000000000000" pitchFamily="34" charset="-122"/>
              </a:rPr>
              <a:t>（九）单鞭</a:t>
            </a:r>
            <a:endParaRPr lang="zh-CN" altLang="en-US">
              <a:solidFill>
                <a:srgbClr val="1F8DD6"/>
              </a:solidFill>
              <a:latin typeface="思源黑体 CN Bold" panose="020B0800000000000000" pitchFamily="34" charset="-122"/>
              <a:ea typeface="思源黑体 CN Bold" panose="020B0800000000000000" pitchFamily="34" charset="-122"/>
            </a:endParaRPr>
          </a:p>
        </p:txBody>
      </p:sp>
      <p:pic>
        <p:nvPicPr>
          <p:cNvPr id="36" name="图片 35" descr="32313538333630393b32313538333731313bd0cbc8a4c6abbac3"/>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314825" y="3286125"/>
            <a:ext cx="443230" cy="443230"/>
          </a:xfrm>
          <a:prstGeom prst="rect">
            <a:avLst/>
          </a:prstGeom>
        </p:spPr>
      </p:pic>
      <p:pic>
        <p:nvPicPr>
          <p:cNvPr id="37" name="图片 36" descr="32313538333630393b32313538333731323bd4dacfdfbdccd3f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090176" y="2082165"/>
            <a:ext cx="521970" cy="521970"/>
          </a:xfrm>
          <a:prstGeom prst="rect">
            <a:avLst/>
          </a:prstGeom>
        </p:spPr>
      </p:pic>
      <p:pic>
        <p:nvPicPr>
          <p:cNvPr id="38" name="图片 37" descr="32313538333630393b32313538333732363bd4b6b3ccb4f0d2c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617986" y="2270125"/>
            <a:ext cx="487680" cy="487680"/>
          </a:xfrm>
          <a:prstGeom prst="rect">
            <a:avLst/>
          </a:prstGeom>
        </p:spPr>
      </p:pic>
      <p:pic>
        <p:nvPicPr>
          <p:cNvPr id="39" name="图片 38" descr="32313538333630393b32313538333731393bcbd1cbf7bfceb3cc"/>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5028914" y="4706620"/>
            <a:ext cx="381000" cy="381000"/>
          </a:xfrm>
          <a:prstGeom prst="rect">
            <a:avLst/>
          </a:prstGeom>
        </p:spPr>
      </p:pic>
      <p:pic>
        <p:nvPicPr>
          <p:cNvPr id="40" name="图片 39" descr="333438303937363b333438313039323bcfeec4bfbcc6bbae"/>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582759" y="4862830"/>
            <a:ext cx="410210" cy="410210"/>
          </a:xfrm>
          <a:prstGeom prst="rect">
            <a:avLst/>
          </a:prstGeom>
        </p:spPr>
      </p:pic>
      <p:pic>
        <p:nvPicPr>
          <p:cNvPr id="41" name="图片 40" descr="333438303937363b333438313037303bb6a8cebbb2fac6b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7251081" y="3622675"/>
            <a:ext cx="485140" cy="485140"/>
          </a:xfrm>
          <a:prstGeom prst="rect">
            <a:avLst/>
          </a:prstGeom>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77583" y="583248"/>
            <a:ext cx="4090670" cy="368300"/>
          </a:xfrm>
          <a:prstGeom prst="rect">
            <a:avLst/>
          </a:prstGeom>
          <a:noFill/>
          <a:ln w="9525">
            <a:noFill/>
          </a:ln>
        </p:spPr>
        <p:txBody>
          <a:bodyPr wrap="none">
            <a:spAutoFit/>
          </a:bodyPr>
          <a:p>
            <a:pPr algn="l"/>
            <a:r>
              <a:rPr lang="zh-CN" altLang="en-US" b="1" dirty="0">
                <a:latin typeface="Arial" panose="020B0604020202020204" pitchFamily="34" charset="0"/>
              </a:rPr>
              <a:t>一、简化（二十四式）太极拳动作说明</a:t>
            </a:r>
            <a:endParaRPr lang="zh-CN" altLang="en-US" b="1" dirty="0">
              <a:latin typeface="Arial" panose="020B0604020202020204" pitchFamily="34" charset="0"/>
            </a:endParaRPr>
          </a:p>
        </p:txBody>
      </p:sp>
      <p:sp>
        <p:nvSpPr>
          <p:cNvPr id="2" name="六角星 1"/>
          <p:cNvSpPr/>
          <p:nvPr>
            <p:custDataLst>
              <p:tags r:id="rId1"/>
            </p:custDataLst>
          </p:nvPr>
        </p:nvSpPr>
        <p:spPr>
          <a:xfrm>
            <a:off x="3915029" y="1344883"/>
            <a:ext cx="4162434" cy="4162433"/>
          </a:xfrm>
          <a:prstGeom prst="star6">
            <a:avLst/>
          </a:prstGeom>
          <a:noFill/>
          <a:ln w="15875" cap="flat" cmpd="sng" algn="ctr">
            <a:solidFill>
              <a:sysClr val="window" lastClr="FFFFFF">
                <a:lumMod val="75000"/>
                <a:alpha val="99000"/>
              </a:sysClr>
            </a:solidFill>
            <a:prstDash val="dashDot"/>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 name="Freeform 203"/>
          <p:cNvSpPr>
            <a:spLocks noEditPoints="1"/>
          </p:cNvSpPr>
          <p:nvPr>
            <p:custDataLst>
              <p:tags r:id="rId2"/>
            </p:custDataLst>
          </p:nvPr>
        </p:nvSpPr>
        <p:spPr>
          <a:xfrm rot="3417599">
            <a:off x="5665504" y="1071849"/>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6" name="Freeform 203"/>
          <p:cNvSpPr>
            <a:spLocks noEditPoints="1"/>
          </p:cNvSpPr>
          <p:nvPr>
            <p:custDataLst>
              <p:tags r:id="rId3"/>
            </p:custDataLst>
          </p:nvPr>
        </p:nvSpPr>
        <p:spPr>
          <a:xfrm rot="11046381">
            <a:off x="7800191" y="4177479"/>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5" name="Freeform 203"/>
          <p:cNvSpPr>
            <a:spLocks noEditPoints="1"/>
          </p:cNvSpPr>
          <p:nvPr>
            <p:custDataLst>
              <p:tags r:id="rId4"/>
            </p:custDataLst>
          </p:nvPr>
        </p:nvSpPr>
        <p:spPr>
          <a:xfrm rot="6823278">
            <a:off x="7785262" y="2099009"/>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9" name="Freeform 203"/>
          <p:cNvSpPr>
            <a:spLocks noEditPoints="1"/>
          </p:cNvSpPr>
          <p:nvPr>
            <p:custDataLst>
              <p:tags r:id="rId5"/>
            </p:custDataLst>
          </p:nvPr>
        </p:nvSpPr>
        <p:spPr>
          <a:xfrm rot="20989118">
            <a:off x="3647875" y="2144823"/>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21" name="Freeform 203"/>
          <p:cNvSpPr>
            <a:spLocks noEditPoints="1"/>
          </p:cNvSpPr>
          <p:nvPr>
            <p:custDataLst>
              <p:tags r:id="rId6"/>
            </p:custDataLst>
          </p:nvPr>
        </p:nvSpPr>
        <p:spPr>
          <a:xfrm rot="17008488">
            <a:off x="3702732" y="4209513"/>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9" name="Freeform 203"/>
          <p:cNvSpPr>
            <a:spLocks noEditPoints="1"/>
          </p:cNvSpPr>
          <p:nvPr>
            <p:custDataLst>
              <p:tags r:id="rId7"/>
            </p:custDataLst>
          </p:nvPr>
        </p:nvSpPr>
        <p:spPr>
          <a:xfrm rot="14039476">
            <a:off x="5768169" y="5215116"/>
            <a:ext cx="584401" cy="58440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8" name="文本框 17"/>
          <p:cNvSpPr txBox="1"/>
          <p:nvPr>
            <p:custDataLst>
              <p:tags r:id="rId8"/>
            </p:custDataLst>
          </p:nvPr>
        </p:nvSpPr>
        <p:spPr>
          <a:xfrm>
            <a:off x="2553450" y="1011804"/>
            <a:ext cx="2954552" cy="704490"/>
          </a:xfrm>
          <a:prstGeom prst="rect">
            <a:avLst/>
          </a:prstGeom>
          <a:noFill/>
        </p:spPr>
        <p:txBody>
          <a:bodyPr wrap="square" rtlCol="0" anchor="ctr" anchorCtr="0">
            <a:normAutofit/>
          </a:bodyPr>
          <a:lstStyle/>
          <a:p>
            <a:pPr algn="l">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（十三）右蹬脚</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3" name="文本框 22"/>
          <p:cNvSpPr txBox="1"/>
          <p:nvPr>
            <p:custDataLst>
              <p:tags r:id="rId9"/>
            </p:custDataLst>
          </p:nvPr>
        </p:nvSpPr>
        <p:spPr>
          <a:xfrm>
            <a:off x="1046481" y="2038964"/>
            <a:ext cx="2418174" cy="704490"/>
          </a:xfrm>
          <a:prstGeom prst="rect">
            <a:avLst/>
          </a:prstGeom>
          <a:noFill/>
        </p:spPr>
        <p:txBody>
          <a:bodyPr wrap="square" rtlCol="0" anchor="ctr" anchorCtr="0">
            <a:normAutofit/>
          </a:bodyPr>
          <a:lstStyle/>
          <a:p>
            <a:pPr algn="l">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（十四）双峰贯耳</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文本框 25"/>
          <p:cNvSpPr txBox="1"/>
          <p:nvPr>
            <p:custDataLst>
              <p:tags r:id="rId10"/>
            </p:custDataLst>
          </p:nvPr>
        </p:nvSpPr>
        <p:spPr>
          <a:xfrm>
            <a:off x="8595024" y="2038964"/>
            <a:ext cx="2418174" cy="704490"/>
          </a:xfrm>
          <a:prstGeom prst="rect">
            <a:avLst/>
          </a:prstGeom>
          <a:noFill/>
        </p:spPr>
        <p:txBody>
          <a:bodyPr wrap="square" rtlCol="0" anchor="ctr" anchorCtr="0">
            <a:normAutofit/>
          </a:bodyPr>
          <a:lstStyle/>
          <a:p>
            <a:pPr>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（十八）左右穿梭</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7" name="文本框 26"/>
          <p:cNvSpPr txBox="1"/>
          <p:nvPr>
            <p:custDataLst>
              <p:tags r:id="rId11"/>
            </p:custDataLst>
          </p:nvPr>
        </p:nvSpPr>
        <p:spPr>
          <a:xfrm>
            <a:off x="1046481" y="4123902"/>
            <a:ext cx="2418174" cy="704490"/>
          </a:xfrm>
          <a:prstGeom prst="rect">
            <a:avLst/>
          </a:prstGeom>
          <a:noFill/>
        </p:spPr>
        <p:txBody>
          <a:bodyPr wrap="square" rtlCol="0" anchor="ctr" anchorCtr="0">
            <a:normAutofit/>
          </a:bodyPr>
          <a:lstStyle/>
          <a:p>
            <a:pPr algn="l">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（十五）转身左蹬脚</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文本框 27"/>
          <p:cNvSpPr txBox="1"/>
          <p:nvPr>
            <p:custDataLst>
              <p:tags r:id="rId12"/>
            </p:custDataLst>
          </p:nvPr>
        </p:nvSpPr>
        <p:spPr>
          <a:xfrm>
            <a:off x="8595024" y="4123902"/>
            <a:ext cx="2418174" cy="704490"/>
          </a:xfrm>
          <a:prstGeom prst="rect">
            <a:avLst/>
          </a:prstGeom>
          <a:noFill/>
        </p:spPr>
        <p:txBody>
          <a:bodyPr wrap="square" rtlCol="0" anchor="ctr" anchorCtr="0">
            <a:normAutofit/>
          </a:bodyPr>
          <a:lstStyle/>
          <a:p>
            <a:pPr>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（十七）右下势独立</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12" name="文本框 11"/>
          <p:cNvSpPr txBox="1"/>
          <p:nvPr>
            <p:custDataLst>
              <p:tags r:id="rId13"/>
            </p:custDataLst>
          </p:nvPr>
        </p:nvSpPr>
        <p:spPr>
          <a:xfrm>
            <a:off x="6483313" y="5155071"/>
            <a:ext cx="2418174" cy="704490"/>
          </a:xfrm>
          <a:prstGeom prst="rect">
            <a:avLst/>
          </a:prstGeom>
          <a:noFill/>
        </p:spPr>
        <p:txBody>
          <a:bodyPr wrap="square" rtlCol="0" anchor="ctr" anchorCtr="0">
            <a:normAutofit/>
          </a:bodyPr>
          <a:lstStyle/>
          <a:p>
            <a:pPr>
              <a:lnSpc>
                <a:spcPct val="120000"/>
              </a:lnSpc>
            </a:pPr>
            <a:r>
              <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（十六）左下势独立</a:t>
            </a:r>
            <a:endParaRPr lang="zh-CN" altLang="en-US" sz="18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77583" y="583248"/>
            <a:ext cx="4090670" cy="368300"/>
          </a:xfrm>
          <a:prstGeom prst="rect">
            <a:avLst/>
          </a:prstGeom>
          <a:noFill/>
          <a:ln w="9525">
            <a:noFill/>
          </a:ln>
        </p:spPr>
        <p:txBody>
          <a:bodyPr wrap="none">
            <a:spAutoFit/>
          </a:bodyPr>
          <a:p>
            <a:pPr algn="l"/>
            <a:r>
              <a:rPr lang="zh-CN" altLang="en-US" b="1" dirty="0">
                <a:latin typeface="Arial" panose="020B0604020202020204" pitchFamily="34" charset="0"/>
              </a:rPr>
              <a:t>一、简化（二十四式）太极拳动作说明</a:t>
            </a:r>
            <a:endParaRPr lang="zh-CN" altLang="en-US" b="1" dirty="0">
              <a:latin typeface="Arial" panose="020B0604020202020204" pitchFamily="34" charset="0"/>
            </a:endParaRPr>
          </a:p>
        </p:txBody>
      </p:sp>
      <p:sp>
        <p:nvSpPr>
          <p:cNvPr id="28" name="泪滴形 27"/>
          <p:cNvSpPr/>
          <p:nvPr>
            <p:custDataLst>
              <p:tags r:id="rId1"/>
            </p:custDataLst>
          </p:nvPr>
        </p:nvSpPr>
        <p:spPr>
          <a:xfrm rot="18900000" flipH="1">
            <a:off x="4133088" y="2445545"/>
            <a:ext cx="1966910" cy="1966910"/>
          </a:xfrm>
          <a:prstGeom prst="teardrop">
            <a:avLst/>
          </a:prstGeom>
          <a:solidFill>
            <a:srgbClr val="4276AA"/>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29" name="泪滴形 28"/>
          <p:cNvSpPr/>
          <p:nvPr>
            <p:custDataLst>
              <p:tags r:id="rId2"/>
            </p:custDataLst>
          </p:nvPr>
        </p:nvSpPr>
        <p:spPr>
          <a:xfrm rot="900000" flipH="1">
            <a:off x="4617486" y="1597311"/>
            <a:ext cx="1966910" cy="1966910"/>
          </a:xfrm>
          <a:prstGeom prst="teardrop">
            <a:avLst/>
          </a:prstGeom>
          <a:solidFill>
            <a:srgbClr val="178AA1"/>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2" name="泪滴形 1"/>
          <p:cNvSpPr/>
          <p:nvPr>
            <p:custDataLst>
              <p:tags r:id="rId3"/>
            </p:custDataLst>
          </p:nvPr>
        </p:nvSpPr>
        <p:spPr>
          <a:xfrm rot="20700000">
            <a:off x="5599608" y="1597311"/>
            <a:ext cx="1966910" cy="1966910"/>
          </a:xfrm>
          <a:prstGeom prst="teardrop">
            <a:avLst/>
          </a:prstGeom>
          <a:solidFill>
            <a:srgbClr val="5268A5"/>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5" name="泪滴形 4"/>
          <p:cNvSpPr/>
          <p:nvPr>
            <p:custDataLst>
              <p:tags r:id="rId4"/>
            </p:custDataLst>
          </p:nvPr>
        </p:nvSpPr>
        <p:spPr>
          <a:xfrm rot="2700000">
            <a:off x="6092001" y="2445545"/>
            <a:ext cx="1966910" cy="1966910"/>
          </a:xfrm>
          <a:prstGeom prst="teardrop">
            <a:avLst/>
          </a:prstGeom>
          <a:solidFill>
            <a:srgbClr val="40A693"/>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32" name="泪滴形 31"/>
          <p:cNvSpPr/>
          <p:nvPr>
            <p:custDataLst>
              <p:tags r:id="rId5"/>
            </p:custDataLst>
          </p:nvPr>
        </p:nvSpPr>
        <p:spPr>
          <a:xfrm rot="6300000">
            <a:off x="5596943" y="3293779"/>
            <a:ext cx="1966910" cy="1966910"/>
          </a:xfrm>
          <a:prstGeom prst="teardrop">
            <a:avLst/>
          </a:prstGeom>
          <a:solidFill>
            <a:srgbClr val="5E5CA2"/>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33" name="泪滴形 32"/>
          <p:cNvSpPr/>
          <p:nvPr>
            <p:custDataLst>
              <p:tags r:id="rId6"/>
            </p:custDataLst>
          </p:nvPr>
        </p:nvSpPr>
        <p:spPr>
          <a:xfrm rot="15300000" flipH="1">
            <a:off x="4620151" y="3293779"/>
            <a:ext cx="1966910" cy="1966910"/>
          </a:xfrm>
          <a:prstGeom prst="teardrop">
            <a:avLst/>
          </a:prstGeom>
          <a:solidFill>
            <a:srgbClr val="778495"/>
          </a:solidFill>
          <a:ln w="76200" cap="flat" cmpd="sng" algn="ctr">
            <a:solidFill>
              <a:srgbClr val="FFFFFF"/>
            </a:solidFill>
            <a:prstDash val="solid"/>
            <a:miter lim="800000"/>
          </a:ln>
          <a:effectLst/>
        </p:spPr>
        <p:txBody>
          <a:bodyPr anchor="ctr"/>
          <a:p>
            <a:pPr algn="ctr"/>
            <a:endParaRPr>
              <a:sym typeface="Arial" panose="020B0604020202020204" pitchFamily="34" charset="0"/>
            </a:endParaRPr>
          </a:p>
        </p:txBody>
      </p:sp>
      <p:sp>
        <p:nvSpPr>
          <p:cNvPr id="9" name="任意多边形 8"/>
          <p:cNvSpPr/>
          <p:nvPr>
            <p:custDataLst>
              <p:tags r:id="rId7"/>
            </p:custDataLst>
          </p:nvPr>
        </p:nvSpPr>
        <p:spPr bwMode="auto">
          <a:xfrm>
            <a:off x="5026478" y="1763751"/>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2" name="任意多边形 11"/>
          <p:cNvSpPr/>
          <p:nvPr>
            <p:custDataLst>
              <p:tags r:id="rId8"/>
            </p:custDataLst>
          </p:nvPr>
        </p:nvSpPr>
        <p:spPr bwMode="auto">
          <a:xfrm>
            <a:off x="6763660" y="1699809"/>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dirty="0">
              <a:sym typeface="Arial" panose="020B0604020202020204" pitchFamily="34" charset="0"/>
            </a:endParaRPr>
          </a:p>
        </p:txBody>
      </p:sp>
      <p:sp>
        <p:nvSpPr>
          <p:cNvPr id="13" name="任意多边形 12"/>
          <p:cNvSpPr/>
          <p:nvPr>
            <p:custDataLst>
              <p:tags r:id="rId9"/>
            </p:custDataLst>
          </p:nvPr>
        </p:nvSpPr>
        <p:spPr bwMode="auto">
          <a:xfrm>
            <a:off x="4024823" y="3242835"/>
            <a:ext cx="440588" cy="37232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27" name="矩形 26"/>
          <p:cNvSpPr/>
          <p:nvPr>
            <p:custDataLst>
              <p:tags r:id="rId10"/>
            </p:custDataLst>
          </p:nvPr>
        </p:nvSpPr>
        <p:spPr>
          <a:xfrm>
            <a:off x="2210081" y="1156453"/>
            <a:ext cx="2407615" cy="246221"/>
          </a:xfrm>
          <a:prstGeom prst="rect">
            <a:avLst/>
          </a:prstGeom>
        </p:spPr>
        <p:txBody>
          <a:bodyPr wrap="none" lIns="72000" tIns="0" rIns="72000" bIns="0"/>
          <a:p>
            <a:pPr lvl="0" algn="l" defTabSz="913765">
              <a:defRPr/>
            </a:pPr>
            <a:r>
              <a:rPr lang="zh-CN" altLang="en-US" sz="1800" b="1">
                <a:solidFill>
                  <a:srgbClr val="178AA1"/>
                </a:solidFill>
                <a:latin typeface="Arial" panose="020B0604020202020204" pitchFamily="34" charset="0"/>
                <a:ea typeface="微软雅黑" panose="020B0503020204020204" pitchFamily="34" charset="-122"/>
                <a:cs typeface="+mn-ea"/>
                <a:sym typeface="Arial" panose="020B0604020202020204" pitchFamily="34" charset="0"/>
              </a:rPr>
              <a:t>（十九）海底针</a:t>
            </a:r>
            <a:endParaRPr lang="zh-CN" altLang="en-US" sz="1800" b="1">
              <a:solidFill>
                <a:srgbClr val="178AA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13"/>
          <p:cNvSpPr/>
          <p:nvPr>
            <p:custDataLst>
              <p:tags r:id="rId11"/>
            </p:custDataLst>
          </p:nvPr>
        </p:nvSpPr>
        <p:spPr bwMode="auto">
          <a:xfrm>
            <a:off x="4935076" y="4664042"/>
            <a:ext cx="574501" cy="48549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w="9525">
            <a:noFill/>
            <a:round/>
          </a:ln>
        </p:spPr>
        <p:txBody>
          <a:bodyPr anchor="ctr"/>
          <a:p>
            <a:pPr algn="ctr"/>
            <a:endParaRPr dirty="0">
              <a:sym typeface="Arial" panose="020B0604020202020204" pitchFamily="34" charset="0"/>
            </a:endParaRPr>
          </a:p>
        </p:txBody>
      </p:sp>
      <p:sp>
        <p:nvSpPr>
          <p:cNvPr id="16" name="任意多边形 15"/>
          <p:cNvSpPr/>
          <p:nvPr>
            <p:custDataLst>
              <p:tags r:id="rId12"/>
            </p:custDataLst>
          </p:nvPr>
        </p:nvSpPr>
        <p:spPr bwMode="auto">
          <a:xfrm>
            <a:off x="6724853" y="4713552"/>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8" name="任意多边形 17"/>
          <p:cNvSpPr/>
          <p:nvPr>
            <p:custDataLst>
              <p:tags r:id="rId13"/>
            </p:custDataLst>
          </p:nvPr>
        </p:nvSpPr>
        <p:spPr bwMode="auto">
          <a:xfrm>
            <a:off x="7599548" y="3248099"/>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25" name="矩形 24"/>
          <p:cNvSpPr/>
          <p:nvPr>
            <p:custDataLst>
              <p:tags r:id="rId14"/>
            </p:custDataLst>
          </p:nvPr>
        </p:nvSpPr>
        <p:spPr>
          <a:xfrm>
            <a:off x="7594727" y="1156453"/>
            <a:ext cx="2457329" cy="246221"/>
          </a:xfrm>
          <a:prstGeom prst="rect">
            <a:avLst/>
          </a:prstGeom>
        </p:spPr>
        <p:txBody>
          <a:bodyPr wrap="none" lIns="72000" tIns="0" rIns="72000" bIns="0">
            <a:noAutofit/>
          </a:bodyPr>
          <a:p>
            <a:pPr lvl="0" algn="l" defTabSz="913765">
              <a:defRPr/>
            </a:pPr>
            <a:r>
              <a:rPr lang="zh-CN" altLang="en-US" sz="1800" b="1">
                <a:solidFill>
                  <a:srgbClr val="5268A5"/>
                </a:solidFill>
                <a:latin typeface="Arial" panose="020B0604020202020204" pitchFamily="34" charset="0"/>
                <a:ea typeface="微软雅黑" panose="020B0503020204020204" pitchFamily="34" charset="-122"/>
                <a:cs typeface="+mn-ea"/>
                <a:sym typeface="Arial" panose="020B0604020202020204" pitchFamily="34" charset="0"/>
              </a:rPr>
              <a:t>（二十二）如封似闭</a:t>
            </a:r>
            <a:endParaRPr lang="zh-CN" altLang="en-US" sz="1800" b="1">
              <a:solidFill>
                <a:srgbClr val="5268A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矩形 22"/>
          <p:cNvSpPr/>
          <p:nvPr>
            <p:custDataLst>
              <p:tags r:id="rId15"/>
            </p:custDataLst>
          </p:nvPr>
        </p:nvSpPr>
        <p:spPr>
          <a:xfrm>
            <a:off x="2210081" y="4964459"/>
            <a:ext cx="2407615" cy="246221"/>
          </a:xfrm>
          <a:prstGeom prst="rect">
            <a:avLst/>
          </a:prstGeom>
        </p:spPr>
        <p:txBody>
          <a:bodyPr wrap="none" lIns="72000" tIns="0" rIns="72000" bIns="0">
            <a:noAutofit/>
          </a:bodyPr>
          <a:p>
            <a:pPr lvl="0" algn="l" defTabSz="913765">
              <a:defRPr/>
            </a:pPr>
            <a:r>
              <a:rPr lang="zh-CN" altLang="en-US" sz="1800" b="1">
                <a:solidFill>
                  <a:srgbClr val="778495"/>
                </a:solidFill>
                <a:latin typeface="Arial" panose="020B0604020202020204" pitchFamily="34" charset="0"/>
                <a:ea typeface="微软雅黑" panose="020B0503020204020204" pitchFamily="34" charset="-122"/>
                <a:cs typeface="+mn-ea"/>
                <a:sym typeface="Arial" panose="020B0604020202020204" pitchFamily="34" charset="0"/>
              </a:rPr>
              <a:t>（二十一）转身搬拦锤</a:t>
            </a:r>
            <a:endParaRPr lang="zh-CN" altLang="en-US" sz="1800" b="1">
              <a:solidFill>
                <a:srgbClr val="7784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矩形 20"/>
          <p:cNvSpPr/>
          <p:nvPr>
            <p:custDataLst>
              <p:tags r:id="rId16"/>
            </p:custDataLst>
          </p:nvPr>
        </p:nvSpPr>
        <p:spPr>
          <a:xfrm>
            <a:off x="7594727" y="4964459"/>
            <a:ext cx="2457329" cy="246221"/>
          </a:xfrm>
          <a:prstGeom prst="rect">
            <a:avLst/>
          </a:prstGeom>
        </p:spPr>
        <p:txBody>
          <a:bodyPr wrap="none" lIns="72000" tIns="0" rIns="72000" bIns="0">
            <a:noAutofit/>
          </a:bodyPr>
          <a:p>
            <a:pPr lvl="0" algn="l" defTabSz="913765">
              <a:defRPr/>
            </a:pPr>
            <a:r>
              <a:rPr lang="zh-CN" altLang="en-US" sz="1800" b="1">
                <a:solidFill>
                  <a:srgbClr val="5E5CA2"/>
                </a:solidFill>
                <a:latin typeface="Arial" panose="020B0604020202020204" pitchFamily="34" charset="0"/>
                <a:ea typeface="微软雅黑" panose="020B0503020204020204" pitchFamily="34" charset="-122"/>
                <a:cs typeface="+mn-ea"/>
                <a:sym typeface="Arial" panose="020B0604020202020204" pitchFamily="34" charset="0"/>
              </a:rPr>
              <a:t>（二十四）收势</a:t>
            </a:r>
            <a:endParaRPr lang="zh-CN" altLang="en-US" sz="1800" b="1">
              <a:solidFill>
                <a:srgbClr val="5E5CA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custDataLst>
              <p:tags r:id="rId17"/>
            </p:custDataLst>
          </p:nvPr>
        </p:nvSpPr>
        <p:spPr>
          <a:xfrm>
            <a:off x="8693737" y="3121966"/>
            <a:ext cx="2457329" cy="246221"/>
          </a:xfrm>
          <a:prstGeom prst="rect">
            <a:avLst/>
          </a:prstGeom>
        </p:spPr>
        <p:txBody>
          <a:bodyPr wrap="none" lIns="72000" tIns="0" rIns="72000" bIns="0">
            <a:noAutofit/>
          </a:bodyPr>
          <a:p>
            <a:pPr lvl="0" algn="l" defTabSz="913765">
              <a:defRPr/>
            </a:pPr>
            <a:r>
              <a:rPr lang="zh-CN" altLang="en-US" sz="1800" b="1">
                <a:solidFill>
                  <a:srgbClr val="40A693"/>
                </a:solidFill>
                <a:latin typeface="Arial" panose="020B0604020202020204" pitchFamily="34" charset="0"/>
                <a:ea typeface="微软雅黑" panose="020B0503020204020204" pitchFamily="34" charset="-122"/>
                <a:cs typeface="+mn-ea"/>
                <a:sym typeface="Arial" panose="020B0604020202020204" pitchFamily="34" charset="0"/>
              </a:rPr>
              <a:t>（二十三）十字手</a:t>
            </a:r>
            <a:endParaRPr lang="zh-CN" altLang="en-US" sz="1800" b="1">
              <a:solidFill>
                <a:srgbClr val="40A69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矩形 36"/>
          <p:cNvSpPr/>
          <p:nvPr>
            <p:custDataLst>
              <p:tags r:id="rId18"/>
            </p:custDataLst>
          </p:nvPr>
        </p:nvSpPr>
        <p:spPr>
          <a:xfrm>
            <a:off x="1132654" y="3123891"/>
            <a:ext cx="2407615" cy="246221"/>
          </a:xfrm>
          <a:prstGeom prst="rect">
            <a:avLst/>
          </a:prstGeom>
        </p:spPr>
        <p:txBody>
          <a:bodyPr wrap="none" lIns="72000" tIns="0" rIns="72000" bIns="0">
            <a:noAutofit/>
          </a:bodyPr>
          <a:p>
            <a:pPr lvl="0" algn="l" defTabSz="913765">
              <a:defRPr/>
            </a:pPr>
            <a:r>
              <a:rPr lang="zh-CN" altLang="en-US" sz="1800" b="1">
                <a:solidFill>
                  <a:srgbClr val="4276AA"/>
                </a:solidFill>
                <a:latin typeface="Arial" panose="020B0604020202020204" pitchFamily="34" charset="0"/>
                <a:ea typeface="微软雅黑" panose="020B0503020204020204" pitchFamily="34" charset="-122"/>
                <a:cs typeface="+mn-ea"/>
                <a:sym typeface="Arial" panose="020B0604020202020204" pitchFamily="34" charset="0"/>
              </a:rPr>
              <a:t>（二十）闪通臂</a:t>
            </a:r>
            <a:endParaRPr lang="zh-CN" altLang="en-US" sz="1800" b="1">
              <a:solidFill>
                <a:srgbClr val="4276AA"/>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2" name="矩形 3"/>
          <p:cNvSpPr/>
          <p:nvPr/>
        </p:nvSpPr>
        <p:spPr>
          <a:xfrm>
            <a:off x="977583" y="583248"/>
            <a:ext cx="4550410" cy="368300"/>
          </a:xfrm>
          <a:prstGeom prst="rect">
            <a:avLst/>
          </a:prstGeom>
          <a:noFill/>
          <a:ln w="9525">
            <a:noFill/>
          </a:ln>
        </p:spPr>
        <p:txBody>
          <a:bodyPr wrap="none">
            <a:spAutoFit/>
          </a:bodyPr>
          <a:p>
            <a:pPr algn="l"/>
            <a:r>
              <a:rPr lang="zh-CN" altLang="en-US" b="1" dirty="0">
                <a:latin typeface="Arial" panose="020B0604020202020204" pitchFamily="34" charset="0"/>
              </a:rPr>
              <a:t>二、简化（二十四式）太极拳练习注意事项</a:t>
            </a:r>
            <a:endParaRPr lang="zh-CN" altLang="en-US" b="1" dirty="0">
              <a:latin typeface="Arial" panose="020B0604020202020204" pitchFamily="34" charset="0"/>
            </a:endParaRPr>
          </a:p>
        </p:txBody>
      </p:sp>
      <p:sp>
        <p:nvSpPr>
          <p:cNvPr id="4" name="Freeform 5"/>
          <p:cNvSpPr/>
          <p:nvPr>
            <p:custDataLst>
              <p:tags r:id="rId1"/>
            </p:custDataLst>
          </p:nvPr>
        </p:nvSpPr>
        <p:spPr bwMode="auto">
          <a:xfrm>
            <a:off x="5616115" y="177449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
          <p:cNvSpPr/>
          <p:nvPr>
            <p:custDataLst>
              <p:tags r:id="rId2"/>
            </p:custDataLst>
          </p:nvPr>
        </p:nvSpPr>
        <p:spPr bwMode="auto">
          <a:xfrm>
            <a:off x="5573886" y="2074884"/>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
          <p:cNvSpPr/>
          <p:nvPr>
            <p:custDataLst>
              <p:tags r:id="rId3"/>
            </p:custDataLst>
          </p:nvPr>
        </p:nvSpPr>
        <p:spPr bwMode="auto">
          <a:xfrm rot="14400000">
            <a:off x="4518654" y="366569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p:cNvSpPr/>
          <p:nvPr>
            <p:custDataLst>
              <p:tags r:id="rId4"/>
            </p:custDataLst>
          </p:nvPr>
        </p:nvSpPr>
        <p:spPr bwMode="auto">
          <a:xfrm rot="14400000">
            <a:off x="4985715" y="309362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
          <p:cNvSpPr/>
          <p:nvPr>
            <p:custDataLst>
              <p:tags r:id="rId5"/>
            </p:custDataLst>
          </p:nvPr>
        </p:nvSpPr>
        <p:spPr bwMode="auto">
          <a:xfrm rot="7200000">
            <a:off x="6705212" y="3670524"/>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6"/>
          <p:cNvSpPr/>
          <p:nvPr>
            <p:custDataLst>
              <p:tags r:id="rId6"/>
            </p:custDataLst>
          </p:nvPr>
        </p:nvSpPr>
        <p:spPr bwMode="auto">
          <a:xfrm rot="7200000">
            <a:off x="6162057" y="309362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3"/>
          <p:cNvSpPr/>
          <p:nvPr>
            <p:custDataLst>
              <p:tags r:id="rId7"/>
            </p:custDataLst>
          </p:nvPr>
        </p:nvSpPr>
        <p:spPr bwMode="auto">
          <a:xfrm rot="21434300">
            <a:off x="5372333" y="442217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4"/>
          <p:cNvSpPr/>
          <p:nvPr>
            <p:custDataLst>
              <p:tags r:id="rId8"/>
            </p:custDataLst>
          </p:nvPr>
        </p:nvSpPr>
        <p:spPr bwMode="auto">
          <a:xfrm rot="21434300">
            <a:off x="5343252" y="4413744"/>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3"/>
          <p:cNvSpPr/>
          <p:nvPr>
            <p:custDataLst>
              <p:tags r:id="rId9"/>
            </p:custDataLst>
          </p:nvPr>
        </p:nvSpPr>
        <p:spPr bwMode="auto">
          <a:xfrm rot="14234300">
            <a:off x="6536767" y="225984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4"/>
          <p:cNvSpPr/>
          <p:nvPr>
            <p:custDataLst>
              <p:tags r:id="rId10"/>
            </p:custDataLst>
          </p:nvPr>
        </p:nvSpPr>
        <p:spPr bwMode="auto">
          <a:xfrm rot="14234300">
            <a:off x="7004187" y="2674931"/>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3"/>
          <p:cNvSpPr/>
          <p:nvPr>
            <p:custDataLst>
              <p:tags r:id="rId11"/>
            </p:custDataLst>
          </p:nvPr>
        </p:nvSpPr>
        <p:spPr bwMode="auto">
          <a:xfrm rot="7034300">
            <a:off x="4081918" y="2332577"/>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4"/>
          <p:cNvSpPr/>
          <p:nvPr>
            <p:custDataLst>
              <p:tags r:id="rId12"/>
            </p:custDataLst>
          </p:nvPr>
        </p:nvSpPr>
        <p:spPr bwMode="auto">
          <a:xfrm rot="7034300">
            <a:off x="4667863" y="2105925"/>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17"/>
          <p:cNvSpPr txBox="1">
            <a:spLocks noChangeArrowheads="1"/>
          </p:cNvSpPr>
          <p:nvPr>
            <p:custDataLst>
              <p:tags r:id="rId13"/>
            </p:custDataLst>
          </p:nvPr>
        </p:nvSpPr>
        <p:spPr bwMode="auto">
          <a:xfrm>
            <a:off x="7568237" y="1586876"/>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600" b="1" spc="300" dirty="0">
                <a:latin typeface="Arial" panose="020B0604020202020204" pitchFamily="34" charset="0"/>
                <a:ea typeface="微软雅黑" panose="020B0503020204020204" pitchFamily="34" charset="-122"/>
                <a:cs typeface="+mn-ea"/>
                <a:sym typeface="Arial" panose="020B0604020202020204" pitchFamily="34" charset="0"/>
              </a:rPr>
              <a:t>（1）练习前做好充分的准备活动。</a:t>
            </a:r>
            <a:endParaRPr lang="zh-CN" altLang="en-US" sz="1600"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17"/>
          <p:cNvSpPr txBox="1">
            <a:spLocks noChangeArrowheads="1"/>
          </p:cNvSpPr>
          <p:nvPr>
            <p:custDataLst>
              <p:tags r:id="rId14"/>
            </p:custDataLst>
          </p:nvPr>
        </p:nvSpPr>
        <p:spPr bwMode="auto">
          <a:xfrm>
            <a:off x="7568237" y="3295764"/>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600" b="1" spc="300" dirty="0">
                <a:latin typeface="Arial" panose="020B0604020202020204" pitchFamily="34" charset="0"/>
                <a:ea typeface="微软雅黑" panose="020B0503020204020204" pitchFamily="34" charset="-122"/>
                <a:cs typeface="+mn-ea"/>
                <a:sym typeface="Arial" panose="020B0604020202020204" pitchFamily="34" charset="0"/>
              </a:rPr>
              <a:t>（2）练习后要做好整理、放松活动。</a:t>
            </a:r>
            <a:endParaRPr lang="zh-CN" altLang="en-US" sz="1600" b="1" spc="3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文本框 17"/>
          <p:cNvSpPr txBox="1">
            <a:spLocks noChangeArrowheads="1"/>
          </p:cNvSpPr>
          <p:nvPr>
            <p:custDataLst>
              <p:tags r:id="rId15"/>
            </p:custDataLst>
          </p:nvPr>
        </p:nvSpPr>
        <p:spPr bwMode="auto">
          <a:xfrm>
            <a:off x="1367294" y="3295764"/>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l" eaLnBrk="1" hangingPunct="1">
              <a:lnSpc>
                <a:spcPct val="120000"/>
              </a:lnSpc>
              <a:spcBef>
                <a:spcPct val="0"/>
              </a:spcBef>
              <a:buFontTx/>
              <a:buNone/>
            </a:pPr>
            <a:r>
              <a:rPr lang="zh-CN" altLang="en-US" sz="1600" b="1" spc="300">
                <a:latin typeface="Arial" panose="020B0604020202020204" pitchFamily="34" charset="0"/>
                <a:ea typeface="微软雅黑" panose="020B0503020204020204" pitchFamily="34" charset="-122"/>
                <a:cs typeface="+mn-ea"/>
                <a:sym typeface="Arial" panose="020B0604020202020204" pitchFamily="34" charset="0"/>
              </a:rPr>
              <a:t>（3）练习时要注意选择平坦不滑的场地。</a:t>
            </a:r>
            <a:endParaRPr lang="zh-CN" altLang="en-US" sz="1600" b="1" spc="30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23555"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23556"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7"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6748463" y="1429862"/>
            <a:ext cx="4235450"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单元十四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武术</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31075" y="3624263"/>
            <a:ext cx="4110038" cy="368300"/>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武术图解</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12025" y="2722563"/>
            <a:ext cx="4049713"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概述</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5" name="TextBox 11"/>
          <p:cNvSpPr/>
          <p:nvPr/>
        </p:nvSpPr>
        <p:spPr>
          <a:xfrm>
            <a:off x="7312025" y="4506913"/>
            <a:ext cx="3832225" cy="369887"/>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基本功</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1"/>
          <p:cNvSpPr/>
          <p:nvPr>
            <p:custDataLst>
              <p:tags r:id="rId2"/>
            </p:custDataLst>
          </p:nvPr>
        </p:nvSpPr>
        <p:spPr>
          <a:xfrm>
            <a:off x="7312025" y="5241290"/>
            <a:ext cx="4050030" cy="368935"/>
          </a:xfrm>
          <a:prstGeom prst="rect">
            <a:avLst/>
          </a:prstGeom>
          <a:noFill/>
          <a:ln w="9525">
            <a:noFill/>
          </a:ln>
        </p:spPr>
        <p:txBody>
          <a:bodyPr wrap="square"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04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简化（二十四式）太极拳</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体育对人的作用</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矩形 18"/>
          <p:cNvSpPr/>
          <p:nvPr/>
        </p:nvSpPr>
        <p:spPr>
          <a:xfrm>
            <a:off x="869950" y="1071563"/>
            <a:ext cx="10780713" cy="2020887"/>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武术，又称为国术或武艺，它是以技击为内容，通过套路、搏斗等运动形式，来增强体质、培养意志的民族传统体育。</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武术的内容是把踢、打、摔、拿、跌、击、劈、刺等动作，按照一定规律组成徒手的和器械的各种攻防格斗功夫、套路和单势练习。</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武术内容丰富，流派众多，按其技术特点分为拳术、器械、对练、集体表演和对抗性搏击等五类。</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25" name="图片 1"/>
          <p:cNvPicPr>
            <a:picLocks noChangeAspect="1"/>
          </p:cNvPicPr>
          <p:nvPr/>
        </p:nvPicPr>
        <p:blipFill>
          <a:blip r:embed="rId1"/>
          <a:stretch>
            <a:fillRect/>
          </a:stretch>
        </p:blipFill>
        <p:spPr>
          <a:xfrm>
            <a:off x="6821488" y="3276600"/>
            <a:ext cx="4094162" cy="2876550"/>
          </a:xfrm>
          <a:prstGeom prst="rect">
            <a:avLst/>
          </a:prstGeom>
          <a:noFill/>
          <a:ln w="9525">
            <a:noFill/>
          </a:ln>
        </p:spPr>
      </p:pic>
      <p:pic>
        <p:nvPicPr>
          <p:cNvPr id="100" name="图片 99"/>
          <p:cNvPicPr/>
          <p:nvPr>
            <p:custDataLst>
              <p:tags r:id="rId2"/>
            </p:custDataLst>
          </p:nvPr>
        </p:nvPicPr>
        <p:blipFill>
          <a:blip r:embed="rId3"/>
          <a:stretch>
            <a:fillRect/>
          </a:stretch>
        </p:blipFill>
        <p:spPr>
          <a:xfrm>
            <a:off x="1251585" y="3276600"/>
            <a:ext cx="3959860" cy="2875915"/>
          </a:xfrm>
          <a:prstGeom prst="rect">
            <a:avLst/>
          </a:prstGeom>
          <a:noFill/>
          <a:ln w="9525">
            <a:noFill/>
          </a:ln>
        </p:spPr>
      </p:pic>
    </p:spTree>
  </p:cSld>
  <p:clrMapOvr>
    <a:masterClrMapping/>
  </p:clrMapOvr>
  <p:transition>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武术图解</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图解的基本知识</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看图方法和注意事项</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单元十四　武术</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矩形 18"/>
          <p:cNvSpPr/>
          <p:nvPr/>
        </p:nvSpPr>
        <p:spPr>
          <a:xfrm>
            <a:off x="842963" y="1128713"/>
            <a:ext cx="10780712" cy="777875"/>
          </a:xfrm>
          <a:prstGeom prst="rect">
            <a:avLst/>
          </a:prstGeom>
          <a:noFill/>
          <a:ln w="9525">
            <a:noFill/>
          </a:ln>
        </p:spPr>
        <p:txBody>
          <a:bodyPr>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武术图解是指记载武术动作和套路的图与文字。用图来描绘动作的形象和身体各部（包括器械）的运动路线，用文字来说明动作的详细过程和要领。</a:t>
            </a:r>
            <a:endParaRPr lang="zh-CN" altLang="en-US" dirty="0">
              <a:latin typeface="Arial" panose="020B0604020202020204" pitchFamily="34" charset="0"/>
            </a:endParaRPr>
          </a:p>
        </p:txBody>
      </p:sp>
      <p:pic>
        <p:nvPicPr>
          <p:cNvPr id="6149" name="图片 1"/>
          <p:cNvPicPr>
            <a:picLocks noChangeAspect="1"/>
          </p:cNvPicPr>
          <p:nvPr/>
        </p:nvPicPr>
        <p:blipFill>
          <a:blip r:embed="rId1"/>
          <a:stretch>
            <a:fillRect/>
          </a:stretch>
        </p:blipFill>
        <p:spPr>
          <a:xfrm>
            <a:off x="1404938" y="1997075"/>
            <a:ext cx="3833812" cy="2697163"/>
          </a:xfrm>
          <a:prstGeom prst="rect">
            <a:avLst/>
          </a:prstGeom>
          <a:noFill/>
          <a:ln w="9525">
            <a:noFill/>
          </a:ln>
        </p:spPr>
      </p:pic>
      <p:pic>
        <p:nvPicPr>
          <p:cNvPr id="6150" name="图片 2"/>
          <p:cNvPicPr>
            <a:picLocks noChangeAspect="1"/>
          </p:cNvPicPr>
          <p:nvPr/>
        </p:nvPicPr>
        <p:blipFill>
          <a:blip r:embed="rId2"/>
          <a:stretch>
            <a:fillRect/>
          </a:stretch>
        </p:blipFill>
        <p:spPr>
          <a:xfrm>
            <a:off x="6059488" y="3198813"/>
            <a:ext cx="4200525" cy="2795587"/>
          </a:xfrm>
          <a:prstGeom prst="rect">
            <a:avLst/>
          </a:prstGeom>
          <a:noFill/>
          <a:ln w="9525">
            <a:noFill/>
          </a:ln>
        </p:spPr>
      </p:pic>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07.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1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1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121.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122.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123.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124.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12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133.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9.xml><?xml version="1.0" encoding="utf-8"?>
<p:tagLst xmlns:p="http://schemas.openxmlformats.org/presentationml/2006/main">
  <p:tag name="KSO_WM_TEMPLATE_CATEGORY" val="diagram"/>
  <p:tag name="KSO_WM_TEMPLATE_INDEX" val="20186231"/>
  <p:tag name="KSO_WM_UNIT_TYPE" val="q_h_i"/>
  <p:tag name="KSO_WM_UNIT_INDEX" val="1_5_1"/>
  <p:tag name="KSO_WM_UNIT_ID" val="diagram20186231_1*q_h_i*1_5_1"/>
  <p:tag name="KSO_WM_UNIT_LAYERLEVEL" val="1_1_1"/>
  <p:tag name="KSO_WM_BEAUTIFY_FLAG" val="#wm#"/>
  <p:tag name="KSO_WM_TAG_VERSION" val="1.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TEMPLATE_CATEGORY" val="diagram"/>
  <p:tag name="KSO_WM_TEMPLATE_INDEX" val="20186231"/>
  <p:tag name="KSO_WM_UNIT_TYPE" val="q_h_i"/>
  <p:tag name="KSO_WM_UNIT_INDEX" val="1_6_2"/>
  <p:tag name="KSO_WM_UNIT_ID" val="diagram20186231_1*q_h_i*1_6_2"/>
  <p:tag name="KSO_WM_UNIT_LAYERLEVEL" val="1_1_1"/>
  <p:tag name="KSO_WM_BEAUTIFY_FLAG" val="#wm#"/>
  <p:tag name="KSO_WM_TAG_VERSION" val="1.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41.xml><?xml version="1.0" encoding="utf-8"?>
<p:tagLst xmlns:p="http://schemas.openxmlformats.org/presentationml/2006/main">
  <p:tag name="KSO_WM_TEMPLATE_CATEGORY" val="diagram"/>
  <p:tag name="KSO_WM_TEMPLATE_INDEX" val="20186231"/>
  <p:tag name="KSO_WM_UNIT_TYPE" val="q_h_i"/>
  <p:tag name="KSO_WM_UNIT_INDEX" val="1_1_2"/>
  <p:tag name="KSO_WM_UNIT_ID" val="diagram20186231_1*q_h_i*1_1_2"/>
  <p:tag name="KSO_WM_UNIT_LAYERLEVEL" val="1_1_1"/>
  <p:tag name="KSO_WM_BEAUTIFY_FLAG" val="#wm#"/>
  <p:tag name="KSO_WM_TAG_VERSION" val="1.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42.xml><?xml version="1.0" encoding="utf-8"?>
<p:tagLst xmlns:p="http://schemas.openxmlformats.org/presentationml/2006/main">
  <p:tag name="KSO_WM_TEMPLATE_CATEGORY" val="diagram"/>
  <p:tag name="KSO_WM_TEMPLATE_INDEX" val="20186231"/>
  <p:tag name="KSO_WM_UNIT_TYPE" val="q_h_i"/>
  <p:tag name="KSO_WM_UNIT_INDEX" val="1_2_2"/>
  <p:tag name="KSO_WM_UNIT_ID" val="diagram20186231_1*q_h_i*1_2_2"/>
  <p:tag name="KSO_WM_UNIT_LAYERLEVEL" val="1_1_1"/>
  <p:tag name="KSO_WM_BEAUTIFY_FLAG" val="#wm#"/>
  <p:tag name="KSO_WM_TAG_VERSION" val="1.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43.xml><?xml version="1.0" encoding="utf-8"?>
<p:tagLst xmlns:p="http://schemas.openxmlformats.org/presentationml/2006/main">
  <p:tag name="KSO_WM_TEMPLATE_CATEGORY" val="diagram"/>
  <p:tag name="KSO_WM_TEMPLATE_INDEX" val="20186231"/>
  <p:tag name="KSO_WM_UNIT_TYPE" val="q_h_i"/>
  <p:tag name="KSO_WM_UNIT_INDEX" val="1_3_2"/>
  <p:tag name="KSO_WM_UNIT_ID" val="diagram20186231_1*q_h_i*1_3_2"/>
  <p:tag name="KSO_WM_UNIT_LAYERLEVEL" val="1_1_1"/>
  <p:tag name="KSO_WM_BEAUTIFY_FLAG" val="#wm#"/>
  <p:tag name="KSO_WM_TAG_VERSION" val="1.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44.xml><?xml version="1.0" encoding="utf-8"?>
<p:tagLst xmlns:p="http://schemas.openxmlformats.org/presentationml/2006/main">
  <p:tag name="KSO_WM_TEMPLATE_CATEGORY" val="diagram"/>
  <p:tag name="KSO_WM_TEMPLATE_INDEX" val="20186231"/>
  <p:tag name="KSO_WM_UNIT_TYPE" val="q_h_i"/>
  <p:tag name="KSO_WM_UNIT_INDEX" val="1_4_2"/>
  <p:tag name="KSO_WM_UNIT_ID" val="diagram20186231_1*q_h_i*1_4_2"/>
  <p:tag name="KSO_WM_UNIT_LAYERLEVEL" val="1_1_1"/>
  <p:tag name="KSO_WM_BEAUTIFY_FLAG" val="#wm#"/>
  <p:tag name="KSO_WM_TAG_VERSION" val="1.0"/>
  <p:tag name="KSO_WM_DIAGRAM_GROUP_CODE" val="q1-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Lst>
</file>

<file path=ppt/tags/tag145.xml><?xml version="1.0" encoding="utf-8"?>
<p:tagLst xmlns:p="http://schemas.openxmlformats.org/presentationml/2006/main">
  <p:tag name="KSO_WM_TEMPLATE_CATEGORY" val="diagram"/>
  <p:tag name="KSO_WM_TEMPLATE_INDEX" val="20186231"/>
  <p:tag name="KSO_WM_UNIT_TYPE" val="q_h_i"/>
  <p:tag name="KSO_WM_UNIT_INDEX" val="1_6_1"/>
  <p:tag name="KSO_WM_UNIT_ID" val="diagram20186231_1*q_h_i*1_6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TEMPLATE_CATEGORY" val="diagram"/>
  <p:tag name="KSO_WM_TEMPLATE_INDEX" val="20186231"/>
  <p:tag name="KSO_WM_UNIT_TYPE" val="q_h_i"/>
  <p:tag name="KSO_WM_UNIT_INDEX" val="1_1_1"/>
  <p:tag name="KSO_WM_UNIT_ID" val="diagram20186231_1*q_h_i*1_1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TEMPLATE_CATEGORY" val="diagram"/>
  <p:tag name="KSO_WM_TEMPLATE_INDEX" val="20186231"/>
  <p:tag name="KSO_WM_UNIT_TYPE" val="q_h_i"/>
  <p:tag name="KSO_WM_UNIT_INDEX" val="1_5_2"/>
  <p:tag name="KSO_WM_UNIT_ID" val="diagram20186231_1*q_h_i*1_5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TEMPLATE_CATEGORY" val="diagram"/>
  <p:tag name="KSO_WM_TEMPLATE_INDEX" val="20186231"/>
  <p:tag name="KSO_WM_UNIT_TYPE" val="q_h_a"/>
  <p:tag name="KSO_WM_UNIT_INDEX" val="1_6_1"/>
  <p:tag name="KSO_WM_UNIT_ID" val="diagram20186231_1*q_h_a*1_6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6"/>
  <p:tag name="KSO_WM_UNIT_TEXT_FILL_TYPE" val="1"/>
</p:tagLst>
</file>

<file path=ppt/tags/tag149.xml><?xml version="1.0" encoding="utf-8"?>
<p:tagLst xmlns:p="http://schemas.openxmlformats.org/presentationml/2006/main">
  <p:tag name="KSO_WM_TEMPLATE_CATEGORY" val="diagram"/>
  <p:tag name="KSO_WM_TEMPLATE_INDEX" val="20186231"/>
  <p:tag name="KSO_WM_UNIT_TYPE" val="q_h_i"/>
  <p:tag name="KSO_WM_UNIT_INDEX" val="1_4_1"/>
  <p:tag name="KSO_WM_UNIT_ID" val="diagram20186231_1*q_h_i*1_4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KSO_WM_TEMPLATE_CATEGORY" val="diagram"/>
  <p:tag name="KSO_WM_TEMPLATE_INDEX" val="20186231"/>
  <p:tag name="KSO_WM_UNIT_TYPE" val="q_h_i"/>
  <p:tag name="KSO_WM_UNIT_INDEX" val="1_3_1"/>
  <p:tag name="KSO_WM_UNIT_ID" val="diagram20186231_1*q_h_i*1_3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51.xml><?xml version="1.0" encoding="utf-8"?>
<p:tagLst xmlns:p="http://schemas.openxmlformats.org/presentationml/2006/main">
  <p:tag name="KSO_WM_TEMPLATE_CATEGORY" val="diagram"/>
  <p:tag name="KSO_WM_TEMPLATE_INDEX" val="20186231"/>
  <p:tag name="KSO_WM_UNIT_TYPE" val="q_h_i"/>
  <p:tag name="KSO_WM_UNIT_INDEX" val="1_2_1"/>
  <p:tag name="KSO_WM_UNIT_ID" val="diagram20186231_1*q_h_i*1_2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TEMPLATE_CATEGORY" val="diagram"/>
  <p:tag name="KSO_WM_TEMPLATE_INDEX" val="20186231"/>
  <p:tag name="KSO_WM_UNIT_TYPE" val="q_h_a"/>
  <p:tag name="KSO_WM_UNIT_INDEX" val="1_1_1"/>
  <p:tag name="KSO_WM_UNIT_ID" val="diagram20186231_1*q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8"/>
  <p:tag name="KSO_WM_UNIT_TEXT_FILL_TYPE" val="1"/>
</p:tagLst>
</file>

<file path=ppt/tags/tag153.xml><?xml version="1.0" encoding="utf-8"?>
<p:tagLst xmlns:p="http://schemas.openxmlformats.org/presentationml/2006/main">
  <p:tag name="KSO_WM_TEMPLATE_CATEGORY" val="diagram"/>
  <p:tag name="KSO_WM_TEMPLATE_INDEX" val="20186231"/>
  <p:tag name="KSO_WM_UNIT_TYPE" val="q_h_a"/>
  <p:tag name="KSO_WM_UNIT_INDEX" val="1_4_1"/>
  <p:tag name="KSO_WM_UNIT_ID" val="diagram20186231_1*q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10"/>
  <p:tag name="KSO_WM_UNIT_TEXT_FILL_TYPE" val="1"/>
</p:tagLst>
</file>

<file path=ppt/tags/tag154.xml><?xml version="1.0" encoding="utf-8"?>
<p:tagLst xmlns:p="http://schemas.openxmlformats.org/presentationml/2006/main">
  <p:tag name="KSO_WM_TEMPLATE_CATEGORY" val="diagram"/>
  <p:tag name="KSO_WM_TEMPLATE_INDEX" val="20186231"/>
  <p:tag name="KSO_WM_UNIT_TYPE" val="q_h_a"/>
  <p:tag name="KSO_WM_UNIT_INDEX" val="1_3_1"/>
  <p:tag name="KSO_WM_UNIT_ID" val="diagram20186231_1*q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9"/>
  <p:tag name="KSO_WM_UNIT_TEXT_FILL_TYPE" val="1"/>
</p:tagLst>
</file>

<file path=ppt/tags/tag155.xml><?xml version="1.0" encoding="utf-8"?>
<p:tagLst xmlns:p="http://schemas.openxmlformats.org/presentationml/2006/main">
  <p:tag name="KSO_WM_TEMPLATE_CATEGORY" val="diagram"/>
  <p:tag name="KSO_WM_TEMPLATE_INDEX" val="20186231"/>
  <p:tag name="KSO_WM_UNIT_TYPE" val="q_h_a"/>
  <p:tag name="KSO_WM_UNIT_INDEX" val="1_2_1"/>
  <p:tag name="KSO_WM_UNIT_ID" val="diagram20186231_1*q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7"/>
  <p:tag name="KSO_WM_UNIT_TEXT_FILL_TYPE" val="1"/>
</p:tagLst>
</file>

<file path=ppt/tags/tag156.xml><?xml version="1.0" encoding="utf-8"?>
<p:tagLst xmlns:p="http://schemas.openxmlformats.org/presentationml/2006/main">
  <p:tag name="KSO_WM_TEMPLATE_CATEGORY" val="diagram"/>
  <p:tag name="KSO_WM_TEMPLATE_INDEX" val="20186231"/>
  <p:tag name="KSO_WM_UNIT_TYPE" val="q_h_a"/>
  <p:tag name="KSO_WM_UNIT_INDEX" val="1_5_1"/>
  <p:tag name="KSO_WM_UNIT_ID" val="diagram20186231_1*q_h_a*1_5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5"/>
  <p:tag name="KSO_WM_UNIT_TEXT_FILL_TYPE" val="1"/>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72.xml><?xml version="1.0" encoding="utf-8"?>
<p:tagLst xmlns:p="http://schemas.openxmlformats.org/presentationml/2006/main">
  <p:tag name="KSO_WPP_MARK_KEY" val="e3d43254-2ea6-4584-8dc6-ff458b6020f3"/>
  <p:tag name="COMMONDATA" val="eyJoZGlkIjoiMDAxNTdkOWEwYjNlN2JlOWI5YmExMDU2NWZmMTVkYzUifQ=="/>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8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7949_6*q_h_a*1_6_1"/>
  <p:tag name="KSO_WM_TEMPLATE_CATEGORY" val="diagram"/>
  <p:tag name="KSO_WM_TEMPLATE_INDEX" val="20227949"/>
  <p:tag name="KSO_WM_UNIT_LAYERLEVEL" val="1_1_1"/>
  <p:tag name="KSO_WM_TAG_VERSION" val="1.0"/>
  <p:tag name="KSO_WM_BEAUTIFY_FLAG" val="#wm#"/>
  <p:tag name="KSO_WM_UNIT_TEXT_FILL_FORE_SCHEMECOLOR_INDEX" val="8"/>
  <p:tag name="KSO_WM_UNIT_TEXT_FILL_TYPE" val="1"/>
</p:tagLst>
</file>

<file path=ppt/tags/tag8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Lst>
</file>

<file path=ppt/tags/tag8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6_1"/>
  <p:tag name="KSO_WM_UNIT_ID" val="diagram20227949_6*q_h_i*1_6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4090</Words>
  <Application>WPS 演示</Application>
  <PresentationFormat>自定义</PresentationFormat>
  <Paragraphs>344</Paragraphs>
  <Slides>36</Slides>
  <Notes>0</Notes>
  <HiddenSlides>0</HiddenSlides>
  <MMClips>0</MMClips>
  <ScaleCrop>false</ScaleCrop>
  <HeadingPairs>
    <vt:vector size="6" baseType="variant">
      <vt:variant>
        <vt:lpstr>已用的字体</vt:lpstr>
      </vt:variant>
      <vt:variant>
        <vt:i4>21</vt:i4>
      </vt:variant>
      <vt:variant>
        <vt:lpstr>主题</vt:lpstr>
      </vt:variant>
      <vt:variant>
        <vt:i4>4</vt:i4>
      </vt:variant>
      <vt:variant>
        <vt:lpstr>幻灯片标题</vt:lpstr>
      </vt:variant>
      <vt:variant>
        <vt:i4>36</vt:i4>
      </vt:variant>
    </vt:vector>
  </HeadingPairs>
  <TitlesOfParts>
    <vt:vector size="61"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思源宋体 CN</vt:lpstr>
      <vt:lpstr>方正黑体简体</vt:lpstr>
      <vt:lpstr>方正粗黑宋简体</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单金枝</cp:lastModifiedBy>
  <cp:revision>210</cp:revision>
  <dcterms:created xsi:type="dcterms:W3CDTF">2013-10-18T12:56:00Z</dcterms:created>
  <dcterms:modified xsi:type="dcterms:W3CDTF">2023-05-31T06:35:04Z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7FB4FABF72844EEABE655B62EBE9AF44_13</vt:lpwstr>
  </property>
</Properties>
</file>