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</p:sldMasterIdLst>
  <p:notesMasterIdLst>
    <p:notesMasterId r:id="rId7"/>
  </p:notesMasterIdLst>
  <p:sldIdLst>
    <p:sldId id="319" r:id="rId6"/>
    <p:sldId id="320" r:id="rId8"/>
    <p:sldId id="322" r:id="rId9"/>
    <p:sldId id="345" r:id="rId10"/>
    <p:sldId id="323" r:id="rId11"/>
    <p:sldId id="324" r:id="rId12"/>
    <p:sldId id="264" r:id="rId13"/>
    <p:sldId id="265" r:id="rId14"/>
    <p:sldId id="266" r:id="rId15"/>
    <p:sldId id="302" r:id="rId16"/>
    <p:sldId id="325" r:id="rId17"/>
    <p:sldId id="326" r:id="rId18"/>
    <p:sldId id="276" r:id="rId19"/>
    <p:sldId id="277" r:id="rId20"/>
    <p:sldId id="279" r:id="rId21"/>
    <p:sldId id="321" r:id="rId22"/>
    <p:sldId id="327" r:id="rId23"/>
    <p:sldId id="332" r:id="rId24"/>
    <p:sldId id="286" r:id="rId25"/>
    <p:sldId id="283" r:id="rId26"/>
    <p:sldId id="329" r:id="rId27"/>
    <p:sldId id="330" r:id="rId28"/>
    <p:sldId id="284" r:id="rId29"/>
    <p:sldId id="304" r:id="rId30"/>
    <p:sldId id="308" r:id="rId31"/>
    <p:sldId id="262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90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image" Target="../media/image7.png"/><Relationship Id="rId7" Type="http://schemas.openxmlformats.org/officeDocument/2006/relationships/tags" Target="../tags/tag50.xml"/><Relationship Id="rId6" Type="http://schemas.openxmlformats.org/officeDocument/2006/relationships/image" Target="../media/image6.png"/><Relationship Id="rId5" Type="http://schemas.openxmlformats.org/officeDocument/2006/relationships/tags" Target="../tags/tag49.xml"/><Relationship Id="rId4" Type="http://schemas.openxmlformats.org/officeDocument/2006/relationships/image" Target="../media/image5.png"/><Relationship Id="rId3" Type="http://schemas.openxmlformats.org/officeDocument/2006/relationships/tags" Target="../tags/tag48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52.xml"/><Relationship Id="rId10" Type="http://schemas.openxmlformats.org/officeDocument/2006/relationships/image" Target="../media/image8.png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5.jpeg"/><Relationship Id="rId3" Type="http://schemas.openxmlformats.org/officeDocument/2006/relationships/tags" Target="../tags/tag59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7.png"/><Relationship Id="rId7" Type="http://schemas.openxmlformats.org/officeDocument/2006/relationships/tags" Target="../tags/tag63.xml"/><Relationship Id="rId6" Type="http://schemas.openxmlformats.org/officeDocument/2006/relationships/image" Target="../media/image6.png"/><Relationship Id="rId5" Type="http://schemas.openxmlformats.org/officeDocument/2006/relationships/tags" Target="../tags/tag62.xml"/><Relationship Id="rId4" Type="http://schemas.openxmlformats.org/officeDocument/2006/relationships/image" Target="../media/image5.png"/><Relationship Id="rId3" Type="http://schemas.openxmlformats.org/officeDocument/2006/relationships/tags" Target="../tags/tag61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65.xml"/><Relationship Id="rId10" Type="http://schemas.openxmlformats.org/officeDocument/2006/relationships/image" Target="../media/image8.png"/><Relationship Id="rId1" Type="http://schemas.openxmlformats.org/officeDocument/2006/relationships/tags" Target="../tags/tag6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3" Type="http://schemas.openxmlformats.org/officeDocument/2006/relationships/slideLayout" Target="../slideLayouts/slideLayout2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7.png"/><Relationship Id="rId7" Type="http://schemas.openxmlformats.org/officeDocument/2006/relationships/tags" Target="../tags/tag81.xml"/><Relationship Id="rId6" Type="http://schemas.openxmlformats.org/officeDocument/2006/relationships/image" Target="../media/image6.png"/><Relationship Id="rId5" Type="http://schemas.openxmlformats.org/officeDocument/2006/relationships/tags" Target="../tags/tag80.xml"/><Relationship Id="rId4" Type="http://schemas.openxmlformats.org/officeDocument/2006/relationships/image" Target="../media/image5.png"/><Relationship Id="rId3" Type="http://schemas.openxmlformats.org/officeDocument/2006/relationships/tags" Target="../tags/tag79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83.xml"/><Relationship Id="rId10" Type="http://schemas.openxmlformats.org/officeDocument/2006/relationships/image" Target="../media/image8.png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8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7.png"/><Relationship Id="rId7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tags" Target="../tags/tag26.xml"/><Relationship Id="rId4" Type="http://schemas.openxmlformats.org/officeDocument/2006/relationships/image" Target="../media/image5.png"/><Relationship Id="rId3" Type="http://schemas.openxmlformats.org/officeDocument/2006/relationships/tags" Target="../tags/tag25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9.xml"/><Relationship Id="rId10" Type="http://schemas.openxmlformats.org/officeDocument/2006/relationships/image" Target="../media/image8.png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6" Type="http://schemas.openxmlformats.org/officeDocument/2006/relationships/slideLayout" Target="../slideLayouts/slideLayout28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tags" Target="../tags/tag4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jpeg"/><Relationship Id="rId2" Type="http://schemas.openxmlformats.org/officeDocument/2006/relationships/tags" Target="../tags/tag46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5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三、舞程线、角度与方位、赛场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8196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8202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8203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198" name="矩形 14"/>
          <p:cNvSpPr/>
          <p:nvPr/>
        </p:nvSpPr>
        <p:spPr>
          <a:xfrm>
            <a:off x="8491538" y="5003800"/>
            <a:ext cx="6461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赛场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矩形 16"/>
          <p:cNvSpPr/>
          <p:nvPr/>
        </p:nvSpPr>
        <p:spPr>
          <a:xfrm>
            <a:off x="2870200" y="5038725"/>
            <a:ext cx="8382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8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条线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200" name="图片 17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13" y="1979613"/>
            <a:ext cx="4830762" cy="297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18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113" y="1963738"/>
            <a:ext cx="5186362" cy="295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86270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体育舞蹈基本技术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摩登舞姿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拉丁舞姿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19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一、摩登舞姿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922338" y="1576388"/>
            <a:ext cx="9444037" cy="452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华尔兹、维也纳华尔兹、狐步舞、快步舞的舞姿和握持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222" name="图片 8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725" y="2022475"/>
            <a:ext cx="2590800" cy="264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25" y="1951038"/>
            <a:ext cx="2006600" cy="2744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8662988" y="4856163"/>
            <a:ext cx="3098800" cy="13001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闭式舞姿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散式舞姿，又称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P.P.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舞姿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外侧舞姿或反身位舞姿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9225" name="图片 11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88" y="2911475"/>
            <a:ext cx="4826000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矩形 3"/>
          <p:cNvSpPr/>
          <p:nvPr/>
        </p:nvSpPr>
        <p:spPr>
          <a:xfrm>
            <a:off x="922338" y="1154113"/>
            <a:ext cx="9444037" cy="417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探戈的舞姿和握持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45" name="图片 8" descr="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2228850"/>
            <a:ext cx="3810000" cy="331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9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763" y="1470025"/>
            <a:ext cx="2409825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10" descr="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038" y="3316288"/>
            <a:ext cx="4205287" cy="291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矩形 11"/>
          <p:cNvSpPr/>
          <p:nvPr/>
        </p:nvSpPr>
        <p:spPr>
          <a:xfrm>
            <a:off x="8902700" y="1598613"/>
            <a:ext cx="2263775" cy="130016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闭式舞姿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散式舞姿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外侧舞姿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二、拉丁舞姿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269" name="图片 7" descr="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0333" y="1812925"/>
            <a:ext cx="2295525" cy="335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8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183" y="55245"/>
            <a:ext cx="2465387" cy="294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9" descr="11.jpe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3183" y="3000375"/>
            <a:ext cx="4508500" cy="299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矩形 10"/>
          <p:cNvSpPr/>
          <p:nvPr/>
        </p:nvSpPr>
        <p:spPr>
          <a:xfrm>
            <a:off x="878205" y="2092325"/>
            <a:ext cx="4134485" cy="229679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闭式舞姿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单手相握的开式舞姿外侧舞姿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其余各种舞姿（双手相握的开式舞姿、肩并肩舞姿、扇形位舞姿、旁式舞姿、单手相握的并进位舞姿）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982345"/>
            <a:ext cx="1024128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练习摩登舞蹈时的注意事项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/>
              <a:t>事项一：重心常常做不到位。要解决这一问题，就需要我们的舞者在跳舞的过程中，先分解的做每一个步伐。每做一步前进或后退时停下看看我们重心是否在脚掌上；是否是一腿支撑重心；是否肩、胯、脚掌在同一垂直线上。如果做到了，再进行下一步伐，如此反复练习，你会收到意想不到的效果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事项二：没有将自身的重力放在地板上。要解决这个问题，首先应该明白在舞蹈过程中有几个舞伴？在这里告诉大家：我们每一个摩登舞舞者在舞蹈过程中始终有两个舞伴，我们的第一舞伴应该是地板。当我们单独练习或合手时，应该先要和地板有着亲密的接触。让我们把重力通过双脚交给地板，这样才会既稳又轻。下面重而上面轻，才能在与我们的舞伴搭持时不给对方压力，而又能随意跟随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44290" y="2168525"/>
            <a:ext cx="449516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体育舞蹈竞赛规定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/>
        </p:nvSpPr>
        <p:spPr>
          <a:xfrm>
            <a:off x="5880735" y="23533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体育舞蹈比赛的场地、音乐、服装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2"/>
            </p:custDataLst>
          </p:nvPr>
        </p:nvSpPr>
        <p:spPr>
          <a:xfrm>
            <a:off x="5880735" y="43992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体育舞蹈竞赛的裁判赛制及评判依据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78929" y="18059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3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4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5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6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7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8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4" name="PA_库_Circle "/>
          <p:cNvSpPr/>
          <p:nvPr>
            <p:custDataLst>
              <p:tags r:id="rId9"/>
            </p:custDataLst>
          </p:nvPr>
        </p:nvSpPr>
        <p:spPr>
          <a:xfrm>
            <a:off x="5318125" y="45675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0"/>
            </p:custDataLst>
          </p:nvPr>
        </p:nvSpPr>
        <p:spPr>
          <a:xfrm>
            <a:off x="5318125" y="25265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1"/>
            </p:custDataLst>
          </p:nvPr>
        </p:nvSpPr>
        <p:spPr>
          <a:xfrm>
            <a:off x="5453407" y="47181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2"/>
            </p:custDataLst>
          </p:nvPr>
        </p:nvSpPr>
        <p:spPr>
          <a:xfrm>
            <a:off x="5495942" y="26439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一、体育舞蹈比赛的场地、音乐、服装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3" name="矩形 8"/>
          <p:cNvSpPr/>
          <p:nvPr/>
        </p:nvSpPr>
        <p:spPr>
          <a:xfrm>
            <a:off x="944563" y="1597025"/>
            <a:ext cx="6096000" cy="3101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体育舞蹈比赛的场地长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米、宽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米。选手按逆时针方向运行，交换舞程线时过中心线。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比赛音乐决赛时每曲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秒，其他赛时每曲规定不得少于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秒。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比赛的服装规定：摩登舞男子穿燕尾服，女子穿不过脚踝的长裙；拉丁舞服装应有拉美风格，男女选手服装必须协调。专业选手背号为黑底白字，业余选手背号为白底黑字。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294" name="图片 9" descr="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3275" y="1189038"/>
            <a:ext cx="4313238" cy="431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5" name="TextBox 18"/>
          <p:cNvSpPr/>
          <p:nvPr/>
        </p:nvSpPr>
        <p:spPr>
          <a:xfrm>
            <a:off x="931863" y="3014663"/>
            <a:ext cx="10748962" cy="295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基本技术：基本动作、姿态、平衡稳定、移动。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音乐运用：节奏、风格的理解和体现。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舞蹈风格：区别各种不同舞种之间的风格上的差别，个人风格的展现。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动作编排：动作流畅新颖，运用自如；体现舞种的基本风韵并有一定的技术难度；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动作与音乐密切配合，发挥音乐效果；编排有章法，能充分利用场地。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临场表现：赛场上的应变能力，良好的竞技状态。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赛场效果：舞者的风度、气质、仪表等总体形象。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TextBox 3"/>
          <p:cNvSpPr/>
          <p:nvPr/>
        </p:nvSpPr>
        <p:spPr>
          <a:xfrm>
            <a:off x="876300" y="1049338"/>
            <a:ext cx="9721850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二、体育舞蹈竞赛的裁判赛制及评判依据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901700" y="1635443"/>
            <a:ext cx="10852150" cy="902351"/>
            <a:chOff x="0" y="0"/>
            <a:chExt cx="10852904" cy="901057"/>
          </a:xfrm>
          <a:solidFill>
            <a:schemeClr val="accent1">
              <a:lumMod val="75000"/>
            </a:schemeClr>
          </a:solidFill>
        </p:grpSpPr>
        <p:sp>
          <p:nvSpPr>
            <p:cNvPr id="16" name="圆角矩形 4"/>
            <p:cNvSpPr>
              <a:spLocks noChangeArrowheads="1"/>
            </p:cNvSpPr>
            <p:nvPr/>
          </p:nvSpPr>
          <p:spPr bwMode="auto">
            <a:xfrm>
              <a:off x="0" y="152200"/>
              <a:ext cx="10852904" cy="711746"/>
            </a:xfrm>
            <a:prstGeom prst="roundRect">
              <a:avLst>
                <a:gd name="adj" fmla="val 4370"/>
              </a:avLst>
            </a:prstGeom>
            <a:grpFill/>
            <a:ln w="12700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" name="等腰三角形 5"/>
            <p:cNvSpPr>
              <a:spLocks noChangeArrowheads="1"/>
            </p:cNvSpPr>
            <p:nvPr/>
          </p:nvSpPr>
          <p:spPr bwMode="auto">
            <a:xfrm flipH="1">
              <a:off x="106945" y="0"/>
              <a:ext cx="288032" cy="171464"/>
            </a:xfrm>
            <a:prstGeom prst="triangle">
              <a:avLst>
                <a:gd name="adj" fmla="val 0"/>
              </a:avLst>
            </a:prstGeom>
            <a:grpFill/>
            <a:ln w="12700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8" name="TextBox 6"/>
            <p:cNvSpPr>
              <a:spLocks noChangeArrowheads="1"/>
            </p:cNvSpPr>
            <p:nvPr/>
          </p:nvSpPr>
          <p:spPr bwMode="auto">
            <a:xfrm>
              <a:off x="59956" y="124715"/>
              <a:ext cx="10648932" cy="77634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      体育舞蹈比赛分团体赛和个人赛两种，按预赛（淘汰赛）、复赛（选拔赛）、半决赛（资格赛）、决赛（名次赛）的程序进行。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253663" y="3521075"/>
            <a:ext cx="615950" cy="1644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 dirty="0" smtClean="0">
                <a:solidFill>
                  <a:schemeClr val="accent2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</a:rPr>
              <a:t>判定依据</a:t>
            </a:r>
            <a:endParaRPr kumimoji="0" lang="zh-CN" altLang="en-US" sz="2800" kern="1200" cap="none" spc="0" normalizeH="0" baseline="0" noProof="0" dirty="0" smtClean="0">
              <a:solidFill>
                <a:schemeClr val="accent2">
                  <a:lumMod val="7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67785" y="2168525"/>
            <a:ext cx="4439920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任务四</a:t>
            </a:r>
            <a:endParaRPr lang="zh-CN" alt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体育舞蹈运动考级与竞赛组织开展方法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全国体育舞蹈的等级标准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体育舞蹈竞赛组织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TextBox 3"/>
          <p:cNvSpPr/>
          <p:nvPr/>
        </p:nvSpPr>
        <p:spPr>
          <a:xfrm>
            <a:off x="876300" y="1049338"/>
            <a:ext cx="9721850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一、全国体育舞蹈的等级标准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341" name="图片 12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1630363"/>
            <a:ext cx="4625975" cy="4495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342" name="直接箭头连接符 14"/>
          <p:cNvCxnSpPr/>
          <p:nvPr/>
        </p:nvCxnSpPr>
        <p:spPr>
          <a:xfrm flipV="1">
            <a:off x="7943850" y="4572000"/>
            <a:ext cx="1782763" cy="6746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343" name="矩形 15"/>
          <p:cNvSpPr/>
          <p:nvPr/>
        </p:nvSpPr>
        <p:spPr>
          <a:xfrm>
            <a:off x="9726613" y="4341813"/>
            <a:ext cx="8763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铜牌级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14344" name="直接箭头连接符 17"/>
          <p:cNvCxnSpPr/>
          <p:nvPr/>
        </p:nvCxnSpPr>
        <p:spPr>
          <a:xfrm flipH="1" flipV="1">
            <a:off x="3314700" y="4206875"/>
            <a:ext cx="1508125" cy="4333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345" name="矩形 18"/>
          <p:cNvSpPr/>
          <p:nvPr/>
        </p:nvSpPr>
        <p:spPr>
          <a:xfrm>
            <a:off x="2433638" y="3975100"/>
            <a:ext cx="87788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银牌级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14346" name="直接箭头连接符 19"/>
          <p:cNvCxnSpPr/>
          <p:nvPr/>
        </p:nvCxnSpPr>
        <p:spPr>
          <a:xfrm flipV="1">
            <a:off x="7296150" y="3284538"/>
            <a:ext cx="1782763" cy="674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347" name="矩形 20"/>
          <p:cNvSpPr/>
          <p:nvPr/>
        </p:nvSpPr>
        <p:spPr>
          <a:xfrm>
            <a:off x="9075738" y="3073400"/>
            <a:ext cx="87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金牌级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14348" name="直接箭头连接符 21"/>
          <p:cNvCxnSpPr/>
          <p:nvPr/>
        </p:nvCxnSpPr>
        <p:spPr>
          <a:xfrm flipH="1" flipV="1">
            <a:off x="3303588" y="2765425"/>
            <a:ext cx="2289175" cy="6794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349" name="矩形 23"/>
          <p:cNvSpPr/>
          <p:nvPr/>
        </p:nvSpPr>
        <p:spPr>
          <a:xfrm>
            <a:off x="2170113" y="255905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金星一级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14350" name="直接箭头连接符 24"/>
          <p:cNvCxnSpPr/>
          <p:nvPr/>
        </p:nvCxnSpPr>
        <p:spPr>
          <a:xfrm flipV="1">
            <a:off x="6727825" y="1863725"/>
            <a:ext cx="2519363" cy="9556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351" name="矩形 26"/>
          <p:cNvSpPr/>
          <p:nvPr/>
        </p:nvSpPr>
        <p:spPr>
          <a:xfrm>
            <a:off x="9267825" y="164465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金星二级</a:t>
            </a:r>
            <a:endParaRPr lang="zh-CN" altLang="en-US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2" descr="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6688" y="1406525"/>
            <a:ext cx="2955925" cy="443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TextBox 3"/>
          <p:cNvSpPr/>
          <p:nvPr/>
        </p:nvSpPr>
        <p:spPr>
          <a:xfrm>
            <a:off x="876300" y="1049338"/>
            <a:ext cx="9721850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二、体育舞蹈竞赛组织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TextBox 18"/>
          <p:cNvSpPr/>
          <p:nvPr/>
        </p:nvSpPr>
        <p:spPr>
          <a:xfrm>
            <a:off x="920750" y="1631950"/>
            <a:ext cx="10748963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确定竞赛宗旨：公正、公平、公开，发扬体育精神，促进体育舞蹈运动的开展。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确定参赛资格：进行过体育舞蹈课程培训的学生，身体健康，思想进步。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竞赛组织目的：培养学生审美能力，提高身体素质。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竞赛性质：业余、小型、校园级别、交流赛。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竞赛日程：赛期、预赛、决赛。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比赛音乐：华尔兹、狐步、探戈、快步、桑巴、恰恰、伦巴和斗牛舞的音乐长度至少为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秒，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团体舞为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～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报名办法：以团体和个人进行组队报名。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比赛方式：“淘汰制”和“顺位法”结合。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竞赛场地：比赛场地不小于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23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×15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米，有专业的音响设备、灯光设备。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7.png"/>
          <p:cNvPicPr>
            <a:picLocks noChangeAspect="1"/>
          </p:cNvPicPr>
          <p:nvPr/>
        </p:nvPicPr>
        <p:blipFill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18220" y="2973282"/>
            <a:ext cx="3415246" cy="3370368"/>
          </a:xfrm>
          <a:prstGeom prst="rect">
            <a:avLst/>
          </a:prstGeom>
        </p:spPr>
      </p:pic>
      <p:sp>
        <p:nvSpPr>
          <p:cNvPr id="16387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9" name="TextBox 3"/>
          <p:cNvSpPr/>
          <p:nvPr/>
        </p:nvSpPr>
        <p:spPr>
          <a:xfrm>
            <a:off x="876300" y="1049338"/>
            <a:ext cx="9721850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二、体育舞蹈竞赛组织</a:t>
            </a:r>
            <a:endParaRPr lang="en-US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TextBox 18"/>
          <p:cNvSpPr/>
          <p:nvPr/>
        </p:nvSpPr>
        <p:spPr>
          <a:xfrm>
            <a:off x="920750" y="1631950"/>
            <a:ext cx="10748963" cy="381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着装要求：女生比赛服装：样式、颜色、鞋、发型与化妆、珠宝首饰。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男生比赛服装：裤子、衬衫 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上装、装饰、鞋、发型、珠宝首饰。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服饰要求：不允许使用宗教符号作为装饰，不允许比赛中更换服装，特殊情况除外。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成绩：采用公开示名次法，每轮比赛后将比赛成绩公布于成绩栏。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竞赛筹办：筹委会主任委员由主办单位相关人员担任。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竞赛计划与内容：举办时间、举办项目、场地规划、经费预算、比赛进度。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裁判组成员：由评判长、副评判长、评判员、辅助评判员组成。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评判要素：基本动作、音乐表现力、舞蹈风格、动作编排、临场表现、场上效果。报名办法：以团体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42900" indent="-342900">
              <a:spcBef>
                <a:spcPts val="1200"/>
              </a:spcBef>
            </a:pP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和个人进行组队报名。</a:t>
            </a:r>
            <a:endParaRPr lang="en-US" altLang="zh-CN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5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26500" y="3253740"/>
            <a:ext cx="2639695" cy="108902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领会体育舞蹈运动的健身价值，不断提高心理素质及与他人交往的技巧。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850265" y="3195955"/>
            <a:ext cx="2639695" cy="104965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了解体育舞蹈的起源与发展；熟悉体育舞蹈的分类及测评。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631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学会体育舞蹈得基本技术及竞赛规则。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121" name="TextBox 8"/>
          <p:cNvSpPr/>
          <p:nvPr>
            <p:custDataLst>
              <p:tags r:id="rId21"/>
            </p:custDataLst>
          </p:nvPr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748780" y="1429703"/>
            <a:ext cx="5003800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 anchorCtr="0">
            <a:spAutoFit/>
          </a:bodyPr>
          <a:p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</a:t>
            </a:r>
            <a:r>
              <a:rPr lang="zh-CN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六</a:t>
            </a:r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　</a:t>
            </a:r>
            <a:r>
              <a:rPr lang="zh-CN"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体育舞蹈</a:t>
            </a:r>
            <a:endParaRPr lang="zh-CN" sz="40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23138" y="3612674"/>
            <a:ext cx="4110038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</a:t>
            </a:r>
            <a:r>
              <a:rPr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体育舞蹈基本技术</a:t>
            </a:r>
            <a:endParaRPr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pic>
        <p:nvPicPr>
          <p:cNvPr id="410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10"/>
          <p:cNvSpPr/>
          <p:nvPr/>
        </p:nvSpPr>
        <p:spPr>
          <a:xfrm>
            <a:off x="7323138" y="2916714"/>
            <a:ext cx="404971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体育舞蹈概述</a:t>
            </a:r>
            <a:endParaRPr lang="zh-CN" altLang="en-US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" name="TextBox 10"/>
          <p:cNvSpPr/>
          <p:nvPr>
            <p:custDataLst>
              <p:tags r:id="rId2"/>
            </p:custDataLst>
          </p:nvPr>
        </p:nvSpPr>
        <p:spPr>
          <a:xfrm>
            <a:off x="7323138" y="4308634"/>
            <a:ext cx="4110038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03   </a:t>
            </a:r>
            <a:r>
              <a:rPr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体育舞蹈竞赛规定</a:t>
            </a:r>
            <a:endParaRPr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3" name="TextBox 10"/>
          <p:cNvSpPr/>
          <p:nvPr>
            <p:custDataLst>
              <p:tags r:id="rId3"/>
            </p:custDataLst>
          </p:nvPr>
        </p:nvSpPr>
        <p:spPr>
          <a:xfrm>
            <a:off x="7323138" y="5004594"/>
            <a:ext cx="4289425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04   </a:t>
            </a:r>
            <a:r>
              <a:rPr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体育舞蹈运动考级与竞赛组织开展方法</a:t>
            </a:r>
            <a:endParaRPr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体育舞蹈概述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>
            <p:custDataLst>
              <p:tags r:id="rId1"/>
            </p:custDataLst>
          </p:nvPr>
        </p:nvSpPr>
        <p:spPr>
          <a:xfrm>
            <a:off x="6322695" y="18961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体育舞蹈的起源与发展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>
            <p:custDataLst>
              <p:tags r:id="rId2"/>
            </p:custDataLst>
          </p:nvPr>
        </p:nvSpPr>
        <p:spPr>
          <a:xfrm>
            <a:off x="6307455" y="30035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体育舞蹈的分类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3"/>
            </p:custDataLst>
          </p:nvPr>
        </p:nvSpPr>
        <p:spPr>
          <a:xfrm>
            <a:off x="6322695" y="39420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舞程线、角度与方位、赛场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20889" y="13487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4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5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6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7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8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9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10"/>
            </p:custDataLst>
          </p:nvPr>
        </p:nvSpPr>
        <p:spPr>
          <a:xfrm>
            <a:off x="5760085" y="30364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1"/>
            </p:custDataLst>
          </p:nvPr>
        </p:nvSpPr>
        <p:spPr>
          <a:xfrm>
            <a:off x="5760085" y="41103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2"/>
            </p:custDataLst>
          </p:nvPr>
        </p:nvSpPr>
        <p:spPr>
          <a:xfrm>
            <a:off x="5760085" y="20693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3"/>
            </p:custDataLst>
          </p:nvPr>
        </p:nvSpPr>
        <p:spPr>
          <a:xfrm>
            <a:off x="5895367" y="42609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4"/>
            </p:custDataLst>
          </p:nvPr>
        </p:nvSpPr>
        <p:spPr>
          <a:xfrm>
            <a:off x="5937902" y="21867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5"/>
            </p:custDataLst>
          </p:nvPr>
        </p:nvSpPr>
        <p:spPr>
          <a:xfrm>
            <a:off x="5929850" y="31633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8"/>
          <p:cNvSpPr/>
          <p:nvPr/>
        </p:nvSpPr>
        <p:spPr>
          <a:xfrm>
            <a:off x="842963" y="1851025"/>
            <a:ext cx="10780712" cy="2805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11—12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世纪，欧洲一些国家将一些民间舞蹈加以提炼和规范，形成了流行在宫廷中的宫廷舞。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1768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年，在巴黎出现了第一家舞厅。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1950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年，英国主办了第一届世界性的大赛。拥有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74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个会员国的“国际舞蹈运动总会”于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1997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月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日正式成为国际奥林匹克委员会会员。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国标舞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2000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年成为悉尼奥运会表演项目，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2008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年成为正式比赛项目。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体育舞蹈是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1924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年美国皇家交际舞专业教师协会在对当时的交谊舞进行了整理，将各种舞种的舞步、舞姿、跳法加以系统化和规范化后形成的。此后，相继制定了布鲁斯、慢华尔兹、慢狐步舞、快华尔兹、快步舞、伦巴、探戈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种交谊舞，称之为普通国际标准交谊舞，亦称为普通体育舞蹈。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6" name="TextBox 1"/>
          <p:cNvSpPr/>
          <p:nvPr/>
        </p:nvSpPr>
        <p:spPr>
          <a:xfrm>
            <a:off x="842963" y="1247775"/>
            <a:ext cx="3311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一、体育舞蹈的起源与发展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127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5128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129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37015" y="4656455"/>
            <a:ext cx="2695575" cy="1591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18"/>
          <p:cNvSpPr/>
          <p:nvPr/>
        </p:nvSpPr>
        <p:spPr>
          <a:xfrm>
            <a:off x="842963" y="1725613"/>
            <a:ext cx="6883400" cy="123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体育舞蹈按照体育舞蹈的风格个人赛和技术结构可分为两大类：摩登舞和拉丁舞。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按照竞赛项目可分为两大类：个人赛和团体赛。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8" name="TextBox 1"/>
          <p:cNvSpPr/>
          <p:nvPr/>
        </p:nvSpPr>
        <p:spPr>
          <a:xfrm>
            <a:off x="842963" y="1247775"/>
            <a:ext cx="3311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二、体育舞蹈的分类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149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6152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6153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151" name="图片 11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2388" y="1268413"/>
            <a:ext cx="3859212" cy="4824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000" y="3000375"/>
            <a:ext cx="4952365" cy="2935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单元十六　体育舞蹈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1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三、舞程线、角度与方位、赛场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2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80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81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7174" name="图片 11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613" y="2301875"/>
            <a:ext cx="4249737" cy="240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矩形 12"/>
          <p:cNvSpPr/>
          <p:nvPr/>
        </p:nvSpPr>
        <p:spPr>
          <a:xfrm>
            <a:off x="2319338" y="4821238"/>
            <a:ext cx="87788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舞程线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176" name="图片 1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4825" y="1492250"/>
            <a:ext cx="36957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矩形 14"/>
          <p:cNvSpPr/>
          <p:nvPr/>
        </p:nvSpPr>
        <p:spPr>
          <a:xfrm>
            <a:off x="9405938" y="29464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旋转角度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178" name="图片 15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0" y="3890963"/>
            <a:ext cx="352425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矩形 16"/>
          <p:cNvSpPr/>
          <p:nvPr/>
        </p:nvSpPr>
        <p:spPr>
          <a:xfrm>
            <a:off x="6767513" y="5689600"/>
            <a:ext cx="6461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方位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PA" val="v4.0.0"/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4.0.0"/>
  <p:tag name="KSO_WM_BEAUTIFY_FLAG" val=""/>
</p:tagLst>
</file>

<file path=ppt/tags/tag41.xml><?xml version="1.0" encoding="utf-8"?>
<p:tagLst xmlns:p="http://schemas.openxmlformats.org/presentationml/2006/main">
  <p:tag name="PA" val="v4.0.0"/>
  <p:tag name="KSO_WM_BEAUTIFY_FLAG" val=""/>
</p:tagLst>
</file>

<file path=ppt/tags/tag42.xml><?xml version="1.0" encoding="utf-8"?>
<p:tagLst xmlns:p="http://schemas.openxmlformats.org/presentationml/2006/main">
  <p:tag name="PA" val="v4.0.0"/>
  <p:tag name="KSO_WM_BEAUTIFY_FLAG" val=""/>
</p:tagLst>
</file>

<file path=ppt/tags/tag43.xml><?xml version="1.0" encoding="utf-8"?>
<p:tagLst xmlns:p="http://schemas.openxmlformats.org/presentationml/2006/main">
  <p:tag name="PA" val="v4.0.0"/>
  <p:tag name="KSO_WM_BEAUTIFY_FLAG" val=""/>
</p:tagLst>
</file>

<file path=ppt/tags/tag44.xml><?xml version="1.0" encoding="utf-8"?>
<p:tagLst xmlns:p="http://schemas.openxmlformats.org/presentationml/2006/main">
  <p:tag name="PA" val="v4.0.0"/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PLACING_PICTURE_USER_VIEWPORT" val="{&quot;height&quot;:4722.500787401575,&quot;width&quot;:7100}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PA" val="v4.0.0"/>
  <p:tag name="KSO_WM_BEAUTIFY_FLAG" val=""/>
</p:tagLst>
</file>

<file path=ppt/tags/tag75.xml><?xml version="1.0" encoding="utf-8"?>
<p:tagLst xmlns:p="http://schemas.openxmlformats.org/presentationml/2006/main">
  <p:tag name="PA" val="v4.0.0"/>
  <p:tag name="KSO_WM_BEAUTIFY_FLAG" val=""/>
</p:tagLst>
</file>

<file path=ppt/tags/tag76.xml><?xml version="1.0" encoding="utf-8"?>
<p:tagLst xmlns:p="http://schemas.openxmlformats.org/presentationml/2006/main">
  <p:tag name="PA" val="v4.0.0"/>
  <p:tag name="KSO_WM_BEAUTIFY_FLAG" val=""/>
</p:tagLst>
</file>

<file path=ppt/tags/tag77.xml><?xml version="1.0" encoding="utf-8"?>
<p:tagLst xmlns:p="http://schemas.openxmlformats.org/presentationml/2006/main">
  <p:tag name="PA" val="v4.0.0"/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PA" val="v5.2.1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PA" val="v5.2.11"/>
</p:tagLst>
</file>

<file path=ppt/tags/tag90.xml><?xml version="1.0" encoding="utf-8"?>
<p:tagLst xmlns:p="http://schemas.openxmlformats.org/presentationml/2006/main">
  <p:tag name="KSO_WPP_MARK_KEY" val="13b70b23-fcad-4be9-adad-e0a8f754a28d"/>
  <p:tag name="COMMONDATA" val="eyJoZGlkIjoiMDAxNTdkOWEwYjNlN2JlOWI5YmExMDU2NWZmMTVkYzU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2558</Words>
  <Application>WPS 演示</Application>
  <PresentationFormat>自定义</PresentationFormat>
  <Paragraphs>216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思源黑体 CN Regular</vt:lpstr>
      <vt:lpstr>思源黑体 CN Normal</vt:lpstr>
      <vt:lpstr>OPPOSans R</vt:lpstr>
      <vt:lpstr>华文黑体</vt:lpstr>
      <vt:lpstr>字魂105号-简雅黑</vt:lpstr>
      <vt:lpstr>思源黑体 CN Bold</vt:lpstr>
      <vt:lpstr>Lato Light</vt:lpstr>
      <vt:lpstr>思源宋体 CN SemiBold</vt:lpstr>
      <vt:lpstr>方正粗黑宋简体</vt:lpstr>
      <vt:lpstr>Latha</vt:lpstr>
      <vt:lpstr>Impact</vt:lpstr>
      <vt:lpstr>Office 主题</vt:lpstr>
      <vt:lpstr>Office 主题​​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单金枝</cp:lastModifiedBy>
  <cp:revision>202</cp:revision>
  <dcterms:created xsi:type="dcterms:W3CDTF">2013-10-18T12:56:00Z</dcterms:created>
  <dcterms:modified xsi:type="dcterms:W3CDTF">2023-05-31T06:43:22Z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FB61C1BD03B743C78D178C52149A643B_13</vt:lpwstr>
  </property>
</Properties>
</file>