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0.svg" ContentType="image/svg+xml"/>
  <Override PartName="/ppt/media/image22.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 id="2147483680" r:id="rId6"/>
  </p:sldMasterIdLst>
  <p:notesMasterIdLst>
    <p:notesMasterId r:id="rId8"/>
  </p:notesMasterIdLst>
  <p:sldIdLst>
    <p:sldId id="315" r:id="rId7"/>
    <p:sldId id="316" r:id="rId9"/>
    <p:sldId id="318" r:id="rId10"/>
    <p:sldId id="257" r:id="rId11"/>
    <p:sldId id="319" r:id="rId12"/>
    <p:sldId id="322" r:id="rId13"/>
    <p:sldId id="264" r:id="rId14"/>
    <p:sldId id="366" r:id="rId15"/>
    <p:sldId id="265" r:id="rId16"/>
    <p:sldId id="367" r:id="rId17"/>
    <p:sldId id="346" r:id="rId18"/>
    <p:sldId id="368" r:id="rId19"/>
    <p:sldId id="347" r:id="rId20"/>
    <p:sldId id="369" r:id="rId21"/>
    <p:sldId id="321" r:id="rId22"/>
    <p:sldId id="326" r:id="rId23"/>
    <p:sldId id="267" r:id="rId24"/>
    <p:sldId id="370" r:id="rId25"/>
    <p:sldId id="348" r:id="rId26"/>
    <p:sldId id="317" r:id="rId27"/>
    <p:sldId id="323" r:id="rId28"/>
    <p:sldId id="320" r:id="rId29"/>
    <p:sldId id="268" r:id="rId30"/>
    <p:sldId id="349" r:id="rId31"/>
    <p:sldId id="270" r:id="rId32"/>
    <p:sldId id="350" r:id="rId33"/>
    <p:sldId id="325" r:id="rId34"/>
    <p:sldId id="332" r:id="rId35"/>
    <p:sldId id="351" r:id="rId36"/>
    <p:sldId id="352" r:id="rId37"/>
    <p:sldId id="353" r:id="rId38"/>
    <p:sldId id="262" r:id="rId39"/>
  </p:sldIdLst>
  <p:sldSz cx="12192000" cy="6858000"/>
  <p:notesSz cx="6858000" cy="9144000"/>
  <p:custDataLst>
    <p:tags r:id="rId44"/>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60"/>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4" Type="http://schemas.openxmlformats.org/officeDocument/2006/relationships/tags" Target="tags/tag17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3" Type="http://schemas.openxmlformats.org/officeDocument/2006/relationships/theme" Target="../theme/theme5.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tags" Target="../tags/tag3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tags" Target="../tags/tag4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7.png"/><Relationship Id="rId7" Type="http://schemas.openxmlformats.org/officeDocument/2006/relationships/tags" Target="../tags/tag46.xml"/><Relationship Id="rId6" Type="http://schemas.openxmlformats.org/officeDocument/2006/relationships/image" Target="../media/image6.png"/><Relationship Id="rId5" Type="http://schemas.openxmlformats.org/officeDocument/2006/relationships/tags" Target="../tags/tag45.xml"/><Relationship Id="rId4" Type="http://schemas.openxmlformats.org/officeDocument/2006/relationships/image" Target="../media/image5.png"/><Relationship Id="rId3" Type="http://schemas.openxmlformats.org/officeDocument/2006/relationships/tags" Target="../tags/tag4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48.xml"/><Relationship Id="rId10" Type="http://schemas.openxmlformats.org/officeDocument/2006/relationships/image" Target="../media/image8.png"/><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png"/><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1" Type="http://schemas.openxmlformats.org/officeDocument/2006/relationships/slideLayout" Target="../slideLayouts/slideLayout12.xml"/><Relationship Id="rId30" Type="http://schemas.openxmlformats.org/officeDocument/2006/relationships/image" Target="../media/image20.svg"/><Relationship Id="rId3" Type="http://schemas.openxmlformats.org/officeDocument/2006/relationships/tags" Target="../tags/tag60.xml"/><Relationship Id="rId29" Type="http://schemas.openxmlformats.org/officeDocument/2006/relationships/image" Target="../media/image19.png"/><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media/image7.png"/><Relationship Id="rId7" Type="http://schemas.openxmlformats.org/officeDocument/2006/relationships/tags" Target="../tags/tag89.xml"/><Relationship Id="rId6" Type="http://schemas.openxmlformats.org/officeDocument/2006/relationships/image" Target="../media/image6.png"/><Relationship Id="rId5" Type="http://schemas.openxmlformats.org/officeDocument/2006/relationships/tags" Target="../tags/tag88.xml"/><Relationship Id="rId4" Type="http://schemas.openxmlformats.org/officeDocument/2006/relationships/image" Target="../media/image5.png"/><Relationship Id="rId3" Type="http://schemas.openxmlformats.org/officeDocument/2006/relationships/tags" Target="../tags/tag87.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91.xml"/><Relationship Id="rId10" Type="http://schemas.openxmlformats.org/officeDocument/2006/relationships/image" Target="../media/image8.png"/><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6" Type="http://schemas.openxmlformats.org/officeDocument/2006/relationships/slideLayout" Target="../slideLayouts/slideLayout28.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23.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slideLayout" Target="../slideLayouts/slideLayout12.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24.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3" Type="http://schemas.openxmlformats.org/officeDocument/2006/relationships/slideLayout" Target="../slideLayouts/slideLayout12.xml"/><Relationship Id="rId22" Type="http://schemas.openxmlformats.org/officeDocument/2006/relationships/image" Target="../media/image22.svg"/><Relationship Id="rId21" Type="http://schemas.openxmlformats.org/officeDocument/2006/relationships/image" Target="../media/image21.png"/><Relationship Id="rId20" Type="http://schemas.openxmlformats.org/officeDocument/2006/relationships/tags" Target="../tags/tag139.xml"/><Relationship Id="rId2" Type="http://schemas.openxmlformats.org/officeDocument/2006/relationships/tags" Target="../tags/tag121.xml"/><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3.jpeg"/><Relationship Id="rId1" Type="http://schemas.openxmlformats.org/officeDocument/2006/relationships/tags" Target="../tags/tag140.xml"/></Relationships>
</file>

<file path=ppt/slides/_rels/slide26.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3" Type="http://schemas.openxmlformats.org/officeDocument/2006/relationships/slideLayout" Target="../slideLayouts/slideLayout12.xml"/><Relationship Id="rId32" Type="http://schemas.openxmlformats.org/officeDocument/2006/relationships/image" Target="../media/image33.svg"/><Relationship Id="rId31" Type="http://schemas.openxmlformats.org/officeDocument/2006/relationships/image" Target="../media/image32.png"/><Relationship Id="rId30" Type="http://schemas.openxmlformats.org/officeDocument/2006/relationships/tags" Target="../tags/tag162.xml"/><Relationship Id="rId3" Type="http://schemas.openxmlformats.org/officeDocument/2006/relationships/tags" Target="../tags/tag143.xml"/><Relationship Id="rId29" Type="http://schemas.openxmlformats.org/officeDocument/2006/relationships/image" Target="../media/image31.svg"/><Relationship Id="rId28" Type="http://schemas.openxmlformats.org/officeDocument/2006/relationships/image" Target="../media/image30.png"/><Relationship Id="rId27" Type="http://schemas.openxmlformats.org/officeDocument/2006/relationships/tags" Target="../tags/tag161.xml"/><Relationship Id="rId26" Type="http://schemas.openxmlformats.org/officeDocument/2006/relationships/image" Target="../media/image29.svg"/><Relationship Id="rId25" Type="http://schemas.openxmlformats.org/officeDocument/2006/relationships/image" Target="../media/image28.png"/><Relationship Id="rId24" Type="http://schemas.openxmlformats.org/officeDocument/2006/relationships/tags" Target="../tags/tag160.xml"/><Relationship Id="rId23" Type="http://schemas.openxmlformats.org/officeDocument/2006/relationships/image" Target="../media/image27.svg"/><Relationship Id="rId22" Type="http://schemas.openxmlformats.org/officeDocument/2006/relationships/image" Target="../media/image26.png"/><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tags" Target="../tags/tag142.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image" Target="../media/image25.svg"/><Relationship Id="rId11" Type="http://schemas.openxmlformats.org/officeDocument/2006/relationships/image" Target="../media/image24.png"/><Relationship Id="rId10" Type="http://schemas.openxmlformats.org/officeDocument/2006/relationships/tags" Target="../tags/tag150.xml"/><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image" Target="../media/image7.png"/><Relationship Id="rId7" Type="http://schemas.openxmlformats.org/officeDocument/2006/relationships/tags" Target="../tags/tag166.xml"/><Relationship Id="rId6" Type="http://schemas.openxmlformats.org/officeDocument/2006/relationships/image" Target="../media/image6.png"/><Relationship Id="rId5" Type="http://schemas.openxmlformats.org/officeDocument/2006/relationships/tags" Target="../tags/tag165.xml"/><Relationship Id="rId4" Type="http://schemas.openxmlformats.org/officeDocument/2006/relationships/image" Target="../media/image5.png"/><Relationship Id="rId3" Type="http://schemas.openxmlformats.org/officeDocument/2006/relationships/tags" Target="../tags/tag16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168.xml"/><Relationship Id="rId10" Type="http://schemas.openxmlformats.org/officeDocument/2006/relationships/image" Target="../media/image8.png"/><Relationship Id="rId1" Type="http://schemas.openxmlformats.org/officeDocument/2006/relationships/tags" Target="../tags/tag163.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7.png"/><Relationship Id="rId7" Type="http://schemas.openxmlformats.org/officeDocument/2006/relationships/tags" Target="../tags/tag26.xml"/><Relationship Id="rId6" Type="http://schemas.openxmlformats.org/officeDocument/2006/relationships/image" Target="../media/image6.png"/><Relationship Id="rId5" Type="http://schemas.openxmlformats.org/officeDocument/2006/relationships/tags" Target="../tags/tag25.xml"/><Relationship Id="rId4" Type="http://schemas.openxmlformats.org/officeDocument/2006/relationships/image" Target="../media/image5.png"/><Relationship Id="rId3" Type="http://schemas.openxmlformats.org/officeDocument/2006/relationships/tags" Target="../tags/tag24.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8.xml"/><Relationship Id="rId10" Type="http://schemas.openxmlformats.org/officeDocument/2006/relationships/image" Target="../media/image8.png"/><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2176780"/>
            <a:ext cx="5694045" cy="2232660"/>
          </a:xfrm>
          <a:prstGeom prst="rect">
            <a:avLst/>
          </a:prstGeom>
          <a:noFill/>
          <a:ln w="9525">
            <a:noFill/>
          </a:ln>
        </p:spPr>
        <p:txBody>
          <a:bodyPr wrap="square" anchor="t" anchorCtr="0">
            <a:spAutoFit/>
          </a:bodyPr>
          <a:p>
            <a:pPr marL="285750" indent="-285750">
              <a:lnSpc>
                <a:spcPct val="15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（2）心理素质。</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从事冲撞性较强的运动（如足球）时，注意力不集中，发生损伤的危险性将增加。情绪不稳定、易急躁、急于求成，或在运动中因畏难、恐慌或害羞而犹豫不决的人，也容易造成运动损伤。</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（一）直接原因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6861175" y="1940560"/>
            <a:ext cx="4471035" cy="3256280"/>
          </a:xfrm>
          <a:prstGeom prst="rect">
            <a:avLst/>
          </a:prstGeom>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1725930"/>
            <a:ext cx="5252720" cy="3418205"/>
          </a:xfrm>
          <a:prstGeom prst="rect">
            <a:avLst/>
          </a:prstGeom>
          <a:noFill/>
          <a:ln w="9525">
            <a:noFill/>
          </a:ln>
        </p:spPr>
        <p:txBody>
          <a:bodyPr wrap="square"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 外部原因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（1）方法因素。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① 质的因素：有些体育锻炼者不顾自身的条件而选择不适宜的运动项目，损伤的发生率提高。</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② 量的因素：运动时间过长、运动量过大、运动频率过高等极易导致过度训练，过度训练是运动损伤的主要原因之一。</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（一）直接原因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100" name="图片 99"/>
          <p:cNvPicPr/>
          <p:nvPr>
            <p:custDataLst>
              <p:tags r:id="rId1"/>
            </p:custDataLst>
          </p:nvPr>
        </p:nvPicPr>
        <p:blipFill>
          <a:blip r:embed="rId2"/>
          <a:stretch>
            <a:fillRect/>
          </a:stretch>
        </p:blipFill>
        <p:spPr>
          <a:xfrm>
            <a:off x="6808470" y="1247775"/>
            <a:ext cx="4741545" cy="3980180"/>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1725930"/>
            <a:ext cx="5904865" cy="3317875"/>
          </a:xfrm>
          <a:prstGeom prst="rect">
            <a:avLst/>
          </a:prstGeom>
          <a:noFill/>
          <a:ln w="9525">
            <a:noFill/>
          </a:ln>
        </p:spPr>
        <p:txBody>
          <a:bodyPr wrap="square"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（2）环境因素。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① 自然环境：雨后路滑、光线不足、气温过高、过低或过于潮湿等，也会引起运动损伤。</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② 人工环境：锻炼者使用劣质器械，锻炼服装和鞋子不合适，缺乏必要的防护器具（如护膝、护踝、护腿等），运动场地不平坦或有小碎石等杂物，器械安装不牢固，器械的高低、大小与轻重不符合锻炼者的年龄、性别和训练水平的特点等都能成为受伤的原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（一）直接原因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7233285" y="1605280"/>
            <a:ext cx="4587875" cy="3679190"/>
          </a:xfrm>
          <a:prstGeom prst="rect">
            <a:avLst/>
          </a:prstGeom>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1725930"/>
            <a:ext cx="5596890" cy="3253740"/>
          </a:xfrm>
          <a:prstGeom prst="rect">
            <a:avLst/>
          </a:prstGeom>
          <a:noFill/>
          <a:ln w="9525">
            <a:noFill/>
          </a:ln>
        </p:spPr>
        <p:txBody>
          <a:bodyPr wrap="square" anchor="t" anchorCtr="0">
            <a:spAutoFit/>
          </a:bodyPr>
          <a:p>
            <a:pPr>
              <a:lnSpc>
                <a:spcPct val="14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诱因即诱发因素，它必须在直接原因（如局部负担过大，技术动作发生错误等）的同时作用下，才可能成为致伤的因素。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各项运动技术的特点：由于各项运动项目都有自己的技术特点，人体各部位的负荷量不完全相同，因此，各运动项目都能导致机体易伤部位的损伤。例如，网球运动易使锻炼者造成“网球肘”，长跑运动会导致锻炼者膝外侧疼痛症候群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（二）诱因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6901815" y="1725930"/>
            <a:ext cx="4866005" cy="3738245"/>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1920240"/>
            <a:ext cx="5697220" cy="3964305"/>
          </a:xfrm>
          <a:prstGeom prst="rect">
            <a:avLst/>
          </a:prstGeom>
          <a:noFill/>
          <a:ln w="9525">
            <a:noFill/>
          </a:ln>
        </p:spPr>
        <p:txBody>
          <a:bodyPr wrap="square"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（2）解剖生理学特点：某些组织所处的特殊解剖位置在运动中易与周围组织发生摩擦和挤压，如肩肘。运动中由于相互间力学关系的改变，可导致负荷最大的组织发生损伤，如踝背伸 60°～70°角发力跖屈时，跟腱处于极度紧张状态，但胫前肌及腓骨肌则比较松弛，若突然用力踏跳，可能发生跟腱断裂等。综上所述，由于各项运动都有其自身的特殊技术要求，加之解剖生理学的特点，在直接原因的作用下，各项运动中所发生的运动损伤都具有一定的特点和规律。</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（二）诱因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6929120" y="2140585"/>
            <a:ext cx="4781550" cy="3181350"/>
          </a:xfrm>
          <a:prstGeom prst="rect">
            <a:avLst/>
          </a:prstGeom>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运动损伤的预防</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852170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任务四　体育活动中的医学保健</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3"/>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4"/>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5"/>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6"/>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7"/>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常见疾病与运动的关系</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心理疾病与运动的关系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7"/>
          <p:cNvSpPr/>
          <p:nvPr/>
        </p:nvSpPr>
        <p:spPr>
          <a:xfrm>
            <a:off x="869950" y="544513"/>
            <a:ext cx="40909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一、运动损伤的预防重点</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9225" name="矩形 21"/>
          <p:cNvSpPr/>
          <p:nvPr/>
        </p:nvSpPr>
        <p:spPr>
          <a:xfrm>
            <a:off x="683895" y="1488440"/>
            <a:ext cx="5069205" cy="4062730"/>
          </a:xfrm>
          <a:prstGeom prst="rect">
            <a:avLst/>
          </a:prstGeom>
          <a:noFill/>
          <a:ln w="9525">
            <a:noFill/>
          </a:ln>
        </p:spPr>
        <p:txBody>
          <a:bodyPr wrap="square" anchor="t" anchorCtr="0">
            <a:spAutoFit/>
          </a:bodyPr>
          <a:p>
            <a:pPr>
              <a:lnSpc>
                <a:spcPct val="14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动损伤的种类很多，各个运动项目对人体各部位的运动伤害各不相同。根据国内有关资料显示，运动员总的来说是小损伤多、慢性损伤多、严重及急性损伤少。慢性的小损伤中，有的是一次急性损伤后尚未完全康复就投入训练而变成慢性损伤，但更多的是由于运动量安排不当造成局部过度劳累，最终导致过劳损伤。因此，应注意对急性损伤及时、正确的处理，并科学地安排运动量，以防各种组织劳损的发生。</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600"/>
              </a:spcBef>
              <a:spcAft>
                <a:spcPts val="600"/>
              </a:spcAft>
              <a:buFont typeface="Wingdings" panose="05000000000000000000" pitchFamily="2" charset="2"/>
            </a:pPr>
            <a:endParaRPr lang="zh-CN" altLang="en-US" dirty="0">
              <a:latin typeface="Arial" panose="020B0604020202020204" pitchFamily="34" charset="0"/>
              <a:ea typeface="宋体" panose="02010600030101010101" pitchFamily="2" charset="-122"/>
            </a:endParaRPr>
          </a:p>
        </p:txBody>
      </p:sp>
      <p:pic>
        <p:nvPicPr>
          <p:cNvPr id="100" name="图片 99"/>
          <p:cNvPicPr/>
          <p:nvPr>
            <p:custDataLst>
              <p:tags r:id="rId1"/>
            </p:custDataLst>
          </p:nvPr>
        </p:nvPicPr>
        <p:blipFill>
          <a:blip r:embed="rId2"/>
          <a:stretch>
            <a:fillRect/>
          </a:stretch>
        </p:blipFill>
        <p:spPr>
          <a:xfrm>
            <a:off x="6683375" y="1292225"/>
            <a:ext cx="4555490" cy="37528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9225"/>
                                        </p:tgtEl>
                                        <p:attrNameLst>
                                          <p:attrName>style.visibility</p:attrName>
                                        </p:attrNameLst>
                                      </p:cBhvr>
                                      <p:to>
                                        <p:strVal val="visible"/>
                                      </p:to>
                                    </p:set>
                                    <p:animEffect filter="fade">
                                      <p:cBhvr>
                                        <p:cTn id="7" dur="1000"/>
                                        <p:tgtEl>
                                          <p:spTgt spid="9225"/>
                                        </p:tgtEl>
                                      </p:cBhvr>
                                    </p:animEffect>
                                    <p:anim calcmode="lin" valueType="num">
                                      <p:cBhvr>
                                        <p:cTn id="8" dur="1000" fill="hold"/>
                                        <p:tgtEl>
                                          <p:spTgt spid="9225"/>
                                        </p:tgtEl>
                                        <p:attrNameLst>
                                          <p:attrName>ppt_x</p:attrName>
                                        </p:attrNameLst>
                                      </p:cBhvr>
                                      <p:tavLst>
                                        <p:tav tm="0">
                                          <p:val>
                                            <p:strVal val="#ppt_x"/>
                                          </p:val>
                                        </p:tav>
                                        <p:tav tm="100000">
                                          <p:val>
                                            <p:strVal val="#ppt_x"/>
                                          </p:val>
                                        </p:tav>
                                      </p:tavLst>
                                    </p:anim>
                                    <p:anim calcmode="lin" valueType="num">
                                      <p:cBhvr>
                                        <p:cTn id="9" dur="900" decel="100000" fill="hold"/>
                                        <p:tgtEl>
                                          <p:spTgt spid="92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7"/>
          <p:cNvSpPr/>
          <p:nvPr/>
        </p:nvSpPr>
        <p:spPr>
          <a:xfrm>
            <a:off x="869950" y="544513"/>
            <a:ext cx="40909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一、运动损伤的预防重点</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9225" name="矩形 21"/>
          <p:cNvSpPr/>
          <p:nvPr/>
        </p:nvSpPr>
        <p:spPr>
          <a:xfrm>
            <a:off x="643890" y="1267460"/>
            <a:ext cx="5198745" cy="3964305"/>
          </a:xfrm>
          <a:prstGeom prst="rect">
            <a:avLst/>
          </a:prstGeom>
          <a:noFill/>
          <a:ln w="9525">
            <a:noFill/>
          </a:ln>
        </p:spPr>
        <p:txBody>
          <a:bodyPr wrap="square" anchor="t" anchorCtr="0">
            <a:spAutoFit/>
          </a:bodyPr>
          <a:p>
            <a:pPr>
              <a:lnSpc>
                <a:spcPct val="14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锻炼者运动损伤的发生情况与运动员有相似之处，但也有许多差异。在体育课和课外活动中，学生急性损伤者相对较多，而劳损者较少。因此，要特别注意急性损伤的防护。但学生锻炼时也要注意合理安排运动量，以防发生劳损，其中以腱与骨相接部分的劳损和骨组织的劳损（如胫腓骨疲劳性骨膜炎、软骨炎等）较为多见。此外，学生锻炼时关节扭伤的发生率也较高，以掌指关节及踝关节扭伤最为多见。因此，在进行体育锻炼时要注意手指及足踝关节的防护。</a:t>
            </a:r>
            <a:endParaRPr lang="zh-CN" altLang="en-US" dirty="0">
              <a:latin typeface="Arial" panose="020B0604020202020204" pitchFamily="34" charset="0"/>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282055" y="1459865"/>
            <a:ext cx="4782185" cy="37719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9225"/>
                                        </p:tgtEl>
                                        <p:attrNameLst>
                                          <p:attrName>style.visibility</p:attrName>
                                        </p:attrNameLst>
                                      </p:cBhvr>
                                      <p:to>
                                        <p:strVal val="visible"/>
                                      </p:to>
                                    </p:set>
                                    <p:animEffect filter="fade">
                                      <p:cBhvr>
                                        <p:cTn id="7" dur="1000"/>
                                        <p:tgtEl>
                                          <p:spTgt spid="9225"/>
                                        </p:tgtEl>
                                      </p:cBhvr>
                                    </p:animEffect>
                                    <p:anim calcmode="lin" valueType="num">
                                      <p:cBhvr>
                                        <p:cTn id="8" dur="1000" fill="hold"/>
                                        <p:tgtEl>
                                          <p:spTgt spid="9225"/>
                                        </p:tgtEl>
                                        <p:attrNameLst>
                                          <p:attrName>ppt_x</p:attrName>
                                        </p:attrNameLst>
                                      </p:cBhvr>
                                      <p:tavLst>
                                        <p:tav tm="0">
                                          <p:val>
                                            <p:strVal val="#ppt_x"/>
                                          </p:val>
                                        </p:tav>
                                        <p:tav tm="100000">
                                          <p:val>
                                            <p:strVal val="#ppt_x"/>
                                          </p:val>
                                        </p:tav>
                                      </p:tavLst>
                                    </p:anim>
                                    <p:anim calcmode="lin" valueType="num">
                                      <p:cBhvr>
                                        <p:cTn id="9" dur="900" decel="100000" fill="hold"/>
                                        <p:tgtEl>
                                          <p:spTgt spid="92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2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7"/>
          <p:cNvSpPr/>
          <p:nvPr/>
        </p:nvSpPr>
        <p:spPr>
          <a:xfrm>
            <a:off x="869950" y="544830"/>
            <a:ext cx="5074285"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二、运动损伤的预防原则及基本方法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9" name="文本框 8"/>
          <p:cNvSpPr txBox="1"/>
          <p:nvPr>
            <p:custDataLst>
              <p:tags r:id="rId1"/>
            </p:custDataLst>
          </p:nvPr>
        </p:nvSpPr>
        <p:spPr>
          <a:xfrm flipH="1">
            <a:off x="878205" y="1462405"/>
            <a:ext cx="3716655" cy="1322705"/>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要从思想上对运动损伤的预防给予重视，并遵守体育锻炼的一般原则，加强身体的全面锻炼，提高机体对运动的适应能力。</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p:txBody>
      </p:sp>
      <p:sp>
        <p:nvSpPr>
          <p:cNvPr id="11" name="文本框 10"/>
          <p:cNvSpPr txBox="1"/>
          <p:nvPr>
            <p:custDataLst>
              <p:tags r:id="rId2"/>
            </p:custDataLst>
          </p:nvPr>
        </p:nvSpPr>
        <p:spPr>
          <a:xfrm flipH="1">
            <a:off x="754380" y="1113155"/>
            <a:ext cx="3497580" cy="410210"/>
          </a:xfrm>
          <a:prstGeom prst="rect">
            <a:avLst/>
          </a:prstGeom>
          <a:noFill/>
        </p:spPr>
        <p:txBody>
          <a:bodyPr wrap="square" bIns="0" rtlCol="0" anchor="ctr" anchorCtr="0"/>
          <a:p>
            <a:pPr algn="l"/>
            <a:r>
              <a:rPr lang="zh-CN" sz="18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（一）重视预防运动损伤</a:t>
            </a:r>
            <a:endParaRPr lang="zh-CN" sz="1800" spc="300" dirty="0">
              <a:solidFill>
                <a:srgbClr val="58BBDB">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16" name="文本框 15"/>
          <p:cNvSpPr txBox="1"/>
          <p:nvPr>
            <p:custDataLst>
              <p:tags r:id="rId3"/>
            </p:custDataLst>
          </p:nvPr>
        </p:nvSpPr>
        <p:spPr>
          <a:xfrm flipH="1">
            <a:off x="771525" y="3724275"/>
            <a:ext cx="3658235" cy="1091565"/>
          </a:xfrm>
          <a:prstGeom prst="rect">
            <a:avLst/>
          </a:prstGeom>
          <a:noFill/>
          <a:ln w="9525">
            <a:noFill/>
          </a:ln>
        </p:spPr>
        <p:txBody>
          <a:bodyPr wrap="square"/>
          <a:p>
            <a:pPr lvl="0" algn="l" fontAlgn="auto">
              <a:lnSpc>
                <a:spcPct val="10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1. 锻炼前应做好充分的准备活动</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a:p>
            <a:pPr lvl="0" algn="l" fontAlgn="auto">
              <a:lnSpc>
                <a:spcPct val="10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2. 锻炼后应注意放松活动</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a:p>
            <a:pPr lvl="0" algn="l" fontAlgn="auto">
              <a:lnSpc>
                <a:spcPct val="10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3. 自我保护</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p:txBody>
      </p:sp>
      <p:sp>
        <p:nvSpPr>
          <p:cNvPr id="17" name="文本框 16"/>
          <p:cNvSpPr txBox="1"/>
          <p:nvPr>
            <p:custDataLst>
              <p:tags r:id="rId4"/>
            </p:custDataLst>
          </p:nvPr>
        </p:nvSpPr>
        <p:spPr>
          <a:xfrm flipH="1">
            <a:off x="623570" y="3066415"/>
            <a:ext cx="3402965" cy="536575"/>
          </a:xfrm>
          <a:prstGeom prst="rect">
            <a:avLst/>
          </a:prstGeom>
          <a:noFill/>
        </p:spPr>
        <p:txBody>
          <a:bodyPr wrap="square" bIns="0" rtlCol="0" anchor="ctr" anchorCtr="0"/>
          <a:p>
            <a:pPr algn="l"/>
            <a:r>
              <a:rPr lang="zh-CN" sz="1800" spc="300" dirty="0">
                <a:solidFill>
                  <a:srgbClr val="F19ED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（二）调节身体，使身体处于良好的运动状态</a:t>
            </a:r>
            <a:endParaRPr lang="zh-CN" sz="1800" spc="300" dirty="0">
              <a:solidFill>
                <a:srgbClr val="F19ED2">
                  <a:lumMod val="75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21" name="文本框 20"/>
          <p:cNvSpPr txBox="1"/>
          <p:nvPr>
            <p:custDataLst>
              <p:tags r:id="rId5"/>
            </p:custDataLst>
          </p:nvPr>
        </p:nvSpPr>
        <p:spPr>
          <a:xfrm flipH="1">
            <a:off x="1683385" y="5226685"/>
            <a:ext cx="3349625" cy="767080"/>
          </a:xfrm>
          <a:prstGeom prst="rect">
            <a:avLst/>
          </a:prstGeom>
          <a:noFill/>
          <a:ln w="9525">
            <a:noFill/>
          </a:ln>
        </p:spPr>
        <p:txBody>
          <a:bodyPr wrap="square">
            <a:normAutofit/>
          </a:bodyPr>
          <a:p>
            <a:pPr lvl="0" algn="l" fontAlgn="auto">
              <a:lnSpc>
                <a:spcPct val="13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体育器具、设备、场地等在锻炼前都应进行严格的安全检查。</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p:txBody>
      </p:sp>
      <p:sp>
        <p:nvSpPr>
          <p:cNvPr id="31" name="文本框 30"/>
          <p:cNvSpPr txBox="1"/>
          <p:nvPr>
            <p:custDataLst>
              <p:tags r:id="rId6"/>
            </p:custDataLst>
          </p:nvPr>
        </p:nvSpPr>
        <p:spPr>
          <a:xfrm flipH="1">
            <a:off x="1315720" y="4806315"/>
            <a:ext cx="3717290" cy="410210"/>
          </a:xfrm>
          <a:prstGeom prst="rect">
            <a:avLst/>
          </a:prstGeom>
          <a:noFill/>
        </p:spPr>
        <p:txBody>
          <a:bodyPr wrap="square" bIns="0" rtlCol="0" anchor="ctr" anchorCtr="0"/>
          <a:p>
            <a:pPr algn="l"/>
            <a:r>
              <a:rPr lang="zh-CN" sz="18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（三）创造锻炼的安全环境</a:t>
            </a:r>
            <a:endParaRPr lang="zh-CN" sz="1800" spc="300" dirty="0">
              <a:solidFill>
                <a:srgbClr val="FAF4A0">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3" name="文本框 32"/>
          <p:cNvSpPr txBox="1"/>
          <p:nvPr>
            <p:custDataLst>
              <p:tags r:id="rId7"/>
            </p:custDataLst>
          </p:nvPr>
        </p:nvSpPr>
        <p:spPr>
          <a:xfrm flipH="1">
            <a:off x="7806055" y="1708150"/>
            <a:ext cx="3349625" cy="107696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加强易伤部位训练和相对较弱部位的训练，提高它们的功能，是预防运动损伤的一种手段。</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p:txBody>
      </p:sp>
      <p:sp>
        <p:nvSpPr>
          <p:cNvPr id="47" name="文本框 46"/>
          <p:cNvSpPr txBox="1"/>
          <p:nvPr>
            <p:custDataLst>
              <p:tags r:id="rId8"/>
            </p:custDataLst>
          </p:nvPr>
        </p:nvSpPr>
        <p:spPr>
          <a:xfrm flipH="1">
            <a:off x="7806055" y="1297305"/>
            <a:ext cx="3350260" cy="410210"/>
          </a:xfrm>
          <a:prstGeom prst="rect">
            <a:avLst/>
          </a:prstGeom>
          <a:noFill/>
        </p:spPr>
        <p:txBody>
          <a:bodyPr wrap="square" bIns="0" rtlCol="0" anchor="ctr" anchorCtr="0"/>
          <a:p>
            <a:pPr algn="l"/>
            <a:r>
              <a:rPr lang="zh-CN" sz="1800" spc="300" dirty="0">
                <a:solidFill>
                  <a:srgbClr val="0A7AD5"/>
                </a:solidFill>
                <a:uFillTx/>
                <a:latin typeface="思源黑体 CN Bold" panose="020B0800000000000000" pitchFamily="34" charset="-122"/>
                <a:ea typeface="思源黑体 CN Bold" panose="020B0800000000000000" pitchFamily="34" charset="-122"/>
                <a:sym typeface="微软雅黑" panose="020B0503020204020204" pitchFamily="34" charset="-122"/>
              </a:rPr>
              <a:t>（五）加强易伤部位训练</a:t>
            </a:r>
            <a:endParaRPr lang="zh-CN" sz="1800" spc="300" dirty="0">
              <a:solidFill>
                <a:srgbClr val="0A7AD5"/>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61" name="文本框 60"/>
          <p:cNvSpPr txBox="1"/>
          <p:nvPr>
            <p:custDataLst>
              <p:tags r:id="rId9"/>
            </p:custDataLst>
          </p:nvPr>
        </p:nvSpPr>
        <p:spPr>
          <a:xfrm flipH="1">
            <a:off x="7910830" y="4398010"/>
            <a:ext cx="3349625" cy="1344930"/>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rPr>
              <a:t>科学锻炼应包括全面性、渐进性、个别性、经常性、意识性五个方面，前三个方面对预防损伤较为重要。</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cs typeface="思源黑体 CN Regular" panose="020B0500000000000000" pitchFamily="34" charset="-122"/>
              <a:sym typeface="微软雅黑" panose="020B0503020204020204" pitchFamily="34" charset="-122"/>
            </a:endParaRPr>
          </a:p>
        </p:txBody>
      </p:sp>
      <p:sp>
        <p:nvSpPr>
          <p:cNvPr id="62" name="文本框 61"/>
          <p:cNvSpPr txBox="1"/>
          <p:nvPr>
            <p:custDataLst>
              <p:tags r:id="rId10"/>
            </p:custDataLst>
          </p:nvPr>
        </p:nvSpPr>
        <p:spPr>
          <a:xfrm flipH="1">
            <a:off x="7910830" y="3977640"/>
            <a:ext cx="2764155" cy="410210"/>
          </a:xfrm>
          <a:prstGeom prst="rect">
            <a:avLst/>
          </a:prstGeom>
          <a:noFill/>
        </p:spPr>
        <p:txBody>
          <a:bodyPr wrap="square" bIns="0" rtlCol="0" anchor="ctr" anchorCtr="0"/>
          <a:p>
            <a:pPr algn="l"/>
            <a:r>
              <a:rPr lang="zh-CN" sz="18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rPr>
              <a:t>（四）注意科学锻炼</a:t>
            </a:r>
            <a:endParaRPr lang="zh-CN" sz="1800" spc="300" dirty="0">
              <a:solidFill>
                <a:srgbClr val="DDEAF5">
                  <a:lumMod val="50000"/>
                </a:srgbClr>
              </a:solidFill>
              <a:uFillTx/>
              <a:latin typeface="思源黑体 CN Bold" panose="020B0800000000000000" pitchFamily="34" charset="-122"/>
              <a:ea typeface="思源黑体 CN Bold" panose="020B0800000000000000" pitchFamily="34" charset="-122"/>
              <a:sym typeface="微软雅黑" panose="020B0503020204020204" pitchFamily="34" charset="-122"/>
            </a:endParaRPr>
          </a:p>
        </p:txBody>
      </p:sp>
      <p:sp>
        <p:nvSpPr>
          <p:cNvPr id="30" name="同心圆 29"/>
          <p:cNvSpPr/>
          <p:nvPr>
            <p:custDataLst>
              <p:tags r:id="rId11"/>
            </p:custDataLst>
          </p:nvPr>
        </p:nvSpPr>
        <p:spPr>
          <a:xfrm flipH="1">
            <a:off x="4134485" y="1472565"/>
            <a:ext cx="3895090" cy="3895090"/>
          </a:xfrm>
          <a:prstGeom prst="donut">
            <a:avLst>
              <a:gd name="adj" fmla="val 12165"/>
            </a:avLst>
          </a:prstGeom>
          <a:solidFill>
            <a:srgbClr val="8AD2F2">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6" name="同心圆 5"/>
          <p:cNvSpPr/>
          <p:nvPr>
            <p:custDataLst>
              <p:tags r:id="rId12"/>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7" name="椭圆 6"/>
          <p:cNvSpPr/>
          <p:nvPr>
            <p:custDataLst>
              <p:tags r:id="rId13"/>
            </p:custDataLst>
          </p:nvPr>
        </p:nvSpPr>
        <p:spPr>
          <a:xfrm>
            <a:off x="6811645" y="1802130"/>
            <a:ext cx="717550" cy="717550"/>
          </a:xfrm>
          <a:prstGeom prst="ellipse">
            <a:avLst/>
          </a:prstGeom>
          <a:solidFill>
            <a:srgbClr val="8AD2F2">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8" name="椭圆 7"/>
          <p:cNvSpPr/>
          <p:nvPr>
            <p:custDataLst>
              <p:tags r:id="rId14"/>
            </p:custDataLst>
          </p:nvPr>
        </p:nvSpPr>
        <p:spPr>
          <a:xfrm>
            <a:off x="6811645" y="4297680"/>
            <a:ext cx="717550" cy="717550"/>
          </a:xfrm>
          <a:prstGeom prst="ellipse">
            <a:avLst/>
          </a:prstGeom>
          <a:solidFill>
            <a:srgbClr val="DDEAF5">
              <a:lumMod val="75000"/>
            </a:srgbClr>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2" name="椭圆 1"/>
          <p:cNvSpPr/>
          <p:nvPr>
            <p:custDataLst>
              <p:tags r:id="rId15"/>
            </p:custDataLst>
          </p:nvPr>
        </p:nvSpPr>
        <p:spPr>
          <a:xfrm flipH="1">
            <a:off x="4635500" y="1802130"/>
            <a:ext cx="717550" cy="717550"/>
          </a:xfrm>
          <a:prstGeom prst="ellipse">
            <a:avLst/>
          </a:prstGeom>
          <a:solidFill>
            <a:srgbClr val="58BBDB"/>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2" name="文本框 51"/>
          <p:cNvSpPr txBox="1"/>
          <p:nvPr>
            <p:custDataLst>
              <p:tags r:id="rId16"/>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01</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0" name="文本框 49"/>
          <p:cNvSpPr txBox="1"/>
          <p:nvPr>
            <p:custDataLst>
              <p:tags r:id="rId17"/>
            </p:custDataLst>
          </p:nvPr>
        </p:nvSpPr>
        <p:spPr>
          <a:xfrm>
            <a:off x="6861175"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05</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1" name="文本框 50"/>
          <p:cNvSpPr txBox="1"/>
          <p:nvPr>
            <p:custDataLst>
              <p:tags r:id="rId18"/>
            </p:custDataLst>
          </p:nvPr>
        </p:nvSpPr>
        <p:spPr>
          <a:xfrm>
            <a:off x="6861175"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04</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15" name="椭圆 14"/>
          <p:cNvSpPr/>
          <p:nvPr>
            <p:custDataLst>
              <p:tags r:id="rId19"/>
            </p:custDataLst>
          </p:nvPr>
        </p:nvSpPr>
        <p:spPr>
          <a:xfrm flipH="1">
            <a:off x="4635500" y="4297680"/>
            <a:ext cx="717550" cy="717550"/>
          </a:xfrm>
          <a:prstGeom prst="ellipse">
            <a:avLst/>
          </a:prstGeom>
          <a:solidFill>
            <a:srgbClr val="FAF4A0">
              <a:lumMod val="75000"/>
            </a:srgbClr>
          </a:solidFill>
          <a:ln w="12700" cap="flat" cmpd="sng" algn="ctr">
            <a:noFill/>
            <a:prstDash val="solid"/>
            <a:miter lim="800000"/>
          </a:ln>
          <a:effectLst/>
        </p:spPr>
        <p:txBody>
          <a:bodyPr rtlCol="0" anchor="ctr"/>
          <a:p>
            <a:pPr algn="ctr"/>
            <a:endParaRPr lang="zh-CN" altLang="en-US">
              <a:solidFill>
                <a:srgbClr val="FAF4A0"/>
              </a:solidFill>
              <a:cs typeface="思源黑体 CN Regular" panose="020B0500000000000000" pitchFamily="34" charset="-122"/>
            </a:endParaRPr>
          </a:p>
        </p:txBody>
      </p:sp>
      <p:sp>
        <p:nvSpPr>
          <p:cNvPr id="53" name="文本框 52"/>
          <p:cNvSpPr txBox="1"/>
          <p:nvPr>
            <p:custDataLst>
              <p:tags r:id="rId20"/>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03</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20" name="椭圆 19"/>
          <p:cNvSpPr/>
          <p:nvPr>
            <p:custDataLst>
              <p:tags r:id="rId21"/>
            </p:custDataLst>
          </p:nvPr>
        </p:nvSpPr>
        <p:spPr>
          <a:xfrm flipH="1">
            <a:off x="4123055" y="3030855"/>
            <a:ext cx="717550" cy="717550"/>
          </a:xfrm>
          <a:prstGeom prst="ellipse">
            <a:avLst/>
          </a:prstGeom>
          <a:solidFill>
            <a:srgbClr val="F19ED2"/>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4" name="文本框 53"/>
          <p:cNvSpPr txBox="1"/>
          <p:nvPr>
            <p:custDataLst>
              <p:tags r:id="rId22"/>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02</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 name="椭圆 3"/>
          <p:cNvSpPr/>
          <p:nvPr>
            <p:custDataLst>
              <p:tags r:id="rId23"/>
            </p:custDataLst>
          </p:nvPr>
        </p:nvSpPr>
        <p:spPr>
          <a:xfrm>
            <a:off x="5409565" y="2742248"/>
            <a:ext cx="1372870" cy="1373505"/>
          </a:xfrm>
          <a:prstGeom prst="ellipse">
            <a:avLst/>
          </a:prstGeom>
          <a:solidFill>
            <a:srgbClr val="8AD2F2">
              <a:lumMod val="60000"/>
              <a:lumOff val="40000"/>
            </a:srgbClr>
          </a:solidFill>
          <a:ln w="12700" cap="flat" cmpd="sng" algn="ctr">
            <a:solidFill>
              <a:srgbClr val="000000">
                <a:alpha val="0"/>
              </a:srgbClr>
            </a:solid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pitchFamily="34" charset="-122"/>
              <a:sym typeface="微软雅黑" panose="020B0503020204020204" pitchFamily="34" charset="-122"/>
            </a:endParaRPr>
          </a:p>
        </p:txBody>
      </p:sp>
      <p:sp>
        <p:nvSpPr>
          <p:cNvPr id="42" name="同心圆 41"/>
          <p:cNvSpPr/>
          <p:nvPr>
            <p:custDataLst>
              <p:tags r:id="rId24"/>
            </p:custDataLst>
          </p:nvPr>
        </p:nvSpPr>
        <p:spPr>
          <a:xfrm flipH="1">
            <a:off x="4906645" y="2244725"/>
            <a:ext cx="2351405" cy="2351405"/>
          </a:xfrm>
          <a:prstGeom prst="donut">
            <a:avLst>
              <a:gd name="adj" fmla="val 13642"/>
            </a:avLst>
          </a:prstGeom>
          <a:solidFill>
            <a:srgbClr val="58BBDB">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grpSp>
        <p:nvGrpSpPr>
          <p:cNvPr id="56" name="组合 55"/>
          <p:cNvGrpSpPr/>
          <p:nvPr>
            <p:custDataLst>
              <p:tags r:id="rId25"/>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26"/>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352" name="任意多边形: 形状 351"/>
            <p:cNvSpPr>
              <a:spLocks noChangeArrowheads="1"/>
            </p:cNvSpPr>
            <p:nvPr>
              <p:custDataLst>
                <p:tags r:id="rId27"/>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grpSp>
      <p:pic>
        <p:nvPicPr>
          <p:cNvPr id="66" name="图片 65" descr="32313539373438303b32313539373437373bb9baceef"/>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850255" y="3183255"/>
            <a:ext cx="491490" cy="491490"/>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461010" y="1012190"/>
            <a:ext cx="10615295" cy="5077460"/>
          </a:xfrm>
          <a:prstGeom prst="rect">
            <a:avLst/>
          </a:prstGeom>
          <a:noFill/>
        </p:spPr>
        <p:txBody>
          <a:bodyPr wrap="square" rtlCol="0">
            <a:spAutoFit/>
          </a:bodyPr>
          <a:p>
            <a:pPr>
              <a:lnSpc>
                <a:spcPct val="150000"/>
              </a:lnSpc>
            </a:pPr>
            <a:r>
              <a:rPr lang="zh-CN" altLang="en-US" sz="1800" b="1"/>
              <a:t>运动损伤的常见预防方法有哪些？</a:t>
            </a:r>
            <a:endParaRPr lang="zh-CN" altLang="en-US" sz="1800" b="1"/>
          </a:p>
          <a:p>
            <a:pPr>
              <a:lnSpc>
                <a:spcPct val="150000"/>
              </a:lnSpc>
            </a:pPr>
            <a:r>
              <a:rPr lang="zh-CN" altLang="en-US" sz="1800"/>
              <a:t>1</a:t>
            </a:r>
            <a:r>
              <a:rPr lang="en-US" altLang="zh-CN" sz="1800"/>
              <a:t>.</a:t>
            </a:r>
            <a:r>
              <a:rPr lang="zh-CN" altLang="en-US" sz="1800"/>
              <a:t>做好准备活动。在运动前，要充分的做好专项准备活动。准备活动应该根据运动情况、个人体质、训练内容等来制定。在进行运动时，绝不能一开始就正式训练，要事先做一些热身动作，让身体进入到运动状态，从而为正式训练做好准备。</a:t>
            </a:r>
            <a:endParaRPr lang="zh-CN" altLang="en-US" sz="1800"/>
          </a:p>
          <a:p>
            <a:pPr>
              <a:lnSpc>
                <a:spcPct val="150000"/>
              </a:lnSpc>
            </a:pPr>
            <a:r>
              <a:rPr lang="zh-CN" altLang="en-US" sz="1800"/>
              <a:t>2</a:t>
            </a:r>
            <a:r>
              <a:rPr lang="en-US" altLang="zh-CN" sz="1800"/>
              <a:t>.</a:t>
            </a:r>
            <a:r>
              <a:rPr lang="zh-CN" altLang="en-US" sz="1800"/>
              <a:t>加强易伤部位的训练。对一些容易受伤的肌肉和关节有针对性的进行训练和伸展性练习，提升肌肉力量，增强其功能。这也是预防运动损伤的一种有效手段。</a:t>
            </a:r>
            <a:endParaRPr lang="zh-CN" altLang="en-US" sz="1800"/>
          </a:p>
          <a:p>
            <a:pPr>
              <a:lnSpc>
                <a:spcPct val="150000"/>
              </a:lnSpc>
            </a:pPr>
            <a:r>
              <a:rPr lang="zh-CN" altLang="en-US" sz="1800"/>
              <a:t>3</a:t>
            </a:r>
            <a:r>
              <a:rPr lang="en-US" altLang="zh-CN" sz="1800"/>
              <a:t>.</a:t>
            </a:r>
            <a:r>
              <a:rPr lang="zh-CN" altLang="en-US" sz="1800"/>
              <a:t>合理训练。运动量、运动强度以及动作难度必须跟个人的身体素质相对应，不要在疲劳状态下进行大运动量训练。学习一些高难度动作时候，从易到难，慢慢增加动作量。</a:t>
            </a:r>
            <a:endParaRPr lang="zh-CN" altLang="en-US" sz="1800"/>
          </a:p>
          <a:p>
            <a:pPr>
              <a:lnSpc>
                <a:spcPct val="150000"/>
              </a:lnSpc>
            </a:pPr>
            <a:r>
              <a:rPr lang="zh-CN" altLang="en-US" sz="1800"/>
              <a:t>4</a:t>
            </a:r>
            <a:r>
              <a:rPr lang="en-US" altLang="zh-CN" sz="1800"/>
              <a:t>.</a:t>
            </a:r>
            <a:r>
              <a:rPr lang="zh-CN" altLang="en-US" sz="1800"/>
              <a:t>集中精力。一旦开始了运动，就要集中注意力，不能因为一些人和事分散了注意力，否则容易造成运动损伤。</a:t>
            </a:r>
            <a:endParaRPr lang="zh-CN" altLang="en-US" sz="1800"/>
          </a:p>
          <a:p>
            <a:pPr>
              <a:lnSpc>
                <a:spcPct val="150000"/>
              </a:lnSpc>
            </a:pPr>
            <a:r>
              <a:rPr lang="zh-CN" altLang="en-US" sz="1800"/>
              <a:t>5</a:t>
            </a:r>
            <a:r>
              <a:rPr lang="en-US" altLang="zh-CN" sz="1800"/>
              <a:t>.</a:t>
            </a:r>
            <a:r>
              <a:rPr lang="zh-CN" altLang="en-US" sz="1800"/>
              <a:t>着装要规范。运动时要穿运动装，只有合适的着装更好的进行运动。切记在运动时不能穿牛仔和紧身裤。对于一些危险性的动作，有必要配备护具。</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272280" y="2168525"/>
            <a:ext cx="36480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常见运动损伤的急救与处理</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custDataLst>
              <p:tags r:id="rId1"/>
            </p:custDataLst>
          </p:nvPr>
        </p:nvSpPr>
        <p:spPr>
          <a:xfrm>
            <a:off x="6322695" y="1896110"/>
            <a:ext cx="4121785"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运动损伤的急救措施</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custDataLst>
              <p:tags r:id="rId2"/>
            </p:custDataLst>
          </p:nvPr>
        </p:nvSpPr>
        <p:spPr>
          <a:xfrm>
            <a:off x="6307455" y="30035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运动损伤的一般处理措施</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6322695" y="39420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常见运动损伤的处理</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760085" y="30364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929850" y="31633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7"/>
          <p:cNvSpPr/>
          <p:nvPr/>
        </p:nvSpPr>
        <p:spPr>
          <a:xfrm>
            <a:off x="869950" y="544513"/>
            <a:ext cx="359886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一、运动损伤的急救措施</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 name="六角星 2"/>
          <p:cNvSpPr/>
          <p:nvPr>
            <p:custDataLst>
              <p:tags r:id="rId1"/>
            </p:custDataLst>
          </p:nvPr>
        </p:nvSpPr>
        <p:spPr>
          <a:xfrm>
            <a:off x="3794874" y="1127659"/>
            <a:ext cx="4622021" cy="4622020"/>
          </a:xfrm>
          <a:prstGeom prst="star6">
            <a:avLst/>
          </a:prstGeom>
          <a:noFill/>
          <a:ln w="15875" cap="flat" cmpd="sng" algn="ctr">
            <a:solidFill>
              <a:sysClr val="window" lastClr="FFFFFF">
                <a:lumMod val="75000"/>
                <a:alpha val="99000"/>
              </a:sysClr>
            </a:solidFill>
            <a:prstDash val="dashDot"/>
            <a:miter lim="800000"/>
          </a:ln>
          <a:effectLst/>
        </p:spPr>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 name="Freeform 203"/>
          <p:cNvSpPr>
            <a:spLocks noEditPoints="1"/>
          </p:cNvSpPr>
          <p:nvPr>
            <p:custDataLst>
              <p:tags r:id="rId2"/>
            </p:custDataLst>
          </p:nvPr>
        </p:nvSpPr>
        <p:spPr>
          <a:xfrm rot="3417599">
            <a:off x="5738624" y="824479"/>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6" name="Freeform 203"/>
          <p:cNvSpPr>
            <a:spLocks noEditPoints="1"/>
          </p:cNvSpPr>
          <p:nvPr>
            <p:custDataLst>
              <p:tags r:id="rId3"/>
            </p:custDataLst>
          </p:nvPr>
        </p:nvSpPr>
        <p:spPr>
          <a:xfrm rot="11046381">
            <a:off x="8109008" y="4273011"/>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7" name="Freeform 203"/>
          <p:cNvSpPr>
            <a:spLocks noEditPoints="1"/>
          </p:cNvSpPr>
          <p:nvPr>
            <p:custDataLst>
              <p:tags r:id="rId4"/>
            </p:custDataLst>
          </p:nvPr>
        </p:nvSpPr>
        <p:spPr>
          <a:xfrm rot="6823278">
            <a:off x="8092431" y="1965051"/>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9" name="Freeform 203"/>
          <p:cNvSpPr>
            <a:spLocks noEditPoints="1"/>
          </p:cNvSpPr>
          <p:nvPr>
            <p:custDataLst>
              <p:tags r:id="rId5"/>
            </p:custDataLst>
          </p:nvPr>
        </p:nvSpPr>
        <p:spPr>
          <a:xfrm rot="20989118">
            <a:off x="3498223" y="2015923"/>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21" name="Freeform 203"/>
          <p:cNvSpPr>
            <a:spLocks noEditPoints="1"/>
          </p:cNvSpPr>
          <p:nvPr>
            <p:custDataLst>
              <p:tags r:id="rId6"/>
            </p:custDataLst>
          </p:nvPr>
        </p:nvSpPr>
        <p:spPr>
          <a:xfrm rot="17008488">
            <a:off x="3559137" y="4308582"/>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5" name="Freeform 203"/>
          <p:cNvSpPr>
            <a:spLocks noEditPoints="1"/>
          </p:cNvSpPr>
          <p:nvPr>
            <p:custDataLst>
              <p:tags r:id="rId7"/>
            </p:custDataLst>
          </p:nvPr>
        </p:nvSpPr>
        <p:spPr>
          <a:xfrm rot="14039476">
            <a:off x="5852625" y="5425216"/>
            <a:ext cx="648926" cy="64892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8" name="文本框 17"/>
          <p:cNvSpPr txBox="1"/>
          <p:nvPr>
            <p:custDataLst>
              <p:tags r:id="rId8"/>
            </p:custDataLst>
          </p:nvPr>
        </p:nvSpPr>
        <p:spPr>
          <a:xfrm>
            <a:off x="3492634" y="943859"/>
            <a:ext cx="3280773" cy="782275"/>
          </a:xfrm>
          <a:prstGeom prst="rect">
            <a:avLst/>
          </a:prstGeom>
          <a:noFill/>
        </p:spPr>
        <p:txBody>
          <a:bodyPr wrap="square" rtlCol="0" anchor="ctr" anchorCtr="0">
            <a:normAutofit/>
          </a:bodyPr>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（1）出血和止血。</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3" name="文本框 22"/>
          <p:cNvSpPr txBox="1"/>
          <p:nvPr>
            <p:custDataLst>
              <p:tags r:id="rId9"/>
            </p:custDataLst>
          </p:nvPr>
        </p:nvSpPr>
        <p:spPr>
          <a:xfrm>
            <a:off x="2223770" y="2680335"/>
            <a:ext cx="2473960" cy="782320"/>
          </a:xfrm>
          <a:prstGeom prst="rect">
            <a:avLst/>
          </a:prstGeom>
          <a:noFill/>
        </p:spPr>
        <p:txBody>
          <a:bodyPr wrap="square" rtlCol="0" anchor="ctr" anchorCtr="0">
            <a:normAutofit/>
          </a:bodyPr>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（2）包扎。</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文本框 25"/>
          <p:cNvSpPr txBox="1"/>
          <p:nvPr>
            <p:custDataLst>
              <p:tags r:id="rId10"/>
            </p:custDataLst>
          </p:nvPr>
        </p:nvSpPr>
        <p:spPr>
          <a:xfrm>
            <a:off x="8676006" y="1963146"/>
            <a:ext cx="2685172" cy="782275"/>
          </a:xfrm>
          <a:prstGeom prst="rect">
            <a:avLst/>
          </a:prstGeom>
          <a:noFill/>
        </p:spPr>
        <p:txBody>
          <a:bodyPr wrap="square" rtlCol="0" anchor="ctr" anchorCtr="0">
            <a:normAutofit/>
          </a:bodyPr>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（6）溺水者抢救。</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7" name="文本框 26"/>
          <p:cNvSpPr txBox="1"/>
          <p:nvPr>
            <p:custDataLst>
              <p:tags r:id="rId11"/>
            </p:custDataLst>
          </p:nvPr>
        </p:nvSpPr>
        <p:spPr>
          <a:xfrm>
            <a:off x="2673986" y="5024413"/>
            <a:ext cx="2685172" cy="782275"/>
          </a:xfrm>
          <a:prstGeom prst="rect">
            <a:avLst/>
          </a:prstGeom>
          <a:noFill/>
        </p:spPr>
        <p:txBody>
          <a:bodyPr wrap="square" rtlCol="0" anchor="ctr" anchorCtr="0">
            <a:normAutofit/>
          </a:bodyPr>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（3）休克处理。</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文本框 27"/>
          <p:cNvSpPr txBox="1"/>
          <p:nvPr>
            <p:custDataLst>
              <p:tags r:id="rId12"/>
            </p:custDataLst>
          </p:nvPr>
        </p:nvSpPr>
        <p:spPr>
          <a:xfrm>
            <a:off x="8844281" y="4407828"/>
            <a:ext cx="2685172" cy="782275"/>
          </a:xfrm>
          <a:prstGeom prst="rect">
            <a:avLst/>
          </a:prstGeom>
          <a:noFill/>
        </p:spPr>
        <p:txBody>
          <a:bodyPr wrap="square" rtlCol="0" anchor="ctr" anchorCtr="0">
            <a:normAutofit/>
          </a:bodyPr>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（5）骨折急救。</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31" name="文本框 30"/>
          <p:cNvSpPr txBox="1"/>
          <p:nvPr>
            <p:custDataLst>
              <p:tags r:id="rId13"/>
            </p:custDataLst>
          </p:nvPr>
        </p:nvSpPr>
        <p:spPr>
          <a:xfrm>
            <a:off x="6646730" y="5358541"/>
            <a:ext cx="2685172" cy="782275"/>
          </a:xfrm>
          <a:prstGeom prst="rect">
            <a:avLst/>
          </a:prstGeom>
          <a:noFill/>
        </p:spPr>
        <p:txBody>
          <a:bodyPr wrap="square" rtlCol="0" anchor="ctr" anchorCtr="0">
            <a:normAutofit/>
          </a:bodyPr>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（4）人工呼吸。</a:t>
            </a:r>
            <a:endParaRPr lang="zh-CN" altLang="en-US" sz="2000" b="1">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7"/>
          <p:cNvSpPr/>
          <p:nvPr/>
        </p:nvSpPr>
        <p:spPr>
          <a:xfrm>
            <a:off x="869950" y="544513"/>
            <a:ext cx="359886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二、运动损伤的一般处理措施</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 name="空心弧 1"/>
          <p:cNvSpPr/>
          <p:nvPr>
            <p:custDataLst>
              <p:tags r:id="rId1"/>
            </p:custDataLst>
          </p:nvPr>
        </p:nvSpPr>
        <p:spPr>
          <a:xfrm rot="1878682">
            <a:off x="4351867" y="2178050"/>
            <a:ext cx="3488267" cy="3488267"/>
          </a:xfrm>
          <a:prstGeom prst="blockArc">
            <a:avLst>
              <a:gd name="adj1" fmla="val 17552396"/>
              <a:gd name="adj2" fmla="val 2"/>
              <a:gd name="adj3" fmla="val 22573"/>
            </a:avLst>
          </a:prstGeom>
          <a:solidFill>
            <a:srgbClr val="79B6D3"/>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空心弧 3"/>
          <p:cNvSpPr/>
          <p:nvPr>
            <p:custDataLst>
              <p:tags r:id="rId2"/>
            </p:custDataLst>
          </p:nvPr>
        </p:nvSpPr>
        <p:spPr>
          <a:xfrm rot="14799056">
            <a:off x="4351867" y="2178050"/>
            <a:ext cx="3488267" cy="3488267"/>
          </a:xfrm>
          <a:prstGeom prst="blockArc">
            <a:avLst>
              <a:gd name="adj1" fmla="val 17593754"/>
              <a:gd name="adj2" fmla="val 2"/>
              <a:gd name="adj3" fmla="val 22573"/>
            </a:avLst>
          </a:prstGeom>
          <a:solidFill>
            <a:srgbClr val="8590CA"/>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空心弧 4"/>
          <p:cNvSpPr/>
          <p:nvPr>
            <p:custDataLst>
              <p:tags r:id="rId3"/>
            </p:custDataLst>
          </p:nvPr>
        </p:nvSpPr>
        <p:spPr>
          <a:xfrm rot="10530847">
            <a:off x="4351867" y="2178050"/>
            <a:ext cx="3488267" cy="3488267"/>
          </a:xfrm>
          <a:prstGeom prst="blockArc">
            <a:avLst>
              <a:gd name="adj1" fmla="val 17622230"/>
              <a:gd name="adj2" fmla="val 2"/>
              <a:gd name="adj3" fmla="val 22573"/>
            </a:avLst>
          </a:prstGeom>
          <a:solidFill>
            <a:srgbClr val="6BC0A7"/>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空心弧 34"/>
          <p:cNvSpPr/>
          <p:nvPr>
            <p:custDataLst>
              <p:tags r:id="rId4"/>
            </p:custDataLst>
          </p:nvPr>
        </p:nvSpPr>
        <p:spPr>
          <a:xfrm rot="19106131">
            <a:off x="4351867" y="2178050"/>
            <a:ext cx="3488267" cy="3488267"/>
          </a:xfrm>
          <a:prstGeom prst="blockArc">
            <a:avLst>
              <a:gd name="adj1" fmla="val 17583169"/>
              <a:gd name="adj2" fmla="val 2"/>
              <a:gd name="adj3" fmla="val 22573"/>
            </a:avLst>
          </a:prstGeom>
          <a:solidFill>
            <a:srgbClr val="8EAADC"/>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空心弧 35"/>
          <p:cNvSpPr/>
          <p:nvPr>
            <p:custDataLst>
              <p:tags r:id="rId5"/>
            </p:custDataLst>
          </p:nvPr>
        </p:nvSpPr>
        <p:spPr>
          <a:xfrm rot="6252585">
            <a:off x="4351867" y="2178050"/>
            <a:ext cx="3488267" cy="3488267"/>
          </a:xfrm>
          <a:prstGeom prst="blockArc">
            <a:avLst>
              <a:gd name="adj1" fmla="val 17497323"/>
              <a:gd name="adj2" fmla="val 2"/>
              <a:gd name="adj3" fmla="val 22573"/>
            </a:avLst>
          </a:prstGeom>
          <a:solidFill>
            <a:srgbClr val="7AC2C7"/>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custDataLst>
              <p:tags r:id="rId6"/>
            </p:custDataLst>
          </p:nvPr>
        </p:nvSpPr>
        <p:spPr>
          <a:xfrm>
            <a:off x="7825232" y="1504832"/>
            <a:ext cx="3207538" cy="435018"/>
          </a:xfrm>
          <a:prstGeom prst="rect">
            <a:avLst/>
          </a:prstGeom>
          <a:noFill/>
        </p:spPr>
        <p:txBody>
          <a:bodyPr wrap="square" rtlCol="0">
            <a:normAutofit/>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（1）冷疗法。</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文本框 53"/>
          <p:cNvSpPr txBox="1"/>
          <p:nvPr>
            <p:custDataLst>
              <p:tags r:id="rId7"/>
            </p:custDataLst>
          </p:nvPr>
        </p:nvSpPr>
        <p:spPr>
          <a:xfrm>
            <a:off x="8214907" y="3165695"/>
            <a:ext cx="3207538" cy="435018"/>
          </a:xfrm>
          <a:prstGeom prst="rect">
            <a:avLst/>
          </a:prstGeom>
          <a:noFill/>
        </p:spPr>
        <p:txBody>
          <a:bodyPr wrap="square" rtlCol="0">
            <a:normAutofit/>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（2）热疗法。</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custDataLst>
              <p:tags r:id="rId8"/>
            </p:custDataLst>
          </p:nvPr>
        </p:nvSpPr>
        <p:spPr>
          <a:xfrm>
            <a:off x="7825232" y="4826471"/>
            <a:ext cx="3207538" cy="435018"/>
          </a:xfrm>
          <a:prstGeom prst="rect">
            <a:avLst/>
          </a:prstGeom>
          <a:noFill/>
        </p:spPr>
        <p:txBody>
          <a:bodyPr wrap="square" rtlCol="0">
            <a:normAutofit/>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（3）药物疗法。</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文本框 59"/>
          <p:cNvSpPr txBox="1"/>
          <p:nvPr>
            <p:custDataLst>
              <p:tags r:id="rId9"/>
            </p:custDataLst>
          </p:nvPr>
        </p:nvSpPr>
        <p:spPr>
          <a:xfrm>
            <a:off x="810452" y="2053058"/>
            <a:ext cx="3207538" cy="435018"/>
          </a:xfrm>
          <a:prstGeom prst="rect">
            <a:avLst/>
          </a:prstGeom>
          <a:noFill/>
        </p:spPr>
        <p:txBody>
          <a:bodyPr wrap="square" rtlCol="0">
            <a:normAutofit fontScale="90000"/>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（5）闭合性软组织损伤处理。</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文本框 62"/>
          <p:cNvSpPr txBox="1"/>
          <p:nvPr>
            <p:custDataLst>
              <p:tags r:id="rId10"/>
            </p:custDataLst>
          </p:nvPr>
        </p:nvSpPr>
        <p:spPr>
          <a:xfrm>
            <a:off x="810452" y="4207016"/>
            <a:ext cx="3207538" cy="435018"/>
          </a:xfrm>
          <a:prstGeom prst="rect">
            <a:avLst/>
          </a:prstGeom>
          <a:noFill/>
        </p:spPr>
        <p:txBody>
          <a:bodyPr wrap="square" rtlCol="0">
            <a:normAutofit/>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（4）保护支持带。</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4" name="直接连接符 63"/>
          <p:cNvCxnSpPr>
            <a:endCxn id="60" idx="3"/>
          </p:cNvCxnSpPr>
          <p:nvPr>
            <p:custDataLst>
              <p:tags r:id="rId11"/>
            </p:custDataLst>
          </p:nvPr>
        </p:nvCxnSpPr>
        <p:spPr>
          <a:xfrm flipH="1" flipV="1">
            <a:off x="4017990" y="2270567"/>
            <a:ext cx="604810" cy="564200"/>
          </a:xfrm>
          <a:prstGeom prst="line">
            <a:avLst/>
          </a:prstGeom>
          <a:noFill/>
          <a:ln w="12700" cap="flat" cmpd="sng" algn="ctr">
            <a:solidFill>
              <a:sysClr val="window" lastClr="FFFFFF">
                <a:lumMod val="65000"/>
              </a:sysClr>
            </a:solidFill>
            <a:prstDash val="dash"/>
            <a:miter lim="800000"/>
            <a:headEnd type="oval"/>
            <a:tailEnd type="oval"/>
          </a:ln>
          <a:effectLst/>
        </p:spPr>
      </p:cxnSp>
      <p:cxnSp>
        <p:nvCxnSpPr>
          <p:cNvPr id="65" name="直接连接符 64"/>
          <p:cNvCxnSpPr>
            <a:endCxn id="63" idx="3"/>
          </p:cNvCxnSpPr>
          <p:nvPr>
            <p:custDataLst>
              <p:tags r:id="rId12"/>
            </p:custDataLst>
          </p:nvPr>
        </p:nvCxnSpPr>
        <p:spPr>
          <a:xfrm flipH="1" flipV="1">
            <a:off x="4017990" y="4424525"/>
            <a:ext cx="706307" cy="401946"/>
          </a:xfrm>
          <a:prstGeom prst="line">
            <a:avLst/>
          </a:prstGeom>
          <a:noFill/>
          <a:ln w="12700" cap="flat" cmpd="sng" algn="ctr">
            <a:solidFill>
              <a:sysClr val="window" lastClr="FFFFFF">
                <a:lumMod val="65000"/>
              </a:sysClr>
            </a:solidFill>
            <a:prstDash val="dash"/>
            <a:miter lim="800000"/>
            <a:headEnd type="oval"/>
            <a:tailEnd type="oval"/>
          </a:ln>
          <a:effectLst/>
        </p:spPr>
      </p:cxnSp>
      <p:cxnSp>
        <p:nvCxnSpPr>
          <p:cNvPr id="66" name="直接连接符 65"/>
          <p:cNvCxnSpPr>
            <a:stCxn id="42" idx="1"/>
          </p:cNvCxnSpPr>
          <p:nvPr>
            <p:custDataLst>
              <p:tags r:id="rId13"/>
            </p:custDataLst>
          </p:nvPr>
        </p:nvCxnSpPr>
        <p:spPr>
          <a:xfrm flipH="1">
            <a:off x="6680200" y="1722341"/>
            <a:ext cx="1145032" cy="391160"/>
          </a:xfrm>
          <a:prstGeom prst="line">
            <a:avLst/>
          </a:prstGeom>
          <a:noFill/>
          <a:ln w="12700" cap="flat" cmpd="sng" algn="ctr">
            <a:solidFill>
              <a:sysClr val="window" lastClr="FFFFFF">
                <a:lumMod val="65000"/>
              </a:sysClr>
            </a:solidFill>
            <a:prstDash val="dash"/>
            <a:miter lim="800000"/>
            <a:headEnd type="oval"/>
            <a:tailEnd type="oval"/>
          </a:ln>
          <a:effectLst/>
        </p:spPr>
      </p:cxnSp>
      <p:cxnSp>
        <p:nvCxnSpPr>
          <p:cNvPr id="67" name="直接连接符 66"/>
          <p:cNvCxnSpPr>
            <a:stCxn id="54" idx="1"/>
          </p:cNvCxnSpPr>
          <p:nvPr>
            <p:custDataLst>
              <p:tags r:id="rId14"/>
            </p:custDataLst>
          </p:nvPr>
        </p:nvCxnSpPr>
        <p:spPr>
          <a:xfrm flipH="1">
            <a:off x="7825232" y="3383204"/>
            <a:ext cx="389675" cy="321469"/>
          </a:xfrm>
          <a:prstGeom prst="line">
            <a:avLst/>
          </a:prstGeom>
          <a:noFill/>
          <a:ln w="12700" cap="flat" cmpd="sng" algn="ctr">
            <a:solidFill>
              <a:sysClr val="window" lastClr="FFFFFF">
                <a:lumMod val="65000"/>
              </a:sysClr>
            </a:solidFill>
            <a:prstDash val="dash"/>
            <a:miter lim="800000"/>
            <a:headEnd type="oval"/>
            <a:tailEnd type="oval"/>
          </a:ln>
          <a:effectLst/>
        </p:spPr>
      </p:cxnSp>
      <p:cxnSp>
        <p:nvCxnSpPr>
          <p:cNvPr id="68" name="直接连接符 67"/>
          <p:cNvCxnSpPr>
            <a:stCxn id="57" idx="1"/>
          </p:cNvCxnSpPr>
          <p:nvPr>
            <p:custDataLst>
              <p:tags r:id="rId15"/>
            </p:custDataLst>
          </p:nvPr>
        </p:nvCxnSpPr>
        <p:spPr>
          <a:xfrm flipH="1">
            <a:off x="6841396" y="5043980"/>
            <a:ext cx="983836" cy="321469"/>
          </a:xfrm>
          <a:prstGeom prst="line">
            <a:avLst/>
          </a:prstGeom>
          <a:noFill/>
          <a:ln w="12700" cap="flat" cmpd="sng" algn="ctr">
            <a:solidFill>
              <a:sysClr val="window" lastClr="FFFFFF">
                <a:lumMod val="65000"/>
              </a:sysClr>
            </a:solidFill>
            <a:prstDash val="dash"/>
            <a:miter lim="800000"/>
            <a:headEnd type="oval"/>
            <a:tailEnd type="oval"/>
          </a:ln>
          <a:effectLst/>
        </p:spPr>
      </p:cxnSp>
      <p:sp>
        <p:nvSpPr>
          <p:cNvPr id="69" name="KSO_Shape"/>
          <p:cNvSpPr/>
          <p:nvPr>
            <p:custDataLst>
              <p:tags r:id="rId16"/>
            </p:custDataLst>
          </p:nvPr>
        </p:nvSpPr>
        <p:spPr>
          <a:xfrm>
            <a:off x="6228763" y="2488076"/>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KSO_Shape"/>
          <p:cNvSpPr/>
          <p:nvPr>
            <p:custDataLst>
              <p:tags r:id="rId17"/>
            </p:custDataLst>
          </p:nvPr>
        </p:nvSpPr>
        <p:spPr>
          <a:xfrm>
            <a:off x="7199851" y="3708024"/>
            <a:ext cx="451730"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KSO_Shape"/>
          <p:cNvSpPr/>
          <p:nvPr>
            <p:custDataLst>
              <p:tags r:id="rId18"/>
            </p:custDataLst>
          </p:nvPr>
        </p:nvSpPr>
        <p:spPr>
          <a:xfrm>
            <a:off x="6300446" y="5071211"/>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lnSpc>
                <a:spcPct val="120000"/>
              </a:lnSpc>
              <a:defRPr/>
            </a:pPr>
            <a:endParaRPr 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AutoShape 5"/>
          <p:cNvSpPr/>
          <p:nvPr>
            <p:custDataLst>
              <p:tags r:id="rId19"/>
            </p:custDataLst>
          </p:nvPr>
        </p:nvSpPr>
        <p:spPr bwMode="auto">
          <a:xfrm>
            <a:off x="4766821" y="3027055"/>
            <a:ext cx="401325" cy="424142"/>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ysClr val="window" lastClr="FFFFFF"/>
          </a:solidFill>
          <a:ln>
            <a:noFill/>
          </a:ln>
        </p:spPr>
        <p:txBody>
          <a:bodyPr lIns="0" tIns="0" rIns="0" bIns="0"/>
          <a:lstStyle/>
          <a:p>
            <a:pPr algn="ctr" eaLnBrk="1" hangingPunct="1">
              <a:lnSpc>
                <a:spcPct val="120000"/>
              </a:lnSpc>
              <a:defRPr/>
            </a:pPr>
            <a:endParaRPr lang="zh-CN" altLang="en-US" sz="20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形 4"/>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765193" y="4503980"/>
            <a:ext cx="540000" cy="540000"/>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3"/>
          <p:cNvSpPr/>
          <p:nvPr/>
        </p:nvSpPr>
        <p:spPr>
          <a:xfrm>
            <a:off x="588963" y="1479550"/>
            <a:ext cx="1108075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7" name="矩形 17"/>
          <p:cNvSpPr/>
          <p:nvPr/>
        </p:nvSpPr>
        <p:spPr>
          <a:xfrm>
            <a:off x="869950" y="544513"/>
            <a:ext cx="40227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三、常见运动损伤的处理</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1268" name="矩形 2"/>
          <p:cNvSpPr/>
          <p:nvPr/>
        </p:nvSpPr>
        <p:spPr>
          <a:xfrm>
            <a:off x="588963" y="1485900"/>
            <a:ext cx="11091862" cy="10318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6" name="矩形 21"/>
          <p:cNvSpPr/>
          <p:nvPr/>
        </p:nvSpPr>
        <p:spPr>
          <a:xfrm>
            <a:off x="708025" y="1670050"/>
            <a:ext cx="8232775" cy="4182110"/>
          </a:xfrm>
          <a:prstGeom prst="rect">
            <a:avLst/>
          </a:prstGeom>
          <a:noFill/>
          <a:ln w="9525">
            <a:noFill/>
          </a:ln>
        </p:spPr>
        <p:txBody>
          <a:bodyPr wrap="square"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（一）擦伤、刺伤和裂伤</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这三种损伤都属于开放性软组织损伤，其共同点是均有伤口和外出血。</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（二）挫伤</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在足球、篮球活动中相互冲撞或被踢，武术、体操活动中与器械撞击，这是发生挫伤的常见原因。挫伤的症状一般为局部疼痛、肿胀、功能障碍、皮下出血等，严重的挫伤可伴随其他内脏器官的损坏。</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（三）肌肉拉伤</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在体育活动中，由于准备活动不足、肌肉能力差、技术动作不正确、场地器材不好等使肌肉被过分拉长，或主动收缩超出肌肉自身能力时，都有可能造成肌肉拉伤。</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1" name="图片 100"/>
          <p:cNvPicPr/>
          <p:nvPr>
            <p:custDataLst>
              <p:tags r:id="rId1"/>
            </p:custDataLst>
          </p:nvPr>
        </p:nvPicPr>
        <p:blipFill>
          <a:blip r:embed="rId2"/>
          <a:stretch>
            <a:fillRect/>
          </a:stretch>
        </p:blipFill>
        <p:spPr>
          <a:xfrm>
            <a:off x="9082405" y="2381885"/>
            <a:ext cx="2420620" cy="297751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2296"/>
                                        </p:tgtEl>
                                        <p:attrNameLst>
                                          <p:attrName>style.visibility</p:attrName>
                                        </p:attrNameLst>
                                      </p:cBhvr>
                                      <p:to>
                                        <p:strVal val="visible"/>
                                      </p:to>
                                    </p:set>
                                    <p:animEffect filter="fade">
                                      <p:cBhvr>
                                        <p:cTn id="7" dur="1000"/>
                                        <p:tgtEl>
                                          <p:spTgt spid="12296"/>
                                        </p:tgtEl>
                                      </p:cBhvr>
                                    </p:animEffect>
                                    <p:anim calcmode="lin" valueType="num">
                                      <p:cBhvr>
                                        <p:cTn id="8" dur="1000" fill="hold"/>
                                        <p:tgtEl>
                                          <p:spTgt spid="12296"/>
                                        </p:tgtEl>
                                        <p:attrNameLst>
                                          <p:attrName>ppt_x</p:attrName>
                                        </p:attrNameLst>
                                      </p:cBhvr>
                                      <p:tavLst>
                                        <p:tav tm="0">
                                          <p:val>
                                            <p:strVal val="#ppt_x"/>
                                          </p:val>
                                        </p:tav>
                                        <p:tav tm="100000">
                                          <p:val>
                                            <p:strVal val="#ppt_x"/>
                                          </p:val>
                                        </p:tav>
                                      </p:tavLst>
                                    </p:anim>
                                    <p:anim calcmode="lin" valueType="num">
                                      <p:cBhvr>
                                        <p:cTn id="9" dur="900" decel="100000" fill="hold"/>
                                        <p:tgtEl>
                                          <p:spTgt spid="122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矩形 17"/>
          <p:cNvSpPr/>
          <p:nvPr/>
        </p:nvSpPr>
        <p:spPr>
          <a:xfrm>
            <a:off x="869950" y="544513"/>
            <a:ext cx="40227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三、常见运动损伤的处理</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 name="圆角矩形 2"/>
          <p:cNvSpPr/>
          <p:nvPr>
            <p:custDataLst>
              <p:tags r:id="rId1"/>
            </p:custDataLst>
          </p:nvPr>
        </p:nvSpPr>
        <p:spPr>
          <a:xfrm rot="6120000">
            <a:off x="5387658" y="2533968"/>
            <a:ext cx="1423670" cy="1423670"/>
          </a:xfrm>
          <a:prstGeom prst="roundRect">
            <a:avLst/>
          </a:prstGeom>
          <a:solidFill>
            <a:srgbClr val="6096E6">
              <a:lumMod val="20000"/>
              <a:lumOff val="80000"/>
            </a:srgbClr>
          </a:solidFill>
          <a:ln w="12700" cap="flat" cmpd="sng" algn="ctr">
            <a:noFill/>
            <a:prstDash val="solid"/>
            <a:miter lim="800000"/>
          </a:ln>
          <a:effectLst/>
        </p:spPr>
        <p:txBody>
          <a:bodyPr rtlCol="0" anchor="ctr"/>
          <a:p>
            <a:pPr algn="ctr"/>
            <a:endParaRPr lang="zh-CN" altLang="en-US"/>
          </a:p>
        </p:txBody>
      </p:sp>
      <p:sp>
        <p:nvSpPr>
          <p:cNvPr id="2" name="圆角矩形 1"/>
          <p:cNvSpPr/>
          <p:nvPr>
            <p:custDataLst>
              <p:tags r:id="rId2"/>
            </p:custDataLst>
          </p:nvPr>
        </p:nvSpPr>
        <p:spPr>
          <a:xfrm rot="2520000">
            <a:off x="5387658" y="2533968"/>
            <a:ext cx="1423670" cy="142367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w="12700" cap="flat" cmpd="sng" algn="ctr">
            <a:noFill/>
            <a:prstDash val="solid"/>
            <a:miter lim="800000"/>
          </a:ln>
          <a:effectLst>
            <a:outerShdw blurRad="114300" dist="50800" dir="5400000" algn="ctr" rotWithShape="0">
              <a:srgbClr val="6096E6">
                <a:lumMod val="50000"/>
                <a:alpha val="84000"/>
              </a:srgbClr>
            </a:outerShdw>
          </a:effectLst>
        </p:spPr>
        <p:txBody>
          <a:bodyPr rtlCol="0" anchor="ctr"/>
          <a:p>
            <a:pPr algn="ctr"/>
            <a:endParaRPr lang="zh-CN" altLang="en-US"/>
          </a:p>
        </p:txBody>
      </p:sp>
      <p:sp>
        <p:nvSpPr>
          <p:cNvPr id="4" name="圆角矩形 3"/>
          <p:cNvSpPr/>
          <p:nvPr>
            <p:custDataLst>
              <p:tags r:id="rId3"/>
            </p:custDataLst>
          </p:nvPr>
        </p:nvSpPr>
        <p:spPr>
          <a:xfrm rot="2520000">
            <a:off x="5021580" y="2167890"/>
            <a:ext cx="2155825" cy="2155825"/>
          </a:xfrm>
          <a:prstGeom prst="roundRect">
            <a:avLst/>
          </a:prstGeom>
          <a:noFill/>
          <a:ln w="57150" cap="flat" cmpd="sng" algn="ctr">
            <a:solidFill>
              <a:srgbClr val="6096E6">
                <a:lumMod val="40000"/>
                <a:lumOff val="60000"/>
              </a:srgbClr>
            </a:solidFill>
            <a:prstDash val="solid"/>
            <a:miter lim="800000"/>
          </a:ln>
          <a:effectLst/>
          <a:extLst>
            <a:ext uri="{909E8E84-426E-40DD-AFC4-6F175D3DCCD1}">
              <a14:hiddenFill xmlns:a14="http://schemas.microsoft.com/office/drawing/2010/main">
                <a:solidFill>
                  <a:srgbClr val="6096E6"/>
                </a:solidFill>
              </a14:hiddenFill>
            </a:ext>
          </a:extLst>
        </p:spPr>
        <p:txBody>
          <a:bodyPr rtlCol="0" anchor="ctr"/>
          <a:p>
            <a:pPr algn="ctr"/>
            <a:endParaRPr lang="zh-CN" altLang="en-US"/>
          </a:p>
        </p:txBody>
      </p:sp>
      <p:sp>
        <p:nvSpPr>
          <p:cNvPr id="5" name="圆角矩形 4"/>
          <p:cNvSpPr/>
          <p:nvPr>
            <p:custDataLst>
              <p:tags r:id="rId4"/>
            </p:custDataLst>
          </p:nvPr>
        </p:nvSpPr>
        <p:spPr>
          <a:xfrm rot="2520000">
            <a:off x="4879340" y="2025650"/>
            <a:ext cx="2440305" cy="2440305"/>
          </a:xfrm>
          <a:prstGeom prst="roundRect">
            <a:avLst/>
          </a:prstGeom>
          <a:noFill/>
          <a:ln w="19050" cap="flat" cmpd="sng" algn="ctr">
            <a:solidFill>
              <a:srgbClr val="6096E6">
                <a:lumMod val="50000"/>
              </a:srgbClr>
            </a:solidFill>
            <a:prstDash val="sysDot"/>
            <a:miter lim="800000"/>
          </a:ln>
          <a:effectLst/>
          <a:extLst>
            <a:ext uri="{909E8E84-426E-40DD-AFC4-6F175D3DCCD1}">
              <a14:hiddenFill xmlns:a14="http://schemas.microsoft.com/office/drawing/2010/main">
                <a:solidFill>
                  <a:srgbClr val="6096E6"/>
                </a:solidFill>
              </a14:hiddenFill>
            </a:ext>
          </a:extLst>
        </p:spPr>
        <p:txBody>
          <a:bodyPr rtlCol="0" anchor="ctr"/>
          <a:p>
            <a:pPr algn="ctr"/>
            <a:endParaRPr lang="zh-CN" altLang="en-US"/>
          </a:p>
        </p:txBody>
      </p:sp>
      <p:sp>
        <p:nvSpPr>
          <p:cNvPr id="6" name="圆角矩形 5"/>
          <p:cNvSpPr/>
          <p:nvPr>
            <p:custDataLst>
              <p:tags r:id="rId5"/>
            </p:custDataLst>
          </p:nvPr>
        </p:nvSpPr>
        <p:spPr>
          <a:xfrm rot="2520000">
            <a:off x="4411980" y="1557655"/>
            <a:ext cx="3376295" cy="3376295"/>
          </a:xfrm>
          <a:prstGeom prst="roundRect">
            <a:avLst/>
          </a:prstGeom>
          <a:noFill/>
          <a:ln w="19050" cap="flat" cmpd="sng" algn="ctr">
            <a:solidFill>
              <a:srgbClr val="6096E6">
                <a:lumMod val="75000"/>
              </a:srgbClr>
            </a:solidFill>
            <a:prstDash val="sysDot"/>
            <a:miter lim="800000"/>
          </a:ln>
          <a:effectLst/>
          <a:extLst>
            <a:ext uri="{909E8E84-426E-40DD-AFC4-6F175D3DCCD1}">
              <a14:hiddenFill xmlns:a14="http://schemas.microsoft.com/office/drawing/2010/main">
                <a:solidFill>
                  <a:srgbClr val="6096E6"/>
                </a:solidFill>
              </a14:hiddenFill>
            </a:ext>
          </a:extLst>
        </p:spPr>
        <p:txBody>
          <a:bodyPr rtlCol="0" anchor="ctr"/>
          <a:p>
            <a:pPr algn="ctr"/>
            <a:endParaRPr lang="zh-CN" altLang="en-US"/>
          </a:p>
        </p:txBody>
      </p:sp>
      <p:sp>
        <p:nvSpPr>
          <p:cNvPr id="9" name="六边形 8"/>
          <p:cNvSpPr/>
          <p:nvPr>
            <p:custDataLst>
              <p:tags r:id="rId6"/>
            </p:custDataLst>
          </p:nvPr>
        </p:nvSpPr>
        <p:spPr>
          <a:xfrm rot="5400000">
            <a:off x="7868285" y="1648460"/>
            <a:ext cx="860425" cy="769620"/>
          </a:xfrm>
          <a:prstGeom prst="hexagon">
            <a:avLst/>
          </a:prstGeom>
          <a:solidFill>
            <a:srgbClr val="6096E6"/>
          </a:solidFill>
          <a:ln w="38100" cap="flat" cmpd="sng" algn="ctr">
            <a:solidFill>
              <a:srgbClr val="6096E6">
                <a:lumMod val="60000"/>
                <a:lumOff val="40000"/>
              </a:srgbClr>
            </a:solidFill>
            <a:prstDash val="solid"/>
            <a:miter lim="800000"/>
          </a:ln>
          <a:effectLst/>
        </p:spPr>
        <p:txBody>
          <a:bodyPr rtlCol="0" anchor="ctr"/>
          <a:p>
            <a:pPr algn="ctr"/>
            <a:endParaRPr lang="zh-CN" altLang="en-US"/>
          </a:p>
        </p:txBody>
      </p:sp>
      <p:sp>
        <p:nvSpPr>
          <p:cNvPr id="10" name="六边形 9"/>
          <p:cNvSpPr/>
          <p:nvPr>
            <p:custDataLst>
              <p:tags r:id="rId7"/>
            </p:custDataLst>
          </p:nvPr>
        </p:nvSpPr>
        <p:spPr>
          <a:xfrm rot="5400000">
            <a:off x="7868285" y="3981450"/>
            <a:ext cx="860425" cy="769620"/>
          </a:xfrm>
          <a:prstGeom prst="hexagon">
            <a:avLst/>
          </a:prstGeom>
          <a:solidFill>
            <a:srgbClr val="58B6E5"/>
          </a:solidFill>
          <a:ln w="38100" cap="flat" cmpd="sng" algn="ctr">
            <a:solidFill>
              <a:srgbClr val="58B6E5">
                <a:lumMod val="60000"/>
                <a:lumOff val="40000"/>
              </a:srgbClr>
            </a:solidFill>
            <a:prstDash val="solid"/>
            <a:miter lim="800000"/>
          </a:ln>
          <a:effectLst/>
        </p:spPr>
        <p:txBody>
          <a:bodyPr rtlCol="0" anchor="ctr"/>
          <a:p>
            <a:pPr algn="ctr"/>
            <a:endParaRPr lang="zh-CN" altLang="en-US"/>
          </a:p>
        </p:txBody>
      </p:sp>
      <p:sp>
        <p:nvSpPr>
          <p:cNvPr id="11" name="六边形 10"/>
          <p:cNvSpPr/>
          <p:nvPr>
            <p:custDataLst>
              <p:tags r:id="rId8"/>
            </p:custDataLst>
          </p:nvPr>
        </p:nvSpPr>
        <p:spPr>
          <a:xfrm rot="5400000">
            <a:off x="3470910" y="1648460"/>
            <a:ext cx="860425" cy="769620"/>
          </a:xfrm>
          <a:prstGeom prst="hexagon">
            <a:avLst/>
          </a:prstGeom>
          <a:solidFill>
            <a:srgbClr val="FFBA55"/>
          </a:solidFill>
          <a:ln w="38100" cap="flat" cmpd="sng" algn="ctr">
            <a:solidFill>
              <a:srgbClr val="FFBA55">
                <a:lumMod val="60000"/>
                <a:lumOff val="40000"/>
              </a:srgbClr>
            </a:solidFill>
            <a:prstDash val="solid"/>
            <a:miter lim="800000"/>
          </a:ln>
          <a:effectLst/>
        </p:spPr>
        <p:txBody>
          <a:bodyPr rtlCol="0" anchor="ctr"/>
          <a:p>
            <a:pPr algn="ctr"/>
            <a:endParaRPr lang="zh-CN" altLang="en-US">
              <a:solidFill>
                <a:srgbClr val="F18870"/>
              </a:solidFill>
            </a:endParaRPr>
          </a:p>
        </p:txBody>
      </p:sp>
      <p:sp>
        <p:nvSpPr>
          <p:cNvPr id="12" name="六边形 11"/>
          <p:cNvSpPr/>
          <p:nvPr>
            <p:custDataLst>
              <p:tags r:id="rId9"/>
            </p:custDataLst>
          </p:nvPr>
        </p:nvSpPr>
        <p:spPr>
          <a:xfrm rot="5400000">
            <a:off x="3461385" y="3981450"/>
            <a:ext cx="860425" cy="769620"/>
          </a:xfrm>
          <a:prstGeom prst="hexagon">
            <a:avLst/>
          </a:prstGeom>
          <a:solidFill>
            <a:srgbClr val="56CA95"/>
          </a:solidFill>
          <a:ln w="38100" cap="flat" cmpd="sng" algn="ctr">
            <a:solidFill>
              <a:srgbClr val="56CA95">
                <a:lumMod val="60000"/>
                <a:lumOff val="40000"/>
              </a:srgbClr>
            </a:solidFill>
            <a:prstDash val="solid"/>
            <a:miter lim="800000"/>
          </a:ln>
          <a:effectLst/>
        </p:spPr>
        <p:txBody>
          <a:bodyPr rtlCol="0" anchor="ctr"/>
          <a:p>
            <a:pPr algn="ctr"/>
            <a:endParaRPr lang="zh-CN" altLang="en-US"/>
          </a:p>
        </p:txBody>
      </p:sp>
      <p:pic>
        <p:nvPicPr>
          <p:cNvPr id="21" name="图片 20" descr="343435383038363b343532323339363bd5bdc2d4c4bfb1e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674995" y="2821305"/>
            <a:ext cx="848995" cy="848995"/>
          </a:xfrm>
          <a:prstGeom prst="rect">
            <a:avLst/>
          </a:prstGeom>
          <a:effectLst>
            <a:outerShdw blurRad="38100" dist="38100" dir="5400000" algn="ctr" rotWithShape="0">
              <a:srgbClr val="6096E6">
                <a:lumMod val="50000"/>
                <a:alpha val="60000"/>
              </a:srgbClr>
            </a:outerShdw>
          </a:effectLst>
        </p:spPr>
      </p:pic>
      <p:sp>
        <p:nvSpPr>
          <p:cNvPr id="23" name="文本框 22"/>
          <p:cNvSpPr txBox="1"/>
          <p:nvPr>
            <p:custDataLst>
              <p:tags r:id="rId13"/>
            </p:custDataLst>
          </p:nvPr>
        </p:nvSpPr>
        <p:spPr>
          <a:xfrm>
            <a:off x="8783320" y="1668145"/>
            <a:ext cx="2126615" cy="379095"/>
          </a:xfrm>
          <a:prstGeom prst="rect">
            <a:avLst/>
          </a:prstGeom>
          <a:noFill/>
        </p:spPr>
        <p:txBody>
          <a:bodyPr wrap="square" bIns="0" rtlCol="0"/>
          <a:p>
            <a:pPr algn="l"/>
            <a:r>
              <a:rPr lang="zh-CN" altLang="en-US" sz="1800" spc="300">
                <a:solidFill>
                  <a:srgbClr val="6096E6">
                    <a:lumMod val="50000"/>
                  </a:srgbClr>
                </a:solidFill>
                <a:uFillTx/>
                <a:latin typeface="思源黑体 CN Bold" panose="020B0800000000000000" pitchFamily="34" charset="-122"/>
                <a:ea typeface="思源黑体 CN Bold" panose="020B0800000000000000" pitchFamily="34" charset="-122"/>
              </a:rPr>
              <a:t>（五）脑震荡</a:t>
            </a:r>
            <a:endParaRPr lang="zh-CN" altLang="en-US" sz="1800" spc="300">
              <a:solidFill>
                <a:srgbClr val="6096E6">
                  <a:lumMod val="50000"/>
                </a:srgbClr>
              </a:solidFill>
              <a:uFillTx/>
              <a:latin typeface="思源黑体 CN Bold" panose="020B0800000000000000" pitchFamily="34" charset="-122"/>
              <a:ea typeface="思源黑体 CN Bold" panose="020B0800000000000000" pitchFamily="34" charset="-122"/>
            </a:endParaRPr>
          </a:p>
        </p:txBody>
      </p:sp>
      <p:sp>
        <p:nvSpPr>
          <p:cNvPr id="24" name="文本框 23"/>
          <p:cNvSpPr txBox="1"/>
          <p:nvPr>
            <p:custDataLst>
              <p:tags r:id="rId14"/>
            </p:custDataLst>
          </p:nvPr>
        </p:nvSpPr>
        <p:spPr>
          <a:xfrm>
            <a:off x="8783320" y="2063750"/>
            <a:ext cx="2790825" cy="1605280"/>
          </a:xfrm>
          <a:prstGeom prst="rect">
            <a:avLst/>
          </a:prstGeom>
          <a:noFill/>
        </p:spPr>
        <p:txBody>
          <a:bodyPr wrap="square" rtlCol="0"/>
          <a:p>
            <a:pPr algn="l" fontAlgn="auto">
              <a:lnSpc>
                <a:spcPct val="120000"/>
              </a:lnSpc>
              <a:spcAft>
                <a:spcPts val="1000"/>
              </a:spcAft>
            </a:pPr>
            <a:r>
              <a:rPr lang="zh-CN" altLang="en-US" sz="1600" spc="150">
                <a:solidFill>
                  <a:schemeClr val="tx1"/>
                </a:solidFill>
                <a:uFillTx/>
                <a:latin typeface="思源黑体 CN Regular" panose="020B0500000000000000" pitchFamily="34" charset="-122"/>
                <a:ea typeface="思源黑体 CN Regular" panose="020B0500000000000000" pitchFamily="34" charset="-122"/>
              </a:rPr>
              <a:t>一般头部在遭受暴力作用后，脑的神经组织被震荡而引起大脑暂时意识机能障碍。</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endParaRPr>
          </a:p>
        </p:txBody>
      </p:sp>
      <p:sp>
        <p:nvSpPr>
          <p:cNvPr id="27" name="文本框 26"/>
          <p:cNvSpPr txBox="1"/>
          <p:nvPr>
            <p:custDataLst>
              <p:tags r:id="rId15"/>
            </p:custDataLst>
          </p:nvPr>
        </p:nvSpPr>
        <p:spPr>
          <a:xfrm>
            <a:off x="8778875" y="3753485"/>
            <a:ext cx="2916555" cy="379095"/>
          </a:xfrm>
          <a:prstGeom prst="rect">
            <a:avLst/>
          </a:prstGeom>
          <a:noFill/>
        </p:spPr>
        <p:txBody>
          <a:bodyPr wrap="square" bIns="0" rtlCol="0"/>
          <a:p>
            <a:pPr algn="l"/>
            <a:r>
              <a:rPr lang="zh-CN" altLang="en-US" sz="1800" spc="300">
                <a:solidFill>
                  <a:srgbClr val="58B6E5">
                    <a:lumMod val="50000"/>
                  </a:srgbClr>
                </a:solidFill>
                <a:uFillTx/>
                <a:latin typeface="思源黑体 CN Bold" panose="020B0800000000000000" pitchFamily="34" charset="-122"/>
                <a:ea typeface="思源黑体 CN Bold" panose="020B0800000000000000" pitchFamily="34" charset="-122"/>
              </a:rPr>
              <a:t>（七）踝关节韧带损伤</a:t>
            </a:r>
            <a:endParaRPr lang="zh-CN" altLang="en-US" sz="1800" spc="300">
              <a:solidFill>
                <a:srgbClr val="58B6E5">
                  <a:lumMod val="50000"/>
                </a:srgbClr>
              </a:solidFill>
              <a:uFillTx/>
              <a:latin typeface="思源黑体 CN Bold" panose="020B0800000000000000" pitchFamily="34" charset="-122"/>
              <a:ea typeface="思源黑体 CN Bold" panose="020B0800000000000000" pitchFamily="34" charset="-122"/>
            </a:endParaRPr>
          </a:p>
        </p:txBody>
      </p:sp>
      <p:sp>
        <p:nvSpPr>
          <p:cNvPr id="28" name="文本框 27"/>
          <p:cNvSpPr txBox="1"/>
          <p:nvPr>
            <p:custDataLst>
              <p:tags r:id="rId16"/>
            </p:custDataLst>
          </p:nvPr>
        </p:nvSpPr>
        <p:spPr>
          <a:xfrm>
            <a:off x="8778875" y="4149090"/>
            <a:ext cx="2948940" cy="1449705"/>
          </a:xfrm>
          <a:prstGeom prst="rect">
            <a:avLst/>
          </a:prstGeom>
          <a:noFill/>
        </p:spPr>
        <p:txBody>
          <a:bodyPr wrap="square" rtlCol="0"/>
          <a:p>
            <a:pPr algn="l" fontAlgn="auto">
              <a:lnSpc>
                <a:spcPct val="120000"/>
              </a:lnSpc>
              <a:spcAft>
                <a:spcPts val="1000"/>
              </a:spcAft>
            </a:pPr>
            <a:r>
              <a:rPr lang="zh-CN" altLang="en-US" sz="1600" spc="150">
                <a:solidFill>
                  <a:srgbClr val="000000">
                    <a:lumMod val="75000"/>
                    <a:lumOff val="25000"/>
                  </a:srgbClr>
                </a:solidFill>
                <a:uFillTx/>
                <a:latin typeface="思源黑体 CN Regular" panose="020B0500000000000000" pitchFamily="34" charset="-122"/>
                <a:ea typeface="思源黑体 CN Regular" panose="020B0500000000000000" pitchFamily="34" charset="-122"/>
              </a:rPr>
              <a:t>踝关节的解剖结构使其外侧副韧带最容易受伤，常常因在腾空后落地重心不稳或落地地面不平而导致外侧副韧带受损。</a:t>
            </a:r>
            <a:endParaRPr lang="zh-CN" altLang="en-US" sz="1600" spc="150">
              <a:solidFill>
                <a:srgbClr val="000000">
                  <a:lumMod val="75000"/>
                  <a:lumOff val="25000"/>
                </a:srgbClr>
              </a:solidFill>
              <a:uFillTx/>
              <a:latin typeface="思源黑体 CN Regular" panose="020B0500000000000000" pitchFamily="34" charset="-122"/>
              <a:ea typeface="思源黑体 CN Regular" panose="020B0500000000000000" pitchFamily="34" charset="-122"/>
            </a:endParaRPr>
          </a:p>
        </p:txBody>
      </p:sp>
      <p:sp>
        <p:nvSpPr>
          <p:cNvPr id="31" name="文本框 30"/>
          <p:cNvSpPr txBox="1"/>
          <p:nvPr>
            <p:custDataLst>
              <p:tags r:id="rId17"/>
            </p:custDataLst>
          </p:nvPr>
        </p:nvSpPr>
        <p:spPr>
          <a:xfrm>
            <a:off x="219710" y="3723640"/>
            <a:ext cx="3391535" cy="656590"/>
          </a:xfrm>
          <a:prstGeom prst="rect">
            <a:avLst/>
          </a:prstGeom>
          <a:noFill/>
        </p:spPr>
        <p:txBody>
          <a:bodyPr wrap="square" bIns="0" rtlCol="0"/>
          <a:p>
            <a:pPr algn="l"/>
            <a:r>
              <a:rPr lang="zh-CN" altLang="en-US" sz="1800" spc="300">
                <a:solidFill>
                  <a:srgbClr val="56CA95">
                    <a:lumMod val="50000"/>
                  </a:srgbClr>
                </a:solidFill>
                <a:uFillTx/>
                <a:latin typeface="思源黑体 CN Bold" panose="020B0800000000000000" pitchFamily="34" charset="-122"/>
                <a:ea typeface="思源黑体 CN Bold" panose="020B0800000000000000" pitchFamily="34" charset="-122"/>
              </a:rPr>
              <a:t>（六）腰部扭伤和腰肌劳损</a:t>
            </a:r>
            <a:endParaRPr lang="zh-CN" altLang="en-US" sz="1800" spc="300">
              <a:solidFill>
                <a:srgbClr val="56CA95">
                  <a:lumMod val="50000"/>
                </a:srgbClr>
              </a:solidFill>
              <a:uFillTx/>
              <a:latin typeface="思源黑体 CN Bold" panose="020B0800000000000000" pitchFamily="34" charset="-122"/>
              <a:ea typeface="思源黑体 CN Bold" panose="020B0800000000000000" pitchFamily="34" charset="-122"/>
            </a:endParaRPr>
          </a:p>
        </p:txBody>
      </p:sp>
      <p:sp>
        <p:nvSpPr>
          <p:cNvPr id="32" name="文本框 31"/>
          <p:cNvSpPr txBox="1"/>
          <p:nvPr>
            <p:custDataLst>
              <p:tags r:id="rId18"/>
            </p:custDataLst>
          </p:nvPr>
        </p:nvSpPr>
        <p:spPr>
          <a:xfrm>
            <a:off x="450850" y="4101465"/>
            <a:ext cx="3199130" cy="1624330"/>
          </a:xfrm>
          <a:prstGeom prst="rect">
            <a:avLst/>
          </a:prstGeom>
          <a:noFill/>
        </p:spPr>
        <p:txBody>
          <a:bodyPr wrap="square" rtlCol="0"/>
          <a:p>
            <a:pPr algn="l" fontAlgn="auto">
              <a:lnSpc>
                <a:spcPct val="120000"/>
              </a:lnSpc>
              <a:spcAft>
                <a:spcPts val="1000"/>
              </a:spcAft>
            </a:pPr>
            <a:r>
              <a:rPr lang="zh-CN" altLang="en-US" sz="1600" spc="150">
                <a:solidFill>
                  <a:schemeClr val="tx1"/>
                </a:solidFill>
                <a:uFillTx/>
                <a:latin typeface="思源黑体 CN Regular" panose="020B0500000000000000" pitchFamily="34" charset="-122"/>
                <a:ea typeface="思源黑体 CN Regular" panose="020B0500000000000000" pitchFamily="34" charset="-122"/>
              </a:rPr>
              <a:t>腰部扭伤多由于负荷重量过大，超出脊柱肌肉的负荷能力而引起肌肉附着区扭伤，也可以是由于脊柱过度前屈突然转体，或技术动作错误等。</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endParaRPr>
          </a:p>
        </p:txBody>
      </p:sp>
      <p:sp>
        <p:nvSpPr>
          <p:cNvPr id="40" name="文本框 39"/>
          <p:cNvSpPr txBox="1"/>
          <p:nvPr>
            <p:custDataLst>
              <p:tags r:id="rId19"/>
            </p:custDataLst>
          </p:nvPr>
        </p:nvSpPr>
        <p:spPr>
          <a:xfrm>
            <a:off x="417195" y="1220470"/>
            <a:ext cx="2993390" cy="379095"/>
          </a:xfrm>
          <a:prstGeom prst="rect">
            <a:avLst/>
          </a:prstGeom>
          <a:noFill/>
        </p:spPr>
        <p:txBody>
          <a:bodyPr wrap="square" bIns="0" rtlCol="0"/>
          <a:p>
            <a:pPr algn="l"/>
            <a:r>
              <a:rPr lang="zh-CN" altLang="en-US" sz="1800" spc="300">
                <a:solidFill>
                  <a:srgbClr val="FFBA55">
                    <a:lumMod val="50000"/>
                  </a:srgbClr>
                </a:solidFill>
                <a:uFillTx/>
                <a:latin typeface="思源黑体 CN Bold" panose="020B0800000000000000" pitchFamily="34" charset="-122"/>
                <a:ea typeface="思源黑体 CN Bold" panose="020B0800000000000000" pitchFamily="34" charset="-122"/>
              </a:rPr>
              <a:t>（四）疲劳性骨膜炎</a:t>
            </a:r>
            <a:endParaRPr lang="zh-CN" altLang="en-US" sz="1800" spc="300">
              <a:solidFill>
                <a:srgbClr val="FFBA55">
                  <a:lumMod val="50000"/>
                </a:srgbClr>
              </a:solidFill>
              <a:uFillTx/>
              <a:latin typeface="思源黑体 CN Bold" panose="020B0800000000000000" pitchFamily="34" charset="-122"/>
              <a:ea typeface="思源黑体 CN Bold" panose="020B0800000000000000" pitchFamily="34" charset="-122"/>
            </a:endParaRPr>
          </a:p>
        </p:txBody>
      </p:sp>
      <p:sp>
        <p:nvSpPr>
          <p:cNvPr id="41" name="文本框 40"/>
          <p:cNvSpPr txBox="1"/>
          <p:nvPr>
            <p:custDataLst>
              <p:tags r:id="rId20"/>
            </p:custDataLst>
          </p:nvPr>
        </p:nvSpPr>
        <p:spPr>
          <a:xfrm>
            <a:off x="514350" y="1616075"/>
            <a:ext cx="2896235" cy="1605915"/>
          </a:xfrm>
          <a:prstGeom prst="rect">
            <a:avLst/>
          </a:prstGeom>
          <a:noFill/>
        </p:spPr>
        <p:txBody>
          <a:bodyPr wrap="square" rtlCol="0"/>
          <a:p>
            <a:pPr algn="l" fontAlgn="auto">
              <a:lnSpc>
                <a:spcPct val="120000"/>
              </a:lnSpc>
              <a:spcAft>
                <a:spcPts val="1000"/>
              </a:spcAft>
            </a:pPr>
            <a:r>
              <a:rPr lang="zh-CN" altLang="en-US" sz="1600" spc="150">
                <a:solidFill>
                  <a:schemeClr val="tx1"/>
                </a:solidFill>
                <a:uFillTx/>
                <a:latin typeface="思源黑体 CN Regular" panose="020B0500000000000000" pitchFamily="34" charset="-122"/>
                <a:ea typeface="思源黑体 CN Regular" panose="020B0500000000000000" pitchFamily="34" charset="-122"/>
              </a:rPr>
              <a:t>骨膜炎是对运动量的一种不适应反应，其症状主要有局部疼痛，软组织有轻度凹陷性水肿，骨面上能摸到压痛点，局部还有灼热感。</a:t>
            </a:r>
            <a:endParaRPr lang="zh-CN" altLang="en-US" sz="1600" spc="150">
              <a:solidFill>
                <a:schemeClr val="tx1"/>
              </a:solidFill>
              <a:uFillTx/>
              <a:latin typeface="思源黑体 CN Regular" panose="020B0500000000000000" pitchFamily="34" charset="-122"/>
              <a:ea typeface="思源黑体 CN Regular" panose="020B0500000000000000" pitchFamily="34" charset="-122"/>
            </a:endParaRPr>
          </a:p>
        </p:txBody>
      </p:sp>
      <p:pic>
        <p:nvPicPr>
          <p:cNvPr id="43" name="图片 42" descr="343435383038363b343532323338323bcee5c1a6c4a3d0c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8047990" y="4114165"/>
            <a:ext cx="505460" cy="505460"/>
          </a:xfrm>
          <a:prstGeom prst="rect">
            <a:avLst/>
          </a:prstGeom>
          <a:effectLst>
            <a:outerShdw blurRad="38100" dist="38100" dir="5400000" algn="ctr" rotWithShape="0">
              <a:srgbClr val="58B6E5">
                <a:lumMod val="50000"/>
                <a:alpha val="60000"/>
              </a:srgbClr>
            </a:outerShdw>
          </a:effectLst>
        </p:spPr>
      </p:pic>
      <p:pic>
        <p:nvPicPr>
          <p:cNvPr id="48" name="图片 47" descr="343435383038363b343532323430323bcdc6b9e3b7bdb0b8"/>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640455" y="4114165"/>
            <a:ext cx="505460" cy="505460"/>
          </a:xfrm>
          <a:prstGeom prst="rect">
            <a:avLst/>
          </a:prstGeom>
          <a:effectLst>
            <a:outerShdw blurRad="38100" dist="38100" dir="5400000" algn="ctr" rotWithShape="0">
              <a:srgbClr val="56CA95">
                <a:lumMod val="50000"/>
                <a:alpha val="60000"/>
              </a:srgbClr>
            </a:outerShdw>
          </a:effectLst>
        </p:spPr>
      </p:pic>
      <p:pic>
        <p:nvPicPr>
          <p:cNvPr id="50" name="图片 49" descr="343435383038363b343532323338353bc8abc7f2bba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639185" y="1780540"/>
            <a:ext cx="505460" cy="505460"/>
          </a:xfrm>
          <a:prstGeom prst="rect">
            <a:avLst/>
          </a:prstGeom>
          <a:effectLst>
            <a:outerShdw blurRad="38100" dist="38100" dir="5400000" algn="ctr" rotWithShape="0">
              <a:srgbClr val="FFBA55">
                <a:lumMod val="50000"/>
                <a:alpha val="60000"/>
              </a:srgbClr>
            </a:outerShdw>
          </a:effectLst>
        </p:spPr>
      </p:pic>
      <p:pic>
        <p:nvPicPr>
          <p:cNvPr id="52" name="图片 51" descr="343435383038363b343532323337393bc9cfcad0cdcbb3f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050530" y="1781175"/>
            <a:ext cx="505460" cy="505460"/>
          </a:xfrm>
          <a:prstGeom prst="rect">
            <a:avLst/>
          </a:prstGeom>
          <a:effectLst>
            <a:outerShdw blurRad="38100" dist="38100" dir="5400000" algn="ctr" rotWithShape="0">
              <a:srgbClr val="6096E6">
                <a:lumMod val="50000"/>
                <a:alpha val="60000"/>
              </a:srgbClr>
            </a:outerShdw>
          </a:effectLst>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020820" y="2168525"/>
            <a:ext cx="4077970"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常见运动性病症</a:t>
            </a: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的</a:t>
            </a: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预防与处理</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9281" y="1681652"/>
            <a:ext cx="2494280" cy="1797050"/>
            <a:chOff x="3588393" y="2021558"/>
            <a:chExt cx="2494280" cy="1797050"/>
          </a:xfrm>
        </p:grpSpPr>
        <p:sp>
          <p:nvSpPr>
            <p:cNvPr id="7" name="Teardrop 33"/>
            <p:cNvSpPr/>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TextBox 76"/>
            <p:cNvSpPr txBox="1"/>
            <p:nvPr/>
          </p:nvSpPr>
          <p:spPr>
            <a:xfrm>
              <a:off x="3588393" y="3419828"/>
              <a:ext cx="2494280"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过度训练</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49" name="组合 48"/>
          <p:cNvGrpSpPr/>
          <p:nvPr/>
        </p:nvGrpSpPr>
        <p:grpSpPr>
          <a:xfrm>
            <a:off x="2329594" y="3204675"/>
            <a:ext cx="4270375" cy="1680210"/>
            <a:chOff x="5268429" y="2801631"/>
            <a:chExt cx="4270375" cy="1680210"/>
          </a:xfrm>
        </p:grpSpPr>
        <p:sp>
          <p:nvSpPr>
            <p:cNvPr id="50" name="Teardrop 37"/>
            <p:cNvSpPr/>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TextBox 76"/>
            <p:cNvSpPr txBox="1"/>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过度紧张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54" name="组合 53"/>
          <p:cNvGrpSpPr/>
          <p:nvPr/>
        </p:nvGrpSpPr>
        <p:grpSpPr>
          <a:xfrm>
            <a:off x="5783796" y="1547666"/>
            <a:ext cx="2686685" cy="1680210"/>
            <a:chOff x="8323426" y="2021557"/>
            <a:chExt cx="2686685" cy="1680210"/>
          </a:xfrm>
        </p:grpSpPr>
        <p:sp>
          <p:nvSpPr>
            <p:cNvPr id="55" name="Teardrop 21"/>
            <p:cNvSpPr/>
            <p:nvPr/>
          </p:nvSpPr>
          <p:spPr>
            <a:xfrm rot="8100000">
              <a:off x="9300683" y="2021557"/>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6" name="Group 58"/>
            <p:cNvGrpSpPr/>
            <p:nvPr/>
          </p:nvGrpSpPr>
          <p:grpSpPr>
            <a:xfrm>
              <a:off x="9471901" y="2151441"/>
              <a:ext cx="292790" cy="389104"/>
              <a:chOff x="8429652" y="3143254"/>
              <a:chExt cx="241300" cy="320675"/>
            </a:xfrm>
            <a:solidFill>
              <a:srgbClr val="323C50"/>
            </a:solidFill>
          </p:grpSpPr>
          <p:sp>
            <p:nvSpPr>
              <p:cNvPr id="57"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9" name="TextBox 76"/>
            <p:cNvSpPr txBox="1"/>
            <p:nvPr/>
          </p:nvSpPr>
          <p:spPr>
            <a:xfrm>
              <a:off x="8323426" y="3302987"/>
              <a:ext cx="268668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运动性腹痛</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2" name="组合 1"/>
          <p:cNvGrpSpPr/>
          <p:nvPr/>
        </p:nvGrpSpPr>
        <p:grpSpPr>
          <a:xfrm>
            <a:off x="7809009" y="3070055"/>
            <a:ext cx="4270375" cy="1680210"/>
            <a:chOff x="5268429" y="2801631"/>
            <a:chExt cx="4270375" cy="1680210"/>
          </a:xfrm>
        </p:grpSpPr>
        <p:sp>
          <p:nvSpPr>
            <p:cNvPr id="3" name="Teardrop 37"/>
            <p:cNvSpPr/>
            <p:nvPr>
              <p:custDataLst>
                <p:tags r:id="rId2"/>
              </p:custDataLst>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 name="Freeform 100"/>
            <p:cNvSpPr/>
            <p:nvPr>
              <p:custDataLst>
                <p:tags r:id="rId3"/>
              </p:custDataLst>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 name="TextBox 76"/>
            <p:cNvSpPr txBox="1"/>
            <p:nvPr>
              <p:custDataLst>
                <p:tags r:id="rId4"/>
              </p:custDataLst>
            </p:nvPr>
          </p:nvSpPr>
          <p:spPr>
            <a:xfrm>
              <a:off x="5268429" y="4083061"/>
              <a:ext cx="4270375" cy="398780"/>
            </a:xfrm>
            <a:prstGeom prst="rect">
              <a:avLst/>
            </a:prstGeom>
            <a:noFill/>
            <a:effectLst/>
          </p:spPr>
          <p:txBody>
            <a:bodyPr wrap="square" rtlCol="0">
              <a:spAutoFit/>
            </a:bodyPr>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肌肉痉挛</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sp>
        <p:nvSpPr>
          <p:cNvPr id="8" name="文本框 7"/>
          <p:cNvSpPr txBox="1"/>
          <p:nvPr/>
        </p:nvSpPr>
        <p:spPr>
          <a:xfrm>
            <a:off x="977900" y="459105"/>
            <a:ext cx="6096000" cy="645160"/>
          </a:xfrm>
          <a:prstGeom prst="rect">
            <a:avLst/>
          </a:prstGeom>
          <a:noFill/>
        </p:spPr>
        <p:txBody>
          <a:bodyPr wrap="square" rtlCol="0" anchor="t">
            <a:spAutoFit/>
          </a:bodyPr>
          <a:p>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常见运动性病症</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2" name="矩形 1"/>
          <p:cNvSpPr/>
          <p:nvPr/>
        </p:nvSpPr>
        <p:spPr>
          <a:xfrm>
            <a:off x="869950" y="544513"/>
            <a:ext cx="5940425" cy="398780"/>
          </a:xfrm>
          <a:prstGeom prst="rect">
            <a:avLst/>
          </a:prstGeom>
          <a:noFill/>
          <a:ln w="9525">
            <a:noFill/>
          </a:ln>
        </p:spPr>
        <p:txBody>
          <a:bodyPr anchor="t" anchorCtr="0">
            <a:spAutoFit/>
          </a:bodyPr>
          <a:p>
            <a:pPr algn="just"/>
            <a:r>
              <a:rPr lang="zh-CN" altLang="en-US" sz="2000" b="1" dirty="0">
                <a:sym typeface="+mn-ea"/>
              </a:rPr>
              <a:t>一、过度训练</a:t>
            </a:r>
            <a:endParaRPr lang="zh-CN" altLang="en-US" sz="2000" b="1" dirty="0">
              <a:solidFill>
                <a:srgbClr val="000000"/>
              </a:solidFill>
              <a:latin typeface="Calibri" panose="020F0502020204030204" charset="0"/>
              <a:ea typeface="宋体" panose="02010600030101010101" pitchFamily="2" charset="-122"/>
              <a:sym typeface="+mn-ea"/>
            </a:endParaRPr>
          </a:p>
        </p:txBody>
      </p:sp>
      <p:sp>
        <p:nvSpPr>
          <p:cNvPr id="25603" name="矩形 3"/>
          <p:cNvSpPr/>
          <p:nvPr/>
        </p:nvSpPr>
        <p:spPr>
          <a:xfrm>
            <a:off x="922338" y="1079500"/>
            <a:ext cx="10668000" cy="923925"/>
          </a:xfrm>
          <a:prstGeom prst="rect">
            <a:avLst/>
          </a:prstGeom>
          <a:solidFill>
            <a:srgbClr val="FF9933"/>
          </a:solidFill>
          <a:ln w="9525">
            <a:noFill/>
          </a:ln>
        </p:spPr>
        <p:txBody>
          <a:bodyPr anchor="t" anchorCtr="0">
            <a:spAutoFit/>
          </a:bodyPr>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运动性病症是指由于训练安排不当造成体内某些机能紊乱所出现的疾病或症状。常见的运动性病症有过度训练、过度紧张，运动性腹痛、肌肉痉挛等。</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5" name="矩形 18"/>
          <p:cNvSpPr/>
          <p:nvPr/>
        </p:nvSpPr>
        <p:spPr>
          <a:xfrm>
            <a:off x="877888" y="2303463"/>
            <a:ext cx="10712450" cy="3317875"/>
          </a:xfrm>
          <a:prstGeom prst="rect">
            <a:avLst/>
          </a:prstGeom>
          <a:noFill/>
          <a:ln w="9525">
            <a:noFill/>
          </a:ln>
        </p:spPr>
        <p:txBody>
          <a:bodyPr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原因：过度训练是指训练后疲劳等积累所引起的一种病理状态，全称为过度训练综合症，其早期症状为过度疲劳。常因违反循序渐进和系统性训练原则，持续进行大运动量训练；伤病后身体未完全康复就投入训练；片面追求单项成绩，缺乏全面身体素质和心理训练而发生。也可因生活制度遭到破坏、营养不良、环境不良、精神创伤、心理压力过大等原因，在身体机能下降的情况下进行训练和比赛而发生。</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处理：重点是消除病因，调整训练，或改变训练方法，以及进行对症治疗。</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预防：对运动员定期做身体功能检查，根据运动员的机能水平和个人特点，进行适当的训练。对运动员伤病恢复期投入训练时运动量要逐渐增加。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501900" cy="132207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认知运动损伤发生的原因，重视预防运动损伤，能够采取相应措施应对一般运动损伤。</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265" y="3195955"/>
            <a:ext cx="2639695" cy="113411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了解运动损伤的概念和意义；熟悉运动损伤的预防方法。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学会常见运动损伤的简单处理方法。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7" name="矩形 3"/>
          <p:cNvSpPr/>
          <p:nvPr/>
        </p:nvSpPr>
        <p:spPr>
          <a:xfrm>
            <a:off x="1060450" y="658495"/>
            <a:ext cx="1714500" cy="398780"/>
          </a:xfrm>
          <a:prstGeom prst="rect">
            <a:avLst/>
          </a:prstGeom>
          <a:noFill/>
          <a:ln w="9525">
            <a:noFill/>
          </a:ln>
        </p:spPr>
        <p:txBody>
          <a:bodyPr wrap="none" anchor="t" anchorCtr="0">
            <a:spAutoFit/>
          </a:bodyPr>
          <a:p>
            <a:r>
              <a:rPr lang="zh-CN" altLang="en-US" sz="2000" b="1" dirty="0">
                <a:latin typeface="Arial" panose="020B0604020202020204" pitchFamily="34" charset="0"/>
                <a:ea typeface="宋体" panose="02010600030101010101" pitchFamily="2" charset="-122"/>
              </a:rPr>
              <a:t>二、过度紧张</a:t>
            </a:r>
            <a:endParaRPr lang="zh-CN" altLang="en-US" sz="2000" b="1" dirty="0">
              <a:latin typeface="Arial" panose="020B0604020202020204" pitchFamily="34" charset="0"/>
              <a:ea typeface="宋体" panose="02010600030101010101" pitchFamily="2" charset="-122"/>
            </a:endParaRPr>
          </a:p>
        </p:txBody>
      </p:sp>
      <p:sp>
        <p:nvSpPr>
          <p:cNvPr id="26628" name="矩形 18"/>
          <p:cNvSpPr/>
          <p:nvPr/>
        </p:nvSpPr>
        <p:spPr>
          <a:xfrm>
            <a:off x="1060450" y="2514600"/>
            <a:ext cx="10518775" cy="2930525"/>
          </a:xfrm>
          <a:prstGeom prst="rect">
            <a:avLst/>
          </a:prstGeom>
          <a:noFill/>
          <a:ln w="9525">
            <a:noFill/>
          </a:ln>
        </p:spPr>
        <p:txBody>
          <a:bodyPr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原因：多发生在训练水平较差、生理机能状况不良、缺乏锻炼、比赛经验不足、因故长期中断训练或患病的运动员中，当他们过于勉强完成机体难以承受的剧烈运动或比赛时，就可能发生过度紧张。</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处理：病情较轻者，予以必要的对症处理，口服镇静剂，吃容易消化的食物等。对有心功能不全的患者，应保持安静，给氧吸入，点掐内关，足三里穴；对昏迷者可加点人中、百会、涌泉等穴；意识不能迅速恢复者应立即送医院处理。</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预防：首先要加强体育锻炼，提高身体素质和机能水平；其次，在训练和比赛中，应结合身体实际情况量力而行。</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9" name="矩形 5"/>
          <p:cNvSpPr/>
          <p:nvPr/>
        </p:nvSpPr>
        <p:spPr>
          <a:xfrm>
            <a:off x="1139825" y="1457325"/>
            <a:ext cx="10198100" cy="923925"/>
          </a:xfrm>
          <a:prstGeom prst="rect">
            <a:avLst/>
          </a:prstGeom>
          <a:solidFill>
            <a:srgbClr val="FF9933"/>
          </a:solidFill>
          <a:ln w="9525">
            <a:noFill/>
          </a:ln>
        </p:spPr>
        <p:txBody>
          <a:bodyPr anchor="t" anchorCtr="0">
            <a:spAutoFit/>
          </a:bodyPr>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过度紧张是由于一时性运动负荷过大和过于剧烈，超过了机体负担能力而产生的急性病理现象。多发生在运动后即刻或过后不久，以急性心血管损害为最多见。</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1" name="矩形 3"/>
          <p:cNvSpPr/>
          <p:nvPr/>
        </p:nvSpPr>
        <p:spPr>
          <a:xfrm>
            <a:off x="1106805" y="658495"/>
            <a:ext cx="3363913" cy="398780"/>
          </a:xfrm>
          <a:prstGeom prst="rect">
            <a:avLst/>
          </a:prstGeom>
          <a:noFill/>
          <a:ln w="9525">
            <a:noFill/>
          </a:ln>
        </p:spPr>
        <p:txBody>
          <a:bodyPr anchor="t" anchorCtr="0">
            <a:spAutoFit/>
          </a:bodyPr>
          <a:p>
            <a:r>
              <a:rPr lang="zh-CN" altLang="en-US" sz="2000" b="1" dirty="0">
                <a:latin typeface="Arial" panose="020B0604020202020204" pitchFamily="34" charset="0"/>
                <a:ea typeface="宋体" panose="02010600030101010101" pitchFamily="2" charset="-122"/>
              </a:rPr>
              <a:t>三、运动性腹痛</a:t>
            </a:r>
            <a:endParaRPr lang="zh-CN" altLang="en-US" sz="2000" b="1" dirty="0">
              <a:latin typeface="Arial" panose="020B0604020202020204" pitchFamily="34" charset="0"/>
              <a:ea typeface="宋体" panose="02010600030101010101" pitchFamily="2" charset="-122"/>
            </a:endParaRPr>
          </a:p>
        </p:txBody>
      </p:sp>
      <p:sp>
        <p:nvSpPr>
          <p:cNvPr id="27652" name="矩形 18"/>
          <p:cNvSpPr/>
          <p:nvPr/>
        </p:nvSpPr>
        <p:spPr>
          <a:xfrm>
            <a:off x="1106488" y="2617788"/>
            <a:ext cx="10517187" cy="2930525"/>
          </a:xfrm>
          <a:prstGeom prst="rect">
            <a:avLst/>
          </a:prstGeom>
          <a:noFill/>
          <a:ln w="9525">
            <a:noFill/>
          </a:ln>
        </p:spPr>
        <p:txBody>
          <a:bodyPr anchor="t" anchorCtr="0">
            <a:spAutoFit/>
          </a:bodyPr>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原因：饮食不当、运动训练安排不当、准备活动不足、腹直肌痉挛、腹部慢性疾病、原因不明的右上腹痛。</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处理：运动中出现腹痛不应惊慌，应当减速慢跑，加强深呼吸，调整呼吸和运动节奏。用手按压腹痛部位，或弯腰慢跑一段距离，一般腹痛可以减轻或消失。疼痛剧烈者，按上述方法不缓解，可以口服阿托品片 </a:t>
            </a: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0.3mg</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，腹痛应当停止。如无药品或药品无效，还可以针刺足三里、内关、大肠俞等穴位来缓解疼痛。热敷腹痛部位，或局部给以按摩，用揉、按压、做背伸动作，拉长腹肌。</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4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预防：遵守科学训练原则，循序渐进地增加运动负荷，加强身体综合训练，提高心肺功能。</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3" name="矩形 5"/>
          <p:cNvSpPr/>
          <p:nvPr/>
        </p:nvSpPr>
        <p:spPr>
          <a:xfrm>
            <a:off x="1162050" y="1617663"/>
            <a:ext cx="10199688" cy="874712"/>
          </a:xfrm>
          <a:prstGeom prst="rect">
            <a:avLst/>
          </a:prstGeom>
          <a:solidFill>
            <a:srgbClr val="FF9933"/>
          </a:solidFill>
          <a:ln w="9525">
            <a:noFill/>
          </a:ln>
        </p:spPr>
        <p:txBody>
          <a:bodyPr anchor="t" anchorCtr="0">
            <a:spAutoFit/>
          </a:bodyPr>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运动性腹痛是由激烈运动引起的一时性的机体机能紊乱，不是疾病，随着运动停止，症状可以逐渐缓解。</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dir="u"/>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5"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16386"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ea typeface="宋体" panose="02010600030101010101" pitchFamily="2" charset="-122"/>
                <a:sym typeface="Calibri" panose="020F0502020204030204" charset="0"/>
              </a:rPr>
              <a:t>CONTENTS PAGE </a:t>
            </a:r>
            <a:endParaRPr lang="zh-CN" altLang="zh-CN" b="1" i="1" dirty="0">
              <a:solidFill>
                <a:srgbClr val="7F7F7F"/>
              </a:solidFill>
              <a:latin typeface="Calibri" panose="020F0502020204030204" charset="0"/>
              <a:ea typeface="宋体" panose="02010600030101010101" pitchFamily="2" charset="-122"/>
              <a:sym typeface="宋体" panose="02010600030101010101" pitchFamily="2" charset="-122"/>
            </a:endParaRPr>
          </a:p>
        </p:txBody>
      </p:sp>
      <p:sp>
        <p:nvSpPr>
          <p:cNvPr id="4100" name="TextBox 6"/>
          <p:cNvSpPr/>
          <p:nvPr/>
        </p:nvSpPr>
        <p:spPr>
          <a:xfrm>
            <a:off x="6702425" y="1463993"/>
            <a:ext cx="5384165" cy="615315"/>
          </a:xfrm>
          <a:prstGeom prst="rect">
            <a:avLst/>
          </a:prstGeom>
          <a:noFill/>
          <a:ln w="9525">
            <a:noFill/>
          </a:ln>
        </p:spPr>
        <p:txBody>
          <a:bodyPr wrap="square"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单元四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运动伤病与康复</a:t>
            </a:r>
            <a:endPar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101" name="TextBox 10"/>
          <p:cNvSpPr/>
          <p:nvPr/>
        </p:nvSpPr>
        <p:spPr>
          <a:xfrm>
            <a:off x="7342188" y="3531077"/>
            <a:ext cx="4110037"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运动损伤的预防</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102" name="TextBox 11"/>
          <p:cNvSpPr/>
          <p:nvPr/>
        </p:nvSpPr>
        <p:spPr>
          <a:xfrm>
            <a:off x="7342505" y="4233545"/>
            <a:ext cx="4743450" cy="368935"/>
          </a:xfrm>
          <a:prstGeom prst="rect">
            <a:avLst/>
          </a:prstGeom>
          <a:noFill/>
          <a:ln w="9525">
            <a:noFill/>
          </a:ln>
        </p:spPr>
        <p:txBody>
          <a:bodyPr wrap="square"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常见运动损伤的急救与处理</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34250" y="2826227"/>
            <a:ext cx="4049713"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运动损伤的概述</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 name="TextBox 11"/>
          <p:cNvSpPr/>
          <p:nvPr>
            <p:custDataLst>
              <p:tags r:id="rId2"/>
            </p:custDataLst>
          </p:nvPr>
        </p:nvSpPr>
        <p:spPr>
          <a:xfrm>
            <a:off x="7334250" y="4982845"/>
            <a:ext cx="4743450" cy="368935"/>
          </a:xfrm>
          <a:prstGeom prst="rect">
            <a:avLst/>
          </a:prstGeom>
          <a:noFill/>
          <a:ln w="9525">
            <a:noFill/>
          </a:ln>
        </p:spPr>
        <p:txBody>
          <a:bodyPr wrap="square"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4</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常见运动性病症的预防与处理</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运动损伤的概述</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运动损伤的分类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运动损伤发生的原因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4" name="矩形 18"/>
          <p:cNvSpPr/>
          <p:nvPr/>
        </p:nvSpPr>
        <p:spPr>
          <a:xfrm>
            <a:off x="843280" y="1725930"/>
            <a:ext cx="5414010" cy="1252855"/>
          </a:xfrm>
          <a:prstGeom prst="rect">
            <a:avLst/>
          </a:prstGeom>
          <a:noFill/>
          <a:ln w="9525">
            <a:noFill/>
          </a:ln>
        </p:spPr>
        <p:txBody>
          <a:bodyPr wrap="square" anchor="t" anchorCtr="0">
            <a:spAutoFit/>
          </a:bodyPr>
          <a:p>
            <a:pPr marL="285750" indent="-285750" algn="just">
              <a:lnSpc>
                <a:spcPct val="140000"/>
              </a:lnSpc>
              <a:spcBef>
                <a:spcPts val="500"/>
              </a:spcBef>
              <a:buFont typeface="Wingdings" panose="05000000000000000000" pitchFamily="2" charset="2"/>
              <a:buChar char="n"/>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体育运动过程中受到机械和物理性方面因素所造成的伤害，称为运动损伤。运动损伤的分类方法很多，概括起来有以下几种。</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TextBox 1"/>
          <p:cNvSpPr/>
          <p:nvPr/>
        </p:nvSpPr>
        <p:spPr>
          <a:xfrm>
            <a:off x="842963" y="1247775"/>
            <a:ext cx="3311525" cy="368300"/>
          </a:xfrm>
          <a:prstGeom prst="rect">
            <a:avLst/>
          </a:prstGeom>
          <a:noFill/>
          <a:ln w="9525">
            <a:noFill/>
          </a:ln>
        </p:spPr>
        <p:txBody>
          <a:bodyPr anchor="t" anchorCtr="0">
            <a:spAutoFit/>
          </a:bodyPr>
          <a:p>
            <a:r>
              <a:rPr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一、运动损伤的分类</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6" name="组合 29"/>
          <p:cNvGrpSpPr/>
          <p:nvPr/>
        </p:nvGrpSpPr>
        <p:grpSpPr>
          <a:xfrm>
            <a:off x="842963" y="1616075"/>
            <a:ext cx="3627437" cy="71438"/>
            <a:chOff x="0" y="0"/>
            <a:chExt cx="3627679" cy="72000"/>
          </a:xfrm>
        </p:grpSpPr>
        <p:sp>
          <p:nvSpPr>
            <p:cNvPr id="512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2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133" name="矩形 14"/>
          <p:cNvSpPr/>
          <p:nvPr/>
        </p:nvSpPr>
        <p:spPr>
          <a:xfrm>
            <a:off x="915035" y="3388995"/>
            <a:ext cx="4248150" cy="2168525"/>
          </a:xfrm>
          <a:prstGeom prst="rect">
            <a:avLst/>
          </a:prstGeom>
          <a:noFill/>
          <a:ln w="9525">
            <a:noFill/>
          </a:ln>
        </p:spPr>
        <p:txBody>
          <a:bodyPr wrap="square" anchor="t" anchorCtr="0">
            <a:spAutoFit/>
          </a:bodyPr>
          <a:p>
            <a:pPr algn="l">
              <a:lnSpc>
                <a:spcPct val="150000"/>
              </a:lnSpc>
            </a:pPr>
            <a:r>
              <a:rPr b="1"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（1）按损伤组织的种类分类。</a:t>
            </a: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可分为肌肉韧带的捩伤、撕裂、挫伤、四肢骨折、颅骨骨折、脊椎骨折、关节脱位、脑震荡、内脏破裂、烧伤、冻伤等。</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50000"/>
              </a:lnSpc>
            </a:pP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6894830" y="2038985"/>
            <a:ext cx="4328160" cy="3075940"/>
          </a:xfrm>
          <a:prstGeom prst="rect">
            <a:avLst/>
          </a:prstGeom>
        </p:spPr>
      </p:pic>
    </p:spTree>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TextBox 1"/>
          <p:cNvSpPr/>
          <p:nvPr/>
        </p:nvSpPr>
        <p:spPr>
          <a:xfrm>
            <a:off x="842963" y="1247775"/>
            <a:ext cx="3311525" cy="368300"/>
          </a:xfrm>
          <a:prstGeom prst="rect">
            <a:avLst/>
          </a:prstGeom>
          <a:noFill/>
          <a:ln w="9525">
            <a:noFill/>
          </a:ln>
        </p:spPr>
        <p:txBody>
          <a:bodyPr anchor="t" anchorCtr="0">
            <a:spAutoFit/>
          </a:bodyPr>
          <a:p>
            <a:r>
              <a:rPr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一、运动损伤的分类</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26" name="组合 29"/>
          <p:cNvGrpSpPr/>
          <p:nvPr/>
        </p:nvGrpSpPr>
        <p:grpSpPr>
          <a:xfrm>
            <a:off x="842963" y="1616075"/>
            <a:ext cx="3627437" cy="71438"/>
            <a:chOff x="0" y="0"/>
            <a:chExt cx="3627679" cy="72000"/>
          </a:xfrm>
        </p:grpSpPr>
        <p:sp>
          <p:nvSpPr>
            <p:cNvPr id="512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2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133" name="矩形 14"/>
          <p:cNvSpPr/>
          <p:nvPr/>
        </p:nvSpPr>
        <p:spPr>
          <a:xfrm>
            <a:off x="915035" y="2209800"/>
            <a:ext cx="5759450" cy="2999740"/>
          </a:xfrm>
          <a:prstGeom prst="rect">
            <a:avLst/>
          </a:prstGeom>
          <a:noFill/>
          <a:ln w="9525">
            <a:noFill/>
          </a:ln>
        </p:spPr>
        <p:txBody>
          <a:bodyPr wrap="square" anchor="t" anchorCtr="0">
            <a:spAutoFit/>
          </a:bodyPr>
          <a:p>
            <a:pPr algn="l">
              <a:lnSpc>
                <a:spcPct val="150000"/>
              </a:lnSpc>
            </a:pPr>
            <a:r>
              <a:rPr b="1"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（2）按运动创伤的轻重分类。</a:t>
            </a: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不丧失工作能力的为轻伤；丧失工作能力 24 小时以上、并需要长期住院治疗的为重伤。</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50000"/>
              </a:lnSpc>
            </a:pPr>
            <a:r>
              <a:rPr b="1"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（3）按运动能力丧失的程度分类。</a:t>
            </a: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受伤后能按锻炼计划进行练习的为“轻度伤”；受伤后不能按锻炼计划进行练习，需停止患部练习或减少患部活动的为“中度伤”；完全不能锻炼的为“重度伤”。</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7615555" y="1778635"/>
            <a:ext cx="3599815" cy="3560445"/>
          </a:xfrm>
          <a:prstGeom prst="rect">
            <a:avLst/>
          </a:prstGeom>
        </p:spPr>
      </p:pic>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单元四　运动伤病与康复</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715327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二、运动损伤发生的原因</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47" name="矩形 18"/>
          <p:cNvSpPr/>
          <p:nvPr/>
        </p:nvSpPr>
        <p:spPr>
          <a:xfrm>
            <a:off x="843280" y="1725930"/>
            <a:ext cx="7608570" cy="4792345"/>
          </a:xfrm>
          <a:prstGeom prst="rect">
            <a:avLst/>
          </a:prstGeom>
          <a:no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 内部原因</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（1）身体条件。</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① 年龄：青少年时期骨骼发育尚未成熟，因此，对外力的防御能力较弱。</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② 性别：黄种人男性身体内脂肪平均含量是体重的 13%，而女性高达 23%。</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③ 体格：体内脂肪多、体重重的人会使肌肉发达度减小，故身体的灵活性、耐久力也相应较差，更易造成损伤，尤其在抵御造成创伤的暴力时，体重重的人处于不利地位。</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④ 其他：在身体状况不良（慢性疲劳、贫血、感冒、痛经、睡眠不足等）的情况下，对意外事件缺乏敏锐的判断和快速准确的保护反应，就可能导致运动损伤。</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ts val="500"/>
              </a:spcBef>
              <a:buFont typeface="Wingdings" panose="05000000000000000000" pitchFamily="2" charset="2"/>
            </a:pP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842963" y="1247775"/>
            <a:ext cx="4678362"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（一）直接原因</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911225" y="1604963"/>
            <a:ext cx="4014788" cy="87312"/>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rcRect l="12788"/>
          <a:stretch>
            <a:fillRect/>
          </a:stretch>
        </p:blipFill>
        <p:spPr>
          <a:xfrm>
            <a:off x="8616950" y="2366645"/>
            <a:ext cx="3512185" cy="2615565"/>
          </a:xfrm>
          <a:prstGeom prst="rect">
            <a:avLst/>
          </a:prstGeom>
        </p:spPr>
      </p:pic>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PA" val="v4.0.0"/>
  <p:tag name="KSO_WM_BEAUTIFY_FLAG" val=""/>
</p:tagLst>
</file>

<file path=ppt/tags/tag102.xml><?xml version="1.0" encoding="utf-8"?>
<p:tagLst xmlns:p="http://schemas.openxmlformats.org/presentationml/2006/main">
  <p:tag name="PA" val="v4.0.0"/>
  <p:tag name="KSO_WM_BEAUTIFY_FLAG" val=""/>
</p:tagLst>
</file>

<file path=ppt/tags/tag103.xml><?xml version="1.0" encoding="utf-8"?>
<p:tagLst xmlns:p="http://schemas.openxmlformats.org/presentationml/2006/main">
  <p:tag name="PA" val="v4.0.0"/>
  <p:tag name="KSO_WM_BEAUTIFY_FLAG" val=""/>
</p:tagLst>
</file>

<file path=ppt/tags/tag104.xml><?xml version="1.0" encoding="utf-8"?>
<p:tagLst xmlns:p="http://schemas.openxmlformats.org/presentationml/2006/main">
  <p:tag name="PA" val="v4.0.0"/>
  <p:tag name="KSO_WM_BEAUTIFY_FLAG" val=""/>
</p:tagLst>
</file>

<file path=ppt/tags/tag105.xml><?xml version="1.0" encoding="utf-8"?>
<p:tagLst xmlns:p="http://schemas.openxmlformats.org/presentationml/2006/main">
  <p:tag name="PA" val="v4.0.0"/>
  <p:tag name="KSO_WM_BEAUTIFY_FLAG" val=""/>
</p:tagLst>
</file>

<file path=ppt/tags/tag106.xml><?xml version="1.0" encoding="utf-8"?>
<p:tagLst xmlns:p="http://schemas.openxmlformats.org/presentationml/2006/main">
  <p:tag name="PA" val="v4.0.0"/>
  <p:tag name="KSO_WM_BEAUTIFY_FLAG" v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114.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i*1_2_1"/>
  <p:tag name="KSO_WM_TEMPLATE_CATEGORY" val="diagram"/>
  <p:tag name="KSO_WM_TEMPLATE_INDEX" val="20174792"/>
  <p:tag name="KSO_WM_UNIT_LAYERLEVEL" val="1_1_1"/>
  <p:tag name="KSO_WM_TAG_VERSION" val="1.0"/>
  <p:tag name="KSO_WM_BEAUTIFY_FLAG" val="#wm#"/>
  <p:tag name="KSO_WM_UNIT_TYPE" val="q_h_i"/>
  <p:tag name="KSO_WM_UNIT_INDEX" val="1_2_1"/>
  <p:tag name="KSO_WM_UNIT_FILL_FORE_SCHEMECOLOR_INDEX" val="7"/>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i*1_5_2"/>
  <p:tag name="KSO_WM_TEMPLATE_CATEGORY" val="diagram"/>
  <p:tag name="KSO_WM_TEMPLATE_INDEX" val="20174792"/>
  <p:tag name="KSO_WM_UNIT_LAYERLEVEL" val="1_1_1"/>
  <p:tag name="KSO_WM_TAG_VERSION" val="1.0"/>
  <p:tag name="KSO_WM_BEAUTIFY_FLAG" val="#wm#"/>
  <p:tag name="KSO_WM_UNIT_TYPE" val="q_h_i"/>
  <p:tag name="KSO_WM_UNIT_INDEX" val="1_5_2"/>
  <p:tag name="KSO_WM_UNIT_FILL_FORE_SCHEMECOLOR_INDEX" val="5"/>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i*1_4_2"/>
  <p:tag name="KSO_WM_TEMPLATE_CATEGORY" val="diagram"/>
  <p:tag name="KSO_WM_TEMPLATE_INDEX" val="20174792"/>
  <p:tag name="KSO_WM_UNIT_LAYERLEVEL" val="1_1_1"/>
  <p:tag name="KSO_WM_TAG_VERSION" val="1.0"/>
  <p:tag name="KSO_WM_BEAUTIFY_FLAG" val="#wm#"/>
  <p:tag name="KSO_WM_UNIT_TYPE" val="q_h_i"/>
  <p:tag name="KSO_WM_UNIT_INDEX" val="1_4_2"/>
  <p:tag name="KSO_WM_UNIT_FILL_FORE_SCHEMECOLOR_INDEX" val="9"/>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i*1_1_1"/>
  <p:tag name="KSO_WM_TEMPLATE_CATEGORY" val="diagram"/>
  <p:tag name="KSO_WM_TEMPLATE_INDEX" val="20174792"/>
  <p:tag name="KSO_WM_UNIT_LAYERLEVEL" val="1_1_1"/>
  <p:tag name="KSO_WM_TAG_VERSION" val="1.0"/>
  <p:tag name="KSO_WM_BEAUTIFY_FLAG" val="#wm#"/>
  <p:tag name="KSO_WM_UNIT_TYPE" val="q_h_i"/>
  <p:tag name="KSO_WM_UNIT_INDEX" val="1_1_1"/>
  <p:tag name="KSO_WM_UNIT_FILL_FORE_SCHEMECOLOR_INDEX" val="6"/>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i*1_3_1"/>
  <p:tag name="KSO_WM_TEMPLATE_CATEGORY" val="diagram"/>
  <p:tag name="KSO_WM_TEMPLATE_INDEX" val="20174792"/>
  <p:tag name="KSO_WM_UNIT_LAYERLEVEL" val="1_1_1"/>
  <p:tag name="KSO_WM_TAG_VERSION" val="1.0"/>
  <p:tag name="KSO_WM_BEAUTIFY_FLAG" val="#wm#"/>
  <p:tag name="KSO_WM_UNIT_TYPE" val="q_h_i"/>
  <p:tag name="KSO_WM_UNIT_INDEX" val="1_3_1"/>
  <p:tag name="KSO_WM_UNIT_FILL_FORE_SCHEMECOLOR_INDEX" val="8"/>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a*1_1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1_1"/>
  <p:tag name="KSO_WM_UNIT_PRESET_TEXT" val="单击此处添加标题"/>
  <p:tag name="KSO_WM_UNIT_VALUE" val="14"/>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a*1_2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2_1"/>
  <p:tag name="KSO_WM_UNIT_PRESET_TEXT" val="单击此处添加标题"/>
  <p:tag name="KSO_WM_UNIT_VALUE" val="14"/>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a*1_3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3_1"/>
  <p:tag name="KSO_WM_UNIT_PRESET_TEXT" val="单击此处添加标题"/>
  <p:tag name="KSO_WM_UNIT_VALUE" val="14"/>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a*1_5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5_1"/>
  <p:tag name="KSO_WM_UNIT_PRESET_TEXT" val="单击此处添加标题"/>
  <p:tag name="KSO_WM_UNIT_VALUE" val="14"/>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a*1_4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4_1"/>
  <p:tag name="KSO_WM_UNIT_PRESET_TEXT" val="单击此处添加标题"/>
  <p:tag name="KSO_WM_UNIT_VALUE" val="14"/>
  <p:tag name="KSO_WM_UNIT_TEXT_FILL_FORE_SCHEMECOLOR_INDEX" val="13"/>
  <p:tag name="KSO_WM_UNIT_TEXT_FILL_TYPE" val="1"/>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5_1"/>
  <p:tag name="KSO_WM_UNIT_ID" val="diagram20174792_4*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1"/>
  <p:tag name="KSO_WM_UNIT_ID" val="diagram20174792_4*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4*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4*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4*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4*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4*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25"/>
  <p:tag name="KSO_WM_UNIT_FILL_FORE_SCHEMECOLOR_INDEX" val="14"/>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4*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5_1"/>
  <p:tag name="KSO_WM_UNIT_ID" val="diagram20174792_4*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18*111"/>
  <p:tag name="KSO_WM_UNIT_FILL_FORE_SCHEMECOLOR_INDEX" val="14"/>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4*q_h_x*1_4_1"/>
  <p:tag name="KSO_WM_TEMPLATE_CATEGORY" val="diagram"/>
  <p:tag name="KSO_WM_TEMPLATE_INDEX" val="20174792"/>
  <p:tag name="KSO_WM_UNIT_LAYERLEVEL" val="1_1_1"/>
  <p:tag name="KSO_WM_TAG_VERSION" val="1.0"/>
  <p:tag name="KSO_WM_BEAUTIFY_FLAG" val="#wm#"/>
  <p:tag name="KSO_WM_UNIT_VALUE" val="150*150"/>
  <p:tag name="KSO_WM_UNIT_TYPE" val="q_h_x"/>
  <p:tag name="KSO_WM_UNIT_INDEX" val="1_4_1"/>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4*q_i*1_1"/>
  <p:tag name="KSO_WM_UNIT_LAYERLEVEL" val="1_1"/>
  <p:tag name="KSO_WM_UNIT_FILL_FORE_SCHEMECOLOR_INDEX" val="5"/>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4*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4*q_i*1_3"/>
  <p:tag name="KSO_WM_UNIT_LAYERLEVEL" val="1_1"/>
  <p:tag name="KSO_WM_UNIT_LINE_FORE_SCHEMECOLOR_INDEX" val="5"/>
  <p:tag name="KSO_WM_UNIT_LINE_FILL_TYPE" val="2"/>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4*q_i*1_4"/>
  <p:tag name="KSO_WM_UNIT_LAYERLEVEL" val="1_1"/>
  <p:tag name="KSO_WM_UNIT_LINE_FORE_SCHEMECOLOR_INDEX" val="5"/>
  <p:tag name="KSO_WM_UNIT_LINE_FILL_TYPE" val="2"/>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4*q_i*1_5"/>
  <p:tag name="KSO_WM_UNIT_LAYERLEVEL" val="1_1"/>
  <p:tag name="KSO_WM_UNIT_LINE_FORE_SCHEMECOLOR_INDEX" val="5"/>
  <p:tag name="KSO_WM_UNIT_LINE_FILL_TYPE" val="2"/>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4*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4*q_h_i*1_2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4_1"/>
  <p:tag name="KSO_WM_UNIT_ID" val="diagram20228121_4*q_h_i*1_4_1"/>
  <p:tag name="KSO_WM_UNIT_FILL_FORE_SCHEMECOLOR_INDEX" val="8"/>
  <p:tag name="KSO_WM_UNIT_FILL_TYPE" val="1"/>
  <p:tag name="KSO_WM_UNIT_LINE_FORE_SCHEMECOLOR_INDEX" val="8"/>
  <p:tag name="KSO_WM_UNIT_LINE_FILL_TYPE" val="2"/>
  <p:tag name="KSO_WM_UNIT_TEXT_FILL_FORE_SCHEMECOLOR_INDEX" val="9"/>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3_1"/>
  <p:tag name="KSO_WM_UNIT_ID" val="diagram20228121_4*q_h_i*1_3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4*q_x*1_1"/>
  <p:tag name="KSO_WM_UNIT_LAYERLEVEL" val="1_1"/>
  <p:tag name="KSO_WM_UNIT_SHADOW_SCHEMECOLOR_INDEX" val="5"/>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1_1"/>
  <p:tag name="KSO_WM_UNIT_ID" val="diagram20228121_4*q_h_a*1_1_1"/>
  <p:tag name="KSO_WM_UNIT_TEXT_FILL_FORE_SCHEMECOLOR_INDEX" val="5"/>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1_1"/>
  <p:tag name="KSO_WM_UNIT_ID" val="diagram20228121_4*q_h_f*1_1_1"/>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2_1"/>
  <p:tag name="KSO_WM_UNIT_ID" val="diagram20228121_4*q_h_a*1_2_1"/>
  <p:tag name="KSO_WM_UNIT_TEXT_FILL_FORE_SCHEMECOLOR_INDEX" val="6"/>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4*q_h_f*1_2_1"/>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3_1"/>
  <p:tag name="KSO_WM_UNIT_ID" val="diagram20228121_4*q_h_a*1_3_1"/>
  <p:tag name="KSO_WM_UNIT_TEXT_FILL_FORE_SCHEMECOLOR_INDEX" val="7"/>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3_1"/>
  <p:tag name="KSO_WM_UNIT_ID" val="diagram20228121_4*q_h_f*1_3_1"/>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4_1"/>
  <p:tag name="KSO_WM_UNIT_ID" val="diagram20228121_4*q_h_a*1_4_1"/>
  <p:tag name="KSO_WM_UNIT_TEXT_FILL_FORE_SCHEMECOLOR_INDEX" val="8"/>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DIAGRAM_GROUP_CODE" val="q1-1"/>
  <p:tag name="KSO_WM_UNIT_TYPE" val="q_h_f"/>
  <p:tag name="KSO_WM_UNIT_LAYERLEVEL" val="1_1_1"/>
  <p:tag name="KSO_WM_UNIT_INDEX" val="1_4_1"/>
  <p:tag name="KSO_WM_UNIT_ID" val="diagram20228121_4*q_h_f*1_4_1"/>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4*q_h_x*1_2_1"/>
  <p:tag name="KSO_WM_UNIT_SHADOW_SCHEMECOLOR_INDEX" val="6"/>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3_1"/>
  <p:tag name="KSO_WM_UNIT_ID" val="diagram20228121_4*q_h_x*1_3_1"/>
  <p:tag name="KSO_WM_UNIT_SHADOW_SCHEMECOLOR_INDEX" val="7"/>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4_1"/>
  <p:tag name="KSO_WM_UNIT_ID" val="diagram20228121_4*q_h_x*1_4_1"/>
  <p:tag name="KSO_WM_UNIT_SHADOW_SCHEMECOLOR_INDEX" val="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4*q_h_x*1_1_1"/>
  <p:tag name="KSO_WM_UNIT_SHADOW_SCHEMECOLOR_INDEX" val="5"/>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PP_MARK_KEY" val="6b86de40-3676-4743-acd2-d2daff87989a"/>
  <p:tag name="COMMONDATA" val="eyJoZGlkIjoiNWVlNjgzMjI3MjA2NDk3ZGIyMWMzNTczOWViNWQ5N2QifQ=="/>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5*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5*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5*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6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49_5*q_h_f*1_5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5*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5.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4699</Words>
  <Application>WPS 演示</Application>
  <PresentationFormat>自定义</PresentationFormat>
  <Paragraphs>318</Paragraphs>
  <Slides>32</Slides>
  <Notes>0</Notes>
  <HiddenSlides>0</HiddenSlides>
  <MMClips>0</MMClips>
  <ScaleCrop>false</ScaleCrop>
  <HeadingPairs>
    <vt:vector size="6" baseType="variant">
      <vt:variant>
        <vt:lpstr>已用的字体</vt:lpstr>
      </vt:variant>
      <vt:variant>
        <vt:i4>20</vt:i4>
      </vt:variant>
      <vt:variant>
        <vt:lpstr>主题</vt:lpstr>
      </vt:variant>
      <vt:variant>
        <vt:i4>5</vt:i4>
      </vt:variant>
      <vt:variant>
        <vt:lpstr>幻灯片标题</vt:lpstr>
      </vt:variant>
      <vt:variant>
        <vt:i4>32</vt:i4>
      </vt:variant>
    </vt:vector>
  </HeadingPairs>
  <TitlesOfParts>
    <vt:vector size="57"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思源宋体 CN SemiBold</vt:lpstr>
      <vt:lpstr>Lato Light</vt:lpstr>
      <vt:lpstr>Latha</vt:lpstr>
      <vt:lpstr>Office 主题</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195</cp:revision>
  <dcterms:created xsi:type="dcterms:W3CDTF">2013-10-18T12:56:00Z</dcterms:created>
  <dcterms:modified xsi:type="dcterms:W3CDTF">2023-08-30T05:18:52Z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8BD3B9DD5A944F74956FC4B327F6C73F_13</vt:lpwstr>
  </property>
</Properties>
</file>