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65" r:id="rId4"/>
    <p:sldMasterId id="2147483667" r:id="rId5"/>
    <p:sldMasterId id="2147483680" r:id="rId6"/>
  </p:sldMasterIdLst>
  <p:notesMasterIdLst>
    <p:notesMasterId r:id="rId8"/>
  </p:notesMasterIdLst>
  <p:sldIdLst>
    <p:sldId id="371" r:id="rId7"/>
    <p:sldId id="372" r:id="rId9"/>
    <p:sldId id="374" r:id="rId10"/>
    <p:sldId id="338" r:id="rId11"/>
    <p:sldId id="375" r:id="rId12"/>
    <p:sldId id="388" r:id="rId13"/>
    <p:sldId id="318" r:id="rId14"/>
    <p:sldId id="301" r:id="rId15"/>
    <p:sldId id="265" r:id="rId16"/>
    <p:sldId id="266" r:id="rId17"/>
    <p:sldId id="302" r:id="rId18"/>
    <p:sldId id="303" r:id="rId19"/>
    <p:sldId id="373" r:id="rId20"/>
    <p:sldId id="377" r:id="rId21"/>
    <p:sldId id="378" r:id="rId22"/>
    <p:sldId id="304" r:id="rId23"/>
    <p:sldId id="305" r:id="rId24"/>
    <p:sldId id="421" r:id="rId25"/>
    <p:sldId id="420" r:id="rId26"/>
    <p:sldId id="379" r:id="rId27"/>
    <p:sldId id="382" r:id="rId28"/>
    <p:sldId id="276" r:id="rId29"/>
    <p:sldId id="325" r:id="rId30"/>
    <p:sldId id="381" r:id="rId31"/>
    <p:sldId id="376" r:id="rId32"/>
    <p:sldId id="324" r:id="rId33"/>
    <p:sldId id="323" r:id="rId34"/>
    <p:sldId id="322" r:id="rId35"/>
    <p:sldId id="321" r:id="rId36"/>
    <p:sldId id="383" r:id="rId37"/>
    <p:sldId id="384" r:id="rId38"/>
    <p:sldId id="320" r:id="rId39"/>
    <p:sldId id="329" r:id="rId40"/>
    <p:sldId id="422" r:id="rId41"/>
    <p:sldId id="423" r:id="rId42"/>
    <p:sldId id="385" r:id="rId43"/>
    <p:sldId id="386" r:id="rId44"/>
    <p:sldId id="327" r:id="rId45"/>
    <p:sldId id="326" r:id="rId46"/>
    <p:sldId id="319" r:id="rId47"/>
    <p:sldId id="387" r:id="rId48"/>
    <p:sldId id="380" r:id="rId49"/>
    <p:sldId id="336" r:id="rId50"/>
    <p:sldId id="335" r:id="rId51"/>
    <p:sldId id="334" r:id="rId52"/>
    <p:sldId id="333" r:id="rId53"/>
    <p:sldId id="332" r:id="rId54"/>
    <p:sldId id="337" r:id="rId55"/>
    <p:sldId id="331" r:id="rId56"/>
    <p:sldId id="262" r:id="rId57"/>
  </p:sldIdLst>
  <p:sldSz cx="12192000" cy="6858000"/>
  <p:notesSz cx="6858000" cy="9144000"/>
  <p:custDataLst>
    <p:tags r:id="rId62"/>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ng" initials="b" lastIdx="2" clrIdx="0"/>
  <p:cmAuthor id="2" name="Author" initials="A" lastIdx="0" clrIdx="1"/>
  <p:cmAuthor id="3" name="fafa" initials="f" lastIdx="2" clrIdx="1"/>
  <p:cmAuthor id="4" name="王习习" initials="王" lastIdx="2" clrIdx="0"/>
  <p:cmAuthor id="75" name="作者" initials="A" lastIdx="0" clrIdx="24"/>
  <p:cmAuthor id="0" name="微软用户" initials="微软用户"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8FC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p:scale>
          <a:sx n="91" d="100"/>
          <a:sy n="91" d="100"/>
        </p:scale>
        <p:origin x="-102" y="-72"/>
      </p:cViewPr>
      <p:guideLst>
        <p:guide orient="horz" pos="2160"/>
        <p:guide pos="3840"/>
      </p:guideLst>
    </p:cSldViewPr>
  </p:slideViewPr>
  <p:notesTextViewPr>
    <p:cViewPr>
      <p:scale>
        <a:sx n="100" d="100"/>
        <a:sy n="100" d="100"/>
      </p:scale>
      <p:origin x="0" y="0"/>
    </p:cViewPr>
  </p:notesText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2" Type="http://schemas.openxmlformats.org/officeDocument/2006/relationships/tags" Target="tags/tag160.xml"/><Relationship Id="rId61" Type="http://schemas.openxmlformats.org/officeDocument/2006/relationships/commentAuthors" Target="commentAuthors.xml"/><Relationship Id="rId60" Type="http://schemas.openxmlformats.org/officeDocument/2006/relationships/tableStyles" Target="tableStyles.xml"/><Relationship Id="rId6" Type="http://schemas.openxmlformats.org/officeDocument/2006/relationships/slideMaster" Target="slideMasters/slideMaster5.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slide" Target="slides/slide50.xml"/><Relationship Id="rId56" Type="http://schemas.openxmlformats.org/officeDocument/2006/relationships/slide" Target="slides/slide49.xml"/><Relationship Id="rId55" Type="http://schemas.openxmlformats.org/officeDocument/2006/relationships/slide" Target="slides/slide48.xml"/><Relationship Id="rId54" Type="http://schemas.openxmlformats.org/officeDocument/2006/relationships/slide" Target="slides/slide47.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1.jpeg"/><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3" Type="http://schemas.openxmlformats.org/officeDocument/2006/relationships/theme" Target="../theme/theme4.xml"/><Relationship Id="rId12" Type="http://schemas.openxmlformats.org/officeDocument/2006/relationships/slideLayout" Target="../slideLayouts/slideLayout28.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3" Type="http://schemas.openxmlformats.org/officeDocument/2006/relationships/theme" Target="../theme/theme5.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117"/>
            </a:srgbClr>
          </a:solidFill>
          <a:ln w="12700">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a:spLocks noChangeArrowheads="1"/>
          </p:cNvSpPr>
          <p:nvPr/>
        </p:nvSpPr>
        <p:spPr bwMode="auto">
          <a:xfrm>
            <a:off x="11210925" y="6450013"/>
            <a:ext cx="650875" cy="338138"/>
          </a:xfrm>
          <a:prstGeom prst="rect">
            <a:avLst/>
          </a:prstGeom>
          <a:noFill/>
          <a:ln w="9525">
            <a:noFill/>
            <a:miter lim="800000"/>
          </a:ln>
        </p:spPr>
        <p:txBody>
          <a:bodyPr>
            <a:spAutoFit/>
          </a:bodyPr>
          <a:p>
            <a:pPr lvl="0" algn="ctr" eaLnBrk="1" hangingPunct="1">
              <a:buNone/>
            </a:pP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2800 w 864000"/>
              <a:gd name="T3" fmla="*/ 0 h 864000"/>
              <a:gd name="T4" fmla="*/ 862800 w 864000"/>
              <a:gd name="T5" fmla="*/ 261374 h 864000"/>
              <a:gd name="T6" fmla="*/ 749964 w 864000"/>
              <a:gd name="T7" fmla="*/ 261374 h 864000"/>
              <a:gd name="T8" fmla="*/ 749964 w 864000"/>
              <a:gd name="T9" fmla="*/ 112837 h 864000"/>
              <a:gd name="T10" fmla="*/ 112837 w 864000"/>
              <a:gd name="T11" fmla="*/ 112837 h 864000"/>
              <a:gd name="T12" fmla="*/ 112837 w 864000"/>
              <a:gd name="T13" fmla="*/ 749964 h 864000"/>
              <a:gd name="T14" fmla="*/ 246339 w 864000"/>
              <a:gd name="T15" fmla="*/ 749964 h 864000"/>
              <a:gd name="T16" fmla="*/ 246339 w 864000"/>
              <a:gd name="T17" fmla="*/ 862800 h 864000"/>
              <a:gd name="T18" fmla="*/ 0 w 864000"/>
              <a:gd name="T19" fmla="*/ 8628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lnTo>
                  <a:pt x="0" y="0"/>
                </a:lnTo>
                <a:close/>
              </a:path>
            </a:pathLst>
          </a:custGeom>
          <a:solidFill>
            <a:srgbClr val="FF9300"/>
          </a:solidFill>
          <a:ln w="12700" cap="flat" cmpd="sng">
            <a:noFill/>
            <a:bevel/>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79878997897"/>
          <p:cNvPicPr>
            <a:picLocks noChangeAspect="1"/>
          </p:cNvPicPr>
          <p:nvPr userDrawn="1"/>
        </p:nvPicPr>
        <p:blipFill>
          <a:blip r:embed="rId4" cstate="print"/>
          <a:stretch>
            <a:fillRect/>
          </a:stretch>
        </p:blipFill>
        <p:spPr>
          <a:xfrm>
            <a:off x="0" y="1270"/>
            <a:ext cx="12192000" cy="6856730"/>
          </a:xfrm>
          <a:prstGeom prst="rect">
            <a:avLst/>
          </a:prstGeom>
        </p:spPr>
      </p:pic>
      <p:sp>
        <p:nvSpPr>
          <p:cNvPr id="8" name="圆角矩形 7"/>
          <p:cNvSpPr/>
          <p:nvPr userDrawn="1"/>
        </p:nvSpPr>
        <p:spPr>
          <a:xfrm>
            <a:off x="149860" y="137795"/>
            <a:ext cx="11873865" cy="6581140"/>
          </a:xfrm>
          <a:prstGeom prst="roundRect">
            <a:avLst>
              <a:gd name="adj" fmla="val 3840"/>
            </a:avLst>
          </a:prstGeom>
          <a:solidFill>
            <a:schemeClr val="bg1"/>
          </a:solidFill>
          <a:ln>
            <a:solidFill>
              <a:srgbClr val="A3C8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汉仪文黑-55简" panose="00020600040101010101" charset="-122"/>
              <a:ea typeface="汉仪文黑-55简" panose="00020600040101010101" charset="-122"/>
              <a:cs typeface="汉仪文黑-55简" panose="00020600040101010101" charset="-122"/>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p:nvPr/>
        </p:nvSpPr>
        <p:spPr>
          <a:xfrm>
            <a:off x="11210925" y="6450013"/>
            <a:ext cx="650875" cy="338137"/>
          </a:xfrm>
          <a:prstGeom prst="rect">
            <a:avLst/>
          </a:prstGeom>
          <a:noFill/>
          <a:ln w="9525">
            <a:noFill/>
          </a:ln>
        </p:spPr>
        <p:txBody>
          <a:bodyPr anchor="t" anchorCtr="0">
            <a:spAutoFit/>
          </a:bodyPr>
          <a:p>
            <a:pPr lvl="0" algn="ct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p:nvPr/>
        </p:nvSpPr>
        <p:spPr>
          <a:xfrm>
            <a:off x="11210925" y="6450013"/>
            <a:ext cx="650875" cy="338137"/>
          </a:xfrm>
          <a:prstGeom prst="rect">
            <a:avLst/>
          </a:prstGeom>
          <a:noFill/>
          <a:ln w="9525">
            <a:noFill/>
          </a:ln>
        </p:spPr>
        <p:txBody>
          <a:bodyPr anchor="t" anchorCtr="0">
            <a:spAutoFit/>
          </a:bodyPr>
          <a:p>
            <a:pPr lvl="0" algn="ct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image" Target="../media/image7.png"/><Relationship Id="rId7" Type="http://schemas.openxmlformats.org/officeDocument/2006/relationships/tags" Target="../tags/tag45.xml"/><Relationship Id="rId6" Type="http://schemas.openxmlformats.org/officeDocument/2006/relationships/image" Target="../media/image6.png"/><Relationship Id="rId5" Type="http://schemas.openxmlformats.org/officeDocument/2006/relationships/tags" Target="../tags/tag44.xml"/><Relationship Id="rId4" Type="http://schemas.openxmlformats.org/officeDocument/2006/relationships/image" Target="../media/image5.png"/><Relationship Id="rId3" Type="http://schemas.openxmlformats.org/officeDocument/2006/relationships/tags" Target="../tags/tag43.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47.xml"/><Relationship Id="rId10" Type="http://schemas.openxmlformats.org/officeDocument/2006/relationships/image" Target="../media/image8.png"/><Relationship Id="rId1" Type="http://schemas.openxmlformats.org/officeDocument/2006/relationships/tags" Target="../tags/tag42.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6.png"/><Relationship Id="rId2" Type="http://schemas.openxmlformats.org/officeDocument/2006/relationships/tags" Target="../tags/tag54.xml"/><Relationship Id="rId1"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8.png"/><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9.png"/><Relationship Id="rId1" Type="http://schemas.openxmlformats.org/officeDocument/2006/relationships/tags" Target="../tags/tag55.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1.png"/><Relationship Id="rId3" Type="http://schemas.openxmlformats.org/officeDocument/2006/relationships/tags" Target="../tags/tag57.xml"/><Relationship Id="rId2" Type="http://schemas.openxmlformats.org/officeDocument/2006/relationships/image" Target="../media/image20.png"/><Relationship Id="rId1" Type="http://schemas.openxmlformats.org/officeDocument/2006/relationships/tags" Target="../tags/tag5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5.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image" Target="../media/image7.png"/><Relationship Id="rId7" Type="http://schemas.openxmlformats.org/officeDocument/2006/relationships/tags" Target="../tags/tag61.xml"/><Relationship Id="rId6" Type="http://schemas.openxmlformats.org/officeDocument/2006/relationships/image" Target="../media/image6.png"/><Relationship Id="rId5" Type="http://schemas.openxmlformats.org/officeDocument/2006/relationships/tags" Target="../tags/tag60.xml"/><Relationship Id="rId4" Type="http://schemas.openxmlformats.org/officeDocument/2006/relationships/image" Target="../media/image5.png"/><Relationship Id="rId3" Type="http://schemas.openxmlformats.org/officeDocument/2006/relationships/tags" Target="../tags/tag59.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63.xml"/><Relationship Id="rId10" Type="http://schemas.openxmlformats.org/officeDocument/2006/relationships/image" Target="../media/image8.png"/><Relationship Id="rId1" Type="http://schemas.openxmlformats.org/officeDocument/2006/relationships/tags" Target="../tags/tag58.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2.jpeg"/><Relationship Id="rId1" Type="http://schemas.openxmlformats.org/officeDocument/2006/relationships/tags" Target="../tags/tag7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3.jpeg"/></Relationships>
</file>

<file path=ppt/slides/_rels/slide24.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image" Target="../media/image7.png"/><Relationship Id="rId7" Type="http://schemas.openxmlformats.org/officeDocument/2006/relationships/tags" Target="../tags/tag74.xml"/><Relationship Id="rId6" Type="http://schemas.openxmlformats.org/officeDocument/2006/relationships/image" Target="../media/image6.png"/><Relationship Id="rId5" Type="http://schemas.openxmlformats.org/officeDocument/2006/relationships/tags" Target="../tags/tag73.xml"/><Relationship Id="rId4" Type="http://schemas.openxmlformats.org/officeDocument/2006/relationships/image" Target="../media/image5.png"/><Relationship Id="rId3" Type="http://schemas.openxmlformats.org/officeDocument/2006/relationships/tags" Target="../tags/tag72.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76.xml"/><Relationship Id="rId10" Type="http://schemas.openxmlformats.org/officeDocument/2006/relationships/image" Target="../media/image8.png"/><Relationship Id="rId1" Type="http://schemas.openxmlformats.org/officeDocument/2006/relationships/tags" Target="../tags/tag71.xml"/></Relationships>
</file>

<file path=ppt/slides/_rels/slide25.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3" Type="http://schemas.openxmlformats.org/officeDocument/2006/relationships/slideLayout" Target="../slideLayouts/slideLayout28.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tags" Target="../tags/tag7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4.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5.png"/><Relationship Id="rId1" Type="http://schemas.openxmlformats.org/officeDocument/2006/relationships/tags" Target="../tags/tag89.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6.png"/><Relationship Id="rId1" Type="http://schemas.openxmlformats.org/officeDocument/2006/relationships/tags" Target="../tags/tag90.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7.jpeg"/></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slideLayout" Target="../slideLayouts/slideLayout28.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image" Target="../media/image7.png"/><Relationship Id="rId7" Type="http://schemas.openxmlformats.org/officeDocument/2006/relationships/tags" Target="../tags/tag94.xml"/><Relationship Id="rId6" Type="http://schemas.openxmlformats.org/officeDocument/2006/relationships/image" Target="../media/image6.png"/><Relationship Id="rId5" Type="http://schemas.openxmlformats.org/officeDocument/2006/relationships/tags" Target="../tags/tag93.xml"/><Relationship Id="rId4" Type="http://schemas.openxmlformats.org/officeDocument/2006/relationships/image" Target="../media/image5.png"/><Relationship Id="rId3" Type="http://schemas.openxmlformats.org/officeDocument/2006/relationships/tags" Target="../tags/tag92.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96.xml"/><Relationship Id="rId10" Type="http://schemas.openxmlformats.org/officeDocument/2006/relationships/image" Target="../media/image8.png"/><Relationship Id="rId1" Type="http://schemas.openxmlformats.org/officeDocument/2006/relationships/tags" Target="../tags/tag91.xml"/></Relationships>
</file>

<file path=ppt/slides/_rels/slide31.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3" Type="http://schemas.openxmlformats.org/officeDocument/2006/relationships/slideLayout" Target="../slideLayouts/slideLayout28.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tags" Target="../tags/tag97.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2.png"/><Relationship Id="rId1" Type="http://schemas.openxmlformats.org/officeDocument/2006/relationships/tags" Target="../tags/tag109.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3.png"/><Relationship Id="rId1" Type="http://schemas.openxmlformats.org/officeDocument/2006/relationships/tags" Target="../tags/tag110.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4.png"/><Relationship Id="rId1" Type="http://schemas.openxmlformats.org/officeDocument/2006/relationships/tags" Target="../tags/tag111.xml"/></Relationships>
</file>

<file path=ppt/slides/_rels/slide36.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image" Target="../media/image7.png"/><Relationship Id="rId7" Type="http://schemas.openxmlformats.org/officeDocument/2006/relationships/tags" Target="../tags/tag115.xml"/><Relationship Id="rId6" Type="http://schemas.openxmlformats.org/officeDocument/2006/relationships/image" Target="../media/image6.png"/><Relationship Id="rId5" Type="http://schemas.openxmlformats.org/officeDocument/2006/relationships/tags" Target="../tags/tag114.xml"/><Relationship Id="rId4" Type="http://schemas.openxmlformats.org/officeDocument/2006/relationships/image" Target="../media/image5.png"/><Relationship Id="rId3" Type="http://schemas.openxmlformats.org/officeDocument/2006/relationships/tags" Target="../tags/tag113.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117.xml"/><Relationship Id="rId10" Type="http://schemas.openxmlformats.org/officeDocument/2006/relationships/image" Target="../media/image8.png"/><Relationship Id="rId1" Type="http://schemas.openxmlformats.org/officeDocument/2006/relationships/tags" Target="../tags/tag112.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28.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pn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4.png"/><Relationship Id="rId1" Type="http://schemas.openxmlformats.org/officeDocument/2006/relationships/tags" Target="../tags/tag126.xml"/></Relationships>
</file>

<file path=ppt/slides/_rels/slide41.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image" Target="../media/image7.png"/><Relationship Id="rId7" Type="http://schemas.openxmlformats.org/officeDocument/2006/relationships/tags" Target="../tags/tag130.xml"/><Relationship Id="rId6" Type="http://schemas.openxmlformats.org/officeDocument/2006/relationships/image" Target="../media/image6.png"/><Relationship Id="rId5" Type="http://schemas.openxmlformats.org/officeDocument/2006/relationships/tags" Target="../tags/tag129.xml"/><Relationship Id="rId4" Type="http://schemas.openxmlformats.org/officeDocument/2006/relationships/image" Target="../media/image5.png"/><Relationship Id="rId3" Type="http://schemas.openxmlformats.org/officeDocument/2006/relationships/tags" Target="../tags/tag128.xml"/><Relationship Id="rId2" Type="http://schemas.openxmlformats.org/officeDocument/2006/relationships/image" Target="../media/image4.png"/><Relationship Id="rId12" Type="http://schemas.openxmlformats.org/officeDocument/2006/relationships/slideLayout" Target="../slideLayouts/slideLayout40.xml"/><Relationship Id="rId11" Type="http://schemas.openxmlformats.org/officeDocument/2006/relationships/tags" Target="../tags/tag132.xml"/><Relationship Id="rId10" Type="http://schemas.openxmlformats.org/officeDocument/2006/relationships/image" Target="../media/image8.png"/><Relationship Id="rId1" Type="http://schemas.openxmlformats.org/officeDocument/2006/relationships/tags" Target="../tags/tag127.xml"/></Relationships>
</file>

<file path=ppt/slides/_rels/slide42.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8" Type="http://schemas.openxmlformats.org/officeDocument/2006/relationships/slideLayout" Target="../slideLayouts/slideLayout28.xml"/><Relationship Id="rId27" Type="http://schemas.openxmlformats.org/officeDocument/2006/relationships/tags" Target="../tags/tag159.xml"/><Relationship Id="rId26" Type="http://schemas.openxmlformats.org/officeDocument/2006/relationships/tags" Target="../tags/tag158.xml"/><Relationship Id="rId25" Type="http://schemas.openxmlformats.org/officeDocument/2006/relationships/tags" Target="../tags/tag157.xml"/><Relationship Id="rId24" Type="http://schemas.openxmlformats.org/officeDocument/2006/relationships/tags" Target="../tags/tag156.xml"/><Relationship Id="rId23" Type="http://schemas.openxmlformats.org/officeDocument/2006/relationships/tags" Target="../tags/tag155.xml"/><Relationship Id="rId22" Type="http://schemas.openxmlformats.org/officeDocument/2006/relationships/tags" Target="../tags/tag154.xml"/><Relationship Id="rId21" Type="http://schemas.openxmlformats.org/officeDocument/2006/relationships/tags" Target="../tags/tag153.xml"/><Relationship Id="rId20" Type="http://schemas.openxmlformats.org/officeDocument/2006/relationships/tags" Target="../tags/tag152.xml"/><Relationship Id="rId2" Type="http://schemas.openxmlformats.org/officeDocument/2006/relationships/tags" Target="../tags/tag134.xml"/><Relationship Id="rId19" Type="http://schemas.openxmlformats.org/officeDocument/2006/relationships/tags" Target="../tags/tag151.xml"/><Relationship Id="rId18" Type="http://schemas.openxmlformats.org/officeDocument/2006/relationships/tags" Target="../tags/tag150.xml"/><Relationship Id="rId17" Type="http://schemas.openxmlformats.org/officeDocument/2006/relationships/tags" Target="../tags/tag149.xml"/><Relationship Id="rId16" Type="http://schemas.openxmlformats.org/officeDocument/2006/relationships/tags" Target="../tags/tag148.xml"/><Relationship Id="rId15" Type="http://schemas.openxmlformats.org/officeDocument/2006/relationships/tags" Target="../tags/tag147.xml"/><Relationship Id="rId14" Type="http://schemas.openxmlformats.org/officeDocument/2006/relationships/tags" Target="../tags/tag146.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tags" Target="../tags/tag133.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5.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6.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7.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8.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9.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51.jpeg"/><Relationship Id="rId1" Type="http://schemas.openxmlformats.org/officeDocument/2006/relationships/image" Target="../media/image50.jpeg"/></Relationships>
</file>

<file path=ppt/slides/_rels/slide49.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56.jpeg"/><Relationship Id="rId4" Type="http://schemas.openxmlformats.org/officeDocument/2006/relationships/image" Target="../media/image55.jpeg"/><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image" Target="../media/image52.jpeg"/></Relationships>
</file>

<file path=ppt/slides/_rels/slide5.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image" Target="../media/image7.png"/><Relationship Id="rId7" Type="http://schemas.openxmlformats.org/officeDocument/2006/relationships/tags" Target="../tags/tag25.xml"/><Relationship Id="rId6" Type="http://schemas.openxmlformats.org/officeDocument/2006/relationships/image" Target="../media/image6.png"/><Relationship Id="rId5" Type="http://schemas.openxmlformats.org/officeDocument/2006/relationships/tags" Target="../tags/tag24.xml"/><Relationship Id="rId4" Type="http://schemas.openxmlformats.org/officeDocument/2006/relationships/image" Target="../media/image5.png"/><Relationship Id="rId3" Type="http://schemas.openxmlformats.org/officeDocument/2006/relationships/tags" Target="../tags/tag23.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27.xml"/><Relationship Id="rId10" Type="http://schemas.openxmlformats.org/officeDocument/2006/relationships/image" Target="../media/image8.png"/><Relationship Id="rId1" Type="http://schemas.openxmlformats.org/officeDocument/2006/relationships/tags" Target="../tags/tag2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7.jpeg"/></Relationships>
</file>

<file path=ppt/slides/_rels/slide6.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4" Type="http://schemas.openxmlformats.org/officeDocument/2006/relationships/slideLayout" Target="../slideLayouts/slideLayout40.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tags" Target="../tags/tag2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tags" Target="../tags/tag4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98978798"/>
          <p:cNvPicPr>
            <a:picLocks noChangeAspect="1"/>
          </p:cNvPicPr>
          <p:nvPr/>
        </p:nvPicPr>
        <p:blipFill>
          <a:blip r:embed="rId1" cstate="print"/>
          <a:stretch>
            <a:fillRect/>
          </a:stretch>
        </p:blipFill>
        <p:spPr>
          <a:xfrm>
            <a:off x="0" y="-635"/>
            <a:ext cx="12192000" cy="6942455"/>
          </a:xfrm>
          <a:prstGeom prst="rect">
            <a:avLst/>
          </a:prstGeom>
        </p:spPr>
      </p:pic>
      <p:sp>
        <p:nvSpPr>
          <p:cNvPr id="5" name="文本框 4"/>
          <p:cNvSpPr txBox="1"/>
          <p:nvPr/>
        </p:nvSpPr>
        <p:spPr>
          <a:xfrm>
            <a:off x="6794211" y="4433832"/>
            <a:ext cx="4035425" cy="521970"/>
          </a:xfrm>
          <a:prstGeom prst="rect">
            <a:avLst/>
          </a:prstGeom>
          <a:noFill/>
          <a:ln>
            <a:noFill/>
          </a:ln>
        </p:spPr>
        <p:txBody>
          <a:bodyPr wrap="square" rtlCol="0">
            <a:spAutoFit/>
          </a:bodyPr>
          <a:lstStyle/>
          <a:p>
            <a:pPr algn="ctr"/>
            <a:r>
              <a:rPr lang="zh-CN" sz="2800" dirty="0">
                <a:solidFill>
                  <a:schemeClr val="tx1">
                    <a:lumMod val="65000"/>
                    <a:lumOff val="35000"/>
                  </a:schemeClr>
                </a:solidFill>
                <a:effectLst/>
                <a:latin typeface="宋体" panose="02010600030101010101" pitchFamily="2" charset="-122"/>
                <a:cs typeface="宋体" panose="02010600030101010101" pitchFamily="2" charset="-122"/>
              </a:rPr>
              <a:t>北京出版社</a:t>
            </a:r>
            <a:endParaRPr lang="zh-CN" sz="2800" dirty="0">
              <a:solidFill>
                <a:schemeClr val="tx1">
                  <a:lumMod val="65000"/>
                  <a:lumOff val="35000"/>
                </a:schemeClr>
              </a:solidFill>
              <a:effectLst/>
              <a:latin typeface="宋体" panose="02010600030101010101" pitchFamily="2" charset="-122"/>
              <a:cs typeface="宋体" panose="02010600030101010101" pitchFamily="2" charset="-122"/>
            </a:endParaRPr>
          </a:p>
        </p:txBody>
      </p:sp>
      <p:sp>
        <p:nvSpPr>
          <p:cNvPr id="9" name="文本框 8"/>
          <p:cNvSpPr txBox="1"/>
          <p:nvPr/>
        </p:nvSpPr>
        <p:spPr>
          <a:xfrm>
            <a:off x="6077296" y="1739705"/>
            <a:ext cx="5469255" cy="1198880"/>
          </a:xfrm>
          <a:prstGeom prst="rect">
            <a:avLst/>
          </a:prstGeom>
          <a:noFill/>
        </p:spPr>
        <p:txBody>
          <a:bodyPr wrap="square" rtlCol="0" anchor="t">
            <a:spAutoFit/>
          </a:bodyPr>
          <a:lstStyle/>
          <a:p>
            <a:pPr algn="ctr"/>
            <a:r>
              <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rPr>
              <a:t>体育与健康</a:t>
            </a:r>
            <a:endPar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endParaRPr>
          </a:p>
        </p:txBody>
      </p:sp>
      <p:cxnSp>
        <p:nvCxnSpPr>
          <p:cNvPr id="4" name="直接连接符 3"/>
          <p:cNvCxnSpPr/>
          <p:nvPr/>
        </p:nvCxnSpPr>
        <p:spPr>
          <a:xfrm>
            <a:off x="1534795" y="505460"/>
            <a:ext cx="1428750"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637915" y="505460"/>
            <a:ext cx="8335645"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19" name="矩形 18"/>
          <p:cNvSpPr/>
          <p:nvPr/>
        </p:nvSpPr>
        <p:spPr>
          <a:xfrm>
            <a:off x="842963" y="1725613"/>
            <a:ext cx="5453062" cy="1338262"/>
          </a:xfrm>
          <a:prstGeom prst="rect">
            <a:avLst/>
          </a:prstGeom>
          <a:noFill/>
          <a:ln w="9525">
            <a:noFill/>
          </a:ln>
        </p:spPr>
        <p:txBody>
          <a:bodyPr>
            <a:spAutoFit/>
          </a:bodyPr>
          <a:p>
            <a:pPr marL="285750" indent="-285750" algn="just">
              <a:lnSpc>
                <a:spcPct val="150000"/>
              </a:lnSpc>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击球部位是指击球时球拍触球的具体位置，它基本上与拍形角度相吻合，分为上部、上中部、中上部、中部、中下部、下中部、下部。</a:t>
            </a:r>
            <a:endParaRPr lang="zh-CN" altLang="en-US" dirty="0">
              <a:latin typeface="Arial" panose="020B0604020202020204" pitchFamily="34" charset="0"/>
            </a:endParaRPr>
          </a:p>
        </p:txBody>
      </p:sp>
      <p:sp>
        <p:nvSpPr>
          <p:cNvPr id="9220" name="TextBox 1"/>
          <p:cNvSpPr/>
          <p:nvPr/>
        </p:nvSpPr>
        <p:spPr>
          <a:xfrm>
            <a:off x="869950" y="1247775"/>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四、击球部位 </a:t>
            </a:r>
            <a:endParaRPr lang="zh-CN" altLang="en-US" dirty="0">
              <a:latin typeface="Arial" panose="020B0604020202020204" pitchFamily="34" charset="0"/>
            </a:endParaRPr>
          </a:p>
        </p:txBody>
      </p:sp>
      <p:pic>
        <p:nvPicPr>
          <p:cNvPr id="9222" name="Picture 10"/>
          <p:cNvPicPr>
            <a:picLocks noChangeAspect="1"/>
          </p:cNvPicPr>
          <p:nvPr/>
        </p:nvPicPr>
        <p:blipFill>
          <a:blip r:embed="rId1"/>
          <a:stretch>
            <a:fillRect/>
          </a:stretch>
        </p:blipFill>
        <p:spPr>
          <a:xfrm>
            <a:off x="6834188" y="2065338"/>
            <a:ext cx="3644900" cy="3644900"/>
          </a:xfrm>
          <a:prstGeom prst="rect">
            <a:avLst/>
          </a:prstGeom>
          <a:noFill/>
          <a:ln w="9525">
            <a:noFill/>
          </a:ln>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1" name="矩形 18"/>
          <p:cNvSpPr>
            <a:spLocks noChangeArrowheads="1"/>
          </p:cNvSpPr>
          <p:nvPr/>
        </p:nvSpPr>
        <p:spPr bwMode="auto">
          <a:xfrm>
            <a:off x="842963" y="1725613"/>
            <a:ext cx="10045700" cy="3000375"/>
          </a:xfrm>
          <a:prstGeom prst="rect">
            <a:avLst/>
          </a:prstGeom>
          <a:noFill/>
          <a:ln>
            <a:noFill/>
          </a:ln>
        </p:spPr>
        <p:txBody>
          <a:bodyPr>
            <a:spAutoFit/>
          </a:bodyPr>
          <a:lstStyle/>
          <a:p>
            <a:pPr marL="285750" marR="0" lvl="0" indent="-285750" algn="just" defTabSz="914400" rtl="0" eaLnBrk="1" fontAlgn="base" latinLnBrk="0" hangingPunct="1">
              <a:lnSpc>
                <a:spcPct val="150000"/>
              </a:lnSpc>
              <a:spcBef>
                <a:spcPct val="0"/>
              </a:spcBef>
              <a:spcAft>
                <a:spcPct val="0"/>
              </a:spcAft>
              <a:buClrTx/>
              <a:buSzTx/>
              <a:buFont typeface="Wingdings" panose="05000000000000000000" pitchFamily="2" charset="2"/>
              <a:buChar char="n"/>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击球时间是指来球在本方台面弹起后，其运行轨迹从着台点上升再下落至触及台面以前的时间。</a:t>
            </a:r>
            <a:endPar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285750" marR="0" lvl="0" indent="-285750" algn="just" defTabSz="914400" rtl="0" eaLnBrk="1" fontAlgn="base" latinLnBrk="0" hangingPunct="1">
              <a:lnSpc>
                <a:spcPct val="150000"/>
              </a:lnSpc>
              <a:spcBef>
                <a:spcPct val="0"/>
              </a:spcBef>
              <a:spcAft>
                <a:spcPct val="0"/>
              </a:spcAft>
              <a:buClrTx/>
              <a:buSzTx/>
              <a:buFont typeface="Wingdings" panose="05000000000000000000" pitchFamily="2" charset="2"/>
              <a:buChar char="n"/>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球的运行轨迹大致分为</a:t>
            </a:r>
            <a:r>
              <a:rPr kumimoji="0" lang="zh-CN" altLang="en-US" sz="1800" b="0" i="0" u="none" strike="noStrike" kern="1200" cap="none" spc="0" normalizeH="0" baseline="0" noProof="0" dirty="0">
                <a:ln>
                  <a:noFill/>
                </a:ln>
                <a:solidFill>
                  <a:srgbClr val="545454"/>
                </a:solidFill>
                <a:effectLst/>
                <a:uLnTx/>
                <a:uFillTx/>
                <a:latin typeface="华文琥珀" panose="02010800040101010101" pitchFamily="2" charset="-122"/>
                <a:ea typeface="华文琥珀" panose="02010800040101010101" pitchFamily="2" charset="-122"/>
                <a:cs typeface="+mn-cs"/>
                <a:sym typeface="微软雅黑" panose="020B0503020204020204" pitchFamily="34" charset="-122"/>
              </a:rPr>
              <a:t>五个时期</a:t>
            </a:r>
            <a:r>
              <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endPar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上升前期：球从台面弹起刚上升的阶段。</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上升后期：球弹起接近最高点的阶段。</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高点期：球弹起达到最高点的阶段。</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下降前期：球从最高点开始下降的最初阶段。</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下降后期：球下降到接近台面之前的这一阶段。</a:t>
            </a: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45" name="TextBox 1"/>
          <p:cNvSpPr/>
          <p:nvPr/>
        </p:nvSpPr>
        <p:spPr>
          <a:xfrm>
            <a:off x="869950" y="1247775"/>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五、击球时间</a:t>
            </a:r>
            <a:endParaRPr lang="zh-CN" altLang="en-US" dirty="0">
              <a:latin typeface="Arial" panose="020B0604020202020204" pitchFamily="34" charset="0"/>
            </a:endParaRPr>
          </a:p>
        </p:txBody>
      </p:sp>
      <p:pic>
        <p:nvPicPr>
          <p:cNvPr id="10246" name="Picture 10"/>
          <p:cNvPicPr>
            <a:picLocks noChangeAspect="1"/>
          </p:cNvPicPr>
          <p:nvPr/>
        </p:nvPicPr>
        <p:blipFill>
          <a:blip r:embed="rId1"/>
          <a:stretch>
            <a:fillRect/>
          </a:stretch>
        </p:blipFill>
        <p:spPr>
          <a:xfrm>
            <a:off x="5943600" y="2792413"/>
            <a:ext cx="5494338" cy="2452687"/>
          </a:xfrm>
          <a:prstGeom prst="rect">
            <a:avLst/>
          </a:prstGeom>
          <a:noFill/>
          <a:ln w="9525">
            <a:noFill/>
          </a:ln>
        </p:spPr>
      </p:pic>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68" name="TextBox 1"/>
          <p:cNvSpPr/>
          <p:nvPr/>
        </p:nvSpPr>
        <p:spPr>
          <a:xfrm>
            <a:off x="869950" y="1247775"/>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六、击球路线</a:t>
            </a:r>
            <a:endParaRPr lang="zh-CN" altLang="en-US" dirty="0">
              <a:latin typeface="Arial" panose="020B0604020202020204" pitchFamily="34" charset="0"/>
            </a:endParaRPr>
          </a:p>
        </p:txBody>
      </p:sp>
      <p:sp>
        <p:nvSpPr>
          <p:cNvPr id="11269" name="矩形 1"/>
          <p:cNvSpPr/>
          <p:nvPr/>
        </p:nvSpPr>
        <p:spPr>
          <a:xfrm>
            <a:off x="869950" y="1616075"/>
            <a:ext cx="10639425" cy="1338263"/>
          </a:xfrm>
          <a:prstGeom prst="rect">
            <a:avLst/>
          </a:prstGeom>
          <a:noFill/>
          <a:ln w="9525">
            <a:noFill/>
          </a:ln>
        </p:spPr>
        <p:txBody>
          <a:bodyPr>
            <a:spAutoFit/>
          </a:bodyPr>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       击球路线是指从击球点到落台点之间形成的线。包括五条基本线路（以击球者为基准），即右方斜线、右方直线、左方斜线、左方直线、中路直线。中路直线球在实际比赛中是随时以站位而定的，即追身球，也称中路追身球。</a:t>
            </a:r>
            <a:endParaRPr lang="zh-CN" altLang="en-US" dirty="0">
              <a:solidFill>
                <a:srgbClr val="545454"/>
              </a:solidFill>
              <a:latin typeface="微软雅黑" panose="020B0503020204020204" pitchFamily="34" charset="-122"/>
              <a:ea typeface="微软雅黑" panose="020B0503020204020204" pitchFamily="34" charset="-122"/>
            </a:endParaRPr>
          </a:p>
        </p:txBody>
      </p:sp>
      <p:sp>
        <p:nvSpPr>
          <p:cNvPr id="11270" name="TextBox 1"/>
          <p:cNvSpPr/>
          <p:nvPr/>
        </p:nvSpPr>
        <p:spPr>
          <a:xfrm>
            <a:off x="869950" y="3968750"/>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七、击球点</a:t>
            </a:r>
            <a:endParaRPr lang="zh-CN" altLang="en-US" dirty="0">
              <a:latin typeface="Arial" panose="020B0604020202020204" pitchFamily="34" charset="0"/>
            </a:endParaRPr>
          </a:p>
        </p:txBody>
      </p:sp>
      <p:sp>
        <p:nvSpPr>
          <p:cNvPr id="11271" name="矩形 2"/>
          <p:cNvSpPr/>
          <p:nvPr/>
        </p:nvSpPr>
        <p:spPr>
          <a:xfrm>
            <a:off x="869950" y="4337050"/>
            <a:ext cx="10523538" cy="1338263"/>
          </a:xfrm>
          <a:prstGeom prst="rect">
            <a:avLst/>
          </a:prstGeom>
          <a:noFill/>
          <a:ln w="9525">
            <a:noFill/>
          </a:ln>
        </p:spPr>
        <p:txBody>
          <a:bodyPr>
            <a:spAutoFit/>
          </a:bodyPr>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击球点是指击球时，球拍与球接触瞬间的那一点所属空间的位置，这是对击球者所处的相对位置而言的，它包含</a:t>
            </a:r>
            <a:r>
              <a:rPr lang="zh-CN" altLang="en-US" dirty="0">
                <a:solidFill>
                  <a:srgbClr val="545454"/>
                </a:solidFill>
                <a:latin typeface="华文琥珀" panose="02010800040101010101" pitchFamily="2" charset="-122"/>
                <a:ea typeface="华文琥珀" panose="02010800040101010101" pitchFamily="2" charset="-122"/>
              </a:rPr>
              <a:t>三个因素</a:t>
            </a:r>
            <a:r>
              <a:rPr lang="zh-CN" altLang="en-US" dirty="0">
                <a:solidFill>
                  <a:srgbClr val="545454"/>
                </a:solidFill>
                <a:latin typeface="微软雅黑" panose="020B0503020204020204" pitchFamily="34" charset="-122"/>
                <a:ea typeface="微软雅黑" panose="020B0503020204020204" pitchFamily="34" charset="-122"/>
              </a:rPr>
              <a:t>：</a:t>
            </a:r>
            <a:r>
              <a:rPr lang="zh-CN" altLang="en-US" dirty="0">
                <a:solidFill>
                  <a:srgbClr val="FF0000"/>
                </a:solidFill>
                <a:latin typeface="微软雅黑" panose="020B0503020204020204" pitchFamily="34" charset="-122"/>
                <a:ea typeface="微软雅黑" panose="020B0503020204020204" pitchFamily="34" charset="-122"/>
              </a:rPr>
              <a:t>一是</a:t>
            </a:r>
            <a:r>
              <a:rPr lang="zh-CN" altLang="en-US" dirty="0">
                <a:solidFill>
                  <a:srgbClr val="545454"/>
                </a:solidFill>
                <a:latin typeface="微软雅黑" panose="020B0503020204020204" pitchFamily="34" charset="-122"/>
                <a:ea typeface="微软雅黑" panose="020B0503020204020204" pitchFamily="34" charset="-122"/>
              </a:rPr>
              <a:t>指击球时，球处于身体的前后位置；</a:t>
            </a:r>
            <a:r>
              <a:rPr lang="zh-CN" altLang="en-US" dirty="0">
                <a:solidFill>
                  <a:srgbClr val="FF0000"/>
                </a:solidFill>
                <a:latin typeface="微软雅黑" panose="020B0503020204020204" pitchFamily="34" charset="-122"/>
                <a:ea typeface="微软雅黑" panose="020B0503020204020204" pitchFamily="34" charset="-122"/>
              </a:rPr>
              <a:t>二是</a:t>
            </a:r>
            <a:r>
              <a:rPr lang="zh-CN" altLang="en-US" dirty="0">
                <a:solidFill>
                  <a:srgbClr val="545454"/>
                </a:solidFill>
                <a:latin typeface="微软雅黑" panose="020B0503020204020204" pitchFamily="34" charset="-122"/>
                <a:ea typeface="微软雅黑" panose="020B0503020204020204" pitchFamily="34" charset="-122"/>
              </a:rPr>
              <a:t>指击球时，球与身体的远近距离；</a:t>
            </a:r>
            <a:r>
              <a:rPr lang="zh-CN" altLang="en-US" dirty="0">
                <a:solidFill>
                  <a:srgbClr val="FF0000"/>
                </a:solidFill>
                <a:latin typeface="微软雅黑" panose="020B0503020204020204" pitchFamily="34" charset="-122"/>
                <a:ea typeface="微软雅黑" panose="020B0503020204020204" pitchFamily="34" charset="-122"/>
              </a:rPr>
              <a:t>三是</a:t>
            </a:r>
            <a:r>
              <a:rPr lang="zh-CN" altLang="en-US" dirty="0">
                <a:solidFill>
                  <a:srgbClr val="545454"/>
                </a:solidFill>
                <a:latin typeface="微软雅黑" panose="020B0503020204020204" pitchFamily="34" charset="-122"/>
                <a:ea typeface="微软雅黑" panose="020B0503020204020204" pitchFamily="34" charset="-122"/>
              </a:rPr>
              <a:t>指击球时，球的高低位置。</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11272" name="图片 4"/>
          <p:cNvPicPr>
            <a:picLocks noChangeAspect="1"/>
          </p:cNvPicPr>
          <p:nvPr/>
        </p:nvPicPr>
        <p:blipFill>
          <a:blip r:embed="rId1"/>
          <a:stretch>
            <a:fillRect/>
          </a:stretch>
        </p:blipFill>
        <p:spPr>
          <a:xfrm>
            <a:off x="5838825" y="2689225"/>
            <a:ext cx="3876675" cy="1647825"/>
          </a:xfrm>
          <a:prstGeom prst="rect">
            <a:avLst/>
          </a:prstGeom>
          <a:noFill/>
          <a:ln w="9525">
            <a:noFill/>
          </a:ln>
        </p:spPr>
      </p:pic>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910375" y="997938"/>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文本框 34"/>
          <p:cNvSpPr txBox="1"/>
          <p:nvPr/>
        </p:nvSpPr>
        <p:spPr>
          <a:xfrm>
            <a:off x="574040" y="428625"/>
            <a:ext cx="3816350" cy="583565"/>
          </a:xfrm>
          <a:prstGeom prst="rect">
            <a:avLst/>
          </a:prstGeom>
          <a:noFill/>
        </p:spPr>
        <p:txBody>
          <a:bodyPr vert="horz" wrap="square" rtlCol="0">
            <a:spAutoFit/>
          </a:bodyPr>
          <a:lstStyle/>
          <a:p>
            <a:pPr algn="l"/>
            <a:r>
              <a:rPr lang="zh-CN" altLang="en-US" sz="3200" b="1" dirty="0">
                <a:solidFill>
                  <a:srgbClr val="887875"/>
                </a:solidFill>
                <a:latin typeface="宋体" panose="02010600030101010101" pitchFamily="2" charset="-122"/>
                <a:sym typeface="微软雅黑" panose="020B0503020204020204" pitchFamily="34" charset="-122"/>
              </a:rPr>
              <a:t>拓展知识</a:t>
            </a:r>
            <a:endParaRPr lang="zh-CN" altLang="en-US" sz="3200" b="1" dirty="0">
              <a:solidFill>
                <a:srgbClr val="887875"/>
              </a:solidFill>
              <a:latin typeface="宋体" panose="02010600030101010101" pitchFamily="2" charset="-122"/>
              <a:sym typeface="微软雅黑" panose="020B0503020204020204" pitchFamily="34" charset="-122"/>
            </a:endParaRPr>
          </a:p>
        </p:txBody>
      </p:sp>
      <p:sp>
        <p:nvSpPr>
          <p:cNvPr id="37" name="文本框 36"/>
          <p:cNvSpPr txBox="1"/>
          <p:nvPr/>
        </p:nvSpPr>
        <p:spPr>
          <a:xfrm>
            <a:off x="198588" y="6355163"/>
            <a:ext cx="2777928" cy="368300"/>
          </a:xfrm>
          <a:prstGeom prst="rect">
            <a:avLst/>
          </a:prstGeom>
          <a:noFill/>
        </p:spPr>
        <p:txBody>
          <a:bodyPr wrap="square" rtlCol="0">
            <a:spAutoFit/>
            <a:scene3d>
              <a:camera prst="orthographicFront"/>
              <a:lightRig rig="threePt" dir="t"/>
            </a:scene3d>
          </a:bodyPr>
          <a:lstStyle>
            <a:defPPr>
              <a:defRPr lang="zh-CN"/>
            </a:defPPr>
            <a:lvl1pPr algn="dist">
              <a:defRPr sz="6000">
                <a:solidFill>
                  <a:srgbClr val="887875"/>
                </a:solidFill>
                <a:latin typeface="思源宋体 CN SemiBold" panose="02020600000000000000" pitchFamily="18" charset="-122"/>
                <a:ea typeface="思源宋体 CN SemiBold" panose="02020600000000000000" pitchFamily="18" charset="-122"/>
              </a:defRPr>
            </a:lvl1pPr>
          </a:lstStyle>
          <a:p>
            <a:pPr algn="l"/>
            <a:r>
              <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582930" y="862330"/>
            <a:ext cx="10241280" cy="5492750"/>
          </a:xfrm>
          <a:prstGeom prst="rect">
            <a:avLst/>
          </a:prstGeom>
          <a:noFill/>
        </p:spPr>
        <p:txBody>
          <a:bodyPr wrap="square" rtlCol="0">
            <a:spAutoFit/>
          </a:bodyPr>
          <a:p>
            <a:pPr>
              <a:lnSpc>
                <a:spcPct val="150000"/>
              </a:lnSpc>
            </a:pPr>
            <a:r>
              <a:rPr lang="zh-CN" altLang="en-US" sz="1800" b="1"/>
              <a:t>1. 为什么乒乓球运动员总是用手擦往旁边的桌面？</a:t>
            </a:r>
            <a:endParaRPr lang="zh-CN" altLang="en-US" sz="1800" b="1"/>
          </a:p>
          <a:p>
            <a:pPr>
              <a:lnSpc>
                <a:spcPct val="150000"/>
              </a:lnSpc>
            </a:pPr>
            <a:r>
              <a:rPr lang="zh-CN" altLang="en-US" sz="1800"/>
              <a:t>如果你是一个乒乓球爱好者，那么在观看比赛必然经常能看到这样的画面。一般来说，形成这样一种习惯的原因主要有两个：首先，当你使用乒乓球拍的时候，手会很容易出汗，因为所有的时间都要接触球拍，所以处于发球间隙的时候，乒乓球运动员就会在旁边桌面上擦去手中的汗水，方便继续打球。而选择在旁边桌面擦手，也是为了不让打球的区域被弄湿。其次，对于球员来说，在桌子上将手擦干也是一种心理活动，这通常发生在发球或接球的间隙，在下一轮开始之前，运动员需要花一点时间来让自己集中注意力。</a:t>
            </a:r>
            <a:endParaRPr lang="zh-CN" altLang="en-US" sz="1800"/>
          </a:p>
          <a:p>
            <a:pPr>
              <a:lnSpc>
                <a:spcPct val="150000"/>
              </a:lnSpc>
            </a:pPr>
            <a:r>
              <a:rPr lang="zh-CN" altLang="en-US" sz="1800" b="1"/>
              <a:t>2. 为什么乒乓球拍有一面红一面黑？</a:t>
            </a:r>
            <a:endParaRPr lang="zh-CN" altLang="en-US" sz="1800" b="1"/>
          </a:p>
          <a:p>
            <a:pPr>
              <a:lnSpc>
                <a:spcPct val="150000"/>
              </a:lnSpc>
            </a:pPr>
            <a:r>
              <a:rPr lang="zh-CN" altLang="en-US" sz="1800"/>
              <a:t>其实在乒乓球发展的早期，也就是</a:t>
            </a:r>
            <a:r>
              <a:rPr lang="zh-CN" altLang="en-US" sz="1800">
                <a:latin typeface="宋体" panose="02010600030101010101" pitchFamily="2" charset="-122"/>
                <a:cs typeface="宋体" panose="02010600030101010101" pitchFamily="2" charset="-122"/>
              </a:rPr>
              <a:t>20世纪80年代，就有</a:t>
            </a:r>
            <a:r>
              <a:rPr lang="zh-CN" altLang="en-US" sz="1800"/>
              <a:t>一条这样的规定：乒乓球拍用两种不同的胶皮制成，不过两面的颜色却是一样的，所以当你翻转球拍的时候，对手就不知道你在用哪一面。如果颜色不同，对手则更容易分辨出你用的是哪个颜色。从客观事实上来说，这的确有利于维持比赛的公正性。至于为什么选取的颜色恰巧是红色和黑色，这应当与颜色特性有关，两种颜色都是极具鲜明特色的，足以吸引视线，再加上白色和橙色的乒乓球体，色彩的冲击更利于运动员去捕捉。</a:t>
            </a:r>
            <a:endParaRPr lang="zh-CN" altLang="en-US" sz="180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665" y="2168525"/>
            <a:ext cx="3961765"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任务二</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球拍性能和握拍法</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218055" y="2110740"/>
            <a:ext cx="2139950" cy="2440305"/>
            <a:chOff x="-1846320" y="1505604"/>
            <a:chExt cx="2362837" cy="2542125"/>
          </a:xfrm>
        </p:grpSpPr>
        <p:sp>
          <p:nvSpPr>
            <p:cNvPr id="3" name="Freeform 7"/>
            <p:cNvSpPr/>
            <p:nvPr>
              <p:custDataLst>
                <p:tags r:id="rId2"/>
              </p:custDataLst>
            </p:nvPr>
          </p:nvSpPr>
          <p:spPr bwMode="auto">
            <a:xfrm rot="2707862">
              <a:off x="-1789130"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nvGrpSpPr>
            <p:cNvPr id="4" name="组合 3"/>
            <p:cNvGrpSpPr/>
            <p:nvPr/>
          </p:nvGrpSpPr>
          <p:grpSpPr>
            <a:xfrm>
              <a:off x="-1846320" y="2451704"/>
              <a:ext cx="2362837" cy="1596025"/>
              <a:chOff x="-1846320" y="2451704"/>
              <a:chExt cx="2362837" cy="1596025"/>
            </a:xfrm>
          </p:grpSpPr>
          <p:sp>
            <p:nvSpPr>
              <p:cNvPr id="53" name="Freeform 7"/>
              <p:cNvSpPr/>
              <p:nvPr>
                <p:custDataLst>
                  <p:tags r:id="rId3"/>
                </p:custDataLst>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5" name="Freeform 7"/>
              <p:cNvSpPr/>
              <p:nvPr>
                <p:custDataLst>
                  <p:tags r:id="rId4"/>
                </p:custDataLst>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8" name="Freeform 7"/>
              <p:cNvSpPr/>
              <p:nvPr>
                <p:custDataLst>
                  <p:tags r:id="rId5"/>
                </p:custDataLst>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9" name="Freeform 7"/>
              <p:cNvSpPr/>
              <p:nvPr>
                <p:custDataLst>
                  <p:tags r:id="rId6"/>
                </p:custDataLst>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grpSp>
        <p:nvGrpSpPr>
          <p:cNvPr id="27" name="组合 26"/>
          <p:cNvGrpSpPr/>
          <p:nvPr/>
        </p:nvGrpSpPr>
        <p:grpSpPr>
          <a:xfrm>
            <a:off x="5656753" y="2116130"/>
            <a:ext cx="4829187" cy="624847"/>
            <a:chOff x="1011441" y="1675600"/>
            <a:chExt cx="3621890" cy="468635"/>
          </a:xfrm>
        </p:grpSpPr>
        <p:sp>
          <p:nvSpPr>
            <p:cNvPr id="31" name="îŝḷîḓé-文本框 65"/>
            <p:cNvSpPr txBox="1"/>
            <p:nvPr/>
          </p:nvSpPr>
          <p:spPr>
            <a:xfrm>
              <a:off x="1542054" y="1675600"/>
              <a:ext cx="3091277" cy="422842"/>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球拍性能</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0"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nvGrpSpPr>
          <p:cNvPr id="33" name="组合 32"/>
          <p:cNvGrpSpPr/>
          <p:nvPr/>
        </p:nvGrpSpPr>
        <p:grpSpPr>
          <a:xfrm>
            <a:off x="5666278" y="4024074"/>
            <a:ext cx="4829187" cy="588484"/>
            <a:chOff x="1011441" y="2475172"/>
            <a:chExt cx="3621890" cy="441363"/>
          </a:xfrm>
        </p:grpSpPr>
        <p:sp>
          <p:nvSpPr>
            <p:cNvPr id="37" name="îŝḷîḓé-文本框 63"/>
            <p:cNvSpPr txBox="1"/>
            <p:nvPr/>
          </p:nvSpPr>
          <p:spPr>
            <a:xfrm>
              <a:off x="1542054" y="2475172"/>
              <a:ext cx="3091277" cy="376982"/>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握拍法</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6"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accent2"/>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2" name="TextBox 1"/>
          <p:cNvSpPr/>
          <p:nvPr/>
        </p:nvSpPr>
        <p:spPr>
          <a:xfrm>
            <a:off x="869950" y="1247775"/>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一、球拍性能</a:t>
            </a:r>
            <a:endParaRPr lang="zh-CN" altLang="en-US" dirty="0">
              <a:latin typeface="Arial" panose="020B0604020202020204" pitchFamily="34" charset="0"/>
            </a:endParaRPr>
          </a:p>
        </p:txBody>
      </p:sp>
      <p:sp>
        <p:nvSpPr>
          <p:cNvPr id="12293" name="矩形 1"/>
          <p:cNvSpPr/>
          <p:nvPr/>
        </p:nvSpPr>
        <p:spPr>
          <a:xfrm>
            <a:off x="977900" y="1719263"/>
            <a:ext cx="10680700" cy="3416300"/>
          </a:xfrm>
          <a:prstGeom prst="rect">
            <a:avLst/>
          </a:prstGeom>
          <a:noFill/>
          <a:ln w="9525">
            <a:noFill/>
          </a:ln>
        </p:spPr>
        <p:txBody>
          <a:bodyPr>
            <a:spAutoFit/>
          </a:bodyPr>
          <a:p>
            <a:pPr algn="just">
              <a:lnSpc>
                <a:spcPct val="150000"/>
              </a:lnSpc>
            </a:pPr>
            <a:r>
              <a:rPr lang="en-US" altLang="zh-CN" dirty="0">
                <a:solidFill>
                  <a:srgbClr val="545454"/>
                </a:solidFill>
                <a:latin typeface="微软雅黑" panose="020B0503020204020204" pitchFamily="34" charset="-122"/>
                <a:ea typeface="微软雅黑" panose="020B0503020204020204" pitchFamily="34" charset="-122"/>
              </a:rPr>
              <a:t>1. </a:t>
            </a:r>
            <a:r>
              <a:rPr lang="zh-CN" altLang="en-US" dirty="0">
                <a:solidFill>
                  <a:srgbClr val="545454"/>
                </a:solidFill>
                <a:latin typeface="微软雅黑" panose="020B0503020204020204" pitchFamily="34" charset="-122"/>
                <a:ea typeface="微软雅黑" panose="020B0503020204020204" pitchFamily="34" charset="-122"/>
              </a:rPr>
              <a:t>普通胶皮拍：弹力均匀，击球稳，容易控制，但击球速度不快。</a:t>
            </a: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en-US" altLang="zh-CN" dirty="0">
                <a:solidFill>
                  <a:srgbClr val="545454"/>
                </a:solidFill>
                <a:latin typeface="微软雅黑" panose="020B0503020204020204" pitchFamily="34" charset="-122"/>
                <a:ea typeface="微软雅黑" panose="020B0503020204020204" pitchFamily="34" charset="-122"/>
              </a:rPr>
              <a:t>2. </a:t>
            </a:r>
            <a:r>
              <a:rPr lang="zh-CN" altLang="en-US" dirty="0">
                <a:solidFill>
                  <a:srgbClr val="545454"/>
                </a:solidFill>
                <a:latin typeface="微软雅黑" panose="020B0503020204020204" pitchFamily="34" charset="-122"/>
                <a:ea typeface="微软雅黑" panose="020B0503020204020204" pitchFamily="34" charset="-122"/>
              </a:rPr>
              <a:t>正胶海绵拍：反弹力较强，回球速度较快，能制造一定的旋转，但不如反胶海绵拍转。</a:t>
            </a: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en-US" altLang="zh-CN" dirty="0">
                <a:solidFill>
                  <a:srgbClr val="545454"/>
                </a:solidFill>
                <a:latin typeface="微软雅黑" panose="020B0503020204020204" pitchFamily="34" charset="-122"/>
                <a:ea typeface="微软雅黑" panose="020B0503020204020204" pitchFamily="34" charset="-122"/>
              </a:rPr>
              <a:t>3. </a:t>
            </a:r>
            <a:r>
              <a:rPr lang="zh-CN" altLang="en-US" dirty="0">
                <a:solidFill>
                  <a:srgbClr val="545454"/>
                </a:solidFill>
                <a:latin typeface="微软雅黑" panose="020B0503020204020204" pitchFamily="34" charset="-122"/>
                <a:ea typeface="微软雅黑" panose="020B0503020204020204" pitchFamily="34" charset="-122"/>
              </a:rPr>
              <a:t>反胶海绵拍：摩擦力大，能击出强烈的旋转球，但反弹力差，不易控制转球。</a:t>
            </a: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en-US" altLang="zh-CN" dirty="0">
                <a:solidFill>
                  <a:srgbClr val="545454"/>
                </a:solidFill>
                <a:latin typeface="微软雅黑" panose="020B0503020204020204" pitchFamily="34" charset="-122"/>
                <a:ea typeface="微软雅黑" panose="020B0503020204020204" pitchFamily="34" charset="-122"/>
              </a:rPr>
              <a:t>4. </a:t>
            </a:r>
            <a:r>
              <a:rPr lang="zh-CN" altLang="en-US" dirty="0">
                <a:solidFill>
                  <a:srgbClr val="545454"/>
                </a:solidFill>
                <a:latin typeface="微软雅黑" panose="020B0503020204020204" pitchFamily="34" charset="-122"/>
                <a:ea typeface="微软雅黑" panose="020B0503020204020204" pitchFamily="34" charset="-122"/>
              </a:rPr>
              <a:t>长胶球拍：来球旋转弱或冲力小，回球旋转也弱。比普通胶皮拍难控制，击球速度慢，难以发力攻球。</a:t>
            </a:r>
            <a:endParaRPr lang="en-US" altLang="zh-CN"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en-US" altLang="zh-CN" dirty="0">
                <a:solidFill>
                  <a:srgbClr val="545454"/>
                </a:solidFill>
                <a:latin typeface="微软雅黑" panose="020B0503020204020204" pitchFamily="34" charset="-122"/>
                <a:ea typeface="微软雅黑" panose="020B0503020204020204" pitchFamily="34" charset="-122"/>
              </a:rPr>
              <a:t>5. </a:t>
            </a:r>
            <a:r>
              <a:rPr lang="zh-CN" altLang="en-US" dirty="0">
                <a:solidFill>
                  <a:srgbClr val="545454"/>
                </a:solidFill>
                <a:latin typeface="微软雅黑" panose="020B0503020204020204" pitchFamily="34" charset="-122"/>
                <a:ea typeface="微软雅黑" panose="020B0503020204020204" pitchFamily="34" charset="-122"/>
              </a:rPr>
              <a:t>生胶海绵拍：弹性强，摩擦力较小，击出的球速度较快，能减弱对方拉弧圈球的威力，在控制球方面有一定的成效；但不易制造差异较大的旋转变化，击球时要更多地依靠运动员本身发力。</a:t>
            </a: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en-US" altLang="zh-CN" dirty="0">
                <a:solidFill>
                  <a:srgbClr val="545454"/>
                </a:solidFill>
                <a:latin typeface="微软雅黑" panose="020B0503020204020204" pitchFamily="34" charset="-122"/>
                <a:ea typeface="微软雅黑" panose="020B0503020204020204" pitchFamily="34" charset="-122"/>
              </a:rPr>
              <a:t>6. </a:t>
            </a:r>
            <a:r>
              <a:rPr lang="zh-CN" altLang="en-US" dirty="0">
                <a:solidFill>
                  <a:srgbClr val="545454"/>
                </a:solidFill>
                <a:latin typeface="微软雅黑" panose="020B0503020204020204" pitchFamily="34" charset="-122"/>
                <a:ea typeface="微软雅黑" panose="020B0503020204020204" pitchFamily="34" charset="-122"/>
              </a:rPr>
              <a:t>防弧海绵拍：缓冲性能强，可减弱强旋转球的作用，常用于控制对方拉出的弧圈球，但减弱了回球的速度和旋转强度。</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12294" name="图片 2"/>
          <p:cNvPicPr>
            <a:picLocks noChangeAspect="1"/>
          </p:cNvPicPr>
          <p:nvPr/>
        </p:nvPicPr>
        <p:blipFill>
          <a:blip r:embed="rId1"/>
          <a:stretch>
            <a:fillRect/>
          </a:stretch>
        </p:blipFill>
        <p:spPr>
          <a:xfrm>
            <a:off x="10069513" y="1497013"/>
            <a:ext cx="1435100" cy="1435100"/>
          </a:xfrm>
          <a:prstGeom prst="rect">
            <a:avLst/>
          </a:prstGeom>
          <a:noFill/>
          <a:ln w="9525">
            <a:noFill/>
          </a:ln>
        </p:spPr>
      </p:pic>
      <p:pic>
        <p:nvPicPr>
          <p:cNvPr id="100" name="图片 99"/>
          <p:cNvPicPr/>
          <p:nvPr>
            <p:custDataLst>
              <p:tags r:id="rId2"/>
            </p:custDataLst>
          </p:nvPr>
        </p:nvPicPr>
        <p:blipFill>
          <a:blip r:embed="rId3"/>
          <a:stretch>
            <a:fillRect/>
          </a:stretch>
        </p:blipFill>
        <p:spPr>
          <a:xfrm>
            <a:off x="2730500" y="4451985"/>
            <a:ext cx="1876425" cy="1835150"/>
          </a:xfrm>
          <a:prstGeom prst="rect">
            <a:avLst/>
          </a:prstGeom>
          <a:noFill/>
          <a:ln w="9525">
            <a:noFill/>
          </a:ln>
        </p:spPr>
      </p:pic>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6" name="TextBox 1"/>
          <p:cNvSpPr/>
          <p:nvPr/>
        </p:nvSpPr>
        <p:spPr>
          <a:xfrm>
            <a:off x="977900" y="815975"/>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二、握拍法</a:t>
            </a:r>
            <a:endParaRPr lang="zh-CN" altLang="en-US" dirty="0">
              <a:latin typeface="Arial" panose="020B0604020202020204" pitchFamily="34" charset="0"/>
            </a:endParaRPr>
          </a:p>
        </p:txBody>
      </p:sp>
      <p:pic>
        <p:nvPicPr>
          <p:cNvPr id="13317" name="Picture 13"/>
          <p:cNvPicPr>
            <a:picLocks noChangeAspect="1"/>
          </p:cNvPicPr>
          <p:nvPr/>
        </p:nvPicPr>
        <p:blipFill>
          <a:blip r:embed="rId1"/>
          <a:stretch>
            <a:fillRect/>
          </a:stretch>
        </p:blipFill>
        <p:spPr>
          <a:xfrm>
            <a:off x="1647190" y="3747770"/>
            <a:ext cx="3277235" cy="1929130"/>
          </a:xfrm>
          <a:prstGeom prst="rect">
            <a:avLst/>
          </a:prstGeom>
          <a:noFill/>
          <a:ln w="9525">
            <a:noFill/>
          </a:ln>
        </p:spPr>
      </p:pic>
      <p:pic>
        <p:nvPicPr>
          <p:cNvPr id="13318" name="Picture 14"/>
          <p:cNvPicPr>
            <a:picLocks noChangeAspect="1"/>
          </p:cNvPicPr>
          <p:nvPr/>
        </p:nvPicPr>
        <p:blipFill>
          <a:blip r:embed="rId2"/>
          <a:stretch>
            <a:fillRect/>
          </a:stretch>
        </p:blipFill>
        <p:spPr>
          <a:xfrm>
            <a:off x="6573520" y="3747770"/>
            <a:ext cx="3249295" cy="1913255"/>
          </a:xfrm>
          <a:prstGeom prst="rect">
            <a:avLst/>
          </a:prstGeom>
          <a:noFill/>
          <a:ln w="9525">
            <a:noFill/>
          </a:ln>
        </p:spPr>
      </p:pic>
      <p:sp>
        <p:nvSpPr>
          <p:cNvPr id="13320" name="矩形 2"/>
          <p:cNvSpPr/>
          <p:nvPr/>
        </p:nvSpPr>
        <p:spPr>
          <a:xfrm>
            <a:off x="914400" y="1184275"/>
            <a:ext cx="10488613" cy="2168525"/>
          </a:xfrm>
          <a:prstGeom prst="rect">
            <a:avLst/>
          </a:prstGeom>
          <a:noFill/>
          <a:ln w="9525">
            <a:noFill/>
          </a:ln>
        </p:spPr>
        <p:txBody>
          <a:bodyPr>
            <a:spAutoFit/>
          </a:bodyPr>
          <a:p>
            <a:pPr>
              <a:lnSpc>
                <a:spcPct val="150000"/>
              </a:lnSpc>
            </a:pPr>
            <a:r>
              <a:rPr lang="zh-CN" altLang="en-US" b="1" dirty="0">
                <a:solidFill>
                  <a:srgbClr val="545454"/>
                </a:solidFill>
                <a:latin typeface="微软雅黑" panose="020B0503020204020204" pitchFamily="34" charset="-122"/>
                <a:ea typeface="微软雅黑" panose="020B0503020204020204" pitchFamily="34" charset="-122"/>
              </a:rPr>
              <a:t>（一）直拍握法</a:t>
            </a:r>
            <a:endParaRPr lang="zh-CN" altLang="en-US" b="1" dirty="0">
              <a:solidFill>
                <a:srgbClr val="545454"/>
              </a:solidFill>
              <a:latin typeface="微软雅黑" panose="020B0503020204020204" pitchFamily="34" charset="-122"/>
              <a:ea typeface="微软雅黑" panose="020B0503020204020204" pitchFamily="34" charset="-122"/>
            </a:endParaRPr>
          </a:p>
          <a:p>
            <a:pPr>
              <a:lnSpc>
                <a:spcPct val="150000"/>
              </a:lnSpc>
            </a:pPr>
            <a:r>
              <a:rPr lang="zh-CN" altLang="en-US" dirty="0">
                <a:solidFill>
                  <a:srgbClr val="545454"/>
                </a:solidFill>
                <a:latin typeface="微软雅黑" panose="020B0503020204020204" pitchFamily="34" charset="-122"/>
                <a:ea typeface="微软雅黑" panose="020B0503020204020204" pitchFamily="34" charset="-122"/>
              </a:rPr>
              <a:t>直拍握法的特点是正反手都用球拍的同一拍面击球，一般情况下不需要两面转换，出手较快；正手攻球快速有力，攻斜球和直线球时拍形变化不大，对手不易判断，便于从速度、球路和力量上取得主动；手腕动作灵活，发球可做较多变化；但反手攻球时，因受身体阻碍较难掌握，不易起重板；攻削交替时</a:t>
            </a:r>
            <a:endParaRPr lang="zh-CN" altLang="en-US" dirty="0">
              <a:solidFill>
                <a:srgbClr val="545454"/>
              </a:solidFill>
              <a:latin typeface="微软雅黑" panose="020B0503020204020204" pitchFamily="34" charset="-122"/>
              <a:ea typeface="微软雅黑" panose="020B0503020204020204" pitchFamily="34" charset="-122"/>
            </a:endParaRPr>
          </a:p>
          <a:p>
            <a:pPr>
              <a:lnSpc>
                <a:spcPct val="150000"/>
              </a:lnSpc>
            </a:pPr>
            <a:r>
              <a:rPr lang="zh-CN" altLang="en-US" dirty="0">
                <a:solidFill>
                  <a:srgbClr val="545454"/>
                </a:solidFill>
                <a:latin typeface="微软雅黑" panose="020B0503020204020204" pitchFamily="34" charset="-122"/>
                <a:ea typeface="微软雅黑" panose="020B0503020204020204" pitchFamily="34" charset="-122"/>
              </a:rPr>
              <a:t>手法变化大，影响击球速度和准确性。</a:t>
            </a:r>
            <a:endParaRPr lang="zh-CN" altLang="en-US" dirty="0">
              <a:solidFill>
                <a:srgbClr val="545454"/>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6" name="TextBox 1"/>
          <p:cNvSpPr/>
          <p:nvPr/>
        </p:nvSpPr>
        <p:spPr>
          <a:xfrm>
            <a:off x="977900" y="815975"/>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二、握拍法</a:t>
            </a:r>
            <a:endParaRPr lang="zh-CN" altLang="en-US" dirty="0">
              <a:latin typeface="Arial" panose="020B0604020202020204" pitchFamily="34" charset="0"/>
            </a:endParaRPr>
          </a:p>
        </p:txBody>
      </p:sp>
      <p:sp>
        <p:nvSpPr>
          <p:cNvPr id="13320" name="矩形 2"/>
          <p:cNvSpPr/>
          <p:nvPr/>
        </p:nvSpPr>
        <p:spPr>
          <a:xfrm>
            <a:off x="914400" y="1184275"/>
            <a:ext cx="10488613" cy="2584450"/>
          </a:xfrm>
          <a:prstGeom prst="rect">
            <a:avLst/>
          </a:prstGeom>
          <a:noFill/>
          <a:ln w="9525">
            <a:noFill/>
          </a:ln>
        </p:spPr>
        <p:txBody>
          <a:bodyPr>
            <a:spAutoFit/>
          </a:bodyPr>
          <a:p>
            <a:pPr>
              <a:lnSpc>
                <a:spcPct val="150000"/>
              </a:lnSpc>
            </a:pPr>
            <a:r>
              <a:rPr lang="zh-CN" altLang="en-US" b="1" dirty="0">
                <a:solidFill>
                  <a:srgbClr val="545454"/>
                </a:solidFill>
                <a:latin typeface="微软雅黑" panose="020B0503020204020204" pitchFamily="34" charset="-122"/>
                <a:ea typeface="微软雅黑" panose="020B0503020204020204" pitchFamily="34" charset="-122"/>
              </a:rPr>
              <a:t>（二）直拍快攻类握法</a:t>
            </a:r>
            <a:endParaRPr lang="zh-CN" altLang="en-US" b="1" dirty="0">
              <a:solidFill>
                <a:srgbClr val="545454"/>
              </a:solidFill>
              <a:latin typeface="微软雅黑" panose="020B0503020204020204" pitchFamily="34" charset="-122"/>
              <a:ea typeface="微软雅黑" panose="020B0503020204020204" pitchFamily="34" charset="-122"/>
            </a:endParaRPr>
          </a:p>
          <a:p>
            <a:pPr>
              <a:lnSpc>
                <a:spcPct val="150000"/>
              </a:lnSpc>
            </a:pPr>
            <a:r>
              <a:rPr lang="zh-CN" altLang="en-US" dirty="0">
                <a:solidFill>
                  <a:srgbClr val="545454"/>
                </a:solidFill>
                <a:latin typeface="微软雅黑" panose="020B0503020204020204" pitchFamily="34" charset="-122"/>
                <a:ea typeface="微软雅黑" panose="020B0503020204020204" pitchFamily="34" charset="-122"/>
              </a:rPr>
              <a:t>拍前，以食指第二关节和拇指第一关节扣拍；拍后，其余三指弯曲斜形重叠，以中指第一关节贴</a:t>
            </a:r>
            <a:endParaRPr lang="zh-CN" altLang="en-US" dirty="0">
              <a:solidFill>
                <a:srgbClr val="545454"/>
              </a:solidFill>
              <a:latin typeface="微软雅黑" panose="020B0503020204020204" pitchFamily="34" charset="-122"/>
              <a:ea typeface="微软雅黑" panose="020B0503020204020204" pitchFamily="34" charset="-122"/>
            </a:endParaRPr>
          </a:p>
          <a:p>
            <a:pPr>
              <a:lnSpc>
                <a:spcPct val="150000"/>
              </a:lnSpc>
            </a:pPr>
            <a:r>
              <a:rPr lang="zh-CN" altLang="en-US" dirty="0">
                <a:solidFill>
                  <a:srgbClr val="545454"/>
                </a:solidFill>
                <a:latin typeface="微软雅黑" panose="020B0503020204020204" pitchFamily="34" charset="-122"/>
                <a:ea typeface="微软雅黑" panose="020B0503020204020204" pitchFamily="34" charset="-122"/>
              </a:rPr>
              <a:t>于球拍的 1/3 上端。此法简称中钳式。</a:t>
            </a:r>
            <a:endParaRPr lang="zh-CN" altLang="en-US" dirty="0">
              <a:solidFill>
                <a:srgbClr val="545454"/>
              </a:solidFill>
              <a:latin typeface="微软雅黑" panose="020B0503020204020204" pitchFamily="34" charset="-122"/>
              <a:ea typeface="微软雅黑" panose="020B0503020204020204" pitchFamily="34" charset="-122"/>
            </a:endParaRPr>
          </a:p>
          <a:p>
            <a:pPr>
              <a:lnSpc>
                <a:spcPct val="150000"/>
              </a:lnSpc>
            </a:pPr>
            <a:r>
              <a:rPr lang="zh-CN" altLang="en-US" b="1" dirty="0">
                <a:solidFill>
                  <a:srgbClr val="545454"/>
                </a:solidFill>
                <a:latin typeface="微软雅黑" panose="020B0503020204020204" pitchFamily="34" charset="-122"/>
                <a:ea typeface="微软雅黑" panose="020B0503020204020204" pitchFamily="34" charset="-122"/>
              </a:rPr>
              <a:t>（三）直拍弧圈类的握法</a:t>
            </a:r>
            <a:endParaRPr lang="zh-CN" altLang="en-US" b="1" dirty="0">
              <a:solidFill>
                <a:srgbClr val="545454"/>
              </a:solidFill>
              <a:latin typeface="微软雅黑" panose="020B0503020204020204" pitchFamily="34" charset="-122"/>
              <a:ea typeface="微软雅黑" panose="020B0503020204020204" pitchFamily="34" charset="-122"/>
            </a:endParaRPr>
          </a:p>
          <a:p>
            <a:pPr>
              <a:lnSpc>
                <a:spcPct val="150000"/>
              </a:lnSpc>
            </a:pPr>
            <a:r>
              <a:rPr lang="zh-CN" altLang="en-US" dirty="0">
                <a:solidFill>
                  <a:srgbClr val="545454"/>
                </a:solidFill>
                <a:latin typeface="微软雅黑" panose="020B0503020204020204" pitchFamily="34" charset="-122"/>
                <a:ea typeface="微软雅黑" panose="020B0503020204020204" pitchFamily="34" charset="-122"/>
              </a:rPr>
              <a:t>拍前，拇指紧贴在拍柄的左侧，食指扣住拍柄，形成一个大环状，紧握拍柄；拍后，三指自然弯</a:t>
            </a:r>
            <a:endParaRPr lang="zh-CN" altLang="en-US" dirty="0">
              <a:solidFill>
                <a:srgbClr val="545454"/>
              </a:solidFill>
              <a:latin typeface="微软雅黑" panose="020B0503020204020204" pitchFamily="34" charset="-122"/>
              <a:ea typeface="微软雅黑" panose="020B0503020204020204" pitchFamily="34" charset="-122"/>
            </a:endParaRPr>
          </a:p>
          <a:p>
            <a:pPr>
              <a:lnSpc>
                <a:spcPct val="150000"/>
              </a:lnSpc>
            </a:pPr>
            <a:r>
              <a:rPr lang="zh-CN" altLang="en-US" dirty="0">
                <a:solidFill>
                  <a:srgbClr val="545454"/>
                </a:solidFill>
                <a:latin typeface="微软雅黑" panose="020B0503020204020204" pitchFamily="34" charset="-122"/>
                <a:ea typeface="微软雅黑" panose="020B0503020204020204" pitchFamily="34" charset="-122"/>
              </a:rPr>
              <a:t>曲，用中指第一关节顶住球拍的中部（图 10-5）。</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custDataLst>
              <p:tags r:id="rId1"/>
            </p:custDataLst>
          </p:nvPr>
        </p:nvPicPr>
        <p:blipFill>
          <a:blip r:embed="rId2"/>
          <a:stretch>
            <a:fillRect/>
          </a:stretch>
        </p:blipFill>
        <p:spPr>
          <a:xfrm>
            <a:off x="3571875" y="3768725"/>
            <a:ext cx="5173980" cy="2334260"/>
          </a:xfrm>
          <a:prstGeom prst="rect">
            <a:avLst/>
          </a:prstGeom>
        </p:spPr>
      </p:pic>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6" name="TextBox 1"/>
          <p:cNvSpPr/>
          <p:nvPr/>
        </p:nvSpPr>
        <p:spPr>
          <a:xfrm>
            <a:off x="869950" y="725805"/>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二、握拍法</a:t>
            </a:r>
            <a:endParaRPr lang="zh-CN" altLang="en-US" dirty="0">
              <a:latin typeface="Arial" panose="020B0604020202020204" pitchFamily="34" charset="0"/>
            </a:endParaRPr>
          </a:p>
        </p:txBody>
      </p:sp>
      <p:sp>
        <p:nvSpPr>
          <p:cNvPr id="13320" name="矩形 2"/>
          <p:cNvSpPr/>
          <p:nvPr/>
        </p:nvSpPr>
        <p:spPr>
          <a:xfrm>
            <a:off x="869950" y="1227455"/>
            <a:ext cx="10488613" cy="2584450"/>
          </a:xfrm>
          <a:prstGeom prst="rect">
            <a:avLst/>
          </a:prstGeom>
          <a:noFill/>
          <a:ln w="9525">
            <a:noFill/>
          </a:ln>
        </p:spPr>
        <p:txBody>
          <a:bodyPr>
            <a:spAutoFit/>
          </a:bodyPr>
          <a:p>
            <a:pPr>
              <a:lnSpc>
                <a:spcPct val="150000"/>
              </a:lnSpc>
            </a:pPr>
            <a:r>
              <a:rPr lang="zh-CN" altLang="en-US" b="1" dirty="0">
                <a:solidFill>
                  <a:srgbClr val="545454"/>
                </a:solidFill>
                <a:latin typeface="微软雅黑" panose="020B0503020204020204" pitchFamily="34" charset="-122"/>
                <a:ea typeface="微软雅黑" panose="020B0503020204020204" pitchFamily="34" charset="-122"/>
              </a:rPr>
              <a:t>（四）直拍削球的握法</a:t>
            </a:r>
            <a:endParaRPr lang="zh-CN" altLang="en-US" b="1" dirty="0">
              <a:solidFill>
                <a:srgbClr val="545454"/>
              </a:solidFill>
              <a:latin typeface="微软雅黑" panose="020B0503020204020204" pitchFamily="34" charset="-122"/>
              <a:ea typeface="微软雅黑" panose="020B0503020204020204" pitchFamily="34" charset="-122"/>
            </a:endParaRPr>
          </a:p>
          <a:p>
            <a:pPr>
              <a:lnSpc>
                <a:spcPct val="150000"/>
              </a:lnSpc>
            </a:pPr>
            <a:r>
              <a:rPr lang="zh-CN" altLang="en-US" dirty="0">
                <a:solidFill>
                  <a:srgbClr val="545454"/>
                </a:solidFill>
                <a:latin typeface="微软雅黑" panose="020B0503020204020204" pitchFamily="34" charset="-122"/>
                <a:ea typeface="微软雅黑" panose="020B0503020204020204" pitchFamily="34" charset="-122"/>
              </a:rPr>
              <a:t>大拇指弯曲，紧贴拍柄的左侧，用力下压，其余四指自然分开托住拍的后面。正手削球时，尽量使球拍后仰，减小来球冲力；反手削球时，拍后四指灵活地把球拍兜起，使拍柄向下（图 10-6）。</a:t>
            </a:r>
            <a:endParaRPr lang="zh-CN" altLang="en-US" dirty="0">
              <a:solidFill>
                <a:srgbClr val="545454"/>
              </a:solidFill>
              <a:latin typeface="微软雅黑" panose="020B0503020204020204" pitchFamily="34" charset="-122"/>
              <a:ea typeface="微软雅黑" panose="020B0503020204020204" pitchFamily="34" charset="-122"/>
            </a:endParaRPr>
          </a:p>
          <a:p>
            <a:pPr>
              <a:lnSpc>
                <a:spcPct val="150000"/>
              </a:lnSpc>
            </a:pPr>
            <a:r>
              <a:rPr lang="zh-CN" altLang="en-US" b="1" dirty="0">
                <a:solidFill>
                  <a:srgbClr val="545454"/>
                </a:solidFill>
                <a:latin typeface="微软雅黑" panose="020B0503020204020204" pitchFamily="34" charset="-122"/>
                <a:ea typeface="微软雅黑" panose="020B0503020204020204" pitchFamily="34" charset="-122"/>
              </a:rPr>
              <a:t>（五）横拍握法</a:t>
            </a:r>
            <a:endParaRPr lang="zh-CN" altLang="en-US" b="1" dirty="0">
              <a:solidFill>
                <a:srgbClr val="545454"/>
              </a:solidFill>
              <a:latin typeface="微软雅黑" panose="020B0503020204020204" pitchFamily="34" charset="-122"/>
              <a:ea typeface="微软雅黑" panose="020B0503020204020204" pitchFamily="34" charset="-122"/>
            </a:endParaRPr>
          </a:p>
          <a:p>
            <a:pPr>
              <a:lnSpc>
                <a:spcPct val="150000"/>
              </a:lnSpc>
            </a:pPr>
            <a:r>
              <a:rPr lang="zh-CN" altLang="en-US" dirty="0">
                <a:solidFill>
                  <a:srgbClr val="545454"/>
                </a:solidFill>
                <a:latin typeface="微软雅黑" panose="020B0503020204020204" pitchFamily="34" charset="-122"/>
                <a:ea typeface="微软雅黑" panose="020B0503020204020204" pitchFamily="34" charset="-122"/>
              </a:rPr>
              <a:t>以中指、无名指和小指自然地握住拍柄，拇指在球拍正面轻贴在中指旁边，食指自然伸直斜于球拍的背面，虎口轻微贴拍。此握法又称为八字式（图 10-7）。</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1083310" y="3945255"/>
            <a:ext cx="4754245" cy="2058670"/>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6288405" y="3945890"/>
            <a:ext cx="4766310" cy="2058035"/>
          </a:xfrm>
          <a:prstGeom prst="rect">
            <a:avLst/>
          </a:prstGeom>
        </p:spPr>
      </p:pic>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78997897"/>
          <p:cNvPicPr>
            <a:picLocks noChangeAspect="1"/>
          </p:cNvPicPr>
          <p:nvPr/>
        </p:nvPicPr>
        <p:blipFill>
          <a:blip r:embed="rId1" cstate="print"/>
          <a:stretch>
            <a:fillRect/>
          </a:stretch>
        </p:blipFill>
        <p:spPr>
          <a:xfrm>
            <a:off x="0" y="1270"/>
            <a:ext cx="12192000" cy="6856730"/>
          </a:xfrm>
          <a:prstGeom prst="rect">
            <a:avLst/>
          </a:prstGeom>
        </p:spPr>
      </p:pic>
      <p:sp>
        <p:nvSpPr>
          <p:cNvPr id="181" name="文本框 180"/>
          <p:cNvSpPr txBox="1"/>
          <p:nvPr/>
        </p:nvSpPr>
        <p:spPr>
          <a:xfrm>
            <a:off x="4695190" y="1842135"/>
            <a:ext cx="2801620" cy="1014730"/>
          </a:xfrm>
          <a:prstGeom prst="rect">
            <a:avLst/>
          </a:prstGeom>
          <a:noFill/>
        </p:spPr>
        <p:txBody>
          <a:bodyPr wrap="square" rtlCol="0">
            <a:spAutoFit/>
          </a:bodyPr>
          <a:lstStyle/>
          <a:p>
            <a:pPr algn="ctr"/>
            <a:r>
              <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rPr>
              <a:t>实践篇</a:t>
            </a:r>
            <a:endPar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1"/>
                                        </p:tgtEl>
                                        <p:attrNameLst>
                                          <p:attrName>style.visibility</p:attrName>
                                        </p:attrNameLst>
                                      </p:cBhvr>
                                      <p:to>
                                        <p:strVal val="visible"/>
                                      </p:to>
                                    </p:set>
                                    <p:anim calcmode="lin" valueType="num">
                                      <p:cBhvr>
                                        <p:cTn id="7" dur="500" fill="hold"/>
                                        <p:tgtEl>
                                          <p:spTgt spid="181"/>
                                        </p:tgtEl>
                                        <p:attrNameLst>
                                          <p:attrName>ppt_w</p:attrName>
                                        </p:attrNameLst>
                                      </p:cBhvr>
                                      <p:tavLst>
                                        <p:tav tm="0">
                                          <p:val>
                                            <p:fltVal val="0"/>
                                          </p:val>
                                        </p:tav>
                                        <p:tav tm="100000">
                                          <p:val>
                                            <p:strVal val="#ppt_w"/>
                                          </p:val>
                                        </p:tav>
                                      </p:tavLst>
                                    </p:anim>
                                    <p:anim calcmode="lin" valueType="num">
                                      <p:cBhvr>
                                        <p:cTn id="8" dur="500" fill="hold"/>
                                        <p:tgtEl>
                                          <p:spTgt spid="181"/>
                                        </p:tgtEl>
                                        <p:attrNameLst>
                                          <p:attrName>ppt_h</p:attrName>
                                        </p:attrNameLst>
                                      </p:cBhvr>
                                      <p:tavLst>
                                        <p:tav tm="0">
                                          <p:val>
                                            <p:fltVal val="0"/>
                                          </p:val>
                                        </p:tav>
                                        <p:tav tm="100000">
                                          <p:val>
                                            <p:strVal val="#ppt_h"/>
                                          </p:val>
                                        </p:tav>
                                      </p:tavLst>
                                    </p:anim>
                                    <p:animEffect transition="in" filter="fade">
                                      <p:cBhvr>
                                        <p:cTn id="9"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3844290" y="2168525"/>
            <a:ext cx="4495165"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任务三</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基本站位和基本步法</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218055" y="2110740"/>
            <a:ext cx="2139950" cy="2440305"/>
            <a:chOff x="-1846320" y="1505604"/>
            <a:chExt cx="2362837" cy="2542125"/>
          </a:xfrm>
        </p:grpSpPr>
        <p:sp>
          <p:nvSpPr>
            <p:cNvPr id="3" name="Freeform 7"/>
            <p:cNvSpPr/>
            <p:nvPr>
              <p:custDataLst>
                <p:tags r:id="rId2"/>
              </p:custDataLst>
            </p:nvPr>
          </p:nvSpPr>
          <p:spPr bwMode="auto">
            <a:xfrm rot="2707862">
              <a:off x="-1789130"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nvGrpSpPr>
            <p:cNvPr id="4" name="组合 3"/>
            <p:cNvGrpSpPr/>
            <p:nvPr/>
          </p:nvGrpSpPr>
          <p:grpSpPr>
            <a:xfrm>
              <a:off x="-1846320" y="2451704"/>
              <a:ext cx="2362837" cy="1596025"/>
              <a:chOff x="-1846320" y="2451704"/>
              <a:chExt cx="2362837" cy="1596025"/>
            </a:xfrm>
          </p:grpSpPr>
          <p:sp>
            <p:nvSpPr>
              <p:cNvPr id="53" name="Freeform 7"/>
              <p:cNvSpPr/>
              <p:nvPr>
                <p:custDataLst>
                  <p:tags r:id="rId3"/>
                </p:custDataLst>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5" name="Freeform 7"/>
              <p:cNvSpPr/>
              <p:nvPr>
                <p:custDataLst>
                  <p:tags r:id="rId4"/>
                </p:custDataLst>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8" name="Freeform 7"/>
              <p:cNvSpPr/>
              <p:nvPr>
                <p:custDataLst>
                  <p:tags r:id="rId5"/>
                </p:custDataLst>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9" name="Freeform 7"/>
              <p:cNvSpPr/>
              <p:nvPr>
                <p:custDataLst>
                  <p:tags r:id="rId6"/>
                </p:custDataLst>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grpSp>
        <p:nvGrpSpPr>
          <p:cNvPr id="27" name="组合 26"/>
          <p:cNvGrpSpPr/>
          <p:nvPr/>
        </p:nvGrpSpPr>
        <p:grpSpPr>
          <a:xfrm>
            <a:off x="5656753" y="2116130"/>
            <a:ext cx="4829187" cy="624847"/>
            <a:chOff x="1011441" y="1675600"/>
            <a:chExt cx="3621890" cy="468635"/>
          </a:xfrm>
        </p:grpSpPr>
        <p:sp>
          <p:nvSpPr>
            <p:cNvPr id="31" name="îŝḷîḓé-文本框 65"/>
            <p:cNvSpPr txBox="1"/>
            <p:nvPr/>
          </p:nvSpPr>
          <p:spPr>
            <a:xfrm>
              <a:off x="1542054" y="1675600"/>
              <a:ext cx="3091277" cy="422842"/>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基本站位</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0"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nvGrpSpPr>
          <p:cNvPr id="33" name="组合 32"/>
          <p:cNvGrpSpPr/>
          <p:nvPr/>
        </p:nvGrpSpPr>
        <p:grpSpPr>
          <a:xfrm>
            <a:off x="5666278" y="4024074"/>
            <a:ext cx="4829187" cy="588484"/>
            <a:chOff x="1011441" y="2475172"/>
            <a:chExt cx="3621890" cy="441363"/>
          </a:xfrm>
        </p:grpSpPr>
        <p:sp>
          <p:nvSpPr>
            <p:cNvPr id="37" name="îŝḷîḓé-文本框 63"/>
            <p:cNvSpPr txBox="1"/>
            <p:nvPr/>
          </p:nvSpPr>
          <p:spPr>
            <a:xfrm>
              <a:off x="1542054" y="2475172"/>
              <a:ext cx="3091277" cy="376982"/>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基本步法</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6"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accent2"/>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0" name="TextBox 1"/>
          <p:cNvSpPr/>
          <p:nvPr/>
        </p:nvSpPr>
        <p:spPr>
          <a:xfrm>
            <a:off x="977900" y="674370"/>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一、基本站位</a:t>
            </a:r>
            <a:endParaRPr lang="zh-CN" altLang="en-US" dirty="0">
              <a:latin typeface="Arial" panose="020B0604020202020204" pitchFamily="34" charset="0"/>
            </a:endParaRPr>
          </a:p>
        </p:txBody>
      </p:sp>
      <p:sp>
        <p:nvSpPr>
          <p:cNvPr id="14341" name="矩形 2"/>
          <p:cNvSpPr/>
          <p:nvPr/>
        </p:nvSpPr>
        <p:spPr>
          <a:xfrm>
            <a:off x="977900" y="1214755"/>
            <a:ext cx="9023350" cy="1753235"/>
          </a:xfrm>
          <a:prstGeom prst="rect">
            <a:avLst/>
          </a:prstGeom>
          <a:noFill/>
          <a:ln w="9525">
            <a:noFill/>
          </a:ln>
        </p:spPr>
        <p:txBody>
          <a:bodyPr wrap="square">
            <a:spAutoFit/>
          </a:bodyPr>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两脚平行站立（略比肩宽）、提踵、前脚掌内侧用力着地，两膝微屈、上肢略向前倾；重心置于两脚之间；下颚稍向后收，两眼注视来球；以右手握拍为例，持拍手臂自然弯曲置于身体右侧，手腕放松持拍于腹前，离身体约</a:t>
            </a:r>
            <a:r>
              <a:rPr lang="en-US" altLang="zh-CN" dirty="0">
                <a:solidFill>
                  <a:srgbClr val="545454"/>
                </a:solidFill>
                <a:latin typeface="微软雅黑" panose="020B0503020204020204" pitchFamily="34" charset="-122"/>
                <a:ea typeface="微软雅黑" panose="020B0503020204020204" pitchFamily="34" charset="-122"/>
              </a:rPr>
              <a:t>20 </a:t>
            </a:r>
            <a:r>
              <a:rPr lang="zh-CN" altLang="en-US" dirty="0">
                <a:solidFill>
                  <a:srgbClr val="545454"/>
                </a:solidFill>
                <a:latin typeface="微软雅黑" panose="020B0503020204020204" pitchFamily="34" charset="-122"/>
                <a:ea typeface="微软雅黑" panose="020B0503020204020204" pitchFamily="34" charset="-122"/>
              </a:rPr>
              <a:t>～ </a:t>
            </a:r>
            <a:r>
              <a:rPr lang="en-US" altLang="zh-CN" dirty="0">
                <a:solidFill>
                  <a:srgbClr val="545454"/>
                </a:solidFill>
                <a:latin typeface="微软雅黑" panose="020B0503020204020204" pitchFamily="34" charset="-122"/>
                <a:ea typeface="微软雅黑" panose="020B0503020204020204" pitchFamily="34" charset="-122"/>
              </a:rPr>
              <a:t>30 </a:t>
            </a:r>
            <a:r>
              <a:rPr lang="zh-CN" altLang="en-US" dirty="0">
                <a:solidFill>
                  <a:srgbClr val="545454"/>
                </a:solidFill>
                <a:latin typeface="微软雅黑" panose="020B0503020204020204" pitchFamily="34" charset="-122"/>
                <a:ea typeface="微软雅黑" panose="020B0503020204020204" pitchFamily="34" charset="-122"/>
              </a:rPr>
              <a:t>厘米。做到注视来球、上体微倾、屈膝提踵、重心居中。</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101" name="图片 100"/>
          <p:cNvPicPr/>
          <p:nvPr>
            <p:custDataLst>
              <p:tags r:id="rId1"/>
            </p:custDataLst>
          </p:nvPr>
        </p:nvPicPr>
        <p:blipFill>
          <a:blip r:embed="rId2"/>
          <a:stretch>
            <a:fillRect/>
          </a:stretch>
        </p:blipFill>
        <p:spPr>
          <a:xfrm>
            <a:off x="2243455" y="3140075"/>
            <a:ext cx="6830060" cy="2830195"/>
          </a:xfrm>
          <a:prstGeom prst="rect">
            <a:avLst/>
          </a:prstGeom>
          <a:noFill/>
          <a:ln w="9525">
            <a:noFill/>
          </a:ln>
        </p:spPr>
      </p:pic>
    </p:spTree>
  </p:cSld>
  <p:clrMapOvr>
    <a:masterClrMapping/>
  </p:clrMapOvr>
  <p:transition>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4" name="TextBox 1"/>
          <p:cNvSpPr/>
          <p:nvPr/>
        </p:nvSpPr>
        <p:spPr>
          <a:xfrm>
            <a:off x="869950" y="697230"/>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二、基本步法</a:t>
            </a:r>
            <a:endParaRPr lang="zh-CN" altLang="en-US" dirty="0">
              <a:latin typeface="Arial" panose="020B0604020202020204" pitchFamily="34" charset="0"/>
            </a:endParaRPr>
          </a:p>
        </p:txBody>
      </p:sp>
      <p:pic>
        <p:nvPicPr>
          <p:cNvPr id="15365" name="图片 1"/>
          <p:cNvPicPr>
            <a:picLocks noChangeAspect="1"/>
          </p:cNvPicPr>
          <p:nvPr/>
        </p:nvPicPr>
        <p:blipFill>
          <a:blip r:embed="rId1"/>
          <a:stretch>
            <a:fillRect/>
          </a:stretch>
        </p:blipFill>
        <p:spPr>
          <a:xfrm>
            <a:off x="3552825" y="1616075"/>
            <a:ext cx="4897438" cy="4445000"/>
          </a:xfrm>
          <a:prstGeom prst="rect">
            <a:avLst/>
          </a:prstGeom>
          <a:noFill/>
          <a:ln w="9525">
            <a:noFill/>
          </a:ln>
        </p:spPr>
      </p:pic>
      <p:sp>
        <p:nvSpPr>
          <p:cNvPr id="15366" name="矩形 4"/>
          <p:cNvSpPr/>
          <p:nvPr/>
        </p:nvSpPr>
        <p:spPr>
          <a:xfrm>
            <a:off x="977900" y="2025650"/>
            <a:ext cx="1338263" cy="368300"/>
          </a:xfrm>
          <a:prstGeom prst="rect">
            <a:avLst/>
          </a:prstGeom>
          <a:noFill/>
          <a:ln w="9525">
            <a:noFill/>
          </a:ln>
        </p:spPr>
        <p:txBody>
          <a:bodyPr wrap="none">
            <a:spAutoFit/>
          </a:bodyPr>
          <a:p>
            <a:r>
              <a:rPr lang="zh-CN" altLang="en-US" dirty="0">
                <a:latin typeface="Arial" panose="020B0604020202020204" pitchFamily="34" charset="0"/>
              </a:rPr>
              <a:t>（一）单步</a:t>
            </a:r>
            <a:endParaRPr lang="zh-CN" altLang="en-US" dirty="0">
              <a:latin typeface="Arial" panose="020B0604020202020204" pitchFamily="34" charset="0"/>
            </a:endParaRPr>
          </a:p>
        </p:txBody>
      </p:sp>
      <p:sp>
        <p:nvSpPr>
          <p:cNvPr id="15367" name="矩形 5"/>
          <p:cNvSpPr/>
          <p:nvPr/>
        </p:nvSpPr>
        <p:spPr>
          <a:xfrm>
            <a:off x="977900" y="2913063"/>
            <a:ext cx="1338263" cy="369887"/>
          </a:xfrm>
          <a:prstGeom prst="rect">
            <a:avLst/>
          </a:prstGeom>
          <a:noFill/>
          <a:ln w="9525">
            <a:noFill/>
          </a:ln>
        </p:spPr>
        <p:txBody>
          <a:bodyPr wrap="none">
            <a:spAutoFit/>
          </a:bodyPr>
          <a:p>
            <a:r>
              <a:rPr lang="zh-CN" altLang="en-US" dirty="0">
                <a:latin typeface="Arial" panose="020B0604020202020204" pitchFamily="34" charset="0"/>
              </a:rPr>
              <a:t>（二）跨步</a:t>
            </a:r>
            <a:endParaRPr lang="zh-CN" altLang="en-US" dirty="0">
              <a:latin typeface="Arial" panose="020B0604020202020204" pitchFamily="34" charset="0"/>
            </a:endParaRPr>
          </a:p>
        </p:txBody>
      </p:sp>
      <p:sp>
        <p:nvSpPr>
          <p:cNvPr id="15368" name="矩形 6"/>
          <p:cNvSpPr/>
          <p:nvPr/>
        </p:nvSpPr>
        <p:spPr>
          <a:xfrm>
            <a:off x="977900" y="3924300"/>
            <a:ext cx="1338263" cy="369888"/>
          </a:xfrm>
          <a:prstGeom prst="rect">
            <a:avLst/>
          </a:prstGeom>
          <a:noFill/>
          <a:ln w="9525">
            <a:noFill/>
          </a:ln>
        </p:spPr>
        <p:txBody>
          <a:bodyPr wrap="none">
            <a:spAutoFit/>
          </a:bodyPr>
          <a:p>
            <a:r>
              <a:rPr lang="zh-CN" altLang="en-US" dirty="0">
                <a:latin typeface="Arial" panose="020B0604020202020204" pitchFamily="34" charset="0"/>
              </a:rPr>
              <a:t>（三）滑步</a:t>
            </a:r>
            <a:endParaRPr lang="zh-CN" altLang="en-US" dirty="0">
              <a:latin typeface="Arial" panose="020B0604020202020204" pitchFamily="34" charset="0"/>
            </a:endParaRPr>
          </a:p>
        </p:txBody>
      </p:sp>
      <p:sp>
        <p:nvSpPr>
          <p:cNvPr id="15369" name="矩形 7"/>
          <p:cNvSpPr/>
          <p:nvPr/>
        </p:nvSpPr>
        <p:spPr>
          <a:xfrm>
            <a:off x="977900" y="5027613"/>
            <a:ext cx="1338263" cy="369887"/>
          </a:xfrm>
          <a:prstGeom prst="rect">
            <a:avLst/>
          </a:prstGeom>
          <a:noFill/>
          <a:ln w="9525">
            <a:noFill/>
          </a:ln>
        </p:spPr>
        <p:txBody>
          <a:bodyPr wrap="none">
            <a:spAutoFit/>
          </a:bodyPr>
          <a:p>
            <a:r>
              <a:rPr lang="zh-CN" altLang="en-US" dirty="0">
                <a:latin typeface="Arial" panose="020B0604020202020204" pitchFamily="34" charset="0"/>
              </a:rPr>
              <a:t>（四）跳步</a:t>
            </a:r>
            <a:endParaRPr lang="zh-CN" altLang="en-US" dirty="0">
              <a:latin typeface="Arial" panose="020B0604020202020204" pitchFamily="34" charset="0"/>
            </a:endParaRPr>
          </a:p>
        </p:txBody>
      </p:sp>
      <p:sp>
        <p:nvSpPr>
          <p:cNvPr id="15370" name="矩形 8"/>
          <p:cNvSpPr/>
          <p:nvPr/>
        </p:nvSpPr>
        <p:spPr>
          <a:xfrm>
            <a:off x="9652000" y="2025650"/>
            <a:ext cx="1570038" cy="368300"/>
          </a:xfrm>
          <a:prstGeom prst="rect">
            <a:avLst/>
          </a:prstGeom>
          <a:noFill/>
          <a:ln w="9525">
            <a:noFill/>
          </a:ln>
        </p:spPr>
        <p:txBody>
          <a:bodyPr wrap="none">
            <a:spAutoFit/>
          </a:bodyPr>
          <a:p>
            <a:r>
              <a:rPr lang="zh-CN" altLang="en-US" dirty="0">
                <a:latin typeface="Arial" panose="020B0604020202020204" pitchFamily="34" charset="0"/>
              </a:rPr>
              <a:t>（五）交叉步</a:t>
            </a:r>
            <a:endParaRPr lang="zh-CN" altLang="en-US" dirty="0">
              <a:latin typeface="Arial" panose="020B0604020202020204" pitchFamily="34" charset="0"/>
            </a:endParaRPr>
          </a:p>
        </p:txBody>
      </p:sp>
      <p:sp>
        <p:nvSpPr>
          <p:cNvPr id="15371" name="矩形 9"/>
          <p:cNvSpPr/>
          <p:nvPr/>
        </p:nvSpPr>
        <p:spPr>
          <a:xfrm>
            <a:off x="9652000" y="2935288"/>
            <a:ext cx="1570038" cy="368300"/>
          </a:xfrm>
          <a:prstGeom prst="rect">
            <a:avLst/>
          </a:prstGeom>
          <a:noFill/>
          <a:ln w="9525">
            <a:noFill/>
          </a:ln>
        </p:spPr>
        <p:txBody>
          <a:bodyPr wrap="none">
            <a:spAutoFit/>
          </a:bodyPr>
          <a:p>
            <a:r>
              <a:rPr lang="zh-CN" altLang="en-US" dirty="0">
                <a:latin typeface="Arial" panose="020B0604020202020204" pitchFamily="34" charset="0"/>
              </a:rPr>
              <a:t>（六）结合步</a:t>
            </a:r>
            <a:endParaRPr lang="zh-CN" altLang="en-US" dirty="0">
              <a:latin typeface="Arial" panose="020B0604020202020204" pitchFamily="34" charset="0"/>
            </a:endParaRPr>
          </a:p>
        </p:txBody>
      </p:sp>
      <p:sp>
        <p:nvSpPr>
          <p:cNvPr id="15372" name="矩形 10"/>
          <p:cNvSpPr/>
          <p:nvPr/>
        </p:nvSpPr>
        <p:spPr>
          <a:xfrm>
            <a:off x="9667875" y="3924300"/>
            <a:ext cx="1570038" cy="369888"/>
          </a:xfrm>
          <a:prstGeom prst="rect">
            <a:avLst/>
          </a:prstGeom>
          <a:noFill/>
          <a:ln w="9525">
            <a:noFill/>
          </a:ln>
        </p:spPr>
        <p:txBody>
          <a:bodyPr wrap="none">
            <a:spAutoFit/>
          </a:bodyPr>
          <a:p>
            <a:r>
              <a:rPr lang="zh-CN" altLang="en-US" dirty="0">
                <a:latin typeface="Arial" panose="020B0604020202020204" pitchFamily="34" charset="0"/>
              </a:rPr>
              <a:t>（七）还原步</a:t>
            </a:r>
            <a:endParaRPr lang="zh-CN" altLang="en-US" dirty="0">
              <a:latin typeface="Arial" panose="020B0604020202020204" pitchFamily="34" charset="0"/>
            </a:endParaRPr>
          </a:p>
        </p:txBody>
      </p:sp>
    </p:spTree>
  </p:cSld>
  <p:clrMapOvr>
    <a:masterClrMapping/>
  </p:clrMapOvr>
  <p:transition>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665" y="2168525"/>
            <a:ext cx="3834130"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任务四</a:t>
            </a:r>
            <a:endPar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发球和接发球技术</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îŝḷîḓé-文本框 65"/>
          <p:cNvSpPr txBox="1"/>
          <p:nvPr>
            <p:custDataLst>
              <p:tags r:id="rId1"/>
            </p:custDataLst>
          </p:nvPr>
        </p:nvSpPr>
        <p:spPr>
          <a:xfrm>
            <a:off x="6322695" y="1896110"/>
            <a:ext cx="4121785" cy="56388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发球基本技术</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48" name="îŝḷîḓé-文本框 61"/>
          <p:cNvSpPr txBox="1"/>
          <p:nvPr>
            <p:custDataLst>
              <p:tags r:id="rId2"/>
            </p:custDataLst>
          </p:nvPr>
        </p:nvSpPr>
        <p:spPr>
          <a:xfrm>
            <a:off x="6322695" y="3942080"/>
            <a:ext cx="4121785" cy="60452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接发球基本技术</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grpSp>
        <p:nvGrpSpPr>
          <p:cNvPr id="7" name="组合 6"/>
          <p:cNvGrpSpPr/>
          <p:nvPr/>
        </p:nvGrpSpPr>
        <p:grpSpPr>
          <a:xfrm>
            <a:off x="1620889" y="1348740"/>
            <a:ext cx="3406612" cy="3433234"/>
            <a:chOff x="1472299" y="1847850"/>
            <a:chExt cx="3406612" cy="3433234"/>
          </a:xfrm>
        </p:grpSpPr>
        <p:sp>
          <p:nvSpPr>
            <p:cNvPr id="10" name="Polygon"/>
            <p:cNvSpPr/>
            <p:nvPr>
              <p:custDataLst>
                <p:tags r:id="rId3"/>
              </p:custDataLst>
            </p:nvPr>
          </p:nvSpPr>
          <p:spPr>
            <a:xfrm>
              <a:off x="2348598" y="1847850"/>
              <a:ext cx="1649779" cy="19050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1" name="Polygon"/>
            <p:cNvSpPr/>
            <p:nvPr>
              <p:custDataLst>
                <p:tags r:id="rId4"/>
              </p:custDataLst>
            </p:nvPr>
          </p:nvSpPr>
          <p:spPr>
            <a:xfrm>
              <a:off x="1472299"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4"/>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2" name="Polygon"/>
            <p:cNvSpPr/>
            <p:nvPr>
              <p:custDataLst>
                <p:tags r:id="rId5"/>
              </p:custDataLst>
            </p:nvPr>
          </p:nvSpPr>
          <p:spPr>
            <a:xfrm>
              <a:off x="3229132"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5"/>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7" name="Shape"/>
            <p:cNvSpPr/>
            <p:nvPr>
              <p:custDataLst>
                <p:tags r:id="rId6"/>
              </p:custDataLst>
            </p:nvPr>
          </p:nvSpPr>
          <p:spPr>
            <a:xfrm>
              <a:off x="3815841" y="4091411"/>
              <a:ext cx="476361" cy="474346"/>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8" name="Shape"/>
            <p:cNvSpPr/>
            <p:nvPr>
              <p:custDataLst>
                <p:tags r:id="rId7"/>
              </p:custDataLst>
            </p:nvPr>
          </p:nvSpPr>
          <p:spPr>
            <a:xfrm>
              <a:off x="3031839" y="2546350"/>
              <a:ext cx="283298" cy="508000"/>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9" name="Shape"/>
            <p:cNvSpPr/>
            <p:nvPr>
              <p:custDataLst>
                <p:tags r:id="rId8"/>
              </p:custDataLst>
            </p:nvPr>
          </p:nvSpPr>
          <p:spPr>
            <a:xfrm>
              <a:off x="2150390" y="4074583"/>
              <a:ext cx="293595" cy="508001"/>
            </a:xfrm>
            <a:custGeom>
              <a:avLst/>
              <a:gdLst/>
              <a:ahLst/>
              <a:cxnLst>
                <a:cxn ang="0">
                  <a:pos x="wd2" y="hd2"/>
                </a:cxn>
                <a:cxn ang="5400000">
                  <a:pos x="wd2" y="hd2"/>
                </a:cxn>
                <a:cxn ang="10800000">
                  <a:pos x="wd2" y="hd2"/>
                </a:cxn>
                <a:cxn ang="16200000">
                  <a:pos x="wd2" y="hd2"/>
                </a:cxn>
              </a:cxnLst>
              <a:rect l="0" t="0" r="r" b="b"/>
              <a:pathLst>
                <a:path w="21600" h="21600" extrusionOk="0">
                  <a:moveTo>
                    <a:pt x="18230" y="0"/>
                  </a:moveTo>
                  <a:cubicBezTo>
                    <a:pt x="3370" y="0"/>
                    <a:pt x="3370" y="0"/>
                    <a:pt x="3370" y="0"/>
                  </a:cubicBezTo>
                  <a:cubicBezTo>
                    <a:pt x="1302" y="0"/>
                    <a:pt x="0" y="797"/>
                    <a:pt x="0" y="1948"/>
                  </a:cubicBezTo>
                  <a:cubicBezTo>
                    <a:pt x="0" y="19210"/>
                    <a:pt x="0" y="19210"/>
                    <a:pt x="0" y="19210"/>
                  </a:cubicBezTo>
                  <a:cubicBezTo>
                    <a:pt x="0" y="20361"/>
                    <a:pt x="1302" y="21600"/>
                    <a:pt x="3370" y="21600"/>
                  </a:cubicBezTo>
                  <a:cubicBezTo>
                    <a:pt x="18230" y="21600"/>
                    <a:pt x="18230" y="21600"/>
                    <a:pt x="18230" y="21600"/>
                  </a:cubicBezTo>
                  <a:cubicBezTo>
                    <a:pt x="20298" y="21600"/>
                    <a:pt x="21600" y="20361"/>
                    <a:pt x="21600" y="19210"/>
                  </a:cubicBezTo>
                  <a:cubicBezTo>
                    <a:pt x="21600" y="1948"/>
                    <a:pt x="21600" y="1948"/>
                    <a:pt x="21600" y="1948"/>
                  </a:cubicBezTo>
                  <a:cubicBezTo>
                    <a:pt x="21600" y="797"/>
                    <a:pt x="20298" y="0"/>
                    <a:pt x="18230" y="0"/>
                  </a:cubicBezTo>
                  <a:close/>
                  <a:moveTo>
                    <a:pt x="10800" y="20361"/>
                  </a:moveTo>
                  <a:cubicBezTo>
                    <a:pt x="9421" y="20361"/>
                    <a:pt x="8119" y="19962"/>
                    <a:pt x="8119" y="19608"/>
                  </a:cubicBezTo>
                  <a:cubicBezTo>
                    <a:pt x="8119" y="18811"/>
                    <a:pt x="9421" y="18413"/>
                    <a:pt x="10800" y="18413"/>
                  </a:cubicBezTo>
                  <a:cubicBezTo>
                    <a:pt x="12179" y="18413"/>
                    <a:pt x="13481" y="18811"/>
                    <a:pt x="13481" y="19608"/>
                  </a:cubicBezTo>
                  <a:cubicBezTo>
                    <a:pt x="13481" y="19962"/>
                    <a:pt x="12179" y="20361"/>
                    <a:pt x="10800" y="20361"/>
                  </a:cubicBezTo>
                  <a:close/>
                  <a:moveTo>
                    <a:pt x="18919" y="17262"/>
                  </a:moveTo>
                  <a:cubicBezTo>
                    <a:pt x="2681" y="17262"/>
                    <a:pt x="2681" y="17262"/>
                    <a:pt x="2681" y="17262"/>
                  </a:cubicBezTo>
                  <a:cubicBezTo>
                    <a:pt x="2681" y="2744"/>
                    <a:pt x="2681" y="2744"/>
                    <a:pt x="2681" y="2744"/>
                  </a:cubicBezTo>
                  <a:cubicBezTo>
                    <a:pt x="18919" y="2744"/>
                    <a:pt x="18919" y="2744"/>
                    <a:pt x="18919" y="2744"/>
                  </a:cubicBezTo>
                  <a:lnTo>
                    <a:pt x="18919" y="17262"/>
                  </a:ln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sp>
        <p:nvSpPr>
          <p:cNvPr id="34" name="PA_库_Circle "/>
          <p:cNvSpPr/>
          <p:nvPr>
            <p:custDataLst>
              <p:tags r:id="rId9"/>
            </p:custDataLst>
          </p:nvPr>
        </p:nvSpPr>
        <p:spPr>
          <a:xfrm>
            <a:off x="5760085" y="4110346"/>
            <a:ext cx="508001" cy="508001"/>
          </a:xfrm>
          <a:prstGeom prst="ellipse">
            <a:avLst/>
          </a:prstGeom>
          <a:solidFill>
            <a:srgbClr val="F9D1D4"/>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5" name="PA_库_Circle "/>
          <p:cNvSpPr/>
          <p:nvPr>
            <p:custDataLst>
              <p:tags r:id="rId10"/>
            </p:custDataLst>
          </p:nvPr>
        </p:nvSpPr>
        <p:spPr>
          <a:xfrm>
            <a:off x="5760085" y="2069378"/>
            <a:ext cx="508001" cy="508001"/>
          </a:xfrm>
          <a:prstGeom prst="ellipse">
            <a:avLst/>
          </a:prstGeom>
          <a:solidFill>
            <a:srgbClr val="A7D7DA"/>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8" name="PA_库_形状 "/>
          <p:cNvSpPr/>
          <p:nvPr>
            <p:custDataLst>
              <p:tags r:id="rId11"/>
            </p:custDataLst>
          </p:nvPr>
        </p:nvSpPr>
        <p:spPr>
          <a:xfrm>
            <a:off x="5895367" y="4260901"/>
            <a:ext cx="222604" cy="221662"/>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9" name="PA_库_形状 "/>
          <p:cNvSpPr/>
          <p:nvPr>
            <p:custDataLst>
              <p:tags r:id="rId12"/>
            </p:custDataLst>
          </p:nvPr>
        </p:nvSpPr>
        <p:spPr>
          <a:xfrm>
            <a:off x="5937902" y="2186769"/>
            <a:ext cx="152367" cy="273219"/>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 presetClass="entr" presetSubtype="2" decel="100000" fill="hold" grpId="0" nodeType="withEffect" nodePh="1">
                                  <p:stCondLst>
                                    <p:cond delay="250"/>
                                  </p:stCondLst>
                                  <p:endCondLst>
                                    <p:cond evt="begin" delay="0">
                                      <p:tn val="10"/>
                                    </p:cond>
                                  </p:endCondLst>
                                  <p:childTnLst>
                                    <p:set>
                                      <p:cBhvr>
                                        <p:cTn id="11" dur="1" fill="hold">
                                          <p:stCondLst>
                                            <p:cond delay="0"/>
                                          </p:stCondLst>
                                        </p:cTn>
                                        <p:tgtEl>
                                          <p:spTgt spid="34">
                                            <p:txEl>
                                              <p:charRg st="4294967295" end="4294967295"/>
                                            </p:txEl>
                                          </p:spTgt>
                                        </p:tgtEl>
                                        <p:attrNameLst>
                                          <p:attrName>style.visibility</p:attrName>
                                        </p:attrNameLst>
                                      </p:cBhvr>
                                      <p:to>
                                        <p:strVal val="visible"/>
                                      </p:to>
                                    </p:set>
                                    <p:anim calcmode="lin" valueType="num">
                                      <p:cBhvr additive="base">
                                        <p:cTn id="12" dur="1500" fill="hold"/>
                                        <p:tgtEl>
                                          <p:spTgt spid="34">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3" dur="1500" fill="hold"/>
                                        <p:tgtEl>
                                          <p:spTgt spid="34">
                                            <p:txEl>
                                              <p:charRg st="4294967295" end="4294967295"/>
                                            </p:txEl>
                                          </p:spTgt>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nodePh="1">
                                  <p:stCondLst>
                                    <p:cond delay="250"/>
                                  </p:stCondLst>
                                  <p:endCondLst>
                                    <p:cond evt="begin" delay="0">
                                      <p:tn val="14"/>
                                    </p:cond>
                                  </p:endCondLst>
                                  <p:childTnLst>
                                    <p:set>
                                      <p:cBhvr>
                                        <p:cTn id="15" dur="1" fill="hold">
                                          <p:stCondLst>
                                            <p:cond delay="0"/>
                                          </p:stCondLst>
                                        </p:cTn>
                                        <p:tgtEl>
                                          <p:spTgt spid="35">
                                            <p:txEl>
                                              <p:charRg st="4294967295" end="4294967295"/>
                                            </p:txEl>
                                          </p:spTgt>
                                        </p:tgtEl>
                                        <p:attrNameLst>
                                          <p:attrName>style.visibility</p:attrName>
                                        </p:attrNameLst>
                                      </p:cBhvr>
                                      <p:to>
                                        <p:strVal val="visible"/>
                                      </p:to>
                                    </p:set>
                                    <p:anim calcmode="lin" valueType="num">
                                      <p:cBhvr additive="base">
                                        <p:cTn id="16" dur="1500" fill="hold"/>
                                        <p:tgtEl>
                                          <p:spTgt spid="3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7" dur="1500" fill="hold"/>
                                        <p:tgtEl>
                                          <p:spTgt spid="35">
                                            <p:txEl>
                                              <p:charRg st="4294967295" end="4294967295"/>
                                            </p:txEl>
                                          </p:spTgt>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nodePh="1">
                                  <p:stCondLst>
                                    <p:cond delay="250"/>
                                  </p:stCondLst>
                                  <p:endCondLst>
                                    <p:cond evt="begin" delay="0">
                                      <p:tn val="18"/>
                                    </p:cond>
                                  </p:endCondLst>
                                  <p:childTnLst>
                                    <p:set>
                                      <p:cBhvr>
                                        <p:cTn id="19" dur="1" fill="hold">
                                          <p:stCondLst>
                                            <p:cond delay="0"/>
                                          </p:stCondLst>
                                        </p:cTn>
                                        <p:tgtEl>
                                          <p:spTgt spid="38">
                                            <p:txEl>
                                              <p:charRg st="4294967295" end="4294967295"/>
                                            </p:txEl>
                                          </p:spTgt>
                                        </p:tgtEl>
                                        <p:attrNameLst>
                                          <p:attrName>style.visibility</p:attrName>
                                        </p:attrNameLst>
                                      </p:cBhvr>
                                      <p:to>
                                        <p:strVal val="visible"/>
                                      </p:to>
                                    </p:set>
                                    <p:anim calcmode="lin" valueType="num">
                                      <p:cBhvr additive="base">
                                        <p:cTn id="20" dur="1500" fill="hold"/>
                                        <p:tgtEl>
                                          <p:spTgt spid="3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1" dur="1500" fill="hold"/>
                                        <p:tgtEl>
                                          <p:spTgt spid="38">
                                            <p:txEl>
                                              <p:charRg st="4294967295" end="4294967295"/>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nodePh="1">
                                  <p:stCondLst>
                                    <p:cond delay="250"/>
                                  </p:stCondLst>
                                  <p:endCondLst>
                                    <p:cond evt="begin" delay="0">
                                      <p:tn val="22"/>
                                    </p:cond>
                                  </p:endCondLst>
                                  <p:childTnLst>
                                    <p:set>
                                      <p:cBhvr>
                                        <p:cTn id="23" dur="1" fill="hold">
                                          <p:stCondLst>
                                            <p:cond delay="0"/>
                                          </p:stCondLst>
                                        </p:cTn>
                                        <p:tgtEl>
                                          <p:spTgt spid="39">
                                            <p:txEl>
                                              <p:charRg st="4294967295" end="4294967295"/>
                                            </p:txEl>
                                          </p:spTgt>
                                        </p:tgtEl>
                                        <p:attrNameLst>
                                          <p:attrName>style.visibility</p:attrName>
                                        </p:attrNameLst>
                                      </p:cBhvr>
                                      <p:to>
                                        <p:strVal val="visible"/>
                                      </p:to>
                                    </p:set>
                                    <p:anim calcmode="lin" valueType="num">
                                      <p:cBhvr additive="base">
                                        <p:cTn id="24" dur="1500" fill="hold"/>
                                        <p:tgtEl>
                                          <p:spTgt spid="3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5" dur="1500" fill="hold"/>
                                        <p:tgtEl>
                                          <p:spTgt spid="39">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autoUpdateAnimBg="0"/>
      <p:bldP spid="35" grpId="0" bldLvl="0" animBg="1" autoUpdateAnimBg="0"/>
      <p:bldP spid="38" grpId="0" bldLvl="0" animBg="1" autoUpdateAnimBg="0"/>
      <p:bldP spid="39" grpId="0" bldLvl="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88" name="TextBox 1"/>
          <p:cNvSpPr/>
          <p:nvPr/>
        </p:nvSpPr>
        <p:spPr>
          <a:xfrm>
            <a:off x="869950" y="1247775"/>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一、发球基本技术</a:t>
            </a:r>
            <a:endParaRPr lang="zh-CN" altLang="en-US" dirty="0">
              <a:latin typeface="Arial" panose="020B0604020202020204" pitchFamily="34" charset="0"/>
            </a:endParaRPr>
          </a:p>
        </p:txBody>
      </p:sp>
      <p:sp>
        <p:nvSpPr>
          <p:cNvPr id="16389" name="矩形 1"/>
          <p:cNvSpPr/>
          <p:nvPr/>
        </p:nvSpPr>
        <p:spPr>
          <a:xfrm>
            <a:off x="957263" y="1803400"/>
            <a:ext cx="6546850" cy="3000375"/>
          </a:xfrm>
          <a:prstGeom prst="rect">
            <a:avLst/>
          </a:prstGeom>
          <a:noFill/>
          <a:ln w="9525">
            <a:noFill/>
          </a:ln>
        </p:spPr>
        <p:txBody>
          <a:bodyPr>
            <a:spAutoFit/>
          </a:bodyPr>
          <a:p>
            <a:pPr algn="just">
              <a:lnSpc>
                <a:spcPct val="150000"/>
              </a:lnSpc>
            </a:pPr>
            <a:r>
              <a:rPr lang="en-US" altLang="zh-CN" dirty="0">
                <a:solidFill>
                  <a:srgbClr val="545454"/>
                </a:solidFill>
                <a:latin typeface="微软雅黑" panose="020B0503020204020204" pitchFamily="34" charset="-122"/>
                <a:ea typeface="微软雅黑" panose="020B0503020204020204" pitchFamily="34" charset="-122"/>
              </a:rPr>
              <a:t>1. </a:t>
            </a:r>
            <a:r>
              <a:rPr lang="zh-CN" altLang="en-US" dirty="0">
                <a:solidFill>
                  <a:srgbClr val="545454"/>
                </a:solidFill>
                <a:latin typeface="微软雅黑" panose="020B0503020204020204" pitchFamily="34" charset="-122"/>
                <a:ea typeface="微软雅黑" panose="020B0503020204020204" pitchFamily="34" charset="-122"/>
              </a:rPr>
              <a:t>平击发球</a:t>
            </a: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a:t>
            </a:r>
            <a:r>
              <a:rPr lang="en-US" altLang="zh-CN" dirty="0">
                <a:solidFill>
                  <a:srgbClr val="545454"/>
                </a:solidFill>
                <a:latin typeface="微软雅黑" panose="020B0503020204020204" pitchFamily="34" charset="-122"/>
                <a:ea typeface="微软雅黑" panose="020B0503020204020204" pitchFamily="34" charset="-122"/>
              </a:rPr>
              <a:t>1</a:t>
            </a:r>
            <a:r>
              <a:rPr lang="zh-CN" altLang="en-US" dirty="0">
                <a:solidFill>
                  <a:srgbClr val="545454"/>
                </a:solidFill>
                <a:latin typeface="微软雅黑" panose="020B0503020204020204" pitchFamily="34" charset="-122"/>
                <a:ea typeface="微软雅黑" panose="020B0503020204020204" pitchFamily="34" charset="-122"/>
              </a:rPr>
              <a:t>）发球时持球手将球向上轻轻抛起（不得低于规则允许</a:t>
            </a: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的高度），同时持拍手向后引拍，大臂自然靠近身体右侧。</a:t>
            </a: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a:t>
            </a:r>
            <a:r>
              <a:rPr lang="en-US" altLang="zh-CN" dirty="0">
                <a:solidFill>
                  <a:srgbClr val="545454"/>
                </a:solidFill>
                <a:latin typeface="微软雅黑" panose="020B0503020204020204" pitchFamily="34" charset="-122"/>
                <a:ea typeface="微软雅黑" panose="020B0503020204020204" pitchFamily="34" charset="-122"/>
              </a:rPr>
              <a:t>2</a:t>
            </a:r>
            <a:r>
              <a:rPr lang="zh-CN" altLang="en-US" dirty="0">
                <a:solidFill>
                  <a:srgbClr val="545454"/>
                </a:solidFill>
                <a:latin typeface="微软雅黑" panose="020B0503020204020204" pitchFamily="34" charset="-122"/>
                <a:ea typeface="微软雅黑" panose="020B0503020204020204" pitchFamily="34" charset="-122"/>
              </a:rPr>
              <a:t>）当球从高点下降时，持拍手以肘为轴，前臂向右前方</a:t>
            </a: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横摆击球。</a:t>
            </a: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a:t>
            </a:r>
            <a:r>
              <a:rPr lang="en-US" altLang="zh-CN" dirty="0">
                <a:solidFill>
                  <a:srgbClr val="545454"/>
                </a:solidFill>
                <a:latin typeface="微软雅黑" panose="020B0503020204020204" pitchFamily="34" charset="-122"/>
                <a:ea typeface="微软雅黑" panose="020B0503020204020204" pitchFamily="34" charset="-122"/>
              </a:rPr>
              <a:t>3</a:t>
            </a:r>
            <a:r>
              <a:rPr lang="zh-CN" altLang="en-US" dirty="0">
                <a:solidFill>
                  <a:srgbClr val="545454"/>
                </a:solidFill>
                <a:latin typeface="微软雅黑" panose="020B0503020204020204" pitchFamily="34" charset="-122"/>
                <a:ea typeface="微软雅黑" panose="020B0503020204020204" pitchFamily="34" charset="-122"/>
              </a:rPr>
              <a:t>）向前挥拍时，拍面稍前倾，击球中上部。</a:t>
            </a: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a:t>
            </a:r>
            <a:r>
              <a:rPr lang="en-US" altLang="zh-CN" dirty="0">
                <a:solidFill>
                  <a:srgbClr val="545454"/>
                </a:solidFill>
                <a:latin typeface="微软雅黑" panose="020B0503020204020204" pitchFamily="34" charset="-122"/>
                <a:ea typeface="微软雅黑" panose="020B0503020204020204" pitchFamily="34" charset="-122"/>
              </a:rPr>
              <a:t>4</a:t>
            </a:r>
            <a:r>
              <a:rPr lang="zh-CN" altLang="en-US" dirty="0">
                <a:solidFill>
                  <a:srgbClr val="545454"/>
                </a:solidFill>
                <a:latin typeface="微软雅黑" panose="020B0503020204020204" pitchFamily="34" charset="-122"/>
                <a:ea typeface="微软雅黑" panose="020B0503020204020204" pitchFamily="34" charset="-122"/>
              </a:rPr>
              <a:t>）击球后第一落点应在球台的中区。</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16390" name="图片 5"/>
          <p:cNvPicPr>
            <a:picLocks noChangeAspect="1"/>
          </p:cNvPicPr>
          <p:nvPr/>
        </p:nvPicPr>
        <p:blipFill>
          <a:blip r:embed="rId1"/>
          <a:stretch>
            <a:fillRect/>
          </a:stretch>
        </p:blipFill>
        <p:spPr>
          <a:xfrm>
            <a:off x="7265988" y="1276350"/>
            <a:ext cx="4049712" cy="4056063"/>
          </a:xfrm>
          <a:prstGeom prst="rect">
            <a:avLst/>
          </a:prstGeom>
          <a:noFill/>
          <a:ln w="9525">
            <a:noFill/>
          </a:ln>
        </p:spPr>
      </p:pic>
    </p:spTree>
  </p:cSld>
  <p:clrMapOvr>
    <a:masterClrMapping/>
  </p:clrMapOvr>
  <p:transition>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2" name="TextBox 1"/>
          <p:cNvSpPr/>
          <p:nvPr/>
        </p:nvSpPr>
        <p:spPr>
          <a:xfrm>
            <a:off x="1109980" y="676275"/>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一、发球基本技术</a:t>
            </a:r>
            <a:endParaRPr lang="zh-CN" altLang="en-US" dirty="0">
              <a:latin typeface="Arial" panose="020B0604020202020204" pitchFamily="34" charset="0"/>
            </a:endParaRPr>
          </a:p>
        </p:txBody>
      </p:sp>
      <p:sp>
        <p:nvSpPr>
          <p:cNvPr id="17413" name="矩形 1"/>
          <p:cNvSpPr/>
          <p:nvPr/>
        </p:nvSpPr>
        <p:spPr>
          <a:xfrm>
            <a:off x="1109980" y="1142365"/>
            <a:ext cx="5695315" cy="3830955"/>
          </a:xfrm>
          <a:prstGeom prst="rect">
            <a:avLst/>
          </a:prstGeom>
          <a:noFill/>
          <a:ln w="9525">
            <a:noFill/>
          </a:ln>
        </p:spPr>
        <p:txBody>
          <a:bodyPr wrap="square">
            <a:spAutoFit/>
          </a:bodyPr>
          <a:p>
            <a:pPr algn="l">
              <a:lnSpc>
                <a:spcPct val="150000"/>
              </a:lnSpc>
            </a:pPr>
            <a:r>
              <a:rPr b="1" dirty="0">
                <a:solidFill>
                  <a:srgbClr val="545454"/>
                </a:solidFill>
                <a:latin typeface="宋体" panose="02010600030101010101" pitchFamily="2" charset="-122"/>
                <a:cs typeface="宋体" panose="02010600030101010101" pitchFamily="2" charset="-122"/>
              </a:rPr>
              <a:t>（二）正手发奔球（图 10-9）</a:t>
            </a:r>
            <a:endParaRPr b="1" dirty="0">
              <a:solidFill>
                <a:srgbClr val="545454"/>
              </a:solidFill>
              <a:latin typeface="宋体" panose="02010600030101010101" pitchFamily="2" charset="-122"/>
              <a:cs typeface="宋体" panose="02010600030101010101" pitchFamily="2" charset="-122"/>
            </a:endParaRPr>
          </a:p>
          <a:p>
            <a:pPr algn="l">
              <a:lnSpc>
                <a:spcPct val="150000"/>
              </a:lnSpc>
            </a:pPr>
            <a:r>
              <a:rPr lang="zh-CN" altLang="en-US" dirty="0">
                <a:solidFill>
                  <a:srgbClr val="545454"/>
                </a:solidFill>
                <a:latin typeface="宋体" panose="02010600030101010101" pitchFamily="2" charset="-122"/>
                <a:cs typeface="宋体" panose="02010600030101010101" pitchFamily="2" charset="-122"/>
              </a:rPr>
              <a:t>（1）当持球手将球向上抛起后，持拍手随即向右后上方引拍，手腕放松，拍面较垂直。</a:t>
            </a:r>
            <a:endParaRPr lang="zh-CN" altLang="en-US" dirty="0">
              <a:solidFill>
                <a:srgbClr val="545454"/>
              </a:solidFill>
              <a:latin typeface="宋体" panose="02010600030101010101" pitchFamily="2" charset="-122"/>
              <a:cs typeface="宋体" panose="02010600030101010101" pitchFamily="2" charset="-122"/>
            </a:endParaRPr>
          </a:p>
          <a:p>
            <a:pPr algn="l">
              <a:lnSpc>
                <a:spcPct val="150000"/>
              </a:lnSpc>
            </a:pPr>
            <a:r>
              <a:rPr lang="zh-CN" altLang="en-US" dirty="0">
                <a:solidFill>
                  <a:srgbClr val="545454"/>
                </a:solidFill>
                <a:latin typeface="宋体" panose="02010600030101010101" pitchFamily="2" charset="-122"/>
                <a:cs typeface="宋体" panose="02010600030101010101" pitchFamily="2" charset="-122"/>
              </a:rPr>
              <a:t>（2）当球从高点下降时，大臂带动前臂由右后方向左前方挥摆，同时腰也由右向左转动。</a:t>
            </a:r>
            <a:endParaRPr lang="zh-CN" altLang="en-US" dirty="0">
              <a:solidFill>
                <a:srgbClr val="545454"/>
              </a:solidFill>
              <a:latin typeface="宋体" panose="02010600030101010101" pitchFamily="2" charset="-122"/>
              <a:cs typeface="宋体" panose="02010600030101010101" pitchFamily="2" charset="-122"/>
            </a:endParaRPr>
          </a:p>
          <a:p>
            <a:pPr algn="l">
              <a:lnSpc>
                <a:spcPct val="150000"/>
              </a:lnSpc>
            </a:pPr>
            <a:r>
              <a:rPr lang="zh-CN" altLang="en-US" dirty="0">
                <a:solidFill>
                  <a:srgbClr val="545454"/>
                </a:solidFill>
                <a:latin typeface="宋体" panose="02010600030101010101" pitchFamily="2" charset="-122"/>
                <a:cs typeface="宋体" panose="02010600030101010101" pitchFamily="2" charset="-122"/>
              </a:rPr>
              <a:t>（3）当拍面触球的一瞬间，拇指用力压拍，右肩、手腕同时从后向前使劲抖动，球拍沿球的右侧</a:t>
            </a:r>
            <a:endParaRPr lang="zh-CN" altLang="en-US" dirty="0">
              <a:solidFill>
                <a:srgbClr val="545454"/>
              </a:solidFill>
              <a:latin typeface="宋体" panose="02010600030101010101" pitchFamily="2" charset="-122"/>
              <a:cs typeface="宋体" panose="02010600030101010101" pitchFamily="2" charset="-122"/>
            </a:endParaRPr>
          </a:p>
          <a:p>
            <a:pPr algn="l">
              <a:lnSpc>
                <a:spcPct val="150000"/>
              </a:lnSpc>
            </a:pPr>
            <a:r>
              <a:rPr lang="zh-CN" altLang="en-US" dirty="0">
                <a:solidFill>
                  <a:srgbClr val="545454"/>
                </a:solidFill>
                <a:latin typeface="宋体" panose="02010600030101010101" pitchFamily="2" charset="-122"/>
                <a:cs typeface="宋体" panose="02010600030101010101" pitchFamily="2" charset="-122"/>
              </a:rPr>
              <a:t>中部向中上部摩擦球。</a:t>
            </a:r>
            <a:endParaRPr lang="zh-CN" altLang="en-US" dirty="0">
              <a:solidFill>
                <a:srgbClr val="545454"/>
              </a:solidFill>
              <a:latin typeface="宋体" panose="02010600030101010101" pitchFamily="2" charset="-122"/>
              <a:cs typeface="宋体" panose="02010600030101010101" pitchFamily="2" charset="-122"/>
            </a:endParaRPr>
          </a:p>
          <a:p>
            <a:pPr algn="l">
              <a:lnSpc>
                <a:spcPct val="150000"/>
              </a:lnSpc>
            </a:pPr>
            <a:r>
              <a:rPr lang="zh-CN" altLang="en-US" dirty="0">
                <a:solidFill>
                  <a:srgbClr val="545454"/>
                </a:solidFill>
                <a:latin typeface="宋体" panose="02010600030101010101" pitchFamily="2" charset="-122"/>
                <a:cs typeface="宋体" panose="02010600030101010101" pitchFamily="2" charset="-122"/>
              </a:rPr>
              <a:t>（4）发球的第一落点要靠近端线。</a:t>
            </a:r>
            <a:endParaRPr lang="zh-CN" altLang="en-US" dirty="0">
              <a:solidFill>
                <a:srgbClr val="545454"/>
              </a:solidFill>
              <a:latin typeface="宋体" panose="02010600030101010101" pitchFamily="2" charset="-122"/>
              <a:cs typeface="宋体" panose="02010600030101010101"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6953885" y="1617980"/>
            <a:ext cx="4866005" cy="3355340"/>
          </a:xfrm>
          <a:prstGeom prst="rect">
            <a:avLst/>
          </a:prstGeom>
        </p:spPr>
      </p:pic>
    </p:spTree>
  </p:cSld>
  <p:clrMapOvr>
    <a:masterClrMapping/>
  </p:clrMapOvr>
  <p:transition>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36" name="TextBox 1"/>
          <p:cNvSpPr/>
          <p:nvPr/>
        </p:nvSpPr>
        <p:spPr>
          <a:xfrm>
            <a:off x="977900" y="696595"/>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一、发球基本技术</a:t>
            </a:r>
            <a:endParaRPr lang="zh-CN" altLang="en-US" dirty="0">
              <a:latin typeface="Arial" panose="020B0604020202020204" pitchFamily="34" charset="0"/>
            </a:endParaRPr>
          </a:p>
        </p:txBody>
      </p:sp>
      <p:sp>
        <p:nvSpPr>
          <p:cNvPr id="18437" name="矩形 4"/>
          <p:cNvSpPr/>
          <p:nvPr/>
        </p:nvSpPr>
        <p:spPr>
          <a:xfrm>
            <a:off x="977900" y="1586865"/>
            <a:ext cx="5117465" cy="3415030"/>
          </a:xfrm>
          <a:prstGeom prst="rect">
            <a:avLst/>
          </a:prstGeom>
          <a:noFill/>
          <a:ln w="9525">
            <a:noFill/>
          </a:ln>
        </p:spPr>
        <p:txBody>
          <a:bodyPr wrap="square">
            <a:spAutoFit/>
          </a:bodyPr>
          <a:p>
            <a:pPr algn="just">
              <a:lnSpc>
                <a:spcPct val="150000"/>
              </a:lnSpc>
            </a:pPr>
            <a:r>
              <a:rPr b="1" dirty="0">
                <a:solidFill>
                  <a:srgbClr val="545454"/>
                </a:solidFill>
                <a:latin typeface="宋体" panose="02010600030101010101" pitchFamily="2" charset="-122"/>
                <a:cs typeface="宋体" panose="02010600030101010101" pitchFamily="2" charset="-122"/>
              </a:rPr>
              <a:t>（三）反手发急上旋长球（图 10-10）</a:t>
            </a:r>
            <a:endParaRPr b="1" dirty="0">
              <a:solidFill>
                <a:srgbClr val="545454"/>
              </a:solidFill>
              <a:latin typeface="宋体" panose="02010600030101010101" pitchFamily="2" charset="-122"/>
              <a:cs typeface="宋体" panose="02010600030101010101" pitchFamily="2" charset="-122"/>
            </a:endParaRPr>
          </a:p>
          <a:p>
            <a:pPr algn="just">
              <a:lnSpc>
                <a:spcPct val="150000"/>
              </a:lnSpc>
            </a:pPr>
            <a:r>
              <a:rPr dirty="0">
                <a:solidFill>
                  <a:srgbClr val="545454"/>
                </a:solidFill>
                <a:latin typeface="宋体" panose="02010600030101010101" pitchFamily="2" charset="-122"/>
                <a:cs typeface="宋体" panose="02010600030101010101" pitchFamily="2" charset="-122"/>
              </a:rPr>
              <a:t>（1）发球时持球手将球向上轻轻抛起，同时持拍手向后引拍，上臂自然地靠近身体右侧。</a:t>
            </a:r>
            <a:endParaRPr dirty="0">
              <a:solidFill>
                <a:srgbClr val="545454"/>
              </a:solidFill>
              <a:latin typeface="宋体" panose="02010600030101010101" pitchFamily="2" charset="-122"/>
              <a:cs typeface="宋体" panose="02010600030101010101" pitchFamily="2" charset="-122"/>
            </a:endParaRPr>
          </a:p>
          <a:p>
            <a:pPr algn="just">
              <a:lnSpc>
                <a:spcPct val="150000"/>
              </a:lnSpc>
            </a:pPr>
            <a:r>
              <a:rPr dirty="0">
                <a:solidFill>
                  <a:srgbClr val="545454"/>
                </a:solidFill>
                <a:latin typeface="宋体" panose="02010600030101010101" pitchFamily="2" charset="-122"/>
                <a:cs typeface="宋体" panose="02010600030101010101" pitchFamily="2" charset="-122"/>
              </a:rPr>
              <a:t>（2）当球从高点下降时，持拍手以肘为轴，前臂向右前方横摆发力击球。</a:t>
            </a:r>
            <a:endParaRPr dirty="0">
              <a:solidFill>
                <a:srgbClr val="545454"/>
              </a:solidFill>
              <a:latin typeface="宋体" panose="02010600030101010101" pitchFamily="2" charset="-122"/>
              <a:cs typeface="宋体" panose="02010600030101010101" pitchFamily="2" charset="-122"/>
            </a:endParaRPr>
          </a:p>
          <a:p>
            <a:pPr algn="just">
              <a:lnSpc>
                <a:spcPct val="150000"/>
              </a:lnSpc>
            </a:pPr>
            <a:r>
              <a:rPr dirty="0">
                <a:solidFill>
                  <a:srgbClr val="545454"/>
                </a:solidFill>
                <a:latin typeface="宋体" panose="02010600030101010101" pitchFamily="2" charset="-122"/>
                <a:cs typeface="宋体" panose="02010600030101010101" pitchFamily="2" charset="-122"/>
              </a:rPr>
              <a:t>（3）触球时拍面稍前倾，摩擦球的中上部，使球快速前进并具有一定的上旋力。</a:t>
            </a:r>
            <a:endParaRPr dirty="0">
              <a:solidFill>
                <a:srgbClr val="545454"/>
              </a:solidFill>
              <a:latin typeface="宋体" panose="02010600030101010101" pitchFamily="2" charset="-122"/>
              <a:cs typeface="宋体" panose="02010600030101010101" pitchFamily="2" charset="-122"/>
            </a:endParaRPr>
          </a:p>
          <a:p>
            <a:pPr algn="just">
              <a:lnSpc>
                <a:spcPct val="150000"/>
              </a:lnSpc>
            </a:pPr>
            <a:r>
              <a:rPr dirty="0">
                <a:solidFill>
                  <a:srgbClr val="545454"/>
                </a:solidFill>
                <a:latin typeface="宋体" panose="02010600030101010101" pitchFamily="2" charset="-122"/>
                <a:cs typeface="宋体" panose="02010600030101010101" pitchFamily="2" charset="-122"/>
              </a:rPr>
              <a:t>（4）球离拍后，第一落点要在球台端线附近。</a:t>
            </a:r>
            <a:endParaRPr lang="zh-CN" altLang="en-US" dirty="0">
              <a:solidFill>
                <a:srgbClr val="545454"/>
              </a:solidFill>
              <a:latin typeface="宋体" panose="02010600030101010101" pitchFamily="2" charset="-122"/>
              <a:cs typeface="宋体" panose="02010600030101010101"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6351905" y="1627505"/>
            <a:ext cx="5241290" cy="3602990"/>
          </a:xfrm>
          <a:prstGeom prst="rect">
            <a:avLst/>
          </a:prstGeom>
        </p:spPr>
      </p:pic>
    </p:spTree>
  </p:cSld>
  <p:clrMapOvr>
    <a:masterClrMapping/>
  </p:clrMapOvr>
  <p:transition>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0" name="TextBox 1"/>
          <p:cNvSpPr/>
          <p:nvPr/>
        </p:nvSpPr>
        <p:spPr>
          <a:xfrm>
            <a:off x="977900" y="733425"/>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二、接发球基本技术</a:t>
            </a:r>
            <a:endParaRPr lang="zh-CN" altLang="en-US" dirty="0">
              <a:latin typeface="Arial" panose="020B0604020202020204" pitchFamily="34" charset="0"/>
            </a:endParaRPr>
          </a:p>
        </p:txBody>
      </p:sp>
      <p:sp>
        <p:nvSpPr>
          <p:cNvPr id="19461" name="矩形 1"/>
          <p:cNvSpPr/>
          <p:nvPr/>
        </p:nvSpPr>
        <p:spPr>
          <a:xfrm>
            <a:off x="977900" y="1762125"/>
            <a:ext cx="10436225" cy="869950"/>
          </a:xfrm>
          <a:prstGeom prst="rect">
            <a:avLst/>
          </a:prstGeom>
          <a:noFill/>
          <a:ln w="9525">
            <a:noFill/>
          </a:ln>
        </p:spPr>
        <p:txBody>
          <a:bodyPr>
            <a:spAutoFit/>
          </a:bodyPr>
          <a:p>
            <a:pPr algn="just">
              <a:lnSpc>
                <a:spcPct val="150000"/>
              </a:lnSpc>
            </a:pPr>
            <a:r>
              <a:rPr lang="en-US" altLang="zh-CN" dirty="0">
                <a:solidFill>
                  <a:srgbClr val="545454"/>
                </a:solidFill>
                <a:latin typeface="微软雅黑" panose="020B0503020204020204" pitchFamily="34" charset="-122"/>
                <a:ea typeface="微软雅黑" panose="020B0503020204020204" pitchFamily="34" charset="-122"/>
              </a:rPr>
              <a:t>1. </a:t>
            </a:r>
            <a:r>
              <a:rPr lang="zh-CN" altLang="en-US" dirty="0">
                <a:solidFill>
                  <a:srgbClr val="545454"/>
                </a:solidFill>
                <a:latin typeface="微软雅黑" panose="020B0503020204020204" pitchFamily="34" charset="-122"/>
                <a:ea typeface="微软雅黑" panose="020B0503020204020204" pitchFamily="34" charset="-122"/>
              </a:rPr>
              <a:t>接发球的技术要点</a:t>
            </a: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接发球的手段很多，通常采用推挡、攻球、搓球、弧圈球等技术来回击。</a:t>
            </a:r>
            <a:endParaRPr lang="zh-CN" altLang="en-US" dirty="0">
              <a:solidFill>
                <a:srgbClr val="545454"/>
              </a:solidFill>
              <a:latin typeface="微软雅黑" panose="020B0503020204020204" pitchFamily="34" charset="-122"/>
              <a:ea typeface="微软雅黑" panose="020B0503020204020204" pitchFamily="34" charset="-122"/>
            </a:endParaRPr>
          </a:p>
        </p:txBody>
      </p:sp>
      <p:sp>
        <p:nvSpPr>
          <p:cNvPr id="19462" name="矩形 4"/>
          <p:cNvSpPr/>
          <p:nvPr/>
        </p:nvSpPr>
        <p:spPr>
          <a:xfrm>
            <a:off x="977900" y="2820988"/>
            <a:ext cx="10436225" cy="2586037"/>
          </a:xfrm>
          <a:prstGeom prst="rect">
            <a:avLst/>
          </a:prstGeom>
          <a:noFill/>
          <a:ln w="9525">
            <a:noFill/>
          </a:ln>
        </p:spPr>
        <p:txBody>
          <a:bodyPr>
            <a:spAutoFit/>
          </a:bodyPr>
          <a:p>
            <a:pPr algn="just">
              <a:lnSpc>
                <a:spcPct val="150000"/>
              </a:lnSpc>
            </a:pPr>
            <a:r>
              <a:rPr lang="en-US" altLang="zh-CN" dirty="0">
                <a:solidFill>
                  <a:srgbClr val="545454"/>
                </a:solidFill>
                <a:latin typeface="微软雅黑" panose="020B0503020204020204" pitchFamily="34" charset="-122"/>
                <a:ea typeface="微软雅黑" panose="020B0503020204020204" pitchFamily="34" charset="-122"/>
              </a:rPr>
              <a:t>2. </a:t>
            </a:r>
            <a:r>
              <a:rPr lang="zh-CN" altLang="en-US" dirty="0">
                <a:solidFill>
                  <a:srgbClr val="545454"/>
                </a:solidFill>
                <a:latin typeface="微软雅黑" panose="020B0503020204020204" pitchFamily="34" charset="-122"/>
                <a:ea typeface="微软雅黑" panose="020B0503020204020204" pitchFamily="34" charset="-122"/>
              </a:rPr>
              <a:t>接发球的方法</a:t>
            </a: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a:t>
            </a:r>
            <a:r>
              <a:rPr lang="en-US" altLang="zh-CN" dirty="0">
                <a:solidFill>
                  <a:srgbClr val="545454"/>
                </a:solidFill>
                <a:latin typeface="微软雅黑" panose="020B0503020204020204" pitchFamily="34" charset="-122"/>
                <a:ea typeface="微软雅黑" panose="020B0503020204020204" pitchFamily="34" charset="-122"/>
              </a:rPr>
              <a:t>1</a:t>
            </a:r>
            <a:r>
              <a:rPr lang="zh-CN" altLang="en-US" dirty="0">
                <a:solidFill>
                  <a:srgbClr val="545454"/>
                </a:solidFill>
                <a:latin typeface="微软雅黑" panose="020B0503020204020204" pitchFamily="34" charset="-122"/>
                <a:ea typeface="微软雅黑" panose="020B0503020204020204" pitchFamily="34" charset="-122"/>
              </a:rPr>
              <a:t>）接急球的方法：当对方用反手发左角急球时，来球速度快，一般用推挡回接，使对方难以侧身抢攻和快变直线；有时也可回中路靠右或以直线反袭空当。</a:t>
            </a: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a:t>
            </a:r>
            <a:r>
              <a:rPr lang="en-US" altLang="zh-CN" dirty="0">
                <a:solidFill>
                  <a:srgbClr val="545454"/>
                </a:solidFill>
                <a:latin typeface="微软雅黑" panose="020B0503020204020204" pitchFamily="34" charset="-122"/>
                <a:ea typeface="微软雅黑" panose="020B0503020204020204" pitchFamily="34" charset="-122"/>
              </a:rPr>
              <a:t>2</a:t>
            </a:r>
            <a:r>
              <a:rPr lang="zh-CN" altLang="en-US" dirty="0">
                <a:solidFill>
                  <a:srgbClr val="545454"/>
                </a:solidFill>
                <a:latin typeface="微软雅黑" panose="020B0503020204020204" pitchFamily="34" charset="-122"/>
                <a:ea typeface="微软雅黑" panose="020B0503020204020204" pitchFamily="34" charset="-122"/>
              </a:rPr>
              <a:t>）接短球的方法：当对方发来近网的短球时，可用以短回短的方法，把球也回到对方近网处，使其不易发力进攻。要使球的落点回得短，则应注意在上步接球时身体保持稳定。当球跳到高点时，拍形稍前倾击球的中上部，靠手腕和小臂的力量迅速发力回击。回接下旋球要注意适当加大提拉的力量。</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19463" name="图片 5"/>
          <p:cNvPicPr>
            <a:picLocks noChangeAspect="1"/>
          </p:cNvPicPr>
          <p:nvPr/>
        </p:nvPicPr>
        <p:blipFill>
          <a:blip r:embed="rId1"/>
          <a:stretch>
            <a:fillRect/>
          </a:stretch>
        </p:blipFill>
        <p:spPr>
          <a:xfrm>
            <a:off x="8505825" y="569913"/>
            <a:ext cx="2792413" cy="2800350"/>
          </a:xfrm>
          <a:prstGeom prst="rect">
            <a:avLst/>
          </a:prstGeom>
          <a:noFill/>
          <a:ln w="9525">
            <a:noFill/>
          </a:ln>
        </p:spPr>
      </p:pic>
    </p:spTree>
  </p:cSld>
  <p:clrMapOvr>
    <a:masterClrMapping/>
  </p:clrMapOvr>
  <p:transition>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对角圆角矩形 45"/>
          <p:cNvSpPr/>
          <p:nvPr>
            <p:custDataLst>
              <p:tags r:id="rId1"/>
            </p:custDataLst>
          </p:nvPr>
        </p:nvSpPr>
        <p:spPr>
          <a:xfrm>
            <a:off x="4668437" y="1396721"/>
            <a:ext cx="2880517"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对角圆角矩形 46"/>
          <p:cNvSpPr/>
          <p:nvPr>
            <p:custDataLst>
              <p:tags r:id="rId2"/>
            </p:custDataLst>
          </p:nvPr>
        </p:nvSpPr>
        <p:spPr>
          <a:xfrm>
            <a:off x="8646289" y="1396721"/>
            <a:ext cx="2895550"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对角圆角矩形 47"/>
          <p:cNvSpPr/>
          <p:nvPr>
            <p:custDataLst>
              <p:tags r:id="rId3"/>
            </p:custDataLst>
          </p:nvPr>
        </p:nvSpPr>
        <p:spPr>
          <a:xfrm>
            <a:off x="680417" y="1337785"/>
            <a:ext cx="2880516" cy="4003207"/>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49" name="直接连接符 48"/>
          <p:cNvCxnSpPr/>
          <p:nvPr>
            <p:custDataLst>
              <p:tags r:id="rId4"/>
            </p:custDataLst>
          </p:nvPr>
        </p:nvCxnSpPr>
        <p:spPr>
          <a:xfrm>
            <a:off x="4114685"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5"/>
            </p:custDataLst>
          </p:nvPr>
        </p:nvCxnSpPr>
        <p:spPr>
          <a:xfrm>
            <a:off x="8102707"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51" name="文本框 50"/>
          <p:cNvSpPr txBox="1"/>
          <p:nvPr>
            <p:custDataLst>
              <p:tags r:id="rId6"/>
            </p:custDataLst>
          </p:nvPr>
        </p:nvSpPr>
        <p:spPr>
          <a:xfrm>
            <a:off x="8826500" y="3253740"/>
            <a:ext cx="2639695" cy="1334770"/>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使学生懂得欣赏乒乓球比赛，并积极参与此项运动，体会乒乓球运动的乐趣，并积极弘扬和践行我国的乒乓精神。</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52" name="对角圆角矩形 51"/>
          <p:cNvSpPr/>
          <p:nvPr>
            <p:custDataLst>
              <p:tags r:id="rId7"/>
            </p:custDataLst>
          </p:nvPr>
        </p:nvSpPr>
        <p:spPr>
          <a:xfrm>
            <a:off x="8644128" y="1337786"/>
            <a:ext cx="2892847" cy="1706404"/>
          </a:xfrm>
          <a:prstGeom prst="round2DiagRect">
            <a:avLst>
              <a:gd name="adj1" fmla="val 30361"/>
              <a:gd name="adj2" fmla="val 8931"/>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3" name="文本框 52"/>
          <p:cNvSpPr txBox="1"/>
          <p:nvPr>
            <p:custDataLst>
              <p:tags r:id="rId8"/>
            </p:custDataLst>
          </p:nvPr>
        </p:nvSpPr>
        <p:spPr>
          <a:xfrm>
            <a:off x="8951099"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素质目标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55" name="椭圆 54"/>
          <p:cNvSpPr/>
          <p:nvPr>
            <p:custDataLst>
              <p:tags r:id="rId9"/>
            </p:custDataLst>
          </p:nvPr>
        </p:nvSpPr>
        <p:spPr>
          <a:xfrm rot="16200000">
            <a:off x="882634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6" name="椭圆 55"/>
          <p:cNvSpPr/>
          <p:nvPr>
            <p:custDataLst>
              <p:tags r:id="rId10"/>
            </p:custDataLst>
          </p:nvPr>
        </p:nvSpPr>
        <p:spPr>
          <a:xfrm rot="16200000">
            <a:off x="9220227"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7" name="椭圆 56"/>
          <p:cNvSpPr/>
          <p:nvPr>
            <p:custDataLst>
              <p:tags r:id="rId11"/>
            </p:custDataLst>
          </p:nvPr>
        </p:nvSpPr>
        <p:spPr>
          <a:xfrm rot="16200000">
            <a:off x="9023288" y="4760732"/>
            <a:ext cx="88821" cy="88821"/>
          </a:xfrm>
          <a:prstGeom prst="ellipse">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59" name="图形 6"/>
          <p:cNvGrpSpPr/>
          <p:nvPr/>
        </p:nvGrpSpPr>
        <p:grpSpPr>
          <a:xfrm>
            <a:off x="11013947" y="2535084"/>
            <a:ext cx="342242" cy="342242"/>
            <a:chOff x="0" y="0"/>
            <a:chExt cx="1905000" cy="1905000"/>
          </a:xfrm>
          <a:solidFill>
            <a:schemeClr val="bg1"/>
          </a:solidFill>
        </p:grpSpPr>
        <p:sp>
          <p:nvSpPr>
            <p:cNvPr id="60" name="任意多边形: 形状 53"/>
            <p:cNvSpPr/>
            <p:nvPr/>
          </p:nvSpPr>
          <p:spPr>
            <a:xfrm>
              <a:off x="555624" y="635000"/>
              <a:ext cx="635000" cy="119062"/>
            </a:xfrm>
            <a:custGeom>
              <a:avLst/>
              <a:gdLst>
                <a:gd name="connsiteX0" fmla="*/ 59531 w 635000"/>
                <a:gd name="connsiteY0" fmla="*/ 0 h 119062"/>
                <a:gd name="connsiteX1" fmla="*/ 575469 w 635000"/>
                <a:gd name="connsiteY1" fmla="*/ 0 h 119062"/>
                <a:gd name="connsiteX2" fmla="*/ 635000 w 635000"/>
                <a:gd name="connsiteY2" fmla="*/ 59531 h 119062"/>
                <a:gd name="connsiteX3" fmla="*/ 635000 w 635000"/>
                <a:gd name="connsiteY3" fmla="*/ 59531 h 119062"/>
                <a:gd name="connsiteX4" fmla="*/ 575469 w 635000"/>
                <a:gd name="connsiteY4" fmla="*/ 119063 h 119062"/>
                <a:gd name="connsiteX5" fmla="*/ 59531 w 635000"/>
                <a:gd name="connsiteY5" fmla="*/ 119063 h 119062"/>
                <a:gd name="connsiteX6" fmla="*/ 0 w 635000"/>
                <a:gd name="connsiteY6" fmla="*/ 59531 h 119062"/>
                <a:gd name="connsiteX7" fmla="*/ 0 w 635000"/>
                <a:gd name="connsiteY7" fmla="*/ 59531 h 119062"/>
                <a:gd name="connsiteX8" fmla="*/ 59531 w 63500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5000" h="119062">
                  <a:moveTo>
                    <a:pt x="59531" y="0"/>
                  </a:moveTo>
                  <a:lnTo>
                    <a:pt x="575469" y="0"/>
                  </a:lnTo>
                  <a:cubicBezTo>
                    <a:pt x="615156" y="0"/>
                    <a:pt x="635000" y="19844"/>
                    <a:pt x="635000" y="59531"/>
                  </a:cubicBezTo>
                  <a:lnTo>
                    <a:pt x="635000" y="59531"/>
                  </a:lnTo>
                  <a:cubicBezTo>
                    <a:pt x="635000" y="99219"/>
                    <a:pt x="615156" y="119063"/>
                    <a:pt x="575469" y="119063"/>
                  </a:cubicBezTo>
                  <a:lnTo>
                    <a:pt x="59531" y="119063"/>
                  </a:lnTo>
                  <a:cubicBezTo>
                    <a:pt x="19844" y="119063"/>
                    <a:pt x="0" y="99219"/>
                    <a:pt x="0" y="59531"/>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1" name="任意多边形: 形状 54"/>
            <p:cNvSpPr/>
            <p:nvPr/>
          </p:nvSpPr>
          <p:spPr>
            <a:xfrm>
              <a:off x="555624" y="532604"/>
              <a:ext cx="1188703" cy="943770"/>
            </a:xfrm>
            <a:custGeom>
              <a:avLst/>
              <a:gdLst>
                <a:gd name="connsiteX0" fmla="*/ 242094 w 1188703"/>
                <a:gd name="connsiteY0" fmla="*/ 419895 h 943770"/>
                <a:gd name="connsiteX1" fmla="*/ 59531 w 1188703"/>
                <a:gd name="connsiteY1" fmla="*/ 419895 h 943770"/>
                <a:gd name="connsiteX2" fmla="*/ 0 w 1188703"/>
                <a:gd name="connsiteY2" fmla="*/ 479426 h 943770"/>
                <a:gd name="connsiteX3" fmla="*/ 59531 w 1188703"/>
                <a:gd name="connsiteY3" fmla="*/ 538958 h 943770"/>
                <a:gd name="connsiteX4" fmla="*/ 242094 w 1188703"/>
                <a:gd name="connsiteY4" fmla="*/ 538958 h 943770"/>
                <a:gd name="connsiteX5" fmla="*/ 301625 w 1188703"/>
                <a:gd name="connsiteY5" fmla="*/ 479426 h 943770"/>
                <a:gd name="connsiteX6" fmla="*/ 242094 w 1188703"/>
                <a:gd name="connsiteY6" fmla="*/ 419895 h 943770"/>
                <a:gd name="connsiteX7" fmla="*/ 942975 w 1188703"/>
                <a:gd name="connsiteY7" fmla="*/ 134939 h 943770"/>
                <a:gd name="connsiteX8" fmla="*/ 1054894 w 1188703"/>
                <a:gd name="connsiteY8" fmla="*/ 246858 h 943770"/>
                <a:gd name="connsiteX9" fmla="*/ 499269 w 1188703"/>
                <a:gd name="connsiteY9" fmla="*/ 802483 h 943770"/>
                <a:gd name="connsiteX10" fmla="*/ 373063 w 1188703"/>
                <a:gd name="connsiteY10" fmla="*/ 816770 h 943770"/>
                <a:gd name="connsiteX11" fmla="*/ 384175 w 1188703"/>
                <a:gd name="connsiteY11" fmla="*/ 693739 h 943770"/>
                <a:gd name="connsiteX12" fmla="*/ 939800 w 1188703"/>
                <a:gd name="connsiteY12" fmla="*/ 138114 h 943770"/>
                <a:gd name="connsiteX13" fmla="*/ 939800 w 1188703"/>
                <a:gd name="connsiteY13" fmla="*/ 2383 h 943770"/>
                <a:gd name="connsiteX14" fmla="*/ 883444 w 1188703"/>
                <a:gd name="connsiteY14" fmla="*/ 25401 h 943770"/>
                <a:gd name="connsiteX15" fmla="*/ 286544 w 1188703"/>
                <a:gd name="connsiteY15" fmla="*/ 623095 h 943770"/>
                <a:gd name="connsiteX16" fmla="*/ 263525 w 1188703"/>
                <a:gd name="connsiteY16" fmla="*/ 671514 h 943770"/>
                <a:gd name="connsiteX17" fmla="*/ 246856 w 1188703"/>
                <a:gd name="connsiteY17" fmla="*/ 857251 h 943770"/>
                <a:gd name="connsiteX18" fmla="*/ 318765 w 1188703"/>
                <a:gd name="connsiteY18" fmla="*/ 943449 h 943770"/>
                <a:gd name="connsiteX19" fmla="*/ 326231 w 1188703"/>
                <a:gd name="connsiteY19" fmla="*/ 943770 h 943770"/>
                <a:gd name="connsiteX20" fmla="*/ 333375 w 1188703"/>
                <a:gd name="connsiteY20" fmla="*/ 943770 h 943770"/>
                <a:gd name="connsiteX21" fmla="*/ 519113 w 1188703"/>
                <a:gd name="connsiteY21" fmla="*/ 927101 h 943770"/>
                <a:gd name="connsiteX22" fmla="*/ 567531 w 1188703"/>
                <a:gd name="connsiteY22" fmla="*/ 904083 h 943770"/>
                <a:gd name="connsiteX23" fmla="*/ 1165225 w 1188703"/>
                <a:gd name="connsiteY23" fmla="*/ 307183 h 943770"/>
                <a:gd name="connsiteX24" fmla="*/ 1165685 w 1188703"/>
                <a:gd name="connsiteY24" fmla="*/ 194930 h 943770"/>
                <a:gd name="connsiteX25" fmla="*/ 1165225 w 1188703"/>
                <a:gd name="connsiteY25" fmla="*/ 194470 h 943770"/>
                <a:gd name="connsiteX26" fmla="*/ 999331 w 1188703"/>
                <a:gd name="connsiteY26" fmla="*/ 23020 h 943770"/>
                <a:gd name="connsiteX27" fmla="*/ 942975 w 1188703"/>
                <a:gd name="connsiteY27" fmla="*/ 1 h 943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88703" h="943770">
                  <a:moveTo>
                    <a:pt x="242094" y="419895"/>
                  </a:moveTo>
                  <a:lnTo>
                    <a:pt x="59531" y="419895"/>
                  </a:lnTo>
                  <a:cubicBezTo>
                    <a:pt x="26653" y="419895"/>
                    <a:pt x="0" y="446548"/>
                    <a:pt x="0" y="479426"/>
                  </a:cubicBezTo>
                  <a:cubicBezTo>
                    <a:pt x="0" y="512305"/>
                    <a:pt x="26653" y="538958"/>
                    <a:pt x="59531" y="538958"/>
                  </a:cubicBezTo>
                  <a:lnTo>
                    <a:pt x="242094" y="538958"/>
                  </a:lnTo>
                  <a:cubicBezTo>
                    <a:pt x="274972" y="538958"/>
                    <a:pt x="301625" y="512305"/>
                    <a:pt x="301625" y="479426"/>
                  </a:cubicBezTo>
                  <a:cubicBezTo>
                    <a:pt x="301625" y="446548"/>
                    <a:pt x="274972" y="419895"/>
                    <a:pt x="242094" y="419895"/>
                  </a:cubicBezTo>
                  <a:close/>
                  <a:moveTo>
                    <a:pt x="942975" y="134939"/>
                  </a:moveTo>
                  <a:lnTo>
                    <a:pt x="1054894" y="246858"/>
                  </a:lnTo>
                  <a:lnTo>
                    <a:pt x="499269" y="802483"/>
                  </a:lnTo>
                  <a:lnTo>
                    <a:pt x="373063" y="816770"/>
                  </a:lnTo>
                  <a:lnTo>
                    <a:pt x="384175" y="693739"/>
                  </a:lnTo>
                  <a:lnTo>
                    <a:pt x="939800" y="138114"/>
                  </a:lnTo>
                  <a:moveTo>
                    <a:pt x="939800" y="2383"/>
                  </a:moveTo>
                  <a:cubicBezTo>
                    <a:pt x="918702" y="2261"/>
                    <a:pt x="898423" y="10543"/>
                    <a:pt x="883444" y="25401"/>
                  </a:cubicBezTo>
                  <a:lnTo>
                    <a:pt x="286544" y="623095"/>
                  </a:lnTo>
                  <a:cubicBezTo>
                    <a:pt x="273488" y="636077"/>
                    <a:pt x="265350" y="653193"/>
                    <a:pt x="263525" y="671514"/>
                  </a:cubicBezTo>
                  <a:lnTo>
                    <a:pt x="246856" y="857251"/>
                  </a:lnTo>
                  <a:cubicBezTo>
                    <a:pt x="242910" y="900911"/>
                    <a:pt x="275105" y="939503"/>
                    <a:pt x="318765" y="943449"/>
                  </a:cubicBezTo>
                  <a:cubicBezTo>
                    <a:pt x="321247" y="943673"/>
                    <a:pt x="323739" y="943780"/>
                    <a:pt x="326231" y="943770"/>
                  </a:cubicBezTo>
                  <a:lnTo>
                    <a:pt x="333375" y="943770"/>
                  </a:lnTo>
                  <a:lnTo>
                    <a:pt x="519113" y="927101"/>
                  </a:lnTo>
                  <a:cubicBezTo>
                    <a:pt x="537433" y="925276"/>
                    <a:pt x="554550" y="917139"/>
                    <a:pt x="567531" y="904083"/>
                  </a:cubicBezTo>
                  <a:lnTo>
                    <a:pt x="1165225" y="307183"/>
                  </a:lnTo>
                  <a:cubicBezTo>
                    <a:pt x="1196350" y="276312"/>
                    <a:pt x="1196556" y="226055"/>
                    <a:pt x="1165685" y="194930"/>
                  </a:cubicBezTo>
                  <a:cubicBezTo>
                    <a:pt x="1165532" y="194776"/>
                    <a:pt x="1165379" y="194623"/>
                    <a:pt x="1165225" y="194470"/>
                  </a:cubicBezTo>
                  <a:lnTo>
                    <a:pt x="999331" y="23020"/>
                  </a:lnTo>
                  <a:cubicBezTo>
                    <a:pt x="984352" y="8162"/>
                    <a:pt x="964073" y="-121"/>
                    <a:pt x="942975" y="1"/>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任意多边形: 形状 55"/>
            <p:cNvSpPr/>
            <p:nvPr/>
          </p:nvSpPr>
          <p:spPr>
            <a:xfrm>
              <a:off x="317499" y="238125"/>
              <a:ext cx="1270000" cy="1428750"/>
            </a:xfrm>
            <a:custGeom>
              <a:avLst/>
              <a:gdLst>
                <a:gd name="connsiteX0" fmla="*/ 1150938 w 1270000"/>
                <a:gd name="connsiteY0" fmla="*/ 972344 h 1428750"/>
                <a:gd name="connsiteX1" fmla="*/ 1150938 w 1270000"/>
                <a:gd name="connsiteY1" fmla="*/ 1309688 h 1428750"/>
                <a:gd name="connsiteX2" fmla="*/ 119063 w 1270000"/>
                <a:gd name="connsiteY2" fmla="*/ 1309688 h 1428750"/>
                <a:gd name="connsiteX3" fmla="*/ 119063 w 1270000"/>
                <a:gd name="connsiteY3" fmla="*/ 119063 h 1428750"/>
                <a:gd name="connsiteX4" fmla="*/ 1150938 w 1270000"/>
                <a:gd name="connsiteY4" fmla="*/ 119063 h 1428750"/>
                <a:gd name="connsiteX5" fmla="*/ 1150938 w 1270000"/>
                <a:gd name="connsiteY5" fmla="*/ 178594 h 1428750"/>
                <a:gd name="connsiteX6" fmla="*/ 1210469 w 1270000"/>
                <a:gd name="connsiteY6" fmla="*/ 238125 h 1428750"/>
                <a:gd name="connsiteX7" fmla="*/ 1270000 w 1270000"/>
                <a:gd name="connsiteY7" fmla="*/ 178594 h 1428750"/>
                <a:gd name="connsiteX8" fmla="*/ 1270000 w 1270000"/>
                <a:gd name="connsiteY8" fmla="*/ 79375 h 1428750"/>
                <a:gd name="connsiteX9" fmla="*/ 1190625 w 1270000"/>
                <a:gd name="connsiteY9" fmla="*/ 0 h 1428750"/>
                <a:gd name="connsiteX10" fmla="*/ 79375 w 1270000"/>
                <a:gd name="connsiteY10" fmla="*/ 0 h 1428750"/>
                <a:gd name="connsiteX11" fmla="*/ 0 w 1270000"/>
                <a:gd name="connsiteY11" fmla="*/ 79375 h 1428750"/>
                <a:gd name="connsiteX12" fmla="*/ 0 w 1270000"/>
                <a:gd name="connsiteY12" fmla="*/ 1349375 h 1428750"/>
                <a:gd name="connsiteX13" fmla="*/ 79375 w 1270000"/>
                <a:gd name="connsiteY13" fmla="*/ 1428750 h 1428750"/>
                <a:gd name="connsiteX14" fmla="*/ 1190625 w 1270000"/>
                <a:gd name="connsiteY14" fmla="*/ 1428750 h 1428750"/>
                <a:gd name="connsiteX15" fmla="*/ 1270000 w 1270000"/>
                <a:gd name="connsiteY15" fmla="*/ 1349375 h 1428750"/>
                <a:gd name="connsiteX16" fmla="*/ 1270000 w 1270000"/>
                <a:gd name="connsiteY16" fmla="*/ 972344 h 1428750"/>
                <a:gd name="connsiteX17" fmla="*/ 1210469 w 1270000"/>
                <a:gd name="connsiteY17" fmla="*/ 912813 h 1428750"/>
                <a:gd name="connsiteX18" fmla="*/ 1150938 w 1270000"/>
                <a:gd name="connsiteY18" fmla="*/ 972344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0000" h="1428750">
                  <a:moveTo>
                    <a:pt x="1150938" y="972344"/>
                  </a:moveTo>
                  <a:lnTo>
                    <a:pt x="1150938" y="1309688"/>
                  </a:lnTo>
                  <a:lnTo>
                    <a:pt x="119063" y="1309688"/>
                  </a:lnTo>
                  <a:lnTo>
                    <a:pt x="119063" y="119063"/>
                  </a:lnTo>
                  <a:lnTo>
                    <a:pt x="1150938" y="119063"/>
                  </a:lnTo>
                  <a:lnTo>
                    <a:pt x="1150938" y="178594"/>
                  </a:lnTo>
                  <a:cubicBezTo>
                    <a:pt x="1151365" y="211293"/>
                    <a:pt x="1177769" y="237698"/>
                    <a:pt x="1210469" y="238125"/>
                  </a:cubicBezTo>
                  <a:cubicBezTo>
                    <a:pt x="1243168" y="237698"/>
                    <a:pt x="1269573" y="211293"/>
                    <a:pt x="1270000" y="178594"/>
                  </a:cubicBezTo>
                  <a:lnTo>
                    <a:pt x="1270000" y="79375"/>
                  </a:lnTo>
                  <a:cubicBezTo>
                    <a:pt x="1270000" y="35537"/>
                    <a:pt x="1234463" y="0"/>
                    <a:pt x="1190625" y="0"/>
                  </a:cubicBezTo>
                  <a:lnTo>
                    <a:pt x="79375" y="0"/>
                  </a:lnTo>
                  <a:cubicBezTo>
                    <a:pt x="35537" y="0"/>
                    <a:pt x="0" y="35537"/>
                    <a:pt x="0" y="79375"/>
                  </a:cubicBezTo>
                  <a:lnTo>
                    <a:pt x="0" y="1349375"/>
                  </a:lnTo>
                  <a:cubicBezTo>
                    <a:pt x="0" y="1393213"/>
                    <a:pt x="35537" y="1428750"/>
                    <a:pt x="79375" y="1428750"/>
                  </a:cubicBezTo>
                  <a:lnTo>
                    <a:pt x="1190625" y="1428750"/>
                  </a:lnTo>
                  <a:cubicBezTo>
                    <a:pt x="1234463" y="1428750"/>
                    <a:pt x="1270000" y="1393213"/>
                    <a:pt x="1270000" y="1349375"/>
                  </a:cubicBezTo>
                  <a:lnTo>
                    <a:pt x="1270000" y="972344"/>
                  </a:lnTo>
                  <a:cubicBezTo>
                    <a:pt x="1269573" y="939644"/>
                    <a:pt x="1243168" y="913240"/>
                    <a:pt x="1210469" y="912813"/>
                  </a:cubicBezTo>
                  <a:cubicBezTo>
                    <a:pt x="1177769" y="913240"/>
                    <a:pt x="1151365" y="939644"/>
                    <a:pt x="1150938" y="972344"/>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63" name="文本框 62"/>
          <p:cNvSpPr txBox="1"/>
          <p:nvPr>
            <p:custDataLst>
              <p:tags r:id="rId12"/>
            </p:custDataLst>
          </p:nvPr>
        </p:nvSpPr>
        <p:spPr>
          <a:xfrm>
            <a:off x="850307" y="3195704"/>
            <a:ext cx="2639721" cy="739241"/>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了解乒乓球的起源与发展；熟悉球拍性能与握拍法。</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64" name="对角圆角矩形 63"/>
          <p:cNvSpPr/>
          <p:nvPr>
            <p:custDataLst>
              <p:tags r:id="rId13"/>
            </p:custDataLst>
          </p:nvPr>
        </p:nvSpPr>
        <p:spPr>
          <a:xfrm>
            <a:off x="680417" y="1337786"/>
            <a:ext cx="2880516" cy="1706404"/>
          </a:xfrm>
          <a:prstGeom prst="round2DiagRect">
            <a:avLst>
              <a:gd name="adj1" fmla="val 30352"/>
              <a:gd name="adj2" fmla="val 7740"/>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文本框 64"/>
          <p:cNvSpPr txBox="1"/>
          <p:nvPr>
            <p:custDataLst>
              <p:tags r:id="rId14"/>
            </p:custDataLst>
          </p:nvPr>
        </p:nvSpPr>
        <p:spPr>
          <a:xfrm>
            <a:off x="975057"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知识目标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grpSp>
        <p:nvGrpSpPr>
          <p:cNvPr id="71" name="图形 37"/>
          <p:cNvGrpSpPr/>
          <p:nvPr/>
        </p:nvGrpSpPr>
        <p:grpSpPr>
          <a:xfrm>
            <a:off x="2989618" y="2535084"/>
            <a:ext cx="342242" cy="342242"/>
            <a:chOff x="0" y="0"/>
            <a:chExt cx="1905000" cy="1905000"/>
          </a:xfrm>
          <a:solidFill>
            <a:schemeClr val="bg1"/>
          </a:solidFill>
        </p:grpSpPr>
        <p:sp>
          <p:nvSpPr>
            <p:cNvPr id="72" name="任意多边形: 形状 59"/>
            <p:cNvSpPr/>
            <p:nvPr/>
          </p:nvSpPr>
          <p:spPr>
            <a:xfrm>
              <a:off x="476250" y="635000"/>
              <a:ext cx="714375" cy="119062"/>
            </a:xfrm>
            <a:custGeom>
              <a:avLst/>
              <a:gdLst>
                <a:gd name="connsiteX0" fmla="*/ 56356 w 714375"/>
                <a:gd name="connsiteY0" fmla="*/ 0 h 119062"/>
                <a:gd name="connsiteX1" fmla="*/ 658019 w 714375"/>
                <a:gd name="connsiteY1" fmla="*/ 0 h 119062"/>
                <a:gd name="connsiteX2" fmla="*/ 714375 w 714375"/>
                <a:gd name="connsiteY2" fmla="*/ 56356 h 119062"/>
                <a:gd name="connsiteX3" fmla="*/ 714375 w 714375"/>
                <a:gd name="connsiteY3" fmla="*/ 62706 h 119062"/>
                <a:gd name="connsiteX4" fmla="*/ 658019 w 714375"/>
                <a:gd name="connsiteY4" fmla="*/ 119063 h 119062"/>
                <a:gd name="connsiteX5" fmla="*/ 56356 w 714375"/>
                <a:gd name="connsiteY5" fmla="*/ 119063 h 119062"/>
                <a:gd name="connsiteX6" fmla="*/ 0 w 714375"/>
                <a:gd name="connsiteY6" fmla="*/ 62706 h 119062"/>
                <a:gd name="connsiteX7" fmla="*/ 0 w 714375"/>
                <a:gd name="connsiteY7" fmla="*/ 56356 h 119062"/>
                <a:gd name="connsiteX8" fmla="*/ 56356 w 714375"/>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375" h="119062">
                  <a:moveTo>
                    <a:pt x="56356" y="0"/>
                  </a:moveTo>
                  <a:lnTo>
                    <a:pt x="658019" y="0"/>
                  </a:lnTo>
                  <a:cubicBezTo>
                    <a:pt x="695590" y="0"/>
                    <a:pt x="714375" y="18785"/>
                    <a:pt x="714375" y="56356"/>
                  </a:cubicBezTo>
                  <a:lnTo>
                    <a:pt x="714375" y="62706"/>
                  </a:lnTo>
                  <a:cubicBezTo>
                    <a:pt x="714375" y="100277"/>
                    <a:pt x="695590" y="119063"/>
                    <a:pt x="658019" y="119063"/>
                  </a:cubicBezTo>
                  <a:lnTo>
                    <a:pt x="56356" y="119063"/>
                  </a:lnTo>
                  <a:cubicBezTo>
                    <a:pt x="18785" y="119063"/>
                    <a:pt x="0" y="100277"/>
                    <a:pt x="0" y="62706"/>
                  </a:cubicBezTo>
                  <a:lnTo>
                    <a:pt x="0" y="56356"/>
                  </a:lnTo>
                  <a:cubicBezTo>
                    <a:pt x="0" y="18785"/>
                    <a:pt x="18785" y="0"/>
                    <a:pt x="56356"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3" name="任意多边形: 形状 63"/>
            <p:cNvSpPr/>
            <p:nvPr/>
          </p:nvSpPr>
          <p:spPr>
            <a:xfrm>
              <a:off x="476250" y="952500"/>
              <a:ext cx="476250" cy="119062"/>
            </a:xfrm>
            <a:custGeom>
              <a:avLst/>
              <a:gdLst>
                <a:gd name="connsiteX0" fmla="*/ 421481 w 476250"/>
                <a:gd name="connsiteY0" fmla="*/ 0 h 119062"/>
                <a:gd name="connsiteX1" fmla="*/ 54769 w 476250"/>
                <a:gd name="connsiteY1" fmla="*/ 0 h 119062"/>
                <a:gd name="connsiteX2" fmla="*/ 0 w 476250"/>
                <a:gd name="connsiteY2" fmla="*/ 54769 h 119062"/>
                <a:gd name="connsiteX3" fmla="*/ 0 w 476250"/>
                <a:gd name="connsiteY3" fmla="*/ 64294 h 119062"/>
                <a:gd name="connsiteX4" fmla="*/ 54769 w 476250"/>
                <a:gd name="connsiteY4" fmla="*/ 119063 h 119062"/>
                <a:gd name="connsiteX5" fmla="*/ 421481 w 476250"/>
                <a:gd name="connsiteY5" fmla="*/ 119063 h 119062"/>
                <a:gd name="connsiteX6" fmla="*/ 476250 w 476250"/>
                <a:gd name="connsiteY6" fmla="*/ 64294 h 119062"/>
                <a:gd name="connsiteX7" fmla="*/ 476250 w 476250"/>
                <a:gd name="connsiteY7" fmla="*/ 54769 h 119062"/>
                <a:gd name="connsiteX8" fmla="*/ 421481 w 47625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0" h="119062">
                  <a:moveTo>
                    <a:pt x="421481" y="0"/>
                  </a:moveTo>
                  <a:lnTo>
                    <a:pt x="54769" y="0"/>
                  </a:lnTo>
                  <a:cubicBezTo>
                    <a:pt x="24521" y="0"/>
                    <a:pt x="0" y="24521"/>
                    <a:pt x="0" y="54769"/>
                  </a:cubicBezTo>
                  <a:lnTo>
                    <a:pt x="0" y="64294"/>
                  </a:lnTo>
                  <a:cubicBezTo>
                    <a:pt x="0" y="94542"/>
                    <a:pt x="24521" y="119063"/>
                    <a:pt x="54769" y="119063"/>
                  </a:cubicBezTo>
                  <a:lnTo>
                    <a:pt x="421481" y="119063"/>
                  </a:lnTo>
                  <a:cubicBezTo>
                    <a:pt x="451729" y="119063"/>
                    <a:pt x="476250" y="94542"/>
                    <a:pt x="476250" y="64294"/>
                  </a:cubicBezTo>
                  <a:lnTo>
                    <a:pt x="476250" y="54769"/>
                  </a:lnTo>
                  <a:cubicBezTo>
                    <a:pt x="476250" y="24521"/>
                    <a:pt x="451729" y="0"/>
                    <a:pt x="42148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4" name="任意多边形: 形状 64"/>
            <p:cNvSpPr/>
            <p:nvPr/>
          </p:nvSpPr>
          <p:spPr>
            <a:xfrm>
              <a:off x="238125" y="238125"/>
              <a:ext cx="1190625" cy="1428750"/>
            </a:xfrm>
            <a:custGeom>
              <a:avLst/>
              <a:gdLst>
                <a:gd name="connsiteX0" fmla="*/ 119063 w 1190625"/>
                <a:gd name="connsiteY0" fmla="*/ 1309688 h 1428750"/>
                <a:gd name="connsiteX1" fmla="*/ 119063 w 1190625"/>
                <a:gd name="connsiteY1" fmla="*/ 119063 h 1428750"/>
                <a:gd name="connsiteX2" fmla="*/ 1071563 w 1190625"/>
                <a:gd name="connsiteY2" fmla="*/ 119063 h 1428750"/>
                <a:gd name="connsiteX3" fmla="*/ 1071563 w 1190625"/>
                <a:gd name="connsiteY3" fmla="*/ 575469 h 1428750"/>
                <a:gd name="connsiteX4" fmla="*/ 1131094 w 1190625"/>
                <a:gd name="connsiteY4" fmla="*/ 635000 h 1428750"/>
                <a:gd name="connsiteX5" fmla="*/ 1190625 w 1190625"/>
                <a:gd name="connsiteY5" fmla="*/ 575469 h 1428750"/>
                <a:gd name="connsiteX6" fmla="*/ 1190625 w 1190625"/>
                <a:gd name="connsiteY6" fmla="*/ 79375 h 1428750"/>
                <a:gd name="connsiteX7" fmla="*/ 1111250 w 1190625"/>
                <a:gd name="connsiteY7" fmla="*/ 0 h 1428750"/>
                <a:gd name="connsiteX8" fmla="*/ 79375 w 1190625"/>
                <a:gd name="connsiteY8" fmla="*/ 0 h 1428750"/>
                <a:gd name="connsiteX9" fmla="*/ 0 w 1190625"/>
                <a:gd name="connsiteY9" fmla="*/ 79375 h 1428750"/>
                <a:gd name="connsiteX10" fmla="*/ 0 w 1190625"/>
                <a:gd name="connsiteY10" fmla="*/ 1349375 h 1428750"/>
                <a:gd name="connsiteX11" fmla="*/ 79375 w 1190625"/>
                <a:gd name="connsiteY11" fmla="*/ 1428750 h 1428750"/>
                <a:gd name="connsiteX12" fmla="*/ 654844 w 1190625"/>
                <a:gd name="connsiteY12" fmla="*/ 1428750 h 1428750"/>
                <a:gd name="connsiteX13" fmla="*/ 714375 w 1190625"/>
                <a:gd name="connsiteY13" fmla="*/ 1369219 h 1428750"/>
                <a:gd name="connsiteX14" fmla="*/ 654844 w 1190625"/>
                <a:gd name="connsiteY14" fmla="*/ 1309688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0625" h="1428750">
                  <a:moveTo>
                    <a:pt x="119063" y="1309688"/>
                  </a:moveTo>
                  <a:lnTo>
                    <a:pt x="119063" y="119063"/>
                  </a:lnTo>
                  <a:lnTo>
                    <a:pt x="1071563" y="119063"/>
                  </a:lnTo>
                  <a:lnTo>
                    <a:pt x="1071563" y="575469"/>
                  </a:lnTo>
                  <a:cubicBezTo>
                    <a:pt x="1071990" y="608168"/>
                    <a:pt x="1098394" y="634573"/>
                    <a:pt x="1131094" y="635000"/>
                  </a:cubicBezTo>
                  <a:cubicBezTo>
                    <a:pt x="1163793" y="634573"/>
                    <a:pt x="1190198" y="608168"/>
                    <a:pt x="1190625" y="575469"/>
                  </a:cubicBezTo>
                  <a:lnTo>
                    <a:pt x="1190625" y="79375"/>
                  </a:lnTo>
                  <a:cubicBezTo>
                    <a:pt x="1190625" y="35537"/>
                    <a:pt x="1155088" y="0"/>
                    <a:pt x="1111250" y="0"/>
                  </a:cubicBezTo>
                  <a:lnTo>
                    <a:pt x="79375" y="0"/>
                  </a:lnTo>
                  <a:cubicBezTo>
                    <a:pt x="35537" y="0"/>
                    <a:pt x="0" y="35537"/>
                    <a:pt x="0" y="79375"/>
                  </a:cubicBezTo>
                  <a:lnTo>
                    <a:pt x="0" y="1349375"/>
                  </a:lnTo>
                  <a:cubicBezTo>
                    <a:pt x="0" y="1393213"/>
                    <a:pt x="35537" y="1428750"/>
                    <a:pt x="79375" y="1428750"/>
                  </a:cubicBezTo>
                  <a:lnTo>
                    <a:pt x="654844" y="1428750"/>
                  </a:lnTo>
                  <a:cubicBezTo>
                    <a:pt x="687543" y="1428323"/>
                    <a:pt x="713948" y="1401918"/>
                    <a:pt x="714375" y="1369219"/>
                  </a:cubicBezTo>
                  <a:cubicBezTo>
                    <a:pt x="713948" y="1336519"/>
                    <a:pt x="687543" y="1310115"/>
                    <a:pt x="654844" y="1309688"/>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5" name="任意多边形: 形状 65"/>
            <p:cNvSpPr/>
            <p:nvPr/>
          </p:nvSpPr>
          <p:spPr>
            <a:xfrm>
              <a:off x="1038739" y="951729"/>
              <a:ext cx="621260" cy="715154"/>
            </a:xfrm>
            <a:custGeom>
              <a:avLst/>
              <a:gdLst>
                <a:gd name="connsiteX0" fmla="*/ 450336 w 621260"/>
                <a:gd name="connsiteY0" fmla="*/ 430983 h 715154"/>
                <a:gd name="connsiteX1" fmla="*/ 503476 w 621260"/>
                <a:gd name="connsiteY1" fmla="*/ 98442 h 715154"/>
                <a:gd name="connsiteX2" fmla="*/ 170936 w 621260"/>
                <a:gd name="connsiteY2" fmla="*/ 45302 h 715154"/>
                <a:gd name="connsiteX3" fmla="*/ 117796 w 621260"/>
                <a:gd name="connsiteY3" fmla="*/ 377842 h 715154"/>
                <a:gd name="connsiteX4" fmla="*/ 170936 w 621260"/>
                <a:gd name="connsiteY4" fmla="*/ 430983 h 715154"/>
                <a:gd name="connsiteX5" fmla="*/ 1073 w 621260"/>
                <a:gd name="connsiteY5" fmla="*/ 645295 h 715154"/>
                <a:gd name="connsiteX6" fmla="*/ 47626 w 621260"/>
                <a:gd name="connsiteY6" fmla="*/ 714092 h 715154"/>
                <a:gd name="connsiteX7" fmla="*/ 59811 w 621260"/>
                <a:gd name="connsiteY7" fmla="*/ 715145 h 715154"/>
                <a:gd name="connsiteX8" fmla="*/ 117755 w 621260"/>
                <a:gd name="connsiteY8" fmla="*/ 669108 h 715154"/>
                <a:gd name="connsiteX9" fmla="*/ 357265 w 621260"/>
                <a:gd name="connsiteY9" fmla="*/ 522856 h 715154"/>
                <a:gd name="connsiteX10" fmla="*/ 503517 w 621260"/>
                <a:gd name="connsiteY10" fmla="*/ 669108 h 715154"/>
                <a:gd name="connsiteX11" fmla="*/ 561461 w 621260"/>
                <a:gd name="connsiteY11" fmla="*/ 715145 h 715154"/>
                <a:gd name="connsiteX12" fmla="*/ 621251 w 621260"/>
                <a:gd name="connsiteY12" fmla="*/ 657480 h 715154"/>
                <a:gd name="connsiteX13" fmla="*/ 620198 w 621260"/>
                <a:gd name="connsiteY13" fmla="*/ 645295 h 715154"/>
                <a:gd name="connsiteX14" fmla="*/ 450336 w 621260"/>
                <a:gd name="connsiteY14" fmla="*/ 430983 h 715154"/>
                <a:gd name="connsiteX15" fmla="*/ 310636 w 621260"/>
                <a:gd name="connsiteY15" fmla="*/ 119833 h 715154"/>
                <a:gd name="connsiteX16" fmla="*/ 429698 w 621260"/>
                <a:gd name="connsiteY16" fmla="*/ 238895 h 715154"/>
                <a:gd name="connsiteX17" fmla="*/ 310636 w 621260"/>
                <a:gd name="connsiteY17" fmla="*/ 357958 h 715154"/>
                <a:gd name="connsiteX18" fmla="*/ 191573 w 621260"/>
                <a:gd name="connsiteY18" fmla="*/ 238895 h 715154"/>
                <a:gd name="connsiteX19" fmla="*/ 310636 w 621260"/>
                <a:gd name="connsiteY19" fmla="*/ 119833 h 71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1260" h="715154">
                  <a:moveTo>
                    <a:pt x="450336" y="430983"/>
                  </a:moveTo>
                  <a:cubicBezTo>
                    <a:pt x="556839" y="353828"/>
                    <a:pt x="580631" y="204945"/>
                    <a:pt x="503476" y="98442"/>
                  </a:cubicBezTo>
                  <a:cubicBezTo>
                    <a:pt x="426322" y="-8061"/>
                    <a:pt x="277439" y="-31852"/>
                    <a:pt x="170936" y="45302"/>
                  </a:cubicBezTo>
                  <a:cubicBezTo>
                    <a:pt x="64433" y="122456"/>
                    <a:pt x="40641" y="271339"/>
                    <a:pt x="117796" y="377842"/>
                  </a:cubicBezTo>
                  <a:cubicBezTo>
                    <a:pt x="132585" y="398257"/>
                    <a:pt x="150521" y="416194"/>
                    <a:pt x="170936" y="430983"/>
                  </a:cubicBezTo>
                  <a:cubicBezTo>
                    <a:pt x="84875" y="473126"/>
                    <a:pt x="22452" y="551885"/>
                    <a:pt x="1073" y="645295"/>
                  </a:cubicBezTo>
                  <a:cubicBezTo>
                    <a:pt x="-5069" y="677148"/>
                    <a:pt x="15773" y="707950"/>
                    <a:pt x="47626" y="714092"/>
                  </a:cubicBezTo>
                  <a:cubicBezTo>
                    <a:pt x="51640" y="714866"/>
                    <a:pt x="55724" y="715219"/>
                    <a:pt x="59811" y="715145"/>
                  </a:cubicBezTo>
                  <a:cubicBezTo>
                    <a:pt x="87477" y="715127"/>
                    <a:pt x="111484" y="696053"/>
                    <a:pt x="117755" y="669108"/>
                  </a:cubicBezTo>
                  <a:cubicBezTo>
                    <a:pt x="143507" y="562582"/>
                    <a:pt x="250740" y="497103"/>
                    <a:pt x="357265" y="522856"/>
                  </a:cubicBezTo>
                  <a:cubicBezTo>
                    <a:pt x="429577" y="540337"/>
                    <a:pt x="486036" y="596796"/>
                    <a:pt x="503517" y="669108"/>
                  </a:cubicBezTo>
                  <a:cubicBezTo>
                    <a:pt x="509788" y="696053"/>
                    <a:pt x="533795" y="715128"/>
                    <a:pt x="561461" y="715145"/>
                  </a:cubicBezTo>
                  <a:cubicBezTo>
                    <a:pt x="593895" y="715732"/>
                    <a:pt x="620665" y="689914"/>
                    <a:pt x="621251" y="657480"/>
                  </a:cubicBezTo>
                  <a:cubicBezTo>
                    <a:pt x="621325" y="653393"/>
                    <a:pt x="620972" y="649309"/>
                    <a:pt x="620198" y="645295"/>
                  </a:cubicBezTo>
                  <a:cubicBezTo>
                    <a:pt x="598820" y="551885"/>
                    <a:pt x="536397" y="473127"/>
                    <a:pt x="450336" y="430983"/>
                  </a:cubicBezTo>
                  <a:close/>
                  <a:moveTo>
                    <a:pt x="310636" y="119833"/>
                  </a:moveTo>
                  <a:cubicBezTo>
                    <a:pt x="376392" y="119833"/>
                    <a:pt x="429698" y="173139"/>
                    <a:pt x="429698" y="238895"/>
                  </a:cubicBezTo>
                  <a:cubicBezTo>
                    <a:pt x="429698" y="304652"/>
                    <a:pt x="376392" y="357958"/>
                    <a:pt x="310636" y="357958"/>
                  </a:cubicBezTo>
                  <a:cubicBezTo>
                    <a:pt x="244879" y="357958"/>
                    <a:pt x="191573" y="304652"/>
                    <a:pt x="191573" y="238895"/>
                  </a:cubicBezTo>
                  <a:cubicBezTo>
                    <a:pt x="191573" y="173139"/>
                    <a:pt x="244879" y="119833"/>
                    <a:pt x="310636" y="119833"/>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76" name="文本框 75"/>
          <p:cNvSpPr txBox="1"/>
          <p:nvPr>
            <p:custDataLst>
              <p:tags r:id="rId15"/>
            </p:custDataLst>
          </p:nvPr>
        </p:nvSpPr>
        <p:spPr>
          <a:xfrm>
            <a:off x="4825631" y="3253489"/>
            <a:ext cx="2639721" cy="739241"/>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学会乒乓球运动的基本技术。</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77" name="对角圆角矩形 76"/>
          <p:cNvSpPr/>
          <p:nvPr>
            <p:custDataLst>
              <p:tags r:id="rId16"/>
            </p:custDataLst>
          </p:nvPr>
        </p:nvSpPr>
        <p:spPr>
          <a:xfrm>
            <a:off x="4668438" y="1337786"/>
            <a:ext cx="2880516" cy="1706404"/>
          </a:xfrm>
          <a:prstGeom prst="round2DiagRect">
            <a:avLst>
              <a:gd name="adj1" fmla="val 32147"/>
              <a:gd name="adj2" fmla="val 7145"/>
            </a:avLst>
          </a:prstGeom>
          <a:solidFill>
            <a:schemeClr val="accent2"/>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8" name="文本框 77"/>
          <p:cNvSpPr txBox="1"/>
          <p:nvPr>
            <p:custDataLst>
              <p:tags r:id="rId17"/>
            </p:custDataLst>
          </p:nvPr>
        </p:nvSpPr>
        <p:spPr>
          <a:xfrm>
            <a:off x="4950381"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能力目标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81" name="椭圆 80"/>
          <p:cNvSpPr/>
          <p:nvPr>
            <p:custDataLst>
              <p:tags r:id="rId18"/>
            </p:custDataLst>
          </p:nvPr>
        </p:nvSpPr>
        <p:spPr>
          <a:xfrm rot="16200000">
            <a:off x="4825631"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2" name="椭圆 81"/>
          <p:cNvSpPr/>
          <p:nvPr>
            <p:custDataLst>
              <p:tags r:id="rId19"/>
            </p:custDataLst>
          </p:nvPr>
        </p:nvSpPr>
        <p:spPr>
          <a:xfrm rot="16200000">
            <a:off x="521950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3" name="椭圆 82"/>
          <p:cNvSpPr/>
          <p:nvPr>
            <p:custDataLst>
              <p:tags r:id="rId20"/>
            </p:custDataLst>
          </p:nvPr>
        </p:nvSpPr>
        <p:spPr>
          <a:xfrm rot="16200000">
            <a:off x="5022570" y="4760732"/>
            <a:ext cx="88821" cy="88821"/>
          </a:xfrm>
          <a:prstGeom prst="ellipse">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84" name="图形 23"/>
          <p:cNvGrpSpPr/>
          <p:nvPr/>
        </p:nvGrpSpPr>
        <p:grpSpPr>
          <a:xfrm>
            <a:off x="7001783" y="2535084"/>
            <a:ext cx="342242" cy="342242"/>
            <a:chOff x="0" y="0"/>
            <a:chExt cx="1905000" cy="1905000"/>
          </a:xfrm>
          <a:solidFill>
            <a:schemeClr val="bg1"/>
          </a:solidFill>
        </p:grpSpPr>
        <p:sp>
          <p:nvSpPr>
            <p:cNvPr id="85" name="任意多边形: 形状 67"/>
            <p:cNvSpPr/>
            <p:nvPr/>
          </p:nvSpPr>
          <p:spPr>
            <a:xfrm>
              <a:off x="238125" y="396874"/>
              <a:ext cx="1428750" cy="1270000"/>
            </a:xfrm>
            <a:custGeom>
              <a:avLst/>
              <a:gdLst>
                <a:gd name="connsiteX0" fmla="*/ 1309688 w 1428750"/>
                <a:gd name="connsiteY0" fmla="*/ 119063 h 1270000"/>
                <a:gd name="connsiteX1" fmla="*/ 1309688 w 1428750"/>
                <a:gd name="connsiteY1" fmla="*/ 1150938 h 1270000"/>
                <a:gd name="connsiteX2" fmla="*/ 119063 w 1428750"/>
                <a:gd name="connsiteY2" fmla="*/ 1150938 h 1270000"/>
                <a:gd name="connsiteX3" fmla="*/ 119063 w 1428750"/>
                <a:gd name="connsiteY3" fmla="*/ 119063 h 1270000"/>
                <a:gd name="connsiteX4" fmla="*/ 1309688 w 1428750"/>
                <a:gd name="connsiteY4" fmla="*/ 119063 h 1270000"/>
                <a:gd name="connsiteX5" fmla="*/ 1349375 w 1428750"/>
                <a:gd name="connsiteY5" fmla="*/ 0 h 1270000"/>
                <a:gd name="connsiteX6" fmla="*/ 79375 w 1428750"/>
                <a:gd name="connsiteY6" fmla="*/ 0 h 1270000"/>
                <a:gd name="connsiteX7" fmla="*/ 0 w 1428750"/>
                <a:gd name="connsiteY7" fmla="*/ 79375 h 1270000"/>
                <a:gd name="connsiteX8" fmla="*/ 0 w 1428750"/>
                <a:gd name="connsiteY8" fmla="*/ 1190625 h 1270000"/>
                <a:gd name="connsiteX9" fmla="*/ 79375 w 1428750"/>
                <a:gd name="connsiteY9" fmla="*/ 1270000 h 1270000"/>
                <a:gd name="connsiteX10" fmla="*/ 1349375 w 1428750"/>
                <a:gd name="connsiteY10" fmla="*/ 1270000 h 1270000"/>
                <a:gd name="connsiteX11" fmla="*/ 1428750 w 1428750"/>
                <a:gd name="connsiteY11" fmla="*/ 1190625 h 1270000"/>
                <a:gd name="connsiteX12" fmla="*/ 1428750 w 1428750"/>
                <a:gd name="connsiteY12" fmla="*/ 79375 h 1270000"/>
                <a:gd name="connsiteX13" fmla="*/ 1349375 w 1428750"/>
                <a:gd name="connsiteY13" fmla="*/ 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28750" h="1270000">
                  <a:moveTo>
                    <a:pt x="1309688" y="119063"/>
                  </a:moveTo>
                  <a:lnTo>
                    <a:pt x="1309688" y="1150938"/>
                  </a:lnTo>
                  <a:lnTo>
                    <a:pt x="119063" y="1150938"/>
                  </a:lnTo>
                  <a:lnTo>
                    <a:pt x="119063" y="119063"/>
                  </a:lnTo>
                  <a:lnTo>
                    <a:pt x="1309688" y="119063"/>
                  </a:lnTo>
                  <a:moveTo>
                    <a:pt x="1349375" y="0"/>
                  </a:moveTo>
                  <a:lnTo>
                    <a:pt x="79375" y="0"/>
                  </a:lnTo>
                  <a:cubicBezTo>
                    <a:pt x="35537" y="0"/>
                    <a:pt x="0" y="35537"/>
                    <a:pt x="0" y="79375"/>
                  </a:cubicBezTo>
                  <a:lnTo>
                    <a:pt x="0" y="1190625"/>
                  </a:lnTo>
                  <a:cubicBezTo>
                    <a:pt x="0" y="1234463"/>
                    <a:pt x="35537" y="1270000"/>
                    <a:pt x="79375" y="1270000"/>
                  </a:cubicBezTo>
                  <a:lnTo>
                    <a:pt x="1349375" y="1270000"/>
                  </a:lnTo>
                  <a:cubicBezTo>
                    <a:pt x="1393213" y="1270000"/>
                    <a:pt x="1428750" y="1234463"/>
                    <a:pt x="1428750" y="1190625"/>
                  </a:cubicBezTo>
                  <a:lnTo>
                    <a:pt x="1428750" y="79375"/>
                  </a:lnTo>
                  <a:cubicBezTo>
                    <a:pt x="1428750" y="35537"/>
                    <a:pt x="1393213" y="0"/>
                    <a:pt x="1349375"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6" name="任意多边形: 形状 68"/>
            <p:cNvSpPr/>
            <p:nvPr/>
          </p:nvSpPr>
          <p:spPr>
            <a:xfrm>
              <a:off x="476250"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7" name="任意多边形: 形状 69"/>
            <p:cNvSpPr/>
            <p:nvPr/>
          </p:nvSpPr>
          <p:spPr>
            <a:xfrm>
              <a:off x="1309687"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8" name="任意多边形: 形状 70"/>
            <p:cNvSpPr/>
            <p:nvPr/>
          </p:nvSpPr>
          <p:spPr>
            <a:xfrm>
              <a:off x="238125" y="793749"/>
              <a:ext cx="1428750" cy="119062"/>
            </a:xfrm>
            <a:custGeom>
              <a:avLst/>
              <a:gdLst>
                <a:gd name="connsiteX0" fmla="*/ 0 w 1428750"/>
                <a:gd name="connsiteY0" fmla="*/ 0 h 119062"/>
                <a:gd name="connsiteX1" fmla="*/ 1428750 w 1428750"/>
                <a:gd name="connsiteY1" fmla="*/ 0 h 119062"/>
                <a:gd name="connsiteX2" fmla="*/ 1428750 w 1428750"/>
                <a:gd name="connsiteY2" fmla="*/ 119063 h 119062"/>
                <a:gd name="connsiteX3" fmla="*/ 0 w 1428750"/>
                <a:gd name="connsiteY3" fmla="*/ 119063 h 119062"/>
              </a:gdLst>
              <a:ahLst/>
              <a:cxnLst>
                <a:cxn ang="0">
                  <a:pos x="connsiteX0" y="connsiteY0"/>
                </a:cxn>
                <a:cxn ang="0">
                  <a:pos x="connsiteX1" y="connsiteY1"/>
                </a:cxn>
                <a:cxn ang="0">
                  <a:pos x="connsiteX2" y="connsiteY2"/>
                </a:cxn>
                <a:cxn ang="0">
                  <a:pos x="connsiteX3" y="connsiteY3"/>
                </a:cxn>
              </a:cxnLst>
              <a:rect l="l" t="t" r="r" b="b"/>
              <a:pathLst>
                <a:path w="1428750" h="119062">
                  <a:moveTo>
                    <a:pt x="0" y="0"/>
                  </a:moveTo>
                  <a:lnTo>
                    <a:pt x="1428750" y="0"/>
                  </a:lnTo>
                  <a:lnTo>
                    <a:pt x="1428750" y="119063"/>
                  </a:lnTo>
                  <a:lnTo>
                    <a:pt x="0" y="119063"/>
                  </a:ln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9" name="任意多边形: 形状 71"/>
            <p:cNvSpPr/>
            <p:nvPr/>
          </p:nvSpPr>
          <p:spPr>
            <a:xfrm>
              <a:off x="704682" y="1031927"/>
              <a:ext cx="557270" cy="401074"/>
            </a:xfrm>
            <a:custGeom>
              <a:avLst/>
              <a:gdLst>
                <a:gd name="connsiteX0" fmla="*/ 540712 w 557270"/>
                <a:gd name="connsiteY0" fmla="*/ 17410 h 401074"/>
                <a:gd name="connsiteX1" fmla="*/ 456574 w 557270"/>
                <a:gd name="connsiteY1" fmla="*/ 17410 h 401074"/>
                <a:gd name="connsiteX2" fmla="*/ 214480 w 557270"/>
                <a:gd name="connsiteY2" fmla="*/ 255535 h 401074"/>
                <a:gd name="connsiteX3" fmla="*/ 111293 w 557270"/>
                <a:gd name="connsiteY3" fmla="*/ 158698 h 401074"/>
                <a:gd name="connsiteX4" fmla="*/ 30118 w 557270"/>
                <a:gd name="connsiteY4" fmla="*/ 136370 h 401074"/>
                <a:gd name="connsiteX5" fmla="*/ 7790 w 557270"/>
                <a:gd name="connsiteY5" fmla="*/ 217546 h 401074"/>
                <a:gd name="connsiteX6" fmla="*/ 27155 w 557270"/>
                <a:gd name="connsiteY6" fmla="*/ 238073 h 401074"/>
                <a:gd name="connsiteX7" fmla="*/ 172412 w 557270"/>
                <a:gd name="connsiteY7" fmla="*/ 383329 h 401074"/>
                <a:gd name="connsiteX8" fmla="*/ 255472 w 557270"/>
                <a:gd name="connsiteY8" fmla="*/ 384406 h 401074"/>
                <a:gd name="connsiteX9" fmla="*/ 256549 w 557270"/>
                <a:gd name="connsiteY9" fmla="*/ 383329 h 401074"/>
                <a:gd name="connsiteX10" fmla="*/ 540712 w 557270"/>
                <a:gd name="connsiteY10" fmla="*/ 99166 h 401074"/>
                <a:gd name="connsiteX11" fmla="*/ 540712 w 557270"/>
                <a:gd name="connsiteY11" fmla="*/ 17410 h 40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7270" h="401074">
                  <a:moveTo>
                    <a:pt x="540712" y="17410"/>
                  </a:moveTo>
                  <a:cubicBezTo>
                    <a:pt x="517469" y="-5803"/>
                    <a:pt x="479817" y="-5803"/>
                    <a:pt x="456574" y="17410"/>
                  </a:cubicBezTo>
                  <a:lnTo>
                    <a:pt x="214480" y="255535"/>
                  </a:lnTo>
                  <a:lnTo>
                    <a:pt x="111293" y="158698"/>
                  </a:lnTo>
                  <a:cubicBezTo>
                    <a:pt x="95042" y="130116"/>
                    <a:pt x="58699" y="120120"/>
                    <a:pt x="30118" y="136370"/>
                  </a:cubicBezTo>
                  <a:cubicBezTo>
                    <a:pt x="1536" y="152621"/>
                    <a:pt x="-8460" y="188964"/>
                    <a:pt x="7790" y="217546"/>
                  </a:cubicBezTo>
                  <a:cubicBezTo>
                    <a:pt x="12507" y="225841"/>
                    <a:pt x="19148" y="232881"/>
                    <a:pt x="27155" y="238073"/>
                  </a:cubicBezTo>
                  <a:lnTo>
                    <a:pt x="172412" y="383329"/>
                  </a:lnTo>
                  <a:cubicBezTo>
                    <a:pt x="195051" y="406563"/>
                    <a:pt x="232238" y="407045"/>
                    <a:pt x="255472" y="384406"/>
                  </a:cubicBezTo>
                  <a:cubicBezTo>
                    <a:pt x="255836" y="384052"/>
                    <a:pt x="256195" y="383693"/>
                    <a:pt x="256549" y="383329"/>
                  </a:cubicBezTo>
                  <a:lnTo>
                    <a:pt x="540712" y="99166"/>
                  </a:lnTo>
                  <a:cubicBezTo>
                    <a:pt x="562790" y="76386"/>
                    <a:pt x="562790" y="40191"/>
                    <a:pt x="540712" y="1741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121" name="TextBox 8"/>
          <p:cNvSpPr/>
          <p:nvPr>
            <p:custDataLst>
              <p:tags r:id="rId21"/>
            </p:custDataLst>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1+#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1+#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1+#ppt_w/2"/>
                                          </p:val>
                                        </p:tav>
                                        <p:tav tm="100000">
                                          <p:val>
                                            <p:strVal val="#ppt_x"/>
                                          </p:val>
                                        </p:tav>
                                      </p:tavLst>
                                    </p:anim>
                                    <p:anim calcmode="lin" valueType="num">
                                      <p:cBhvr additive="base">
                                        <p:cTn id="28" dur="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1+#ppt_w/2"/>
                                          </p:val>
                                        </p:tav>
                                        <p:tav tm="100000">
                                          <p:val>
                                            <p:strVal val="#ppt_x"/>
                                          </p:val>
                                        </p:tav>
                                      </p:tavLst>
                                    </p:anim>
                                    <p:anim calcmode="lin" valueType="num">
                                      <p:cBhvr additive="base">
                                        <p:cTn id="36" dur="500" fill="hold"/>
                                        <p:tgtEl>
                                          <p:spTgt spid="5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55"/>
                                        </p:tgtEl>
                                        <p:attrNameLst>
                                          <p:attrName>style.visibility</p:attrName>
                                        </p:attrNameLst>
                                      </p:cBhvr>
                                      <p:to>
                                        <p:strVal val="visible"/>
                                      </p:to>
                                    </p:set>
                                    <p:anim calcmode="lin" valueType="num">
                                      <p:cBhvr additive="base">
                                        <p:cTn id="39" dur="500" fill="hold"/>
                                        <p:tgtEl>
                                          <p:spTgt spid="55"/>
                                        </p:tgtEl>
                                        <p:attrNameLst>
                                          <p:attrName>ppt_x</p:attrName>
                                        </p:attrNameLst>
                                      </p:cBhvr>
                                      <p:tavLst>
                                        <p:tav tm="0">
                                          <p:val>
                                            <p:strVal val="1+#ppt_w/2"/>
                                          </p:val>
                                        </p:tav>
                                        <p:tav tm="100000">
                                          <p:val>
                                            <p:strVal val="#ppt_x"/>
                                          </p:val>
                                        </p:tav>
                                      </p:tavLst>
                                    </p:anim>
                                    <p:anim calcmode="lin" valueType="num">
                                      <p:cBhvr additive="base">
                                        <p:cTn id="40" dur="500" fill="hold"/>
                                        <p:tgtEl>
                                          <p:spTgt spid="55"/>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fill="hold"/>
                                        <p:tgtEl>
                                          <p:spTgt spid="56"/>
                                        </p:tgtEl>
                                        <p:attrNameLst>
                                          <p:attrName>ppt_x</p:attrName>
                                        </p:attrNameLst>
                                      </p:cBhvr>
                                      <p:tavLst>
                                        <p:tav tm="0">
                                          <p:val>
                                            <p:strVal val="1+#ppt_w/2"/>
                                          </p:val>
                                        </p:tav>
                                        <p:tav tm="100000">
                                          <p:val>
                                            <p:strVal val="#ppt_x"/>
                                          </p:val>
                                        </p:tav>
                                      </p:tavLst>
                                    </p:anim>
                                    <p:anim calcmode="lin" valueType="num">
                                      <p:cBhvr additive="base">
                                        <p:cTn id="44" dur="500" fill="hold"/>
                                        <p:tgtEl>
                                          <p:spTgt spid="5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500" fill="hold"/>
                                        <p:tgtEl>
                                          <p:spTgt spid="57"/>
                                        </p:tgtEl>
                                        <p:attrNameLst>
                                          <p:attrName>ppt_x</p:attrName>
                                        </p:attrNameLst>
                                      </p:cBhvr>
                                      <p:tavLst>
                                        <p:tav tm="0">
                                          <p:val>
                                            <p:strVal val="1+#ppt_w/2"/>
                                          </p:val>
                                        </p:tav>
                                        <p:tav tm="100000">
                                          <p:val>
                                            <p:strVal val="#ppt_x"/>
                                          </p:val>
                                        </p:tav>
                                      </p:tavLst>
                                    </p:anim>
                                    <p:anim calcmode="lin" valueType="num">
                                      <p:cBhvr additive="base">
                                        <p:cTn id="48" dur="500" fill="hold"/>
                                        <p:tgtEl>
                                          <p:spTgt spid="57"/>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additive="base">
                                        <p:cTn id="51" dur="500" fill="hold"/>
                                        <p:tgtEl>
                                          <p:spTgt spid="59"/>
                                        </p:tgtEl>
                                        <p:attrNameLst>
                                          <p:attrName>ppt_x</p:attrName>
                                        </p:attrNameLst>
                                      </p:cBhvr>
                                      <p:tavLst>
                                        <p:tav tm="0">
                                          <p:val>
                                            <p:strVal val="1+#ppt_w/2"/>
                                          </p:val>
                                        </p:tav>
                                        <p:tav tm="100000">
                                          <p:val>
                                            <p:strVal val="#ppt_x"/>
                                          </p:val>
                                        </p:tav>
                                      </p:tavLst>
                                    </p:anim>
                                    <p:anim calcmode="lin" valueType="num">
                                      <p:cBhvr additive="base">
                                        <p:cTn id="52" dur="500" fill="hold"/>
                                        <p:tgtEl>
                                          <p:spTgt spid="5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additive="base">
                                        <p:cTn id="55" dur="500" fill="hold"/>
                                        <p:tgtEl>
                                          <p:spTgt spid="63"/>
                                        </p:tgtEl>
                                        <p:attrNameLst>
                                          <p:attrName>ppt_x</p:attrName>
                                        </p:attrNameLst>
                                      </p:cBhvr>
                                      <p:tavLst>
                                        <p:tav tm="0">
                                          <p:val>
                                            <p:strVal val="1+#ppt_w/2"/>
                                          </p:val>
                                        </p:tav>
                                        <p:tav tm="100000">
                                          <p:val>
                                            <p:strVal val="#ppt_x"/>
                                          </p:val>
                                        </p:tav>
                                      </p:tavLst>
                                    </p:anim>
                                    <p:anim calcmode="lin" valueType="num">
                                      <p:cBhvr additive="base">
                                        <p:cTn id="56" dur="500" fill="hold"/>
                                        <p:tgtEl>
                                          <p:spTgt spid="6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64"/>
                                        </p:tgtEl>
                                        <p:attrNameLst>
                                          <p:attrName>style.visibility</p:attrName>
                                        </p:attrNameLst>
                                      </p:cBhvr>
                                      <p:to>
                                        <p:strVal val="visible"/>
                                      </p:to>
                                    </p:set>
                                    <p:anim calcmode="lin" valueType="num">
                                      <p:cBhvr additive="base">
                                        <p:cTn id="59" dur="500" fill="hold"/>
                                        <p:tgtEl>
                                          <p:spTgt spid="64"/>
                                        </p:tgtEl>
                                        <p:attrNameLst>
                                          <p:attrName>ppt_x</p:attrName>
                                        </p:attrNameLst>
                                      </p:cBhvr>
                                      <p:tavLst>
                                        <p:tav tm="0">
                                          <p:val>
                                            <p:strVal val="1+#ppt_w/2"/>
                                          </p:val>
                                        </p:tav>
                                        <p:tav tm="100000">
                                          <p:val>
                                            <p:strVal val="#ppt_x"/>
                                          </p:val>
                                        </p:tav>
                                      </p:tavLst>
                                    </p:anim>
                                    <p:anim calcmode="lin" valueType="num">
                                      <p:cBhvr additive="base">
                                        <p:cTn id="60" dur="500" fill="hold"/>
                                        <p:tgtEl>
                                          <p:spTgt spid="6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65"/>
                                        </p:tgtEl>
                                        <p:attrNameLst>
                                          <p:attrName>style.visibility</p:attrName>
                                        </p:attrNameLst>
                                      </p:cBhvr>
                                      <p:to>
                                        <p:strVal val="visible"/>
                                      </p:to>
                                    </p:set>
                                    <p:anim calcmode="lin" valueType="num">
                                      <p:cBhvr additive="base">
                                        <p:cTn id="63" dur="500" fill="hold"/>
                                        <p:tgtEl>
                                          <p:spTgt spid="65"/>
                                        </p:tgtEl>
                                        <p:attrNameLst>
                                          <p:attrName>ppt_x</p:attrName>
                                        </p:attrNameLst>
                                      </p:cBhvr>
                                      <p:tavLst>
                                        <p:tav tm="0">
                                          <p:val>
                                            <p:strVal val="1+#ppt_w/2"/>
                                          </p:val>
                                        </p:tav>
                                        <p:tav tm="100000">
                                          <p:val>
                                            <p:strVal val="#ppt_x"/>
                                          </p:val>
                                        </p:tav>
                                      </p:tavLst>
                                    </p:anim>
                                    <p:anim calcmode="lin" valueType="num">
                                      <p:cBhvr additive="base">
                                        <p:cTn id="64" dur="500" fill="hold"/>
                                        <p:tgtEl>
                                          <p:spTgt spid="65"/>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71"/>
                                        </p:tgtEl>
                                        <p:attrNameLst>
                                          <p:attrName>style.visibility</p:attrName>
                                        </p:attrNameLst>
                                      </p:cBhvr>
                                      <p:to>
                                        <p:strVal val="visible"/>
                                      </p:to>
                                    </p:set>
                                    <p:anim calcmode="lin" valueType="num">
                                      <p:cBhvr additive="base">
                                        <p:cTn id="67" dur="500" fill="hold"/>
                                        <p:tgtEl>
                                          <p:spTgt spid="71"/>
                                        </p:tgtEl>
                                        <p:attrNameLst>
                                          <p:attrName>ppt_x</p:attrName>
                                        </p:attrNameLst>
                                      </p:cBhvr>
                                      <p:tavLst>
                                        <p:tav tm="0">
                                          <p:val>
                                            <p:strVal val="1+#ppt_w/2"/>
                                          </p:val>
                                        </p:tav>
                                        <p:tav tm="100000">
                                          <p:val>
                                            <p:strVal val="#ppt_x"/>
                                          </p:val>
                                        </p:tav>
                                      </p:tavLst>
                                    </p:anim>
                                    <p:anim calcmode="lin" valueType="num">
                                      <p:cBhvr additive="base">
                                        <p:cTn id="68" dur="500" fill="hold"/>
                                        <p:tgtEl>
                                          <p:spTgt spid="71"/>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76"/>
                                        </p:tgtEl>
                                        <p:attrNameLst>
                                          <p:attrName>style.visibility</p:attrName>
                                        </p:attrNameLst>
                                      </p:cBhvr>
                                      <p:to>
                                        <p:strVal val="visible"/>
                                      </p:to>
                                    </p:set>
                                    <p:anim calcmode="lin" valueType="num">
                                      <p:cBhvr additive="base">
                                        <p:cTn id="71" dur="500" fill="hold"/>
                                        <p:tgtEl>
                                          <p:spTgt spid="76"/>
                                        </p:tgtEl>
                                        <p:attrNameLst>
                                          <p:attrName>ppt_x</p:attrName>
                                        </p:attrNameLst>
                                      </p:cBhvr>
                                      <p:tavLst>
                                        <p:tav tm="0">
                                          <p:val>
                                            <p:strVal val="1+#ppt_w/2"/>
                                          </p:val>
                                        </p:tav>
                                        <p:tav tm="100000">
                                          <p:val>
                                            <p:strVal val="#ppt_x"/>
                                          </p:val>
                                        </p:tav>
                                      </p:tavLst>
                                    </p:anim>
                                    <p:anim calcmode="lin" valueType="num">
                                      <p:cBhvr additive="base">
                                        <p:cTn id="72" dur="500" fill="hold"/>
                                        <p:tgtEl>
                                          <p:spTgt spid="76"/>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77"/>
                                        </p:tgtEl>
                                        <p:attrNameLst>
                                          <p:attrName>style.visibility</p:attrName>
                                        </p:attrNameLst>
                                      </p:cBhvr>
                                      <p:to>
                                        <p:strVal val="visible"/>
                                      </p:to>
                                    </p:set>
                                    <p:anim calcmode="lin" valueType="num">
                                      <p:cBhvr additive="base">
                                        <p:cTn id="75" dur="500" fill="hold"/>
                                        <p:tgtEl>
                                          <p:spTgt spid="77"/>
                                        </p:tgtEl>
                                        <p:attrNameLst>
                                          <p:attrName>ppt_x</p:attrName>
                                        </p:attrNameLst>
                                      </p:cBhvr>
                                      <p:tavLst>
                                        <p:tav tm="0">
                                          <p:val>
                                            <p:strVal val="1+#ppt_w/2"/>
                                          </p:val>
                                        </p:tav>
                                        <p:tav tm="100000">
                                          <p:val>
                                            <p:strVal val="#ppt_x"/>
                                          </p:val>
                                        </p:tav>
                                      </p:tavLst>
                                    </p:anim>
                                    <p:anim calcmode="lin" valueType="num">
                                      <p:cBhvr additive="base">
                                        <p:cTn id="76" dur="500" fill="hold"/>
                                        <p:tgtEl>
                                          <p:spTgt spid="77"/>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78"/>
                                        </p:tgtEl>
                                        <p:attrNameLst>
                                          <p:attrName>style.visibility</p:attrName>
                                        </p:attrNameLst>
                                      </p:cBhvr>
                                      <p:to>
                                        <p:strVal val="visible"/>
                                      </p:to>
                                    </p:set>
                                    <p:anim calcmode="lin" valueType="num">
                                      <p:cBhvr additive="base">
                                        <p:cTn id="79" dur="500" fill="hold"/>
                                        <p:tgtEl>
                                          <p:spTgt spid="78"/>
                                        </p:tgtEl>
                                        <p:attrNameLst>
                                          <p:attrName>ppt_x</p:attrName>
                                        </p:attrNameLst>
                                      </p:cBhvr>
                                      <p:tavLst>
                                        <p:tav tm="0">
                                          <p:val>
                                            <p:strVal val="1+#ppt_w/2"/>
                                          </p:val>
                                        </p:tav>
                                        <p:tav tm="100000">
                                          <p:val>
                                            <p:strVal val="#ppt_x"/>
                                          </p:val>
                                        </p:tav>
                                      </p:tavLst>
                                    </p:anim>
                                    <p:anim calcmode="lin" valueType="num">
                                      <p:cBhvr additive="base">
                                        <p:cTn id="80" dur="500" fill="hold"/>
                                        <p:tgtEl>
                                          <p:spTgt spid="78"/>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81"/>
                                        </p:tgtEl>
                                        <p:attrNameLst>
                                          <p:attrName>style.visibility</p:attrName>
                                        </p:attrNameLst>
                                      </p:cBhvr>
                                      <p:to>
                                        <p:strVal val="visible"/>
                                      </p:to>
                                    </p:set>
                                    <p:anim calcmode="lin" valueType="num">
                                      <p:cBhvr additive="base">
                                        <p:cTn id="83" dur="500" fill="hold"/>
                                        <p:tgtEl>
                                          <p:spTgt spid="81"/>
                                        </p:tgtEl>
                                        <p:attrNameLst>
                                          <p:attrName>ppt_x</p:attrName>
                                        </p:attrNameLst>
                                      </p:cBhvr>
                                      <p:tavLst>
                                        <p:tav tm="0">
                                          <p:val>
                                            <p:strVal val="1+#ppt_w/2"/>
                                          </p:val>
                                        </p:tav>
                                        <p:tav tm="100000">
                                          <p:val>
                                            <p:strVal val="#ppt_x"/>
                                          </p:val>
                                        </p:tav>
                                      </p:tavLst>
                                    </p:anim>
                                    <p:anim calcmode="lin" valueType="num">
                                      <p:cBhvr additive="base">
                                        <p:cTn id="84" dur="500" fill="hold"/>
                                        <p:tgtEl>
                                          <p:spTgt spid="81"/>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82"/>
                                        </p:tgtEl>
                                        <p:attrNameLst>
                                          <p:attrName>style.visibility</p:attrName>
                                        </p:attrNameLst>
                                      </p:cBhvr>
                                      <p:to>
                                        <p:strVal val="visible"/>
                                      </p:to>
                                    </p:set>
                                    <p:anim calcmode="lin" valueType="num">
                                      <p:cBhvr additive="base">
                                        <p:cTn id="87" dur="500" fill="hold"/>
                                        <p:tgtEl>
                                          <p:spTgt spid="82"/>
                                        </p:tgtEl>
                                        <p:attrNameLst>
                                          <p:attrName>ppt_x</p:attrName>
                                        </p:attrNameLst>
                                      </p:cBhvr>
                                      <p:tavLst>
                                        <p:tav tm="0">
                                          <p:val>
                                            <p:strVal val="1+#ppt_w/2"/>
                                          </p:val>
                                        </p:tav>
                                        <p:tav tm="100000">
                                          <p:val>
                                            <p:strVal val="#ppt_x"/>
                                          </p:val>
                                        </p:tav>
                                      </p:tavLst>
                                    </p:anim>
                                    <p:anim calcmode="lin" valueType="num">
                                      <p:cBhvr additive="base">
                                        <p:cTn id="88" dur="500" fill="hold"/>
                                        <p:tgtEl>
                                          <p:spTgt spid="82"/>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83"/>
                                        </p:tgtEl>
                                        <p:attrNameLst>
                                          <p:attrName>style.visibility</p:attrName>
                                        </p:attrNameLst>
                                      </p:cBhvr>
                                      <p:to>
                                        <p:strVal val="visible"/>
                                      </p:to>
                                    </p:set>
                                    <p:anim calcmode="lin" valueType="num">
                                      <p:cBhvr additive="base">
                                        <p:cTn id="91" dur="500" fill="hold"/>
                                        <p:tgtEl>
                                          <p:spTgt spid="83"/>
                                        </p:tgtEl>
                                        <p:attrNameLst>
                                          <p:attrName>ppt_x</p:attrName>
                                        </p:attrNameLst>
                                      </p:cBhvr>
                                      <p:tavLst>
                                        <p:tav tm="0">
                                          <p:val>
                                            <p:strVal val="1+#ppt_w/2"/>
                                          </p:val>
                                        </p:tav>
                                        <p:tav tm="100000">
                                          <p:val>
                                            <p:strVal val="#ppt_x"/>
                                          </p:val>
                                        </p:tav>
                                      </p:tavLst>
                                    </p:anim>
                                    <p:anim calcmode="lin" valueType="num">
                                      <p:cBhvr additive="base">
                                        <p:cTn id="92" dur="500" fill="hold"/>
                                        <p:tgtEl>
                                          <p:spTgt spid="83"/>
                                        </p:tgtEl>
                                        <p:attrNameLst>
                                          <p:attrName>ppt_y</p:attrName>
                                        </p:attrNameLst>
                                      </p:cBhvr>
                                      <p:tavLst>
                                        <p:tav tm="0">
                                          <p:val>
                                            <p:strVal val="#ppt_y"/>
                                          </p:val>
                                        </p:tav>
                                        <p:tav tm="100000">
                                          <p:val>
                                            <p:strVal val="#ppt_y"/>
                                          </p:val>
                                        </p:tav>
                                      </p:tavLst>
                                    </p:anim>
                                  </p:childTnLst>
                                </p:cTn>
                              </p:par>
                              <p:par>
                                <p:cTn id="93" presetID="2" presetClass="entr" presetSubtype="2" fill="hold" nodeType="withEffect">
                                  <p:stCondLst>
                                    <p:cond delay="0"/>
                                  </p:stCondLst>
                                  <p:childTnLst>
                                    <p:set>
                                      <p:cBhvr>
                                        <p:cTn id="94" dur="1" fill="hold">
                                          <p:stCondLst>
                                            <p:cond delay="0"/>
                                          </p:stCondLst>
                                        </p:cTn>
                                        <p:tgtEl>
                                          <p:spTgt spid="84"/>
                                        </p:tgtEl>
                                        <p:attrNameLst>
                                          <p:attrName>style.visibility</p:attrName>
                                        </p:attrNameLst>
                                      </p:cBhvr>
                                      <p:to>
                                        <p:strVal val="visible"/>
                                      </p:to>
                                    </p:set>
                                    <p:anim calcmode="lin" valueType="num">
                                      <p:cBhvr additive="base">
                                        <p:cTn id="95" dur="500" fill="hold"/>
                                        <p:tgtEl>
                                          <p:spTgt spid="84"/>
                                        </p:tgtEl>
                                        <p:attrNameLst>
                                          <p:attrName>ppt_x</p:attrName>
                                        </p:attrNameLst>
                                      </p:cBhvr>
                                      <p:tavLst>
                                        <p:tav tm="0">
                                          <p:val>
                                            <p:strVal val="1+#ppt_w/2"/>
                                          </p:val>
                                        </p:tav>
                                        <p:tav tm="100000">
                                          <p:val>
                                            <p:strVal val="#ppt_x"/>
                                          </p:val>
                                        </p:tav>
                                      </p:tavLst>
                                    </p:anim>
                                    <p:anim calcmode="lin" valueType="num">
                                      <p:cBhvr additive="base">
                                        <p:cTn id="96"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47" grpId="0" bldLvl="0" animBg="1"/>
      <p:bldP spid="48" grpId="0" bldLvl="0" animBg="1"/>
      <p:bldP spid="51" grpId="0"/>
      <p:bldP spid="52" grpId="0" bldLvl="0" animBg="1"/>
      <p:bldP spid="53" grpId="0"/>
      <p:bldP spid="55" grpId="0" bldLvl="0" animBg="1"/>
      <p:bldP spid="56" grpId="0" bldLvl="0" animBg="1"/>
      <p:bldP spid="57" grpId="0" bldLvl="0" animBg="1"/>
      <p:bldP spid="63" grpId="0"/>
      <p:bldP spid="64" grpId="0" bldLvl="0" animBg="1"/>
      <p:bldP spid="65" grpId="0"/>
      <p:bldP spid="76" grpId="0"/>
      <p:bldP spid="77" grpId="0" bldLvl="0" animBg="1"/>
      <p:bldP spid="78" grpId="0"/>
      <p:bldP spid="81" grpId="0" bldLvl="0" animBg="1"/>
      <p:bldP spid="82" grpId="0" bldLvl="0" animBg="1"/>
      <p:bldP spid="8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665" y="2168525"/>
            <a:ext cx="3904615"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任务五</a:t>
            </a:r>
            <a:endPar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推挡球和攻球技术</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îŝḷîḓé-文本框 65"/>
          <p:cNvSpPr txBox="1"/>
          <p:nvPr/>
        </p:nvSpPr>
        <p:spPr>
          <a:xfrm>
            <a:off x="5880735" y="2353310"/>
            <a:ext cx="4121785" cy="56388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推挡球</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48" name="îŝḷîḓé-文本框 61"/>
          <p:cNvSpPr txBox="1"/>
          <p:nvPr>
            <p:custDataLst>
              <p:tags r:id="rId2"/>
            </p:custDataLst>
          </p:nvPr>
        </p:nvSpPr>
        <p:spPr>
          <a:xfrm>
            <a:off x="5880735" y="4399280"/>
            <a:ext cx="4121785" cy="60452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攻球</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grpSp>
        <p:nvGrpSpPr>
          <p:cNvPr id="7" name="组合 6"/>
          <p:cNvGrpSpPr/>
          <p:nvPr/>
        </p:nvGrpSpPr>
        <p:grpSpPr>
          <a:xfrm>
            <a:off x="1178929" y="1805940"/>
            <a:ext cx="3406612" cy="3433234"/>
            <a:chOff x="1472299" y="1847850"/>
            <a:chExt cx="3406612" cy="3433234"/>
          </a:xfrm>
        </p:grpSpPr>
        <p:sp>
          <p:nvSpPr>
            <p:cNvPr id="10" name="Polygon"/>
            <p:cNvSpPr/>
            <p:nvPr>
              <p:custDataLst>
                <p:tags r:id="rId3"/>
              </p:custDataLst>
            </p:nvPr>
          </p:nvSpPr>
          <p:spPr>
            <a:xfrm>
              <a:off x="2348598" y="1847850"/>
              <a:ext cx="1649779" cy="19050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1" name="Polygon"/>
            <p:cNvSpPr/>
            <p:nvPr>
              <p:custDataLst>
                <p:tags r:id="rId4"/>
              </p:custDataLst>
            </p:nvPr>
          </p:nvSpPr>
          <p:spPr>
            <a:xfrm>
              <a:off x="1472299"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4"/>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2" name="Polygon"/>
            <p:cNvSpPr/>
            <p:nvPr>
              <p:custDataLst>
                <p:tags r:id="rId5"/>
              </p:custDataLst>
            </p:nvPr>
          </p:nvSpPr>
          <p:spPr>
            <a:xfrm>
              <a:off x="3229132"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5"/>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7" name="Shape"/>
            <p:cNvSpPr/>
            <p:nvPr>
              <p:custDataLst>
                <p:tags r:id="rId6"/>
              </p:custDataLst>
            </p:nvPr>
          </p:nvSpPr>
          <p:spPr>
            <a:xfrm>
              <a:off x="3815841" y="4091411"/>
              <a:ext cx="476361" cy="474346"/>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8" name="Shape"/>
            <p:cNvSpPr/>
            <p:nvPr>
              <p:custDataLst>
                <p:tags r:id="rId7"/>
              </p:custDataLst>
            </p:nvPr>
          </p:nvSpPr>
          <p:spPr>
            <a:xfrm>
              <a:off x="3031839" y="2546350"/>
              <a:ext cx="283298" cy="508000"/>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9" name="Shape"/>
            <p:cNvSpPr/>
            <p:nvPr>
              <p:custDataLst>
                <p:tags r:id="rId8"/>
              </p:custDataLst>
            </p:nvPr>
          </p:nvSpPr>
          <p:spPr>
            <a:xfrm>
              <a:off x="2150390" y="4074583"/>
              <a:ext cx="293595" cy="508001"/>
            </a:xfrm>
            <a:custGeom>
              <a:avLst/>
              <a:gdLst/>
              <a:ahLst/>
              <a:cxnLst>
                <a:cxn ang="0">
                  <a:pos x="wd2" y="hd2"/>
                </a:cxn>
                <a:cxn ang="5400000">
                  <a:pos x="wd2" y="hd2"/>
                </a:cxn>
                <a:cxn ang="10800000">
                  <a:pos x="wd2" y="hd2"/>
                </a:cxn>
                <a:cxn ang="16200000">
                  <a:pos x="wd2" y="hd2"/>
                </a:cxn>
              </a:cxnLst>
              <a:rect l="0" t="0" r="r" b="b"/>
              <a:pathLst>
                <a:path w="21600" h="21600" extrusionOk="0">
                  <a:moveTo>
                    <a:pt x="18230" y="0"/>
                  </a:moveTo>
                  <a:cubicBezTo>
                    <a:pt x="3370" y="0"/>
                    <a:pt x="3370" y="0"/>
                    <a:pt x="3370" y="0"/>
                  </a:cubicBezTo>
                  <a:cubicBezTo>
                    <a:pt x="1302" y="0"/>
                    <a:pt x="0" y="797"/>
                    <a:pt x="0" y="1948"/>
                  </a:cubicBezTo>
                  <a:cubicBezTo>
                    <a:pt x="0" y="19210"/>
                    <a:pt x="0" y="19210"/>
                    <a:pt x="0" y="19210"/>
                  </a:cubicBezTo>
                  <a:cubicBezTo>
                    <a:pt x="0" y="20361"/>
                    <a:pt x="1302" y="21600"/>
                    <a:pt x="3370" y="21600"/>
                  </a:cubicBezTo>
                  <a:cubicBezTo>
                    <a:pt x="18230" y="21600"/>
                    <a:pt x="18230" y="21600"/>
                    <a:pt x="18230" y="21600"/>
                  </a:cubicBezTo>
                  <a:cubicBezTo>
                    <a:pt x="20298" y="21600"/>
                    <a:pt x="21600" y="20361"/>
                    <a:pt x="21600" y="19210"/>
                  </a:cubicBezTo>
                  <a:cubicBezTo>
                    <a:pt x="21600" y="1948"/>
                    <a:pt x="21600" y="1948"/>
                    <a:pt x="21600" y="1948"/>
                  </a:cubicBezTo>
                  <a:cubicBezTo>
                    <a:pt x="21600" y="797"/>
                    <a:pt x="20298" y="0"/>
                    <a:pt x="18230" y="0"/>
                  </a:cubicBezTo>
                  <a:close/>
                  <a:moveTo>
                    <a:pt x="10800" y="20361"/>
                  </a:moveTo>
                  <a:cubicBezTo>
                    <a:pt x="9421" y="20361"/>
                    <a:pt x="8119" y="19962"/>
                    <a:pt x="8119" y="19608"/>
                  </a:cubicBezTo>
                  <a:cubicBezTo>
                    <a:pt x="8119" y="18811"/>
                    <a:pt x="9421" y="18413"/>
                    <a:pt x="10800" y="18413"/>
                  </a:cubicBezTo>
                  <a:cubicBezTo>
                    <a:pt x="12179" y="18413"/>
                    <a:pt x="13481" y="18811"/>
                    <a:pt x="13481" y="19608"/>
                  </a:cubicBezTo>
                  <a:cubicBezTo>
                    <a:pt x="13481" y="19962"/>
                    <a:pt x="12179" y="20361"/>
                    <a:pt x="10800" y="20361"/>
                  </a:cubicBezTo>
                  <a:close/>
                  <a:moveTo>
                    <a:pt x="18919" y="17262"/>
                  </a:moveTo>
                  <a:cubicBezTo>
                    <a:pt x="2681" y="17262"/>
                    <a:pt x="2681" y="17262"/>
                    <a:pt x="2681" y="17262"/>
                  </a:cubicBezTo>
                  <a:cubicBezTo>
                    <a:pt x="2681" y="2744"/>
                    <a:pt x="2681" y="2744"/>
                    <a:pt x="2681" y="2744"/>
                  </a:cubicBezTo>
                  <a:cubicBezTo>
                    <a:pt x="18919" y="2744"/>
                    <a:pt x="18919" y="2744"/>
                    <a:pt x="18919" y="2744"/>
                  </a:cubicBezTo>
                  <a:lnTo>
                    <a:pt x="18919" y="17262"/>
                  </a:ln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sp>
        <p:nvSpPr>
          <p:cNvPr id="34" name="PA_库_Circle "/>
          <p:cNvSpPr/>
          <p:nvPr>
            <p:custDataLst>
              <p:tags r:id="rId9"/>
            </p:custDataLst>
          </p:nvPr>
        </p:nvSpPr>
        <p:spPr>
          <a:xfrm>
            <a:off x="5318125" y="4567546"/>
            <a:ext cx="508001" cy="508001"/>
          </a:xfrm>
          <a:prstGeom prst="ellipse">
            <a:avLst/>
          </a:prstGeom>
          <a:solidFill>
            <a:srgbClr val="F9D1D4"/>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5" name="PA_库_Circle "/>
          <p:cNvSpPr/>
          <p:nvPr>
            <p:custDataLst>
              <p:tags r:id="rId10"/>
            </p:custDataLst>
          </p:nvPr>
        </p:nvSpPr>
        <p:spPr>
          <a:xfrm>
            <a:off x="5318125" y="2526578"/>
            <a:ext cx="508001" cy="508001"/>
          </a:xfrm>
          <a:prstGeom prst="ellipse">
            <a:avLst/>
          </a:prstGeom>
          <a:solidFill>
            <a:srgbClr val="A7D7DA"/>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8" name="PA_库_形状 "/>
          <p:cNvSpPr/>
          <p:nvPr>
            <p:custDataLst>
              <p:tags r:id="rId11"/>
            </p:custDataLst>
          </p:nvPr>
        </p:nvSpPr>
        <p:spPr>
          <a:xfrm>
            <a:off x="5453407" y="4718101"/>
            <a:ext cx="222604" cy="221662"/>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9" name="PA_库_形状 "/>
          <p:cNvSpPr/>
          <p:nvPr>
            <p:custDataLst>
              <p:tags r:id="rId12"/>
            </p:custDataLst>
          </p:nvPr>
        </p:nvSpPr>
        <p:spPr>
          <a:xfrm>
            <a:off x="5495942" y="2643969"/>
            <a:ext cx="152367" cy="273219"/>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 presetClass="entr" presetSubtype="2" decel="100000" fill="hold" grpId="0" nodeType="withEffect" nodePh="1">
                                  <p:stCondLst>
                                    <p:cond delay="250"/>
                                  </p:stCondLst>
                                  <p:endCondLst>
                                    <p:cond evt="begin" delay="0">
                                      <p:tn val="10"/>
                                    </p:cond>
                                  </p:endCondLst>
                                  <p:childTnLst>
                                    <p:set>
                                      <p:cBhvr>
                                        <p:cTn id="11" dur="1" fill="hold">
                                          <p:stCondLst>
                                            <p:cond delay="0"/>
                                          </p:stCondLst>
                                        </p:cTn>
                                        <p:tgtEl>
                                          <p:spTgt spid="34">
                                            <p:txEl>
                                              <p:charRg st="4294967295" end="4294967295"/>
                                            </p:txEl>
                                          </p:spTgt>
                                        </p:tgtEl>
                                        <p:attrNameLst>
                                          <p:attrName>style.visibility</p:attrName>
                                        </p:attrNameLst>
                                      </p:cBhvr>
                                      <p:to>
                                        <p:strVal val="visible"/>
                                      </p:to>
                                    </p:set>
                                    <p:anim calcmode="lin" valueType="num">
                                      <p:cBhvr additive="base">
                                        <p:cTn id="12" dur="1500" fill="hold"/>
                                        <p:tgtEl>
                                          <p:spTgt spid="34">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3" dur="1500" fill="hold"/>
                                        <p:tgtEl>
                                          <p:spTgt spid="34">
                                            <p:txEl>
                                              <p:charRg st="4294967295" end="4294967295"/>
                                            </p:txEl>
                                          </p:spTgt>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nodePh="1">
                                  <p:stCondLst>
                                    <p:cond delay="250"/>
                                  </p:stCondLst>
                                  <p:endCondLst>
                                    <p:cond evt="begin" delay="0">
                                      <p:tn val="14"/>
                                    </p:cond>
                                  </p:endCondLst>
                                  <p:childTnLst>
                                    <p:set>
                                      <p:cBhvr>
                                        <p:cTn id="15" dur="1" fill="hold">
                                          <p:stCondLst>
                                            <p:cond delay="0"/>
                                          </p:stCondLst>
                                        </p:cTn>
                                        <p:tgtEl>
                                          <p:spTgt spid="35">
                                            <p:txEl>
                                              <p:charRg st="4294967295" end="4294967295"/>
                                            </p:txEl>
                                          </p:spTgt>
                                        </p:tgtEl>
                                        <p:attrNameLst>
                                          <p:attrName>style.visibility</p:attrName>
                                        </p:attrNameLst>
                                      </p:cBhvr>
                                      <p:to>
                                        <p:strVal val="visible"/>
                                      </p:to>
                                    </p:set>
                                    <p:anim calcmode="lin" valueType="num">
                                      <p:cBhvr additive="base">
                                        <p:cTn id="16" dur="1500" fill="hold"/>
                                        <p:tgtEl>
                                          <p:spTgt spid="3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7" dur="1500" fill="hold"/>
                                        <p:tgtEl>
                                          <p:spTgt spid="35">
                                            <p:txEl>
                                              <p:charRg st="4294967295" end="4294967295"/>
                                            </p:txEl>
                                          </p:spTgt>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nodePh="1">
                                  <p:stCondLst>
                                    <p:cond delay="250"/>
                                  </p:stCondLst>
                                  <p:endCondLst>
                                    <p:cond evt="begin" delay="0">
                                      <p:tn val="18"/>
                                    </p:cond>
                                  </p:endCondLst>
                                  <p:childTnLst>
                                    <p:set>
                                      <p:cBhvr>
                                        <p:cTn id="19" dur="1" fill="hold">
                                          <p:stCondLst>
                                            <p:cond delay="0"/>
                                          </p:stCondLst>
                                        </p:cTn>
                                        <p:tgtEl>
                                          <p:spTgt spid="38">
                                            <p:txEl>
                                              <p:charRg st="4294967295" end="4294967295"/>
                                            </p:txEl>
                                          </p:spTgt>
                                        </p:tgtEl>
                                        <p:attrNameLst>
                                          <p:attrName>style.visibility</p:attrName>
                                        </p:attrNameLst>
                                      </p:cBhvr>
                                      <p:to>
                                        <p:strVal val="visible"/>
                                      </p:to>
                                    </p:set>
                                    <p:anim calcmode="lin" valueType="num">
                                      <p:cBhvr additive="base">
                                        <p:cTn id="20" dur="1500" fill="hold"/>
                                        <p:tgtEl>
                                          <p:spTgt spid="3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1" dur="1500" fill="hold"/>
                                        <p:tgtEl>
                                          <p:spTgt spid="38">
                                            <p:txEl>
                                              <p:charRg st="4294967295" end="4294967295"/>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nodePh="1">
                                  <p:stCondLst>
                                    <p:cond delay="250"/>
                                  </p:stCondLst>
                                  <p:endCondLst>
                                    <p:cond evt="begin" delay="0">
                                      <p:tn val="22"/>
                                    </p:cond>
                                  </p:endCondLst>
                                  <p:childTnLst>
                                    <p:set>
                                      <p:cBhvr>
                                        <p:cTn id="23" dur="1" fill="hold">
                                          <p:stCondLst>
                                            <p:cond delay="0"/>
                                          </p:stCondLst>
                                        </p:cTn>
                                        <p:tgtEl>
                                          <p:spTgt spid="39">
                                            <p:txEl>
                                              <p:charRg st="4294967295" end="4294967295"/>
                                            </p:txEl>
                                          </p:spTgt>
                                        </p:tgtEl>
                                        <p:attrNameLst>
                                          <p:attrName>style.visibility</p:attrName>
                                        </p:attrNameLst>
                                      </p:cBhvr>
                                      <p:to>
                                        <p:strVal val="visible"/>
                                      </p:to>
                                    </p:set>
                                    <p:anim calcmode="lin" valueType="num">
                                      <p:cBhvr additive="base">
                                        <p:cTn id="24" dur="1500" fill="hold"/>
                                        <p:tgtEl>
                                          <p:spTgt spid="3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5" dur="1500" fill="hold"/>
                                        <p:tgtEl>
                                          <p:spTgt spid="39">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autoUpdateAnimBg="0"/>
      <p:bldP spid="35" grpId="0" bldLvl="0" animBg="1" autoUpdateAnimBg="0"/>
      <p:bldP spid="38" grpId="0" bldLvl="0" animBg="1" autoUpdateAnimBg="0"/>
      <p:bldP spid="39" grpId="0" bldLvl="0"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4" name="TextBox 1"/>
          <p:cNvSpPr/>
          <p:nvPr/>
        </p:nvSpPr>
        <p:spPr>
          <a:xfrm>
            <a:off x="869950" y="711835"/>
            <a:ext cx="3849688"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一、推挡球</a:t>
            </a:r>
            <a:endParaRPr lang="zh-CN" altLang="en-US" dirty="0">
              <a:latin typeface="Arial" panose="020B0604020202020204" pitchFamily="34" charset="0"/>
            </a:endParaRPr>
          </a:p>
        </p:txBody>
      </p:sp>
      <p:pic>
        <p:nvPicPr>
          <p:cNvPr id="20485" name="Picture 2"/>
          <p:cNvPicPr>
            <a:picLocks noChangeAspect="1"/>
          </p:cNvPicPr>
          <p:nvPr/>
        </p:nvPicPr>
        <p:blipFill>
          <a:blip r:embed="rId1"/>
          <a:stretch>
            <a:fillRect/>
          </a:stretch>
        </p:blipFill>
        <p:spPr>
          <a:xfrm>
            <a:off x="4878705" y="1479550"/>
            <a:ext cx="3052763" cy="1852613"/>
          </a:xfrm>
          <a:prstGeom prst="rect">
            <a:avLst/>
          </a:prstGeom>
          <a:noFill/>
          <a:ln w="9525">
            <a:noFill/>
          </a:ln>
        </p:spPr>
      </p:pic>
      <p:pic>
        <p:nvPicPr>
          <p:cNvPr id="20486" name="Picture 3"/>
          <p:cNvPicPr>
            <a:picLocks noChangeAspect="1"/>
          </p:cNvPicPr>
          <p:nvPr/>
        </p:nvPicPr>
        <p:blipFill>
          <a:blip r:embed="rId2"/>
          <a:stretch>
            <a:fillRect/>
          </a:stretch>
        </p:blipFill>
        <p:spPr>
          <a:xfrm>
            <a:off x="8768080" y="1479550"/>
            <a:ext cx="3051175" cy="1852613"/>
          </a:xfrm>
          <a:prstGeom prst="rect">
            <a:avLst/>
          </a:prstGeom>
          <a:noFill/>
          <a:ln w="9525">
            <a:noFill/>
          </a:ln>
        </p:spPr>
      </p:pic>
      <p:pic>
        <p:nvPicPr>
          <p:cNvPr id="20487" name="Picture 4"/>
          <p:cNvPicPr>
            <a:picLocks noChangeAspect="1"/>
          </p:cNvPicPr>
          <p:nvPr/>
        </p:nvPicPr>
        <p:blipFill>
          <a:blip r:embed="rId3"/>
          <a:stretch>
            <a:fillRect/>
          </a:stretch>
        </p:blipFill>
        <p:spPr>
          <a:xfrm>
            <a:off x="4878705" y="3711575"/>
            <a:ext cx="3052763" cy="1852613"/>
          </a:xfrm>
          <a:prstGeom prst="rect">
            <a:avLst/>
          </a:prstGeom>
          <a:noFill/>
          <a:ln w="9525">
            <a:noFill/>
          </a:ln>
        </p:spPr>
      </p:pic>
      <p:pic>
        <p:nvPicPr>
          <p:cNvPr id="20488" name="Picture 5"/>
          <p:cNvPicPr>
            <a:picLocks noChangeAspect="1"/>
          </p:cNvPicPr>
          <p:nvPr/>
        </p:nvPicPr>
        <p:blipFill>
          <a:blip r:embed="rId4"/>
          <a:stretch>
            <a:fillRect/>
          </a:stretch>
        </p:blipFill>
        <p:spPr>
          <a:xfrm>
            <a:off x="8768080" y="3711575"/>
            <a:ext cx="3051175" cy="1852613"/>
          </a:xfrm>
          <a:prstGeom prst="rect">
            <a:avLst/>
          </a:prstGeom>
          <a:noFill/>
          <a:ln w="9525">
            <a:noFill/>
          </a:ln>
        </p:spPr>
      </p:pic>
      <p:sp>
        <p:nvSpPr>
          <p:cNvPr id="20489" name="矩形 1"/>
          <p:cNvSpPr/>
          <p:nvPr/>
        </p:nvSpPr>
        <p:spPr>
          <a:xfrm>
            <a:off x="771525" y="1616075"/>
            <a:ext cx="3754120" cy="4154170"/>
          </a:xfrm>
          <a:prstGeom prst="rect">
            <a:avLst/>
          </a:prstGeom>
          <a:noFill/>
          <a:ln w="9525">
            <a:noFill/>
          </a:ln>
        </p:spPr>
        <p:txBody>
          <a:bodyPr wrap="square">
            <a:spAutoFit/>
          </a:bodyPr>
          <a:p>
            <a:pPr algn="just">
              <a:lnSpc>
                <a:spcPct val="150000"/>
              </a:lnSpc>
            </a:pPr>
            <a:r>
              <a:rPr sz="1600" dirty="0">
                <a:solidFill>
                  <a:srgbClr val="545454"/>
                </a:solidFill>
                <a:latin typeface="宋体" panose="02010600030101010101" pitchFamily="2" charset="-122"/>
                <a:cs typeface="宋体" panose="02010600030101010101" pitchFamily="2" charset="-122"/>
              </a:rPr>
              <a:t>站位离台 30～40 厘米，偏左半台 1/3 处。两脚开立，比肩略宽，左脚稍前。初学时可以右脚稍前，两脚前后相距半脚。击球前，执拍手臂贴身，前臂外旋屈肘成 100°，后撤引拍成半横状，拍面垂直。击球时，上臂带动前臂向前稍微向上辅助用力推击，触球瞬间食指压拍，拇指放松，中指顶拍背，手腕加力外旋，拍形稍前倾，在腹前靠左侧离身约一前臂距离处，在来球上升期击球中部或中上部。</a:t>
            </a:r>
            <a:endParaRPr lang="zh-CN" altLang="en-US" sz="1600" dirty="0">
              <a:solidFill>
                <a:srgbClr val="545454"/>
              </a:solidFill>
              <a:latin typeface="宋体" panose="02010600030101010101" pitchFamily="2" charset="-122"/>
              <a:cs typeface="宋体" panose="02010600030101010101" pitchFamily="2" charset="-122"/>
            </a:endParaRPr>
          </a:p>
        </p:txBody>
      </p:sp>
    </p:spTree>
  </p:cSld>
  <p:clrMapOvr>
    <a:masterClrMapping/>
  </p:clrMapOvr>
  <p:transition>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07" name="矩形 1"/>
          <p:cNvSpPr/>
          <p:nvPr/>
        </p:nvSpPr>
        <p:spPr>
          <a:xfrm>
            <a:off x="977900" y="703898"/>
            <a:ext cx="1108075" cy="369887"/>
          </a:xfrm>
          <a:prstGeom prst="rect">
            <a:avLst/>
          </a:prstGeom>
          <a:noFill/>
          <a:ln w="9525">
            <a:noFill/>
          </a:ln>
        </p:spPr>
        <p:txBody>
          <a:bodyPr wrap="none">
            <a:spAutoFit/>
          </a:bodyPr>
          <a:p>
            <a:r>
              <a:rPr lang="zh-CN" altLang="en-US" b="1" dirty="0">
                <a:solidFill>
                  <a:srgbClr val="595959"/>
                </a:solidFill>
                <a:latin typeface="微软雅黑" panose="020B0503020204020204" pitchFamily="34" charset="-122"/>
                <a:ea typeface="微软雅黑" panose="020B0503020204020204" pitchFamily="34" charset="-122"/>
              </a:rPr>
              <a:t>二、攻球</a:t>
            </a:r>
            <a:endParaRPr lang="zh-CN" altLang="en-US" b="1" dirty="0">
              <a:solidFill>
                <a:srgbClr val="595959"/>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42365" y="1311910"/>
            <a:ext cx="4657725" cy="4154170"/>
          </a:xfrm>
          <a:prstGeom prst="rect">
            <a:avLst/>
          </a:prstGeom>
          <a:noFill/>
        </p:spPr>
        <p:txBody>
          <a:bodyPr wrap="square" rtlCol="0">
            <a:spAutoFit/>
          </a:bodyPr>
          <a:p>
            <a:pPr>
              <a:lnSpc>
                <a:spcPct val="150000"/>
              </a:lnSpc>
            </a:pPr>
            <a:r>
              <a:rPr lang="zh-CN" altLang="en-US" sz="1600" b="1"/>
              <a:t>（一）正手近台快攻</a:t>
            </a:r>
            <a:endParaRPr lang="zh-CN" altLang="en-US" sz="1600" b="1"/>
          </a:p>
          <a:p>
            <a:pPr>
              <a:lnSpc>
                <a:spcPct val="150000"/>
              </a:lnSpc>
            </a:pPr>
            <a:r>
              <a:rPr lang="zh-CN" altLang="en-US" sz="1600"/>
              <a:t>站位离台约 40 厘米，左脚稍前，身体与端线约成 30°角。击球前，前臂稍内旋向右侧引拍，并与端线平行，大拇指压拍，球拍成横立状，拍面垂直成 80°角前倾，重心偏右。击球时，当球从台面弹起时，前臂快速发力，在右胸正前方一前臂距离处迎击上升期来球，触球中上部，使拍面沿球体小弧形转动，同时重心通过轻微转腰快速完成从右脚到左脚的转换。击球后，顺势将球拍挥至左额前方，并迅速还原，手臂肌肉放松，准备下一板连续击球（图 10-12）。</a:t>
            </a:r>
            <a:endParaRPr lang="zh-CN" altLang="en-US" sz="1600"/>
          </a:p>
        </p:txBody>
      </p:sp>
      <p:pic>
        <p:nvPicPr>
          <p:cNvPr id="3" name="图片 2"/>
          <p:cNvPicPr>
            <a:picLocks noChangeAspect="1"/>
          </p:cNvPicPr>
          <p:nvPr>
            <p:custDataLst>
              <p:tags r:id="rId1"/>
            </p:custDataLst>
          </p:nvPr>
        </p:nvPicPr>
        <p:blipFill>
          <a:blip r:embed="rId2"/>
          <a:stretch>
            <a:fillRect/>
          </a:stretch>
        </p:blipFill>
        <p:spPr>
          <a:xfrm>
            <a:off x="6074410" y="1452245"/>
            <a:ext cx="5686425" cy="3952875"/>
          </a:xfrm>
          <a:prstGeom prst="rect">
            <a:avLst/>
          </a:prstGeom>
        </p:spPr>
      </p:pic>
    </p:spTree>
  </p:cSld>
  <p:clrMapOvr>
    <a:masterClrMapping/>
  </p:clrMapOvr>
  <p:transition>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07" name="矩形 1"/>
          <p:cNvSpPr/>
          <p:nvPr/>
        </p:nvSpPr>
        <p:spPr>
          <a:xfrm>
            <a:off x="977900" y="703898"/>
            <a:ext cx="1108075" cy="369887"/>
          </a:xfrm>
          <a:prstGeom prst="rect">
            <a:avLst/>
          </a:prstGeom>
          <a:noFill/>
          <a:ln w="9525">
            <a:noFill/>
          </a:ln>
        </p:spPr>
        <p:txBody>
          <a:bodyPr wrap="none">
            <a:spAutoFit/>
          </a:bodyPr>
          <a:p>
            <a:r>
              <a:rPr lang="zh-CN" altLang="en-US" b="1" dirty="0">
                <a:solidFill>
                  <a:srgbClr val="595959"/>
                </a:solidFill>
                <a:latin typeface="微软雅黑" panose="020B0503020204020204" pitchFamily="34" charset="-122"/>
                <a:ea typeface="微软雅黑" panose="020B0503020204020204" pitchFamily="34" charset="-122"/>
              </a:rPr>
              <a:t>二、攻球</a:t>
            </a:r>
            <a:endParaRPr lang="zh-CN" altLang="en-US" b="1" dirty="0">
              <a:solidFill>
                <a:srgbClr val="595959"/>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42365" y="1311910"/>
            <a:ext cx="4657725" cy="3784600"/>
          </a:xfrm>
          <a:prstGeom prst="rect">
            <a:avLst/>
          </a:prstGeom>
          <a:noFill/>
        </p:spPr>
        <p:txBody>
          <a:bodyPr wrap="square" rtlCol="0">
            <a:spAutoFit/>
          </a:bodyPr>
          <a:p>
            <a:pPr>
              <a:lnSpc>
                <a:spcPct val="150000"/>
              </a:lnSpc>
            </a:pPr>
            <a:r>
              <a:rPr lang="zh-CN" altLang="en-US" sz="1600" b="1"/>
              <a:t>（二）正手中远台攻球</a:t>
            </a:r>
            <a:endParaRPr lang="zh-CN" altLang="en-US" sz="1600" b="1"/>
          </a:p>
          <a:p>
            <a:pPr>
              <a:lnSpc>
                <a:spcPct val="150000"/>
              </a:lnSpc>
            </a:pPr>
            <a:r>
              <a:rPr lang="zh-CN" altLang="en-US" sz="1600"/>
              <a:t>站位中远台，左脚在前，身体与端线成 45°。击球前，执拍手臂微屈肘，向右后方引拍，前臂与</a:t>
            </a:r>
            <a:endParaRPr lang="zh-CN" altLang="en-US" sz="1600"/>
          </a:p>
          <a:p>
            <a:pPr>
              <a:lnSpc>
                <a:spcPct val="150000"/>
              </a:lnSpc>
            </a:pPr>
            <a:r>
              <a:rPr lang="zh-CN" altLang="en-US" sz="1600"/>
              <a:t>地面略平行。球拍呈半横状，拍面约垂直，击球时，右脚蹬地，上体左转，在上臂带动下以前臂发力</a:t>
            </a:r>
            <a:endParaRPr lang="zh-CN" altLang="en-US" sz="1600"/>
          </a:p>
          <a:p>
            <a:pPr>
              <a:lnSpc>
                <a:spcPct val="150000"/>
              </a:lnSpc>
            </a:pPr>
            <a:r>
              <a:rPr lang="zh-CN" altLang="en-US" sz="1600"/>
              <a:t>为主，由右、后、下向左、前、上挥拍，在胸、颈部正前方一前臂加一球拍距离处，手腕控制拍面角</a:t>
            </a:r>
            <a:endParaRPr lang="zh-CN" altLang="en-US" sz="1600"/>
          </a:p>
          <a:p>
            <a:pPr>
              <a:lnSpc>
                <a:spcPct val="150000"/>
              </a:lnSpc>
            </a:pPr>
            <a:r>
              <a:rPr lang="zh-CN" altLang="en-US" sz="1600"/>
              <a:t>度，在来球高点期或下降前期，触球中上部和中部，击球后，重心转至左脚前掌，再迅速“反弹”放</a:t>
            </a:r>
            <a:endParaRPr lang="zh-CN" altLang="en-US" sz="1600"/>
          </a:p>
          <a:p>
            <a:pPr>
              <a:lnSpc>
                <a:spcPct val="150000"/>
              </a:lnSpc>
            </a:pPr>
            <a:r>
              <a:rPr lang="zh-CN" altLang="en-US" sz="1600"/>
              <a:t>松还原，做下一次击球准备（图 10-13）。</a:t>
            </a:r>
            <a:endParaRPr lang="zh-CN" altLang="en-US" sz="1600"/>
          </a:p>
        </p:txBody>
      </p:sp>
      <p:pic>
        <p:nvPicPr>
          <p:cNvPr id="4" name="图片 3"/>
          <p:cNvPicPr>
            <a:picLocks noChangeAspect="1"/>
          </p:cNvPicPr>
          <p:nvPr>
            <p:custDataLst>
              <p:tags r:id="rId1"/>
            </p:custDataLst>
          </p:nvPr>
        </p:nvPicPr>
        <p:blipFill>
          <a:blip r:embed="rId2"/>
          <a:stretch>
            <a:fillRect/>
          </a:stretch>
        </p:blipFill>
        <p:spPr>
          <a:xfrm>
            <a:off x="5943600" y="1576070"/>
            <a:ext cx="5800725" cy="3705225"/>
          </a:xfrm>
          <a:prstGeom prst="rect">
            <a:avLst/>
          </a:prstGeom>
        </p:spPr>
      </p:pic>
    </p:spTree>
  </p:cSld>
  <p:clrMapOvr>
    <a:masterClrMapping/>
  </p:clrMapOvr>
  <p:transition>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07" name="矩形 1"/>
          <p:cNvSpPr/>
          <p:nvPr/>
        </p:nvSpPr>
        <p:spPr>
          <a:xfrm>
            <a:off x="977900" y="703898"/>
            <a:ext cx="1108075" cy="369887"/>
          </a:xfrm>
          <a:prstGeom prst="rect">
            <a:avLst/>
          </a:prstGeom>
          <a:noFill/>
          <a:ln w="9525">
            <a:noFill/>
          </a:ln>
        </p:spPr>
        <p:txBody>
          <a:bodyPr wrap="none">
            <a:spAutoFit/>
          </a:bodyPr>
          <a:p>
            <a:r>
              <a:rPr lang="zh-CN" altLang="en-US" b="1" dirty="0">
                <a:solidFill>
                  <a:srgbClr val="595959"/>
                </a:solidFill>
                <a:latin typeface="微软雅黑" panose="020B0503020204020204" pitchFamily="34" charset="-122"/>
                <a:ea typeface="微软雅黑" panose="020B0503020204020204" pitchFamily="34" charset="-122"/>
              </a:rPr>
              <a:t>二、攻球</a:t>
            </a:r>
            <a:endParaRPr lang="zh-CN" altLang="en-US" b="1" dirty="0">
              <a:solidFill>
                <a:srgbClr val="595959"/>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77900" y="1717040"/>
            <a:ext cx="4657725" cy="2676525"/>
          </a:xfrm>
          <a:prstGeom prst="rect">
            <a:avLst/>
          </a:prstGeom>
          <a:noFill/>
        </p:spPr>
        <p:txBody>
          <a:bodyPr wrap="square" rtlCol="0">
            <a:spAutoFit/>
          </a:bodyPr>
          <a:p>
            <a:pPr>
              <a:lnSpc>
                <a:spcPct val="150000"/>
              </a:lnSpc>
            </a:pPr>
            <a:r>
              <a:rPr lang="zh-CN" altLang="en-US" sz="1600" b="1"/>
              <a:t>（三）正手快拉球</a:t>
            </a:r>
            <a:endParaRPr lang="zh-CN" altLang="en-US" sz="1600" b="1"/>
          </a:p>
          <a:p>
            <a:pPr>
              <a:lnSpc>
                <a:spcPct val="150000"/>
              </a:lnSpc>
            </a:pPr>
            <a:r>
              <a:rPr lang="zh-CN" altLang="en-US" sz="1600"/>
              <a:t>站位比快攻稍远，击球前整个手臂放松，前臂略下沉。拉球时，前臂发力为主，在来球高点期</a:t>
            </a:r>
            <a:endParaRPr lang="zh-CN" altLang="en-US" sz="1600"/>
          </a:p>
          <a:p>
            <a:pPr>
              <a:lnSpc>
                <a:spcPct val="150000"/>
              </a:lnSpc>
            </a:pPr>
            <a:r>
              <a:rPr lang="zh-CN" altLang="en-US" sz="1600"/>
              <a:t>或下降前期，手腕同时向前向上用力转动球拍摩擦来球，制造上旋弧线。拉球时，要判断好来球下旋</a:t>
            </a:r>
            <a:endParaRPr lang="zh-CN" altLang="en-US" sz="1600"/>
          </a:p>
          <a:p>
            <a:pPr>
              <a:lnSpc>
                <a:spcPct val="150000"/>
              </a:lnSpc>
            </a:pPr>
            <a:r>
              <a:rPr lang="zh-CN" altLang="en-US" sz="1600"/>
              <a:t>程度，调整用力大小和方向，调节拍面角度和触球部位（图 10-14）。</a:t>
            </a:r>
            <a:endParaRPr lang="zh-CN" altLang="en-US" sz="1600"/>
          </a:p>
        </p:txBody>
      </p:sp>
      <p:pic>
        <p:nvPicPr>
          <p:cNvPr id="3" name="图片 2"/>
          <p:cNvPicPr>
            <a:picLocks noChangeAspect="1"/>
          </p:cNvPicPr>
          <p:nvPr>
            <p:custDataLst>
              <p:tags r:id="rId1"/>
            </p:custDataLst>
          </p:nvPr>
        </p:nvPicPr>
        <p:blipFill>
          <a:blip r:embed="rId2"/>
          <a:stretch>
            <a:fillRect/>
          </a:stretch>
        </p:blipFill>
        <p:spPr>
          <a:xfrm>
            <a:off x="5943600" y="1073785"/>
            <a:ext cx="5876925" cy="3962400"/>
          </a:xfrm>
          <a:prstGeom prst="rect">
            <a:avLst/>
          </a:prstGeom>
        </p:spPr>
      </p:pic>
    </p:spTree>
  </p:cSld>
  <p:clrMapOvr>
    <a:masterClrMapping/>
  </p:clrMapOvr>
  <p:transition>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665" y="2168525"/>
            <a:ext cx="3686175" cy="2491740"/>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任务六</a:t>
            </a:r>
            <a:endPar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弧圈球、搓球和削球技术</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218055" y="2110740"/>
            <a:ext cx="2139950" cy="2440305"/>
            <a:chOff x="-1846320" y="1505604"/>
            <a:chExt cx="2362837" cy="2542125"/>
          </a:xfrm>
        </p:grpSpPr>
        <p:sp>
          <p:nvSpPr>
            <p:cNvPr id="3" name="Freeform 7"/>
            <p:cNvSpPr/>
            <p:nvPr>
              <p:custDataLst>
                <p:tags r:id="rId2"/>
              </p:custDataLst>
            </p:nvPr>
          </p:nvSpPr>
          <p:spPr bwMode="auto">
            <a:xfrm rot="2707862">
              <a:off x="-1789130"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nvGrpSpPr>
            <p:cNvPr id="4" name="组合 3"/>
            <p:cNvGrpSpPr/>
            <p:nvPr/>
          </p:nvGrpSpPr>
          <p:grpSpPr>
            <a:xfrm>
              <a:off x="-1846320" y="2451704"/>
              <a:ext cx="2362837" cy="1596025"/>
              <a:chOff x="-1846320" y="2451704"/>
              <a:chExt cx="2362837" cy="1596025"/>
            </a:xfrm>
          </p:grpSpPr>
          <p:sp>
            <p:nvSpPr>
              <p:cNvPr id="53" name="Freeform 7"/>
              <p:cNvSpPr/>
              <p:nvPr>
                <p:custDataLst>
                  <p:tags r:id="rId3"/>
                </p:custDataLst>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5" name="Freeform 7"/>
              <p:cNvSpPr/>
              <p:nvPr>
                <p:custDataLst>
                  <p:tags r:id="rId4"/>
                </p:custDataLst>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8" name="Freeform 7"/>
              <p:cNvSpPr/>
              <p:nvPr>
                <p:custDataLst>
                  <p:tags r:id="rId5"/>
                </p:custDataLst>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9" name="Freeform 7"/>
              <p:cNvSpPr/>
              <p:nvPr>
                <p:custDataLst>
                  <p:tags r:id="rId6"/>
                </p:custDataLst>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grpSp>
        <p:nvGrpSpPr>
          <p:cNvPr id="27" name="组合 26"/>
          <p:cNvGrpSpPr/>
          <p:nvPr/>
        </p:nvGrpSpPr>
        <p:grpSpPr>
          <a:xfrm>
            <a:off x="5501178" y="1286185"/>
            <a:ext cx="4829187" cy="624847"/>
            <a:chOff x="1011441" y="1675600"/>
            <a:chExt cx="3621890" cy="468635"/>
          </a:xfrm>
        </p:grpSpPr>
        <p:sp>
          <p:nvSpPr>
            <p:cNvPr id="31" name="îŝḷîḓé-文本框 65"/>
            <p:cNvSpPr txBox="1"/>
            <p:nvPr/>
          </p:nvSpPr>
          <p:spPr>
            <a:xfrm>
              <a:off x="1542054" y="1675600"/>
              <a:ext cx="3091277" cy="422842"/>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疫情防控常态化下的全民健身新趋势</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0"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nvGrpSpPr>
          <p:cNvPr id="33" name="组合 32"/>
          <p:cNvGrpSpPr/>
          <p:nvPr/>
        </p:nvGrpSpPr>
        <p:grpSpPr>
          <a:xfrm>
            <a:off x="5510703" y="3194129"/>
            <a:ext cx="4829187" cy="588484"/>
            <a:chOff x="1011441" y="2475172"/>
            <a:chExt cx="3621890" cy="441363"/>
          </a:xfrm>
        </p:grpSpPr>
        <p:sp>
          <p:nvSpPr>
            <p:cNvPr id="37" name="îŝḷîḓé-文本框 63"/>
            <p:cNvSpPr txBox="1"/>
            <p:nvPr/>
          </p:nvSpPr>
          <p:spPr>
            <a:xfrm>
              <a:off x="1542054" y="2475172"/>
              <a:ext cx="3091277" cy="376982"/>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常态化疫情防控下体育教学面临的挑战与应对方法</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6"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accent2"/>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nvGrpSpPr>
          <p:cNvPr id="6" name="组合 5"/>
          <p:cNvGrpSpPr/>
          <p:nvPr/>
        </p:nvGrpSpPr>
        <p:grpSpPr>
          <a:xfrm>
            <a:off x="5679613" y="4616125"/>
            <a:ext cx="4829187" cy="624847"/>
            <a:chOff x="1011441" y="1675600"/>
            <a:chExt cx="3621890" cy="468635"/>
          </a:xfrm>
        </p:grpSpPr>
        <p:sp>
          <p:nvSpPr>
            <p:cNvPr id="7" name="îŝḷîḓé-文本框 65"/>
            <p:cNvSpPr txBox="1"/>
            <p:nvPr>
              <p:custDataLst>
                <p:tags r:id="rId7"/>
              </p:custDataLst>
            </p:nvPr>
          </p:nvSpPr>
          <p:spPr>
            <a:xfrm>
              <a:off x="1542054" y="1675600"/>
              <a:ext cx="3091277" cy="422842"/>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疫情防控常态化下的全民健身新趋势</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10" name="îŝḷîḓé-Freeform 7"/>
            <p:cNvSpPr/>
            <p:nvPr>
              <p:custDataLst>
                <p:tags r:id="rId8"/>
              </p:custDataLst>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0" name="矩形 1"/>
          <p:cNvSpPr/>
          <p:nvPr/>
        </p:nvSpPr>
        <p:spPr>
          <a:xfrm>
            <a:off x="977900" y="1320800"/>
            <a:ext cx="1338263" cy="369888"/>
          </a:xfrm>
          <a:prstGeom prst="rect">
            <a:avLst/>
          </a:prstGeom>
          <a:noFill/>
          <a:ln w="9525">
            <a:noFill/>
          </a:ln>
        </p:spPr>
        <p:txBody>
          <a:bodyPr wrap="none">
            <a:spAutoFit/>
          </a:bodyPr>
          <a:p>
            <a:r>
              <a:rPr lang="zh-CN" altLang="en-US" b="1" dirty="0">
                <a:solidFill>
                  <a:srgbClr val="595959"/>
                </a:solidFill>
                <a:latin typeface="微软雅黑" panose="020B0503020204020204" pitchFamily="34" charset="-122"/>
                <a:ea typeface="微软雅黑" panose="020B0503020204020204" pitchFamily="34" charset="-122"/>
              </a:rPr>
              <a:t>一、弧圈球</a:t>
            </a:r>
            <a:endParaRPr lang="zh-CN" altLang="en-US" b="1" dirty="0">
              <a:solidFill>
                <a:srgbClr val="595959"/>
              </a:solidFill>
              <a:latin typeface="微软雅黑" panose="020B0503020204020204" pitchFamily="34" charset="-122"/>
              <a:ea typeface="微软雅黑" panose="020B0503020204020204" pitchFamily="34" charset="-122"/>
            </a:endParaRPr>
          </a:p>
        </p:txBody>
      </p:sp>
      <p:sp>
        <p:nvSpPr>
          <p:cNvPr id="24581" name="矩形 3"/>
          <p:cNvSpPr/>
          <p:nvPr/>
        </p:nvSpPr>
        <p:spPr>
          <a:xfrm>
            <a:off x="977900" y="1795463"/>
            <a:ext cx="10142538" cy="874712"/>
          </a:xfrm>
          <a:prstGeom prst="rect">
            <a:avLst/>
          </a:prstGeom>
          <a:noFill/>
          <a:ln w="9525">
            <a:noFill/>
          </a:ln>
        </p:spPr>
        <p:txBody>
          <a:bodyPr>
            <a:spAutoFit/>
          </a:bodyPr>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弧圈球技术是现代较先进的进攻技术，是比赛取得胜利的重要手段。正手弧圈球可分为正手拉加转弧圈球和正手拉前冲弧圈球。</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24582" name="Picture 2"/>
          <p:cNvPicPr>
            <a:picLocks noChangeAspect="1"/>
          </p:cNvPicPr>
          <p:nvPr/>
        </p:nvPicPr>
        <p:blipFill>
          <a:blip r:embed="rId1"/>
          <a:stretch>
            <a:fillRect/>
          </a:stretch>
        </p:blipFill>
        <p:spPr>
          <a:xfrm>
            <a:off x="977900" y="2840038"/>
            <a:ext cx="2057400" cy="1247775"/>
          </a:xfrm>
          <a:prstGeom prst="rect">
            <a:avLst/>
          </a:prstGeom>
          <a:noFill/>
          <a:ln w="9525">
            <a:noFill/>
          </a:ln>
        </p:spPr>
      </p:pic>
      <p:pic>
        <p:nvPicPr>
          <p:cNvPr id="24583" name="Picture 3"/>
          <p:cNvPicPr>
            <a:picLocks noChangeAspect="1"/>
          </p:cNvPicPr>
          <p:nvPr/>
        </p:nvPicPr>
        <p:blipFill>
          <a:blip r:embed="rId2"/>
          <a:stretch>
            <a:fillRect/>
          </a:stretch>
        </p:blipFill>
        <p:spPr>
          <a:xfrm>
            <a:off x="3035300" y="4421188"/>
            <a:ext cx="2205038" cy="1338262"/>
          </a:xfrm>
          <a:prstGeom prst="rect">
            <a:avLst/>
          </a:prstGeom>
          <a:noFill/>
          <a:ln w="9525">
            <a:noFill/>
          </a:ln>
        </p:spPr>
      </p:pic>
      <p:pic>
        <p:nvPicPr>
          <p:cNvPr id="24584" name="Picture 4"/>
          <p:cNvPicPr>
            <a:picLocks noChangeAspect="1"/>
          </p:cNvPicPr>
          <p:nvPr/>
        </p:nvPicPr>
        <p:blipFill>
          <a:blip r:embed="rId3"/>
          <a:stretch>
            <a:fillRect/>
          </a:stretch>
        </p:blipFill>
        <p:spPr>
          <a:xfrm>
            <a:off x="5241925" y="2840038"/>
            <a:ext cx="2055813" cy="1247775"/>
          </a:xfrm>
          <a:prstGeom prst="rect">
            <a:avLst/>
          </a:prstGeom>
          <a:noFill/>
          <a:ln w="9525">
            <a:noFill/>
          </a:ln>
        </p:spPr>
      </p:pic>
      <p:pic>
        <p:nvPicPr>
          <p:cNvPr id="24585" name="Picture 5"/>
          <p:cNvPicPr>
            <a:picLocks noChangeAspect="1"/>
          </p:cNvPicPr>
          <p:nvPr/>
        </p:nvPicPr>
        <p:blipFill>
          <a:blip r:embed="rId4"/>
          <a:stretch>
            <a:fillRect/>
          </a:stretch>
        </p:blipFill>
        <p:spPr>
          <a:xfrm>
            <a:off x="7388225" y="4421188"/>
            <a:ext cx="2205038" cy="1338262"/>
          </a:xfrm>
          <a:prstGeom prst="rect">
            <a:avLst/>
          </a:prstGeom>
          <a:noFill/>
          <a:ln w="9525">
            <a:noFill/>
          </a:ln>
        </p:spPr>
      </p:pic>
      <p:pic>
        <p:nvPicPr>
          <p:cNvPr id="24586" name="Picture 6"/>
          <p:cNvPicPr>
            <a:picLocks noChangeAspect="1"/>
          </p:cNvPicPr>
          <p:nvPr/>
        </p:nvPicPr>
        <p:blipFill>
          <a:blip r:embed="rId5"/>
          <a:stretch>
            <a:fillRect/>
          </a:stretch>
        </p:blipFill>
        <p:spPr>
          <a:xfrm>
            <a:off x="9593263" y="2832100"/>
            <a:ext cx="2071687" cy="1255713"/>
          </a:xfrm>
          <a:prstGeom prst="rect">
            <a:avLst/>
          </a:prstGeom>
          <a:noFill/>
          <a:ln w="9525">
            <a:noFill/>
          </a:ln>
        </p:spPr>
      </p:pic>
      <p:sp>
        <p:nvSpPr>
          <p:cNvPr id="24587" name="矩形 4"/>
          <p:cNvSpPr/>
          <p:nvPr/>
        </p:nvSpPr>
        <p:spPr>
          <a:xfrm>
            <a:off x="5240338" y="5892800"/>
            <a:ext cx="2030412" cy="369888"/>
          </a:xfrm>
          <a:prstGeom prst="rect">
            <a:avLst/>
          </a:prstGeom>
          <a:noFill/>
          <a:ln w="9525">
            <a:noFill/>
          </a:ln>
        </p:spPr>
        <p:txBody>
          <a:bodyPr wrap="none">
            <a:spAutoFit/>
          </a:bodyPr>
          <a:p>
            <a:r>
              <a:rPr lang="zh-CN" altLang="en-US" dirty="0">
                <a:latin typeface="黑体" panose="02010600030101010101" charset="-122"/>
                <a:ea typeface="黑体" panose="02010600030101010101" charset="-122"/>
              </a:rPr>
              <a:t>正手拉加转弧圈球</a:t>
            </a:r>
            <a:endParaRPr lang="zh-CN" altLang="en-US" dirty="0">
              <a:latin typeface="黑体" panose="02010600030101010101" charset="-122"/>
              <a:ea typeface="黑体" panose="02010600030101010101" charset="-122"/>
            </a:endParaRPr>
          </a:p>
        </p:txBody>
      </p:sp>
    </p:spTree>
  </p:cSld>
  <p:clrMapOvr>
    <a:masterClrMapping/>
  </p:clrMapOvr>
  <p:transition>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04" name="矩形 4"/>
          <p:cNvSpPr/>
          <p:nvPr/>
        </p:nvSpPr>
        <p:spPr>
          <a:xfrm>
            <a:off x="977900" y="1320800"/>
            <a:ext cx="1108075" cy="369888"/>
          </a:xfrm>
          <a:prstGeom prst="rect">
            <a:avLst/>
          </a:prstGeom>
          <a:noFill/>
          <a:ln w="9525">
            <a:noFill/>
          </a:ln>
        </p:spPr>
        <p:txBody>
          <a:bodyPr wrap="none">
            <a:spAutoFit/>
          </a:bodyPr>
          <a:p>
            <a:r>
              <a:rPr lang="zh-CN" altLang="en-US" b="1" dirty="0">
                <a:solidFill>
                  <a:srgbClr val="595959"/>
                </a:solidFill>
                <a:latin typeface="微软雅黑" panose="020B0503020204020204" pitchFamily="34" charset="-122"/>
                <a:ea typeface="微软雅黑" panose="020B0503020204020204" pitchFamily="34" charset="-122"/>
              </a:rPr>
              <a:t>二、搓球</a:t>
            </a:r>
            <a:endParaRPr lang="zh-CN" altLang="en-US" b="1" dirty="0">
              <a:solidFill>
                <a:srgbClr val="595959"/>
              </a:solidFill>
              <a:latin typeface="微软雅黑" panose="020B0503020204020204" pitchFamily="34" charset="-122"/>
              <a:ea typeface="微软雅黑" panose="020B0503020204020204" pitchFamily="34" charset="-122"/>
            </a:endParaRPr>
          </a:p>
        </p:txBody>
      </p:sp>
      <p:pic>
        <p:nvPicPr>
          <p:cNvPr id="25605" name="Picture 2"/>
          <p:cNvPicPr>
            <a:picLocks noChangeAspect="1"/>
          </p:cNvPicPr>
          <p:nvPr/>
        </p:nvPicPr>
        <p:blipFill>
          <a:blip r:embed="rId1"/>
          <a:stretch>
            <a:fillRect/>
          </a:stretch>
        </p:blipFill>
        <p:spPr>
          <a:xfrm>
            <a:off x="6276975" y="1690688"/>
            <a:ext cx="2225675" cy="1349375"/>
          </a:xfrm>
          <a:prstGeom prst="rect">
            <a:avLst/>
          </a:prstGeom>
          <a:noFill/>
          <a:ln w="9525">
            <a:noFill/>
          </a:ln>
        </p:spPr>
      </p:pic>
      <p:pic>
        <p:nvPicPr>
          <p:cNvPr id="25606" name="Picture 3"/>
          <p:cNvPicPr>
            <a:picLocks noChangeAspect="1"/>
          </p:cNvPicPr>
          <p:nvPr/>
        </p:nvPicPr>
        <p:blipFill>
          <a:blip r:embed="rId2"/>
          <a:stretch>
            <a:fillRect/>
          </a:stretch>
        </p:blipFill>
        <p:spPr>
          <a:xfrm>
            <a:off x="8923338" y="1682750"/>
            <a:ext cx="2238375" cy="1357313"/>
          </a:xfrm>
          <a:prstGeom prst="rect">
            <a:avLst/>
          </a:prstGeom>
          <a:noFill/>
          <a:ln w="9525">
            <a:noFill/>
          </a:ln>
        </p:spPr>
      </p:pic>
      <p:pic>
        <p:nvPicPr>
          <p:cNvPr id="25607" name="Picture 4"/>
          <p:cNvPicPr>
            <a:picLocks noChangeAspect="1"/>
          </p:cNvPicPr>
          <p:nvPr/>
        </p:nvPicPr>
        <p:blipFill>
          <a:blip r:embed="rId3"/>
          <a:stretch>
            <a:fillRect/>
          </a:stretch>
        </p:blipFill>
        <p:spPr>
          <a:xfrm>
            <a:off x="6276975" y="3352800"/>
            <a:ext cx="2225675" cy="1350963"/>
          </a:xfrm>
          <a:prstGeom prst="rect">
            <a:avLst/>
          </a:prstGeom>
          <a:noFill/>
          <a:ln w="9525">
            <a:noFill/>
          </a:ln>
        </p:spPr>
      </p:pic>
      <p:pic>
        <p:nvPicPr>
          <p:cNvPr id="25608" name="Picture 5"/>
          <p:cNvPicPr>
            <a:picLocks noChangeAspect="1"/>
          </p:cNvPicPr>
          <p:nvPr/>
        </p:nvPicPr>
        <p:blipFill>
          <a:blip r:embed="rId4"/>
          <a:stretch>
            <a:fillRect/>
          </a:stretch>
        </p:blipFill>
        <p:spPr>
          <a:xfrm>
            <a:off x="8923338" y="3352800"/>
            <a:ext cx="2238375" cy="1358900"/>
          </a:xfrm>
          <a:prstGeom prst="rect">
            <a:avLst/>
          </a:prstGeom>
          <a:noFill/>
          <a:ln w="9525">
            <a:noFill/>
          </a:ln>
        </p:spPr>
      </p:pic>
      <p:sp>
        <p:nvSpPr>
          <p:cNvPr id="25609" name="矩形 2"/>
          <p:cNvSpPr/>
          <p:nvPr/>
        </p:nvSpPr>
        <p:spPr>
          <a:xfrm>
            <a:off x="977900" y="1882775"/>
            <a:ext cx="4932363" cy="3362325"/>
          </a:xfrm>
          <a:prstGeom prst="rect">
            <a:avLst/>
          </a:prstGeom>
          <a:noFill/>
          <a:ln w="9525">
            <a:noFill/>
          </a:ln>
        </p:spPr>
        <p:txBody>
          <a:bodyPr>
            <a:spAutoFit/>
          </a:bodyPr>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       站离球台约 </a:t>
            </a:r>
            <a:r>
              <a:rPr lang="en-US" altLang="zh-CN" dirty="0">
                <a:solidFill>
                  <a:srgbClr val="545454"/>
                </a:solidFill>
                <a:latin typeface="微软雅黑" panose="020B0503020204020204" pitchFamily="34" charset="-122"/>
                <a:ea typeface="微软雅黑" panose="020B0503020204020204" pitchFamily="34" charset="-122"/>
              </a:rPr>
              <a:t>50 </a:t>
            </a:r>
            <a:r>
              <a:rPr lang="zh-CN" altLang="en-US" dirty="0">
                <a:solidFill>
                  <a:srgbClr val="545454"/>
                </a:solidFill>
                <a:latin typeface="微软雅黑" panose="020B0503020204020204" pitchFamily="34" charset="-122"/>
                <a:ea typeface="微软雅黑" panose="020B0503020204020204" pitchFamily="34" charset="-122"/>
              </a:rPr>
              <a:t>厘米，右脚稍前，上体竖直，重心居中。击球前，手臂引拍至左肩处，屈肘成 </a:t>
            </a:r>
            <a:r>
              <a:rPr lang="en-US" altLang="zh-CN" dirty="0">
                <a:solidFill>
                  <a:srgbClr val="545454"/>
                </a:solidFill>
                <a:latin typeface="微软雅黑" panose="020B0503020204020204" pitchFamily="34" charset="-122"/>
                <a:ea typeface="微软雅黑" panose="020B0503020204020204" pitchFamily="34" charset="-122"/>
              </a:rPr>
              <a:t>80°</a:t>
            </a:r>
            <a:r>
              <a:rPr lang="zh-CN" altLang="en-US" dirty="0">
                <a:solidFill>
                  <a:srgbClr val="545454"/>
                </a:solidFill>
                <a:latin typeface="微软雅黑" panose="020B0503020204020204" pitchFamily="34" charset="-122"/>
                <a:ea typeface="微软雅黑" panose="020B0503020204020204" pitchFamily="34" charset="-122"/>
              </a:rPr>
              <a:t>，手腕内收（微勾），拍面稍后仰。击球时，以肘关节为轴前臂发力带动手腕迅速向前下方挥拍，同时伸肘，前臂略内旋和上翘手腕，在左胸前一前臂距离处，迎来球下降后期，击球中下部，并向底部摩擦。击球后，手臂肌肉放松，并随即收回还原，准备下次击球</a:t>
            </a:r>
            <a:endParaRPr lang="zh-CN" altLang="en-US" dirty="0">
              <a:solidFill>
                <a:srgbClr val="545454"/>
              </a:solidFill>
              <a:latin typeface="微软雅黑" panose="020B0503020204020204" pitchFamily="34" charset="-122"/>
              <a:ea typeface="微软雅黑" panose="020B0503020204020204" pitchFamily="34" charset="-122"/>
            </a:endParaRPr>
          </a:p>
        </p:txBody>
      </p:sp>
    </p:spTree>
  </p:cSld>
  <p:clrMapOvr>
    <a:masterClrMapping/>
  </p:clrMapOvr>
  <p:transition>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矩形 1"/>
          <p:cNvSpPr/>
          <p:nvPr/>
        </p:nvSpPr>
        <p:spPr>
          <a:xfrm>
            <a:off x="5437188" y="0"/>
            <a:ext cx="6754812" cy="6858000"/>
          </a:xfrm>
          <a:prstGeom prst="rect">
            <a:avLst/>
          </a:prstGeom>
          <a:solidFill>
            <a:srgbClr val="F2F2F2"/>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4099" name="矩形 2"/>
          <p:cNvSpPr/>
          <p:nvPr/>
        </p:nvSpPr>
        <p:spPr>
          <a:xfrm>
            <a:off x="5153025" y="0"/>
            <a:ext cx="284163" cy="6858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4100" name="矩形 4"/>
          <p:cNvSpPr/>
          <p:nvPr/>
        </p:nvSpPr>
        <p:spPr>
          <a:xfrm>
            <a:off x="9748838" y="346075"/>
            <a:ext cx="2003425" cy="850900"/>
          </a:xfrm>
          <a:prstGeom prst="rect">
            <a:avLst/>
          </a:prstGeom>
          <a:noFill/>
          <a:ln w="9525">
            <a:noFill/>
          </a:ln>
        </p:spPr>
        <p:txBody>
          <a:bodyPr>
            <a:spAutoFit/>
          </a:bodyPr>
          <a:p>
            <a:pPr algn="r">
              <a:lnSpc>
                <a:spcPct val="112000"/>
              </a:lnSpc>
            </a:pPr>
            <a:r>
              <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rPr>
              <a:t>目录页  </a:t>
            </a:r>
            <a:endPar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12000"/>
              </a:lnSpc>
            </a:pPr>
            <a:r>
              <a:rPr lang="zh-CN" altLang="zh-CN" sz="1600" b="1" i="1" dirty="0">
                <a:solidFill>
                  <a:srgbClr val="7F7F7F"/>
                </a:solidFill>
                <a:latin typeface="Calibri" panose="020F0502020204030204" charset="0"/>
                <a:sym typeface="Calibri" panose="020F0502020204030204" charset="0"/>
              </a:rPr>
              <a:t>CONTENTS PAGE </a:t>
            </a:r>
            <a:endParaRPr lang="zh-CN" altLang="zh-CN" b="1" i="1" dirty="0">
              <a:solidFill>
                <a:srgbClr val="7F7F7F"/>
              </a:solidFill>
              <a:latin typeface="Calibri" panose="020F0502020204030204" charset="0"/>
              <a:sym typeface="宋体" panose="02010600030101010101" pitchFamily="2" charset="-122"/>
            </a:endParaRPr>
          </a:p>
        </p:txBody>
      </p:sp>
      <p:sp>
        <p:nvSpPr>
          <p:cNvPr id="4101" name="TextBox 6"/>
          <p:cNvSpPr/>
          <p:nvPr/>
        </p:nvSpPr>
        <p:spPr>
          <a:xfrm>
            <a:off x="6748463" y="1429862"/>
            <a:ext cx="4235450" cy="615315"/>
          </a:xfrm>
          <a:prstGeom prst="rect">
            <a:avLst/>
          </a:prstGeom>
          <a:noFill/>
          <a:ln w="9525">
            <a:noFill/>
          </a:ln>
        </p:spPr>
        <p:txBody>
          <a:bodyPr lIns="0" tIns="0" rIns="0" bIns="0" anchor="ctr" anchorCtr="0">
            <a:spAutoFit/>
          </a:bodyPr>
          <a:p>
            <a:r>
              <a:rPr lang="zh-CN" altLang="en-US"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单元十 </a:t>
            </a:r>
            <a:r>
              <a:rPr lang="zh-CN" altLang="zh-CN"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en-US" altLang="zh-CN"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乒乓球</a:t>
            </a:r>
            <a:endParaRPr lang="zh-CN" altLang="en-US" sz="40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2" name="TextBox 10"/>
          <p:cNvSpPr/>
          <p:nvPr/>
        </p:nvSpPr>
        <p:spPr>
          <a:xfrm>
            <a:off x="7319963" y="3222625"/>
            <a:ext cx="4110037" cy="369888"/>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02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球拍性能和握拍法</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3" name="TextBox 11"/>
          <p:cNvSpPr/>
          <p:nvPr/>
        </p:nvSpPr>
        <p:spPr>
          <a:xfrm>
            <a:off x="7319963" y="3783013"/>
            <a:ext cx="3832225" cy="369887"/>
          </a:xfrm>
          <a:prstGeom prst="rect">
            <a:avLst/>
          </a:prstGeom>
          <a:noFill/>
          <a:ln w="9525">
            <a:noFill/>
          </a:ln>
        </p:spPr>
        <p:txBody>
          <a:bodyPr lIns="0" tIns="0" rIns="0" bIns="0" anchor="ctr" anchorCtr="0">
            <a:spAutoFit/>
          </a:bodyPr>
          <a:p>
            <a:pPr marL="457200" indent="-457200"/>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03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基本站位和基本步法</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104" name="图片 10"/>
          <p:cNvPicPr>
            <a:picLocks noChangeAspect="1"/>
          </p:cNvPicPr>
          <p:nvPr/>
        </p:nvPicPr>
        <p:blipFill>
          <a:blip r:embed="rId1"/>
          <a:stretch>
            <a:fillRect/>
          </a:stretch>
        </p:blipFill>
        <p:spPr>
          <a:xfrm>
            <a:off x="0" y="0"/>
            <a:ext cx="5153025" cy="6858000"/>
          </a:xfrm>
          <a:prstGeom prst="rect">
            <a:avLst/>
          </a:prstGeom>
          <a:noFill/>
          <a:ln w="9525">
            <a:noFill/>
          </a:ln>
        </p:spPr>
      </p:pic>
      <p:sp>
        <p:nvSpPr>
          <p:cNvPr id="4105" name="TextBox 10"/>
          <p:cNvSpPr/>
          <p:nvPr/>
        </p:nvSpPr>
        <p:spPr>
          <a:xfrm>
            <a:off x="7334250" y="2654300"/>
            <a:ext cx="4049713" cy="369888"/>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1</a:t>
            </a:r>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乒乓球的基本理论</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6" name="TextBox 11"/>
          <p:cNvSpPr/>
          <p:nvPr/>
        </p:nvSpPr>
        <p:spPr>
          <a:xfrm>
            <a:off x="7323138" y="4359275"/>
            <a:ext cx="3832225" cy="369888"/>
          </a:xfrm>
          <a:prstGeom prst="rect">
            <a:avLst/>
          </a:prstGeom>
          <a:noFill/>
          <a:ln w="9525">
            <a:noFill/>
          </a:ln>
        </p:spPr>
        <p:txBody>
          <a:bodyPr lIns="0" tIns="0" rIns="0" bIns="0" anchor="ctr" anchorCtr="0">
            <a:spAutoFit/>
          </a:bodyPr>
          <a:p>
            <a:pPr marL="457200" indent="-457200"/>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04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发球和接发球技术</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7" name="TextBox 10"/>
          <p:cNvSpPr/>
          <p:nvPr/>
        </p:nvSpPr>
        <p:spPr>
          <a:xfrm>
            <a:off x="7326313" y="4956175"/>
            <a:ext cx="4049712" cy="369888"/>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5 </a:t>
            </a:r>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推挡球和攻球技术</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8" name="TextBox 10"/>
          <p:cNvSpPr/>
          <p:nvPr/>
        </p:nvSpPr>
        <p:spPr>
          <a:xfrm>
            <a:off x="7326313" y="5538788"/>
            <a:ext cx="4049712" cy="369887"/>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6</a:t>
            </a:r>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弧圈球、搓球和削球技术</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9" name="TextBox 10"/>
          <p:cNvSpPr/>
          <p:nvPr/>
        </p:nvSpPr>
        <p:spPr>
          <a:xfrm>
            <a:off x="7337425" y="6110288"/>
            <a:ext cx="4049713" cy="369887"/>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7</a:t>
            </a:r>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乒乓球基本战术</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pull dir="l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28" name="矩形 3"/>
          <p:cNvSpPr/>
          <p:nvPr/>
        </p:nvSpPr>
        <p:spPr>
          <a:xfrm>
            <a:off x="977900" y="1320800"/>
            <a:ext cx="1570038" cy="369888"/>
          </a:xfrm>
          <a:prstGeom prst="rect">
            <a:avLst/>
          </a:prstGeom>
          <a:noFill/>
          <a:ln w="9525">
            <a:noFill/>
          </a:ln>
        </p:spPr>
        <p:txBody>
          <a:bodyPr wrap="none">
            <a:spAutoFit/>
          </a:bodyPr>
          <a:p>
            <a:r>
              <a:rPr lang="zh-CN" altLang="en-US" b="1" dirty="0">
                <a:solidFill>
                  <a:srgbClr val="595959"/>
                </a:solidFill>
                <a:latin typeface="微软雅黑" panose="020B0503020204020204" pitchFamily="34" charset="-122"/>
                <a:ea typeface="微软雅黑" panose="020B0503020204020204" pitchFamily="34" charset="-122"/>
              </a:rPr>
              <a:t>三、削球技术</a:t>
            </a:r>
            <a:endParaRPr lang="zh-CN" altLang="en-US" b="1" dirty="0">
              <a:solidFill>
                <a:srgbClr val="595959"/>
              </a:solidFill>
              <a:latin typeface="微软雅黑" panose="020B0503020204020204" pitchFamily="34" charset="-122"/>
              <a:ea typeface="微软雅黑" panose="020B0503020204020204" pitchFamily="34" charset="-122"/>
            </a:endParaRPr>
          </a:p>
        </p:txBody>
      </p:sp>
      <p:sp>
        <p:nvSpPr>
          <p:cNvPr id="26629" name="矩形 1"/>
          <p:cNvSpPr/>
          <p:nvPr/>
        </p:nvSpPr>
        <p:spPr>
          <a:xfrm>
            <a:off x="1062038" y="1778000"/>
            <a:ext cx="10174287" cy="4246563"/>
          </a:xfrm>
          <a:prstGeom prst="rect">
            <a:avLst/>
          </a:prstGeom>
          <a:noFill/>
          <a:ln w="9525">
            <a:noFill/>
          </a:ln>
        </p:spPr>
        <p:txBody>
          <a:bodyPr>
            <a:spAutoFit/>
          </a:bodyPr>
          <a:p>
            <a:pPr>
              <a:lnSpc>
                <a:spcPct val="150000"/>
              </a:lnSpc>
            </a:pPr>
            <a:r>
              <a:rPr lang="zh-CN" altLang="en-US" dirty="0">
                <a:solidFill>
                  <a:srgbClr val="545454"/>
                </a:solidFill>
                <a:latin typeface="黑体" panose="02010600030101010101" charset="-122"/>
                <a:ea typeface="黑体" panose="02010600030101010101" charset="-122"/>
              </a:rPr>
              <a:t>（</a:t>
            </a:r>
            <a:r>
              <a:rPr lang="en-US" altLang="zh-CN" dirty="0">
                <a:solidFill>
                  <a:srgbClr val="545454"/>
                </a:solidFill>
                <a:latin typeface="黑体" panose="02010600030101010101" charset="-122"/>
                <a:ea typeface="黑体" panose="02010600030101010101" charset="-122"/>
              </a:rPr>
              <a:t>1</a:t>
            </a:r>
            <a:r>
              <a:rPr lang="zh-CN" altLang="en-US" dirty="0">
                <a:solidFill>
                  <a:srgbClr val="545454"/>
                </a:solidFill>
                <a:latin typeface="黑体" panose="02010600030101010101" charset="-122"/>
                <a:ea typeface="黑体" panose="02010600030101010101" charset="-122"/>
              </a:rPr>
              <a:t>）远削</a:t>
            </a:r>
            <a:endParaRPr lang="zh-CN" altLang="en-US" dirty="0">
              <a:solidFill>
                <a:srgbClr val="545454"/>
              </a:solidFill>
              <a:latin typeface="黑体" panose="02010600030101010101" charset="-122"/>
              <a:ea typeface="黑体" panose="02010600030101010101" charset="-122"/>
            </a:endParaRPr>
          </a:p>
          <a:p>
            <a:pPr>
              <a:lnSpc>
                <a:spcPct val="150000"/>
              </a:lnSpc>
            </a:pPr>
            <a:r>
              <a:rPr lang="zh-CN" altLang="en-US" dirty="0">
                <a:solidFill>
                  <a:srgbClr val="545454"/>
                </a:solidFill>
                <a:latin typeface="微软雅黑" panose="020B0503020204020204" pitchFamily="34" charset="-122"/>
                <a:ea typeface="微软雅黑" panose="020B0503020204020204" pitchFamily="34" charset="-122"/>
              </a:rPr>
              <a:t>        向上引拍，是为了增大削击球的用力距离。在下降期击球，但不能过于低于台面。要保持足够的撞击力，否则球不会过网。</a:t>
            </a:r>
            <a:endParaRPr lang="zh-CN" altLang="en-US" dirty="0">
              <a:solidFill>
                <a:srgbClr val="545454"/>
              </a:solidFill>
              <a:latin typeface="微软雅黑" panose="020B0503020204020204" pitchFamily="34" charset="-122"/>
              <a:ea typeface="微软雅黑" panose="020B0503020204020204" pitchFamily="34" charset="-122"/>
            </a:endParaRPr>
          </a:p>
          <a:p>
            <a:pPr>
              <a:lnSpc>
                <a:spcPct val="150000"/>
              </a:lnSpc>
            </a:pPr>
            <a:r>
              <a:rPr lang="zh-CN" altLang="en-US" dirty="0">
                <a:solidFill>
                  <a:srgbClr val="545454"/>
                </a:solidFill>
                <a:latin typeface="黑体" panose="02010600030101010101" charset="-122"/>
                <a:ea typeface="黑体" panose="02010600030101010101" charset="-122"/>
              </a:rPr>
              <a:t>（</a:t>
            </a:r>
            <a:r>
              <a:rPr lang="en-US" altLang="zh-CN" dirty="0">
                <a:solidFill>
                  <a:srgbClr val="545454"/>
                </a:solidFill>
                <a:latin typeface="黑体" panose="02010600030101010101" charset="-122"/>
                <a:ea typeface="黑体" panose="02010600030101010101" charset="-122"/>
              </a:rPr>
              <a:t>2</a:t>
            </a:r>
            <a:r>
              <a:rPr lang="zh-CN" altLang="en-US" dirty="0">
                <a:solidFill>
                  <a:srgbClr val="545454"/>
                </a:solidFill>
                <a:latin typeface="黑体" panose="02010600030101010101" charset="-122"/>
                <a:ea typeface="黑体" panose="02010600030101010101" charset="-122"/>
              </a:rPr>
              <a:t>）近削</a:t>
            </a:r>
            <a:endParaRPr lang="zh-CN" altLang="en-US" dirty="0">
              <a:solidFill>
                <a:srgbClr val="545454"/>
              </a:solidFill>
              <a:latin typeface="黑体" panose="02010600030101010101" charset="-122"/>
              <a:ea typeface="黑体" panose="02010600030101010101" charset="-122"/>
            </a:endParaRPr>
          </a:p>
          <a:p>
            <a:pPr>
              <a:lnSpc>
                <a:spcPct val="150000"/>
              </a:lnSpc>
            </a:pPr>
            <a:r>
              <a:rPr lang="zh-CN" altLang="en-US" dirty="0">
                <a:solidFill>
                  <a:srgbClr val="545454"/>
                </a:solidFill>
                <a:latin typeface="微软雅黑" panose="020B0503020204020204" pitchFamily="34" charset="-122"/>
                <a:ea typeface="微软雅黑" panose="020B0503020204020204" pitchFamily="34" charset="-122"/>
              </a:rPr>
              <a:t>       向上引拍比肩略高。根据来球的情况调节拍面后仰角度。前臂发力为主，手腕配合下压，击球后没有前送的动作。</a:t>
            </a:r>
            <a:endParaRPr lang="en-US" altLang="zh-CN" dirty="0">
              <a:solidFill>
                <a:srgbClr val="545454"/>
              </a:solidFill>
              <a:latin typeface="微软雅黑" panose="020B0503020204020204" pitchFamily="34" charset="-122"/>
              <a:ea typeface="微软雅黑" panose="020B0503020204020204" pitchFamily="34" charset="-122"/>
            </a:endParaRPr>
          </a:p>
          <a:p>
            <a:pPr>
              <a:lnSpc>
                <a:spcPct val="150000"/>
              </a:lnSpc>
            </a:pPr>
            <a:r>
              <a:rPr lang="zh-CN" altLang="en-US" dirty="0">
                <a:solidFill>
                  <a:srgbClr val="545454"/>
                </a:solidFill>
                <a:latin typeface="黑体" panose="02010600030101010101" charset="-122"/>
                <a:ea typeface="黑体" panose="02010600030101010101" charset="-122"/>
              </a:rPr>
              <a:t>（</a:t>
            </a:r>
            <a:r>
              <a:rPr lang="en-US" altLang="zh-CN" dirty="0">
                <a:solidFill>
                  <a:srgbClr val="545454"/>
                </a:solidFill>
                <a:latin typeface="黑体" panose="02010600030101010101" charset="-122"/>
                <a:ea typeface="黑体" panose="02010600030101010101" charset="-122"/>
              </a:rPr>
              <a:t>3</a:t>
            </a:r>
            <a:r>
              <a:rPr lang="zh-CN" altLang="en-US" dirty="0">
                <a:solidFill>
                  <a:srgbClr val="545454"/>
                </a:solidFill>
                <a:latin typeface="黑体" panose="02010600030101010101" charset="-122"/>
                <a:ea typeface="黑体" panose="02010600030101010101" charset="-122"/>
              </a:rPr>
              <a:t>）削弧圈球 </a:t>
            </a:r>
            <a:endParaRPr lang="zh-CN" altLang="en-US" dirty="0">
              <a:solidFill>
                <a:srgbClr val="545454"/>
              </a:solidFill>
              <a:latin typeface="黑体" panose="02010600030101010101" charset="-122"/>
              <a:ea typeface="黑体" panose="02010600030101010101" charset="-122"/>
            </a:endParaRPr>
          </a:p>
          <a:p>
            <a:pPr>
              <a:lnSpc>
                <a:spcPct val="150000"/>
              </a:lnSpc>
            </a:pPr>
            <a:r>
              <a:rPr lang="zh-CN" altLang="en-US" dirty="0">
                <a:solidFill>
                  <a:srgbClr val="545454"/>
                </a:solidFill>
                <a:latin typeface="微软雅黑" panose="020B0503020204020204" pitchFamily="34" charset="-122"/>
                <a:ea typeface="微软雅黑" panose="020B0503020204020204" pitchFamily="34" charset="-122"/>
              </a:rPr>
              <a:t>        在来球的下降后期触球，击球点一般选在右腹前为宜。球拍触球时，拍面不能过分后仰，应触球的中下部；如来球旋转较强，可 使拍面竖直些，并适当加大手臂向下压球的力量。触球时，手腕应相对固定，以免回球 过高。</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102" name="图片 101"/>
          <p:cNvPicPr/>
          <p:nvPr>
            <p:custDataLst>
              <p:tags r:id="rId1"/>
            </p:custDataLst>
          </p:nvPr>
        </p:nvPicPr>
        <p:blipFill>
          <a:blip r:embed="rId2"/>
          <a:stretch>
            <a:fillRect/>
          </a:stretch>
        </p:blipFill>
        <p:spPr>
          <a:xfrm>
            <a:off x="9150985" y="0"/>
            <a:ext cx="1905000" cy="2203450"/>
          </a:xfrm>
          <a:prstGeom prst="rect">
            <a:avLst/>
          </a:prstGeom>
          <a:noFill/>
          <a:ln w="9525">
            <a:noFill/>
          </a:ln>
        </p:spPr>
      </p:pic>
    </p:spTree>
  </p:cSld>
  <p:clrMapOvr>
    <a:masterClrMapping/>
  </p:clrMapOvr>
  <p:transition>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534" y="2168523"/>
            <a:ext cx="3836588"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任务七</a:t>
            </a:r>
            <a:endPar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乒乓球基本战术</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Oval 13"/>
          <p:cNvSpPr/>
          <p:nvPr>
            <p:custDataLst>
              <p:tags r:id="rId2"/>
            </p:custDataLst>
          </p:nvPr>
        </p:nvSpPr>
        <p:spPr bwMode="auto">
          <a:xfrm>
            <a:off x="5177508" y="2354279"/>
            <a:ext cx="956619" cy="959223"/>
          </a:xfrm>
          <a:prstGeom prst="ellipse">
            <a:avLst/>
          </a:prstGeom>
          <a:solidFill>
            <a:sysClr val="window" lastClr="FFFFFF"/>
          </a:solidFill>
          <a:ln w="9525">
            <a:noFill/>
            <a:round/>
          </a:ln>
        </p:spPr>
        <p:txBody>
          <a:bodyPr vert="horz" wrap="square" lIns="132701" tIns="66352" rIns="132701" bIns="66352"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4" name="Down Arrow 15"/>
          <p:cNvSpPr/>
          <p:nvPr>
            <p:custDataLst>
              <p:tags r:id="rId3"/>
            </p:custDataLst>
          </p:nvPr>
        </p:nvSpPr>
        <p:spPr bwMode="auto">
          <a:xfrm rot="14548862">
            <a:off x="6202044" y="2270404"/>
            <a:ext cx="248545" cy="443952"/>
          </a:xfrm>
          <a:prstGeom prst="downArrow">
            <a:avLst>
              <a:gd name="adj1" fmla="val 63516"/>
              <a:gd name="adj2" fmla="val 50000"/>
            </a:avLst>
          </a:prstGeom>
          <a:solidFill>
            <a:srgbClr val="002060"/>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5" name="Down Arrow 19"/>
          <p:cNvSpPr/>
          <p:nvPr>
            <p:custDataLst>
              <p:tags r:id="rId4"/>
            </p:custDataLst>
          </p:nvPr>
        </p:nvSpPr>
        <p:spPr bwMode="auto">
          <a:xfrm rot="14548862" flipH="1" flipV="1">
            <a:off x="4867976" y="2928473"/>
            <a:ext cx="248545" cy="459796"/>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6" name="Down Arrow 44"/>
          <p:cNvSpPr/>
          <p:nvPr>
            <p:custDataLst>
              <p:tags r:id="rId5"/>
            </p:custDataLst>
          </p:nvPr>
        </p:nvSpPr>
        <p:spPr bwMode="auto">
          <a:xfrm rot="10800000">
            <a:off x="5537300" y="1885794"/>
            <a:ext cx="248532" cy="443977"/>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8" name="Down Arrow 47"/>
          <p:cNvSpPr/>
          <p:nvPr>
            <p:custDataLst>
              <p:tags r:id="rId6"/>
            </p:custDataLst>
          </p:nvPr>
        </p:nvSpPr>
        <p:spPr bwMode="auto">
          <a:xfrm rot="7051138" flipH="1">
            <a:off x="4874901" y="2269875"/>
            <a:ext cx="248545" cy="443952"/>
          </a:xfrm>
          <a:prstGeom prst="downArrow">
            <a:avLst>
              <a:gd name="adj1" fmla="val 63516"/>
              <a:gd name="adj2" fmla="val 50000"/>
            </a:avLst>
          </a:prstGeom>
          <a:solidFill>
            <a:srgbClr val="002060"/>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9" name="Down Arrow 55"/>
          <p:cNvSpPr/>
          <p:nvPr>
            <p:custDataLst>
              <p:tags r:id="rId7"/>
            </p:custDataLst>
          </p:nvPr>
        </p:nvSpPr>
        <p:spPr bwMode="auto">
          <a:xfrm rot="10800000" flipV="1">
            <a:off x="5537301" y="3338009"/>
            <a:ext cx="248532" cy="443977"/>
          </a:xfrm>
          <a:prstGeom prst="downArrow">
            <a:avLst>
              <a:gd name="adj1" fmla="val 63516"/>
              <a:gd name="adj2" fmla="val 50000"/>
            </a:avLst>
          </a:prstGeom>
          <a:solidFill>
            <a:srgbClr val="002060"/>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32" name="Down Arrow 56"/>
          <p:cNvSpPr/>
          <p:nvPr>
            <p:custDataLst>
              <p:tags r:id="rId8"/>
            </p:custDataLst>
          </p:nvPr>
        </p:nvSpPr>
        <p:spPr bwMode="auto">
          <a:xfrm rot="7051138" flipV="1">
            <a:off x="6195117" y="2942427"/>
            <a:ext cx="248545" cy="459796"/>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grpSp>
        <p:nvGrpSpPr>
          <p:cNvPr id="34" name="Group 84"/>
          <p:cNvGrpSpPr/>
          <p:nvPr/>
        </p:nvGrpSpPr>
        <p:grpSpPr>
          <a:xfrm>
            <a:off x="5164421" y="877325"/>
            <a:ext cx="1007572" cy="1008467"/>
            <a:chOff x="3307763" y="1427226"/>
            <a:chExt cx="648499" cy="649042"/>
          </a:xfrm>
        </p:grpSpPr>
        <p:sp>
          <p:nvSpPr>
            <p:cNvPr id="35" name="Oval 76"/>
            <p:cNvSpPr>
              <a:spLocks noChangeAspect="1"/>
            </p:cNvSpPr>
            <p:nvPr>
              <p:custDataLst>
                <p:tags r:id="rId9"/>
              </p:custDataLst>
            </p:nvPr>
          </p:nvSpPr>
          <p:spPr>
            <a:xfrm>
              <a:off x="3307763" y="1427226"/>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35" b="1" dirty="0">
                <a:solidFill>
                  <a:sysClr val="window" lastClr="FFFFFF"/>
                </a:solidFill>
                <a:cs typeface="思源黑体 CN Normal" panose="020B0400000000000000" pitchFamily="34" charset="-122"/>
                <a:sym typeface="思源宋体 CN" panose="02020400000000000000" charset="-122"/>
              </a:endParaRPr>
            </a:p>
          </p:txBody>
        </p:sp>
        <p:sp>
          <p:nvSpPr>
            <p:cNvPr id="38" name="Freeform 77"/>
            <p:cNvSpPr>
              <a:spLocks noEditPoints="1"/>
            </p:cNvSpPr>
            <p:nvPr>
              <p:custDataLst>
                <p:tags r:id="rId10"/>
              </p:custDataLst>
            </p:nvPr>
          </p:nvSpPr>
          <p:spPr bwMode="auto">
            <a:xfrm>
              <a:off x="3483875" y="1534824"/>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39" name="Group 88"/>
          <p:cNvGrpSpPr/>
          <p:nvPr/>
        </p:nvGrpSpPr>
        <p:grpSpPr>
          <a:xfrm>
            <a:off x="6470704" y="3002509"/>
            <a:ext cx="1007572" cy="1008467"/>
            <a:chOff x="3365370" y="3682819"/>
            <a:chExt cx="648499" cy="649042"/>
          </a:xfrm>
        </p:grpSpPr>
        <p:sp>
          <p:nvSpPr>
            <p:cNvPr id="40" name="Oval 64"/>
            <p:cNvSpPr>
              <a:spLocks noChangeAspect="1"/>
            </p:cNvSpPr>
            <p:nvPr>
              <p:custDataLst>
                <p:tags r:id="rId11"/>
              </p:custDataLst>
            </p:nvPr>
          </p:nvSpPr>
          <p:spPr>
            <a:xfrm>
              <a:off x="3365370" y="3682819"/>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41" name="Freeform 83"/>
            <p:cNvSpPr>
              <a:spLocks noEditPoints="1"/>
            </p:cNvSpPr>
            <p:nvPr>
              <p:custDataLst>
                <p:tags r:id="rId12"/>
              </p:custDataLst>
            </p:nvPr>
          </p:nvSpPr>
          <p:spPr bwMode="auto">
            <a:xfrm>
              <a:off x="3590360" y="3858452"/>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42" name="Group 87"/>
          <p:cNvGrpSpPr/>
          <p:nvPr/>
        </p:nvGrpSpPr>
        <p:grpSpPr>
          <a:xfrm>
            <a:off x="3839150" y="1679696"/>
            <a:ext cx="1007572" cy="1008467"/>
            <a:chOff x="5187738" y="3682819"/>
            <a:chExt cx="648499" cy="649042"/>
          </a:xfrm>
        </p:grpSpPr>
        <p:sp>
          <p:nvSpPr>
            <p:cNvPr id="43" name="Oval 73"/>
            <p:cNvSpPr>
              <a:spLocks noChangeAspect="1"/>
            </p:cNvSpPr>
            <p:nvPr>
              <p:custDataLst>
                <p:tags r:id="rId13"/>
              </p:custDataLst>
            </p:nvPr>
          </p:nvSpPr>
          <p:spPr>
            <a:xfrm>
              <a:off x="5187738" y="3682819"/>
              <a:ext cx="648499" cy="649042"/>
            </a:xfrm>
            <a:prstGeom prst="ellipse">
              <a:avLst/>
            </a:prstGeom>
            <a:solidFill>
              <a:srgbClr val="002060"/>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44" name="Freeform 137"/>
            <p:cNvSpPr>
              <a:spLocks noEditPoints="1"/>
            </p:cNvSpPr>
            <p:nvPr>
              <p:custDataLst>
                <p:tags r:id="rId14"/>
              </p:custDataLst>
            </p:nvPr>
          </p:nvSpPr>
          <p:spPr bwMode="auto">
            <a:xfrm>
              <a:off x="5347164" y="3838560"/>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46" name="Group 85"/>
          <p:cNvGrpSpPr/>
          <p:nvPr/>
        </p:nvGrpSpPr>
        <p:grpSpPr>
          <a:xfrm>
            <a:off x="5159301" y="3778665"/>
            <a:ext cx="1007572" cy="1008467"/>
            <a:chOff x="5187738" y="1415796"/>
            <a:chExt cx="648499" cy="649042"/>
          </a:xfrm>
        </p:grpSpPr>
        <p:sp>
          <p:nvSpPr>
            <p:cNvPr id="47" name="Oval 67"/>
            <p:cNvSpPr>
              <a:spLocks noChangeAspect="1"/>
            </p:cNvSpPr>
            <p:nvPr>
              <p:custDataLst>
                <p:tags r:id="rId15"/>
              </p:custDataLst>
            </p:nvPr>
          </p:nvSpPr>
          <p:spPr>
            <a:xfrm>
              <a:off x="5187738" y="1415796"/>
              <a:ext cx="648499" cy="649042"/>
            </a:xfrm>
            <a:prstGeom prst="ellipse">
              <a:avLst/>
            </a:prstGeom>
            <a:solidFill>
              <a:srgbClr val="002060"/>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49" name="Freeform 53"/>
            <p:cNvSpPr/>
            <p:nvPr>
              <p:custDataLst>
                <p:tags r:id="rId16"/>
              </p:custDataLst>
            </p:nvPr>
          </p:nvSpPr>
          <p:spPr bwMode="auto">
            <a:xfrm>
              <a:off x="5336668" y="1592431"/>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50" name="Group 86"/>
          <p:cNvGrpSpPr/>
          <p:nvPr/>
        </p:nvGrpSpPr>
        <p:grpSpPr>
          <a:xfrm>
            <a:off x="3826608" y="3002509"/>
            <a:ext cx="1007572" cy="1008467"/>
            <a:chOff x="5648594" y="2472338"/>
            <a:chExt cx="648499" cy="649042"/>
          </a:xfrm>
        </p:grpSpPr>
        <p:sp>
          <p:nvSpPr>
            <p:cNvPr id="51" name="Oval 70"/>
            <p:cNvSpPr>
              <a:spLocks noChangeAspect="1"/>
            </p:cNvSpPr>
            <p:nvPr>
              <p:custDataLst>
                <p:tags r:id="rId17"/>
              </p:custDataLst>
            </p:nvPr>
          </p:nvSpPr>
          <p:spPr>
            <a:xfrm>
              <a:off x="5648594" y="2472338"/>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52" name="Freeform 57"/>
            <p:cNvSpPr>
              <a:spLocks noEditPoints="1"/>
            </p:cNvSpPr>
            <p:nvPr>
              <p:custDataLst>
                <p:tags r:id="rId18"/>
              </p:custDataLst>
            </p:nvPr>
          </p:nvSpPr>
          <p:spPr bwMode="auto">
            <a:xfrm>
              <a:off x="5827267" y="2667801"/>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54" name="Group 83"/>
          <p:cNvGrpSpPr/>
          <p:nvPr/>
        </p:nvGrpSpPr>
        <p:grpSpPr>
          <a:xfrm>
            <a:off x="6480532" y="1675065"/>
            <a:ext cx="1007572" cy="1008467"/>
            <a:chOff x="2886238" y="2472339"/>
            <a:chExt cx="648499" cy="649042"/>
          </a:xfrm>
        </p:grpSpPr>
        <p:sp>
          <p:nvSpPr>
            <p:cNvPr id="55" name="Oval 61"/>
            <p:cNvSpPr>
              <a:spLocks noChangeAspect="1"/>
            </p:cNvSpPr>
            <p:nvPr>
              <p:custDataLst>
                <p:tags r:id="rId19"/>
              </p:custDataLst>
            </p:nvPr>
          </p:nvSpPr>
          <p:spPr>
            <a:xfrm>
              <a:off x="2886238" y="2472339"/>
              <a:ext cx="648499" cy="649042"/>
            </a:xfrm>
            <a:prstGeom prst="ellipse">
              <a:avLst/>
            </a:prstGeom>
            <a:solidFill>
              <a:srgbClr val="002060"/>
            </a:solidFill>
            <a:ln w="19050" cap="flat" cmpd="sng" algn="ctr">
              <a:noFill/>
              <a:prstDash val="solid"/>
              <a:miter lim="800000"/>
            </a:ln>
            <a:effectLst/>
          </p:spPr>
          <p:txBody>
            <a:bodyPr rtlCol="0" anchor="ctr"/>
            <a:lstStyle/>
            <a:p>
              <a:pPr algn="ctr">
                <a:lnSpc>
                  <a:spcPct val="120000"/>
                </a:lnSpc>
              </a:pPr>
              <a:endParaRPr lang="en-US" sz="1465" b="1" dirty="0">
                <a:cs typeface="思源黑体 CN Normal" panose="020B0400000000000000" pitchFamily="34" charset="-122"/>
                <a:sym typeface="思源宋体 CN" panose="02020400000000000000" charset="-122"/>
              </a:endParaRPr>
            </a:p>
          </p:txBody>
        </p:sp>
        <p:sp>
          <p:nvSpPr>
            <p:cNvPr id="58" name="Freeform 65"/>
            <p:cNvSpPr>
              <a:spLocks noEditPoints="1"/>
            </p:cNvSpPr>
            <p:nvPr>
              <p:custDataLst>
                <p:tags r:id="rId20"/>
              </p:custDataLst>
            </p:nvPr>
          </p:nvSpPr>
          <p:spPr bwMode="auto">
            <a:xfrm>
              <a:off x="3027706" y="2630302"/>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sp>
        <p:nvSpPr>
          <p:cNvPr id="61" name="TextBox 92"/>
          <p:cNvSpPr txBox="1"/>
          <p:nvPr>
            <p:custDataLst>
              <p:tags r:id="rId21"/>
            </p:custDataLst>
          </p:nvPr>
        </p:nvSpPr>
        <p:spPr>
          <a:xfrm>
            <a:off x="1808480" y="1979930"/>
            <a:ext cx="1778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二、接发球战术</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66" name="TextBox 95"/>
          <p:cNvSpPr txBox="1"/>
          <p:nvPr>
            <p:custDataLst>
              <p:tags r:id="rId22"/>
            </p:custDataLst>
          </p:nvPr>
        </p:nvSpPr>
        <p:spPr>
          <a:xfrm>
            <a:off x="2058670" y="3543300"/>
            <a:ext cx="1524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三、搓攻技术</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70" name="TextBox 98"/>
          <p:cNvSpPr txBox="1"/>
          <p:nvPr>
            <p:custDataLst>
              <p:tags r:id="rId23"/>
            </p:custDataLst>
          </p:nvPr>
        </p:nvSpPr>
        <p:spPr>
          <a:xfrm>
            <a:off x="7736840" y="1979930"/>
            <a:ext cx="1778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七、弧圈球战术</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75" name="TextBox 101"/>
          <p:cNvSpPr txBox="1"/>
          <p:nvPr>
            <p:custDataLst>
              <p:tags r:id="rId24"/>
            </p:custDataLst>
          </p:nvPr>
        </p:nvSpPr>
        <p:spPr>
          <a:xfrm>
            <a:off x="7814945" y="3388995"/>
            <a:ext cx="2032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六、削中反攻战术</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85" name="TextBox 104"/>
          <p:cNvSpPr txBox="1"/>
          <p:nvPr>
            <p:custDataLst>
              <p:tags r:id="rId25"/>
            </p:custDataLst>
          </p:nvPr>
        </p:nvSpPr>
        <p:spPr>
          <a:xfrm>
            <a:off x="2224405" y="842010"/>
            <a:ext cx="2032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一、发球抢攻战术</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88" name="TextBox 107"/>
          <p:cNvSpPr txBox="1"/>
          <p:nvPr>
            <p:custDataLst>
              <p:tags r:id="rId26"/>
            </p:custDataLst>
          </p:nvPr>
        </p:nvSpPr>
        <p:spPr>
          <a:xfrm>
            <a:off x="6395085" y="4243070"/>
            <a:ext cx="1524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五、拉攻战术</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3" name="TextBox 95"/>
          <p:cNvSpPr txBox="1"/>
          <p:nvPr>
            <p:custDataLst>
              <p:tags r:id="rId27"/>
            </p:custDataLst>
          </p:nvPr>
        </p:nvSpPr>
        <p:spPr>
          <a:xfrm>
            <a:off x="3220720" y="4325620"/>
            <a:ext cx="1524000" cy="368935"/>
          </a:xfrm>
          <a:prstGeom prst="rect">
            <a:avLst/>
          </a:prstGeom>
          <a:noFill/>
        </p:spPr>
        <p:txBody>
          <a:bodyPr wrap="none" lIns="0" tIns="0" rIns="0" bIns="0" rtlCol="0" anchor="t" anchorCtr="0">
            <a:spAutoFit/>
          </a:bodyPr>
          <a:p>
            <a:pPr algn="l">
              <a:lnSpc>
                <a:spcPct val="120000"/>
              </a:lnSpc>
            </a:pPr>
            <a:r>
              <a:rPr lang="zh-CN" altLang="en-US" sz="2000">
                <a:sym typeface="+mn-ea"/>
              </a:rPr>
              <a:t>四、对攻战术</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4"/>
                                        </p:tgtEl>
                                        <p:attrNameLst>
                                          <p:attrName>style.visibility</p:attrName>
                                        </p:attrNameLst>
                                      </p:cBhvr>
                                      <p:to>
                                        <p:strVal val="visible"/>
                                      </p:to>
                                    </p:set>
                                    <p:anim calcmode="lin" valueType="num">
                                      <p:cBhvr>
                                        <p:cTn id="21" dur="500" fill="hold"/>
                                        <p:tgtEl>
                                          <p:spTgt spid="54"/>
                                        </p:tgtEl>
                                        <p:attrNameLst>
                                          <p:attrName>ppt_w</p:attrName>
                                        </p:attrNameLst>
                                      </p:cBhvr>
                                      <p:tavLst>
                                        <p:tav tm="0">
                                          <p:val>
                                            <p:fltVal val="0"/>
                                          </p:val>
                                        </p:tav>
                                        <p:tav tm="100000">
                                          <p:val>
                                            <p:strVal val="#ppt_w"/>
                                          </p:val>
                                        </p:tav>
                                      </p:tavLst>
                                    </p:anim>
                                    <p:anim calcmode="lin" valueType="num">
                                      <p:cBhvr>
                                        <p:cTn id="22" dur="500" fill="hold"/>
                                        <p:tgtEl>
                                          <p:spTgt spid="54"/>
                                        </p:tgtEl>
                                        <p:attrNameLst>
                                          <p:attrName>ppt_h</p:attrName>
                                        </p:attrNameLst>
                                      </p:cBhvr>
                                      <p:tavLst>
                                        <p:tav tm="0">
                                          <p:val>
                                            <p:fltVal val="0"/>
                                          </p:val>
                                        </p:tav>
                                        <p:tav tm="100000">
                                          <p:val>
                                            <p:strVal val="#ppt_h"/>
                                          </p:val>
                                        </p:tav>
                                      </p:tavLst>
                                    </p:anim>
                                    <p:animEffect transition="in" filter="fade">
                                      <p:cBhvr>
                                        <p:cTn id="23" dur="500"/>
                                        <p:tgtEl>
                                          <p:spTgt spid="54"/>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up)">
                                      <p:cBhvr>
                                        <p:cTn id="37" dur="500"/>
                                        <p:tgtEl>
                                          <p:spTgt spid="29"/>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p:cTn id="41" dur="500" fill="hold"/>
                                        <p:tgtEl>
                                          <p:spTgt spid="46"/>
                                        </p:tgtEl>
                                        <p:attrNameLst>
                                          <p:attrName>ppt_w</p:attrName>
                                        </p:attrNameLst>
                                      </p:cBhvr>
                                      <p:tavLst>
                                        <p:tav tm="0">
                                          <p:val>
                                            <p:fltVal val="0"/>
                                          </p:val>
                                        </p:tav>
                                        <p:tav tm="100000">
                                          <p:val>
                                            <p:strVal val="#ppt_w"/>
                                          </p:val>
                                        </p:tav>
                                      </p:tavLst>
                                    </p:anim>
                                    <p:anim calcmode="lin" valueType="num">
                                      <p:cBhvr>
                                        <p:cTn id="42" dur="500" fill="hold"/>
                                        <p:tgtEl>
                                          <p:spTgt spid="46"/>
                                        </p:tgtEl>
                                        <p:attrNameLst>
                                          <p:attrName>ppt_h</p:attrName>
                                        </p:attrNameLst>
                                      </p:cBhvr>
                                      <p:tavLst>
                                        <p:tav tm="0">
                                          <p:val>
                                            <p:fltVal val="0"/>
                                          </p:val>
                                        </p:tav>
                                        <p:tav tm="100000">
                                          <p:val>
                                            <p:strVal val="#ppt_h"/>
                                          </p:val>
                                        </p:tav>
                                      </p:tavLst>
                                    </p:anim>
                                    <p:animEffect transition="in" filter="fade">
                                      <p:cBhvr>
                                        <p:cTn id="43" dur="500"/>
                                        <p:tgtEl>
                                          <p:spTgt spid="46"/>
                                        </p:tgtEl>
                                      </p:cBhvr>
                                    </p:animEffect>
                                  </p:childTnLst>
                                </p:cTn>
                              </p:par>
                            </p:childTnLst>
                          </p:cTn>
                        </p:par>
                        <p:par>
                          <p:cTn id="44" fill="hold">
                            <p:stCondLst>
                              <p:cond delay="4000"/>
                            </p:stCondLst>
                            <p:childTnLst>
                              <p:par>
                                <p:cTn id="45" presetID="22" presetClass="entr" presetSubtype="2"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right)">
                                      <p:cBhvr>
                                        <p:cTn id="47" dur="500"/>
                                        <p:tgtEl>
                                          <p:spTgt spid="25"/>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ppt_w</p:attrName>
                                        </p:attrNameLst>
                                      </p:cBhvr>
                                      <p:tavLst>
                                        <p:tav tm="0">
                                          <p:val>
                                            <p:fltVal val="0"/>
                                          </p:val>
                                        </p:tav>
                                        <p:tav tm="100000">
                                          <p:val>
                                            <p:strVal val="#ppt_w"/>
                                          </p:val>
                                        </p:tav>
                                      </p:tavLst>
                                    </p:anim>
                                    <p:anim calcmode="lin" valueType="num">
                                      <p:cBhvr>
                                        <p:cTn id="52" dur="500" fill="hold"/>
                                        <p:tgtEl>
                                          <p:spTgt spid="50"/>
                                        </p:tgtEl>
                                        <p:attrNameLst>
                                          <p:attrName>ppt_h</p:attrName>
                                        </p:attrNameLst>
                                      </p:cBhvr>
                                      <p:tavLst>
                                        <p:tav tm="0">
                                          <p:val>
                                            <p:fltVal val="0"/>
                                          </p:val>
                                        </p:tav>
                                        <p:tav tm="100000">
                                          <p:val>
                                            <p:strVal val="#ppt_h"/>
                                          </p:val>
                                        </p:tav>
                                      </p:tavLst>
                                    </p:anim>
                                    <p:animEffect transition="in" filter="fade">
                                      <p:cBhvr>
                                        <p:cTn id="53" dur="500"/>
                                        <p:tgtEl>
                                          <p:spTgt spid="50"/>
                                        </p:tgtEl>
                                      </p:cBhvr>
                                    </p:animEffect>
                                  </p:childTnLst>
                                </p:cTn>
                              </p:par>
                            </p:childTnLst>
                          </p:cTn>
                        </p:par>
                        <p:par>
                          <p:cTn id="54" fill="hold">
                            <p:stCondLst>
                              <p:cond delay="5000"/>
                            </p:stCondLst>
                            <p:childTnLst>
                              <p:par>
                                <p:cTn id="55" presetID="22" presetClass="entr" presetSubtype="2"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right)">
                                      <p:cBhvr>
                                        <p:cTn id="57" dur="500"/>
                                        <p:tgtEl>
                                          <p:spTgt spid="28"/>
                                        </p:tgtEl>
                                      </p:cBhvr>
                                    </p:animEffect>
                                  </p:childTnLst>
                                </p:cTn>
                              </p:par>
                            </p:childTnLst>
                          </p:cTn>
                        </p:par>
                        <p:par>
                          <p:cTn id="58" fill="hold">
                            <p:stCondLst>
                              <p:cond delay="5500"/>
                            </p:stCondLst>
                            <p:childTnLst>
                              <p:par>
                                <p:cTn id="59" presetID="53" presetClass="entr" presetSubtype="16" fill="hold" nodeType="after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p:cTn id="61" dur="500" fill="hold"/>
                                        <p:tgtEl>
                                          <p:spTgt spid="42"/>
                                        </p:tgtEl>
                                        <p:attrNameLst>
                                          <p:attrName>ppt_w</p:attrName>
                                        </p:attrNameLst>
                                      </p:cBhvr>
                                      <p:tavLst>
                                        <p:tav tm="0">
                                          <p:val>
                                            <p:fltVal val="0"/>
                                          </p:val>
                                        </p:tav>
                                        <p:tav tm="100000">
                                          <p:val>
                                            <p:strVal val="#ppt_w"/>
                                          </p:val>
                                        </p:tav>
                                      </p:tavLst>
                                    </p:anim>
                                    <p:anim calcmode="lin" valueType="num">
                                      <p:cBhvr>
                                        <p:cTn id="62" dur="500" fill="hold"/>
                                        <p:tgtEl>
                                          <p:spTgt spid="42"/>
                                        </p:tgtEl>
                                        <p:attrNameLst>
                                          <p:attrName>ppt_h</p:attrName>
                                        </p:attrNameLst>
                                      </p:cBhvr>
                                      <p:tavLst>
                                        <p:tav tm="0">
                                          <p:val>
                                            <p:fltVal val="0"/>
                                          </p:val>
                                        </p:tav>
                                        <p:tav tm="100000">
                                          <p:val>
                                            <p:strVal val="#ppt_h"/>
                                          </p:val>
                                        </p:tav>
                                      </p:tavLst>
                                    </p:anim>
                                    <p:animEffect transition="in" filter="fade">
                                      <p:cBhvr>
                                        <p:cTn id="6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6" grpId="0" bldLvl="0" animBg="1"/>
      <p:bldP spid="28" grpId="0" bldLvl="0" animBg="1"/>
      <p:bldP spid="29" grpId="0" bldLvl="0" animBg="1"/>
      <p:bldP spid="32"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52" name="矩形 1"/>
          <p:cNvSpPr/>
          <p:nvPr/>
        </p:nvSpPr>
        <p:spPr>
          <a:xfrm>
            <a:off x="977900" y="1270000"/>
            <a:ext cx="10183813" cy="2168525"/>
          </a:xfrm>
          <a:prstGeom prst="rect">
            <a:avLst/>
          </a:prstGeom>
          <a:noFill/>
          <a:ln w="9525">
            <a:noFill/>
          </a:ln>
        </p:spPr>
        <p:txBody>
          <a:bodyPr>
            <a:spAutoFit/>
          </a:bodyPr>
          <a:p>
            <a:pPr>
              <a:lnSpc>
                <a:spcPct val="150000"/>
              </a:lnSpc>
            </a:pPr>
            <a:r>
              <a:rPr lang="zh-CN" altLang="en-US" b="1" dirty="0">
                <a:solidFill>
                  <a:srgbClr val="545454"/>
                </a:solidFill>
                <a:latin typeface="微软雅黑" panose="020B0503020204020204" pitchFamily="34" charset="-122"/>
                <a:ea typeface="微软雅黑" panose="020B0503020204020204" pitchFamily="34" charset="-122"/>
              </a:rPr>
              <a:t>一、发球抢攻战术</a:t>
            </a:r>
            <a:endParaRPr lang="zh-CN" altLang="en-US" b="1" dirty="0">
              <a:solidFill>
                <a:srgbClr val="545454"/>
              </a:solidFill>
              <a:latin typeface="微软雅黑" panose="020B0503020204020204" pitchFamily="34" charset="-122"/>
              <a:ea typeface="微软雅黑" panose="020B0503020204020204" pitchFamily="34" charset="-122"/>
            </a:endParaRPr>
          </a:p>
          <a:p>
            <a:pPr>
              <a:lnSpc>
                <a:spcPct val="150000"/>
              </a:lnSpc>
            </a:pPr>
            <a:r>
              <a:rPr lang="zh-CN" altLang="en-US" dirty="0">
                <a:solidFill>
                  <a:srgbClr val="545454"/>
                </a:solidFill>
                <a:latin typeface="微软雅黑" panose="020B0503020204020204" pitchFamily="34" charset="-122"/>
                <a:ea typeface="微软雅黑" panose="020B0503020204020204" pitchFamily="34" charset="-122"/>
              </a:rPr>
              <a:t>       发球抢攻是我国直板快攻打法的“杀手锏”，是力争主动、先发制人的主要战术。运用的效果主要取决于发球的质量和第三板进攻的能力。</a:t>
            </a:r>
            <a:endParaRPr lang="en-US" altLang="zh-CN" dirty="0">
              <a:solidFill>
                <a:srgbClr val="545454"/>
              </a:solidFill>
              <a:latin typeface="微软雅黑" panose="020B0503020204020204" pitchFamily="34" charset="-122"/>
              <a:ea typeface="微软雅黑" panose="020B0503020204020204" pitchFamily="34" charset="-122"/>
            </a:endParaRPr>
          </a:p>
          <a:p>
            <a:pPr>
              <a:lnSpc>
                <a:spcPct val="150000"/>
              </a:lnSpc>
            </a:pPr>
            <a:r>
              <a:rPr lang="en-US" altLang="zh-CN" dirty="0">
                <a:solidFill>
                  <a:srgbClr val="545454"/>
                </a:solidFill>
                <a:latin typeface="微软雅黑" panose="020B0503020204020204" pitchFamily="34" charset="-122"/>
                <a:ea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rPr>
              <a:t>常用的发球抢攻战术主要有：正手发转与不转球、侧身正手（高抛或低抛）发左侧上（下）旋球、反手发右侧上（下）旋球、反手发急球或急下旋球、下蹲式发球。</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27653" name="图片 3"/>
          <p:cNvPicPr>
            <a:picLocks noChangeAspect="1"/>
          </p:cNvPicPr>
          <p:nvPr/>
        </p:nvPicPr>
        <p:blipFill>
          <a:blip r:embed="rId1"/>
          <a:stretch>
            <a:fillRect/>
          </a:stretch>
        </p:blipFill>
        <p:spPr>
          <a:xfrm>
            <a:off x="8621713" y="3036888"/>
            <a:ext cx="2014537" cy="3025775"/>
          </a:xfrm>
          <a:prstGeom prst="rect">
            <a:avLst/>
          </a:prstGeom>
          <a:noFill/>
          <a:ln w="9525">
            <a:noFill/>
          </a:ln>
        </p:spPr>
      </p:pic>
    </p:spTree>
  </p:cSld>
  <p:clrMapOvr>
    <a:masterClrMapping/>
  </p:clrMapOvr>
  <p:transition>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76" name="矩形 1"/>
          <p:cNvSpPr/>
          <p:nvPr/>
        </p:nvSpPr>
        <p:spPr>
          <a:xfrm>
            <a:off x="977900" y="1311275"/>
            <a:ext cx="10236200" cy="2584450"/>
          </a:xfrm>
          <a:prstGeom prst="rect">
            <a:avLst/>
          </a:prstGeom>
          <a:noFill/>
          <a:ln w="9525">
            <a:noFill/>
          </a:ln>
        </p:spPr>
        <p:txBody>
          <a:bodyPr>
            <a:spAutoFit/>
          </a:bodyPr>
          <a:p>
            <a:pPr algn="just">
              <a:lnSpc>
                <a:spcPct val="150000"/>
              </a:lnSpc>
            </a:pPr>
            <a:r>
              <a:rPr lang="zh-CN" altLang="en-US" b="1" dirty="0">
                <a:solidFill>
                  <a:srgbClr val="545454"/>
                </a:solidFill>
                <a:latin typeface="微软雅黑" panose="020B0503020204020204" pitchFamily="34" charset="-122"/>
                <a:ea typeface="微软雅黑" panose="020B0503020204020204" pitchFamily="34" charset="-122"/>
              </a:rPr>
              <a:t>二、接发球战术</a:t>
            </a:r>
            <a:endParaRPr lang="zh-CN" altLang="en-US" b="1"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       接发球水平的高低可以反映运动员的实战能力以及各项基本技术的应用程度。接发球者只是暂时处在被控制状态，如果接发球者破坏了发球者的抢攻意图或者为他制造了障碍，减弱了对方抢攻的质量，也就意味着自己已经脱离被控制状态，变被动为主动了。</a:t>
            </a:r>
            <a:endParaRPr lang="en-US" altLang="zh-CN"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en-US" altLang="zh-CN" dirty="0">
                <a:solidFill>
                  <a:srgbClr val="545454"/>
                </a:solidFill>
                <a:latin typeface="微软雅黑" panose="020B0503020204020204" pitchFamily="34" charset="-122"/>
                <a:ea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rPr>
              <a:t>常用的接发球战术有：稳健保守法；接发球抢攻；盯住对方的弱点处，寻找突破口；控制接发球的落点；正手侧身接发球。</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28677" name="图片 3"/>
          <p:cNvPicPr>
            <a:picLocks noChangeAspect="1"/>
          </p:cNvPicPr>
          <p:nvPr/>
        </p:nvPicPr>
        <p:blipFill>
          <a:blip r:embed="rId1"/>
          <a:stretch>
            <a:fillRect/>
          </a:stretch>
        </p:blipFill>
        <p:spPr>
          <a:xfrm>
            <a:off x="8645525" y="3454400"/>
            <a:ext cx="2386013" cy="2493963"/>
          </a:xfrm>
          <a:prstGeom prst="rect">
            <a:avLst/>
          </a:prstGeom>
          <a:noFill/>
          <a:ln w="9525">
            <a:noFill/>
          </a:ln>
        </p:spPr>
      </p:pic>
    </p:spTree>
  </p:cSld>
  <p:clrMapOvr>
    <a:masterClrMapping/>
  </p:clrMapOvr>
  <p:transition>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00" name="矩形 1"/>
          <p:cNvSpPr/>
          <p:nvPr/>
        </p:nvSpPr>
        <p:spPr>
          <a:xfrm>
            <a:off x="977900" y="1258888"/>
            <a:ext cx="5791200" cy="3415030"/>
          </a:xfrm>
          <a:prstGeom prst="rect">
            <a:avLst/>
          </a:prstGeom>
          <a:noFill/>
          <a:ln w="9525">
            <a:noFill/>
          </a:ln>
        </p:spPr>
        <p:txBody>
          <a:bodyPr>
            <a:spAutoFit/>
          </a:bodyPr>
          <a:p>
            <a:pPr algn="just">
              <a:lnSpc>
                <a:spcPct val="150000"/>
              </a:lnSpc>
            </a:pPr>
            <a:r>
              <a:rPr lang="zh-CN" altLang="en-US" b="1" dirty="0">
                <a:solidFill>
                  <a:srgbClr val="545454"/>
                </a:solidFill>
                <a:latin typeface="微软雅黑" panose="020B0503020204020204" pitchFamily="34" charset="-122"/>
                <a:ea typeface="微软雅黑" panose="020B0503020204020204" pitchFamily="34" charset="-122"/>
              </a:rPr>
              <a:t>三、搓攻技术</a:t>
            </a:r>
            <a:endParaRPr lang="zh-CN" altLang="en-US" b="1"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       搓攻战术是进攻型打法的辅助战术之一，主要利用搓球旋转的变化和落点的变化为抢攻创造机会。这一战术在基层比赛中被普遍采用。搓攻战术也是削球型打法争取主动的主要战术之一。</a:t>
            </a:r>
            <a:endParaRPr lang="en-US" altLang="zh-CN"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en-US" altLang="zh-CN" dirty="0">
                <a:solidFill>
                  <a:srgbClr val="545454"/>
                </a:solidFill>
                <a:latin typeface="微软雅黑" panose="020B0503020204020204" pitchFamily="34" charset="-122"/>
                <a:ea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rPr>
              <a:t>常用的搓球战术有：慢搓与快搓结合、转与不转结合、搓球变线、搓球控制落点、搓中突击、搓中变推或抢攻。</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29701" name="图片 3"/>
          <p:cNvPicPr>
            <a:picLocks noChangeAspect="1"/>
          </p:cNvPicPr>
          <p:nvPr/>
        </p:nvPicPr>
        <p:blipFill>
          <a:blip r:embed="rId1"/>
          <a:stretch>
            <a:fillRect/>
          </a:stretch>
        </p:blipFill>
        <p:spPr>
          <a:xfrm>
            <a:off x="7604125" y="1258888"/>
            <a:ext cx="2997200" cy="3986212"/>
          </a:xfrm>
          <a:prstGeom prst="rect">
            <a:avLst/>
          </a:prstGeom>
          <a:noFill/>
          <a:ln w="9525">
            <a:noFill/>
          </a:ln>
        </p:spPr>
      </p:pic>
    </p:spTree>
  </p:cSld>
  <p:clrMapOvr>
    <a:masterClrMapping/>
  </p:clrMapOvr>
  <p:transition>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2" name="图片 3"/>
          <p:cNvPicPr>
            <a:picLocks noChangeAspect="1"/>
          </p:cNvPicPr>
          <p:nvPr/>
        </p:nvPicPr>
        <p:blipFill>
          <a:blip r:embed="rId1"/>
          <a:stretch>
            <a:fillRect/>
          </a:stretch>
        </p:blipFill>
        <p:spPr>
          <a:xfrm>
            <a:off x="8691563" y="2101850"/>
            <a:ext cx="1660525" cy="2459038"/>
          </a:xfrm>
          <a:prstGeom prst="rect">
            <a:avLst/>
          </a:prstGeom>
          <a:noFill/>
          <a:ln w="9525">
            <a:noFill/>
          </a:ln>
        </p:spPr>
      </p:pic>
      <p:sp>
        <p:nvSpPr>
          <p:cNvPr id="30723"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25" name="矩形 1"/>
          <p:cNvSpPr/>
          <p:nvPr/>
        </p:nvSpPr>
        <p:spPr>
          <a:xfrm>
            <a:off x="977900" y="1079500"/>
            <a:ext cx="10099675" cy="5077460"/>
          </a:xfrm>
          <a:prstGeom prst="rect">
            <a:avLst/>
          </a:prstGeom>
          <a:noFill/>
          <a:ln w="9525">
            <a:noFill/>
          </a:ln>
        </p:spPr>
        <p:txBody>
          <a:bodyPr>
            <a:spAutoFit/>
          </a:bodyPr>
          <a:p>
            <a:pPr algn="just">
              <a:lnSpc>
                <a:spcPct val="150000"/>
              </a:lnSpc>
            </a:pPr>
            <a:r>
              <a:rPr lang="zh-CN" altLang="en-US" b="1" dirty="0">
                <a:solidFill>
                  <a:srgbClr val="545454"/>
                </a:solidFill>
                <a:latin typeface="微软雅黑" panose="020B0503020204020204" pitchFamily="34" charset="-122"/>
                <a:ea typeface="微软雅黑" panose="020B0503020204020204" pitchFamily="34" charset="-122"/>
              </a:rPr>
              <a:t>四、对攻战术</a:t>
            </a:r>
            <a:endParaRPr lang="zh-CN" altLang="en-US" b="1"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       对攻战术是进攻型打法在相持阶段常用的一项重要战术。快攻类打法主要依靠反手推挡（或反手攻球）和正手攻球（或正手拉弧圈球）的技术，充分发挥快速多变的特点来调动对方。</a:t>
            </a:r>
            <a:endParaRPr lang="en-US" altLang="zh-CN"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常用的对攻战术有：</a:t>
            </a:r>
            <a:r>
              <a:rPr lang="en-US" altLang="zh-CN" dirty="0">
                <a:solidFill>
                  <a:srgbClr val="545454"/>
                </a:solidFill>
                <a:latin typeface="微软雅黑" panose="020B0503020204020204" pitchFamily="34" charset="-122"/>
                <a:ea typeface="微软雅黑" panose="020B0503020204020204" pitchFamily="34" charset="-122"/>
              </a:rPr>
              <a:t>1. </a:t>
            </a:r>
            <a:r>
              <a:rPr lang="zh-CN" altLang="en-US" dirty="0">
                <a:solidFill>
                  <a:srgbClr val="545454"/>
                </a:solidFill>
                <a:latin typeface="微软雅黑" panose="020B0503020204020204" pitchFamily="34" charset="-122"/>
                <a:ea typeface="微软雅黑" panose="020B0503020204020204" pitchFamily="34" charset="-122"/>
              </a:rPr>
              <a:t>紧逼对方反手，伺机抢攻或侧身抢攻、抢拉。</a:t>
            </a: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en-US" altLang="zh-CN" dirty="0">
                <a:solidFill>
                  <a:srgbClr val="545454"/>
                </a:solidFill>
                <a:latin typeface="微软雅黑" panose="020B0503020204020204" pitchFamily="34" charset="-122"/>
                <a:ea typeface="微软雅黑" panose="020B0503020204020204" pitchFamily="34" charset="-122"/>
              </a:rPr>
              <a:t>                              2. </a:t>
            </a:r>
            <a:r>
              <a:rPr lang="zh-CN" altLang="en-US" dirty="0">
                <a:solidFill>
                  <a:srgbClr val="545454"/>
                </a:solidFill>
                <a:latin typeface="微软雅黑" panose="020B0503020204020204" pitchFamily="34" charset="-122"/>
                <a:ea typeface="微软雅黑" panose="020B0503020204020204" pitchFamily="34" charset="-122"/>
              </a:rPr>
              <a:t>压左突右。</a:t>
            </a: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en-US" altLang="zh-CN" dirty="0">
                <a:solidFill>
                  <a:srgbClr val="545454"/>
                </a:solidFill>
                <a:latin typeface="微软雅黑" panose="020B0503020204020204" pitchFamily="34" charset="-122"/>
                <a:ea typeface="微软雅黑" panose="020B0503020204020204" pitchFamily="34" charset="-122"/>
              </a:rPr>
              <a:t>                              3. </a:t>
            </a:r>
            <a:r>
              <a:rPr lang="zh-CN" altLang="en-US" dirty="0">
                <a:solidFill>
                  <a:srgbClr val="545454"/>
                </a:solidFill>
                <a:latin typeface="微软雅黑" panose="020B0503020204020204" pitchFamily="34" charset="-122"/>
                <a:ea typeface="微软雅黑" panose="020B0503020204020204" pitchFamily="34" charset="-122"/>
              </a:rPr>
              <a:t>调右压左。</a:t>
            </a: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en-US" altLang="zh-CN" dirty="0">
                <a:solidFill>
                  <a:srgbClr val="545454"/>
                </a:solidFill>
                <a:latin typeface="微软雅黑" panose="020B0503020204020204" pitchFamily="34" charset="-122"/>
                <a:ea typeface="微软雅黑" panose="020B0503020204020204" pitchFamily="34" charset="-122"/>
              </a:rPr>
              <a:t>                              4. </a:t>
            </a:r>
            <a:r>
              <a:rPr lang="zh-CN" altLang="en-US" dirty="0">
                <a:solidFill>
                  <a:srgbClr val="545454"/>
                </a:solidFill>
                <a:latin typeface="微软雅黑" panose="020B0503020204020204" pitchFamily="34" charset="-122"/>
                <a:ea typeface="微软雅黑" panose="020B0503020204020204" pitchFamily="34" charset="-122"/>
              </a:rPr>
              <a:t>攻两大角。</a:t>
            </a:r>
            <a:endParaRPr lang="en-US" altLang="zh-CN"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en-US" altLang="zh-CN" dirty="0">
                <a:solidFill>
                  <a:srgbClr val="545454"/>
                </a:solidFill>
                <a:latin typeface="微软雅黑" panose="020B0503020204020204" pitchFamily="34" charset="-122"/>
                <a:ea typeface="微软雅黑" panose="020B0503020204020204" pitchFamily="34" charset="-122"/>
              </a:rPr>
              <a:t>                              5. </a:t>
            </a:r>
            <a:r>
              <a:rPr lang="zh-CN" altLang="en-US" dirty="0">
                <a:solidFill>
                  <a:srgbClr val="545454"/>
                </a:solidFill>
                <a:latin typeface="微软雅黑" panose="020B0503020204020204" pitchFamily="34" charset="-122"/>
                <a:ea typeface="微软雅黑" panose="020B0503020204020204" pitchFamily="34" charset="-122"/>
              </a:rPr>
              <a:t>攻追身球。</a:t>
            </a: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en-US" altLang="zh-CN" dirty="0">
                <a:solidFill>
                  <a:srgbClr val="545454"/>
                </a:solidFill>
                <a:latin typeface="微软雅黑" panose="020B0503020204020204" pitchFamily="34" charset="-122"/>
                <a:ea typeface="微软雅黑" panose="020B0503020204020204" pitchFamily="34" charset="-122"/>
              </a:rPr>
              <a:t>                              6. </a:t>
            </a:r>
            <a:r>
              <a:rPr lang="zh-CN" altLang="en-US" dirty="0">
                <a:solidFill>
                  <a:srgbClr val="545454"/>
                </a:solidFill>
                <a:latin typeface="微软雅黑" panose="020B0503020204020204" pitchFamily="34" charset="-122"/>
                <a:ea typeface="微软雅黑" panose="020B0503020204020204" pitchFamily="34" charset="-122"/>
              </a:rPr>
              <a:t>变化击球节奏，加力推和减力挡结合，发力攻、拉与轻打轻拉结合，也可造成对手的被动局面。</a:t>
            </a: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en-US" altLang="zh-CN" dirty="0">
                <a:solidFill>
                  <a:srgbClr val="545454"/>
                </a:solidFill>
                <a:latin typeface="微软雅黑" panose="020B0503020204020204" pitchFamily="34" charset="-122"/>
                <a:ea typeface="微软雅黑" panose="020B0503020204020204" pitchFamily="34" charset="-122"/>
              </a:rPr>
              <a:t>                              7. </a:t>
            </a:r>
            <a:r>
              <a:rPr lang="zh-CN" altLang="en-US" dirty="0">
                <a:solidFill>
                  <a:srgbClr val="545454"/>
                </a:solidFill>
                <a:latin typeface="微软雅黑" panose="020B0503020204020204" pitchFamily="34" charset="-122"/>
                <a:ea typeface="微软雅黑" panose="020B0503020204020204" pitchFamily="34" charset="-122"/>
              </a:rPr>
              <a:t>改变球的旋转性质，如加力推后、推下旋；正手攻球后，退至中远台削一板，对方往往来不及反应，可直接得分或创造机会球。</a:t>
            </a:r>
            <a:endParaRPr lang="zh-CN" altLang="en-US" dirty="0">
              <a:solidFill>
                <a:srgbClr val="545454"/>
              </a:solidFill>
              <a:latin typeface="微软雅黑" panose="020B0503020204020204" pitchFamily="34" charset="-122"/>
              <a:ea typeface="微软雅黑" panose="020B0503020204020204" pitchFamily="34" charset="-122"/>
            </a:endParaRPr>
          </a:p>
        </p:txBody>
      </p:sp>
    </p:spTree>
  </p:cSld>
  <p:clrMapOvr>
    <a:masterClrMapping/>
  </p:clrMapOvr>
  <p:transition>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48" name="矩形 1"/>
          <p:cNvSpPr/>
          <p:nvPr/>
        </p:nvSpPr>
        <p:spPr>
          <a:xfrm>
            <a:off x="977900" y="1069975"/>
            <a:ext cx="10531475" cy="2168525"/>
          </a:xfrm>
          <a:prstGeom prst="rect">
            <a:avLst/>
          </a:prstGeom>
          <a:noFill/>
          <a:ln w="9525">
            <a:noFill/>
          </a:ln>
        </p:spPr>
        <p:txBody>
          <a:bodyPr>
            <a:spAutoFit/>
          </a:bodyPr>
          <a:p>
            <a:pPr algn="just">
              <a:lnSpc>
                <a:spcPct val="150000"/>
              </a:lnSpc>
            </a:pPr>
            <a:r>
              <a:rPr lang="zh-CN" altLang="en-US" b="1" dirty="0">
                <a:solidFill>
                  <a:srgbClr val="545454"/>
                </a:solidFill>
                <a:latin typeface="微软雅黑" panose="020B0503020204020204" pitchFamily="34" charset="-122"/>
                <a:ea typeface="微软雅黑" panose="020B0503020204020204" pitchFamily="34" charset="-122"/>
              </a:rPr>
              <a:t>五、拉攻战术</a:t>
            </a:r>
            <a:endParaRPr lang="zh-CN" altLang="en-US" b="1"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       拉攻战术是以攻为主的选手对付削球的主要战术。为了发挥拉攻的战术效果，首先要具备连续拉的能力，并有线路、落点、旋转、轻重等变化；其次要有拉中突击和连续扣杀的能力。常用的拉攻战术主要有：拉反手后，侧身突击斜线或中路追身球；拉中路杀两角或拉两角杀中路；拉一角或杀另一角；拉吊结合，伺机突击；拉搓结合；稳拉为主，伺机突击。</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31749" name="图片 3"/>
          <p:cNvPicPr>
            <a:picLocks noChangeAspect="1"/>
          </p:cNvPicPr>
          <p:nvPr/>
        </p:nvPicPr>
        <p:blipFill>
          <a:blip r:embed="rId1"/>
          <a:stretch>
            <a:fillRect/>
          </a:stretch>
        </p:blipFill>
        <p:spPr>
          <a:xfrm>
            <a:off x="6492875" y="1938338"/>
            <a:ext cx="4471988" cy="4471987"/>
          </a:xfrm>
          <a:prstGeom prst="rect">
            <a:avLst/>
          </a:prstGeom>
          <a:noFill/>
          <a:ln w="9525">
            <a:noFill/>
          </a:ln>
        </p:spPr>
      </p:pic>
    </p:spTree>
  </p:cSld>
  <p:clrMapOvr>
    <a:masterClrMapping/>
  </p:clrMapOvr>
  <p:transition>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72" name="矩形 1"/>
          <p:cNvSpPr/>
          <p:nvPr/>
        </p:nvSpPr>
        <p:spPr>
          <a:xfrm>
            <a:off x="977900" y="1217613"/>
            <a:ext cx="10467975" cy="2168525"/>
          </a:xfrm>
          <a:prstGeom prst="rect">
            <a:avLst/>
          </a:prstGeom>
          <a:noFill/>
          <a:ln w="9525">
            <a:noFill/>
          </a:ln>
        </p:spPr>
        <p:txBody>
          <a:bodyPr>
            <a:spAutoFit/>
          </a:bodyPr>
          <a:p>
            <a:pPr algn="just">
              <a:lnSpc>
                <a:spcPct val="150000"/>
              </a:lnSpc>
            </a:pPr>
            <a:r>
              <a:rPr lang="zh-CN" altLang="en-US" b="1" dirty="0">
                <a:solidFill>
                  <a:srgbClr val="545454"/>
                </a:solidFill>
                <a:latin typeface="微软雅黑" panose="020B0503020204020204" pitchFamily="34" charset="-122"/>
                <a:ea typeface="微软雅黑" panose="020B0503020204020204" pitchFamily="34" charset="-122"/>
              </a:rPr>
              <a:t>六、削中反攻战术</a:t>
            </a:r>
            <a:endParaRPr lang="zh-CN" altLang="en-US" b="1"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       这种战术主要靠稳健的削球，限制对方的进攻能力，为自己的反攻创造有利条件。它不仅增强了削球技术的生命力，也促进了攻防之间的积极转化。、</a:t>
            </a:r>
            <a:endParaRPr lang="en-US" altLang="zh-CN"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en-US" altLang="zh-CN" dirty="0">
                <a:solidFill>
                  <a:srgbClr val="545454"/>
                </a:solidFill>
                <a:latin typeface="微软雅黑" panose="020B0503020204020204" pitchFamily="34" charset="-122"/>
                <a:ea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rPr>
              <a:t>常用的削中反攻战术主要有：削转与不转球，伺机反攻；削长短球，伺机反攻；逼两大角，伺机反攻；交叉削两大角，突击对方弱点；削、挡、攻结合，伺机强攻。</a:t>
            </a:r>
            <a:endParaRPr lang="zh-CN" altLang="en-US" dirty="0">
              <a:solidFill>
                <a:srgbClr val="545454"/>
              </a:solidFill>
              <a:latin typeface="微软雅黑" panose="020B0503020204020204" pitchFamily="34" charset="-122"/>
              <a:ea typeface="微软雅黑" panose="020B0503020204020204" pitchFamily="34" charset="-122"/>
            </a:endParaRPr>
          </a:p>
        </p:txBody>
      </p:sp>
      <p:sp>
        <p:nvSpPr>
          <p:cNvPr id="4" name="矩形 3"/>
          <p:cNvSpPr/>
          <p:nvPr/>
        </p:nvSpPr>
        <p:spPr>
          <a:xfrm>
            <a:off x="1054100" y="4479925"/>
            <a:ext cx="5157788" cy="1339850"/>
          </a:xfrm>
          <a:prstGeom prst="rect">
            <a:avLst/>
          </a:prstGeom>
          <a:solidFill>
            <a:schemeClr val="accent2">
              <a:lumMod val="60000"/>
              <a:lumOff val="40000"/>
            </a:schemeClr>
          </a:solidFill>
        </p:spPr>
        <p:txBody>
          <a:bodyPr>
            <a:spAutoFit/>
          </a:body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 我国乒坛名将陈新华以及第 </a:t>
            </a:r>
            <a:r>
              <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43 </a:t>
            </a: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届世乒赛男单冠军丁松成功地运用削中反攻战术创造了辉煌，令欧洲选手手足失措，无以应对。</a:t>
            </a: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2774" name="图片 4"/>
          <p:cNvPicPr>
            <a:picLocks noChangeAspect="1"/>
          </p:cNvPicPr>
          <p:nvPr/>
        </p:nvPicPr>
        <p:blipFill>
          <a:blip r:embed="rId1"/>
          <a:stretch>
            <a:fillRect/>
          </a:stretch>
        </p:blipFill>
        <p:spPr>
          <a:xfrm>
            <a:off x="6373813" y="3671888"/>
            <a:ext cx="1808162" cy="2409825"/>
          </a:xfrm>
          <a:prstGeom prst="rect">
            <a:avLst/>
          </a:prstGeom>
          <a:noFill/>
          <a:ln w="9525">
            <a:noFill/>
          </a:ln>
        </p:spPr>
      </p:pic>
      <p:pic>
        <p:nvPicPr>
          <p:cNvPr id="32775" name="图片 5"/>
          <p:cNvPicPr>
            <a:picLocks noChangeAspect="1"/>
          </p:cNvPicPr>
          <p:nvPr/>
        </p:nvPicPr>
        <p:blipFill>
          <a:blip r:embed="rId2"/>
          <a:stretch>
            <a:fillRect/>
          </a:stretch>
        </p:blipFill>
        <p:spPr>
          <a:xfrm>
            <a:off x="8293100" y="2981325"/>
            <a:ext cx="1744663" cy="2389188"/>
          </a:xfrm>
          <a:prstGeom prst="rect">
            <a:avLst/>
          </a:prstGeom>
          <a:noFill/>
          <a:ln w="9525">
            <a:noFill/>
          </a:ln>
        </p:spPr>
      </p:pic>
    </p:spTree>
  </p:cSld>
  <p:clrMapOvr>
    <a:masterClrMapping/>
  </p:clrMapOvr>
  <p:transition>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796" name="矩形 1"/>
          <p:cNvSpPr/>
          <p:nvPr/>
        </p:nvSpPr>
        <p:spPr>
          <a:xfrm>
            <a:off x="869950" y="1185863"/>
            <a:ext cx="10645775" cy="1337945"/>
          </a:xfrm>
          <a:prstGeom prst="rect">
            <a:avLst/>
          </a:prstGeom>
          <a:noFill/>
          <a:ln w="9525">
            <a:noFill/>
          </a:ln>
        </p:spPr>
        <p:txBody>
          <a:bodyPr>
            <a:spAutoFit/>
          </a:bodyPr>
          <a:p>
            <a:pPr algn="just">
              <a:lnSpc>
                <a:spcPct val="150000"/>
              </a:lnSpc>
            </a:pPr>
            <a:r>
              <a:rPr lang="zh-CN" altLang="en-US" b="1" dirty="0">
                <a:solidFill>
                  <a:srgbClr val="545454"/>
                </a:solidFill>
                <a:latin typeface="微软雅黑" panose="020B0503020204020204" pitchFamily="34" charset="-122"/>
                <a:ea typeface="微软雅黑" panose="020B0503020204020204" pitchFamily="34" charset="-122"/>
              </a:rPr>
              <a:t>七、弧圈球战术</a:t>
            </a:r>
            <a:endParaRPr lang="zh-CN" altLang="en-US" b="1" dirty="0">
              <a:solidFill>
                <a:srgbClr val="545454"/>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545454"/>
                </a:solidFill>
                <a:latin typeface="微软雅黑" panose="020B0503020204020204" pitchFamily="34" charset="-122"/>
                <a:ea typeface="微软雅黑" panose="020B0503020204020204" pitchFamily="34" charset="-122"/>
              </a:rPr>
              <a:t>       由于弧圈球战术把速度和旋转有效地结合起来，稳健性好，适应性强，许多著名选手已用它去替代攻球或扣杀。常用的弧圈球战术有：发球抢攻、接发球果断上手、相持中的战术运用。</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33797" name="图片 3"/>
          <p:cNvPicPr>
            <a:picLocks noChangeAspect="1"/>
          </p:cNvPicPr>
          <p:nvPr/>
        </p:nvPicPr>
        <p:blipFill>
          <a:blip r:embed="rId1"/>
          <a:stretch>
            <a:fillRect/>
          </a:stretch>
        </p:blipFill>
        <p:spPr>
          <a:xfrm>
            <a:off x="977900" y="2524125"/>
            <a:ext cx="2206625" cy="2009775"/>
          </a:xfrm>
          <a:prstGeom prst="rect">
            <a:avLst/>
          </a:prstGeom>
          <a:noFill/>
          <a:ln w="9525">
            <a:noFill/>
          </a:ln>
        </p:spPr>
      </p:pic>
      <p:pic>
        <p:nvPicPr>
          <p:cNvPr id="33798" name="图片 4"/>
          <p:cNvPicPr>
            <a:picLocks noChangeAspect="1"/>
          </p:cNvPicPr>
          <p:nvPr/>
        </p:nvPicPr>
        <p:blipFill>
          <a:blip r:embed="rId2"/>
          <a:stretch>
            <a:fillRect/>
          </a:stretch>
        </p:blipFill>
        <p:spPr>
          <a:xfrm>
            <a:off x="3276600" y="4256088"/>
            <a:ext cx="2414588" cy="1804987"/>
          </a:xfrm>
          <a:prstGeom prst="rect">
            <a:avLst/>
          </a:prstGeom>
          <a:noFill/>
          <a:ln w="9525">
            <a:noFill/>
          </a:ln>
        </p:spPr>
      </p:pic>
      <p:pic>
        <p:nvPicPr>
          <p:cNvPr id="33799" name="图片 5"/>
          <p:cNvPicPr>
            <a:picLocks noChangeAspect="1"/>
          </p:cNvPicPr>
          <p:nvPr/>
        </p:nvPicPr>
        <p:blipFill>
          <a:blip r:embed="rId3"/>
          <a:stretch>
            <a:fillRect/>
          </a:stretch>
        </p:blipFill>
        <p:spPr>
          <a:xfrm>
            <a:off x="5811838" y="2524125"/>
            <a:ext cx="2060575" cy="2235200"/>
          </a:xfrm>
          <a:prstGeom prst="rect">
            <a:avLst/>
          </a:prstGeom>
          <a:noFill/>
          <a:ln w="9525">
            <a:noFill/>
          </a:ln>
        </p:spPr>
      </p:pic>
      <p:pic>
        <p:nvPicPr>
          <p:cNvPr id="33800" name="图片 6"/>
          <p:cNvPicPr>
            <a:picLocks noChangeAspect="1"/>
          </p:cNvPicPr>
          <p:nvPr/>
        </p:nvPicPr>
        <p:blipFill>
          <a:blip r:embed="rId4"/>
          <a:stretch>
            <a:fillRect/>
          </a:stretch>
        </p:blipFill>
        <p:spPr>
          <a:xfrm>
            <a:off x="9956800" y="2524125"/>
            <a:ext cx="1689100" cy="2540000"/>
          </a:xfrm>
          <a:prstGeom prst="rect">
            <a:avLst/>
          </a:prstGeom>
          <a:noFill/>
          <a:ln w="9525">
            <a:noFill/>
          </a:ln>
        </p:spPr>
      </p:pic>
      <p:pic>
        <p:nvPicPr>
          <p:cNvPr id="33801" name="图片 7"/>
          <p:cNvPicPr>
            <a:picLocks noChangeAspect="1"/>
          </p:cNvPicPr>
          <p:nvPr/>
        </p:nvPicPr>
        <p:blipFill>
          <a:blip r:embed="rId5"/>
          <a:stretch>
            <a:fillRect/>
          </a:stretch>
        </p:blipFill>
        <p:spPr>
          <a:xfrm>
            <a:off x="8140700" y="4084638"/>
            <a:ext cx="1428750" cy="2147887"/>
          </a:xfrm>
          <a:prstGeom prst="rect">
            <a:avLst/>
          </a:prstGeom>
          <a:noFill/>
          <a:ln w="9525">
            <a:noFill/>
          </a:ln>
        </p:spPr>
      </p:pic>
    </p:spTree>
  </p:cSld>
  <p:clrMapOvr>
    <a:masterClrMapping/>
  </p:clrMapOvr>
  <p:transition>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534" y="2168523"/>
            <a:ext cx="3836588"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任务一</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乒乓球的基本理论</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4818" name="图片 6"/>
          <p:cNvPicPr>
            <a:picLocks noChangeAspect="1"/>
          </p:cNvPicPr>
          <p:nvPr/>
        </p:nvPicPr>
        <p:blipFill>
          <a:blip r:embed="rId1"/>
          <a:stretch>
            <a:fillRect/>
          </a:stretch>
        </p:blipFill>
        <p:spPr>
          <a:xfrm>
            <a:off x="0" y="0"/>
            <a:ext cx="12192000" cy="3938588"/>
          </a:xfrm>
          <a:prstGeom prst="rect">
            <a:avLst/>
          </a:prstGeom>
          <a:noFill/>
          <a:ln w="9525">
            <a:noFill/>
          </a:ln>
        </p:spPr>
      </p:pic>
      <p:sp>
        <p:nvSpPr>
          <p:cNvPr id="34819" name="矩形 7"/>
          <p:cNvSpPr/>
          <p:nvPr/>
        </p:nvSpPr>
        <p:spPr>
          <a:xfrm>
            <a:off x="0" y="3938588"/>
            <a:ext cx="12192000" cy="261937"/>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34820" name="Text Box 2"/>
          <p:cNvSpPr/>
          <p:nvPr/>
        </p:nvSpPr>
        <p:spPr>
          <a:xfrm>
            <a:off x="3878263" y="5124450"/>
            <a:ext cx="4435475" cy="647700"/>
          </a:xfrm>
          <a:prstGeom prst="rect">
            <a:avLst/>
          </a:prstGeom>
          <a:noFill/>
          <a:ln w="9525">
            <a:noFill/>
          </a:ln>
        </p:spPr>
        <p:txBody>
          <a:bodyPr>
            <a:spAutoFit/>
          </a:bodyPr>
          <a:p>
            <a:pPr algn="ctr"/>
            <a:r>
              <a:rPr lang="zh-CN" altLang="en-US"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谢谢阅读</a:t>
            </a:r>
            <a:endParaRPr lang="zh-CN" altLang="en-US"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21" name="直接连接符 9"/>
          <p:cNvSpPr/>
          <p:nvPr/>
        </p:nvSpPr>
        <p:spPr>
          <a:xfrm>
            <a:off x="2998788" y="5840413"/>
            <a:ext cx="6194425" cy="1587"/>
          </a:xfrm>
          <a:prstGeom prst="line">
            <a:avLst/>
          </a:prstGeom>
          <a:ln w="6350" cap="flat" cmpd="sng">
            <a:solidFill>
              <a:srgbClr val="BFBFBF"/>
            </a:solidFill>
            <a:prstDash val="solid"/>
            <a:bevel/>
            <a:headEnd type="none" w="med" len="med"/>
            <a:tailEnd type="none" w="med" len="med"/>
          </a:ln>
        </p:spPr>
      </p:sp>
    </p:spTree>
  </p:cSld>
  <p:clrMapOvr>
    <a:masterClrMapping/>
  </p:clrMapOvr>
  <p:transition>
    <p:cover dir="l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425291" y="2701462"/>
            <a:ext cx="2494280" cy="1797050"/>
            <a:chOff x="3588393" y="2021558"/>
            <a:chExt cx="2494280" cy="1797050"/>
          </a:xfrm>
        </p:grpSpPr>
        <p:sp>
          <p:nvSpPr>
            <p:cNvPr id="7" name="Teardrop 33"/>
            <p:cNvSpPr/>
            <p:nvPr/>
          </p:nvSpPr>
          <p:spPr>
            <a:xfrm rot="8100000">
              <a:off x="4535377" y="2021558"/>
              <a:ext cx="648873" cy="648873"/>
            </a:xfrm>
            <a:prstGeom prst="teardrop">
              <a:avLst>
                <a:gd name="adj" fmla="val 131619"/>
              </a:avLst>
            </a:prstGeom>
            <a:solidFill>
              <a:schemeClr val="accent2"/>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6" name="Freeform 103"/>
            <p:cNvSpPr/>
            <p:nvPr/>
          </p:nvSpPr>
          <p:spPr bwMode="auto">
            <a:xfrm>
              <a:off x="4723598" y="2216935"/>
              <a:ext cx="290867" cy="258119"/>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solidFill>
              <a:schemeClr val="bg1"/>
            </a:solidFill>
            <a:ln w="9525">
              <a:noFill/>
              <a:round/>
            </a:ln>
          </p:spPr>
          <p:txBody>
            <a:bodyPr vert="horz" wrap="square" lIns="91440" tIns="45720" rIns="91440" bIns="45720" numCol="1" anchor="t" anchorCtr="0" compatLnSpc="1"/>
            <a:p>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TextBox 76"/>
            <p:cNvSpPr txBox="1"/>
            <p:nvPr/>
          </p:nvSpPr>
          <p:spPr>
            <a:xfrm>
              <a:off x="3588393" y="3419828"/>
              <a:ext cx="2494280" cy="398780"/>
            </a:xfrm>
            <a:prstGeom prst="rect">
              <a:avLst/>
            </a:prstGeom>
            <a:noFill/>
            <a:effectLst/>
          </p:spPr>
          <p:txBody>
            <a:bodyPr wrap="square" rtlCol="0">
              <a:spAutoFit/>
            </a:bodyPr>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二、站位与击球距离</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grpSp>
        <p:nvGrpSpPr>
          <p:cNvPr id="49" name="组合 48"/>
          <p:cNvGrpSpPr/>
          <p:nvPr/>
        </p:nvGrpSpPr>
        <p:grpSpPr>
          <a:xfrm>
            <a:off x="3844069" y="2907495"/>
            <a:ext cx="4270375" cy="1680210"/>
            <a:chOff x="5268429" y="2801631"/>
            <a:chExt cx="4270375" cy="1680210"/>
          </a:xfrm>
        </p:grpSpPr>
        <p:sp>
          <p:nvSpPr>
            <p:cNvPr id="50" name="Teardrop 37"/>
            <p:cNvSpPr/>
            <p:nvPr/>
          </p:nvSpPr>
          <p:spPr>
            <a:xfrm rot="8100000">
              <a:off x="6918030" y="2801631"/>
              <a:ext cx="648874" cy="648873"/>
            </a:xfrm>
            <a:prstGeom prst="teardrop">
              <a:avLst>
                <a:gd name="adj" fmla="val 131619"/>
              </a:avLst>
            </a:prstGeom>
            <a:solidFill>
              <a:schemeClr val="accent1"/>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1" name="Freeform 100"/>
            <p:cNvSpPr/>
            <p:nvPr/>
          </p:nvSpPr>
          <p:spPr bwMode="auto">
            <a:xfrm>
              <a:off x="7060582" y="2971967"/>
              <a:ext cx="273530" cy="308201"/>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ln>
          </p:spPr>
          <p:txBody>
            <a:bodyPr vert="horz" wrap="square" lIns="91440" tIns="45720" rIns="91440" bIns="45720" numCol="1" anchor="t" anchorCtr="0" compatLnSpc="1"/>
            <a:p>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2" name="TextBox 76"/>
            <p:cNvSpPr txBox="1"/>
            <p:nvPr/>
          </p:nvSpPr>
          <p:spPr>
            <a:xfrm>
              <a:off x="5268429" y="4083061"/>
              <a:ext cx="4270375" cy="398780"/>
            </a:xfrm>
            <a:prstGeom prst="rect">
              <a:avLst/>
            </a:prstGeom>
            <a:noFill/>
            <a:effectLst/>
          </p:spPr>
          <p:txBody>
            <a:bodyPr wrap="square" rtlCol="0">
              <a:spAutoFit/>
            </a:bodyPr>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四、击球部位</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grpSp>
        <p:nvGrpSpPr>
          <p:cNvPr id="54" name="组合 53"/>
          <p:cNvGrpSpPr/>
          <p:nvPr/>
        </p:nvGrpSpPr>
        <p:grpSpPr>
          <a:xfrm>
            <a:off x="8302206" y="2669076"/>
            <a:ext cx="2686685" cy="1748790"/>
            <a:chOff x="9140036" y="1952977"/>
            <a:chExt cx="2686685" cy="1748790"/>
          </a:xfrm>
        </p:grpSpPr>
        <p:sp>
          <p:nvSpPr>
            <p:cNvPr id="55" name="Teardrop 21"/>
            <p:cNvSpPr/>
            <p:nvPr/>
          </p:nvSpPr>
          <p:spPr>
            <a:xfrm rot="8100000">
              <a:off x="10196668" y="1952977"/>
              <a:ext cx="648873" cy="648873"/>
            </a:xfrm>
            <a:prstGeom prst="teardrop">
              <a:avLst>
                <a:gd name="adj" fmla="val 131619"/>
              </a:avLst>
            </a:prstGeom>
            <a:solidFill>
              <a:schemeClr val="accent2"/>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7" name="Freeform 108"/>
            <p:cNvSpPr>
              <a:spLocks noEditPoints="1"/>
            </p:cNvSpPr>
            <p:nvPr/>
          </p:nvSpPr>
          <p:spPr bwMode="auto">
            <a:xfrm>
              <a:off x="10374871" y="2083496"/>
              <a:ext cx="292790" cy="389104"/>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solidFill>
              <a:schemeClr val="bg1"/>
            </a:solidFill>
            <a:ln w="9525">
              <a:noFill/>
              <a:round/>
            </a:ln>
          </p:spPr>
          <p:txBody>
            <a:bodyPr vert="horz" wrap="square" lIns="91440" tIns="45720" rIns="91440" bIns="45720" numCol="1" anchor="t" anchorCtr="0" compatLnSpc="1"/>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9" name="TextBox 76"/>
            <p:cNvSpPr txBox="1"/>
            <p:nvPr/>
          </p:nvSpPr>
          <p:spPr>
            <a:xfrm>
              <a:off x="9140036" y="3302987"/>
              <a:ext cx="2686685" cy="398780"/>
            </a:xfrm>
            <a:prstGeom prst="rect">
              <a:avLst/>
            </a:prstGeom>
            <a:noFill/>
            <a:effectLst/>
          </p:spPr>
          <p:txBody>
            <a:bodyPr wrap="square" rtlCol="0">
              <a:spAutoFit/>
            </a:bodyPr>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六、击球路线</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grpSp>
        <p:nvGrpSpPr>
          <p:cNvPr id="2" name="组合 1"/>
          <p:cNvGrpSpPr/>
          <p:nvPr/>
        </p:nvGrpSpPr>
        <p:grpSpPr>
          <a:xfrm>
            <a:off x="8494236" y="4417867"/>
            <a:ext cx="2494280" cy="1797050"/>
            <a:chOff x="3588393" y="2021558"/>
            <a:chExt cx="2494280" cy="1797050"/>
          </a:xfrm>
        </p:grpSpPr>
        <p:sp>
          <p:nvSpPr>
            <p:cNvPr id="3" name="Teardrop 33"/>
            <p:cNvSpPr/>
            <p:nvPr>
              <p:custDataLst>
                <p:tags r:id="rId2"/>
              </p:custDataLst>
            </p:nvPr>
          </p:nvSpPr>
          <p:spPr>
            <a:xfrm rot="8100000">
              <a:off x="4535377" y="2021558"/>
              <a:ext cx="648873" cy="648873"/>
            </a:xfrm>
            <a:prstGeom prst="teardrop">
              <a:avLst>
                <a:gd name="adj" fmla="val 131619"/>
              </a:avLst>
            </a:prstGeom>
            <a:solidFill>
              <a:schemeClr val="accent2"/>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 name="Freeform 103"/>
            <p:cNvSpPr/>
            <p:nvPr>
              <p:custDataLst>
                <p:tags r:id="rId3"/>
              </p:custDataLst>
            </p:nvPr>
          </p:nvSpPr>
          <p:spPr bwMode="auto">
            <a:xfrm>
              <a:off x="4723598" y="2216935"/>
              <a:ext cx="290867" cy="258119"/>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solidFill>
              <a:schemeClr val="bg1"/>
            </a:solidFill>
            <a:ln w="9525">
              <a:noFill/>
              <a:round/>
            </a:ln>
          </p:spPr>
          <p:txBody>
            <a:bodyPr vert="horz" wrap="square" lIns="91440" tIns="45720" rIns="91440" bIns="45720" numCol="1" anchor="t" anchorCtr="0" compatLnSpc="1"/>
            <a:p>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 name="TextBox 76"/>
            <p:cNvSpPr txBox="1"/>
            <p:nvPr>
              <p:custDataLst>
                <p:tags r:id="rId4"/>
              </p:custDataLst>
            </p:nvPr>
          </p:nvSpPr>
          <p:spPr>
            <a:xfrm>
              <a:off x="3588393" y="3419828"/>
              <a:ext cx="2494280" cy="398780"/>
            </a:xfrm>
            <a:prstGeom prst="rect">
              <a:avLst/>
            </a:prstGeom>
            <a:noFill/>
            <a:effectLst/>
          </p:spPr>
          <p:txBody>
            <a:bodyPr wrap="square" rtlCol="0">
              <a:spAutoFit/>
            </a:bodyPr>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七、击球点</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grpSp>
        <p:nvGrpSpPr>
          <p:cNvPr id="8" name="组合 7"/>
          <p:cNvGrpSpPr/>
          <p:nvPr/>
        </p:nvGrpSpPr>
        <p:grpSpPr>
          <a:xfrm>
            <a:off x="-108806" y="4430225"/>
            <a:ext cx="4270375" cy="1680210"/>
            <a:chOff x="5268429" y="2801631"/>
            <a:chExt cx="4270375" cy="1680210"/>
          </a:xfrm>
        </p:grpSpPr>
        <p:sp>
          <p:nvSpPr>
            <p:cNvPr id="9" name="Teardrop 37"/>
            <p:cNvSpPr/>
            <p:nvPr>
              <p:custDataLst>
                <p:tags r:id="rId5"/>
              </p:custDataLst>
            </p:nvPr>
          </p:nvSpPr>
          <p:spPr>
            <a:xfrm rot="8100000">
              <a:off x="6918030" y="2801631"/>
              <a:ext cx="648874" cy="648873"/>
            </a:xfrm>
            <a:prstGeom prst="teardrop">
              <a:avLst>
                <a:gd name="adj" fmla="val 131619"/>
              </a:avLst>
            </a:prstGeom>
            <a:solidFill>
              <a:schemeClr val="accent1"/>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0" name="Freeform 100"/>
            <p:cNvSpPr/>
            <p:nvPr>
              <p:custDataLst>
                <p:tags r:id="rId6"/>
              </p:custDataLst>
            </p:nvPr>
          </p:nvSpPr>
          <p:spPr bwMode="auto">
            <a:xfrm>
              <a:off x="7060582" y="2971967"/>
              <a:ext cx="273530" cy="308201"/>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ln>
          </p:spPr>
          <p:txBody>
            <a:bodyPr vert="horz" wrap="square" lIns="91440" tIns="45720" rIns="91440" bIns="45720" numCol="1" anchor="t" anchorCtr="0" compatLnSpc="1"/>
            <a:p>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1" name="TextBox 76"/>
            <p:cNvSpPr txBox="1"/>
            <p:nvPr>
              <p:custDataLst>
                <p:tags r:id="rId7"/>
              </p:custDataLst>
            </p:nvPr>
          </p:nvSpPr>
          <p:spPr>
            <a:xfrm>
              <a:off x="5268429" y="4083061"/>
              <a:ext cx="4270375" cy="398780"/>
            </a:xfrm>
            <a:prstGeom prst="rect">
              <a:avLst/>
            </a:prstGeom>
            <a:noFill/>
            <a:effectLst/>
          </p:spPr>
          <p:txBody>
            <a:bodyPr wrap="square" rtlCol="0">
              <a:spAutoFit/>
            </a:bodyPr>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三、球拍拍形</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grpSp>
        <p:nvGrpSpPr>
          <p:cNvPr id="12" name="组合 11"/>
          <p:cNvGrpSpPr/>
          <p:nvPr/>
        </p:nvGrpSpPr>
        <p:grpSpPr>
          <a:xfrm>
            <a:off x="561816" y="713277"/>
            <a:ext cx="2494280" cy="1797050"/>
            <a:chOff x="3588393" y="2021558"/>
            <a:chExt cx="2494280" cy="1797050"/>
          </a:xfrm>
        </p:grpSpPr>
        <p:sp>
          <p:nvSpPr>
            <p:cNvPr id="13" name="Teardrop 33"/>
            <p:cNvSpPr/>
            <p:nvPr>
              <p:custDataLst>
                <p:tags r:id="rId8"/>
              </p:custDataLst>
            </p:nvPr>
          </p:nvSpPr>
          <p:spPr>
            <a:xfrm rot="8100000">
              <a:off x="4535377" y="2021558"/>
              <a:ext cx="648873" cy="648873"/>
            </a:xfrm>
            <a:prstGeom prst="teardrop">
              <a:avLst>
                <a:gd name="adj" fmla="val 131619"/>
              </a:avLst>
            </a:prstGeom>
            <a:solidFill>
              <a:schemeClr val="accent2"/>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Freeform 103"/>
            <p:cNvSpPr/>
            <p:nvPr>
              <p:custDataLst>
                <p:tags r:id="rId9"/>
              </p:custDataLst>
            </p:nvPr>
          </p:nvSpPr>
          <p:spPr bwMode="auto">
            <a:xfrm>
              <a:off x="4723598" y="2216935"/>
              <a:ext cx="290867" cy="258119"/>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solidFill>
              <a:schemeClr val="bg1"/>
            </a:solidFill>
            <a:ln w="9525">
              <a:noFill/>
              <a:round/>
            </a:ln>
          </p:spPr>
          <p:txBody>
            <a:bodyPr vert="horz" wrap="square" lIns="91440" tIns="45720" rIns="91440" bIns="45720" numCol="1" anchor="t" anchorCtr="0" compatLnSpc="1"/>
            <a:p>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5" name="TextBox 76"/>
            <p:cNvSpPr txBox="1"/>
            <p:nvPr>
              <p:custDataLst>
                <p:tags r:id="rId10"/>
              </p:custDataLst>
            </p:nvPr>
          </p:nvSpPr>
          <p:spPr>
            <a:xfrm>
              <a:off x="3588393" y="3419828"/>
              <a:ext cx="2494280" cy="398780"/>
            </a:xfrm>
            <a:prstGeom prst="rect">
              <a:avLst/>
            </a:prstGeom>
            <a:noFill/>
            <a:effectLst/>
          </p:spPr>
          <p:txBody>
            <a:bodyPr wrap="square" rtlCol="0">
              <a:spAutoFit/>
            </a:bodyPr>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一、球台</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grpSp>
        <p:nvGrpSpPr>
          <p:cNvPr id="16" name="组合 15"/>
          <p:cNvGrpSpPr/>
          <p:nvPr/>
        </p:nvGrpSpPr>
        <p:grpSpPr>
          <a:xfrm>
            <a:off x="7606444" y="591650"/>
            <a:ext cx="4270375" cy="1680210"/>
            <a:chOff x="5268429" y="2801631"/>
            <a:chExt cx="4270375" cy="1680210"/>
          </a:xfrm>
        </p:grpSpPr>
        <p:sp>
          <p:nvSpPr>
            <p:cNvPr id="17" name="Teardrop 37"/>
            <p:cNvSpPr/>
            <p:nvPr>
              <p:custDataLst>
                <p:tags r:id="rId11"/>
              </p:custDataLst>
            </p:nvPr>
          </p:nvSpPr>
          <p:spPr>
            <a:xfrm rot="8100000">
              <a:off x="6918030" y="2801631"/>
              <a:ext cx="648874" cy="648873"/>
            </a:xfrm>
            <a:prstGeom prst="teardrop">
              <a:avLst>
                <a:gd name="adj" fmla="val 131619"/>
              </a:avLst>
            </a:prstGeom>
            <a:solidFill>
              <a:schemeClr val="accent1"/>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Freeform 100"/>
            <p:cNvSpPr/>
            <p:nvPr>
              <p:custDataLst>
                <p:tags r:id="rId12"/>
              </p:custDataLst>
            </p:nvPr>
          </p:nvSpPr>
          <p:spPr bwMode="auto">
            <a:xfrm>
              <a:off x="7060582" y="2971967"/>
              <a:ext cx="273530" cy="308201"/>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ln>
          </p:spPr>
          <p:txBody>
            <a:bodyPr vert="horz" wrap="square" lIns="91440" tIns="45720" rIns="91440" bIns="45720" numCol="1" anchor="t" anchorCtr="0" compatLnSpc="1"/>
            <a:p>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9" name="TextBox 76"/>
            <p:cNvSpPr txBox="1"/>
            <p:nvPr>
              <p:custDataLst>
                <p:tags r:id="rId13"/>
              </p:custDataLst>
            </p:nvPr>
          </p:nvSpPr>
          <p:spPr>
            <a:xfrm>
              <a:off x="5268429" y="4083061"/>
              <a:ext cx="4270375" cy="398780"/>
            </a:xfrm>
            <a:prstGeom prst="rect">
              <a:avLst/>
            </a:prstGeom>
            <a:noFill/>
            <a:effectLst/>
          </p:spPr>
          <p:txBody>
            <a:bodyPr wrap="square" rtlCol="0">
              <a:spAutoFit/>
            </a:bodyPr>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五、击球时间</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1000"/>
                                        <p:tgtEl>
                                          <p:spTgt spid="49"/>
                                        </p:tgtEl>
                                      </p:cBhvr>
                                    </p:animEffect>
                                    <p:anim calcmode="lin" valueType="num">
                                      <p:cBhvr>
                                        <p:cTn id="13" dur="1000" fill="hold"/>
                                        <p:tgtEl>
                                          <p:spTgt spid="49"/>
                                        </p:tgtEl>
                                        <p:attrNameLst>
                                          <p:attrName>ppt_x</p:attrName>
                                        </p:attrNameLst>
                                      </p:cBhvr>
                                      <p:tavLst>
                                        <p:tav tm="0">
                                          <p:val>
                                            <p:strVal val="#ppt_x"/>
                                          </p:val>
                                        </p:tav>
                                        <p:tav tm="100000">
                                          <p:val>
                                            <p:strVal val="#ppt_x"/>
                                          </p:val>
                                        </p:tav>
                                      </p:tavLst>
                                    </p:anim>
                                    <p:anim calcmode="lin" valueType="num">
                                      <p:cBhvr>
                                        <p:cTn id="14" dur="1000" fill="hold"/>
                                        <p:tgtEl>
                                          <p:spTgt spid="4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1000"/>
                                        <p:tgtEl>
                                          <p:spTgt spid="54"/>
                                        </p:tgtEl>
                                      </p:cBhvr>
                                    </p:animEffect>
                                    <p:anim calcmode="lin" valueType="num">
                                      <p:cBhvr>
                                        <p:cTn id="18" dur="1000" fill="hold"/>
                                        <p:tgtEl>
                                          <p:spTgt spid="54"/>
                                        </p:tgtEl>
                                        <p:attrNameLst>
                                          <p:attrName>ppt_x</p:attrName>
                                        </p:attrNameLst>
                                      </p:cBhvr>
                                      <p:tavLst>
                                        <p:tav tm="0">
                                          <p:val>
                                            <p:strVal val="#ppt_x"/>
                                          </p:val>
                                        </p:tav>
                                        <p:tav tm="100000">
                                          <p:val>
                                            <p:strVal val="#ppt_x"/>
                                          </p:val>
                                        </p:tav>
                                      </p:tavLst>
                                    </p:anim>
                                    <p:anim calcmode="lin" valueType="num">
                                      <p:cBhvr>
                                        <p:cTn id="19" dur="1000" fill="hold"/>
                                        <p:tgtEl>
                                          <p:spTgt spid="5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5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25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50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图片 2"/>
          <p:cNvPicPr>
            <a:picLocks noChangeAspect="1"/>
          </p:cNvPicPr>
          <p:nvPr/>
        </p:nvPicPr>
        <p:blipFill>
          <a:blip r:embed="rId1"/>
          <a:stretch>
            <a:fillRect/>
          </a:stretch>
        </p:blipFill>
        <p:spPr>
          <a:xfrm>
            <a:off x="2011363" y="1157288"/>
            <a:ext cx="5080000" cy="5054600"/>
          </a:xfrm>
          <a:prstGeom prst="rect">
            <a:avLst/>
          </a:prstGeom>
          <a:noFill/>
          <a:ln w="9525">
            <a:noFill/>
          </a:ln>
        </p:spPr>
      </p:pic>
      <p:sp>
        <p:nvSpPr>
          <p:cNvPr id="6147"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9" name="矩形 18"/>
          <p:cNvSpPr/>
          <p:nvPr/>
        </p:nvSpPr>
        <p:spPr>
          <a:xfrm>
            <a:off x="747713" y="1157288"/>
            <a:ext cx="10780712" cy="417512"/>
          </a:xfrm>
          <a:prstGeom prst="rect">
            <a:avLst/>
          </a:prstGeom>
          <a:noFill/>
          <a:ln w="9525">
            <a:noFill/>
          </a:ln>
        </p:spPr>
        <p:txBody>
          <a:bodyPr>
            <a:spAutoFit/>
          </a:bodyPr>
          <a:p>
            <a:pPr>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一、球台</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0" name="矩形 3"/>
          <p:cNvSpPr/>
          <p:nvPr/>
        </p:nvSpPr>
        <p:spPr>
          <a:xfrm>
            <a:off x="7167245" y="1827530"/>
            <a:ext cx="3816985" cy="3328670"/>
          </a:xfrm>
          <a:prstGeom prst="rect">
            <a:avLst/>
          </a:prstGeom>
          <a:noFill/>
          <a:ln w="9525">
            <a:noFill/>
          </a:ln>
        </p:spPr>
        <p:txBody>
          <a:bodyPr wrap="square">
            <a:spAutoFit/>
          </a:bodyPr>
          <a:p>
            <a:pPr algn="just">
              <a:lnSpc>
                <a:spcPct val="130000"/>
              </a:lnSpc>
            </a:pPr>
            <a:r>
              <a:rPr lang="zh-CN" altLang="en-US" dirty="0">
                <a:solidFill>
                  <a:srgbClr val="545454"/>
                </a:solidFill>
                <a:latin typeface="微软雅黑" panose="020B0503020204020204" pitchFamily="34" charset="-122"/>
                <a:ea typeface="微软雅黑" panose="020B0503020204020204" pitchFamily="34" charset="-122"/>
              </a:rPr>
              <a:t>左、右半台：又称 </a:t>
            </a:r>
            <a:r>
              <a:rPr lang="en-US" altLang="zh-CN" dirty="0">
                <a:solidFill>
                  <a:srgbClr val="545454"/>
                </a:solidFill>
                <a:latin typeface="微软雅黑" panose="020B0503020204020204" pitchFamily="34" charset="-122"/>
                <a:ea typeface="微软雅黑" panose="020B0503020204020204" pitchFamily="34" charset="-122"/>
              </a:rPr>
              <a:t>1/2 </a:t>
            </a:r>
            <a:r>
              <a:rPr lang="zh-CN" altLang="en-US" dirty="0">
                <a:solidFill>
                  <a:srgbClr val="545454"/>
                </a:solidFill>
                <a:latin typeface="微软雅黑" panose="020B0503020204020204" pitchFamily="34" charset="-122"/>
                <a:ea typeface="微软雅黑" panose="020B0503020204020204" pitchFamily="34" charset="-122"/>
              </a:rPr>
              <a:t>台，以中线为界，其左、右方向是对击球者本身而言。</a:t>
            </a:r>
            <a:endParaRPr lang="en-US" altLang="zh-CN" dirty="0">
              <a:solidFill>
                <a:srgbClr val="545454"/>
              </a:solidFill>
              <a:latin typeface="微软雅黑" panose="020B0503020204020204" pitchFamily="34" charset="-122"/>
              <a:ea typeface="微软雅黑" panose="020B0503020204020204" pitchFamily="34" charset="-122"/>
            </a:endParaRPr>
          </a:p>
          <a:p>
            <a:pPr algn="just">
              <a:lnSpc>
                <a:spcPct val="130000"/>
              </a:lnSpc>
            </a:pP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30000"/>
              </a:lnSpc>
            </a:pPr>
            <a:r>
              <a:rPr lang="en-US" altLang="zh-CN" dirty="0">
                <a:solidFill>
                  <a:srgbClr val="545454"/>
                </a:solidFill>
                <a:latin typeface="微软雅黑" panose="020B0503020204020204" pitchFamily="34" charset="-122"/>
                <a:ea typeface="微软雅黑" panose="020B0503020204020204" pitchFamily="34" charset="-122"/>
              </a:rPr>
              <a:t>2/3 </a:t>
            </a:r>
            <a:r>
              <a:rPr lang="zh-CN" altLang="en-US" dirty="0">
                <a:solidFill>
                  <a:srgbClr val="545454"/>
                </a:solidFill>
                <a:latin typeface="微软雅黑" panose="020B0503020204020204" pitchFamily="34" charset="-122"/>
                <a:ea typeface="微软雅黑" panose="020B0503020204020204" pitchFamily="34" charset="-122"/>
              </a:rPr>
              <a:t>台：击球范围占球台的 </a:t>
            </a:r>
            <a:r>
              <a:rPr lang="en-US" altLang="zh-CN" dirty="0">
                <a:solidFill>
                  <a:srgbClr val="545454"/>
                </a:solidFill>
                <a:latin typeface="微软雅黑" panose="020B0503020204020204" pitchFamily="34" charset="-122"/>
                <a:ea typeface="微软雅黑" panose="020B0503020204020204" pitchFamily="34" charset="-122"/>
              </a:rPr>
              <a:t>2/3</a:t>
            </a:r>
            <a:r>
              <a:rPr lang="zh-CN" altLang="en-US" dirty="0">
                <a:solidFill>
                  <a:srgbClr val="545454"/>
                </a:solidFill>
                <a:latin typeface="微软雅黑" panose="020B0503020204020204" pitchFamily="34" charset="-122"/>
                <a:ea typeface="微软雅黑" panose="020B0503020204020204" pitchFamily="34" charset="-122"/>
              </a:rPr>
              <a:t>，左侧为左 </a:t>
            </a:r>
            <a:r>
              <a:rPr lang="en-US" altLang="zh-CN" dirty="0">
                <a:solidFill>
                  <a:srgbClr val="545454"/>
                </a:solidFill>
                <a:latin typeface="微软雅黑" panose="020B0503020204020204" pitchFamily="34" charset="-122"/>
                <a:ea typeface="微软雅黑" panose="020B0503020204020204" pitchFamily="34" charset="-122"/>
              </a:rPr>
              <a:t>2/3 </a:t>
            </a:r>
            <a:r>
              <a:rPr lang="zh-CN" altLang="en-US" dirty="0">
                <a:solidFill>
                  <a:srgbClr val="545454"/>
                </a:solidFill>
                <a:latin typeface="微软雅黑" panose="020B0503020204020204" pitchFamily="34" charset="-122"/>
                <a:ea typeface="微软雅黑" panose="020B0503020204020204" pitchFamily="34" charset="-122"/>
              </a:rPr>
              <a:t>台，右侧为右 </a:t>
            </a:r>
            <a:r>
              <a:rPr lang="en-US" altLang="zh-CN" dirty="0">
                <a:solidFill>
                  <a:srgbClr val="545454"/>
                </a:solidFill>
                <a:latin typeface="微软雅黑" panose="020B0503020204020204" pitchFamily="34" charset="-122"/>
                <a:ea typeface="微软雅黑" panose="020B0503020204020204" pitchFamily="34" charset="-122"/>
              </a:rPr>
              <a:t>2/3 </a:t>
            </a:r>
            <a:r>
              <a:rPr lang="zh-CN" altLang="en-US" dirty="0">
                <a:solidFill>
                  <a:srgbClr val="545454"/>
                </a:solidFill>
                <a:latin typeface="微软雅黑" panose="020B0503020204020204" pitchFamily="34" charset="-122"/>
                <a:ea typeface="微软雅黑" panose="020B0503020204020204" pitchFamily="34" charset="-122"/>
              </a:rPr>
              <a:t>台。</a:t>
            </a:r>
            <a:endParaRPr lang="en-US" altLang="zh-CN" dirty="0">
              <a:solidFill>
                <a:srgbClr val="545454"/>
              </a:solidFill>
              <a:latin typeface="微软雅黑" panose="020B0503020204020204" pitchFamily="34" charset="-122"/>
              <a:ea typeface="微软雅黑" panose="020B0503020204020204" pitchFamily="34" charset="-122"/>
            </a:endParaRPr>
          </a:p>
          <a:p>
            <a:pPr algn="just">
              <a:lnSpc>
                <a:spcPct val="130000"/>
              </a:lnSpc>
            </a:pPr>
            <a:endParaRPr lang="zh-CN" altLang="en-US" dirty="0">
              <a:solidFill>
                <a:srgbClr val="545454"/>
              </a:solidFill>
              <a:latin typeface="微软雅黑" panose="020B0503020204020204" pitchFamily="34" charset="-122"/>
              <a:ea typeface="微软雅黑" panose="020B0503020204020204" pitchFamily="34" charset="-122"/>
            </a:endParaRPr>
          </a:p>
          <a:p>
            <a:pPr algn="just">
              <a:lnSpc>
                <a:spcPct val="130000"/>
              </a:lnSpc>
            </a:pPr>
            <a:r>
              <a:rPr lang="zh-CN" altLang="en-US" dirty="0">
                <a:solidFill>
                  <a:srgbClr val="545454"/>
                </a:solidFill>
                <a:latin typeface="微软雅黑" panose="020B0503020204020204" pitchFamily="34" charset="-122"/>
                <a:ea typeface="微软雅黑" panose="020B0503020204020204" pitchFamily="34" charset="-122"/>
              </a:rPr>
              <a:t>全台：击球时不限落点，击球范围占整个球台。</a:t>
            </a:r>
            <a:endParaRPr lang="zh-CN" altLang="en-US" dirty="0">
              <a:solidFill>
                <a:srgbClr val="545454"/>
              </a:solidFill>
              <a:latin typeface="微软雅黑" panose="020B0503020204020204" pitchFamily="34" charset="-122"/>
              <a:ea typeface="微软雅黑" panose="020B0503020204020204" pitchFamily="34" charset="-122"/>
            </a:endParaRPr>
          </a:p>
        </p:txBody>
      </p:sp>
    </p:spTree>
  </p:cSld>
  <p:clrMapOvr>
    <a:masterClrMapping/>
  </p:clrMapOvr>
  <p:transition>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1" name="矩形 1"/>
          <p:cNvSpPr/>
          <p:nvPr/>
        </p:nvSpPr>
        <p:spPr>
          <a:xfrm>
            <a:off x="869950" y="1717675"/>
            <a:ext cx="4721225" cy="452438"/>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站位是指运动员开始击球前的基本位置。</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3" name="矩形 18"/>
          <p:cNvSpPr/>
          <p:nvPr/>
        </p:nvSpPr>
        <p:spPr>
          <a:xfrm>
            <a:off x="869950" y="1157288"/>
            <a:ext cx="10780713" cy="452437"/>
          </a:xfrm>
          <a:prstGeom prst="rect">
            <a:avLst/>
          </a:prstGeom>
          <a:noFill/>
          <a:ln w="9525">
            <a:noFill/>
          </a:ln>
        </p:spPr>
        <p:txBody>
          <a:bodyPr>
            <a:spAutoFit/>
          </a:bodyPr>
          <a:p>
            <a:pPr>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二、站位与击球距离</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4" name="矩形 1"/>
          <p:cNvSpPr/>
          <p:nvPr/>
        </p:nvSpPr>
        <p:spPr>
          <a:xfrm>
            <a:off x="869950" y="2181225"/>
            <a:ext cx="6096000" cy="1685925"/>
          </a:xfrm>
          <a:prstGeom prst="rect">
            <a:avLst/>
          </a:prstGeom>
          <a:noFill/>
          <a:ln w="9525">
            <a:noFill/>
          </a:ln>
        </p:spPr>
        <p:txBody>
          <a:bodyPr>
            <a:spAutoFit/>
          </a:bodyPr>
          <a:p>
            <a:pPr marL="285750" indent="-285750" algn="just">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rPr>
              <a:t>近台：站位离球台端线 </a:t>
            </a:r>
            <a:r>
              <a:rPr lang="en-US" altLang="zh-CN" dirty="0">
                <a:solidFill>
                  <a:srgbClr val="545454"/>
                </a:solidFill>
                <a:latin typeface="微软雅黑" panose="020B0503020204020204" pitchFamily="34" charset="-122"/>
                <a:ea typeface="微软雅黑" panose="020B0503020204020204" pitchFamily="34" charset="-122"/>
              </a:rPr>
              <a:t>30 </a:t>
            </a:r>
            <a:r>
              <a:rPr lang="zh-CN" altLang="en-US" dirty="0">
                <a:solidFill>
                  <a:srgbClr val="545454"/>
                </a:solidFill>
                <a:latin typeface="微软雅黑" panose="020B0503020204020204" pitchFamily="34" charset="-122"/>
                <a:ea typeface="微软雅黑" panose="020B0503020204020204" pitchFamily="34" charset="-122"/>
              </a:rPr>
              <a:t>～ </a:t>
            </a:r>
            <a:r>
              <a:rPr lang="en-US" altLang="zh-CN" dirty="0">
                <a:solidFill>
                  <a:srgbClr val="545454"/>
                </a:solidFill>
                <a:latin typeface="微软雅黑" panose="020B0503020204020204" pitchFamily="34" charset="-122"/>
                <a:ea typeface="微软雅黑" panose="020B0503020204020204" pitchFamily="34" charset="-122"/>
              </a:rPr>
              <a:t>50 </a:t>
            </a:r>
            <a:r>
              <a:rPr lang="zh-CN" altLang="en-US" dirty="0">
                <a:solidFill>
                  <a:srgbClr val="545454"/>
                </a:solidFill>
                <a:latin typeface="微软雅黑" panose="020B0503020204020204" pitchFamily="34" charset="-122"/>
                <a:ea typeface="微软雅黑" panose="020B0503020204020204" pitchFamily="34" charset="-122"/>
              </a:rPr>
              <a:t>厘米以内的范围。</a:t>
            </a:r>
            <a:endParaRPr lang="zh-CN" altLang="en-US" dirty="0">
              <a:solidFill>
                <a:srgbClr val="545454"/>
              </a:solidFill>
              <a:latin typeface="微软雅黑" panose="020B0503020204020204" pitchFamily="34" charset="-122"/>
              <a:ea typeface="微软雅黑" panose="020B0503020204020204" pitchFamily="34" charset="-122"/>
            </a:endParaRPr>
          </a:p>
          <a:p>
            <a:pPr marL="285750" indent="-285750" algn="just">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rPr>
              <a:t>中近台：站位离球台端线 </a:t>
            </a:r>
            <a:r>
              <a:rPr lang="en-US" altLang="zh-CN" dirty="0">
                <a:solidFill>
                  <a:srgbClr val="545454"/>
                </a:solidFill>
                <a:latin typeface="微软雅黑" panose="020B0503020204020204" pitchFamily="34" charset="-122"/>
                <a:ea typeface="微软雅黑" panose="020B0503020204020204" pitchFamily="34" charset="-122"/>
              </a:rPr>
              <a:t>50 </a:t>
            </a:r>
            <a:r>
              <a:rPr lang="zh-CN" altLang="en-US" dirty="0">
                <a:solidFill>
                  <a:srgbClr val="545454"/>
                </a:solidFill>
                <a:latin typeface="微软雅黑" panose="020B0503020204020204" pitchFamily="34" charset="-122"/>
                <a:ea typeface="微软雅黑" panose="020B0503020204020204" pitchFamily="34" charset="-122"/>
              </a:rPr>
              <a:t>～ </a:t>
            </a:r>
            <a:r>
              <a:rPr lang="en-US" altLang="zh-CN" dirty="0">
                <a:solidFill>
                  <a:srgbClr val="545454"/>
                </a:solidFill>
                <a:latin typeface="微软雅黑" panose="020B0503020204020204" pitchFamily="34" charset="-122"/>
                <a:ea typeface="微软雅黑" panose="020B0503020204020204" pitchFamily="34" charset="-122"/>
              </a:rPr>
              <a:t>70 </a:t>
            </a:r>
            <a:r>
              <a:rPr lang="zh-CN" altLang="en-US" dirty="0">
                <a:solidFill>
                  <a:srgbClr val="545454"/>
                </a:solidFill>
                <a:latin typeface="微软雅黑" panose="020B0503020204020204" pitchFamily="34" charset="-122"/>
                <a:ea typeface="微软雅黑" panose="020B0503020204020204" pitchFamily="34" charset="-122"/>
              </a:rPr>
              <a:t>厘米以内的范围。</a:t>
            </a:r>
            <a:endParaRPr lang="zh-CN" altLang="en-US" dirty="0">
              <a:solidFill>
                <a:srgbClr val="545454"/>
              </a:solidFill>
              <a:latin typeface="微软雅黑" panose="020B0503020204020204" pitchFamily="34" charset="-122"/>
              <a:ea typeface="微软雅黑" panose="020B0503020204020204" pitchFamily="34" charset="-122"/>
            </a:endParaRPr>
          </a:p>
          <a:p>
            <a:pPr marL="285750" indent="-285750" algn="just">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rPr>
              <a:t>中远台：站位离球台端线 </a:t>
            </a:r>
            <a:r>
              <a:rPr lang="en-US" altLang="zh-CN" dirty="0">
                <a:solidFill>
                  <a:srgbClr val="545454"/>
                </a:solidFill>
                <a:latin typeface="微软雅黑" panose="020B0503020204020204" pitchFamily="34" charset="-122"/>
                <a:ea typeface="微软雅黑" panose="020B0503020204020204" pitchFamily="34" charset="-122"/>
              </a:rPr>
              <a:t>70 </a:t>
            </a:r>
            <a:r>
              <a:rPr lang="zh-CN" altLang="en-US" dirty="0">
                <a:solidFill>
                  <a:srgbClr val="545454"/>
                </a:solidFill>
                <a:latin typeface="微软雅黑" panose="020B0503020204020204" pitchFamily="34" charset="-122"/>
                <a:ea typeface="微软雅黑" panose="020B0503020204020204" pitchFamily="34" charset="-122"/>
              </a:rPr>
              <a:t>～ </a:t>
            </a:r>
            <a:r>
              <a:rPr lang="en-US" altLang="zh-CN" dirty="0">
                <a:solidFill>
                  <a:srgbClr val="545454"/>
                </a:solidFill>
                <a:latin typeface="微软雅黑" panose="020B0503020204020204" pitchFamily="34" charset="-122"/>
                <a:ea typeface="微软雅黑" panose="020B0503020204020204" pitchFamily="34" charset="-122"/>
              </a:rPr>
              <a:t>100 </a:t>
            </a:r>
            <a:r>
              <a:rPr lang="zh-CN" altLang="en-US" dirty="0">
                <a:solidFill>
                  <a:srgbClr val="545454"/>
                </a:solidFill>
                <a:latin typeface="微软雅黑" panose="020B0503020204020204" pitchFamily="34" charset="-122"/>
                <a:ea typeface="微软雅黑" panose="020B0503020204020204" pitchFamily="34" charset="-122"/>
              </a:rPr>
              <a:t>厘米以内的范围。</a:t>
            </a:r>
            <a:endParaRPr lang="zh-CN" altLang="en-US" dirty="0">
              <a:solidFill>
                <a:srgbClr val="545454"/>
              </a:solidFill>
              <a:latin typeface="微软雅黑" panose="020B0503020204020204" pitchFamily="34" charset="-122"/>
              <a:ea typeface="微软雅黑" panose="020B0503020204020204" pitchFamily="34" charset="-122"/>
            </a:endParaRPr>
          </a:p>
          <a:p>
            <a:pPr marL="285750" indent="-285750" algn="just">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rPr>
              <a:t>远台：站位离球台端线 </a:t>
            </a:r>
            <a:r>
              <a:rPr lang="en-US" altLang="zh-CN" dirty="0">
                <a:solidFill>
                  <a:srgbClr val="545454"/>
                </a:solidFill>
                <a:latin typeface="微软雅黑" panose="020B0503020204020204" pitchFamily="34" charset="-122"/>
                <a:ea typeface="微软雅黑" panose="020B0503020204020204" pitchFamily="34" charset="-122"/>
              </a:rPr>
              <a:t>1 </a:t>
            </a:r>
            <a:r>
              <a:rPr lang="zh-CN" altLang="en-US" dirty="0">
                <a:solidFill>
                  <a:srgbClr val="545454"/>
                </a:solidFill>
                <a:latin typeface="微软雅黑" panose="020B0503020204020204" pitchFamily="34" charset="-122"/>
                <a:ea typeface="微软雅黑" panose="020B0503020204020204" pitchFamily="34" charset="-122"/>
              </a:rPr>
              <a:t>米以外的范围。</a:t>
            </a:r>
            <a:endParaRPr lang="zh-CN" altLang="en-US" dirty="0">
              <a:solidFill>
                <a:srgbClr val="545454"/>
              </a:solidFill>
              <a:latin typeface="微软雅黑" panose="020B0503020204020204" pitchFamily="34" charset="-122"/>
              <a:ea typeface="微软雅黑" panose="020B0503020204020204" pitchFamily="34" charset="-122"/>
            </a:endParaRPr>
          </a:p>
        </p:txBody>
      </p:sp>
      <p:pic>
        <p:nvPicPr>
          <p:cNvPr id="7175" name="Picture 7"/>
          <p:cNvPicPr>
            <a:picLocks noChangeAspect="1"/>
          </p:cNvPicPr>
          <p:nvPr>
            <p:custDataLst>
              <p:tags r:id="rId1"/>
            </p:custDataLst>
          </p:nvPr>
        </p:nvPicPr>
        <p:blipFill>
          <a:blip r:embed="rId2"/>
          <a:stretch>
            <a:fillRect/>
          </a:stretch>
        </p:blipFill>
        <p:spPr>
          <a:xfrm>
            <a:off x="6889750" y="1609725"/>
            <a:ext cx="4113213" cy="2933700"/>
          </a:xfrm>
          <a:prstGeom prst="rect">
            <a:avLst/>
          </a:prstGeom>
          <a:noFill/>
          <a:ln w="9525">
            <a:noFill/>
          </a:ln>
        </p:spPr>
      </p:pic>
    </p:spTree>
  </p:cSld>
  <p:clrMapOvr>
    <a:masterClrMapping/>
  </p:clrMapOvr>
  <p:transition>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　乒乓球</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5" name="矩形 18"/>
          <p:cNvSpPr/>
          <p:nvPr/>
        </p:nvSpPr>
        <p:spPr>
          <a:xfrm>
            <a:off x="747713" y="1631950"/>
            <a:ext cx="10780712" cy="1725613"/>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球拍拍形包括拍面角度和拍面方向。</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rPr>
              <a:t>拍面角度指拍面与台面所形成的角度。拍面与台面成 </a:t>
            </a:r>
            <a:r>
              <a:rPr lang="en-US" altLang="zh-CN" dirty="0">
                <a:solidFill>
                  <a:srgbClr val="545454"/>
                </a:solidFill>
                <a:latin typeface="微软雅黑" panose="020B0503020204020204" pitchFamily="34" charset="-122"/>
                <a:ea typeface="微软雅黑" panose="020B0503020204020204" pitchFamily="34" charset="-122"/>
              </a:rPr>
              <a:t>90°</a:t>
            </a:r>
            <a:r>
              <a:rPr lang="zh-CN" altLang="en-US" dirty="0">
                <a:solidFill>
                  <a:srgbClr val="545454"/>
                </a:solidFill>
                <a:latin typeface="微软雅黑" panose="020B0503020204020204" pitchFamily="34" charset="-122"/>
                <a:ea typeface="微软雅黑" panose="020B0503020204020204" pitchFamily="34" charset="-122"/>
              </a:rPr>
              <a:t>为垂直；拍面与台面形成的角度小于 </a:t>
            </a:r>
            <a:r>
              <a:rPr lang="en-US" altLang="zh-CN" dirty="0">
                <a:solidFill>
                  <a:srgbClr val="545454"/>
                </a:solidFill>
                <a:latin typeface="微软雅黑" panose="020B0503020204020204" pitchFamily="34" charset="-122"/>
                <a:ea typeface="微软雅黑" panose="020B0503020204020204" pitchFamily="34" charset="-122"/>
              </a:rPr>
              <a:t>90°</a:t>
            </a:r>
            <a:r>
              <a:rPr lang="zh-CN" altLang="en-US" dirty="0">
                <a:solidFill>
                  <a:srgbClr val="545454"/>
                </a:solidFill>
                <a:latin typeface="微软雅黑" panose="020B0503020204020204" pitchFamily="34" charset="-122"/>
                <a:ea typeface="微软雅黑" panose="020B0503020204020204" pitchFamily="34" charset="-122"/>
              </a:rPr>
              <a:t>为前倾；拍面与台面形成的角度大于 </a:t>
            </a:r>
            <a:r>
              <a:rPr lang="en-US" altLang="zh-CN" dirty="0">
                <a:solidFill>
                  <a:srgbClr val="545454"/>
                </a:solidFill>
                <a:latin typeface="微软雅黑" panose="020B0503020204020204" pitchFamily="34" charset="-122"/>
                <a:ea typeface="微软雅黑" panose="020B0503020204020204" pitchFamily="34" charset="-122"/>
              </a:rPr>
              <a:t>90°</a:t>
            </a:r>
            <a:r>
              <a:rPr lang="zh-CN" altLang="en-US" dirty="0">
                <a:solidFill>
                  <a:srgbClr val="545454"/>
                </a:solidFill>
                <a:latin typeface="微软雅黑" panose="020B0503020204020204" pitchFamily="34" charset="-122"/>
                <a:ea typeface="微软雅黑" panose="020B0503020204020204" pitchFamily="34" charset="-122"/>
              </a:rPr>
              <a:t>为后仰。</a:t>
            </a:r>
            <a:endParaRPr lang="zh-CN" altLang="en-US" dirty="0">
              <a:solidFill>
                <a:srgbClr val="545454"/>
              </a:solidFill>
              <a:latin typeface="微软雅黑" panose="020B0503020204020204" pitchFamily="34" charset="-122"/>
              <a:ea typeface="微软雅黑" panose="020B0503020204020204" pitchFamily="34" charset="-122"/>
            </a:endParaRPr>
          </a:p>
          <a:p>
            <a:pPr marL="285750" indent="-285750" algn="just">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rPr>
              <a:t>拍面方向指球拍左右偏转时，与球台端线所形成的角度。</a:t>
            </a:r>
            <a:endParaRPr lang="zh-CN" altLang="en-US" dirty="0">
              <a:solidFill>
                <a:srgbClr val="545454"/>
              </a:solidFill>
              <a:latin typeface="微软雅黑" panose="020B0503020204020204" pitchFamily="34" charset="-122"/>
              <a:ea typeface="微软雅黑" panose="020B0503020204020204" pitchFamily="34" charset="-122"/>
            </a:endParaRPr>
          </a:p>
        </p:txBody>
      </p:sp>
      <p:sp>
        <p:nvSpPr>
          <p:cNvPr id="8197" name="矩形 18"/>
          <p:cNvSpPr/>
          <p:nvPr/>
        </p:nvSpPr>
        <p:spPr>
          <a:xfrm>
            <a:off x="747713" y="1157288"/>
            <a:ext cx="10780712" cy="452437"/>
          </a:xfrm>
          <a:prstGeom prst="rect">
            <a:avLst/>
          </a:prstGeom>
          <a:noFill/>
          <a:ln w="9525">
            <a:noFill/>
          </a:ln>
        </p:spPr>
        <p:txBody>
          <a:bodyPr>
            <a:spAutoFit/>
          </a:bodyPr>
          <a:p>
            <a:pPr>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三、球拍拍形</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198" name="Picture 8"/>
          <p:cNvPicPr>
            <a:picLocks noChangeAspect="1"/>
          </p:cNvPicPr>
          <p:nvPr/>
        </p:nvPicPr>
        <p:blipFill>
          <a:blip r:embed="rId1"/>
          <a:stretch>
            <a:fillRect/>
          </a:stretch>
        </p:blipFill>
        <p:spPr>
          <a:xfrm>
            <a:off x="4530725" y="3357563"/>
            <a:ext cx="6134100" cy="2603500"/>
          </a:xfrm>
          <a:prstGeom prst="rect">
            <a:avLst/>
          </a:prstGeom>
          <a:noFill/>
          <a:ln w="9525">
            <a:noFill/>
          </a:ln>
        </p:spPr>
      </p:pic>
    </p:spTree>
  </p:cSld>
  <p:clrMapOvr>
    <a:masterClrMapping/>
  </p:clrMapOvr>
  <p:transition>
    <p:fade/>
  </p:transition>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PA" val="v5.2.11"/>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PA" val="v4.0.0"/>
  <p:tag name="KSO_WM_BEAUTIFY_FLAG" val=""/>
</p:tagLst>
</file>

<file path=ppt/tags/tag106.xml><?xml version="1.0" encoding="utf-8"?>
<p:tagLst xmlns:p="http://schemas.openxmlformats.org/presentationml/2006/main">
  <p:tag name="PA" val="v4.0.0"/>
  <p:tag name="KSO_WM_BEAUTIFY_FLAG" val=""/>
</p:tagLst>
</file>

<file path=ppt/tags/tag107.xml><?xml version="1.0" encoding="utf-8"?>
<p:tagLst xmlns:p="http://schemas.openxmlformats.org/presentationml/2006/main">
  <p:tag name="PA" val="v4.0.0"/>
  <p:tag name="KSO_WM_BEAUTIFY_FLAG" val=""/>
</p:tagLst>
</file>

<file path=ppt/tags/tag108.xml><?xml version="1.0" encoding="utf-8"?>
<p:tagLst xmlns:p="http://schemas.openxmlformats.org/presentationml/2006/main">
  <p:tag name="PA" val="v4.0.0"/>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PA" val="v5.2.11"/>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PA" val="v5.2.11"/>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PA" val="v5.2.11"/>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PA" val="v5.2.11"/>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PA" val="v5.2.11"/>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PA" val="v5.2.11"/>
</p:tagLst>
</file>

<file path=ppt/tags/tag160.xml><?xml version="1.0" encoding="utf-8"?>
<p:tagLst xmlns:p="http://schemas.openxmlformats.org/presentationml/2006/main">
  <p:tag name="KSO_WPP_MARK_KEY" val="c9229bce-2f2a-4084-b2a1-3bc5bf672028"/>
  <p:tag name="COMMONDATA" val="eyJoZGlkIjoiMDAxNTdkOWEwYjNlN2JlOWI5YmExMDU2NWZmMTVkYzUifQ=="/>
</p:tagLst>
</file>

<file path=ppt/tags/tag17.xml><?xml version="1.0" encoding="utf-8"?>
<p:tagLst xmlns:p="http://schemas.openxmlformats.org/presentationml/2006/main">
  <p:tag name="PA" val="v5.2.11"/>
</p:tagLst>
</file>

<file path=ppt/tags/tag18.xml><?xml version="1.0" encoding="utf-8"?>
<p:tagLst xmlns:p="http://schemas.openxmlformats.org/presentationml/2006/main">
  <p:tag name="PA" val="v5.2.11"/>
</p:tagLst>
</file>

<file path=ppt/tags/tag19.xml><?xml version="1.0" encoding="utf-8"?>
<p:tagLst xmlns:p="http://schemas.openxmlformats.org/presentationml/2006/main">
  <p:tag name="PA" val="v5.2.11"/>
</p:tagLst>
</file>

<file path=ppt/tags/tag2.xml><?xml version="1.0" encoding="utf-8"?>
<p:tagLst xmlns:p="http://schemas.openxmlformats.org/presentationml/2006/main">
  <p:tag name="PA" val="v5.2.11"/>
</p:tagLst>
</file>

<file path=ppt/tags/tag20.xml><?xml version="1.0" encoding="utf-8"?>
<p:tagLst xmlns:p="http://schemas.openxmlformats.org/presentationml/2006/main">
  <p:tag name="PA" val="v5.2.11"/>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5.2.1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5.2.1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UNIT_PLACING_PICTURE_USER_VIEWPORT" val="{&quot;height&quot;:4620,&quot;width&quot;:6477.500787401575}"/>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PA" val="v5.2.1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PA" val="v5.2.11"/>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PA" val="v5.2.11"/>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PA" val="v5.2.11"/>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PA" val="v4.0.0"/>
  <p:tag name="KSO_WM_BEAUTIFY_FLAG" val=""/>
</p:tagLst>
</file>

<file path=ppt/tags/tag86.xml><?xml version="1.0" encoding="utf-8"?>
<p:tagLst xmlns:p="http://schemas.openxmlformats.org/presentationml/2006/main">
  <p:tag name="PA" val="v4.0.0"/>
  <p:tag name="KSO_WM_BEAUTIFY_FLAG" val=""/>
</p:tagLst>
</file>

<file path=ppt/tags/tag87.xml><?xml version="1.0" encoding="utf-8"?>
<p:tagLst xmlns:p="http://schemas.openxmlformats.org/presentationml/2006/main">
  <p:tag name="PA" val="v4.0.0"/>
  <p:tag name="KSO_WM_BEAUTIFY_FLAG" val=""/>
</p:tagLst>
</file>

<file path=ppt/tags/tag88.xml><?xml version="1.0" encoding="utf-8"?>
<p:tagLst xmlns:p="http://schemas.openxmlformats.org/presentationml/2006/main">
  <p:tag name="PA" val="v4.0.0"/>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PA" val="v5.2.11"/>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汉仪文黑-55简"/>
        <a:ea typeface=""/>
        <a:cs typeface=""/>
        <a:font script="Jpan" typeface="游ゴシック Light"/>
        <a:font script="Hang" typeface="맑은 고딕"/>
        <a:font script="Hans" typeface="汉仪文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文黑-55简"/>
        <a:ea typeface=""/>
        <a:cs typeface=""/>
        <a:font script="Jpan" typeface="游ゴシック"/>
        <a:font script="Hang" typeface="맑은 고딕"/>
        <a:font script="Hans" typeface="汉仪文黑-55简"/>
        <a:font script="Hant" typeface="新細明體"/>
        <a:font script="Arab" typeface="汉仪文黑-55简"/>
        <a:font script="Hebr" typeface="汉仪文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文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6515</Words>
  <Application>WPS 演示</Application>
  <PresentationFormat>自定义</PresentationFormat>
  <Paragraphs>419</Paragraphs>
  <Slides>50</Slides>
  <Notes>0</Notes>
  <HiddenSlides>0</HiddenSlides>
  <MMClips>0</MMClips>
  <ScaleCrop>false</ScaleCrop>
  <HeadingPairs>
    <vt:vector size="6" baseType="variant">
      <vt:variant>
        <vt:lpstr>已用的字体</vt:lpstr>
      </vt:variant>
      <vt:variant>
        <vt:i4>23</vt:i4>
      </vt:variant>
      <vt:variant>
        <vt:lpstr>主题</vt:lpstr>
      </vt:variant>
      <vt:variant>
        <vt:i4>5</vt:i4>
      </vt:variant>
      <vt:variant>
        <vt:lpstr>幻灯片标题</vt:lpstr>
      </vt:variant>
      <vt:variant>
        <vt:i4>50</vt:i4>
      </vt:variant>
    </vt:vector>
  </HeadingPairs>
  <TitlesOfParts>
    <vt:vector size="78" baseType="lpstr">
      <vt:lpstr>Arial</vt:lpstr>
      <vt:lpstr>宋体</vt:lpstr>
      <vt:lpstr>Wingdings</vt:lpstr>
      <vt:lpstr>微软雅黑</vt:lpstr>
      <vt:lpstr>Arial Unicode MS</vt:lpstr>
      <vt:lpstr>Calibri Light</vt:lpstr>
      <vt:lpstr>Calibri</vt:lpstr>
      <vt:lpstr>汉仪文黑-55简</vt:lpstr>
      <vt:lpstr>汉仪雅酷黑简</vt:lpstr>
      <vt:lpstr>黑体</vt:lpstr>
      <vt:lpstr>思源黑体 CN Regular</vt:lpstr>
      <vt:lpstr>思源黑体 CN Normal</vt:lpstr>
      <vt:lpstr>OPPOSans R</vt:lpstr>
      <vt:lpstr>华文黑体</vt:lpstr>
      <vt:lpstr>Impact</vt:lpstr>
      <vt:lpstr>字魂105号-简雅黑</vt:lpstr>
      <vt:lpstr>思源黑体 CN Bold</vt:lpstr>
      <vt:lpstr>华文琥珀</vt:lpstr>
      <vt:lpstr>思源宋体 CN SemiBold</vt:lpstr>
      <vt:lpstr>Lato Light</vt:lpstr>
      <vt:lpstr>思源宋体 CN</vt:lpstr>
      <vt:lpstr>方正黑体简体</vt:lpstr>
      <vt:lpstr>Latha</vt:lpstr>
      <vt:lpstr>Office 主题</vt:lpstr>
      <vt:lpstr>Office 主题​​</vt:lpstr>
      <vt:lpstr>自定义设计方案</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@teliss</dc:creator>
  <cp:lastModifiedBy>单金枝</cp:lastModifiedBy>
  <cp:revision>241</cp:revision>
  <dcterms:created xsi:type="dcterms:W3CDTF">2013-10-18T12:56:00Z</dcterms:created>
  <dcterms:modified xsi:type="dcterms:W3CDTF">2023-05-31T06:30:37Z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F99D474B1076419E93D37AFD86684E28_13</vt:lpwstr>
  </property>
</Properties>
</file>