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62.webp" ContentType="image/webp"/>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 id="2147483674" r:id="rId4"/>
    <p:sldMasterId id="2147483678" r:id="rId5"/>
  </p:sldMasterIdLst>
  <p:notesMasterIdLst>
    <p:notesMasterId r:id="rId7"/>
  </p:notesMasterIdLst>
  <p:handoutMasterIdLst>
    <p:handoutMasterId r:id="rId81"/>
  </p:handoutMasterIdLst>
  <p:sldIdLst>
    <p:sldId id="398" r:id="rId6"/>
    <p:sldId id="399" r:id="rId8"/>
    <p:sldId id="257" r:id="rId9"/>
    <p:sldId id="315" r:id="rId10"/>
    <p:sldId id="276" r:id="rId11"/>
    <p:sldId id="318" r:id="rId12"/>
    <p:sldId id="316" r:id="rId13"/>
    <p:sldId id="277" r:id="rId14"/>
    <p:sldId id="303" r:id="rId15"/>
    <p:sldId id="304" r:id="rId16"/>
    <p:sldId id="317" r:id="rId17"/>
    <p:sldId id="278" r:id="rId18"/>
    <p:sldId id="279" r:id="rId19"/>
    <p:sldId id="280" r:id="rId20"/>
    <p:sldId id="282" r:id="rId21"/>
    <p:sldId id="305" r:id="rId22"/>
    <p:sldId id="283" r:id="rId23"/>
    <p:sldId id="288" r:id="rId24"/>
    <p:sldId id="400" r:id="rId25"/>
    <p:sldId id="319" r:id="rId26"/>
    <p:sldId id="358" r:id="rId27"/>
    <p:sldId id="320" r:id="rId28"/>
    <p:sldId id="321" r:id="rId29"/>
    <p:sldId id="322" r:id="rId30"/>
    <p:sldId id="323" r:id="rId31"/>
    <p:sldId id="324" r:id="rId32"/>
    <p:sldId id="359" r:id="rId33"/>
    <p:sldId id="360" r:id="rId34"/>
    <p:sldId id="325" r:id="rId35"/>
    <p:sldId id="326" r:id="rId36"/>
    <p:sldId id="327" r:id="rId37"/>
    <p:sldId id="328" r:id="rId38"/>
    <p:sldId id="329" r:id="rId39"/>
    <p:sldId id="330" r:id="rId40"/>
    <p:sldId id="361" r:id="rId41"/>
    <p:sldId id="362" r:id="rId42"/>
    <p:sldId id="331" r:id="rId43"/>
    <p:sldId id="332" r:id="rId44"/>
    <p:sldId id="363" r:id="rId45"/>
    <p:sldId id="364" r:id="rId46"/>
    <p:sldId id="333" r:id="rId47"/>
    <p:sldId id="334" r:id="rId48"/>
    <p:sldId id="335" r:id="rId49"/>
    <p:sldId id="336" r:id="rId50"/>
    <p:sldId id="367" r:id="rId51"/>
    <p:sldId id="368" r:id="rId52"/>
    <p:sldId id="340" r:id="rId53"/>
    <p:sldId id="369" r:id="rId54"/>
    <p:sldId id="341" r:id="rId55"/>
    <p:sldId id="342" r:id="rId56"/>
    <p:sldId id="343" r:id="rId57"/>
    <p:sldId id="370" r:id="rId58"/>
    <p:sldId id="371" r:id="rId59"/>
    <p:sldId id="344" r:id="rId60"/>
    <p:sldId id="458" r:id="rId61"/>
    <p:sldId id="459" r:id="rId62"/>
    <p:sldId id="460" r:id="rId63"/>
    <p:sldId id="462" r:id="rId64"/>
    <p:sldId id="461" r:id="rId65"/>
    <p:sldId id="463" r:id="rId66"/>
    <p:sldId id="464" r:id="rId67"/>
    <p:sldId id="465" r:id="rId68"/>
    <p:sldId id="467" r:id="rId69"/>
    <p:sldId id="468" r:id="rId70"/>
    <p:sldId id="469" r:id="rId71"/>
    <p:sldId id="470" r:id="rId72"/>
    <p:sldId id="471" r:id="rId73"/>
    <p:sldId id="475" r:id="rId74"/>
    <p:sldId id="472" r:id="rId75"/>
    <p:sldId id="473" r:id="rId76"/>
    <p:sldId id="474" r:id="rId77"/>
    <p:sldId id="480" r:id="rId78"/>
    <p:sldId id="482" r:id="rId79"/>
    <p:sldId id="262" r:id="rId80"/>
  </p:sldIdLst>
  <p:sldSz cx="12192000" cy="6858000"/>
  <p:notesSz cx="6858000" cy="9144000"/>
  <p:custDataLst>
    <p:tags r:id="rId86"/>
  </p:custDataLst>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11" userDrawn="1">
          <p15:clr>
            <a:srgbClr val="A4A3A4"/>
          </p15:clr>
        </p15:guide>
        <p15:guide id="2" pos="391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ing" initials="b" lastIdx="2" clrIdx="0"/>
  <p:cmAuthor id="2" name="Author" initials="A" lastIdx="0" clrIdx="1"/>
  <p:cmAuthor id="3" name="fafa" initials="f" lastIdx="2" clrIdx="1"/>
  <p:cmAuthor id="4" name="王习习" initials="王" lastIdx="2" clrIdx="0"/>
  <p:cmAuthor id="75" name="作者" initials="A" lastIdx="0" clrIdx="24"/>
  <p:cmAuthor id="0" name="微软用户" initials="微软用户"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2FDB2607-1784-4EEB-B798-7EB5836EED8A}">
        <p14:showMediaCtrls xmlns:p14="http://schemas.microsoft.com/office/powerpoint/2010/main" val="1"/>
      </p:ext>
    </p:extLst>
  </p:showPr>
  <p:clrMru>
    <a:srgbClr val="FF9300"/>
    <a:srgbClr val="8FC0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showGuides="1">
      <p:cViewPr varScale="1">
        <p:scale>
          <a:sx n="83" d="100"/>
          <a:sy n="83" d="100"/>
        </p:scale>
        <p:origin x="-384" y="-90"/>
      </p:cViewPr>
      <p:guideLst>
        <p:guide orient="horz" pos="2111"/>
        <p:guide pos="3912"/>
      </p:guideLst>
    </p:cSldViewPr>
  </p:slideViewPr>
  <p:notesTextViewPr>
    <p:cViewPr>
      <p:scale>
        <a:sx n="100" d="100"/>
        <a:sy n="100" d="100"/>
      </p:scale>
      <p:origin x="0" y="0"/>
    </p:cViewPr>
  </p:notesText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6" Type="http://schemas.openxmlformats.org/officeDocument/2006/relationships/tags" Target="tags/tag234.xml"/><Relationship Id="rId85" Type="http://schemas.openxmlformats.org/officeDocument/2006/relationships/commentAuthors" Target="commentAuthors.xml"/><Relationship Id="rId84" Type="http://schemas.openxmlformats.org/officeDocument/2006/relationships/tableStyles" Target="tableStyles.xml"/><Relationship Id="rId83" Type="http://schemas.openxmlformats.org/officeDocument/2006/relationships/viewProps" Target="viewProps.xml"/><Relationship Id="rId82" Type="http://schemas.openxmlformats.org/officeDocument/2006/relationships/presProps" Target="presProps.xml"/><Relationship Id="rId81" Type="http://schemas.openxmlformats.org/officeDocument/2006/relationships/handoutMaster" Target="handoutMasters/handoutMaster1.xml"/><Relationship Id="rId80" Type="http://schemas.openxmlformats.org/officeDocument/2006/relationships/slide" Target="slides/slide74.xml"/><Relationship Id="rId8" Type="http://schemas.openxmlformats.org/officeDocument/2006/relationships/slide" Target="slides/slide2.xml"/><Relationship Id="rId79" Type="http://schemas.openxmlformats.org/officeDocument/2006/relationships/slide" Target="slides/slide73.xml"/><Relationship Id="rId78" Type="http://schemas.openxmlformats.org/officeDocument/2006/relationships/slide" Target="slides/slide72.xml"/><Relationship Id="rId77" Type="http://schemas.openxmlformats.org/officeDocument/2006/relationships/slide" Target="slides/slide71.xml"/><Relationship Id="rId76" Type="http://schemas.openxmlformats.org/officeDocument/2006/relationships/slide" Target="slides/slide70.xml"/><Relationship Id="rId75" Type="http://schemas.openxmlformats.org/officeDocument/2006/relationships/slide" Target="slides/slide69.xml"/><Relationship Id="rId74" Type="http://schemas.openxmlformats.org/officeDocument/2006/relationships/slide" Target="slides/slide68.xml"/><Relationship Id="rId73" Type="http://schemas.openxmlformats.org/officeDocument/2006/relationships/slide" Target="slides/slide67.xml"/><Relationship Id="rId72" Type="http://schemas.openxmlformats.org/officeDocument/2006/relationships/slide" Target="slides/slide66.xml"/><Relationship Id="rId71" Type="http://schemas.openxmlformats.org/officeDocument/2006/relationships/slide" Target="slides/slide65.xml"/><Relationship Id="rId70" Type="http://schemas.openxmlformats.org/officeDocument/2006/relationships/slide" Target="slides/slide64.xml"/><Relationship Id="rId7" Type="http://schemas.openxmlformats.org/officeDocument/2006/relationships/notesMaster" Target="notesMasters/notesMaster1.xml"/><Relationship Id="rId69" Type="http://schemas.openxmlformats.org/officeDocument/2006/relationships/slide" Target="slides/slide63.xml"/><Relationship Id="rId68" Type="http://schemas.openxmlformats.org/officeDocument/2006/relationships/slide" Target="slides/slide62.xml"/><Relationship Id="rId67" Type="http://schemas.openxmlformats.org/officeDocument/2006/relationships/slide" Target="slides/slide61.xml"/><Relationship Id="rId66" Type="http://schemas.openxmlformats.org/officeDocument/2006/relationships/slide" Target="slides/slide60.xml"/><Relationship Id="rId65" Type="http://schemas.openxmlformats.org/officeDocument/2006/relationships/slide" Target="slides/slide59.xml"/><Relationship Id="rId64" Type="http://schemas.openxmlformats.org/officeDocument/2006/relationships/slide" Target="slides/slide58.xml"/><Relationship Id="rId63" Type="http://schemas.openxmlformats.org/officeDocument/2006/relationships/slide" Target="slides/slide57.xml"/><Relationship Id="rId62" Type="http://schemas.openxmlformats.org/officeDocument/2006/relationships/slide" Target="slides/slide56.xml"/><Relationship Id="rId61" Type="http://schemas.openxmlformats.org/officeDocument/2006/relationships/slide" Target="slides/slide55.xml"/><Relationship Id="rId60" Type="http://schemas.openxmlformats.org/officeDocument/2006/relationships/slide" Target="slides/slide54.xml"/><Relationship Id="rId6" Type="http://schemas.openxmlformats.org/officeDocument/2006/relationships/slide" Target="slides/slide1.xml"/><Relationship Id="rId59" Type="http://schemas.openxmlformats.org/officeDocument/2006/relationships/slide" Target="slides/slide53.xml"/><Relationship Id="rId58" Type="http://schemas.openxmlformats.org/officeDocument/2006/relationships/slide" Target="slides/slide52.xml"/><Relationship Id="rId57" Type="http://schemas.openxmlformats.org/officeDocument/2006/relationships/slide" Target="slides/slide51.xml"/><Relationship Id="rId56" Type="http://schemas.openxmlformats.org/officeDocument/2006/relationships/slide" Target="slides/slide50.xml"/><Relationship Id="rId55" Type="http://schemas.openxmlformats.org/officeDocument/2006/relationships/slide" Target="slides/slide49.xml"/><Relationship Id="rId54" Type="http://schemas.openxmlformats.org/officeDocument/2006/relationships/slide" Target="slides/slide48.xml"/><Relationship Id="rId53" Type="http://schemas.openxmlformats.org/officeDocument/2006/relationships/slide" Target="slides/slide47.xml"/><Relationship Id="rId52" Type="http://schemas.openxmlformats.org/officeDocument/2006/relationships/slide" Target="slides/slide46.xml"/><Relationship Id="rId51" Type="http://schemas.openxmlformats.org/officeDocument/2006/relationships/slide" Target="slides/slide45.xml"/><Relationship Id="rId50" Type="http://schemas.openxmlformats.org/officeDocument/2006/relationships/slide" Target="slides/slide44.xml"/><Relationship Id="rId5" Type="http://schemas.openxmlformats.org/officeDocument/2006/relationships/slideMaster" Target="slideMasters/slideMaster4.xml"/><Relationship Id="rId49" Type="http://schemas.openxmlformats.org/officeDocument/2006/relationships/slide" Target="slides/slide43.xml"/><Relationship Id="rId48" Type="http://schemas.openxmlformats.org/officeDocument/2006/relationships/slide" Target="slides/slide42.xml"/><Relationship Id="rId47" Type="http://schemas.openxmlformats.org/officeDocument/2006/relationships/slide" Target="slides/slide41.xml"/><Relationship Id="rId46" Type="http://schemas.openxmlformats.org/officeDocument/2006/relationships/slide" Target="slides/slide40.xml"/><Relationship Id="rId45" Type="http://schemas.openxmlformats.org/officeDocument/2006/relationships/slide" Target="slides/slide39.xml"/><Relationship Id="rId44" Type="http://schemas.openxmlformats.org/officeDocument/2006/relationships/slide" Target="slides/slide38.xml"/><Relationship Id="rId43" Type="http://schemas.openxmlformats.org/officeDocument/2006/relationships/slide" Target="slides/slide37.xml"/><Relationship Id="rId42" Type="http://schemas.openxmlformats.org/officeDocument/2006/relationships/slide" Target="slides/slide36.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609600" y="1600200"/>
            <a:ext cx="10972800" cy="4525963"/>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609600" y="1600200"/>
            <a:ext cx="10972800" cy="4525963"/>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sym typeface="Calibri" panose="020F0502020204030204" pitchFamily="34" charset="0"/>
            </a:endParaRPr>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sym typeface="Calibri" panose="020F0502020204030204" pitchFamily="34" charset="0"/>
            </a:endParaRPr>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3" Type="http://schemas.openxmlformats.org/officeDocument/2006/relationships/theme" Target="../theme/theme2.xml"/><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5" Type="http://schemas.openxmlformats.org/officeDocument/2006/relationships/theme" Target="../theme/theme3.xml"/><Relationship Id="rId4" Type="http://schemas.openxmlformats.org/officeDocument/2006/relationships/image" Target="../media/image1.jpeg"/><Relationship Id="rId3" Type="http://schemas.openxmlformats.org/officeDocument/2006/relationships/slideLayout" Target="../slideLayouts/slideLayout27.xml"/><Relationship Id="rId2" Type="http://schemas.openxmlformats.org/officeDocument/2006/relationships/slideLayout" Target="../slideLayouts/slideLayout26.xml"/><Relationship Id="rId1" Type="http://schemas.openxmlformats.org/officeDocument/2006/relationships/slideLayout" Target="../slideLayouts/slideLayout25.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p:sp>
        <p:nvSpPr>
          <p:cNvPr id="1026" name="矩形 6"/>
          <p:cNvSpPr>
            <a:spLocks noChangeArrowheads="1"/>
          </p:cNvSpPr>
          <p:nvPr/>
        </p:nvSpPr>
        <p:spPr bwMode="auto">
          <a:xfrm>
            <a:off x="0" y="6338888"/>
            <a:ext cx="574675" cy="519113"/>
          </a:xfrm>
          <a:prstGeom prst="rect">
            <a:avLst/>
          </a:prstGeom>
          <a:solidFill>
            <a:srgbClr val="FF9300"/>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7" name="矩形 9"/>
          <p:cNvSpPr>
            <a:spLocks noChangeArrowheads="1"/>
          </p:cNvSpPr>
          <p:nvPr/>
        </p:nvSpPr>
        <p:spPr bwMode="auto">
          <a:xfrm>
            <a:off x="574675" y="6338888"/>
            <a:ext cx="11617325" cy="519113"/>
          </a:xfrm>
          <a:prstGeom prst="rect">
            <a:avLst/>
          </a:prstGeom>
          <a:solidFill>
            <a:srgbClr val="595959"/>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8" name="燕尾形 10"/>
          <p:cNvSpPr>
            <a:spLocks noChangeArrowheads="1"/>
          </p:cNvSpPr>
          <p:nvPr/>
        </p:nvSpPr>
        <p:spPr bwMode="auto">
          <a:xfrm>
            <a:off x="193675" y="6475413"/>
            <a:ext cx="187325" cy="246063"/>
          </a:xfrm>
          <a:prstGeom prst="chevron">
            <a:avLst>
              <a:gd name="adj" fmla="val 50000"/>
            </a:avLst>
          </a:prstGeom>
          <a:solidFill>
            <a:schemeClr val="bg1"/>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9" name="椭圆 11"/>
          <p:cNvSpPr>
            <a:spLocks noChangeArrowheads="1"/>
          </p:cNvSpPr>
          <p:nvPr/>
        </p:nvSpPr>
        <p:spPr bwMode="auto">
          <a:xfrm>
            <a:off x="11356975" y="6438900"/>
            <a:ext cx="360363" cy="360363"/>
          </a:xfrm>
          <a:prstGeom prst="ellipse">
            <a:avLst/>
          </a:prstGeom>
          <a:solidFill>
            <a:srgbClr val="FFFFFF">
              <a:alpha val="34000"/>
            </a:srgbClr>
          </a:solidFill>
          <a:ln w="12700" cap="flat" cmpd="sng">
            <a:noFill/>
            <a:round/>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1" i="1"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030" name="TextBox 15"/>
          <p:cNvSpPr/>
          <p:nvPr/>
        </p:nvSpPr>
        <p:spPr>
          <a:xfrm>
            <a:off x="11210925" y="6450013"/>
            <a:ext cx="650875" cy="338137"/>
          </a:xfrm>
          <a:prstGeom prst="rect">
            <a:avLst/>
          </a:prstGeom>
          <a:noFill/>
          <a:ln w="9525">
            <a:noFill/>
          </a:ln>
        </p:spPr>
        <p:txBody>
          <a:bodyPr anchor="t" anchorCtr="0">
            <a:spAutoFit/>
          </a:bodyPr>
          <a:p>
            <a:pPr lvl="0" algn="ctr"/>
            <a:fld id="{9A0DB2DC-4C9A-4742-B13C-FB6460FD3503}" type="slidenum">
              <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rPr>
            </a:fld>
            <a:r>
              <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rPr>
              <a:t> </a:t>
            </a:r>
            <a:endPar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031" name="任意多边形 7"/>
          <p:cNvSpPr>
            <a:spLocks noChangeArrowheads="1"/>
          </p:cNvSpPr>
          <p:nvPr/>
        </p:nvSpPr>
        <p:spPr bwMode="auto">
          <a:xfrm>
            <a:off x="574675" y="201613"/>
            <a:ext cx="863600" cy="863600"/>
          </a:xfrm>
          <a:custGeom>
            <a:avLst/>
            <a:gdLst>
              <a:gd name="T0" fmla="*/ 0 w 864000"/>
              <a:gd name="T1" fmla="*/ 0 h 864000"/>
              <a:gd name="T2" fmla="*/ 864000 w 864000"/>
              <a:gd name="T3" fmla="*/ 0 h 864000"/>
              <a:gd name="T4" fmla="*/ 864000 w 864000"/>
              <a:gd name="T5" fmla="*/ 261737 h 864000"/>
              <a:gd name="T6" fmla="*/ 751007 w 864000"/>
              <a:gd name="T7" fmla="*/ 261737 h 864000"/>
              <a:gd name="T8" fmla="*/ 751007 w 864000"/>
              <a:gd name="T9" fmla="*/ 112993 h 864000"/>
              <a:gd name="T10" fmla="*/ 112993 w 864000"/>
              <a:gd name="T11" fmla="*/ 112993 h 864000"/>
              <a:gd name="T12" fmla="*/ 112993 w 864000"/>
              <a:gd name="T13" fmla="*/ 751007 h 864000"/>
              <a:gd name="T14" fmla="*/ 246681 w 864000"/>
              <a:gd name="T15" fmla="*/ 751007 h 864000"/>
              <a:gd name="T16" fmla="*/ 246681 w 864000"/>
              <a:gd name="T17" fmla="*/ 864000 h 864000"/>
              <a:gd name="T18" fmla="*/ 0 w 864000"/>
              <a:gd name="T19" fmla="*/ 864000 h 8640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64000"/>
              <a:gd name="T31" fmla="*/ 0 h 864000"/>
              <a:gd name="T32" fmla="*/ 864000 w 864000"/>
              <a:gd name="T33" fmla="*/ 864000 h 8640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64000" h="864000">
                <a:moveTo>
                  <a:pt x="0" y="0"/>
                </a:moveTo>
                <a:lnTo>
                  <a:pt x="864000" y="0"/>
                </a:lnTo>
                <a:lnTo>
                  <a:pt x="864000" y="261737"/>
                </a:lnTo>
                <a:lnTo>
                  <a:pt x="751007" y="261737"/>
                </a:lnTo>
                <a:lnTo>
                  <a:pt x="751007" y="112993"/>
                </a:lnTo>
                <a:lnTo>
                  <a:pt x="112993" y="112993"/>
                </a:lnTo>
                <a:lnTo>
                  <a:pt x="112993" y="751007"/>
                </a:lnTo>
                <a:lnTo>
                  <a:pt x="246681" y="751007"/>
                </a:lnTo>
                <a:lnTo>
                  <a:pt x="246681" y="864000"/>
                </a:lnTo>
                <a:lnTo>
                  <a:pt x="0" y="864000"/>
                </a:lnTo>
                <a:close/>
              </a:path>
            </a:pathLst>
          </a:custGeom>
          <a:solidFill>
            <a:srgbClr val="FF9300"/>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p:sp>
        <p:nvSpPr>
          <p:cNvPr id="1026" name="矩形 6"/>
          <p:cNvSpPr>
            <a:spLocks noChangeArrowheads="1"/>
          </p:cNvSpPr>
          <p:nvPr/>
        </p:nvSpPr>
        <p:spPr bwMode="auto">
          <a:xfrm>
            <a:off x="0" y="6338888"/>
            <a:ext cx="574675" cy="519113"/>
          </a:xfrm>
          <a:prstGeom prst="rect">
            <a:avLst/>
          </a:prstGeom>
          <a:solidFill>
            <a:srgbClr val="FF9300"/>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7" name="矩形 9"/>
          <p:cNvSpPr>
            <a:spLocks noChangeArrowheads="1"/>
          </p:cNvSpPr>
          <p:nvPr/>
        </p:nvSpPr>
        <p:spPr bwMode="auto">
          <a:xfrm>
            <a:off x="574675" y="6338888"/>
            <a:ext cx="11617325" cy="519113"/>
          </a:xfrm>
          <a:prstGeom prst="rect">
            <a:avLst/>
          </a:prstGeom>
          <a:solidFill>
            <a:srgbClr val="595959"/>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8" name="燕尾形 10"/>
          <p:cNvSpPr>
            <a:spLocks noChangeArrowheads="1"/>
          </p:cNvSpPr>
          <p:nvPr/>
        </p:nvSpPr>
        <p:spPr bwMode="auto">
          <a:xfrm>
            <a:off x="193675" y="6475413"/>
            <a:ext cx="187325" cy="246063"/>
          </a:xfrm>
          <a:prstGeom prst="chevron">
            <a:avLst>
              <a:gd name="adj" fmla="val 50000"/>
            </a:avLst>
          </a:prstGeom>
          <a:solidFill>
            <a:schemeClr val="bg1"/>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9" name="椭圆 11"/>
          <p:cNvSpPr>
            <a:spLocks noChangeArrowheads="1"/>
          </p:cNvSpPr>
          <p:nvPr/>
        </p:nvSpPr>
        <p:spPr bwMode="auto">
          <a:xfrm>
            <a:off x="11356975" y="6438900"/>
            <a:ext cx="360363" cy="360363"/>
          </a:xfrm>
          <a:prstGeom prst="ellipse">
            <a:avLst/>
          </a:prstGeom>
          <a:solidFill>
            <a:srgbClr val="FFFFFF">
              <a:alpha val="34000"/>
            </a:srgbClr>
          </a:solidFill>
          <a:ln w="12700" cap="flat" cmpd="sng">
            <a:noFill/>
            <a:round/>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1" i="1"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030" name="TextBox 15"/>
          <p:cNvSpPr/>
          <p:nvPr/>
        </p:nvSpPr>
        <p:spPr>
          <a:xfrm>
            <a:off x="11210925" y="6450013"/>
            <a:ext cx="650875" cy="338137"/>
          </a:xfrm>
          <a:prstGeom prst="rect">
            <a:avLst/>
          </a:prstGeom>
          <a:noFill/>
          <a:ln w="9525">
            <a:noFill/>
          </a:ln>
        </p:spPr>
        <p:txBody>
          <a:bodyPr anchor="t" anchorCtr="0">
            <a:spAutoFit/>
          </a:bodyPr>
          <a:p>
            <a:pPr lvl="0" algn="ctr"/>
            <a:fld id="{9A0DB2DC-4C9A-4742-B13C-FB6460FD3503}" type="slidenum">
              <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rPr>
            </a:fld>
            <a:r>
              <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rPr>
              <a:t> </a:t>
            </a:r>
            <a:endPar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031" name="任意多边形 7"/>
          <p:cNvSpPr>
            <a:spLocks noChangeArrowheads="1"/>
          </p:cNvSpPr>
          <p:nvPr/>
        </p:nvSpPr>
        <p:spPr bwMode="auto">
          <a:xfrm>
            <a:off x="574675" y="201613"/>
            <a:ext cx="863600" cy="863600"/>
          </a:xfrm>
          <a:custGeom>
            <a:avLst/>
            <a:gdLst>
              <a:gd name="T0" fmla="*/ 0 w 864000"/>
              <a:gd name="T1" fmla="*/ 0 h 864000"/>
              <a:gd name="T2" fmla="*/ 864000 w 864000"/>
              <a:gd name="T3" fmla="*/ 0 h 864000"/>
              <a:gd name="T4" fmla="*/ 864000 w 864000"/>
              <a:gd name="T5" fmla="*/ 261737 h 864000"/>
              <a:gd name="T6" fmla="*/ 751007 w 864000"/>
              <a:gd name="T7" fmla="*/ 261737 h 864000"/>
              <a:gd name="T8" fmla="*/ 751007 w 864000"/>
              <a:gd name="T9" fmla="*/ 112993 h 864000"/>
              <a:gd name="T10" fmla="*/ 112993 w 864000"/>
              <a:gd name="T11" fmla="*/ 112993 h 864000"/>
              <a:gd name="T12" fmla="*/ 112993 w 864000"/>
              <a:gd name="T13" fmla="*/ 751007 h 864000"/>
              <a:gd name="T14" fmla="*/ 246681 w 864000"/>
              <a:gd name="T15" fmla="*/ 751007 h 864000"/>
              <a:gd name="T16" fmla="*/ 246681 w 864000"/>
              <a:gd name="T17" fmla="*/ 864000 h 864000"/>
              <a:gd name="T18" fmla="*/ 0 w 864000"/>
              <a:gd name="T19" fmla="*/ 864000 h 8640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64000"/>
              <a:gd name="T31" fmla="*/ 0 h 864000"/>
              <a:gd name="T32" fmla="*/ 864000 w 864000"/>
              <a:gd name="T33" fmla="*/ 864000 h 8640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64000" h="864000">
                <a:moveTo>
                  <a:pt x="0" y="0"/>
                </a:moveTo>
                <a:lnTo>
                  <a:pt x="864000" y="0"/>
                </a:lnTo>
                <a:lnTo>
                  <a:pt x="864000" y="261737"/>
                </a:lnTo>
                <a:lnTo>
                  <a:pt x="751007" y="261737"/>
                </a:lnTo>
                <a:lnTo>
                  <a:pt x="751007" y="112993"/>
                </a:lnTo>
                <a:lnTo>
                  <a:pt x="112993" y="112993"/>
                </a:lnTo>
                <a:lnTo>
                  <a:pt x="112993" y="751007"/>
                </a:lnTo>
                <a:lnTo>
                  <a:pt x="246681" y="751007"/>
                </a:lnTo>
                <a:lnTo>
                  <a:pt x="246681" y="864000"/>
                </a:lnTo>
                <a:lnTo>
                  <a:pt x="0" y="864000"/>
                </a:lnTo>
                <a:close/>
              </a:path>
            </a:pathLst>
          </a:custGeom>
          <a:solidFill>
            <a:srgbClr val="FF9300"/>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sldNum="0" hdr="0" ftr="0" dt="0"/>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79878997897"/>
          <p:cNvPicPr>
            <a:picLocks noChangeAspect="1"/>
          </p:cNvPicPr>
          <p:nvPr userDrawn="1"/>
        </p:nvPicPr>
        <p:blipFill>
          <a:blip r:embed="rId4" cstate="print"/>
          <a:stretch>
            <a:fillRect/>
          </a:stretch>
        </p:blipFill>
        <p:spPr>
          <a:xfrm>
            <a:off x="0" y="1270"/>
            <a:ext cx="12192000" cy="6856730"/>
          </a:xfrm>
          <a:prstGeom prst="rect">
            <a:avLst/>
          </a:prstGeom>
        </p:spPr>
      </p:pic>
      <p:sp>
        <p:nvSpPr>
          <p:cNvPr id="8" name="圆角矩形 7"/>
          <p:cNvSpPr/>
          <p:nvPr userDrawn="1"/>
        </p:nvSpPr>
        <p:spPr>
          <a:xfrm>
            <a:off x="149860" y="137795"/>
            <a:ext cx="11873865" cy="6581140"/>
          </a:xfrm>
          <a:prstGeom prst="roundRect">
            <a:avLst>
              <a:gd name="adj" fmla="val 3840"/>
            </a:avLst>
          </a:prstGeom>
          <a:solidFill>
            <a:schemeClr val="bg1"/>
          </a:solidFill>
          <a:ln>
            <a:solidFill>
              <a:srgbClr val="A3C8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汉仪文黑-55简" panose="00020600040101010101" charset="-122"/>
              <a:ea typeface="汉仪文黑-55简" panose="00020600040101010101" charset="-122"/>
              <a:cs typeface="汉仪文黑-55简" panose="00020600040101010101" charset="-122"/>
            </a:endParaRP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9"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7.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4.png"/><Relationship Id="rId1" Type="http://schemas.openxmlformats.org/officeDocument/2006/relationships/image" Target="../media/image13.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image" Target="../media/image12.jpeg"/><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9" Type="http://schemas.openxmlformats.org/officeDocument/2006/relationships/tags" Target="../tags/tag55.xml"/><Relationship Id="rId8" Type="http://schemas.openxmlformats.org/officeDocument/2006/relationships/tags" Target="../tags/tag54.xml"/><Relationship Id="rId7" Type="http://schemas.openxmlformats.org/officeDocument/2006/relationships/tags" Target="../tags/tag53.xml"/><Relationship Id="rId6" Type="http://schemas.openxmlformats.org/officeDocument/2006/relationships/tags" Target="../tags/tag52.xml"/><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2" Type="http://schemas.openxmlformats.org/officeDocument/2006/relationships/slideLayout" Target="../slideLayouts/slideLayout12.xml"/><Relationship Id="rId11" Type="http://schemas.openxmlformats.org/officeDocument/2006/relationships/tags" Target="../tags/tag57.xml"/><Relationship Id="rId10" Type="http://schemas.openxmlformats.org/officeDocument/2006/relationships/tags" Target="../tags/tag56.xml"/><Relationship Id="rId1" Type="http://schemas.openxmlformats.org/officeDocument/2006/relationships/tags" Target="../tags/tag4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5.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6.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7.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8.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7.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9" Type="http://schemas.openxmlformats.org/officeDocument/2006/relationships/tags" Target="../tags/tag62.xml"/><Relationship Id="rId8" Type="http://schemas.openxmlformats.org/officeDocument/2006/relationships/image" Target="../media/image7.png"/><Relationship Id="rId7" Type="http://schemas.openxmlformats.org/officeDocument/2006/relationships/tags" Target="../tags/tag61.xml"/><Relationship Id="rId6" Type="http://schemas.openxmlformats.org/officeDocument/2006/relationships/image" Target="../media/image6.png"/><Relationship Id="rId5" Type="http://schemas.openxmlformats.org/officeDocument/2006/relationships/tags" Target="../tags/tag60.xml"/><Relationship Id="rId4" Type="http://schemas.openxmlformats.org/officeDocument/2006/relationships/image" Target="../media/image5.png"/><Relationship Id="rId3" Type="http://schemas.openxmlformats.org/officeDocument/2006/relationships/tags" Target="../tags/tag59.xml"/><Relationship Id="rId2" Type="http://schemas.openxmlformats.org/officeDocument/2006/relationships/image" Target="../media/image4.png"/><Relationship Id="rId12" Type="http://schemas.openxmlformats.org/officeDocument/2006/relationships/slideLayout" Target="../slideLayouts/slideLayout24.xml"/><Relationship Id="rId11" Type="http://schemas.openxmlformats.org/officeDocument/2006/relationships/tags" Target="../tags/tag63.xml"/><Relationship Id="rId10" Type="http://schemas.openxmlformats.org/officeDocument/2006/relationships/image" Target="../media/image8.png"/><Relationship Id="rId1" Type="http://schemas.openxmlformats.org/officeDocument/2006/relationships/tags" Target="../tags/tag58.xml"/></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24.xml"/><Relationship Id="rId7" Type="http://schemas.openxmlformats.org/officeDocument/2006/relationships/tags" Target="../tags/tag70.xml"/><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9.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20.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21.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22.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23.jpeg"/></Relationships>
</file>

<file path=ppt/slides/_rels/slide27.xml.rels><?xml version="1.0" encoding="UTF-8" standalone="yes"?>
<Relationships xmlns="http://schemas.openxmlformats.org/package/2006/relationships"><Relationship Id="rId9" Type="http://schemas.openxmlformats.org/officeDocument/2006/relationships/tags" Target="../tags/tag75.xml"/><Relationship Id="rId8" Type="http://schemas.openxmlformats.org/officeDocument/2006/relationships/image" Target="../media/image7.png"/><Relationship Id="rId7" Type="http://schemas.openxmlformats.org/officeDocument/2006/relationships/tags" Target="../tags/tag74.xml"/><Relationship Id="rId6" Type="http://schemas.openxmlformats.org/officeDocument/2006/relationships/image" Target="../media/image6.png"/><Relationship Id="rId5" Type="http://schemas.openxmlformats.org/officeDocument/2006/relationships/tags" Target="../tags/tag73.xml"/><Relationship Id="rId4" Type="http://schemas.openxmlformats.org/officeDocument/2006/relationships/image" Target="../media/image5.png"/><Relationship Id="rId3" Type="http://schemas.openxmlformats.org/officeDocument/2006/relationships/tags" Target="../tags/tag72.xml"/><Relationship Id="rId2" Type="http://schemas.openxmlformats.org/officeDocument/2006/relationships/image" Target="../media/image4.png"/><Relationship Id="rId12" Type="http://schemas.openxmlformats.org/officeDocument/2006/relationships/slideLayout" Target="../slideLayouts/slideLayout12.xml"/><Relationship Id="rId11" Type="http://schemas.openxmlformats.org/officeDocument/2006/relationships/tags" Target="../tags/tag76.xml"/><Relationship Id="rId10" Type="http://schemas.openxmlformats.org/officeDocument/2006/relationships/image" Target="../media/image8.png"/><Relationship Id="rId1" Type="http://schemas.openxmlformats.org/officeDocument/2006/relationships/tags" Target="../tags/tag71.xml"/></Relationships>
</file>

<file path=ppt/slides/_rels/slide28.xml.rels><?xml version="1.0" encoding="UTF-8" standalone="yes"?>
<Relationships xmlns="http://schemas.openxmlformats.org/package/2006/relationships"><Relationship Id="rId9" Type="http://schemas.openxmlformats.org/officeDocument/2006/relationships/tags" Target="../tags/tag85.xml"/><Relationship Id="rId8" Type="http://schemas.openxmlformats.org/officeDocument/2006/relationships/tags" Target="../tags/tag84.xml"/><Relationship Id="rId7" Type="http://schemas.openxmlformats.org/officeDocument/2006/relationships/tags" Target="../tags/tag83.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8" Type="http://schemas.openxmlformats.org/officeDocument/2006/relationships/slideLayout" Target="../slideLayouts/slideLayout12.xml"/><Relationship Id="rId27" Type="http://schemas.openxmlformats.org/officeDocument/2006/relationships/tags" Target="../tags/tag103.xml"/><Relationship Id="rId26" Type="http://schemas.openxmlformats.org/officeDocument/2006/relationships/tags" Target="../tags/tag102.xml"/><Relationship Id="rId25" Type="http://schemas.openxmlformats.org/officeDocument/2006/relationships/tags" Target="../tags/tag101.xml"/><Relationship Id="rId24" Type="http://schemas.openxmlformats.org/officeDocument/2006/relationships/tags" Target="../tags/tag100.xml"/><Relationship Id="rId23" Type="http://schemas.openxmlformats.org/officeDocument/2006/relationships/tags" Target="../tags/tag99.xml"/><Relationship Id="rId22" Type="http://schemas.openxmlformats.org/officeDocument/2006/relationships/tags" Target="../tags/tag98.xml"/><Relationship Id="rId21" Type="http://schemas.openxmlformats.org/officeDocument/2006/relationships/tags" Target="../tags/tag97.xml"/><Relationship Id="rId20" Type="http://schemas.openxmlformats.org/officeDocument/2006/relationships/tags" Target="../tags/tag96.xml"/><Relationship Id="rId2" Type="http://schemas.openxmlformats.org/officeDocument/2006/relationships/tags" Target="../tags/tag78.xml"/><Relationship Id="rId19" Type="http://schemas.openxmlformats.org/officeDocument/2006/relationships/tags" Target="../tags/tag95.xml"/><Relationship Id="rId18" Type="http://schemas.openxmlformats.org/officeDocument/2006/relationships/tags" Target="../tags/tag94.xml"/><Relationship Id="rId17" Type="http://schemas.openxmlformats.org/officeDocument/2006/relationships/tags" Target="../tags/tag93.xml"/><Relationship Id="rId16" Type="http://schemas.openxmlformats.org/officeDocument/2006/relationships/tags" Target="../tags/tag92.xml"/><Relationship Id="rId15" Type="http://schemas.openxmlformats.org/officeDocument/2006/relationships/tags" Target="../tags/tag91.xml"/><Relationship Id="rId14" Type="http://schemas.openxmlformats.org/officeDocument/2006/relationships/tags" Target="../tags/tag90.xml"/><Relationship Id="rId13" Type="http://schemas.openxmlformats.org/officeDocument/2006/relationships/tags" Target="../tags/tag89.xml"/><Relationship Id="rId12" Type="http://schemas.openxmlformats.org/officeDocument/2006/relationships/tags" Target="../tags/tag88.xml"/><Relationship Id="rId11" Type="http://schemas.openxmlformats.org/officeDocument/2006/relationships/tags" Target="../tags/tag87.xml"/><Relationship Id="rId10" Type="http://schemas.openxmlformats.org/officeDocument/2006/relationships/tags" Target="../tags/tag86.xml"/><Relationship Id="rId1" Type="http://schemas.openxmlformats.org/officeDocument/2006/relationships/tags" Target="../tags/tag77.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24.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3.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25.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26.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27.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28.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29.png"/></Relationships>
</file>

<file path=ppt/slides/_rels/slide35.xml.rels><?xml version="1.0" encoding="UTF-8" standalone="yes"?>
<Relationships xmlns="http://schemas.openxmlformats.org/package/2006/relationships"><Relationship Id="rId9" Type="http://schemas.openxmlformats.org/officeDocument/2006/relationships/tags" Target="../tags/tag108.xml"/><Relationship Id="rId8" Type="http://schemas.openxmlformats.org/officeDocument/2006/relationships/image" Target="../media/image7.png"/><Relationship Id="rId7" Type="http://schemas.openxmlformats.org/officeDocument/2006/relationships/tags" Target="../tags/tag107.xml"/><Relationship Id="rId6" Type="http://schemas.openxmlformats.org/officeDocument/2006/relationships/image" Target="../media/image6.png"/><Relationship Id="rId5" Type="http://schemas.openxmlformats.org/officeDocument/2006/relationships/tags" Target="../tags/tag106.xml"/><Relationship Id="rId4" Type="http://schemas.openxmlformats.org/officeDocument/2006/relationships/image" Target="../media/image5.png"/><Relationship Id="rId3" Type="http://schemas.openxmlformats.org/officeDocument/2006/relationships/tags" Target="../tags/tag105.xml"/><Relationship Id="rId2" Type="http://schemas.openxmlformats.org/officeDocument/2006/relationships/image" Target="../media/image4.png"/><Relationship Id="rId12" Type="http://schemas.openxmlformats.org/officeDocument/2006/relationships/slideLayout" Target="../slideLayouts/slideLayout12.xml"/><Relationship Id="rId11" Type="http://schemas.openxmlformats.org/officeDocument/2006/relationships/tags" Target="../tags/tag109.xml"/><Relationship Id="rId10" Type="http://schemas.openxmlformats.org/officeDocument/2006/relationships/image" Target="../media/image8.png"/><Relationship Id="rId1" Type="http://schemas.openxmlformats.org/officeDocument/2006/relationships/tags" Target="../tags/tag104.xml"/></Relationships>
</file>

<file path=ppt/slides/_rels/slide36.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tags" Target="../tags/tag116.xml"/><Relationship Id="rId6" Type="http://schemas.openxmlformats.org/officeDocument/2006/relationships/tags" Target="../tags/tag115.xml"/><Relationship Id="rId5" Type="http://schemas.openxmlformats.org/officeDocument/2006/relationships/tags" Target="../tags/tag114.xml"/><Relationship Id="rId4" Type="http://schemas.openxmlformats.org/officeDocument/2006/relationships/tags" Target="../tags/tag113.xml"/><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tags" Target="../tags/tag11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24.xml"/><Relationship Id="rId3" Type="http://schemas.openxmlformats.org/officeDocument/2006/relationships/tags" Target="../tags/tag117.xml"/><Relationship Id="rId2" Type="http://schemas.openxmlformats.org/officeDocument/2006/relationships/image" Target="../media/image31.png"/><Relationship Id="rId1" Type="http://schemas.openxmlformats.org/officeDocument/2006/relationships/image" Target="../media/image30.png"/></Relationships>
</file>

<file path=ppt/slides/_rels/slide39.xml.rels><?xml version="1.0" encoding="UTF-8" standalone="yes"?>
<Relationships xmlns="http://schemas.openxmlformats.org/package/2006/relationships"><Relationship Id="rId9" Type="http://schemas.openxmlformats.org/officeDocument/2006/relationships/tags" Target="../tags/tag122.xml"/><Relationship Id="rId8" Type="http://schemas.openxmlformats.org/officeDocument/2006/relationships/image" Target="../media/image7.png"/><Relationship Id="rId7" Type="http://schemas.openxmlformats.org/officeDocument/2006/relationships/tags" Target="../tags/tag121.xml"/><Relationship Id="rId6" Type="http://schemas.openxmlformats.org/officeDocument/2006/relationships/image" Target="../media/image6.png"/><Relationship Id="rId5" Type="http://schemas.openxmlformats.org/officeDocument/2006/relationships/tags" Target="../tags/tag120.xml"/><Relationship Id="rId4" Type="http://schemas.openxmlformats.org/officeDocument/2006/relationships/image" Target="../media/image5.png"/><Relationship Id="rId3" Type="http://schemas.openxmlformats.org/officeDocument/2006/relationships/tags" Target="../tags/tag119.xml"/><Relationship Id="rId2" Type="http://schemas.openxmlformats.org/officeDocument/2006/relationships/image" Target="../media/image4.png"/><Relationship Id="rId12" Type="http://schemas.openxmlformats.org/officeDocument/2006/relationships/slideLayout" Target="../slideLayouts/slideLayout12.xml"/><Relationship Id="rId11" Type="http://schemas.openxmlformats.org/officeDocument/2006/relationships/tags" Target="../tags/tag123.xml"/><Relationship Id="rId10" Type="http://schemas.openxmlformats.org/officeDocument/2006/relationships/image" Target="../media/image8.png"/><Relationship Id="rId1" Type="http://schemas.openxmlformats.org/officeDocument/2006/relationships/tags" Target="../tags/tag118.xml"/></Relationships>
</file>

<file path=ppt/slides/_rels/slide4.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tags" Target="../tags/tag6.xml"/><Relationship Id="rId22" Type="http://schemas.openxmlformats.org/officeDocument/2006/relationships/slideLayout" Target="../slideLayouts/slideLayout12.xml"/><Relationship Id="rId21" Type="http://schemas.openxmlformats.org/officeDocument/2006/relationships/tags" Target="../tags/tag24.xml"/><Relationship Id="rId20" Type="http://schemas.openxmlformats.org/officeDocument/2006/relationships/tags" Target="../tags/tag23.xml"/><Relationship Id="rId2" Type="http://schemas.openxmlformats.org/officeDocument/2006/relationships/tags" Target="../tags/tag5.xml"/><Relationship Id="rId19" Type="http://schemas.openxmlformats.org/officeDocument/2006/relationships/tags" Target="../tags/tag22.xml"/><Relationship Id="rId18" Type="http://schemas.openxmlformats.org/officeDocument/2006/relationships/tags" Target="../tags/tag21.xml"/><Relationship Id="rId17" Type="http://schemas.openxmlformats.org/officeDocument/2006/relationships/tags" Target="../tags/tag20.xml"/><Relationship Id="rId16" Type="http://schemas.openxmlformats.org/officeDocument/2006/relationships/tags" Target="../tags/tag19.xml"/><Relationship Id="rId15" Type="http://schemas.openxmlformats.org/officeDocument/2006/relationships/tags" Target="../tags/tag18.xml"/><Relationship Id="rId14" Type="http://schemas.openxmlformats.org/officeDocument/2006/relationships/tags" Target="../tags/tag17.xml"/><Relationship Id="rId13" Type="http://schemas.openxmlformats.org/officeDocument/2006/relationships/tags" Target="../tags/tag16.xml"/><Relationship Id="rId12" Type="http://schemas.openxmlformats.org/officeDocument/2006/relationships/tags" Target="../tags/tag15.xml"/><Relationship Id="rId11" Type="http://schemas.openxmlformats.org/officeDocument/2006/relationships/tags" Target="../tags/tag14.xml"/><Relationship Id="rId10" Type="http://schemas.openxmlformats.org/officeDocument/2006/relationships/tags" Target="../tags/tag13.xml"/><Relationship Id="rId1" Type="http://schemas.openxmlformats.org/officeDocument/2006/relationships/tags" Target="../tags/tag4.xml"/></Relationships>
</file>

<file path=ppt/slides/_rels/slide40.xml.rels><?xml version="1.0" encoding="UTF-8" standalone="yes"?>
<Relationships xmlns="http://schemas.openxmlformats.org/package/2006/relationships"><Relationship Id="rId9" Type="http://schemas.openxmlformats.org/officeDocument/2006/relationships/tags" Target="../tags/tag132.xml"/><Relationship Id="rId8" Type="http://schemas.openxmlformats.org/officeDocument/2006/relationships/tags" Target="../tags/tag131.xml"/><Relationship Id="rId7" Type="http://schemas.openxmlformats.org/officeDocument/2006/relationships/tags" Target="../tags/tag130.xml"/><Relationship Id="rId6" Type="http://schemas.openxmlformats.org/officeDocument/2006/relationships/tags" Target="../tags/tag129.xml"/><Relationship Id="rId5" Type="http://schemas.openxmlformats.org/officeDocument/2006/relationships/tags" Target="../tags/tag128.xml"/><Relationship Id="rId4" Type="http://schemas.openxmlformats.org/officeDocument/2006/relationships/tags" Target="../tags/tag127.xml"/><Relationship Id="rId3" Type="http://schemas.openxmlformats.org/officeDocument/2006/relationships/tags" Target="../tags/tag126.xml"/><Relationship Id="rId2" Type="http://schemas.openxmlformats.org/officeDocument/2006/relationships/tags" Target="../tags/tag125.xml"/><Relationship Id="rId16" Type="http://schemas.openxmlformats.org/officeDocument/2006/relationships/slideLayout" Target="../slideLayouts/slideLayout12.xml"/><Relationship Id="rId15" Type="http://schemas.openxmlformats.org/officeDocument/2006/relationships/tags" Target="../tags/tag138.xml"/><Relationship Id="rId14" Type="http://schemas.openxmlformats.org/officeDocument/2006/relationships/tags" Target="../tags/tag137.xml"/><Relationship Id="rId13" Type="http://schemas.openxmlformats.org/officeDocument/2006/relationships/tags" Target="../tags/tag136.xml"/><Relationship Id="rId12" Type="http://schemas.openxmlformats.org/officeDocument/2006/relationships/tags" Target="../tags/tag135.xml"/><Relationship Id="rId11" Type="http://schemas.openxmlformats.org/officeDocument/2006/relationships/tags" Target="../tags/tag134.xml"/><Relationship Id="rId10" Type="http://schemas.openxmlformats.org/officeDocument/2006/relationships/tags" Target="../tags/tag133.xml"/><Relationship Id="rId1" Type="http://schemas.openxmlformats.org/officeDocument/2006/relationships/tags" Target="../tags/tag124.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32.jpe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33.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140.xml"/><Relationship Id="rId1" Type="http://schemas.openxmlformats.org/officeDocument/2006/relationships/tags" Target="../tags/tag139.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142.xml"/><Relationship Id="rId1" Type="http://schemas.openxmlformats.org/officeDocument/2006/relationships/tags" Target="../tags/tag141.xml"/></Relationships>
</file>

<file path=ppt/slides/_rels/slide45.xml.rels><?xml version="1.0" encoding="UTF-8" standalone="yes"?>
<Relationships xmlns="http://schemas.openxmlformats.org/package/2006/relationships"><Relationship Id="rId9" Type="http://schemas.openxmlformats.org/officeDocument/2006/relationships/tags" Target="../tags/tag147.xml"/><Relationship Id="rId8" Type="http://schemas.openxmlformats.org/officeDocument/2006/relationships/image" Target="../media/image7.png"/><Relationship Id="rId7" Type="http://schemas.openxmlformats.org/officeDocument/2006/relationships/tags" Target="../tags/tag146.xml"/><Relationship Id="rId6" Type="http://schemas.openxmlformats.org/officeDocument/2006/relationships/image" Target="../media/image6.png"/><Relationship Id="rId5" Type="http://schemas.openxmlformats.org/officeDocument/2006/relationships/tags" Target="../tags/tag145.xml"/><Relationship Id="rId4" Type="http://schemas.openxmlformats.org/officeDocument/2006/relationships/image" Target="../media/image5.png"/><Relationship Id="rId3" Type="http://schemas.openxmlformats.org/officeDocument/2006/relationships/tags" Target="../tags/tag144.xml"/><Relationship Id="rId2" Type="http://schemas.openxmlformats.org/officeDocument/2006/relationships/image" Target="../media/image4.png"/><Relationship Id="rId12" Type="http://schemas.openxmlformats.org/officeDocument/2006/relationships/slideLayout" Target="../slideLayouts/slideLayout24.xml"/><Relationship Id="rId11" Type="http://schemas.openxmlformats.org/officeDocument/2006/relationships/tags" Target="../tags/tag148.xml"/><Relationship Id="rId10" Type="http://schemas.openxmlformats.org/officeDocument/2006/relationships/image" Target="../media/image8.png"/><Relationship Id="rId1" Type="http://schemas.openxmlformats.org/officeDocument/2006/relationships/tags" Target="../tags/tag143.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150.xml"/><Relationship Id="rId1" Type="http://schemas.openxmlformats.org/officeDocument/2006/relationships/tags" Target="../tags/tag149.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151.xml"/><Relationship Id="rId1" Type="http://schemas.openxmlformats.org/officeDocument/2006/relationships/image" Target="../media/image34.pn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52.xml"/><Relationship Id="rId1" Type="http://schemas.openxmlformats.org/officeDocument/2006/relationships/image" Target="../media/image34.pn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153.xml"/><Relationship Id="rId1" Type="http://schemas.openxmlformats.org/officeDocument/2006/relationships/image" Target="../media/image35.png"/></Relationships>
</file>

<file path=ppt/slides/_rels/slide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image" Target="../media/image7.png"/><Relationship Id="rId7" Type="http://schemas.openxmlformats.org/officeDocument/2006/relationships/tags" Target="../tags/tag28.xml"/><Relationship Id="rId6" Type="http://schemas.openxmlformats.org/officeDocument/2006/relationships/image" Target="../media/image6.png"/><Relationship Id="rId5" Type="http://schemas.openxmlformats.org/officeDocument/2006/relationships/tags" Target="../tags/tag27.xml"/><Relationship Id="rId4" Type="http://schemas.openxmlformats.org/officeDocument/2006/relationships/image" Target="../media/image5.png"/><Relationship Id="rId3" Type="http://schemas.openxmlformats.org/officeDocument/2006/relationships/tags" Target="../tags/tag26.xml"/><Relationship Id="rId2" Type="http://schemas.openxmlformats.org/officeDocument/2006/relationships/image" Target="../media/image4.png"/><Relationship Id="rId12" Type="http://schemas.openxmlformats.org/officeDocument/2006/relationships/slideLayout" Target="../slideLayouts/slideLayout12.xml"/><Relationship Id="rId11" Type="http://schemas.openxmlformats.org/officeDocument/2006/relationships/tags" Target="../tags/tag30.xml"/><Relationship Id="rId10" Type="http://schemas.openxmlformats.org/officeDocument/2006/relationships/image" Target="../media/image8.png"/><Relationship Id="rId1" Type="http://schemas.openxmlformats.org/officeDocument/2006/relationships/tags" Target="../tags/tag25.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154.xml"/><Relationship Id="rId1" Type="http://schemas.openxmlformats.org/officeDocument/2006/relationships/image" Target="../media/image36.png"/></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155.xml"/><Relationship Id="rId1" Type="http://schemas.openxmlformats.org/officeDocument/2006/relationships/image" Target="../media/image37.png"/></Relationships>
</file>

<file path=ppt/slides/_rels/slide52.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157.xml"/><Relationship Id="rId2" Type="http://schemas.openxmlformats.org/officeDocument/2006/relationships/image" Target="../media/image38.png"/><Relationship Id="rId1" Type="http://schemas.openxmlformats.org/officeDocument/2006/relationships/tags" Target="../tags/tag156.xml"/></Relationships>
</file>

<file path=ppt/slides/_rels/slide53.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159.xml"/><Relationship Id="rId2" Type="http://schemas.openxmlformats.org/officeDocument/2006/relationships/image" Target="../media/image39.png"/><Relationship Id="rId1" Type="http://schemas.openxmlformats.org/officeDocument/2006/relationships/tags" Target="../tags/tag158.xml"/></Relationships>
</file>

<file path=ppt/slides/_rels/slide54.xml.rels><?xml version="1.0" encoding="UTF-8" standalone="yes"?>
<Relationships xmlns="http://schemas.openxmlformats.org/package/2006/relationships"><Relationship Id="rId4" Type="http://schemas.openxmlformats.org/officeDocument/2006/relationships/slideLayout" Target="../slideLayouts/slideLayout24.xml"/><Relationship Id="rId3" Type="http://schemas.openxmlformats.org/officeDocument/2006/relationships/tags" Target="../tags/tag161.xml"/><Relationship Id="rId2" Type="http://schemas.openxmlformats.org/officeDocument/2006/relationships/image" Target="../media/image40.png"/><Relationship Id="rId1" Type="http://schemas.openxmlformats.org/officeDocument/2006/relationships/tags" Target="../tags/tag160.xml"/></Relationships>
</file>

<file path=ppt/slides/_rels/slide55.xml.rels><?xml version="1.0" encoding="UTF-8" standalone="yes"?>
<Relationships xmlns="http://schemas.openxmlformats.org/package/2006/relationships"><Relationship Id="rId9" Type="http://schemas.openxmlformats.org/officeDocument/2006/relationships/tags" Target="../tags/tag166.xml"/><Relationship Id="rId8" Type="http://schemas.openxmlformats.org/officeDocument/2006/relationships/image" Target="../media/image7.png"/><Relationship Id="rId7" Type="http://schemas.openxmlformats.org/officeDocument/2006/relationships/tags" Target="../tags/tag165.xml"/><Relationship Id="rId6" Type="http://schemas.openxmlformats.org/officeDocument/2006/relationships/image" Target="../media/image6.png"/><Relationship Id="rId5" Type="http://schemas.openxmlformats.org/officeDocument/2006/relationships/tags" Target="../tags/tag164.xml"/><Relationship Id="rId4" Type="http://schemas.openxmlformats.org/officeDocument/2006/relationships/image" Target="../media/image5.png"/><Relationship Id="rId3" Type="http://schemas.openxmlformats.org/officeDocument/2006/relationships/tags" Target="../tags/tag163.xml"/><Relationship Id="rId2" Type="http://schemas.openxmlformats.org/officeDocument/2006/relationships/image" Target="../media/image4.png"/><Relationship Id="rId12" Type="http://schemas.openxmlformats.org/officeDocument/2006/relationships/slideLayout" Target="../slideLayouts/slideLayout12.xml"/><Relationship Id="rId11" Type="http://schemas.openxmlformats.org/officeDocument/2006/relationships/tags" Target="../tags/tag167.xml"/><Relationship Id="rId10" Type="http://schemas.openxmlformats.org/officeDocument/2006/relationships/image" Target="../media/image8.png"/><Relationship Id="rId1" Type="http://schemas.openxmlformats.org/officeDocument/2006/relationships/tags" Target="../tags/tag162.xml"/></Relationships>
</file>

<file path=ppt/slides/_rels/slide56.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41.jpeg"/><Relationship Id="rId7" Type="http://schemas.openxmlformats.org/officeDocument/2006/relationships/tags" Target="../tags/tag174.xml"/><Relationship Id="rId6" Type="http://schemas.openxmlformats.org/officeDocument/2006/relationships/tags" Target="../tags/tag173.xml"/><Relationship Id="rId5" Type="http://schemas.openxmlformats.org/officeDocument/2006/relationships/tags" Target="../tags/tag172.xml"/><Relationship Id="rId4" Type="http://schemas.openxmlformats.org/officeDocument/2006/relationships/tags" Target="../tags/tag171.xml"/><Relationship Id="rId3" Type="http://schemas.openxmlformats.org/officeDocument/2006/relationships/tags" Target="../tags/tag170.xml"/><Relationship Id="rId2" Type="http://schemas.openxmlformats.org/officeDocument/2006/relationships/tags" Target="../tags/tag169.xml"/><Relationship Id="rId1" Type="http://schemas.openxmlformats.org/officeDocument/2006/relationships/tags" Target="../tags/tag168.xml"/></Relationships>
</file>

<file path=ppt/slides/_rels/slide57.xml.rels><?xml version="1.0" encoding="UTF-8" standalone="yes"?>
<Relationships xmlns="http://schemas.openxmlformats.org/package/2006/relationships"><Relationship Id="rId9" Type="http://schemas.openxmlformats.org/officeDocument/2006/relationships/tags" Target="../tags/tag182.xml"/><Relationship Id="rId8" Type="http://schemas.openxmlformats.org/officeDocument/2006/relationships/tags" Target="../tags/tag181.xml"/><Relationship Id="rId7" Type="http://schemas.openxmlformats.org/officeDocument/2006/relationships/tags" Target="../tags/tag180.xml"/><Relationship Id="rId6" Type="http://schemas.openxmlformats.org/officeDocument/2006/relationships/tags" Target="../tags/tag179.xml"/><Relationship Id="rId5" Type="http://schemas.openxmlformats.org/officeDocument/2006/relationships/tags" Target="../tags/tag178.xml"/><Relationship Id="rId4" Type="http://schemas.openxmlformats.org/officeDocument/2006/relationships/tags" Target="../tags/tag177.xml"/><Relationship Id="rId3" Type="http://schemas.openxmlformats.org/officeDocument/2006/relationships/tags" Target="../tags/tag176.xml"/><Relationship Id="rId21" Type="http://schemas.openxmlformats.org/officeDocument/2006/relationships/slideLayout" Target="../slideLayouts/slideLayout12.xml"/><Relationship Id="rId20" Type="http://schemas.openxmlformats.org/officeDocument/2006/relationships/tags" Target="../tags/tag193.xml"/><Relationship Id="rId2" Type="http://schemas.openxmlformats.org/officeDocument/2006/relationships/image" Target="../media/image42.jpeg"/><Relationship Id="rId19" Type="http://schemas.openxmlformats.org/officeDocument/2006/relationships/tags" Target="../tags/tag192.xml"/><Relationship Id="rId18" Type="http://schemas.openxmlformats.org/officeDocument/2006/relationships/tags" Target="../tags/tag191.xml"/><Relationship Id="rId17" Type="http://schemas.openxmlformats.org/officeDocument/2006/relationships/tags" Target="../tags/tag190.xml"/><Relationship Id="rId16" Type="http://schemas.openxmlformats.org/officeDocument/2006/relationships/tags" Target="../tags/tag189.xml"/><Relationship Id="rId15" Type="http://schemas.openxmlformats.org/officeDocument/2006/relationships/tags" Target="../tags/tag188.xml"/><Relationship Id="rId14" Type="http://schemas.openxmlformats.org/officeDocument/2006/relationships/tags" Target="../tags/tag187.xml"/><Relationship Id="rId13" Type="http://schemas.openxmlformats.org/officeDocument/2006/relationships/tags" Target="../tags/tag186.xml"/><Relationship Id="rId12" Type="http://schemas.openxmlformats.org/officeDocument/2006/relationships/tags" Target="../tags/tag185.xml"/><Relationship Id="rId11" Type="http://schemas.openxmlformats.org/officeDocument/2006/relationships/tags" Target="../tags/tag184.xml"/><Relationship Id="rId10" Type="http://schemas.openxmlformats.org/officeDocument/2006/relationships/tags" Target="../tags/tag183.xml"/><Relationship Id="rId1" Type="http://schemas.openxmlformats.org/officeDocument/2006/relationships/tags" Target="../tags/tag175.xml"/></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3.png"/><Relationship Id="rId1" Type="http://schemas.openxmlformats.org/officeDocument/2006/relationships/tags" Target="../tags/tag194.xml"/></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96.xml"/><Relationship Id="rId1" Type="http://schemas.openxmlformats.org/officeDocument/2006/relationships/tags" Target="../tags/tag195.xml"/></Relationships>
</file>

<file path=ppt/slides/_rels/slide6.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tags" Target="../tags/tag38.xml"/><Relationship Id="rId7" Type="http://schemas.openxmlformats.org/officeDocument/2006/relationships/tags" Target="../tags/tag37.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 Id="rId3" Type="http://schemas.openxmlformats.org/officeDocument/2006/relationships/tags" Target="../tags/tag33.xml"/><Relationship Id="rId2" Type="http://schemas.openxmlformats.org/officeDocument/2006/relationships/tags" Target="../tags/tag32.xml"/><Relationship Id="rId16" Type="http://schemas.openxmlformats.org/officeDocument/2006/relationships/slideLayout" Target="../slideLayouts/slideLayout24.xml"/><Relationship Id="rId15" Type="http://schemas.openxmlformats.org/officeDocument/2006/relationships/tags" Target="../tags/tag45.xml"/><Relationship Id="rId14" Type="http://schemas.openxmlformats.org/officeDocument/2006/relationships/tags" Target="../tags/tag44.xml"/><Relationship Id="rId13" Type="http://schemas.openxmlformats.org/officeDocument/2006/relationships/tags" Target="../tags/tag43.xml"/><Relationship Id="rId12" Type="http://schemas.openxmlformats.org/officeDocument/2006/relationships/tags" Target="../tags/tag42.xml"/><Relationship Id="rId11" Type="http://schemas.openxmlformats.org/officeDocument/2006/relationships/tags" Target="../tags/tag41.xml"/><Relationship Id="rId10" Type="http://schemas.openxmlformats.org/officeDocument/2006/relationships/tags" Target="../tags/tag40.xml"/><Relationship Id="rId1" Type="http://schemas.openxmlformats.org/officeDocument/2006/relationships/tags" Target="../tags/tag31.xml"/></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4.png"/><Relationship Id="rId1" Type="http://schemas.openxmlformats.org/officeDocument/2006/relationships/tags" Target="../tags/tag197.xml"/></Relationships>
</file>

<file path=ppt/slides/_rels/slide61.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199.xml"/><Relationship Id="rId2" Type="http://schemas.openxmlformats.org/officeDocument/2006/relationships/image" Target="../media/image45.jpeg"/><Relationship Id="rId1" Type="http://schemas.openxmlformats.org/officeDocument/2006/relationships/tags" Target="../tags/tag198.xml"/></Relationships>
</file>

<file path=ppt/slides/_rels/slide62.xml.rels><?xml version="1.0" encoding="UTF-8" standalone="yes"?>
<Relationships xmlns="http://schemas.openxmlformats.org/package/2006/relationships"><Relationship Id="rId9" Type="http://schemas.openxmlformats.org/officeDocument/2006/relationships/tags" Target="../tags/tag208.xml"/><Relationship Id="rId8" Type="http://schemas.openxmlformats.org/officeDocument/2006/relationships/tags" Target="../tags/tag207.xml"/><Relationship Id="rId7" Type="http://schemas.openxmlformats.org/officeDocument/2006/relationships/tags" Target="../tags/tag206.xml"/><Relationship Id="rId6" Type="http://schemas.openxmlformats.org/officeDocument/2006/relationships/tags" Target="../tags/tag205.xml"/><Relationship Id="rId5" Type="http://schemas.openxmlformats.org/officeDocument/2006/relationships/tags" Target="../tags/tag204.xml"/><Relationship Id="rId4" Type="http://schemas.openxmlformats.org/officeDocument/2006/relationships/tags" Target="../tags/tag203.xml"/><Relationship Id="rId3" Type="http://schemas.openxmlformats.org/officeDocument/2006/relationships/tags" Target="../tags/tag202.xml"/><Relationship Id="rId2" Type="http://schemas.openxmlformats.org/officeDocument/2006/relationships/tags" Target="../tags/tag201.xml"/><Relationship Id="rId19" Type="http://schemas.openxmlformats.org/officeDocument/2006/relationships/slideLayout" Target="../slideLayouts/slideLayout12.xml"/><Relationship Id="rId18" Type="http://schemas.openxmlformats.org/officeDocument/2006/relationships/image" Target="../media/image48.jpeg"/><Relationship Id="rId17" Type="http://schemas.openxmlformats.org/officeDocument/2006/relationships/image" Target="../media/image47.png"/><Relationship Id="rId16" Type="http://schemas.openxmlformats.org/officeDocument/2006/relationships/image" Target="../media/image46.jpeg"/><Relationship Id="rId15" Type="http://schemas.openxmlformats.org/officeDocument/2006/relationships/tags" Target="../tags/tag214.xml"/><Relationship Id="rId14" Type="http://schemas.openxmlformats.org/officeDocument/2006/relationships/tags" Target="../tags/tag213.xml"/><Relationship Id="rId13" Type="http://schemas.openxmlformats.org/officeDocument/2006/relationships/tags" Target="../tags/tag212.xml"/><Relationship Id="rId12" Type="http://schemas.openxmlformats.org/officeDocument/2006/relationships/tags" Target="../tags/tag211.xml"/><Relationship Id="rId11" Type="http://schemas.openxmlformats.org/officeDocument/2006/relationships/tags" Target="../tags/tag210.xml"/><Relationship Id="rId10" Type="http://schemas.openxmlformats.org/officeDocument/2006/relationships/tags" Target="../tags/tag209.xml"/><Relationship Id="rId1" Type="http://schemas.openxmlformats.org/officeDocument/2006/relationships/tags" Target="../tags/tag200.xml"/></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9.png"/><Relationship Id="rId1" Type="http://schemas.openxmlformats.org/officeDocument/2006/relationships/tags" Target="../tags/tag215.xml"/></Relationships>
</file>

<file path=ppt/slides/_rels/slide64.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51.jpeg"/><Relationship Id="rId3" Type="http://schemas.openxmlformats.org/officeDocument/2006/relationships/tags" Target="../tags/tag217.xml"/><Relationship Id="rId2" Type="http://schemas.openxmlformats.org/officeDocument/2006/relationships/image" Target="../media/image50.jpeg"/><Relationship Id="rId1" Type="http://schemas.openxmlformats.org/officeDocument/2006/relationships/tags" Target="../tags/tag216.xml"/></Relationships>
</file>

<file path=ppt/slides/_rels/slide65.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54.jpeg"/><Relationship Id="rId4" Type="http://schemas.openxmlformats.org/officeDocument/2006/relationships/image" Target="../media/image53.jpeg"/><Relationship Id="rId3" Type="http://schemas.openxmlformats.org/officeDocument/2006/relationships/image" Target="../media/image52.jpeg"/><Relationship Id="rId2" Type="http://schemas.openxmlformats.org/officeDocument/2006/relationships/tags" Target="../tags/tag219.xml"/><Relationship Id="rId1" Type="http://schemas.openxmlformats.org/officeDocument/2006/relationships/tags" Target="../tags/tag218.xml"/></Relationships>
</file>

<file path=ppt/slides/_rels/slide66.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56.jpeg"/><Relationship Id="rId3" Type="http://schemas.openxmlformats.org/officeDocument/2006/relationships/image" Target="../media/image55.jpeg"/><Relationship Id="rId2" Type="http://schemas.openxmlformats.org/officeDocument/2006/relationships/tags" Target="../tags/tag221.xml"/><Relationship Id="rId1" Type="http://schemas.openxmlformats.org/officeDocument/2006/relationships/tags" Target="../tags/tag220.xml"/></Relationships>
</file>

<file path=ppt/slides/_rels/slide67.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57.jpeg"/><Relationship Id="rId2" Type="http://schemas.openxmlformats.org/officeDocument/2006/relationships/tags" Target="../tags/tag223.xml"/><Relationship Id="rId1" Type="http://schemas.openxmlformats.org/officeDocument/2006/relationships/tags" Target="../tags/tag222.xml"/></Relationships>
</file>

<file path=ppt/slides/_rels/slide68.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58.jpeg"/><Relationship Id="rId2" Type="http://schemas.openxmlformats.org/officeDocument/2006/relationships/tags" Target="../tags/tag225.xml"/><Relationship Id="rId1" Type="http://schemas.openxmlformats.org/officeDocument/2006/relationships/tags" Target="../tags/tag224.xml"/></Relationships>
</file>

<file path=ppt/slides/_rels/slide69.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59.jpeg"/><Relationship Id="rId2" Type="http://schemas.openxmlformats.org/officeDocument/2006/relationships/tags" Target="../tags/tag227.xml"/><Relationship Id="rId1" Type="http://schemas.openxmlformats.org/officeDocument/2006/relationships/tags" Target="../tags/tag22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image" Target="../media/image9.png"/><Relationship Id="rId1" Type="http://schemas.openxmlformats.org/officeDocument/2006/relationships/tags" Target="../tags/tag46.xml"/></Relationships>
</file>

<file path=ppt/slides/_rels/slide70.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60.jpeg"/><Relationship Id="rId2" Type="http://schemas.openxmlformats.org/officeDocument/2006/relationships/tags" Target="../tags/tag229.xml"/><Relationship Id="rId1" Type="http://schemas.openxmlformats.org/officeDocument/2006/relationships/tags" Target="../tags/tag228.xml"/></Relationships>
</file>

<file path=ppt/slides/_rels/slide71.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61.png"/><Relationship Id="rId2" Type="http://schemas.openxmlformats.org/officeDocument/2006/relationships/tags" Target="../tags/tag231.xml"/><Relationship Id="rId1" Type="http://schemas.openxmlformats.org/officeDocument/2006/relationships/tags" Target="../tags/tag230.xml"/></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62.webp"/><Relationship Id="rId1" Type="http://schemas.openxmlformats.org/officeDocument/2006/relationships/tags" Target="../tags/tag232.xml"/></Relationships>
</file>

<file path=ppt/slides/_rels/slide7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63.png"/><Relationship Id="rId1" Type="http://schemas.openxmlformats.org/officeDocument/2006/relationships/tags" Target="../tags/tag233.xml"/></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64.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2.jpeg"/><Relationship Id="rId1"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79898978798"/>
          <p:cNvPicPr>
            <a:picLocks noChangeAspect="1"/>
          </p:cNvPicPr>
          <p:nvPr/>
        </p:nvPicPr>
        <p:blipFill>
          <a:blip r:embed="rId1" cstate="print"/>
          <a:stretch>
            <a:fillRect/>
          </a:stretch>
        </p:blipFill>
        <p:spPr>
          <a:xfrm>
            <a:off x="0" y="-635"/>
            <a:ext cx="12192000" cy="6942455"/>
          </a:xfrm>
          <a:prstGeom prst="rect">
            <a:avLst/>
          </a:prstGeom>
        </p:spPr>
      </p:pic>
      <p:sp>
        <p:nvSpPr>
          <p:cNvPr id="5" name="文本框 4"/>
          <p:cNvSpPr txBox="1"/>
          <p:nvPr/>
        </p:nvSpPr>
        <p:spPr>
          <a:xfrm>
            <a:off x="6794211" y="4433832"/>
            <a:ext cx="4035425" cy="521970"/>
          </a:xfrm>
          <a:prstGeom prst="rect">
            <a:avLst/>
          </a:prstGeom>
          <a:noFill/>
          <a:ln>
            <a:noFill/>
          </a:ln>
        </p:spPr>
        <p:txBody>
          <a:bodyPr wrap="square" rtlCol="0">
            <a:spAutoFit/>
          </a:bodyPr>
          <a:lstStyle/>
          <a:p>
            <a:pPr algn="ctr"/>
            <a:r>
              <a:rPr lang="zh-CN" sz="2800" dirty="0">
                <a:solidFill>
                  <a:schemeClr val="tx1">
                    <a:lumMod val="65000"/>
                    <a:lumOff val="35000"/>
                  </a:schemeClr>
                </a:solidFill>
                <a:effectLst/>
                <a:latin typeface="宋体" panose="02010600030101010101" pitchFamily="2" charset="-122"/>
                <a:cs typeface="宋体" panose="02010600030101010101" pitchFamily="2" charset="-122"/>
              </a:rPr>
              <a:t>北京出版社</a:t>
            </a:r>
            <a:endParaRPr lang="zh-CN" sz="2800" dirty="0">
              <a:solidFill>
                <a:schemeClr val="tx1">
                  <a:lumMod val="65000"/>
                  <a:lumOff val="35000"/>
                </a:schemeClr>
              </a:solidFill>
              <a:effectLst/>
              <a:latin typeface="宋体" panose="02010600030101010101" pitchFamily="2" charset="-122"/>
              <a:cs typeface="宋体" panose="02010600030101010101" pitchFamily="2" charset="-122"/>
            </a:endParaRPr>
          </a:p>
        </p:txBody>
      </p:sp>
      <p:sp>
        <p:nvSpPr>
          <p:cNvPr id="9" name="文本框 8"/>
          <p:cNvSpPr txBox="1"/>
          <p:nvPr/>
        </p:nvSpPr>
        <p:spPr>
          <a:xfrm>
            <a:off x="6077296" y="1739705"/>
            <a:ext cx="5469255" cy="1198880"/>
          </a:xfrm>
          <a:prstGeom prst="rect">
            <a:avLst/>
          </a:prstGeom>
          <a:noFill/>
        </p:spPr>
        <p:txBody>
          <a:bodyPr wrap="square" rtlCol="0" anchor="t">
            <a:spAutoFit/>
          </a:bodyPr>
          <a:lstStyle/>
          <a:p>
            <a:pPr algn="ctr"/>
            <a:r>
              <a:rPr lang="zh-CN" altLang="en-US" sz="7200" kern="0" dirty="0">
                <a:solidFill>
                  <a:srgbClr val="A3C868"/>
                </a:solidFill>
                <a:latin typeface="汉仪雅酷黑简" panose="00020600040101010101" charset="-122"/>
                <a:ea typeface="汉仪雅酷黑简" panose="00020600040101010101" charset="-122"/>
                <a:cs typeface="汉仪文黑-55简" panose="00020600040101010101" charset="-122"/>
                <a:sym typeface="+mn-lt"/>
              </a:rPr>
              <a:t>体育与健康</a:t>
            </a:r>
            <a:endParaRPr lang="zh-CN" altLang="en-US" sz="7200" kern="0" dirty="0">
              <a:solidFill>
                <a:srgbClr val="A3C868"/>
              </a:solidFill>
              <a:latin typeface="汉仪雅酷黑简" panose="00020600040101010101" charset="-122"/>
              <a:ea typeface="汉仪雅酷黑简" panose="00020600040101010101" charset="-122"/>
              <a:cs typeface="汉仪文黑-55简" panose="00020600040101010101" charset="-122"/>
              <a:sym typeface="+mn-lt"/>
            </a:endParaRPr>
          </a:p>
        </p:txBody>
      </p:sp>
      <p:cxnSp>
        <p:nvCxnSpPr>
          <p:cNvPr id="4" name="直接连接符 3"/>
          <p:cNvCxnSpPr/>
          <p:nvPr/>
        </p:nvCxnSpPr>
        <p:spPr>
          <a:xfrm>
            <a:off x="1534795" y="505460"/>
            <a:ext cx="1428750" cy="0"/>
          </a:xfrm>
          <a:prstGeom prst="line">
            <a:avLst/>
          </a:prstGeom>
          <a:ln>
            <a:solidFill>
              <a:srgbClr val="DAF09D"/>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3637915" y="505460"/>
            <a:ext cx="8335645" cy="0"/>
          </a:xfrm>
          <a:prstGeom prst="line">
            <a:avLst/>
          </a:prstGeom>
          <a:ln>
            <a:solidFill>
              <a:srgbClr val="DAF09D"/>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194" name="矩形 1"/>
          <p:cNvSpPr/>
          <p:nvPr/>
        </p:nvSpPr>
        <p:spPr>
          <a:xfrm>
            <a:off x="869950" y="544513"/>
            <a:ext cx="5565775" cy="398780"/>
          </a:xfrm>
          <a:prstGeom prst="rect">
            <a:avLst/>
          </a:prstGeom>
          <a:noFill/>
          <a:ln w="9525">
            <a:noFill/>
          </a:ln>
        </p:spPr>
        <p:txBody>
          <a:bodyPr anchor="t" anchorCtr="0">
            <a:spAutoFit/>
          </a:bodyPr>
          <a:p>
            <a:r>
              <a:rPr lang="en-US" altLang="zh-CN"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一、体育对人体健康的作用</a:t>
            </a:r>
            <a:endParaRPr lang="zh-CN" altLang="en-US" sz="2000"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8195" name="TextBox 3"/>
          <p:cNvSpPr/>
          <p:nvPr/>
        </p:nvSpPr>
        <p:spPr>
          <a:xfrm>
            <a:off x="876300" y="981075"/>
            <a:ext cx="9721850" cy="553085"/>
          </a:xfrm>
          <a:prstGeom prst="rect">
            <a:avLst/>
          </a:prstGeom>
          <a:noFill/>
          <a:ln w="9525">
            <a:noFill/>
          </a:ln>
        </p:spPr>
        <p:txBody>
          <a:bodyPr anchor="t" anchorCtr="0">
            <a:spAutoFit/>
          </a:bodyPr>
          <a:p>
            <a:pPr>
              <a:lnSpc>
                <a:spcPct val="150000"/>
              </a:lnSpc>
            </a:pPr>
            <a:r>
              <a:rPr lang="en-US" altLang="zh-CN" sz="2000" b="1" dirty="0">
                <a:solidFill>
                  <a:srgbClr val="595959"/>
                </a:solidFill>
                <a:latin typeface="宋体" panose="02010600030101010101" pitchFamily="2" charset="-122"/>
                <a:ea typeface="宋体" panose="02010600030101010101" pitchFamily="2" charset="-122"/>
                <a:sym typeface="Arial" panose="020B0604020202020204" pitchFamily="34" charset="0"/>
              </a:rPr>
              <a:t>2.</a:t>
            </a:r>
            <a:r>
              <a:rPr lang="zh-CN" altLang="en-US" sz="2000" b="1" dirty="0">
                <a:solidFill>
                  <a:srgbClr val="595959"/>
                </a:solidFill>
                <a:latin typeface="宋体" panose="02010600030101010101" pitchFamily="2" charset="-122"/>
                <a:ea typeface="宋体" panose="02010600030101010101" pitchFamily="2" charset="-122"/>
                <a:sym typeface="Arial" panose="020B0604020202020204" pitchFamily="34" charset="0"/>
              </a:rPr>
              <a:t>体育锻炼对心肺系统的作用</a:t>
            </a:r>
            <a:endParaRPr lang="en-US" altLang="zh-CN" sz="2000" b="1" dirty="0">
              <a:solidFill>
                <a:srgbClr val="595959"/>
              </a:solidFill>
              <a:latin typeface="宋体" panose="02010600030101010101" pitchFamily="2" charset="-122"/>
              <a:ea typeface="宋体" panose="02010600030101010101" pitchFamily="2" charset="-122"/>
              <a:sym typeface="Arial" panose="020B0604020202020204" pitchFamily="34" charset="0"/>
            </a:endParaRPr>
          </a:p>
        </p:txBody>
      </p:sp>
      <p:grpSp>
        <p:nvGrpSpPr>
          <p:cNvPr id="2" name="组合 19"/>
          <p:cNvGrpSpPr/>
          <p:nvPr/>
        </p:nvGrpSpPr>
        <p:grpSpPr>
          <a:xfrm>
            <a:off x="1152525" y="1630363"/>
            <a:ext cx="9925050" cy="1295400"/>
            <a:chOff x="0" y="0"/>
            <a:chExt cx="9925052" cy="1490736"/>
          </a:xfrm>
        </p:grpSpPr>
        <p:sp>
          <p:nvSpPr>
            <p:cNvPr id="8197" name="圆角矩形 20"/>
            <p:cNvSpPr/>
            <p:nvPr/>
          </p:nvSpPr>
          <p:spPr>
            <a:xfrm>
              <a:off x="0" y="152200"/>
              <a:ext cx="9925052" cy="1338536"/>
            </a:xfrm>
            <a:prstGeom prst="roundRect">
              <a:avLst>
                <a:gd name="adj" fmla="val 4370"/>
              </a:avLst>
            </a:prstGeom>
            <a:solidFill>
              <a:srgbClr val="FF850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8198" name="等腰三角形 21"/>
            <p:cNvSpPr/>
            <p:nvPr/>
          </p:nvSpPr>
          <p:spPr>
            <a:xfrm flipH="1">
              <a:off x="106945" y="0"/>
              <a:ext cx="288032" cy="171464"/>
            </a:xfrm>
            <a:prstGeom prst="triangle">
              <a:avLst>
                <a:gd name="adj" fmla="val 0"/>
              </a:avLst>
            </a:prstGeom>
            <a:solidFill>
              <a:srgbClr val="FF850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8199" name="TextBox 6"/>
            <p:cNvSpPr/>
            <p:nvPr/>
          </p:nvSpPr>
          <p:spPr>
            <a:xfrm>
              <a:off x="59956" y="252690"/>
              <a:ext cx="9793088" cy="777496"/>
            </a:xfrm>
            <a:prstGeom prst="rect">
              <a:avLst/>
            </a:prstGeom>
            <a:noFill/>
            <a:ln w="9525">
              <a:noFill/>
            </a:ln>
          </p:spPr>
          <p:txBody>
            <a:bodyPr anchor="t" anchorCtr="0">
              <a:spAutoFit/>
            </a:bodyPr>
            <a:p>
              <a:pPr>
                <a:lnSpc>
                  <a:spcPct val="130000"/>
                </a:lnSpc>
              </a:pPr>
              <a:r>
                <a:rPr lang="zh-CN" altLang="en-US"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       体育锻炼时机体需氧量增加，循环系统和呼吸系统通过不同调节机制增加摄氧量以满足机体对氧的需求。</a:t>
              </a:r>
              <a:endParaRPr lang="zh-CN" altLang="en-US"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pic>
        <p:nvPicPr>
          <p:cNvPr id="8200" name="图片 14" descr="心肺系统.jpg"/>
          <p:cNvPicPr>
            <a:picLocks noChangeAspect="1"/>
          </p:cNvPicPr>
          <p:nvPr/>
        </p:nvPicPr>
        <p:blipFill>
          <a:blip r:embed="rId1">
            <a:clrChange>
              <a:clrFrom>
                <a:srgbClr val="FFFFFF"/>
              </a:clrFrom>
              <a:clrTo>
                <a:srgbClr val="FFFFFF">
                  <a:alpha val="0"/>
                </a:srgbClr>
              </a:clrTo>
            </a:clrChange>
          </a:blip>
          <a:stretch>
            <a:fillRect/>
          </a:stretch>
        </p:blipFill>
        <p:spPr>
          <a:xfrm>
            <a:off x="8977313" y="3121025"/>
            <a:ext cx="1966912" cy="3016250"/>
          </a:xfrm>
          <a:prstGeom prst="rect">
            <a:avLst/>
          </a:prstGeom>
          <a:noFill/>
          <a:ln w="9525">
            <a:noFill/>
          </a:ln>
        </p:spPr>
      </p:pic>
      <p:pic>
        <p:nvPicPr>
          <p:cNvPr id="8201" name="图片 16" descr="跑步1.png"/>
          <p:cNvPicPr>
            <a:picLocks noChangeAspect="1"/>
          </p:cNvPicPr>
          <p:nvPr/>
        </p:nvPicPr>
        <p:blipFill>
          <a:blip r:embed="rId2">
            <a:clrChange>
              <a:clrFrom>
                <a:srgbClr val="FFFFFF"/>
              </a:clrFrom>
              <a:clrTo>
                <a:srgbClr val="FFFFFF">
                  <a:alpha val="0"/>
                </a:srgbClr>
              </a:clrTo>
            </a:clrChange>
          </a:blip>
          <a:srcRect l="1076" r="539"/>
          <a:stretch>
            <a:fillRect/>
          </a:stretch>
        </p:blipFill>
        <p:spPr>
          <a:xfrm>
            <a:off x="1244600" y="3165475"/>
            <a:ext cx="3832225" cy="2905125"/>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70" name="矩形 1"/>
          <p:cNvSpPr/>
          <p:nvPr/>
        </p:nvSpPr>
        <p:spPr>
          <a:xfrm>
            <a:off x="869950" y="544513"/>
            <a:ext cx="3381375" cy="398780"/>
          </a:xfrm>
          <a:prstGeom prst="rect">
            <a:avLst/>
          </a:prstGeom>
          <a:noFill/>
          <a:ln w="9525">
            <a:noFill/>
          </a:ln>
        </p:spPr>
        <p:txBody>
          <a:bodyPr anchor="t" anchorCtr="0">
            <a:spAutoFit/>
          </a:bodyPr>
          <a:p>
            <a:r>
              <a:rPr lang="en-US" altLang="zh-CN"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一、体育对人体健康的作用</a:t>
            </a:r>
            <a:endParaRPr lang="zh-CN" altLang="en-US" sz="2000"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pic>
        <p:nvPicPr>
          <p:cNvPr id="7171" name="图片 5" descr="循环1.png"/>
          <p:cNvPicPr>
            <a:picLocks noChangeAspect="1"/>
          </p:cNvPicPr>
          <p:nvPr/>
        </p:nvPicPr>
        <p:blipFill>
          <a:blip r:embed="rId1">
            <a:clrChange>
              <a:clrFrom>
                <a:srgbClr val="FFFFFF"/>
              </a:clrFrom>
              <a:clrTo>
                <a:srgbClr val="FFFFFF">
                  <a:alpha val="0"/>
                </a:srgbClr>
              </a:clrTo>
            </a:clrChange>
          </a:blip>
          <a:stretch>
            <a:fillRect/>
          </a:stretch>
        </p:blipFill>
        <p:spPr>
          <a:xfrm>
            <a:off x="161925" y="1518285"/>
            <a:ext cx="2039938" cy="2963863"/>
          </a:xfrm>
          <a:prstGeom prst="rect">
            <a:avLst/>
          </a:prstGeom>
          <a:noFill/>
          <a:ln w="9525">
            <a:noFill/>
          </a:ln>
        </p:spPr>
      </p:pic>
      <p:sp>
        <p:nvSpPr>
          <p:cNvPr id="7172" name="矩形 6"/>
          <p:cNvSpPr/>
          <p:nvPr/>
        </p:nvSpPr>
        <p:spPr>
          <a:xfrm>
            <a:off x="2209800" y="1275715"/>
            <a:ext cx="7097395" cy="1593850"/>
          </a:xfrm>
          <a:prstGeom prst="rect">
            <a:avLst/>
          </a:prstGeom>
          <a:noFill/>
          <a:ln w="9525">
            <a:noFill/>
          </a:ln>
        </p:spPr>
        <p:txBody>
          <a:bodyPr wrap="square" anchor="t" anchorCtr="0">
            <a:spAutoFit/>
          </a:bodyPr>
          <a:p>
            <a:pPr marL="285750" indent="-285750">
              <a:lnSpc>
                <a:spcPct val="130000"/>
              </a:lnSpc>
              <a:spcBef>
                <a:spcPts val="500"/>
              </a:spcBef>
            </a:pP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循环系统</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pP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 为了满足体育锻炼时对氧的需求，运动肌肉的血流量会增加。运动肌肉血流量的增加是心输出量增加和血液再分配的结果。血液再分配是指运动时内脏血流量减少，而运动肌肉血流量增加。</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7173" name="图片 7" descr="20.jpg"/>
          <p:cNvPicPr>
            <a:picLocks noChangeAspect="1"/>
          </p:cNvPicPr>
          <p:nvPr/>
        </p:nvPicPr>
        <p:blipFill>
          <a:blip r:embed="rId2">
            <a:clrChange>
              <a:clrFrom>
                <a:srgbClr val="FEFEFE"/>
              </a:clrFrom>
              <a:clrTo>
                <a:srgbClr val="FEFEFE">
                  <a:alpha val="0"/>
                </a:srgbClr>
              </a:clrTo>
            </a:clrChange>
          </a:blip>
          <a:stretch>
            <a:fillRect/>
          </a:stretch>
        </p:blipFill>
        <p:spPr>
          <a:xfrm>
            <a:off x="9442450" y="1517968"/>
            <a:ext cx="2335213" cy="3560762"/>
          </a:xfrm>
          <a:prstGeom prst="rect">
            <a:avLst/>
          </a:prstGeom>
          <a:noFill/>
          <a:ln w="9525">
            <a:noFill/>
          </a:ln>
        </p:spPr>
      </p:pic>
      <p:sp>
        <p:nvSpPr>
          <p:cNvPr id="7174" name="矩形 8"/>
          <p:cNvSpPr/>
          <p:nvPr/>
        </p:nvSpPr>
        <p:spPr>
          <a:xfrm>
            <a:off x="2073275" y="3133090"/>
            <a:ext cx="7242175" cy="2313305"/>
          </a:xfrm>
          <a:prstGeom prst="rect">
            <a:avLst/>
          </a:prstGeom>
          <a:noFill/>
          <a:ln w="9525">
            <a:noFill/>
          </a:ln>
        </p:spPr>
        <p:txBody>
          <a:bodyPr wrap="square" anchor="t" anchorCtr="0">
            <a:spAutoFit/>
          </a:bodyPr>
          <a:p>
            <a:pPr marL="285750" indent="-285750">
              <a:lnSpc>
                <a:spcPct val="130000"/>
              </a:lnSpc>
              <a:spcBef>
                <a:spcPts val="500"/>
              </a:spcBef>
            </a:pP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呼吸系统</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          呼吸系统的功能就是维持动脉血内氧和二氧化碳的恒定。身体运动时呼吸频率加快，摄入更多的氧和呼出更多的二氧化碳。当运动的强度小于50% 最大摄氧量时，呼吸频率与运动强度都按比例增加；当运动强度超过0% 最大摄氧量时，呼吸频率迅速增加，以摄入更多的氧和呼出大量的二氧化碳。</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18" name="矩形 1"/>
          <p:cNvSpPr/>
          <p:nvPr/>
        </p:nvSpPr>
        <p:spPr>
          <a:xfrm>
            <a:off x="869950" y="544513"/>
            <a:ext cx="4376738" cy="398780"/>
          </a:xfrm>
          <a:prstGeom prst="rect">
            <a:avLst/>
          </a:prstGeom>
          <a:noFill/>
          <a:ln w="9525">
            <a:noFill/>
          </a:ln>
        </p:spPr>
        <p:txBody>
          <a:bodyPr anchor="t" anchorCtr="0">
            <a:spAutoFit/>
          </a:bodyPr>
          <a:p>
            <a:r>
              <a:rPr lang="zh-CN" altLang="en-US"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一、体育锻炼对人体健康的作用</a:t>
            </a:r>
            <a:endParaRPr lang="zh-CN" altLang="en-US" sz="2000"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graphicFrame>
        <p:nvGraphicFramePr>
          <p:cNvPr id="21510" name="表格 9"/>
          <p:cNvGraphicFramePr>
            <a:graphicFrameLocks noGrp="1"/>
          </p:cNvGraphicFramePr>
          <p:nvPr/>
        </p:nvGraphicFramePr>
        <p:xfrm>
          <a:off x="666750" y="2182813"/>
          <a:ext cx="11134725" cy="2496346"/>
        </p:xfrm>
        <a:graphic>
          <a:graphicData uri="http://schemas.openxmlformats.org/drawingml/2006/table">
            <a:tbl>
              <a:tblPr/>
              <a:tblGrid>
                <a:gridCol w="2784475"/>
                <a:gridCol w="2782888"/>
                <a:gridCol w="2784475"/>
                <a:gridCol w="2782887"/>
              </a:tblGrid>
              <a:tr h="623888">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800" b="1" i="1"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sym typeface="微软雅黑" panose="020B0503020204020204" pitchFamily="34" charset="-122"/>
                        </a:rPr>
                        <a:t>类      型</a:t>
                      </a:r>
                      <a:endParaRPr kumimoji="0" lang="en-US" sz="1800" b="1" i="1"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9525" marR="9525" marT="9525"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38100" cap="flat" cmpd="sng" algn="ctr">
                      <a:solidFill>
                        <a:srgbClr val="FFFFFF"/>
                      </a:solidFill>
                      <a:prstDash val="solid"/>
                      <a:bevel/>
                      <a:headEnd type="none" w="med" len="med"/>
                      <a:tailEnd type="none" w="med" len="med"/>
                    </a:lnB>
                    <a:lnTlToBr>
                      <a:noFill/>
                    </a:lnTlToBr>
                    <a:lnBlToTr>
                      <a:noFill/>
                    </a:lnBlToTr>
                    <a:solidFill>
                      <a:srgbClr val="ED7D31"/>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rPr>
                        <a:t>收缩速度</a:t>
                      </a:r>
                      <a:endParaRPr kumimoji="0" lang="zh-CN" altLang="en-US" sz="18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marL="9525" marR="9525" marT="9525"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38100" cap="flat" cmpd="sng" algn="ctr">
                      <a:solidFill>
                        <a:srgbClr val="FFFFFF"/>
                      </a:solidFill>
                      <a:prstDash val="solid"/>
                      <a:bevel/>
                      <a:headEnd type="none" w="med" len="med"/>
                      <a:tailEnd type="none" w="med" len="med"/>
                    </a:lnB>
                    <a:lnTlToBr>
                      <a:noFill/>
                    </a:lnTlToBr>
                    <a:lnBlToTr>
                      <a:noFill/>
                    </a:lnBlToTr>
                    <a:solidFill>
                      <a:srgbClr val="ED7D31"/>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rPr>
                        <a:t>力量</a:t>
                      </a:r>
                      <a:endParaRPr kumimoji="0" lang="zh-CN" altLang="en-US" sz="18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marL="9525" marR="9525" marT="9525"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38100" cap="flat" cmpd="sng" algn="ctr">
                      <a:solidFill>
                        <a:srgbClr val="FFFFFF"/>
                      </a:solidFill>
                      <a:prstDash val="solid"/>
                      <a:bevel/>
                      <a:headEnd type="none" w="med" len="med"/>
                      <a:tailEnd type="none" w="med" len="med"/>
                    </a:lnB>
                    <a:lnTlToBr>
                      <a:noFill/>
                    </a:lnTlToBr>
                    <a:lnBlToTr>
                      <a:noFill/>
                    </a:lnBlToTr>
                    <a:solidFill>
                      <a:srgbClr val="ED7D31"/>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rPr>
                        <a:t>抗疲劳性</a:t>
                      </a:r>
                      <a:endParaRPr kumimoji="0" lang="zh-CN" altLang="en-US" sz="18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marL="9525" marR="9525" marT="9525"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38100" cap="flat" cmpd="sng" algn="ctr">
                      <a:solidFill>
                        <a:srgbClr val="FFFFFF"/>
                      </a:solidFill>
                      <a:prstDash val="solid"/>
                      <a:bevel/>
                      <a:headEnd type="none" w="med" len="med"/>
                      <a:tailEnd type="none" w="med" len="med"/>
                    </a:lnB>
                    <a:lnTlToBr>
                      <a:noFill/>
                    </a:lnTlToBr>
                    <a:lnBlToTr>
                      <a:noFill/>
                    </a:lnBlToTr>
                    <a:solidFill>
                      <a:srgbClr val="ED7D31"/>
                    </a:solidFill>
                  </a:tcPr>
                </a:tc>
              </a:tr>
              <a:tr h="623888">
                <a:tc>
                  <a:txBody>
                    <a:bodyPr/>
                    <a:lstStyle/>
                    <a:p>
                      <a:pPr marL="0" marR="0" lvl="0" indent="0" algn="ctr" defTabSz="914400" rtl="0" eaLnBrk="1" fontAlgn="base" latinLnBrk="0" hangingPunct="1">
                        <a:lnSpc>
                          <a:spcPts val="1875"/>
                        </a:lnSpc>
                        <a:spcBef>
                          <a:spcPct val="0"/>
                        </a:spcBef>
                        <a:spcAft>
                          <a:spcPct val="0"/>
                        </a:spcAft>
                        <a:buClrTx/>
                        <a:buSzTx/>
                        <a:buFontTx/>
                        <a:buNone/>
                      </a:pPr>
                      <a:r>
                        <a:rPr kumimoji="0" lang="zh-CN" altLang="en-US" sz="18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rPr>
                        <a:t>慢收缩肌纤维（红肌纤维）</a:t>
                      </a:r>
                      <a:endParaRPr kumimoji="0" lang="zh-CN" altLang="en-US" sz="18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381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D7D31"/>
                    </a:solidFill>
                  </a:tcPr>
                </a:tc>
                <a:tc>
                  <a:txBody>
                    <a:bodyPr/>
                    <a:lstStyle/>
                    <a:p>
                      <a:r>
                        <a:rPr lang="en-US" altLang="zh-CN" dirty="0" smtClean="0"/>
                        <a:t>                      </a:t>
                      </a:r>
                      <a:r>
                        <a:rPr lang="zh-CN" altLang="en-US" dirty="0" smtClean="0"/>
                        <a:t>慢</a:t>
                      </a:r>
                      <a:endParaRPr lang="zh-CN" altLang="en-US" dirty="0"/>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381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8D7CC"/>
                    </a:solidFill>
                  </a:tcPr>
                </a:tc>
                <a:tc>
                  <a:txBody>
                    <a:bodyPr/>
                    <a:lstStyle/>
                    <a:p>
                      <a:r>
                        <a:rPr lang="en-US" altLang="zh-CN" dirty="0" smtClean="0"/>
                        <a:t>                        </a:t>
                      </a:r>
                      <a:r>
                        <a:rPr lang="zh-CN" altLang="en-US" dirty="0" smtClean="0"/>
                        <a:t>小</a:t>
                      </a:r>
                      <a:endParaRPr lang="zh-CN" altLang="en-US" dirty="0"/>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381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8D7CC"/>
                    </a:solidFill>
                  </a:tcPr>
                </a:tc>
                <a:tc>
                  <a:txBody>
                    <a:bodyPr/>
                    <a:lstStyle/>
                    <a:p>
                      <a:r>
                        <a:rPr lang="en-US" altLang="zh-CN" dirty="0" smtClean="0"/>
                        <a:t>                     </a:t>
                      </a:r>
                      <a:r>
                        <a:rPr lang="zh-CN" altLang="en-US" dirty="0" smtClean="0"/>
                        <a:t>很强</a:t>
                      </a:r>
                      <a:endParaRPr lang="zh-CN" altLang="en-US" dirty="0"/>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381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8D7CC"/>
                    </a:solidFill>
                  </a:tcPr>
                </a:tc>
              </a:tr>
              <a:tr h="624682">
                <a:tc rowSpan="3">
                  <a:txBody>
                    <a:bodyPr/>
                    <a:lstStyle/>
                    <a:p>
                      <a:pPr marL="0" marR="0" lvl="0" indent="0" algn="ctr" defTabSz="914400" rtl="0" eaLnBrk="1" fontAlgn="base" latinLnBrk="0" hangingPunct="1">
                        <a:lnSpc>
                          <a:spcPts val="1875"/>
                        </a:lnSpc>
                        <a:spcBef>
                          <a:spcPct val="0"/>
                        </a:spcBef>
                        <a:spcAft>
                          <a:spcPct val="0"/>
                        </a:spcAft>
                        <a:buClrTx/>
                        <a:buSzTx/>
                        <a:buFontTx/>
                        <a:buNone/>
                      </a:pPr>
                      <a:r>
                        <a:rPr kumimoji="0" lang="zh-CN" altLang="en-US" sz="18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rPr>
                        <a:t>快收缩肌纤维（白肌纤维）</a:t>
                      </a:r>
                      <a:endParaRPr kumimoji="0" lang="zh-CN" altLang="en-US" sz="18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D7D31"/>
                    </a:solidFill>
                  </a:tcPr>
                </a:tc>
                <a:tc rowSpan="3">
                  <a:txBody>
                    <a:bodyPr/>
                    <a:lstStyle/>
                    <a:p>
                      <a:r>
                        <a:rPr lang="en-US" altLang="zh-CN" dirty="0" smtClean="0"/>
                        <a:t>                      </a:t>
                      </a:r>
                      <a:r>
                        <a:rPr lang="zh-CN" altLang="en-US" dirty="0" smtClean="0"/>
                        <a:t>快</a:t>
                      </a:r>
                      <a:endParaRPr lang="zh-CN" altLang="en-US" dirty="0"/>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CECE7"/>
                    </a:solidFill>
                  </a:tcPr>
                </a:tc>
                <a:tc>
                  <a:txBody>
                    <a:bodyPr/>
                    <a:lstStyle/>
                    <a:p>
                      <a:r>
                        <a:rPr lang="en-US" altLang="zh-CN" dirty="0" smtClean="0"/>
                        <a:t>                        </a:t>
                      </a:r>
                      <a:r>
                        <a:rPr lang="zh-CN" altLang="en-US" dirty="0" smtClean="0"/>
                        <a:t>大</a:t>
                      </a:r>
                      <a:endParaRPr lang="zh-CN" altLang="en-US" dirty="0"/>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CECE7"/>
                    </a:solidFill>
                  </a:tcPr>
                </a:tc>
                <a:tc rowSpan="2">
                  <a:txBody>
                    <a:bodyPr/>
                    <a:lstStyle/>
                    <a:p>
                      <a:r>
                        <a:rPr lang="zh-CN" altLang="en-US" dirty="0" smtClean="0"/>
                        <a:t>                      很差</a:t>
                      </a:r>
                      <a:endParaRPr lang="zh-CN" altLang="en-US" dirty="0"/>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CECE7"/>
                    </a:solidFill>
                  </a:tcPr>
                </a:tc>
              </a:tr>
              <a:tr h="0">
                <a:tc vMerge="1">
                  <a:tcPr/>
                </a:tc>
                <a:tc vMerge="1">
                  <a:tcPr/>
                </a:tc>
                <a:tc rowSpan="3">
                  <a:txBody>
                    <a:bodyPr/>
                    <a:lstStyle/>
                    <a:p>
                      <a:r>
                        <a:rPr lang="en-US" altLang="zh-CN" dirty="0" smtClean="0"/>
                        <a:t>            </a:t>
                      </a:r>
                      <a:r>
                        <a:rPr lang="zh-CN" altLang="en-US" dirty="0" smtClean="0"/>
                        <a:t>介于大、小之间</a:t>
                      </a:r>
                      <a:endParaRPr lang="zh-CN" altLang="en-US" dirty="0"/>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CECE7"/>
                    </a:solidFill>
                  </a:tcPr>
                </a:tc>
                <a:tc vMerge="1">
                  <a:tcPr/>
                </a:tc>
              </a:tr>
              <a:tr h="0">
                <a:tc vMerge="1">
                  <a:tcPr/>
                </a:tc>
                <a:tc vMerge="1">
                  <a:tcPr/>
                </a:tc>
                <a:tc vMerge="1">
                  <a:tcPr/>
                </a:tc>
                <a:tc rowSpan="2">
                  <a:txBody>
                    <a:bodyPr/>
                    <a:lstStyle/>
                    <a:p>
                      <a:r>
                        <a:rPr lang="en-US" altLang="zh-CN" dirty="0" smtClean="0"/>
                        <a:t>                    </a:t>
                      </a:r>
                      <a:r>
                        <a:rPr lang="zh-CN" altLang="en-US" dirty="0" smtClean="0"/>
                        <a:t>介于中间</a:t>
                      </a:r>
                      <a:endParaRPr lang="zh-CN" altLang="en-US" dirty="0"/>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CECE7"/>
                    </a:solidFill>
                  </a:tcPr>
                </a:tc>
              </a:tr>
              <a:tr h="623888">
                <a:tc>
                  <a:txBody>
                    <a:bodyPr/>
                    <a:lstStyle/>
                    <a:p>
                      <a:pPr marL="0" marR="0" lvl="0" indent="0" algn="ctr" defTabSz="914400" rtl="0" eaLnBrk="1" fontAlgn="base" latinLnBrk="0" hangingPunct="1">
                        <a:lnSpc>
                          <a:spcPts val="1875"/>
                        </a:lnSpc>
                        <a:spcBef>
                          <a:spcPct val="0"/>
                        </a:spcBef>
                        <a:spcAft>
                          <a:spcPct val="0"/>
                        </a:spcAft>
                        <a:buClrTx/>
                        <a:buSzTx/>
                        <a:buFontTx/>
                        <a:buNone/>
                      </a:pPr>
                      <a:r>
                        <a:rPr kumimoji="0" lang="zh-CN" altLang="en-US" sz="18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rPr>
                        <a:t>中间型收缩肌纤维</a:t>
                      </a:r>
                      <a:endParaRPr kumimoji="0" lang="zh-CN" altLang="en-US" sz="18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D7D31"/>
                    </a:solidFill>
                  </a:tcPr>
                </a:tc>
                <a:tc>
                  <a:txBody>
                    <a:bodyPr/>
                    <a:lstStyle/>
                    <a:p>
                      <a:r>
                        <a:rPr lang="en-US" altLang="zh-CN" dirty="0" smtClean="0"/>
                        <a:t>          </a:t>
                      </a:r>
                      <a:r>
                        <a:rPr lang="zh-CN" altLang="en-US" dirty="0" smtClean="0"/>
                        <a:t>介于快、慢之间</a:t>
                      </a:r>
                      <a:endParaRPr lang="zh-CN" altLang="en-US" dirty="0"/>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8D7CC"/>
                    </a:solidFill>
                  </a:tcPr>
                </a:tc>
                <a:tc vMerge="1">
                  <a:tcPr/>
                </a:tc>
                <a:tc vMerge="1">
                  <a:tcPr/>
                </a:tc>
              </a:tr>
            </a:tbl>
          </a:graphicData>
        </a:graphic>
      </p:graphicFrame>
      <p:sp>
        <p:nvSpPr>
          <p:cNvPr id="9248" name="TextBox 3"/>
          <p:cNvSpPr/>
          <p:nvPr/>
        </p:nvSpPr>
        <p:spPr>
          <a:xfrm>
            <a:off x="876300" y="981075"/>
            <a:ext cx="9721850" cy="553085"/>
          </a:xfrm>
          <a:prstGeom prst="rect">
            <a:avLst/>
          </a:prstGeom>
          <a:noFill/>
          <a:ln w="9525">
            <a:noFill/>
          </a:ln>
        </p:spPr>
        <p:txBody>
          <a:bodyPr anchor="t" anchorCtr="0">
            <a:spAutoFit/>
          </a:bodyPr>
          <a:p>
            <a:pPr>
              <a:lnSpc>
                <a:spcPct val="150000"/>
              </a:lnSpc>
            </a:pPr>
            <a:r>
              <a:rPr lang="zh-CN" altLang="en-US" sz="2000" b="1" dirty="0">
                <a:solidFill>
                  <a:srgbClr val="595959"/>
                </a:solidFill>
                <a:latin typeface="宋体" panose="02010600030101010101" pitchFamily="2" charset="-122"/>
                <a:ea typeface="宋体" panose="02010600030101010101" pitchFamily="2" charset="-122"/>
                <a:sym typeface="Arial" panose="020B0604020202020204" pitchFamily="34" charset="0"/>
              </a:rPr>
              <a:t>（三）体育锻炼与肌肉的关系</a:t>
            </a:r>
            <a:endParaRPr lang="en-US" altLang="zh-CN" sz="2000" b="1" dirty="0">
              <a:solidFill>
                <a:srgbClr val="595959"/>
              </a:solidFill>
              <a:latin typeface="宋体" panose="02010600030101010101" pitchFamily="2" charset="-122"/>
              <a:ea typeface="宋体" panose="02010600030101010101" pitchFamily="2" charset="-122"/>
              <a:sym typeface="Arial" panose="020B0604020202020204" pitchFamily="34" charset="0"/>
            </a:endParaRPr>
          </a:p>
        </p:txBody>
      </p:sp>
      <p:sp>
        <p:nvSpPr>
          <p:cNvPr id="9249" name="矩形 7"/>
          <p:cNvSpPr/>
          <p:nvPr/>
        </p:nvSpPr>
        <p:spPr>
          <a:xfrm>
            <a:off x="915988" y="1587500"/>
            <a:ext cx="2202180" cy="368300"/>
          </a:xfrm>
          <a:prstGeom prst="rect">
            <a:avLst/>
          </a:prstGeom>
          <a:noFill/>
          <a:ln w="9525">
            <a:noFill/>
          </a:ln>
        </p:spPr>
        <p:txBody>
          <a:bodyPr wrap="none" anchor="t" anchorCtr="0">
            <a:spAutoFit/>
          </a:bodyPr>
          <a:p>
            <a:r>
              <a:rPr lang="en-US" altLang="zh-CN" dirty="0">
                <a:latin typeface="Arial" panose="020B0604020202020204" pitchFamily="34" charset="0"/>
                <a:ea typeface="宋体" panose="02010600030101010101" pitchFamily="2" charset="-122"/>
              </a:rPr>
              <a:t>1.</a:t>
            </a:r>
            <a:r>
              <a:rPr lang="zh-CN" altLang="en-US" dirty="0">
                <a:latin typeface="Arial" panose="020B0604020202020204" pitchFamily="34" charset="0"/>
                <a:ea typeface="宋体" panose="02010600030101010101" pitchFamily="2" charset="-122"/>
              </a:rPr>
              <a:t>骨骼肌纤维的类型</a:t>
            </a:r>
            <a:endParaRPr lang="zh-CN" altLang="en-US" dirty="0">
              <a:latin typeface="Arial" panose="020B0604020202020204" pitchFamily="34" charset="0"/>
              <a:ea typeface="宋体" panose="02010600030101010101" pitchFamily="2" charset="-122"/>
            </a:endParaRPr>
          </a:p>
        </p:txBody>
      </p:sp>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42" name="矩形 1"/>
          <p:cNvSpPr/>
          <p:nvPr/>
        </p:nvSpPr>
        <p:spPr>
          <a:xfrm>
            <a:off x="869950" y="544513"/>
            <a:ext cx="5027613" cy="398780"/>
          </a:xfrm>
          <a:prstGeom prst="rect">
            <a:avLst/>
          </a:prstGeom>
          <a:noFill/>
          <a:ln w="9525">
            <a:noFill/>
          </a:ln>
        </p:spPr>
        <p:txBody>
          <a:bodyPr anchor="t" anchorCtr="0">
            <a:spAutoFit/>
          </a:bodyPr>
          <a:p>
            <a:r>
              <a:rPr lang="en-US" altLang="zh-CN"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一、体育对人体健康的作用</a:t>
            </a:r>
            <a:endParaRPr lang="zh-CN" altLang="en-US" sz="2000"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10243" name="矩形 5"/>
          <p:cNvSpPr/>
          <p:nvPr/>
        </p:nvSpPr>
        <p:spPr>
          <a:xfrm>
            <a:off x="985838" y="1231900"/>
            <a:ext cx="3975100" cy="368300"/>
          </a:xfrm>
          <a:prstGeom prst="rect">
            <a:avLst/>
          </a:prstGeom>
          <a:noFill/>
          <a:ln w="9525">
            <a:noFill/>
          </a:ln>
        </p:spPr>
        <p:txBody>
          <a:bodyPr anchor="t" anchorCtr="0">
            <a:spAutoFit/>
          </a:bodyPr>
          <a:p>
            <a:r>
              <a:rPr lang="en-US" altLang="zh-CN" dirty="0">
                <a:latin typeface="Arial" panose="020B0604020202020204" pitchFamily="34" charset="0"/>
                <a:ea typeface="宋体" panose="02010600030101010101" pitchFamily="2" charset="-122"/>
              </a:rPr>
              <a:t>2.</a:t>
            </a:r>
            <a:r>
              <a:rPr lang="zh-CN" altLang="en-US" dirty="0">
                <a:latin typeface="Arial" panose="020B0604020202020204" pitchFamily="34" charset="0"/>
                <a:ea typeface="宋体" panose="02010600030101010101" pitchFamily="2" charset="-122"/>
              </a:rPr>
              <a:t>体育锻炼对肌肉的影响</a:t>
            </a:r>
            <a:endParaRPr lang="zh-CN" altLang="en-US" dirty="0">
              <a:latin typeface="Arial" panose="020B0604020202020204" pitchFamily="34" charset="0"/>
              <a:ea typeface="宋体" panose="02010600030101010101" pitchFamily="2" charset="-122"/>
            </a:endParaRPr>
          </a:p>
        </p:txBody>
      </p:sp>
      <p:sp>
        <p:nvSpPr>
          <p:cNvPr id="46" name="任意多边形 45"/>
          <p:cNvSpPr/>
          <p:nvPr>
            <p:custDataLst>
              <p:tags r:id="rId1"/>
            </p:custDataLst>
          </p:nvPr>
        </p:nvSpPr>
        <p:spPr>
          <a:xfrm>
            <a:off x="6553795" y="2156742"/>
            <a:ext cx="938645" cy="1425338"/>
          </a:xfrm>
          <a:custGeom>
            <a:avLst/>
            <a:gdLst>
              <a:gd name="connsiteX0" fmla="*/ 467181 w 938645"/>
              <a:gd name="connsiteY0" fmla="*/ 0 h 1425338"/>
              <a:gd name="connsiteX1" fmla="*/ 938645 w 938645"/>
              <a:gd name="connsiteY1" fmla="*/ 471464 h 1425338"/>
              <a:gd name="connsiteX2" fmla="*/ 467181 w 938645"/>
              <a:gd name="connsiteY2" fmla="*/ 942928 h 1425338"/>
              <a:gd name="connsiteX3" fmla="*/ 434953 w 938645"/>
              <a:gd name="connsiteY3" fmla="*/ 939679 h 1425338"/>
              <a:gd name="connsiteX4" fmla="*/ 438115 w 938645"/>
              <a:gd name="connsiteY4" fmla="*/ 948465 h 1425338"/>
              <a:gd name="connsiteX5" fmla="*/ 486518 w 938645"/>
              <a:gd name="connsiteY5" fmla="*/ 1251760 h 1425338"/>
              <a:gd name="connsiteX6" fmla="*/ 506780 w 938645"/>
              <a:gd name="connsiteY6" fmla="*/ 1254386 h 1425338"/>
              <a:gd name="connsiteX7" fmla="*/ 459923 w 938645"/>
              <a:gd name="connsiteY7" fmla="*/ 1425338 h 1425338"/>
              <a:gd name="connsiteX8" fmla="*/ 425143 w 938645"/>
              <a:gd name="connsiteY8" fmla="*/ 1243807 h 1425338"/>
              <a:gd name="connsiteX9" fmla="*/ 445394 w 938645"/>
              <a:gd name="connsiteY9" fmla="*/ 1246430 h 1425338"/>
              <a:gd name="connsiteX10" fmla="*/ 398195 w 938645"/>
              <a:gd name="connsiteY10" fmla="*/ 958859 h 1425338"/>
              <a:gd name="connsiteX11" fmla="*/ 355819 w 938645"/>
              <a:gd name="connsiteY11" fmla="*/ 841973 h 1425338"/>
              <a:gd name="connsiteX12" fmla="*/ 335359 w 938645"/>
              <a:gd name="connsiteY12" fmla="*/ 796559 h 1425338"/>
              <a:gd name="connsiteX13" fmla="*/ 301240 w 938645"/>
              <a:gd name="connsiteY13" fmla="*/ 730018 h 1425338"/>
              <a:gd name="connsiteX14" fmla="*/ 248530 w 938645"/>
              <a:gd name="connsiteY14" fmla="*/ 641709 h 1425338"/>
              <a:gd name="connsiteX15" fmla="*/ 214913 w 938645"/>
              <a:gd name="connsiteY15" fmla="*/ 597870 h 1425338"/>
              <a:gd name="connsiteX16" fmla="*/ 169523 w 938645"/>
              <a:gd name="connsiteY16" fmla="*/ 550261 h 1425338"/>
              <a:gd name="connsiteX17" fmla="*/ 66848 w 938645"/>
              <a:gd name="connsiteY17" fmla="*/ 469587 h 1425338"/>
              <a:gd name="connsiteX18" fmla="*/ 0 w 938645"/>
              <a:gd name="connsiteY18" fmla="*/ 428976 h 1425338"/>
              <a:gd name="connsiteX19" fmla="*/ 5295 w 938645"/>
              <a:gd name="connsiteY19" fmla="*/ 376448 h 1425338"/>
              <a:gd name="connsiteX20" fmla="*/ 467181 w 938645"/>
              <a:gd name="connsiteY20" fmla="*/ 0 h 1425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38645" h="1425338">
                <a:moveTo>
                  <a:pt x="467181" y="0"/>
                </a:moveTo>
                <a:cubicBezTo>
                  <a:pt x="727563" y="0"/>
                  <a:pt x="938645" y="211082"/>
                  <a:pt x="938645" y="471464"/>
                </a:cubicBezTo>
                <a:cubicBezTo>
                  <a:pt x="938645" y="731846"/>
                  <a:pt x="727563" y="942928"/>
                  <a:pt x="467181" y="942928"/>
                </a:cubicBezTo>
                <a:lnTo>
                  <a:pt x="434953" y="939679"/>
                </a:lnTo>
                <a:lnTo>
                  <a:pt x="438115" y="948465"/>
                </a:lnTo>
                <a:cubicBezTo>
                  <a:pt x="466523" y="1046226"/>
                  <a:pt x="482920" y="1148230"/>
                  <a:pt x="486518" y="1251760"/>
                </a:cubicBezTo>
                <a:lnTo>
                  <a:pt x="506780" y="1254386"/>
                </a:lnTo>
                <a:lnTo>
                  <a:pt x="459923" y="1425338"/>
                </a:lnTo>
                <a:lnTo>
                  <a:pt x="425143" y="1243807"/>
                </a:lnTo>
                <a:lnTo>
                  <a:pt x="445394" y="1246430"/>
                </a:lnTo>
                <a:cubicBezTo>
                  <a:pt x="441404" y="1148231"/>
                  <a:pt x="425425" y="1051535"/>
                  <a:pt x="398195" y="958859"/>
                </a:cubicBezTo>
                <a:lnTo>
                  <a:pt x="355819" y="841973"/>
                </a:lnTo>
                <a:lnTo>
                  <a:pt x="335359" y="796559"/>
                </a:lnTo>
                <a:lnTo>
                  <a:pt x="301240" y="730018"/>
                </a:lnTo>
                <a:lnTo>
                  <a:pt x="248530" y="641709"/>
                </a:lnTo>
                <a:lnTo>
                  <a:pt x="214913" y="597870"/>
                </a:lnTo>
                <a:lnTo>
                  <a:pt x="169523" y="550261"/>
                </a:lnTo>
                <a:cubicBezTo>
                  <a:pt x="137327" y="520999"/>
                  <a:pt x="103017" y="494022"/>
                  <a:pt x="66848" y="469587"/>
                </a:cubicBezTo>
                <a:lnTo>
                  <a:pt x="0" y="428976"/>
                </a:lnTo>
                <a:lnTo>
                  <a:pt x="5295" y="376448"/>
                </a:lnTo>
                <a:cubicBezTo>
                  <a:pt x="49258" y="161610"/>
                  <a:pt x="239347" y="0"/>
                  <a:pt x="467181" y="0"/>
                </a:cubicBezTo>
                <a:close/>
              </a:path>
            </a:pathLst>
          </a:custGeom>
          <a:solidFill>
            <a:srgbClr val="178AA1"/>
          </a:solidFill>
          <a:ln w="12700" cap="flat" cmpd="sng" algn="ctr">
            <a:noFill/>
            <a:prstDash val="solid"/>
            <a:miter lim="800000"/>
          </a:ln>
          <a:effectLst/>
        </p:spPr>
        <p:txBody>
          <a:bodyPr rtlCol="0" anchor="ctr"/>
          <a:lstStyle/>
          <a:p>
            <a:pPr algn="ctr"/>
            <a:endParaRPr lang="zh-CN" altLang="en-US"/>
          </a:p>
        </p:txBody>
      </p:sp>
      <p:sp>
        <p:nvSpPr>
          <p:cNvPr id="47" name="任意多边形 46"/>
          <p:cNvSpPr/>
          <p:nvPr>
            <p:custDataLst>
              <p:tags r:id="rId2"/>
            </p:custDataLst>
          </p:nvPr>
        </p:nvSpPr>
        <p:spPr>
          <a:xfrm rot="21043866">
            <a:off x="4793413" y="2098940"/>
            <a:ext cx="1354883" cy="934838"/>
          </a:xfrm>
          <a:custGeom>
            <a:avLst/>
            <a:gdLst>
              <a:gd name="connsiteX0" fmla="*/ 547473 w 1354883"/>
              <a:gd name="connsiteY0" fmla="*/ 6227 h 934838"/>
              <a:gd name="connsiteX1" fmla="*/ 942694 w 1354883"/>
              <a:gd name="connsiteY1" fmla="*/ 452155 h 934838"/>
              <a:gd name="connsiteX2" fmla="*/ 940527 w 1354883"/>
              <a:gd name="connsiteY2" fmla="*/ 487461 h 934838"/>
              <a:gd name="connsiteX3" fmla="*/ 1035038 w 1354883"/>
              <a:gd name="connsiteY3" fmla="*/ 465778 h 934838"/>
              <a:gd name="connsiteX4" fmla="*/ 1185304 w 1354883"/>
              <a:gd name="connsiteY4" fmla="*/ 450880 h 934838"/>
              <a:gd name="connsiteX5" fmla="*/ 1187870 w 1354883"/>
              <a:gd name="connsiteY5" fmla="*/ 430618 h 934838"/>
              <a:gd name="connsiteX6" fmla="*/ 1354883 w 1354883"/>
              <a:gd name="connsiteY6" fmla="*/ 477475 h 934838"/>
              <a:gd name="connsiteX7" fmla="*/ 1177535 w 1354883"/>
              <a:gd name="connsiteY7" fmla="*/ 512255 h 934838"/>
              <a:gd name="connsiteX8" fmla="*/ 1180098 w 1354883"/>
              <a:gd name="connsiteY8" fmla="*/ 492004 h 934838"/>
              <a:gd name="connsiteX9" fmla="*/ 899153 w 1354883"/>
              <a:gd name="connsiteY9" fmla="*/ 539203 h 934838"/>
              <a:gd name="connsiteX10" fmla="*/ 784961 w 1354883"/>
              <a:gd name="connsiteY10" fmla="*/ 581579 h 934838"/>
              <a:gd name="connsiteX11" fmla="*/ 740594 w 1354883"/>
              <a:gd name="connsiteY11" fmla="*/ 602039 h 934838"/>
              <a:gd name="connsiteX12" fmla="*/ 675586 w 1354883"/>
              <a:gd name="connsiteY12" fmla="*/ 636158 h 934838"/>
              <a:gd name="connsiteX13" fmla="*/ 589311 w 1354883"/>
              <a:gd name="connsiteY13" fmla="*/ 688868 h 934838"/>
              <a:gd name="connsiteX14" fmla="*/ 588105 w 1354883"/>
              <a:gd name="connsiteY14" fmla="*/ 689815 h 934838"/>
              <a:gd name="connsiteX15" fmla="*/ 506285 w 1354883"/>
              <a:gd name="connsiteY15" fmla="*/ 766814 h 934838"/>
              <a:gd name="connsiteX16" fmla="*/ 413784 w 1354883"/>
              <a:gd name="connsiteY16" fmla="*/ 889253 h 934838"/>
              <a:gd name="connsiteX17" fmla="*/ 388128 w 1354883"/>
              <a:gd name="connsiteY17" fmla="*/ 934838 h 934838"/>
              <a:gd name="connsiteX18" fmla="*/ 303365 w 1354883"/>
              <a:gd name="connsiteY18" fmla="*/ 912086 h 934838"/>
              <a:gd name="connsiteX19" fmla="*/ 6227 w 1354883"/>
              <a:gd name="connsiteY19" fmla="*/ 395597 h 934838"/>
              <a:gd name="connsiteX20" fmla="*/ 547473 w 1354883"/>
              <a:gd name="connsiteY20" fmla="*/ 6227 h 934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54883" h="934838">
                <a:moveTo>
                  <a:pt x="547473" y="6227"/>
                </a:moveTo>
                <a:cubicBezTo>
                  <a:pt x="772332" y="42924"/>
                  <a:pt x="933909" y="233041"/>
                  <a:pt x="942694" y="452155"/>
                </a:cubicBezTo>
                <a:lnTo>
                  <a:pt x="940527" y="487461"/>
                </a:lnTo>
                <a:lnTo>
                  <a:pt x="1035038" y="465778"/>
                </a:lnTo>
                <a:cubicBezTo>
                  <a:pt x="1084533" y="457678"/>
                  <a:pt x="1134732" y="452679"/>
                  <a:pt x="1185304" y="450880"/>
                </a:cubicBezTo>
                <a:lnTo>
                  <a:pt x="1187870" y="430618"/>
                </a:lnTo>
                <a:lnTo>
                  <a:pt x="1354883" y="477475"/>
                </a:lnTo>
                <a:lnTo>
                  <a:pt x="1177535" y="512255"/>
                </a:lnTo>
                <a:lnTo>
                  <a:pt x="1180098" y="492004"/>
                </a:lnTo>
                <a:cubicBezTo>
                  <a:pt x="1084161" y="495994"/>
                  <a:pt x="989694" y="511973"/>
                  <a:pt x="899153" y="539203"/>
                </a:cubicBezTo>
                <a:lnTo>
                  <a:pt x="784961" y="581579"/>
                </a:lnTo>
                <a:lnTo>
                  <a:pt x="740594" y="602039"/>
                </a:lnTo>
                <a:lnTo>
                  <a:pt x="675586" y="636158"/>
                </a:lnTo>
                <a:lnTo>
                  <a:pt x="589311" y="688868"/>
                </a:lnTo>
                <a:lnTo>
                  <a:pt x="588105" y="689815"/>
                </a:lnTo>
                <a:lnTo>
                  <a:pt x="506285" y="766814"/>
                </a:lnTo>
                <a:cubicBezTo>
                  <a:pt x="472222" y="804733"/>
                  <a:pt x="441233" y="845659"/>
                  <a:pt x="413784" y="889253"/>
                </a:cubicBezTo>
                <a:lnTo>
                  <a:pt x="388128" y="934838"/>
                </a:lnTo>
                <a:lnTo>
                  <a:pt x="303365" y="912086"/>
                </a:lnTo>
                <a:cubicBezTo>
                  <a:pt x="98412" y="834094"/>
                  <a:pt x="-30470" y="620456"/>
                  <a:pt x="6227" y="395597"/>
                </a:cubicBezTo>
                <a:cubicBezTo>
                  <a:pt x="48166" y="138615"/>
                  <a:pt x="290491" y="-35712"/>
                  <a:pt x="547473" y="6227"/>
                </a:cubicBezTo>
                <a:close/>
              </a:path>
            </a:pathLst>
          </a:custGeom>
          <a:solidFill>
            <a:srgbClr val="4276AA"/>
          </a:solidFill>
          <a:ln w="12700" cap="flat" cmpd="sng" algn="ctr">
            <a:noFill/>
            <a:prstDash val="solid"/>
            <a:miter lim="800000"/>
          </a:ln>
          <a:effectLst/>
        </p:spPr>
        <p:txBody>
          <a:bodyPr wrap="square" anchor="ctr">
            <a:noAutofit/>
          </a:bodyPr>
          <a:lstStyle/>
          <a:p>
            <a:pPr algn="ctr"/>
          </a:p>
        </p:txBody>
      </p:sp>
      <p:sp>
        <p:nvSpPr>
          <p:cNvPr id="48" name="任意多边形 47"/>
          <p:cNvSpPr/>
          <p:nvPr>
            <p:custDataLst>
              <p:tags r:id="rId3"/>
            </p:custDataLst>
          </p:nvPr>
        </p:nvSpPr>
        <p:spPr>
          <a:xfrm rot="13124922">
            <a:off x="5141788" y="3903088"/>
            <a:ext cx="1505460" cy="928970"/>
          </a:xfrm>
          <a:custGeom>
            <a:avLst/>
            <a:gdLst>
              <a:gd name="connsiteX0" fmla="*/ 1505460 w 1505460"/>
              <a:gd name="connsiteY0" fmla="*/ 413973 h 928970"/>
              <a:gd name="connsiteX1" fmla="*/ 1294597 w 1505460"/>
              <a:gd name="connsiteY1" fmla="*/ 453127 h 928970"/>
              <a:gd name="connsiteX2" fmla="*/ 1297644 w 1505460"/>
              <a:gd name="connsiteY2" fmla="*/ 430329 h 928970"/>
              <a:gd name="connsiteX3" fmla="*/ 963606 w 1505460"/>
              <a:gd name="connsiteY3" fmla="*/ 483464 h 928970"/>
              <a:gd name="connsiteX4" fmla="*/ 827833 w 1505460"/>
              <a:gd name="connsiteY4" fmla="*/ 531169 h 928970"/>
              <a:gd name="connsiteX5" fmla="*/ 775082 w 1505460"/>
              <a:gd name="connsiteY5" fmla="*/ 554202 h 928970"/>
              <a:gd name="connsiteX6" fmla="*/ 697789 w 1505460"/>
              <a:gd name="connsiteY6" fmla="*/ 592612 h 928970"/>
              <a:gd name="connsiteX7" fmla="*/ 595210 w 1505460"/>
              <a:gd name="connsiteY7" fmla="*/ 651951 h 928970"/>
              <a:gd name="connsiteX8" fmla="*/ 534577 w 1505460"/>
              <a:gd name="connsiteY8" fmla="*/ 697015 h 928970"/>
              <a:gd name="connsiteX9" fmla="*/ 475507 w 1505460"/>
              <a:gd name="connsiteY9" fmla="*/ 761311 h 928970"/>
              <a:gd name="connsiteX10" fmla="*/ 375863 w 1505460"/>
              <a:gd name="connsiteY10" fmla="*/ 909006 h 928970"/>
              <a:gd name="connsiteX11" fmla="*/ 366327 w 1505460"/>
              <a:gd name="connsiteY11" fmla="*/ 928970 h 928970"/>
              <a:gd name="connsiteX12" fmla="*/ 331571 w 1505460"/>
              <a:gd name="connsiteY12" fmla="*/ 921757 h 928970"/>
              <a:gd name="connsiteX13" fmla="*/ 103786 w 1505460"/>
              <a:gd name="connsiteY13" fmla="*/ 766573 h 928970"/>
              <a:gd name="connsiteX14" fmla="*/ 176388 w 1505460"/>
              <a:gd name="connsiteY14" fmla="*/ 103786 h 928970"/>
              <a:gd name="connsiteX15" fmla="*/ 839174 w 1505460"/>
              <a:gd name="connsiteY15" fmla="*/ 176388 h 928970"/>
              <a:gd name="connsiteX16" fmla="*/ 941366 w 1505460"/>
              <a:gd name="connsiteY16" fmla="*/ 432367 h 928970"/>
              <a:gd name="connsiteX17" fmla="*/ 941234 w 1505460"/>
              <a:gd name="connsiteY17" fmla="*/ 442116 h 928970"/>
              <a:gd name="connsiteX18" fmla="*/ 951533 w 1505460"/>
              <a:gd name="connsiteY18" fmla="*/ 438523 h 928970"/>
              <a:gd name="connsiteX19" fmla="*/ 1303835 w 1505460"/>
              <a:gd name="connsiteY19" fmla="*/ 384033 h 928970"/>
              <a:gd name="connsiteX20" fmla="*/ 1306885 w 1505460"/>
              <a:gd name="connsiteY20" fmla="*/ 361223 h 928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05460" h="928970">
                <a:moveTo>
                  <a:pt x="1505460" y="413973"/>
                </a:moveTo>
                <a:lnTo>
                  <a:pt x="1294597" y="453127"/>
                </a:lnTo>
                <a:lnTo>
                  <a:pt x="1297644" y="430329"/>
                </a:lnTo>
                <a:cubicBezTo>
                  <a:pt x="1183577" y="434821"/>
                  <a:pt x="1071258" y="452809"/>
                  <a:pt x="963606" y="483464"/>
                </a:cubicBezTo>
                <a:lnTo>
                  <a:pt x="827833" y="531169"/>
                </a:lnTo>
                <a:lnTo>
                  <a:pt x="775082" y="554202"/>
                </a:lnTo>
                <a:lnTo>
                  <a:pt x="697789" y="592612"/>
                </a:lnTo>
                <a:lnTo>
                  <a:pt x="595210" y="651951"/>
                </a:lnTo>
                <a:lnTo>
                  <a:pt x="534577" y="697015"/>
                </a:lnTo>
                <a:lnTo>
                  <a:pt x="475507" y="761311"/>
                </a:lnTo>
                <a:cubicBezTo>
                  <a:pt x="437044" y="807663"/>
                  <a:pt x="403798" y="857179"/>
                  <a:pt x="375863" y="909006"/>
                </a:cubicBezTo>
                <a:lnTo>
                  <a:pt x="366327" y="928970"/>
                </a:lnTo>
                <a:lnTo>
                  <a:pt x="331571" y="921757"/>
                </a:lnTo>
                <a:cubicBezTo>
                  <a:pt x="244827" y="894891"/>
                  <a:pt x="164901" y="842724"/>
                  <a:pt x="103786" y="766573"/>
                </a:cubicBezTo>
                <a:cubicBezTo>
                  <a:pt x="-59189" y="563501"/>
                  <a:pt x="-26684" y="266761"/>
                  <a:pt x="176388" y="103786"/>
                </a:cubicBezTo>
                <a:cubicBezTo>
                  <a:pt x="379459" y="-59188"/>
                  <a:pt x="676199" y="-26683"/>
                  <a:pt x="839174" y="176388"/>
                </a:cubicBezTo>
                <a:cubicBezTo>
                  <a:pt x="900289" y="252540"/>
                  <a:pt x="933916" y="341864"/>
                  <a:pt x="941366" y="432367"/>
                </a:cubicBezTo>
                <a:lnTo>
                  <a:pt x="941234" y="442116"/>
                </a:lnTo>
                <a:lnTo>
                  <a:pt x="951533" y="438523"/>
                </a:lnTo>
                <a:cubicBezTo>
                  <a:pt x="1065090" y="406543"/>
                  <a:pt x="1183576" y="388084"/>
                  <a:pt x="1303835" y="384033"/>
                </a:cubicBezTo>
                <a:lnTo>
                  <a:pt x="1306885" y="361223"/>
                </a:lnTo>
                <a:close/>
              </a:path>
            </a:pathLst>
          </a:custGeom>
          <a:solidFill>
            <a:srgbClr val="40A693"/>
          </a:solidFill>
          <a:ln w="12700" cap="flat" cmpd="sng" algn="ctr">
            <a:noFill/>
            <a:prstDash val="solid"/>
            <a:miter lim="800000"/>
          </a:ln>
          <a:effectLst/>
        </p:spPr>
        <p:txBody>
          <a:bodyPr wrap="square" anchor="ctr">
            <a:noAutofit/>
          </a:bodyPr>
          <a:lstStyle/>
          <a:p>
            <a:pPr algn="ctr"/>
          </a:p>
        </p:txBody>
      </p:sp>
      <p:sp>
        <p:nvSpPr>
          <p:cNvPr id="30" name="椭圆 29"/>
          <p:cNvSpPr/>
          <p:nvPr>
            <p:custDataLst>
              <p:tags r:id="rId4"/>
            </p:custDataLst>
          </p:nvPr>
        </p:nvSpPr>
        <p:spPr>
          <a:xfrm>
            <a:off x="5506176" y="2872958"/>
            <a:ext cx="1224136" cy="1224136"/>
          </a:xfrm>
          <a:prstGeom prst="ellipse">
            <a:avLst/>
          </a:prstGeom>
          <a:solidFill>
            <a:srgbClr val="FFFFFF">
              <a:lumMod val="95000"/>
            </a:srgbClr>
          </a:solidFill>
          <a:ln w="12700" cap="flat" cmpd="sng" algn="ctr">
            <a:noFill/>
            <a:prstDash val="solid"/>
            <a:miter lim="800000"/>
          </a:ln>
          <a:effectLst/>
        </p:spPr>
        <p:txBody>
          <a:bodyPr anchor="ctr"/>
          <a:lstStyle/>
          <a:p>
            <a:pPr algn="ctr"/>
            <a:endParaRPr dirty="0"/>
          </a:p>
        </p:txBody>
      </p:sp>
      <p:sp>
        <p:nvSpPr>
          <p:cNvPr id="29" name="任意多边形 28"/>
          <p:cNvSpPr/>
          <p:nvPr>
            <p:custDataLst>
              <p:tags r:id="rId5"/>
            </p:custDataLst>
          </p:nvPr>
        </p:nvSpPr>
        <p:spPr bwMode="auto">
          <a:xfrm>
            <a:off x="6831610" y="2459941"/>
            <a:ext cx="383655" cy="369530"/>
          </a:xfrm>
          <a:custGeom>
            <a:avLst/>
            <a:gdLst>
              <a:gd name="connsiteX0" fmla="*/ 297615 w 597921"/>
              <a:gd name="connsiteY0" fmla="*/ 96957 h 598324"/>
              <a:gd name="connsiteX1" fmla="*/ 323434 w 597921"/>
              <a:gd name="connsiteY1" fmla="*/ 122740 h 598324"/>
              <a:gd name="connsiteX2" fmla="*/ 323434 w 597921"/>
              <a:gd name="connsiteY2" fmla="*/ 289852 h 598324"/>
              <a:gd name="connsiteX3" fmla="*/ 462572 w 597921"/>
              <a:gd name="connsiteY3" fmla="*/ 289852 h 598324"/>
              <a:gd name="connsiteX4" fmla="*/ 487913 w 597921"/>
              <a:gd name="connsiteY4" fmla="*/ 315157 h 598324"/>
              <a:gd name="connsiteX5" fmla="*/ 462572 w 597921"/>
              <a:gd name="connsiteY5" fmla="*/ 340463 h 598324"/>
              <a:gd name="connsiteX6" fmla="*/ 297615 w 597921"/>
              <a:gd name="connsiteY6" fmla="*/ 340463 h 598324"/>
              <a:gd name="connsiteX7" fmla="*/ 272274 w 597921"/>
              <a:gd name="connsiteY7" fmla="*/ 315157 h 598324"/>
              <a:gd name="connsiteX8" fmla="*/ 272274 w 597921"/>
              <a:gd name="connsiteY8" fmla="*/ 122740 h 598324"/>
              <a:gd name="connsiteX9" fmla="*/ 297615 w 597921"/>
              <a:gd name="connsiteY9" fmla="*/ 96957 h 598324"/>
              <a:gd name="connsiteX10" fmla="*/ 298127 w 597921"/>
              <a:gd name="connsiteY10" fmla="*/ 0 h 598324"/>
              <a:gd name="connsiteX11" fmla="*/ 597921 w 597921"/>
              <a:gd name="connsiteY11" fmla="*/ 299401 h 598324"/>
              <a:gd name="connsiteX12" fmla="*/ 298127 w 597921"/>
              <a:gd name="connsiteY12" fmla="*/ 598324 h 598324"/>
              <a:gd name="connsiteX13" fmla="*/ 35150 w 597921"/>
              <a:gd name="connsiteY13" fmla="*/ 442177 h 598324"/>
              <a:gd name="connsiteX14" fmla="*/ 34194 w 597921"/>
              <a:gd name="connsiteY14" fmla="*/ 432149 h 598324"/>
              <a:gd name="connsiteX15" fmla="*/ 40410 w 597921"/>
              <a:gd name="connsiteY15" fmla="*/ 424509 h 598324"/>
              <a:gd name="connsiteX16" fmla="*/ 74836 w 597921"/>
              <a:gd name="connsiteY16" fmla="*/ 407796 h 598324"/>
              <a:gd name="connsiteX17" fmla="*/ 91571 w 597921"/>
              <a:gd name="connsiteY17" fmla="*/ 413049 h 598324"/>
              <a:gd name="connsiteX18" fmla="*/ 298127 w 597921"/>
              <a:gd name="connsiteY18" fmla="*/ 534815 h 598324"/>
              <a:gd name="connsiteX19" fmla="*/ 534328 w 597921"/>
              <a:gd name="connsiteY19" fmla="*/ 299401 h 598324"/>
              <a:gd name="connsiteX20" fmla="*/ 298127 w 597921"/>
              <a:gd name="connsiteY20" fmla="*/ 63509 h 598324"/>
              <a:gd name="connsiteX21" fmla="*/ 145123 w 597921"/>
              <a:gd name="connsiteY21" fmla="*/ 120333 h 598324"/>
              <a:gd name="connsiteX22" fmla="*/ 200587 w 597921"/>
              <a:gd name="connsiteY22" fmla="*/ 142299 h 598324"/>
              <a:gd name="connsiteX23" fmla="*/ 208237 w 597921"/>
              <a:gd name="connsiteY23" fmla="*/ 152327 h 598324"/>
              <a:gd name="connsiteX24" fmla="*/ 203456 w 597921"/>
              <a:gd name="connsiteY24" fmla="*/ 164265 h 598324"/>
              <a:gd name="connsiteX25" fmla="*/ 48060 w 597921"/>
              <a:gd name="connsiteY25" fmla="*/ 285553 h 598324"/>
              <a:gd name="connsiteX26" fmla="*/ 35150 w 597921"/>
              <a:gd name="connsiteY26" fmla="*/ 287463 h 598324"/>
              <a:gd name="connsiteX27" fmla="*/ 27500 w 597921"/>
              <a:gd name="connsiteY27" fmla="*/ 277435 h 598324"/>
              <a:gd name="connsiteX28" fmla="*/ 246 w 597921"/>
              <a:gd name="connsiteY28" fmla="*/ 82132 h 598324"/>
              <a:gd name="connsiteX29" fmla="*/ 4550 w 597921"/>
              <a:gd name="connsiteY29" fmla="*/ 70194 h 598324"/>
              <a:gd name="connsiteX30" fmla="*/ 17459 w 597921"/>
              <a:gd name="connsiteY30" fmla="*/ 68762 h 598324"/>
              <a:gd name="connsiteX31" fmla="*/ 80574 w 597921"/>
              <a:gd name="connsiteY31" fmla="*/ 94070 h 598324"/>
              <a:gd name="connsiteX32" fmla="*/ 298127 w 597921"/>
              <a:gd name="connsiteY32" fmla="*/ 0 h 59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rgbClr val="FFFFFF"/>
          </a:solidFill>
          <a:ln>
            <a:noFill/>
          </a:ln>
        </p:spPr>
        <p:txBody>
          <a:bodyPr anchor="ctr"/>
          <a:lstStyle/>
          <a:p>
            <a:pPr algn="ctr"/>
          </a:p>
        </p:txBody>
      </p:sp>
      <p:sp>
        <p:nvSpPr>
          <p:cNvPr id="27" name="任意多边形 26"/>
          <p:cNvSpPr/>
          <p:nvPr>
            <p:custDataLst>
              <p:tags r:id="rId6"/>
            </p:custDataLst>
          </p:nvPr>
        </p:nvSpPr>
        <p:spPr bwMode="auto">
          <a:xfrm>
            <a:off x="5940930" y="4450685"/>
            <a:ext cx="383655" cy="369530"/>
          </a:xfrm>
          <a:custGeom>
            <a:avLst/>
            <a:gdLst>
              <a:gd name="connsiteX0" fmla="*/ 304701 w 609473"/>
              <a:gd name="connsiteY0" fmla="*/ 381618 h 587034"/>
              <a:gd name="connsiteX1" fmla="*/ 325879 w 609473"/>
              <a:gd name="connsiteY1" fmla="*/ 394101 h 587034"/>
              <a:gd name="connsiteX2" fmla="*/ 309542 w 609473"/>
              <a:gd name="connsiteY2" fmla="*/ 410914 h 587034"/>
              <a:gd name="connsiteX3" fmla="*/ 331022 w 609473"/>
              <a:gd name="connsiteY3" fmla="*/ 433867 h 587034"/>
              <a:gd name="connsiteX4" fmla="*/ 312466 w 609473"/>
              <a:gd name="connsiteY4" fmla="*/ 468800 h 587034"/>
              <a:gd name="connsiteX5" fmla="*/ 294112 w 609473"/>
              <a:gd name="connsiteY5" fmla="*/ 468096 h 587034"/>
              <a:gd name="connsiteX6" fmla="*/ 278380 w 609473"/>
              <a:gd name="connsiteY6" fmla="*/ 432055 h 587034"/>
              <a:gd name="connsiteX7" fmla="*/ 299861 w 609473"/>
              <a:gd name="connsiteY7" fmla="*/ 410612 h 587034"/>
              <a:gd name="connsiteX8" fmla="*/ 284028 w 609473"/>
              <a:gd name="connsiteY8" fmla="*/ 393397 h 587034"/>
              <a:gd name="connsiteX9" fmla="*/ 224835 w 609473"/>
              <a:gd name="connsiteY9" fmla="*/ 380559 h 587034"/>
              <a:gd name="connsiteX10" fmla="*/ 283211 w 609473"/>
              <a:gd name="connsiteY10" fmla="*/ 483344 h 587034"/>
              <a:gd name="connsiteX11" fmla="*/ 305190 w 609473"/>
              <a:gd name="connsiteY11" fmla="*/ 499753 h 587034"/>
              <a:gd name="connsiteX12" fmla="*/ 327069 w 609473"/>
              <a:gd name="connsiteY12" fmla="*/ 483646 h 587034"/>
              <a:gd name="connsiteX13" fmla="*/ 387865 w 609473"/>
              <a:gd name="connsiteY13" fmla="*/ 380861 h 587034"/>
              <a:gd name="connsiteX14" fmla="*/ 498972 w 609473"/>
              <a:gd name="connsiteY14" fmla="*/ 386700 h 587034"/>
              <a:gd name="connsiteX15" fmla="*/ 581344 w 609473"/>
              <a:gd name="connsiteY15" fmla="*/ 414485 h 587034"/>
              <a:gd name="connsiteX16" fmla="*/ 609473 w 609473"/>
              <a:gd name="connsiteY16" fmla="*/ 494820 h 587034"/>
              <a:gd name="connsiteX17" fmla="*/ 609473 w 609473"/>
              <a:gd name="connsiteY17" fmla="*/ 529048 h 587034"/>
              <a:gd name="connsiteX18" fmla="*/ 551399 w 609473"/>
              <a:gd name="connsiteY18" fmla="*/ 587034 h 587034"/>
              <a:gd name="connsiteX19" fmla="*/ 58074 w 609473"/>
              <a:gd name="connsiteY19" fmla="*/ 587034 h 587034"/>
              <a:gd name="connsiteX20" fmla="*/ 0 w 609473"/>
              <a:gd name="connsiteY20" fmla="*/ 529048 h 587034"/>
              <a:gd name="connsiteX21" fmla="*/ 0 w 609473"/>
              <a:gd name="connsiteY21" fmla="*/ 494820 h 587034"/>
              <a:gd name="connsiteX22" fmla="*/ 28129 w 609473"/>
              <a:gd name="connsiteY22" fmla="*/ 414485 h 587034"/>
              <a:gd name="connsiteX23" fmla="*/ 110501 w 609473"/>
              <a:gd name="connsiteY23" fmla="*/ 386700 h 587034"/>
              <a:gd name="connsiteX24" fmla="*/ 316407 w 609473"/>
              <a:gd name="connsiteY24" fmla="*/ 206077 h 587034"/>
              <a:gd name="connsiteX25" fmla="*/ 316407 w 609473"/>
              <a:gd name="connsiteY25" fmla="*/ 272924 h 587034"/>
              <a:gd name="connsiteX26" fmla="*/ 335965 w 609473"/>
              <a:gd name="connsiteY26" fmla="*/ 266783 h 587034"/>
              <a:gd name="connsiteX27" fmla="*/ 346551 w 609473"/>
              <a:gd name="connsiteY27" fmla="*/ 239602 h 587034"/>
              <a:gd name="connsiteX28" fmla="*/ 336570 w 609473"/>
              <a:gd name="connsiteY28" fmla="*/ 216346 h 587034"/>
              <a:gd name="connsiteX29" fmla="*/ 316407 w 609473"/>
              <a:gd name="connsiteY29" fmla="*/ 206077 h 587034"/>
              <a:gd name="connsiteX30" fmla="*/ 299872 w 609473"/>
              <a:gd name="connsiteY30" fmla="*/ 94230 h 587034"/>
              <a:gd name="connsiteX31" fmla="*/ 277793 w 609473"/>
              <a:gd name="connsiteY31" fmla="*/ 102183 h 587034"/>
              <a:gd name="connsiteX32" fmla="*/ 270534 w 609473"/>
              <a:gd name="connsiteY32" fmla="*/ 122922 h 587034"/>
              <a:gd name="connsiteX33" fmla="*/ 281322 w 609473"/>
              <a:gd name="connsiteY33" fmla="*/ 145674 h 587034"/>
              <a:gd name="connsiteX34" fmla="*/ 299872 w 609473"/>
              <a:gd name="connsiteY34" fmla="*/ 154231 h 587034"/>
              <a:gd name="connsiteX35" fmla="*/ 316407 w 609473"/>
              <a:gd name="connsiteY35" fmla="*/ 42585 h 587034"/>
              <a:gd name="connsiteX36" fmla="*/ 316407 w 609473"/>
              <a:gd name="connsiteY36" fmla="*/ 56478 h 587034"/>
              <a:gd name="connsiteX37" fmla="*/ 360061 w 609473"/>
              <a:gd name="connsiteY37" fmla="*/ 70169 h 587034"/>
              <a:gd name="connsiteX38" fmla="*/ 389904 w 609473"/>
              <a:gd name="connsiteY38" fmla="*/ 129465 h 587034"/>
              <a:gd name="connsiteX39" fmla="*/ 344837 w 609473"/>
              <a:gd name="connsiteY39" fmla="*/ 129465 h 587034"/>
              <a:gd name="connsiteX40" fmla="*/ 339797 w 609473"/>
              <a:gd name="connsiteY40" fmla="*/ 107217 h 587034"/>
              <a:gd name="connsiteX41" fmla="*/ 316407 w 609473"/>
              <a:gd name="connsiteY41" fmla="*/ 93928 h 587034"/>
              <a:gd name="connsiteX42" fmla="*/ 316407 w 609473"/>
              <a:gd name="connsiteY42" fmla="*/ 159063 h 587034"/>
              <a:gd name="connsiteX43" fmla="*/ 371050 w 609473"/>
              <a:gd name="connsiteY43" fmla="*/ 183829 h 587034"/>
              <a:gd name="connsiteX44" fmla="*/ 394037 w 609473"/>
              <a:gd name="connsiteY44" fmla="*/ 234467 h 587034"/>
              <a:gd name="connsiteX45" fmla="*/ 362380 w 609473"/>
              <a:gd name="connsiteY45" fmla="*/ 297086 h 587034"/>
              <a:gd name="connsiteX46" fmla="*/ 316407 w 609473"/>
              <a:gd name="connsiteY46" fmla="*/ 311079 h 587034"/>
              <a:gd name="connsiteX47" fmla="*/ 316407 w 609473"/>
              <a:gd name="connsiteY47" fmla="*/ 318328 h 587034"/>
              <a:gd name="connsiteX48" fmla="*/ 445959 w 609473"/>
              <a:gd name="connsiteY48" fmla="*/ 180507 h 587034"/>
              <a:gd name="connsiteX49" fmla="*/ 316407 w 609473"/>
              <a:gd name="connsiteY49" fmla="*/ 42585 h 587034"/>
              <a:gd name="connsiteX50" fmla="*/ 299872 w 609473"/>
              <a:gd name="connsiteY50" fmla="*/ 42484 h 587034"/>
              <a:gd name="connsiteX51" fmla="*/ 168808 w 609473"/>
              <a:gd name="connsiteY51" fmla="*/ 180507 h 587034"/>
              <a:gd name="connsiteX52" fmla="*/ 299872 w 609473"/>
              <a:gd name="connsiteY52" fmla="*/ 318428 h 587034"/>
              <a:gd name="connsiteX53" fmla="*/ 299872 w 609473"/>
              <a:gd name="connsiteY53" fmla="*/ 311381 h 587034"/>
              <a:gd name="connsiteX54" fmla="*/ 249564 w 609473"/>
              <a:gd name="connsiteY54" fmla="*/ 296683 h 587034"/>
              <a:gd name="connsiteX55" fmla="*/ 220729 w 609473"/>
              <a:gd name="connsiteY55" fmla="*/ 229635 h 587034"/>
              <a:gd name="connsiteX56" fmla="*/ 266904 w 609473"/>
              <a:gd name="connsiteY56" fmla="*/ 229635 h 587034"/>
              <a:gd name="connsiteX57" fmla="*/ 273659 w 609473"/>
              <a:gd name="connsiteY57" fmla="*/ 258528 h 587034"/>
              <a:gd name="connsiteX58" fmla="*/ 299872 w 609473"/>
              <a:gd name="connsiteY58" fmla="*/ 273428 h 587034"/>
              <a:gd name="connsiteX59" fmla="*/ 299872 w 609473"/>
              <a:gd name="connsiteY59" fmla="*/ 200440 h 587034"/>
              <a:gd name="connsiteX60" fmla="*/ 285959 w 609473"/>
              <a:gd name="connsiteY60" fmla="*/ 196312 h 587034"/>
              <a:gd name="connsiteX61" fmla="*/ 239784 w 609473"/>
              <a:gd name="connsiteY61" fmla="*/ 169634 h 587034"/>
              <a:gd name="connsiteX62" fmla="*/ 226375 w 609473"/>
              <a:gd name="connsiteY62" fmla="*/ 128459 h 587034"/>
              <a:gd name="connsiteX63" fmla="*/ 231618 w 609473"/>
              <a:gd name="connsiteY63" fmla="*/ 99566 h 587034"/>
              <a:gd name="connsiteX64" fmla="*/ 246237 w 609473"/>
              <a:gd name="connsiteY64" fmla="*/ 77115 h 587034"/>
              <a:gd name="connsiteX65" fmla="*/ 273256 w 609473"/>
              <a:gd name="connsiteY65" fmla="*/ 60404 h 587034"/>
              <a:gd name="connsiteX66" fmla="*/ 299872 w 609473"/>
              <a:gd name="connsiteY66" fmla="*/ 56075 h 587034"/>
              <a:gd name="connsiteX67" fmla="*/ 307333 w 609473"/>
              <a:gd name="connsiteY67" fmla="*/ 0 h 587034"/>
              <a:gd name="connsiteX68" fmla="*/ 488101 w 609473"/>
              <a:gd name="connsiteY68" fmla="*/ 180507 h 587034"/>
              <a:gd name="connsiteX69" fmla="*/ 307333 w 609473"/>
              <a:gd name="connsiteY69" fmla="*/ 361013 h 587034"/>
              <a:gd name="connsiteX70" fmla="*/ 126665 w 609473"/>
              <a:gd name="connsiteY70" fmla="*/ 180507 h 587034"/>
              <a:gd name="connsiteX71" fmla="*/ 307333 w 609473"/>
              <a:gd name="connsiteY71" fmla="*/ 0 h 587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09473" h="587034">
                <a:moveTo>
                  <a:pt x="304701" y="381618"/>
                </a:moveTo>
                <a:lnTo>
                  <a:pt x="325879" y="394101"/>
                </a:lnTo>
                <a:lnTo>
                  <a:pt x="309542" y="410914"/>
                </a:lnTo>
                <a:lnTo>
                  <a:pt x="331022" y="433867"/>
                </a:lnTo>
                <a:lnTo>
                  <a:pt x="312466" y="468800"/>
                </a:lnTo>
                <a:cubicBezTo>
                  <a:pt x="307021" y="479069"/>
                  <a:pt x="298751" y="478767"/>
                  <a:pt x="294112" y="468096"/>
                </a:cubicBezTo>
                <a:lnTo>
                  <a:pt x="278380" y="432055"/>
                </a:lnTo>
                <a:lnTo>
                  <a:pt x="299861" y="410612"/>
                </a:lnTo>
                <a:lnTo>
                  <a:pt x="284028" y="393397"/>
                </a:lnTo>
                <a:close/>
                <a:moveTo>
                  <a:pt x="224835" y="380559"/>
                </a:moveTo>
                <a:lnTo>
                  <a:pt x="283211" y="483344"/>
                </a:lnTo>
                <a:cubicBezTo>
                  <a:pt x="289260" y="493914"/>
                  <a:pt x="297024" y="499753"/>
                  <a:pt x="305190" y="499753"/>
                </a:cubicBezTo>
                <a:cubicBezTo>
                  <a:pt x="313155" y="499753"/>
                  <a:pt x="320919" y="494015"/>
                  <a:pt x="327069" y="483646"/>
                </a:cubicBezTo>
                <a:lnTo>
                  <a:pt x="387865" y="380861"/>
                </a:lnTo>
                <a:lnTo>
                  <a:pt x="498972" y="386700"/>
                </a:lnTo>
                <a:cubicBezTo>
                  <a:pt x="529521" y="388311"/>
                  <a:pt x="565716" y="400492"/>
                  <a:pt x="581344" y="414485"/>
                </a:cubicBezTo>
                <a:cubicBezTo>
                  <a:pt x="597072" y="428679"/>
                  <a:pt x="609473" y="464015"/>
                  <a:pt x="609473" y="494820"/>
                </a:cubicBezTo>
                <a:lnTo>
                  <a:pt x="609473" y="529048"/>
                </a:lnTo>
                <a:cubicBezTo>
                  <a:pt x="609473" y="561061"/>
                  <a:pt x="583360" y="587034"/>
                  <a:pt x="551399" y="587034"/>
                </a:cubicBezTo>
                <a:lnTo>
                  <a:pt x="58074" y="587034"/>
                </a:lnTo>
                <a:cubicBezTo>
                  <a:pt x="26012" y="587034"/>
                  <a:pt x="0" y="561061"/>
                  <a:pt x="0" y="529048"/>
                </a:cubicBezTo>
                <a:lnTo>
                  <a:pt x="0" y="494820"/>
                </a:lnTo>
                <a:cubicBezTo>
                  <a:pt x="0" y="464015"/>
                  <a:pt x="12401" y="428679"/>
                  <a:pt x="28129" y="414485"/>
                </a:cubicBezTo>
                <a:cubicBezTo>
                  <a:pt x="43757" y="400492"/>
                  <a:pt x="79851" y="388311"/>
                  <a:pt x="110501" y="386700"/>
                </a:cubicBezTo>
                <a:close/>
                <a:moveTo>
                  <a:pt x="316407" y="206077"/>
                </a:moveTo>
                <a:lnTo>
                  <a:pt x="316407" y="272924"/>
                </a:lnTo>
                <a:cubicBezTo>
                  <a:pt x="325379" y="271817"/>
                  <a:pt x="331832" y="269703"/>
                  <a:pt x="335965" y="266783"/>
                </a:cubicBezTo>
                <a:cubicBezTo>
                  <a:pt x="343023" y="261548"/>
                  <a:pt x="346551" y="252488"/>
                  <a:pt x="346551" y="239602"/>
                </a:cubicBezTo>
                <a:cubicBezTo>
                  <a:pt x="346551" y="229736"/>
                  <a:pt x="343224" y="222084"/>
                  <a:pt x="336570" y="216346"/>
                </a:cubicBezTo>
                <a:cubicBezTo>
                  <a:pt x="332638" y="213024"/>
                  <a:pt x="325884" y="209601"/>
                  <a:pt x="316407" y="206077"/>
                </a:cubicBezTo>
                <a:close/>
                <a:moveTo>
                  <a:pt x="299872" y="94230"/>
                </a:moveTo>
                <a:cubicBezTo>
                  <a:pt x="289891" y="94431"/>
                  <a:pt x="282531" y="97149"/>
                  <a:pt x="277793" y="102183"/>
                </a:cubicBezTo>
                <a:cubicBezTo>
                  <a:pt x="272954" y="107317"/>
                  <a:pt x="270534" y="114163"/>
                  <a:pt x="270534" y="122922"/>
                </a:cubicBezTo>
                <a:cubicBezTo>
                  <a:pt x="270534" y="132586"/>
                  <a:pt x="274163" y="140137"/>
                  <a:pt x="281322" y="145674"/>
                </a:cubicBezTo>
                <a:cubicBezTo>
                  <a:pt x="285354" y="148795"/>
                  <a:pt x="291504" y="151613"/>
                  <a:pt x="299872" y="154231"/>
                </a:cubicBezTo>
                <a:close/>
                <a:moveTo>
                  <a:pt x="316407" y="42585"/>
                </a:moveTo>
                <a:lnTo>
                  <a:pt x="316407" y="56478"/>
                </a:lnTo>
                <a:cubicBezTo>
                  <a:pt x="334957" y="57887"/>
                  <a:pt x="349576" y="62518"/>
                  <a:pt x="360061" y="70169"/>
                </a:cubicBezTo>
                <a:cubicBezTo>
                  <a:pt x="379318" y="82350"/>
                  <a:pt x="389198" y="102082"/>
                  <a:pt x="389904" y="129465"/>
                </a:cubicBezTo>
                <a:lnTo>
                  <a:pt x="344837" y="129465"/>
                </a:lnTo>
                <a:cubicBezTo>
                  <a:pt x="344031" y="119297"/>
                  <a:pt x="342317" y="111948"/>
                  <a:pt x="339797" y="107217"/>
                </a:cubicBezTo>
                <a:cubicBezTo>
                  <a:pt x="335562" y="99163"/>
                  <a:pt x="327698" y="94733"/>
                  <a:pt x="316407" y="93928"/>
                </a:cubicBezTo>
                <a:lnTo>
                  <a:pt x="316407" y="159063"/>
                </a:lnTo>
                <a:cubicBezTo>
                  <a:pt x="343527" y="168426"/>
                  <a:pt x="361674" y="176681"/>
                  <a:pt x="371050" y="183829"/>
                </a:cubicBezTo>
                <a:cubicBezTo>
                  <a:pt x="386375" y="195809"/>
                  <a:pt x="394037" y="212722"/>
                  <a:pt x="394037" y="234467"/>
                </a:cubicBezTo>
                <a:cubicBezTo>
                  <a:pt x="394037" y="263159"/>
                  <a:pt x="383451" y="284099"/>
                  <a:pt x="362380" y="297086"/>
                </a:cubicBezTo>
                <a:cubicBezTo>
                  <a:pt x="349475" y="305039"/>
                  <a:pt x="334151" y="309670"/>
                  <a:pt x="316407" y="311079"/>
                </a:cubicBezTo>
                <a:lnTo>
                  <a:pt x="316407" y="318328"/>
                </a:lnTo>
                <a:cubicBezTo>
                  <a:pt x="388593" y="313697"/>
                  <a:pt x="445959" y="253696"/>
                  <a:pt x="445959" y="180507"/>
                </a:cubicBezTo>
                <a:cubicBezTo>
                  <a:pt x="445959" y="107217"/>
                  <a:pt x="388593" y="47316"/>
                  <a:pt x="316407" y="42585"/>
                </a:cubicBezTo>
                <a:close/>
                <a:moveTo>
                  <a:pt x="299872" y="42484"/>
                </a:moveTo>
                <a:cubicBezTo>
                  <a:pt x="226980" y="46410"/>
                  <a:pt x="168808" y="106713"/>
                  <a:pt x="168808" y="180507"/>
                </a:cubicBezTo>
                <a:cubicBezTo>
                  <a:pt x="168808" y="254199"/>
                  <a:pt x="226980" y="314502"/>
                  <a:pt x="299872" y="318428"/>
                </a:cubicBezTo>
                <a:lnTo>
                  <a:pt x="299872" y="311381"/>
                </a:lnTo>
                <a:cubicBezTo>
                  <a:pt x="277390" y="308864"/>
                  <a:pt x="260553" y="303931"/>
                  <a:pt x="249564" y="296683"/>
                </a:cubicBezTo>
                <a:cubicBezTo>
                  <a:pt x="230005" y="283596"/>
                  <a:pt x="220427" y="261246"/>
                  <a:pt x="220729" y="229635"/>
                </a:cubicBezTo>
                <a:lnTo>
                  <a:pt x="266904" y="229635"/>
                </a:lnTo>
                <a:cubicBezTo>
                  <a:pt x="268518" y="244031"/>
                  <a:pt x="270736" y="253696"/>
                  <a:pt x="273659" y="258528"/>
                </a:cubicBezTo>
                <a:cubicBezTo>
                  <a:pt x="278095" y="266179"/>
                  <a:pt x="286867" y="271112"/>
                  <a:pt x="299872" y="273428"/>
                </a:cubicBezTo>
                <a:lnTo>
                  <a:pt x="299872" y="200440"/>
                </a:lnTo>
                <a:lnTo>
                  <a:pt x="285959" y="196312"/>
                </a:lnTo>
                <a:cubicBezTo>
                  <a:pt x="264182" y="189970"/>
                  <a:pt x="248757" y="181010"/>
                  <a:pt x="239784" y="169634"/>
                </a:cubicBezTo>
                <a:cubicBezTo>
                  <a:pt x="230811" y="158258"/>
                  <a:pt x="226375" y="144466"/>
                  <a:pt x="226375" y="128459"/>
                </a:cubicBezTo>
                <a:cubicBezTo>
                  <a:pt x="226375" y="117787"/>
                  <a:pt x="228089" y="108223"/>
                  <a:pt x="231618" y="99566"/>
                </a:cubicBezTo>
                <a:cubicBezTo>
                  <a:pt x="235046" y="90908"/>
                  <a:pt x="239986" y="83357"/>
                  <a:pt x="246237" y="77115"/>
                </a:cubicBezTo>
                <a:cubicBezTo>
                  <a:pt x="254302" y="69062"/>
                  <a:pt x="263376" y="63424"/>
                  <a:pt x="273256" y="60404"/>
                </a:cubicBezTo>
                <a:cubicBezTo>
                  <a:pt x="279406" y="58390"/>
                  <a:pt x="288177" y="56981"/>
                  <a:pt x="299872" y="56075"/>
                </a:cubicBezTo>
                <a:close/>
                <a:moveTo>
                  <a:pt x="307333" y="0"/>
                </a:moveTo>
                <a:cubicBezTo>
                  <a:pt x="407043" y="0"/>
                  <a:pt x="488101" y="80941"/>
                  <a:pt x="488101" y="180507"/>
                </a:cubicBezTo>
                <a:cubicBezTo>
                  <a:pt x="488101" y="279971"/>
                  <a:pt x="407043" y="361013"/>
                  <a:pt x="307333" y="361013"/>
                </a:cubicBezTo>
                <a:cubicBezTo>
                  <a:pt x="207724" y="361013"/>
                  <a:pt x="126665" y="279971"/>
                  <a:pt x="126665" y="180507"/>
                </a:cubicBezTo>
                <a:cubicBezTo>
                  <a:pt x="126665" y="80941"/>
                  <a:pt x="207724" y="0"/>
                  <a:pt x="307333" y="0"/>
                </a:cubicBezTo>
                <a:close/>
              </a:path>
            </a:pathLst>
          </a:custGeom>
          <a:solidFill>
            <a:srgbClr val="FFFFFF"/>
          </a:solidFill>
          <a:ln>
            <a:noFill/>
          </a:ln>
        </p:spPr>
        <p:txBody>
          <a:bodyPr anchor="ctr"/>
          <a:lstStyle/>
          <a:p>
            <a:pPr algn="ctr"/>
          </a:p>
        </p:txBody>
      </p:sp>
      <p:sp>
        <p:nvSpPr>
          <p:cNvPr id="25" name="任意多边形 24"/>
          <p:cNvSpPr/>
          <p:nvPr>
            <p:custDataLst>
              <p:tags r:id="rId7"/>
            </p:custDataLst>
          </p:nvPr>
        </p:nvSpPr>
        <p:spPr bwMode="auto">
          <a:xfrm>
            <a:off x="5069811" y="2411815"/>
            <a:ext cx="383655" cy="369530"/>
          </a:xfrm>
          <a:custGeom>
            <a:avLst/>
            <a:gdLst>
              <a:gd name="T0" fmla="*/ 4096 w 6827"/>
              <a:gd name="T1" fmla="*/ 4551 h 6827"/>
              <a:gd name="T2" fmla="*/ 6258 w 6827"/>
              <a:gd name="T3" fmla="*/ 4096 h 6827"/>
              <a:gd name="T4" fmla="*/ 2348 w 6827"/>
              <a:gd name="T5" fmla="*/ 4911 h 6827"/>
              <a:gd name="T6" fmla="*/ 569 w 6827"/>
              <a:gd name="T7" fmla="*/ 4551 h 6827"/>
              <a:gd name="T8" fmla="*/ 569 w 6827"/>
              <a:gd name="T9" fmla="*/ 3982 h 6827"/>
              <a:gd name="T10" fmla="*/ 1707 w 6827"/>
              <a:gd name="T11" fmla="*/ 2503 h 6827"/>
              <a:gd name="T12" fmla="*/ 3868 w 6827"/>
              <a:gd name="T13" fmla="*/ 2731 h 6827"/>
              <a:gd name="T14" fmla="*/ 5827 w 6827"/>
              <a:gd name="T15" fmla="*/ 2004 h 6827"/>
              <a:gd name="T16" fmla="*/ 6258 w 6827"/>
              <a:gd name="T17" fmla="*/ 1820 h 6827"/>
              <a:gd name="T18" fmla="*/ 4779 w 6827"/>
              <a:gd name="T19" fmla="*/ 0 h 6827"/>
              <a:gd name="T20" fmla="*/ 2854 w 6827"/>
              <a:gd name="T21" fmla="*/ 2381 h 6827"/>
              <a:gd name="T22" fmla="*/ 1239 w 6827"/>
              <a:gd name="T23" fmla="*/ 2257 h 6827"/>
              <a:gd name="T24" fmla="*/ 569 w 6827"/>
              <a:gd name="T25" fmla="*/ 2844 h 6827"/>
              <a:gd name="T26" fmla="*/ 569 w 6827"/>
              <a:gd name="T27" fmla="*/ 2276 h 6827"/>
              <a:gd name="T28" fmla="*/ 569 w 6827"/>
              <a:gd name="T29" fmla="*/ 1707 h 6827"/>
              <a:gd name="T30" fmla="*/ 569 w 6827"/>
              <a:gd name="T31" fmla="*/ 1138 h 6827"/>
              <a:gd name="T32" fmla="*/ 569 w 6827"/>
              <a:gd name="T33" fmla="*/ 569 h 6827"/>
              <a:gd name="T34" fmla="*/ 341 w 6827"/>
              <a:gd name="T35" fmla="*/ 0 h 6827"/>
              <a:gd name="T36" fmla="*/ 114 w 6827"/>
              <a:gd name="T37" fmla="*/ 569 h 6827"/>
              <a:gd name="T38" fmla="*/ 114 w 6827"/>
              <a:gd name="T39" fmla="*/ 1138 h 6827"/>
              <a:gd name="T40" fmla="*/ 114 w 6827"/>
              <a:gd name="T41" fmla="*/ 1707 h 6827"/>
              <a:gd name="T42" fmla="*/ 114 w 6827"/>
              <a:gd name="T43" fmla="*/ 2276 h 6827"/>
              <a:gd name="T44" fmla="*/ 114 w 6827"/>
              <a:gd name="T45" fmla="*/ 2844 h 6827"/>
              <a:gd name="T46" fmla="*/ 114 w 6827"/>
              <a:gd name="T47" fmla="*/ 3413 h 6827"/>
              <a:gd name="T48" fmla="*/ 114 w 6827"/>
              <a:gd name="T49" fmla="*/ 3982 h 6827"/>
              <a:gd name="T50" fmla="*/ 114 w 6827"/>
              <a:gd name="T51" fmla="*/ 4551 h 6827"/>
              <a:gd name="T52" fmla="*/ 114 w 6827"/>
              <a:gd name="T53" fmla="*/ 5120 h 6827"/>
              <a:gd name="T54" fmla="*/ 114 w 6827"/>
              <a:gd name="T55" fmla="*/ 5689 h 6827"/>
              <a:gd name="T56" fmla="*/ 114 w 6827"/>
              <a:gd name="T57" fmla="*/ 6258 h 6827"/>
              <a:gd name="T58" fmla="*/ 683 w 6827"/>
              <a:gd name="T59" fmla="*/ 6713 h 6827"/>
              <a:gd name="T60" fmla="*/ 1252 w 6827"/>
              <a:gd name="T61" fmla="*/ 6713 h 6827"/>
              <a:gd name="T62" fmla="*/ 1820 w 6827"/>
              <a:gd name="T63" fmla="*/ 6713 h 6827"/>
              <a:gd name="T64" fmla="*/ 2389 w 6827"/>
              <a:gd name="T65" fmla="*/ 6713 h 6827"/>
              <a:gd name="T66" fmla="*/ 2958 w 6827"/>
              <a:gd name="T67" fmla="*/ 6713 h 6827"/>
              <a:gd name="T68" fmla="*/ 3527 w 6827"/>
              <a:gd name="T69" fmla="*/ 6713 h 6827"/>
              <a:gd name="T70" fmla="*/ 4096 w 6827"/>
              <a:gd name="T71" fmla="*/ 6713 h 6827"/>
              <a:gd name="T72" fmla="*/ 4665 w 6827"/>
              <a:gd name="T73" fmla="*/ 6713 h 6827"/>
              <a:gd name="T74" fmla="*/ 5234 w 6827"/>
              <a:gd name="T75" fmla="*/ 6713 h 6827"/>
              <a:gd name="T76" fmla="*/ 5803 w 6827"/>
              <a:gd name="T77" fmla="*/ 6713 h 6827"/>
              <a:gd name="T78" fmla="*/ 6371 w 6827"/>
              <a:gd name="T79" fmla="*/ 6713 h 6827"/>
              <a:gd name="T80" fmla="*/ 6827 w 6827"/>
              <a:gd name="T81" fmla="*/ 6485 h 6827"/>
              <a:gd name="T82" fmla="*/ 6371 w 6827"/>
              <a:gd name="T83" fmla="*/ 6258 h 6827"/>
              <a:gd name="T84" fmla="*/ 5803 w 6827"/>
              <a:gd name="T85" fmla="*/ 6258 h 6827"/>
              <a:gd name="T86" fmla="*/ 5234 w 6827"/>
              <a:gd name="T87" fmla="*/ 6258 h 6827"/>
              <a:gd name="T88" fmla="*/ 4665 w 6827"/>
              <a:gd name="T89" fmla="*/ 6258 h 6827"/>
              <a:gd name="T90" fmla="*/ 4096 w 6827"/>
              <a:gd name="T91" fmla="*/ 6258 h 6827"/>
              <a:gd name="T92" fmla="*/ 3527 w 6827"/>
              <a:gd name="T93" fmla="*/ 6258 h 6827"/>
              <a:gd name="T94" fmla="*/ 2958 w 6827"/>
              <a:gd name="T95" fmla="*/ 6258 h 6827"/>
              <a:gd name="T96" fmla="*/ 2389 w 6827"/>
              <a:gd name="T97" fmla="*/ 6258 h 6827"/>
              <a:gd name="T98" fmla="*/ 1820 w 6827"/>
              <a:gd name="T99" fmla="*/ 6258 h 6827"/>
              <a:gd name="T100" fmla="*/ 1252 w 6827"/>
              <a:gd name="T101" fmla="*/ 6258 h 6827"/>
              <a:gd name="T102" fmla="*/ 683 w 6827"/>
              <a:gd name="T103" fmla="*/ 625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7" h="6827">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rgbClr val="FFFFFF"/>
          </a:solidFill>
          <a:ln>
            <a:noFill/>
          </a:ln>
        </p:spPr>
        <p:txBody>
          <a:bodyPr anchor="ctr"/>
          <a:lstStyle/>
          <a:p>
            <a:pPr algn="ctr"/>
          </a:p>
        </p:txBody>
      </p:sp>
      <p:cxnSp>
        <p:nvCxnSpPr>
          <p:cNvPr id="22" name="直接连接符 21"/>
          <p:cNvCxnSpPr/>
          <p:nvPr>
            <p:custDataLst>
              <p:tags r:id="rId8"/>
            </p:custDataLst>
          </p:nvPr>
        </p:nvCxnSpPr>
        <p:spPr>
          <a:xfrm>
            <a:off x="983432" y="3339623"/>
            <a:ext cx="3384376" cy="0"/>
          </a:xfrm>
          <a:prstGeom prst="line">
            <a:avLst/>
          </a:prstGeom>
          <a:noFill/>
          <a:ln w="3175" cap="rnd" cmpd="sng" algn="ctr">
            <a:solidFill>
              <a:srgbClr val="FFFFFF">
                <a:lumMod val="85000"/>
              </a:srgbClr>
            </a:solidFill>
            <a:prstDash val="solid"/>
            <a:round/>
            <a:headEnd type="none"/>
            <a:tailEnd type="none" w="med" len="med"/>
          </a:ln>
          <a:effectLst/>
        </p:spPr>
      </p:cxnSp>
      <p:sp>
        <p:nvSpPr>
          <p:cNvPr id="23" name="文本框 22"/>
          <p:cNvSpPr txBox="1"/>
          <p:nvPr>
            <p:custDataLst>
              <p:tags r:id="rId9"/>
            </p:custDataLst>
          </p:nvPr>
        </p:nvSpPr>
        <p:spPr>
          <a:xfrm>
            <a:off x="1457325" y="1911985"/>
            <a:ext cx="3269615" cy="1108075"/>
          </a:xfrm>
          <a:prstGeom prst="rect">
            <a:avLst/>
          </a:prstGeom>
          <a:noFill/>
        </p:spPr>
        <p:txBody>
          <a:bodyPr wrap="square" lIns="90000" tIns="46800" rIns="90000" bIns="0" anchor="b" anchorCtr="0">
            <a:normAutofit lnSpcReduction="20000"/>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l">
              <a:lnSpc>
                <a:spcPct val="120000"/>
              </a:lnSpc>
            </a:pPr>
            <a:r>
              <a:rPr lang="zh-CN" altLang="en-US" sz="2000" dirty="0">
                <a:solidFill>
                  <a:schemeClr val="accent5">
                    <a:lumMod val="50000"/>
                  </a:schemeClr>
                </a:solidFill>
                <a:latin typeface="微软雅黑" panose="020B0503020204020204" pitchFamily="34" charset="-122"/>
                <a:sym typeface="微软雅黑" panose="020B0503020204020204" pitchFamily="34" charset="-122"/>
              </a:rPr>
              <a:t>经常参加体育锻炼可以增大肌肉横截面积。</a:t>
            </a:r>
            <a:endParaRPr lang="en-US" altLang="zh-CN" sz="2000" dirty="0">
              <a:solidFill>
                <a:schemeClr val="accent5">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l">
              <a:lnSpc>
                <a:spcPct val="120000"/>
              </a:lnSpc>
            </a:pPr>
            <a:endParaRPr lang="en-US" altLang="zh-CN" sz="2000" b="1" spc="300" dirty="0">
              <a:solidFill>
                <a:schemeClr val="accent5">
                  <a:lumMod val="5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6" name="文本框 25"/>
          <p:cNvSpPr txBox="1"/>
          <p:nvPr>
            <p:custDataLst>
              <p:tags r:id="rId10"/>
            </p:custDataLst>
          </p:nvPr>
        </p:nvSpPr>
        <p:spPr>
          <a:xfrm>
            <a:off x="1457325" y="3742055"/>
            <a:ext cx="2909570" cy="755015"/>
          </a:xfrm>
          <a:prstGeom prst="rect">
            <a:avLst/>
          </a:prstGeom>
          <a:noFill/>
        </p:spPr>
        <p:txBody>
          <a:bodyPr wrap="square" lIns="90000" tIns="46800" rIns="90000" bIns="0" anchor="b" anchorCtr="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l">
              <a:lnSpc>
                <a:spcPct val="120000"/>
              </a:lnSpc>
            </a:pPr>
            <a:r>
              <a:rPr lang="zh-CN" altLang="en-US" sz="2000" dirty="0">
                <a:solidFill>
                  <a:srgbClr val="00B050"/>
                </a:solidFill>
                <a:latin typeface="微软雅黑" panose="020B0503020204020204" pitchFamily="34" charset="-122"/>
                <a:sym typeface="微软雅黑" panose="020B0503020204020204" pitchFamily="34" charset="-122"/>
              </a:rPr>
              <a:t>经常参加体育锻炼可以改变肌肉的长度。</a:t>
            </a:r>
            <a:endParaRPr lang="zh-CN" altLang="en-US" sz="2000" b="1" spc="300" dirty="0">
              <a:solidFill>
                <a:srgbClr val="00B05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3" name="文本框 32"/>
          <p:cNvSpPr txBox="1"/>
          <p:nvPr>
            <p:custDataLst>
              <p:tags r:id="rId11"/>
            </p:custDataLst>
          </p:nvPr>
        </p:nvSpPr>
        <p:spPr>
          <a:xfrm>
            <a:off x="8025765" y="2157095"/>
            <a:ext cx="3077845" cy="2099945"/>
          </a:xfrm>
          <a:prstGeom prst="rect">
            <a:avLst/>
          </a:prstGeom>
          <a:noFill/>
        </p:spPr>
        <p:txBody>
          <a:bodyPr wrap="square" lIns="90000" tIns="46800" rIns="90000" bIns="0" anchor="b" anchorCtr="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nSpc>
                <a:spcPct val="120000"/>
              </a:lnSpc>
            </a:pPr>
            <a:r>
              <a:rPr lang="zh-CN" altLang="en-US" sz="2000" dirty="0">
                <a:solidFill>
                  <a:srgbClr val="0070C0"/>
                </a:solidFill>
                <a:latin typeface="微软雅黑" panose="020B0503020204020204" pitchFamily="34" charset="-122"/>
                <a:sym typeface="微软雅黑" panose="020B0503020204020204" pitchFamily="34" charset="-122"/>
              </a:rPr>
              <a:t>经常参加体育锻炼可以增加中枢神经系统的发放冲动的强度和频率。</a:t>
            </a:r>
            <a:endParaRPr lang="en-US" altLang="zh-CN" sz="2000"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20000"/>
              </a:lnSpc>
            </a:pPr>
            <a:endParaRPr lang="en-US" altLang="zh-CN" sz="2000" b="1" spc="300" dirty="0">
              <a:solidFill>
                <a:srgbClr val="0070C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266" name="矩形 1"/>
          <p:cNvSpPr/>
          <p:nvPr/>
        </p:nvSpPr>
        <p:spPr>
          <a:xfrm>
            <a:off x="869950" y="544513"/>
            <a:ext cx="5176838" cy="398780"/>
          </a:xfrm>
          <a:prstGeom prst="rect">
            <a:avLst/>
          </a:prstGeom>
          <a:noFill/>
          <a:ln w="9525">
            <a:noFill/>
          </a:ln>
        </p:spPr>
        <p:txBody>
          <a:bodyPr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二、体育对人心理健康的作用</a:t>
            </a:r>
            <a:endPar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556" name="TextBox 6"/>
          <p:cNvSpPr/>
          <p:nvPr/>
        </p:nvSpPr>
        <p:spPr>
          <a:xfrm>
            <a:off x="911225" y="1047750"/>
            <a:ext cx="4752975" cy="491490"/>
          </a:xfrm>
          <a:prstGeom prst="rect">
            <a:avLst/>
          </a:prstGeom>
          <a:noFill/>
          <a:ln w="9525">
            <a:noFill/>
          </a:ln>
        </p:spPr>
        <p:txBody>
          <a:bodyPr anchor="t" anchorCtr="0">
            <a:spAutoFit/>
          </a:bodyPr>
          <a:p>
            <a:pPr>
              <a:lnSpc>
                <a:spcPct val="130000"/>
              </a:lnSpc>
            </a:pPr>
            <a:r>
              <a:rPr lang="zh-CN" altLang="en-US" sz="2000" dirty="0">
                <a:solidFill>
                  <a:srgbClr val="5F5E5C"/>
                </a:solidFill>
                <a:latin typeface="华康俪金黑W8(P)" pitchFamily="2" charset="-122"/>
                <a:ea typeface="华康俪金黑W8(P)" pitchFamily="2" charset="-122"/>
                <a:sym typeface="华康俪金黑W8(P)" pitchFamily="2" charset="-122"/>
              </a:rPr>
              <a:t>（一）体育锻炼可促进心理健康</a:t>
            </a:r>
            <a:endParaRPr lang="zh-CN" altLang="en-US" sz="2000" dirty="0">
              <a:solidFill>
                <a:srgbClr val="5F5E5C"/>
              </a:solidFill>
              <a:latin typeface="华康俪金黑W8(P)" pitchFamily="2" charset="-122"/>
              <a:ea typeface="华康俪金黑W8(P)" pitchFamily="2" charset="-122"/>
              <a:sym typeface="华康俪金黑W8(P)" pitchFamily="2" charset="-122"/>
            </a:endParaRPr>
          </a:p>
        </p:txBody>
      </p:sp>
      <p:grpSp>
        <p:nvGrpSpPr>
          <p:cNvPr id="2" name="组合 5"/>
          <p:cNvGrpSpPr/>
          <p:nvPr/>
        </p:nvGrpSpPr>
        <p:grpSpPr>
          <a:xfrm>
            <a:off x="1152525" y="1641475"/>
            <a:ext cx="2273300" cy="919163"/>
            <a:chOff x="0" y="0"/>
            <a:chExt cx="10773925" cy="918573"/>
          </a:xfrm>
        </p:grpSpPr>
        <p:sp>
          <p:nvSpPr>
            <p:cNvPr id="11269" name="圆角矩形 6"/>
            <p:cNvSpPr/>
            <p:nvPr/>
          </p:nvSpPr>
          <p:spPr>
            <a:xfrm>
              <a:off x="0" y="152200"/>
              <a:ext cx="9925052" cy="766373"/>
            </a:xfrm>
            <a:prstGeom prst="roundRect">
              <a:avLst>
                <a:gd name="adj" fmla="val 4370"/>
              </a:avLst>
            </a:prstGeom>
            <a:solidFill>
              <a:srgbClr val="FF850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1270" name="等腰三角形 9"/>
            <p:cNvSpPr/>
            <p:nvPr/>
          </p:nvSpPr>
          <p:spPr>
            <a:xfrm flipH="1">
              <a:off x="106945" y="0"/>
              <a:ext cx="288032" cy="171464"/>
            </a:xfrm>
            <a:prstGeom prst="triangle">
              <a:avLst>
                <a:gd name="adj" fmla="val 0"/>
              </a:avLst>
            </a:prstGeom>
            <a:solidFill>
              <a:srgbClr val="FF850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1271" name="TextBox 6"/>
            <p:cNvSpPr/>
            <p:nvPr/>
          </p:nvSpPr>
          <p:spPr>
            <a:xfrm>
              <a:off x="980837" y="264120"/>
              <a:ext cx="9793088" cy="417379"/>
            </a:xfrm>
            <a:prstGeom prst="rect">
              <a:avLst/>
            </a:prstGeom>
            <a:noFill/>
            <a:ln w="9525">
              <a:noFill/>
            </a:ln>
          </p:spPr>
          <p:txBody>
            <a:bodyPr anchor="t" anchorCtr="0">
              <a:spAutoFit/>
            </a:bodyPr>
            <a:p>
              <a:pPr>
                <a:lnSpc>
                  <a:spcPct val="130000"/>
                </a:lnSpc>
              </a:pPr>
              <a:r>
                <a:rPr lang="zh-CN" altLang="en-US"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改善情绪状态</a:t>
              </a:r>
              <a:endParaRPr lang="zh-CN" altLang="en-US"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1272" name="直接连接符 11"/>
          <p:cNvSpPr/>
          <p:nvPr/>
        </p:nvSpPr>
        <p:spPr>
          <a:xfrm flipH="1">
            <a:off x="935038" y="1503363"/>
            <a:ext cx="3889375" cy="0"/>
          </a:xfrm>
          <a:prstGeom prst="line">
            <a:avLst/>
          </a:prstGeom>
          <a:ln w="6350" cap="flat" cmpd="sng">
            <a:solidFill>
              <a:srgbClr val="595959"/>
            </a:solidFill>
            <a:prstDash val="solid"/>
            <a:bevel/>
            <a:headEnd type="none" w="med" len="med"/>
            <a:tailEnd type="none" w="med" len="med"/>
          </a:ln>
        </p:spPr>
      </p:sp>
      <p:grpSp>
        <p:nvGrpSpPr>
          <p:cNvPr id="3" name="组合 5"/>
          <p:cNvGrpSpPr/>
          <p:nvPr/>
        </p:nvGrpSpPr>
        <p:grpSpPr>
          <a:xfrm>
            <a:off x="5191125" y="1703388"/>
            <a:ext cx="2273300" cy="917575"/>
            <a:chOff x="0" y="0"/>
            <a:chExt cx="10773925" cy="918573"/>
          </a:xfrm>
        </p:grpSpPr>
        <p:sp>
          <p:nvSpPr>
            <p:cNvPr id="11274" name="圆角矩形 6"/>
            <p:cNvSpPr/>
            <p:nvPr/>
          </p:nvSpPr>
          <p:spPr>
            <a:xfrm>
              <a:off x="0" y="152200"/>
              <a:ext cx="9925052" cy="766373"/>
            </a:xfrm>
            <a:prstGeom prst="roundRect">
              <a:avLst>
                <a:gd name="adj" fmla="val 4370"/>
              </a:avLst>
            </a:prstGeom>
            <a:solidFill>
              <a:srgbClr val="FF850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1275" name="等腰三角形 9"/>
            <p:cNvSpPr/>
            <p:nvPr/>
          </p:nvSpPr>
          <p:spPr>
            <a:xfrm flipH="1">
              <a:off x="106945" y="0"/>
              <a:ext cx="288032" cy="171464"/>
            </a:xfrm>
            <a:prstGeom prst="triangle">
              <a:avLst>
                <a:gd name="adj" fmla="val 0"/>
              </a:avLst>
            </a:prstGeom>
            <a:solidFill>
              <a:srgbClr val="FF850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1276" name="TextBox 6"/>
            <p:cNvSpPr/>
            <p:nvPr/>
          </p:nvSpPr>
          <p:spPr>
            <a:xfrm>
              <a:off x="980837" y="264120"/>
              <a:ext cx="9793088" cy="417379"/>
            </a:xfrm>
            <a:prstGeom prst="rect">
              <a:avLst/>
            </a:prstGeom>
            <a:noFill/>
            <a:ln w="9525">
              <a:noFill/>
            </a:ln>
          </p:spPr>
          <p:txBody>
            <a:bodyPr anchor="t" anchorCtr="0">
              <a:spAutoFit/>
            </a:bodyPr>
            <a:p>
              <a:pPr>
                <a:lnSpc>
                  <a:spcPct val="130000"/>
                </a:lnSpc>
              </a:pPr>
              <a:r>
                <a:rPr lang="zh-CN" altLang="en-US"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提高智力水平</a:t>
              </a:r>
              <a:endParaRPr lang="zh-CN" altLang="en-US"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 name="组合 5"/>
          <p:cNvGrpSpPr/>
          <p:nvPr/>
        </p:nvGrpSpPr>
        <p:grpSpPr>
          <a:xfrm>
            <a:off x="1089025" y="3097213"/>
            <a:ext cx="2362200" cy="919162"/>
            <a:chOff x="-319230" y="0"/>
            <a:chExt cx="11201276" cy="918573"/>
          </a:xfrm>
        </p:grpSpPr>
        <p:sp>
          <p:nvSpPr>
            <p:cNvPr id="11278" name="圆角矩形 6"/>
            <p:cNvSpPr/>
            <p:nvPr/>
          </p:nvSpPr>
          <p:spPr>
            <a:xfrm>
              <a:off x="0" y="152200"/>
              <a:ext cx="9925052" cy="766373"/>
            </a:xfrm>
            <a:prstGeom prst="roundRect">
              <a:avLst>
                <a:gd name="adj" fmla="val 4370"/>
              </a:avLst>
            </a:prstGeom>
            <a:solidFill>
              <a:srgbClr val="FF850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1279" name="等腰三角形 9"/>
            <p:cNvSpPr/>
            <p:nvPr/>
          </p:nvSpPr>
          <p:spPr>
            <a:xfrm flipH="1">
              <a:off x="106945" y="0"/>
              <a:ext cx="288032" cy="171464"/>
            </a:xfrm>
            <a:prstGeom prst="triangle">
              <a:avLst>
                <a:gd name="adj" fmla="val 0"/>
              </a:avLst>
            </a:prstGeom>
            <a:solidFill>
              <a:srgbClr val="FF850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1280" name="TextBox 6"/>
            <p:cNvSpPr/>
            <p:nvPr/>
          </p:nvSpPr>
          <p:spPr>
            <a:xfrm>
              <a:off x="-319230" y="275551"/>
              <a:ext cx="11201276" cy="452455"/>
            </a:xfrm>
            <a:prstGeom prst="rect">
              <a:avLst/>
            </a:prstGeom>
            <a:noFill/>
            <a:ln w="9525">
              <a:noFill/>
            </a:ln>
          </p:spPr>
          <p:txBody>
            <a:bodyPr anchor="t" anchorCtr="0">
              <a:spAutoFit/>
            </a:bodyPr>
            <a:p>
              <a:pPr>
                <a:lnSpc>
                  <a:spcPct val="130000"/>
                </a:lnSpc>
              </a:pPr>
              <a:r>
                <a:rPr lang="zh-CN" altLang="en-US"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确定良好的自我概念</a:t>
              </a:r>
              <a:endParaRPr lang="zh-CN" altLang="en-US"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 name="组合 5"/>
          <p:cNvGrpSpPr/>
          <p:nvPr/>
        </p:nvGrpSpPr>
        <p:grpSpPr>
          <a:xfrm>
            <a:off x="5122863" y="3132138"/>
            <a:ext cx="2271712" cy="917575"/>
            <a:chOff x="-319230" y="0"/>
            <a:chExt cx="10767921" cy="918573"/>
          </a:xfrm>
        </p:grpSpPr>
        <p:sp>
          <p:nvSpPr>
            <p:cNvPr id="11282" name="圆角矩形 6"/>
            <p:cNvSpPr/>
            <p:nvPr/>
          </p:nvSpPr>
          <p:spPr>
            <a:xfrm>
              <a:off x="0" y="152200"/>
              <a:ext cx="9925052" cy="766373"/>
            </a:xfrm>
            <a:prstGeom prst="roundRect">
              <a:avLst>
                <a:gd name="adj" fmla="val 4370"/>
              </a:avLst>
            </a:prstGeom>
            <a:solidFill>
              <a:srgbClr val="FF850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1283" name="等腰三角形 9"/>
            <p:cNvSpPr/>
            <p:nvPr/>
          </p:nvSpPr>
          <p:spPr>
            <a:xfrm flipH="1">
              <a:off x="106945" y="0"/>
              <a:ext cx="288032" cy="171464"/>
            </a:xfrm>
            <a:prstGeom prst="triangle">
              <a:avLst>
                <a:gd name="adj" fmla="val 0"/>
              </a:avLst>
            </a:prstGeom>
            <a:solidFill>
              <a:srgbClr val="FF850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1284" name="TextBox 6"/>
            <p:cNvSpPr/>
            <p:nvPr/>
          </p:nvSpPr>
          <p:spPr>
            <a:xfrm>
              <a:off x="-319230" y="309843"/>
              <a:ext cx="10767921" cy="452455"/>
            </a:xfrm>
            <a:prstGeom prst="rect">
              <a:avLst/>
            </a:prstGeom>
            <a:noFill/>
            <a:ln w="9525">
              <a:noFill/>
            </a:ln>
          </p:spPr>
          <p:txBody>
            <a:bodyPr anchor="t" anchorCtr="0">
              <a:spAutoFit/>
            </a:bodyPr>
            <a:p>
              <a:pPr>
                <a:lnSpc>
                  <a:spcPct val="130000"/>
                </a:lnSpc>
              </a:pPr>
              <a:r>
                <a:rPr lang="zh-CN" altLang="en-US"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培养坚强的意志品质</a:t>
              </a:r>
              <a:endParaRPr lang="zh-CN" altLang="en-US"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6" name="组合 5"/>
          <p:cNvGrpSpPr/>
          <p:nvPr/>
        </p:nvGrpSpPr>
        <p:grpSpPr>
          <a:xfrm>
            <a:off x="3061653" y="4627563"/>
            <a:ext cx="2093912" cy="919162"/>
            <a:chOff x="0" y="0"/>
            <a:chExt cx="9925052" cy="918573"/>
          </a:xfrm>
        </p:grpSpPr>
        <p:sp>
          <p:nvSpPr>
            <p:cNvPr id="11286" name="圆角矩形 6"/>
            <p:cNvSpPr/>
            <p:nvPr/>
          </p:nvSpPr>
          <p:spPr>
            <a:xfrm>
              <a:off x="0" y="152200"/>
              <a:ext cx="9925052" cy="766373"/>
            </a:xfrm>
            <a:prstGeom prst="roundRect">
              <a:avLst>
                <a:gd name="adj" fmla="val 4370"/>
              </a:avLst>
            </a:prstGeom>
            <a:solidFill>
              <a:srgbClr val="FF850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1287" name="等腰三角形 9"/>
            <p:cNvSpPr/>
            <p:nvPr/>
          </p:nvSpPr>
          <p:spPr>
            <a:xfrm flipH="1">
              <a:off x="106945" y="0"/>
              <a:ext cx="288032" cy="171464"/>
            </a:xfrm>
            <a:prstGeom prst="triangle">
              <a:avLst>
                <a:gd name="adj" fmla="val 0"/>
              </a:avLst>
            </a:prstGeom>
            <a:solidFill>
              <a:srgbClr val="FF850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1288" name="TextBox 6"/>
            <p:cNvSpPr/>
            <p:nvPr/>
          </p:nvSpPr>
          <p:spPr>
            <a:xfrm>
              <a:off x="1847549" y="286981"/>
              <a:ext cx="7192735" cy="452455"/>
            </a:xfrm>
            <a:prstGeom prst="rect">
              <a:avLst/>
            </a:prstGeom>
            <a:noFill/>
            <a:ln w="9525">
              <a:noFill/>
            </a:ln>
          </p:spPr>
          <p:txBody>
            <a:bodyPr anchor="t" anchorCtr="0">
              <a:spAutoFit/>
            </a:bodyPr>
            <a:p>
              <a:pPr>
                <a:lnSpc>
                  <a:spcPct val="130000"/>
                </a:lnSpc>
              </a:pPr>
              <a:r>
                <a:rPr lang="zh-CN" altLang="en-US"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消除疲劳</a:t>
              </a:r>
              <a:endParaRPr lang="zh-CN" altLang="en-US"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pic>
        <p:nvPicPr>
          <p:cNvPr id="11293" name="图片 37" descr="网球  修.png"/>
          <p:cNvPicPr>
            <a:picLocks noChangeAspect="1"/>
          </p:cNvPicPr>
          <p:nvPr/>
        </p:nvPicPr>
        <p:blipFill>
          <a:blip r:embed="rId1">
            <a:clrChange>
              <a:clrFrom>
                <a:srgbClr val="FFFFFF"/>
              </a:clrFrom>
              <a:clrTo>
                <a:srgbClr val="FFFFFF">
                  <a:alpha val="0"/>
                </a:srgbClr>
              </a:clrTo>
            </a:clrChange>
          </a:blip>
          <a:stretch>
            <a:fillRect/>
          </a:stretch>
        </p:blipFill>
        <p:spPr>
          <a:xfrm>
            <a:off x="7648575" y="1820863"/>
            <a:ext cx="4010025" cy="3763962"/>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556"/>
                                        </p:tgtEl>
                                        <p:attrNameLst>
                                          <p:attrName>style.visibility</p:attrName>
                                        </p:attrNameLst>
                                      </p:cBhvr>
                                      <p:to>
                                        <p:strVal val="visible"/>
                                      </p:to>
                                    </p:set>
                                    <p:animEffect filter="wipe(left)">
                                      <p:cBhvr>
                                        <p:cTn id="7" dur="500"/>
                                        <p:tgtEl>
                                          <p:spTgt spid="23556"/>
                                        </p:tgtEl>
                                      </p:cBhvr>
                                    </p:animEffect>
                                  </p:childTnLst>
                                </p:cTn>
                              </p:par>
                            </p:childTnLst>
                          </p:cTn>
                        </p:par>
                        <p:par>
                          <p:cTn id="8" fill="hold">
                            <p:stCondLst>
                              <p:cond delay="500"/>
                            </p:stCondLst>
                            <p:childTnLst>
                              <p:par>
                                <p:cTn id="9" presetID="2" presetClass="entr" presetSubtype="4" decel="10000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ppt_x</p:attrName>
                                        </p:attrNameLst>
                                      </p:cBhvr>
                                      <p:tavLst>
                                        <p:tav tm="0">
                                          <p:val>
                                            <p:strVal val="#ppt_x"/>
                                          </p:val>
                                        </p:tav>
                                        <p:tav tm="100000">
                                          <p:val>
                                            <p:strVal val="#ppt_x"/>
                                          </p:val>
                                        </p:tav>
                                      </p:tavLst>
                                    </p:anim>
                                    <p:anim calcmode="lin" valueType="num">
                                      <p:cBhvr>
                                        <p:cTn id="12" dur="5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decel="100000"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ppt_x</p:attrName>
                                        </p:attrNameLst>
                                      </p:cBhvr>
                                      <p:tavLst>
                                        <p:tav tm="0">
                                          <p:val>
                                            <p:strVal val="#ppt_x"/>
                                          </p:val>
                                        </p:tav>
                                        <p:tav tm="100000">
                                          <p:val>
                                            <p:strVal val="#ppt_x"/>
                                          </p:val>
                                        </p:tav>
                                      </p:tavLst>
                                    </p:anim>
                                    <p:anim calcmode="lin" valueType="num">
                                      <p:cBhvr>
                                        <p:cTn id="17" dur="500" fill="hold"/>
                                        <p:tgtEl>
                                          <p:spTgt spid="3"/>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decel="10000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ppt_x</p:attrName>
                                        </p:attrNameLst>
                                      </p:cBhvr>
                                      <p:tavLst>
                                        <p:tav tm="0">
                                          <p:val>
                                            <p:strVal val="#ppt_x"/>
                                          </p:val>
                                        </p:tav>
                                        <p:tav tm="100000">
                                          <p:val>
                                            <p:strVal val="#ppt_x"/>
                                          </p:val>
                                        </p:tav>
                                      </p:tavLst>
                                    </p:anim>
                                    <p:anim calcmode="lin" valueType="num">
                                      <p:cBhvr>
                                        <p:cTn id="22" dur="500" fill="hold"/>
                                        <p:tgtEl>
                                          <p:spTgt spid="4"/>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decel="100000"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ppt_x</p:attrName>
                                        </p:attrNameLst>
                                      </p:cBhvr>
                                      <p:tavLst>
                                        <p:tav tm="0">
                                          <p:val>
                                            <p:strVal val="#ppt_x"/>
                                          </p:val>
                                        </p:tav>
                                        <p:tav tm="100000">
                                          <p:val>
                                            <p:strVal val="#ppt_x"/>
                                          </p:val>
                                        </p:tav>
                                      </p:tavLst>
                                    </p:anim>
                                    <p:anim calcmode="lin" valueType="num">
                                      <p:cBhvr>
                                        <p:cTn id="27" dur="500" fill="hold"/>
                                        <p:tgtEl>
                                          <p:spTgt spid="5"/>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decel="100000"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ppt_x</p:attrName>
                                        </p:attrNameLst>
                                      </p:cBhvr>
                                      <p:tavLst>
                                        <p:tav tm="0">
                                          <p:val>
                                            <p:strVal val="#ppt_x"/>
                                          </p:val>
                                        </p:tav>
                                        <p:tav tm="100000">
                                          <p:val>
                                            <p:strVal val="#ppt_x"/>
                                          </p:val>
                                        </p:tav>
                                      </p:tavLst>
                                    </p:anim>
                                    <p:anim calcmode="lin" valueType="num">
                                      <p:cBhvr>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bldLvl="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90" name="矩形 1"/>
          <p:cNvSpPr/>
          <p:nvPr/>
        </p:nvSpPr>
        <p:spPr>
          <a:xfrm>
            <a:off x="869950" y="544513"/>
            <a:ext cx="4787900" cy="398780"/>
          </a:xfrm>
          <a:prstGeom prst="rect">
            <a:avLst/>
          </a:prstGeom>
          <a:noFill/>
          <a:ln w="9525">
            <a:noFill/>
          </a:ln>
        </p:spPr>
        <p:txBody>
          <a:bodyPr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二、体育对人心理健康的作用</a:t>
            </a:r>
            <a:endPar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91" name="矩形 15"/>
          <p:cNvSpPr/>
          <p:nvPr/>
        </p:nvSpPr>
        <p:spPr>
          <a:xfrm>
            <a:off x="911225" y="1700213"/>
            <a:ext cx="7181850" cy="1725612"/>
          </a:xfrm>
          <a:prstGeom prst="rect">
            <a:avLst/>
          </a:prstGeom>
          <a:noFill/>
          <a:ln w="9525">
            <a:noFill/>
          </a:ln>
        </p:spPr>
        <p:txBody>
          <a:bodyPr anchor="t" anchorCtr="0">
            <a:spAutoFit/>
          </a:bodyPr>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喜欢体育锻炼并从中获得乐趣。</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体育锻炼应以有氧活动为主，避免过分激烈的竞争。</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运动量应以中等强度为宜。</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持之以恒地进行体育锻炼。</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6"/>
          <p:cNvSpPr/>
          <p:nvPr/>
        </p:nvSpPr>
        <p:spPr>
          <a:xfrm>
            <a:off x="911225" y="1047750"/>
            <a:ext cx="5386388" cy="491490"/>
          </a:xfrm>
          <a:prstGeom prst="rect">
            <a:avLst/>
          </a:prstGeom>
          <a:noFill/>
          <a:ln w="9525">
            <a:noFill/>
          </a:ln>
        </p:spPr>
        <p:txBody>
          <a:bodyPr anchor="t" anchorCtr="0">
            <a:spAutoFit/>
          </a:bodyPr>
          <a:p>
            <a:pPr>
              <a:lnSpc>
                <a:spcPct val="130000"/>
              </a:lnSpc>
            </a:pPr>
            <a:r>
              <a:rPr lang="zh-CN" altLang="en-US" sz="2000" dirty="0">
                <a:solidFill>
                  <a:srgbClr val="5F5E5C"/>
                </a:solidFill>
                <a:latin typeface="华康俪金黑W8(P)" pitchFamily="2" charset="-122"/>
                <a:ea typeface="华康俪金黑W8(P)" pitchFamily="2" charset="-122"/>
                <a:sym typeface="华康俪金黑W8(P)" pitchFamily="2" charset="-122"/>
              </a:rPr>
              <a:t>（二）决定体育锻炼产生良好心理效应的因素</a:t>
            </a:r>
            <a:endParaRPr lang="zh-CN" altLang="en-US" sz="2000" dirty="0">
              <a:solidFill>
                <a:srgbClr val="5F5E5C"/>
              </a:solidFill>
              <a:latin typeface="华康俪金黑W8(P)" pitchFamily="2" charset="-122"/>
              <a:ea typeface="华康俪金黑W8(P)" pitchFamily="2" charset="-122"/>
              <a:sym typeface="华康俪金黑W8(P)" pitchFamily="2" charset="-122"/>
            </a:endParaRPr>
          </a:p>
        </p:txBody>
      </p:sp>
      <p:sp>
        <p:nvSpPr>
          <p:cNvPr id="12293" name="直接连接符 11"/>
          <p:cNvSpPr/>
          <p:nvPr/>
        </p:nvSpPr>
        <p:spPr>
          <a:xfrm flipH="1" flipV="1">
            <a:off x="935038" y="1503363"/>
            <a:ext cx="4986337" cy="17462"/>
          </a:xfrm>
          <a:prstGeom prst="line">
            <a:avLst/>
          </a:prstGeom>
          <a:ln w="6350" cap="flat" cmpd="sng">
            <a:solidFill>
              <a:srgbClr val="595959"/>
            </a:solidFill>
            <a:prstDash val="solid"/>
            <a:bevel/>
            <a:headEnd type="none" w="med" len="med"/>
            <a:tailEnd type="none" w="med" len="med"/>
          </a:ln>
        </p:spPr>
      </p:sp>
      <p:pic>
        <p:nvPicPr>
          <p:cNvPr id="12294" name="图片 9" descr="22.jpg"/>
          <p:cNvPicPr>
            <a:picLocks noChangeAspect="1"/>
          </p:cNvPicPr>
          <p:nvPr/>
        </p:nvPicPr>
        <p:blipFill>
          <a:blip r:embed="rId1">
            <a:clrChange>
              <a:clrFrom>
                <a:srgbClr val="FFFFFF"/>
              </a:clrFrom>
              <a:clrTo>
                <a:srgbClr val="FFFFFF">
                  <a:alpha val="0"/>
                </a:srgbClr>
              </a:clrTo>
            </a:clrChange>
          </a:blip>
          <a:stretch>
            <a:fillRect/>
          </a:stretch>
        </p:blipFill>
        <p:spPr>
          <a:xfrm>
            <a:off x="6297930" y="2356168"/>
            <a:ext cx="5334000" cy="2924175"/>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14" name="矩形 1"/>
          <p:cNvSpPr/>
          <p:nvPr/>
        </p:nvSpPr>
        <p:spPr>
          <a:xfrm>
            <a:off x="869950" y="544513"/>
            <a:ext cx="4787900" cy="398780"/>
          </a:xfrm>
          <a:prstGeom prst="rect">
            <a:avLst/>
          </a:prstGeom>
          <a:noFill/>
          <a:ln w="9525">
            <a:noFill/>
          </a:ln>
        </p:spPr>
        <p:txBody>
          <a:bodyPr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二、体育对人心理健康的作用</a:t>
            </a:r>
            <a:endParaRPr lang="zh-CN" altLang="en-US" sz="2000"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13315" name="矩形 15"/>
          <p:cNvSpPr/>
          <p:nvPr/>
        </p:nvSpPr>
        <p:spPr>
          <a:xfrm>
            <a:off x="688340" y="2441258"/>
            <a:ext cx="10815638" cy="3422650"/>
          </a:xfrm>
          <a:prstGeom prst="rect">
            <a:avLst/>
          </a:prstGeom>
          <a:noFill/>
          <a:ln w="9525">
            <a:noFill/>
          </a:ln>
        </p:spPr>
        <p:txBody>
          <a:bodyPr anchor="t" anchorCtr="0">
            <a:spAutoFit/>
          </a:bodyPr>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具有独立的生活能力。</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具有独立思考、判断的能力。</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能够从心理上接纳自己。</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敢于面对现实，同时又对生活、对自己充满信心。</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具有较强的自我调节能力，能积极主动地适应新环境，平衡多方面的心理冲突。</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人际关系良好。</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学习方法得当。</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能应付一定的挫折。</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6"/>
          <p:cNvSpPr/>
          <p:nvPr/>
        </p:nvSpPr>
        <p:spPr>
          <a:xfrm>
            <a:off x="556895" y="1744980"/>
            <a:ext cx="5386388" cy="491490"/>
          </a:xfrm>
          <a:prstGeom prst="rect">
            <a:avLst/>
          </a:prstGeom>
          <a:noFill/>
          <a:ln w="9525">
            <a:noFill/>
          </a:ln>
        </p:spPr>
        <p:txBody>
          <a:bodyPr anchor="t" anchorCtr="0">
            <a:spAutoFit/>
          </a:bodyPr>
          <a:p>
            <a:pPr>
              <a:lnSpc>
                <a:spcPct val="130000"/>
              </a:lnSpc>
            </a:pPr>
            <a:r>
              <a:rPr lang="zh-CN" altLang="en-US" sz="2000" dirty="0">
                <a:solidFill>
                  <a:srgbClr val="5F5E5C"/>
                </a:solidFill>
                <a:latin typeface="华康俪金黑W8(P)" pitchFamily="2" charset="-122"/>
                <a:ea typeface="华康俪金黑W8(P)" pitchFamily="2" charset="-122"/>
                <a:sym typeface="华康俪金黑W8(P)" pitchFamily="2" charset="-122"/>
              </a:rPr>
              <a:t>（三）大学生心理健康的特征</a:t>
            </a:r>
            <a:endParaRPr lang="zh-CN" altLang="en-US" sz="2000" dirty="0">
              <a:solidFill>
                <a:srgbClr val="5F5E5C"/>
              </a:solidFill>
              <a:latin typeface="华康俪金黑W8(P)" pitchFamily="2" charset="-122"/>
              <a:ea typeface="华康俪金黑W8(P)" pitchFamily="2" charset="-122"/>
              <a:sym typeface="华康俪金黑W8(P)" pitchFamily="2" charset="-122"/>
            </a:endParaRPr>
          </a:p>
        </p:txBody>
      </p:sp>
      <p:sp>
        <p:nvSpPr>
          <p:cNvPr id="13317" name="直接连接符 11"/>
          <p:cNvSpPr/>
          <p:nvPr/>
        </p:nvSpPr>
        <p:spPr>
          <a:xfrm flipH="1" flipV="1">
            <a:off x="671513" y="1781493"/>
            <a:ext cx="4986337" cy="17462"/>
          </a:xfrm>
          <a:prstGeom prst="line">
            <a:avLst/>
          </a:prstGeom>
          <a:ln w="6350" cap="flat" cmpd="sng">
            <a:solidFill>
              <a:srgbClr val="595959"/>
            </a:solidFill>
            <a:prstDash val="solid"/>
            <a:bevel/>
            <a:headEnd type="none" w="med" len="med"/>
            <a:tailEnd type="none" w="med" len="med"/>
          </a:ln>
        </p:spPr>
      </p:sp>
      <p:pic>
        <p:nvPicPr>
          <p:cNvPr id="13318" name="图片 10" descr="大学生体育运动.jpg"/>
          <p:cNvPicPr>
            <a:picLocks noChangeAspect="1"/>
          </p:cNvPicPr>
          <p:nvPr/>
        </p:nvPicPr>
        <p:blipFill>
          <a:blip r:embed="rId1">
            <a:clrChange>
              <a:clrFrom>
                <a:srgbClr val="FFFFFF"/>
              </a:clrFrom>
              <a:clrTo>
                <a:srgbClr val="FFFFFF">
                  <a:alpha val="0"/>
                </a:srgbClr>
              </a:clrTo>
            </a:clrChange>
          </a:blip>
          <a:stretch>
            <a:fillRect/>
          </a:stretch>
        </p:blipFill>
        <p:spPr>
          <a:xfrm>
            <a:off x="6665595" y="147320"/>
            <a:ext cx="5248910" cy="3943985"/>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38" name="矩形 1"/>
          <p:cNvSpPr/>
          <p:nvPr/>
        </p:nvSpPr>
        <p:spPr>
          <a:xfrm>
            <a:off x="869950" y="544513"/>
            <a:ext cx="5691188" cy="398780"/>
          </a:xfrm>
          <a:prstGeom prst="rect">
            <a:avLst/>
          </a:prstGeom>
          <a:noFill/>
          <a:ln w="9525">
            <a:noFill/>
          </a:ln>
        </p:spPr>
        <p:txBody>
          <a:bodyPr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三、体育对人的社会化作用</a:t>
            </a:r>
            <a:endPar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 name="组合 3"/>
          <p:cNvGrpSpPr/>
          <p:nvPr/>
        </p:nvGrpSpPr>
        <p:grpSpPr>
          <a:xfrm>
            <a:off x="806450" y="979488"/>
            <a:ext cx="10852150" cy="1946275"/>
            <a:chOff x="0" y="0"/>
            <a:chExt cx="10852904" cy="1220369"/>
          </a:xfrm>
        </p:grpSpPr>
        <p:sp>
          <p:nvSpPr>
            <p:cNvPr id="14340" name="圆角矩形 4"/>
            <p:cNvSpPr/>
            <p:nvPr/>
          </p:nvSpPr>
          <p:spPr>
            <a:xfrm>
              <a:off x="0" y="152200"/>
              <a:ext cx="10852904" cy="711746"/>
            </a:xfrm>
            <a:prstGeom prst="roundRect">
              <a:avLst>
                <a:gd name="adj" fmla="val 4370"/>
              </a:avLst>
            </a:prstGeom>
            <a:solidFill>
              <a:srgbClr val="FF850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4341" name="等腰三角形 5"/>
            <p:cNvSpPr/>
            <p:nvPr/>
          </p:nvSpPr>
          <p:spPr>
            <a:xfrm flipH="1">
              <a:off x="106945" y="0"/>
              <a:ext cx="288032" cy="171464"/>
            </a:xfrm>
            <a:prstGeom prst="triangle">
              <a:avLst>
                <a:gd name="adj" fmla="val 0"/>
              </a:avLst>
            </a:prstGeom>
            <a:solidFill>
              <a:srgbClr val="FF850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4342" name="TextBox 6"/>
            <p:cNvSpPr/>
            <p:nvPr/>
          </p:nvSpPr>
          <p:spPr>
            <a:xfrm>
              <a:off x="59956" y="216024"/>
              <a:ext cx="10648932" cy="1004345"/>
            </a:xfrm>
            <a:prstGeom prst="rect">
              <a:avLst/>
            </a:prstGeom>
            <a:noFill/>
            <a:ln w="9525">
              <a:noFill/>
            </a:ln>
          </p:spPr>
          <p:txBody>
            <a:bodyPr anchor="t" anchorCtr="0">
              <a:spAutoFit/>
            </a:bodyPr>
            <a:p>
              <a:pPr>
                <a:lnSpc>
                  <a:spcPct val="130000"/>
                </a:lnSpc>
              </a:pPr>
              <a:r>
                <a:rPr lang="zh-CN" altLang="en-US" sz="24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体育活动既是身心活动，又是社会活动，不仅有利于身心健康，而且对人的社会健康具有积极的促进作用。</a:t>
              </a:r>
              <a:endParaRPr lang="zh-CN" altLang="en-US" sz="24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4343" name="TextBox 3"/>
          <p:cNvSpPr/>
          <p:nvPr/>
        </p:nvSpPr>
        <p:spPr>
          <a:xfrm>
            <a:off x="876300" y="2566988"/>
            <a:ext cx="9721850" cy="506730"/>
          </a:xfrm>
          <a:prstGeom prst="rect">
            <a:avLst/>
          </a:prstGeom>
          <a:noFill/>
          <a:ln w="9525">
            <a:noFill/>
          </a:ln>
        </p:spPr>
        <p:txBody>
          <a:bodyPr anchor="t" anchorCtr="0">
            <a:spAutoFit/>
          </a:bodyPr>
          <a:p>
            <a:pPr>
              <a:lnSpc>
                <a:spcPct val="150000"/>
              </a:lnSpc>
            </a:pPr>
            <a:r>
              <a:rPr lang="zh-CN" altLang="en-US" b="1" dirty="0">
                <a:solidFill>
                  <a:srgbClr val="595959"/>
                </a:solidFill>
                <a:latin typeface="微软雅黑" panose="020B0503020204020204" pitchFamily="34" charset="-122"/>
                <a:ea typeface="微软雅黑" panose="020B0503020204020204" pitchFamily="34" charset="-122"/>
                <a:sym typeface="Arial" panose="020B0604020202020204" pitchFamily="34" charset="0"/>
              </a:rPr>
              <a:t>（一）社会健康</a:t>
            </a:r>
            <a:endParaRPr lang="zh-CN" altLang="en-US" b="1" dirty="0">
              <a:solidFill>
                <a:srgbClr val="59595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344" name="TextBox 18"/>
          <p:cNvSpPr/>
          <p:nvPr/>
        </p:nvSpPr>
        <p:spPr>
          <a:xfrm>
            <a:off x="1092200" y="3814763"/>
            <a:ext cx="7000875" cy="2522855"/>
          </a:xfrm>
          <a:prstGeom prst="rect">
            <a:avLst/>
          </a:prstGeom>
          <a:noFill/>
          <a:ln w="9525">
            <a:noFill/>
          </a:ln>
        </p:spPr>
        <p:txBody>
          <a:bodyPr anchor="t" anchorCtr="0">
            <a:spAutoFit/>
          </a:bodyPr>
          <a:p>
            <a:pPr marL="342900" indent="-342900">
              <a:spcBef>
                <a:spcPts val="1200"/>
              </a:spcBef>
              <a:buFont typeface="Wingdings" panose="05000000000000000000" pitchFamily="2" charset="2"/>
              <a:buChar char="u"/>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能接受与他人的差异。</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spcBef>
                <a:spcPts val="1200"/>
              </a:spcBef>
              <a:buFont typeface="Wingdings" panose="05000000000000000000" pitchFamily="2" charset="2"/>
              <a:buChar char="u"/>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能与家庭成员和睦相处。</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spcBef>
                <a:spcPts val="1200"/>
              </a:spcBef>
              <a:buFont typeface="Wingdings" panose="05000000000000000000" pitchFamily="2" charset="2"/>
              <a:buChar char="u"/>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有几个亲密的朋友。</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spcBef>
                <a:spcPts val="1200"/>
              </a:spcBef>
              <a:buFont typeface="Wingdings" panose="05000000000000000000" pitchFamily="2" charset="2"/>
              <a:buChar char="u"/>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能接受他人的思想与建议。</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spcBef>
                <a:spcPts val="1200"/>
              </a:spcBef>
              <a:buFont typeface="Wingdings" panose="05000000000000000000" pitchFamily="2" charset="2"/>
              <a:buChar char="u"/>
            </a:pPr>
            <a:r>
              <a:rPr lang="zh-CN" altLang="en-US" sz="1800" dirty="0">
                <a:solidFill>
                  <a:srgbClr val="595959"/>
                </a:solidFill>
                <a:latin typeface="微软雅黑" panose="020B0503020204020204" pitchFamily="34" charset="-122"/>
                <a:ea typeface="微软雅黑" panose="020B0503020204020204" pitchFamily="34" charset="-122"/>
              </a:rPr>
              <a:t>能与同性、异性交朋友。</a:t>
            </a:r>
            <a:endParaRPr lang="zh-CN" altLang="en-US" sz="1800" dirty="0">
              <a:solidFill>
                <a:srgbClr val="595959"/>
              </a:solidFill>
              <a:latin typeface="微软雅黑" panose="020B0503020204020204" pitchFamily="34" charset="-122"/>
              <a:ea typeface="微软雅黑" panose="020B0503020204020204" pitchFamily="34" charset="-122"/>
            </a:endParaRPr>
          </a:p>
          <a:p>
            <a:pPr marL="342900" indent="-342900">
              <a:spcBef>
                <a:spcPts val="1200"/>
              </a:spcBef>
              <a:buFont typeface="Wingdings" panose="05000000000000000000" pitchFamily="2" charset="2"/>
              <a:buChar char="u"/>
            </a:pPr>
            <a:r>
              <a:rPr lang="zh-CN" altLang="en-US" sz="1800" dirty="0">
                <a:solidFill>
                  <a:srgbClr val="595959"/>
                </a:solidFill>
                <a:latin typeface="微软雅黑" panose="020B0503020204020204" pitchFamily="34" charset="-122"/>
                <a:ea typeface="微软雅黑" panose="020B0503020204020204" pitchFamily="34" charset="-122"/>
              </a:rPr>
              <a:t>当自己的意见与多数人的意见不同时，能保留意见，继续工作。</a:t>
            </a:r>
            <a:endParaRPr lang="zh-CN" altLang="en-US" sz="1800" dirty="0">
              <a:solidFill>
                <a:srgbClr val="595959"/>
              </a:solidFill>
              <a:latin typeface="微软雅黑" panose="020B0503020204020204" pitchFamily="34" charset="-122"/>
              <a:ea typeface="微软雅黑" panose="020B0503020204020204" pitchFamily="34" charset="-122"/>
            </a:endParaRPr>
          </a:p>
        </p:txBody>
      </p:sp>
      <p:sp>
        <p:nvSpPr>
          <p:cNvPr id="14345" name="TextBox 19"/>
          <p:cNvSpPr/>
          <p:nvPr/>
        </p:nvSpPr>
        <p:spPr>
          <a:xfrm>
            <a:off x="931863" y="3092450"/>
            <a:ext cx="10748962" cy="646113"/>
          </a:xfrm>
          <a:prstGeom prst="rect">
            <a:avLst/>
          </a:prstGeom>
          <a:noFill/>
          <a:ln w="9525">
            <a:noFill/>
          </a:ln>
        </p:spPr>
        <p:txBody>
          <a:bodyPr anchor="t" anchorCtr="0">
            <a:spAutoFit/>
          </a:bodyPr>
          <a:p>
            <a:pPr marL="285750" indent="-285750" algn="just">
              <a:spcBef>
                <a:spcPts val="1200"/>
              </a:spcBef>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dirty="0">
                <a:solidFill>
                  <a:srgbClr val="595959"/>
                </a:solidFill>
                <a:latin typeface="楷体" panose="02010609060101010101" pitchFamily="49" charset="-122"/>
                <a:ea typeface="楷体" panose="02010609060101010101" pitchFamily="49" charset="-122"/>
                <a:sym typeface="微软雅黑" panose="020B0503020204020204" pitchFamily="34" charset="-122"/>
              </a:rPr>
              <a:t>社会健康，也称社会适应，指个体与他人及社会环境相互作用、具有良好的人际关系和实现社会角色的能力。</a:t>
            </a:r>
            <a:endParaRPr lang="zh-CN" altLang="en-US" dirty="0">
              <a:solidFill>
                <a:srgbClr val="595959"/>
              </a:solidFill>
              <a:latin typeface="楷体" panose="02010609060101010101" pitchFamily="49" charset="-122"/>
              <a:ea typeface="楷体" panose="02010609060101010101" pitchFamily="49" charset="-122"/>
              <a:sym typeface="微软雅黑" panose="020B0503020204020204" pitchFamily="34" charset="-122"/>
            </a:endParaRPr>
          </a:p>
        </p:txBody>
      </p:sp>
      <p:sp>
        <p:nvSpPr>
          <p:cNvPr id="14346" name="TextBox 18"/>
          <p:cNvSpPr/>
          <p:nvPr/>
        </p:nvSpPr>
        <p:spPr>
          <a:xfrm>
            <a:off x="6619875" y="3795713"/>
            <a:ext cx="4889500" cy="800100"/>
          </a:xfrm>
          <a:prstGeom prst="rect">
            <a:avLst/>
          </a:prstGeom>
          <a:noFill/>
          <a:ln w="9525">
            <a:noFill/>
          </a:ln>
        </p:spPr>
        <p:txBody>
          <a:bodyPr anchor="t" anchorCtr="0">
            <a:spAutoFit/>
          </a:bodyPr>
          <a:p>
            <a:pPr marL="342900" indent="-342900">
              <a:spcBef>
                <a:spcPts val="1200"/>
              </a:spcBef>
              <a:buFont typeface="Wingdings" panose="05000000000000000000" pitchFamily="2" charset="2"/>
              <a:buChar char="u"/>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主动与人交流，有稳定而广泛的人际关系。</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spcBef>
                <a:spcPts val="1200"/>
              </a:spcBef>
              <a:buFont typeface="Wingdings" panose="05000000000000000000" pitchFamily="2" charset="2"/>
              <a:buChar char="u"/>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交往中客观评价他人，取人之长，补己之短。</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圆角矩形 7"/>
          <p:cNvSpPr>
            <a:spLocks noChangeArrowheads="1"/>
          </p:cNvSpPr>
          <p:nvPr/>
        </p:nvSpPr>
        <p:spPr bwMode="auto">
          <a:xfrm>
            <a:off x="9340850" y="5216525"/>
            <a:ext cx="1728788" cy="625475"/>
          </a:xfrm>
          <a:prstGeom prst="roundRect">
            <a:avLst>
              <a:gd name="adj" fmla="val 4301"/>
            </a:avLst>
          </a:prstGeom>
          <a:solidFill>
            <a:schemeClr val="accent1">
              <a:lumMod val="60000"/>
              <a:lumOff val="40000"/>
            </a:schemeClr>
          </a:solidFill>
          <a:ln w="12700">
            <a:solidFill>
              <a:srgbClr val="FF8500"/>
            </a:solid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b="1"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评价依据</a:t>
            </a:r>
            <a:endParaRPr kumimoji="0" lang="zh-CN" altLang="en-US" sz="2400" b="1"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ppt_x</p:attrName>
                                        </p:attrNameLst>
                                      </p:cBhvr>
                                      <p:tavLst>
                                        <p:tav tm="0">
                                          <p:val>
                                            <p:strVal val="#ppt_x"/>
                                          </p:val>
                                        </p:tav>
                                        <p:tav tm="100000">
                                          <p:val>
                                            <p:strVal val="#ppt_x"/>
                                          </p:val>
                                        </p:tav>
                                      </p:tavLst>
                                    </p:anim>
                                    <p:anim calcmode="lin" valueType="num">
                                      <p:cBhvr>
                                        <p:cTn id="1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62" name="矩形 1"/>
          <p:cNvSpPr/>
          <p:nvPr/>
        </p:nvSpPr>
        <p:spPr>
          <a:xfrm>
            <a:off x="869950" y="544513"/>
            <a:ext cx="5940425" cy="398780"/>
          </a:xfrm>
          <a:prstGeom prst="rect">
            <a:avLst/>
          </a:prstGeom>
          <a:noFill/>
          <a:ln w="9525">
            <a:noFill/>
          </a:ln>
        </p:spPr>
        <p:txBody>
          <a:bodyPr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三、体育对人的社会化作用</a:t>
            </a:r>
            <a:endPar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5363" name="Picture 2" descr="F:\360云盘\02-个人资料\！PPT图片及版面资源\05-PPT精选插图\03-人物\34-1103231J25323.jpg"/>
          <p:cNvPicPr>
            <a:picLocks noChangeAspect="1"/>
          </p:cNvPicPr>
          <p:nvPr/>
        </p:nvPicPr>
        <p:blipFill>
          <a:blip r:embed="rId1"/>
          <a:stretch>
            <a:fillRect/>
          </a:stretch>
        </p:blipFill>
        <p:spPr>
          <a:xfrm>
            <a:off x="8332788" y="3606800"/>
            <a:ext cx="3714750" cy="2470150"/>
          </a:xfrm>
          <a:prstGeom prst="rect">
            <a:avLst/>
          </a:prstGeom>
          <a:noFill/>
          <a:ln w="19050" cap="flat" cmpd="sng">
            <a:solidFill>
              <a:schemeClr val="bg1"/>
            </a:solidFill>
            <a:prstDash val="solid"/>
            <a:bevel/>
            <a:headEnd type="none" w="med" len="med"/>
            <a:tailEnd type="none" w="med" len="med"/>
          </a:ln>
        </p:spPr>
      </p:pic>
      <p:sp>
        <p:nvSpPr>
          <p:cNvPr id="15364" name="TextBox 3"/>
          <p:cNvSpPr/>
          <p:nvPr/>
        </p:nvSpPr>
        <p:spPr>
          <a:xfrm>
            <a:off x="887413" y="1081088"/>
            <a:ext cx="9721850" cy="506730"/>
          </a:xfrm>
          <a:prstGeom prst="rect">
            <a:avLst/>
          </a:prstGeom>
          <a:noFill/>
          <a:ln w="9525">
            <a:noFill/>
          </a:ln>
        </p:spPr>
        <p:txBody>
          <a:bodyPr anchor="t" anchorCtr="0">
            <a:spAutoFit/>
          </a:bodyPr>
          <a:p>
            <a:pPr>
              <a:lnSpc>
                <a:spcPct val="150000"/>
              </a:lnSpc>
            </a:pPr>
            <a:r>
              <a:rPr lang="zh-CN" altLang="en-US" b="1" dirty="0">
                <a:solidFill>
                  <a:srgbClr val="595959"/>
                </a:solidFill>
                <a:latin typeface="微软雅黑" panose="020B0503020204020204" pitchFamily="34" charset="-122"/>
                <a:ea typeface="微软雅黑" panose="020B0503020204020204" pitchFamily="34" charset="-122"/>
                <a:sym typeface="Arial" panose="020B0604020202020204" pitchFamily="34" charset="0"/>
              </a:rPr>
              <a:t>（二）体育对促进社会适应的作用</a:t>
            </a:r>
            <a:endParaRPr lang="zh-CN" altLang="en-US" b="1" dirty="0">
              <a:solidFill>
                <a:srgbClr val="595959"/>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2" name="组合 3"/>
          <p:cNvGrpSpPr/>
          <p:nvPr/>
        </p:nvGrpSpPr>
        <p:grpSpPr>
          <a:xfrm>
            <a:off x="1206500" y="2089150"/>
            <a:ext cx="9309100" cy="746125"/>
            <a:chOff x="0" y="0"/>
            <a:chExt cx="10852904" cy="863946"/>
          </a:xfrm>
        </p:grpSpPr>
        <p:sp>
          <p:nvSpPr>
            <p:cNvPr id="15366" name="圆角矩形 4"/>
            <p:cNvSpPr/>
            <p:nvPr/>
          </p:nvSpPr>
          <p:spPr>
            <a:xfrm>
              <a:off x="0" y="152200"/>
              <a:ext cx="10852904" cy="711746"/>
            </a:xfrm>
            <a:prstGeom prst="roundRect">
              <a:avLst>
                <a:gd name="adj" fmla="val 4370"/>
              </a:avLst>
            </a:prstGeom>
            <a:solidFill>
              <a:srgbClr val="FF850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5367" name="等腰三角形 5"/>
            <p:cNvSpPr/>
            <p:nvPr/>
          </p:nvSpPr>
          <p:spPr>
            <a:xfrm flipH="1">
              <a:off x="106945" y="0"/>
              <a:ext cx="288032" cy="171464"/>
            </a:xfrm>
            <a:prstGeom prst="triangle">
              <a:avLst>
                <a:gd name="adj" fmla="val 0"/>
              </a:avLst>
            </a:prstGeom>
            <a:solidFill>
              <a:srgbClr val="FF850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5368" name="TextBox 6"/>
            <p:cNvSpPr/>
            <p:nvPr/>
          </p:nvSpPr>
          <p:spPr>
            <a:xfrm>
              <a:off x="59956" y="216024"/>
              <a:ext cx="10648932" cy="383542"/>
            </a:xfrm>
            <a:prstGeom prst="rect">
              <a:avLst/>
            </a:prstGeom>
            <a:noFill/>
            <a:ln w="9525">
              <a:noFill/>
            </a:ln>
          </p:spPr>
          <p:txBody>
            <a:bodyPr anchor="t" anchorCtr="0">
              <a:spAutoFit/>
            </a:bodyPr>
            <a:p>
              <a:pPr>
                <a:lnSpc>
                  <a:spcPct val="130000"/>
                </a:lnSpc>
              </a:pPr>
              <a:r>
                <a:rPr lang="zh-CN" altLang="en-US"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人际交往是指在社会活动中人与人之间进行信息交流和情感沟通的联系过程。</a:t>
              </a:r>
              <a:endParaRPr lang="zh-CN" altLang="en-US"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5369" name="矩形 12"/>
          <p:cNvSpPr/>
          <p:nvPr/>
        </p:nvSpPr>
        <p:spPr>
          <a:xfrm>
            <a:off x="1038225" y="1746250"/>
            <a:ext cx="2951480" cy="368300"/>
          </a:xfrm>
          <a:prstGeom prst="rect">
            <a:avLst/>
          </a:prstGeom>
          <a:noFill/>
          <a:ln w="9525">
            <a:noFill/>
          </a:ln>
        </p:spPr>
        <p:txBody>
          <a:bodyPr wrap="none" anchor="t" anchorCtr="0">
            <a:spAutoFit/>
          </a:bodyPr>
          <a:p>
            <a:pPr algn="l"/>
            <a:r>
              <a:rPr lang="zh-CN" altLang="en-US" dirty="0">
                <a:latin typeface="Arial" panose="020B0604020202020204" pitchFamily="34" charset="0"/>
                <a:ea typeface="宋体" panose="02010600030101010101" pitchFamily="2" charset="-122"/>
              </a:rPr>
              <a:t>1. 体育锻炼有助于人际交往</a:t>
            </a:r>
            <a:endParaRPr lang="zh-CN" altLang="en-US" dirty="0">
              <a:latin typeface="Arial" panose="020B0604020202020204" pitchFamily="34" charset="0"/>
              <a:ea typeface="宋体" panose="02010600030101010101" pitchFamily="2" charset="-122"/>
            </a:endParaRPr>
          </a:p>
        </p:txBody>
      </p:sp>
      <p:sp>
        <p:nvSpPr>
          <p:cNvPr id="15370" name="矩形 13"/>
          <p:cNvSpPr/>
          <p:nvPr/>
        </p:nvSpPr>
        <p:spPr>
          <a:xfrm>
            <a:off x="1058863" y="3267075"/>
            <a:ext cx="3408680" cy="368300"/>
          </a:xfrm>
          <a:prstGeom prst="rect">
            <a:avLst/>
          </a:prstGeom>
          <a:noFill/>
          <a:ln w="9525">
            <a:noFill/>
          </a:ln>
        </p:spPr>
        <p:txBody>
          <a:bodyPr wrap="none" anchor="t" anchorCtr="0">
            <a:spAutoFit/>
          </a:bodyPr>
          <a:p>
            <a:pPr algn="l"/>
            <a:r>
              <a:rPr lang="zh-CN" altLang="en-US" dirty="0">
                <a:latin typeface="Arial" panose="020B0604020202020204" pitchFamily="34" charset="0"/>
                <a:ea typeface="宋体" panose="02010600030101010101" pitchFamily="2" charset="-122"/>
              </a:rPr>
              <a:t>2. 体育锻炼有助于培养合作精神</a:t>
            </a:r>
            <a:endParaRPr lang="zh-CN" altLang="en-US" dirty="0">
              <a:latin typeface="Arial" panose="020B0604020202020204" pitchFamily="34" charset="0"/>
              <a:ea typeface="宋体" panose="02010600030101010101" pitchFamily="2" charset="-122"/>
            </a:endParaRPr>
          </a:p>
        </p:txBody>
      </p:sp>
      <p:grpSp>
        <p:nvGrpSpPr>
          <p:cNvPr id="3" name="组合 3"/>
          <p:cNvGrpSpPr/>
          <p:nvPr/>
        </p:nvGrpSpPr>
        <p:grpSpPr>
          <a:xfrm>
            <a:off x="1176338" y="3646488"/>
            <a:ext cx="7156450" cy="746125"/>
            <a:chOff x="0" y="0"/>
            <a:chExt cx="10852904" cy="863946"/>
          </a:xfrm>
        </p:grpSpPr>
        <p:sp>
          <p:nvSpPr>
            <p:cNvPr id="15372" name="圆角矩形 4"/>
            <p:cNvSpPr/>
            <p:nvPr/>
          </p:nvSpPr>
          <p:spPr>
            <a:xfrm>
              <a:off x="0" y="152200"/>
              <a:ext cx="10852904" cy="711746"/>
            </a:xfrm>
            <a:prstGeom prst="roundRect">
              <a:avLst>
                <a:gd name="adj" fmla="val 4370"/>
              </a:avLst>
            </a:prstGeom>
            <a:solidFill>
              <a:srgbClr val="FF850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5373" name="等腰三角形 5"/>
            <p:cNvSpPr/>
            <p:nvPr/>
          </p:nvSpPr>
          <p:spPr>
            <a:xfrm flipH="1">
              <a:off x="106945" y="0"/>
              <a:ext cx="288032" cy="171464"/>
            </a:xfrm>
            <a:prstGeom prst="triangle">
              <a:avLst>
                <a:gd name="adj" fmla="val 0"/>
              </a:avLst>
            </a:prstGeom>
            <a:solidFill>
              <a:srgbClr val="FF850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5374" name="TextBox 6"/>
            <p:cNvSpPr/>
            <p:nvPr/>
          </p:nvSpPr>
          <p:spPr>
            <a:xfrm>
              <a:off x="59956" y="216024"/>
              <a:ext cx="10648931" cy="483469"/>
            </a:xfrm>
            <a:prstGeom prst="rect">
              <a:avLst/>
            </a:prstGeom>
            <a:noFill/>
            <a:ln w="9525">
              <a:noFill/>
            </a:ln>
          </p:spPr>
          <p:txBody>
            <a:bodyPr anchor="t" anchorCtr="0">
              <a:spAutoFit/>
            </a:bodyPr>
            <a:p>
              <a:pPr>
                <a:lnSpc>
                  <a:spcPct val="130000"/>
                </a:lnSpc>
              </a:pPr>
              <a:r>
                <a:rPr lang="zh-CN" altLang="en-US"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合作是建立在团体成员对团体目标的认识相同的基础上的。</a:t>
              </a:r>
              <a:endParaRPr lang="zh-CN" altLang="en-US"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5375" name="矩形 18"/>
          <p:cNvSpPr/>
          <p:nvPr/>
        </p:nvSpPr>
        <p:spPr>
          <a:xfrm>
            <a:off x="1150938" y="4764088"/>
            <a:ext cx="3408680" cy="368300"/>
          </a:xfrm>
          <a:prstGeom prst="rect">
            <a:avLst/>
          </a:prstGeom>
          <a:noFill/>
          <a:ln w="9525">
            <a:noFill/>
          </a:ln>
        </p:spPr>
        <p:txBody>
          <a:bodyPr wrap="none" anchor="t" anchorCtr="0">
            <a:spAutoFit/>
          </a:bodyPr>
          <a:p>
            <a:pPr algn="l"/>
            <a:r>
              <a:rPr lang="zh-CN" altLang="en-US" dirty="0">
                <a:latin typeface="Arial" panose="020B0604020202020204" pitchFamily="34" charset="0"/>
                <a:ea typeface="宋体" panose="02010600030101010101" pitchFamily="2" charset="-122"/>
              </a:rPr>
              <a:t>3. 体育锻炼有助于形成竞争意识</a:t>
            </a:r>
            <a:endParaRPr lang="zh-CN" altLang="en-US" dirty="0">
              <a:latin typeface="Arial" panose="020B0604020202020204" pitchFamily="34" charset="0"/>
              <a:ea typeface="宋体" panose="02010600030101010101" pitchFamily="2" charset="-122"/>
            </a:endParaRPr>
          </a:p>
        </p:txBody>
      </p:sp>
      <p:grpSp>
        <p:nvGrpSpPr>
          <p:cNvPr id="4" name="组合 3"/>
          <p:cNvGrpSpPr/>
          <p:nvPr/>
        </p:nvGrpSpPr>
        <p:grpSpPr>
          <a:xfrm>
            <a:off x="1179513" y="5159375"/>
            <a:ext cx="7186612" cy="1000125"/>
            <a:chOff x="0" y="0"/>
            <a:chExt cx="10890342" cy="1157262"/>
          </a:xfrm>
        </p:grpSpPr>
        <p:sp>
          <p:nvSpPr>
            <p:cNvPr id="15377" name="圆角矩形 4"/>
            <p:cNvSpPr/>
            <p:nvPr/>
          </p:nvSpPr>
          <p:spPr>
            <a:xfrm>
              <a:off x="0" y="152200"/>
              <a:ext cx="10852904" cy="711746"/>
            </a:xfrm>
            <a:prstGeom prst="roundRect">
              <a:avLst>
                <a:gd name="adj" fmla="val 4370"/>
              </a:avLst>
            </a:prstGeom>
            <a:solidFill>
              <a:srgbClr val="FF850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5378" name="等腰三角形 5"/>
            <p:cNvSpPr/>
            <p:nvPr/>
          </p:nvSpPr>
          <p:spPr>
            <a:xfrm flipH="1">
              <a:off x="106945" y="0"/>
              <a:ext cx="288032" cy="171464"/>
            </a:xfrm>
            <a:prstGeom prst="triangle">
              <a:avLst>
                <a:gd name="adj" fmla="val 0"/>
              </a:avLst>
            </a:prstGeom>
            <a:solidFill>
              <a:srgbClr val="FF850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5379" name="TextBox 6"/>
            <p:cNvSpPr/>
            <p:nvPr/>
          </p:nvSpPr>
          <p:spPr>
            <a:xfrm>
              <a:off x="59957" y="216024"/>
              <a:ext cx="10830385" cy="941238"/>
            </a:xfrm>
            <a:prstGeom prst="rect">
              <a:avLst/>
            </a:prstGeom>
            <a:noFill/>
            <a:ln w="9525">
              <a:noFill/>
            </a:ln>
          </p:spPr>
          <p:txBody>
            <a:bodyPr anchor="t" anchorCtr="0">
              <a:spAutoFit/>
            </a:bodyPr>
            <a:p>
              <a:pPr>
                <a:lnSpc>
                  <a:spcPct val="130000"/>
                </a:lnSpc>
              </a:pPr>
              <a:r>
                <a:rPr lang="zh-CN" altLang="en-US"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竞争与合作相对立，是指为了自己的利益和需要而与他人争胜的行为。</a:t>
              </a:r>
              <a:endParaRPr lang="zh-CN" altLang="en-US"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decel="10000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100000">
                                          <p:val>
                                            <p:strVal val="#ppt_x"/>
                                          </p:val>
                                        </p:tav>
                                      </p:tavLst>
                                    </p:anim>
                                    <p:anim calcmode="lin" valueType="num">
                                      <p:cBhvr>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decel="10000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ppt_x</p:attrName>
                                        </p:attrNameLst>
                                      </p:cBhvr>
                                      <p:tavLst>
                                        <p:tav tm="0">
                                          <p:val>
                                            <p:strVal val="#ppt_x"/>
                                          </p:val>
                                        </p:tav>
                                        <p:tav tm="100000">
                                          <p:val>
                                            <p:strVal val="#ppt_x"/>
                                          </p:val>
                                        </p:tav>
                                      </p:tavLst>
                                    </p:anim>
                                    <p:anim calcmode="lin" valueType="num">
                                      <p:cBhvr>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910375" y="997938"/>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文本框 34"/>
          <p:cNvSpPr txBox="1"/>
          <p:nvPr/>
        </p:nvSpPr>
        <p:spPr>
          <a:xfrm>
            <a:off x="574040" y="428625"/>
            <a:ext cx="3816350" cy="583565"/>
          </a:xfrm>
          <a:prstGeom prst="rect">
            <a:avLst/>
          </a:prstGeom>
          <a:noFill/>
        </p:spPr>
        <p:txBody>
          <a:bodyPr vert="horz" wrap="square" rtlCol="0">
            <a:spAutoFit/>
          </a:bodyPr>
          <a:lstStyle/>
          <a:p>
            <a:pPr algn="l"/>
            <a:r>
              <a:rPr lang="zh-CN" altLang="en-US" sz="3200" b="1" dirty="0">
                <a:solidFill>
                  <a:srgbClr val="887875"/>
                </a:solidFill>
                <a:latin typeface="宋体" panose="02010600030101010101" pitchFamily="2" charset="-122"/>
                <a:sym typeface="微软雅黑" panose="020B0503020204020204" pitchFamily="34" charset="-122"/>
              </a:rPr>
              <a:t>拓展知识</a:t>
            </a:r>
            <a:endParaRPr lang="zh-CN" altLang="en-US" sz="3200" b="1" dirty="0">
              <a:solidFill>
                <a:srgbClr val="887875"/>
              </a:solidFill>
              <a:latin typeface="宋体" panose="02010600030101010101" pitchFamily="2" charset="-122"/>
              <a:sym typeface="微软雅黑" panose="020B0503020204020204" pitchFamily="34" charset="-122"/>
            </a:endParaRPr>
          </a:p>
        </p:txBody>
      </p:sp>
      <p:sp>
        <p:nvSpPr>
          <p:cNvPr id="37" name="文本框 36"/>
          <p:cNvSpPr txBox="1"/>
          <p:nvPr/>
        </p:nvSpPr>
        <p:spPr>
          <a:xfrm>
            <a:off x="198588" y="6355163"/>
            <a:ext cx="2777928" cy="368300"/>
          </a:xfrm>
          <a:prstGeom prst="rect">
            <a:avLst/>
          </a:prstGeom>
          <a:noFill/>
        </p:spPr>
        <p:txBody>
          <a:bodyPr wrap="square" rtlCol="0">
            <a:spAutoFit/>
            <a:scene3d>
              <a:camera prst="orthographicFront"/>
              <a:lightRig rig="threePt" dir="t"/>
            </a:scene3d>
          </a:bodyPr>
          <a:lstStyle>
            <a:defPPr>
              <a:defRPr lang="zh-CN"/>
            </a:defPPr>
            <a:lvl1pPr algn="dist">
              <a:defRPr sz="6000">
                <a:solidFill>
                  <a:srgbClr val="887875"/>
                </a:solidFill>
                <a:latin typeface="思源宋体 CN SemiBold" panose="02020600000000000000" pitchFamily="18" charset="-122"/>
                <a:ea typeface="思源宋体 CN SemiBold" panose="02020600000000000000" pitchFamily="18" charset="-122"/>
              </a:defRPr>
            </a:lvl1pPr>
          </a:lstStyle>
          <a:p>
            <a:pPr algn="l"/>
            <a:r>
              <a:rPr lang="zh-CN" altLang="en-US" sz="1800" dirty="0">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1800" dirty="0">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683895" y="982345"/>
            <a:ext cx="10241280" cy="5169535"/>
          </a:xfrm>
          <a:prstGeom prst="rect">
            <a:avLst/>
          </a:prstGeom>
          <a:noFill/>
        </p:spPr>
        <p:txBody>
          <a:bodyPr wrap="square" rtlCol="0">
            <a:spAutoFit/>
          </a:bodyPr>
          <a:p>
            <a:pPr>
              <a:lnSpc>
                <a:spcPct val="150000"/>
              </a:lnSpc>
            </a:pPr>
            <a:r>
              <a:rPr lang="zh-CN" altLang="en-US" sz="2000"/>
              <a:t>体育锻炼对身体的好处主要有以下几点：</a:t>
            </a:r>
            <a:endParaRPr lang="zh-CN" altLang="en-US" sz="2000"/>
          </a:p>
          <a:p>
            <a:pPr>
              <a:lnSpc>
                <a:spcPct val="150000"/>
              </a:lnSpc>
            </a:pPr>
            <a:r>
              <a:rPr lang="zh-CN" altLang="en-US" sz="2000"/>
              <a:t>第一、能增强人体的新陈代谢，体育锻炼可以促进体内组织细胞对糖的摄取和利用的能力，增加肝糖原和肌糖原的储存。长期体育锻炼，还能提高机体对脂肪的动用能力。</a:t>
            </a:r>
            <a:endParaRPr lang="zh-CN" altLang="en-US" sz="2000"/>
          </a:p>
          <a:p>
            <a:pPr>
              <a:lnSpc>
                <a:spcPct val="150000"/>
              </a:lnSpc>
            </a:pPr>
            <a:r>
              <a:rPr lang="zh-CN" altLang="en-US" sz="2000"/>
              <a:t>第二、对运动系统来说，坚持体育锻炼可以使肌肉保持正常的张力，并促进骨骼中钙的储存，预防骨质疏松，使关节具有良好的灵活性。</a:t>
            </a:r>
            <a:endParaRPr lang="zh-CN" altLang="en-US" sz="2000"/>
          </a:p>
          <a:p>
            <a:pPr>
              <a:lnSpc>
                <a:spcPct val="150000"/>
              </a:lnSpc>
            </a:pPr>
            <a:r>
              <a:rPr lang="zh-CN" altLang="en-US" sz="2000"/>
              <a:t>第三、对心血管系统来说，有规律的锻炼可以减慢静息时和锻炼时的心率，减少了心脏的工作时间，增加了心脏的功能。</a:t>
            </a:r>
            <a:endParaRPr lang="zh-CN" altLang="en-US" sz="2000"/>
          </a:p>
          <a:p>
            <a:pPr>
              <a:lnSpc>
                <a:spcPct val="150000"/>
              </a:lnSpc>
            </a:pPr>
            <a:r>
              <a:rPr lang="zh-CN" altLang="en-US" sz="2000"/>
              <a:t>第四、运动后会促进消化功能的改善。</a:t>
            </a:r>
            <a:endParaRPr lang="zh-CN" altLang="en-US" sz="2000"/>
          </a:p>
          <a:p>
            <a:pPr>
              <a:lnSpc>
                <a:spcPct val="150000"/>
              </a:lnSpc>
            </a:pPr>
            <a:r>
              <a:rPr lang="zh-CN" altLang="en-US" sz="2000"/>
              <a:t>第五、对中枢神经系统，经常运动可以提供脑细胞的工作能力，使动作更协调准确。</a:t>
            </a:r>
            <a:endParaRPr lang="zh-CN" altLang="en-US" sz="2000"/>
          </a:p>
          <a:p>
            <a:pPr>
              <a:lnSpc>
                <a:spcPct val="150000"/>
              </a:lnSpc>
            </a:pPr>
            <a:r>
              <a:rPr lang="zh-CN" altLang="en-US" sz="2000"/>
              <a:t>第六、在心理方面，体育锻炼对心理的发育起着重大的推动作用，能够增强信心、稳定情绪、能够培养出果断的处事能力。</a:t>
            </a:r>
            <a:endParaRPr lang="zh-CN" altLang="en-US" sz="2000"/>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79878997897"/>
          <p:cNvPicPr>
            <a:picLocks noChangeAspect="1"/>
          </p:cNvPicPr>
          <p:nvPr/>
        </p:nvPicPr>
        <p:blipFill>
          <a:blip r:embed="rId1" cstate="print"/>
          <a:stretch>
            <a:fillRect/>
          </a:stretch>
        </p:blipFill>
        <p:spPr>
          <a:xfrm>
            <a:off x="0" y="1270"/>
            <a:ext cx="12192000" cy="6856730"/>
          </a:xfrm>
          <a:prstGeom prst="rect">
            <a:avLst/>
          </a:prstGeom>
        </p:spPr>
      </p:pic>
      <p:sp>
        <p:nvSpPr>
          <p:cNvPr id="181" name="文本框 180"/>
          <p:cNvSpPr txBox="1"/>
          <p:nvPr/>
        </p:nvSpPr>
        <p:spPr>
          <a:xfrm>
            <a:off x="4695190" y="1842135"/>
            <a:ext cx="2801620" cy="1014730"/>
          </a:xfrm>
          <a:prstGeom prst="rect">
            <a:avLst/>
          </a:prstGeom>
          <a:noFill/>
        </p:spPr>
        <p:txBody>
          <a:bodyPr wrap="square" rtlCol="0">
            <a:spAutoFit/>
          </a:bodyPr>
          <a:lstStyle/>
          <a:p>
            <a:pPr algn="ctr"/>
            <a:r>
              <a:rPr lang="zh-CN" altLang="en-US" sz="6000" spc="600" dirty="0">
                <a:solidFill>
                  <a:srgbClr val="A3C868"/>
                </a:solidFill>
                <a:effectLst/>
                <a:latin typeface="汉仪雅酷黑简" panose="00020600040101010101" charset="-122"/>
                <a:ea typeface="汉仪雅酷黑简" panose="00020600040101010101" charset="-122"/>
                <a:cs typeface="汉仪文黑-55简" panose="00020600040101010101" charset="-122"/>
              </a:rPr>
              <a:t>理论篇</a:t>
            </a:r>
            <a:endParaRPr lang="zh-CN" altLang="en-US" sz="6000" spc="600" dirty="0">
              <a:solidFill>
                <a:srgbClr val="A3C868"/>
              </a:solidFill>
              <a:effectLst/>
              <a:latin typeface="汉仪雅酷黑简" panose="00020600040101010101" charset="-122"/>
              <a:ea typeface="汉仪雅酷黑简" panose="00020600040101010101" charset="-122"/>
              <a:cs typeface="汉仪文黑-55简" panose="0002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1"/>
                                        </p:tgtEl>
                                        <p:attrNameLst>
                                          <p:attrName>style.visibility</p:attrName>
                                        </p:attrNameLst>
                                      </p:cBhvr>
                                      <p:to>
                                        <p:strVal val="visible"/>
                                      </p:to>
                                    </p:set>
                                    <p:anim calcmode="lin" valueType="num">
                                      <p:cBhvr>
                                        <p:cTn id="7" dur="500" fill="hold"/>
                                        <p:tgtEl>
                                          <p:spTgt spid="181"/>
                                        </p:tgtEl>
                                        <p:attrNameLst>
                                          <p:attrName>ppt_w</p:attrName>
                                        </p:attrNameLst>
                                      </p:cBhvr>
                                      <p:tavLst>
                                        <p:tav tm="0">
                                          <p:val>
                                            <p:fltVal val="0"/>
                                          </p:val>
                                        </p:tav>
                                        <p:tav tm="100000">
                                          <p:val>
                                            <p:strVal val="#ppt_w"/>
                                          </p:val>
                                        </p:tav>
                                      </p:tavLst>
                                    </p:anim>
                                    <p:anim calcmode="lin" valueType="num">
                                      <p:cBhvr>
                                        <p:cTn id="8" dur="500" fill="hold"/>
                                        <p:tgtEl>
                                          <p:spTgt spid="181"/>
                                        </p:tgtEl>
                                        <p:attrNameLst>
                                          <p:attrName>ppt_h</p:attrName>
                                        </p:attrNameLst>
                                      </p:cBhvr>
                                      <p:tavLst>
                                        <p:tav tm="0">
                                          <p:val>
                                            <p:fltVal val="0"/>
                                          </p:val>
                                        </p:tav>
                                        <p:tav tm="100000">
                                          <p:val>
                                            <p:strVal val="#ppt_h"/>
                                          </p:val>
                                        </p:tav>
                                      </p:tavLst>
                                    </p:anim>
                                    <p:animEffect transition="in" filter="fade">
                                      <p:cBhvr>
                                        <p:cTn id="9" dur="500"/>
                                        <p:tgtEl>
                                          <p:spTgt spid="1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6486039" y="2427855"/>
            <a:ext cx="3334358" cy="2744290"/>
          </a:xfrm>
          <a:prstGeom prst="rect">
            <a:avLst/>
          </a:prstGeom>
        </p:spPr>
      </p:pic>
      <p:pic>
        <p:nvPicPr>
          <p:cNvPr id="4" name="图片 3"/>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rot="18616650">
            <a:off x="2851967" y="3901311"/>
            <a:ext cx="3137543" cy="1732985"/>
          </a:xfrm>
          <a:prstGeom prst="rect">
            <a:avLst/>
          </a:prstGeom>
        </p:spPr>
      </p:pic>
      <p:pic>
        <p:nvPicPr>
          <p:cNvPr id="5" name="图片 4"/>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rot="12428420">
            <a:off x="2396229" y="2132529"/>
            <a:ext cx="2368347" cy="2991595"/>
          </a:xfrm>
          <a:prstGeom prst="rect">
            <a:avLst/>
          </a:prstGeom>
        </p:spPr>
      </p:pic>
      <p:pic>
        <p:nvPicPr>
          <p:cNvPr id="6" name="图片 5"/>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2" name="图片 1"/>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3510406" y="966315"/>
            <a:ext cx="5098810" cy="4925370"/>
          </a:xfrm>
          <a:prstGeom prst="rect">
            <a:avLst/>
          </a:prstGeom>
          <a:solidFill>
            <a:schemeClr val="bg1"/>
          </a:solidFill>
        </p:spPr>
      </p:pic>
      <p:sp>
        <p:nvSpPr>
          <p:cNvPr id="8" name="TextBox 3"/>
          <p:cNvSpPr txBox="1"/>
          <p:nvPr>
            <p:custDataLst>
              <p:tags r:id="rId11"/>
            </p:custDataLst>
          </p:nvPr>
        </p:nvSpPr>
        <p:spPr>
          <a:xfrm>
            <a:off x="4177665" y="2168525"/>
            <a:ext cx="3622675" cy="2491740"/>
          </a:xfrm>
          <a:prstGeom prst="rect">
            <a:avLst/>
          </a:prstGeom>
          <a:noFill/>
        </p:spPr>
        <p:txBody>
          <a:bodyPr wrap="square" lIns="0" rtlCol="0">
            <a:spAutoFit/>
          </a:bodyPr>
          <a:p>
            <a:pPr algn="ctr">
              <a:lnSpc>
                <a:spcPct val="150000"/>
              </a:lnSpc>
            </a:pPr>
            <a:r>
              <a:rPr lang="zh-CN" alt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任务二</a:t>
            </a:r>
            <a:endParaRPr 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a:p>
            <a:pPr algn="ctr">
              <a:lnSpc>
                <a:spcPct val="150000"/>
              </a:lnSpc>
            </a:pPr>
            <a:r>
              <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体质的健康标志与亚健康</a:t>
            </a:r>
            <a:endPar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nodeType="withEffect">
                                  <p:stCondLst>
                                    <p:cond delay="3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3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6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1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custDataLst>
              <p:tags r:id="rId1"/>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2" name="矩形 17"/>
          <p:cNvSpPr/>
          <p:nvPr>
            <p:custDataLst>
              <p:tags r:id="rId2"/>
            </p:custDataLst>
          </p:nvPr>
        </p:nvSpPr>
        <p:spPr>
          <a:xfrm>
            <a:off x="869950" y="544830"/>
            <a:ext cx="8521700" cy="521970"/>
          </a:xfrm>
          <a:prstGeom prst="rect">
            <a:avLst/>
          </a:prstGeom>
          <a:noFill/>
          <a:ln w="9525">
            <a:noFill/>
          </a:ln>
        </p:spPr>
        <p:txBody>
          <a:bodyPr wrap="square" anchor="t" anchorCtr="0">
            <a:spAutoFit/>
          </a:bodyPr>
          <a:p>
            <a:r>
              <a:rPr sz="28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任务二　体质的健康标志与亚健康</a:t>
            </a:r>
            <a:endParaRPr sz="28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 name="组合 1"/>
          <p:cNvGrpSpPr/>
          <p:nvPr/>
        </p:nvGrpSpPr>
        <p:grpSpPr>
          <a:xfrm>
            <a:off x="2218055" y="2110740"/>
            <a:ext cx="2139950" cy="2440305"/>
            <a:chOff x="-1846320" y="1505604"/>
            <a:chExt cx="2362837" cy="2542125"/>
          </a:xfrm>
        </p:grpSpPr>
        <p:sp>
          <p:nvSpPr>
            <p:cNvPr id="3" name="Freeform 7"/>
            <p:cNvSpPr/>
            <p:nvPr>
              <p:custDataLst>
                <p:tags r:id="rId3"/>
              </p:custDataLst>
            </p:nvPr>
          </p:nvSpPr>
          <p:spPr bwMode="auto">
            <a:xfrm rot="2707862">
              <a:off x="-1789130" y="1505604"/>
              <a:ext cx="1111710" cy="1111709"/>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2"/>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nvGrpSpPr>
            <p:cNvPr id="4" name="组合 3"/>
            <p:cNvGrpSpPr/>
            <p:nvPr/>
          </p:nvGrpSpPr>
          <p:grpSpPr>
            <a:xfrm>
              <a:off x="-1846320" y="2451704"/>
              <a:ext cx="2362837" cy="1596025"/>
              <a:chOff x="-1846320" y="2451704"/>
              <a:chExt cx="2362837" cy="1596025"/>
            </a:xfrm>
          </p:grpSpPr>
          <p:sp>
            <p:nvSpPr>
              <p:cNvPr id="53" name="Freeform 7"/>
              <p:cNvSpPr/>
              <p:nvPr>
                <p:custDataLst>
                  <p:tags r:id="rId4"/>
                </p:custDataLst>
              </p:nvPr>
            </p:nvSpPr>
            <p:spPr bwMode="auto">
              <a:xfrm rot="20889290">
                <a:off x="-595193" y="2451704"/>
                <a:ext cx="1111710" cy="1111709"/>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sp>
            <p:nvSpPr>
              <p:cNvPr id="5" name="Freeform 7"/>
              <p:cNvSpPr/>
              <p:nvPr>
                <p:custDataLst>
                  <p:tags r:id="rId5"/>
                </p:custDataLst>
              </p:nvPr>
            </p:nvSpPr>
            <p:spPr bwMode="auto">
              <a:xfrm rot="1460867">
                <a:off x="-1809745" y="3283624"/>
                <a:ext cx="764105" cy="764105"/>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sp>
            <p:nvSpPr>
              <p:cNvPr id="8" name="Freeform 7"/>
              <p:cNvSpPr/>
              <p:nvPr>
                <p:custDataLst>
                  <p:tags r:id="rId6"/>
                </p:custDataLst>
              </p:nvPr>
            </p:nvSpPr>
            <p:spPr bwMode="auto">
              <a:xfrm rot="2598298">
                <a:off x="-1150290" y="2817260"/>
                <a:ext cx="470486" cy="470485"/>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sp>
            <p:nvSpPr>
              <p:cNvPr id="9" name="Freeform 7"/>
              <p:cNvSpPr/>
              <p:nvPr>
                <p:custDataLst>
                  <p:tags r:id="rId7"/>
                </p:custDataLst>
              </p:nvPr>
            </p:nvSpPr>
            <p:spPr bwMode="auto">
              <a:xfrm rot="20676794">
                <a:off x="-1846320" y="2840280"/>
                <a:ext cx="286892" cy="286892"/>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2"/>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grpSp>
      <p:grpSp>
        <p:nvGrpSpPr>
          <p:cNvPr id="27" name="组合 26"/>
          <p:cNvGrpSpPr/>
          <p:nvPr/>
        </p:nvGrpSpPr>
        <p:grpSpPr>
          <a:xfrm>
            <a:off x="5656753" y="2116130"/>
            <a:ext cx="4829187" cy="624847"/>
            <a:chOff x="1011441" y="1675600"/>
            <a:chExt cx="3621890" cy="468635"/>
          </a:xfrm>
        </p:grpSpPr>
        <p:sp>
          <p:nvSpPr>
            <p:cNvPr id="31" name="îŝḷîḓé-文本框 65"/>
            <p:cNvSpPr txBox="1"/>
            <p:nvPr/>
          </p:nvSpPr>
          <p:spPr>
            <a:xfrm>
              <a:off x="1542054" y="1675600"/>
              <a:ext cx="3091277" cy="422842"/>
            </a:xfrm>
            <a:prstGeom prst="rect">
              <a:avLst/>
            </a:prstGeom>
            <a:noFill/>
          </p:spPr>
          <p:txBody>
            <a:bodyPr wrap="none" anchor="b" anchorCtr="0">
              <a:normAutofit/>
            </a:bodyPr>
            <a:p>
              <a:pPr algn="l" defTabSz="1217295">
                <a:lnSpc>
                  <a:spcPct val="140000"/>
                </a:lnSpc>
              </a:pPr>
              <a:r>
                <a:rPr lang="zh-CN" altLang="en-US" sz="20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体质与健康的概念</a:t>
              </a:r>
              <a:endParaRPr lang="zh-CN" altLang="en-US" sz="20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
          <p:nvSpPr>
            <p:cNvPr id="30" name="îŝḷîḓé-Freeform 7"/>
            <p:cNvSpPr/>
            <p:nvPr/>
          </p:nvSpPr>
          <p:spPr bwMode="auto">
            <a:xfrm>
              <a:off x="1011441" y="1721393"/>
              <a:ext cx="426928" cy="422842"/>
            </a:xfrm>
            <a:custGeom>
              <a:avLst/>
              <a:gdLst>
                <a:gd name="connsiteX0" fmla="*/ 242094 w 331788"/>
                <a:gd name="connsiteY0" fmla="*/ 203585 h 328613"/>
                <a:gd name="connsiteX1" fmla="*/ 214264 w 331788"/>
                <a:gd name="connsiteY1" fmla="*/ 214264 h 328613"/>
                <a:gd name="connsiteX2" fmla="*/ 214264 w 331788"/>
                <a:gd name="connsiteY2" fmla="*/ 269924 h 328613"/>
                <a:gd name="connsiteX3" fmla="*/ 269924 w 331788"/>
                <a:gd name="connsiteY3" fmla="*/ 269924 h 328613"/>
                <a:gd name="connsiteX4" fmla="*/ 269924 w 331788"/>
                <a:gd name="connsiteY4" fmla="*/ 214264 h 328613"/>
                <a:gd name="connsiteX5" fmla="*/ 242094 w 331788"/>
                <a:gd name="connsiteY5" fmla="*/ 203585 h 328613"/>
                <a:gd name="connsiteX6" fmla="*/ 85725 w 331788"/>
                <a:gd name="connsiteY6" fmla="*/ 200752 h 328613"/>
                <a:gd name="connsiteX7" fmla="*/ 136525 w 331788"/>
                <a:gd name="connsiteY7" fmla="*/ 207698 h 328613"/>
                <a:gd name="connsiteX8" fmla="*/ 132667 w 331788"/>
                <a:gd name="connsiteY8" fmla="*/ 222250 h 328613"/>
                <a:gd name="connsiteX9" fmla="*/ 38783 w 331788"/>
                <a:gd name="connsiteY9" fmla="*/ 222250 h 328613"/>
                <a:gd name="connsiteX10" fmla="*/ 34925 w 331788"/>
                <a:gd name="connsiteY10" fmla="*/ 207698 h 328613"/>
                <a:gd name="connsiteX11" fmla="*/ 85725 w 331788"/>
                <a:gd name="connsiteY11" fmla="*/ 200752 h 328613"/>
                <a:gd name="connsiteX12" fmla="*/ 86038 w 331788"/>
                <a:gd name="connsiteY12" fmla="*/ 150283 h 328613"/>
                <a:gd name="connsiteX13" fmla="*/ 136525 w 331788"/>
                <a:gd name="connsiteY13" fmla="*/ 158221 h 328613"/>
                <a:gd name="connsiteX14" fmla="*/ 132678 w 331788"/>
                <a:gd name="connsiteY14" fmla="*/ 171450 h 328613"/>
                <a:gd name="connsiteX15" fmla="*/ 39076 w 331788"/>
                <a:gd name="connsiteY15" fmla="*/ 171450 h 328613"/>
                <a:gd name="connsiteX16" fmla="*/ 36512 w 331788"/>
                <a:gd name="connsiteY16" fmla="*/ 158221 h 328613"/>
                <a:gd name="connsiteX17" fmla="*/ 86038 w 331788"/>
                <a:gd name="connsiteY17" fmla="*/ 150283 h 328613"/>
                <a:gd name="connsiteX18" fmla="*/ 243681 w 331788"/>
                <a:gd name="connsiteY18" fmla="*/ 148724 h 328613"/>
                <a:gd name="connsiteX19" fmla="*/ 295275 w 331788"/>
                <a:gd name="connsiteY19" fmla="*/ 156745 h 328613"/>
                <a:gd name="connsiteX20" fmla="*/ 292663 w 331788"/>
                <a:gd name="connsiteY20" fmla="*/ 171450 h 328613"/>
                <a:gd name="connsiteX21" fmla="*/ 197312 w 331788"/>
                <a:gd name="connsiteY21" fmla="*/ 171450 h 328613"/>
                <a:gd name="connsiteX22" fmla="*/ 192087 w 331788"/>
                <a:gd name="connsiteY22" fmla="*/ 156745 h 328613"/>
                <a:gd name="connsiteX23" fmla="*/ 243681 w 331788"/>
                <a:gd name="connsiteY23" fmla="*/ 148724 h 328613"/>
                <a:gd name="connsiteX24" fmla="*/ 86038 w 331788"/>
                <a:gd name="connsiteY24" fmla="*/ 99483 h 328613"/>
                <a:gd name="connsiteX25" fmla="*/ 136525 w 331788"/>
                <a:gd name="connsiteY25" fmla="*/ 107421 h 328613"/>
                <a:gd name="connsiteX26" fmla="*/ 132678 w 331788"/>
                <a:gd name="connsiteY26" fmla="*/ 120650 h 328613"/>
                <a:gd name="connsiteX27" fmla="*/ 39076 w 331788"/>
                <a:gd name="connsiteY27" fmla="*/ 120650 h 328613"/>
                <a:gd name="connsiteX28" fmla="*/ 36512 w 331788"/>
                <a:gd name="connsiteY28" fmla="*/ 107421 h 328613"/>
                <a:gd name="connsiteX29" fmla="*/ 86038 w 331788"/>
                <a:gd name="connsiteY29" fmla="*/ 99483 h 328613"/>
                <a:gd name="connsiteX30" fmla="*/ 243681 w 331788"/>
                <a:gd name="connsiteY30" fmla="*/ 99152 h 328613"/>
                <a:gd name="connsiteX31" fmla="*/ 295275 w 331788"/>
                <a:gd name="connsiteY31" fmla="*/ 106098 h 328613"/>
                <a:gd name="connsiteX32" fmla="*/ 292663 w 331788"/>
                <a:gd name="connsiteY32" fmla="*/ 120650 h 328613"/>
                <a:gd name="connsiteX33" fmla="*/ 196006 w 331788"/>
                <a:gd name="connsiteY33" fmla="*/ 120650 h 328613"/>
                <a:gd name="connsiteX34" fmla="*/ 192087 w 331788"/>
                <a:gd name="connsiteY34" fmla="*/ 106098 h 328613"/>
                <a:gd name="connsiteX35" fmla="*/ 243681 w 331788"/>
                <a:gd name="connsiteY35" fmla="*/ 99152 h 328613"/>
                <a:gd name="connsiteX36" fmla="*/ 243681 w 331788"/>
                <a:gd name="connsiteY36" fmla="*/ 48711 h 328613"/>
                <a:gd name="connsiteX37" fmla="*/ 295275 w 331788"/>
                <a:gd name="connsiteY37" fmla="*/ 56732 h 328613"/>
                <a:gd name="connsiteX38" fmla="*/ 292663 w 331788"/>
                <a:gd name="connsiteY38" fmla="*/ 71437 h 328613"/>
                <a:gd name="connsiteX39" fmla="*/ 197312 w 331788"/>
                <a:gd name="connsiteY39" fmla="*/ 71437 h 328613"/>
                <a:gd name="connsiteX40" fmla="*/ 192087 w 331788"/>
                <a:gd name="connsiteY40" fmla="*/ 56732 h 328613"/>
                <a:gd name="connsiteX41" fmla="*/ 243681 w 331788"/>
                <a:gd name="connsiteY41" fmla="*/ 48711 h 328613"/>
                <a:gd name="connsiteX42" fmla="*/ 85725 w 331788"/>
                <a:gd name="connsiteY42" fmla="*/ 48683 h 328613"/>
                <a:gd name="connsiteX43" fmla="*/ 136525 w 331788"/>
                <a:gd name="connsiteY43" fmla="*/ 56621 h 328613"/>
                <a:gd name="connsiteX44" fmla="*/ 132667 w 331788"/>
                <a:gd name="connsiteY44" fmla="*/ 69850 h 328613"/>
                <a:gd name="connsiteX45" fmla="*/ 38783 w 331788"/>
                <a:gd name="connsiteY45" fmla="*/ 69850 h 328613"/>
                <a:gd name="connsiteX46" fmla="*/ 34925 w 331788"/>
                <a:gd name="connsiteY46" fmla="*/ 56621 h 328613"/>
                <a:gd name="connsiteX47" fmla="*/ 85725 w 331788"/>
                <a:gd name="connsiteY47" fmla="*/ 48683 h 328613"/>
                <a:gd name="connsiteX48" fmla="*/ 245779 w 331788"/>
                <a:gd name="connsiteY48" fmla="*/ 12700 h 328613"/>
                <a:gd name="connsiteX49" fmla="*/ 171450 w 331788"/>
                <a:gd name="connsiteY49" fmla="*/ 28215 h 328613"/>
                <a:gd name="connsiteX50" fmla="*/ 171450 w 331788"/>
                <a:gd name="connsiteY50" fmla="*/ 263525 h 328613"/>
                <a:gd name="connsiteX51" fmla="*/ 192314 w 331788"/>
                <a:gd name="connsiteY51" fmla="*/ 257061 h 328613"/>
                <a:gd name="connsiteX52" fmla="*/ 205355 w 331788"/>
                <a:gd name="connsiteY52" fmla="*/ 205344 h 328613"/>
                <a:gd name="connsiteX53" fmla="*/ 279684 w 331788"/>
                <a:gd name="connsiteY53" fmla="*/ 205344 h 328613"/>
                <a:gd name="connsiteX54" fmla="*/ 294028 w 331788"/>
                <a:gd name="connsiteY54" fmla="*/ 257061 h 328613"/>
                <a:gd name="connsiteX55" fmla="*/ 317500 w 331788"/>
                <a:gd name="connsiteY55" fmla="*/ 263525 h 328613"/>
                <a:gd name="connsiteX56" fmla="*/ 317500 w 331788"/>
                <a:gd name="connsiteY56" fmla="*/ 28215 h 328613"/>
                <a:gd name="connsiteX57" fmla="*/ 245779 w 331788"/>
                <a:gd name="connsiteY57" fmla="*/ 12700 h 328613"/>
                <a:gd name="connsiteX58" fmla="*/ 84931 w 331788"/>
                <a:gd name="connsiteY58" fmla="*/ 12700 h 328613"/>
                <a:gd name="connsiteX59" fmla="*/ 12700 w 331788"/>
                <a:gd name="connsiteY59" fmla="*/ 28215 h 328613"/>
                <a:gd name="connsiteX60" fmla="*/ 12700 w 331788"/>
                <a:gd name="connsiteY60" fmla="*/ 263525 h 328613"/>
                <a:gd name="connsiteX61" fmla="*/ 84931 w 331788"/>
                <a:gd name="connsiteY61" fmla="*/ 249303 h 328613"/>
                <a:gd name="connsiteX62" fmla="*/ 157163 w 331788"/>
                <a:gd name="connsiteY62" fmla="*/ 263525 h 328613"/>
                <a:gd name="connsiteX63" fmla="*/ 157163 w 331788"/>
                <a:gd name="connsiteY63" fmla="*/ 28215 h 328613"/>
                <a:gd name="connsiteX64" fmla="*/ 84931 w 331788"/>
                <a:gd name="connsiteY64" fmla="*/ 12700 h 328613"/>
                <a:gd name="connsiteX65" fmla="*/ 86835 w 331788"/>
                <a:gd name="connsiteY65" fmla="*/ 0 h 328613"/>
                <a:gd name="connsiteX66" fmla="*/ 165894 w 331788"/>
                <a:gd name="connsiteY66" fmla="*/ 15525 h 328613"/>
                <a:gd name="connsiteX67" fmla="*/ 244953 w 331788"/>
                <a:gd name="connsiteY67" fmla="*/ 0 h 328613"/>
                <a:gd name="connsiteX68" fmla="*/ 326604 w 331788"/>
                <a:gd name="connsiteY68" fmla="*/ 16819 h 328613"/>
                <a:gd name="connsiteX69" fmla="*/ 331788 w 331788"/>
                <a:gd name="connsiteY69" fmla="*/ 23288 h 328613"/>
                <a:gd name="connsiteX70" fmla="*/ 331788 w 331788"/>
                <a:gd name="connsiteY70" fmla="*/ 274276 h 328613"/>
                <a:gd name="connsiteX71" fmla="*/ 322716 w 331788"/>
                <a:gd name="connsiteY71" fmla="*/ 280744 h 328613"/>
                <a:gd name="connsiteX72" fmla="*/ 289019 w 331788"/>
                <a:gd name="connsiteY72" fmla="*/ 269101 h 328613"/>
                <a:gd name="connsiteX73" fmla="*/ 285130 w 331788"/>
                <a:gd name="connsiteY73" fmla="*/ 274276 h 328613"/>
                <a:gd name="connsiteX74" fmla="*/ 329196 w 331788"/>
                <a:gd name="connsiteY74" fmla="*/ 318263 h 328613"/>
                <a:gd name="connsiteX75" fmla="*/ 318828 w 331788"/>
                <a:gd name="connsiteY75" fmla="*/ 328613 h 328613"/>
                <a:gd name="connsiteX76" fmla="*/ 274762 w 331788"/>
                <a:gd name="connsiteY76" fmla="*/ 284626 h 328613"/>
                <a:gd name="connsiteX77" fmla="*/ 206072 w 331788"/>
                <a:gd name="connsiteY77" fmla="*/ 279451 h 328613"/>
                <a:gd name="connsiteX78" fmla="*/ 198295 w 331788"/>
                <a:gd name="connsiteY78" fmla="*/ 270394 h 328613"/>
                <a:gd name="connsiteX79" fmla="*/ 167190 w 331788"/>
                <a:gd name="connsiteY79" fmla="*/ 280744 h 328613"/>
                <a:gd name="connsiteX80" fmla="*/ 163302 w 331788"/>
                <a:gd name="connsiteY80" fmla="*/ 280744 h 328613"/>
                <a:gd name="connsiteX81" fmla="*/ 85539 w 331788"/>
                <a:gd name="connsiteY81" fmla="*/ 263926 h 328613"/>
                <a:gd name="connsiteX82" fmla="*/ 9072 w 331788"/>
                <a:gd name="connsiteY82" fmla="*/ 280744 h 328613"/>
                <a:gd name="connsiteX83" fmla="*/ 0 w 331788"/>
                <a:gd name="connsiteY83" fmla="*/ 274276 h 328613"/>
                <a:gd name="connsiteX84" fmla="*/ 0 w 331788"/>
                <a:gd name="connsiteY84" fmla="*/ 23288 h 328613"/>
                <a:gd name="connsiteX85" fmla="*/ 5184 w 331788"/>
                <a:gd name="connsiteY85" fmla="*/ 16819 h 328613"/>
                <a:gd name="connsiteX86" fmla="*/ 86835 w 331788"/>
                <a:gd name="connsiteY8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1788" h="328613">
                  <a:moveTo>
                    <a:pt x="242094" y="203585"/>
                  </a:moveTo>
                  <a:cubicBezTo>
                    <a:pt x="232062" y="203585"/>
                    <a:pt x="222031" y="207145"/>
                    <a:pt x="214264" y="214264"/>
                  </a:cubicBezTo>
                  <a:cubicBezTo>
                    <a:pt x="200025" y="229797"/>
                    <a:pt x="200025" y="254391"/>
                    <a:pt x="214264" y="269924"/>
                  </a:cubicBezTo>
                  <a:cubicBezTo>
                    <a:pt x="229797" y="284163"/>
                    <a:pt x="254391" y="284163"/>
                    <a:pt x="269924" y="269924"/>
                  </a:cubicBezTo>
                  <a:cubicBezTo>
                    <a:pt x="284163" y="254391"/>
                    <a:pt x="284163" y="229797"/>
                    <a:pt x="269924" y="214264"/>
                  </a:cubicBezTo>
                  <a:cubicBezTo>
                    <a:pt x="262158" y="207145"/>
                    <a:pt x="252126" y="203585"/>
                    <a:pt x="242094" y="203585"/>
                  </a:cubicBezTo>
                  <a:close/>
                  <a:moveTo>
                    <a:pt x="85725" y="200752"/>
                  </a:moveTo>
                  <a:cubicBezTo>
                    <a:pt x="102122" y="200752"/>
                    <a:pt x="118520" y="203067"/>
                    <a:pt x="136525" y="207698"/>
                  </a:cubicBezTo>
                  <a:cubicBezTo>
                    <a:pt x="136525" y="207698"/>
                    <a:pt x="136525" y="207698"/>
                    <a:pt x="132667" y="222250"/>
                  </a:cubicBezTo>
                  <a:cubicBezTo>
                    <a:pt x="99229" y="211667"/>
                    <a:pt x="72221" y="211667"/>
                    <a:pt x="38783" y="222250"/>
                  </a:cubicBezTo>
                  <a:cubicBezTo>
                    <a:pt x="38783" y="222250"/>
                    <a:pt x="38783" y="222250"/>
                    <a:pt x="34925" y="207698"/>
                  </a:cubicBezTo>
                  <a:cubicBezTo>
                    <a:pt x="52930" y="203067"/>
                    <a:pt x="69327" y="200752"/>
                    <a:pt x="85725" y="200752"/>
                  </a:cubicBezTo>
                  <a:close/>
                  <a:moveTo>
                    <a:pt x="86038" y="150283"/>
                  </a:moveTo>
                  <a:cubicBezTo>
                    <a:pt x="102226" y="150283"/>
                    <a:pt x="118574" y="152929"/>
                    <a:pt x="136525" y="158221"/>
                  </a:cubicBezTo>
                  <a:cubicBezTo>
                    <a:pt x="136525" y="158221"/>
                    <a:pt x="136525" y="158221"/>
                    <a:pt x="132678" y="171450"/>
                  </a:cubicBezTo>
                  <a:cubicBezTo>
                    <a:pt x="99341" y="162190"/>
                    <a:pt x="72414" y="162190"/>
                    <a:pt x="39076" y="171450"/>
                  </a:cubicBezTo>
                  <a:cubicBezTo>
                    <a:pt x="39076" y="171450"/>
                    <a:pt x="39076" y="171450"/>
                    <a:pt x="36512" y="158221"/>
                  </a:cubicBezTo>
                  <a:cubicBezTo>
                    <a:pt x="53822" y="152929"/>
                    <a:pt x="69850" y="150283"/>
                    <a:pt x="86038" y="150283"/>
                  </a:cubicBezTo>
                  <a:close/>
                  <a:moveTo>
                    <a:pt x="243681" y="148724"/>
                  </a:moveTo>
                  <a:cubicBezTo>
                    <a:pt x="260335" y="148724"/>
                    <a:pt x="276989" y="151398"/>
                    <a:pt x="295275" y="156745"/>
                  </a:cubicBezTo>
                  <a:cubicBezTo>
                    <a:pt x="295275" y="156745"/>
                    <a:pt x="295275" y="156745"/>
                    <a:pt x="292663" y="171450"/>
                  </a:cubicBezTo>
                  <a:cubicBezTo>
                    <a:pt x="257396" y="162092"/>
                    <a:pt x="231272" y="162092"/>
                    <a:pt x="197312" y="171450"/>
                  </a:cubicBezTo>
                  <a:cubicBezTo>
                    <a:pt x="197312" y="171450"/>
                    <a:pt x="197312" y="171450"/>
                    <a:pt x="192087" y="156745"/>
                  </a:cubicBezTo>
                  <a:cubicBezTo>
                    <a:pt x="210374" y="151398"/>
                    <a:pt x="227027" y="148724"/>
                    <a:pt x="243681" y="148724"/>
                  </a:cubicBezTo>
                  <a:close/>
                  <a:moveTo>
                    <a:pt x="86038" y="99483"/>
                  </a:moveTo>
                  <a:cubicBezTo>
                    <a:pt x="102226" y="99483"/>
                    <a:pt x="118574" y="102129"/>
                    <a:pt x="136525" y="107421"/>
                  </a:cubicBezTo>
                  <a:cubicBezTo>
                    <a:pt x="136525" y="107421"/>
                    <a:pt x="136525" y="107421"/>
                    <a:pt x="132678" y="120650"/>
                  </a:cubicBezTo>
                  <a:cubicBezTo>
                    <a:pt x="99341" y="111390"/>
                    <a:pt x="72414" y="111390"/>
                    <a:pt x="39076" y="120650"/>
                  </a:cubicBezTo>
                  <a:cubicBezTo>
                    <a:pt x="39076" y="120650"/>
                    <a:pt x="39076" y="120650"/>
                    <a:pt x="36512" y="107421"/>
                  </a:cubicBezTo>
                  <a:cubicBezTo>
                    <a:pt x="53822" y="102129"/>
                    <a:pt x="69850" y="99483"/>
                    <a:pt x="86038" y="99483"/>
                  </a:cubicBezTo>
                  <a:close/>
                  <a:moveTo>
                    <a:pt x="243681" y="99152"/>
                  </a:moveTo>
                  <a:cubicBezTo>
                    <a:pt x="260335" y="99152"/>
                    <a:pt x="276989" y="101467"/>
                    <a:pt x="295275" y="106098"/>
                  </a:cubicBezTo>
                  <a:cubicBezTo>
                    <a:pt x="295275" y="106098"/>
                    <a:pt x="295275" y="106098"/>
                    <a:pt x="292663" y="120650"/>
                  </a:cubicBezTo>
                  <a:cubicBezTo>
                    <a:pt x="257396" y="111390"/>
                    <a:pt x="231272" y="111390"/>
                    <a:pt x="196006" y="120650"/>
                  </a:cubicBezTo>
                  <a:cubicBezTo>
                    <a:pt x="196006" y="120650"/>
                    <a:pt x="196006" y="120650"/>
                    <a:pt x="192087" y="106098"/>
                  </a:cubicBezTo>
                  <a:cubicBezTo>
                    <a:pt x="210374" y="101467"/>
                    <a:pt x="227027" y="99152"/>
                    <a:pt x="243681" y="99152"/>
                  </a:cubicBezTo>
                  <a:close/>
                  <a:moveTo>
                    <a:pt x="243681" y="48711"/>
                  </a:moveTo>
                  <a:cubicBezTo>
                    <a:pt x="260335" y="48711"/>
                    <a:pt x="276989" y="51385"/>
                    <a:pt x="295275" y="56732"/>
                  </a:cubicBezTo>
                  <a:cubicBezTo>
                    <a:pt x="295275" y="56732"/>
                    <a:pt x="295275" y="56732"/>
                    <a:pt x="292663" y="71437"/>
                  </a:cubicBezTo>
                  <a:cubicBezTo>
                    <a:pt x="257396" y="60742"/>
                    <a:pt x="231272" y="60742"/>
                    <a:pt x="197312" y="71437"/>
                  </a:cubicBezTo>
                  <a:cubicBezTo>
                    <a:pt x="197312" y="71437"/>
                    <a:pt x="197312" y="71437"/>
                    <a:pt x="192087" y="56732"/>
                  </a:cubicBezTo>
                  <a:cubicBezTo>
                    <a:pt x="210374" y="51385"/>
                    <a:pt x="227027" y="48711"/>
                    <a:pt x="243681" y="48711"/>
                  </a:cubicBezTo>
                  <a:close/>
                  <a:moveTo>
                    <a:pt x="85725" y="48683"/>
                  </a:moveTo>
                  <a:cubicBezTo>
                    <a:pt x="102122" y="48683"/>
                    <a:pt x="118520" y="51329"/>
                    <a:pt x="136525" y="56621"/>
                  </a:cubicBezTo>
                  <a:cubicBezTo>
                    <a:pt x="136525" y="56621"/>
                    <a:pt x="136525" y="56621"/>
                    <a:pt x="132667" y="69850"/>
                  </a:cubicBezTo>
                  <a:cubicBezTo>
                    <a:pt x="99229" y="60590"/>
                    <a:pt x="72221" y="60590"/>
                    <a:pt x="38783" y="69850"/>
                  </a:cubicBezTo>
                  <a:lnTo>
                    <a:pt x="34925" y="56621"/>
                  </a:lnTo>
                  <a:cubicBezTo>
                    <a:pt x="52930" y="51329"/>
                    <a:pt x="69327" y="48683"/>
                    <a:pt x="85725" y="48683"/>
                  </a:cubicBezTo>
                  <a:close/>
                  <a:moveTo>
                    <a:pt x="245779" y="12700"/>
                  </a:moveTo>
                  <a:cubicBezTo>
                    <a:pt x="224915" y="12700"/>
                    <a:pt x="201443" y="16579"/>
                    <a:pt x="171450" y="28215"/>
                  </a:cubicBezTo>
                  <a:cubicBezTo>
                    <a:pt x="171450" y="28215"/>
                    <a:pt x="171450" y="28215"/>
                    <a:pt x="171450" y="263525"/>
                  </a:cubicBezTo>
                  <a:cubicBezTo>
                    <a:pt x="176666" y="262232"/>
                    <a:pt x="185794" y="259646"/>
                    <a:pt x="192314" y="257061"/>
                  </a:cubicBezTo>
                  <a:cubicBezTo>
                    <a:pt x="185794" y="238960"/>
                    <a:pt x="191010" y="219566"/>
                    <a:pt x="205355" y="205344"/>
                  </a:cubicBezTo>
                  <a:cubicBezTo>
                    <a:pt x="226219" y="184657"/>
                    <a:pt x="258819" y="184657"/>
                    <a:pt x="279684" y="205344"/>
                  </a:cubicBezTo>
                  <a:cubicBezTo>
                    <a:pt x="294028" y="218273"/>
                    <a:pt x="299244" y="238960"/>
                    <a:pt x="294028" y="257061"/>
                  </a:cubicBezTo>
                  <a:cubicBezTo>
                    <a:pt x="301852" y="258353"/>
                    <a:pt x="312284" y="262232"/>
                    <a:pt x="317500" y="263525"/>
                  </a:cubicBezTo>
                  <a:lnTo>
                    <a:pt x="317500" y="28215"/>
                  </a:lnTo>
                  <a:cubicBezTo>
                    <a:pt x="288812" y="17872"/>
                    <a:pt x="266643" y="12700"/>
                    <a:pt x="245779" y="12700"/>
                  </a:cubicBezTo>
                  <a:close/>
                  <a:moveTo>
                    <a:pt x="84931" y="12700"/>
                  </a:moveTo>
                  <a:cubicBezTo>
                    <a:pt x="63004" y="12700"/>
                    <a:pt x="42366" y="17872"/>
                    <a:pt x="12700" y="28215"/>
                  </a:cubicBezTo>
                  <a:cubicBezTo>
                    <a:pt x="12700" y="28215"/>
                    <a:pt x="12700" y="28215"/>
                    <a:pt x="12700" y="263525"/>
                  </a:cubicBezTo>
                  <a:cubicBezTo>
                    <a:pt x="41077" y="254475"/>
                    <a:pt x="63004" y="249303"/>
                    <a:pt x="84931" y="249303"/>
                  </a:cubicBezTo>
                  <a:cubicBezTo>
                    <a:pt x="106859" y="249303"/>
                    <a:pt x="128786" y="254475"/>
                    <a:pt x="157163" y="263525"/>
                  </a:cubicBezTo>
                  <a:lnTo>
                    <a:pt x="157163" y="28215"/>
                  </a:lnTo>
                  <a:cubicBezTo>
                    <a:pt x="128786" y="17872"/>
                    <a:pt x="106859" y="12700"/>
                    <a:pt x="84931" y="12700"/>
                  </a:cubicBezTo>
                  <a:close/>
                  <a:moveTo>
                    <a:pt x="86835" y="0"/>
                  </a:moveTo>
                  <a:cubicBezTo>
                    <a:pt x="110164" y="0"/>
                    <a:pt x="133493" y="5175"/>
                    <a:pt x="165894" y="15525"/>
                  </a:cubicBezTo>
                  <a:cubicBezTo>
                    <a:pt x="198295" y="5175"/>
                    <a:pt x="221624" y="0"/>
                    <a:pt x="244953" y="0"/>
                  </a:cubicBezTo>
                  <a:cubicBezTo>
                    <a:pt x="269578" y="0"/>
                    <a:pt x="294203" y="5175"/>
                    <a:pt x="326604" y="16819"/>
                  </a:cubicBezTo>
                  <a:cubicBezTo>
                    <a:pt x="329196" y="18113"/>
                    <a:pt x="331788" y="20700"/>
                    <a:pt x="331788" y="23288"/>
                  </a:cubicBezTo>
                  <a:cubicBezTo>
                    <a:pt x="331788" y="23288"/>
                    <a:pt x="331788" y="23288"/>
                    <a:pt x="331788" y="274276"/>
                  </a:cubicBezTo>
                  <a:cubicBezTo>
                    <a:pt x="331788" y="280744"/>
                    <a:pt x="325308" y="280744"/>
                    <a:pt x="322716" y="280744"/>
                  </a:cubicBezTo>
                  <a:cubicBezTo>
                    <a:pt x="313643" y="276863"/>
                    <a:pt x="299387" y="272982"/>
                    <a:pt x="289019" y="269101"/>
                  </a:cubicBezTo>
                  <a:cubicBezTo>
                    <a:pt x="287723" y="271688"/>
                    <a:pt x="286427" y="272982"/>
                    <a:pt x="285130" y="274276"/>
                  </a:cubicBezTo>
                  <a:cubicBezTo>
                    <a:pt x="285130" y="274276"/>
                    <a:pt x="285130" y="274276"/>
                    <a:pt x="329196" y="318263"/>
                  </a:cubicBezTo>
                  <a:cubicBezTo>
                    <a:pt x="329196" y="318263"/>
                    <a:pt x="329196" y="318263"/>
                    <a:pt x="318828" y="328613"/>
                  </a:cubicBezTo>
                  <a:cubicBezTo>
                    <a:pt x="318828" y="328613"/>
                    <a:pt x="318828" y="328613"/>
                    <a:pt x="274762" y="284626"/>
                  </a:cubicBezTo>
                  <a:cubicBezTo>
                    <a:pt x="254025" y="300151"/>
                    <a:pt x="224216" y="298857"/>
                    <a:pt x="206072" y="279451"/>
                  </a:cubicBezTo>
                  <a:cubicBezTo>
                    <a:pt x="202183" y="276863"/>
                    <a:pt x="200887" y="274276"/>
                    <a:pt x="198295" y="270394"/>
                  </a:cubicBezTo>
                  <a:cubicBezTo>
                    <a:pt x="189223" y="272982"/>
                    <a:pt x="174966" y="278157"/>
                    <a:pt x="167190" y="280744"/>
                  </a:cubicBezTo>
                  <a:cubicBezTo>
                    <a:pt x="165894" y="280744"/>
                    <a:pt x="164598" y="280744"/>
                    <a:pt x="163302" y="280744"/>
                  </a:cubicBezTo>
                  <a:cubicBezTo>
                    <a:pt x="130901" y="269101"/>
                    <a:pt x="108868" y="263926"/>
                    <a:pt x="85539" y="263926"/>
                  </a:cubicBezTo>
                  <a:cubicBezTo>
                    <a:pt x="63506" y="263926"/>
                    <a:pt x="40177" y="269101"/>
                    <a:pt x="9072" y="280744"/>
                  </a:cubicBezTo>
                  <a:cubicBezTo>
                    <a:pt x="6480" y="280744"/>
                    <a:pt x="0" y="280744"/>
                    <a:pt x="0" y="274276"/>
                  </a:cubicBezTo>
                  <a:cubicBezTo>
                    <a:pt x="0" y="274276"/>
                    <a:pt x="0" y="274276"/>
                    <a:pt x="0" y="23288"/>
                  </a:cubicBezTo>
                  <a:cubicBezTo>
                    <a:pt x="0" y="20700"/>
                    <a:pt x="2592" y="18113"/>
                    <a:pt x="5184" y="16819"/>
                  </a:cubicBezTo>
                  <a:cubicBezTo>
                    <a:pt x="37585" y="5175"/>
                    <a:pt x="62210" y="0"/>
                    <a:pt x="86835" y="0"/>
                  </a:cubicBezTo>
                  <a:close/>
                </a:path>
              </a:pathLst>
            </a:custGeom>
            <a:solidFill>
              <a:schemeClr val="accent1"/>
            </a:solidFill>
            <a:ln>
              <a:noFill/>
            </a:ln>
          </p:spPr>
          <p:txBody>
            <a:bodyPr anchor="ctr"/>
            <a:p>
              <a:pPr algn="ctr" defTabSz="1217295">
                <a:lnSpc>
                  <a:spcPct val="130000"/>
                </a:lnSpc>
              </a:pPr>
              <a:endParaRPr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grpSp>
        <p:nvGrpSpPr>
          <p:cNvPr id="33" name="组合 32"/>
          <p:cNvGrpSpPr/>
          <p:nvPr/>
        </p:nvGrpSpPr>
        <p:grpSpPr>
          <a:xfrm>
            <a:off x="5666278" y="4024074"/>
            <a:ext cx="4829187" cy="588484"/>
            <a:chOff x="1011441" y="2475172"/>
            <a:chExt cx="3621890" cy="441363"/>
          </a:xfrm>
        </p:grpSpPr>
        <p:sp>
          <p:nvSpPr>
            <p:cNvPr id="37" name="îŝḷîḓé-文本框 63"/>
            <p:cNvSpPr txBox="1"/>
            <p:nvPr/>
          </p:nvSpPr>
          <p:spPr>
            <a:xfrm>
              <a:off x="1542054" y="2475172"/>
              <a:ext cx="3091277" cy="376982"/>
            </a:xfrm>
            <a:prstGeom prst="rect">
              <a:avLst/>
            </a:prstGeom>
            <a:noFill/>
          </p:spPr>
          <p:txBody>
            <a:bodyPr wrap="none" anchor="b" anchorCtr="0">
              <a:normAutofit lnSpcReduction="10000"/>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亚健康</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
          <p:nvSpPr>
            <p:cNvPr id="36" name="îŝḷîḓé-Freeform 8"/>
            <p:cNvSpPr/>
            <p:nvPr/>
          </p:nvSpPr>
          <p:spPr bwMode="auto">
            <a:xfrm>
              <a:off x="1011441" y="2510034"/>
              <a:ext cx="426928" cy="406501"/>
            </a:xfrm>
            <a:custGeom>
              <a:avLst/>
              <a:gdLst>
                <a:gd name="connsiteX0" fmla="*/ 117254 w 331788"/>
                <a:gd name="connsiteY0" fmla="*/ 187325 h 315913"/>
                <a:gd name="connsiteX1" fmla="*/ 204708 w 331788"/>
                <a:gd name="connsiteY1" fmla="*/ 187325 h 315913"/>
                <a:gd name="connsiteX2" fmla="*/ 211138 w 331788"/>
                <a:gd name="connsiteY2" fmla="*/ 195263 h 315913"/>
                <a:gd name="connsiteX3" fmla="*/ 204708 w 331788"/>
                <a:gd name="connsiteY3" fmla="*/ 203200 h 315913"/>
                <a:gd name="connsiteX4" fmla="*/ 117254 w 331788"/>
                <a:gd name="connsiteY4" fmla="*/ 203200 h 315913"/>
                <a:gd name="connsiteX5" fmla="*/ 109538 w 331788"/>
                <a:gd name="connsiteY5" fmla="*/ 195263 h 315913"/>
                <a:gd name="connsiteX6" fmla="*/ 117254 w 331788"/>
                <a:gd name="connsiteY6" fmla="*/ 187325 h 315913"/>
                <a:gd name="connsiteX7" fmla="*/ 91953 w 331788"/>
                <a:gd name="connsiteY7" fmla="*/ 161925 h 315913"/>
                <a:gd name="connsiteX8" fmla="*/ 230025 w 331788"/>
                <a:gd name="connsiteY8" fmla="*/ 161925 h 315913"/>
                <a:gd name="connsiteX9" fmla="*/ 236538 w 331788"/>
                <a:gd name="connsiteY9" fmla="*/ 168420 h 315913"/>
                <a:gd name="connsiteX10" fmla="*/ 230025 w 331788"/>
                <a:gd name="connsiteY10" fmla="*/ 176213 h 315913"/>
                <a:gd name="connsiteX11" fmla="*/ 91953 w 331788"/>
                <a:gd name="connsiteY11" fmla="*/ 176213 h 315913"/>
                <a:gd name="connsiteX12" fmla="*/ 84138 w 331788"/>
                <a:gd name="connsiteY12" fmla="*/ 168420 h 315913"/>
                <a:gd name="connsiteX13" fmla="*/ 91953 w 331788"/>
                <a:gd name="connsiteY13" fmla="*/ 161925 h 315913"/>
                <a:gd name="connsiteX14" fmla="*/ 79225 w 331788"/>
                <a:gd name="connsiteY14" fmla="*/ 134938 h 315913"/>
                <a:gd name="connsiteX15" fmla="*/ 255739 w 331788"/>
                <a:gd name="connsiteY15" fmla="*/ 134938 h 315913"/>
                <a:gd name="connsiteX16" fmla="*/ 263526 w 331788"/>
                <a:gd name="connsiteY16" fmla="*/ 142876 h 315913"/>
                <a:gd name="connsiteX17" fmla="*/ 255739 w 331788"/>
                <a:gd name="connsiteY17" fmla="*/ 150813 h 315913"/>
                <a:gd name="connsiteX18" fmla="*/ 79225 w 331788"/>
                <a:gd name="connsiteY18" fmla="*/ 150813 h 315913"/>
                <a:gd name="connsiteX19" fmla="*/ 71438 w 331788"/>
                <a:gd name="connsiteY19" fmla="*/ 142876 h 315913"/>
                <a:gd name="connsiteX20" fmla="*/ 79225 w 331788"/>
                <a:gd name="connsiteY20" fmla="*/ 134938 h 315913"/>
                <a:gd name="connsiteX21" fmla="*/ 284163 w 331788"/>
                <a:gd name="connsiteY21" fmla="*/ 117475 h 315913"/>
                <a:gd name="connsiteX22" fmla="*/ 279083 w 331788"/>
                <a:gd name="connsiteY22" fmla="*/ 142611 h 315913"/>
                <a:gd name="connsiteX23" fmla="*/ 277813 w 331788"/>
                <a:gd name="connsiteY23" fmla="*/ 146579 h 315913"/>
                <a:gd name="connsiteX24" fmla="*/ 277813 w 331788"/>
                <a:gd name="connsiteY24" fmla="*/ 147902 h 315913"/>
                <a:gd name="connsiteX25" fmla="*/ 271463 w 331788"/>
                <a:gd name="connsiteY25" fmla="*/ 149225 h 315913"/>
                <a:gd name="connsiteX26" fmla="*/ 276543 w 331788"/>
                <a:gd name="connsiteY26" fmla="*/ 126736 h 315913"/>
                <a:gd name="connsiteX27" fmla="*/ 284163 w 331788"/>
                <a:gd name="connsiteY27" fmla="*/ 117475 h 315913"/>
                <a:gd name="connsiteX28" fmla="*/ 47625 w 331788"/>
                <a:gd name="connsiteY28" fmla="*/ 117475 h 315913"/>
                <a:gd name="connsiteX29" fmla="*/ 56198 w 331788"/>
                <a:gd name="connsiteY29" fmla="*/ 126736 h 315913"/>
                <a:gd name="connsiteX30" fmla="*/ 61913 w 331788"/>
                <a:gd name="connsiteY30" fmla="*/ 149225 h 315913"/>
                <a:gd name="connsiteX31" fmla="*/ 54769 w 331788"/>
                <a:gd name="connsiteY31" fmla="*/ 147902 h 315913"/>
                <a:gd name="connsiteX32" fmla="*/ 54769 w 331788"/>
                <a:gd name="connsiteY32" fmla="*/ 146579 h 315913"/>
                <a:gd name="connsiteX33" fmla="*/ 53340 w 331788"/>
                <a:gd name="connsiteY33" fmla="*/ 142611 h 315913"/>
                <a:gd name="connsiteX34" fmla="*/ 47625 w 331788"/>
                <a:gd name="connsiteY34" fmla="*/ 117475 h 315913"/>
                <a:gd name="connsiteX35" fmla="*/ 300038 w 331788"/>
                <a:gd name="connsiteY35" fmla="*/ 106363 h 315913"/>
                <a:gd name="connsiteX36" fmla="*/ 297440 w 331788"/>
                <a:gd name="connsiteY36" fmla="*/ 115315 h 315913"/>
                <a:gd name="connsiteX37" fmla="*/ 293544 w 331788"/>
                <a:gd name="connsiteY37" fmla="*/ 149844 h 315913"/>
                <a:gd name="connsiteX38" fmla="*/ 293544 w 331788"/>
                <a:gd name="connsiteY38" fmla="*/ 152401 h 315913"/>
                <a:gd name="connsiteX39" fmla="*/ 290946 w 331788"/>
                <a:gd name="connsiteY39" fmla="*/ 149844 h 315913"/>
                <a:gd name="connsiteX40" fmla="*/ 285750 w 331788"/>
                <a:gd name="connsiteY40" fmla="*/ 148565 h 315913"/>
                <a:gd name="connsiteX41" fmla="*/ 285750 w 331788"/>
                <a:gd name="connsiteY41" fmla="*/ 147286 h 315913"/>
                <a:gd name="connsiteX42" fmla="*/ 292245 w 331788"/>
                <a:gd name="connsiteY42" fmla="*/ 115315 h 315913"/>
                <a:gd name="connsiteX43" fmla="*/ 300038 w 331788"/>
                <a:gd name="connsiteY43" fmla="*/ 106363 h 315913"/>
                <a:gd name="connsiteX44" fmla="*/ 31750 w 331788"/>
                <a:gd name="connsiteY44" fmla="*/ 106363 h 315913"/>
                <a:gd name="connsiteX45" fmla="*/ 39543 w 331788"/>
                <a:gd name="connsiteY45" fmla="*/ 115315 h 315913"/>
                <a:gd name="connsiteX46" fmla="*/ 46038 w 331788"/>
                <a:gd name="connsiteY46" fmla="*/ 148565 h 315913"/>
                <a:gd name="connsiteX47" fmla="*/ 40842 w 331788"/>
                <a:gd name="connsiteY47" fmla="*/ 149844 h 315913"/>
                <a:gd name="connsiteX48" fmla="*/ 38244 w 331788"/>
                <a:gd name="connsiteY48" fmla="*/ 152401 h 315913"/>
                <a:gd name="connsiteX49" fmla="*/ 38244 w 331788"/>
                <a:gd name="connsiteY49" fmla="*/ 149844 h 315913"/>
                <a:gd name="connsiteX50" fmla="*/ 34348 w 331788"/>
                <a:gd name="connsiteY50" fmla="*/ 115315 h 315913"/>
                <a:gd name="connsiteX51" fmla="*/ 31750 w 331788"/>
                <a:gd name="connsiteY51" fmla="*/ 106363 h 315913"/>
                <a:gd name="connsiteX52" fmla="*/ 3900 w 331788"/>
                <a:gd name="connsiteY52" fmla="*/ 100704 h 315913"/>
                <a:gd name="connsiteX53" fmla="*/ 19503 w 331788"/>
                <a:gd name="connsiteY53" fmla="*/ 100704 h 315913"/>
                <a:gd name="connsiteX54" fmla="*/ 24704 w 331788"/>
                <a:gd name="connsiteY54" fmla="*/ 118746 h 315913"/>
                <a:gd name="connsiteX55" fmla="*/ 28605 w 331788"/>
                <a:gd name="connsiteY55" fmla="*/ 156117 h 315913"/>
                <a:gd name="connsiteX56" fmla="*/ 28605 w 331788"/>
                <a:gd name="connsiteY56" fmla="*/ 158695 h 315913"/>
                <a:gd name="connsiteX57" fmla="*/ 31205 w 331788"/>
                <a:gd name="connsiteY57" fmla="*/ 172870 h 315913"/>
                <a:gd name="connsiteX58" fmla="*/ 65012 w 331788"/>
                <a:gd name="connsiteY58" fmla="*/ 226995 h 315913"/>
                <a:gd name="connsiteX59" fmla="*/ 66312 w 331788"/>
                <a:gd name="connsiteY59" fmla="*/ 229572 h 315913"/>
                <a:gd name="connsiteX60" fmla="*/ 71513 w 331788"/>
                <a:gd name="connsiteY60" fmla="*/ 229572 h 315913"/>
                <a:gd name="connsiteX61" fmla="*/ 71513 w 331788"/>
                <a:gd name="connsiteY61" fmla="*/ 225706 h 315913"/>
                <a:gd name="connsiteX62" fmla="*/ 42908 w 331788"/>
                <a:gd name="connsiteY62" fmla="*/ 178025 h 315913"/>
                <a:gd name="connsiteX63" fmla="*/ 46808 w 331788"/>
                <a:gd name="connsiteY63" fmla="*/ 161272 h 315913"/>
                <a:gd name="connsiteX64" fmla="*/ 63711 w 331788"/>
                <a:gd name="connsiteY64" fmla="*/ 165138 h 315913"/>
                <a:gd name="connsiteX65" fmla="*/ 94917 w 331788"/>
                <a:gd name="connsiteY65" fmla="*/ 203798 h 315913"/>
                <a:gd name="connsiteX66" fmla="*/ 102719 w 331788"/>
                <a:gd name="connsiteY66" fmla="*/ 212819 h 315913"/>
                <a:gd name="connsiteX67" fmla="*/ 136525 w 331788"/>
                <a:gd name="connsiteY67" fmla="*/ 263078 h 315913"/>
                <a:gd name="connsiteX68" fmla="*/ 136525 w 331788"/>
                <a:gd name="connsiteY68" fmla="*/ 268232 h 315913"/>
                <a:gd name="connsiteX69" fmla="*/ 136525 w 331788"/>
                <a:gd name="connsiteY69" fmla="*/ 277253 h 315913"/>
                <a:gd name="connsiteX70" fmla="*/ 135225 w 331788"/>
                <a:gd name="connsiteY70" fmla="*/ 310759 h 315913"/>
                <a:gd name="connsiteX71" fmla="*/ 130024 w 331788"/>
                <a:gd name="connsiteY71" fmla="*/ 315913 h 315913"/>
                <a:gd name="connsiteX72" fmla="*/ 78014 w 331788"/>
                <a:gd name="connsiteY72" fmla="*/ 314625 h 315913"/>
                <a:gd name="connsiteX73" fmla="*/ 74113 w 331788"/>
                <a:gd name="connsiteY73" fmla="*/ 310759 h 315913"/>
                <a:gd name="connsiteX74" fmla="*/ 72813 w 331788"/>
                <a:gd name="connsiteY74" fmla="*/ 283696 h 315913"/>
                <a:gd name="connsiteX75" fmla="*/ 23404 w 331788"/>
                <a:gd name="connsiteY75" fmla="*/ 224417 h 315913"/>
                <a:gd name="connsiteX76" fmla="*/ 9101 w 331788"/>
                <a:gd name="connsiteY76" fmla="*/ 197355 h 315913"/>
                <a:gd name="connsiteX77" fmla="*/ 9101 w 331788"/>
                <a:gd name="connsiteY77" fmla="*/ 194778 h 315913"/>
                <a:gd name="connsiteX78" fmla="*/ 0 w 331788"/>
                <a:gd name="connsiteY78" fmla="*/ 111014 h 315913"/>
                <a:gd name="connsiteX79" fmla="*/ 3900 w 331788"/>
                <a:gd name="connsiteY79" fmla="*/ 100704 h 315913"/>
                <a:gd name="connsiteX80" fmla="*/ 312285 w 331788"/>
                <a:gd name="connsiteY80" fmla="*/ 100699 h 315913"/>
                <a:gd name="connsiteX81" fmla="*/ 327888 w 331788"/>
                <a:gd name="connsiteY81" fmla="*/ 100699 h 315913"/>
                <a:gd name="connsiteX82" fmla="*/ 331788 w 331788"/>
                <a:gd name="connsiteY82" fmla="*/ 110994 h 315913"/>
                <a:gd name="connsiteX83" fmla="*/ 322687 w 331788"/>
                <a:gd name="connsiteY83" fmla="*/ 194644 h 315913"/>
                <a:gd name="connsiteX84" fmla="*/ 322687 w 331788"/>
                <a:gd name="connsiteY84" fmla="*/ 197217 h 315913"/>
                <a:gd name="connsiteX85" fmla="*/ 308384 w 331788"/>
                <a:gd name="connsiteY85" fmla="*/ 224242 h 315913"/>
                <a:gd name="connsiteX86" fmla="*/ 258975 w 331788"/>
                <a:gd name="connsiteY86" fmla="*/ 283440 h 315913"/>
                <a:gd name="connsiteX87" fmla="*/ 257675 w 331788"/>
                <a:gd name="connsiteY87" fmla="*/ 310466 h 315913"/>
                <a:gd name="connsiteX88" fmla="*/ 253774 w 331788"/>
                <a:gd name="connsiteY88" fmla="*/ 314326 h 315913"/>
                <a:gd name="connsiteX89" fmla="*/ 201764 w 331788"/>
                <a:gd name="connsiteY89" fmla="*/ 314326 h 315913"/>
                <a:gd name="connsiteX90" fmla="*/ 196563 w 331788"/>
                <a:gd name="connsiteY90" fmla="*/ 310466 h 315913"/>
                <a:gd name="connsiteX91" fmla="*/ 195263 w 331788"/>
                <a:gd name="connsiteY91" fmla="*/ 277006 h 315913"/>
                <a:gd name="connsiteX92" fmla="*/ 195263 w 331788"/>
                <a:gd name="connsiteY92" fmla="*/ 267997 h 315913"/>
                <a:gd name="connsiteX93" fmla="*/ 195263 w 331788"/>
                <a:gd name="connsiteY93" fmla="*/ 262850 h 315913"/>
                <a:gd name="connsiteX94" fmla="*/ 229069 w 331788"/>
                <a:gd name="connsiteY94" fmla="*/ 212660 h 315913"/>
                <a:gd name="connsiteX95" fmla="*/ 236871 w 331788"/>
                <a:gd name="connsiteY95" fmla="*/ 203652 h 315913"/>
                <a:gd name="connsiteX96" fmla="*/ 268077 w 331788"/>
                <a:gd name="connsiteY96" fmla="*/ 165045 h 315913"/>
                <a:gd name="connsiteX97" fmla="*/ 284980 w 331788"/>
                <a:gd name="connsiteY97" fmla="*/ 161184 h 315913"/>
                <a:gd name="connsiteX98" fmla="*/ 288880 w 331788"/>
                <a:gd name="connsiteY98" fmla="*/ 177914 h 315913"/>
                <a:gd name="connsiteX99" fmla="*/ 260275 w 331788"/>
                <a:gd name="connsiteY99" fmla="*/ 225529 h 315913"/>
                <a:gd name="connsiteX100" fmla="*/ 260275 w 331788"/>
                <a:gd name="connsiteY100" fmla="*/ 229390 h 315913"/>
                <a:gd name="connsiteX101" fmla="*/ 265476 w 331788"/>
                <a:gd name="connsiteY101" fmla="*/ 229390 h 315913"/>
                <a:gd name="connsiteX102" fmla="*/ 266776 w 331788"/>
                <a:gd name="connsiteY102" fmla="*/ 226816 h 315913"/>
                <a:gd name="connsiteX103" fmla="*/ 300583 w 331788"/>
                <a:gd name="connsiteY103" fmla="*/ 172766 h 315913"/>
                <a:gd name="connsiteX104" fmla="*/ 303183 w 331788"/>
                <a:gd name="connsiteY104" fmla="*/ 158610 h 315913"/>
                <a:gd name="connsiteX105" fmla="*/ 303183 w 331788"/>
                <a:gd name="connsiteY105" fmla="*/ 156036 h 315913"/>
                <a:gd name="connsiteX106" fmla="*/ 307084 w 331788"/>
                <a:gd name="connsiteY106" fmla="*/ 118716 h 315913"/>
                <a:gd name="connsiteX107" fmla="*/ 312285 w 331788"/>
                <a:gd name="connsiteY107" fmla="*/ 100699 h 315913"/>
                <a:gd name="connsiteX108" fmla="*/ 219869 w 331788"/>
                <a:gd name="connsiteY108" fmla="*/ 52388 h 315913"/>
                <a:gd name="connsiteX109" fmla="*/ 230188 w 331788"/>
                <a:gd name="connsiteY109" fmla="*/ 62707 h 315913"/>
                <a:gd name="connsiteX110" fmla="*/ 219869 w 331788"/>
                <a:gd name="connsiteY110" fmla="*/ 73026 h 315913"/>
                <a:gd name="connsiteX111" fmla="*/ 209550 w 331788"/>
                <a:gd name="connsiteY111" fmla="*/ 62707 h 315913"/>
                <a:gd name="connsiteX112" fmla="*/ 219869 w 331788"/>
                <a:gd name="connsiteY112" fmla="*/ 52388 h 315913"/>
                <a:gd name="connsiteX113" fmla="*/ 111919 w 331788"/>
                <a:gd name="connsiteY113" fmla="*/ 52388 h 315913"/>
                <a:gd name="connsiteX114" fmla="*/ 122238 w 331788"/>
                <a:gd name="connsiteY114" fmla="*/ 62707 h 315913"/>
                <a:gd name="connsiteX115" fmla="*/ 111919 w 331788"/>
                <a:gd name="connsiteY115" fmla="*/ 73026 h 315913"/>
                <a:gd name="connsiteX116" fmla="*/ 101600 w 331788"/>
                <a:gd name="connsiteY116" fmla="*/ 62707 h 315913"/>
                <a:gd name="connsiteX117" fmla="*/ 111919 w 331788"/>
                <a:gd name="connsiteY117" fmla="*/ 52388 h 315913"/>
                <a:gd name="connsiteX118" fmla="*/ 177801 w 331788"/>
                <a:gd name="connsiteY118" fmla="*/ 47625 h 315913"/>
                <a:gd name="connsiteX119" fmla="*/ 160338 w 331788"/>
                <a:gd name="connsiteY119" fmla="*/ 63501 h 315913"/>
                <a:gd name="connsiteX120" fmla="*/ 153988 w 331788"/>
                <a:gd name="connsiteY120" fmla="*/ 55563 h 315913"/>
                <a:gd name="connsiteX121" fmla="*/ 146050 w 331788"/>
                <a:gd name="connsiteY121" fmla="*/ 63501 h 315913"/>
                <a:gd name="connsiteX122" fmla="*/ 153988 w 331788"/>
                <a:gd name="connsiteY122" fmla="*/ 69851 h 315913"/>
                <a:gd name="connsiteX123" fmla="*/ 160338 w 331788"/>
                <a:gd name="connsiteY123" fmla="*/ 77788 h 315913"/>
                <a:gd name="connsiteX124" fmla="*/ 168276 w 331788"/>
                <a:gd name="connsiteY124" fmla="*/ 69851 h 315913"/>
                <a:gd name="connsiteX125" fmla="*/ 185738 w 331788"/>
                <a:gd name="connsiteY125" fmla="*/ 53975 h 315913"/>
                <a:gd name="connsiteX126" fmla="*/ 165895 w 331788"/>
                <a:gd name="connsiteY126" fmla="*/ 25400 h 315913"/>
                <a:gd name="connsiteX127" fmla="*/ 203202 w 331788"/>
                <a:gd name="connsiteY127" fmla="*/ 62707 h 315913"/>
                <a:gd name="connsiteX128" fmla="*/ 165895 w 331788"/>
                <a:gd name="connsiteY128" fmla="*/ 100014 h 315913"/>
                <a:gd name="connsiteX129" fmla="*/ 128588 w 331788"/>
                <a:gd name="connsiteY129" fmla="*/ 62707 h 315913"/>
                <a:gd name="connsiteX130" fmla="*/ 165895 w 331788"/>
                <a:gd name="connsiteY130" fmla="*/ 25400 h 315913"/>
                <a:gd name="connsiteX131" fmla="*/ 101966 w 331788"/>
                <a:gd name="connsiteY131" fmla="*/ 15875 h 315913"/>
                <a:gd name="connsiteX132" fmla="*/ 103261 w 331788"/>
                <a:gd name="connsiteY132" fmla="*/ 18477 h 315913"/>
                <a:gd name="connsiteX133" fmla="*/ 85139 w 331788"/>
                <a:gd name="connsiteY133" fmla="*/ 36689 h 315913"/>
                <a:gd name="connsiteX134" fmla="*/ 82550 w 331788"/>
                <a:gd name="connsiteY134" fmla="*/ 35388 h 315913"/>
                <a:gd name="connsiteX135" fmla="*/ 82550 w 331788"/>
                <a:gd name="connsiteY135" fmla="*/ 88724 h 315913"/>
                <a:gd name="connsiteX136" fmla="*/ 85139 w 331788"/>
                <a:gd name="connsiteY136" fmla="*/ 88724 h 315913"/>
                <a:gd name="connsiteX137" fmla="*/ 103261 w 331788"/>
                <a:gd name="connsiteY137" fmla="*/ 105636 h 315913"/>
                <a:gd name="connsiteX138" fmla="*/ 101966 w 331788"/>
                <a:gd name="connsiteY138" fmla="*/ 109538 h 315913"/>
                <a:gd name="connsiteX139" fmla="*/ 228820 w 331788"/>
                <a:gd name="connsiteY139" fmla="*/ 109538 h 315913"/>
                <a:gd name="connsiteX140" fmla="*/ 228820 w 331788"/>
                <a:gd name="connsiteY140" fmla="*/ 106936 h 315913"/>
                <a:gd name="connsiteX141" fmla="*/ 246942 w 331788"/>
                <a:gd name="connsiteY141" fmla="*/ 90025 h 315913"/>
                <a:gd name="connsiteX142" fmla="*/ 250825 w 331788"/>
                <a:gd name="connsiteY142" fmla="*/ 90025 h 315913"/>
                <a:gd name="connsiteX143" fmla="*/ 250825 w 331788"/>
                <a:gd name="connsiteY143" fmla="*/ 36689 h 315913"/>
                <a:gd name="connsiteX144" fmla="*/ 246942 w 331788"/>
                <a:gd name="connsiteY144" fmla="*/ 36689 h 315913"/>
                <a:gd name="connsiteX145" fmla="*/ 228820 w 331788"/>
                <a:gd name="connsiteY145" fmla="*/ 19777 h 315913"/>
                <a:gd name="connsiteX146" fmla="*/ 230114 w 331788"/>
                <a:gd name="connsiteY146" fmla="*/ 15875 h 315913"/>
                <a:gd name="connsiteX147" fmla="*/ 101966 w 331788"/>
                <a:gd name="connsiteY147" fmla="*/ 15875 h 315913"/>
                <a:gd name="connsiteX148" fmla="*/ 85099 w 331788"/>
                <a:gd name="connsiteY148" fmla="*/ 0 h 315913"/>
                <a:gd name="connsiteX149" fmla="*/ 248277 w 331788"/>
                <a:gd name="connsiteY149" fmla="*/ 0 h 315913"/>
                <a:gd name="connsiteX150" fmla="*/ 265113 w 331788"/>
                <a:gd name="connsiteY150" fmla="*/ 18248 h 315913"/>
                <a:gd name="connsiteX151" fmla="*/ 265113 w 331788"/>
                <a:gd name="connsiteY151" fmla="*/ 106881 h 315913"/>
                <a:gd name="connsiteX152" fmla="*/ 248277 w 331788"/>
                <a:gd name="connsiteY152" fmla="*/ 123825 h 315913"/>
                <a:gd name="connsiteX153" fmla="*/ 85099 w 331788"/>
                <a:gd name="connsiteY153" fmla="*/ 123825 h 315913"/>
                <a:gd name="connsiteX154" fmla="*/ 68263 w 331788"/>
                <a:gd name="connsiteY154" fmla="*/ 106881 h 315913"/>
                <a:gd name="connsiteX155" fmla="*/ 68263 w 331788"/>
                <a:gd name="connsiteY155" fmla="*/ 18248 h 315913"/>
                <a:gd name="connsiteX156" fmla="*/ 85099 w 331788"/>
                <a:gd name="connsiteY156"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331788" h="315913">
                  <a:moveTo>
                    <a:pt x="117254" y="187325"/>
                  </a:moveTo>
                  <a:lnTo>
                    <a:pt x="204708" y="187325"/>
                  </a:lnTo>
                  <a:cubicBezTo>
                    <a:pt x="208566" y="187325"/>
                    <a:pt x="211138" y="191294"/>
                    <a:pt x="211138" y="195263"/>
                  </a:cubicBezTo>
                  <a:cubicBezTo>
                    <a:pt x="211138" y="199231"/>
                    <a:pt x="208566" y="203200"/>
                    <a:pt x="204708" y="203200"/>
                  </a:cubicBezTo>
                  <a:cubicBezTo>
                    <a:pt x="204708" y="203200"/>
                    <a:pt x="204708" y="203200"/>
                    <a:pt x="117254" y="203200"/>
                  </a:cubicBezTo>
                  <a:cubicBezTo>
                    <a:pt x="113396" y="203200"/>
                    <a:pt x="109538" y="199231"/>
                    <a:pt x="109538" y="195263"/>
                  </a:cubicBezTo>
                  <a:cubicBezTo>
                    <a:pt x="109538" y="191294"/>
                    <a:pt x="113396" y="187325"/>
                    <a:pt x="117254" y="187325"/>
                  </a:cubicBezTo>
                  <a:close/>
                  <a:moveTo>
                    <a:pt x="91953" y="161925"/>
                  </a:moveTo>
                  <a:cubicBezTo>
                    <a:pt x="91953" y="161925"/>
                    <a:pt x="91953" y="161925"/>
                    <a:pt x="230025" y="161925"/>
                  </a:cubicBezTo>
                  <a:cubicBezTo>
                    <a:pt x="233933" y="161925"/>
                    <a:pt x="236538" y="164523"/>
                    <a:pt x="236538" y="168420"/>
                  </a:cubicBezTo>
                  <a:cubicBezTo>
                    <a:pt x="236538" y="172317"/>
                    <a:pt x="233933" y="176213"/>
                    <a:pt x="230025" y="176213"/>
                  </a:cubicBezTo>
                  <a:cubicBezTo>
                    <a:pt x="230025" y="176213"/>
                    <a:pt x="230025" y="176213"/>
                    <a:pt x="91953" y="176213"/>
                  </a:cubicBezTo>
                  <a:cubicBezTo>
                    <a:pt x="88045" y="176213"/>
                    <a:pt x="84138" y="172317"/>
                    <a:pt x="84138" y="168420"/>
                  </a:cubicBezTo>
                  <a:cubicBezTo>
                    <a:pt x="84138" y="164523"/>
                    <a:pt x="88045" y="161925"/>
                    <a:pt x="91953" y="161925"/>
                  </a:cubicBezTo>
                  <a:close/>
                  <a:moveTo>
                    <a:pt x="79225" y="134938"/>
                  </a:moveTo>
                  <a:cubicBezTo>
                    <a:pt x="79225" y="134938"/>
                    <a:pt x="79225" y="134938"/>
                    <a:pt x="255739" y="134938"/>
                  </a:cubicBezTo>
                  <a:cubicBezTo>
                    <a:pt x="259633" y="134938"/>
                    <a:pt x="263526" y="138907"/>
                    <a:pt x="263526" y="142876"/>
                  </a:cubicBezTo>
                  <a:cubicBezTo>
                    <a:pt x="263526" y="146844"/>
                    <a:pt x="259633" y="150813"/>
                    <a:pt x="255739" y="150813"/>
                  </a:cubicBezTo>
                  <a:cubicBezTo>
                    <a:pt x="255739" y="150813"/>
                    <a:pt x="255739" y="150813"/>
                    <a:pt x="79225" y="150813"/>
                  </a:cubicBezTo>
                  <a:cubicBezTo>
                    <a:pt x="75331" y="150813"/>
                    <a:pt x="71438" y="146844"/>
                    <a:pt x="71438" y="142876"/>
                  </a:cubicBezTo>
                  <a:cubicBezTo>
                    <a:pt x="71438" y="138907"/>
                    <a:pt x="75331" y="134938"/>
                    <a:pt x="79225" y="134938"/>
                  </a:cubicBezTo>
                  <a:close/>
                  <a:moveTo>
                    <a:pt x="284163" y="117475"/>
                  </a:moveTo>
                  <a:cubicBezTo>
                    <a:pt x="282893" y="124090"/>
                    <a:pt x="279083" y="135996"/>
                    <a:pt x="279083" y="142611"/>
                  </a:cubicBezTo>
                  <a:lnTo>
                    <a:pt x="277813" y="146579"/>
                  </a:lnTo>
                  <a:cubicBezTo>
                    <a:pt x="277813" y="146579"/>
                    <a:pt x="277813" y="146579"/>
                    <a:pt x="277813" y="147902"/>
                  </a:cubicBezTo>
                  <a:cubicBezTo>
                    <a:pt x="275273" y="147902"/>
                    <a:pt x="272733" y="147902"/>
                    <a:pt x="271463" y="149225"/>
                  </a:cubicBezTo>
                  <a:cubicBezTo>
                    <a:pt x="271463" y="143934"/>
                    <a:pt x="275273" y="132027"/>
                    <a:pt x="276543" y="126736"/>
                  </a:cubicBezTo>
                  <a:cubicBezTo>
                    <a:pt x="277813" y="122767"/>
                    <a:pt x="280353" y="118798"/>
                    <a:pt x="284163" y="117475"/>
                  </a:cubicBezTo>
                  <a:close/>
                  <a:moveTo>
                    <a:pt x="47625" y="117475"/>
                  </a:moveTo>
                  <a:cubicBezTo>
                    <a:pt x="51911" y="118798"/>
                    <a:pt x="54769" y="122767"/>
                    <a:pt x="56198" y="126736"/>
                  </a:cubicBezTo>
                  <a:cubicBezTo>
                    <a:pt x="57626" y="132027"/>
                    <a:pt x="61913" y="143934"/>
                    <a:pt x="61913" y="149225"/>
                  </a:cubicBezTo>
                  <a:cubicBezTo>
                    <a:pt x="60484" y="147902"/>
                    <a:pt x="57626" y="147902"/>
                    <a:pt x="54769" y="147902"/>
                  </a:cubicBezTo>
                  <a:cubicBezTo>
                    <a:pt x="54769" y="146579"/>
                    <a:pt x="54769" y="146579"/>
                    <a:pt x="54769" y="146579"/>
                  </a:cubicBezTo>
                  <a:cubicBezTo>
                    <a:pt x="54769" y="146579"/>
                    <a:pt x="54769" y="146579"/>
                    <a:pt x="53340" y="142611"/>
                  </a:cubicBezTo>
                  <a:cubicBezTo>
                    <a:pt x="53340" y="135996"/>
                    <a:pt x="49054" y="124090"/>
                    <a:pt x="47625" y="117475"/>
                  </a:cubicBezTo>
                  <a:close/>
                  <a:moveTo>
                    <a:pt x="300038" y="106363"/>
                  </a:moveTo>
                  <a:cubicBezTo>
                    <a:pt x="298739" y="108921"/>
                    <a:pt x="298739" y="112757"/>
                    <a:pt x="297440" y="115315"/>
                  </a:cubicBezTo>
                  <a:cubicBezTo>
                    <a:pt x="296142" y="124267"/>
                    <a:pt x="293544" y="140892"/>
                    <a:pt x="293544" y="149844"/>
                  </a:cubicBezTo>
                  <a:cubicBezTo>
                    <a:pt x="293544" y="151122"/>
                    <a:pt x="293544" y="152401"/>
                    <a:pt x="293544" y="152401"/>
                  </a:cubicBezTo>
                  <a:cubicBezTo>
                    <a:pt x="292245" y="152401"/>
                    <a:pt x="292245" y="151122"/>
                    <a:pt x="290946" y="149844"/>
                  </a:cubicBezTo>
                  <a:cubicBezTo>
                    <a:pt x="289647" y="149844"/>
                    <a:pt x="287049" y="148565"/>
                    <a:pt x="285750" y="148565"/>
                  </a:cubicBezTo>
                  <a:cubicBezTo>
                    <a:pt x="285750" y="148565"/>
                    <a:pt x="285750" y="148565"/>
                    <a:pt x="285750" y="147286"/>
                  </a:cubicBezTo>
                  <a:cubicBezTo>
                    <a:pt x="287049" y="139613"/>
                    <a:pt x="289647" y="122988"/>
                    <a:pt x="292245" y="115315"/>
                  </a:cubicBezTo>
                  <a:cubicBezTo>
                    <a:pt x="293544" y="110200"/>
                    <a:pt x="296142" y="107642"/>
                    <a:pt x="300038" y="106363"/>
                  </a:cubicBezTo>
                  <a:close/>
                  <a:moveTo>
                    <a:pt x="31750" y="106363"/>
                  </a:moveTo>
                  <a:cubicBezTo>
                    <a:pt x="35646" y="107642"/>
                    <a:pt x="38244" y="110200"/>
                    <a:pt x="39543" y="115315"/>
                  </a:cubicBezTo>
                  <a:cubicBezTo>
                    <a:pt x="42141" y="122988"/>
                    <a:pt x="44739" y="139613"/>
                    <a:pt x="46038" y="148565"/>
                  </a:cubicBezTo>
                  <a:cubicBezTo>
                    <a:pt x="44739" y="148565"/>
                    <a:pt x="43440" y="149844"/>
                    <a:pt x="40842" y="149844"/>
                  </a:cubicBezTo>
                  <a:cubicBezTo>
                    <a:pt x="39543" y="151122"/>
                    <a:pt x="39543" y="152401"/>
                    <a:pt x="38244" y="152401"/>
                  </a:cubicBezTo>
                  <a:cubicBezTo>
                    <a:pt x="38244" y="152401"/>
                    <a:pt x="38244" y="151122"/>
                    <a:pt x="38244" y="149844"/>
                  </a:cubicBezTo>
                  <a:cubicBezTo>
                    <a:pt x="38244" y="140892"/>
                    <a:pt x="35646" y="124267"/>
                    <a:pt x="34348" y="115315"/>
                  </a:cubicBezTo>
                  <a:cubicBezTo>
                    <a:pt x="33049" y="112757"/>
                    <a:pt x="33049" y="108921"/>
                    <a:pt x="31750" y="106363"/>
                  </a:cubicBezTo>
                  <a:close/>
                  <a:moveTo>
                    <a:pt x="3900" y="100704"/>
                  </a:moveTo>
                  <a:cubicBezTo>
                    <a:pt x="7801" y="96838"/>
                    <a:pt x="14302" y="96838"/>
                    <a:pt x="19503" y="100704"/>
                  </a:cubicBezTo>
                  <a:cubicBezTo>
                    <a:pt x="22104" y="104570"/>
                    <a:pt x="23404" y="116168"/>
                    <a:pt x="24704" y="118746"/>
                  </a:cubicBezTo>
                  <a:cubicBezTo>
                    <a:pt x="26005" y="130344"/>
                    <a:pt x="27305" y="145808"/>
                    <a:pt x="28605" y="156117"/>
                  </a:cubicBezTo>
                  <a:cubicBezTo>
                    <a:pt x="28605" y="157406"/>
                    <a:pt x="28605" y="158695"/>
                    <a:pt x="28605" y="158695"/>
                  </a:cubicBezTo>
                  <a:cubicBezTo>
                    <a:pt x="28605" y="163849"/>
                    <a:pt x="29905" y="169004"/>
                    <a:pt x="31205" y="172870"/>
                  </a:cubicBezTo>
                  <a:cubicBezTo>
                    <a:pt x="42908" y="197355"/>
                    <a:pt x="65012" y="226995"/>
                    <a:pt x="65012" y="226995"/>
                  </a:cubicBezTo>
                  <a:cubicBezTo>
                    <a:pt x="66312" y="229572"/>
                    <a:pt x="66312" y="229572"/>
                    <a:pt x="66312" y="229572"/>
                  </a:cubicBezTo>
                  <a:cubicBezTo>
                    <a:pt x="67612" y="230861"/>
                    <a:pt x="68912" y="230861"/>
                    <a:pt x="71513" y="229572"/>
                  </a:cubicBezTo>
                  <a:cubicBezTo>
                    <a:pt x="72813" y="229572"/>
                    <a:pt x="72813" y="226995"/>
                    <a:pt x="71513" y="225706"/>
                  </a:cubicBezTo>
                  <a:cubicBezTo>
                    <a:pt x="42908" y="178025"/>
                    <a:pt x="42908" y="178025"/>
                    <a:pt x="42908" y="178025"/>
                  </a:cubicBezTo>
                  <a:cubicBezTo>
                    <a:pt x="39007" y="172870"/>
                    <a:pt x="41607" y="165138"/>
                    <a:pt x="46808" y="161272"/>
                  </a:cubicBezTo>
                  <a:cubicBezTo>
                    <a:pt x="52009" y="157406"/>
                    <a:pt x="59811" y="159983"/>
                    <a:pt x="63711" y="165138"/>
                  </a:cubicBezTo>
                  <a:cubicBezTo>
                    <a:pt x="94917" y="203798"/>
                    <a:pt x="94917" y="203798"/>
                    <a:pt x="94917" y="203798"/>
                  </a:cubicBezTo>
                  <a:cubicBezTo>
                    <a:pt x="96217" y="206376"/>
                    <a:pt x="100118" y="210242"/>
                    <a:pt x="102719" y="212819"/>
                  </a:cubicBezTo>
                  <a:cubicBezTo>
                    <a:pt x="130024" y="232149"/>
                    <a:pt x="133924" y="252768"/>
                    <a:pt x="136525" y="263078"/>
                  </a:cubicBezTo>
                  <a:cubicBezTo>
                    <a:pt x="136525" y="263078"/>
                    <a:pt x="136525" y="264366"/>
                    <a:pt x="136525" y="268232"/>
                  </a:cubicBezTo>
                  <a:cubicBezTo>
                    <a:pt x="136525" y="270810"/>
                    <a:pt x="136525" y="274676"/>
                    <a:pt x="136525" y="277253"/>
                  </a:cubicBezTo>
                  <a:cubicBezTo>
                    <a:pt x="135225" y="310759"/>
                    <a:pt x="135225" y="310759"/>
                    <a:pt x="135225" y="310759"/>
                  </a:cubicBezTo>
                  <a:cubicBezTo>
                    <a:pt x="135225" y="313336"/>
                    <a:pt x="132624" y="315913"/>
                    <a:pt x="130024" y="315913"/>
                  </a:cubicBezTo>
                  <a:cubicBezTo>
                    <a:pt x="78014" y="314625"/>
                    <a:pt x="78014" y="314625"/>
                    <a:pt x="78014" y="314625"/>
                  </a:cubicBezTo>
                  <a:cubicBezTo>
                    <a:pt x="75414" y="314625"/>
                    <a:pt x="74113" y="313336"/>
                    <a:pt x="74113" y="310759"/>
                  </a:cubicBezTo>
                  <a:cubicBezTo>
                    <a:pt x="72813" y="283696"/>
                    <a:pt x="72813" y="283696"/>
                    <a:pt x="72813" y="283696"/>
                  </a:cubicBezTo>
                  <a:cubicBezTo>
                    <a:pt x="23404" y="224417"/>
                    <a:pt x="23404" y="224417"/>
                    <a:pt x="23404" y="224417"/>
                  </a:cubicBezTo>
                  <a:cubicBezTo>
                    <a:pt x="15603" y="216685"/>
                    <a:pt x="10402" y="207664"/>
                    <a:pt x="9101" y="197355"/>
                  </a:cubicBezTo>
                  <a:cubicBezTo>
                    <a:pt x="9101" y="194778"/>
                    <a:pt x="9101" y="194778"/>
                    <a:pt x="9101" y="194778"/>
                  </a:cubicBezTo>
                  <a:cubicBezTo>
                    <a:pt x="0" y="111014"/>
                    <a:pt x="0" y="111014"/>
                    <a:pt x="0" y="111014"/>
                  </a:cubicBezTo>
                  <a:cubicBezTo>
                    <a:pt x="0" y="107148"/>
                    <a:pt x="1300" y="103282"/>
                    <a:pt x="3900" y="100704"/>
                  </a:cubicBezTo>
                  <a:close/>
                  <a:moveTo>
                    <a:pt x="312285" y="100699"/>
                  </a:moveTo>
                  <a:cubicBezTo>
                    <a:pt x="317486" y="96838"/>
                    <a:pt x="323987" y="96838"/>
                    <a:pt x="327888" y="100699"/>
                  </a:cubicBezTo>
                  <a:cubicBezTo>
                    <a:pt x="330488" y="103273"/>
                    <a:pt x="331788" y="107134"/>
                    <a:pt x="331788" y="110994"/>
                  </a:cubicBezTo>
                  <a:cubicBezTo>
                    <a:pt x="331788" y="110994"/>
                    <a:pt x="331788" y="110994"/>
                    <a:pt x="322687" y="194644"/>
                  </a:cubicBezTo>
                  <a:cubicBezTo>
                    <a:pt x="322687" y="194644"/>
                    <a:pt x="322687" y="194644"/>
                    <a:pt x="322687" y="197217"/>
                  </a:cubicBezTo>
                  <a:cubicBezTo>
                    <a:pt x="321386" y="207513"/>
                    <a:pt x="316185" y="216521"/>
                    <a:pt x="308384" y="224242"/>
                  </a:cubicBezTo>
                  <a:cubicBezTo>
                    <a:pt x="308384" y="224242"/>
                    <a:pt x="308384" y="224242"/>
                    <a:pt x="258975" y="283440"/>
                  </a:cubicBezTo>
                  <a:cubicBezTo>
                    <a:pt x="258975" y="283440"/>
                    <a:pt x="258975" y="283440"/>
                    <a:pt x="257675" y="310466"/>
                  </a:cubicBezTo>
                  <a:cubicBezTo>
                    <a:pt x="257675" y="313039"/>
                    <a:pt x="256374" y="314326"/>
                    <a:pt x="253774" y="314326"/>
                  </a:cubicBezTo>
                  <a:cubicBezTo>
                    <a:pt x="253774" y="314326"/>
                    <a:pt x="253774" y="314326"/>
                    <a:pt x="201764" y="314326"/>
                  </a:cubicBezTo>
                  <a:cubicBezTo>
                    <a:pt x="199164" y="314326"/>
                    <a:pt x="196563" y="313039"/>
                    <a:pt x="196563" y="310466"/>
                  </a:cubicBezTo>
                  <a:cubicBezTo>
                    <a:pt x="196563" y="310466"/>
                    <a:pt x="196563" y="310466"/>
                    <a:pt x="195263" y="277006"/>
                  </a:cubicBezTo>
                  <a:cubicBezTo>
                    <a:pt x="195263" y="274432"/>
                    <a:pt x="195263" y="270571"/>
                    <a:pt x="195263" y="267997"/>
                  </a:cubicBezTo>
                  <a:cubicBezTo>
                    <a:pt x="195263" y="264137"/>
                    <a:pt x="195263" y="262850"/>
                    <a:pt x="195263" y="262850"/>
                  </a:cubicBezTo>
                  <a:cubicBezTo>
                    <a:pt x="197864" y="252555"/>
                    <a:pt x="201764" y="231964"/>
                    <a:pt x="229069" y="212660"/>
                  </a:cubicBezTo>
                  <a:cubicBezTo>
                    <a:pt x="231670" y="210086"/>
                    <a:pt x="235571" y="206226"/>
                    <a:pt x="236871" y="203652"/>
                  </a:cubicBezTo>
                  <a:cubicBezTo>
                    <a:pt x="236871" y="203652"/>
                    <a:pt x="236871" y="203652"/>
                    <a:pt x="268077" y="165045"/>
                  </a:cubicBezTo>
                  <a:cubicBezTo>
                    <a:pt x="271977" y="159897"/>
                    <a:pt x="279779" y="157323"/>
                    <a:pt x="284980" y="161184"/>
                  </a:cubicBezTo>
                  <a:cubicBezTo>
                    <a:pt x="290181" y="165045"/>
                    <a:pt x="292781" y="172766"/>
                    <a:pt x="288880" y="177914"/>
                  </a:cubicBezTo>
                  <a:cubicBezTo>
                    <a:pt x="288880" y="177914"/>
                    <a:pt x="288880" y="177914"/>
                    <a:pt x="260275" y="225529"/>
                  </a:cubicBezTo>
                  <a:cubicBezTo>
                    <a:pt x="258975" y="226816"/>
                    <a:pt x="258975" y="229390"/>
                    <a:pt x="260275" y="229390"/>
                  </a:cubicBezTo>
                  <a:cubicBezTo>
                    <a:pt x="262876" y="230677"/>
                    <a:pt x="264176" y="230677"/>
                    <a:pt x="265476" y="229390"/>
                  </a:cubicBezTo>
                  <a:cubicBezTo>
                    <a:pt x="265476" y="229390"/>
                    <a:pt x="265476" y="229390"/>
                    <a:pt x="266776" y="226816"/>
                  </a:cubicBezTo>
                  <a:cubicBezTo>
                    <a:pt x="266776" y="226816"/>
                    <a:pt x="288880" y="197217"/>
                    <a:pt x="300583" y="172766"/>
                  </a:cubicBezTo>
                  <a:cubicBezTo>
                    <a:pt x="301883" y="168905"/>
                    <a:pt x="303183" y="163758"/>
                    <a:pt x="303183" y="158610"/>
                  </a:cubicBezTo>
                  <a:cubicBezTo>
                    <a:pt x="303183" y="158610"/>
                    <a:pt x="303183" y="157323"/>
                    <a:pt x="303183" y="156036"/>
                  </a:cubicBezTo>
                  <a:cubicBezTo>
                    <a:pt x="304483" y="145741"/>
                    <a:pt x="305783" y="130298"/>
                    <a:pt x="307084" y="118716"/>
                  </a:cubicBezTo>
                  <a:cubicBezTo>
                    <a:pt x="308384" y="116142"/>
                    <a:pt x="309684" y="104560"/>
                    <a:pt x="312285" y="100699"/>
                  </a:cubicBezTo>
                  <a:close/>
                  <a:moveTo>
                    <a:pt x="219869" y="52388"/>
                  </a:moveTo>
                  <a:cubicBezTo>
                    <a:pt x="225568" y="52388"/>
                    <a:pt x="230188" y="57008"/>
                    <a:pt x="230188" y="62707"/>
                  </a:cubicBezTo>
                  <a:cubicBezTo>
                    <a:pt x="230188" y="68406"/>
                    <a:pt x="225568" y="73026"/>
                    <a:pt x="219869" y="73026"/>
                  </a:cubicBezTo>
                  <a:cubicBezTo>
                    <a:pt x="214170" y="73026"/>
                    <a:pt x="209550" y="68406"/>
                    <a:pt x="209550" y="62707"/>
                  </a:cubicBezTo>
                  <a:cubicBezTo>
                    <a:pt x="209550" y="57008"/>
                    <a:pt x="214170" y="52388"/>
                    <a:pt x="219869" y="52388"/>
                  </a:cubicBezTo>
                  <a:close/>
                  <a:moveTo>
                    <a:pt x="111919" y="52388"/>
                  </a:moveTo>
                  <a:cubicBezTo>
                    <a:pt x="117618" y="52388"/>
                    <a:pt x="122238" y="57008"/>
                    <a:pt x="122238" y="62707"/>
                  </a:cubicBezTo>
                  <a:cubicBezTo>
                    <a:pt x="122238" y="68406"/>
                    <a:pt x="117618" y="73026"/>
                    <a:pt x="111919" y="73026"/>
                  </a:cubicBezTo>
                  <a:cubicBezTo>
                    <a:pt x="106220" y="73026"/>
                    <a:pt x="101600" y="68406"/>
                    <a:pt x="101600" y="62707"/>
                  </a:cubicBezTo>
                  <a:cubicBezTo>
                    <a:pt x="101600" y="57008"/>
                    <a:pt x="106220" y="52388"/>
                    <a:pt x="111919" y="52388"/>
                  </a:cubicBezTo>
                  <a:close/>
                  <a:moveTo>
                    <a:pt x="177801" y="47625"/>
                  </a:moveTo>
                  <a:lnTo>
                    <a:pt x="160338" y="63501"/>
                  </a:lnTo>
                  <a:lnTo>
                    <a:pt x="153988" y="55563"/>
                  </a:lnTo>
                  <a:lnTo>
                    <a:pt x="146050" y="63501"/>
                  </a:lnTo>
                  <a:lnTo>
                    <a:pt x="153988" y="69851"/>
                  </a:lnTo>
                  <a:lnTo>
                    <a:pt x="160338" y="77788"/>
                  </a:lnTo>
                  <a:lnTo>
                    <a:pt x="168276" y="69851"/>
                  </a:lnTo>
                  <a:lnTo>
                    <a:pt x="185738" y="53975"/>
                  </a:lnTo>
                  <a:close/>
                  <a:moveTo>
                    <a:pt x="165895" y="25400"/>
                  </a:moveTo>
                  <a:cubicBezTo>
                    <a:pt x="186499" y="25400"/>
                    <a:pt x="203202" y="42103"/>
                    <a:pt x="203202" y="62707"/>
                  </a:cubicBezTo>
                  <a:cubicBezTo>
                    <a:pt x="203202" y="83311"/>
                    <a:pt x="186499" y="100014"/>
                    <a:pt x="165895" y="100014"/>
                  </a:cubicBezTo>
                  <a:cubicBezTo>
                    <a:pt x="145291" y="100014"/>
                    <a:pt x="128588" y="83311"/>
                    <a:pt x="128588" y="62707"/>
                  </a:cubicBezTo>
                  <a:cubicBezTo>
                    <a:pt x="128588" y="42103"/>
                    <a:pt x="145291" y="25400"/>
                    <a:pt x="165895" y="25400"/>
                  </a:cubicBezTo>
                  <a:close/>
                  <a:moveTo>
                    <a:pt x="101966" y="15875"/>
                  </a:moveTo>
                  <a:cubicBezTo>
                    <a:pt x="103261" y="17176"/>
                    <a:pt x="103261" y="17176"/>
                    <a:pt x="103261" y="18477"/>
                  </a:cubicBezTo>
                  <a:cubicBezTo>
                    <a:pt x="103261" y="28884"/>
                    <a:pt x="95494" y="36689"/>
                    <a:pt x="85139" y="36689"/>
                  </a:cubicBezTo>
                  <a:cubicBezTo>
                    <a:pt x="83844" y="36689"/>
                    <a:pt x="83844" y="36689"/>
                    <a:pt x="82550" y="35388"/>
                  </a:cubicBezTo>
                  <a:cubicBezTo>
                    <a:pt x="82550" y="88724"/>
                    <a:pt x="82550" y="88724"/>
                    <a:pt x="82550" y="88724"/>
                  </a:cubicBezTo>
                  <a:cubicBezTo>
                    <a:pt x="83844" y="88724"/>
                    <a:pt x="83844" y="88724"/>
                    <a:pt x="85139" y="88724"/>
                  </a:cubicBezTo>
                  <a:cubicBezTo>
                    <a:pt x="95494" y="88724"/>
                    <a:pt x="103261" y="96529"/>
                    <a:pt x="103261" y="105636"/>
                  </a:cubicBezTo>
                  <a:cubicBezTo>
                    <a:pt x="103261" y="106936"/>
                    <a:pt x="101966" y="108237"/>
                    <a:pt x="101966" y="109538"/>
                  </a:cubicBezTo>
                  <a:cubicBezTo>
                    <a:pt x="228820" y="109538"/>
                    <a:pt x="228820" y="109538"/>
                    <a:pt x="228820" y="109538"/>
                  </a:cubicBezTo>
                  <a:cubicBezTo>
                    <a:pt x="228820" y="108237"/>
                    <a:pt x="228820" y="108237"/>
                    <a:pt x="228820" y="106936"/>
                  </a:cubicBezTo>
                  <a:cubicBezTo>
                    <a:pt x="228820" y="97830"/>
                    <a:pt x="236587" y="90025"/>
                    <a:pt x="246942" y="90025"/>
                  </a:cubicBezTo>
                  <a:cubicBezTo>
                    <a:pt x="248236" y="90025"/>
                    <a:pt x="249531" y="90025"/>
                    <a:pt x="250825" y="90025"/>
                  </a:cubicBezTo>
                  <a:cubicBezTo>
                    <a:pt x="250825" y="36689"/>
                    <a:pt x="250825" y="36689"/>
                    <a:pt x="250825" y="36689"/>
                  </a:cubicBezTo>
                  <a:cubicBezTo>
                    <a:pt x="249531" y="36689"/>
                    <a:pt x="248236" y="36689"/>
                    <a:pt x="246942" y="36689"/>
                  </a:cubicBezTo>
                  <a:cubicBezTo>
                    <a:pt x="236587" y="36689"/>
                    <a:pt x="228820" y="28884"/>
                    <a:pt x="228820" y="19777"/>
                  </a:cubicBezTo>
                  <a:cubicBezTo>
                    <a:pt x="228820" y="18477"/>
                    <a:pt x="230114" y="17176"/>
                    <a:pt x="230114" y="15875"/>
                  </a:cubicBezTo>
                  <a:cubicBezTo>
                    <a:pt x="101966" y="15875"/>
                    <a:pt x="101966" y="15875"/>
                    <a:pt x="101966" y="15875"/>
                  </a:cubicBezTo>
                  <a:close/>
                  <a:moveTo>
                    <a:pt x="85099" y="0"/>
                  </a:moveTo>
                  <a:cubicBezTo>
                    <a:pt x="248277" y="0"/>
                    <a:pt x="248277" y="0"/>
                    <a:pt x="248277" y="0"/>
                  </a:cubicBezTo>
                  <a:cubicBezTo>
                    <a:pt x="257343" y="0"/>
                    <a:pt x="265113" y="7820"/>
                    <a:pt x="265113" y="18248"/>
                  </a:cubicBezTo>
                  <a:lnTo>
                    <a:pt x="265113" y="106881"/>
                  </a:lnTo>
                  <a:cubicBezTo>
                    <a:pt x="265113" y="116005"/>
                    <a:pt x="258638" y="123825"/>
                    <a:pt x="248277" y="123825"/>
                  </a:cubicBezTo>
                  <a:cubicBezTo>
                    <a:pt x="85099" y="123825"/>
                    <a:pt x="85099" y="123825"/>
                    <a:pt x="85099" y="123825"/>
                  </a:cubicBezTo>
                  <a:cubicBezTo>
                    <a:pt x="76033" y="123825"/>
                    <a:pt x="68263" y="116005"/>
                    <a:pt x="68263" y="106881"/>
                  </a:cubicBezTo>
                  <a:cubicBezTo>
                    <a:pt x="68263" y="18248"/>
                    <a:pt x="68263" y="18248"/>
                    <a:pt x="68263" y="18248"/>
                  </a:cubicBezTo>
                  <a:cubicBezTo>
                    <a:pt x="68263" y="7820"/>
                    <a:pt x="74738" y="0"/>
                    <a:pt x="85099" y="0"/>
                  </a:cubicBezTo>
                  <a:close/>
                </a:path>
              </a:pathLst>
            </a:custGeom>
            <a:solidFill>
              <a:schemeClr val="accent2"/>
            </a:solidFill>
            <a:ln>
              <a:noFill/>
            </a:ln>
          </p:spPr>
          <p:txBody>
            <a:bodyPr anchor="ctr"/>
            <a:p>
              <a:pPr algn="ctr" defTabSz="1217295">
                <a:lnSpc>
                  <a:spcPct val="130000"/>
                </a:lnSpc>
              </a:pPr>
              <a:endParaRPr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1+#ppt_w/2"/>
                                          </p:val>
                                        </p:tav>
                                        <p:tav tm="100000">
                                          <p:val>
                                            <p:strVal val="#ppt_x"/>
                                          </p:val>
                                        </p:tav>
                                      </p:tavLst>
                                    </p:anim>
                                    <p:anim calcmode="lin" valueType="num">
                                      <p:cBhvr additive="base">
                                        <p:cTn id="13" dur="500" fill="hold"/>
                                        <p:tgtEl>
                                          <p:spTgt spid="2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fill="hold"/>
                                        <p:tgtEl>
                                          <p:spTgt spid="33"/>
                                        </p:tgtEl>
                                        <p:attrNameLst>
                                          <p:attrName>ppt_x</p:attrName>
                                        </p:attrNameLst>
                                      </p:cBhvr>
                                      <p:tavLst>
                                        <p:tav tm="0">
                                          <p:val>
                                            <p:strVal val="1+#ppt_w/2"/>
                                          </p:val>
                                        </p:tav>
                                        <p:tav tm="100000">
                                          <p:val>
                                            <p:strVal val="#ppt_x"/>
                                          </p:val>
                                        </p:tav>
                                      </p:tavLst>
                                    </p:anim>
                                    <p:anim calcmode="lin" valueType="num">
                                      <p:cBhvr additive="base">
                                        <p:cTn id="18"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46" name="矩形 17"/>
          <p:cNvSpPr/>
          <p:nvPr/>
        </p:nvSpPr>
        <p:spPr>
          <a:xfrm>
            <a:off x="869950" y="544513"/>
            <a:ext cx="5634038" cy="398780"/>
          </a:xfrm>
          <a:prstGeom prst="rect">
            <a:avLst/>
          </a:prstGeom>
          <a:noFill/>
          <a:ln w="9525">
            <a:noFill/>
          </a:ln>
        </p:spPr>
        <p:txBody>
          <a:bodyPr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一、体质与健康的概念</a:t>
            </a:r>
            <a:endPar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47" name="矩形 18"/>
          <p:cNvSpPr/>
          <p:nvPr/>
        </p:nvSpPr>
        <p:spPr>
          <a:xfrm>
            <a:off x="865188" y="1782763"/>
            <a:ext cx="10780712" cy="450850"/>
          </a:xfrm>
          <a:prstGeom prst="rect">
            <a:avLst/>
          </a:prstGeom>
          <a:noFill/>
          <a:ln w="9525">
            <a:noFill/>
          </a:ln>
        </p:spPr>
        <p:txBody>
          <a:bodyPr anchor="t" anchorCtr="0">
            <a:spAutoFit/>
          </a:bodyPr>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体质的概念</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149" name="组合 29"/>
          <p:cNvGrpSpPr/>
          <p:nvPr/>
        </p:nvGrpSpPr>
        <p:grpSpPr>
          <a:xfrm>
            <a:off x="842963" y="1616075"/>
            <a:ext cx="3627437" cy="71438"/>
            <a:chOff x="0" y="0"/>
            <a:chExt cx="3627679" cy="72000"/>
          </a:xfrm>
        </p:grpSpPr>
        <p:sp>
          <p:nvSpPr>
            <p:cNvPr id="6150" name="直接连接符 26"/>
            <p:cNvSpPr/>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6151" name="矩形 27"/>
            <p:cNvSpPr/>
            <p:nvPr/>
          </p:nvSpPr>
          <p:spPr>
            <a:xfrm>
              <a:off x="0" y="0"/>
              <a:ext cx="72000" cy="72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6152" name="矩形 11"/>
          <p:cNvSpPr/>
          <p:nvPr/>
        </p:nvSpPr>
        <p:spPr>
          <a:xfrm>
            <a:off x="568325" y="2266950"/>
            <a:ext cx="11033125" cy="3717925"/>
          </a:xfrm>
          <a:prstGeom prst="rect">
            <a:avLst/>
          </a:prstGeom>
          <a:noFill/>
          <a:ln w="9525">
            <a:noFill/>
          </a:ln>
        </p:spPr>
        <p:txBody>
          <a:bodyPr anchor="t" anchorCtr="0">
            <a:spAutoFit/>
          </a:bodyPr>
          <a:p>
            <a:pPr marL="285750" indent="-285750">
              <a:lnSpc>
                <a:spcPct val="130000"/>
              </a:lnSpc>
              <a:spcBef>
                <a:spcPts val="500"/>
              </a:spcBef>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dirty="0">
                <a:solidFill>
                  <a:srgbClr val="545454"/>
                </a:solidFill>
                <a:latin typeface="楷体" panose="02010609060101010101" pitchFamily="49" charset="-122"/>
                <a:ea typeface="楷体" panose="02010609060101010101" pitchFamily="49" charset="-122"/>
                <a:sym typeface="微软雅黑" panose="020B0503020204020204" pitchFamily="34" charset="-122"/>
              </a:rPr>
              <a:t>体质是指人体的质量，它是在遗传性和获得性基础上表现出来的人体形态结构、生理机能和心理因素的综合的、相对稳定的特征。</a:t>
            </a:r>
            <a:endParaRPr lang="en-US" altLang="zh-CN" dirty="0">
              <a:solidFill>
                <a:srgbClr val="545454"/>
              </a:solidFill>
              <a:latin typeface="楷体" panose="02010609060101010101" pitchFamily="49" charset="-122"/>
              <a:ea typeface="楷体" panose="02010609060101010101" pitchFamily="49" charset="-122"/>
              <a:sym typeface="微软雅黑" panose="020B0503020204020204" pitchFamily="34" charset="-122"/>
            </a:endParaRPr>
          </a:p>
          <a:p>
            <a:pPr marL="285750" indent="-285750">
              <a:lnSpc>
                <a:spcPct val="130000"/>
              </a:lnSpc>
              <a:spcBef>
                <a:spcPts val="500"/>
              </a:spcBef>
            </a:pPr>
            <a:r>
              <a:rPr lang="en-US" altLang="zh-CN" dirty="0">
                <a:solidFill>
                  <a:srgbClr val="545454"/>
                </a:solidFill>
                <a:latin typeface="楷体" panose="02010609060101010101" pitchFamily="49" charset="-122"/>
                <a:ea typeface="楷体" panose="02010609060101010101" pitchFamily="49" charset="-122"/>
                <a:sym typeface="微软雅黑" panose="020B0503020204020204" pitchFamily="34" charset="-122"/>
              </a:rPr>
              <a:t>  </a:t>
            </a:r>
            <a:r>
              <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体质主要包括：</a:t>
            </a:r>
            <a:endPar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pP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    1.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身体形态发育水平</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体格、体形、姿势、营养状况、身体成分等方面的发育水平。</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pP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    2.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生理功能水平</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机体的新陈代谢水平及各器官、系统的效能。</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pP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    3.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身体素质和运动能力的发展水平</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速度、力量、耐力、协调性、柔韧性等素质及走、跑、跳、投、攀登等身体活动能力。</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pP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    4.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心理发育（或精神因素）水平</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智力、情感、行为、知觉、个性、性格、意志等。</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pP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    5.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适应能力</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对各种环境的适应能力和对疾病的抵抗力。</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6153" name="图片 12" descr="27.jpg"/>
          <p:cNvPicPr>
            <a:picLocks noChangeAspect="1"/>
          </p:cNvPicPr>
          <p:nvPr/>
        </p:nvPicPr>
        <p:blipFill>
          <a:blip r:embed="rId1">
            <a:clrChange>
              <a:clrFrom>
                <a:srgbClr val="F6F6F6"/>
              </a:clrFrom>
              <a:clrTo>
                <a:srgbClr val="F6F6F6">
                  <a:alpha val="0"/>
                </a:srgbClr>
              </a:clrTo>
            </a:clrChange>
          </a:blip>
          <a:stretch>
            <a:fillRect/>
          </a:stretch>
        </p:blipFill>
        <p:spPr>
          <a:xfrm>
            <a:off x="10658475" y="4778375"/>
            <a:ext cx="1533525" cy="1535113"/>
          </a:xfrm>
          <a:prstGeom prst="rect">
            <a:avLst/>
          </a:prstGeom>
          <a:noFill/>
          <a:ln w="9525">
            <a:noFill/>
          </a:ln>
        </p:spPr>
      </p:pic>
    </p:spTree>
  </p:cSld>
  <p:clrMapOvr>
    <a:masterClrMapping/>
  </p:clrMapOvr>
  <p:transition>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70" name="矩形 17"/>
          <p:cNvSpPr/>
          <p:nvPr/>
        </p:nvSpPr>
        <p:spPr>
          <a:xfrm>
            <a:off x="869950" y="544513"/>
            <a:ext cx="6902450" cy="398780"/>
          </a:xfrm>
          <a:prstGeom prst="rect">
            <a:avLst/>
          </a:prstGeom>
          <a:noFill/>
          <a:ln w="9525">
            <a:noFill/>
          </a:ln>
        </p:spPr>
        <p:txBody>
          <a:bodyPr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一、体质与健康的概念</a:t>
            </a:r>
            <a:endParaRPr lang="zh-CN" altLang="en-US" sz="2000"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pic>
        <p:nvPicPr>
          <p:cNvPr id="7171" name="图片 1"/>
          <p:cNvPicPr>
            <a:picLocks noChangeAspect="1"/>
          </p:cNvPicPr>
          <p:nvPr/>
        </p:nvPicPr>
        <p:blipFill>
          <a:blip r:embed="rId1"/>
          <a:stretch>
            <a:fillRect/>
          </a:stretch>
        </p:blipFill>
        <p:spPr>
          <a:xfrm>
            <a:off x="10220325" y="288925"/>
            <a:ext cx="1574800" cy="1576388"/>
          </a:xfrm>
          <a:prstGeom prst="rect">
            <a:avLst/>
          </a:prstGeom>
          <a:noFill/>
          <a:ln w="9525">
            <a:noFill/>
          </a:ln>
        </p:spPr>
      </p:pic>
      <p:sp>
        <p:nvSpPr>
          <p:cNvPr id="7172" name="矩形 18"/>
          <p:cNvSpPr/>
          <p:nvPr/>
        </p:nvSpPr>
        <p:spPr>
          <a:xfrm>
            <a:off x="979488" y="1447483"/>
            <a:ext cx="10780712" cy="452437"/>
          </a:xfrm>
          <a:prstGeom prst="rect">
            <a:avLst/>
          </a:prstGeom>
          <a:noFill/>
          <a:ln w="9525">
            <a:noFill/>
          </a:ln>
        </p:spPr>
        <p:txBody>
          <a:bodyPr anchor="t" anchorCtr="0">
            <a:spAutoFit/>
          </a:bodyPr>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健康的概念</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174" name="组合 29"/>
          <p:cNvGrpSpPr/>
          <p:nvPr/>
        </p:nvGrpSpPr>
        <p:grpSpPr>
          <a:xfrm>
            <a:off x="842963" y="1280795"/>
            <a:ext cx="3627437" cy="71438"/>
            <a:chOff x="0" y="0"/>
            <a:chExt cx="3627679" cy="72000"/>
          </a:xfrm>
        </p:grpSpPr>
        <p:sp>
          <p:nvSpPr>
            <p:cNvPr id="7175" name="直接连接符 26"/>
            <p:cNvSpPr/>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7176" name="矩形 27"/>
            <p:cNvSpPr/>
            <p:nvPr/>
          </p:nvSpPr>
          <p:spPr>
            <a:xfrm>
              <a:off x="0" y="0"/>
              <a:ext cx="72000" cy="72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7177" name="矩形 15"/>
          <p:cNvSpPr/>
          <p:nvPr/>
        </p:nvSpPr>
        <p:spPr>
          <a:xfrm>
            <a:off x="1025525" y="1773873"/>
            <a:ext cx="10472738" cy="4201160"/>
          </a:xfrm>
          <a:prstGeom prst="rect">
            <a:avLst/>
          </a:prstGeom>
          <a:noFill/>
          <a:ln w="9525">
            <a:noFill/>
          </a:ln>
        </p:spPr>
        <p:txBody>
          <a:bodyPr anchor="t" anchorCtr="0">
            <a:spAutoFit/>
          </a:bodyPr>
          <a:p>
            <a:pPr marL="285750" indent="-285750">
              <a:lnSpc>
                <a:spcPct val="130000"/>
              </a:lnSpc>
              <a:spcBef>
                <a:spcPts val="500"/>
              </a:spcBef>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dirty="0">
                <a:solidFill>
                  <a:srgbClr val="545454"/>
                </a:solidFill>
                <a:latin typeface="楷体" panose="02010609060101010101" pitchFamily="49" charset="-122"/>
                <a:ea typeface="楷体" panose="02010609060101010101" pitchFamily="49" charset="-122"/>
                <a:sym typeface="微软雅黑" panose="020B0503020204020204" pitchFamily="34" charset="-122"/>
              </a:rPr>
              <a:t>现代健康具体指身体的健康、心理的健康、社会的健康三个方面；健康不仅是免于疾病和衰弱，而且是保持体格方面、精神方面和社会方面的完美状态（世界卫生组织</a:t>
            </a:r>
            <a:r>
              <a:rPr lang="en-US" altLang="zh-CN" dirty="0">
                <a:solidFill>
                  <a:srgbClr val="545454"/>
                </a:solidFill>
                <a:latin typeface="楷体" panose="02010609060101010101" pitchFamily="49" charset="-122"/>
                <a:ea typeface="楷体" panose="02010609060101010101" pitchFamily="49" charset="-122"/>
                <a:sym typeface="微软雅黑" panose="020B0503020204020204" pitchFamily="34" charset="-122"/>
              </a:rPr>
              <a:t>WHO</a:t>
            </a:r>
            <a:r>
              <a:rPr lang="zh-CN" altLang="en-US" dirty="0">
                <a:solidFill>
                  <a:srgbClr val="545454"/>
                </a:solidFill>
                <a:latin typeface="楷体" panose="02010609060101010101" pitchFamily="49" charset="-122"/>
                <a:ea typeface="楷体" panose="02010609060101010101" pitchFamily="49" charset="-122"/>
                <a:sym typeface="微软雅黑" panose="020B0503020204020204" pitchFamily="34" charset="-122"/>
              </a:rPr>
              <a:t>）。</a:t>
            </a:r>
            <a:endParaRPr lang="zh-CN" altLang="en-US" dirty="0">
              <a:solidFill>
                <a:srgbClr val="545454"/>
              </a:solidFill>
              <a:latin typeface="楷体" panose="02010609060101010101" pitchFamily="49" charset="-122"/>
              <a:ea typeface="楷体" panose="02010609060101010101" pitchFamily="49" charset="-122"/>
              <a:sym typeface="微软雅黑" panose="020B0503020204020204" pitchFamily="34" charset="-122"/>
            </a:endParaRPr>
          </a:p>
          <a:p>
            <a:pPr marL="285750" indent="-285750">
              <a:lnSpc>
                <a:spcPct val="130000"/>
              </a:lnSpc>
              <a:spcBef>
                <a:spcPts val="500"/>
              </a:spcBef>
            </a:pPr>
            <a:r>
              <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世界卫生组织提出健康的标志如下：</a:t>
            </a:r>
            <a:endPar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pPr>
            <a:r>
              <a:rPr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（1）有充沛的精力，能从容不迫地应付日常生活和工作而不感到疲劳和紧张。</a:t>
            </a:r>
            <a:endParaRPr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pPr>
            <a:r>
              <a:rPr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（2）积极乐观、勇于承担责任、心胸开阔。</a:t>
            </a:r>
            <a:endParaRPr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pPr>
            <a:r>
              <a:rPr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（3）精神饱满，情绪稳定，善于休息，睡眠良好。</a:t>
            </a:r>
            <a:endParaRPr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pPr>
            <a:r>
              <a:rPr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（4）应变能力强，能适应外界的各种变化。</a:t>
            </a:r>
            <a:endParaRPr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pPr>
            <a:r>
              <a:rPr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（5）对一般性的感冒和传染病有一定的抵抗力。</a:t>
            </a:r>
            <a:endParaRPr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pPr>
            <a:r>
              <a:rPr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（6）体重符合标准，身材匀称而挺拔。</a:t>
            </a:r>
            <a:endParaRPr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pPr>
            <a:r>
              <a:rPr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（7）眼睛炯炯有神，善于观察。</a:t>
            </a:r>
            <a:endParaRPr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78" name="矩形 16"/>
          <p:cNvSpPr/>
          <p:nvPr/>
        </p:nvSpPr>
        <p:spPr>
          <a:xfrm>
            <a:off x="6873875" y="4498023"/>
            <a:ext cx="5127625" cy="1298575"/>
          </a:xfrm>
          <a:prstGeom prst="rect">
            <a:avLst/>
          </a:prstGeom>
          <a:noFill/>
          <a:ln w="9525">
            <a:noFill/>
          </a:ln>
        </p:spPr>
        <p:txBody>
          <a:bodyPr anchor="t" anchorCtr="0">
            <a:spAutoFit/>
          </a:bodyPr>
          <a:p>
            <a:pPr marL="285750" indent="-285750">
              <a:lnSpc>
                <a:spcPct val="130000"/>
              </a:lnSpc>
              <a:spcBef>
                <a:spcPts val="500"/>
              </a:spcBef>
            </a:pPr>
            <a:r>
              <a:rPr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（8）牙齿清洁，无空洞，无痛，无出血。</a:t>
            </a:r>
            <a:endParaRPr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pPr>
            <a:r>
              <a:rPr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（9）头发光泽，无头屑。</a:t>
            </a:r>
            <a:endParaRPr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pPr>
            <a:r>
              <a:rPr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（10）肌肉、皮肤富有弹性，步态轻松自如。</a:t>
            </a:r>
            <a:endParaRPr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194" name="矩形 17"/>
          <p:cNvSpPr/>
          <p:nvPr/>
        </p:nvSpPr>
        <p:spPr>
          <a:xfrm>
            <a:off x="869950" y="544513"/>
            <a:ext cx="5781675" cy="398780"/>
          </a:xfrm>
          <a:prstGeom prst="rect">
            <a:avLst/>
          </a:prstGeom>
          <a:noFill/>
          <a:ln w="9525">
            <a:noFill/>
          </a:ln>
        </p:spPr>
        <p:txBody>
          <a:bodyPr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二、亚健康</a:t>
            </a:r>
            <a:endPar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195" name="矩形 18"/>
          <p:cNvSpPr/>
          <p:nvPr/>
        </p:nvSpPr>
        <p:spPr>
          <a:xfrm>
            <a:off x="842963" y="1542733"/>
            <a:ext cx="10780712" cy="414337"/>
          </a:xfrm>
          <a:prstGeom prst="rect">
            <a:avLst/>
          </a:prstGeom>
          <a:noFill/>
          <a:ln w="9525">
            <a:noFill/>
          </a:ln>
        </p:spPr>
        <p:txBody>
          <a:bodyPr anchor="t" anchorCtr="0">
            <a:spAutoFit/>
          </a:bodyPr>
          <a:p>
            <a:pPr marL="285750" indent="-285750">
              <a:lnSpc>
                <a:spcPct val="130000"/>
              </a:lnSpc>
              <a:spcBef>
                <a:spcPts val="500"/>
              </a:spcBef>
              <a:buFont typeface="Wingdings" panose="05000000000000000000" pitchFamily="2" charset="2"/>
              <a:buChar char="n"/>
            </a:pPr>
            <a:r>
              <a:rPr lang="zh-CN" altLang="en-US" dirty="0">
                <a:latin typeface="Arial" panose="020B0604020202020204" pitchFamily="34" charset="0"/>
                <a:ea typeface="宋体" panose="02010600030101010101" pitchFamily="2" charset="-122"/>
              </a:rPr>
              <a:t>概念</a:t>
            </a:r>
            <a:endParaRPr lang="zh-CN" altLang="en-US" dirty="0">
              <a:latin typeface="Arial" panose="020B0604020202020204" pitchFamily="34" charset="0"/>
              <a:ea typeface="宋体" panose="02010600030101010101" pitchFamily="2" charset="-122"/>
            </a:endParaRPr>
          </a:p>
        </p:txBody>
      </p:sp>
      <p:grpSp>
        <p:nvGrpSpPr>
          <p:cNvPr id="8196" name="组合 29"/>
          <p:cNvGrpSpPr/>
          <p:nvPr/>
        </p:nvGrpSpPr>
        <p:grpSpPr>
          <a:xfrm>
            <a:off x="842963" y="1387475"/>
            <a:ext cx="3627437" cy="71438"/>
            <a:chOff x="0" y="0"/>
            <a:chExt cx="3627679" cy="72000"/>
          </a:xfrm>
        </p:grpSpPr>
        <p:sp>
          <p:nvSpPr>
            <p:cNvPr id="8197" name="直接连接符 26"/>
            <p:cNvSpPr/>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8198" name="矩形 27"/>
            <p:cNvSpPr/>
            <p:nvPr/>
          </p:nvSpPr>
          <p:spPr>
            <a:xfrm>
              <a:off x="0" y="0"/>
              <a:ext cx="72000" cy="72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8200" name="矩形 12"/>
          <p:cNvSpPr/>
          <p:nvPr/>
        </p:nvSpPr>
        <p:spPr>
          <a:xfrm>
            <a:off x="830263" y="1980883"/>
            <a:ext cx="10564812" cy="923925"/>
          </a:xfrm>
          <a:prstGeom prst="rect">
            <a:avLst/>
          </a:prstGeom>
          <a:noFill/>
          <a:ln w="9525">
            <a:noFill/>
          </a:ln>
        </p:spPr>
        <p:txBody>
          <a:bodyPr anchor="t" anchorCtr="0">
            <a:spAutoFit/>
          </a:bodyPr>
          <a:p>
            <a:pPr algn="just"/>
            <a:r>
              <a:rPr lang="zh-CN" altLang="en-US" dirty="0">
                <a:solidFill>
                  <a:srgbClr val="545454"/>
                </a:solidFill>
                <a:latin typeface="楷体" panose="02010609060101010101" pitchFamily="49" charset="-122"/>
                <a:ea typeface="楷体" panose="02010609060101010101" pitchFamily="49" charset="-122"/>
                <a:sym typeface="微软雅黑" panose="020B0503020204020204" pitchFamily="34" charset="-122"/>
              </a:rPr>
              <a:t>    亚健康又称潜病状态、次健康状态、灰色状态或慢性疲劳综合症，此类人在身体上、心理上没有疾病，但主观上都有许多不适的症状和心理体验，呈现出生活能力降低、反应能力减退、适应能力下降等生理状态。</a:t>
            </a:r>
            <a:endParaRPr lang="zh-CN" altLang="en-US" dirty="0">
              <a:solidFill>
                <a:srgbClr val="545454"/>
              </a:solidFill>
              <a:latin typeface="楷体" panose="02010609060101010101" pitchFamily="49" charset="-122"/>
              <a:ea typeface="楷体" panose="02010609060101010101" pitchFamily="49" charset="-122"/>
              <a:sym typeface="微软雅黑" panose="020B0503020204020204" pitchFamily="34" charset="-122"/>
            </a:endParaRPr>
          </a:p>
        </p:txBody>
      </p:sp>
      <p:pic>
        <p:nvPicPr>
          <p:cNvPr id="8201" name="图片 13" descr="亚健康 修.png"/>
          <p:cNvPicPr>
            <a:picLocks noChangeAspect="1"/>
          </p:cNvPicPr>
          <p:nvPr/>
        </p:nvPicPr>
        <p:blipFill>
          <a:blip r:embed="rId1">
            <a:clrChange>
              <a:clrFrom>
                <a:srgbClr val="FFFFFF"/>
              </a:clrFrom>
              <a:clrTo>
                <a:srgbClr val="FFFFFF">
                  <a:alpha val="0"/>
                </a:srgbClr>
              </a:clrTo>
            </a:clrChange>
          </a:blip>
          <a:stretch>
            <a:fillRect/>
          </a:stretch>
        </p:blipFill>
        <p:spPr>
          <a:xfrm>
            <a:off x="963613" y="3062288"/>
            <a:ext cx="3540125" cy="3186112"/>
          </a:xfrm>
          <a:prstGeom prst="rect">
            <a:avLst/>
          </a:prstGeom>
          <a:noFill/>
          <a:ln w="9525">
            <a:noFill/>
          </a:ln>
        </p:spPr>
      </p:pic>
      <p:sp>
        <p:nvSpPr>
          <p:cNvPr id="8202" name="矩形 18"/>
          <p:cNvSpPr/>
          <p:nvPr/>
        </p:nvSpPr>
        <p:spPr>
          <a:xfrm>
            <a:off x="4675505" y="3056255"/>
            <a:ext cx="3655060" cy="450850"/>
          </a:xfrm>
          <a:prstGeom prst="rect">
            <a:avLst/>
          </a:prstGeom>
          <a:noFill/>
          <a:ln w="9525">
            <a:noFill/>
          </a:ln>
        </p:spPr>
        <p:txBody>
          <a:bodyPr wrap="square" anchor="t" anchorCtr="0">
            <a:spAutoFit/>
          </a:bodyPr>
          <a:p>
            <a:pPr marL="285750" indent="-285750">
              <a:lnSpc>
                <a:spcPct val="130000"/>
              </a:lnSpc>
              <a:spcBef>
                <a:spcPts val="500"/>
              </a:spcBef>
              <a:buFont typeface="Wingdings" panose="05000000000000000000" pitchFamily="2" charset="2"/>
              <a:buChar char="n"/>
            </a:pPr>
            <a:r>
              <a:rPr lang="zh-CN" altLang="en-US" dirty="0">
                <a:latin typeface="Arial" panose="020B0604020202020204" pitchFamily="34" charset="0"/>
                <a:ea typeface="宋体" panose="02010600030101010101" pitchFamily="2" charset="-122"/>
              </a:rPr>
              <a:t>亚健康的主要表现</a:t>
            </a:r>
            <a:endParaRPr lang="zh-CN" altLang="en-US" dirty="0">
              <a:latin typeface="Arial" panose="020B0604020202020204" pitchFamily="34" charset="0"/>
              <a:ea typeface="宋体" panose="02010600030101010101" pitchFamily="2" charset="-122"/>
            </a:endParaRPr>
          </a:p>
        </p:txBody>
      </p:sp>
      <p:sp>
        <p:nvSpPr>
          <p:cNvPr id="16" name="矩形 15"/>
          <p:cNvSpPr/>
          <p:nvPr/>
        </p:nvSpPr>
        <p:spPr>
          <a:xfrm>
            <a:off x="5146675" y="3747135"/>
            <a:ext cx="1712913" cy="461963"/>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chemeClr val="accent1">
                    <a:lumMod val="75000"/>
                  </a:schemeClr>
                </a:solidFill>
                <a:effectLst/>
                <a:uLnTx/>
                <a:uFillTx/>
                <a:latin typeface="叶根友毛笔行书2.0版" panose="02010601030101010101" pitchFamily="2" charset="-122"/>
                <a:ea typeface="叶根友毛笔行书2.0版" panose="02010601030101010101" pitchFamily="2" charset="-122"/>
                <a:cs typeface="+mn-cs"/>
              </a:rPr>
              <a:t>身体亚健康</a:t>
            </a:r>
            <a:endParaRPr kumimoji="0" lang="zh-CN" altLang="en-US" sz="2400" b="0" i="0" u="none" strike="noStrike" kern="1200" cap="none" spc="0" normalizeH="0" baseline="0" noProof="0" dirty="0">
              <a:ln>
                <a:noFill/>
              </a:ln>
              <a:solidFill>
                <a:schemeClr val="accent1">
                  <a:lumMod val="75000"/>
                </a:schemeClr>
              </a:solidFill>
              <a:effectLst/>
              <a:uLnTx/>
              <a:uFillTx/>
              <a:latin typeface="叶根友毛笔行书2.0版" panose="02010601030101010101" pitchFamily="2" charset="-122"/>
              <a:ea typeface="叶根友毛笔行书2.0版" panose="02010601030101010101" pitchFamily="2" charset="-122"/>
              <a:cs typeface="+mn-cs"/>
            </a:endParaRPr>
          </a:p>
        </p:txBody>
      </p:sp>
      <p:sp>
        <p:nvSpPr>
          <p:cNvPr id="17" name="矩形 16"/>
          <p:cNvSpPr/>
          <p:nvPr/>
        </p:nvSpPr>
        <p:spPr>
          <a:xfrm>
            <a:off x="7929563" y="3747135"/>
            <a:ext cx="1714500" cy="461963"/>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chemeClr val="accent6">
                    <a:lumMod val="75000"/>
                  </a:schemeClr>
                </a:solidFill>
                <a:effectLst/>
                <a:uLnTx/>
                <a:uFillTx/>
                <a:latin typeface="叶根友毛笔行书2.0版" panose="02010601030101010101" pitchFamily="2" charset="-122"/>
                <a:ea typeface="叶根友毛笔行书2.0版" panose="02010601030101010101" pitchFamily="2" charset="-122"/>
                <a:cs typeface="+mn-cs"/>
              </a:rPr>
              <a:t>心理亚健康</a:t>
            </a:r>
            <a:endParaRPr kumimoji="0" lang="zh-CN" altLang="en-US" sz="2400" b="0" i="0" u="none" strike="noStrike" kern="1200" cap="none" spc="0" normalizeH="0" baseline="0" noProof="0" dirty="0">
              <a:ln>
                <a:noFill/>
              </a:ln>
              <a:solidFill>
                <a:schemeClr val="accent6">
                  <a:lumMod val="75000"/>
                </a:schemeClr>
              </a:solidFill>
              <a:effectLst/>
              <a:uLnTx/>
              <a:uFillTx/>
              <a:latin typeface="叶根友毛笔行书2.0版" panose="02010601030101010101" pitchFamily="2" charset="-122"/>
              <a:ea typeface="叶根友毛笔行书2.0版" panose="02010601030101010101" pitchFamily="2" charset="-122"/>
              <a:cs typeface="+mn-cs"/>
            </a:endParaRPr>
          </a:p>
        </p:txBody>
      </p:sp>
      <p:sp>
        <p:nvSpPr>
          <p:cNvPr id="8205" name="矩形 17"/>
          <p:cNvSpPr/>
          <p:nvPr/>
        </p:nvSpPr>
        <p:spPr>
          <a:xfrm>
            <a:off x="5819775" y="4449763"/>
            <a:ext cx="1714500" cy="461962"/>
          </a:xfrm>
          <a:prstGeom prst="rect">
            <a:avLst/>
          </a:prstGeom>
          <a:noFill/>
          <a:ln w="9525">
            <a:noFill/>
          </a:ln>
        </p:spPr>
        <p:txBody>
          <a:bodyPr wrap="none" anchor="t" anchorCtr="0">
            <a:spAutoFit/>
          </a:bodyPr>
          <a:p>
            <a:r>
              <a:rPr lang="zh-CN" altLang="en-US" sz="2400" dirty="0">
                <a:solidFill>
                  <a:srgbClr val="FFC000"/>
                </a:solidFill>
                <a:latin typeface="叶根友毛笔行书2.0版" panose="02010601030101010101" pitchFamily="2" charset="-122"/>
                <a:ea typeface="叶根友毛笔行书2.0版" panose="02010601030101010101" pitchFamily="2" charset="-122"/>
              </a:rPr>
              <a:t>思想亚健康</a:t>
            </a:r>
            <a:endParaRPr lang="zh-CN" altLang="en-US" sz="2400" dirty="0">
              <a:solidFill>
                <a:srgbClr val="FFC000"/>
              </a:solidFill>
              <a:latin typeface="叶根友毛笔行书2.0版" panose="02010601030101010101" pitchFamily="2" charset="-122"/>
              <a:ea typeface="叶根友毛笔行书2.0版" panose="02010601030101010101" pitchFamily="2" charset="-122"/>
            </a:endParaRPr>
          </a:p>
        </p:txBody>
      </p:sp>
      <p:sp>
        <p:nvSpPr>
          <p:cNvPr id="8206" name="矩形 18"/>
          <p:cNvSpPr/>
          <p:nvPr/>
        </p:nvSpPr>
        <p:spPr>
          <a:xfrm>
            <a:off x="8235315" y="4506913"/>
            <a:ext cx="1714500" cy="461962"/>
          </a:xfrm>
          <a:prstGeom prst="rect">
            <a:avLst/>
          </a:prstGeom>
          <a:noFill/>
          <a:ln w="9525">
            <a:noFill/>
          </a:ln>
        </p:spPr>
        <p:txBody>
          <a:bodyPr wrap="none" anchor="t" anchorCtr="0">
            <a:spAutoFit/>
          </a:bodyPr>
          <a:p>
            <a:r>
              <a:rPr lang="zh-CN" altLang="en-US" sz="2400" dirty="0">
                <a:solidFill>
                  <a:srgbClr val="00B050"/>
                </a:solidFill>
                <a:latin typeface="叶根友毛笔行书2.0版" panose="02010601030101010101" pitchFamily="2" charset="-122"/>
                <a:ea typeface="叶根友毛笔行书2.0版" panose="02010601030101010101" pitchFamily="2" charset="-122"/>
              </a:rPr>
              <a:t>情感亚健康</a:t>
            </a:r>
            <a:endParaRPr lang="zh-CN" altLang="en-US" sz="2400" dirty="0">
              <a:solidFill>
                <a:srgbClr val="00B050"/>
              </a:solidFill>
              <a:latin typeface="叶根友毛笔行书2.0版" panose="02010601030101010101" pitchFamily="2" charset="-122"/>
              <a:ea typeface="叶根友毛笔行书2.0版" panose="02010601030101010101" pitchFamily="2" charset="-122"/>
            </a:endParaRPr>
          </a:p>
        </p:txBody>
      </p:sp>
      <p:sp>
        <p:nvSpPr>
          <p:cNvPr id="8207" name="矩形 19"/>
          <p:cNvSpPr/>
          <p:nvPr/>
        </p:nvSpPr>
        <p:spPr>
          <a:xfrm>
            <a:off x="6859905" y="5267008"/>
            <a:ext cx="1712913" cy="461962"/>
          </a:xfrm>
          <a:prstGeom prst="rect">
            <a:avLst/>
          </a:prstGeom>
          <a:noFill/>
          <a:ln w="9525">
            <a:noFill/>
          </a:ln>
        </p:spPr>
        <p:txBody>
          <a:bodyPr wrap="none" anchor="t" anchorCtr="0">
            <a:spAutoFit/>
          </a:bodyPr>
          <a:p>
            <a:r>
              <a:rPr lang="zh-CN" altLang="en-US" sz="2400" dirty="0">
                <a:solidFill>
                  <a:srgbClr val="FF0000"/>
                </a:solidFill>
                <a:latin typeface="叶根友毛笔行书2.0版" panose="02010601030101010101" pitchFamily="2" charset="-122"/>
                <a:ea typeface="叶根友毛笔行书2.0版" panose="02010601030101010101" pitchFamily="2" charset="-122"/>
              </a:rPr>
              <a:t>行为亚健康</a:t>
            </a:r>
            <a:endParaRPr lang="zh-CN" altLang="en-US" sz="2400" dirty="0">
              <a:solidFill>
                <a:srgbClr val="FF0000"/>
              </a:solidFill>
              <a:latin typeface="叶根友毛笔行书2.0版" panose="02010601030101010101" pitchFamily="2" charset="-122"/>
              <a:ea typeface="叶根友毛笔行书2.0版" panose="02010601030101010101" pitchFamily="2" charset="-122"/>
            </a:endParaRPr>
          </a:p>
        </p:txBody>
      </p:sp>
    </p:spTree>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18" name="矩形 13"/>
          <p:cNvSpPr/>
          <p:nvPr/>
        </p:nvSpPr>
        <p:spPr>
          <a:xfrm>
            <a:off x="588963" y="1479550"/>
            <a:ext cx="7200900" cy="4670425"/>
          </a:xfrm>
          <a:prstGeom prst="rect">
            <a:avLst/>
          </a:prstGeom>
          <a:solidFill>
            <a:schemeClr val="bg1"/>
          </a:solidFill>
          <a:ln w="12700" cap="flat" cmpd="sng">
            <a:solidFill>
              <a:srgbClr val="BFBFBF"/>
            </a:solidFill>
            <a:prstDash val="solid"/>
            <a:bevel/>
            <a:headEnd type="none" w="med" len="med"/>
            <a:tailEnd type="none" w="med" len="med"/>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9219" name="矩形 17"/>
          <p:cNvSpPr/>
          <p:nvPr/>
        </p:nvSpPr>
        <p:spPr>
          <a:xfrm>
            <a:off x="869950" y="544513"/>
            <a:ext cx="5427663" cy="398780"/>
          </a:xfrm>
          <a:prstGeom prst="rect">
            <a:avLst/>
          </a:prstGeom>
          <a:noFill/>
          <a:ln w="9525">
            <a:noFill/>
          </a:ln>
        </p:spPr>
        <p:txBody>
          <a:bodyPr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二、亚健康</a:t>
            </a:r>
            <a:endParaRPr lang="zh-CN" altLang="en-US" sz="2000"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9220" name="矩形 2"/>
          <p:cNvSpPr/>
          <p:nvPr/>
        </p:nvSpPr>
        <p:spPr>
          <a:xfrm>
            <a:off x="588963" y="1479550"/>
            <a:ext cx="7200900" cy="109538"/>
          </a:xfrm>
          <a:prstGeom prst="rect">
            <a:avLst/>
          </a:prstGeom>
          <a:solidFill>
            <a:srgbClr val="80808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9221" name="任意多边形 20"/>
          <p:cNvSpPr/>
          <p:nvPr/>
        </p:nvSpPr>
        <p:spPr>
          <a:xfrm>
            <a:off x="588963" y="1587500"/>
            <a:ext cx="7200900" cy="736600"/>
          </a:xfrm>
          <a:custGeom>
            <a:avLst/>
            <a:gdLst/>
            <a:ahLst/>
            <a:cxnLst>
              <a:cxn ang="0">
                <a:pos x="0" y="0"/>
              </a:cxn>
              <a:cxn ang="0">
                <a:pos x="7204500" y="0"/>
              </a:cxn>
              <a:cxn ang="0">
                <a:pos x="7204500" y="555754"/>
              </a:cxn>
              <a:cxn ang="0">
                <a:pos x="6882856" y="555754"/>
              </a:cxn>
              <a:cxn ang="0">
                <a:pos x="6729853" y="739050"/>
              </a:cxn>
              <a:cxn ang="0">
                <a:pos x="6729853" y="555754"/>
              </a:cxn>
              <a:cxn ang="0">
                <a:pos x="0" y="555754"/>
              </a:cxn>
            </a:cxnLst>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rgbClr val="CCCCCC"/>
          </a:solidFill>
          <a:ln w="12700">
            <a:noFill/>
          </a:ln>
        </p:spPr>
        <p:txBody>
          <a:bodyPr/>
          <a:p>
            <a:endParaRPr lang="zh-CN" altLang="en-US"/>
          </a:p>
        </p:txBody>
      </p:sp>
      <p:sp>
        <p:nvSpPr>
          <p:cNvPr id="9222" name="文本框 3"/>
          <p:cNvSpPr/>
          <p:nvPr/>
        </p:nvSpPr>
        <p:spPr>
          <a:xfrm>
            <a:off x="746125" y="1703388"/>
            <a:ext cx="2492375" cy="369887"/>
          </a:xfrm>
          <a:prstGeom prst="rect">
            <a:avLst/>
          </a:prstGeom>
          <a:noFill/>
          <a:ln w="9525">
            <a:noFill/>
          </a:ln>
        </p:spPr>
        <p:txBody>
          <a:bodyPr wrap="none" anchor="t" anchorCtr="0">
            <a:spAutoFit/>
          </a:bodyPr>
          <a:p>
            <a:r>
              <a:rPr lang="zh-CN" altLang="en-US" b="1"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慢性疲劳综合症的类型</a:t>
            </a:r>
            <a:endParaRPr lang="zh-CN" altLang="en-US" b="1"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25" name="矩形 21"/>
          <p:cNvSpPr/>
          <p:nvPr/>
        </p:nvSpPr>
        <p:spPr>
          <a:xfrm>
            <a:off x="708025" y="2305050"/>
            <a:ext cx="6904038" cy="2877820"/>
          </a:xfrm>
          <a:prstGeom prst="rect">
            <a:avLst/>
          </a:prstGeom>
          <a:noFill/>
          <a:ln w="9525">
            <a:noFill/>
          </a:ln>
        </p:spPr>
        <p:txBody>
          <a:bodyPr anchor="t" anchorCtr="0">
            <a:spAutoFit/>
          </a:bodyPr>
          <a:p>
            <a:pPr marL="342900" indent="-342900" algn="just">
              <a:lnSpc>
                <a:spcPct val="120000"/>
              </a:lnSpc>
              <a:spcBef>
                <a:spcPts val="600"/>
              </a:spcBef>
              <a:spcAft>
                <a:spcPts val="600"/>
              </a:spcAft>
              <a:buFont typeface="Wingdings" panose="05000000000000000000" pitchFamily="2" charset="2"/>
              <a:buChar char="p"/>
            </a:pP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1.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运动性疲劳。指由于运动量过大而引发身体工作能力下降。</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just">
              <a:lnSpc>
                <a:spcPct val="120000"/>
              </a:lnSpc>
              <a:spcBef>
                <a:spcPts val="600"/>
              </a:spcBef>
              <a:spcAft>
                <a:spcPts val="600"/>
              </a:spcAft>
              <a:buFont typeface="Wingdings" panose="05000000000000000000" pitchFamily="2" charset="2"/>
              <a:buChar char="p"/>
            </a:pP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2.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心理疲劳。指心理压力过大、精神情志不调，难以与环境适应而造成的学习、工作效率降低、沮丧压抑、百无聊赖、心烦意乱、精疲力竭或神经衰弱。</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just">
              <a:lnSpc>
                <a:spcPct val="120000"/>
              </a:lnSpc>
              <a:spcBef>
                <a:spcPts val="600"/>
              </a:spcBef>
              <a:spcAft>
                <a:spcPts val="600"/>
              </a:spcAft>
              <a:buFont typeface="Wingdings" panose="05000000000000000000" pitchFamily="2" charset="2"/>
              <a:buChar char="p"/>
            </a:pP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3.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用脑过度。指脑力劳动者因长时间静坐伏案，用脑时间过长而造成头昏脑涨、记忆力下降、注意力不集中等。</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just">
              <a:lnSpc>
                <a:spcPct val="120000"/>
              </a:lnSpc>
              <a:spcBef>
                <a:spcPts val="600"/>
              </a:spcBef>
              <a:spcAft>
                <a:spcPts val="600"/>
              </a:spcAft>
              <a:buFont typeface="Wingdings" panose="05000000000000000000" pitchFamily="2" charset="2"/>
              <a:buChar char="p"/>
            </a:pP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4.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计算机</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症。</a:t>
            </a:r>
            <a:endParaRPr lang="zh-CN" altLang="en-US" dirty="0">
              <a:latin typeface="Arial" panose="020B0604020202020204" pitchFamily="34" charset="0"/>
              <a:ea typeface="宋体" panose="02010600030101010101" pitchFamily="2" charset="-122"/>
            </a:endParaRPr>
          </a:p>
        </p:txBody>
      </p:sp>
      <p:pic>
        <p:nvPicPr>
          <p:cNvPr id="9224" name="图片 10" descr="30.jpg"/>
          <p:cNvPicPr>
            <a:picLocks noChangeAspect="1"/>
          </p:cNvPicPr>
          <p:nvPr/>
        </p:nvPicPr>
        <p:blipFill>
          <a:blip r:embed="rId1">
            <a:clrChange>
              <a:clrFrom>
                <a:srgbClr val="FFFFFF"/>
              </a:clrFrom>
              <a:clrTo>
                <a:srgbClr val="FFFFFF">
                  <a:alpha val="0"/>
                </a:srgbClr>
              </a:clrTo>
            </a:clrChange>
          </a:blip>
          <a:stretch>
            <a:fillRect/>
          </a:stretch>
        </p:blipFill>
        <p:spPr>
          <a:xfrm>
            <a:off x="7902575" y="2455863"/>
            <a:ext cx="4005263" cy="2390775"/>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150"/>
                                  </p:stCondLst>
                                  <p:childTnLst>
                                    <p:set>
                                      <p:cBhvr>
                                        <p:cTn id="6" dur="1" fill="hold">
                                          <p:stCondLst>
                                            <p:cond delay="0"/>
                                          </p:stCondLst>
                                        </p:cTn>
                                        <p:tgtEl>
                                          <p:spTgt spid="9225"/>
                                        </p:tgtEl>
                                        <p:attrNameLst>
                                          <p:attrName>style.visibility</p:attrName>
                                        </p:attrNameLst>
                                      </p:cBhvr>
                                      <p:to>
                                        <p:strVal val="visible"/>
                                      </p:to>
                                    </p:set>
                                    <p:animEffect filter="fade">
                                      <p:cBhvr>
                                        <p:cTn id="7" dur="1000"/>
                                        <p:tgtEl>
                                          <p:spTgt spid="9225"/>
                                        </p:tgtEl>
                                      </p:cBhvr>
                                    </p:animEffect>
                                    <p:anim calcmode="lin" valueType="num">
                                      <p:cBhvr>
                                        <p:cTn id="8" dur="1000" fill="hold"/>
                                        <p:tgtEl>
                                          <p:spTgt spid="9225"/>
                                        </p:tgtEl>
                                        <p:attrNameLst>
                                          <p:attrName>ppt_x</p:attrName>
                                        </p:attrNameLst>
                                      </p:cBhvr>
                                      <p:tavLst>
                                        <p:tav tm="0">
                                          <p:val>
                                            <p:strVal val="#ppt_x"/>
                                          </p:val>
                                        </p:tav>
                                        <p:tav tm="100000">
                                          <p:val>
                                            <p:strVal val="#ppt_x"/>
                                          </p:val>
                                        </p:tav>
                                      </p:tavLst>
                                    </p:anim>
                                    <p:anim calcmode="lin" valueType="num">
                                      <p:cBhvr>
                                        <p:cTn id="9" dur="900" decel="100000" fill="hold"/>
                                        <p:tgtEl>
                                          <p:spTgt spid="922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922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5" grpId="0" bldLvl="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42" name="矩形 17"/>
          <p:cNvSpPr/>
          <p:nvPr/>
        </p:nvSpPr>
        <p:spPr>
          <a:xfrm>
            <a:off x="869950" y="544513"/>
            <a:ext cx="4387850" cy="398780"/>
          </a:xfrm>
          <a:prstGeom prst="rect">
            <a:avLst/>
          </a:prstGeom>
          <a:noFill/>
          <a:ln w="9525">
            <a:noFill/>
          </a:ln>
        </p:spPr>
        <p:txBody>
          <a:bodyPr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二、亚健康</a:t>
            </a:r>
            <a:endPar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43" name="矩形 18"/>
          <p:cNvSpPr/>
          <p:nvPr/>
        </p:nvSpPr>
        <p:spPr>
          <a:xfrm>
            <a:off x="984250" y="1785938"/>
            <a:ext cx="2184400" cy="415925"/>
          </a:xfrm>
          <a:prstGeom prst="rect">
            <a:avLst/>
          </a:prstGeom>
          <a:noFill/>
          <a:ln w="9525">
            <a:noFill/>
          </a:ln>
        </p:spPr>
        <p:txBody>
          <a:bodyPr anchor="t" anchorCtr="0">
            <a:spAutoFit/>
          </a:bodyPr>
          <a:p>
            <a:pPr marL="285750" indent="-285750">
              <a:lnSpc>
                <a:spcPct val="130000"/>
              </a:lnSpc>
              <a:spcBef>
                <a:spcPts val="500"/>
              </a:spcBef>
              <a:buFont typeface="Wingdings" panose="05000000000000000000" pitchFamily="2" charset="2"/>
              <a:buChar char="n"/>
            </a:pPr>
            <a:r>
              <a:rPr lang="zh-CN" altLang="en-US" dirty="0">
                <a:latin typeface="Arial" panose="020B0604020202020204" pitchFamily="34" charset="0"/>
                <a:ea typeface="宋体" panose="02010600030101010101" pitchFamily="2" charset="-122"/>
              </a:rPr>
              <a:t>亚健康的防治</a:t>
            </a:r>
            <a:endParaRPr lang="zh-CN" altLang="en-US" dirty="0">
              <a:latin typeface="Arial" panose="020B0604020202020204" pitchFamily="34" charset="0"/>
              <a:ea typeface="宋体" panose="02010600030101010101" pitchFamily="2" charset="-122"/>
            </a:endParaRPr>
          </a:p>
        </p:txBody>
      </p:sp>
      <p:grpSp>
        <p:nvGrpSpPr>
          <p:cNvPr id="10244" name="组合 29"/>
          <p:cNvGrpSpPr/>
          <p:nvPr/>
        </p:nvGrpSpPr>
        <p:grpSpPr>
          <a:xfrm>
            <a:off x="911225" y="1570038"/>
            <a:ext cx="3627438" cy="71437"/>
            <a:chOff x="0" y="0"/>
            <a:chExt cx="3627679" cy="72000"/>
          </a:xfrm>
        </p:grpSpPr>
        <p:sp>
          <p:nvSpPr>
            <p:cNvPr id="10245" name="直接连接符 26"/>
            <p:cNvSpPr/>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10246" name="矩形 27"/>
            <p:cNvSpPr/>
            <p:nvPr/>
          </p:nvSpPr>
          <p:spPr>
            <a:xfrm>
              <a:off x="0" y="0"/>
              <a:ext cx="72000" cy="72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10248" name="圆角矩形 17"/>
          <p:cNvSpPr/>
          <p:nvPr/>
        </p:nvSpPr>
        <p:spPr>
          <a:xfrm>
            <a:off x="1143000" y="2541588"/>
            <a:ext cx="288925" cy="287337"/>
          </a:xfrm>
          <a:prstGeom prst="roundRect">
            <a:avLst>
              <a:gd name="adj" fmla="val 16667"/>
            </a:avLst>
          </a:prstGeom>
          <a:solidFill>
            <a:srgbClr val="FF8500"/>
          </a:solidFill>
          <a:ln w="12700">
            <a:noFill/>
          </a:ln>
        </p:spPr>
        <p:txBody>
          <a:bodyPr anchor="ctr" anchorCtr="0"/>
          <a:p>
            <a:pPr algn="ctr"/>
            <a:endParaRPr lang="zh-CN" altLang="zh-CN"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49" name="矩形 15"/>
          <p:cNvSpPr/>
          <p:nvPr/>
        </p:nvSpPr>
        <p:spPr>
          <a:xfrm>
            <a:off x="1498600" y="2466975"/>
            <a:ext cx="7988300" cy="368300"/>
          </a:xfrm>
          <a:prstGeom prst="rect">
            <a:avLst/>
          </a:prstGeom>
          <a:noFill/>
          <a:ln w="9525">
            <a:noFill/>
          </a:ln>
        </p:spPr>
        <p:txBody>
          <a:bodyPr anchor="t" anchorCtr="0">
            <a:spAutoFit/>
          </a:bodyPr>
          <a:p>
            <a:r>
              <a:rPr lang="zh-CN" altLang="en-US" b="1" dirty="0">
                <a:solidFill>
                  <a:schemeClr val="accent6">
                    <a:lumMod val="75000"/>
                  </a:schemeClr>
                </a:solidFill>
                <a:latin typeface="Arial" panose="020B0604020202020204" pitchFamily="34" charset="0"/>
                <a:ea typeface="宋体" panose="02010600030101010101" pitchFamily="2" charset="-122"/>
              </a:rPr>
              <a:t>培养心理健康的性格</a:t>
            </a:r>
            <a:r>
              <a:rPr lang="zh-CN" altLang="en-US" dirty="0">
                <a:latin typeface="Arial" panose="020B0604020202020204" pitchFamily="34" charset="0"/>
                <a:ea typeface="宋体" panose="02010600030101010101" pitchFamily="2" charset="-122"/>
              </a:rPr>
              <a:t>：悦纳自我、悦纳他人、心理减压</a:t>
            </a:r>
            <a:endParaRPr lang="zh-CN" altLang="en-US" dirty="0">
              <a:latin typeface="Arial" panose="020B0604020202020204" pitchFamily="34" charset="0"/>
              <a:ea typeface="宋体" panose="02010600030101010101" pitchFamily="2" charset="-122"/>
            </a:endParaRPr>
          </a:p>
        </p:txBody>
      </p:sp>
      <p:sp>
        <p:nvSpPr>
          <p:cNvPr id="10250" name="圆角矩形 17"/>
          <p:cNvSpPr/>
          <p:nvPr/>
        </p:nvSpPr>
        <p:spPr>
          <a:xfrm>
            <a:off x="1135063" y="3173413"/>
            <a:ext cx="288925" cy="287337"/>
          </a:xfrm>
          <a:prstGeom prst="roundRect">
            <a:avLst>
              <a:gd name="adj" fmla="val 16667"/>
            </a:avLst>
          </a:prstGeom>
          <a:solidFill>
            <a:srgbClr val="FF8500"/>
          </a:solidFill>
          <a:ln w="12700">
            <a:noFill/>
          </a:ln>
        </p:spPr>
        <p:txBody>
          <a:bodyPr anchor="ctr" anchorCtr="0"/>
          <a:p>
            <a:pPr algn="ctr"/>
            <a:endParaRPr lang="zh-CN" altLang="zh-CN"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51" name="圆角矩形 17"/>
          <p:cNvSpPr/>
          <p:nvPr/>
        </p:nvSpPr>
        <p:spPr>
          <a:xfrm>
            <a:off x="1146175" y="3779838"/>
            <a:ext cx="288925" cy="287337"/>
          </a:xfrm>
          <a:prstGeom prst="roundRect">
            <a:avLst>
              <a:gd name="adj" fmla="val 16667"/>
            </a:avLst>
          </a:prstGeom>
          <a:solidFill>
            <a:srgbClr val="FF8500"/>
          </a:solidFill>
          <a:ln w="12700">
            <a:noFill/>
          </a:ln>
        </p:spPr>
        <p:txBody>
          <a:bodyPr anchor="ctr" anchorCtr="0"/>
          <a:p>
            <a:pPr algn="ctr"/>
            <a:endParaRPr lang="zh-CN" altLang="zh-CN"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52" name="圆角矩形 17"/>
          <p:cNvSpPr/>
          <p:nvPr/>
        </p:nvSpPr>
        <p:spPr>
          <a:xfrm>
            <a:off x="1146175" y="4384675"/>
            <a:ext cx="288925" cy="287338"/>
          </a:xfrm>
          <a:prstGeom prst="roundRect">
            <a:avLst>
              <a:gd name="adj" fmla="val 16667"/>
            </a:avLst>
          </a:prstGeom>
          <a:solidFill>
            <a:srgbClr val="FF8500"/>
          </a:solidFill>
          <a:ln w="12700">
            <a:noFill/>
          </a:ln>
        </p:spPr>
        <p:txBody>
          <a:bodyPr anchor="ctr" anchorCtr="0"/>
          <a:p>
            <a:pPr algn="ctr"/>
            <a:endParaRPr lang="zh-CN" altLang="zh-CN"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53" name="圆角矩形 17"/>
          <p:cNvSpPr/>
          <p:nvPr/>
        </p:nvSpPr>
        <p:spPr>
          <a:xfrm>
            <a:off x="1158875" y="5048250"/>
            <a:ext cx="288925" cy="287338"/>
          </a:xfrm>
          <a:prstGeom prst="roundRect">
            <a:avLst>
              <a:gd name="adj" fmla="val 16667"/>
            </a:avLst>
          </a:prstGeom>
          <a:solidFill>
            <a:srgbClr val="FF8500"/>
          </a:solidFill>
          <a:ln w="12700">
            <a:noFill/>
          </a:ln>
        </p:spPr>
        <p:txBody>
          <a:bodyPr anchor="ctr" anchorCtr="0"/>
          <a:p>
            <a:pPr algn="ctr"/>
            <a:endParaRPr lang="zh-CN" altLang="zh-CN"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54" name="圆角矩形 17"/>
          <p:cNvSpPr/>
          <p:nvPr/>
        </p:nvSpPr>
        <p:spPr>
          <a:xfrm>
            <a:off x="1158875" y="5665788"/>
            <a:ext cx="288925" cy="287337"/>
          </a:xfrm>
          <a:prstGeom prst="roundRect">
            <a:avLst>
              <a:gd name="adj" fmla="val 16667"/>
            </a:avLst>
          </a:prstGeom>
          <a:solidFill>
            <a:srgbClr val="FF8500"/>
          </a:solidFill>
          <a:ln w="12700">
            <a:noFill/>
          </a:ln>
        </p:spPr>
        <p:txBody>
          <a:bodyPr anchor="ctr" anchorCtr="0"/>
          <a:p>
            <a:pPr algn="ctr"/>
            <a:endParaRPr lang="zh-CN" altLang="zh-CN"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55" name="矩形 21"/>
          <p:cNvSpPr/>
          <p:nvPr/>
        </p:nvSpPr>
        <p:spPr>
          <a:xfrm>
            <a:off x="1519238" y="3095625"/>
            <a:ext cx="10139362" cy="368300"/>
          </a:xfrm>
          <a:prstGeom prst="rect">
            <a:avLst/>
          </a:prstGeom>
          <a:noFill/>
          <a:ln w="9525">
            <a:noFill/>
          </a:ln>
        </p:spPr>
        <p:txBody>
          <a:bodyPr anchor="t" anchorCtr="0">
            <a:spAutoFit/>
          </a:bodyPr>
          <a:p>
            <a:r>
              <a:rPr lang="zh-CN" altLang="en-US" b="1" dirty="0">
                <a:solidFill>
                  <a:schemeClr val="accent6">
                    <a:lumMod val="75000"/>
                  </a:schemeClr>
                </a:solidFill>
                <a:latin typeface="Arial" panose="020B0604020202020204" pitchFamily="34" charset="0"/>
                <a:ea typeface="宋体" panose="02010600030101010101" pitchFamily="2" charset="-122"/>
              </a:rPr>
              <a:t>科学睡眠</a:t>
            </a:r>
            <a:r>
              <a:rPr lang="zh-CN" altLang="en-US" dirty="0">
                <a:latin typeface="Arial" panose="020B0604020202020204" pitchFamily="34" charset="0"/>
                <a:ea typeface="宋体" panose="02010600030101010101" pitchFamily="2" charset="-122"/>
              </a:rPr>
              <a:t>：按时睡眠，适量运动，正确睡姿。</a:t>
            </a:r>
            <a:endParaRPr lang="zh-CN" altLang="en-US" dirty="0">
              <a:latin typeface="Arial" panose="020B0604020202020204" pitchFamily="34" charset="0"/>
              <a:ea typeface="宋体" panose="02010600030101010101" pitchFamily="2" charset="-122"/>
            </a:endParaRPr>
          </a:p>
        </p:txBody>
      </p:sp>
      <p:sp>
        <p:nvSpPr>
          <p:cNvPr id="10256" name="矩形 22"/>
          <p:cNvSpPr/>
          <p:nvPr/>
        </p:nvSpPr>
        <p:spPr>
          <a:xfrm>
            <a:off x="1552575" y="3724275"/>
            <a:ext cx="9899650" cy="368300"/>
          </a:xfrm>
          <a:prstGeom prst="rect">
            <a:avLst/>
          </a:prstGeom>
          <a:noFill/>
          <a:ln w="9525">
            <a:noFill/>
          </a:ln>
        </p:spPr>
        <p:txBody>
          <a:bodyPr anchor="t" anchorCtr="0">
            <a:spAutoFit/>
          </a:bodyPr>
          <a:p>
            <a:r>
              <a:rPr lang="zh-CN" altLang="en-US" b="1" dirty="0">
                <a:solidFill>
                  <a:schemeClr val="accent6">
                    <a:lumMod val="75000"/>
                  </a:schemeClr>
                </a:solidFill>
                <a:latin typeface="Arial" panose="020B0604020202020204" pitchFamily="34" charset="0"/>
                <a:ea typeface="宋体" panose="02010600030101010101" pitchFamily="2" charset="-122"/>
              </a:rPr>
              <a:t>饮食疗法</a:t>
            </a:r>
            <a:r>
              <a:rPr lang="zh-CN" altLang="en-US" dirty="0">
                <a:latin typeface="Arial" panose="020B0604020202020204" pitchFamily="34" charset="0"/>
                <a:ea typeface="宋体" panose="02010600030101010101" pitchFamily="2" charset="-122"/>
              </a:rPr>
              <a:t>：食谱保持营养，饮食节制有规律，合理使用药膳。</a:t>
            </a:r>
            <a:endParaRPr lang="zh-CN" altLang="en-US" dirty="0">
              <a:latin typeface="Arial" panose="020B0604020202020204" pitchFamily="34" charset="0"/>
              <a:ea typeface="宋体" panose="02010600030101010101" pitchFamily="2" charset="-122"/>
            </a:endParaRPr>
          </a:p>
        </p:txBody>
      </p:sp>
      <p:sp>
        <p:nvSpPr>
          <p:cNvPr id="10257" name="矩形 23"/>
          <p:cNvSpPr/>
          <p:nvPr/>
        </p:nvSpPr>
        <p:spPr>
          <a:xfrm>
            <a:off x="1576388" y="4341813"/>
            <a:ext cx="10139362" cy="368300"/>
          </a:xfrm>
          <a:prstGeom prst="rect">
            <a:avLst/>
          </a:prstGeom>
          <a:noFill/>
          <a:ln w="9525">
            <a:noFill/>
          </a:ln>
        </p:spPr>
        <p:txBody>
          <a:bodyPr anchor="t" anchorCtr="0">
            <a:spAutoFit/>
          </a:bodyPr>
          <a:p>
            <a:r>
              <a:rPr lang="zh-CN" altLang="en-US" b="1" dirty="0">
                <a:solidFill>
                  <a:schemeClr val="accent6">
                    <a:lumMod val="75000"/>
                  </a:schemeClr>
                </a:solidFill>
                <a:latin typeface="Arial" panose="020B0604020202020204" pitchFamily="34" charset="0"/>
                <a:ea typeface="宋体" panose="02010600030101010101" pitchFamily="2" charset="-122"/>
              </a:rPr>
              <a:t>运动疗法</a:t>
            </a:r>
            <a:r>
              <a:rPr lang="zh-CN" altLang="en-US" dirty="0">
                <a:latin typeface="Arial" panose="020B0604020202020204" pitchFamily="34" charset="0"/>
                <a:ea typeface="宋体" panose="02010600030101010101" pitchFamily="2" charset="-122"/>
              </a:rPr>
              <a:t>：选择合适的运动方式，正确把握运动量，运动时间要适当。</a:t>
            </a:r>
            <a:endParaRPr lang="zh-CN" altLang="en-US" dirty="0">
              <a:latin typeface="Arial" panose="020B0604020202020204" pitchFamily="34" charset="0"/>
              <a:ea typeface="宋体" panose="02010600030101010101" pitchFamily="2" charset="-122"/>
            </a:endParaRPr>
          </a:p>
        </p:txBody>
      </p:sp>
      <p:sp>
        <p:nvSpPr>
          <p:cNvPr id="10258" name="矩形 24"/>
          <p:cNvSpPr/>
          <p:nvPr/>
        </p:nvSpPr>
        <p:spPr>
          <a:xfrm>
            <a:off x="1609725" y="5027613"/>
            <a:ext cx="9912350" cy="368300"/>
          </a:xfrm>
          <a:prstGeom prst="rect">
            <a:avLst/>
          </a:prstGeom>
          <a:noFill/>
          <a:ln w="9525">
            <a:noFill/>
          </a:ln>
        </p:spPr>
        <p:txBody>
          <a:bodyPr anchor="t" anchorCtr="0">
            <a:spAutoFit/>
          </a:bodyPr>
          <a:p>
            <a:r>
              <a:rPr lang="zh-CN" altLang="en-US" b="1" dirty="0">
                <a:solidFill>
                  <a:schemeClr val="accent6">
                    <a:lumMod val="75000"/>
                  </a:schemeClr>
                </a:solidFill>
                <a:latin typeface="Arial" panose="020B0604020202020204" pitchFamily="34" charset="0"/>
                <a:ea typeface="宋体" panose="02010600030101010101" pitchFamily="2" charset="-122"/>
              </a:rPr>
              <a:t>自然疗法</a:t>
            </a:r>
            <a:r>
              <a:rPr lang="zh-CN" altLang="en-US" dirty="0">
                <a:latin typeface="Arial" panose="020B0604020202020204" pitchFamily="34" charset="0"/>
                <a:ea typeface="宋体" panose="02010600030101010101" pitchFamily="2" charset="-122"/>
              </a:rPr>
              <a:t>：优美的环境，良好的习惯，积极消除疲劳，科学用脑。</a:t>
            </a:r>
            <a:endParaRPr lang="zh-CN" altLang="en-US" dirty="0">
              <a:latin typeface="Arial" panose="020B0604020202020204" pitchFamily="34" charset="0"/>
              <a:ea typeface="宋体" panose="02010600030101010101" pitchFamily="2" charset="-122"/>
            </a:endParaRPr>
          </a:p>
        </p:txBody>
      </p:sp>
      <p:sp>
        <p:nvSpPr>
          <p:cNvPr id="10259" name="矩形 25"/>
          <p:cNvSpPr/>
          <p:nvPr/>
        </p:nvSpPr>
        <p:spPr>
          <a:xfrm>
            <a:off x="1630363" y="5632450"/>
            <a:ext cx="10085387" cy="368300"/>
          </a:xfrm>
          <a:prstGeom prst="rect">
            <a:avLst/>
          </a:prstGeom>
          <a:noFill/>
          <a:ln w="9525">
            <a:noFill/>
          </a:ln>
        </p:spPr>
        <p:txBody>
          <a:bodyPr anchor="t" anchorCtr="0">
            <a:spAutoFit/>
          </a:bodyPr>
          <a:p>
            <a:r>
              <a:rPr lang="zh-CN" altLang="en-US" b="1" dirty="0">
                <a:solidFill>
                  <a:schemeClr val="accent6">
                    <a:lumMod val="75000"/>
                  </a:schemeClr>
                </a:solidFill>
                <a:latin typeface="Arial" panose="020B0604020202020204" pitchFamily="34" charset="0"/>
                <a:ea typeface="宋体" panose="02010600030101010101" pitchFamily="2" charset="-122"/>
              </a:rPr>
              <a:t>合理使用保健品</a:t>
            </a:r>
            <a:r>
              <a:rPr lang="zh-CN" altLang="en-US" dirty="0">
                <a:latin typeface="Arial" panose="020B0604020202020204" pitchFamily="34" charset="0"/>
                <a:ea typeface="宋体" panose="02010600030101010101" pitchFamily="2" charset="-122"/>
              </a:rPr>
              <a:t>：国际上定出六种</a:t>
            </a:r>
            <a:r>
              <a:rPr lang="en-US" altLang="zh-CN" dirty="0">
                <a:latin typeface="Arial" panose="020B0604020202020204" pitchFamily="34" charset="0"/>
                <a:ea typeface="宋体" panose="02010600030101010101" pitchFamily="2" charset="-122"/>
              </a:rPr>
              <a:t>——</a:t>
            </a:r>
            <a:r>
              <a:rPr lang="zh-CN" altLang="en-US" dirty="0">
                <a:latin typeface="Arial" panose="020B0604020202020204" pitchFamily="34" charset="0"/>
                <a:ea typeface="宋体" panose="02010600030101010101" pitchFamily="2" charset="-122"/>
              </a:rPr>
              <a:t>绿茶、红葡萄酒、豆浆、酸奶、骨头汤、蘑菇汤。</a:t>
            </a:r>
            <a:endParaRPr lang="zh-CN" altLang="en-US" dirty="0">
              <a:latin typeface="Arial" panose="020B0604020202020204" pitchFamily="34" charset="0"/>
              <a:ea typeface="宋体" panose="02010600030101010101" pitchFamily="2" charset="-122"/>
            </a:endParaRPr>
          </a:p>
        </p:txBody>
      </p:sp>
      <p:pic>
        <p:nvPicPr>
          <p:cNvPr id="10260" name="图片 26" descr="31.jpg"/>
          <p:cNvPicPr>
            <a:picLocks noChangeAspect="1"/>
          </p:cNvPicPr>
          <p:nvPr/>
        </p:nvPicPr>
        <p:blipFill>
          <a:blip r:embed="rId1">
            <a:clrChange>
              <a:clrFrom>
                <a:srgbClr val="FFFFFF"/>
              </a:clrFrom>
              <a:clrTo>
                <a:srgbClr val="FFFFFF">
                  <a:alpha val="0"/>
                </a:srgbClr>
              </a:clrTo>
            </a:clrChange>
          </a:blip>
          <a:stretch>
            <a:fillRect/>
          </a:stretch>
        </p:blipFill>
        <p:spPr>
          <a:xfrm>
            <a:off x="7985125" y="501650"/>
            <a:ext cx="3810000" cy="3454400"/>
          </a:xfrm>
          <a:prstGeom prst="rect">
            <a:avLst/>
          </a:prstGeom>
          <a:noFill/>
          <a:ln w="9525">
            <a:noFill/>
          </a:ln>
        </p:spPr>
      </p:pic>
    </p:spTree>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6486039" y="2427855"/>
            <a:ext cx="3334358" cy="2744290"/>
          </a:xfrm>
          <a:prstGeom prst="rect">
            <a:avLst/>
          </a:prstGeom>
        </p:spPr>
      </p:pic>
      <p:pic>
        <p:nvPicPr>
          <p:cNvPr id="4" name="图片 3"/>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rot="18616650">
            <a:off x="2851967" y="3901311"/>
            <a:ext cx="3137543" cy="1732985"/>
          </a:xfrm>
          <a:prstGeom prst="rect">
            <a:avLst/>
          </a:prstGeom>
        </p:spPr>
      </p:pic>
      <p:pic>
        <p:nvPicPr>
          <p:cNvPr id="5" name="图片 4"/>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rot="12428420">
            <a:off x="2396229" y="2132529"/>
            <a:ext cx="2368347" cy="2991595"/>
          </a:xfrm>
          <a:prstGeom prst="rect">
            <a:avLst/>
          </a:prstGeom>
        </p:spPr>
      </p:pic>
      <p:pic>
        <p:nvPicPr>
          <p:cNvPr id="6" name="图片 5"/>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2" name="图片 1"/>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3510406" y="966315"/>
            <a:ext cx="5098810" cy="4925370"/>
          </a:xfrm>
          <a:prstGeom prst="rect">
            <a:avLst/>
          </a:prstGeom>
          <a:solidFill>
            <a:schemeClr val="bg1"/>
          </a:solidFill>
        </p:spPr>
      </p:pic>
      <p:sp>
        <p:nvSpPr>
          <p:cNvPr id="8" name="TextBox 3"/>
          <p:cNvSpPr txBox="1"/>
          <p:nvPr>
            <p:custDataLst>
              <p:tags r:id="rId11"/>
            </p:custDataLst>
          </p:nvPr>
        </p:nvSpPr>
        <p:spPr>
          <a:xfrm>
            <a:off x="3844290" y="2168525"/>
            <a:ext cx="4495165" cy="1660525"/>
          </a:xfrm>
          <a:prstGeom prst="rect">
            <a:avLst/>
          </a:prstGeom>
          <a:noFill/>
        </p:spPr>
        <p:txBody>
          <a:bodyPr wrap="square" lIns="0" rtlCol="0">
            <a:spAutoFit/>
          </a:bodyPr>
          <a:p>
            <a:pPr algn="ctr">
              <a:lnSpc>
                <a:spcPct val="150000"/>
              </a:lnSpc>
            </a:pPr>
            <a:r>
              <a:rPr lang="zh-CN" alt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任务三</a:t>
            </a:r>
            <a:endParaRPr 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a:p>
            <a:pPr algn="ctr">
              <a:lnSpc>
                <a:spcPct val="150000"/>
              </a:lnSpc>
            </a:pPr>
            <a:r>
              <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体育运动卫生与保健</a:t>
            </a:r>
            <a:endPar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nodeType="withEffect">
                                  <p:stCondLst>
                                    <p:cond delay="3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3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6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1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custDataLst>
              <p:tags r:id="rId1"/>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2" name="矩形 17"/>
          <p:cNvSpPr/>
          <p:nvPr>
            <p:custDataLst>
              <p:tags r:id="rId2"/>
            </p:custDataLst>
          </p:nvPr>
        </p:nvSpPr>
        <p:spPr>
          <a:xfrm>
            <a:off x="869950" y="544830"/>
            <a:ext cx="8521700" cy="521970"/>
          </a:xfrm>
          <a:prstGeom prst="rect">
            <a:avLst/>
          </a:prstGeom>
          <a:noFill/>
          <a:ln w="9525">
            <a:noFill/>
          </a:ln>
        </p:spPr>
        <p:txBody>
          <a:bodyPr wrap="square" anchor="t" anchorCtr="0">
            <a:spAutoFit/>
          </a:bodyPr>
          <a:p>
            <a:r>
              <a:rPr sz="28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任务三　体育运动卫生与保健</a:t>
            </a:r>
            <a:endParaRPr sz="28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Oval 13"/>
          <p:cNvSpPr/>
          <p:nvPr>
            <p:custDataLst>
              <p:tags r:id="rId3"/>
            </p:custDataLst>
          </p:nvPr>
        </p:nvSpPr>
        <p:spPr bwMode="auto">
          <a:xfrm>
            <a:off x="5611213" y="3497279"/>
            <a:ext cx="956619" cy="959223"/>
          </a:xfrm>
          <a:prstGeom prst="ellipse">
            <a:avLst/>
          </a:prstGeom>
          <a:solidFill>
            <a:sysClr val="window" lastClr="FFFFFF"/>
          </a:solidFill>
          <a:ln w="9525">
            <a:noFill/>
            <a:round/>
          </a:ln>
        </p:spPr>
        <p:txBody>
          <a:bodyPr vert="horz" wrap="square" lIns="132701" tIns="66352" rIns="132701" bIns="66352" numCol="1" rtlCol="0" anchor="t" anchorCtr="0" compatLnSpc="1"/>
          <a:lstStyle/>
          <a:p>
            <a:pPr algn="ctr">
              <a:lnSpc>
                <a:spcPct val="120000"/>
              </a:lnSpc>
            </a:pPr>
            <a:endParaRPr lang="en-US" sz="1335" dirty="0">
              <a:cs typeface="思源黑体 CN Normal" panose="020B0400000000000000" pitchFamily="34" charset="-122"/>
              <a:sym typeface="思源宋体 CN" panose="02020400000000000000" charset="-122"/>
            </a:endParaRPr>
          </a:p>
        </p:txBody>
      </p:sp>
      <p:sp>
        <p:nvSpPr>
          <p:cNvPr id="24" name="Down Arrow 15"/>
          <p:cNvSpPr/>
          <p:nvPr>
            <p:custDataLst>
              <p:tags r:id="rId4"/>
            </p:custDataLst>
          </p:nvPr>
        </p:nvSpPr>
        <p:spPr bwMode="auto">
          <a:xfrm rot="14548862">
            <a:off x="6635749" y="3413404"/>
            <a:ext cx="248545" cy="443952"/>
          </a:xfrm>
          <a:prstGeom prst="downArrow">
            <a:avLst>
              <a:gd name="adj1" fmla="val 63516"/>
              <a:gd name="adj2" fmla="val 50000"/>
            </a:avLst>
          </a:prstGeom>
          <a:solidFill>
            <a:srgbClr val="002060"/>
          </a:solidFill>
          <a:ln w="9525">
            <a:noFill/>
            <a:round/>
          </a:ln>
        </p:spPr>
        <p:txBody>
          <a:bodyPr vert="horz" wrap="square" lIns="94364" tIns="47183" rIns="94364" bIns="47183" numCol="1" rtlCol="0" anchor="t" anchorCtr="0" compatLnSpc="1"/>
          <a:lstStyle/>
          <a:p>
            <a:pPr algn="ctr">
              <a:lnSpc>
                <a:spcPct val="120000"/>
              </a:lnSpc>
            </a:pPr>
            <a:endParaRPr lang="en-US" sz="1335" dirty="0">
              <a:cs typeface="思源黑体 CN Normal" panose="020B0400000000000000" pitchFamily="34" charset="-122"/>
              <a:sym typeface="思源宋体 CN" panose="02020400000000000000" charset="-122"/>
            </a:endParaRPr>
          </a:p>
        </p:txBody>
      </p:sp>
      <p:sp>
        <p:nvSpPr>
          <p:cNvPr id="25" name="Down Arrow 19"/>
          <p:cNvSpPr/>
          <p:nvPr>
            <p:custDataLst>
              <p:tags r:id="rId5"/>
            </p:custDataLst>
          </p:nvPr>
        </p:nvSpPr>
        <p:spPr bwMode="auto">
          <a:xfrm rot="14548862" flipH="1" flipV="1">
            <a:off x="5301681" y="4071473"/>
            <a:ext cx="248545" cy="459796"/>
          </a:xfrm>
          <a:prstGeom prst="downArrow">
            <a:avLst>
              <a:gd name="adj1" fmla="val 63516"/>
              <a:gd name="adj2" fmla="val 50000"/>
            </a:avLst>
          </a:prstGeom>
          <a:solidFill>
            <a:srgbClr val="FFCA08"/>
          </a:solidFill>
          <a:ln w="9525">
            <a:noFill/>
            <a:round/>
          </a:ln>
        </p:spPr>
        <p:txBody>
          <a:bodyPr vert="horz" wrap="square" lIns="94364" tIns="47183" rIns="94364" bIns="47183" numCol="1" rtlCol="0" anchor="t" anchorCtr="0" compatLnSpc="1"/>
          <a:lstStyle/>
          <a:p>
            <a:pPr algn="ctr">
              <a:lnSpc>
                <a:spcPct val="120000"/>
              </a:lnSpc>
            </a:pPr>
            <a:endParaRPr lang="en-US" sz="1335" dirty="0">
              <a:cs typeface="思源黑体 CN Normal" panose="020B0400000000000000" pitchFamily="34" charset="-122"/>
              <a:sym typeface="思源宋体 CN" panose="02020400000000000000" charset="-122"/>
            </a:endParaRPr>
          </a:p>
        </p:txBody>
      </p:sp>
      <p:sp>
        <p:nvSpPr>
          <p:cNvPr id="26" name="Down Arrow 44"/>
          <p:cNvSpPr/>
          <p:nvPr>
            <p:custDataLst>
              <p:tags r:id="rId6"/>
            </p:custDataLst>
          </p:nvPr>
        </p:nvSpPr>
        <p:spPr bwMode="auto">
          <a:xfrm rot="10800000">
            <a:off x="5971005" y="3028794"/>
            <a:ext cx="248532" cy="443977"/>
          </a:xfrm>
          <a:prstGeom prst="downArrow">
            <a:avLst>
              <a:gd name="adj1" fmla="val 63516"/>
              <a:gd name="adj2" fmla="val 50000"/>
            </a:avLst>
          </a:prstGeom>
          <a:solidFill>
            <a:srgbClr val="FFCA08"/>
          </a:solidFill>
          <a:ln w="9525">
            <a:noFill/>
            <a:round/>
          </a:ln>
        </p:spPr>
        <p:txBody>
          <a:bodyPr vert="horz" wrap="square" lIns="94364" tIns="47183" rIns="94364" bIns="47183" numCol="1" rtlCol="0" anchor="t" anchorCtr="0" compatLnSpc="1"/>
          <a:lstStyle/>
          <a:p>
            <a:pPr algn="ctr">
              <a:lnSpc>
                <a:spcPct val="120000"/>
              </a:lnSpc>
            </a:pPr>
            <a:endParaRPr lang="en-US" sz="1335" dirty="0">
              <a:cs typeface="思源黑体 CN Normal" panose="020B0400000000000000" pitchFamily="34" charset="-122"/>
              <a:sym typeface="思源宋体 CN" panose="02020400000000000000" charset="-122"/>
            </a:endParaRPr>
          </a:p>
        </p:txBody>
      </p:sp>
      <p:sp>
        <p:nvSpPr>
          <p:cNvPr id="28" name="Down Arrow 47"/>
          <p:cNvSpPr/>
          <p:nvPr>
            <p:custDataLst>
              <p:tags r:id="rId7"/>
            </p:custDataLst>
          </p:nvPr>
        </p:nvSpPr>
        <p:spPr bwMode="auto">
          <a:xfrm rot="7051138" flipH="1">
            <a:off x="5308606" y="3412875"/>
            <a:ext cx="248545" cy="443952"/>
          </a:xfrm>
          <a:prstGeom prst="downArrow">
            <a:avLst>
              <a:gd name="adj1" fmla="val 63516"/>
              <a:gd name="adj2" fmla="val 50000"/>
            </a:avLst>
          </a:prstGeom>
          <a:solidFill>
            <a:srgbClr val="002060"/>
          </a:solidFill>
          <a:ln w="9525">
            <a:noFill/>
            <a:round/>
          </a:ln>
        </p:spPr>
        <p:txBody>
          <a:bodyPr vert="horz" wrap="square" lIns="94364" tIns="47183" rIns="94364" bIns="47183" numCol="1" rtlCol="0" anchor="t" anchorCtr="0" compatLnSpc="1"/>
          <a:lstStyle/>
          <a:p>
            <a:pPr algn="ctr">
              <a:lnSpc>
                <a:spcPct val="120000"/>
              </a:lnSpc>
            </a:pPr>
            <a:endParaRPr lang="en-US" sz="1335" dirty="0">
              <a:cs typeface="思源黑体 CN Normal" panose="020B0400000000000000" pitchFamily="34" charset="-122"/>
              <a:sym typeface="思源宋体 CN" panose="02020400000000000000" charset="-122"/>
            </a:endParaRPr>
          </a:p>
        </p:txBody>
      </p:sp>
      <p:sp>
        <p:nvSpPr>
          <p:cNvPr id="29" name="Down Arrow 55"/>
          <p:cNvSpPr/>
          <p:nvPr>
            <p:custDataLst>
              <p:tags r:id="rId8"/>
            </p:custDataLst>
          </p:nvPr>
        </p:nvSpPr>
        <p:spPr bwMode="auto">
          <a:xfrm rot="10800000" flipV="1">
            <a:off x="5971006" y="4481009"/>
            <a:ext cx="248532" cy="443977"/>
          </a:xfrm>
          <a:prstGeom prst="downArrow">
            <a:avLst>
              <a:gd name="adj1" fmla="val 63516"/>
              <a:gd name="adj2" fmla="val 50000"/>
            </a:avLst>
          </a:prstGeom>
          <a:solidFill>
            <a:srgbClr val="002060"/>
          </a:solidFill>
          <a:ln w="9525">
            <a:noFill/>
            <a:round/>
          </a:ln>
        </p:spPr>
        <p:txBody>
          <a:bodyPr vert="horz" wrap="square" lIns="94364" tIns="47183" rIns="94364" bIns="47183" numCol="1" rtlCol="0" anchor="t" anchorCtr="0" compatLnSpc="1"/>
          <a:lstStyle/>
          <a:p>
            <a:pPr algn="ctr">
              <a:lnSpc>
                <a:spcPct val="120000"/>
              </a:lnSpc>
            </a:pPr>
            <a:endParaRPr lang="en-US" sz="1335" dirty="0">
              <a:cs typeface="思源黑体 CN Normal" panose="020B0400000000000000" pitchFamily="34" charset="-122"/>
              <a:sym typeface="思源宋体 CN" panose="02020400000000000000" charset="-122"/>
            </a:endParaRPr>
          </a:p>
        </p:txBody>
      </p:sp>
      <p:sp>
        <p:nvSpPr>
          <p:cNvPr id="32" name="Down Arrow 56"/>
          <p:cNvSpPr/>
          <p:nvPr>
            <p:custDataLst>
              <p:tags r:id="rId9"/>
            </p:custDataLst>
          </p:nvPr>
        </p:nvSpPr>
        <p:spPr bwMode="auto">
          <a:xfrm rot="7051138" flipV="1">
            <a:off x="6628822" y="4085427"/>
            <a:ext cx="248545" cy="459796"/>
          </a:xfrm>
          <a:prstGeom prst="downArrow">
            <a:avLst>
              <a:gd name="adj1" fmla="val 63516"/>
              <a:gd name="adj2" fmla="val 50000"/>
            </a:avLst>
          </a:prstGeom>
          <a:solidFill>
            <a:srgbClr val="FFCA08"/>
          </a:solidFill>
          <a:ln w="9525">
            <a:noFill/>
            <a:round/>
          </a:ln>
        </p:spPr>
        <p:txBody>
          <a:bodyPr vert="horz" wrap="square" lIns="94364" tIns="47183" rIns="94364" bIns="47183" numCol="1" rtlCol="0" anchor="t" anchorCtr="0" compatLnSpc="1"/>
          <a:lstStyle/>
          <a:p>
            <a:pPr algn="ctr">
              <a:lnSpc>
                <a:spcPct val="120000"/>
              </a:lnSpc>
            </a:pPr>
            <a:endParaRPr lang="en-US" sz="1335" dirty="0">
              <a:cs typeface="思源黑体 CN Normal" panose="020B0400000000000000" pitchFamily="34" charset="-122"/>
              <a:sym typeface="思源宋体 CN" panose="02020400000000000000" charset="-122"/>
            </a:endParaRPr>
          </a:p>
        </p:txBody>
      </p:sp>
      <p:grpSp>
        <p:nvGrpSpPr>
          <p:cNvPr id="34" name="Group 84"/>
          <p:cNvGrpSpPr/>
          <p:nvPr/>
        </p:nvGrpSpPr>
        <p:grpSpPr>
          <a:xfrm>
            <a:off x="5598126" y="2020325"/>
            <a:ext cx="1007572" cy="1008467"/>
            <a:chOff x="3307763" y="1427226"/>
            <a:chExt cx="648499" cy="649042"/>
          </a:xfrm>
        </p:grpSpPr>
        <p:sp>
          <p:nvSpPr>
            <p:cNvPr id="35" name="Oval 76"/>
            <p:cNvSpPr>
              <a:spLocks noChangeAspect="1"/>
            </p:cNvSpPr>
            <p:nvPr>
              <p:custDataLst>
                <p:tags r:id="rId10"/>
              </p:custDataLst>
            </p:nvPr>
          </p:nvSpPr>
          <p:spPr>
            <a:xfrm>
              <a:off x="3307763" y="1427226"/>
              <a:ext cx="648499" cy="649042"/>
            </a:xfrm>
            <a:prstGeom prst="ellipse">
              <a:avLst/>
            </a:prstGeom>
            <a:solidFill>
              <a:srgbClr val="FFCA08"/>
            </a:solidFill>
            <a:ln w="19050" cap="flat" cmpd="sng" algn="ctr">
              <a:noFill/>
              <a:prstDash val="solid"/>
              <a:miter lim="800000"/>
            </a:ln>
            <a:effectLst/>
          </p:spPr>
          <p:txBody>
            <a:bodyPr rtlCol="0" anchor="ctr"/>
            <a:lstStyle/>
            <a:p>
              <a:pPr algn="ctr">
                <a:lnSpc>
                  <a:spcPct val="120000"/>
                </a:lnSpc>
              </a:pPr>
              <a:endParaRPr lang="en-US" sz="135" b="1" dirty="0">
                <a:solidFill>
                  <a:sysClr val="window" lastClr="FFFFFF"/>
                </a:solidFill>
                <a:cs typeface="思源黑体 CN Normal" panose="020B0400000000000000" pitchFamily="34" charset="-122"/>
                <a:sym typeface="思源宋体 CN" panose="02020400000000000000" charset="-122"/>
              </a:endParaRPr>
            </a:p>
          </p:txBody>
        </p:sp>
        <p:sp>
          <p:nvSpPr>
            <p:cNvPr id="38" name="Freeform 77"/>
            <p:cNvSpPr>
              <a:spLocks noEditPoints="1"/>
            </p:cNvSpPr>
            <p:nvPr>
              <p:custDataLst>
                <p:tags r:id="rId11"/>
              </p:custDataLst>
            </p:nvPr>
          </p:nvSpPr>
          <p:spPr bwMode="auto">
            <a:xfrm>
              <a:off x="3483875" y="1534824"/>
              <a:ext cx="296640" cy="433374"/>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ysClr val="window" lastClr="FFFFFF"/>
            </a:solidFill>
            <a:ln w="9525">
              <a:noFill/>
              <a:round/>
            </a:ln>
          </p:spPr>
          <p:txBody>
            <a:bodyPr vert="horz" wrap="square" lIns="132701" tIns="66352" rIns="132701" bIns="66352" numCol="1" anchor="t" anchorCtr="0" compatLnSpc="1"/>
            <a:lstStyle/>
            <a:p>
              <a:pPr>
                <a:lnSpc>
                  <a:spcPct val="120000"/>
                </a:lnSpc>
              </a:pPr>
              <a:endParaRPr lang="en-US" sz="1335" dirty="0">
                <a:cs typeface="思源黑体 CN Normal" panose="020B0400000000000000" pitchFamily="34" charset="-122"/>
                <a:sym typeface="思源宋体 CN" panose="02020400000000000000" charset="-122"/>
              </a:endParaRPr>
            </a:p>
          </p:txBody>
        </p:sp>
      </p:grpSp>
      <p:grpSp>
        <p:nvGrpSpPr>
          <p:cNvPr id="39" name="Group 88"/>
          <p:cNvGrpSpPr/>
          <p:nvPr/>
        </p:nvGrpSpPr>
        <p:grpSpPr>
          <a:xfrm>
            <a:off x="6904409" y="4145509"/>
            <a:ext cx="1007572" cy="1008467"/>
            <a:chOff x="3365370" y="3682819"/>
            <a:chExt cx="648499" cy="649042"/>
          </a:xfrm>
        </p:grpSpPr>
        <p:sp>
          <p:nvSpPr>
            <p:cNvPr id="40" name="Oval 64"/>
            <p:cNvSpPr>
              <a:spLocks noChangeAspect="1"/>
            </p:cNvSpPr>
            <p:nvPr>
              <p:custDataLst>
                <p:tags r:id="rId12"/>
              </p:custDataLst>
            </p:nvPr>
          </p:nvSpPr>
          <p:spPr>
            <a:xfrm>
              <a:off x="3365370" y="3682819"/>
              <a:ext cx="648499" cy="649042"/>
            </a:xfrm>
            <a:prstGeom prst="ellipse">
              <a:avLst/>
            </a:prstGeom>
            <a:solidFill>
              <a:srgbClr val="FFCA08"/>
            </a:solidFill>
            <a:ln w="19050" cap="flat" cmpd="sng" algn="ctr">
              <a:noFill/>
              <a:prstDash val="solid"/>
              <a:miter lim="800000"/>
            </a:ln>
            <a:effectLst/>
          </p:spPr>
          <p:txBody>
            <a:bodyPr rtlCol="0" anchor="ctr"/>
            <a:lstStyle/>
            <a:p>
              <a:pPr algn="ctr">
                <a:lnSpc>
                  <a:spcPct val="120000"/>
                </a:lnSpc>
              </a:pPr>
              <a:endParaRPr lang="en-US" sz="1200" b="1" dirty="0">
                <a:cs typeface="思源黑体 CN Normal" panose="020B0400000000000000" pitchFamily="34" charset="-122"/>
                <a:sym typeface="思源宋体 CN" panose="02020400000000000000" charset="-122"/>
              </a:endParaRPr>
            </a:p>
          </p:txBody>
        </p:sp>
        <p:sp>
          <p:nvSpPr>
            <p:cNvPr id="41" name="Freeform 83"/>
            <p:cNvSpPr>
              <a:spLocks noEditPoints="1"/>
            </p:cNvSpPr>
            <p:nvPr>
              <p:custDataLst>
                <p:tags r:id="rId13"/>
              </p:custDataLst>
            </p:nvPr>
          </p:nvSpPr>
          <p:spPr bwMode="auto">
            <a:xfrm>
              <a:off x="3590360" y="3858452"/>
              <a:ext cx="198518" cy="29777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ysClr val="window" lastClr="FFFFFF"/>
            </a:solidFill>
            <a:ln w="9525">
              <a:noFill/>
              <a:round/>
            </a:ln>
          </p:spPr>
          <p:txBody>
            <a:bodyPr vert="horz" wrap="square" lIns="132701" tIns="66352" rIns="132701" bIns="66352" numCol="1" anchor="t" anchorCtr="0" compatLnSpc="1"/>
            <a:lstStyle/>
            <a:p>
              <a:pPr>
                <a:lnSpc>
                  <a:spcPct val="120000"/>
                </a:lnSpc>
              </a:pPr>
              <a:endParaRPr lang="en-US" sz="1335" dirty="0">
                <a:cs typeface="思源黑体 CN Normal" panose="020B0400000000000000" pitchFamily="34" charset="-122"/>
                <a:sym typeface="思源宋体 CN" panose="02020400000000000000" charset="-122"/>
              </a:endParaRPr>
            </a:p>
          </p:txBody>
        </p:sp>
      </p:grpSp>
      <p:grpSp>
        <p:nvGrpSpPr>
          <p:cNvPr id="42" name="Group 87"/>
          <p:cNvGrpSpPr/>
          <p:nvPr/>
        </p:nvGrpSpPr>
        <p:grpSpPr>
          <a:xfrm>
            <a:off x="4272855" y="2822696"/>
            <a:ext cx="1007572" cy="1008467"/>
            <a:chOff x="5187738" y="3682819"/>
            <a:chExt cx="648499" cy="649042"/>
          </a:xfrm>
        </p:grpSpPr>
        <p:sp>
          <p:nvSpPr>
            <p:cNvPr id="43" name="Oval 73"/>
            <p:cNvSpPr>
              <a:spLocks noChangeAspect="1"/>
            </p:cNvSpPr>
            <p:nvPr>
              <p:custDataLst>
                <p:tags r:id="rId14"/>
              </p:custDataLst>
            </p:nvPr>
          </p:nvSpPr>
          <p:spPr>
            <a:xfrm>
              <a:off x="5187738" y="3682819"/>
              <a:ext cx="648499" cy="649042"/>
            </a:xfrm>
            <a:prstGeom prst="ellipse">
              <a:avLst/>
            </a:prstGeom>
            <a:solidFill>
              <a:srgbClr val="002060"/>
            </a:solidFill>
            <a:ln w="19050" cap="flat" cmpd="sng" algn="ctr">
              <a:noFill/>
              <a:prstDash val="solid"/>
              <a:miter lim="800000"/>
            </a:ln>
            <a:effectLst/>
          </p:spPr>
          <p:txBody>
            <a:bodyPr rtlCol="0" anchor="ctr"/>
            <a:lstStyle/>
            <a:p>
              <a:pPr algn="ctr">
                <a:lnSpc>
                  <a:spcPct val="120000"/>
                </a:lnSpc>
              </a:pPr>
              <a:endParaRPr lang="en-US" sz="1200" b="1" dirty="0">
                <a:cs typeface="思源黑体 CN Normal" panose="020B0400000000000000" pitchFamily="34" charset="-122"/>
                <a:sym typeface="思源宋体 CN" panose="02020400000000000000" charset="-122"/>
              </a:endParaRPr>
            </a:p>
          </p:txBody>
        </p:sp>
        <p:sp>
          <p:nvSpPr>
            <p:cNvPr id="44" name="Freeform 137"/>
            <p:cNvSpPr>
              <a:spLocks noEditPoints="1"/>
            </p:cNvSpPr>
            <p:nvPr>
              <p:custDataLst>
                <p:tags r:id="rId15"/>
              </p:custDataLst>
            </p:nvPr>
          </p:nvSpPr>
          <p:spPr bwMode="auto">
            <a:xfrm>
              <a:off x="5347164" y="3838560"/>
              <a:ext cx="329647" cy="337558"/>
            </a:xfrm>
            <a:custGeom>
              <a:avLst/>
              <a:gdLst/>
              <a:ahLst/>
              <a:cxnLst>
                <a:cxn ang="0">
                  <a:pos x="46" y="30"/>
                </a:cxn>
                <a:cxn ang="0">
                  <a:pos x="39" y="36"/>
                </a:cxn>
                <a:cxn ang="0">
                  <a:pos x="39" y="50"/>
                </a:cxn>
                <a:cxn ang="0">
                  <a:pos x="38" y="50"/>
                </a:cxn>
                <a:cxn ang="0">
                  <a:pos x="24" y="58"/>
                </a:cxn>
                <a:cxn ang="0">
                  <a:pos x="24" y="59"/>
                </a:cxn>
                <a:cxn ang="0">
                  <a:pos x="23" y="58"/>
                </a:cxn>
                <a:cxn ang="0">
                  <a:pos x="21" y="56"/>
                </a:cxn>
                <a:cxn ang="0">
                  <a:pos x="21" y="55"/>
                </a:cxn>
                <a:cxn ang="0">
                  <a:pos x="24" y="45"/>
                </a:cxn>
                <a:cxn ang="0">
                  <a:pos x="14" y="35"/>
                </a:cxn>
                <a:cxn ang="0">
                  <a:pos x="4" y="38"/>
                </a:cxn>
                <a:cxn ang="0">
                  <a:pos x="3" y="38"/>
                </a:cxn>
                <a:cxn ang="0">
                  <a:pos x="3" y="38"/>
                </a:cxn>
                <a:cxn ang="0">
                  <a:pos x="0" y="35"/>
                </a:cxn>
                <a:cxn ang="0">
                  <a:pos x="0" y="34"/>
                </a:cxn>
                <a:cxn ang="0">
                  <a:pos x="8" y="20"/>
                </a:cxn>
                <a:cxn ang="0">
                  <a:pos x="9" y="20"/>
                </a:cxn>
                <a:cxn ang="0">
                  <a:pos x="23" y="19"/>
                </a:cxn>
                <a:cxn ang="0">
                  <a:pos x="29" y="12"/>
                </a:cxn>
                <a:cxn ang="0">
                  <a:pos x="57" y="0"/>
                </a:cxn>
                <a:cxn ang="0">
                  <a:pos x="58" y="1"/>
                </a:cxn>
                <a:cxn ang="0">
                  <a:pos x="46" y="30"/>
                </a:cxn>
                <a:cxn ang="0">
                  <a:pos x="47" y="8"/>
                </a:cxn>
                <a:cxn ang="0">
                  <a:pos x="43" y="12"/>
                </a:cxn>
                <a:cxn ang="0">
                  <a:pos x="47" y="15"/>
                </a:cxn>
                <a:cxn ang="0">
                  <a:pos x="50" y="12"/>
                </a:cxn>
                <a:cxn ang="0">
                  <a:pos x="47" y="8"/>
                </a:cxn>
              </a:cxnLst>
              <a:rect l="0" t="0" r="r" b="b"/>
              <a:pathLst>
                <a:path w="58" h="59">
                  <a:moveTo>
                    <a:pt x="46" y="30"/>
                  </a:moveTo>
                  <a:cubicBezTo>
                    <a:pt x="44" y="32"/>
                    <a:pt x="42" y="34"/>
                    <a:pt x="39" y="36"/>
                  </a:cubicBezTo>
                  <a:cubicBezTo>
                    <a:pt x="39" y="50"/>
                    <a:pt x="39" y="50"/>
                    <a:pt x="39" y="50"/>
                  </a:cubicBezTo>
                  <a:cubicBezTo>
                    <a:pt x="39" y="50"/>
                    <a:pt x="39" y="50"/>
                    <a:pt x="38" y="50"/>
                  </a:cubicBezTo>
                  <a:cubicBezTo>
                    <a:pt x="24" y="58"/>
                    <a:pt x="24" y="58"/>
                    <a:pt x="24" y="58"/>
                  </a:cubicBezTo>
                  <a:cubicBezTo>
                    <a:pt x="24" y="59"/>
                    <a:pt x="24" y="59"/>
                    <a:pt x="24" y="59"/>
                  </a:cubicBezTo>
                  <a:cubicBezTo>
                    <a:pt x="24" y="59"/>
                    <a:pt x="23" y="58"/>
                    <a:pt x="23" y="58"/>
                  </a:cubicBezTo>
                  <a:cubicBezTo>
                    <a:pt x="21" y="56"/>
                    <a:pt x="21" y="56"/>
                    <a:pt x="21" y="56"/>
                  </a:cubicBezTo>
                  <a:cubicBezTo>
                    <a:pt x="21" y="56"/>
                    <a:pt x="20" y="55"/>
                    <a:pt x="21" y="55"/>
                  </a:cubicBezTo>
                  <a:cubicBezTo>
                    <a:pt x="24" y="45"/>
                    <a:pt x="24" y="45"/>
                    <a:pt x="24" y="45"/>
                  </a:cubicBezTo>
                  <a:cubicBezTo>
                    <a:pt x="14" y="35"/>
                    <a:pt x="14" y="35"/>
                    <a:pt x="14" y="35"/>
                  </a:cubicBezTo>
                  <a:cubicBezTo>
                    <a:pt x="4" y="38"/>
                    <a:pt x="4" y="38"/>
                    <a:pt x="4" y="38"/>
                  </a:cubicBezTo>
                  <a:cubicBezTo>
                    <a:pt x="4" y="38"/>
                    <a:pt x="3" y="38"/>
                    <a:pt x="3" y="38"/>
                  </a:cubicBezTo>
                  <a:cubicBezTo>
                    <a:pt x="3" y="38"/>
                    <a:pt x="3" y="38"/>
                    <a:pt x="3" y="38"/>
                  </a:cubicBezTo>
                  <a:cubicBezTo>
                    <a:pt x="0" y="35"/>
                    <a:pt x="0" y="35"/>
                    <a:pt x="0" y="35"/>
                  </a:cubicBezTo>
                  <a:cubicBezTo>
                    <a:pt x="0" y="35"/>
                    <a:pt x="0" y="34"/>
                    <a:pt x="0" y="34"/>
                  </a:cubicBezTo>
                  <a:cubicBezTo>
                    <a:pt x="8" y="20"/>
                    <a:pt x="8" y="20"/>
                    <a:pt x="8" y="20"/>
                  </a:cubicBezTo>
                  <a:cubicBezTo>
                    <a:pt x="8" y="20"/>
                    <a:pt x="9" y="20"/>
                    <a:pt x="9" y="20"/>
                  </a:cubicBezTo>
                  <a:cubicBezTo>
                    <a:pt x="23" y="19"/>
                    <a:pt x="23" y="19"/>
                    <a:pt x="23" y="19"/>
                  </a:cubicBezTo>
                  <a:cubicBezTo>
                    <a:pt x="25" y="17"/>
                    <a:pt x="27" y="14"/>
                    <a:pt x="29" y="12"/>
                  </a:cubicBezTo>
                  <a:cubicBezTo>
                    <a:pt x="38" y="3"/>
                    <a:pt x="45" y="0"/>
                    <a:pt x="57" y="0"/>
                  </a:cubicBezTo>
                  <a:cubicBezTo>
                    <a:pt x="58" y="0"/>
                    <a:pt x="58" y="1"/>
                    <a:pt x="58" y="1"/>
                  </a:cubicBezTo>
                  <a:cubicBezTo>
                    <a:pt x="58" y="13"/>
                    <a:pt x="55" y="21"/>
                    <a:pt x="46" y="30"/>
                  </a:cubicBezTo>
                  <a:close/>
                  <a:moveTo>
                    <a:pt x="47" y="8"/>
                  </a:moveTo>
                  <a:cubicBezTo>
                    <a:pt x="45" y="8"/>
                    <a:pt x="43" y="10"/>
                    <a:pt x="43" y="12"/>
                  </a:cubicBezTo>
                  <a:cubicBezTo>
                    <a:pt x="43" y="14"/>
                    <a:pt x="45" y="15"/>
                    <a:pt x="47" y="15"/>
                  </a:cubicBezTo>
                  <a:cubicBezTo>
                    <a:pt x="49" y="15"/>
                    <a:pt x="50" y="14"/>
                    <a:pt x="50" y="12"/>
                  </a:cubicBezTo>
                  <a:cubicBezTo>
                    <a:pt x="50" y="10"/>
                    <a:pt x="49" y="8"/>
                    <a:pt x="47" y="8"/>
                  </a:cubicBezTo>
                  <a:close/>
                </a:path>
              </a:pathLst>
            </a:custGeom>
            <a:solidFill>
              <a:sysClr val="window" lastClr="FFFFFF"/>
            </a:solidFill>
            <a:ln w="9525">
              <a:noFill/>
              <a:round/>
            </a:ln>
          </p:spPr>
          <p:txBody>
            <a:bodyPr vert="horz" wrap="square" lIns="132701" tIns="66352" rIns="132701" bIns="66352" numCol="1" anchor="t" anchorCtr="0" compatLnSpc="1"/>
            <a:lstStyle/>
            <a:p>
              <a:pPr>
                <a:lnSpc>
                  <a:spcPct val="120000"/>
                </a:lnSpc>
              </a:pPr>
              <a:endParaRPr lang="en-US" sz="1335" dirty="0">
                <a:cs typeface="思源黑体 CN Normal" panose="020B0400000000000000" pitchFamily="34" charset="-122"/>
                <a:sym typeface="思源宋体 CN" panose="02020400000000000000" charset="-122"/>
              </a:endParaRPr>
            </a:p>
          </p:txBody>
        </p:sp>
      </p:grpSp>
      <p:grpSp>
        <p:nvGrpSpPr>
          <p:cNvPr id="46" name="Group 85"/>
          <p:cNvGrpSpPr/>
          <p:nvPr/>
        </p:nvGrpSpPr>
        <p:grpSpPr>
          <a:xfrm>
            <a:off x="5593006" y="4921665"/>
            <a:ext cx="1007572" cy="1008467"/>
            <a:chOff x="5187738" y="1415796"/>
            <a:chExt cx="648499" cy="649042"/>
          </a:xfrm>
        </p:grpSpPr>
        <p:sp>
          <p:nvSpPr>
            <p:cNvPr id="47" name="Oval 67"/>
            <p:cNvSpPr>
              <a:spLocks noChangeAspect="1"/>
            </p:cNvSpPr>
            <p:nvPr>
              <p:custDataLst>
                <p:tags r:id="rId16"/>
              </p:custDataLst>
            </p:nvPr>
          </p:nvSpPr>
          <p:spPr>
            <a:xfrm>
              <a:off x="5187738" y="1415796"/>
              <a:ext cx="648499" cy="649042"/>
            </a:xfrm>
            <a:prstGeom prst="ellipse">
              <a:avLst/>
            </a:prstGeom>
            <a:solidFill>
              <a:srgbClr val="002060"/>
            </a:solidFill>
            <a:ln w="19050" cap="flat" cmpd="sng" algn="ctr">
              <a:noFill/>
              <a:prstDash val="solid"/>
              <a:miter lim="800000"/>
            </a:ln>
            <a:effectLst/>
          </p:spPr>
          <p:txBody>
            <a:bodyPr rtlCol="0" anchor="ctr"/>
            <a:lstStyle/>
            <a:p>
              <a:pPr algn="ctr">
                <a:lnSpc>
                  <a:spcPct val="120000"/>
                </a:lnSpc>
              </a:pPr>
              <a:endParaRPr lang="en-US" sz="1200" b="1" dirty="0">
                <a:cs typeface="思源黑体 CN Normal" panose="020B0400000000000000" pitchFamily="34" charset="-122"/>
                <a:sym typeface="思源宋体 CN" panose="02020400000000000000" charset="-122"/>
              </a:endParaRPr>
            </a:p>
          </p:txBody>
        </p:sp>
        <p:sp>
          <p:nvSpPr>
            <p:cNvPr id="49" name="Freeform 53"/>
            <p:cNvSpPr/>
            <p:nvPr>
              <p:custDataLst>
                <p:tags r:id="rId17"/>
              </p:custDataLst>
            </p:nvPr>
          </p:nvSpPr>
          <p:spPr bwMode="auto">
            <a:xfrm>
              <a:off x="5336668" y="1592431"/>
              <a:ext cx="350639" cy="259998"/>
            </a:xfrm>
            <a:custGeom>
              <a:avLst/>
              <a:gdLst/>
              <a:ahLst/>
              <a:cxnLst>
                <a:cxn ang="0">
                  <a:pos x="55" y="50"/>
                </a:cxn>
                <a:cxn ang="0">
                  <a:pos x="16" y="50"/>
                </a:cxn>
                <a:cxn ang="0">
                  <a:pos x="0" y="34"/>
                </a:cxn>
                <a:cxn ang="0">
                  <a:pos x="9" y="20"/>
                </a:cxn>
                <a:cxn ang="0">
                  <a:pos x="9" y="18"/>
                </a:cxn>
                <a:cxn ang="0">
                  <a:pos x="27" y="0"/>
                </a:cxn>
                <a:cxn ang="0">
                  <a:pos x="44" y="11"/>
                </a:cxn>
                <a:cxn ang="0">
                  <a:pos x="50" y="9"/>
                </a:cxn>
                <a:cxn ang="0">
                  <a:pos x="59" y="18"/>
                </a:cxn>
                <a:cxn ang="0">
                  <a:pos x="58" y="23"/>
                </a:cxn>
                <a:cxn ang="0">
                  <a:pos x="68" y="36"/>
                </a:cxn>
                <a:cxn ang="0">
                  <a:pos x="55" y="50"/>
                </a:cxn>
              </a:cxnLst>
              <a:rect l="0" t="0" r="r" b="b"/>
              <a:pathLst>
                <a:path w="68" h="50">
                  <a:moveTo>
                    <a:pt x="55" y="50"/>
                  </a:moveTo>
                  <a:cubicBezTo>
                    <a:pt x="16" y="50"/>
                    <a:pt x="16" y="50"/>
                    <a:pt x="16" y="50"/>
                  </a:cubicBezTo>
                  <a:cubicBezTo>
                    <a:pt x="7" y="50"/>
                    <a:pt x="0" y="43"/>
                    <a:pt x="0" y="34"/>
                  </a:cubicBezTo>
                  <a:cubicBezTo>
                    <a:pt x="0" y="28"/>
                    <a:pt x="4" y="22"/>
                    <a:pt x="9" y="20"/>
                  </a:cubicBezTo>
                  <a:cubicBezTo>
                    <a:pt x="9" y="19"/>
                    <a:pt x="9" y="19"/>
                    <a:pt x="9" y="18"/>
                  </a:cubicBezTo>
                  <a:cubicBezTo>
                    <a:pt x="9" y="8"/>
                    <a:pt x="17" y="0"/>
                    <a:pt x="27" y="0"/>
                  </a:cubicBezTo>
                  <a:cubicBezTo>
                    <a:pt x="35" y="0"/>
                    <a:pt x="41" y="5"/>
                    <a:pt x="44" y="11"/>
                  </a:cubicBezTo>
                  <a:cubicBezTo>
                    <a:pt x="46" y="10"/>
                    <a:pt x="48" y="9"/>
                    <a:pt x="50" y="9"/>
                  </a:cubicBezTo>
                  <a:cubicBezTo>
                    <a:pt x="55" y="9"/>
                    <a:pt x="59" y="13"/>
                    <a:pt x="59" y="18"/>
                  </a:cubicBezTo>
                  <a:cubicBezTo>
                    <a:pt x="59" y="20"/>
                    <a:pt x="59" y="22"/>
                    <a:pt x="58" y="23"/>
                  </a:cubicBezTo>
                  <a:cubicBezTo>
                    <a:pt x="64" y="25"/>
                    <a:pt x="68" y="30"/>
                    <a:pt x="68" y="36"/>
                  </a:cubicBezTo>
                  <a:cubicBezTo>
                    <a:pt x="68" y="44"/>
                    <a:pt x="62" y="50"/>
                    <a:pt x="55" y="50"/>
                  </a:cubicBezTo>
                  <a:close/>
                </a:path>
              </a:pathLst>
            </a:custGeom>
            <a:solidFill>
              <a:sysClr val="window" lastClr="FFFFFF"/>
            </a:solidFill>
            <a:ln w="9525">
              <a:noFill/>
              <a:round/>
            </a:ln>
          </p:spPr>
          <p:txBody>
            <a:bodyPr vert="horz" wrap="square" lIns="132701" tIns="66352" rIns="132701" bIns="66352" numCol="1" anchor="t" anchorCtr="0" compatLnSpc="1"/>
            <a:lstStyle/>
            <a:p>
              <a:pPr>
                <a:lnSpc>
                  <a:spcPct val="120000"/>
                </a:lnSpc>
              </a:pPr>
              <a:endParaRPr lang="en-US" sz="1335" dirty="0">
                <a:cs typeface="思源黑体 CN Normal" panose="020B0400000000000000" pitchFamily="34" charset="-122"/>
                <a:sym typeface="思源宋体 CN" panose="02020400000000000000" charset="-122"/>
              </a:endParaRPr>
            </a:p>
          </p:txBody>
        </p:sp>
      </p:grpSp>
      <p:grpSp>
        <p:nvGrpSpPr>
          <p:cNvPr id="50" name="Group 86"/>
          <p:cNvGrpSpPr/>
          <p:nvPr/>
        </p:nvGrpSpPr>
        <p:grpSpPr>
          <a:xfrm>
            <a:off x="4260313" y="4145509"/>
            <a:ext cx="1007572" cy="1008467"/>
            <a:chOff x="5648594" y="2472338"/>
            <a:chExt cx="648499" cy="649042"/>
          </a:xfrm>
        </p:grpSpPr>
        <p:sp>
          <p:nvSpPr>
            <p:cNvPr id="51" name="Oval 70"/>
            <p:cNvSpPr>
              <a:spLocks noChangeAspect="1"/>
            </p:cNvSpPr>
            <p:nvPr>
              <p:custDataLst>
                <p:tags r:id="rId18"/>
              </p:custDataLst>
            </p:nvPr>
          </p:nvSpPr>
          <p:spPr>
            <a:xfrm>
              <a:off x="5648594" y="2472338"/>
              <a:ext cx="648499" cy="649042"/>
            </a:xfrm>
            <a:prstGeom prst="ellipse">
              <a:avLst/>
            </a:prstGeom>
            <a:solidFill>
              <a:srgbClr val="FFCA08"/>
            </a:solidFill>
            <a:ln w="19050" cap="flat" cmpd="sng" algn="ctr">
              <a:noFill/>
              <a:prstDash val="solid"/>
              <a:miter lim="800000"/>
            </a:ln>
            <a:effectLst/>
          </p:spPr>
          <p:txBody>
            <a:bodyPr rtlCol="0" anchor="ctr"/>
            <a:lstStyle/>
            <a:p>
              <a:pPr algn="ctr">
                <a:lnSpc>
                  <a:spcPct val="120000"/>
                </a:lnSpc>
              </a:pPr>
              <a:endParaRPr lang="en-US" sz="1200" b="1" dirty="0">
                <a:cs typeface="思源黑体 CN Normal" panose="020B0400000000000000" pitchFamily="34" charset="-122"/>
                <a:sym typeface="思源宋体 CN" panose="02020400000000000000" charset="-122"/>
              </a:endParaRPr>
            </a:p>
          </p:txBody>
        </p:sp>
        <p:sp>
          <p:nvSpPr>
            <p:cNvPr id="52" name="Freeform 57"/>
            <p:cNvSpPr>
              <a:spLocks noEditPoints="1"/>
            </p:cNvSpPr>
            <p:nvPr>
              <p:custDataLst>
                <p:tags r:id="rId19"/>
              </p:custDataLst>
            </p:nvPr>
          </p:nvSpPr>
          <p:spPr bwMode="auto">
            <a:xfrm>
              <a:off x="5827267" y="2667801"/>
              <a:ext cx="291152" cy="258114"/>
            </a:xfrm>
            <a:custGeom>
              <a:avLst/>
              <a:gdLst/>
              <a:ahLst/>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ysClr val="window" lastClr="FFFFFF"/>
            </a:solidFill>
            <a:ln w="9525">
              <a:noFill/>
              <a:round/>
            </a:ln>
          </p:spPr>
          <p:txBody>
            <a:bodyPr vert="horz" wrap="square" lIns="132701" tIns="66352" rIns="132701" bIns="66352" numCol="1" anchor="t" anchorCtr="0" compatLnSpc="1"/>
            <a:lstStyle/>
            <a:p>
              <a:pPr>
                <a:lnSpc>
                  <a:spcPct val="120000"/>
                </a:lnSpc>
              </a:pPr>
              <a:endParaRPr lang="en-US" sz="1335" dirty="0">
                <a:cs typeface="思源黑体 CN Normal" panose="020B0400000000000000" pitchFamily="34" charset="-122"/>
                <a:sym typeface="思源宋体 CN" panose="02020400000000000000" charset="-122"/>
              </a:endParaRPr>
            </a:p>
          </p:txBody>
        </p:sp>
      </p:grpSp>
      <p:grpSp>
        <p:nvGrpSpPr>
          <p:cNvPr id="54" name="Group 83"/>
          <p:cNvGrpSpPr/>
          <p:nvPr/>
        </p:nvGrpSpPr>
        <p:grpSpPr>
          <a:xfrm>
            <a:off x="6914237" y="2818065"/>
            <a:ext cx="1007572" cy="1008467"/>
            <a:chOff x="2886238" y="2472339"/>
            <a:chExt cx="648499" cy="649042"/>
          </a:xfrm>
        </p:grpSpPr>
        <p:sp>
          <p:nvSpPr>
            <p:cNvPr id="55" name="Oval 61"/>
            <p:cNvSpPr>
              <a:spLocks noChangeAspect="1"/>
            </p:cNvSpPr>
            <p:nvPr>
              <p:custDataLst>
                <p:tags r:id="rId20"/>
              </p:custDataLst>
            </p:nvPr>
          </p:nvSpPr>
          <p:spPr>
            <a:xfrm>
              <a:off x="2886238" y="2472339"/>
              <a:ext cx="648499" cy="649042"/>
            </a:xfrm>
            <a:prstGeom prst="ellipse">
              <a:avLst/>
            </a:prstGeom>
            <a:solidFill>
              <a:srgbClr val="002060"/>
            </a:solidFill>
            <a:ln w="19050" cap="flat" cmpd="sng" algn="ctr">
              <a:noFill/>
              <a:prstDash val="solid"/>
              <a:miter lim="800000"/>
            </a:ln>
            <a:effectLst/>
          </p:spPr>
          <p:txBody>
            <a:bodyPr rtlCol="0" anchor="ctr"/>
            <a:lstStyle/>
            <a:p>
              <a:pPr algn="ctr">
                <a:lnSpc>
                  <a:spcPct val="120000"/>
                </a:lnSpc>
              </a:pPr>
              <a:endParaRPr lang="en-US" sz="1465" b="1" dirty="0">
                <a:cs typeface="思源黑体 CN Normal" panose="020B0400000000000000" pitchFamily="34" charset="-122"/>
                <a:sym typeface="思源宋体 CN" panose="02020400000000000000" charset="-122"/>
              </a:endParaRPr>
            </a:p>
          </p:txBody>
        </p:sp>
        <p:sp>
          <p:nvSpPr>
            <p:cNvPr id="58" name="Freeform 65"/>
            <p:cNvSpPr>
              <a:spLocks noEditPoints="1"/>
            </p:cNvSpPr>
            <p:nvPr>
              <p:custDataLst>
                <p:tags r:id="rId21"/>
              </p:custDataLst>
            </p:nvPr>
          </p:nvSpPr>
          <p:spPr bwMode="auto">
            <a:xfrm>
              <a:off x="3027706" y="2630302"/>
              <a:ext cx="365563" cy="333116"/>
            </a:xfrm>
            <a:custGeom>
              <a:avLst/>
              <a:gdLst/>
              <a:ahLst/>
              <a:cxnLst>
                <a:cxn ang="0">
                  <a:pos x="45" y="41"/>
                </a:cxn>
                <a:cxn ang="0">
                  <a:pos x="47" y="50"/>
                </a:cxn>
                <a:cxn ang="0">
                  <a:pos x="40" y="56"/>
                </a:cxn>
                <a:cxn ang="0">
                  <a:pos x="31" y="60"/>
                </a:cxn>
                <a:cxn ang="0">
                  <a:pos x="21" y="60"/>
                </a:cxn>
                <a:cxn ang="0">
                  <a:pos x="13" y="56"/>
                </a:cxn>
                <a:cxn ang="0">
                  <a:pos x="5" y="50"/>
                </a:cxn>
                <a:cxn ang="0">
                  <a:pos x="8" y="41"/>
                </a:cxn>
                <a:cxn ang="0">
                  <a:pos x="0" y="32"/>
                </a:cxn>
                <a:cxn ang="0">
                  <a:pos x="9" y="26"/>
                </a:cxn>
                <a:cxn ang="0">
                  <a:pos x="5" y="20"/>
                </a:cxn>
                <a:cxn ang="0">
                  <a:pos x="17" y="18"/>
                </a:cxn>
                <a:cxn ang="0">
                  <a:pos x="22" y="10"/>
                </a:cxn>
                <a:cxn ang="0">
                  <a:pos x="32" y="17"/>
                </a:cxn>
                <a:cxn ang="0">
                  <a:pos x="41" y="14"/>
                </a:cxn>
                <a:cxn ang="0">
                  <a:pos x="47" y="22"/>
                </a:cxn>
                <a:cxn ang="0">
                  <a:pos x="51" y="30"/>
                </a:cxn>
                <a:cxn ang="0">
                  <a:pos x="26" y="25"/>
                </a:cxn>
                <a:cxn ang="0">
                  <a:pos x="36" y="35"/>
                </a:cxn>
                <a:cxn ang="0">
                  <a:pos x="72" y="19"/>
                </a:cxn>
                <a:cxn ang="0">
                  <a:pos x="72" y="27"/>
                </a:cxn>
                <a:cxn ang="0">
                  <a:pos x="62" y="25"/>
                </a:cxn>
                <a:cxn ang="0">
                  <a:pos x="52" y="27"/>
                </a:cxn>
                <a:cxn ang="0">
                  <a:pos x="53" y="19"/>
                </a:cxn>
                <a:cxn ang="0">
                  <a:pos x="53" y="11"/>
                </a:cxn>
                <a:cxn ang="0">
                  <a:pos x="52" y="3"/>
                </a:cxn>
                <a:cxn ang="0">
                  <a:pos x="62" y="4"/>
                </a:cxn>
                <a:cxn ang="0">
                  <a:pos x="67" y="0"/>
                </a:cxn>
                <a:cxn ang="0">
                  <a:pos x="70" y="9"/>
                </a:cxn>
                <a:cxn ang="0">
                  <a:pos x="78" y="18"/>
                </a:cxn>
                <a:cxn ang="0">
                  <a:pos x="70" y="62"/>
                </a:cxn>
                <a:cxn ang="0">
                  <a:pos x="67" y="71"/>
                </a:cxn>
                <a:cxn ang="0">
                  <a:pos x="61" y="66"/>
                </a:cxn>
                <a:cxn ang="0">
                  <a:pos x="52" y="68"/>
                </a:cxn>
                <a:cxn ang="0">
                  <a:pos x="47" y="59"/>
                </a:cxn>
                <a:cxn ang="0">
                  <a:pos x="54" y="50"/>
                </a:cxn>
                <a:cxn ang="0">
                  <a:pos x="57" y="41"/>
                </a:cxn>
                <a:cxn ang="0">
                  <a:pos x="63" y="46"/>
                </a:cxn>
                <a:cxn ang="0">
                  <a:pos x="72" y="44"/>
                </a:cxn>
                <a:cxn ang="0">
                  <a:pos x="72" y="52"/>
                </a:cxn>
                <a:cxn ang="0">
                  <a:pos x="62" y="10"/>
                </a:cxn>
                <a:cxn ang="0">
                  <a:pos x="67" y="15"/>
                </a:cxn>
                <a:cxn ang="0">
                  <a:pos x="57" y="56"/>
                </a:cxn>
                <a:cxn ang="0">
                  <a:pos x="62" y="51"/>
                </a:cxn>
              </a:cxnLst>
              <a:rect l="0" t="0" r="r" b="b"/>
              <a:pathLst>
                <a:path w="78" h="71">
                  <a:moveTo>
                    <a:pt x="52" y="39"/>
                  </a:moveTo>
                  <a:cubicBezTo>
                    <a:pt x="52" y="40"/>
                    <a:pt x="51" y="40"/>
                    <a:pt x="51" y="40"/>
                  </a:cubicBezTo>
                  <a:cubicBezTo>
                    <a:pt x="45" y="41"/>
                    <a:pt x="45" y="41"/>
                    <a:pt x="45" y="41"/>
                  </a:cubicBezTo>
                  <a:cubicBezTo>
                    <a:pt x="44" y="42"/>
                    <a:pt x="44" y="43"/>
                    <a:pt x="43" y="44"/>
                  </a:cubicBezTo>
                  <a:cubicBezTo>
                    <a:pt x="45" y="46"/>
                    <a:pt x="46" y="47"/>
                    <a:pt x="47" y="49"/>
                  </a:cubicBezTo>
                  <a:cubicBezTo>
                    <a:pt x="47" y="49"/>
                    <a:pt x="47" y="49"/>
                    <a:pt x="47" y="50"/>
                  </a:cubicBezTo>
                  <a:cubicBezTo>
                    <a:pt x="47" y="50"/>
                    <a:pt x="47" y="50"/>
                    <a:pt x="47" y="50"/>
                  </a:cubicBezTo>
                  <a:cubicBezTo>
                    <a:pt x="46" y="52"/>
                    <a:pt x="42" y="56"/>
                    <a:pt x="41" y="56"/>
                  </a:cubicBezTo>
                  <a:cubicBezTo>
                    <a:pt x="40" y="56"/>
                    <a:pt x="40" y="56"/>
                    <a:pt x="40" y="56"/>
                  </a:cubicBezTo>
                  <a:cubicBezTo>
                    <a:pt x="35" y="53"/>
                    <a:pt x="35" y="53"/>
                    <a:pt x="35" y="53"/>
                  </a:cubicBezTo>
                  <a:cubicBezTo>
                    <a:pt x="34" y="53"/>
                    <a:pt x="33" y="53"/>
                    <a:pt x="32" y="54"/>
                  </a:cubicBezTo>
                  <a:cubicBezTo>
                    <a:pt x="32" y="56"/>
                    <a:pt x="32" y="58"/>
                    <a:pt x="31" y="60"/>
                  </a:cubicBezTo>
                  <a:cubicBezTo>
                    <a:pt x="31" y="61"/>
                    <a:pt x="30" y="61"/>
                    <a:pt x="30" y="61"/>
                  </a:cubicBezTo>
                  <a:cubicBezTo>
                    <a:pt x="22" y="61"/>
                    <a:pt x="22" y="61"/>
                    <a:pt x="22" y="61"/>
                  </a:cubicBezTo>
                  <a:cubicBezTo>
                    <a:pt x="22" y="61"/>
                    <a:pt x="21" y="61"/>
                    <a:pt x="21" y="60"/>
                  </a:cubicBezTo>
                  <a:cubicBezTo>
                    <a:pt x="20" y="54"/>
                    <a:pt x="20" y="54"/>
                    <a:pt x="20" y="54"/>
                  </a:cubicBezTo>
                  <a:cubicBezTo>
                    <a:pt x="19" y="54"/>
                    <a:pt x="18" y="53"/>
                    <a:pt x="17" y="53"/>
                  </a:cubicBezTo>
                  <a:cubicBezTo>
                    <a:pt x="13" y="56"/>
                    <a:pt x="13" y="56"/>
                    <a:pt x="13" y="56"/>
                  </a:cubicBezTo>
                  <a:cubicBezTo>
                    <a:pt x="12" y="56"/>
                    <a:pt x="12" y="56"/>
                    <a:pt x="12" y="56"/>
                  </a:cubicBezTo>
                  <a:cubicBezTo>
                    <a:pt x="11" y="56"/>
                    <a:pt x="11" y="56"/>
                    <a:pt x="11" y="56"/>
                  </a:cubicBezTo>
                  <a:cubicBezTo>
                    <a:pt x="10" y="55"/>
                    <a:pt x="5" y="51"/>
                    <a:pt x="5" y="50"/>
                  </a:cubicBezTo>
                  <a:cubicBezTo>
                    <a:pt x="5" y="49"/>
                    <a:pt x="5" y="49"/>
                    <a:pt x="5" y="49"/>
                  </a:cubicBezTo>
                  <a:cubicBezTo>
                    <a:pt x="7" y="47"/>
                    <a:pt x="8" y="46"/>
                    <a:pt x="9" y="44"/>
                  </a:cubicBezTo>
                  <a:cubicBezTo>
                    <a:pt x="8" y="43"/>
                    <a:pt x="8" y="42"/>
                    <a:pt x="8" y="41"/>
                  </a:cubicBezTo>
                  <a:cubicBezTo>
                    <a:pt x="1" y="40"/>
                    <a:pt x="1" y="40"/>
                    <a:pt x="1" y="40"/>
                  </a:cubicBezTo>
                  <a:cubicBezTo>
                    <a:pt x="1" y="40"/>
                    <a:pt x="0" y="40"/>
                    <a:pt x="0" y="39"/>
                  </a:cubicBezTo>
                  <a:cubicBezTo>
                    <a:pt x="0" y="32"/>
                    <a:pt x="0" y="32"/>
                    <a:pt x="0" y="32"/>
                  </a:cubicBezTo>
                  <a:cubicBezTo>
                    <a:pt x="0" y="31"/>
                    <a:pt x="1" y="30"/>
                    <a:pt x="1" y="30"/>
                  </a:cubicBezTo>
                  <a:cubicBezTo>
                    <a:pt x="8" y="29"/>
                    <a:pt x="8" y="29"/>
                    <a:pt x="8" y="29"/>
                  </a:cubicBezTo>
                  <a:cubicBezTo>
                    <a:pt x="8" y="28"/>
                    <a:pt x="8" y="27"/>
                    <a:pt x="9" y="26"/>
                  </a:cubicBezTo>
                  <a:cubicBezTo>
                    <a:pt x="8" y="25"/>
                    <a:pt x="7" y="23"/>
                    <a:pt x="5" y="22"/>
                  </a:cubicBezTo>
                  <a:cubicBezTo>
                    <a:pt x="5" y="21"/>
                    <a:pt x="5" y="21"/>
                    <a:pt x="5" y="21"/>
                  </a:cubicBezTo>
                  <a:cubicBezTo>
                    <a:pt x="5" y="21"/>
                    <a:pt x="5" y="20"/>
                    <a:pt x="5" y="20"/>
                  </a:cubicBezTo>
                  <a:cubicBezTo>
                    <a:pt x="6" y="19"/>
                    <a:pt x="11" y="14"/>
                    <a:pt x="12" y="14"/>
                  </a:cubicBezTo>
                  <a:cubicBezTo>
                    <a:pt x="12" y="14"/>
                    <a:pt x="12" y="14"/>
                    <a:pt x="13" y="14"/>
                  </a:cubicBezTo>
                  <a:cubicBezTo>
                    <a:pt x="17" y="18"/>
                    <a:pt x="17" y="18"/>
                    <a:pt x="17" y="18"/>
                  </a:cubicBezTo>
                  <a:cubicBezTo>
                    <a:pt x="18" y="18"/>
                    <a:pt x="19" y="17"/>
                    <a:pt x="20" y="17"/>
                  </a:cubicBezTo>
                  <a:cubicBezTo>
                    <a:pt x="21" y="15"/>
                    <a:pt x="21" y="13"/>
                    <a:pt x="21" y="11"/>
                  </a:cubicBezTo>
                  <a:cubicBezTo>
                    <a:pt x="21" y="10"/>
                    <a:pt x="22" y="10"/>
                    <a:pt x="22" y="10"/>
                  </a:cubicBezTo>
                  <a:cubicBezTo>
                    <a:pt x="30" y="10"/>
                    <a:pt x="30" y="10"/>
                    <a:pt x="30" y="10"/>
                  </a:cubicBezTo>
                  <a:cubicBezTo>
                    <a:pt x="30" y="10"/>
                    <a:pt x="31" y="10"/>
                    <a:pt x="31" y="11"/>
                  </a:cubicBezTo>
                  <a:cubicBezTo>
                    <a:pt x="32" y="17"/>
                    <a:pt x="32" y="17"/>
                    <a:pt x="32" y="17"/>
                  </a:cubicBezTo>
                  <a:cubicBezTo>
                    <a:pt x="33" y="17"/>
                    <a:pt x="34" y="18"/>
                    <a:pt x="35" y="18"/>
                  </a:cubicBezTo>
                  <a:cubicBezTo>
                    <a:pt x="40" y="14"/>
                    <a:pt x="40" y="14"/>
                    <a:pt x="40" y="14"/>
                  </a:cubicBezTo>
                  <a:cubicBezTo>
                    <a:pt x="40" y="14"/>
                    <a:pt x="40" y="14"/>
                    <a:pt x="41" y="14"/>
                  </a:cubicBezTo>
                  <a:cubicBezTo>
                    <a:pt x="41" y="14"/>
                    <a:pt x="41" y="14"/>
                    <a:pt x="41" y="14"/>
                  </a:cubicBezTo>
                  <a:cubicBezTo>
                    <a:pt x="42" y="15"/>
                    <a:pt x="47" y="20"/>
                    <a:pt x="47" y="21"/>
                  </a:cubicBezTo>
                  <a:cubicBezTo>
                    <a:pt x="47" y="21"/>
                    <a:pt x="47" y="21"/>
                    <a:pt x="47" y="22"/>
                  </a:cubicBezTo>
                  <a:cubicBezTo>
                    <a:pt x="46" y="23"/>
                    <a:pt x="45" y="25"/>
                    <a:pt x="43" y="26"/>
                  </a:cubicBezTo>
                  <a:cubicBezTo>
                    <a:pt x="44" y="27"/>
                    <a:pt x="44" y="28"/>
                    <a:pt x="45" y="30"/>
                  </a:cubicBezTo>
                  <a:cubicBezTo>
                    <a:pt x="51" y="30"/>
                    <a:pt x="51" y="30"/>
                    <a:pt x="51" y="30"/>
                  </a:cubicBezTo>
                  <a:cubicBezTo>
                    <a:pt x="51" y="31"/>
                    <a:pt x="52" y="31"/>
                    <a:pt x="52" y="32"/>
                  </a:cubicBezTo>
                  <a:lnTo>
                    <a:pt x="52" y="39"/>
                  </a:lnTo>
                  <a:close/>
                  <a:moveTo>
                    <a:pt x="26" y="25"/>
                  </a:moveTo>
                  <a:cubicBezTo>
                    <a:pt x="21" y="25"/>
                    <a:pt x="16" y="30"/>
                    <a:pt x="16" y="35"/>
                  </a:cubicBezTo>
                  <a:cubicBezTo>
                    <a:pt x="16" y="41"/>
                    <a:pt x="21" y="46"/>
                    <a:pt x="26" y="46"/>
                  </a:cubicBezTo>
                  <a:cubicBezTo>
                    <a:pt x="32" y="46"/>
                    <a:pt x="36" y="41"/>
                    <a:pt x="36" y="35"/>
                  </a:cubicBezTo>
                  <a:cubicBezTo>
                    <a:pt x="36" y="30"/>
                    <a:pt x="32" y="25"/>
                    <a:pt x="26" y="25"/>
                  </a:cubicBezTo>
                  <a:close/>
                  <a:moveTo>
                    <a:pt x="78" y="18"/>
                  </a:moveTo>
                  <a:cubicBezTo>
                    <a:pt x="78" y="18"/>
                    <a:pt x="72" y="19"/>
                    <a:pt x="72" y="19"/>
                  </a:cubicBezTo>
                  <a:cubicBezTo>
                    <a:pt x="71" y="20"/>
                    <a:pt x="71" y="20"/>
                    <a:pt x="70" y="21"/>
                  </a:cubicBezTo>
                  <a:cubicBezTo>
                    <a:pt x="71" y="22"/>
                    <a:pt x="72" y="26"/>
                    <a:pt x="72" y="26"/>
                  </a:cubicBezTo>
                  <a:cubicBezTo>
                    <a:pt x="72" y="27"/>
                    <a:pt x="72" y="27"/>
                    <a:pt x="72" y="27"/>
                  </a:cubicBezTo>
                  <a:cubicBezTo>
                    <a:pt x="72" y="27"/>
                    <a:pt x="68" y="30"/>
                    <a:pt x="67" y="30"/>
                  </a:cubicBezTo>
                  <a:cubicBezTo>
                    <a:pt x="67" y="30"/>
                    <a:pt x="64" y="26"/>
                    <a:pt x="63" y="25"/>
                  </a:cubicBezTo>
                  <a:cubicBezTo>
                    <a:pt x="63" y="25"/>
                    <a:pt x="63" y="25"/>
                    <a:pt x="62" y="25"/>
                  </a:cubicBezTo>
                  <a:cubicBezTo>
                    <a:pt x="62" y="25"/>
                    <a:pt x="61" y="25"/>
                    <a:pt x="61" y="25"/>
                  </a:cubicBezTo>
                  <a:cubicBezTo>
                    <a:pt x="61" y="26"/>
                    <a:pt x="58" y="30"/>
                    <a:pt x="57" y="30"/>
                  </a:cubicBezTo>
                  <a:cubicBezTo>
                    <a:pt x="57" y="30"/>
                    <a:pt x="53" y="27"/>
                    <a:pt x="52" y="27"/>
                  </a:cubicBezTo>
                  <a:cubicBezTo>
                    <a:pt x="52" y="27"/>
                    <a:pt x="52" y="27"/>
                    <a:pt x="52" y="26"/>
                  </a:cubicBezTo>
                  <a:cubicBezTo>
                    <a:pt x="52" y="26"/>
                    <a:pt x="54" y="22"/>
                    <a:pt x="54" y="21"/>
                  </a:cubicBezTo>
                  <a:cubicBezTo>
                    <a:pt x="53" y="20"/>
                    <a:pt x="53" y="20"/>
                    <a:pt x="53" y="19"/>
                  </a:cubicBezTo>
                  <a:cubicBezTo>
                    <a:pt x="52" y="19"/>
                    <a:pt x="47" y="18"/>
                    <a:pt x="47" y="18"/>
                  </a:cubicBezTo>
                  <a:cubicBezTo>
                    <a:pt x="47" y="12"/>
                    <a:pt x="47" y="12"/>
                    <a:pt x="47" y="12"/>
                  </a:cubicBezTo>
                  <a:cubicBezTo>
                    <a:pt x="47" y="11"/>
                    <a:pt x="52" y="11"/>
                    <a:pt x="53" y="11"/>
                  </a:cubicBezTo>
                  <a:cubicBezTo>
                    <a:pt x="53" y="10"/>
                    <a:pt x="53" y="9"/>
                    <a:pt x="54" y="9"/>
                  </a:cubicBezTo>
                  <a:cubicBezTo>
                    <a:pt x="54" y="8"/>
                    <a:pt x="52" y="4"/>
                    <a:pt x="52" y="3"/>
                  </a:cubicBezTo>
                  <a:cubicBezTo>
                    <a:pt x="52" y="3"/>
                    <a:pt x="52" y="3"/>
                    <a:pt x="52" y="3"/>
                  </a:cubicBezTo>
                  <a:cubicBezTo>
                    <a:pt x="53" y="3"/>
                    <a:pt x="57" y="0"/>
                    <a:pt x="57" y="0"/>
                  </a:cubicBezTo>
                  <a:cubicBezTo>
                    <a:pt x="58" y="0"/>
                    <a:pt x="61" y="4"/>
                    <a:pt x="61" y="5"/>
                  </a:cubicBezTo>
                  <a:cubicBezTo>
                    <a:pt x="61" y="4"/>
                    <a:pt x="62" y="4"/>
                    <a:pt x="62" y="4"/>
                  </a:cubicBezTo>
                  <a:cubicBezTo>
                    <a:pt x="63" y="4"/>
                    <a:pt x="63" y="4"/>
                    <a:pt x="63" y="5"/>
                  </a:cubicBezTo>
                  <a:cubicBezTo>
                    <a:pt x="64" y="3"/>
                    <a:pt x="66" y="1"/>
                    <a:pt x="67" y="0"/>
                  </a:cubicBezTo>
                  <a:cubicBezTo>
                    <a:pt x="67" y="0"/>
                    <a:pt x="67" y="0"/>
                    <a:pt x="67" y="0"/>
                  </a:cubicBezTo>
                  <a:cubicBezTo>
                    <a:pt x="68" y="0"/>
                    <a:pt x="72" y="2"/>
                    <a:pt x="72" y="3"/>
                  </a:cubicBezTo>
                  <a:cubicBezTo>
                    <a:pt x="72" y="3"/>
                    <a:pt x="72" y="3"/>
                    <a:pt x="72" y="3"/>
                  </a:cubicBezTo>
                  <a:cubicBezTo>
                    <a:pt x="72" y="4"/>
                    <a:pt x="71" y="8"/>
                    <a:pt x="70" y="9"/>
                  </a:cubicBezTo>
                  <a:cubicBezTo>
                    <a:pt x="71" y="9"/>
                    <a:pt x="71" y="10"/>
                    <a:pt x="72" y="11"/>
                  </a:cubicBezTo>
                  <a:cubicBezTo>
                    <a:pt x="72" y="11"/>
                    <a:pt x="78" y="11"/>
                    <a:pt x="78" y="12"/>
                  </a:cubicBezTo>
                  <a:lnTo>
                    <a:pt x="78" y="18"/>
                  </a:lnTo>
                  <a:close/>
                  <a:moveTo>
                    <a:pt x="78" y="59"/>
                  </a:moveTo>
                  <a:cubicBezTo>
                    <a:pt x="78" y="59"/>
                    <a:pt x="72" y="60"/>
                    <a:pt x="72" y="60"/>
                  </a:cubicBezTo>
                  <a:cubicBezTo>
                    <a:pt x="71" y="61"/>
                    <a:pt x="71" y="61"/>
                    <a:pt x="70" y="62"/>
                  </a:cubicBezTo>
                  <a:cubicBezTo>
                    <a:pt x="71" y="63"/>
                    <a:pt x="72" y="67"/>
                    <a:pt x="72" y="68"/>
                  </a:cubicBezTo>
                  <a:cubicBezTo>
                    <a:pt x="72" y="68"/>
                    <a:pt x="72" y="68"/>
                    <a:pt x="72" y="68"/>
                  </a:cubicBezTo>
                  <a:cubicBezTo>
                    <a:pt x="72" y="68"/>
                    <a:pt x="68" y="71"/>
                    <a:pt x="67" y="71"/>
                  </a:cubicBezTo>
                  <a:cubicBezTo>
                    <a:pt x="67" y="71"/>
                    <a:pt x="64" y="67"/>
                    <a:pt x="63" y="66"/>
                  </a:cubicBezTo>
                  <a:cubicBezTo>
                    <a:pt x="63" y="66"/>
                    <a:pt x="63" y="66"/>
                    <a:pt x="62" y="66"/>
                  </a:cubicBezTo>
                  <a:cubicBezTo>
                    <a:pt x="62" y="66"/>
                    <a:pt x="61" y="66"/>
                    <a:pt x="61" y="66"/>
                  </a:cubicBezTo>
                  <a:cubicBezTo>
                    <a:pt x="61" y="67"/>
                    <a:pt x="58" y="71"/>
                    <a:pt x="57" y="71"/>
                  </a:cubicBezTo>
                  <a:cubicBezTo>
                    <a:pt x="57" y="71"/>
                    <a:pt x="53" y="68"/>
                    <a:pt x="52" y="68"/>
                  </a:cubicBezTo>
                  <a:cubicBezTo>
                    <a:pt x="52" y="68"/>
                    <a:pt x="52" y="68"/>
                    <a:pt x="52" y="68"/>
                  </a:cubicBezTo>
                  <a:cubicBezTo>
                    <a:pt x="52" y="67"/>
                    <a:pt x="54" y="63"/>
                    <a:pt x="54" y="62"/>
                  </a:cubicBezTo>
                  <a:cubicBezTo>
                    <a:pt x="53" y="61"/>
                    <a:pt x="53" y="61"/>
                    <a:pt x="53" y="60"/>
                  </a:cubicBezTo>
                  <a:cubicBezTo>
                    <a:pt x="52" y="60"/>
                    <a:pt x="47" y="59"/>
                    <a:pt x="47" y="59"/>
                  </a:cubicBezTo>
                  <a:cubicBezTo>
                    <a:pt x="47" y="53"/>
                    <a:pt x="47" y="53"/>
                    <a:pt x="47" y="53"/>
                  </a:cubicBezTo>
                  <a:cubicBezTo>
                    <a:pt x="47" y="52"/>
                    <a:pt x="52" y="52"/>
                    <a:pt x="53" y="52"/>
                  </a:cubicBezTo>
                  <a:cubicBezTo>
                    <a:pt x="53" y="51"/>
                    <a:pt x="53" y="50"/>
                    <a:pt x="54" y="50"/>
                  </a:cubicBezTo>
                  <a:cubicBezTo>
                    <a:pt x="54" y="49"/>
                    <a:pt x="52" y="45"/>
                    <a:pt x="52" y="44"/>
                  </a:cubicBezTo>
                  <a:cubicBezTo>
                    <a:pt x="52" y="44"/>
                    <a:pt x="52" y="44"/>
                    <a:pt x="52" y="44"/>
                  </a:cubicBezTo>
                  <a:cubicBezTo>
                    <a:pt x="53" y="44"/>
                    <a:pt x="57" y="41"/>
                    <a:pt x="57" y="41"/>
                  </a:cubicBezTo>
                  <a:cubicBezTo>
                    <a:pt x="58" y="41"/>
                    <a:pt x="61" y="45"/>
                    <a:pt x="61" y="46"/>
                  </a:cubicBezTo>
                  <a:cubicBezTo>
                    <a:pt x="61" y="46"/>
                    <a:pt x="62" y="46"/>
                    <a:pt x="62" y="46"/>
                  </a:cubicBezTo>
                  <a:cubicBezTo>
                    <a:pt x="63" y="46"/>
                    <a:pt x="63" y="46"/>
                    <a:pt x="63" y="46"/>
                  </a:cubicBezTo>
                  <a:cubicBezTo>
                    <a:pt x="64" y="44"/>
                    <a:pt x="66" y="43"/>
                    <a:pt x="67" y="41"/>
                  </a:cubicBezTo>
                  <a:cubicBezTo>
                    <a:pt x="67" y="41"/>
                    <a:pt x="67" y="41"/>
                    <a:pt x="67" y="41"/>
                  </a:cubicBezTo>
                  <a:cubicBezTo>
                    <a:pt x="68" y="41"/>
                    <a:pt x="72" y="44"/>
                    <a:pt x="72" y="44"/>
                  </a:cubicBezTo>
                  <a:cubicBezTo>
                    <a:pt x="72" y="44"/>
                    <a:pt x="72" y="44"/>
                    <a:pt x="72" y="44"/>
                  </a:cubicBezTo>
                  <a:cubicBezTo>
                    <a:pt x="72" y="45"/>
                    <a:pt x="71" y="49"/>
                    <a:pt x="70" y="50"/>
                  </a:cubicBezTo>
                  <a:cubicBezTo>
                    <a:pt x="71" y="50"/>
                    <a:pt x="71" y="51"/>
                    <a:pt x="72" y="52"/>
                  </a:cubicBezTo>
                  <a:cubicBezTo>
                    <a:pt x="72" y="52"/>
                    <a:pt x="78" y="52"/>
                    <a:pt x="78" y="53"/>
                  </a:cubicBezTo>
                  <a:lnTo>
                    <a:pt x="78" y="59"/>
                  </a:lnTo>
                  <a:close/>
                  <a:moveTo>
                    <a:pt x="62" y="10"/>
                  </a:moveTo>
                  <a:cubicBezTo>
                    <a:pt x="59" y="10"/>
                    <a:pt x="57" y="12"/>
                    <a:pt x="57" y="15"/>
                  </a:cubicBezTo>
                  <a:cubicBezTo>
                    <a:pt x="57" y="18"/>
                    <a:pt x="59" y="20"/>
                    <a:pt x="62" y="20"/>
                  </a:cubicBezTo>
                  <a:cubicBezTo>
                    <a:pt x="65" y="20"/>
                    <a:pt x="67" y="18"/>
                    <a:pt x="67" y="15"/>
                  </a:cubicBezTo>
                  <a:cubicBezTo>
                    <a:pt x="67" y="12"/>
                    <a:pt x="65" y="10"/>
                    <a:pt x="62" y="10"/>
                  </a:cubicBezTo>
                  <a:close/>
                  <a:moveTo>
                    <a:pt x="62" y="51"/>
                  </a:moveTo>
                  <a:cubicBezTo>
                    <a:pt x="59" y="51"/>
                    <a:pt x="57" y="53"/>
                    <a:pt x="57" y="56"/>
                  </a:cubicBezTo>
                  <a:cubicBezTo>
                    <a:pt x="57" y="59"/>
                    <a:pt x="59" y="61"/>
                    <a:pt x="62" y="61"/>
                  </a:cubicBezTo>
                  <a:cubicBezTo>
                    <a:pt x="65" y="61"/>
                    <a:pt x="67" y="59"/>
                    <a:pt x="67" y="56"/>
                  </a:cubicBezTo>
                  <a:cubicBezTo>
                    <a:pt x="67" y="53"/>
                    <a:pt x="65" y="51"/>
                    <a:pt x="62" y="51"/>
                  </a:cubicBezTo>
                  <a:close/>
                </a:path>
              </a:pathLst>
            </a:custGeom>
            <a:solidFill>
              <a:sysClr val="window" lastClr="FFFFFF"/>
            </a:solidFill>
            <a:ln w="9525">
              <a:noFill/>
              <a:round/>
            </a:ln>
          </p:spPr>
          <p:txBody>
            <a:bodyPr vert="horz" wrap="square" lIns="132701" tIns="66352" rIns="132701" bIns="66352" numCol="1" anchor="t" anchorCtr="0" compatLnSpc="1"/>
            <a:lstStyle/>
            <a:p>
              <a:pPr>
                <a:lnSpc>
                  <a:spcPct val="120000"/>
                </a:lnSpc>
              </a:pPr>
              <a:endParaRPr lang="en-US" sz="1335" dirty="0">
                <a:cs typeface="思源黑体 CN Normal" panose="020B0400000000000000" pitchFamily="34" charset="-122"/>
                <a:sym typeface="思源宋体 CN" panose="02020400000000000000" charset="-122"/>
              </a:endParaRPr>
            </a:p>
          </p:txBody>
        </p:sp>
      </p:grpSp>
      <p:sp>
        <p:nvSpPr>
          <p:cNvPr id="61" name="TextBox 92"/>
          <p:cNvSpPr txBox="1"/>
          <p:nvPr>
            <p:custDataLst>
              <p:tags r:id="rId22"/>
            </p:custDataLst>
          </p:nvPr>
        </p:nvSpPr>
        <p:spPr>
          <a:xfrm>
            <a:off x="2612390" y="3122930"/>
            <a:ext cx="1524000" cy="368935"/>
          </a:xfrm>
          <a:prstGeom prst="rect">
            <a:avLst/>
          </a:prstGeom>
          <a:noFill/>
        </p:spPr>
        <p:txBody>
          <a:bodyPr wrap="none" lIns="0" tIns="0" rIns="0" bIns="0" rtlCol="0" anchor="t" anchorCtr="0">
            <a:spAutoFit/>
          </a:bodyPr>
          <a:lstStyle/>
          <a:p>
            <a:pPr algn="r">
              <a:lnSpc>
                <a:spcPct val="120000"/>
              </a:lnSpc>
            </a:pPr>
            <a:r>
              <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rPr>
              <a:t>二、个人卫生</a:t>
            </a:r>
            <a:endPar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endParaRPr>
          </a:p>
        </p:txBody>
      </p:sp>
      <p:sp>
        <p:nvSpPr>
          <p:cNvPr id="66" name="TextBox 95"/>
          <p:cNvSpPr txBox="1"/>
          <p:nvPr>
            <p:custDataLst>
              <p:tags r:id="rId23"/>
            </p:custDataLst>
          </p:nvPr>
        </p:nvSpPr>
        <p:spPr>
          <a:xfrm>
            <a:off x="1617980" y="4418330"/>
            <a:ext cx="2540000" cy="368935"/>
          </a:xfrm>
          <a:prstGeom prst="rect">
            <a:avLst/>
          </a:prstGeom>
          <a:noFill/>
        </p:spPr>
        <p:txBody>
          <a:bodyPr wrap="none" lIns="0" tIns="0" rIns="0" bIns="0" rtlCol="0" anchor="t" anchorCtr="0">
            <a:spAutoFit/>
          </a:bodyPr>
          <a:lstStyle/>
          <a:p>
            <a:pPr algn="r">
              <a:lnSpc>
                <a:spcPct val="120000"/>
              </a:lnSpc>
            </a:pPr>
            <a:r>
              <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rPr>
              <a:t>三、运动场地卫生要求</a:t>
            </a:r>
            <a:endPar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endParaRPr>
          </a:p>
        </p:txBody>
      </p:sp>
      <p:sp>
        <p:nvSpPr>
          <p:cNvPr id="70" name="TextBox 98"/>
          <p:cNvSpPr txBox="1"/>
          <p:nvPr>
            <p:custDataLst>
              <p:tags r:id="rId24"/>
            </p:custDataLst>
          </p:nvPr>
        </p:nvSpPr>
        <p:spPr>
          <a:xfrm>
            <a:off x="8170545" y="3122930"/>
            <a:ext cx="1524000" cy="368935"/>
          </a:xfrm>
          <a:prstGeom prst="rect">
            <a:avLst/>
          </a:prstGeom>
          <a:noFill/>
        </p:spPr>
        <p:txBody>
          <a:bodyPr wrap="none" lIns="0" tIns="0" rIns="0" bIns="0" rtlCol="0" anchor="t" anchorCtr="0">
            <a:spAutoFit/>
          </a:bodyPr>
          <a:lstStyle/>
          <a:p>
            <a:pPr algn="l">
              <a:lnSpc>
                <a:spcPct val="120000"/>
              </a:lnSpc>
            </a:pPr>
            <a:r>
              <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rPr>
              <a:t>四、锻炼卫生</a:t>
            </a:r>
            <a:endPar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endParaRPr>
          </a:p>
        </p:txBody>
      </p:sp>
      <p:sp>
        <p:nvSpPr>
          <p:cNvPr id="75" name="TextBox 101"/>
          <p:cNvSpPr txBox="1"/>
          <p:nvPr>
            <p:custDataLst>
              <p:tags r:id="rId25"/>
            </p:custDataLst>
          </p:nvPr>
        </p:nvSpPr>
        <p:spPr>
          <a:xfrm>
            <a:off x="8248650" y="4531995"/>
            <a:ext cx="2286000" cy="368935"/>
          </a:xfrm>
          <a:prstGeom prst="rect">
            <a:avLst/>
          </a:prstGeom>
          <a:noFill/>
        </p:spPr>
        <p:txBody>
          <a:bodyPr wrap="none" lIns="0" tIns="0" rIns="0" bIns="0" rtlCol="0" anchor="t" anchorCtr="0">
            <a:spAutoFit/>
          </a:bodyPr>
          <a:lstStyle/>
          <a:p>
            <a:pPr algn="l">
              <a:lnSpc>
                <a:spcPct val="120000"/>
              </a:lnSpc>
            </a:pPr>
            <a:r>
              <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rPr>
              <a:t>五、自我身体的检查</a:t>
            </a:r>
            <a:endPar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endParaRPr>
          </a:p>
        </p:txBody>
      </p:sp>
      <p:sp>
        <p:nvSpPr>
          <p:cNvPr id="85" name="TextBox 104"/>
          <p:cNvSpPr txBox="1"/>
          <p:nvPr>
            <p:custDataLst>
              <p:tags r:id="rId26"/>
            </p:custDataLst>
          </p:nvPr>
        </p:nvSpPr>
        <p:spPr>
          <a:xfrm>
            <a:off x="2658110" y="1985010"/>
            <a:ext cx="2794000" cy="368935"/>
          </a:xfrm>
          <a:prstGeom prst="rect">
            <a:avLst/>
          </a:prstGeom>
          <a:noFill/>
        </p:spPr>
        <p:txBody>
          <a:bodyPr wrap="none" lIns="0" tIns="0" rIns="0" bIns="0" rtlCol="0" anchor="t" anchorCtr="0">
            <a:spAutoFit/>
          </a:bodyPr>
          <a:lstStyle/>
          <a:p>
            <a:pPr algn="r">
              <a:lnSpc>
                <a:spcPct val="120000"/>
              </a:lnSpc>
            </a:pPr>
            <a:r>
              <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rPr>
              <a:t>一、体育运动卫生的意义</a:t>
            </a:r>
            <a:endPar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endParaRPr>
          </a:p>
        </p:txBody>
      </p:sp>
      <p:sp>
        <p:nvSpPr>
          <p:cNvPr id="88" name="TextBox 107"/>
          <p:cNvSpPr txBox="1"/>
          <p:nvPr>
            <p:custDataLst>
              <p:tags r:id="rId27"/>
            </p:custDataLst>
          </p:nvPr>
        </p:nvSpPr>
        <p:spPr>
          <a:xfrm>
            <a:off x="6828790" y="5386070"/>
            <a:ext cx="3048000" cy="368935"/>
          </a:xfrm>
          <a:prstGeom prst="rect">
            <a:avLst/>
          </a:prstGeom>
          <a:noFill/>
        </p:spPr>
        <p:txBody>
          <a:bodyPr wrap="none" lIns="0" tIns="0" rIns="0" bIns="0" rtlCol="0" anchor="t" anchorCtr="0">
            <a:spAutoFit/>
          </a:bodyPr>
          <a:lstStyle/>
          <a:p>
            <a:pPr algn="l">
              <a:lnSpc>
                <a:spcPct val="120000"/>
              </a:lnSpc>
            </a:pPr>
            <a:r>
              <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rPr>
              <a:t>六、疲劳及消除疲劳的方法</a:t>
            </a:r>
            <a:endPar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p:cTn id="11" dur="500" fill="hold"/>
                                        <p:tgtEl>
                                          <p:spTgt spid="34"/>
                                        </p:tgtEl>
                                        <p:attrNameLst>
                                          <p:attrName>ppt_w</p:attrName>
                                        </p:attrNameLst>
                                      </p:cBhvr>
                                      <p:tavLst>
                                        <p:tav tm="0">
                                          <p:val>
                                            <p:fltVal val="0"/>
                                          </p:val>
                                        </p:tav>
                                        <p:tav tm="100000">
                                          <p:val>
                                            <p:strVal val="#ppt_w"/>
                                          </p:val>
                                        </p:tav>
                                      </p:tavLst>
                                    </p:anim>
                                    <p:anim calcmode="lin" valueType="num">
                                      <p:cBhvr>
                                        <p:cTn id="12" dur="500" fill="hold"/>
                                        <p:tgtEl>
                                          <p:spTgt spid="34"/>
                                        </p:tgtEl>
                                        <p:attrNameLst>
                                          <p:attrName>ppt_h</p:attrName>
                                        </p:attrNameLst>
                                      </p:cBhvr>
                                      <p:tavLst>
                                        <p:tav tm="0">
                                          <p:val>
                                            <p:fltVal val="0"/>
                                          </p:val>
                                        </p:tav>
                                        <p:tav tm="100000">
                                          <p:val>
                                            <p:strVal val="#ppt_h"/>
                                          </p:val>
                                        </p:tav>
                                      </p:tavLst>
                                    </p:anim>
                                    <p:animEffect transition="in" filter="fade">
                                      <p:cBhvr>
                                        <p:cTn id="13" dur="500"/>
                                        <p:tgtEl>
                                          <p:spTgt spid="34"/>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left)">
                                      <p:cBhvr>
                                        <p:cTn id="17" dur="500"/>
                                        <p:tgtEl>
                                          <p:spTgt spid="24"/>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54"/>
                                        </p:tgtEl>
                                        <p:attrNameLst>
                                          <p:attrName>style.visibility</p:attrName>
                                        </p:attrNameLst>
                                      </p:cBhvr>
                                      <p:to>
                                        <p:strVal val="visible"/>
                                      </p:to>
                                    </p:set>
                                    <p:anim calcmode="lin" valueType="num">
                                      <p:cBhvr>
                                        <p:cTn id="21" dur="500" fill="hold"/>
                                        <p:tgtEl>
                                          <p:spTgt spid="54"/>
                                        </p:tgtEl>
                                        <p:attrNameLst>
                                          <p:attrName>ppt_w</p:attrName>
                                        </p:attrNameLst>
                                      </p:cBhvr>
                                      <p:tavLst>
                                        <p:tav tm="0">
                                          <p:val>
                                            <p:fltVal val="0"/>
                                          </p:val>
                                        </p:tav>
                                        <p:tav tm="100000">
                                          <p:val>
                                            <p:strVal val="#ppt_w"/>
                                          </p:val>
                                        </p:tav>
                                      </p:tavLst>
                                    </p:anim>
                                    <p:anim calcmode="lin" valueType="num">
                                      <p:cBhvr>
                                        <p:cTn id="22" dur="500" fill="hold"/>
                                        <p:tgtEl>
                                          <p:spTgt spid="54"/>
                                        </p:tgtEl>
                                        <p:attrNameLst>
                                          <p:attrName>ppt_h</p:attrName>
                                        </p:attrNameLst>
                                      </p:cBhvr>
                                      <p:tavLst>
                                        <p:tav tm="0">
                                          <p:val>
                                            <p:fltVal val="0"/>
                                          </p:val>
                                        </p:tav>
                                        <p:tav tm="100000">
                                          <p:val>
                                            <p:strVal val="#ppt_h"/>
                                          </p:val>
                                        </p:tav>
                                      </p:tavLst>
                                    </p:anim>
                                    <p:animEffect transition="in" filter="fade">
                                      <p:cBhvr>
                                        <p:cTn id="23" dur="500"/>
                                        <p:tgtEl>
                                          <p:spTgt spid="54"/>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wipe(left)">
                                      <p:cBhvr>
                                        <p:cTn id="27" dur="500"/>
                                        <p:tgtEl>
                                          <p:spTgt spid="32"/>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p:cTn id="31" dur="500" fill="hold"/>
                                        <p:tgtEl>
                                          <p:spTgt spid="39"/>
                                        </p:tgtEl>
                                        <p:attrNameLst>
                                          <p:attrName>ppt_w</p:attrName>
                                        </p:attrNameLst>
                                      </p:cBhvr>
                                      <p:tavLst>
                                        <p:tav tm="0">
                                          <p:val>
                                            <p:fltVal val="0"/>
                                          </p:val>
                                        </p:tav>
                                        <p:tav tm="100000">
                                          <p:val>
                                            <p:strVal val="#ppt_w"/>
                                          </p:val>
                                        </p:tav>
                                      </p:tavLst>
                                    </p:anim>
                                    <p:anim calcmode="lin" valueType="num">
                                      <p:cBhvr>
                                        <p:cTn id="32" dur="500" fill="hold"/>
                                        <p:tgtEl>
                                          <p:spTgt spid="39"/>
                                        </p:tgtEl>
                                        <p:attrNameLst>
                                          <p:attrName>ppt_h</p:attrName>
                                        </p:attrNameLst>
                                      </p:cBhvr>
                                      <p:tavLst>
                                        <p:tav tm="0">
                                          <p:val>
                                            <p:fltVal val="0"/>
                                          </p:val>
                                        </p:tav>
                                        <p:tav tm="100000">
                                          <p:val>
                                            <p:strVal val="#ppt_h"/>
                                          </p:val>
                                        </p:tav>
                                      </p:tavLst>
                                    </p:anim>
                                    <p:animEffect transition="in" filter="fade">
                                      <p:cBhvr>
                                        <p:cTn id="33" dur="500"/>
                                        <p:tgtEl>
                                          <p:spTgt spid="39"/>
                                        </p:tgtEl>
                                      </p:cBhvr>
                                    </p:animEffect>
                                  </p:childTnLst>
                                </p:cTn>
                              </p:par>
                            </p:childTnLst>
                          </p:cTn>
                        </p:par>
                        <p:par>
                          <p:cTn id="34" fill="hold">
                            <p:stCondLst>
                              <p:cond delay="3000"/>
                            </p:stCondLst>
                            <p:childTnLst>
                              <p:par>
                                <p:cTn id="35" presetID="22" presetClass="entr" presetSubtype="1"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wipe(up)">
                                      <p:cBhvr>
                                        <p:cTn id="37" dur="500"/>
                                        <p:tgtEl>
                                          <p:spTgt spid="29"/>
                                        </p:tgtEl>
                                      </p:cBhvr>
                                    </p:animEffect>
                                  </p:childTnLst>
                                </p:cTn>
                              </p:par>
                            </p:childTnLst>
                          </p:cTn>
                        </p:par>
                        <p:par>
                          <p:cTn id="38" fill="hold">
                            <p:stCondLst>
                              <p:cond delay="3500"/>
                            </p:stCondLst>
                            <p:childTnLst>
                              <p:par>
                                <p:cTn id="39" presetID="53" presetClass="entr" presetSubtype="16" fill="hold" nodeType="afterEffect">
                                  <p:stCondLst>
                                    <p:cond delay="0"/>
                                  </p:stCondLst>
                                  <p:childTnLst>
                                    <p:set>
                                      <p:cBhvr>
                                        <p:cTn id="40" dur="1" fill="hold">
                                          <p:stCondLst>
                                            <p:cond delay="0"/>
                                          </p:stCondLst>
                                        </p:cTn>
                                        <p:tgtEl>
                                          <p:spTgt spid="46"/>
                                        </p:tgtEl>
                                        <p:attrNameLst>
                                          <p:attrName>style.visibility</p:attrName>
                                        </p:attrNameLst>
                                      </p:cBhvr>
                                      <p:to>
                                        <p:strVal val="visible"/>
                                      </p:to>
                                    </p:set>
                                    <p:anim calcmode="lin" valueType="num">
                                      <p:cBhvr>
                                        <p:cTn id="41" dur="500" fill="hold"/>
                                        <p:tgtEl>
                                          <p:spTgt spid="46"/>
                                        </p:tgtEl>
                                        <p:attrNameLst>
                                          <p:attrName>ppt_w</p:attrName>
                                        </p:attrNameLst>
                                      </p:cBhvr>
                                      <p:tavLst>
                                        <p:tav tm="0">
                                          <p:val>
                                            <p:fltVal val="0"/>
                                          </p:val>
                                        </p:tav>
                                        <p:tav tm="100000">
                                          <p:val>
                                            <p:strVal val="#ppt_w"/>
                                          </p:val>
                                        </p:tav>
                                      </p:tavLst>
                                    </p:anim>
                                    <p:anim calcmode="lin" valueType="num">
                                      <p:cBhvr>
                                        <p:cTn id="42" dur="500" fill="hold"/>
                                        <p:tgtEl>
                                          <p:spTgt spid="46"/>
                                        </p:tgtEl>
                                        <p:attrNameLst>
                                          <p:attrName>ppt_h</p:attrName>
                                        </p:attrNameLst>
                                      </p:cBhvr>
                                      <p:tavLst>
                                        <p:tav tm="0">
                                          <p:val>
                                            <p:fltVal val="0"/>
                                          </p:val>
                                        </p:tav>
                                        <p:tav tm="100000">
                                          <p:val>
                                            <p:strVal val="#ppt_h"/>
                                          </p:val>
                                        </p:tav>
                                      </p:tavLst>
                                    </p:anim>
                                    <p:animEffect transition="in" filter="fade">
                                      <p:cBhvr>
                                        <p:cTn id="43" dur="500"/>
                                        <p:tgtEl>
                                          <p:spTgt spid="46"/>
                                        </p:tgtEl>
                                      </p:cBhvr>
                                    </p:animEffect>
                                  </p:childTnLst>
                                </p:cTn>
                              </p:par>
                            </p:childTnLst>
                          </p:cTn>
                        </p:par>
                        <p:par>
                          <p:cTn id="44" fill="hold">
                            <p:stCondLst>
                              <p:cond delay="4000"/>
                            </p:stCondLst>
                            <p:childTnLst>
                              <p:par>
                                <p:cTn id="45" presetID="22" presetClass="entr" presetSubtype="2"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right)">
                                      <p:cBhvr>
                                        <p:cTn id="47" dur="500"/>
                                        <p:tgtEl>
                                          <p:spTgt spid="25"/>
                                        </p:tgtEl>
                                      </p:cBhvr>
                                    </p:animEffect>
                                  </p:childTnLst>
                                </p:cTn>
                              </p:par>
                            </p:childTnLst>
                          </p:cTn>
                        </p:par>
                        <p:par>
                          <p:cTn id="48" fill="hold">
                            <p:stCondLst>
                              <p:cond delay="4500"/>
                            </p:stCondLst>
                            <p:childTnLst>
                              <p:par>
                                <p:cTn id="49" presetID="53" presetClass="entr" presetSubtype="16" fill="hold" nodeType="afterEffect">
                                  <p:stCondLst>
                                    <p:cond delay="0"/>
                                  </p:stCondLst>
                                  <p:childTnLst>
                                    <p:set>
                                      <p:cBhvr>
                                        <p:cTn id="50" dur="1" fill="hold">
                                          <p:stCondLst>
                                            <p:cond delay="0"/>
                                          </p:stCondLst>
                                        </p:cTn>
                                        <p:tgtEl>
                                          <p:spTgt spid="50"/>
                                        </p:tgtEl>
                                        <p:attrNameLst>
                                          <p:attrName>style.visibility</p:attrName>
                                        </p:attrNameLst>
                                      </p:cBhvr>
                                      <p:to>
                                        <p:strVal val="visible"/>
                                      </p:to>
                                    </p:set>
                                    <p:anim calcmode="lin" valueType="num">
                                      <p:cBhvr>
                                        <p:cTn id="51" dur="500" fill="hold"/>
                                        <p:tgtEl>
                                          <p:spTgt spid="50"/>
                                        </p:tgtEl>
                                        <p:attrNameLst>
                                          <p:attrName>ppt_w</p:attrName>
                                        </p:attrNameLst>
                                      </p:cBhvr>
                                      <p:tavLst>
                                        <p:tav tm="0">
                                          <p:val>
                                            <p:fltVal val="0"/>
                                          </p:val>
                                        </p:tav>
                                        <p:tav tm="100000">
                                          <p:val>
                                            <p:strVal val="#ppt_w"/>
                                          </p:val>
                                        </p:tav>
                                      </p:tavLst>
                                    </p:anim>
                                    <p:anim calcmode="lin" valueType="num">
                                      <p:cBhvr>
                                        <p:cTn id="52" dur="500" fill="hold"/>
                                        <p:tgtEl>
                                          <p:spTgt spid="50"/>
                                        </p:tgtEl>
                                        <p:attrNameLst>
                                          <p:attrName>ppt_h</p:attrName>
                                        </p:attrNameLst>
                                      </p:cBhvr>
                                      <p:tavLst>
                                        <p:tav tm="0">
                                          <p:val>
                                            <p:fltVal val="0"/>
                                          </p:val>
                                        </p:tav>
                                        <p:tav tm="100000">
                                          <p:val>
                                            <p:strVal val="#ppt_h"/>
                                          </p:val>
                                        </p:tav>
                                      </p:tavLst>
                                    </p:anim>
                                    <p:animEffect transition="in" filter="fade">
                                      <p:cBhvr>
                                        <p:cTn id="53" dur="500"/>
                                        <p:tgtEl>
                                          <p:spTgt spid="50"/>
                                        </p:tgtEl>
                                      </p:cBhvr>
                                    </p:animEffect>
                                  </p:childTnLst>
                                </p:cTn>
                              </p:par>
                            </p:childTnLst>
                          </p:cTn>
                        </p:par>
                        <p:par>
                          <p:cTn id="54" fill="hold">
                            <p:stCondLst>
                              <p:cond delay="5000"/>
                            </p:stCondLst>
                            <p:childTnLst>
                              <p:par>
                                <p:cTn id="55" presetID="22" presetClass="entr" presetSubtype="2" fill="hold" grpId="0" nodeType="after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wipe(right)">
                                      <p:cBhvr>
                                        <p:cTn id="57" dur="500"/>
                                        <p:tgtEl>
                                          <p:spTgt spid="28"/>
                                        </p:tgtEl>
                                      </p:cBhvr>
                                    </p:animEffect>
                                  </p:childTnLst>
                                </p:cTn>
                              </p:par>
                            </p:childTnLst>
                          </p:cTn>
                        </p:par>
                        <p:par>
                          <p:cTn id="58" fill="hold">
                            <p:stCondLst>
                              <p:cond delay="5500"/>
                            </p:stCondLst>
                            <p:childTnLst>
                              <p:par>
                                <p:cTn id="59" presetID="53" presetClass="entr" presetSubtype="16" fill="hold" nodeType="afterEffect">
                                  <p:stCondLst>
                                    <p:cond delay="0"/>
                                  </p:stCondLst>
                                  <p:childTnLst>
                                    <p:set>
                                      <p:cBhvr>
                                        <p:cTn id="60" dur="1" fill="hold">
                                          <p:stCondLst>
                                            <p:cond delay="0"/>
                                          </p:stCondLst>
                                        </p:cTn>
                                        <p:tgtEl>
                                          <p:spTgt spid="42"/>
                                        </p:tgtEl>
                                        <p:attrNameLst>
                                          <p:attrName>style.visibility</p:attrName>
                                        </p:attrNameLst>
                                      </p:cBhvr>
                                      <p:to>
                                        <p:strVal val="visible"/>
                                      </p:to>
                                    </p:set>
                                    <p:anim calcmode="lin" valueType="num">
                                      <p:cBhvr>
                                        <p:cTn id="61" dur="500" fill="hold"/>
                                        <p:tgtEl>
                                          <p:spTgt spid="42"/>
                                        </p:tgtEl>
                                        <p:attrNameLst>
                                          <p:attrName>ppt_w</p:attrName>
                                        </p:attrNameLst>
                                      </p:cBhvr>
                                      <p:tavLst>
                                        <p:tav tm="0">
                                          <p:val>
                                            <p:fltVal val="0"/>
                                          </p:val>
                                        </p:tav>
                                        <p:tav tm="100000">
                                          <p:val>
                                            <p:strVal val="#ppt_w"/>
                                          </p:val>
                                        </p:tav>
                                      </p:tavLst>
                                    </p:anim>
                                    <p:anim calcmode="lin" valueType="num">
                                      <p:cBhvr>
                                        <p:cTn id="62" dur="500" fill="hold"/>
                                        <p:tgtEl>
                                          <p:spTgt spid="42"/>
                                        </p:tgtEl>
                                        <p:attrNameLst>
                                          <p:attrName>ppt_h</p:attrName>
                                        </p:attrNameLst>
                                      </p:cBhvr>
                                      <p:tavLst>
                                        <p:tav tm="0">
                                          <p:val>
                                            <p:fltVal val="0"/>
                                          </p:val>
                                        </p:tav>
                                        <p:tav tm="100000">
                                          <p:val>
                                            <p:strVal val="#ppt_h"/>
                                          </p:val>
                                        </p:tav>
                                      </p:tavLst>
                                    </p:anim>
                                    <p:animEffect transition="in" filter="fade">
                                      <p:cBhvr>
                                        <p:cTn id="6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5" grpId="0" bldLvl="0" animBg="1"/>
      <p:bldP spid="26" grpId="0" bldLvl="0" animBg="1"/>
      <p:bldP spid="28" grpId="0" bldLvl="0" animBg="1"/>
      <p:bldP spid="29" grpId="0" bldLvl="0" animBg="1"/>
      <p:bldP spid="32"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266" name="矩形 13"/>
          <p:cNvSpPr/>
          <p:nvPr/>
        </p:nvSpPr>
        <p:spPr>
          <a:xfrm>
            <a:off x="588963" y="1479550"/>
            <a:ext cx="7200900" cy="4330700"/>
          </a:xfrm>
          <a:prstGeom prst="rect">
            <a:avLst/>
          </a:prstGeom>
          <a:solidFill>
            <a:schemeClr val="bg1"/>
          </a:solidFill>
          <a:ln w="12700" cap="flat" cmpd="sng">
            <a:solidFill>
              <a:srgbClr val="BFBFBF"/>
            </a:solidFill>
            <a:prstDash val="solid"/>
            <a:bevel/>
            <a:headEnd type="none" w="med" len="med"/>
            <a:tailEnd type="none" w="med" len="med"/>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1267" name="矩形 17"/>
          <p:cNvSpPr/>
          <p:nvPr/>
        </p:nvSpPr>
        <p:spPr>
          <a:xfrm>
            <a:off x="869950" y="544830"/>
            <a:ext cx="3957955" cy="398780"/>
          </a:xfrm>
          <a:prstGeom prst="rect">
            <a:avLst/>
          </a:prstGeom>
          <a:noFill/>
          <a:ln w="9525">
            <a:noFill/>
          </a:ln>
        </p:spPr>
        <p:txBody>
          <a:bodyPr wrap="square"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一、体育运动卫生的意义</a:t>
            </a:r>
            <a:endPar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268" name="矩形 2"/>
          <p:cNvSpPr/>
          <p:nvPr/>
        </p:nvSpPr>
        <p:spPr>
          <a:xfrm>
            <a:off x="588963" y="1479550"/>
            <a:ext cx="7200900" cy="109538"/>
          </a:xfrm>
          <a:prstGeom prst="rect">
            <a:avLst/>
          </a:prstGeom>
          <a:solidFill>
            <a:srgbClr val="80808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1269" name="任意多边形 20"/>
          <p:cNvSpPr/>
          <p:nvPr/>
        </p:nvSpPr>
        <p:spPr>
          <a:xfrm>
            <a:off x="588963" y="1587500"/>
            <a:ext cx="7200900" cy="736600"/>
          </a:xfrm>
          <a:custGeom>
            <a:avLst/>
            <a:gdLst/>
            <a:ahLst/>
            <a:cxnLst>
              <a:cxn ang="0">
                <a:pos x="0" y="0"/>
              </a:cxn>
              <a:cxn ang="0">
                <a:pos x="7204500" y="0"/>
              </a:cxn>
              <a:cxn ang="0">
                <a:pos x="7204500" y="555754"/>
              </a:cxn>
              <a:cxn ang="0">
                <a:pos x="6882856" y="555754"/>
              </a:cxn>
              <a:cxn ang="0">
                <a:pos x="6729853" y="739050"/>
              </a:cxn>
              <a:cxn ang="0">
                <a:pos x="6729853" y="555754"/>
              </a:cxn>
              <a:cxn ang="0">
                <a:pos x="0" y="555754"/>
              </a:cxn>
            </a:cxnLst>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rgbClr val="CCCCCC"/>
          </a:solidFill>
          <a:ln w="12700">
            <a:noFill/>
          </a:ln>
        </p:spPr>
        <p:txBody>
          <a:bodyPr/>
          <a:p>
            <a:endParaRPr lang="zh-CN" altLang="en-US"/>
          </a:p>
        </p:txBody>
      </p:sp>
      <p:sp>
        <p:nvSpPr>
          <p:cNvPr id="11272" name="矩形 21"/>
          <p:cNvSpPr/>
          <p:nvPr/>
        </p:nvSpPr>
        <p:spPr>
          <a:xfrm>
            <a:off x="708025" y="2305050"/>
            <a:ext cx="6904038" cy="1725613"/>
          </a:xfrm>
          <a:prstGeom prst="rect">
            <a:avLst/>
          </a:prstGeom>
          <a:noFill/>
          <a:ln w="9525">
            <a:noFill/>
          </a:ln>
        </p:spPr>
        <p:txBody>
          <a:bodyPr anchor="t" anchorCtr="0">
            <a:spAutoFit/>
          </a:bodyPr>
          <a:p>
            <a:pPr marL="342900" indent="-342900" algn="just">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讲究卫生可减少致病因素对机体的作用，从而预防疾病、保障健康和运动能力。体育锻炼可增强机体对疾病的抵抗力，进而达到保障健康的目的。而卫生保健的目的在于运用卫生学和医学的知识和技能，对运动参加者进行医务监督和指导，使体育锻炼达到最佳效果。</a:t>
            </a:r>
            <a:endParaRPr lang="zh-CN" altLang="en-US" dirty="0">
              <a:latin typeface="Arial" panose="020B0604020202020204" pitchFamily="34" charset="0"/>
              <a:ea typeface="宋体" panose="02010600030101010101" pitchFamily="2" charset="-122"/>
            </a:endParaRPr>
          </a:p>
        </p:txBody>
      </p:sp>
      <p:pic>
        <p:nvPicPr>
          <p:cNvPr id="2" name="图片 10" descr="医生 修.png"/>
          <p:cNvPicPr>
            <a:picLocks noChangeAspect="1"/>
          </p:cNvPicPr>
          <p:nvPr/>
        </p:nvPicPr>
        <p:blipFill>
          <a:blip r:embed="rId1">
            <a:clrChange>
              <a:clrFrom>
                <a:srgbClr val="FFFFFF"/>
              </a:clrFrom>
              <a:clrTo>
                <a:srgbClr val="FFFFFF">
                  <a:alpha val="0"/>
                </a:srgbClr>
              </a:clrTo>
            </a:clrChange>
          </a:blip>
          <a:stretch>
            <a:fillRect/>
          </a:stretch>
        </p:blipFill>
        <p:spPr>
          <a:xfrm>
            <a:off x="8137525" y="1725613"/>
            <a:ext cx="3624263" cy="353695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150"/>
                                  </p:stCondLst>
                                  <p:childTnLst>
                                    <p:set>
                                      <p:cBhvr>
                                        <p:cTn id="6" dur="1" fill="hold">
                                          <p:stCondLst>
                                            <p:cond delay="0"/>
                                          </p:stCondLst>
                                        </p:cTn>
                                        <p:tgtEl>
                                          <p:spTgt spid="11272"/>
                                        </p:tgtEl>
                                        <p:attrNameLst>
                                          <p:attrName>style.visibility</p:attrName>
                                        </p:attrNameLst>
                                      </p:cBhvr>
                                      <p:to>
                                        <p:strVal val="visible"/>
                                      </p:to>
                                    </p:set>
                                    <p:animEffect filter="fade">
                                      <p:cBhvr>
                                        <p:cTn id="7" dur="1000"/>
                                        <p:tgtEl>
                                          <p:spTgt spid="11272"/>
                                        </p:tgtEl>
                                      </p:cBhvr>
                                    </p:animEffect>
                                    <p:anim calcmode="lin" valueType="num">
                                      <p:cBhvr>
                                        <p:cTn id="8" dur="1000" fill="hold"/>
                                        <p:tgtEl>
                                          <p:spTgt spid="11272"/>
                                        </p:tgtEl>
                                        <p:attrNameLst>
                                          <p:attrName>ppt_x</p:attrName>
                                        </p:attrNameLst>
                                      </p:cBhvr>
                                      <p:tavLst>
                                        <p:tav tm="0">
                                          <p:val>
                                            <p:strVal val="#ppt_x"/>
                                          </p:val>
                                        </p:tav>
                                        <p:tav tm="100000">
                                          <p:val>
                                            <p:strVal val="#ppt_x"/>
                                          </p:val>
                                        </p:tav>
                                      </p:tavLst>
                                    </p:anim>
                                    <p:anim calcmode="lin" valueType="num">
                                      <p:cBhvr>
                                        <p:cTn id="9" dur="900" decel="100000" fill="hold"/>
                                        <p:tgtEl>
                                          <p:spTgt spid="1127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127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2" grpId="0" bldLvl="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097" name="矩形 1"/>
          <p:cNvSpPr/>
          <p:nvPr/>
        </p:nvSpPr>
        <p:spPr>
          <a:xfrm>
            <a:off x="5437188" y="0"/>
            <a:ext cx="6754812" cy="6858000"/>
          </a:xfrm>
          <a:prstGeom prst="rect">
            <a:avLst/>
          </a:prstGeom>
          <a:solidFill>
            <a:srgbClr val="F2F2F2"/>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098" name="矩形 2"/>
          <p:cNvSpPr/>
          <p:nvPr/>
        </p:nvSpPr>
        <p:spPr>
          <a:xfrm>
            <a:off x="5153025" y="0"/>
            <a:ext cx="284163" cy="6858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099" name="矩形 4"/>
          <p:cNvSpPr/>
          <p:nvPr/>
        </p:nvSpPr>
        <p:spPr>
          <a:xfrm>
            <a:off x="9748838" y="346075"/>
            <a:ext cx="2003425" cy="850900"/>
          </a:xfrm>
          <a:prstGeom prst="rect">
            <a:avLst/>
          </a:prstGeom>
          <a:noFill/>
          <a:ln w="9525">
            <a:noFill/>
          </a:ln>
        </p:spPr>
        <p:txBody>
          <a:bodyPr anchor="t" anchorCtr="0">
            <a:spAutoFit/>
          </a:bodyPr>
          <a:p>
            <a:pPr algn="r">
              <a:lnSpc>
                <a:spcPct val="112000"/>
              </a:lnSpc>
            </a:pPr>
            <a:r>
              <a:rPr lang="zh-CN" altLang="en-US" sz="2800" b="1" i="1" dirty="0">
                <a:solidFill>
                  <a:srgbClr val="FF9300"/>
                </a:solidFill>
                <a:latin typeface="微软雅黑" panose="020B0503020204020204" pitchFamily="34" charset="-122"/>
                <a:ea typeface="微软雅黑" panose="020B0503020204020204" pitchFamily="34" charset="-122"/>
                <a:sym typeface="微软雅黑" panose="020B0503020204020204" pitchFamily="34" charset="-122"/>
              </a:rPr>
              <a:t>目录页  </a:t>
            </a:r>
            <a:endParaRPr lang="zh-CN" altLang="en-US" sz="2800" b="1" i="1" dirty="0">
              <a:solidFill>
                <a:srgbClr val="FF9300"/>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12000"/>
              </a:lnSpc>
            </a:pPr>
            <a:r>
              <a:rPr lang="zh-CN" altLang="zh-CN" sz="1600" b="1" i="1" dirty="0">
                <a:solidFill>
                  <a:srgbClr val="7F7F7F"/>
                </a:solidFill>
                <a:latin typeface="Calibri" panose="020F0502020204030204" pitchFamily="34" charset="0"/>
                <a:ea typeface="宋体" panose="02010600030101010101" pitchFamily="2" charset="-122"/>
                <a:sym typeface="Calibri" panose="020F0502020204030204" pitchFamily="34" charset="0"/>
              </a:rPr>
              <a:t>CONTENTS PAGE </a:t>
            </a:r>
            <a:endParaRPr lang="zh-CN" altLang="zh-CN" b="1" i="1" dirty="0">
              <a:solidFill>
                <a:srgbClr val="7F7F7F"/>
              </a:solidFill>
              <a:latin typeface="Calibri" panose="020F0502020204030204" pitchFamily="34" charset="0"/>
              <a:ea typeface="宋体" panose="02010600030101010101" pitchFamily="2" charset="-122"/>
              <a:sym typeface="宋体" panose="02010600030101010101" pitchFamily="2" charset="-122"/>
            </a:endParaRPr>
          </a:p>
        </p:txBody>
      </p:sp>
      <p:sp>
        <p:nvSpPr>
          <p:cNvPr id="4100" name="TextBox 6"/>
          <p:cNvSpPr/>
          <p:nvPr/>
        </p:nvSpPr>
        <p:spPr>
          <a:xfrm>
            <a:off x="6702425" y="1463993"/>
            <a:ext cx="3832225" cy="615315"/>
          </a:xfrm>
          <a:prstGeom prst="rect">
            <a:avLst/>
          </a:prstGeom>
          <a:noFill/>
          <a:ln w="9525">
            <a:noFill/>
          </a:ln>
        </p:spPr>
        <p:txBody>
          <a:bodyPr lIns="0" tIns="0" rIns="0" bIns="0" anchor="ctr" anchorCtr="0">
            <a:spAutoFit/>
          </a:bodyPr>
          <a:p>
            <a:r>
              <a:rPr lang="zh-CN" altLang="en-US" sz="4000" dirty="0">
                <a:solidFill>
                  <a:srgbClr val="595959"/>
                </a:solidFill>
                <a:latin typeface="Impact" panose="020B0806030902050204" pitchFamily="34" charset="0"/>
                <a:ea typeface="微软雅黑" panose="020B0503020204020204" pitchFamily="34" charset="-122"/>
                <a:sym typeface="Impact" panose="020B0806030902050204" pitchFamily="34" charset="0"/>
              </a:rPr>
              <a:t>单元二 </a:t>
            </a:r>
            <a:r>
              <a:rPr lang="zh-CN" altLang="zh-CN" sz="4000" dirty="0">
                <a:solidFill>
                  <a:srgbClr val="595959"/>
                </a:solidFill>
                <a:latin typeface="Impact" panose="020B0806030902050204" pitchFamily="34" charset="0"/>
                <a:ea typeface="微软雅黑" panose="020B0503020204020204" pitchFamily="34" charset="-122"/>
                <a:sym typeface="Impact" panose="020B0806030902050204" pitchFamily="34" charset="0"/>
              </a:rPr>
              <a:t>  </a:t>
            </a:r>
            <a:r>
              <a:rPr lang="zh-CN" altLang="en-US" sz="4000" dirty="0">
                <a:solidFill>
                  <a:srgbClr val="595959"/>
                </a:solidFill>
                <a:latin typeface="Impact" panose="020B0806030902050204" pitchFamily="34" charset="0"/>
                <a:ea typeface="微软雅黑" panose="020B0503020204020204" pitchFamily="34" charset="-122"/>
                <a:sym typeface="Impact" panose="020B0806030902050204" pitchFamily="34" charset="0"/>
              </a:rPr>
              <a:t>体育健康</a:t>
            </a:r>
            <a:endParaRPr lang="zh-CN" altLang="en-US" sz="4000" dirty="0">
              <a:solidFill>
                <a:srgbClr val="595959"/>
              </a:solidFill>
              <a:latin typeface="Impact" panose="020B0806030902050204" pitchFamily="34" charset="0"/>
              <a:ea typeface="微软雅黑" panose="020B0503020204020204" pitchFamily="34" charset="-122"/>
              <a:sym typeface="Impact" panose="020B0806030902050204" pitchFamily="34" charset="0"/>
            </a:endParaRPr>
          </a:p>
        </p:txBody>
      </p:sp>
      <p:sp>
        <p:nvSpPr>
          <p:cNvPr id="4101" name="TextBox 10"/>
          <p:cNvSpPr/>
          <p:nvPr/>
        </p:nvSpPr>
        <p:spPr>
          <a:xfrm>
            <a:off x="7333933" y="2976722"/>
            <a:ext cx="4110037" cy="368935"/>
          </a:xfrm>
          <a:prstGeom prst="rect">
            <a:avLst/>
          </a:prstGeom>
          <a:noFill/>
          <a:ln w="9525">
            <a:noFill/>
          </a:ln>
        </p:spPr>
        <p:txBody>
          <a:bodyPr lIns="0" tIns="0" rIns="0" bIns="0" anchor="ctr" anchorCtr="0">
            <a:spAutoFit/>
          </a:bodyPr>
          <a:p>
            <a:r>
              <a:rPr lang="zh-CN"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02    </a:t>
            </a:r>
            <a:r>
              <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体质的健康标志与亚健康</a:t>
            </a:r>
            <a:endPar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endParaRPr>
          </a:p>
        </p:txBody>
      </p:sp>
      <p:sp>
        <p:nvSpPr>
          <p:cNvPr id="4102" name="TextBox 11"/>
          <p:cNvSpPr/>
          <p:nvPr/>
        </p:nvSpPr>
        <p:spPr>
          <a:xfrm>
            <a:off x="7333933" y="3606642"/>
            <a:ext cx="3832225" cy="368935"/>
          </a:xfrm>
          <a:prstGeom prst="rect">
            <a:avLst/>
          </a:prstGeom>
          <a:noFill/>
          <a:ln w="9525">
            <a:noFill/>
          </a:ln>
        </p:spPr>
        <p:txBody>
          <a:bodyPr lIns="0" tIns="0" rIns="0" bIns="0" anchor="ctr" anchorCtr="0">
            <a:spAutoFit/>
          </a:bodyPr>
          <a:p>
            <a:r>
              <a:rPr lang="zh-CN"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03    </a:t>
            </a:r>
            <a:r>
              <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体育运动卫生与保健</a:t>
            </a:r>
            <a:endPar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endParaRPr>
          </a:p>
        </p:txBody>
      </p:sp>
      <p:pic>
        <p:nvPicPr>
          <p:cNvPr id="4103" name="图片 10"/>
          <p:cNvPicPr>
            <a:picLocks noChangeAspect="1"/>
          </p:cNvPicPr>
          <p:nvPr/>
        </p:nvPicPr>
        <p:blipFill>
          <a:blip r:embed="rId1"/>
          <a:stretch>
            <a:fillRect/>
          </a:stretch>
        </p:blipFill>
        <p:spPr>
          <a:xfrm>
            <a:off x="0" y="0"/>
            <a:ext cx="5153025" cy="6858000"/>
          </a:xfrm>
          <a:prstGeom prst="rect">
            <a:avLst/>
          </a:prstGeom>
          <a:noFill/>
          <a:ln w="9525">
            <a:noFill/>
          </a:ln>
        </p:spPr>
      </p:pic>
      <p:sp>
        <p:nvSpPr>
          <p:cNvPr id="4104" name="TextBox 10"/>
          <p:cNvSpPr/>
          <p:nvPr/>
        </p:nvSpPr>
        <p:spPr>
          <a:xfrm>
            <a:off x="7333933" y="2346802"/>
            <a:ext cx="3832225" cy="368935"/>
          </a:xfrm>
          <a:prstGeom prst="rect">
            <a:avLst/>
          </a:prstGeom>
          <a:noFill/>
          <a:ln w="9525">
            <a:noFill/>
          </a:ln>
        </p:spPr>
        <p:txBody>
          <a:bodyPr lIns="0" tIns="0" rIns="0" bIns="0" anchor="ctr" anchorCtr="0">
            <a:spAutoFit/>
          </a:bodyPr>
          <a:p>
            <a:r>
              <a:rPr lang="zh-CN"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0</a:t>
            </a:r>
            <a:r>
              <a:rPr lang="en-US"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1</a:t>
            </a:r>
            <a:r>
              <a:rPr lang="zh-CN"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    </a:t>
            </a:r>
            <a:r>
              <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体育对人的作用</a:t>
            </a:r>
            <a:endPar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endParaRPr>
          </a:p>
        </p:txBody>
      </p:sp>
      <p:sp>
        <p:nvSpPr>
          <p:cNvPr id="2" name="TextBox 11"/>
          <p:cNvSpPr/>
          <p:nvPr>
            <p:custDataLst>
              <p:tags r:id="rId2"/>
            </p:custDataLst>
          </p:nvPr>
        </p:nvSpPr>
        <p:spPr>
          <a:xfrm>
            <a:off x="7333933" y="4236562"/>
            <a:ext cx="3832225" cy="368935"/>
          </a:xfrm>
          <a:prstGeom prst="rect">
            <a:avLst/>
          </a:prstGeom>
          <a:noFill/>
          <a:ln w="9525">
            <a:noFill/>
          </a:ln>
        </p:spPr>
        <p:txBody>
          <a:bodyPr lIns="0" tIns="0" rIns="0" bIns="0" anchor="ctr" anchorCtr="0">
            <a:spAutoFit/>
          </a:bodyPr>
          <a:p>
            <a:r>
              <a:rPr lang="zh-CN"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0</a:t>
            </a:r>
            <a:r>
              <a:rPr lang="en-US"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4</a:t>
            </a:r>
            <a:r>
              <a:rPr lang="zh-CN"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    </a:t>
            </a:r>
            <a:r>
              <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体育活动中的医学保健</a:t>
            </a:r>
            <a:endPar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endParaRPr>
          </a:p>
        </p:txBody>
      </p:sp>
      <p:sp>
        <p:nvSpPr>
          <p:cNvPr id="3" name="TextBox 11"/>
          <p:cNvSpPr/>
          <p:nvPr>
            <p:custDataLst>
              <p:tags r:id="rId3"/>
            </p:custDataLst>
          </p:nvPr>
        </p:nvSpPr>
        <p:spPr>
          <a:xfrm>
            <a:off x="7333933" y="4866482"/>
            <a:ext cx="3832225" cy="368935"/>
          </a:xfrm>
          <a:prstGeom prst="rect">
            <a:avLst/>
          </a:prstGeom>
          <a:noFill/>
          <a:ln w="9525">
            <a:noFill/>
          </a:ln>
        </p:spPr>
        <p:txBody>
          <a:bodyPr lIns="0" tIns="0" rIns="0" bIns="0" anchor="ctr" anchorCtr="0">
            <a:spAutoFit/>
          </a:bodyPr>
          <a:p>
            <a:r>
              <a:rPr lang="zh-CN"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0</a:t>
            </a:r>
            <a:r>
              <a:rPr lang="en-US"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5</a:t>
            </a:r>
            <a:r>
              <a:rPr lang="zh-CN"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    </a:t>
            </a:r>
            <a:r>
              <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体育运动与营养</a:t>
            </a:r>
            <a:endPar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endParaRPr>
          </a:p>
        </p:txBody>
      </p:sp>
      <p:sp>
        <p:nvSpPr>
          <p:cNvPr id="5" name="TextBox 11"/>
          <p:cNvSpPr/>
          <p:nvPr>
            <p:custDataLst>
              <p:tags r:id="rId4"/>
            </p:custDataLst>
          </p:nvPr>
        </p:nvSpPr>
        <p:spPr>
          <a:xfrm>
            <a:off x="7342823" y="5422107"/>
            <a:ext cx="4848860" cy="368935"/>
          </a:xfrm>
          <a:prstGeom prst="rect">
            <a:avLst/>
          </a:prstGeom>
          <a:noFill/>
          <a:ln w="9525">
            <a:noFill/>
          </a:ln>
        </p:spPr>
        <p:txBody>
          <a:bodyPr wrap="square" lIns="0" tIns="0" rIns="0" bIns="0" anchor="ctr" anchorCtr="0">
            <a:spAutoFit/>
          </a:bodyPr>
          <a:p>
            <a:r>
              <a:rPr lang="zh-CN"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0</a:t>
            </a:r>
            <a:r>
              <a:rPr lang="en-US"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6</a:t>
            </a:r>
            <a:r>
              <a:rPr lang="zh-CN"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    </a:t>
            </a:r>
            <a:r>
              <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北京2022 冬奥会</a:t>
            </a:r>
            <a:endPar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endParaRPr>
          </a:p>
        </p:txBody>
      </p:sp>
      <p:sp>
        <p:nvSpPr>
          <p:cNvPr id="6" name="文本框 5"/>
          <p:cNvSpPr txBox="1"/>
          <p:nvPr/>
        </p:nvSpPr>
        <p:spPr>
          <a:xfrm>
            <a:off x="7334250" y="5977890"/>
            <a:ext cx="3946525" cy="521970"/>
          </a:xfrm>
          <a:prstGeom prst="rect">
            <a:avLst/>
          </a:prstGeom>
          <a:noFill/>
        </p:spPr>
        <p:txBody>
          <a:bodyPr wrap="square" rtlCol="0">
            <a:spAutoFit/>
          </a:bodyPr>
          <a:p>
            <a:r>
              <a:rPr lang="zh-CN" altLang="en-US" sz="2800">
                <a:solidFill>
                  <a:schemeClr val="accent2"/>
                </a:solidFill>
              </a:rPr>
              <a:t>拓展：</a:t>
            </a:r>
            <a:r>
              <a:rPr lang="en-US" altLang="zh-CN" sz="2800">
                <a:solidFill>
                  <a:schemeClr val="accent2"/>
                </a:solidFill>
              </a:rPr>
              <a:t>2024</a:t>
            </a:r>
            <a:r>
              <a:rPr lang="zh-CN" altLang="en-US" sz="2800">
                <a:solidFill>
                  <a:schemeClr val="accent2"/>
                </a:solidFill>
              </a:rPr>
              <a:t>巴黎奥运会</a:t>
            </a:r>
            <a:endParaRPr lang="zh-CN" altLang="en-US" sz="2800">
              <a:solidFill>
                <a:schemeClr val="accent2"/>
              </a:solidFill>
            </a:endParaRPr>
          </a:p>
        </p:txBody>
      </p:sp>
    </p:spTree>
  </p:cSld>
  <p:clrMapOvr>
    <a:masterClrMapping/>
  </p:clrMapOvr>
  <p:transition>
    <p:pull dir="l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90" name="矩形 13"/>
          <p:cNvSpPr/>
          <p:nvPr/>
        </p:nvSpPr>
        <p:spPr>
          <a:xfrm>
            <a:off x="588963" y="1479550"/>
            <a:ext cx="7200900" cy="4330700"/>
          </a:xfrm>
          <a:prstGeom prst="rect">
            <a:avLst/>
          </a:prstGeom>
          <a:solidFill>
            <a:schemeClr val="bg1"/>
          </a:solidFill>
          <a:ln w="12700" cap="flat" cmpd="sng">
            <a:solidFill>
              <a:srgbClr val="BFBFBF"/>
            </a:solidFill>
            <a:prstDash val="solid"/>
            <a:bevel/>
            <a:headEnd type="none" w="med" len="med"/>
            <a:tailEnd type="none" w="med" len="med"/>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2291" name="矩形 17"/>
          <p:cNvSpPr/>
          <p:nvPr/>
        </p:nvSpPr>
        <p:spPr>
          <a:xfrm>
            <a:off x="869950" y="544513"/>
            <a:ext cx="3130550" cy="398780"/>
          </a:xfrm>
          <a:prstGeom prst="rect">
            <a:avLst/>
          </a:prstGeom>
          <a:noFill/>
          <a:ln w="9525">
            <a:noFill/>
          </a:ln>
        </p:spPr>
        <p:txBody>
          <a:bodyPr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二、个人卫生</a:t>
            </a:r>
            <a:endPar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92" name="矩形 2"/>
          <p:cNvSpPr/>
          <p:nvPr/>
        </p:nvSpPr>
        <p:spPr>
          <a:xfrm>
            <a:off x="588963" y="1479550"/>
            <a:ext cx="7200900" cy="109538"/>
          </a:xfrm>
          <a:prstGeom prst="rect">
            <a:avLst/>
          </a:prstGeom>
          <a:solidFill>
            <a:srgbClr val="80808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2293" name="任意多边形 20"/>
          <p:cNvSpPr/>
          <p:nvPr/>
        </p:nvSpPr>
        <p:spPr>
          <a:xfrm>
            <a:off x="588963" y="1587500"/>
            <a:ext cx="7200900" cy="736600"/>
          </a:xfrm>
          <a:custGeom>
            <a:avLst/>
            <a:gdLst/>
            <a:ahLst/>
            <a:cxnLst>
              <a:cxn ang="0">
                <a:pos x="0" y="0"/>
              </a:cxn>
              <a:cxn ang="0">
                <a:pos x="7204500" y="0"/>
              </a:cxn>
              <a:cxn ang="0">
                <a:pos x="7204500" y="555754"/>
              </a:cxn>
              <a:cxn ang="0">
                <a:pos x="6882856" y="555754"/>
              </a:cxn>
              <a:cxn ang="0">
                <a:pos x="6729853" y="739050"/>
              </a:cxn>
              <a:cxn ang="0">
                <a:pos x="6729853" y="555754"/>
              </a:cxn>
              <a:cxn ang="0">
                <a:pos x="0" y="555754"/>
              </a:cxn>
            </a:cxnLst>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rgbClr val="CCCCCC"/>
          </a:solidFill>
          <a:ln w="12700">
            <a:noFill/>
          </a:ln>
        </p:spPr>
        <p:txBody>
          <a:bodyPr/>
          <a:p>
            <a:endParaRPr lang="zh-CN" altLang="en-US"/>
          </a:p>
        </p:txBody>
      </p:sp>
      <p:grpSp>
        <p:nvGrpSpPr>
          <p:cNvPr id="2" name="Group 2"/>
          <p:cNvGrpSpPr/>
          <p:nvPr/>
        </p:nvGrpSpPr>
        <p:grpSpPr>
          <a:xfrm>
            <a:off x="2157413" y="3168650"/>
            <a:ext cx="3592512" cy="2020888"/>
            <a:chOff x="4455215" y="3178519"/>
            <a:chExt cx="3248025" cy="1819275"/>
          </a:xfrm>
        </p:grpSpPr>
        <p:sp>
          <p:nvSpPr>
            <p:cNvPr id="12" name="Oval 3"/>
            <p:cNvSpPr/>
            <p:nvPr/>
          </p:nvSpPr>
          <p:spPr>
            <a:xfrm>
              <a:off x="4455215" y="3349969"/>
              <a:ext cx="3248025" cy="1647825"/>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base" latinLnBrk="0" hangingPunct="1">
                <a:lnSpc>
                  <a:spcPct val="120000"/>
                </a:lnSpc>
                <a:spcBef>
                  <a:spcPts val="0"/>
                </a:spcBef>
                <a:spcAft>
                  <a:spcPts val="0"/>
                </a:spcAft>
                <a:buClrTx/>
                <a:buSzTx/>
                <a:buFont typeface="Arial" panose="020B0604020202020204" pitchFamily="34" charset="0"/>
                <a:buNone/>
                <a:defRPr/>
              </a:pPr>
              <a:endParaRPr kumimoji="0" lang="id-ID" sz="800" b="0" i="0" u="none" strike="noStrike" kern="1200" cap="none" spc="0" normalizeH="0" baseline="0" noProof="0">
                <a:ln>
                  <a:noFill/>
                </a:ln>
                <a:solidFill>
                  <a:schemeClr val="lt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Oval 4"/>
            <p:cNvSpPr/>
            <p:nvPr/>
          </p:nvSpPr>
          <p:spPr>
            <a:xfrm>
              <a:off x="4474266" y="3178519"/>
              <a:ext cx="3190968" cy="16554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base" latinLnBrk="0" hangingPunct="1">
                <a:lnSpc>
                  <a:spcPct val="120000"/>
                </a:lnSpc>
                <a:spcBef>
                  <a:spcPts val="0"/>
                </a:spcBef>
                <a:spcAft>
                  <a:spcPts val="0"/>
                </a:spcAft>
                <a:buClrTx/>
                <a:buSzTx/>
                <a:buFont typeface="Arial" panose="020B0604020202020204" pitchFamily="34" charset="0"/>
                <a:buNone/>
                <a:defRPr/>
              </a:pPr>
              <a:endParaRPr kumimoji="0" lang="id-ID" sz="800" b="0" i="0" u="none" strike="noStrike" kern="1200" cap="none" spc="0" normalizeH="0" baseline="0" noProof="0">
                <a:ln>
                  <a:noFill/>
                </a:ln>
                <a:solidFill>
                  <a:schemeClr val="lt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Group 5"/>
          <p:cNvGrpSpPr/>
          <p:nvPr/>
        </p:nvGrpSpPr>
        <p:grpSpPr>
          <a:xfrm>
            <a:off x="2540000" y="2901950"/>
            <a:ext cx="2690813" cy="1577975"/>
            <a:chOff x="4872410" y="2840610"/>
            <a:chExt cx="2433863" cy="1420928"/>
          </a:xfrm>
        </p:grpSpPr>
        <p:sp>
          <p:nvSpPr>
            <p:cNvPr id="15" name="Oval 6"/>
            <p:cNvSpPr/>
            <p:nvPr/>
          </p:nvSpPr>
          <p:spPr>
            <a:xfrm>
              <a:off x="4872410" y="3026763"/>
              <a:ext cx="2433863" cy="1234775"/>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base" latinLnBrk="0" hangingPunct="1">
                <a:lnSpc>
                  <a:spcPct val="120000"/>
                </a:lnSpc>
                <a:spcBef>
                  <a:spcPts val="0"/>
                </a:spcBef>
                <a:spcAft>
                  <a:spcPts val="0"/>
                </a:spcAft>
                <a:buClrTx/>
                <a:buSzTx/>
                <a:buFont typeface="Arial" panose="020B0604020202020204" pitchFamily="34" charset="0"/>
                <a:buNone/>
                <a:defRPr/>
              </a:pPr>
              <a:endParaRPr kumimoji="0" lang="id-ID" sz="800" b="0" i="0" u="none" strike="noStrike" kern="1200" cap="none" spc="0" normalizeH="0" baseline="0" noProof="0">
                <a:ln>
                  <a:noFill/>
                </a:ln>
                <a:solidFill>
                  <a:schemeClr val="lt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Oval 7"/>
            <p:cNvSpPr/>
            <p:nvPr/>
          </p:nvSpPr>
          <p:spPr>
            <a:xfrm>
              <a:off x="4885109" y="2840610"/>
              <a:ext cx="2386425" cy="124052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base" latinLnBrk="0" hangingPunct="1">
                <a:lnSpc>
                  <a:spcPct val="120000"/>
                </a:lnSpc>
                <a:spcBef>
                  <a:spcPts val="0"/>
                </a:spcBef>
                <a:spcAft>
                  <a:spcPts val="0"/>
                </a:spcAft>
                <a:buClrTx/>
                <a:buSzTx/>
                <a:buFont typeface="Arial" panose="020B0604020202020204" pitchFamily="34" charset="0"/>
                <a:buNone/>
                <a:defRPr/>
              </a:pPr>
              <a:endParaRPr kumimoji="0" lang="id-ID" sz="800" b="0" i="0" u="none" strike="noStrike" kern="1200" cap="none" spc="0" normalizeH="0" baseline="0" noProof="0">
                <a:ln>
                  <a:noFill/>
                </a:ln>
                <a:solidFill>
                  <a:schemeClr val="lt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 name="Group 8"/>
          <p:cNvGrpSpPr/>
          <p:nvPr/>
        </p:nvGrpSpPr>
        <p:grpSpPr>
          <a:xfrm>
            <a:off x="2917825" y="2681288"/>
            <a:ext cx="1952625" cy="1189037"/>
            <a:chOff x="5206749" y="2418487"/>
            <a:chExt cx="1765970" cy="1072010"/>
          </a:xfrm>
        </p:grpSpPr>
        <p:sp>
          <p:nvSpPr>
            <p:cNvPr id="18" name="Oval 9"/>
            <p:cNvSpPr/>
            <p:nvPr/>
          </p:nvSpPr>
          <p:spPr>
            <a:xfrm>
              <a:off x="5206749" y="2584321"/>
              <a:ext cx="1765970" cy="906176"/>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base" latinLnBrk="0" hangingPunct="1">
                <a:lnSpc>
                  <a:spcPct val="120000"/>
                </a:lnSpc>
                <a:spcBef>
                  <a:spcPts val="0"/>
                </a:spcBef>
                <a:spcAft>
                  <a:spcPts val="0"/>
                </a:spcAft>
                <a:buClrTx/>
                <a:buSzTx/>
                <a:buFont typeface="Arial" panose="020B0604020202020204" pitchFamily="34" charset="0"/>
                <a:buNone/>
                <a:defRPr/>
              </a:pPr>
              <a:endParaRPr kumimoji="0" lang="id-ID" sz="800" b="0" i="0" u="none" strike="noStrike" kern="1200" cap="none" spc="0" normalizeH="0" baseline="0" noProof="0">
                <a:ln>
                  <a:noFill/>
                </a:ln>
                <a:solidFill>
                  <a:schemeClr val="lt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Oval 10"/>
            <p:cNvSpPr/>
            <p:nvPr/>
          </p:nvSpPr>
          <p:spPr>
            <a:xfrm>
              <a:off x="5219449" y="2418487"/>
              <a:ext cx="1709186" cy="91039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base" latinLnBrk="0" hangingPunct="1">
                <a:lnSpc>
                  <a:spcPct val="120000"/>
                </a:lnSpc>
                <a:spcBef>
                  <a:spcPts val="0"/>
                </a:spcBef>
                <a:spcAft>
                  <a:spcPts val="0"/>
                </a:spcAft>
                <a:buClrTx/>
                <a:buSzTx/>
                <a:buFont typeface="Arial" panose="020B0604020202020204" pitchFamily="34" charset="0"/>
                <a:buNone/>
                <a:defRPr/>
              </a:pPr>
              <a:endParaRPr kumimoji="0" lang="id-ID" sz="800" b="0" i="0" u="none" strike="noStrike" kern="1200" cap="none" spc="0" normalizeH="0" baseline="0" noProof="0">
                <a:ln>
                  <a:noFill/>
                </a:ln>
                <a:solidFill>
                  <a:schemeClr val="lt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Group 11"/>
          <p:cNvGrpSpPr/>
          <p:nvPr/>
        </p:nvGrpSpPr>
        <p:grpSpPr>
          <a:xfrm>
            <a:off x="3284538" y="2468563"/>
            <a:ext cx="1174750" cy="738187"/>
            <a:chOff x="5567255" y="2130730"/>
            <a:chExt cx="1061912" cy="664820"/>
          </a:xfrm>
        </p:grpSpPr>
        <p:sp>
          <p:nvSpPr>
            <p:cNvPr id="21" name="Oval 12"/>
            <p:cNvSpPr/>
            <p:nvPr/>
          </p:nvSpPr>
          <p:spPr>
            <a:xfrm>
              <a:off x="5567256" y="2250649"/>
              <a:ext cx="1061911" cy="544901"/>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base" latinLnBrk="0" hangingPunct="1">
                <a:lnSpc>
                  <a:spcPct val="120000"/>
                </a:lnSpc>
                <a:spcBef>
                  <a:spcPts val="0"/>
                </a:spcBef>
                <a:spcAft>
                  <a:spcPts val="0"/>
                </a:spcAft>
                <a:buClrTx/>
                <a:buSzTx/>
                <a:buFont typeface="Arial" panose="020B0604020202020204" pitchFamily="34" charset="0"/>
                <a:buNone/>
                <a:defRPr/>
              </a:pPr>
              <a:endParaRPr kumimoji="0" lang="id-ID" sz="800" b="0" i="0" u="none" strike="noStrike" kern="1200" cap="none" spc="0" normalizeH="0" baseline="0" noProof="0">
                <a:ln>
                  <a:noFill/>
                </a:ln>
                <a:solidFill>
                  <a:schemeClr val="lt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Oval 13"/>
            <p:cNvSpPr/>
            <p:nvPr/>
          </p:nvSpPr>
          <p:spPr>
            <a:xfrm>
              <a:off x="5567255" y="2130730"/>
              <a:ext cx="1055562" cy="54743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base" latinLnBrk="0" hangingPunct="1">
                <a:lnSpc>
                  <a:spcPct val="120000"/>
                </a:lnSpc>
                <a:spcBef>
                  <a:spcPts val="0"/>
                </a:spcBef>
                <a:spcAft>
                  <a:spcPts val="0"/>
                </a:spcAft>
                <a:buClrTx/>
                <a:buSzTx/>
                <a:buFont typeface="Arial" panose="020B0604020202020204" pitchFamily="34" charset="0"/>
                <a:buNone/>
                <a:defRPr/>
              </a:pPr>
              <a:endParaRPr kumimoji="0" lang="id-ID" sz="800" b="0" i="0" u="none" strike="noStrike" kern="1200" cap="none" spc="0" normalizeH="0" baseline="0" noProof="0">
                <a:ln>
                  <a:noFill/>
                </a:ln>
                <a:solidFill>
                  <a:schemeClr val="lt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3" name="矩形 22"/>
          <p:cNvSpPr/>
          <p:nvPr/>
        </p:nvSpPr>
        <p:spPr>
          <a:xfrm>
            <a:off x="909638" y="2409825"/>
            <a:ext cx="1455738" cy="369888"/>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smtClean="0">
                <a:ln>
                  <a:noFill/>
                </a:ln>
                <a:solidFill>
                  <a:schemeClr val="tx1"/>
                </a:solidFill>
                <a:effectLst/>
                <a:uLnTx/>
                <a:uFillTx/>
                <a:latin typeface="+mn-ea"/>
                <a:ea typeface="+mn-ea"/>
                <a:cs typeface="+mn-cs"/>
              </a:rPr>
              <a:t>1. </a:t>
            </a:r>
            <a:r>
              <a:rPr kumimoji="0" lang="zh-CN" altLang="en-US" sz="1800" b="0" i="0" u="none" strike="noStrike" kern="1200" cap="none" spc="0" normalizeH="0" baseline="0" noProof="0" dirty="0" smtClean="0">
                <a:ln>
                  <a:noFill/>
                </a:ln>
                <a:solidFill>
                  <a:schemeClr val="tx1"/>
                </a:solidFill>
                <a:effectLst/>
                <a:uLnTx/>
                <a:uFillTx/>
                <a:latin typeface="+mn-ea"/>
                <a:ea typeface="+mn-ea"/>
                <a:cs typeface="+mn-cs"/>
              </a:rPr>
              <a:t>生活制度</a:t>
            </a:r>
            <a:endParaRPr kumimoji="0" lang="zh-CN" altLang="en-US" sz="1800" b="0"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24" name="矩形 23"/>
          <p:cNvSpPr/>
          <p:nvPr/>
        </p:nvSpPr>
        <p:spPr>
          <a:xfrm>
            <a:off x="935038" y="3313113"/>
            <a:ext cx="1222375" cy="369888"/>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smtClean="0">
                <a:ln>
                  <a:noFill/>
                </a:ln>
                <a:solidFill>
                  <a:schemeClr val="tx1"/>
                </a:solidFill>
                <a:effectLst/>
                <a:uLnTx/>
                <a:uFillTx/>
                <a:latin typeface="+mn-ea"/>
                <a:ea typeface="+mn-ea"/>
                <a:cs typeface="+mn-cs"/>
              </a:rPr>
              <a:t>2. </a:t>
            </a:r>
            <a:r>
              <a:rPr kumimoji="0" lang="zh-CN" altLang="en-US" sz="1800" b="0" i="0" u="none" strike="noStrike" kern="1200" cap="none" spc="0" normalizeH="0" baseline="0" noProof="0" dirty="0" smtClean="0">
                <a:ln>
                  <a:noFill/>
                </a:ln>
                <a:solidFill>
                  <a:schemeClr val="tx1"/>
                </a:solidFill>
                <a:effectLst/>
                <a:uLnTx/>
                <a:uFillTx/>
                <a:latin typeface="+mn-ea"/>
                <a:ea typeface="+mn-ea"/>
                <a:cs typeface="+mn-cs"/>
              </a:rPr>
              <a:t>早锻炼</a:t>
            </a:r>
            <a:endParaRPr kumimoji="0" lang="zh-CN" altLang="en-US" sz="1800" b="0"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25" name="矩形 24"/>
          <p:cNvSpPr/>
          <p:nvPr/>
        </p:nvSpPr>
        <p:spPr>
          <a:xfrm>
            <a:off x="958850" y="4203700"/>
            <a:ext cx="992188" cy="369888"/>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smtClean="0">
                <a:ln>
                  <a:noFill/>
                </a:ln>
                <a:solidFill>
                  <a:schemeClr val="tx1"/>
                </a:solidFill>
                <a:effectLst/>
                <a:uLnTx/>
                <a:uFillTx/>
                <a:latin typeface="+mn-ea"/>
                <a:ea typeface="+mn-ea"/>
                <a:cs typeface="+mn-cs"/>
              </a:rPr>
              <a:t>3. </a:t>
            </a:r>
            <a:r>
              <a:rPr kumimoji="0" lang="zh-CN" altLang="en-US" sz="1800" b="0" i="0" u="none" strike="noStrike" kern="1200" cap="none" spc="0" normalizeH="0" baseline="0" noProof="0" dirty="0" smtClean="0">
                <a:ln>
                  <a:noFill/>
                </a:ln>
                <a:solidFill>
                  <a:schemeClr val="tx1"/>
                </a:solidFill>
                <a:effectLst/>
                <a:uLnTx/>
                <a:uFillTx/>
                <a:latin typeface="+mn-ea"/>
                <a:ea typeface="+mn-ea"/>
                <a:cs typeface="+mn-cs"/>
              </a:rPr>
              <a:t>服装</a:t>
            </a:r>
            <a:endParaRPr kumimoji="0" lang="zh-CN" altLang="en-US" sz="1800" b="0"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26" name="矩形 25"/>
          <p:cNvSpPr/>
          <p:nvPr/>
        </p:nvSpPr>
        <p:spPr>
          <a:xfrm>
            <a:off x="963613" y="5038725"/>
            <a:ext cx="2147888" cy="369888"/>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smtClean="0">
                <a:ln>
                  <a:noFill/>
                </a:ln>
                <a:solidFill>
                  <a:schemeClr val="tx1"/>
                </a:solidFill>
                <a:effectLst/>
                <a:uLnTx/>
                <a:uFillTx/>
                <a:latin typeface="+mn-ea"/>
                <a:ea typeface="+mn-ea"/>
                <a:cs typeface="+mn-cs"/>
              </a:rPr>
              <a:t>4. </a:t>
            </a:r>
            <a:r>
              <a:rPr kumimoji="0" lang="zh-CN" altLang="en-US" sz="1800" b="0" i="0" u="none" strike="noStrike" kern="1200" cap="none" spc="0" normalizeH="0" baseline="0" noProof="0" dirty="0" smtClean="0">
                <a:ln>
                  <a:noFill/>
                </a:ln>
                <a:solidFill>
                  <a:schemeClr val="tx1"/>
                </a:solidFill>
                <a:effectLst/>
                <a:uLnTx/>
                <a:uFillTx/>
                <a:latin typeface="+mn-ea"/>
                <a:ea typeface="+mn-ea"/>
                <a:cs typeface="+mn-cs"/>
              </a:rPr>
              <a:t>皮肤和牙齿卫生</a:t>
            </a:r>
            <a:endParaRPr kumimoji="0" lang="zh-CN" altLang="en-US" sz="1800" b="0"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27" name="矩形 26"/>
          <p:cNvSpPr/>
          <p:nvPr/>
        </p:nvSpPr>
        <p:spPr>
          <a:xfrm>
            <a:off x="5942013" y="2398713"/>
            <a:ext cx="992188" cy="369888"/>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smtClean="0">
                <a:ln>
                  <a:noFill/>
                </a:ln>
                <a:solidFill>
                  <a:schemeClr val="tx1"/>
                </a:solidFill>
                <a:effectLst/>
                <a:uLnTx/>
                <a:uFillTx/>
                <a:latin typeface="+mn-ea"/>
                <a:ea typeface="+mn-ea"/>
                <a:cs typeface="+mn-cs"/>
              </a:rPr>
              <a:t>5. </a:t>
            </a:r>
            <a:r>
              <a:rPr kumimoji="0" lang="zh-CN" altLang="en-US" sz="1800" b="0" i="0" u="none" strike="noStrike" kern="1200" cap="none" spc="0" normalizeH="0" baseline="0" noProof="0" dirty="0" smtClean="0">
                <a:ln>
                  <a:noFill/>
                </a:ln>
                <a:solidFill>
                  <a:schemeClr val="tx1"/>
                </a:solidFill>
                <a:effectLst/>
                <a:uLnTx/>
                <a:uFillTx/>
                <a:latin typeface="+mn-ea"/>
                <a:ea typeface="+mn-ea"/>
                <a:cs typeface="+mn-cs"/>
              </a:rPr>
              <a:t>饮食</a:t>
            </a:r>
            <a:endParaRPr kumimoji="0" lang="zh-CN" altLang="en-US" sz="1800" b="0"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28" name="矩形 27"/>
          <p:cNvSpPr/>
          <p:nvPr/>
        </p:nvSpPr>
        <p:spPr>
          <a:xfrm>
            <a:off x="5942013" y="3232150"/>
            <a:ext cx="992188" cy="369888"/>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smtClean="0">
                <a:ln>
                  <a:noFill/>
                </a:ln>
                <a:solidFill>
                  <a:schemeClr val="tx1"/>
                </a:solidFill>
                <a:effectLst/>
                <a:uLnTx/>
                <a:uFillTx/>
                <a:latin typeface="+mn-ea"/>
                <a:ea typeface="+mn-ea"/>
                <a:cs typeface="+mn-cs"/>
              </a:rPr>
              <a:t>6. </a:t>
            </a:r>
            <a:r>
              <a:rPr kumimoji="0" lang="zh-CN" altLang="en-US" sz="1800" b="0" i="0" u="none" strike="noStrike" kern="1200" cap="none" spc="0" normalizeH="0" baseline="0" noProof="0" dirty="0" smtClean="0">
                <a:ln>
                  <a:noFill/>
                </a:ln>
                <a:solidFill>
                  <a:schemeClr val="tx1"/>
                </a:solidFill>
                <a:effectLst/>
                <a:uLnTx/>
                <a:uFillTx/>
                <a:latin typeface="+mn-ea"/>
                <a:ea typeface="+mn-ea"/>
                <a:cs typeface="+mn-cs"/>
              </a:rPr>
              <a:t>睡眠</a:t>
            </a:r>
            <a:endParaRPr kumimoji="0" lang="zh-CN" altLang="en-US" sz="1800" b="0"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29" name="矩形 28"/>
          <p:cNvSpPr/>
          <p:nvPr/>
        </p:nvSpPr>
        <p:spPr>
          <a:xfrm>
            <a:off x="5962650" y="4124325"/>
            <a:ext cx="1454150" cy="369888"/>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smtClean="0">
                <a:ln>
                  <a:noFill/>
                </a:ln>
                <a:solidFill>
                  <a:schemeClr val="tx1"/>
                </a:solidFill>
                <a:effectLst/>
                <a:uLnTx/>
                <a:uFillTx/>
                <a:latin typeface="+mn-ea"/>
                <a:ea typeface="+mn-ea"/>
                <a:cs typeface="+mn-cs"/>
              </a:rPr>
              <a:t>7. </a:t>
            </a:r>
            <a:r>
              <a:rPr kumimoji="0" lang="zh-CN" altLang="en-US" sz="1800" b="0" i="0" u="none" strike="noStrike" kern="1200" cap="none" spc="0" normalizeH="0" baseline="0" noProof="0" dirty="0" smtClean="0">
                <a:ln>
                  <a:noFill/>
                </a:ln>
                <a:solidFill>
                  <a:schemeClr val="tx1"/>
                </a:solidFill>
                <a:effectLst/>
                <a:uLnTx/>
                <a:uFillTx/>
                <a:latin typeface="+mn-ea"/>
                <a:ea typeface="+mn-ea"/>
                <a:cs typeface="+mn-cs"/>
              </a:rPr>
              <a:t>心理卫生</a:t>
            </a:r>
            <a:endParaRPr kumimoji="0" lang="zh-CN" altLang="en-US" sz="1800" b="0"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30" name="矩形 29"/>
          <p:cNvSpPr/>
          <p:nvPr/>
        </p:nvSpPr>
        <p:spPr>
          <a:xfrm>
            <a:off x="5973763" y="4946650"/>
            <a:ext cx="1454150" cy="369888"/>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smtClean="0">
                <a:ln>
                  <a:noFill/>
                </a:ln>
                <a:solidFill>
                  <a:schemeClr val="tx1"/>
                </a:solidFill>
                <a:effectLst/>
                <a:uLnTx/>
                <a:uFillTx/>
                <a:latin typeface="+mn-ea"/>
                <a:ea typeface="+mn-ea"/>
                <a:cs typeface="+mn-cs"/>
              </a:rPr>
              <a:t>8. </a:t>
            </a:r>
            <a:r>
              <a:rPr kumimoji="0" lang="zh-CN" altLang="en-US" sz="1800" b="0" i="0" u="none" strike="noStrike" kern="1200" cap="none" spc="0" normalizeH="0" baseline="0" noProof="0" dirty="0" smtClean="0">
                <a:ln>
                  <a:noFill/>
                </a:ln>
                <a:solidFill>
                  <a:schemeClr val="tx1"/>
                </a:solidFill>
                <a:effectLst/>
                <a:uLnTx/>
                <a:uFillTx/>
                <a:latin typeface="+mn-ea"/>
                <a:ea typeface="+mn-ea"/>
                <a:cs typeface="+mn-cs"/>
              </a:rPr>
              <a:t>用眼卫生</a:t>
            </a:r>
            <a:endParaRPr kumimoji="0" lang="zh-CN" altLang="en-US" sz="1800" b="0" i="0" u="none" strike="noStrike" kern="1200" cap="none" spc="0" normalizeH="0" baseline="0" noProof="0" dirty="0" smtClean="0">
              <a:ln>
                <a:noFill/>
              </a:ln>
              <a:solidFill>
                <a:schemeClr val="tx1"/>
              </a:solidFill>
              <a:effectLst/>
              <a:uLnTx/>
              <a:uFillTx/>
              <a:latin typeface="+mn-ea"/>
              <a:ea typeface="+mn-ea"/>
              <a:cs typeface="+mn-cs"/>
            </a:endParaRPr>
          </a:p>
        </p:txBody>
      </p:sp>
      <p:pic>
        <p:nvPicPr>
          <p:cNvPr id="12315" name="图片 30" descr="10.jpg"/>
          <p:cNvPicPr>
            <a:picLocks noChangeAspect="1"/>
          </p:cNvPicPr>
          <p:nvPr/>
        </p:nvPicPr>
        <p:blipFill>
          <a:blip r:embed="rId1"/>
          <a:stretch>
            <a:fillRect/>
          </a:stretch>
        </p:blipFill>
        <p:spPr>
          <a:xfrm>
            <a:off x="8013700" y="1884363"/>
            <a:ext cx="3854450" cy="2881312"/>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75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10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14" name="矩形 13"/>
          <p:cNvSpPr/>
          <p:nvPr/>
        </p:nvSpPr>
        <p:spPr>
          <a:xfrm>
            <a:off x="588963" y="1479550"/>
            <a:ext cx="7200900" cy="4330700"/>
          </a:xfrm>
          <a:prstGeom prst="rect">
            <a:avLst/>
          </a:prstGeom>
          <a:solidFill>
            <a:schemeClr val="bg1"/>
          </a:solidFill>
          <a:ln w="12700" cap="flat" cmpd="sng">
            <a:solidFill>
              <a:srgbClr val="BFBFBF"/>
            </a:solidFill>
            <a:prstDash val="solid"/>
            <a:bevel/>
            <a:headEnd type="none" w="med" len="med"/>
            <a:tailEnd type="none" w="med" len="med"/>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3315" name="矩形 17"/>
          <p:cNvSpPr/>
          <p:nvPr/>
        </p:nvSpPr>
        <p:spPr>
          <a:xfrm>
            <a:off x="869950" y="544513"/>
            <a:ext cx="2973388" cy="398780"/>
          </a:xfrm>
          <a:prstGeom prst="rect">
            <a:avLst/>
          </a:prstGeom>
          <a:noFill/>
          <a:ln w="9525">
            <a:noFill/>
          </a:ln>
        </p:spPr>
        <p:txBody>
          <a:bodyPr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三、运动场地卫生要求</a:t>
            </a:r>
            <a:endPar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16" name="矩形 2"/>
          <p:cNvSpPr/>
          <p:nvPr/>
        </p:nvSpPr>
        <p:spPr>
          <a:xfrm>
            <a:off x="588963" y="1479550"/>
            <a:ext cx="7200900" cy="109538"/>
          </a:xfrm>
          <a:prstGeom prst="rect">
            <a:avLst/>
          </a:prstGeom>
          <a:solidFill>
            <a:srgbClr val="80808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3317" name="任意多边形 20"/>
          <p:cNvSpPr/>
          <p:nvPr/>
        </p:nvSpPr>
        <p:spPr>
          <a:xfrm>
            <a:off x="588963" y="1587500"/>
            <a:ext cx="7200900" cy="736600"/>
          </a:xfrm>
          <a:custGeom>
            <a:avLst/>
            <a:gdLst/>
            <a:ahLst/>
            <a:cxnLst>
              <a:cxn ang="0">
                <a:pos x="0" y="0"/>
              </a:cxn>
              <a:cxn ang="0">
                <a:pos x="7204500" y="0"/>
              </a:cxn>
              <a:cxn ang="0">
                <a:pos x="7204500" y="555754"/>
              </a:cxn>
              <a:cxn ang="0">
                <a:pos x="6882856" y="555754"/>
              </a:cxn>
              <a:cxn ang="0">
                <a:pos x="6729853" y="739050"/>
              </a:cxn>
              <a:cxn ang="0">
                <a:pos x="6729853" y="555754"/>
              </a:cxn>
              <a:cxn ang="0">
                <a:pos x="0" y="555754"/>
              </a:cxn>
            </a:cxnLst>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rgbClr val="CCCCCC"/>
          </a:solidFill>
          <a:ln w="12700">
            <a:noFill/>
          </a:ln>
        </p:spPr>
        <p:txBody>
          <a:bodyPr/>
          <a:p>
            <a:endParaRPr lang="zh-CN" altLang="en-US"/>
          </a:p>
        </p:txBody>
      </p:sp>
      <p:sp>
        <p:nvSpPr>
          <p:cNvPr id="13320" name="矩形 21"/>
          <p:cNvSpPr/>
          <p:nvPr/>
        </p:nvSpPr>
        <p:spPr>
          <a:xfrm>
            <a:off x="708025" y="2305050"/>
            <a:ext cx="6904038" cy="2547938"/>
          </a:xfrm>
          <a:prstGeom prst="rect">
            <a:avLst/>
          </a:prstGeom>
          <a:noFill/>
          <a:ln w="9525">
            <a:noFill/>
          </a:ln>
        </p:spPr>
        <p:txBody>
          <a:bodyPr anchor="t" anchorCtr="0">
            <a:spAutoFit/>
          </a:bodyPr>
          <a:p>
            <a:pPr marL="342900" indent="-342900" algn="just">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田径场跑道应结实、平坦、无浮土、富有弹性。</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just">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球类场地的四周</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2.5</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米范围内不应放置任何障碍物，以免碰伤。</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just">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体操器械要符合标准，注意加强保护。</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just">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在江河湖泊里游泳时，要弄清水是否清洁，有无污染，弄清池底有石块淤泥。在游泳池游泳时要先进行淋浴、洗脚、踏经消毒池，以减少对池水的污染。</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 name="图片 11" descr="25.jpg"/>
          <p:cNvPicPr>
            <a:picLocks noChangeAspect="1"/>
          </p:cNvPicPr>
          <p:nvPr/>
        </p:nvPicPr>
        <p:blipFill>
          <a:blip r:embed="rId1"/>
          <a:stretch>
            <a:fillRect/>
          </a:stretch>
        </p:blipFill>
        <p:spPr>
          <a:xfrm>
            <a:off x="8410575" y="1322388"/>
            <a:ext cx="3121025" cy="4694237"/>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150"/>
                                  </p:stCondLst>
                                  <p:childTnLst>
                                    <p:set>
                                      <p:cBhvr>
                                        <p:cTn id="6" dur="1" fill="hold">
                                          <p:stCondLst>
                                            <p:cond delay="0"/>
                                          </p:stCondLst>
                                        </p:cTn>
                                        <p:tgtEl>
                                          <p:spTgt spid="13320"/>
                                        </p:tgtEl>
                                        <p:attrNameLst>
                                          <p:attrName>style.visibility</p:attrName>
                                        </p:attrNameLst>
                                      </p:cBhvr>
                                      <p:to>
                                        <p:strVal val="visible"/>
                                      </p:to>
                                    </p:set>
                                    <p:animEffect filter="fade">
                                      <p:cBhvr>
                                        <p:cTn id="7" dur="1000"/>
                                        <p:tgtEl>
                                          <p:spTgt spid="13320"/>
                                        </p:tgtEl>
                                      </p:cBhvr>
                                    </p:animEffect>
                                    <p:anim calcmode="lin" valueType="num">
                                      <p:cBhvr>
                                        <p:cTn id="8" dur="1000" fill="hold"/>
                                        <p:tgtEl>
                                          <p:spTgt spid="13320"/>
                                        </p:tgtEl>
                                        <p:attrNameLst>
                                          <p:attrName>ppt_x</p:attrName>
                                        </p:attrNameLst>
                                      </p:cBhvr>
                                      <p:tavLst>
                                        <p:tav tm="0">
                                          <p:val>
                                            <p:strVal val="#ppt_x"/>
                                          </p:val>
                                        </p:tav>
                                        <p:tav tm="100000">
                                          <p:val>
                                            <p:strVal val="#ppt_x"/>
                                          </p:val>
                                        </p:tav>
                                      </p:tavLst>
                                    </p:anim>
                                    <p:anim calcmode="lin" valueType="num">
                                      <p:cBhvr>
                                        <p:cTn id="9" dur="900" decel="100000" fill="hold"/>
                                        <p:tgtEl>
                                          <p:spTgt spid="1332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332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20" grpId="0" bldLvl="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38" name="矩形 13"/>
          <p:cNvSpPr/>
          <p:nvPr/>
        </p:nvSpPr>
        <p:spPr>
          <a:xfrm>
            <a:off x="588963" y="1479550"/>
            <a:ext cx="7200900" cy="4330700"/>
          </a:xfrm>
          <a:prstGeom prst="rect">
            <a:avLst/>
          </a:prstGeom>
          <a:solidFill>
            <a:schemeClr val="bg1"/>
          </a:solidFill>
          <a:ln w="12700" cap="flat" cmpd="sng">
            <a:solidFill>
              <a:srgbClr val="BFBFBF"/>
            </a:solidFill>
            <a:prstDash val="solid"/>
            <a:bevel/>
            <a:headEnd type="none" w="med" len="med"/>
            <a:tailEnd type="none" w="med" len="med"/>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4339" name="矩形 17"/>
          <p:cNvSpPr/>
          <p:nvPr/>
        </p:nvSpPr>
        <p:spPr>
          <a:xfrm>
            <a:off x="869950" y="544513"/>
            <a:ext cx="3084513" cy="398780"/>
          </a:xfrm>
          <a:prstGeom prst="rect">
            <a:avLst/>
          </a:prstGeom>
          <a:noFill/>
          <a:ln w="9525">
            <a:noFill/>
          </a:ln>
        </p:spPr>
        <p:txBody>
          <a:bodyPr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四、锻炼卫生</a:t>
            </a:r>
            <a:endPar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40" name="矩形 2"/>
          <p:cNvSpPr/>
          <p:nvPr/>
        </p:nvSpPr>
        <p:spPr>
          <a:xfrm>
            <a:off x="588963" y="1479550"/>
            <a:ext cx="7200900" cy="109538"/>
          </a:xfrm>
          <a:prstGeom prst="rect">
            <a:avLst/>
          </a:prstGeom>
          <a:solidFill>
            <a:srgbClr val="80808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4341" name="任意多边形 20"/>
          <p:cNvSpPr/>
          <p:nvPr/>
        </p:nvSpPr>
        <p:spPr>
          <a:xfrm>
            <a:off x="588963" y="1587500"/>
            <a:ext cx="7200900" cy="736600"/>
          </a:xfrm>
          <a:custGeom>
            <a:avLst/>
            <a:gdLst/>
            <a:ahLst/>
            <a:cxnLst>
              <a:cxn ang="0">
                <a:pos x="0" y="0"/>
              </a:cxn>
              <a:cxn ang="0">
                <a:pos x="7204500" y="0"/>
              </a:cxn>
              <a:cxn ang="0">
                <a:pos x="7204500" y="555754"/>
              </a:cxn>
              <a:cxn ang="0">
                <a:pos x="6882856" y="555754"/>
              </a:cxn>
              <a:cxn ang="0">
                <a:pos x="6729853" y="739050"/>
              </a:cxn>
              <a:cxn ang="0">
                <a:pos x="6729853" y="555754"/>
              </a:cxn>
              <a:cxn ang="0">
                <a:pos x="0" y="555754"/>
              </a:cxn>
            </a:cxnLst>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rgbClr val="CCCCCC"/>
          </a:solidFill>
          <a:ln w="12700">
            <a:noFill/>
          </a:ln>
        </p:spPr>
        <p:txBody>
          <a:bodyPr/>
          <a:p>
            <a:endParaRPr lang="zh-CN" altLang="en-US"/>
          </a:p>
        </p:txBody>
      </p:sp>
      <p:sp>
        <p:nvSpPr>
          <p:cNvPr id="14344" name="矩形 21"/>
          <p:cNvSpPr/>
          <p:nvPr/>
        </p:nvSpPr>
        <p:spPr>
          <a:xfrm>
            <a:off x="708025" y="2305050"/>
            <a:ext cx="6904038" cy="1908175"/>
          </a:xfrm>
          <a:prstGeom prst="rect">
            <a:avLst/>
          </a:prstGeom>
          <a:noFill/>
          <a:ln w="9525">
            <a:noFill/>
          </a:ln>
        </p:spPr>
        <p:txBody>
          <a:bodyPr anchor="t" anchorCtr="0">
            <a:spAutoFit/>
          </a:bodyPr>
          <a:p>
            <a:pPr marL="342900" indent="-342900" algn="just">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机体与外界环境通常保持平衡状态，但也时常受到外界因素影响，经常进行户外锻炼能增强机体对感冒、上呼吸道感染疾病的抵抗力，增强机体对外界环境的适应力。</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just">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进行锻炼时必须循序渐进，实施全面锻炼原则，并根据自己的年龄、健康状况、运动水平选择锻炼方法。</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 name="图片 11" descr="日光浴.jpg"/>
          <p:cNvPicPr>
            <a:picLocks noChangeAspect="1"/>
          </p:cNvPicPr>
          <p:nvPr/>
        </p:nvPicPr>
        <p:blipFill>
          <a:blip r:embed="rId1"/>
          <a:stretch>
            <a:fillRect/>
          </a:stretch>
        </p:blipFill>
        <p:spPr>
          <a:xfrm>
            <a:off x="8061325" y="1725613"/>
            <a:ext cx="3657600" cy="3657600"/>
          </a:xfrm>
          <a:prstGeom prst="rect">
            <a:avLst/>
          </a:prstGeom>
          <a:noFill/>
          <a:ln w="9525">
            <a:noFill/>
          </a:ln>
        </p:spPr>
      </p:pic>
      <p:sp>
        <p:nvSpPr>
          <p:cNvPr id="14345" name="矩形 12"/>
          <p:cNvSpPr/>
          <p:nvPr/>
        </p:nvSpPr>
        <p:spPr>
          <a:xfrm>
            <a:off x="1165225" y="4706938"/>
            <a:ext cx="1416050" cy="585787"/>
          </a:xfrm>
          <a:prstGeom prst="rect">
            <a:avLst/>
          </a:prstGeom>
          <a:noFill/>
          <a:ln w="9525">
            <a:noFill/>
          </a:ln>
        </p:spPr>
        <p:txBody>
          <a:bodyPr wrap="none" anchor="t" anchorCtr="0">
            <a:spAutoFit/>
          </a:bodyPr>
          <a:p>
            <a:r>
              <a:rPr lang="zh-CN" altLang="en-US" sz="3200" b="1" dirty="0">
                <a:solidFill>
                  <a:srgbClr val="00B050"/>
                </a:solidFill>
                <a:latin typeface="楷体" panose="02010609060101010101" pitchFamily="49" charset="-122"/>
                <a:ea typeface="楷体" panose="02010609060101010101" pitchFamily="49" charset="-122"/>
              </a:rPr>
              <a:t>日光浴</a:t>
            </a:r>
            <a:endParaRPr lang="zh-CN" altLang="en-US" sz="3200" b="1" dirty="0">
              <a:solidFill>
                <a:srgbClr val="00B050"/>
              </a:solidFill>
              <a:latin typeface="楷体" panose="02010609060101010101" pitchFamily="49" charset="-122"/>
              <a:ea typeface="楷体" panose="02010609060101010101" pitchFamily="49" charset="-122"/>
            </a:endParaRPr>
          </a:p>
        </p:txBody>
      </p:sp>
      <p:sp>
        <p:nvSpPr>
          <p:cNvPr id="14346" name="矩形 13"/>
          <p:cNvSpPr/>
          <p:nvPr/>
        </p:nvSpPr>
        <p:spPr>
          <a:xfrm>
            <a:off x="3670300" y="4684713"/>
            <a:ext cx="1008063" cy="584200"/>
          </a:xfrm>
          <a:prstGeom prst="rect">
            <a:avLst/>
          </a:prstGeom>
          <a:noFill/>
          <a:ln w="9525">
            <a:noFill/>
          </a:ln>
        </p:spPr>
        <p:txBody>
          <a:bodyPr wrap="none" anchor="t" anchorCtr="0">
            <a:spAutoFit/>
          </a:bodyPr>
          <a:p>
            <a:r>
              <a:rPr lang="zh-CN" altLang="en-US" sz="3200" b="1" dirty="0">
                <a:solidFill>
                  <a:srgbClr val="00B050"/>
                </a:solidFill>
                <a:latin typeface="楷体" panose="02010609060101010101" pitchFamily="49" charset="-122"/>
                <a:ea typeface="楷体" panose="02010609060101010101" pitchFamily="49" charset="-122"/>
              </a:rPr>
              <a:t>水浴</a:t>
            </a:r>
            <a:endParaRPr lang="zh-CN" altLang="en-US" sz="3200" b="1" dirty="0">
              <a:solidFill>
                <a:srgbClr val="00B050"/>
              </a:solidFill>
              <a:latin typeface="楷体" panose="02010609060101010101" pitchFamily="49" charset="-122"/>
              <a:ea typeface="楷体" panose="02010609060101010101" pitchFamily="49" charset="-122"/>
            </a:endParaRPr>
          </a:p>
        </p:txBody>
      </p:sp>
      <p:sp>
        <p:nvSpPr>
          <p:cNvPr id="14347" name="矩形 14"/>
          <p:cNvSpPr/>
          <p:nvPr/>
        </p:nvSpPr>
        <p:spPr>
          <a:xfrm>
            <a:off x="5761038" y="4649788"/>
            <a:ext cx="1419225" cy="585787"/>
          </a:xfrm>
          <a:prstGeom prst="rect">
            <a:avLst/>
          </a:prstGeom>
          <a:noFill/>
          <a:ln w="9525">
            <a:noFill/>
          </a:ln>
        </p:spPr>
        <p:txBody>
          <a:bodyPr wrap="none" anchor="t" anchorCtr="0">
            <a:spAutoFit/>
          </a:bodyPr>
          <a:p>
            <a:r>
              <a:rPr lang="zh-CN" altLang="en-US" sz="3200" b="1" dirty="0">
                <a:solidFill>
                  <a:srgbClr val="00B050"/>
                </a:solidFill>
                <a:latin typeface="楷体" panose="02010609060101010101" pitchFamily="49" charset="-122"/>
                <a:ea typeface="楷体" panose="02010609060101010101" pitchFamily="49" charset="-122"/>
              </a:rPr>
              <a:t>空气浴</a:t>
            </a:r>
            <a:endParaRPr lang="zh-CN" altLang="en-US" sz="3200" b="1" dirty="0">
              <a:solidFill>
                <a:srgbClr val="00B050"/>
              </a:solidFill>
              <a:latin typeface="楷体" panose="02010609060101010101" pitchFamily="49" charset="-122"/>
              <a:ea typeface="楷体" panose="02010609060101010101" pitchFamily="49"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150"/>
                                  </p:stCondLst>
                                  <p:childTnLst>
                                    <p:set>
                                      <p:cBhvr>
                                        <p:cTn id="6" dur="1" fill="hold">
                                          <p:stCondLst>
                                            <p:cond delay="0"/>
                                          </p:stCondLst>
                                        </p:cTn>
                                        <p:tgtEl>
                                          <p:spTgt spid="14344"/>
                                        </p:tgtEl>
                                        <p:attrNameLst>
                                          <p:attrName>style.visibility</p:attrName>
                                        </p:attrNameLst>
                                      </p:cBhvr>
                                      <p:to>
                                        <p:strVal val="visible"/>
                                      </p:to>
                                    </p:set>
                                    <p:animEffect filter="fade">
                                      <p:cBhvr>
                                        <p:cTn id="7" dur="1000"/>
                                        <p:tgtEl>
                                          <p:spTgt spid="14344"/>
                                        </p:tgtEl>
                                      </p:cBhvr>
                                    </p:animEffect>
                                    <p:anim calcmode="lin" valueType="num">
                                      <p:cBhvr>
                                        <p:cTn id="8" dur="1000" fill="hold"/>
                                        <p:tgtEl>
                                          <p:spTgt spid="14344"/>
                                        </p:tgtEl>
                                        <p:attrNameLst>
                                          <p:attrName>ppt_x</p:attrName>
                                        </p:attrNameLst>
                                      </p:cBhvr>
                                      <p:tavLst>
                                        <p:tav tm="0">
                                          <p:val>
                                            <p:strVal val="#ppt_x"/>
                                          </p:val>
                                        </p:tav>
                                        <p:tav tm="100000">
                                          <p:val>
                                            <p:strVal val="#ppt_x"/>
                                          </p:val>
                                        </p:tav>
                                      </p:tavLst>
                                    </p:anim>
                                    <p:anim calcmode="lin" valueType="num">
                                      <p:cBhvr>
                                        <p:cTn id="9" dur="900" decel="100000" fill="hold"/>
                                        <p:tgtEl>
                                          <p:spTgt spid="1434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434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4" grpId="0" bldLvl="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62" name="矩形 13"/>
          <p:cNvSpPr/>
          <p:nvPr/>
        </p:nvSpPr>
        <p:spPr>
          <a:xfrm>
            <a:off x="588963" y="1479550"/>
            <a:ext cx="7200900" cy="4330700"/>
          </a:xfrm>
          <a:prstGeom prst="rect">
            <a:avLst/>
          </a:prstGeom>
          <a:solidFill>
            <a:schemeClr val="bg1"/>
          </a:solidFill>
          <a:ln w="12700" cap="flat" cmpd="sng">
            <a:solidFill>
              <a:srgbClr val="BFBFBF"/>
            </a:solidFill>
            <a:prstDash val="solid"/>
            <a:bevel/>
            <a:headEnd type="none" w="med" len="med"/>
            <a:tailEnd type="none" w="med" len="med"/>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5363" name="矩形 17"/>
          <p:cNvSpPr/>
          <p:nvPr/>
        </p:nvSpPr>
        <p:spPr>
          <a:xfrm>
            <a:off x="869950" y="544513"/>
            <a:ext cx="3051175" cy="398780"/>
          </a:xfrm>
          <a:prstGeom prst="rect">
            <a:avLst/>
          </a:prstGeom>
          <a:noFill/>
          <a:ln w="9525">
            <a:noFill/>
          </a:ln>
        </p:spPr>
        <p:txBody>
          <a:bodyPr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五、自我身体的检查</a:t>
            </a:r>
            <a:endPar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64" name="矩形 2"/>
          <p:cNvSpPr/>
          <p:nvPr/>
        </p:nvSpPr>
        <p:spPr>
          <a:xfrm>
            <a:off x="588963" y="1479550"/>
            <a:ext cx="7200900" cy="109538"/>
          </a:xfrm>
          <a:prstGeom prst="rect">
            <a:avLst/>
          </a:prstGeom>
          <a:solidFill>
            <a:srgbClr val="80808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5365" name="任意多边形 20"/>
          <p:cNvSpPr/>
          <p:nvPr/>
        </p:nvSpPr>
        <p:spPr>
          <a:xfrm>
            <a:off x="588963" y="1587500"/>
            <a:ext cx="7200900" cy="736600"/>
          </a:xfrm>
          <a:custGeom>
            <a:avLst/>
            <a:gdLst/>
            <a:ahLst/>
            <a:cxnLst>
              <a:cxn ang="0">
                <a:pos x="0" y="0"/>
              </a:cxn>
              <a:cxn ang="0">
                <a:pos x="7204500" y="0"/>
              </a:cxn>
              <a:cxn ang="0">
                <a:pos x="7204500" y="555754"/>
              </a:cxn>
              <a:cxn ang="0">
                <a:pos x="6882856" y="555754"/>
              </a:cxn>
              <a:cxn ang="0">
                <a:pos x="6729853" y="739050"/>
              </a:cxn>
              <a:cxn ang="0">
                <a:pos x="6729853" y="555754"/>
              </a:cxn>
              <a:cxn ang="0">
                <a:pos x="0" y="555754"/>
              </a:cxn>
            </a:cxnLst>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rgbClr val="CCCCCC"/>
          </a:solidFill>
          <a:ln w="12700">
            <a:noFill/>
          </a:ln>
        </p:spPr>
        <p:txBody>
          <a:bodyPr/>
          <a:p>
            <a:endParaRPr lang="zh-CN" altLang="en-US"/>
          </a:p>
        </p:txBody>
      </p:sp>
      <p:sp>
        <p:nvSpPr>
          <p:cNvPr id="15368" name="矩形 21"/>
          <p:cNvSpPr/>
          <p:nvPr/>
        </p:nvSpPr>
        <p:spPr>
          <a:xfrm>
            <a:off x="708025" y="2305050"/>
            <a:ext cx="6904038" cy="1751965"/>
          </a:xfrm>
          <a:prstGeom prst="rect">
            <a:avLst/>
          </a:prstGeom>
          <a:noFill/>
          <a:ln w="9525">
            <a:noFill/>
          </a:ln>
        </p:spPr>
        <p:txBody>
          <a:bodyPr anchor="t" anchorCtr="0">
            <a:spAutoFit/>
          </a:bodyPr>
          <a:p>
            <a:pPr marL="342900" indent="-342900" algn="just">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自我身体检查是指运动参加者在锻炼或训练过程中，主动观察自己的身体机能状态，并进行记录，以便观察锻炼的效果，根据机体的反应情况及时地调整运动量。自我检查的内容包括主观感觉（</a:t>
            </a:r>
            <a:r>
              <a:rPr lang="zh-CN" altLang="en-US" b="1" dirty="0">
                <a:solidFill>
                  <a:schemeClr val="accent6">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自我感觉</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b="1" dirty="0">
                <a:solidFill>
                  <a:schemeClr val="accent6">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睡眠</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b="1" dirty="0">
                <a:solidFill>
                  <a:schemeClr val="accent6">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食欲</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等）和客观指标（</a:t>
            </a:r>
            <a:r>
              <a:rPr lang="zh-CN" altLang="en-US" b="1" dirty="0">
                <a:solidFill>
                  <a:schemeClr val="accent6">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脉搏</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b="1" dirty="0">
                <a:solidFill>
                  <a:schemeClr val="accent6">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体重</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b="1" dirty="0">
                <a:solidFill>
                  <a:schemeClr val="accent6">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肺活量</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b="1" dirty="0">
                <a:solidFill>
                  <a:schemeClr val="accent6">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肌力</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b="1" dirty="0">
                <a:solidFill>
                  <a:schemeClr val="accent6">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月经</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等）。</a:t>
            </a:r>
            <a:endParaRPr lang="zh-CN" altLang="en-US" dirty="0">
              <a:latin typeface="Arial" panose="020B0604020202020204" pitchFamily="34" charset="0"/>
              <a:ea typeface="宋体" panose="02010600030101010101" pitchFamily="2" charset="-122"/>
            </a:endParaRPr>
          </a:p>
        </p:txBody>
      </p:sp>
      <p:pic>
        <p:nvPicPr>
          <p:cNvPr id="2" name="图片 21"/>
          <p:cNvPicPr>
            <a:picLocks noChangeAspect="1"/>
          </p:cNvPicPr>
          <p:nvPr/>
        </p:nvPicPr>
        <p:blipFill>
          <a:blip r:embed="rId1"/>
          <a:srcRect l="7019" r="6352" b="89"/>
          <a:stretch>
            <a:fillRect/>
          </a:stretch>
        </p:blipFill>
        <p:spPr>
          <a:xfrm>
            <a:off x="8783320" y="1602105"/>
            <a:ext cx="2168525" cy="4156075"/>
          </a:xfrm>
          <a:prstGeom prst="rect">
            <a:avLst/>
          </a:prstGeom>
          <a:noFill/>
          <a:ln w="9525">
            <a:noFill/>
          </a:ln>
        </p:spPr>
      </p:pic>
      <p:sp>
        <p:nvSpPr>
          <p:cNvPr id="15369" name="矩形 12"/>
          <p:cNvSpPr/>
          <p:nvPr/>
        </p:nvSpPr>
        <p:spPr>
          <a:xfrm>
            <a:off x="7931150" y="1231900"/>
            <a:ext cx="1108075" cy="369888"/>
          </a:xfrm>
          <a:prstGeom prst="rect">
            <a:avLst/>
          </a:prstGeom>
          <a:noFill/>
          <a:ln w="9525">
            <a:noFill/>
          </a:ln>
        </p:spPr>
        <p:txBody>
          <a:bodyPr wrap="none" anchor="t" anchorCtr="0">
            <a:spAutoFit/>
          </a:bodyPr>
          <a:p>
            <a:r>
              <a:rPr lang="zh-CN" altLang="en-US" dirty="0">
                <a:solidFill>
                  <a:srgbClr val="00B0F0"/>
                </a:solidFill>
                <a:latin typeface="方正粗黑宋简体" panose="02000000000000000000" pitchFamily="2" charset="-122"/>
                <a:ea typeface="方正粗黑宋简体" panose="02000000000000000000" pitchFamily="2" charset="-122"/>
              </a:rPr>
              <a:t>自我感觉</a:t>
            </a:r>
            <a:endParaRPr lang="zh-CN" altLang="en-US" dirty="0">
              <a:solidFill>
                <a:srgbClr val="00B0F0"/>
              </a:solidFill>
              <a:latin typeface="方正粗黑宋简体" panose="02000000000000000000" pitchFamily="2" charset="-122"/>
              <a:ea typeface="方正粗黑宋简体" panose="02000000000000000000" pitchFamily="2" charset="-122"/>
            </a:endParaRPr>
          </a:p>
        </p:txBody>
      </p:sp>
      <p:sp>
        <p:nvSpPr>
          <p:cNvPr id="14" name="矩形 13"/>
          <p:cNvSpPr/>
          <p:nvPr/>
        </p:nvSpPr>
        <p:spPr>
          <a:xfrm>
            <a:off x="11042650" y="1323975"/>
            <a:ext cx="646113" cy="369888"/>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smtClean="0">
                <a:ln>
                  <a:noFill/>
                </a:ln>
                <a:solidFill>
                  <a:schemeClr val="accent2">
                    <a:lumMod val="75000"/>
                  </a:schemeClr>
                </a:solidFill>
                <a:effectLst/>
                <a:uLnTx/>
                <a:uFillTx/>
                <a:latin typeface="方正粗黑宋简体" panose="02000000000000000000" pitchFamily="2" charset="-122"/>
                <a:ea typeface="方正粗黑宋简体" panose="02000000000000000000" pitchFamily="2" charset="-122"/>
                <a:cs typeface="+mn-cs"/>
              </a:rPr>
              <a:t>睡眠</a:t>
            </a:r>
            <a:endParaRPr kumimoji="0" lang="zh-CN" altLang="en-US" sz="1800" b="0" i="0" u="none" strike="noStrike" kern="1200" cap="none" spc="0" normalizeH="0" baseline="0" noProof="0" dirty="0" smtClean="0">
              <a:ln>
                <a:noFill/>
              </a:ln>
              <a:solidFill>
                <a:schemeClr val="accent2">
                  <a:lumMod val="75000"/>
                </a:schemeClr>
              </a:solidFill>
              <a:effectLst/>
              <a:uLnTx/>
              <a:uFillTx/>
              <a:latin typeface="方正粗黑宋简体" panose="02000000000000000000" pitchFamily="2" charset="-122"/>
              <a:ea typeface="方正粗黑宋简体" panose="02000000000000000000" pitchFamily="2" charset="-122"/>
              <a:cs typeface="+mn-cs"/>
            </a:endParaRPr>
          </a:p>
        </p:txBody>
      </p:sp>
      <p:sp>
        <p:nvSpPr>
          <p:cNvPr id="15" name="矩形 14"/>
          <p:cNvSpPr/>
          <p:nvPr/>
        </p:nvSpPr>
        <p:spPr>
          <a:xfrm>
            <a:off x="8047038" y="1884363"/>
            <a:ext cx="646113" cy="369888"/>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smtClean="0">
                <a:ln>
                  <a:noFill/>
                </a:ln>
                <a:solidFill>
                  <a:schemeClr val="accent2">
                    <a:lumMod val="75000"/>
                  </a:schemeClr>
                </a:solidFill>
                <a:effectLst/>
                <a:uLnTx/>
                <a:uFillTx/>
                <a:latin typeface="方正粗黑宋简体" panose="02000000000000000000" pitchFamily="2" charset="-122"/>
                <a:ea typeface="方正粗黑宋简体" panose="02000000000000000000" pitchFamily="2" charset="-122"/>
                <a:cs typeface="+mn-cs"/>
              </a:rPr>
              <a:t>食欲</a:t>
            </a:r>
            <a:endParaRPr kumimoji="0" lang="zh-CN" altLang="en-US" sz="1800" b="0" i="0" u="none" strike="noStrike" kern="1200" cap="none" spc="0" normalizeH="0" baseline="0" noProof="0" dirty="0" smtClean="0">
              <a:ln>
                <a:noFill/>
              </a:ln>
              <a:solidFill>
                <a:schemeClr val="accent2">
                  <a:lumMod val="75000"/>
                </a:schemeClr>
              </a:solidFill>
              <a:effectLst/>
              <a:uLnTx/>
              <a:uFillTx/>
              <a:latin typeface="方正粗黑宋简体" panose="02000000000000000000" pitchFamily="2" charset="-122"/>
              <a:ea typeface="方正粗黑宋简体" panose="02000000000000000000" pitchFamily="2" charset="-122"/>
              <a:cs typeface="+mn-cs"/>
            </a:endParaRPr>
          </a:p>
        </p:txBody>
      </p:sp>
      <p:sp>
        <p:nvSpPr>
          <p:cNvPr id="16" name="矩形 15"/>
          <p:cNvSpPr/>
          <p:nvPr/>
        </p:nvSpPr>
        <p:spPr>
          <a:xfrm>
            <a:off x="11053763" y="592138"/>
            <a:ext cx="646113" cy="369888"/>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smtClean="0">
                <a:ln>
                  <a:noFill/>
                </a:ln>
                <a:solidFill>
                  <a:schemeClr val="accent2">
                    <a:lumMod val="75000"/>
                  </a:schemeClr>
                </a:solidFill>
                <a:effectLst/>
                <a:uLnTx/>
                <a:uFillTx/>
                <a:latin typeface="方正粗黑宋简体" panose="02000000000000000000" pitchFamily="2" charset="-122"/>
                <a:ea typeface="方正粗黑宋简体" panose="02000000000000000000" pitchFamily="2" charset="-122"/>
                <a:cs typeface="+mn-cs"/>
              </a:rPr>
              <a:t>脉搏</a:t>
            </a:r>
            <a:endParaRPr kumimoji="0" lang="zh-CN" altLang="en-US" sz="1800" b="0" i="0" u="none" strike="noStrike" kern="1200" cap="none" spc="0" normalizeH="0" baseline="0" noProof="0" dirty="0" smtClean="0">
              <a:ln>
                <a:noFill/>
              </a:ln>
              <a:solidFill>
                <a:schemeClr val="accent2">
                  <a:lumMod val="75000"/>
                </a:schemeClr>
              </a:solidFill>
              <a:effectLst/>
              <a:uLnTx/>
              <a:uFillTx/>
              <a:latin typeface="方正粗黑宋简体" panose="02000000000000000000" pitchFamily="2" charset="-122"/>
              <a:ea typeface="方正粗黑宋简体" panose="02000000000000000000" pitchFamily="2" charset="-122"/>
              <a:cs typeface="+mn-cs"/>
            </a:endParaRPr>
          </a:p>
        </p:txBody>
      </p:sp>
      <p:sp>
        <p:nvSpPr>
          <p:cNvPr id="15373" name="矩形 16"/>
          <p:cNvSpPr/>
          <p:nvPr/>
        </p:nvSpPr>
        <p:spPr>
          <a:xfrm>
            <a:off x="10882313" y="1998663"/>
            <a:ext cx="646112" cy="369887"/>
          </a:xfrm>
          <a:prstGeom prst="rect">
            <a:avLst/>
          </a:prstGeom>
          <a:noFill/>
          <a:ln w="9525">
            <a:noFill/>
          </a:ln>
        </p:spPr>
        <p:txBody>
          <a:bodyPr wrap="none" anchor="t" anchorCtr="0">
            <a:spAutoFit/>
          </a:bodyPr>
          <a:p>
            <a:r>
              <a:rPr lang="zh-CN" altLang="en-US" dirty="0">
                <a:solidFill>
                  <a:srgbClr val="00B0F0"/>
                </a:solidFill>
                <a:latin typeface="方正粗黑宋简体" panose="02000000000000000000" pitchFamily="2" charset="-122"/>
                <a:ea typeface="方正粗黑宋简体" panose="02000000000000000000" pitchFamily="2" charset="-122"/>
              </a:rPr>
              <a:t>体重</a:t>
            </a:r>
            <a:endParaRPr lang="zh-CN" altLang="en-US" dirty="0">
              <a:solidFill>
                <a:srgbClr val="00B0F0"/>
              </a:solidFill>
              <a:latin typeface="方正粗黑宋简体" panose="02000000000000000000" pitchFamily="2" charset="-122"/>
              <a:ea typeface="方正粗黑宋简体" panose="02000000000000000000" pitchFamily="2" charset="-122"/>
            </a:endParaRPr>
          </a:p>
        </p:txBody>
      </p:sp>
      <p:sp>
        <p:nvSpPr>
          <p:cNvPr id="15374" name="矩形 17"/>
          <p:cNvSpPr/>
          <p:nvPr/>
        </p:nvSpPr>
        <p:spPr>
          <a:xfrm>
            <a:off x="9748838" y="477838"/>
            <a:ext cx="877887" cy="369887"/>
          </a:xfrm>
          <a:prstGeom prst="rect">
            <a:avLst/>
          </a:prstGeom>
          <a:noFill/>
          <a:ln w="9525">
            <a:noFill/>
          </a:ln>
        </p:spPr>
        <p:txBody>
          <a:bodyPr wrap="none" anchor="t" anchorCtr="0">
            <a:spAutoFit/>
          </a:bodyPr>
          <a:p>
            <a:r>
              <a:rPr lang="zh-CN" altLang="en-US" dirty="0">
                <a:solidFill>
                  <a:srgbClr val="00B0F0"/>
                </a:solidFill>
                <a:latin typeface="方正粗黑宋简体" panose="02000000000000000000" pitchFamily="2" charset="-122"/>
                <a:ea typeface="方正粗黑宋简体" panose="02000000000000000000" pitchFamily="2" charset="-122"/>
              </a:rPr>
              <a:t>肺活量</a:t>
            </a:r>
            <a:endParaRPr lang="zh-CN" altLang="en-US" dirty="0">
              <a:solidFill>
                <a:srgbClr val="00B0F0"/>
              </a:solidFill>
              <a:latin typeface="方正粗黑宋简体" panose="02000000000000000000" pitchFamily="2" charset="-122"/>
              <a:ea typeface="方正粗黑宋简体" panose="02000000000000000000" pitchFamily="2" charset="-122"/>
            </a:endParaRPr>
          </a:p>
        </p:txBody>
      </p:sp>
      <p:sp>
        <p:nvSpPr>
          <p:cNvPr id="19" name="矩形 18"/>
          <p:cNvSpPr/>
          <p:nvPr/>
        </p:nvSpPr>
        <p:spPr>
          <a:xfrm>
            <a:off x="8169275" y="627063"/>
            <a:ext cx="1339850" cy="369888"/>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smtClean="0">
                <a:ln>
                  <a:noFill/>
                </a:ln>
                <a:solidFill>
                  <a:schemeClr val="accent2">
                    <a:lumMod val="75000"/>
                  </a:schemeClr>
                </a:solidFill>
                <a:effectLst/>
                <a:uLnTx/>
                <a:uFillTx/>
                <a:latin typeface="方正粗黑宋简体" panose="02000000000000000000" pitchFamily="2" charset="-122"/>
                <a:ea typeface="方正粗黑宋简体" panose="02000000000000000000" pitchFamily="2" charset="-122"/>
                <a:cs typeface="+mn-cs"/>
              </a:rPr>
              <a:t>握力、背力</a:t>
            </a:r>
            <a:endParaRPr kumimoji="0" lang="zh-CN" altLang="en-US" sz="1800" b="0" i="0" u="none" strike="noStrike" kern="1200" cap="none" spc="0" normalizeH="0" baseline="0" noProof="0" dirty="0" smtClean="0">
              <a:ln>
                <a:noFill/>
              </a:ln>
              <a:solidFill>
                <a:schemeClr val="accent2">
                  <a:lumMod val="75000"/>
                </a:schemeClr>
              </a:solidFill>
              <a:effectLst/>
              <a:uLnTx/>
              <a:uFillTx/>
              <a:latin typeface="方正粗黑宋简体" panose="02000000000000000000" pitchFamily="2" charset="-122"/>
              <a:ea typeface="方正粗黑宋简体" panose="02000000000000000000" pitchFamily="2" charset="-122"/>
              <a:cs typeface="+mn-cs"/>
            </a:endParaRPr>
          </a:p>
        </p:txBody>
      </p:sp>
      <p:sp>
        <p:nvSpPr>
          <p:cNvPr id="20" name="矩形 19"/>
          <p:cNvSpPr/>
          <p:nvPr/>
        </p:nvSpPr>
        <p:spPr>
          <a:xfrm>
            <a:off x="10013950" y="1187450"/>
            <a:ext cx="646113" cy="36830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smtClean="0">
                <a:ln>
                  <a:noFill/>
                </a:ln>
                <a:solidFill>
                  <a:schemeClr val="accent2">
                    <a:lumMod val="75000"/>
                  </a:schemeClr>
                </a:solidFill>
                <a:effectLst/>
                <a:uLnTx/>
                <a:uFillTx/>
                <a:latin typeface="方正粗黑宋简体" panose="02000000000000000000" pitchFamily="2" charset="-122"/>
                <a:ea typeface="方正粗黑宋简体" panose="02000000000000000000" pitchFamily="2" charset="-122"/>
                <a:cs typeface="+mn-cs"/>
              </a:rPr>
              <a:t>月经</a:t>
            </a:r>
            <a:endParaRPr kumimoji="0" lang="zh-CN" altLang="en-US" sz="1800" b="0" i="0" u="none" strike="noStrike" kern="1200" cap="none" spc="0" normalizeH="0" baseline="0" noProof="0" dirty="0" smtClean="0">
              <a:ln>
                <a:noFill/>
              </a:ln>
              <a:solidFill>
                <a:schemeClr val="accent2">
                  <a:lumMod val="75000"/>
                </a:schemeClr>
              </a:solidFill>
              <a:effectLst/>
              <a:uLnTx/>
              <a:uFillTx/>
              <a:latin typeface="方正粗黑宋简体" panose="02000000000000000000" pitchFamily="2" charset="-122"/>
              <a:ea typeface="方正粗黑宋简体" panose="02000000000000000000" pitchFamily="2" charset="-122"/>
              <a:cs typeface="+mn-cs"/>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150"/>
                                  </p:stCondLst>
                                  <p:childTnLst>
                                    <p:set>
                                      <p:cBhvr>
                                        <p:cTn id="6" dur="1" fill="hold">
                                          <p:stCondLst>
                                            <p:cond delay="0"/>
                                          </p:stCondLst>
                                        </p:cTn>
                                        <p:tgtEl>
                                          <p:spTgt spid="15368"/>
                                        </p:tgtEl>
                                        <p:attrNameLst>
                                          <p:attrName>style.visibility</p:attrName>
                                        </p:attrNameLst>
                                      </p:cBhvr>
                                      <p:to>
                                        <p:strVal val="visible"/>
                                      </p:to>
                                    </p:set>
                                    <p:animEffect filter="fade">
                                      <p:cBhvr>
                                        <p:cTn id="7" dur="1000"/>
                                        <p:tgtEl>
                                          <p:spTgt spid="15368"/>
                                        </p:tgtEl>
                                      </p:cBhvr>
                                    </p:animEffect>
                                    <p:anim calcmode="lin" valueType="num">
                                      <p:cBhvr>
                                        <p:cTn id="8" dur="1000" fill="hold"/>
                                        <p:tgtEl>
                                          <p:spTgt spid="15368"/>
                                        </p:tgtEl>
                                        <p:attrNameLst>
                                          <p:attrName>ppt_x</p:attrName>
                                        </p:attrNameLst>
                                      </p:cBhvr>
                                      <p:tavLst>
                                        <p:tav tm="0">
                                          <p:val>
                                            <p:strVal val="#ppt_x"/>
                                          </p:val>
                                        </p:tav>
                                        <p:tav tm="100000">
                                          <p:val>
                                            <p:strVal val="#ppt_x"/>
                                          </p:val>
                                        </p:tav>
                                      </p:tavLst>
                                    </p:anim>
                                    <p:anim calcmode="lin" valueType="num">
                                      <p:cBhvr>
                                        <p:cTn id="9" dur="900" decel="100000" fill="hold"/>
                                        <p:tgtEl>
                                          <p:spTgt spid="1536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536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8" grpId="0" bldLvl="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386" name="矩形 13"/>
          <p:cNvSpPr/>
          <p:nvPr/>
        </p:nvSpPr>
        <p:spPr>
          <a:xfrm>
            <a:off x="588963" y="1479550"/>
            <a:ext cx="5468937" cy="4330700"/>
          </a:xfrm>
          <a:prstGeom prst="rect">
            <a:avLst/>
          </a:prstGeom>
          <a:solidFill>
            <a:schemeClr val="bg1"/>
          </a:solidFill>
          <a:ln w="12700" cap="flat" cmpd="sng">
            <a:solidFill>
              <a:srgbClr val="BFBFBF"/>
            </a:solidFill>
            <a:prstDash val="solid"/>
            <a:bevel/>
            <a:headEnd type="none" w="med" len="med"/>
            <a:tailEnd type="none" w="med" len="med"/>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6387" name="矩形 17"/>
          <p:cNvSpPr/>
          <p:nvPr/>
        </p:nvSpPr>
        <p:spPr>
          <a:xfrm>
            <a:off x="869950" y="544830"/>
            <a:ext cx="4937760" cy="398780"/>
          </a:xfrm>
          <a:prstGeom prst="rect">
            <a:avLst/>
          </a:prstGeom>
          <a:noFill/>
          <a:ln w="9525">
            <a:noFill/>
          </a:ln>
        </p:spPr>
        <p:txBody>
          <a:bodyPr wrap="square"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六、疲劳及消除疲劳的方法</a:t>
            </a:r>
            <a:endPar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388" name="矩形 2"/>
          <p:cNvSpPr/>
          <p:nvPr/>
        </p:nvSpPr>
        <p:spPr>
          <a:xfrm>
            <a:off x="588963" y="1479550"/>
            <a:ext cx="5457825" cy="98425"/>
          </a:xfrm>
          <a:prstGeom prst="rect">
            <a:avLst/>
          </a:prstGeom>
          <a:solidFill>
            <a:srgbClr val="80808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6389" name="任意多边形 20"/>
          <p:cNvSpPr/>
          <p:nvPr/>
        </p:nvSpPr>
        <p:spPr>
          <a:xfrm>
            <a:off x="588963" y="1587500"/>
            <a:ext cx="5457825" cy="736600"/>
          </a:xfrm>
          <a:custGeom>
            <a:avLst/>
            <a:gdLst/>
            <a:ahLst/>
            <a:cxnLst>
              <a:cxn ang="0">
                <a:pos x="0" y="0"/>
              </a:cxn>
              <a:cxn ang="0">
                <a:pos x="5460236" y="0"/>
              </a:cxn>
              <a:cxn ang="0">
                <a:pos x="5460236" y="555754"/>
              </a:cxn>
              <a:cxn ang="0">
                <a:pos x="5216464" y="555754"/>
              </a:cxn>
              <a:cxn ang="0">
                <a:pos x="5100504" y="739050"/>
              </a:cxn>
              <a:cxn ang="0">
                <a:pos x="5100504" y="555754"/>
              </a:cxn>
              <a:cxn ang="0">
                <a:pos x="0" y="555754"/>
              </a:cxn>
            </a:cxnLst>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rgbClr val="CCCCCC"/>
          </a:solidFill>
          <a:ln w="12700">
            <a:noFill/>
          </a:ln>
        </p:spPr>
        <p:txBody>
          <a:bodyPr/>
          <a:p>
            <a:endParaRPr lang="zh-CN" altLang="en-US"/>
          </a:p>
        </p:txBody>
      </p:sp>
      <p:sp>
        <p:nvSpPr>
          <p:cNvPr id="16392" name="矩形 21"/>
          <p:cNvSpPr/>
          <p:nvPr/>
        </p:nvSpPr>
        <p:spPr>
          <a:xfrm>
            <a:off x="708025" y="2305050"/>
            <a:ext cx="5099050" cy="1087755"/>
          </a:xfrm>
          <a:prstGeom prst="rect">
            <a:avLst/>
          </a:prstGeom>
          <a:noFill/>
          <a:ln w="9525">
            <a:noFill/>
          </a:ln>
        </p:spPr>
        <p:txBody>
          <a:bodyPr anchor="t" anchorCtr="0">
            <a:spAutoFit/>
          </a:bodyPr>
          <a:p>
            <a:pPr marL="342900" indent="-342900" algn="just">
              <a:lnSpc>
                <a:spcPct val="120000"/>
              </a:lnSpc>
              <a:spcBef>
                <a:spcPts val="600"/>
              </a:spcBef>
              <a:spcAft>
                <a:spcPts val="600"/>
              </a:spcAft>
              <a:buFont typeface="Wingdings" panose="05000000000000000000" pitchFamily="2" charset="2"/>
              <a:buChar char="p"/>
            </a:pPr>
            <a:r>
              <a:rPr lang="zh-CN" altLang="en-US" b="1" dirty="0">
                <a:solidFill>
                  <a:schemeClr val="accent6">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疲劳的表现</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：由于活动使工作能力及身体机能暂时降低的现象称为疲劳。疲劳一般可分为肌肉疲劳、神经疲劳和内脏疲劳三类。</a:t>
            </a:r>
            <a:endParaRPr lang="zh-CN" altLang="en-US" dirty="0">
              <a:latin typeface="Arial" panose="020B0604020202020204" pitchFamily="34" charset="0"/>
              <a:ea typeface="宋体" panose="02010600030101010101" pitchFamily="2" charset="-122"/>
            </a:endParaRPr>
          </a:p>
        </p:txBody>
      </p:sp>
      <p:pic>
        <p:nvPicPr>
          <p:cNvPr id="2" name="图片 11" descr="疲劳 修改.png"/>
          <p:cNvPicPr>
            <a:picLocks noChangeAspect="1"/>
          </p:cNvPicPr>
          <p:nvPr/>
        </p:nvPicPr>
        <p:blipFill>
          <a:blip r:embed="rId1"/>
          <a:stretch>
            <a:fillRect/>
          </a:stretch>
        </p:blipFill>
        <p:spPr>
          <a:xfrm>
            <a:off x="2743200" y="3494088"/>
            <a:ext cx="3255963" cy="2281237"/>
          </a:xfrm>
          <a:prstGeom prst="rect">
            <a:avLst/>
          </a:prstGeom>
          <a:noFill/>
          <a:ln w="9525">
            <a:noFill/>
          </a:ln>
        </p:spPr>
      </p:pic>
      <p:sp>
        <p:nvSpPr>
          <p:cNvPr id="16393" name="矩形 13"/>
          <p:cNvSpPr/>
          <p:nvPr/>
        </p:nvSpPr>
        <p:spPr>
          <a:xfrm>
            <a:off x="6342063" y="1482725"/>
            <a:ext cx="5468937" cy="4330700"/>
          </a:xfrm>
          <a:prstGeom prst="rect">
            <a:avLst/>
          </a:prstGeom>
          <a:solidFill>
            <a:schemeClr val="bg1"/>
          </a:solidFill>
          <a:ln w="12700" cap="flat" cmpd="sng">
            <a:solidFill>
              <a:srgbClr val="BFBFBF"/>
            </a:solidFill>
            <a:prstDash val="solid"/>
            <a:bevel/>
            <a:headEnd type="none" w="med" len="med"/>
            <a:tailEnd type="none" w="med" len="med"/>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6394" name="矩形 2"/>
          <p:cNvSpPr/>
          <p:nvPr/>
        </p:nvSpPr>
        <p:spPr>
          <a:xfrm>
            <a:off x="6342063" y="1482725"/>
            <a:ext cx="5457825" cy="98425"/>
          </a:xfrm>
          <a:prstGeom prst="rect">
            <a:avLst/>
          </a:prstGeom>
          <a:solidFill>
            <a:srgbClr val="80808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6395" name="任意多边形 20"/>
          <p:cNvSpPr/>
          <p:nvPr/>
        </p:nvSpPr>
        <p:spPr>
          <a:xfrm>
            <a:off x="6342063" y="1590675"/>
            <a:ext cx="5457825" cy="736600"/>
          </a:xfrm>
          <a:custGeom>
            <a:avLst/>
            <a:gdLst/>
            <a:ahLst/>
            <a:cxnLst>
              <a:cxn ang="0">
                <a:pos x="0" y="0"/>
              </a:cxn>
              <a:cxn ang="0">
                <a:pos x="5460236" y="0"/>
              </a:cxn>
              <a:cxn ang="0">
                <a:pos x="5460236" y="555754"/>
              </a:cxn>
              <a:cxn ang="0">
                <a:pos x="5216464" y="555754"/>
              </a:cxn>
              <a:cxn ang="0">
                <a:pos x="5100504" y="739050"/>
              </a:cxn>
              <a:cxn ang="0">
                <a:pos x="5100504" y="555754"/>
              </a:cxn>
              <a:cxn ang="0">
                <a:pos x="0" y="555754"/>
              </a:cxn>
            </a:cxnLst>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rgbClr val="CCCCCC"/>
          </a:solidFill>
          <a:ln w="12700">
            <a:noFill/>
          </a:ln>
        </p:spPr>
        <p:txBody>
          <a:bodyPr/>
          <a:p>
            <a:endParaRPr lang="zh-CN" altLang="en-US"/>
          </a:p>
        </p:txBody>
      </p:sp>
      <p:sp>
        <p:nvSpPr>
          <p:cNvPr id="16" name="矩形 21"/>
          <p:cNvSpPr/>
          <p:nvPr/>
        </p:nvSpPr>
        <p:spPr>
          <a:xfrm>
            <a:off x="6472238" y="2297113"/>
            <a:ext cx="5099050" cy="2416175"/>
          </a:xfrm>
          <a:prstGeom prst="rect">
            <a:avLst/>
          </a:prstGeom>
          <a:noFill/>
          <a:ln w="9525">
            <a:noFill/>
          </a:ln>
        </p:spPr>
        <p:txBody>
          <a:bodyPr anchor="t" anchorCtr="0">
            <a:spAutoFit/>
          </a:bodyPr>
          <a:p>
            <a:pPr marL="342900" indent="-342900" algn="just">
              <a:lnSpc>
                <a:spcPct val="120000"/>
              </a:lnSpc>
              <a:spcBef>
                <a:spcPts val="600"/>
              </a:spcBef>
              <a:spcAft>
                <a:spcPts val="600"/>
              </a:spcAft>
              <a:buFont typeface="Wingdings" panose="05000000000000000000" pitchFamily="2" charset="2"/>
              <a:buChar char="p"/>
            </a:pPr>
            <a:r>
              <a:rPr lang="zh-CN" altLang="en-US" b="1" dirty="0">
                <a:solidFill>
                  <a:schemeClr val="accent6">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消除疲劳的措施</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合理的睡眠是消除疲劳、恢复体力的最好方式。锻炼结束后进行温水浴和局部热敷是简单易行的消除疲劳方法，按摩是消除疲劳的重要手段，积极性休息如音乐欣赏、合理营养等是消除疲劳不可缺少的措施。为了尽快地消除运动后的疲劳，适当地选用药物也是必要的。有条件者可采用氧气和负离子吸入。</a:t>
            </a:r>
            <a:endParaRPr lang="zh-CN" altLang="en-US" dirty="0">
              <a:latin typeface="Arial" panose="020B0604020202020204" pitchFamily="34" charset="0"/>
              <a:ea typeface="宋体" panose="02010600030101010101"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150"/>
                                  </p:stCondLst>
                                  <p:childTnLst>
                                    <p:set>
                                      <p:cBhvr>
                                        <p:cTn id="6" dur="1" fill="hold">
                                          <p:stCondLst>
                                            <p:cond delay="0"/>
                                          </p:stCondLst>
                                        </p:cTn>
                                        <p:tgtEl>
                                          <p:spTgt spid="16392"/>
                                        </p:tgtEl>
                                        <p:attrNameLst>
                                          <p:attrName>style.visibility</p:attrName>
                                        </p:attrNameLst>
                                      </p:cBhvr>
                                      <p:to>
                                        <p:strVal val="visible"/>
                                      </p:to>
                                    </p:set>
                                    <p:animEffect filter="fade">
                                      <p:cBhvr>
                                        <p:cTn id="7" dur="1000"/>
                                        <p:tgtEl>
                                          <p:spTgt spid="16392"/>
                                        </p:tgtEl>
                                      </p:cBhvr>
                                    </p:animEffect>
                                    <p:anim calcmode="lin" valueType="num">
                                      <p:cBhvr>
                                        <p:cTn id="8" dur="1000" fill="hold"/>
                                        <p:tgtEl>
                                          <p:spTgt spid="16392"/>
                                        </p:tgtEl>
                                        <p:attrNameLst>
                                          <p:attrName>ppt_x</p:attrName>
                                        </p:attrNameLst>
                                      </p:cBhvr>
                                      <p:tavLst>
                                        <p:tav tm="0">
                                          <p:val>
                                            <p:strVal val="#ppt_x"/>
                                          </p:val>
                                        </p:tav>
                                        <p:tav tm="100000">
                                          <p:val>
                                            <p:strVal val="#ppt_x"/>
                                          </p:val>
                                        </p:tav>
                                      </p:tavLst>
                                    </p:anim>
                                    <p:anim calcmode="lin" valueType="num">
                                      <p:cBhvr>
                                        <p:cTn id="9" dur="900" decel="100000" fill="hold"/>
                                        <p:tgtEl>
                                          <p:spTgt spid="1639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6392"/>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150"/>
                                  </p:stCondLst>
                                  <p:childTnLst>
                                    <p:set>
                                      <p:cBhvr>
                                        <p:cTn id="12" dur="1" fill="hold">
                                          <p:stCondLst>
                                            <p:cond delay="0"/>
                                          </p:stCondLst>
                                        </p:cTn>
                                        <p:tgtEl>
                                          <p:spTgt spid="16"/>
                                        </p:tgtEl>
                                        <p:attrNameLst>
                                          <p:attrName>style.visibility</p:attrName>
                                        </p:attrNameLst>
                                      </p:cBhvr>
                                      <p:to>
                                        <p:strVal val="visible"/>
                                      </p:to>
                                    </p:set>
                                    <p:animEffect filter="fade">
                                      <p:cBhvr>
                                        <p:cTn id="13" dur="1000"/>
                                        <p:tgtEl>
                                          <p:spTgt spid="16"/>
                                        </p:tgtEl>
                                      </p:cBhvr>
                                    </p:animEffect>
                                    <p:anim calcmode="lin" valueType="num">
                                      <p:cBhvr>
                                        <p:cTn id="14" dur="1000" fill="hold"/>
                                        <p:tgtEl>
                                          <p:spTgt spid="16"/>
                                        </p:tgtEl>
                                        <p:attrNameLst>
                                          <p:attrName>ppt_x</p:attrName>
                                        </p:attrNameLst>
                                      </p:cBhvr>
                                      <p:tavLst>
                                        <p:tav tm="0">
                                          <p:val>
                                            <p:strVal val="#ppt_x"/>
                                          </p:val>
                                        </p:tav>
                                        <p:tav tm="100000">
                                          <p:val>
                                            <p:strVal val="#ppt_x"/>
                                          </p:val>
                                        </p:tav>
                                      </p:tavLst>
                                    </p:anim>
                                    <p:anim calcmode="lin" valueType="num">
                                      <p:cBhvr>
                                        <p:cTn id="15" dur="900" decel="100000" fill="hold"/>
                                        <p:tgtEl>
                                          <p:spTgt spid="16"/>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2" grpId="0" bldLvl="0"/>
      <p:bldP spid="16" grpId="0" bldLvl="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6486039" y="2427855"/>
            <a:ext cx="3334358" cy="2744290"/>
          </a:xfrm>
          <a:prstGeom prst="rect">
            <a:avLst/>
          </a:prstGeom>
        </p:spPr>
      </p:pic>
      <p:pic>
        <p:nvPicPr>
          <p:cNvPr id="4" name="图片 3"/>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rot="18616650">
            <a:off x="2851967" y="3901311"/>
            <a:ext cx="3137543" cy="1732985"/>
          </a:xfrm>
          <a:prstGeom prst="rect">
            <a:avLst/>
          </a:prstGeom>
        </p:spPr>
      </p:pic>
      <p:pic>
        <p:nvPicPr>
          <p:cNvPr id="5" name="图片 4"/>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rot="12428420">
            <a:off x="2396229" y="2132529"/>
            <a:ext cx="2368347" cy="2991595"/>
          </a:xfrm>
          <a:prstGeom prst="rect">
            <a:avLst/>
          </a:prstGeom>
        </p:spPr>
      </p:pic>
      <p:pic>
        <p:nvPicPr>
          <p:cNvPr id="6" name="图片 5"/>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2" name="图片 1"/>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3510406" y="966315"/>
            <a:ext cx="5098810" cy="4925370"/>
          </a:xfrm>
          <a:prstGeom prst="rect">
            <a:avLst/>
          </a:prstGeom>
          <a:solidFill>
            <a:schemeClr val="bg1"/>
          </a:solidFill>
        </p:spPr>
      </p:pic>
      <p:sp>
        <p:nvSpPr>
          <p:cNvPr id="8" name="TextBox 3"/>
          <p:cNvSpPr txBox="1"/>
          <p:nvPr>
            <p:custDataLst>
              <p:tags r:id="rId11"/>
            </p:custDataLst>
          </p:nvPr>
        </p:nvSpPr>
        <p:spPr>
          <a:xfrm>
            <a:off x="4177665" y="2168525"/>
            <a:ext cx="3622675" cy="2491740"/>
          </a:xfrm>
          <a:prstGeom prst="rect">
            <a:avLst/>
          </a:prstGeom>
          <a:noFill/>
        </p:spPr>
        <p:txBody>
          <a:bodyPr wrap="square" lIns="0" rtlCol="0">
            <a:spAutoFit/>
          </a:bodyPr>
          <a:p>
            <a:pPr algn="ctr">
              <a:lnSpc>
                <a:spcPct val="150000"/>
              </a:lnSpc>
            </a:pPr>
            <a:r>
              <a:rPr lang="zh-CN" alt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任务四</a:t>
            </a:r>
            <a:endParaRPr lang="zh-CN" alt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a:p>
            <a:pPr algn="ctr">
              <a:lnSpc>
                <a:spcPct val="150000"/>
              </a:lnSpc>
            </a:pPr>
            <a:r>
              <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体育活动中的医学保健</a:t>
            </a:r>
            <a:endPar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nodeType="withEffect">
                                  <p:stCondLst>
                                    <p:cond delay="3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3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6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1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custDataLst>
              <p:tags r:id="rId1"/>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2" name="矩形 17"/>
          <p:cNvSpPr/>
          <p:nvPr>
            <p:custDataLst>
              <p:tags r:id="rId2"/>
            </p:custDataLst>
          </p:nvPr>
        </p:nvSpPr>
        <p:spPr>
          <a:xfrm>
            <a:off x="869950" y="544830"/>
            <a:ext cx="8521700" cy="521970"/>
          </a:xfrm>
          <a:prstGeom prst="rect">
            <a:avLst/>
          </a:prstGeom>
          <a:noFill/>
          <a:ln w="9525">
            <a:noFill/>
          </a:ln>
        </p:spPr>
        <p:txBody>
          <a:bodyPr wrap="square" anchor="t" anchorCtr="0">
            <a:spAutoFit/>
          </a:bodyPr>
          <a:p>
            <a:r>
              <a:rPr sz="28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任务四　体育活动中的医学保健</a:t>
            </a:r>
            <a:endParaRPr sz="28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 name="组合 1"/>
          <p:cNvGrpSpPr/>
          <p:nvPr/>
        </p:nvGrpSpPr>
        <p:grpSpPr>
          <a:xfrm>
            <a:off x="2218055" y="2110740"/>
            <a:ext cx="2139950" cy="2440305"/>
            <a:chOff x="-1846320" y="1505604"/>
            <a:chExt cx="2362837" cy="2542125"/>
          </a:xfrm>
        </p:grpSpPr>
        <p:sp>
          <p:nvSpPr>
            <p:cNvPr id="3" name="Freeform 7"/>
            <p:cNvSpPr/>
            <p:nvPr>
              <p:custDataLst>
                <p:tags r:id="rId3"/>
              </p:custDataLst>
            </p:nvPr>
          </p:nvSpPr>
          <p:spPr bwMode="auto">
            <a:xfrm rot="2707862">
              <a:off x="-1789130" y="1505604"/>
              <a:ext cx="1111710" cy="1111709"/>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2"/>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nvGrpSpPr>
            <p:cNvPr id="4" name="组合 3"/>
            <p:cNvGrpSpPr/>
            <p:nvPr/>
          </p:nvGrpSpPr>
          <p:grpSpPr>
            <a:xfrm>
              <a:off x="-1846320" y="2451704"/>
              <a:ext cx="2362837" cy="1596025"/>
              <a:chOff x="-1846320" y="2451704"/>
              <a:chExt cx="2362837" cy="1596025"/>
            </a:xfrm>
          </p:grpSpPr>
          <p:sp>
            <p:nvSpPr>
              <p:cNvPr id="53" name="Freeform 7"/>
              <p:cNvSpPr/>
              <p:nvPr>
                <p:custDataLst>
                  <p:tags r:id="rId4"/>
                </p:custDataLst>
              </p:nvPr>
            </p:nvSpPr>
            <p:spPr bwMode="auto">
              <a:xfrm rot="20889290">
                <a:off x="-595193" y="2451704"/>
                <a:ext cx="1111710" cy="1111709"/>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sp>
            <p:nvSpPr>
              <p:cNvPr id="5" name="Freeform 7"/>
              <p:cNvSpPr/>
              <p:nvPr>
                <p:custDataLst>
                  <p:tags r:id="rId5"/>
                </p:custDataLst>
              </p:nvPr>
            </p:nvSpPr>
            <p:spPr bwMode="auto">
              <a:xfrm rot="1460867">
                <a:off x="-1809745" y="3283624"/>
                <a:ext cx="764105" cy="764105"/>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sp>
            <p:nvSpPr>
              <p:cNvPr id="8" name="Freeform 7"/>
              <p:cNvSpPr/>
              <p:nvPr>
                <p:custDataLst>
                  <p:tags r:id="rId6"/>
                </p:custDataLst>
              </p:nvPr>
            </p:nvSpPr>
            <p:spPr bwMode="auto">
              <a:xfrm rot="2598298">
                <a:off x="-1150290" y="2817260"/>
                <a:ext cx="470486" cy="470485"/>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sp>
            <p:nvSpPr>
              <p:cNvPr id="9" name="Freeform 7"/>
              <p:cNvSpPr/>
              <p:nvPr>
                <p:custDataLst>
                  <p:tags r:id="rId7"/>
                </p:custDataLst>
              </p:nvPr>
            </p:nvSpPr>
            <p:spPr bwMode="auto">
              <a:xfrm rot="20676794">
                <a:off x="-1846320" y="2840280"/>
                <a:ext cx="286892" cy="286892"/>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2"/>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grpSp>
      <p:grpSp>
        <p:nvGrpSpPr>
          <p:cNvPr id="27" name="组合 26"/>
          <p:cNvGrpSpPr/>
          <p:nvPr/>
        </p:nvGrpSpPr>
        <p:grpSpPr>
          <a:xfrm>
            <a:off x="5656753" y="2116130"/>
            <a:ext cx="4829187" cy="624847"/>
            <a:chOff x="1011441" y="1675600"/>
            <a:chExt cx="3621890" cy="468635"/>
          </a:xfrm>
        </p:grpSpPr>
        <p:sp>
          <p:nvSpPr>
            <p:cNvPr id="31" name="îŝḷîḓé-文本框 65"/>
            <p:cNvSpPr txBox="1"/>
            <p:nvPr/>
          </p:nvSpPr>
          <p:spPr>
            <a:xfrm>
              <a:off x="1542054" y="1675600"/>
              <a:ext cx="3091277" cy="422842"/>
            </a:xfrm>
            <a:prstGeom prst="rect">
              <a:avLst/>
            </a:prstGeom>
            <a:noFill/>
          </p:spPr>
          <p:txBody>
            <a:bodyPr wrap="none" anchor="b" anchorCtr="0">
              <a:normAutofit/>
            </a:bodyPr>
            <a:p>
              <a:pPr algn="l" defTabSz="1217295">
                <a:lnSpc>
                  <a:spcPct val="140000"/>
                </a:lnSpc>
              </a:pPr>
              <a:r>
                <a:rPr lang="zh-CN" altLang="en-US" sz="20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常见疾病与运动的关系</a:t>
              </a:r>
              <a:endParaRPr lang="zh-CN" altLang="en-US" sz="20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
          <p:nvSpPr>
            <p:cNvPr id="30" name="îŝḷîḓé-Freeform 7"/>
            <p:cNvSpPr/>
            <p:nvPr/>
          </p:nvSpPr>
          <p:spPr bwMode="auto">
            <a:xfrm>
              <a:off x="1011441" y="1721393"/>
              <a:ext cx="426928" cy="422842"/>
            </a:xfrm>
            <a:custGeom>
              <a:avLst/>
              <a:gdLst>
                <a:gd name="connsiteX0" fmla="*/ 242094 w 331788"/>
                <a:gd name="connsiteY0" fmla="*/ 203585 h 328613"/>
                <a:gd name="connsiteX1" fmla="*/ 214264 w 331788"/>
                <a:gd name="connsiteY1" fmla="*/ 214264 h 328613"/>
                <a:gd name="connsiteX2" fmla="*/ 214264 w 331788"/>
                <a:gd name="connsiteY2" fmla="*/ 269924 h 328613"/>
                <a:gd name="connsiteX3" fmla="*/ 269924 w 331788"/>
                <a:gd name="connsiteY3" fmla="*/ 269924 h 328613"/>
                <a:gd name="connsiteX4" fmla="*/ 269924 w 331788"/>
                <a:gd name="connsiteY4" fmla="*/ 214264 h 328613"/>
                <a:gd name="connsiteX5" fmla="*/ 242094 w 331788"/>
                <a:gd name="connsiteY5" fmla="*/ 203585 h 328613"/>
                <a:gd name="connsiteX6" fmla="*/ 85725 w 331788"/>
                <a:gd name="connsiteY6" fmla="*/ 200752 h 328613"/>
                <a:gd name="connsiteX7" fmla="*/ 136525 w 331788"/>
                <a:gd name="connsiteY7" fmla="*/ 207698 h 328613"/>
                <a:gd name="connsiteX8" fmla="*/ 132667 w 331788"/>
                <a:gd name="connsiteY8" fmla="*/ 222250 h 328613"/>
                <a:gd name="connsiteX9" fmla="*/ 38783 w 331788"/>
                <a:gd name="connsiteY9" fmla="*/ 222250 h 328613"/>
                <a:gd name="connsiteX10" fmla="*/ 34925 w 331788"/>
                <a:gd name="connsiteY10" fmla="*/ 207698 h 328613"/>
                <a:gd name="connsiteX11" fmla="*/ 85725 w 331788"/>
                <a:gd name="connsiteY11" fmla="*/ 200752 h 328613"/>
                <a:gd name="connsiteX12" fmla="*/ 86038 w 331788"/>
                <a:gd name="connsiteY12" fmla="*/ 150283 h 328613"/>
                <a:gd name="connsiteX13" fmla="*/ 136525 w 331788"/>
                <a:gd name="connsiteY13" fmla="*/ 158221 h 328613"/>
                <a:gd name="connsiteX14" fmla="*/ 132678 w 331788"/>
                <a:gd name="connsiteY14" fmla="*/ 171450 h 328613"/>
                <a:gd name="connsiteX15" fmla="*/ 39076 w 331788"/>
                <a:gd name="connsiteY15" fmla="*/ 171450 h 328613"/>
                <a:gd name="connsiteX16" fmla="*/ 36512 w 331788"/>
                <a:gd name="connsiteY16" fmla="*/ 158221 h 328613"/>
                <a:gd name="connsiteX17" fmla="*/ 86038 w 331788"/>
                <a:gd name="connsiteY17" fmla="*/ 150283 h 328613"/>
                <a:gd name="connsiteX18" fmla="*/ 243681 w 331788"/>
                <a:gd name="connsiteY18" fmla="*/ 148724 h 328613"/>
                <a:gd name="connsiteX19" fmla="*/ 295275 w 331788"/>
                <a:gd name="connsiteY19" fmla="*/ 156745 h 328613"/>
                <a:gd name="connsiteX20" fmla="*/ 292663 w 331788"/>
                <a:gd name="connsiteY20" fmla="*/ 171450 h 328613"/>
                <a:gd name="connsiteX21" fmla="*/ 197312 w 331788"/>
                <a:gd name="connsiteY21" fmla="*/ 171450 h 328613"/>
                <a:gd name="connsiteX22" fmla="*/ 192087 w 331788"/>
                <a:gd name="connsiteY22" fmla="*/ 156745 h 328613"/>
                <a:gd name="connsiteX23" fmla="*/ 243681 w 331788"/>
                <a:gd name="connsiteY23" fmla="*/ 148724 h 328613"/>
                <a:gd name="connsiteX24" fmla="*/ 86038 w 331788"/>
                <a:gd name="connsiteY24" fmla="*/ 99483 h 328613"/>
                <a:gd name="connsiteX25" fmla="*/ 136525 w 331788"/>
                <a:gd name="connsiteY25" fmla="*/ 107421 h 328613"/>
                <a:gd name="connsiteX26" fmla="*/ 132678 w 331788"/>
                <a:gd name="connsiteY26" fmla="*/ 120650 h 328613"/>
                <a:gd name="connsiteX27" fmla="*/ 39076 w 331788"/>
                <a:gd name="connsiteY27" fmla="*/ 120650 h 328613"/>
                <a:gd name="connsiteX28" fmla="*/ 36512 w 331788"/>
                <a:gd name="connsiteY28" fmla="*/ 107421 h 328613"/>
                <a:gd name="connsiteX29" fmla="*/ 86038 w 331788"/>
                <a:gd name="connsiteY29" fmla="*/ 99483 h 328613"/>
                <a:gd name="connsiteX30" fmla="*/ 243681 w 331788"/>
                <a:gd name="connsiteY30" fmla="*/ 99152 h 328613"/>
                <a:gd name="connsiteX31" fmla="*/ 295275 w 331788"/>
                <a:gd name="connsiteY31" fmla="*/ 106098 h 328613"/>
                <a:gd name="connsiteX32" fmla="*/ 292663 w 331788"/>
                <a:gd name="connsiteY32" fmla="*/ 120650 h 328613"/>
                <a:gd name="connsiteX33" fmla="*/ 196006 w 331788"/>
                <a:gd name="connsiteY33" fmla="*/ 120650 h 328613"/>
                <a:gd name="connsiteX34" fmla="*/ 192087 w 331788"/>
                <a:gd name="connsiteY34" fmla="*/ 106098 h 328613"/>
                <a:gd name="connsiteX35" fmla="*/ 243681 w 331788"/>
                <a:gd name="connsiteY35" fmla="*/ 99152 h 328613"/>
                <a:gd name="connsiteX36" fmla="*/ 243681 w 331788"/>
                <a:gd name="connsiteY36" fmla="*/ 48711 h 328613"/>
                <a:gd name="connsiteX37" fmla="*/ 295275 w 331788"/>
                <a:gd name="connsiteY37" fmla="*/ 56732 h 328613"/>
                <a:gd name="connsiteX38" fmla="*/ 292663 w 331788"/>
                <a:gd name="connsiteY38" fmla="*/ 71437 h 328613"/>
                <a:gd name="connsiteX39" fmla="*/ 197312 w 331788"/>
                <a:gd name="connsiteY39" fmla="*/ 71437 h 328613"/>
                <a:gd name="connsiteX40" fmla="*/ 192087 w 331788"/>
                <a:gd name="connsiteY40" fmla="*/ 56732 h 328613"/>
                <a:gd name="connsiteX41" fmla="*/ 243681 w 331788"/>
                <a:gd name="connsiteY41" fmla="*/ 48711 h 328613"/>
                <a:gd name="connsiteX42" fmla="*/ 85725 w 331788"/>
                <a:gd name="connsiteY42" fmla="*/ 48683 h 328613"/>
                <a:gd name="connsiteX43" fmla="*/ 136525 w 331788"/>
                <a:gd name="connsiteY43" fmla="*/ 56621 h 328613"/>
                <a:gd name="connsiteX44" fmla="*/ 132667 w 331788"/>
                <a:gd name="connsiteY44" fmla="*/ 69850 h 328613"/>
                <a:gd name="connsiteX45" fmla="*/ 38783 w 331788"/>
                <a:gd name="connsiteY45" fmla="*/ 69850 h 328613"/>
                <a:gd name="connsiteX46" fmla="*/ 34925 w 331788"/>
                <a:gd name="connsiteY46" fmla="*/ 56621 h 328613"/>
                <a:gd name="connsiteX47" fmla="*/ 85725 w 331788"/>
                <a:gd name="connsiteY47" fmla="*/ 48683 h 328613"/>
                <a:gd name="connsiteX48" fmla="*/ 245779 w 331788"/>
                <a:gd name="connsiteY48" fmla="*/ 12700 h 328613"/>
                <a:gd name="connsiteX49" fmla="*/ 171450 w 331788"/>
                <a:gd name="connsiteY49" fmla="*/ 28215 h 328613"/>
                <a:gd name="connsiteX50" fmla="*/ 171450 w 331788"/>
                <a:gd name="connsiteY50" fmla="*/ 263525 h 328613"/>
                <a:gd name="connsiteX51" fmla="*/ 192314 w 331788"/>
                <a:gd name="connsiteY51" fmla="*/ 257061 h 328613"/>
                <a:gd name="connsiteX52" fmla="*/ 205355 w 331788"/>
                <a:gd name="connsiteY52" fmla="*/ 205344 h 328613"/>
                <a:gd name="connsiteX53" fmla="*/ 279684 w 331788"/>
                <a:gd name="connsiteY53" fmla="*/ 205344 h 328613"/>
                <a:gd name="connsiteX54" fmla="*/ 294028 w 331788"/>
                <a:gd name="connsiteY54" fmla="*/ 257061 h 328613"/>
                <a:gd name="connsiteX55" fmla="*/ 317500 w 331788"/>
                <a:gd name="connsiteY55" fmla="*/ 263525 h 328613"/>
                <a:gd name="connsiteX56" fmla="*/ 317500 w 331788"/>
                <a:gd name="connsiteY56" fmla="*/ 28215 h 328613"/>
                <a:gd name="connsiteX57" fmla="*/ 245779 w 331788"/>
                <a:gd name="connsiteY57" fmla="*/ 12700 h 328613"/>
                <a:gd name="connsiteX58" fmla="*/ 84931 w 331788"/>
                <a:gd name="connsiteY58" fmla="*/ 12700 h 328613"/>
                <a:gd name="connsiteX59" fmla="*/ 12700 w 331788"/>
                <a:gd name="connsiteY59" fmla="*/ 28215 h 328613"/>
                <a:gd name="connsiteX60" fmla="*/ 12700 w 331788"/>
                <a:gd name="connsiteY60" fmla="*/ 263525 h 328613"/>
                <a:gd name="connsiteX61" fmla="*/ 84931 w 331788"/>
                <a:gd name="connsiteY61" fmla="*/ 249303 h 328613"/>
                <a:gd name="connsiteX62" fmla="*/ 157163 w 331788"/>
                <a:gd name="connsiteY62" fmla="*/ 263525 h 328613"/>
                <a:gd name="connsiteX63" fmla="*/ 157163 w 331788"/>
                <a:gd name="connsiteY63" fmla="*/ 28215 h 328613"/>
                <a:gd name="connsiteX64" fmla="*/ 84931 w 331788"/>
                <a:gd name="connsiteY64" fmla="*/ 12700 h 328613"/>
                <a:gd name="connsiteX65" fmla="*/ 86835 w 331788"/>
                <a:gd name="connsiteY65" fmla="*/ 0 h 328613"/>
                <a:gd name="connsiteX66" fmla="*/ 165894 w 331788"/>
                <a:gd name="connsiteY66" fmla="*/ 15525 h 328613"/>
                <a:gd name="connsiteX67" fmla="*/ 244953 w 331788"/>
                <a:gd name="connsiteY67" fmla="*/ 0 h 328613"/>
                <a:gd name="connsiteX68" fmla="*/ 326604 w 331788"/>
                <a:gd name="connsiteY68" fmla="*/ 16819 h 328613"/>
                <a:gd name="connsiteX69" fmla="*/ 331788 w 331788"/>
                <a:gd name="connsiteY69" fmla="*/ 23288 h 328613"/>
                <a:gd name="connsiteX70" fmla="*/ 331788 w 331788"/>
                <a:gd name="connsiteY70" fmla="*/ 274276 h 328613"/>
                <a:gd name="connsiteX71" fmla="*/ 322716 w 331788"/>
                <a:gd name="connsiteY71" fmla="*/ 280744 h 328613"/>
                <a:gd name="connsiteX72" fmla="*/ 289019 w 331788"/>
                <a:gd name="connsiteY72" fmla="*/ 269101 h 328613"/>
                <a:gd name="connsiteX73" fmla="*/ 285130 w 331788"/>
                <a:gd name="connsiteY73" fmla="*/ 274276 h 328613"/>
                <a:gd name="connsiteX74" fmla="*/ 329196 w 331788"/>
                <a:gd name="connsiteY74" fmla="*/ 318263 h 328613"/>
                <a:gd name="connsiteX75" fmla="*/ 318828 w 331788"/>
                <a:gd name="connsiteY75" fmla="*/ 328613 h 328613"/>
                <a:gd name="connsiteX76" fmla="*/ 274762 w 331788"/>
                <a:gd name="connsiteY76" fmla="*/ 284626 h 328613"/>
                <a:gd name="connsiteX77" fmla="*/ 206072 w 331788"/>
                <a:gd name="connsiteY77" fmla="*/ 279451 h 328613"/>
                <a:gd name="connsiteX78" fmla="*/ 198295 w 331788"/>
                <a:gd name="connsiteY78" fmla="*/ 270394 h 328613"/>
                <a:gd name="connsiteX79" fmla="*/ 167190 w 331788"/>
                <a:gd name="connsiteY79" fmla="*/ 280744 h 328613"/>
                <a:gd name="connsiteX80" fmla="*/ 163302 w 331788"/>
                <a:gd name="connsiteY80" fmla="*/ 280744 h 328613"/>
                <a:gd name="connsiteX81" fmla="*/ 85539 w 331788"/>
                <a:gd name="connsiteY81" fmla="*/ 263926 h 328613"/>
                <a:gd name="connsiteX82" fmla="*/ 9072 w 331788"/>
                <a:gd name="connsiteY82" fmla="*/ 280744 h 328613"/>
                <a:gd name="connsiteX83" fmla="*/ 0 w 331788"/>
                <a:gd name="connsiteY83" fmla="*/ 274276 h 328613"/>
                <a:gd name="connsiteX84" fmla="*/ 0 w 331788"/>
                <a:gd name="connsiteY84" fmla="*/ 23288 h 328613"/>
                <a:gd name="connsiteX85" fmla="*/ 5184 w 331788"/>
                <a:gd name="connsiteY85" fmla="*/ 16819 h 328613"/>
                <a:gd name="connsiteX86" fmla="*/ 86835 w 331788"/>
                <a:gd name="connsiteY8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1788" h="328613">
                  <a:moveTo>
                    <a:pt x="242094" y="203585"/>
                  </a:moveTo>
                  <a:cubicBezTo>
                    <a:pt x="232062" y="203585"/>
                    <a:pt x="222031" y="207145"/>
                    <a:pt x="214264" y="214264"/>
                  </a:cubicBezTo>
                  <a:cubicBezTo>
                    <a:pt x="200025" y="229797"/>
                    <a:pt x="200025" y="254391"/>
                    <a:pt x="214264" y="269924"/>
                  </a:cubicBezTo>
                  <a:cubicBezTo>
                    <a:pt x="229797" y="284163"/>
                    <a:pt x="254391" y="284163"/>
                    <a:pt x="269924" y="269924"/>
                  </a:cubicBezTo>
                  <a:cubicBezTo>
                    <a:pt x="284163" y="254391"/>
                    <a:pt x="284163" y="229797"/>
                    <a:pt x="269924" y="214264"/>
                  </a:cubicBezTo>
                  <a:cubicBezTo>
                    <a:pt x="262158" y="207145"/>
                    <a:pt x="252126" y="203585"/>
                    <a:pt x="242094" y="203585"/>
                  </a:cubicBezTo>
                  <a:close/>
                  <a:moveTo>
                    <a:pt x="85725" y="200752"/>
                  </a:moveTo>
                  <a:cubicBezTo>
                    <a:pt x="102122" y="200752"/>
                    <a:pt x="118520" y="203067"/>
                    <a:pt x="136525" y="207698"/>
                  </a:cubicBezTo>
                  <a:cubicBezTo>
                    <a:pt x="136525" y="207698"/>
                    <a:pt x="136525" y="207698"/>
                    <a:pt x="132667" y="222250"/>
                  </a:cubicBezTo>
                  <a:cubicBezTo>
                    <a:pt x="99229" y="211667"/>
                    <a:pt x="72221" y="211667"/>
                    <a:pt x="38783" y="222250"/>
                  </a:cubicBezTo>
                  <a:cubicBezTo>
                    <a:pt x="38783" y="222250"/>
                    <a:pt x="38783" y="222250"/>
                    <a:pt x="34925" y="207698"/>
                  </a:cubicBezTo>
                  <a:cubicBezTo>
                    <a:pt x="52930" y="203067"/>
                    <a:pt x="69327" y="200752"/>
                    <a:pt x="85725" y="200752"/>
                  </a:cubicBezTo>
                  <a:close/>
                  <a:moveTo>
                    <a:pt x="86038" y="150283"/>
                  </a:moveTo>
                  <a:cubicBezTo>
                    <a:pt x="102226" y="150283"/>
                    <a:pt x="118574" y="152929"/>
                    <a:pt x="136525" y="158221"/>
                  </a:cubicBezTo>
                  <a:cubicBezTo>
                    <a:pt x="136525" y="158221"/>
                    <a:pt x="136525" y="158221"/>
                    <a:pt x="132678" y="171450"/>
                  </a:cubicBezTo>
                  <a:cubicBezTo>
                    <a:pt x="99341" y="162190"/>
                    <a:pt x="72414" y="162190"/>
                    <a:pt x="39076" y="171450"/>
                  </a:cubicBezTo>
                  <a:cubicBezTo>
                    <a:pt x="39076" y="171450"/>
                    <a:pt x="39076" y="171450"/>
                    <a:pt x="36512" y="158221"/>
                  </a:cubicBezTo>
                  <a:cubicBezTo>
                    <a:pt x="53822" y="152929"/>
                    <a:pt x="69850" y="150283"/>
                    <a:pt x="86038" y="150283"/>
                  </a:cubicBezTo>
                  <a:close/>
                  <a:moveTo>
                    <a:pt x="243681" y="148724"/>
                  </a:moveTo>
                  <a:cubicBezTo>
                    <a:pt x="260335" y="148724"/>
                    <a:pt x="276989" y="151398"/>
                    <a:pt x="295275" y="156745"/>
                  </a:cubicBezTo>
                  <a:cubicBezTo>
                    <a:pt x="295275" y="156745"/>
                    <a:pt x="295275" y="156745"/>
                    <a:pt x="292663" y="171450"/>
                  </a:cubicBezTo>
                  <a:cubicBezTo>
                    <a:pt x="257396" y="162092"/>
                    <a:pt x="231272" y="162092"/>
                    <a:pt x="197312" y="171450"/>
                  </a:cubicBezTo>
                  <a:cubicBezTo>
                    <a:pt x="197312" y="171450"/>
                    <a:pt x="197312" y="171450"/>
                    <a:pt x="192087" y="156745"/>
                  </a:cubicBezTo>
                  <a:cubicBezTo>
                    <a:pt x="210374" y="151398"/>
                    <a:pt x="227027" y="148724"/>
                    <a:pt x="243681" y="148724"/>
                  </a:cubicBezTo>
                  <a:close/>
                  <a:moveTo>
                    <a:pt x="86038" y="99483"/>
                  </a:moveTo>
                  <a:cubicBezTo>
                    <a:pt x="102226" y="99483"/>
                    <a:pt x="118574" y="102129"/>
                    <a:pt x="136525" y="107421"/>
                  </a:cubicBezTo>
                  <a:cubicBezTo>
                    <a:pt x="136525" y="107421"/>
                    <a:pt x="136525" y="107421"/>
                    <a:pt x="132678" y="120650"/>
                  </a:cubicBezTo>
                  <a:cubicBezTo>
                    <a:pt x="99341" y="111390"/>
                    <a:pt x="72414" y="111390"/>
                    <a:pt x="39076" y="120650"/>
                  </a:cubicBezTo>
                  <a:cubicBezTo>
                    <a:pt x="39076" y="120650"/>
                    <a:pt x="39076" y="120650"/>
                    <a:pt x="36512" y="107421"/>
                  </a:cubicBezTo>
                  <a:cubicBezTo>
                    <a:pt x="53822" y="102129"/>
                    <a:pt x="69850" y="99483"/>
                    <a:pt x="86038" y="99483"/>
                  </a:cubicBezTo>
                  <a:close/>
                  <a:moveTo>
                    <a:pt x="243681" y="99152"/>
                  </a:moveTo>
                  <a:cubicBezTo>
                    <a:pt x="260335" y="99152"/>
                    <a:pt x="276989" y="101467"/>
                    <a:pt x="295275" y="106098"/>
                  </a:cubicBezTo>
                  <a:cubicBezTo>
                    <a:pt x="295275" y="106098"/>
                    <a:pt x="295275" y="106098"/>
                    <a:pt x="292663" y="120650"/>
                  </a:cubicBezTo>
                  <a:cubicBezTo>
                    <a:pt x="257396" y="111390"/>
                    <a:pt x="231272" y="111390"/>
                    <a:pt x="196006" y="120650"/>
                  </a:cubicBezTo>
                  <a:cubicBezTo>
                    <a:pt x="196006" y="120650"/>
                    <a:pt x="196006" y="120650"/>
                    <a:pt x="192087" y="106098"/>
                  </a:cubicBezTo>
                  <a:cubicBezTo>
                    <a:pt x="210374" y="101467"/>
                    <a:pt x="227027" y="99152"/>
                    <a:pt x="243681" y="99152"/>
                  </a:cubicBezTo>
                  <a:close/>
                  <a:moveTo>
                    <a:pt x="243681" y="48711"/>
                  </a:moveTo>
                  <a:cubicBezTo>
                    <a:pt x="260335" y="48711"/>
                    <a:pt x="276989" y="51385"/>
                    <a:pt x="295275" y="56732"/>
                  </a:cubicBezTo>
                  <a:cubicBezTo>
                    <a:pt x="295275" y="56732"/>
                    <a:pt x="295275" y="56732"/>
                    <a:pt x="292663" y="71437"/>
                  </a:cubicBezTo>
                  <a:cubicBezTo>
                    <a:pt x="257396" y="60742"/>
                    <a:pt x="231272" y="60742"/>
                    <a:pt x="197312" y="71437"/>
                  </a:cubicBezTo>
                  <a:cubicBezTo>
                    <a:pt x="197312" y="71437"/>
                    <a:pt x="197312" y="71437"/>
                    <a:pt x="192087" y="56732"/>
                  </a:cubicBezTo>
                  <a:cubicBezTo>
                    <a:pt x="210374" y="51385"/>
                    <a:pt x="227027" y="48711"/>
                    <a:pt x="243681" y="48711"/>
                  </a:cubicBezTo>
                  <a:close/>
                  <a:moveTo>
                    <a:pt x="85725" y="48683"/>
                  </a:moveTo>
                  <a:cubicBezTo>
                    <a:pt x="102122" y="48683"/>
                    <a:pt x="118520" y="51329"/>
                    <a:pt x="136525" y="56621"/>
                  </a:cubicBezTo>
                  <a:cubicBezTo>
                    <a:pt x="136525" y="56621"/>
                    <a:pt x="136525" y="56621"/>
                    <a:pt x="132667" y="69850"/>
                  </a:cubicBezTo>
                  <a:cubicBezTo>
                    <a:pt x="99229" y="60590"/>
                    <a:pt x="72221" y="60590"/>
                    <a:pt x="38783" y="69850"/>
                  </a:cubicBezTo>
                  <a:lnTo>
                    <a:pt x="34925" y="56621"/>
                  </a:lnTo>
                  <a:cubicBezTo>
                    <a:pt x="52930" y="51329"/>
                    <a:pt x="69327" y="48683"/>
                    <a:pt x="85725" y="48683"/>
                  </a:cubicBezTo>
                  <a:close/>
                  <a:moveTo>
                    <a:pt x="245779" y="12700"/>
                  </a:moveTo>
                  <a:cubicBezTo>
                    <a:pt x="224915" y="12700"/>
                    <a:pt x="201443" y="16579"/>
                    <a:pt x="171450" y="28215"/>
                  </a:cubicBezTo>
                  <a:cubicBezTo>
                    <a:pt x="171450" y="28215"/>
                    <a:pt x="171450" y="28215"/>
                    <a:pt x="171450" y="263525"/>
                  </a:cubicBezTo>
                  <a:cubicBezTo>
                    <a:pt x="176666" y="262232"/>
                    <a:pt x="185794" y="259646"/>
                    <a:pt x="192314" y="257061"/>
                  </a:cubicBezTo>
                  <a:cubicBezTo>
                    <a:pt x="185794" y="238960"/>
                    <a:pt x="191010" y="219566"/>
                    <a:pt x="205355" y="205344"/>
                  </a:cubicBezTo>
                  <a:cubicBezTo>
                    <a:pt x="226219" y="184657"/>
                    <a:pt x="258819" y="184657"/>
                    <a:pt x="279684" y="205344"/>
                  </a:cubicBezTo>
                  <a:cubicBezTo>
                    <a:pt x="294028" y="218273"/>
                    <a:pt x="299244" y="238960"/>
                    <a:pt x="294028" y="257061"/>
                  </a:cubicBezTo>
                  <a:cubicBezTo>
                    <a:pt x="301852" y="258353"/>
                    <a:pt x="312284" y="262232"/>
                    <a:pt x="317500" y="263525"/>
                  </a:cubicBezTo>
                  <a:lnTo>
                    <a:pt x="317500" y="28215"/>
                  </a:lnTo>
                  <a:cubicBezTo>
                    <a:pt x="288812" y="17872"/>
                    <a:pt x="266643" y="12700"/>
                    <a:pt x="245779" y="12700"/>
                  </a:cubicBezTo>
                  <a:close/>
                  <a:moveTo>
                    <a:pt x="84931" y="12700"/>
                  </a:moveTo>
                  <a:cubicBezTo>
                    <a:pt x="63004" y="12700"/>
                    <a:pt x="42366" y="17872"/>
                    <a:pt x="12700" y="28215"/>
                  </a:cubicBezTo>
                  <a:cubicBezTo>
                    <a:pt x="12700" y="28215"/>
                    <a:pt x="12700" y="28215"/>
                    <a:pt x="12700" y="263525"/>
                  </a:cubicBezTo>
                  <a:cubicBezTo>
                    <a:pt x="41077" y="254475"/>
                    <a:pt x="63004" y="249303"/>
                    <a:pt x="84931" y="249303"/>
                  </a:cubicBezTo>
                  <a:cubicBezTo>
                    <a:pt x="106859" y="249303"/>
                    <a:pt x="128786" y="254475"/>
                    <a:pt x="157163" y="263525"/>
                  </a:cubicBezTo>
                  <a:lnTo>
                    <a:pt x="157163" y="28215"/>
                  </a:lnTo>
                  <a:cubicBezTo>
                    <a:pt x="128786" y="17872"/>
                    <a:pt x="106859" y="12700"/>
                    <a:pt x="84931" y="12700"/>
                  </a:cubicBezTo>
                  <a:close/>
                  <a:moveTo>
                    <a:pt x="86835" y="0"/>
                  </a:moveTo>
                  <a:cubicBezTo>
                    <a:pt x="110164" y="0"/>
                    <a:pt x="133493" y="5175"/>
                    <a:pt x="165894" y="15525"/>
                  </a:cubicBezTo>
                  <a:cubicBezTo>
                    <a:pt x="198295" y="5175"/>
                    <a:pt x="221624" y="0"/>
                    <a:pt x="244953" y="0"/>
                  </a:cubicBezTo>
                  <a:cubicBezTo>
                    <a:pt x="269578" y="0"/>
                    <a:pt x="294203" y="5175"/>
                    <a:pt x="326604" y="16819"/>
                  </a:cubicBezTo>
                  <a:cubicBezTo>
                    <a:pt x="329196" y="18113"/>
                    <a:pt x="331788" y="20700"/>
                    <a:pt x="331788" y="23288"/>
                  </a:cubicBezTo>
                  <a:cubicBezTo>
                    <a:pt x="331788" y="23288"/>
                    <a:pt x="331788" y="23288"/>
                    <a:pt x="331788" y="274276"/>
                  </a:cubicBezTo>
                  <a:cubicBezTo>
                    <a:pt x="331788" y="280744"/>
                    <a:pt x="325308" y="280744"/>
                    <a:pt x="322716" y="280744"/>
                  </a:cubicBezTo>
                  <a:cubicBezTo>
                    <a:pt x="313643" y="276863"/>
                    <a:pt x="299387" y="272982"/>
                    <a:pt x="289019" y="269101"/>
                  </a:cubicBezTo>
                  <a:cubicBezTo>
                    <a:pt x="287723" y="271688"/>
                    <a:pt x="286427" y="272982"/>
                    <a:pt x="285130" y="274276"/>
                  </a:cubicBezTo>
                  <a:cubicBezTo>
                    <a:pt x="285130" y="274276"/>
                    <a:pt x="285130" y="274276"/>
                    <a:pt x="329196" y="318263"/>
                  </a:cubicBezTo>
                  <a:cubicBezTo>
                    <a:pt x="329196" y="318263"/>
                    <a:pt x="329196" y="318263"/>
                    <a:pt x="318828" y="328613"/>
                  </a:cubicBezTo>
                  <a:cubicBezTo>
                    <a:pt x="318828" y="328613"/>
                    <a:pt x="318828" y="328613"/>
                    <a:pt x="274762" y="284626"/>
                  </a:cubicBezTo>
                  <a:cubicBezTo>
                    <a:pt x="254025" y="300151"/>
                    <a:pt x="224216" y="298857"/>
                    <a:pt x="206072" y="279451"/>
                  </a:cubicBezTo>
                  <a:cubicBezTo>
                    <a:pt x="202183" y="276863"/>
                    <a:pt x="200887" y="274276"/>
                    <a:pt x="198295" y="270394"/>
                  </a:cubicBezTo>
                  <a:cubicBezTo>
                    <a:pt x="189223" y="272982"/>
                    <a:pt x="174966" y="278157"/>
                    <a:pt x="167190" y="280744"/>
                  </a:cubicBezTo>
                  <a:cubicBezTo>
                    <a:pt x="165894" y="280744"/>
                    <a:pt x="164598" y="280744"/>
                    <a:pt x="163302" y="280744"/>
                  </a:cubicBezTo>
                  <a:cubicBezTo>
                    <a:pt x="130901" y="269101"/>
                    <a:pt x="108868" y="263926"/>
                    <a:pt x="85539" y="263926"/>
                  </a:cubicBezTo>
                  <a:cubicBezTo>
                    <a:pt x="63506" y="263926"/>
                    <a:pt x="40177" y="269101"/>
                    <a:pt x="9072" y="280744"/>
                  </a:cubicBezTo>
                  <a:cubicBezTo>
                    <a:pt x="6480" y="280744"/>
                    <a:pt x="0" y="280744"/>
                    <a:pt x="0" y="274276"/>
                  </a:cubicBezTo>
                  <a:cubicBezTo>
                    <a:pt x="0" y="274276"/>
                    <a:pt x="0" y="274276"/>
                    <a:pt x="0" y="23288"/>
                  </a:cubicBezTo>
                  <a:cubicBezTo>
                    <a:pt x="0" y="20700"/>
                    <a:pt x="2592" y="18113"/>
                    <a:pt x="5184" y="16819"/>
                  </a:cubicBezTo>
                  <a:cubicBezTo>
                    <a:pt x="37585" y="5175"/>
                    <a:pt x="62210" y="0"/>
                    <a:pt x="86835" y="0"/>
                  </a:cubicBezTo>
                  <a:close/>
                </a:path>
              </a:pathLst>
            </a:custGeom>
            <a:solidFill>
              <a:schemeClr val="accent1"/>
            </a:solidFill>
            <a:ln>
              <a:noFill/>
            </a:ln>
          </p:spPr>
          <p:txBody>
            <a:bodyPr anchor="ctr"/>
            <a:p>
              <a:pPr algn="ctr" defTabSz="1217295">
                <a:lnSpc>
                  <a:spcPct val="130000"/>
                </a:lnSpc>
              </a:pPr>
              <a:endParaRPr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grpSp>
        <p:nvGrpSpPr>
          <p:cNvPr id="33" name="组合 32"/>
          <p:cNvGrpSpPr/>
          <p:nvPr/>
        </p:nvGrpSpPr>
        <p:grpSpPr>
          <a:xfrm>
            <a:off x="5666278" y="4024074"/>
            <a:ext cx="4829187" cy="588484"/>
            <a:chOff x="1011441" y="2475172"/>
            <a:chExt cx="3621890" cy="441363"/>
          </a:xfrm>
        </p:grpSpPr>
        <p:sp>
          <p:nvSpPr>
            <p:cNvPr id="37" name="îŝḷîḓé-文本框 63"/>
            <p:cNvSpPr txBox="1"/>
            <p:nvPr/>
          </p:nvSpPr>
          <p:spPr>
            <a:xfrm>
              <a:off x="1542054" y="2475172"/>
              <a:ext cx="3091277" cy="376982"/>
            </a:xfrm>
            <a:prstGeom prst="rect">
              <a:avLst/>
            </a:prstGeom>
            <a:noFill/>
          </p:spPr>
          <p:txBody>
            <a:bodyPr wrap="none" anchor="b" anchorCtr="0">
              <a:normAutofit lnSpcReduction="10000"/>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心理疾病与运动的关系</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
          <p:nvSpPr>
            <p:cNvPr id="36" name="îŝḷîḓé-Freeform 8"/>
            <p:cNvSpPr/>
            <p:nvPr/>
          </p:nvSpPr>
          <p:spPr bwMode="auto">
            <a:xfrm>
              <a:off x="1011441" y="2510034"/>
              <a:ext cx="426928" cy="406501"/>
            </a:xfrm>
            <a:custGeom>
              <a:avLst/>
              <a:gdLst>
                <a:gd name="connsiteX0" fmla="*/ 117254 w 331788"/>
                <a:gd name="connsiteY0" fmla="*/ 187325 h 315913"/>
                <a:gd name="connsiteX1" fmla="*/ 204708 w 331788"/>
                <a:gd name="connsiteY1" fmla="*/ 187325 h 315913"/>
                <a:gd name="connsiteX2" fmla="*/ 211138 w 331788"/>
                <a:gd name="connsiteY2" fmla="*/ 195263 h 315913"/>
                <a:gd name="connsiteX3" fmla="*/ 204708 w 331788"/>
                <a:gd name="connsiteY3" fmla="*/ 203200 h 315913"/>
                <a:gd name="connsiteX4" fmla="*/ 117254 w 331788"/>
                <a:gd name="connsiteY4" fmla="*/ 203200 h 315913"/>
                <a:gd name="connsiteX5" fmla="*/ 109538 w 331788"/>
                <a:gd name="connsiteY5" fmla="*/ 195263 h 315913"/>
                <a:gd name="connsiteX6" fmla="*/ 117254 w 331788"/>
                <a:gd name="connsiteY6" fmla="*/ 187325 h 315913"/>
                <a:gd name="connsiteX7" fmla="*/ 91953 w 331788"/>
                <a:gd name="connsiteY7" fmla="*/ 161925 h 315913"/>
                <a:gd name="connsiteX8" fmla="*/ 230025 w 331788"/>
                <a:gd name="connsiteY8" fmla="*/ 161925 h 315913"/>
                <a:gd name="connsiteX9" fmla="*/ 236538 w 331788"/>
                <a:gd name="connsiteY9" fmla="*/ 168420 h 315913"/>
                <a:gd name="connsiteX10" fmla="*/ 230025 w 331788"/>
                <a:gd name="connsiteY10" fmla="*/ 176213 h 315913"/>
                <a:gd name="connsiteX11" fmla="*/ 91953 w 331788"/>
                <a:gd name="connsiteY11" fmla="*/ 176213 h 315913"/>
                <a:gd name="connsiteX12" fmla="*/ 84138 w 331788"/>
                <a:gd name="connsiteY12" fmla="*/ 168420 h 315913"/>
                <a:gd name="connsiteX13" fmla="*/ 91953 w 331788"/>
                <a:gd name="connsiteY13" fmla="*/ 161925 h 315913"/>
                <a:gd name="connsiteX14" fmla="*/ 79225 w 331788"/>
                <a:gd name="connsiteY14" fmla="*/ 134938 h 315913"/>
                <a:gd name="connsiteX15" fmla="*/ 255739 w 331788"/>
                <a:gd name="connsiteY15" fmla="*/ 134938 h 315913"/>
                <a:gd name="connsiteX16" fmla="*/ 263526 w 331788"/>
                <a:gd name="connsiteY16" fmla="*/ 142876 h 315913"/>
                <a:gd name="connsiteX17" fmla="*/ 255739 w 331788"/>
                <a:gd name="connsiteY17" fmla="*/ 150813 h 315913"/>
                <a:gd name="connsiteX18" fmla="*/ 79225 w 331788"/>
                <a:gd name="connsiteY18" fmla="*/ 150813 h 315913"/>
                <a:gd name="connsiteX19" fmla="*/ 71438 w 331788"/>
                <a:gd name="connsiteY19" fmla="*/ 142876 h 315913"/>
                <a:gd name="connsiteX20" fmla="*/ 79225 w 331788"/>
                <a:gd name="connsiteY20" fmla="*/ 134938 h 315913"/>
                <a:gd name="connsiteX21" fmla="*/ 284163 w 331788"/>
                <a:gd name="connsiteY21" fmla="*/ 117475 h 315913"/>
                <a:gd name="connsiteX22" fmla="*/ 279083 w 331788"/>
                <a:gd name="connsiteY22" fmla="*/ 142611 h 315913"/>
                <a:gd name="connsiteX23" fmla="*/ 277813 w 331788"/>
                <a:gd name="connsiteY23" fmla="*/ 146579 h 315913"/>
                <a:gd name="connsiteX24" fmla="*/ 277813 w 331788"/>
                <a:gd name="connsiteY24" fmla="*/ 147902 h 315913"/>
                <a:gd name="connsiteX25" fmla="*/ 271463 w 331788"/>
                <a:gd name="connsiteY25" fmla="*/ 149225 h 315913"/>
                <a:gd name="connsiteX26" fmla="*/ 276543 w 331788"/>
                <a:gd name="connsiteY26" fmla="*/ 126736 h 315913"/>
                <a:gd name="connsiteX27" fmla="*/ 284163 w 331788"/>
                <a:gd name="connsiteY27" fmla="*/ 117475 h 315913"/>
                <a:gd name="connsiteX28" fmla="*/ 47625 w 331788"/>
                <a:gd name="connsiteY28" fmla="*/ 117475 h 315913"/>
                <a:gd name="connsiteX29" fmla="*/ 56198 w 331788"/>
                <a:gd name="connsiteY29" fmla="*/ 126736 h 315913"/>
                <a:gd name="connsiteX30" fmla="*/ 61913 w 331788"/>
                <a:gd name="connsiteY30" fmla="*/ 149225 h 315913"/>
                <a:gd name="connsiteX31" fmla="*/ 54769 w 331788"/>
                <a:gd name="connsiteY31" fmla="*/ 147902 h 315913"/>
                <a:gd name="connsiteX32" fmla="*/ 54769 w 331788"/>
                <a:gd name="connsiteY32" fmla="*/ 146579 h 315913"/>
                <a:gd name="connsiteX33" fmla="*/ 53340 w 331788"/>
                <a:gd name="connsiteY33" fmla="*/ 142611 h 315913"/>
                <a:gd name="connsiteX34" fmla="*/ 47625 w 331788"/>
                <a:gd name="connsiteY34" fmla="*/ 117475 h 315913"/>
                <a:gd name="connsiteX35" fmla="*/ 300038 w 331788"/>
                <a:gd name="connsiteY35" fmla="*/ 106363 h 315913"/>
                <a:gd name="connsiteX36" fmla="*/ 297440 w 331788"/>
                <a:gd name="connsiteY36" fmla="*/ 115315 h 315913"/>
                <a:gd name="connsiteX37" fmla="*/ 293544 w 331788"/>
                <a:gd name="connsiteY37" fmla="*/ 149844 h 315913"/>
                <a:gd name="connsiteX38" fmla="*/ 293544 w 331788"/>
                <a:gd name="connsiteY38" fmla="*/ 152401 h 315913"/>
                <a:gd name="connsiteX39" fmla="*/ 290946 w 331788"/>
                <a:gd name="connsiteY39" fmla="*/ 149844 h 315913"/>
                <a:gd name="connsiteX40" fmla="*/ 285750 w 331788"/>
                <a:gd name="connsiteY40" fmla="*/ 148565 h 315913"/>
                <a:gd name="connsiteX41" fmla="*/ 285750 w 331788"/>
                <a:gd name="connsiteY41" fmla="*/ 147286 h 315913"/>
                <a:gd name="connsiteX42" fmla="*/ 292245 w 331788"/>
                <a:gd name="connsiteY42" fmla="*/ 115315 h 315913"/>
                <a:gd name="connsiteX43" fmla="*/ 300038 w 331788"/>
                <a:gd name="connsiteY43" fmla="*/ 106363 h 315913"/>
                <a:gd name="connsiteX44" fmla="*/ 31750 w 331788"/>
                <a:gd name="connsiteY44" fmla="*/ 106363 h 315913"/>
                <a:gd name="connsiteX45" fmla="*/ 39543 w 331788"/>
                <a:gd name="connsiteY45" fmla="*/ 115315 h 315913"/>
                <a:gd name="connsiteX46" fmla="*/ 46038 w 331788"/>
                <a:gd name="connsiteY46" fmla="*/ 148565 h 315913"/>
                <a:gd name="connsiteX47" fmla="*/ 40842 w 331788"/>
                <a:gd name="connsiteY47" fmla="*/ 149844 h 315913"/>
                <a:gd name="connsiteX48" fmla="*/ 38244 w 331788"/>
                <a:gd name="connsiteY48" fmla="*/ 152401 h 315913"/>
                <a:gd name="connsiteX49" fmla="*/ 38244 w 331788"/>
                <a:gd name="connsiteY49" fmla="*/ 149844 h 315913"/>
                <a:gd name="connsiteX50" fmla="*/ 34348 w 331788"/>
                <a:gd name="connsiteY50" fmla="*/ 115315 h 315913"/>
                <a:gd name="connsiteX51" fmla="*/ 31750 w 331788"/>
                <a:gd name="connsiteY51" fmla="*/ 106363 h 315913"/>
                <a:gd name="connsiteX52" fmla="*/ 3900 w 331788"/>
                <a:gd name="connsiteY52" fmla="*/ 100704 h 315913"/>
                <a:gd name="connsiteX53" fmla="*/ 19503 w 331788"/>
                <a:gd name="connsiteY53" fmla="*/ 100704 h 315913"/>
                <a:gd name="connsiteX54" fmla="*/ 24704 w 331788"/>
                <a:gd name="connsiteY54" fmla="*/ 118746 h 315913"/>
                <a:gd name="connsiteX55" fmla="*/ 28605 w 331788"/>
                <a:gd name="connsiteY55" fmla="*/ 156117 h 315913"/>
                <a:gd name="connsiteX56" fmla="*/ 28605 w 331788"/>
                <a:gd name="connsiteY56" fmla="*/ 158695 h 315913"/>
                <a:gd name="connsiteX57" fmla="*/ 31205 w 331788"/>
                <a:gd name="connsiteY57" fmla="*/ 172870 h 315913"/>
                <a:gd name="connsiteX58" fmla="*/ 65012 w 331788"/>
                <a:gd name="connsiteY58" fmla="*/ 226995 h 315913"/>
                <a:gd name="connsiteX59" fmla="*/ 66312 w 331788"/>
                <a:gd name="connsiteY59" fmla="*/ 229572 h 315913"/>
                <a:gd name="connsiteX60" fmla="*/ 71513 w 331788"/>
                <a:gd name="connsiteY60" fmla="*/ 229572 h 315913"/>
                <a:gd name="connsiteX61" fmla="*/ 71513 w 331788"/>
                <a:gd name="connsiteY61" fmla="*/ 225706 h 315913"/>
                <a:gd name="connsiteX62" fmla="*/ 42908 w 331788"/>
                <a:gd name="connsiteY62" fmla="*/ 178025 h 315913"/>
                <a:gd name="connsiteX63" fmla="*/ 46808 w 331788"/>
                <a:gd name="connsiteY63" fmla="*/ 161272 h 315913"/>
                <a:gd name="connsiteX64" fmla="*/ 63711 w 331788"/>
                <a:gd name="connsiteY64" fmla="*/ 165138 h 315913"/>
                <a:gd name="connsiteX65" fmla="*/ 94917 w 331788"/>
                <a:gd name="connsiteY65" fmla="*/ 203798 h 315913"/>
                <a:gd name="connsiteX66" fmla="*/ 102719 w 331788"/>
                <a:gd name="connsiteY66" fmla="*/ 212819 h 315913"/>
                <a:gd name="connsiteX67" fmla="*/ 136525 w 331788"/>
                <a:gd name="connsiteY67" fmla="*/ 263078 h 315913"/>
                <a:gd name="connsiteX68" fmla="*/ 136525 w 331788"/>
                <a:gd name="connsiteY68" fmla="*/ 268232 h 315913"/>
                <a:gd name="connsiteX69" fmla="*/ 136525 w 331788"/>
                <a:gd name="connsiteY69" fmla="*/ 277253 h 315913"/>
                <a:gd name="connsiteX70" fmla="*/ 135225 w 331788"/>
                <a:gd name="connsiteY70" fmla="*/ 310759 h 315913"/>
                <a:gd name="connsiteX71" fmla="*/ 130024 w 331788"/>
                <a:gd name="connsiteY71" fmla="*/ 315913 h 315913"/>
                <a:gd name="connsiteX72" fmla="*/ 78014 w 331788"/>
                <a:gd name="connsiteY72" fmla="*/ 314625 h 315913"/>
                <a:gd name="connsiteX73" fmla="*/ 74113 w 331788"/>
                <a:gd name="connsiteY73" fmla="*/ 310759 h 315913"/>
                <a:gd name="connsiteX74" fmla="*/ 72813 w 331788"/>
                <a:gd name="connsiteY74" fmla="*/ 283696 h 315913"/>
                <a:gd name="connsiteX75" fmla="*/ 23404 w 331788"/>
                <a:gd name="connsiteY75" fmla="*/ 224417 h 315913"/>
                <a:gd name="connsiteX76" fmla="*/ 9101 w 331788"/>
                <a:gd name="connsiteY76" fmla="*/ 197355 h 315913"/>
                <a:gd name="connsiteX77" fmla="*/ 9101 w 331788"/>
                <a:gd name="connsiteY77" fmla="*/ 194778 h 315913"/>
                <a:gd name="connsiteX78" fmla="*/ 0 w 331788"/>
                <a:gd name="connsiteY78" fmla="*/ 111014 h 315913"/>
                <a:gd name="connsiteX79" fmla="*/ 3900 w 331788"/>
                <a:gd name="connsiteY79" fmla="*/ 100704 h 315913"/>
                <a:gd name="connsiteX80" fmla="*/ 312285 w 331788"/>
                <a:gd name="connsiteY80" fmla="*/ 100699 h 315913"/>
                <a:gd name="connsiteX81" fmla="*/ 327888 w 331788"/>
                <a:gd name="connsiteY81" fmla="*/ 100699 h 315913"/>
                <a:gd name="connsiteX82" fmla="*/ 331788 w 331788"/>
                <a:gd name="connsiteY82" fmla="*/ 110994 h 315913"/>
                <a:gd name="connsiteX83" fmla="*/ 322687 w 331788"/>
                <a:gd name="connsiteY83" fmla="*/ 194644 h 315913"/>
                <a:gd name="connsiteX84" fmla="*/ 322687 w 331788"/>
                <a:gd name="connsiteY84" fmla="*/ 197217 h 315913"/>
                <a:gd name="connsiteX85" fmla="*/ 308384 w 331788"/>
                <a:gd name="connsiteY85" fmla="*/ 224242 h 315913"/>
                <a:gd name="connsiteX86" fmla="*/ 258975 w 331788"/>
                <a:gd name="connsiteY86" fmla="*/ 283440 h 315913"/>
                <a:gd name="connsiteX87" fmla="*/ 257675 w 331788"/>
                <a:gd name="connsiteY87" fmla="*/ 310466 h 315913"/>
                <a:gd name="connsiteX88" fmla="*/ 253774 w 331788"/>
                <a:gd name="connsiteY88" fmla="*/ 314326 h 315913"/>
                <a:gd name="connsiteX89" fmla="*/ 201764 w 331788"/>
                <a:gd name="connsiteY89" fmla="*/ 314326 h 315913"/>
                <a:gd name="connsiteX90" fmla="*/ 196563 w 331788"/>
                <a:gd name="connsiteY90" fmla="*/ 310466 h 315913"/>
                <a:gd name="connsiteX91" fmla="*/ 195263 w 331788"/>
                <a:gd name="connsiteY91" fmla="*/ 277006 h 315913"/>
                <a:gd name="connsiteX92" fmla="*/ 195263 w 331788"/>
                <a:gd name="connsiteY92" fmla="*/ 267997 h 315913"/>
                <a:gd name="connsiteX93" fmla="*/ 195263 w 331788"/>
                <a:gd name="connsiteY93" fmla="*/ 262850 h 315913"/>
                <a:gd name="connsiteX94" fmla="*/ 229069 w 331788"/>
                <a:gd name="connsiteY94" fmla="*/ 212660 h 315913"/>
                <a:gd name="connsiteX95" fmla="*/ 236871 w 331788"/>
                <a:gd name="connsiteY95" fmla="*/ 203652 h 315913"/>
                <a:gd name="connsiteX96" fmla="*/ 268077 w 331788"/>
                <a:gd name="connsiteY96" fmla="*/ 165045 h 315913"/>
                <a:gd name="connsiteX97" fmla="*/ 284980 w 331788"/>
                <a:gd name="connsiteY97" fmla="*/ 161184 h 315913"/>
                <a:gd name="connsiteX98" fmla="*/ 288880 w 331788"/>
                <a:gd name="connsiteY98" fmla="*/ 177914 h 315913"/>
                <a:gd name="connsiteX99" fmla="*/ 260275 w 331788"/>
                <a:gd name="connsiteY99" fmla="*/ 225529 h 315913"/>
                <a:gd name="connsiteX100" fmla="*/ 260275 w 331788"/>
                <a:gd name="connsiteY100" fmla="*/ 229390 h 315913"/>
                <a:gd name="connsiteX101" fmla="*/ 265476 w 331788"/>
                <a:gd name="connsiteY101" fmla="*/ 229390 h 315913"/>
                <a:gd name="connsiteX102" fmla="*/ 266776 w 331788"/>
                <a:gd name="connsiteY102" fmla="*/ 226816 h 315913"/>
                <a:gd name="connsiteX103" fmla="*/ 300583 w 331788"/>
                <a:gd name="connsiteY103" fmla="*/ 172766 h 315913"/>
                <a:gd name="connsiteX104" fmla="*/ 303183 w 331788"/>
                <a:gd name="connsiteY104" fmla="*/ 158610 h 315913"/>
                <a:gd name="connsiteX105" fmla="*/ 303183 w 331788"/>
                <a:gd name="connsiteY105" fmla="*/ 156036 h 315913"/>
                <a:gd name="connsiteX106" fmla="*/ 307084 w 331788"/>
                <a:gd name="connsiteY106" fmla="*/ 118716 h 315913"/>
                <a:gd name="connsiteX107" fmla="*/ 312285 w 331788"/>
                <a:gd name="connsiteY107" fmla="*/ 100699 h 315913"/>
                <a:gd name="connsiteX108" fmla="*/ 219869 w 331788"/>
                <a:gd name="connsiteY108" fmla="*/ 52388 h 315913"/>
                <a:gd name="connsiteX109" fmla="*/ 230188 w 331788"/>
                <a:gd name="connsiteY109" fmla="*/ 62707 h 315913"/>
                <a:gd name="connsiteX110" fmla="*/ 219869 w 331788"/>
                <a:gd name="connsiteY110" fmla="*/ 73026 h 315913"/>
                <a:gd name="connsiteX111" fmla="*/ 209550 w 331788"/>
                <a:gd name="connsiteY111" fmla="*/ 62707 h 315913"/>
                <a:gd name="connsiteX112" fmla="*/ 219869 w 331788"/>
                <a:gd name="connsiteY112" fmla="*/ 52388 h 315913"/>
                <a:gd name="connsiteX113" fmla="*/ 111919 w 331788"/>
                <a:gd name="connsiteY113" fmla="*/ 52388 h 315913"/>
                <a:gd name="connsiteX114" fmla="*/ 122238 w 331788"/>
                <a:gd name="connsiteY114" fmla="*/ 62707 h 315913"/>
                <a:gd name="connsiteX115" fmla="*/ 111919 w 331788"/>
                <a:gd name="connsiteY115" fmla="*/ 73026 h 315913"/>
                <a:gd name="connsiteX116" fmla="*/ 101600 w 331788"/>
                <a:gd name="connsiteY116" fmla="*/ 62707 h 315913"/>
                <a:gd name="connsiteX117" fmla="*/ 111919 w 331788"/>
                <a:gd name="connsiteY117" fmla="*/ 52388 h 315913"/>
                <a:gd name="connsiteX118" fmla="*/ 177801 w 331788"/>
                <a:gd name="connsiteY118" fmla="*/ 47625 h 315913"/>
                <a:gd name="connsiteX119" fmla="*/ 160338 w 331788"/>
                <a:gd name="connsiteY119" fmla="*/ 63501 h 315913"/>
                <a:gd name="connsiteX120" fmla="*/ 153988 w 331788"/>
                <a:gd name="connsiteY120" fmla="*/ 55563 h 315913"/>
                <a:gd name="connsiteX121" fmla="*/ 146050 w 331788"/>
                <a:gd name="connsiteY121" fmla="*/ 63501 h 315913"/>
                <a:gd name="connsiteX122" fmla="*/ 153988 w 331788"/>
                <a:gd name="connsiteY122" fmla="*/ 69851 h 315913"/>
                <a:gd name="connsiteX123" fmla="*/ 160338 w 331788"/>
                <a:gd name="connsiteY123" fmla="*/ 77788 h 315913"/>
                <a:gd name="connsiteX124" fmla="*/ 168276 w 331788"/>
                <a:gd name="connsiteY124" fmla="*/ 69851 h 315913"/>
                <a:gd name="connsiteX125" fmla="*/ 185738 w 331788"/>
                <a:gd name="connsiteY125" fmla="*/ 53975 h 315913"/>
                <a:gd name="connsiteX126" fmla="*/ 165895 w 331788"/>
                <a:gd name="connsiteY126" fmla="*/ 25400 h 315913"/>
                <a:gd name="connsiteX127" fmla="*/ 203202 w 331788"/>
                <a:gd name="connsiteY127" fmla="*/ 62707 h 315913"/>
                <a:gd name="connsiteX128" fmla="*/ 165895 w 331788"/>
                <a:gd name="connsiteY128" fmla="*/ 100014 h 315913"/>
                <a:gd name="connsiteX129" fmla="*/ 128588 w 331788"/>
                <a:gd name="connsiteY129" fmla="*/ 62707 h 315913"/>
                <a:gd name="connsiteX130" fmla="*/ 165895 w 331788"/>
                <a:gd name="connsiteY130" fmla="*/ 25400 h 315913"/>
                <a:gd name="connsiteX131" fmla="*/ 101966 w 331788"/>
                <a:gd name="connsiteY131" fmla="*/ 15875 h 315913"/>
                <a:gd name="connsiteX132" fmla="*/ 103261 w 331788"/>
                <a:gd name="connsiteY132" fmla="*/ 18477 h 315913"/>
                <a:gd name="connsiteX133" fmla="*/ 85139 w 331788"/>
                <a:gd name="connsiteY133" fmla="*/ 36689 h 315913"/>
                <a:gd name="connsiteX134" fmla="*/ 82550 w 331788"/>
                <a:gd name="connsiteY134" fmla="*/ 35388 h 315913"/>
                <a:gd name="connsiteX135" fmla="*/ 82550 w 331788"/>
                <a:gd name="connsiteY135" fmla="*/ 88724 h 315913"/>
                <a:gd name="connsiteX136" fmla="*/ 85139 w 331788"/>
                <a:gd name="connsiteY136" fmla="*/ 88724 h 315913"/>
                <a:gd name="connsiteX137" fmla="*/ 103261 w 331788"/>
                <a:gd name="connsiteY137" fmla="*/ 105636 h 315913"/>
                <a:gd name="connsiteX138" fmla="*/ 101966 w 331788"/>
                <a:gd name="connsiteY138" fmla="*/ 109538 h 315913"/>
                <a:gd name="connsiteX139" fmla="*/ 228820 w 331788"/>
                <a:gd name="connsiteY139" fmla="*/ 109538 h 315913"/>
                <a:gd name="connsiteX140" fmla="*/ 228820 w 331788"/>
                <a:gd name="connsiteY140" fmla="*/ 106936 h 315913"/>
                <a:gd name="connsiteX141" fmla="*/ 246942 w 331788"/>
                <a:gd name="connsiteY141" fmla="*/ 90025 h 315913"/>
                <a:gd name="connsiteX142" fmla="*/ 250825 w 331788"/>
                <a:gd name="connsiteY142" fmla="*/ 90025 h 315913"/>
                <a:gd name="connsiteX143" fmla="*/ 250825 w 331788"/>
                <a:gd name="connsiteY143" fmla="*/ 36689 h 315913"/>
                <a:gd name="connsiteX144" fmla="*/ 246942 w 331788"/>
                <a:gd name="connsiteY144" fmla="*/ 36689 h 315913"/>
                <a:gd name="connsiteX145" fmla="*/ 228820 w 331788"/>
                <a:gd name="connsiteY145" fmla="*/ 19777 h 315913"/>
                <a:gd name="connsiteX146" fmla="*/ 230114 w 331788"/>
                <a:gd name="connsiteY146" fmla="*/ 15875 h 315913"/>
                <a:gd name="connsiteX147" fmla="*/ 101966 w 331788"/>
                <a:gd name="connsiteY147" fmla="*/ 15875 h 315913"/>
                <a:gd name="connsiteX148" fmla="*/ 85099 w 331788"/>
                <a:gd name="connsiteY148" fmla="*/ 0 h 315913"/>
                <a:gd name="connsiteX149" fmla="*/ 248277 w 331788"/>
                <a:gd name="connsiteY149" fmla="*/ 0 h 315913"/>
                <a:gd name="connsiteX150" fmla="*/ 265113 w 331788"/>
                <a:gd name="connsiteY150" fmla="*/ 18248 h 315913"/>
                <a:gd name="connsiteX151" fmla="*/ 265113 w 331788"/>
                <a:gd name="connsiteY151" fmla="*/ 106881 h 315913"/>
                <a:gd name="connsiteX152" fmla="*/ 248277 w 331788"/>
                <a:gd name="connsiteY152" fmla="*/ 123825 h 315913"/>
                <a:gd name="connsiteX153" fmla="*/ 85099 w 331788"/>
                <a:gd name="connsiteY153" fmla="*/ 123825 h 315913"/>
                <a:gd name="connsiteX154" fmla="*/ 68263 w 331788"/>
                <a:gd name="connsiteY154" fmla="*/ 106881 h 315913"/>
                <a:gd name="connsiteX155" fmla="*/ 68263 w 331788"/>
                <a:gd name="connsiteY155" fmla="*/ 18248 h 315913"/>
                <a:gd name="connsiteX156" fmla="*/ 85099 w 331788"/>
                <a:gd name="connsiteY156"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331788" h="315913">
                  <a:moveTo>
                    <a:pt x="117254" y="187325"/>
                  </a:moveTo>
                  <a:lnTo>
                    <a:pt x="204708" y="187325"/>
                  </a:lnTo>
                  <a:cubicBezTo>
                    <a:pt x="208566" y="187325"/>
                    <a:pt x="211138" y="191294"/>
                    <a:pt x="211138" y="195263"/>
                  </a:cubicBezTo>
                  <a:cubicBezTo>
                    <a:pt x="211138" y="199231"/>
                    <a:pt x="208566" y="203200"/>
                    <a:pt x="204708" y="203200"/>
                  </a:cubicBezTo>
                  <a:cubicBezTo>
                    <a:pt x="204708" y="203200"/>
                    <a:pt x="204708" y="203200"/>
                    <a:pt x="117254" y="203200"/>
                  </a:cubicBezTo>
                  <a:cubicBezTo>
                    <a:pt x="113396" y="203200"/>
                    <a:pt x="109538" y="199231"/>
                    <a:pt x="109538" y="195263"/>
                  </a:cubicBezTo>
                  <a:cubicBezTo>
                    <a:pt x="109538" y="191294"/>
                    <a:pt x="113396" y="187325"/>
                    <a:pt x="117254" y="187325"/>
                  </a:cubicBezTo>
                  <a:close/>
                  <a:moveTo>
                    <a:pt x="91953" y="161925"/>
                  </a:moveTo>
                  <a:cubicBezTo>
                    <a:pt x="91953" y="161925"/>
                    <a:pt x="91953" y="161925"/>
                    <a:pt x="230025" y="161925"/>
                  </a:cubicBezTo>
                  <a:cubicBezTo>
                    <a:pt x="233933" y="161925"/>
                    <a:pt x="236538" y="164523"/>
                    <a:pt x="236538" y="168420"/>
                  </a:cubicBezTo>
                  <a:cubicBezTo>
                    <a:pt x="236538" y="172317"/>
                    <a:pt x="233933" y="176213"/>
                    <a:pt x="230025" y="176213"/>
                  </a:cubicBezTo>
                  <a:cubicBezTo>
                    <a:pt x="230025" y="176213"/>
                    <a:pt x="230025" y="176213"/>
                    <a:pt x="91953" y="176213"/>
                  </a:cubicBezTo>
                  <a:cubicBezTo>
                    <a:pt x="88045" y="176213"/>
                    <a:pt x="84138" y="172317"/>
                    <a:pt x="84138" y="168420"/>
                  </a:cubicBezTo>
                  <a:cubicBezTo>
                    <a:pt x="84138" y="164523"/>
                    <a:pt x="88045" y="161925"/>
                    <a:pt x="91953" y="161925"/>
                  </a:cubicBezTo>
                  <a:close/>
                  <a:moveTo>
                    <a:pt x="79225" y="134938"/>
                  </a:moveTo>
                  <a:cubicBezTo>
                    <a:pt x="79225" y="134938"/>
                    <a:pt x="79225" y="134938"/>
                    <a:pt x="255739" y="134938"/>
                  </a:cubicBezTo>
                  <a:cubicBezTo>
                    <a:pt x="259633" y="134938"/>
                    <a:pt x="263526" y="138907"/>
                    <a:pt x="263526" y="142876"/>
                  </a:cubicBezTo>
                  <a:cubicBezTo>
                    <a:pt x="263526" y="146844"/>
                    <a:pt x="259633" y="150813"/>
                    <a:pt x="255739" y="150813"/>
                  </a:cubicBezTo>
                  <a:cubicBezTo>
                    <a:pt x="255739" y="150813"/>
                    <a:pt x="255739" y="150813"/>
                    <a:pt x="79225" y="150813"/>
                  </a:cubicBezTo>
                  <a:cubicBezTo>
                    <a:pt x="75331" y="150813"/>
                    <a:pt x="71438" y="146844"/>
                    <a:pt x="71438" y="142876"/>
                  </a:cubicBezTo>
                  <a:cubicBezTo>
                    <a:pt x="71438" y="138907"/>
                    <a:pt x="75331" y="134938"/>
                    <a:pt x="79225" y="134938"/>
                  </a:cubicBezTo>
                  <a:close/>
                  <a:moveTo>
                    <a:pt x="284163" y="117475"/>
                  </a:moveTo>
                  <a:cubicBezTo>
                    <a:pt x="282893" y="124090"/>
                    <a:pt x="279083" y="135996"/>
                    <a:pt x="279083" y="142611"/>
                  </a:cubicBezTo>
                  <a:lnTo>
                    <a:pt x="277813" y="146579"/>
                  </a:lnTo>
                  <a:cubicBezTo>
                    <a:pt x="277813" y="146579"/>
                    <a:pt x="277813" y="146579"/>
                    <a:pt x="277813" y="147902"/>
                  </a:cubicBezTo>
                  <a:cubicBezTo>
                    <a:pt x="275273" y="147902"/>
                    <a:pt x="272733" y="147902"/>
                    <a:pt x="271463" y="149225"/>
                  </a:cubicBezTo>
                  <a:cubicBezTo>
                    <a:pt x="271463" y="143934"/>
                    <a:pt x="275273" y="132027"/>
                    <a:pt x="276543" y="126736"/>
                  </a:cubicBezTo>
                  <a:cubicBezTo>
                    <a:pt x="277813" y="122767"/>
                    <a:pt x="280353" y="118798"/>
                    <a:pt x="284163" y="117475"/>
                  </a:cubicBezTo>
                  <a:close/>
                  <a:moveTo>
                    <a:pt x="47625" y="117475"/>
                  </a:moveTo>
                  <a:cubicBezTo>
                    <a:pt x="51911" y="118798"/>
                    <a:pt x="54769" y="122767"/>
                    <a:pt x="56198" y="126736"/>
                  </a:cubicBezTo>
                  <a:cubicBezTo>
                    <a:pt x="57626" y="132027"/>
                    <a:pt x="61913" y="143934"/>
                    <a:pt x="61913" y="149225"/>
                  </a:cubicBezTo>
                  <a:cubicBezTo>
                    <a:pt x="60484" y="147902"/>
                    <a:pt x="57626" y="147902"/>
                    <a:pt x="54769" y="147902"/>
                  </a:cubicBezTo>
                  <a:cubicBezTo>
                    <a:pt x="54769" y="146579"/>
                    <a:pt x="54769" y="146579"/>
                    <a:pt x="54769" y="146579"/>
                  </a:cubicBezTo>
                  <a:cubicBezTo>
                    <a:pt x="54769" y="146579"/>
                    <a:pt x="54769" y="146579"/>
                    <a:pt x="53340" y="142611"/>
                  </a:cubicBezTo>
                  <a:cubicBezTo>
                    <a:pt x="53340" y="135996"/>
                    <a:pt x="49054" y="124090"/>
                    <a:pt x="47625" y="117475"/>
                  </a:cubicBezTo>
                  <a:close/>
                  <a:moveTo>
                    <a:pt x="300038" y="106363"/>
                  </a:moveTo>
                  <a:cubicBezTo>
                    <a:pt x="298739" y="108921"/>
                    <a:pt x="298739" y="112757"/>
                    <a:pt x="297440" y="115315"/>
                  </a:cubicBezTo>
                  <a:cubicBezTo>
                    <a:pt x="296142" y="124267"/>
                    <a:pt x="293544" y="140892"/>
                    <a:pt x="293544" y="149844"/>
                  </a:cubicBezTo>
                  <a:cubicBezTo>
                    <a:pt x="293544" y="151122"/>
                    <a:pt x="293544" y="152401"/>
                    <a:pt x="293544" y="152401"/>
                  </a:cubicBezTo>
                  <a:cubicBezTo>
                    <a:pt x="292245" y="152401"/>
                    <a:pt x="292245" y="151122"/>
                    <a:pt x="290946" y="149844"/>
                  </a:cubicBezTo>
                  <a:cubicBezTo>
                    <a:pt x="289647" y="149844"/>
                    <a:pt x="287049" y="148565"/>
                    <a:pt x="285750" y="148565"/>
                  </a:cubicBezTo>
                  <a:cubicBezTo>
                    <a:pt x="285750" y="148565"/>
                    <a:pt x="285750" y="148565"/>
                    <a:pt x="285750" y="147286"/>
                  </a:cubicBezTo>
                  <a:cubicBezTo>
                    <a:pt x="287049" y="139613"/>
                    <a:pt x="289647" y="122988"/>
                    <a:pt x="292245" y="115315"/>
                  </a:cubicBezTo>
                  <a:cubicBezTo>
                    <a:pt x="293544" y="110200"/>
                    <a:pt x="296142" y="107642"/>
                    <a:pt x="300038" y="106363"/>
                  </a:cubicBezTo>
                  <a:close/>
                  <a:moveTo>
                    <a:pt x="31750" y="106363"/>
                  </a:moveTo>
                  <a:cubicBezTo>
                    <a:pt x="35646" y="107642"/>
                    <a:pt x="38244" y="110200"/>
                    <a:pt x="39543" y="115315"/>
                  </a:cubicBezTo>
                  <a:cubicBezTo>
                    <a:pt x="42141" y="122988"/>
                    <a:pt x="44739" y="139613"/>
                    <a:pt x="46038" y="148565"/>
                  </a:cubicBezTo>
                  <a:cubicBezTo>
                    <a:pt x="44739" y="148565"/>
                    <a:pt x="43440" y="149844"/>
                    <a:pt x="40842" y="149844"/>
                  </a:cubicBezTo>
                  <a:cubicBezTo>
                    <a:pt x="39543" y="151122"/>
                    <a:pt x="39543" y="152401"/>
                    <a:pt x="38244" y="152401"/>
                  </a:cubicBezTo>
                  <a:cubicBezTo>
                    <a:pt x="38244" y="152401"/>
                    <a:pt x="38244" y="151122"/>
                    <a:pt x="38244" y="149844"/>
                  </a:cubicBezTo>
                  <a:cubicBezTo>
                    <a:pt x="38244" y="140892"/>
                    <a:pt x="35646" y="124267"/>
                    <a:pt x="34348" y="115315"/>
                  </a:cubicBezTo>
                  <a:cubicBezTo>
                    <a:pt x="33049" y="112757"/>
                    <a:pt x="33049" y="108921"/>
                    <a:pt x="31750" y="106363"/>
                  </a:cubicBezTo>
                  <a:close/>
                  <a:moveTo>
                    <a:pt x="3900" y="100704"/>
                  </a:moveTo>
                  <a:cubicBezTo>
                    <a:pt x="7801" y="96838"/>
                    <a:pt x="14302" y="96838"/>
                    <a:pt x="19503" y="100704"/>
                  </a:cubicBezTo>
                  <a:cubicBezTo>
                    <a:pt x="22104" y="104570"/>
                    <a:pt x="23404" y="116168"/>
                    <a:pt x="24704" y="118746"/>
                  </a:cubicBezTo>
                  <a:cubicBezTo>
                    <a:pt x="26005" y="130344"/>
                    <a:pt x="27305" y="145808"/>
                    <a:pt x="28605" y="156117"/>
                  </a:cubicBezTo>
                  <a:cubicBezTo>
                    <a:pt x="28605" y="157406"/>
                    <a:pt x="28605" y="158695"/>
                    <a:pt x="28605" y="158695"/>
                  </a:cubicBezTo>
                  <a:cubicBezTo>
                    <a:pt x="28605" y="163849"/>
                    <a:pt x="29905" y="169004"/>
                    <a:pt x="31205" y="172870"/>
                  </a:cubicBezTo>
                  <a:cubicBezTo>
                    <a:pt x="42908" y="197355"/>
                    <a:pt x="65012" y="226995"/>
                    <a:pt x="65012" y="226995"/>
                  </a:cubicBezTo>
                  <a:cubicBezTo>
                    <a:pt x="66312" y="229572"/>
                    <a:pt x="66312" y="229572"/>
                    <a:pt x="66312" y="229572"/>
                  </a:cubicBezTo>
                  <a:cubicBezTo>
                    <a:pt x="67612" y="230861"/>
                    <a:pt x="68912" y="230861"/>
                    <a:pt x="71513" y="229572"/>
                  </a:cubicBezTo>
                  <a:cubicBezTo>
                    <a:pt x="72813" y="229572"/>
                    <a:pt x="72813" y="226995"/>
                    <a:pt x="71513" y="225706"/>
                  </a:cubicBezTo>
                  <a:cubicBezTo>
                    <a:pt x="42908" y="178025"/>
                    <a:pt x="42908" y="178025"/>
                    <a:pt x="42908" y="178025"/>
                  </a:cubicBezTo>
                  <a:cubicBezTo>
                    <a:pt x="39007" y="172870"/>
                    <a:pt x="41607" y="165138"/>
                    <a:pt x="46808" y="161272"/>
                  </a:cubicBezTo>
                  <a:cubicBezTo>
                    <a:pt x="52009" y="157406"/>
                    <a:pt x="59811" y="159983"/>
                    <a:pt x="63711" y="165138"/>
                  </a:cubicBezTo>
                  <a:cubicBezTo>
                    <a:pt x="94917" y="203798"/>
                    <a:pt x="94917" y="203798"/>
                    <a:pt x="94917" y="203798"/>
                  </a:cubicBezTo>
                  <a:cubicBezTo>
                    <a:pt x="96217" y="206376"/>
                    <a:pt x="100118" y="210242"/>
                    <a:pt x="102719" y="212819"/>
                  </a:cubicBezTo>
                  <a:cubicBezTo>
                    <a:pt x="130024" y="232149"/>
                    <a:pt x="133924" y="252768"/>
                    <a:pt x="136525" y="263078"/>
                  </a:cubicBezTo>
                  <a:cubicBezTo>
                    <a:pt x="136525" y="263078"/>
                    <a:pt x="136525" y="264366"/>
                    <a:pt x="136525" y="268232"/>
                  </a:cubicBezTo>
                  <a:cubicBezTo>
                    <a:pt x="136525" y="270810"/>
                    <a:pt x="136525" y="274676"/>
                    <a:pt x="136525" y="277253"/>
                  </a:cubicBezTo>
                  <a:cubicBezTo>
                    <a:pt x="135225" y="310759"/>
                    <a:pt x="135225" y="310759"/>
                    <a:pt x="135225" y="310759"/>
                  </a:cubicBezTo>
                  <a:cubicBezTo>
                    <a:pt x="135225" y="313336"/>
                    <a:pt x="132624" y="315913"/>
                    <a:pt x="130024" y="315913"/>
                  </a:cubicBezTo>
                  <a:cubicBezTo>
                    <a:pt x="78014" y="314625"/>
                    <a:pt x="78014" y="314625"/>
                    <a:pt x="78014" y="314625"/>
                  </a:cubicBezTo>
                  <a:cubicBezTo>
                    <a:pt x="75414" y="314625"/>
                    <a:pt x="74113" y="313336"/>
                    <a:pt x="74113" y="310759"/>
                  </a:cubicBezTo>
                  <a:cubicBezTo>
                    <a:pt x="72813" y="283696"/>
                    <a:pt x="72813" y="283696"/>
                    <a:pt x="72813" y="283696"/>
                  </a:cubicBezTo>
                  <a:cubicBezTo>
                    <a:pt x="23404" y="224417"/>
                    <a:pt x="23404" y="224417"/>
                    <a:pt x="23404" y="224417"/>
                  </a:cubicBezTo>
                  <a:cubicBezTo>
                    <a:pt x="15603" y="216685"/>
                    <a:pt x="10402" y="207664"/>
                    <a:pt x="9101" y="197355"/>
                  </a:cubicBezTo>
                  <a:cubicBezTo>
                    <a:pt x="9101" y="194778"/>
                    <a:pt x="9101" y="194778"/>
                    <a:pt x="9101" y="194778"/>
                  </a:cubicBezTo>
                  <a:cubicBezTo>
                    <a:pt x="0" y="111014"/>
                    <a:pt x="0" y="111014"/>
                    <a:pt x="0" y="111014"/>
                  </a:cubicBezTo>
                  <a:cubicBezTo>
                    <a:pt x="0" y="107148"/>
                    <a:pt x="1300" y="103282"/>
                    <a:pt x="3900" y="100704"/>
                  </a:cubicBezTo>
                  <a:close/>
                  <a:moveTo>
                    <a:pt x="312285" y="100699"/>
                  </a:moveTo>
                  <a:cubicBezTo>
                    <a:pt x="317486" y="96838"/>
                    <a:pt x="323987" y="96838"/>
                    <a:pt x="327888" y="100699"/>
                  </a:cubicBezTo>
                  <a:cubicBezTo>
                    <a:pt x="330488" y="103273"/>
                    <a:pt x="331788" y="107134"/>
                    <a:pt x="331788" y="110994"/>
                  </a:cubicBezTo>
                  <a:cubicBezTo>
                    <a:pt x="331788" y="110994"/>
                    <a:pt x="331788" y="110994"/>
                    <a:pt x="322687" y="194644"/>
                  </a:cubicBezTo>
                  <a:cubicBezTo>
                    <a:pt x="322687" y="194644"/>
                    <a:pt x="322687" y="194644"/>
                    <a:pt x="322687" y="197217"/>
                  </a:cubicBezTo>
                  <a:cubicBezTo>
                    <a:pt x="321386" y="207513"/>
                    <a:pt x="316185" y="216521"/>
                    <a:pt x="308384" y="224242"/>
                  </a:cubicBezTo>
                  <a:cubicBezTo>
                    <a:pt x="308384" y="224242"/>
                    <a:pt x="308384" y="224242"/>
                    <a:pt x="258975" y="283440"/>
                  </a:cubicBezTo>
                  <a:cubicBezTo>
                    <a:pt x="258975" y="283440"/>
                    <a:pt x="258975" y="283440"/>
                    <a:pt x="257675" y="310466"/>
                  </a:cubicBezTo>
                  <a:cubicBezTo>
                    <a:pt x="257675" y="313039"/>
                    <a:pt x="256374" y="314326"/>
                    <a:pt x="253774" y="314326"/>
                  </a:cubicBezTo>
                  <a:cubicBezTo>
                    <a:pt x="253774" y="314326"/>
                    <a:pt x="253774" y="314326"/>
                    <a:pt x="201764" y="314326"/>
                  </a:cubicBezTo>
                  <a:cubicBezTo>
                    <a:pt x="199164" y="314326"/>
                    <a:pt x="196563" y="313039"/>
                    <a:pt x="196563" y="310466"/>
                  </a:cubicBezTo>
                  <a:cubicBezTo>
                    <a:pt x="196563" y="310466"/>
                    <a:pt x="196563" y="310466"/>
                    <a:pt x="195263" y="277006"/>
                  </a:cubicBezTo>
                  <a:cubicBezTo>
                    <a:pt x="195263" y="274432"/>
                    <a:pt x="195263" y="270571"/>
                    <a:pt x="195263" y="267997"/>
                  </a:cubicBezTo>
                  <a:cubicBezTo>
                    <a:pt x="195263" y="264137"/>
                    <a:pt x="195263" y="262850"/>
                    <a:pt x="195263" y="262850"/>
                  </a:cubicBezTo>
                  <a:cubicBezTo>
                    <a:pt x="197864" y="252555"/>
                    <a:pt x="201764" y="231964"/>
                    <a:pt x="229069" y="212660"/>
                  </a:cubicBezTo>
                  <a:cubicBezTo>
                    <a:pt x="231670" y="210086"/>
                    <a:pt x="235571" y="206226"/>
                    <a:pt x="236871" y="203652"/>
                  </a:cubicBezTo>
                  <a:cubicBezTo>
                    <a:pt x="236871" y="203652"/>
                    <a:pt x="236871" y="203652"/>
                    <a:pt x="268077" y="165045"/>
                  </a:cubicBezTo>
                  <a:cubicBezTo>
                    <a:pt x="271977" y="159897"/>
                    <a:pt x="279779" y="157323"/>
                    <a:pt x="284980" y="161184"/>
                  </a:cubicBezTo>
                  <a:cubicBezTo>
                    <a:pt x="290181" y="165045"/>
                    <a:pt x="292781" y="172766"/>
                    <a:pt x="288880" y="177914"/>
                  </a:cubicBezTo>
                  <a:cubicBezTo>
                    <a:pt x="288880" y="177914"/>
                    <a:pt x="288880" y="177914"/>
                    <a:pt x="260275" y="225529"/>
                  </a:cubicBezTo>
                  <a:cubicBezTo>
                    <a:pt x="258975" y="226816"/>
                    <a:pt x="258975" y="229390"/>
                    <a:pt x="260275" y="229390"/>
                  </a:cubicBezTo>
                  <a:cubicBezTo>
                    <a:pt x="262876" y="230677"/>
                    <a:pt x="264176" y="230677"/>
                    <a:pt x="265476" y="229390"/>
                  </a:cubicBezTo>
                  <a:cubicBezTo>
                    <a:pt x="265476" y="229390"/>
                    <a:pt x="265476" y="229390"/>
                    <a:pt x="266776" y="226816"/>
                  </a:cubicBezTo>
                  <a:cubicBezTo>
                    <a:pt x="266776" y="226816"/>
                    <a:pt x="288880" y="197217"/>
                    <a:pt x="300583" y="172766"/>
                  </a:cubicBezTo>
                  <a:cubicBezTo>
                    <a:pt x="301883" y="168905"/>
                    <a:pt x="303183" y="163758"/>
                    <a:pt x="303183" y="158610"/>
                  </a:cubicBezTo>
                  <a:cubicBezTo>
                    <a:pt x="303183" y="158610"/>
                    <a:pt x="303183" y="157323"/>
                    <a:pt x="303183" y="156036"/>
                  </a:cubicBezTo>
                  <a:cubicBezTo>
                    <a:pt x="304483" y="145741"/>
                    <a:pt x="305783" y="130298"/>
                    <a:pt x="307084" y="118716"/>
                  </a:cubicBezTo>
                  <a:cubicBezTo>
                    <a:pt x="308384" y="116142"/>
                    <a:pt x="309684" y="104560"/>
                    <a:pt x="312285" y="100699"/>
                  </a:cubicBezTo>
                  <a:close/>
                  <a:moveTo>
                    <a:pt x="219869" y="52388"/>
                  </a:moveTo>
                  <a:cubicBezTo>
                    <a:pt x="225568" y="52388"/>
                    <a:pt x="230188" y="57008"/>
                    <a:pt x="230188" y="62707"/>
                  </a:cubicBezTo>
                  <a:cubicBezTo>
                    <a:pt x="230188" y="68406"/>
                    <a:pt x="225568" y="73026"/>
                    <a:pt x="219869" y="73026"/>
                  </a:cubicBezTo>
                  <a:cubicBezTo>
                    <a:pt x="214170" y="73026"/>
                    <a:pt x="209550" y="68406"/>
                    <a:pt x="209550" y="62707"/>
                  </a:cubicBezTo>
                  <a:cubicBezTo>
                    <a:pt x="209550" y="57008"/>
                    <a:pt x="214170" y="52388"/>
                    <a:pt x="219869" y="52388"/>
                  </a:cubicBezTo>
                  <a:close/>
                  <a:moveTo>
                    <a:pt x="111919" y="52388"/>
                  </a:moveTo>
                  <a:cubicBezTo>
                    <a:pt x="117618" y="52388"/>
                    <a:pt x="122238" y="57008"/>
                    <a:pt x="122238" y="62707"/>
                  </a:cubicBezTo>
                  <a:cubicBezTo>
                    <a:pt x="122238" y="68406"/>
                    <a:pt x="117618" y="73026"/>
                    <a:pt x="111919" y="73026"/>
                  </a:cubicBezTo>
                  <a:cubicBezTo>
                    <a:pt x="106220" y="73026"/>
                    <a:pt x="101600" y="68406"/>
                    <a:pt x="101600" y="62707"/>
                  </a:cubicBezTo>
                  <a:cubicBezTo>
                    <a:pt x="101600" y="57008"/>
                    <a:pt x="106220" y="52388"/>
                    <a:pt x="111919" y="52388"/>
                  </a:cubicBezTo>
                  <a:close/>
                  <a:moveTo>
                    <a:pt x="177801" y="47625"/>
                  </a:moveTo>
                  <a:lnTo>
                    <a:pt x="160338" y="63501"/>
                  </a:lnTo>
                  <a:lnTo>
                    <a:pt x="153988" y="55563"/>
                  </a:lnTo>
                  <a:lnTo>
                    <a:pt x="146050" y="63501"/>
                  </a:lnTo>
                  <a:lnTo>
                    <a:pt x="153988" y="69851"/>
                  </a:lnTo>
                  <a:lnTo>
                    <a:pt x="160338" y="77788"/>
                  </a:lnTo>
                  <a:lnTo>
                    <a:pt x="168276" y="69851"/>
                  </a:lnTo>
                  <a:lnTo>
                    <a:pt x="185738" y="53975"/>
                  </a:lnTo>
                  <a:close/>
                  <a:moveTo>
                    <a:pt x="165895" y="25400"/>
                  </a:moveTo>
                  <a:cubicBezTo>
                    <a:pt x="186499" y="25400"/>
                    <a:pt x="203202" y="42103"/>
                    <a:pt x="203202" y="62707"/>
                  </a:cubicBezTo>
                  <a:cubicBezTo>
                    <a:pt x="203202" y="83311"/>
                    <a:pt x="186499" y="100014"/>
                    <a:pt x="165895" y="100014"/>
                  </a:cubicBezTo>
                  <a:cubicBezTo>
                    <a:pt x="145291" y="100014"/>
                    <a:pt x="128588" y="83311"/>
                    <a:pt x="128588" y="62707"/>
                  </a:cubicBezTo>
                  <a:cubicBezTo>
                    <a:pt x="128588" y="42103"/>
                    <a:pt x="145291" y="25400"/>
                    <a:pt x="165895" y="25400"/>
                  </a:cubicBezTo>
                  <a:close/>
                  <a:moveTo>
                    <a:pt x="101966" y="15875"/>
                  </a:moveTo>
                  <a:cubicBezTo>
                    <a:pt x="103261" y="17176"/>
                    <a:pt x="103261" y="17176"/>
                    <a:pt x="103261" y="18477"/>
                  </a:cubicBezTo>
                  <a:cubicBezTo>
                    <a:pt x="103261" y="28884"/>
                    <a:pt x="95494" y="36689"/>
                    <a:pt x="85139" y="36689"/>
                  </a:cubicBezTo>
                  <a:cubicBezTo>
                    <a:pt x="83844" y="36689"/>
                    <a:pt x="83844" y="36689"/>
                    <a:pt x="82550" y="35388"/>
                  </a:cubicBezTo>
                  <a:cubicBezTo>
                    <a:pt x="82550" y="88724"/>
                    <a:pt x="82550" y="88724"/>
                    <a:pt x="82550" y="88724"/>
                  </a:cubicBezTo>
                  <a:cubicBezTo>
                    <a:pt x="83844" y="88724"/>
                    <a:pt x="83844" y="88724"/>
                    <a:pt x="85139" y="88724"/>
                  </a:cubicBezTo>
                  <a:cubicBezTo>
                    <a:pt x="95494" y="88724"/>
                    <a:pt x="103261" y="96529"/>
                    <a:pt x="103261" y="105636"/>
                  </a:cubicBezTo>
                  <a:cubicBezTo>
                    <a:pt x="103261" y="106936"/>
                    <a:pt x="101966" y="108237"/>
                    <a:pt x="101966" y="109538"/>
                  </a:cubicBezTo>
                  <a:cubicBezTo>
                    <a:pt x="228820" y="109538"/>
                    <a:pt x="228820" y="109538"/>
                    <a:pt x="228820" y="109538"/>
                  </a:cubicBezTo>
                  <a:cubicBezTo>
                    <a:pt x="228820" y="108237"/>
                    <a:pt x="228820" y="108237"/>
                    <a:pt x="228820" y="106936"/>
                  </a:cubicBezTo>
                  <a:cubicBezTo>
                    <a:pt x="228820" y="97830"/>
                    <a:pt x="236587" y="90025"/>
                    <a:pt x="246942" y="90025"/>
                  </a:cubicBezTo>
                  <a:cubicBezTo>
                    <a:pt x="248236" y="90025"/>
                    <a:pt x="249531" y="90025"/>
                    <a:pt x="250825" y="90025"/>
                  </a:cubicBezTo>
                  <a:cubicBezTo>
                    <a:pt x="250825" y="36689"/>
                    <a:pt x="250825" y="36689"/>
                    <a:pt x="250825" y="36689"/>
                  </a:cubicBezTo>
                  <a:cubicBezTo>
                    <a:pt x="249531" y="36689"/>
                    <a:pt x="248236" y="36689"/>
                    <a:pt x="246942" y="36689"/>
                  </a:cubicBezTo>
                  <a:cubicBezTo>
                    <a:pt x="236587" y="36689"/>
                    <a:pt x="228820" y="28884"/>
                    <a:pt x="228820" y="19777"/>
                  </a:cubicBezTo>
                  <a:cubicBezTo>
                    <a:pt x="228820" y="18477"/>
                    <a:pt x="230114" y="17176"/>
                    <a:pt x="230114" y="15875"/>
                  </a:cubicBezTo>
                  <a:cubicBezTo>
                    <a:pt x="101966" y="15875"/>
                    <a:pt x="101966" y="15875"/>
                    <a:pt x="101966" y="15875"/>
                  </a:cubicBezTo>
                  <a:close/>
                  <a:moveTo>
                    <a:pt x="85099" y="0"/>
                  </a:moveTo>
                  <a:cubicBezTo>
                    <a:pt x="248277" y="0"/>
                    <a:pt x="248277" y="0"/>
                    <a:pt x="248277" y="0"/>
                  </a:cubicBezTo>
                  <a:cubicBezTo>
                    <a:pt x="257343" y="0"/>
                    <a:pt x="265113" y="7820"/>
                    <a:pt x="265113" y="18248"/>
                  </a:cubicBezTo>
                  <a:lnTo>
                    <a:pt x="265113" y="106881"/>
                  </a:lnTo>
                  <a:cubicBezTo>
                    <a:pt x="265113" y="116005"/>
                    <a:pt x="258638" y="123825"/>
                    <a:pt x="248277" y="123825"/>
                  </a:cubicBezTo>
                  <a:cubicBezTo>
                    <a:pt x="85099" y="123825"/>
                    <a:pt x="85099" y="123825"/>
                    <a:pt x="85099" y="123825"/>
                  </a:cubicBezTo>
                  <a:cubicBezTo>
                    <a:pt x="76033" y="123825"/>
                    <a:pt x="68263" y="116005"/>
                    <a:pt x="68263" y="106881"/>
                  </a:cubicBezTo>
                  <a:cubicBezTo>
                    <a:pt x="68263" y="18248"/>
                    <a:pt x="68263" y="18248"/>
                    <a:pt x="68263" y="18248"/>
                  </a:cubicBezTo>
                  <a:cubicBezTo>
                    <a:pt x="68263" y="7820"/>
                    <a:pt x="74738" y="0"/>
                    <a:pt x="85099" y="0"/>
                  </a:cubicBezTo>
                  <a:close/>
                </a:path>
              </a:pathLst>
            </a:custGeom>
            <a:solidFill>
              <a:schemeClr val="accent2"/>
            </a:solidFill>
            <a:ln>
              <a:noFill/>
            </a:ln>
          </p:spPr>
          <p:txBody>
            <a:bodyPr anchor="ctr"/>
            <a:p>
              <a:pPr algn="ctr" defTabSz="1217295">
                <a:lnSpc>
                  <a:spcPct val="130000"/>
                </a:lnSpc>
              </a:pPr>
              <a:endParaRPr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1+#ppt_w/2"/>
                                          </p:val>
                                        </p:tav>
                                        <p:tav tm="100000">
                                          <p:val>
                                            <p:strVal val="#ppt_x"/>
                                          </p:val>
                                        </p:tav>
                                      </p:tavLst>
                                    </p:anim>
                                    <p:anim calcmode="lin" valueType="num">
                                      <p:cBhvr additive="base">
                                        <p:cTn id="13" dur="500" fill="hold"/>
                                        <p:tgtEl>
                                          <p:spTgt spid="2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fill="hold"/>
                                        <p:tgtEl>
                                          <p:spTgt spid="33"/>
                                        </p:tgtEl>
                                        <p:attrNameLst>
                                          <p:attrName>ppt_x</p:attrName>
                                        </p:attrNameLst>
                                      </p:cBhvr>
                                      <p:tavLst>
                                        <p:tav tm="0">
                                          <p:val>
                                            <p:strVal val="1+#ppt_w/2"/>
                                          </p:val>
                                        </p:tav>
                                        <p:tav tm="100000">
                                          <p:val>
                                            <p:strVal val="#ppt_x"/>
                                          </p:val>
                                        </p:tav>
                                      </p:tavLst>
                                    </p:anim>
                                    <p:anim calcmode="lin" valueType="num">
                                      <p:cBhvr additive="base">
                                        <p:cTn id="18"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10" name="矩形 17"/>
          <p:cNvSpPr/>
          <p:nvPr/>
        </p:nvSpPr>
        <p:spPr>
          <a:xfrm>
            <a:off x="869950" y="544513"/>
            <a:ext cx="3302000" cy="398780"/>
          </a:xfrm>
          <a:prstGeom prst="rect">
            <a:avLst/>
          </a:prstGeom>
          <a:noFill/>
          <a:ln w="9525">
            <a:noFill/>
          </a:ln>
        </p:spPr>
        <p:txBody>
          <a:bodyPr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一、常见疾病与运动的关系</a:t>
            </a:r>
            <a:endPar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graphicFrame>
        <p:nvGraphicFramePr>
          <p:cNvPr id="17413" name="表格 9"/>
          <p:cNvGraphicFramePr>
            <a:graphicFrameLocks noGrp="1"/>
          </p:cNvGraphicFramePr>
          <p:nvPr/>
        </p:nvGraphicFramePr>
        <p:xfrm>
          <a:off x="1001713" y="1874838"/>
          <a:ext cx="9947592" cy="3835400"/>
        </p:xfrm>
        <a:graphic>
          <a:graphicData uri="http://schemas.openxmlformats.org/drawingml/2006/table">
            <a:tbl>
              <a:tblPr/>
              <a:tblGrid>
                <a:gridCol w="2563949"/>
                <a:gridCol w="7383643"/>
              </a:tblGrid>
              <a:tr h="623888">
                <a:tc>
                  <a:txBody>
                    <a:bodyPr/>
                    <a:lstStyle/>
                    <a:p>
                      <a:pPr marL="0" marR="0" lvl="0" indent="0" algn="ctr" defTabSz="914400" rtl="0" eaLnBrk="1" fontAlgn="ctr" latinLnBrk="0" hangingPunct="1">
                        <a:lnSpc>
                          <a:spcPct val="100000"/>
                        </a:lnSpc>
                        <a:spcBef>
                          <a:spcPct val="0"/>
                        </a:spcBef>
                        <a:spcAft>
                          <a:spcPct val="0"/>
                        </a:spcAft>
                        <a:buClrTx/>
                        <a:buSzTx/>
                        <a:buFontTx/>
                        <a:buNone/>
                      </a:pPr>
                      <a:endParaRPr kumimoji="0" lang="en-US" sz="1800" b="1" i="1"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9525" marR="9525" marT="9525"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38100" cap="flat" cmpd="sng" algn="ctr">
                      <a:solidFill>
                        <a:srgbClr val="FFFFFF"/>
                      </a:solidFill>
                      <a:prstDash val="solid"/>
                      <a:bevel/>
                      <a:headEnd type="none" w="med" len="med"/>
                      <a:tailEnd type="none" w="med" len="med"/>
                    </a:lnB>
                    <a:lnTlToBr>
                      <a:noFill/>
                    </a:lnTlToBr>
                    <a:lnBlToTr>
                      <a:noFill/>
                    </a:lnBlToTr>
                    <a:solidFill>
                      <a:srgbClr val="ED7D31"/>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rPr>
                        <a:t>运动</a:t>
                      </a:r>
                      <a:endParaRPr kumimoji="0" lang="zh-CN" altLang="en-US" sz="18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marL="9525" marR="9525" marT="9525"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38100" cap="flat" cmpd="sng" algn="ctr">
                      <a:solidFill>
                        <a:srgbClr val="FFFFFF"/>
                      </a:solidFill>
                      <a:prstDash val="solid"/>
                      <a:bevel/>
                      <a:headEnd type="none" w="med" len="med"/>
                      <a:tailEnd type="none" w="med" len="med"/>
                    </a:lnB>
                    <a:lnTlToBr>
                      <a:noFill/>
                    </a:lnTlToBr>
                    <a:lnBlToTr>
                      <a:noFill/>
                    </a:lnBlToTr>
                    <a:solidFill>
                      <a:srgbClr val="ED7D31"/>
                    </a:solidFill>
                  </a:tcPr>
                </a:tc>
              </a:tr>
              <a:tr h="623888">
                <a:tc>
                  <a:txBody>
                    <a:bodyPr/>
                    <a:lstStyle/>
                    <a:p>
                      <a:pPr marL="0" marR="0" lvl="0" indent="0" algn="ctr" defTabSz="914400" rtl="0" eaLnBrk="1" fontAlgn="base" latinLnBrk="0" hangingPunct="1">
                        <a:lnSpc>
                          <a:spcPts val="1875"/>
                        </a:lnSpc>
                        <a:spcBef>
                          <a:spcPct val="0"/>
                        </a:spcBef>
                        <a:spcAft>
                          <a:spcPct val="0"/>
                        </a:spcAft>
                        <a:buClrTx/>
                        <a:buSzTx/>
                        <a:buFontTx/>
                        <a:buNone/>
                      </a:pPr>
                      <a:r>
                        <a:rPr kumimoji="0" lang="zh-CN" altLang="en-US" sz="18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rPr>
                        <a:t>心血管疾病</a:t>
                      </a:r>
                      <a:endParaRPr kumimoji="0" lang="zh-CN" altLang="en-US" sz="18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381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D7D31"/>
                    </a:solidFill>
                  </a:tcPr>
                </a:tc>
                <a:tc>
                  <a:txBody>
                    <a:bodyPr/>
                    <a:lstStyle/>
                    <a:p>
                      <a:pPr marL="0" marR="0" lvl="0" indent="0" algn="just" defTabSz="914400" rtl="0" eaLnBrk="1" fontAlgn="base" latinLnBrk="0" hangingPunct="1">
                        <a:lnSpc>
                          <a:spcPts val="1875"/>
                        </a:lnSpc>
                        <a:spcBef>
                          <a:spcPct val="0"/>
                        </a:spcBef>
                        <a:spcAft>
                          <a:spcPct val="0"/>
                        </a:spcAft>
                        <a:buClrTx/>
                        <a:buSzTx/>
                        <a:buFontTx/>
                        <a:buNone/>
                      </a:pPr>
                      <a:r>
                        <a:rPr kumimoji="0" lang="zh-CN" altLang="en-US" sz="1800" b="0" i="0" u="none" strike="noStrike" cap="none" normalizeH="0" baseline="0" dirty="0" smtClean="0">
                          <a:ln>
                            <a:noFill/>
                          </a:ln>
                          <a:solidFill>
                            <a:srgbClr val="595959"/>
                          </a:solidFill>
                          <a:effectLst/>
                          <a:latin typeface="楷体" panose="02010609060101010101" pitchFamily="49" charset="-122"/>
                          <a:ea typeface="楷体" panose="02010609060101010101" pitchFamily="49" charset="-122"/>
                          <a:sym typeface="微软雅黑" panose="020B0503020204020204" pitchFamily="34" charset="-122"/>
                        </a:rPr>
                        <a:t>一般慢性心脏病患者只能从事中、小运动量的体育活动。心肌炎等病的急性期应停止运动，并进行治疗。</a:t>
                      </a:r>
                      <a:endParaRPr kumimoji="0" lang="zh-CN" altLang="en-US" sz="1800" b="1" i="0" u="none" strike="noStrike" cap="none" normalizeH="0" baseline="0" dirty="0" smtClean="0">
                        <a:ln>
                          <a:noFill/>
                        </a:ln>
                        <a:solidFill>
                          <a:srgbClr val="595959"/>
                        </a:solidFill>
                        <a:effectLst/>
                        <a:latin typeface="楷体" panose="02010609060101010101" pitchFamily="49" charset="-122"/>
                        <a:ea typeface="楷体" panose="02010609060101010101" pitchFamily="49" charset="-122"/>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381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8D7CC"/>
                    </a:solidFill>
                  </a:tcPr>
                </a:tc>
              </a:tr>
              <a:tr h="625475">
                <a:tc>
                  <a:txBody>
                    <a:bodyPr/>
                    <a:lstStyle/>
                    <a:p>
                      <a:pPr marL="0" marR="0" lvl="0" indent="0" algn="ctr" defTabSz="914400" rtl="0" eaLnBrk="1" fontAlgn="base" latinLnBrk="0" hangingPunct="1">
                        <a:lnSpc>
                          <a:spcPts val="1875"/>
                        </a:lnSpc>
                        <a:spcBef>
                          <a:spcPct val="0"/>
                        </a:spcBef>
                        <a:spcAft>
                          <a:spcPct val="0"/>
                        </a:spcAft>
                        <a:buClrTx/>
                        <a:buSzTx/>
                        <a:buFontTx/>
                        <a:buNone/>
                      </a:pPr>
                      <a:r>
                        <a:rPr kumimoji="0" lang="zh-CN" altLang="en-US" sz="18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rPr>
                        <a:t>呼吸系统疾病</a:t>
                      </a:r>
                      <a:endParaRPr kumimoji="0" lang="zh-CN" altLang="en-US" sz="18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D7D31"/>
                    </a:solidFill>
                  </a:tcPr>
                </a:tc>
                <a:tc>
                  <a:txBody>
                    <a:bodyPr/>
                    <a:lstStyle/>
                    <a:p>
                      <a:pPr marL="0" marR="0" lvl="0" indent="0" algn="just" defTabSz="914400" rtl="0" eaLnBrk="1" fontAlgn="base" latinLnBrk="0" hangingPunct="1">
                        <a:lnSpc>
                          <a:spcPts val="1875"/>
                        </a:lnSpc>
                        <a:spcBef>
                          <a:spcPct val="0"/>
                        </a:spcBef>
                        <a:spcAft>
                          <a:spcPct val="0"/>
                        </a:spcAft>
                        <a:buClrTx/>
                        <a:buSzTx/>
                        <a:buFontTx/>
                        <a:buNone/>
                      </a:pPr>
                      <a:r>
                        <a:rPr kumimoji="0" lang="zh-CN" altLang="en-US" sz="1800" b="0" i="0" u="none" strike="noStrike" kern="1200" cap="none" normalizeH="0" baseline="0" dirty="0" smtClean="0">
                          <a:ln>
                            <a:noFill/>
                          </a:ln>
                          <a:solidFill>
                            <a:srgbClr val="595959"/>
                          </a:solidFill>
                          <a:effectLst/>
                          <a:latin typeface="楷体" panose="02010609060101010101" pitchFamily="49" charset="-122"/>
                          <a:ea typeface="楷体" panose="02010609060101010101" pitchFamily="49" charset="-122"/>
                          <a:cs typeface="+mn-cs"/>
                          <a:sym typeface="微软雅黑" panose="020B0503020204020204" pitchFamily="34" charset="-122"/>
                        </a:rPr>
                        <a:t>肺结核患者的运动必须十分慎重。患结核性胸膜炎病愈后一年内禁止参加运动。慢性气管炎、肺气肿、哮喘病患者均应避免大运动量。</a:t>
                      </a:r>
                      <a:endParaRPr kumimoji="0" lang="zh-CN" altLang="en-US" sz="1800" b="0" i="0" u="none" strike="noStrike" kern="1200" cap="none" normalizeH="0" baseline="0" dirty="0" smtClean="0">
                        <a:ln>
                          <a:noFill/>
                        </a:ln>
                        <a:solidFill>
                          <a:srgbClr val="595959"/>
                        </a:solidFill>
                        <a:effectLst/>
                        <a:latin typeface="楷体" panose="02010609060101010101" pitchFamily="49" charset="-122"/>
                        <a:ea typeface="楷体" panose="02010609060101010101" pitchFamily="49" charset="-122"/>
                        <a:cs typeface="+mn-cs"/>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CECE7"/>
                    </a:solidFill>
                  </a:tcPr>
                </a:tc>
              </a:tr>
              <a:tr h="623888">
                <a:tc>
                  <a:txBody>
                    <a:bodyPr/>
                    <a:lstStyle/>
                    <a:p>
                      <a:pPr marL="0" marR="0" lvl="0" indent="0" algn="ctr" defTabSz="914400" rtl="0" eaLnBrk="1" fontAlgn="base" latinLnBrk="0" hangingPunct="1">
                        <a:lnSpc>
                          <a:spcPts val="1875"/>
                        </a:lnSpc>
                        <a:spcBef>
                          <a:spcPct val="0"/>
                        </a:spcBef>
                        <a:spcAft>
                          <a:spcPct val="0"/>
                        </a:spcAft>
                        <a:buClrTx/>
                        <a:buSzTx/>
                        <a:buFontTx/>
                        <a:buNone/>
                      </a:pPr>
                      <a:r>
                        <a:rPr kumimoji="0" lang="zh-CN" altLang="en-US" sz="18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rPr>
                        <a:t>消化系统疾病</a:t>
                      </a:r>
                      <a:endParaRPr kumimoji="0" lang="zh-CN" altLang="en-US" sz="18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D7D31"/>
                    </a:solidFill>
                  </a:tcPr>
                </a:tc>
                <a:tc>
                  <a:txBody>
                    <a:bodyPr/>
                    <a:lstStyle/>
                    <a:p>
                      <a:pPr marL="0" marR="0" lvl="0" indent="0" algn="just" defTabSz="914400" rtl="0" eaLnBrk="1" fontAlgn="base" latinLnBrk="0" hangingPunct="1">
                        <a:lnSpc>
                          <a:spcPts val="1875"/>
                        </a:lnSpc>
                        <a:spcBef>
                          <a:spcPct val="0"/>
                        </a:spcBef>
                        <a:spcAft>
                          <a:spcPct val="0"/>
                        </a:spcAft>
                        <a:buClrTx/>
                        <a:buSzTx/>
                        <a:buFontTx/>
                        <a:buNone/>
                      </a:pPr>
                      <a:r>
                        <a:rPr kumimoji="0" lang="zh-CN" altLang="en-US" sz="1800" b="0" i="0" u="none" strike="noStrike" kern="1200" cap="none" normalizeH="0" baseline="0" dirty="0" smtClean="0">
                          <a:ln>
                            <a:noFill/>
                          </a:ln>
                          <a:solidFill>
                            <a:srgbClr val="595959"/>
                          </a:solidFill>
                          <a:effectLst/>
                          <a:latin typeface="楷体" panose="02010609060101010101" pitchFamily="49" charset="-122"/>
                          <a:ea typeface="楷体" panose="02010609060101010101" pitchFamily="49" charset="-122"/>
                          <a:cs typeface="+mn-cs"/>
                          <a:sym typeface="微软雅黑" panose="020B0503020204020204" pitchFamily="34" charset="-122"/>
                        </a:rPr>
                        <a:t>溃疡病、胃炎常反复发作时应停止运动进行医治，间歇期可参加正常体育活动。传染性肝炎急性期停止运动。胆囊炎的急性期严禁运动。</a:t>
                      </a:r>
                      <a:endParaRPr kumimoji="0" lang="zh-CN" altLang="en-US" sz="1800" b="0" i="0" u="none" strike="noStrike" kern="1200" cap="none" normalizeH="0" baseline="0" dirty="0" smtClean="0">
                        <a:ln>
                          <a:noFill/>
                        </a:ln>
                        <a:solidFill>
                          <a:srgbClr val="595959"/>
                        </a:solidFill>
                        <a:effectLst/>
                        <a:latin typeface="楷体" panose="02010609060101010101" pitchFamily="49" charset="-122"/>
                        <a:ea typeface="楷体" panose="02010609060101010101" pitchFamily="49" charset="-122"/>
                        <a:cs typeface="+mn-cs"/>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8D7CC"/>
                    </a:solidFill>
                  </a:tcPr>
                </a:tc>
              </a:tr>
              <a:tr h="623888">
                <a:tc>
                  <a:txBody>
                    <a:bodyPr/>
                    <a:lstStyle/>
                    <a:p>
                      <a:pPr marL="0" marR="0" lvl="0" indent="0" algn="ctr" defTabSz="914400" rtl="0" eaLnBrk="1" fontAlgn="base" latinLnBrk="0" hangingPunct="1">
                        <a:lnSpc>
                          <a:spcPts val="1875"/>
                        </a:lnSpc>
                        <a:spcBef>
                          <a:spcPct val="0"/>
                        </a:spcBef>
                        <a:spcAft>
                          <a:spcPct val="0"/>
                        </a:spcAft>
                        <a:buClrTx/>
                        <a:buSzTx/>
                        <a:buFontTx/>
                        <a:buNone/>
                      </a:pPr>
                      <a:r>
                        <a:rPr kumimoji="0" lang="zh-CN" altLang="en-US" sz="18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rPr>
                        <a:t>骨关节病</a:t>
                      </a:r>
                      <a:endParaRPr kumimoji="0" lang="zh-CN" altLang="en-US" sz="18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D7D31"/>
                    </a:solidFill>
                  </a:tcPr>
                </a:tc>
                <a:tc>
                  <a:txBody>
                    <a:bodyPr/>
                    <a:lstStyle/>
                    <a:p>
                      <a:pPr marL="0" marR="0" lvl="0" indent="0" algn="just" defTabSz="914400" rtl="0" eaLnBrk="1" fontAlgn="base" latinLnBrk="0" hangingPunct="1">
                        <a:lnSpc>
                          <a:spcPts val="1875"/>
                        </a:lnSpc>
                        <a:spcBef>
                          <a:spcPct val="0"/>
                        </a:spcBef>
                        <a:spcAft>
                          <a:spcPct val="0"/>
                        </a:spcAft>
                        <a:buClrTx/>
                        <a:buSzTx/>
                        <a:buFontTx/>
                        <a:buNone/>
                      </a:pPr>
                      <a:r>
                        <a:rPr kumimoji="0" lang="zh-CN" altLang="en-US" sz="1800" b="0" i="0" u="none" strike="noStrike" kern="1200" cap="none" normalizeH="0" baseline="0" dirty="0" smtClean="0">
                          <a:ln>
                            <a:noFill/>
                          </a:ln>
                          <a:solidFill>
                            <a:srgbClr val="595959"/>
                          </a:solidFill>
                          <a:effectLst/>
                          <a:latin typeface="楷体" panose="02010609060101010101" pitchFamily="49" charset="-122"/>
                          <a:ea typeface="楷体" panose="02010609060101010101" pitchFamily="49" charset="-122"/>
                          <a:cs typeface="+mn-cs"/>
                          <a:sym typeface="微软雅黑" panose="020B0503020204020204" pitchFamily="34" charset="-122"/>
                        </a:rPr>
                        <a:t>骨折已完全愈合者可参加正常体育运动。风湿性关节炎急性期严禁运动。关节风湿症患者病情好转后可逐渐增加运动量。类风湿性关节炎患者应进行医疗体育活动。</a:t>
                      </a:r>
                      <a:endParaRPr kumimoji="0" lang="zh-CN" altLang="en-US" sz="1800" b="0" i="0" u="none" strike="noStrike" kern="1200" cap="none" normalizeH="0" baseline="0" dirty="0" smtClean="0">
                        <a:ln>
                          <a:noFill/>
                        </a:ln>
                        <a:solidFill>
                          <a:srgbClr val="595959"/>
                        </a:solidFill>
                        <a:effectLst/>
                        <a:latin typeface="楷体" panose="02010609060101010101" pitchFamily="49" charset="-122"/>
                        <a:ea typeface="楷体" panose="02010609060101010101" pitchFamily="49" charset="-122"/>
                        <a:cs typeface="+mn-cs"/>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CECE7"/>
                    </a:solidFill>
                  </a:tcPr>
                </a:tc>
              </a:tr>
              <a:tr h="623888">
                <a:tc>
                  <a:txBody>
                    <a:bodyPr/>
                    <a:lstStyle/>
                    <a:p>
                      <a:pPr marL="0" marR="0" lvl="0" indent="0" algn="ctr" defTabSz="914400" rtl="0" eaLnBrk="1" fontAlgn="base" latinLnBrk="0" hangingPunct="1">
                        <a:lnSpc>
                          <a:spcPts val="1875"/>
                        </a:lnSpc>
                        <a:spcBef>
                          <a:spcPct val="0"/>
                        </a:spcBef>
                        <a:spcAft>
                          <a:spcPct val="0"/>
                        </a:spcAft>
                        <a:buClrTx/>
                        <a:buSzTx/>
                        <a:buFontTx/>
                        <a:buNone/>
                      </a:pPr>
                      <a:r>
                        <a:rPr kumimoji="0" lang="zh-CN" altLang="en-US" sz="18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rPr>
                        <a:t>其他疾病</a:t>
                      </a:r>
                      <a:endParaRPr kumimoji="0" lang="zh-CN" altLang="en-US" sz="18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D7D31"/>
                    </a:solidFill>
                  </a:tcPr>
                </a:tc>
                <a:tc>
                  <a:txBody>
                    <a:bodyPr/>
                    <a:lstStyle/>
                    <a:p>
                      <a:pPr marL="0" marR="0" lvl="0" indent="0" algn="just" defTabSz="914400" rtl="0" eaLnBrk="1" fontAlgn="base" latinLnBrk="0" hangingPunct="1">
                        <a:lnSpc>
                          <a:spcPts val="1875"/>
                        </a:lnSpc>
                        <a:spcBef>
                          <a:spcPct val="0"/>
                        </a:spcBef>
                        <a:spcAft>
                          <a:spcPct val="0"/>
                        </a:spcAft>
                        <a:buClrTx/>
                        <a:buSzTx/>
                        <a:buFontTx/>
                        <a:buNone/>
                      </a:pPr>
                      <a:r>
                        <a:rPr kumimoji="0" lang="zh-CN" altLang="en-US" sz="1800" b="0" i="0" u="none" strike="noStrike" kern="1200" cap="none" normalizeH="0" baseline="0" dirty="0" smtClean="0">
                          <a:ln>
                            <a:noFill/>
                          </a:ln>
                          <a:solidFill>
                            <a:srgbClr val="595959"/>
                          </a:solidFill>
                          <a:effectLst/>
                          <a:latin typeface="楷体" panose="02010609060101010101" pitchFamily="49" charset="-122"/>
                          <a:ea typeface="楷体" panose="02010609060101010101" pitchFamily="49" charset="-122"/>
                          <a:cs typeface="+mn-cs"/>
                          <a:sym typeface="宋体" panose="02010600030101010101" pitchFamily="2" charset="-122"/>
                        </a:rPr>
                        <a:t>急性中耳炎和慢性中耳炎发作时，禁止参加体育运动。慢性鼻窦炎患者不宜在严寒、大风气候下从事室外运动。急性肾炎患者应绝对休息。</a:t>
                      </a:r>
                      <a:endParaRPr kumimoji="0" lang="zh-CN" altLang="en-US" sz="1800" b="0" i="0" u="none" strike="noStrike" kern="1200" cap="none" normalizeH="0" baseline="0" dirty="0" smtClean="0">
                        <a:ln>
                          <a:noFill/>
                        </a:ln>
                        <a:solidFill>
                          <a:srgbClr val="595959"/>
                        </a:solidFill>
                        <a:effectLst/>
                        <a:latin typeface="楷体" panose="02010609060101010101" pitchFamily="49" charset="-122"/>
                        <a:ea typeface="楷体" panose="02010609060101010101" pitchFamily="49" charset="-122"/>
                        <a:cs typeface="+mn-cs"/>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CECE7"/>
                    </a:solidFill>
                  </a:tcPr>
                </a:tc>
              </a:tr>
            </a:tbl>
          </a:graphicData>
        </a:graphic>
      </p:graphicFrame>
    </p:spTree>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434" name="矩形 1"/>
          <p:cNvSpPr/>
          <p:nvPr/>
        </p:nvSpPr>
        <p:spPr>
          <a:xfrm>
            <a:off x="869950" y="544513"/>
            <a:ext cx="3336925" cy="398780"/>
          </a:xfrm>
          <a:prstGeom prst="rect">
            <a:avLst/>
          </a:prstGeom>
          <a:noFill/>
          <a:ln w="9525">
            <a:noFill/>
          </a:ln>
        </p:spPr>
        <p:txBody>
          <a:bodyPr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二、心理疾病与运动的关系</a:t>
            </a:r>
            <a:endPar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435" name="矩形 3"/>
          <p:cNvSpPr/>
          <p:nvPr/>
        </p:nvSpPr>
        <p:spPr>
          <a:xfrm>
            <a:off x="706438" y="1189038"/>
            <a:ext cx="10945812" cy="776287"/>
          </a:xfrm>
          <a:prstGeom prst="rect">
            <a:avLst/>
          </a:prstGeom>
          <a:noFill/>
          <a:ln w="9525">
            <a:noFill/>
          </a:ln>
        </p:spPr>
        <p:txBody>
          <a:bodyPr anchor="t" anchorCtr="0">
            <a:spAutoFit/>
          </a:bodyPr>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体育锻炼被公认为是一种心理疾病的治疗方法。美国的一项调查显示，</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1750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名心理医生中，</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80%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的人认为体育锻炼是治疗抑郁症的有效手段之一，</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60%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的人认为应将体育锻炼作为治疗方法来消除焦虑症。</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8436" name="图片 7" descr="34.jpg"/>
          <p:cNvPicPr>
            <a:picLocks noChangeAspect="1"/>
          </p:cNvPicPr>
          <p:nvPr/>
        </p:nvPicPr>
        <p:blipFill>
          <a:blip r:embed="rId1">
            <a:clrChange>
              <a:clrFrom>
                <a:srgbClr val="FFFFFF"/>
              </a:clrFrom>
              <a:clrTo>
                <a:srgbClr val="FFFFFF">
                  <a:alpha val="0"/>
                </a:srgbClr>
              </a:clrTo>
            </a:clrChange>
          </a:blip>
          <a:srcRect l="2213" t="2766" b="1929"/>
          <a:stretch>
            <a:fillRect/>
          </a:stretch>
        </p:blipFill>
        <p:spPr>
          <a:xfrm>
            <a:off x="1554163" y="2406650"/>
            <a:ext cx="3703637" cy="3608388"/>
          </a:xfrm>
          <a:prstGeom prst="rect">
            <a:avLst/>
          </a:prstGeom>
          <a:noFill/>
          <a:ln w="9525">
            <a:noFill/>
          </a:ln>
        </p:spPr>
      </p:pic>
      <p:pic>
        <p:nvPicPr>
          <p:cNvPr id="18437" name="图片 8" descr="运动 修.png"/>
          <p:cNvPicPr>
            <a:picLocks noChangeAspect="1"/>
          </p:cNvPicPr>
          <p:nvPr/>
        </p:nvPicPr>
        <p:blipFill>
          <a:blip r:embed="rId2">
            <a:clrChange>
              <a:clrFrom>
                <a:srgbClr val="FFFFFF"/>
              </a:clrFrom>
              <a:clrTo>
                <a:srgbClr val="FFFFFF">
                  <a:alpha val="0"/>
                </a:srgbClr>
              </a:clrTo>
            </a:clrChange>
          </a:blip>
          <a:srcRect l="1849"/>
          <a:stretch>
            <a:fillRect/>
          </a:stretch>
        </p:blipFill>
        <p:spPr>
          <a:xfrm>
            <a:off x="6650038" y="2389188"/>
            <a:ext cx="3876675" cy="3690937"/>
          </a:xfrm>
          <a:prstGeom prst="rect">
            <a:avLst/>
          </a:prstGeom>
          <a:noFill/>
          <a:ln w="9525">
            <a:noFill/>
          </a:ln>
        </p:spPr>
      </p:pic>
    </p:spTree>
    <p:custDataLst>
      <p:tags r:id="rId3"/>
    </p:custDataLst>
  </p:cSld>
  <p:clrMapOvr>
    <a:masterClrMapping/>
  </p:clrMapOvr>
  <p:transition>
    <p:push di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6486039" y="2427855"/>
            <a:ext cx="3334358" cy="2744290"/>
          </a:xfrm>
          <a:prstGeom prst="rect">
            <a:avLst/>
          </a:prstGeom>
        </p:spPr>
      </p:pic>
      <p:pic>
        <p:nvPicPr>
          <p:cNvPr id="4" name="图片 3"/>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rot="18616650">
            <a:off x="2851967" y="3901311"/>
            <a:ext cx="3137543" cy="1732985"/>
          </a:xfrm>
          <a:prstGeom prst="rect">
            <a:avLst/>
          </a:prstGeom>
        </p:spPr>
      </p:pic>
      <p:pic>
        <p:nvPicPr>
          <p:cNvPr id="5" name="图片 4"/>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rot="12428420">
            <a:off x="2396229" y="2132529"/>
            <a:ext cx="2368347" cy="2991595"/>
          </a:xfrm>
          <a:prstGeom prst="rect">
            <a:avLst/>
          </a:prstGeom>
        </p:spPr>
      </p:pic>
      <p:pic>
        <p:nvPicPr>
          <p:cNvPr id="6" name="图片 5"/>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2" name="图片 1"/>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3510406" y="966315"/>
            <a:ext cx="5098810" cy="4925370"/>
          </a:xfrm>
          <a:prstGeom prst="rect">
            <a:avLst/>
          </a:prstGeom>
          <a:solidFill>
            <a:schemeClr val="bg1"/>
          </a:solidFill>
        </p:spPr>
      </p:pic>
      <p:sp>
        <p:nvSpPr>
          <p:cNvPr id="8" name="TextBox 3"/>
          <p:cNvSpPr txBox="1"/>
          <p:nvPr>
            <p:custDataLst>
              <p:tags r:id="rId11"/>
            </p:custDataLst>
          </p:nvPr>
        </p:nvSpPr>
        <p:spPr>
          <a:xfrm>
            <a:off x="4177665" y="2168525"/>
            <a:ext cx="3622675" cy="1660525"/>
          </a:xfrm>
          <a:prstGeom prst="rect">
            <a:avLst/>
          </a:prstGeom>
          <a:noFill/>
        </p:spPr>
        <p:txBody>
          <a:bodyPr wrap="square" lIns="0" rtlCol="0">
            <a:spAutoFit/>
          </a:bodyPr>
          <a:p>
            <a:pPr algn="ctr">
              <a:lnSpc>
                <a:spcPct val="150000"/>
              </a:lnSpc>
            </a:pPr>
            <a:r>
              <a:rPr lang="zh-CN" alt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任务五</a:t>
            </a:r>
            <a:endParaRPr lang="zh-CN" alt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a:p>
            <a:pPr algn="ctr">
              <a:lnSpc>
                <a:spcPct val="150000"/>
              </a:lnSpc>
            </a:pPr>
            <a:r>
              <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体育运动与营养</a:t>
            </a:r>
            <a:endPar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nodeType="withEffect">
                                  <p:stCondLst>
                                    <p:cond delay="3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3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6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1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 name="对角圆角矩形 45"/>
          <p:cNvSpPr/>
          <p:nvPr>
            <p:custDataLst>
              <p:tags r:id="rId1"/>
            </p:custDataLst>
          </p:nvPr>
        </p:nvSpPr>
        <p:spPr>
          <a:xfrm>
            <a:off x="4668437" y="1396721"/>
            <a:ext cx="2880517" cy="3944271"/>
          </a:xfrm>
          <a:prstGeom prst="round2DiagRect">
            <a:avLst>
              <a:gd name="adj1" fmla="val 30352"/>
              <a:gd name="adj2" fmla="val 7740"/>
            </a:avLst>
          </a:prstGeom>
          <a:solidFill>
            <a:schemeClr val="bg1"/>
          </a:solidFill>
          <a:ln>
            <a:noFill/>
          </a:ln>
          <a:effectLst>
            <a:outerShdw blurRad="1905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zh-CN" altLang="en-US" sz="3200" dirty="0">
              <a:solidFill>
                <a:schemeClr val="accent2"/>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7" name="对角圆角矩形 46"/>
          <p:cNvSpPr/>
          <p:nvPr>
            <p:custDataLst>
              <p:tags r:id="rId2"/>
            </p:custDataLst>
          </p:nvPr>
        </p:nvSpPr>
        <p:spPr>
          <a:xfrm>
            <a:off x="8646289" y="1396721"/>
            <a:ext cx="2895550" cy="3944271"/>
          </a:xfrm>
          <a:prstGeom prst="round2DiagRect">
            <a:avLst>
              <a:gd name="adj1" fmla="val 30352"/>
              <a:gd name="adj2" fmla="val 7740"/>
            </a:avLst>
          </a:prstGeom>
          <a:solidFill>
            <a:schemeClr val="bg1"/>
          </a:solidFill>
          <a:ln>
            <a:noFill/>
          </a:ln>
          <a:effectLst>
            <a:outerShdw blurRad="1905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zh-CN" altLang="en-US" sz="3200" dirty="0">
              <a:solidFill>
                <a:schemeClr val="accent2"/>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8" name="对角圆角矩形 47"/>
          <p:cNvSpPr/>
          <p:nvPr>
            <p:custDataLst>
              <p:tags r:id="rId3"/>
            </p:custDataLst>
          </p:nvPr>
        </p:nvSpPr>
        <p:spPr>
          <a:xfrm>
            <a:off x="680417" y="1337785"/>
            <a:ext cx="2880516" cy="4003207"/>
          </a:xfrm>
          <a:prstGeom prst="round2DiagRect">
            <a:avLst>
              <a:gd name="adj1" fmla="val 30352"/>
              <a:gd name="adj2" fmla="val 7740"/>
            </a:avLst>
          </a:prstGeom>
          <a:solidFill>
            <a:schemeClr val="bg1"/>
          </a:solidFill>
          <a:ln>
            <a:noFill/>
          </a:ln>
          <a:effectLst>
            <a:outerShdw blurRad="1905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zh-CN" altLang="en-US" sz="3200" dirty="0">
              <a:solidFill>
                <a:schemeClr val="accent2"/>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cxnSp>
        <p:nvCxnSpPr>
          <p:cNvPr id="49" name="直接连接符 48"/>
          <p:cNvCxnSpPr/>
          <p:nvPr>
            <p:custDataLst>
              <p:tags r:id="rId4"/>
            </p:custDataLst>
          </p:nvPr>
        </p:nvCxnSpPr>
        <p:spPr>
          <a:xfrm>
            <a:off x="4114685" y="1337786"/>
            <a:ext cx="0" cy="4003207"/>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custDataLst>
              <p:tags r:id="rId5"/>
            </p:custDataLst>
          </p:nvPr>
        </p:nvCxnSpPr>
        <p:spPr>
          <a:xfrm>
            <a:off x="8102707" y="1337786"/>
            <a:ext cx="0" cy="4003207"/>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51" name="文本框 50"/>
          <p:cNvSpPr txBox="1"/>
          <p:nvPr>
            <p:custDataLst>
              <p:tags r:id="rId6"/>
            </p:custDataLst>
          </p:nvPr>
        </p:nvSpPr>
        <p:spPr>
          <a:xfrm>
            <a:off x="8826349" y="3253489"/>
            <a:ext cx="2639721" cy="739241"/>
          </a:xfrm>
          <a:prstGeom prst="rect">
            <a:avLst/>
          </a:prstGeom>
          <a:noFill/>
        </p:spPr>
        <p:txBody>
          <a:bodyPr vert="horz" wrap="square" lIns="0" tIns="0" rIns="0" bIns="0" rtlCol="0">
            <a:noAutofit/>
          </a:bodyPr>
          <a:lstStyle>
            <a:defPPr>
              <a:defRPr lang="zh-CN"/>
            </a:defPPr>
            <a:lvl1pPr>
              <a:lnSpc>
                <a:spcPct val="150000"/>
              </a:lnSpc>
              <a:defRPr sz="1200">
                <a:solidFill>
                  <a:schemeClr val="bg2">
                    <a:lumMod val="25000"/>
                  </a:schemeClr>
                </a:solidFill>
                <a:latin typeface="思源黑体 CN Normal" panose="020B0400000000000000" pitchFamily="34" charset="-122"/>
                <a:ea typeface="思源黑体 CN Normal" panose="020B0400000000000000" pitchFamily="34" charset="-122"/>
                <a:cs typeface="OPPOSans R" panose="00020600040101010101" pitchFamily="18" charset="-122"/>
              </a:defRPr>
            </a:lvl1pPr>
          </a:lstStyle>
          <a:p>
            <a:pPr>
              <a:lnSpc>
                <a:spcPct val="130000"/>
              </a:lnSpc>
            </a:pPr>
            <a:r>
              <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rPr>
              <a:t>积极参与体育锻炼，增强机体抵抗疾病的能力，消</a:t>
            </a:r>
            <a:r>
              <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rPr>
              <a:t>除或减缓心理疾病带来的不良影响。</a:t>
            </a:r>
            <a:endPar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endParaRPr>
          </a:p>
          <a:p>
            <a:pPr>
              <a:lnSpc>
                <a:spcPct val="130000"/>
              </a:lnSpc>
            </a:pPr>
            <a:endPar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endParaRPr>
          </a:p>
          <a:p>
            <a:pPr>
              <a:lnSpc>
                <a:spcPct val="130000"/>
              </a:lnSpc>
            </a:pPr>
            <a:endPar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endParaRPr>
          </a:p>
        </p:txBody>
      </p:sp>
      <p:sp>
        <p:nvSpPr>
          <p:cNvPr id="52" name="对角圆角矩形 51"/>
          <p:cNvSpPr/>
          <p:nvPr>
            <p:custDataLst>
              <p:tags r:id="rId7"/>
            </p:custDataLst>
          </p:nvPr>
        </p:nvSpPr>
        <p:spPr>
          <a:xfrm>
            <a:off x="8644128" y="1337786"/>
            <a:ext cx="2892847" cy="1706404"/>
          </a:xfrm>
          <a:prstGeom prst="round2DiagRect">
            <a:avLst>
              <a:gd name="adj1" fmla="val 30361"/>
              <a:gd name="adj2" fmla="val 8931"/>
            </a:avLst>
          </a:prstGeom>
          <a:solidFill>
            <a:schemeClr val="accent1"/>
          </a:soli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solidFill>
                <a:srgbClr val="FFFFFF"/>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3" name="文本框 52"/>
          <p:cNvSpPr txBox="1"/>
          <p:nvPr>
            <p:custDataLst>
              <p:tags r:id="rId8"/>
            </p:custDataLst>
          </p:nvPr>
        </p:nvSpPr>
        <p:spPr>
          <a:xfrm>
            <a:off x="8951099" y="1598462"/>
            <a:ext cx="2540000" cy="338554"/>
          </a:xfrm>
          <a:prstGeom prst="rect">
            <a:avLst/>
          </a:prstGeom>
          <a:noFill/>
        </p:spPr>
        <p:txBody>
          <a:bodyPr vert="horz" rtlCol="0">
            <a:noAutofit/>
          </a:bodyPr>
          <a:lstStyle/>
          <a:p>
            <a:pPr algn="ctr">
              <a:lnSpc>
                <a:spcPct val="130000"/>
              </a:lnSpc>
            </a:pPr>
            <a:r>
              <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rPr>
              <a:t>素质目标</a:t>
            </a:r>
            <a:endPar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endParaRPr>
          </a:p>
        </p:txBody>
      </p:sp>
      <p:sp>
        <p:nvSpPr>
          <p:cNvPr id="55" name="椭圆 54"/>
          <p:cNvSpPr/>
          <p:nvPr>
            <p:custDataLst>
              <p:tags r:id="rId9"/>
            </p:custDataLst>
          </p:nvPr>
        </p:nvSpPr>
        <p:spPr>
          <a:xfrm rot="16200000">
            <a:off x="8826349" y="4760732"/>
            <a:ext cx="88821" cy="88821"/>
          </a:xfrm>
          <a:prstGeom prst="ellipse">
            <a:avLst/>
          </a:prstGeom>
          <a:solidFill>
            <a:schemeClr val="bg1">
              <a:lumMod val="8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6" name="椭圆 55"/>
          <p:cNvSpPr/>
          <p:nvPr>
            <p:custDataLst>
              <p:tags r:id="rId10"/>
            </p:custDataLst>
          </p:nvPr>
        </p:nvSpPr>
        <p:spPr>
          <a:xfrm rot="16200000">
            <a:off x="9220227" y="4760732"/>
            <a:ext cx="88821" cy="88821"/>
          </a:xfrm>
          <a:prstGeom prst="ellipse">
            <a:avLst/>
          </a:prstGeom>
          <a:solidFill>
            <a:schemeClr val="bg1">
              <a:lumMod val="8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7" name="椭圆 56"/>
          <p:cNvSpPr/>
          <p:nvPr>
            <p:custDataLst>
              <p:tags r:id="rId11"/>
            </p:custDataLst>
          </p:nvPr>
        </p:nvSpPr>
        <p:spPr>
          <a:xfrm rot="16200000">
            <a:off x="9023288" y="4760732"/>
            <a:ext cx="88821" cy="88821"/>
          </a:xfrm>
          <a:prstGeom prst="ellipse">
            <a:avLst/>
          </a:prstGeom>
          <a:solidFill>
            <a:schemeClr val="accent1"/>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nvGrpSpPr>
          <p:cNvPr id="59" name="图形 6"/>
          <p:cNvGrpSpPr/>
          <p:nvPr/>
        </p:nvGrpSpPr>
        <p:grpSpPr>
          <a:xfrm>
            <a:off x="11013947" y="2535084"/>
            <a:ext cx="342242" cy="342242"/>
            <a:chOff x="0" y="0"/>
            <a:chExt cx="1905000" cy="1905000"/>
          </a:xfrm>
          <a:solidFill>
            <a:schemeClr val="bg1"/>
          </a:solidFill>
        </p:grpSpPr>
        <p:sp>
          <p:nvSpPr>
            <p:cNvPr id="60" name="任意多边形: 形状 53"/>
            <p:cNvSpPr/>
            <p:nvPr/>
          </p:nvSpPr>
          <p:spPr>
            <a:xfrm>
              <a:off x="555624" y="635000"/>
              <a:ext cx="635000" cy="119062"/>
            </a:xfrm>
            <a:custGeom>
              <a:avLst/>
              <a:gdLst>
                <a:gd name="connsiteX0" fmla="*/ 59531 w 635000"/>
                <a:gd name="connsiteY0" fmla="*/ 0 h 119062"/>
                <a:gd name="connsiteX1" fmla="*/ 575469 w 635000"/>
                <a:gd name="connsiteY1" fmla="*/ 0 h 119062"/>
                <a:gd name="connsiteX2" fmla="*/ 635000 w 635000"/>
                <a:gd name="connsiteY2" fmla="*/ 59531 h 119062"/>
                <a:gd name="connsiteX3" fmla="*/ 635000 w 635000"/>
                <a:gd name="connsiteY3" fmla="*/ 59531 h 119062"/>
                <a:gd name="connsiteX4" fmla="*/ 575469 w 635000"/>
                <a:gd name="connsiteY4" fmla="*/ 119063 h 119062"/>
                <a:gd name="connsiteX5" fmla="*/ 59531 w 635000"/>
                <a:gd name="connsiteY5" fmla="*/ 119063 h 119062"/>
                <a:gd name="connsiteX6" fmla="*/ 0 w 635000"/>
                <a:gd name="connsiteY6" fmla="*/ 59531 h 119062"/>
                <a:gd name="connsiteX7" fmla="*/ 0 w 635000"/>
                <a:gd name="connsiteY7" fmla="*/ 59531 h 119062"/>
                <a:gd name="connsiteX8" fmla="*/ 59531 w 635000"/>
                <a:gd name="connsiteY8" fmla="*/ 0 h 11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5000" h="119062">
                  <a:moveTo>
                    <a:pt x="59531" y="0"/>
                  </a:moveTo>
                  <a:lnTo>
                    <a:pt x="575469" y="0"/>
                  </a:lnTo>
                  <a:cubicBezTo>
                    <a:pt x="615156" y="0"/>
                    <a:pt x="635000" y="19844"/>
                    <a:pt x="635000" y="59531"/>
                  </a:cubicBezTo>
                  <a:lnTo>
                    <a:pt x="635000" y="59531"/>
                  </a:lnTo>
                  <a:cubicBezTo>
                    <a:pt x="635000" y="99219"/>
                    <a:pt x="615156" y="119063"/>
                    <a:pt x="575469" y="119063"/>
                  </a:cubicBezTo>
                  <a:lnTo>
                    <a:pt x="59531" y="119063"/>
                  </a:lnTo>
                  <a:cubicBezTo>
                    <a:pt x="19844" y="119063"/>
                    <a:pt x="0" y="99219"/>
                    <a:pt x="0" y="59531"/>
                  </a:cubicBezTo>
                  <a:lnTo>
                    <a:pt x="0" y="59531"/>
                  </a:lnTo>
                  <a:cubicBezTo>
                    <a:pt x="0" y="19844"/>
                    <a:pt x="19844" y="0"/>
                    <a:pt x="59531"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1" name="任意多边形: 形状 54"/>
            <p:cNvSpPr/>
            <p:nvPr/>
          </p:nvSpPr>
          <p:spPr>
            <a:xfrm>
              <a:off x="555624" y="532604"/>
              <a:ext cx="1188703" cy="943770"/>
            </a:xfrm>
            <a:custGeom>
              <a:avLst/>
              <a:gdLst>
                <a:gd name="connsiteX0" fmla="*/ 242094 w 1188703"/>
                <a:gd name="connsiteY0" fmla="*/ 419895 h 943770"/>
                <a:gd name="connsiteX1" fmla="*/ 59531 w 1188703"/>
                <a:gd name="connsiteY1" fmla="*/ 419895 h 943770"/>
                <a:gd name="connsiteX2" fmla="*/ 0 w 1188703"/>
                <a:gd name="connsiteY2" fmla="*/ 479426 h 943770"/>
                <a:gd name="connsiteX3" fmla="*/ 59531 w 1188703"/>
                <a:gd name="connsiteY3" fmla="*/ 538958 h 943770"/>
                <a:gd name="connsiteX4" fmla="*/ 242094 w 1188703"/>
                <a:gd name="connsiteY4" fmla="*/ 538958 h 943770"/>
                <a:gd name="connsiteX5" fmla="*/ 301625 w 1188703"/>
                <a:gd name="connsiteY5" fmla="*/ 479426 h 943770"/>
                <a:gd name="connsiteX6" fmla="*/ 242094 w 1188703"/>
                <a:gd name="connsiteY6" fmla="*/ 419895 h 943770"/>
                <a:gd name="connsiteX7" fmla="*/ 942975 w 1188703"/>
                <a:gd name="connsiteY7" fmla="*/ 134939 h 943770"/>
                <a:gd name="connsiteX8" fmla="*/ 1054894 w 1188703"/>
                <a:gd name="connsiteY8" fmla="*/ 246858 h 943770"/>
                <a:gd name="connsiteX9" fmla="*/ 499269 w 1188703"/>
                <a:gd name="connsiteY9" fmla="*/ 802483 h 943770"/>
                <a:gd name="connsiteX10" fmla="*/ 373063 w 1188703"/>
                <a:gd name="connsiteY10" fmla="*/ 816770 h 943770"/>
                <a:gd name="connsiteX11" fmla="*/ 384175 w 1188703"/>
                <a:gd name="connsiteY11" fmla="*/ 693739 h 943770"/>
                <a:gd name="connsiteX12" fmla="*/ 939800 w 1188703"/>
                <a:gd name="connsiteY12" fmla="*/ 138114 h 943770"/>
                <a:gd name="connsiteX13" fmla="*/ 939800 w 1188703"/>
                <a:gd name="connsiteY13" fmla="*/ 2383 h 943770"/>
                <a:gd name="connsiteX14" fmla="*/ 883444 w 1188703"/>
                <a:gd name="connsiteY14" fmla="*/ 25401 h 943770"/>
                <a:gd name="connsiteX15" fmla="*/ 286544 w 1188703"/>
                <a:gd name="connsiteY15" fmla="*/ 623095 h 943770"/>
                <a:gd name="connsiteX16" fmla="*/ 263525 w 1188703"/>
                <a:gd name="connsiteY16" fmla="*/ 671514 h 943770"/>
                <a:gd name="connsiteX17" fmla="*/ 246856 w 1188703"/>
                <a:gd name="connsiteY17" fmla="*/ 857251 h 943770"/>
                <a:gd name="connsiteX18" fmla="*/ 318765 w 1188703"/>
                <a:gd name="connsiteY18" fmla="*/ 943449 h 943770"/>
                <a:gd name="connsiteX19" fmla="*/ 326231 w 1188703"/>
                <a:gd name="connsiteY19" fmla="*/ 943770 h 943770"/>
                <a:gd name="connsiteX20" fmla="*/ 333375 w 1188703"/>
                <a:gd name="connsiteY20" fmla="*/ 943770 h 943770"/>
                <a:gd name="connsiteX21" fmla="*/ 519113 w 1188703"/>
                <a:gd name="connsiteY21" fmla="*/ 927101 h 943770"/>
                <a:gd name="connsiteX22" fmla="*/ 567531 w 1188703"/>
                <a:gd name="connsiteY22" fmla="*/ 904083 h 943770"/>
                <a:gd name="connsiteX23" fmla="*/ 1165225 w 1188703"/>
                <a:gd name="connsiteY23" fmla="*/ 307183 h 943770"/>
                <a:gd name="connsiteX24" fmla="*/ 1165685 w 1188703"/>
                <a:gd name="connsiteY24" fmla="*/ 194930 h 943770"/>
                <a:gd name="connsiteX25" fmla="*/ 1165225 w 1188703"/>
                <a:gd name="connsiteY25" fmla="*/ 194470 h 943770"/>
                <a:gd name="connsiteX26" fmla="*/ 999331 w 1188703"/>
                <a:gd name="connsiteY26" fmla="*/ 23020 h 943770"/>
                <a:gd name="connsiteX27" fmla="*/ 942975 w 1188703"/>
                <a:gd name="connsiteY27" fmla="*/ 1 h 943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88703" h="943770">
                  <a:moveTo>
                    <a:pt x="242094" y="419895"/>
                  </a:moveTo>
                  <a:lnTo>
                    <a:pt x="59531" y="419895"/>
                  </a:lnTo>
                  <a:cubicBezTo>
                    <a:pt x="26653" y="419895"/>
                    <a:pt x="0" y="446548"/>
                    <a:pt x="0" y="479426"/>
                  </a:cubicBezTo>
                  <a:cubicBezTo>
                    <a:pt x="0" y="512305"/>
                    <a:pt x="26653" y="538958"/>
                    <a:pt x="59531" y="538958"/>
                  </a:cubicBezTo>
                  <a:lnTo>
                    <a:pt x="242094" y="538958"/>
                  </a:lnTo>
                  <a:cubicBezTo>
                    <a:pt x="274972" y="538958"/>
                    <a:pt x="301625" y="512305"/>
                    <a:pt x="301625" y="479426"/>
                  </a:cubicBezTo>
                  <a:cubicBezTo>
                    <a:pt x="301625" y="446548"/>
                    <a:pt x="274972" y="419895"/>
                    <a:pt x="242094" y="419895"/>
                  </a:cubicBezTo>
                  <a:close/>
                  <a:moveTo>
                    <a:pt x="942975" y="134939"/>
                  </a:moveTo>
                  <a:lnTo>
                    <a:pt x="1054894" y="246858"/>
                  </a:lnTo>
                  <a:lnTo>
                    <a:pt x="499269" y="802483"/>
                  </a:lnTo>
                  <a:lnTo>
                    <a:pt x="373063" y="816770"/>
                  </a:lnTo>
                  <a:lnTo>
                    <a:pt x="384175" y="693739"/>
                  </a:lnTo>
                  <a:lnTo>
                    <a:pt x="939800" y="138114"/>
                  </a:lnTo>
                  <a:moveTo>
                    <a:pt x="939800" y="2383"/>
                  </a:moveTo>
                  <a:cubicBezTo>
                    <a:pt x="918702" y="2261"/>
                    <a:pt x="898423" y="10543"/>
                    <a:pt x="883444" y="25401"/>
                  </a:cubicBezTo>
                  <a:lnTo>
                    <a:pt x="286544" y="623095"/>
                  </a:lnTo>
                  <a:cubicBezTo>
                    <a:pt x="273488" y="636077"/>
                    <a:pt x="265350" y="653193"/>
                    <a:pt x="263525" y="671514"/>
                  </a:cubicBezTo>
                  <a:lnTo>
                    <a:pt x="246856" y="857251"/>
                  </a:lnTo>
                  <a:cubicBezTo>
                    <a:pt x="242910" y="900911"/>
                    <a:pt x="275105" y="939503"/>
                    <a:pt x="318765" y="943449"/>
                  </a:cubicBezTo>
                  <a:cubicBezTo>
                    <a:pt x="321247" y="943673"/>
                    <a:pt x="323739" y="943780"/>
                    <a:pt x="326231" y="943770"/>
                  </a:cubicBezTo>
                  <a:lnTo>
                    <a:pt x="333375" y="943770"/>
                  </a:lnTo>
                  <a:lnTo>
                    <a:pt x="519113" y="927101"/>
                  </a:lnTo>
                  <a:cubicBezTo>
                    <a:pt x="537433" y="925276"/>
                    <a:pt x="554550" y="917139"/>
                    <a:pt x="567531" y="904083"/>
                  </a:cubicBezTo>
                  <a:lnTo>
                    <a:pt x="1165225" y="307183"/>
                  </a:lnTo>
                  <a:cubicBezTo>
                    <a:pt x="1196350" y="276312"/>
                    <a:pt x="1196556" y="226055"/>
                    <a:pt x="1165685" y="194930"/>
                  </a:cubicBezTo>
                  <a:cubicBezTo>
                    <a:pt x="1165532" y="194776"/>
                    <a:pt x="1165379" y="194623"/>
                    <a:pt x="1165225" y="194470"/>
                  </a:cubicBezTo>
                  <a:lnTo>
                    <a:pt x="999331" y="23020"/>
                  </a:lnTo>
                  <a:cubicBezTo>
                    <a:pt x="984352" y="8162"/>
                    <a:pt x="964073" y="-121"/>
                    <a:pt x="942975" y="1"/>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2" name="任意多边形: 形状 55"/>
            <p:cNvSpPr/>
            <p:nvPr/>
          </p:nvSpPr>
          <p:spPr>
            <a:xfrm>
              <a:off x="317499" y="238125"/>
              <a:ext cx="1270000" cy="1428750"/>
            </a:xfrm>
            <a:custGeom>
              <a:avLst/>
              <a:gdLst>
                <a:gd name="connsiteX0" fmla="*/ 1150938 w 1270000"/>
                <a:gd name="connsiteY0" fmla="*/ 972344 h 1428750"/>
                <a:gd name="connsiteX1" fmla="*/ 1150938 w 1270000"/>
                <a:gd name="connsiteY1" fmla="*/ 1309688 h 1428750"/>
                <a:gd name="connsiteX2" fmla="*/ 119063 w 1270000"/>
                <a:gd name="connsiteY2" fmla="*/ 1309688 h 1428750"/>
                <a:gd name="connsiteX3" fmla="*/ 119063 w 1270000"/>
                <a:gd name="connsiteY3" fmla="*/ 119063 h 1428750"/>
                <a:gd name="connsiteX4" fmla="*/ 1150938 w 1270000"/>
                <a:gd name="connsiteY4" fmla="*/ 119063 h 1428750"/>
                <a:gd name="connsiteX5" fmla="*/ 1150938 w 1270000"/>
                <a:gd name="connsiteY5" fmla="*/ 178594 h 1428750"/>
                <a:gd name="connsiteX6" fmla="*/ 1210469 w 1270000"/>
                <a:gd name="connsiteY6" fmla="*/ 238125 h 1428750"/>
                <a:gd name="connsiteX7" fmla="*/ 1270000 w 1270000"/>
                <a:gd name="connsiteY7" fmla="*/ 178594 h 1428750"/>
                <a:gd name="connsiteX8" fmla="*/ 1270000 w 1270000"/>
                <a:gd name="connsiteY8" fmla="*/ 79375 h 1428750"/>
                <a:gd name="connsiteX9" fmla="*/ 1190625 w 1270000"/>
                <a:gd name="connsiteY9" fmla="*/ 0 h 1428750"/>
                <a:gd name="connsiteX10" fmla="*/ 79375 w 1270000"/>
                <a:gd name="connsiteY10" fmla="*/ 0 h 1428750"/>
                <a:gd name="connsiteX11" fmla="*/ 0 w 1270000"/>
                <a:gd name="connsiteY11" fmla="*/ 79375 h 1428750"/>
                <a:gd name="connsiteX12" fmla="*/ 0 w 1270000"/>
                <a:gd name="connsiteY12" fmla="*/ 1349375 h 1428750"/>
                <a:gd name="connsiteX13" fmla="*/ 79375 w 1270000"/>
                <a:gd name="connsiteY13" fmla="*/ 1428750 h 1428750"/>
                <a:gd name="connsiteX14" fmla="*/ 1190625 w 1270000"/>
                <a:gd name="connsiteY14" fmla="*/ 1428750 h 1428750"/>
                <a:gd name="connsiteX15" fmla="*/ 1270000 w 1270000"/>
                <a:gd name="connsiteY15" fmla="*/ 1349375 h 1428750"/>
                <a:gd name="connsiteX16" fmla="*/ 1270000 w 1270000"/>
                <a:gd name="connsiteY16" fmla="*/ 972344 h 1428750"/>
                <a:gd name="connsiteX17" fmla="*/ 1210469 w 1270000"/>
                <a:gd name="connsiteY17" fmla="*/ 912813 h 1428750"/>
                <a:gd name="connsiteX18" fmla="*/ 1150938 w 1270000"/>
                <a:gd name="connsiteY18" fmla="*/ 972344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70000" h="1428750">
                  <a:moveTo>
                    <a:pt x="1150938" y="972344"/>
                  </a:moveTo>
                  <a:lnTo>
                    <a:pt x="1150938" y="1309688"/>
                  </a:lnTo>
                  <a:lnTo>
                    <a:pt x="119063" y="1309688"/>
                  </a:lnTo>
                  <a:lnTo>
                    <a:pt x="119063" y="119063"/>
                  </a:lnTo>
                  <a:lnTo>
                    <a:pt x="1150938" y="119063"/>
                  </a:lnTo>
                  <a:lnTo>
                    <a:pt x="1150938" y="178594"/>
                  </a:lnTo>
                  <a:cubicBezTo>
                    <a:pt x="1151365" y="211293"/>
                    <a:pt x="1177769" y="237698"/>
                    <a:pt x="1210469" y="238125"/>
                  </a:cubicBezTo>
                  <a:cubicBezTo>
                    <a:pt x="1243168" y="237698"/>
                    <a:pt x="1269573" y="211293"/>
                    <a:pt x="1270000" y="178594"/>
                  </a:cubicBezTo>
                  <a:lnTo>
                    <a:pt x="1270000" y="79375"/>
                  </a:lnTo>
                  <a:cubicBezTo>
                    <a:pt x="1270000" y="35537"/>
                    <a:pt x="1234463" y="0"/>
                    <a:pt x="1190625" y="0"/>
                  </a:cubicBezTo>
                  <a:lnTo>
                    <a:pt x="79375" y="0"/>
                  </a:lnTo>
                  <a:cubicBezTo>
                    <a:pt x="35537" y="0"/>
                    <a:pt x="0" y="35537"/>
                    <a:pt x="0" y="79375"/>
                  </a:cubicBezTo>
                  <a:lnTo>
                    <a:pt x="0" y="1349375"/>
                  </a:lnTo>
                  <a:cubicBezTo>
                    <a:pt x="0" y="1393213"/>
                    <a:pt x="35537" y="1428750"/>
                    <a:pt x="79375" y="1428750"/>
                  </a:cubicBezTo>
                  <a:lnTo>
                    <a:pt x="1190625" y="1428750"/>
                  </a:lnTo>
                  <a:cubicBezTo>
                    <a:pt x="1234463" y="1428750"/>
                    <a:pt x="1270000" y="1393213"/>
                    <a:pt x="1270000" y="1349375"/>
                  </a:cubicBezTo>
                  <a:lnTo>
                    <a:pt x="1270000" y="972344"/>
                  </a:lnTo>
                  <a:cubicBezTo>
                    <a:pt x="1269573" y="939644"/>
                    <a:pt x="1243168" y="913240"/>
                    <a:pt x="1210469" y="912813"/>
                  </a:cubicBezTo>
                  <a:cubicBezTo>
                    <a:pt x="1177769" y="913240"/>
                    <a:pt x="1151365" y="939644"/>
                    <a:pt x="1150938" y="972344"/>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63" name="文本框 62"/>
          <p:cNvSpPr txBox="1"/>
          <p:nvPr>
            <p:custDataLst>
              <p:tags r:id="rId12"/>
            </p:custDataLst>
          </p:nvPr>
        </p:nvSpPr>
        <p:spPr>
          <a:xfrm>
            <a:off x="850307" y="3195704"/>
            <a:ext cx="2639721" cy="739241"/>
          </a:xfrm>
          <a:prstGeom prst="rect">
            <a:avLst/>
          </a:prstGeom>
          <a:noFill/>
        </p:spPr>
        <p:txBody>
          <a:bodyPr vert="horz" wrap="square" lIns="0" tIns="0" rIns="0" bIns="0" rtlCol="0">
            <a:noAutofit/>
          </a:bodyPr>
          <a:lstStyle>
            <a:defPPr>
              <a:defRPr lang="zh-CN"/>
            </a:defPPr>
            <a:lvl1pPr>
              <a:lnSpc>
                <a:spcPct val="150000"/>
              </a:lnSpc>
              <a:defRPr sz="1200">
                <a:solidFill>
                  <a:schemeClr val="bg2">
                    <a:lumMod val="25000"/>
                  </a:schemeClr>
                </a:solidFill>
                <a:latin typeface="思源黑体 CN Normal" panose="020B0400000000000000" pitchFamily="34" charset="-122"/>
                <a:ea typeface="思源黑体 CN Normal" panose="020B0400000000000000" pitchFamily="34" charset="-122"/>
                <a:cs typeface="OPPOSans R" panose="00020600040101010101" pitchFamily="18" charset="-122"/>
              </a:defRPr>
            </a:lvl1pPr>
          </a:lstStyle>
          <a:p>
            <a:pPr>
              <a:lnSpc>
                <a:spcPct val="130000"/>
              </a:lnSpc>
            </a:pPr>
            <a:r>
              <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rPr>
              <a:t>了解体育对人的身心健康的作用和社会化作用；</a:t>
            </a:r>
            <a:endPar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endParaRPr>
          </a:p>
          <a:p>
            <a:pPr>
              <a:lnSpc>
                <a:spcPct val="130000"/>
              </a:lnSpc>
            </a:pPr>
            <a:r>
              <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rPr>
              <a:t>了解体育健康的概念与标志；了解常见运动疾病的保健；</a:t>
            </a:r>
            <a:endPar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endParaRPr>
          </a:p>
          <a:p>
            <a:pPr>
              <a:lnSpc>
                <a:spcPct val="130000"/>
              </a:lnSpc>
            </a:pPr>
            <a:r>
              <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rPr>
              <a:t>熟悉体育运动与营养的关系。</a:t>
            </a:r>
            <a:endPar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endParaRPr>
          </a:p>
        </p:txBody>
      </p:sp>
      <p:sp>
        <p:nvSpPr>
          <p:cNvPr id="64" name="对角圆角矩形 63"/>
          <p:cNvSpPr/>
          <p:nvPr>
            <p:custDataLst>
              <p:tags r:id="rId13"/>
            </p:custDataLst>
          </p:nvPr>
        </p:nvSpPr>
        <p:spPr>
          <a:xfrm>
            <a:off x="680417" y="1337786"/>
            <a:ext cx="2880516" cy="1706404"/>
          </a:xfrm>
          <a:prstGeom prst="round2DiagRect">
            <a:avLst>
              <a:gd name="adj1" fmla="val 30352"/>
              <a:gd name="adj2" fmla="val 7740"/>
            </a:avLst>
          </a:prstGeom>
          <a:solidFill>
            <a:schemeClr val="accent1"/>
          </a:soli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solidFill>
                <a:srgbClr val="FFFFFF"/>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5" name="文本框 64"/>
          <p:cNvSpPr txBox="1"/>
          <p:nvPr>
            <p:custDataLst>
              <p:tags r:id="rId14"/>
            </p:custDataLst>
          </p:nvPr>
        </p:nvSpPr>
        <p:spPr>
          <a:xfrm>
            <a:off x="975057" y="1598462"/>
            <a:ext cx="2540000" cy="338554"/>
          </a:xfrm>
          <a:prstGeom prst="rect">
            <a:avLst/>
          </a:prstGeom>
          <a:noFill/>
        </p:spPr>
        <p:txBody>
          <a:bodyPr vert="horz" rtlCol="0">
            <a:noAutofit/>
          </a:bodyPr>
          <a:lstStyle/>
          <a:p>
            <a:pPr algn="ctr">
              <a:lnSpc>
                <a:spcPct val="130000"/>
              </a:lnSpc>
            </a:pPr>
            <a:r>
              <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rPr>
              <a:t>知识目标</a:t>
            </a:r>
            <a:endPar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endParaRPr>
          </a:p>
        </p:txBody>
      </p:sp>
      <p:grpSp>
        <p:nvGrpSpPr>
          <p:cNvPr id="71" name="图形 37"/>
          <p:cNvGrpSpPr/>
          <p:nvPr/>
        </p:nvGrpSpPr>
        <p:grpSpPr>
          <a:xfrm>
            <a:off x="2989618" y="2535084"/>
            <a:ext cx="342242" cy="342242"/>
            <a:chOff x="0" y="0"/>
            <a:chExt cx="1905000" cy="1905000"/>
          </a:xfrm>
          <a:solidFill>
            <a:schemeClr val="bg1"/>
          </a:solidFill>
        </p:grpSpPr>
        <p:sp>
          <p:nvSpPr>
            <p:cNvPr id="72" name="任意多边形: 形状 59"/>
            <p:cNvSpPr/>
            <p:nvPr/>
          </p:nvSpPr>
          <p:spPr>
            <a:xfrm>
              <a:off x="476250" y="635000"/>
              <a:ext cx="714375" cy="119062"/>
            </a:xfrm>
            <a:custGeom>
              <a:avLst/>
              <a:gdLst>
                <a:gd name="connsiteX0" fmla="*/ 56356 w 714375"/>
                <a:gd name="connsiteY0" fmla="*/ 0 h 119062"/>
                <a:gd name="connsiteX1" fmla="*/ 658019 w 714375"/>
                <a:gd name="connsiteY1" fmla="*/ 0 h 119062"/>
                <a:gd name="connsiteX2" fmla="*/ 714375 w 714375"/>
                <a:gd name="connsiteY2" fmla="*/ 56356 h 119062"/>
                <a:gd name="connsiteX3" fmla="*/ 714375 w 714375"/>
                <a:gd name="connsiteY3" fmla="*/ 62706 h 119062"/>
                <a:gd name="connsiteX4" fmla="*/ 658019 w 714375"/>
                <a:gd name="connsiteY4" fmla="*/ 119063 h 119062"/>
                <a:gd name="connsiteX5" fmla="*/ 56356 w 714375"/>
                <a:gd name="connsiteY5" fmla="*/ 119063 h 119062"/>
                <a:gd name="connsiteX6" fmla="*/ 0 w 714375"/>
                <a:gd name="connsiteY6" fmla="*/ 62706 h 119062"/>
                <a:gd name="connsiteX7" fmla="*/ 0 w 714375"/>
                <a:gd name="connsiteY7" fmla="*/ 56356 h 119062"/>
                <a:gd name="connsiteX8" fmla="*/ 56356 w 714375"/>
                <a:gd name="connsiteY8" fmla="*/ 0 h 11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4375" h="119062">
                  <a:moveTo>
                    <a:pt x="56356" y="0"/>
                  </a:moveTo>
                  <a:lnTo>
                    <a:pt x="658019" y="0"/>
                  </a:lnTo>
                  <a:cubicBezTo>
                    <a:pt x="695590" y="0"/>
                    <a:pt x="714375" y="18785"/>
                    <a:pt x="714375" y="56356"/>
                  </a:cubicBezTo>
                  <a:lnTo>
                    <a:pt x="714375" y="62706"/>
                  </a:lnTo>
                  <a:cubicBezTo>
                    <a:pt x="714375" y="100277"/>
                    <a:pt x="695590" y="119063"/>
                    <a:pt x="658019" y="119063"/>
                  </a:cubicBezTo>
                  <a:lnTo>
                    <a:pt x="56356" y="119063"/>
                  </a:lnTo>
                  <a:cubicBezTo>
                    <a:pt x="18785" y="119063"/>
                    <a:pt x="0" y="100277"/>
                    <a:pt x="0" y="62706"/>
                  </a:cubicBezTo>
                  <a:lnTo>
                    <a:pt x="0" y="56356"/>
                  </a:lnTo>
                  <a:cubicBezTo>
                    <a:pt x="0" y="18785"/>
                    <a:pt x="18785" y="0"/>
                    <a:pt x="56356"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3" name="任意多边形: 形状 63"/>
            <p:cNvSpPr/>
            <p:nvPr/>
          </p:nvSpPr>
          <p:spPr>
            <a:xfrm>
              <a:off x="476250" y="952500"/>
              <a:ext cx="476250" cy="119062"/>
            </a:xfrm>
            <a:custGeom>
              <a:avLst/>
              <a:gdLst>
                <a:gd name="connsiteX0" fmla="*/ 421481 w 476250"/>
                <a:gd name="connsiteY0" fmla="*/ 0 h 119062"/>
                <a:gd name="connsiteX1" fmla="*/ 54769 w 476250"/>
                <a:gd name="connsiteY1" fmla="*/ 0 h 119062"/>
                <a:gd name="connsiteX2" fmla="*/ 0 w 476250"/>
                <a:gd name="connsiteY2" fmla="*/ 54769 h 119062"/>
                <a:gd name="connsiteX3" fmla="*/ 0 w 476250"/>
                <a:gd name="connsiteY3" fmla="*/ 64294 h 119062"/>
                <a:gd name="connsiteX4" fmla="*/ 54769 w 476250"/>
                <a:gd name="connsiteY4" fmla="*/ 119063 h 119062"/>
                <a:gd name="connsiteX5" fmla="*/ 421481 w 476250"/>
                <a:gd name="connsiteY5" fmla="*/ 119063 h 119062"/>
                <a:gd name="connsiteX6" fmla="*/ 476250 w 476250"/>
                <a:gd name="connsiteY6" fmla="*/ 64294 h 119062"/>
                <a:gd name="connsiteX7" fmla="*/ 476250 w 476250"/>
                <a:gd name="connsiteY7" fmla="*/ 54769 h 119062"/>
                <a:gd name="connsiteX8" fmla="*/ 421481 w 476250"/>
                <a:gd name="connsiteY8" fmla="*/ 0 h 11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250" h="119062">
                  <a:moveTo>
                    <a:pt x="421481" y="0"/>
                  </a:moveTo>
                  <a:lnTo>
                    <a:pt x="54769" y="0"/>
                  </a:lnTo>
                  <a:cubicBezTo>
                    <a:pt x="24521" y="0"/>
                    <a:pt x="0" y="24521"/>
                    <a:pt x="0" y="54769"/>
                  </a:cubicBezTo>
                  <a:lnTo>
                    <a:pt x="0" y="64294"/>
                  </a:lnTo>
                  <a:cubicBezTo>
                    <a:pt x="0" y="94542"/>
                    <a:pt x="24521" y="119063"/>
                    <a:pt x="54769" y="119063"/>
                  </a:cubicBezTo>
                  <a:lnTo>
                    <a:pt x="421481" y="119063"/>
                  </a:lnTo>
                  <a:cubicBezTo>
                    <a:pt x="451729" y="119063"/>
                    <a:pt x="476250" y="94542"/>
                    <a:pt x="476250" y="64294"/>
                  </a:cubicBezTo>
                  <a:lnTo>
                    <a:pt x="476250" y="54769"/>
                  </a:lnTo>
                  <a:cubicBezTo>
                    <a:pt x="476250" y="24521"/>
                    <a:pt x="451729" y="0"/>
                    <a:pt x="421481"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4" name="任意多边形: 形状 64"/>
            <p:cNvSpPr/>
            <p:nvPr/>
          </p:nvSpPr>
          <p:spPr>
            <a:xfrm>
              <a:off x="238125" y="238125"/>
              <a:ext cx="1190625" cy="1428750"/>
            </a:xfrm>
            <a:custGeom>
              <a:avLst/>
              <a:gdLst>
                <a:gd name="connsiteX0" fmla="*/ 119063 w 1190625"/>
                <a:gd name="connsiteY0" fmla="*/ 1309688 h 1428750"/>
                <a:gd name="connsiteX1" fmla="*/ 119063 w 1190625"/>
                <a:gd name="connsiteY1" fmla="*/ 119063 h 1428750"/>
                <a:gd name="connsiteX2" fmla="*/ 1071563 w 1190625"/>
                <a:gd name="connsiteY2" fmla="*/ 119063 h 1428750"/>
                <a:gd name="connsiteX3" fmla="*/ 1071563 w 1190625"/>
                <a:gd name="connsiteY3" fmla="*/ 575469 h 1428750"/>
                <a:gd name="connsiteX4" fmla="*/ 1131094 w 1190625"/>
                <a:gd name="connsiteY4" fmla="*/ 635000 h 1428750"/>
                <a:gd name="connsiteX5" fmla="*/ 1190625 w 1190625"/>
                <a:gd name="connsiteY5" fmla="*/ 575469 h 1428750"/>
                <a:gd name="connsiteX6" fmla="*/ 1190625 w 1190625"/>
                <a:gd name="connsiteY6" fmla="*/ 79375 h 1428750"/>
                <a:gd name="connsiteX7" fmla="*/ 1111250 w 1190625"/>
                <a:gd name="connsiteY7" fmla="*/ 0 h 1428750"/>
                <a:gd name="connsiteX8" fmla="*/ 79375 w 1190625"/>
                <a:gd name="connsiteY8" fmla="*/ 0 h 1428750"/>
                <a:gd name="connsiteX9" fmla="*/ 0 w 1190625"/>
                <a:gd name="connsiteY9" fmla="*/ 79375 h 1428750"/>
                <a:gd name="connsiteX10" fmla="*/ 0 w 1190625"/>
                <a:gd name="connsiteY10" fmla="*/ 1349375 h 1428750"/>
                <a:gd name="connsiteX11" fmla="*/ 79375 w 1190625"/>
                <a:gd name="connsiteY11" fmla="*/ 1428750 h 1428750"/>
                <a:gd name="connsiteX12" fmla="*/ 654844 w 1190625"/>
                <a:gd name="connsiteY12" fmla="*/ 1428750 h 1428750"/>
                <a:gd name="connsiteX13" fmla="*/ 714375 w 1190625"/>
                <a:gd name="connsiteY13" fmla="*/ 1369219 h 1428750"/>
                <a:gd name="connsiteX14" fmla="*/ 654844 w 1190625"/>
                <a:gd name="connsiteY14" fmla="*/ 1309688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90625" h="1428750">
                  <a:moveTo>
                    <a:pt x="119063" y="1309688"/>
                  </a:moveTo>
                  <a:lnTo>
                    <a:pt x="119063" y="119063"/>
                  </a:lnTo>
                  <a:lnTo>
                    <a:pt x="1071563" y="119063"/>
                  </a:lnTo>
                  <a:lnTo>
                    <a:pt x="1071563" y="575469"/>
                  </a:lnTo>
                  <a:cubicBezTo>
                    <a:pt x="1071990" y="608168"/>
                    <a:pt x="1098394" y="634573"/>
                    <a:pt x="1131094" y="635000"/>
                  </a:cubicBezTo>
                  <a:cubicBezTo>
                    <a:pt x="1163793" y="634573"/>
                    <a:pt x="1190198" y="608168"/>
                    <a:pt x="1190625" y="575469"/>
                  </a:cubicBezTo>
                  <a:lnTo>
                    <a:pt x="1190625" y="79375"/>
                  </a:lnTo>
                  <a:cubicBezTo>
                    <a:pt x="1190625" y="35537"/>
                    <a:pt x="1155088" y="0"/>
                    <a:pt x="1111250" y="0"/>
                  </a:cubicBezTo>
                  <a:lnTo>
                    <a:pt x="79375" y="0"/>
                  </a:lnTo>
                  <a:cubicBezTo>
                    <a:pt x="35537" y="0"/>
                    <a:pt x="0" y="35537"/>
                    <a:pt x="0" y="79375"/>
                  </a:cubicBezTo>
                  <a:lnTo>
                    <a:pt x="0" y="1349375"/>
                  </a:lnTo>
                  <a:cubicBezTo>
                    <a:pt x="0" y="1393213"/>
                    <a:pt x="35537" y="1428750"/>
                    <a:pt x="79375" y="1428750"/>
                  </a:cubicBezTo>
                  <a:lnTo>
                    <a:pt x="654844" y="1428750"/>
                  </a:lnTo>
                  <a:cubicBezTo>
                    <a:pt x="687543" y="1428323"/>
                    <a:pt x="713948" y="1401918"/>
                    <a:pt x="714375" y="1369219"/>
                  </a:cubicBezTo>
                  <a:cubicBezTo>
                    <a:pt x="713948" y="1336519"/>
                    <a:pt x="687543" y="1310115"/>
                    <a:pt x="654844" y="1309688"/>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5" name="任意多边形: 形状 65"/>
            <p:cNvSpPr/>
            <p:nvPr/>
          </p:nvSpPr>
          <p:spPr>
            <a:xfrm>
              <a:off x="1038739" y="951729"/>
              <a:ext cx="621260" cy="715154"/>
            </a:xfrm>
            <a:custGeom>
              <a:avLst/>
              <a:gdLst>
                <a:gd name="connsiteX0" fmla="*/ 450336 w 621260"/>
                <a:gd name="connsiteY0" fmla="*/ 430983 h 715154"/>
                <a:gd name="connsiteX1" fmla="*/ 503476 w 621260"/>
                <a:gd name="connsiteY1" fmla="*/ 98442 h 715154"/>
                <a:gd name="connsiteX2" fmla="*/ 170936 w 621260"/>
                <a:gd name="connsiteY2" fmla="*/ 45302 h 715154"/>
                <a:gd name="connsiteX3" fmla="*/ 117796 w 621260"/>
                <a:gd name="connsiteY3" fmla="*/ 377842 h 715154"/>
                <a:gd name="connsiteX4" fmla="*/ 170936 w 621260"/>
                <a:gd name="connsiteY4" fmla="*/ 430983 h 715154"/>
                <a:gd name="connsiteX5" fmla="*/ 1073 w 621260"/>
                <a:gd name="connsiteY5" fmla="*/ 645295 h 715154"/>
                <a:gd name="connsiteX6" fmla="*/ 47626 w 621260"/>
                <a:gd name="connsiteY6" fmla="*/ 714092 h 715154"/>
                <a:gd name="connsiteX7" fmla="*/ 59811 w 621260"/>
                <a:gd name="connsiteY7" fmla="*/ 715145 h 715154"/>
                <a:gd name="connsiteX8" fmla="*/ 117755 w 621260"/>
                <a:gd name="connsiteY8" fmla="*/ 669108 h 715154"/>
                <a:gd name="connsiteX9" fmla="*/ 357265 w 621260"/>
                <a:gd name="connsiteY9" fmla="*/ 522856 h 715154"/>
                <a:gd name="connsiteX10" fmla="*/ 503517 w 621260"/>
                <a:gd name="connsiteY10" fmla="*/ 669108 h 715154"/>
                <a:gd name="connsiteX11" fmla="*/ 561461 w 621260"/>
                <a:gd name="connsiteY11" fmla="*/ 715145 h 715154"/>
                <a:gd name="connsiteX12" fmla="*/ 621251 w 621260"/>
                <a:gd name="connsiteY12" fmla="*/ 657480 h 715154"/>
                <a:gd name="connsiteX13" fmla="*/ 620198 w 621260"/>
                <a:gd name="connsiteY13" fmla="*/ 645295 h 715154"/>
                <a:gd name="connsiteX14" fmla="*/ 450336 w 621260"/>
                <a:gd name="connsiteY14" fmla="*/ 430983 h 715154"/>
                <a:gd name="connsiteX15" fmla="*/ 310636 w 621260"/>
                <a:gd name="connsiteY15" fmla="*/ 119833 h 715154"/>
                <a:gd name="connsiteX16" fmla="*/ 429698 w 621260"/>
                <a:gd name="connsiteY16" fmla="*/ 238895 h 715154"/>
                <a:gd name="connsiteX17" fmla="*/ 310636 w 621260"/>
                <a:gd name="connsiteY17" fmla="*/ 357958 h 715154"/>
                <a:gd name="connsiteX18" fmla="*/ 191573 w 621260"/>
                <a:gd name="connsiteY18" fmla="*/ 238895 h 715154"/>
                <a:gd name="connsiteX19" fmla="*/ 310636 w 621260"/>
                <a:gd name="connsiteY19" fmla="*/ 119833 h 715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21260" h="715154">
                  <a:moveTo>
                    <a:pt x="450336" y="430983"/>
                  </a:moveTo>
                  <a:cubicBezTo>
                    <a:pt x="556839" y="353828"/>
                    <a:pt x="580631" y="204945"/>
                    <a:pt x="503476" y="98442"/>
                  </a:cubicBezTo>
                  <a:cubicBezTo>
                    <a:pt x="426322" y="-8061"/>
                    <a:pt x="277439" y="-31852"/>
                    <a:pt x="170936" y="45302"/>
                  </a:cubicBezTo>
                  <a:cubicBezTo>
                    <a:pt x="64433" y="122456"/>
                    <a:pt x="40641" y="271339"/>
                    <a:pt x="117796" y="377842"/>
                  </a:cubicBezTo>
                  <a:cubicBezTo>
                    <a:pt x="132585" y="398257"/>
                    <a:pt x="150521" y="416194"/>
                    <a:pt x="170936" y="430983"/>
                  </a:cubicBezTo>
                  <a:cubicBezTo>
                    <a:pt x="84875" y="473126"/>
                    <a:pt x="22452" y="551885"/>
                    <a:pt x="1073" y="645295"/>
                  </a:cubicBezTo>
                  <a:cubicBezTo>
                    <a:pt x="-5069" y="677148"/>
                    <a:pt x="15773" y="707950"/>
                    <a:pt x="47626" y="714092"/>
                  </a:cubicBezTo>
                  <a:cubicBezTo>
                    <a:pt x="51640" y="714866"/>
                    <a:pt x="55724" y="715219"/>
                    <a:pt x="59811" y="715145"/>
                  </a:cubicBezTo>
                  <a:cubicBezTo>
                    <a:pt x="87477" y="715127"/>
                    <a:pt x="111484" y="696053"/>
                    <a:pt x="117755" y="669108"/>
                  </a:cubicBezTo>
                  <a:cubicBezTo>
                    <a:pt x="143507" y="562582"/>
                    <a:pt x="250740" y="497103"/>
                    <a:pt x="357265" y="522856"/>
                  </a:cubicBezTo>
                  <a:cubicBezTo>
                    <a:pt x="429577" y="540337"/>
                    <a:pt x="486036" y="596796"/>
                    <a:pt x="503517" y="669108"/>
                  </a:cubicBezTo>
                  <a:cubicBezTo>
                    <a:pt x="509788" y="696053"/>
                    <a:pt x="533795" y="715128"/>
                    <a:pt x="561461" y="715145"/>
                  </a:cubicBezTo>
                  <a:cubicBezTo>
                    <a:pt x="593895" y="715732"/>
                    <a:pt x="620665" y="689914"/>
                    <a:pt x="621251" y="657480"/>
                  </a:cubicBezTo>
                  <a:cubicBezTo>
                    <a:pt x="621325" y="653393"/>
                    <a:pt x="620972" y="649309"/>
                    <a:pt x="620198" y="645295"/>
                  </a:cubicBezTo>
                  <a:cubicBezTo>
                    <a:pt x="598820" y="551885"/>
                    <a:pt x="536397" y="473127"/>
                    <a:pt x="450336" y="430983"/>
                  </a:cubicBezTo>
                  <a:close/>
                  <a:moveTo>
                    <a:pt x="310636" y="119833"/>
                  </a:moveTo>
                  <a:cubicBezTo>
                    <a:pt x="376392" y="119833"/>
                    <a:pt x="429698" y="173139"/>
                    <a:pt x="429698" y="238895"/>
                  </a:cubicBezTo>
                  <a:cubicBezTo>
                    <a:pt x="429698" y="304652"/>
                    <a:pt x="376392" y="357958"/>
                    <a:pt x="310636" y="357958"/>
                  </a:cubicBezTo>
                  <a:cubicBezTo>
                    <a:pt x="244879" y="357958"/>
                    <a:pt x="191573" y="304652"/>
                    <a:pt x="191573" y="238895"/>
                  </a:cubicBezTo>
                  <a:cubicBezTo>
                    <a:pt x="191573" y="173139"/>
                    <a:pt x="244879" y="119833"/>
                    <a:pt x="310636" y="119833"/>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76" name="文本框 75"/>
          <p:cNvSpPr txBox="1"/>
          <p:nvPr>
            <p:custDataLst>
              <p:tags r:id="rId15"/>
            </p:custDataLst>
          </p:nvPr>
        </p:nvSpPr>
        <p:spPr>
          <a:xfrm>
            <a:off x="4825631" y="3253489"/>
            <a:ext cx="2639721" cy="739241"/>
          </a:xfrm>
          <a:prstGeom prst="rect">
            <a:avLst/>
          </a:prstGeom>
          <a:noFill/>
        </p:spPr>
        <p:txBody>
          <a:bodyPr vert="horz" wrap="square" lIns="0" tIns="0" rIns="0" bIns="0" rtlCol="0">
            <a:noAutofit/>
          </a:bodyPr>
          <a:lstStyle>
            <a:defPPr>
              <a:defRPr lang="zh-CN"/>
            </a:defPPr>
            <a:lvl1pPr>
              <a:lnSpc>
                <a:spcPct val="150000"/>
              </a:lnSpc>
              <a:defRPr sz="1200">
                <a:solidFill>
                  <a:schemeClr val="bg2">
                    <a:lumMod val="25000"/>
                  </a:schemeClr>
                </a:solidFill>
                <a:latin typeface="思源黑体 CN Normal" panose="020B0400000000000000" pitchFamily="34" charset="-122"/>
                <a:ea typeface="思源黑体 CN Normal" panose="020B0400000000000000" pitchFamily="34" charset="-122"/>
                <a:cs typeface="OPPOSans R" panose="00020600040101010101" pitchFamily="18" charset="-122"/>
              </a:defRPr>
            </a:lvl1pPr>
          </a:lstStyle>
          <a:p>
            <a:pPr>
              <a:lnSpc>
                <a:spcPct val="130000"/>
              </a:lnSpc>
            </a:pPr>
            <a:r>
              <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rPr>
              <a:t>学会简单的体育运动健康卫生知识。</a:t>
            </a:r>
            <a:endPar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endParaRPr>
          </a:p>
        </p:txBody>
      </p:sp>
      <p:sp>
        <p:nvSpPr>
          <p:cNvPr id="77" name="对角圆角矩形 76"/>
          <p:cNvSpPr/>
          <p:nvPr>
            <p:custDataLst>
              <p:tags r:id="rId16"/>
            </p:custDataLst>
          </p:nvPr>
        </p:nvSpPr>
        <p:spPr>
          <a:xfrm>
            <a:off x="4668438" y="1337786"/>
            <a:ext cx="2880516" cy="1706404"/>
          </a:xfrm>
          <a:prstGeom prst="round2DiagRect">
            <a:avLst>
              <a:gd name="adj1" fmla="val 32147"/>
              <a:gd name="adj2" fmla="val 7145"/>
            </a:avLst>
          </a:prstGeom>
          <a:solidFill>
            <a:schemeClr val="accent2"/>
          </a:soli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solidFill>
                <a:srgbClr val="FFFFFF"/>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8" name="文本框 77"/>
          <p:cNvSpPr txBox="1"/>
          <p:nvPr>
            <p:custDataLst>
              <p:tags r:id="rId17"/>
            </p:custDataLst>
          </p:nvPr>
        </p:nvSpPr>
        <p:spPr>
          <a:xfrm>
            <a:off x="4950381" y="1598462"/>
            <a:ext cx="2540000" cy="338554"/>
          </a:xfrm>
          <a:prstGeom prst="rect">
            <a:avLst/>
          </a:prstGeom>
          <a:noFill/>
        </p:spPr>
        <p:txBody>
          <a:bodyPr vert="horz" rtlCol="0">
            <a:noAutofit/>
          </a:bodyPr>
          <a:lstStyle/>
          <a:p>
            <a:pPr algn="ctr">
              <a:lnSpc>
                <a:spcPct val="130000"/>
              </a:lnSpc>
            </a:pPr>
            <a:r>
              <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rPr>
              <a:t>能力目标</a:t>
            </a:r>
            <a:endPar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endParaRPr>
          </a:p>
        </p:txBody>
      </p:sp>
      <p:sp>
        <p:nvSpPr>
          <p:cNvPr id="81" name="椭圆 80"/>
          <p:cNvSpPr/>
          <p:nvPr>
            <p:custDataLst>
              <p:tags r:id="rId18"/>
            </p:custDataLst>
          </p:nvPr>
        </p:nvSpPr>
        <p:spPr>
          <a:xfrm rot="16200000">
            <a:off x="4825631" y="4760732"/>
            <a:ext cx="88821" cy="88821"/>
          </a:xfrm>
          <a:prstGeom prst="ellipse">
            <a:avLst/>
          </a:prstGeom>
          <a:solidFill>
            <a:schemeClr val="bg1">
              <a:lumMod val="8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2" name="椭圆 81"/>
          <p:cNvSpPr/>
          <p:nvPr>
            <p:custDataLst>
              <p:tags r:id="rId19"/>
            </p:custDataLst>
          </p:nvPr>
        </p:nvSpPr>
        <p:spPr>
          <a:xfrm rot="16200000">
            <a:off x="5219509" y="4760732"/>
            <a:ext cx="88821" cy="88821"/>
          </a:xfrm>
          <a:prstGeom prst="ellipse">
            <a:avLst/>
          </a:prstGeom>
          <a:solidFill>
            <a:schemeClr val="bg1">
              <a:lumMod val="8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3" name="椭圆 82"/>
          <p:cNvSpPr/>
          <p:nvPr>
            <p:custDataLst>
              <p:tags r:id="rId20"/>
            </p:custDataLst>
          </p:nvPr>
        </p:nvSpPr>
        <p:spPr>
          <a:xfrm rot="16200000">
            <a:off x="5022570" y="4760732"/>
            <a:ext cx="88821" cy="88821"/>
          </a:xfrm>
          <a:prstGeom prst="ellipse">
            <a:avLst/>
          </a:prstGeom>
          <a:solidFill>
            <a:schemeClr val="accent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nvGrpSpPr>
          <p:cNvPr id="84" name="图形 23"/>
          <p:cNvGrpSpPr/>
          <p:nvPr/>
        </p:nvGrpSpPr>
        <p:grpSpPr>
          <a:xfrm>
            <a:off x="7001783" y="2535084"/>
            <a:ext cx="342242" cy="342242"/>
            <a:chOff x="0" y="0"/>
            <a:chExt cx="1905000" cy="1905000"/>
          </a:xfrm>
          <a:solidFill>
            <a:schemeClr val="bg1"/>
          </a:solidFill>
        </p:grpSpPr>
        <p:sp>
          <p:nvSpPr>
            <p:cNvPr id="85" name="任意多边形: 形状 67"/>
            <p:cNvSpPr/>
            <p:nvPr/>
          </p:nvSpPr>
          <p:spPr>
            <a:xfrm>
              <a:off x="238125" y="396874"/>
              <a:ext cx="1428750" cy="1270000"/>
            </a:xfrm>
            <a:custGeom>
              <a:avLst/>
              <a:gdLst>
                <a:gd name="connsiteX0" fmla="*/ 1309688 w 1428750"/>
                <a:gd name="connsiteY0" fmla="*/ 119063 h 1270000"/>
                <a:gd name="connsiteX1" fmla="*/ 1309688 w 1428750"/>
                <a:gd name="connsiteY1" fmla="*/ 1150938 h 1270000"/>
                <a:gd name="connsiteX2" fmla="*/ 119063 w 1428750"/>
                <a:gd name="connsiteY2" fmla="*/ 1150938 h 1270000"/>
                <a:gd name="connsiteX3" fmla="*/ 119063 w 1428750"/>
                <a:gd name="connsiteY3" fmla="*/ 119063 h 1270000"/>
                <a:gd name="connsiteX4" fmla="*/ 1309688 w 1428750"/>
                <a:gd name="connsiteY4" fmla="*/ 119063 h 1270000"/>
                <a:gd name="connsiteX5" fmla="*/ 1349375 w 1428750"/>
                <a:gd name="connsiteY5" fmla="*/ 0 h 1270000"/>
                <a:gd name="connsiteX6" fmla="*/ 79375 w 1428750"/>
                <a:gd name="connsiteY6" fmla="*/ 0 h 1270000"/>
                <a:gd name="connsiteX7" fmla="*/ 0 w 1428750"/>
                <a:gd name="connsiteY7" fmla="*/ 79375 h 1270000"/>
                <a:gd name="connsiteX8" fmla="*/ 0 w 1428750"/>
                <a:gd name="connsiteY8" fmla="*/ 1190625 h 1270000"/>
                <a:gd name="connsiteX9" fmla="*/ 79375 w 1428750"/>
                <a:gd name="connsiteY9" fmla="*/ 1270000 h 1270000"/>
                <a:gd name="connsiteX10" fmla="*/ 1349375 w 1428750"/>
                <a:gd name="connsiteY10" fmla="*/ 1270000 h 1270000"/>
                <a:gd name="connsiteX11" fmla="*/ 1428750 w 1428750"/>
                <a:gd name="connsiteY11" fmla="*/ 1190625 h 1270000"/>
                <a:gd name="connsiteX12" fmla="*/ 1428750 w 1428750"/>
                <a:gd name="connsiteY12" fmla="*/ 79375 h 1270000"/>
                <a:gd name="connsiteX13" fmla="*/ 1349375 w 1428750"/>
                <a:gd name="connsiteY13" fmla="*/ 0 h 127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28750" h="1270000">
                  <a:moveTo>
                    <a:pt x="1309688" y="119063"/>
                  </a:moveTo>
                  <a:lnTo>
                    <a:pt x="1309688" y="1150938"/>
                  </a:lnTo>
                  <a:lnTo>
                    <a:pt x="119063" y="1150938"/>
                  </a:lnTo>
                  <a:lnTo>
                    <a:pt x="119063" y="119063"/>
                  </a:lnTo>
                  <a:lnTo>
                    <a:pt x="1309688" y="119063"/>
                  </a:lnTo>
                  <a:moveTo>
                    <a:pt x="1349375" y="0"/>
                  </a:moveTo>
                  <a:lnTo>
                    <a:pt x="79375" y="0"/>
                  </a:lnTo>
                  <a:cubicBezTo>
                    <a:pt x="35537" y="0"/>
                    <a:pt x="0" y="35537"/>
                    <a:pt x="0" y="79375"/>
                  </a:cubicBezTo>
                  <a:lnTo>
                    <a:pt x="0" y="1190625"/>
                  </a:lnTo>
                  <a:cubicBezTo>
                    <a:pt x="0" y="1234463"/>
                    <a:pt x="35537" y="1270000"/>
                    <a:pt x="79375" y="1270000"/>
                  </a:cubicBezTo>
                  <a:lnTo>
                    <a:pt x="1349375" y="1270000"/>
                  </a:lnTo>
                  <a:cubicBezTo>
                    <a:pt x="1393213" y="1270000"/>
                    <a:pt x="1428750" y="1234463"/>
                    <a:pt x="1428750" y="1190625"/>
                  </a:cubicBezTo>
                  <a:lnTo>
                    <a:pt x="1428750" y="79375"/>
                  </a:lnTo>
                  <a:cubicBezTo>
                    <a:pt x="1428750" y="35537"/>
                    <a:pt x="1393213" y="0"/>
                    <a:pt x="1349375"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6" name="任意多边形: 形状 68"/>
            <p:cNvSpPr/>
            <p:nvPr/>
          </p:nvSpPr>
          <p:spPr>
            <a:xfrm>
              <a:off x="476250" y="238125"/>
              <a:ext cx="119062" cy="396875"/>
            </a:xfrm>
            <a:custGeom>
              <a:avLst/>
              <a:gdLst>
                <a:gd name="connsiteX0" fmla="*/ 59531 w 119062"/>
                <a:gd name="connsiteY0" fmla="*/ 0 h 396875"/>
                <a:gd name="connsiteX1" fmla="*/ 59531 w 119062"/>
                <a:gd name="connsiteY1" fmla="*/ 0 h 396875"/>
                <a:gd name="connsiteX2" fmla="*/ 119063 w 119062"/>
                <a:gd name="connsiteY2" fmla="*/ 59531 h 396875"/>
                <a:gd name="connsiteX3" fmla="*/ 119063 w 119062"/>
                <a:gd name="connsiteY3" fmla="*/ 337344 h 396875"/>
                <a:gd name="connsiteX4" fmla="*/ 59531 w 119062"/>
                <a:gd name="connsiteY4" fmla="*/ 396875 h 396875"/>
                <a:gd name="connsiteX5" fmla="*/ 59531 w 119062"/>
                <a:gd name="connsiteY5" fmla="*/ 396875 h 396875"/>
                <a:gd name="connsiteX6" fmla="*/ 0 w 119062"/>
                <a:gd name="connsiteY6" fmla="*/ 337344 h 396875"/>
                <a:gd name="connsiteX7" fmla="*/ 0 w 119062"/>
                <a:gd name="connsiteY7" fmla="*/ 59531 h 396875"/>
                <a:gd name="connsiteX8" fmla="*/ 59531 w 119062"/>
                <a:gd name="connsiteY8" fmla="*/ 0 h 39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062" h="396875">
                  <a:moveTo>
                    <a:pt x="59531" y="0"/>
                  </a:moveTo>
                  <a:lnTo>
                    <a:pt x="59531" y="0"/>
                  </a:lnTo>
                  <a:cubicBezTo>
                    <a:pt x="99219" y="0"/>
                    <a:pt x="119063" y="19844"/>
                    <a:pt x="119063" y="59531"/>
                  </a:cubicBezTo>
                  <a:lnTo>
                    <a:pt x="119063" y="337344"/>
                  </a:lnTo>
                  <a:cubicBezTo>
                    <a:pt x="119063" y="377031"/>
                    <a:pt x="99219" y="396875"/>
                    <a:pt x="59531" y="396875"/>
                  </a:cubicBezTo>
                  <a:lnTo>
                    <a:pt x="59531" y="396875"/>
                  </a:lnTo>
                  <a:cubicBezTo>
                    <a:pt x="19844" y="396875"/>
                    <a:pt x="0" y="377031"/>
                    <a:pt x="0" y="337344"/>
                  </a:cubicBezTo>
                  <a:lnTo>
                    <a:pt x="0" y="59531"/>
                  </a:lnTo>
                  <a:cubicBezTo>
                    <a:pt x="0" y="19844"/>
                    <a:pt x="19844" y="0"/>
                    <a:pt x="59531"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7" name="任意多边形: 形状 69"/>
            <p:cNvSpPr/>
            <p:nvPr/>
          </p:nvSpPr>
          <p:spPr>
            <a:xfrm>
              <a:off x="1309687" y="238125"/>
              <a:ext cx="119062" cy="396875"/>
            </a:xfrm>
            <a:custGeom>
              <a:avLst/>
              <a:gdLst>
                <a:gd name="connsiteX0" fmla="*/ 59531 w 119062"/>
                <a:gd name="connsiteY0" fmla="*/ 0 h 396875"/>
                <a:gd name="connsiteX1" fmla="*/ 59531 w 119062"/>
                <a:gd name="connsiteY1" fmla="*/ 0 h 396875"/>
                <a:gd name="connsiteX2" fmla="*/ 119063 w 119062"/>
                <a:gd name="connsiteY2" fmla="*/ 59531 h 396875"/>
                <a:gd name="connsiteX3" fmla="*/ 119063 w 119062"/>
                <a:gd name="connsiteY3" fmla="*/ 337344 h 396875"/>
                <a:gd name="connsiteX4" fmla="*/ 59531 w 119062"/>
                <a:gd name="connsiteY4" fmla="*/ 396875 h 396875"/>
                <a:gd name="connsiteX5" fmla="*/ 59531 w 119062"/>
                <a:gd name="connsiteY5" fmla="*/ 396875 h 396875"/>
                <a:gd name="connsiteX6" fmla="*/ 0 w 119062"/>
                <a:gd name="connsiteY6" fmla="*/ 337344 h 396875"/>
                <a:gd name="connsiteX7" fmla="*/ 0 w 119062"/>
                <a:gd name="connsiteY7" fmla="*/ 59531 h 396875"/>
                <a:gd name="connsiteX8" fmla="*/ 59531 w 119062"/>
                <a:gd name="connsiteY8" fmla="*/ 0 h 39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062" h="396875">
                  <a:moveTo>
                    <a:pt x="59531" y="0"/>
                  </a:moveTo>
                  <a:lnTo>
                    <a:pt x="59531" y="0"/>
                  </a:lnTo>
                  <a:cubicBezTo>
                    <a:pt x="99219" y="0"/>
                    <a:pt x="119063" y="19844"/>
                    <a:pt x="119063" y="59531"/>
                  </a:cubicBezTo>
                  <a:lnTo>
                    <a:pt x="119063" y="337344"/>
                  </a:lnTo>
                  <a:cubicBezTo>
                    <a:pt x="119063" y="377031"/>
                    <a:pt x="99219" y="396875"/>
                    <a:pt x="59531" y="396875"/>
                  </a:cubicBezTo>
                  <a:lnTo>
                    <a:pt x="59531" y="396875"/>
                  </a:lnTo>
                  <a:cubicBezTo>
                    <a:pt x="19844" y="396875"/>
                    <a:pt x="0" y="377031"/>
                    <a:pt x="0" y="337344"/>
                  </a:cubicBezTo>
                  <a:lnTo>
                    <a:pt x="0" y="59531"/>
                  </a:lnTo>
                  <a:cubicBezTo>
                    <a:pt x="0" y="19844"/>
                    <a:pt x="19844" y="0"/>
                    <a:pt x="59531"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8" name="任意多边形: 形状 70"/>
            <p:cNvSpPr/>
            <p:nvPr/>
          </p:nvSpPr>
          <p:spPr>
            <a:xfrm>
              <a:off x="238125" y="793749"/>
              <a:ext cx="1428750" cy="119062"/>
            </a:xfrm>
            <a:custGeom>
              <a:avLst/>
              <a:gdLst>
                <a:gd name="connsiteX0" fmla="*/ 0 w 1428750"/>
                <a:gd name="connsiteY0" fmla="*/ 0 h 119062"/>
                <a:gd name="connsiteX1" fmla="*/ 1428750 w 1428750"/>
                <a:gd name="connsiteY1" fmla="*/ 0 h 119062"/>
                <a:gd name="connsiteX2" fmla="*/ 1428750 w 1428750"/>
                <a:gd name="connsiteY2" fmla="*/ 119063 h 119062"/>
                <a:gd name="connsiteX3" fmla="*/ 0 w 1428750"/>
                <a:gd name="connsiteY3" fmla="*/ 119063 h 119062"/>
              </a:gdLst>
              <a:ahLst/>
              <a:cxnLst>
                <a:cxn ang="0">
                  <a:pos x="connsiteX0" y="connsiteY0"/>
                </a:cxn>
                <a:cxn ang="0">
                  <a:pos x="connsiteX1" y="connsiteY1"/>
                </a:cxn>
                <a:cxn ang="0">
                  <a:pos x="connsiteX2" y="connsiteY2"/>
                </a:cxn>
                <a:cxn ang="0">
                  <a:pos x="connsiteX3" y="connsiteY3"/>
                </a:cxn>
              </a:cxnLst>
              <a:rect l="l" t="t" r="r" b="b"/>
              <a:pathLst>
                <a:path w="1428750" h="119062">
                  <a:moveTo>
                    <a:pt x="0" y="0"/>
                  </a:moveTo>
                  <a:lnTo>
                    <a:pt x="1428750" y="0"/>
                  </a:lnTo>
                  <a:lnTo>
                    <a:pt x="1428750" y="119063"/>
                  </a:lnTo>
                  <a:lnTo>
                    <a:pt x="0" y="119063"/>
                  </a:ln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9" name="任意多边形: 形状 71"/>
            <p:cNvSpPr/>
            <p:nvPr/>
          </p:nvSpPr>
          <p:spPr>
            <a:xfrm>
              <a:off x="704682" y="1031927"/>
              <a:ext cx="557270" cy="401074"/>
            </a:xfrm>
            <a:custGeom>
              <a:avLst/>
              <a:gdLst>
                <a:gd name="connsiteX0" fmla="*/ 540712 w 557270"/>
                <a:gd name="connsiteY0" fmla="*/ 17410 h 401074"/>
                <a:gd name="connsiteX1" fmla="*/ 456574 w 557270"/>
                <a:gd name="connsiteY1" fmla="*/ 17410 h 401074"/>
                <a:gd name="connsiteX2" fmla="*/ 214480 w 557270"/>
                <a:gd name="connsiteY2" fmla="*/ 255535 h 401074"/>
                <a:gd name="connsiteX3" fmla="*/ 111293 w 557270"/>
                <a:gd name="connsiteY3" fmla="*/ 158698 h 401074"/>
                <a:gd name="connsiteX4" fmla="*/ 30118 w 557270"/>
                <a:gd name="connsiteY4" fmla="*/ 136370 h 401074"/>
                <a:gd name="connsiteX5" fmla="*/ 7790 w 557270"/>
                <a:gd name="connsiteY5" fmla="*/ 217546 h 401074"/>
                <a:gd name="connsiteX6" fmla="*/ 27155 w 557270"/>
                <a:gd name="connsiteY6" fmla="*/ 238073 h 401074"/>
                <a:gd name="connsiteX7" fmla="*/ 172412 w 557270"/>
                <a:gd name="connsiteY7" fmla="*/ 383329 h 401074"/>
                <a:gd name="connsiteX8" fmla="*/ 255472 w 557270"/>
                <a:gd name="connsiteY8" fmla="*/ 384406 h 401074"/>
                <a:gd name="connsiteX9" fmla="*/ 256549 w 557270"/>
                <a:gd name="connsiteY9" fmla="*/ 383329 h 401074"/>
                <a:gd name="connsiteX10" fmla="*/ 540712 w 557270"/>
                <a:gd name="connsiteY10" fmla="*/ 99166 h 401074"/>
                <a:gd name="connsiteX11" fmla="*/ 540712 w 557270"/>
                <a:gd name="connsiteY11" fmla="*/ 17410 h 401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7270" h="401074">
                  <a:moveTo>
                    <a:pt x="540712" y="17410"/>
                  </a:moveTo>
                  <a:cubicBezTo>
                    <a:pt x="517469" y="-5803"/>
                    <a:pt x="479817" y="-5803"/>
                    <a:pt x="456574" y="17410"/>
                  </a:cubicBezTo>
                  <a:lnTo>
                    <a:pt x="214480" y="255535"/>
                  </a:lnTo>
                  <a:lnTo>
                    <a:pt x="111293" y="158698"/>
                  </a:lnTo>
                  <a:cubicBezTo>
                    <a:pt x="95042" y="130116"/>
                    <a:pt x="58699" y="120120"/>
                    <a:pt x="30118" y="136370"/>
                  </a:cubicBezTo>
                  <a:cubicBezTo>
                    <a:pt x="1536" y="152621"/>
                    <a:pt x="-8460" y="188964"/>
                    <a:pt x="7790" y="217546"/>
                  </a:cubicBezTo>
                  <a:cubicBezTo>
                    <a:pt x="12507" y="225841"/>
                    <a:pt x="19148" y="232881"/>
                    <a:pt x="27155" y="238073"/>
                  </a:cubicBezTo>
                  <a:lnTo>
                    <a:pt x="172412" y="383329"/>
                  </a:lnTo>
                  <a:cubicBezTo>
                    <a:pt x="195051" y="406563"/>
                    <a:pt x="232238" y="407045"/>
                    <a:pt x="255472" y="384406"/>
                  </a:cubicBezTo>
                  <a:cubicBezTo>
                    <a:pt x="255836" y="384052"/>
                    <a:pt x="256195" y="383693"/>
                    <a:pt x="256549" y="383329"/>
                  </a:cubicBezTo>
                  <a:lnTo>
                    <a:pt x="540712" y="99166"/>
                  </a:lnTo>
                  <a:cubicBezTo>
                    <a:pt x="562790" y="76386"/>
                    <a:pt x="562790" y="40191"/>
                    <a:pt x="540712" y="1741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5121" name="TextBox 8"/>
          <p:cNvSpPr/>
          <p:nvPr>
            <p:custDataLst>
              <p:tags r:id="rId21"/>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1+#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500" fill="hold"/>
                                        <p:tgtEl>
                                          <p:spTgt spid="47"/>
                                        </p:tgtEl>
                                        <p:attrNameLst>
                                          <p:attrName>ppt_x</p:attrName>
                                        </p:attrNameLst>
                                      </p:cBhvr>
                                      <p:tavLst>
                                        <p:tav tm="0">
                                          <p:val>
                                            <p:strVal val="1+#ppt_w/2"/>
                                          </p:val>
                                        </p:tav>
                                        <p:tav tm="100000">
                                          <p:val>
                                            <p:strVal val="#ppt_x"/>
                                          </p:val>
                                        </p:tav>
                                      </p:tavLst>
                                    </p:anim>
                                    <p:anim calcmode="lin" valueType="num">
                                      <p:cBhvr additive="base">
                                        <p:cTn id="12" dur="500" fill="hold"/>
                                        <p:tgtEl>
                                          <p:spTgt spid="47"/>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48"/>
                                        </p:tgtEl>
                                        <p:attrNameLst>
                                          <p:attrName>style.visibility</p:attrName>
                                        </p:attrNameLst>
                                      </p:cBhvr>
                                      <p:to>
                                        <p:strVal val="visible"/>
                                      </p:to>
                                    </p:set>
                                    <p:anim calcmode="lin" valueType="num">
                                      <p:cBhvr additive="base">
                                        <p:cTn id="15" dur="500" fill="hold"/>
                                        <p:tgtEl>
                                          <p:spTgt spid="48"/>
                                        </p:tgtEl>
                                        <p:attrNameLst>
                                          <p:attrName>ppt_x</p:attrName>
                                        </p:attrNameLst>
                                      </p:cBhvr>
                                      <p:tavLst>
                                        <p:tav tm="0">
                                          <p:val>
                                            <p:strVal val="1+#ppt_w/2"/>
                                          </p:val>
                                        </p:tav>
                                        <p:tav tm="100000">
                                          <p:val>
                                            <p:strVal val="#ppt_x"/>
                                          </p:val>
                                        </p:tav>
                                      </p:tavLst>
                                    </p:anim>
                                    <p:anim calcmode="lin" valueType="num">
                                      <p:cBhvr additive="base">
                                        <p:cTn id="16" dur="500" fill="hold"/>
                                        <p:tgtEl>
                                          <p:spTgt spid="48"/>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fill="hold"/>
                                        <p:tgtEl>
                                          <p:spTgt spid="49"/>
                                        </p:tgtEl>
                                        <p:attrNameLst>
                                          <p:attrName>ppt_x</p:attrName>
                                        </p:attrNameLst>
                                      </p:cBhvr>
                                      <p:tavLst>
                                        <p:tav tm="0">
                                          <p:val>
                                            <p:strVal val="1+#ppt_w/2"/>
                                          </p:val>
                                        </p:tav>
                                        <p:tav tm="100000">
                                          <p:val>
                                            <p:strVal val="#ppt_x"/>
                                          </p:val>
                                        </p:tav>
                                      </p:tavLst>
                                    </p:anim>
                                    <p:anim calcmode="lin" valueType="num">
                                      <p:cBhvr additive="base">
                                        <p:cTn id="20" dur="500" fill="hold"/>
                                        <p:tgtEl>
                                          <p:spTgt spid="49"/>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1+#ppt_w/2"/>
                                          </p:val>
                                        </p:tav>
                                        <p:tav tm="100000">
                                          <p:val>
                                            <p:strVal val="#ppt_x"/>
                                          </p:val>
                                        </p:tav>
                                      </p:tavLst>
                                    </p:anim>
                                    <p:anim calcmode="lin" valueType="num">
                                      <p:cBhvr additive="base">
                                        <p:cTn id="24" dur="500" fill="hold"/>
                                        <p:tgtEl>
                                          <p:spTgt spid="50"/>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51"/>
                                        </p:tgtEl>
                                        <p:attrNameLst>
                                          <p:attrName>style.visibility</p:attrName>
                                        </p:attrNameLst>
                                      </p:cBhvr>
                                      <p:to>
                                        <p:strVal val="visible"/>
                                      </p:to>
                                    </p:set>
                                    <p:anim calcmode="lin" valueType="num">
                                      <p:cBhvr additive="base">
                                        <p:cTn id="27" dur="500" fill="hold"/>
                                        <p:tgtEl>
                                          <p:spTgt spid="51"/>
                                        </p:tgtEl>
                                        <p:attrNameLst>
                                          <p:attrName>ppt_x</p:attrName>
                                        </p:attrNameLst>
                                      </p:cBhvr>
                                      <p:tavLst>
                                        <p:tav tm="0">
                                          <p:val>
                                            <p:strVal val="1+#ppt_w/2"/>
                                          </p:val>
                                        </p:tav>
                                        <p:tav tm="100000">
                                          <p:val>
                                            <p:strVal val="#ppt_x"/>
                                          </p:val>
                                        </p:tav>
                                      </p:tavLst>
                                    </p:anim>
                                    <p:anim calcmode="lin" valueType="num">
                                      <p:cBhvr additive="base">
                                        <p:cTn id="28" dur="500" fill="hold"/>
                                        <p:tgtEl>
                                          <p:spTgt spid="5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52"/>
                                        </p:tgtEl>
                                        <p:attrNameLst>
                                          <p:attrName>style.visibility</p:attrName>
                                        </p:attrNameLst>
                                      </p:cBhvr>
                                      <p:to>
                                        <p:strVal val="visible"/>
                                      </p:to>
                                    </p:set>
                                    <p:anim calcmode="lin" valueType="num">
                                      <p:cBhvr additive="base">
                                        <p:cTn id="31" dur="500" fill="hold"/>
                                        <p:tgtEl>
                                          <p:spTgt spid="52"/>
                                        </p:tgtEl>
                                        <p:attrNameLst>
                                          <p:attrName>ppt_x</p:attrName>
                                        </p:attrNameLst>
                                      </p:cBhvr>
                                      <p:tavLst>
                                        <p:tav tm="0">
                                          <p:val>
                                            <p:strVal val="1+#ppt_w/2"/>
                                          </p:val>
                                        </p:tav>
                                        <p:tav tm="100000">
                                          <p:val>
                                            <p:strVal val="#ppt_x"/>
                                          </p:val>
                                        </p:tav>
                                      </p:tavLst>
                                    </p:anim>
                                    <p:anim calcmode="lin" valueType="num">
                                      <p:cBhvr additive="base">
                                        <p:cTn id="32" dur="500" fill="hold"/>
                                        <p:tgtEl>
                                          <p:spTgt spid="52"/>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53"/>
                                        </p:tgtEl>
                                        <p:attrNameLst>
                                          <p:attrName>style.visibility</p:attrName>
                                        </p:attrNameLst>
                                      </p:cBhvr>
                                      <p:to>
                                        <p:strVal val="visible"/>
                                      </p:to>
                                    </p:set>
                                    <p:anim calcmode="lin" valueType="num">
                                      <p:cBhvr additive="base">
                                        <p:cTn id="35" dur="500" fill="hold"/>
                                        <p:tgtEl>
                                          <p:spTgt spid="53"/>
                                        </p:tgtEl>
                                        <p:attrNameLst>
                                          <p:attrName>ppt_x</p:attrName>
                                        </p:attrNameLst>
                                      </p:cBhvr>
                                      <p:tavLst>
                                        <p:tav tm="0">
                                          <p:val>
                                            <p:strVal val="1+#ppt_w/2"/>
                                          </p:val>
                                        </p:tav>
                                        <p:tav tm="100000">
                                          <p:val>
                                            <p:strVal val="#ppt_x"/>
                                          </p:val>
                                        </p:tav>
                                      </p:tavLst>
                                    </p:anim>
                                    <p:anim calcmode="lin" valueType="num">
                                      <p:cBhvr additive="base">
                                        <p:cTn id="36" dur="500" fill="hold"/>
                                        <p:tgtEl>
                                          <p:spTgt spid="53"/>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55"/>
                                        </p:tgtEl>
                                        <p:attrNameLst>
                                          <p:attrName>style.visibility</p:attrName>
                                        </p:attrNameLst>
                                      </p:cBhvr>
                                      <p:to>
                                        <p:strVal val="visible"/>
                                      </p:to>
                                    </p:set>
                                    <p:anim calcmode="lin" valueType="num">
                                      <p:cBhvr additive="base">
                                        <p:cTn id="39" dur="500" fill="hold"/>
                                        <p:tgtEl>
                                          <p:spTgt spid="55"/>
                                        </p:tgtEl>
                                        <p:attrNameLst>
                                          <p:attrName>ppt_x</p:attrName>
                                        </p:attrNameLst>
                                      </p:cBhvr>
                                      <p:tavLst>
                                        <p:tav tm="0">
                                          <p:val>
                                            <p:strVal val="1+#ppt_w/2"/>
                                          </p:val>
                                        </p:tav>
                                        <p:tav tm="100000">
                                          <p:val>
                                            <p:strVal val="#ppt_x"/>
                                          </p:val>
                                        </p:tav>
                                      </p:tavLst>
                                    </p:anim>
                                    <p:anim calcmode="lin" valueType="num">
                                      <p:cBhvr additive="base">
                                        <p:cTn id="40" dur="500" fill="hold"/>
                                        <p:tgtEl>
                                          <p:spTgt spid="55"/>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56"/>
                                        </p:tgtEl>
                                        <p:attrNameLst>
                                          <p:attrName>style.visibility</p:attrName>
                                        </p:attrNameLst>
                                      </p:cBhvr>
                                      <p:to>
                                        <p:strVal val="visible"/>
                                      </p:to>
                                    </p:set>
                                    <p:anim calcmode="lin" valueType="num">
                                      <p:cBhvr additive="base">
                                        <p:cTn id="43" dur="500" fill="hold"/>
                                        <p:tgtEl>
                                          <p:spTgt spid="56"/>
                                        </p:tgtEl>
                                        <p:attrNameLst>
                                          <p:attrName>ppt_x</p:attrName>
                                        </p:attrNameLst>
                                      </p:cBhvr>
                                      <p:tavLst>
                                        <p:tav tm="0">
                                          <p:val>
                                            <p:strVal val="1+#ppt_w/2"/>
                                          </p:val>
                                        </p:tav>
                                        <p:tav tm="100000">
                                          <p:val>
                                            <p:strVal val="#ppt_x"/>
                                          </p:val>
                                        </p:tav>
                                      </p:tavLst>
                                    </p:anim>
                                    <p:anim calcmode="lin" valueType="num">
                                      <p:cBhvr additive="base">
                                        <p:cTn id="44" dur="500" fill="hold"/>
                                        <p:tgtEl>
                                          <p:spTgt spid="56"/>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57"/>
                                        </p:tgtEl>
                                        <p:attrNameLst>
                                          <p:attrName>style.visibility</p:attrName>
                                        </p:attrNameLst>
                                      </p:cBhvr>
                                      <p:to>
                                        <p:strVal val="visible"/>
                                      </p:to>
                                    </p:set>
                                    <p:anim calcmode="lin" valueType="num">
                                      <p:cBhvr additive="base">
                                        <p:cTn id="47" dur="500" fill="hold"/>
                                        <p:tgtEl>
                                          <p:spTgt spid="57"/>
                                        </p:tgtEl>
                                        <p:attrNameLst>
                                          <p:attrName>ppt_x</p:attrName>
                                        </p:attrNameLst>
                                      </p:cBhvr>
                                      <p:tavLst>
                                        <p:tav tm="0">
                                          <p:val>
                                            <p:strVal val="1+#ppt_w/2"/>
                                          </p:val>
                                        </p:tav>
                                        <p:tav tm="100000">
                                          <p:val>
                                            <p:strVal val="#ppt_x"/>
                                          </p:val>
                                        </p:tav>
                                      </p:tavLst>
                                    </p:anim>
                                    <p:anim calcmode="lin" valueType="num">
                                      <p:cBhvr additive="base">
                                        <p:cTn id="48" dur="500" fill="hold"/>
                                        <p:tgtEl>
                                          <p:spTgt spid="57"/>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0"/>
                                  </p:stCondLst>
                                  <p:childTnLst>
                                    <p:set>
                                      <p:cBhvr>
                                        <p:cTn id="50" dur="1" fill="hold">
                                          <p:stCondLst>
                                            <p:cond delay="0"/>
                                          </p:stCondLst>
                                        </p:cTn>
                                        <p:tgtEl>
                                          <p:spTgt spid="59"/>
                                        </p:tgtEl>
                                        <p:attrNameLst>
                                          <p:attrName>style.visibility</p:attrName>
                                        </p:attrNameLst>
                                      </p:cBhvr>
                                      <p:to>
                                        <p:strVal val="visible"/>
                                      </p:to>
                                    </p:set>
                                    <p:anim calcmode="lin" valueType="num">
                                      <p:cBhvr additive="base">
                                        <p:cTn id="51" dur="500" fill="hold"/>
                                        <p:tgtEl>
                                          <p:spTgt spid="59"/>
                                        </p:tgtEl>
                                        <p:attrNameLst>
                                          <p:attrName>ppt_x</p:attrName>
                                        </p:attrNameLst>
                                      </p:cBhvr>
                                      <p:tavLst>
                                        <p:tav tm="0">
                                          <p:val>
                                            <p:strVal val="1+#ppt_w/2"/>
                                          </p:val>
                                        </p:tav>
                                        <p:tav tm="100000">
                                          <p:val>
                                            <p:strVal val="#ppt_x"/>
                                          </p:val>
                                        </p:tav>
                                      </p:tavLst>
                                    </p:anim>
                                    <p:anim calcmode="lin" valueType="num">
                                      <p:cBhvr additive="base">
                                        <p:cTn id="52" dur="500" fill="hold"/>
                                        <p:tgtEl>
                                          <p:spTgt spid="59"/>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63"/>
                                        </p:tgtEl>
                                        <p:attrNameLst>
                                          <p:attrName>style.visibility</p:attrName>
                                        </p:attrNameLst>
                                      </p:cBhvr>
                                      <p:to>
                                        <p:strVal val="visible"/>
                                      </p:to>
                                    </p:set>
                                    <p:anim calcmode="lin" valueType="num">
                                      <p:cBhvr additive="base">
                                        <p:cTn id="55" dur="500" fill="hold"/>
                                        <p:tgtEl>
                                          <p:spTgt spid="63"/>
                                        </p:tgtEl>
                                        <p:attrNameLst>
                                          <p:attrName>ppt_x</p:attrName>
                                        </p:attrNameLst>
                                      </p:cBhvr>
                                      <p:tavLst>
                                        <p:tav tm="0">
                                          <p:val>
                                            <p:strVal val="1+#ppt_w/2"/>
                                          </p:val>
                                        </p:tav>
                                        <p:tav tm="100000">
                                          <p:val>
                                            <p:strVal val="#ppt_x"/>
                                          </p:val>
                                        </p:tav>
                                      </p:tavLst>
                                    </p:anim>
                                    <p:anim calcmode="lin" valueType="num">
                                      <p:cBhvr additive="base">
                                        <p:cTn id="56" dur="500" fill="hold"/>
                                        <p:tgtEl>
                                          <p:spTgt spid="63"/>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64"/>
                                        </p:tgtEl>
                                        <p:attrNameLst>
                                          <p:attrName>style.visibility</p:attrName>
                                        </p:attrNameLst>
                                      </p:cBhvr>
                                      <p:to>
                                        <p:strVal val="visible"/>
                                      </p:to>
                                    </p:set>
                                    <p:anim calcmode="lin" valueType="num">
                                      <p:cBhvr additive="base">
                                        <p:cTn id="59" dur="500" fill="hold"/>
                                        <p:tgtEl>
                                          <p:spTgt spid="64"/>
                                        </p:tgtEl>
                                        <p:attrNameLst>
                                          <p:attrName>ppt_x</p:attrName>
                                        </p:attrNameLst>
                                      </p:cBhvr>
                                      <p:tavLst>
                                        <p:tav tm="0">
                                          <p:val>
                                            <p:strVal val="1+#ppt_w/2"/>
                                          </p:val>
                                        </p:tav>
                                        <p:tav tm="100000">
                                          <p:val>
                                            <p:strVal val="#ppt_x"/>
                                          </p:val>
                                        </p:tav>
                                      </p:tavLst>
                                    </p:anim>
                                    <p:anim calcmode="lin" valueType="num">
                                      <p:cBhvr additive="base">
                                        <p:cTn id="60" dur="500" fill="hold"/>
                                        <p:tgtEl>
                                          <p:spTgt spid="64"/>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65"/>
                                        </p:tgtEl>
                                        <p:attrNameLst>
                                          <p:attrName>style.visibility</p:attrName>
                                        </p:attrNameLst>
                                      </p:cBhvr>
                                      <p:to>
                                        <p:strVal val="visible"/>
                                      </p:to>
                                    </p:set>
                                    <p:anim calcmode="lin" valueType="num">
                                      <p:cBhvr additive="base">
                                        <p:cTn id="63" dur="500" fill="hold"/>
                                        <p:tgtEl>
                                          <p:spTgt spid="65"/>
                                        </p:tgtEl>
                                        <p:attrNameLst>
                                          <p:attrName>ppt_x</p:attrName>
                                        </p:attrNameLst>
                                      </p:cBhvr>
                                      <p:tavLst>
                                        <p:tav tm="0">
                                          <p:val>
                                            <p:strVal val="1+#ppt_w/2"/>
                                          </p:val>
                                        </p:tav>
                                        <p:tav tm="100000">
                                          <p:val>
                                            <p:strVal val="#ppt_x"/>
                                          </p:val>
                                        </p:tav>
                                      </p:tavLst>
                                    </p:anim>
                                    <p:anim calcmode="lin" valueType="num">
                                      <p:cBhvr additive="base">
                                        <p:cTn id="64" dur="500" fill="hold"/>
                                        <p:tgtEl>
                                          <p:spTgt spid="65"/>
                                        </p:tgtEl>
                                        <p:attrNameLst>
                                          <p:attrName>ppt_y</p:attrName>
                                        </p:attrNameLst>
                                      </p:cBhvr>
                                      <p:tavLst>
                                        <p:tav tm="0">
                                          <p:val>
                                            <p:strVal val="#ppt_y"/>
                                          </p:val>
                                        </p:tav>
                                        <p:tav tm="100000">
                                          <p:val>
                                            <p:strVal val="#ppt_y"/>
                                          </p:val>
                                        </p:tav>
                                      </p:tavLst>
                                    </p:anim>
                                  </p:childTnLst>
                                </p:cTn>
                              </p:par>
                              <p:par>
                                <p:cTn id="65" presetID="2" presetClass="entr" presetSubtype="2" fill="hold" nodeType="withEffect">
                                  <p:stCondLst>
                                    <p:cond delay="0"/>
                                  </p:stCondLst>
                                  <p:childTnLst>
                                    <p:set>
                                      <p:cBhvr>
                                        <p:cTn id="66" dur="1" fill="hold">
                                          <p:stCondLst>
                                            <p:cond delay="0"/>
                                          </p:stCondLst>
                                        </p:cTn>
                                        <p:tgtEl>
                                          <p:spTgt spid="71"/>
                                        </p:tgtEl>
                                        <p:attrNameLst>
                                          <p:attrName>style.visibility</p:attrName>
                                        </p:attrNameLst>
                                      </p:cBhvr>
                                      <p:to>
                                        <p:strVal val="visible"/>
                                      </p:to>
                                    </p:set>
                                    <p:anim calcmode="lin" valueType="num">
                                      <p:cBhvr additive="base">
                                        <p:cTn id="67" dur="500" fill="hold"/>
                                        <p:tgtEl>
                                          <p:spTgt spid="71"/>
                                        </p:tgtEl>
                                        <p:attrNameLst>
                                          <p:attrName>ppt_x</p:attrName>
                                        </p:attrNameLst>
                                      </p:cBhvr>
                                      <p:tavLst>
                                        <p:tav tm="0">
                                          <p:val>
                                            <p:strVal val="1+#ppt_w/2"/>
                                          </p:val>
                                        </p:tav>
                                        <p:tav tm="100000">
                                          <p:val>
                                            <p:strVal val="#ppt_x"/>
                                          </p:val>
                                        </p:tav>
                                      </p:tavLst>
                                    </p:anim>
                                    <p:anim calcmode="lin" valueType="num">
                                      <p:cBhvr additive="base">
                                        <p:cTn id="68" dur="500" fill="hold"/>
                                        <p:tgtEl>
                                          <p:spTgt spid="71"/>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0"/>
                                  </p:stCondLst>
                                  <p:childTnLst>
                                    <p:set>
                                      <p:cBhvr>
                                        <p:cTn id="70" dur="1" fill="hold">
                                          <p:stCondLst>
                                            <p:cond delay="0"/>
                                          </p:stCondLst>
                                        </p:cTn>
                                        <p:tgtEl>
                                          <p:spTgt spid="76"/>
                                        </p:tgtEl>
                                        <p:attrNameLst>
                                          <p:attrName>style.visibility</p:attrName>
                                        </p:attrNameLst>
                                      </p:cBhvr>
                                      <p:to>
                                        <p:strVal val="visible"/>
                                      </p:to>
                                    </p:set>
                                    <p:anim calcmode="lin" valueType="num">
                                      <p:cBhvr additive="base">
                                        <p:cTn id="71" dur="500" fill="hold"/>
                                        <p:tgtEl>
                                          <p:spTgt spid="76"/>
                                        </p:tgtEl>
                                        <p:attrNameLst>
                                          <p:attrName>ppt_x</p:attrName>
                                        </p:attrNameLst>
                                      </p:cBhvr>
                                      <p:tavLst>
                                        <p:tav tm="0">
                                          <p:val>
                                            <p:strVal val="1+#ppt_w/2"/>
                                          </p:val>
                                        </p:tav>
                                        <p:tav tm="100000">
                                          <p:val>
                                            <p:strVal val="#ppt_x"/>
                                          </p:val>
                                        </p:tav>
                                      </p:tavLst>
                                    </p:anim>
                                    <p:anim calcmode="lin" valueType="num">
                                      <p:cBhvr additive="base">
                                        <p:cTn id="72" dur="500" fill="hold"/>
                                        <p:tgtEl>
                                          <p:spTgt spid="76"/>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0"/>
                                  </p:stCondLst>
                                  <p:childTnLst>
                                    <p:set>
                                      <p:cBhvr>
                                        <p:cTn id="74" dur="1" fill="hold">
                                          <p:stCondLst>
                                            <p:cond delay="0"/>
                                          </p:stCondLst>
                                        </p:cTn>
                                        <p:tgtEl>
                                          <p:spTgt spid="77"/>
                                        </p:tgtEl>
                                        <p:attrNameLst>
                                          <p:attrName>style.visibility</p:attrName>
                                        </p:attrNameLst>
                                      </p:cBhvr>
                                      <p:to>
                                        <p:strVal val="visible"/>
                                      </p:to>
                                    </p:set>
                                    <p:anim calcmode="lin" valueType="num">
                                      <p:cBhvr additive="base">
                                        <p:cTn id="75" dur="500" fill="hold"/>
                                        <p:tgtEl>
                                          <p:spTgt spid="77"/>
                                        </p:tgtEl>
                                        <p:attrNameLst>
                                          <p:attrName>ppt_x</p:attrName>
                                        </p:attrNameLst>
                                      </p:cBhvr>
                                      <p:tavLst>
                                        <p:tav tm="0">
                                          <p:val>
                                            <p:strVal val="1+#ppt_w/2"/>
                                          </p:val>
                                        </p:tav>
                                        <p:tav tm="100000">
                                          <p:val>
                                            <p:strVal val="#ppt_x"/>
                                          </p:val>
                                        </p:tav>
                                      </p:tavLst>
                                    </p:anim>
                                    <p:anim calcmode="lin" valueType="num">
                                      <p:cBhvr additive="base">
                                        <p:cTn id="76" dur="500" fill="hold"/>
                                        <p:tgtEl>
                                          <p:spTgt spid="77"/>
                                        </p:tgtEl>
                                        <p:attrNameLst>
                                          <p:attrName>ppt_y</p:attrName>
                                        </p:attrNameLst>
                                      </p:cBhvr>
                                      <p:tavLst>
                                        <p:tav tm="0">
                                          <p:val>
                                            <p:strVal val="#ppt_y"/>
                                          </p:val>
                                        </p:tav>
                                        <p:tav tm="100000">
                                          <p:val>
                                            <p:strVal val="#ppt_y"/>
                                          </p:val>
                                        </p:tav>
                                      </p:tavLst>
                                    </p:anim>
                                  </p:childTnLst>
                                </p:cTn>
                              </p:par>
                              <p:par>
                                <p:cTn id="77" presetID="2" presetClass="entr" presetSubtype="2" fill="hold" grpId="0" nodeType="withEffect">
                                  <p:stCondLst>
                                    <p:cond delay="0"/>
                                  </p:stCondLst>
                                  <p:childTnLst>
                                    <p:set>
                                      <p:cBhvr>
                                        <p:cTn id="78" dur="1" fill="hold">
                                          <p:stCondLst>
                                            <p:cond delay="0"/>
                                          </p:stCondLst>
                                        </p:cTn>
                                        <p:tgtEl>
                                          <p:spTgt spid="78"/>
                                        </p:tgtEl>
                                        <p:attrNameLst>
                                          <p:attrName>style.visibility</p:attrName>
                                        </p:attrNameLst>
                                      </p:cBhvr>
                                      <p:to>
                                        <p:strVal val="visible"/>
                                      </p:to>
                                    </p:set>
                                    <p:anim calcmode="lin" valueType="num">
                                      <p:cBhvr additive="base">
                                        <p:cTn id="79" dur="500" fill="hold"/>
                                        <p:tgtEl>
                                          <p:spTgt spid="78"/>
                                        </p:tgtEl>
                                        <p:attrNameLst>
                                          <p:attrName>ppt_x</p:attrName>
                                        </p:attrNameLst>
                                      </p:cBhvr>
                                      <p:tavLst>
                                        <p:tav tm="0">
                                          <p:val>
                                            <p:strVal val="1+#ppt_w/2"/>
                                          </p:val>
                                        </p:tav>
                                        <p:tav tm="100000">
                                          <p:val>
                                            <p:strVal val="#ppt_x"/>
                                          </p:val>
                                        </p:tav>
                                      </p:tavLst>
                                    </p:anim>
                                    <p:anim calcmode="lin" valueType="num">
                                      <p:cBhvr additive="base">
                                        <p:cTn id="80" dur="500" fill="hold"/>
                                        <p:tgtEl>
                                          <p:spTgt spid="78"/>
                                        </p:tgtEl>
                                        <p:attrNameLst>
                                          <p:attrName>ppt_y</p:attrName>
                                        </p:attrNameLst>
                                      </p:cBhvr>
                                      <p:tavLst>
                                        <p:tav tm="0">
                                          <p:val>
                                            <p:strVal val="#ppt_y"/>
                                          </p:val>
                                        </p:tav>
                                        <p:tav tm="100000">
                                          <p:val>
                                            <p:strVal val="#ppt_y"/>
                                          </p:val>
                                        </p:tav>
                                      </p:tavLst>
                                    </p:anim>
                                  </p:childTnLst>
                                </p:cTn>
                              </p:par>
                              <p:par>
                                <p:cTn id="81" presetID="2" presetClass="entr" presetSubtype="2" fill="hold" grpId="0" nodeType="withEffect">
                                  <p:stCondLst>
                                    <p:cond delay="0"/>
                                  </p:stCondLst>
                                  <p:childTnLst>
                                    <p:set>
                                      <p:cBhvr>
                                        <p:cTn id="82" dur="1" fill="hold">
                                          <p:stCondLst>
                                            <p:cond delay="0"/>
                                          </p:stCondLst>
                                        </p:cTn>
                                        <p:tgtEl>
                                          <p:spTgt spid="81"/>
                                        </p:tgtEl>
                                        <p:attrNameLst>
                                          <p:attrName>style.visibility</p:attrName>
                                        </p:attrNameLst>
                                      </p:cBhvr>
                                      <p:to>
                                        <p:strVal val="visible"/>
                                      </p:to>
                                    </p:set>
                                    <p:anim calcmode="lin" valueType="num">
                                      <p:cBhvr additive="base">
                                        <p:cTn id="83" dur="500" fill="hold"/>
                                        <p:tgtEl>
                                          <p:spTgt spid="81"/>
                                        </p:tgtEl>
                                        <p:attrNameLst>
                                          <p:attrName>ppt_x</p:attrName>
                                        </p:attrNameLst>
                                      </p:cBhvr>
                                      <p:tavLst>
                                        <p:tav tm="0">
                                          <p:val>
                                            <p:strVal val="1+#ppt_w/2"/>
                                          </p:val>
                                        </p:tav>
                                        <p:tav tm="100000">
                                          <p:val>
                                            <p:strVal val="#ppt_x"/>
                                          </p:val>
                                        </p:tav>
                                      </p:tavLst>
                                    </p:anim>
                                    <p:anim calcmode="lin" valueType="num">
                                      <p:cBhvr additive="base">
                                        <p:cTn id="84" dur="500" fill="hold"/>
                                        <p:tgtEl>
                                          <p:spTgt spid="81"/>
                                        </p:tgtEl>
                                        <p:attrNameLst>
                                          <p:attrName>ppt_y</p:attrName>
                                        </p:attrNameLst>
                                      </p:cBhvr>
                                      <p:tavLst>
                                        <p:tav tm="0">
                                          <p:val>
                                            <p:strVal val="#ppt_y"/>
                                          </p:val>
                                        </p:tav>
                                        <p:tav tm="100000">
                                          <p:val>
                                            <p:strVal val="#ppt_y"/>
                                          </p:val>
                                        </p:tav>
                                      </p:tavLst>
                                    </p:anim>
                                  </p:childTnLst>
                                </p:cTn>
                              </p:par>
                              <p:par>
                                <p:cTn id="85" presetID="2" presetClass="entr" presetSubtype="2" fill="hold" grpId="0" nodeType="withEffect">
                                  <p:stCondLst>
                                    <p:cond delay="0"/>
                                  </p:stCondLst>
                                  <p:childTnLst>
                                    <p:set>
                                      <p:cBhvr>
                                        <p:cTn id="86" dur="1" fill="hold">
                                          <p:stCondLst>
                                            <p:cond delay="0"/>
                                          </p:stCondLst>
                                        </p:cTn>
                                        <p:tgtEl>
                                          <p:spTgt spid="82"/>
                                        </p:tgtEl>
                                        <p:attrNameLst>
                                          <p:attrName>style.visibility</p:attrName>
                                        </p:attrNameLst>
                                      </p:cBhvr>
                                      <p:to>
                                        <p:strVal val="visible"/>
                                      </p:to>
                                    </p:set>
                                    <p:anim calcmode="lin" valueType="num">
                                      <p:cBhvr additive="base">
                                        <p:cTn id="87" dur="500" fill="hold"/>
                                        <p:tgtEl>
                                          <p:spTgt spid="82"/>
                                        </p:tgtEl>
                                        <p:attrNameLst>
                                          <p:attrName>ppt_x</p:attrName>
                                        </p:attrNameLst>
                                      </p:cBhvr>
                                      <p:tavLst>
                                        <p:tav tm="0">
                                          <p:val>
                                            <p:strVal val="1+#ppt_w/2"/>
                                          </p:val>
                                        </p:tav>
                                        <p:tav tm="100000">
                                          <p:val>
                                            <p:strVal val="#ppt_x"/>
                                          </p:val>
                                        </p:tav>
                                      </p:tavLst>
                                    </p:anim>
                                    <p:anim calcmode="lin" valueType="num">
                                      <p:cBhvr additive="base">
                                        <p:cTn id="88" dur="500" fill="hold"/>
                                        <p:tgtEl>
                                          <p:spTgt spid="82"/>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stCondLst>
                                    <p:cond delay="0"/>
                                  </p:stCondLst>
                                  <p:childTnLst>
                                    <p:set>
                                      <p:cBhvr>
                                        <p:cTn id="90" dur="1" fill="hold">
                                          <p:stCondLst>
                                            <p:cond delay="0"/>
                                          </p:stCondLst>
                                        </p:cTn>
                                        <p:tgtEl>
                                          <p:spTgt spid="83"/>
                                        </p:tgtEl>
                                        <p:attrNameLst>
                                          <p:attrName>style.visibility</p:attrName>
                                        </p:attrNameLst>
                                      </p:cBhvr>
                                      <p:to>
                                        <p:strVal val="visible"/>
                                      </p:to>
                                    </p:set>
                                    <p:anim calcmode="lin" valueType="num">
                                      <p:cBhvr additive="base">
                                        <p:cTn id="91" dur="500" fill="hold"/>
                                        <p:tgtEl>
                                          <p:spTgt spid="83"/>
                                        </p:tgtEl>
                                        <p:attrNameLst>
                                          <p:attrName>ppt_x</p:attrName>
                                        </p:attrNameLst>
                                      </p:cBhvr>
                                      <p:tavLst>
                                        <p:tav tm="0">
                                          <p:val>
                                            <p:strVal val="1+#ppt_w/2"/>
                                          </p:val>
                                        </p:tav>
                                        <p:tav tm="100000">
                                          <p:val>
                                            <p:strVal val="#ppt_x"/>
                                          </p:val>
                                        </p:tav>
                                      </p:tavLst>
                                    </p:anim>
                                    <p:anim calcmode="lin" valueType="num">
                                      <p:cBhvr additive="base">
                                        <p:cTn id="92" dur="500" fill="hold"/>
                                        <p:tgtEl>
                                          <p:spTgt spid="83"/>
                                        </p:tgtEl>
                                        <p:attrNameLst>
                                          <p:attrName>ppt_y</p:attrName>
                                        </p:attrNameLst>
                                      </p:cBhvr>
                                      <p:tavLst>
                                        <p:tav tm="0">
                                          <p:val>
                                            <p:strVal val="#ppt_y"/>
                                          </p:val>
                                        </p:tav>
                                        <p:tav tm="100000">
                                          <p:val>
                                            <p:strVal val="#ppt_y"/>
                                          </p:val>
                                        </p:tav>
                                      </p:tavLst>
                                    </p:anim>
                                  </p:childTnLst>
                                </p:cTn>
                              </p:par>
                              <p:par>
                                <p:cTn id="93" presetID="2" presetClass="entr" presetSubtype="2" fill="hold" nodeType="withEffect">
                                  <p:stCondLst>
                                    <p:cond delay="0"/>
                                  </p:stCondLst>
                                  <p:childTnLst>
                                    <p:set>
                                      <p:cBhvr>
                                        <p:cTn id="94" dur="1" fill="hold">
                                          <p:stCondLst>
                                            <p:cond delay="0"/>
                                          </p:stCondLst>
                                        </p:cTn>
                                        <p:tgtEl>
                                          <p:spTgt spid="84"/>
                                        </p:tgtEl>
                                        <p:attrNameLst>
                                          <p:attrName>style.visibility</p:attrName>
                                        </p:attrNameLst>
                                      </p:cBhvr>
                                      <p:to>
                                        <p:strVal val="visible"/>
                                      </p:to>
                                    </p:set>
                                    <p:anim calcmode="lin" valueType="num">
                                      <p:cBhvr additive="base">
                                        <p:cTn id="95" dur="500" fill="hold"/>
                                        <p:tgtEl>
                                          <p:spTgt spid="84"/>
                                        </p:tgtEl>
                                        <p:attrNameLst>
                                          <p:attrName>ppt_x</p:attrName>
                                        </p:attrNameLst>
                                      </p:cBhvr>
                                      <p:tavLst>
                                        <p:tav tm="0">
                                          <p:val>
                                            <p:strVal val="1+#ppt_w/2"/>
                                          </p:val>
                                        </p:tav>
                                        <p:tav tm="100000">
                                          <p:val>
                                            <p:strVal val="#ppt_x"/>
                                          </p:val>
                                        </p:tav>
                                      </p:tavLst>
                                    </p:anim>
                                    <p:anim calcmode="lin" valueType="num">
                                      <p:cBhvr additive="base">
                                        <p:cTn id="96" dur="500" fill="hold"/>
                                        <p:tgtEl>
                                          <p:spTgt spid="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ldLvl="0" animBg="1"/>
      <p:bldP spid="47" grpId="0" bldLvl="0" animBg="1"/>
      <p:bldP spid="48" grpId="0" bldLvl="0" animBg="1"/>
      <p:bldP spid="51" grpId="0"/>
      <p:bldP spid="52" grpId="0" bldLvl="0" animBg="1"/>
      <p:bldP spid="53" grpId="0"/>
      <p:bldP spid="55" grpId="0" bldLvl="0" animBg="1"/>
      <p:bldP spid="56" grpId="0" bldLvl="0" animBg="1"/>
      <p:bldP spid="57" grpId="0" bldLvl="0" animBg="1"/>
      <p:bldP spid="63" grpId="0"/>
      <p:bldP spid="64" grpId="0" bldLvl="0" animBg="1"/>
      <p:bldP spid="65" grpId="0"/>
      <p:bldP spid="76" grpId="0"/>
      <p:bldP spid="77" grpId="0" bldLvl="0" animBg="1"/>
      <p:bldP spid="78" grpId="0"/>
      <p:bldP spid="81" grpId="0" bldLvl="0" animBg="1"/>
      <p:bldP spid="82" grpId="0" bldLvl="0" animBg="1"/>
      <p:bldP spid="83"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custDataLst>
              <p:tags r:id="rId1"/>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2" name="矩形 17"/>
          <p:cNvSpPr/>
          <p:nvPr>
            <p:custDataLst>
              <p:tags r:id="rId2"/>
            </p:custDataLst>
          </p:nvPr>
        </p:nvSpPr>
        <p:spPr>
          <a:xfrm>
            <a:off x="869950" y="544830"/>
            <a:ext cx="5918835" cy="521970"/>
          </a:xfrm>
          <a:prstGeom prst="rect">
            <a:avLst/>
          </a:prstGeom>
          <a:noFill/>
          <a:ln w="9525">
            <a:noFill/>
          </a:ln>
        </p:spPr>
        <p:txBody>
          <a:bodyPr wrap="square" anchor="t" anchorCtr="0">
            <a:spAutoFit/>
          </a:bodyPr>
          <a:p>
            <a:r>
              <a:rPr sz="28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任务五　体育运动与营养</a:t>
            </a:r>
            <a:endParaRPr sz="28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îŝḷîḓé-文本框 65"/>
          <p:cNvSpPr txBox="1"/>
          <p:nvPr/>
        </p:nvSpPr>
        <p:spPr>
          <a:xfrm>
            <a:off x="5880735" y="2353310"/>
            <a:ext cx="4121785" cy="563880"/>
          </a:xfrm>
          <a:prstGeom prst="rect">
            <a:avLst/>
          </a:prstGeom>
          <a:noFill/>
        </p:spPr>
        <p:txBody>
          <a:bodyPr wrap="none" anchor="b" anchorCtr="0">
            <a:normAutofit/>
          </a:bodyPr>
          <a:p>
            <a:pPr algn="l" defTabSz="1217295">
              <a:lnSpc>
                <a:spcPct val="140000"/>
              </a:lnSpc>
            </a:pPr>
            <a:r>
              <a:rPr lang="zh-CN" altLang="en-US" sz="20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营养</a:t>
            </a:r>
            <a:endParaRPr lang="zh-CN" altLang="en-US" sz="20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
        <p:nvSpPr>
          <p:cNvPr id="37" name="îŝḷîḓé-文本框 63"/>
          <p:cNvSpPr txBox="1"/>
          <p:nvPr/>
        </p:nvSpPr>
        <p:spPr>
          <a:xfrm>
            <a:off x="5865495" y="3460750"/>
            <a:ext cx="4121785" cy="502920"/>
          </a:xfrm>
          <a:prstGeom prst="rect">
            <a:avLst/>
          </a:prstGeom>
          <a:noFill/>
        </p:spPr>
        <p:txBody>
          <a:bodyPr wrap="none" anchor="b" anchorCtr="0">
            <a:normAutofit lnSpcReduction="10000"/>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运动与营养的关系</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
        <p:nvSpPr>
          <p:cNvPr id="48" name="îŝḷîḓé-文本框 61"/>
          <p:cNvSpPr txBox="1"/>
          <p:nvPr>
            <p:custDataLst>
              <p:tags r:id="rId3"/>
            </p:custDataLst>
          </p:nvPr>
        </p:nvSpPr>
        <p:spPr>
          <a:xfrm>
            <a:off x="5880735" y="4399280"/>
            <a:ext cx="4121785" cy="604520"/>
          </a:xfrm>
          <a:prstGeom prst="rect">
            <a:avLst/>
          </a:prstGeom>
          <a:noFill/>
        </p:spPr>
        <p:txBody>
          <a:bodyPr wrap="none" anchor="b" anchorCtr="0">
            <a:normAutofit/>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营养素</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grpSp>
        <p:nvGrpSpPr>
          <p:cNvPr id="7" name="组合 6"/>
          <p:cNvGrpSpPr/>
          <p:nvPr/>
        </p:nvGrpSpPr>
        <p:grpSpPr>
          <a:xfrm>
            <a:off x="1178929" y="1805940"/>
            <a:ext cx="3406612" cy="3433234"/>
            <a:chOff x="1472299" y="1847850"/>
            <a:chExt cx="3406612" cy="3433234"/>
          </a:xfrm>
        </p:grpSpPr>
        <p:sp>
          <p:nvSpPr>
            <p:cNvPr id="10" name="Polygon"/>
            <p:cNvSpPr/>
            <p:nvPr>
              <p:custDataLst>
                <p:tags r:id="rId4"/>
              </p:custDataLst>
            </p:nvPr>
          </p:nvSpPr>
          <p:spPr>
            <a:xfrm>
              <a:off x="2348598" y="1847850"/>
              <a:ext cx="1649779" cy="190500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accent1"/>
            </a:solidFill>
            <a:ln w="12700">
              <a:miter lim="400000"/>
            </a:ln>
          </p:spPr>
          <p:txBody>
            <a:bodyPr lIns="22860" rIns="22860"/>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11" name="Polygon"/>
            <p:cNvSpPr/>
            <p:nvPr>
              <p:custDataLst>
                <p:tags r:id="rId5"/>
              </p:custDataLst>
            </p:nvPr>
          </p:nvSpPr>
          <p:spPr>
            <a:xfrm>
              <a:off x="1472299" y="3376083"/>
              <a:ext cx="1649779" cy="190500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accent4"/>
            </a:solidFill>
            <a:ln w="12700">
              <a:miter lim="400000"/>
            </a:ln>
          </p:spPr>
          <p:txBody>
            <a:bodyPr lIns="22860" rIns="22860"/>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12" name="Polygon"/>
            <p:cNvSpPr/>
            <p:nvPr>
              <p:custDataLst>
                <p:tags r:id="rId6"/>
              </p:custDataLst>
            </p:nvPr>
          </p:nvSpPr>
          <p:spPr>
            <a:xfrm>
              <a:off x="3229132" y="3376083"/>
              <a:ext cx="1649779" cy="190500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accent5"/>
            </a:solidFill>
            <a:ln w="12700">
              <a:miter lim="400000"/>
            </a:ln>
          </p:spPr>
          <p:txBody>
            <a:bodyPr lIns="22860" rIns="22860"/>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17" name="Shape"/>
            <p:cNvSpPr/>
            <p:nvPr>
              <p:custDataLst>
                <p:tags r:id="rId7"/>
              </p:custDataLst>
            </p:nvPr>
          </p:nvSpPr>
          <p:spPr>
            <a:xfrm>
              <a:off x="3815841" y="4091411"/>
              <a:ext cx="476361" cy="474346"/>
            </a:xfrm>
            <a:custGeom>
              <a:avLst/>
              <a:gdLst/>
              <a:ahLst/>
              <a:cxnLst>
                <a:cxn ang="0">
                  <a:pos x="wd2" y="hd2"/>
                </a:cxn>
                <a:cxn ang="5400000">
                  <a:pos x="wd2" y="hd2"/>
                </a:cxn>
                <a:cxn ang="10800000">
                  <a:pos x="wd2" y="hd2"/>
                </a:cxn>
                <a:cxn ang="16200000">
                  <a:pos x="wd2" y="hd2"/>
                </a:cxn>
              </a:cxnLst>
              <a:rect l="0" t="0" r="r" b="b"/>
              <a:pathLst>
                <a:path w="19273" h="19365" extrusionOk="0">
                  <a:moveTo>
                    <a:pt x="11045" y="11319"/>
                  </a:moveTo>
                  <a:cubicBezTo>
                    <a:pt x="9338" y="13030"/>
                    <a:pt x="7144" y="14740"/>
                    <a:pt x="6315" y="13909"/>
                  </a:cubicBezTo>
                  <a:cubicBezTo>
                    <a:pt x="4999" y="12590"/>
                    <a:pt x="4121" y="11710"/>
                    <a:pt x="1537" y="13909"/>
                  </a:cubicBezTo>
                  <a:cubicBezTo>
                    <a:pt x="-1486" y="16060"/>
                    <a:pt x="659" y="17770"/>
                    <a:pt x="1976" y="18650"/>
                  </a:cubicBezTo>
                  <a:cubicBezTo>
                    <a:pt x="3244" y="20360"/>
                    <a:pt x="8461" y="19089"/>
                    <a:pt x="13629" y="13909"/>
                  </a:cubicBezTo>
                  <a:cubicBezTo>
                    <a:pt x="18798" y="8729"/>
                    <a:pt x="20114" y="3500"/>
                    <a:pt x="18798" y="1741"/>
                  </a:cubicBezTo>
                  <a:cubicBezTo>
                    <a:pt x="17530" y="470"/>
                    <a:pt x="16213" y="-1240"/>
                    <a:pt x="14068" y="1350"/>
                  </a:cubicBezTo>
                  <a:cubicBezTo>
                    <a:pt x="11923" y="3940"/>
                    <a:pt x="12800" y="4771"/>
                    <a:pt x="14068" y="6139"/>
                  </a:cubicBezTo>
                  <a:cubicBezTo>
                    <a:pt x="14946" y="6921"/>
                    <a:pt x="13239" y="9120"/>
                    <a:pt x="11045" y="11319"/>
                  </a:cubicBezTo>
                </a:path>
              </a:pathLst>
            </a:custGeom>
            <a:ln w="12700">
              <a:solidFill>
                <a:srgbClr val="FFFFFF"/>
              </a:solidFill>
              <a:miter lim="400000"/>
            </a:ln>
          </p:spPr>
          <p:txBody>
            <a:bodyPr lIns="22860" rIns="22860" anchor="ctr"/>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18" name="Shape"/>
            <p:cNvSpPr/>
            <p:nvPr>
              <p:custDataLst>
                <p:tags r:id="rId8"/>
              </p:custDataLst>
            </p:nvPr>
          </p:nvSpPr>
          <p:spPr>
            <a:xfrm>
              <a:off x="3031839" y="2546350"/>
              <a:ext cx="283298" cy="508000"/>
            </a:xfrm>
            <a:custGeom>
              <a:avLst/>
              <a:gdLst/>
              <a:ahLst/>
              <a:cxnLst>
                <a:cxn ang="0">
                  <a:pos x="wd2" y="hd2"/>
                </a:cxn>
                <a:cxn ang="5400000">
                  <a:pos x="wd2" y="hd2"/>
                </a:cxn>
                <a:cxn ang="10800000">
                  <a:pos x="wd2" y="hd2"/>
                </a:cxn>
                <a:cxn ang="16200000">
                  <a:pos x="wd2" y="hd2"/>
                </a:cxn>
              </a:cxnLst>
              <a:rect l="0" t="0" r="r" b="b"/>
              <a:pathLst>
                <a:path w="19935" h="21123" extrusionOk="0">
                  <a:moveTo>
                    <a:pt x="19598" y="15284"/>
                  </a:moveTo>
                  <a:cubicBezTo>
                    <a:pt x="15163" y="7074"/>
                    <a:pt x="15163" y="7074"/>
                    <a:pt x="15163" y="7074"/>
                  </a:cubicBezTo>
                  <a:cubicBezTo>
                    <a:pt x="13876" y="5221"/>
                    <a:pt x="9441" y="3705"/>
                    <a:pt x="5651" y="4463"/>
                  </a:cubicBezTo>
                  <a:cubicBezTo>
                    <a:pt x="2504" y="379"/>
                    <a:pt x="2504" y="379"/>
                    <a:pt x="2504" y="379"/>
                  </a:cubicBezTo>
                  <a:cubicBezTo>
                    <a:pt x="1860" y="0"/>
                    <a:pt x="1288" y="0"/>
                    <a:pt x="644" y="0"/>
                  </a:cubicBezTo>
                  <a:cubicBezTo>
                    <a:pt x="0" y="379"/>
                    <a:pt x="0" y="758"/>
                    <a:pt x="0" y="1137"/>
                  </a:cubicBezTo>
                  <a:cubicBezTo>
                    <a:pt x="3791" y="5221"/>
                    <a:pt x="3791" y="5221"/>
                    <a:pt x="3791" y="5221"/>
                  </a:cubicBezTo>
                  <a:cubicBezTo>
                    <a:pt x="1288" y="5937"/>
                    <a:pt x="-715" y="8168"/>
                    <a:pt x="644" y="10063"/>
                  </a:cubicBezTo>
                  <a:cubicBezTo>
                    <a:pt x="4435" y="18274"/>
                    <a:pt x="4435" y="18274"/>
                    <a:pt x="4435" y="18274"/>
                  </a:cubicBezTo>
                  <a:cubicBezTo>
                    <a:pt x="5078" y="20505"/>
                    <a:pt x="9441" y="21600"/>
                    <a:pt x="13876" y="20926"/>
                  </a:cubicBezTo>
                  <a:cubicBezTo>
                    <a:pt x="18382" y="19747"/>
                    <a:pt x="20885" y="17137"/>
                    <a:pt x="19598" y="15284"/>
                  </a:cubicBezTo>
                  <a:close/>
                  <a:moveTo>
                    <a:pt x="8225" y="9347"/>
                  </a:moveTo>
                  <a:cubicBezTo>
                    <a:pt x="6938" y="9726"/>
                    <a:pt x="5651" y="9347"/>
                    <a:pt x="5078" y="8547"/>
                  </a:cubicBezTo>
                  <a:cubicBezTo>
                    <a:pt x="4435" y="7832"/>
                    <a:pt x="5078" y="6695"/>
                    <a:pt x="6294" y="6695"/>
                  </a:cubicBezTo>
                  <a:cubicBezTo>
                    <a:pt x="8225" y="6316"/>
                    <a:pt x="9441" y="6695"/>
                    <a:pt x="9441" y="7495"/>
                  </a:cubicBezTo>
                  <a:cubicBezTo>
                    <a:pt x="10085" y="8168"/>
                    <a:pt x="9441" y="9347"/>
                    <a:pt x="8225" y="9347"/>
                  </a:cubicBezTo>
                  <a:close/>
                </a:path>
              </a:pathLst>
            </a:custGeom>
            <a:ln w="12700">
              <a:solidFill>
                <a:srgbClr val="FFFFFF"/>
              </a:solidFill>
              <a:miter lim="400000"/>
            </a:ln>
          </p:spPr>
          <p:txBody>
            <a:bodyPr lIns="22860" rIns="22860" anchor="ctr"/>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19" name="Shape"/>
            <p:cNvSpPr/>
            <p:nvPr>
              <p:custDataLst>
                <p:tags r:id="rId9"/>
              </p:custDataLst>
            </p:nvPr>
          </p:nvSpPr>
          <p:spPr>
            <a:xfrm>
              <a:off x="2150390" y="4074583"/>
              <a:ext cx="293595" cy="508001"/>
            </a:xfrm>
            <a:custGeom>
              <a:avLst/>
              <a:gdLst/>
              <a:ahLst/>
              <a:cxnLst>
                <a:cxn ang="0">
                  <a:pos x="wd2" y="hd2"/>
                </a:cxn>
                <a:cxn ang="5400000">
                  <a:pos x="wd2" y="hd2"/>
                </a:cxn>
                <a:cxn ang="10800000">
                  <a:pos x="wd2" y="hd2"/>
                </a:cxn>
                <a:cxn ang="16200000">
                  <a:pos x="wd2" y="hd2"/>
                </a:cxn>
              </a:cxnLst>
              <a:rect l="0" t="0" r="r" b="b"/>
              <a:pathLst>
                <a:path w="21600" h="21600" extrusionOk="0">
                  <a:moveTo>
                    <a:pt x="18230" y="0"/>
                  </a:moveTo>
                  <a:cubicBezTo>
                    <a:pt x="3370" y="0"/>
                    <a:pt x="3370" y="0"/>
                    <a:pt x="3370" y="0"/>
                  </a:cubicBezTo>
                  <a:cubicBezTo>
                    <a:pt x="1302" y="0"/>
                    <a:pt x="0" y="797"/>
                    <a:pt x="0" y="1948"/>
                  </a:cubicBezTo>
                  <a:cubicBezTo>
                    <a:pt x="0" y="19210"/>
                    <a:pt x="0" y="19210"/>
                    <a:pt x="0" y="19210"/>
                  </a:cubicBezTo>
                  <a:cubicBezTo>
                    <a:pt x="0" y="20361"/>
                    <a:pt x="1302" y="21600"/>
                    <a:pt x="3370" y="21600"/>
                  </a:cubicBezTo>
                  <a:cubicBezTo>
                    <a:pt x="18230" y="21600"/>
                    <a:pt x="18230" y="21600"/>
                    <a:pt x="18230" y="21600"/>
                  </a:cubicBezTo>
                  <a:cubicBezTo>
                    <a:pt x="20298" y="21600"/>
                    <a:pt x="21600" y="20361"/>
                    <a:pt x="21600" y="19210"/>
                  </a:cubicBezTo>
                  <a:cubicBezTo>
                    <a:pt x="21600" y="1948"/>
                    <a:pt x="21600" y="1948"/>
                    <a:pt x="21600" y="1948"/>
                  </a:cubicBezTo>
                  <a:cubicBezTo>
                    <a:pt x="21600" y="797"/>
                    <a:pt x="20298" y="0"/>
                    <a:pt x="18230" y="0"/>
                  </a:cubicBezTo>
                  <a:close/>
                  <a:moveTo>
                    <a:pt x="10800" y="20361"/>
                  </a:moveTo>
                  <a:cubicBezTo>
                    <a:pt x="9421" y="20361"/>
                    <a:pt x="8119" y="19962"/>
                    <a:pt x="8119" y="19608"/>
                  </a:cubicBezTo>
                  <a:cubicBezTo>
                    <a:pt x="8119" y="18811"/>
                    <a:pt x="9421" y="18413"/>
                    <a:pt x="10800" y="18413"/>
                  </a:cubicBezTo>
                  <a:cubicBezTo>
                    <a:pt x="12179" y="18413"/>
                    <a:pt x="13481" y="18811"/>
                    <a:pt x="13481" y="19608"/>
                  </a:cubicBezTo>
                  <a:cubicBezTo>
                    <a:pt x="13481" y="19962"/>
                    <a:pt x="12179" y="20361"/>
                    <a:pt x="10800" y="20361"/>
                  </a:cubicBezTo>
                  <a:close/>
                  <a:moveTo>
                    <a:pt x="18919" y="17262"/>
                  </a:moveTo>
                  <a:cubicBezTo>
                    <a:pt x="2681" y="17262"/>
                    <a:pt x="2681" y="17262"/>
                    <a:pt x="2681" y="17262"/>
                  </a:cubicBezTo>
                  <a:cubicBezTo>
                    <a:pt x="2681" y="2744"/>
                    <a:pt x="2681" y="2744"/>
                    <a:pt x="2681" y="2744"/>
                  </a:cubicBezTo>
                  <a:cubicBezTo>
                    <a:pt x="18919" y="2744"/>
                    <a:pt x="18919" y="2744"/>
                    <a:pt x="18919" y="2744"/>
                  </a:cubicBezTo>
                  <a:lnTo>
                    <a:pt x="18919" y="17262"/>
                  </a:lnTo>
                  <a:close/>
                </a:path>
              </a:pathLst>
            </a:custGeom>
            <a:ln w="12700">
              <a:solidFill>
                <a:srgbClr val="FFFFFF"/>
              </a:solidFill>
              <a:miter lim="400000"/>
            </a:ln>
          </p:spPr>
          <p:txBody>
            <a:bodyPr lIns="22860" rIns="22860" anchor="ctr"/>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grpSp>
      <p:sp>
        <p:nvSpPr>
          <p:cNvPr id="32" name="PA_库_Circle "/>
          <p:cNvSpPr/>
          <p:nvPr>
            <p:custDataLst>
              <p:tags r:id="rId10"/>
            </p:custDataLst>
          </p:nvPr>
        </p:nvSpPr>
        <p:spPr>
          <a:xfrm>
            <a:off x="5318125" y="3493675"/>
            <a:ext cx="508001" cy="508001"/>
          </a:xfrm>
          <a:prstGeom prst="ellipse">
            <a:avLst/>
          </a:prstGeom>
          <a:solidFill>
            <a:srgbClr val="1E4E79"/>
          </a:solidFill>
          <a:ln w="12700">
            <a:miter lim="400000"/>
          </a:ln>
        </p:spPr>
        <p:txBody>
          <a:bodyPr lIns="22860" rIns="22860"/>
          <a:lstStyle/>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
        <p:nvSpPr>
          <p:cNvPr id="34" name="PA_库_Circle "/>
          <p:cNvSpPr/>
          <p:nvPr>
            <p:custDataLst>
              <p:tags r:id="rId11"/>
            </p:custDataLst>
          </p:nvPr>
        </p:nvSpPr>
        <p:spPr>
          <a:xfrm>
            <a:off x="5318125" y="4567546"/>
            <a:ext cx="508001" cy="508001"/>
          </a:xfrm>
          <a:prstGeom prst="ellipse">
            <a:avLst/>
          </a:prstGeom>
          <a:solidFill>
            <a:srgbClr val="F9D1D4"/>
          </a:solidFill>
          <a:ln w="12700">
            <a:miter lim="400000"/>
          </a:ln>
        </p:spPr>
        <p:txBody>
          <a:bodyPr lIns="22860" rIns="22860"/>
          <a:lstStyle/>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
        <p:nvSpPr>
          <p:cNvPr id="35" name="PA_库_Circle "/>
          <p:cNvSpPr/>
          <p:nvPr>
            <p:custDataLst>
              <p:tags r:id="rId12"/>
            </p:custDataLst>
          </p:nvPr>
        </p:nvSpPr>
        <p:spPr>
          <a:xfrm>
            <a:off x="5318125" y="2526578"/>
            <a:ext cx="508001" cy="508001"/>
          </a:xfrm>
          <a:prstGeom prst="ellipse">
            <a:avLst/>
          </a:prstGeom>
          <a:solidFill>
            <a:srgbClr val="A7D7DA"/>
          </a:solidFill>
          <a:ln w="12700">
            <a:miter lim="400000"/>
          </a:ln>
        </p:spPr>
        <p:txBody>
          <a:bodyPr lIns="22860" rIns="22860"/>
          <a:lstStyle/>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
        <p:nvSpPr>
          <p:cNvPr id="38" name="PA_库_形状 "/>
          <p:cNvSpPr/>
          <p:nvPr>
            <p:custDataLst>
              <p:tags r:id="rId13"/>
            </p:custDataLst>
          </p:nvPr>
        </p:nvSpPr>
        <p:spPr>
          <a:xfrm>
            <a:off x="5453407" y="4718101"/>
            <a:ext cx="222604" cy="221662"/>
          </a:xfrm>
          <a:custGeom>
            <a:avLst/>
            <a:gdLst/>
            <a:ahLst/>
            <a:cxnLst>
              <a:cxn ang="0">
                <a:pos x="wd2" y="hd2"/>
              </a:cxn>
              <a:cxn ang="5400000">
                <a:pos x="wd2" y="hd2"/>
              </a:cxn>
              <a:cxn ang="10800000">
                <a:pos x="wd2" y="hd2"/>
              </a:cxn>
              <a:cxn ang="16200000">
                <a:pos x="wd2" y="hd2"/>
              </a:cxn>
            </a:cxnLst>
            <a:rect l="0" t="0" r="r" b="b"/>
            <a:pathLst>
              <a:path w="19273" h="19365" extrusionOk="0">
                <a:moveTo>
                  <a:pt x="11045" y="11319"/>
                </a:moveTo>
                <a:cubicBezTo>
                  <a:pt x="9338" y="13030"/>
                  <a:pt x="7144" y="14740"/>
                  <a:pt x="6315" y="13909"/>
                </a:cubicBezTo>
                <a:cubicBezTo>
                  <a:pt x="4999" y="12590"/>
                  <a:pt x="4121" y="11710"/>
                  <a:pt x="1537" y="13909"/>
                </a:cubicBezTo>
                <a:cubicBezTo>
                  <a:pt x="-1486" y="16060"/>
                  <a:pt x="659" y="17770"/>
                  <a:pt x="1976" y="18650"/>
                </a:cubicBezTo>
                <a:cubicBezTo>
                  <a:pt x="3244" y="20360"/>
                  <a:pt x="8461" y="19089"/>
                  <a:pt x="13629" y="13909"/>
                </a:cubicBezTo>
                <a:cubicBezTo>
                  <a:pt x="18798" y="8729"/>
                  <a:pt x="20114" y="3500"/>
                  <a:pt x="18798" y="1741"/>
                </a:cubicBezTo>
                <a:cubicBezTo>
                  <a:pt x="17530" y="470"/>
                  <a:pt x="16213" y="-1240"/>
                  <a:pt x="14068" y="1350"/>
                </a:cubicBezTo>
                <a:cubicBezTo>
                  <a:pt x="11923" y="3940"/>
                  <a:pt x="12800" y="4771"/>
                  <a:pt x="14068" y="6139"/>
                </a:cubicBezTo>
                <a:cubicBezTo>
                  <a:pt x="14946" y="6921"/>
                  <a:pt x="13239" y="9120"/>
                  <a:pt x="11045" y="11319"/>
                </a:cubicBezTo>
              </a:path>
            </a:pathLst>
          </a:custGeom>
          <a:solidFill>
            <a:srgbClr val="FFFFFF"/>
          </a:solidFill>
          <a:ln w="12700">
            <a:miter lim="400000"/>
          </a:ln>
        </p:spPr>
        <p:txBody>
          <a:bodyPr lIns="22860" rIns="22860" anchor="ctr"/>
          <a:lstStyle/>
          <a:p>
            <a:pPr defTabSz="609600">
              <a:defRPr sz="3600">
                <a:solidFill>
                  <a:srgbClr val="7F7F7F"/>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
        <p:nvSpPr>
          <p:cNvPr id="39" name="PA_库_形状 "/>
          <p:cNvSpPr/>
          <p:nvPr>
            <p:custDataLst>
              <p:tags r:id="rId14"/>
            </p:custDataLst>
          </p:nvPr>
        </p:nvSpPr>
        <p:spPr>
          <a:xfrm>
            <a:off x="5495942" y="2643969"/>
            <a:ext cx="152367" cy="273219"/>
          </a:xfrm>
          <a:custGeom>
            <a:avLst/>
            <a:gdLst/>
            <a:ahLst/>
            <a:cxnLst>
              <a:cxn ang="0">
                <a:pos x="wd2" y="hd2"/>
              </a:cxn>
              <a:cxn ang="5400000">
                <a:pos x="wd2" y="hd2"/>
              </a:cxn>
              <a:cxn ang="10800000">
                <a:pos x="wd2" y="hd2"/>
              </a:cxn>
              <a:cxn ang="16200000">
                <a:pos x="wd2" y="hd2"/>
              </a:cxn>
            </a:cxnLst>
            <a:rect l="0" t="0" r="r" b="b"/>
            <a:pathLst>
              <a:path w="19935" h="21123" extrusionOk="0">
                <a:moveTo>
                  <a:pt x="19598" y="15284"/>
                </a:moveTo>
                <a:cubicBezTo>
                  <a:pt x="15163" y="7074"/>
                  <a:pt x="15163" y="7074"/>
                  <a:pt x="15163" y="7074"/>
                </a:cubicBezTo>
                <a:cubicBezTo>
                  <a:pt x="13876" y="5221"/>
                  <a:pt x="9441" y="3705"/>
                  <a:pt x="5651" y="4463"/>
                </a:cubicBezTo>
                <a:cubicBezTo>
                  <a:pt x="2504" y="379"/>
                  <a:pt x="2504" y="379"/>
                  <a:pt x="2504" y="379"/>
                </a:cubicBezTo>
                <a:cubicBezTo>
                  <a:pt x="1860" y="0"/>
                  <a:pt x="1288" y="0"/>
                  <a:pt x="644" y="0"/>
                </a:cubicBezTo>
                <a:cubicBezTo>
                  <a:pt x="0" y="379"/>
                  <a:pt x="0" y="758"/>
                  <a:pt x="0" y="1137"/>
                </a:cubicBezTo>
                <a:cubicBezTo>
                  <a:pt x="3791" y="5221"/>
                  <a:pt x="3791" y="5221"/>
                  <a:pt x="3791" y="5221"/>
                </a:cubicBezTo>
                <a:cubicBezTo>
                  <a:pt x="1288" y="5937"/>
                  <a:pt x="-715" y="8168"/>
                  <a:pt x="644" y="10063"/>
                </a:cubicBezTo>
                <a:cubicBezTo>
                  <a:pt x="4435" y="18274"/>
                  <a:pt x="4435" y="18274"/>
                  <a:pt x="4435" y="18274"/>
                </a:cubicBezTo>
                <a:cubicBezTo>
                  <a:pt x="5078" y="20505"/>
                  <a:pt x="9441" y="21600"/>
                  <a:pt x="13876" y="20926"/>
                </a:cubicBezTo>
                <a:cubicBezTo>
                  <a:pt x="18382" y="19747"/>
                  <a:pt x="20885" y="17137"/>
                  <a:pt x="19598" y="15284"/>
                </a:cubicBezTo>
                <a:close/>
                <a:moveTo>
                  <a:pt x="8225" y="9347"/>
                </a:moveTo>
                <a:cubicBezTo>
                  <a:pt x="6938" y="9726"/>
                  <a:pt x="5651" y="9347"/>
                  <a:pt x="5078" y="8547"/>
                </a:cubicBezTo>
                <a:cubicBezTo>
                  <a:pt x="4435" y="7832"/>
                  <a:pt x="5078" y="6695"/>
                  <a:pt x="6294" y="6695"/>
                </a:cubicBezTo>
                <a:cubicBezTo>
                  <a:pt x="8225" y="6316"/>
                  <a:pt x="9441" y="6695"/>
                  <a:pt x="9441" y="7495"/>
                </a:cubicBezTo>
                <a:cubicBezTo>
                  <a:pt x="10085" y="8168"/>
                  <a:pt x="9441" y="9347"/>
                  <a:pt x="8225" y="9347"/>
                </a:cubicBezTo>
                <a:close/>
              </a:path>
            </a:pathLst>
          </a:custGeom>
          <a:solidFill>
            <a:srgbClr val="FFFFFF"/>
          </a:solidFill>
          <a:ln w="12700">
            <a:miter lim="400000"/>
          </a:ln>
        </p:spPr>
        <p:txBody>
          <a:bodyPr lIns="22860" rIns="22860" anchor="ctr"/>
          <a:lstStyle/>
          <a:p>
            <a:pPr defTabSz="609600">
              <a:defRPr sz="3600">
                <a:solidFill>
                  <a:srgbClr val="7F7F7F"/>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
        <p:nvSpPr>
          <p:cNvPr id="40" name="PA_库_形状 "/>
          <p:cNvSpPr/>
          <p:nvPr>
            <p:custDataLst>
              <p:tags r:id="rId15"/>
            </p:custDataLst>
          </p:nvPr>
        </p:nvSpPr>
        <p:spPr>
          <a:xfrm>
            <a:off x="5487890" y="3620510"/>
            <a:ext cx="144045" cy="249238"/>
          </a:xfrm>
          <a:custGeom>
            <a:avLst/>
            <a:gdLst/>
            <a:ahLst/>
            <a:cxnLst>
              <a:cxn ang="0">
                <a:pos x="wd2" y="hd2"/>
              </a:cxn>
              <a:cxn ang="5400000">
                <a:pos x="wd2" y="hd2"/>
              </a:cxn>
              <a:cxn ang="10800000">
                <a:pos x="wd2" y="hd2"/>
              </a:cxn>
              <a:cxn ang="16200000">
                <a:pos x="wd2" y="hd2"/>
              </a:cxn>
            </a:cxnLst>
            <a:rect l="0" t="0" r="r" b="b"/>
            <a:pathLst>
              <a:path w="21600" h="21600" extrusionOk="0">
                <a:moveTo>
                  <a:pt x="18230" y="0"/>
                </a:moveTo>
                <a:cubicBezTo>
                  <a:pt x="3370" y="0"/>
                  <a:pt x="3370" y="0"/>
                  <a:pt x="3370" y="0"/>
                </a:cubicBezTo>
                <a:cubicBezTo>
                  <a:pt x="1302" y="0"/>
                  <a:pt x="0" y="797"/>
                  <a:pt x="0" y="1948"/>
                </a:cubicBezTo>
                <a:cubicBezTo>
                  <a:pt x="0" y="19210"/>
                  <a:pt x="0" y="19210"/>
                  <a:pt x="0" y="19210"/>
                </a:cubicBezTo>
                <a:cubicBezTo>
                  <a:pt x="0" y="20361"/>
                  <a:pt x="1302" y="21600"/>
                  <a:pt x="3370" y="21600"/>
                </a:cubicBezTo>
                <a:cubicBezTo>
                  <a:pt x="18230" y="21600"/>
                  <a:pt x="18230" y="21600"/>
                  <a:pt x="18230" y="21600"/>
                </a:cubicBezTo>
                <a:cubicBezTo>
                  <a:pt x="20298" y="21600"/>
                  <a:pt x="21600" y="20361"/>
                  <a:pt x="21600" y="19210"/>
                </a:cubicBezTo>
                <a:cubicBezTo>
                  <a:pt x="21600" y="1948"/>
                  <a:pt x="21600" y="1948"/>
                  <a:pt x="21600" y="1948"/>
                </a:cubicBezTo>
                <a:cubicBezTo>
                  <a:pt x="21600" y="797"/>
                  <a:pt x="20298" y="0"/>
                  <a:pt x="18230" y="0"/>
                </a:cubicBezTo>
                <a:close/>
                <a:moveTo>
                  <a:pt x="10800" y="20361"/>
                </a:moveTo>
                <a:cubicBezTo>
                  <a:pt x="9421" y="20361"/>
                  <a:pt x="8119" y="19962"/>
                  <a:pt x="8119" y="19608"/>
                </a:cubicBezTo>
                <a:cubicBezTo>
                  <a:pt x="8119" y="18811"/>
                  <a:pt x="9421" y="18413"/>
                  <a:pt x="10800" y="18413"/>
                </a:cubicBezTo>
                <a:cubicBezTo>
                  <a:pt x="12179" y="18413"/>
                  <a:pt x="13481" y="18811"/>
                  <a:pt x="13481" y="19608"/>
                </a:cubicBezTo>
                <a:cubicBezTo>
                  <a:pt x="13481" y="19962"/>
                  <a:pt x="12179" y="20361"/>
                  <a:pt x="10800" y="20361"/>
                </a:cubicBezTo>
                <a:close/>
                <a:moveTo>
                  <a:pt x="18919" y="17262"/>
                </a:moveTo>
                <a:cubicBezTo>
                  <a:pt x="2681" y="17262"/>
                  <a:pt x="2681" y="17262"/>
                  <a:pt x="2681" y="17262"/>
                </a:cubicBezTo>
                <a:cubicBezTo>
                  <a:pt x="2681" y="2744"/>
                  <a:pt x="2681" y="2744"/>
                  <a:pt x="2681" y="2744"/>
                </a:cubicBezTo>
                <a:cubicBezTo>
                  <a:pt x="18919" y="2744"/>
                  <a:pt x="18919" y="2744"/>
                  <a:pt x="18919" y="2744"/>
                </a:cubicBezTo>
                <a:lnTo>
                  <a:pt x="18919" y="17262"/>
                </a:lnTo>
                <a:close/>
              </a:path>
            </a:pathLst>
          </a:custGeom>
          <a:solidFill>
            <a:srgbClr val="FFFFFF"/>
          </a:solidFill>
          <a:ln w="12700">
            <a:miter lim="400000"/>
          </a:ln>
        </p:spPr>
        <p:txBody>
          <a:bodyPr lIns="22860" rIns="22860" anchor="ctr"/>
          <a:lstStyle/>
          <a:p>
            <a:pPr defTabSz="609600">
              <a:defRPr sz="3600">
                <a:solidFill>
                  <a:srgbClr val="7F7F7F"/>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2" presetClass="entr" presetSubtype="2" decel="100000" fill="hold" grpId="0" nodeType="withEffect" nodePh="1">
                                  <p:stCondLst>
                                    <p:cond delay="250"/>
                                  </p:stCondLst>
                                  <p:endCondLst>
                                    <p:cond evt="begin" delay="0">
                                      <p:tn val="10"/>
                                    </p:cond>
                                  </p:endCondLst>
                                  <p:childTnLst>
                                    <p:set>
                                      <p:cBhvr>
                                        <p:cTn id="11" dur="1" fill="hold">
                                          <p:stCondLst>
                                            <p:cond delay="0"/>
                                          </p:stCondLst>
                                        </p:cTn>
                                        <p:tgtEl>
                                          <p:spTgt spid="32">
                                            <p:txEl>
                                              <p:charRg st="4294967295" end="4294967295"/>
                                            </p:txEl>
                                          </p:spTgt>
                                        </p:tgtEl>
                                        <p:attrNameLst>
                                          <p:attrName>style.visibility</p:attrName>
                                        </p:attrNameLst>
                                      </p:cBhvr>
                                      <p:to>
                                        <p:strVal val="visible"/>
                                      </p:to>
                                    </p:set>
                                    <p:anim calcmode="lin" valueType="num">
                                      <p:cBhvr additive="base">
                                        <p:cTn id="12" dur="1500" fill="hold"/>
                                        <p:tgtEl>
                                          <p:spTgt spid="32">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13" dur="1500" fill="hold"/>
                                        <p:tgtEl>
                                          <p:spTgt spid="32">
                                            <p:txEl>
                                              <p:charRg st="4294967295" end="4294967295"/>
                                            </p:txEl>
                                          </p:spTgt>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nodePh="1">
                                  <p:stCondLst>
                                    <p:cond delay="250"/>
                                  </p:stCondLst>
                                  <p:endCondLst>
                                    <p:cond evt="begin" delay="0">
                                      <p:tn val="14"/>
                                    </p:cond>
                                  </p:endCondLst>
                                  <p:childTnLst>
                                    <p:set>
                                      <p:cBhvr>
                                        <p:cTn id="15" dur="1" fill="hold">
                                          <p:stCondLst>
                                            <p:cond delay="0"/>
                                          </p:stCondLst>
                                        </p:cTn>
                                        <p:tgtEl>
                                          <p:spTgt spid="34">
                                            <p:txEl>
                                              <p:charRg st="4294967295" end="4294967295"/>
                                            </p:txEl>
                                          </p:spTgt>
                                        </p:tgtEl>
                                        <p:attrNameLst>
                                          <p:attrName>style.visibility</p:attrName>
                                        </p:attrNameLst>
                                      </p:cBhvr>
                                      <p:to>
                                        <p:strVal val="visible"/>
                                      </p:to>
                                    </p:set>
                                    <p:anim calcmode="lin" valueType="num">
                                      <p:cBhvr additive="base">
                                        <p:cTn id="16" dur="1500" fill="hold"/>
                                        <p:tgtEl>
                                          <p:spTgt spid="34">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17" dur="1500" fill="hold"/>
                                        <p:tgtEl>
                                          <p:spTgt spid="34">
                                            <p:txEl>
                                              <p:charRg st="4294967295" end="4294967295"/>
                                            </p:txEl>
                                          </p:spTgt>
                                        </p:tgtEl>
                                        <p:attrNameLst>
                                          <p:attrName>ppt_y</p:attrName>
                                        </p:attrNameLst>
                                      </p:cBhvr>
                                      <p:tavLst>
                                        <p:tav tm="0">
                                          <p:val>
                                            <p:strVal val="#ppt_y"/>
                                          </p:val>
                                        </p:tav>
                                        <p:tav tm="100000">
                                          <p:val>
                                            <p:strVal val="#ppt_y"/>
                                          </p:val>
                                        </p:tav>
                                      </p:tavLst>
                                    </p:anim>
                                  </p:childTnLst>
                                </p:cTn>
                              </p:par>
                              <p:par>
                                <p:cTn id="18" presetID="2" presetClass="entr" presetSubtype="2" decel="100000" fill="hold" grpId="0" nodeType="withEffect" nodePh="1">
                                  <p:stCondLst>
                                    <p:cond delay="250"/>
                                  </p:stCondLst>
                                  <p:endCondLst>
                                    <p:cond evt="begin" delay="0">
                                      <p:tn val="18"/>
                                    </p:cond>
                                  </p:endCondLst>
                                  <p:childTnLst>
                                    <p:set>
                                      <p:cBhvr>
                                        <p:cTn id="19" dur="1" fill="hold">
                                          <p:stCondLst>
                                            <p:cond delay="0"/>
                                          </p:stCondLst>
                                        </p:cTn>
                                        <p:tgtEl>
                                          <p:spTgt spid="35">
                                            <p:txEl>
                                              <p:charRg st="4294967295" end="4294967295"/>
                                            </p:txEl>
                                          </p:spTgt>
                                        </p:tgtEl>
                                        <p:attrNameLst>
                                          <p:attrName>style.visibility</p:attrName>
                                        </p:attrNameLst>
                                      </p:cBhvr>
                                      <p:to>
                                        <p:strVal val="visible"/>
                                      </p:to>
                                    </p:set>
                                    <p:anim calcmode="lin" valueType="num">
                                      <p:cBhvr additive="base">
                                        <p:cTn id="20" dur="1500" fill="hold"/>
                                        <p:tgtEl>
                                          <p:spTgt spid="35">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21" dur="1500" fill="hold"/>
                                        <p:tgtEl>
                                          <p:spTgt spid="35">
                                            <p:txEl>
                                              <p:charRg st="4294967295" end="4294967295"/>
                                            </p:txEl>
                                          </p:spTgt>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nodePh="1">
                                  <p:stCondLst>
                                    <p:cond delay="250"/>
                                  </p:stCondLst>
                                  <p:endCondLst>
                                    <p:cond evt="begin" delay="0">
                                      <p:tn val="22"/>
                                    </p:cond>
                                  </p:endCondLst>
                                  <p:childTnLst>
                                    <p:set>
                                      <p:cBhvr>
                                        <p:cTn id="23" dur="1" fill="hold">
                                          <p:stCondLst>
                                            <p:cond delay="0"/>
                                          </p:stCondLst>
                                        </p:cTn>
                                        <p:tgtEl>
                                          <p:spTgt spid="38">
                                            <p:txEl>
                                              <p:charRg st="4294967295" end="4294967295"/>
                                            </p:txEl>
                                          </p:spTgt>
                                        </p:tgtEl>
                                        <p:attrNameLst>
                                          <p:attrName>style.visibility</p:attrName>
                                        </p:attrNameLst>
                                      </p:cBhvr>
                                      <p:to>
                                        <p:strVal val="visible"/>
                                      </p:to>
                                    </p:set>
                                    <p:anim calcmode="lin" valueType="num">
                                      <p:cBhvr additive="base">
                                        <p:cTn id="24" dur="1500" fill="hold"/>
                                        <p:tgtEl>
                                          <p:spTgt spid="38">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25" dur="1500" fill="hold"/>
                                        <p:tgtEl>
                                          <p:spTgt spid="38">
                                            <p:txEl>
                                              <p:charRg st="4294967295" end="4294967295"/>
                                            </p:txEl>
                                          </p:spTgt>
                                        </p:tgtEl>
                                        <p:attrNameLst>
                                          <p:attrName>ppt_y</p:attrName>
                                        </p:attrNameLst>
                                      </p:cBhvr>
                                      <p:tavLst>
                                        <p:tav tm="0">
                                          <p:val>
                                            <p:strVal val="#ppt_y"/>
                                          </p:val>
                                        </p:tav>
                                        <p:tav tm="100000">
                                          <p:val>
                                            <p:strVal val="#ppt_y"/>
                                          </p:val>
                                        </p:tav>
                                      </p:tavLst>
                                    </p:anim>
                                  </p:childTnLst>
                                </p:cTn>
                              </p:par>
                              <p:par>
                                <p:cTn id="26" presetID="2" presetClass="entr" presetSubtype="2" decel="100000" fill="hold" grpId="0" nodeType="withEffect" nodePh="1">
                                  <p:stCondLst>
                                    <p:cond delay="250"/>
                                  </p:stCondLst>
                                  <p:endCondLst>
                                    <p:cond evt="begin" delay="0">
                                      <p:tn val="26"/>
                                    </p:cond>
                                  </p:endCondLst>
                                  <p:childTnLst>
                                    <p:set>
                                      <p:cBhvr>
                                        <p:cTn id="27" dur="1" fill="hold">
                                          <p:stCondLst>
                                            <p:cond delay="0"/>
                                          </p:stCondLst>
                                        </p:cTn>
                                        <p:tgtEl>
                                          <p:spTgt spid="39">
                                            <p:txEl>
                                              <p:charRg st="4294967295" end="4294967295"/>
                                            </p:txEl>
                                          </p:spTgt>
                                        </p:tgtEl>
                                        <p:attrNameLst>
                                          <p:attrName>style.visibility</p:attrName>
                                        </p:attrNameLst>
                                      </p:cBhvr>
                                      <p:to>
                                        <p:strVal val="visible"/>
                                      </p:to>
                                    </p:set>
                                    <p:anim calcmode="lin" valueType="num">
                                      <p:cBhvr additive="base">
                                        <p:cTn id="28" dur="1500" fill="hold"/>
                                        <p:tgtEl>
                                          <p:spTgt spid="39">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29" dur="1500" fill="hold"/>
                                        <p:tgtEl>
                                          <p:spTgt spid="39">
                                            <p:txEl>
                                              <p:charRg st="4294967295" end="4294967295"/>
                                            </p:txEl>
                                          </p:spTgt>
                                        </p:tgtEl>
                                        <p:attrNameLst>
                                          <p:attrName>ppt_y</p:attrName>
                                        </p:attrNameLst>
                                      </p:cBhvr>
                                      <p:tavLst>
                                        <p:tav tm="0">
                                          <p:val>
                                            <p:strVal val="#ppt_y"/>
                                          </p:val>
                                        </p:tav>
                                        <p:tav tm="100000">
                                          <p:val>
                                            <p:strVal val="#ppt_y"/>
                                          </p:val>
                                        </p:tav>
                                      </p:tavLst>
                                    </p:anim>
                                  </p:childTnLst>
                                </p:cTn>
                              </p:par>
                              <p:par>
                                <p:cTn id="30" presetID="2" presetClass="entr" presetSubtype="2" decel="100000" fill="hold" grpId="0" nodeType="withEffect" nodePh="1">
                                  <p:stCondLst>
                                    <p:cond delay="250"/>
                                  </p:stCondLst>
                                  <p:endCondLst>
                                    <p:cond evt="begin" delay="0">
                                      <p:tn val="30"/>
                                    </p:cond>
                                  </p:endCondLst>
                                  <p:childTnLst>
                                    <p:set>
                                      <p:cBhvr>
                                        <p:cTn id="31" dur="1" fill="hold">
                                          <p:stCondLst>
                                            <p:cond delay="0"/>
                                          </p:stCondLst>
                                        </p:cTn>
                                        <p:tgtEl>
                                          <p:spTgt spid="40">
                                            <p:txEl>
                                              <p:charRg st="4294967295" end="4294967295"/>
                                            </p:txEl>
                                          </p:spTgt>
                                        </p:tgtEl>
                                        <p:attrNameLst>
                                          <p:attrName>style.visibility</p:attrName>
                                        </p:attrNameLst>
                                      </p:cBhvr>
                                      <p:to>
                                        <p:strVal val="visible"/>
                                      </p:to>
                                    </p:set>
                                    <p:anim calcmode="lin" valueType="num">
                                      <p:cBhvr additive="base">
                                        <p:cTn id="32" dur="1500" fill="hold"/>
                                        <p:tgtEl>
                                          <p:spTgt spid="40">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33" dur="1500" fill="hold"/>
                                        <p:tgtEl>
                                          <p:spTgt spid="40">
                                            <p:txEl>
                                              <p:charRg st="4294967295" end="429496729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autoUpdateAnimBg="0"/>
      <p:bldP spid="34" grpId="0" bldLvl="0" animBg="1" autoUpdateAnimBg="0"/>
      <p:bldP spid="35" grpId="0" bldLvl="0" animBg="1" autoUpdateAnimBg="0"/>
      <p:bldP spid="38" grpId="0" bldLvl="0" animBg="1" autoUpdateAnimBg="0"/>
      <p:bldP spid="39" grpId="0" bldLvl="0" animBg="1" autoUpdateAnimBg="0"/>
      <p:bldP spid="40" grpId="0" bldLvl="0" animBg="1"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458" name="矩形 1"/>
          <p:cNvSpPr/>
          <p:nvPr/>
        </p:nvSpPr>
        <p:spPr>
          <a:xfrm>
            <a:off x="869950" y="544513"/>
            <a:ext cx="2973388" cy="398780"/>
          </a:xfrm>
          <a:prstGeom prst="rect">
            <a:avLst/>
          </a:prstGeom>
          <a:noFill/>
          <a:ln w="9525">
            <a:noFill/>
          </a:ln>
        </p:spPr>
        <p:txBody>
          <a:bodyPr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一、营养</a:t>
            </a:r>
            <a:endPar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459" name="矩形 3"/>
          <p:cNvSpPr/>
          <p:nvPr/>
        </p:nvSpPr>
        <p:spPr>
          <a:xfrm>
            <a:off x="889000" y="1804988"/>
            <a:ext cx="4860925" cy="1893887"/>
          </a:xfrm>
          <a:prstGeom prst="rect">
            <a:avLst/>
          </a:prstGeom>
          <a:noFill/>
          <a:ln w="9525">
            <a:noFill/>
          </a:ln>
        </p:spPr>
        <p:txBody>
          <a:bodyPr anchor="t" anchorCtr="0">
            <a:spAutoFit/>
          </a:bodyPr>
          <a:p>
            <a:pPr marL="285750" indent="-285750" algn="just">
              <a:lnSpc>
                <a:spcPct val="130000"/>
              </a:lnSpc>
              <a:spcBef>
                <a:spcPts val="500"/>
              </a:spcBef>
              <a:buFont typeface="Wingdings" panose="05000000000000000000" pitchFamily="2" charset="2"/>
              <a:buChar char="n"/>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生命的存在、有机体的生长发育、各种生理活动及体力活动的进行，都有赖于体内的物质代谢过程。体内进行的物质代谢必须不断地从外界摄取一定数量的新物质，获得和利用食物的综合过程，即称为营养。     </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9460" name="图片 7" descr="35.jpg"/>
          <p:cNvPicPr>
            <a:picLocks noChangeAspect="1"/>
          </p:cNvPicPr>
          <p:nvPr/>
        </p:nvPicPr>
        <p:blipFill>
          <a:blip r:embed="rId1">
            <a:clrChange>
              <a:clrFrom>
                <a:srgbClr val="FFFFFF"/>
              </a:clrFrom>
              <a:clrTo>
                <a:srgbClr val="FFFFFF">
                  <a:alpha val="0"/>
                </a:srgbClr>
              </a:clrTo>
            </a:clrChange>
          </a:blip>
          <a:stretch>
            <a:fillRect/>
          </a:stretch>
        </p:blipFill>
        <p:spPr>
          <a:xfrm>
            <a:off x="6600825" y="1576388"/>
            <a:ext cx="4283075" cy="4067175"/>
          </a:xfrm>
          <a:prstGeom prst="rect">
            <a:avLst/>
          </a:prstGeom>
          <a:noFill/>
          <a:ln w="9525">
            <a:noFill/>
          </a:ln>
        </p:spPr>
      </p:pic>
    </p:spTree>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82" name="矩形 1"/>
          <p:cNvSpPr/>
          <p:nvPr/>
        </p:nvSpPr>
        <p:spPr>
          <a:xfrm>
            <a:off x="869950" y="544513"/>
            <a:ext cx="2973388" cy="398780"/>
          </a:xfrm>
          <a:prstGeom prst="rect">
            <a:avLst/>
          </a:prstGeom>
          <a:noFill/>
          <a:ln w="9525">
            <a:noFill/>
          </a:ln>
        </p:spPr>
        <p:txBody>
          <a:bodyPr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二、运动与营养的关系</a:t>
            </a:r>
            <a:endPar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0484" name="图片 6" descr="36 修.png"/>
          <p:cNvPicPr>
            <a:picLocks noChangeAspect="1"/>
          </p:cNvPicPr>
          <p:nvPr/>
        </p:nvPicPr>
        <p:blipFill>
          <a:blip r:embed="rId1">
            <a:clrChange>
              <a:clrFrom>
                <a:srgbClr val="F5F6F8"/>
              </a:clrFrom>
              <a:clrTo>
                <a:srgbClr val="F5F6F8">
                  <a:alpha val="0"/>
                </a:srgbClr>
              </a:clrTo>
            </a:clrChange>
          </a:blip>
          <a:srcRect l="2480" r="1575"/>
          <a:stretch>
            <a:fillRect/>
          </a:stretch>
        </p:blipFill>
        <p:spPr>
          <a:xfrm>
            <a:off x="3762375" y="1668463"/>
            <a:ext cx="4448175" cy="4300537"/>
          </a:xfrm>
          <a:prstGeom prst="rect">
            <a:avLst/>
          </a:prstGeom>
          <a:noFill/>
          <a:ln w="9525">
            <a:noFill/>
          </a:ln>
        </p:spPr>
      </p:pic>
      <p:sp>
        <p:nvSpPr>
          <p:cNvPr id="20485" name="矩形 7"/>
          <p:cNvSpPr/>
          <p:nvPr/>
        </p:nvSpPr>
        <p:spPr>
          <a:xfrm>
            <a:off x="955675" y="1822450"/>
            <a:ext cx="2508250" cy="3333750"/>
          </a:xfrm>
          <a:prstGeom prst="rect">
            <a:avLst/>
          </a:prstGeom>
          <a:noFill/>
          <a:ln w="9525">
            <a:noFill/>
          </a:ln>
        </p:spPr>
        <p:txBody>
          <a:bodyPr anchor="t" anchorCtr="0">
            <a:spAutoFit/>
          </a:bodyPr>
          <a:p>
            <a:pPr marL="285750" indent="-285750" algn="just">
              <a:lnSpc>
                <a:spcPct val="130000"/>
              </a:lnSpc>
              <a:spcBef>
                <a:spcPts val="500"/>
              </a:spcBef>
              <a:buFont typeface="Wingdings" panose="05000000000000000000" pitchFamily="2" charset="2"/>
              <a:buChar char="n"/>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体育运动和营养都是维持身体健康的主要因素。营养素是构成机体组织的物质基础，体育运动可以增强机体活动的功能，但营养对于运动有更重要的意义。</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86" name="矩形 8"/>
          <p:cNvSpPr/>
          <p:nvPr/>
        </p:nvSpPr>
        <p:spPr>
          <a:xfrm>
            <a:off x="8283575" y="3778250"/>
            <a:ext cx="3375025" cy="2254250"/>
          </a:xfrm>
          <a:prstGeom prst="rect">
            <a:avLst/>
          </a:prstGeom>
          <a:noFill/>
          <a:ln w="9525">
            <a:noFill/>
          </a:ln>
        </p:spPr>
        <p:txBody>
          <a:bodyPr anchor="t" anchorCtr="0">
            <a:spAutoFit/>
          </a:bodyPr>
          <a:p>
            <a:pPr marL="285750" indent="-285750" algn="just">
              <a:lnSpc>
                <a:spcPct val="130000"/>
              </a:lnSpc>
              <a:spcBef>
                <a:spcPts val="500"/>
              </a:spcBef>
              <a:buFont typeface="Wingdings" panose="05000000000000000000" pitchFamily="2" charset="2"/>
              <a:buChar char="n"/>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运动参加者必须根据自己运动的项目，运动量大小及运动的季节等合理安排自己的膳食，使摄入量和消耗量相适应，使各种营养素比例适宜，做到合理营养。</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06" name="矩形 11"/>
          <p:cNvSpPr/>
          <p:nvPr/>
        </p:nvSpPr>
        <p:spPr>
          <a:xfrm>
            <a:off x="869950" y="544513"/>
            <a:ext cx="6745288" cy="398780"/>
          </a:xfrm>
          <a:prstGeom prst="rect">
            <a:avLst/>
          </a:prstGeom>
          <a:noFill/>
          <a:ln w="9525">
            <a:noFill/>
          </a:ln>
        </p:spPr>
        <p:txBody>
          <a:bodyPr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三、营养素</a:t>
            </a:r>
            <a:endPar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graphicFrame>
        <p:nvGraphicFramePr>
          <p:cNvPr id="43014" name="表格 16"/>
          <p:cNvGraphicFramePr>
            <a:graphicFrameLocks noGrp="1"/>
          </p:cNvGraphicFramePr>
          <p:nvPr>
            <p:custDataLst>
              <p:tags r:id="rId1"/>
            </p:custDataLst>
          </p:nvPr>
        </p:nvGraphicFramePr>
        <p:xfrm>
          <a:off x="1081088" y="2254568"/>
          <a:ext cx="10086340" cy="3977640"/>
        </p:xfrm>
        <a:graphic>
          <a:graphicData uri="http://schemas.openxmlformats.org/drawingml/2006/table">
            <a:tbl>
              <a:tblPr/>
              <a:tblGrid>
                <a:gridCol w="1799908"/>
                <a:gridCol w="8286115"/>
              </a:tblGrid>
              <a:tr h="327025">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800" b="1"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sym typeface="微软雅黑" panose="020B0503020204020204" pitchFamily="34" charset="-122"/>
                        </a:rPr>
                        <a:t>种类</a:t>
                      </a:r>
                      <a:endParaRPr kumimoji="0" lang="en-US" sz="1800" b="1"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9525" marR="9525" marT="9525"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38100" cap="flat" cmpd="sng" algn="ctr">
                      <a:solidFill>
                        <a:srgbClr val="FFFFFF"/>
                      </a:solidFill>
                      <a:prstDash val="solid"/>
                      <a:bevel/>
                      <a:headEnd type="none" w="med" len="med"/>
                      <a:tailEnd type="none" w="med" len="med"/>
                    </a:lnB>
                    <a:lnTlToBr>
                      <a:noFill/>
                    </a:lnTlToBr>
                    <a:lnBlToTr>
                      <a:noFill/>
                    </a:lnBlToTr>
                    <a:solidFill>
                      <a:srgbClr val="ED7D31"/>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rPr>
                        <a:t>特点</a:t>
                      </a:r>
                      <a:endParaRPr kumimoji="0" lang="zh-CN" altLang="en-US" sz="18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marL="9525" marR="9525" marT="9525"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38100" cap="flat" cmpd="sng" algn="ctr">
                      <a:solidFill>
                        <a:srgbClr val="FFFFFF"/>
                      </a:solidFill>
                      <a:prstDash val="solid"/>
                      <a:bevel/>
                      <a:headEnd type="none" w="med" len="med"/>
                      <a:tailEnd type="none" w="med" len="med"/>
                    </a:lnB>
                    <a:lnTlToBr>
                      <a:noFill/>
                    </a:lnTlToBr>
                    <a:lnBlToTr>
                      <a:noFill/>
                    </a:lnBlToTr>
                    <a:solidFill>
                      <a:srgbClr val="ED7D31"/>
                    </a:solidFill>
                  </a:tcPr>
                </a:tc>
              </a:tr>
              <a:tr h="487363">
                <a:tc>
                  <a:txBody>
                    <a:bodyPr/>
                    <a:lstStyle/>
                    <a:p>
                      <a:pPr marL="0" marR="0" lvl="0" indent="0" algn="ctr" defTabSz="914400" rtl="0" eaLnBrk="1" fontAlgn="base" latinLnBrk="0" hangingPunct="1">
                        <a:lnSpc>
                          <a:spcPts val="1875"/>
                        </a:lnSpc>
                        <a:spcBef>
                          <a:spcPct val="0"/>
                        </a:spcBef>
                        <a:spcAft>
                          <a:spcPct val="0"/>
                        </a:spcAft>
                        <a:buClrTx/>
                        <a:buSzTx/>
                        <a:buFontTx/>
                        <a:buNone/>
                      </a:pPr>
                      <a:r>
                        <a:rPr kumimoji="0" lang="zh-CN" altLang="en-US" sz="16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rPr>
                        <a:t>糖</a:t>
                      </a:r>
                      <a:endParaRPr kumimoji="0" lang="zh-CN" altLang="en-US" sz="16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381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D7D3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en-US" sz="1800" b="0" i="0" u="none" strike="noStrike" cap="none" normalizeH="0" baseline="0" dirty="0" smtClean="0">
                          <a:ln>
                            <a:noFill/>
                          </a:ln>
                          <a:solidFill>
                            <a:srgbClr val="595959"/>
                          </a:solidFill>
                          <a:effectLst/>
                          <a:latin typeface="楷体" panose="02010609060101010101" pitchFamily="49" charset="-122"/>
                          <a:ea typeface="楷体" panose="02010609060101010101" pitchFamily="49" charset="-122"/>
                          <a:sym typeface="微软雅黑" panose="020B0503020204020204" pitchFamily="34" charset="-122"/>
                        </a:rPr>
                        <a:t>又称碳水化合物，是人体最重要的经济热能物质。一般供能约占人体每日总发热量的 </a:t>
                      </a:r>
                      <a:r>
                        <a:rPr kumimoji="0" lang="en-US" altLang="zh-CN" sz="1800" b="0" i="0" u="none" strike="noStrike" cap="none" normalizeH="0" baseline="0" dirty="0" smtClean="0">
                          <a:ln>
                            <a:noFill/>
                          </a:ln>
                          <a:solidFill>
                            <a:srgbClr val="595959"/>
                          </a:solidFill>
                          <a:effectLst/>
                          <a:latin typeface="楷体" panose="02010609060101010101" pitchFamily="49" charset="-122"/>
                          <a:ea typeface="楷体" panose="02010609060101010101" pitchFamily="49" charset="-122"/>
                          <a:sym typeface="微软雅黑" panose="020B0503020204020204" pitchFamily="34" charset="-122"/>
                        </a:rPr>
                        <a:t>50% </a:t>
                      </a:r>
                      <a:r>
                        <a:rPr kumimoji="0" lang="zh-CN" altLang="en-US" sz="1800" b="0" i="0" u="none" strike="noStrike" cap="none" normalizeH="0" baseline="0" dirty="0" smtClean="0">
                          <a:ln>
                            <a:noFill/>
                          </a:ln>
                          <a:solidFill>
                            <a:srgbClr val="595959"/>
                          </a:solidFill>
                          <a:effectLst/>
                          <a:latin typeface="楷体" panose="02010609060101010101" pitchFamily="49" charset="-122"/>
                          <a:ea typeface="楷体" panose="02010609060101010101" pitchFamily="49" charset="-122"/>
                          <a:sym typeface="微软雅黑" panose="020B0503020204020204" pitchFamily="34" charset="-122"/>
                        </a:rPr>
                        <a:t>～ </a:t>
                      </a:r>
                      <a:r>
                        <a:rPr kumimoji="0" lang="en-US" altLang="zh-CN" sz="1800" b="0" i="0" u="none" strike="noStrike" cap="none" normalizeH="0" baseline="0" dirty="0" smtClean="0">
                          <a:ln>
                            <a:noFill/>
                          </a:ln>
                          <a:solidFill>
                            <a:srgbClr val="595959"/>
                          </a:solidFill>
                          <a:effectLst/>
                          <a:latin typeface="楷体" panose="02010609060101010101" pitchFamily="49" charset="-122"/>
                          <a:ea typeface="楷体" panose="02010609060101010101" pitchFamily="49" charset="-122"/>
                          <a:sym typeface="微软雅黑" panose="020B0503020204020204" pitchFamily="34" charset="-122"/>
                        </a:rPr>
                        <a:t>70%</a:t>
                      </a:r>
                      <a:r>
                        <a:rPr kumimoji="0" lang="zh-CN" altLang="en-US" sz="1800" b="0" i="0" u="none" strike="noStrike" cap="none" normalizeH="0" baseline="0" dirty="0" smtClean="0">
                          <a:ln>
                            <a:noFill/>
                          </a:ln>
                          <a:solidFill>
                            <a:srgbClr val="595959"/>
                          </a:solidFill>
                          <a:effectLst/>
                          <a:latin typeface="楷体" panose="02010609060101010101" pitchFamily="49" charset="-122"/>
                          <a:ea typeface="楷体" panose="02010609060101010101" pitchFamily="49" charset="-122"/>
                          <a:sym typeface="微软雅黑" panose="020B0503020204020204" pitchFamily="34" charset="-122"/>
                        </a:rPr>
                        <a:t>。</a:t>
                      </a:r>
                      <a:endParaRPr kumimoji="0" lang="zh-CN" altLang="en-US" sz="1800" b="1" i="0" u="none" strike="noStrike" cap="none" normalizeH="0" baseline="0" dirty="0" smtClean="0">
                        <a:ln>
                          <a:noFill/>
                        </a:ln>
                        <a:solidFill>
                          <a:srgbClr val="595959"/>
                        </a:solidFill>
                        <a:effectLst/>
                        <a:latin typeface="楷体" panose="02010609060101010101" pitchFamily="49" charset="-122"/>
                        <a:ea typeface="楷体" panose="02010609060101010101" pitchFamily="49" charset="-122"/>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381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8D7CC"/>
                    </a:solidFill>
                  </a:tcPr>
                </a:tc>
              </a:tr>
              <a:tr h="485775">
                <a:tc>
                  <a:txBody>
                    <a:bodyPr/>
                    <a:lstStyle/>
                    <a:p>
                      <a:pPr marL="0" marR="0" lvl="0" indent="0" algn="ctr" defTabSz="914400" rtl="0" eaLnBrk="1" fontAlgn="base" latinLnBrk="0" hangingPunct="1">
                        <a:lnSpc>
                          <a:spcPts val="1875"/>
                        </a:lnSpc>
                        <a:spcBef>
                          <a:spcPct val="0"/>
                        </a:spcBef>
                        <a:spcAft>
                          <a:spcPct val="0"/>
                        </a:spcAft>
                        <a:buClrTx/>
                        <a:buSzTx/>
                        <a:buFontTx/>
                        <a:buNone/>
                      </a:pPr>
                      <a:r>
                        <a:rPr kumimoji="0" lang="zh-CN" altLang="en-US" sz="16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rPr>
                        <a:t>蛋白质</a:t>
                      </a:r>
                      <a:endParaRPr kumimoji="0" lang="zh-CN" altLang="en-US" sz="16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D7D3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en-US" sz="1800" b="0" i="0" u="none" strike="noStrike" kern="1200" cap="none" normalizeH="0" baseline="0" dirty="0" smtClean="0">
                          <a:ln>
                            <a:noFill/>
                          </a:ln>
                          <a:solidFill>
                            <a:srgbClr val="595959"/>
                          </a:solidFill>
                          <a:effectLst/>
                          <a:latin typeface="楷体" panose="02010609060101010101" pitchFamily="49" charset="-122"/>
                          <a:ea typeface="楷体" panose="02010609060101010101" pitchFamily="49" charset="-122"/>
                          <a:cs typeface="+mn-cs"/>
                          <a:sym typeface="微软雅黑" panose="020B0503020204020204" pitchFamily="34" charset="-122"/>
                        </a:rPr>
                        <a:t>占人体成分的 </a:t>
                      </a:r>
                      <a:r>
                        <a:rPr kumimoji="0" lang="en-US" altLang="zh-CN" sz="1800" b="0" i="0" u="none" strike="noStrike" kern="1200" cap="none" normalizeH="0" baseline="0" dirty="0" smtClean="0">
                          <a:ln>
                            <a:noFill/>
                          </a:ln>
                          <a:solidFill>
                            <a:srgbClr val="595959"/>
                          </a:solidFill>
                          <a:effectLst/>
                          <a:latin typeface="楷体" panose="02010609060101010101" pitchFamily="49" charset="-122"/>
                          <a:ea typeface="楷体" panose="02010609060101010101" pitchFamily="49" charset="-122"/>
                          <a:cs typeface="+mn-cs"/>
                          <a:sym typeface="微软雅黑" panose="020B0503020204020204" pitchFamily="34" charset="-122"/>
                        </a:rPr>
                        <a:t>18%</a:t>
                      </a:r>
                      <a:r>
                        <a:rPr kumimoji="0" lang="zh-CN" altLang="en-US" sz="1800" b="0" i="0" u="none" strike="noStrike" kern="1200" cap="none" normalizeH="0" baseline="0" dirty="0" smtClean="0">
                          <a:ln>
                            <a:noFill/>
                          </a:ln>
                          <a:solidFill>
                            <a:srgbClr val="595959"/>
                          </a:solidFill>
                          <a:effectLst/>
                          <a:latin typeface="楷体" panose="02010609060101010101" pitchFamily="49" charset="-122"/>
                          <a:ea typeface="楷体" panose="02010609060101010101" pitchFamily="49" charset="-122"/>
                          <a:cs typeface="+mn-cs"/>
                          <a:sym typeface="微软雅黑" panose="020B0503020204020204" pitchFamily="34" charset="-122"/>
                        </a:rPr>
                        <a:t>，如肌红蛋白、血红蛋白等，在调节生理机能方面可维持胶体渗透压、维持酸碱平衡、承担氧气运输、形成抗体等。</a:t>
                      </a:r>
                      <a:endParaRPr kumimoji="0" lang="zh-CN" altLang="en-US" sz="1800" b="0" i="0" u="none" strike="noStrike" kern="1200" cap="none" normalizeH="0" baseline="0" dirty="0" smtClean="0">
                        <a:ln>
                          <a:noFill/>
                        </a:ln>
                        <a:solidFill>
                          <a:srgbClr val="595959"/>
                        </a:solidFill>
                        <a:effectLst/>
                        <a:latin typeface="楷体" panose="02010609060101010101" pitchFamily="49" charset="-122"/>
                        <a:ea typeface="楷体" panose="02010609060101010101" pitchFamily="49" charset="-122"/>
                        <a:cs typeface="+mn-cs"/>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CECE7"/>
                    </a:solidFill>
                  </a:tcPr>
                </a:tc>
              </a:tr>
              <a:tr h="487363">
                <a:tc>
                  <a:txBody>
                    <a:bodyPr/>
                    <a:lstStyle/>
                    <a:p>
                      <a:pPr marL="0" marR="0" lvl="0" indent="0" algn="ctr" defTabSz="914400" rtl="0" eaLnBrk="1" fontAlgn="base" latinLnBrk="0" hangingPunct="1">
                        <a:lnSpc>
                          <a:spcPts val="1875"/>
                        </a:lnSpc>
                        <a:spcBef>
                          <a:spcPct val="0"/>
                        </a:spcBef>
                        <a:spcAft>
                          <a:spcPct val="0"/>
                        </a:spcAft>
                        <a:buClrTx/>
                        <a:buSzTx/>
                        <a:buFontTx/>
                        <a:buNone/>
                      </a:pPr>
                      <a:r>
                        <a:rPr kumimoji="0" lang="zh-CN" altLang="en-US" sz="16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rPr>
                        <a:t>脂肪</a:t>
                      </a:r>
                      <a:endParaRPr kumimoji="0" lang="zh-CN" altLang="en-US" sz="16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D7D3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en-US" sz="1800" b="0" i="0" u="none" strike="noStrike" kern="1200" cap="none" normalizeH="0" baseline="0" dirty="0" smtClean="0">
                          <a:ln>
                            <a:noFill/>
                          </a:ln>
                          <a:solidFill>
                            <a:srgbClr val="595959"/>
                          </a:solidFill>
                          <a:effectLst/>
                          <a:latin typeface="楷体" panose="02010609060101010101" pitchFamily="49" charset="-122"/>
                          <a:ea typeface="楷体" panose="02010609060101010101" pitchFamily="49" charset="-122"/>
                          <a:cs typeface="+mn-cs"/>
                          <a:sym typeface="微软雅黑" panose="020B0503020204020204" pitchFamily="34" charset="-122"/>
                        </a:rPr>
                        <a:t>脂肪构成机体组织，有保护作用和保温作用，供脂溶维生素的溶解，能增加食物的美味，产生饱腹感，</a:t>
                      </a:r>
                      <a:r>
                        <a:rPr kumimoji="0" lang="en-US" altLang="zh-CN" sz="1800" b="0" i="0" u="none" strike="noStrike" kern="1200" cap="none" normalizeH="0" baseline="0" dirty="0" smtClean="0">
                          <a:ln>
                            <a:noFill/>
                          </a:ln>
                          <a:solidFill>
                            <a:srgbClr val="595959"/>
                          </a:solidFill>
                          <a:effectLst/>
                          <a:latin typeface="楷体" panose="02010609060101010101" pitchFamily="49" charset="-122"/>
                          <a:ea typeface="楷体" panose="02010609060101010101" pitchFamily="49" charset="-122"/>
                          <a:cs typeface="+mn-cs"/>
                          <a:sym typeface="微软雅黑" panose="020B0503020204020204" pitchFamily="34" charset="-122"/>
                        </a:rPr>
                        <a:t>1 </a:t>
                      </a:r>
                      <a:r>
                        <a:rPr kumimoji="0" lang="zh-CN" altLang="en-US" sz="1800" b="0" i="0" u="none" strike="noStrike" kern="1200" cap="none" normalizeH="0" baseline="0" dirty="0" smtClean="0">
                          <a:ln>
                            <a:noFill/>
                          </a:ln>
                          <a:solidFill>
                            <a:srgbClr val="595959"/>
                          </a:solidFill>
                          <a:effectLst/>
                          <a:latin typeface="楷体" panose="02010609060101010101" pitchFamily="49" charset="-122"/>
                          <a:ea typeface="楷体" panose="02010609060101010101" pitchFamily="49" charset="-122"/>
                          <a:cs typeface="+mn-cs"/>
                          <a:sym typeface="微软雅黑" panose="020B0503020204020204" pitchFamily="34" charset="-122"/>
                        </a:rPr>
                        <a:t>克脂肪氧化供能 </a:t>
                      </a:r>
                      <a:r>
                        <a:rPr kumimoji="0" lang="en-US" altLang="zh-CN" sz="1800" b="0" i="0" u="none" strike="noStrike" kern="1200" cap="none" normalizeH="0" baseline="0" dirty="0" smtClean="0">
                          <a:ln>
                            <a:noFill/>
                          </a:ln>
                          <a:solidFill>
                            <a:srgbClr val="595959"/>
                          </a:solidFill>
                          <a:effectLst/>
                          <a:latin typeface="楷体" panose="02010609060101010101" pitchFamily="49" charset="-122"/>
                          <a:ea typeface="楷体" panose="02010609060101010101" pitchFamily="49" charset="-122"/>
                          <a:cs typeface="+mn-cs"/>
                          <a:sym typeface="微软雅黑" panose="020B0503020204020204" pitchFamily="34" charset="-122"/>
                        </a:rPr>
                        <a:t>9000 </a:t>
                      </a:r>
                      <a:r>
                        <a:rPr kumimoji="0" lang="zh-CN" altLang="en-US" sz="1800" b="0" i="0" u="none" strike="noStrike" kern="1200" cap="none" normalizeH="0" baseline="0" dirty="0" smtClean="0">
                          <a:ln>
                            <a:noFill/>
                          </a:ln>
                          <a:solidFill>
                            <a:srgbClr val="595959"/>
                          </a:solidFill>
                          <a:effectLst/>
                          <a:latin typeface="楷体" panose="02010609060101010101" pitchFamily="49" charset="-122"/>
                          <a:ea typeface="楷体" panose="02010609060101010101" pitchFamily="49" charset="-122"/>
                          <a:cs typeface="+mn-cs"/>
                          <a:sym typeface="微软雅黑" panose="020B0503020204020204" pitchFamily="34" charset="-122"/>
                        </a:rPr>
                        <a:t>卡，耗氧 </a:t>
                      </a:r>
                      <a:r>
                        <a:rPr kumimoji="0" lang="en-US" altLang="zh-CN" sz="1800" b="0" i="0" u="none" strike="noStrike" kern="1200" cap="none" normalizeH="0" baseline="0" dirty="0" smtClean="0">
                          <a:ln>
                            <a:noFill/>
                          </a:ln>
                          <a:solidFill>
                            <a:srgbClr val="595959"/>
                          </a:solidFill>
                          <a:effectLst/>
                          <a:latin typeface="楷体" panose="02010609060101010101" pitchFamily="49" charset="-122"/>
                          <a:ea typeface="楷体" panose="02010609060101010101" pitchFamily="49" charset="-122"/>
                          <a:cs typeface="+mn-cs"/>
                          <a:sym typeface="微软雅黑" panose="020B0503020204020204" pitchFamily="34" charset="-122"/>
                        </a:rPr>
                        <a:t>1.99 </a:t>
                      </a:r>
                      <a:r>
                        <a:rPr kumimoji="0" lang="zh-CN" altLang="en-US" sz="1800" b="0" i="0" u="none" strike="noStrike" kern="1200" cap="none" normalizeH="0" baseline="0" dirty="0" smtClean="0">
                          <a:ln>
                            <a:noFill/>
                          </a:ln>
                          <a:solidFill>
                            <a:srgbClr val="595959"/>
                          </a:solidFill>
                          <a:effectLst/>
                          <a:latin typeface="楷体" panose="02010609060101010101" pitchFamily="49" charset="-122"/>
                          <a:ea typeface="楷体" panose="02010609060101010101" pitchFamily="49" charset="-122"/>
                          <a:cs typeface="+mn-cs"/>
                          <a:sym typeface="微软雅黑" panose="020B0503020204020204" pitchFamily="34" charset="-122"/>
                        </a:rPr>
                        <a:t>升。</a:t>
                      </a:r>
                      <a:endParaRPr kumimoji="0" lang="zh-CN" altLang="en-US" sz="1800" b="0" i="0" u="none" strike="noStrike" kern="1200" cap="none" normalizeH="0" baseline="0" dirty="0" smtClean="0">
                        <a:ln>
                          <a:noFill/>
                        </a:ln>
                        <a:solidFill>
                          <a:srgbClr val="595959"/>
                        </a:solidFill>
                        <a:effectLst/>
                        <a:latin typeface="楷体" panose="02010609060101010101" pitchFamily="49" charset="-122"/>
                        <a:ea typeface="楷体" panose="02010609060101010101" pitchFamily="49" charset="-122"/>
                        <a:cs typeface="+mn-cs"/>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8D7CC"/>
                    </a:solidFill>
                  </a:tcPr>
                </a:tc>
              </a:tr>
              <a:tr h="485775">
                <a:tc>
                  <a:txBody>
                    <a:bodyPr/>
                    <a:lstStyle/>
                    <a:p>
                      <a:pPr marL="0" marR="0" lvl="0" indent="0" algn="ctr" defTabSz="914400" rtl="0" eaLnBrk="1" fontAlgn="base" latinLnBrk="0" hangingPunct="1">
                        <a:lnSpc>
                          <a:spcPts val="1875"/>
                        </a:lnSpc>
                        <a:spcBef>
                          <a:spcPct val="0"/>
                        </a:spcBef>
                        <a:spcAft>
                          <a:spcPct val="0"/>
                        </a:spcAft>
                        <a:buClrTx/>
                        <a:buSzTx/>
                        <a:buFontTx/>
                        <a:buNone/>
                      </a:pPr>
                      <a:r>
                        <a:rPr kumimoji="0" lang="zh-CN" altLang="en-US" sz="16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rPr>
                        <a:t>维生素</a:t>
                      </a:r>
                      <a:endParaRPr kumimoji="0" lang="zh-CN" altLang="en-US" sz="16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D7D3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en-US" sz="1800" b="0" i="0" u="none" strike="noStrike" kern="1200" cap="none" normalizeH="0" baseline="0" dirty="0" smtClean="0">
                          <a:ln>
                            <a:noFill/>
                          </a:ln>
                          <a:solidFill>
                            <a:srgbClr val="595959"/>
                          </a:solidFill>
                          <a:effectLst/>
                          <a:latin typeface="楷体" panose="02010609060101010101" pitchFamily="49" charset="-122"/>
                          <a:ea typeface="楷体" panose="02010609060101010101" pitchFamily="49" charset="-122"/>
                          <a:cs typeface="+mn-cs"/>
                          <a:sym typeface="微软雅黑" panose="020B0503020204020204" pitchFamily="34" charset="-122"/>
                        </a:rPr>
                        <a:t>按其溶解性质可分为水溶维生素（如 </a:t>
                      </a:r>
                      <a:r>
                        <a:rPr kumimoji="0" lang="en-US" altLang="zh-CN" sz="1800" b="0" i="0" u="none" strike="noStrike" kern="1200" cap="none" normalizeH="0" baseline="0" dirty="0" err="1" smtClean="0">
                          <a:ln>
                            <a:noFill/>
                          </a:ln>
                          <a:solidFill>
                            <a:srgbClr val="595959"/>
                          </a:solidFill>
                          <a:effectLst/>
                          <a:latin typeface="楷体" panose="02010609060101010101" pitchFamily="49" charset="-122"/>
                          <a:ea typeface="楷体" panose="02010609060101010101" pitchFamily="49" charset="-122"/>
                          <a:cs typeface="+mn-cs"/>
                          <a:sym typeface="微软雅黑" panose="020B0503020204020204" pitchFamily="34" charset="-122"/>
                        </a:rPr>
                        <a:t>VitB</a:t>
                      </a:r>
                      <a:r>
                        <a:rPr kumimoji="0" lang="en-US" altLang="zh-CN" sz="1800" b="0" i="0" u="none" strike="noStrike" kern="1200" cap="none" normalizeH="0" baseline="0" dirty="0" smtClean="0">
                          <a:ln>
                            <a:noFill/>
                          </a:ln>
                          <a:solidFill>
                            <a:srgbClr val="595959"/>
                          </a:solidFill>
                          <a:effectLst/>
                          <a:latin typeface="楷体" panose="02010609060101010101" pitchFamily="49" charset="-122"/>
                          <a:ea typeface="楷体" panose="02010609060101010101" pitchFamily="49" charset="-122"/>
                          <a:cs typeface="+mn-cs"/>
                          <a:sym typeface="微软雅黑" panose="020B0503020204020204" pitchFamily="34" charset="-122"/>
                        </a:rPr>
                        <a:t> 1 </a:t>
                      </a:r>
                      <a:r>
                        <a:rPr kumimoji="0" lang="zh-CN" altLang="en-US" sz="1800" b="0" i="0" u="none" strike="noStrike" kern="1200" cap="none" normalizeH="0" baseline="0" dirty="0" smtClean="0">
                          <a:ln>
                            <a:noFill/>
                          </a:ln>
                          <a:solidFill>
                            <a:srgbClr val="595959"/>
                          </a:solidFill>
                          <a:effectLst/>
                          <a:latin typeface="楷体" panose="02010609060101010101" pitchFamily="49" charset="-122"/>
                          <a:ea typeface="楷体" panose="02010609060101010101" pitchFamily="49" charset="-122"/>
                          <a:cs typeface="+mn-cs"/>
                          <a:sym typeface="微软雅黑" panose="020B0503020204020204" pitchFamily="34" charset="-122"/>
                        </a:rPr>
                        <a:t>、</a:t>
                      </a:r>
                      <a:r>
                        <a:rPr kumimoji="0" lang="en-US" altLang="zh-CN" sz="1800" b="0" i="0" u="none" strike="noStrike" kern="1200" cap="none" normalizeH="0" baseline="0" dirty="0" smtClean="0">
                          <a:ln>
                            <a:noFill/>
                          </a:ln>
                          <a:solidFill>
                            <a:srgbClr val="595959"/>
                          </a:solidFill>
                          <a:effectLst/>
                          <a:latin typeface="楷体" panose="02010609060101010101" pitchFamily="49" charset="-122"/>
                          <a:ea typeface="楷体" panose="02010609060101010101" pitchFamily="49" charset="-122"/>
                          <a:cs typeface="+mn-cs"/>
                          <a:sym typeface="微软雅黑" panose="020B0503020204020204" pitchFamily="34" charset="-122"/>
                        </a:rPr>
                        <a:t>B 2 </a:t>
                      </a:r>
                      <a:r>
                        <a:rPr kumimoji="0" lang="zh-CN" altLang="en-US" sz="1800" b="0" i="0" u="none" strike="noStrike" kern="1200" cap="none" normalizeH="0" baseline="0" dirty="0" smtClean="0">
                          <a:ln>
                            <a:noFill/>
                          </a:ln>
                          <a:solidFill>
                            <a:srgbClr val="595959"/>
                          </a:solidFill>
                          <a:effectLst/>
                          <a:latin typeface="楷体" panose="02010609060101010101" pitchFamily="49" charset="-122"/>
                          <a:ea typeface="楷体" panose="02010609060101010101" pitchFamily="49" charset="-122"/>
                          <a:cs typeface="+mn-cs"/>
                          <a:sym typeface="微软雅黑" panose="020B0503020204020204" pitchFamily="34" charset="-122"/>
                        </a:rPr>
                        <a:t>、</a:t>
                      </a:r>
                      <a:r>
                        <a:rPr kumimoji="0" lang="en-US" altLang="zh-CN" sz="1800" b="0" i="0" u="none" strike="noStrike" kern="1200" cap="none" normalizeH="0" baseline="0" dirty="0" smtClean="0">
                          <a:ln>
                            <a:noFill/>
                          </a:ln>
                          <a:solidFill>
                            <a:srgbClr val="595959"/>
                          </a:solidFill>
                          <a:effectLst/>
                          <a:latin typeface="楷体" panose="02010609060101010101" pitchFamily="49" charset="-122"/>
                          <a:ea typeface="楷体" panose="02010609060101010101" pitchFamily="49" charset="-122"/>
                          <a:cs typeface="+mn-cs"/>
                          <a:sym typeface="微软雅黑" panose="020B0503020204020204" pitchFamily="34" charset="-122"/>
                        </a:rPr>
                        <a:t>B 6 </a:t>
                      </a:r>
                      <a:r>
                        <a:rPr kumimoji="0" lang="zh-CN" altLang="en-US" sz="1800" b="0" i="0" u="none" strike="noStrike" kern="1200" cap="none" normalizeH="0" baseline="0" dirty="0" smtClean="0">
                          <a:ln>
                            <a:noFill/>
                          </a:ln>
                          <a:solidFill>
                            <a:srgbClr val="595959"/>
                          </a:solidFill>
                          <a:effectLst/>
                          <a:latin typeface="楷体" panose="02010609060101010101" pitchFamily="49" charset="-122"/>
                          <a:ea typeface="楷体" panose="02010609060101010101" pitchFamily="49" charset="-122"/>
                          <a:cs typeface="+mn-cs"/>
                          <a:sym typeface="微软雅黑" panose="020B0503020204020204" pitchFamily="34" charset="-122"/>
                        </a:rPr>
                        <a:t>、</a:t>
                      </a:r>
                      <a:r>
                        <a:rPr kumimoji="0" lang="en-US" altLang="zh-CN" sz="1800" b="0" i="0" u="none" strike="noStrike" kern="1200" cap="none" normalizeH="0" baseline="0" dirty="0" smtClean="0">
                          <a:ln>
                            <a:noFill/>
                          </a:ln>
                          <a:solidFill>
                            <a:srgbClr val="595959"/>
                          </a:solidFill>
                          <a:effectLst/>
                          <a:latin typeface="楷体" panose="02010609060101010101" pitchFamily="49" charset="-122"/>
                          <a:ea typeface="楷体" panose="02010609060101010101" pitchFamily="49" charset="-122"/>
                          <a:cs typeface="+mn-cs"/>
                          <a:sym typeface="微软雅黑" panose="020B0503020204020204" pitchFamily="34" charset="-122"/>
                        </a:rPr>
                        <a:t>B 12 </a:t>
                      </a:r>
                      <a:r>
                        <a:rPr kumimoji="0" lang="zh-CN" altLang="en-US" sz="1800" b="0" i="0" u="none" strike="noStrike" kern="1200" cap="none" normalizeH="0" baseline="0" dirty="0" smtClean="0">
                          <a:ln>
                            <a:noFill/>
                          </a:ln>
                          <a:solidFill>
                            <a:srgbClr val="595959"/>
                          </a:solidFill>
                          <a:effectLst/>
                          <a:latin typeface="楷体" panose="02010609060101010101" pitchFamily="49" charset="-122"/>
                          <a:ea typeface="楷体" panose="02010609060101010101" pitchFamily="49" charset="-122"/>
                          <a:cs typeface="+mn-cs"/>
                          <a:sym typeface="微软雅黑" panose="020B0503020204020204" pitchFamily="34" charset="-122"/>
                        </a:rPr>
                        <a:t>、</a:t>
                      </a:r>
                      <a:r>
                        <a:rPr kumimoji="0" lang="en-US" altLang="zh-CN" sz="1800" b="0" i="0" u="none" strike="noStrike" kern="1200" cap="none" normalizeH="0" baseline="0" dirty="0" smtClean="0">
                          <a:ln>
                            <a:noFill/>
                          </a:ln>
                          <a:solidFill>
                            <a:srgbClr val="595959"/>
                          </a:solidFill>
                          <a:effectLst/>
                          <a:latin typeface="楷体" panose="02010609060101010101" pitchFamily="49" charset="-122"/>
                          <a:ea typeface="楷体" panose="02010609060101010101" pitchFamily="49" charset="-122"/>
                          <a:cs typeface="+mn-cs"/>
                          <a:sym typeface="微软雅黑" panose="020B0503020204020204" pitchFamily="34" charset="-122"/>
                        </a:rPr>
                        <a:t>C</a:t>
                      </a:r>
                      <a:r>
                        <a:rPr kumimoji="0" lang="zh-CN" altLang="en-US" sz="1800" b="0" i="0" u="none" strike="noStrike" kern="1200" cap="none" normalizeH="0" baseline="0" dirty="0" smtClean="0">
                          <a:ln>
                            <a:noFill/>
                          </a:ln>
                          <a:solidFill>
                            <a:srgbClr val="595959"/>
                          </a:solidFill>
                          <a:effectLst/>
                          <a:latin typeface="楷体" panose="02010609060101010101" pitchFamily="49" charset="-122"/>
                          <a:ea typeface="楷体" panose="02010609060101010101" pitchFamily="49" charset="-122"/>
                          <a:cs typeface="+mn-cs"/>
                          <a:sym typeface="微软雅黑" panose="020B0503020204020204" pitchFamily="34" charset="-122"/>
                        </a:rPr>
                        <a:t>、</a:t>
                      </a:r>
                      <a:r>
                        <a:rPr kumimoji="0" lang="en-US" altLang="zh-CN" sz="1800" b="0" i="0" u="none" strike="noStrike" kern="1200" cap="none" normalizeH="0" baseline="0" dirty="0" smtClean="0">
                          <a:ln>
                            <a:noFill/>
                          </a:ln>
                          <a:solidFill>
                            <a:srgbClr val="595959"/>
                          </a:solidFill>
                          <a:effectLst/>
                          <a:latin typeface="楷体" panose="02010609060101010101" pitchFamily="49" charset="-122"/>
                          <a:ea typeface="楷体" panose="02010609060101010101" pitchFamily="49" charset="-122"/>
                          <a:cs typeface="+mn-cs"/>
                          <a:sym typeface="微软雅黑" panose="020B0503020204020204" pitchFamily="34" charset="-122"/>
                        </a:rPr>
                        <a:t>PP</a:t>
                      </a:r>
                      <a:r>
                        <a:rPr kumimoji="0" lang="zh-CN" altLang="en-US" sz="1800" b="0" i="0" u="none" strike="noStrike" kern="1200" cap="none" normalizeH="0" baseline="0" dirty="0" smtClean="0">
                          <a:ln>
                            <a:noFill/>
                          </a:ln>
                          <a:solidFill>
                            <a:srgbClr val="595959"/>
                          </a:solidFill>
                          <a:effectLst/>
                          <a:latin typeface="楷体" panose="02010609060101010101" pitchFamily="49" charset="-122"/>
                          <a:ea typeface="楷体" panose="02010609060101010101" pitchFamily="49" charset="-122"/>
                          <a:cs typeface="+mn-cs"/>
                          <a:sym typeface="微软雅黑" panose="020B0503020204020204" pitchFamily="34" charset="-122"/>
                        </a:rPr>
                        <a:t>）和脂溶维生素（如 </a:t>
                      </a:r>
                      <a:r>
                        <a:rPr kumimoji="0" lang="en-US" altLang="zh-CN" sz="1800" b="0" i="0" u="none" strike="noStrike" kern="1200" cap="none" normalizeH="0" baseline="0" dirty="0" err="1" smtClean="0">
                          <a:ln>
                            <a:noFill/>
                          </a:ln>
                          <a:solidFill>
                            <a:srgbClr val="595959"/>
                          </a:solidFill>
                          <a:effectLst/>
                          <a:latin typeface="楷体" panose="02010609060101010101" pitchFamily="49" charset="-122"/>
                          <a:ea typeface="楷体" panose="02010609060101010101" pitchFamily="49" charset="-122"/>
                          <a:cs typeface="+mn-cs"/>
                          <a:sym typeface="微软雅黑" panose="020B0503020204020204" pitchFamily="34" charset="-122"/>
                        </a:rPr>
                        <a:t>VitA</a:t>
                      </a:r>
                      <a:r>
                        <a:rPr kumimoji="0" lang="zh-CN" altLang="en-US" sz="1800" b="0" i="0" u="none" strike="noStrike" kern="1200" cap="none" normalizeH="0" baseline="0" dirty="0" smtClean="0">
                          <a:ln>
                            <a:noFill/>
                          </a:ln>
                          <a:solidFill>
                            <a:srgbClr val="595959"/>
                          </a:solidFill>
                          <a:effectLst/>
                          <a:latin typeface="楷体" panose="02010609060101010101" pitchFamily="49" charset="-122"/>
                          <a:ea typeface="楷体" panose="02010609060101010101" pitchFamily="49" charset="-122"/>
                          <a:cs typeface="+mn-cs"/>
                          <a:sym typeface="微软雅黑" panose="020B0503020204020204" pitchFamily="34" charset="-122"/>
                        </a:rPr>
                        <a:t>、</a:t>
                      </a:r>
                      <a:r>
                        <a:rPr kumimoji="0" lang="en-US" altLang="zh-CN" sz="1800" b="0" i="0" u="none" strike="noStrike" kern="1200" cap="none" normalizeH="0" baseline="0" dirty="0" smtClean="0">
                          <a:ln>
                            <a:noFill/>
                          </a:ln>
                          <a:solidFill>
                            <a:srgbClr val="595959"/>
                          </a:solidFill>
                          <a:effectLst/>
                          <a:latin typeface="楷体" panose="02010609060101010101" pitchFamily="49" charset="-122"/>
                          <a:ea typeface="楷体" panose="02010609060101010101" pitchFamily="49" charset="-122"/>
                          <a:cs typeface="+mn-cs"/>
                          <a:sym typeface="微软雅黑" panose="020B0503020204020204" pitchFamily="34" charset="-122"/>
                        </a:rPr>
                        <a:t>D</a:t>
                      </a:r>
                      <a:r>
                        <a:rPr kumimoji="0" lang="zh-CN" altLang="en-US" sz="1800" b="0" i="0" u="none" strike="noStrike" kern="1200" cap="none" normalizeH="0" baseline="0" dirty="0" smtClean="0">
                          <a:ln>
                            <a:noFill/>
                          </a:ln>
                          <a:solidFill>
                            <a:srgbClr val="595959"/>
                          </a:solidFill>
                          <a:effectLst/>
                          <a:latin typeface="楷体" panose="02010609060101010101" pitchFamily="49" charset="-122"/>
                          <a:ea typeface="楷体" panose="02010609060101010101" pitchFamily="49" charset="-122"/>
                          <a:cs typeface="+mn-cs"/>
                          <a:sym typeface="微软雅黑" panose="020B0503020204020204" pitchFamily="34" charset="-122"/>
                        </a:rPr>
                        <a:t>、</a:t>
                      </a:r>
                      <a:r>
                        <a:rPr kumimoji="0" lang="en-US" altLang="zh-CN" sz="1800" b="0" i="0" u="none" strike="noStrike" kern="1200" cap="none" normalizeH="0" baseline="0" dirty="0" smtClean="0">
                          <a:ln>
                            <a:noFill/>
                          </a:ln>
                          <a:solidFill>
                            <a:srgbClr val="595959"/>
                          </a:solidFill>
                          <a:effectLst/>
                          <a:latin typeface="楷体" panose="02010609060101010101" pitchFamily="49" charset="-122"/>
                          <a:ea typeface="楷体" panose="02010609060101010101" pitchFamily="49" charset="-122"/>
                          <a:cs typeface="+mn-cs"/>
                          <a:sym typeface="微软雅黑" panose="020B0503020204020204" pitchFamily="34" charset="-122"/>
                        </a:rPr>
                        <a:t>E</a:t>
                      </a:r>
                      <a:r>
                        <a:rPr kumimoji="0" lang="zh-CN" altLang="en-US" sz="1800" b="0" i="0" u="none" strike="noStrike" kern="1200" cap="none" normalizeH="0" baseline="0" dirty="0" smtClean="0">
                          <a:ln>
                            <a:noFill/>
                          </a:ln>
                          <a:solidFill>
                            <a:srgbClr val="595959"/>
                          </a:solidFill>
                          <a:effectLst/>
                          <a:latin typeface="楷体" panose="02010609060101010101" pitchFamily="49" charset="-122"/>
                          <a:ea typeface="楷体" panose="02010609060101010101" pitchFamily="49" charset="-122"/>
                          <a:cs typeface="+mn-cs"/>
                          <a:sym typeface="微软雅黑" panose="020B0503020204020204" pitchFamily="34" charset="-122"/>
                        </a:rPr>
                        <a:t>、</a:t>
                      </a:r>
                      <a:r>
                        <a:rPr kumimoji="0" lang="en-US" altLang="zh-CN" sz="1800" b="0" i="0" u="none" strike="noStrike" kern="1200" cap="none" normalizeH="0" baseline="0" dirty="0" smtClean="0">
                          <a:ln>
                            <a:noFill/>
                          </a:ln>
                          <a:solidFill>
                            <a:srgbClr val="595959"/>
                          </a:solidFill>
                          <a:effectLst/>
                          <a:latin typeface="楷体" panose="02010609060101010101" pitchFamily="49" charset="-122"/>
                          <a:ea typeface="楷体" panose="02010609060101010101" pitchFamily="49" charset="-122"/>
                          <a:cs typeface="+mn-cs"/>
                          <a:sym typeface="微软雅黑" panose="020B0503020204020204" pitchFamily="34" charset="-122"/>
                        </a:rPr>
                        <a:t>K</a:t>
                      </a:r>
                      <a:r>
                        <a:rPr kumimoji="0" lang="zh-CN" altLang="en-US" sz="1800" b="0" i="0" u="none" strike="noStrike" kern="1200" cap="none" normalizeH="0" baseline="0" dirty="0" smtClean="0">
                          <a:ln>
                            <a:noFill/>
                          </a:ln>
                          <a:solidFill>
                            <a:srgbClr val="595959"/>
                          </a:solidFill>
                          <a:effectLst/>
                          <a:latin typeface="楷体" panose="02010609060101010101" pitchFamily="49" charset="-122"/>
                          <a:ea typeface="楷体" panose="02010609060101010101" pitchFamily="49" charset="-122"/>
                          <a:cs typeface="+mn-cs"/>
                          <a:sym typeface="微软雅黑" panose="020B0503020204020204" pitchFamily="34" charset="-122"/>
                        </a:rPr>
                        <a:t>）。共同功用是调节物质代谢，保证生理功能。</a:t>
                      </a:r>
                      <a:endParaRPr kumimoji="0" lang="zh-CN" altLang="en-US" sz="1800" b="0" i="0" u="none" strike="noStrike" kern="1200" cap="none" normalizeH="0" baseline="0" dirty="0" smtClean="0">
                        <a:ln>
                          <a:noFill/>
                        </a:ln>
                        <a:solidFill>
                          <a:srgbClr val="595959"/>
                        </a:solidFill>
                        <a:effectLst/>
                        <a:latin typeface="楷体" panose="02010609060101010101" pitchFamily="49" charset="-122"/>
                        <a:ea typeface="楷体" panose="02010609060101010101" pitchFamily="49" charset="-122"/>
                        <a:cs typeface="+mn-cs"/>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CECE7"/>
                    </a:solidFill>
                  </a:tcPr>
                </a:tc>
              </a:tr>
              <a:tr h="358775">
                <a:tc>
                  <a:txBody>
                    <a:bodyPr/>
                    <a:lstStyle/>
                    <a:p>
                      <a:pPr marL="0" marR="0" lvl="0" indent="0" algn="ctr" defTabSz="914400" rtl="0" eaLnBrk="1" fontAlgn="base" latinLnBrk="0" hangingPunct="1">
                        <a:lnSpc>
                          <a:spcPts val="1875"/>
                        </a:lnSpc>
                        <a:spcBef>
                          <a:spcPct val="0"/>
                        </a:spcBef>
                        <a:spcAft>
                          <a:spcPct val="0"/>
                        </a:spcAft>
                        <a:buClrTx/>
                        <a:buSzTx/>
                        <a:buFontTx/>
                        <a:buNone/>
                      </a:pPr>
                      <a:r>
                        <a:rPr kumimoji="0" lang="zh-CN" altLang="en-US" sz="16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rPr>
                        <a:t>无机盐</a:t>
                      </a:r>
                      <a:endParaRPr kumimoji="0" lang="zh-CN" altLang="en-US" sz="16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D7D3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en-US" sz="1800" b="0" i="0" u="none" strike="noStrike" kern="1200" cap="none" normalizeH="0" baseline="0" dirty="0" smtClean="0">
                          <a:ln>
                            <a:noFill/>
                          </a:ln>
                          <a:solidFill>
                            <a:srgbClr val="595959"/>
                          </a:solidFill>
                          <a:effectLst/>
                          <a:latin typeface="楷体" panose="02010609060101010101" pitchFamily="49" charset="-122"/>
                          <a:ea typeface="楷体" panose="02010609060101010101" pitchFamily="49" charset="-122"/>
                          <a:cs typeface="+mn-cs"/>
                          <a:sym typeface="微软雅黑" panose="020B0503020204020204" pitchFamily="34" charset="-122"/>
                        </a:rPr>
                        <a:t>即矿物质，是构成机体组织和调节生理机能的重要物质。</a:t>
                      </a:r>
                      <a:endParaRPr kumimoji="0" lang="zh-CN" altLang="en-US" sz="1800" b="0" i="0" u="none" strike="noStrike" kern="1200" cap="none" normalizeH="0" baseline="0" dirty="0" smtClean="0">
                        <a:ln>
                          <a:noFill/>
                        </a:ln>
                        <a:solidFill>
                          <a:srgbClr val="595959"/>
                        </a:solidFill>
                        <a:effectLst/>
                        <a:latin typeface="楷体" panose="02010609060101010101" pitchFamily="49" charset="-122"/>
                        <a:ea typeface="楷体" panose="02010609060101010101" pitchFamily="49" charset="-122"/>
                        <a:cs typeface="+mn-cs"/>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8D7CC"/>
                    </a:solidFill>
                  </a:tcPr>
                </a:tc>
              </a:tr>
              <a:tr h="487363">
                <a:tc>
                  <a:txBody>
                    <a:bodyPr/>
                    <a:lstStyle/>
                    <a:p>
                      <a:pPr marL="0" marR="0" lvl="0" indent="0" algn="ctr" defTabSz="914400" rtl="0" eaLnBrk="1" fontAlgn="base" latinLnBrk="0" hangingPunct="1">
                        <a:lnSpc>
                          <a:spcPts val="1875"/>
                        </a:lnSpc>
                        <a:spcBef>
                          <a:spcPct val="0"/>
                        </a:spcBef>
                        <a:spcAft>
                          <a:spcPct val="0"/>
                        </a:spcAft>
                        <a:buClrTx/>
                        <a:buSzTx/>
                        <a:buFontTx/>
                        <a:buNone/>
                      </a:pPr>
                      <a:r>
                        <a:rPr kumimoji="0" lang="zh-CN" altLang="en-US" sz="16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rPr>
                        <a:t>水</a:t>
                      </a:r>
                      <a:endParaRPr kumimoji="0" lang="zh-CN" altLang="en-US" sz="16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D7D3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en-US" sz="1800" b="0" i="0" u="none" strike="noStrike" kern="1200" cap="none" normalizeH="0" baseline="0" dirty="0" smtClean="0">
                          <a:ln>
                            <a:noFill/>
                          </a:ln>
                          <a:solidFill>
                            <a:srgbClr val="595959"/>
                          </a:solidFill>
                          <a:effectLst/>
                          <a:latin typeface="楷体" panose="02010609060101010101" pitchFamily="49" charset="-122"/>
                          <a:ea typeface="楷体" panose="02010609060101010101" pitchFamily="49" charset="-122"/>
                          <a:cs typeface="+mn-cs"/>
                          <a:sym typeface="微软雅黑" panose="020B0503020204020204" pitchFamily="34" charset="-122"/>
                        </a:rPr>
                        <a:t>约占体重的 </a:t>
                      </a:r>
                      <a:r>
                        <a:rPr kumimoji="0" lang="en-US" altLang="zh-CN" sz="1800" b="0" i="0" u="none" strike="noStrike" kern="1200" cap="none" normalizeH="0" baseline="0" dirty="0" smtClean="0">
                          <a:ln>
                            <a:noFill/>
                          </a:ln>
                          <a:solidFill>
                            <a:srgbClr val="595959"/>
                          </a:solidFill>
                          <a:effectLst/>
                          <a:latin typeface="楷体" panose="02010609060101010101" pitchFamily="49" charset="-122"/>
                          <a:ea typeface="楷体" panose="02010609060101010101" pitchFamily="49" charset="-122"/>
                          <a:cs typeface="+mn-cs"/>
                          <a:sym typeface="微软雅黑" panose="020B0503020204020204" pitchFamily="34" charset="-122"/>
                        </a:rPr>
                        <a:t>55% </a:t>
                      </a:r>
                      <a:r>
                        <a:rPr kumimoji="0" lang="zh-CN" altLang="en-US" sz="1800" b="0" i="0" u="none" strike="noStrike" kern="1200" cap="none" normalizeH="0" baseline="0" dirty="0" smtClean="0">
                          <a:ln>
                            <a:noFill/>
                          </a:ln>
                          <a:solidFill>
                            <a:srgbClr val="595959"/>
                          </a:solidFill>
                          <a:effectLst/>
                          <a:latin typeface="楷体" panose="02010609060101010101" pitchFamily="49" charset="-122"/>
                          <a:ea typeface="楷体" panose="02010609060101010101" pitchFamily="49" charset="-122"/>
                          <a:cs typeface="+mn-cs"/>
                          <a:sym typeface="微软雅黑" panose="020B0503020204020204" pitchFamily="34" charset="-122"/>
                        </a:rPr>
                        <a:t>～ </a:t>
                      </a:r>
                      <a:r>
                        <a:rPr kumimoji="0" lang="en-US" altLang="zh-CN" sz="1800" b="0" i="0" u="none" strike="noStrike" kern="1200" cap="none" normalizeH="0" baseline="0" dirty="0" smtClean="0">
                          <a:ln>
                            <a:noFill/>
                          </a:ln>
                          <a:solidFill>
                            <a:srgbClr val="595959"/>
                          </a:solidFill>
                          <a:effectLst/>
                          <a:latin typeface="楷体" panose="02010609060101010101" pitchFamily="49" charset="-122"/>
                          <a:ea typeface="楷体" panose="02010609060101010101" pitchFamily="49" charset="-122"/>
                          <a:cs typeface="+mn-cs"/>
                          <a:sym typeface="微软雅黑" panose="020B0503020204020204" pitchFamily="34" charset="-122"/>
                        </a:rPr>
                        <a:t>67%</a:t>
                      </a:r>
                      <a:r>
                        <a:rPr kumimoji="0" lang="zh-CN" altLang="en-US" sz="1800" b="0" i="0" u="none" strike="noStrike" kern="1200" cap="none" normalizeH="0" baseline="0" dirty="0" smtClean="0">
                          <a:ln>
                            <a:noFill/>
                          </a:ln>
                          <a:solidFill>
                            <a:srgbClr val="595959"/>
                          </a:solidFill>
                          <a:effectLst/>
                          <a:latin typeface="楷体" panose="02010609060101010101" pitchFamily="49" charset="-122"/>
                          <a:ea typeface="楷体" panose="02010609060101010101" pitchFamily="49" charset="-122"/>
                          <a:cs typeface="+mn-cs"/>
                          <a:sym typeface="微软雅黑" panose="020B0503020204020204" pitchFamily="34" charset="-122"/>
                        </a:rPr>
                        <a:t>。水参与体内物质代谢（如消化、吸收、生物氧化、排泄）。可调节体温（如出汗），还可维持正常的血容量。</a:t>
                      </a:r>
                      <a:endParaRPr kumimoji="0" lang="zh-CN" altLang="en-US" sz="1800" b="0" i="0" u="none" strike="noStrike" kern="1200" cap="none" normalizeH="0" baseline="0" dirty="0" smtClean="0">
                        <a:ln>
                          <a:noFill/>
                        </a:ln>
                        <a:solidFill>
                          <a:srgbClr val="595959"/>
                        </a:solidFill>
                        <a:effectLst/>
                        <a:latin typeface="楷体" panose="02010609060101010101" pitchFamily="49" charset="-122"/>
                        <a:ea typeface="楷体" panose="02010609060101010101" pitchFamily="49" charset="-122"/>
                        <a:cs typeface="+mn-cs"/>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CECE7"/>
                    </a:solidFill>
                  </a:tcPr>
                </a:tc>
              </a:tr>
              <a:tr h="487363">
                <a:tc>
                  <a:txBody>
                    <a:bodyPr/>
                    <a:p>
                      <a:pPr marL="0" marR="0" lvl="0" indent="0" algn="ctr" defTabSz="914400" rtl="0" eaLnBrk="1" fontAlgn="base" latinLnBrk="0" hangingPunct="1">
                        <a:lnSpc>
                          <a:spcPts val="1875"/>
                        </a:lnSpc>
                        <a:spcBef>
                          <a:spcPct val="0"/>
                        </a:spcBef>
                        <a:spcAft>
                          <a:spcPct val="0"/>
                        </a:spcAft>
                        <a:buClrTx/>
                        <a:buSzTx/>
                        <a:buFontTx/>
                        <a:buNone/>
                      </a:pPr>
                      <a:r>
                        <a:rPr kumimoji="0" lang="zh-CN" altLang="en-US" sz="16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rPr>
                        <a:t>膳食纤维</a:t>
                      </a:r>
                      <a:endParaRPr kumimoji="0" lang="zh-CN" altLang="en-US" sz="16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D7D31"/>
                    </a:solidFill>
                  </a:tcPr>
                </a:tc>
                <a:tc>
                  <a:txBody>
                    <a:bodyPr/>
                    <a:p>
                      <a:pPr marL="0" marR="0" lvl="0" indent="0" algn="just" defTabSz="914400" rtl="0" eaLnBrk="1" fontAlgn="base" latinLnBrk="0" hangingPunct="1">
                        <a:lnSpc>
                          <a:spcPct val="100000"/>
                        </a:lnSpc>
                        <a:spcBef>
                          <a:spcPct val="0"/>
                        </a:spcBef>
                        <a:spcAft>
                          <a:spcPct val="0"/>
                        </a:spcAft>
                        <a:buClrTx/>
                        <a:buSzTx/>
                        <a:buFontTx/>
                        <a:buNone/>
                      </a:pPr>
                      <a:r>
                        <a:rPr kumimoji="0" lang="zh-CN" altLang="en-US" sz="1800" b="0" i="0" u="none" strike="noStrike" kern="1200" cap="none" normalizeH="0" baseline="0" dirty="0" smtClean="0">
                          <a:ln>
                            <a:noFill/>
                          </a:ln>
                          <a:solidFill>
                            <a:srgbClr val="595959"/>
                          </a:solidFill>
                          <a:effectLst/>
                          <a:latin typeface="楷体" panose="02010609060101010101" pitchFamily="49" charset="-122"/>
                          <a:ea typeface="楷体" panose="02010609060101010101" pitchFamily="49" charset="-122"/>
                          <a:cs typeface="+mn-cs"/>
                          <a:sym typeface="宋体" panose="02010600030101010101" pitchFamily="2" charset="-122"/>
                        </a:rPr>
                        <a:t>主要包括除淀粉以外的多糖，如纤维素、β - 葡聚糖、半纤维素、果胶、树脂，还有非多糖结构的木质素等。</a:t>
                      </a:r>
                      <a:endParaRPr kumimoji="0" lang="zh-CN" altLang="en-US" sz="1800" b="0" i="0" u="none" strike="noStrike" kern="1200" cap="none" normalizeH="0" baseline="0" dirty="0" smtClean="0">
                        <a:ln>
                          <a:noFill/>
                        </a:ln>
                        <a:solidFill>
                          <a:srgbClr val="595959"/>
                        </a:solidFill>
                        <a:effectLst/>
                        <a:latin typeface="楷体" panose="02010609060101010101" pitchFamily="49" charset="-122"/>
                        <a:ea typeface="楷体" panose="02010609060101010101" pitchFamily="49" charset="-122"/>
                        <a:cs typeface="+mn-cs"/>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CECE7"/>
                    </a:solidFill>
                  </a:tcPr>
                </a:tc>
              </a:tr>
            </a:tbl>
          </a:graphicData>
        </a:graphic>
      </p:graphicFrame>
      <p:sp>
        <p:nvSpPr>
          <p:cNvPr id="21534" name="矩形 7"/>
          <p:cNvSpPr/>
          <p:nvPr/>
        </p:nvSpPr>
        <p:spPr>
          <a:xfrm>
            <a:off x="1093788" y="1609408"/>
            <a:ext cx="10050462" cy="645160"/>
          </a:xfrm>
          <a:prstGeom prst="rect">
            <a:avLst/>
          </a:prstGeom>
          <a:noFill/>
          <a:ln w="9525">
            <a:noFill/>
          </a:ln>
        </p:spPr>
        <p:txBody>
          <a:bodyPr anchor="t" anchorCtr="0">
            <a:spAutoFit/>
          </a:bodyPr>
          <a:p>
            <a:pPr algn="just"/>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      营养素是指能在人体内消化吸收供给热能，构成机体组织，调节生理机能，为人体进行正常物质代谢所必须的物质。</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85" name="矩形 7"/>
          <p:cNvSpPr/>
          <p:nvPr>
            <p:custDataLst>
              <p:tags r:id="rId2"/>
            </p:custDataLst>
          </p:nvPr>
        </p:nvSpPr>
        <p:spPr>
          <a:xfrm>
            <a:off x="1081405" y="1108710"/>
            <a:ext cx="10085705" cy="450850"/>
          </a:xfrm>
          <a:prstGeom prst="rect">
            <a:avLst/>
          </a:prstGeom>
          <a:noFill/>
          <a:ln w="9525">
            <a:noFill/>
          </a:ln>
        </p:spPr>
        <p:txBody>
          <a:bodyPr wrap="square" anchor="t" anchorCtr="0">
            <a:spAutoFit/>
          </a:bodyPr>
          <a:p>
            <a:pPr marL="285750" indent="-285750" algn="just">
              <a:lnSpc>
                <a:spcPct val="130000"/>
              </a:lnSpc>
              <a:spcBef>
                <a:spcPts val="500"/>
              </a:spcBef>
              <a:buFont typeface="Wingdings" panose="05000000000000000000" pitchFamily="2" charset="2"/>
              <a:buChar char="n"/>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营养素的种类</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530" name="矩形 1"/>
          <p:cNvSpPr/>
          <p:nvPr/>
        </p:nvSpPr>
        <p:spPr>
          <a:xfrm>
            <a:off x="869950" y="544513"/>
            <a:ext cx="6745288" cy="398780"/>
          </a:xfrm>
          <a:prstGeom prst="rect">
            <a:avLst/>
          </a:prstGeom>
          <a:noFill/>
          <a:ln w="9525">
            <a:noFill/>
          </a:ln>
        </p:spPr>
        <p:txBody>
          <a:bodyPr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三、营养素</a:t>
            </a:r>
            <a:endParaRPr lang="zh-CN" altLang="en-US" sz="2000"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graphicFrame>
        <p:nvGraphicFramePr>
          <p:cNvPr id="9" name="表格 16"/>
          <p:cNvGraphicFramePr>
            <a:graphicFrameLocks noGrp="1"/>
          </p:cNvGraphicFramePr>
          <p:nvPr>
            <p:custDataLst>
              <p:tags r:id="rId1"/>
            </p:custDataLst>
          </p:nvPr>
        </p:nvGraphicFramePr>
        <p:xfrm>
          <a:off x="1103313" y="1844040"/>
          <a:ext cx="10086975" cy="4200525"/>
        </p:xfrm>
        <a:graphic>
          <a:graphicData uri="http://schemas.openxmlformats.org/drawingml/2006/table">
            <a:tbl>
              <a:tblPr/>
              <a:tblGrid>
                <a:gridCol w="1925638"/>
                <a:gridCol w="8161019"/>
              </a:tblGrid>
              <a:tr h="485775">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800" b="1"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sym typeface="微软雅黑" panose="020B0503020204020204" pitchFamily="34" charset="-122"/>
                        </a:rPr>
                        <a:t>营养缺乏症</a:t>
                      </a:r>
                      <a:endParaRPr kumimoji="0" lang="en-US" sz="1800" b="1"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9525" marR="9525" marT="9525"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38100" cap="flat" cmpd="sng" algn="ctr">
                      <a:solidFill>
                        <a:srgbClr val="FFFFFF"/>
                      </a:solidFill>
                      <a:prstDash val="solid"/>
                      <a:bevel/>
                      <a:headEnd type="none" w="med" len="med"/>
                      <a:tailEnd type="none" w="med" len="med"/>
                    </a:lnB>
                    <a:lnTlToBr>
                      <a:noFill/>
                    </a:lnTlToBr>
                    <a:lnBlToTr>
                      <a:noFill/>
                    </a:lnBlToTr>
                    <a:solidFill>
                      <a:srgbClr val="ED7D31"/>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8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rPr>
                        <a:t>特点</a:t>
                      </a:r>
                      <a:endParaRPr kumimoji="0" lang="zh-CN" altLang="en-US" sz="18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marL="9525" marR="9525" marT="9525"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38100" cap="flat" cmpd="sng" algn="ctr">
                      <a:solidFill>
                        <a:srgbClr val="FFFFFF"/>
                      </a:solidFill>
                      <a:prstDash val="solid"/>
                      <a:bevel/>
                      <a:headEnd type="none" w="med" len="med"/>
                      <a:tailEnd type="none" w="med" len="med"/>
                    </a:lnB>
                    <a:lnTlToBr>
                      <a:noFill/>
                    </a:lnTlToBr>
                    <a:lnBlToTr>
                      <a:noFill/>
                    </a:lnBlToTr>
                    <a:solidFill>
                      <a:srgbClr val="ED7D31"/>
                    </a:solidFill>
                  </a:tcPr>
                </a:tc>
              </a:tr>
              <a:tr h="487363">
                <a:tc>
                  <a:txBody>
                    <a:bodyPr/>
                    <a:lstStyle/>
                    <a:p>
                      <a:pPr marL="0" marR="0" lvl="0" indent="0" algn="ctr" defTabSz="914400" rtl="0" eaLnBrk="1" fontAlgn="base" latinLnBrk="0" hangingPunct="1">
                        <a:lnSpc>
                          <a:spcPts val="1875"/>
                        </a:lnSpc>
                        <a:spcBef>
                          <a:spcPct val="0"/>
                        </a:spcBef>
                        <a:spcAft>
                          <a:spcPct val="0"/>
                        </a:spcAft>
                        <a:buClrTx/>
                        <a:buSzTx/>
                        <a:buFontTx/>
                        <a:buNone/>
                      </a:pPr>
                      <a:r>
                        <a:rPr kumimoji="0" lang="zh-CN" altLang="en-US" sz="16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rPr>
                        <a:t>热能缺乏症</a:t>
                      </a:r>
                      <a:endParaRPr kumimoji="0" lang="zh-CN" altLang="en-US" sz="16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381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D7D3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en-US" sz="1800" b="0" i="0" u="none" strike="noStrike" cap="none" normalizeH="0" baseline="0" dirty="0" smtClean="0">
                          <a:ln>
                            <a:noFill/>
                          </a:ln>
                          <a:solidFill>
                            <a:srgbClr val="595959"/>
                          </a:solidFill>
                          <a:effectLst/>
                          <a:latin typeface="楷体" panose="02010609060101010101" pitchFamily="49" charset="-122"/>
                          <a:ea typeface="楷体" panose="02010609060101010101" pitchFamily="49" charset="-122"/>
                          <a:sym typeface="微软雅黑" panose="020B0503020204020204" pitchFamily="34" charset="-122"/>
                        </a:rPr>
                        <a:t>指膳食中热能长期供给不足。表现为体重明显减轻、头晕、全身无力、怕冷、倦睡、浮肿、贫血、皮肤苍白等。</a:t>
                      </a:r>
                      <a:endParaRPr kumimoji="0" lang="zh-CN" altLang="en-US" sz="1800" b="1" i="0" u="none" strike="noStrike" cap="none" normalizeH="0" baseline="0" dirty="0" smtClean="0">
                        <a:ln>
                          <a:noFill/>
                        </a:ln>
                        <a:solidFill>
                          <a:srgbClr val="595959"/>
                        </a:solidFill>
                        <a:effectLst/>
                        <a:latin typeface="楷体" panose="02010609060101010101" pitchFamily="49" charset="-122"/>
                        <a:ea typeface="楷体" panose="02010609060101010101" pitchFamily="49" charset="-122"/>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381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8D7CC"/>
                    </a:solidFill>
                  </a:tcPr>
                </a:tc>
              </a:tr>
              <a:tr h="485775">
                <a:tc>
                  <a:txBody>
                    <a:bodyPr/>
                    <a:lstStyle/>
                    <a:p>
                      <a:pPr marL="0" marR="0" lvl="0" indent="0" algn="ctr" defTabSz="914400" rtl="0" eaLnBrk="1" fontAlgn="base" latinLnBrk="0" hangingPunct="1">
                        <a:lnSpc>
                          <a:spcPts val="1875"/>
                        </a:lnSpc>
                        <a:spcBef>
                          <a:spcPct val="0"/>
                        </a:spcBef>
                        <a:spcAft>
                          <a:spcPct val="0"/>
                        </a:spcAft>
                        <a:buClrTx/>
                        <a:buSzTx/>
                        <a:buFontTx/>
                        <a:buNone/>
                      </a:pPr>
                      <a:r>
                        <a:rPr kumimoji="0" lang="zh-CN" altLang="en-US" sz="16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rPr>
                        <a:t>蛋白质缺乏症</a:t>
                      </a:r>
                      <a:endParaRPr kumimoji="0" lang="zh-CN" altLang="en-US" sz="16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D7D3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en-US" sz="1800" b="0" i="0" u="none" strike="noStrike" kern="1200" cap="none" normalizeH="0" baseline="0" dirty="0" smtClean="0">
                          <a:ln>
                            <a:noFill/>
                          </a:ln>
                          <a:solidFill>
                            <a:srgbClr val="595959"/>
                          </a:solidFill>
                          <a:effectLst/>
                          <a:latin typeface="楷体" panose="02010609060101010101" pitchFamily="49" charset="-122"/>
                          <a:ea typeface="楷体" panose="02010609060101010101" pitchFamily="49" charset="-122"/>
                          <a:cs typeface="+mn-cs"/>
                          <a:sym typeface="微软雅黑" panose="020B0503020204020204" pitchFamily="34" charset="-122"/>
                        </a:rPr>
                        <a:t>早期仅下肢出现凹陷性水肿，严重者可出现全身性水肿、贫血、疲乏等。</a:t>
                      </a:r>
                      <a:endParaRPr kumimoji="0" lang="zh-CN" altLang="en-US" sz="1800" b="0" i="0" u="none" strike="noStrike" kern="1200" cap="none" normalizeH="0" baseline="0" dirty="0" smtClean="0">
                        <a:ln>
                          <a:noFill/>
                        </a:ln>
                        <a:solidFill>
                          <a:srgbClr val="595959"/>
                        </a:solidFill>
                        <a:effectLst/>
                        <a:latin typeface="楷体" panose="02010609060101010101" pitchFamily="49" charset="-122"/>
                        <a:ea typeface="楷体" panose="02010609060101010101" pitchFamily="49" charset="-122"/>
                        <a:cs typeface="+mn-cs"/>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CECE7"/>
                    </a:solidFill>
                  </a:tcPr>
                </a:tc>
              </a:tr>
              <a:tr h="487363">
                <a:tc>
                  <a:txBody>
                    <a:bodyPr/>
                    <a:lstStyle/>
                    <a:p>
                      <a:pPr marL="0" marR="0" lvl="0" indent="0" algn="ctr" defTabSz="914400" rtl="0" eaLnBrk="1" fontAlgn="base" latinLnBrk="0" hangingPunct="1">
                        <a:lnSpc>
                          <a:spcPts val="1875"/>
                        </a:lnSpc>
                        <a:spcBef>
                          <a:spcPct val="0"/>
                        </a:spcBef>
                        <a:spcAft>
                          <a:spcPct val="0"/>
                        </a:spcAft>
                        <a:buClrTx/>
                        <a:buSzTx/>
                        <a:buFontTx/>
                        <a:buNone/>
                      </a:pPr>
                      <a:r>
                        <a:rPr kumimoji="0" lang="zh-CN" altLang="en-US" sz="16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rPr>
                        <a:t>铁缺乏症</a:t>
                      </a:r>
                      <a:endParaRPr kumimoji="0" lang="zh-CN" altLang="en-US" sz="16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D7D3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en-US" sz="1800" b="0" i="0" u="none" strike="noStrike" kern="1200" cap="none" normalizeH="0" baseline="0" dirty="0" smtClean="0">
                          <a:ln>
                            <a:noFill/>
                          </a:ln>
                          <a:solidFill>
                            <a:srgbClr val="595959"/>
                          </a:solidFill>
                          <a:effectLst/>
                          <a:latin typeface="楷体" panose="02010609060101010101" pitchFamily="49" charset="-122"/>
                          <a:ea typeface="楷体" panose="02010609060101010101" pitchFamily="49" charset="-122"/>
                          <a:cs typeface="+mn-cs"/>
                          <a:sym typeface="微软雅黑" panose="020B0503020204020204" pitchFamily="34" charset="-122"/>
                        </a:rPr>
                        <a:t>主要引起缺铁性贫血，表现出心慌、气喘、皮肤粘膜、指甲苍白及匙状指。严重者可导致贫血性心脏病。</a:t>
                      </a:r>
                      <a:endParaRPr kumimoji="0" lang="zh-CN" altLang="en-US" sz="1800" b="0" i="0" u="none" strike="noStrike" kern="1200" cap="none" normalizeH="0" baseline="0" dirty="0" smtClean="0">
                        <a:ln>
                          <a:noFill/>
                        </a:ln>
                        <a:solidFill>
                          <a:srgbClr val="595959"/>
                        </a:solidFill>
                        <a:effectLst/>
                        <a:latin typeface="楷体" panose="02010609060101010101" pitchFamily="49" charset="-122"/>
                        <a:ea typeface="楷体" panose="02010609060101010101" pitchFamily="49" charset="-122"/>
                        <a:cs typeface="+mn-cs"/>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8D7CC"/>
                    </a:solidFill>
                  </a:tcPr>
                </a:tc>
              </a:tr>
              <a:tr h="485775">
                <a:tc>
                  <a:txBody>
                    <a:bodyPr/>
                    <a:lstStyle/>
                    <a:p>
                      <a:pPr marL="0" marR="0" lvl="0" indent="0" algn="ctr" defTabSz="914400" rtl="0" eaLnBrk="1" fontAlgn="base" latinLnBrk="0" hangingPunct="1">
                        <a:lnSpc>
                          <a:spcPts val="1875"/>
                        </a:lnSpc>
                        <a:spcBef>
                          <a:spcPct val="0"/>
                        </a:spcBef>
                        <a:spcAft>
                          <a:spcPct val="0"/>
                        </a:spcAft>
                        <a:buClrTx/>
                        <a:buSzTx/>
                        <a:buFontTx/>
                        <a:buNone/>
                      </a:pPr>
                      <a:r>
                        <a:rPr kumimoji="0" lang="zh-CN" altLang="en-US" sz="16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rPr>
                        <a:t>维生素 </a:t>
                      </a:r>
                      <a:r>
                        <a:rPr kumimoji="0" lang="en-US" altLang="zh-CN" sz="16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rPr>
                        <a:t>A </a:t>
                      </a:r>
                      <a:r>
                        <a:rPr kumimoji="0" lang="zh-CN" altLang="en-US" sz="16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rPr>
                        <a:t>缺乏症</a:t>
                      </a:r>
                      <a:endParaRPr kumimoji="0" lang="zh-CN" altLang="en-US" sz="16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D7D3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en-US" sz="1800" b="0" i="0" u="none" strike="noStrike" kern="1200" cap="none" normalizeH="0" baseline="0" dirty="0" smtClean="0">
                          <a:ln>
                            <a:noFill/>
                          </a:ln>
                          <a:solidFill>
                            <a:srgbClr val="595959"/>
                          </a:solidFill>
                          <a:effectLst/>
                          <a:latin typeface="楷体" panose="02010609060101010101" pitchFamily="49" charset="-122"/>
                          <a:ea typeface="楷体" panose="02010609060101010101" pitchFamily="49" charset="-122"/>
                          <a:cs typeface="+mn-cs"/>
                          <a:sym typeface="微软雅黑" panose="020B0503020204020204" pitchFamily="34" charset="-122"/>
                        </a:rPr>
                        <a:t>主要引起“夜盲症”，即眼睛的暗适应机能障碍。</a:t>
                      </a:r>
                      <a:endParaRPr kumimoji="0" lang="zh-CN" altLang="en-US" sz="1800" b="0" i="0" u="none" strike="noStrike" kern="1200" cap="none" normalizeH="0" baseline="0" dirty="0" smtClean="0">
                        <a:ln>
                          <a:noFill/>
                        </a:ln>
                        <a:solidFill>
                          <a:srgbClr val="595959"/>
                        </a:solidFill>
                        <a:effectLst/>
                        <a:latin typeface="楷体" panose="02010609060101010101" pitchFamily="49" charset="-122"/>
                        <a:ea typeface="楷体" panose="02010609060101010101" pitchFamily="49" charset="-122"/>
                        <a:cs typeface="+mn-cs"/>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CECE7"/>
                    </a:solidFill>
                  </a:tcPr>
                </a:tc>
              </a:tr>
              <a:tr h="485775">
                <a:tc>
                  <a:txBody>
                    <a:bodyPr/>
                    <a:lstStyle/>
                    <a:p>
                      <a:pPr marL="0" marR="0" lvl="0" indent="0" algn="ctr" defTabSz="914400" rtl="0" eaLnBrk="1" fontAlgn="base" latinLnBrk="0" hangingPunct="1">
                        <a:lnSpc>
                          <a:spcPts val="1875"/>
                        </a:lnSpc>
                        <a:spcBef>
                          <a:spcPct val="0"/>
                        </a:spcBef>
                        <a:spcAft>
                          <a:spcPct val="0"/>
                        </a:spcAft>
                        <a:buClrTx/>
                        <a:buSzTx/>
                        <a:buFontTx/>
                        <a:buNone/>
                      </a:pPr>
                      <a:r>
                        <a:rPr kumimoji="0" lang="zh-CN" altLang="en-US" sz="16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rPr>
                        <a:t>维生素 </a:t>
                      </a:r>
                      <a:r>
                        <a:rPr kumimoji="0" lang="en-US" altLang="zh-CN" sz="16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rPr>
                        <a:t>B </a:t>
                      </a:r>
                      <a:r>
                        <a:rPr kumimoji="0" lang="en-US" altLang="zh-CN" sz="1600" b="1" i="0" u="none" strike="noStrike" cap="none" normalizeH="0" baseline="-2500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rPr>
                        <a:t>1</a:t>
                      </a:r>
                      <a:r>
                        <a:rPr kumimoji="0" lang="en-US" altLang="zh-CN" sz="16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rPr>
                        <a:t> </a:t>
                      </a:r>
                      <a:r>
                        <a:rPr kumimoji="0" lang="zh-CN" altLang="en-US" sz="16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rPr>
                        <a:t>缺乏症</a:t>
                      </a:r>
                      <a:endParaRPr kumimoji="0" lang="zh-CN" altLang="en-US" sz="16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D7D3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en-US" sz="1800" b="0" i="0" u="none" strike="noStrike" kern="1200" cap="none" normalizeH="0" baseline="0" dirty="0" smtClean="0">
                          <a:ln>
                            <a:noFill/>
                          </a:ln>
                          <a:solidFill>
                            <a:srgbClr val="595959"/>
                          </a:solidFill>
                          <a:effectLst/>
                          <a:latin typeface="楷体" panose="02010609060101010101" pitchFamily="49" charset="-122"/>
                          <a:ea typeface="楷体" panose="02010609060101010101" pitchFamily="49" charset="-122"/>
                          <a:cs typeface="+mn-cs"/>
                          <a:sym typeface="微软雅黑" panose="020B0503020204020204" pitchFamily="34" charset="-122"/>
                        </a:rPr>
                        <a:t>主要引起“脚气病”（“脚气病”不同于“脚癣”）。表现为消化不良、食欲减退、精神欠佳、疲乏无力。</a:t>
                      </a:r>
                      <a:endParaRPr kumimoji="0" lang="zh-CN" altLang="en-US" sz="1800" b="0" i="0" u="none" strike="noStrike" kern="1200" cap="none" normalizeH="0" baseline="0" dirty="0" smtClean="0">
                        <a:ln>
                          <a:noFill/>
                        </a:ln>
                        <a:solidFill>
                          <a:srgbClr val="595959"/>
                        </a:solidFill>
                        <a:effectLst/>
                        <a:latin typeface="楷体" panose="02010609060101010101" pitchFamily="49" charset="-122"/>
                        <a:ea typeface="楷体" panose="02010609060101010101" pitchFamily="49" charset="-122"/>
                        <a:cs typeface="+mn-cs"/>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8D7CC"/>
                    </a:solidFill>
                  </a:tcPr>
                </a:tc>
              </a:tr>
              <a:tr h="487363">
                <a:tc>
                  <a:txBody>
                    <a:bodyPr/>
                    <a:lstStyle/>
                    <a:p>
                      <a:pPr marL="0" marR="0" lvl="0" indent="0" algn="ctr" defTabSz="914400" rtl="0" eaLnBrk="1" fontAlgn="base" latinLnBrk="0" hangingPunct="1">
                        <a:lnSpc>
                          <a:spcPts val="1875"/>
                        </a:lnSpc>
                        <a:spcBef>
                          <a:spcPct val="0"/>
                        </a:spcBef>
                        <a:spcAft>
                          <a:spcPct val="0"/>
                        </a:spcAft>
                        <a:buClrTx/>
                        <a:buSzTx/>
                        <a:buFontTx/>
                        <a:buNone/>
                      </a:pPr>
                      <a:r>
                        <a:rPr kumimoji="0" lang="zh-CN" altLang="en-US" sz="16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rPr>
                        <a:t>维生素 </a:t>
                      </a:r>
                      <a:r>
                        <a:rPr kumimoji="0" lang="en-US" altLang="zh-CN" sz="16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rPr>
                        <a:t>B</a:t>
                      </a:r>
                      <a:r>
                        <a:rPr kumimoji="0" lang="en-US" altLang="zh-CN" sz="1600" b="1" i="0" u="none" strike="noStrike" cap="none" normalizeH="0" baseline="-2500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rPr>
                        <a:t> 2</a:t>
                      </a:r>
                      <a:r>
                        <a:rPr kumimoji="0" lang="en-US" altLang="zh-CN" sz="16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rPr>
                        <a:t> </a:t>
                      </a:r>
                      <a:r>
                        <a:rPr kumimoji="0" lang="zh-CN" altLang="en-US" sz="16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rPr>
                        <a:t>缺乏症</a:t>
                      </a:r>
                      <a:endParaRPr kumimoji="0" lang="zh-CN" altLang="en-US" sz="16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D7D3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en-US" sz="1800" b="0" i="0" u="none" strike="noStrike" kern="1200" cap="none" normalizeH="0" baseline="0" dirty="0" smtClean="0">
                          <a:ln>
                            <a:noFill/>
                          </a:ln>
                          <a:solidFill>
                            <a:srgbClr val="595959"/>
                          </a:solidFill>
                          <a:effectLst/>
                          <a:latin typeface="楷体" panose="02010609060101010101" pitchFamily="49" charset="-122"/>
                          <a:ea typeface="楷体" panose="02010609060101010101" pitchFamily="49" charset="-122"/>
                          <a:cs typeface="+mn-cs"/>
                          <a:sym typeface="微软雅黑" panose="020B0503020204020204" pitchFamily="34" charset="-122"/>
                        </a:rPr>
                        <a:t>主要引起眼结膜炎、眼角膜炎、口角炎、舌炎、唇炎、脂溢性皮炎及阴囊脱屑、干痒甚至糜烂等。</a:t>
                      </a:r>
                      <a:endParaRPr kumimoji="0" lang="zh-CN" altLang="en-US" sz="1800" b="0" i="0" u="none" strike="noStrike" kern="1200" cap="none" normalizeH="0" baseline="0" dirty="0" smtClean="0">
                        <a:ln>
                          <a:noFill/>
                        </a:ln>
                        <a:solidFill>
                          <a:srgbClr val="595959"/>
                        </a:solidFill>
                        <a:effectLst/>
                        <a:latin typeface="楷体" panose="02010609060101010101" pitchFamily="49" charset="-122"/>
                        <a:ea typeface="楷体" panose="02010609060101010101" pitchFamily="49" charset="-122"/>
                        <a:cs typeface="+mn-cs"/>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CECE7"/>
                    </a:solidFill>
                  </a:tcPr>
                </a:tc>
              </a:tr>
              <a:tr h="487363">
                <a:tc>
                  <a:txBody>
                    <a:bodyPr/>
                    <a:lstStyle/>
                    <a:p>
                      <a:pPr marL="0" marR="0" lvl="0" indent="0" algn="ctr" defTabSz="914400" rtl="0" eaLnBrk="1" fontAlgn="base" latinLnBrk="0" hangingPunct="1">
                        <a:lnSpc>
                          <a:spcPts val="1875"/>
                        </a:lnSpc>
                        <a:spcBef>
                          <a:spcPct val="0"/>
                        </a:spcBef>
                        <a:spcAft>
                          <a:spcPct val="0"/>
                        </a:spcAft>
                        <a:buClrTx/>
                        <a:buSzTx/>
                        <a:buFontTx/>
                        <a:buNone/>
                      </a:pPr>
                      <a:r>
                        <a:rPr kumimoji="0" lang="zh-CN" altLang="en-US" sz="16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rPr>
                        <a:t>维生素 </a:t>
                      </a:r>
                      <a:r>
                        <a:rPr kumimoji="0" lang="en-US" altLang="zh-CN" sz="16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rPr>
                        <a:t>C </a:t>
                      </a:r>
                      <a:r>
                        <a:rPr kumimoji="0" lang="zh-CN" altLang="en-US" sz="16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rPr>
                        <a:t>缺乏症</a:t>
                      </a:r>
                      <a:endParaRPr kumimoji="0" lang="zh-CN" altLang="en-US" sz="16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D7D3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en-US" sz="1800" b="0" i="0" u="none" strike="noStrike" kern="1200" cap="none" normalizeH="0" baseline="0" dirty="0" smtClean="0">
                          <a:ln>
                            <a:noFill/>
                          </a:ln>
                          <a:solidFill>
                            <a:srgbClr val="595959"/>
                          </a:solidFill>
                          <a:effectLst/>
                          <a:latin typeface="楷体" panose="02010609060101010101" pitchFamily="49" charset="-122"/>
                          <a:ea typeface="楷体" panose="02010609060101010101" pitchFamily="49" charset="-122"/>
                          <a:cs typeface="+mn-cs"/>
                          <a:sym typeface="宋体" panose="02010600030101010101" pitchFamily="2" charset="-122"/>
                        </a:rPr>
                        <a:t>主要引起“坏血病”。表现为齿龈松肿、出血、血管壁脆性增加（如皮下出血点及紫斑，毛囊周围瘀血点等）、抵抗力降低、肌肉关节酸痛等。</a:t>
                      </a:r>
                      <a:endParaRPr kumimoji="0" lang="zh-CN" altLang="en-US" sz="1800" b="0" i="0" u="none" strike="noStrike" kern="1200" cap="none" normalizeH="0" baseline="0" dirty="0" smtClean="0">
                        <a:ln>
                          <a:noFill/>
                        </a:ln>
                        <a:solidFill>
                          <a:srgbClr val="595959"/>
                        </a:solidFill>
                        <a:effectLst/>
                        <a:latin typeface="楷体" panose="02010609060101010101" pitchFamily="49" charset="-122"/>
                        <a:ea typeface="楷体" panose="02010609060101010101" pitchFamily="49" charset="-122"/>
                        <a:cs typeface="+mn-cs"/>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CECE7"/>
                    </a:solidFill>
                  </a:tcPr>
                </a:tc>
              </a:tr>
            </a:tbl>
          </a:graphicData>
        </a:graphic>
      </p:graphicFrame>
      <p:sp>
        <p:nvSpPr>
          <p:cNvPr id="20485" name="矩形 7"/>
          <p:cNvSpPr/>
          <p:nvPr>
            <p:custDataLst>
              <p:tags r:id="rId2"/>
            </p:custDataLst>
          </p:nvPr>
        </p:nvSpPr>
        <p:spPr>
          <a:xfrm>
            <a:off x="1081405" y="1108710"/>
            <a:ext cx="10085705" cy="450850"/>
          </a:xfrm>
          <a:prstGeom prst="rect">
            <a:avLst/>
          </a:prstGeom>
          <a:noFill/>
          <a:ln w="9525">
            <a:noFill/>
          </a:ln>
        </p:spPr>
        <p:txBody>
          <a:bodyPr wrap="square" anchor="t" anchorCtr="0">
            <a:spAutoFit/>
          </a:bodyPr>
          <a:p>
            <a:pPr marL="285750" indent="-285750" algn="just">
              <a:lnSpc>
                <a:spcPct val="130000"/>
              </a:lnSpc>
              <a:spcBef>
                <a:spcPts val="500"/>
              </a:spcBef>
              <a:buFont typeface="Wingdings" panose="05000000000000000000" pitchFamily="2" charset="2"/>
              <a:buChar char="n"/>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营养缺乏症</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6486039" y="2427855"/>
            <a:ext cx="3334358" cy="2744290"/>
          </a:xfrm>
          <a:prstGeom prst="rect">
            <a:avLst/>
          </a:prstGeom>
        </p:spPr>
      </p:pic>
      <p:pic>
        <p:nvPicPr>
          <p:cNvPr id="4" name="图片 3"/>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rot="18616650">
            <a:off x="2851967" y="3901311"/>
            <a:ext cx="3137543" cy="1732985"/>
          </a:xfrm>
          <a:prstGeom prst="rect">
            <a:avLst/>
          </a:prstGeom>
        </p:spPr>
      </p:pic>
      <p:pic>
        <p:nvPicPr>
          <p:cNvPr id="5" name="图片 4"/>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rot="12428420">
            <a:off x="2396229" y="2132529"/>
            <a:ext cx="2368347" cy="2991595"/>
          </a:xfrm>
          <a:prstGeom prst="rect">
            <a:avLst/>
          </a:prstGeom>
        </p:spPr>
      </p:pic>
      <p:pic>
        <p:nvPicPr>
          <p:cNvPr id="6" name="图片 5"/>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2" name="图片 1"/>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3510406" y="966315"/>
            <a:ext cx="5098810" cy="4925370"/>
          </a:xfrm>
          <a:prstGeom prst="rect">
            <a:avLst/>
          </a:prstGeom>
          <a:solidFill>
            <a:schemeClr val="bg1"/>
          </a:solidFill>
        </p:spPr>
      </p:pic>
      <p:sp>
        <p:nvSpPr>
          <p:cNvPr id="8" name="TextBox 3"/>
          <p:cNvSpPr txBox="1"/>
          <p:nvPr>
            <p:custDataLst>
              <p:tags r:id="rId11"/>
            </p:custDataLst>
          </p:nvPr>
        </p:nvSpPr>
        <p:spPr>
          <a:xfrm>
            <a:off x="4177534" y="2168523"/>
            <a:ext cx="3836588" cy="1660525"/>
          </a:xfrm>
          <a:prstGeom prst="rect">
            <a:avLst/>
          </a:prstGeom>
          <a:noFill/>
        </p:spPr>
        <p:txBody>
          <a:bodyPr wrap="square" lIns="0" rtlCol="0">
            <a:spAutoFit/>
          </a:bodyPr>
          <a:p>
            <a:pPr algn="ctr">
              <a:lnSpc>
                <a:spcPct val="150000"/>
              </a:lnSpc>
            </a:pPr>
            <a:r>
              <a:rPr lang="zh-CN" alt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任务六</a:t>
            </a:r>
            <a:endParaRPr lang="zh-CN" alt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a:p>
            <a:pPr algn="ctr">
              <a:lnSpc>
                <a:spcPct val="150000"/>
              </a:lnSpc>
            </a:pPr>
            <a:r>
              <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北京2022 冬奥会</a:t>
            </a:r>
            <a:endPar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nodeType="withEffect">
                                  <p:stCondLst>
                                    <p:cond delay="3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3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6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1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custDataLst>
              <p:tags r:id="rId1"/>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2" name="矩形 17"/>
          <p:cNvSpPr/>
          <p:nvPr>
            <p:custDataLst>
              <p:tags r:id="rId2"/>
            </p:custDataLst>
          </p:nvPr>
        </p:nvSpPr>
        <p:spPr>
          <a:xfrm>
            <a:off x="869950" y="544830"/>
            <a:ext cx="5648960" cy="521970"/>
          </a:xfrm>
          <a:prstGeom prst="rect">
            <a:avLst/>
          </a:prstGeom>
          <a:noFill/>
          <a:ln w="9525">
            <a:noFill/>
          </a:ln>
        </p:spPr>
        <p:txBody>
          <a:bodyPr wrap="square" anchor="t" anchorCtr="0">
            <a:spAutoFit/>
          </a:bodyPr>
          <a:p>
            <a:r>
              <a:rPr sz="28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任务七　北京2022 冬奥会</a:t>
            </a:r>
            <a:endParaRPr sz="28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 name="组合 5"/>
          <p:cNvGrpSpPr/>
          <p:nvPr/>
        </p:nvGrpSpPr>
        <p:grpSpPr>
          <a:xfrm>
            <a:off x="1667351" y="1815637"/>
            <a:ext cx="2494280" cy="1797050"/>
            <a:chOff x="3588393" y="2021558"/>
            <a:chExt cx="2494280" cy="1797050"/>
          </a:xfrm>
        </p:grpSpPr>
        <p:sp>
          <p:nvSpPr>
            <p:cNvPr id="7" name="Teardrop 33"/>
            <p:cNvSpPr/>
            <p:nvPr/>
          </p:nvSpPr>
          <p:spPr>
            <a:xfrm rot="8100000">
              <a:off x="4535377" y="2021558"/>
              <a:ext cx="648873" cy="648873"/>
            </a:xfrm>
            <a:prstGeom prst="teardrop">
              <a:avLst>
                <a:gd name="adj" fmla="val 131619"/>
              </a:avLst>
            </a:prstGeom>
            <a:solidFill>
              <a:schemeClr val="accent2"/>
            </a:solidFill>
            <a:ln>
              <a:noFill/>
            </a:ln>
            <a:effectLst>
              <a:outerShdw blurRad="190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3200" dirty="0">
                <a:solidFill>
                  <a:schemeClr val="tx1">
                    <a:lumMod val="75000"/>
                    <a:lumOff val="25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6" name="Freeform 103"/>
            <p:cNvSpPr/>
            <p:nvPr/>
          </p:nvSpPr>
          <p:spPr bwMode="auto">
            <a:xfrm>
              <a:off x="4723598" y="2216935"/>
              <a:ext cx="290867" cy="258119"/>
            </a:xfrm>
            <a:custGeom>
              <a:avLst/>
              <a:gdLst/>
              <a:ahLst/>
              <a:cxnLst>
                <a:cxn ang="0">
                  <a:pos x="300" y="79"/>
                </a:cxn>
                <a:cxn ang="0">
                  <a:pos x="220" y="1"/>
                </a:cxn>
                <a:cxn ang="0">
                  <a:pos x="220" y="1"/>
                </a:cxn>
                <a:cxn ang="0">
                  <a:pos x="218" y="0"/>
                </a:cxn>
                <a:cxn ang="0">
                  <a:pos x="218" y="0"/>
                </a:cxn>
                <a:cxn ang="0">
                  <a:pos x="216" y="3"/>
                </a:cxn>
                <a:cxn ang="0">
                  <a:pos x="216" y="47"/>
                </a:cxn>
                <a:cxn ang="0">
                  <a:pos x="216" y="47"/>
                </a:cxn>
                <a:cxn ang="0">
                  <a:pos x="200" y="49"/>
                </a:cxn>
                <a:cxn ang="0">
                  <a:pos x="185" y="50"/>
                </a:cxn>
                <a:cxn ang="0">
                  <a:pos x="155" y="56"/>
                </a:cxn>
                <a:cxn ang="0">
                  <a:pos x="127" y="67"/>
                </a:cxn>
                <a:cxn ang="0">
                  <a:pos x="102" y="81"/>
                </a:cxn>
                <a:cxn ang="0">
                  <a:pos x="102" y="81"/>
                </a:cxn>
                <a:cxn ang="0">
                  <a:pos x="87" y="90"/>
                </a:cxn>
                <a:cxn ang="0">
                  <a:pos x="75" y="101"/>
                </a:cxn>
                <a:cxn ang="0">
                  <a:pos x="62" y="114"/>
                </a:cxn>
                <a:cxn ang="0">
                  <a:pos x="49" y="127"/>
                </a:cxn>
                <a:cxn ang="0">
                  <a:pos x="49" y="127"/>
                </a:cxn>
                <a:cxn ang="0">
                  <a:pos x="39" y="141"/>
                </a:cxn>
                <a:cxn ang="0">
                  <a:pos x="29" y="157"/>
                </a:cxn>
                <a:cxn ang="0">
                  <a:pos x="20" y="172"/>
                </a:cxn>
                <a:cxn ang="0">
                  <a:pos x="15" y="190"/>
                </a:cxn>
                <a:cxn ang="0">
                  <a:pos x="10" y="206"/>
                </a:cxn>
                <a:cxn ang="0">
                  <a:pos x="4" y="224"/>
                </a:cxn>
                <a:cxn ang="0">
                  <a:pos x="2" y="244"/>
                </a:cxn>
                <a:cxn ang="0">
                  <a:pos x="0" y="263"/>
                </a:cxn>
                <a:cxn ang="0">
                  <a:pos x="0" y="263"/>
                </a:cxn>
                <a:cxn ang="0">
                  <a:pos x="2" y="266"/>
                </a:cxn>
                <a:cxn ang="0">
                  <a:pos x="4" y="266"/>
                </a:cxn>
                <a:cxn ang="0">
                  <a:pos x="64" y="266"/>
                </a:cxn>
                <a:cxn ang="0">
                  <a:pos x="64" y="266"/>
                </a:cxn>
                <a:cxn ang="0">
                  <a:pos x="66" y="266"/>
                </a:cxn>
                <a:cxn ang="0">
                  <a:pos x="66" y="266"/>
                </a:cxn>
                <a:cxn ang="0">
                  <a:pos x="66" y="263"/>
                </a:cxn>
                <a:cxn ang="0">
                  <a:pos x="66" y="263"/>
                </a:cxn>
                <a:cxn ang="0">
                  <a:pos x="68" y="250"/>
                </a:cxn>
                <a:cxn ang="0">
                  <a:pos x="69" y="237"/>
                </a:cxn>
                <a:cxn ang="0">
                  <a:pos x="71" y="223"/>
                </a:cxn>
                <a:cxn ang="0">
                  <a:pos x="77" y="212"/>
                </a:cxn>
                <a:cxn ang="0">
                  <a:pos x="80" y="199"/>
                </a:cxn>
                <a:cxn ang="0">
                  <a:pos x="87" y="188"/>
                </a:cxn>
                <a:cxn ang="0">
                  <a:pos x="102" y="166"/>
                </a:cxn>
                <a:cxn ang="0">
                  <a:pos x="102" y="166"/>
                </a:cxn>
                <a:cxn ang="0">
                  <a:pos x="113" y="154"/>
                </a:cxn>
                <a:cxn ang="0">
                  <a:pos x="126" y="145"/>
                </a:cxn>
                <a:cxn ang="0">
                  <a:pos x="138" y="134"/>
                </a:cxn>
                <a:cxn ang="0">
                  <a:pos x="153" y="127"/>
                </a:cxn>
                <a:cxn ang="0">
                  <a:pos x="153" y="127"/>
                </a:cxn>
                <a:cxn ang="0">
                  <a:pos x="167" y="121"/>
                </a:cxn>
                <a:cxn ang="0">
                  <a:pos x="184" y="116"/>
                </a:cxn>
                <a:cxn ang="0">
                  <a:pos x="198" y="114"/>
                </a:cxn>
                <a:cxn ang="0">
                  <a:pos x="216" y="112"/>
                </a:cxn>
                <a:cxn ang="0">
                  <a:pos x="216" y="161"/>
                </a:cxn>
                <a:cxn ang="0">
                  <a:pos x="216" y="161"/>
                </a:cxn>
                <a:cxn ang="0">
                  <a:pos x="218" y="165"/>
                </a:cxn>
                <a:cxn ang="0">
                  <a:pos x="218" y="165"/>
                </a:cxn>
                <a:cxn ang="0">
                  <a:pos x="220" y="165"/>
                </a:cxn>
                <a:cxn ang="0">
                  <a:pos x="300" y="85"/>
                </a:cxn>
                <a:cxn ang="0">
                  <a:pos x="300" y="85"/>
                </a:cxn>
                <a:cxn ang="0">
                  <a:pos x="301" y="83"/>
                </a:cxn>
                <a:cxn ang="0">
                  <a:pos x="300" y="79"/>
                </a:cxn>
                <a:cxn ang="0">
                  <a:pos x="300" y="79"/>
                </a:cxn>
              </a:cxnLst>
              <a:rect l="0" t="0" r="r" b="b"/>
              <a:pathLst>
                <a:path w="301" h="266">
                  <a:moveTo>
                    <a:pt x="300" y="79"/>
                  </a:moveTo>
                  <a:lnTo>
                    <a:pt x="220" y="1"/>
                  </a:lnTo>
                  <a:lnTo>
                    <a:pt x="220" y="1"/>
                  </a:lnTo>
                  <a:lnTo>
                    <a:pt x="218" y="0"/>
                  </a:lnTo>
                  <a:lnTo>
                    <a:pt x="218" y="0"/>
                  </a:lnTo>
                  <a:lnTo>
                    <a:pt x="216" y="3"/>
                  </a:lnTo>
                  <a:lnTo>
                    <a:pt x="216" y="47"/>
                  </a:lnTo>
                  <a:lnTo>
                    <a:pt x="216" y="47"/>
                  </a:lnTo>
                  <a:lnTo>
                    <a:pt x="200" y="49"/>
                  </a:lnTo>
                  <a:lnTo>
                    <a:pt x="185" y="50"/>
                  </a:lnTo>
                  <a:lnTo>
                    <a:pt x="155" y="56"/>
                  </a:lnTo>
                  <a:lnTo>
                    <a:pt x="127" y="67"/>
                  </a:lnTo>
                  <a:lnTo>
                    <a:pt x="102" y="81"/>
                  </a:lnTo>
                  <a:lnTo>
                    <a:pt x="102" y="81"/>
                  </a:lnTo>
                  <a:lnTo>
                    <a:pt x="87" y="90"/>
                  </a:lnTo>
                  <a:lnTo>
                    <a:pt x="75" y="101"/>
                  </a:lnTo>
                  <a:lnTo>
                    <a:pt x="62" y="114"/>
                  </a:lnTo>
                  <a:lnTo>
                    <a:pt x="49" y="127"/>
                  </a:lnTo>
                  <a:lnTo>
                    <a:pt x="49" y="127"/>
                  </a:lnTo>
                  <a:lnTo>
                    <a:pt x="39" y="141"/>
                  </a:lnTo>
                  <a:lnTo>
                    <a:pt x="29" y="157"/>
                  </a:lnTo>
                  <a:lnTo>
                    <a:pt x="20" y="172"/>
                  </a:lnTo>
                  <a:lnTo>
                    <a:pt x="15" y="190"/>
                  </a:lnTo>
                  <a:lnTo>
                    <a:pt x="10" y="206"/>
                  </a:lnTo>
                  <a:lnTo>
                    <a:pt x="4" y="224"/>
                  </a:lnTo>
                  <a:lnTo>
                    <a:pt x="2" y="244"/>
                  </a:lnTo>
                  <a:lnTo>
                    <a:pt x="0" y="263"/>
                  </a:lnTo>
                  <a:lnTo>
                    <a:pt x="0" y="263"/>
                  </a:lnTo>
                  <a:lnTo>
                    <a:pt x="2" y="266"/>
                  </a:lnTo>
                  <a:lnTo>
                    <a:pt x="4" y="266"/>
                  </a:lnTo>
                  <a:lnTo>
                    <a:pt x="64" y="266"/>
                  </a:lnTo>
                  <a:lnTo>
                    <a:pt x="64" y="266"/>
                  </a:lnTo>
                  <a:lnTo>
                    <a:pt x="66" y="266"/>
                  </a:lnTo>
                  <a:lnTo>
                    <a:pt x="66" y="266"/>
                  </a:lnTo>
                  <a:lnTo>
                    <a:pt x="66" y="263"/>
                  </a:lnTo>
                  <a:lnTo>
                    <a:pt x="66" y="263"/>
                  </a:lnTo>
                  <a:lnTo>
                    <a:pt x="68" y="250"/>
                  </a:lnTo>
                  <a:lnTo>
                    <a:pt x="69" y="237"/>
                  </a:lnTo>
                  <a:lnTo>
                    <a:pt x="71" y="223"/>
                  </a:lnTo>
                  <a:lnTo>
                    <a:pt x="77" y="212"/>
                  </a:lnTo>
                  <a:lnTo>
                    <a:pt x="80" y="199"/>
                  </a:lnTo>
                  <a:lnTo>
                    <a:pt x="87" y="188"/>
                  </a:lnTo>
                  <a:lnTo>
                    <a:pt x="102" y="166"/>
                  </a:lnTo>
                  <a:lnTo>
                    <a:pt x="102" y="166"/>
                  </a:lnTo>
                  <a:lnTo>
                    <a:pt x="113" y="154"/>
                  </a:lnTo>
                  <a:lnTo>
                    <a:pt x="126" y="145"/>
                  </a:lnTo>
                  <a:lnTo>
                    <a:pt x="138" y="134"/>
                  </a:lnTo>
                  <a:lnTo>
                    <a:pt x="153" y="127"/>
                  </a:lnTo>
                  <a:lnTo>
                    <a:pt x="153" y="127"/>
                  </a:lnTo>
                  <a:lnTo>
                    <a:pt x="167" y="121"/>
                  </a:lnTo>
                  <a:lnTo>
                    <a:pt x="184" y="116"/>
                  </a:lnTo>
                  <a:lnTo>
                    <a:pt x="198" y="114"/>
                  </a:lnTo>
                  <a:lnTo>
                    <a:pt x="216" y="112"/>
                  </a:lnTo>
                  <a:lnTo>
                    <a:pt x="216" y="161"/>
                  </a:lnTo>
                  <a:lnTo>
                    <a:pt x="216" y="161"/>
                  </a:lnTo>
                  <a:lnTo>
                    <a:pt x="218" y="165"/>
                  </a:lnTo>
                  <a:lnTo>
                    <a:pt x="218" y="165"/>
                  </a:lnTo>
                  <a:lnTo>
                    <a:pt x="220" y="165"/>
                  </a:lnTo>
                  <a:lnTo>
                    <a:pt x="300" y="85"/>
                  </a:lnTo>
                  <a:lnTo>
                    <a:pt x="300" y="85"/>
                  </a:lnTo>
                  <a:lnTo>
                    <a:pt x="301" y="83"/>
                  </a:lnTo>
                  <a:lnTo>
                    <a:pt x="300" y="79"/>
                  </a:lnTo>
                  <a:lnTo>
                    <a:pt x="300" y="79"/>
                  </a:lnTo>
                  <a:close/>
                </a:path>
              </a:pathLst>
            </a:custGeom>
            <a:solidFill>
              <a:schemeClr val="bg1"/>
            </a:solidFill>
            <a:ln w="9525">
              <a:noFill/>
              <a:round/>
            </a:ln>
          </p:spPr>
          <p:txBody>
            <a:bodyPr vert="horz" wrap="square" lIns="91440" tIns="45720" rIns="91440" bIns="45720" numCol="1" anchor="t" anchorCtr="0" compatLnSpc="1"/>
            <a:p>
              <a:endParaRPr lang="en-US" sz="3200" dirty="0">
                <a:solidFill>
                  <a:schemeClr val="tx1">
                    <a:lumMod val="75000"/>
                    <a:lumOff val="25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7" name="TextBox 76"/>
            <p:cNvSpPr txBox="1"/>
            <p:nvPr/>
          </p:nvSpPr>
          <p:spPr>
            <a:xfrm>
              <a:off x="3588393" y="3419828"/>
              <a:ext cx="2494280" cy="398780"/>
            </a:xfrm>
            <a:prstGeom prst="rect">
              <a:avLst/>
            </a:prstGeom>
            <a:noFill/>
            <a:effectLst/>
          </p:spPr>
          <p:txBody>
            <a:bodyPr wrap="square" rtlCol="0">
              <a:spAutoFit/>
            </a:bodyPr>
            <a:p>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sym typeface="思源黑体 CN Regular" panose="020B0500000000000000" pitchFamily="34" charset="-122"/>
                </a:rPr>
                <a:t>北京申奥、办奥过程</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sym typeface="思源黑体 CN Regular" panose="020B0500000000000000" pitchFamily="34" charset="-122"/>
              </a:endParaRPr>
            </a:p>
          </p:txBody>
        </p:sp>
      </p:grpSp>
      <p:grpSp>
        <p:nvGrpSpPr>
          <p:cNvPr id="49" name="组合 48"/>
          <p:cNvGrpSpPr/>
          <p:nvPr/>
        </p:nvGrpSpPr>
        <p:grpSpPr>
          <a:xfrm>
            <a:off x="3844069" y="2907495"/>
            <a:ext cx="4270375" cy="1680210"/>
            <a:chOff x="5268429" y="2801631"/>
            <a:chExt cx="4270375" cy="1680210"/>
          </a:xfrm>
        </p:grpSpPr>
        <p:sp>
          <p:nvSpPr>
            <p:cNvPr id="50" name="Teardrop 37"/>
            <p:cNvSpPr/>
            <p:nvPr/>
          </p:nvSpPr>
          <p:spPr>
            <a:xfrm rot="8100000">
              <a:off x="6918030" y="2801631"/>
              <a:ext cx="648874" cy="648873"/>
            </a:xfrm>
            <a:prstGeom prst="teardrop">
              <a:avLst>
                <a:gd name="adj" fmla="val 131619"/>
              </a:avLst>
            </a:prstGeom>
            <a:solidFill>
              <a:schemeClr val="accent1"/>
            </a:solidFill>
            <a:ln>
              <a:noFill/>
            </a:ln>
            <a:effectLst>
              <a:outerShdw blurRad="190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3200" dirty="0">
                <a:solidFill>
                  <a:schemeClr val="tx1">
                    <a:lumMod val="75000"/>
                    <a:lumOff val="25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1" name="Freeform 100"/>
            <p:cNvSpPr/>
            <p:nvPr/>
          </p:nvSpPr>
          <p:spPr bwMode="auto">
            <a:xfrm>
              <a:off x="7060582" y="2971967"/>
              <a:ext cx="273530" cy="308201"/>
            </a:xfrm>
            <a:custGeom>
              <a:avLst/>
              <a:gdLst/>
              <a:ahLst/>
              <a:cxnLst>
                <a:cxn ang="0">
                  <a:pos x="230" y="212"/>
                </a:cxn>
                <a:cxn ang="0">
                  <a:pos x="212" y="216"/>
                </a:cxn>
                <a:cxn ang="0">
                  <a:pos x="197" y="223"/>
                </a:cxn>
                <a:cxn ang="0">
                  <a:pos x="105" y="169"/>
                </a:cxn>
                <a:cxn ang="0">
                  <a:pos x="105" y="160"/>
                </a:cxn>
                <a:cxn ang="0">
                  <a:pos x="197" y="96"/>
                </a:cxn>
                <a:cxn ang="0">
                  <a:pos x="204" y="100"/>
                </a:cxn>
                <a:cxn ang="0">
                  <a:pos x="221" y="105"/>
                </a:cxn>
                <a:cxn ang="0">
                  <a:pos x="230" y="107"/>
                </a:cxn>
                <a:cxn ang="0">
                  <a:pos x="250" y="102"/>
                </a:cxn>
                <a:cxn ang="0">
                  <a:pos x="266" y="91"/>
                </a:cxn>
                <a:cxn ang="0">
                  <a:pos x="277" y="75"/>
                </a:cxn>
                <a:cxn ang="0">
                  <a:pos x="282" y="53"/>
                </a:cxn>
                <a:cxn ang="0">
                  <a:pos x="281" y="44"/>
                </a:cxn>
                <a:cxn ang="0">
                  <a:pos x="273" y="24"/>
                </a:cxn>
                <a:cxn ang="0">
                  <a:pos x="259" y="9"/>
                </a:cxn>
                <a:cxn ang="0">
                  <a:pos x="239" y="2"/>
                </a:cxn>
                <a:cxn ang="0">
                  <a:pos x="230" y="0"/>
                </a:cxn>
                <a:cxn ang="0">
                  <a:pos x="208" y="4"/>
                </a:cxn>
                <a:cxn ang="0">
                  <a:pos x="192" y="17"/>
                </a:cxn>
                <a:cxn ang="0">
                  <a:pos x="181" y="33"/>
                </a:cxn>
                <a:cxn ang="0">
                  <a:pos x="175" y="53"/>
                </a:cxn>
                <a:cxn ang="0">
                  <a:pos x="177" y="62"/>
                </a:cxn>
                <a:cxn ang="0">
                  <a:pos x="85" y="118"/>
                </a:cxn>
                <a:cxn ang="0">
                  <a:pos x="68" y="109"/>
                </a:cxn>
                <a:cxn ang="0">
                  <a:pos x="52" y="107"/>
                </a:cxn>
                <a:cxn ang="0">
                  <a:pos x="41" y="107"/>
                </a:cxn>
                <a:cxn ang="0">
                  <a:pos x="23" y="116"/>
                </a:cxn>
                <a:cxn ang="0">
                  <a:pos x="9" y="131"/>
                </a:cxn>
                <a:cxn ang="0">
                  <a:pos x="0" y="149"/>
                </a:cxn>
                <a:cxn ang="0">
                  <a:pos x="0" y="160"/>
                </a:cxn>
                <a:cxn ang="0">
                  <a:pos x="3" y="180"/>
                </a:cxn>
                <a:cxn ang="0">
                  <a:pos x="14" y="198"/>
                </a:cxn>
                <a:cxn ang="0">
                  <a:pos x="30" y="209"/>
                </a:cxn>
                <a:cxn ang="0">
                  <a:pos x="52" y="212"/>
                </a:cxn>
                <a:cxn ang="0">
                  <a:pos x="61" y="212"/>
                </a:cxn>
                <a:cxn ang="0">
                  <a:pos x="78" y="207"/>
                </a:cxn>
                <a:cxn ang="0">
                  <a:pos x="177" y="258"/>
                </a:cxn>
                <a:cxn ang="0">
                  <a:pos x="175" y="267"/>
                </a:cxn>
                <a:cxn ang="0">
                  <a:pos x="177" y="278"/>
                </a:cxn>
                <a:cxn ang="0">
                  <a:pos x="184" y="296"/>
                </a:cxn>
                <a:cxn ang="0">
                  <a:pos x="199" y="310"/>
                </a:cxn>
                <a:cxn ang="0">
                  <a:pos x="219" y="318"/>
                </a:cxn>
                <a:cxn ang="0">
                  <a:pos x="230" y="319"/>
                </a:cxn>
                <a:cxn ang="0">
                  <a:pos x="250" y="316"/>
                </a:cxn>
                <a:cxn ang="0">
                  <a:pos x="266" y="303"/>
                </a:cxn>
                <a:cxn ang="0">
                  <a:pos x="277" y="287"/>
                </a:cxn>
                <a:cxn ang="0">
                  <a:pos x="282" y="267"/>
                </a:cxn>
                <a:cxn ang="0">
                  <a:pos x="281" y="256"/>
                </a:cxn>
                <a:cxn ang="0">
                  <a:pos x="273" y="236"/>
                </a:cxn>
                <a:cxn ang="0">
                  <a:pos x="259" y="221"/>
                </a:cxn>
                <a:cxn ang="0">
                  <a:pos x="239" y="214"/>
                </a:cxn>
                <a:cxn ang="0">
                  <a:pos x="230" y="212"/>
                </a:cxn>
              </a:cxnLst>
              <a:rect l="0" t="0" r="r" b="b"/>
              <a:pathLst>
                <a:path w="282" h="319">
                  <a:moveTo>
                    <a:pt x="230" y="212"/>
                  </a:moveTo>
                  <a:lnTo>
                    <a:pt x="230" y="212"/>
                  </a:lnTo>
                  <a:lnTo>
                    <a:pt x="221" y="214"/>
                  </a:lnTo>
                  <a:lnTo>
                    <a:pt x="212" y="216"/>
                  </a:lnTo>
                  <a:lnTo>
                    <a:pt x="204" y="220"/>
                  </a:lnTo>
                  <a:lnTo>
                    <a:pt x="197" y="223"/>
                  </a:lnTo>
                  <a:lnTo>
                    <a:pt x="105" y="169"/>
                  </a:lnTo>
                  <a:lnTo>
                    <a:pt x="105" y="169"/>
                  </a:lnTo>
                  <a:lnTo>
                    <a:pt x="105" y="160"/>
                  </a:lnTo>
                  <a:lnTo>
                    <a:pt x="105" y="160"/>
                  </a:lnTo>
                  <a:lnTo>
                    <a:pt x="105" y="151"/>
                  </a:lnTo>
                  <a:lnTo>
                    <a:pt x="197" y="96"/>
                  </a:lnTo>
                  <a:lnTo>
                    <a:pt x="197" y="96"/>
                  </a:lnTo>
                  <a:lnTo>
                    <a:pt x="204" y="100"/>
                  </a:lnTo>
                  <a:lnTo>
                    <a:pt x="212" y="104"/>
                  </a:lnTo>
                  <a:lnTo>
                    <a:pt x="221" y="105"/>
                  </a:lnTo>
                  <a:lnTo>
                    <a:pt x="230" y="107"/>
                  </a:lnTo>
                  <a:lnTo>
                    <a:pt x="230" y="107"/>
                  </a:lnTo>
                  <a:lnTo>
                    <a:pt x="239" y="105"/>
                  </a:lnTo>
                  <a:lnTo>
                    <a:pt x="250" y="102"/>
                  </a:lnTo>
                  <a:lnTo>
                    <a:pt x="259" y="98"/>
                  </a:lnTo>
                  <a:lnTo>
                    <a:pt x="266" y="91"/>
                  </a:lnTo>
                  <a:lnTo>
                    <a:pt x="273" y="84"/>
                  </a:lnTo>
                  <a:lnTo>
                    <a:pt x="277" y="75"/>
                  </a:lnTo>
                  <a:lnTo>
                    <a:pt x="281" y="64"/>
                  </a:lnTo>
                  <a:lnTo>
                    <a:pt x="282" y="53"/>
                  </a:lnTo>
                  <a:lnTo>
                    <a:pt x="282" y="53"/>
                  </a:lnTo>
                  <a:lnTo>
                    <a:pt x="281" y="44"/>
                  </a:lnTo>
                  <a:lnTo>
                    <a:pt x="277" y="33"/>
                  </a:lnTo>
                  <a:lnTo>
                    <a:pt x="273" y="24"/>
                  </a:lnTo>
                  <a:lnTo>
                    <a:pt x="266" y="17"/>
                  </a:lnTo>
                  <a:lnTo>
                    <a:pt x="259" y="9"/>
                  </a:lnTo>
                  <a:lnTo>
                    <a:pt x="250" y="4"/>
                  </a:lnTo>
                  <a:lnTo>
                    <a:pt x="239" y="2"/>
                  </a:lnTo>
                  <a:lnTo>
                    <a:pt x="230" y="0"/>
                  </a:lnTo>
                  <a:lnTo>
                    <a:pt x="230" y="0"/>
                  </a:lnTo>
                  <a:lnTo>
                    <a:pt x="219" y="2"/>
                  </a:lnTo>
                  <a:lnTo>
                    <a:pt x="208" y="4"/>
                  </a:lnTo>
                  <a:lnTo>
                    <a:pt x="199" y="9"/>
                  </a:lnTo>
                  <a:lnTo>
                    <a:pt x="192" y="17"/>
                  </a:lnTo>
                  <a:lnTo>
                    <a:pt x="184" y="24"/>
                  </a:lnTo>
                  <a:lnTo>
                    <a:pt x="181" y="33"/>
                  </a:lnTo>
                  <a:lnTo>
                    <a:pt x="177" y="44"/>
                  </a:lnTo>
                  <a:lnTo>
                    <a:pt x="175" y="53"/>
                  </a:lnTo>
                  <a:lnTo>
                    <a:pt x="175" y="53"/>
                  </a:lnTo>
                  <a:lnTo>
                    <a:pt x="177" y="62"/>
                  </a:lnTo>
                  <a:lnTo>
                    <a:pt x="85" y="118"/>
                  </a:lnTo>
                  <a:lnTo>
                    <a:pt x="85" y="118"/>
                  </a:lnTo>
                  <a:lnTo>
                    <a:pt x="78" y="113"/>
                  </a:lnTo>
                  <a:lnTo>
                    <a:pt x="68" y="109"/>
                  </a:lnTo>
                  <a:lnTo>
                    <a:pt x="61" y="107"/>
                  </a:lnTo>
                  <a:lnTo>
                    <a:pt x="52" y="107"/>
                  </a:lnTo>
                  <a:lnTo>
                    <a:pt x="52" y="107"/>
                  </a:lnTo>
                  <a:lnTo>
                    <a:pt x="41" y="107"/>
                  </a:lnTo>
                  <a:lnTo>
                    <a:pt x="30" y="111"/>
                  </a:lnTo>
                  <a:lnTo>
                    <a:pt x="23" y="116"/>
                  </a:lnTo>
                  <a:lnTo>
                    <a:pt x="14" y="122"/>
                  </a:lnTo>
                  <a:lnTo>
                    <a:pt x="9" y="131"/>
                  </a:lnTo>
                  <a:lnTo>
                    <a:pt x="3" y="140"/>
                  </a:lnTo>
                  <a:lnTo>
                    <a:pt x="0" y="149"/>
                  </a:lnTo>
                  <a:lnTo>
                    <a:pt x="0" y="160"/>
                  </a:lnTo>
                  <a:lnTo>
                    <a:pt x="0" y="160"/>
                  </a:lnTo>
                  <a:lnTo>
                    <a:pt x="0" y="171"/>
                  </a:lnTo>
                  <a:lnTo>
                    <a:pt x="3" y="180"/>
                  </a:lnTo>
                  <a:lnTo>
                    <a:pt x="9" y="189"/>
                  </a:lnTo>
                  <a:lnTo>
                    <a:pt x="14" y="198"/>
                  </a:lnTo>
                  <a:lnTo>
                    <a:pt x="23" y="203"/>
                  </a:lnTo>
                  <a:lnTo>
                    <a:pt x="30" y="209"/>
                  </a:lnTo>
                  <a:lnTo>
                    <a:pt x="41" y="212"/>
                  </a:lnTo>
                  <a:lnTo>
                    <a:pt x="52" y="212"/>
                  </a:lnTo>
                  <a:lnTo>
                    <a:pt x="52" y="212"/>
                  </a:lnTo>
                  <a:lnTo>
                    <a:pt x="61" y="212"/>
                  </a:lnTo>
                  <a:lnTo>
                    <a:pt x="68" y="211"/>
                  </a:lnTo>
                  <a:lnTo>
                    <a:pt x="78" y="207"/>
                  </a:lnTo>
                  <a:lnTo>
                    <a:pt x="85" y="202"/>
                  </a:lnTo>
                  <a:lnTo>
                    <a:pt x="177" y="258"/>
                  </a:lnTo>
                  <a:lnTo>
                    <a:pt x="177" y="258"/>
                  </a:lnTo>
                  <a:lnTo>
                    <a:pt x="175" y="267"/>
                  </a:lnTo>
                  <a:lnTo>
                    <a:pt x="175" y="267"/>
                  </a:lnTo>
                  <a:lnTo>
                    <a:pt x="177" y="278"/>
                  </a:lnTo>
                  <a:lnTo>
                    <a:pt x="181" y="287"/>
                  </a:lnTo>
                  <a:lnTo>
                    <a:pt x="184" y="296"/>
                  </a:lnTo>
                  <a:lnTo>
                    <a:pt x="192" y="303"/>
                  </a:lnTo>
                  <a:lnTo>
                    <a:pt x="199" y="310"/>
                  </a:lnTo>
                  <a:lnTo>
                    <a:pt x="208" y="316"/>
                  </a:lnTo>
                  <a:lnTo>
                    <a:pt x="219" y="318"/>
                  </a:lnTo>
                  <a:lnTo>
                    <a:pt x="230" y="319"/>
                  </a:lnTo>
                  <a:lnTo>
                    <a:pt x="230" y="319"/>
                  </a:lnTo>
                  <a:lnTo>
                    <a:pt x="239" y="318"/>
                  </a:lnTo>
                  <a:lnTo>
                    <a:pt x="250" y="316"/>
                  </a:lnTo>
                  <a:lnTo>
                    <a:pt x="259" y="310"/>
                  </a:lnTo>
                  <a:lnTo>
                    <a:pt x="266" y="303"/>
                  </a:lnTo>
                  <a:lnTo>
                    <a:pt x="273" y="296"/>
                  </a:lnTo>
                  <a:lnTo>
                    <a:pt x="277" y="287"/>
                  </a:lnTo>
                  <a:lnTo>
                    <a:pt x="281" y="278"/>
                  </a:lnTo>
                  <a:lnTo>
                    <a:pt x="282" y="267"/>
                  </a:lnTo>
                  <a:lnTo>
                    <a:pt x="282" y="267"/>
                  </a:lnTo>
                  <a:lnTo>
                    <a:pt x="281" y="256"/>
                  </a:lnTo>
                  <a:lnTo>
                    <a:pt x="277" y="245"/>
                  </a:lnTo>
                  <a:lnTo>
                    <a:pt x="273" y="236"/>
                  </a:lnTo>
                  <a:lnTo>
                    <a:pt x="266" y="229"/>
                  </a:lnTo>
                  <a:lnTo>
                    <a:pt x="259" y="221"/>
                  </a:lnTo>
                  <a:lnTo>
                    <a:pt x="250" y="218"/>
                  </a:lnTo>
                  <a:lnTo>
                    <a:pt x="239" y="214"/>
                  </a:lnTo>
                  <a:lnTo>
                    <a:pt x="230" y="212"/>
                  </a:lnTo>
                  <a:lnTo>
                    <a:pt x="230" y="212"/>
                  </a:lnTo>
                  <a:close/>
                </a:path>
              </a:pathLst>
            </a:custGeom>
            <a:solidFill>
              <a:schemeClr val="bg1"/>
            </a:solidFill>
            <a:ln w="9525">
              <a:noFill/>
              <a:round/>
            </a:ln>
          </p:spPr>
          <p:txBody>
            <a:bodyPr vert="horz" wrap="square" lIns="91440" tIns="45720" rIns="91440" bIns="45720" numCol="1" anchor="t" anchorCtr="0" compatLnSpc="1"/>
            <a:p>
              <a:endParaRPr lang="en-US" sz="3200" dirty="0">
                <a:solidFill>
                  <a:schemeClr val="tx1">
                    <a:lumMod val="75000"/>
                    <a:lumOff val="25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2" name="TextBox 76"/>
            <p:cNvSpPr txBox="1"/>
            <p:nvPr/>
          </p:nvSpPr>
          <p:spPr>
            <a:xfrm>
              <a:off x="5268429" y="4083061"/>
              <a:ext cx="4270375" cy="398780"/>
            </a:xfrm>
            <a:prstGeom prst="rect">
              <a:avLst/>
            </a:prstGeom>
            <a:noFill/>
            <a:effectLst/>
          </p:spPr>
          <p:txBody>
            <a:bodyPr wrap="square" rtlCol="0">
              <a:spAutoFit/>
            </a:bodyPr>
            <a:p>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sym typeface="思源黑体 CN Regular" panose="020B0500000000000000" pitchFamily="34" charset="-122"/>
                </a:rPr>
                <a:t>北京冬奥会会徽、吉祥物与主题口号</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sym typeface="思源黑体 CN Regular" panose="020B0500000000000000" pitchFamily="34" charset="-122"/>
              </a:endParaRPr>
            </a:p>
          </p:txBody>
        </p:sp>
      </p:grpSp>
      <p:grpSp>
        <p:nvGrpSpPr>
          <p:cNvPr id="54" name="组合 53"/>
          <p:cNvGrpSpPr/>
          <p:nvPr/>
        </p:nvGrpSpPr>
        <p:grpSpPr>
          <a:xfrm>
            <a:off x="8607641" y="2145201"/>
            <a:ext cx="2686685" cy="1680210"/>
            <a:chOff x="9140036" y="2021557"/>
            <a:chExt cx="2686685" cy="1680210"/>
          </a:xfrm>
        </p:grpSpPr>
        <p:sp>
          <p:nvSpPr>
            <p:cNvPr id="55" name="Teardrop 21"/>
            <p:cNvSpPr/>
            <p:nvPr/>
          </p:nvSpPr>
          <p:spPr>
            <a:xfrm rot="8100000">
              <a:off x="9300683" y="2021557"/>
              <a:ext cx="648873" cy="648873"/>
            </a:xfrm>
            <a:prstGeom prst="teardrop">
              <a:avLst>
                <a:gd name="adj" fmla="val 131619"/>
              </a:avLst>
            </a:prstGeom>
            <a:solidFill>
              <a:schemeClr val="accent2"/>
            </a:solidFill>
            <a:ln>
              <a:noFill/>
            </a:ln>
            <a:effectLst>
              <a:outerShdw blurRad="190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3200" dirty="0">
                <a:solidFill>
                  <a:schemeClr val="tx1">
                    <a:lumMod val="75000"/>
                    <a:lumOff val="25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nvGrpSpPr>
            <p:cNvPr id="56" name="Group 58"/>
            <p:cNvGrpSpPr/>
            <p:nvPr/>
          </p:nvGrpSpPr>
          <p:grpSpPr>
            <a:xfrm>
              <a:off x="9471901" y="2151441"/>
              <a:ext cx="292790" cy="389104"/>
              <a:chOff x="8429652" y="3143254"/>
              <a:chExt cx="241300" cy="320675"/>
            </a:xfrm>
            <a:solidFill>
              <a:srgbClr val="323C50"/>
            </a:solidFill>
          </p:grpSpPr>
          <p:sp>
            <p:nvSpPr>
              <p:cNvPr id="57" name="Freeform 108"/>
              <p:cNvSpPr>
                <a:spLocks noEditPoints="1"/>
              </p:cNvSpPr>
              <p:nvPr/>
            </p:nvSpPr>
            <p:spPr bwMode="auto">
              <a:xfrm>
                <a:off x="8429652" y="3143254"/>
                <a:ext cx="241300" cy="320675"/>
              </a:xfrm>
              <a:custGeom>
                <a:avLst/>
                <a:gdLst/>
                <a:ahLst/>
                <a:cxnLst>
                  <a:cxn ang="0">
                    <a:pos x="136" y="2"/>
                  </a:cxn>
                  <a:cxn ang="0">
                    <a:pos x="92" y="13"/>
                  </a:cxn>
                  <a:cxn ang="0">
                    <a:pos x="56" y="35"/>
                  </a:cxn>
                  <a:cxn ang="0">
                    <a:pos x="25" y="67"/>
                  </a:cxn>
                  <a:cxn ang="0">
                    <a:pos x="7" y="107"/>
                  </a:cxn>
                  <a:cxn ang="0">
                    <a:pos x="0" y="153"/>
                  </a:cxn>
                  <a:cxn ang="0">
                    <a:pos x="5" y="187"/>
                  </a:cxn>
                  <a:cxn ang="0">
                    <a:pos x="25" y="236"/>
                  </a:cxn>
                  <a:cxn ang="0">
                    <a:pos x="63" y="274"/>
                  </a:cxn>
                  <a:cxn ang="0">
                    <a:pos x="69" y="278"/>
                  </a:cxn>
                  <a:cxn ang="0">
                    <a:pos x="76" y="301"/>
                  </a:cxn>
                  <a:cxn ang="0">
                    <a:pos x="76" y="354"/>
                  </a:cxn>
                  <a:cxn ang="0">
                    <a:pos x="83" y="372"/>
                  </a:cxn>
                  <a:cxn ang="0">
                    <a:pos x="140" y="401"/>
                  </a:cxn>
                  <a:cxn ang="0">
                    <a:pos x="150" y="405"/>
                  </a:cxn>
                  <a:cxn ang="0">
                    <a:pos x="214" y="376"/>
                  </a:cxn>
                  <a:cxn ang="0">
                    <a:pos x="225" y="367"/>
                  </a:cxn>
                  <a:cxn ang="0">
                    <a:pos x="228" y="303"/>
                  </a:cxn>
                  <a:cxn ang="0">
                    <a:pos x="230" y="289"/>
                  </a:cxn>
                  <a:cxn ang="0">
                    <a:pos x="243" y="270"/>
                  </a:cxn>
                  <a:cxn ang="0">
                    <a:pos x="261" y="256"/>
                  </a:cxn>
                  <a:cxn ang="0">
                    <a:pos x="288" y="216"/>
                  </a:cxn>
                  <a:cxn ang="0">
                    <a:pos x="301" y="169"/>
                  </a:cxn>
                  <a:cxn ang="0">
                    <a:pos x="301" y="136"/>
                  </a:cxn>
                  <a:cxn ang="0">
                    <a:pos x="290" y="93"/>
                  </a:cxn>
                  <a:cxn ang="0">
                    <a:pos x="268" y="57"/>
                  </a:cxn>
                  <a:cxn ang="0">
                    <a:pos x="236" y="28"/>
                  </a:cxn>
                  <a:cxn ang="0">
                    <a:pos x="196" y="8"/>
                  </a:cxn>
                  <a:cxn ang="0">
                    <a:pos x="150" y="0"/>
                  </a:cxn>
                  <a:cxn ang="0">
                    <a:pos x="100" y="354"/>
                  </a:cxn>
                  <a:cxn ang="0">
                    <a:pos x="203" y="303"/>
                  </a:cxn>
                  <a:cxn ang="0">
                    <a:pos x="100" y="303"/>
                  </a:cxn>
                  <a:cxn ang="0">
                    <a:pos x="203" y="303"/>
                  </a:cxn>
                  <a:cxn ang="0">
                    <a:pos x="230" y="249"/>
                  </a:cxn>
                  <a:cxn ang="0">
                    <a:pos x="210" y="270"/>
                  </a:cxn>
                  <a:cxn ang="0">
                    <a:pos x="96" y="278"/>
                  </a:cxn>
                  <a:cxn ang="0">
                    <a:pos x="85" y="260"/>
                  </a:cxn>
                  <a:cxn ang="0">
                    <a:pos x="67" y="245"/>
                  </a:cxn>
                  <a:cxn ang="0">
                    <a:pos x="40" y="211"/>
                  </a:cxn>
                  <a:cxn ang="0">
                    <a:pos x="27" y="167"/>
                  </a:cxn>
                  <a:cxn ang="0">
                    <a:pos x="25" y="140"/>
                  </a:cxn>
                  <a:cxn ang="0">
                    <a:pos x="36" y="104"/>
                  </a:cxn>
                  <a:cxn ang="0">
                    <a:pos x="54" y="71"/>
                  </a:cxn>
                  <a:cxn ang="0">
                    <a:pos x="82" y="47"/>
                  </a:cxn>
                  <a:cxn ang="0">
                    <a:pos x="114" y="31"/>
                  </a:cxn>
                  <a:cxn ang="0">
                    <a:pos x="150" y="26"/>
                  </a:cxn>
                  <a:cxn ang="0">
                    <a:pos x="176" y="29"/>
                  </a:cxn>
                  <a:cxn ang="0">
                    <a:pos x="212" y="42"/>
                  </a:cxn>
                  <a:cxn ang="0">
                    <a:pos x="239" y="64"/>
                  </a:cxn>
                  <a:cxn ang="0">
                    <a:pos x="261" y="93"/>
                  </a:cxn>
                  <a:cxn ang="0">
                    <a:pos x="274" y="127"/>
                  </a:cxn>
                  <a:cxn ang="0">
                    <a:pos x="277" y="153"/>
                  </a:cxn>
                  <a:cxn ang="0">
                    <a:pos x="270" y="192"/>
                  </a:cxn>
                  <a:cxn ang="0">
                    <a:pos x="250" y="229"/>
                  </a:cxn>
                  <a:cxn ang="0">
                    <a:pos x="232" y="249"/>
                  </a:cxn>
                </a:cxnLst>
                <a:rect l="0" t="0" r="r" b="b"/>
                <a:pathLst>
                  <a:path w="303" h="405">
                    <a:moveTo>
                      <a:pt x="150" y="0"/>
                    </a:moveTo>
                    <a:lnTo>
                      <a:pt x="150" y="0"/>
                    </a:lnTo>
                    <a:lnTo>
                      <a:pt x="136" y="2"/>
                    </a:lnTo>
                    <a:lnTo>
                      <a:pt x="121" y="4"/>
                    </a:lnTo>
                    <a:lnTo>
                      <a:pt x="107" y="8"/>
                    </a:lnTo>
                    <a:lnTo>
                      <a:pt x="92" y="13"/>
                    </a:lnTo>
                    <a:lnTo>
                      <a:pt x="80" y="18"/>
                    </a:lnTo>
                    <a:lnTo>
                      <a:pt x="67" y="28"/>
                    </a:lnTo>
                    <a:lnTo>
                      <a:pt x="56" y="35"/>
                    </a:lnTo>
                    <a:lnTo>
                      <a:pt x="45" y="46"/>
                    </a:lnTo>
                    <a:lnTo>
                      <a:pt x="34" y="57"/>
                    </a:lnTo>
                    <a:lnTo>
                      <a:pt x="25" y="67"/>
                    </a:lnTo>
                    <a:lnTo>
                      <a:pt x="18" y="80"/>
                    </a:lnTo>
                    <a:lnTo>
                      <a:pt x="13" y="93"/>
                    </a:lnTo>
                    <a:lnTo>
                      <a:pt x="7" y="107"/>
                    </a:lnTo>
                    <a:lnTo>
                      <a:pt x="4" y="122"/>
                    </a:lnTo>
                    <a:lnTo>
                      <a:pt x="2" y="136"/>
                    </a:lnTo>
                    <a:lnTo>
                      <a:pt x="0" y="153"/>
                    </a:lnTo>
                    <a:lnTo>
                      <a:pt x="0" y="153"/>
                    </a:lnTo>
                    <a:lnTo>
                      <a:pt x="2" y="171"/>
                    </a:lnTo>
                    <a:lnTo>
                      <a:pt x="5" y="187"/>
                    </a:lnTo>
                    <a:lnTo>
                      <a:pt x="9" y="205"/>
                    </a:lnTo>
                    <a:lnTo>
                      <a:pt x="16" y="221"/>
                    </a:lnTo>
                    <a:lnTo>
                      <a:pt x="25" y="236"/>
                    </a:lnTo>
                    <a:lnTo>
                      <a:pt x="36" y="251"/>
                    </a:lnTo>
                    <a:lnTo>
                      <a:pt x="49" y="263"/>
                    </a:lnTo>
                    <a:lnTo>
                      <a:pt x="63" y="274"/>
                    </a:lnTo>
                    <a:lnTo>
                      <a:pt x="65" y="276"/>
                    </a:lnTo>
                    <a:lnTo>
                      <a:pt x="65" y="276"/>
                    </a:lnTo>
                    <a:lnTo>
                      <a:pt x="69" y="278"/>
                    </a:lnTo>
                    <a:lnTo>
                      <a:pt x="71" y="281"/>
                    </a:lnTo>
                    <a:lnTo>
                      <a:pt x="74" y="290"/>
                    </a:lnTo>
                    <a:lnTo>
                      <a:pt x="76" y="301"/>
                    </a:lnTo>
                    <a:lnTo>
                      <a:pt x="76" y="303"/>
                    </a:lnTo>
                    <a:lnTo>
                      <a:pt x="76" y="354"/>
                    </a:lnTo>
                    <a:lnTo>
                      <a:pt x="76" y="354"/>
                    </a:lnTo>
                    <a:lnTo>
                      <a:pt x="76" y="359"/>
                    </a:lnTo>
                    <a:lnTo>
                      <a:pt x="80" y="367"/>
                    </a:lnTo>
                    <a:lnTo>
                      <a:pt x="83" y="372"/>
                    </a:lnTo>
                    <a:lnTo>
                      <a:pt x="89" y="376"/>
                    </a:lnTo>
                    <a:lnTo>
                      <a:pt x="140" y="401"/>
                    </a:lnTo>
                    <a:lnTo>
                      <a:pt x="140" y="401"/>
                    </a:lnTo>
                    <a:lnTo>
                      <a:pt x="145" y="403"/>
                    </a:lnTo>
                    <a:lnTo>
                      <a:pt x="150" y="405"/>
                    </a:lnTo>
                    <a:lnTo>
                      <a:pt x="150" y="405"/>
                    </a:lnTo>
                    <a:lnTo>
                      <a:pt x="158" y="403"/>
                    </a:lnTo>
                    <a:lnTo>
                      <a:pt x="163" y="401"/>
                    </a:lnTo>
                    <a:lnTo>
                      <a:pt x="214" y="376"/>
                    </a:lnTo>
                    <a:lnTo>
                      <a:pt x="214" y="376"/>
                    </a:lnTo>
                    <a:lnTo>
                      <a:pt x="219" y="372"/>
                    </a:lnTo>
                    <a:lnTo>
                      <a:pt x="225" y="367"/>
                    </a:lnTo>
                    <a:lnTo>
                      <a:pt x="227" y="359"/>
                    </a:lnTo>
                    <a:lnTo>
                      <a:pt x="228" y="354"/>
                    </a:lnTo>
                    <a:lnTo>
                      <a:pt x="228" y="303"/>
                    </a:lnTo>
                    <a:lnTo>
                      <a:pt x="228" y="303"/>
                    </a:lnTo>
                    <a:lnTo>
                      <a:pt x="228" y="296"/>
                    </a:lnTo>
                    <a:lnTo>
                      <a:pt x="230" y="289"/>
                    </a:lnTo>
                    <a:lnTo>
                      <a:pt x="236" y="278"/>
                    </a:lnTo>
                    <a:lnTo>
                      <a:pt x="241" y="272"/>
                    </a:lnTo>
                    <a:lnTo>
                      <a:pt x="243" y="270"/>
                    </a:lnTo>
                    <a:lnTo>
                      <a:pt x="248" y="267"/>
                    </a:lnTo>
                    <a:lnTo>
                      <a:pt x="248" y="267"/>
                    </a:lnTo>
                    <a:lnTo>
                      <a:pt x="261" y="256"/>
                    </a:lnTo>
                    <a:lnTo>
                      <a:pt x="272" y="243"/>
                    </a:lnTo>
                    <a:lnTo>
                      <a:pt x="281" y="231"/>
                    </a:lnTo>
                    <a:lnTo>
                      <a:pt x="288" y="216"/>
                    </a:lnTo>
                    <a:lnTo>
                      <a:pt x="294" y="200"/>
                    </a:lnTo>
                    <a:lnTo>
                      <a:pt x="299" y="185"/>
                    </a:lnTo>
                    <a:lnTo>
                      <a:pt x="301" y="169"/>
                    </a:lnTo>
                    <a:lnTo>
                      <a:pt x="303" y="153"/>
                    </a:lnTo>
                    <a:lnTo>
                      <a:pt x="303" y="153"/>
                    </a:lnTo>
                    <a:lnTo>
                      <a:pt x="301" y="136"/>
                    </a:lnTo>
                    <a:lnTo>
                      <a:pt x="299" y="122"/>
                    </a:lnTo>
                    <a:lnTo>
                      <a:pt x="295" y="107"/>
                    </a:lnTo>
                    <a:lnTo>
                      <a:pt x="290" y="93"/>
                    </a:lnTo>
                    <a:lnTo>
                      <a:pt x="285" y="80"/>
                    </a:lnTo>
                    <a:lnTo>
                      <a:pt x="275" y="67"/>
                    </a:lnTo>
                    <a:lnTo>
                      <a:pt x="268" y="57"/>
                    </a:lnTo>
                    <a:lnTo>
                      <a:pt x="257" y="46"/>
                    </a:lnTo>
                    <a:lnTo>
                      <a:pt x="246" y="35"/>
                    </a:lnTo>
                    <a:lnTo>
                      <a:pt x="236" y="28"/>
                    </a:lnTo>
                    <a:lnTo>
                      <a:pt x="223" y="18"/>
                    </a:lnTo>
                    <a:lnTo>
                      <a:pt x="210" y="13"/>
                    </a:lnTo>
                    <a:lnTo>
                      <a:pt x="196" y="8"/>
                    </a:lnTo>
                    <a:lnTo>
                      <a:pt x="181" y="4"/>
                    </a:lnTo>
                    <a:lnTo>
                      <a:pt x="167" y="2"/>
                    </a:lnTo>
                    <a:lnTo>
                      <a:pt x="150" y="0"/>
                    </a:lnTo>
                    <a:lnTo>
                      <a:pt x="150" y="0"/>
                    </a:lnTo>
                    <a:close/>
                    <a:moveTo>
                      <a:pt x="150" y="379"/>
                    </a:moveTo>
                    <a:lnTo>
                      <a:pt x="100" y="354"/>
                    </a:lnTo>
                    <a:lnTo>
                      <a:pt x="203" y="354"/>
                    </a:lnTo>
                    <a:lnTo>
                      <a:pt x="150" y="379"/>
                    </a:lnTo>
                    <a:close/>
                    <a:moveTo>
                      <a:pt x="203" y="303"/>
                    </a:moveTo>
                    <a:lnTo>
                      <a:pt x="203" y="328"/>
                    </a:lnTo>
                    <a:lnTo>
                      <a:pt x="100" y="328"/>
                    </a:lnTo>
                    <a:lnTo>
                      <a:pt x="100" y="303"/>
                    </a:lnTo>
                    <a:lnTo>
                      <a:pt x="100" y="303"/>
                    </a:lnTo>
                    <a:lnTo>
                      <a:pt x="203" y="303"/>
                    </a:lnTo>
                    <a:lnTo>
                      <a:pt x="203" y="303"/>
                    </a:lnTo>
                    <a:close/>
                    <a:moveTo>
                      <a:pt x="232" y="249"/>
                    </a:moveTo>
                    <a:lnTo>
                      <a:pt x="232" y="249"/>
                    </a:lnTo>
                    <a:lnTo>
                      <a:pt x="230" y="249"/>
                    </a:lnTo>
                    <a:lnTo>
                      <a:pt x="223" y="254"/>
                    </a:lnTo>
                    <a:lnTo>
                      <a:pt x="214" y="263"/>
                    </a:lnTo>
                    <a:lnTo>
                      <a:pt x="210" y="270"/>
                    </a:lnTo>
                    <a:lnTo>
                      <a:pt x="207" y="278"/>
                    </a:lnTo>
                    <a:lnTo>
                      <a:pt x="96" y="278"/>
                    </a:lnTo>
                    <a:lnTo>
                      <a:pt x="96" y="278"/>
                    </a:lnTo>
                    <a:lnTo>
                      <a:pt x="94" y="270"/>
                    </a:lnTo>
                    <a:lnTo>
                      <a:pt x="91" y="265"/>
                    </a:lnTo>
                    <a:lnTo>
                      <a:pt x="85" y="260"/>
                    </a:lnTo>
                    <a:lnTo>
                      <a:pt x="78" y="254"/>
                    </a:lnTo>
                    <a:lnTo>
                      <a:pt x="78" y="254"/>
                    </a:lnTo>
                    <a:lnTo>
                      <a:pt x="67" y="245"/>
                    </a:lnTo>
                    <a:lnTo>
                      <a:pt x="56" y="234"/>
                    </a:lnTo>
                    <a:lnTo>
                      <a:pt x="47" y="223"/>
                    </a:lnTo>
                    <a:lnTo>
                      <a:pt x="40" y="211"/>
                    </a:lnTo>
                    <a:lnTo>
                      <a:pt x="34" y="196"/>
                    </a:lnTo>
                    <a:lnTo>
                      <a:pt x="29" y="182"/>
                    </a:lnTo>
                    <a:lnTo>
                      <a:pt x="27" y="167"/>
                    </a:lnTo>
                    <a:lnTo>
                      <a:pt x="25" y="153"/>
                    </a:lnTo>
                    <a:lnTo>
                      <a:pt x="25" y="153"/>
                    </a:lnTo>
                    <a:lnTo>
                      <a:pt x="25" y="140"/>
                    </a:lnTo>
                    <a:lnTo>
                      <a:pt x="27" y="127"/>
                    </a:lnTo>
                    <a:lnTo>
                      <a:pt x="31" y="115"/>
                    </a:lnTo>
                    <a:lnTo>
                      <a:pt x="36" y="104"/>
                    </a:lnTo>
                    <a:lnTo>
                      <a:pt x="40" y="93"/>
                    </a:lnTo>
                    <a:lnTo>
                      <a:pt x="47" y="82"/>
                    </a:lnTo>
                    <a:lnTo>
                      <a:pt x="54" y="71"/>
                    </a:lnTo>
                    <a:lnTo>
                      <a:pt x="62" y="64"/>
                    </a:lnTo>
                    <a:lnTo>
                      <a:pt x="71" y="55"/>
                    </a:lnTo>
                    <a:lnTo>
                      <a:pt x="82" y="47"/>
                    </a:lnTo>
                    <a:lnTo>
                      <a:pt x="91" y="42"/>
                    </a:lnTo>
                    <a:lnTo>
                      <a:pt x="101" y="37"/>
                    </a:lnTo>
                    <a:lnTo>
                      <a:pt x="114" y="31"/>
                    </a:lnTo>
                    <a:lnTo>
                      <a:pt x="125" y="29"/>
                    </a:lnTo>
                    <a:lnTo>
                      <a:pt x="138" y="28"/>
                    </a:lnTo>
                    <a:lnTo>
                      <a:pt x="150" y="26"/>
                    </a:lnTo>
                    <a:lnTo>
                      <a:pt x="150" y="26"/>
                    </a:lnTo>
                    <a:lnTo>
                      <a:pt x="165" y="28"/>
                    </a:lnTo>
                    <a:lnTo>
                      <a:pt x="176" y="29"/>
                    </a:lnTo>
                    <a:lnTo>
                      <a:pt x="188" y="31"/>
                    </a:lnTo>
                    <a:lnTo>
                      <a:pt x="199" y="37"/>
                    </a:lnTo>
                    <a:lnTo>
                      <a:pt x="212" y="42"/>
                    </a:lnTo>
                    <a:lnTo>
                      <a:pt x="221" y="47"/>
                    </a:lnTo>
                    <a:lnTo>
                      <a:pt x="232" y="55"/>
                    </a:lnTo>
                    <a:lnTo>
                      <a:pt x="239" y="64"/>
                    </a:lnTo>
                    <a:lnTo>
                      <a:pt x="248" y="71"/>
                    </a:lnTo>
                    <a:lnTo>
                      <a:pt x="256" y="82"/>
                    </a:lnTo>
                    <a:lnTo>
                      <a:pt x="261" y="93"/>
                    </a:lnTo>
                    <a:lnTo>
                      <a:pt x="266" y="104"/>
                    </a:lnTo>
                    <a:lnTo>
                      <a:pt x="272" y="115"/>
                    </a:lnTo>
                    <a:lnTo>
                      <a:pt x="274" y="127"/>
                    </a:lnTo>
                    <a:lnTo>
                      <a:pt x="275" y="140"/>
                    </a:lnTo>
                    <a:lnTo>
                      <a:pt x="277" y="153"/>
                    </a:lnTo>
                    <a:lnTo>
                      <a:pt x="277" y="153"/>
                    </a:lnTo>
                    <a:lnTo>
                      <a:pt x="275" y="165"/>
                    </a:lnTo>
                    <a:lnTo>
                      <a:pt x="274" y="180"/>
                    </a:lnTo>
                    <a:lnTo>
                      <a:pt x="270" y="192"/>
                    </a:lnTo>
                    <a:lnTo>
                      <a:pt x="265" y="205"/>
                    </a:lnTo>
                    <a:lnTo>
                      <a:pt x="259" y="218"/>
                    </a:lnTo>
                    <a:lnTo>
                      <a:pt x="250" y="229"/>
                    </a:lnTo>
                    <a:lnTo>
                      <a:pt x="243" y="240"/>
                    </a:lnTo>
                    <a:lnTo>
                      <a:pt x="232" y="249"/>
                    </a:lnTo>
                    <a:lnTo>
                      <a:pt x="232" y="249"/>
                    </a:lnTo>
                    <a:close/>
                  </a:path>
                </a:pathLst>
              </a:custGeom>
              <a:solidFill>
                <a:schemeClr val="bg1"/>
              </a:solidFill>
              <a:ln w="9525">
                <a:noFill/>
                <a:round/>
              </a:ln>
            </p:spPr>
            <p:txBody>
              <a:bodyPr vert="horz" wrap="square" lIns="91440" tIns="45720" rIns="91440" bIns="45720" numCol="1" anchor="t" anchorCtr="0" compatLnSpc="1"/>
              <a:p>
                <a:endParaRPr lang="en-US" sz="3200" dirty="0">
                  <a:solidFill>
                    <a:schemeClr val="tx1">
                      <a:lumMod val="75000"/>
                      <a:lumOff val="25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8" name="Freeform 109"/>
              <p:cNvSpPr/>
              <p:nvPr/>
            </p:nvSpPr>
            <p:spPr bwMode="auto">
              <a:xfrm>
                <a:off x="8550302" y="3184529"/>
                <a:ext cx="79375" cy="79375"/>
              </a:xfrm>
              <a:custGeom>
                <a:avLst/>
                <a:gdLst/>
                <a:ahLst/>
                <a:cxnLst>
                  <a:cxn ang="0">
                    <a:pos x="13" y="0"/>
                  </a:cxn>
                  <a:cxn ang="0">
                    <a:pos x="13" y="0"/>
                  </a:cxn>
                  <a:cxn ang="0">
                    <a:pos x="9" y="2"/>
                  </a:cxn>
                  <a:cxn ang="0">
                    <a:pos x="4" y="4"/>
                  </a:cxn>
                  <a:cxn ang="0">
                    <a:pos x="2" y="7"/>
                  </a:cxn>
                  <a:cxn ang="0">
                    <a:pos x="0" y="13"/>
                  </a:cxn>
                  <a:cxn ang="0">
                    <a:pos x="0" y="13"/>
                  </a:cxn>
                  <a:cxn ang="0">
                    <a:pos x="2" y="18"/>
                  </a:cxn>
                  <a:cxn ang="0">
                    <a:pos x="4" y="22"/>
                  </a:cxn>
                  <a:cxn ang="0">
                    <a:pos x="9" y="24"/>
                  </a:cxn>
                  <a:cxn ang="0">
                    <a:pos x="13" y="25"/>
                  </a:cxn>
                  <a:cxn ang="0">
                    <a:pos x="13" y="25"/>
                  </a:cxn>
                  <a:cxn ang="0">
                    <a:pos x="24" y="27"/>
                  </a:cxn>
                  <a:cxn ang="0">
                    <a:pos x="35" y="31"/>
                  </a:cxn>
                  <a:cxn ang="0">
                    <a:pos x="46" y="36"/>
                  </a:cxn>
                  <a:cxn ang="0">
                    <a:pos x="57" y="44"/>
                  </a:cxn>
                  <a:cxn ang="0">
                    <a:pos x="64" y="53"/>
                  </a:cxn>
                  <a:cxn ang="0">
                    <a:pos x="71" y="64"/>
                  </a:cxn>
                  <a:cxn ang="0">
                    <a:pos x="75" y="76"/>
                  </a:cxn>
                  <a:cxn ang="0">
                    <a:pos x="77" y="89"/>
                  </a:cxn>
                  <a:cxn ang="0">
                    <a:pos x="77" y="89"/>
                  </a:cxn>
                  <a:cxn ang="0">
                    <a:pos x="78" y="94"/>
                  </a:cxn>
                  <a:cxn ang="0">
                    <a:pos x="80" y="98"/>
                  </a:cxn>
                  <a:cxn ang="0">
                    <a:pos x="84" y="102"/>
                  </a:cxn>
                  <a:cxn ang="0">
                    <a:pos x="89" y="102"/>
                  </a:cxn>
                  <a:cxn ang="0">
                    <a:pos x="89" y="102"/>
                  </a:cxn>
                  <a:cxn ang="0">
                    <a:pos x="95" y="102"/>
                  </a:cxn>
                  <a:cxn ang="0">
                    <a:pos x="98" y="98"/>
                  </a:cxn>
                  <a:cxn ang="0">
                    <a:pos x="100" y="94"/>
                  </a:cxn>
                  <a:cxn ang="0">
                    <a:pos x="102" y="89"/>
                  </a:cxn>
                  <a:cxn ang="0">
                    <a:pos x="102" y="89"/>
                  </a:cxn>
                  <a:cxn ang="0">
                    <a:pos x="100" y="69"/>
                  </a:cxn>
                  <a:cxn ang="0">
                    <a:pos x="95" y="51"/>
                  </a:cxn>
                  <a:cxn ang="0">
                    <a:pos x="86" y="36"/>
                  </a:cxn>
                  <a:cxn ang="0">
                    <a:pos x="75" y="24"/>
                  </a:cxn>
                  <a:cxn ang="0">
                    <a:pos x="60" y="13"/>
                  </a:cxn>
                  <a:cxn ang="0">
                    <a:pos x="46" y="6"/>
                  </a:cxn>
                  <a:cxn ang="0">
                    <a:pos x="29" y="2"/>
                  </a:cxn>
                  <a:cxn ang="0">
                    <a:pos x="13" y="0"/>
                  </a:cxn>
                  <a:cxn ang="0">
                    <a:pos x="13" y="0"/>
                  </a:cxn>
                </a:cxnLst>
                <a:rect l="0" t="0" r="r" b="b"/>
                <a:pathLst>
                  <a:path w="102" h="102">
                    <a:moveTo>
                      <a:pt x="13" y="0"/>
                    </a:moveTo>
                    <a:lnTo>
                      <a:pt x="13" y="0"/>
                    </a:lnTo>
                    <a:lnTo>
                      <a:pt x="9" y="2"/>
                    </a:lnTo>
                    <a:lnTo>
                      <a:pt x="4" y="4"/>
                    </a:lnTo>
                    <a:lnTo>
                      <a:pt x="2" y="7"/>
                    </a:lnTo>
                    <a:lnTo>
                      <a:pt x="0" y="13"/>
                    </a:lnTo>
                    <a:lnTo>
                      <a:pt x="0" y="13"/>
                    </a:lnTo>
                    <a:lnTo>
                      <a:pt x="2" y="18"/>
                    </a:lnTo>
                    <a:lnTo>
                      <a:pt x="4" y="22"/>
                    </a:lnTo>
                    <a:lnTo>
                      <a:pt x="9" y="24"/>
                    </a:lnTo>
                    <a:lnTo>
                      <a:pt x="13" y="25"/>
                    </a:lnTo>
                    <a:lnTo>
                      <a:pt x="13" y="25"/>
                    </a:lnTo>
                    <a:lnTo>
                      <a:pt x="24" y="27"/>
                    </a:lnTo>
                    <a:lnTo>
                      <a:pt x="35" y="31"/>
                    </a:lnTo>
                    <a:lnTo>
                      <a:pt x="46" y="36"/>
                    </a:lnTo>
                    <a:lnTo>
                      <a:pt x="57" y="44"/>
                    </a:lnTo>
                    <a:lnTo>
                      <a:pt x="64" y="53"/>
                    </a:lnTo>
                    <a:lnTo>
                      <a:pt x="71" y="64"/>
                    </a:lnTo>
                    <a:lnTo>
                      <a:pt x="75" y="76"/>
                    </a:lnTo>
                    <a:lnTo>
                      <a:pt x="77" y="89"/>
                    </a:lnTo>
                    <a:lnTo>
                      <a:pt x="77" y="89"/>
                    </a:lnTo>
                    <a:lnTo>
                      <a:pt x="78" y="94"/>
                    </a:lnTo>
                    <a:lnTo>
                      <a:pt x="80" y="98"/>
                    </a:lnTo>
                    <a:lnTo>
                      <a:pt x="84" y="102"/>
                    </a:lnTo>
                    <a:lnTo>
                      <a:pt x="89" y="102"/>
                    </a:lnTo>
                    <a:lnTo>
                      <a:pt x="89" y="102"/>
                    </a:lnTo>
                    <a:lnTo>
                      <a:pt x="95" y="102"/>
                    </a:lnTo>
                    <a:lnTo>
                      <a:pt x="98" y="98"/>
                    </a:lnTo>
                    <a:lnTo>
                      <a:pt x="100" y="94"/>
                    </a:lnTo>
                    <a:lnTo>
                      <a:pt x="102" y="89"/>
                    </a:lnTo>
                    <a:lnTo>
                      <a:pt x="102" y="89"/>
                    </a:lnTo>
                    <a:lnTo>
                      <a:pt x="100" y="69"/>
                    </a:lnTo>
                    <a:lnTo>
                      <a:pt x="95" y="51"/>
                    </a:lnTo>
                    <a:lnTo>
                      <a:pt x="86" y="36"/>
                    </a:lnTo>
                    <a:lnTo>
                      <a:pt x="75" y="24"/>
                    </a:lnTo>
                    <a:lnTo>
                      <a:pt x="60" y="13"/>
                    </a:lnTo>
                    <a:lnTo>
                      <a:pt x="46" y="6"/>
                    </a:lnTo>
                    <a:lnTo>
                      <a:pt x="29" y="2"/>
                    </a:lnTo>
                    <a:lnTo>
                      <a:pt x="13" y="0"/>
                    </a:lnTo>
                    <a:lnTo>
                      <a:pt x="13" y="0"/>
                    </a:lnTo>
                    <a:close/>
                  </a:path>
                </a:pathLst>
              </a:custGeom>
              <a:solidFill>
                <a:schemeClr val="bg1"/>
              </a:solidFill>
              <a:ln w="9525">
                <a:noFill/>
                <a:round/>
              </a:ln>
            </p:spPr>
            <p:txBody>
              <a:bodyPr vert="horz" wrap="square" lIns="91440" tIns="45720" rIns="91440" bIns="45720" numCol="1" anchor="t" anchorCtr="0" compatLnSpc="1"/>
              <a:p>
                <a:endParaRPr lang="en-US" sz="3200" dirty="0">
                  <a:solidFill>
                    <a:schemeClr val="tx1">
                      <a:lumMod val="75000"/>
                      <a:lumOff val="25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59" name="TextBox 76"/>
            <p:cNvSpPr txBox="1"/>
            <p:nvPr/>
          </p:nvSpPr>
          <p:spPr>
            <a:xfrm>
              <a:off x="9140036" y="3302987"/>
              <a:ext cx="2686685" cy="398780"/>
            </a:xfrm>
            <a:prstGeom prst="rect">
              <a:avLst/>
            </a:prstGeom>
            <a:noFill/>
            <a:effectLst/>
          </p:spPr>
          <p:txBody>
            <a:bodyPr wrap="square" rtlCol="0">
              <a:spAutoFit/>
            </a:bodyPr>
            <a:p>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sym typeface="思源黑体 CN Regular" panose="020B0500000000000000" pitchFamily="34" charset="-122"/>
                </a:rPr>
                <a:t>比赛项目</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sym typeface="思源黑体 CN Regular" panose="020B0500000000000000"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25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49"/>
                                        </p:tgtEl>
                                        <p:attrNameLst>
                                          <p:attrName>style.visibility</p:attrName>
                                        </p:attrNameLst>
                                      </p:cBhvr>
                                      <p:to>
                                        <p:strVal val="visible"/>
                                      </p:to>
                                    </p:set>
                                    <p:animEffect transition="in" filter="fade">
                                      <p:cBhvr>
                                        <p:cTn id="12" dur="1000"/>
                                        <p:tgtEl>
                                          <p:spTgt spid="49"/>
                                        </p:tgtEl>
                                      </p:cBhvr>
                                    </p:animEffect>
                                    <p:anim calcmode="lin" valueType="num">
                                      <p:cBhvr>
                                        <p:cTn id="13" dur="1000" fill="hold"/>
                                        <p:tgtEl>
                                          <p:spTgt spid="49"/>
                                        </p:tgtEl>
                                        <p:attrNameLst>
                                          <p:attrName>ppt_x</p:attrName>
                                        </p:attrNameLst>
                                      </p:cBhvr>
                                      <p:tavLst>
                                        <p:tav tm="0">
                                          <p:val>
                                            <p:strVal val="#ppt_x"/>
                                          </p:val>
                                        </p:tav>
                                        <p:tav tm="100000">
                                          <p:val>
                                            <p:strVal val="#ppt_x"/>
                                          </p:val>
                                        </p:tav>
                                      </p:tavLst>
                                    </p:anim>
                                    <p:anim calcmode="lin" valueType="num">
                                      <p:cBhvr>
                                        <p:cTn id="14" dur="1000" fill="hold"/>
                                        <p:tgtEl>
                                          <p:spTgt spid="4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750"/>
                                  </p:stCondLst>
                                  <p:childTnLst>
                                    <p:set>
                                      <p:cBhvr>
                                        <p:cTn id="16" dur="1" fill="hold">
                                          <p:stCondLst>
                                            <p:cond delay="0"/>
                                          </p:stCondLst>
                                        </p:cTn>
                                        <p:tgtEl>
                                          <p:spTgt spid="54"/>
                                        </p:tgtEl>
                                        <p:attrNameLst>
                                          <p:attrName>style.visibility</p:attrName>
                                        </p:attrNameLst>
                                      </p:cBhvr>
                                      <p:to>
                                        <p:strVal val="visible"/>
                                      </p:to>
                                    </p:set>
                                    <p:animEffect transition="in" filter="fade">
                                      <p:cBhvr>
                                        <p:cTn id="17" dur="1000"/>
                                        <p:tgtEl>
                                          <p:spTgt spid="54"/>
                                        </p:tgtEl>
                                      </p:cBhvr>
                                    </p:animEffect>
                                    <p:anim calcmode="lin" valueType="num">
                                      <p:cBhvr>
                                        <p:cTn id="18" dur="1000" fill="hold"/>
                                        <p:tgtEl>
                                          <p:spTgt spid="54"/>
                                        </p:tgtEl>
                                        <p:attrNameLst>
                                          <p:attrName>ppt_x</p:attrName>
                                        </p:attrNameLst>
                                      </p:cBhvr>
                                      <p:tavLst>
                                        <p:tav tm="0">
                                          <p:val>
                                            <p:strVal val="#ppt_x"/>
                                          </p:val>
                                        </p:tav>
                                        <p:tav tm="100000">
                                          <p:val>
                                            <p:strVal val="#ppt_x"/>
                                          </p:val>
                                        </p:tav>
                                      </p:tavLst>
                                    </p:anim>
                                    <p:anim calcmode="lin" valueType="num">
                                      <p:cBhvr>
                                        <p:cTn id="19"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矩形 1"/>
          <p:cNvSpPr/>
          <p:nvPr/>
        </p:nvSpPr>
        <p:spPr>
          <a:xfrm>
            <a:off x="869950" y="544513"/>
            <a:ext cx="6745288" cy="398780"/>
          </a:xfrm>
          <a:prstGeom prst="rect">
            <a:avLst/>
          </a:prstGeom>
          <a:noFill/>
          <a:ln w="9525">
            <a:noFill/>
          </a:ln>
        </p:spPr>
        <p:txBody>
          <a:bodyPr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一、北京申奥、办奥过程</a:t>
            </a:r>
            <a:endPar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6627" name="图片 1" descr="AT[GF~J)OFEP}5%O1{4SEZN"/>
          <p:cNvPicPr>
            <a:picLocks noChangeAspect="1"/>
          </p:cNvPicPr>
          <p:nvPr/>
        </p:nvPicPr>
        <p:blipFill>
          <a:blip r:embed="rId1"/>
          <a:stretch>
            <a:fillRect/>
          </a:stretch>
        </p:blipFill>
        <p:spPr>
          <a:xfrm>
            <a:off x="707073" y="1538288"/>
            <a:ext cx="4067175" cy="3781425"/>
          </a:xfrm>
          <a:prstGeom prst="rect">
            <a:avLst/>
          </a:prstGeom>
          <a:noFill/>
          <a:ln w="9525">
            <a:noFill/>
          </a:ln>
        </p:spPr>
      </p:pic>
      <p:sp>
        <p:nvSpPr>
          <p:cNvPr id="26628" name="文本框 2"/>
          <p:cNvSpPr txBox="1"/>
          <p:nvPr/>
        </p:nvSpPr>
        <p:spPr>
          <a:xfrm>
            <a:off x="5081270" y="1262698"/>
            <a:ext cx="6651625" cy="3744595"/>
          </a:xfrm>
          <a:prstGeom prst="rect">
            <a:avLst/>
          </a:prstGeom>
          <a:noFill/>
          <a:ln w="9525">
            <a:noFill/>
          </a:ln>
        </p:spPr>
        <p:txBody>
          <a:bodyPr wrap="square" anchor="t" anchorCtr="0">
            <a:spAutoFit/>
          </a:bodyPr>
          <a:p>
            <a:pPr indent="457200">
              <a:lnSpc>
                <a:spcPct val="120000"/>
              </a:lnSpc>
            </a:pPr>
            <a:r>
              <a:rPr lang="zh-CN" altLang="en-US">
                <a:latin typeface="楷体" panose="02010609060101010101" pitchFamily="49" charset="-122"/>
                <a:ea typeface="楷体" panose="02010609060101010101" pitchFamily="49" charset="-122"/>
              </a:rPr>
              <a:t>2013 年6 月6 日，国际奥委会宣布启动2022 年第24 届冬季奥林匹克运动会的申办程序。整个申办程序包括两个阶段。第一个阶段为报名阶段。有意申办的城市所在的国家或地区奥委会可以在2013 年11 月14 日之前向国际奥委会报名，并于2014 年3 月14 日之前提交申办文件。国际奥委会执委会将在报名城市中筛选出数个候选城市。第二阶段，最终申办文件必须于2015 年1 月提交。国际奥委会专家组此后将对候选城市进行考察，并发布评估报告。此后，候选城市向国际奥委会做陈述。2015 年7 月31 日，在马来西亚吉隆坡举行的国际奥委会全会选出了2022 年冬季奥林匹克运动会的举办城市。2022 年2 月4 日晚，第二十四届冬季奥林匹克运动会开幕式在我国国家体育场举行。</a:t>
            </a:r>
            <a:endParaRPr lang="zh-CN" altLang="en-US">
              <a:latin typeface="楷体" panose="02010609060101010101" pitchFamily="49" charset="-122"/>
              <a:ea typeface="楷体" panose="02010609060101010101" pitchFamily="49" charset="-122"/>
            </a:endParaRPr>
          </a:p>
        </p:txBody>
      </p:sp>
      <p:sp>
        <p:nvSpPr>
          <p:cNvPr id="5121" name="TextBox 8"/>
          <p:cNvSpPr/>
          <p:nvPr>
            <p:custDataLst>
              <p:tags r:id="rId2"/>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矩形 1"/>
          <p:cNvSpPr/>
          <p:nvPr/>
        </p:nvSpPr>
        <p:spPr>
          <a:xfrm>
            <a:off x="869950" y="544513"/>
            <a:ext cx="6745288" cy="398780"/>
          </a:xfrm>
          <a:prstGeom prst="rect">
            <a:avLst/>
          </a:prstGeom>
          <a:noFill/>
          <a:ln w="9525">
            <a:noFill/>
          </a:ln>
        </p:spPr>
        <p:txBody>
          <a:bodyPr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二、北京冬奥会会徽、吉祥物与主题口号</a:t>
            </a:r>
            <a:endPar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626" name="矩形 6"/>
          <p:cNvSpPr/>
          <p:nvPr/>
        </p:nvSpPr>
        <p:spPr>
          <a:xfrm>
            <a:off x="982663" y="1247775"/>
            <a:ext cx="4837112" cy="398463"/>
          </a:xfrm>
          <a:prstGeom prst="rect">
            <a:avLst/>
          </a:prstGeom>
          <a:noFill/>
          <a:ln w="9525">
            <a:noFill/>
          </a:ln>
        </p:spPr>
        <p:txBody>
          <a:bodyPr anchor="t" anchorCtr="0">
            <a:spAutoFit/>
          </a:bodyPr>
          <a:p>
            <a:r>
              <a:rPr lang="zh-CN" altLang="en-US" sz="2000">
                <a:latin typeface="Arial" panose="020B0604020202020204" pitchFamily="34" charset="0"/>
                <a:ea typeface="宋体" panose="02010600030101010101" pitchFamily="2" charset="-122"/>
                <a:sym typeface="宋体" panose="02010600030101010101" pitchFamily="2" charset="-122"/>
              </a:rPr>
              <a:t>北京2022 冬奥会会徽——冬梦</a:t>
            </a:r>
            <a:endParaRPr lang="zh-CN" altLang="en-US" sz="2000">
              <a:latin typeface="Arial" panose="020B0604020202020204" pitchFamily="34" charset="0"/>
              <a:ea typeface="宋体" panose="02010600030101010101" pitchFamily="2" charset="-122"/>
              <a:sym typeface="宋体" panose="02010600030101010101" pitchFamily="2" charset="-122"/>
            </a:endParaRPr>
          </a:p>
        </p:txBody>
      </p:sp>
      <p:pic>
        <p:nvPicPr>
          <p:cNvPr id="26627" name="图片 1" descr="AT[GF~J)OFEP}5%O1{4SEZN"/>
          <p:cNvPicPr>
            <a:picLocks noChangeAspect="1"/>
          </p:cNvPicPr>
          <p:nvPr/>
        </p:nvPicPr>
        <p:blipFill>
          <a:blip r:embed="rId1"/>
          <a:stretch>
            <a:fillRect/>
          </a:stretch>
        </p:blipFill>
        <p:spPr>
          <a:xfrm>
            <a:off x="496888" y="1646238"/>
            <a:ext cx="4067175" cy="3781425"/>
          </a:xfrm>
          <a:prstGeom prst="rect">
            <a:avLst/>
          </a:prstGeom>
          <a:noFill/>
          <a:ln w="9525">
            <a:noFill/>
          </a:ln>
        </p:spPr>
      </p:pic>
      <p:sp>
        <p:nvSpPr>
          <p:cNvPr id="26628" name="文本框 2"/>
          <p:cNvSpPr txBox="1"/>
          <p:nvPr/>
        </p:nvSpPr>
        <p:spPr>
          <a:xfrm>
            <a:off x="5381625" y="671513"/>
            <a:ext cx="6651625" cy="5405437"/>
          </a:xfrm>
          <a:prstGeom prst="rect">
            <a:avLst/>
          </a:prstGeom>
          <a:noFill/>
          <a:ln w="9525">
            <a:noFill/>
          </a:ln>
        </p:spPr>
        <p:txBody>
          <a:bodyPr wrap="square" anchor="t" anchorCtr="0">
            <a:spAutoFit/>
          </a:bodyPr>
          <a:p>
            <a:pPr indent="457200">
              <a:lnSpc>
                <a:spcPct val="120000"/>
              </a:lnSpc>
            </a:pPr>
            <a:r>
              <a:rPr lang="zh-CN" altLang="en-US">
                <a:latin typeface="楷体" panose="02010609060101010101" pitchFamily="49" charset="-122"/>
                <a:ea typeface="楷体" panose="02010609060101010101" pitchFamily="49" charset="-122"/>
              </a:rPr>
              <a:t>2022 年北京冬奥会会徽以汉字“冬”为灵感来源，运用中国书法的艺术形态, 将厚重的东方文化底蕴与国际化的现代风格融为一体，呈现出新时代的中国新形象、新梦想，传递出新时代中国为办好北京冬奥会，圆冬奥之梦，实现“三亿人参与冰雪运动”目标，圆体育强国之梦，推动世界冰雪运动发展, 为国际奥林匹克运动做出新贡献的不懈努力和美好追求。</a:t>
            </a:r>
            <a:endParaRPr lang="zh-CN" altLang="en-US">
              <a:latin typeface="楷体" panose="02010609060101010101" pitchFamily="49" charset="-122"/>
              <a:ea typeface="楷体" panose="02010609060101010101" pitchFamily="49" charset="-122"/>
            </a:endParaRPr>
          </a:p>
          <a:p>
            <a:pPr indent="457200">
              <a:lnSpc>
                <a:spcPct val="120000"/>
              </a:lnSpc>
            </a:pPr>
            <a:r>
              <a:rPr lang="zh-CN" altLang="en-US">
                <a:latin typeface="楷体" panose="02010609060101010101" pitchFamily="49" charset="-122"/>
                <a:ea typeface="楷体" panose="02010609060101010101" pitchFamily="49" charset="-122"/>
              </a:rPr>
              <a:t>会徽图形上半部分展现滑冰运动员的造型，下半部分表现滑雪运动员的英姿。中间舞动的线条流畅且充满韵律，代表举办地起伏的山峦、赛场、冰雪滑道和节日飘舞的丝带，为会徽增添了节日喜庆的视觉感受，也象征着北京冬奥会将在中国春节期间举行。</a:t>
            </a:r>
            <a:endParaRPr lang="zh-CN" altLang="en-US">
              <a:latin typeface="楷体" panose="02010609060101010101" pitchFamily="49" charset="-122"/>
              <a:ea typeface="楷体" panose="02010609060101010101" pitchFamily="49" charset="-122"/>
            </a:endParaRPr>
          </a:p>
          <a:p>
            <a:pPr indent="457200">
              <a:lnSpc>
                <a:spcPct val="120000"/>
              </a:lnSpc>
            </a:pPr>
            <a:r>
              <a:rPr lang="zh-CN" altLang="en-US">
                <a:latin typeface="楷体" panose="02010609060101010101" pitchFamily="49" charset="-122"/>
                <a:ea typeface="楷体" panose="02010609060101010101" pitchFamily="49" charset="-122"/>
              </a:rPr>
              <a:t>会徽以蓝色为主色调，寓意梦想与未来，以冰雪的明亮纯洁。红黄两色源自中国国旗，代表运动的激情、青春与活力。</a:t>
            </a:r>
            <a:endParaRPr lang="zh-CN" altLang="en-US">
              <a:latin typeface="楷体" panose="02010609060101010101" pitchFamily="49" charset="-122"/>
              <a:ea typeface="楷体" panose="02010609060101010101" pitchFamily="49" charset="-122"/>
            </a:endParaRPr>
          </a:p>
          <a:p>
            <a:pPr indent="457200">
              <a:lnSpc>
                <a:spcPct val="120000"/>
              </a:lnSpc>
            </a:pPr>
            <a:r>
              <a:rPr lang="zh-CN" altLang="en-US">
                <a:latin typeface="楷体" panose="02010609060101010101" pitchFamily="49" charset="-122"/>
                <a:ea typeface="楷体" panose="02010609060101010101" pitchFamily="49" charset="-122"/>
              </a:rPr>
              <a:t>在“BEIJING 2022”字体的形态上汲取了中国书法与剪纸的特点，增强了字体的文化内涵和表现力，也体现了与会徽图形的整体感和统一性。</a:t>
            </a:r>
            <a:endParaRPr lang="zh-CN" altLang="en-US">
              <a:latin typeface="楷体" panose="02010609060101010101" pitchFamily="49" charset="-122"/>
              <a:ea typeface="楷体" panose="02010609060101010101" pitchFamily="49" charset="-122"/>
            </a:endParaRPr>
          </a:p>
        </p:txBody>
      </p:sp>
      <p:sp>
        <p:nvSpPr>
          <p:cNvPr id="5121" name="TextBox 8"/>
          <p:cNvSpPr/>
          <p:nvPr>
            <p:custDataLst>
              <p:tags r:id="rId2"/>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矩形 1"/>
          <p:cNvSpPr/>
          <p:nvPr/>
        </p:nvSpPr>
        <p:spPr>
          <a:xfrm>
            <a:off x="869950" y="544513"/>
            <a:ext cx="6745288" cy="398780"/>
          </a:xfrm>
          <a:prstGeom prst="rect">
            <a:avLst/>
          </a:prstGeom>
          <a:noFill/>
          <a:ln w="9525">
            <a:noFill/>
          </a:ln>
        </p:spPr>
        <p:txBody>
          <a:bodyPr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二、北京冬奥会会徽、吉祥物与主题口号</a:t>
            </a:r>
            <a:endParaRPr lang="zh-CN" altLang="en-US"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650" name="矩形 6"/>
          <p:cNvSpPr/>
          <p:nvPr/>
        </p:nvSpPr>
        <p:spPr>
          <a:xfrm>
            <a:off x="4011613" y="1196975"/>
            <a:ext cx="4837112" cy="398463"/>
          </a:xfrm>
          <a:prstGeom prst="rect">
            <a:avLst/>
          </a:prstGeom>
          <a:noFill/>
          <a:ln w="9525">
            <a:noFill/>
          </a:ln>
        </p:spPr>
        <p:txBody>
          <a:bodyPr anchor="t" anchorCtr="0">
            <a:spAutoFit/>
          </a:bodyPr>
          <a:p>
            <a:r>
              <a:rPr lang="zh-CN" altLang="en-US" sz="2000">
                <a:latin typeface="Arial" panose="020B0604020202020204" pitchFamily="34" charset="0"/>
                <a:ea typeface="宋体" panose="02010600030101010101" pitchFamily="2" charset="-122"/>
                <a:sym typeface="宋体" panose="02010600030101010101" pitchFamily="2" charset="-122"/>
              </a:rPr>
              <a:t>北京2022 冬奥会吉祥物——冰墩墩</a:t>
            </a:r>
            <a:endParaRPr lang="zh-CN" altLang="en-US" sz="2000">
              <a:latin typeface="Arial" panose="020B0604020202020204" pitchFamily="34" charset="0"/>
              <a:ea typeface="宋体" panose="02010600030101010101" pitchFamily="2" charset="-122"/>
              <a:sym typeface="宋体" panose="02010600030101010101" pitchFamily="2" charset="-122"/>
            </a:endParaRPr>
          </a:p>
        </p:txBody>
      </p:sp>
      <p:sp>
        <p:nvSpPr>
          <p:cNvPr id="27651" name="文本框 2"/>
          <p:cNvSpPr txBox="1"/>
          <p:nvPr/>
        </p:nvSpPr>
        <p:spPr>
          <a:xfrm>
            <a:off x="5551805" y="2299335"/>
            <a:ext cx="5153025" cy="2084070"/>
          </a:xfrm>
          <a:prstGeom prst="rect">
            <a:avLst/>
          </a:prstGeom>
          <a:noFill/>
          <a:ln w="9525">
            <a:noFill/>
          </a:ln>
        </p:spPr>
        <p:txBody>
          <a:bodyPr wrap="square" anchor="t" anchorCtr="0">
            <a:spAutoFit/>
          </a:bodyPr>
          <a:p>
            <a:pPr indent="457200">
              <a:lnSpc>
                <a:spcPct val="120000"/>
              </a:lnSpc>
            </a:pPr>
            <a:r>
              <a:rPr lang="zh-CN" altLang="en-US">
                <a:latin typeface="楷体" panose="02010609060101010101" pitchFamily="49" charset="-122"/>
                <a:ea typeface="楷体" panose="02010609060101010101" pitchFamily="49" charset="-122"/>
              </a:rPr>
              <a:t>北京冬奥会吉祥物“冰墩墩”，以熊猫为原型进行设计创作。冰，象征纯洁、坚强，是冬奥会的特点。墩墩，意喻健康、活泼、可爱，契合熊猫的整体形象，象征着冬奥会</a:t>
            </a:r>
            <a:endParaRPr lang="zh-CN" altLang="en-US">
              <a:latin typeface="楷体" panose="02010609060101010101" pitchFamily="49" charset="-122"/>
              <a:ea typeface="楷体" panose="02010609060101010101" pitchFamily="49" charset="-122"/>
            </a:endParaRPr>
          </a:p>
          <a:p>
            <a:pPr indent="457200">
              <a:lnSpc>
                <a:spcPct val="120000"/>
              </a:lnSpc>
            </a:pPr>
            <a:r>
              <a:rPr lang="zh-CN" altLang="en-US">
                <a:latin typeface="楷体" panose="02010609060101010101" pitchFamily="49" charset="-122"/>
                <a:ea typeface="楷体" panose="02010609060101010101" pitchFamily="49" charset="-122"/>
              </a:rPr>
              <a:t>运动员强壮的身体、坚韧的意志和鼓舞人心的奥林匹克精神。</a:t>
            </a:r>
            <a:endParaRPr lang="zh-CN" altLang="en-US">
              <a:latin typeface="楷体" panose="02010609060101010101" pitchFamily="49" charset="-122"/>
              <a:ea typeface="楷体" panose="02010609060101010101" pitchFamily="49" charset="-122"/>
            </a:endParaRPr>
          </a:p>
        </p:txBody>
      </p:sp>
      <p:pic>
        <p:nvPicPr>
          <p:cNvPr id="27652" name="图片 3" descr="Q2}2TZ50E1N~XZF2$OE[WNO"/>
          <p:cNvPicPr>
            <a:picLocks noChangeAspect="1"/>
          </p:cNvPicPr>
          <p:nvPr/>
        </p:nvPicPr>
        <p:blipFill>
          <a:blip r:embed="rId1"/>
          <a:stretch>
            <a:fillRect/>
          </a:stretch>
        </p:blipFill>
        <p:spPr>
          <a:xfrm>
            <a:off x="1525905" y="2052955"/>
            <a:ext cx="2476500" cy="3314065"/>
          </a:xfrm>
          <a:prstGeom prst="rect">
            <a:avLst/>
          </a:prstGeom>
          <a:noFill/>
          <a:ln w="9525">
            <a:noFill/>
          </a:ln>
        </p:spPr>
      </p:pic>
      <p:sp>
        <p:nvSpPr>
          <p:cNvPr id="5121" name="TextBox 8"/>
          <p:cNvSpPr/>
          <p:nvPr>
            <p:custDataLst>
              <p:tags r:id="rId2"/>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6486039" y="2427855"/>
            <a:ext cx="3334358" cy="2744290"/>
          </a:xfrm>
          <a:prstGeom prst="rect">
            <a:avLst/>
          </a:prstGeom>
        </p:spPr>
      </p:pic>
      <p:pic>
        <p:nvPicPr>
          <p:cNvPr id="4" name="图片 3"/>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rot="18616650">
            <a:off x="2851967" y="3901311"/>
            <a:ext cx="3137543" cy="1732985"/>
          </a:xfrm>
          <a:prstGeom prst="rect">
            <a:avLst/>
          </a:prstGeom>
        </p:spPr>
      </p:pic>
      <p:pic>
        <p:nvPicPr>
          <p:cNvPr id="5" name="图片 4"/>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rot="12428420">
            <a:off x="2396229" y="2132529"/>
            <a:ext cx="2368347" cy="2991595"/>
          </a:xfrm>
          <a:prstGeom prst="rect">
            <a:avLst/>
          </a:prstGeom>
        </p:spPr>
      </p:pic>
      <p:pic>
        <p:nvPicPr>
          <p:cNvPr id="6" name="图片 5"/>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2" name="图片 1"/>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3510406" y="966315"/>
            <a:ext cx="5098810" cy="4925370"/>
          </a:xfrm>
          <a:prstGeom prst="rect">
            <a:avLst/>
          </a:prstGeom>
          <a:solidFill>
            <a:schemeClr val="bg1"/>
          </a:solidFill>
        </p:spPr>
      </p:pic>
      <p:sp>
        <p:nvSpPr>
          <p:cNvPr id="8" name="TextBox 3"/>
          <p:cNvSpPr txBox="1"/>
          <p:nvPr>
            <p:custDataLst>
              <p:tags r:id="rId11"/>
            </p:custDataLst>
          </p:nvPr>
        </p:nvSpPr>
        <p:spPr>
          <a:xfrm>
            <a:off x="4177534" y="2168523"/>
            <a:ext cx="3836588" cy="1660525"/>
          </a:xfrm>
          <a:prstGeom prst="rect">
            <a:avLst/>
          </a:prstGeom>
          <a:noFill/>
        </p:spPr>
        <p:txBody>
          <a:bodyPr wrap="square" lIns="0" rtlCol="0">
            <a:spAutoFit/>
          </a:bodyPr>
          <a:p>
            <a:pPr algn="ctr">
              <a:lnSpc>
                <a:spcPct val="150000"/>
              </a:lnSpc>
            </a:pPr>
            <a:r>
              <a:rPr lang="zh-CN" alt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任务一</a:t>
            </a:r>
            <a:endParaRPr 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a:p>
            <a:pPr algn="ctr">
              <a:lnSpc>
                <a:spcPct val="150000"/>
              </a:lnSpc>
            </a:pPr>
            <a:r>
              <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体育对人的作用</a:t>
            </a:r>
            <a:endPar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nodeType="withEffect">
                                  <p:stCondLst>
                                    <p:cond delay="3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3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6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1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矩形 1"/>
          <p:cNvSpPr/>
          <p:nvPr/>
        </p:nvSpPr>
        <p:spPr>
          <a:xfrm>
            <a:off x="869950" y="544513"/>
            <a:ext cx="6745288" cy="398780"/>
          </a:xfrm>
          <a:prstGeom prst="rect">
            <a:avLst/>
          </a:prstGeom>
          <a:noFill/>
          <a:ln w="9525">
            <a:noFill/>
          </a:ln>
        </p:spPr>
        <p:txBody>
          <a:bodyPr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二、北京冬奥会会徽、吉祥物与主题口号</a:t>
            </a:r>
            <a:endParaRPr lang="zh-CN" altLang="en-US"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674" name="矩形 6"/>
          <p:cNvSpPr/>
          <p:nvPr/>
        </p:nvSpPr>
        <p:spPr>
          <a:xfrm>
            <a:off x="2762250" y="1285875"/>
            <a:ext cx="8598535" cy="398780"/>
          </a:xfrm>
          <a:prstGeom prst="rect">
            <a:avLst/>
          </a:prstGeom>
          <a:noFill/>
          <a:ln w="9525">
            <a:noFill/>
          </a:ln>
        </p:spPr>
        <p:txBody>
          <a:bodyPr wrap="square" anchor="t" anchorCtr="0">
            <a:spAutoFit/>
          </a:bodyPr>
          <a:p>
            <a:r>
              <a:rPr lang="zh-CN" altLang="en-US" sz="2000">
                <a:latin typeface="Arial" panose="020B0604020202020204" pitchFamily="34" charset="0"/>
                <a:ea typeface="宋体" panose="02010600030101010101" pitchFamily="2" charset="-122"/>
                <a:sym typeface="宋体" panose="02010600030101010101" pitchFamily="2" charset="-122"/>
              </a:rPr>
              <a:t>北京2022 冬奥会和冬残奥会主题口号—— 一起向未来</a:t>
            </a:r>
            <a:endParaRPr lang="zh-CN" altLang="en-US" sz="2000">
              <a:latin typeface="Arial" panose="020B0604020202020204" pitchFamily="34" charset="0"/>
              <a:ea typeface="宋体" panose="02010600030101010101" pitchFamily="2" charset="-122"/>
              <a:sym typeface="宋体" panose="02010600030101010101" pitchFamily="2" charset="-122"/>
            </a:endParaRPr>
          </a:p>
        </p:txBody>
      </p:sp>
      <p:sp>
        <p:nvSpPr>
          <p:cNvPr id="28675" name="文本框 2"/>
          <p:cNvSpPr txBox="1"/>
          <p:nvPr/>
        </p:nvSpPr>
        <p:spPr>
          <a:xfrm>
            <a:off x="4791710" y="2120265"/>
            <a:ext cx="7124700" cy="3411538"/>
          </a:xfrm>
          <a:prstGeom prst="rect">
            <a:avLst/>
          </a:prstGeom>
          <a:noFill/>
          <a:ln w="9525">
            <a:noFill/>
          </a:ln>
        </p:spPr>
        <p:txBody>
          <a:bodyPr wrap="square" anchor="t" anchorCtr="0">
            <a:spAutoFit/>
          </a:bodyPr>
          <a:p>
            <a:pPr indent="457200">
              <a:lnSpc>
                <a:spcPct val="120000"/>
              </a:lnSpc>
            </a:pPr>
            <a:r>
              <a:rPr lang="zh-CN" altLang="en-US">
                <a:latin typeface="楷体" panose="02010609060101010101" pitchFamily="49" charset="-122"/>
                <a:ea typeface="楷体" panose="02010609060101010101" pitchFamily="49" charset="-122"/>
              </a:rPr>
              <a:t>2021 年9 月17 日，在北京冬奥会开幕倒计时140 天之际，北京冬奥会、冬残奥会主题口号正式对外发布——“一起向未来”。在全球应对新冠肺炎疫情的大背景下，北京冬奥会主题口号发出的声音是汇聚、是共享、是未来。“一起（Together）”展现了人类在面对困境时的坚强姿态，指明了战胜困难、开创未来的成功之道。“向未来（for a Shared Future）”表达了人类对美好明天的憧憬，传递了信心和希望；“一起向未来Together for a Shared Future）”是态度、是倡议、更是行动方案，倡导追求团结、和平、进步、包容的共同目标，是更快、更高、更强、更团结奥林匹克精神的中国宣扬，表达了世界需要携手走向美好未来的共同愿望。</a:t>
            </a:r>
            <a:endParaRPr lang="zh-CN" altLang="en-US">
              <a:latin typeface="楷体" panose="02010609060101010101" pitchFamily="49" charset="-122"/>
              <a:ea typeface="楷体" panose="02010609060101010101" pitchFamily="49" charset="-122"/>
            </a:endParaRPr>
          </a:p>
        </p:txBody>
      </p:sp>
      <p:pic>
        <p:nvPicPr>
          <p:cNvPr id="28676" name="图片 1" descr="MZK%F2}`O`UKU6KSRAKBF_K"/>
          <p:cNvPicPr>
            <a:picLocks noChangeAspect="1"/>
          </p:cNvPicPr>
          <p:nvPr/>
        </p:nvPicPr>
        <p:blipFill>
          <a:blip r:embed="rId1"/>
          <a:stretch>
            <a:fillRect/>
          </a:stretch>
        </p:blipFill>
        <p:spPr>
          <a:xfrm>
            <a:off x="1340485" y="2282825"/>
            <a:ext cx="3241675" cy="3086735"/>
          </a:xfrm>
          <a:prstGeom prst="rect">
            <a:avLst/>
          </a:prstGeom>
          <a:noFill/>
          <a:ln w="9525">
            <a:noFill/>
          </a:ln>
        </p:spPr>
      </p:pic>
      <p:sp>
        <p:nvSpPr>
          <p:cNvPr id="5121" name="TextBox 8"/>
          <p:cNvSpPr/>
          <p:nvPr>
            <p:custDataLst>
              <p:tags r:id="rId2"/>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矩形 1"/>
          <p:cNvSpPr/>
          <p:nvPr/>
        </p:nvSpPr>
        <p:spPr>
          <a:xfrm>
            <a:off x="869950" y="544513"/>
            <a:ext cx="6745288" cy="398780"/>
          </a:xfrm>
          <a:prstGeom prst="rect">
            <a:avLst/>
          </a:prstGeom>
          <a:noFill/>
          <a:ln w="9525">
            <a:noFill/>
          </a:ln>
        </p:spPr>
        <p:txBody>
          <a:bodyPr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二、北京冬奥会会徽、吉祥物与主题口号</a:t>
            </a:r>
            <a:endParaRPr lang="zh-CN" altLang="en-US"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698" name="矩形 6"/>
          <p:cNvSpPr/>
          <p:nvPr/>
        </p:nvSpPr>
        <p:spPr>
          <a:xfrm>
            <a:off x="3563938" y="1298575"/>
            <a:ext cx="4837112" cy="398463"/>
          </a:xfrm>
          <a:prstGeom prst="rect">
            <a:avLst/>
          </a:prstGeom>
          <a:noFill/>
          <a:ln w="9525">
            <a:noFill/>
          </a:ln>
        </p:spPr>
        <p:txBody>
          <a:bodyPr anchor="t" anchorCtr="0">
            <a:spAutoFit/>
          </a:bodyPr>
          <a:p>
            <a:r>
              <a:rPr lang="zh-CN" altLang="en-US" sz="2000">
                <a:latin typeface="Arial" panose="020B0604020202020204" pitchFamily="34" charset="0"/>
                <a:ea typeface="宋体" panose="02010600030101010101" pitchFamily="2" charset="-122"/>
                <a:sym typeface="宋体" panose="02010600030101010101" pitchFamily="2" charset="-122"/>
              </a:rPr>
              <a:t>2022 年北京冬奥会奖牌——同心</a:t>
            </a:r>
            <a:endParaRPr lang="zh-CN" altLang="en-US" sz="2000">
              <a:latin typeface="Arial" panose="020B0604020202020204" pitchFamily="34" charset="0"/>
              <a:ea typeface="宋体" panose="02010600030101010101" pitchFamily="2" charset="-122"/>
              <a:sym typeface="宋体" panose="02010600030101010101" pitchFamily="2" charset="-122"/>
            </a:endParaRPr>
          </a:p>
        </p:txBody>
      </p:sp>
      <p:sp>
        <p:nvSpPr>
          <p:cNvPr id="29699" name="文本框 2"/>
          <p:cNvSpPr txBox="1"/>
          <p:nvPr/>
        </p:nvSpPr>
        <p:spPr>
          <a:xfrm>
            <a:off x="6288088" y="2576513"/>
            <a:ext cx="5553075" cy="2084387"/>
          </a:xfrm>
          <a:prstGeom prst="rect">
            <a:avLst/>
          </a:prstGeom>
          <a:noFill/>
          <a:ln w="9525">
            <a:noFill/>
          </a:ln>
        </p:spPr>
        <p:txBody>
          <a:bodyPr wrap="square" anchor="t" anchorCtr="0">
            <a:spAutoFit/>
          </a:bodyPr>
          <a:p>
            <a:pPr indent="457200">
              <a:lnSpc>
                <a:spcPct val="120000"/>
              </a:lnSpc>
            </a:pPr>
            <a:r>
              <a:rPr lang="zh-CN" altLang="en-US">
                <a:latin typeface="楷体" panose="02010609060101010101" pitchFamily="49" charset="-122"/>
                <a:ea typeface="楷体" panose="02010609060101010101" pitchFamily="49" charset="-122"/>
              </a:rPr>
              <a:t>2022 年北京冬奥会奖牌由圆环加圆心构成，形象来源于中国古代同心圆玉璧，直径8.7厘米，正面中央刻有奥运五环，周围刻着北京2022 第二十四届冬季奥林匹克运动会的英文：XXIV Olympic Winter Games Beijing 2022。奖牌挂带用的是桑蚕丝织造工艺，颜色选用红色，活力又大气。</a:t>
            </a:r>
            <a:endParaRPr lang="zh-CN" altLang="en-US">
              <a:latin typeface="楷体" panose="02010609060101010101" pitchFamily="49" charset="-122"/>
              <a:ea typeface="楷体" panose="02010609060101010101" pitchFamily="49" charset="-122"/>
            </a:endParaRPr>
          </a:p>
        </p:txBody>
      </p:sp>
      <p:pic>
        <p:nvPicPr>
          <p:cNvPr id="29700" name="图片 3" descr="]SFETXJZGSU7EV[N(VMF`@N"/>
          <p:cNvPicPr>
            <a:picLocks noChangeAspect="1"/>
          </p:cNvPicPr>
          <p:nvPr/>
        </p:nvPicPr>
        <p:blipFill>
          <a:blip r:embed="rId1"/>
          <a:stretch>
            <a:fillRect/>
          </a:stretch>
        </p:blipFill>
        <p:spPr>
          <a:xfrm>
            <a:off x="392113" y="2105025"/>
            <a:ext cx="5629275" cy="3362325"/>
          </a:xfrm>
          <a:prstGeom prst="rect">
            <a:avLst/>
          </a:prstGeom>
          <a:noFill/>
          <a:ln w="9525">
            <a:noFill/>
          </a:ln>
        </p:spPr>
      </p:pic>
      <p:sp>
        <p:nvSpPr>
          <p:cNvPr id="5121" name="TextBox 8"/>
          <p:cNvSpPr/>
          <p:nvPr>
            <p:custDataLst>
              <p:tags r:id="rId2"/>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矩形 1"/>
          <p:cNvSpPr/>
          <p:nvPr/>
        </p:nvSpPr>
        <p:spPr>
          <a:xfrm>
            <a:off x="869950" y="544513"/>
            <a:ext cx="6745288" cy="398780"/>
          </a:xfrm>
          <a:prstGeom prst="rect">
            <a:avLst/>
          </a:prstGeom>
          <a:noFill/>
          <a:ln w="9525">
            <a:noFill/>
          </a:ln>
        </p:spPr>
        <p:txBody>
          <a:bodyPr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二、北京冬奥会会徽、吉祥物与主题口号</a:t>
            </a:r>
            <a:endParaRPr lang="zh-CN" altLang="en-US"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698" name="矩形 6"/>
          <p:cNvSpPr/>
          <p:nvPr/>
        </p:nvSpPr>
        <p:spPr>
          <a:xfrm>
            <a:off x="1436688" y="1697355"/>
            <a:ext cx="4837112" cy="398780"/>
          </a:xfrm>
          <a:prstGeom prst="rect">
            <a:avLst/>
          </a:prstGeom>
          <a:noFill/>
          <a:ln w="9525">
            <a:noFill/>
          </a:ln>
        </p:spPr>
        <p:txBody>
          <a:bodyPr anchor="t" anchorCtr="0">
            <a:spAutoFit/>
          </a:bodyPr>
          <a:p>
            <a:r>
              <a:rPr lang="zh-CN" altLang="en-US" sz="2000">
                <a:latin typeface="Arial" panose="020B0604020202020204" pitchFamily="34" charset="0"/>
                <a:ea typeface="宋体" panose="02010600030101010101" pitchFamily="2" charset="-122"/>
                <a:sym typeface="宋体" panose="02010600030101010101" pitchFamily="2" charset="-122"/>
              </a:rPr>
              <a:t>北京2022 冬奥会火炬</a:t>
            </a:r>
            <a:endParaRPr lang="zh-CN" altLang="en-US" sz="2000">
              <a:latin typeface="Arial" panose="020B0604020202020204" pitchFamily="34" charset="0"/>
              <a:ea typeface="宋体" panose="02010600030101010101" pitchFamily="2" charset="-122"/>
              <a:sym typeface="宋体" panose="02010600030101010101" pitchFamily="2" charset="-122"/>
            </a:endParaRPr>
          </a:p>
        </p:txBody>
      </p:sp>
      <p:sp>
        <p:nvSpPr>
          <p:cNvPr id="29699" name="文本框 2"/>
          <p:cNvSpPr txBox="1"/>
          <p:nvPr/>
        </p:nvSpPr>
        <p:spPr>
          <a:xfrm>
            <a:off x="542608" y="2386013"/>
            <a:ext cx="5553075" cy="1751965"/>
          </a:xfrm>
          <a:prstGeom prst="rect">
            <a:avLst/>
          </a:prstGeom>
          <a:noFill/>
          <a:ln w="9525">
            <a:noFill/>
          </a:ln>
        </p:spPr>
        <p:txBody>
          <a:bodyPr wrap="square" anchor="t" anchorCtr="0">
            <a:spAutoFit/>
          </a:bodyPr>
          <a:p>
            <a:pPr indent="457200">
              <a:lnSpc>
                <a:spcPct val="120000"/>
              </a:lnSpc>
            </a:pPr>
            <a:r>
              <a:rPr lang="zh-CN" altLang="en-US">
                <a:latin typeface="楷体" panose="02010609060101010101" pitchFamily="49" charset="-122"/>
                <a:ea typeface="楷体" panose="02010609060101010101" pitchFamily="49" charset="-122"/>
              </a:rPr>
              <a:t>北京2022 冬奥会的火炬设计，是由飞舞的祥云纹样自下至上旋转飞升，逐渐过渡到剪纸风格的雪花图案，最后汇聚成为飞扬的火焰。火焰整体外观与北京2008 年奥运会开幕式火炬塔形态相呼应，体现了“双奥之城”的传承与发扬。</a:t>
            </a:r>
            <a:endParaRPr lang="zh-CN" altLang="en-US">
              <a:latin typeface="楷体" panose="02010609060101010101" pitchFamily="49" charset="-122"/>
              <a:ea typeface="楷体" panose="02010609060101010101" pitchFamily="49" charset="-122"/>
            </a:endParaRPr>
          </a:p>
        </p:txBody>
      </p:sp>
      <p:pic>
        <p:nvPicPr>
          <p:cNvPr id="2" name="图片 1"/>
          <p:cNvPicPr>
            <a:picLocks noChangeAspect="1"/>
          </p:cNvPicPr>
          <p:nvPr>
            <p:custDataLst>
              <p:tags r:id="rId1"/>
            </p:custDataLst>
          </p:nvPr>
        </p:nvPicPr>
        <p:blipFill>
          <a:blip r:embed="rId2"/>
          <a:stretch>
            <a:fillRect/>
          </a:stretch>
        </p:blipFill>
        <p:spPr>
          <a:xfrm>
            <a:off x="7038340" y="1267460"/>
            <a:ext cx="3056890" cy="4323715"/>
          </a:xfrm>
          <a:prstGeom prst="rect">
            <a:avLst/>
          </a:prstGeom>
        </p:spPr>
      </p:pic>
      <p:sp>
        <p:nvSpPr>
          <p:cNvPr id="5121" name="TextBox 8"/>
          <p:cNvSpPr/>
          <p:nvPr>
            <p:custDataLst>
              <p:tags r:id="rId3"/>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矩形 1"/>
          <p:cNvSpPr/>
          <p:nvPr/>
        </p:nvSpPr>
        <p:spPr>
          <a:xfrm>
            <a:off x="869950" y="544513"/>
            <a:ext cx="6745288" cy="398780"/>
          </a:xfrm>
          <a:prstGeom prst="rect">
            <a:avLst/>
          </a:prstGeom>
          <a:noFill/>
          <a:ln w="9525">
            <a:noFill/>
          </a:ln>
        </p:spPr>
        <p:txBody>
          <a:bodyPr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二、北京冬奥会会徽、吉祥物与主题口号</a:t>
            </a:r>
            <a:endParaRPr lang="zh-CN" altLang="en-US"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698" name="矩形 6"/>
          <p:cNvSpPr/>
          <p:nvPr/>
        </p:nvSpPr>
        <p:spPr>
          <a:xfrm>
            <a:off x="6404928" y="1987550"/>
            <a:ext cx="4837112" cy="398780"/>
          </a:xfrm>
          <a:prstGeom prst="rect">
            <a:avLst/>
          </a:prstGeom>
          <a:noFill/>
          <a:ln w="9525">
            <a:noFill/>
          </a:ln>
        </p:spPr>
        <p:txBody>
          <a:bodyPr anchor="t" anchorCtr="0">
            <a:spAutoFit/>
          </a:bodyPr>
          <a:p>
            <a:r>
              <a:rPr lang="zh-CN" altLang="en-US" sz="2000">
                <a:latin typeface="Arial" panose="020B0604020202020204" pitchFamily="34" charset="0"/>
                <a:ea typeface="宋体" panose="02010600030101010101" pitchFamily="2" charset="-122"/>
                <a:sym typeface="宋体" panose="02010600030101010101" pitchFamily="2" charset="-122"/>
              </a:rPr>
              <a:t>北京2022 冬奥会颁奖花束</a:t>
            </a:r>
            <a:endParaRPr lang="zh-CN" altLang="en-US" sz="2000">
              <a:latin typeface="Arial" panose="020B0604020202020204" pitchFamily="34" charset="0"/>
              <a:ea typeface="宋体" panose="02010600030101010101" pitchFamily="2" charset="-122"/>
              <a:sym typeface="宋体" panose="02010600030101010101" pitchFamily="2" charset="-122"/>
            </a:endParaRPr>
          </a:p>
        </p:txBody>
      </p:sp>
      <p:sp>
        <p:nvSpPr>
          <p:cNvPr id="29699" name="文本框 2"/>
          <p:cNvSpPr txBox="1"/>
          <p:nvPr/>
        </p:nvSpPr>
        <p:spPr>
          <a:xfrm>
            <a:off x="5510848" y="2676208"/>
            <a:ext cx="5553075" cy="2084070"/>
          </a:xfrm>
          <a:prstGeom prst="rect">
            <a:avLst/>
          </a:prstGeom>
          <a:noFill/>
          <a:ln w="9525">
            <a:noFill/>
          </a:ln>
        </p:spPr>
        <p:txBody>
          <a:bodyPr wrap="square" anchor="t" anchorCtr="0">
            <a:spAutoFit/>
          </a:bodyPr>
          <a:p>
            <a:pPr indent="457200">
              <a:lnSpc>
                <a:spcPct val="120000"/>
              </a:lnSpc>
            </a:pPr>
            <a:r>
              <a:rPr lang="zh-CN" altLang="en-US">
                <a:latin typeface="楷体" panose="02010609060101010101" pitchFamily="49" charset="-122"/>
                <a:ea typeface="楷体" panose="02010609060101010101" pitchFamily="49" charset="-122"/>
              </a:rPr>
              <a:t>本届冬奥会的颁奖花束采用手工绒线编结花束，既保留了奥运颁奖仪式中花束的形态，又践行了可持续的理念，寓意着温暖、祥和，可永久保存，成为“永不凋谢的奥运之花”。冬残奥会颁奖花束在冬奥会颁奖花束的基础上增加了一支蓝色波斯菊，象征坚强。</a:t>
            </a:r>
            <a:endParaRPr lang="zh-CN" altLang="en-US">
              <a:latin typeface="楷体" panose="02010609060101010101" pitchFamily="49" charset="-122"/>
              <a:ea typeface="楷体" panose="02010609060101010101" pitchFamily="49" charset="-122"/>
            </a:endParaRPr>
          </a:p>
        </p:txBody>
      </p:sp>
      <p:pic>
        <p:nvPicPr>
          <p:cNvPr id="3" name="图片 2"/>
          <p:cNvPicPr>
            <a:picLocks noChangeAspect="1"/>
          </p:cNvPicPr>
          <p:nvPr>
            <p:custDataLst>
              <p:tags r:id="rId1"/>
            </p:custDataLst>
          </p:nvPr>
        </p:nvPicPr>
        <p:blipFill>
          <a:blip r:embed="rId2"/>
          <a:stretch>
            <a:fillRect/>
          </a:stretch>
        </p:blipFill>
        <p:spPr>
          <a:xfrm>
            <a:off x="532130" y="1606550"/>
            <a:ext cx="4979035" cy="3425825"/>
          </a:xfrm>
          <a:prstGeom prst="rect">
            <a:avLst/>
          </a:prstGeom>
        </p:spPr>
      </p:pic>
      <p:sp>
        <p:nvSpPr>
          <p:cNvPr id="5121" name="TextBox 8"/>
          <p:cNvSpPr/>
          <p:nvPr>
            <p:custDataLst>
              <p:tags r:id="rId3"/>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矩形 1"/>
          <p:cNvSpPr/>
          <p:nvPr/>
        </p:nvSpPr>
        <p:spPr>
          <a:xfrm>
            <a:off x="869950" y="544513"/>
            <a:ext cx="6745288" cy="398780"/>
          </a:xfrm>
          <a:prstGeom prst="rect">
            <a:avLst/>
          </a:prstGeom>
          <a:noFill/>
          <a:ln w="9525">
            <a:noFill/>
          </a:ln>
        </p:spPr>
        <p:txBody>
          <a:bodyPr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三、比赛项目</a:t>
            </a:r>
            <a:endPar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722" name="文本框 2"/>
          <p:cNvSpPr txBox="1"/>
          <p:nvPr/>
        </p:nvSpPr>
        <p:spPr>
          <a:xfrm>
            <a:off x="548005" y="1278890"/>
            <a:ext cx="5589905" cy="4408805"/>
          </a:xfrm>
          <a:prstGeom prst="rect">
            <a:avLst/>
          </a:prstGeom>
          <a:noFill/>
          <a:ln w="9525">
            <a:noFill/>
          </a:ln>
        </p:spPr>
        <p:txBody>
          <a:bodyPr wrap="square" anchor="t" anchorCtr="0">
            <a:spAutoFit/>
          </a:bodyPr>
          <a:p>
            <a:pPr indent="457200">
              <a:lnSpc>
                <a:spcPct val="120000"/>
              </a:lnSpc>
            </a:pPr>
            <a:r>
              <a:rPr lang="zh-CN" altLang="en-US">
                <a:latin typeface="楷体" panose="02010609060101010101" pitchFamily="49" charset="-122"/>
                <a:ea typeface="楷体" panose="02010609060101010101" pitchFamily="49" charset="-122"/>
              </a:rPr>
              <a:t>比赛项目设七个大项： 滑雪（skiing）、滑冰（skating）、冰球（ice hockey）、冰壶（curling）、雪车（snowmobiles）、雪橇（sled）、冬季两项（biathlon）。</a:t>
            </a:r>
            <a:endParaRPr lang="zh-CN" altLang="en-US">
              <a:latin typeface="楷体" panose="02010609060101010101" pitchFamily="49" charset="-122"/>
              <a:ea typeface="楷体" panose="02010609060101010101" pitchFamily="49" charset="-122"/>
            </a:endParaRPr>
          </a:p>
          <a:p>
            <a:pPr indent="457200">
              <a:lnSpc>
                <a:spcPct val="120000"/>
              </a:lnSpc>
            </a:pPr>
            <a:r>
              <a:rPr lang="zh-CN" altLang="en-US">
                <a:latin typeface="楷体" panose="02010609060101010101" pitchFamily="49" charset="-122"/>
                <a:ea typeface="楷体" panose="02010609060101010101" pitchFamily="49" charset="-122"/>
              </a:rPr>
              <a:t>分15 个分项：高山滑雪（alpine skiing）、自由式滑雪（freestyle skiing）、单板滑雪（snowboarding）、跳台滑雪（ski jumping）、越野滑雪（cross-country skiing）、北欧两项（Nordic combined）、短道速滑（short track speed skating）、速度滑冰（speed skating）、花样滑冰（fi gure skating）、冰球、冰壶、雪车、钢架雪车（steel snowmobiles）、雪橇、冬季两项，共109 个小项。金牌总数：109 块。</a:t>
            </a:r>
            <a:endParaRPr lang="zh-CN" altLang="en-US">
              <a:latin typeface="楷体" panose="02010609060101010101" pitchFamily="49" charset="-122"/>
              <a:ea typeface="楷体" panose="02010609060101010101" pitchFamily="49" charset="-122"/>
            </a:endParaRPr>
          </a:p>
        </p:txBody>
      </p:sp>
      <p:pic>
        <p:nvPicPr>
          <p:cNvPr id="2" name="图片 1"/>
          <p:cNvPicPr>
            <a:picLocks noChangeAspect="1"/>
          </p:cNvPicPr>
          <p:nvPr>
            <p:custDataLst>
              <p:tags r:id="rId1"/>
            </p:custDataLst>
          </p:nvPr>
        </p:nvPicPr>
        <p:blipFill>
          <a:blip r:embed="rId2"/>
          <a:stretch>
            <a:fillRect/>
          </a:stretch>
        </p:blipFill>
        <p:spPr>
          <a:xfrm>
            <a:off x="6409690" y="1546860"/>
            <a:ext cx="4662170" cy="3447415"/>
          </a:xfrm>
          <a:prstGeom prst="rect">
            <a:avLst/>
          </a:prstGeom>
        </p:spPr>
      </p:pic>
      <p:sp>
        <p:nvSpPr>
          <p:cNvPr id="5121" name="TextBox 8"/>
          <p:cNvSpPr/>
          <p:nvPr>
            <p:custDataLst>
              <p:tags r:id="rId3"/>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6486039" y="2427855"/>
            <a:ext cx="3334358" cy="2744290"/>
          </a:xfrm>
          <a:prstGeom prst="rect">
            <a:avLst/>
          </a:prstGeom>
        </p:spPr>
      </p:pic>
      <p:pic>
        <p:nvPicPr>
          <p:cNvPr id="4" name="图片 3"/>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rot="18616650">
            <a:off x="2851967" y="3901311"/>
            <a:ext cx="3137543" cy="1732985"/>
          </a:xfrm>
          <a:prstGeom prst="rect">
            <a:avLst/>
          </a:prstGeom>
        </p:spPr>
      </p:pic>
      <p:pic>
        <p:nvPicPr>
          <p:cNvPr id="5" name="图片 4"/>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rot="12428420">
            <a:off x="2396229" y="2132529"/>
            <a:ext cx="2368347" cy="2991595"/>
          </a:xfrm>
          <a:prstGeom prst="rect">
            <a:avLst/>
          </a:prstGeom>
        </p:spPr>
      </p:pic>
      <p:pic>
        <p:nvPicPr>
          <p:cNvPr id="6" name="图片 5"/>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2" name="图片 1"/>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3510406" y="966315"/>
            <a:ext cx="5098810" cy="4925370"/>
          </a:xfrm>
          <a:prstGeom prst="rect">
            <a:avLst/>
          </a:prstGeom>
          <a:solidFill>
            <a:schemeClr val="bg1"/>
          </a:solidFill>
        </p:spPr>
      </p:pic>
      <p:sp>
        <p:nvSpPr>
          <p:cNvPr id="8" name="TextBox 3"/>
          <p:cNvSpPr txBox="1"/>
          <p:nvPr>
            <p:custDataLst>
              <p:tags r:id="rId11"/>
            </p:custDataLst>
          </p:nvPr>
        </p:nvSpPr>
        <p:spPr>
          <a:xfrm>
            <a:off x="4356735" y="2720340"/>
            <a:ext cx="3405505" cy="1753235"/>
          </a:xfrm>
          <a:prstGeom prst="rect">
            <a:avLst/>
          </a:prstGeom>
          <a:noFill/>
        </p:spPr>
        <p:txBody>
          <a:bodyPr wrap="square" lIns="0" rtlCol="0">
            <a:spAutoFit/>
          </a:bodyPr>
          <a:p>
            <a:pPr algn="ctr">
              <a:lnSpc>
                <a:spcPct val="150000"/>
              </a:lnSpc>
            </a:pPr>
            <a:r>
              <a:rPr lang="en-US" altLang="zh-CN"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2024</a:t>
            </a:r>
            <a:r>
              <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巴黎</a:t>
            </a:r>
            <a:endPar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a:p>
            <a:pPr algn="ctr">
              <a:lnSpc>
                <a:spcPct val="150000"/>
              </a:lnSpc>
            </a:pPr>
            <a:r>
              <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奥林匹克运动会</a:t>
            </a:r>
            <a:endPar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nodeType="withEffect">
                                  <p:stCondLst>
                                    <p:cond delay="3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3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6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1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custDataLst>
              <p:tags r:id="rId1"/>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2" name="矩形 17"/>
          <p:cNvSpPr/>
          <p:nvPr>
            <p:custDataLst>
              <p:tags r:id="rId2"/>
            </p:custDataLst>
          </p:nvPr>
        </p:nvSpPr>
        <p:spPr>
          <a:xfrm>
            <a:off x="869950" y="544830"/>
            <a:ext cx="5648960" cy="521970"/>
          </a:xfrm>
          <a:prstGeom prst="rect">
            <a:avLst/>
          </a:prstGeom>
          <a:noFill/>
          <a:ln w="9525">
            <a:noFill/>
          </a:ln>
        </p:spPr>
        <p:txBody>
          <a:bodyPr wrap="square" anchor="t" anchorCtr="0">
            <a:spAutoFit/>
          </a:bodyPr>
          <a:p>
            <a:r>
              <a:rPr lang="zh-CN" sz="28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一、现代奥林匹克运动会的诞生</a:t>
            </a:r>
            <a:endParaRPr lang="zh-CN" sz="28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 name="组合 2"/>
          <p:cNvGrpSpPr/>
          <p:nvPr/>
        </p:nvGrpSpPr>
        <p:grpSpPr>
          <a:xfrm>
            <a:off x="4144082" y="3392939"/>
            <a:ext cx="778956" cy="767363"/>
            <a:chOff x="1673845" y="2284080"/>
            <a:chExt cx="1061675" cy="1045874"/>
          </a:xfrm>
        </p:grpSpPr>
        <p:sp>
          <p:nvSpPr>
            <p:cNvPr id="4" name="矩形 3"/>
            <p:cNvSpPr/>
            <p:nvPr/>
          </p:nvSpPr>
          <p:spPr>
            <a:xfrm rot="16200000">
              <a:off x="1681746" y="2276179"/>
              <a:ext cx="1045874" cy="1061675"/>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5" name="六边形 5"/>
            <p:cNvSpPr/>
            <p:nvPr/>
          </p:nvSpPr>
          <p:spPr>
            <a:xfrm>
              <a:off x="1927727" y="2618401"/>
              <a:ext cx="573142" cy="358280"/>
            </a:xfrm>
            <a:custGeom>
              <a:avLst/>
              <a:gdLst>
                <a:gd name="connsiteX0" fmla="*/ 218748 w 607427"/>
                <a:gd name="connsiteY0" fmla="*/ 211767 h 379713"/>
                <a:gd name="connsiteX1" fmla="*/ 303678 w 607427"/>
                <a:gd name="connsiteY1" fmla="*/ 286283 h 379713"/>
                <a:gd name="connsiteX2" fmla="*/ 388608 w 607427"/>
                <a:gd name="connsiteY2" fmla="*/ 211767 h 379713"/>
                <a:gd name="connsiteX3" fmla="*/ 580118 w 607427"/>
                <a:gd name="connsiteY3" fmla="*/ 379713 h 379713"/>
                <a:gd name="connsiteX4" fmla="*/ 27238 w 607427"/>
                <a:gd name="connsiteY4" fmla="*/ 379713 h 379713"/>
                <a:gd name="connsiteX5" fmla="*/ 607427 w 607427"/>
                <a:gd name="connsiteY5" fmla="*/ 19970 h 379713"/>
                <a:gd name="connsiteX6" fmla="*/ 607427 w 607427"/>
                <a:gd name="connsiteY6" fmla="*/ 359531 h 379713"/>
                <a:gd name="connsiteX7" fmla="*/ 413725 w 607427"/>
                <a:gd name="connsiteY7" fmla="*/ 189751 h 379713"/>
                <a:gd name="connsiteX8" fmla="*/ 0 w 607427"/>
                <a:gd name="connsiteY8" fmla="*/ 19970 h 379713"/>
                <a:gd name="connsiteX9" fmla="*/ 193561 w 607427"/>
                <a:gd name="connsiteY9" fmla="*/ 189751 h 379713"/>
                <a:gd name="connsiteX10" fmla="*/ 0 w 607427"/>
                <a:gd name="connsiteY10" fmla="*/ 359531 h 379713"/>
                <a:gd name="connsiteX11" fmla="*/ 27379 w 607427"/>
                <a:gd name="connsiteY11" fmla="*/ 0 h 379713"/>
                <a:gd name="connsiteX12" fmla="*/ 579906 w 607427"/>
                <a:gd name="connsiteY12" fmla="*/ 0 h 379713"/>
                <a:gd name="connsiteX13" fmla="*/ 303694 w 607427"/>
                <a:gd name="connsiteY13" fmla="*/ 242251 h 379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07427" h="379713">
                  <a:moveTo>
                    <a:pt x="218748" y="211767"/>
                  </a:moveTo>
                  <a:lnTo>
                    <a:pt x="303678" y="286283"/>
                  </a:lnTo>
                  <a:lnTo>
                    <a:pt x="388608" y="211767"/>
                  </a:lnTo>
                  <a:lnTo>
                    <a:pt x="580118" y="379713"/>
                  </a:lnTo>
                  <a:lnTo>
                    <a:pt x="27238" y="379713"/>
                  </a:lnTo>
                  <a:close/>
                  <a:moveTo>
                    <a:pt x="607427" y="19970"/>
                  </a:moveTo>
                  <a:lnTo>
                    <a:pt x="607427" y="359531"/>
                  </a:lnTo>
                  <a:lnTo>
                    <a:pt x="413725" y="189751"/>
                  </a:lnTo>
                  <a:close/>
                  <a:moveTo>
                    <a:pt x="0" y="19970"/>
                  </a:moveTo>
                  <a:lnTo>
                    <a:pt x="193561" y="189751"/>
                  </a:lnTo>
                  <a:lnTo>
                    <a:pt x="0" y="359531"/>
                  </a:lnTo>
                  <a:close/>
                  <a:moveTo>
                    <a:pt x="27379" y="0"/>
                  </a:moveTo>
                  <a:lnTo>
                    <a:pt x="579906" y="0"/>
                  </a:lnTo>
                  <a:lnTo>
                    <a:pt x="303694" y="24225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grpSp>
      <p:grpSp>
        <p:nvGrpSpPr>
          <p:cNvPr id="8" name="组合 7"/>
          <p:cNvGrpSpPr/>
          <p:nvPr>
            <p:custDataLst>
              <p:tags r:id="rId3"/>
            </p:custDataLst>
          </p:nvPr>
        </p:nvGrpSpPr>
        <p:grpSpPr>
          <a:xfrm>
            <a:off x="7678619" y="3392721"/>
            <a:ext cx="871237" cy="858272"/>
            <a:chOff x="1620571" y="2184195"/>
            <a:chExt cx="1187449" cy="1169779"/>
          </a:xfrm>
        </p:grpSpPr>
        <p:sp>
          <p:nvSpPr>
            <p:cNvPr id="9" name="矩形 8"/>
            <p:cNvSpPr/>
            <p:nvPr>
              <p:custDataLst>
                <p:tags r:id="rId4"/>
              </p:custDataLst>
            </p:nvPr>
          </p:nvSpPr>
          <p:spPr>
            <a:xfrm rot="16200000">
              <a:off x="1629406" y="2175360"/>
              <a:ext cx="1169779" cy="1187449"/>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10" name="六边形 9"/>
            <p:cNvSpPr/>
            <p:nvPr>
              <p:custDataLst>
                <p:tags r:id="rId5"/>
              </p:custDataLst>
            </p:nvPr>
          </p:nvSpPr>
          <p:spPr>
            <a:xfrm>
              <a:off x="1975155" y="2510971"/>
              <a:ext cx="478284" cy="573142"/>
            </a:xfrm>
            <a:custGeom>
              <a:avLst/>
              <a:gdLst>
                <a:gd name="connsiteX0" fmla="*/ 234347 w 506307"/>
                <a:gd name="connsiteY0" fmla="*/ 379219 h 606722"/>
                <a:gd name="connsiteX1" fmla="*/ 271960 w 506307"/>
                <a:gd name="connsiteY1" fmla="*/ 379219 h 606722"/>
                <a:gd name="connsiteX2" fmla="*/ 278451 w 506307"/>
                <a:gd name="connsiteY2" fmla="*/ 385705 h 606722"/>
                <a:gd name="connsiteX3" fmla="*/ 278451 w 506307"/>
                <a:gd name="connsiteY3" fmla="*/ 448520 h 606722"/>
                <a:gd name="connsiteX4" fmla="*/ 271960 w 506307"/>
                <a:gd name="connsiteY4" fmla="*/ 455006 h 606722"/>
                <a:gd name="connsiteX5" fmla="*/ 234347 w 506307"/>
                <a:gd name="connsiteY5" fmla="*/ 455006 h 606722"/>
                <a:gd name="connsiteX6" fmla="*/ 227856 w 506307"/>
                <a:gd name="connsiteY6" fmla="*/ 448520 h 606722"/>
                <a:gd name="connsiteX7" fmla="*/ 227856 w 506307"/>
                <a:gd name="connsiteY7" fmla="*/ 385705 h 606722"/>
                <a:gd name="connsiteX8" fmla="*/ 234347 w 506307"/>
                <a:gd name="connsiteY8" fmla="*/ 379219 h 606722"/>
                <a:gd name="connsiteX9" fmla="*/ 234331 w 506307"/>
                <a:gd name="connsiteY9" fmla="*/ 328645 h 606722"/>
                <a:gd name="connsiteX10" fmla="*/ 177194 w 506307"/>
                <a:gd name="connsiteY10" fmla="*/ 385700 h 606722"/>
                <a:gd name="connsiteX11" fmla="*/ 177194 w 506307"/>
                <a:gd name="connsiteY11" fmla="*/ 448532 h 606722"/>
                <a:gd name="connsiteX12" fmla="*/ 234331 w 506307"/>
                <a:gd name="connsiteY12" fmla="*/ 505587 h 606722"/>
                <a:gd name="connsiteX13" fmla="*/ 271977 w 506307"/>
                <a:gd name="connsiteY13" fmla="*/ 505587 h 606722"/>
                <a:gd name="connsiteX14" fmla="*/ 329113 w 506307"/>
                <a:gd name="connsiteY14" fmla="*/ 448532 h 606722"/>
                <a:gd name="connsiteX15" fmla="*/ 329113 w 506307"/>
                <a:gd name="connsiteY15" fmla="*/ 385700 h 606722"/>
                <a:gd name="connsiteX16" fmla="*/ 271977 w 506307"/>
                <a:gd name="connsiteY16" fmla="*/ 328645 h 606722"/>
                <a:gd name="connsiteX17" fmla="*/ 253109 w 506307"/>
                <a:gd name="connsiteY17" fmla="*/ 0 h 606722"/>
                <a:gd name="connsiteX18" fmla="*/ 430303 w 506307"/>
                <a:gd name="connsiteY18" fmla="*/ 176942 h 606722"/>
                <a:gd name="connsiteX19" fmla="*/ 430303 w 506307"/>
                <a:gd name="connsiteY19" fmla="*/ 252749 h 606722"/>
                <a:gd name="connsiteX20" fmla="*/ 480943 w 506307"/>
                <a:gd name="connsiteY20" fmla="*/ 252749 h 606722"/>
                <a:gd name="connsiteX21" fmla="*/ 506307 w 506307"/>
                <a:gd name="connsiteY21" fmla="*/ 278077 h 606722"/>
                <a:gd name="connsiteX22" fmla="*/ 506307 w 506307"/>
                <a:gd name="connsiteY22" fmla="*/ 581394 h 606722"/>
                <a:gd name="connsiteX23" fmla="*/ 480943 w 506307"/>
                <a:gd name="connsiteY23" fmla="*/ 606722 h 606722"/>
                <a:gd name="connsiteX24" fmla="*/ 25275 w 506307"/>
                <a:gd name="connsiteY24" fmla="*/ 606722 h 606722"/>
                <a:gd name="connsiteX25" fmla="*/ 0 w 506307"/>
                <a:gd name="connsiteY25" fmla="*/ 581394 h 606722"/>
                <a:gd name="connsiteX26" fmla="*/ 0 w 506307"/>
                <a:gd name="connsiteY26" fmla="*/ 278077 h 606722"/>
                <a:gd name="connsiteX27" fmla="*/ 25275 w 506307"/>
                <a:gd name="connsiteY27" fmla="*/ 252749 h 606722"/>
                <a:gd name="connsiteX28" fmla="*/ 379753 w 506307"/>
                <a:gd name="connsiteY28" fmla="*/ 252749 h 606722"/>
                <a:gd name="connsiteX29" fmla="*/ 379753 w 506307"/>
                <a:gd name="connsiteY29" fmla="*/ 176942 h 606722"/>
                <a:gd name="connsiteX30" fmla="*/ 253109 w 506307"/>
                <a:gd name="connsiteY30" fmla="*/ 50568 h 606722"/>
                <a:gd name="connsiteX31" fmla="*/ 126554 w 506307"/>
                <a:gd name="connsiteY31" fmla="*/ 176942 h 606722"/>
                <a:gd name="connsiteX32" fmla="*/ 101279 w 506307"/>
                <a:gd name="connsiteY32" fmla="*/ 202270 h 606722"/>
                <a:gd name="connsiteX33" fmla="*/ 75915 w 506307"/>
                <a:gd name="connsiteY33" fmla="*/ 176942 h 606722"/>
                <a:gd name="connsiteX34" fmla="*/ 253109 w 506307"/>
                <a:gd name="connsiteY34"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06307" h="606722">
                  <a:moveTo>
                    <a:pt x="234347" y="379219"/>
                  </a:moveTo>
                  <a:lnTo>
                    <a:pt x="271960" y="379219"/>
                  </a:lnTo>
                  <a:cubicBezTo>
                    <a:pt x="275517" y="379219"/>
                    <a:pt x="278451" y="382062"/>
                    <a:pt x="278451" y="385705"/>
                  </a:cubicBezTo>
                  <a:lnTo>
                    <a:pt x="278451" y="448520"/>
                  </a:lnTo>
                  <a:cubicBezTo>
                    <a:pt x="278451" y="452074"/>
                    <a:pt x="275517" y="455006"/>
                    <a:pt x="271960" y="455006"/>
                  </a:cubicBezTo>
                  <a:lnTo>
                    <a:pt x="234347" y="455006"/>
                  </a:lnTo>
                  <a:cubicBezTo>
                    <a:pt x="230791" y="455006"/>
                    <a:pt x="227856" y="452074"/>
                    <a:pt x="227856" y="448520"/>
                  </a:cubicBezTo>
                  <a:lnTo>
                    <a:pt x="227856" y="385705"/>
                  </a:lnTo>
                  <a:cubicBezTo>
                    <a:pt x="227856" y="382062"/>
                    <a:pt x="230791" y="379219"/>
                    <a:pt x="234347" y="379219"/>
                  </a:cubicBezTo>
                  <a:close/>
                  <a:moveTo>
                    <a:pt x="234331" y="328645"/>
                  </a:moveTo>
                  <a:cubicBezTo>
                    <a:pt x="202825" y="328645"/>
                    <a:pt x="177194" y="354240"/>
                    <a:pt x="177194" y="385700"/>
                  </a:cubicBezTo>
                  <a:lnTo>
                    <a:pt x="177194" y="448532"/>
                  </a:lnTo>
                  <a:cubicBezTo>
                    <a:pt x="177194" y="479992"/>
                    <a:pt x="202825" y="505587"/>
                    <a:pt x="234331" y="505587"/>
                  </a:cubicBezTo>
                  <a:lnTo>
                    <a:pt x="271977" y="505587"/>
                  </a:lnTo>
                  <a:cubicBezTo>
                    <a:pt x="303482" y="505587"/>
                    <a:pt x="329113" y="479992"/>
                    <a:pt x="329113" y="448532"/>
                  </a:cubicBezTo>
                  <a:lnTo>
                    <a:pt x="329113" y="385700"/>
                  </a:lnTo>
                  <a:cubicBezTo>
                    <a:pt x="329113" y="354240"/>
                    <a:pt x="303482" y="328645"/>
                    <a:pt x="271977" y="328645"/>
                  </a:cubicBezTo>
                  <a:close/>
                  <a:moveTo>
                    <a:pt x="253109" y="0"/>
                  </a:moveTo>
                  <a:cubicBezTo>
                    <a:pt x="350829" y="0"/>
                    <a:pt x="430303" y="79362"/>
                    <a:pt x="430303" y="176942"/>
                  </a:cubicBezTo>
                  <a:lnTo>
                    <a:pt x="430303" y="252749"/>
                  </a:lnTo>
                  <a:lnTo>
                    <a:pt x="480943" y="252749"/>
                  </a:lnTo>
                  <a:cubicBezTo>
                    <a:pt x="494916" y="252749"/>
                    <a:pt x="506307" y="264124"/>
                    <a:pt x="506307" y="278077"/>
                  </a:cubicBezTo>
                  <a:lnTo>
                    <a:pt x="506307" y="581394"/>
                  </a:lnTo>
                  <a:cubicBezTo>
                    <a:pt x="506307" y="595435"/>
                    <a:pt x="494916" y="606722"/>
                    <a:pt x="480943" y="606722"/>
                  </a:cubicBezTo>
                  <a:lnTo>
                    <a:pt x="25275" y="606722"/>
                  </a:lnTo>
                  <a:cubicBezTo>
                    <a:pt x="11302" y="606722"/>
                    <a:pt x="0" y="595435"/>
                    <a:pt x="0" y="581394"/>
                  </a:cubicBezTo>
                  <a:lnTo>
                    <a:pt x="0" y="278077"/>
                  </a:lnTo>
                  <a:cubicBezTo>
                    <a:pt x="0" y="264124"/>
                    <a:pt x="11302" y="252749"/>
                    <a:pt x="25275" y="252749"/>
                  </a:cubicBezTo>
                  <a:lnTo>
                    <a:pt x="379753" y="252749"/>
                  </a:lnTo>
                  <a:lnTo>
                    <a:pt x="379753" y="176942"/>
                  </a:lnTo>
                  <a:cubicBezTo>
                    <a:pt x="379753" y="107267"/>
                    <a:pt x="322972" y="50568"/>
                    <a:pt x="253109" y="50568"/>
                  </a:cubicBezTo>
                  <a:cubicBezTo>
                    <a:pt x="183335" y="50568"/>
                    <a:pt x="126554" y="107267"/>
                    <a:pt x="126554" y="176942"/>
                  </a:cubicBezTo>
                  <a:cubicBezTo>
                    <a:pt x="126554" y="190895"/>
                    <a:pt x="115252" y="202270"/>
                    <a:pt x="101279" y="202270"/>
                  </a:cubicBezTo>
                  <a:cubicBezTo>
                    <a:pt x="87306" y="202270"/>
                    <a:pt x="75915" y="190895"/>
                    <a:pt x="75915" y="176942"/>
                  </a:cubicBezTo>
                  <a:cubicBezTo>
                    <a:pt x="75915" y="79362"/>
                    <a:pt x="155389" y="0"/>
                    <a:pt x="25310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grpSp>
      <p:sp>
        <p:nvSpPr>
          <p:cNvPr id="18" name="文本框 17"/>
          <p:cNvSpPr txBox="1"/>
          <p:nvPr/>
        </p:nvSpPr>
        <p:spPr>
          <a:xfrm>
            <a:off x="4096385" y="1451610"/>
            <a:ext cx="6469380" cy="1212215"/>
          </a:xfrm>
          <a:prstGeom prst="rect">
            <a:avLst/>
          </a:prstGeom>
          <a:gradFill>
            <a:gsLst>
              <a:gs pos="50000">
                <a:schemeClr val="accent5"/>
              </a:gs>
              <a:gs pos="0">
                <a:schemeClr val="accent5">
                  <a:lumMod val="25000"/>
                  <a:lumOff val="75000"/>
                </a:schemeClr>
              </a:gs>
              <a:gs pos="100000">
                <a:schemeClr val="accent5">
                  <a:lumMod val="85000"/>
                </a:schemeClr>
              </a:gs>
            </a:gsLst>
            <a:lin ang="5400000" scaled="1"/>
          </a:gradFill>
        </p:spPr>
        <p:txBody>
          <a:bodyPr wrap="square" rtlCol="0">
            <a:spAutoFit/>
            <a:scene3d>
              <a:camera prst="orthographicFront"/>
              <a:lightRig rig="threePt" dir="t"/>
            </a:scene3d>
            <a:sp3d contourW="12700"/>
          </a:bodyPr>
          <a:lstStyle/>
          <a:p>
            <a:pPr>
              <a:lnSpc>
                <a:spcPct val="114000"/>
              </a:lnSpc>
            </a:pPr>
            <a:r>
              <a:rPr lang="zh-CN" altLang="en-US" sz="1600">
                <a:sym typeface="+mn-ea"/>
              </a:rPr>
              <a:t>现代奥林匹克运动会包括夏季奥林匹克运动会、冬季奥林匹克运动会、残疾人奥林匹克运动会等。夏季奥林匹克运动会即一般所称的奥运会。</a:t>
            </a:r>
            <a:endParaRPr lang="zh-CN" altLang="en-US" sz="1600">
              <a:sym typeface="+mn-ea"/>
            </a:endParaRPr>
          </a:p>
          <a:p>
            <a:pPr>
              <a:lnSpc>
                <a:spcPct val="114000"/>
              </a:lnSpc>
            </a:pPr>
            <a:r>
              <a:rPr lang="zh-CN" altLang="en-US" sz="1600">
                <a:sym typeface="字魂105号-简雅黑" panose="00000500000000000000" pitchFamily="2" charset="-122"/>
              </a:rPr>
              <a:t>现代奥运会第一次举办是在1896年的希腊雅典，以后每四年举办一次。到20</a:t>
            </a:r>
            <a:r>
              <a:rPr lang="en-US" altLang="zh-CN" sz="1600">
                <a:sym typeface="字魂105号-简雅黑" panose="00000500000000000000" pitchFamily="2" charset="-122"/>
              </a:rPr>
              <a:t>24</a:t>
            </a:r>
            <a:r>
              <a:rPr lang="zh-CN" altLang="en-US" sz="1600">
                <a:sym typeface="字魂105号-简雅黑" panose="00000500000000000000" pitchFamily="2" charset="-122"/>
              </a:rPr>
              <a:t>年已经有3</a:t>
            </a:r>
            <a:r>
              <a:rPr lang="en-US" altLang="zh-CN" sz="1600">
                <a:sym typeface="字魂105号-简雅黑" panose="00000500000000000000" pitchFamily="2" charset="-122"/>
              </a:rPr>
              <a:t>3</a:t>
            </a:r>
            <a:r>
              <a:rPr lang="zh-CN" altLang="en-US" sz="1600">
                <a:sym typeface="字魂105号-简雅黑" panose="00000500000000000000" pitchFamily="2" charset="-122"/>
              </a:rPr>
              <a:t>届了。</a:t>
            </a:r>
            <a:endParaRPr lang="zh-CN" altLang="en-US" sz="1600">
              <a:sym typeface="字魂105号-简雅黑" panose="00000500000000000000" pitchFamily="2" charset="-122"/>
            </a:endParaRPr>
          </a:p>
        </p:txBody>
      </p:sp>
      <p:sp>
        <p:nvSpPr>
          <p:cNvPr id="21" name="文本框 20"/>
          <p:cNvSpPr txBox="1"/>
          <p:nvPr>
            <p:custDataLst>
              <p:tags r:id="rId6"/>
            </p:custDataLst>
          </p:nvPr>
        </p:nvSpPr>
        <p:spPr>
          <a:xfrm>
            <a:off x="4937125" y="3699510"/>
            <a:ext cx="2487930" cy="1983740"/>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12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1889年，现代奥林匹克运动的创始人皮埃尔·德·顾拜旦代表法国参加了在美国波士顿举行的国际体育训练大会，进一步了解了世界体育的动态。顾拜旦认为，近代体育正在蓬勃发展并走向国际化，世界各国应该借助古希腊体育的传统影响和经验来推进国际体育的发展。于是，他产生了复兴奥运会的想法。</a:t>
            </a:r>
            <a:endParaRPr lang="zh-CN" altLang="en-US" sz="12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24" name="文本框 23"/>
          <p:cNvSpPr txBox="1"/>
          <p:nvPr>
            <p:custDataLst>
              <p:tags r:id="rId7"/>
            </p:custDataLst>
          </p:nvPr>
        </p:nvSpPr>
        <p:spPr>
          <a:xfrm>
            <a:off x="8576945" y="3699510"/>
            <a:ext cx="2487930" cy="1983740"/>
          </a:xfrm>
          <a:prstGeom prst="rect">
            <a:avLst/>
          </a:prstGeom>
          <a:noFill/>
        </p:spPr>
        <p:txBody>
          <a:bodyPr wrap="square" rtlCol="0">
            <a:spAutoFit/>
            <a:scene3d>
              <a:camera prst="orthographicFront"/>
              <a:lightRig rig="threePt" dir="t"/>
            </a:scene3d>
            <a:sp3d contourW="12700"/>
          </a:bodyPr>
          <a:lstStyle/>
          <a:p>
            <a:pPr>
              <a:lnSpc>
                <a:spcPct val="114000"/>
              </a:lnSpc>
            </a:pPr>
            <a:r>
              <a:rPr sz="12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1894年6月，多个国家的代表在法国巴黎齐聚一堂，召开了国际体育运动代表大会。会议通过了顾拜旦提出的复兴奥运会的提议，决定每四年举行一次奥运会。会议还通过了成立国际奥林匹克委员会(以下简称“国际奥委会”)的决议，并决定于1896年在希腊雅典举办第一届现代奥运会。</a:t>
            </a:r>
            <a:endParaRPr sz="12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pic>
        <p:nvPicPr>
          <p:cNvPr id="12" name="图片 11"/>
          <p:cNvPicPr/>
          <p:nvPr/>
        </p:nvPicPr>
        <p:blipFill>
          <a:blip r:embed="rId8"/>
        </p:blipFill>
        <p:spPr>
          <a:xfrm>
            <a:off x="376555" y="1451610"/>
            <a:ext cx="3590925" cy="42646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矩形 1"/>
          <p:cNvSpPr/>
          <p:nvPr/>
        </p:nvSpPr>
        <p:spPr>
          <a:xfrm>
            <a:off x="869950" y="544513"/>
            <a:ext cx="6745288" cy="521970"/>
          </a:xfrm>
          <a:prstGeom prst="rect">
            <a:avLst/>
          </a:prstGeom>
          <a:noFill/>
          <a:ln w="9525">
            <a:noFill/>
          </a:ln>
        </p:spPr>
        <p:txBody>
          <a:bodyPr anchor="t" anchorCtr="0">
            <a:spAutoFit/>
          </a:bodyPr>
          <a:p>
            <a:r>
              <a:rPr lang="zh-CN" sz="28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二、现代奥林匹克文化</a:t>
            </a:r>
            <a:endParaRPr lang="zh-CN"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1" name="TextBox 8"/>
          <p:cNvSpPr/>
          <p:nvPr>
            <p:custDataLst>
              <p:tags r:id="rId1"/>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8" name="图片 8" descr="图4-7"/>
          <p:cNvPicPr>
            <a:picLocks noChangeAspect="1"/>
          </p:cNvPicPr>
          <p:nvPr/>
        </p:nvPicPr>
        <p:blipFill>
          <a:blip r:embed="rId2"/>
          <a:stretch>
            <a:fillRect/>
          </a:stretch>
        </p:blipFill>
        <p:spPr>
          <a:xfrm>
            <a:off x="6919595" y="252730"/>
            <a:ext cx="3945890" cy="1925320"/>
          </a:xfrm>
          <a:prstGeom prst="rect">
            <a:avLst/>
          </a:prstGeom>
        </p:spPr>
      </p:pic>
      <p:grpSp>
        <p:nvGrpSpPr>
          <p:cNvPr id="10" name="Group 23"/>
          <p:cNvGrpSpPr/>
          <p:nvPr>
            <p:custDataLst>
              <p:tags r:id="rId3"/>
            </p:custDataLst>
          </p:nvPr>
        </p:nvGrpSpPr>
        <p:grpSpPr>
          <a:xfrm rot="0">
            <a:off x="6140450" y="2317115"/>
            <a:ext cx="462915" cy="462915"/>
            <a:chOff x="8876381" y="3510900"/>
            <a:chExt cx="720966" cy="720966"/>
          </a:xfrm>
          <a:solidFill>
            <a:srgbClr val="FF9300"/>
          </a:solidFill>
        </p:grpSpPr>
        <p:sp>
          <p:nvSpPr>
            <p:cNvPr id="7" name="Rounded Rectangle 24"/>
            <p:cNvSpPr/>
            <p:nvPr>
              <p:custDataLst>
                <p:tags r:id="rId4"/>
              </p:custDataLst>
            </p:nvPr>
          </p:nvSpPr>
          <p:spPr>
            <a:xfrm>
              <a:off x="8876381" y="3510900"/>
              <a:ext cx="720966" cy="72096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cs typeface="+mn-ea"/>
                <a:sym typeface="+mn-lt"/>
              </a:endParaRPr>
            </a:p>
          </p:txBody>
        </p:sp>
        <p:sp>
          <p:nvSpPr>
            <p:cNvPr id="12" name="Freeform 28"/>
            <p:cNvSpPr/>
            <p:nvPr>
              <p:custDataLst>
                <p:tags r:id="rId5"/>
              </p:custDataLst>
            </p:nvPr>
          </p:nvSpPr>
          <p:spPr bwMode="auto">
            <a:xfrm>
              <a:off x="9051319" y="3725622"/>
              <a:ext cx="343986" cy="333710"/>
            </a:xfrm>
            <a:custGeom>
              <a:avLst/>
              <a:gdLst>
                <a:gd name="T0" fmla="*/ 417 w 21600"/>
                <a:gd name="T1" fmla="*/ 102 h 21600"/>
                <a:gd name="T2" fmla="*/ 384 w 21600"/>
                <a:gd name="T3" fmla="*/ 65 h 21600"/>
                <a:gd name="T4" fmla="*/ 316 w 21600"/>
                <a:gd name="T5" fmla="*/ 0 h 21600"/>
                <a:gd name="T6" fmla="*/ 283 w 21600"/>
                <a:gd name="T7" fmla="*/ 33 h 21600"/>
                <a:gd name="T8" fmla="*/ 149 w 21600"/>
                <a:gd name="T9" fmla="*/ 102 h 21600"/>
                <a:gd name="T10" fmla="*/ 0 w 21600"/>
                <a:gd name="T11" fmla="*/ 465 h 21600"/>
                <a:gd name="T12" fmla="*/ 182 w 21600"/>
                <a:gd name="T13" fmla="*/ 265 h 21600"/>
                <a:gd name="T14" fmla="*/ 182 w 21600"/>
                <a:gd name="T15" fmla="*/ 265 h 21600"/>
                <a:gd name="T16" fmla="*/ 197 w 21600"/>
                <a:gd name="T17" fmla="*/ 181 h 21600"/>
                <a:gd name="T18" fmla="*/ 302 w 21600"/>
                <a:gd name="T19" fmla="*/ 181 h 21600"/>
                <a:gd name="T20" fmla="*/ 302 w 21600"/>
                <a:gd name="T21" fmla="*/ 283 h 21600"/>
                <a:gd name="T22" fmla="*/ 216 w 21600"/>
                <a:gd name="T23" fmla="*/ 297 h 21600"/>
                <a:gd name="T24" fmla="*/ 216 w 21600"/>
                <a:gd name="T25" fmla="*/ 297 h 21600"/>
                <a:gd name="T26" fmla="*/ 10 w 21600"/>
                <a:gd name="T27" fmla="*/ 474 h 21600"/>
                <a:gd name="T28" fmla="*/ 384 w 21600"/>
                <a:gd name="T29" fmla="*/ 330 h 21600"/>
                <a:gd name="T30" fmla="*/ 451 w 21600"/>
                <a:gd name="T31" fmla="*/ 200 h 21600"/>
                <a:gd name="T32" fmla="*/ 489 w 21600"/>
                <a:gd name="T33" fmla="*/ 167 h 21600"/>
                <a:gd name="T34" fmla="*/ 417 w 21600"/>
                <a:gd name="T35" fmla="*/ 102 h 21600"/>
                <a:gd name="T36" fmla="*/ 417 w 21600"/>
                <a:gd name="T37" fmla="*/ 102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424" y="4659"/>
                  </a:moveTo>
                  <a:cubicBezTo>
                    <a:pt x="16941" y="2965"/>
                    <a:pt x="16941" y="2965"/>
                    <a:pt x="16941" y="2965"/>
                  </a:cubicBezTo>
                  <a:cubicBezTo>
                    <a:pt x="13976" y="0"/>
                    <a:pt x="13976" y="0"/>
                    <a:pt x="13976" y="0"/>
                  </a:cubicBezTo>
                  <a:cubicBezTo>
                    <a:pt x="13976" y="0"/>
                    <a:pt x="13976" y="0"/>
                    <a:pt x="12494" y="1482"/>
                  </a:cubicBezTo>
                  <a:cubicBezTo>
                    <a:pt x="11012" y="2965"/>
                    <a:pt x="6565" y="4659"/>
                    <a:pt x="6565" y="4659"/>
                  </a:cubicBezTo>
                  <a:cubicBezTo>
                    <a:pt x="0" y="21176"/>
                    <a:pt x="0" y="21176"/>
                    <a:pt x="0" y="21176"/>
                  </a:cubicBezTo>
                  <a:cubicBezTo>
                    <a:pt x="8047" y="12071"/>
                    <a:pt x="8047" y="12071"/>
                    <a:pt x="8047" y="12071"/>
                  </a:cubicBezTo>
                  <a:cubicBezTo>
                    <a:pt x="7624" y="10800"/>
                    <a:pt x="7835" y="9318"/>
                    <a:pt x="8682" y="8259"/>
                  </a:cubicBezTo>
                  <a:cubicBezTo>
                    <a:pt x="9953" y="6988"/>
                    <a:pt x="12071" y="6988"/>
                    <a:pt x="13341" y="8259"/>
                  </a:cubicBezTo>
                  <a:cubicBezTo>
                    <a:pt x="14400" y="9529"/>
                    <a:pt x="14400" y="11647"/>
                    <a:pt x="13341" y="12918"/>
                  </a:cubicBezTo>
                  <a:cubicBezTo>
                    <a:pt x="12282" y="13765"/>
                    <a:pt x="10800" y="13976"/>
                    <a:pt x="9529" y="13553"/>
                  </a:cubicBezTo>
                  <a:cubicBezTo>
                    <a:pt x="424" y="21600"/>
                    <a:pt x="424" y="21600"/>
                    <a:pt x="424" y="21600"/>
                  </a:cubicBezTo>
                  <a:cubicBezTo>
                    <a:pt x="16941" y="15035"/>
                    <a:pt x="16941" y="15035"/>
                    <a:pt x="16941" y="15035"/>
                  </a:cubicBezTo>
                  <a:cubicBezTo>
                    <a:pt x="16941" y="15035"/>
                    <a:pt x="18424" y="10588"/>
                    <a:pt x="19906" y="9106"/>
                  </a:cubicBezTo>
                  <a:cubicBezTo>
                    <a:pt x="21600" y="7624"/>
                    <a:pt x="21600" y="7624"/>
                    <a:pt x="21600" y="7624"/>
                  </a:cubicBezTo>
                  <a:lnTo>
                    <a:pt x="18424" y="4659"/>
                  </a:lnTo>
                  <a:close/>
                  <a:moveTo>
                    <a:pt x="18424" y="4659"/>
                  </a:moveTo>
                </a:path>
              </a:pathLst>
            </a:custGeom>
            <a:solidFill>
              <a:schemeClr val="bg1"/>
            </a:solidFill>
            <a:ln>
              <a:noFill/>
            </a:ln>
          </p:spPr>
          <p:txBody>
            <a:bodyPr lIns="0" tIns="0" rIns="0" bIns="0"/>
            <a:lstStyle/>
            <a:p>
              <a:endParaRPr lang="en-US">
                <a:solidFill>
                  <a:schemeClr val="tx1">
                    <a:lumMod val="50000"/>
                    <a:lumOff val="50000"/>
                  </a:schemeClr>
                </a:solidFill>
                <a:cs typeface="+mn-ea"/>
                <a:sym typeface="+mn-lt"/>
              </a:endParaRPr>
            </a:p>
          </p:txBody>
        </p:sp>
        <p:sp>
          <p:nvSpPr>
            <p:cNvPr id="13" name="Freeform 30"/>
            <p:cNvSpPr/>
            <p:nvPr>
              <p:custDataLst>
                <p:tags r:id="rId6"/>
              </p:custDataLst>
            </p:nvPr>
          </p:nvSpPr>
          <p:spPr bwMode="auto">
            <a:xfrm>
              <a:off x="9297525" y="3686933"/>
              <a:ext cx="137875" cy="133654"/>
            </a:xfrm>
            <a:custGeom>
              <a:avLst/>
              <a:gdLst>
                <a:gd name="T0" fmla="*/ 24 w 21600"/>
                <a:gd name="T1" fmla="*/ 0 h 21600"/>
                <a:gd name="T2" fmla="*/ 196 w 21600"/>
                <a:gd name="T3" fmla="*/ 167 h 21600"/>
                <a:gd name="T4" fmla="*/ 172 w 21600"/>
                <a:gd name="T5" fmla="*/ 190 h 21600"/>
                <a:gd name="T6" fmla="*/ 0 w 21600"/>
                <a:gd name="T7" fmla="*/ 23 h 21600"/>
                <a:gd name="T8" fmla="*/ 24 w 21600"/>
                <a:gd name="T9" fmla="*/ 0 h 21600"/>
                <a:gd name="T10" fmla="*/ 24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667" y="0"/>
                  </a:moveTo>
                  <a:lnTo>
                    <a:pt x="21600" y="18933"/>
                  </a:lnTo>
                  <a:lnTo>
                    <a:pt x="18933" y="21600"/>
                  </a:lnTo>
                  <a:lnTo>
                    <a:pt x="0" y="2667"/>
                  </a:lnTo>
                  <a:lnTo>
                    <a:pt x="2667" y="0"/>
                  </a:lnTo>
                  <a:close/>
                  <a:moveTo>
                    <a:pt x="2667" y="0"/>
                  </a:moveTo>
                </a:path>
              </a:pathLst>
            </a:custGeom>
            <a:grpFill/>
            <a:ln>
              <a:noFill/>
            </a:ln>
          </p:spPr>
          <p:txBody>
            <a:bodyPr lIns="0" tIns="0" rIns="0" bIns="0"/>
            <a:lstStyle/>
            <a:p>
              <a:endParaRPr lang="en-US">
                <a:solidFill>
                  <a:schemeClr val="tx1">
                    <a:lumMod val="50000"/>
                    <a:lumOff val="50000"/>
                  </a:schemeClr>
                </a:solidFill>
                <a:cs typeface="+mn-ea"/>
                <a:sym typeface="+mn-lt"/>
              </a:endParaRPr>
            </a:p>
          </p:txBody>
        </p:sp>
      </p:grpSp>
      <p:grpSp>
        <p:nvGrpSpPr>
          <p:cNvPr id="14" name="Group 27"/>
          <p:cNvGrpSpPr/>
          <p:nvPr>
            <p:custDataLst>
              <p:tags r:id="rId7"/>
            </p:custDataLst>
          </p:nvPr>
        </p:nvGrpSpPr>
        <p:grpSpPr>
          <a:xfrm rot="0">
            <a:off x="441325" y="1907540"/>
            <a:ext cx="462915" cy="462915"/>
            <a:chOff x="8876381" y="3510900"/>
            <a:chExt cx="720966" cy="720966"/>
          </a:xfrm>
          <a:solidFill>
            <a:srgbClr val="FF9300"/>
          </a:solidFill>
        </p:grpSpPr>
        <p:sp>
          <p:nvSpPr>
            <p:cNvPr id="15" name="Rounded Rectangle 28"/>
            <p:cNvSpPr/>
            <p:nvPr>
              <p:custDataLst>
                <p:tags r:id="rId8"/>
              </p:custDataLst>
            </p:nvPr>
          </p:nvSpPr>
          <p:spPr>
            <a:xfrm>
              <a:off x="8876381" y="3510900"/>
              <a:ext cx="720966" cy="72096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cs typeface="+mn-ea"/>
                <a:sym typeface="+mn-lt"/>
              </a:endParaRPr>
            </a:p>
          </p:txBody>
        </p:sp>
        <p:sp>
          <p:nvSpPr>
            <p:cNvPr id="17" name="Freeform 30"/>
            <p:cNvSpPr/>
            <p:nvPr>
              <p:custDataLst>
                <p:tags r:id="rId9"/>
              </p:custDataLst>
            </p:nvPr>
          </p:nvSpPr>
          <p:spPr bwMode="auto">
            <a:xfrm>
              <a:off x="9297525" y="3686933"/>
              <a:ext cx="137875" cy="133654"/>
            </a:xfrm>
            <a:custGeom>
              <a:avLst/>
              <a:gdLst>
                <a:gd name="T0" fmla="*/ 24 w 21600"/>
                <a:gd name="T1" fmla="*/ 0 h 21600"/>
                <a:gd name="T2" fmla="*/ 196 w 21600"/>
                <a:gd name="T3" fmla="*/ 167 h 21600"/>
                <a:gd name="T4" fmla="*/ 172 w 21600"/>
                <a:gd name="T5" fmla="*/ 190 h 21600"/>
                <a:gd name="T6" fmla="*/ 0 w 21600"/>
                <a:gd name="T7" fmla="*/ 23 h 21600"/>
                <a:gd name="T8" fmla="*/ 24 w 21600"/>
                <a:gd name="T9" fmla="*/ 0 h 21600"/>
                <a:gd name="T10" fmla="*/ 24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667" y="0"/>
                  </a:moveTo>
                  <a:lnTo>
                    <a:pt x="21600" y="18933"/>
                  </a:lnTo>
                  <a:lnTo>
                    <a:pt x="18933" y="21600"/>
                  </a:lnTo>
                  <a:lnTo>
                    <a:pt x="0" y="2667"/>
                  </a:lnTo>
                  <a:lnTo>
                    <a:pt x="2667" y="0"/>
                  </a:lnTo>
                  <a:close/>
                  <a:moveTo>
                    <a:pt x="2667" y="0"/>
                  </a:moveTo>
                </a:path>
              </a:pathLst>
            </a:custGeom>
            <a:grpFill/>
            <a:ln>
              <a:noFill/>
            </a:ln>
          </p:spPr>
          <p:txBody>
            <a:bodyPr lIns="0" tIns="0" rIns="0" bIns="0"/>
            <a:lstStyle/>
            <a:p>
              <a:endParaRPr lang="en-US">
                <a:solidFill>
                  <a:schemeClr val="tx1">
                    <a:lumMod val="50000"/>
                    <a:lumOff val="50000"/>
                  </a:schemeClr>
                </a:solidFill>
                <a:cs typeface="+mn-ea"/>
                <a:sym typeface="+mn-lt"/>
              </a:endParaRPr>
            </a:p>
          </p:txBody>
        </p:sp>
        <p:sp>
          <p:nvSpPr>
            <p:cNvPr id="16" name="Freeform 28"/>
            <p:cNvSpPr/>
            <p:nvPr>
              <p:custDataLst>
                <p:tags r:id="rId10"/>
              </p:custDataLst>
            </p:nvPr>
          </p:nvSpPr>
          <p:spPr bwMode="auto">
            <a:xfrm>
              <a:off x="9051319" y="3725622"/>
              <a:ext cx="343986" cy="333710"/>
            </a:xfrm>
            <a:custGeom>
              <a:avLst/>
              <a:gdLst>
                <a:gd name="T0" fmla="*/ 417 w 21600"/>
                <a:gd name="T1" fmla="*/ 102 h 21600"/>
                <a:gd name="T2" fmla="*/ 384 w 21600"/>
                <a:gd name="T3" fmla="*/ 65 h 21600"/>
                <a:gd name="T4" fmla="*/ 316 w 21600"/>
                <a:gd name="T5" fmla="*/ 0 h 21600"/>
                <a:gd name="T6" fmla="*/ 283 w 21600"/>
                <a:gd name="T7" fmla="*/ 33 h 21600"/>
                <a:gd name="T8" fmla="*/ 149 w 21600"/>
                <a:gd name="T9" fmla="*/ 102 h 21600"/>
                <a:gd name="T10" fmla="*/ 0 w 21600"/>
                <a:gd name="T11" fmla="*/ 465 h 21600"/>
                <a:gd name="T12" fmla="*/ 182 w 21600"/>
                <a:gd name="T13" fmla="*/ 265 h 21600"/>
                <a:gd name="T14" fmla="*/ 182 w 21600"/>
                <a:gd name="T15" fmla="*/ 265 h 21600"/>
                <a:gd name="T16" fmla="*/ 197 w 21600"/>
                <a:gd name="T17" fmla="*/ 181 h 21600"/>
                <a:gd name="T18" fmla="*/ 302 w 21600"/>
                <a:gd name="T19" fmla="*/ 181 h 21600"/>
                <a:gd name="T20" fmla="*/ 302 w 21600"/>
                <a:gd name="T21" fmla="*/ 283 h 21600"/>
                <a:gd name="T22" fmla="*/ 216 w 21600"/>
                <a:gd name="T23" fmla="*/ 297 h 21600"/>
                <a:gd name="T24" fmla="*/ 216 w 21600"/>
                <a:gd name="T25" fmla="*/ 297 h 21600"/>
                <a:gd name="T26" fmla="*/ 10 w 21600"/>
                <a:gd name="T27" fmla="*/ 474 h 21600"/>
                <a:gd name="T28" fmla="*/ 384 w 21600"/>
                <a:gd name="T29" fmla="*/ 330 h 21600"/>
                <a:gd name="T30" fmla="*/ 451 w 21600"/>
                <a:gd name="T31" fmla="*/ 200 h 21600"/>
                <a:gd name="T32" fmla="*/ 489 w 21600"/>
                <a:gd name="T33" fmla="*/ 167 h 21600"/>
                <a:gd name="T34" fmla="*/ 417 w 21600"/>
                <a:gd name="T35" fmla="*/ 102 h 21600"/>
                <a:gd name="T36" fmla="*/ 417 w 21600"/>
                <a:gd name="T37" fmla="*/ 102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424" y="4659"/>
                  </a:moveTo>
                  <a:cubicBezTo>
                    <a:pt x="16941" y="2965"/>
                    <a:pt x="16941" y="2965"/>
                    <a:pt x="16941" y="2965"/>
                  </a:cubicBezTo>
                  <a:cubicBezTo>
                    <a:pt x="13976" y="0"/>
                    <a:pt x="13976" y="0"/>
                    <a:pt x="13976" y="0"/>
                  </a:cubicBezTo>
                  <a:cubicBezTo>
                    <a:pt x="13976" y="0"/>
                    <a:pt x="13976" y="0"/>
                    <a:pt x="12494" y="1482"/>
                  </a:cubicBezTo>
                  <a:cubicBezTo>
                    <a:pt x="11012" y="2965"/>
                    <a:pt x="6565" y="4659"/>
                    <a:pt x="6565" y="4659"/>
                  </a:cubicBezTo>
                  <a:cubicBezTo>
                    <a:pt x="0" y="21176"/>
                    <a:pt x="0" y="21176"/>
                    <a:pt x="0" y="21176"/>
                  </a:cubicBezTo>
                  <a:cubicBezTo>
                    <a:pt x="8047" y="12071"/>
                    <a:pt x="8047" y="12071"/>
                    <a:pt x="8047" y="12071"/>
                  </a:cubicBezTo>
                  <a:cubicBezTo>
                    <a:pt x="7624" y="10800"/>
                    <a:pt x="7835" y="9318"/>
                    <a:pt x="8682" y="8259"/>
                  </a:cubicBezTo>
                  <a:cubicBezTo>
                    <a:pt x="9953" y="6988"/>
                    <a:pt x="12071" y="6988"/>
                    <a:pt x="13341" y="8259"/>
                  </a:cubicBezTo>
                  <a:cubicBezTo>
                    <a:pt x="14400" y="9529"/>
                    <a:pt x="14400" y="11647"/>
                    <a:pt x="13341" y="12918"/>
                  </a:cubicBezTo>
                  <a:cubicBezTo>
                    <a:pt x="12282" y="13765"/>
                    <a:pt x="10800" y="13976"/>
                    <a:pt x="9529" y="13553"/>
                  </a:cubicBezTo>
                  <a:cubicBezTo>
                    <a:pt x="424" y="21600"/>
                    <a:pt x="424" y="21600"/>
                    <a:pt x="424" y="21600"/>
                  </a:cubicBezTo>
                  <a:cubicBezTo>
                    <a:pt x="16941" y="15035"/>
                    <a:pt x="16941" y="15035"/>
                    <a:pt x="16941" y="15035"/>
                  </a:cubicBezTo>
                  <a:cubicBezTo>
                    <a:pt x="16941" y="15035"/>
                    <a:pt x="18424" y="10588"/>
                    <a:pt x="19906" y="9106"/>
                  </a:cubicBezTo>
                  <a:cubicBezTo>
                    <a:pt x="21600" y="7624"/>
                    <a:pt x="21600" y="7624"/>
                    <a:pt x="21600" y="7624"/>
                  </a:cubicBezTo>
                  <a:lnTo>
                    <a:pt x="18424" y="4659"/>
                  </a:lnTo>
                  <a:close/>
                  <a:moveTo>
                    <a:pt x="18424" y="4659"/>
                  </a:moveTo>
                </a:path>
              </a:pathLst>
            </a:custGeom>
            <a:solidFill>
              <a:schemeClr val="bg1"/>
            </a:solidFill>
            <a:ln>
              <a:noFill/>
            </a:ln>
          </p:spPr>
          <p:txBody>
            <a:bodyPr lIns="0" tIns="0" rIns="0" bIns="0"/>
            <a:lstStyle/>
            <a:p>
              <a:endParaRPr lang="en-US">
                <a:solidFill>
                  <a:schemeClr val="tx1">
                    <a:lumMod val="50000"/>
                    <a:lumOff val="50000"/>
                  </a:schemeClr>
                </a:solidFill>
                <a:cs typeface="+mn-ea"/>
                <a:sym typeface="+mn-lt"/>
              </a:endParaRPr>
            </a:p>
          </p:txBody>
        </p:sp>
      </p:grpSp>
      <p:grpSp>
        <p:nvGrpSpPr>
          <p:cNvPr id="18" name="Group 31"/>
          <p:cNvGrpSpPr/>
          <p:nvPr>
            <p:custDataLst>
              <p:tags r:id="rId11"/>
            </p:custDataLst>
          </p:nvPr>
        </p:nvGrpSpPr>
        <p:grpSpPr>
          <a:xfrm rot="0">
            <a:off x="6140450" y="4395470"/>
            <a:ext cx="462915" cy="462915"/>
            <a:chOff x="8876381" y="3510900"/>
            <a:chExt cx="720966" cy="720966"/>
          </a:xfrm>
          <a:solidFill>
            <a:srgbClr val="FF9300"/>
          </a:solidFill>
        </p:grpSpPr>
        <p:sp>
          <p:nvSpPr>
            <p:cNvPr id="19" name="Rounded Rectangle 32"/>
            <p:cNvSpPr/>
            <p:nvPr>
              <p:custDataLst>
                <p:tags r:id="rId12"/>
              </p:custDataLst>
            </p:nvPr>
          </p:nvSpPr>
          <p:spPr>
            <a:xfrm>
              <a:off x="8876381" y="3510900"/>
              <a:ext cx="720966" cy="72096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cs typeface="+mn-ea"/>
                <a:sym typeface="+mn-lt"/>
              </a:endParaRPr>
            </a:p>
          </p:txBody>
        </p:sp>
        <p:sp>
          <p:nvSpPr>
            <p:cNvPr id="20" name="Freeform 28"/>
            <p:cNvSpPr/>
            <p:nvPr>
              <p:custDataLst>
                <p:tags r:id="rId13"/>
              </p:custDataLst>
            </p:nvPr>
          </p:nvSpPr>
          <p:spPr bwMode="auto">
            <a:xfrm>
              <a:off x="9051319" y="3725622"/>
              <a:ext cx="343986" cy="333710"/>
            </a:xfrm>
            <a:custGeom>
              <a:avLst/>
              <a:gdLst>
                <a:gd name="T0" fmla="*/ 417 w 21600"/>
                <a:gd name="T1" fmla="*/ 102 h 21600"/>
                <a:gd name="T2" fmla="*/ 384 w 21600"/>
                <a:gd name="T3" fmla="*/ 65 h 21600"/>
                <a:gd name="T4" fmla="*/ 316 w 21600"/>
                <a:gd name="T5" fmla="*/ 0 h 21600"/>
                <a:gd name="T6" fmla="*/ 283 w 21600"/>
                <a:gd name="T7" fmla="*/ 33 h 21600"/>
                <a:gd name="T8" fmla="*/ 149 w 21600"/>
                <a:gd name="T9" fmla="*/ 102 h 21600"/>
                <a:gd name="T10" fmla="*/ 0 w 21600"/>
                <a:gd name="T11" fmla="*/ 465 h 21600"/>
                <a:gd name="T12" fmla="*/ 182 w 21600"/>
                <a:gd name="T13" fmla="*/ 265 h 21600"/>
                <a:gd name="T14" fmla="*/ 182 w 21600"/>
                <a:gd name="T15" fmla="*/ 265 h 21600"/>
                <a:gd name="T16" fmla="*/ 197 w 21600"/>
                <a:gd name="T17" fmla="*/ 181 h 21600"/>
                <a:gd name="T18" fmla="*/ 302 w 21600"/>
                <a:gd name="T19" fmla="*/ 181 h 21600"/>
                <a:gd name="T20" fmla="*/ 302 w 21600"/>
                <a:gd name="T21" fmla="*/ 283 h 21600"/>
                <a:gd name="T22" fmla="*/ 216 w 21600"/>
                <a:gd name="T23" fmla="*/ 297 h 21600"/>
                <a:gd name="T24" fmla="*/ 216 w 21600"/>
                <a:gd name="T25" fmla="*/ 297 h 21600"/>
                <a:gd name="T26" fmla="*/ 10 w 21600"/>
                <a:gd name="T27" fmla="*/ 474 h 21600"/>
                <a:gd name="T28" fmla="*/ 384 w 21600"/>
                <a:gd name="T29" fmla="*/ 330 h 21600"/>
                <a:gd name="T30" fmla="*/ 451 w 21600"/>
                <a:gd name="T31" fmla="*/ 200 h 21600"/>
                <a:gd name="T32" fmla="*/ 489 w 21600"/>
                <a:gd name="T33" fmla="*/ 167 h 21600"/>
                <a:gd name="T34" fmla="*/ 417 w 21600"/>
                <a:gd name="T35" fmla="*/ 102 h 21600"/>
                <a:gd name="T36" fmla="*/ 417 w 21600"/>
                <a:gd name="T37" fmla="*/ 102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424" y="4659"/>
                  </a:moveTo>
                  <a:cubicBezTo>
                    <a:pt x="16941" y="2965"/>
                    <a:pt x="16941" y="2965"/>
                    <a:pt x="16941" y="2965"/>
                  </a:cubicBezTo>
                  <a:cubicBezTo>
                    <a:pt x="13976" y="0"/>
                    <a:pt x="13976" y="0"/>
                    <a:pt x="13976" y="0"/>
                  </a:cubicBezTo>
                  <a:cubicBezTo>
                    <a:pt x="13976" y="0"/>
                    <a:pt x="13976" y="0"/>
                    <a:pt x="12494" y="1482"/>
                  </a:cubicBezTo>
                  <a:cubicBezTo>
                    <a:pt x="11012" y="2965"/>
                    <a:pt x="6565" y="4659"/>
                    <a:pt x="6565" y="4659"/>
                  </a:cubicBezTo>
                  <a:cubicBezTo>
                    <a:pt x="0" y="21176"/>
                    <a:pt x="0" y="21176"/>
                    <a:pt x="0" y="21176"/>
                  </a:cubicBezTo>
                  <a:cubicBezTo>
                    <a:pt x="8047" y="12071"/>
                    <a:pt x="8047" y="12071"/>
                    <a:pt x="8047" y="12071"/>
                  </a:cubicBezTo>
                  <a:cubicBezTo>
                    <a:pt x="7624" y="10800"/>
                    <a:pt x="7835" y="9318"/>
                    <a:pt x="8682" y="8259"/>
                  </a:cubicBezTo>
                  <a:cubicBezTo>
                    <a:pt x="9953" y="6988"/>
                    <a:pt x="12071" y="6988"/>
                    <a:pt x="13341" y="8259"/>
                  </a:cubicBezTo>
                  <a:cubicBezTo>
                    <a:pt x="14400" y="9529"/>
                    <a:pt x="14400" y="11647"/>
                    <a:pt x="13341" y="12918"/>
                  </a:cubicBezTo>
                  <a:cubicBezTo>
                    <a:pt x="12282" y="13765"/>
                    <a:pt x="10800" y="13976"/>
                    <a:pt x="9529" y="13553"/>
                  </a:cubicBezTo>
                  <a:cubicBezTo>
                    <a:pt x="424" y="21600"/>
                    <a:pt x="424" y="21600"/>
                    <a:pt x="424" y="21600"/>
                  </a:cubicBezTo>
                  <a:cubicBezTo>
                    <a:pt x="16941" y="15035"/>
                    <a:pt x="16941" y="15035"/>
                    <a:pt x="16941" y="15035"/>
                  </a:cubicBezTo>
                  <a:cubicBezTo>
                    <a:pt x="16941" y="15035"/>
                    <a:pt x="18424" y="10588"/>
                    <a:pt x="19906" y="9106"/>
                  </a:cubicBezTo>
                  <a:cubicBezTo>
                    <a:pt x="21600" y="7624"/>
                    <a:pt x="21600" y="7624"/>
                    <a:pt x="21600" y="7624"/>
                  </a:cubicBezTo>
                  <a:lnTo>
                    <a:pt x="18424" y="4659"/>
                  </a:lnTo>
                  <a:close/>
                  <a:moveTo>
                    <a:pt x="18424" y="4659"/>
                  </a:moveTo>
                </a:path>
              </a:pathLst>
            </a:custGeom>
            <a:solidFill>
              <a:schemeClr val="bg1"/>
            </a:solidFill>
            <a:ln>
              <a:noFill/>
            </a:ln>
          </p:spPr>
          <p:txBody>
            <a:bodyPr lIns="0" tIns="0" rIns="0" bIns="0"/>
            <a:lstStyle/>
            <a:p>
              <a:endParaRPr lang="en-US">
                <a:solidFill>
                  <a:schemeClr val="tx1">
                    <a:lumMod val="50000"/>
                    <a:lumOff val="50000"/>
                  </a:schemeClr>
                </a:solidFill>
                <a:cs typeface="+mn-ea"/>
                <a:sym typeface="+mn-lt"/>
              </a:endParaRPr>
            </a:p>
          </p:txBody>
        </p:sp>
        <p:sp>
          <p:nvSpPr>
            <p:cNvPr id="21" name="Freeform 34"/>
            <p:cNvSpPr/>
            <p:nvPr>
              <p:custDataLst>
                <p:tags r:id="rId14"/>
              </p:custDataLst>
            </p:nvPr>
          </p:nvSpPr>
          <p:spPr bwMode="auto">
            <a:xfrm>
              <a:off x="9297525" y="3686933"/>
              <a:ext cx="137875" cy="133654"/>
            </a:xfrm>
            <a:custGeom>
              <a:avLst/>
              <a:gdLst>
                <a:gd name="T0" fmla="*/ 24 w 21600"/>
                <a:gd name="T1" fmla="*/ 0 h 21600"/>
                <a:gd name="T2" fmla="*/ 196 w 21600"/>
                <a:gd name="T3" fmla="*/ 167 h 21600"/>
                <a:gd name="T4" fmla="*/ 172 w 21600"/>
                <a:gd name="T5" fmla="*/ 190 h 21600"/>
                <a:gd name="T6" fmla="*/ 0 w 21600"/>
                <a:gd name="T7" fmla="*/ 23 h 21600"/>
                <a:gd name="T8" fmla="*/ 24 w 21600"/>
                <a:gd name="T9" fmla="*/ 0 h 21600"/>
                <a:gd name="T10" fmla="*/ 24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667" y="0"/>
                  </a:moveTo>
                  <a:lnTo>
                    <a:pt x="21600" y="18933"/>
                  </a:lnTo>
                  <a:lnTo>
                    <a:pt x="18933" y="21600"/>
                  </a:lnTo>
                  <a:lnTo>
                    <a:pt x="0" y="2667"/>
                  </a:lnTo>
                  <a:lnTo>
                    <a:pt x="2667" y="0"/>
                  </a:lnTo>
                  <a:close/>
                  <a:moveTo>
                    <a:pt x="2667" y="0"/>
                  </a:moveTo>
                </a:path>
              </a:pathLst>
            </a:custGeom>
            <a:grpFill/>
            <a:ln>
              <a:noFill/>
            </a:ln>
          </p:spPr>
          <p:txBody>
            <a:bodyPr lIns="0" tIns="0" rIns="0" bIns="0"/>
            <a:lstStyle/>
            <a:p>
              <a:endParaRPr lang="en-US">
                <a:solidFill>
                  <a:schemeClr val="tx1">
                    <a:lumMod val="50000"/>
                    <a:lumOff val="50000"/>
                  </a:schemeClr>
                </a:solidFill>
                <a:cs typeface="+mn-ea"/>
                <a:sym typeface="+mn-lt"/>
              </a:endParaRPr>
            </a:p>
          </p:txBody>
        </p:sp>
      </p:grpSp>
      <p:sp>
        <p:nvSpPr>
          <p:cNvPr id="9" name="文本框 8"/>
          <p:cNvSpPr txBox="1"/>
          <p:nvPr>
            <p:custDataLst>
              <p:tags r:id="rId15"/>
            </p:custDataLst>
          </p:nvPr>
        </p:nvSpPr>
        <p:spPr>
          <a:xfrm>
            <a:off x="6640830" y="2377440"/>
            <a:ext cx="1628140" cy="368300"/>
          </a:xfrm>
          <a:prstGeom prst="rect">
            <a:avLst/>
          </a:prstGeom>
          <a:noFill/>
        </p:spPr>
        <p:txBody>
          <a:bodyPr wrap="square" rtlCol="0" anchor="t">
            <a:spAutoFit/>
          </a:bodyPr>
          <a:p>
            <a:r>
              <a:rPr lang="zh-CN" altLang="en-US" dirty="0">
                <a:solidFill>
                  <a:schemeClr val="accent1">
                    <a:lumMod val="75000"/>
                  </a:schemeClr>
                </a:solidFill>
                <a:cs typeface="+mn-ea"/>
                <a:sym typeface="+mn-lt"/>
              </a:rPr>
              <a:t>奥林匹克标志</a:t>
            </a:r>
            <a:endParaRPr lang="zh-CN" altLang="en-US"/>
          </a:p>
        </p:txBody>
      </p:sp>
      <p:sp>
        <p:nvSpPr>
          <p:cNvPr id="22" name="文本框 21"/>
          <p:cNvSpPr txBox="1"/>
          <p:nvPr>
            <p:custDataLst>
              <p:tags r:id="rId16"/>
            </p:custDataLst>
          </p:nvPr>
        </p:nvSpPr>
        <p:spPr>
          <a:xfrm>
            <a:off x="977900" y="1948815"/>
            <a:ext cx="2138045" cy="368300"/>
          </a:xfrm>
          <a:prstGeom prst="rect">
            <a:avLst/>
          </a:prstGeom>
          <a:noFill/>
        </p:spPr>
        <p:txBody>
          <a:bodyPr wrap="square" rtlCol="0" anchor="t">
            <a:spAutoFit/>
          </a:bodyPr>
          <a:p>
            <a:r>
              <a:rPr lang="zh-CN" altLang="en-US" dirty="0">
                <a:solidFill>
                  <a:schemeClr val="accent1">
                    <a:lumMod val="75000"/>
                  </a:schemeClr>
                </a:solidFill>
                <a:cs typeface="+mn-ea"/>
                <a:sym typeface="+mn-lt"/>
              </a:rPr>
              <a:t>奥林匹克思想体系</a:t>
            </a:r>
            <a:endParaRPr lang="zh-CN" altLang="en-US"/>
          </a:p>
        </p:txBody>
      </p:sp>
      <p:sp>
        <p:nvSpPr>
          <p:cNvPr id="23" name="文本框 22"/>
          <p:cNvSpPr txBox="1"/>
          <p:nvPr>
            <p:custDataLst>
              <p:tags r:id="rId17"/>
            </p:custDataLst>
          </p:nvPr>
        </p:nvSpPr>
        <p:spPr>
          <a:xfrm>
            <a:off x="6640830" y="4351655"/>
            <a:ext cx="1522730" cy="368300"/>
          </a:xfrm>
          <a:prstGeom prst="rect">
            <a:avLst/>
          </a:prstGeom>
          <a:noFill/>
        </p:spPr>
        <p:txBody>
          <a:bodyPr wrap="square" rtlCol="0" anchor="t">
            <a:spAutoFit/>
          </a:bodyPr>
          <a:p>
            <a:r>
              <a:rPr lang="zh-CN" altLang="en-US" sz="1800" dirty="0">
                <a:solidFill>
                  <a:schemeClr val="accent1">
                    <a:lumMod val="75000"/>
                  </a:schemeClr>
                </a:solidFill>
                <a:cs typeface="+mn-ea"/>
              </a:rPr>
              <a:t>奥林匹克日</a:t>
            </a:r>
            <a:endParaRPr lang="zh-CN" altLang="en-US" sz="1800" dirty="0">
              <a:solidFill>
                <a:schemeClr val="accent1">
                  <a:lumMod val="75000"/>
                </a:schemeClr>
              </a:solidFill>
              <a:cs typeface="+mn-ea"/>
            </a:endParaRPr>
          </a:p>
        </p:txBody>
      </p:sp>
      <p:sp>
        <p:nvSpPr>
          <p:cNvPr id="32" name="iṡliḑé"/>
          <p:cNvSpPr/>
          <p:nvPr>
            <p:custDataLst>
              <p:tags r:id="rId18"/>
            </p:custDataLst>
          </p:nvPr>
        </p:nvSpPr>
        <p:spPr bwMode="auto">
          <a:xfrm>
            <a:off x="6640830" y="2745740"/>
            <a:ext cx="4224655" cy="1523365"/>
          </a:xfrm>
          <a:prstGeom prst="rect">
            <a:avLst/>
          </a:prstGeom>
          <a:solidFill>
            <a:schemeClr val="accent5">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indent="0" fontAlgn="auto">
              <a:lnSpc>
                <a:spcPct val="100000"/>
              </a:lnSpc>
            </a:pPr>
            <a:r>
              <a:rPr lang="zh-CN" altLang="en-US" sz="1500" dirty="0">
                <a:latin typeface="楷体" panose="02010609060101010101" pitchFamily="49" charset="-122"/>
                <a:ea typeface="楷体" panose="02010609060101010101" pitchFamily="49" charset="-122"/>
                <a:cs typeface="楷体" panose="02010609060101010101" pitchFamily="49" charset="-122"/>
                <a:sym typeface="+mn-lt"/>
              </a:rPr>
              <a:t>奥林匹克标志是由《奥林匹克宪章》确定的，即奥林匹克环。它由五个圆环套接组成，环的颜色从左到右依次是蓝色、黄色、黑色、绿色、红色，整个造型为一个底部较小的规则梯形。奥林匹克环象征着五大洲乃至全世界的运动员在奥运会上相聚一堂，共同组成奥林匹克大家庭。</a:t>
            </a:r>
            <a:endParaRPr sz="1500" dirty="0">
              <a:latin typeface="Noto Sans S Chinese Light" panose="020B0300000000000000" pitchFamily="34" charset="-122"/>
              <a:ea typeface="Noto Sans S Chinese Light" panose="020B0300000000000000" pitchFamily="34" charset="-122"/>
            </a:endParaRPr>
          </a:p>
        </p:txBody>
      </p:sp>
      <p:sp>
        <p:nvSpPr>
          <p:cNvPr id="34" name="iṡliḑé"/>
          <p:cNvSpPr/>
          <p:nvPr>
            <p:custDataLst>
              <p:tags r:id="rId19"/>
            </p:custDataLst>
          </p:nvPr>
        </p:nvSpPr>
        <p:spPr bwMode="auto">
          <a:xfrm>
            <a:off x="977900" y="2317115"/>
            <a:ext cx="4367530" cy="3183255"/>
          </a:xfrm>
          <a:prstGeom prst="rect">
            <a:avLst/>
          </a:prstGeom>
          <a:solidFill>
            <a:schemeClr val="accent5">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spcBef>
                <a:spcPts val="300"/>
              </a:spcBef>
            </a:pPr>
            <a:r>
              <a:rPr lang="zh-CN" altLang="en-US" sz="1500" dirty="0">
                <a:solidFill>
                  <a:schemeClr val="accent1">
                    <a:lumMod val="75000"/>
                  </a:schemeClr>
                </a:solidFill>
                <a:latin typeface="楷体" panose="02010609060101010101" pitchFamily="49" charset="-122"/>
                <a:ea typeface="楷体" panose="02010609060101010101" pitchFamily="49" charset="-122"/>
                <a:cs typeface="楷体" panose="02010609060101010101" pitchFamily="49" charset="-122"/>
                <a:sym typeface="+mn-lt"/>
              </a:rPr>
              <a:t>☆</a:t>
            </a:r>
            <a:r>
              <a:rPr lang="zh-CN" altLang="en-US" sz="1500" b="1" dirty="0">
                <a:latin typeface="楷体" panose="02010609060101010101" pitchFamily="49" charset="-122"/>
                <a:ea typeface="楷体" panose="02010609060101010101" pitchFamily="49" charset="-122"/>
                <a:cs typeface="楷体" panose="02010609060101010101" pitchFamily="49" charset="-122"/>
                <a:sym typeface="+mn-lt"/>
              </a:rPr>
              <a:t>奥林匹克宗旨:</a:t>
            </a:r>
            <a:r>
              <a:rPr lang="zh-CN" altLang="en-US" sz="1500" dirty="0">
                <a:latin typeface="楷体" panose="02010609060101010101" pitchFamily="49" charset="-122"/>
                <a:ea typeface="楷体" panose="02010609060101010101" pitchFamily="49" charset="-122"/>
                <a:cs typeface="楷体" panose="02010609060101010101" pitchFamily="49" charset="-122"/>
                <a:sym typeface="+mn-lt"/>
              </a:rPr>
              <a:t>通过没有任何歧视、具有奥林匹克精神的体育活动来教育青年，从而为建立一个和平的、更美好的世界做出贡献。</a:t>
            </a:r>
            <a:endParaRPr lang="zh-CN" altLang="en-US" sz="1500" dirty="0">
              <a:solidFill>
                <a:schemeClr val="tx1"/>
              </a:solidFill>
              <a:latin typeface="楷体" panose="02010609060101010101" pitchFamily="49" charset="-122"/>
              <a:ea typeface="楷体" panose="02010609060101010101" pitchFamily="49" charset="-122"/>
              <a:cs typeface="楷体" panose="02010609060101010101" pitchFamily="49" charset="-122"/>
              <a:sym typeface="+mn-lt"/>
            </a:endParaRPr>
          </a:p>
          <a:p>
            <a:pPr>
              <a:lnSpc>
                <a:spcPct val="150000"/>
              </a:lnSpc>
              <a:spcBef>
                <a:spcPts val="300"/>
              </a:spcBef>
            </a:pPr>
            <a:r>
              <a:rPr lang="zh-CN" altLang="en-US" sz="1500" dirty="0">
                <a:solidFill>
                  <a:schemeClr val="accent1">
                    <a:lumMod val="75000"/>
                  </a:schemeClr>
                </a:solidFill>
                <a:latin typeface="楷体" panose="02010609060101010101" pitchFamily="49" charset="-122"/>
                <a:ea typeface="楷体" panose="02010609060101010101" pitchFamily="49" charset="-122"/>
                <a:cs typeface="楷体" panose="02010609060101010101" pitchFamily="49" charset="-122"/>
                <a:sym typeface="+mn-lt"/>
              </a:rPr>
              <a:t>☆</a:t>
            </a:r>
            <a:r>
              <a:rPr lang="zh-CN" altLang="en-US" sz="1500" b="1" dirty="0">
                <a:latin typeface="楷体" panose="02010609060101010101" pitchFamily="49" charset="-122"/>
                <a:ea typeface="楷体" panose="02010609060101010101" pitchFamily="49" charset="-122"/>
                <a:cs typeface="楷体" panose="02010609060101010101" pitchFamily="49" charset="-122"/>
                <a:sym typeface="+mn-lt"/>
              </a:rPr>
              <a:t>奥林匹克主义:</a:t>
            </a:r>
            <a:r>
              <a:rPr lang="zh-CN" altLang="en-US" sz="1500" dirty="0">
                <a:latin typeface="楷体" panose="02010609060101010101" pitchFamily="49" charset="-122"/>
                <a:ea typeface="楷体" panose="02010609060101010101" pitchFamily="49" charset="-122"/>
                <a:cs typeface="楷体" panose="02010609060101010101" pitchFamily="49" charset="-122"/>
                <a:sym typeface="+mn-lt"/>
              </a:rPr>
              <a:t>整合身体、精神和意志等素质，并促进其均衡发展。</a:t>
            </a:r>
            <a:endParaRPr lang="zh-CN" altLang="en-US" sz="1500" dirty="0">
              <a:solidFill>
                <a:schemeClr val="accent1">
                  <a:lumMod val="75000"/>
                </a:schemeClr>
              </a:solidFill>
              <a:latin typeface="楷体" panose="02010609060101010101" pitchFamily="49" charset="-122"/>
              <a:ea typeface="楷体" panose="02010609060101010101" pitchFamily="49" charset="-122"/>
              <a:cs typeface="楷体" panose="02010609060101010101" pitchFamily="49" charset="-122"/>
              <a:sym typeface="+mn-lt"/>
            </a:endParaRPr>
          </a:p>
          <a:p>
            <a:pPr>
              <a:lnSpc>
                <a:spcPct val="150000"/>
              </a:lnSpc>
              <a:spcBef>
                <a:spcPts val="300"/>
              </a:spcBef>
            </a:pPr>
            <a:r>
              <a:rPr lang="zh-CN" altLang="en-US" sz="1500" dirty="0">
                <a:solidFill>
                  <a:schemeClr val="accent1">
                    <a:lumMod val="75000"/>
                  </a:schemeClr>
                </a:solidFill>
                <a:latin typeface="楷体" panose="02010609060101010101" pitchFamily="49" charset="-122"/>
                <a:ea typeface="楷体" panose="02010609060101010101" pitchFamily="49" charset="-122"/>
                <a:cs typeface="楷体" panose="02010609060101010101" pitchFamily="49" charset="-122"/>
                <a:sym typeface="+mn-lt"/>
              </a:rPr>
              <a:t>☆</a:t>
            </a:r>
            <a:r>
              <a:rPr lang="zh-CN" altLang="en-US" sz="1500" b="1" dirty="0">
                <a:latin typeface="楷体" panose="02010609060101010101" pitchFamily="49" charset="-122"/>
                <a:ea typeface="楷体" panose="02010609060101010101" pitchFamily="49" charset="-122"/>
                <a:cs typeface="楷体" panose="02010609060101010101" pitchFamily="49" charset="-122"/>
                <a:sym typeface="+mn-lt"/>
              </a:rPr>
              <a:t>奥林匹克精神:</a:t>
            </a:r>
            <a:r>
              <a:rPr lang="zh-CN" altLang="en-US" sz="1500" dirty="0">
                <a:latin typeface="楷体" panose="02010609060101010101" pitchFamily="49" charset="-122"/>
                <a:ea typeface="楷体" panose="02010609060101010101" pitchFamily="49" charset="-122"/>
                <a:cs typeface="楷体" panose="02010609060101010101" pitchFamily="49" charset="-122"/>
                <a:sym typeface="+mn-lt"/>
              </a:rPr>
              <a:t>相互理解、友谊长久、团结一致、公平竞争。</a:t>
            </a:r>
            <a:endParaRPr lang="zh-CN" altLang="en-US" sz="1500" dirty="0">
              <a:latin typeface="楷体" panose="02010609060101010101" pitchFamily="49" charset="-122"/>
              <a:ea typeface="楷体" panose="02010609060101010101" pitchFamily="49" charset="-122"/>
              <a:cs typeface="楷体" panose="02010609060101010101" pitchFamily="49" charset="-122"/>
              <a:sym typeface="+mn-lt"/>
            </a:endParaRPr>
          </a:p>
          <a:p>
            <a:pPr>
              <a:lnSpc>
                <a:spcPct val="150000"/>
              </a:lnSpc>
              <a:spcBef>
                <a:spcPts val="300"/>
              </a:spcBef>
            </a:pPr>
            <a:r>
              <a:rPr lang="zh-CN" altLang="en-US" sz="1500" dirty="0">
                <a:solidFill>
                  <a:schemeClr val="accent1">
                    <a:lumMod val="75000"/>
                  </a:schemeClr>
                </a:solidFill>
                <a:latin typeface="楷体" panose="02010609060101010101" pitchFamily="49" charset="-122"/>
                <a:ea typeface="楷体" panose="02010609060101010101" pitchFamily="49" charset="-122"/>
                <a:cs typeface="楷体" panose="02010609060101010101" pitchFamily="49" charset="-122"/>
                <a:sym typeface="+mn-lt"/>
              </a:rPr>
              <a:t>☆</a:t>
            </a:r>
            <a:r>
              <a:rPr lang="zh-CN" altLang="en-US" sz="1500" b="1" dirty="0">
                <a:latin typeface="楷体" panose="02010609060101010101" pitchFamily="49" charset="-122"/>
                <a:ea typeface="楷体" panose="02010609060101010101" pitchFamily="49" charset="-122"/>
                <a:cs typeface="楷体" panose="02010609060101010101" pitchFamily="49" charset="-122"/>
                <a:sym typeface="+mn-lt"/>
              </a:rPr>
              <a:t>奥林匹克格言:</a:t>
            </a:r>
            <a:r>
              <a:rPr lang="zh-CN" altLang="en-US" sz="1500" dirty="0">
                <a:latin typeface="楷体" panose="02010609060101010101" pitchFamily="49" charset="-122"/>
                <a:ea typeface="楷体" panose="02010609060101010101" pitchFamily="49" charset="-122"/>
                <a:cs typeface="楷体" panose="02010609060101010101" pitchFamily="49" charset="-122"/>
                <a:sym typeface="+mn-lt"/>
              </a:rPr>
              <a:t>更快、更高、更强——更团结。</a:t>
            </a:r>
            <a:endParaRPr sz="1500" dirty="0">
              <a:latin typeface="Noto Sans S Chinese Light" panose="020B0300000000000000" pitchFamily="34" charset="-122"/>
              <a:ea typeface="Noto Sans S Chinese Light" panose="020B0300000000000000" pitchFamily="34" charset="-122"/>
            </a:endParaRPr>
          </a:p>
        </p:txBody>
      </p:sp>
      <p:sp>
        <p:nvSpPr>
          <p:cNvPr id="35" name="iṡliḑé"/>
          <p:cNvSpPr/>
          <p:nvPr>
            <p:custDataLst>
              <p:tags r:id="rId20"/>
            </p:custDataLst>
          </p:nvPr>
        </p:nvSpPr>
        <p:spPr bwMode="auto">
          <a:xfrm>
            <a:off x="6640830" y="4754880"/>
            <a:ext cx="4224655" cy="1201420"/>
          </a:xfrm>
          <a:prstGeom prst="rect">
            <a:avLst/>
          </a:prstGeom>
          <a:solidFill>
            <a:schemeClr val="accent5">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indent="0" fontAlgn="auto">
              <a:lnSpc>
                <a:spcPct val="100000"/>
              </a:lnSpc>
            </a:pPr>
            <a:r>
              <a:rPr lang="zh-CN" altLang="en-US" sz="1500" dirty="0">
                <a:latin typeface="楷体" panose="02010609060101010101" pitchFamily="49" charset="-122"/>
                <a:ea typeface="楷体" panose="02010609060101010101" pitchFamily="49" charset="-122"/>
                <a:cs typeface="楷体" panose="02010609060101010101" pitchFamily="49" charset="-122"/>
              </a:rPr>
              <a:t>1948年1月，国际奥委会在第42次全会上将每年的6月23日定为奥林匹克日，举行庆祝活动，纪念国际奥委会的诞生，宣传奥林匹克理想和推动普及运动。自1987年起，国际奥委会发起了“奥林匹克日长跑”活动。</a:t>
            </a:r>
            <a:endParaRPr lang="zh-CN" altLang="en-US" sz="1500" dirty="0">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矩形 1"/>
          <p:cNvSpPr/>
          <p:nvPr/>
        </p:nvSpPr>
        <p:spPr>
          <a:xfrm>
            <a:off x="869950" y="544513"/>
            <a:ext cx="6745288" cy="521970"/>
          </a:xfrm>
          <a:prstGeom prst="rect">
            <a:avLst/>
          </a:prstGeom>
          <a:noFill/>
          <a:ln w="9525">
            <a:noFill/>
          </a:ln>
        </p:spPr>
        <p:txBody>
          <a:bodyPr anchor="t" anchorCtr="0">
            <a:spAutoFit/>
          </a:bodyPr>
          <a:p>
            <a:r>
              <a:rPr lang="zh-CN" altLang="en-US" sz="28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三、</a:t>
            </a:r>
            <a:r>
              <a:rPr lang="en-US" altLang="zh-CN" sz="28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2024</a:t>
            </a:r>
            <a:r>
              <a:rPr lang="zh-CN" altLang="en-US" sz="28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年巴黎奥运会</a:t>
            </a:r>
            <a:endParaRPr lang="zh-CN" altLang="en-US" sz="28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1" name="TextBox 8"/>
          <p:cNvSpPr/>
          <p:nvPr>
            <p:custDataLst>
              <p:tags r:id="rId1"/>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651" name="文本框 2"/>
          <p:cNvSpPr txBox="1"/>
          <p:nvPr/>
        </p:nvSpPr>
        <p:spPr>
          <a:xfrm>
            <a:off x="5193665" y="2299335"/>
            <a:ext cx="5153025" cy="1568450"/>
          </a:xfrm>
          <a:prstGeom prst="rect">
            <a:avLst/>
          </a:prstGeom>
          <a:noFill/>
          <a:ln w="9525">
            <a:noFill/>
          </a:ln>
        </p:spPr>
        <p:txBody>
          <a:bodyPr wrap="square" anchor="t" anchorCtr="0">
            <a:spAutoFit/>
          </a:bodyPr>
          <a:p>
            <a:pPr indent="457200">
              <a:lnSpc>
                <a:spcPct val="120000"/>
              </a:lnSpc>
            </a:pPr>
            <a:r>
              <a:rPr lang="zh-CN" altLang="en-US" sz="2000">
                <a:latin typeface="楷体" panose="02010609060101010101" pitchFamily="49" charset="-122"/>
                <a:ea typeface="楷体" panose="02010609060101010101" pitchFamily="49" charset="-122"/>
              </a:rPr>
              <a:t>2024年巴黎奥运会，即第33届夏季奥林匹克运动会，是由法国巴黎举办的国际性奥林匹克赛事。本届奥运会于2024年7月26日开幕，8月11日闭幕。</a:t>
            </a:r>
            <a:endParaRPr lang="zh-CN" altLang="en-US" sz="2000">
              <a:latin typeface="楷体" panose="02010609060101010101" pitchFamily="49" charset="-122"/>
              <a:ea typeface="楷体" panose="02010609060101010101" pitchFamily="49" charset="-122"/>
            </a:endParaRPr>
          </a:p>
        </p:txBody>
      </p:sp>
      <p:pic>
        <p:nvPicPr>
          <p:cNvPr id="7" name="图片 6"/>
          <p:cNvPicPr>
            <a:picLocks noChangeAspect="1"/>
          </p:cNvPicPr>
          <p:nvPr/>
        </p:nvPicPr>
        <p:blipFill>
          <a:blip r:embed="rId2" cstate="screen"/>
          <a:stretch>
            <a:fillRect/>
          </a:stretch>
        </p:blipFill>
        <p:spPr>
          <a:xfrm>
            <a:off x="483849" y="1448927"/>
            <a:ext cx="4232787" cy="4232787"/>
          </a:xfrm>
          <a:prstGeom prst="rect">
            <a:avLst/>
          </a:prstGeom>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矩形 1"/>
          <p:cNvSpPr/>
          <p:nvPr/>
        </p:nvSpPr>
        <p:spPr>
          <a:xfrm>
            <a:off x="869950" y="544513"/>
            <a:ext cx="6745288" cy="398780"/>
          </a:xfrm>
          <a:prstGeom prst="rect">
            <a:avLst/>
          </a:prstGeom>
          <a:noFill/>
          <a:ln w="9525">
            <a:noFill/>
          </a:ln>
        </p:spPr>
        <p:txBody>
          <a:bodyPr anchor="t" anchorCtr="0">
            <a:spAutoFit/>
          </a:bodyPr>
          <a:p>
            <a:r>
              <a:rPr lang="zh-CN"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（一）巴黎奥运会项目总览</a:t>
            </a:r>
            <a:endParaRPr lang="zh-CN"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1" name="TextBox 8"/>
          <p:cNvSpPr/>
          <p:nvPr>
            <p:custDataLst>
              <p:tags r:id="rId1"/>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TextBox 6"/>
          <p:cNvSpPr txBox="1"/>
          <p:nvPr>
            <p:custDataLst>
              <p:tags r:id="rId2"/>
            </p:custDataLst>
          </p:nvPr>
        </p:nvSpPr>
        <p:spPr bwMode="auto">
          <a:xfrm>
            <a:off x="869950" y="1620520"/>
            <a:ext cx="3705225" cy="2218055"/>
          </a:xfrm>
          <a:prstGeom prst="rect">
            <a:avLst/>
          </a:prstGeom>
          <a:gradFill>
            <a:gsLst>
              <a:gs pos="50000">
                <a:schemeClr val="accent5"/>
              </a:gs>
              <a:gs pos="0">
                <a:schemeClr val="accent5">
                  <a:lumMod val="25000"/>
                  <a:lumOff val="75000"/>
                </a:schemeClr>
              </a:gs>
              <a:gs pos="100000">
                <a:schemeClr val="accent5">
                  <a:lumMod val="85000"/>
                </a:schemeClr>
              </a:gs>
            </a:gsLst>
            <a:lin ang="5400000" scaled="1"/>
          </a:gradFill>
          <a:ln>
            <a:gradFill>
              <a:gsLst>
                <a:gs pos="50000">
                  <a:schemeClr val="accent5"/>
                </a:gs>
                <a:gs pos="0">
                  <a:schemeClr val="accent5">
                    <a:lumMod val="25000"/>
                    <a:lumOff val="75000"/>
                  </a:schemeClr>
                </a:gs>
                <a:gs pos="100000">
                  <a:schemeClr val="accent5">
                    <a:lumMod val="85000"/>
                  </a:schemeClr>
                </a:gs>
              </a:gsLst>
              <a:lin ang="5400000" scaled="0"/>
            </a:gradFill>
          </a:ln>
        </p:spPr>
        <p:txBody>
          <a:bodyPr wrap="square">
            <a:noAutofit/>
          </a:bodyPr>
          <a:p>
            <a:pPr>
              <a:lnSpc>
                <a:spcPct val="150000"/>
              </a:lnSpc>
            </a:pPr>
            <a:r>
              <a:rPr sz="1600" dirty="0">
                <a:solidFill>
                  <a:srgbClr val="002060"/>
                </a:solidFill>
                <a:latin typeface="Noto Sans S Chinese Light" panose="020B0300000000000000" pitchFamily="34" charset="-122"/>
                <a:ea typeface="Noto Sans S Chinese Light" panose="020B0300000000000000" pitchFamily="34" charset="-122"/>
              </a:rPr>
              <a:t>2024年巴黎奥运会共设有32个大项，329个小项。2020年12月7日，国际奥委会执委会召开会议，同意2024年巴黎奥运会增设霹雳舞、滑板、攀岩和冲浪四个大项 。</a:t>
            </a:r>
            <a:endParaRPr sz="1600" dirty="0">
              <a:solidFill>
                <a:srgbClr val="002060"/>
              </a:solidFill>
              <a:latin typeface="Noto Sans S Chinese Light" panose="020B0300000000000000" pitchFamily="34" charset="-122"/>
              <a:ea typeface="Noto Sans S Chinese Light" panose="020B0300000000000000" pitchFamily="34" charset="-122"/>
            </a:endParaRPr>
          </a:p>
        </p:txBody>
      </p:sp>
      <p:graphicFrame>
        <p:nvGraphicFramePr>
          <p:cNvPr id="12" name="表格 11"/>
          <p:cNvGraphicFramePr>
            <a:graphicFrameLocks noGrp="1"/>
          </p:cNvGraphicFramePr>
          <p:nvPr/>
        </p:nvGraphicFramePr>
        <p:xfrm>
          <a:off x="5110312" y="448571"/>
          <a:ext cx="6540498" cy="5126015"/>
        </p:xfrm>
        <a:graphic>
          <a:graphicData uri="http://schemas.openxmlformats.org/drawingml/2006/table">
            <a:tbl>
              <a:tblPr>
                <a:tableStyleId>{5940675A-B579-460E-94D1-54222C63F5DA}</a:tableStyleId>
              </a:tblPr>
              <a:tblGrid>
                <a:gridCol w="2180166"/>
                <a:gridCol w="2180166"/>
                <a:gridCol w="2180166"/>
              </a:tblGrid>
              <a:tr h="374015">
                <a:tc>
                  <a:txBody>
                    <a:bodyPr/>
                    <a:p>
                      <a:pPr algn="ctr" fontAlgn="ctr" latinLnBrk="1"/>
                      <a:r>
                        <a:rPr lang="zh-CN" altLang="en-US" sz="1800" b="1" i="0" dirty="0" smtClean="0">
                          <a:ln>
                            <a:noFill/>
                          </a:ln>
                          <a:solidFill>
                            <a:schemeClr val="bg1"/>
                          </a:solidFill>
                          <a:effectLst/>
                          <a:latin typeface="微软雅黑" panose="020B0503020204020204" pitchFamily="34" charset="-122"/>
                          <a:ea typeface="微软雅黑" panose="020B0503020204020204" pitchFamily="34" charset="-122"/>
                        </a:rPr>
                        <a:t>大项</a:t>
                      </a:r>
                      <a:endParaRPr lang="zh-CN" altLang="en-US" sz="1800" b="1" i="0" dirty="0" smtClean="0">
                        <a:ln>
                          <a:noFill/>
                        </a:ln>
                        <a:solidFill>
                          <a:schemeClr val="bg1"/>
                        </a:solidFill>
                        <a:effectLst/>
                        <a:latin typeface="微软雅黑" panose="020B0503020204020204" pitchFamily="34" charset="-122"/>
                        <a:ea typeface="微软雅黑" panose="020B0503020204020204" pitchFamily="34" charset="-122"/>
                      </a:endParaRPr>
                    </a:p>
                  </a:txBody>
                  <a:tcPr marL="57679" marR="57679" marT="11536" marB="11536" anchor="ctr">
                    <a:solidFill>
                      <a:srgbClr val="FF9300"/>
                    </a:solidFill>
                  </a:tcPr>
                </a:tc>
                <a:tc>
                  <a:txBody>
                    <a:bodyPr/>
                    <a:p>
                      <a:pPr algn="ctr" fontAlgn="ctr" latinLnBrk="1"/>
                      <a:r>
                        <a:rPr lang="zh-CN" altLang="en-US" sz="1800" b="1" i="0" dirty="0" smtClean="0">
                          <a:ln>
                            <a:noFill/>
                          </a:ln>
                          <a:solidFill>
                            <a:schemeClr val="bg1"/>
                          </a:solidFill>
                          <a:effectLst/>
                          <a:latin typeface="微软雅黑" panose="020B0503020204020204" pitchFamily="34" charset="-122"/>
                          <a:ea typeface="微软雅黑" panose="020B0503020204020204" pitchFamily="34" charset="-122"/>
                        </a:rPr>
                        <a:t>分项</a:t>
                      </a:r>
                      <a:endParaRPr lang="zh-CN" altLang="en-US" sz="1800" b="1" i="0" dirty="0" smtClean="0">
                        <a:ln>
                          <a:noFill/>
                        </a:ln>
                        <a:solidFill>
                          <a:schemeClr val="bg1"/>
                        </a:solidFill>
                        <a:effectLst/>
                        <a:latin typeface="微软雅黑" panose="020B0503020204020204" pitchFamily="34" charset="-122"/>
                        <a:ea typeface="微软雅黑" panose="020B0503020204020204" pitchFamily="34" charset="-122"/>
                      </a:endParaRPr>
                    </a:p>
                  </a:txBody>
                  <a:tcPr marL="57679" marR="57679" marT="11536" marB="11536" anchor="ctr">
                    <a:solidFill>
                      <a:srgbClr val="FF9300"/>
                    </a:solidFill>
                  </a:tcPr>
                </a:tc>
                <a:tc>
                  <a:txBody>
                    <a:bodyPr/>
                    <a:p>
                      <a:pPr algn="ctr" fontAlgn="ctr" latinLnBrk="1"/>
                      <a:r>
                        <a:rPr lang="zh-CN" altLang="en-US" sz="1800" b="1" i="0" dirty="0" smtClean="0">
                          <a:ln>
                            <a:noFill/>
                          </a:ln>
                          <a:solidFill>
                            <a:schemeClr val="bg1"/>
                          </a:solidFill>
                          <a:effectLst/>
                          <a:latin typeface="微软雅黑" panose="020B0503020204020204" pitchFamily="34" charset="-122"/>
                          <a:ea typeface="微软雅黑" panose="020B0503020204020204" pitchFamily="34" charset="-122"/>
                        </a:rPr>
                        <a:t>小项数</a:t>
                      </a:r>
                      <a:endParaRPr lang="zh-CN" altLang="en-US" sz="1800" b="1" i="0" dirty="0" smtClean="0">
                        <a:ln>
                          <a:noFill/>
                        </a:ln>
                        <a:solidFill>
                          <a:schemeClr val="bg1"/>
                        </a:solidFill>
                        <a:effectLst/>
                        <a:latin typeface="微软雅黑" panose="020B0503020204020204" pitchFamily="34" charset="-122"/>
                        <a:ea typeface="微软雅黑" panose="020B0503020204020204" pitchFamily="34" charset="-122"/>
                      </a:endParaRPr>
                    </a:p>
                  </a:txBody>
                  <a:tcPr marL="57679" marR="57679" marT="11536" marB="11536" anchor="ctr">
                    <a:solidFill>
                      <a:srgbClr val="FF9300"/>
                    </a:solidFill>
                  </a:tcPr>
                </a:tc>
              </a:tr>
              <a:tr h="216000">
                <a:tc rowSpan="5">
                  <a:txBody>
                    <a:bodyPr/>
                    <a:p>
                      <a:pPr algn="ctr" fontAlgn="ctr" latinLnBrk="1"/>
                      <a:r>
                        <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rPr>
                        <a:t>水上运动</a:t>
                      </a:r>
                      <a:endPar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solidFill>
                      <a:schemeClr val="accent2">
                        <a:lumMod val="40000"/>
                        <a:lumOff val="60000"/>
                      </a:schemeClr>
                    </a:solidFill>
                  </a:tcPr>
                </a:tc>
                <a:tc>
                  <a:txBody>
                    <a:bodyPr/>
                    <a:p>
                      <a:pPr algn="ctr" fontAlgn="ctr" latinLnBrk="1"/>
                      <a:r>
                        <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rPr>
                        <a:t>游泳</a:t>
                      </a:r>
                      <a:endPar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solidFill>
                      <a:schemeClr val="accent2">
                        <a:lumMod val="40000"/>
                        <a:lumOff val="60000"/>
                      </a:schemeClr>
                    </a:solidFill>
                  </a:tcPr>
                </a:tc>
                <a:tc>
                  <a:txBody>
                    <a:bodyPr/>
                    <a:p>
                      <a:pPr algn="ctr" fontAlgn="ctr" latinLnBrk="1"/>
                      <a:r>
                        <a:rPr lang="zh-CN" altLang="en-US" sz="1200" b="0" i="0" dirty="0" smtClean="0">
                          <a:ln>
                            <a:noFill/>
                          </a:ln>
                          <a:solidFill>
                            <a:srgbClr val="595959"/>
                          </a:solidFill>
                          <a:effectLst/>
                          <a:latin typeface="楷体" panose="02010609060101010101" pitchFamily="49" charset="-122"/>
                          <a:ea typeface="楷体" panose="02010609060101010101" pitchFamily="49" charset="-122"/>
                        </a:rPr>
                        <a:t>35</a:t>
                      </a:r>
                      <a:endParaRPr lang="zh-CN" altLang="en-US" sz="1200" b="0" i="0"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solidFill>
                      <a:schemeClr val="accent2">
                        <a:lumMod val="40000"/>
                        <a:lumOff val="60000"/>
                      </a:schemeClr>
                    </a:solidFill>
                  </a:tcPr>
                </a:tc>
              </a:tr>
              <a:tr h="216000">
                <a:tc vMerge="1">
                  <a:tcPr/>
                </a:tc>
                <a:tc>
                  <a:txBody>
                    <a:bodyPr/>
                    <a:p>
                      <a:pPr algn="ctr" fontAlgn="ctr" latinLnBrk="1"/>
                      <a:r>
                        <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rPr>
                        <a:t>马拉松游泳</a:t>
                      </a:r>
                      <a:endPar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solidFill>
                      <a:schemeClr val="accent2">
                        <a:lumMod val="40000"/>
                        <a:lumOff val="60000"/>
                      </a:schemeClr>
                    </a:solidFill>
                  </a:tcPr>
                </a:tc>
                <a:tc>
                  <a:txBody>
                    <a:bodyPr/>
                    <a:p>
                      <a:pPr algn="ctr" fontAlgn="ctr" latinLnBrk="1"/>
                      <a:r>
                        <a:rPr lang="zh-CN" altLang="en-US" sz="1200" b="0" i="0" dirty="0" smtClean="0">
                          <a:ln>
                            <a:noFill/>
                          </a:ln>
                          <a:solidFill>
                            <a:srgbClr val="595959"/>
                          </a:solidFill>
                          <a:effectLst/>
                          <a:latin typeface="楷体" panose="02010609060101010101" pitchFamily="49" charset="-122"/>
                          <a:ea typeface="楷体" panose="02010609060101010101" pitchFamily="49" charset="-122"/>
                        </a:rPr>
                        <a:t>2</a:t>
                      </a:r>
                      <a:endParaRPr lang="zh-CN" altLang="en-US" sz="1200" b="0" i="0"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solidFill>
                      <a:schemeClr val="accent2">
                        <a:lumMod val="40000"/>
                        <a:lumOff val="60000"/>
                      </a:schemeClr>
                    </a:solidFill>
                  </a:tcPr>
                </a:tc>
              </a:tr>
              <a:tr h="216000">
                <a:tc vMerge="1">
                  <a:tcPr/>
                </a:tc>
                <a:tc>
                  <a:txBody>
                    <a:bodyPr/>
                    <a:p>
                      <a:pPr algn="ctr" fontAlgn="ctr" latinLnBrk="1"/>
                      <a:r>
                        <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rPr>
                        <a:t>跳水</a:t>
                      </a:r>
                      <a:endPar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solidFill>
                      <a:schemeClr val="accent2">
                        <a:lumMod val="40000"/>
                        <a:lumOff val="60000"/>
                      </a:schemeClr>
                    </a:solidFill>
                  </a:tcPr>
                </a:tc>
                <a:tc>
                  <a:txBody>
                    <a:bodyPr/>
                    <a:p>
                      <a:pPr algn="ctr" fontAlgn="ctr" latinLnBrk="1"/>
                      <a:r>
                        <a:rPr lang="zh-CN" altLang="en-US" sz="1200" b="0" i="0" dirty="0" smtClean="0">
                          <a:ln>
                            <a:noFill/>
                          </a:ln>
                          <a:solidFill>
                            <a:srgbClr val="595959"/>
                          </a:solidFill>
                          <a:effectLst/>
                          <a:latin typeface="楷体" panose="02010609060101010101" pitchFamily="49" charset="-122"/>
                          <a:ea typeface="楷体" panose="02010609060101010101" pitchFamily="49" charset="-122"/>
                        </a:rPr>
                        <a:t>8</a:t>
                      </a:r>
                      <a:endParaRPr lang="zh-CN" altLang="en-US" sz="1200" b="0" i="0"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solidFill>
                      <a:schemeClr val="accent2">
                        <a:lumMod val="40000"/>
                        <a:lumOff val="60000"/>
                      </a:schemeClr>
                    </a:solidFill>
                  </a:tcPr>
                </a:tc>
              </a:tr>
              <a:tr h="216000">
                <a:tc vMerge="1">
                  <a:tcPr/>
                </a:tc>
                <a:tc>
                  <a:txBody>
                    <a:bodyPr/>
                    <a:p>
                      <a:pPr algn="ctr" fontAlgn="ctr" latinLnBrk="1"/>
                      <a:r>
                        <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rPr>
                        <a:t>水球</a:t>
                      </a:r>
                      <a:endPar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solidFill>
                      <a:schemeClr val="accent2">
                        <a:lumMod val="40000"/>
                        <a:lumOff val="60000"/>
                      </a:schemeClr>
                    </a:solidFill>
                  </a:tcPr>
                </a:tc>
                <a:tc>
                  <a:txBody>
                    <a:bodyPr/>
                    <a:p>
                      <a:pPr algn="ctr" fontAlgn="ctr" latinLnBrk="1"/>
                      <a:r>
                        <a:rPr lang="zh-CN" altLang="en-US" sz="1200" b="0" i="0" dirty="0" smtClean="0">
                          <a:ln>
                            <a:noFill/>
                          </a:ln>
                          <a:solidFill>
                            <a:srgbClr val="595959"/>
                          </a:solidFill>
                          <a:effectLst/>
                          <a:latin typeface="楷体" panose="02010609060101010101" pitchFamily="49" charset="-122"/>
                          <a:ea typeface="楷体" panose="02010609060101010101" pitchFamily="49" charset="-122"/>
                        </a:rPr>
                        <a:t>2</a:t>
                      </a:r>
                      <a:endParaRPr lang="zh-CN" altLang="en-US" sz="1200" b="0" i="0"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solidFill>
                      <a:schemeClr val="accent2">
                        <a:lumMod val="40000"/>
                        <a:lumOff val="60000"/>
                      </a:schemeClr>
                    </a:solidFill>
                  </a:tcPr>
                </a:tc>
              </a:tr>
              <a:tr h="216000">
                <a:tc vMerge="1">
                  <a:tcPr/>
                </a:tc>
                <a:tc>
                  <a:txBody>
                    <a:bodyPr/>
                    <a:p>
                      <a:pPr algn="ctr" fontAlgn="ctr" latinLnBrk="1"/>
                      <a:r>
                        <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rPr>
                        <a:t>花样游泳</a:t>
                      </a:r>
                      <a:endPar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solidFill>
                      <a:schemeClr val="accent2">
                        <a:lumMod val="40000"/>
                        <a:lumOff val="60000"/>
                      </a:schemeClr>
                    </a:solidFill>
                  </a:tcPr>
                </a:tc>
                <a:tc>
                  <a:txBody>
                    <a:bodyPr/>
                    <a:p>
                      <a:pPr algn="ctr" fontAlgn="ctr" latinLnBrk="1"/>
                      <a:r>
                        <a:rPr lang="zh-CN" altLang="en-US" sz="1200" b="0" i="0" dirty="0" smtClean="0">
                          <a:ln>
                            <a:noFill/>
                          </a:ln>
                          <a:solidFill>
                            <a:srgbClr val="595959"/>
                          </a:solidFill>
                          <a:effectLst/>
                          <a:latin typeface="楷体" panose="02010609060101010101" pitchFamily="49" charset="-122"/>
                          <a:ea typeface="楷体" panose="02010609060101010101" pitchFamily="49" charset="-122"/>
                        </a:rPr>
                        <a:t>2</a:t>
                      </a:r>
                      <a:endParaRPr lang="zh-CN" altLang="en-US" sz="1200" b="0" i="0"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solidFill>
                      <a:schemeClr val="accent2">
                        <a:lumMod val="40000"/>
                        <a:lumOff val="60000"/>
                      </a:schemeClr>
                    </a:solidFill>
                  </a:tcPr>
                </a:tc>
              </a:tr>
              <a:tr h="216000">
                <a:tc gridSpan="2">
                  <a:txBody>
                    <a:bodyPr/>
                    <a:p>
                      <a:pPr algn="ctr" fontAlgn="ctr" latinLnBrk="1"/>
                      <a:r>
                        <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rPr>
                        <a:t>射箭</a:t>
                      </a:r>
                      <a:endPar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solidFill>
                      <a:schemeClr val="accent2">
                        <a:lumMod val="20000"/>
                        <a:lumOff val="80000"/>
                      </a:schemeClr>
                    </a:solidFill>
                  </a:tcPr>
                </a:tc>
                <a:tc hMerge="1">
                  <a:tcPr/>
                </a:tc>
                <a:tc>
                  <a:txBody>
                    <a:bodyPr/>
                    <a:p>
                      <a:pPr algn="ctr" fontAlgn="ctr" latinLnBrk="1"/>
                      <a:r>
                        <a:rPr lang="zh-CN" altLang="en-US" sz="1200" b="0" i="0" dirty="0" smtClean="0">
                          <a:ln>
                            <a:noFill/>
                          </a:ln>
                          <a:solidFill>
                            <a:srgbClr val="595959"/>
                          </a:solidFill>
                          <a:effectLst/>
                          <a:latin typeface="楷体" panose="02010609060101010101" pitchFamily="49" charset="-122"/>
                          <a:ea typeface="楷体" panose="02010609060101010101" pitchFamily="49" charset="-122"/>
                        </a:rPr>
                        <a:t>5</a:t>
                      </a:r>
                      <a:endParaRPr lang="zh-CN" altLang="en-US" sz="1200" b="0" i="0"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solidFill>
                      <a:schemeClr val="accent2">
                        <a:lumMod val="20000"/>
                        <a:lumOff val="80000"/>
                      </a:schemeClr>
                    </a:solidFill>
                  </a:tcPr>
                </a:tc>
              </a:tr>
              <a:tr h="216000">
                <a:tc gridSpan="2">
                  <a:txBody>
                    <a:bodyPr/>
                    <a:p>
                      <a:pPr algn="ctr" fontAlgn="ctr" latinLnBrk="1"/>
                      <a:r>
                        <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rPr>
                        <a:t>田径</a:t>
                      </a:r>
                      <a:endPar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solidFill>
                      <a:schemeClr val="accent2">
                        <a:lumMod val="40000"/>
                        <a:lumOff val="60000"/>
                      </a:schemeClr>
                    </a:solidFill>
                  </a:tcPr>
                </a:tc>
                <a:tc hMerge="1">
                  <a:tcPr/>
                </a:tc>
                <a:tc>
                  <a:txBody>
                    <a:bodyPr/>
                    <a:p>
                      <a:pPr algn="ctr" fontAlgn="ctr" latinLnBrk="1"/>
                      <a:r>
                        <a:rPr lang="zh-CN" altLang="en-US" sz="1200" b="0" i="0" dirty="0" smtClean="0">
                          <a:ln>
                            <a:noFill/>
                          </a:ln>
                          <a:solidFill>
                            <a:srgbClr val="595959"/>
                          </a:solidFill>
                          <a:effectLst/>
                          <a:latin typeface="楷体" panose="02010609060101010101" pitchFamily="49" charset="-122"/>
                          <a:ea typeface="楷体" panose="02010609060101010101" pitchFamily="49" charset="-122"/>
                        </a:rPr>
                        <a:t>48</a:t>
                      </a:r>
                      <a:endParaRPr lang="zh-CN" altLang="en-US" sz="1200" b="0" i="0"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solidFill>
                      <a:schemeClr val="accent2">
                        <a:lumMod val="40000"/>
                        <a:lumOff val="60000"/>
                      </a:schemeClr>
                    </a:solidFill>
                  </a:tcPr>
                </a:tc>
              </a:tr>
              <a:tr h="216000">
                <a:tc gridSpan="2">
                  <a:txBody>
                    <a:bodyPr/>
                    <a:p>
                      <a:pPr algn="ctr" fontAlgn="ctr" latinLnBrk="1"/>
                      <a:r>
                        <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rPr>
                        <a:t>羽毛球</a:t>
                      </a:r>
                      <a:endPar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solidFill>
                      <a:schemeClr val="accent2">
                        <a:lumMod val="20000"/>
                        <a:lumOff val="80000"/>
                      </a:schemeClr>
                    </a:solidFill>
                  </a:tcPr>
                </a:tc>
                <a:tc hMerge="1">
                  <a:tcPr/>
                </a:tc>
                <a:tc>
                  <a:txBody>
                    <a:bodyPr/>
                    <a:p>
                      <a:pPr algn="ctr" fontAlgn="ctr" latinLnBrk="1"/>
                      <a:r>
                        <a:rPr lang="zh-CN" altLang="en-US" sz="1200" b="0" i="0" dirty="0" smtClean="0">
                          <a:ln>
                            <a:noFill/>
                          </a:ln>
                          <a:solidFill>
                            <a:srgbClr val="595959"/>
                          </a:solidFill>
                          <a:effectLst/>
                          <a:latin typeface="楷体" panose="02010609060101010101" pitchFamily="49" charset="-122"/>
                          <a:ea typeface="楷体" panose="02010609060101010101" pitchFamily="49" charset="-122"/>
                        </a:rPr>
                        <a:t>5</a:t>
                      </a:r>
                      <a:endParaRPr lang="zh-CN" altLang="en-US" sz="1200" b="0" i="0"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solidFill>
                      <a:schemeClr val="accent2">
                        <a:lumMod val="20000"/>
                        <a:lumOff val="80000"/>
                      </a:schemeClr>
                    </a:solidFill>
                  </a:tcPr>
                </a:tc>
              </a:tr>
              <a:tr h="216000">
                <a:tc rowSpan="2">
                  <a:txBody>
                    <a:bodyPr/>
                    <a:p>
                      <a:pPr algn="ctr" fontAlgn="ctr" latinLnBrk="1"/>
                      <a:r>
                        <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rPr>
                        <a:t>篮球</a:t>
                      </a:r>
                      <a:endPar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solidFill>
                      <a:schemeClr val="accent2">
                        <a:lumMod val="40000"/>
                        <a:lumOff val="60000"/>
                      </a:schemeClr>
                    </a:solidFill>
                  </a:tcPr>
                </a:tc>
                <a:tc>
                  <a:txBody>
                    <a:bodyPr/>
                    <a:p>
                      <a:pPr algn="ctr" fontAlgn="ctr" latinLnBrk="1"/>
                      <a:r>
                        <a:rPr lang="zh-CN" altLang="en-US" sz="1200" b="0" i="0" dirty="0" smtClean="0">
                          <a:ln>
                            <a:noFill/>
                          </a:ln>
                          <a:solidFill>
                            <a:srgbClr val="595959"/>
                          </a:solidFill>
                          <a:effectLst/>
                          <a:latin typeface="楷体" panose="02010609060101010101" pitchFamily="49" charset="-122"/>
                          <a:ea typeface="楷体" panose="02010609060101010101" pitchFamily="49" charset="-122"/>
                        </a:rPr>
                        <a:t>篮球（五人制）</a:t>
                      </a:r>
                      <a:endParaRPr lang="zh-CN" altLang="en-US" sz="1200" b="0" i="0"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solidFill>
                      <a:schemeClr val="accent2">
                        <a:lumMod val="40000"/>
                        <a:lumOff val="60000"/>
                      </a:schemeClr>
                    </a:solidFill>
                  </a:tcPr>
                </a:tc>
                <a:tc>
                  <a:txBody>
                    <a:bodyPr/>
                    <a:p>
                      <a:pPr algn="ctr" fontAlgn="ctr" latinLnBrk="1"/>
                      <a:r>
                        <a:rPr lang="zh-CN" altLang="en-US" sz="1200" b="0" i="0" dirty="0" smtClean="0">
                          <a:ln>
                            <a:noFill/>
                          </a:ln>
                          <a:solidFill>
                            <a:srgbClr val="595959"/>
                          </a:solidFill>
                          <a:effectLst/>
                          <a:latin typeface="楷体" panose="02010609060101010101" pitchFamily="49" charset="-122"/>
                          <a:ea typeface="楷体" panose="02010609060101010101" pitchFamily="49" charset="-122"/>
                        </a:rPr>
                        <a:t>2</a:t>
                      </a:r>
                      <a:endParaRPr lang="zh-CN" altLang="en-US" sz="1200" b="0" i="0"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solidFill>
                      <a:schemeClr val="accent2">
                        <a:lumMod val="40000"/>
                        <a:lumOff val="60000"/>
                      </a:schemeClr>
                    </a:solidFill>
                  </a:tcPr>
                </a:tc>
              </a:tr>
              <a:tr h="216000">
                <a:tc vMerge="1">
                  <a:tcPr/>
                </a:tc>
                <a:tc>
                  <a:txBody>
                    <a:bodyPr/>
                    <a:p>
                      <a:pPr algn="ctr" fontAlgn="ctr" latinLnBrk="1"/>
                      <a:r>
                        <a:rPr lang="zh-CN" altLang="en-US" sz="1200" b="0" i="0" dirty="0" smtClean="0">
                          <a:ln>
                            <a:noFill/>
                          </a:ln>
                          <a:solidFill>
                            <a:srgbClr val="595959"/>
                          </a:solidFill>
                          <a:effectLst/>
                          <a:latin typeface="楷体" panose="02010609060101010101" pitchFamily="49" charset="-122"/>
                          <a:ea typeface="楷体" panose="02010609060101010101" pitchFamily="49" charset="-122"/>
                        </a:rPr>
                        <a:t>3x3篮球</a:t>
                      </a:r>
                      <a:endParaRPr lang="zh-CN" altLang="en-US" sz="1200" b="0" i="0"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solidFill>
                      <a:schemeClr val="accent2">
                        <a:lumMod val="40000"/>
                        <a:lumOff val="60000"/>
                      </a:schemeClr>
                    </a:solidFill>
                  </a:tcPr>
                </a:tc>
                <a:tc>
                  <a:txBody>
                    <a:bodyPr/>
                    <a:p>
                      <a:pPr algn="ctr" fontAlgn="ctr" latinLnBrk="1"/>
                      <a:r>
                        <a:rPr lang="zh-CN" altLang="en-US" sz="1200" b="0" i="0" dirty="0" smtClean="0">
                          <a:ln>
                            <a:noFill/>
                          </a:ln>
                          <a:solidFill>
                            <a:srgbClr val="595959"/>
                          </a:solidFill>
                          <a:effectLst/>
                          <a:latin typeface="楷体" panose="02010609060101010101" pitchFamily="49" charset="-122"/>
                          <a:ea typeface="楷体" panose="02010609060101010101" pitchFamily="49" charset="-122"/>
                        </a:rPr>
                        <a:t>2</a:t>
                      </a:r>
                      <a:endParaRPr lang="zh-CN" altLang="en-US" sz="1200" b="0" i="0"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solidFill>
                      <a:schemeClr val="accent2">
                        <a:lumMod val="40000"/>
                        <a:lumOff val="60000"/>
                      </a:schemeClr>
                    </a:solidFill>
                  </a:tcPr>
                </a:tc>
              </a:tr>
              <a:tr h="216000">
                <a:tc gridSpan="2">
                  <a:txBody>
                    <a:bodyPr/>
                    <a:p>
                      <a:pPr algn="ctr" fontAlgn="ctr" latinLnBrk="1"/>
                      <a:r>
                        <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rPr>
                        <a:t>拳击</a:t>
                      </a:r>
                      <a:endPar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solidFill>
                      <a:schemeClr val="accent2">
                        <a:lumMod val="20000"/>
                        <a:lumOff val="80000"/>
                      </a:schemeClr>
                    </a:solidFill>
                  </a:tcPr>
                </a:tc>
                <a:tc hMerge="1">
                  <a:tcPr/>
                </a:tc>
                <a:tc>
                  <a:txBody>
                    <a:bodyPr/>
                    <a:p>
                      <a:pPr algn="ctr" fontAlgn="ctr" latinLnBrk="1"/>
                      <a:r>
                        <a:rPr lang="zh-CN" altLang="en-US" sz="1200" b="0" i="0" dirty="0" smtClean="0">
                          <a:ln>
                            <a:noFill/>
                          </a:ln>
                          <a:solidFill>
                            <a:srgbClr val="595959"/>
                          </a:solidFill>
                          <a:effectLst/>
                          <a:latin typeface="楷体" panose="02010609060101010101" pitchFamily="49" charset="-122"/>
                          <a:ea typeface="楷体" panose="02010609060101010101" pitchFamily="49" charset="-122"/>
                        </a:rPr>
                        <a:t>13</a:t>
                      </a:r>
                      <a:endParaRPr lang="zh-CN" altLang="en-US" sz="1200" b="0" i="0"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solidFill>
                      <a:schemeClr val="accent2">
                        <a:lumMod val="20000"/>
                        <a:lumOff val="80000"/>
                      </a:schemeClr>
                    </a:solidFill>
                  </a:tcPr>
                </a:tc>
              </a:tr>
              <a:tr h="216000">
                <a:tc gridSpan="2">
                  <a:txBody>
                    <a:bodyPr/>
                    <a:p>
                      <a:pPr algn="ctr" fontAlgn="ctr" latinLnBrk="1"/>
                      <a:r>
                        <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rPr>
                        <a:t>霹雳舞</a:t>
                      </a:r>
                      <a:endPar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solidFill>
                      <a:schemeClr val="accent2">
                        <a:lumMod val="40000"/>
                        <a:lumOff val="60000"/>
                      </a:schemeClr>
                    </a:solidFill>
                  </a:tcPr>
                </a:tc>
                <a:tc hMerge="1">
                  <a:tcPr/>
                </a:tc>
                <a:tc>
                  <a:txBody>
                    <a:bodyPr/>
                    <a:p>
                      <a:pPr algn="ctr" fontAlgn="ctr" latinLnBrk="1"/>
                      <a:r>
                        <a:rPr lang="zh-CN" altLang="en-US" sz="1200" b="0" i="0" dirty="0" smtClean="0">
                          <a:ln>
                            <a:noFill/>
                          </a:ln>
                          <a:solidFill>
                            <a:srgbClr val="595959"/>
                          </a:solidFill>
                          <a:effectLst/>
                          <a:latin typeface="楷体" panose="02010609060101010101" pitchFamily="49" charset="-122"/>
                          <a:ea typeface="楷体" panose="02010609060101010101" pitchFamily="49" charset="-122"/>
                        </a:rPr>
                        <a:t>2</a:t>
                      </a:r>
                      <a:endParaRPr lang="zh-CN" altLang="en-US" sz="1200" b="0" i="0"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solidFill>
                      <a:schemeClr val="accent2">
                        <a:lumMod val="40000"/>
                        <a:lumOff val="60000"/>
                      </a:schemeClr>
                    </a:solidFill>
                  </a:tcPr>
                </a:tc>
              </a:tr>
              <a:tr h="216000">
                <a:tc rowSpan="2">
                  <a:txBody>
                    <a:bodyPr/>
                    <a:p>
                      <a:pPr algn="ctr" fontAlgn="ctr" latinLnBrk="1"/>
                      <a:r>
                        <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rPr>
                        <a:t>皮划艇</a:t>
                      </a:r>
                      <a:endPar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solidFill>
                      <a:schemeClr val="accent2">
                        <a:lumMod val="20000"/>
                        <a:lumOff val="80000"/>
                      </a:schemeClr>
                    </a:solidFill>
                  </a:tcPr>
                </a:tc>
                <a:tc>
                  <a:txBody>
                    <a:bodyPr/>
                    <a:p>
                      <a:pPr algn="ctr" fontAlgn="ctr" latinLnBrk="1"/>
                      <a:r>
                        <a:rPr lang="zh-CN" altLang="en-US" sz="1200" b="0" i="0" dirty="0" smtClean="0">
                          <a:ln>
                            <a:noFill/>
                          </a:ln>
                          <a:solidFill>
                            <a:srgbClr val="595959"/>
                          </a:solidFill>
                          <a:effectLst/>
                          <a:latin typeface="楷体" panose="02010609060101010101" pitchFamily="49" charset="-122"/>
                          <a:ea typeface="楷体" panose="02010609060101010101" pitchFamily="49" charset="-122"/>
                        </a:rPr>
                        <a:t>静水竞速</a:t>
                      </a:r>
                      <a:endParaRPr lang="zh-CN" altLang="en-US" sz="1200" b="0" i="0"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solidFill>
                      <a:schemeClr val="accent2">
                        <a:lumMod val="20000"/>
                        <a:lumOff val="80000"/>
                      </a:schemeClr>
                    </a:solidFill>
                  </a:tcPr>
                </a:tc>
                <a:tc>
                  <a:txBody>
                    <a:bodyPr/>
                    <a:p>
                      <a:pPr algn="ctr" fontAlgn="ctr" latinLnBrk="1"/>
                      <a:r>
                        <a:rPr lang="zh-CN" altLang="en-US" sz="1200" b="0" i="0" dirty="0" smtClean="0">
                          <a:ln>
                            <a:noFill/>
                          </a:ln>
                          <a:solidFill>
                            <a:srgbClr val="595959"/>
                          </a:solidFill>
                          <a:effectLst/>
                          <a:latin typeface="楷体" panose="02010609060101010101" pitchFamily="49" charset="-122"/>
                          <a:ea typeface="楷体" panose="02010609060101010101" pitchFamily="49" charset="-122"/>
                        </a:rPr>
                        <a:t>10</a:t>
                      </a:r>
                      <a:endParaRPr lang="zh-CN" altLang="en-US" sz="1200" b="0" i="0"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solidFill>
                      <a:schemeClr val="accent2">
                        <a:lumMod val="20000"/>
                        <a:lumOff val="80000"/>
                      </a:schemeClr>
                    </a:solidFill>
                  </a:tcPr>
                </a:tc>
              </a:tr>
              <a:tr h="216000">
                <a:tc vMerge="1">
                  <a:tcPr/>
                </a:tc>
                <a:tc>
                  <a:txBody>
                    <a:bodyPr/>
                    <a:p>
                      <a:pPr algn="ctr" fontAlgn="ctr" latinLnBrk="1"/>
                      <a:r>
                        <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rPr>
                        <a:t>激流回旋</a:t>
                      </a:r>
                      <a:endPar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solidFill>
                      <a:schemeClr val="accent2">
                        <a:lumMod val="20000"/>
                        <a:lumOff val="80000"/>
                      </a:schemeClr>
                    </a:solidFill>
                  </a:tcPr>
                </a:tc>
                <a:tc>
                  <a:txBody>
                    <a:bodyPr/>
                    <a:p>
                      <a:pPr algn="ctr" fontAlgn="ctr" latinLnBrk="1"/>
                      <a:r>
                        <a:rPr lang="zh-CN" altLang="en-US" sz="1200" b="0" i="0" dirty="0" smtClean="0">
                          <a:ln>
                            <a:noFill/>
                          </a:ln>
                          <a:solidFill>
                            <a:srgbClr val="595959"/>
                          </a:solidFill>
                          <a:effectLst/>
                          <a:latin typeface="楷体" panose="02010609060101010101" pitchFamily="49" charset="-122"/>
                          <a:ea typeface="楷体" panose="02010609060101010101" pitchFamily="49" charset="-122"/>
                        </a:rPr>
                        <a:t>6</a:t>
                      </a:r>
                      <a:endParaRPr lang="zh-CN" altLang="en-US" sz="1200" b="0" i="0"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solidFill>
                      <a:schemeClr val="accent2">
                        <a:lumMod val="20000"/>
                        <a:lumOff val="80000"/>
                      </a:schemeClr>
                    </a:solidFill>
                  </a:tcPr>
                </a:tc>
              </a:tr>
              <a:tr h="216000">
                <a:tc rowSpan="5">
                  <a:txBody>
                    <a:bodyPr/>
                    <a:p>
                      <a:pPr algn="ctr" fontAlgn="ctr" latinLnBrk="1"/>
                      <a:r>
                        <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rPr>
                        <a:t>自行车</a:t>
                      </a:r>
                      <a:endPar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solidFill>
                      <a:schemeClr val="accent2">
                        <a:lumMod val="40000"/>
                        <a:lumOff val="60000"/>
                      </a:schemeClr>
                    </a:solidFill>
                  </a:tcPr>
                </a:tc>
                <a:tc>
                  <a:txBody>
                    <a:bodyPr/>
                    <a:p>
                      <a:pPr algn="ctr" fontAlgn="ctr" latinLnBrk="1"/>
                      <a:r>
                        <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rPr>
                        <a:t>自由式小轮车</a:t>
                      </a:r>
                      <a:endPar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solidFill>
                      <a:schemeClr val="accent2">
                        <a:lumMod val="40000"/>
                        <a:lumOff val="60000"/>
                      </a:schemeClr>
                    </a:solidFill>
                  </a:tcPr>
                </a:tc>
                <a:tc>
                  <a:txBody>
                    <a:bodyPr/>
                    <a:p>
                      <a:pPr algn="ctr" fontAlgn="ctr" latinLnBrk="1"/>
                      <a:r>
                        <a:rPr lang="zh-CN" altLang="en-US" sz="1200" b="0" i="0" dirty="0" smtClean="0">
                          <a:ln>
                            <a:noFill/>
                          </a:ln>
                          <a:solidFill>
                            <a:srgbClr val="595959"/>
                          </a:solidFill>
                          <a:effectLst/>
                          <a:latin typeface="楷体" panose="02010609060101010101" pitchFamily="49" charset="-122"/>
                          <a:ea typeface="楷体" panose="02010609060101010101" pitchFamily="49" charset="-122"/>
                        </a:rPr>
                        <a:t>2</a:t>
                      </a:r>
                      <a:endParaRPr lang="zh-CN" altLang="en-US" sz="1200" b="0" i="0"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solidFill>
                      <a:schemeClr val="accent2">
                        <a:lumMod val="40000"/>
                        <a:lumOff val="60000"/>
                      </a:schemeClr>
                    </a:solidFill>
                  </a:tcPr>
                </a:tc>
              </a:tr>
              <a:tr h="216000">
                <a:tc vMerge="1">
                  <a:tcPr/>
                </a:tc>
                <a:tc>
                  <a:txBody>
                    <a:bodyPr/>
                    <a:p>
                      <a:pPr algn="ctr" fontAlgn="ctr" latinLnBrk="1"/>
                      <a:r>
                        <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rPr>
                        <a:t>小轮车竞速</a:t>
                      </a:r>
                      <a:endPar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solidFill>
                      <a:schemeClr val="accent2">
                        <a:lumMod val="40000"/>
                        <a:lumOff val="60000"/>
                      </a:schemeClr>
                    </a:solidFill>
                  </a:tcPr>
                </a:tc>
                <a:tc>
                  <a:txBody>
                    <a:bodyPr/>
                    <a:p>
                      <a:pPr algn="ctr" fontAlgn="ctr" latinLnBrk="1"/>
                      <a:r>
                        <a:rPr lang="zh-CN" altLang="en-US" sz="1200" b="0" i="0" dirty="0" smtClean="0">
                          <a:ln>
                            <a:noFill/>
                          </a:ln>
                          <a:solidFill>
                            <a:srgbClr val="595959"/>
                          </a:solidFill>
                          <a:effectLst/>
                          <a:latin typeface="楷体" panose="02010609060101010101" pitchFamily="49" charset="-122"/>
                          <a:ea typeface="楷体" panose="02010609060101010101" pitchFamily="49" charset="-122"/>
                        </a:rPr>
                        <a:t>2</a:t>
                      </a:r>
                      <a:endParaRPr lang="zh-CN" altLang="en-US" sz="1200" b="0" i="0"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solidFill>
                      <a:schemeClr val="accent2">
                        <a:lumMod val="40000"/>
                        <a:lumOff val="60000"/>
                      </a:schemeClr>
                    </a:solidFill>
                  </a:tcPr>
                </a:tc>
              </a:tr>
              <a:tr h="216000">
                <a:tc vMerge="1">
                  <a:tcPr/>
                </a:tc>
                <a:tc>
                  <a:txBody>
                    <a:bodyPr/>
                    <a:p>
                      <a:pPr algn="ctr" fontAlgn="ctr" latinLnBrk="1"/>
                      <a:r>
                        <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rPr>
                        <a:t>山地自行车</a:t>
                      </a:r>
                      <a:endPar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solidFill>
                      <a:schemeClr val="accent2">
                        <a:lumMod val="40000"/>
                        <a:lumOff val="60000"/>
                      </a:schemeClr>
                    </a:solidFill>
                  </a:tcPr>
                </a:tc>
                <a:tc>
                  <a:txBody>
                    <a:bodyPr/>
                    <a:p>
                      <a:pPr algn="ctr" fontAlgn="ctr" latinLnBrk="1"/>
                      <a:r>
                        <a:rPr lang="zh-CN" altLang="en-US" sz="1200" b="0" i="0" dirty="0" smtClean="0">
                          <a:ln>
                            <a:noFill/>
                          </a:ln>
                          <a:solidFill>
                            <a:srgbClr val="595959"/>
                          </a:solidFill>
                          <a:effectLst/>
                          <a:latin typeface="楷体" panose="02010609060101010101" pitchFamily="49" charset="-122"/>
                          <a:ea typeface="楷体" panose="02010609060101010101" pitchFamily="49" charset="-122"/>
                        </a:rPr>
                        <a:t>2</a:t>
                      </a:r>
                      <a:endParaRPr lang="zh-CN" altLang="en-US" sz="1200" b="0" i="0"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solidFill>
                      <a:schemeClr val="accent2">
                        <a:lumMod val="40000"/>
                        <a:lumOff val="60000"/>
                      </a:schemeClr>
                    </a:solidFill>
                  </a:tcPr>
                </a:tc>
              </a:tr>
              <a:tr h="216000">
                <a:tc vMerge="1">
                  <a:tcPr/>
                </a:tc>
                <a:tc>
                  <a:txBody>
                    <a:bodyPr/>
                    <a:p>
                      <a:pPr algn="ctr" fontAlgn="ctr" latinLnBrk="1"/>
                      <a:r>
                        <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rPr>
                        <a:t>公路自行车</a:t>
                      </a:r>
                      <a:endPar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solidFill>
                      <a:schemeClr val="accent2">
                        <a:lumMod val="40000"/>
                        <a:lumOff val="60000"/>
                      </a:schemeClr>
                    </a:solidFill>
                  </a:tcPr>
                </a:tc>
                <a:tc>
                  <a:txBody>
                    <a:bodyPr/>
                    <a:p>
                      <a:pPr algn="ctr" fontAlgn="ctr" latinLnBrk="1"/>
                      <a:r>
                        <a:rPr lang="zh-CN" altLang="en-US" sz="1200" b="0" i="0" dirty="0" smtClean="0">
                          <a:ln>
                            <a:noFill/>
                          </a:ln>
                          <a:solidFill>
                            <a:srgbClr val="595959"/>
                          </a:solidFill>
                          <a:effectLst/>
                          <a:latin typeface="楷体" panose="02010609060101010101" pitchFamily="49" charset="-122"/>
                          <a:ea typeface="楷体" panose="02010609060101010101" pitchFamily="49" charset="-122"/>
                        </a:rPr>
                        <a:t>4</a:t>
                      </a:r>
                      <a:endParaRPr lang="zh-CN" altLang="en-US" sz="1200" b="0" i="0"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solidFill>
                      <a:schemeClr val="accent2">
                        <a:lumMod val="40000"/>
                        <a:lumOff val="60000"/>
                      </a:schemeClr>
                    </a:solidFill>
                  </a:tcPr>
                </a:tc>
              </a:tr>
              <a:tr h="216000">
                <a:tc vMerge="1">
                  <a:tcPr/>
                </a:tc>
                <a:tc>
                  <a:txBody>
                    <a:bodyPr/>
                    <a:p>
                      <a:pPr algn="ctr" fontAlgn="ctr" latinLnBrk="1"/>
                      <a:r>
                        <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rPr>
                        <a:t>场地自行车</a:t>
                      </a:r>
                      <a:endPar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solidFill>
                      <a:schemeClr val="accent2">
                        <a:lumMod val="40000"/>
                        <a:lumOff val="60000"/>
                      </a:schemeClr>
                    </a:solidFill>
                  </a:tcPr>
                </a:tc>
                <a:tc>
                  <a:txBody>
                    <a:bodyPr/>
                    <a:p>
                      <a:pPr algn="ctr" fontAlgn="ctr" latinLnBrk="1"/>
                      <a:r>
                        <a:rPr lang="zh-CN" altLang="en-US" sz="1200" b="0" i="0" dirty="0" smtClean="0">
                          <a:ln>
                            <a:noFill/>
                          </a:ln>
                          <a:solidFill>
                            <a:srgbClr val="595959"/>
                          </a:solidFill>
                          <a:effectLst/>
                          <a:latin typeface="楷体" panose="02010609060101010101" pitchFamily="49" charset="-122"/>
                          <a:ea typeface="楷体" panose="02010609060101010101" pitchFamily="49" charset="-122"/>
                        </a:rPr>
                        <a:t>12</a:t>
                      </a:r>
                      <a:endParaRPr lang="zh-CN" altLang="en-US" sz="1200" b="0" i="0"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solidFill>
                      <a:schemeClr val="accent2">
                        <a:lumMod val="40000"/>
                        <a:lumOff val="60000"/>
                      </a:schemeClr>
                    </a:solidFill>
                  </a:tcPr>
                </a:tc>
              </a:tr>
              <a:tr h="216000">
                <a:tc rowSpan="3">
                  <a:txBody>
                    <a:bodyPr/>
                    <a:p>
                      <a:pPr algn="ctr" fontAlgn="ctr" latinLnBrk="1"/>
                      <a:r>
                        <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rPr>
                        <a:t>马术</a:t>
                      </a:r>
                      <a:endPar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solidFill>
                      <a:schemeClr val="accent2">
                        <a:lumMod val="20000"/>
                        <a:lumOff val="80000"/>
                      </a:schemeClr>
                    </a:solidFill>
                  </a:tcPr>
                </a:tc>
                <a:tc>
                  <a:txBody>
                    <a:bodyPr/>
                    <a:p>
                      <a:pPr algn="ctr" fontAlgn="ctr" latinLnBrk="1"/>
                      <a:r>
                        <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rPr>
                        <a:t>盛装舞步</a:t>
                      </a:r>
                      <a:endPar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solidFill>
                      <a:schemeClr val="accent2">
                        <a:lumMod val="20000"/>
                        <a:lumOff val="80000"/>
                      </a:schemeClr>
                    </a:solidFill>
                  </a:tcPr>
                </a:tc>
                <a:tc>
                  <a:txBody>
                    <a:bodyPr/>
                    <a:p>
                      <a:pPr algn="ctr" fontAlgn="ctr" latinLnBrk="1"/>
                      <a:r>
                        <a:rPr lang="zh-CN" altLang="en-US" sz="1200" b="0" i="0" dirty="0" smtClean="0">
                          <a:ln>
                            <a:noFill/>
                          </a:ln>
                          <a:solidFill>
                            <a:srgbClr val="595959"/>
                          </a:solidFill>
                          <a:effectLst/>
                          <a:latin typeface="楷体" panose="02010609060101010101" pitchFamily="49" charset="-122"/>
                          <a:ea typeface="楷体" panose="02010609060101010101" pitchFamily="49" charset="-122"/>
                        </a:rPr>
                        <a:t>2</a:t>
                      </a:r>
                      <a:endParaRPr lang="zh-CN" altLang="en-US" sz="1200" b="0" i="0"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solidFill>
                      <a:schemeClr val="accent2">
                        <a:lumMod val="20000"/>
                        <a:lumOff val="80000"/>
                      </a:schemeClr>
                    </a:solidFill>
                  </a:tcPr>
                </a:tc>
              </a:tr>
              <a:tr h="216000">
                <a:tc vMerge="1">
                  <a:tcPr/>
                </a:tc>
                <a:tc>
                  <a:txBody>
                    <a:bodyPr/>
                    <a:p>
                      <a:pPr algn="ctr" fontAlgn="ctr" latinLnBrk="1"/>
                      <a:r>
                        <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rPr>
                        <a:t>三项赛</a:t>
                      </a:r>
                      <a:endPar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solidFill>
                      <a:schemeClr val="accent2">
                        <a:lumMod val="20000"/>
                        <a:lumOff val="80000"/>
                      </a:schemeClr>
                    </a:solidFill>
                  </a:tcPr>
                </a:tc>
                <a:tc>
                  <a:txBody>
                    <a:bodyPr/>
                    <a:p>
                      <a:pPr algn="ctr" fontAlgn="ctr" latinLnBrk="1"/>
                      <a:r>
                        <a:rPr lang="zh-CN" altLang="en-US" sz="1200" b="0" i="0" dirty="0" smtClean="0">
                          <a:ln>
                            <a:noFill/>
                          </a:ln>
                          <a:solidFill>
                            <a:srgbClr val="595959"/>
                          </a:solidFill>
                          <a:effectLst/>
                          <a:latin typeface="楷体" panose="02010609060101010101" pitchFamily="49" charset="-122"/>
                          <a:ea typeface="楷体" panose="02010609060101010101" pitchFamily="49" charset="-122"/>
                        </a:rPr>
                        <a:t>2</a:t>
                      </a:r>
                      <a:endParaRPr lang="zh-CN" altLang="en-US" sz="1200" b="0" i="0"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solidFill>
                      <a:schemeClr val="accent2">
                        <a:lumMod val="20000"/>
                        <a:lumOff val="80000"/>
                      </a:schemeClr>
                    </a:solidFill>
                  </a:tcPr>
                </a:tc>
              </a:tr>
              <a:tr h="216000">
                <a:tc vMerge="1">
                  <a:tcPr/>
                </a:tc>
                <a:tc>
                  <a:txBody>
                    <a:bodyPr/>
                    <a:p>
                      <a:pPr algn="ctr" fontAlgn="ctr" latinLnBrk="1"/>
                      <a:r>
                        <a:rPr lang="zh-CN" altLang="en-US" sz="1200" b="0" i="0" dirty="0" smtClean="0">
                          <a:ln>
                            <a:noFill/>
                          </a:ln>
                          <a:solidFill>
                            <a:srgbClr val="595959"/>
                          </a:solidFill>
                          <a:effectLst/>
                          <a:latin typeface="楷体" panose="02010609060101010101" pitchFamily="49" charset="-122"/>
                          <a:ea typeface="楷体" panose="02010609060101010101" pitchFamily="49" charset="-122"/>
                        </a:rPr>
                        <a:t>场地障碍赛</a:t>
                      </a:r>
                      <a:endParaRPr lang="zh-CN" altLang="en-US" sz="1200" b="0" i="0"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solidFill>
                      <a:schemeClr val="accent2">
                        <a:lumMod val="20000"/>
                        <a:lumOff val="80000"/>
                      </a:schemeClr>
                    </a:solidFill>
                  </a:tcPr>
                </a:tc>
                <a:tc>
                  <a:txBody>
                    <a:bodyPr/>
                    <a:p>
                      <a:pPr algn="ctr" fontAlgn="ctr" latinLnBrk="1"/>
                      <a:r>
                        <a:rPr lang="zh-CN" altLang="en-US" sz="1200" b="0" i="0" dirty="0" smtClean="0">
                          <a:ln>
                            <a:noFill/>
                          </a:ln>
                          <a:solidFill>
                            <a:srgbClr val="595959"/>
                          </a:solidFill>
                          <a:effectLst/>
                          <a:latin typeface="楷体" panose="02010609060101010101" pitchFamily="49" charset="-122"/>
                          <a:ea typeface="楷体" panose="02010609060101010101" pitchFamily="49" charset="-122"/>
                        </a:rPr>
                        <a:t>2</a:t>
                      </a:r>
                      <a:endParaRPr lang="zh-CN" altLang="en-US" sz="1200" b="0" i="0"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solidFill>
                      <a:schemeClr val="accent2">
                        <a:lumMod val="20000"/>
                        <a:lumOff val="80000"/>
                      </a:schemeClr>
                    </a:solid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2" name="矩形 1"/>
          <p:cNvSpPr/>
          <p:nvPr/>
        </p:nvSpPr>
        <p:spPr>
          <a:xfrm>
            <a:off x="869950" y="544513"/>
            <a:ext cx="4651375" cy="398780"/>
          </a:xfrm>
          <a:prstGeom prst="rect">
            <a:avLst/>
          </a:prstGeom>
          <a:noFill/>
          <a:ln w="9525">
            <a:noFill/>
          </a:ln>
        </p:spPr>
        <p:txBody>
          <a:bodyPr anchor="t" anchorCtr="0">
            <a:spAutoFit/>
          </a:bodyPr>
          <a:p>
            <a:r>
              <a:rPr lang="zh-CN" altLang="en-US"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任务一</a:t>
            </a:r>
            <a:r>
              <a:rPr lang="en-US" altLang="zh-CN"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  体育对人的作用</a:t>
            </a:r>
            <a:endParaRPr lang="zh-CN" altLang="en-US" sz="2000"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31" name="îŝḷîḓé-文本框 65"/>
          <p:cNvSpPr txBox="1"/>
          <p:nvPr>
            <p:custDataLst>
              <p:tags r:id="rId1"/>
            </p:custDataLst>
          </p:nvPr>
        </p:nvSpPr>
        <p:spPr>
          <a:xfrm>
            <a:off x="6322695" y="1896110"/>
            <a:ext cx="4121785" cy="563880"/>
          </a:xfrm>
          <a:prstGeom prst="rect">
            <a:avLst/>
          </a:prstGeom>
          <a:noFill/>
        </p:spPr>
        <p:txBody>
          <a:bodyPr wrap="none" anchor="b" anchorCtr="0">
            <a:normAutofit/>
          </a:bodyPr>
          <a:p>
            <a:pPr algn="l" defTabSz="1217295">
              <a:lnSpc>
                <a:spcPct val="140000"/>
              </a:lnSpc>
            </a:pPr>
            <a:r>
              <a:rPr lang="zh-CN" altLang="en-US" sz="20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体育对人体健康的作用</a:t>
            </a:r>
            <a:endParaRPr lang="zh-CN" altLang="en-US" sz="20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
        <p:nvSpPr>
          <p:cNvPr id="37" name="îŝḷîḓé-文本框 63"/>
          <p:cNvSpPr txBox="1"/>
          <p:nvPr>
            <p:custDataLst>
              <p:tags r:id="rId2"/>
            </p:custDataLst>
          </p:nvPr>
        </p:nvSpPr>
        <p:spPr>
          <a:xfrm>
            <a:off x="6307455" y="3003550"/>
            <a:ext cx="4121785" cy="502920"/>
          </a:xfrm>
          <a:prstGeom prst="rect">
            <a:avLst/>
          </a:prstGeom>
          <a:noFill/>
        </p:spPr>
        <p:txBody>
          <a:bodyPr wrap="none" anchor="b" anchorCtr="0">
            <a:normAutofit lnSpcReduction="10000"/>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体育对人心理健康的作用</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
        <p:nvSpPr>
          <p:cNvPr id="48" name="îŝḷîḓé-文本框 61"/>
          <p:cNvSpPr txBox="1"/>
          <p:nvPr>
            <p:custDataLst>
              <p:tags r:id="rId3"/>
            </p:custDataLst>
          </p:nvPr>
        </p:nvSpPr>
        <p:spPr>
          <a:xfrm>
            <a:off x="6322695" y="3942080"/>
            <a:ext cx="4121785" cy="604520"/>
          </a:xfrm>
          <a:prstGeom prst="rect">
            <a:avLst/>
          </a:prstGeom>
          <a:noFill/>
        </p:spPr>
        <p:txBody>
          <a:bodyPr wrap="none" anchor="b" anchorCtr="0">
            <a:normAutofit/>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体育对人的社会化作用</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grpSp>
        <p:nvGrpSpPr>
          <p:cNvPr id="7" name="组合 6"/>
          <p:cNvGrpSpPr/>
          <p:nvPr/>
        </p:nvGrpSpPr>
        <p:grpSpPr>
          <a:xfrm>
            <a:off x="1620889" y="1348740"/>
            <a:ext cx="3406612" cy="3433234"/>
            <a:chOff x="1472299" y="1847850"/>
            <a:chExt cx="3406612" cy="3433234"/>
          </a:xfrm>
        </p:grpSpPr>
        <p:sp>
          <p:nvSpPr>
            <p:cNvPr id="10" name="Polygon"/>
            <p:cNvSpPr/>
            <p:nvPr>
              <p:custDataLst>
                <p:tags r:id="rId4"/>
              </p:custDataLst>
            </p:nvPr>
          </p:nvSpPr>
          <p:spPr>
            <a:xfrm>
              <a:off x="2348598" y="1847850"/>
              <a:ext cx="1649779" cy="190500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accent1"/>
            </a:solidFill>
            <a:ln w="12700">
              <a:miter lim="400000"/>
            </a:ln>
          </p:spPr>
          <p:txBody>
            <a:bodyPr lIns="22860" rIns="22860"/>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11" name="Polygon"/>
            <p:cNvSpPr/>
            <p:nvPr>
              <p:custDataLst>
                <p:tags r:id="rId5"/>
              </p:custDataLst>
            </p:nvPr>
          </p:nvSpPr>
          <p:spPr>
            <a:xfrm>
              <a:off x="1472299" y="3376083"/>
              <a:ext cx="1649779" cy="190500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accent4"/>
            </a:solidFill>
            <a:ln w="12700">
              <a:miter lim="400000"/>
            </a:ln>
          </p:spPr>
          <p:txBody>
            <a:bodyPr lIns="22860" rIns="22860"/>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12" name="Polygon"/>
            <p:cNvSpPr/>
            <p:nvPr>
              <p:custDataLst>
                <p:tags r:id="rId6"/>
              </p:custDataLst>
            </p:nvPr>
          </p:nvSpPr>
          <p:spPr>
            <a:xfrm>
              <a:off x="3229132" y="3376083"/>
              <a:ext cx="1649779" cy="190500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accent5"/>
            </a:solidFill>
            <a:ln w="12700">
              <a:miter lim="400000"/>
            </a:ln>
          </p:spPr>
          <p:txBody>
            <a:bodyPr lIns="22860" rIns="22860"/>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17" name="Shape"/>
            <p:cNvSpPr/>
            <p:nvPr>
              <p:custDataLst>
                <p:tags r:id="rId7"/>
              </p:custDataLst>
            </p:nvPr>
          </p:nvSpPr>
          <p:spPr>
            <a:xfrm>
              <a:off x="3815841" y="4091411"/>
              <a:ext cx="476361" cy="474346"/>
            </a:xfrm>
            <a:custGeom>
              <a:avLst/>
              <a:gdLst/>
              <a:ahLst/>
              <a:cxnLst>
                <a:cxn ang="0">
                  <a:pos x="wd2" y="hd2"/>
                </a:cxn>
                <a:cxn ang="5400000">
                  <a:pos x="wd2" y="hd2"/>
                </a:cxn>
                <a:cxn ang="10800000">
                  <a:pos x="wd2" y="hd2"/>
                </a:cxn>
                <a:cxn ang="16200000">
                  <a:pos x="wd2" y="hd2"/>
                </a:cxn>
              </a:cxnLst>
              <a:rect l="0" t="0" r="r" b="b"/>
              <a:pathLst>
                <a:path w="19273" h="19365" extrusionOk="0">
                  <a:moveTo>
                    <a:pt x="11045" y="11319"/>
                  </a:moveTo>
                  <a:cubicBezTo>
                    <a:pt x="9338" y="13030"/>
                    <a:pt x="7144" y="14740"/>
                    <a:pt x="6315" y="13909"/>
                  </a:cubicBezTo>
                  <a:cubicBezTo>
                    <a:pt x="4999" y="12590"/>
                    <a:pt x="4121" y="11710"/>
                    <a:pt x="1537" y="13909"/>
                  </a:cubicBezTo>
                  <a:cubicBezTo>
                    <a:pt x="-1486" y="16060"/>
                    <a:pt x="659" y="17770"/>
                    <a:pt x="1976" y="18650"/>
                  </a:cubicBezTo>
                  <a:cubicBezTo>
                    <a:pt x="3244" y="20360"/>
                    <a:pt x="8461" y="19089"/>
                    <a:pt x="13629" y="13909"/>
                  </a:cubicBezTo>
                  <a:cubicBezTo>
                    <a:pt x="18798" y="8729"/>
                    <a:pt x="20114" y="3500"/>
                    <a:pt x="18798" y="1741"/>
                  </a:cubicBezTo>
                  <a:cubicBezTo>
                    <a:pt x="17530" y="470"/>
                    <a:pt x="16213" y="-1240"/>
                    <a:pt x="14068" y="1350"/>
                  </a:cubicBezTo>
                  <a:cubicBezTo>
                    <a:pt x="11923" y="3940"/>
                    <a:pt x="12800" y="4771"/>
                    <a:pt x="14068" y="6139"/>
                  </a:cubicBezTo>
                  <a:cubicBezTo>
                    <a:pt x="14946" y="6921"/>
                    <a:pt x="13239" y="9120"/>
                    <a:pt x="11045" y="11319"/>
                  </a:cubicBezTo>
                </a:path>
              </a:pathLst>
            </a:custGeom>
            <a:ln w="12700">
              <a:solidFill>
                <a:srgbClr val="FFFFFF"/>
              </a:solidFill>
              <a:miter lim="400000"/>
            </a:ln>
          </p:spPr>
          <p:txBody>
            <a:bodyPr lIns="22860" rIns="22860" anchor="ctr"/>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18" name="Shape"/>
            <p:cNvSpPr/>
            <p:nvPr>
              <p:custDataLst>
                <p:tags r:id="rId8"/>
              </p:custDataLst>
            </p:nvPr>
          </p:nvSpPr>
          <p:spPr>
            <a:xfrm>
              <a:off x="3031839" y="2546350"/>
              <a:ext cx="283298" cy="508000"/>
            </a:xfrm>
            <a:custGeom>
              <a:avLst/>
              <a:gdLst/>
              <a:ahLst/>
              <a:cxnLst>
                <a:cxn ang="0">
                  <a:pos x="wd2" y="hd2"/>
                </a:cxn>
                <a:cxn ang="5400000">
                  <a:pos x="wd2" y="hd2"/>
                </a:cxn>
                <a:cxn ang="10800000">
                  <a:pos x="wd2" y="hd2"/>
                </a:cxn>
                <a:cxn ang="16200000">
                  <a:pos x="wd2" y="hd2"/>
                </a:cxn>
              </a:cxnLst>
              <a:rect l="0" t="0" r="r" b="b"/>
              <a:pathLst>
                <a:path w="19935" h="21123" extrusionOk="0">
                  <a:moveTo>
                    <a:pt x="19598" y="15284"/>
                  </a:moveTo>
                  <a:cubicBezTo>
                    <a:pt x="15163" y="7074"/>
                    <a:pt x="15163" y="7074"/>
                    <a:pt x="15163" y="7074"/>
                  </a:cubicBezTo>
                  <a:cubicBezTo>
                    <a:pt x="13876" y="5221"/>
                    <a:pt x="9441" y="3705"/>
                    <a:pt x="5651" y="4463"/>
                  </a:cubicBezTo>
                  <a:cubicBezTo>
                    <a:pt x="2504" y="379"/>
                    <a:pt x="2504" y="379"/>
                    <a:pt x="2504" y="379"/>
                  </a:cubicBezTo>
                  <a:cubicBezTo>
                    <a:pt x="1860" y="0"/>
                    <a:pt x="1288" y="0"/>
                    <a:pt x="644" y="0"/>
                  </a:cubicBezTo>
                  <a:cubicBezTo>
                    <a:pt x="0" y="379"/>
                    <a:pt x="0" y="758"/>
                    <a:pt x="0" y="1137"/>
                  </a:cubicBezTo>
                  <a:cubicBezTo>
                    <a:pt x="3791" y="5221"/>
                    <a:pt x="3791" y="5221"/>
                    <a:pt x="3791" y="5221"/>
                  </a:cubicBezTo>
                  <a:cubicBezTo>
                    <a:pt x="1288" y="5937"/>
                    <a:pt x="-715" y="8168"/>
                    <a:pt x="644" y="10063"/>
                  </a:cubicBezTo>
                  <a:cubicBezTo>
                    <a:pt x="4435" y="18274"/>
                    <a:pt x="4435" y="18274"/>
                    <a:pt x="4435" y="18274"/>
                  </a:cubicBezTo>
                  <a:cubicBezTo>
                    <a:pt x="5078" y="20505"/>
                    <a:pt x="9441" y="21600"/>
                    <a:pt x="13876" y="20926"/>
                  </a:cubicBezTo>
                  <a:cubicBezTo>
                    <a:pt x="18382" y="19747"/>
                    <a:pt x="20885" y="17137"/>
                    <a:pt x="19598" y="15284"/>
                  </a:cubicBezTo>
                  <a:close/>
                  <a:moveTo>
                    <a:pt x="8225" y="9347"/>
                  </a:moveTo>
                  <a:cubicBezTo>
                    <a:pt x="6938" y="9726"/>
                    <a:pt x="5651" y="9347"/>
                    <a:pt x="5078" y="8547"/>
                  </a:cubicBezTo>
                  <a:cubicBezTo>
                    <a:pt x="4435" y="7832"/>
                    <a:pt x="5078" y="6695"/>
                    <a:pt x="6294" y="6695"/>
                  </a:cubicBezTo>
                  <a:cubicBezTo>
                    <a:pt x="8225" y="6316"/>
                    <a:pt x="9441" y="6695"/>
                    <a:pt x="9441" y="7495"/>
                  </a:cubicBezTo>
                  <a:cubicBezTo>
                    <a:pt x="10085" y="8168"/>
                    <a:pt x="9441" y="9347"/>
                    <a:pt x="8225" y="9347"/>
                  </a:cubicBezTo>
                  <a:close/>
                </a:path>
              </a:pathLst>
            </a:custGeom>
            <a:ln w="12700">
              <a:solidFill>
                <a:srgbClr val="FFFFFF"/>
              </a:solidFill>
              <a:miter lim="400000"/>
            </a:ln>
          </p:spPr>
          <p:txBody>
            <a:bodyPr lIns="22860" rIns="22860" anchor="ctr"/>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19" name="Shape"/>
            <p:cNvSpPr/>
            <p:nvPr>
              <p:custDataLst>
                <p:tags r:id="rId9"/>
              </p:custDataLst>
            </p:nvPr>
          </p:nvSpPr>
          <p:spPr>
            <a:xfrm>
              <a:off x="2150390" y="4074583"/>
              <a:ext cx="293595" cy="508001"/>
            </a:xfrm>
            <a:custGeom>
              <a:avLst/>
              <a:gdLst/>
              <a:ahLst/>
              <a:cxnLst>
                <a:cxn ang="0">
                  <a:pos x="wd2" y="hd2"/>
                </a:cxn>
                <a:cxn ang="5400000">
                  <a:pos x="wd2" y="hd2"/>
                </a:cxn>
                <a:cxn ang="10800000">
                  <a:pos x="wd2" y="hd2"/>
                </a:cxn>
                <a:cxn ang="16200000">
                  <a:pos x="wd2" y="hd2"/>
                </a:cxn>
              </a:cxnLst>
              <a:rect l="0" t="0" r="r" b="b"/>
              <a:pathLst>
                <a:path w="21600" h="21600" extrusionOk="0">
                  <a:moveTo>
                    <a:pt x="18230" y="0"/>
                  </a:moveTo>
                  <a:cubicBezTo>
                    <a:pt x="3370" y="0"/>
                    <a:pt x="3370" y="0"/>
                    <a:pt x="3370" y="0"/>
                  </a:cubicBezTo>
                  <a:cubicBezTo>
                    <a:pt x="1302" y="0"/>
                    <a:pt x="0" y="797"/>
                    <a:pt x="0" y="1948"/>
                  </a:cubicBezTo>
                  <a:cubicBezTo>
                    <a:pt x="0" y="19210"/>
                    <a:pt x="0" y="19210"/>
                    <a:pt x="0" y="19210"/>
                  </a:cubicBezTo>
                  <a:cubicBezTo>
                    <a:pt x="0" y="20361"/>
                    <a:pt x="1302" y="21600"/>
                    <a:pt x="3370" y="21600"/>
                  </a:cubicBezTo>
                  <a:cubicBezTo>
                    <a:pt x="18230" y="21600"/>
                    <a:pt x="18230" y="21600"/>
                    <a:pt x="18230" y="21600"/>
                  </a:cubicBezTo>
                  <a:cubicBezTo>
                    <a:pt x="20298" y="21600"/>
                    <a:pt x="21600" y="20361"/>
                    <a:pt x="21600" y="19210"/>
                  </a:cubicBezTo>
                  <a:cubicBezTo>
                    <a:pt x="21600" y="1948"/>
                    <a:pt x="21600" y="1948"/>
                    <a:pt x="21600" y="1948"/>
                  </a:cubicBezTo>
                  <a:cubicBezTo>
                    <a:pt x="21600" y="797"/>
                    <a:pt x="20298" y="0"/>
                    <a:pt x="18230" y="0"/>
                  </a:cubicBezTo>
                  <a:close/>
                  <a:moveTo>
                    <a:pt x="10800" y="20361"/>
                  </a:moveTo>
                  <a:cubicBezTo>
                    <a:pt x="9421" y="20361"/>
                    <a:pt x="8119" y="19962"/>
                    <a:pt x="8119" y="19608"/>
                  </a:cubicBezTo>
                  <a:cubicBezTo>
                    <a:pt x="8119" y="18811"/>
                    <a:pt x="9421" y="18413"/>
                    <a:pt x="10800" y="18413"/>
                  </a:cubicBezTo>
                  <a:cubicBezTo>
                    <a:pt x="12179" y="18413"/>
                    <a:pt x="13481" y="18811"/>
                    <a:pt x="13481" y="19608"/>
                  </a:cubicBezTo>
                  <a:cubicBezTo>
                    <a:pt x="13481" y="19962"/>
                    <a:pt x="12179" y="20361"/>
                    <a:pt x="10800" y="20361"/>
                  </a:cubicBezTo>
                  <a:close/>
                  <a:moveTo>
                    <a:pt x="18919" y="17262"/>
                  </a:moveTo>
                  <a:cubicBezTo>
                    <a:pt x="2681" y="17262"/>
                    <a:pt x="2681" y="17262"/>
                    <a:pt x="2681" y="17262"/>
                  </a:cubicBezTo>
                  <a:cubicBezTo>
                    <a:pt x="2681" y="2744"/>
                    <a:pt x="2681" y="2744"/>
                    <a:pt x="2681" y="2744"/>
                  </a:cubicBezTo>
                  <a:cubicBezTo>
                    <a:pt x="18919" y="2744"/>
                    <a:pt x="18919" y="2744"/>
                    <a:pt x="18919" y="2744"/>
                  </a:cubicBezTo>
                  <a:lnTo>
                    <a:pt x="18919" y="17262"/>
                  </a:lnTo>
                  <a:close/>
                </a:path>
              </a:pathLst>
            </a:custGeom>
            <a:ln w="12700">
              <a:solidFill>
                <a:srgbClr val="FFFFFF"/>
              </a:solidFill>
              <a:miter lim="400000"/>
            </a:ln>
          </p:spPr>
          <p:txBody>
            <a:bodyPr lIns="22860" rIns="22860" anchor="ctr"/>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grpSp>
      <p:sp>
        <p:nvSpPr>
          <p:cNvPr id="32" name="PA_库_Circle "/>
          <p:cNvSpPr/>
          <p:nvPr>
            <p:custDataLst>
              <p:tags r:id="rId10"/>
            </p:custDataLst>
          </p:nvPr>
        </p:nvSpPr>
        <p:spPr>
          <a:xfrm>
            <a:off x="5760085" y="3036475"/>
            <a:ext cx="508001" cy="508001"/>
          </a:xfrm>
          <a:prstGeom prst="ellipse">
            <a:avLst/>
          </a:prstGeom>
          <a:solidFill>
            <a:srgbClr val="1E4E79"/>
          </a:solidFill>
          <a:ln w="12700">
            <a:miter lim="400000"/>
          </a:ln>
        </p:spPr>
        <p:txBody>
          <a:bodyPr lIns="22860" rIns="22860"/>
          <a:lstStyle/>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
        <p:nvSpPr>
          <p:cNvPr id="34" name="PA_库_Circle "/>
          <p:cNvSpPr/>
          <p:nvPr>
            <p:custDataLst>
              <p:tags r:id="rId11"/>
            </p:custDataLst>
          </p:nvPr>
        </p:nvSpPr>
        <p:spPr>
          <a:xfrm>
            <a:off x="5760085" y="4110346"/>
            <a:ext cx="508001" cy="508001"/>
          </a:xfrm>
          <a:prstGeom prst="ellipse">
            <a:avLst/>
          </a:prstGeom>
          <a:solidFill>
            <a:srgbClr val="F9D1D4"/>
          </a:solidFill>
          <a:ln w="12700">
            <a:miter lim="400000"/>
          </a:ln>
        </p:spPr>
        <p:txBody>
          <a:bodyPr lIns="22860" rIns="22860"/>
          <a:lstStyle/>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
        <p:nvSpPr>
          <p:cNvPr id="35" name="PA_库_Circle "/>
          <p:cNvSpPr/>
          <p:nvPr>
            <p:custDataLst>
              <p:tags r:id="rId12"/>
            </p:custDataLst>
          </p:nvPr>
        </p:nvSpPr>
        <p:spPr>
          <a:xfrm>
            <a:off x="5760085" y="2069378"/>
            <a:ext cx="508001" cy="508001"/>
          </a:xfrm>
          <a:prstGeom prst="ellipse">
            <a:avLst/>
          </a:prstGeom>
          <a:solidFill>
            <a:srgbClr val="A7D7DA"/>
          </a:solidFill>
          <a:ln w="12700">
            <a:miter lim="400000"/>
          </a:ln>
        </p:spPr>
        <p:txBody>
          <a:bodyPr lIns="22860" rIns="22860"/>
          <a:lstStyle/>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
        <p:nvSpPr>
          <p:cNvPr id="38" name="PA_库_形状 "/>
          <p:cNvSpPr/>
          <p:nvPr>
            <p:custDataLst>
              <p:tags r:id="rId13"/>
            </p:custDataLst>
          </p:nvPr>
        </p:nvSpPr>
        <p:spPr>
          <a:xfrm>
            <a:off x="5895367" y="4260901"/>
            <a:ext cx="222604" cy="221662"/>
          </a:xfrm>
          <a:custGeom>
            <a:avLst/>
            <a:gdLst/>
            <a:ahLst/>
            <a:cxnLst>
              <a:cxn ang="0">
                <a:pos x="wd2" y="hd2"/>
              </a:cxn>
              <a:cxn ang="5400000">
                <a:pos x="wd2" y="hd2"/>
              </a:cxn>
              <a:cxn ang="10800000">
                <a:pos x="wd2" y="hd2"/>
              </a:cxn>
              <a:cxn ang="16200000">
                <a:pos x="wd2" y="hd2"/>
              </a:cxn>
            </a:cxnLst>
            <a:rect l="0" t="0" r="r" b="b"/>
            <a:pathLst>
              <a:path w="19273" h="19365" extrusionOk="0">
                <a:moveTo>
                  <a:pt x="11045" y="11319"/>
                </a:moveTo>
                <a:cubicBezTo>
                  <a:pt x="9338" y="13030"/>
                  <a:pt x="7144" y="14740"/>
                  <a:pt x="6315" y="13909"/>
                </a:cubicBezTo>
                <a:cubicBezTo>
                  <a:pt x="4999" y="12590"/>
                  <a:pt x="4121" y="11710"/>
                  <a:pt x="1537" y="13909"/>
                </a:cubicBezTo>
                <a:cubicBezTo>
                  <a:pt x="-1486" y="16060"/>
                  <a:pt x="659" y="17770"/>
                  <a:pt x="1976" y="18650"/>
                </a:cubicBezTo>
                <a:cubicBezTo>
                  <a:pt x="3244" y="20360"/>
                  <a:pt x="8461" y="19089"/>
                  <a:pt x="13629" y="13909"/>
                </a:cubicBezTo>
                <a:cubicBezTo>
                  <a:pt x="18798" y="8729"/>
                  <a:pt x="20114" y="3500"/>
                  <a:pt x="18798" y="1741"/>
                </a:cubicBezTo>
                <a:cubicBezTo>
                  <a:pt x="17530" y="470"/>
                  <a:pt x="16213" y="-1240"/>
                  <a:pt x="14068" y="1350"/>
                </a:cubicBezTo>
                <a:cubicBezTo>
                  <a:pt x="11923" y="3940"/>
                  <a:pt x="12800" y="4771"/>
                  <a:pt x="14068" y="6139"/>
                </a:cubicBezTo>
                <a:cubicBezTo>
                  <a:pt x="14946" y="6921"/>
                  <a:pt x="13239" y="9120"/>
                  <a:pt x="11045" y="11319"/>
                </a:cubicBezTo>
              </a:path>
            </a:pathLst>
          </a:custGeom>
          <a:solidFill>
            <a:srgbClr val="FFFFFF"/>
          </a:solidFill>
          <a:ln w="12700">
            <a:miter lim="400000"/>
          </a:ln>
        </p:spPr>
        <p:txBody>
          <a:bodyPr lIns="22860" rIns="22860" anchor="ctr"/>
          <a:lstStyle/>
          <a:p>
            <a:pPr defTabSz="609600">
              <a:defRPr sz="3600">
                <a:solidFill>
                  <a:srgbClr val="7F7F7F"/>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
        <p:nvSpPr>
          <p:cNvPr id="39" name="PA_库_形状 "/>
          <p:cNvSpPr/>
          <p:nvPr>
            <p:custDataLst>
              <p:tags r:id="rId14"/>
            </p:custDataLst>
          </p:nvPr>
        </p:nvSpPr>
        <p:spPr>
          <a:xfrm>
            <a:off x="5937902" y="2186769"/>
            <a:ext cx="152367" cy="273219"/>
          </a:xfrm>
          <a:custGeom>
            <a:avLst/>
            <a:gdLst/>
            <a:ahLst/>
            <a:cxnLst>
              <a:cxn ang="0">
                <a:pos x="wd2" y="hd2"/>
              </a:cxn>
              <a:cxn ang="5400000">
                <a:pos x="wd2" y="hd2"/>
              </a:cxn>
              <a:cxn ang="10800000">
                <a:pos x="wd2" y="hd2"/>
              </a:cxn>
              <a:cxn ang="16200000">
                <a:pos x="wd2" y="hd2"/>
              </a:cxn>
            </a:cxnLst>
            <a:rect l="0" t="0" r="r" b="b"/>
            <a:pathLst>
              <a:path w="19935" h="21123" extrusionOk="0">
                <a:moveTo>
                  <a:pt x="19598" y="15284"/>
                </a:moveTo>
                <a:cubicBezTo>
                  <a:pt x="15163" y="7074"/>
                  <a:pt x="15163" y="7074"/>
                  <a:pt x="15163" y="7074"/>
                </a:cubicBezTo>
                <a:cubicBezTo>
                  <a:pt x="13876" y="5221"/>
                  <a:pt x="9441" y="3705"/>
                  <a:pt x="5651" y="4463"/>
                </a:cubicBezTo>
                <a:cubicBezTo>
                  <a:pt x="2504" y="379"/>
                  <a:pt x="2504" y="379"/>
                  <a:pt x="2504" y="379"/>
                </a:cubicBezTo>
                <a:cubicBezTo>
                  <a:pt x="1860" y="0"/>
                  <a:pt x="1288" y="0"/>
                  <a:pt x="644" y="0"/>
                </a:cubicBezTo>
                <a:cubicBezTo>
                  <a:pt x="0" y="379"/>
                  <a:pt x="0" y="758"/>
                  <a:pt x="0" y="1137"/>
                </a:cubicBezTo>
                <a:cubicBezTo>
                  <a:pt x="3791" y="5221"/>
                  <a:pt x="3791" y="5221"/>
                  <a:pt x="3791" y="5221"/>
                </a:cubicBezTo>
                <a:cubicBezTo>
                  <a:pt x="1288" y="5937"/>
                  <a:pt x="-715" y="8168"/>
                  <a:pt x="644" y="10063"/>
                </a:cubicBezTo>
                <a:cubicBezTo>
                  <a:pt x="4435" y="18274"/>
                  <a:pt x="4435" y="18274"/>
                  <a:pt x="4435" y="18274"/>
                </a:cubicBezTo>
                <a:cubicBezTo>
                  <a:pt x="5078" y="20505"/>
                  <a:pt x="9441" y="21600"/>
                  <a:pt x="13876" y="20926"/>
                </a:cubicBezTo>
                <a:cubicBezTo>
                  <a:pt x="18382" y="19747"/>
                  <a:pt x="20885" y="17137"/>
                  <a:pt x="19598" y="15284"/>
                </a:cubicBezTo>
                <a:close/>
                <a:moveTo>
                  <a:pt x="8225" y="9347"/>
                </a:moveTo>
                <a:cubicBezTo>
                  <a:pt x="6938" y="9726"/>
                  <a:pt x="5651" y="9347"/>
                  <a:pt x="5078" y="8547"/>
                </a:cubicBezTo>
                <a:cubicBezTo>
                  <a:pt x="4435" y="7832"/>
                  <a:pt x="5078" y="6695"/>
                  <a:pt x="6294" y="6695"/>
                </a:cubicBezTo>
                <a:cubicBezTo>
                  <a:pt x="8225" y="6316"/>
                  <a:pt x="9441" y="6695"/>
                  <a:pt x="9441" y="7495"/>
                </a:cubicBezTo>
                <a:cubicBezTo>
                  <a:pt x="10085" y="8168"/>
                  <a:pt x="9441" y="9347"/>
                  <a:pt x="8225" y="9347"/>
                </a:cubicBezTo>
                <a:close/>
              </a:path>
            </a:pathLst>
          </a:custGeom>
          <a:solidFill>
            <a:srgbClr val="FFFFFF"/>
          </a:solidFill>
          <a:ln w="12700">
            <a:miter lim="400000"/>
          </a:ln>
        </p:spPr>
        <p:txBody>
          <a:bodyPr lIns="22860" rIns="22860" anchor="ctr"/>
          <a:lstStyle/>
          <a:p>
            <a:pPr defTabSz="609600">
              <a:defRPr sz="3600">
                <a:solidFill>
                  <a:srgbClr val="7F7F7F"/>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
        <p:nvSpPr>
          <p:cNvPr id="40" name="PA_库_形状 "/>
          <p:cNvSpPr/>
          <p:nvPr>
            <p:custDataLst>
              <p:tags r:id="rId15"/>
            </p:custDataLst>
          </p:nvPr>
        </p:nvSpPr>
        <p:spPr>
          <a:xfrm>
            <a:off x="5929850" y="3163310"/>
            <a:ext cx="144045" cy="249238"/>
          </a:xfrm>
          <a:custGeom>
            <a:avLst/>
            <a:gdLst/>
            <a:ahLst/>
            <a:cxnLst>
              <a:cxn ang="0">
                <a:pos x="wd2" y="hd2"/>
              </a:cxn>
              <a:cxn ang="5400000">
                <a:pos x="wd2" y="hd2"/>
              </a:cxn>
              <a:cxn ang="10800000">
                <a:pos x="wd2" y="hd2"/>
              </a:cxn>
              <a:cxn ang="16200000">
                <a:pos x="wd2" y="hd2"/>
              </a:cxn>
            </a:cxnLst>
            <a:rect l="0" t="0" r="r" b="b"/>
            <a:pathLst>
              <a:path w="21600" h="21600" extrusionOk="0">
                <a:moveTo>
                  <a:pt x="18230" y="0"/>
                </a:moveTo>
                <a:cubicBezTo>
                  <a:pt x="3370" y="0"/>
                  <a:pt x="3370" y="0"/>
                  <a:pt x="3370" y="0"/>
                </a:cubicBezTo>
                <a:cubicBezTo>
                  <a:pt x="1302" y="0"/>
                  <a:pt x="0" y="797"/>
                  <a:pt x="0" y="1948"/>
                </a:cubicBezTo>
                <a:cubicBezTo>
                  <a:pt x="0" y="19210"/>
                  <a:pt x="0" y="19210"/>
                  <a:pt x="0" y="19210"/>
                </a:cubicBezTo>
                <a:cubicBezTo>
                  <a:pt x="0" y="20361"/>
                  <a:pt x="1302" y="21600"/>
                  <a:pt x="3370" y="21600"/>
                </a:cubicBezTo>
                <a:cubicBezTo>
                  <a:pt x="18230" y="21600"/>
                  <a:pt x="18230" y="21600"/>
                  <a:pt x="18230" y="21600"/>
                </a:cubicBezTo>
                <a:cubicBezTo>
                  <a:pt x="20298" y="21600"/>
                  <a:pt x="21600" y="20361"/>
                  <a:pt x="21600" y="19210"/>
                </a:cubicBezTo>
                <a:cubicBezTo>
                  <a:pt x="21600" y="1948"/>
                  <a:pt x="21600" y="1948"/>
                  <a:pt x="21600" y="1948"/>
                </a:cubicBezTo>
                <a:cubicBezTo>
                  <a:pt x="21600" y="797"/>
                  <a:pt x="20298" y="0"/>
                  <a:pt x="18230" y="0"/>
                </a:cubicBezTo>
                <a:close/>
                <a:moveTo>
                  <a:pt x="10800" y="20361"/>
                </a:moveTo>
                <a:cubicBezTo>
                  <a:pt x="9421" y="20361"/>
                  <a:pt x="8119" y="19962"/>
                  <a:pt x="8119" y="19608"/>
                </a:cubicBezTo>
                <a:cubicBezTo>
                  <a:pt x="8119" y="18811"/>
                  <a:pt x="9421" y="18413"/>
                  <a:pt x="10800" y="18413"/>
                </a:cubicBezTo>
                <a:cubicBezTo>
                  <a:pt x="12179" y="18413"/>
                  <a:pt x="13481" y="18811"/>
                  <a:pt x="13481" y="19608"/>
                </a:cubicBezTo>
                <a:cubicBezTo>
                  <a:pt x="13481" y="19962"/>
                  <a:pt x="12179" y="20361"/>
                  <a:pt x="10800" y="20361"/>
                </a:cubicBezTo>
                <a:close/>
                <a:moveTo>
                  <a:pt x="18919" y="17262"/>
                </a:moveTo>
                <a:cubicBezTo>
                  <a:pt x="2681" y="17262"/>
                  <a:pt x="2681" y="17262"/>
                  <a:pt x="2681" y="17262"/>
                </a:cubicBezTo>
                <a:cubicBezTo>
                  <a:pt x="2681" y="2744"/>
                  <a:pt x="2681" y="2744"/>
                  <a:pt x="2681" y="2744"/>
                </a:cubicBezTo>
                <a:cubicBezTo>
                  <a:pt x="18919" y="2744"/>
                  <a:pt x="18919" y="2744"/>
                  <a:pt x="18919" y="2744"/>
                </a:cubicBezTo>
                <a:lnTo>
                  <a:pt x="18919" y="17262"/>
                </a:lnTo>
                <a:close/>
              </a:path>
            </a:pathLst>
          </a:custGeom>
          <a:solidFill>
            <a:srgbClr val="FFFFFF"/>
          </a:solidFill>
          <a:ln w="12700">
            <a:miter lim="400000"/>
          </a:ln>
        </p:spPr>
        <p:txBody>
          <a:bodyPr lIns="22860" rIns="22860" anchor="ctr"/>
          <a:lstStyle/>
          <a:p>
            <a:pPr defTabSz="609600">
              <a:defRPr sz="3600">
                <a:solidFill>
                  <a:srgbClr val="7F7F7F"/>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2" presetClass="entr" presetSubtype="2" decel="100000" fill="hold" grpId="0" nodeType="withEffect" nodePh="1">
                                  <p:stCondLst>
                                    <p:cond delay="250"/>
                                  </p:stCondLst>
                                  <p:endCondLst>
                                    <p:cond evt="begin" delay="0">
                                      <p:tn val="10"/>
                                    </p:cond>
                                  </p:endCondLst>
                                  <p:childTnLst>
                                    <p:set>
                                      <p:cBhvr>
                                        <p:cTn id="11" dur="1" fill="hold">
                                          <p:stCondLst>
                                            <p:cond delay="0"/>
                                          </p:stCondLst>
                                        </p:cTn>
                                        <p:tgtEl>
                                          <p:spTgt spid="32">
                                            <p:txEl>
                                              <p:charRg st="4294967295" end="4294967295"/>
                                            </p:txEl>
                                          </p:spTgt>
                                        </p:tgtEl>
                                        <p:attrNameLst>
                                          <p:attrName>style.visibility</p:attrName>
                                        </p:attrNameLst>
                                      </p:cBhvr>
                                      <p:to>
                                        <p:strVal val="visible"/>
                                      </p:to>
                                    </p:set>
                                    <p:anim calcmode="lin" valueType="num">
                                      <p:cBhvr additive="base">
                                        <p:cTn id="12" dur="1500" fill="hold"/>
                                        <p:tgtEl>
                                          <p:spTgt spid="32">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13" dur="1500" fill="hold"/>
                                        <p:tgtEl>
                                          <p:spTgt spid="32">
                                            <p:txEl>
                                              <p:charRg st="4294967295" end="4294967295"/>
                                            </p:txEl>
                                          </p:spTgt>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nodePh="1">
                                  <p:stCondLst>
                                    <p:cond delay="250"/>
                                  </p:stCondLst>
                                  <p:endCondLst>
                                    <p:cond evt="begin" delay="0">
                                      <p:tn val="14"/>
                                    </p:cond>
                                  </p:endCondLst>
                                  <p:childTnLst>
                                    <p:set>
                                      <p:cBhvr>
                                        <p:cTn id="15" dur="1" fill="hold">
                                          <p:stCondLst>
                                            <p:cond delay="0"/>
                                          </p:stCondLst>
                                        </p:cTn>
                                        <p:tgtEl>
                                          <p:spTgt spid="34">
                                            <p:txEl>
                                              <p:charRg st="4294967295" end="4294967295"/>
                                            </p:txEl>
                                          </p:spTgt>
                                        </p:tgtEl>
                                        <p:attrNameLst>
                                          <p:attrName>style.visibility</p:attrName>
                                        </p:attrNameLst>
                                      </p:cBhvr>
                                      <p:to>
                                        <p:strVal val="visible"/>
                                      </p:to>
                                    </p:set>
                                    <p:anim calcmode="lin" valueType="num">
                                      <p:cBhvr additive="base">
                                        <p:cTn id="16" dur="1500" fill="hold"/>
                                        <p:tgtEl>
                                          <p:spTgt spid="34">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17" dur="1500" fill="hold"/>
                                        <p:tgtEl>
                                          <p:spTgt spid="34">
                                            <p:txEl>
                                              <p:charRg st="4294967295" end="4294967295"/>
                                            </p:txEl>
                                          </p:spTgt>
                                        </p:tgtEl>
                                        <p:attrNameLst>
                                          <p:attrName>ppt_y</p:attrName>
                                        </p:attrNameLst>
                                      </p:cBhvr>
                                      <p:tavLst>
                                        <p:tav tm="0">
                                          <p:val>
                                            <p:strVal val="#ppt_y"/>
                                          </p:val>
                                        </p:tav>
                                        <p:tav tm="100000">
                                          <p:val>
                                            <p:strVal val="#ppt_y"/>
                                          </p:val>
                                        </p:tav>
                                      </p:tavLst>
                                    </p:anim>
                                  </p:childTnLst>
                                </p:cTn>
                              </p:par>
                              <p:par>
                                <p:cTn id="18" presetID="2" presetClass="entr" presetSubtype="2" decel="100000" fill="hold" grpId="0" nodeType="withEffect" nodePh="1">
                                  <p:stCondLst>
                                    <p:cond delay="250"/>
                                  </p:stCondLst>
                                  <p:endCondLst>
                                    <p:cond evt="begin" delay="0">
                                      <p:tn val="18"/>
                                    </p:cond>
                                  </p:endCondLst>
                                  <p:childTnLst>
                                    <p:set>
                                      <p:cBhvr>
                                        <p:cTn id="19" dur="1" fill="hold">
                                          <p:stCondLst>
                                            <p:cond delay="0"/>
                                          </p:stCondLst>
                                        </p:cTn>
                                        <p:tgtEl>
                                          <p:spTgt spid="35">
                                            <p:txEl>
                                              <p:charRg st="4294967295" end="4294967295"/>
                                            </p:txEl>
                                          </p:spTgt>
                                        </p:tgtEl>
                                        <p:attrNameLst>
                                          <p:attrName>style.visibility</p:attrName>
                                        </p:attrNameLst>
                                      </p:cBhvr>
                                      <p:to>
                                        <p:strVal val="visible"/>
                                      </p:to>
                                    </p:set>
                                    <p:anim calcmode="lin" valueType="num">
                                      <p:cBhvr additive="base">
                                        <p:cTn id="20" dur="1500" fill="hold"/>
                                        <p:tgtEl>
                                          <p:spTgt spid="35">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21" dur="1500" fill="hold"/>
                                        <p:tgtEl>
                                          <p:spTgt spid="35">
                                            <p:txEl>
                                              <p:charRg st="4294967295" end="4294967295"/>
                                            </p:txEl>
                                          </p:spTgt>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nodePh="1">
                                  <p:stCondLst>
                                    <p:cond delay="250"/>
                                  </p:stCondLst>
                                  <p:endCondLst>
                                    <p:cond evt="begin" delay="0">
                                      <p:tn val="22"/>
                                    </p:cond>
                                  </p:endCondLst>
                                  <p:childTnLst>
                                    <p:set>
                                      <p:cBhvr>
                                        <p:cTn id="23" dur="1" fill="hold">
                                          <p:stCondLst>
                                            <p:cond delay="0"/>
                                          </p:stCondLst>
                                        </p:cTn>
                                        <p:tgtEl>
                                          <p:spTgt spid="38">
                                            <p:txEl>
                                              <p:charRg st="4294967295" end="4294967295"/>
                                            </p:txEl>
                                          </p:spTgt>
                                        </p:tgtEl>
                                        <p:attrNameLst>
                                          <p:attrName>style.visibility</p:attrName>
                                        </p:attrNameLst>
                                      </p:cBhvr>
                                      <p:to>
                                        <p:strVal val="visible"/>
                                      </p:to>
                                    </p:set>
                                    <p:anim calcmode="lin" valueType="num">
                                      <p:cBhvr additive="base">
                                        <p:cTn id="24" dur="1500" fill="hold"/>
                                        <p:tgtEl>
                                          <p:spTgt spid="38">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25" dur="1500" fill="hold"/>
                                        <p:tgtEl>
                                          <p:spTgt spid="38">
                                            <p:txEl>
                                              <p:charRg st="4294967295" end="4294967295"/>
                                            </p:txEl>
                                          </p:spTgt>
                                        </p:tgtEl>
                                        <p:attrNameLst>
                                          <p:attrName>ppt_y</p:attrName>
                                        </p:attrNameLst>
                                      </p:cBhvr>
                                      <p:tavLst>
                                        <p:tav tm="0">
                                          <p:val>
                                            <p:strVal val="#ppt_y"/>
                                          </p:val>
                                        </p:tav>
                                        <p:tav tm="100000">
                                          <p:val>
                                            <p:strVal val="#ppt_y"/>
                                          </p:val>
                                        </p:tav>
                                      </p:tavLst>
                                    </p:anim>
                                  </p:childTnLst>
                                </p:cTn>
                              </p:par>
                              <p:par>
                                <p:cTn id="26" presetID="2" presetClass="entr" presetSubtype="2" decel="100000" fill="hold" grpId="0" nodeType="withEffect" nodePh="1">
                                  <p:stCondLst>
                                    <p:cond delay="250"/>
                                  </p:stCondLst>
                                  <p:endCondLst>
                                    <p:cond evt="begin" delay="0">
                                      <p:tn val="26"/>
                                    </p:cond>
                                  </p:endCondLst>
                                  <p:childTnLst>
                                    <p:set>
                                      <p:cBhvr>
                                        <p:cTn id="27" dur="1" fill="hold">
                                          <p:stCondLst>
                                            <p:cond delay="0"/>
                                          </p:stCondLst>
                                        </p:cTn>
                                        <p:tgtEl>
                                          <p:spTgt spid="39">
                                            <p:txEl>
                                              <p:charRg st="4294967295" end="4294967295"/>
                                            </p:txEl>
                                          </p:spTgt>
                                        </p:tgtEl>
                                        <p:attrNameLst>
                                          <p:attrName>style.visibility</p:attrName>
                                        </p:attrNameLst>
                                      </p:cBhvr>
                                      <p:to>
                                        <p:strVal val="visible"/>
                                      </p:to>
                                    </p:set>
                                    <p:anim calcmode="lin" valueType="num">
                                      <p:cBhvr additive="base">
                                        <p:cTn id="28" dur="1500" fill="hold"/>
                                        <p:tgtEl>
                                          <p:spTgt spid="39">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29" dur="1500" fill="hold"/>
                                        <p:tgtEl>
                                          <p:spTgt spid="39">
                                            <p:txEl>
                                              <p:charRg st="4294967295" end="4294967295"/>
                                            </p:txEl>
                                          </p:spTgt>
                                        </p:tgtEl>
                                        <p:attrNameLst>
                                          <p:attrName>ppt_y</p:attrName>
                                        </p:attrNameLst>
                                      </p:cBhvr>
                                      <p:tavLst>
                                        <p:tav tm="0">
                                          <p:val>
                                            <p:strVal val="#ppt_y"/>
                                          </p:val>
                                        </p:tav>
                                        <p:tav tm="100000">
                                          <p:val>
                                            <p:strVal val="#ppt_y"/>
                                          </p:val>
                                        </p:tav>
                                      </p:tavLst>
                                    </p:anim>
                                  </p:childTnLst>
                                </p:cTn>
                              </p:par>
                              <p:par>
                                <p:cTn id="30" presetID="2" presetClass="entr" presetSubtype="2" decel="100000" fill="hold" grpId="0" nodeType="withEffect" nodePh="1">
                                  <p:stCondLst>
                                    <p:cond delay="250"/>
                                  </p:stCondLst>
                                  <p:endCondLst>
                                    <p:cond evt="begin" delay="0">
                                      <p:tn val="30"/>
                                    </p:cond>
                                  </p:endCondLst>
                                  <p:childTnLst>
                                    <p:set>
                                      <p:cBhvr>
                                        <p:cTn id="31" dur="1" fill="hold">
                                          <p:stCondLst>
                                            <p:cond delay="0"/>
                                          </p:stCondLst>
                                        </p:cTn>
                                        <p:tgtEl>
                                          <p:spTgt spid="40">
                                            <p:txEl>
                                              <p:charRg st="4294967295" end="4294967295"/>
                                            </p:txEl>
                                          </p:spTgt>
                                        </p:tgtEl>
                                        <p:attrNameLst>
                                          <p:attrName>style.visibility</p:attrName>
                                        </p:attrNameLst>
                                      </p:cBhvr>
                                      <p:to>
                                        <p:strVal val="visible"/>
                                      </p:to>
                                    </p:set>
                                    <p:anim calcmode="lin" valueType="num">
                                      <p:cBhvr additive="base">
                                        <p:cTn id="32" dur="1500" fill="hold"/>
                                        <p:tgtEl>
                                          <p:spTgt spid="40">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33" dur="1500" fill="hold"/>
                                        <p:tgtEl>
                                          <p:spTgt spid="40">
                                            <p:txEl>
                                              <p:charRg st="4294967295" end="429496729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autoUpdateAnimBg="0"/>
      <p:bldP spid="34" grpId="0" bldLvl="0" animBg="1" autoUpdateAnimBg="0"/>
      <p:bldP spid="35" grpId="0" bldLvl="0" animBg="1" autoUpdateAnimBg="0"/>
      <p:bldP spid="38" grpId="0" bldLvl="0" animBg="1" autoUpdateAnimBg="0"/>
      <p:bldP spid="39" grpId="0" bldLvl="0" animBg="1" autoUpdateAnimBg="0"/>
      <p:bldP spid="40" grpId="0" bldLvl="0" animBg="1" autoUpdateAnimBg="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矩形 1"/>
          <p:cNvSpPr/>
          <p:nvPr/>
        </p:nvSpPr>
        <p:spPr>
          <a:xfrm>
            <a:off x="869950" y="544513"/>
            <a:ext cx="6745288" cy="398780"/>
          </a:xfrm>
          <a:prstGeom prst="rect">
            <a:avLst/>
          </a:prstGeom>
          <a:noFill/>
          <a:ln w="9525">
            <a:noFill/>
          </a:ln>
        </p:spPr>
        <p:txBody>
          <a:bodyPr anchor="t" anchorCtr="0">
            <a:spAutoFit/>
          </a:bodyPr>
          <a:p>
            <a:r>
              <a:rPr lang="zh-CN"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（一）巴黎奥运会项目总览</a:t>
            </a:r>
            <a:endParaRPr lang="zh-CN"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1" name="TextBox 8"/>
          <p:cNvSpPr/>
          <p:nvPr>
            <p:custDataLst>
              <p:tags r:id="rId1"/>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aphicFrame>
        <p:nvGraphicFramePr>
          <p:cNvPr id="5" name="表格 4"/>
          <p:cNvGraphicFramePr>
            <a:graphicFrameLocks noGrp="1"/>
          </p:cNvGraphicFramePr>
          <p:nvPr/>
        </p:nvGraphicFramePr>
        <p:xfrm>
          <a:off x="5049987" y="426346"/>
          <a:ext cx="6672791" cy="5679440"/>
        </p:xfrm>
        <a:graphic>
          <a:graphicData uri="http://schemas.openxmlformats.org/drawingml/2006/table">
            <a:tbl>
              <a:tblPr>
                <a:tableStyleId>{5940675A-B579-460E-94D1-54222C63F5DA}</a:tableStyleId>
              </a:tblPr>
              <a:tblGrid>
                <a:gridCol w="2224405"/>
                <a:gridCol w="2224193"/>
                <a:gridCol w="2224193"/>
              </a:tblGrid>
              <a:tr h="374015">
                <a:tc>
                  <a:txBody>
                    <a:bodyPr/>
                    <a:p>
                      <a:pPr algn="ctr" fontAlgn="ctr" latinLnBrk="1">
                        <a:buClrTx/>
                        <a:buSzTx/>
                        <a:buFontTx/>
                      </a:pPr>
                      <a:r>
                        <a:rPr lang="zh-CN" altLang="en-US" sz="1800" b="1" i="0" dirty="0" smtClean="0">
                          <a:ln>
                            <a:noFill/>
                          </a:ln>
                          <a:solidFill>
                            <a:schemeClr val="bg1"/>
                          </a:solidFill>
                          <a:effectLst/>
                          <a:latin typeface="微软雅黑" panose="020B0503020204020204" pitchFamily="34" charset="-122"/>
                          <a:ea typeface="微软雅黑" panose="020B0503020204020204" pitchFamily="34" charset="-122"/>
                        </a:rPr>
                        <a:t>大项</a:t>
                      </a:r>
                      <a:endParaRPr lang="zh-CN" altLang="en-US" sz="1800" b="1" i="0" dirty="0" smtClean="0">
                        <a:ln>
                          <a:noFill/>
                        </a:ln>
                        <a:solidFill>
                          <a:schemeClr val="bg1"/>
                        </a:solidFill>
                        <a:effectLst/>
                        <a:latin typeface="微软雅黑" panose="020B0503020204020204" pitchFamily="34" charset="-122"/>
                        <a:ea typeface="微软雅黑" panose="020B0503020204020204" pitchFamily="34" charset="-122"/>
                      </a:endParaRPr>
                    </a:p>
                  </a:txBody>
                  <a:tcPr marL="57679" marR="57679" marT="11536" marB="11536" anchor="ctr">
                    <a:lnL w="12700">
                      <a:solidFill>
                        <a:schemeClr val="tx1">
                          <a:lumMod val="75000"/>
                          <a:lumOff val="25000"/>
                        </a:schemeClr>
                      </a:solidFill>
                      <a:prstDash val="solid"/>
                    </a:lnL>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rgbClr val="FF9300"/>
                    </a:solidFill>
                  </a:tcPr>
                </a:tc>
                <a:tc>
                  <a:txBody>
                    <a:bodyPr/>
                    <a:p>
                      <a:pPr algn="ctr" fontAlgn="ctr" latinLnBrk="1">
                        <a:buClrTx/>
                        <a:buSzTx/>
                        <a:buFontTx/>
                      </a:pPr>
                      <a:r>
                        <a:rPr lang="zh-CN" altLang="en-US" sz="1800" b="1" i="0" dirty="0" smtClean="0">
                          <a:ln>
                            <a:noFill/>
                          </a:ln>
                          <a:solidFill>
                            <a:schemeClr val="bg1"/>
                          </a:solidFill>
                          <a:effectLst/>
                          <a:latin typeface="微软雅黑" panose="020B0503020204020204" pitchFamily="34" charset="-122"/>
                          <a:ea typeface="微软雅黑" panose="020B0503020204020204" pitchFamily="34" charset="-122"/>
                        </a:rPr>
                        <a:t>分项</a:t>
                      </a:r>
                      <a:endParaRPr lang="zh-CN" altLang="en-US" sz="1800" b="1" i="0" dirty="0" smtClean="0">
                        <a:ln>
                          <a:noFill/>
                        </a:ln>
                        <a:solidFill>
                          <a:schemeClr val="bg1"/>
                        </a:solidFill>
                        <a:effectLst/>
                        <a:latin typeface="微软雅黑" panose="020B0503020204020204" pitchFamily="34" charset="-122"/>
                        <a:ea typeface="微软雅黑" panose="020B0503020204020204" pitchFamily="34" charset="-122"/>
                      </a:endParaRPr>
                    </a:p>
                  </a:txBody>
                  <a:tcPr marL="57679" marR="57679" marT="11536" marB="11536" anchor="ctr">
                    <a:lnL w="12700">
                      <a:solidFill>
                        <a:schemeClr val="tx1">
                          <a:lumMod val="75000"/>
                          <a:lumOff val="25000"/>
                        </a:schemeClr>
                      </a:solidFill>
                      <a:prstDash val="solid"/>
                    </a:lnL>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rgbClr val="FF9300"/>
                    </a:solidFill>
                  </a:tcPr>
                </a:tc>
                <a:tc>
                  <a:txBody>
                    <a:bodyPr/>
                    <a:p>
                      <a:pPr algn="ctr" fontAlgn="ctr" latinLnBrk="1">
                        <a:buClrTx/>
                        <a:buSzTx/>
                        <a:buFontTx/>
                        <a:buNone/>
                      </a:pPr>
                      <a:r>
                        <a:rPr lang="zh-CN" altLang="en-US" sz="1800" b="1" i="0" dirty="0" smtClean="0">
                          <a:ln>
                            <a:noFill/>
                          </a:ln>
                          <a:solidFill>
                            <a:schemeClr val="bg1"/>
                          </a:solidFill>
                          <a:effectLst/>
                          <a:latin typeface="微软雅黑" panose="020B0503020204020204" pitchFamily="34" charset="-122"/>
                          <a:ea typeface="微软雅黑" panose="020B0503020204020204" pitchFamily="34" charset="-122"/>
                          <a:sym typeface="+mn-ea"/>
                        </a:rPr>
                        <a:t>小项数</a:t>
                      </a:r>
                      <a:endParaRPr lang="zh-CN" altLang="en-US" sz="1800" b="1" i="0" dirty="0" smtClean="0">
                        <a:ln>
                          <a:noFill/>
                        </a:ln>
                        <a:solidFill>
                          <a:schemeClr val="bg1"/>
                        </a:solidFill>
                        <a:effectLst/>
                        <a:latin typeface="微软雅黑" panose="020B0503020204020204" pitchFamily="34" charset="-122"/>
                        <a:ea typeface="微软雅黑" panose="020B0503020204020204" pitchFamily="34" charset="-122"/>
                      </a:endParaRPr>
                    </a:p>
                  </a:txBody>
                  <a:tcPr marL="57679" marR="57679" marT="11536" marB="11536" anchor="ctr">
                    <a:lnL w="12700">
                      <a:solidFill>
                        <a:schemeClr val="tx1">
                          <a:lumMod val="75000"/>
                          <a:lumOff val="25000"/>
                        </a:schemeClr>
                      </a:solidFill>
                      <a:prstDash val="solid"/>
                    </a:lnL>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rgbClr val="FF9300"/>
                    </a:solidFill>
                  </a:tcPr>
                </a:tc>
              </a:tr>
              <a:tr h="203835">
                <a:tc gridSpan="2">
                  <a:txBody>
                    <a:bodyPr/>
                    <a:p>
                      <a:pPr algn="ctr" fontAlgn="ctr" latinLnBrk="1">
                        <a:buClrTx/>
                        <a:buSzTx/>
                        <a:buFontTx/>
                      </a:pPr>
                      <a:r>
                        <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rPr>
                        <a:t>击剑</a:t>
                      </a:r>
                      <a:endPar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lnL w="12700">
                      <a:solidFill>
                        <a:schemeClr val="tx1">
                          <a:lumMod val="75000"/>
                          <a:lumOff val="25000"/>
                        </a:schemeClr>
                      </a:solidFill>
                      <a:prstDash val="solid"/>
                    </a:lnL>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accent2">
                        <a:lumMod val="40000"/>
                        <a:lumOff val="60000"/>
                      </a:schemeClr>
                    </a:solidFill>
                  </a:tcPr>
                </a:tc>
                <a:tc hMerge="1">
                  <a:tcPr marL="57679" marR="57679" marT="11536" marB="11536" anchor="ctr">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bg1"/>
                    </a:solidFill>
                  </a:tcPr>
                </a:tc>
                <a:tc>
                  <a:txBody>
                    <a:bodyPr/>
                    <a:p>
                      <a:pPr algn="ctr" fontAlgn="ctr" latinLnBrk="1">
                        <a:buClrTx/>
                        <a:buSzTx/>
                        <a:buFontTx/>
                        <a:buNone/>
                      </a:pPr>
                      <a:r>
                        <a:rPr lang="zh-CN" altLang="en-US" sz="1200" b="0" i="0" dirty="0" smtClean="0">
                          <a:ln>
                            <a:noFill/>
                          </a:ln>
                          <a:solidFill>
                            <a:srgbClr val="595959"/>
                          </a:solidFill>
                          <a:effectLst/>
                          <a:latin typeface="楷体" panose="02010609060101010101" pitchFamily="49" charset="-122"/>
                          <a:ea typeface="楷体" panose="02010609060101010101" pitchFamily="49" charset="-122"/>
                        </a:rPr>
                        <a:t>12</a:t>
                      </a:r>
                      <a:endParaRPr lang="zh-CN" altLang="en-US" sz="1200" b="0" i="0"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lnL w="12700">
                      <a:solidFill>
                        <a:schemeClr val="tx1">
                          <a:lumMod val="75000"/>
                          <a:lumOff val="25000"/>
                        </a:schemeClr>
                      </a:solidFill>
                      <a:prstDash val="solid"/>
                    </a:lnL>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accent2">
                        <a:lumMod val="40000"/>
                        <a:lumOff val="60000"/>
                      </a:schemeClr>
                    </a:solidFill>
                  </a:tcPr>
                </a:tc>
              </a:tr>
              <a:tr h="203835">
                <a:tc gridSpan="2">
                  <a:txBody>
                    <a:bodyPr/>
                    <a:p>
                      <a:pPr algn="ctr" fontAlgn="ctr" latinLnBrk="1">
                        <a:buClrTx/>
                        <a:buSzTx/>
                        <a:buFontTx/>
                      </a:pPr>
                      <a:r>
                        <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rPr>
                        <a:t>足球</a:t>
                      </a:r>
                      <a:endPar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lnL w="12700">
                      <a:solidFill>
                        <a:schemeClr val="tx1">
                          <a:lumMod val="75000"/>
                          <a:lumOff val="25000"/>
                        </a:schemeClr>
                      </a:solidFill>
                      <a:prstDash val="solid"/>
                    </a:lnL>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accent2">
                        <a:lumMod val="20000"/>
                        <a:lumOff val="80000"/>
                      </a:schemeClr>
                    </a:solidFill>
                  </a:tcPr>
                </a:tc>
                <a:tc hMerge="1">
                  <a:tcPr marL="57679" marR="57679" marT="11536" marB="11536" anchor="ctr">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bg1"/>
                    </a:solidFill>
                  </a:tcPr>
                </a:tc>
                <a:tc>
                  <a:txBody>
                    <a:bodyPr/>
                    <a:p>
                      <a:pPr algn="ctr" fontAlgn="ctr" latinLnBrk="1">
                        <a:buClrTx/>
                        <a:buSzTx/>
                        <a:buFontTx/>
                        <a:buNone/>
                      </a:pPr>
                      <a:r>
                        <a:rPr lang="zh-CN" altLang="en-US" sz="1200" b="0" i="0" dirty="0" smtClean="0">
                          <a:ln>
                            <a:noFill/>
                          </a:ln>
                          <a:solidFill>
                            <a:srgbClr val="595959"/>
                          </a:solidFill>
                          <a:effectLst/>
                          <a:latin typeface="楷体" panose="02010609060101010101" pitchFamily="49" charset="-122"/>
                          <a:ea typeface="楷体" panose="02010609060101010101" pitchFamily="49" charset="-122"/>
                        </a:rPr>
                        <a:t>2</a:t>
                      </a:r>
                      <a:endParaRPr lang="zh-CN" altLang="en-US" sz="1200" b="0" i="0"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lnL w="12700">
                      <a:solidFill>
                        <a:schemeClr val="tx1">
                          <a:lumMod val="75000"/>
                          <a:lumOff val="25000"/>
                        </a:schemeClr>
                      </a:solidFill>
                      <a:prstDash val="solid"/>
                    </a:lnL>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accent2">
                        <a:lumMod val="20000"/>
                        <a:lumOff val="80000"/>
                      </a:schemeClr>
                    </a:solidFill>
                  </a:tcPr>
                </a:tc>
              </a:tr>
              <a:tr h="203835">
                <a:tc gridSpan="2">
                  <a:txBody>
                    <a:bodyPr/>
                    <a:p>
                      <a:pPr algn="ctr" fontAlgn="ctr" latinLnBrk="1">
                        <a:buClrTx/>
                        <a:buSzTx/>
                        <a:buFontTx/>
                      </a:pPr>
                      <a:r>
                        <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rPr>
                        <a:t>高尔夫</a:t>
                      </a:r>
                      <a:endPar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lnL w="12700">
                      <a:solidFill>
                        <a:schemeClr val="tx1">
                          <a:lumMod val="75000"/>
                          <a:lumOff val="25000"/>
                        </a:schemeClr>
                      </a:solidFill>
                      <a:prstDash val="solid"/>
                    </a:lnL>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accent2">
                        <a:lumMod val="40000"/>
                        <a:lumOff val="60000"/>
                      </a:schemeClr>
                    </a:solidFill>
                  </a:tcPr>
                </a:tc>
                <a:tc hMerge="1">
                  <a:tcPr marL="57679" marR="57679" marT="11536" marB="11536" anchor="ctr">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bg1"/>
                    </a:solidFill>
                  </a:tcPr>
                </a:tc>
                <a:tc>
                  <a:txBody>
                    <a:bodyPr/>
                    <a:p>
                      <a:pPr algn="ctr" fontAlgn="ctr" latinLnBrk="1">
                        <a:buClrTx/>
                        <a:buSzTx/>
                        <a:buFontTx/>
                        <a:buNone/>
                      </a:pPr>
                      <a:r>
                        <a:rPr lang="zh-CN" altLang="en-US" sz="1200" b="0" i="0" dirty="0" smtClean="0">
                          <a:ln>
                            <a:noFill/>
                          </a:ln>
                          <a:solidFill>
                            <a:srgbClr val="595959"/>
                          </a:solidFill>
                          <a:effectLst/>
                          <a:latin typeface="楷体" panose="02010609060101010101" pitchFamily="49" charset="-122"/>
                          <a:ea typeface="楷体" panose="02010609060101010101" pitchFamily="49" charset="-122"/>
                        </a:rPr>
                        <a:t>2</a:t>
                      </a:r>
                      <a:endParaRPr lang="zh-CN" altLang="en-US" sz="1200" b="0" i="0"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lnL w="12700">
                      <a:solidFill>
                        <a:schemeClr val="tx1">
                          <a:lumMod val="75000"/>
                          <a:lumOff val="25000"/>
                        </a:schemeClr>
                      </a:solidFill>
                      <a:prstDash val="solid"/>
                    </a:lnL>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accent2">
                        <a:lumMod val="40000"/>
                        <a:lumOff val="60000"/>
                      </a:schemeClr>
                    </a:solidFill>
                  </a:tcPr>
                </a:tc>
              </a:tr>
              <a:tr h="203835">
                <a:tc rowSpan="3">
                  <a:txBody>
                    <a:bodyPr/>
                    <a:p>
                      <a:pPr algn="ctr" fontAlgn="ctr" latinLnBrk="1">
                        <a:buClrTx/>
                        <a:buSzTx/>
                        <a:buFontTx/>
                      </a:pPr>
                      <a:r>
                        <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rPr>
                        <a:t>体操</a:t>
                      </a:r>
                      <a:endPar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lnL w="12700">
                      <a:solidFill>
                        <a:schemeClr val="tx1">
                          <a:lumMod val="75000"/>
                          <a:lumOff val="25000"/>
                        </a:schemeClr>
                      </a:solidFill>
                      <a:prstDash val="solid"/>
                    </a:lnL>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accent2">
                        <a:lumMod val="20000"/>
                        <a:lumOff val="80000"/>
                      </a:schemeClr>
                    </a:solidFill>
                  </a:tcPr>
                </a:tc>
                <a:tc>
                  <a:txBody>
                    <a:bodyPr/>
                    <a:p>
                      <a:pPr algn="ctr" fontAlgn="ctr" latinLnBrk="1">
                        <a:buClrTx/>
                        <a:buSzTx/>
                        <a:buFontTx/>
                      </a:pPr>
                      <a:r>
                        <a:rPr lang="zh-CN" altLang="en-US" sz="1200" b="0" i="0" dirty="0" smtClean="0">
                          <a:ln>
                            <a:noFill/>
                          </a:ln>
                          <a:solidFill>
                            <a:srgbClr val="595959"/>
                          </a:solidFill>
                          <a:effectLst/>
                          <a:latin typeface="楷体" panose="02010609060101010101" pitchFamily="49" charset="-122"/>
                          <a:ea typeface="楷体" panose="02010609060101010101" pitchFamily="49" charset="-122"/>
                        </a:rPr>
                        <a:t>竞技体操</a:t>
                      </a:r>
                      <a:endParaRPr lang="zh-CN" altLang="en-US" sz="1200" b="0" i="0"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lnL w="12700">
                      <a:solidFill>
                        <a:schemeClr val="tx1">
                          <a:lumMod val="75000"/>
                          <a:lumOff val="25000"/>
                        </a:schemeClr>
                      </a:solidFill>
                      <a:prstDash val="solid"/>
                    </a:lnL>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accent2">
                        <a:lumMod val="20000"/>
                        <a:lumOff val="80000"/>
                      </a:schemeClr>
                    </a:solidFill>
                  </a:tcPr>
                </a:tc>
                <a:tc>
                  <a:txBody>
                    <a:bodyPr/>
                    <a:p>
                      <a:pPr algn="ctr" fontAlgn="ctr" latinLnBrk="1">
                        <a:buClrTx/>
                        <a:buSzTx/>
                        <a:buFontTx/>
                        <a:buNone/>
                      </a:pPr>
                      <a:r>
                        <a:rPr lang="zh-CN" altLang="en-US" sz="1200" b="0" i="0" dirty="0" smtClean="0">
                          <a:ln>
                            <a:noFill/>
                          </a:ln>
                          <a:solidFill>
                            <a:srgbClr val="595959"/>
                          </a:solidFill>
                          <a:effectLst/>
                          <a:latin typeface="楷体" panose="02010609060101010101" pitchFamily="49" charset="-122"/>
                          <a:ea typeface="楷体" panose="02010609060101010101" pitchFamily="49" charset="-122"/>
                        </a:rPr>
                        <a:t>14</a:t>
                      </a:r>
                      <a:endParaRPr lang="zh-CN" altLang="en-US" sz="1200" b="0" i="0"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lnL w="12700">
                      <a:solidFill>
                        <a:schemeClr val="tx1">
                          <a:lumMod val="75000"/>
                          <a:lumOff val="25000"/>
                        </a:schemeClr>
                      </a:solidFill>
                      <a:prstDash val="solid"/>
                    </a:lnL>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accent2">
                        <a:lumMod val="20000"/>
                        <a:lumOff val="80000"/>
                      </a:schemeClr>
                    </a:solidFill>
                  </a:tcPr>
                </a:tc>
              </a:tr>
              <a:tr h="203835">
                <a:tc vMerge="1">
                  <a:tcPr marL="57679" marR="57679" marT="11536" marB="11536" anchor="ctr">
                    <a:lnL w="12700">
                      <a:solidFill>
                        <a:schemeClr val="tx1">
                          <a:lumMod val="75000"/>
                          <a:lumOff val="25000"/>
                        </a:schemeClr>
                      </a:solidFill>
                      <a:prstDash val="solid"/>
                    </a:lnL>
                    <a:lnR w="12700">
                      <a:solidFill>
                        <a:schemeClr val="tx1">
                          <a:lumMod val="75000"/>
                          <a:lumOff val="25000"/>
                        </a:schemeClr>
                      </a:solidFill>
                      <a:prstDash val="solid"/>
                    </a:lnR>
                    <a:solidFill>
                      <a:schemeClr val="bg1"/>
                    </a:solidFill>
                  </a:tcPr>
                </a:tc>
                <a:tc>
                  <a:txBody>
                    <a:bodyPr/>
                    <a:p>
                      <a:pPr algn="ctr" fontAlgn="ctr" latinLnBrk="1">
                        <a:buClrTx/>
                        <a:buSzTx/>
                        <a:buFontTx/>
                      </a:pPr>
                      <a:r>
                        <a:rPr lang="zh-CN" altLang="en-US" sz="1200" b="0" i="0" dirty="0" smtClean="0">
                          <a:ln>
                            <a:noFill/>
                          </a:ln>
                          <a:solidFill>
                            <a:srgbClr val="595959"/>
                          </a:solidFill>
                          <a:effectLst/>
                          <a:latin typeface="楷体" panose="02010609060101010101" pitchFamily="49" charset="-122"/>
                          <a:ea typeface="楷体" panose="02010609060101010101" pitchFamily="49" charset="-122"/>
                        </a:rPr>
                        <a:t>艺术体操</a:t>
                      </a:r>
                      <a:endParaRPr lang="zh-CN" altLang="en-US" sz="1200" b="0" i="0"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lnL w="12700">
                      <a:solidFill>
                        <a:schemeClr val="tx1">
                          <a:lumMod val="75000"/>
                          <a:lumOff val="25000"/>
                        </a:schemeClr>
                      </a:solidFill>
                      <a:prstDash val="solid"/>
                    </a:lnL>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accent2">
                        <a:lumMod val="20000"/>
                        <a:lumOff val="80000"/>
                      </a:schemeClr>
                    </a:solidFill>
                  </a:tcPr>
                </a:tc>
                <a:tc>
                  <a:txBody>
                    <a:bodyPr/>
                    <a:p>
                      <a:pPr algn="ctr" fontAlgn="ctr" latinLnBrk="1">
                        <a:buClrTx/>
                        <a:buSzTx/>
                        <a:buFontTx/>
                        <a:buNone/>
                      </a:pPr>
                      <a:r>
                        <a:rPr lang="zh-CN" altLang="en-US" sz="1200" b="0" i="0" dirty="0" smtClean="0">
                          <a:ln>
                            <a:noFill/>
                          </a:ln>
                          <a:solidFill>
                            <a:srgbClr val="595959"/>
                          </a:solidFill>
                          <a:effectLst/>
                          <a:latin typeface="楷体" panose="02010609060101010101" pitchFamily="49" charset="-122"/>
                          <a:ea typeface="楷体" panose="02010609060101010101" pitchFamily="49" charset="-122"/>
                        </a:rPr>
                        <a:t>2</a:t>
                      </a:r>
                      <a:endParaRPr lang="zh-CN" altLang="en-US" sz="1200" b="0" i="0"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lnL w="12700">
                      <a:solidFill>
                        <a:schemeClr val="tx1">
                          <a:lumMod val="75000"/>
                          <a:lumOff val="25000"/>
                        </a:schemeClr>
                      </a:solidFill>
                      <a:prstDash val="solid"/>
                    </a:lnL>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accent2">
                        <a:lumMod val="20000"/>
                        <a:lumOff val="80000"/>
                      </a:schemeClr>
                    </a:solidFill>
                  </a:tcPr>
                </a:tc>
              </a:tr>
              <a:tr h="203835">
                <a:tc vMerge="1">
                  <a:tcPr marL="57679" marR="57679" marT="11536" marB="11536" anchor="ctr">
                    <a:lnL w="12700">
                      <a:solidFill>
                        <a:schemeClr val="tx1">
                          <a:lumMod val="75000"/>
                          <a:lumOff val="25000"/>
                        </a:schemeClr>
                      </a:solidFill>
                      <a:prstDash val="solid"/>
                    </a:lnL>
                    <a:lnR w="12700">
                      <a:solidFill>
                        <a:schemeClr val="tx1">
                          <a:lumMod val="75000"/>
                          <a:lumOff val="25000"/>
                        </a:schemeClr>
                      </a:solidFill>
                      <a:prstDash val="solid"/>
                    </a:lnR>
                    <a:lnB w="12700">
                      <a:solidFill>
                        <a:schemeClr val="tx1">
                          <a:lumMod val="75000"/>
                          <a:lumOff val="25000"/>
                        </a:schemeClr>
                      </a:solidFill>
                      <a:prstDash val="solid"/>
                    </a:lnB>
                    <a:solidFill>
                      <a:schemeClr val="bg1"/>
                    </a:solidFill>
                  </a:tcPr>
                </a:tc>
                <a:tc>
                  <a:txBody>
                    <a:bodyPr/>
                    <a:p>
                      <a:pPr algn="ctr" fontAlgn="ctr" latinLnBrk="1">
                        <a:buClrTx/>
                        <a:buSzTx/>
                        <a:buFontTx/>
                      </a:pPr>
                      <a:r>
                        <a:rPr lang="zh-CN" altLang="en-US" sz="1200" b="0" i="0" dirty="0" smtClean="0">
                          <a:ln>
                            <a:noFill/>
                          </a:ln>
                          <a:solidFill>
                            <a:srgbClr val="595959"/>
                          </a:solidFill>
                          <a:effectLst/>
                          <a:latin typeface="楷体" panose="02010609060101010101" pitchFamily="49" charset="-122"/>
                          <a:ea typeface="楷体" panose="02010609060101010101" pitchFamily="49" charset="-122"/>
                        </a:rPr>
                        <a:t>蹦床</a:t>
                      </a:r>
                      <a:endParaRPr lang="zh-CN" altLang="en-US" sz="1200" b="0" i="0"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lnL w="12700">
                      <a:solidFill>
                        <a:schemeClr val="tx1">
                          <a:lumMod val="75000"/>
                          <a:lumOff val="25000"/>
                        </a:schemeClr>
                      </a:solidFill>
                      <a:prstDash val="solid"/>
                    </a:lnL>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accent2">
                        <a:lumMod val="20000"/>
                        <a:lumOff val="80000"/>
                      </a:schemeClr>
                    </a:solidFill>
                  </a:tcPr>
                </a:tc>
                <a:tc>
                  <a:txBody>
                    <a:bodyPr/>
                    <a:p>
                      <a:pPr algn="ctr" fontAlgn="ctr" latinLnBrk="1">
                        <a:buClrTx/>
                        <a:buSzTx/>
                        <a:buFontTx/>
                        <a:buNone/>
                      </a:pPr>
                      <a:r>
                        <a:rPr lang="zh-CN" altLang="en-US" sz="1200" b="0" i="0" dirty="0" smtClean="0">
                          <a:ln>
                            <a:noFill/>
                          </a:ln>
                          <a:solidFill>
                            <a:srgbClr val="595959"/>
                          </a:solidFill>
                          <a:effectLst/>
                          <a:latin typeface="楷体" panose="02010609060101010101" pitchFamily="49" charset="-122"/>
                          <a:ea typeface="楷体" panose="02010609060101010101" pitchFamily="49" charset="-122"/>
                        </a:rPr>
                        <a:t>2</a:t>
                      </a:r>
                      <a:endParaRPr lang="zh-CN" altLang="en-US" sz="1200" b="0" i="0"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lnL w="12700">
                      <a:solidFill>
                        <a:schemeClr val="tx1">
                          <a:lumMod val="75000"/>
                          <a:lumOff val="25000"/>
                        </a:schemeClr>
                      </a:solidFill>
                      <a:prstDash val="solid"/>
                    </a:lnL>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accent2">
                        <a:lumMod val="20000"/>
                        <a:lumOff val="80000"/>
                      </a:schemeClr>
                    </a:solidFill>
                  </a:tcPr>
                </a:tc>
              </a:tr>
              <a:tr h="203835">
                <a:tc gridSpan="2">
                  <a:txBody>
                    <a:bodyPr/>
                    <a:p>
                      <a:pPr algn="ctr" fontAlgn="ctr" latinLnBrk="1">
                        <a:buClrTx/>
                        <a:buSzTx/>
                        <a:buFontTx/>
                        <a:buNone/>
                      </a:pPr>
                      <a:r>
                        <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rPr>
                        <a:t>手球</a:t>
                      </a:r>
                      <a:endPar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lnL w="12700">
                      <a:solidFill>
                        <a:schemeClr val="tx1">
                          <a:lumMod val="75000"/>
                          <a:lumOff val="25000"/>
                        </a:schemeClr>
                      </a:solidFill>
                      <a:prstDash val="solid"/>
                    </a:lnL>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accent2">
                        <a:lumMod val="40000"/>
                        <a:lumOff val="60000"/>
                      </a:schemeClr>
                    </a:solidFill>
                  </a:tcPr>
                </a:tc>
                <a:tc hMerge="1">
                  <a:tcPr marL="57679" marR="57679" marT="11536" marB="11536" anchor="ctr">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bg1"/>
                    </a:solidFill>
                  </a:tcPr>
                </a:tc>
                <a:tc>
                  <a:txBody>
                    <a:bodyPr/>
                    <a:p>
                      <a:pPr algn="ctr" fontAlgn="ctr" latinLnBrk="1">
                        <a:buClrTx/>
                        <a:buSzTx/>
                        <a:buFontTx/>
                        <a:buNone/>
                      </a:pPr>
                      <a:r>
                        <a:rPr lang="zh-CN" altLang="en-US" sz="1200" b="0" i="0" dirty="0" smtClean="0">
                          <a:ln>
                            <a:noFill/>
                          </a:ln>
                          <a:solidFill>
                            <a:srgbClr val="595959"/>
                          </a:solidFill>
                          <a:effectLst/>
                          <a:latin typeface="楷体" panose="02010609060101010101" pitchFamily="49" charset="-122"/>
                          <a:ea typeface="楷体" panose="02010609060101010101" pitchFamily="49" charset="-122"/>
                        </a:rPr>
                        <a:t>2</a:t>
                      </a:r>
                      <a:endParaRPr lang="zh-CN" altLang="en-US" sz="1200" b="0" i="0"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lnL w="12700">
                      <a:solidFill>
                        <a:schemeClr val="tx1">
                          <a:lumMod val="75000"/>
                          <a:lumOff val="25000"/>
                        </a:schemeClr>
                      </a:solidFill>
                      <a:prstDash val="solid"/>
                    </a:lnL>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accent2">
                        <a:lumMod val="40000"/>
                        <a:lumOff val="60000"/>
                      </a:schemeClr>
                    </a:solidFill>
                  </a:tcPr>
                </a:tc>
              </a:tr>
              <a:tr h="203835">
                <a:tc gridSpan="2">
                  <a:txBody>
                    <a:bodyPr/>
                    <a:p>
                      <a:pPr algn="ctr" fontAlgn="ctr" latinLnBrk="1">
                        <a:buClrTx/>
                        <a:buSzTx/>
                        <a:buFontTx/>
                        <a:buNone/>
                      </a:pPr>
                      <a:r>
                        <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rPr>
                        <a:t>曲棍球</a:t>
                      </a:r>
                      <a:endPar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lnL w="12700">
                      <a:solidFill>
                        <a:schemeClr val="tx1">
                          <a:lumMod val="75000"/>
                          <a:lumOff val="25000"/>
                        </a:schemeClr>
                      </a:solidFill>
                      <a:prstDash val="solid"/>
                    </a:lnL>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accent2">
                        <a:lumMod val="20000"/>
                        <a:lumOff val="80000"/>
                      </a:schemeClr>
                    </a:solidFill>
                  </a:tcPr>
                </a:tc>
                <a:tc hMerge="1">
                  <a:tcPr marL="57679" marR="57679" marT="11536" marB="11536" anchor="ctr">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bg1"/>
                    </a:solidFill>
                  </a:tcPr>
                </a:tc>
                <a:tc>
                  <a:txBody>
                    <a:bodyPr/>
                    <a:p>
                      <a:pPr algn="ctr" fontAlgn="ctr" latinLnBrk="1">
                        <a:buClrTx/>
                        <a:buSzTx/>
                        <a:buFontTx/>
                        <a:buNone/>
                      </a:pPr>
                      <a:r>
                        <a:rPr lang="zh-CN" altLang="en-US" sz="1200" b="0" i="0" dirty="0" smtClean="0">
                          <a:ln>
                            <a:noFill/>
                          </a:ln>
                          <a:solidFill>
                            <a:srgbClr val="595959"/>
                          </a:solidFill>
                          <a:effectLst/>
                          <a:latin typeface="楷体" panose="02010609060101010101" pitchFamily="49" charset="-122"/>
                          <a:ea typeface="楷体" panose="02010609060101010101" pitchFamily="49" charset="-122"/>
                        </a:rPr>
                        <a:t>2</a:t>
                      </a:r>
                      <a:endParaRPr lang="zh-CN" altLang="en-US" sz="1200" b="0" i="0"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lnL w="12700">
                      <a:solidFill>
                        <a:schemeClr val="tx1">
                          <a:lumMod val="75000"/>
                          <a:lumOff val="25000"/>
                        </a:schemeClr>
                      </a:solidFill>
                      <a:prstDash val="solid"/>
                    </a:lnL>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accent2">
                        <a:lumMod val="20000"/>
                        <a:lumOff val="80000"/>
                      </a:schemeClr>
                    </a:solidFill>
                  </a:tcPr>
                </a:tc>
              </a:tr>
              <a:tr h="205740">
                <a:tc gridSpan="2">
                  <a:txBody>
                    <a:bodyPr/>
                    <a:p>
                      <a:pPr algn="ctr" fontAlgn="ctr" latinLnBrk="1">
                        <a:buClrTx/>
                        <a:buSzTx/>
                        <a:buFontTx/>
                      </a:pPr>
                      <a:r>
                        <a:rPr lang="zh-CN" altLang="en-US" sz="1200" b="0" i="0" dirty="0" smtClean="0">
                          <a:ln>
                            <a:noFill/>
                          </a:ln>
                          <a:solidFill>
                            <a:srgbClr val="595959"/>
                          </a:solidFill>
                          <a:effectLst/>
                          <a:latin typeface="楷体" panose="02010609060101010101" pitchFamily="49" charset="-122"/>
                          <a:ea typeface="楷体" panose="02010609060101010101" pitchFamily="49" charset="-122"/>
                        </a:rPr>
                        <a:t>柔道</a:t>
                      </a:r>
                      <a:endParaRPr lang="zh-CN" altLang="en-US" sz="1200" b="0" i="0"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lnL w="12700">
                      <a:solidFill>
                        <a:schemeClr val="tx1">
                          <a:lumMod val="75000"/>
                          <a:lumOff val="25000"/>
                        </a:schemeClr>
                      </a:solidFill>
                      <a:prstDash val="solid"/>
                    </a:lnL>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accent2">
                        <a:lumMod val="40000"/>
                        <a:lumOff val="60000"/>
                      </a:schemeClr>
                    </a:solidFill>
                  </a:tcPr>
                </a:tc>
                <a:tc hMerge="1">
                  <a:tcPr marL="57679" marR="57679" marT="11536" marB="11536" anchor="ctr">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bg1"/>
                    </a:solidFill>
                  </a:tcPr>
                </a:tc>
                <a:tc>
                  <a:txBody>
                    <a:bodyPr/>
                    <a:p>
                      <a:pPr algn="ctr" fontAlgn="ctr" latinLnBrk="1">
                        <a:buClrTx/>
                        <a:buSzTx/>
                        <a:buFontTx/>
                        <a:buNone/>
                      </a:pPr>
                      <a:r>
                        <a:rPr lang="zh-CN" altLang="en-US" sz="1200" b="0" i="0" dirty="0" smtClean="0">
                          <a:ln>
                            <a:noFill/>
                          </a:ln>
                          <a:solidFill>
                            <a:srgbClr val="595959"/>
                          </a:solidFill>
                          <a:effectLst/>
                          <a:latin typeface="楷体" panose="02010609060101010101" pitchFamily="49" charset="-122"/>
                          <a:ea typeface="楷体" panose="02010609060101010101" pitchFamily="49" charset="-122"/>
                        </a:rPr>
                        <a:t>15</a:t>
                      </a:r>
                      <a:endParaRPr lang="zh-CN" altLang="en-US" sz="1200" b="0" i="0"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lnL w="12700">
                      <a:solidFill>
                        <a:schemeClr val="tx1">
                          <a:lumMod val="75000"/>
                          <a:lumOff val="25000"/>
                        </a:schemeClr>
                      </a:solidFill>
                      <a:prstDash val="solid"/>
                    </a:lnL>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accent2">
                        <a:lumMod val="40000"/>
                        <a:lumOff val="60000"/>
                      </a:schemeClr>
                    </a:solidFill>
                  </a:tcPr>
                </a:tc>
              </a:tr>
              <a:tr h="203835">
                <a:tc gridSpan="2">
                  <a:txBody>
                    <a:bodyPr/>
                    <a:p>
                      <a:pPr algn="ctr" fontAlgn="ctr" latinLnBrk="1">
                        <a:buClrTx/>
                        <a:buSzTx/>
                        <a:buFontTx/>
                      </a:pPr>
                      <a:r>
                        <a:rPr lang="zh-CN" altLang="en-US" sz="1200" b="0" i="0" dirty="0" smtClean="0">
                          <a:ln>
                            <a:noFill/>
                          </a:ln>
                          <a:solidFill>
                            <a:srgbClr val="595959"/>
                          </a:solidFill>
                          <a:effectLst/>
                          <a:latin typeface="楷体" panose="02010609060101010101" pitchFamily="49" charset="-122"/>
                          <a:ea typeface="楷体" panose="02010609060101010101" pitchFamily="49" charset="-122"/>
                        </a:rPr>
                        <a:t>现代五项</a:t>
                      </a:r>
                      <a:endParaRPr lang="zh-CN" altLang="en-US" sz="1200" b="0" i="0"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lnL w="12700">
                      <a:solidFill>
                        <a:schemeClr val="tx1">
                          <a:lumMod val="75000"/>
                          <a:lumOff val="25000"/>
                        </a:schemeClr>
                      </a:solidFill>
                      <a:prstDash val="solid"/>
                    </a:lnL>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accent2">
                        <a:lumMod val="20000"/>
                        <a:lumOff val="80000"/>
                      </a:schemeClr>
                    </a:solidFill>
                  </a:tcPr>
                </a:tc>
                <a:tc hMerge="1">
                  <a:tcPr marL="57679" marR="57679" marT="11536" marB="11536" anchor="ctr">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bg1"/>
                    </a:solidFill>
                  </a:tcPr>
                </a:tc>
                <a:tc>
                  <a:txBody>
                    <a:bodyPr/>
                    <a:p>
                      <a:pPr algn="ctr" fontAlgn="ctr" latinLnBrk="1">
                        <a:buClrTx/>
                        <a:buSzTx/>
                        <a:buFontTx/>
                        <a:buNone/>
                      </a:pPr>
                      <a:r>
                        <a:rPr lang="zh-CN" altLang="en-US" sz="1200" b="0" i="0" dirty="0" smtClean="0">
                          <a:ln>
                            <a:noFill/>
                          </a:ln>
                          <a:solidFill>
                            <a:srgbClr val="595959"/>
                          </a:solidFill>
                          <a:effectLst/>
                          <a:latin typeface="楷体" panose="02010609060101010101" pitchFamily="49" charset="-122"/>
                          <a:ea typeface="楷体" panose="02010609060101010101" pitchFamily="49" charset="-122"/>
                        </a:rPr>
                        <a:t>2</a:t>
                      </a:r>
                      <a:endParaRPr lang="zh-CN" altLang="en-US" sz="1200" b="0" i="0"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lnL w="12700">
                      <a:solidFill>
                        <a:schemeClr val="tx1">
                          <a:lumMod val="75000"/>
                          <a:lumOff val="25000"/>
                        </a:schemeClr>
                      </a:solidFill>
                      <a:prstDash val="solid"/>
                    </a:lnL>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accent2">
                        <a:lumMod val="20000"/>
                        <a:lumOff val="80000"/>
                      </a:schemeClr>
                    </a:solidFill>
                  </a:tcPr>
                </a:tc>
              </a:tr>
              <a:tr h="203835">
                <a:tc gridSpan="2">
                  <a:txBody>
                    <a:bodyPr/>
                    <a:p>
                      <a:pPr algn="ctr" fontAlgn="ctr" latinLnBrk="1">
                        <a:buClrTx/>
                        <a:buSzTx/>
                        <a:buFontTx/>
                        <a:buNone/>
                      </a:pPr>
                      <a:r>
                        <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rPr>
                        <a:t>赛艇</a:t>
                      </a:r>
                      <a:endPar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lnL w="12700">
                      <a:solidFill>
                        <a:schemeClr val="tx1">
                          <a:lumMod val="75000"/>
                          <a:lumOff val="25000"/>
                        </a:schemeClr>
                      </a:solidFill>
                      <a:prstDash val="solid"/>
                    </a:lnL>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accent2">
                        <a:lumMod val="40000"/>
                        <a:lumOff val="60000"/>
                      </a:schemeClr>
                    </a:solidFill>
                  </a:tcPr>
                </a:tc>
                <a:tc hMerge="1">
                  <a:tcPr marL="57679" marR="57679" marT="11536" marB="11536" anchor="ctr">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bg1"/>
                    </a:solidFill>
                  </a:tcPr>
                </a:tc>
                <a:tc>
                  <a:txBody>
                    <a:bodyPr/>
                    <a:p>
                      <a:pPr algn="ctr" fontAlgn="ctr" latinLnBrk="1">
                        <a:buClrTx/>
                        <a:buSzTx/>
                        <a:buFontTx/>
                        <a:buNone/>
                      </a:pPr>
                      <a:r>
                        <a:rPr lang="zh-CN" altLang="en-US" sz="1200" b="0" i="0" dirty="0" smtClean="0">
                          <a:ln>
                            <a:noFill/>
                          </a:ln>
                          <a:solidFill>
                            <a:srgbClr val="595959"/>
                          </a:solidFill>
                          <a:effectLst/>
                          <a:latin typeface="楷体" panose="02010609060101010101" pitchFamily="49" charset="-122"/>
                          <a:ea typeface="楷体" panose="02010609060101010101" pitchFamily="49" charset="-122"/>
                        </a:rPr>
                        <a:t>14</a:t>
                      </a:r>
                      <a:endParaRPr lang="zh-CN" altLang="en-US" sz="1200" b="0" i="0"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lnL w="12700">
                      <a:solidFill>
                        <a:schemeClr val="tx1">
                          <a:lumMod val="75000"/>
                          <a:lumOff val="25000"/>
                        </a:schemeClr>
                      </a:solidFill>
                      <a:prstDash val="solid"/>
                    </a:lnL>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accent2">
                        <a:lumMod val="40000"/>
                        <a:lumOff val="60000"/>
                      </a:schemeClr>
                    </a:solidFill>
                  </a:tcPr>
                </a:tc>
              </a:tr>
              <a:tr h="205740">
                <a:tc gridSpan="2">
                  <a:txBody>
                    <a:bodyPr/>
                    <a:p>
                      <a:pPr algn="ctr" fontAlgn="ctr" latinLnBrk="1">
                        <a:buClrTx/>
                        <a:buSzTx/>
                        <a:buFontTx/>
                        <a:buNone/>
                      </a:pPr>
                      <a:r>
                        <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rPr>
                        <a:t>七人制橄榄球</a:t>
                      </a:r>
                      <a:endPar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lnL w="12700">
                      <a:solidFill>
                        <a:schemeClr val="tx1">
                          <a:lumMod val="75000"/>
                          <a:lumOff val="25000"/>
                        </a:schemeClr>
                      </a:solidFill>
                      <a:prstDash val="solid"/>
                    </a:lnL>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accent2">
                        <a:lumMod val="20000"/>
                        <a:lumOff val="80000"/>
                      </a:schemeClr>
                    </a:solidFill>
                  </a:tcPr>
                </a:tc>
                <a:tc hMerge="1">
                  <a:tcPr marL="57679" marR="57679" marT="11536" marB="11536" anchor="ctr">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bg1"/>
                    </a:solidFill>
                  </a:tcPr>
                </a:tc>
                <a:tc>
                  <a:txBody>
                    <a:bodyPr/>
                    <a:p>
                      <a:pPr algn="ctr" fontAlgn="ctr" latinLnBrk="1">
                        <a:buClrTx/>
                        <a:buSzTx/>
                        <a:buFontTx/>
                        <a:buNone/>
                      </a:pPr>
                      <a:r>
                        <a:rPr lang="zh-CN" altLang="en-US" sz="1200" b="0" i="0" dirty="0" smtClean="0">
                          <a:ln>
                            <a:noFill/>
                          </a:ln>
                          <a:solidFill>
                            <a:srgbClr val="595959"/>
                          </a:solidFill>
                          <a:effectLst/>
                          <a:latin typeface="楷体" panose="02010609060101010101" pitchFamily="49" charset="-122"/>
                          <a:ea typeface="楷体" panose="02010609060101010101" pitchFamily="49" charset="-122"/>
                        </a:rPr>
                        <a:t>2</a:t>
                      </a:r>
                      <a:endParaRPr lang="zh-CN" altLang="en-US" sz="1200" b="0" i="0"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lnL w="12700">
                      <a:solidFill>
                        <a:schemeClr val="tx1">
                          <a:lumMod val="75000"/>
                          <a:lumOff val="25000"/>
                        </a:schemeClr>
                      </a:solidFill>
                      <a:prstDash val="solid"/>
                    </a:lnL>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accent2">
                        <a:lumMod val="20000"/>
                        <a:lumOff val="80000"/>
                      </a:schemeClr>
                    </a:solidFill>
                  </a:tcPr>
                </a:tc>
              </a:tr>
              <a:tr h="203835">
                <a:tc gridSpan="2">
                  <a:txBody>
                    <a:bodyPr/>
                    <a:p>
                      <a:pPr algn="ctr" fontAlgn="ctr" latinLnBrk="1">
                        <a:buClrTx/>
                        <a:buSzTx/>
                        <a:buFontTx/>
                      </a:pPr>
                      <a:r>
                        <a:rPr lang="zh-CN" altLang="en-US" sz="1200" b="0" i="0" dirty="0" smtClean="0">
                          <a:ln>
                            <a:noFill/>
                          </a:ln>
                          <a:solidFill>
                            <a:srgbClr val="595959"/>
                          </a:solidFill>
                          <a:effectLst/>
                          <a:latin typeface="楷体" panose="02010609060101010101" pitchFamily="49" charset="-122"/>
                          <a:ea typeface="楷体" panose="02010609060101010101" pitchFamily="49" charset="-122"/>
                        </a:rPr>
                        <a:t>帆船</a:t>
                      </a:r>
                      <a:endParaRPr lang="zh-CN" altLang="en-US" sz="1200" b="0" i="0"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lnL w="12700">
                      <a:solidFill>
                        <a:schemeClr val="tx1">
                          <a:lumMod val="75000"/>
                          <a:lumOff val="25000"/>
                        </a:schemeClr>
                      </a:solidFill>
                      <a:prstDash val="solid"/>
                    </a:lnL>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accent2">
                        <a:lumMod val="40000"/>
                        <a:lumOff val="60000"/>
                      </a:schemeClr>
                    </a:solidFill>
                  </a:tcPr>
                </a:tc>
                <a:tc hMerge="1">
                  <a:tcPr marL="57679" marR="57679" marT="11536" marB="11536" anchor="ctr">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bg1"/>
                    </a:solidFill>
                  </a:tcPr>
                </a:tc>
                <a:tc>
                  <a:txBody>
                    <a:bodyPr/>
                    <a:p>
                      <a:pPr algn="ctr" fontAlgn="ctr" latinLnBrk="1">
                        <a:buClrTx/>
                        <a:buSzTx/>
                        <a:buFontTx/>
                        <a:buNone/>
                      </a:pPr>
                      <a:r>
                        <a:rPr lang="zh-CN" altLang="en-US" sz="1200" b="0" i="0" dirty="0" smtClean="0">
                          <a:ln>
                            <a:noFill/>
                          </a:ln>
                          <a:solidFill>
                            <a:srgbClr val="595959"/>
                          </a:solidFill>
                          <a:effectLst/>
                          <a:latin typeface="楷体" panose="02010609060101010101" pitchFamily="49" charset="-122"/>
                          <a:ea typeface="楷体" panose="02010609060101010101" pitchFamily="49" charset="-122"/>
                        </a:rPr>
                        <a:t>10</a:t>
                      </a:r>
                      <a:endParaRPr lang="zh-CN" altLang="en-US" sz="1200" b="0" i="0"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lnL w="12700">
                      <a:solidFill>
                        <a:schemeClr val="tx1">
                          <a:lumMod val="75000"/>
                          <a:lumOff val="25000"/>
                        </a:schemeClr>
                      </a:solidFill>
                      <a:prstDash val="solid"/>
                    </a:lnL>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accent2">
                        <a:lumMod val="40000"/>
                        <a:lumOff val="60000"/>
                      </a:schemeClr>
                    </a:solidFill>
                  </a:tcPr>
                </a:tc>
              </a:tr>
              <a:tr h="203835">
                <a:tc gridSpan="2">
                  <a:txBody>
                    <a:bodyPr/>
                    <a:p>
                      <a:pPr algn="ctr" fontAlgn="ctr" latinLnBrk="1">
                        <a:buClrTx/>
                        <a:buSzTx/>
                        <a:buFontTx/>
                      </a:pPr>
                      <a:r>
                        <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rPr>
                        <a:t>射击</a:t>
                      </a:r>
                      <a:endPar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lnL w="12700">
                      <a:solidFill>
                        <a:schemeClr val="tx1">
                          <a:lumMod val="75000"/>
                          <a:lumOff val="25000"/>
                        </a:schemeClr>
                      </a:solidFill>
                      <a:prstDash val="solid"/>
                    </a:lnL>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accent2">
                        <a:lumMod val="20000"/>
                        <a:lumOff val="80000"/>
                      </a:schemeClr>
                    </a:solidFill>
                  </a:tcPr>
                </a:tc>
                <a:tc hMerge="1">
                  <a:tcPr marL="57679" marR="57679" marT="11536" marB="11536" anchor="ctr">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bg1"/>
                    </a:solidFill>
                  </a:tcPr>
                </a:tc>
                <a:tc>
                  <a:txBody>
                    <a:bodyPr/>
                    <a:p>
                      <a:pPr algn="ctr" fontAlgn="ctr" latinLnBrk="1">
                        <a:buClrTx/>
                        <a:buSzTx/>
                        <a:buFontTx/>
                        <a:buNone/>
                      </a:pPr>
                      <a:r>
                        <a:rPr lang="zh-CN" altLang="en-US" sz="1200" b="0" i="0" dirty="0" smtClean="0">
                          <a:ln>
                            <a:noFill/>
                          </a:ln>
                          <a:solidFill>
                            <a:srgbClr val="595959"/>
                          </a:solidFill>
                          <a:effectLst/>
                          <a:latin typeface="楷体" panose="02010609060101010101" pitchFamily="49" charset="-122"/>
                          <a:ea typeface="楷体" panose="02010609060101010101" pitchFamily="49" charset="-122"/>
                        </a:rPr>
                        <a:t>15</a:t>
                      </a:r>
                      <a:endParaRPr lang="zh-CN" altLang="en-US" sz="1200" b="0" i="0"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lnL w="12700">
                      <a:solidFill>
                        <a:schemeClr val="tx1">
                          <a:lumMod val="75000"/>
                          <a:lumOff val="25000"/>
                        </a:schemeClr>
                      </a:solidFill>
                      <a:prstDash val="solid"/>
                    </a:lnL>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accent2">
                        <a:lumMod val="20000"/>
                        <a:lumOff val="80000"/>
                      </a:schemeClr>
                    </a:solidFill>
                  </a:tcPr>
                </a:tc>
              </a:tr>
              <a:tr h="203835">
                <a:tc gridSpan="2">
                  <a:txBody>
                    <a:bodyPr/>
                    <a:p>
                      <a:pPr algn="ctr" fontAlgn="ctr" latinLnBrk="1">
                        <a:buClrTx/>
                        <a:buSzTx/>
                        <a:buFontTx/>
                      </a:pPr>
                      <a:r>
                        <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rPr>
                        <a:t>滑板</a:t>
                      </a:r>
                      <a:endPar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lnL w="12700">
                      <a:solidFill>
                        <a:schemeClr val="tx1">
                          <a:lumMod val="75000"/>
                          <a:lumOff val="25000"/>
                        </a:schemeClr>
                      </a:solidFill>
                      <a:prstDash val="solid"/>
                    </a:lnL>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accent2">
                        <a:lumMod val="40000"/>
                        <a:lumOff val="60000"/>
                      </a:schemeClr>
                    </a:solidFill>
                  </a:tcPr>
                </a:tc>
                <a:tc hMerge="1">
                  <a:tcPr marL="57679" marR="57679" marT="11536" marB="11536" anchor="ctr">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bg1"/>
                    </a:solidFill>
                  </a:tcPr>
                </a:tc>
                <a:tc>
                  <a:txBody>
                    <a:bodyPr/>
                    <a:p>
                      <a:pPr algn="ctr" fontAlgn="ctr" latinLnBrk="1">
                        <a:buClrTx/>
                        <a:buSzTx/>
                        <a:buFontTx/>
                        <a:buNone/>
                      </a:pPr>
                      <a:r>
                        <a:rPr lang="zh-CN" altLang="en-US" sz="1200" b="0" i="0" dirty="0" smtClean="0">
                          <a:ln>
                            <a:noFill/>
                          </a:ln>
                          <a:solidFill>
                            <a:srgbClr val="595959"/>
                          </a:solidFill>
                          <a:effectLst/>
                          <a:latin typeface="楷体" panose="02010609060101010101" pitchFamily="49" charset="-122"/>
                          <a:ea typeface="楷体" panose="02010609060101010101" pitchFamily="49" charset="-122"/>
                        </a:rPr>
                        <a:t>4</a:t>
                      </a:r>
                      <a:endParaRPr lang="zh-CN" altLang="en-US" sz="1200" b="0" i="0"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lnL w="12700">
                      <a:solidFill>
                        <a:schemeClr val="tx1">
                          <a:lumMod val="75000"/>
                          <a:lumOff val="25000"/>
                        </a:schemeClr>
                      </a:solidFill>
                      <a:prstDash val="solid"/>
                    </a:lnL>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accent2">
                        <a:lumMod val="40000"/>
                        <a:lumOff val="60000"/>
                      </a:schemeClr>
                    </a:solidFill>
                  </a:tcPr>
                </a:tc>
              </a:tr>
              <a:tr h="203835">
                <a:tc gridSpan="2">
                  <a:txBody>
                    <a:bodyPr/>
                    <a:p>
                      <a:pPr algn="ctr" fontAlgn="ctr" latinLnBrk="1">
                        <a:buClrTx/>
                        <a:buSzTx/>
                        <a:buFontTx/>
                      </a:pPr>
                      <a:r>
                        <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rPr>
                        <a:t>攀岩</a:t>
                      </a:r>
                      <a:endPar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lnL w="12700">
                      <a:solidFill>
                        <a:schemeClr val="tx1">
                          <a:lumMod val="75000"/>
                          <a:lumOff val="25000"/>
                        </a:schemeClr>
                      </a:solidFill>
                      <a:prstDash val="solid"/>
                    </a:lnL>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accent2">
                        <a:lumMod val="20000"/>
                        <a:lumOff val="80000"/>
                      </a:schemeClr>
                    </a:solidFill>
                  </a:tcPr>
                </a:tc>
                <a:tc hMerge="1">
                  <a:tcPr marL="57679" marR="57679" marT="11536" marB="11536" anchor="ctr">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bg1"/>
                    </a:solidFill>
                  </a:tcPr>
                </a:tc>
                <a:tc>
                  <a:txBody>
                    <a:bodyPr/>
                    <a:p>
                      <a:pPr algn="ctr" fontAlgn="ctr" latinLnBrk="1">
                        <a:buClrTx/>
                        <a:buSzTx/>
                        <a:buFontTx/>
                        <a:buNone/>
                      </a:pPr>
                      <a:r>
                        <a:rPr lang="zh-CN" altLang="en-US" sz="1200" b="0" i="0" dirty="0" smtClean="0">
                          <a:ln>
                            <a:noFill/>
                          </a:ln>
                          <a:solidFill>
                            <a:srgbClr val="595959"/>
                          </a:solidFill>
                          <a:effectLst/>
                          <a:latin typeface="楷体" panose="02010609060101010101" pitchFamily="49" charset="-122"/>
                          <a:ea typeface="楷体" panose="02010609060101010101" pitchFamily="49" charset="-122"/>
                        </a:rPr>
                        <a:t>4</a:t>
                      </a:r>
                      <a:endParaRPr lang="zh-CN" altLang="en-US" sz="1200" b="0" i="0"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lnL w="12700">
                      <a:solidFill>
                        <a:schemeClr val="tx1">
                          <a:lumMod val="75000"/>
                          <a:lumOff val="25000"/>
                        </a:schemeClr>
                      </a:solidFill>
                      <a:prstDash val="solid"/>
                    </a:lnL>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accent2">
                        <a:lumMod val="20000"/>
                        <a:lumOff val="80000"/>
                      </a:schemeClr>
                    </a:solidFill>
                  </a:tcPr>
                </a:tc>
              </a:tr>
              <a:tr h="205740">
                <a:tc gridSpan="2">
                  <a:txBody>
                    <a:bodyPr/>
                    <a:p>
                      <a:pPr algn="ctr" fontAlgn="ctr" latinLnBrk="1">
                        <a:buClrTx/>
                        <a:buSzTx/>
                        <a:buFontTx/>
                      </a:pPr>
                      <a:r>
                        <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rPr>
                        <a:t>冲浪</a:t>
                      </a:r>
                      <a:endPar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lnL w="12700">
                      <a:solidFill>
                        <a:schemeClr val="tx1">
                          <a:lumMod val="75000"/>
                          <a:lumOff val="25000"/>
                        </a:schemeClr>
                      </a:solidFill>
                      <a:prstDash val="solid"/>
                    </a:lnL>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accent2">
                        <a:lumMod val="40000"/>
                        <a:lumOff val="60000"/>
                      </a:schemeClr>
                    </a:solidFill>
                  </a:tcPr>
                </a:tc>
                <a:tc hMerge="1">
                  <a:tcPr marL="57679" marR="57679" marT="11536" marB="11536" anchor="ctr">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bg1"/>
                    </a:solidFill>
                  </a:tcPr>
                </a:tc>
                <a:tc>
                  <a:txBody>
                    <a:bodyPr/>
                    <a:p>
                      <a:pPr algn="ctr" fontAlgn="ctr" latinLnBrk="1">
                        <a:buClrTx/>
                        <a:buSzTx/>
                        <a:buFontTx/>
                        <a:buNone/>
                      </a:pPr>
                      <a:r>
                        <a:rPr lang="zh-CN" altLang="en-US" sz="1200" b="0" i="0" dirty="0" smtClean="0">
                          <a:ln>
                            <a:noFill/>
                          </a:ln>
                          <a:solidFill>
                            <a:srgbClr val="595959"/>
                          </a:solidFill>
                          <a:effectLst/>
                          <a:latin typeface="楷体" panose="02010609060101010101" pitchFamily="49" charset="-122"/>
                          <a:ea typeface="楷体" panose="02010609060101010101" pitchFamily="49" charset="-122"/>
                        </a:rPr>
                        <a:t>2</a:t>
                      </a:r>
                      <a:endParaRPr lang="zh-CN" altLang="en-US" sz="1200" b="0" i="0"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lnL w="12700">
                      <a:solidFill>
                        <a:schemeClr val="tx1">
                          <a:lumMod val="75000"/>
                          <a:lumOff val="25000"/>
                        </a:schemeClr>
                      </a:solidFill>
                      <a:prstDash val="solid"/>
                    </a:lnL>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accent2">
                        <a:lumMod val="40000"/>
                        <a:lumOff val="60000"/>
                      </a:schemeClr>
                    </a:solidFill>
                  </a:tcPr>
                </a:tc>
              </a:tr>
              <a:tr h="203835">
                <a:tc gridSpan="2">
                  <a:txBody>
                    <a:bodyPr/>
                    <a:p>
                      <a:pPr algn="ctr" fontAlgn="ctr" latinLnBrk="1">
                        <a:buClrTx/>
                        <a:buSzTx/>
                        <a:buFontTx/>
                      </a:pPr>
                      <a:r>
                        <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rPr>
                        <a:t>乒乓球</a:t>
                      </a:r>
                      <a:endPar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lnL w="12700">
                      <a:solidFill>
                        <a:schemeClr val="tx1">
                          <a:lumMod val="75000"/>
                          <a:lumOff val="25000"/>
                        </a:schemeClr>
                      </a:solidFill>
                      <a:prstDash val="solid"/>
                    </a:lnL>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accent2">
                        <a:lumMod val="20000"/>
                        <a:lumOff val="80000"/>
                      </a:schemeClr>
                    </a:solidFill>
                  </a:tcPr>
                </a:tc>
                <a:tc hMerge="1">
                  <a:tcPr marL="57679" marR="57679" marT="11536" marB="11536" anchor="ctr">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bg1"/>
                    </a:solidFill>
                  </a:tcPr>
                </a:tc>
                <a:tc>
                  <a:txBody>
                    <a:bodyPr/>
                    <a:p>
                      <a:pPr algn="ctr" fontAlgn="ctr" latinLnBrk="1">
                        <a:buClrTx/>
                        <a:buSzTx/>
                        <a:buFontTx/>
                        <a:buNone/>
                      </a:pPr>
                      <a:r>
                        <a:rPr lang="zh-CN" altLang="en-US" sz="1200" b="0" i="0" dirty="0" smtClean="0">
                          <a:ln>
                            <a:noFill/>
                          </a:ln>
                          <a:solidFill>
                            <a:srgbClr val="595959"/>
                          </a:solidFill>
                          <a:effectLst/>
                          <a:latin typeface="楷体" panose="02010609060101010101" pitchFamily="49" charset="-122"/>
                          <a:ea typeface="楷体" panose="02010609060101010101" pitchFamily="49" charset="-122"/>
                        </a:rPr>
                        <a:t>5</a:t>
                      </a:r>
                      <a:endParaRPr lang="zh-CN" altLang="en-US" sz="1200" b="0" i="0"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lnL w="12700">
                      <a:solidFill>
                        <a:schemeClr val="tx1">
                          <a:lumMod val="75000"/>
                          <a:lumOff val="25000"/>
                        </a:schemeClr>
                      </a:solidFill>
                      <a:prstDash val="solid"/>
                    </a:lnL>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accent2">
                        <a:lumMod val="20000"/>
                        <a:lumOff val="80000"/>
                      </a:schemeClr>
                    </a:solidFill>
                  </a:tcPr>
                </a:tc>
              </a:tr>
              <a:tr h="203835">
                <a:tc gridSpan="2">
                  <a:txBody>
                    <a:bodyPr/>
                    <a:p>
                      <a:pPr algn="ctr" fontAlgn="ctr" latinLnBrk="1">
                        <a:buClrTx/>
                        <a:buSzTx/>
                        <a:buFontTx/>
                      </a:pPr>
                      <a:r>
                        <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rPr>
                        <a:t>跆拳道</a:t>
                      </a:r>
                      <a:endPar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lnL w="12700">
                      <a:solidFill>
                        <a:schemeClr val="tx1">
                          <a:lumMod val="75000"/>
                          <a:lumOff val="25000"/>
                        </a:schemeClr>
                      </a:solidFill>
                      <a:prstDash val="solid"/>
                    </a:lnL>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accent2">
                        <a:lumMod val="40000"/>
                        <a:lumOff val="60000"/>
                      </a:schemeClr>
                    </a:solidFill>
                  </a:tcPr>
                </a:tc>
                <a:tc hMerge="1">
                  <a:tcPr marL="57679" marR="57679" marT="11536" marB="11536" anchor="ctr">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bg1"/>
                    </a:solidFill>
                  </a:tcPr>
                </a:tc>
                <a:tc>
                  <a:txBody>
                    <a:bodyPr/>
                    <a:p>
                      <a:pPr algn="ctr" fontAlgn="ctr" latinLnBrk="1">
                        <a:buClrTx/>
                        <a:buSzTx/>
                        <a:buFontTx/>
                        <a:buNone/>
                      </a:pPr>
                      <a:r>
                        <a:rPr lang="zh-CN" altLang="en-US" sz="1200" b="0" i="0" dirty="0" smtClean="0">
                          <a:ln>
                            <a:noFill/>
                          </a:ln>
                          <a:solidFill>
                            <a:srgbClr val="595959"/>
                          </a:solidFill>
                          <a:effectLst/>
                          <a:latin typeface="楷体" panose="02010609060101010101" pitchFamily="49" charset="-122"/>
                          <a:ea typeface="楷体" panose="02010609060101010101" pitchFamily="49" charset="-122"/>
                        </a:rPr>
                        <a:t>8</a:t>
                      </a:r>
                      <a:endParaRPr lang="zh-CN" altLang="en-US" sz="1200" b="0" i="0"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lnL w="12700">
                      <a:solidFill>
                        <a:schemeClr val="tx1">
                          <a:lumMod val="75000"/>
                          <a:lumOff val="25000"/>
                        </a:schemeClr>
                      </a:solidFill>
                      <a:prstDash val="solid"/>
                    </a:lnL>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accent2">
                        <a:lumMod val="40000"/>
                        <a:lumOff val="60000"/>
                      </a:schemeClr>
                    </a:solidFill>
                  </a:tcPr>
                </a:tc>
              </a:tr>
              <a:tr h="203835">
                <a:tc gridSpan="2">
                  <a:txBody>
                    <a:bodyPr/>
                    <a:p>
                      <a:pPr algn="ctr" fontAlgn="ctr" latinLnBrk="1">
                        <a:buClrTx/>
                        <a:buSzTx/>
                        <a:buFontTx/>
                      </a:pPr>
                      <a:r>
                        <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rPr>
                        <a:t>网球</a:t>
                      </a:r>
                      <a:endPar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lnL w="12700">
                      <a:solidFill>
                        <a:schemeClr val="tx1">
                          <a:lumMod val="75000"/>
                          <a:lumOff val="25000"/>
                        </a:schemeClr>
                      </a:solidFill>
                      <a:prstDash val="solid"/>
                    </a:lnL>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accent2">
                        <a:lumMod val="20000"/>
                        <a:lumOff val="80000"/>
                      </a:schemeClr>
                    </a:solidFill>
                  </a:tcPr>
                </a:tc>
                <a:tc hMerge="1">
                  <a:tcPr marL="57679" marR="57679" marT="11536" marB="11536" anchor="ctr">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bg1"/>
                    </a:solidFill>
                  </a:tcPr>
                </a:tc>
                <a:tc>
                  <a:txBody>
                    <a:bodyPr/>
                    <a:p>
                      <a:pPr algn="ctr" fontAlgn="ctr" latinLnBrk="1">
                        <a:buClrTx/>
                        <a:buSzTx/>
                        <a:buFontTx/>
                        <a:buNone/>
                      </a:pPr>
                      <a:r>
                        <a:rPr lang="zh-CN" altLang="en-US" sz="1200" b="0" i="0" dirty="0" smtClean="0">
                          <a:ln>
                            <a:noFill/>
                          </a:ln>
                          <a:solidFill>
                            <a:srgbClr val="595959"/>
                          </a:solidFill>
                          <a:effectLst/>
                          <a:latin typeface="楷体" panose="02010609060101010101" pitchFamily="49" charset="-122"/>
                          <a:ea typeface="楷体" panose="02010609060101010101" pitchFamily="49" charset="-122"/>
                        </a:rPr>
                        <a:t>5</a:t>
                      </a:r>
                      <a:endParaRPr lang="zh-CN" altLang="en-US" sz="1200" b="0" i="0"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lnL w="12700">
                      <a:solidFill>
                        <a:schemeClr val="tx1">
                          <a:lumMod val="75000"/>
                          <a:lumOff val="25000"/>
                        </a:schemeClr>
                      </a:solidFill>
                      <a:prstDash val="solid"/>
                    </a:lnL>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accent2">
                        <a:lumMod val="20000"/>
                        <a:lumOff val="80000"/>
                      </a:schemeClr>
                    </a:solidFill>
                  </a:tcPr>
                </a:tc>
              </a:tr>
              <a:tr h="203835">
                <a:tc gridSpan="2">
                  <a:txBody>
                    <a:bodyPr/>
                    <a:p>
                      <a:pPr algn="ctr" fontAlgn="ctr" latinLnBrk="1">
                        <a:buClrTx/>
                        <a:buSzTx/>
                        <a:buFontTx/>
                      </a:pPr>
                      <a:r>
                        <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rPr>
                        <a:t>铁人三项</a:t>
                      </a:r>
                      <a:endParaRPr lang="zh-CN" altLang="en-US" sz="1200" b="0" i="0" u="none" strike="noStrike"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lnL w="12700">
                      <a:solidFill>
                        <a:schemeClr val="tx1">
                          <a:lumMod val="75000"/>
                          <a:lumOff val="25000"/>
                        </a:schemeClr>
                      </a:solidFill>
                      <a:prstDash val="solid"/>
                    </a:lnL>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accent2">
                        <a:lumMod val="40000"/>
                        <a:lumOff val="60000"/>
                      </a:schemeClr>
                    </a:solidFill>
                  </a:tcPr>
                </a:tc>
                <a:tc hMerge="1">
                  <a:tcPr marL="57679" marR="57679" marT="11536" marB="11536" anchor="ctr">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bg1"/>
                    </a:solidFill>
                  </a:tcPr>
                </a:tc>
                <a:tc>
                  <a:txBody>
                    <a:bodyPr/>
                    <a:p>
                      <a:pPr algn="ctr" fontAlgn="ctr" latinLnBrk="1">
                        <a:buClrTx/>
                        <a:buSzTx/>
                        <a:buFontTx/>
                        <a:buNone/>
                      </a:pPr>
                      <a:r>
                        <a:rPr lang="zh-CN" altLang="en-US" sz="1200" b="0" i="0" dirty="0" smtClean="0">
                          <a:ln>
                            <a:noFill/>
                          </a:ln>
                          <a:solidFill>
                            <a:srgbClr val="595959"/>
                          </a:solidFill>
                          <a:effectLst/>
                          <a:latin typeface="楷体" panose="02010609060101010101" pitchFamily="49" charset="-122"/>
                          <a:ea typeface="楷体" panose="02010609060101010101" pitchFamily="49" charset="-122"/>
                        </a:rPr>
                        <a:t>3</a:t>
                      </a:r>
                      <a:endParaRPr lang="zh-CN" altLang="en-US" sz="1200" b="0" i="0"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lnL w="12700">
                      <a:solidFill>
                        <a:schemeClr val="tx1">
                          <a:lumMod val="75000"/>
                          <a:lumOff val="25000"/>
                        </a:schemeClr>
                      </a:solidFill>
                      <a:prstDash val="solid"/>
                    </a:lnL>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accent2">
                        <a:lumMod val="40000"/>
                        <a:lumOff val="60000"/>
                      </a:schemeClr>
                    </a:solidFill>
                  </a:tcPr>
                </a:tc>
              </a:tr>
              <a:tr h="203835">
                <a:tc rowSpan="2">
                  <a:txBody>
                    <a:bodyPr/>
                    <a:p>
                      <a:pPr algn="ctr" fontAlgn="ctr" latinLnBrk="1">
                        <a:buClrTx/>
                        <a:buSzTx/>
                        <a:buFontTx/>
                      </a:pPr>
                      <a:r>
                        <a:rPr lang="zh-CN" altLang="en-US" sz="1200" b="0" i="0" dirty="0" smtClean="0">
                          <a:ln>
                            <a:noFill/>
                          </a:ln>
                          <a:solidFill>
                            <a:srgbClr val="595959"/>
                          </a:solidFill>
                          <a:effectLst/>
                          <a:latin typeface="楷体" panose="02010609060101010101" pitchFamily="49" charset="-122"/>
                          <a:ea typeface="楷体" panose="02010609060101010101" pitchFamily="49" charset="-122"/>
                        </a:rPr>
                        <a:t>排球</a:t>
                      </a:r>
                      <a:endParaRPr lang="zh-CN" altLang="en-US" sz="1200" b="0" i="0"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lnL w="12700">
                      <a:solidFill>
                        <a:schemeClr val="tx1">
                          <a:lumMod val="75000"/>
                          <a:lumOff val="25000"/>
                        </a:schemeClr>
                      </a:solidFill>
                      <a:prstDash val="solid"/>
                    </a:lnL>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accent2">
                        <a:lumMod val="20000"/>
                        <a:lumOff val="80000"/>
                      </a:schemeClr>
                    </a:solidFill>
                  </a:tcPr>
                </a:tc>
                <a:tc>
                  <a:txBody>
                    <a:bodyPr/>
                    <a:p>
                      <a:pPr algn="ctr" fontAlgn="ctr" latinLnBrk="1">
                        <a:buClrTx/>
                        <a:buSzTx/>
                        <a:buFontTx/>
                      </a:pPr>
                      <a:r>
                        <a:rPr lang="zh-CN" altLang="en-US" sz="1200" b="0" i="0" dirty="0" smtClean="0">
                          <a:ln>
                            <a:noFill/>
                          </a:ln>
                          <a:solidFill>
                            <a:srgbClr val="595959"/>
                          </a:solidFill>
                          <a:effectLst/>
                          <a:latin typeface="楷体" panose="02010609060101010101" pitchFamily="49" charset="-122"/>
                          <a:ea typeface="楷体" panose="02010609060101010101" pitchFamily="49" charset="-122"/>
                        </a:rPr>
                        <a:t>排球</a:t>
                      </a:r>
                      <a:endParaRPr lang="zh-CN" altLang="en-US" sz="1200" b="0" i="0"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lnL w="12700">
                      <a:solidFill>
                        <a:schemeClr val="tx1">
                          <a:lumMod val="75000"/>
                          <a:lumOff val="25000"/>
                        </a:schemeClr>
                      </a:solidFill>
                      <a:prstDash val="solid"/>
                    </a:lnL>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accent2">
                        <a:lumMod val="20000"/>
                        <a:lumOff val="80000"/>
                      </a:schemeClr>
                    </a:solidFill>
                  </a:tcPr>
                </a:tc>
                <a:tc>
                  <a:txBody>
                    <a:bodyPr/>
                    <a:p>
                      <a:pPr algn="ctr" fontAlgn="ctr" latinLnBrk="1">
                        <a:buClrTx/>
                        <a:buSzTx/>
                        <a:buFontTx/>
                        <a:buNone/>
                      </a:pPr>
                      <a:r>
                        <a:rPr lang="zh-CN" altLang="en-US" sz="1200" b="0" i="0" dirty="0" smtClean="0">
                          <a:ln>
                            <a:noFill/>
                          </a:ln>
                          <a:solidFill>
                            <a:srgbClr val="595959"/>
                          </a:solidFill>
                          <a:effectLst/>
                          <a:latin typeface="楷体" panose="02010609060101010101" pitchFamily="49" charset="-122"/>
                          <a:ea typeface="楷体" panose="02010609060101010101" pitchFamily="49" charset="-122"/>
                        </a:rPr>
                        <a:t>2</a:t>
                      </a:r>
                      <a:endParaRPr lang="zh-CN" altLang="en-US" sz="1200" b="0" i="0"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lnL w="12700">
                      <a:solidFill>
                        <a:schemeClr val="tx1">
                          <a:lumMod val="75000"/>
                          <a:lumOff val="25000"/>
                        </a:schemeClr>
                      </a:solidFill>
                      <a:prstDash val="solid"/>
                    </a:lnL>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accent2">
                        <a:lumMod val="20000"/>
                        <a:lumOff val="80000"/>
                      </a:schemeClr>
                    </a:solidFill>
                  </a:tcPr>
                </a:tc>
              </a:tr>
              <a:tr h="203835">
                <a:tc vMerge="1">
                  <a:tcPr marL="57679" marR="57679" marT="11536" marB="11536" anchor="ctr">
                    <a:lnL w="12700">
                      <a:solidFill>
                        <a:schemeClr val="tx1">
                          <a:lumMod val="75000"/>
                          <a:lumOff val="25000"/>
                        </a:schemeClr>
                      </a:solidFill>
                      <a:prstDash val="solid"/>
                    </a:lnL>
                    <a:lnR w="12700">
                      <a:solidFill>
                        <a:schemeClr val="tx1">
                          <a:lumMod val="75000"/>
                          <a:lumOff val="25000"/>
                        </a:schemeClr>
                      </a:solidFill>
                      <a:prstDash val="solid"/>
                    </a:lnR>
                    <a:lnB w="12700">
                      <a:solidFill>
                        <a:schemeClr val="tx1">
                          <a:lumMod val="75000"/>
                          <a:lumOff val="25000"/>
                        </a:schemeClr>
                      </a:solidFill>
                      <a:prstDash val="solid"/>
                    </a:lnB>
                    <a:solidFill>
                      <a:schemeClr val="bg1"/>
                    </a:solidFill>
                  </a:tcPr>
                </a:tc>
                <a:tc>
                  <a:txBody>
                    <a:bodyPr/>
                    <a:p>
                      <a:pPr algn="ctr" fontAlgn="ctr" latinLnBrk="1">
                        <a:buClrTx/>
                        <a:buSzTx/>
                        <a:buFontTx/>
                        <a:buNone/>
                      </a:pPr>
                      <a:r>
                        <a:rPr lang="zh-CN" altLang="en-US" sz="1200" b="0" i="0" dirty="0" smtClean="0">
                          <a:ln>
                            <a:noFill/>
                          </a:ln>
                          <a:solidFill>
                            <a:srgbClr val="595959"/>
                          </a:solidFill>
                          <a:effectLst/>
                          <a:latin typeface="楷体" panose="02010609060101010101" pitchFamily="49" charset="-122"/>
                          <a:ea typeface="楷体" panose="02010609060101010101" pitchFamily="49" charset="-122"/>
                        </a:rPr>
                        <a:t>沙滩排球</a:t>
                      </a:r>
                      <a:endParaRPr lang="zh-CN" altLang="en-US" sz="1200" b="0" i="0"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lnL w="12700">
                      <a:solidFill>
                        <a:schemeClr val="tx1">
                          <a:lumMod val="75000"/>
                          <a:lumOff val="25000"/>
                        </a:schemeClr>
                      </a:solidFill>
                      <a:prstDash val="solid"/>
                    </a:lnL>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accent2">
                        <a:lumMod val="20000"/>
                        <a:lumOff val="80000"/>
                      </a:schemeClr>
                    </a:solidFill>
                  </a:tcPr>
                </a:tc>
                <a:tc>
                  <a:txBody>
                    <a:bodyPr/>
                    <a:p>
                      <a:pPr algn="ctr" fontAlgn="ctr" latinLnBrk="1">
                        <a:buClrTx/>
                        <a:buSzTx/>
                        <a:buFontTx/>
                        <a:buNone/>
                      </a:pPr>
                      <a:r>
                        <a:rPr lang="zh-CN" altLang="en-US" sz="1200" b="0" i="0" dirty="0" smtClean="0">
                          <a:ln>
                            <a:noFill/>
                          </a:ln>
                          <a:solidFill>
                            <a:srgbClr val="595959"/>
                          </a:solidFill>
                          <a:effectLst/>
                          <a:latin typeface="楷体" panose="02010609060101010101" pitchFamily="49" charset="-122"/>
                          <a:ea typeface="楷体" panose="02010609060101010101" pitchFamily="49" charset="-122"/>
                        </a:rPr>
                        <a:t>2</a:t>
                      </a:r>
                      <a:endParaRPr lang="zh-CN" altLang="en-US" sz="1200" b="0" i="0"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lnL w="12700">
                      <a:solidFill>
                        <a:schemeClr val="tx1">
                          <a:lumMod val="75000"/>
                          <a:lumOff val="25000"/>
                        </a:schemeClr>
                      </a:solidFill>
                      <a:prstDash val="solid"/>
                    </a:lnL>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accent2">
                        <a:lumMod val="20000"/>
                        <a:lumOff val="80000"/>
                      </a:schemeClr>
                    </a:solidFill>
                  </a:tcPr>
                </a:tc>
              </a:tr>
              <a:tr h="203835">
                <a:tc gridSpan="2">
                  <a:txBody>
                    <a:bodyPr/>
                    <a:p>
                      <a:pPr algn="ctr" fontAlgn="ctr" latinLnBrk="1">
                        <a:buClrTx/>
                        <a:buSzTx/>
                        <a:buFontTx/>
                        <a:buNone/>
                      </a:pPr>
                      <a:r>
                        <a:rPr lang="zh-CN" altLang="en-US" sz="1200" b="0" i="0" dirty="0" smtClean="0">
                          <a:ln>
                            <a:noFill/>
                          </a:ln>
                          <a:solidFill>
                            <a:srgbClr val="595959"/>
                          </a:solidFill>
                          <a:effectLst/>
                          <a:latin typeface="楷体" panose="02010609060101010101" pitchFamily="49" charset="-122"/>
                          <a:ea typeface="楷体" panose="02010609060101010101" pitchFamily="49" charset="-122"/>
                        </a:rPr>
                        <a:t>举重</a:t>
                      </a:r>
                      <a:endParaRPr lang="zh-CN" altLang="en-US" sz="1200" b="0" i="0"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lnL w="12700">
                      <a:solidFill>
                        <a:schemeClr val="tx1">
                          <a:lumMod val="75000"/>
                          <a:lumOff val="25000"/>
                        </a:schemeClr>
                      </a:solidFill>
                      <a:prstDash val="solid"/>
                    </a:lnL>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accent2">
                        <a:lumMod val="40000"/>
                        <a:lumOff val="60000"/>
                      </a:schemeClr>
                    </a:solidFill>
                  </a:tcPr>
                </a:tc>
                <a:tc hMerge="1">
                  <a:tcPr marL="57679" marR="57679" marT="11536" marB="11536" anchor="ctr">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bg1"/>
                    </a:solidFill>
                  </a:tcPr>
                </a:tc>
                <a:tc>
                  <a:txBody>
                    <a:bodyPr/>
                    <a:p>
                      <a:pPr algn="ctr" fontAlgn="ctr" latinLnBrk="1">
                        <a:buClrTx/>
                        <a:buSzTx/>
                        <a:buFontTx/>
                        <a:buNone/>
                      </a:pPr>
                      <a:r>
                        <a:rPr lang="zh-CN" altLang="en-US" sz="1200" b="0" i="0" dirty="0" smtClean="0">
                          <a:ln>
                            <a:noFill/>
                          </a:ln>
                          <a:solidFill>
                            <a:srgbClr val="595959"/>
                          </a:solidFill>
                          <a:effectLst/>
                          <a:latin typeface="楷体" panose="02010609060101010101" pitchFamily="49" charset="-122"/>
                          <a:ea typeface="楷体" panose="02010609060101010101" pitchFamily="49" charset="-122"/>
                        </a:rPr>
                        <a:t>10</a:t>
                      </a:r>
                      <a:endParaRPr lang="zh-CN" altLang="en-US" sz="1200" b="0" i="0"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lnL w="12700">
                      <a:solidFill>
                        <a:schemeClr val="tx1">
                          <a:lumMod val="75000"/>
                          <a:lumOff val="25000"/>
                        </a:schemeClr>
                      </a:solidFill>
                      <a:prstDash val="solid"/>
                    </a:lnL>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accent2">
                        <a:lumMod val="40000"/>
                        <a:lumOff val="60000"/>
                      </a:schemeClr>
                    </a:solidFill>
                  </a:tcPr>
                </a:tc>
              </a:tr>
              <a:tr h="203835">
                <a:tc rowSpan="2">
                  <a:txBody>
                    <a:bodyPr/>
                    <a:p>
                      <a:pPr algn="ctr" fontAlgn="ctr" latinLnBrk="1">
                        <a:buClrTx/>
                        <a:buSzTx/>
                        <a:buFontTx/>
                        <a:buNone/>
                      </a:pPr>
                      <a:r>
                        <a:rPr lang="zh-CN" altLang="en-US" sz="1200" b="0" i="0" dirty="0" smtClean="0">
                          <a:ln>
                            <a:noFill/>
                          </a:ln>
                          <a:solidFill>
                            <a:srgbClr val="595959"/>
                          </a:solidFill>
                          <a:effectLst/>
                          <a:latin typeface="楷体" panose="02010609060101010101" pitchFamily="49" charset="-122"/>
                          <a:ea typeface="楷体" panose="02010609060101010101" pitchFamily="49" charset="-122"/>
                        </a:rPr>
                        <a:t>摔跤</a:t>
                      </a:r>
                      <a:endParaRPr lang="zh-CN" altLang="en-US" sz="1200" b="0" i="0"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lnL w="12700">
                      <a:solidFill>
                        <a:schemeClr val="tx1">
                          <a:lumMod val="75000"/>
                          <a:lumOff val="25000"/>
                        </a:schemeClr>
                      </a:solidFill>
                      <a:prstDash val="solid"/>
                    </a:lnL>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accent2">
                        <a:lumMod val="20000"/>
                        <a:lumOff val="80000"/>
                      </a:schemeClr>
                    </a:solidFill>
                  </a:tcPr>
                </a:tc>
                <a:tc>
                  <a:txBody>
                    <a:bodyPr/>
                    <a:p>
                      <a:pPr algn="ctr" fontAlgn="ctr" latinLnBrk="1">
                        <a:buClrTx/>
                        <a:buSzTx/>
                        <a:buFontTx/>
                        <a:buNone/>
                      </a:pPr>
                      <a:r>
                        <a:rPr lang="zh-CN" altLang="en-US" sz="1200" b="0" i="0" dirty="0" smtClean="0">
                          <a:ln>
                            <a:noFill/>
                          </a:ln>
                          <a:solidFill>
                            <a:srgbClr val="595959"/>
                          </a:solidFill>
                          <a:effectLst/>
                          <a:latin typeface="楷体" panose="02010609060101010101" pitchFamily="49" charset="-122"/>
                          <a:ea typeface="楷体" panose="02010609060101010101" pitchFamily="49" charset="-122"/>
                        </a:rPr>
                        <a:t>自由式摔跤</a:t>
                      </a:r>
                      <a:endParaRPr lang="zh-CN" altLang="en-US" sz="1200" b="0" i="0"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lnL w="12700">
                      <a:solidFill>
                        <a:schemeClr val="tx1">
                          <a:lumMod val="75000"/>
                          <a:lumOff val="25000"/>
                        </a:schemeClr>
                      </a:solidFill>
                      <a:prstDash val="solid"/>
                    </a:lnL>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accent2">
                        <a:lumMod val="20000"/>
                        <a:lumOff val="80000"/>
                      </a:schemeClr>
                    </a:solidFill>
                  </a:tcPr>
                </a:tc>
                <a:tc>
                  <a:txBody>
                    <a:bodyPr/>
                    <a:p>
                      <a:pPr algn="ctr" fontAlgn="ctr" latinLnBrk="1">
                        <a:buClrTx/>
                        <a:buSzTx/>
                        <a:buFontTx/>
                        <a:buNone/>
                      </a:pPr>
                      <a:r>
                        <a:rPr lang="zh-CN" altLang="en-US" sz="1200" b="0" i="0" dirty="0" smtClean="0">
                          <a:ln>
                            <a:noFill/>
                          </a:ln>
                          <a:solidFill>
                            <a:srgbClr val="595959"/>
                          </a:solidFill>
                          <a:effectLst/>
                          <a:latin typeface="楷体" panose="02010609060101010101" pitchFamily="49" charset="-122"/>
                          <a:ea typeface="楷体" panose="02010609060101010101" pitchFamily="49" charset="-122"/>
                        </a:rPr>
                        <a:t>12</a:t>
                      </a:r>
                      <a:endParaRPr lang="zh-CN" altLang="en-US" sz="1200" b="0" i="0"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lnL w="12700">
                      <a:solidFill>
                        <a:schemeClr val="tx1">
                          <a:lumMod val="75000"/>
                          <a:lumOff val="25000"/>
                        </a:schemeClr>
                      </a:solidFill>
                      <a:prstDash val="solid"/>
                    </a:lnL>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accent2">
                        <a:lumMod val="20000"/>
                        <a:lumOff val="80000"/>
                      </a:schemeClr>
                    </a:solidFill>
                  </a:tcPr>
                </a:tc>
              </a:tr>
              <a:tr h="203835">
                <a:tc vMerge="1">
                  <a:tcPr marL="57679" marR="57679" marT="11536" marB="11536" anchor="ctr">
                    <a:lnL w="12700">
                      <a:solidFill>
                        <a:schemeClr val="tx1">
                          <a:lumMod val="75000"/>
                          <a:lumOff val="25000"/>
                        </a:schemeClr>
                      </a:solidFill>
                      <a:prstDash val="solid"/>
                    </a:lnL>
                    <a:lnR w="12700">
                      <a:solidFill>
                        <a:schemeClr val="tx1">
                          <a:lumMod val="75000"/>
                          <a:lumOff val="25000"/>
                        </a:schemeClr>
                      </a:solidFill>
                      <a:prstDash val="solid"/>
                    </a:lnR>
                    <a:lnB w="12700">
                      <a:solidFill>
                        <a:schemeClr val="tx1">
                          <a:lumMod val="75000"/>
                          <a:lumOff val="25000"/>
                        </a:schemeClr>
                      </a:solidFill>
                      <a:prstDash val="solid"/>
                    </a:lnB>
                    <a:solidFill>
                      <a:schemeClr val="bg1"/>
                    </a:solidFill>
                  </a:tcPr>
                </a:tc>
                <a:tc>
                  <a:txBody>
                    <a:bodyPr/>
                    <a:p>
                      <a:pPr algn="ctr" fontAlgn="ctr" latinLnBrk="1">
                        <a:buClrTx/>
                        <a:buSzTx/>
                        <a:buFontTx/>
                        <a:buNone/>
                      </a:pPr>
                      <a:r>
                        <a:rPr lang="zh-CN" altLang="en-US" sz="1200" b="0" i="0" dirty="0" smtClean="0">
                          <a:ln>
                            <a:noFill/>
                          </a:ln>
                          <a:solidFill>
                            <a:srgbClr val="595959"/>
                          </a:solidFill>
                          <a:effectLst/>
                          <a:latin typeface="楷体" panose="02010609060101010101" pitchFamily="49" charset="-122"/>
                          <a:ea typeface="楷体" panose="02010609060101010101" pitchFamily="49" charset="-122"/>
                        </a:rPr>
                        <a:t>古典式摔跤</a:t>
                      </a:r>
                      <a:endParaRPr lang="zh-CN" altLang="en-US" sz="1200" b="0" i="0"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lnL w="12700">
                      <a:solidFill>
                        <a:schemeClr val="tx1">
                          <a:lumMod val="75000"/>
                          <a:lumOff val="25000"/>
                        </a:schemeClr>
                      </a:solidFill>
                      <a:prstDash val="solid"/>
                    </a:lnL>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accent2">
                        <a:lumMod val="20000"/>
                        <a:lumOff val="80000"/>
                      </a:schemeClr>
                    </a:solidFill>
                  </a:tcPr>
                </a:tc>
                <a:tc>
                  <a:txBody>
                    <a:bodyPr/>
                    <a:p>
                      <a:pPr algn="ctr" fontAlgn="ctr" latinLnBrk="1">
                        <a:buClrTx/>
                        <a:buSzTx/>
                        <a:buFontTx/>
                        <a:buNone/>
                      </a:pPr>
                      <a:r>
                        <a:rPr lang="zh-CN" altLang="en-US" sz="1200" b="0" i="0" dirty="0" smtClean="0">
                          <a:ln>
                            <a:noFill/>
                          </a:ln>
                          <a:solidFill>
                            <a:srgbClr val="595959"/>
                          </a:solidFill>
                          <a:effectLst/>
                          <a:latin typeface="楷体" panose="02010609060101010101" pitchFamily="49" charset="-122"/>
                          <a:ea typeface="楷体" panose="02010609060101010101" pitchFamily="49" charset="-122"/>
                        </a:rPr>
                        <a:t>6</a:t>
                      </a:r>
                      <a:endParaRPr lang="zh-CN" altLang="en-US" sz="1200" b="0" i="0" dirty="0" smtClean="0">
                        <a:ln>
                          <a:noFill/>
                        </a:ln>
                        <a:solidFill>
                          <a:srgbClr val="595959"/>
                        </a:solidFill>
                        <a:effectLst/>
                        <a:latin typeface="楷体" panose="02010609060101010101" pitchFamily="49" charset="-122"/>
                        <a:ea typeface="楷体" panose="02010609060101010101" pitchFamily="49" charset="-122"/>
                      </a:endParaRPr>
                    </a:p>
                  </a:txBody>
                  <a:tcPr marL="57679" marR="57679" marT="11536" marB="11536" anchor="ctr">
                    <a:lnL w="12700">
                      <a:solidFill>
                        <a:schemeClr val="tx1">
                          <a:lumMod val="75000"/>
                          <a:lumOff val="25000"/>
                        </a:schemeClr>
                      </a:solidFill>
                      <a:prstDash val="solid"/>
                    </a:lnL>
                    <a:lnR w="12700">
                      <a:solidFill>
                        <a:schemeClr val="tx1">
                          <a:lumMod val="75000"/>
                          <a:lumOff val="25000"/>
                        </a:schemeClr>
                      </a:solidFill>
                      <a:prstDash val="solid"/>
                    </a:lnR>
                    <a:lnT w="12700">
                      <a:solidFill>
                        <a:schemeClr val="tx1">
                          <a:lumMod val="75000"/>
                          <a:lumOff val="25000"/>
                        </a:schemeClr>
                      </a:solidFill>
                      <a:prstDash val="solid"/>
                    </a:lnT>
                    <a:lnB w="12700">
                      <a:solidFill>
                        <a:schemeClr val="tx1">
                          <a:lumMod val="75000"/>
                          <a:lumOff val="25000"/>
                        </a:schemeClr>
                      </a:solidFill>
                      <a:prstDash val="solid"/>
                    </a:lnB>
                    <a:solidFill>
                      <a:schemeClr val="accent2">
                        <a:lumMod val="20000"/>
                        <a:lumOff val="80000"/>
                      </a:schemeClr>
                    </a:solidFill>
                  </a:tcPr>
                </a:tc>
              </a:tr>
            </a:tbl>
          </a:graphicData>
        </a:graphic>
      </p:graphicFrame>
      <p:pic>
        <p:nvPicPr>
          <p:cNvPr id="10" name="图片 9"/>
          <p:cNvPicPr>
            <a:picLocks noChangeAspect="1"/>
          </p:cNvPicPr>
          <p:nvPr/>
        </p:nvPicPr>
        <p:blipFill>
          <a:blip r:embed="rId2" cstate="screen"/>
          <a:stretch>
            <a:fillRect/>
          </a:stretch>
        </p:blipFill>
        <p:spPr>
          <a:xfrm>
            <a:off x="611675" y="1636128"/>
            <a:ext cx="4323735" cy="43237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矩形 1"/>
          <p:cNvSpPr/>
          <p:nvPr/>
        </p:nvSpPr>
        <p:spPr>
          <a:xfrm>
            <a:off x="869950" y="544513"/>
            <a:ext cx="6745288" cy="398780"/>
          </a:xfrm>
          <a:prstGeom prst="rect">
            <a:avLst/>
          </a:prstGeom>
          <a:noFill/>
          <a:ln w="9525">
            <a:noFill/>
          </a:ln>
        </p:spPr>
        <p:txBody>
          <a:bodyPr anchor="t" anchorCtr="0">
            <a:spAutoFit/>
          </a:bodyPr>
          <a:p>
            <a:r>
              <a:rPr lang="zh-CN"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（二）赛事文化</a:t>
            </a:r>
            <a:endParaRPr lang="zh-CN"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1" name="TextBox 8"/>
          <p:cNvSpPr/>
          <p:nvPr>
            <p:custDataLst>
              <p:tags r:id="rId1"/>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675" name="文本框 2"/>
          <p:cNvSpPr txBox="1"/>
          <p:nvPr/>
        </p:nvSpPr>
        <p:spPr>
          <a:xfrm>
            <a:off x="4713605" y="1995170"/>
            <a:ext cx="7124700" cy="3080385"/>
          </a:xfrm>
          <a:prstGeom prst="rect">
            <a:avLst/>
          </a:prstGeom>
          <a:noFill/>
          <a:ln w="9525">
            <a:noFill/>
          </a:ln>
        </p:spPr>
        <p:txBody>
          <a:bodyPr wrap="square" anchor="t" anchorCtr="0">
            <a:spAutoFit/>
          </a:bodyPr>
          <a:p>
            <a:pPr indent="457200">
              <a:lnSpc>
                <a:spcPct val="120000"/>
              </a:lnSpc>
            </a:pPr>
            <a:r>
              <a:rPr lang="zh-CN" altLang="en-US">
                <a:latin typeface="楷体" panose="02010609060101010101" pitchFamily="49" charset="-122"/>
                <a:ea typeface="楷体" panose="02010609060101010101" pitchFamily="49" charset="-122"/>
              </a:rPr>
              <a:t>巴黎奥运会会徽由金牌、奥运圣火和法国国家象征玛丽安娜共同组成，象征着巴黎将举办一次友好、以人为本的奥运会。在2024年奥运会会徽设计上，除了金牌和奥运圣火，也融入了女性元素，会徽以巴黎市地图为背景，通过市中心的圆形区域构成一枚奥运金牌形状。“金牌内部”的曲线连接起巴黎市多处地标，如亚历山大三世桥、共和广场、蒙帕纳斯大厦，在构成奥运圣火形象的同时，勾勒出一张女性面孔，即玛丽安娜。有法国国家象征的玛丽安娜被融入到会徽中，以此向女性运动员致敬。1900年，巴黎首次举办奥运会，也是在这一届奥运会上，女性选手首次被允许参赛。 </a:t>
            </a:r>
            <a:endParaRPr lang="zh-CN" altLang="en-US">
              <a:latin typeface="楷体" panose="02010609060101010101" pitchFamily="49" charset="-122"/>
              <a:ea typeface="楷体" panose="02010609060101010101" pitchFamily="49" charset="-122"/>
            </a:endParaRPr>
          </a:p>
        </p:txBody>
      </p:sp>
      <p:pic>
        <p:nvPicPr>
          <p:cNvPr id="3" name="图片 2"/>
          <p:cNvPicPr/>
          <p:nvPr/>
        </p:nvPicPr>
        <p:blipFill>
          <a:blip r:embed="rId2"/>
        </p:blipFill>
        <p:spPr>
          <a:xfrm>
            <a:off x="1133475" y="1459230"/>
            <a:ext cx="3302000" cy="4151630"/>
          </a:xfrm>
          <a:prstGeom prst="rect">
            <a:avLst/>
          </a:prstGeom>
        </p:spPr>
      </p:pic>
      <p:sp>
        <p:nvSpPr>
          <p:cNvPr id="9" name="文本框 8"/>
          <p:cNvSpPr txBox="1"/>
          <p:nvPr>
            <p:custDataLst>
              <p:tags r:id="rId3"/>
            </p:custDataLst>
          </p:nvPr>
        </p:nvSpPr>
        <p:spPr>
          <a:xfrm>
            <a:off x="4815205" y="1459230"/>
            <a:ext cx="1828165" cy="368300"/>
          </a:xfrm>
          <a:prstGeom prst="rect">
            <a:avLst/>
          </a:prstGeom>
          <a:noFill/>
        </p:spPr>
        <p:txBody>
          <a:bodyPr wrap="square" rtlCol="0" anchor="t">
            <a:spAutoFit/>
          </a:bodyPr>
          <a:p>
            <a:r>
              <a:rPr lang="zh-CN" altLang="en-US" sz="1800" dirty="0">
                <a:solidFill>
                  <a:schemeClr val="accent1">
                    <a:lumMod val="75000"/>
                  </a:schemeClr>
                </a:solidFill>
                <a:cs typeface="+mn-ea"/>
                <a:sym typeface="+mn-ea"/>
              </a:rPr>
              <a:t>巴黎奥运会会徽</a:t>
            </a:r>
            <a:endParaRPr lang="zh-CN" altLang="en-US" sz="1800" dirty="0">
              <a:solidFill>
                <a:schemeClr val="accent1">
                  <a:lumMod val="75000"/>
                </a:schemeClr>
              </a:solidFill>
              <a:cs typeface="+mn-ea"/>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矩形 1"/>
          <p:cNvSpPr/>
          <p:nvPr/>
        </p:nvSpPr>
        <p:spPr>
          <a:xfrm>
            <a:off x="869950" y="544513"/>
            <a:ext cx="6745288" cy="398780"/>
          </a:xfrm>
          <a:prstGeom prst="rect">
            <a:avLst/>
          </a:prstGeom>
          <a:noFill/>
          <a:ln w="9525">
            <a:noFill/>
          </a:ln>
        </p:spPr>
        <p:txBody>
          <a:bodyPr anchor="t" anchorCtr="0">
            <a:spAutoFit/>
          </a:bodyPr>
          <a:p>
            <a:r>
              <a:rPr lang="zh-CN"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（二）赛事文化</a:t>
            </a:r>
            <a:endParaRPr lang="zh-CN"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1" name="TextBox 8"/>
          <p:cNvSpPr/>
          <p:nvPr>
            <p:custDataLst>
              <p:tags r:id="rId1"/>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8" name="组合 17"/>
          <p:cNvGrpSpPr>
            <a:grpSpLocks noChangeAspect="1"/>
          </p:cNvGrpSpPr>
          <p:nvPr>
            <p:custDataLst>
              <p:tags r:id="rId2"/>
            </p:custDataLst>
          </p:nvPr>
        </p:nvGrpSpPr>
        <p:grpSpPr>
          <a:xfrm>
            <a:off x="358812" y="1186598"/>
            <a:ext cx="7665430" cy="3359936"/>
            <a:chOff x="615726" y="2435097"/>
            <a:chExt cx="7696472" cy="2552044"/>
          </a:xfrm>
        </p:grpSpPr>
        <p:sp>
          <p:nvSpPr>
            <p:cNvPr id="19" name="12"/>
            <p:cNvSpPr/>
            <p:nvPr>
              <p:custDataLst>
                <p:tags r:id="rId3"/>
              </p:custDataLst>
            </p:nvPr>
          </p:nvSpPr>
          <p:spPr>
            <a:xfrm>
              <a:off x="7183722" y="2970901"/>
              <a:ext cx="1128476" cy="217537"/>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a:solidFill>
                <a:schemeClr val="accent1">
                  <a:lumMod val="60000"/>
                  <a:lumOff val="40000"/>
                </a:schemeClr>
              </a:solidFill>
              <a:tailEnd type="oval"/>
            </a:ln>
          </p:spPr>
          <p:style>
            <a:lnRef idx="2">
              <a:schemeClr val="accent1">
                <a:shade val="50000"/>
              </a:schemeClr>
            </a:lnRef>
            <a:fillRef idx="1">
              <a:schemeClr val="accent1"/>
            </a:fillRef>
            <a:effectRef idx="0">
              <a:schemeClr val="accent1"/>
            </a:effectRef>
            <a:fontRef idx="minor">
              <a:schemeClr val="lt1"/>
            </a:fontRef>
          </p:style>
          <p:txBody>
            <a:bodyPr lIns="108850" tIns="54425" rIns="108850" bIns="54425" anchor="ctr"/>
            <a:lstStyle/>
            <a:p>
              <a:pPr algn="ctr">
                <a:defRPr/>
              </a:pPr>
              <a:endParaRPr lang="zh-CN" altLang="en-US" sz="1800" dirty="0">
                <a:solidFill>
                  <a:schemeClr val="tx1">
                    <a:lumMod val="65000"/>
                    <a:lumOff val="35000"/>
                  </a:schemeClr>
                </a:solidFill>
                <a:latin typeface="Noto Sans S Chinese Light" panose="020B0300000000000000" pitchFamily="34" charset="-122"/>
                <a:ea typeface="Noto Sans S Chinese Light" panose="020B0300000000000000" pitchFamily="34" charset="-122"/>
              </a:endParaRPr>
            </a:p>
          </p:txBody>
        </p:sp>
        <p:sp>
          <p:nvSpPr>
            <p:cNvPr id="23" name="22"/>
            <p:cNvSpPr/>
            <p:nvPr>
              <p:custDataLst>
                <p:tags r:id="rId4"/>
              </p:custDataLst>
            </p:nvPr>
          </p:nvSpPr>
          <p:spPr>
            <a:xfrm flipH="1">
              <a:off x="3914736" y="2970901"/>
              <a:ext cx="1126360" cy="217537"/>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a:solidFill>
                <a:schemeClr val="accent1">
                  <a:lumMod val="60000"/>
                  <a:lumOff val="40000"/>
                </a:schemeClr>
              </a:solidFill>
              <a:tailEnd type="oval"/>
            </a:ln>
          </p:spPr>
          <p:style>
            <a:lnRef idx="2">
              <a:schemeClr val="accent1">
                <a:shade val="50000"/>
              </a:schemeClr>
            </a:lnRef>
            <a:fillRef idx="1">
              <a:schemeClr val="accent1"/>
            </a:fillRef>
            <a:effectRef idx="0">
              <a:schemeClr val="accent1"/>
            </a:effectRef>
            <a:fontRef idx="minor">
              <a:schemeClr val="lt1"/>
            </a:fontRef>
          </p:style>
          <p:txBody>
            <a:bodyPr lIns="108850" tIns="54425" rIns="108850" bIns="54425" anchor="ctr"/>
            <a:lstStyle/>
            <a:p>
              <a:pPr algn="r">
                <a:defRPr/>
              </a:pPr>
              <a:endParaRPr lang="zh-CN" altLang="en-US" sz="1800" dirty="0">
                <a:solidFill>
                  <a:schemeClr val="tx1">
                    <a:lumMod val="65000"/>
                    <a:lumOff val="35000"/>
                  </a:schemeClr>
                </a:solidFill>
                <a:latin typeface="Noto Sans S Chinese Light" panose="020B0300000000000000" pitchFamily="34" charset="-122"/>
                <a:ea typeface="Noto Sans S Chinese Light" panose="020B0300000000000000" pitchFamily="34" charset="-122"/>
              </a:endParaRPr>
            </a:p>
          </p:txBody>
        </p:sp>
        <p:sp>
          <p:nvSpPr>
            <p:cNvPr id="24" name="11"/>
            <p:cNvSpPr txBox="1">
              <a:spLocks noChangeArrowheads="1"/>
            </p:cNvSpPr>
            <p:nvPr>
              <p:custDataLst>
                <p:tags r:id="rId5"/>
              </p:custDataLst>
            </p:nvPr>
          </p:nvSpPr>
          <p:spPr bwMode="auto">
            <a:xfrm flipH="1">
              <a:off x="1054375" y="2435097"/>
              <a:ext cx="2671929" cy="64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等线" panose="02010600030101010101" charset="-122"/>
                  <a:ea typeface="等线" panose="02010600030101010101" charset="-122"/>
                </a:defRPr>
              </a:lvl1pPr>
              <a:lvl2pPr marL="742950" indent="-285750">
                <a:defRPr>
                  <a:solidFill>
                    <a:schemeClr val="tx1"/>
                  </a:solidFill>
                  <a:latin typeface="等线" panose="02010600030101010101" charset="-122"/>
                  <a:ea typeface="等线" panose="02010600030101010101" charset="-122"/>
                </a:defRPr>
              </a:lvl2pPr>
              <a:lvl3pPr marL="1143000" indent="-228600">
                <a:defRPr>
                  <a:solidFill>
                    <a:schemeClr val="tx1"/>
                  </a:solidFill>
                  <a:latin typeface="等线" panose="02010600030101010101" charset="-122"/>
                  <a:ea typeface="等线" panose="02010600030101010101" charset="-122"/>
                </a:defRPr>
              </a:lvl3pPr>
              <a:lvl4pPr marL="1600200" indent="-228600">
                <a:defRPr>
                  <a:solidFill>
                    <a:schemeClr val="tx1"/>
                  </a:solidFill>
                  <a:latin typeface="等线" panose="02010600030101010101" charset="-122"/>
                  <a:ea typeface="等线" panose="02010600030101010101" charset="-122"/>
                </a:defRPr>
              </a:lvl4pPr>
              <a:lvl5pPr marL="2057400" indent="-228600">
                <a:defRPr>
                  <a:solidFill>
                    <a:schemeClr val="tx1"/>
                  </a:solidFill>
                  <a:latin typeface="等线" panose="02010600030101010101" charset="-122"/>
                  <a:ea typeface="等线" panose="02010600030101010101" charset="-122"/>
                </a:defRPr>
              </a:lvl5pPr>
              <a:lvl6pPr marL="2514600" indent="-228600" fontAlgn="base">
                <a:spcBef>
                  <a:spcPct val="0"/>
                </a:spcBef>
                <a:spcAft>
                  <a:spcPct val="0"/>
                </a:spcAft>
                <a:defRPr>
                  <a:solidFill>
                    <a:schemeClr val="tx1"/>
                  </a:solidFill>
                  <a:latin typeface="等线" panose="02010600030101010101" charset="-122"/>
                  <a:ea typeface="等线" panose="02010600030101010101" charset="-122"/>
                </a:defRPr>
              </a:lvl6pPr>
              <a:lvl7pPr marL="2971800" indent="-228600" fontAlgn="base">
                <a:spcBef>
                  <a:spcPct val="0"/>
                </a:spcBef>
                <a:spcAft>
                  <a:spcPct val="0"/>
                </a:spcAft>
                <a:defRPr>
                  <a:solidFill>
                    <a:schemeClr val="tx1"/>
                  </a:solidFill>
                  <a:latin typeface="等线" panose="02010600030101010101" charset="-122"/>
                  <a:ea typeface="等线" panose="02010600030101010101" charset="-122"/>
                </a:defRPr>
              </a:lvl7pPr>
              <a:lvl8pPr marL="3429000" indent="-228600" fontAlgn="base">
                <a:spcBef>
                  <a:spcPct val="0"/>
                </a:spcBef>
                <a:spcAft>
                  <a:spcPct val="0"/>
                </a:spcAft>
                <a:defRPr>
                  <a:solidFill>
                    <a:schemeClr val="tx1"/>
                  </a:solidFill>
                  <a:latin typeface="等线" panose="02010600030101010101" charset="-122"/>
                  <a:ea typeface="等线" panose="02010600030101010101" charset="-122"/>
                </a:defRPr>
              </a:lvl8pPr>
              <a:lvl9pPr marL="3886200" indent="-228600" fontAlgn="base">
                <a:spcBef>
                  <a:spcPct val="0"/>
                </a:spcBef>
                <a:spcAft>
                  <a:spcPct val="0"/>
                </a:spcAft>
                <a:defRPr>
                  <a:solidFill>
                    <a:schemeClr val="tx1"/>
                  </a:solidFill>
                  <a:latin typeface="等线" panose="02010600030101010101" charset="-122"/>
                  <a:ea typeface="等线" panose="02010600030101010101" charset="-122"/>
                </a:defRPr>
              </a:lvl9pPr>
            </a:lstStyle>
            <a:p>
              <a:pPr algn="r">
                <a:lnSpc>
                  <a:spcPct val="120000"/>
                </a:lnSpc>
                <a:defRPr/>
              </a:pPr>
              <a:endParaRPr lang="zh-CN" altLang="en-US" sz="2000" b="1" dirty="0">
                <a:solidFill>
                  <a:schemeClr val="tx1">
                    <a:lumMod val="65000"/>
                    <a:lumOff val="35000"/>
                  </a:schemeClr>
                </a:solidFill>
                <a:latin typeface="Noto Sans S Chinese Light" panose="020B0300000000000000" pitchFamily="34" charset="-122"/>
                <a:ea typeface="Noto Sans S Chinese Light" panose="020B0300000000000000" pitchFamily="34" charset="-122"/>
              </a:endParaRPr>
            </a:p>
          </p:txBody>
        </p:sp>
        <p:sp>
          <p:nvSpPr>
            <p:cNvPr id="31" name="1"/>
            <p:cNvSpPr txBox="1"/>
            <p:nvPr>
              <p:custDataLst>
                <p:tags r:id="rId6"/>
              </p:custDataLst>
            </p:nvPr>
          </p:nvSpPr>
          <p:spPr>
            <a:xfrm flipH="1">
              <a:off x="615726" y="2770306"/>
              <a:ext cx="3298795" cy="1771061"/>
            </a:xfrm>
            <a:prstGeom prst="rect">
              <a:avLst/>
            </a:prstGeom>
            <a:noFill/>
          </p:spPr>
          <p:txBody>
            <a:bodyPr lIns="0" tIns="0" rIns="0" bIns="0"/>
            <a:lstStyle/>
            <a:p>
              <a:pPr algn="l">
                <a:defRPr/>
              </a:pPr>
              <a:r>
                <a:rPr sz="1400" dirty="0">
                  <a:solidFill>
                    <a:schemeClr val="tx1"/>
                  </a:solidFill>
                  <a:latin typeface="Noto Sans S Chinese Light" panose="020B0300000000000000" pitchFamily="34" charset="-122"/>
                  <a:ea typeface="Noto Sans S Chinese Light" panose="020B0300000000000000" pitchFamily="34" charset="-122"/>
                </a:rPr>
                <a:t>2024巴黎奥运会奖牌由法国著名设计师菲利普·斯塔克设计，采用了四合一可拆分的设计，运动员可以将他们的奖牌分成三份送给他们的家人、教练等亲人，以纪念他们生命中伟大的一天和了不起的成就。</a:t>
              </a:r>
              <a:r>
                <a:rPr lang="zh-CN" sz="1400" dirty="0">
                  <a:solidFill>
                    <a:schemeClr val="tx1"/>
                  </a:solidFill>
                  <a:latin typeface="Noto Sans S Chinese Light" panose="020B0300000000000000" pitchFamily="34" charset="-122"/>
                  <a:ea typeface="Noto Sans S Chinese Light" panose="020B0300000000000000" pitchFamily="34" charset="-122"/>
                </a:rPr>
                <a:t>此</a:t>
              </a:r>
              <a:r>
                <a:rPr sz="1400" dirty="0">
                  <a:solidFill>
                    <a:schemeClr val="tx1"/>
                  </a:solidFill>
                  <a:latin typeface="Noto Sans S Chinese Light" panose="020B0300000000000000" pitchFamily="34" charset="-122"/>
                  <a:ea typeface="Noto Sans S Chinese Light" panose="020B0300000000000000" pitchFamily="34" charset="-122"/>
                </a:rPr>
                <a:t>设计是希望帮助运动员可以将胜利分享给重要的人，同时这也是对团队精神的展示。 此次奖牌设计灵感来自巴黎地标性建筑埃菲尔铁塔。奖牌的最大亮点在于，每一块奖牌中间，都镶嵌了一块取自于埃菲尔铁塔的原始建造材料</a:t>
              </a:r>
              <a:r>
                <a:rPr lang="zh-CN" sz="1400" dirty="0">
                  <a:solidFill>
                    <a:schemeClr val="tx1"/>
                  </a:solidFill>
                  <a:latin typeface="Noto Sans S Chinese Light" panose="020B0300000000000000" pitchFamily="34" charset="-122"/>
                  <a:ea typeface="Noto Sans S Chinese Light" panose="020B0300000000000000" pitchFamily="34" charset="-122"/>
                </a:rPr>
                <a:t>。</a:t>
              </a:r>
              <a:endParaRPr lang="zh-CN" sz="1400" dirty="0">
                <a:solidFill>
                  <a:schemeClr val="tx1"/>
                </a:solidFill>
                <a:latin typeface="Noto Sans S Chinese Light" panose="020B0300000000000000" pitchFamily="34" charset="-122"/>
                <a:ea typeface="Noto Sans S Chinese Light" panose="020B0300000000000000" pitchFamily="34" charset="-122"/>
              </a:endParaRPr>
            </a:p>
          </p:txBody>
        </p:sp>
        <p:sp>
          <p:nvSpPr>
            <p:cNvPr id="32" name="3"/>
            <p:cNvSpPr/>
            <p:nvPr>
              <p:custDataLst>
                <p:tags r:id="rId7"/>
              </p:custDataLst>
            </p:nvPr>
          </p:nvSpPr>
          <p:spPr>
            <a:xfrm flipV="1">
              <a:off x="6762287" y="4769604"/>
              <a:ext cx="1128476" cy="217537"/>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a:solidFill>
                <a:schemeClr val="accent1">
                  <a:lumMod val="60000"/>
                  <a:lumOff val="40000"/>
                </a:schemeClr>
              </a:solidFill>
              <a:tailEnd type="oval"/>
            </a:ln>
          </p:spPr>
          <p:style>
            <a:lnRef idx="2">
              <a:schemeClr val="accent1">
                <a:shade val="50000"/>
              </a:schemeClr>
            </a:lnRef>
            <a:fillRef idx="1">
              <a:schemeClr val="accent1"/>
            </a:fillRef>
            <a:effectRef idx="0">
              <a:schemeClr val="accent1"/>
            </a:effectRef>
            <a:fontRef idx="minor">
              <a:schemeClr val="lt1"/>
            </a:fontRef>
          </p:style>
          <p:txBody>
            <a:bodyPr lIns="108850" tIns="54425" rIns="108850" bIns="54425" anchor="ctr"/>
            <a:lstStyle/>
            <a:p>
              <a:pPr algn="ctr">
                <a:defRPr/>
              </a:pPr>
              <a:endParaRPr lang="zh-CN" altLang="en-US" sz="1800" dirty="0">
                <a:solidFill>
                  <a:schemeClr val="tx1">
                    <a:lumMod val="65000"/>
                    <a:lumOff val="35000"/>
                  </a:schemeClr>
                </a:solidFill>
                <a:latin typeface="Noto Sans S Chinese Light" panose="020B0300000000000000" pitchFamily="34" charset="-122"/>
                <a:ea typeface="Noto Sans S Chinese Light" panose="020B0300000000000000" pitchFamily="34" charset="-122"/>
              </a:endParaRPr>
            </a:p>
          </p:txBody>
        </p:sp>
        <p:sp>
          <p:nvSpPr>
            <p:cNvPr id="34" name="4"/>
            <p:cNvSpPr/>
            <p:nvPr>
              <p:custDataLst>
                <p:tags r:id="rId8"/>
              </p:custDataLst>
            </p:nvPr>
          </p:nvSpPr>
          <p:spPr>
            <a:xfrm flipH="1" flipV="1">
              <a:off x="4090068" y="4648543"/>
              <a:ext cx="1126360" cy="217537"/>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a:solidFill>
                <a:schemeClr val="accent1">
                  <a:lumMod val="60000"/>
                  <a:lumOff val="40000"/>
                </a:schemeClr>
              </a:solidFill>
              <a:tailEnd type="oval"/>
            </a:ln>
          </p:spPr>
          <p:style>
            <a:lnRef idx="2">
              <a:schemeClr val="accent1">
                <a:shade val="50000"/>
              </a:schemeClr>
            </a:lnRef>
            <a:fillRef idx="1">
              <a:schemeClr val="accent1"/>
            </a:fillRef>
            <a:effectRef idx="0">
              <a:schemeClr val="accent1"/>
            </a:effectRef>
            <a:fontRef idx="minor">
              <a:schemeClr val="lt1"/>
            </a:fontRef>
          </p:style>
          <p:txBody>
            <a:bodyPr lIns="108850" tIns="54425" rIns="108850" bIns="54425" anchor="ctr"/>
            <a:lstStyle/>
            <a:p>
              <a:pPr algn="r">
                <a:defRPr/>
              </a:pPr>
              <a:endParaRPr lang="zh-CN" altLang="en-US" sz="1800" dirty="0">
                <a:solidFill>
                  <a:schemeClr val="tx1">
                    <a:lumMod val="65000"/>
                    <a:lumOff val="35000"/>
                  </a:schemeClr>
                </a:solidFill>
                <a:latin typeface="Noto Sans S Chinese Light" panose="020B0300000000000000" pitchFamily="34" charset="-122"/>
                <a:ea typeface="Noto Sans S Chinese Light" panose="020B0300000000000000" pitchFamily="34" charset="-122"/>
              </a:endParaRPr>
            </a:p>
          </p:txBody>
        </p:sp>
        <p:sp>
          <p:nvSpPr>
            <p:cNvPr id="41" name="5"/>
            <p:cNvSpPr/>
            <p:nvPr>
              <p:custDataLst>
                <p:tags r:id="rId9"/>
              </p:custDataLst>
            </p:nvPr>
          </p:nvSpPr>
          <p:spPr>
            <a:xfrm>
              <a:off x="4734326" y="2801907"/>
              <a:ext cx="1162607" cy="871929"/>
            </a:xfrm>
            <a:custGeom>
              <a:avLst/>
              <a:gdLst>
                <a:gd name="connsiteX0" fmla="*/ 1090749 w 1090749"/>
                <a:gd name="connsiteY0" fmla="*/ 0 h 1090749"/>
                <a:gd name="connsiteX1" fmla="*/ 1090749 w 1090749"/>
                <a:gd name="connsiteY1" fmla="*/ 520353 h 1090749"/>
                <a:gd name="connsiteX2" fmla="*/ 1054097 w 1090749"/>
                <a:gd name="connsiteY2" fmla="*/ 529777 h 1090749"/>
                <a:gd name="connsiteX3" fmla="*/ 529777 w 1090749"/>
                <a:gd name="connsiteY3" fmla="*/ 1054097 h 1090749"/>
                <a:gd name="connsiteX4" fmla="*/ 520353 w 1090749"/>
                <a:gd name="connsiteY4" fmla="*/ 1090749 h 1090749"/>
                <a:gd name="connsiteX5" fmla="*/ 0 w 1090749"/>
                <a:gd name="connsiteY5" fmla="*/ 1090749 h 1090749"/>
                <a:gd name="connsiteX6" fmla="*/ 9646 w 1090749"/>
                <a:gd name="connsiteY6" fmla="*/ 1027542 h 1090749"/>
                <a:gd name="connsiteX7" fmla="*/ 1027542 w 1090749"/>
                <a:gd name="connsiteY7" fmla="*/ 9646 h 1090749"/>
                <a:gd name="connsiteX8" fmla="*/ 1090749 w 1090749"/>
                <a:gd name="connsiteY8" fmla="*/ 0 h 1090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0749" h="1090749">
                  <a:moveTo>
                    <a:pt x="1090749" y="0"/>
                  </a:moveTo>
                  <a:lnTo>
                    <a:pt x="1090749" y="520353"/>
                  </a:lnTo>
                  <a:lnTo>
                    <a:pt x="1054097" y="529777"/>
                  </a:lnTo>
                  <a:cubicBezTo>
                    <a:pt x="804459" y="607423"/>
                    <a:pt x="607423" y="804459"/>
                    <a:pt x="529777" y="1054097"/>
                  </a:cubicBezTo>
                  <a:lnTo>
                    <a:pt x="520353" y="1090749"/>
                  </a:lnTo>
                  <a:lnTo>
                    <a:pt x="0" y="1090749"/>
                  </a:lnTo>
                  <a:lnTo>
                    <a:pt x="9646" y="1027542"/>
                  </a:lnTo>
                  <a:cubicBezTo>
                    <a:pt x="114196" y="516617"/>
                    <a:pt x="516617" y="114196"/>
                    <a:pt x="1027542" y="9646"/>
                  </a:cubicBezTo>
                  <a:lnTo>
                    <a:pt x="1090749" y="0"/>
                  </a:lnTo>
                  <a:close/>
                </a:path>
              </a:pathLst>
            </a:cu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8850" tIns="54425" rIns="108850" bIns="54425" anchor="ctr"/>
            <a:lstStyle/>
            <a:p>
              <a:pPr algn="ctr">
                <a:defRPr/>
              </a:pPr>
              <a:endParaRPr lang="zh-CN" altLang="en-US" sz="1800" dirty="0">
                <a:solidFill>
                  <a:schemeClr val="tx1">
                    <a:lumMod val="65000"/>
                    <a:lumOff val="35000"/>
                  </a:schemeClr>
                </a:solidFill>
                <a:latin typeface="Noto Sans S Chinese Light" panose="020B0300000000000000" pitchFamily="34" charset="-122"/>
                <a:ea typeface="Noto Sans S Chinese Light" panose="020B0300000000000000" pitchFamily="34" charset="-122"/>
              </a:endParaRPr>
            </a:p>
          </p:txBody>
        </p:sp>
        <p:sp>
          <p:nvSpPr>
            <p:cNvPr id="42" name="6"/>
            <p:cNvSpPr/>
            <p:nvPr>
              <p:custDataLst>
                <p:tags r:id="rId10"/>
              </p:custDataLst>
            </p:nvPr>
          </p:nvSpPr>
          <p:spPr>
            <a:xfrm>
              <a:off x="6324182" y="2801907"/>
              <a:ext cx="1162607" cy="871929"/>
            </a:xfrm>
            <a:custGeom>
              <a:avLst/>
              <a:gdLst>
                <a:gd name="connsiteX0" fmla="*/ 0 w 1090749"/>
                <a:gd name="connsiteY0" fmla="*/ 0 h 1090749"/>
                <a:gd name="connsiteX1" fmla="*/ 63206 w 1090749"/>
                <a:gd name="connsiteY1" fmla="*/ 9646 h 1090749"/>
                <a:gd name="connsiteX2" fmla="*/ 1081102 w 1090749"/>
                <a:gd name="connsiteY2" fmla="*/ 1027542 h 1090749"/>
                <a:gd name="connsiteX3" fmla="*/ 1090749 w 1090749"/>
                <a:gd name="connsiteY3" fmla="*/ 1090749 h 1090749"/>
                <a:gd name="connsiteX4" fmla="*/ 570395 w 1090749"/>
                <a:gd name="connsiteY4" fmla="*/ 1090749 h 1090749"/>
                <a:gd name="connsiteX5" fmla="*/ 560971 w 1090749"/>
                <a:gd name="connsiteY5" fmla="*/ 1054097 h 1090749"/>
                <a:gd name="connsiteX6" fmla="*/ 36651 w 1090749"/>
                <a:gd name="connsiteY6" fmla="*/ 529777 h 1090749"/>
                <a:gd name="connsiteX7" fmla="*/ 0 w 1090749"/>
                <a:gd name="connsiteY7" fmla="*/ 520353 h 1090749"/>
                <a:gd name="connsiteX8" fmla="*/ 0 w 1090749"/>
                <a:gd name="connsiteY8" fmla="*/ 0 h 1090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0749" h="1090749">
                  <a:moveTo>
                    <a:pt x="0" y="0"/>
                  </a:moveTo>
                  <a:lnTo>
                    <a:pt x="63206" y="9646"/>
                  </a:lnTo>
                  <a:cubicBezTo>
                    <a:pt x="574131" y="114196"/>
                    <a:pt x="976552" y="516617"/>
                    <a:pt x="1081102" y="1027542"/>
                  </a:cubicBezTo>
                  <a:lnTo>
                    <a:pt x="1090749" y="1090749"/>
                  </a:lnTo>
                  <a:lnTo>
                    <a:pt x="570395" y="1090749"/>
                  </a:lnTo>
                  <a:lnTo>
                    <a:pt x="560971" y="1054097"/>
                  </a:lnTo>
                  <a:cubicBezTo>
                    <a:pt x="483326" y="804459"/>
                    <a:pt x="286290" y="607423"/>
                    <a:pt x="36651" y="529777"/>
                  </a:cubicBezTo>
                  <a:lnTo>
                    <a:pt x="0" y="520353"/>
                  </a:lnTo>
                  <a:lnTo>
                    <a:pt x="0" y="0"/>
                  </a:lnTo>
                  <a:close/>
                </a:path>
              </a:pathLst>
            </a:cu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8850" tIns="54425" rIns="108850" bIns="54425" anchor="ctr"/>
            <a:lstStyle/>
            <a:p>
              <a:pPr algn="ctr">
                <a:defRPr/>
              </a:pPr>
              <a:endParaRPr lang="zh-CN" altLang="en-US" sz="1800" dirty="0">
                <a:solidFill>
                  <a:schemeClr val="tx1">
                    <a:lumMod val="65000"/>
                    <a:lumOff val="35000"/>
                  </a:schemeClr>
                </a:solidFill>
                <a:latin typeface="Noto Sans S Chinese Light" panose="020B0300000000000000" pitchFamily="34" charset="-122"/>
                <a:ea typeface="Noto Sans S Chinese Light" panose="020B0300000000000000" pitchFamily="34" charset="-122"/>
              </a:endParaRPr>
            </a:p>
          </p:txBody>
        </p:sp>
        <p:sp>
          <p:nvSpPr>
            <p:cNvPr id="43" name="7"/>
            <p:cNvSpPr/>
            <p:nvPr>
              <p:custDataLst>
                <p:tags r:id="rId11"/>
              </p:custDataLst>
            </p:nvPr>
          </p:nvSpPr>
          <p:spPr>
            <a:xfrm>
              <a:off x="4734326" y="3994264"/>
              <a:ext cx="1162607" cy="871929"/>
            </a:xfrm>
            <a:custGeom>
              <a:avLst/>
              <a:gdLst>
                <a:gd name="connsiteX0" fmla="*/ 0 w 1090749"/>
                <a:gd name="connsiteY0" fmla="*/ 0 h 1090749"/>
                <a:gd name="connsiteX1" fmla="*/ 520353 w 1090749"/>
                <a:gd name="connsiteY1" fmla="*/ 0 h 1090749"/>
                <a:gd name="connsiteX2" fmla="*/ 529777 w 1090749"/>
                <a:gd name="connsiteY2" fmla="*/ 36651 h 1090749"/>
                <a:gd name="connsiteX3" fmla="*/ 1054097 w 1090749"/>
                <a:gd name="connsiteY3" fmla="*/ 560971 h 1090749"/>
                <a:gd name="connsiteX4" fmla="*/ 1090749 w 1090749"/>
                <a:gd name="connsiteY4" fmla="*/ 570395 h 1090749"/>
                <a:gd name="connsiteX5" fmla="*/ 1090749 w 1090749"/>
                <a:gd name="connsiteY5" fmla="*/ 1090749 h 1090749"/>
                <a:gd name="connsiteX6" fmla="*/ 1027542 w 1090749"/>
                <a:gd name="connsiteY6" fmla="*/ 1081102 h 1090749"/>
                <a:gd name="connsiteX7" fmla="*/ 9646 w 1090749"/>
                <a:gd name="connsiteY7" fmla="*/ 63206 h 1090749"/>
                <a:gd name="connsiteX8" fmla="*/ 0 w 1090749"/>
                <a:gd name="connsiteY8" fmla="*/ 0 h 1090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0749" h="1090749">
                  <a:moveTo>
                    <a:pt x="0" y="0"/>
                  </a:moveTo>
                  <a:lnTo>
                    <a:pt x="520353" y="0"/>
                  </a:lnTo>
                  <a:lnTo>
                    <a:pt x="529777" y="36651"/>
                  </a:lnTo>
                  <a:cubicBezTo>
                    <a:pt x="607423" y="286290"/>
                    <a:pt x="804459" y="483326"/>
                    <a:pt x="1054097" y="560971"/>
                  </a:cubicBezTo>
                  <a:lnTo>
                    <a:pt x="1090749" y="570395"/>
                  </a:lnTo>
                  <a:lnTo>
                    <a:pt x="1090749" y="1090749"/>
                  </a:lnTo>
                  <a:lnTo>
                    <a:pt x="1027542" y="1081102"/>
                  </a:lnTo>
                  <a:cubicBezTo>
                    <a:pt x="516617" y="976552"/>
                    <a:pt x="114196" y="574131"/>
                    <a:pt x="9646" y="63206"/>
                  </a:cubicBezTo>
                  <a:lnTo>
                    <a:pt x="0" y="0"/>
                  </a:lnTo>
                  <a:close/>
                </a:path>
              </a:pathLst>
            </a:cu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8850" tIns="54425" rIns="108850" bIns="54425" anchor="ctr"/>
            <a:lstStyle/>
            <a:p>
              <a:pPr algn="ctr">
                <a:defRPr/>
              </a:pPr>
              <a:endParaRPr lang="zh-CN" altLang="en-US" sz="1800" dirty="0">
                <a:solidFill>
                  <a:schemeClr val="tx1">
                    <a:lumMod val="65000"/>
                    <a:lumOff val="35000"/>
                  </a:schemeClr>
                </a:solidFill>
                <a:latin typeface="Noto Sans S Chinese Light" panose="020B0300000000000000" pitchFamily="34" charset="-122"/>
                <a:ea typeface="Noto Sans S Chinese Light" panose="020B0300000000000000" pitchFamily="34" charset="-122"/>
              </a:endParaRPr>
            </a:p>
          </p:txBody>
        </p:sp>
        <p:sp>
          <p:nvSpPr>
            <p:cNvPr id="44" name="8"/>
            <p:cNvSpPr/>
            <p:nvPr>
              <p:custDataLst>
                <p:tags r:id="rId12"/>
              </p:custDataLst>
            </p:nvPr>
          </p:nvSpPr>
          <p:spPr>
            <a:xfrm>
              <a:off x="6324182" y="3994263"/>
              <a:ext cx="1162605" cy="871928"/>
            </a:xfrm>
            <a:custGeom>
              <a:avLst/>
              <a:gdLst>
                <a:gd name="connsiteX0" fmla="*/ 570395 w 1090748"/>
                <a:gd name="connsiteY0" fmla="*/ 0 h 1090748"/>
                <a:gd name="connsiteX1" fmla="*/ 1090748 w 1090748"/>
                <a:gd name="connsiteY1" fmla="*/ 0 h 1090748"/>
                <a:gd name="connsiteX2" fmla="*/ 1081102 w 1090748"/>
                <a:gd name="connsiteY2" fmla="*/ 63206 h 1090748"/>
                <a:gd name="connsiteX3" fmla="*/ 63206 w 1090748"/>
                <a:gd name="connsiteY3" fmla="*/ 1081102 h 1090748"/>
                <a:gd name="connsiteX4" fmla="*/ 0 w 1090748"/>
                <a:gd name="connsiteY4" fmla="*/ 1090748 h 1090748"/>
                <a:gd name="connsiteX5" fmla="*/ 0 w 1090748"/>
                <a:gd name="connsiteY5" fmla="*/ 570395 h 1090748"/>
                <a:gd name="connsiteX6" fmla="*/ 36651 w 1090748"/>
                <a:gd name="connsiteY6" fmla="*/ 560971 h 1090748"/>
                <a:gd name="connsiteX7" fmla="*/ 560971 w 1090748"/>
                <a:gd name="connsiteY7" fmla="*/ 36651 h 1090748"/>
                <a:gd name="connsiteX8" fmla="*/ 570395 w 1090748"/>
                <a:gd name="connsiteY8" fmla="*/ 0 h 1090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0748" h="1090748">
                  <a:moveTo>
                    <a:pt x="570395" y="0"/>
                  </a:moveTo>
                  <a:lnTo>
                    <a:pt x="1090748" y="0"/>
                  </a:lnTo>
                  <a:lnTo>
                    <a:pt x="1081102" y="63206"/>
                  </a:lnTo>
                  <a:cubicBezTo>
                    <a:pt x="976552" y="574131"/>
                    <a:pt x="574131" y="976552"/>
                    <a:pt x="63206" y="1081102"/>
                  </a:cubicBezTo>
                  <a:lnTo>
                    <a:pt x="0" y="1090748"/>
                  </a:lnTo>
                  <a:lnTo>
                    <a:pt x="0" y="570395"/>
                  </a:lnTo>
                  <a:lnTo>
                    <a:pt x="36651" y="560971"/>
                  </a:lnTo>
                  <a:cubicBezTo>
                    <a:pt x="286290" y="483326"/>
                    <a:pt x="483326" y="286290"/>
                    <a:pt x="560971" y="36651"/>
                  </a:cubicBezTo>
                  <a:lnTo>
                    <a:pt x="570395" y="0"/>
                  </a:lnTo>
                  <a:close/>
                </a:path>
              </a:pathLst>
            </a:cu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8850" tIns="54425" rIns="108850" bIns="54425" anchor="ctr"/>
            <a:lstStyle/>
            <a:p>
              <a:pPr algn="ctr">
                <a:defRPr/>
              </a:pPr>
              <a:endParaRPr lang="zh-CN" altLang="en-US" sz="1800" dirty="0">
                <a:solidFill>
                  <a:schemeClr val="tx1">
                    <a:lumMod val="65000"/>
                    <a:lumOff val="35000"/>
                  </a:schemeClr>
                </a:solidFill>
                <a:latin typeface="Noto Sans S Chinese Light" panose="020B0300000000000000" pitchFamily="34" charset="-122"/>
                <a:ea typeface="Noto Sans S Chinese Light" panose="020B0300000000000000" pitchFamily="34" charset="-122"/>
              </a:endParaRPr>
            </a:p>
          </p:txBody>
        </p:sp>
      </p:grpSp>
      <p:sp>
        <p:nvSpPr>
          <p:cNvPr id="86" name="文本框 7"/>
          <p:cNvSpPr txBox="1">
            <a:spLocks noChangeArrowheads="1"/>
          </p:cNvSpPr>
          <p:nvPr/>
        </p:nvSpPr>
        <p:spPr bwMode="auto">
          <a:xfrm>
            <a:off x="2551430" y="1171575"/>
            <a:ext cx="2517140" cy="379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2400" dirty="0">
                <a:solidFill>
                  <a:schemeClr val="accent1">
                    <a:lumMod val="75000"/>
                  </a:schemeClr>
                </a:solidFill>
                <a:latin typeface="+mn-lt"/>
                <a:ea typeface="+mn-ea"/>
                <a:cs typeface="+mn-ea"/>
                <a:sym typeface="+mn-lt"/>
              </a:rPr>
              <a:t>奖牌</a:t>
            </a:r>
            <a:endParaRPr lang="zh-CN" altLang="en-US" sz="2400" dirty="0">
              <a:solidFill>
                <a:schemeClr val="accent1">
                  <a:lumMod val="75000"/>
                </a:schemeClr>
              </a:solidFill>
              <a:latin typeface="+mn-lt"/>
              <a:ea typeface="+mn-ea"/>
              <a:cs typeface="+mn-ea"/>
              <a:sym typeface="+mn-lt"/>
            </a:endParaRPr>
          </a:p>
        </p:txBody>
      </p:sp>
      <p:sp>
        <p:nvSpPr>
          <p:cNvPr id="2" name="文本框 7"/>
          <p:cNvSpPr txBox="1">
            <a:spLocks noChangeArrowheads="1"/>
          </p:cNvSpPr>
          <p:nvPr/>
        </p:nvSpPr>
        <p:spPr bwMode="auto">
          <a:xfrm>
            <a:off x="2868930" y="4169410"/>
            <a:ext cx="1897380" cy="379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2400" dirty="0">
                <a:solidFill>
                  <a:schemeClr val="accent1">
                    <a:lumMod val="75000"/>
                  </a:schemeClr>
                </a:solidFill>
                <a:latin typeface="+mn-lt"/>
                <a:ea typeface="+mn-ea"/>
                <a:cs typeface="+mn-ea"/>
                <a:sym typeface="+mn-lt"/>
              </a:rPr>
              <a:t>口号</a:t>
            </a:r>
            <a:endParaRPr lang="zh-CN" altLang="en-US" sz="2400" dirty="0">
              <a:solidFill>
                <a:schemeClr val="accent1">
                  <a:lumMod val="75000"/>
                </a:schemeClr>
              </a:solidFill>
              <a:latin typeface="+mn-lt"/>
              <a:ea typeface="+mn-ea"/>
              <a:cs typeface="+mn-ea"/>
              <a:sym typeface="+mn-lt"/>
            </a:endParaRPr>
          </a:p>
        </p:txBody>
      </p:sp>
      <p:sp>
        <p:nvSpPr>
          <p:cNvPr id="5" name="1"/>
          <p:cNvSpPr txBox="1"/>
          <p:nvPr>
            <p:custDataLst>
              <p:tags r:id="rId13"/>
            </p:custDataLst>
          </p:nvPr>
        </p:nvSpPr>
        <p:spPr>
          <a:xfrm flipH="1">
            <a:off x="983615" y="4705350"/>
            <a:ext cx="3477260" cy="960120"/>
          </a:xfrm>
          <a:prstGeom prst="rect">
            <a:avLst/>
          </a:prstGeom>
          <a:noFill/>
        </p:spPr>
        <p:txBody>
          <a:bodyPr lIns="0" tIns="0" rIns="0" bIns="0"/>
          <a:p>
            <a:pPr algn="l">
              <a:defRPr/>
            </a:pPr>
            <a:r>
              <a:rPr sz="1400" dirty="0">
                <a:solidFill>
                  <a:schemeClr val="tx1"/>
                </a:solidFill>
                <a:latin typeface="Noto Sans S Chinese Light" panose="020B0300000000000000" pitchFamily="34" charset="-122"/>
                <a:ea typeface="Noto Sans S Chinese Light" panose="020B0300000000000000" pitchFamily="34" charset="-122"/>
              </a:rPr>
              <a:t>2024年巴黎奥运会和残奥会的口号：“OUVRONS GRAND LES JEUX”，中文翻译为“奥运更开放”。</a:t>
            </a:r>
            <a:endParaRPr sz="1400" dirty="0">
              <a:solidFill>
                <a:schemeClr val="tx1"/>
              </a:solidFill>
              <a:latin typeface="Noto Sans S Chinese Light" panose="020B0300000000000000" pitchFamily="34" charset="-122"/>
              <a:ea typeface="Noto Sans S Chinese Light" panose="020B0300000000000000" pitchFamily="34" charset="-122"/>
            </a:endParaRPr>
          </a:p>
        </p:txBody>
      </p:sp>
      <p:sp>
        <p:nvSpPr>
          <p:cNvPr id="6" name="文本框 7"/>
          <p:cNvSpPr txBox="1">
            <a:spLocks noChangeArrowheads="1"/>
          </p:cNvSpPr>
          <p:nvPr/>
        </p:nvSpPr>
        <p:spPr bwMode="auto">
          <a:xfrm>
            <a:off x="8069580" y="1412240"/>
            <a:ext cx="2945765" cy="379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2400" dirty="0">
                <a:solidFill>
                  <a:schemeClr val="accent1">
                    <a:lumMod val="75000"/>
                  </a:schemeClr>
                </a:solidFill>
                <a:latin typeface="+mn-lt"/>
                <a:ea typeface="+mn-ea"/>
                <a:cs typeface="+mn-ea"/>
                <a:sym typeface="+mn-lt"/>
              </a:rPr>
              <a:t>火炬</a:t>
            </a:r>
            <a:endParaRPr lang="zh-CN" altLang="en-US" sz="2400" dirty="0">
              <a:solidFill>
                <a:schemeClr val="accent1">
                  <a:lumMod val="75000"/>
                </a:schemeClr>
              </a:solidFill>
              <a:latin typeface="+mn-lt"/>
              <a:ea typeface="+mn-ea"/>
              <a:cs typeface="+mn-ea"/>
              <a:sym typeface="+mn-lt"/>
            </a:endParaRPr>
          </a:p>
        </p:txBody>
      </p:sp>
      <p:sp>
        <p:nvSpPr>
          <p:cNvPr id="7" name="1"/>
          <p:cNvSpPr txBox="1"/>
          <p:nvPr>
            <p:custDataLst>
              <p:tags r:id="rId14"/>
            </p:custDataLst>
          </p:nvPr>
        </p:nvSpPr>
        <p:spPr>
          <a:xfrm flipH="1">
            <a:off x="7597775" y="2033270"/>
            <a:ext cx="4096385" cy="1528445"/>
          </a:xfrm>
          <a:prstGeom prst="rect">
            <a:avLst/>
          </a:prstGeom>
          <a:noFill/>
        </p:spPr>
        <p:txBody>
          <a:bodyPr lIns="0" tIns="0" rIns="0" bIns="0"/>
          <a:p>
            <a:pPr algn="l">
              <a:defRPr/>
            </a:pPr>
            <a:r>
              <a:rPr sz="1400" dirty="0">
                <a:solidFill>
                  <a:schemeClr val="tx1"/>
                </a:solidFill>
                <a:latin typeface="Noto Sans S Chinese Light" panose="020B0300000000000000" pitchFamily="34" charset="-122"/>
                <a:ea typeface="Noto Sans S Chinese Light" panose="020B0300000000000000" pitchFamily="34" charset="-122"/>
              </a:rPr>
              <a:t>2024年巴黎奥运会火炬由法国人马修·勒汉纽尔设计</a:t>
            </a:r>
            <a:r>
              <a:rPr lang="zh-CN" sz="1400" dirty="0">
                <a:solidFill>
                  <a:schemeClr val="tx1"/>
                </a:solidFill>
                <a:latin typeface="Noto Sans S Chinese Light" panose="020B0300000000000000" pitchFamily="34" charset="-122"/>
                <a:ea typeface="Noto Sans S Chinese Light" panose="020B0300000000000000" pitchFamily="34" charset="-122"/>
              </a:rPr>
              <a:t>，</a:t>
            </a:r>
            <a:r>
              <a:rPr sz="1400" dirty="0">
                <a:solidFill>
                  <a:schemeClr val="tx1"/>
                </a:solidFill>
                <a:latin typeface="Noto Sans S Chinese Light" panose="020B0300000000000000" pitchFamily="34" charset="-122"/>
                <a:ea typeface="Noto Sans S Chinese Light" panose="020B0300000000000000" pitchFamily="34" charset="-122"/>
              </a:rPr>
              <a:t>整体呈香槟金色，以钢为材料，全长70厘米，每支重量约为1.5公斤。在设计语言上，火炬设计突出了“平等”“和平”和“巴黎”这三个理念。火炬整体对称的设计突出了“平等”的理念，其圆润的线条体现了“和平”的理念，而火炬下部水波纹的设计则代表了此次奥运会举办地巴黎的塞纳河。出于节约资源和环保的目的，火炬材质选用环保可回收金属，2000支火炬将在传递过程中反复使用，火炬产量将比往届减少5倍。</a:t>
            </a:r>
            <a:endParaRPr sz="1400" dirty="0">
              <a:solidFill>
                <a:schemeClr val="tx1"/>
              </a:solidFill>
              <a:latin typeface="Noto Sans S Chinese Light" panose="020B0300000000000000" pitchFamily="34" charset="-122"/>
              <a:ea typeface="Noto Sans S Chinese Light" panose="020B0300000000000000" pitchFamily="34" charset="-122"/>
            </a:endParaRPr>
          </a:p>
        </p:txBody>
      </p:sp>
      <p:sp>
        <p:nvSpPr>
          <p:cNvPr id="8" name="文本框 7"/>
          <p:cNvSpPr txBox="1">
            <a:spLocks noChangeArrowheads="1"/>
          </p:cNvSpPr>
          <p:nvPr/>
        </p:nvSpPr>
        <p:spPr bwMode="auto">
          <a:xfrm>
            <a:off x="7768590" y="4338320"/>
            <a:ext cx="2945765" cy="379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2400" dirty="0">
                <a:solidFill>
                  <a:schemeClr val="accent1">
                    <a:lumMod val="75000"/>
                  </a:schemeClr>
                </a:solidFill>
                <a:latin typeface="+mn-lt"/>
                <a:ea typeface="+mn-ea"/>
                <a:cs typeface="+mn-ea"/>
                <a:sym typeface="+mn-lt"/>
              </a:rPr>
              <a:t>吉祥物</a:t>
            </a:r>
            <a:endParaRPr lang="zh-CN" altLang="en-US" sz="2400" dirty="0">
              <a:solidFill>
                <a:schemeClr val="accent1">
                  <a:lumMod val="75000"/>
                </a:schemeClr>
              </a:solidFill>
              <a:latin typeface="+mn-lt"/>
              <a:ea typeface="+mn-ea"/>
              <a:cs typeface="+mn-ea"/>
              <a:sym typeface="+mn-lt"/>
            </a:endParaRPr>
          </a:p>
        </p:txBody>
      </p:sp>
      <p:sp>
        <p:nvSpPr>
          <p:cNvPr id="4" name="1"/>
          <p:cNvSpPr txBox="1"/>
          <p:nvPr>
            <p:custDataLst>
              <p:tags r:id="rId15"/>
            </p:custDataLst>
          </p:nvPr>
        </p:nvSpPr>
        <p:spPr>
          <a:xfrm flipH="1">
            <a:off x="7348855" y="4746625"/>
            <a:ext cx="4345305" cy="1170940"/>
          </a:xfrm>
          <a:prstGeom prst="rect">
            <a:avLst/>
          </a:prstGeom>
          <a:noFill/>
        </p:spPr>
        <p:txBody>
          <a:bodyPr lIns="0" tIns="0" rIns="0" bIns="0"/>
          <a:p>
            <a:pPr algn="l">
              <a:defRPr/>
            </a:pPr>
            <a:r>
              <a:rPr sz="1400" dirty="0">
                <a:solidFill>
                  <a:schemeClr val="tx1"/>
                </a:solidFill>
                <a:latin typeface="Noto Sans S Chinese Light" panose="020B0300000000000000" pitchFamily="34" charset="-122"/>
                <a:ea typeface="Noto Sans S Chinese Light" panose="020B0300000000000000" pitchFamily="34" charset="-122"/>
              </a:rPr>
              <a:t>2024巴黎奥运会的吉祥物定名为Phryge（英语音译：弗里吉，法语音译：弗里热）。弗里热是法国传统的弗里吉亚帽的拟人化形象，在《蓝精灵》动画片中，蓝精灵戴的便是弗里吉亚帽。两个弗里热的形象分别代表2024年巴黎奥运会和2024年巴黎残奥会。 </a:t>
            </a:r>
            <a:r>
              <a:rPr sz="1600" dirty="0">
                <a:solidFill>
                  <a:schemeClr val="tx1"/>
                </a:solidFill>
                <a:latin typeface="Noto Sans S Chinese Light" panose="020B0300000000000000" pitchFamily="34" charset="-122"/>
                <a:ea typeface="Noto Sans S Chinese Light" panose="020B0300000000000000" pitchFamily="34" charset="-122"/>
              </a:rPr>
              <a:t> </a:t>
            </a:r>
            <a:endParaRPr sz="1600" dirty="0">
              <a:solidFill>
                <a:schemeClr val="tx1"/>
              </a:solidFill>
              <a:latin typeface="Noto Sans S Chinese Light" panose="020B0300000000000000" pitchFamily="34" charset="-122"/>
              <a:ea typeface="Noto Sans S Chinese Light" panose="020B0300000000000000" pitchFamily="34" charset="-122"/>
            </a:endParaRPr>
          </a:p>
        </p:txBody>
      </p:sp>
      <p:pic>
        <p:nvPicPr>
          <p:cNvPr id="10" name="图片 9"/>
          <p:cNvPicPr/>
          <p:nvPr/>
        </p:nvPicPr>
        <p:blipFill>
          <a:blip r:embed="rId16"/>
          <a:srcRect l="18733" t="2778" r="14433" b="3065"/>
        </p:blipFill>
        <p:spPr>
          <a:xfrm>
            <a:off x="9887585" y="103505"/>
            <a:ext cx="1254760" cy="1929765"/>
          </a:xfrm>
          <a:prstGeom prst="rect">
            <a:avLst/>
          </a:prstGeom>
        </p:spPr>
      </p:pic>
      <p:pic>
        <p:nvPicPr>
          <p:cNvPr id="11" name="图片 10"/>
          <p:cNvPicPr/>
          <p:nvPr/>
        </p:nvPicPr>
        <p:blipFill>
          <a:blip r:embed="rId17"/>
          <a:srcRect r="-12" b="35305"/>
        </p:blipFill>
        <p:spPr>
          <a:xfrm>
            <a:off x="3701415" y="253365"/>
            <a:ext cx="2852420" cy="1374775"/>
          </a:xfrm>
          <a:prstGeom prst="rect">
            <a:avLst/>
          </a:prstGeom>
        </p:spPr>
      </p:pic>
      <p:pic>
        <p:nvPicPr>
          <p:cNvPr id="13" name="图片 12"/>
          <p:cNvPicPr/>
          <p:nvPr/>
        </p:nvPicPr>
        <p:blipFill>
          <a:blip r:embed="rId18"/>
          <a:srcRect l="22893" t="6205" r="16293" b="3375"/>
        </p:blipFill>
        <p:spPr>
          <a:xfrm>
            <a:off x="4580890" y="4718685"/>
            <a:ext cx="2132330" cy="1346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矩形 1"/>
          <p:cNvSpPr/>
          <p:nvPr/>
        </p:nvSpPr>
        <p:spPr>
          <a:xfrm>
            <a:off x="869950" y="544513"/>
            <a:ext cx="6745288" cy="398780"/>
          </a:xfrm>
          <a:prstGeom prst="rect">
            <a:avLst/>
          </a:prstGeom>
          <a:noFill/>
          <a:ln w="9525">
            <a:noFill/>
          </a:ln>
        </p:spPr>
        <p:txBody>
          <a:bodyPr anchor="t" anchorCtr="0">
            <a:spAutoFit/>
          </a:bodyPr>
          <a:p>
            <a:r>
              <a:rPr lang="zh-CN"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（三）中国代表团在巴黎奥运会取得境外参赛最好成绩</a:t>
            </a:r>
            <a:endParaRPr lang="zh-CN"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1" name="TextBox 8"/>
          <p:cNvSpPr/>
          <p:nvPr>
            <p:custDataLst>
              <p:tags r:id="rId1"/>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675640" y="1199515"/>
            <a:ext cx="7470140" cy="4459605"/>
          </a:xfrm>
          <a:prstGeom prst="rect">
            <a:avLst/>
          </a:prstGeom>
        </p:spPr>
      </p:pic>
      <p:sp>
        <p:nvSpPr>
          <p:cNvPr id="3" name="文本框 2"/>
          <p:cNvSpPr txBox="1"/>
          <p:nvPr/>
        </p:nvSpPr>
        <p:spPr>
          <a:xfrm>
            <a:off x="8415020" y="2105025"/>
            <a:ext cx="3119120" cy="2861310"/>
          </a:xfrm>
          <a:prstGeom prst="rect">
            <a:avLst/>
          </a:prstGeom>
          <a:gradFill>
            <a:gsLst>
              <a:gs pos="50000">
                <a:schemeClr val="accent5"/>
              </a:gs>
              <a:gs pos="0">
                <a:schemeClr val="accent5">
                  <a:lumMod val="25000"/>
                  <a:lumOff val="75000"/>
                </a:schemeClr>
              </a:gs>
              <a:gs pos="100000">
                <a:schemeClr val="accent5">
                  <a:lumMod val="85000"/>
                </a:schemeClr>
              </a:gs>
            </a:gsLst>
            <a:lin ang="5400000" scaled="1"/>
          </a:gradFill>
        </p:spPr>
        <p:txBody>
          <a:bodyPr wrap="square" rtlCol="0">
            <a:spAutoFit/>
          </a:bodyPr>
          <a:p>
            <a:r>
              <a:rPr lang="zh-CN" altLang="en-US"/>
              <a:t>本届巴黎奥运会，中国体育代表团参赛运动员404人，共参加了30个大项42个分项232个小项的比赛，在11个大项14个分项上获得40金、27银、24铜共91枚奖牌，取得了中国1984年全面参加夏季奥林匹克运动会以来境外参赛历史最好成绩，实现了运动成绩和精神文明双丰收。</a:t>
            </a:r>
            <a:endParaRPr lang="zh-CN" altLang="en-US"/>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矩形 1"/>
          <p:cNvSpPr/>
          <p:nvPr/>
        </p:nvSpPr>
        <p:spPr>
          <a:xfrm>
            <a:off x="869950" y="544513"/>
            <a:ext cx="6745288" cy="398780"/>
          </a:xfrm>
          <a:prstGeom prst="rect">
            <a:avLst/>
          </a:prstGeom>
          <a:noFill/>
          <a:ln w="9525">
            <a:noFill/>
          </a:ln>
        </p:spPr>
        <p:txBody>
          <a:bodyPr anchor="t" anchorCtr="0">
            <a:spAutoFit/>
          </a:bodyPr>
          <a:p>
            <a:r>
              <a:rPr lang="zh-CN"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（四）巴黎奥运会上的中国突破</a:t>
            </a:r>
            <a:endParaRPr lang="zh-CN"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1" name="TextBox 8"/>
          <p:cNvSpPr/>
          <p:nvPr>
            <p:custDataLst>
              <p:tags r:id="rId1"/>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p:nvPr/>
        </p:nvPicPr>
        <p:blipFill>
          <a:blip r:embed="rId2"/>
        </p:blipFill>
        <p:spPr>
          <a:xfrm>
            <a:off x="817880" y="2929255"/>
            <a:ext cx="4064000" cy="3053715"/>
          </a:xfrm>
          <a:prstGeom prst="rect">
            <a:avLst/>
          </a:prstGeom>
        </p:spPr>
      </p:pic>
      <p:sp>
        <p:nvSpPr>
          <p:cNvPr id="33" name="文本框 32"/>
          <p:cNvSpPr txBox="1">
            <a:spLocks noChangeArrowheads="1"/>
          </p:cNvSpPr>
          <p:nvPr>
            <p:custDataLst>
              <p:tags r:id="rId3"/>
            </p:custDataLst>
          </p:nvPr>
        </p:nvSpPr>
        <p:spPr bwMode="auto">
          <a:xfrm>
            <a:off x="551815" y="1403985"/>
            <a:ext cx="5040630" cy="379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2000" dirty="0">
                <a:solidFill>
                  <a:schemeClr val="accent1">
                    <a:lumMod val="75000"/>
                  </a:schemeClr>
                </a:solidFill>
                <a:latin typeface="+mn-lt"/>
                <a:ea typeface="+mn-ea"/>
                <a:cs typeface="+mn-ea"/>
                <a:sym typeface="+mn-lt"/>
              </a:rPr>
              <a:t>网球：女单夺金、混双摘银创历史最好成绩</a:t>
            </a:r>
            <a:endParaRPr lang="zh-CN" altLang="en-US" sz="2000" dirty="0">
              <a:solidFill>
                <a:schemeClr val="accent1">
                  <a:lumMod val="75000"/>
                </a:schemeClr>
              </a:solidFill>
              <a:latin typeface="+mn-lt"/>
              <a:ea typeface="+mn-ea"/>
              <a:cs typeface="+mn-ea"/>
              <a:sym typeface="+mn-lt"/>
            </a:endParaRPr>
          </a:p>
          <a:p>
            <a:pPr eaLnBrk="1" hangingPunct="1"/>
            <a:endParaRPr lang="zh-CN" altLang="en-US" sz="2000" dirty="0">
              <a:solidFill>
                <a:schemeClr val="accent1">
                  <a:lumMod val="75000"/>
                </a:schemeClr>
              </a:solidFill>
              <a:latin typeface="+mn-lt"/>
              <a:ea typeface="+mn-ea"/>
              <a:cs typeface="+mn-ea"/>
              <a:sym typeface="+mn-lt"/>
            </a:endParaRPr>
          </a:p>
        </p:txBody>
      </p:sp>
      <p:sp>
        <p:nvSpPr>
          <p:cNvPr id="4" name="文本框 3"/>
          <p:cNvSpPr txBox="1"/>
          <p:nvPr/>
        </p:nvSpPr>
        <p:spPr>
          <a:xfrm>
            <a:off x="551815" y="1976120"/>
            <a:ext cx="6045200" cy="953135"/>
          </a:xfrm>
          <a:prstGeom prst="rect">
            <a:avLst/>
          </a:prstGeom>
          <a:noFill/>
        </p:spPr>
        <p:txBody>
          <a:bodyPr wrap="square" rtlCol="0">
            <a:spAutoFit/>
          </a:bodyPr>
          <a:p>
            <a:r>
              <a:rPr lang="zh-CN" altLang="en-US" sz="1400"/>
              <a:t>21岁的郑钦文战胜克罗地亚选手维基奇，成为亚洲第一位夺得奥运网球单打金牌的球员。网球一向被公认为世界第一个人运动，也是奥运会最具影响力的个人项目之一，此番夺金，郑钦文不但突破了个人竞技境界，也为中国奥运代表团锁定了一枚份量极重的金牌。</a:t>
            </a:r>
            <a:endParaRPr lang="zh-CN" altLang="en-US" sz="1400"/>
          </a:p>
        </p:txBody>
      </p:sp>
      <p:sp>
        <p:nvSpPr>
          <p:cNvPr id="5" name="文本框 4"/>
          <p:cNvSpPr txBox="1"/>
          <p:nvPr/>
        </p:nvSpPr>
        <p:spPr>
          <a:xfrm>
            <a:off x="6842125" y="5074285"/>
            <a:ext cx="4446905" cy="829945"/>
          </a:xfrm>
          <a:prstGeom prst="rect">
            <a:avLst/>
          </a:prstGeom>
          <a:noFill/>
        </p:spPr>
        <p:txBody>
          <a:bodyPr wrap="square" rtlCol="0">
            <a:spAutoFit/>
          </a:bodyPr>
          <a:p>
            <a:r>
              <a:rPr lang="zh-CN" altLang="en-US" sz="1600">
                <a:sym typeface="+mn-ea"/>
              </a:rPr>
              <a:t>在网球混双决赛上，张之臻/王欣瑜惜败捷克组合马哈奇/西尼亚科娃，夺得银牌同样创造了中国队在奥运会该项目上的最好成绩。</a:t>
            </a:r>
            <a:endParaRPr lang="zh-CN" altLang="en-US" sz="1600"/>
          </a:p>
        </p:txBody>
      </p:sp>
      <p:pic>
        <p:nvPicPr>
          <p:cNvPr id="6" name="图片 5"/>
          <p:cNvPicPr/>
          <p:nvPr/>
        </p:nvPicPr>
        <p:blipFill>
          <a:blip r:embed="rId4"/>
        </p:blipFill>
        <p:spPr>
          <a:xfrm>
            <a:off x="6544945" y="1403985"/>
            <a:ext cx="5236210" cy="3519170"/>
          </a:xfrm>
          <a:prstGeom prst="rect">
            <a:avLst/>
          </a:prstGeom>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矩形 1"/>
          <p:cNvSpPr/>
          <p:nvPr/>
        </p:nvSpPr>
        <p:spPr>
          <a:xfrm>
            <a:off x="869950" y="544513"/>
            <a:ext cx="6745288" cy="398780"/>
          </a:xfrm>
          <a:prstGeom prst="rect">
            <a:avLst/>
          </a:prstGeom>
          <a:noFill/>
          <a:ln w="9525">
            <a:noFill/>
          </a:ln>
        </p:spPr>
        <p:txBody>
          <a:bodyPr anchor="t" anchorCtr="0">
            <a:spAutoFit/>
          </a:bodyPr>
          <a:p>
            <a:r>
              <a:rPr lang="zh-CN"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（四）巴黎奥运会上的中国突破</a:t>
            </a:r>
            <a:endParaRPr lang="zh-CN"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1" name="TextBox 8"/>
          <p:cNvSpPr/>
          <p:nvPr>
            <p:custDataLst>
              <p:tags r:id="rId1"/>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文本框 32"/>
          <p:cNvSpPr txBox="1">
            <a:spLocks noChangeArrowheads="1"/>
          </p:cNvSpPr>
          <p:nvPr>
            <p:custDataLst>
              <p:tags r:id="rId2"/>
            </p:custDataLst>
          </p:nvPr>
        </p:nvSpPr>
        <p:spPr bwMode="auto">
          <a:xfrm>
            <a:off x="551815" y="1403985"/>
            <a:ext cx="5040630" cy="379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2000" dirty="0">
                <a:solidFill>
                  <a:schemeClr val="accent1">
                    <a:lumMod val="75000"/>
                  </a:schemeClr>
                </a:solidFill>
                <a:latin typeface="+mn-lt"/>
                <a:ea typeface="+mn-ea"/>
                <a:cs typeface="+mn-ea"/>
                <a:sym typeface="+mn-lt"/>
              </a:rPr>
              <a:t>游泳：刷新世界纪录，打破美国40年垄断</a:t>
            </a:r>
            <a:endParaRPr lang="zh-CN" altLang="en-US" sz="2000" dirty="0">
              <a:solidFill>
                <a:schemeClr val="accent1">
                  <a:lumMod val="75000"/>
                </a:schemeClr>
              </a:solidFill>
              <a:latin typeface="+mn-lt"/>
              <a:ea typeface="+mn-ea"/>
              <a:cs typeface="+mn-ea"/>
              <a:sym typeface="+mn-lt"/>
            </a:endParaRPr>
          </a:p>
          <a:p>
            <a:pPr eaLnBrk="1" hangingPunct="1"/>
            <a:endParaRPr lang="zh-CN" altLang="en-US" sz="2000" dirty="0">
              <a:solidFill>
                <a:schemeClr val="accent1">
                  <a:lumMod val="75000"/>
                </a:schemeClr>
              </a:solidFill>
              <a:latin typeface="+mn-lt"/>
              <a:ea typeface="+mn-ea"/>
              <a:cs typeface="+mn-ea"/>
              <a:sym typeface="+mn-lt"/>
            </a:endParaRPr>
          </a:p>
        </p:txBody>
      </p:sp>
      <p:pic>
        <p:nvPicPr>
          <p:cNvPr id="2" name="图片 1"/>
          <p:cNvPicPr/>
          <p:nvPr/>
        </p:nvPicPr>
        <p:blipFill>
          <a:blip r:embed="rId3"/>
        </p:blipFill>
        <p:spPr>
          <a:xfrm>
            <a:off x="648335" y="3079750"/>
            <a:ext cx="3662045" cy="2691765"/>
          </a:xfrm>
          <a:prstGeom prst="rect">
            <a:avLst/>
          </a:prstGeom>
        </p:spPr>
      </p:pic>
      <p:pic>
        <p:nvPicPr>
          <p:cNvPr id="4" name="图片 3"/>
          <p:cNvPicPr/>
          <p:nvPr/>
        </p:nvPicPr>
        <p:blipFill>
          <a:blip r:embed="rId4"/>
        </p:blipFill>
        <p:spPr>
          <a:xfrm>
            <a:off x="7440930" y="3517900"/>
            <a:ext cx="3427095" cy="2403475"/>
          </a:xfrm>
          <a:prstGeom prst="rect">
            <a:avLst/>
          </a:prstGeom>
        </p:spPr>
      </p:pic>
      <p:pic>
        <p:nvPicPr>
          <p:cNvPr id="5" name="图片 4"/>
          <p:cNvPicPr/>
          <p:nvPr/>
        </p:nvPicPr>
        <p:blipFill>
          <a:blip r:embed="rId5"/>
        </p:blipFill>
        <p:spPr>
          <a:xfrm>
            <a:off x="5704205" y="826770"/>
            <a:ext cx="3347085" cy="2359660"/>
          </a:xfrm>
          <a:prstGeom prst="rect">
            <a:avLst/>
          </a:prstGeom>
        </p:spPr>
      </p:pic>
      <p:sp>
        <p:nvSpPr>
          <p:cNvPr id="6" name="文本框 5"/>
          <p:cNvSpPr txBox="1"/>
          <p:nvPr/>
        </p:nvSpPr>
        <p:spPr>
          <a:xfrm>
            <a:off x="9051290" y="1222375"/>
            <a:ext cx="2638425" cy="1568450"/>
          </a:xfrm>
          <a:prstGeom prst="rect">
            <a:avLst/>
          </a:prstGeom>
          <a:noFill/>
        </p:spPr>
        <p:txBody>
          <a:bodyPr wrap="square" rtlCol="0">
            <a:spAutoFit/>
          </a:bodyPr>
          <a:p>
            <a:r>
              <a:rPr lang="zh-CN" altLang="en-US" sz="1600"/>
              <a:t>在男子4×100米混合泳接力决赛中，由徐嘉余、覃海洋、孙佳俊、潘展乐组成的中国队一举夺冠，打破了美国人在奥运会上对该项目40年的金牌垄断。</a:t>
            </a:r>
            <a:endParaRPr lang="zh-CN" altLang="en-US" sz="1600"/>
          </a:p>
        </p:txBody>
      </p:sp>
      <p:sp>
        <p:nvSpPr>
          <p:cNvPr id="7" name="文本框 6"/>
          <p:cNvSpPr txBox="1"/>
          <p:nvPr/>
        </p:nvSpPr>
        <p:spPr>
          <a:xfrm>
            <a:off x="648335" y="2174240"/>
            <a:ext cx="3809365" cy="829945"/>
          </a:xfrm>
          <a:prstGeom prst="rect">
            <a:avLst/>
          </a:prstGeom>
          <a:noFill/>
        </p:spPr>
        <p:txBody>
          <a:bodyPr wrap="square" rtlCol="0">
            <a:spAutoFit/>
          </a:bodyPr>
          <a:p>
            <a:r>
              <a:rPr lang="zh-CN" altLang="en-US" sz="1600"/>
              <a:t>男子100米自由泳的比赛，00后小将潘展乐以46秒40打破自己创造的世界纪录登上最高领奖台，为中国游泳驱散阴霾。</a:t>
            </a:r>
            <a:endParaRPr lang="zh-CN" altLang="en-US" sz="1600"/>
          </a:p>
        </p:txBody>
      </p:sp>
      <p:sp>
        <p:nvSpPr>
          <p:cNvPr id="8" name="文本框 7"/>
          <p:cNvSpPr txBox="1"/>
          <p:nvPr/>
        </p:nvSpPr>
        <p:spPr>
          <a:xfrm>
            <a:off x="5222875" y="4558030"/>
            <a:ext cx="2064385" cy="829945"/>
          </a:xfrm>
          <a:prstGeom prst="rect">
            <a:avLst/>
          </a:prstGeom>
          <a:noFill/>
        </p:spPr>
        <p:txBody>
          <a:bodyPr wrap="square" rtlCol="0">
            <a:spAutoFit/>
          </a:bodyPr>
          <a:p>
            <a:r>
              <a:rPr lang="zh-CN" altLang="en-US" sz="1600"/>
              <a:t>女子4×100米自由泳接力决赛，中国队首获奥运奖牌。</a:t>
            </a:r>
            <a:endParaRPr lang="zh-CN" altLang="en-US" sz="160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矩形 1"/>
          <p:cNvSpPr/>
          <p:nvPr/>
        </p:nvSpPr>
        <p:spPr>
          <a:xfrm>
            <a:off x="869950" y="544513"/>
            <a:ext cx="6745288" cy="398780"/>
          </a:xfrm>
          <a:prstGeom prst="rect">
            <a:avLst/>
          </a:prstGeom>
          <a:noFill/>
          <a:ln w="9525">
            <a:noFill/>
          </a:ln>
        </p:spPr>
        <p:txBody>
          <a:bodyPr anchor="t" anchorCtr="0">
            <a:spAutoFit/>
          </a:bodyPr>
          <a:p>
            <a:r>
              <a:rPr lang="zh-CN"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（四）巴黎奥运会上的中国突破</a:t>
            </a:r>
            <a:endParaRPr lang="zh-CN"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1" name="TextBox 8"/>
          <p:cNvSpPr/>
          <p:nvPr>
            <p:custDataLst>
              <p:tags r:id="rId1"/>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文本框 32"/>
          <p:cNvSpPr txBox="1">
            <a:spLocks noChangeArrowheads="1"/>
          </p:cNvSpPr>
          <p:nvPr>
            <p:custDataLst>
              <p:tags r:id="rId2"/>
            </p:custDataLst>
          </p:nvPr>
        </p:nvSpPr>
        <p:spPr bwMode="auto">
          <a:xfrm>
            <a:off x="551815" y="1403985"/>
            <a:ext cx="4866640" cy="379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2000" dirty="0">
                <a:solidFill>
                  <a:schemeClr val="accent1">
                    <a:lumMod val="75000"/>
                  </a:schemeClr>
                </a:solidFill>
                <a:latin typeface="+mn-lt"/>
                <a:ea typeface="+mn-ea"/>
                <a:cs typeface="+mn-ea"/>
                <a:sym typeface="+mn-lt"/>
              </a:rPr>
              <a:t>花样游泳：历经40年的奋斗和等待，终迎最美绽放</a:t>
            </a:r>
            <a:endParaRPr lang="zh-CN" altLang="en-US" sz="2000" dirty="0">
              <a:solidFill>
                <a:schemeClr val="accent1">
                  <a:lumMod val="75000"/>
                </a:schemeClr>
              </a:solidFill>
              <a:latin typeface="+mn-lt"/>
              <a:ea typeface="+mn-ea"/>
              <a:cs typeface="+mn-ea"/>
              <a:sym typeface="+mn-lt"/>
            </a:endParaRPr>
          </a:p>
          <a:p>
            <a:pPr eaLnBrk="1" hangingPunct="1"/>
            <a:endParaRPr lang="zh-CN" altLang="en-US" sz="2000" dirty="0">
              <a:solidFill>
                <a:schemeClr val="accent1">
                  <a:lumMod val="75000"/>
                </a:schemeClr>
              </a:solidFill>
              <a:latin typeface="+mn-lt"/>
              <a:ea typeface="+mn-ea"/>
              <a:cs typeface="+mn-ea"/>
              <a:sym typeface="+mn-lt"/>
            </a:endParaRPr>
          </a:p>
        </p:txBody>
      </p:sp>
      <p:pic>
        <p:nvPicPr>
          <p:cNvPr id="2" name="图片 1"/>
          <p:cNvPicPr/>
          <p:nvPr/>
        </p:nvPicPr>
        <p:blipFill>
          <a:blip r:embed="rId3"/>
          <a:srcRect r="-582" b="13643"/>
        </p:blipFill>
        <p:spPr>
          <a:xfrm>
            <a:off x="658495" y="2138045"/>
            <a:ext cx="4486910" cy="2816225"/>
          </a:xfrm>
          <a:prstGeom prst="rect">
            <a:avLst/>
          </a:prstGeom>
        </p:spPr>
      </p:pic>
      <p:pic>
        <p:nvPicPr>
          <p:cNvPr id="3" name="图片 2"/>
          <p:cNvPicPr/>
          <p:nvPr/>
        </p:nvPicPr>
        <p:blipFill>
          <a:blip r:embed="rId4"/>
        </p:blipFill>
        <p:spPr>
          <a:xfrm>
            <a:off x="6219825" y="806450"/>
            <a:ext cx="4693920" cy="3463925"/>
          </a:xfrm>
          <a:prstGeom prst="rect">
            <a:avLst/>
          </a:prstGeom>
        </p:spPr>
      </p:pic>
      <p:sp>
        <p:nvSpPr>
          <p:cNvPr id="4" name="文本框 3"/>
          <p:cNvSpPr txBox="1"/>
          <p:nvPr/>
        </p:nvSpPr>
        <p:spPr>
          <a:xfrm>
            <a:off x="640715" y="5090160"/>
            <a:ext cx="4504690" cy="1076325"/>
          </a:xfrm>
          <a:prstGeom prst="rect">
            <a:avLst/>
          </a:prstGeom>
          <a:noFill/>
        </p:spPr>
        <p:txBody>
          <a:bodyPr wrap="square" rtlCol="0">
            <a:spAutoFit/>
          </a:bodyPr>
          <a:p>
            <a:r>
              <a:rPr lang="zh-CN" altLang="en-US" sz="1600"/>
              <a:t>在集体项目比拼中，中国队在三项比赛里以充满中国元素的动作技压全场，总分排名第一，以领先第二名美国队超80分的优势收获历史首枚奥运会花样游泳金牌。</a:t>
            </a:r>
            <a:endParaRPr lang="zh-CN" altLang="en-US" sz="1600"/>
          </a:p>
        </p:txBody>
      </p:sp>
      <p:sp>
        <p:nvSpPr>
          <p:cNvPr id="5" name="文本框 4"/>
          <p:cNvSpPr txBox="1"/>
          <p:nvPr/>
        </p:nvSpPr>
        <p:spPr>
          <a:xfrm>
            <a:off x="6240780" y="4557395"/>
            <a:ext cx="4768215" cy="829945"/>
          </a:xfrm>
          <a:prstGeom prst="rect">
            <a:avLst/>
          </a:prstGeom>
          <a:noFill/>
        </p:spPr>
        <p:txBody>
          <a:bodyPr wrap="square" rtlCol="0">
            <a:spAutoFit/>
          </a:bodyPr>
          <a:p>
            <a:r>
              <a:rPr lang="zh-CN" altLang="en-US" sz="1600"/>
              <a:t>王柳懿/王芊懿在自由自选比赛结束后获得花样游泳双人项目金牌，这也是中国花样游泳队在双人项目上的奥运首金。</a:t>
            </a:r>
            <a:endParaRPr lang="zh-CN" altLang="en-US" sz="1600"/>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矩形 1"/>
          <p:cNvSpPr/>
          <p:nvPr/>
        </p:nvSpPr>
        <p:spPr>
          <a:xfrm>
            <a:off x="869950" y="544513"/>
            <a:ext cx="6745288" cy="398780"/>
          </a:xfrm>
          <a:prstGeom prst="rect">
            <a:avLst/>
          </a:prstGeom>
          <a:noFill/>
          <a:ln w="9525">
            <a:noFill/>
          </a:ln>
        </p:spPr>
        <p:txBody>
          <a:bodyPr anchor="t" anchorCtr="0">
            <a:spAutoFit/>
          </a:bodyPr>
          <a:p>
            <a:r>
              <a:rPr lang="zh-CN"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（四）巴黎奥运会上的中国突破</a:t>
            </a:r>
            <a:endParaRPr lang="zh-CN"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1" name="TextBox 8"/>
          <p:cNvSpPr/>
          <p:nvPr>
            <p:custDataLst>
              <p:tags r:id="rId1"/>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文本框 32"/>
          <p:cNvSpPr txBox="1">
            <a:spLocks noChangeArrowheads="1"/>
          </p:cNvSpPr>
          <p:nvPr>
            <p:custDataLst>
              <p:tags r:id="rId2"/>
            </p:custDataLst>
          </p:nvPr>
        </p:nvSpPr>
        <p:spPr bwMode="auto">
          <a:xfrm>
            <a:off x="551815" y="1403985"/>
            <a:ext cx="4866640" cy="379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2000" dirty="0">
                <a:solidFill>
                  <a:schemeClr val="accent1">
                    <a:lumMod val="75000"/>
                  </a:schemeClr>
                </a:solidFill>
                <a:latin typeface="+mn-lt"/>
                <a:ea typeface="+mn-ea"/>
                <a:cs typeface="+mn-ea"/>
                <a:sym typeface="+mn-lt"/>
              </a:rPr>
              <a:t>艺术体操：打破欧洲垄断，实现零的突破</a:t>
            </a:r>
            <a:endParaRPr lang="zh-CN" altLang="en-US" sz="2000" dirty="0">
              <a:solidFill>
                <a:schemeClr val="accent1">
                  <a:lumMod val="75000"/>
                </a:schemeClr>
              </a:solidFill>
              <a:latin typeface="+mn-lt"/>
              <a:ea typeface="+mn-ea"/>
              <a:cs typeface="+mn-ea"/>
              <a:sym typeface="+mn-lt"/>
            </a:endParaRPr>
          </a:p>
          <a:p>
            <a:pPr eaLnBrk="1" hangingPunct="1"/>
            <a:endParaRPr lang="zh-CN" altLang="en-US" sz="2000" dirty="0">
              <a:solidFill>
                <a:schemeClr val="accent1">
                  <a:lumMod val="75000"/>
                </a:schemeClr>
              </a:solidFill>
              <a:latin typeface="+mn-lt"/>
              <a:ea typeface="+mn-ea"/>
              <a:cs typeface="+mn-ea"/>
              <a:sym typeface="+mn-lt"/>
            </a:endParaRPr>
          </a:p>
        </p:txBody>
      </p:sp>
      <p:pic>
        <p:nvPicPr>
          <p:cNvPr id="2" name="图片 1"/>
          <p:cNvPicPr/>
          <p:nvPr/>
        </p:nvPicPr>
        <p:blipFill>
          <a:blip r:embed="rId3"/>
        </p:blipFill>
        <p:spPr>
          <a:xfrm>
            <a:off x="551815" y="2002155"/>
            <a:ext cx="5715000" cy="3810000"/>
          </a:xfrm>
          <a:prstGeom prst="rect">
            <a:avLst/>
          </a:prstGeom>
        </p:spPr>
      </p:pic>
      <p:sp>
        <p:nvSpPr>
          <p:cNvPr id="3" name="文本框 2"/>
          <p:cNvSpPr txBox="1"/>
          <p:nvPr/>
        </p:nvSpPr>
        <p:spPr>
          <a:xfrm>
            <a:off x="7016115" y="2108835"/>
            <a:ext cx="4264025" cy="2584450"/>
          </a:xfrm>
          <a:prstGeom prst="rect">
            <a:avLst/>
          </a:prstGeom>
          <a:noFill/>
        </p:spPr>
        <p:txBody>
          <a:bodyPr wrap="square" rtlCol="0">
            <a:spAutoFit/>
          </a:bodyPr>
          <a:p>
            <a:r>
              <a:rPr lang="zh-CN" altLang="en-US"/>
              <a:t>艺术体操集体项目全能决赛中，由丁欣怡、郭崎琪、郝婷、黄张嘉洋、王澜静组成的中国队以总分69.800分勇夺金牌，这是中国体育代表团的第35金，更是中国艺术体操队首次问鼎奥运会，实现零的突破。自1996年亚特兰大奥运会艺术体操集体全能项目成为正式比赛项目以来，首次有来自欧洲之外的参赛队夺得奥运会该项目金牌。</a:t>
            </a:r>
            <a:endParaRPr lang="zh-CN" altLang="en-US"/>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矩形 1"/>
          <p:cNvSpPr/>
          <p:nvPr/>
        </p:nvSpPr>
        <p:spPr>
          <a:xfrm>
            <a:off x="869950" y="544513"/>
            <a:ext cx="6745288" cy="398780"/>
          </a:xfrm>
          <a:prstGeom prst="rect">
            <a:avLst/>
          </a:prstGeom>
          <a:noFill/>
          <a:ln w="9525">
            <a:noFill/>
          </a:ln>
        </p:spPr>
        <p:txBody>
          <a:bodyPr anchor="t" anchorCtr="0">
            <a:spAutoFit/>
          </a:bodyPr>
          <a:p>
            <a:r>
              <a:rPr lang="zh-CN"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（四）巴黎奥运会上的中国突破</a:t>
            </a:r>
            <a:endParaRPr lang="zh-CN"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1" name="TextBox 8"/>
          <p:cNvSpPr/>
          <p:nvPr>
            <p:custDataLst>
              <p:tags r:id="rId1"/>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文本框 32"/>
          <p:cNvSpPr txBox="1">
            <a:spLocks noChangeArrowheads="1"/>
          </p:cNvSpPr>
          <p:nvPr>
            <p:custDataLst>
              <p:tags r:id="rId2"/>
            </p:custDataLst>
          </p:nvPr>
        </p:nvSpPr>
        <p:spPr bwMode="auto">
          <a:xfrm>
            <a:off x="551815" y="1403985"/>
            <a:ext cx="4866640" cy="379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2000" dirty="0">
                <a:solidFill>
                  <a:schemeClr val="accent1">
                    <a:lumMod val="75000"/>
                  </a:schemeClr>
                </a:solidFill>
                <a:latin typeface="+mn-lt"/>
                <a:ea typeface="+mn-ea"/>
                <a:cs typeface="+mn-ea"/>
                <a:sym typeface="+mn-lt"/>
              </a:rPr>
              <a:t>自由式小轮车：在巴黎奥运书写传奇</a:t>
            </a:r>
            <a:endParaRPr lang="zh-CN" altLang="en-US" sz="2000" dirty="0">
              <a:solidFill>
                <a:schemeClr val="accent1">
                  <a:lumMod val="75000"/>
                </a:schemeClr>
              </a:solidFill>
              <a:latin typeface="+mn-lt"/>
              <a:ea typeface="+mn-ea"/>
              <a:cs typeface="+mn-ea"/>
              <a:sym typeface="+mn-lt"/>
            </a:endParaRPr>
          </a:p>
        </p:txBody>
      </p:sp>
      <p:sp>
        <p:nvSpPr>
          <p:cNvPr id="2" name="文本框 1"/>
          <p:cNvSpPr txBox="1"/>
          <p:nvPr/>
        </p:nvSpPr>
        <p:spPr>
          <a:xfrm>
            <a:off x="6860540" y="2153920"/>
            <a:ext cx="3556635" cy="1753235"/>
          </a:xfrm>
          <a:prstGeom prst="rect">
            <a:avLst/>
          </a:prstGeom>
          <a:noFill/>
        </p:spPr>
        <p:txBody>
          <a:bodyPr wrap="square" rtlCol="0">
            <a:spAutoFit/>
          </a:bodyPr>
          <a:p>
            <a:r>
              <a:rPr lang="zh-CN" altLang="en-US"/>
              <a:t>巴黎奥运会自由式小轮车女子公园赛决赛中，中国选手邓雅文以92.60分的高分夺得金牌，这也是中国体育首次在这个项目上拿到冠军，创造了中国自由式小轮车的历史。</a:t>
            </a:r>
            <a:endParaRPr lang="zh-CN" altLang="en-US"/>
          </a:p>
        </p:txBody>
      </p:sp>
      <p:pic>
        <p:nvPicPr>
          <p:cNvPr id="3" name="图片 2"/>
          <p:cNvPicPr/>
          <p:nvPr/>
        </p:nvPicPr>
        <p:blipFill>
          <a:blip r:embed="rId3"/>
        </p:blipFill>
        <p:spPr>
          <a:xfrm>
            <a:off x="664210" y="1882775"/>
            <a:ext cx="5715000" cy="3810000"/>
          </a:xfrm>
          <a:prstGeom prst="rect">
            <a:avLst/>
          </a:prstGeom>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矩形 1"/>
          <p:cNvSpPr/>
          <p:nvPr/>
        </p:nvSpPr>
        <p:spPr>
          <a:xfrm>
            <a:off x="869950" y="544513"/>
            <a:ext cx="6745288" cy="398780"/>
          </a:xfrm>
          <a:prstGeom prst="rect">
            <a:avLst/>
          </a:prstGeom>
          <a:noFill/>
          <a:ln w="9525">
            <a:noFill/>
          </a:ln>
        </p:spPr>
        <p:txBody>
          <a:bodyPr anchor="t" anchorCtr="0">
            <a:spAutoFit/>
          </a:bodyPr>
          <a:p>
            <a:r>
              <a:rPr lang="zh-CN"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（四）巴黎奥运会上的中国突破</a:t>
            </a:r>
            <a:endParaRPr lang="zh-CN"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1" name="TextBox 8"/>
          <p:cNvSpPr/>
          <p:nvPr>
            <p:custDataLst>
              <p:tags r:id="rId1"/>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文本框 32"/>
          <p:cNvSpPr txBox="1">
            <a:spLocks noChangeArrowheads="1"/>
          </p:cNvSpPr>
          <p:nvPr>
            <p:custDataLst>
              <p:tags r:id="rId2"/>
            </p:custDataLst>
          </p:nvPr>
        </p:nvSpPr>
        <p:spPr bwMode="auto">
          <a:xfrm>
            <a:off x="551815" y="1403985"/>
            <a:ext cx="4866640" cy="379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2000" dirty="0">
                <a:solidFill>
                  <a:schemeClr val="accent1">
                    <a:lumMod val="75000"/>
                  </a:schemeClr>
                </a:solidFill>
                <a:latin typeface="+mn-lt"/>
                <a:ea typeface="+mn-ea"/>
                <a:cs typeface="+mn-ea"/>
                <a:sym typeface="+mn-lt"/>
              </a:rPr>
              <a:t>拳击：让世界见识中国巾帼力量</a:t>
            </a:r>
            <a:endParaRPr lang="zh-CN" altLang="en-US" sz="2000" dirty="0">
              <a:solidFill>
                <a:schemeClr val="accent1">
                  <a:lumMod val="75000"/>
                </a:schemeClr>
              </a:solidFill>
              <a:latin typeface="+mn-lt"/>
              <a:ea typeface="+mn-ea"/>
              <a:cs typeface="+mn-ea"/>
              <a:sym typeface="+mn-lt"/>
            </a:endParaRPr>
          </a:p>
          <a:p>
            <a:pPr eaLnBrk="1" hangingPunct="1"/>
            <a:endParaRPr lang="zh-CN" altLang="en-US" sz="2000" dirty="0">
              <a:solidFill>
                <a:schemeClr val="accent1">
                  <a:lumMod val="75000"/>
                </a:schemeClr>
              </a:solidFill>
              <a:latin typeface="+mn-lt"/>
              <a:ea typeface="+mn-ea"/>
              <a:cs typeface="+mn-ea"/>
              <a:sym typeface="+mn-lt"/>
            </a:endParaRPr>
          </a:p>
        </p:txBody>
      </p:sp>
      <p:sp>
        <p:nvSpPr>
          <p:cNvPr id="2" name="文本框 1"/>
          <p:cNvSpPr txBox="1"/>
          <p:nvPr/>
        </p:nvSpPr>
        <p:spPr>
          <a:xfrm>
            <a:off x="6434455" y="2095500"/>
            <a:ext cx="4323080" cy="1753235"/>
          </a:xfrm>
          <a:prstGeom prst="rect">
            <a:avLst/>
          </a:prstGeom>
          <a:noFill/>
        </p:spPr>
        <p:txBody>
          <a:bodyPr wrap="square" rtlCol="0">
            <a:spAutoFit/>
          </a:bodyPr>
          <a:p>
            <a:r>
              <a:rPr lang="zh-CN" altLang="en-US"/>
              <a:t>常园</a:t>
            </a:r>
            <a:r>
              <a:rPr lang="zh-CN" altLang="en-US" sz="1800"/>
              <a:t>为中国实现女子拳击奥运金牌零的突破；吴愉为中国女子拳击梅开二度；老将李倩更是在此前两届奥运会拿下1银1铜后，在巴黎圆了金牌梦，集齐了奥运金、银、铜全套奖牌的荣耀！本届奥运会上，中国女子拳击队拿下3金2银。</a:t>
            </a:r>
            <a:endParaRPr lang="zh-CN" altLang="en-US" sz="1800"/>
          </a:p>
        </p:txBody>
      </p:sp>
      <p:pic>
        <p:nvPicPr>
          <p:cNvPr id="3" name="图片 2"/>
          <p:cNvPicPr/>
          <p:nvPr/>
        </p:nvPicPr>
        <p:blipFill>
          <a:blip r:embed="rId3"/>
        </p:blipFill>
        <p:spPr>
          <a:xfrm>
            <a:off x="869950" y="2008505"/>
            <a:ext cx="4823460" cy="3542030"/>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2" name="矩形 1"/>
          <p:cNvSpPr/>
          <p:nvPr/>
        </p:nvSpPr>
        <p:spPr>
          <a:xfrm>
            <a:off x="869950" y="544513"/>
            <a:ext cx="4651375" cy="398780"/>
          </a:xfrm>
          <a:prstGeom prst="rect">
            <a:avLst/>
          </a:prstGeom>
          <a:noFill/>
          <a:ln w="9525">
            <a:noFill/>
          </a:ln>
        </p:spPr>
        <p:txBody>
          <a:bodyPr anchor="t" anchorCtr="0">
            <a:spAutoFit/>
          </a:bodyPr>
          <a:p>
            <a:r>
              <a:rPr lang="en-US" altLang="zh-CN"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一、体育对人体健康的作用</a:t>
            </a:r>
            <a:endParaRPr lang="en-US" altLang="zh-CN"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3" name="TextBox 3"/>
          <p:cNvSpPr/>
          <p:nvPr/>
        </p:nvSpPr>
        <p:spPr>
          <a:xfrm>
            <a:off x="876300" y="1357630"/>
            <a:ext cx="9721850" cy="553085"/>
          </a:xfrm>
          <a:prstGeom prst="rect">
            <a:avLst/>
          </a:prstGeom>
          <a:noFill/>
          <a:ln w="9525">
            <a:noFill/>
          </a:ln>
        </p:spPr>
        <p:txBody>
          <a:bodyPr anchor="t" anchorCtr="0">
            <a:spAutoFit/>
          </a:bodyPr>
          <a:p>
            <a:pPr>
              <a:lnSpc>
                <a:spcPct val="150000"/>
              </a:lnSpc>
            </a:pPr>
            <a:r>
              <a:rPr lang="zh-CN" altLang="en-US" sz="2000" b="1" dirty="0">
                <a:solidFill>
                  <a:srgbClr val="595959"/>
                </a:solidFill>
                <a:latin typeface="宋体" panose="02010600030101010101" pitchFamily="2" charset="-122"/>
                <a:ea typeface="宋体" panose="02010600030101010101" pitchFamily="2" charset="-122"/>
                <a:sym typeface="Arial" panose="020B0604020202020204" pitchFamily="34" charset="0"/>
              </a:rPr>
              <a:t>（一）体育锻炼时的能量供应</a:t>
            </a:r>
            <a:endParaRPr lang="en-US" altLang="zh-CN" sz="2000" b="1" dirty="0">
              <a:solidFill>
                <a:srgbClr val="595959"/>
              </a:solidFill>
              <a:latin typeface="宋体" panose="02010600030101010101" pitchFamily="2" charset="-122"/>
              <a:ea typeface="宋体" panose="02010600030101010101" pitchFamily="2" charset="-122"/>
              <a:sym typeface="Arial" panose="020B0604020202020204" pitchFamily="34" charset="0"/>
            </a:endParaRPr>
          </a:p>
        </p:txBody>
      </p:sp>
      <p:sp>
        <p:nvSpPr>
          <p:cNvPr id="5124" name="矩形 3"/>
          <p:cNvSpPr/>
          <p:nvPr/>
        </p:nvSpPr>
        <p:spPr>
          <a:xfrm>
            <a:off x="843280" y="1910715"/>
            <a:ext cx="6358255" cy="3278505"/>
          </a:xfrm>
          <a:prstGeom prst="rect">
            <a:avLst/>
          </a:prstGeom>
          <a:noFill/>
          <a:ln w="9525">
            <a:noFill/>
          </a:ln>
        </p:spPr>
        <p:txBody>
          <a:bodyPr anchor="t" anchorCtr="0">
            <a:noAutofit/>
          </a:bodyPr>
          <a:p>
            <a:pPr marL="285750" indent="-285750">
              <a:lnSpc>
                <a:spcPct val="14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体育锻炼所需的能量来自营养物质的化学能。但营养物质不能直接为细胞提供能量，它储存的能量必须经过释放转换成高能磷酸化合物，后者释放的能量才能被细胞利用。</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4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在体内只有三磷酸腺苷（</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ATP</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）可以作为肌肉收缩的直接能源。体内有两种系统可以合成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ATP</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，一种是在无氧条件下产生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ATP</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，称作无氧供能系统；另一种需要氧的参与，称作有氧供能系统。</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 name="图片 1"/>
          <p:cNvPicPr>
            <a:picLocks noChangeAspect="1"/>
          </p:cNvPicPr>
          <p:nvPr>
            <p:custDataLst>
              <p:tags r:id="rId1"/>
            </p:custDataLst>
          </p:nvPr>
        </p:nvPicPr>
        <p:blipFill>
          <a:blip r:embed="rId2"/>
          <a:stretch>
            <a:fillRect/>
          </a:stretch>
        </p:blipFill>
        <p:spPr>
          <a:xfrm>
            <a:off x="7369175" y="1798320"/>
            <a:ext cx="4419600" cy="3390900"/>
          </a:xfrm>
          <a:prstGeom prst="rect">
            <a:avLst/>
          </a:prstGeom>
        </p:spPr>
      </p:pic>
    </p:spTree>
  </p:cSld>
  <p:clrMapOvr>
    <a:masterClrMapping/>
  </p:clrMapOvr>
  <p:transition>
    <p:push dir="u"/>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矩形 1"/>
          <p:cNvSpPr/>
          <p:nvPr/>
        </p:nvSpPr>
        <p:spPr>
          <a:xfrm>
            <a:off x="869950" y="544513"/>
            <a:ext cx="6745288" cy="398780"/>
          </a:xfrm>
          <a:prstGeom prst="rect">
            <a:avLst/>
          </a:prstGeom>
          <a:noFill/>
          <a:ln w="9525">
            <a:noFill/>
          </a:ln>
        </p:spPr>
        <p:txBody>
          <a:bodyPr anchor="t" anchorCtr="0">
            <a:spAutoFit/>
          </a:bodyPr>
          <a:p>
            <a:r>
              <a:rPr lang="zh-CN"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（四）巴黎奥运会上的中国突破</a:t>
            </a:r>
            <a:endParaRPr lang="zh-CN"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1" name="TextBox 8"/>
          <p:cNvSpPr/>
          <p:nvPr>
            <p:custDataLst>
              <p:tags r:id="rId1"/>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文本框 32"/>
          <p:cNvSpPr txBox="1">
            <a:spLocks noChangeArrowheads="1"/>
          </p:cNvSpPr>
          <p:nvPr>
            <p:custDataLst>
              <p:tags r:id="rId2"/>
            </p:custDataLst>
          </p:nvPr>
        </p:nvSpPr>
        <p:spPr bwMode="auto">
          <a:xfrm>
            <a:off x="551815" y="1403985"/>
            <a:ext cx="5040630" cy="379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2000" dirty="0">
                <a:solidFill>
                  <a:schemeClr val="accent1">
                    <a:lumMod val="75000"/>
                  </a:schemeClr>
                </a:solidFill>
                <a:latin typeface="+mn-lt"/>
                <a:ea typeface="+mn-ea"/>
                <a:cs typeface="+mn-ea"/>
                <a:sym typeface="+mn-lt"/>
              </a:rPr>
              <a:t>射击：取得5金2银3铜的历史最好成绩</a:t>
            </a:r>
            <a:endParaRPr lang="zh-CN" altLang="en-US" sz="2000" dirty="0">
              <a:solidFill>
                <a:schemeClr val="accent1">
                  <a:lumMod val="75000"/>
                </a:schemeClr>
              </a:solidFill>
              <a:latin typeface="+mn-lt"/>
              <a:ea typeface="+mn-ea"/>
              <a:cs typeface="+mn-ea"/>
              <a:sym typeface="+mn-lt"/>
            </a:endParaRPr>
          </a:p>
          <a:p>
            <a:pPr eaLnBrk="1" hangingPunct="1"/>
            <a:endParaRPr lang="zh-CN" altLang="en-US" sz="2000" dirty="0">
              <a:solidFill>
                <a:schemeClr val="accent1">
                  <a:lumMod val="75000"/>
                </a:schemeClr>
              </a:solidFill>
              <a:latin typeface="+mn-lt"/>
              <a:ea typeface="+mn-ea"/>
              <a:cs typeface="+mn-ea"/>
              <a:sym typeface="+mn-lt"/>
            </a:endParaRPr>
          </a:p>
        </p:txBody>
      </p:sp>
      <p:pic>
        <p:nvPicPr>
          <p:cNvPr id="2" name="图片 1"/>
          <p:cNvPicPr/>
          <p:nvPr/>
        </p:nvPicPr>
        <p:blipFill>
          <a:blip r:embed="rId3"/>
        </p:blipFill>
        <p:spPr>
          <a:xfrm>
            <a:off x="706120" y="1911985"/>
            <a:ext cx="4612640" cy="3660775"/>
          </a:xfrm>
          <a:prstGeom prst="rect">
            <a:avLst/>
          </a:prstGeom>
        </p:spPr>
      </p:pic>
      <p:sp>
        <p:nvSpPr>
          <p:cNvPr id="3" name="文本框 2"/>
          <p:cNvSpPr txBox="1"/>
          <p:nvPr/>
        </p:nvSpPr>
        <p:spPr>
          <a:xfrm>
            <a:off x="5920740" y="2667635"/>
            <a:ext cx="4458335" cy="1350645"/>
          </a:xfrm>
          <a:prstGeom prst="rect">
            <a:avLst/>
          </a:prstGeom>
          <a:noFill/>
        </p:spPr>
        <p:txBody>
          <a:bodyPr wrap="square" rtlCol="0">
            <a:noAutofit/>
          </a:bodyPr>
          <a:p>
            <a:r>
              <a:rPr lang="zh-CN" altLang="en-US"/>
              <a:t>一个由00后挑起大梁的射击队，创造历史最佳成绩。金牌成绩追平了北京奥运会时的最多纪录，奖牌成绩则比北京奥运会时还要好。</a:t>
            </a:r>
            <a:endParaRPr lang="zh-CN" altLang="en-US"/>
          </a:p>
          <a:p>
            <a:endParaRPr lang="zh-CN" altLang="en-US"/>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矩形 1"/>
          <p:cNvSpPr/>
          <p:nvPr/>
        </p:nvSpPr>
        <p:spPr>
          <a:xfrm>
            <a:off x="869950" y="544513"/>
            <a:ext cx="6745288" cy="398780"/>
          </a:xfrm>
          <a:prstGeom prst="rect">
            <a:avLst/>
          </a:prstGeom>
          <a:noFill/>
          <a:ln w="9525">
            <a:noFill/>
          </a:ln>
        </p:spPr>
        <p:txBody>
          <a:bodyPr anchor="t" anchorCtr="0">
            <a:spAutoFit/>
          </a:bodyPr>
          <a:p>
            <a:r>
              <a:rPr lang="zh-CN"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（四）巴黎奥运会上的中国突破</a:t>
            </a:r>
            <a:endParaRPr lang="zh-CN"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1" name="TextBox 8"/>
          <p:cNvSpPr/>
          <p:nvPr>
            <p:custDataLst>
              <p:tags r:id="rId1"/>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文本框 32"/>
          <p:cNvSpPr txBox="1">
            <a:spLocks noChangeArrowheads="1"/>
          </p:cNvSpPr>
          <p:nvPr>
            <p:custDataLst>
              <p:tags r:id="rId2"/>
            </p:custDataLst>
          </p:nvPr>
        </p:nvSpPr>
        <p:spPr bwMode="auto">
          <a:xfrm>
            <a:off x="551815" y="1403985"/>
            <a:ext cx="5040630" cy="379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2000" dirty="0">
                <a:solidFill>
                  <a:schemeClr val="accent1">
                    <a:lumMod val="75000"/>
                  </a:schemeClr>
                </a:solidFill>
                <a:latin typeface="+mn-lt"/>
                <a:ea typeface="+mn-ea"/>
                <a:cs typeface="+mn-ea"/>
                <a:sym typeface="+mn-lt"/>
              </a:rPr>
              <a:t>乒乓球：乒乓精神永不倒</a:t>
            </a:r>
            <a:endParaRPr lang="zh-CN" altLang="en-US" sz="2000" dirty="0">
              <a:solidFill>
                <a:schemeClr val="accent1">
                  <a:lumMod val="75000"/>
                </a:schemeClr>
              </a:solidFill>
              <a:latin typeface="+mn-lt"/>
              <a:ea typeface="+mn-ea"/>
              <a:cs typeface="+mn-ea"/>
              <a:sym typeface="+mn-lt"/>
            </a:endParaRPr>
          </a:p>
        </p:txBody>
      </p:sp>
      <p:sp>
        <p:nvSpPr>
          <p:cNvPr id="2" name="文本框 1"/>
          <p:cNvSpPr txBox="1"/>
          <p:nvPr/>
        </p:nvSpPr>
        <p:spPr>
          <a:xfrm>
            <a:off x="6764655" y="2511425"/>
            <a:ext cx="3595370" cy="2030095"/>
          </a:xfrm>
          <a:prstGeom prst="rect">
            <a:avLst/>
          </a:prstGeom>
          <a:noFill/>
        </p:spPr>
        <p:txBody>
          <a:bodyPr wrap="square" rtlCol="0">
            <a:spAutoFit/>
          </a:bodyPr>
          <a:p>
            <a:r>
              <a:rPr lang="zh-CN" altLang="en-US"/>
              <a:t>在巴黎奥运会乒乓球女团金牌赛中，陈梦、王曼昱、孙颖莎代表中国队出战，最终中国乒乓球女队3:0战胜日本队，夺得金牌，实现了该项目奥运五连冠，中国乒乓球队也就此包揽了巴黎奥运会五枚金牌。</a:t>
            </a:r>
            <a:endParaRPr lang="zh-CN" altLang="en-US"/>
          </a:p>
        </p:txBody>
      </p:sp>
      <p:pic>
        <p:nvPicPr>
          <p:cNvPr id="4" name="图片 3"/>
          <p:cNvPicPr/>
          <p:nvPr/>
        </p:nvPicPr>
        <p:blipFill>
          <a:blip r:embed="rId3"/>
        </p:blipFill>
        <p:spPr>
          <a:xfrm>
            <a:off x="551815" y="1891030"/>
            <a:ext cx="5598160" cy="3619500"/>
          </a:xfrm>
          <a:prstGeom prst="rect">
            <a:avLst/>
          </a:prstGeom>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矩形 1"/>
          <p:cNvSpPr/>
          <p:nvPr/>
        </p:nvSpPr>
        <p:spPr>
          <a:xfrm>
            <a:off x="869950" y="544513"/>
            <a:ext cx="6745288" cy="398780"/>
          </a:xfrm>
          <a:prstGeom prst="rect">
            <a:avLst/>
          </a:prstGeom>
          <a:noFill/>
          <a:ln w="9525">
            <a:noFill/>
          </a:ln>
        </p:spPr>
        <p:txBody>
          <a:bodyPr anchor="t" anchorCtr="0">
            <a:spAutoFit/>
          </a:bodyPr>
          <a:p>
            <a:r>
              <a:rPr lang="zh-CN"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习近平总书记接见第三十三届奥运会中国体育代表团</a:t>
            </a:r>
            <a:endParaRPr lang="zh-CN"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1" name="TextBox 8"/>
          <p:cNvSpPr/>
          <p:nvPr>
            <p:custDataLst>
              <p:tags r:id="rId1"/>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6" name="图片 5"/>
          <p:cNvPicPr/>
          <p:nvPr/>
        </p:nvPicPr>
        <p:blipFill>
          <a:blip r:embed="rId2"/>
        </p:blipFill>
        <p:spPr>
          <a:xfrm>
            <a:off x="666115" y="1375410"/>
            <a:ext cx="4920615" cy="3362325"/>
          </a:xfrm>
          <a:prstGeom prst="rect">
            <a:avLst/>
          </a:prstGeom>
        </p:spPr>
      </p:pic>
      <p:sp>
        <p:nvSpPr>
          <p:cNvPr id="8" name="文本框 7"/>
          <p:cNvSpPr txBox="1"/>
          <p:nvPr/>
        </p:nvSpPr>
        <p:spPr>
          <a:xfrm>
            <a:off x="575945" y="4966970"/>
            <a:ext cx="5367655" cy="737235"/>
          </a:xfrm>
          <a:prstGeom prst="rect">
            <a:avLst/>
          </a:prstGeom>
          <a:noFill/>
        </p:spPr>
        <p:txBody>
          <a:bodyPr wrap="square" rtlCol="0">
            <a:spAutoFit/>
          </a:bodyPr>
          <a:p>
            <a:r>
              <a:rPr lang="zh-CN" altLang="en-US" sz="1400"/>
              <a:t>中共中央总书记、国家主席、中央军委主席习近平于</a:t>
            </a:r>
            <a:r>
              <a:rPr lang="en-US" altLang="zh-CN" sz="1400"/>
              <a:t>2024</a:t>
            </a:r>
            <a:r>
              <a:rPr lang="zh-CN" altLang="en-US" sz="1400"/>
              <a:t>年</a:t>
            </a:r>
            <a:r>
              <a:rPr lang="en-US" altLang="zh-CN" sz="1400"/>
              <a:t>8</a:t>
            </a:r>
            <a:r>
              <a:rPr lang="zh-CN" altLang="en-US" sz="1400"/>
              <a:t>月20日下午在人民大会堂接见第33届夏季奥林匹克运动会中国体育代表团全体成员。</a:t>
            </a:r>
            <a:endParaRPr lang="zh-CN" altLang="en-US" sz="1400"/>
          </a:p>
        </p:txBody>
      </p:sp>
      <p:sp>
        <p:nvSpPr>
          <p:cNvPr id="3" name="文本框 2"/>
          <p:cNvSpPr txBox="1"/>
          <p:nvPr/>
        </p:nvSpPr>
        <p:spPr>
          <a:xfrm>
            <a:off x="6210300" y="1221105"/>
            <a:ext cx="5224780" cy="3046095"/>
          </a:xfrm>
          <a:prstGeom prst="rect">
            <a:avLst/>
          </a:prstGeom>
          <a:gradFill>
            <a:gsLst>
              <a:gs pos="50000">
                <a:schemeClr val="accent5"/>
              </a:gs>
              <a:gs pos="0">
                <a:schemeClr val="accent5">
                  <a:lumMod val="25000"/>
                  <a:lumOff val="75000"/>
                </a:schemeClr>
              </a:gs>
              <a:gs pos="100000">
                <a:schemeClr val="accent5">
                  <a:lumMod val="85000"/>
                </a:schemeClr>
              </a:gs>
            </a:gsLst>
            <a:lin ang="5400000" scaled="1"/>
          </a:gradFill>
          <a:ln w="28575" cmpd="sng">
            <a:solidFill>
              <a:schemeClr val="accent1">
                <a:shade val="50000"/>
              </a:schemeClr>
            </a:solidFill>
            <a:prstDash val="dashDot"/>
          </a:ln>
        </p:spPr>
        <p:txBody>
          <a:bodyPr wrap="square" rtlCol="0">
            <a:spAutoFit/>
          </a:bodyPr>
          <a:p>
            <a:r>
              <a:rPr lang="zh-CN" altLang="en-US" sz="1600">
                <a:latin typeface="隶书" panose="02010509060101010101" charset="-122"/>
                <a:ea typeface="隶书" panose="02010509060101010101" charset="-122"/>
                <a:cs typeface="隶书" panose="02010509060101010101" charset="-122"/>
              </a:rPr>
              <a:t>习近平总书记指出，中国体育代表团的优异成绩，将中华体育精神和奥林匹克精神发扬光大，让中华民族精神和时代精神交相辉映，生动诠释了新时代中国精神。赛场上，大家牢记党和人民重托，“国家荣誉永远超过个人”、“我的这块金牌献给伟大的祖国”等誓言掷地有声，展现了祖国至上、为国争光的赤子情怀，展现了顽强拼搏、自强不息的必胜信念，展现了团结协作、并肩作战的宝贵品质，展现了中国青年一代自信乐观、热情友好的阳光气质。你们让全世界看到了中华优秀传统文化的深厚积淀，看到了中国开放包容、昂扬进取的时代风貌，看到了中国人民的志气、锐气和底气。祖国和人民为你们骄傲，为你们点赞。</a:t>
            </a:r>
            <a:endParaRPr lang="zh-CN" altLang="en-US" sz="1600">
              <a:latin typeface="隶书" panose="02010509060101010101" charset="-122"/>
              <a:ea typeface="隶书" panose="02010509060101010101" charset="-122"/>
              <a:cs typeface="隶书" panose="02010509060101010101" charset="-122"/>
            </a:endParaRPr>
          </a:p>
        </p:txBody>
      </p:sp>
      <p:sp>
        <p:nvSpPr>
          <p:cNvPr id="5" name="文本框 4"/>
          <p:cNvSpPr txBox="1"/>
          <p:nvPr/>
        </p:nvSpPr>
        <p:spPr>
          <a:xfrm>
            <a:off x="6210300" y="4403725"/>
            <a:ext cx="5224145" cy="1568450"/>
          </a:xfrm>
          <a:prstGeom prst="rect">
            <a:avLst/>
          </a:prstGeom>
          <a:gradFill>
            <a:gsLst>
              <a:gs pos="50000">
                <a:schemeClr val="accent2"/>
              </a:gs>
              <a:gs pos="0">
                <a:schemeClr val="accent2">
                  <a:lumMod val="25000"/>
                  <a:lumOff val="75000"/>
                </a:schemeClr>
              </a:gs>
              <a:gs pos="100000">
                <a:schemeClr val="accent2">
                  <a:lumMod val="85000"/>
                </a:schemeClr>
              </a:gs>
            </a:gsLst>
            <a:lin ang="5400000" scaled="1"/>
          </a:gradFill>
          <a:ln w="28575">
            <a:solidFill>
              <a:schemeClr val="tx1"/>
            </a:solidFill>
            <a:prstDash val="dashDot"/>
          </a:ln>
        </p:spPr>
        <p:txBody>
          <a:bodyPr wrap="square" rtlCol="0">
            <a:spAutoFit/>
          </a:bodyPr>
          <a:p>
            <a:r>
              <a:rPr lang="zh-CN" altLang="en-US" sz="1600">
                <a:latin typeface="隶书" panose="02010509060101010101" charset="-122"/>
                <a:ea typeface="隶书" panose="02010509060101010101" charset="-122"/>
              </a:rPr>
              <a:t>习近平总书记强调，中国体育代表团坚持拿道德的金牌、风格的金牌、干净的金牌，弘扬了体育道德风尚，赢得了广泛尊重认可，充分展现了新时代中国形象。赛场上，大家遵守规则、尊重对手、尊重裁判、尊重观众，保持良好的赛风赛纪和文明礼仪，胜不骄、败不馁，在竞技上、道德上、风格上都拿到了金牌。</a:t>
            </a:r>
            <a:endParaRPr lang="zh-CN" altLang="en-US" sz="1600">
              <a:latin typeface="隶书" panose="02010509060101010101" charset="-122"/>
              <a:ea typeface="隶书" panose="02010509060101010101" charset="-122"/>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矩形 1"/>
          <p:cNvSpPr/>
          <p:nvPr/>
        </p:nvSpPr>
        <p:spPr>
          <a:xfrm>
            <a:off x="869950" y="544513"/>
            <a:ext cx="6745288" cy="398780"/>
          </a:xfrm>
          <a:prstGeom prst="rect">
            <a:avLst/>
          </a:prstGeom>
          <a:noFill/>
          <a:ln w="9525">
            <a:noFill/>
          </a:ln>
        </p:spPr>
        <p:txBody>
          <a:bodyPr anchor="t" anchorCtr="0">
            <a:spAutoFit/>
          </a:bodyPr>
          <a:p>
            <a:r>
              <a:rPr lang="zh-CN"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习近平总书记接见第三十三届奥运会中国体育代表团</a:t>
            </a:r>
            <a:endParaRPr lang="zh-CN"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1" name="TextBox 8"/>
          <p:cNvSpPr/>
          <p:nvPr>
            <p:custDataLst>
              <p:tags r:id="rId1"/>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文本框 6"/>
          <p:cNvSpPr txBox="1"/>
          <p:nvPr/>
        </p:nvSpPr>
        <p:spPr>
          <a:xfrm>
            <a:off x="6678295" y="1136015"/>
            <a:ext cx="4903470" cy="4291965"/>
          </a:xfrm>
          <a:prstGeom prst="rect">
            <a:avLst/>
          </a:prstGeom>
          <a:gradFill>
            <a:gsLst>
              <a:gs pos="50000">
                <a:schemeClr val="accent5"/>
              </a:gs>
              <a:gs pos="0">
                <a:schemeClr val="accent5">
                  <a:lumMod val="25000"/>
                  <a:lumOff val="75000"/>
                </a:schemeClr>
              </a:gs>
              <a:gs pos="100000">
                <a:schemeClr val="accent5">
                  <a:lumMod val="85000"/>
                </a:schemeClr>
              </a:gs>
            </a:gsLst>
            <a:lin ang="5400000" scaled="1"/>
          </a:gradFill>
          <a:ln w="28575" cmpd="sng">
            <a:solidFill>
              <a:schemeClr val="accent1">
                <a:shade val="50000"/>
              </a:schemeClr>
            </a:solidFill>
            <a:prstDash val="dashDot"/>
          </a:ln>
        </p:spPr>
        <p:txBody>
          <a:bodyPr wrap="square" rtlCol="0">
            <a:noAutofit/>
          </a:bodyPr>
          <a:p>
            <a:r>
              <a:rPr lang="zh-CN" altLang="en-US" sz="1800">
                <a:latin typeface="隶书" panose="02010509060101010101" charset="-122"/>
                <a:ea typeface="隶书" panose="02010509060101010101" charset="-122"/>
                <a:sym typeface="微软雅黑" panose="020B0503020204020204" pitchFamily="34" charset="-122"/>
              </a:rPr>
              <a:t>习近平总书记</a:t>
            </a:r>
            <a:r>
              <a:rPr lang="zh-CN" altLang="en-US" sz="1800">
                <a:latin typeface="隶书" panose="02010509060101010101" charset="-122"/>
                <a:ea typeface="隶书" panose="02010509060101010101" charset="-122"/>
              </a:rPr>
              <a:t>表示，中国体育代表团的优异成绩，既是我国体育事业发展进步的集中体现，也是中国式现代化建设成就的一个缩影，充分彰显了新时代中国力量。国运兴则体育兴、国家强则体育强。我国能够跻身世界体育大国、奥运强国之列，根本在于综合国力不断增强，为体育竞技训练提供了先进科技支撑和坚实物质保障，也为各领域体育人才脱颖而出创造了良好成长环境和广泛群众基础。新时代新征程，以中国式现代化全面推进强国建设、民族复兴伟业，必将为我国体育事业发展提供更好条件、注入强劲动力。我们要继续大力发展以人民为中心的体育事业，推动全民健身和全民健康深度融合，向着建设体育强国、健康中国的目标不断迈进。</a:t>
            </a:r>
            <a:endParaRPr lang="zh-CN" altLang="en-US" sz="1800">
              <a:latin typeface="隶书" panose="02010509060101010101" charset="-122"/>
              <a:ea typeface="隶书" panose="02010509060101010101" charset="-122"/>
            </a:endParaRPr>
          </a:p>
        </p:txBody>
      </p:sp>
      <p:pic>
        <p:nvPicPr>
          <p:cNvPr id="4" name="图片 3"/>
          <p:cNvPicPr>
            <a:picLocks noChangeAspect="1"/>
          </p:cNvPicPr>
          <p:nvPr/>
        </p:nvPicPr>
        <p:blipFill>
          <a:blip r:embed="rId2"/>
          <a:stretch>
            <a:fillRect/>
          </a:stretch>
        </p:blipFill>
        <p:spPr>
          <a:xfrm>
            <a:off x="380365" y="1939290"/>
            <a:ext cx="5975350" cy="2979420"/>
          </a:xfrm>
          <a:prstGeom prst="rect">
            <a:avLst/>
          </a:prstGeom>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16385" name="图片 6"/>
          <p:cNvPicPr>
            <a:picLocks noChangeAspect="1"/>
          </p:cNvPicPr>
          <p:nvPr/>
        </p:nvPicPr>
        <p:blipFill>
          <a:blip r:embed="rId1"/>
          <a:stretch>
            <a:fillRect/>
          </a:stretch>
        </p:blipFill>
        <p:spPr>
          <a:xfrm>
            <a:off x="0" y="0"/>
            <a:ext cx="12192000" cy="3938588"/>
          </a:xfrm>
          <a:prstGeom prst="rect">
            <a:avLst/>
          </a:prstGeom>
          <a:noFill/>
          <a:ln w="9525">
            <a:noFill/>
          </a:ln>
        </p:spPr>
      </p:pic>
      <p:sp>
        <p:nvSpPr>
          <p:cNvPr id="16386" name="矩形 7"/>
          <p:cNvSpPr/>
          <p:nvPr/>
        </p:nvSpPr>
        <p:spPr>
          <a:xfrm>
            <a:off x="0" y="3938588"/>
            <a:ext cx="12192000" cy="261937"/>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6387" name="Text Box 2"/>
          <p:cNvSpPr/>
          <p:nvPr/>
        </p:nvSpPr>
        <p:spPr>
          <a:xfrm>
            <a:off x="3878263" y="5124450"/>
            <a:ext cx="4435475" cy="647700"/>
          </a:xfrm>
          <a:prstGeom prst="rect">
            <a:avLst/>
          </a:prstGeom>
          <a:noFill/>
          <a:ln w="9525">
            <a:noFill/>
          </a:ln>
        </p:spPr>
        <p:txBody>
          <a:bodyPr anchor="t" anchorCtr="0">
            <a:spAutoFit/>
          </a:bodyPr>
          <a:p>
            <a:pPr algn="ctr"/>
            <a:r>
              <a:rPr lang="zh-CN" altLang="en-US" sz="36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谢谢阅读</a:t>
            </a:r>
            <a:endParaRPr lang="en-US" altLang="zh-CN" sz="36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388" name="直接连接符 9"/>
          <p:cNvSpPr/>
          <p:nvPr/>
        </p:nvSpPr>
        <p:spPr>
          <a:xfrm>
            <a:off x="2998788" y="5840413"/>
            <a:ext cx="6194425" cy="1587"/>
          </a:xfrm>
          <a:prstGeom prst="line">
            <a:avLst/>
          </a:prstGeom>
          <a:ln w="6350" cap="flat" cmpd="sng">
            <a:solidFill>
              <a:srgbClr val="BFBFBF"/>
            </a:solidFill>
            <a:prstDash val="solid"/>
            <a:bevel/>
            <a:headEnd type="none" w="med" len="med"/>
            <a:tailEnd type="none" w="med" len="med"/>
          </a:ln>
        </p:spPr>
      </p:sp>
    </p:spTree>
  </p:cSld>
  <p:clrMapOvr>
    <a:masterClrMapping/>
  </p:clrMapOvr>
  <p:transition>
    <p:cover dir="l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46" name="矩形 1"/>
          <p:cNvSpPr/>
          <p:nvPr/>
        </p:nvSpPr>
        <p:spPr>
          <a:xfrm>
            <a:off x="869950" y="544513"/>
            <a:ext cx="5565775" cy="398780"/>
          </a:xfrm>
          <a:prstGeom prst="rect">
            <a:avLst/>
          </a:prstGeom>
          <a:noFill/>
          <a:ln w="9525">
            <a:noFill/>
          </a:ln>
        </p:spPr>
        <p:txBody>
          <a:bodyPr anchor="t" anchorCtr="0">
            <a:spAutoFit/>
          </a:bodyPr>
          <a:p>
            <a:r>
              <a:rPr lang="en-US" altLang="zh-CN"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一、体育对人体健康的作用</a:t>
            </a:r>
            <a:endParaRPr lang="zh-CN" altLang="en-US" sz="2000"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6147" name="TextBox 3"/>
          <p:cNvSpPr/>
          <p:nvPr/>
        </p:nvSpPr>
        <p:spPr>
          <a:xfrm>
            <a:off x="876300" y="981075"/>
            <a:ext cx="9721850" cy="553085"/>
          </a:xfrm>
          <a:prstGeom prst="rect">
            <a:avLst/>
          </a:prstGeom>
          <a:noFill/>
          <a:ln w="9525">
            <a:noFill/>
          </a:ln>
        </p:spPr>
        <p:txBody>
          <a:bodyPr anchor="t" anchorCtr="0">
            <a:spAutoFit/>
          </a:bodyPr>
          <a:p>
            <a:pPr>
              <a:lnSpc>
                <a:spcPct val="150000"/>
              </a:lnSpc>
            </a:pPr>
            <a:r>
              <a:rPr lang="zh-CN" altLang="en-US" sz="2000" b="1" dirty="0">
                <a:solidFill>
                  <a:srgbClr val="595959"/>
                </a:solidFill>
                <a:latin typeface="宋体" panose="02010600030101010101" pitchFamily="2" charset="-122"/>
                <a:ea typeface="宋体" panose="02010600030101010101" pitchFamily="2" charset="-122"/>
                <a:sym typeface="Arial" panose="020B0604020202020204" pitchFamily="34" charset="0"/>
              </a:rPr>
              <a:t>（二）体育锻炼对心肺系统的作用</a:t>
            </a:r>
            <a:endParaRPr lang="en-US" altLang="zh-CN" sz="2000" b="1" dirty="0">
              <a:solidFill>
                <a:srgbClr val="595959"/>
              </a:solidFill>
              <a:latin typeface="宋体" panose="02010600030101010101" pitchFamily="2" charset="-122"/>
              <a:ea typeface="宋体" panose="02010600030101010101" pitchFamily="2" charset="-122"/>
              <a:sym typeface="Arial" panose="020B0604020202020204" pitchFamily="34" charset="0"/>
            </a:endParaRPr>
          </a:p>
        </p:txBody>
      </p:sp>
      <p:sp>
        <p:nvSpPr>
          <p:cNvPr id="8" name="矩形 7"/>
          <p:cNvSpPr/>
          <p:nvPr/>
        </p:nvSpPr>
        <p:spPr>
          <a:xfrm>
            <a:off x="933450" y="1624013"/>
            <a:ext cx="10507663" cy="1511300"/>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1.</a:t>
            </a:r>
            <a:r>
              <a:rPr kumimoji="0" lang="zh-CN" altLang="en-US" sz="18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心肺系统简介</a:t>
            </a:r>
            <a:endParaRPr kumimoji="0" lang="zh-CN" altLang="en-US" sz="18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285750" marR="0" lvl="0" indent="-285750" algn="just" defTabSz="914400" rtl="0" eaLnBrk="1" fontAlgn="base" latinLnBrk="0" hangingPunct="1">
              <a:lnSpc>
                <a:spcPct val="130000"/>
              </a:lnSpc>
              <a:spcBef>
                <a:spcPts val="50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a:t>
            </a:r>
            <a:r>
              <a:rPr kumimoji="0" lang="zh-CN" altLang="en-US" sz="1800" b="0" i="0" u="none" strike="noStrike" kern="1200" cap="none" spc="0" normalizeH="0" baseline="0" noProof="0" dirty="0" smtClean="0">
                <a:ln>
                  <a:noFill/>
                </a:ln>
                <a:solidFill>
                  <a:srgbClr val="545454"/>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心肺系统是指在功能上有密切联系的循环系统和呼吸系统。心肺系统负责把氧气和营养物质输送到组织，同时把代谢废物（如二氧化碳等）排除体外。体育锻炼时，骨骼肌代谢增强，需氧量增加，机体通过调节，使心肺系统活动加强以满足运动的需要。</a:t>
            </a:r>
            <a:endParaRPr kumimoji="0" lang="zh-CN" altLang="en-US" sz="1800" b="0" i="0" u="none" strike="noStrike" kern="1200" cap="none" spc="0" normalizeH="0" baseline="0" noProof="0" dirty="0" smtClean="0">
              <a:ln>
                <a:noFill/>
              </a:ln>
              <a:solidFill>
                <a:srgbClr val="545454"/>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pic>
        <p:nvPicPr>
          <p:cNvPr id="6149" name="图片 8" descr="心脏系统.jpg"/>
          <p:cNvPicPr>
            <a:picLocks noChangeAspect="1"/>
          </p:cNvPicPr>
          <p:nvPr/>
        </p:nvPicPr>
        <p:blipFill>
          <a:blip r:embed="rId1">
            <a:clrChange>
              <a:clrFrom>
                <a:srgbClr val="FFFFFF"/>
              </a:clrFrom>
              <a:clrTo>
                <a:srgbClr val="FFFFFF">
                  <a:alpha val="0"/>
                </a:srgbClr>
              </a:clrTo>
            </a:clrChange>
          </a:blip>
          <a:stretch>
            <a:fillRect/>
          </a:stretch>
        </p:blipFill>
        <p:spPr>
          <a:xfrm>
            <a:off x="7761288" y="2817813"/>
            <a:ext cx="3005137" cy="3411537"/>
          </a:xfrm>
          <a:prstGeom prst="rect">
            <a:avLst/>
          </a:prstGeom>
          <a:noFill/>
          <a:ln w="9525">
            <a:noFill/>
          </a:ln>
        </p:spPr>
      </p:pic>
    </p:spTree>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70" name="矩形 1"/>
          <p:cNvSpPr/>
          <p:nvPr/>
        </p:nvSpPr>
        <p:spPr>
          <a:xfrm>
            <a:off x="869950" y="544513"/>
            <a:ext cx="3381375" cy="398780"/>
          </a:xfrm>
          <a:prstGeom prst="rect">
            <a:avLst/>
          </a:prstGeom>
          <a:noFill/>
          <a:ln w="9525">
            <a:noFill/>
          </a:ln>
        </p:spPr>
        <p:txBody>
          <a:bodyPr anchor="t" anchorCtr="0">
            <a:spAutoFit/>
          </a:bodyPr>
          <a:p>
            <a:r>
              <a:rPr lang="en-US" altLang="zh-CN"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一、体育对人体健康的作用</a:t>
            </a:r>
            <a:endParaRPr lang="zh-CN" altLang="en-US" sz="2000"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pic>
        <p:nvPicPr>
          <p:cNvPr id="7171" name="图片 5" descr="循环1.png"/>
          <p:cNvPicPr>
            <a:picLocks noChangeAspect="1"/>
          </p:cNvPicPr>
          <p:nvPr/>
        </p:nvPicPr>
        <p:blipFill>
          <a:blip r:embed="rId1">
            <a:clrChange>
              <a:clrFrom>
                <a:srgbClr val="FFFFFF"/>
              </a:clrFrom>
              <a:clrTo>
                <a:srgbClr val="FFFFFF">
                  <a:alpha val="0"/>
                </a:srgbClr>
              </a:clrTo>
            </a:clrChange>
          </a:blip>
          <a:stretch>
            <a:fillRect/>
          </a:stretch>
        </p:blipFill>
        <p:spPr>
          <a:xfrm>
            <a:off x="441325" y="1549400"/>
            <a:ext cx="2039938" cy="2963863"/>
          </a:xfrm>
          <a:prstGeom prst="rect">
            <a:avLst/>
          </a:prstGeom>
          <a:noFill/>
          <a:ln w="9525">
            <a:noFill/>
          </a:ln>
        </p:spPr>
      </p:pic>
      <p:sp>
        <p:nvSpPr>
          <p:cNvPr id="7172" name="矩形 6"/>
          <p:cNvSpPr/>
          <p:nvPr/>
        </p:nvSpPr>
        <p:spPr>
          <a:xfrm>
            <a:off x="2310765" y="1425258"/>
            <a:ext cx="6003925" cy="1593850"/>
          </a:xfrm>
          <a:prstGeom prst="rect">
            <a:avLst/>
          </a:prstGeom>
          <a:noFill/>
          <a:ln w="9525">
            <a:noFill/>
          </a:ln>
        </p:spPr>
        <p:txBody>
          <a:bodyPr anchor="t" anchorCtr="0">
            <a:spAutoFit/>
          </a:bodyPr>
          <a:p>
            <a:pPr marL="285750" indent="-285750">
              <a:lnSpc>
                <a:spcPct val="130000"/>
              </a:lnSpc>
              <a:spcBef>
                <a:spcPts val="500"/>
              </a:spcBef>
            </a:pP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循环系统</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pP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 循环系统是由心脏和血管组成的管道。心脏实际上是由分开的血泵构成：右心室泵血通过肺，称肺循环；左心室泵血通过身体其他各部分，称体循环。</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7173" name="图片 7" descr="20.jpg"/>
          <p:cNvPicPr>
            <a:picLocks noChangeAspect="1"/>
          </p:cNvPicPr>
          <p:nvPr/>
        </p:nvPicPr>
        <p:blipFill>
          <a:blip r:embed="rId2">
            <a:clrChange>
              <a:clrFrom>
                <a:srgbClr val="FEFEFE"/>
              </a:clrFrom>
              <a:clrTo>
                <a:srgbClr val="FEFEFE">
                  <a:alpha val="0"/>
                </a:srgbClr>
              </a:clrTo>
            </a:clrChange>
          </a:blip>
          <a:stretch>
            <a:fillRect/>
          </a:stretch>
        </p:blipFill>
        <p:spPr>
          <a:xfrm>
            <a:off x="9315450" y="1648143"/>
            <a:ext cx="2335213" cy="3560762"/>
          </a:xfrm>
          <a:prstGeom prst="rect">
            <a:avLst/>
          </a:prstGeom>
          <a:noFill/>
          <a:ln w="9525">
            <a:noFill/>
          </a:ln>
        </p:spPr>
      </p:pic>
      <p:sp>
        <p:nvSpPr>
          <p:cNvPr id="7174" name="矩形 8"/>
          <p:cNvSpPr/>
          <p:nvPr/>
        </p:nvSpPr>
        <p:spPr>
          <a:xfrm>
            <a:off x="2310448" y="3615055"/>
            <a:ext cx="6096000" cy="1593850"/>
          </a:xfrm>
          <a:prstGeom prst="rect">
            <a:avLst/>
          </a:prstGeom>
          <a:noFill/>
          <a:ln w="9525">
            <a:noFill/>
          </a:ln>
        </p:spPr>
        <p:txBody>
          <a:bodyPr anchor="t" anchorCtr="0">
            <a:spAutoFit/>
          </a:bodyPr>
          <a:p>
            <a:pPr marL="285750" indent="-285750">
              <a:lnSpc>
                <a:spcPct val="130000"/>
              </a:lnSpc>
              <a:spcBef>
                <a:spcPts val="500"/>
              </a:spcBef>
            </a:pP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呼吸系统</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           呼吸系统的主要功能是进行气体交换。吸气时，空气进入肺，氧气扩散至血液，二氧化碳由血液扩散到肺并通过呼气排出体外。</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fade/>
  </p:transition>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PA" val="v5.2.11"/>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PA" val="v5.2.11"/>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SLIDE_MODEL_TYPE" val="numdgm"/>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PA" val="v5.2.11"/>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PA" val="v5.2.11"/>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PA" val="v4.0.0"/>
  <p:tag name="KSO_WM_BEAUTIFY_FLAG" val=""/>
</p:tagLst>
</file>

<file path=ppt/tags/tag134.xml><?xml version="1.0" encoding="utf-8"?>
<p:tagLst xmlns:p="http://schemas.openxmlformats.org/presentationml/2006/main">
  <p:tag name="PA" val="v4.0.0"/>
  <p:tag name="KSO_WM_BEAUTIFY_FLAG" val=""/>
</p:tagLst>
</file>

<file path=ppt/tags/tag135.xml><?xml version="1.0" encoding="utf-8"?>
<p:tagLst xmlns:p="http://schemas.openxmlformats.org/presentationml/2006/main">
  <p:tag name="PA" val="v4.0.0"/>
  <p:tag name="KSO_WM_BEAUTIFY_FLAG" val=""/>
</p:tagLst>
</file>

<file path=ppt/tags/tag136.xml><?xml version="1.0" encoding="utf-8"?>
<p:tagLst xmlns:p="http://schemas.openxmlformats.org/presentationml/2006/main">
  <p:tag name="PA" val="v4.0.0"/>
  <p:tag name="KSO_WM_BEAUTIFY_FLAG" val=""/>
</p:tagLst>
</file>

<file path=ppt/tags/tag137.xml><?xml version="1.0" encoding="utf-8"?>
<p:tagLst xmlns:p="http://schemas.openxmlformats.org/presentationml/2006/main">
  <p:tag name="PA" val="v4.0.0"/>
  <p:tag name="KSO_WM_BEAUTIFY_FLAG" val=""/>
</p:tagLst>
</file>

<file path=ppt/tags/tag138.xml><?xml version="1.0" encoding="utf-8"?>
<p:tagLst xmlns:p="http://schemas.openxmlformats.org/presentationml/2006/main">
  <p:tag name="PA" val="v4.0.0"/>
  <p:tag name="KSO_WM_BEAUTIFY_FLAG" val=""/>
</p:tagLst>
</file>

<file path=ppt/tags/tag139.xml><?xml version="1.0" encoding="utf-8"?>
<p:tagLst xmlns:p="http://schemas.openxmlformats.org/presentationml/2006/main">
  <p:tag name="KSO_WM_UNIT_TABLE_BEAUTIFY" val="smartTable{4fdb841f-d2e0-4fd7-8dda-1e87e12a7d9a}"/>
</p:tagLst>
</file>

<file path=ppt/tags/tag14.xml><?xml version="1.0" encoding="utf-8"?>
<p:tagLst xmlns:p="http://schemas.openxmlformats.org/presentationml/2006/main">
  <p:tag name="PA" val="v5.2.11"/>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UNIT_TABLE_BEAUTIFY" val="smartTable{11dcff98-db44-480d-b852-b2b3d296ae13}"/>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PA" val="v5.2.11"/>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PA" val="v5.2.11"/>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PA" val="v5.2.11"/>
</p:tagLst>
</file>

<file path=ppt/tags/tag170.xml><?xml version="1.0" encoding="utf-8"?>
<p:tagLst xmlns:p="http://schemas.openxmlformats.org/presentationml/2006/main">
  <p:tag name="KSO_WM_DIAGRAM_VIRTUALLY_FRAME" val="{&quot;height&quot;:101.09559055118112,&quot;left&quot;:337.2017322834646,&quot;top&quot;:263.78291338582676,&quot;width&quot;:523.5552755905511}"/>
</p:tagLst>
</file>

<file path=ppt/tags/tag171.xml><?xml version="1.0" encoding="utf-8"?>
<p:tagLst xmlns:p="http://schemas.openxmlformats.org/presentationml/2006/main">
  <p:tag name="KSO_WM_DIAGRAM_VIRTUALLY_FRAME" val="{&quot;height&quot;:101.09559055118112,&quot;left&quot;:337.2,&quot;top&quot;:263.78291338582676,&quot;width&quot;:523.5570078740157}"/>
</p:tagLst>
</file>

<file path=ppt/tags/tag172.xml><?xml version="1.0" encoding="utf-8"?>
<p:tagLst xmlns:p="http://schemas.openxmlformats.org/presentationml/2006/main">
  <p:tag name="KSO_WM_DIAGRAM_VIRTUALLY_FRAME" val="{&quot;height&quot;:101.09559055118112,&quot;left&quot;:337.2,&quot;top&quot;:263.78291338582676,&quot;width&quot;:523.5570078740157}"/>
</p:tagLst>
</file>

<file path=ppt/tags/tag173.xml><?xml version="1.0" encoding="utf-8"?>
<p:tagLst xmlns:p="http://schemas.openxmlformats.org/presentationml/2006/main">
  <p:tag name="KSO_WM_DIAGRAM_VIRTUALLY_FRAME" val="{&quot;height&quot;:101.09559055118112,&quot;left&quot;:337.2,&quot;top&quot;:263.78291338582676,&quot;width&quot;:523.5570078740157}"/>
</p:tagLst>
</file>

<file path=ppt/tags/tag174.xml><?xml version="1.0" encoding="utf-8"?>
<p:tagLst xmlns:p="http://schemas.openxmlformats.org/presentationml/2006/main">
  <p:tag name="KSO_WM_DIAGRAM_VIRTUALLY_FRAME" val="{&quot;height&quot;:101.09559055118112,&quot;left&quot;:337.2,&quot;top&quot;:263.78291338582676,&quot;width&quot;:523.5570078740157}"/>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DIAGRAM_VIRTUALLY_FRAME" val="{&quot;height&quot;:325.05,&quot;left&quot;:459.25,&quot;top&quot;:111.55,&quot;width&quot;:429.3}"/>
</p:tagLst>
</file>

<file path=ppt/tags/tag177.xml><?xml version="1.0" encoding="utf-8"?>
<p:tagLst xmlns:p="http://schemas.openxmlformats.org/presentationml/2006/main">
  <p:tag name="KSO_WM_DIAGRAM_VIRTUALLY_FRAME" val="{&quot;height&quot;:325.05,&quot;left&quot;:459.25,&quot;top&quot;:111.55,&quot;width&quot;:429.3}"/>
</p:tagLst>
</file>

<file path=ppt/tags/tag178.xml><?xml version="1.0" encoding="utf-8"?>
<p:tagLst xmlns:p="http://schemas.openxmlformats.org/presentationml/2006/main">
  <p:tag name="KSO_WM_DIAGRAM_VIRTUALLY_FRAME" val="{&quot;height&quot;:325.05,&quot;left&quot;:459.25,&quot;top&quot;:111.55,&quot;width&quot;:429.3}"/>
</p:tagLst>
</file>

<file path=ppt/tags/tag179.xml><?xml version="1.0" encoding="utf-8"?>
<p:tagLst xmlns:p="http://schemas.openxmlformats.org/presentationml/2006/main">
  <p:tag name="KSO_WM_DIAGRAM_VIRTUALLY_FRAME" val="{&quot;height&quot;:325.05,&quot;left&quot;:459.25,&quot;top&quot;:111.55,&quot;width&quot;:429.3}"/>
</p:tagLst>
</file>

<file path=ppt/tags/tag18.xml><?xml version="1.0" encoding="utf-8"?>
<p:tagLst xmlns:p="http://schemas.openxmlformats.org/presentationml/2006/main">
  <p:tag name="PA" val="v5.2.11"/>
</p:tagLst>
</file>

<file path=ppt/tags/tag180.xml><?xml version="1.0" encoding="utf-8"?>
<p:tagLst xmlns:p="http://schemas.openxmlformats.org/presentationml/2006/main">
  <p:tag name="KSO_WM_DIAGRAM_VIRTUALLY_FRAME" val="{&quot;height&quot;:325.05,&quot;left&quot;:459.25,&quot;top&quot;:111.55,&quot;width&quot;:429.3}"/>
</p:tagLst>
</file>

<file path=ppt/tags/tag181.xml><?xml version="1.0" encoding="utf-8"?>
<p:tagLst xmlns:p="http://schemas.openxmlformats.org/presentationml/2006/main">
  <p:tag name="KSO_WM_DIAGRAM_VIRTUALLY_FRAME" val="{&quot;height&quot;:325.05,&quot;left&quot;:459.25,&quot;top&quot;:111.55,&quot;width&quot;:429.3}"/>
</p:tagLst>
</file>

<file path=ppt/tags/tag182.xml><?xml version="1.0" encoding="utf-8"?>
<p:tagLst xmlns:p="http://schemas.openxmlformats.org/presentationml/2006/main">
  <p:tag name="KSO_WM_DIAGRAM_VIRTUALLY_FRAME" val="{&quot;height&quot;:325.05,&quot;left&quot;:459.25,&quot;top&quot;:111.55,&quot;width&quot;:429.3}"/>
</p:tagLst>
</file>

<file path=ppt/tags/tag183.xml><?xml version="1.0" encoding="utf-8"?>
<p:tagLst xmlns:p="http://schemas.openxmlformats.org/presentationml/2006/main">
  <p:tag name="KSO_WM_DIAGRAM_VIRTUALLY_FRAME" val="{&quot;height&quot;:325.05,&quot;left&quot;:459.25,&quot;top&quot;:111.55,&quot;width&quot;:429.3}"/>
</p:tagLst>
</file>

<file path=ppt/tags/tag184.xml><?xml version="1.0" encoding="utf-8"?>
<p:tagLst xmlns:p="http://schemas.openxmlformats.org/presentationml/2006/main">
  <p:tag name="KSO_WM_DIAGRAM_VIRTUALLY_FRAME" val="{&quot;height&quot;:325.05,&quot;left&quot;:459.25,&quot;top&quot;:111.55,&quot;width&quot;:429.3}"/>
</p:tagLst>
</file>

<file path=ppt/tags/tag185.xml><?xml version="1.0" encoding="utf-8"?>
<p:tagLst xmlns:p="http://schemas.openxmlformats.org/presentationml/2006/main">
  <p:tag name="KSO_WM_DIAGRAM_VIRTUALLY_FRAME" val="{&quot;height&quot;:325.05,&quot;left&quot;:459.25,&quot;top&quot;:111.55,&quot;width&quot;:429.3}"/>
</p:tagLst>
</file>

<file path=ppt/tags/tag186.xml><?xml version="1.0" encoding="utf-8"?>
<p:tagLst xmlns:p="http://schemas.openxmlformats.org/presentationml/2006/main">
  <p:tag name="KSO_WM_DIAGRAM_VIRTUALLY_FRAME" val="{&quot;height&quot;:325.05,&quot;left&quot;:459.25,&quot;top&quot;:111.55,&quot;width&quot;:429.3}"/>
</p:tagLst>
</file>

<file path=ppt/tags/tag187.xml><?xml version="1.0" encoding="utf-8"?>
<p:tagLst xmlns:p="http://schemas.openxmlformats.org/presentationml/2006/main">
  <p:tag name="KSO_WM_DIAGRAM_VIRTUALLY_FRAME" val="{&quot;height&quot;:325.05,&quot;left&quot;:459.25,&quot;top&quot;:111.55,&quot;width&quot;:429.3}"/>
</p:tagLst>
</file>

<file path=ppt/tags/tag188.xml><?xml version="1.0" encoding="utf-8"?>
<p:tagLst xmlns:p="http://schemas.openxmlformats.org/presentationml/2006/main">
  <p:tag name="KSO_WM_DIAGRAM_VIRTUALLY_FRAME" val="{&quot;height&quot;:325.05,&quot;left&quot;:459.25,&quot;top&quot;:111.55,&quot;width&quot;:429.3}"/>
</p:tagLst>
</file>

<file path=ppt/tags/tag189.xml><?xml version="1.0" encoding="utf-8"?>
<p:tagLst xmlns:p="http://schemas.openxmlformats.org/presentationml/2006/main">
  <p:tag name="KSO_WM_DIAGRAM_VIRTUALLY_FRAME" val="{&quot;height&quot;:325.05,&quot;left&quot;:459.25,&quot;top&quot;:111.55,&quot;width&quot;:429.3}"/>
</p:tagLst>
</file>

<file path=ppt/tags/tag19.xml><?xml version="1.0" encoding="utf-8"?>
<p:tagLst xmlns:p="http://schemas.openxmlformats.org/presentationml/2006/main">
  <p:tag name="PA" val="v5.2.11"/>
</p:tagLst>
</file>

<file path=ppt/tags/tag190.xml><?xml version="1.0" encoding="utf-8"?>
<p:tagLst xmlns:p="http://schemas.openxmlformats.org/presentationml/2006/main">
  <p:tag name="KSO_WM_DIAGRAM_VIRTUALLY_FRAME" val="{&quot;height&quot;:325.05,&quot;left&quot;:459.25,&quot;top&quot;:111.55,&quot;width&quot;:429.3}"/>
</p:tagLst>
</file>

<file path=ppt/tags/tag191.xml><?xml version="1.0" encoding="utf-8"?>
<p:tagLst xmlns:p="http://schemas.openxmlformats.org/presentationml/2006/main">
  <p:tag name="KSO_WM_DIAGRAM_VIRTUALLY_FRAME" val="{&quot;height&quot;:325.05,&quot;left&quot;:459.25,&quot;top&quot;:111.55,&quot;width&quot;:429.3}"/>
</p:tagLst>
</file>

<file path=ppt/tags/tag192.xml><?xml version="1.0" encoding="utf-8"?>
<p:tagLst xmlns:p="http://schemas.openxmlformats.org/presentationml/2006/main">
  <p:tag name="KSO_WM_DIAGRAM_VIRTUALLY_FRAME" val="{&quot;height&quot;:325.05,&quot;left&quot;:459.25,&quot;top&quot;:111.55,&quot;width&quot;:429.3}"/>
</p:tagLst>
</file>

<file path=ppt/tags/tag193.xml><?xml version="1.0" encoding="utf-8"?>
<p:tagLst xmlns:p="http://schemas.openxmlformats.org/presentationml/2006/main">
  <p:tag name="KSO_WM_DIAGRAM_VIRTUALLY_FRAME" val="{&quot;height&quot;:325.05,&quot;left&quot;:459.25,&quot;top&quot;:111.55,&quot;width&quot;:429.3}"/>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DIAGRAM_VIRTUALLY_FRAME" val="{&quot;height&quot;:306.871968503937,&quot;left&quot;:73.7,&quot;top&quot;:115.5,&quot;width&quot;:513.4907874015747}"/>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DIAGRAM_VIRTUALLY_FRAME" val="{&quot;height&quot;:325.05,&quot;left&quot;:459.25,&quot;top&quot;:111.55,&quot;width&quot;:429.3}"/>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PA" val="v5.2.11"/>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DIAGRAM_VIRTUALLY_FRAME" val="{&quot;height&quot;:410.50700787401576,&quot;left&quot;:28.252927064916367,&quot;top&quot;:93.43283464566929,&quot;width&quot;:848.4941595492568}"/>
</p:tagLst>
</file>

<file path=ppt/tags/tag202.xml><?xml version="1.0" encoding="utf-8"?>
<p:tagLst xmlns:p="http://schemas.openxmlformats.org/presentationml/2006/main">
  <p:tag name="MH" val="20180611105247"/>
  <p:tag name="MH_LIBRARY" val="GRAPHIC"/>
  <p:tag name="MH_TYPE" val="Other"/>
  <p:tag name="MH_ORDER" val="1"/>
  <p:tag name="KSO_WM_DIAGRAM_VIRTUALLY_FRAME" val="{&quot;height&quot;:410.50700787401576,&quot;left&quot;:28.252927064916367,&quot;top&quot;:93.43283464566929,&quot;width&quot;:848.4941595492568}"/>
</p:tagLst>
</file>

<file path=ppt/tags/tag203.xml><?xml version="1.0" encoding="utf-8"?>
<p:tagLst xmlns:p="http://schemas.openxmlformats.org/presentationml/2006/main">
  <p:tag name="MH" val="20180611105247"/>
  <p:tag name="MH_LIBRARY" val="GRAPHIC"/>
  <p:tag name="MH_TYPE" val="Other"/>
  <p:tag name="MH_ORDER" val="2"/>
  <p:tag name="KSO_WM_DIAGRAM_VIRTUALLY_FRAME" val="{&quot;height&quot;:410.50700787401576,&quot;left&quot;:28.252927064916367,&quot;top&quot;:93.43283464566929,&quot;width&quot;:848.4941595492568}"/>
</p:tagLst>
</file>

<file path=ppt/tags/tag204.xml><?xml version="1.0" encoding="utf-8"?>
<p:tagLst xmlns:p="http://schemas.openxmlformats.org/presentationml/2006/main">
  <p:tag name="MH" val="20180611105247"/>
  <p:tag name="MH_LIBRARY" val="GRAPHIC"/>
  <p:tag name="MH_TYPE" val="SubTitle"/>
  <p:tag name="MH_ORDER" val="1"/>
  <p:tag name="KSO_WM_DIAGRAM_VIRTUALLY_FRAME" val="{&quot;height&quot;:410.50700787401576,&quot;left&quot;:28.252927064916367,&quot;top&quot;:93.43283464566929,&quot;width&quot;:848.4941595492568}"/>
</p:tagLst>
</file>

<file path=ppt/tags/tag205.xml><?xml version="1.0" encoding="utf-8"?>
<p:tagLst xmlns:p="http://schemas.openxmlformats.org/presentationml/2006/main">
  <p:tag name="MH" val="20180611105247"/>
  <p:tag name="MH_LIBRARY" val="GRAPHIC"/>
  <p:tag name="MH_TYPE" val="Text"/>
  <p:tag name="MH_ORDER" val="1"/>
  <p:tag name="KSO_WM_DIAGRAM_VIRTUALLY_FRAME" val="{&quot;height&quot;:410.50700787401576,&quot;left&quot;:28.252927064916367,&quot;top&quot;:93.43283464566929,&quot;width&quot;:848.4941595492568}"/>
</p:tagLst>
</file>

<file path=ppt/tags/tag206.xml><?xml version="1.0" encoding="utf-8"?>
<p:tagLst xmlns:p="http://schemas.openxmlformats.org/presentationml/2006/main">
  <p:tag name="MH" val="20180611105247"/>
  <p:tag name="MH_LIBRARY" val="GRAPHIC"/>
  <p:tag name="MH_TYPE" val="Other"/>
  <p:tag name="MH_ORDER" val="3"/>
  <p:tag name="KSO_WM_DIAGRAM_VIRTUALLY_FRAME" val="{&quot;height&quot;:410.50700787401576,&quot;left&quot;:28.252927064916367,&quot;top&quot;:93.43283464566929,&quot;width&quot;:848.4941595492568}"/>
</p:tagLst>
</file>

<file path=ppt/tags/tag207.xml><?xml version="1.0" encoding="utf-8"?>
<p:tagLst xmlns:p="http://schemas.openxmlformats.org/presentationml/2006/main">
  <p:tag name="MH" val="20180611105247"/>
  <p:tag name="MH_LIBRARY" val="GRAPHIC"/>
  <p:tag name="MH_TYPE" val="Other"/>
  <p:tag name="MH_ORDER" val="4"/>
  <p:tag name="KSO_WM_DIAGRAM_VIRTUALLY_FRAME" val="{&quot;height&quot;:410.50700787401576,&quot;left&quot;:28.252927064916367,&quot;top&quot;:93.43283464566929,&quot;width&quot;:848.4941595492568}"/>
</p:tagLst>
</file>

<file path=ppt/tags/tag208.xml><?xml version="1.0" encoding="utf-8"?>
<p:tagLst xmlns:p="http://schemas.openxmlformats.org/presentationml/2006/main">
  <p:tag name="MH" val="20180611105247"/>
  <p:tag name="MH_LIBRARY" val="GRAPHIC"/>
  <p:tag name="MH_TYPE" val="Other"/>
  <p:tag name="MH_ORDER" val="5"/>
  <p:tag name="KSO_WM_DIAGRAM_VIRTUALLY_FRAME" val="{&quot;height&quot;:410.50700787401576,&quot;left&quot;:28.252927064916367,&quot;top&quot;:93.43283464566929,&quot;width&quot;:848.4941595492568}"/>
</p:tagLst>
</file>

<file path=ppt/tags/tag209.xml><?xml version="1.0" encoding="utf-8"?>
<p:tagLst xmlns:p="http://schemas.openxmlformats.org/presentationml/2006/main">
  <p:tag name="MH" val="20180611105247"/>
  <p:tag name="MH_LIBRARY" val="GRAPHIC"/>
  <p:tag name="MH_TYPE" val="Other"/>
  <p:tag name="MH_ORDER" val="6"/>
  <p:tag name="KSO_WM_DIAGRAM_VIRTUALLY_FRAME" val="{&quot;height&quot;:410.50700787401576,&quot;left&quot;:28.252927064916367,&quot;top&quot;:93.43283464566929,&quot;width&quot;:848.4941595492568}"/>
</p:tagLst>
</file>

<file path=ppt/tags/tag21.xml><?xml version="1.0" encoding="utf-8"?>
<p:tagLst xmlns:p="http://schemas.openxmlformats.org/presentationml/2006/main">
  <p:tag name="PA" val="v5.2.11"/>
</p:tagLst>
</file>

<file path=ppt/tags/tag210.xml><?xml version="1.0" encoding="utf-8"?>
<p:tagLst xmlns:p="http://schemas.openxmlformats.org/presentationml/2006/main">
  <p:tag name="MH" val="20180611105247"/>
  <p:tag name="MH_LIBRARY" val="GRAPHIC"/>
  <p:tag name="MH_TYPE" val="Other"/>
  <p:tag name="MH_ORDER" val="7"/>
  <p:tag name="KSO_WM_DIAGRAM_VIRTUALLY_FRAME" val="{&quot;height&quot;:410.50700787401576,&quot;left&quot;:28.252927064916367,&quot;top&quot;:93.43283464566929,&quot;width&quot;:848.4941595492568}"/>
</p:tagLst>
</file>

<file path=ppt/tags/tag211.xml><?xml version="1.0" encoding="utf-8"?>
<p:tagLst xmlns:p="http://schemas.openxmlformats.org/presentationml/2006/main">
  <p:tag name="MH" val="20180611105247"/>
  <p:tag name="MH_LIBRARY" val="GRAPHIC"/>
  <p:tag name="MH_TYPE" val="Other"/>
  <p:tag name="MH_ORDER" val="8"/>
  <p:tag name="KSO_WM_DIAGRAM_VIRTUALLY_FRAME" val="{&quot;height&quot;:410.50700787401576,&quot;left&quot;:28.252927064916367,&quot;top&quot;:93.43283464566929,&quot;width&quot;:848.4941595492568}"/>
</p:tagLst>
</file>

<file path=ppt/tags/tag212.xml><?xml version="1.0" encoding="utf-8"?>
<p:tagLst xmlns:p="http://schemas.openxmlformats.org/presentationml/2006/main">
  <p:tag name="MH" val="20180611105247"/>
  <p:tag name="MH_LIBRARY" val="GRAPHIC"/>
  <p:tag name="MH_TYPE" val="Text"/>
  <p:tag name="MH_ORDER" val="1"/>
  <p:tag name="KSO_WM_DIAGRAM_VIRTUALLY_FRAME" val="{&quot;height&quot;:410.50700787401576,&quot;left&quot;:28.252927064916367,&quot;top&quot;:93.43283464566929,&quot;width&quot;:848.4941595492568}"/>
</p:tagLst>
</file>

<file path=ppt/tags/tag213.xml><?xml version="1.0" encoding="utf-8"?>
<p:tagLst xmlns:p="http://schemas.openxmlformats.org/presentationml/2006/main">
  <p:tag name="MH" val="20180611105247"/>
  <p:tag name="MH_LIBRARY" val="GRAPHIC"/>
  <p:tag name="MH_TYPE" val="Text"/>
  <p:tag name="MH_ORDER" val="1"/>
  <p:tag name="KSO_WM_DIAGRAM_VIRTUALLY_FRAME" val="{&quot;height&quot;:410.50700787401576,&quot;left&quot;:28.252927064916367,&quot;top&quot;:93.43283464566929,&quot;width&quot;:848.4941595492568}"/>
</p:tagLst>
</file>

<file path=ppt/tags/tag214.xml><?xml version="1.0" encoding="utf-8"?>
<p:tagLst xmlns:p="http://schemas.openxmlformats.org/presentationml/2006/main">
  <p:tag name="MH" val="20180611105247"/>
  <p:tag name="MH_LIBRARY" val="GRAPHIC"/>
  <p:tag name="MH_TYPE" val="Text"/>
  <p:tag name="MH_ORDER" val="1"/>
  <p:tag name="KSO_WM_DIAGRAM_VIRTUALLY_FRAME" val="{&quot;height&quot;:410.50700787401576,&quot;left&quot;:28.252927064916367,&quot;top&quot;:93.43283464566929,&quot;width&quot;:848.4941595492568}"/>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DIAGRAM_VIRTUALLY_FRAME" val="{&quot;height&quot;:371.4,&quot;left&quot;:86.24692913385827,&quot;top&quot;:89.25,&quot;width&quot;:817.4030708661418}"/>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DIAGRAM_VIRTUALLY_FRAME" val="{&quot;height&quot;:371.4,&quot;left&quot;:86.24692913385827,&quot;top&quot;:89.25,&quot;width&quot;:817.4030708661418}"/>
</p:tagLst>
</file>

<file path=ppt/tags/tag22.xml><?xml version="1.0" encoding="utf-8"?>
<p:tagLst xmlns:p="http://schemas.openxmlformats.org/presentationml/2006/main">
  <p:tag name="PA" val="v5.2.11"/>
</p:tagLst>
</file>

<file path=ppt/tags/tag220.xml><?xml version="1.0" encoding="utf-8"?>
<p:tagLst xmlns:p="http://schemas.openxmlformats.org/presentationml/2006/main">
  <p:tag name="KSO_WM_BEAUTIFY_FLAG" val=""/>
</p:tagLst>
</file>

<file path=ppt/tags/tag221.xml><?xml version="1.0" encoding="utf-8"?>
<p:tagLst xmlns:p="http://schemas.openxmlformats.org/presentationml/2006/main">
  <p:tag name="KSO_WM_DIAGRAM_VIRTUALLY_FRAME" val="{&quot;height&quot;:371.4,&quot;left&quot;:86.24692913385827,&quot;top&quot;:89.25,&quot;width&quot;:817.4030708661418}"/>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M_DIAGRAM_VIRTUALLY_FRAME" val="{&quot;height&quot;:371.4,&quot;left&quot;:86.24692913385827,&quot;top&quot;:89.25,&quot;width&quot;:817.4030708661418}"/>
</p:tagLst>
</file>

<file path=ppt/tags/tag224.xml><?xml version="1.0" encoding="utf-8"?>
<p:tagLst xmlns:p="http://schemas.openxmlformats.org/presentationml/2006/main">
  <p:tag name="KSO_WM_BEAUTIFY_FLAG" val=""/>
</p:tagLst>
</file>

<file path=ppt/tags/tag225.xml><?xml version="1.0" encoding="utf-8"?>
<p:tagLst xmlns:p="http://schemas.openxmlformats.org/presentationml/2006/main">
  <p:tag name="KSO_WM_DIAGRAM_VIRTUALLY_FRAME" val="{&quot;height&quot;:371.4,&quot;left&quot;:86.24692913385827,&quot;top&quot;:89.25,&quot;width&quot;:817.4030708661418}"/>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DIAGRAM_VIRTUALLY_FRAME" val="{&quot;height&quot;:371.4,&quot;left&quot;:86.24692913385827,&quot;top&quot;:89.25,&quot;width&quot;:817.4030708661418}"/>
</p:tagLst>
</file>

<file path=ppt/tags/tag228.xml><?xml version="1.0" encoding="utf-8"?>
<p:tagLst xmlns:p="http://schemas.openxmlformats.org/presentationml/2006/main">
  <p:tag name="KSO_WM_BEAUTIFY_FLAG" val=""/>
</p:tagLst>
</file>

<file path=ppt/tags/tag229.xml><?xml version="1.0" encoding="utf-8"?>
<p:tagLst xmlns:p="http://schemas.openxmlformats.org/presentationml/2006/main">
  <p:tag name="KSO_WM_DIAGRAM_VIRTUALLY_FRAME" val="{&quot;height&quot;:371.4,&quot;left&quot;:86.24692913385827,&quot;top&quot;:89.25,&quot;width&quot;:817.4030708661418}"/>
</p:tagLst>
</file>

<file path=ppt/tags/tag23.xml><?xml version="1.0" encoding="utf-8"?>
<p:tagLst xmlns:p="http://schemas.openxmlformats.org/presentationml/2006/main">
  <p:tag name="PA" val="v5.2.11"/>
</p:tagLst>
</file>

<file path=ppt/tags/tag230.xml><?xml version="1.0" encoding="utf-8"?>
<p:tagLst xmlns:p="http://schemas.openxmlformats.org/presentationml/2006/main">
  <p:tag name="KSO_WM_BEAUTIFY_FLAG" val=""/>
</p:tagLst>
</file>

<file path=ppt/tags/tag231.xml><?xml version="1.0" encoding="utf-8"?>
<p:tagLst xmlns:p="http://schemas.openxmlformats.org/presentationml/2006/main">
  <p:tag name="KSO_WM_DIAGRAM_VIRTUALLY_FRAME" val="{&quot;height&quot;:371.4,&quot;left&quot;:86.24692913385827,&quot;top&quot;:89.25,&quot;width&quot;:817.4030708661418}"/>
</p:tagLst>
</file>

<file path=ppt/tags/tag232.xml><?xml version="1.0" encoding="utf-8"?>
<p:tagLst xmlns:p="http://schemas.openxmlformats.org/presentationml/2006/main">
  <p:tag name="KSO_WM_BEAUTIFY_FLAG" val=""/>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PP_MARK_KEY" val="7ebf3524-eb9d-48d4-93f2-8b3ea48e2844"/>
  <p:tag name="COMMONDATA" val="eyJoZGlkIjoiNWVlNjgzMjI3MjA2NDk3ZGIyMWMzNTczOWViNWQ5N2QifQ=="/>
  <p:tag name="commondata" val="eyJoZGlkIjoiMTY3OTNhODFkZmQ1ZDY0ZDZkYjNmOWQ2ZDMxNDhmZjEifQ=="/>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PA" val="v5.2.11"/>
</p:tagLst>
</file>

<file path=ppt/tags/tag40.xml><?xml version="1.0" encoding="utf-8"?>
<p:tagLst xmlns:p="http://schemas.openxmlformats.org/presentationml/2006/main">
  <p:tag name="PA" val="v4.0.0"/>
  <p:tag name="KSO_WM_BEAUTIFY_FLAG" val=""/>
</p:tagLst>
</file>

<file path=ppt/tags/tag41.xml><?xml version="1.0" encoding="utf-8"?>
<p:tagLst xmlns:p="http://schemas.openxmlformats.org/presentationml/2006/main">
  <p:tag name="PA" val="v4.0.0"/>
  <p:tag name="KSO_WM_BEAUTIFY_FLAG" val=""/>
</p:tagLst>
</file>

<file path=ppt/tags/tag42.xml><?xml version="1.0" encoding="utf-8"?>
<p:tagLst xmlns:p="http://schemas.openxmlformats.org/presentationml/2006/main">
  <p:tag name="PA" val="v4.0.0"/>
  <p:tag name="KSO_WM_BEAUTIFY_FLAG" val=""/>
</p:tagLst>
</file>

<file path=ppt/tags/tag43.xml><?xml version="1.0" encoding="utf-8"?>
<p:tagLst xmlns:p="http://schemas.openxmlformats.org/presentationml/2006/main">
  <p:tag name="PA" val="v4.0.0"/>
  <p:tag name="KSO_WM_BEAUTIFY_FLAG" val=""/>
</p:tagLst>
</file>

<file path=ppt/tags/tag44.xml><?xml version="1.0" encoding="utf-8"?>
<p:tagLst xmlns:p="http://schemas.openxmlformats.org/presentationml/2006/main">
  <p:tag name="PA" val="v4.0.0"/>
  <p:tag name="KSO_WM_BEAUTIFY_FLAG" val=""/>
</p:tagLst>
</file>

<file path=ppt/tags/tag45.xml><?xml version="1.0" encoding="utf-8"?>
<p:tagLst xmlns:p="http://schemas.openxmlformats.org/presentationml/2006/main">
  <p:tag name="PA" val="v4.0.0"/>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86238_1*q_h_i*1_2_2"/>
  <p:tag name="KSO_WM_TEMPLATE_CATEGORY" val="diagram"/>
  <p:tag name="KSO_WM_TEMPLATE_INDEX" val="2018623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86238_1*q_h_i*1_1_2"/>
  <p:tag name="KSO_WM_TEMPLATE_CATEGORY" val="diagram"/>
  <p:tag name="KSO_WM_TEMPLATE_INDEX" val="2018623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86238_1*q_h_i*1_3_2"/>
  <p:tag name="KSO_WM_TEMPLATE_CATEGORY" val="diagram"/>
  <p:tag name="KSO_WM_TEMPLATE_INDEX" val="20186238"/>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5.xml><?xml version="1.0" encoding="utf-8"?>
<p:tagLst xmlns:p="http://schemas.openxmlformats.org/presentationml/2006/main">
  <p:tag name="PA" val="v5.2.1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86238_1*q_i*1_2"/>
  <p:tag name="KSO_WM_TEMPLATE_CATEGORY" val="diagram"/>
  <p:tag name="KSO_WM_TEMPLATE_INDEX" val="20186238"/>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86238_1*q_h_i*1_2_1"/>
  <p:tag name="KSO_WM_TEMPLATE_CATEGORY" val="diagram"/>
  <p:tag name="KSO_WM_TEMPLATE_INDEX" val="2018623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86238_1*q_h_i*1_3_1"/>
  <p:tag name="KSO_WM_TEMPLATE_CATEGORY" val="diagram"/>
  <p:tag name="KSO_WM_TEMPLATE_INDEX" val="2018623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86238_1*q_h_i*1_1_1"/>
  <p:tag name="KSO_WM_TEMPLATE_CATEGORY" val="diagram"/>
  <p:tag name="KSO_WM_TEMPLATE_INDEX" val="2018623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86238_1*q_i*1_1"/>
  <p:tag name="KSO_WM_TEMPLATE_CATEGORY" val="diagram"/>
  <p:tag name="KSO_WM_TEMPLATE_INDEX" val="20186238"/>
  <p:tag name="KSO_WM_UNIT_LAYERLEVEL" val="1_1"/>
  <p:tag name="KSO_WM_TAG_VERSION" val="1.0"/>
  <p:tag name="KSO_WM_BEAUTIFY_FLAG" val="#wm#"/>
  <p:tag name="KSO_WM_UNIT_LINE_FORE_SCHEMECOLOR_INDEX" val="14"/>
  <p:tag name="KSO_WM_UNIT_LINE_FILL_TYPE" val="2"/>
</p:tagLst>
</file>

<file path=ppt/tags/tag5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86238_1*q_h_a*1_1_1"/>
  <p:tag name="KSO_WM_TEMPLATE_CATEGORY" val="diagram"/>
  <p:tag name="KSO_WM_TEMPLATE_INDEX" val="20186238"/>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5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186238_1*q_h_a*1_3_1"/>
  <p:tag name="KSO_WM_TEMPLATE_CATEGORY" val="diagram"/>
  <p:tag name="KSO_WM_TEMPLATE_INDEX" val="20186238"/>
  <p:tag name="KSO_WM_UNIT_LAYERLEVEL" val="1_1_1"/>
  <p:tag name="KSO_WM_TAG_VERSION" val="1.0"/>
  <p:tag name="KSO_WM_BEAUTIFY_FLAG" val="#wm#"/>
  <p:tag name="KSO_WM_UNIT_PRESET_TEXT" val="添加标题"/>
  <p:tag name="KSO_WM_UNIT_TEXT_FILL_FORE_SCHEMECOLOR_INDEX" val="7"/>
  <p:tag name="KSO_WM_UNIT_TEXT_FILL_TYPE" val="1"/>
</p:tagLst>
</file>

<file path=ppt/tags/tag5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86238_1*q_h_a*1_2_1"/>
  <p:tag name="KSO_WM_TEMPLATE_CATEGORY" val="diagram"/>
  <p:tag name="KSO_WM_TEMPLATE_INDEX" val="20186238"/>
  <p:tag name="KSO_WM_UNIT_LAYERLEVEL" val="1_1_1"/>
  <p:tag name="KSO_WM_TAG_VERSION" val="1.0"/>
  <p:tag name="KSO_WM_BEAUTIFY_FLAG" val="#wm#"/>
  <p:tag name="KSO_WM_UNIT_PRESET_TEXT" val="添加标题"/>
  <p:tag name="KSO_WM_UNIT_TEXT_FILL_FORE_SCHEMECOLOR_INDEX" val="6"/>
  <p:tag name="KSO_WM_UNIT_TEXT_FILL_TYPE" val="1"/>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PA" val="v5.2.11"/>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PA" val="v5.2.11"/>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PA" val="v5.2.11"/>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PA" val="v5.2.11"/>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汉仪文黑-55简"/>
        <a:ea typeface=""/>
        <a:cs typeface=""/>
        <a:font script="Jpan" typeface="游ゴシック Light"/>
        <a:font script="Hang" typeface="맑은 고딕"/>
        <a:font script="Hans" typeface="汉仪文黑-55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文黑-55简"/>
        <a:ea typeface=""/>
        <a:cs typeface=""/>
        <a:font script="Jpan" typeface="游ゴシック"/>
        <a:font script="Hang" typeface="맑은 고딕"/>
        <a:font script="Hans" typeface="汉仪文黑-55简"/>
        <a:font script="Hant" typeface="新細明體"/>
        <a:font script="Arab" typeface="汉仪文黑-55简"/>
        <a:font script="Hebr" typeface="汉仪文黑-55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文黑-55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13676</Words>
  <Application>WPS 演示</Application>
  <PresentationFormat>自定义</PresentationFormat>
  <Paragraphs>1177</Paragraphs>
  <Slides>74</Slides>
  <Notes>0</Notes>
  <HiddenSlides>0</HiddenSlides>
  <MMClips>0</MMClips>
  <ScaleCrop>false</ScaleCrop>
  <HeadingPairs>
    <vt:vector size="6" baseType="variant">
      <vt:variant>
        <vt:lpstr>已用的字体</vt:lpstr>
      </vt:variant>
      <vt:variant>
        <vt:i4>30</vt:i4>
      </vt:variant>
      <vt:variant>
        <vt:lpstr>主题</vt:lpstr>
      </vt:variant>
      <vt:variant>
        <vt:i4>4</vt:i4>
      </vt:variant>
      <vt:variant>
        <vt:lpstr>幻灯片标题</vt:lpstr>
      </vt:variant>
      <vt:variant>
        <vt:i4>74</vt:i4>
      </vt:variant>
    </vt:vector>
  </HeadingPairs>
  <TitlesOfParts>
    <vt:vector size="108" baseType="lpstr">
      <vt:lpstr>Arial</vt:lpstr>
      <vt:lpstr>宋体</vt:lpstr>
      <vt:lpstr>Wingdings</vt:lpstr>
      <vt:lpstr>微软雅黑</vt:lpstr>
      <vt:lpstr>Arial Unicode MS</vt:lpstr>
      <vt:lpstr>Calibri Light</vt:lpstr>
      <vt:lpstr>Calibri</vt:lpstr>
      <vt:lpstr>汉仪文黑-55简</vt:lpstr>
      <vt:lpstr>汉仪雅酷黑简</vt:lpstr>
      <vt:lpstr>黑体</vt:lpstr>
      <vt:lpstr>Impact</vt:lpstr>
      <vt:lpstr>思源黑体 CN Regular</vt:lpstr>
      <vt:lpstr>思源黑体 CN Normal</vt:lpstr>
      <vt:lpstr>OPPOSans R</vt:lpstr>
      <vt:lpstr>华文黑体</vt:lpstr>
      <vt:lpstr>字魂105号-简雅黑</vt:lpstr>
      <vt:lpstr>思源黑体 CN Bold</vt:lpstr>
      <vt:lpstr>Lato Light</vt:lpstr>
      <vt:lpstr>华康俪金黑W8(P)</vt:lpstr>
      <vt:lpstr>楷体</vt:lpstr>
      <vt:lpstr>思源宋体 CN SemiBold</vt:lpstr>
      <vt:lpstr>叶根友毛笔行书2.0版</vt:lpstr>
      <vt:lpstr>思源宋体 CN</vt:lpstr>
      <vt:lpstr>方正黑体简体</vt:lpstr>
      <vt:lpstr>方正粗黑宋简体</vt:lpstr>
      <vt:lpstr>Noto Sans S Chinese Light</vt:lpstr>
      <vt:lpstr>等线</vt:lpstr>
      <vt:lpstr>Arial Narrow</vt:lpstr>
      <vt:lpstr>隶书</vt:lpstr>
      <vt:lpstr>Latha</vt:lpstr>
      <vt:lpstr>Office 主题</vt:lpstr>
      <vt:lpstr>1_Office 主题</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@teliss</dc:creator>
  <cp:lastModifiedBy>WPS_1672826785</cp:lastModifiedBy>
  <cp:revision>213</cp:revision>
  <dcterms:created xsi:type="dcterms:W3CDTF">2013-10-18T12:56:00Z</dcterms:created>
  <dcterms:modified xsi:type="dcterms:W3CDTF">2024-08-23T06:43:40Z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B80469AC0ECC4E9F8BACB0BCD39BCDA3_13</vt:lpwstr>
  </property>
</Properties>
</file>