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76" r:id="rId5"/>
  </p:sldMasterIdLst>
  <p:notesMasterIdLst>
    <p:notesMasterId r:id="rId7"/>
  </p:notesMasterIdLst>
  <p:handoutMasterIdLst>
    <p:handoutMasterId r:id="rId37"/>
  </p:handoutMasterIdLst>
  <p:sldIdLst>
    <p:sldId id="347" r:id="rId6"/>
    <p:sldId id="348" r:id="rId8"/>
    <p:sldId id="257" r:id="rId9"/>
    <p:sldId id="311" r:id="rId10"/>
    <p:sldId id="320" r:id="rId11"/>
    <p:sldId id="316" r:id="rId12"/>
    <p:sldId id="264" r:id="rId13"/>
    <p:sldId id="265" r:id="rId14"/>
    <p:sldId id="266" r:id="rId15"/>
    <p:sldId id="267" r:id="rId16"/>
    <p:sldId id="301" r:id="rId17"/>
    <p:sldId id="321" r:id="rId18"/>
    <p:sldId id="317" r:id="rId19"/>
    <p:sldId id="268" r:id="rId20"/>
    <p:sldId id="312" r:id="rId21"/>
    <p:sldId id="269" r:id="rId22"/>
    <p:sldId id="270" r:id="rId23"/>
    <p:sldId id="322" r:id="rId24"/>
    <p:sldId id="318" r:id="rId25"/>
    <p:sldId id="271" r:id="rId26"/>
    <p:sldId id="272" r:id="rId27"/>
    <p:sldId id="313" r:id="rId28"/>
    <p:sldId id="315" r:id="rId29"/>
    <p:sldId id="345" r:id="rId30"/>
    <p:sldId id="323" r:id="rId31"/>
    <p:sldId id="319" r:id="rId32"/>
    <p:sldId id="273" r:id="rId33"/>
    <p:sldId id="274" r:id="rId34"/>
    <p:sldId id="287" r:id="rId35"/>
    <p:sldId id="262" r:id="rId36"/>
  </p:sldIdLst>
  <p:sldSz cx="12192000" cy="6858000"/>
  <p:notesSz cx="6858000" cy="9144000"/>
  <p:custDataLst>
    <p:tags r:id="rId42"/>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2" clrIdx="0"/>
  <p:cmAuthor id="2" name="Author" initials="A" lastIdx="0" clrIdx="1"/>
  <p:cmAuthor id="3" name="fafa" initials="f" lastIdx="2" clrIdx="1"/>
  <p:cmAuthor id="4" name="王习习" initials="王" lastIdx="2" clrIdx="0"/>
  <p:cmAuthor id="75" name="作者" initials="A" lastIdx="0" clrIdx="24"/>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8FC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3" d="100"/>
          <a:sy n="83" d="100"/>
        </p:scale>
        <p:origin x="-384" y="-90"/>
      </p:cViewPr>
      <p:guideLst>
        <p:guide orient="horz" pos="2158"/>
        <p:guide pos="384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2" Type="http://schemas.openxmlformats.org/officeDocument/2006/relationships/tags" Target="tags/tag96.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0"/>
            <a:ext cx="10972800" cy="45259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5" Type="http://schemas.openxmlformats.org/officeDocument/2006/relationships/theme" Target="../theme/theme4.xml"/><Relationship Id="rId4" Type="http://schemas.openxmlformats.org/officeDocument/2006/relationships/image" Target="../media/image1.jpeg"/><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p:sp>
        <p:nvSpPr>
          <p:cNvPr id="1026" name="矩形 6"/>
          <p:cNvSpPr>
            <a:spLocks noChangeArrowheads="1"/>
          </p:cNvSpPr>
          <p:nvPr/>
        </p:nvSpPr>
        <p:spPr bwMode="auto">
          <a:xfrm>
            <a:off x="0" y="6338888"/>
            <a:ext cx="574675" cy="519113"/>
          </a:xfrm>
          <a:prstGeom prst="rect">
            <a:avLst/>
          </a:pr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7" name="矩形 9"/>
          <p:cNvSpPr>
            <a:spLocks noChangeArrowheads="1"/>
          </p:cNvSpPr>
          <p:nvPr/>
        </p:nvSpPr>
        <p:spPr bwMode="auto">
          <a:xfrm>
            <a:off x="574675" y="6338888"/>
            <a:ext cx="11617325" cy="519113"/>
          </a:xfrm>
          <a:prstGeom prst="rect">
            <a:avLst/>
          </a:prstGeom>
          <a:solidFill>
            <a:srgbClr val="595959"/>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8" name="燕尾形 10"/>
          <p:cNvSpPr>
            <a:spLocks noChangeArrowheads="1"/>
          </p:cNvSpPr>
          <p:nvPr/>
        </p:nvSpPr>
        <p:spPr bwMode="auto">
          <a:xfrm>
            <a:off x="193675" y="6475413"/>
            <a:ext cx="187325" cy="246063"/>
          </a:xfrm>
          <a:prstGeom prst="chevron">
            <a:avLst>
              <a:gd name="adj" fmla="val 50000"/>
            </a:avLst>
          </a:prstGeom>
          <a:solidFill>
            <a:schemeClr val="bg1"/>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029" name="椭圆 11"/>
          <p:cNvSpPr>
            <a:spLocks noChangeArrowheads="1"/>
          </p:cNvSpPr>
          <p:nvPr/>
        </p:nvSpPr>
        <p:spPr bwMode="auto">
          <a:xfrm>
            <a:off x="11356975" y="6438900"/>
            <a:ext cx="360363" cy="360363"/>
          </a:xfrm>
          <a:prstGeom prst="ellipse">
            <a:avLst/>
          </a:prstGeom>
          <a:solidFill>
            <a:srgbClr val="FFFFFF">
              <a:alpha val="34000"/>
            </a:srgbClr>
          </a:solidFill>
          <a:ln w="12700" cap="flat" cmpd="sng">
            <a:noFill/>
            <a:roun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1" i="1"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30" name="TextBox 15"/>
          <p:cNvSpPr/>
          <p:nvPr/>
        </p:nvSpPr>
        <p:spPr>
          <a:xfrm>
            <a:off x="11210925" y="6450013"/>
            <a:ext cx="650875" cy="338137"/>
          </a:xfrm>
          <a:prstGeom prst="rect">
            <a:avLst/>
          </a:prstGeom>
          <a:noFill/>
          <a:ln w="9525">
            <a:noFill/>
          </a:ln>
        </p:spPr>
        <p:txBody>
          <a:bodyPr anchor="t" anchorCtr="0">
            <a:spAutoFit/>
          </a:bodyPr>
          <a:p>
            <a:pPr lvl="0" algn="ctr"/>
            <a:fld id="{9A0DB2DC-4C9A-4742-B13C-FB6460FD3503}" type="slidenum">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fld>
            <a:r>
              <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rPr>
              <a:t> </a:t>
            </a:r>
            <a:endParaRPr lang="zh-CN" altLang="en-US" sz="1600" dirty="0">
              <a:solidFill>
                <a:srgbClr val="FFFFFF"/>
              </a:solidFill>
              <a:latin typeface="Arial Unicode MS" panose="020B0604020202020204" pitchFamily="2" charset="-122"/>
              <a:ea typeface="Arial Unicode MS" panose="020B0604020202020204" pitchFamily="2" charset="-122"/>
              <a:sym typeface="Arial Unicode MS" panose="020B0604020202020204" pitchFamily="2" charset="-122"/>
            </a:endParaRPr>
          </a:p>
        </p:txBody>
      </p:sp>
      <p:sp>
        <p:nvSpPr>
          <p:cNvPr id="1031" name="任意多边形 7"/>
          <p:cNvSpPr>
            <a:spLocks noChangeArrowheads="1"/>
          </p:cNvSpPr>
          <p:nvPr/>
        </p:nvSpPr>
        <p:spPr bwMode="auto">
          <a:xfrm>
            <a:off x="574675" y="201613"/>
            <a:ext cx="863600" cy="863600"/>
          </a:xfrm>
          <a:custGeom>
            <a:avLst/>
            <a:gdLst>
              <a:gd name="T0" fmla="*/ 0 w 864000"/>
              <a:gd name="T1" fmla="*/ 0 h 864000"/>
              <a:gd name="T2" fmla="*/ 864000 w 864000"/>
              <a:gd name="T3" fmla="*/ 0 h 864000"/>
              <a:gd name="T4" fmla="*/ 864000 w 864000"/>
              <a:gd name="T5" fmla="*/ 261737 h 864000"/>
              <a:gd name="T6" fmla="*/ 751007 w 864000"/>
              <a:gd name="T7" fmla="*/ 261737 h 864000"/>
              <a:gd name="T8" fmla="*/ 751007 w 864000"/>
              <a:gd name="T9" fmla="*/ 112993 h 864000"/>
              <a:gd name="T10" fmla="*/ 112993 w 864000"/>
              <a:gd name="T11" fmla="*/ 112993 h 864000"/>
              <a:gd name="T12" fmla="*/ 112993 w 864000"/>
              <a:gd name="T13" fmla="*/ 751007 h 864000"/>
              <a:gd name="T14" fmla="*/ 246681 w 864000"/>
              <a:gd name="T15" fmla="*/ 751007 h 864000"/>
              <a:gd name="T16" fmla="*/ 246681 w 864000"/>
              <a:gd name="T17" fmla="*/ 864000 h 864000"/>
              <a:gd name="T18" fmla="*/ 0 w 864000"/>
              <a:gd name="T19" fmla="*/ 864000 h 86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000"/>
              <a:gd name="T31" fmla="*/ 0 h 864000"/>
              <a:gd name="T32" fmla="*/ 864000 w 864000"/>
              <a:gd name="T33" fmla="*/ 864000 h 864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000" h="864000">
                <a:moveTo>
                  <a:pt x="0" y="0"/>
                </a:moveTo>
                <a:lnTo>
                  <a:pt x="864000" y="0"/>
                </a:lnTo>
                <a:lnTo>
                  <a:pt x="864000" y="261737"/>
                </a:lnTo>
                <a:lnTo>
                  <a:pt x="751007" y="261737"/>
                </a:lnTo>
                <a:lnTo>
                  <a:pt x="751007" y="112993"/>
                </a:lnTo>
                <a:lnTo>
                  <a:pt x="112993" y="112993"/>
                </a:lnTo>
                <a:lnTo>
                  <a:pt x="112993" y="751007"/>
                </a:lnTo>
                <a:lnTo>
                  <a:pt x="246681" y="751007"/>
                </a:lnTo>
                <a:lnTo>
                  <a:pt x="246681" y="864000"/>
                </a:lnTo>
                <a:lnTo>
                  <a:pt x="0" y="864000"/>
                </a:lnTo>
                <a:close/>
              </a:path>
            </a:pathLst>
          </a:custGeom>
          <a:solidFill>
            <a:srgbClr val="FF9300"/>
          </a:solidFill>
          <a:ln w="12700" cap="flat" cmpd="sng">
            <a:noFill/>
            <a:beve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5" r:id="rId1"/>
  </p:sldLayoutIdLst>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79878997897"/>
          <p:cNvPicPr>
            <a:picLocks noChangeAspect="1"/>
          </p:cNvPicPr>
          <p:nvPr userDrawn="1"/>
        </p:nvPicPr>
        <p:blipFill>
          <a:blip r:embed="rId4" cstate="print"/>
          <a:stretch>
            <a:fillRect/>
          </a:stretch>
        </p:blipFill>
        <p:spPr>
          <a:xfrm>
            <a:off x="0" y="1270"/>
            <a:ext cx="12192000" cy="6856730"/>
          </a:xfrm>
          <a:prstGeom prst="rect">
            <a:avLst/>
          </a:prstGeom>
        </p:spPr>
      </p:pic>
      <p:sp>
        <p:nvSpPr>
          <p:cNvPr id="8" name="圆角矩形 7"/>
          <p:cNvSpPr/>
          <p:nvPr userDrawn="1"/>
        </p:nvSpPr>
        <p:spPr>
          <a:xfrm>
            <a:off x="149860" y="137795"/>
            <a:ext cx="11873865" cy="6581140"/>
          </a:xfrm>
          <a:prstGeom prst="roundRect">
            <a:avLst>
              <a:gd name="adj" fmla="val 3840"/>
            </a:avLst>
          </a:prstGeom>
          <a:solidFill>
            <a:schemeClr val="bg1"/>
          </a:solidFill>
          <a:ln>
            <a:solidFill>
              <a:srgbClr val="A3C8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汉仪文黑-55简" panose="00020600040101010101" charset="-122"/>
              <a:ea typeface="汉仪文黑-55简" panose="00020600040101010101" charset="-122"/>
              <a:cs typeface="汉仪文黑-55简" panose="00020600040101010101" charset="-122"/>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8.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png"/><Relationship Id="rId1" Type="http://schemas.openxmlformats.org/officeDocument/2006/relationships/tags" Target="../tags/tag49.xml"/></Relationships>
</file>

<file path=ppt/slides/_rels/slide12.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image" Target="../media/image7.png"/><Relationship Id="rId7" Type="http://schemas.openxmlformats.org/officeDocument/2006/relationships/tags" Target="../tags/tag53.xml"/><Relationship Id="rId6" Type="http://schemas.openxmlformats.org/officeDocument/2006/relationships/image" Target="../media/image6.png"/><Relationship Id="rId5" Type="http://schemas.openxmlformats.org/officeDocument/2006/relationships/tags" Target="../tags/tag52.xml"/><Relationship Id="rId4" Type="http://schemas.openxmlformats.org/officeDocument/2006/relationships/image" Target="../media/image5.png"/><Relationship Id="rId3" Type="http://schemas.openxmlformats.org/officeDocument/2006/relationships/tags" Target="../tags/tag51.xml"/><Relationship Id="rId2" Type="http://schemas.openxmlformats.org/officeDocument/2006/relationships/image" Target="../media/image4.png"/><Relationship Id="rId12" Type="http://schemas.openxmlformats.org/officeDocument/2006/relationships/slideLayout" Target="../slideLayouts/slideLayout24.xml"/><Relationship Id="rId11" Type="http://schemas.openxmlformats.org/officeDocument/2006/relationships/tags" Target="../tags/tag55.xml"/><Relationship Id="rId10" Type="http://schemas.openxmlformats.org/officeDocument/2006/relationships/image" Target="../media/image8.png"/><Relationship Id="rId1" Type="http://schemas.openxmlformats.org/officeDocument/2006/relationships/tags" Target="../tags/tag5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57.xml"/><Relationship Id="rId1" Type="http://schemas.openxmlformats.org/officeDocument/2006/relationships/tags" Target="../tags/tag5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tags" Target="../tags/tag5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6.png"/><Relationship Id="rId1" Type="http://schemas.openxmlformats.org/officeDocument/2006/relationships/tags" Target="../tags/tag5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png"/><Relationship Id="rId1" Type="http://schemas.openxmlformats.org/officeDocument/2006/relationships/tags" Target="../tags/tag60.xml"/></Relationships>
</file>

<file path=ppt/slides/_rels/slide18.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7.png"/><Relationship Id="rId7" Type="http://schemas.openxmlformats.org/officeDocument/2006/relationships/tags" Target="../tags/tag64.xml"/><Relationship Id="rId6" Type="http://schemas.openxmlformats.org/officeDocument/2006/relationships/image" Target="../media/image6.png"/><Relationship Id="rId5" Type="http://schemas.openxmlformats.org/officeDocument/2006/relationships/tags" Target="../tags/tag63.xml"/><Relationship Id="rId4" Type="http://schemas.openxmlformats.org/officeDocument/2006/relationships/image" Target="../media/image5.png"/><Relationship Id="rId3" Type="http://schemas.openxmlformats.org/officeDocument/2006/relationships/tags" Target="../tags/tag62.xml"/><Relationship Id="rId2" Type="http://schemas.openxmlformats.org/officeDocument/2006/relationships/image" Target="../media/image4.png"/><Relationship Id="rId12" Type="http://schemas.openxmlformats.org/officeDocument/2006/relationships/slideLayout" Target="../slideLayouts/slideLayout24.xml"/><Relationship Id="rId11" Type="http://schemas.openxmlformats.org/officeDocument/2006/relationships/tags" Target="../tags/tag66.xml"/><Relationship Id="rId10" Type="http://schemas.openxmlformats.org/officeDocument/2006/relationships/image" Target="../media/image8.png"/><Relationship Id="rId1" Type="http://schemas.openxmlformats.org/officeDocument/2006/relationships/tags" Target="../tags/tag61.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2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8.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0.png"/><Relationship Id="rId1" Type="http://schemas.openxmlformats.org/officeDocument/2006/relationships/tags" Target="../tags/tag7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image" Target="../media/image7.png"/><Relationship Id="rId7" Type="http://schemas.openxmlformats.org/officeDocument/2006/relationships/tags" Target="../tags/tag78.xml"/><Relationship Id="rId6" Type="http://schemas.openxmlformats.org/officeDocument/2006/relationships/image" Target="../media/image6.png"/><Relationship Id="rId5" Type="http://schemas.openxmlformats.org/officeDocument/2006/relationships/tags" Target="../tags/tag77.xml"/><Relationship Id="rId4" Type="http://schemas.openxmlformats.org/officeDocument/2006/relationships/image" Target="../media/image5.png"/><Relationship Id="rId3" Type="http://schemas.openxmlformats.org/officeDocument/2006/relationships/tags" Target="../tags/tag76.xml"/><Relationship Id="rId2" Type="http://schemas.openxmlformats.org/officeDocument/2006/relationships/image" Target="../media/image4.png"/><Relationship Id="rId12" Type="http://schemas.openxmlformats.org/officeDocument/2006/relationships/slideLayout" Target="../slideLayouts/slideLayout24.xml"/><Relationship Id="rId11" Type="http://schemas.openxmlformats.org/officeDocument/2006/relationships/tags" Target="../tags/tag80.xml"/><Relationship Id="rId10" Type="http://schemas.openxmlformats.org/officeDocument/2006/relationships/image" Target="../media/image8.png"/><Relationship Id="rId1" Type="http://schemas.openxmlformats.org/officeDocument/2006/relationships/tags" Target="../tags/tag75.xml"/></Relationships>
</file>

<file path=ppt/slides/_rels/slide26.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6" Type="http://schemas.openxmlformats.org/officeDocument/2006/relationships/slideLayout" Target="../slideLayouts/slideLayout24.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2.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jpeg"/></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5" Type="http://schemas.openxmlformats.org/officeDocument/2006/relationships/slideLayout" Target="../slideLayouts/slideLayout12.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7.png"/><Relationship Id="rId7" Type="http://schemas.openxmlformats.org/officeDocument/2006/relationships/tags" Target="../tags/tag28.xml"/><Relationship Id="rId6" Type="http://schemas.openxmlformats.org/officeDocument/2006/relationships/image" Target="../media/image6.png"/><Relationship Id="rId5" Type="http://schemas.openxmlformats.org/officeDocument/2006/relationships/tags" Target="../tags/tag27.xml"/><Relationship Id="rId4" Type="http://schemas.openxmlformats.org/officeDocument/2006/relationships/image" Target="../media/image5.png"/><Relationship Id="rId3" Type="http://schemas.openxmlformats.org/officeDocument/2006/relationships/tags" Target="../tags/tag26.xml"/><Relationship Id="rId2" Type="http://schemas.openxmlformats.org/officeDocument/2006/relationships/image" Target="../media/image4.png"/><Relationship Id="rId12" Type="http://schemas.openxmlformats.org/officeDocument/2006/relationships/slideLayout" Target="../slideLayouts/slideLayout12.xml"/><Relationship Id="rId11" Type="http://schemas.openxmlformats.org/officeDocument/2006/relationships/tags" Target="../tags/tag30.xml"/><Relationship Id="rId10" Type="http://schemas.openxmlformats.org/officeDocument/2006/relationships/image" Target="../media/image8.png"/><Relationship Id="rId1" Type="http://schemas.openxmlformats.org/officeDocument/2006/relationships/tags" Target="../tags/tag2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2.xml"/><Relationship Id="rId1" Type="http://schemas.openxmlformats.org/officeDocument/2006/relationships/tags" Target="../tags/tag31.xml"/></Relationships>
</file>

<file path=ppt/slides/_rels/slide7.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9" Type="http://schemas.openxmlformats.org/officeDocument/2006/relationships/slideLayout" Target="../slideLayouts/slideLayout12.xml"/><Relationship Id="rId18" Type="http://schemas.openxmlformats.org/officeDocument/2006/relationships/image" Target="../media/image10.svg"/><Relationship Id="rId17" Type="http://schemas.openxmlformats.org/officeDocument/2006/relationships/image" Target="../media/image9.png"/><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98978798"/>
          <p:cNvPicPr>
            <a:picLocks noChangeAspect="1"/>
          </p:cNvPicPr>
          <p:nvPr/>
        </p:nvPicPr>
        <p:blipFill>
          <a:blip r:embed="rId1" cstate="print"/>
          <a:stretch>
            <a:fillRect/>
          </a:stretch>
        </p:blipFill>
        <p:spPr>
          <a:xfrm>
            <a:off x="0" y="-635"/>
            <a:ext cx="12192000" cy="6942455"/>
          </a:xfrm>
          <a:prstGeom prst="rect">
            <a:avLst/>
          </a:prstGeom>
        </p:spPr>
      </p:pic>
      <p:sp>
        <p:nvSpPr>
          <p:cNvPr id="5" name="文本框 4"/>
          <p:cNvSpPr txBox="1"/>
          <p:nvPr/>
        </p:nvSpPr>
        <p:spPr>
          <a:xfrm>
            <a:off x="6794211" y="4433832"/>
            <a:ext cx="4035425" cy="521970"/>
          </a:xfrm>
          <a:prstGeom prst="rect">
            <a:avLst/>
          </a:prstGeom>
          <a:noFill/>
          <a:ln>
            <a:noFill/>
          </a:ln>
        </p:spPr>
        <p:txBody>
          <a:bodyPr wrap="square" rtlCol="0">
            <a:spAutoFit/>
          </a:bodyPr>
          <a:lstStyle/>
          <a:p>
            <a:pPr algn="ctr"/>
            <a:r>
              <a:rPr lang="zh-CN" sz="2800" dirty="0">
                <a:solidFill>
                  <a:schemeClr val="tx1">
                    <a:lumMod val="65000"/>
                    <a:lumOff val="35000"/>
                  </a:schemeClr>
                </a:solidFill>
                <a:effectLst/>
                <a:latin typeface="宋体" panose="02010600030101010101" pitchFamily="2" charset="-122"/>
                <a:cs typeface="宋体" panose="02010600030101010101" pitchFamily="2" charset="-122"/>
              </a:rPr>
              <a:t>北京出版社</a:t>
            </a:r>
            <a:endParaRPr lang="zh-CN" sz="2800" dirty="0">
              <a:solidFill>
                <a:schemeClr val="tx1">
                  <a:lumMod val="65000"/>
                  <a:lumOff val="35000"/>
                </a:schemeClr>
              </a:solidFill>
              <a:effectLst/>
              <a:latin typeface="宋体" panose="02010600030101010101" pitchFamily="2" charset="-122"/>
              <a:cs typeface="宋体" panose="02010600030101010101" pitchFamily="2" charset="-122"/>
            </a:endParaRPr>
          </a:p>
        </p:txBody>
      </p:sp>
      <p:sp>
        <p:nvSpPr>
          <p:cNvPr id="9" name="文本框 8"/>
          <p:cNvSpPr txBox="1"/>
          <p:nvPr/>
        </p:nvSpPr>
        <p:spPr>
          <a:xfrm>
            <a:off x="6077296" y="1739705"/>
            <a:ext cx="5469255" cy="1198880"/>
          </a:xfrm>
          <a:prstGeom prst="rect">
            <a:avLst/>
          </a:prstGeom>
          <a:noFill/>
        </p:spPr>
        <p:txBody>
          <a:bodyPr wrap="square" rtlCol="0" anchor="t">
            <a:spAutoFit/>
          </a:bodyPr>
          <a:lstStyle/>
          <a:p>
            <a:pPr algn="ctr"/>
            <a:r>
              <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rPr>
              <a:t>体育与健康</a:t>
            </a:r>
            <a:endParaRPr lang="zh-CN" altLang="en-US" sz="7200" kern="0" dirty="0">
              <a:solidFill>
                <a:srgbClr val="A3C868"/>
              </a:solidFill>
              <a:latin typeface="汉仪雅酷黑简" panose="00020600040101010101" charset="-122"/>
              <a:ea typeface="汉仪雅酷黑简" panose="00020600040101010101" charset="-122"/>
              <a:cs typeface="汉仪文黑-55简" panose="00020600040101010101" charset="-122"/>
              <a:sym typeface="+mn-lt"/>
            </a:endParaRPr>
          </a:p>
        </p:txBody>
      </p:sp>
      <p:cxnSp>
        <p:nvCxnSpPr>
          <p:cNvPr id="4" name="直接连接符 3"/>
          <p:cNvCxnSpPr/>
          <p:nvPr/>
        </p:nvCxnSpPr>
        <p:spPr>
          <a:xfrm>
            <a:off x="1534795" y="505460"/>
            <a:ext cx="1428750"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37915" y="505460"/>
            <a:ext cx="8335645" cy="0"/>
          </a:xfrm>
          <a:prstGeom prst="line">
            <a:avLst/>
          </a:prstGeom>
          <a:ln>
            <a:solidFill>
              <a:srgbClr val="DAF09D"/>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4"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四、经济功能</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196" name="组合 29"/>
          <p:cNvGrpSpPr/>
          <p:nvPr/>
        </p:nvGrpSpPr>
        <p:grpSpPr>
          <a:xfrm>
            <a:off x="842963" y="1616075"/>
            <a:ext cx="3627437" cy="71438"/>
            <a:chOff x="0" y="0"/>
            <a:chExt cx="3627679" cy="72000"/>
          </a:xfrm>
        </p:grpSpPr>
        <p:sp>
          <p:nvSpPr>
            <p:cNvPr id="8197"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8198"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8199" name="矩形 18"/>
          <p:cNvSpPr/>
          <p:nvPr/>
        </p:nvSpPr>
        <p:spPr>
          <a:xfrm>
            <a:off x="843280" y="1725930"/>
            <a:ext cx="6273800" cy="4176395"/>
          </a:xfrm>
          <a:prstGeom prst="rect">
            <a:avLst/>
          </a:prstGeom>
          <a:gradFill>
            <a:gsLst>
              <a:gs pos="50000">
                <a:srgbClr val="EBA874">
                  <a:alpha val="31000"/>
                </a:srgbClr>
              </a:gs>
              <a:gs pos="0">
                <a:srgbClr val="F2C5A2"/>
              </a:gs>
              <a:gs pos="100000">
                <a:srgbClr val="E48B45"/>
              </a:gs>
            </a:gsLst>
            <a:lin scaled="1"/>
          </a:gradFill>
          <a:ln w="9525">
            <a:noFill/>
          </a:ln>
        </p:spPr>
        <p:txBody>
          <a:bodyPr wrap="square"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许多传统运动项目重放光彩，各种竞赛活动日益频繁，使体育在人们的消费结构中所占的比例越来越大，使体育运用价值规律获取经济收入、开拓经济功能成为可能。</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第三产业的兴起，使体育也可开辟服务项目，开展技术辅导，生产体育器材、运动服装，举办旅游体育、娱乐体育，并与饮食、交通、旅馆等业务结合起来，开展综合经营、综合服务，获取更大的经济效益。</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目前我国体育市场的总体特征是：体育市场体系初步形成，但结构不尽合理；体育市场主体在数量上增长很快，但质量上提高较慢；体育市场对外开放有余，对内开放不够；体育市场梯度发育差异巨大。</a:t>
            </a:r>
            <a:endParaRPr lang="zh-CN" altLang="en-US" dirty="0">
              <a:latin typeface="Arial" panose="020B0604020202020204" pitchFamily="34" charset="0"/>
              <a:ea typeface="宋体" panose="02010600030101010101" pitchFamily="2" charset="-122"/>
            </a:endParaRPr>
          </a:p>
        </p:txBody>
      </p:sp>
      <p:pic>
        <p:nvPicPr>
          <p:cNvPr id="8200" name="图片 14" descr="13.jpg"/>
          <p:cNvPicPr>
            <a:picLocks noChangeAspect="1"/>
          </p:cNvPicPr>
          <p:nvPr/>
        </p:nvPicPr>
        <p:blipFill>
          <a:blip r:embed="rId1">
            <a:clrChange>
              <a:clrFrom>
                <a:srgbClr val="FFFFFF"/>
              </a:clrFrom>
              <a:clrTo>
                <a:srgbClr val="FFFFFF">
                  <a:alpha val="0"/>
                </a:srgbClr>
              </a:clrTo>
            </a:clrChange>
          </a:blip>
          <a:stretch>
            <a:fillRect/>
          </a:stretch>
        </p:blipFill>
        <p:spPr>
          <a:xfrm>
            <a:off x="7703820" y="1687830"/>
            <a:ext cx="3937000" cy="3805555"/>
          </a:xfrm>
          <a:prstGeom prst="rect">
            <a:avLst/>
          </a:prstGeom>
          <a:noFill/>
          <a:ln w="9525">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8"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五、政治功能</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19" name="矩形 18"/>
          <p:cNvSpPr/>
          <p:nvPr/>
        </p:nvSpPr>
        <p:spPr>
          <a:xfrm>
            <a:off x="843280" y="2014220"/>
            <a:ext cx="4870450" cy="2795905"/>
          </a:xfrm>
          <a:prstGeom prst="rect">
            <a:avLst/>
          </a:prstGeom>
          <a:solidFill>
            <a:schemeClr val="accent1">
              <a:lumMod val="40000"/>
              <a:lumOff val="60000"/>
              <a:alpha val="50000"/>
            </a:schemeClr>
          </a:solidFill>
          <a:ln w="9525">
            <a:noFill/>
          </a:ln>
        </p:spPr>
        <p:txBody>
          <a:bodyPr wrap="square" anchor="t" anchorCtr="0">
            <a:noAutofit/>
          </a:bodyPr>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民族精神，为祖国争取荣誉。</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latin typeface="Arial" panose="020B0604020202020204" pitchFamily="34" charset="0"/>
                <a:ea typeface="宋体" panose="02010600030101010101" pitchFamily="2"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发展国际交往，增进各国人民之间的团结和友谊。</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体育可作为外交斗争的一种政治手段。</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体育有加强民族团结的政治功能，它能使国内政治一体化。</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21" name="组合 29"/>
          <p:cNvGrpSpPr/>
          <p:nvPr/>
        </p:nvGrpSpPr>
        <p:grpSpPr>
          <a:xfrm>
            <a:off x="842963" y="1616075"/>
            <a:ext cx="3627437" cy="71438"/>
            <a:chOff x="0" y="0"/>
            <a:chExt cx="3627679" cy="72000"/>
          </a:xfrm>
        </p:grpSpPr>
        <p:sp>
          <p:nvSpPr>
            <p:cNvPr id="9222"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9223"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2" name="图片 1"/>
          <p:cNvPicPr>
            <a:picLocks noChangeAspect="1"/>
          </p:cNvPicPr>
          <p:nvPr>
            <p:custDataLst>
              <p:tags r:id="rId1"/>
            </p:custDataLst>
          </p:nvPr>
        </p:nvPicPr>
        <p:blipFill>
          <a:blip r:embed="rId2"/>
          <a:stretch>
            <a:fillRect/>
          </a:stretch>
        </p:blipFill>
        <p:spPr>
          <a:xfrm>
            <a:off x="6096000" y="1365250"/>
            <a:ext cx="5648325" cy="3429000"/>
          </a:xfrm>
          <a:prstGeom prst="rect">
            <a:avLst/>
          </a:prstGeom>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任务二</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高职体育的地位</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4300220" cy="521970"/>
          </a:xfrm>
          <a:prstGeom prst="rect">
            <a:avLst/>
          </a:prstGeom>
          <a:noFill/>
          <a:ln w="9525">
            <a:noFill/>
          </a:ln>
        </p:spPr>
        <p:txBody>
          <a:bodyPr wrap="square" anchor="t" anchorCtr="0">
            <a:spAutoFit/>
          </a:bodyPr>
          <a:p>
            <a:r>
              <a:rPr lang="en-US" altLang="zh-CN"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任务二　</a:t>
            </a:r>
            <a:r>
              <a:rPr lang="zh-CN" altLang="en-US"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高职体育的地位</a:t>
            </a:r>
            <a:endParaRPr lang="zh-CN" altLang="en-US"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1667351" y="1815637"/>
            <a:ext cx="2494280" cy="1797050"/>
            <a:chOff x="3588393" y="2021558"/>
            <a:chExt cx="2494280" cy="1797050"/>
          </a:xfrm>
        </p:grpSpPr>
        <p:sp>
          <p:nvSpPr>
            <p:cNvPr id="7" name="Teardrop 33"/>
            <p:cNvSpPr/>
            <p:nvPr/>
          </p:nvSpPr>
          <p:spPr>
            <a:xfrm rot="8100000">
              <a:off x="4535377" y="2021558"/>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6" name="Freeform 103"/>
            <p:cNvSpPr/>
            <p:nvPr/>
          </p:nvSpPr>
          <p:spPr bwMode="auto">
            <a:xfrm>
              <a:off x="4723598" y="2216935"/>
              <a:ext cx="290867" cy="258119"/>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TextBox 76"/>
            <p:cNvSpPr txBox="1"/>
            <p:nvPr/>
          </p:nvSpPr>
          <p:spPr>
            <a:xfrm>
              <a:off x="3588393" y="3419828"/>
              <a:ext cx="2494280" cy="398780"/>
            </a:xfrm>
            <a:prstGeom prst="rect">
              <a:avLst/>
            </a:prstGeom>
            <a:noFill/>
            <a:effectLst/>
          </p:spPr>
          <p:txBody>
            <a:bodyPr wrap="square" rtlCol="0">
              <a:spAutoFit/>
            </a:bodyPr>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体育与学校教育</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49" name="组合 48"/>
          <p:cNvGrpSpPr/>
          <p:nvPr/>
        </p:nvGrpSpPr>
        <p:grpSpPr>
          <a:xfrm>
            <a:off x="4613689" y="2907495"/>
            <a:ext cx="2646680" cy="1680210"/>
            <a:chOff x="6038049" y="2801631"/>
            <a:chExt cx="2646680" cy="1680210"/>
          </a:xfrm>
        </p:grpSpPr>
        <p:sp>
          <p:nvSpPr>
            <p:cNvPr id="50" name="Teardrop 37"/>
            <p:cNvSpPr/>
            <p:nvPr/>
          </p:nvSpPr>
          <p:spPr>
            <a:xfrm rot="8100000">
              <a:off x="6918030" y="2801631"/>
              <a:ext cx="648874" cy="648873"/>
            </a:xfrm>
            <a:prstGeom prst="teardrop">
              <a:avLst>
                <a:gd name="adj" fmla="val 131619"/>
              </a:avLst>
            </a:prstGeom>
            <a:solidFill>
              <a:schemeClr val="accent1"/>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1" name="Freeform 100"/>
            <p:cNvSpPr/>
            <p:nvPr/>
          </p:nvSpPr>
          <p:spPr bwMode="auto">
            <a:xfrm>
              <a:off x="7060582" y="2971967"/>
              <a:ext cx="273530" cy="308201"/>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2" name="TextBox 76"/>
            <p:cNvSpPr txBox="1"/>
            <p:nvPr/>
          </p:nvSpPr>
          <p:spPr>
            <a:xfrm>
              <a:off x="6038049" y="4083061"/>
              <a:ext cx="2646680" cy="398780"/>
            </a:xfrm>
            <a:prstGeom prst="rect">
              <a:avLst/>
            </a:prstGeom>
            <a:noFill/>
            <a:effectLst/>
          </p:spPr>
          <p:txBody>
            <a:bodyPr wrap="square" rtlCol="0">
              <a:spAutoFit/>
            </a:bodyPr>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体育与健康教育</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grpSp>
        <p:nvGrpSpPr>
          <p:cNvPr id="54" name="组合 53"/>
          <p:cNvGrpSpPr/>
          <p:nvPr/>
        </p:nvGrpSpPr>
        <p:grpSpPr>
          <a:xfrm>
            <a:off x="8083766" y="2145201"/>
            <a:ext cx="2686685" cy="1680210"/>
            <a:chOff x="8616161" y="2021557"/>
            <a:chExt cx="2686685" cy="1680210"/>
          </a:xfrm>
        </p:grpSpPr>
        <p:sp>
          <p:nvSpPr>
            <p:cNvPr id="55" name="Teardrop 21"/>
            <p:cNvSpPr/>
            <p:nvPr/>
          </p:nvSpPr>
          <p:spPr>
            <a:xfrm rot="8100000">
              <a:off x="9300683" y="2021557"/>
              <a:ext cx="648873" cy="648873"/>
            </a:xfrm>
            <a:prstGeom prst="teardrop">
              <a:avLst>
                <a:gd name="adj" fmla="val 131619"/>
              </a:avLst>
            </a:prstGeom>
            <a:solidFill>
              <a:schemeClr val="accent2"/>
            </a:solid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6" name="Group 58"/>
            <p:cNvGrpSpPr/>
            <p:nvPr/>
          </p:nvGrpSpPr>
          <p:grpSpPr>
            <a:xfrm>
              <a:off x="9471901" y="2151441"/>
              <a:ext cx="292790" cy="389104"/>
              <a:chOff x="8429652" y="3143254"/>
              <a:chExt cx="241300" cy="320675"/>
            </a:xfrm>
            <a:solidFill>
              <a:srgbClr val="323C50"/>
            </a:solidFill>
          </p:grpSpPr>
          <p:sp>
            <p:nvSpPr>
              <p:cNvPr id="57"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8" name="Freeform 109"/>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solidFill>
                <a:schemeClr val="bg1"/>
              </a:solidFill>
              <a:ln w="9525">
                <a:noFill/>
                <a:round/>
              </a:ln>
            </p:spPr>
            <p:txBody>
              <a:bodyPr vert="horz" wrap="square" lIns="91440" tIns="45720" rIns="91440" bIns="45720" numCol="1" anchor="t" anchorCtr="0" compatLnSpc="1"/>
              <a:p>
                <a:endParaRPr lang="en-US"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9" name="TextBox 76"/>
            <p:cNvSpPr txBox="1"/>
            <p:nvPr/>
          </p:nvSpPr>
          <p:spPr>
            <a:xfrm>
              <a:off x="8616161" y="3302987"/>
              <a:ext cx="2686685" cy="398780"/>
            </a:xfrm>
            <a:prstGeom prst="rect">
              <a:avLst/>
            </a:prstGeom>
            <a:noFill/>
            <a:effectLst/>
          </p:spPr>
          <p:txBody>
            <a:bodyPr wrap="square" rtlCol="0">
              <a:spAutoFit/>
            </a:bodyPr>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体育与终身体育</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2" name="矩形 13"/>
          <p:cNvSpPr/>
          <p:nvPr/>
        </p:nvSpPr>
        <p:spPr>
          <a:xfrm>
            <a:off x="589280" y="1479550"/>
            <a:ext cx="11262995" cy="469265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3"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一、体育与学校教育</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4" name="矩形 2"/>
          <p:cNvSpPr/>
          <p:nvPr/>
        </p:nvSpPr>
        <p:spPr>
          <a:xfrm>
            <a:off x="588963" y="1485900"/>
            <a:ext cx="11276012" cy="10318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5" name="任意多边形 20"/>
          <p:cNvSpPr/>
          <p:nvPr/>
        </p:nvSpPr>
        <p:spPr>
          <a:xfrm>
            <a:off x="589280" y="1541780"/>
            <a:ext cx="11275695" cy="568960"/>
          </a:xfrm>
          <a:custGeom>
            <a:avLst/>
            <a:gdLst/>
            <a:ahLst/>
            <a:cxnLst>
              <a:cxn ang="0">
                <a:pos x="0" y="0"/>
              </a:cxn>
              <a:cxn ang="0">
                <a:pos x="11276786" y="0"/>
              </a:cxn>
              <a:cxn ang="0">
                <a:pos x="11276786" y="554372"/>
              </a:cxn>
              <a:cxn ang="0">
                <a:pos x="10773335" y="554372"/>
              </a:cxn>
              <a:cxn ang="0">
                <a:pos x="10533852" y="737212"/>
              </a:cxn>
              <a:cxn ang="0">
                <a:pos x="10533852"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0248" name="矩形 21"/>
          <p:cNvSpPr/>
          <p:nvPr/>
        </p:nvSpPr>
        <p:spPr>
          <a:xfrm>
            <a:off x="708025" y="2033905"/>
            <a:ext cx="5800090" cy="4016375"/>
          </a:xfrm>
          <a:prstGeom prst="rect">
            <a:avLst/>
          </a:prstGeom>
          <a:solidFill>
            <a:schemeClr val="accent2">
              <a:lumMod val="60000"/>
              <a:lumOff val="40000"/>
              <a:alpha val="50000"/>
            </a:schemeClr>
          </a:solidFill>
          <a:ln w="9525">
            <a:noFill/>
          </a:ln>
        </p:spPr>
        <p:txBody>
          <a:bodyPr anchor="t" anchorCtr="0">
            <a:no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体育与德育     </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德育是教育者按照一定的社会要求，有计划、有目的的对受教育者施加影响和教育，使他们养成所期望的品德。其内容包括人们的政治态度、世界观以及道德品质等。体育与德育的关系非常密切。   </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体育与智育</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体育为智力开发提供良好的物质基础，并且是提高智力的重要手段。坚持经常</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性的体育锻炼，能增强人的体质，促进大脑发育。</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6638925" y="2708910"/>
            <a:ext cx="4836795" cy="250825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0248"/>
                                        </p:tgtEl>
                                        <p:attrNameLst>
                                          <p:attrName>style.visibility</p:attrName>
                                        </p:attrNameLst>
                                      </p:cBhvr>
                                      <p:to>
                                        <p:strVal val="visible"/>
                                      </p:to>
                                    </p:set>
                                    <p:animEffect filter="fade">
                                      <p:cBhvr>
                                        <p:cTn id="7" dur="1000"/>
                                        <p:tgtEl>
                                          <p:spTgt spid="10248"/>
                                        </p:tgtEl>
                                      </p:cBhvr>
                                    </p:animEffect>
                                    <p:anim calcmode="lin" valueType="num">
                                      <p:cBhvr>
                                        <p:cTn id="8" dur="1000" fill="hold"/>
                                        <p:tgtEl>
                                          <p:spTgt spid="10248"/>
                                        </p:tgtEl>
                                        <p:attrNameLst>
                                          <p:attrName>ppt_x</p:attrName>
                                        </p:attrNameLst>
                                      </p:cBhvr>
                                      <p:tavLst>
                                        <p:tav tm="0">
                                          <p:val>
                                            <p:strVal val="#ppt_x"/>
                                          </p:val>
                                        </p:tav>
                                        <p:tav tm="100000">
                                          <p:val>
                                            <p:strVal val="#ppt_x"/>
                                          </p:val>
                                        </p:tav>
                                      </p:tavLst>
                                    </p:anim>
                                    <p:anim calcmode="lin" valueType="num">
                                      <p:cBhvr>
                                        <p:cTn id="9" dur="900" decel="100000" fill="hold"/>
                                        <p:tgtEl>
                                          <p:spTgt spid="1024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2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2" name="矩形 13"/>
          <p:cNvSpPr/>
          <p:nvPr/>
        </p:nvSpPr>
        <p:spPr>
          <a:xfrm>
            <a:off x="589280" y="1479550"/>
            <a:ext cx="11262995" cy="469265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3"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一、体育与学校教育</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10244" name="矩形 2"/>
          <p:cNvSpPr/>
          <p:nvPr/>
        </p:nvSpPr>
        <p:spPr>
          <a:xfrm>
            <a:off x="588963" y="1485900"/>
            <a:ext cx="11276012" cy="10318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5" name="任意多边形 20"/>
          <p:cNvSpPr/>
          <p:nvPr/>
        </p:nvSpPr>
        <p:spPr>
          <a:xfrm>
            <a:off x="589280" y="1541780"/>
            <a:ext cx="11275695" cy="568960"/>
          </a:xfrm>
          <a:custGeom>
            <a:avLst/>
            <a:gdLst/>
            <a:ahLst/>
            <a:cxnLst>
              <a:cxn ang="0">
                <a:pos x="0" y="0"/>
              </a:cxn>
              <a:cxn ang="0">
                <a:pos x="11276786" y="0"/>
              </a:cxn>
              <a:cxn ang="0">
                <a:pos x="11276786" y="554372"/>
              </a:cxn>
              <a:cxn ang="0">
                <a:pos x="10773335" y="554372"/>
              </a:cxn>
              <a:cxn ang="0">
                <a:pos x="10533852" y="737212"/>
              </a:cxn>
              <a:cxn ang="0">
                <a:pos x="10533852"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0248" name="矩形 21"/>
          <p:cNvSpPr/>
          <p:nvPr/>
        </p:nvSpPr>
        <p:spPr>
          <a:xfrm>
            <a:off x="746125" y="2252345"/>
            <a:ext cx="10536555" cy="4016375"/>
          </a:xfrm>
          <a:prstGeom prst="rect">
            <a:avLst/>
          </a:prstGeom>
          <a:noFill/>
          <a:ln w="9525">
            <a:noFill/>
          </a:ln>
        </p:spPr>
        <p:txBody>
          <a:bodyPr anchor="t" anchorCtr="0">
            <a:no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体育与美育</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美育的目标在于完善个体审美心理结构，通过审美感知力、想象力、理解力及审美趣味和审美理想的培养来塑造情感和心灵。体育侧重身体的锻炼，而美育则注重心灵的雕塑。人的体质结构是审美心理结构的物质基础，因而体质结构的改善，直接影响审美心理的健康发展。</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体育与劳动教育     </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劳动教育是新时代党对教育的新要求，是中国特色社会主义教育制度的重要内容，是全面发展教育体系的重要组成部分，是大中小学必须开展的教育活动，目的是发挥劳动育人的功能，通过一系列活动培养学生正确的劳动价值观和良好的劳动品质。劳动教育可以促进体育发展，而体育也需要为社会发展培养合格的劳动者，两者相辅相成，相互促进。</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0248"/>
                                        </p:tgtEl>
                                        <p:attrNameLst>
                                          <p:attrName>style.visibility</p:attrName>
                                        </p:attrNameLst>
                                      </p:cBhvr>
                                      <p:to>
                                        <p:strVal val="visible"/>
                                      </p:to>
                                    </p:set>
                                    <p:animEffect filter="fade">
                                      <p:cBhvr>
                                        <p:cTn id="7" dur="1000"/>
                                        <p:tgtEl>
                                          <p:spTgt spid="10248"/>
                                        </p:tgtEl>
                                      </p:cBhvr>
                                    </p:animEffect>
                                    <p:anim calcmode="lin" valueType="num">
                                      <p:cBhvr>
                                        <p:cTn id="8" dur="1000" fill="hold"/>
                                        <p:tgtEl>
                                          <p:spTgt spid="10248"/>
                                        </p:tgtEl>
                                        <p:attrNameLst>
                                          <p:attrName>ppt_x</p:attrName>
                                        </p:attrNameLst>
                                      </p:cBhvr>
                                      <p:tavLst>
                                        <p:tav tm="0">
                                          <p:val>
                                            <p:strVal val="#ppt_x"/>
                                          </p:val>
                                        </p:tav>
                                        <p:tav tm="100000">
                                          <p:val>
                                            <p:strVal val="#ppt_x"/>
                                          </p:val>
                                        </p:tav>
                                      </p:tavLst>
                                    </p:anim>
                                    <p:anim calcmode="lin" valueType="num">
                                      <p:cBhvr>
                                        <p:cTn id="9" dur="900" decel="100000" fill="hold"/>
                                        <p:tgtEl>
                                          <p:spTgt spid="1024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2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6" name="矩形 13"/>
          <p:cNvSpPr/>
          <p:nvPr/>
        </p:nvSpPr>
        <p:spPr>
          <a:xfrm>
            <a:off x="589280" y="1479550"/>
            <a:ext cx="6852285" cy="340487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67"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二、体育与健康教育</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68"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69" name="任意多边形 20"/>
          <p:cNvSpPr/>
          <p:nvPr/>
        </p:nvSpPr>
        <p:spPr>
          <a:xfrm>
            <a:off x="588963" y="1587500"/>
            <a:ext cx="7200900" cy="736600"/>
          </a:xfrm>
          <a:custGeom>
            <a:avLst/>
            <a:gdLst/>
            <a:ahLst/>
            <a:cxnLst>
              <a:cxn ang="0">
                <a:pos x="0" y="0"/>
              </a:cxn>
              <a:cxn ang="0">
                <a:pos x="7201800" y="0"/>
              </a:cxn>
              <a:cxn ang="0">
                <a:pos x="7201800" y="554372"/>
              </a:cxn>
              <a:cxn ang="0">
                <a:pos x="6880276" y="554372"/>
              </a:cxn>
              <a:cxn ang="0">
                <a:pos x="6727333" y="737212"/>
              </a:cxn>
              <a:cxn ang="0">
                <a:pos x="6727333"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1272" name="矩形 21"/>
          <p:cNvSpPr/>
          <p:nvPr/>
        </p:nvSpPr>
        <p:spPr>
          <a:xfrm>
            <a:off x="708025" y="2305050"/>
            <a:ext cx="6445250" cy="2237740"/>
          </a:xfrm>
          <a:prstGeom prst="rect">
            <a:avLst/>
          </a:prstGeom>
          <a:noFill/>
          <a:ln w="9525">
            <a:noFill/>
          </a:ln>
        </p:spPr>
        <p:txBody>
          <a:bodyPr wrap="square"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健康教育是一种有计划、有目的的教育活动，它帮助和鼓励人们树立增进健康的愿望。</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健康教育分知识、态度、行为三个方面，具体内容包括人体的结构和功能、个人卫生、公共卫生、学习卫生、营养卫生、运动卫生（包括坐、立、行正确姿势）、环境卫生和精神卫生等。</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7790180" y="1589405"/>
            <a:ext cx="4236085" cy="305625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1272"/>
                                        </p:tgtEl>
                                        <p:attrNameLst>
                                          <p:attrName>style.visibility</p:attrName>
                                        </p:attrNameLst>
                                      </p:cBhvr>
                                      <p:to>
                                        <p:strVal val="visible"/>
                                      </p:to>
                                    </p:set>
                                    <p:animEffect filter="fade">
                                      <p:cBhvr>
                                        <p:cTn id="7" dur="1000"/>
                                        <p:tgtEl>
                                          <p:spTgt spid="11272"/>
                                        </p:tgtEl>
                                      </p:cBhvr>
                                    </p:animEffect>
                                    <p:anim calcmode="lin" valueType="num">
                                      <p:cBhvr>
                                        <p:cTn id="8" dur="1000" fill="hold"/>
                                        <p:tgtEl>
                                          <p:spTgt spid="11272"/>
                                        </p:tgtEl>
                                        <p:attrNameLst>
                                          <p:attrName>ppt_x</p:attrName>
                                        </p:attrNameLst>
                                      </p:cBhvr>
                                      <p:tavLst>
                                        <p:tav tm="0">
                                          <p:val>
                                            <p:strVal val="#ppt_x"/>
                                          </p:val>
                                        </p:tav>
                                        <p:tav tm="100000">
                                          <p:val>
                                            <p:strVal val="#ppt_x"/>
                                          </p:val>
                                        </p:tav>
                                      </p:tavLst>
                                    </p:anim>
                                    <p:anim calcmode="lin" valueType="num">
                                      <p:cBhvr>
                                        <p:cTn id="9" dur="900" decel="100000" fill="hold"/>
                                        <p:tgtEl>
                                          <p:spTgt spid="1127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2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0" name="矩形 13"/>
          <p:cNvSpPr/>
          <p:nvPr/>
        </p:nvSpPr>
        <p:spPr>
          <a:xfrm>
            <a:off x="589280" y="1479550"/>
            <a:ext cx="6454140" cy="247523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1"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三、体育与终身体育</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矩形 2"/>
          <p:cNvSpPr/>
          <p:nvPr/>
        </p:nvSpPr>
        <p:spPr>
          <a:xfrm>
            <a:off x="589280" y="1479550"/>
            <a:ext cx="6454775" cy="109855"/>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3" name="任意多边形 20"/>
          <p:cNvSpPr/>
          <p:nvPr/>
        </p:nvSpPr>
        <p:spPr>
          <a:xfrm>
            <a:off x="589280" y="1587500"/>
            <a:ext cx="6455410" cy="736600"/>
          </a:xfrm>
          <a:custGeom>
            <a:avLst/>
            <a:gdLst/>
            <a:ahLst/>
            <a:cxnLst>
              <a:cxn ang="0">
                <a:pos x="0" y="0"/>
              </a:cxn>
              <a:cxn ang="0">
                <a:pos x="7201800" y="0"/>
              </a:cxn>
              <a:cxn ang="0">
                <a:pos x="7201800" y="554372"/>
              </a:cxn>
              <a:cxn ang="0">
                <a:pos x="6880276" y="554372"/>
              </a:cxn>
              <a:cxn ang="0">
                <a:pos x="6727333" y="737212"/>
              </a:cxn>
              <a:cxn ang="0">
                <a:pos x="6727333"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2296" name="矩形 21"/>
          <p:cNvSpPr/>
          <p:nvPr/>
        </p:nvSpPr>
        <p:spPr>
          <a:xfrm>
            <a:off x="708025" y="2305050"/>
            <a:ext cx="6111240" cy="1419860"/>
          </a:xfrm>
          <a:prstGeom prst="rect">
            <a:avLst/>
          </a:prstGeom>
          <a:noFill/>
          <a:ln w="9525">
            <a:noFill/>
          </a:ln>
        </p:spPr>
        <p:txBody>
          <a:bodyPr wrap="square"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终身体育，一般是指人在一生中所进行的身体锻炼和进行各种体育教育的总和，即从人的生命开始到生命结束，都要从适应环境与个人需要出发，进行体育锻炼，以取得学习、工作和生活的物质条件。</a:t>
            </a:r>
            <a:endParaRPr lang="zh-CN" altLang="en-US" dirty="0">
              <a:latin typeface="Arial" panose="020B0604020202020204" pitchFamily="34" charset="0"/>
              <a:ea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7382510" y="943610"/>
            <a:ext cx="4505325" cy="408622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2296"/>
                                        </p:tgtEl>
                                        <p:attrNameLst>
                                          <p:attrName>style.visibility</p:attrName>
                                        </p:attrNameLst>
                                      </p:cBhvr>
                                      <p:to>
                                        <p:strVal val="visible"/>
                                      </p:to>
                                    </p:set>
                                    <p:animEffect filter="fade">
                                      <p:cBhvr>
                                        <p:cTn id="7" dur="1000"/>
                                        <p:tgtEl>
                                          <p:spTgt spid="12296"/>
                                        </p:tgtEl>
                                      </p:cBhvr>
                                    </p:animEffect>
                                    <p:anim calcmode="lin" valueType="num">
                                      <p:cBhvr>
                                        <p:cTn id="8" dur="1000" fill="hold"/>
                                        <p:tgtEl>
                                          <p:spTgt spid="12296"/>
                                        </p:tgtEl>
                                        <p:attrNameLst>
                                          <p:attrName>ppt_x</p:attrName>
                                        </p:attrNameLst>
                                      </p:cBhvr>
                                      <p:tavLst>
                                        <p:tav tm="0">
                                          <p:val>
                                            <p:strVal val="#ppt_x"/>
                                          </p:val>
                                        </p:tav>
                                        <p:tav tm="100000">
                                          <p:val>
                                            <p:strVal val="#ppt_x"/>
                                          </p:val>
                                        </p:tav>
                                      </p:tavLst>
                                    </p:anim>
                                    <p:anim calcmode="lin" valueType="num">
                                      <p:cBhvr>
                                        <p:cTn id="9" dur="900" decel="100000" fill="hold"/>
                                        <p:tgtEl>
                                          <p:spTgt spid="1229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29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任务三</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高职体育的目标</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4300220" cy="521970"/>
          </a:xfrm>
          <a:prstGeom prst="rect">
            <a:avLst/>
          </a:prstGeom>
          <a:noFill/>
          <a:ln w="9525">
            <a:noFill/>
          </a:ln>
        </p:spPr>
        <p:txBody>
          <a:bodyPr wrap="square" anchor="t" anchorCtr="0">
            <a:spAutoFit/>
          </a:bodyPr>
          <a:p>
            <a:r>
              <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任务三　高职体育的目标</a:t>
            </a:r>
            <a:endPar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18055" y="2110740"/>
            <a:ext cx="2139950" cy="2440305"/>
            <a:chOff x="-1846320" y="1505604"/>
            <a:chExt cx="2362837" cy="2542125"/>
          </a:xfrm>
        </p:grpSpPr>
        <p:sp>
          <p:nvSpPr>
            <p:cNvPr id="3" name="Freeform 7"/>
            <p:cNvSpPr/>
            <p:nvPr>
              <p:custDataLst>
                <p:tags r:id="rId3"/>
              </p:custDataLst>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nvGrpSpPr>
            <p:cNvPr id="4" name="组合 3"/>
            <p:cNvGrpSpPr/>
            <p:nvPr/>
          </p:nvGrpSpPr>
          <p:grpSpPr>
            <a:xfrm>
              <a:off x="-1846320" y="2451704"/>
              <a:ext cx="2362837" cy="1596025"/>
              <a:chOff x="-1846320" y="2451704"/>
              <a:chExt cx="2362837" cy="1596025"/>
            </a:xfrm>
          </p:grpSpPr>
          <p:sp>
            <p:nvSpPr>
              <p:cNvPr id="53" name="Freeform 7"/>
              <p:cNvSpPr/>
              <p:nvPr>
                <p:custDataLst>
                  <p:tags r:id="rId4"/>
                </p:custDataLst>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5" name="Freeform 7"/>
              <p:cNvSpPr/>
              <p:nvPr>
                <p:custDataLst>
                  <p:tags r:id="rId5"/>
                </p:custDataLst>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8" name="Freeform 7"/>
              <p:cNvSpPr/>
              <p:nvPr>
                <p:custDataLst>
                  <p:tags r:id="rId6"/>
                </p:custDataLst>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sp>
            <p:nvSpPr>
              <p:cNvPr id="9" name="Freeform 7"/>
              <p:cNvSpPr/>
              <p:nvPr>
                <p:custDataLst>
                  <p:tags r:id="rId7"/>
                </p:custDataLst>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91440" tIns="45720" rIns="91440" bIns="45720" numCol="1" anchor="t" anchorCtr="0" compatLnSpc="1"/>
              <a:p>
                <a:pPr defTabSz="1217295">
                  <a:lnSpc>
                    <a:spcPct val="130000"/>
                  </a:lnSpc>
                </a:pPr>
                <a:endParaRPr lang="id-ID"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grpSp>
        <p:nvGrpSpPr>
          <p:cNvPr id="27" name="组合 26"/>
          <p:cNvGrpSpPr/>
          <p:nvPr/>
        </p:nvGrpSpPr>
        <p:grpSpPr>
          <a:xfrm>
            <a:off x="5656753" y="2116130"/>
            <a:ext cx="4829187" cy="624847"/>
            <a:chOff x="1011441" y="1675600"/>
            <a:chExt cx="3621890" cy="468635"/>
          </a:xfrm>
        </p:grpSpPr>
        <p:sp>
          <p:nvSpPr>
            <p:cNvPr id="31" name="îŝḷîḓé-文本框 65"/>
            <p:cNvSpPr txBox="1"/>
            <p:nvPr/>
          </p:nvSpPr>
          <p:spPr>
            <a:xfrm>
              <a:off x="1542054" y="1675600"/>
              <a:ext cx="3091277" cy="422842"/>
            </a:xfrm>
            <a:prstGeom prst="rect">
              <a:avLst/>
            </a:prstGeom>
            <a:noFill/>
          </p:spPr>
          <p:txBody>
            <a:bodyPr wrap="none" anchor="b" anchorCtr="0">
              <a:normAutofit/>
            </a:bodyPr>
            <a:p>
              <a:pPr algn="l" defTabSz="1217295">
                <a:lnSpc>
                  <a:spcPct val="140000"/>
                </a:lnSpc>
              </a:pPr>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确定我国高职体育目标的依据</a:t>
              </a:r>
              <a:endPar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grpSp>
        <p:nvGrpSpPr>
          <p:cNvPr id="33" name="组合 32"/>
          <p:cNvGrpSpPr/>
          <p:nvPr/>
        </p:nvGrpSpPr>
        <p:grpSpPr>
          <a:xfrm>
            <a:off x="5666278" y="4024074"/>
            <a:ext cx="4829187" cy="588484"/>
            <a:chOff x="1011441" y="2475172"/>
            <a:chExt cx="3621890" cy="441363"/>
          </a:xfrm>
        </p:grpSpPr>
        <p:sp>
          <p:nvSpPr>
            <p:cNvPr id="37" name="îŝḷîḓé-文本框 63"/>
            <p:cNvSpPr txBox="1"/>
            <p:nvPr/>
          </p:nvSpPr>
          <p:spPr>
            <a:xfrm>
              <a:off x="1542054" y="2475172"/>
              <a:ext cx="3091277" cy="376982"/>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高职体育目标体系</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2"/>
            </a:solidFill>
            <a:ln>
              <a:noFill/>
            </a:ln>
          </p:spPr>
          <p:txBody>
            <a:bodyPr anchor="ctr"/>
            <a:p>
              <a:pPr algn="ctr" defTabSz="1217295">
                <a:lnSpc>
                  <a:spcPct val="130000"/>
                </a:lnSpc>
              </a:pPr>
              <a:endParaRPr sz="2400">
                <a:solidFill>
                  <a:prstClr val="black"/>
                </a:solidFill>
                <a:latin typeface="思源黑体 CN Regular" panose="020B0500000000000000" pitchFamily="34" charset="-122"/>
                <a:ea typeface="思源黑体 CN Regular" panose="020B0500000000000000" pitchFamily="34" charset="-122"/>
                <a:cs typeface="+mn-ea"/>
                <a:sym typeface="思源黑体 CN Regular" panose="020B05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1+#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9878997897"/>
          <p:cNvPicPr>
            <a:picLocks noChangeAspect="1"/>
          </p:cNvPicPr>
          <p:nvPr/>
        </p:nvPicPr>
        <p:blipFill>
          <a:blip r:embed="rId1" cstate="print"/>
          <a:stretch>
            <a:fillRect/>
          </a:stretch>
        </p:blipFill>
        <p:spPr>
          <a:xfrm>
            <a:off x="0" y="1270"/>
            <a:ext cx="12192000" cy="6856730"/>
          </a:xfrm>
          <a:prstGeom prst="rect">
            <a:avLst/>
          </a:prstGeom>
        </p:spPr>
      </p:pic>
      <p:sp>
        <p:nvSpPr>
          <p:cNvPr id="181" name="文本框 180"/>
          <p:cNvSpPr txBox="1"/>
          <p:nvPr/>
        </p:nvSpPr>
        <p:spPr>
          <a:xfrm>
            <a:off x="4695190" y="1842135"/>
            <a:ext cx="2801620" cy="1014730"/>
          </a:xfrm>
          <a:prstGeom prst="rect">
            <a:avLst/>
          </a:prstGeom>
          <a:noFill/>
        </p:spPr>
        <p:txBody>
          <a:bodyPr wrap="square" rtlCol="0">
            <a:spAutoFit/>
          </a:bodyPr>
          <a:lstStyle/>
          <a:p>
            <a:pPr algn="ctr"/>
            <a:r>
              <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rPr>
              <a:t>理论篇</a:t>
            </a:r>
            <a:endParaRPr lang="zh-CN" altLang="en-US" sz="6000" spc="600" dirty="0">
              <a:solidFill>
                <a:srgbClr val="A3C868"/>
              </a:solidFill>
              <a:effectLst/>
              <a:latin typeface="汉仪雅酷黑简" panose="00020600040101010101" charset="-122"/>
              <a:ea typeface="汉仪雅酷黑简" panose="00020600040101010101" charset="-122"/>
              <a:cs typeface="汉仪文黑-55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animEffect transition="in" filter="fade">
                                      <p:cBhvr>
                                        <p:cTn id="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4" name="矩形 13"/>
          <p:cNvSpPr/>
          <p:nvPr/>
        </p:nvSpPr>
        <p:spPr>
          <a:xfrm>
            <a:off x="588963" y="1479550"/>
            <a:ext cx="7200900" cy="433070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15" name="矩形 17"/>
          <p:cNvSpPr/>
          <p:nvPr/>
        </p:nvSpPr>
        <p:spPr>
          <a:xfrm>
            <a:off x="869950" y="544830"/>
            <a:ext cx="5560060"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一、确定我国高职体育目标的依据</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6"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17" name="任意多边形 20"/>
          <p:cNvSpPr/>
          <p:nvPr/>
        </p:nvSpPr>
        <p:spPr>
          <a:xfrm>
            <a:off x="588963" y="1587500"/>
            <a:ext cx="7200900" cy="736600"/>
          </a:xfrm>
          <a:custGeom>
            <a:avLst/>
            <a:gdLst/>
            <a:ahLst/>
            <a:cxnLst>
              <a:cxn ang="0">
                <a:pos x="0" y="0"/>
              </a:cxn>
              <a:cxn ang="0">
                <a:pos x="7201800" y="0"/>
              </a:cxn>
              <a:cxn ang="0">
                <a:pos x="7201800" y="554372"/>
              </a:cxn>
              <a:cxn ang="0">
                <a:pos x="6880276" y="554372"/>
              </a:cxn>
              <a:cxn ang="0">
                <a:pos x="6727333" y="737212"/>
              </a:cxn>
              <a:cxn ang="0">
                <a:pos x="6727333"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3320" name="矩形 21"/>
          <p:cNvSpPr/>
          <p:nvPr/>
        </p:nvSpPr>
        <p:spPr>
          <a:xfrm>
            <a:off x="708025" y="2305050"/>
            <a:ext cx="6904038" cy="3209925"/>
          </a:xfrm>
          <a:prstGeom prst="rect">
            <a:avLst/>
          </a:prstGeom>
          <a:noFill/>
          <a:ln w="9525">
            <a:noFill/>
          </a:ln>
        </p:spPr>
        <p:txBody>
          <a:bodyPr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社会需要</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主要体现在对高校培养人才的规格及质量要求上。高职体育一方面要有效地锻炼学生的身体，另一方面要把有体育才能的学生组织起来加以训练，使</a:t>
            </a: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他们成为社会体育的骨干。</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学生身心发展特点</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学生是高校体育的主体。提高体育效果，必须根据大学生身心发展的规律进行体育锻炼。高职院校学生身心发展的特点是确定高职体育目标的生理和心理依据。</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1"/>
          <p:cNvPicPr>
            <a:picLocks noChangeAspect="1"/>
          </p:cNvPicPr>
          <p:nvPr/>
        </p:nvPicPr>
        <p:blipFill>
          <a:blip r:embed="rId1"/>
          <a:stretch>
            <a:fillRect/>
          </a:stretch>
        </p:blipFill>
        <p:spPr>
          <a:xfrm>
            <a:off x="8208963" y="1479550"/>
            <a:ext cx="3373437" cy="4330700"/>
          </a:xfrm>
          <a:prstGeom prst="rect">
            <a:avLst/>
          </a:prstGeom>
          <a:noFill/>
          <a:ln w="19050" cap="flat" cmpd="sng">
            <a:solidFill>
              <a:schemeClr val="bg1"/>
            </a:solidFill>
            <a:prstDash val="solid"/>
            <a:bevel/>
            <a:headEnd type="none" w="med" len="med"/>
            <a:tailEnd type="none" w="med" len="me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3320"/>
                                        </p:tgtEl>
                                        <p:attrNameLst>
                                          <p:attrName>style.visibility</p:attrName>
                                        </p:attrNameLst>
                                      </p:cBhvr>
                                      <p:to>
                                        <p:strVal val="visible"/>
                                      </p:to>
                                    </p:set>
                                    <p:animEffect filter="fade">
                                      <p:cBhvr>
                                        <p:cTn id="7" dur="1000"/>
                                        <p:tgtEl>
                                          <p:spTgt spid="13320"/>
                                        </p:tgtEl>
                                      </p:cBhvr>
                                    </p:animEffect>
                                    <p:anim calcmode="lin" valueType="num">
                                      <p:cBhvr>
                                        <p:cTn id="8" dur="1000" fill="hold"/>
                                        <p:tgtEl>
                                          <p:spTgt spid="13320"/>
                                        </p:tgtEl>
                                        <p:attrNameLst>
                                          <p:attrName>ppt_x</p:attrName>
                                        </p:attrNameLst>
                                      </p:cBhvr>
                                      <p:tavLst>
                                        <p:tav tm="0">
                                          <p:val>
                                            <p:strVal val="#ppt_x"/>
                                          </p:val>
                                        </p:tav>
                                        <p:tav tm="100000">
                                          <p:val>
                                            <p:strVal val="#ppt_x"/>
                                          </p:val>
                                        </p:tav>
                                      </p:tavLst>
                                    </p:anim>
                                    <p:anim calcmode="lin" valueType="num">
                                      <p:cBhvr>
                                        <p:cTn id="9" dur="900" decel="100000" fill="hold"/>
                                        <p:tgtEl>
                                          <p:spTgt spid="133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3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8" name="矩形 13"/>
          <p:cNvSpPr/>
          <p:nvPr/>
        </p:nvSpPr>
        <p:spPr>
          <a:xfrm>
            <a:off x="588963" y="1479550"/>
            <a:ext cx="7200900" cy="4727575"/>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39"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二、高职体育目标体系</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1" name="任意多边形 20"/>
          <p:cNvSpPr/>
          <p:nvPr/>
        </p:nvSpPr>
        <p:spPr>
          <a:xfrm>
            <a:off x="588963" y="1587500"/>
            <a:ext cx="7200900" cy="736600"/>
          </a:xfrm>
          <a:custGeom>
            <a:avLst/>
            <a:gdLst/>
            <a:ahLst/>
            <a:cxnLst>
              <a:cxn ang="0">
                <a:pos x="0" y="0"/>
              </a:cxn>
              <a:cxn ang="0">
                <a:pos x="7201800" y="0"/>
              </a:cxn>
              <a:cxn ang="0">
                <a:pos x="7201800" y="554372"/>
              </a:cxn>
              <a:cxn ang="0">
                <a:pos x="6880276" y="554372"/>
              </a:cxn>
              <a:cxn ang="0">
                <a:pos x="6727333" y="737212"/>
              </a:cxn>
              <a:cxn ang="0">
                <a:pos x="6727333"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4344" name="矩形 21"/>
          <p:cNvSpPr/>
          <p:nvPr/>
        </p:nvSpPr>
        <p:spPr>
          <a:xfrm>
            <a:off x="708025" y="2305050"/>
            <a:ext cx="6412865" cy="2569845"/>
          </a:xfrm>
          <a:prstGeom prst="rect">
            <a:avLst/>
          </a:prstGeom>
          <a:noFill/>
          <a:ln w="9525">
            <a:noFill/>
          </a:ln>
        </p:spPr>
        <p:txBody>
          <a:bodyPr wrap="square"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健康目标</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体育教育牢固树立“健康第一”思想，一切从健康出发，一切为了学生健康成长。在高职体育教学中，要教授学生体育健康知识使之具备良好的体育健康意识和养成习惯，使学生知道如何通过体育运动保持健康，如何形成健康的体育生活方式，并有能力做出健康的选择以最终实现身体、心理和社会适应的整体健康目标。</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4345" name="Picture 2" descr="C:\Documents and Settings\t11318\桌面\接力棒.JPG"/>
          <p:cNvPicPr>
            <a:picLocks noChangeAspect="1"/>
          </p:cNvPicPr>
          <p:nvPr/>
        </p:nvPicPr>
        <p:blipFill>
          <a:blip r:embed="rId1"/>
          <a:stretch>
            <a:fillRect/>
          </a:stretch>
        </p:blipFill>
        <p:spPr>
          <a:xfrm>
            <a:off x="7917180" y="1992630"/>
            <a:ext cx="3952875" cy="2641600"/>
          </a:xfrm>
          <a:prstGeom prst="rect">
            <a:avLst/>
          </a:prstGeom>
          <a:noFill/>
          <a:ln w="19050" cap="flat" cmpd="sng">
            <a:solidFill>
              <a:schemeClr val="bg1"/>
            </a:solidFill>
            <a:prstDash val="solid"/>
            <a:bevel/>
            <a:headEnd type="none" w="med" len="med"/>
            <a:tailEnd type="none" w="med" len="me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4344"/>
                                        </p:tgtEl>
                                        <p:attrNameLst>
                                          <p:attrName>style.visibility</p:attrName>
                                        </p:attrNameLst>
                                      </p:cBhvr>
                                      <p:to>
                                        <p:strVal val="visible"/>
                                      </p:to>
                                    </p:set>
                                    <p:animEffect filter="fade">
                                      <p:cBhvr>
                                        <p:cTn id="7" dur="1000"/>
                                        <p:tgtEl>
                                          <p:spTgt spid="14344"/>
                                        </p:tgtEl>
                                      </p:cBhvr>
                                    </p:animEffect>
                                    <p:anim calcmode="lin" valueType="num">
                                      <p:cBhvr>
                                        <p:cTn id="8" dur="1000" fill="hold"/>
                                        <p:tgtEl>
                                          <p:spTgt spid="14344"/>
                                        </p:tgtEl>
                                        <p:attrNameLst>
                                          <p:attrName>ppt_x</p:attrName>
                                        </p:attrNameLst>
                                      </p:cBhvr>
                                      <p:tavLst>
                                        <p:tav tm="0">
                                          <p:val>
                                            <p:strVal val="#ppt_x"/>
                                          </p:val>
                                        </p:tav>
                                        <p:tav tm="100000">
                                          <p:val>
                                            <p:strVal val="#ppt_x"/>
                                          </p:val>
                                        </p:tav>
                                      </p:tavLst>
                                    </p:anim>
                                    <p:anim calcmode="lin" valueType="num">
                                      <p:cBhvr>
                                        <p:cTn id="9" dur="900" decel="100000" fill="hold"/>
                                        <p:tgtEl>
                                          <p:spTgt spid="1434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3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8" name="矩形 13"/>
          <p:cNvSpPr/>
          <p:nvPr/>
        </p:nvSpPr>
        <p:spPr>
          <a:xfrm>
            <a:off x="589280" y="1479550"/>
            <a:ext cx="10996295" cy="4727575"/>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39"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二、高职体育目标体系</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矩形 2"/>
          <p:cNvSpPr/>
          <p:nvPr/>
        </p:nvSpPr>
        <p:spPr>
          <a:xfrm>
            <a:off x="589280" y="1479550"/>
            <a:ext cx="10996295" cy="109855"/>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1" name="任意多边形 20"/>
          <p:cNvSpPr/>
          <p:nvPr/>
        </p:nvSpPr>
        <p:spPr>
          <a:xfrm>
            <a:off x="589280" y="1587500"/>
            <a:ext cx="10995660" cy="736600"/>
          </a:xfrm>
          <a:custGeom>
            <a:avLst/>
            <a:gdLst/>
            <a:ahLst/>
            <a:cxnLst>
              <a:cxn ang="0">
                <a:pos x="0" y="0"/>
              </a:cxn>
              <a:cxn ang="0">
                <a:pos x="7201800" y="0"/>
              </a:cxn>
              <a:cxn ang="0">
                <a:pos x="7201800" y="554372"/>
              </a:cxn>
              <a:cxn ang="0">
                <a:pos x="6880276" y="554372"/>
              </a:cxn>
              <a:cxn ang="0">
                <a:pos x="6727333" y="737212"/>
              </a:cxn>
              <a:cxn ang="0">
                <a:pos x="6727333"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4344" name="矩形 21"/>
          <p:cNvSpPr/>
          <p:nvPr/>
        </p:nvSpPr>
        <p:spPr>
          <a:xfrm>
            <a:off x="708025" y="2305050"/>
            <a:ext cx="10444480" cy="3385820"/>
          </a:xfrm>
          <a:prstGeom prst="rect">
            <a:avLst/>
          </a:prstGeom>
          <a:noFill/>
          <a:ln w="9525">
            <a:noFill/>
          </a:ln>
        </p:spPr>
        <p:txBody>
          <a:bodyPr wrap="square" anchor="t" anchorCtr="0">
            <a:no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职业体能目标</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任何职业活动的开展都需要以一定的体能素质为基础。高职体育承担着学生职业体能训练的重要任务。在体育教学中，应积极通过开展职业实用性身体训练，有目的地进行与职业特点相适应的相关训练和锻炼，帮助学生在校期间进行必要的职业体能储备，以增强学生适应未来职业岗位的能力，减少和预防职业伤害和职业病的产生。</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职业技能目标</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职业相关技能的获得是高等职业教育有别于普通高等教育的重要特征，包括外显的身体活动（动作技能）和内在的思维活动（智力技能）。高职生应从多角度认识体育、学习体育和运用体育，掌握要的职业技能素质。</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4344"/>
                                        </p:tgtEl>
                                        <p:attrNameLst>
                                          <p:attrName>style.visibility</p:attrName>
                                        </p:attrNameLst>
                                      </p:cBhvr>
                                      <p:to>
                                        <p:strVal val="visible"/>
                                      </p:to>
                                    </p:set>
                                    <p:animEffect filter="fade">
                                      <p:cBhvr>
                                        <p:cTn id="7" dur="1000"/>
                                        <p:tgtEl>
                                          <p:spTgt spid="14344"/>
                                        </p:tgtEl>
                                      </p:cBhvr>
                                    </p:animEffect>
                                    <p:anim calcmode="lin" valueType="num">
                                      <p:cBhvr>
                                        <p:cTn id="8" dur="1000" fill="hold"/>
                                        <p:tgtEl>
                                          <p:spTgt spid="14344"/>
                                        </p:tgtEl>
                                        <p:attrNameLst>
                                          <p:attrName>ppt_x</p:attrName>
                                        </p:attrNameLst>
                                      </p:cBhvr>
                                      <p:tavLst>
                                        <p:tav tm="0">
                                          <p:val>
                                            <p:strVal val="#ppt_x"/>
                                          </p:val>
                                        </p:tav>
                                        <p:tav tm="100000">
                                          <p:val>
                                            <p:strVal val="#ppt_x"/>
                                          </p:val>
                                        </p:tav>
                                      </p:tavLst>
                                    </p:anim>
                                    <p:anim calcmode="lin" valueType="num">
                                      <p:cBhvr>
                                        <p:cTn id="9" dur="900" decel="100000" fill="hold"/>
                                        <p:tgtEl>
                                          <p:spTgt spid="1434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3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8" name="矩形 13"/>
          <p:cNvSpPr/>
          <p:nvPr/>
        </p:nvSpPr>
        <p:spPr>
          <a:xfrm>
            <a:off x="589280" y="1479550"/>
            <a:ext cx="6884035" cy="3411220"/>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39"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二、高职体育目标体系</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矩形 2"/>
          <p:cNvSpPr/>
          <p:nvPr/>
        </p:nvSpPr>
        <p:spPr>
          <a:xfrm>
            <a:off x="589280" y="1479550"/>
            <a:ext cx="6884035" cy="109855"/>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1" name="任意多边形 20"/>
          <p:cNvSpPr/>
          <p:nvPr/>
        </p:nvSpPr>
        <p:spPr>
          <a:xfrm>
            <a:off x="589280" y="1587500"/>
            <a:ext cx="6884035" cy="736600"/>
          </a:xfrm>
          <a:custGeom>
            <a:avLst/>
            <a:gdLst/>
            <a:ahLst/>
            <a:cxnLst>
              <a:cxn ang="0">
                <a:pos x="0" y="0"/>
              </a:cxn>
              <a:cxn ang="0">
                <a:pos x="7201800" y="0"/>
              </a:cxn>
              <a:cxn ang="0">
                <a:pos x="7201800" y="554372"/>
              </a:cxn>
              <a:cxn ang="0">
                <a:pos x="6880276" y="554372"/>
              </a:cxn>
              <a:cxn ang="0">
                <a:pos x="6727333" y="737212"/>
              </a:cxn>
              <a:cxn ang="0">
                <a:pos x="6727333"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4344" name="矩形 21"/>
          <p:cNvSpPr/>
          <p:nvPr/>
        </p:nvSpPr>
        <p:spPr>
          <a:xfrm>
            <a:off x="708025" y="2305050"/>
            <a:ext cx="6412865" cy="2237740"/>
          </a:xfrm>
          <a:prstGeom prst="rect">
            <a:avLst/>
          </a:prstGeom>
          <a:noFill/>
          <a:ln w="9525">
            <a:noFill/>
          </a:ln>
        </p:spPr>
        <p:txBody>
          <a:bodyPr wrap="square"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终身体育目标</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终身教育观的发展，推动了终身体育观的形成。高职体育不仅要解决学生的体质健康问题，还应帮助学生建立正确的体育观念，掌握科学锻炼身体的基本技能，养成体育锻炼的良好习惯，使其毕业后仍能坚持体育学习和锻炼，促进个体终身体育行为的实施。</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7637145" y="1703705"/>
            <a:ext cx="4206240" cy="286956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4344"/>
                                        </p:tgtEl>
                                        <p:attrNameLst>
                                          <p:attrName>style.visibility</p:attrName>
                                        </p:attrNameLst>
                                      </p:cBhvr>
                                      <p:to>
                                        <p:strVal val="visible"/>
                                      </p:to>
                                    </p:set>
                                    <p:animEffect filter="fade">
                                      <p:cBhvr>
                                        <p:cTn id="7" dur="1000"/>
                                        <p:tgtEl>
                                          <p:spTgt spid="14344"/>
                                        </p:tgtEl>
                                      </p:cBhvr>
                                    </p:animEffect>
                                    <p:anim calcmode="lin" valueType="num">
                                      <p:cBhvr>
                                        <p:cTn id="8" dur="1000" fill="hold"/>
                                        <p:tgtEl>
                                          <p:spTgt spid="14344"/>
                                        </p:tgtEl>
                                        <p:attrNameLst>
                                          <p:attrName>ppt_x</p:attrName>
                                        </p:attrNameLst>
                                      </p:cBhvr>
                                      <p:tavLst>
                                        <p:tav tm="0">
                                          <p:val>
                                            <p:strVal val="#ppt_x"/>
                                          </p:val>
                                        </p:tav>
                                        <p:tav tm="100000">
                                          <p:val>
                                            <p:strVal val="#ppt_x"/>
                                          </p:val>
                                        </p:tav>
                                      </p:tavLst>
                                    </p:anim>
                                    <p:anim calcmode="lin" valueType="num">
                                      <p:cBhvr>
                                        <p:cTn id="9" dur="900" decel="100000" fill="hold"/>
                                        <p:tgtEl>
                                          <p:spTgt spid="1434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3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34"/>
          <p:cNvSpPr txBox="1"/>
          <p:nvPr/>
        </p:nvSpPr>
        <p:spPr>
          <a:xfrm>
            <a:off x="574040" y="428625"/>
            <a:ext cx="3816350" cy="583565"/>
          </a:xfrm>
          <a:prstGeom prst="rect">
            <a:avLst/>
          </a:prstGeom>
          <a:noFill/>
        </p:spPr>
        <p:txBody>
          <a:bodyPr vert="horz" wrap="square" rtlCol="0">
            <a:spAutoFit/>
          </a:bodyPr>
          <a:lstStyle/>
          <a:p>
            <a:pPr algn="l"/>
            <a:r>
              <a:rPr lang="zh-CN" altLang="en-US" sz="3200" b="1" dirty="0">
                <a:solidFill>
                  <a:srgbClr val="887875"/>
                </a:solidFill>
                <a:latin typeface="宋体" panose="02010600030101010101" pitchFamily="2" charset="-122"/>
                <a:sym typeface="微软雅黑" panose="020B0503020204020204" pitchFamily="34" charset="-122"/>
              </a:rPr>
              <a:t>拓展知识</a:t>
            </a:r>
            <a:endParaRPr lang="zh-CN" altLang="en-US" sz="3200" b="1" dirty="0">
              <a:solidFill>
                <a:srgbClr val="887875"/>
              </a:solidFill>
              <a:latin typeface="宋体" panose="02010600030101010101" pitchFamily="2" charset="-122"/>
              <a:sym typeface="微软雅黑" panose="020B0503020204020204" pitchFamily="34" charset="-122"/>
            </a:endParaRPr>
          </a:p>
        </p:txBody>
      </p:sp>
      <p:sp>
        <p:nvSpPr>
          <p:cNvPr id="37" name="文本框 36"/>
          <p:cNvSpPr txBox="1"/>
          <p:nvPr/>
        </p:nvSpPr>
        <p:spPr>
          <a:xfrm>
            <a:off x="198588" y="6355163"/>
            <a:ext cx="2777928" cy="368300"/>
          </a:xfrm>
          <a:prstGeom prst="rect">
            <a:avLst/>
          </a:prstGeom>
          <a:noFill/>
        </p:spPr>
        <p:txBody>
          <a:bodyPr wrap="square" rtlCol="0">
            <a:spAutoFit/>
            <a:scene3d>
              <a:camera prst="orthographicFront"/>
              <a:lightRig rig="threePt" dir="t"/>
            </a:scene3d>
          </a:bodyPr>
          <a:lstStyle>
            <a:defPPr>
              <a:defRPr lang="zh-CN"/>
            </a:defPPr>
            <a:lvl1pPr algn="dist">
              <a:defRPr sz="6000">
                <a:solidFill>
                  <a:srgbClr val="887875"/>
                </a:solidFill>
                <a:latin typeface="思源宋体 CN SemiBold" panose="02020600000000000000" pitchFamily="18" charset="-122"/>
                <a:ea typeface="思源宋体 CN SemiBold" panose="02020600000000000000" pitchFamily="18" charset="-122"/>
              </a:defRPr>
            </a:lvl1pPr>
          </a:lstStyle>
          <a:p>
            <a:pPr algn="l"/>
            <a:r>
              <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1800" dirty="0">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908050" y="1261110"/>
            <a:ext cx="8650605" cy="4707890"/>
          </a:xfrm>
          <a:prstGeom prst="rect">
            <a:avLst/>
          </a:prstGeom>
          <a:noFill/>
        </p:spPr>
        <p:txBody>
          <a:bodyPr wrap="square" rtlCol="0">
            <a:spAutoFit/>
          </a:bodyPr>
          <a:p>
            <a:pPr>
              <a:lnSpc>
                <a:spcPct val="150000"/>
              </a:lnSpc>
            </a:pPr>
            <a:r>
              <a:rPr lang="zh-CN" altLang="en-US" sz="2000"/>
              <a:t>体育本是一个来自于游戏，发展于游戏的学科，本应受到学生的喜爱。目前有许多学生在接触了一段体育课后，就发现现实中正规的体育课和他们头脑中一种欢乐的、玩的体育课之间的差距实在太大了。当然，体育课是教育，应有一些较正规的教学内容（如队列和一些技术学习等），这无可非议。如果此时教师的教学方法呆板、生硬，组织形式单调就会使这种落差徒然增大。于是有些学生就会慢慢地疏远体育，上课处于被动状态，越是高年级越明显。那么如何改变这种客观存在的“厌学”现象呢？如何培养学生对体育的兴趣、爱好、意识和能力呢？最近在一节跳绳课上发生的事情，给我很大的启发，我觉得给学生创造一个体现自我的宽松的学习环境，对于发挥学生主体性未尝不是一个办法。</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399915" y="2168525"/>
            <a:ext cx="3649980" cy="2491740"/>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任务四</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高职体育目标的基本要求</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custDataLst>
              <p:tags r:id="rId2"/>
            </p:custDataLst>
          </p:nvPr>
        </p:nvSpPr>
        <p:spPr>
          <a:xfrm>
            <a:off x="869950" y="544830"/>
            <a:ext cx="5918835" cy="521970"/>
          </a:xfrm>
          <a:prstGeom prst="rect">
            <a:avLst/>
          </a:prstGeom>
          <a:noFill/>
          <a:ln w="9525">
            <a:noFill/>
          </a:ln>
        </p:spPr>
        <p:txBody>
          <a:bodyPr wrap="square" anchor="t" anchorCtr="0">
            <a:spAutoFit/>
          </a:bodyPr>
          <a:p>
            <a:r>
              <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任务四　高职体育目标的基本要求</a:t>
            </a:r>
            <a:endParaRPr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îŝḷîḓé-文本框 65"/>
          <p:cNvSpPr txBox="1"/>
          <p:nvPr/>
        </p:nvSpPr>
        <p:spPr>
          <a:xfrm>
            <a:off x="5880735" y="2353310"/>
            <a:ext cx="4121785" cy="563880"/>
          </a:xfrm>
          <a:prstGeom prst="rect">
            <a:avLst/>
          </a:prstGeom>
          <a:noFill/>
        </p:spPr>
        <p:txBody>
          <a:bodyPr wrap="none" anchor="b" anchorCtr="0">
            <a:normAutofit/>
          </a:bodyPr>
          <a:p>
            <a:pPr algn="l" defTabSz="1217295">
              <a:lnSpc>
                <a:spcPct val="140000"/>
              </a:lnSpc>
            </a:pPr>
            <a:r>
              <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认真学习党的教育方针，增强体育和健康意识</a:t>
            </a:r>
            <a:endParaRPr lang="zh-CN" altLang="en-US" sz="20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37" name="îŝḷîḓé-文本框 63"/>
          <p:cNvSpPr txBox="1"/>
          <p:nvPr/>
        </p:nvSpPr>
        <p:spPr>
          <a:xfrm>
            <a:off x="5865495" y="3460750"/>
            <a:ext cx="4121785" cy="502920"/>
          </a:xfrm>
          <a:prstGeom prst="rect">
            <a:avLst/>
          </a:prstGeom>
          <a:noFill/>
        </p:spPr>
        <p:txBody>
          <a:bodyPr wrap="none" anchor="b" anchorCtr="0">
            <a:normAutofit lnSpcReduction="10000"/>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鼓励大学生积极参与体育活动，有效地增强体质</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sp>
        <p:nvSpPr>
          <p:cNvPr id="48" name="îŝḷîḓé-文本框 61"/>
          <p:cNvSpPr txBox="1"/>
          <p:nvPr>
            <p:custDataLst>
              <p:tags r:id="rId3"/>
            </p:custDataLst>
          </p:nvPr>
        </p:nvSpPr>
        <p:spPr>
          <a:xfrm>
            <a:off x="5880735" y="4399280"/>
            <a:ext cx="4121785" cy="604520"/>
          </a:xfrm>
          <a:prstGeom prst="rect">
            <a:avLst/>
          </a:prstGeom>
          <a:noFill/>
        </p:spPr>
        <p:txBody>
          <a:bodyPr wrap="none" anchor="b" anchorCtr="0">
            <a:normAutofit/>
          </a:bodyPr>
          <a:p>
            <a:pPr algn="l" defTabSz="1217295">
              <a:lnSpc>
                <a:spcPct val="14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rPr>
              <a:t>掌握体育卫生保健知识，不断提高健康水平</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思源黑体 CN Regular" panose="020B0500000000000000" pitchFamily="34" charset="-122"/>
            </a:endParaRPr>
          </a:p>
        </p:txBody>
      </p:sp>
      <p:grpSp>
        <p:nvGrpSpPr>
          <p:cNvPr id="7" name="组合 6"/>
          <p:cNvGrpSpPr/>
          <p:nvPr/>
        </p:nvGrpSpPr>
        <p:grpSpPr>
          <a:xfrm>
            <a:off x="1178929" y="1805940"/>
            <a:ext cx="3406612" cy="3433234"/>
            <a:chOff x="1472299" y="1847850"/>
            <a:chExt cx="3406612" cy="3433234"/>
          </a:xfrm>
        </p:grpSpPr>
        <p:sp>
          <p:nvSpPr>
            <p:cNvPr id="10" name="Polygon"/>
            <p:cNvSpPr/>
            <p:nvPr>
              <p:custDataLst>
                <p:tags r:id="rId4"/>
              </p:custDataLst>
            </p:nvPr>
          </p:nvSpPr>
          <p:spPr>
            <a:xfrm>
              <a:off x="2348598" y="1847850"/>
              <a:ext cx="1649779" cy="19050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1" name="Polygon"/>
            <p:cNvSpPr/>
            <p:nvPr>
              <p:custDataLst>
                <p:tags r:id="rId5"/>
              </p:custDataLst>
            </p:nvPr>
          </p:nvSpPr>
          <p:spPr>
            <a:xfrm>
              <a:off x="1472299"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4"/>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2" name="Polygon"/>
            <p:cNvSpPr/>
            <p:nvPr>
              <p:custDataLst>
                <p:tags r:id="rId6"/>
              </p:custDataLst>
            </p:nvPr>
          </p:nvSpPr>
          <p:spPr>
            <a:xfrm>
              <a:off x="3229132" y="3376083"/>
              <a:ext cx="1649779" cy="1905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5"/>
            </a:solidFill>
            <a:ln w="12700">
              <a:miter lim="400000"/>
            </a:ln>
          </p:spPr>
          <p:txBody>
            <a:bodyPr lIns="22860" rIns="22860"/>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7" name="Shape"/>
            <p:cNvSpPr/>
            <p:nvPr>
              <p:custDataLst>
                <p:tags r:id="rId7"/>
              </p:custDataLst>
            </p:nvPr>
          </p:nvSpPr>
          <p:spPr>
            <a:xfrm>
              <a:off x="3815841" y="4091411"/>
              <a:ext cx="476361" cy="474346"/>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8" name="Shape"/>
            <p:cNvSpPr/>
            <p:nvPr>
              <p:custDataLst>
                <p:tags r:id="rId8"/>
              </p:custDataLst>
            </p:nvPr>
          </p:nvSpPr>
          <p:spPr>
            <a:xfrm>
              <a:off x="3031839" y="2546350"/>
              <a:ext cx="283298" cy="508000"/>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19" name="Shape"/>
            <p:cNvSpPr/>
            <p:nvPr>
              <p:custDataLst>
                <p:tags r:id="rId9"/>
              </p:custDataLst>
            </p:nvPr>
          </p:nvSpPr>
          <p:spPr>
            <a:xfrm>
              <a:off x="2150390" y="4074583"/>
              <a:ext cx="293595" cy="508001"/>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ln w="12700">
              <a:solidFill>
                <a:srgbClr val="FFFFFF"/>
              </a:solidFill>
              <a:miter lim="400000"/>
            </a:ln>
          </p:spPr>
          <p:txBody>
            <a:bodyPr lIns="22860" rIns="22860" anchor="ctr"/>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
        <p:nvSpPr>
          <p:cNvPr id="32" name="PA_库_Circle "/>
          <p:cNvSpPr/>
          <p:nvPr>
            <p:custDataLst>
              <p:tags r:id="rId10"/>
            </p:custDataLst>
          </p:nvPr>
        </p:nvSpPr>
        <p:spPr>
          <a:xfrm>
            <a:off x="5318125" y="3493675"/>
            <a:ext cx="508001" cy="508001"/>
          </a:xfrm>
          <a:prstGeom prst="ellipse">
            <a:avLst/>
          </a:prstGeom>
          <a:solidFill>
            <a:srgbClr val="1E4E79"/>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4" name="PA_库_Circle "/>
          <p:cNvSpPr/>
          <p:nvPr>
            <p:custDataLst>
              <p:tags r:id="rId11"/>
            </p:custDataLst>
          </p:nvPr>
        </p:nvSpPr>
        <p:spPr>
          <a:xfrm>
            <a:off x="5318125" y="4567546"/>
            <a:ext cx="508001" cy="508001"/>
          </a:xfrm>
          <a:prstGeom prst="ellipse">
            <a:avLst/>
          </a:prstGeom>
          <a:solidFill>
            <a:srgbClr val="F9D1D4"/>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5" name="PA_库_Circle "/>
          <p:cNvSpPr/>
          <p:nvPr>
            <p:custDataLst>
              <p:tags r:id="rId12"/>
            </p:custDataLst>
          </p:nvPr>
        </p:nvSpPr>
        <p:spPr>
          <a:xfrm>
            <a:off x="5318125" y="2526578"/>
            <a:ext cx="508001" cy="508001"/>
          </a:xfrm>
          <a:prstGeom prst="ellipse">
            <a:avLst/>
          </a:prstGeom>
          <a:solidFill>
            <a:srgbClr val="A7D7DA"/>
          </a:solidFill>
          <a:ln w="12700">
            <a:miter lim="400000"/>
          </a:ln>
        </p:spPr>
        <p:txBody>
          <a:bodyPr lIns="22860" rIns="22860"/>
          <a:lstStyle/>
          <a:p>
            <a:pPr defTabSz="914400">
              <a:defRPr sz="3600">
                <a:solidFill>
                  <a:srgbClr val="737572"/>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8" name="PA_库_形状 "/>
          <p:cNvSpPr/>
          <p:nvPr>
            <p:custDataLst>
              <p:tags r:id="rId13"/>
            </p:custDataLst>
          </p:nvPr>
        </p:nvSpPr>
        <p:spPr>
          <a:xfrm>
            <a:off x="5453407" y="4718101"/>
            <a:ext cx="222604" cy="221662"/>
          </a:xfrm>
          <a:custGeom>
            <a:avLst/>
            <a:gdLst/>
            <a:ahLst/>
            <a:cxnLst>
              <a:cxn ang="0">
                <a:pos x="wd2" y="hd2"/>
              </a:cxn>
              <a:cxn ang="5400000">
                <a:pos x="wd2" y="hd2"/>
              </a:cxn>
              <a:cxn ang="10800000">
                <a:pos x="wd2" y="hd2"/>
              </a:cxn>
              <a:cxn ang="16200000">
                <a:pos x="wd2" y="hd2"/>
              </a:cxn>
            </a:cxnLst>
            <a:rect l="0" t="0" r="r" b="b"/>
            <a:pathLst>
              <a:path w="19273" h="19365" extrusionOk="0">
                <a:moveTo>
                  <a:pt x="11045" y="11319"/>
                </a:moveTo>
                <a:cubicBezTo>
                  <a:pt x="9338" y="13030"/>
                  <a:pt x="7144" y="14740"/>
                  <a:pt x="6315" y="13909"/>
                </a:cubicBezTo>
                <a:cubicBezTo>
                  <a:pt x="4999" y="12590"/>
                  <a:pt x="4121" y="11710"/>
                  <a:pt x="1537" y="13909"/>
                </a:cubicBezTo>
                <a:cubicBezTo>
                  <a:pt x="-1486" y="16060"/>
                  <a:pt x="659" y="17770"/>
                  <a:pt x="1976" y="18650"/>
                </a:cubicBezTo>
                <a:cubicBezTo>
                  <a:pt x="3244" y="20360"/>
                  <a:pt x="8461" y="19089"/>
                  <a:pt x="13629" y="13909"/>
                </a:cubicBezTo>
                <a:cubicBezTo>
                  <a:pt x="18798" y="8729"/>
                  <a:pt x="20114" y="3500"/>
                  <a:pt x="18798" y="1741"/>
                </a:cubicBezTo>
                <a:cubicBezTo>
                  <a:pt x="17530" y="470"/>
                  <a:pt x="16213" y="-1240"/>
                  <a:pt x="14068" y="1350"/>
                </a:cubicBezTo>
                <a:cubicBezTo>
                  <a:pt x="11923" y="3940"/>
                  <a:pt x="12800" y="4771"/>
                  <a:pt x="14068" y="6139"/>
                </a:cubicBezTo>
                <a:cubicBezTo>
                  <a:pt x="14946" y="6921"/>
                  <a:pt x="13239" y="9120"/>
                  <a:pt x="11045" y="11319"/>
                </a:cubicBezTo>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39" name="PA_库_形状 "/>
          <p:cNvSpPr/>
          <p:nvPr>
            <p:custDataLst>
              <p:tags r:id="rId14"/>
            </p:custDataLst>
          </p:nvPr>
        </p:nvSpPr>
        <p:spPr>
          <a:xfrm>
            <a:off x="5495942" y="2643969"/>
            <a:ext cx="152367" cy="273219"/>
          </a:xfrm>
          <a:custGeom>
            <a:avLst/>
            <a:gdLst/>
            <a:ahLst/>
            <a:cxnLst>
              <a:cxn ang="0">
                <a:pos x="wd2" y="hd2"/>
              </a:cxn>
              <a:cxn ang="5400000">
                <a:pos x="wd2" y="hd2"/>
              </a:cxn>
              <a:cxn ang="10800000">
                <a:pos x="wd2" y="hd2"/>
              </a:cxn>
              <a:cxn ang="16200000">
                <a:pos x="wd2" y="hd2"/>
              </a:cxn>
            </a:cxnLst>
            <a:rect l="0" t="0" r="r" b="b"/>
            <a:pathLst>
              <a:path w="19935" h="21123" extrusionOk="0">
                <a:moveTo>
                  <a:pt x="19598" y="15284"/>
                </a:moveTo>
                <a:cubicBezTo>
                  <a:pt x="15163" y="7074"/>
                  <a:pt x="15163" y="7074"/>
                  <a:pt x="15163" y="7074"/>
                </a:cubicBezTo>
                <a:cubicBezTo>
                  <a:pt x="13876" y="5221"/>
                  <a:pt x="9441" y="3705"/>
                  <a:pt x="5651" y="4463"/>
                </a:cubicBezTo>
                <a:cubicBezTo>
                  <a:pt x="2504" y="379"/>
                  <a:pt x="2504" y="379"/>
                  <a:pt x="2504" y="379"/>
                </a:cubicBezTo>
                <a:cubicBezTo>
                  <a:pt x="1860" y="0"/>
                  <a:pt x="1288" y="0"/>
                  <a:pt x="644" y="0"/>
                </a:cubicBezTo>
                <a:cubicBezTo>
                  <a:pt x="0" y="379"/>
                  <a:pt x="0" y="758"/>
                  <a:pt x="0" y="1137"/>
                </a:cubicBezTo>
                <a:cubicBezTo>
                  <a:pt x="3791" y="5221"/>
                  <a:pt x="3791" y="5221"/>
                  <a:pt x="3791" y="5221"/>
                </a:cubicBezTo>
                <a:cubicBezTo>
                  <a:pt x="1288" y="5937"/>
                  <a:pt x="-715" y="8168"/>
                  <a:pt x="644" y="10063"/>
                </a:cubicBezTo>
                <a:cubicBezTo>
                  <a:pt x="4435" y="18274"/>
                  <a:pt x="4435" y="18274"/>
                  <a:pt x="4435" y="18274"/>
                </a:cubicBezTo>
                <a:cubicBezTo>
                  <a:pt x="5078" y="20505"/>
                  <a:pt x="9441" y="21600"/>
                  <a:pt x="13876" y="20926"/>
                </a:cubicBezTo>
                <a:cubicBezTo>
                  <a:pt x="18382" y="19747"/>
                  <a:pt x="20885" y="17137"/>
                  <a:pt x="19598" y="15284"/>
                </a:cubicBezTo>
                <a:close/>
                <a:moveTo>
                  <a:pt x="8225" y="9347"/>
                </a:moveTo>
                <a:cubicBezTo>
                  <a:pt x="6938" y="9726"/>
                  <a:pt x="5651" y="9347"/>
                  <a:pt x="5078" y="8547"/>
                </a:cubicBezTo>
                <a:cubicBezTo>
                  <a:pt x="4435" y="7832"/>
                  <a:pt x="5078" y="6695"/>
                  <a:pt x="6294" y="6695"/>
                </a:cubicBezTo>
                <a:cubicBezTo>
                  <a:pt x="8225" y="6316"/>
                  <a:pt x="9441" y="6695"/>
                  <a:pt x="9441" y="7495"/>
                </a:cubicBezTo>
                <a:cubicBezTo>
                  <a:pt x="10085" y="8168"/>
                  <a:pt x="9441" y="9347"/>
                  <a:pt x="8225" y="9347"/>
                </a:cubicBez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
        <p:nvSpPr>
          <p:cNvPr id="40" name="PA_库_形状 "/>
          <p:cNvSpPr/>
          <p:nvPr>
            <p:custDataLst>
              <p:tags r:id="rId15"/>
            </p:custDataLst>
          </p:nvPr>
        </p:nvSpPr>
        <p:spPr>
          <a:xfrm>
            <a:off x="5487890" y="3620510"/>
            <a:ext cx="144045" cy="249238"/>
          </a:xfrm>
          <a:custGeom>
            <a:avLst/>
            <a:gdLst/>
            <a:ahLst/>
            <a:cxnLst>
              <a:cxn ang="0">
                <a:pos x="wd2" y="hd2"/>
              </a:cxn>
              <a:cxn ang="5400000">
                <a:pos x="wd2" y="hd2"/>
              </a:cxn>
              <a:cxn ang="10800000">
                <a:pos x="wd2" y="hd2"/>
              </a:cxn>
              <a:cxn ang="16200000">
                <a:pos x="wd2" y="hd2"/>
              </a:cxn>
            </a:cxnLst>
            <a:rect l="0" t="0" r="r" b="b"/>
            <a:pathLst>
              <a:path w="21600" h="21600" extrusionOk="0">
                <a:moveTo>
                  <a:pt x="18230" y="0"/>
                </a:moveTo>
                <a:cubicBezTo>
                  <a:pt x="3370" y="0"/>
                  <a:pt x="3370" y="0"/>
                  <a:pt x="3370" y="0"/>
                </a:cubicBezTo>
                <a:cubicBezTo>
                  <a:pt x="1302" y="0"/>
                  <a:pt x="0" y="797"/>
                  <a:pt x="0" y="1948"/>
                </a:cubicBezTo>
                <a:cubicBezTo>
                  <a:pt x="0" y="19210"/>
                  <a:pt x="0" y="19210"/>
                  <a:pt x="0" y="19210"/>
                </a:cubicBezTo>
                <a:cubicBezTo>
                  <a:pt x="0" y="20361"/>
                  <a:pt x="1302" y="21600"/>
                  <a:pt x="3370" y="21600"/>
                </a:cubicBezTo>
                <a:cubicBezTo>
                  <a:pt x="18230" y="21600"/>
                  <a:pt x="18230" y="21600"/>
                  <a:pt x="18230" y="21600"/>
                </a:cubicBezTo>
                <a:cubicBezTo>
                  <a:pt x="20298" y="21600"/>
                  <a:pt x="21600" y="20361"/>
                  <a:pt x="21600" y="19210"/>
                </a:cubicBezTo>
                <a:cubicBezTo>
                  <a:pt x="21600" y="1948"/>
                  <a:pt x="21600" y="1948"/>
                  <a:pt x="21600" y="1948"/>
                </a:cubicBezTo>
                <a:cubicBezTo>
                  <a:pt x="21600" y="797"/>
                  <a:pt x="20298" y="0"/>
                  <a:pt x="18230" y="0"/>
                </a:cubicBezTo>
                <a:close/>
                <a:moveTo>
                  <a:pt x="10800" y="20361"/>
                </a:moveTo>
                <a:cubicBezTo>
                  <a:pt x="9421" y="20361"/>
                  <a:pt x="8119" y="19962"/>
                  <a:pt x="8119" y="19608"/>
                </a:cubicBezTo>
                <a:cubicBezTo>
                  <a:pt x="8119" y="18811"/>
                  <a:pt x="9421" y="18413"/>
                  <a:pt x="10800" y="18413"/>
                </a:cubicBezTo>
                <a:cubicBezTo>
                  <a:pt x="12179" y="18413"/>
                  <a:pt x="13481" y="18811"/>
                  <a:pt x="13481" y="19608"/>
                </a:cubicBezTo>
                <a:cubicBezTo>
                  <a:pt x="13481" y="19962"/>
                  <a:pt x="12179" y="20361"/>
                  <a:pt x="10800" y="20361"/>
                </a:cubicBezTo>
                <a:close/>
                <a:moveTo>
                  <a:pt x="18919" y="17262"/>
                </a:moveTo>
                <a:cubicBezTo>
                  <a:pt x="2681" y="17262"/>
                  <a:pt x="2681" y="17262"/>
                  <a:pt x="2681" y="17262"/>
                </a:cubicBezTo>
                <a:cubicBezTo>
                  <a:pt x="2681" y="2744"/>
                  <a:pt x="2681" y="2744"/>
                  <a:pt x="2681" y="2744"/>
                </a:cubicBezTo>
                <a:cubicBezTo>
                  <a:pt x="18919" y="2744"/>
                  <a:pt x="18919" y="2744"/>
                  <a:pt x="18919" y="2744"/>
                </a:cubicBezTo>
                <a:lnTo>
                  <a:pt x="18919" y="17262"/>
                </a:lnTo>
                <a:close/>
              </a:path>
            </a:pathLst>
          </a:custGeom>
          <a:solidFill>
            <a:srgbClr val="FFFFFF"/>
          </a:solidFill>
          <a:ln w="12700">
            <a:miter lim="400000"/>
          </a:ln>
        </p:spPr>
        <p:txBody>
          <a:bodyPr lIns="22860" rIns="22860" anchor="ctr"/>
          <a:lstStyle/>
          <a:p>
            <a:pPr defTabSz="609600">
              <a:defRPr sz="3600">
                <a:solidFill>
                  <a:srgbClr val="7F7F7F"/>
                </a:solidFill>
                <a:latin typeface="Lato Light"/>
                <a:ea typeface="Lato Light"/>
                <a:cs typeface="Lato Light"/>
                <a:sym typeface="Lato Light"/>
              </a:defRPr>
            </a:pPr>
            <a:endParaRPr>
              <a:latin typeface="字魂105号-简雅黑" panose="00000500000000000000" pitchFamily="2" charset="-122"/>
              <a:ea typeface="字魂105号-简雅黑" panose="00000500000000000000" pitchFamily="2" charset="-122"/>
              <a:cs typeface="微软雅黑" panose="020B0503020204020204" pitchFamily="34" charset="-122"/>
              <a:sym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grpId="0" nodeType="withEffect" nodePh="1">
                                  <p:stCondLst>
                                    <p:cond delay="250"/>
                                  </p:stCondLst>
                                  <p:endCondLst>
                                    <p:cond evt="begin" delay="0">
                                      <p:tn val="10"/>
                                    </p:cond>
                                  </p:endCondLst>
                                  <p:childTnLst>
                                    <p:set>
                                      <p:cBhvr>
                                        <p:cTn id="11" dur="1" fill="hold">
                                          <p:stCondLst>
                                            <p:cond delay="0"/>
                                          </p:stCondLst>
                                        </p:cTn>
                                        <p:tgtEl>
                                          <p:spTgt spid="32">
                                            <p:txEl>
                                              <p:charRg st="4294967295" end="4294967295"/>
                                            </p:txEl>
                                          </p:spTgt>
                                        </p:tgtEl>
                                        <p:attrNameLst>
                                          <p:attrName>style.visibility</p:attrName>
                                        </p:attrNameLst>
                                      </p:cBhvr>
                                      <p:to>
                                        <p:strVal val="visible"/>
                                      </p:to>
                                    </p:set>
                                    <p:anim calcmode="lin" valueType="num">
                                      <p:cBhvr additive="base">
                                        <p:cTn id="12" dur="1500" fill="hold"/>
                                        <p:tgtEl>
                                          <p:spTgt spid="3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3" dur="1500" fill="hold"/>
                                        <p:tgtEl>
                                          <p:spTgt spid="32">
                                            <p:txEl>
                                              <p:charRg st="4294967295" end="4294967295"/>
                                            </p:txEl>
                                          </p:spTgt>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nodePh="1">
                                  <p:stCondLst>
                                    <p:cond delay="250"/>
                                  </p:stCondLst>
                                  <p:endCondLst>
                                    <p:cond evt="begin" delay="0">
                                      <p:tn val="14"/>
                                    </p:cond>
                                  </p:endCondLst>
                                  <p:childTnLst>
                                    <p:set>
                                      <p:cBhvr>
                                        <p:cTn id="15"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16"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7"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250"/>
                                  </p:stCondLst>
                                  <p:endCondLst>
                                    <p:cond evt="begin" delay="0">
                                      <p:tn val="18"/>
                                    </p:cond>
                                  </p:endCondLst>
                                  <p:childTnLst>
                                    <p:set>
                                      <p:cBhvr>
                                        <p:cTn id="19" dur="1" fill="hold">
                                          <p:stCondLst>
                                            <p:cond delay="0"/>
                                          </p:stCondLst>
                                        </p:cTn>
                                        <p:tgtEl>
                                          <p:spTgt spid="35">
                                            <p:txEl>
                                              <p:charRg st="4294967295" end="4294967295"/>
                                            </p:txEl>
                                          </p:spTgt>
                                        </p:tgtEl>
                                        <p:attrNameLst>
                                          <p:attrName>style.visibility</p:attrName>
                                        </p:attrNameLst>
                                      </p:cBhvr>
                                      <p:to>
                                        <p:strVal val="visible"/>
                                      </p:to>
                                    </p:set>
                                    <p:anim calcmode="lin" valueType="num">
                                      <p:cBhvr additive="base">
                                        <p:cTn id="20" dur="1500" fill="hold"/>
                                        <p:tgtEl>
                                          <p:spTgt spid="3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1" dur="1500" fill="hold"/>
                                        <p:tgtEl>
                                          <p:spTgt spid="35">
                                            <p:txEl>
                                              <p:charRg st="4294967295" end="4294967295"/>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nodePh="1">
                                  <p:stCondLst>
                                    <p:cond delay="250"/>
                                  </p:stCondLst>
                                  <p:endCondLst>
                                    <p:cond evt="begin" delay="0">
                                      <p:tn val="22"/>
                                    </p:cond>
                                  </p:endCondLst>
                                  <p:childTnLst>
                                    <p:set>
                                      <p:cBhvr>
                                        <p:cTn id="23" dur="1" fill="hold">
                                          <p:stCondLst>
                                            <p:cond delay="0"/>
                                          </p:stCondLst>
                                        </p:cTn>
                                        <p:tgtEl>
                                          <p:spTgt spid="38">
                                            <p:txEl>
                                              <p:charRg st="4294967295" end="4294967295"/>
                                            </p:txEl>
                                          </p:spTgt>
                                        </p:tgtEl>
                                        <p:attrNameLst>
                                          <p:attrName>style.visibility</p:attrName>
                                        </p:attrNameLst>
                                      </p:cBhvr>
                                      <p:to>
                                        <p:strVal val="visible"/>
                                      </p:to>
                                    </p:set>
                                    <p:anim calcmode="lin" valueType="num">
                                      <p:cBhvr additive="base">
                                        <p:cTn id="24" dur="1500" fill="hold"/>
                                        <p:tgtEl>
                                          <p:spTgt spid="3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5" dur="1500" fill="hold"/>
                                        <p:tgtEl>
                                          <p:spTgt spid="38">
                                            <p:txEl>
                                              <p:charRg st="4294967295" end="4294967295"/>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nodePh="1">
                                  <p:stCondLst>
                                    <p:cond delay="250"/>
                                  </p:stCondLst>
                                  <p:endCondLst>
                                    <p:cond evt="begin" delay="0">
                                      <p:tn val="26"/>
                                    </p:cond>
                                  </p:endCondLst>
                                  <p:childTnLst>
                                    <p:set>
                                      <p:cBhvr>
                                        <p:cTn id="27" dur="1" fill="hold">
                                          <p:stCondLst>
                                            <p:cond delay="0"/>
                                          </p:stCondLst>
                                        </p:cTn>
                                        <p:tgtEl>
                                          <p:spTgt spid="39">
                                            <p:txEl>
                                              <p:charRg st="4294967295" end="4294967295"/>
                                            </p:txEl>
                                          </p:spTgt>
                                        </p:tgtEl>
                                        <p:attrNameLst>
                                          <p:attrName>style.visibility</p:attrName>
                                        </p:attrNameLst>
                                      </p:cBhvr>
                                      <p:to>
                                        <p:strVal val="visible"/>
                                      </p:to>
                                    </p:set>
                                    <p:anim calcmode="lin" valueType="num">
                                      <p:cBhvr additive="base">
                                        <p:cTn id="28" dur="1500" fill="hold"/>
                                        <p:tgtEl>
                                          <p:spTgt spid="3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9" dur="1500" fill="hold"/>
                                        <p:tgtEl>
                                          <p:spTgt spid="39">
                                            <p:txEl>
                                              <p:charRg st="4294967295" end="4294967295"/>
                                            </p:txEl>
                                          </p:spTgt>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nodePh="1">
                                  <p:stCondLst>
                                    <p:cond delay="250"/>
                                  </p:stCondLst>
                                  <p:endCondLst>
                                    <p:cond evt="begin" delay="0">
                                      <p:tn val="30"/>
                                    </p:cond>
                                  </p:endCondLst>
                                  <p:childTnLst>
                                    <p:set>
                                      <p:cBhvr>
                                        <p:cTn id="31" dur="1" fill="hold">
                                          <p:stCondLst>
                                            <p:cond delay="0"/>
                                          </p:stCondLst>
                                        </p:cTn>
                                        <p:tgtEl>
                                          <p:spTgt spid="40">
                                            <p:txEl>
                                              <p:charRg st="4294967295" end="4294967295"/>
                                            </p:txEl>
                                          </p:spTgt>
                                        </p:tgtEl>
                                        <p:attrNameLst>
                                          <p:attrName>style.visibility</p:attrName>
                                        </p:attrNameLst>
                                      </p:cBhvr>
                                      <p:to>
                                        <p:strVal val="visible"/>
                                      </p:to>
                                    </p:set>
                                    <p:anim calcmode="lin" valueType="num">
                                      <p:cBhvr additive="base">
                                        <p:cTn id="32" dur="1500" fill="hold"/>
                                        <p:tgtEl>
                                          <p:spTgt spid="4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3" dur="1500" fill="hold"/>
                                        <p:tgtEl>
                                          <p:spTgt spid="4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4" grpId="0" bldLvl="0" animBg="1" autoUpdateAnimBg="0"/>
      <p:bldP spid="35" grpId="0" bldLvl="0" animBg="1" autoUpdateAnimBg="0"/>
      <p:bldP spid="38" grpId="0" bldLvl="0" animBg="1" autoUpdateAnimBg="0"/>
      <p:bldP spid="39" grpId="0" bldLvl="0" animBg="1" autoUpdateAnimBg="0"/>
      <p:bldP spid="40" grpId="0" bldLvl="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2" name="矩形 13"/>
          <p:cNvSpPr/>
          <p:nvPr/>
        </p:nvSpPr>
        <p:spPr>
          <a:xfrm>
            <a:off x="588963" y="1468438"/>
            <a:ext cx="7200900" cy="2589212"/>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3" name="矩形 17"/>
          <p:cNvSpPr/>
          <p:nvPr/>
        </p:nvSpPr>
        <p:spPr>
          <a:xfrm>
            <a:off x="869950" y="544830"/>
            <a:ext cx="8197850"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一、认真学习党的教育方针，增强体育和健康意识</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4"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5" name="任意多边形 20"/>
          <p:cNvSpPr/>
          <p:nvPr/>
        </p:nvSpPr>
        <p:spPr>
          <a:xfrm>
            <a:off x="588963" y="1587500"/>
            <a:ext cx="7200900" cy="736600"/>
          </a:xfrm>
          <a:custGeom>
            <a:avLst/>
            <a:gdLst/>
            <a:ahLst/>
            <a:cxnLst>
              <a:cxn ang="0">
                <a:pos x="0" y="0"/>
              </a:cxn>
              <a:cxn ang="0">
                <a:pos x="7201800" y="0"/>
              </a:cxn>
              <a:cxn ang="0">
                <a:pos x="7201800" y="554372"/>
              </a:cxn>
              <a:cxn ang="0">
                <a:pos x="6880276" y="554372"/>
              </a:cxn>
              <a:cxn ang="0">
                <a:pos x="6727333" y="737212"/>
              </a:cxn>
              <a:cxn ang="0">
                <a:pos x="6727333"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5368" name="矩形 21"/>
          <p:cNvSpPr/>
          <p:nvPr/>
        </p:nvSpPr>
        <p:spPr>
          <a:xfrm>
            <a:off x="708025" y="2305050"/>
            <a:ext cx="6904038" cy="1393825"/>
          </a:xfrm>
          <a:prstGeom prst="rect">
            <a:avLst/>
          </a:prstGeom>
          <a:noFill/>
          <a:ln w="9525">
            <a:noFill/>
          </a:ln>
        </p:spPr>
        <p:txBody>
          <a:bodyPr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体育是高等教育的有机组成部分，它与德育、智育、美育等共同构成高校全面发展教育的整体。党的教育方针规定了在改革开放和现代化建设中，高校体育要坚持为现代化建设培养全面发展的人才服务的基本方向。</a:t>
            </a:r>
            <a:endParaRPr lang="zh-CN" altLang="en-US" dirty="0">
              <a:latin typeface="Arial" panose="020B0604020202020204" pitchFamily="34" charset="0"/>
              <a:ea typeface="宋体" panose="02010600030101010101" pitchFamily="2" charset="-122"/>
            </a:endParaRPr>
          </a:p>
        </p:txBody>
      </p:sp>
      <p:sp>
        <p:nvSpPr>
          <p:cNvPr id="15370" name="矩形 11"/>
          <p:cNvSpPr/>
          <p:nvPr/>
        </p:nvSpPr>
        <p:spPr>
          <a:xfrm>
            <a:off x="579438" y="4314825"/>
            <a:ext cx="7239000" cy="1476375"/>
          </a:xfrm>
          <a:prstGeom prst="rect">
            <a:avLst/>
          </a:prstGeom>
          <a:noFill/>
          <a:ln w="9525">
            <a:noFill/>
          </a:ln>
        </p:spPr>
        <p:txBody>
          <a:bodyPr anchor="t" anchorCtr="0">
            <a:spAutoFit/>
          </a:bodyPr>
          <a:p>
            <a:pPr>
              <a:lnSpc>
                <a:spcPct val="150000"/>
              </a:lnSpc>
            </a:pPr>
            <a:r>
              <a:rPr lang="zh-CN" altLang="en-US" sz="2000" b="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马克思说：“未来教育</a:t>
            </a:r>
            <a:r>
              <a:rPr lang="en-US" altLang="zh-CN" sz="2000" b="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就是生产劳动同智育和体育相结合，它不仅是提高社会生产力的一种方法，而且是造就全面发展的人的唯一方法。”</a:t>
            </a:r>
            <a:endParaRPr lang="zh-CN" altLang="en-US" sz="2000" b="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5369" name="图片 10" descr="马克思.jpg"/>
          <p:cNvPicPr>
            <a:picLocks noChangeAspect="1"/>
          </p:cNvPicPr>
          <p:nvPr/>
        </p:nvPicPr>
        <p:blipFill>
          <a:blip r:embed="rId1"/>
          <a:stretch>
            <a:fillRect/>
          </a:stretch>
        </p:blipFill>
        <p:spPr>
          <a:xfrm>
            <a:off x="8131175" y="1495425"/>
            <a:ext cx="3492500" cy="44354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5368"/>
                                        </p:tgtEl>
                                        <p:attrNameLst>
                                          <p:attrName>style.visibility</p:attrName>
                                        </p:attrNameLst>
                                      </p:cBhvr>
                                      <p:to>
                                        <p:strVal val="visible"/>
                                      </p:to>
                                    </p:set>
                                    <p:animEffect filter="fade">
                                      <p:cBhvr>
                                        <p:cTn id="7" dur="1000"/>
                                        <p:tgtEl>
                                          <p:spTgt spid="15368"/>
                                        </p:tgtEl>
                                      </p:cBhvr>
                                    </p:animEffect>
                                    <p:anim calcmode="lin" valueType="num">
                                      <p:cBhvr>
                                        <p:cTn id="8" dur="1000" fill="hold"/>
                                        <p:tgtEl>
                                          <p:spTgt spid="15368"/>
                                        </p:tgtEl>
                                        <p:attrNameLst>
                                          <p:attrName>ppt_x</p:attrName>
                                        </p:attrNameLst>
                                      </p:cBhvr>
                                      <p:tavLst>
                                        <p:tav tm="0">
                                          <p:val>
                                            <p:strVal val="#ppt_x"/>
                                          </p:val>
                                        </p:tav>
                                        <p:tav tm="100000">
                                          <p:val>
                                            <p:strVal val="#ppt_x"/>
                                          </p:val>
                                        </p:tav>
                                      </p:tavLst>
                                    </p:anim>
                                    <p:anim calcmode="lin" valueType="num">
                                      <p:cBhvr>
                                        <p:cTn id="9" dur="900" decel="100000" fill="hold"/>
                                        <p:tgtEl>
                                          <p:spTgt spid="1536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368"/>
                                        </p:tgtEl>
                                        <p:attrNameLst>
                                          <p:attrName>ppt_y</p:attrName>
                                        </p:attrNameLst>
                                      </p:cBhvr>
                                      <p:tavLst>
                                        <p:tav tm="0">
                                          <p:val>
                                            <p:strVal val="#ppt_y-.03"/>
                                          </p:val>
                                        </p:tav>
                                        <p:tav tm="100000">
                                          <p:val>
                                            <p:strVal val="#ppt_y"/>
                                          </p:val>
                                        </p:tav>
                                      </p:tavLst>
                                    </p:anim>
                                  </p:childTnLst>
                                </p:cTn>
                              </p:par>
                            </p:childTnLst>
                          </p:cTn>
                        </p:par>
                        <p:par>
                          <p:cTn id="11" fill="hold">
                            <p:stCondLst>
                              <p:cond delay="1150"/>
                            </p:stCondLst>
                            <p:childTnLst>
                              <p:par>
                                <p:cTn id="12" presetID="2" presetClass="entr" presetSubtype="1" decel="100000" fill="hold" grpId="0" nodeType="afterEffect">
                                  <p:stCondLst>
                                    <p:cond delay="0"/>
                                  </p:stCondLst>
                                  <p:childTnLst>
                                    <p:set>
                                      <p:cBhvr>
                                        <p:cTn id="13" dur="1" fill="hold">
                                          <p:stCondLst>
                                            <p:cond delay="0"/>
                                          </p:stCondLst>
                                        </p:cTn>
                                        <p:tgtEl>
                                          <p:spTgt spid="15370"/>
                                        </p:tgtEl>
                                        <p:attrNameLst>
                                          <p:attrName>style.visibility</p:attrName>
                                        </p:attrNameLst>
                                      </p:cBhvr>
                                      <p:to>
                                        <p:strVal val="visible"/>
                                      </p:to>
                                    </p:set>
                                    <p:anim calcmode="lin" valueType="num">
                                      <p:cBhvr>
                                        <p:cTn id="14" dur="500" fill="hold"/>
                                        <p:tgtEl>
                                          <p:spTgt spid="15370"/>
                                        </p:tgtEl>
                                        <p:attrNameLst>
                                          <p:attrName>ppt_x</p:attrName>
                                        </p:attrNameLst>
                                      </p:cBhvr>
                                      <p:tavLst>
                                        <p:tav tm="0">
                                          <p:val>
                                            <p:strVal val="#ppt_x"/>
                                          </p:val>
                                        </p:tav>
                                        <p:tav tm="100000">
                                          <p:val>
                                            <p:strVal val="#ppt_x"/>
                                          </p:val>
                                        </p:tav>
                                      </p:tavLst>
                                    </p:anim>
                                    <p:anim calcmode="lin" valueType="num">
                                      <p:cBhvr>
                                        <p:cTn id="15" dur="500" fill="hold"/>
                                        <p:tgtEl>
                                          <p:spTgt spid="1537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bldLvl="0"/>
      <p:bldP spid="15370"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6" name="矩形 13"/>
          <p:cNvSpPr/>
          <p:nvPr/>
        </p:nvSpPr>
        <p:spPr>
          <a:xfrm>
            <a:off x="588963" y="1479550"/>
            <a:ext cx="7200900" cy="3617913"/>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7" name="矩形 17"/>
          <p:cNvSpPr/>
          <p:nvPr/>
        </p:nvSpPr>
        <p:spPr>
          <a:xfrm>
            <a:off x="869950" y="544830"/>
            <a:ext cx="7782560" cy="398780"/>
          </a:xfrm>
          <a:prstGeom prst="rect">
            <a:avLst/>
          </a:prstGeom>
          <a:noFill/>
          <a:ln w="9525">
            <a:noFill/>
          </a:ln>
        </p:spPr>
        <p:txBody>
          <a:bodyPr wrap="square"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二、鼓励大学生积极参与体育活动，有效地增强体质</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矩形 2"/>
          <p:cNvSpPr/>
          <p:nvPr/>
        </p:nvSpPr>
        <p:spPr>
          <a:xfrm>
            <a:off x="588963" y="1479550"/>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9" name="任意多边形 20"/>
          <p:cNvSpPr/>
          <p:nvPr/>
        </p:nvSpPr>
        <p:spPr>
          <a:xfrm>
            <a:off x="588963" y="1587500"/>
            <a:ext cx="7200900" cy="736600"/>
          </a:xfrm>
          <a:custGeom>
            <a:avLst/>
            <a:gdLst/>
            <a:ahLst/>
            <a:cxnLst>
              <a:cxn ang="0">
                <a:pos x="0" y="0"/>
              </a:cxn>
              <a:cxn ang="0">
                <a:pos x="7201800" y="0"/>
              </a:cxn>
              <a:cxn ang="0">
                <a:pos x="7201800" y="554372"/>
              </a:cxn>
              <a:cxn ang="0">
                <a:pos x="6880276" y="554372"/>
              </a:cxn>
              <a:cxn ang="0">
                <a:pos x="6727333" y="737212"/>
              </a:cxn>
              <a:cxn ang="0">
                <a:pos x="6727333"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6392" name="矩形 21"/>
          <p:cNvSpPr/>
          <p:nvPr/>
        </p:nvSpPr>
        <p:spPr>
          <a:xfrm>
            <a:off x="708025" y="2305050"/>
            <a:ext cx="6904038" cy="2392045"/>
          </a:xfrm>
          <a:prstGeom prst="rect">
            <a:avLst/>
          </a:prstGeom>
          <a:noFill/>
          <a:ln w="9525">
            <a:noFill/>
          </a:ln>
        </p:spPr>
        <p:txBody>
          <a:bodyPr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高职院校开展的各项体育活动都必须面向全体学生。同时，参与体育活动，也是在校大学生应享有的权利。</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高职院校学生积极、主动参与校内外有计划、有目的、有组织的各种体育活动，使自己的身心得到全面发展，既反映个体的需要，也反映了社会需要。</a:t>
            </a:r>
            <a:endParaRPr lang="en-US" altLang="zh-CN"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高职体育目标的实现，有赖于高校体育整体效益的提高。</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9" descr="大学生体育运动.jpg"/>
          <p:cNvPicPr>
            <a:picLocks noChangeAspect="1"/>
          </p:cNvPicPr>
          <p:nvPr/>
        </p:nvPicPr>
        <p:blipFill>
          <a:blip r:embed="rId1"/>
          <a:stretch>
            <a:fillRect/>
          </a:stretch>
        </p:blipFill>
        <p:spPr>
          <a:xfrm>
            <a:off x="7923213" y="1712913"/>
            <a:ext cx="3835400" cy="2881312"/>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6392"/>
                                        </p:tgtEl>
                                        <p:attrNameLst>
                                          <p:attrName>style.visibility</p:attrName>
                                        </p:attrNameLst>
                                      </p:cBhvr>
                                      <p:to>
                                        <p:strVal val="visible"/>
                                      </p:to>
                                    </p:set>
                                    <p:animEffect filter="fade">
                                      <p:cBhvr>
                                        <p:cTn id="7" dur="1000"/>
                                        <p:tgtEl>
                                          <p:spTgt spid="16392"/>
                                        </p:tgtEl>
                                      </p:cBhvr>
                                    </p:animEffect>
                                    <p:anim calcmode="lin" valueType="num">
                                      <p:cBhvr>
                                        <p:cTn id="8" dur="1000" fill="hold"/>
                                        <p:tgtEl>
                                          <p:spTgt spid="16392"/>
                                        </p:tgtEl>
                                        <p:attrNameLst>
                                          <p:attrName>ppt_x</p:attrName>
                                        </p:attrNameLst>
                                      </p:cBhvr>
                                      <p:tavLst>
                                        <p:tav tm="0">
                                          <p:val>
                                            <p:strVal val="#ppt_x"/>
                                          </p:val>
                                        </p:tav>
                                        <p:tav tm="100000">
                                          <p:val>
                                            <p:strVal val="#ppt_x"/>
                                          </p:val>
                                        </p:tav>
                                      </p:tavLst>
                                    </p:anim>
                                    <p:anim calcmode="lin" valueType="num">
                                      <p:cBhvr>
                                        <p:cTn id="9" dur="900" decel="100000" fill="hold"/>
                                        <p:tgtEl>
                                          <p:spTgt spid="1639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39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0" name="矩形 1"/>
          <p:cNvSpPr/>
          <p:nvPr/>
        </p:nvSpPr>
        <p:spPr>
          <a:xfrm>
            <a:off x="869950" y="544513"/>
            <a:ext cx="5940425"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三、掌握体育卫生保健知识，不断提高健康水平</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1" name="矩形 13"/>
          <p:cNvSpPr/>
          <p:nvPr/>
        </p:nvSpPr>
        <p:spPr>
          <a:xfrm>
            <a:off x="668338" y="1457325"/>
            <a:ext cx="7200900" cy="2668588"/>
          </a:xfrm>
          <a:prstGeom prst="rect">
            <a:avLst/>
          </a:prstGeom>
          <a:solidFill>
            <a:schemeClr val="bg1"/>
          </a:solidFill>
          <a:ln w="12700" cap="flat" cmpd="sng">
            <a:solidFill>
              <a:srgbClr val="BFBFBF"/>
            </a:solidFill>
            <a:prstDash val="solid"/>
            <a:bevel/>
            <a:headEnd type="none" w="med" len="med"/>
            <a:tailEnd type="none" w="med" len="med"/>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2" name="矩形 2"/>
          <p:cNvSpPr/>
          <p:nvPr/>
        </p:nvSpPr>
        <p:spPr>
          <a:xfrm>
            <a:off x="668338" y="1457325"/>
            <a:ext cx="7200900" cy="109538"/>
          </a:xfrm>
          <a:prstGeom prst="rect">
            <a:avLst/>
          </a:prstGeom>
          <a:solidFill>
            <a:srgbClr val="80808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3" name="任意多边形 20"/>
          <p:cNvSpPr/>
          <p:nvPr/>
        </p:nvSpPr>
        <p:spPr>
          <a:xfrm>
            <a:off x="668338" y="1565275"/>
            <a:ext cx="7200900" cy="736600"/>
          </a:xfrm>
          <a:custGeom>
            <a:avLst/>
            <a:gdLst/>
            <a:ahLst/>
            <a:cxnLst>
              <a:cxn ang="0">
                <a:pos x="0" y="0"/>
              </a:cxn>
              <a:cxn ang="0">
                <a:pos x="7201800" y="0"/>
              </a:cxn>
              <a:cxn ang="0">
                <a:pos x="7201800" y="554372"/>
              </a:cxn>
              <a:cxn ang="0">
                <a:pos x="6880276" y="554372"/>
              </a:cxn>
              <a:cxn ang="0">
                <a:pos x="6727333" y="737212"/>
              </a:cxn>
              <a:cxn ang="0">
                <a:pos x="6727333" y="554372"/>
              </a:cxn>
              <a:cxn ang="0">
                <a:pos x="0" y="554372"/>
              </a:cxn>
            </a:cxnLst>
            <a:pathLst>
              <a:path w="7200000" h="735989">
                <a:moveTo>
                  <a:pt x="0" y="0"/>
                </a:moveTo>
                <a:lnTo>
                  <a:pt x="7200000" y="0"/>
                </a:lnTo>
                <a:lnTo>
                  <a:pt x="7200000" y="553452"/>
                </a:lnTo>
                <a:lnTo>
                  <a:pt x="6878559" y="553452"/>
                </a:lnTo>
                <a:lnTo>
                  <a:pt x="6725655" y="735989"/>
                </a:lnTo>
                <a:lnTo>
                  <a:pt x="6725655" y="553452"/>
                </a:lnTo>
                <a:lnTo>
                  <a:pt x="0" y="553452"/>
                </a:lnTo>
                <a:close/>
              </a:path>
            </a:pathLst>
          </a:custGeom>
          <a:solidFill>
            <a:srgbClr val="CCCCCC"/>
          </a:solidFill>
          <a:ln w="12700">
            <a:noFill/>
          </a:ln>
        </p:spPr>
        <p:txBody>
          <a:bodyPr/>
          <a:p>
            <a:endParaRPr lang="zh-CN" altLang="en-US"/>
          </a:p>
        </p:txBody>
      </p:sp>
      <p:sp>
        <p:nvSpPr>
          <p:cNvPr id="10" name="矩形 21"/>
          <p:cNvSpPr/>
          <p:nvPr/>
        </p:nvSpPr>
        <p:spPr>
          <a:xfrm>
            <a:off x="765175" y="2327275"/>
            <a:ext cx="6904038" cy="1393825"/>
          </a:xfrm>
          <a:prstGeom prst="rect">
            <a:avLst/>
          </a:prstGeom>
          <a:noFill/>
          <a:ln w="9525">
            <a:noFill/>
          </a:ln>
        </p:spPr>
        <p:txBody>
          <a:bodyPr anchor="t" anchorCtr="0">
            <a:spAutoFit/>
          </a:bodyPr>
          <a:p>
            <a:pPr marL="342900" indent="-342900">
              <a:lnSpc>
                <a:spcPct val="120000"/>
              </a:lnSpc>
              <a:spcBef>
                <a:spcPts val="600"/>
              </a:spcBef>
              <a:spcAft>
                <a:spcPts val="600"/>
              </a:spcAft>
              <a:buFont typeface="Wingdings" panose="05000000000000000000" pitchFamily="2" charset="2"/>
              <a:buChar char="p"/>
            </a:pP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科学体育锻炼的意义在于它能增强人的体质，提高人的健康水平。高校体育不仅指单一的运动，还包括了卫生保健等方面工作。因此，高校体育工作和卫生保健工作是一个不可分割的整体。</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416" name="图片 10" descr="17.jpg"/>
          <p:cNvPicPr>
            <a:picLocks noChangeAspect="1"/>
          </p:cNvPicPr>
          <p:nvPr/>
        </p:nvPicPr>
        <p:blipFill>
          <a:blip r:embed="rId1">
            <a:clrChange>
              <a:clrFrom>
                <a:srgbClr val="FFFFFF"/>
              </a:clrFrom>
              <a:clrTo>
                <a:srgbClr val="FFFFFF">
                  <a:alpha val="0"/>
                </a:srgbClr>
              </a:clrTo>
            </a:clrChange>
          </a:blip>
          <a:stretch>
            <a:fillRect/>
          </a:stretch>
        </p:blipFill>
        <p:spPr>
          <a:xfrm>
            <a:off x="7993063" y="2354263"/>
            <a:ext cx="3859212" cy="3859212"/>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150"/>
                                  </p:stCondLst>
                                  <p:childTnLst>
                                    <p:set>
                                      <p:cBhvr>
                                        <p:cTn id="6" dur="1" fill="hold">
                                          <p:stCondLst>
                                            <p:cond delay="0"/>
                                          </p:stCondLst>
                                        </p:cTn>
                                        <p:tgtEl>
                                          <p:spTgt spid="10"/>
                                        </p:tgtEl>
                                        <p:attrNameLst>
                                          <p:attrName>style.visibility</p:attrName>
                                        </p:attrNameLst>
                                      </p:cBhvr>
                                      <p:to>
                                        <p:strVal val="visible"/>
                                      </p:to>
                                    </p:set>
                                    <p:animEffect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 name="矩形 1"/>
          <p:cNvSpPr/>
          <p:nvPr/>
        </p:nvSpPr>
        <p:spPr>
          <a:xfrm>
            <a:off x="5437188" y="0"/>
            <a:ext cx="6754812" cy="6858000"/>
          </a:xfrm>
          <a:prstGeom prst="rect">
            <a:avLst/>
          </a:prstGeom>
          <a:solidFill>
            <a:srgbClr val="F2F2F2"/>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8" name="矩形 2"/>
          <p:cNvSpPr/>
          <p:nvPr/>
        </p:nvSpPr>
        <p:spPr>
          <a:xfrm>
            <a:off x="5153025" y="0"/>
            <a:ext cx="284163" cy="6858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099" name="矩形 4"/>
          <p:cNvSpPr/>
          <p:nvPr/>
        </p:nvSpPr>
        <p:spPr>
          <a:xfrm>
            <a:off x="9748838" y="346075"/>
            <a:ext cx="2003425" cy="850900"/>
          </a:xfrm>
          <a:prstGeom prst="rect">
            <a:avLst/>
          </a:prstGeom>
          <a:noFill/>
          <a:ln w="9525">
            <a:noFill/>
          </a:ln>
        </p:spPr>
        <p:txBody>
          <a:bodyPr anchor="t" anchorCtr="0">
            <a:spAutoFit/>
          </a:bodyPr>
          <a:p>
            <a:pPr algn="r">
              <a:lnSpc>
                <a:spcPct val="112000"/>
              </a:lnSpc>
            </a:pPr>
            <a:r>
              <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目录页  </a:t>
            </a:r>
            <a:endParaRPr lang="zh-CN" altLang="en-US" sz="2800" b="1" i="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2000"/>
              </a:lnSpc>
            </a:pPr>
            <a:r>
              <a:rPr lang="zh-CN" altLang="zh-CN" sz="1600" b="1" i="1" dirty="0">
                <a:solidFill>
                  <a:srgbClr val="7F7F7F"/>
                </a:solidFill>
                <a:latin typeface="Calibri" panose="020F0502020204030204" pitchFamily="34" charset="0"/>
                <a:ea typeface="宋体" panose="02010600030101010101" pitchFamily="2" charset="-122"/>
                <a:sym typeface="Calibri" panose="020F0502020204030204" pitchFamily="34" charset="0"/>
              </a:rPr>
              <a:t>CONTENTS PAGE </a:t>
            </a:r>
            <a:endParaRPr lang="zh-CN" altLang="zh-CN" b="1" i="1" dirty="0">
              <a:solidFill>
                <a:srgbClr val="7F7F7F"/>
              </a:solidFill>
              <a:latin typeface="Calibri" panose="020F0502020204030204" pitchFamily="34" charset="0"/>
              <a:ea typeface="宋体" panose="02010600030101010101" pitchFamily="2" charset="-122"/>
              <a:sym typeface="宋体" panose="02010600030101010101" pitchFamily="2" charset="-122"/>
            </a:endParaRPr>
          </a:p>
        </p:txBody>
      </p:sp>
      <p:sp>
        <p:nvSpPr>
          <p:cNvPr id="4100" name="TextBox 5"/>
          <p:cNvSpPr/>
          <p:nvPr/>
        </p:nvSpPr>
        <p:spPr>
          <a:xfrm>
            <a:off x="7342188" y="5020152"/>
            <a:ext cx="4019550"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04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高职</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体育目标的基本要求</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1" name="TextBox 6"/>
          <p:cNvSpPr/>
          <p:nvPr/>
        </p:nvSpPr>
        <p:spPr>
          <a:xfrm>
            <a:off x="6702425" y="1463993"/>
            <a:ext cx="3832225" cy="615315"/>
          </a:xfrm>
          <a:prstGeom prst="rect">
            <a:avLst/>
          </a:prstGeom>
          <a:noFill/>
          <a:ln w="9525">
            <a:noFill/>
          </a:ln>
        </p:spPr>
        <p:txBody>
          <a:bodyPr lIns="0" tIns="0" rIns="0" bIns="0" anchor="ctr" anchorCtr="0">
            <a:spAutoFit/>
          </a:bodyPr>
          <a:p>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单元一 </a:t>
            </a:r>
            <a:r>
              <a:rPr lang="zh-CN" altLang="zh-CN"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高职</a:t>
            </a:r>
            <a:r>
              <a:rPr lang="zh-CN" altLang="en-US" sz="40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a:t>
            </a:r>
            <a:endParaRPr lang="en-US" altLang="zh-CN" sz="40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TextBox 10"/>
          <p:cNvSpPr/>
          <p:nvPr/>
        </p:nvSpPr>
        <p:spPr>
          <a:xfrm>
            <a:off x="7342188" y="3531077"/>
            <a:ext cx="3832225"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02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高职</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体育的地位</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TextBox 11"/>
          <p:cNvSpPr/>
          <p:nvPr/>
        </p:nvSpPr>
        <p:spPr>
          <a:xfrm>
            <a:off x="7342188" y="4275614"/>
            <a:ext cx="3832225" cy="368935"/>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03   高职</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体育的目标</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104" name="图片 10"/>
          <p:cNvPicPr>
            <a:picLocks noChangeAspect="1"/>
          </p:cNvPicPr>
          <p:nvPr/>
        </p:nvPicPr>
        <p:blipFill>
          <a:blip r:embed="rId1"/>
          <a:stretch>
            <a:fillRect/>
          </a:stretch>
        </p:blipFill>
        <p:spPr>
          <a:xfrm>
            <a:off x="0" y="0"/>
            <a:ext cx="5153025" cy="6858000"/>
          </a:xfrm>
          <a:prstGeom prst="rect">
            <a:avLst/>
          </a:prstGeom>
          <a:noFill/>
          <a:ln w="9525">
            <a:noFill/>
          </a:ln>
        </p:spPr>
      </p:pic>
      <p:sp>
        <p:nvSpPr>
          <p:cNvPr id="4105" name="TextBox 10"/>
          <p:cNvSpPr/>
          <p:nvPr/>
        </p:nvSpPr>
        <p:spPr>
          <a:xfrm>
            <a:off x="7334250" y="2825750"/>
            <a:ext cx="3832225" cy="369888"/>
          </a:xfrm>
          <a:prstGeom prst="rect">
            <a:avLst/>
          </a:prstGeom>
          <a:noFill/>
          <a:ln w="9525">
            <a:noFill/>
          </a:ln>
        </p:spPr>
        <p:txBody>
          <a:bodyPr lIns="0" tIns="0" rIns="0" bIns="0" anchor="ctr" anchorCtr="0">
            <a:spAutoFit/>
          </a:bodyPr>
          <a:p>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0</a:t>
            </a:r>
            <a:r>
              <a:rPr lang="en-US"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1</a:t>
            </a:r>
            <a:r>
              <a:rPr lang="zh-CN" altLang="zh-CN"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    </a:t>
            </a:r>
            <a:r>
              <a:rPr lang="zh-CN" altLang="en-US" sz="2400" dirty="0">
                <a:solidFill>
                  <a:srgbClr val="595959"/>
                </a:solidFill>
                <a:latin typeface="Impact" panose="020B0806030902050204" pitchFamily="34" charset="0"/>
                <a:ea typeface="微软雅黑" panose="020B0503020204020204" pitchFamily="34" charset="-122"/>
                <a:sym typeface="Impact" panose="020B0806030902050204" pitchFamily="34" charset="0"/>
              </a:rPr>
              <a:t>体育的功能</a:t>
            </a:r>
            <a:endParaRPr lang="en-US" altLang="zh-CN" sz="24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ll dir="lu"/>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8433" name="图片 6"/>
          <p:cNvPicPr>
            <a:picLocks noChangeAspect="1"/>
          </p:cNvPicPr>
          <p:nvPr/>
        </p:nvPicPr>
        <p:blipFill>
          <a:blip r:embed="rId1"/>
          <a:stretch>
            <a:fillRect/>
          </a:stretch>
        </p:blipFill>
        <p:spPr>
          <a:xfrm>
            <a:off x="0" y="0"/>
            <a:ext cx="12192000" cy="3938588"/>
          </a:xfrm>
          <a:prstGeom prst="rect">
            <a:avLst/>
          </a:prstGeom>
          <a:noFill/>
          <a:ln w="9525">
            <a:noFill/>
          </a:ln>
        </p:spPr>
      </p:pic>
      <p:sp>
        <p:nvSpPr>
          <p:cNvPr id="18434" name="矩形 7"/>
          <p:cNvSpPr/>
          <p:nvPr/>
        </p:nvSpPr>
        <p:spPr>
          <a:xfrm>
            <a:off x="0" y="3938588"/>
            <a:ext cx="12192000" cy="261937"/>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35" name="Text Box 2"/>
          <p:cNvSpPr/>
          <p:nvPr/>
        </p:nvSpPr>
        <p:spPr>
          <a:xfrm>
            <a:off x="3878263" y="5124450"/>
            <a:ext cx="4435475" cy="647700"/>
          </a:xfrm>
          <a:prstGeom prst="rect">
            <a:avLst/>
          </a:prstGeom>
          <a:noFill/>
          <a:ln w="9525">
            <a:noFill/>
          </a:ln>
        </p:spPr>
        <p:txBody>
          <a:bodyPr anchor="t" anchorCtr="0">
            <a:spAutoFit/>
          </a:bodyPr>
          <a:p>
            <a:pPr algn="ctr"/>
            <a:r>
              <a:rPr lang="zh-CN" altLang="en-US"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感谢阅读</a:t>
            </a:r>
            <a:endParaRPr lang="en-US" altLang="zh-CN" sz="36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6" name="直接连接符 9"/>
          <p:cNvSpPr/>
          <p:nvPr/>
        </p:nvSpPr>
        <p:spPr>
          <a:xfrm>
            <a:off x="2998788" y="5840413"/>
            <a:ext cx="6194425" cy="1587"/>
          </a:xfrm>
          <a:prstGeom prst="line">
            <a:avLst/>
          </a:prstGeom>
          <a:ln w="6350" cap="flat" cmpd="sng">
            <a:solidFill>
              <a:srgbClr val="BFBFBF"/>
            </a:solidFill>
            <a:prstDash val="solid"/>
            <a:bevel/>
            <a:headEnd type="none" w="med" len="med"/>
            <a:tailEnd type="none" w="med" len="med"/>
          </a:ln>
        </p:spPr>
      </p:sp>
    </p:spTree>
  </p:cSld>
  <p:clrMapOvr>
    <a:masterClrMapping/>
  </p:clrMapOvr>
  <p:transition>
    <p:cover dir="l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对角圆角矩形 45"/>
          <p:cNvSpPr/>
          <p:nvPr>
            <p:custDataLst>
              <p:tags r:id="rId1"/>
            </p:custDataLst>
          </p:nvPr>
        </p:nvSpPr>
        <p:spPr>
          <a:xfrm>
            <a:off x="4668437" y="1396721"/>
            <a:ext cx="2880517"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7" name="对角圆角矩形 46"/>
          <p:cNvSpPr/>
          <p:nvPr>
            <p:custDataLst>
              <p:tags r:id="rId2"/>
            </p:custDataLst>
          </p:nvPr>
        </p:nvSpPr>
        <p:spPr>
          <a:xfrm>
            <a:off x="8646289" y="1396721"/>
            <a:ext cx="2895550" cy="3944271"/>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8" name="对角圆角矩形 47"/>
          <p:cNvSpPr/>
          <p:nvPr>
            <p:custDataLst>
              <p:tags r:id="rId3"/>
            </p:custDataLst>
          </p:nvPr>
        </p:nvSpPr>
        <p:spPr>
          <a:xfrm>
            <a:off x="680417" y="1337785"/>
            <a:ext cx="2880516" cy="4003207"/>
          </a:xfrm>
          <a:prstGeom prst="round2DiagRect">
            <a:avLst>
              <a:gd name="adj1" fmla="val 30352"/>
              <a:gd name="adj2" fmla="val 7740"/>
            </a:avLst>
          </a:prstGeom>
          <a:solidFill>
            <a:schemeClr val="bg1"/>
          </a:solidFill>
          <a:ln>
            <a:no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sz="3200" dirty="0">
              <a:solidFill>
                <a:schemeClr val="accent2"/>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cxnSp>
        <p:nvCxnSpPr>
          <p:cNvPr id="49" name="直接连接符 48"/>
          <p:cNvCxnSpPr/>
          <p:nvPr>
            <p:custDataLst>
              <p:tags r:id="rId4"/>
            </p:custDataLst>
          </p:nvPr>
        </p:nvCxnSpPr>
        <p:spPr>
          <a:xfrm>
            <a:off x="4114685"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
            </p:custDataLst>
          </p:nvPr>
        </p:nvCxnSpPr>
        <p:spPr>
          <a:xfrm>
            <a:off x="8102707" y="1337786"/>
            <a:ext cx="0" cy="4003207"/>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1" name="文本框 50"/>
          <p:cNvSpPr txBox="1"/>
          <p:nvPr>
            <p:custDataLst>
              <p:tags r:id="rId6"/>
            </p:custDataLst>
          </p:nvPr>
        </p:nvSpPr>
        <p:spPr>
          <a:xfrm>
            <a:off x="8826349" y="349732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培养当代大学生良好的心理素质和社会适应能力，养成良好的生活方式和生活习惯。</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52" name="对角圆角矩形 51"/>
          <p:cNvSpPr/>
          <p:nvPr>
            <p:custDataLst>
              <p:tags r:id="rId7"/>
            </p:custDataLst>
          </p:nvPr>
        </p:nvSpPr>
        <p:spPr>
          <a:xfrm>
            <a:off x="8644128" y="1337786"/>
            <a:ext cx="2892847" cy="1706404"/>
          </a:xfrm>
          <a:prstGeom prst="round2DiagRect">
            <a:avLst>
              <a:gd name="adj1" fmla="val 30361"/>
              <a:gd name="adj2" fmla="val 8931"/>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3" name="文本框 52"/>
          <p:cNvSpPr txBox="1"/>
          <p:nvPr>
            <p:custDataLst>
              <p:tags r:id="rId8"/>
            </p:custDataLst>
          </p:nvPr>
        </p:nvSpPr>
        <p:spPr>
          <a:xfrm>
            <a:off x="8951099"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素质目标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55" name="椭圆 54"/>
          <p:cNvSpPr/>
          <p:nvPr>
            <p:custDataLst>
              <p:tags r:id="rId9"/>
            </p:custDataLst>
          </p:nvPr>
        </p:nvSpPr>
        <p:spPr>
          <a:xfrm rot="16200000">
            <a:off x="882634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6" name="椭圆 55"/>
          <p:cNvSpPr/>
          <p:nvPr>
            <p:custDataLst>
              <p:tags r:id="rId10"/>
            </p:custDataLst>
          </p:nvPr>
        </p:nvSpPr>
        <p:spPr>
          <a:xfrm rot="16200000">
            <a:off x="922022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57" name="椭圆 56"/>
          <p:cNvSpPr/>
          <p:nvPr>
            <p:custDataLst>
              <p:tags r:id="rId11"/>
            </p:custDataLst>
          </p:nvPr>
        </p:nvSpPr>
        <p:spPr>
          <a:xfrm rot="16200000">
            <a:off x="9023288"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59" name="图形 6"/>
          <p:cNvGrpSpPr/>
          <p:nvPr/>
        </p:nvGrpSpPr>
        <p:grpSpPr>
          <a:xfrm>
            <a:off x="11013947" y="2535084"/>
            <a:ext cx="342242" cy="342242"/>
            <a:chOff x="0" y="0"/>
            <a:chExt cx="1905000" cy="1905000"/>
          </a:xfrm>
          <a:solidFill>
            <a:schemeClr val="bg1"/>
          </a:solidFill>
        </p:grpSpPr>
        <p:sp>
          <p:nvSpPr>
            <p:cNvPr id="60" name="任意多边形: 形状 53"/>
            <p:cNvSpPr/>
            <p:nvPr/>
          </p:nvSpPr>
          <p:spPr>
            <a:xfrm>
              <a:off x="555624" y="635000"/>
              <a:ext cx="635000" cy="119062"/>
            </a:xfrm>
            <a:custGeom>
              <a:avLst/>
              <a:gdLst>
                <a:gd name="connsiteX0" fmla="*/ 59531 w 635000"/>
                <a:gd name="connsiteY0" fmla="*/ 0 h 119062"/>
                <a:gd name="connsiteX1" fmla="*/ 575469 w 635000"/>
                <a:gd name="connsiteY1" fmla="*/ 0 h 119062"/>
                <a:gd name="connsiteX2" fmla="*/ 635000 w 635000"/>
                <a:gd name="connsiteY2" fmla="*/ 59531 h 119062"/>
                <a:gd name="connsiteX3" fmla="*/ 635000 w 635000"/>
                <a:gd name="connsiteY3" fmla="*/ 59531 h 119062"/>
                <a:gd name="connsiteX4" fmla="*/ 575469 w 635000"/>
                <a:gd name="connsiteY4" fmla="*/ 119063 h 119062"/>
                <a:gd name="connsiteX5" fmla="*/ 59531 w 635000"/>
                <a:gd name="connsiteY5" fmla="*/ 119063 h 119062"/>
                <a:gd name="connsiteX6" fmla="*/ 0 w 635000"/>
                <a:gd name="connsiteY6" fmla="*/ 59531 h 119062"/>
                <a:gd name="connsiteX7" fmla="*/ 0 w 635000"/>
                <a:gd name="connsiteY7" fmla="*/ 59531 h 119062"/>
                <a:gd name="connsiteX8" fmla="*/ 59531 w 63500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5000" h="119062">
                  <a:moveTo>
                    <a:pt x="59531" y="0"/>
                  </a:moveTo>
                  <a:lnTo>
                    <a:pt x="575469" y="0"/>
                  </a:lnTo>
                  <a:cubicBezTo>
                    <a:pt x="615156" y="0"/>
                    <a:pt x="635000" y="19844"/>
                    <a:pt x="635000" y="59531"/>
                  </a:cubicBezTo>
                  <a:lnTo>
                    <a:pt x="635000" y="59531"/>
                  </a:lnTo>
                  <a:cubicBezTo>
                    <a:pt x="635000" y="99219"/>
                    <a:pt x="615156" y="119063"/>
                    <a:pt x="575469" y="119063"/>
                  </a:cubicBezTo>
                  <a:lnTo>
                    <a:pt x="59531" y="119063"/>
                  </a:lnTo>
                  <a:cubicBezTo>
                    <a:pt x="19844" y="119063"/>
                    <a:pt x="0" y="99219"/>
                    <a:pt x="0" y="59531"/>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1" name="任意多边形: 形状 54"/>
            <p:cNvSpPr/>
            <p:nvPr/>
          </p:nvSpPr>
          <p:spPr>
            <a:xfrm>
              <a:off x="555624" y="532604"/>
              <a:ext cx="1188703" cy="943770"/>
            </a:xfrm>
            <a:custGeom>
              <a:avLst/>
              <a:gdLst>
                <a:gd name="connsiteX0" fmla="*/ 242094 w 1188703"/>
                <a:gd name="connsiteY0" fmla="*/ 419895 h 943770"/>
                <a:gd name="connsiteX1" fmla="*/ 59531 w 1188703"/>
                <a:gd name="connsiteY1" fmla="*/ 419895 h 943770"/>
                <a:gd name="connsiteX2" fmla="*/ 0 w 1188703"/>
                <a:gd name="connsiteY2" fmla="*/ 479426 h 943770"/>
                <a:gd name="connsiteX3" fmla="*/ 59531 w 1188703"/>
                <a:gd name="connsiteY3" fmla="*/ 538958 h 943770"/>
                <a:gd name="connsiteX4" fmla="*/ 242094 w 1188703"/>
                <a:gd name="connsiteY4" fmla="*/ 538958 h 943770"/>
                <a:gd name="connsiteX5" fmla="*/ 301625 w 1188703"/>
                <a:gd name="connsiteY5" fmla="*/ 479426 h 943770"/>
                <a:gd name="connsiteX6" fmla="*/ 242094 w 1188703"/>
                <a:gd name="connsiteY6" fmla="*/ 419895 h 943770"/>
                <a:gd name="connsiteX7" fmla="*/ 942975 w 1188703"/>
                <a:gd name="connsiteY7" fmla="*/ 134939 h 943770"/>
                <a:gd name="connsiteX8" fmla="*/ 1054894 w 1188703"/>
                <a:gd name="connsiteY8" fmla="*/ 246858 h 943770"/>
                <a:gd name="connsiteX9" fmla="*/ 499269 w 1188703"/>
                <a:gd name="connsiteY9" fmla="*/ 802483 h 943770"/>
                <a:gd name="connsiteX10" fmla="*/ 373063 w 1188703"/>
                <a:gd name="connsiteY10" fmla="*/ 816770 h 943770"/>
                <a:gd name="connsiteX11" fmla="*/ 384175 w 1188703"/>
                <a:gd name="connsiteY11" fmla="*/ 693739 h 943770"/>
                <a:gd name="connsiteX12" fmla="*/ 939800 w 1188703"/>
                <a:gd name="connsiteY12" fmla="*/ 138114 h 943770"/>
                <a:gd name="connsiteX13" fmla="*/ 939800 w 1188703"/>
                <a:gd name="connsiteY13" fmla="*/ 2383 h 943770"/>
                <a:gd name="connsiteX14" fmla="*/ 883444 w 1188703"/>
                <a:gd name="connsiteY14" fmla="*/ 25401 h 943770"/>
                <a:gd name="connsiteX15" fmla="*/ 286544 w 1188703"/>
                <a:gd name="connsiteY15" fmla="*/ 623095 h 943770"/>
                <a:gd name="connsiteX16" fmla="*/ 263525 w 1188703"/>
                <a:gd name="connsiteY16" fmla="*/ 671514 h 943770"/>
                <a:gd name="connsiteX17" fmla="*/ 246856 w 1188703"/>
                <a:gd name="connsiteY17" fmla="*/ 857251 h 943770"/>
                <a:gd name="connsiteX18" fmla="*/ 318765 w 1188703"/>
                <a:gd name="connsiteY18" fmla="*/ 943449 h 943770"/>
                <a:gd name="connsiteX19" fmla="*/ 326231 w 1188703"/>
                <a:gd name="connsiteY19" fmla="*/ 943770 h 943770"/>
                <a:gd name="connsiteX20" fmla="*/ 333375 w 1188703"/>
                <a:gd name="connsiteY20" fmla="*/ 943770 h 943770"/>
                <a:gd name="connsiteX21" fmla="*/ 519113 w 1188703"/>
                <a:gd name="connsiteY21" fmla="*/ 927101 h 943770"/>
                <a:gd name="connsiteX22" fmla="*/ 567531 w 1188703"/>
                <a:gd name="connsiteY22" fmla="*/ 904083 h 943770"/>
                <a:gd name="connsiteX23" fmla="*/ 1165225 w 1188703"/>
                <a:gd name="connsiteY23" fmla="*/ 307183 h 943770"/>
                <a:gd name="connsiteX24" fmla="*/ 1165685 w 1188703"/>
                <a:gd name="connsiteY24" fmla="*/ 194930 h 943770"/>
                <a:gd name="connsiteX25" fmla="*/ 1165225 w 1188703"/>
                <a:gd name="connsiteY25" fmla="*/ 194470 h 943770"/>
                <a:gd name="connsiteX26" fmla="*/ 999331 w 1188703"/>
                <a:gd name="connsiteY26" fmla="*/ 23020 h 943770"/>
                <a:gd name="connsiteX27" fmla="*/ 942975 w 1188703"/>
                <a:gd name="connsiteY27" fmla="*/ 1 h 9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703" h="943770">
                  <a:moveTo>
                    <a:pt x="242094" y="419895"/>
                  </a:moveTo>
                  <a:lnTo>
                    <a:pt x="59531" y="419895"/>
                  </a:lnTo>
                  <a:cubicBezTo>
                    <a:pt x="26653" y="419895"/>
                    <a:pt x="0" y="446548"/>
                    <a:pt x="0" y="479426"/>
                  </a:cubicBezTo>
                  <a:cubicBezTo>
                    <a:pt x="0" y="512305"/>
                    <a:pt x="26653" y="538958"/>
                    <a:pt x="59531" y="538958"/>
                  </a:cubicBezTo>
                  <a:lnTo>
                    <a:pt x="242094" y="538958"/>
                  </a:lnTo>
                  <a:cubicBezTo>
                    <a:pt x="274972" y="538958"/>
                    <a:pt x="301625" y="512305"/>
                    <a:pt x="301625" y="479426"/>
                  </a:cubicBezTo>
                  <a:cubicBezTo>
                    <a:pt x="301625" y="446548"/>
                    <a:pt x="274972" y="419895"/>
                    <a:pt x="242094" y="419895"/>
                  </a:cubicBezTo>
                  <a:close/>
                  <a:moveTo>
                    <a:pt x="942975" y="134939"/>
                  </a:moveTo>
                  <a:lnTo>
                    <a:pt x="1054894" y="246858"/>
                  </a:lnTo>
                  <a:lnTo>
                    <a:pt x="499269" y="802483"/>
                  </a:lnTo>
                  <a:lnTo>
                    <a:pt x="373063" y="816770"/>
                  </a:lnTo>
                  <a:lnTo>
                    <a:pt x="384175" y="693739"/>
                  </a:lnTo>
                  <a:lnTo>
                    <a:pt x="939800" y="138114"/>
                  </a:lnTo>
                  <a:moveTo>
                    <a:pt x="939800" y="2383"/>
                  </a:moveTo>
                  <a:cubicBezTo>
                    <a:pt x="918702" y="2261"/>
                    <a:pt x="898423" y="10543"/>
                    <a:pt x="883444" y="25401"/>
                  </a:cubicBezTo>
                  <a:lnTo>
                    <a:pt x="286544" y="623095"/>
                  </a:lnTo>
                  <a:cubicBezTo>
                    <a:pt x="273488" y="636077"/>
                    <a:pt x="265350" y="653193"/>
                    <a:pt x="263525" y="671514"/>
                  </a:cubicBezTo>
                  <a:lnTo>
                    <a:pt x="246856" y="857251"/>
                  </a:lnTo>
                  <a:cubicBezTo>
                    <a:pt x="242910" y="900911"/>
                    <a:pt x="275105" y="939503"/>
                    <a:pt x="318765" y="943449"/>
                  </a:cubicBezTo>
                  <a:cubicBezTo>
                    <a:pt x="321247" y="943673"/>
                    <a:pt x="323739" y="943780"/>
                    <a:pt x="326231" y="943770"/>
                  </a:cubicBezTo>
                  <a:lnTo>
                    <a:pt x="333375" y="943770"/>
                  </a:lnTo>
                  <a:lnTo>
                    <a:pt x="519113" y="927101"/>
                  </a:lnTo>
                  <a:cubicBezTo>
                    <a:pt x="537433" y="925276"/>
                    <a:pt x="554550" y="917139"/>
                    <a:pt x="567531" y="904083"/>
                  </a:cubicBezTo>
                  <a:lnTo>
                    <a:pt x="1165225" y="307183"/>
                  </a:lnTo>
                  <a:cubicBezTo>
                    <a:pt x="1196350" y="276312"/>
                    <a:pt x="1196556" y="226055"/>
                    <a:pt x="1165685" y="194930"/>
                  </a:cubicBezTo>
                  <a:cubicBezTo>
                    <a:pt x="1165532" y="194776"/>
                    <a:pt x="1165379" y="194623"/>
                    <a:pt x="1165225" y="194470"/>
                  </a:cubicBezTo>
                  <a:lnTo>
                    <a:pt x="999331" y="23020"/>
                  </a:lnTo>
                  <a:cubicBezTo>
                    <a:pt x="984352" y="8162"/>
                    <a:pt x="964073" y="-121"/>
                    <a:pt x="942975" y="1"/>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2" name="任意多边形: 形状 55"/>
            <p:cNvSpPr/>
            <p:nvPr/>
          </p:nvSpPr>
          <p:spPr>
            <a:xfrm>
              <a:off x="317499" y="238125"/>
              <a:ext cx="1270000" cy="1428750"/>
            </a:xfrm>
            <a:custGeom>
              <a:avLst/>
              <a:gdLst>
                <a:gd name="connsiteX0" fmla="*/ 1150938 w 1270000"/>
                <a:gd name="connsiteY0" fmla="*/ 972344 h 1428750"/>
                <a:gd name="connsiteX1" fmla="*/ 1150938 w 1270000"/>
                <a:gd name="connsiteY1" fmla="*/ 1309688 h 1428750"/>
                <a:gd name="connsiteX2" fmla="*/ 119063 w 1270000"/>
                <a:gd name="connsiteY2" fmla="*/ 1309688 h 1428750"/>
                <a:gd name="connsiteX3" fmla="*/ 119063 w 1270000"/>
                <a:gd name="connsiteY3" fmla="*/ 119063 h 1428750"/>
                <a:gd name="connsiteX4" fmla="*/ 1150938 w 1270000"/>
                <a:gd name="connsiteY4" fmla="*/ 119063 h 1428750"/>
                <a:gd name="connsiteX5" fmla="*/ 1150938 w 1270000"/>
                <a:gd name="connsiteY5" fmla="*/ 178594 h 1428750"/>
                <a:gd name="connsiteX6" fmla="*/ 1210469 w 1270000"/>
                <a:gd name="connsiteY6" fmla="*/ 238125 h 1428750"/>
                <a:gd name="connsiteX7" fmla="*/ 1270000 w 1270000"/>
                <a:gd name="connsiteY7" fmla="*/ 178594 h 1428750"/>
                <a:gd name="connsiteX8" fmla="*/ 1270000 w 1270000"/>
                <a:gd name="connsiteY8" fmla="*/ 79375 h 1428750"/>
                <a:gd name="connsiteX9" fmla="*/ 1190625 w 1270000"/>
                <a:gd name="connsiteY9" fmla="*/ 0 h 1428750"/>
                <a:gd name="connsiteX10" fmla="*/ 79375 w 1270000"/>
                <a:gd name="connsiteY10" fmla="*/ 0 h 1428750"/>
                <a:gd name="connsiteX11" fmla="*/ 0 w 1270000"/>
                <a:gd name="connsiteY11" fmla="*/ 79375 h 1428750"/>
                <a:gd name="connsiteX12" fmla="*/ 0 w 1270000"/>
                <a:gd name="connsiteY12" fmla="*/ 1349375 h 1428750"/>
                <a:gd name="connsiteX13" fmla="*/ 79375 w 1270000"/>
                <a:gd name="connsiteY13" fmla="*/ 1428750 h 1428750"/>
                <a:gd name="connsiteX14" fmla="*/ 1190625 w 1270000"/>
                <a:gd name="connsiteY14" fmla="*/ 1428750 h 1428750"/>
                <a:gd name="connsiteX15" fmla="*/ 1270000 w 1270000"/>
                <a:gd name="connsiteY15" fmla="*/ 1349375 h 1428750"/>
                <a:gd name="connsiteX16" fmla="*/ 1270000 w 1270000"/>
                <a:gd name="connsiteY16" fmla="*/ 972344 h 1428750"/>
                <a:gd name="connsiteX17" fmla="*/ 1210469 w 1270000"/>
                <a:gd name="connsiteY17" fmla="*/ 912813 h 1428750"/>
                <a:gd name="connsiteX18" fmla="*/ 1150938 w 1270000"/>
                <a:gd name="connsiteY18" fmla="*/ 972344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0000" h="1428750">
                  <a:moveTo>
                    <a:pt x="1150938" y="972344"/>
                  </a:moveTo>
                  <a:lnTo>
                    <a:pt x="1150938" y="1309688"/>
                  </a:lnTo>
                  <a:lnTo>
                    <a:pt x="119063" y="1309688"/>
                  </a:lnTo>
                  <a:lnTo>
                    <a:pt x="119063" y="119063"/>
                  </a:lnTo>
                  <a:lnTo>
                    <a:pt x="1150938" y="119063"/>
                  </a:lnTo>
                  <a:lnTo>
                    <a:pt x="1150938" y="178594"/>
                  </a:lnTo>
                  <a:cubicBezTo>
                    <a:pt x="1151365" y="211293"/>
                    <a:pt x="1177769" y="237698"/>
                    <a:pt x="1210469" y="238125"/>
                  </a:cubicBezTo>
                  <a:cubicBezTo>
                    <a:pt x="1243168" y="237698"/>
                    <a:pt x="1269573" y="211293"/>
                    <a:pt x="1270000" y="178594"/>
                  </a:cubicBezTo>
                  <a:lnTo>
                    <a:pt x="1270000" y="79375"/>
                  </a:lnTo>
                  <a:cubicBezTo>
                    <a:pt x="1270000" y="35537"/>
                    <a:pt x="1234463" y="0"/>
                    <a:pt x="1190625" y="0"/>
                  </a:cubicBezTo>
                  <a:lnTo>
                    <a:pt x="79375" y="0"/>
                  </a:lnTo>
                  <a:cubicBezTo>
                    <a:pt x="35537" y="0"/>
                    <a:pt x="0" y="35537"/>
                    <a:pt x="0" y="79375"/>
                  </a:cubicBezTo>
                  <a:lnTo>
                    <a:pt x="0" y="1349375"/>
                  </a:lnTo>
                  <a:cubicBezTo>
                    <a:pt x="0" y="1393213"/>
                    <a:pt x="35537" y="1428750"/>
                    <a:pt x="79375" y="1428750"/>
                  </a:cubicBezTo>
                  <a:lnTo>
                    <a:pt x="1190625" y="1428750"/>
                  </a:lnTo>
                  <a:cubicBezTo>
                    <a:pt x="1234463" y="1428750"/>
                    <a:pt x="1270000" y="1393213"/>
                    <a:pt x="1270000" y="1349375"/>
                  </a:cubicBezTo>
                  <a:lnTo>
                    <a:pt x="1270000" y="972344"/>
                  </a:lnTo>
                  <a:cubicBezTo>
                    <a:pt x="1269573" y="939644"/>
                    <a:pt x="1243168" y="913240"/>
                    <a:pt x="1210469" y="912813"/>
                  </a:cubicBezTo>
                  <a:cubicBezTo>
                    <a:pt x="1177769" y="913240"/>
                    <a:pt x="1151365" y="939644"/>
                    <a:pt x="1150938" y="972344"/>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63" name="文本框 62"/>
          <p:cNvSpPr txBox="1"/>
          <p:nvPr>
            <p:custDataLst>
              <p:tags r:id="rId12"/>
            </p:custDataLst>
          </p:nvPr>
        </p:nvSpPr>
        <p:spPr>
          <a:xfrm>
            <a:off x="850307" y="349732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了解体育的发展过程；</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熟悉高职体育的地位；</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掌握体育的功能与内涵。</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64" name="对角圆角矩形 63"/>
          <p:cNvSpPr/>
          <p:nvPr>
            <p:custDataLst>
              <p:tags r:id="rId13"/>
            </p:custDataLst>
          </p:nvPr>
        </p:nvSpPr>
        <p:spPr>
          <a:xfrm>
            <a:off x="680417" y="1337786"/>
            <a:ext cx="2880516" cy="1706404"/>
          </a:xfrm>
          <a:prstGeom prst="round2DiagRect">
            <a:avLst>
              <a:gd name="adj1" fmla="val 30352"/>
              <a:gd name="adj2" fmla="val 7740"/>
            </a:avLst>
          </a:prstGeom>
          <a:solidFill>
            <a:schemeClr val="accent1"/>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5" name="文本框 64"/>
          <p:cNvSpPr txBox="1"/>
          <p:nvPr>
            <p:custDataLst>
              <p:tags r:id="rId14"/>
            </p:custDataLst>
          </p:nvPr>
        </p:nvSpPr>
        <p:spPr>
          <a:xfrm>
            <a:off x="975057"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知识目标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68" name="椭圆 67"/>
          <p:cNvSpPr/>
          <p:nvPr>
            <p:custDataLst>
              <p:tags r:id="rId15"/>
            </p:custDataLst>
          </p:nvPr>
        </p:nvSpPr>
        <p:spPr>
          <a:xfrm rot="16200000">
            <a:off x="850307"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69" name="椭圆 68"/>
          <p:cNvSpPr/>
          <p:nvPr>
            <p:custDataLst>
              <p:tags r:id="rId16"/>
            </p:custDataLst>
          </p:nvPr>
        </p:nvSpPr>
        <p:spPr>
          <a:xfrm rot="16200000">
            <a:off x="1244185"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0" name="椭圆 69"/>
          <p:cNvSpPr/>
          <p:nvPr>
            <p:custDataLst>
              <p:tags r:id="rId17"/>
            </p:custDataLst>
          </p:nvPr>
        </p:nvSpPr>
        <p:spPr>
          <a:xfrm rot="16200000">
            <a:off x="1047246" y="4760732"/>
            <a:ext cx="88821" cy="88821"/>
          </a:xfrm>
          <a:prstGeom prst="ellipse">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71" name="图形 37"/>
          <p:cNvGrpSpPr/>
          <p:nvPr/>
        </p:nvGrpSpPr>
        <p:grpSpPr>
          <a:xfrm>
            <a:off x="2989618" y="2535084"/>
            <a:ext cx="342242" cy="342242"/>
            <a:chOff x="0" y="0"/>
            <a:chExt cx="1905000" cy="1905000"/>
          </a:xfrm>
          <a:solidFill>
            <a:schemeClr val="bg1"/>
          </a:solidFill>
        </p:grpSpPr>
        <p:sp>
          <p:nvSpPr>
            <p:cNvPr id="72" name="任意多边形: 形状 59"/>
            <p:cNvSpPr/>
            <p:nvPr/>
          </p:nvSpPr>
          <p:spPr>
            <a:xfrm>
              <a:off x="476250" y="635000"/>
              <a:ext cx="714375" cy="119062"/>
            </a:xfrm>
            <a:custGeom>
              <a:avLst/>
              <a:gdLst>
                <a:gd name="connsiteX0" fmla="*/ 56356 w 714375"/>
                <a:gd name="connsiteY0" fmla="*/ 0 h 119062"/>
                <a:gd name="connsiteX1" fmla="*/ 658019 w 714375"/>
                <a:gd name="connsiteY1" fmla="*/ 0 h 119062"/>
                <a:gd name="connsiteX2" fmla="*/ 714375 w 714375"/>
                <a:gd name="connsiteY2" fmla="*/ 56356 h 119062"/>
                <a:gd name="connsiteX3" fmla="*/ 714375 w 714375"/>
                <a:gd name="connsiteY3" fmla="*/ 62706 h 119062"/>
                <a:gd name="connsiteX4" fmla="*/ 658019 w 714375"/>
                <a:gd name="connsiteY4" fmla="*/ 119063 h 119062"/>
                <a:gd name="connsiteX5" fmla="*/ 56356 w 714375"/>
                <a:gd name="connsiteY5" fmla="*/ 119063 h 119062"/>
                <a:gd name="connsiteX6" fmla="*/ 0 w 714375"/>
                <a:gd name="connsiteY6" fmla="*/ 62706 h 119062"/>
                <a:gd name="connsiteX7" fmla="*/ 0 w 714375"/>
                <a:gd name="connsiteY7" fmla="*/ 56356 h 119062"/>
                <a:gd name="connsiteX8" fmla="*/ 56356 w 714375"/>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119062">
                  <a:moveTo>
                    <a:pt x="56356" y="0"/>
                  </a:moveTo>
                  <a:lnTo>
                    <a:pt x="658019" y="0"/>
                  </a:lnTo>
                  <a:cubicBezTo>
                    <a:pt x="695590" y="0"/>
                    <a:pt x="714375" y="18785"/>
                    <a:pt x="714375" y="56356"/>
                  </a:cubicBezTo>
                  <a:lnTo>
                    <a:pt x="714375" y="62706"/>
                  </a:lnTo>
                  <a:cubicBezTo>
                    <a:pt x="714375" y="100277"/>
                    <a:pt x="695590" y="119063"/>
                    <a:pt x="658019" y="119063"/>
                  </a:cubicBezTo>
                  <a:lnTo>
                    <a:pt x="56356" y="119063"/>
                  </a:lnTo>
                  <a:cubicBezTo>
                    <a:pt x="18785" y="119063"/>
                    <a:pt x="0" y="100277"/>
                    <a:pt x="0" y="62706"/>
                  </a:cubicBezTo>
                  <a:lnTo>
                    <a:pt x="0" y="56356"/>
                  </a:lnTo>
                  <a:cubicBezTo>
                    <a:pt x="0" y="18785"/>
                    <a:pt x="18785" y="0"/>
                    <a:pt x="56356"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3" name="任意多边形: 形状 63"/>
            <p:cNvSpPr/>
            <p:nvPr/>
          </p:nvSpPr>
          <p:spPr>
            <a:xfrm>
              <a:off x="476250" y="952500"/>
              <a:ext cx="476250" cy="119062"/>
            </a:xfrm>
            <a:custGeom>
              <a:avLst/>
              <a:gdLst>
                <a:gd name="connsiteX0" fmla="*/ 421481 w 476250"/>
                <a:gd name="connsiteY0" fmla="*/ 0 h 119062"/>
                <a:gd name="connsiteX1" fmla="*/ 54769 w 476250"/>
                <a:gd name="connsiteY1" fmla="*/ 0 h 119062"/>
                <a:gd name="connsiteX2" fmla="*/ 0 w 476250"/>
                <a:gd name="connsiteY2" fmla="*/ 54769 h 119062"/>
                <a:gd name="connsiteX3" fmla="*/ 0 w 476250"/>
                <a:gd name="connsiteY3" fmla="*/ 64294 h 119062"/>
                <a:gd name="connsiteX4" fmla="*/ 54769 w 476250"/>
                <a:gd name="connsiteY4" fmla="*/ 119063 h 119062"/>
                <a:gd name="connsiteX5" fmla="*/ 421481 w 476250"/>
                <a:gd name="connsiteY5" fmla="*/ 119063 h 119062"/>
                <a:gd name="connsiteX6" fmla="*/ 476250 w 476250"/>
                <a:gd name="connsiteY6" fmla="*/ 64294 h 119062"/>
                <a:gd name="connsiteX7" fmla="*/ 476250 w 476250"/>
                <a:gd name="connsiteY7" fmla="*/ 54769 h 119062"/>
                <a:gd name="connsiteX8" fmla="*/ 421481 w 476250"/>
                <a:gd name="connsiteY8" fmla="*/ 0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0" h="119062">
                  <a:moveTo>
                    <a:pt x="421481" y="0"/>
                  </a:moveTo>
                  <a:lnTo>
                    <a:pt x="54769" y="0"/>
                  </a:lnTo>
                  <a:cubicBezTo>
                    <a:pt x="24521" y="0"/>
                    <a:pt x="0" y="24521"/>
                    <a:pt x="0" y="54769"/>
                  </a:cubicBezTo>
                  <a:lnTo>
                    <a:pt x="0" y="64294"/>
                  </a:lnTo>
                  <a:cubicBezTo>
                    <a:pt x="0" y="94542"/>
                    <a:pt x="24521" y="119063"/>
                    <a:pt x="54769" y="119063"/>
                  </a:cubicBezTo>
                  <a:lnTo>
                    <a:pt x="421481" y="119063"/>
                  </a:lnTo>
                  <a:cubicBezTo>
                    <a:pt x="451729" y="119063"/>
                    <a:pt x="476250" y="94542"/>
                    <a:pt x="476250" y="64294"/>
                  </a:cubicBezTo>
                  <a:lnTo>
                    <a:pt x="476250" y="54769"/>
                  </a:lnTo>
                  <a:cubicBezTo>
                    <a:pt x="476250" y="24521"/>
                    <a:pt x="451729" y="0"/>
                    <a:pt x="42148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4" name="任意多边形: 形状 64"/>
            <p:cNvSpPr/>
            <p:nvPr/>
          </p:nvSpPr>
          <p:spPr>
            <a:xfrm>
              <a:off x="238125" y="238125"/>
              <a:ext cx="1190625" cy="1428750"/>
            </a:xfrm>
            <a:custGeom>
              <a:avLst/>
              <a:gdLst>
                <a:gd name="connsiteX0" fmla="*/ 119063 w 1190625"/>
                <a:gd name="connsiteY0" fmla="*/ 1309688 h 1428750"/>
                <a:gd name="connsiteX1" fmla="*/ 119063 w 1190625"/>
                <a:gd name="connsiteY1" fmla="*/ 119063 h 1428750"/>
                <a:gd name="connsiteX2" fmla="*/ 1071563 w 1190625"/>
                <a:gd name="connsiteY2" fmla="*/ 119063 h 1428750"/>
                <a:gd name="connsiteX3" fmla="*/ 1071563 w 1190625"/>
                <a:gd name="connsiteY3" fmla="*/ 575469 h 1428750"/>
                <a:gd name="connsiteX4" fmla="*/ 1131094 w 1190625"/>
                <a:gd name="connsiteY4" fmla="*/ 635000 h 1428750"/>
                <a:gd name="connsiteX5" fmla="*/ 1190625 w 1190625"/>
                <a:gd name="connsiteY5" fmla="*/ 575469 h 1428750"/>
                <a:gd name="connsiteX6" fmla="*/ 1190625 w 1190625"/>
                <a:gd name="connsiteY6" fmla="*/ 79375 h 1428750"/>
                <a:gd name="connsiteX7" fmla="*/ 1111250 w 1190625"/>
                <a:gd name="connsiteY7" fmla="*/ 0 h 1428750"/>
                <a:gd name="connsiteX8" fmla="*/ 79375 w 1190625"/>
                <a:gd name="connsiteY8" fmla="*/ 0 h 1428750"/>
                <a:gd name="connsiteX9" fmla="*/ 0 w 1190625"/>
                <a:gd name="connsiteY9" fmla="*/ 79375 h 1428750"/>
                <a:gd name="connsiteX10" fmla="*/ 0 w 1190625"/>
                <a:gd name="connsiteY10" fmla="*/ 1349375 h 1428750"/>
                <a:gd name="connsiteX11" fmla="*/ 79375 w 1190625"/>
                <a:gd name="connsiteY11" fmla="*/ 1428750 h 1428750"/>
                <a:gd name="connsiteX12" fmla="*/ 654844 w 1190625"/>
                <a:gd name="connsiteY12" fmla="*/ 1428750 h 1428750"/>
                <a:gd name="connsiteX13" fmla="*/ 714375 w 1190625"/>
                <a:gd name="connsiteY13" fmla="*/ 1369219 h 1428750"/>
                <a:gd name="connsiteX14" fmla="*/ 654844 w 1190625"/>
                <a:gd name="connsiteY14" fmla="*/ 1309688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0625" h="1428750">
                  <a:moveTo>
                    <a:pt x="119063" y="1309688"/>
                  </a:moveTo>
                  <a:lnTo>
                    <a:pt x="119063" y="119063"/>
                  </a:lnTo>
                  <a:lnTo>
                    <a:pt x="1071563" y="119063"/>
                  </a:lnTo>
                  <a:lnTo>
                    <a:pt x="1071563" y="575469"/>
                  </a:lnTo>
                  <a:cubicBezTo>
                    <a:pt x="1071990" y="608168"/>
                    <a:pt x="1098394" y="634573"/>
                    <a:pt x="1131094" y="635000"/>
                  </a:cubicBezTo>
                  <a:cubicBezTo>
                    <a:pt x="1163793" y="634573"/>
                    <a:pt x="1190198" y="608168"/>
                    <a:pt x="1190625" y="575469"/>
                  </a:cubicBezTo>
                  <a:lnTo>
                    <a:pt x="1190625" y="79375"/>
                  </a:lnTo>
                  <a:cubicBezTo>
                    <a:pt x="1190625" y="35537"/>
                    <a:pt x="1155088" y="0"/>
                    <a:pt x="1111250" y="0"/>
                  </a:cubicBezTo>
                  <a:lnTo>
                    <a:pt x="79375" y="0"/>
                  </a:lnTo>
                  <a:cubicBezTo>
                    <a:pt x="35537" y="0"/>
                    <a:pt x="0" y="35537"/>
                    <a:pt x="0" y="79375"/>
                  </a:cubicBezTo>
                  <a:lnTo>
                    <a:pt x="0" y="1349375"/>
                  </a:lnTo>
                  <a:cubicBezTo>
                    <a:pt x="0" y="1393213"/>
                    <a:pt x="35537" y="1428750"/>
                    <a:pt x="79375" y="1428750"/>
                  </a:cubicBezTo>
                  <a:lnTo>
                    <a:pt x="654844" y="1428750"/>
                  </a:lnTo>
                  <a:cubicBezTo>
                    <a:pt x="687543" y="1428323"/>
                    <a:pt x="713948" y="1401918"/>
                    <a:pt x="714375" y="1369219"/>
                  </a:cubicBezTo>
                  <a:cubicBezTo>
                    <a:pt x="713948" y="1336519"/>
                    <a:pt x="687543" y="1310115"/>
                    <a:pt x="654844" y="1309688"/>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5" name="任意多边形: 形状 65"/>
            <p:cNvSpPr/>
            <p:nvPr/>
          </p:nvSpPr>
          <p:spPr>
            <a:xfrm>
              <a:off x="1038739" y="951729"/>
              <a:ext cx="621260" cy="715154"/>
            </a:xfrm>
            <a:custGeom>
              <a:avLst/>
              <a:gdLst>
                <a:gd name="connsiteX0" fmla="*/ 450336 w 621260"/>
                <a:gd name="connsiteY0" fmla="*/ 430983 h 715154"/>
                <a:gd name="connsiteX1" fmla="*/ 503476 w 621260"/>
                <a:gd name="connsiteY1" fmla="*/ 98442 h 715154"/>
                <a:gd name="connsiteX2" fmla="*/ 170936 w 621260"/>
                <a:gd name="connsiteY2" fmla="*/ 45302 h 715154"/>
                <a:gd name="connsiteX3" fmla="*/ 117796 w 621260"/>
                <a:gd name="connsiteY3" fmla="*/ 377842 h 715154"/>
                <a:gd name="connsiteX4" fmla="*/ 170936 w 621260"/>
                <a:gd name="connsiteY4" fmla="*/ 430983 h 715154"/>
                <a:gd name="connsiteX5" fmla="*/ 1073 w 621260"/>
                <a:gd name="connsiteY5" fmla="*/ 645295 h 715154"/>
                <a:gd name="connsiteX6" fmla="*/ 47626 w 621260"/>
                <a:gd name="connsiteY6" fmla="*/ 714092 h 715154"/>
                <a:gd name="connsiteX7" fmla="*/ 59811 w 621260"/>
                <a:gd name="connsiteY7" fmla="*/ 715145 h 715154"/>
                <a:gd name="connsiteX8" fmla="*/ 117755 w 621260"/>
                <a:gd name="connsiteY8" fmla="*/ 669108 h 715154"/>
                <a:gd name="connsiteX9" fmla="*/ 357265 w 621260"/>
                <a:gd name="connsiteY9" fmla="*/ 522856 h 715154"/>
                <a:gd name="connsiteX10" fmla="*/ 503517 w 621260"/>
                <a:gd name="connsiteY10" fmla="*/ 669108 h 715154"/>
                <a:gd name="connsiteX11" fmla="*/ 561461 w 621260"/>
                <a:gd name="connsiteY11" fmla="*/ 715145 h 715154"/>
                <a:gd name="connsiteX12" fmla="*/ 621251 w 621260"/>
                <a:gd name="connsiteY12" fmla="*/ 657480 h 715154"/>
                <a:gd name="connsiteX13" fmla="*/ 620198 w 621260"/>
                <a:gd name="connsiteY13" fmla="*/ 645295 h 715154"/>
                <a:gd name="connsiteX14" fmla="*/ 450336 w 621260"/>
                <a:gd name="connsiteY14" fmla="*/ 430983 h 715154"/>
                <a:gd name="connsiteX15" fmla="*/ 310636 w 621260"/>
                <a:gd name="connsiteY15" fmla="*/ 119833 h 715154"/>
                <a:gd name="connsiteX16" fmla="*/ 429698 w 621260"/>
                <a:gd name="connsiteY16" fmla="*/ 238895 h 715154"/>
                <a:gd name="connsiteX17" fmla="*/ 310636 w 621260"/>
                <a:gd name="connsiteY17" fmla="*/ 357958 h 715154"/>
                <a:gd name="connsiteX18" fmla="*/ 191573 w 621260"/>
                <a:gd name="connsiteY18" fmla="*/ 238895 h 715154"/>
                <a:gd name="connsiteX19" fmla="*/ 310636 w 621260"/>
                <a:gd name="connsiteY19" fmla="*/ 119833 h 71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1260" h="715154">
                  <a:moveTo>
                    <a:pt x="450336" y="430983"/>
                  </a:moveTo>
                  <a:cubicBezTo>
                    <a:pt x="556839" y="353828"/>
                    <a:pt x="580631" y="204945"/>
                    <a:pt x="503476" y="98442"/>
                  </a:cubicBezTo>
                  <a:cubicBezTo>
                    <a:pt x="426322" y="-8061"/>
                    <a:pt x="277439" y="-31852"/>
                    <a:pt x="170936" y="45302"/>
                  </a:cubicBezTo>
                  <a:cubicBezTo>
                    <a:pt x="64433" y="122456"/>
                    <a:pt x="40641" y="271339"/>
                    <a:pt x="117796" y="377842"/>
                  </a:cubicBezTo>
                  <a:cubicBezTo>
                    <a:pt x="132585" y="398257"/>
                    <a:pt x="150521" y="416194"/>
                    <a:pt x="170936" y="430983"/>
                  </a:cubicBezTo>
                  <a:cubicBezTo>
                    <a:pt x="84875" y="473126"/>
                    <a:pt x="22452" y="551885"/>
                    <a:pt x="1073" y="645295"/>
                  </a:cubicBezTo>
                  <a:cubicBezTo>
                    <a:pt x="-5069" y="677148"/>
                    <a:pt x="15773" y="707950"/>
                    <a:pt x="47626" y="714092"/>
                  </a:cubicBezTo>
                  <a:cubicBezTo>
                    <a:pt x="51640" y="714866"/>
                    <a:pt x="55724" y="715219"/>
                    <a:pt x="59811" y="715145"/>
                  </a:cubicBezTo>
                  <a:cubicBezTo>
                    <a:pt x="87477" y="715127"/>
                    <a:pt x="111484" y="696053"/>
                    <a:pt x="117755" y="669108"/>
                  </a:cubicBezTo>
                  <a:cubicBezTo>
                    <a:pt x="143507" y="562582"/>
                    <a:pt x="250740" y="497103"/>
                    <a:pt x="357265" y="522856"/>
                  </a:cubicBezTo>
                  <a:cubicBezTo>
                    <a:pt x="429577" y="540337"/>
                    <a:pt x="486036" y="596796"/>
                    <a:pt x="503517" y="669108"/>
                  </a:cubicBezTo>
                  <a:cubicBezTo>
                    <a:pt x="509788" y="696053"/>
                    <a:pt x="533795" y="715128"/>
                    <a:pt x="561461" y="715145"/>
                  </a:cubicBezTo>
                  <a:cubicBezTo>
                    <a:pt x="593895" y="715732"/>
                    <a:pt x="620665" y="689914"/>
                    <a:pt x="621251" y="657480"/>
                  </a:cubicBezTo>
                  <a:cubicBezTo>
                    <a:pt x="621325" y="653393"/>
                    <a:pt x="620972" y="649309"/>
                    <a:pt x="620198" y="645295"/>
                  </a:cubicBezTo>
                  <a:cubicBezTo>
                    <a:pt x="598820" y="551885"/>
                    <a:pt x="536397" y="473127"/>
                    <a:pt x="450336" y="430983"/>
                  </a:cubicBezTo>
                  <a:close/>
                  <a:moveTo>
                    <a:pt x="310636" y="119833"/>
                  </a:moveTo>
                  <a:cubicBezTo>
                    <a:pt x="376392" y="119833"/>
                    <a:pt x="429698" y="173139"/>
                    <a:pt x="429698" y="238895"/>
                  </a:cubicBezTo>
                  <a:cubicBezTo>
                    <a:pt x="429698" y="304652"/>
                    <a:pt x="376392" y="357958"/>
                    <a:pt x="310636" y="357958"/>
                  </a:cubicBezTo>
                  <a:cubicBezTo>
                    <a:pt x="244879" y="357958"/>
                    <a:pt x="191573" y="304652"/>
                    <a:pt x="191573" y="238895"/>
                  </a:cubicBezTo>
                  <a:cubicBezTo>
                    <a:pt x="191573" y="173139"/>
                    <a:pt x="244879" y="119833"/>
                    <a:pt x="310636" y="119833"/>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76" name="文本框 75"/>
          <p:cNvSpPr txBox="1"/>
          <p:nvPr>
            <p:custDataLst>
              <p:tags r:id="rId18"/>
            </p:custDataLst>
          </p:nvPr>
        </p:nvSpPr>
        <p:spPr>
          <a:xfrm>
            <a:off x="4825631" y="3497329"/>
            <a:ext cx="2639721" cy="739241"/>
          </a:xfrm>
          <a:prstGeom prst="rect">
            <a:avLst/>
          </a:prstGeom>
          <a:noFill/>
        </p:spPr>
        <p:txBody>
          <a:bodyPr vert="horz" wrap="square" lIns="0" tIns="0" rIns="0" bIns="0" rtlCol="0">
            <a:noAutofit/>
          </a:bodyPr>
          <a:lstStyle>
            <a:defPPr>
              <a:defRPr lang="zh-CN"/>
            </a:defPPr>
            <a:lvl1pPr>
              <a:lnSpc>
                <a:spcPct val="150000"/>
              </a:lnSpc>
              <a:defRPr sz="1200">
                <a:solidFill>
                  <a:schemeClr val="bg2">
                    <a:lumMod val="25000"/>
                  </a:schemeClr>
                </a:solidFill>
                <a:latin typeface="思源黑体 CN Normal" panose="020B0400000000000000" pitchFamily="34" charset="-122"/>
                <a:ea typeface="思源黑体 CN Normal" panose="020B0400000000000000" pitchFamily="34" charset="-122"/>
                <a:cs typeface="OPPOSans R" panose="00020600040101010101" pitchFamily="18" charset="-122"/>
              </a:defRPr>
            </a:lvl1pPr>
          </a:lstStyle>
          <a:p>
            <a:pPr>
              <a:lnSpc>
                <a:spcPct val="130000"/>
              </a:lnSpc>
            </a:pPr>
            <a:r>
              <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rPr>
              <a:t>能够使学生提高体育运动能力，促进身心素质的全面发展。</a:t>
            </a:r>
            <a:endParaRPr lang="zh-CN" altLang="en-US" sz="1600" dirty="0">
              <a:solidFill>
                <a:schemeClr val="accent6">
                  <a:lumMod val="75000"/>
                </a:schemeClr>
              </a:solidFill>
              <a:latin typeface="黑体" panose="02010600030101010101" charset="-122"/>
              <a:ea typeface="黑体" panose="02010600030101010101" charset="-122"/>
              <a:sym typeface="思源黑体 CN Regular" panose="020B0500000000000000" pitchFamily="34" charset="-122"/>
            </a:endParaRPr>
          </a:p>
        </p:txBody>
      </p:sp>
      <p:sp>
        <p:nvSpPr>
          <p:cNvPr id="77" name="对角圆角矩形 76"/>
          <p:cNvSpPr/>
          <p:nvPr>
            <p:custDataLst>
              <p:tags r:id="rId19"/>
            </p:custDataLst>
          </p:nvPr>
        </p:nvSpPr>
        <p:spPr>
          <a:xfrm>
            <a:off x="4668438" y="1337786"/>
            <a:ext cx="2880516" cy="1706404"/>
          </a:xfrm>
          <a:prstGeom prst="round2DiagRect">
            <a:avLst>
              <a:gd name="adj1" fmla="val 32147"/>
              <a:gd name="adj2" fmla="val 7145"/>
            </a:avLst>
          </a:prstGeom>
          <a:solidFill>
            <a:schemeClr val="accent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rgbClr val="FFFFFF"/>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78" name="文本框 77"/>
          <p:cNvSpPr txBox="1"/>
          <p:nvPr>
            <p:custDataLst>
              <p:tags r:id="rId20"/>
            </p:custDataLst>
          </p:nvPr>
        </p:nvSpPr>
        <p:spPr>
          <a:xfrm>
            <a:off x="4950381" y="1598462"/>
            <a:ext cx="2540000" cy="338554"/>
          </a:xfrm>
          <a:prstGeom prst="rect">
            <a:avLst/>
          </a:prstGeom>
          <a:noFill/>
        </p:spPr>
        <p:txBody>
          <a:bodyPr vert="horz" rtlCol="0">
            <a:noAutofit/>
          </a:bodyPr>
          <a:lstStyle/>
          <a:p>
            <a:pPr algn="ctr">
              <a:lnSpc>
                <a:spcPct val="130000"/>
              </a:lnSpc>
            </a:pPr>
            <a:r>
              <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rPr>
              <a:t>能力目标</a:t>
            </a:r>
            <a:endParaRPr lang="zh-CN" altLang="en-US" sz="3200" dirty="0">
              <a:solidFill>
                <a:schemeClr val="bg1"/>
              </a:solidFill>
              <a:latin typeface="华文黑体" panose="02010600040101010101" charset="-122"/>
              <a:ea typeface="华文黑体" panose="02010600040101010101" charset="-122"/>
              <a:sym typeface="思源黑体 CN Regular" panose="020B0500000000000000" pitchFamily="34" charset="-122"/>
            </a:endParaRPr>
          </a:p>
        </p:txBody>
      </p:sp>
      <p:sp>
        <p:nvSpPr>
          <p:cNvPr id="81" name="椭圆 80"/>
          <p:cNvSpPr/>
          <p:nvPr>
            <p:custDataLst>
              <p:tags r:id="rId21"/>
            </p:custDataLst>
          </p:nvPr>
        </p:nvSpPr>
        <p:spPr>
          <a:xfrm rot="16200000">
            <a:off x="4825631"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2" name="椭圆 81"/>
          <p:cNvSpPr/>
          <p:nvPr>
            <p:custDataLst>
              <p:tags r:id="rId22"/>
            </p:custDataLst>
          </p:nvPr>
        </p:nvSpPr>
        <p:spPr>
          <a:xfrm rot="16200000">
            <a:off x="5219509" y="4760732"/>
            <a:ext cx="88821" cy="88821"/>
          </a:xfrm>
          <a:prstGeom prst="ellipse">
            <a:avLst/>
          </a:prstGeom>
          <a:solidFill>
            <a:schemeClr val="bg1">
              <a:lumMod val="8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3" name="椭圆 82"/>
          <p:cNvSpPr/>
          <p:nvPr>
            <p:custDataLst>
              <p:tags r:id="rId23"/>
            </p:custDataLst>
          </p:nvPr>
        </p:nvSpPr>
        <p:spPr>
          <a:xfrm rot="16200000">
            <a:off x="5022570" y="4760732"/>
            <a:ext cx="88821" cy="88821"/>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noAutofit/>
          </a:bodyPr>
          <a:lstStyle/>
          <a:p>
            <a:pPr algn="ctr">
              <a:lnSpc>
                <a:spcPct val="130000"/>
              </a:lnSpc>
            </a:pPr>
            <a:endParaRPr lang="zh-CN" altLang="en-US" kern="0" dirty="0">
              <a:solidFill>
                <a:srgbClr val="3D485D"/>
              </a:solidFill>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84" name="图形 23"/>
          <p:cNvGrpSpPr/>
          <p:nvPr/>
        </p:nvGrpSpPr>
        <p:grpSpPr>
          <a:xfrm>
            <a:off x="7001783" y="2535084"/>
            <a:ext cx="342242" cy="342242"/>
            <a:chOff x="0" y="0"/>
            <a:chExt cx="1905000" cy="1905000"/>
          </a:xfrm>
          <a:solidFill>
            <a:schemeClr val="bg1"/>
          </a:solidFill>
        </p:grpSpPr>
        <p:sp>
          <p:nvSpPr>
            <p:cNvPr id="85" name="任意多边形: 形状 67"/>
            <p:cNvSpPr/>
            <p:nvPr/>
          </p:nvSpPr>
          <p:spPr>
            <a:xfrm>
              <a:off x="238125" y="396874"/>
              <a:ext cx="1428750" cy="1270000"/>
            </a:xfrm>
            <a:custGeom>
              <a:avLst/>
              <a:gdLst>
                <a:gd name="connsiteX0" fmla="*/ 1309688 w 1428750"/>
                <a:gd name="connsiteY0" fmla="*/ 119063 h 1270000"/>
                <a:gd name="connsiteX1" fmla="*/ 1309688 w 1428750"/>
                <a:gd name="connsiteY1" fmla="*/ 1150938 h 1270000"/>
                <a:gd name="connsiteX2" fmla="*/ 119063 w 1428750"/>
                <a:gd name="connsiteY2" fmla="*/ 1150938 h 1270000"/>
                <a:gd name="connsiteX3" fmla="*/ 119063 w 1428750"/>
                <a:gd name="connsiteY3" fmla="*/ 119063 h 1270000"/>
                <a:gd name="connsiteX4" fmla="*/ 1309688 w 1428750"/>
                <a:gd name="connsiteY4" fmla="*/ 119063 h 1270000"/>
                <a:gd name="connsiteX5" fmla="*/ 1349375 w 1428750"/>
                <a:gd name="connsiteY5" fmla="*/ 0 h 1270000"/>
                <a:gd name="connsiteX6" fmla="*/ 79375 w 1428750"/>
                <a:gd name="connsiteY6" fmla="*/ 0 h 1270000"/>
                <a:gd name="connsiteX7" fmla="*/ 0 w 1428750"/>
                <a:gd name="connsiteY7" fmla="*/ 79375 h 1270000"/>
                <a:gd name="connsiteX8" fmla="*/ 0 w 1428750"/>
                <a:gd name="connsiteY8" fmla="*/ 1190625 h 1270000"/>
                <a:gd name="connsiteX9" fmla="*/ 79375 w 1428750"/>
                <a:gd name="connsiteY9" fmla="*/ 1270000 h 1270000"/>
                <a:gd name="connsiteX10" fmla="*/ 1349375 w 1428750"/>
                <a:gd name="connsiteY10" fmla="*/ 1270000 h 1270000"/>
                <a:gd name="connsiteX11" fmla="*/ 1428750 w 1428750"/>
                <a:gd name="connsiteY11" fmla="*/ 1190625 h 1270000"/>
                <a:gd name="connsiteX12" fmla="*/ 1428750 w 1428750"/>
                <a:gd name="connsiteY12" fmla="*/ 79375 h 1270000"/>
                <a:gd name="connsiteX13" fmla="*/ 1349375 w 1428750"/>
                <a:gd name="connsiteY13"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28750" h="1270000">
                  <a:moveTo>
                    <a:pt x="1309688" y="119063"/>
                  </a:moveTo>
                  <a:lnTo>
                    <a:pt x="1309688" y="1150938"/>
                  </a:lnTo>
                  <a:lnTo>
                    <a:pt x="119063" y="1150938"/>
                  </a:lnTo>
                  <a:lnTo>
                    <a:pt x="119063" y="119063"/>
                  </a:lnTo>
                  <a:lnTo>
                    <a:pt x="1309688" y="119063"/>
                  </a:lnTo>
                  <a:moveTo>
                    <a:pt x="1349375" y="0"/>
                  </a:moveTo>
                  <a:lnTo>
                    <a:pt x="79375" y="0"/>
                  </a:lnTo>
                  <a:cubicBezTo>
                    <a:pt x="35537" y="0"/>
                    <a:pt x="0" y="35537"/>
                    <a:pt x="0" y="79375"/>
                  </a:cubicBezTo>
                  <a:lnTo>
                    <a:pt x="0" y="1190625"/>
                  </a:lnTo>
                  <a:cubicBezTo>
                    <a:pt x="0" y="1234463"/>
                    <a:pt x="35537" y="1270000"/>
                    <a:pt x="79375" y="1270000"/>
                  </a:cubicBezTo>
                  <a:lnTo>
                    <a:pt x="1349375" y="1270000"/>
                  </a:lnTo>
                  <a:cubicBezTo>
                    <a:pt x="1393213" y="1270000"/>
                    <a:pt x="1428750" y="1234463"/>
                    <a:pt x="1428750" y="1190625"/>
                  </a:cubicBezTo>
                  <a:lnTo>
                    <a:pt x="1428750" y="79375"/>
                  </a:lnTo>
                  <a:cubicBezTo>
                    <a:pt x="1428750" y="35537"/>
                    <a:pt x="1393213" y="0"/>
                    <a:pt x="1349375"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6" name="任意多边形: 形状 68"/>
            <p:cNvSpPr/>
            <p:nvPr/>
          </p:nvSpPr>
          <p:spPr>
            <a:xfrm>
              <a:off x="476250"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7" name="任意多边形: 形状 69"/>
            <p:cNvSpPr/>
            <p:nvPr/>
          </p:nvSpPr>
          <p:spPr>
            <a:xfrm>
              <a:off x="1309687" y="238125"/>
              <a:ext cx="119062" cy="396875"/>
            </a:xfrm>
            <a:custGeom>
              <a:avLst/>
              <a:gdLst>
                <a:gd name="connsiteX0" fmla="*/ 59531 w 119062"/>
                <a:gd name="connsiteY0" fmla="*/ 0 h 396875"/>
                <a:gd name="connsiteX1" fmla="*/ 59531 w 119062"/>
                <a:gd name="connsiteY1" fmla="*/ 0 h 396875"/>
                <a:gd name="connsiteX2" fmla="*/ 119063 w 119062"/>
                <a:gd name="connsiteY2" fmla="*/ 59531 h 396875"/>
                <a:gd name="connsiteX3" fmla="*/ 119063 w 119062"/>
                <a:gd name="connsiteY3" fmla="*/ 337344 h 396875"/>
                <a:gd name="connsiteX4" fmla="*/ 59531 w 119062"/>
                <a:gd name="connsiteY4" fmla="*/ 396875 h 396875"/>
                <a:gd name="connsiteX5" fmla="*/ 59531 w 119062"/>
                <a:gd name="connsiteY5" fmla="*/ 396875 h 396875"/>
                <a:gd name="connsiteX6" fmla="*/ 0 w 119062"/>
                <a:gd name="connsiteY6" fmla="*/ 337344 h 396875"/>
                <a:gd name="connsiteX7" fmla="*/ 0 w 119062"/>
                <a:gd name="connsiteY7" fmla="*/ 59531 h 396875"/>
                <a:gd name="connsiteX8" fmla="*/ 59531 w 119062"/>
                <a:gd name="connsiteY8"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62" h="396875">
                  <a:moveTo>
                    <a:pt x="59531" y="0"/>
                  </a:moveTo>
                  <a:lnTo>
                    <a:pt x="59531" y="0"/>
                  </a:lnTo>
                  <a:cubicBezTo>
                    <a:pt x="99219" y="0"/>
                    <a:pt x="119063" y="19844"/>
                    <a:pt x="119063" y="59531"/>
                  </a:cubicBezTo>
                  <a:lnTo>
                    <a:pt x="119063" y="337344"/>
                  </a:lnTo>
                  <a:cubicBezTo>
                    <a:pt x="119063" y="377031"/>
                    <a:pt x="99219" y="396875"/>
                    <a:pt x="59531" y="396875"/>
                  </a:cubicBezTo>
                  <a:lnTo>
                    <a:pt x="59531" y="396875"/>
                  </a:lnTo>
                  <a:cubicBezTo>
                    <a:pt x="19844" y="396875"/>
                    <a:pt x="0" y="377031"/>
                    <a:pt x="0" y="337344"/>
                  </a:cubicBezTo>
                  <a:lnTo>
                    <a:pt x="0" y="59531"/>
                  </a:lnTo>
                  <a:cubicBezTo>
                    <a:pt x="0" y="19844"/>
                    <a:pt x="19844" y="0"/>
                    <a:pt x="59531" y="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8" name="任意多边形: 形状 70"/>
            <p:cNvSpPr/>
            <p:nvPr/>
          </p:nvSpPr>
          <p:spPr>
            <a:xfrm>
              <a:off x="238125" y="793749"/>
              <a:ext cx="1428750" cy="119062"/>
            </a:xfrm>
            <a:custGeom>
              <a:avLst/>
              <a:gdLst>
                <a:gd name="connsiteX0" fmla="*/ 0 w 1428750"/>
                <a:gd name="connsiteY0" fmla="*/ 0 h 119062"/>
                <a:gd name="connsiteX1" fmla="*/ 1428750 w 1428750"/>
                <a:gd name="connsiteY1" fmla="*/ 0 h 119062"/>
                <a:gd name="connsiteX2" fmla="*/ 1428750 w 1428750"/>
                <a:gd name="connsiteY2" fmla="*/ 119063 h 119062"/>
                <a:gd name="connsiteX3" fmla="*/ 0 w 1428750"/>
                <a:gd name="connsiteY3" fmla="*/ 119063 h 119062"/>
              </a:gdLst>
              <a:ahLst/>
              <a:cxnLst>
                <a:cxn ang="0">
                  <a:pos x="connsiteX0" y="connsiteY0"/>
                </a:cxn>
                <a:cxn ang="0">
                  <a:pos x="connsiteX1" y="connsiteY1"/>
                </a:cxn>
                <a:cxn ang="0">
                  <a:pos x="connsiteX2" y="connsiteY2"/>
                </a:cxn>
                <a:cxn ang="0">
                  <a:pos x="connsiteX3" y="connsiteY3"/>
                </a:cxn>
              </a:cxnLst>
              <a:rect l="l" t="t" r="r" b="b"/>
              <a:pathLst>
                <a:path w="1428750" h="119062">
                  <a:moveTo>
                    <a:pt x="0" y="0"/>
                  </a:moveTo>
                  <a:lnTo>
                    <a:pt x="1428750" y="0"/>
                  </a:lnTo>
                  <a:lnTo>
                    <a:pt x="1428750" y="119063"/>
                  </a:lnTo>
                  <a:lnTo>
                    <a:pt x="0" y="119063"/>
                  </a:ln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89" name="任意多边形: 形状 71"/>
            <p:cNvSpPr/>
            <p:nvPr/>
          </p:nvSpPr>
          <p:spPr>
            <a:xfrm>
              <a:off x="704682" y="1031927"/>
              <a:ext cx="557270" cy="401074"/>
            </a:xfrm>
            <a:custGeom>
              <a:avLst/>
              <a:gdLst>
                <a:gd name="connsiteX0" fmla="*/ 540712 w 557270"/>
                <a:gd name="connsiteY0" fmla="*/ 17410 h 401074"/>
                <a:gd name="connsiteX1" fmla="*/ 456574 w 557270"/>
                <a:gd name="connsiteY1" fmla="*/ 17410 h 401074"/>
                <a:gd name="connsiteX2" fmla="*/ 214480 w 557270"/>
                <a:gd name="connsiteY2" fmla="*/ 255535 h 401074"/>
                <a:gd name="connsiteX3" fmla="*/ 111293 w 557270"/>
                <a:gd name="connsiteY3" fmla="*/ 158698 h 401074"/>
                <a:gd name="connsiteX4" fmla="*/ 30118 w 557270"/>
                <a:gd name="connsiteY4" fmla="*/ 136370 h 401074"/>
                <a:gd name="connsiteX5" fmla="*/ 7790 w 557270"/>
                <a:gd name="connsiteY5" fmla="*/ 217546 h 401074"/>
                <a:gd name="connsiteX6" fmla="*/ 27155 w 557270"/>
                <a:gd name="connsiteY6" fmla="*/ 238073 h 401074"/>
                <a:gd name="connsiteX7" fmla="*/ 172412 w 557270"/>
                <a:gd name="connsiteY7" fmla="*/ 383329 h 401074"/>
                <a:gd name="connsiteX8" fmla="*/ 255472 w 557270"/>
                <a:gd name="connsiteY8" fmla="*/ 384406 h 401074"/>
                <a:gd name="connsiteX9" fmla="*/ 256549 w 557270"/>
                <a:gd name="connsiteY9" fmla="*/ 383329 h 401074"/>
                <a:gd name="connsiteX10" fmla="*/ 540712 w 557270"/>
                <a:gd name="connsiteY10" fmla="*/ 99166 h 401074"/>
                <a:gd name="connsiteX11" fmla="*/ 540712 w 557270"/>
                <a:gd name="connsiteY11" fmla="*/ 17410 h 401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7270" h="401074">
                  <a:moveTo>
                    <a:pt x="540712" y="17410"/>
                  </a:moveTo>
                  <a:cubicBezTo>
                    <a:pt x="517469" y="-5803"/>
                    <a:pt x="479817" y="-5803"/>
                    <a:pt x="456574" y="17410"/>
                  </a:cubicBezTo>
                  <a:lnTo>
                    <a:pt x="214480" y="255535"/>
                  </a:lnTo>
                  <a:lnTo>
                    <a:pt x="111293" y="158698"/>
                  </a:lnTo>
                  <a:cubicBezTo>
                    <a:pt x="95042" y="130116"/>
                    <a:pt x="58699" y="120120"/>
                    <a:pt x="30118" y="136370"/>
                  </a:cubicBezTo>
                  <a:cubicBezTo>
                    <a:pt x="1536" y="152621"/>
                    <a:pt x="-8460" y="188964"/>
                    <a:pt x="7790" y="217546"/>
                  </a:cubicBezTo>
                  <a:cubicBezTo>
                    <a:pt x="12507" y="225841"/>
                    <a:pt x="19148" y="232881"/>
                    <a:pt x="27155" y="238073"/>
                  </a:cubicBezTo>
                  <a:lnTo>
                    <a:pt x="172412" y="383329"/>
                  </a:lnTo>
                  <a:cubicBezTo>
                    <a:pt x="195051" y="406563"/>
                    <a:pt x="232238" y="407045"/>
                    <a:pt x="255472" y="384406"/>
                  </a:cubicBezTo>
                  <a:cubicBezTo>
                    <a:pt x="255836" y="384052"/>
                    <a:pt x="256195" y="383693"/>
                    <a:pt x="256549" y="383329"/>
                  </a:cubicBezTo>
                  <a:lnTo>
                    <a:pt x="540712" y="99166"/>
                  </a:lnTo>
                  <a:cubicBezTo>
                    <a:pt x="562790" y="76386"/>
                    <a:pt x="562790" y="40191"/>
                    <a:pt x="540712" y="17410"/>
                  </a:cubicBezTo>
                  <a:close/>
                </a:path>
              </a:pathLst>
            </a:custGeom>
            <a:grpFill/>
            <a:ln w="1860" cap="flat">
              <a:noFill/>
              <a:prstDash val="solid"/>
              <a:miter/>
            </a:ln>
          </p:spPr>
          <p:txBody>
            <a:bodyPr rtlCol="0" anchor="ctr">
              <a:noAutofit/>
            </a:bodyP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1" name="TextBox 8"/>
          <p:cNvSpPr/>
          <p:nvPr>
            <p:custDataLst>
              <p:tags r:id="rId24"/>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1+#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1+#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1+#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1+#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1+#ppt_w/2"/>
                                          </p:val>
                                        </p:tav>
                                        <p:tav tm="100000">
                                          <p:val>
                                            <p:strVal val="#ppt_x"/>
                                          </p:val>
                                        </p:tav>
                                      </p:tavLst>
                                    </p:anim>
                                    <p:anim calcmode="lin" valueType="num">
                                      <p:cBhvr additive="base">
                                        <p:cTn id="44" dur="500" fill="hold"/>
                                        <p:tgtEl>
                                          <p:spTgt spid="5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1+#ppt_w/2"/>
                                          </p:val>
                                        </p:tav>
                                        <p:tav tm="100000">
                                          <p:val>
                                            <p:strVal val="#ppt_x"/>
                                          </p:val>
                                        </p:tav>
                                      </p:tavLst>
                                    </p:anim>
                                    <p:anim calcmode="lin" valueType="num">
                                      <p:cBhvr additive="base">
                                        <p:cTn id="48" dur="500" fill="hold"/>
                                        <p:tgtEl>
                                          <p:spTgt spid="57"/>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1+#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1+#ppt_w/2"/>
                                          </p:val>
                                        </p:tav>
                                        <p:tav tm="100000">
                                          <p:val>
                                            <p:strVal val="#ppt_x"/>
                                          </p:val>
                                        </p:tav>
                                      </p:tavLst>
                                    </p:anim>
                                    <p:anim calcmode="lin" valueType="num">
                                      <p:cBhvr additive="base">
                                        <p:cTn id="56" dur="500" fill="hold"/>
                                        <p:tgtEl>
                                          <p:spTgt spid="6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500" fill="hold"/>
                                        <p:tgtEl>
                                          <p:spTgt spid="64"/>
                                        </p:tgtEl>
                                        <p:attrNameLst>
                                          <p:attrName>ppt_x</p:attrName>
                                        </p:attrNameLst>
                                      </p:cBhvr>
                                      <p:tavLst>
                                        <p:tav tm="0">
                                          <p:val>
                                            <p:strVal val="1+#ppt_w/2"/>
                                          </p:val>
                                        </p:tav>
                                        <p:tav tm="100000">
                                          <p:val>
                                            <p:strVal val="#ppt_x"/>
                                          </p:val>
                                        </p:tav>
                                      </p:tavLst>
                                    </p:anim>
                                    <p:anim calcmode="lin" valueType="num">
                                      <p:cBhvr additive="base">
                                        <p:cTn id="60" dur="500" fill="hold"/>
                                        <p:tgtEl>
                                          <p:spTgt spid="6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1+#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additive="base">
                                        <p:cTn id="67" dur="500" fill="hold"/>
                                        <p:tgtEl>
                                          <p:spTgt spid="68"/>
                                        </p:tgtEl>
                                        <p:attrNameLst>
                                          <p:attrName>ppt_x</p:attrName>
                                        </p:attrNameLst>
                                      </p:cBhvr>
                                      <p:tavLst>
                                        <p:tav tm="0">
                                          <p:val>
                                            <p:strVal val="1+#ppt_w/2"/>
                                          </p:val>
                                        </p:tav>
                                        <p:tav tm="100000">
                                          <p:val>
                                            <p:strVal val="#ppt_x"/>
                                          </p:val>
                                        </p:tav>
                                      </p:tavLst>
                                    </p:anim>
                                    <p:anim calcmode="lin" valueType="num">
                                      <p:cBhvr additive="base">
                                        <p:cTn id="68" dur="500" fill="hold"/>
                                        <p:tgtEl>
                                          <p:spTgt spid="6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additive="base">
                                        <p:cTn id="71" dur="500" fill="hold"/>
                                        <p:tgtEl>
                                          <p:spTgt spid="69"/>
                                        </p:tgtEl>
                                        <p:attrNameLst>
                                          <p:attrName>ppt_x</p:attrName>
                                        </p:attrNameLst>
                                      </p:cBhvr>
                                      <p:tavLst>
                                        <p:tav tm="0">
                                          <p:val>
                                            <p:strVal val="1+#ppt_w/2"/>
                                          </p:val>
                                        </p:tav>
                                        <p:tav tm="100000">
                                          <p:val>
                                            <p:strVal val="#ppt_x"/>
                                          </p:val>
                                        </p:tav>
                                      </p:tavLst>
                                    </p:anim>
                                    <p:anim calcmode="lin" valueType="num">
                                      <p:cBhvr additive="base">
                                        <p:cTn id="72" dur="500" fill="hold"/>
                                        <p:tgtEl>
                                          <p:spTgt spid="69"/>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additive="base">
                                        <p:cTn id="75" dur="500" fill="hold"/>
                                        <p:tgtEl>
                                          <p:spTgt spid="70"/>
                                        </p:tgtEl>
                                        <p:attrNameLst>
                                          <p:attrName>ppt_x</p:attrName>
                                        </p:attrNameLst>
                                      </p:cBhvr>
                                      <p:tavLst>
                                        <p:tav tm="0">
                                          <p:val>
                                            <p:strVal val="1+#ppt_w/2"/>
                                          </p:val>
                                        </p:tav>
                                        <p:tav tm="100000">
                                          <p:val>
                                            <p:strVal val="#ppt_x"/>
                                          </p:val>
                                        </p:tav>
                                      </p:tavLst>
                                    </p:anim>
                                    <p:anim calcmode="lin" valueType="num">
                                      <p:cBhvr additive="base">
                                        <p:cTn id="76" dur="500" fill="hold"/>
                                        <p:tgtEl>
                                          <p:spTgt spid="70"/>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additive="base">
                                        <p:cTn id="79" dur="500" fill="hold"/>
                                        <p:tgtEl>
                                          <p:spTgt spid="71"/>
                                        </p:tgtEl>
                                        <p:attrNameLst>
                                          <p:attrName>ppt_x</p:attrName>
                                        </p:attrNameLst>
                                      </p:cBhvr>
                                      <p:tavLst>
                                        <p:tav tm="0">
                                          <p:val>
                                            <p:strVal val="1+#ppt_w/2"/>
                                          </p:val>
                                        </p:tav>
                                        <p:tav tm="100000">
                                          <p:val>
                                            <p:strVal val="#ppt_x"/>
                                          </p:val>
                                        </p:tav>
                                      </p:tavLst>
                                    </p:anim>
                                    <p:anim calcmode="lin" valueType="num">
                                      <p:cBhvr additive="base">
                                        <p:cTn id="80" dur="500" fill="hold"/>
                                        <p:tgtEl>
                                          <p:spTgt spid="71"/>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additive="base">
                                        <p:cTn id="83" dur="500" fill="hold"/>
                                        <p:tgtEl>
                                          <p:spTgt spid="76"/>
                                        </p:tgtEl>
                                        <p:attrNameLst>
                                          <p:attrName>ppt_x</p:attrName>
                                        </p:attrNameLst>
                                      </p:cBhvr>
                                      <p:tavLst>
                                        <p:tav tm="0">
                                          <p:val>
                                            <p:strVal val="1+#ppt_w/2"/>
                                          </p:val>
                                        </p:tav>
                                        <p:tav tm="100000">
                                          <p:val>
                                            <p:strVal val="#ppt_x"/>
                                          </p:val>
                                        </p:tav>
                                      </p:tavLst>
                                    </p:anim>
                                    <p:anim calcmode="lin" valueType="num">
                                      <p:cBhvr additive="base">
                                        <p:cTn id="84" dur="500" fill="hold"/>
                                        <p:tgtEl>
                                          <p:spTgt spid="76"/>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 calcmode="lin" valueType="num">
                                      <p:cBhvr additive="base">
                                        <p:cTn id="87" dur="500" fill="hold"/>
                                        <p:tgtEl>
                                          <p:spTgt spid="77"/>
                                        </p:tgtEl>
                                        <p:attrNameLst>
                                          <p:attrName>ppt_x</p:attrName>
                                        </p:attrNameLst>
                                      </p:cBhvr>
                                      <p:tavLst>
                                        <p:tav tm="0">
                                          <p:val>
                                            <p:strVal val="1+#ppt_w/2"/>
                                          </p:val>
                                        </p:tav>
                                        <p:tav tm="100000">
                                          <p:val>
                                            <p:strVal val="#ppt_x"/>
                                          </p:val>
                                        </p:tav>
                                      </p:tavLst>
                                    </p:anim>
                                    <p:anim calcmode="lin" valueType="num">
                                      <p:cBhvr additive="base">
                                        <p:cTn id="88" dur="500" fill="hold"/>
                                        <p:tgtEl>
                                          <p:spTgt spid="77"/>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78"/>
                                        </p:tgtEl>
                                        <p:attrNameLst>
                                          <p:attrName>style.visibility</p:attrName>
                                        </p:attrNameLst>
                                      </p:cBhvr>
                                      <p:to>
                                        <p:strVal val="visible"/>
                                      </p:to>
                                    </p:set>
                                    <p:anim calcmode="lin" valueType="num">
                                      <p:cBhvr additive="base">
                                        <p:cTn id="91" dur="500" fill="hold"/>
                                        <p:tgtEl>
                                          <p:spTgt spid="78"/>
                                        </p:tgtEl>
                                        <p:attrNameLst>
                                          <p:attrName>ppt_x</p:attrName>
                                        </p:attrNameLst>
                                      </p:cBhvr>
                                      <p:tavLst>
                                        <p:tav tm="0">
                                          <p:val>
                                            <p:strVal val="1+#ppt_w/2"/>
                                          </p:val>
                                        </p:tav>
                                        <p:tav tm="100000">
                                          <p:val>
                                            <p:strVal val="#ppt_x"/>
                                          </p:val>
                                        </p:tav>
                                      </p:tavLst>
                                    </p:anim>
                                    <p:anim calcmode="lin" valueType="num">
                                      <p:cBhvr additive="base">
                                        <p:cTn id="92" dur="500" fill="hold"/>
                                        <p:tgtEl>
                                          <p:spTgt spid="78"/>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81"/>
                                        </p:tgtEl>
                                        <p:attrNameLst>
                                          <p:attrName>style.visibility</p:attrName>
                                        </p:attrNameLst>
                                      </p:cBhvr>
                                      <p:to>
                                        <p:strVal val="visible"/>
                                      </p:to>
                                    </p:set>
                                    <p:anim calcmode="lin" valueType="num">
                                      <p:cBhvr additive="base">
                                        <p:cTn id="95" dur="500" fill="hold"/>
                                        <p:tgtEl>
                                          <p:spTgt spid="81"/>
                                        </p:tgtEl>
                                        <p:attrNameLst>
                                          <p:attrName>ppt_x</p:attrName>
                                        </p:attrNameLst>
                                      </p:cBhvr>
                                      <p:tavLst>
                                        <p:tav tm="0">
                                          <p:val>
                                            <p:strVal val="1+#ppt_w/2"/>
                                          </p:val>
                                        </p:tav>
                                        <p:tav tm="100000">
                                          <p:val>
                                            <p:strVal val="#ppt_x"/>
                                          </p:val>
                                        </p:tav>
                                      </p:tavLst>
                                    </p:anim>
                                    <p:anim calcmode="lin" valueType="num">
                                      <p:cBhvr additive="base">
                                        <p:cTn id="96" dur="500" fill="hold"/>
                                        <p:tgtEl>
                                          <p:spTgt spid="81"/>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82"/>
                                        </p:tgtEl>
                                        <p:attrNameLst>
                                          <p:attrName>style.visibility</p:attrName>
                                        </p:attrNameLst>
                                      </p:cBhvr>
                                      <p:to>
                                        <p:strVal val="visible"/>
                                      </p:to>
                                    </p:set>
                                    <p:anim calcmode="lin" valueType="num">
                                      <p:cBhvr additive="base">
                                        <p:cTn id="99" dur="500" fill="hold"/>
                                        <p:tgtEl>
                                          <p:spTgt spid="82"/>
                                        </p:tgtEl>
                                        <p:attrNameLst>
                                          <p:attrName>ppt_x</p:attrName>
                                        </p:attrNameLst>
                                      </p:cBhvr>
                                      <p:tavLst>
                                        <p:tav tm="0">
                                          <p:val>
                                            <p:strVal val="1+#ppt_w/2"/>
                                          </p:val>
                                        </p:tav>
                                        <p:tav tm="100000">
                                          <p:val>
                                            <p:strVal val="#ppt_x"/>
                                          </p:val>
                                        </p:tav>
                                      </p:tavLst>
                                    </p:anim>
                                    <p:anim calcmode="lin" valueType="num">
                                      <p:cBhvr additive="base">
                                        <p:cTn id="100" dur="500" fill="hold"/>
                                        <p:tgtEl>
                                          <p:spTgt spid="8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83"/>
                                        </p:tgtEl>
                                        <p:attrNameLst>
                                          <p:attrName>style.visibility</p:attrName>
                                        </p:attrNameLst>
                                      </p:cBhvr>
                                      <p:to>
                                        <p:strVal val="visible"/>
                                      </p:to>
                                    </p:set>
                                    <p:anim calcmode="lin" valueType="num">
                                      <p:cBhvr additive="base">
                                        <p:cTn id="103" dur="500" fill="hold"/>
                                        <p:tgtEl>
                                          <p:spTgt spid="83"/>
                                        </p:tgtEl>
                                        <p:attrNameLst>
                                          <p:attrName>ppt_x</p:attrName>
                                        </p:attrNameLst>
                                      </p:cBhvr>
                                      <p:tavLst>
                                        <p:tav tm="0">
                                          <p:val>
                                            <p:strVal val="1+#ppt_w/2"/>
                                          </p:val>
                                        </p:tav>
                                        <p:tav tm="100000">
                                          <p:val>
                                            <p:strVal val="#ppt_x"/>
                                          </p:val>
                                        </p:tav>
                                      </p:tavLst>
                                    </p:anim>
                                    <p:anim calcmode="lin" valueType="num">
                                      <p:cBhvr additive="base">
                                        <p:cTn id="104" dur="500" fill="hold"/>
                                        <p:tgtEl>
                                          <p:spTgt spid="83"/>
                                        </p:tgtEl>
                                        <p:attrNameLst>
                                          <p:attrName>ppt_y</p:attrName>
                                        </p:attrNameLst>
                                      </p:cBhvr>
                                      <p:tavLst>
                                        <p:tav tm="0">
                                          <p:val>
                                            <p:strVal val="#ppt_y"/>
                                          </p:val>
                                        </p:tav>
                                        <p:tav tm="100000">
                                          <p:val>
                                            <p:strVal val="#ppt_y"/>
                                          </p:val>
                                        </p:tav>
                                      </p:tavLst>
                                    </p:anim>
                                  </p:childTnLst>
                                </p:cTn>
                              </p:par>
                              <p:par>
                                <p:cTn id="105" presetID="2" presetClass="entr" presetSubtype="2" fill="hold" nodeType="withEffect">
                                  <p:stCondLst>
                                    <p:cond delay="0"/>
                                  </p:stCondLst>
                                  <p:childTnLst>
                                    <p:set>
                                      <p:cBhvr>
                                        <p:cTn id="106" dur="1" fill="hold">
                                          <p:stCondLst>
                                            <p:cond delay="0"/>
                                          </p:stCondLst>
                                        </p:cTn>
                                        <p:tgtEl>
                                          <p:spTgt spid="84"/>
                                        </p:tgtEl>
                                        <p:attrNameLst>
                                          <p:attrName>style.visibility</p:attrName>
                                        </p:attrNameLst>
                                      </p:cBhvr>
                                      <p:to>
                                        <p:strVal val="visible"/>
                                      </p:to>
                                    </p:set>
                                    <p:anim calcmode="lin" valueType="num">
                                      <p:cBhvr additive="base">
                                        <p:cTn id="107" dur="500" fill="hold"/>
                                        <p:tgtEl>
                                          <p:spTgt spid="84"/>
                                        </p:tgtEl>
                                        <p:attrNameLst>
                                          <p:attrName>ppt_x</p:attrName>
                                        </p:attrNameLst>
                                      </p:cBhvr>
                                      <p:tavLst>
                                        <p:tav tm="0">
                                          <p:val>
                                            <p:strVal val="1+#ppt_w/2"/>
                                          </p:val>
                                        </p:tav>
                                        <p:tav tm="100000">
                                          <p:val>
                                            <p:strVal val="#ppt_x"/>
                                          </p:val>
                                        </p:tav>
                                      </p:tavLst>
                                    </p:anim>
                                    <p:anim calcmode="lin" valueType="num">
                                      <p:cBhvr additive="base">
                                        <p:cTn id="108"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51" grpId="0"/>
      <p:bldP spid="52" grpId="0" bldLvl="0" animBg="1"/>
      <p:bldP spid="53" grpId="0"/>
      <p:bldP spid="55" grpId="0" bldLvl="0" animBg="1"/>
      <p:bldP spid="56" grpId="0" bldLvl="0" animBg="1"/>
      <p:bldP spid="57" grpId="0" bldLvl="0" animBg="1"/>
      <p:bldP spid="63" grpId="0"/>
      <p:bldP spid="64" grpId="0" bldLvl="0" animBg="1"/>
      <p:bldP spid="65" grpId="0"/>
      <p:bldP spid="68" grpId="0" bldLvl="0" animBg="1"/>
      <p:bldP spid="69" grpId="0" bldLvl="0" animBg="1"/>
      <p:bldP spid="70" grpId="0" bldLvl="0" animBg="1"/>
      <p:bldP spid="76" grpId="0"/>
      <p:bldP spid="77" grpId="0" bldLvl="0" animBg="1"/>
      <p:bldP spid="78" grpId="0"/>
      <p:bldP spid="81" grpId="0" bldLvl="0" animBg="1"/>
      <p:bldP spid="82" grpId="0" bldLvl="0" animBg="1"/>
      <p:bldP spid="8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6486039" y="2427855"/>
            <a:ext cx="3334358" cy="2744290"/>
          </a:xfrm>
          <a:prstGeom prst="rect">
            <a:avLst/>
          </a:prstGeom>
        </p:spPr>
      </p:pic>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rot="18616650">
            <a:off x="2851967" y="3901311"/>
            <a:ext cx="3137543" cy="1732985"/>
          </a:xfrm>
          <a:prstGeom prst="rect">
            <a:avLst/>
          </a:prstGeom>
        </p:spPr>
      </p:pic>
      <p:pic>
        <p:nvPicPr>
          <p:cNvPr id="5" name="图片 4"/>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rot="12428420">
            <a:off x="2396229" y="2132529"/>
            <a:ext cx="2368347" cy="2991595"/>
          </a:xfrm>
          <a:prstGeom prst="rect">
            <a:avLst/>
          </a:prstGeom>
        </p:spPr>
      </p:pic>
      <p:pic>
        <p:nvPicPr>
          <p:cNvPr id="6" name="图片 5"/>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2" name="图片 1"/>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3510406" y="966315"/>
            <a:ext cx="5098810" cy="4925370"/>
          </a:xfrm>
          <a:prstGeom prst="rect">
            <a:avLst/>
          </a:prstGeom>
          <a:solidFill>
            <a:schemeClr val="bg1"/>
          </a:solidFill>
        </p:spPr>
      </p:pic>
      <p:sp>
        <p:nvSpPr>
          <p:cNvPr id="8" name="TextBox 3"/>
          <p:cNvSpPr txBox="1"/>
          <p:nvPr>
            <p:custDataLst>
              <p:tags r:id="rId11"/>
            </p:custDataLst>
          </p:nvPr>
        </p:nvSpPr>
        <p:spPr>
          <a:xfrm>
            <a:off x="4177534" y="2168523"/>
            <a:ext cx="3836588" cy="1660525"/>
          </a:xfrm>
          <a:prstGeom prst="rect">
            <a:avLst/>
          </a:prstGeom>
          <a:noFill/>
        </p:spPr>
        <p:txBody>
          <a:bodyPr wrap="square" lIns="0" rtlCol="0">
            <a:spAutoFit/>
          </a:bodyPr>
          <a:p>
            <a:pPr algn="ctr">
              <a:lnSpc>
                <a:spcPct val="150000"/>
              </a:lnSpc>
            </a:pPr>
            <a:r>
              <a:rPr lang="zh-CN" alt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任务一</a:t>
            </a:r>
            <a:endParaRPr lang="en-US" sz="3200" b="1" dirty="0">
              <a:solidFill>
                <a:srgbClr val="002060"/>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a:p>
            <a:pPr algn="ctr">
              <a:lnSpc>
                <a:spcPct val="150000"/>
              </a:lnSpc>
            </a:pPr>
            <a:r>
              <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rPr>
              <a:t>体育的功能</a:t>
            </a:r>
            <a:endParaRPr lang="zh-CN" altLang="en-US" sz="3600" b="1" dirty="0">
              <a:solidFill>
                <a:schemeClr val="accent6">
                  <a:lumMod val="75000"/>
                </a:schemeClr>
              </a:solidFill>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1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custDataLst>
              <p:tags r:id="rId1"/>
            </p:custDataLst>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圆角 11"/>
          <p:cNvSpPr/>
          <p:nvPr/>
        </p:nvSpPr>
        <p:spPr>
          <a:xfrm>
            <a:off x="8850396" y="2454134"/>
            <a:ext cx="463546" cy="2084232"/>
          </a:xfrm>
          <a:prstGeom prst="roundRect">
            <a:avLst>
              <a:gd name="adj" fmla="val 50000"/>
            </a:avLst>
          </a:prstGeom>
          <a:noFill/>
          <a:ln w="1905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ko-KR" altLang="en-US" b="1" dirty="0">
              <a:latin typeface="思源黑体 CN Regular" panose="020B0500000000000000" pitchFamily="34" charset="-122"/>
              <a:sym typeface="思源黑体 CN Regular" panose="020B0500000000000000" pitchFamily="34" charset="-122"/>
            </a:endParaRPr>
          </a:p>
        </p:txBody>
      </p:sp>
      <p:sp>
        <p:nvSpPr>
          <p:cNvPr id="9" name="矩形: 圆角 10"/>
          <p:cNvSpPr/>
          <p:nvPr/>
        </p:nvSpPr>
        <p:spPr>
          <a:xfrm>
            <a:off x="6839343" y="2454134"/>
            <a:ext cx="463546" cy="2084232"/>
          </a:xfrm>
          <a:prstGeom prst="roundRect">
            <a:avLst>
              <a:gd name="adj" fmla="val 50000"/>
            </a:avLst>
          </a:prstGeom>
          <a:noFill/>
          <a:ln w="1905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ko-KR" altLang="en-US" b="1" dirty="0">
              <a:latin typeface="思源黑体 CN Regular" panose="020B0500000000000000" pitchFamily="34" charset="-122"/>
              <a:sym typeface="思源黑体 CN Regular" panose="020B0500000000000000" pitchFamily="34" charset="-122"/>
            </a:endParaRPr>
          </a:p>
        </p:txBody>
      </p:sp>
      <p:sp>
        <p:nvSpPr>
          <p:cNvPr id="10" name="矩形: 圆角 9"/>
          <p:cNvSpPr/>
          <p:nvPr/>
        </p:nvSpPr>
        <p:spPr>
          <a:xfrm>
            <a:off x="4828294" y="2454134"/>
            <a:ext cx="463546" cy="2084232"/>
          </a:xfrm>
          <a:prstGeom prst="roundRect">
            <a:avLst>
              <a:gd name="adj" fmla="val 50000"/>
            </a:avLst>
          </a:prstGeom>
          <a:noFill/>
          <a:ln w="1905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ko-KR" altLang="en-US" b="1" dirty="0">
              <a:latin typeface="思源黑体 CN Regular" panose="020B0500000000000000" pitchFamily="34" charset="-122"/>
              <a:sym typeface="思源黑体 CN Regular" panose="020B0500000000000000" pitchFamily="34" charset="-122"/>
            </a:endParaRPr>
          </a:p>
        </p:txBody>
      </p:sp>
      <p:sp>
        <p:nvSpPr>
          <p:cNvPr id="11" name="矩形: 圆角 8"/>
          <p:cNvSpPr/>
          <p:nvPr/>
        </p:nvSpPr>
        <p:spPr>
          <a:xfrm>
            <a:off x="2816640" y="2454134"/>
            <a:ext cx="463546" cy="2084232"/>
          </a:xfrm>
          <a:prstGeom prst="roundRect">
            <a:avLst>
              <a:gd name="adj" fmla="val 50000"/>
            </a:avLst>
          </a:prstGeom>
          <a:noFill/>
          <a:ln w="19050">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ko-KR" altLang="en-US" b="1" dirty="0">
              <a:latin typeface="思源黑体 CN Regular" panose="020B0500000000000000" pitchFamily="34" charset="-122"/>
              <a:ea typeface="Lantinghei SC Demibold" charset="-122"/>
              <a:cs typeface="Lantinghei SC Demibold" charset="-122"/>
              <a:sym typeface="思源黑体 CN Regular" panose="020B0500000000000000" pitchFamily="34" charset="-122"/>
            </a:endParaRPr>
          </a:p>
        </p:txBody>
      </p:sp>
      <p:grpSp>
        <p:nvGrpSpPr>
          <p:cNvPr id="12" name="组合 11"/>
          <p:cNvGrpSpPr/>
          <p:nvPr/>
        </p:nvGrpSpPr>
        <p:grpSpPr>
          <a:xfrm>
            <a:off x="787400" y="2444307"/>
            <a:ext cx="2491201" cy="468000"/>
            <a:chOff x="10215033" y="448126"/>
            <a:chExt cx="1234820" cy="327881"/>
          </a:xfrm>
          <a:solidFill>
            <a:schemeClr val="accent1"/>
          </a:solidFill>
          <a:effectLst>
            <a:outerShdw blurRad="190500" dist="38100" dir="2700000" algn="tl" rotWithShape="0">
              <a:prstClr val="black">
                <a:alpha val="15000"/>
              </a:prstClr>
            </a:outerShdw>
          </a:effectLst>
        </p:grpSpPr>
        <p:sp>
          <p:nvSpPr>
            <p:cNvPr id="13" name="矩形: 圆角 60"/>
            <p:cNvSpPr/>
            <p:nvPr/>
          </p:nvSpPr>
          <p:spPr>
            <a:xfrm>
              <a:off x="10215033" y="448126"/>
              <a:ext cx="1234819" cy="327881"/>
            </a:xfrm>
            <a:prstGeom prst="roundRect">
              <a:avLst>
                <a:gd name="adj" fmla="val 50000"/>
              </a:avLst>
            </a:prstGeom>
            <a:grp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4" name="Rounded Rectangle 5_1"/>
            <p:cNvSpPr/>
            <p:nvPr/>
          </p:nvSpPr>
          <p:spPr>
            <a:xfrm>
              <a:off x="10215033" y="448126"/>
              <a:ext cx="1234820" cy="327881"/>
            </a:xfrm>
            <a:prstGeom prst="roundRect">
              <a:avLst>
                <a:gd name="adj" fmla="val 50000"/>
              </a:avLst>
            </a:prstGeom>
            <a:grp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5" name="文本框 14"/>
          <p:cNvSpPr txBox="1"/>
          <p:nvPr/>
        </p:nvSpPr>
        <p:spPr>
          <a:xfrm>
            <a:off x="977265" y="2406650"/>
            <a:ext cx="2166620" cy="491490"/>
          </a:xfrm>
          <a:prstGeom prst="rect">
            <a:avLst/>
          </a:prstGeom>
          <a:noFill/>
        </p:spPr>
        <p:txBody>
          <a:bodyPr wrap="square" rtlCol="0">
            <a:spAutoFit/>
          </a:bodyPr>
          <a:lstStyle/>
          <a:p>
            <a:pPr algn="ctr">
              <a:lnSpc>
                <a:spcPct val="130000"/>
              </a:lnSpc>
            </a:pPr>
            <a:r>
              <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教育功能</a:t>
            </a:r>
            <a:endPar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nvGrpSpPr>
          <p:cNvPr id="16" name="组合 15"/>
          <p:cNvGrpSpPr/>
          <p:nvPr/>
        </p:nvGrpSpPr>
        <p:grpSpPr>
          <a:xfrm>
            <a:off x="8839200" y="2444307"/>
            <a:ext cx="2491201" cy="468000"/>
            <a:chOff x="10215033" y="448126"/>
            <a:chExt cx="1234820" cy="327881"/>
          </a:xfrm>
          <a:solidFill>
            <a:schemeClr val="accent1"/>
          </a:solidFill>
        </p:grpSpPr>
        <p:sp>
          <p:nvSpPr>
            <p:cNvPr id="17" name="矩形: 圆角 80"/>
            <p:cNvSpPr/>
            <p:nvPr/>
          </p:nvSpPr>
          <p:spPr>
            <a:xfrm>
              <a:off x="10215033" y="448126"/>
              <a:ext cx="1234819" cy="327881"/>
            </a:xfrm>
            <a:prstGeom prst="roundRect">
              <a:avLst>
                <a:gd name="adj" fmla="val 50000"/>
              </a:avLst>
            </a:prstGeom>
            <a:grp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18" name="Rounded Rectangle 5_1"/>
            <p:cNvSpPr/>
            <p:nvPr/>
          </p:nvSpPr>
          <p:spPr>
            <a:xfrm>
              <a:off x="10215033" y="448126"/>
              <a:ext cx="1234820" cy="327881"/>
            </a:xfrm>
            <a:prstGeom prst="roundRect">
              <a:avLst>
                <a:gd name="adj" fmla="val 50000"/>
              </a:avLst>
            </a:prstGeom>
            <a:grp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19" name="文本框 18"/>
          <p:cNvSpPr txBox="1"/>
          <p:nvPr/>
        </p:nvSpPr>
        <p:spPr>
          <a:xfrm>
            <a:off x="9100820" y="2391410"/>
            <a:ext cx="1778000" cy="491490"/>
          </a:xfrm>
          <a:prstGeom prst="rect">
            <a:avLst/>
          </a:prstGeom>
          <a:noFill/>
        </p:spPr>
        <p:txBody>
          <a:bodyPr wrap="square" rtlCol="0">
            <a:spAutoFit/>
          </a:bodyPr>
          <a:lstStyle/>
          <a:p>
            <a:pPr algn="ctr">
              <a:lnSpc>
                <a:spcPct val="130000"/>
              </a:lnSpc>
            </a:pPr>
            <a:r>
              <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政治功能</a:t>
            </a:r>
            <a:endPar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nvGrpSpPr>
          <p:cNvPr id="20" name="组合 19"/>
          <p:cNvGrpSpPr/>
          <p:nvPr/>
        </p:nvGrpSpPr>
        <p:grpSpPr>
          <a:xfrm>
            <a:off x="4813300" y="2444307"/>
            <a:ext cx="2491201" cy="468000"/>
            <a:chOff x="10215033" y="448126"/>
            <a:chExt cx="1234820" cy="327881"/>
          </a:xfrm>
          <a:solidFill>
            <a:schemeClr val="accent1"/>
          </a:solidFill>
        </p:grpSpPr>
        <p:sp>
          <p:nvSpPr>
            <p:cNvPr id="21" name="矩形: 圆角 70"/>
            <p:cNvSpPr/>
            <p:nvPr/>
          </p:nvSpPr>
          <p:spPr>
            <a:xfrm>
              <a:off x="10215033" y="448126"/>
              <a:ext cx="1234819" cy="327881"/>
            </a:xfrm>
            <a:prstGeom prst="roundRect">
              <a:avLst>
                <a:gd name="adj" fmla="val 50000"/>
              </a:avLst>
            </a:prstGeom>
            <a:grp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2" name="Rounded Rectangle 5_1"/>
            <p:cNvSpPr/>
            <p:nvPr/>
          </p:nvSpPr>
          <p:spPr>
            <a:xfrm>
              <a:off x="10215033" y="448126"/>
              <a:ext cx="1234820" cy="327881"/>
            </a:xfrm>
            <a:prstGeom prst="roundRect">
              <a:avLst>
                <a:gd name="adj" fmla="val 50000"/>
              </a:avLst>
            </a:prstGeom>
            <a:grp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23" name="文本框 22"/>
          <p:cNvSpPr txBox="1"/>
          <p:nvPr/>
        </p:nvSpPr>
        <p:spPr>
          <a:xfrm>
            <a:off x="4712335" y="2406650"/>
            <a:ext cx="2733040" cy="491490"/>
          </a:xfrm>
          <a:prstGeom prst="rect">
            <a:avLst/>
          </a:prstGeom>
          <a:noFill/>
        </p:spPr>
        <p:txBody>
          <a:bodyPr wrap="square" rtlCol="0">
            <a:spAutoFit/>
          </a:bodyPr>
          <a:lstStyle/>
          <a:p>
            <a:pPr algn="ctr">
              <a:lnSpc>
                <a:spcPct val="130000"/>
              </a:lnSpc>
            </a:pPr>
            <a:r>
              <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培养竞争意识功能</a:t>
            </a:r>
            <a:endPar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nvGrpSpPr>
          <p:cNvPr id="24" name="组合 23"/>
          <p:cNvGrpSpPr/>
          <p:nvPr/>
        </p:nvGrpSpPr>
        <p:grpSpPr>
          <a:xfrm>
            <a:off x="2806700" y="4095307"/>
            <a:ext cx="2491201" cy="468000"/>
            <a:chOff x="10215033" y="448126"/>
            <a:chExt cx="1234820" cy="327881"/>
          </a:xfrm>
          <a:solidFill>
            <a:schemeClr val="accent2"/>
          </a:solidFill>
          <a:effectLst>
            <a:outerShdw blurRad="190500" dist="38100" dir="2700000" algn="tl" rotWithShape="0">
              <a:prstClr val="black">
                <a:alpha val="15000"/>
              </a:prstClr>
            </a:outerShdw>
          </a:effectLst>
        </p:grpSpPr>
        <p:sp>
          <p:nvSpPr>
            <p:cNvPr id="25" name="矩形: 圆角 65"/>
            <p:cNvSpPr/>
            <p:nvPr/>
          </p:nvSpPr>
          <p:spPr>
            <a:xfrm>
              <a:off x="10215033" y="448126"/>
              <a:ext cx="1234819" cy="327881"/>
            </a:xfrm>
            <a:prstGeom prst="roundRect">
              <a:avLst>
                <a:gd name="adj" fmla="val 50000"/>
              </a:avLst>
            </a:prstGeom>
            <a:grp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26" name="Rounded Rectangle 5_1"/>
            <p:cNvSpPr/>
            <p:nvPr/>
          </p:nvSpPr>
          <p:spPr>
            <a:xfrm>
              <a:off x="10215033" y="448126"/>
              <a:ext cx="1234820" cy="327881"/>
            </a:xfrm>
            <a:prstGeom prst="roundRect">
              <a:avLst>
                <a:gd name="adj" fmla="val 50000"/>
              </a:avLst>
            </a:prstGeom>
            <a:grpFill/>
            <a:ln w="19050">
              <a:solidFill>
                <a:schemeClr val="bg1"/>
              </a:solidFill>
            </a:ln>
            <a:effectLst>
              <a:outerShdw blurRad="50800" dist="50800" dir="132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27" name="文本框 26"/>
          <p:cNvSpPr txBox="1"/>
          <p:nvPr/>
        </p:nvSpPr>
        <p:spPr>
          <a:xfrm>
            <a:off x="2931160" y="4057650"/>
            <a:ext cx="2169160" cy="491490"/>
          </a:xfrm>
          <a:prstGeom prst="rect">
            <a:avLst/>
          </a:prstGeom>
          <a:noFill/>
        </p:spPr>
        <p:txBody>
          <a:bodyPr wrap="square" rtlCol="0">
            <a:spAutoFit/>
          </a:bodyPr>
          <a:lstStyle/>
          <a:p>
            <a:pPr algn="ctr">
              <a:lnSpc>
                <a:spcPct val="130000"/>
              </a:lnSpc>
            </a:pPr>
            <a:r>
              <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娱乐功能</a:t>
            </a:r>
            <a:endPar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nvGrpSpPr>
          <p:cNvPr id="28" name="组合 27"/>
          <p:cNvGrpSpPr/>
          <p:nvPr/>
        </p:nvGrpSpPr>
        <p:grpSpPr>
          <a:xfrm>
            <a:off x="6819900" y="4095307"/>
            <a:ext cx="2491201" cy="468000"/>
            <a:chOff x="10215033" y="448126"/>
            <a:chExt cx="1234820" cy="327881"/>
          </a:xfrm>
          <a:solidFill>
            <a:schemeClr val="accent2"/>
          </a:solidFill>
        </p:grpSpPr>
        <p:sp>
          <p:nvSpPr>
            <p:cNvPr id="29" name="矩形: 圆角 75"/>
            <p:cNvSpPr/>
            <p:nvPr/>
          </p:nvSpPr>
          <p:spPr>
            <a:xfrm>
              <a:off x="10215033" y="448126"/>
              <a:ext cx="1234819" cy="327881"/>
            </a:xfrm>
            <a:prstGeom prst="roundRect">
              <a:avLst>
                <a:gd name="adj" fmla="val 50000"/>
              </a:avLst>
            </a:prstGeom>
            <a:grpFill/>
            <a:ln>
              <a:no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0" name="Rounded Rectangle 5_1"/>
            <p:cNvSpPr/>
            <p:nvPr/>
          </p:nvSpPr>
          <p:spPr>
            <a:xfrm>
              <a:off x="10215033" y="448126"/>
              <a:ext cx="1234820" cy="327881"/>
            </a:xfrm>
            <a:prstGeom prst="roundRect">
              <a:avLst>
                <a:gd name="adj" fmla="val 50000"/>
              </a:avLst>
            </a:prstGeom>
            <a:grpFill/>
            <a:ln w="19050">
              <a:solidFill>
                <a:schemeClr val="bg1"/>
              </a:solidFill>
            </a:ln>
            <a:effectLst>
              <a:outerShdw blurRad="1905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1" name="文本框 30"/>
          <p:cNvSpPr txBox="1"/>
          <p:nvPr/>
        </p:nvSpPr>
        <p:spPr>
          <a:xfrm>
            <a:off x="7271385" y="4057650"/>
            <a:ext cx="1809750" cy="491490"/>
          </a:xfrm>
          <a:prstGeom prst="rect">
            <a:avLst/>
          </a:prstGeom>
          <a:noFill/>
        </p:spPr>
        <p:txBody>
          <a:bodyPr wrap="square" rtlCol="0">
            <a:spAutoFit/>
          </a:bodyPr>
          <a:lstStyle/>
          <a:p>
            <a:pPr algn="ctr">
              <a:lnSpc>
                <a:spcPct val="130000"/>
              </a:lnSpc>
            </a:pPr>
            <a:r>
              <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rPr>
              <a:t>经济功能</a:t>
            </a:r>
            <a:endParaRPr lang="zh-CN" altLang="en-US" sz="2000" dirty="0">
              <a:solidFill>
                <a:schemeClr val="bg1"/>
              </a:solidFill>
              <a:latin typeface="思源黑体 CN Bold" panose="020B0800000000000000" pitchFamily="34" charset="-122"/>
              <a:ea typeface="思源黑体 CN Bold" panose="020B0800000000000000" pitchFamily="34" charset="-122"/>
              <a:sym typeface="思源黑体 CN Regular" panose="020B0500000000000000" pitchFamily="34" charset="-122"/>
            </a:endParaRPr>
          </a:p>
        </p:txBody>
      </p:sp>
      <p:grpSp>
        <p:nvGrpSpPr>
          <p:cNvPr id="33" name="组合 32"/>
          <p:cNvGrpSpPr/>
          <p:nvPr/>
        </p:nvGrpSpPr>
        <p:grpSpPr>
          <a:xfrm>
            <a:off x="7810500" y="3285371"/>
            <a:ext cx="508584" cy="486107"/>
            <a:chOff x="7810500" y="3563256"/>
            <a:chExt cx="508584" cy="486107"/>
          </a:xfrm>
          <a:solidFill>
            <a:schemeClr val="accent2"/>
          </a:solidFill>
        </p:grpSpPr>
        <p:sp>
          <p:nvSpPr>
            <p:cNvPr id="34" name="任意多边形: 形状 3"/>
            <p:cNvSpPr/>
            <p:nvPr/>
          </p:nvSpPr>
          <p:spPr>
            <a:xfrm>
              <a:off x="7810500" y="3563256"/>
              <a:ext cx="508584" cy="486107"/>
            </a:xfrm>
            <a:custGeom>
              <a:avLst/>
              <a:gdLst>
                <a:gd name="connsiteX0" fmla="*/ 445011 w 508584"/>
                <a:gd name="connsiteY0" fmla="*/ 31787 h 486107"/>
                <a:gd name="connsiteX1" fmla="*/ 476798 w 508584"/>
                <a:gd name="connsiteY1" fmla="*/ 63573 h 486107"/>
                <a:gd name="connsiteX2" fmla="*/ 476798 w 508584"/>
                <a:gd name="connsiteY2" fmla="*/ 317865 h 486107"/>
                <a:gd name="connsiteX3" fmla="*/ 445011 w 508584"/>
                <a:gd name="connsiteY3" fmla="*/ 349652 h 486107"/>
                <a:gd name="connsiteX4" fmla="*/ 140306 w 508584"/>
                <a:gd name="connsiteY4" fmla="*/ 349652 h 486107"/>
                <a:gd name="connsiteX5" fmla="*/ 95360 w 508584"/>
                <a:gd name="connsiteY5" fmla="*/ 368278 h 486107"/>
                <a:gd name="connsiteX6" fmla="*/ 31787 w 508584"/>
                <a:gd name="connsiteY6" fmla="*/ 431851 h 486107"/>
                <a:gd name="connsiteX7" fmla="*/ 31787 w 508584"/>
                <a:gd name="connsiteY7" fmla="*/ 63573 h 486107"/>
                <a:gd name="connsiteX8" fmla="*/ 63573 w 508584"/>
                <a:gd name="connsiteY8" fmla="*/ 31787 h 486107"/>
                <a:gd name="connsiteX9" fmla="*/ 445011 w 508584"/>
                <a:gd name="connsiteY9" fmla="*/ 31787 h 486107"/>
                <a:gd name="connsiteX10" fmla="*/ 63573 w 508584"/>
                <a:gd name="connsiteY10" fmla="*/ 0 h 486107"/>
                <a:gd name="connsiteX11" fmla="*/ 0 w 508584"/>
                <a:gd name="connsiteY11" fmla="*/ 63573 h 486107"/>
                <a:gd name="connsiteX12" fmla="*/ 0 w 508584"/>
                <a:gd name="connsiteY12" fmla="*/ 470218 h 486107"/>
                <a:gd name="connsiteX13" fmla="*/ 15897 w 508584"/>
                <a:gd name="connsiteY13" fmla="*/ 486108 h 486107"/>
                <a:gd name="connsiteX14" fmla="*/ 27146 w 508584"/>
                <a:gd name="connsiteY14" fmla="*/ 481438 h 486107"/>
                <a:gd name="connsiteX15" fmla="*/ 117833 w 508584"/>
                <a:gd name="connsiteY15" fmla="*/ 390751 h 486107"/>
                <a:gd name="connsiteX16" fmla="*/ 140306 w 508584"/>
                <a:gd name="connsiteY16" fmla="*/ 381438 h 486107"/>
                <a:gd name="connsiteX17" fmla="*/ 445011 w 508584"/>
                <a:gd name="connsiteY17" fmla="*/ 381438 h 486107"/>
                <a:gd name="connsiteX18" fmla="*/ 508584 w 508584"/>
                <a:gd name="connsiteY18" fmla="*/ 317865 h 486107"/>
                <a:gd name="connsiteX19" fmla="*/ 508584 w 508584"/>
                <a:gd name="connsiteY19" fmla="*/ 63573 h 486107"/>
                <a:gd name="connsiteX20" fmla="*/ 445011 w 508584"/>
                <a:gd name="connsiteY20" fmla="*/ 0 h 486107"/>
                <a:gd name="connsiteX21" fmla="*/ 63573 w 508584"/>
                <a:gd name="connsiteY21" fmla="*/ 0 h 48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8584" h="486107">
                  <a:moveTo>
                    <a:pt x="445011" y="31787"/>
                  </a:moveTo>
                  <a:cubicBezTo>
                    <a:pt x="462567" y="31787"/>
                    <a:pt x="476798" y="46018"/>
                    <a:pt x="476798" y="63573"/>
                  </a:cubicBezTo>
                  <a:lnTo>
                    <a:pt x="476798" y="317865"/>
                  </a:lnTo>
                  <a:cubicBezTo>
                    <a:pt x="476798" y="335421"/>
                    <a:pt x="462567" y="349652"/>
                    <a:pt x="445011" y="349652"/>
                  </a:cubicBezTo>
                  <a:lnTo>
                    <a:pt x="140306" y="349652"/>
                  </a:lnTo>
                  <a:cubicBezTo>
                    <a:pt x="123446" y="349655"/>
                    <a:pt x="107279" y="356355"/>
                    <a:pt x="95360" y="368278"/>
                  </a:cubicBezTo>
                  <a:lnTo>
                    <a:pt x="31787" y="431851"/>
                  </a:lnTo>
                  <a:lnTo>
                    <a:pt x="31787" y="63573"/>
                  </a:lnTo>
                  <a:cubicBezTo>
                    <a:pt x="31787" y="46018"/>
                    <a:pt x="46018" y="31787"/>
                    <a:pt x="63573" y="31787"/>
                  </a:cubicBezTo>
                  <a:lnTo>
                    <a:pt x="445011" y="31787"/>
                  </a:lnTo>
                  <a:close/>
                  <a:moveTo>
                    <a:pt x="63573" y="0"/>
                  </a:moveTo>
                  <a:cubicBezTo>
                    <a:pt x="28463" y="0"/>
                    <a:pt x="0" y="28463"/>
                    <a:pt x="0" y="63573"/>
                  </a:cubicBezTo>
                  <a:lnTo>
                    <a:pt x="0" y="470218"/>
                  </a:lnTo>
                  <a:cubicBezTo>
                    <a:pt x="2" y="478994"/>
                    <a:pt x="7119" y="486111"/>
                    <a:pt x="15897" y="486108"/>
                  </a:cubicBezTo>
                  <a:cubicBezTo>
                    <a:pt x="20118" y="486108"/>
                    <a:pt x="24165" y="484426"/>
                    <a:pt x="27146" y="481438"/>
                  </a:cubicBezTo>
                  <a:lnTo>
                    <a:pt x="117833" y="390751"/>
                  </a:lnTo>
                  <a:cubicBezTo>
                    <a:pt x="123792" y="384791"/>
                    <a:pt x="131876" y="381441"/>
                    <a:pt x="140306"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grpFill/>
            <a:ln w="31552" cap="flat">
              <a:noFill/>
              <a:prstDash val="solid"/>
              <a:miter/>
            </a:ln>
          </p:spPr>
          <p:txBody>
            <a:bodyPr rtlCol="0" anchor="ct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5" name="任意多边形: 形状 4"/>
            <p:cNvSpPr/>
            <p:nvPr/>
          </p:nvSpPr>
          <p:spPr>
            <a:xfrm>
              <a:off x="7905859" y="3722188"/>
              <a:ext cx="317865" cy="63573"/>
            </a:xfrm>
            <a:custGeom>
              <a:avLst/>
              <a:gdLst>
                <a:gd name="connsiteX0" fmla="*/ 63573 w 317865"/>
                <a:gd name="connsiteY0" fmla="*/ 31787 h 63573"/>
                <a:gd name="connsiteX1" fmla="*/ 31787 w 317865"/>
                <a:gd name="connsiteY1" fmla="*/ 63573 h 63573"/>
                <a:gd name="connsiteX2" fmla="*/ 0 w 317865"/>
                <a:gd name="connsiteY2" fmla="*/ 31787 h 63573"/>
                <a:gd name="connsiteX3" fmla="*/ 31787 w 317865"/>
                <a:gd name="connsiteY3" fmla="*/ 0 h 63573"/>
                <a:gd name="connsiteX4" fmla="*/ 63573 w 317865"/>
                <a:gd name="connsiteY4" fmla="*/ 31787 h 63573"/>
                <a:gd name="connsiteX5" fmla="*/ 190719 w 317865"/>
                <a:gd name="connsiteY5" fmla="*/ 31787 h 63573"/>
                <a:gd name="connsiteX6" fmla="*/ 158933 w 317865"/>
                <a:gd name="connsiteY6" fmla="*/ 63573 h 63573"/>
                <a:gd name="connsiteX7" fmla="*/ 127146 w 317865"/>
                <a:gd name="connsiteY7" fmla="*/ 31787 h 63573"/>
                <a:gd name="connsiteX8" fmla="*/ 158933 w 317865"/>
                <a:gd name="connsiteY8" fmla="*/ 0 h 63573"/>
                <a:gd name="connsiteX9" fmla="*/ 190719 w 317865"/>
                <a:gd name="connsiteY9" fmla="*/ 31787 h 63573"/>
                <a:gd name="connsiteX10" fmla="*/ 317865 w 317865"/>
                <a:gd name="connsiteY10" fmla="*/ 31787 h 63573"/>
                <a:gd name="connsiteX11" fmla="*/ 286079 w 317865"/>
                <a:gd name="connsiteY11" fmla="*/ 63573 h 63573"/>
                <a:gd name="connsiteX12" fmla="*/ 254292 w 317865"/>
                <a:gd name="connsiteY12" fmla="*/ 31787 h 63573"/>
                <a:gd name="connsiteX13" fmla="*/ 286079 w 317865"/>
                <a:gd name="connsiteY13" fmla="*/ 0 h 63573"/>
                <a:gd name="connsiteX14" fmla="*/ 317865 w 317865"/>
                <a:gd name="connsiteY14" fmla="*/ 31787 h 6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7865" h="63573">
                  <a:moveTo>
                    <a:pt x="63573" y="31787"/>
                  </a:moveTo>
                  <a:cubicBezTo>
                    <a:pt x="63573" y="49342"/>
                    <a:pt x="49342" y="63573"/>
                    <a:pt x="31787" y="63573"/>
                  </a:cubicBezTo>
                  <a:cubicBezTo>
                    <a:pt x="14231" y="63573"/>
                    <a:pt x="0" y="49342"/>
                    <a:pt x="0" y="31787"/>
                  </a:cubicBezTo>
                  <a:cubicBezTo>
                    <a:pt x="0" y="14231"/>
                    <a:pt x="14231" y="0"/>
                    <a:pt x="31787" y="0"/>
                  </a:cubicBezTo>
                  <a:cubicBezTo>
                    <a:pt x="49342" y="0"/>
                    <a:pt x="63573" y="14231"/>
                    <a:pt x="63573" y="31787"/>
                  </a:cubicBezTo>
                  <a:close/>
                  <a:moveTo>
                    <a:pt x="190719" y="31787"/>
                  </a:moveTo>
                  <a:cubicBezTo>
                    <a:pt x="190719" y="49342"/>
                    <a:pt x="176488" y="63573"/>
                    <a:pt x="158933" y="63573"/>
                  </a:cubicBezTo>
                  <a:cubicBezTo>
                    <a:pt x="141377" y="63573"/>
                    <a:pt x="127146" y="49342"/>
                    <a:pt x="127146" y="31787"/>
                  </a:cubicBezTo>
                  <a:cubicBezTo>
                    <a:pt x="127146" y="14231"/>
                    <a:pt x="141377" y="0"/>
                    <a:pt x="158933" y="0"/>
                  </a:cubicBezTo>
                  <a:cubicBezTo>
                    <a:pt x="176488" y="0"/>
                    <a:pt x="190719" y="14231"/>
                    <a:pt x="190719" y="31787"/>
                  </a:cubicBezTo>
                  <a:close/>
                  <a:moveTo>
                    <a:pt x="317865" y="31787"/>
                  </a:moveTo>
                  <a:cubicBezTo>
                    <a:pt x="317865" y="49342"/>
                    <a:pt x="303634" y="63573"/>
                    <a:pt x="286079" y="63573"/>
                  </a:cubicBezTo>
                  <a:cubicBezTo>
                    <a:pt x="268523" y="63573"/>
                    <a:pt x="254292" y="49342"/>
                    <a:pt x="254292" y="31787"/>
                  </a:cubicBezTo>
                  <a:cubicBezTo>
                    <a:pt x="254292" y="14231"/>
                    <a:pt x="268523" y="0"/>
                    <a:pt x="286079" y="0"/>
                  </a:cubicBezTo>
                  <a:cubicBezTo>
                    <a:pt x="303634" y="0"/>
                    <a:pt x="317865" y="14231"/>
                    <a:pt x="317865" y="31787"/>
                  </a:cubicBezTo>
                  <a:close/>
                </a:path>
              </a:pathLst>
            </a:custGeom>
            <a:grpFill/>
            <a:ln w="31552" cap="flat">
              <a:noFill/>
              <a:prstDash val="solid"/>
              <a:miter/>
            </a:ln>
          </p:spPr>
          <p:txBody>
            <a:bodyPr rtlCol="0" anchor="ct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36" name="组合 35"/>
          <p:cNvGrpSpPr/>
          <p:nvPr/>
        </p:nvGrpSpPr>
        <p:grpSpPr>
          <a:xfrm>
            <a:off x="9817100" y="3285371"/>
            <a:ext cx="508584" cy="487384"/>
            <a:chOff x="9817100" y="3563256"/>
            <a:chExt cx="508584" cy="487384"/>
          </a:xfrm>
          <a:solidFill>
            <a:schemeClr val="accent1"/>
          </a:solidFill>
        </p:grpSpPr>
        <p:sp>
          <p:nvSpPr>
            <p:cNvPr id="37" name="任意多边形: 形状 6"/>
            <p:cNvSpPr/>
            <p:nvPr/>
          </p:nvSpPr>
          <p:spPr>
            <a:xfrm>
              <a:off x="9817100" y="3563256"/>
              <a:ext cx="508584" cy="487384"/>
            </a:xfrm>
            <a:custGeom>
              <a:avLst/>
              <a:gdLst>
                <a:gd name="connsiteX0" fmla="*/ 445011 w 508584"/>
                <a:gd name="connsiteY0" fmla="*/ 31787 h 487384"/>
                <a:gd name="connsiteX1" fmla="*/ 476798 w 508584"/>
                <a:gd name="connsiteY1" fmla="*/ 63573 h 487384"/>
                <a:gd name="connsiteX2" fmla="*/ 476798 w 508584"/>
                <a:gd name="connsiteY2" fmla="*/ 317865 h 487384"/>
                <a:gd name="connsiteX3" fmla="*/ 445011 w 508584"/>
                <a:gd name="connsiteY3" fmla="*/ 349652 h 487384"/>
                <a:gd name="connsiteX4" fmla="*/ 365545 w 508584"/>
                <a:gd name="connsiteY4" fmla="*/ 349652 h 487384"/>
                <a:gd name="connsiteX5" fmla="*/ 314686 w 508584"/>
                <a:gd name="connsiteY5" fmla="*/ 375081 h 487384"/>
                <a:gd name="connsiteX6" fmla="*/ 254292 w 508584"/>
                <a:gd name="connsiteY6" fmla="*/ 455596 h 487384"/>
                <a:gd name="connsiteX7" fmla="*/ 193898 w 508584"/>
                <a:gd name="connsiteY7" fmla="*/ 375081 h 487384"/>
                <a:gd name="connsiteX8" fmla="*/ 143039 w 508584"/>
                <a:gd name="connsiteY8" fmla="*/ 349652 h 487384"/>
                <a:gd name="connsiteX9" fmla="*/ 63573 w 508584"/>
                <a:gd name="connsiteY9" fmla="*/ 349652 h 487384"/>
                <a:gd name="connsiteX10" fmla="*/ 31787 w 508584"/>
                <a:gd name="connsiteY10" fmla="*/ 317865 h 487384"/>
                <a:gd name="connsiteX11" fmla="*/ 31787 w 508584"/>
                <a:gd name="connsiteY11" fmla="*/ 63573 h 487384"/>
                <a:gd name="connsiteX12" fmla="*/ 63573 w 508584"/>
                <a:gd name="connsiteY12" fmla="*/ 31787 h 487384"/>
                <a:gd name="connsiteX13" fmla="*/ 445011 w 508584"/>
                <a:gd name="connsiteY13" fmla="*/ 31787 h 487384"/>
                <a:gd name="connsiteX14" fmla="*/ 63573 w 508584"/>
                <a:gd name="connsiteY14" fmla="*/ 0 h 487384"/>
                <a:gd name="connsiteX15" fmla="*/ 0 w 508584"/>
                <a:gd name="connsiteY15" fmla="*/ 63573 h 487384"/>
                <a:gd name="connsiteX16" fmla="*/ 0 w 508584"/>
                <a:gd name="connsiteY16" fmla="*/ 317865 h 487384"/>
                <a:gd name="connsiteX17" fmla="*/ 63573 w 508584"/>
                <a:gd name="connsiteY17" fmla="*/ 381438 h 487384"/>
                <a:gd name="connsiteX18" fmla="*/ 143039 w 508584"/>
                <a:gd name="connsiteY18" fmla="*/ 381438 h 487384"/>
                <a:gd name="connsiteX19" fmla="*/ 168468 w 508584"/>
                <a:gd name="connsiteY19" fmla="*/ 394153 h 487384"/>
                <a:gd name="connsiteX20" fmla="*/ 228863 w 508584"/>
                <a:gd name="connsiteY20" fmla="*/ 474668 h 487384"/>
                <a:gd name="connsiteX21" fmla="*/ 273364 w 508584"/>
                <a:gd name="connsiteY21" fmla="*/ 481025 h 487384"/>
                <a:gd name="connsiteX22" fmla="*/ 279721 w 508584"/>
                <a:gd name="connsiteY22" fmla="*/ 474668 h 487384"/>
                <a:gd name="connsiteX23" fmla="*/ 340116 w 508584"/>
                <a:gd name="connsiteY23" fmla="*/ 394153 h 487384"/>
                <a:gd name="connsiteX24" fmla="*/ 365545 w 508584"/>
                <a:gd name="connsiteY24" fmla="*/ 381438 h 487384"/>
                <a:gd name="connsiteX25" fmla="*/ 445011 w 508584"/>
                <a:gd name="connsiteY25" fmla="*/ 381438 h 487384"/>
                <a:gd name="connsiteX26" fmla="*/ 508584 w 508584"/>
                <a:gd name="connsiteY26" fmla="*/ 317865 h 487384"/>
                <a:gd name="connsiteX27" fmla="*/ 508584 w 508584"/>
                <a:gd name="connsiteY27" fmla="*/ 63573 h 487384"/>
                <a:gd name="connsiteX28" fmla="*/ 445011 w 508584"/>
                <a:gd name="connsiteY28" fmla="*/ 0 h 487384"/>
                <a:gd name="connsiteX29" fmla="*/ 63573 w 508584"/>
                <a:gd name="connsiteY29" fmla="*/ 0 h 48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584" h="487384">
                  <a:moveTo>
                    <a:pt x="445011" y="31787"/>
                  </a:moveTo>
                  <a:cubicBezTo>
                    <a:pt x="462567" y="31787"/>
                    <a:pt x="476798" y="46018"/>
                    <a:pt x="476798" y="63573"/>
                  </a:cubicBezTo>
                  <a:lnTo>
                    <a:pt x="476798" y="317865"/>
                  </a:lnTo>
                  <a:cubicBezTo>
                    <a:pt x="476798" y="335421"/>
                    <a:pt x="462567" y="349652"/>
                    <a:pt x="445011" y="349652"/>
                  </a:cubicBezTo>
                  <a:lnTo>
                    <a:pt x="365545" y="349652"/>
                  </a:lnTo>
                  <a:cubicBezTo>
                    <a:pt x="345535" y="349652"/>
                    <a:pt x="326692" y="359073"/>
                    <a:pt x="314686" y="375081"/>
                  </a:cubicBezTo>
                  <a:lnTo>
                    <a:pt x="254292" y="455596"/>
                  </a:lnTo>
                  <a:lnTo>
                    <a:pt x="193898" y="375081"/>
                  </a:lnTo>
                  <a:cubicBezTo>
                    <a:pt x="181892" y="359073"/>
                    <a:pt x="163049" y="349652"/>
                    <a:pt x="143039" y="349652"/>
                  </a:cubicBezTo>
                  <a:lnTo>
                    <a:pt x="63573" y="349652"/>
                  </a:lnTo>
                  <a:cubicBezTo>
                    <a:pt x="46018" y="349652"/>
                    <a:pt x="31787" y="335421"/>
                    <a:pt x="31787" y="317865"/>
                  </a:cubicBezTo>
                  <a:lnTo>
                    <a:pt x="31787" y="63573"/>
                  </a:lnTo>
                  <a:cubicBezTo>
                    <a:pt x="31787" y="46018"/>
                    <a:pt x="46018" y="31787"/>
                    <a:pt x="63573" y="31787"/>
                  </a:cubicBezTo>
                  <a:lnTo>
                    <a:pt x="445011" y="31787"/>
                  </a:lnTo>
                  <a:close/>
                  <a:moveTo>
                    <a:pt x="63573" y="0"/>
                  </a:moveTo>
                  <a:cubicBezTo>
                    <a:pt x="28463" y="0"/>
                    <a:pt x="0" y="28463"/>
                    <a:pt x="0" y="63573"/>
                  </a:cubicBezTo>
                  <a:lnTo>
                    <a:pt x="0" y="317865"/>
                  </a:lnTo>
                  <a:cubicBezTo>
                    <a:pt x="0" y="352976"/>
                    <a:pt x="28463" y="381438"/>
                    <a:pt x="63573" y="381438"/>
                  </a:cubicBezTo>
                  <a:lnTo>
                    <a:pt x="143039" y="381438"/>
                  </a:lnTo>
                  <a:cubicBezTo>
                    <a:pt x="153044" y="381438"/>
                    <a:pt x="162466" y="386149"/>
                    <a:pt x="168468" y="394153"/>
                  </a:cubicBezTo>
                  <a:lnTo>
                    <a:pt x="228863" y="474668"/>
                  </a:lnTo>
                  <a:cubicBezTo>
                    <a:pt x="239396" y="488711"/>
                    <a:pt x="259320" y="491559"/>
                    <a:pt x="273364" y="481025"/>
                  </a:cubicBezTo>
                  <a:cubicBezTo>
                    <a:pt x="275774" y="479216"/>
                    <a:pt x="277914" y="477077"/>
                    <a:pt x="279721" y="474668"/>
                  </a:cubicBezTo>
                  <a:lnTo>
                    <a:pt x="340116" y="394153"/>
                  </a:lnTo>
                  <a:cubicBezTo>
                    <a:pt x="346120" y="386149"/>
                    <a:pt x="355538" y="381438"/>
                    <a:pt x="365545"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grpFill/>
            <a:ln w="31552" cap="flat">
              <a:noFill/>
              <a:prstDash val="solid"/>
              <a:miter/>
            </a:ln>
          </p:spPr>
          <p:txBody>
            <a:bodyPr rtlCol="0" anchor="ct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38" name="任意多边形: 形状 7"/>
            <p:cNvSpPr/>
            <p:nvPr/>
          </p:nvSpPr>
          <p:spPr>
            <a:xfrm>
              <a:off x="9912459" y="3658615"/>
              <a:ext cx="317865" cy="190719"/>
            </a:xfrm>
            <a:custGeom>
              <a:avLst/>
              <a:gdLst>
                <a:gd name="connsiteX0" fmla="*/ 0 w 317865"/>
                <a:gd name="connsiteY0" fmla="*/ 15893 h 190719"/>
                <a:gd name="connsiteX1" fmla="*/ 15893 w 317865"/>
                <a:gd name="connsiteY1" fmla="*/ 0 h 190719"/>
                <a:gd name="connsiteX2" fmla="*/ 301972 w 317865"/>
                <a:gd name="connsiteY2" fmla="*/ 0 h 190719"/>
                <a:gd name="connsiteX3" fmla="*/ 317865 w 317865"/>
                <a:gd name="connsiteY3" fmla="*/ 15893 h 190719"/>
                <a:gd name="connsiteX4" fmla="*/ 301972 w 317865"/>
                <a:gd name="connsiteY4" fmla="*/ 31787 h 190719"/>
                <a:gd name="connsiteX5" fmla="*/ 15893 w 317865"/>
                <a:gd name="connsiteY5" fmla="*/ 31787 h 190719"/>
                <a:gd name="connsiteX6" fmla="*/ 0 w 317865"/>
                <a:gd name="connsiteY6" fmla="*/ 15893 h 190719"/>
                <a:gd name="connsiteX7" fmla="*/ 0 w 317865"/>
                <a:gd name="connsiteY7" fmla="*/ 95360 h 190719"/>
                <a:gd name="connsiteX8" fmla="*/ 15893 w 317865"/>
                <a:gd name="connsiteY8" fmla="*/ 79466 h 190719"/>
                <a:gd name="connsiteX9" fmla="*/ 301972 w 317865"/>
                <a:gd name="connsiteY9" fmla="*/ 79466 h 190719"/>
                <a:gd name="connsiteX10" fmla="*/ 317865 w 317865"/>
                <a:gd name="connsiteY10" fmla="*/ 95360 h 190719"/>
                <a:gd name="connsiteX11" fmla="*/ 301972 w 317865"/>
                <a:gd name="connsiteY11" fmla="*/ 111253 h 190719"/>
                <a:gd name="connsiteX12" fmla="*/ 15893 w 317865"/>
                <a:gd name="connsiteY12" fmla="*/ 111253 h 190719"/>
                <a:gd name="connsiteX13" fmla="*/ 0 w 317865"/>
                <a:gd name="connsiteY13" fmla="*/ 95360 h 190719"/>
                <a:gd name="connsiteX14" fmla="*/ 0 w 317865"/>
                <a:gd name="connsiteY14" fmla="*/ 174826 h 190719"/>
                <a:gd name="connsiteX15" fmla="*/ 15893 w 317865"/>
                <a:gd name="connsiteY15" fmla="*/ 158933 h 190719"/>
                <a:gd name="connsiteX16" fmla="*/ 174826 w 317865"/>
                <a:gd name="connsiteY16" fmla="*/ 158933 h 190719"/>
                <a:gd name="connsiteX17" fmla="*/ 190719 w 317865"/>
                <a:gd name="connsiteY17" fmla="*/ 174826 h 190719"/>
                <a:gd name="connsiteX18" fmla="*/ 174826 w 317865"/>
                <a:gd name="connsiteY18" fmla="*/ 190719 h 190719"/>
                <a:gd name="connsiteX19" fmla="*/ 15893 w 317865"/>
                <a:gd name="connsiteY19" fmla="*/ 190719 h 190719"/>
                <a:gd name="connsiteX20" fmla="*/ 0 w 317865"/>
                <a:gd name="connsiteY20" fmla="*/ 174826 h 190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7865" h="190719">
                  <a:moveTo>
                    <a:pt x="0" y="15893"/>
                  </a:moveTo>
                  <a:cubicBezTo>
                    <a:pt x="0" y="7116"/>
                    <a:pt x="7116" y="0"/>
                    <a:pt x="15893" y="0"/>
                  </a:cubicBezTo>
                  <a:lnTo>
                    <a:pt x="301972" y="0"/>
                  </a:lnTo>
                  <a:cubicBezTo>
                    <a:pt x="310748" y="0"/>
                    <a:pt x="317865" y="7116"/>
                    <a:pt x="317865" y="15893"/>
                  </a:cubicBezTo>
                  <a:cubicBezTo>
                    <a:pt x="317865" y="24671"/>
                    <a:pt x="310748" y="31787"/>
                    <a:pt x="301972" y="31787"/>
                  </a:cubicBezTo>
                  <a:lnTo>
                    <a:pt x="15893" y="31787"/>
                  </a:lnTo>
                  <a:cubicBezTo>
                    <a:pt x="7116" y="31787"/>
                    <a:pt x="0" y="24671"/>
                    <a:pt x="0" y="15893"/>
                  </a:cubicBezTo>
                  <a:close/>
                  <a:moveTo>
                    <a:pt x="0" y="95360"/>
                  </a:moveTo>
                  <a:cubicBezTo>
                    <a:pt x="0" y="86582"/>
                    <a:pt x="7116" y="79466"/>
                    <a:pt x="15893" y="79466"/>
                  </a:cubicBezTo>
                  <a:lnTo>
                    <a:pt x="301972" y="79466"/>
                  </a:lnTo>
                  <a:cubicBezTo>
                    <a:pt x="310748" y="79466"/>
                    <a:pt x="317865" y="86582"/>
                    <a:pt x="317865" y="95360"/>
                  </a:cubicBezTo>
                  <a:cubicBezTo>
                    <a:pt x="317865" y="104137"/>
                    <a:pt x="310748" y="111253"/>
                    <a:pt x="301972" y="111253"/>
                  </a:cubicBezTo>
                  <a:lnTo>
                    <a:pt x="15893" y="111253"/>
                  </a:lnTo>
                  <a:cubicBezTo>
                    <a:pt x="7116" y="111253"/>
                    <a:pt x="0" y="104137"/>
                    <a:pt x="0" y="95360"/>
                  </a:cubicBezTo>
                  <a:close/>
                  <a:moveTo>
                    <a:pt x="0" y="174826"/>
                  </a:moveTo>
                  <a:cubicBezTo>
                    <a:pt x="0" y="166048"/>
                    <a:pt x="7116" y="158933"/>
                    <a:pt x="15893" y="158933"/>
                  </a:cubicBezTo>
                  <a:lnTo>
                    <a:pt x="174826" y="158933"/>
                  </a:lnTo>
                  <a:cubicBezTo>
                    <a:pt x="183603" y="158933"/>
                    <a:pt x="190719" y="166048"/>
                    <a:pt x="190719" y="174826"/>
                  </a:cubicBezTo>
                  <a:cubicBezTo>
                    <a:pt x="190719" y="183603"/>
                    <a:pt x="183603" y="190719"/>
                    <a:pt x="174826" y="190719"/>
                  </a:cubicBezTo>
                  <a:lnTo>
                    <a:pt x="15893" y="190719"/>
                  </a:lnTo>
                  <a:cubicBezTo>
                    <a:pt x="7116" y="190719"/>
                    <a:pt x="0" y="183603"/>
                    <a:pt x="0" y="174826"/>
                  </a:cubicBezTo>
                  <a:close/>
                </a:path>
              </a:pathLst>
            </a:custGeom>
            <a:grpFill/>
            <a:ln w="31552" cap="flat">
              <a:noFill/>
              <a:prstDash val="solid"/>
              <a:miter/>
            </a:ln>
          </p:spPr>
          <p:txBody>
            <a:bodyPr rtlCol="0" anchor="ct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39" name="图形 87"/>
          <p:cNvSpPr/>
          <p:nvPr/>
        </p:nvSpPr>
        <p:spPr>
          <a:xfrm>
            <a:off x="5803900" y="3285371"/>
            <a:ext cx="508584" cy="487384"/>
          </a:xfrm>
          <a:custGeom>
            <a:avLst/>
            <a:gdLst>
              <a:gd name="connsiteX0" fmla="*/ 445011 w 508584"/>
              <a:gd name="connsiteY0" fmla="*/ 31787 h 487384"/>
              <a:gd name="connsiteX1" fmla="*/ 476798 w 508584"/>
              <a:gd name="connsiteY1" fmla="*/ 63573 h 487384"/>
              <a:gd name="connsiteX2" fmla="*/ 476798 w 508584"/>
              <a:gd name="connsiteY2" fmla="*/ 317865 h 487384"/>
              <a:gd name="connsiteX3" fmla="*/ 445011 w 508584"/>
              <a:gd name="connsiteY3" fmla="*/ 349652 h 487384"/>
              <a:gd name="connsiteX4" fmla="*/ 365545 w 508584"/>
              <a:gd name="connsiteY4" fmla="*/ 349652 h 487384"/>
              <a:gd name="connsiteX5" fmla="*/ 314686 w 508584"/>
              <a:gd name="connsiteY5" fmla="*/ 375081 h 487384"/>
              <a:gd name="connsiteX6" fmla="*/ 254292 w 508584"/>
              <a:gd name="connsiteY6" fmla="*/ 455596 h 487384"/>
              <a:gd name="connsiteX7" fmla="*/ 193898 w 508584"/>
              <a:gd name="connsiteY7" fmla="*/ 375081 h 487384"/>
              <a:gd name="connsiteX8" fmla="*/ 143039 w 508584"/>
              <a:gd name="connsiteY8" fmla="*/ 349652 h 487384"/>
              <a:gd name="connsiteX9" fmla="*/ 63573 w 508584"/>
              <a:gd name="connsiteY9" fmla="*/ 349652 h 487384"/>
              <a:gd name="connsiteX10" fmla="*/ 31787 w 508584"/>
              <a:gd name="connsiteY10" fmla="*/ 317865 h 487384"/>
              <a:gd name="connsiteX11" fmla="*/ 31787 w 508584"/>
              <a:gd name="connsiteY11" fmla="*/ 63573 h 487384"/>
              <a:gd name="connsiteX12" fmla="*/ 63573 w 508584"/>
              <a:gd name="connsiteY12" fmla="*/ 31787 h 487384"/>
              <a:gd name="connsiteX13" fmla="*/ 445011 w 508584"/>
              <a:gd name="connsiteY13" fmla="*/ 31787 h 487384"/>
              <a:gd name="connsiteX14" fmla="*/ 63573 w 508584"/>
              <a:gd name="connsiteY14" fmla="*/ 0 h 487384"/>
              <a:gd name="connsiteX15" fmla="*/ 0 w 508584"/>
              <a:gd name="connsiteY15" fmla="*/ 63573 h 487384"/>
              <a:gd name="connsiteX16" fmla="*/ 0 w 508584"/>
              <a:gd name="connsiteY16" fmla="*/ 317865 h 487384"/>
              <a:gd name="connsiteX17" fmla="*/ 63573 w 508584"/>
              <a:gd name="connsiteY17" fmla="*/ 381438 h 487384"/>
              <a:gd name="connsiteX18" fmla="*/ 143039 w 508584"/>
              <a:gd name="connsiteY18" fmla="*/ 381438 h 487384"/>
              <a:gd name="connsiteX19" fmla="*/ 168468 w 508584"/>
              <a:gd name="connsiteY19" fmla="*/ 394153 h 487384"/>
              <a:gd name="connsiteX20" fmla="*/ 228863 w 508584"/>
              <a:gd name="connsiteY20" fmla="*/ 474668 h 487384"/>
              <a:gd name="connsiteX21" fmla="*/ 273364 w 508584"/>
              <a:gd name="connsiteY21" fmla="*/ 481025 h 487384"/>
              <a:gd name="connsiteX22" fmla="*/ 279721 w 508584"/>
              <a:gd name="connsiteY22" fmla="*/ 474668 h 487384"/>
              <a:gd name="connsiteX23" fmla="*/ 340116 w 508584"/>
              <a:gd name="connsiteY23" fmla="*/ 394153 h 487384"/>
              <a:gd name="connsiteX24" fmla="*/ 365545 w 508584"/>
              <a:gd name="connsiteY24" fmla="*/ 381438 h 487384"/>
              <a:gd name="connsiteX25" fmla="*/ 445011 w 508584"/>
              <a:gd name="connsiteY25" fmla="*/ 381438 h 487384"/>
              <a:gd name="connsiteX26" fmla="*/ 508584 w 508584"/>
              <a:gd name="connsiteY26" fmla="*/ 317865 h 487384"/>
              <a:gd name="connsiteX27" fmla="*/ 508584 w 508584"/>
              <a:gd name="connsiteY27" fmla="*/ 63573 h 487384"/>
              <a:gd name="connsiteX28" fmla="*/ 445011 w 508584"/>
              <a:gd name="connsiteY28" fmla="*/ 0 h 487384"/>
              <a:gd name="connsiteX29" fmla="*/ 63573 w 508584"/>
              <a:gd name="connsiteY29" fmla="*/ 0 h 48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584" h="487384">
                <a:moveTo>
                  <a:pt x="445011" y="31787"/>
                </a:moveTo>
                <a:cubicBezTo>
                  <a:pt x="462567" y="31787"/>
                  <a:pt x="476798" y="46018"/>
                  <a:pt x="476798" y="63573"/>
                </a:cubicBezTo>
                <a:lnTo>
                  <a:pt x="476798" y="317865"/>
                </a:lnTo>
                <a:cubicBezTo>
                  <a:pt x="476798" y="335421"/>
                  <a:pt x="462567" y="349652"/>
                  <a:pt x="445011" y="349652"/>
                </a:cubicBezTo>
                <a:lnTo>
                  <a:pt x="365545" y="349652"/>
                </a:lnTo>
                <a:cubicBezTo>
                  <a:pt x="345535" y="349652"/>
                  <a:pt x="326692" y="359073"/>
                  <a:pt x="314686" y="375081"/>
                </a:cubicBezTo>
                <a:lnTo>
                  <a:pt x="254292" y="455596"/>
                </a:lnTo>
                <a:lnTo>
                  <a:pt x="193898" y="375081"/>
                </a:lnTo>
                <a:cubicBezTo>
                  <a:pt x="181892" y="359073"/>
                  <a:pt x="163049" y="349652"/>
                  <a:pt x="143039" y="349652"/>
                </a:cubicBezTo>
                <a:lnTo>
                  <a:pt x="63573" y="349652"/>
                </a:lnTo>
                <a:cubicBezTo>
                  <a:pt x="46018" y="349652"/>
                  <a:pt x="31787" y="335421"/>
                  <a:pt x="31787" y="317865"/>
                </a:cubicBezTo>
                <a:lnTo>
                  <a:pt x="31787" y="63573"/>
                </a:lnTo>
                <a:cubicBezTo>
                  <a:pt x="31787" y="46018"/>
                  <a:pt x="46018" y="31787"/>
                  <a:pt x="63573" y="31787"/>
                </a:cubicBezTo>
                <a:lnTo>
                  <a:pt x="445011" y="31787"/>
                </a:lnTo>
                <a:close/>
                <a:moveTo>
                  <a:pt x="63573" y="0"/>
                </a:moveTo>
                <a:cubicBezTo>
                  <a:pt x="28463" y="0"/>
                  <a:pt x="0" y="28463"/>
                  <a:pt x="0" y="63573"/>
                </a:cubicBezTo>
                <a:lnTo>
                  <a:pt x="0" y="317865"/>
                </a:lnTo>
                <a:cubicBezTo>
                  <a:pt x="0" y="352976"/>
                  <a:pt x="28463" y="381438"/>
                  <a:pt x="63573" y="381438"/>
                </a:cubicBezTo>
                <a:lnTo>
                  <a:pt x="143039" y="381438"/>
                </a:lnTo>
                <a:cubicBezTo>
                  <a:pt x="153044" y="381438"/>
                  <a:pt x="162466" y="386149"/>
                  <a:pt x="168468" y="394153"/>
                </a:cubicBezTo>
                <a:lnTo>
                  <a:pt x="228863" y="474668"/>
                </a:lnTo>
                <a:cubicBezTo>
                  <a:pt x="239396" y="488711"/>
                  <a:pt x="259320" y="491559"/>
                  <a:pt x="273364" y="481025"/>
                </a:cubicBezTo>
                <a:cubicBezTo>
                  <a:pt x="275774" y="479216"/>
                  <a:pt x="277914" y="477077"/>
                  <a:pt x="279721" y="474668"/>
                </a:cubicBezTo>
                <a:lnTo>
                  <a:pt x="340116" y="394153"/>
                </a:lnTo>
                <a:cubicBezTo>
                  <a:pt x="346120" y="386149"/>
                  <a:pt x="355538" y="381438"/>
                  <a:pt x="365545"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solidFill>
            <a:schemeClr val="accent1"/>
          </a:solidFill>
          <a:ln w="31552" cap="flat">
            <a:noFill/>
            <a:prstDash val="solid"/>
            <a:miter/>
          </a:ln>
        </p:spPr>
        <p:txBody>
          <a:bodyPr rtlCol="0" anchor="ct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nvGrpSpPr>
          <p:cNvPr id="40" name="组合 39"/>
          <p:cNvGrpSpPr/>
          <p:nvPr/>
        </p:nvGrpSpPr>
        <p:grpSpPr>
          <a:xfrm>
            <a:off x="1778000" y="3285371"/>
            <a:ext cx="508584" cy="487384"/>
            <a:chOff x="1778000" y="3563256"/>
            <a:chExt cx="508584" cy="487384"/>
          </a:xfrm>
          <a:solidFill>
            <a:schemeClr val="accent1"/>
          </a:solidFill>
        </p:grpSpPr>
        <p:sp>
          <p:nvSpPr>
            <p:cNvPr id="41" name="任意多边形: 形状 10"/>
            <p:cNvSpPr/>
            <p:nvPr/>
          </p:nvSpPr>
          <p:spPr>
            <a:xfrm>
              <a:off x="1778000" y="3563256"/>
              <a:ext cx="508584" cy="487384"/>
            </a:xfrm>
            <a:custGeom>
              <a:avLst/>
              <a:gdLst>
                <a:gd name="connsiteX0" fmla="*/ 445011 w 508584"/>
                <a:gd name="connsiteY0" fmla="*/ 31787 h 487384"/>
                <a:gd name="connsiteX1" fmla="*/ 476798 w 508584"/>
                <a:gd name="connsiteY1" fmla="*/ 63573 h 487384"/>
                <a:gd name="connsiteX2" fmla="*/ 476798 w 508584"/>
                <a:gd name="connsiteY2" fmla="*/ 317865 h 487384"/>
                <a:gd name="connsiteX3" fmla="*/ 445011 w 508584"/>
                <a:gd name="connsiteY3" fmla="*/ 349652 h 487384"/>
                <a:gd name="connsiteX4" fmla="*/ 365545 w 508584"/>
                <a:gd name="connsiteY4" fmla="*/ 349652 h 487384"/>
                <a:gd name="connsiteX5" fmla="*/ 314686 w 508584"/>
                <a:gd name="connsiteY5" fmla="*/ 375081 h 487384"/>
                <a:gd name="connsiteX6" fmla="*/ 254292 w 508584"/>
                <a:gd name="connsiteY6" fmla="*/ 455596 h 487384"/>
                <a:gd name="connsiteX7" fmla="*/ 193898 w 508584"/>
                <a:gd name="connsiteY7" fmla="*/ 375081 h 487384"/>
                <a:gd name="connsiteX8" fmla="*/ 143039 w 508584"/>
                <a:gd name="connsiteY8" fmla="*/ 349652 h 487384"/>
                <a:gd name="connsiteX9" fmla="*/ 63573 w 508584"/>
                <a:gd name="connsiteY9" fmla="*/ 349652 h 487384"/>
                <a:gd name="connsiteX10" fmla="*/ 31787 w 508584"/>
                <a:gd name="connsiteY10" fmla="*/ 317865 h 487384"/>
                <a:gd name="connsiteX11" fmla="*/ 31787 w 508584"/>
                <a:gd name="connsiteY11" fmla="*/ 63573 h 487384"/>
                <a:gd name="connsiteX12" fmla="*/ 63573 w 508584"/>
                <a:gd name="connsiteY12" fmla="*/ 31787 h 487384"/>
                <a:gd name="connsiteX13" fmla="*/ 445011 w 508584"/>
                <a:gd name="connsiteY13" fmla="*/ 31787 h 487384"/>
                <a:gd name="connsiteX14" fmla="*/ 63573 w 508584"/>
                <a:gd name="connsiteY14" fmla="*/ 0 h 487384"/>
                <a:gd name="connsiteX15" fmla="*/ 0 w 508584"/>
                <a:gd name="connsiteY15" fmla="*/ 63573 h 487384"/>
                <a:gd name="connsiteX16" fmla="*/ 0 w 508584"/>
                <a:gd name="connsiteY16" fmla="*/ 317865 h 487384"/>
                <a:gd name="connsiteX17" fmla="*/ 63573 w 508584"/>
                <a:gd name="connsiteY17" fmla="*/ 381438 h 487384"/>
                <a:gd name="connsiteX18" fmla="*/ 143039 w 508584"/>
                <a:gd name="connsiteY18" fmla="*/ 381438 h 487384"/>
                <a:gd name="connsiteX19" fmla="*/ 168468 w 508584"/>
                <a:gd name="connsiteY19" fmla="*/ 394153 h 487384"/>
                <a:gd name="connsiteX20" fmla="*/ 228863 w 508584"/>
                <a:gd name="connsiteY20" fmla="*/ 474668 h 487384"/>
                <a:gd name="connsiteX21" fmla="*/ 273364 w 508584"/>
                <a:gd name="connsiteY21" fmla="*/ 481025 h 487384"/>
                <a:gd name="connsiteX22" fmla="*/ 279721 w 508584"/>
                <a:gd name="connsiteY22" fmla="*/ 474668 h 487384"/>
                <a:gd name="connsiteX23" fmla="*/ 340116 w 508584"/>
                <a:gd name="connsiteY23" fmla="*/ 394153 h 487384"/>
                <a:gd name="connsiteX24" fmla="*/ 365545 w 508584"/>
                <a:gd name="connsiteY24" fmla="*/ 381438 h 487384"/>
                <a:gd name="connsiteX25" fmla="*/ 445011 w 508584"/>
                <a:gd name="connsiteY25" fmla="*/ 381438 h 487384"/>
                <a:gd name="connsiteX26" fmla="*/ 508584 w 508584"/>
                <a:gd name="connsiteY26" fmla="*/ 317865 h 487384"/>
                <a:gd name="connsiteX27" fmla="*/ 508584 w 508584"/>
                <a:gd name="connsiteY27" fmla="*/ 63573 h 487384"/>
                <a:gd name="connsiteX28" fmla="*/ 445011 w 508584"/>
                <a:gd name="connsiteY28" fmla="*/ 0 h 487384"/>
                <a:gd name="connsiteX29" fmla="*/ 63573 w 508584"/>
                <a:gd name="connsiteY29" fmla="*/ 0 h 48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584" h="487384">
                  <a:moveTo>
                    <a:pt x="445011" y="31787"/>
                  </a:moveTo>
                  <a:cubicBezTo>
                    <a:pt x="462567" y="31787"/>
                    <a:pt x="476798" y="46018"/>
                    <a:pt x="476798" y="63573"/>
                  </a:cubicBezTo>
                  <a:lnTo>
                    <a:pt x="476798" y="317865"/>
                  </a:lnTo>
                  <a:cubicBezTo>
                    <a:pt x="476798" y="335421"/>
                    <a:pt x="462567" y="349652"/>
                    <a:pt x="445011" y="349652"/>
                  </a:cubicBezTo>
                  <a:lnTo>
                    <a:pt x="365545" y="349652"/>
                  </a:lnTo>
                  <a:cubicBezTo>
                    <a:pt x="345535" y="349652"/>
                    <a:pt x="326692" y="359073"/>
                    <a:pt x="314686" y="375081"/>
                  </a:cubicBezTo>
                  <a:lnTo>
                    <a:pt x="254292" y="455596"/>
                  </a:lnTo>
                  <a:lnTo>
                    <a:pt x="193898" y="375081"/>
                  </a:lnTo>
                  <a:cubicBezTo>
                    <a:pt x="181892" y="359073"/>
                    <a:pt x="163049" y="349652"/>
                    <a:pt x="143039" y="349652"/>
                  </a:cubicBezTo>
                  <a:lnTo>
                    <a:pt x="63573" y="349652"/>
                  </a:lnTo>
                  <a:cubicBezTo>
                    <a:pt x="46018" y="349652"/>
                    <a:pt x="31787" y="335421"/>
                    <a:pt x="31787" y="317865"/>
                  </a:cubicBezTo>
                  <a:lnTo>
                    <a:pt x="31787" y="63573"/>
                  </a:lnTo>
                  <a:cubicBezTo>
                    <a:pt x="31787" y="46018"/>
                    <a:pt x="46018" y="31787"/>
                    <a:pt x="63573" y="31787"/>
                  </a:cubicBezTo>
                  <a:lnTo>
                    <a:pt x="445011" y="31787"/>
                  </a:lnTo>
                  <a:close/>
                  <a:moveTo>
                    <a:pt x="63573" y="0"/>
                  </a:moveTo>
                  <a:cubicBezTo>
                    <a:pt x="28463" y="0"/>
                    <a:pt x="0" y="28463"/>
                    <a:pt x="0" y="63573"/>
                  </a:cubicBezTo>
                  <a:lnTo>
                    <a:pt x="0" y="317865"/>
                  </a:lnTo>
                  <a:cubicBezTo>
                    <a:pt x="0" y="352976"/>
                    <a:pt x="28463" y="381438"/>
                    <a:pt x="63573" y="381438"/>
                  </a:cubicBezTo>
                  <a:lnTo>
                    <a:pt x="143039" y="381438"/>
                  </a:lnTo>
                  <a:cubicBezTo>
                    <a:pt x="153044" y="381438"/>
                    <a:pt x="162466" y="386149"/>
                    <a:pt x="168468" y="394153"/>
                  </a:cubicBezTo>
                  <a:lnTo>
                    <a:pt x="228863" y="474668"/>
                  </a:lnTo>
                  <a:cubicBezTo>
                    <a:pt x="239396" y="488711"/>
                    <a:pt x="259320" y="491559"/>
                    <a:pt x="273364" y="481025"/>
                  </a:cubicBezTo>
                  <a:cubicBezTo>
                    <a:pt x="275774" y="479216"/>
                    <a:pt x="277914" y="477077"/>
                    <a:pt x="279721" y="474668"/>
                  </a:cubicBezTo>
                  <a:lnTo>
                    <a:pt x="340116" y="394153"/>
                  </a:lnTo>
                  <a:cubicBezTo>
                    <a:pt x="346120" y="386149"/>
                    <a:pt x="355538" y="381438"/>
                    <a:pt x="365545"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grpFill/>
            <a:ln w="31552" cap="flat">
              <a:noFill/>
              <a:prstDash val="solid"/>
              <a:miter/>
            </a:ln>
          </p:spPr>
          <p:txBody>
            <a:bodyPr rtlCol="0" anchor="ct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2" name="任意多边形: 形状 11"/>
            <p:cNvSpPr/>
            <p:nvPr/>
          </p:nvSpPr>
          <p:spPr>
            <a:xfrm>
              <a:off x="1873359" y="3722188"/>
              <a:ext cx="317865" cy="63573"/>
            </a:xfrm>
            <a:custGeom>
              <a:avLst/>
              <a:gdLst>
                <a:gd name="connsiteX0" fmla="*/ 63573 w 317865"/>
                <a:gd name="connsiteY0" fmla="*/ 31787 h 63573"/>
                <a:gd name="connsiteX1" fmla="*/ 31787 w 317865"/>
                <a:gd name="connsiteY1" fmla="*/ 63573 h 63573"/>
                <a:gd name="connsiteX2" fmla="*/ 0 w 317865"/>
                <a:gd name="connsiteY2" fmla="*/ 31787 h 63573"/>
                <a:gd name="connsiteX3" fmla="*/ 31787 w 317865"/>
                <a:gd name="connsiteY3" fmla="*/ 0 h 63573"/>
                <a:gd name="connsiteX4" fmla="*/ 63573 w 317865"/>
                <a:gd name="connsiteY4" fmla="*/ 31787 h 63573"/>
                <a:gd name="connsiteX5" fmla="*/ 190719 w 317865"/>
                <a:gd name="connsiteY5" fmla="*/ 31787 h 63573"/>
                <a:gd name="connsiteX6" fmla="*/ 158933 w 317865"/>
                <a:gd name="connsiteY6" fmla="*/ 63573 h 63573"/>
                <a:gd name="connsiteX7" fmla="*/ 127146 w 317865"/>
                <a:gd name="connsiteY7" fmla="*/ 31787 h 63573"/>
                <a:gd name="connsiteX8" fmla="*/ 158933 w 317865"/>
                <a:gd name="connsiteY8" fmla="*/ 0 h 63573"/>
                <a:gd name="connsiteX9" fmla="*/ 190719 w 317865"/>
                <a:gd name="connsiteY9" fmla="*/ 31787 h 63573"/>
                <a:gd name="connsiteX10" fmla="*/ 317865 w 317865"/>
                <a:gd name="connsiteY10" fmla="*/ 31787 h 63573"/>
                <a:gd name="connsiteX11" fmla="*/ 286079 w 317865"/>
                <a:gd name="connsiteY11" fmla="*/ 63573 h 63573"/>
                <a:gd name="connsiteX12" fmla="*/ 254292 w 317865"/>
                <a:gd name="connsiteY12" fmla="*/ 31787 h 63573"/>
                <a:gd name="connsiteX13" fmla="*/ 286079 w 317865"/>
                <a:gd name="connsiteY13" fmla="*/ 0 h 63573"/>
                <a:gd name="connsiteX14" fmla="*/ 317865 w 317865"/>
                <a:gd name="connsiteY14" fmla="*/ 31787 h 6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7865" h="63573">
                  <a:moveTo>
                    <a:pt x="63573" y="31787"/>
                  </a:moveTo>
                  <a:cubicBezTo>
                    <a:pt x="63573" y="49342"/>
                    <a:pt x="49342" y="63573"/>
                    <a:pt x="31787" y="63573"/>
                  </a:cubicBezTo>
                  <a:cubicBezTo>
                    <a:pt x="14231" y="63573"/>
                    <a:pt x="0" y="49342"/>
                    <a:pt x="0" y="31787"/>
                  </a:cubicBezTo>
                  <a:cubicBezTo>
                    <a:pt x="0" y="14231"/>
                    <a:pt x="14231" y="0"/>
                    <a:pt x="31787" y="0"/>
                  </a:cubicBezTo>
                  <a:cubicBezTo>
                    <a:pt x="49342" y="0"/>
                    <a:pt x="63573" y="14231"/>
                    <a:pt x="63573" y="31787"/>
                  </a:cubicBezTo>
                  <a:close/>
                  <a:moveTo>
                    <a:pt x="190719" y="31787"/>
                  </a:moveTo>
                  <a:cubicBezTo>
                    <a:pt x="190719" y="49342"/>
                    <a:pt x="176488" y="63573"/>
                    <a:pt x="158933" y="63573"/>
                  </a:cubicBezTo>
                  <a:cubicBezTo>
                    <a:pt x="141377" y="63573"/>
                    <a:pt x="127146" y="49342"/>
                    <a:pt x="127146" y="31787"/>
                  </a:cubicBezTo>
                  <a:cubicBezTo>
                    <a:pt x="127146" y="14231"/>
                    <a:pt x="141377" y="0"/>
                    <a:pt x="158933" y="0"/>
                  </a:cubicBezTo>
                  <a:cubicBezTo>
                    <a:pt x="176488" y="0"/>
                    <a:pt x="190719" y="14231"/>
                    <a:pt x="190719" y="31787"/>
                  </a:cubicBezTo>
                  <a:close/>
                  <a:moveTo>
                    <a:pt x="317865" y="31787"/>
                  </a:moveTo>
                  <a:cubicBezTo>
                    <a:pt x="317865" y="49342"/>
                    <a:pt x="303634" y="63573"/>
                    <a:pt x="286079" y="63573"/>
                  </a:cubicBezTo>
                  <a:cubicBezTo>
                    <a:pt x="268523" y="63573"/>
                    <a:pt x="254292" y="49342"/>
                    <a:pt x="254292" y="31787"/>
                  </a:cubicBezTo>
                  <a:cubicBezTo>
                    <a:pt x="254292" y="14231"/>
                    <a:pt x="268523" y="0"/>
                    <a:pt x="286079" y="0"/>
                  </a:cubicBezTo>
                  <a:cubicBezTo>
                    <a:pt x="303634" y="0"/>
                    <a:pt x="317865" y="14231"/>
                    <a:pt x="317865" y="31787"/>
                  </a:cubicBezTo>
                  <a:close/>
                </a:path>
              </a:pathLst>
            </a:custGeom>
            <a:grpFill/>
            <a:ln w="31552" cap="flat">
              <a:noFill/>
              <a:prstDash val="solid"/>
              <a:miter/>
            </a:ln>
          </p:spPr>
          <p:txBody>
            <a:bodyPr rtlCol="0" anchor="ct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grpSp>
        <p:nvGrpSpPr>
          <p:cNvPr id="43" name="组合 42"/>
          <p:cNvGrpSpPr/>
          <p:nvPr/>
        </p:nvGrpSpPr>
        <p:grpSpPr>
          <a:xfrm>
            <a:off x="3784600" y="3285371"/>
            <a:ext cx="508584" cy="487384"/>
            <a:chOff x="3784600" y="3563256"/>
            <a:chExt cx="508584" cy="487384"/>
          </a:xfrm>
          <a:solidFill>
            <a:schemeClr val="accent2"/>
          </a:solidFill>
        </p:grpSpPr>
        <p:sp>
          <p:nvSpPr>
            <p:cNvPr id="44" name="任意多边形: 形状 13"/>
            <p:cNvSpPr/>
            <p:nvPr/>
          </p:nvSpPr>
          <p:spPr>
            <a:xfrm>
              <a:off x="3784600" y="3563256"/>
              <a:ext cx="508584" cy="487384"/>
            </a:xfrm>
            <a:custGeom>
              <a:avLst/>
              <a:gdLst>
                <a:gd name="connsiteX0" fmla="*/ 445011 w 508584"/>
                <a:gd name="connsiteY0" fmla="*/ 31787 h 487384"/>
                <a:gd name="connsiteX1" fmla="*/ 476798 w 508584"/>
                <a:gd name="connsiteY1" fmla="*/ 63573 h 487384"/>
                <a:gd name="connsiteX2" fmla="*/ 476798 w 508584"/>
                <a:gd name="connsiteY2" fmla="*/ 317865 h 487384"/>
                <a:gd name="connsiteX3" fmla="*/ 445011 w 508584"/>
                <a:gd name="connsiteY3" fmla="*/ 349652 h 487384"/>
                <a:gd name="connsiteX4" fmla="*/ 365545 w 508584"/>
                <a:gd name="connsiteY4" fmla="*/ 349652 h 487384"/>
                <a:gd name="connsiteX5" fmla="*/ 314686 w 508584"/>
                <a:gd name="connsiteY5" fmla="*/ 375081 h 487384"/>
                <a:gd name="connsiteX6" fmla="*/ 254292 w 508584"/>
                <a:gd name="connsiteY6" fmla="*/ 455596 h 487384"/>
                <a:gd name="connsiteX7" fmla="*/ 193898 w 508584"/>
                <a:gd name="connsiteY7" fmla="*/ 375081 h 487384"/>
                <a:gd name="connsiteX8" fmla="*/ 143039 w 508584"/>
                <a:gd name="connsiteY8" fmla="*/ 349652 h 487384"/>
                <a:gd name="connsiteX9" fmla="*/ 63573 w 508584"/>
                <a:gd name="connsiteY9" fmla="*/ 349652 h 487384"/>
                <a:gd name="connsiteX10" fmla="*/ 31787 w 508584"/>
                <a:gd name="connsiteY10" fmla="*/ 317865 h 487384"/>
                <a:gd name="connsiteX11" fmla="*/ 31787 w 508584"/>
                <a:gd name="connsiteY11" fmla="*/ 63573 h 487384"/>
                <a:gd name="connsiteX12" fmla="*/ 63573 w 508584"/>
                <a:gd name="connsiteY12" fmla="*/ 31787 h 487384"/>
                <a:gd name="connsiteX13" fmla="*/ 445011 w 508584"/>
                <a:gd name="connsiteY13" fmla="*/ 31787 h 487384"/>
                <a:gd name="connsiteX14" fmla="*/ 63573 w 508584"/>
                <a:gd name="connsiteY14" fmla="*/ 0 h 487384"/>
                <a:gd name="connsiteX15" fmla="*/ 0 w 508584"/>
                <a:gd name="connsiteY15" fmla="*/ 63573 h 487384"/>
                <a:gd name="connsiteX16" fmla="*/ 0 w 508584"/>
                <a:gd name="connsiteY16" fmla="*/ 317865 h 487384"/>
                <a:gd name="connsiteX17" fmla="*/ 63573 w 508584"/>
                <a:gd name="connsiteY17" fmla="*/ 381438 h 487384"/>
                <a:gd name="connsiteX18" fmla="*/ 143039 w 508584"/>
                <a:gd name="connsiteY18" fmla="*/ 381438 h 487384"/>
                <a:gd name="connsiteX19" fmla="*/ 168468 w 508584"/>
                <a:gd name="connsiteY19" fmla="*/ 394153 h 487384"/>
                <a:gd name="connsiteX20" fmla="*/ 228863 w 508584"/>
                <a:gd name="connsiteY20" fmla="*/ 474668 h 487384"/>
                <a:gd name="connsiteX21" fmla="*/ 273364 w 508584"/>
                <a:gd name="connsiteY21" fmla="*/ 481025 h 487384"/>
                <a:gd name="connsiteX22" fmla="*/ 279721 w 508584"/>
                <a:gd name="connsiteY22" fmla="*/ 474668 h 487384"/>
                <a:gd name="connsiteX23" fmla="*/ 340116 w 508584"/>
                <a:gd name="connsiteY23" fmla="*/ 394153 h 487384"/>
                <a:gd name="connsiteX24" fmla="*/ 365545 w 508584"/>
                <a:gd name="connsiteY24" fmla="*/ 381438 h 487384"/>
                <a:gd name="connsiteX25" fmla="*/ 445011 w 508584"/>
                <a:gd name="connsiteY25" fmla="*/ 381438 h 487384"/>
                <a:gd name="connsiteX26" fmla="*/ 508584 w 508584"/>
                <a:gd name="connsiteY26" fmla="*/ 317865 h 487384"/>
                <a:gd name="connsiteX27" fmla="*/ 508584 w 508584"/>
                <a:gd name="connsiteY27" fmla="*/ 63573 h 487384"/>
                <a:gd name="connsiteX28" fmla="*/ 445011 w 508584"/>
                <a:gd name="connsiteY28" fmla="*/ 0 h 487384"/>
                <a:gd name="connsiteX29" fmla="*/ 63573 w 508584"/>
                <a:gd name="connsiteY29" fmla="*/ 0 h 48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584" h="487384">
                  <a:moveTo>
                    <a:pt x="445011" y="31787"/>
                  </a:moveTo>
                  <a:cubicBezTo>
                    <a:pt x="462567" y="31787"/>
                    <a:pt x="476798" y="46018"/>
                    <a:pt x="476798" y="63573"/>
                  </a:cubicBezTo>
                  <a:lnTo>
                    <a:pt x="476798" y="317865"/>
                  </a:lnTo>
                  <a:cubicBezTo>
                    <a:pt x="476798" y="335421"/>
                    <a:pt x="462567" y="349652"/>
                    <a:pt x="445011" y="349652"/>
                  </a:cubicBezTo>
                  <a:lnTo>
                    <a:pt x="365545" y="349652"/>
                  </a:lnTo>
                  <a:cubicBezTo>
                    <a:pt x="345535" y="349652"/>
                    <a:pt x="326692" y="359073"/>
                    <a:pt x="314686" y="375081"/>
                  </a:cubicBezTo>
                  <a:lnTo>
                    <a:pt x="254292" y="455596"/>
                  </a:lnTo>
                  <a:lnTo>
                    <a:pt x="193898" y="375081"/>
                  </a:lnTo>
                  <a:cubicBezTo>
                    <a:pt x="181892" y="359073"/>
                    <a:pt x="163049" y="349652"/>
                    <a:pt x="143039" y="349652"/>
                  </a:cubicBezTo>
                  <a:lnTo>
                    <a:pt x="63573" y="349652"/>
                  </a:lnTo>
                  <a:cubicBezTo>
                    <a:pt x="46018" y="349652"/>
                    <a:pt x="31787" y="335421"/>
                    <a:pt x="31787" y="317865"/>
                  </a:cubicBezTo>
                  <a:lnTo>
                    <a:pt x="31787" y="63573"/>
                  </a:lnTo>
                  <a:cubicBezTo>
                    <a:pt x="31787" y="46018"/>
                    <a:pt x="46018" y="31787"/>
                    <a:pt x="63573" y="31787"/>
                  </a:cubicBezTo>
                  <a:lnTo>
                    <a:pt x="445011" y="31787"/>
                  </a:lnTo>
                  <a:close/>
                  <a:moveTo>
                    <a:pt x="63573" y="0"/>
                  </a:moveTo>
                  <a:cubicBezTo>
                    <a:pt x="28463" y="0"/>
                    <a:pt x="0" y="28463"/>
                    <a:pt x="0" y="63573"/>
                  </a:cubicBezTo>
                  <a:lnTo>
                    <a:pt x="0" y="317865"/>
                  </a:lnTo>
                  <a:cubicBezTo>
                    <a:pt x="0" y="352976"/>
                    <a:pt x="28463" y="381438"/>
                    <a:pt x="63573" y="381438"/>
                  </a:cubicBezTo>
                  <a:lnTo>
                    <a:pt x="143039" y="381438"/>
                  </a:lnTo>
                  <a:cubicBezTo>
                    <a:pt x="153044" y="381438"/>
                    <a:pt x="162466" y="386149"/>
                    <a:pt x="168468" y="394153"/>
                  </a:cubicBezTo>
                  <a:lnTo>
                    <a:pt x="228863" y="474668"/>
                  </a:lnTo>
                  <a:cubicBezTo>
                    <a:pt x="239396" y="488711"/>
                    <a:pt x="259320" y="491559"/>
                    <a:pt x="273364" y="481025"/>
                  </a:cubicBezTo>
                  <a:cubicBezTo>
                    <a:pt x="275774" y="479216"/>
                    <a:pt x="277914" y="477077"/>
                    <a:pt x="279721" y="474668"/>
                  </a:cubicBezTo>
                  <a:lnTo>
                    <a:pt x="340116" y="394153"/>
                  </a:lnTo>
                  <a:cubicBezTo>
                    <a:pt x="346120" y="386149"/>
                    <a:pt x="355538" y="381438"/>
                    <a:pt x="365545" y="381438"/>
                  </a:cubicBezTo>
                  <a:lnTo>
                    <a:pt x="445011" y="381438"/>
                  </a:lnTo>
                  <a:cubicBezTo>
                    <a:pt x="480122" y="381438"/>
                    <a:pt x="508584" y="352976"/>
                    <a:pt x="508584" y="317865"/>
                  </a:cubicBezTo>
                  <a:lnTo>
                    <a:pt x="508584" y="63573"/>
                  </a:lnTo>
                  <a:cubicBezTo>
                    <a:pt x="508584" y="28463"/>
                    <a:pt x="480122" y="0"/>
                    <a:pt x="445011" y="0"/>
                  </a:cubicBezTo>
                  <a:lnTo>
                    <a:pt x="63573" y="0"/>
                  </a:lnTo>
                  <a:close/>
                </a:path>
              </a:pathLst>
            </a:custGeom>
            <a:grpFill/>
            <a:ln w="31552" cap="flat">
              <a:noFill/>
              <a:prstDash val="solid"/>
              <a:miter/>
            </a:ln>
          </p:spPr>
          <p:txBody>
            <a:bodyPr rtlCol="0" anchor="ct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sp>
          <p:nvSpPr>
            <p:cNvPr id="45" name="任意多边形: 形状 14"/>
            <p:cNvSpPr/>
            <p:nvPr/>
          </p:nvSpPr>
          <p:spPr>
            <a:xfrm>
              <a:off x="3911745" y="3690225"/>
              <a:ext cx="239109" cy="159148"/>
            </a:xfrm>
            <a:custGeom>
              <a:avLst/>
              <a:gdLst>
                <a:gd name="connsiteX0" fmla="*/ 97458 w 239109"/>
                <a:gd name="connsiteY0" fmla="*/ 24334 h 159148"/>
                <a:gd name="connsiteX1" fmla="*/ 24328 w 239109"/>
                <a:gd name="connsiteY1" fmla="*/ 8397 h 159148"/>
                <a:gd name="connsiteX2" fmla="*/ 1 w 239109"/>
                <a:gd name="connsiteY2" fmla="*/ 53196 h 159148"/>
                <a:gd name="connsiteX3" fmla="*/ 53021 w 239109"/>
                <a:gd name="connsiteY3" fmla="*/ 106153 h 159148"/>
                <a:gd name="connsiteX4" fmla="*/ 81406 w 239109"/>
                <a:gd name="connsiteY4" fmla="*/ 97888 h 159148"/>
                <a:gd name="connsiteX5" fmla="*/ 56708 w 239109"/>
                <a:gd name="connsiteY5" fmla="*/ 136668 h 159148"/>
                <a:gd name="connsiteX6" fmla="*/ 57026 w 239109"/>
                <a:gd name="connsiteY6" fmla="*/ 155422 h 159148"/>
                <a:gd name="connsiteX7" fmla="*/ 75780 w 239109"/>
                <a:gd name="connsiteY7" fmla="*/ 155104 h 159148"/>
                <a:gd name="connsiteX8" fmla="*/ 97458 w 239109"/>
                <a:gd name="connsiteY8" fmla="*/ 24398 h 159148"/>
                <a:gd name="connsiteX9" fmla="*/ 224604 w 239109"/>
                <a:gd name="connsiteY9" fmla="*/ 24334 h 159148"/>
                <a:gd name="connsiteX10" fmla="*/ 151474 w 239109"/>
                <a:gd name="connsiteY10" fmla="*/ 8397 h 159148"/>
                <a:gd name="connsiteX11" fmla="*/ 127147 w 239109"/>
                <a:gd name="connsiteY11" fmla="*/ 53196 h 159148"/>
                <a:gd name="connsiteX12" fmla="*/ 180167 w 239109"/>
                <a:gd name="connsiteY12" fmla="*/ 106153 h 159148"/>
                <a:gd name="connsiteX13" fmla="*/ 208552 w 239109"/>
                <a:gd name="connsiteY13" fmla="*/ 97888 h 159148"/>
                <a:gd name="connsiteX14" fmla="*/ 183854 w 239109"/>
                <a:gd name="connsiteY14" fmla="*/ 136668 h 159148"/>
                <a:gd name="connsiteX15" fmla="*/ 184172 w 239109"/>
                <a:gd name="connsiteY15" fmla="*/ 155422 h 159148"/>
                <a:gd name="connsiteX16" fmla="*/ 202926 w 239109"/>
                <a:gd name="connsiteY16" fmla="*/ 155104 h 159148"/>
                <a:gd name="connsiteX17" fmla="*/ 224604 w 239109"/>
                <a:gd name="connsiteY17" fmla="*/ 24398 h 15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9109" h="159148">
                  <a:moveTo>
                    <a:pt x="97458" y="24334"/>
                  </a:moveTo>
                  <a:cubicBezTo>
                    <a:pt x="81665" y="-261"/>
                    <a:pt x="48923" y="-7396"/>
                    <a:pt x="24328" y="8397"/>
                  </a:cubicBezTo>
                  <a:cubicBezTo>
                    <a:pt x="9087" y="18184"/>
                    <a:pt x="-90" y="35084"/>
                    <a:pt x="1" y="53196"/>
                  </a:cubicBezTo>
                  <a:cubicBezTo>
                    <a:pt x="18" y="82461"/>
                    <a:pt x="23756" y="106170"/>
                    <a:pt x="53021" y="106153"/>
                  </a:cubicBezTo>
                  <a:cubicBezTo>
                    <a:pt x="63075" y="106147"/>
                    <a:pt x="72920" y="103280"/>
                    <a:pt x="81406" y="97888"/>
                  </a:cubicBezTo>
                  <a:cubicBezTo>
                    <a:pt x="77242" y="110253"/>
                    <a:pt x="69486" y="123445"/>
                    <a:pt x="56708" y="136668"/>
                  </a:cubicBezTo>
                  <a:cubicBezTo>
                    <a:pt x="51617" y="141934"/>
                    <a:pt x="51759" y="150331"/>
                    <a:pt x="57026" y="155422"/>
                  </a:cubicBezTo>
                  <a:cubicBezTo>
                    <a:pt x="62292" y="160513"/>
                    <a:pt x="70689" y="160371"/>
                    <a:pt x="75780" y="155104"/>
                  </a:cubicBezTo>
                  <a:cubicBezTo>
                    <a:pt x="123014" y="106153"/>
                    <a:pt x="116880" y="52942"/>
                    <a:pt x="97458" y="24398"/>
                  </a:cubicBezTo>
                  <a:close/>
                  <a:moveTo>
                    <a:pt x="224604" y="24334"/>
                  </a:moveTo>
                  <a:cubicBezTo>
                    <a:pt x="208809" y="-261"/>
                    <a:pt x="176069" y="-7396"/>
                    <a:pt x="151474" y="8397"/>
                  </a:cubicBezTo>
                  <a:cubicBezTo>
                    <a:pt x="136233" y="18184"/>
                    <a:pt x="127056" y="35084"/>
                    <a:pt x="127147" y="53196"/>
                  </a:cubicBezTo>
                  <a:cubicBezTo>
                    <a:pt x="127164" y="82461"/>
                    <a:pt x="150902" y="106170"/>
                    <a:pt x="180167" y="106153"/>
                  </a:cubicBezTo>
                  <a:cubicBezTo>
                    <a:pt x="190221" y="106147"/>
                    <a:pt x="200065" y="103280"/>
                    <a:pt x="208552" y="97888"/>
                  </a:cubicBezTo>
                  <a:cubicBezTo>
                    <a:pt x="204388" y="110253"/>
                    <a:pt x="196632" y="123445"/>
                    <a:pt x="183854" y="136668"/>
                  </a:cubicBezTo>
                  <a:cubicBezTo>
                    <a:pt x="178763" y="141934"/>
                    <a:pt x="178905" y="150331"/>
                    <a:pt x="184172" y="155422"/>
                  </a:cubicBezTo>
                  <a:cubicBezTo>
                    <a:pt x="189438" y="160513"/>
                    <a:pt x="197833" y="160371"/>
                    <a:pt x="202926" y="155104"/>
                  </a:cubicBezTo>
                  <a:cubicBezTo>
                    <a:pt x="250160" y="106153"/>
                    <a:pt x="244026" y="52942"/>
                    <a:pt x="224604" y="24398"/>
                  </a:cubicBezTo>
                  <a:close/>
                </a:path>
              </a:pathLst>
            </a:custGeom>
            <a:grpFill/>
            <a:ln w="31552" cap="flat">
              <a:noFill/>
              <a:prstDash val="solid"/>
              <a:miter/>
            </a:ln>
          </p:spPr>
          <p:txBody>
            <a:bodyPr rtlCol="0" anchor="ctr"/>
            <a:lstStyle/>
            <a:p>
              <a:pPr>
                <a:lnSpc>
                  <a:spcPct val="130000"/>
                </a:lnSpc>
              </a:pPr>
              <a:endParaRPr lang="zh-CN" altLang="en-US" dirty="0">
                <a:latin typeface="思源黑体 CN Regular" panose="020B0500000000000000" pitchFamily="34" charset="-122"/>
                <a:ea typeface="思源黑体 CN Regular" panose="020B0500000000000000" pitchFamily="34" charset="-122"/>
                <a:sym typeface="思源黑体 CN Regular" panose="020B0500000000000000" pitchFamily="34" charset="-122"/>
              </a:endParaRPr>
            </a:p>
          </p:txBody>
        </p:sp>
      </p:grpSp>
      <p:sp>
        <p:nvSpPr>
          <p:cNvPr id="5122" name="矩形 17"/>
          <p:cNvSpPr/>
          <p:nvPr>
            <p:custDataLst>
              <p:tags r:id="rId2"/>
            </p:custDataLst>
          </p:nvPr>
        </p:nvSpPr>
        <p:spPr>
          <a:xfrm>
            <a:off x="869950" y="544830"/>
            <a:ext cx="3957955" cy="521970"/>
          </a:xfrm>
          <a:prstGeom prst="rect">
            <a:avLst/>
          </a:prstGeom>
          <a:noFill/>
          <a:ln w="9525">
            <a:noFill/>
          </a:ln>
        </p:spPr>
        <p:txBody>
          <a:bodyPr wrap="square" anchor="t" anchorCtr="0">
            <a:spAutoFit/>
          </a:bodyPr>
          <a:p>
            <a:r>
              <a:rPr lang="zh-CN" altLang="en-US"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任务一</a:t>
            </a:r>
            <a:r>
              <a:rPr lang="en-US" altLang="zh-CN"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8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体育的功能</a:t>
            </a:r>
            <a:endParaRPr lang="zh-CN" altLang="en-US" sz="28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ppt_x"/>
                                          </p:val>
                                        </p:tav>
                                        <p:tav tm="100000">
                                          <p:val>
                                            <p:strVal val="#ppt_x"/>
                                          </p:val>
                                        </p:tav>
                                      </p:tavLst>
                                    </p:anim>
                                    <p:anim calcmode="lin" valueType="num">
                                      <p:cBhvr additive="base">
                                        <p:cTn id="48" dur="500" fill="hold"/>
                                        <p:tgtEl>
                                          <p:spTgt spid="2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ppt_x"/>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ppt_x"/>
                                          </p:val>
                                        </p:tav>
                                        <p:tav tm="100000">
                                          <p:val>
                                            <p:strVal val="#ppt_x"/>
                                          </p:val>
                                        </p:tav>
                                      </p:tavLst>
                                    </p:anim>
                                    <p:anim calcmode="lin" valueType="num">
                                      <p:cBhvr additive="base">
                                        <p:cTn id="56" dur="500" fill="hold"/>
                                        <p:tgtEl>
                                          <p:spTgt spid="2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ppt_x"/>
                                          </p:val>
                                        </p:tav>
                                        <p:tav tm="100000">
                                          <p:val>
                                            <p:strVal val="#ppt_x"/>
                                          </p:val>
                                        </p:tav>
                                      </p:tavLst>
                                    </p:anim>
                                    <p:anim calcmode="lin" valueType="num">
                                      <p:cBhvr additive="base">
                                        <p:cTn id="64" dur="500" fill="hold"/>
                                        <p:tgtEl>
                                          <p:spTgt spid="33"/>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ppt_x"/>
                                          </p:val>
                                        </p:tav>
                                        <p:tav tm="100000">
                                          <p:val>
                                            <p:strVal val="#ppt_x"/>
                                          </p:val>
                                        </p:tav>
                                      </p:tavLst>
                                    </p:anim>
                                    <p:anim calcmode="lin" valueType="num">
                                      <p:cBhvr additive="base">
                                        <p:cTn id="68" dur="500" fill="hold"/>
                                        <p:tgtEl>
                                          <p:spTgt spid="3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500" fill="hold"/>
                                        <p:tgtEl>
                                          <p:spTgt spid="39"/>
                                        </p:tgtEl>
                                        <p:attrNameLst>
                                          <p:attrName>ppt_x</p:attrName>
                                        </p:attrNameLst>
                                      </p:cBhvr>
                                      <p:tavLst>
                                        <p:tav tm="0">
                                          <p:val>
                                            <p:strVal val="#ppt_x"/>
                                          </p:val>
                                        </p:tav>
                                        <p:tav tm="100000">
                                          <p:val>
                                            <p:strVal val="#ppt_x"/>
                                          </p:val>
                                        </p:tav>
                                      </p:tavLst>
                                    </p:anim>
                                    <p:anim calcmode="lin" valueType="num">
                                      <p:cBhvr additive="base">
                                        <p:cTn id="72" dur="500" fill="hold"/>
                                        <p:tgtEl>
                                          <p:spTgt spid="39"/>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additive="base">
                                        <p:cTn id="75" dur="500" fill="hold"/>
                                        <p:tgtEl>
                                          <p:spTgt spid="40"/>
                                        </p:tgtEl>
                                        <p:attrNameLst>
                                          <p:attrName>ppt_x</p:attrName>
                                        </p:attrNameLst>
                                      </p:cBhvr>
                                      <p:tavLst>
                                        <p:tav tm="0">
                                          <p:val>
                                            <p:strVal val="#ppt_x"/>
                                          </p:val>
                                        </p:tav>
                                        <p:tav tm="100000">
                                          <p:val>
                                            <p:strVal val="#ppt_x"/>
                                          </p:val>
                                        </p:tav>
                                      </p:tavLst>
                                    </p:anim>
                                    <p:anim calcmode="lin" valueType="num">
                                      <p:cBhvr additive="base">
                                        <p:cTn id="76" dur="500" fill="hold"/>
                                        <p:tgtEl>
                                          <p:spTgt spid="40"/>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500" fill="hold"/>
                                        <p:tgtEl>
                                          <p:spTgt spid="43"/>
                                        </p:tgtEl>
                                        <p:attrNameLst>
                                          <p:attrName>ppt_x</p:attrName>
                                        </p:attrNameLst>
                                      </p:cBhvr>
                                      <p:tavLst>
                                        <p:tav tm="0">
                                          <p:val>
                                            <p:strVal val="#ppt_x"/>
                                          </p:val>
                                        </p:tav>
                                        <p:tav tm="100000">
                                          <p:val>
                                            <p:strVal val="#ppt_x"/>
                                          </p:val>
                                        </p:tav>
                                      </p:tavLst>
                                    </p:anim>
                                    <p:anim calcmode="lin" valueType="num">
                                      <p:cBhvr additive="base">
                                        <p:cTn id="8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5" grpId="0"/>
      <p:bldP spid="19" grpId="0"/>
      <p:bldP spid="23" grpId="0"/>
      <p:bldP spid="27" grpId="0"/>
      <p:bldP spid="31" grpId="0"/>
      <p:bldP spid="3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2" name="矩形 17"/>
          <p:cNvSpPr/>
          <p:nvPr/>
        </p:nvSpPr>
        <p:spPr>
          <a:xfrm>
            <a:off x="869950" y="544830"/>
            <a:ext cx="4636770" cy="398780"/>
          </a:xfrm>
          <a:prstGeom prst="rect">
            <a:avLst/>
          </a:prstGeom>
          <a:noFill/>
          <a:ln w="9525">
            <a:noFill/>
          </a:ln>
        </p:spPr>
        <p:txBody>
          <a:bodyPr wrap="square"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一、</a:t>
            </a:r>
            <a:r>
              <a:rPr lang="zh-CN" altLang="en-US"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教育功能（最本质的功能）</a:t>
            </a:r>
            <a:endParaRPr lang="zh-CN" altLang="en-US"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5126" name="组合 29"/>
          <p:cNvGrpSpPr/>
          <p:nvPr/>
        </p:nvGrpSpPr>
        <p:grpSpPr>
          <a:xfrm>
            <a:off x="842963" y="1616075"/>
            <a:ext cx="3627437" cy="71438"/>
            <a:chOff x="0" y="0"/>
            <a:chExt cx="3627679" cy="72000"/>
          </a:xfrm>
        </p:grpSpPr>
        <p:sp>
          <p:nvSpPr>
            <p:cNvPr id="5127"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5128"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6" name="文本框 15"/>
          <p:cNvSpPr txBox="1"/>
          <p:nvPr>
            <p:custDataLst>
              <p:tags r:id="rId1"/>
            </p:custDataLst>
          </p:nvPr>
        </p:nvSpPr>
        <p:spPr>
          <a:xfrm flipH="1">
            <a:off x="158115" y="2659380"/>
            <a:ext cx="3970020" cy="2826385"/>
          </a:xfrm>
          <a:prstGeom prst="rect">
            <a:avLst/>
          </a:prstGeom>
          <a:noFill/>
          <a:ln w="9525">
            <a:noFill/>
          </a:ln>
        </p:spPr>
        <p:txBody>
          <a:bodyPr wrap="square"/>
          <a:p>
            <a:pPr lvl="0" algn="l" fontAlgn="auto">
              <a:lnSpc>
                <a:spcPct val="130000"/>
              </a:lnSpc>
              <a:spcAft>
                <a:spcPts val="1000"/>
              </a:spcAft>
              <a:buClrTx/>
              <a:buSzTx/>
              <a:buFontTx/>
            </a:pPr>
            <a:r>
              <a:rPr lang="zh-CN" altLang="en-US" sz="1600" spc="150">
                <a:solidFill>
                  <a:schemeClr val="tx1"/>
                </a:solidFill>
                <a:uFillTx/>
                <a:latin typeface="宋体" panose="02010600030101010101" pitchFamily="2" charset="-122"/>
                <a:cs typeface="思源黑体 CN Regular" panose="020B0500000000000000" pitchFamily="34" charset="-122"/>
                <a:sym typeface="微软雅黑" panose="020B0503020204020204" pitchFamily="34" charset="-122"/>
              </a:rPr>
              <a:t>学校体育采用体育课、课余运动和课外体育活动等各种形式，对受教育者进行思想政治、意识品质和道德情操的教育，并使他们获得基本的体育理论知识，掌握必要的技能，学会科学锻炼的方法，养成经常体育锻炼的习惯，以达到促进个体生长发育、增进健康、增强体质和提高基本活动能力的目的。</a:t>
            </a:r>
            <a:endParaRPr lang="zh-CN" altLang="en-US" sz="1600" spc="150">
              <a:solidFill>
                <a:schemeClr val="tx1"/>
              </a:solidFill>
              <a:uFillTx/>
              <a:latin typeface="宋体" panose="02010600030101010101" pitchFamily="2" charset="-122"/>
              <a:cs typeface="思源黑体 CN Regular" panose="020B0500000000000000" pitchFamily="34" charset="-122"/>
              <a:sym typeface="微软雅黑" panose="020B0503020204020204" pitchFamily="34" charset="-122"/>
            </a:endParaRPr>
          </a:p>
        </p:txBody>
      </p:sp>
      <p:sp>
        <p:nvSpPr>
          <p:cNvPr id="17" name="文本框 16"/>
          <p:cNvSpPr txBox="1"/>
          <p:nvPr>
            <p:custDataLst>
              <p:tags r:id="rId2"/>
            </p:custDataLst>
          </p:nvPr>
        </p:nvSpPr>
        <p:spPr>
          <a:xfrm flipH="1">
            <a:off x="158750" y="2154555"/>
            <a:ext cx="4107180" cy="410210"/>
          </a:xfrm>
          <a:prstGeom prst="rect">
            <a:avLst/>
          </a:prstGeom>
          <a:noFill/>
        </p:spPr>
        <p:txBody>
          <a:bodyPr wrap="square" bIns="0" rtlCol="0" anchor="ctr" anchorCtr="0"/>
          <a:p>
            <a:pPr algn="l"/>
            <a:r>
              <a:rPr lang="zh-CN" sz="1800" b="1" spc="300" dirty="0">
                <a:solidFill>
                  <a:srgbClr val="3DA2C2"/>
                </a:solidFill>
                <a:uFillTx/>
                <a:latin typeface="宋体" panose="02010600030101010101" pitchFamily="2" charset="-122"/>
                <a:cs typeface="宋体" panose="02010600030101010101" pitchFamily="2" charset="-122"/>
                <a:sym typeface="微软雅黑" panose="020B0503020204020204" pitchFamily="34" charset="-122"/>
              </a:rPr>
              <a:t>（1）体育在学校中的教育功能。</a:t>
            </a:r>
            <a:endParaRPr lang="zh-CN" sz="1800" b="1" spc="300" dirty="0">
              <a:solidFill>
                <a:srgbClr val="3DA2C2"/>
              </a:solidFill>
              <a:uFillTx/>
              <a:latin typeface="宋体" panose="02010600030101010101" pitchFamily="2" charset="-122"/>
              <a:cs typeface="宋体" panose="02010600030101010101" pitchFamily="2" charset="-122"/>
              <a:sym typeface="微软雅黑" panose="020B0503020204020204" pitchFamily="34" charset="-122"/>
            </a:endParaRPr>
          </a:p>
        </p:txBody>
      </p:sp>
      <p:sp>
        <p:nvSpPr>
          <p:cNvPr id="58" name="文本框 57"/>
          <p:cNvSpPr txBox="1"/>
          <p:nvPr>
            <p:custDataLst>
              <p:tags r:id="rId3"/>
            </p:custDataLst>
          </p:nvPr>
        </p:nvSpPr>
        <p:spPr>
          <a:xfrm flipH="1">
            <a:off x="8150860" y="2659380"/>
            <a:ext cx="3789045" cy="2602865"/>
          </a:xfrm>
          <a:prstGeom prst="rect">
            <a:avLst/>
          </a:prstGeom>
          <a:noFill/>
          <a:ln w="9525">
            <a:noFill/>
          </a:ln>
        </p:spPr>
        <p:txBody>
          <a:bodyPr wrap="square"/>
          <a:p>
            <a:pPr lvl="0" algn="l" fontAlgn="auto">
              <a:lnSpc>
                <a:spcPct val="130000"/>
              </a:lnSpc>
              <a:spcAft>
                <a:spcPts val="1000"/>
              </a:spcAft>
              <a:buClrTx/>
              <a:buSzTx/>
              <a:buFontTx/>
            </a:pPr>
            <a:r>
              <a:rPr lang="zh-CN" altLang="en-US" sz="1600" spc="150">
                <a:solidFill>
                  <a:schemeClr val="tx1"/>
                </a:solidFill>
                <a:uFillTx/>
                <a:latin typeface="宋体" panose="02010600030101010101" pitchFamily="2" charset="-122"/>
                <a:cs typeface="思源黑体 CN Regular" panose="020B0500000000000000" pitchFamily="34" charset="-122"/>
                <a:sym typeface="微软雅黑" panose="020B0503020204020204" pitchFamily="34" charset="-122"/>
              </a:rPr>
              <a:t>体育运动具有群众性、国际性、技艺性和礼仪性的特点，作为传播体育价值观的理想载体，在激发人们的爱国精神、振奋民族精神及培养社会公德等方面具有十分重要的意义。体育竞技场上的竞争和奋发向上的进取精神，能使人振作起来，重新思考人生的追求和价值。</a:t>
            </a:r>
            <a:endParaRPr lang="zh-CN" altLang="en-US" sz="1600" spc="150">
              <a:solidFill>
                <a:schemeClr val="tx1"/>
              </a:solidFill>
              <a:uFillTx/>
              <a:latin typeface="宋体" panose="02010600030101010101" pitchFamily="2" charset="-122"/>
              <a:cs typeface="思源黑体 CN Regular" panose="020B0500000000000000" pitchFamily="34" charset="-122"/>
              <a:sym typeface="微软雅黑" panose="020B0503020204020204" pitchFamily="34" charset="-122"/>
            </a:endParaRPr>
          </a:p>
        </p:txBody>
      </p:sp>
      <p:sp>
        <p:nvSpPr>
          <p:cNvPr id="59" name="文本框 58"/>
          <p:cNvSpPr txBox="1"/>
          <p:nvPr>
            <p:custDataLst>
              <p:tags r:id="rId4"/>
            </p:custDataLst>
          </p:nvPr>
        </p:nvSpPr>
        <p:spPr>
          <a:xfrm flipH="1">
            <a:off x="8035290" y="1984375"/>
            <a:ext cx="3910965" cy="675005"/>
          </a:xfrm>
          <a:prstGeom prst="rect">
            <a:avLst/>
          </a:prstGeom>
          <a:noFill/>
        </p:spPr>
        <p:txBody>
          <a:bodyPr wrap="square" bIns="0" rtlCol="0" anchor="ctr" anchorCtr="0"/>
          <a:p>
            <a:pPr algn="l"/>
            <a:r>
              <a:rPr lang="zh-CN" sz="1800" b="1" spc="300" dirty="0">
                <a:solidFill>
                  <a:srgbClr val="F19ED2">
                    <a:lumMod val="75000"/>
                  </a:srgbClr>
                </a:solidFill>
                <a:uFillTx/>
                <a:latin typeface="宋体" panose="02010600030101010101" pitchFamily="2" charset="-122"/>
                <a:cs typeface="宋体" panose="02010600030101010101" pitchFamily="2" charset="-122"/>
                <a:sym typeface="微软雅黑" panose="020B0503020204020204" pitchFamily="34" charset="-122"/>
              </a:rPr>
              <a:t>（2）体育在社会中的教育功能。</a:t>
            </a:r>
            <a:endParaRPr lang="zh-CN" sz="1800" b="1" spc="300" dirty="0">
              <a:solidFill>
                <a:srgbClr val="F19ED2">
                  <a:lumMod val="75000"/>
                </a:srgbClr>
              </a:solidFill>
              <a:uFillTx/>
              <a:latin typeface="宋体" panose="02010600030101010101" pitchFamily="2" charset="-122"/>
              <a:cs typeface="宋体" panose="02010600030101010101" pitchFamily="2" charset="-122"/>
              <a:sym typeface="微软雅黑" panose="020B0503020204020204" pitchFamily="34" charset="-122"/>
            </a:endParaRPr>
          </a:p>
        </p:txBody>
      </p:sp>
      <p:sp>
        <p:nvSpPr>
          <p:cNvPr id="30" name="同心圆 29"/>
          <p:cNvSpPr/>
          <p:nvPr>
            <p:custDataLst>
              <p:tags r:id="rId5"/>
            </p:custDataLst>
          </p:nvPr>
        </p:nvSpPr>
        <p:spPr>
          <a:xfrm flipH="1">
            <a:off x="4134485" y="1472565"/>
            <a:ext cx="3895090" cy="3895090"/>
          </a:xfrm>
          <a:prstGeom prst="donut">
            <a:avLst>
              <a:gd name="adj" fmla="val 12165"/>
            </a:avLst>
          </a:prstGeom>
          <a:solidFill>
            <a:srgbClr val="8AD2F2">
              <a:lumMod val="20000"/>
              <a:lumOff val="80000"/>
            </a:srgbClr>
          </a:soli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sp>
        <p:nvSpPr>
          <p:cNvPr id="6" name="同心圆 5"/>
          <p:cNvSpPr/>
          <p:nvPr>
            <p:custDataLst>
              <p:tags r:id="rId6"/>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sp>
        <p:nvSpPr>
          <p:cNvPr id="3" name="椭圆 2"/>
          <p:cNvSpPr/>
          <p:nvPr>
            <p:custDataLst>
              <p:tags r:id="rId7"/>
            </p:custDataLst>
          </p:nvPr>
        </p:nvSpPr>
        <p:spPr>
          <a:xfrm>
            <a:off x="7324090" y="3030855"/>
            <a:ext cx="717550" cy="717550"/>
          </a:xfrm>
          <a:prstGeom prst="ellipse">
            <a:avLst/>
          </a:prstGeom>
          <a:solidFill>
            <a:srgbClr val="F19ED2"/>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20" name="椭圆 19"/>
          <p:cNvSpPr/>
          <p:nvPr>
            <p:custDataLst>
              <p:tags r:id="rId8"/>
            </p:custDataLst>
          </p:nvPr>
        </p:nvSpPr>
        <p:spPr>
          <a:xfrm flipH="1">
            <a:off x="4123055" y="3030855"/>
            <a:ext cx="717550" cy="717550"/>
          </a:xfrm>
          <a:prstGeom prst="ellipse">
            <a:avLst/>
          </a:prstGeom>
          <a:solidFill>
            <a:srgbClr val="58BBDB"/>
          </a:solidFill>
          <a:ln w="12700" cap="flat" cmpd="sng" algn="ctr">
            <a:noFill/>
            <a:prstDash val="solid"/>
            <a:miter lim="800000"/>
          </a:ln>
          <a:effectLst/>
        </p:spPr>
        <p:txBody>
          <a:bodyPr rtlCol="0" anchor="ctr"/>
          <a:p>
            <a:pPr algn="ctr"/>
            <a:endParaRPr lang="zh-CN" altLang="en-US">
              <a:cs typeface="思源黑体 CN Regular" panose="020B0500000000000000" pitchFamily="34" charset="-122"/>
            </a:endParaRPr>
          </a:p>
        </p:txBody>
      </p:sp>
      <p:sp>
        <p:nvSpPr>
          <p:cNvPr id="54" name="文本框 53"/>
          <p:cNvSpPr txBox="1"/>
          <p:nvPr>
            <p:custDataLst>
              <p:tags r:id="rId9"/>
            </p:custDataLst>
          </p:nvPr>
        </p:nvSpPr>
        <p:spPr>
          <a:xfrm>
            <a:off x="4172585"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01</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55" name="文本框 54"/>
          <p:cNvSpPr txBox="1"/>
          <p:nvPr>
            <p:custDataLst>
              <p:tags r:id="rId10"/>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rPr>
              <a:t>02</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pitchFamily="34" charset="-122"/>
            </a:endParaRPr>
          </a:p>
        </p:txBody>
      </p:sp>
      <p:sp>
        <p:nvSpPr>
          <p:cNvPr id="4" name="椭圆 3"/>
          <p:cNvSpPr/>
          <p:nvPr>
            <p:custDataLst>
              <p:tags r:id="rId11"/>
            </p:custDataLst>
          </p:nvPr>
        </p:nvSpPr>
        <p:spPr>
          <a:xfrm>
            <a:off x="5409565" y="2742248"/>
            <a:ext cx="1372870" cy="1373505"/>
          </a:xfrm>
          <a:prstGeom prst="ellipse">
            <a:avLst/>
          </a:prstGeom>
          <a:solidFill>
            <a:srgbClr val="8AD2F2">
              <a:lumMod val="60000"/>
              <a:lumOff val="40000"/>
            </a:srgbClr>
          </a:solidFill>
          <a:ln w="12700" cap="flat" cmpd="sng" algn="ctr">
            <a:solidFill>
              <a:srgbClr val="000000">
                <a:alpha val="0"/>
              </a:srgbClr>
            </a:solidFill>
            <a:prstDash val="solid"/>
            <a:miter lim="800000"/>
          </a:ln>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pitchFamily="34" charset="-122"/>
              <a:sym typeface="微软雅黑" panose="020B0503020204020204" pitchFamily="34" charset="-122"/>
            </a:endParaRPr>
          </a:p>
        </p:txBody>
      </p:sp>
      <p:sp>
        <p:nvSpPr>
          <p:cNvPr id="42" name="同心圆 41"/>
          <p:cNvSpPr/>
          <p:nvPr>
            <p:custDataLst>
              <p:tags r:id="rId12"/>
            </p:custDataLst>
          </p:nvPr>
        </p:nvSpPr>
        <p:spPr>
          <a:xfrm flipH="1">
            <a:off x="4906645" y="2244725"/>
            <a:ext cx="2351405" cy="2351405"/>
          </a:xfrm>
          <a:prstGeom prst="donut">
            <a:avLst>
              <a:gd name="adj" fmla="val 13642"/>
            </a:avLst>
          </a:prstGeom>
          <a:solidFill>
            <a:srgbClr val="58BBDB">
              <a:lumMod val="20000"/>
              <a:lumOff val="80000"/>
            </a:srgbClr>
          </a:solidFill>
          <a:ln w="12700" cap="flat" cmpd="sng" algn="ctr">
            <a:noFill/>
            <a:prstDash val="solid"/>
            <a:miter lim="800000"/>
          </a:ln>
          <a:effectLst/>
        </p:spPr>
        <p:txBody>
          <a:bodyPr rtlCol="0" anchor="ctr"/>
          <a:p>
            <a:pPr algn="ctr"/>
            <a:endParaRPr lang="zh-CN" altLang="en-US">
              <a:solidFill>
                <a:srgbClr val="000000"/>
              </a:solidFill>
              <a:cs typeface="思源黑体 CN Regular" panose="020B0500000000000000" pitchFamily="34" charset="-122"/>
            </a:endParaRPr>
          </a:p>
        </p:txBody>
      </p:sp>
      <p:grpSp>
        <p:nvGrpSpPr>
          <p:cNvPr id="56" name="组合 55"/>
          <p:cNvGrpSpPr/>
          <p:nvPr>
            <p:custDataLst>
              <p:tags r:id="rId13"/>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14"/>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sp>
          <p:nvSpPr>
            <p:cNvPr id="352" name="任意多边形: 形状 351"/>
            <p:cNvSpPr>
              <a:spLocks noChangeArrowheads="1"/>
            </p:cNvSpPr>
            <p:nvPr>
              <p:custDataLst>
                <p:tags r:id="rId15"/>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思源黑体 CN Regular" panose="020B0500000000000000" pitchFamily="34" charset="-122"/>
              </a:endParaRPr>
            </a:p>
          </p:txBody>
        </p:sp>
      </p:grpSp>
      <p:pic>
        <p:nvPicPr>
          <p:cNvPr id="66" name="图片 65" descr="32313539373438303b32313539373437373bb9bacee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850255" y="3183255"/>
            <a:ext cx="491490" cy="491490"/>
          </a:xfrm>
          <a:prstGeom prst="rect">
            <a:avLst/>
          </a:prstGeom>
        </p:spPr>
      </p:pic>
    </p:spTree>
  </p:cSld>
  <p:clrMapOvr>
    <a:masterClrMapping/>
  </p:clrMapOvr>
  <p:transition>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6" name="矩形 17"/>
          <p:cNvSpPr/>
          <p:nvPr/>
        </p:nvSpPr>
        <p:spPr>
          <a:xfrm>
            <a:off x="869950" y="544513"/>
            <a:ext cx="2973388" cy="398780"/>
          </a:xfrm>
          <a:prstGeom prst="rect">
            <a:avLst/>
          </a:prstGeom>
          <a:noFill/>
          <a:ln w="9525">
            <a:noFill/>
          </a:ln>
        </p:spPr>
        <p:txBody>
          <a:bodyPr anchor="t" anchorCtr="0">
            <a:spAutoFit/>
          </a:bodyPr>
          <a:p>
            <a:r>
              <a:rPr lang="zh-CN"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二、娱乐功能</a:t>
            </a:r>
            <a:endParaRPr lang="zh-CN" sz="2000"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47" name="矩形 18"/>
          <p:cNvSpPr/>
          <p:nvPr/>
        </p:nvSpPr>
        <p:spPr>
          <a:xfrm>
            <a:off x="843280" y="2039620"/>
            <a:ext cx="5860415" cy="2181225"/>
          </a:xfrm>
          <a:prstGeom prst="rect">
            <a:avLst/>
          </a:prstGeom>
          <a:solidFill>
            <a:schemeClr val="accent2">
              <a:lumMod val="40000"/>
              <a:lumOff val="60000"/>
              <a:alpha val="50000"/>
            </a:schemeClr>
          </a:solidFill>
          <a:ln w="9525">
            <a:noFill/>
          </a:ln>
        </p:spPr>
        <p:txBody>
          <a:bodyPr wrap="square" anchor="t" anchorCtr="0">
            <a:noAutofit/>
          </a:bodyPr>
          <a:p>
            <a:pPr marL="285750" indent="-285750">
              <a:lnSpc>
                <a:spcPct val="130000"/>
              </a:lnSpc>
              <a:spcBef>
                <a:spcPts val="500"/>
              </a:spcBef>
              <a:buFont typeface="Wingdings" panose="05000000000000000000" pitchFamily="2" charset="2"/>
              <a:buChar char="n"/>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使工作、课余生活过得更有意义，让身心在欢悦中得到积极休息。</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它优美的造型、和谐的韵律、鲜明的节奏、高超的技艺和巧妙的配合等，给人们以健、力、美的享受，  </a:t>
            </a:r>
            <a:endPar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pPr>
            <a:r>
              <a:rPr lang="en-US" altLang="zh-CN"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吸引人们自觉投身其中。</a:t>
            </a:r>
            <a:endParaRPr lang="zh-CN" altLang="en-US" dirty="0">
              <a:latin typeface="Arial" panose="020B0604020202020204" pitchFamily="34" charset="0"/>
              <a:ea typeface="宋体" panose="02010600030101010101" pitchFamily="2" charset="-122"/>
            </a:endParaRPr>
          </a:p>
        </p:txBody>
      </p:sp>
      <p:grpSp>
        <p:nvGrpSpPr>
          <p:cNvPr id="6149" name="组合 29"/>
          <p:cNvGrpSpPr/>
          <p:nvPr/>
        </p:nvGrpSpPr>
        <p:grpSpPr>
          <a:xfrm>
            <a:off x="842963" y="1616075"/>
            <a:ext cx="3627437" cy="71438"/>
            <a:chOff x="0" y="0"/>
            <a:chExt cx="3627679" cy="72000"/>
          </a:xfrm>
        </p:grpSpPr>
        <p:sp>
          <p:nvSpPr>
            <p:cNvPr id="6150"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6151"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6152" name="图片 10" descr="1.jpg"/>
          <p:cNvPicPr>
            <a:picLocks noChangeAspect="1"/>
          </p:cNvPicPr>
          <p:nvPr/>
        </p:nvPicPr>
        <p:blipFill>
          <a:blip r:embed="rId1">
            <a:clrChange>
              <a:clrFrom>
                <a:srgbClr val="FFFFFF"/>
              </a:clrFrom>
              <a:clrTo>
                <a:srgbClr val="FFFFFF">
                  <a:alpha val="0"/>
                </a:srgbClr>
              </a:clrTo>
            </a:clrChange>
          </a:blip>
          <a:stretch>
            <a:fillRect/>
          </a:stretch>
        </p:blipFill>
        <p:spPr>
          <a:xfrm>
            <a:off x="7075488" y="1247775"/>
            <a:ext cx="4462462" cy="3670300"/>
          </a:xfrm>
          <a:prstGeom prst="rect">
            <a:avLst/>
          </a:prstGeom>
          <a:noFill/>
          <a:ln w="9525">
            <a:noFill/>
          </a:ln>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Box 8"/>
          <p:cNvSpPr/>
          <p:nvPr/>
        </p:nvSpPr>
        <p:spPr>
          <a:xfrm>
            <a:off x="977900" y="6456998"/>
            <a:ext cx="4965700" cy="306705"/>
          </a:xfrm>
          <a:prstGeom prst="rect">
            <a:avLst/>
          </a:prstGeom>
          <a:noFill/>
          <a:ln w="9525">
            <a:noFill/>
          </a:ln>
        </p:spPr>
        <p:txBody>
          <a:bodyPr anchor="ctr" anchorCtr="0">
            <a:spAutoFit/>
          </a:bodyPr>
          <a:p>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单元一  高职体育</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0" name="矩形 17"/>
          <p:cNvSpPr/>
          <p:nvPr/>
        </p:nvSpPr>
        <p:spPr>
          <a:xfrm>
            <a:off x="869950" y="544513"/>
            <a:ext cx="2973388" cy="398780"/>
          </a:xfrm>
          <a:prstGeom prst="rect">
            <a:avLst/>
          </a:prstGeom>
          <a:noFill/>
          <a:ln w="9525">
            <a:noFill/>
          </a:ln>
        </p:spPr>
        <p:txBody>
          <a:bodyPr anchor="t" anchorCtr="0">
            <a:spAutoFit/>
          </a:bodyPr>
          <a:p>
            <a:r>
              <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三、培养竞争意识功能</a:t>
            </a:r>
            <a:endParaRPr sz="2000" b="1"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1" name="矩形 18"/>
          <p:cNvSpPr/>
          <p:nvPr/>
        </p:nvSpPr>
        <p:spPr>
          <a:xfrm>
            <a:off x="843280" y="2078355"/>
            <a:ext cx="5367655" cy="2673350"/>
          </a:xfrm>
          <a:prstGeom prst="rect">
            <a:avLst/>
          </a:prstGeom>
          <a:solidFill>
            <a:schemeClr val="accent1">
              <a:lumMod val="40000"/>
              <a:lumOff val="60000"/>
              <a:alpha val="50000"/>
            </a:schemeClr>
          </a:solidFill>
          <a:ln w="9525">
            <a:noFill/>
          </a:ln>
        </p:spPr>
        <p:txBody>
          <a:bodyPr wrap="square" anchor="t" anchorCtr="0">
            <a:spAutoFit/>
          </a:bodyPr>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体育运动中的竞技体育，最大的特点就是激烈的竞争，这种竞争扩大到世界舞台上，就具有广泛的国际性。</a:t>
            </a:r>
            <a:endPar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30000"/>
              </a:lnSpc>
              <a:spcBef>
                <a:spcPts val="500"/>
              </a:spcBef>
              <a:buFont typeface="Wingdings" panose="05000000000000000000" pitchFamily="2" charset="2"/>
              <a:buChar char="n"/>
            </a:pPr>
            <a:r>
              <a:rPr lang="zh-CN" altLang="en-US" dirty="0">
                <a:solidFill>
                  <a:srgbClr val="545454"/>
                </a:solidFill>
                <a:latin typeface="微软雅黑" panose="020B0503020204020204" pitchFamily="34" charset="-122"/>
                <a:ea typeface="微软雅黑" panose="020B0503020204020204" pitchFamily="34" charset="-122"/>
                <a:sym typeface="微软雅黑" panose="020B0503020204020204" pitchFamily="34" charset="-122"/>
              </a:rPr>
              <a:t>无论是观看还是参赛，运动场为人们在生活中将发生的竞争提供了极佳的预演场所。从公平竞争的角度来看，运动场是培养人们具有合理竞争意识的最佳场所。</a:t>
            </a:r>
            <a:endParaRPr lang="zh-CN" altLang="en-US" dirty="0">
              <a:latin typeface="Arial" panose="020B0604020202020204" pitchFamily="34" charset="0"/>
              <a:ea typeface="宋体" panose="02010600030101010101" pitchFamily="2" charset="-122"/>
            </a:endParaRPr>
          </a:p>
        </p:txBody>
      </p:sp>
      <p:grpSp>
        <p:nvGrpSpPr>
          <p:cNvPr id="7173" name="组合 29"/>
          <p:cNvGrpSpPr/>
          <p:nvPr/>
        </p:nvGrpSpPr>
        <p:grpSpPr>
          <a:xfrm>
            <a:off x="842963" y="1616075"/>
            <a:ext cx="3627437" cy="71438"/>
            <a:chOff x="0" y="0"/>
            <a:chExt cx="3627679" cy="72000"/>
          </a:xfrm>
        </p:grpSpPr>
        <p:sp>
          <p:nvSpPr>
            <p:cNvPr id="7174" name="直接连接符 26"/>
            <p:cNvSpPr/>
            <p:nvPr/>
          </p:nvSpPr>
          <p:spPr>
            <a:xfrm>
              <a:off x="27679" y="36000"/>
              <a:ext cx="3600000" cy="1"/>
            </a:xfrm>
            <a:prstGeom prst="line">
              <a:avLst/>
            </a:prstGeom>
            <a:ln w="6350" cap="flat" cmpd="sng">
              <a:solidFill>
                <a:srgbClr val="FF9300"/>
              </a:solidFill>
              <a:prstDash val="solid"/>
              <a:bevel/>
              <a:headEnd type="none" w="med" len="med"/>
              <a:tailEnd type="none" w="med" len="med"/>
            </a:ln>
          </p:spPr>
        </p:sp>
        <p:sp>
          <p:nvSpPr>
            <p:cNvPr id="7175" name="矩形 27"/>
            <p:cNvSpPr/>
            <p:nvPr/>
          </p:nvSpPr>
          <p:spPr>
            <a:xfrm>
              <a:off x="0" y="0"/>
              <a:ext cx="72000" cy="72000"/>
            </a:xfrm>
            <a:prstGeom prst="rect">
              <a:avLst/>
            </a:prstGeom>
            <a:solidFill>
              <a:srgbClr val="FF9300"/>
            </a:solidFill>
            <a:ln w="12700">
              <a:noFill/>
            </a:ln>
          </p:spPr>
          <p:txBody>
            <a:bodyPr anchor="ctr" anchorCtr="0"/>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pic>
        <p:nvPicPr>
          <p:cNvPr id="7176" name="图片 10" descr="5.jpg"/>
          <p:cNvPicPr>
            <a:picLocks noChangeAspect="1"/>
          </p:cNvPicPr>
          <p:nvPr/>
        </p:nvPicPr>
        <p:blipFill>
          <a:blip r:embed="rId1"/>
          <a:stretch>
            <a:fillRect/>
          </a:stretch>
        </p:blipFill>
        <p:spPr>
          <a:xfrm>
            <a:off x="6543675" y="1687830"/>
            <a:ext cx="4669790" cy="3063875"/>
          </a:xfrm>
          <a:prstGeom prst="rect">
            <a:avLst/>
          </a:prstGeom>
          <a:noFill/>
          <a:ln w="9525">
            <a:noFill/>
          </a:ln>
        </p:spPr>
      </p:pic>
    </p:spTree>
  </p:cSld>
  <p:clrMapOvr>
    <a:masterClrMapping/>
  </p:clrMapOvr>
  <p:transition>
    <p:fade/>
  </p:transition>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PA" val="v5.2.11"/>
</p:tagLst>
</file>

<file path=ppt/tags/tag22.xml><?xml version="1.0" encoding="utf-8"?>
<p:tagLst xmlns:p="http://schemas.openxmlformats.org/presentationml/2006/main">
  <p:tag name="PA" val="v5.2.11"/>
</p:tagLst>
</file>

<file path=ppt/tags/tag23.xml><?xml version="1.0" encoding="utf-8"?>
<p:tagLst xmlns:p="http://schemas.openxmlformats.org/presentationml/2006/main">
  <p:tag name="PA" val="v5.2.11"/>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2*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3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2*q_h_a*1_1_1"/>
  <p:tag name="KSO_WM_TEMPLATE_CATEGORY" val="diagram"/>
  <p:tag name="KSO_WM_TEMPLATE_INDEX" val="20227949"/>
  <p:tag name="KSO_WM_UNIT_LAYERLEVEL" val="1_1_1"/>
  <p:tag name="KSO_WM_TAG_VERSION" val="1.0"/>
  <p:tag name="KSO_WM_BEAUTIFY_FLAG" val="#wm#"/>
</p:tagLst>
</file>

<file path=ppt/tags/tag3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2*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3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2*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2*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2*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2*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2*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5"/>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5"/>
  <p:tag name="KSO_WM_UNIT_FILL_FORE_SCHEMECOLOR_INDEX" val="5"/>
  <p:tag name="KSO_WM_UNI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6"/>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6"/>
  <p:tag name="KSO_WM_UNIT_FILL_FORE_SCHEMECOLOR_INDEX" val="5"/>
  <p:tag name="KSO_WM_UNI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7"/>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7"/>
  <p:tag name="KSO_WM_UNIT_FILL_FORE_SCHEMECOLOR_INDEX" val="5"/>
  <p:tag name="KSO_WM_UNIT_FILL_TYPE" val="1"/>
</p:tagLst>
</file>

<file path=ppt/tags/tag48.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2*q_x*1_1"/>
  <p:tag name="KSO_WM_TEMPLATE_CATEGORY" val="diagram"/>
  <p:tag name="KSO_WM_TEMPLATE_INDEX" val="20227949"/>
  <p:tag name="KSO_WM_UNIT_LAYERLEVEL" val="1_1"/>
  <p:tag name="KSO_WM_TAG_VERSION" val="1.0"/>
  <p:tag name="KSO_WM_BEAUTIFY_FLAG" val="#wm#"/>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PA" val="v4.0.0"/>
  <p:tag name="KSO_WM_BEAUTIFY_FLAG" val=""/>
</p:tagLst>
</file>

<file path=ppt/tags/tag91.xml><?xml version="1.0" encoding="utf-8"?>
<p:tagLst xmlns:p="http://schemas.openxmlformats.org/presentationml/2006/main">
  <p:tag name="PA" val="v4.0.0"/>
  <p:tag name="KSO_WM_BEAUTIFY_FLAG" val=""/>
</p:tagLst>
</file>

<file path=ppt/tags/tag92.xml><?xml version="1.0" encoding="utf-8"?>
<p:tagLst xmlns:p="http://schemas.openxmlformats.org/presentationml/2006/main">
  <p:tag name="PA" val="v4.0.0"/>
  <p:tag name="KSO_WM_BEAUTIFY_FLAG" val=""/>
</p:tagLst>
</file>

<file path=ppt/tags/tag93.xml><?xml version="1.0" encoding="utf-8"?>
<p:tagLst xmlns:p="http://schemas.openxmlformats.org/presentationml/2006/main">
  <p:tag name="PA" val="v4.0.0"/>
  <p:tag name="KSO_WM_BEAUTIFY_FLAG" val=""/>
</p:tagLst>
</file>

<file path=ppt/tags/tag94.xml><?xml version="1.0" encoding="utf-8"?>
<p:tagLst xmlns:p="http://schemas.openxmlformats.org/presentationml/2006/main">
  <p:tag name="PA" val="v4.0.0"/>
  <p:tag name="KSO_WM_BEAUTIFY_FLAG" val=""/>
</p:tagLst>
</file>

<file path=ppt/tags/tag95.xml><?xml version="1.0" encoding="utf-8"?>
<p:tagLst xmlns:p="http://schemas.openxmlformats.org/presentationml/2006/main">
  <p:tag name="PA" val="v4.0.0"/>
  <p:tag name="KSO_WM_BEAUTIFY_FLAG" val=""/>
</p:tagLst>
</file>

<file path=ppt/tags/tag96.xml><?xml version="1.0" encoding="utf-8"?>
<p:tagLst xmlns:p="http://schemas.openxmlformats.org/presentationml/2006/main">
  <p:tag name="KSO_WPP_MARK_KEY" val="99148c11-097e-4fb7-b23e-1d1552237866"/>
  <p:tag name="COMMONDATA" val="eyJoZGlkIjoiMDAxNTdkOWEwYjNlN2JlOWI5YmExMDU2NWZmMTVkYzUifQ=="/>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汉仪文黑-55简"/>
        <a:ea typeface=""/>
        <a:cs typeface=""/>
        <a:font script="Jpan" typeface="游ゴシック Light"/>
        <a:font script="Hang" typeface="맑은 고딕"/>
        <a:font script="Hans" typeface="汉仪文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文黑-55简"/>
        <a:ea typeface=""/>
        <a:cs typeface=""/>
        <a:font script="Jpan" typeface="游ゴシック"/>
        <a:font script="Hang" typeface="맑은 고딕"/>
        <a:font script="Hans" typeface="汉仪文黑-55简"/>
        <a:font script="Hant" typeface="新細明體"/>
        <a:font script="Arab" typeface="汉仪文黑-55简"/>
        <a:font script="Hebr" typeface="汉仪文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文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3755</Words>
  <Application>WPS 演示</Application>
  <PresentationFormat>自定义</PresentationFormat>
  <Paragraphs>238</Paragraphs>
  <Slides>30</Slides>
  <Notes>0</Notes>
  <HiddenSlides>0</HiddenSlides>
  <MMClips>0</MMClips>
  <ScaleCrop>false</ScaleCrop>
  <HeadingPairs>
    <vt:vector size="6" baseType="variant">
      <vt:variant>
        <vt:lpstr>已用的字体</vt:lpstr>
      </vt:variant>
      <vt:variant>
        <vt:i4>21</vt:i4>
      </vt:variant>
      <vt:variant>
        <vt:lpstr>主题</vt:lpstr>
      </vt:variant>
      <vt:variant>
        <vt:i4>4</vt:i4>
      </vt:variant>
      <vt:variant>
        <vt:lpstr>幻灯片标题</vt:lpstr>
      </vt:variant>
      <vt:variant>
        <vt:i4>30</vt:i4>
      </vt:variant>
    </vt:vector>
  </HeadingPairs>
  <TitlesOfParts>
    <vt:vector size="55" baseType="lpstr">
      <vt:lpstr>Arial</vt:lpstr>
      <vt:lpstr>宋体</vt:lpstr>
      <vt:lpstr>Wingdings</vt:lpstr>
      <vt:lpstr>微软雅黑</vt:lpstr>
      <vt:lpstr>Arial Unicode MS</vt:lpstr>
      <vt:lpstr>Calibri Light</vt:lpstr>
      <vt:lpstr>Calibri</vt:lpstr>
      <vt:lpstr>汉仪文黑-55简</vt:lpstr>
      <vt:lpstr>汉仪雅酷黑简</vt:lpstr>
      <vt:lpstr>黑体</vt:lpstr>
      <vt:lpstr>Impact</vt:lpstr>
      <vt:lpstr>思源黑体 CN Regular</vt:lpstr>
      <vt:lpstr>思源黑体 CN Normal</vt:lpstr>
      <vt:lpstr>OPPOSans R</vt:lpstr>
      <vt:lpstr>华文黑体</vt:lpstr>
      <vt:lpstr>字魂105号-简雅黑</vt:lpstr>
      <vt:lpstr>Lantinghei SC Demibold</vt:lpstr>
      <vt:lpstr>思源黑体 CN Bold</vt:lpstr>
      <vt:lpstr>思源宋体 CN SemiBold</vt:lpstr>
      <vt:lpstr>Lato Light</vt:lpstr>
      <vt:lpstr>Latha</vt:lpstr>
      <vt:lpstr>Office 主题</vt:lpstr>
      <vt:lpstr>1_Office 主题</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dc:creator>
  <cp:lastModifiedBy>单金枝</cp:lastModifiedBy>
  <cp:revision>200</cp:revision>
  <dcterms:created xsi:type="dcterms:W3CDTF">2013-10-18T12:56:00Z</dcterms:created>
  <dcterms:modified xsi:type="dcterms:W3CDTF">2023-05-31T03:45:54Z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FA3F41B695AB41919C738ABB7E6DA39B_13</vt:lpwstr>
  </property>
</Properties>
</file>