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29" r:id="rId6"/>
    <p:sldId id="330" r:id="rId8"/>
    <p:sldId id="332" r:id="rId9"/>
    <p:sldId id="257" r:id="rId10"/>
    <p:sldId id="333" r:id="rId11"/>
    <p:sldId id="336" r:id="rId12"/>
    <p:sldId id="264" r:id="rId13"/>
    <p:sldId id="265" r:id="rId14"/>
    <p:sldId id="331" r:id="rId15"/>
    <p:sldId id="335" r:id="rId16"/>
    <p:sldId id="338" r:id="rId17"/>
    <p:sldId id="266" r:id="rId18"/>
    <p:sldId id="267" r:id="rId19"/>
    <p:sldId id="268" r:id="rId20"/>
    <p:sldId id="269" r:id="rId21"/>
    <p:sldId id="270" r:id="rId22"/>
    <p:sldId id="271" r:id="rId23"/>
    <p:sldId id="272" r:id="rId24"/>
    <p:sldId id="302" r:id="rId25"/>
    <p:sldId id="273" r:id="rId26"/>
    <p:sldId id="274" r:id="rId27"/>
    <p:sldId id="305" r:id="rId28"/>
    <p:sldId id="277" r:id="rId29"/>
    <p:sldId id="306" r:id="rId30"/>
    <p:sldId id="303" r:id="rId31"/>
    <p:sldId id="337" r:id="rId32"/>
    <p:sldId id="340" r:id="rId33"/>
    <p:sldId id="304" r:id="rId34"/>
    <p:sldId id="311" r:id="rId35"/>
    <p:sldId id="312" r:id="rId36"/>
    <p:sldId id="310" r:id="rId37"/>
    <p:sldId id="262" r:id="rId38"/>
  </p:sldIdLst>
  <p:sldSz cx="12192000" cy="6858000"/>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6" userDrawn="1">
          <p15:clr>
            <a:srgbClr val="A4A3A4"/>
          </p15:clr>
        </p15:guide>
        <p15:guide id="2" pos="38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96"/>
        <p:guide pos="3828"/>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3" Type="http://schemas.openxmlformats.org/officeDocument/2006/relationships/tags" Target="tags/tag84.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7.png"/><Relationship Id="rId7" Type="http://schemas.openxmlformats.org/officeDocument/2006/relationships/tags" Target="../tags/tag38.xml"/><Relationship Id="rId6" Type="http://schemas.openxmlformats.org/officeDocument/2006/relationships/image" Target="../media/image6.png"/><Relationship Id="rId5" Type="http://schemas.openxmlformats.org/officeDocument/2006/relationships/tags" Target="../tags/tag37.xml"/><Relationship Id="rId4" Type="http://schemas.openxmlformats.org/officeDocument/2006/relationships/image" Target="../media/image5.png"/><Relationship Id="rId3" Type="http://schemas.openxmlformats.org/officeDocument/2006/relationships/tags" Target="../tags/tag36.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0.xml"/><Relationship Id="rId10" Type="http://schemas.openxmlformats.org/officeDocument/2006/relationships/image" Target="../media/image8.png"/><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3" Type="http://schemas.openxmlformats.org/officeDocument/2006/relationships/slideLayout" Target="../slideLayouts/slideLayout28.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tags" Target="../tags/tag4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tags" Target="../tags/tag64.xml"/><Relationship Id="rId3" Type="http://schemas.openxmlformats.org/officeDocument/2006/relationships/image" Target="../media/image11.jpeg"/><Relationship Id="rId2" Type="http://schemas.openxmlformats.org/officeDocument/2006/relationships/tags" Target="../tags/tag63.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5.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6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tags" Target="../tags/tag68.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69.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70.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jpeg"/><Relationship Id="rId1" Type="http://schemas.openxmlformats.org/officeDocument/2006/relationships/tags" Target="../tags/tag7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8.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media/image7.png"/><Relationship Id="rId7" Type="http://schemas.openxmlformats.org/officeDocument/2006/relationships/tags" Target="../tags/tag75.xml"/><Relationship Id="rId6" Type="http://schemas.openxmlformats.org/officeDocument/2006/relationships/image" Target="../media/image6.png"/><Relationship Id="rId5" Type="http://schemas.openxmlformats.org/officeDocument/2006/relationships/tags" Target="../tags/tag74.xml"/><Relationship Id="rId4" Type="http://schemas.openxmlformats.org/officeDocument/2006/relationships/image" Target="../media/image5.png"/><Relationship Id="rId3" Type="http://schemas.openxmlformats.org/officeDocument/2006/relationships/tags" Target="../tags/tag7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77.xml"/><Relationship Id="rId10" Type="http://schemas.openxmlformats.org/officeDocument/2006/relationships/image" Target="../media/image8.png"/><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7.png"/><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image" Target="../media/image5.png"/><Relationship Id="rId3" Type="http://schemas.openxmlformats.org/officeDocument/2006/relationships/tags" Target="../tags/tag2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7.xml"/><Relationship Id="rId10" Type="http://schemas.openxmlformats.org/officeDocument/2006/relationships/image" Target="../media/image8.pn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tags" Target="../tags/tag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足球基本技术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371183" y="303372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395719" y="294985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5061651" y="360792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730975" y="256524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5068576" y="294932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7"/>
            </p:custDataLst>
          </p:nvPr>
        </p:nvSpPr>
        <p:spPr bwMode="auto">
          <a:xfrm rot="7051138" flipV="1">
            <a:off x="6388792" y="362187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358096" y="1556775"/>
            <a:ext cx="1007572" cy="1008467"/>
            <a:chOff x="3307763" y="1427226"/>
            <a:chExt cx="648499" cy="649042"/>
          </a:xfrm>
        </p:grpSpPr>
        <p:sp>
          <p:nvSpPr>
            <p:cNvPr id="35" name="Oval 76"/>
            <p:cNvSpPr>
              <a:spLocks noChangeAspect="1"/>
            </p:cNvSpPr>
            <p:nvPr>
              <p:custDataLst>
                <p:tags r:id="rId8"/>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9"/>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664379" y="3681959"/>
            <a:ext cx="1007572" cy="1008467"/>
            <a:chOff x="3365370" y="3682819"/>
            <a:chExt cx="648499" cy="649042"/>
          </a:xfrm>
        </p:grpSpPr>
        <p:sp>
          <p:nvSpPr>
            <p:cNvPr id="40" name="Oval 64"/>
            <p:cNvSpPr>
              <a:spLocks noChangeAspect="1"/>
            </p:cNvSpPr>
            <p:nvPr>
              <p:custDataLst>
                <p:tags r:id="rId10"/>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1"/>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032825" y="2359146"/>
            <a:ext cx="1007572" cy="1008467"/>
            <a:chOff x="5187738" y="3682819"/>
            <a:chExt cx="648499" cy="649042"/>
          </a:xfrm>
        </p:grpSpPr>
        <p:sp>
          <p:nvSpPr>
            <p:cNvPr id="43" name="Oval 73"/>
            <p:cNvSpPr>
              <a:spLocks noChangeAspect="1"/>
            </p:cNvSpPr>
            <p:nvPr>
              <p:custDataLst>
                <p:tags r:id="rId12"/>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3"/>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020283" y="3681959"/>
            <a:ext cx="1007572" cy="1008467"/>
            <a:chOff x="5648594" y="2472338"/>
            <a:chExt cx="648499" cy="649042"/>
          </a:xfrm>
        </p:grpSpPr>
        <p:sp>
          <p:nvSpPr>
            <p:cNvPr id="51" name="Oval 70"/>
            <p:cNvSpPr>
              <a:spLocks noChangeAspect="1"/>
            </p:cNvSpPr>
            <p:nvPr>
              <p:custDataLst>
                <p:tags r:id="rId14"/>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5"/>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674207" y="2354515"/>
            <a:ext cx="1007572" cy="1008467"/>
            <a:chOff x="2886238" y="2472339"/>
            <a:chExt cx="648499" cy="649042"/>
          </a:xfrm>
        </p:grpSpPr>
        <p:sp>
          <p:nvSpPr>
            <p:cNvPr id="55" name="Oval 61"/>
            <p:cNvSpPr>
              <a:spLocks noChangeAspect="1"/>
            </p:cNvSpPr>
            <p:nvPr>
              <p:custDataLst>
                <p:tags r:id="rId16"/>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17"/>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18"/>
            </p:custDataLst>
          </p:nvPr>
        </p:nvSpPr>
        <p:spPr>
          <a:xfrm>
            <a:off x="2372360" y="2659380"/>
            <a:ext cx="152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二、接球技术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19"/>
            </p:custDataLst>
          </p:nvPr>
        </p:nvSpPr>
        <p:spPr>
          <a:xfrm>
            <a:off x="2393950" y="3954780"/>
            <a:ext cx="152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三、运球技术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0"/>
            </p:custDataLst>
          </p:nvPr>
        </p:nvSpPr>
        <p:spPr>
          <a:xfrm>
            <a:off x="7930515" y="2659380"/>
            <a:ext cx="177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四、头顶球技术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1"/>
            </p:custDataLst>
          </p:nvPr>
        </p:nvSpPr>
        <p:spPr>
          <a:xfrm>
            <a:off x="8008620" y="4068445"/>
            <a:ext cx="177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五、守门员技术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2"/>
            </p:custDataLst>
          </p:nvPr>
        </p:nvSpPr>
        <p:spPr>
          <a:xfrm>
            <a:off x="3688080" y="1521460"/>
            <a:ext cx="152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一、踢球技术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right)">
                                      <p:cBhvr>
                                        <p:cTn id="37" dur="500"/>
                                        <p:tgtEl>
                                          <p:spTgt spid="2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Effect transition="in" filter="fade">
                                      <p:cBhvr>
                                        <p:cTn id="43" dur="500"/>
                                        <p:tgtEl>
                                          <p:spTgt spid="50"/>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500"/>
                                        <p:tgtEl>
                                          <p:spTgt spid="2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3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0" name="矩形 18"/>
          <p:cNvSpPr/>
          <p:nvPr/>
        </p:nvSpPr>
        <p:spPr>
          <a:xfrm>
            <a:off x="865188" y="2890838"/>
            <a:ext cx="10780712" cy="417512"/>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踢球是足球基本技术中的主要技术。踢球是有目的的把球传给同伴或射门，是完成战术配合的主要手段。</a:t>
            </a:r>
            <a:endParaRPr lang="zh-CN" altLang="en-US" dirty="0">
              <a:latin typeface="Arial" panose="020B0604020202020204" pitchFamily="34" charset="0"/>
              <a:ea typeface="宋体" panose="02010600030101010101" pitchFamily="2" charset="-122"/>
            </a:endParaRPr>
          </a:p>
        </p:txBody>
      </p:sp>
      <p:sp>
        <p:nvSpPr>
          <p:cNvPr id="7171" name="TextBox 1"/>
          <p:cNvSpPr/>
          <p:nvPr/>
        </p:nvSpPr>
        <p:spPr>
          <a:xfrm>
            <a:off x="992188" y="2298700"/>
            <a:ext cx="3849687"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一、踢球技术</a:t>
            </a:r>
            <a:endParaRPr lang="zh-CN" altLang="en-US" dirty="0">
              <a:latin typeface="Arial" panose="020B0604020202020204" pitchFamily="34" charset="0"/>
              <a:ea typeface="宋体" panose="02010600030101010101" pitchFamily="2" charset="-122"/>
            </a:endParaRPr>
          </a:p>
        </p:txBody>
      </p:sp>
      <p:grpSp>
        <p:nvGrpSpPr>
          <p:cNvPr id="7172" name="组合 29"/>
          <p:cNvGrpSpPr/>
          <p:nvPr/>
        </p:nvGrpSpPr>
        <p:grpSpPr>
          <a:xfrm>
            <a:off x="935038" y="2713038"/>
            <a:ext cx="1990725" cy="46037"/>
            <a:chOff x="0" y="0"/>
            <a:chExt cx="3627679" cy="72000"/>
          </a:xfrm>
        </p:grpSpPr>
        <p:sp>
          <p:nvSpPr>
            <p:cNvPr id="7173"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7174"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7176" name="矩形 11"/>
          <p:cNvSpPr/>
          <p:nvPr/>
        </p:nvSpPr>
        <p:spPr>
          <a:xfrm>
            <a:off x="955675" y="1066800"/>
            <a:ext cx="10588625" cy="874713"/>
          </a:xfrm>
          <a:prstGeom prst="rect">
            <a:avLst/>
          </a:prstGeom>
          <a:solidFill>
            <a:srgbClr val="FFC000"/>
          </a:solidFill>
          <a:ln w="9525">
            <a:noFill/>
          </a:ln>
        </p:spPr>
        <p:txBody>
          <a:bodyPr anchor="t" anchorCtr="0">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足球技术是指在练习比赛中，运用身体的合理部位所作的各种动作方法的总称。足球技术是组织与实现战术的前提，是战术的基础。主要包括踢球、停球（接球）、头球、运球（带球）和守门员技术等。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77" name="图片 13" descr="56.jpg"/>
          <p:cNvPicPr>
            <a:picLocks noChangeAspect="1"/>
          </p:cNvPicPr>
          <p:nvPr/>
        </p:nvPicPr>
        <p:blipFill>
          <a:blip r:embed="rId1"/>
          <a:stretch>
            <a:fillRect/>
          </a:stretch>
        </p:blipFill>
        <p:spPr>
          <a:xfrm>
            <a:off x="5335905" y="3352800"/>
            <a:ext cx="2762250" cy="2762250"/>
          </a:xfrm>
          <a:prstGeom prst="rect">
            <a:avLst/>
          </a:prstGeom>
          <a:noFill/>
          <a:ln w="9525">
            <a:noFill/>
          </a:ln>
        </p:spPr>
      </p:pic>
      <p:pic>
        <p:nvPicPr>
          <p:cNvPr id="100" name="图片 99"/>
          <p:cNvPicPr/>
          <p:nvPr>
            <p:custDataLst>
              <p:tags r:id="rId2"/>
            </p:custDataLst>
          </p:nvPr>
        </p:nvPicPr>
        <p:blipFill>
          <a:blip r:embed="rId3"/>
          <a:stretch>
            <a:fillRect/>
          </a:stretch>
        </p:blipFill>
        <p:spPr>
          <a:xfrm>
            <a:off x="992505" y="3440430"/>
            <a:ext cx="3849370" cy="2525395"/>
          </a:xfrm>
          <a:prstGeom prst="rect">
            <a:avLst/>
          </a:prstGeom>
          <a:noFill/>
          <a:ln w="9525">
            <a:noFill/>
          </a:ln>
        </p:spPr>
      </p:pic>
      <p:pic>
        <p:nvPicPr>
          <p:cNvPr id="101" name="图片 100"/>
          <p:cNvPicPr/>
          <p:nvPr>
            <p:custDataLst>
              <p:tags r:id="rId4"/>
            </p:custDataLst>
          </p:nvPr>
        </p:nvPicPr>
        <p:blipFill>
          <a:blip r:embed="rId5"/>
          <a:stretch>
            <a:fillRect/>
          </a:stretch>
        </p:blipFill>
        <p:spPr>
          <a:xfrm>
            <a:off x="8592185" y="3440430"/>
            <a:ext cx="2816860" cy="2782570"/>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4"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5"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6" name="任意多边形 20"/>
          <p:cNvSpPr/>
          <p:nvPr/>
        </p:nvSpPr>
        <p:spPr>
          <a:xfrm>
            <a:off x="588963" y="1587500"/>
            <a:ext cx="7200900" cy="736600"/>
          </a:xfrm>
          <a:custGeom>
            <a:avLst/>
            <a:gdLst/>
            <a:ahLst/>
            <a:cxnLst>
              <a:cxn ang="0">
                <a:pos x="0" y="0"/>
              </a:cxn>
              <a:cxn ang="0">
                <a:pos x="7211701" y="0"/>
              </a:cxn>
              <a:cxn ang="0">
                <a:pos x="7211701" y="559456"/>
              </a:cxn>
              <a:cxn ang="0">
                <a:pos x="6889737" y="559456"/>
              </a:cxn>
              <a:cxn ang="0">
                <a:pos x="6736574" y="743974"/>
              </a:cxn>
              <a:cxn ang="0">
                <a:pos x="6736574"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8197"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（一）踢球一般原则</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5" name="矩形 21"/>
          <p:cNvSpPr/>
          <p:nvPr/>
        </p:nvSpPr>
        <p:spPr>
          <a:xfrm>
            <a:off x="708025" y="2305050"/>
            <a:ext cx="6904038" cy="1368425"/>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踢球时，要保持身体重心稳定。</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在踢球时，要正确把握触球部位，控制好击球脚型。</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培养正确的踢球节奏，掌握好触球时机。</a:t>
            </a:r>
            <a:endParaRPr lang="zh-CN" altLang="en-US" dirty="0">
              <a:latin typeface="Arial" panose="020B0604020202020204" pitchFamily="34" charset="0"/>
              <a:ea typeface="宋体" panose="02010600030101010101" pitchFamily="2" charset="-122"/>
            </a:endParaRPr>
          </a:p>
        </p:txBody>
      </p:sp>
      <p:pic>
        <p:nvPicPr>
          <p:cNvPr id="8200" name="图片 10" descr="1修.png"/>
          <p:cNvPicPr>
            <a:picLocks noChangeAspect="1"/>
          </p:cNvPicPr>
          <p:nvPr/>
        </p:nvPicPr>
        <p:blipFill>
          <a:blip r:embed="rId1"/>
          <a:stretch>
            <a:fillRect/>
          </a:stretch>
        </p:blipFill>
        <p:spPr>
          <a:xfrm>
            <a:off x="7894638" y="2125663"/>
            <a:ext cx="4116387" cy="3097212"/>
          </a:xfrm>
          <a:prstGeom prst="rect">
            <a:avLst/>
          </a:prstGeom>
          <a:noFill/>
          <a:ln w="9525">
            <a:noFill/>
          </a:ln>
        </p:spPr>
      </p:pic>
      <p:sp>
        <p:nvSpPr>
          <p:cNvPr id="7171" name="TextBox 1"/>
          <p:cNvSpPr/>
          <p:nvPr>
            <p:custDataLst>
              <p:tags r:id="rId2"/>
            </p:custDataLst>
          </p:nvPr>
        </p:nvSpPr>
        <p:spPr>
          <a:xfrm>
            <a:off x="977583" y="732790"/>
            <a:ext cx="3849687"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一、踢球技术</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9225"/>
                                        </p:tgtEl>
                                        <p:attrNameLst>
                                          <p:attrName>style.visibility</p:attrName>
                                        </p:attrNameLst>
                                      </p:cBhvr>
                                      <p:to>
                                        <p:strVal val="visible"/>
                                      </p:to>
                                    </p:set>
                                    <p:animEffect filter="fade">
                                      <p:cBhvr>
                                        <p:cTn id="7" dur="1000"/>
                                        <p:tgtEl>
                                          <p:spTgt spid="9225"/>
                                        </p:tgtEl>
                                      </p:cBhvr>
                                    </p:animEffect>
                                    <p:anim calcmode="lin" valueType="num">
                                      <p:cBhvr>
                                        <p:cTn id="8" dur="1000" fill="hold"/>
                                        <p:tgtEl>
                                          <p:spTgt spid="9225"/>
                                        </p:tgtEl>
                                        <p:attrNameLst>
                                          <p:attrName>ppt_x</p:attrName>
                                        </p:attrNameLst>
                                      </p:cBhvr>
                                      <p:tavLst>
                                        <p:tav tm="0">
                                          <p:val>
                                            <p:strVal val="#ppt_x"/>
                                          </p:val>
                                        </p:tav>
                                        <p:tav tm="100000">
                                          <p:val>
                                            <p:strVal val="#ppt_x"/>
                                          </p:val>
                                        </p:tav>
                                      </p:tavLst>
                                    </p:anim>
                                    <p:anim calcmode="lin" valueType="num">
                                      <p:cBhvr>
                                        <p:cTn id="9" dur="900" decel="100000" fill="hold"/>
                                        <p:tgtEl>
                                          <p:spTgt spid="92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8" name="矩形 13"/>
          <p:cNvSpPr/>
          <p:nvPr/>
        </p:nvSpPr>
        <p:spPr>
          <a:xfrm>
            <a:off x="1343025" y="1490663"/>
            <a:ext cx="4075113"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19" name="矩形 2"/>
          <p:cNvSpPr/>
          <p:nvPr/>
        </p:nvSpPr>
        <p:spPr>
          <a:xfrm>
            <a:off x="1343025" y="1490663"/>
            <a:ext cx="4064000"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0" name="任意多边形 20"/>
          <p:cNvSpPr/>
          <p:nvPr/>
        </p:nvSpPr>
        <p:spPr>
          <a:xfrm>
            <a:off x="1343025" y="1598613"/>
            <a:ext cx="4075113" cy="736600"/>
          </a:xfrm>
          <a:custGeom>
            <a:avLst/>
            <a:gdLst/>
            <a:ahLst/>
            <a:cxnLst>
              <a:cxn ang="0">
                <a:pos x="0" y="0"/>
              </a:cxn>
              <a:cxn ang="0">
                <a:pos x="1306858" y="0"/>
              </a:cxn>
              <a:cxn ang="0">
                <a:pos x="1306858" y="559456"/>
              </a:cxn>
              <a:cxn ang="0">
                <a:pos x="1248514" y="559456"/>
              </a:cxn>
              <a:cxn ang="0">
                <a:pos x="1220759" y="743974"/>
              </a:cxn>
              <a:cxn ang="0">
                <a:pos x="1220759"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9221" name="文本框 3"/>
          <p:cNvSpPr/>
          <p:nvPr/>
        </p:nvSpPr>
        <p:spPr>
          <a:xfrm>
            <a:off x="1477963" y="1703388"/>
            <a:ext cx="2262187"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（二）踢球动作分析</a:t>
            </a:r>
            <a:endParaRPr lang="zh-CN" altLang="en-US" dirty="0">
              <a:latin typeface="Arial" panose="020B0604020202020204" pitchFamily="34" charset="0"/>
              <a:ea typeface="宋体" panose="02010600030101010101" pitchFamily="2" charset="-122"/>
            </a:endParaRPr>
          </a:p>
        </p:txBody>
      </p:sp>
      <p:sp>
        <p:nvSpPr>
          <p:cNvPr id="10248" name="矩形 21"/>
          <p:cNvSpPr/>
          <p:nvPr/>
        </p:nvSpPr>
        <p:spPr>
          <a:xfrm>
            <a:off x="1404938" y="2339975"/>
            <a:ext cx="3956050" cy="2368550"/>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助跑</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支撑脚的站立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踢球腿的摆动</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脚与球的接触部位</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踢球后的身体随前动作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224" name="图片 10" descr="2修.png"/>
          <p:cNvPicPr>
            <a:picLocks noChangeAspect="1"/>
          </p:cNvPicPr>
          <p:nvPr/>
        </p:nvPicPr>
        <p:blipFill>
          <a:blip r:embed="rId1"/>
          <a:stretch>
            <a:fillRect/>
          </a:stretch>
        </p:blipFill>
        <p:spPr>
          <a:xfrm>
            <a:off x="6308725" y="1439863"/>
            <a:ext cx="4378325" cy="4289425"/>
          </a:xfrm>
          <a:prstGeom prst="rect">
            <a:avLst/>
          </a:prstGeom>
          <a:noFill/>
          <a:ln w="9525">
            <a:noFill/>
          </a:ln>
        </p:spPr>
      </p:pic>
      <p:sp>
        <p:nvSpPr>
          <p:cNvPr id="7171" name="TextBox 1"/>
          <p:cNvSpPr/>
          <p:nvPr>
            <p:custDataLst>
              <p:tags r:id="rId2"/>
            </p:custDataLst>
          </p:nvPr>
        </p:nvSpPr>
        <p:spPr>
          <a:xfrm>
            <a:off x="977583" y="676275"/>
            <a:ext cx="3849687"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一、踢球技术</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248"/>
                                        </p:tgtEl>
                                        <p:attrNameLst>
                                          <p:attrName>style.visibility</p:attrName>
                                        </p:attrNameLst>
                                      </p:cBhvr>
                                      <p:to>
                                        <p:strVal val="visible"/>
                                      </p:to>
                                    </p:set>
                                    <p:animEffect filter="fade">
                                      <p:cBhvr>
                                        <p:cTn id="7" dur="1000"/>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900" decel="100000" fill="hold"/>
                                        <p:tgtEl>
                                          <p:spTgt spid="102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2" name="矩形 13"/>
          <p:cNvSpPr/>
          <p:nvPr/>
        </p:nvSpPr>
        <p:spPr>
          <a:xfrm>
            <a:off x="588963" y="1479550"/>
            <a:ext cx="11034712"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3" name="矩形 2"/>
          <p:cNvSpPr/>
          <p:nvPr/>
        </p:nvSpPr>
        <p:spPr>
          <a:xfrm>
            <a:off x="588963" y="1479550"/>
            <a:ext cx="11047412"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4" name="任意多边形 20"/>
          <p:cNvSpPr/>
          <p:nvPr/>
        </p:nvSpPr>
        <p:spPr>
          <a:xfrm>
            <a:off x="588963" y="1587500"/>
            <a:ext cx="11034712" cy="736600"/>
          </a:xfrm>
          <a:custGeom>
            <a:avLst/>
            <a:gdLst/>
            <a:ahLst/>
            <a:cxnLst>
              <a:cxn ang="0">
                <a:pos x="0" y="0"/>
              </a:cxn>
              <a:cxn ang="0">
                <a:pos x="25952863" y="0"/>
              </a:cxn>
              <a:cxn ang="0">
                <a:pos x="25952863" y="559456"/>
              </a:cxn>
              <a:cxn ang="0">
                <a:pos x="24794200" y="559456"/>
              </a:cxn>
              <a:cxn ang="0">
                <a:pos x="24243029" y="743974"/>
              </a:cxn>
              <a:cxn ang="0">
                <a:pos x="24243029"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0245"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（三）踢球动作方法</a:t>
            </a:r>
            <a:endParaRPr lang="zh-CN" altLang="en-US" dirty="0">
              <a:latin typeface="Arial" panose="020B0604020202020204" pitchFamily="34" charset="0"/>
              <a:ea typeface="宋体" panose="02010600030101010101" pitchFamily="2" charset="-122"/>
            </a:endParaRPr>
          </a:p>
        </p:txBody>
      </p:sp>
      <p:pic>
        <p:nvPicPr>
          <p:cNvPr id="10247" name="图片 11" descr="脚内侧踢球.png"/>
          <p:cNvPicPr>
            <a:picLocks noChangeAspect="1"/>
          </p:cNvPicPr>
          <p:nvPr/>
        </p:nvPicPr>
        <p:blipFill>
          <a:blip r:embed="rId1"/>
          <a:stretch>
            <a:fillRect/>
          </a:stretch>
        </p:blipFill>
        <p:spPr>
          <a:xfrm>
            <a:off x="744538" y="2273300"/>
            <a:ext cx="2947987" cy="1822450"/>
          </a:xfrm>
          <a:prstGeom prst="rect">
            <a:avLst/>
          </a:prstGeom>
          <a:noFill/>
          <a:ln w="9525">
            <a:noFill/>
          </a:ln>
        </p:spPr>
      </p:pic>
      <p:pic>
        <p:nvPicPr>
          <p:cNvPr id="10248" name="图片 12" descr="脚背侧踢球.png"/>
          <p:cNvPicPr>
            <a:picLocks noChangeAspect="1"/>
          </p:cNvPicPr>
          <p:nvPr/>
        </p:nvPicPr>
        <p:blipFill>
          <a:blip r:embed="rId2"/>
          <a:stretch>
            <a:fillRect/>
          </a:stretch>
        </p:blipFill>
        <p:spPr>
          <a:xfrm>
            <a:off x="4262438" y="3135313"/>
            <a:ext cx="3259137" cy="2054225"/>
          </a:xfrm>
          <a:prstGeom prst="rect">
            <a:avLst/>
          </a:prstGeom>
          <a:noFill/>
          <a:ln w="9525">
            <a:noFill/>
          </a:ln>
        </p:spPr>
      </p:pic>
      <p:sp>
        <p:nvSpPr>
          <p:cNvPr id="10249" name="矩形 13"/>
          <p:cNvSpPr/>
          <p:nvPr/>
        </p:nvSpPr>
        <p:spPr>
          <a:xfrm>
            <a:off x="1220788" y="4124325"/>
            <a:ext cx="1338262"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脚内侧踢球</a:t>
            </a:r>
            <a:endParaRPr lang="zh-CN" altLang="en-US" dirty="0">
              <a:latin typeface="方正粗黑宋简体" panose="02000000000000000000" pitchFamily="2" charset="-122"/>
              <a:ea typeface="方正粗黑宋简体" panose="02000000000000000000" pitchFamily="2" charset="-122"/>
            </a:endParaRPr>
          </a:p>
        </p:txBody>
      </p:sp>
      <p:sp>
        <p:nvSpPr>
          <p:cNvPr id="10250" name="矩形 14"/>
          <p:cNvSpPr/>
          <p:nvPr/>
        </p:nvSpPr>
        <p:spPr>
          <a:xfrm>
            <a:off x="5083175" y="5232400"/>
            <a:ext cx="1568450"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脚背内侧踢球</a:t>
            </a:r>
            <a:endParaRPr lang="zh-CN" altLang="en-US" dirty="0">
              <a:latin typeface="方正粗黑宋简体" panose="02000000000000000000" pitchFamily="2" charset="-122"/>
              <a:ea typeface="方正粗黑宋简体" panose="02000000000000000000" pitchFamily="2" charset="-122"/>
            </a:endParaRPr>
          </a:p>
        </p:txBody>
      </p:sp>
      <p:pic>
        <p:nvPicPr>
          <p:cNvPr id="10251" name="图片 15" descr="脚背正面踢球.png"/>
          <p:cNvPicPr>
            <a:picLocks noChangeAspect="1"/>
          </p:cNvPicPr>
          <p:nvPr/>
        </p:nvPicPr>
        <p:blipFill>
          <a:blip r:embed="rId3"/>
          <a:stretch>
            <a:fillRect/>
          </a:stretch>
        </p:blipFill>
        <p:spPr>
          <a:xfrm>
            <a:off x="7978775" y="2274888"/>
            <a:ext cx="3390900" cy="2171700"/>
          </a:xfrm>
          <a:prstGeom prst="rect">
            <a:avLst/>
          </a:prstGeom>
          <a:noFill/>
          <a:ln w="9525">
            <a:noFill/>
          </a:ln>
        </p:spPr>
      </p:pic>
      <p:sp>
        <p:nvSpPr>
          <p:cNvPr id="10252" name="矩形 16"/>
          <p:cNvSpPr/>
          <p:nvPr/>
        </p:nvSpPr>
        <p:spPr>
          <a:xfrm>
            <a:off x="8877300" y="4432300"/>
            <a:ext cx="1570038"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脚背正面踢球</a:t>
            </a:r>
            <a:endParaRPr lang="zh-CN" altLang="en-US" dirty="0">
              <a:latin typeface="方正粗黑宋简体" panose="02000000000000000000" pitchFamily="2" charset="-122"/>
              <a:ea typeface="方正粗黑宋简体" panose="02000000000000000000" pitchFamily="2" charset="-122"/>
            </a:endParaRPr>
          </a:p>
        </p:txBody>
      </p:sp>
      <p:sp>
        <p:nvSpPr>
          <p:cNvPr id="7171" name="TextBox 1"/>
          <p:cNvSpPr/>
          <p:nvPr>
            <p:custDataLst>
              <p:tags r:id="rId4"/>
            </p:custDataLst>
          </p:nvPr>
        </p:nvSpPr>
        <p:spPr>
          <a:xfrm>
            <a:off x="977583" y="676275"/>
            <a:ext cx="3849687"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一、踢球技术</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7"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8" name="任意多边形 20"/>
          <p:cNvSpPr/>
          <p:nvPr/>
        </p:nvSpPr>
        <p:spPr>
          <a:xfrm>
            <a:off x="588963" y="1587500"/>
            <a:ext cx="7200900" cy="736600"/>
          </a:xfrm>
          <a:custGeom>
            <a:avLst/>
            <a:gdLst/>
            <a:ahLst/>
            <a:cxnLst>
              <a:cxn ang="0">
                <a:pos x="0" y="0"/>
              </a:cxn>
              <a:cxn ang="0">
                <a:pos x="7211701" y="0"/>
              </a:cxn>
              <a:cxn ang="0">
                <a:pos x="7211701" y="559456"/>
              </a:cxn>
              <a:cxn ang="0">
                <a:pos x="6889737" y="559456"/>
              </a:cxn>
              <a:cxn ang="0">
                <a:pos x="6736574" y="743974"/>
              </a:cxn>
              <a:cxn ang="0">
                <a:pos x="6736574"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1269" name="文本框 3"/>
          <p:cNvSpPr/>
          <p:nvPr/>
        </p:nvSpPr>
        <p:spPr>
          <a:xfrm>
            <a:off x="746125" y="1703388"/>
            <a:ext cx="157003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二、接球技术</a:t>
            </a:r>
            <a:endParaRPr lang="zh-CN" altLang="en-US" dirty="0">
              <a:latin typeface="Arial" panose="020B0604020202020204" pitchFamily="34" charset="0"/>
              <a:ea typeface="宋体" panose="02010600030101010101" pitchFamily="2" charset="-122"/>
            </a:endParaRPr>
          </a:p>
        </p:txBody>
      </p:sp>
      <p:sp>
        <p:nvSpPr>
          <p:cNvPr id="12296" name="矩形 21"/>
          <p:cNvSpPr/>
          <p:nvPr/>
        </p:nvSpPr>
        <p:spPr>
          <a:xfrm>
            <a:off x="708025" y="2305050"/>
            <a:ext cx="6904038" cy="1289050"/>
          </a:xfrm>
          <a:prstGeom prst="rect">
            <a:avLst/>
          </a:prstGeom>
          <a:noFill/>
          <a:ln w="9525">
            <a:noFill/>
          </a:ln>
        </p:spPr>
        <p:txBody>
          <a:bodyPr anchor="t" anchorCtr="0">
            <a:spAutoFit/>
          </a:bodyPr>
          <a:p>
            <a:pPr marL="342900" indent="-342900" algn="just">
              <a:lnSpc>
                <a:spcPct val="15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接球是指运动员有目的地运用身体的有效部位，将运动中的球控制在所需位置上的动作方法。它是运动员获得球的主要手段，也是运动员控球能力的一种表现。</a:t>
            </a:r>
            <a:endParaRPr lang="zh-CN" altLang="en-US" dirty="0">
              <a:latin typeface="Arial" panose="020B0604020202020204" pitchFamily="34" charset="0"/>
              <a:ea typeface="宋体" panose="02010600030101010101" pitchFamily="2" charset="-122"/>
            </a:endParaRPr>
          </a:p>
        </p:txBody>
      </p:sp>
      <p:pic>
        <p:nvPicPr>
          <p:cNvPr id="11272" name="图片 11" descr="3修.png"/>
          <p:cNvPicPr>
            <a:picLocks noChangeAspect="1"/>
          </p:cNvPicPr>
          <p:nvPr/>
        </p:nvPicPr>
        <p:blipFill>
          <a:blip r:embed="rId1"/>
          <a:stretch>
            <a:fillRect/>
          </a:stretch>
        </p:blipFill>
        <p:spPr>
          <a:xfrm>
            <a:off x="7920038" y="1735138"/>
            <a:ext cx="3595687" cy="369411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2296"/>
                                        </p:tgtEl>
                                        <p:attrNameLst>
                                          <p:attrName>style.visibility</p:attrName>
                                        </p:attrNameLst>
                                      </p:cBhvr>
                                      <p:to>
                                        <p:strVal val="visible"/>
                                      </p:to>
                                    </p:set>
                                    <p:animEffect filter="fade">
                                      <p:cBhvr>
                                        <p:cTn id="7" dur="1000"/>
                                        <p:tgtEl>
                                          <p:spTgt spid="12296"/>
                                        </p:tgtEl>
                                      </p:cBhvr>
                                    </p:animEffect>
                                    <p:anim calcmode="lin" valueType="num">
                                      <p:cBhvr>
                                        <p:cTn id="8" dur="1000" fill="hold"/>
                                        <p:tgtEl>
                                          <p:spTgt spid="12296"/>
                                        </p:tgtEl>
                                        <p:attrNameLst>
                                          <p:attrName>ppt_x</p:attrName>
                                        </p:attrNameLst>
                                      </p:cBhvr>
                                      <p:tavLst>
                                        <p:tav tm="0">
                                          <p:val>
                                            <p:strVal val="#ppt_x"/>
                                          </p:val>
                                        </p:tav>
                                        <p:tav tm="100000">
                                          <p:val>
                                            <p:strVal val="#ppt_x"/>
                                          </p:val>
                                        </p:tav>
                                      </p:tavLst>
                                    </p:anim>
                                    <p:anim calcmode="lin" valueType="num">
                                      <p:cBhvr>
                                        <p:cTn id="9" dur="900" decel="100000" fill="hold"/>
                                        <p:tgtEl>
                                          <p:spTgt spid="122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0" name="矩形 13"/>
          <p:cNvSpPr/>
          <p:nvPr/>
        </p:nvSpPr>
        <p:spPr>
          <a:xfrm>
            <a:off x="589280" y="1479550"/>
            <a:ext cx="7200900" cy="458279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1"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2" name="任意多边形 20"/>
          <p:cNvSpPr/>
          <p:nvPr/>
        </p:nvSpPr>
        <p:spPr>
          <a:xfrm>
            <a:off x="588963" y="1587500"/>
            <a:ext cx="7200900" cy="736600"/>
          </a:xfrm>
          <a:custGeom>
            <a:avLst/>
            <a:gdLst/>
            <a:ahLst/>
            <a:cxnLst>
              <a:cxn ang="0">
                <a:pos x="0" y="0"/>
              </a:cxn>
              <a:cxn ang="0">
                <a:pos x="7211701" y="0"/>
              </a:cxn>
              <a:cxn ang="0">
                <a:pos x="7211701" y="559456"/>
              </a:cxn>
              <a:cxn ang="0">
                <a:pos x="6889737" y="559456"/>
              </a:cxn>
              <a:cxn ang="0">
                <a:pos x="6736574" y="743974"/>
              </a:cxn>
              <a:cxn ang="0">
                <a:pos x="6736574"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2293"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（一）接球动作分析</a:t>
            </a:r>
            <a:endParaRPr lang="zh-CN" altLang="en-US" dirty="0">
              <a:latin typeface="Arial" panose="020B0604020202020204" pitchFamily="34" charset="0"/>
              <a:ea typeface="宋体" panose="02010600030101010101" pitchFamily="2" charset="-122"/>
            </a:endParaRPr>
          </a:p>
        </p:txBody>
      </p:sp>
      <p:sp>
        <p:nvSpPr>
          <p:cNvPr id="13320" name="矩形 21"/>
          <p:cNvSpPr/>
          <p:nvPr/>
        </p:nvSpPr>
        <p:spPr>
          <a:xfrm>
            <a:off x="708025" y="2187575"/>
            <a:ext cx="6904038" cy="387413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接球是一种将动态中的球控制住的过程，从其动作结构分析，一个完整的接球动作应包括以下几个环节。</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（1）判断选位。接球前，运动员首先判断来球的路线、落点、速度及性质等，并注意观察附近对手的情况，在此基础上合理地移动选位，占据有利的接球位置。</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（2）接球支撑。接球腿的膝关节应适度弯曲，身体重心略降，以加强支撑的稳固性。支撑脚的选位则应根据接球的方法和目的来确定。</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（3）触球动作。接球的根本问题是削弱来球的冲力，削减来球的冲力通常可以采用缓冲或改变来球运行路线的方法。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矩形 17"/>
          <p:cNvSpPr/>
          <p:nvPr/>
        </p:nvSpPr>
        <p:spPr>
          <a:xfrm>
            <a:off x="869950" y="544513"/>
            <a:ext cx="2973388" cy="398780"/>
          </a:xfrm>
          <a:prstGeom prst="rect">
            <a:avLst/>
          </a:prstGeom>
          <a:noFill/>
          <a:ln w="9525">
            <a:noFill/>
          </a:ln>
        </p:spPr>
        <p:txBody>
          <a:bodyPr anchor="t" anchorCtr="0">
            <a:spAutoFit/>
          </a:bodyPr>
          <a:p>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二、接球技术</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8188325" y="1587500"/>
            <a:ext cx="3576320" cy="447548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3320"/>
                                        </p:tgtEl>
                                        <p:attrNameLst>
                                          <p:attrName>style.visibility</p:attrName>
                                        </p:attrNameLst>
                                      </p:cBhvr>
                                      <p:to>
                                        <p:strVal val="visible"/>
                                      </p:to>
                                    </p:set>
                                    <p:animEffect filter="fade">
                                      <p:cBhvr>
                                        <p:cTn id="7" dur="1000"/>
                                        <p:tgtEl>
                                          <p:spTgt spid="13320"/>
                                        </p:tgtEl>
                                      </p:cBhvr>
                                    </p:animEffect>
                                    <p:anim calcmode="lin" valueType="num">
                                      <p:cBhvr>
                                        <p:cTn id="8" dur="1000" fill="hold"/>
                                        <p:tgtEl>
                                          <p:spTgt spid="13320"/>
                                        </p:tgtEl>
                                        <p:attrNameLst>
                                          <p:attrName>ppt_x</p:attrName>
                                        </p:attrNameLst>
                                      </p:cBhvr>
                                      <p:tavLst>
                                        <p:tav tm="0">
                                          <p:val>
                                            <p:strVal val="#ppt_x"/>
                                          </p:val>
                                        </p:tav>
                                        <p:tav tm="100000">
                                          <p:val>
                                            <p:strVal val="#ppt_x"/>
                                          </p:val>
                                        </p:tav>
                                      </p:tavLst>
                                    </p:anim>
                                    <p:anim calcmode="lin" valueType="num">
                                      <p:cBhvr>
                                        <p:cTn id="9" dur="900" decel="100000" fill="hold"/>
                                        <p:tgtEl>
                                          <p:spTgt spid="133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4" name="矩形 13"/>
          <p:cNvSpPr/>
          <p:nvPr/>
        </p:nvSpPr>
        <p:spPr>
          <a:xfrm>
            <a:off x="588963" y="1479550"/>
            <a:ext cx="110807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5" name="矩形 2"/>
          <p:cNvSpPr/>
          <p:nvPr/>
        </p:nvSpPr>
        <p:spPr>
          <a:xfrm>
            <a:off x="588963" y="1479550"/>
            <a:ext cx="1108075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6" name="任意多边形 20"/>
          <p:cNvSpPr/>
          <p:nvPr/>
        </p:nvSpPr>
        <p:spPr>
          <a:xfrm>
            <a:off x="588963" y="1587500"/>
            <a:ext cx="11080750" cy="736600"/>
          </a:xfrm>
          <a:custGeom>
            <a:avLst/>
            <a:gdLst/>
            <a:ahLst/>
            <a:cxnLst>
              <a:cxn ang="0">
                <a:pos x="0" y="0"/>
              </a:cxn>
              <a:cxn ang="0">
                <a:pos x="26278299" y="0"/>
              </a:cxn>
              <a:cxn ang="0">
                <a:pos x="26278299" y="559456"/>
              </a:cxn>
              <a:cxn ang="0">
                <a:pos x="25105113" y="559456"/>
              </a:cxn>
              <a:cxn ang="0">
                <a:pos x="24547012" y="743974"/>
              </a:cxn>
              <a:cxn ang="0">
                <a:pos x="24547012"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3317"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（二）接球动作方法</a:t>
            </a:r>
            <a:endParaRPr lang="zh-CN" altLang="en-US" dirty="0">
              <a:latin typeface="Arial" panose="020B0604020202020204" pitchFamily="34" charset="0"/>
              <a:ea typeface="宋体" panose="02010600030101010101" pitchFamily="2" charset="-122"/>
            </a:endParaRPr>
          </a:p>
        </p:txBody>
      </p:sp>
      <p:pic>
        <p:nvPicPr>
          <p:cNvPr id="13319" name="图片 11" descr="接地滚球.png"/>
          <p:cNvPicPr>
            <a:picLocks noChangeAspect="1"/>
          </p:cNvPicPr>
          <p:nvPr/>
        </p:nvPicPr>
        <p:blipFill>
          <a:blip r:embed="rId1"/>
          <a:stretch>
            <a:fillRect/>
          </a:stretch>
        </p:blipFill>
        <p:spPr>
          <a:xfrm>
            <a:off x="815975" y="2295525"/>
            <a:ext cx="2286000" cy="2038350"/>
          </a:xfrm>
          <a:prstGeom prst="rect">
            <a:avLst/>
          </a:prstGeom>
          <a:noFill/>
          <a:ln w="9525">
            <a:noFill/>
          </a:ln>
        </p:spPr>
      </p:pic>
      <p:pic>
        <p:nvPicPr>
          <p:cNvPr id="13320" name="图片 12" descr="接反弹球.png"/>
          <p:cNvPicPr>
            <a:picLocks noChangeAspect="1"/>
          </p:cNvPicPr>
          <p:nvPr/>
        </p:nvPicPr>
        <p:blipFill>
          <a:blip r:embed="rId2"/>
          <a:stretch>
            <a:fillRect/>
          </a:stretch>
        </p:blipFill>
        <p:spPr>
          <a:xfrm>
            <a:off x="3270250" y="2281238"/>
            <a:ext cx="2038350" cy="2066925"/>
          </a:xfrm>
          <a:prstGeom prst="rect">
            <a:avLst/>
          </a:prstGeom>
          <a:noFill/>
          <a:ln w="9525">
            <a:noFill/>
          </a:ln>
        </p:spPr>
      </p:pic>
      <p:sp>
        <p:nvSpPr>
          <p:cNvPr id="13321" name="矩形 13"/>
          <p:cNvSpPr/>
          <p:nvPr/>
        </p:nvSpPr>
        <p:spPr>
          <a:xfrm>
            <a:off x="2420938" y="4524375"/>
            <a:ext cx="1338262"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脚内侧接球</a:t>
            </a:r>
            <a:endParaRPr lang="zh-CN" altLang="en-US" dirty="0">
              <a:latin typeface="方正粗黑宋简体" panose="02000000000000000000" pitchFamily="2" charset="-122"/>
              <a:ea typeface="方正粗黑宋简体" panose="02000000000000000000" pitchFamily="2" charset="-122"/>
            </a:endParaRPr>
          </a:p>
        </p:txBody>
      </p:sp>
      <p:pic>
        <p:nvPicPr>
          <p:cNvPr id="13322" name="图片 14" descr="脚背正面接球.png"/>
          <p:cNvPicPr>
            <a:picLocks noChangeAspect="1"/>
          </p:cNvPicPr>
          <p:nvPr/>
        </p:nvPicPr>
        <p:blipFill>
          <a:blip r:embed="rId3"/>
          <a:stretch>
            <a:fillRect/>
          </a:stretch>
        </p:blipFill>
        <p:spPr>
          <a:xfrm>
            <a:off x="6669088" y="2281238"/>
            <a:ext cx="4591050" cy="2409825"/>
          </a:xfrm>
          <a:prstGeom prst="rect">
            <a:avLst/>
          </a:prstGeom>
          <a:noFill/>
          <a:ln w="9525">
            <a:noFill/>
          </a:ln>
        </p:spPr>
      </p:pic>
      <p:sp>
        <p:nvSpPr>
          <p:cNvPr id="13323" name="矩形 15"/>
          <p:cNvSpPr/>
          <p:nvPr/>
        </p:nvSpPr>
        <p:spPr>
          <a:xfrm>
            <a:off x="8283575" y="4764088"/>
            <a:ext cx="1568450" cy="369887"/>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脚背正面接球</a:t>
            </a:r>
            <a:endParaRPr lang="zh-CN" altLang="en-US" dirty="0">
              <a:latin typeface="方正粗黑宋简体" panose="02000000000000000000" pitchFamily="2" charset="-122"/>
              <a:ea typeface="方正粗黑宋简体" panose="02000000000000000000" pitchFamily="2" charset="-122"/>
            </a:endParaRPr>
          </a:p>
        </p:txBody>
      </p:sp>
      <p:sp>
        <p:nvSpPr>
          <p:cNvPr id="12295" name="矩形 17"/>
          <p:cNvSpPr/>
          <p:nvPr>
            <p:custDataLst>
              <p:tags r:id="rId4"/>
            </p:custDataLst>
          </p:nvPr>
        </p:nvSpPr>
        <p:spPr>
          <a:xfrm>
            <a:off x="869950" y="544513"/>
            <a:ext cx="2973388" cy="398780"/>
          </a:xfrm>
          <a:prstGeom prst="rect">
            <a:avLst/>
          </a:prstGeom>
          <a:noFill/>
          <a:ln w="9525">
            <a:noFill/>
          </a:ln>
        </p:spPr>
        <p:txBody>
          <a:bodyPr anchor="t" anchorCtr="0">
            <a:spAutoFit/>
          </a:bodyPr>
          <a:p>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二、接球技术</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8963" y="1479550"/>
            <a:ext cx="110807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39" name="矩形 2"/>
          <p:cNvSpPr/>
          <p:nvPr/>
        </p:nvSpPr>
        <p:spPr>
          <a:xfrm>
            <a:off x="588963" y="1479550"/>
            <a:ext cx="1108075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0" name="任意多边形 20"/>
          <p:cNvSpPr/>
          <p:nvPr/>
        </p:nvSpPr>
        <p:spPr>
          <a:xfrm>
            <a:off x="588963" y="1587500"/>
            <a:ext cx="11080750" cy="736600"/>
          </a:xfrm>
          <a:custGeom>
            <a:avLst/>
            <a:gdLst/>
            <a:ahLst/>
            <a:cxnLst>
              <a:cxn ang="0">
                <a:pos x="0" y="0"/>
              </a:cxn>
              <a:cxn ang="0">
                <a:pos x="26278299" y="0"/>
              </a:cxn>
              <a:cxn ang="0">
                <a:pos x="26278299" y="559456"/>
              </a:cxn>
              <a:cxn ang="0">
                <a:pos x="25105113" y="559456"/>
              </a:cxn>
              <a:cxn ang="0">
                <a:pos x="24547012" y="743974"/>
              </a:cxn>
              <a:cxn ang="0">
                <a:pos x="24547012"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1"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（二）接球动作方法</a:t>
            </a:r>
            <a:endParaRPr lang="zh-CN" altLang="en-US" dirty="0">
              <a:latin typeface="Arial" panose="020B0604020202020204" pitchFamily="34" charset="0"/>
              <a:ea typeface="宋体" panose="02010600030101010101" pitchFamily="2" charset="-122"/>
            </a:endParaRPr>
          </a:p>
        </p:txBody>
      </p:sp>
      <p:sp>
        <p:nvSpPr>
          <p:cNvPr id="14343" name="矩形 13"/>
          <p:cNvSpPr/>
          <p:nvPr/>
        </p:nvSpPr>
        <p:spPr>
          <a:xfrm>
            <a:off x="1643063" y="4524375"/>
            <a:ext cx="1570037"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脚背外侧接球</a:t>
            </a:r>
            <a:endParaRPr lang="zh-CN" altLang="en-US" dirty="0">
              <a:latin typeface="方正粗黑宋简体" panose="02000000000000000000" pitchFamily="2" charset="-122"/>
              <a:ea typeface="方正粗黑宋简体" panose="02000000000000000000" pitchFamily="2" charset="-122"/>
            </a:endParaRPr>
          </a:p>
        </p:txBody>
      </p:sp>
      <p:sp>
        <p:nvSpPr>
          <p:cNvPr id="14344" name="矩形 15"/>
          <p:cNvSpPr/>
          <p:nvPr/>
        </p:nvSpPr>
        <p:spPr>
          <a:xfrm>
            <a:off x="7094538" y="5003800"/>
            <a:ext cx="1108075"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胸部接球</a:t>
            </a:r>
            <a:endParaRPr lang="zh-CN" altLang="en-US" dirty="0">
              <a:latin typeface="方正粗黑宋简体" panose="02000000000000000000" pitchFamily="2" charset="-122"/>
              <a:ea typeface="方正粗黑宋简体" panose="02000000000000000000" pitchFamily="2" charset="-122"/>
            </a:endParaRPr>
          </a:p>
        </p:txBody>
      </p:sp>
      <p:pic>
        <p:nvPicPr>
          <p:cNvPr id="14345" name="图片 16" descr="脚背外侧接球.png"/>
          <p:cNvPicPr>
            <a:picLocks noChangeAspect="1"/>
          </p:cNvPicPr>
          <p:nvPr/>
        </p:nvPicPr>
        <p:blipFill>
          <a:blip r:embed="rId1"/>
          <a:stretch>
            <a:fillRect/>
          </a:stretch>
        </p:blipFill>
        <p:spPr>
          <a:xfrm>
            <a:off x="742950" y="2330450"/>
            <a:ext cx="3619500" cy="2105025"/>
          </a:xfrm>
          <a:prstGeom prst="rect">
            <a:avLst/>
          </a:prstGeom>
          <a:noFill/>
          <a:ln w="9525">
            <a:noFill/>
          </a:ln>
        </p:spPr>
      </p:pic>
      <p:pic>
        <p:nvPicPr>
          <p:cNvPr id="14346" name="图片 17" descr="挺胸式接球.png"/>
          <p:cNvPicPr>
            <a:picLocks noChangeAspect="1"/>
          </p:cNvPicPr>
          <p:nvPr/>
        </p:nvPicPr>
        <p:blipFill>
          <a:blip r:embed="rId2"/>
          <a:stretch>
            <a:fillRect/>
          </a:stretch>
        </p:blipFill>
        <p:spPr>
          <a:xfrm>
            <a:off x="5010150" y="2336800"/>
            <a:ext cx="2514600" cy="2686050"/>
          </a:xfrm>
          <a:prstGeom prst="rect">
            <a:avLst/>
          </a:prstGeom>
          <a:noFill/>
          <a:ln w="9525">
            <a:noFill/>
          </a:ln>
        </p:spPr>
      </p:pic>
      <p:pic>
        <p:nvPicPr>
          <p:cNvPr id="14347" name="图片 18" descr="缩胸式接球.png"/>
          <p:cNvPicPr>
            <a:picLocks noChangeAspect="1"/>
          </p:cNvPicPr>
          <p:nvPr/>
        </p:nvPicPr>
        <p:blipFill>
          <a:blip r:embed="rId3"/>
          <a:stretch>
            <a:fillRect/>
          </a:stretch>
        </p:blipFill>
        <p:spPr>
          <a:xfrm>
            <a:off x="7875588" y="2393950"/>
            <a:ext cx="3619500" cy="2505075"/>
          </a:xfrm>
          <a:prstGeom prst="rect">
            <a:avLst/>
          </a:prstGeom>
          <a:noFill/>
          <a:ln w="9525">
            <a:noFill/>
          </a:ln>
        </p:spPr>
      </p:pic>
      <p:sp>
        <p:nvSpPr>
          <p:cNvPr id="12295" name="矩形 17"/>
          <p:cNvSpPr/>
          <p:nvPr>
            <p:custDataLst>
              <p:tags r:id="rId4"/>
            </p:custDataLst>
          </p:nvPr>
        </p:nvSpPr>
        <p:spPr>
          <a:xfrm>
            <a:off x="869950" y="544513"/>
            <a:ext cx="2973388" cy="398780"/>
          </a:xfrm>
          <a:prstGeom prst="rect">
            <a:avLst/>
          </a:prstGeom>
          <a:noFill/>
          <a:ln w="9525">
            <a:noFill/>
          </a:ln>
        </p:spPr>
        <p:txBody>
          <a:bodyPr anchor="t" anchorCtr="0">
            <a:spAutoFit/>
          </a:bodyPr>
          <a:p>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二、接球技术</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4" name="任意多边形 20"/>
          <p:cNvSpPr/>
          <p:nvPr/>
        </p:nvSpPr>
        <p:spPr>
          <a:xfrm>
            <a:off x="588963" y="1587500"/>
            <a:ext cx="7200900" cy="736600"/>
          </a:xfrm>
          <a:custGeom>
            <a:avLst/>
            <a:gdLst/>
            <a:ahLst/>
            <a:cxnLst>
              <a:cxn ang="0">
                <a:pos x="0" y="0"/>
              </a:cxn>
              <a:cxn ang="0">
                <a:pos x="7211701" y="0"/>
              </a:cxn>
              <a:cxn ang="0">
                <a:pos x="7211701" y="559456"/>
              </a:cxn>
              <a:cxn ang="0">
                <a:pos x="6889737" y="559456"/>
              </a:cxn>
              <a:cxn ang="0">
                <a:pos x="6736574" y="743974"/>
              </a:cxn>
              <a:cxn ang="0">
                <a:pos x="6736574"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5365" name="文本框 3"/>
          <p:cNvSpPr/>
          <p:nvPr/>
        </p:nvSpPr>
        <p:spPr>
          <a:xfrm>
            <a:off x="746125" y="1703388"/>
            <a:ext cx="157003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三、运球技术</a:t>
            </a:r>
            <a:endParaRPr lang="zh-CN" altLang="en-US" dirty="0">
              <a:latin typeface="Arial" panose="020B0604020202020204" pitchFamily="34" charset="0"/>
              <a:ea typeface="宋体" panose="02010600030101010101" pitchFamily="2" charset="-122"/>
            </a:endParaRPr>
          </a:p>
        </p:txBody>
      </p:sp>
      <p:sp>
        <p:nvSpPr>
          <p:cNvPr id="15368" name="矩形 21"/>
          <p:cNvSpPr/>
          <p:nvPr/>
        </p:nvSpPr>
        <p:spPr>
          <a:xfrm>
            <a:off x="708025" y="2305050"/>
            <a:ext cx="6904038" cy="874713"/>
          </a:xfrm>
          <a:prstGeom prst="rect">
            <a:avLst/>
          </a:prstGeom>
          <a:noFill/>
          <a:ln w="9525">
            <a:noFill/>
          </a:ln>
        </p:spPr>
        <p:txBody>
          <a:bodyPr anchor="t" anchorCtr="0">
            <a:spAutoFit/>
          </a:bodyPr>
          <a:p>
            <a:pPr marL="342900" indent="-342900" algn="just">
              <a:lnSpc>
                <a:spcPct val="15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运球是指运动员在跑动中为控制球而用脚部进行的推拨球的动作。采用运球的方法超越防守队员时称为运球过人。</a:t>
            </a:r>
            <a:endParaRPr lang="zh-CN" altLang="en-US" dirty="0">
              <a:latin typeface="Arial" panose="020B0604020202020204" pitchFamily="34" charset="0"/>
              <a:ea typeface="宋体" panose="02010600030101010101" pitchFamily="2" charset="-122"/>
            </a:endParaRPr>
          </a:p>
        </p:txBody>
      </p:sp>
      <p:sp>
        <p:nvSpPr>
          <p:cNvPr id="2" name="矩形 11"/>
          <p:cNvSpPr/>
          <p:nvPr/>
        </p:nvSpPr>
        <p:spPr>
          <a:xfrm>
            <a:off x="769938" y="3267075"/>
            <a:ext cx="2262187" cy="369888"/>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（一）运球动作分析</a:t>
            </a:r>
            <a:endParaRPr lang="zh-CN" altLang="en-US" dirty="0">
              <a:latin typeface="Arial" panose="020B0604020202020204" pitchFamily="34" charset="0"/>
              <a:ea typeface="宋体" panose="02010600030101010101" pitchFamily="2" charset="-122"/>
            </a:endParaRPr>
          </a:p>
        </p:txBody>
      </p:sp>
      <p:sp>
        <p:nvSpPr>
          <p:cNvPr id="15369" name="矩形 12"/>
          <p:cNvSpPr/>
          <p:nvPr/>
        </p:nvSpPr>
        <p:spPr>
          <a:xfrm>
            <a:off x="933450" y="3575050"/>
            <a:ext cx="4130675" cy="2170113"/>
          </a:xfrm>
          <a:prstGeom prst="rect">
            <a:avLst/>
          </a:prstGeom>
          <a:no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运球技术包括跑动与触球两种因素。</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经历三个阶段：</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支撑脚踏地支撑。</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运球脚前摆触球阶段。</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运球脚踏地支撑阶段。</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4" name="图片 103"/>
          <p:cNvPicPr/>
          <p:nvPr>
            <p:custDataLst>
              <p:tags r:id="rId1"/>
            </p:custDataLst>
          </p:nvPr>
        </p:nvPicPr>
        <p:blipFill>
          <a:blip r:embed="rId2"/>
          <a:stretch>
            <a:fillRect/>
          </a:stretch>
        </p:blipFill>
        <p:spPr>
          <a:xfrm>
            <a:off x="8192135" y="1703705"/>
            <a:ext cx="3737610" cy="395160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6" name="矩形 13"/>
          <p:cNvSpPr/>
          <p:nvPr/>
        </p:nvSpPr>
        <p:spPr>
          <a:xfrm>
            <a:off x="588963" y="1479550"/>
            <a:ext cx="10955337"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2"/>
          <p:cNvSpPr/>
          <p:nvPr/>
        </p:nvSpPr>
        <p:spPr>
          <a:xfrm>
            <a:off x="588963" y="1479550"/>
            <a:ext cx="10944225"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8" name="任意多边形 20"/>
          <p:cNvSpPr/>
          <p:nvPr/>
        </p:nvSpPr>
        <p:spPr>
          <a:xfrm>
            <a:off x="588963" y="1587500"/>
            <a:ext cx="10955337" cy="736600"/>
          </a:xfrm>
          <a:custGeom>
            <a:avLst/>
            <a:gdLst/>
            <a:ahLst/>
            <a:cxnLst>
              <a:cxn ang="0">
                <a:pos x="0" y="0"/>
              </a:cxn>
              <a:cxn ang="0">
                <a:pos x="25395359" y="0"/>
              </a:cxn>
              <a:cxn ang="0">
                <a:pos x="25395359" y="559456"/>
              </a:cxn>
              <a:cxn ang="0">
                <a:pos x="24261603" y="559456"/>
              </a:cxn>
              <a:cxn ang="0">
                <a:pos x="23722260" y="743974"/>
              </a:cxn>
              <a:cxn ang="0">
                <a:pos x="23722260"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389"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（二）运球动作方法</a:t>
            </a:r>
            <a:endParaRPr lang="zh-CN" altLang="en-US" dirty="0">
              <a:latin typeface="Arial" panose="020B0604020202020204" pitchFamily="34" charset="0"/>
              <a:ea typeface="宋体" panose="02010600030101010101" pitchFamily="2" charset="-122"/>
            </a:endParaRPr>
          </a:p>
        </p:txBody>
      </p:sp>
      <p:sp>
        <p:nvSpPr>
          <p:cNvPr id="16390" name="矩形 17"/>
          <p:cNvSpPr/>
          <p:nvPr/>
        </p:nvSpPr>
        <p:spPr>
          <a:xfrm>
            <a:off x="869950" y="544513"/>
            <a:ext cx="2973388" cy="398780"/>
          </a:xfrm>
          <a:prstGeom prst="rect">
            <a:avLst/>
          </a:prstGeom>
          <a:noFill/>
          <a:ln w="9525">
            <a:noFill/>
          </a:ln>
        </p:spPr>
        <p:txBody>
          <a:bodyPr anchor="t" anchorCtr="0">
            <a:spAutoFit/>
          </a:bodyPr>
          <a:p>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三、运球技术</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6391" name="矩形 10"/>
          <p:cNvSpPr/>
          <p:nvPr/>
        </p:nvSpPr>
        <p:spPr>
          <a:xfrm>
            <a:off x="968375" y="2284413"/>
            <a:ext cx="9250363" cy="369887"/>
          </a:xfrm>
          <a:prstGeom prst="rect">
            <a:avLst/>
          </a:prstGeom>
          <a:noFill/>
          <a:ln w="9525">
            <a:noFill/>
          </a:ln>
        </p:spPr>
        <p:txBody>
          <a:bodyPr anchor="t" anchorCtr="0">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脚背外侧运球、脚背正面运球、脚背内侧运球、脚内侧运球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392" name="图片 11" descr="脚背外侧运球.png"/>
          <p:cNvPicPr>
            <a:picLocks noChangeAspect="1"/>
          </p:cNvPicPr>
          <p:nvPr/>
        </p:nvPicPr>
        <p:blipFill>
          <a:blip r:embed="rId1"/>
          <a:stretch>
            <a:fillRect/>
          </a:stretch>
        </p:blipFill>
        <p:spPr>
          <a:xfrm>
            <a:off x="1173163" y="2870200"/>
            <a:ext cx="5686425" cy="2238375"/>
          </a:xfrm>
          <a:prstGeom prst="rect">
            <a:avLst/>
          </a:prstGeom>
          <a:noFill/>
          <a:ln w="9525">
            <a:noFill/>
          </a:ln>
        </p:spPr>
      </p:pic>
      <p:pic>
        <p:nvPicPr>
          <p:cNvPr id="16393" name="图片 12" descr="脚内侧运球.png"/>
          <p:cNvPicPr>
            <a:picLocks noChangeAspect="1"/>
          </p:cNvPicPr>
          <p:nvPr/>
        </p:nvPicPr>
        <p:blipFill>
          <a:blip r:embed="rId2"/>
          <a:stretch>
            <a:fillRect/>
          </a:stretch>
        </p:blipFill>
        <p:spPr>
          <a:xfrm>
            <a:off x="8570913" y="2841625"/>
            <a:ext cx="2000250" cy="2181225"/>
          </a:xfrm>
          <a:prstGeom prst="rect">
            <a:avLst/>
          </a:prstGeom>
          <a:noFill/>
          <a:ln w="9525">
            <a:noFill/>
          </a:ln>
        </p:spPr>
      </p:pic>
      <p:sp>
        <p:nvSpPr>
          <p:cNvPr id="16394" name="矩形 13"/>
          <p:cNvSpPr/>
          <p:nvPr/>
        </p:nvSpPr>
        <p:spPr>
          <a:xfrm>
            <a:off x="3119438" y="5175250"/>
            <a:ext cx="1633537"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脚背外侧运球 </a:t>
            </a:r>
            <a:endParaRPr lang="zh-CN" altLang="en-US" dirty="0">
              <a:latin typeface="方正粗黑宋简体" panose="02000000000000000000" pitchFamily="2" charset="-122"/>
              <a:ea typeface="方正粗黑宋简体" panose="02000000000000000000" pitchFamily="2" charset="-122"/>
            </a:endParaRPr>
          </a:p>
        </p:txBody>
      </p:sp>
      <p:sp>
        <p:nvSpPr>
          <p:cNvPr id="16395" name="矩形 14"/>
          <p:cNvSpPr/>
          <p:nvPr/>
        </p:nvSpPr>
        <p:spPr>
          <a:xfrm>
            <a:off x="8696325" y="5027613"/>
            <a:ext cx="1338263" cy="369887"/>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脚内侧运球</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1" name="矩形 2"/>
          <p:cNvSpPr/>
          <p:nvPr/>
        </p:nvSpPr>
        <p:spPr>
          <a:xfrm>
            <a:off x="588963" y="1479550"/>
            <a:ext cx="10944225"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2" name="任意多边形 20"/>
          <p:cNvSpPr/>
          <p:nvPr/>
        </p:nvSpPr>
        <p:spPr>
          <a:xfrm>
            <a:off x="588963" y="1587500"/>
            <a:ext cx="10955337" cy="736600"/>
          </a:xfrm>
          <a:custGeom>
            <a:avLst/>
            <a:gdLst/>
            <a:ahLst/>
            <a:cxnLst>
              <a:cxn ang="0">
                <a:pos x="0" y="0"/>
              </a:cxn>
              <a:cxn ang="0">
                <a:pos x="25395359" y="0"/>
              </a:cxn>
              <a:cxn ang="0">
                <a:pos x="25395359" y="559456"/>
              </a:cxn>
              <a:cxn ang="0">
                <a:pos x="24261603" y="559456"/>
              </a:cxn>
              <a:cxn ang="0">
                <a:pos x="23722260" y="743974"/>
              </a:cxn>
              <a:cxn ang="0">
                <a:pos x="23722260"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7413" name="文本框 3"/>
          <p:cNvSpPr/>
          <p:nvPr/>
        </p:nvSpPr>
        <p:spPr>
          <a:xfrm>
            <a:off x="746125" y="1703388"/>
            <a:ext cx="1783080" cy="368300"/>
          </a:xfrm>
          <a:prstGeom prst="rect">
            <a:avLst/>
          </a:prstGeom>
          <a:noFill/>
          <a:ln w="9525">
            <a:noFill/>
          </a:ln>
        </p:spPr>
        <p:txBody>
          <a:bodyPr wrap="none" anchor="t" anchorCtr="0">
            <a:spAutoFit/>
          </a:bodyPr>
          <a:p>
            <a:pPr algn="l"/>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四、头顶球技术</a:t>
            </a:r>
            <a:endParaRPr lang="zh-CN" altLang="en-US" dirty="0">
              <a:latin typeface="Arial" panose="020B0604020202020204" pitchFamily="34" charset="0"/>
              <a:ea typeface="宋体" panose="02010600030101010101" pitchFamily="2" charset="-122"/>
            </a:endParaRPr>
          </a:p>
        </p:txBody>
      </p:sp>
      <p:sp>
        <p:nvSpPr>
          <p:cNvPr id="17414" name="矩形 13"/>
          <p:cNvSpPr/>
          <p:nvPr/>
        </p:nvSpPr>
        <p:spPr>
          <a:xfrm>
            <a:off x="600075" y="2108200"/>
            <a:ext cx="10955338"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5" name="矩形 11"/>
          <p:cNvSpPr/>
          <p:nvPr/>
        </p:nvSpPr>
        <p:spPr>
          <a:xfrm>
            <a:off x="887413" y="2214563"/>
            <a:ext cx="8096250" cy="368300"/>
          </a:xfrm>
          <a:prstGeom prst="rect">
            <a:avLst/>
          </a:prstGeom>
          <a:noFill/>
          <a:ln w="9525">
            <a:noFill/>
          </a:ln>
        </p:spPr>
        <p:txBody>
          <a:bodyPr anchor="t" anchorCtr="0">
            <a:spAutoFit/>
          </a:bodyPr>
          <a:p>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头顶球是指运动员有目的地用额部将球击向预定目的的动作方法。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6" name="矩形 12"/>
          <p:cNvSpPr/>
          <p:nvPr/>
        </p:nvSpPr>
        <p:spPr>
          <a:xfrm>
            <a:off x="873125" y="2752725"/>
            <a:ext cx="2262188" cy="369888"/>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（一）头球动作分析</a:t>
            </a:r>
            <a:endParaRPr lang="zh-CN" altLang="en-US" dirty="0">
              <a:latin typeface="Arial" panose="020B0604020202020204" pitchFamily="34" charset="0"/>
              <a:ea typeface="宋体" panose="02010600030101010101" pitchFamily="2" charset="-122"/>
            </a:endParaRPr>
          </a:p>
        </p:txBody>
      </p:sp>
      <p:sp>
        <p:nvSpPr>
          <p:cNvPr id="17417" name="矩形 13"/>
          <p:cNvSpPr/>
          <p:nvPr/>
        </p:nvSpPr>
        <p:spPr>
          <a:xfrm>
            <a:off x="922338" y="3276600"/>
            <a:ext cx="10015537" cy="755650"/>
          </a:xfrm>
          <a:prstGeom prst="rect">
            <a:avLst/>
          </a:prstGeom>
          <a:noFill/>
          <a:ln w="9525">
            <a:noFill/>
          </a:ln>
        </p:spPr>
        <p:txBody>
          <a:bodyPr anchor="t" anchorCtr="0">
            <a:spAutoFit/>
          </a:bodyPr>
          <a:p>
            <a:pPr algn="just">
              <a:lnSpc>
                <a:spcPct val="12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头顶球是一个自上而下全身协调发力的动作过程，在比赛条件下完成这一动作过程应包括：</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判断与选位；蹬地与摆动；击球动作；击球后身体控制。</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418" name="图片 14" descr="头球.jpeg"/>
          <p:cNvPicPr>
            <a:picLocks noChangeAspect="1"/>
          </p:cNvPicPr>
          <p:nvPr/>
        </p:nvPicPr>
        <p:blipFill>
          <a:blip r:embed="rId1"/>
          <a:stretch>
            <a:fillRect/>
          </a:stretch>
        </p:blipFill>
        <p:spPr>
          <a:xfrm>
            <a:off x="6302375" y="3802063"/>
            <a:ext cx="2714625" cy="1809750"/>
          </a:xfrm>
          <a:prstGeom prst="rect">
            <a:avLst/>
          </a:prstGeom>
          <a:noFill/>
          <a:ln w="9525">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4" name="矩形 17"/>
          <p:cNvSpPr/>
          <p:nvPr/>
        </p:nvSpPr>
        <p:spPr>
          <a:xfrm>
            <a:off x="869950" y="544513"/>
            <a:ext cx="2973388" cy="398780"/>
          </a:xfrm>
          <a:prstGeom prst="rect">
            <a:avLst/>
          </a:prstGeom>
          <a:noFill/>
          <a:ln w="9525">
            <a:noFill/>
          </a:ln>
        </p:spPr>
        <p:txBody>
          <a:bodyPr anchor="t" anchorCtr="0">
            <a:spAutoFit/>
          </a:bodyPr>
          <a:p>
            <a:pPr algn="l"/>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四、头顶球技术</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8435" name="矩形 2"/>
          <p:cNvSpPr/>
          <p:nvPr/>
        </p:nvSpPr>
        <p:spPr>
          <a:xfrm>
            <a:off x="588963" y="1479550"/>
            <a:ext cx="10944225"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36" name="任意多边形 20"/>
          <p:cNvSpPr/>
          <p:nvPr/>
        </p:nvSpPr>
        <p:spPr>
          <a:xfrm>
            <a:off x="588963" y="1587500"/>
            <a:ext cx="10955337" cy="736600"/>
          </a:xfrm>
          <a:custGeom>
            <a:avLst/>
            <a:gdLst/>
            <a:ahLst/>
            <a:cxnLst>
              <a:cxn ang="0">
                <a:pos x="0" y="0"/>
              </a:cxn>
              <a:cxn ang="0">
                <a:pos x="25395359" y="0"/>
              </a:cxn>
              <a:cxn ang="0">
                <a:pos x="25395359" y="559456"/>
              </a:cxn>
              <a:cxn ang="0">
                <a:pos x="24261603" y="559456"/>
              </a:cxn>
              <a:cxn ang="0">
                <a:pos x="23722260" y="743974"/>
              </a:cxn>
              <a:cxn ang="0">
                <a:pos x="23722260"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8437"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（二）头球动作方法</a:t>
            </a:r>
            <a:endParaRPr lang="zh-CN" altLang="en-US" dirty="0">
              <a:latin typeface="Arial" panose="020B0604020202020204" pitchFamily="34" charset="0"/>
              <a:ea typeface="宋体" panose="02010600030101010101" pitchFamily="2" charset="-122"/>
            </a:endParaRPr>
          </a:p>
        </p:txBody>
      </p:sp>
      <p:sp>
        <p:nvSpPr>
          <p:cNvPr id="18438" name="矩形 13"/>
          <p:cNvSpPr/>
          <p:nvPr/>
        </p:nvSpPr>
        <p:spPr>
          <a:xfrm>
            <a:off x="600075" y="2108200"/>
            <a:ext cx="10955338"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8439" name="图片 11" descr="原地顶球.png"/>
          <p:cNvPicPr>
            <a:picLocks noChangeAspect="1"/>
          </p:cNvPicPr>
          <p:nvPr/>
        </p:nvPicPr>
        <p:blipFill>
          <a:blip r:embed="rId1"/>
          <a:stretch>
            <a:fillRect/>
          </a:stretch>
        </p:blipFill>
        <p:spPr>
          <a:xfrm>
            <a:off x="992188" y="2182813"/>
            <a:ext cx="3373437" cy="2093912"/>
          </a:xfrm>
          <a:prstGeom prst="rect">
            <a:avLst/>
          </a:prstGeom>
          <a:noFill/>
          <a:ln w="9525">
            <a:noFill/>
          </a:ln>
        </p:spPr>
      </p:pic>
      <p:sp>
        <p:nvSpPr>
          <p:cNvPr id="18440" name="矩形 12"/>
          <p:cNvSpPr/>
          <p:nvPr/>
        </p:nvSpPr>
        <p:spPr>
          <a:xfrm>
            <a:off x="2078038" y="4660900"/>
            <a:ext cx="1338262"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额正面顶球</a:t>
            </a:r>
            <a:endParaRPr lang="zh-CN" altLang="en-US" dirty="0">
              <a:latin typeface="方正粗黑宋简体" panose="02000000000000000000" pitchFamily="2" charset="-122"/>
              <a:ea typeface="方正粗黑宋简体" panose="02000000000000000000" pitchFamily="2" charset="-122"/>
            </a:endParaRPr>
          </a:p>
        </p:txBody>
      </p:sp>
      <p:pic>
        <p:nvPicPr>
          <p:cNvPr id="18441" name="图片 13" descr="跳起顶球.png"/>
          <p:cNvPicPr>
            <a:picLocks noChangeAspect="1"/>
          </p:cNvPicPr>
          <p:nvPr/>
        </p:nvPicPr>
        <p:blipFill>
          <a:blip r:embed="rId2"/>
          <a:stretch>
            <a:fillRect/>
          </a:stretch>
        </p:blipFill>
        <p:spPr>
          <a:xfrm>
            <a:off x="4252913" y="3819525"/>
            <a:ext cx="2922587" cy="1917700"/>
          </a:xfrm>
          <a:prstGeom prst="rect">
            <a:avLst/>
          </a:prstGeom>
          <a:noFill/>
          <a:ln w="9525">
            <a:noFill/>
          </a:ln>
        </p:spPr>
      </p:pic>
      <p:pic>
        <p:nvPicPr>
          <p:cNvPr id="18442" name="图片 14" descr="前额侧面顶球.png"/>
          <p:cNvPicPr>
            <a:picLocks noChangeAspect="1"/>
          </p:cNvPicPr>
          <p:nvPr/>
        </p:nvPicPr>
        <p:blipFill>
          <a:blip r:embed="rId3"/>
          <a:stretch>
            <a:fillRect/>
          </a:stretch>
        </p:blipFill>
        <p:spPr>
          <a:xfrm>
            <a:off x="7304088" y="2216150"/>
            <a:ext cx="4076700" cy="1990725"/>
          </a:xfrm>
          <a:prstGeom prst="rect">
            <a:avLst/>
          </a:prstGeom>
          <a:noFill/>
          <a:ln w="9525">
            <a:noFill/>
          </a:ln>
        </p:spPr>
      </p:pic>
      <p:sp>
        <p:nvSpPr>
          <p:cNvPr id="18443" name="矩形 15"/>
          <p:cNvSpPr/>
          <p:nvPr/>
        </p:nvSpPr>
        <p:spPr>
          <a:xfrm>
            <a:off x="8556625" y="3906838"/>
            <a:ext cx="1570038" cy="369887"/>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前额侧面顶球</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59" name="矩形 13"/>
          <p:cNvSpPr/>
          <p:nvPr/>
        </p:nvSpPr>
        <p:spPr>
          <a:xfrm>
            <a:off x="920750" y="1411288"/>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0" name="矩形 2"/>
          <p:cNvSpPr/>
          <p:nvPr/>
        </p:nvSpPr>
        <p:spPr>
          <a:xfrm>
            <a:off x="931863" y="1411288"/>
            <a:ext cx="7200900" cy="109537"/>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1" name="任意多边形 20"/>
          <p:cNvSpPr/>
          <p:nvPr/>
        </p:nvSpPr>
        <p:spPr>
          <a:xfrm>
            <a:off x="931863" y="1519238"/>
            <a:ext cx="7200900" cy="736600"/>
          </a:xfrm>
          <a:custGeom>
            <a:avLst/>
            <a:gdLst/>
            <a:ahLst/>
            <a:cxnLst>
              <a:cxn ang="0">
                <a:pos x="0" y="0"/>
              </a:cxn>
              <a:cxn ang="0">
                <a:pos x="7211701" y="0"/>
              </a:cxn>
              <a:cxn ang="0">
                <a:pos x="7211701" y="559456"/>
              </a:cxn>
              <a:cxn ang="0">
                <a:pos x="6889737" y="559456"/>
              </a:cxn>
              <a:cxn ang="0">
                <a:pos x="6736574" y="743974"/>
              </a:cxn>
              <a:cxn ang="0">
                <a:pos x="6736574"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9462" name="文本框 3"/>
          <p:cNvSpPr/>
          <p:nvPr/>
        </p:nvSpPr>
        <p:spPr>
          <a:xfrm>
            <a:off x="1181100" y="1646238"/>
            <a:ext cx="1800225"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五、守门员技术</a:t>
            </a:r>
            <a:endParaRPr lang="zh-CN" altLang="en-US" dirty="0">
              <a:latin typeface="Arial" panose="020B0604020202020204" pitchFamily="34" charset="0"/>
              <a:ea typeface="宋体" panose="02010600030101010101" pitchFamily="2" charset="-122"/>
            </a:endParaRPr>
          </a:p>
        </p:txBody>
      </p:sp>
      <p:sp>
        <p:nvSpPr>
          <p:cNvPr id="19463" name="矩形 10"/>
          <p:cNvSpPr/>
          <p:nvPr/>
        </p:nvSpPr>
        <p:spPr>
          <a:xfrm>
            <a:off x="1104900" y="2224088"/>
            <a:ext cx="6816725" cy="874712"/>
          </a:xfrm>
          <a:prstGeom prst="rect">
            <a:avLst/>
          </a:prstGeom>
          <a:no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守门员技术是指守门员围绕球门安全所采用的有效的防御性动作和组织发动进攻时所采用相应的动作方法的总称。</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464" name="图片 11" descr="守门员.jpg"/>
          <p:cNvPicPr>
            <a:picLocks noChangeAspect="1"/>
          </p:cNvPicPr>
          <p:nvPr/>
        </p:nvPicPr>
        <p:blipFill>
          <a:blip r:embed="rId1"/>
          <a:stretch>
            <a:fillRect/>
          </a:stretch>
        </p:blipFill>
        <p:spPr>
          <a:xfrm>
            <a:off x="8299450" y="1951038"/>
            <a:ext cx="3349625" cy="3214687"/>
          </a:xfrm>
          <a:prstGeom prst="rect">
            <a:avLst/>
          </a:prstGeom>
          <a:noFill/>
          <a:ln w="9525">
            <a:noFill/>
          </a:ln>
        </p:spPr>
      </p:pic>
      <p:sp>
        <p:nvSpPr>
          <p:cNvPr id="19465" name="矩形 12"/>
          <p:cNvSpPr/>
          <p:nvPr/>
        </p:nvSpPr>
        <p:spPr>
          <a:xfrm>
            <a:off x="1177925" y="3313113"/>
            <a:ext cx="2954338" cy="369887"/>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（一）守门员技术动作分析</a:t>
            </a:r>
            <a:endParaRPr lang="zh-CN" altLang="en-US" dirty="0">
              <a:latin typeface="Arial" panose="020B0604020202020204" pitchFamily="34" charset="0"/>
              <a:ea typeface="宋体" panose="02010600030101010101" pitchFamily="2" charset="-122"/>
            </a:endParaRPr>
          </a:p>
        </p:txBody>
      </p:sp>
      <p:sp>
        <p:nvSpPr>
          <p:cNvPr id="19466" name="矩形 13"/>
          <p:cNvSpPr/>
          <p:nvPr/>
        </p:nvSpPr>
        <p:spPr>
          <a:xfrm>
            <a:off x="1404938" y="3860800"/>
            <a:ext cx="6207125" cy="1706563"/>
          </a:xfrm>
          <a:prstGeom prst="rect">
            <a:avLst/>
          </a:prstGeom>
          <a:noFill/>
          <a:ln w="9525">
            <a:noFill/>
          </a:ln>
        </p:spPr>
        <p:txBody>
          <a:bodyPr anchor="t" anchorCtr="0">
            <a:spAutoFit/>
          </a:bodyPr>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观察判断</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移动选位。</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准备姿势。</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防守应答。</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2" name="矩形 17"/>
          <p:cNvSpPr/>
          <p:nvPr/>
        </p:nvSpPr>
        <p:spPr>
          <a:xfrm>
            <a:off x="869950" y="544513"/>
            <a:ext cx="2973388" cy="398780"/>
          </a:xfrm>
          <a:prstGeom prst="rect">
            <a:avLst/>
          </a:prstGeom>
          <a:noFill/>
          <a:ln w="9525">
            <a:noFill/>
          </a:ln>
        </p:spPr>
        <p:txBody>
          <a:bodyPr anchor="t" anchorCtr="0">
            <a:spAutoFit/>
          </a:bodyPr>
          <a:p>
            <a:r>
              <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五、守门员技术</a:t>
            </a:r>
            <a:endParaRPr lang="zh-CN" altLang="en-US" sz="2000"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3" name="矩形 2"/>
          <p:cNvSpPr/>
          <p:nvPr/>
        </p:nvSpPr>
        <p:spPr>
          <a:xfrm>
            <a:off x="588963" y="1479550"/>
            <a:ext cx="10944225"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484" name="任意多边形 20"/>
          <p:cNvSpPr/>
          <p:nvPr/>
        </p:nvSpPr>
        <p:spPr>
          <a:xfrm>
            <a:off x="588963" y="1587500"/>
            <a:ext cx="10955337" cy="736600"/>
          </a:xfrm>
          <a:custGeom>
            <a:avLst/>
            <a:gdLst/>
            <a:ahLst/>
            <a:cxnLst>
              <a:cxn ang="0">
                <a:pos x="0" y="0"/>
              </a:cxn>
              <a:cxn ang="0">
                <a:pos x="25395359" y="0"/>
              </a:cxn>
              <a:cxn ang="0">
                <a:pos x="25395359" y="559456"/>
              </a:cxn>
              <a:cxn ang="0">
                <a:pos x="24261603" y="559456"/>
              </a:cxn>
              <a:cxn ang="0">
                <a:pos x="23722260" y="743974"/>
              </a:cxn>
              <a:cxn ang="0">
                <a:pos x="23722260"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20485" name="文本框 3"/>
          <p:cNvSpPr/>
          <p:nvPr/>
        </p:nvSpPr>
        <p:spPr>
          <a:xfrm>
            <a:off x="746125" y="1703388"/>
            <a:ext cx="295433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（二）守门员技术动作方法</a:t>
            </a:r>
            <a:endParaRPr lang="zh-CN" altLang="en-US" dirty="0">
              <a:latin typeface="Arial" panose="020B0604020202020204" pitchFamily="34" charset="0"/>
              <a:ea typeface="宋体" panose="02010600030101010101" pitchFamily="2" charset="-122"/>
            </a:endParaRPr>
          </a:p>
        </p:txBody>
      </p:sp>
      <p:sp>
        <p:nvSpPr>
          <p:cNvPr id="20486" name="矩形 13"/>
          <p:cNvSpPr/>
          <p:nvPr/>
        </p:nvSpPr>
        <p:spPr>
          <a:xfrm>
            <a:off x="600075" y="2108200"/>
            <a:ext cx="10955338"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0487" name="图片 11" descr="跪式接球.png"/>
          <p:cNvPicPr>
            <a:picLocks noChangeAspect="1"/>
          </p:cNvPicPr>
          <p:nvPr/>
        </p:nvPicPr>
        <p:blipFill>
          <a:blip r:embed="rId1"/>
          <a:stretch>
            <a:fillRect/>
          </a:stretch>
        </p:blipFill>
        <p:spPr>
          <a:xfrm>
            <a:off x="703263" y="2397125"/>
            <a:ext cx="3676650" cy="1447800"/>
          </a:xfrm>
          <a:prstGeom prst="rect">
            <a:avLst/>
          </a:prstGeom>
          <a:noFill/>
          <a:ln w="9525">
            <a:noFill/>
          </a:ln>
        </p:spPr>
      </p:pic>
      <p:pic>
        <p:nvPicPr>
          <p:cNvPr id="20488" name="图片 12" descr="俯背式接球.png"/>
          <p:cNvPicPr>
            <a:picLocks noChangeAspect="1"/>
          </p:cNvPicPr>
          <p:nvPr/>
        </p:nvPicPr>
        <p:blipFill>
          <a:blip r:embed="rId2"/>
          <a:stretch>
            <a:fillRect/>
          </a:stretch>
        </p:blipFill>
        <p:spPr>
          <a:xfrm>
            <a:off x="1622425" y="4064000"/>
            <a:ext cx="2066925" cy="1495425"/>
          </a:xfrm>
          <a:prstGeom prst="rect">
            <a:avLst/>
          </a:prstGeom>
          <a:noFill/>
          <a:ln w="9525">
            <a:noFill/>
          </a:ln>
        </p:spPr>
      </p:pic>
      <p:sp>
        <p:nvSpPr>
          <p:cNvPr id="20489" name="矩形 13"/>
          <p:cNvSpPr/>
          <p:nvPr/>
        </p:nvSpPr>
        <p:spPr>
          <a:xfrm>
            <a:off x="3873500" y="3895725"/>
            <a:ext cx="1108075" cy="369888"/>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下手接球</a:t>
            </a:r>
            <a:endParaRPr lang="zh-CN" altLang="en-US" dirty="0">
              <a:latin typeface="方正粗黑宋简体" panose="02000000000000000000" pitchFamily="2" charset="-122"/>
              <a:ea typeface="方正粗黑宋简体" panose="02000000000000000000" pitchFamily="2" charset="-122"/>
            </a:endParaRPr>
          </a:p>
        </p:txBody>
      </p:sp>
      <p:pic>
        <p:nvPicPr>
          <p:cNvPr id="20490" name="图片 14" descr="上手接球.png"/>
          <p:cNvPicPr>
            <a:picLocks noChangeAspect="1"/>
          </p:cNvPicPr>
          <p:nvPr/>
        </p:nvPicPr>
        <p:blipFill>
          <a:blip r:embed="rId3"/>
          <a:stretch>
            <a:fillRect/>
          </a:stretch>
        </p:blipFill>
        <p:spPr>
          <a:xfrm>
            <a:off x="7008813" y="2182813"/>
            <a:ext cx="3752850" cy="2971800"/>
          </a:xfrm>
          <a:prstGeom prst="rect">
            <a:avLst/>
          </a:prstGeom>
          <a:noFill/>
          <a:ln w="9525">
            <a:noFill/>
          </a:ln>
        </p:spPr>
      </p:pic>
      <p:sp>
        <p:nvSpPr>
          <p:cNvPr id="20491" name="矩形 15"/>
          <p:cNvSpPr/>
          <p:nvPr/>
        </p:nvSpPr>
        <p:spPr>
          <a:xfrm>
            <a:off x="8434388" y="5221288"/>
            <a:ext cx="1108075" cy="369887"/>
          </a:xfrm>
          <a:prstGeom prst="rect">
            <a:avLst/>
          </a:prstGeom>
          <a:noFill/>
          <a:ln w="9525">
            <a:noFill/>
          </a:ln>
        </p:spPr>
        <p:txBody>
          <a:bodyPr wrap="none" anchor="t" anchorCtr="0">
            <a:spAutoFit/>
          </a:bodyPr>
          <a:p>
            <a:r>
              <a:rPr lang="zh-CN" altLang="en-US" dirty="0">
                <a:latin typeface="方正粗黑宋简体" panose="02000000000000000000" pitchFamily="2" charset="-122"/>
                <a:ea typeface="方正粗黑宋简体" panose="02000000000000000000" pitchFamily="2" charset="-122"/>
              </a:rPr>
              <a:t>上手接球</a:t>
            </a:r>
            <a:endParaRPr lang="zh-CN" altLang="en-US" dirty="0">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足球战术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战术原则</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比赛阵型</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2"/>
          <p:cNvSpPr/>
          <p:nvPr/>
        </p:nvSpPr>
        <p:spPr>
          <a:xfrm>
            <a:off x="588963" y="1479550"/>
            <a:ext cx="10944225"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08" name="任意多边形 20"/>
          <p:cNvSpPr/>
          <p:nvPr/>
        </p:nvSpPr>
        <p:spPr>
          <a:xfrm>
            <a:off x="588963" y="1587500"/>
            <a:ext cx="10955337" cy="736600"/>
          </a:xfrm>
          <a:custGeom>
            <a:avLst/>
            <a:gdLst/>
            <a:ahLst/>
            <a:cxnLst>
              <a:cxn ang="0">
                <a:pos x="0" y="0"/>
              </a:cxn>
              <a:cxn ang="0">
                <a:pos x="25395359" y="0"/>
              </a:cxn>
              <a:cxn ang="0">
                <a:pos x="25395359" y="559456"/>
              </a:cxn>
              <a:cxn ang="0">
                <a:pos x="24261603" y="559456"/>
              </a:cxn>
              <a:cxn ang="0">
                <a:pos x="23722260" y="743974"/>
              </a:cxn>
              <a:cxn ang="0">
                <a:pos x="23722260"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21509" name="文本框 3"/>
          <p:cNvSpPr/>
          <p:nvPr/>
        </p:nvSpPr>
        <p:spPr>
          <a:xfrm>
            <a:off x="746125" y="1703388"/>
            <a:ext cx="157003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一、战术原则</a:t>
            </a:r>
            <a:endParaRPr lang="zh-CN" altLang="en-US" dirty="0">
              <a:latin typeface="Arial" panose="020B0604020202020204" pitchFamily="34" charset="0"/>
              <a:ea typeface="宋体" panose="02010600030101010101" pitchFamily="2" charset="-122"/>
            </a:endParaRPr>
          </a:p>
        </p:txBody>
      </p:sp>
      <p:sp>
        <p:nvSpPr>
          <p:cNvPr id="21510" name="矩形 13"/>
          <p:cNvSpPr/>
          <p:nvPr/>
        </p:nvSpPr>
        <p:spPr>
          <a:xfrm>
            <a:off x="600075" y="2108200"/>
            <a:ext cx="10955338"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1" name="矩形 11"/>
          <p:cNvSpPr/>
          <p:nvPr/>
        </p:nvSpPr>
        <p:spPr>
          <a:xfrm>
            <a:off x="773113" y="2247900"/>
            <a:ext cx="10474325" cy="458788"/>
          </a:xfrm>
          <a:prstGeom prst="rect">
            <a:avLst/>
          </a:prstGeom>
          <a:no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足球战术是指在比赛中为了战胜对手，根据主客观的实际所采取的个人行动和集体配合的手段的总称。</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矩形 12"/>
          <p:cNvSpPr/>
          <p:nvPr/>
        </p:nvSpPr>
        <p:spPr>
          <a:xfrm>
            <a:off x="750888" y="2876550"/>
            <a:ext cx="10221912" cy="873125"/>
          </a:xfrm>
          <a:prstGeom prst="rect">
            <a:avLst/>
          </a:prstGeom>
          <a:no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足球战术原则是足球比赛攻守基本规律的反映，是人们在长期的足球比赛中探索出来的指导足球比赛的基本原则。足球比赛的战术包括进攻和防守两个方面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13" name="图片 13" descr="守门将.png"/>
          <p:cNvPicPr>
            <a:picLocks noChangeAspect="1"/>
          </p:cNvPicPr>
          <p:nvPr/>
        </p:nvPicPr>
        <p:blipFill>
          <a:blip r:embed="rId1"/>
          <a:stretch>
            <a:fillRect/>
          </a:stretch>
        </p:blipFill>
        <p:spPr>
          <a:xfrm>
            <a:off x="7654925" y="3409950"/>
            <a:ext cx="2266950" cy="2266950"/>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0"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一、战术原则</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2531" name="矩形 2"/>
          <p:cNvSpPr/>
          <p:nvPr/>
        </p:nvSpPr>
        <p:spPr>
          <a:xfrm>
            <a:off x="588963" y="1479550"/>
            <a:ext cx="6246812" cy="6350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任意多边形 20"/>
          <p:cNvSpPr/>
          <p:nvPr/>
        </p:nvSpPr>
        <p:spPr>
          <a:xfrm>
            <a:off x="588963" y="1587500"/>
            <a:ext cx="6246812" cy="736600"/>
          </a:xfrm>
          <a:custGeom>
            <a:avLst/>
            <a:gdLst/>
            <a:ahLst/>
            <a:cxnLst>
              <a:cxn ang="0">
                <a:pos x="0" y="0"/>
              </a:cxn>
              <a:cxn ang="0">
                <a:pos x="14479144" y="0"/>
              </a:cxn>
              <a:cxn ang="0">
                <a:pos x="14479144" y="559456"/>
              </a:cxn>
              <a:cxn ang="0">
                <a:pos x="13832735" y="559456"/>
              </a:cxn>
              <a:cxn ang="0">
                <a:pos x="13525228" y="743974"/>
              </a:cxn>
              <a:cxn ang="0">
                <a:pos x="13525228"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22533"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（一）进攻战术原则</a:t>
            </a:r>
            <a:endParaRPr lang="zh-CN" altLang="en-US" dirty="0">
              <a:latin typeface="Arial" panose="020B0604020202020204" pitchFamily="34" charset="0"/>
              <a:ea typeface="宋体" panose="02010600030101010101" pitchFamily="2" charset="-122"/>
            </a:endParaRPr>
          </a:p>
        </p:txBody>
      </p:sp>
      <p:sp>
        <p:nvSpPr>
          <p:cNvPr id="22534" name="矩形 13"/>
          <p:cNvSpPr/>
          <p:nvPr/>
        </p:nvSpPr>
        <p:spPr>
          <a:xfrm>
            <a:off x="600075" y="2108200"/>
            <a:ext cx="6235700"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5" name="矩形 7"/>
          <p:cNvSpPr/>
          <p:nvPr/>
        </p:nvSpPr>
        <p:spPr>
          <a:xfrm>
            <a:off x="647700" y="2157413"/>
            <a:ext cx="6096000" cy="646112"/>
          </a:xfrm>
          <a:prstGeom prst="rect">
            <a:avLst/>
          </a:prstGeom>
          <a:noFill/>
          <a:ln w="9525">
            <a:noFill/>
          </a:ln>
        </p:spPr>
        <p:txBody>
          <a:bodyPr anchor="t" anchorCtr="0">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在比赛中，一次完整的进攻是由组织发动、突破防线和结束进攻三个步骤构成。</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21"/>
          <p:cNvSpPr/>
          <p:nvPr/>
        </p:nvSpPr>
        <p:spPr>
          <a:xfrm>
            <a:off x="730250" y="2841625"/>
            <a:ext cx="5795963" cy="2370138"/>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组织发动进攻要制造宽度、保持纵深。</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突破防线要利用空当，渗透切入。</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结束进攻要敢于“冒险性”传球，拼抢射门区。</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临场运用要机动灵活，随机应变。</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攻中寓守。</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537" name="图片 10" descr="1.jpg"/>
          <p:cNvPicPr>
            <a:picLocks noChangeAspect="1"/>
          </p:cNvPicPr>
          <p:nvPr/>
        </p:nvPicPr>
        <p:blipFill>
          <a:blip r:embed="rId1"/>
          <a:stretch>
            <a:fillRect/>
          </a:stretch>
        </p:blipFill>
        <p:spPr>
          <a:xfrm>
            <a:off x="7146925" y="1577975"/>
            <a:ext cx="4138613" cy="41370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
                                        </p:tgtEl>
                                        <p:attrNameLst>
                                          <p:attrName>style.visibility</p:attrName>
                                        </p:attrNameLst>
                                      </p:cBhvr>
                                      <p:to>
                                        <p:strVal val="visible"/>
                                      </p:to>
                                    </p:set>
                                    <p:animEffect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111125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使学生懂得欣赏足球比赛，感受参与比赛的乐趣，并积极弘扬和践行团队精神。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了解足球运动的发展史；熟悉足球运动的锻炼价值。</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学会足球运动的基本技术、战术以及裁判规则。</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4"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一、战术原则</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3555" name="矩形 2"/>
          <p:cNvSpPr/>
          <p:nvPr/>
        </p:nvSpPr>
        <p:spPr>
          <a:xfrm>
            <a:off x="588963" y="1479550"/>
            <a:ext cx="6246812" cy="6350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56" name="任意多边形 20"/>
          <p:cNvSpPr/>
          <p:nvPr/>
        </p:nvSpPr>
        <p:spPr>
          <a:xfrm>
            <a:off x="588963" y="1587500"/>
            <a:ext cx="6246812" cy="736600"/>
          </a:xfrm>
          <a:custGeom>
            <a:avLst/>
            <a:gdLst/>
            <a:ahLst/>
            <a:cxnLst>
              <a:cxn ang="0">
                <a:pos x="0" y="0"/>
              </a:cxn>
              <a:cxn ang="0">
                <a:pos x="14479144" y="0"/>
              </a:cxn>
              <a:cxn ang="0">
                <a:pos x="14479144" y="559456"/>
              </a:cxn>
              <a:cxn ang="0">
                <a:pos x="13832735" y="559456"/>
              </a:cxn>
              <a:cxn ang="0">
                <a:pos x="13525228" y="743974"/>
              </a:cxn>
              <a:cxn ang="0">
                <a:pos x="13525228" y="559456"/>
              </a:cxn>
              <a:cxn ang="0">
                <a:pos x="0" y="559456"/>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23557" name="文本框 3"/>
          <p:cNvSpPr/>
          <p:nvPr/>
        </p:nvSpPr>
        <p:spPr>
          <a:xfrm>
            <a:off x="746125" y="1703388"/>
            <a:ext cx="2262188"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（二）防守战术原则</a:t>
            </a:r>
            <a:endParaRPr lang="zh-CN" altLang="en-US" dirty="0">
              <a:latin typeface="Arial" panose="020B0604020202020204" pitchFamily="34" charset="0"/>
              <a:ea typeface="宋体" panose="02010600030101010101" pitchFamily="2" charset="-122"/>
            </a:endParaRPr>
          </a:p>
        </p:txBody>
      </p:sp>
      <p:sp>
        <p:nvSpPr>
          <p:cNvPr id="23558" name="矩形 13"/>
          <p:cNvSpPr/>
          <p:nvPr/>
        </p:nvSpPr>
        <p:spPr>
          <a:xfrm>
            <a:off x="600075" y="2108200"/>
            <a:ext cx="6235700" cy="367506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r>
              <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rPr>
              <a:t>脚背外侧运球</a:t>
            </a: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矩形 21"/>
          <p:cNvSpPr/>
          <p:nvPr/>
        </p:nvSpPr>
        <p:spPr>
          <a:xfrm>
            <a:off x="765175" y="2327275"/>
            <a:ext cx="5795963" cy="2370138"/>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延缓对方的进攻速度。</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迅速回防布防。</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收缩保护，防止突破。</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封锁射门区、保护球门区。</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守中寓攻。</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560" name="图片 11" descr="2.jpeg"/>
          <p:cNvPicPr>
            <a:picLocks noChangeAspect="1"/>
          </p:cNvPicPr>
          <p:nvPr/>
        </p:nvPicPr>
        <p:blipFill>
          <a:blip r:embed="rId1"/>
          <a:stretch>
            <a:fillRect/>
          </a:stretch>
        </p:blipFill>
        <p:spPr>
          <a:xfrm>
            <a:off x="6945313" y="1920875"/>
            <a:ext cx="4976812" cy="3265488"/>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
                                        </p:tgtEl>
                                        <p:attrNameLst>
                                          <p:attrName>style.visibility</p:attrName>
                                        </p:attrNameLst>
                                      </p:cBhvr>
                                      <p:to>
                                        <p:strVal val="visible"/>
                                      </p:to>
                                    </p:set>
                                    <p:animEffect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79" name="矩形 7"/>
          <p:cNvSpPr/>
          <p:nvPr/>
        </p:nvSpPr>
        <p:spPr>
          <a:xfrm>
            <a:off x="0" y="3268663"/>
            <a:ext cx="12192000" cy="457200"/>
          </a:xfrm>
          <a:prstGeom prst="rect">
            <a:avLst/>
          </a:prstGeom>
          <a:solidFill>
            <a:schemeClr val="accent1"/>
          </a:solid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580" name="等腰三角形 8"/>
          <p:cNvSpPr/>
          <p:nvPr/>
        </p:nvSpPr>
        <p:spPr>
          <a:xfrm>
            <a:off x="4035425" y="2720975"/>
            <a:ext cx="273050" cy="536575"/>
          </a:xfrm>
          <a:prstGeom prst="triangle">
            <a:avLst>
              <a:gd name="adj" fmla="val 50000"/>
            </a:avLst>
          </a:prstGeom>
          <a:solidFill>
            <a:srgbClr val="00B050"/>
          </a:solid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581" name="等腰三角形 9"/>
          <p:cNvSpPr/>
          <p:nvPr/>
        </p:nvSpPr>
        <p:spPr>
          <a:xfrm>
            <a:off x="9490075" y="2724150"/>
            <a:ext cx="274638" cy="536575"/>
          </a:xfrm>
          <a:prstGeom prst="triangle">
            <a:avLst>
              <a:gd name="adj" fmla="val 50000"/>
            </a:avLst>
          </a:prstGeom>
          <a:solidFill>
            <a:srgbClr val="00B050"/>
          </a:solid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582" name="等腰三角形 10"/>
          <p:cNvSpPr/>
          <p:nvPr/>
        </p:nvSpPr>
        <p:spPr>
          <a:xfrm flipV="1">
            <a:off x="1203325" y="3741738"/>
            <a:ext cx="260350" cy="419100"/>
          </a:xfrm>
          <a:prstGeom prst="triangle">
            <a:avLst>
              <a:gd name="adj" fmla="val 50000"/>
            </a:avLst>
          </a:prstGeom>
          <a:solidFill>
            <a:srgbClr val="00B050"/>
          </a:solid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583" name="等腰三角形 11"/>
          <p:cNvSpPr/>
          <p:nvPr/>
        </p:nvSpPr>
        <p:spPr>
          <a:xfrm flipV="1">
            <a:off x="6245225" y="3741738"/>
            <a:ext cx="280988" cy="555625"/>
          </a:xfrm>
          <a:prstGeom prst="triangle">
            <a:avLst>
              <a:gd name="adj" fmla="val 50000"/>
            </a:avLst>
          </a:prstGeom>
          <a:solidFill>
            <a:srgbClr val="00B050"/>
          </a:solidFill>
          <a:ln w="95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584" name="矩形 12"/>
          <p:cNvSpPr/>
          <p:nvPr/>
        </p:nvSpPr>
        <p:spPr>
          <a:xfrm>
            <a:off x="979488" y="1198563"/>
            <a:ext cx="1570037"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二、比赛阵型</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5" name="矩形 13"/>
          <p:cNvSpPr/>
          <p:nvPr/>
        </p:nvSpPr>
        <p:spPr>
          <a:xfrm>
            <a:off x="393700" y="4181475"/>
            <a:ext cx="2260600" cy="369888"/>
          </a:xfrm>
          <a:prstGeom prst="rect">
            <a:avLst/>
          </a:prstGeom>
          <a:noFill/>
          <a:ln w="9525">
            <a:noFill/>
          </a:ln>
        </p:spPr>
        <p:txBody>
          <a:bodyPr wrap="none" anchor="t" anchorCtr="0">
            <a:spAutoFit/>
          </a:bodyPr>
          <a:p>
            <a:r>
              <a:rPr lang="zh-CN" altLang="en-US" dirty="0">
                <a:solidFill>
                  <a:srgbClr val="FF0000"/>
                </a:solidFill>
                <a:latin typeface="Arial" panose="020B0604020202020204" pitchFamily="34" charset="0"/>
                <a:ea typeface="宋体" panose="02010600030101010101" pitchFamily="2" charset="-122"/>
              </a:rPr>
              <a:t>比赛阵型的萌芽阶段</a:t>
            </a:r>
            <a:endParaRPr lang="zh-CN" altLang="en-US" dirty="0">
              <a:solidFill>
                <a:srgbClr val="FF0000"/>
              </a:solidFill>
              <a:latin typeface="Arial" panose="020B0604020202020204" pitchFamily="34" charset="0"/>
              <a:ea typeface="宋体" panose="02010600030101010101" pitchFamily="2" charset="-122"/>
            </a:endParaRPr>
          </a:p>
        </p:txBody>
      </p:sp>
      <p:sp>
        <p:nvSpPr>
          <p:cNvPr id="24586" name="矩形 14"/>
          <p:cNvSpPr/>
          <p:nvPr/>
        </p:nvSpPr>
        <p:spPr>
          <a:xfrm>
            <a:off x="487363" y="4660900"/>
            <a:ext cx="1787525" cy="1076325"/>
          </a:xfrm>
          <a:prstGeom prst="rect">
            <a:avLst/>
          </a:prstGeom>
          <a:noFill/>
          <a:ln w="9525">
            <a:noFill/>
          </a:ln>
        </p:spPr>
        <p:txBody>
          <a:bodyPr anchor="t" anchorCtr="0">
            <a:spAutoFit/>
          </a:bodyPr>
          <a:p>
            <a:pPr algn="just"/>
            <a:r>
              <a:rPr lang="zh-CN" altLang="en-US" sz="1600" dirty="0">
                <a:latin typeface="楷体" panose="02010609060101010101" pitchFamily="49" charset="-122"/>
                <a:ea typeface="楷体" panose="02010609060101010101" pitchFamily="49" charset="-122"/>
              </a:rPr>
              <a:t>“一二七”式、“二二六”式和“二三五”式（塔式）阵型</a:t>
            </a:r>
            <a:endParaRPr lang="zh-CN" altLang="en-US" sz="1600" dirty="0">
              <a:latin typeface="楷体" panose="02010609060101010101" pitchFamily="49" charset="-122"/>
              <a:ea typeface="楷体" panose="02010609060101010101" pitchFamily="49" charset="-122"/>
            </a:endParaRPr>
          </a:p>
        </p:txBody>
      </p:sp>
      <p:sp>
        <p:nvSpPr>
          <p:cNvPr id="24587" name="矩形 15"/>
          <p:cNvSpPr/>
          <p:nvPr/>
        </p:nvSpPr>
        <p:spPr>
          <a:xfrm>
            <a:off x="2974975" y="2341563"/>
            <a:ext cx="2492375" cy="369887"/>
          </a:xfrm>
          <a:prstGeom prst="rect">
            <a:avLst/>
          </a:prstGeom>
          <a:noFill/>
          <a:ln w="9525">
            <a:noFill/>
          </a:ln>
        </p:spPr>
        <p:txBody>
          <a:bodyPr wrap="none" anchor="t" anchorCtr="0">
            <a:spAutoFit/>
          </a:bodyPr>
          <a:p>
            <a:r>
              <a:rPr lang="zh-CN" altLang="en-US" dirty="0">
                <a:solidFill>
                  <a:srgbClr val="FF0000"/>
                </a:solidFill>
                <a:latin typeface="Arial" panose="020B0604020202020204" pitchFamily="34" charset="0"/>
                <a:ea typeface="宋体" panose="02010600030101010101" pitchFamily="2" charset="-122"/>
              </a:rPr>
              <a:t>比赛阵型平稳发展阶段</a:t>
            </a:r>
            <a:endParaRPr lang="zh-CN" altLang="en-US" dirty="0">
              <a:solidFill>
                <a:srgbClr val="FF0000"/>
              </a:solidFill>
              <a:latin typeface="Arial" panose="020B0604020202020204" pitchFamily="34" charset="0"/>
              <a:ea typeface="宋体" panose="02010600030101010101" pitchFamily="2" charset="-122"/>
            </a:endParaRPr>
          </a:p>
        </p:txBody>
      </p:sp>
      <p:sp>
        <p:nvSpPr>
          <p:cNvPr id="24588" name="矩形 16"/>
          <p:cNvSpPr/>
          <p:nvPr/>
        </p:nvSpPr>
        <p:spPr>
          <a:xfrm>
            <a:off x="3336925" y="2035175"/>
            <a:ext cx="1787525" cy="338138"/>
          </a:xfrm>
          <a:prstGeom prst="rect">
            <a:avLst/>
          </a:prstGeom>
          <a:noFill/>
          <a:ln w="9525">
            <a:noFill/>
          </a:ln>
        </p:spPr>
        <p:txBody>
          <a:bodyPr anchor="t" anchorCtr="0">
            <a:spAutoFit/>
          </a:bodyPr>
          <a:p>
            <a:pPr algn="just"/>
            <a:r>
              <a:rPr lang="en-US" altLang="zh-CN" sz="1600" dirty="0">
                <a:latin typeface="楷体" panose="02010609060101010101" pitchFamily="49" charset="-122"/>
                <a:ea typeface="楷体" panose="02010609060101010101" pitchFamily="49" charset="-122"/>
              </a:rPr>
              <a:t>“WM”</a:t>
            </a:r>
            <a:r>
              <a:rPr lang="zh-CN" altLang="en-US" sz="1600" dirty="0">
                <a:latin typeface="楷体" panose="02010609060101010101" pitchFamily="49" charset="-122"/>
                <a:ea typeface="楷体" panose="02010609060101010101" pitchFamily="49" charset="-122"/>
              </a:rPr>
              <a:t>式阵型</a:t>
            </a:r>
            <a:endParaRPr lang="zh-CN" altLang="en-US" sz="1600" dirty="0">
              <a:latin typeface="楷体" panose="02010609060101010101" pitchFamily="49" charset="-122"/>
              <a:ea typeface="楷体" panose="02010609060101010101" pitchFamily="49" charset="-122"/>
            </a:endParaRPr>
          </a:p>
        </p:txBody>
      </p:sp>
      <p:sp>
        <p:nvSpPr>
          <p:cNvPr id="24589" name="矩形 18"/>
          <p:cNvSpPr/>
          <p:nvPr/>
        </p:nvSpPr>
        <p:spPr>
          <a:xfrm>
            <a:off x="4962525" y="4318000"/>
            <a:ext cx="2724150" cy="369888"/>
          </a:xfrm>
          <a:prstGeom prst="rect">
            <a:avLst/>
          </a:prstGeom>
          <a:noFill/>
          <a:ln w="9525">
            <a:noFill/>
          </a:ln>
        </p:spPr>
        <p:txBody>
          <a:bodyPr wrap="none" anchor="t" anchorCtr="0">
            <a:spAutoFit/>
          </a:bodyPr>
          <a:p>
            <a:r>
              <a:rPr lang="zh-CN" altLang="en-US" dirty="0">
                <a:solidFill>
                  <a:srgbClr val="FF0000"/>
                </a:solidFill>
                <a:latin typeface="Arial" panose="020B0604020202020204" pitchFamily="34" charset="0"/>
                <a:ea typeface="宋体" panose="02010600030101010101" pitchFamily="2" charset="-122"/>
              </a:rPr>
              <a:t>比赛阵型的迅速发展阶段</a:t>
            </a:r>
            <a:endParaRPr lang="zh-CN" altLang="en-US" dirty="0">
              <a:solidFill>
                <a:srgbClr val="FF0000"/>
              </a:solidFill>
              <a:latin typeface="Arial" panose="020B0604020202020204" pitchFamily="34" charset="0"/>
              <a:ea typeface="宋体" panose="02010600030101010101" pitchFamily="2" charset="-122"/>
            </a:endParaRPr>
          </a:p>
        </p:txBody>
      </p:sp>
      <p:sp>
        <p:nvSpPr>
          <p:cNvPr id="24590" name="矩形 19"/>
          <p:cNvSpPr/>
          <p:nvPr/>
        </p:nvSpPr>
        <p:spPr>
          <a:xfrm>
            <a:off x="5184775" y="4787900"/>
            <a:ext cx="1809750" cy="830263"/>
          </a:xfrm>
          <a:prstGeom prst="rect">
            <a:avLst/>
          </a:prstGeom>
          <a:noFill/>
          <a:ln w="9525">
            <a:noFill/>
          </a:ln>
        </p:spPr>
        <p:txBody>
          <a:bodyPr anchor="t" anchorCtr="0">
            <a:spAutoFit/>
          </a:bodyPr>
          <a:p>
            <a:pPr algn="just"/>
            <a:r>
              <a:rPr lang="zh-CN" altLang="en-US" sz="1600" dirty="0">
                <a:latin typeface="楷体" panose="02010609060101010101" pitchFamily="49" charset="-122"/>
                <a:ea typeface="楷体" panose="02010609060101010101" pitchFamily="49" charset="-122"/>
              </a:rPr>
              <a:t>“四二四”式、“一三三三”和“四三三”式阵型</a:t>
            </a:r>
            <a:endParaRPr lang="zh-CN" altLang="en-US" sz="1600" dirty="0">
              <a:latin typeface="楷体" panose="02010609060101010101" pitchFamily="49" charset="-122"/>
              <a:ea typeface="楷体" panose="02010609060101010101" pitchFamily="49" charset="-122"/>
            </a:endParaRPr>
          </a:p>
        </p:txBody>
      </p:sp>
      <p:sp>
        <p:nvSpPr>
          <p:cNvPr id="24591" name="矩形 20"/>
          <p:cNvSpPr/>
          <p:nvPr/>
        </p:nvSpPr>
        <p:spPr>
          <a:xfrm>
            <a:off x="7700963" y="2341563"/>
            <a:ext cx="3648075" cy="369887"/>
          </a:xfrm>
          <a:prstGeom prst="rect">
            <a:avLst/>
          </a:prstGeom>
          <a:noFill/>
          <a:ln w="9525">
            <a:noFill/>
          </a:ln>
        </p:spPr>
        <p:txBody>
          <a:bodyPr wrap="none" anchor="t" anchorCtr="0">
            <a:spAutoFit/>
          </a:bodyPr>
          <a:p>
            <a:r>
              <a:rPr lang="zh-CN" altLang="en-US" dirty="0">
                <a:solidFill>
                  <a:srgbClr val="FF0000"/>
                </a:solidFill>
                <a:latin typeface="Arial" panose="020B0604020202020204" pitchFamily="34" charset="0"/>
                <a:ea typeface="宋体" panose="02010600030101010101" pitchFamily="2" charset="-122"/>
              </a:rPr>
              <a:t>比赛阵型的进一步探索和发展阶段</a:t>
            </a:r>
            <a:endParaRPr lang="zh-CN" altLang="en-US" dirty="0">
              <a:solidFill>
                <a:srgbClr val="FF0000"/>
              </a:solidFill>
              <a:latin typeface="Arial" panose="020B0604020202020204" pitchFamily="34" charset="0"/>
              <a:ea typeface="宋体" panose="02010600030101010101" pitchFamily="2" charset="-122"/>
            </a:endParaRPr>
          </a:p>
        </p:txBody>
      </p:sp>
      <p:sp>
        <p:nvSpPr>
          <p:cNvPr id="24592" name="矩形 21"/>
          <p:cNvSpPr/>
          <p:nvPr/>
        </p:nvSpPr>
        <p:spPr>
          <a:xfrm>
            <a:off x="8305800" y="2032000"/>
            <a:ext cx="2646363" cy="339725"/>
          </a:xfrm>
          <a:prstGeom prst="rect">
            <a:avLst/>
          </a:prstGeom>
          <a:noFill/>
          <a:ln w="9525">
            <a:noFill/>
          </a:ln>
        </p:spPr>
        <p:txBody>
          <a:bodyPr wrap="none" anchor="t" anchorCtr="0">
            <a:spAutoFit/>
          </a:bodyPr>
          <a:p>
            <a:pPr algn="just"/>
            <a:r>
              <a:rPr lang="zh-CN" altLang="en-US" sz="1600" dirty="0">
                <a:latin typeface="楷体" panose="02010609060101010101" pitchFamily="49" charset="-122"/>
                <a:ea typeface="楷体" panose="02010609060101010101" pitchFamily="49" charset="-122"/>
              </a:rPr>
              <a:t>“三五二”和“五三二”式</a:t>
            </a:r>
            <a:endParaRPr lang="zh-CN" altLang="en-US" sz="1600" dirty="0">
              <a:latin typeface="楷体" panose="02010609060101010101" pitchFamily="49" charset="-122"/>
              <a:ea typeface="楷体" panose="02010609060101010101" pitchFamily="49" charset="-122"/>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1"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30722"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3"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4"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ea typeface="宋体" panose="02010600030101010101" pitchFamily="2" charset="-122"/>
                <a:sym typeface="Calibri" panose="020F0502020204030204" charset="0"/>
              </a:rPr>
              <a:t>CONTENTS PAGE </a:t>
            </a:r>
            <a:endParaRPr lang="zh-CN" altLang="zh-CN" b="1" i="1" dirty="0">
              <a:solidFill>
                <a:srgbClr val="7F7F7F"/>
              </a:solidFill>
              <a:latin typeface="Calibri" panose="020F0502020204030204" charset="0"/>
              <a:ea typeface="宋体" panose="02010600030101010101" pitchFamily="2" charset="-122"/>
              <a:sym typeface="宋体" panose="02010600030101010101" pitchFamily="2" charset="-122"/>
            </a:endParaRPr>
          </a:p>
        </p:txBody>
      </p:sp>
      <p:sp>
        <p:nvSpPr>
          <p:cNvPr id="4100" name="TextBox 6"/>
          <p:cNvSpPr/>
          <p:nvPr/>
        </p:nvSpPr>
        <p:spPr>
          <a:xfrm>
            <a:off x="7240588" y="1406843"/>
            <a:ext cx="3868737"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单元九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足球</a:t>
            </a:r>
            <a:endParaRPr lang="en-US" altLang="zh-CN"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TextBox 10"/>
          <p:cNvSpPr/>
          <p:nvPr/>
        </p:nvSpPr>
        <p:spPr>
          <a:xfrm>
            <a:off x="7331075" y="3565525"/>
            <a:ext cx="4110038"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足球基本技术</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1"/>
          <p:cNvSpPr/>
          <p:nvPr/>
        </p:nvSpPr>
        <p:spPr>
          <a:xfrm>
            <a:off x="7331075" y="4275138"/>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足球战术</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34250" y="2825750"/>
            <a:ext cx="4049713"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足球运动概述</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足球运动概述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足球运动的价值</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足球运动的发展简史</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矩形 18"/>
          <p:cNvSpPr/>
          <p:nvPr/>
        </p:nvSpPr>
        <p:spPr>
          <a:xfrm>
            <a:off x="1656398" y="2565718"/>
            <a:ext cx="10780712" cy="1725612"/>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增强体质，增进身体健康</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培养道德、陶冶情操</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增进友谊、振奋精神</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活跃经济、创造财富</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TextBox 1"/>
          <p:cNvSpPr/>
          <p:nvPr/>
        </p:nvSpPr>
        <p:spPr>
          <a:xfrm>
            <a:off x="1656398" y="1867535"/>
            <a:ext cx="3311525"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一、足球运动的价值</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5" name="组合 29"/>
          <p:cNvGrpSpPr/>
          <p:nvPr/>
        </p:nvGrpSpPr>
        <p:grpSpPr>
          <a:xfrm>
            <a:off x="1547178" y="2272030"/>
            <a:ext cx="3627437" cy="71438"/>
            <a:chOff x="0" y="0"/>
            <a:chExt cx="3627679" cy="72000"/>
          </a:xfrm>
        </p:grpSpPr>
        <p:sp>
          <p:nvSpPr>
            <p:cNvPr id="512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2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5128" name="图片 10" descr="zuqiu.jpg"/>
          <p:cNvPicPr>
            <a:picLocks noChangeAspect="1"/>
          </p:cNvPicPr>
          <p:nvPr>
            <p:custDataLst>
              <p:tags r:id="rId1"/>
            </p:custDataLst>
          </p:nvPr>
        </p:nvPicPr>
        <p:blipFill>
          <a:blip r:embed="rId2"/>
          <a:stretch>
            <a:fillRect/>
          </a:stretch>
        </p:blipFill>
        <p:spPr>
          <a:xfrm>
            <a:off x="7418070" y="2235835"/>
            <a:ext cx="3728085" cy="3670935"/>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8"/>
          <p:cNvSpPr/>
          <p:nvPr/>
        </p:nvSpPr>
        <p:spPr>
          <a:xfrm>
            <a:off x="842963" y="1725613"/>
            <a:ext cx="10780712" cy="4733925"/>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足球起源于中国。早在公元前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475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至前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221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年的战国时期，我国就有了足球运动</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蹴鞠”。汉朝时，蹴鞠已开展得较为普遍了。唐朝是蹴鞠最为盛行的时期，当时已经使用了充气球，并使用“球门”。</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世纪末，现代足球起源于英国。</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1835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年，在英国谢菲尔德成立了世界上第一个足球俱乐部。</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1863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日，英国人在伦敦皇后大街弗里马森旅馆成立了世界第一个足球协会</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英格兰足球协会。</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1864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年，英国剑桥大学为了适应本国各学校的足球比赛而综合制定了一个简单的规则，当时称之为剑桥大学规则。这也是世界足球史上第一部较为统一的足球规则。</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1904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日，国际足球协会联合会（简称国际足联，英文缩写为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FIFA</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）在法国巴黎正式成立。同年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月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日，国际足联召开了第一届全体代表大会，法国的罗伯特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盖林被推选为第一任主席。</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1928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年，国际足球联合会在荷兰首都阿姆斯特丹举行会议，决定每四年举行一届世界足球锦标赛（后更名为世界杯赛），并规定每届比赛与奥运会相间举行。</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目前，按地理位置划分参加世界足球锦标赛的有：欧洲、中北美洲、南美洲、非洲、亚洲和大洋洲的国际足球联合会成员国的球队。</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1"/>
          <p:cNvSpPr/>
          <p:nvPr/>
        </p:nvSpPr>
        <p:spPr>
          <a:xfrm>
            <a:off x="842963" y="1247775"/>
            <a:ext cx="3311525" cy="368300"/>
          </a:xfrm>
          <a:prstGeom prst="rect">
            <a:avLst/>
          </a:prstGeom>
          <a:noFill/>
          <a:ln w="9525">
            <a:noFill/>
          </a:ln>
        </p:spPr>
        <p:txBody>
          <a:bodyPr anchor="t" anchorCtr="0">
            <a:spAutoFit/>
          </a:bodyPr>
          <a:p>
            <a:r>
              <a:rPr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二、足球运动的发展简史</a:t>
            </a:r>
            <a:endParaRPr lang="zh-CN" altLang="en-US" dirty="0">
              <a:latin typeface="Arial" panose="020B0604020202020204" pitchFamily="34" charset="0"/>
              <a:ea typeface="宋体" panose="02010600030101010101" pitchFamily="2" charset="-122"/>
            </a:endParaRPr>
          </a:p>
        </p:txBody>
      </p:sp>
      <p:grpSp>
        <p:nvGrpSpPr>
          <p:cNvPr id="6148" name="组合 29"/>
          <p:cNvGrpSpPr/>
          <p:nvPr/>
        </p:nvGrpSpPr>
        <p:grpSpPr>
          <a:xfrm>
            <a:off x="842963" y="1616075"/>
            <a:ext cx="3627437" cy="71438"/>
            <a:chOff x="0" y="0"/>
            <a:chExt cx="3627679" cy="72000"/>
          </a:xfrm>
        </p:grpSpPr>
        <p:sp>
          <p:nvSpPr>
            <p:cNvPr id="614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单元九　足球</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55955" y="883285"/>
            <a:ext cx="9911080" cy="5169535"/>
          </a:xfrm>
          <a:prstGeom prst="rect">
            <a:avLst/>
          </a:prstGeom>
          <a:noFill/>
        </p:spPr>
        <p:txBody>
          <a:bodyPr wrap="square" rtlCol="0">
            <a:spAutoFit/>
          </a:bodyPr>
          <a:p>
            <a:pPr>
              <a:lnSpc>
                <a:spcPct val="150000"/>
              </a:lnSpc>
            </a:pPr>
            <a:r>
              <a:rPr lang="zh-CN" altLang="en-US" sz="2000" b="1">
                <a:latin typeface="宋体" panose="02010600030101010101" pitchFamily="2" charset="-122"/>
                <a:cs typeface="宋体" panose="02010600030101010101" pitchFamily="2" charset="-122"/>
              </a:rPr>
              <a:t>足球运动员赛前如何安排饮食</a:t>
            </a:r>
            <a:endParaRPr lang="zh-CN" altLang="en-US" sz="2000" b="1">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1.球员应该在赛前2个或3个晚上摄入含有糖的食物（意大利面，米饭或马铃薯类）。这些对糖原储备是一个恰当刺激。</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2.赛前一餐需要在赛前2</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4小时摄入，以便给球员提供最佳的能量，理想的食物应该包括大量的糖（碳水化合物），尽可能少的脂肪，纤维和蛋白质。</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3.在比赛前很短的时间内不能摄入食物，因为比赛时食物还没有完全消化，很容易引起胃肠道不适。</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4.在赛前的准备阶段要尽可能避免摄入含脂肪多的食物，只有非常瘦的肉类（例如：肌肉）是适合的，也要控制在50至100克。</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5.在进行热身活动前2小时，可以吃一些含糖的点心（例如：能量棒，香蕉等）。</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6.在随后进行的热身活动前不再摄入糖，这可以确保维持血糖水平。</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PLACING_PICTURE_USER_VIEWPORT" val="{&quot;height&quot;:8535,&quot;width&quot;:8670}"/>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PP_MARK_KEY" val="a2d4d82a-dc39-4324-b084-8911e16aa4ce"/>
  <p:tag name="COMMONDATA" val="eyJoZGlkIjoiNWVlNjgzMjI3MjA2NDk3ZGIyMWMzNTczOWViNWQ5N2QifQ=="/>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2860</Words>
  <Application>WPS 演示</Application>
  <PresentationFormat>自定义</PresentationFormat>
  <Paragraphs>319</Paragraphs>
  <Slides>32</Slides>
  <Notes>0</Notes>
  <HiddenSlides>0</HiddenSlides>
  <MMClips>0</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32</vt:i4>
      </vt:variant>
    </vt:vector>
  </HeadingPairs>
  <TitlesOfParts>
    <vt:vector size="58"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思源宋体 CN</vt:lpstr>
      <vt:lpstr>方正黑体简体</vt:lpstr>
      <vt:lpstr>方正粗黑宋简体</vt:lpstr>
      <vt:lpstr>楷体</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229</cp:revision>
  <dcterms:created xsi:type="dcterms:W3CDTF">2013-10-18T12:56:00Z</dcterms:created>
  <dcterms:modified xsi:type="dcterms:W3CDTF">2023-08-30T05:40:02Z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F131E67E208A4E7AB5685624BD113A98_13</vt:lpwstr>
  </property>
</Properties>
</file>