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34" r:id="rId6"/>
    <p:sldId id="335" r:id="rId8"/>
    <p:sldId id="337" r:id="rId9"/>
    <p:sldId id="257" r:id="rId10"/>
    <p:sldId id="338" r:id="rId11"/>
    <p:sldId id="341" r:id="rId12"/>
    <p:sldId id="264" r:id="rId13"/>
    <p:sldId id="265" r:id="rId14"/>
    <p:sldId id="266" r:id="rId15"/>
    <p:sldId id="387" r:id="rId16"/>
    <p:sldId id="340" r:id="rId17"/>
    <p:sldId id="343" r:id="rId18"/>
    <p:sldId id="267" r:id="rId19"/>
    <p:sldId id="268" r:id="rId20"/>
    <p:sldId id="269" r:id="rId21"/>
    <p:sldId id="270" r:id="rId22"/>
    <p:sldId id="271" r:id="rId23"/>
    <p:sldId id="272" r:id="rId24"/>
    <p:sldId id="273" r:id="rId25"/>
    <p:sldId id="274" r:id="rId26"/>
    <p:sldId id="276" r:id="rId27"/>
    <p:sldId id="277" r:id="rId28"/>
    <p:sldId id="279" r:id="rId29"/>
    <p:sldId id="280" r:id="rId30"/>
    <p:sldId id="281" r:id="rId31"/>
    <p:sldId id="384" r:id="rId32"/>
    <p:sldId id="385" r:id="rId33"/>
    <p:sldId id="386" r:id="rId34"/>
    <p:sldId id="282" r:id="rId35"/>
    <p:sldId id="283" r:id="rId36"/>
    <p:sldId id="287" r:id="rId37"/>
    <p:sldId id="307" r:id="rId38"/>
    <p:sldId id="342" r:id="rId39"/>
    <p:sldId id="339" r:id="rId40"/>
    <p:sldId id="306" r:id="rId41"/>
    <p:sldId id="305" r:id="rId42"/>
    <p:sldId id="304" r:id="rId43"/>
    <p:sldId id="303" r:id="rId44"/>
    <p:sldId id="262" r:id="rId45"/>
  </p:sldIdLst>
  <p:sldSz cx="12192000" cy="6858000"/>
  <p:notesSz cx="6858000" cy="9144000"/>
  <p:custDataLst>
    <p:tags r:id="rId50"/>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3" d="100"/>
          <a:sy n="83" d="100"/>
        </p:scale>
        <p:origin x="-384" y="-90"/>
      </p:cViewPr>
      <p:guideLst>
        <p:guide orient="horz" pos="2132"/>
        <p:guide pos="384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0" Type="http://schemas.openxmlformats.org/officeDocument/2006/relationships/tags" Target="tags/tag96.xml"/><Relationship Id="rId5" Type="http://schemas.openxmlformats.org/officeDocument/2006/relationships/slideMaster" Target="slideMasters/slideMaster4.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a:spLocks noChangeArrowheads="1"/>
          </p:cNvSpPr>
          <p:nvPr/>
        </p:nvSpPr>
        <p:spPr bwMode="auto">
          <a:xfrm>
            <a:off x="11210925" y="6450013"/>
            <a:ext cx="650875" cy="338138"/>
          </a:xfrm>
          <a:prstGeom prst="rect">
            <a:avLst/>
          </a:prstGeom>
          <a:noFill/>
          <a:ln w="9525">
            <a:noFill/>
            <a:miter lim="800000"/>
          </a:ln>
        </p:spPr>
        <p:txBody>
          <a:bodyPr>
            <a:spAutoFit/>
          </a:bodyPr>
          <a:p>
            <a:pPr lvl="0" algn="ctr" eaLnBrk="1" hangingPunct="1">
              <a:buNone/>
            </a:pP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7.png"/><Relationship Id="rId7" Type="http://schemas.openxmlformats.org/officeDocument/2006/relationships/tags" Target="../tags/tag40.xml"/><Relationship Id="rId6" Type="http://schemas.openxmlformats.org/officeDocument/2006/relationships/image" Target="../media/image6.png"/><Relationship Id="rId5" Type="http://schemas.openxmlformats.org/officeDocument/2006/relationships/tags" Target="../tags/tag39.xml"/><Relationship Id="rId4" Type="http://schemas.openxmlformats.org/officeDocument/2006/relationships/image" Target="../media/image5.png"/><Relationship Id="rId3" Type="http://schemas.openxmlformats.org/officeDocument/2006/relationships/tags" Target="../tags/tag38.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42.xml"/><Relationship Id="rId10" Type="http://schemas.openxmlformats.org/officeDocument/2006/relationships/image" Target="../media/image8.png"/><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7" Type="http://schemas.openxmlformats.org/officeDocument/2006/relationships/slideLayout" Target="../slideLayouts/slideLayout28.xml"/><Relationship Id="rId26" Type="http://schemas.openxmlformats.org/officeDocument/2006/relationships/tags" Target="../tags/tag68.xml"/><Relationship Id="rId25" Type="http://schemas.openxmlformats.org/officeDocument/2006/relationships/tags" Target="../tags/tag67.xml"/><Relationship Id="rId24" Type="http://schemas.openxmlformats.org/officeDocument/2006/relationships/tags" Target="../tags/tag66.xml"/><Relationship Id="rId23" Type="http://schemas.openxmlformats.org/officeDocument/2006/relationships/tags" Target="../tags/tag65.xml"/><Relationship Id="rId22" Type="http://schemas.openxmlformats.org/officeDocument/2006/relationships/tags" Target="../tags/tag64.xml"/><Relationship Id="rId21" Type="http://schemas.openxmlformats.org/officeDocument/2006/relationships/tags" Target="../tags/tag63.xml"/><Relationship Id="rId20" Type="http://schemas.openxmlformats.org/officeDocument/2006/relationships/tags" Target="../tags/tag62.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5.pn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8.png"/><Relationship Id="rId2" Type="http://schemas.openxmlformats.org/officeDocument/2006/relationships/tags" Target="../tags/tag69.xml"/><Relationship Id="rId1"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0.jpeg"/><Relationship Id="rId1" Type="http://schemas.openxmlformats.org/officeDocument/2006/relationships/tags" Target="../tags/tag7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1.jpeg"/><Relationship Id="rId1" Type="http://schemas.openxmlformats.org/officeDocument/2006/relationships/tags" Target="../tags/tag7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2.jpeg"/><Relationship Id="rId1" Type="http://schemas.openxmlformats.org/officeDocument/2006/relationships/tags" Target="../tags/tag7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4.jpeg"/><Relationship Id="rId1" Type="http://schemas.openxmlformats.org/officeDocument/2006/relationships/tags" Target="../tags/tag7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6.jpeg"/><Relationship Id="rId1" Type="http://schemas.openxmlformats.org/officeDocument/2006/relationships/image" Target="../media/image35.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7.jpeg"/></Relationships>
</file>

<file path=ppt/slides/_rels/slide33.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image" Target="../media/image7.png"/><Relationship Id="rId7" Type="http://schemas.openxmlformats.org/officeDocument/2006/relationships/tags" Target="../tags/tag77.xml"/><Relationship Id="rId6" Type="http://schemas.openxmlformats.org/officeDocument/2006/relationships/image" Target="../media/image6.png"/><Relationship Id="rId5" Type="http://schemas.openxmlformats.org/officeDocument/2006/relationships/tags" Target="../tags/tag76.xml"/><Relationship Id="rId4" Type="http://schemas.openxmlformats.org/officeDocument/2006/relationships/image" Target="../media/image5.png"/><Relationship Id="rId3" Type="http://schemas.openxmlformats.org/officeDocument/2006/relationships/tags" Target="../tags/tag75.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79.xml"/><Relationship Id="rId10" Type="http://schemas.openxmlformats.org/officeDocument/2006/relationships/image" Target="../media/image8.png"/><Relationship Id="rId1" Type="http://schemas.openxmlformats.org/officeDocument/2006/relationships/tags" Target="../tags/tag74.xml"/></Relationships>
</file>

<file path=ppt/slides/_rels/slide3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6" Type="http://schemas.openxmlformats.org/officeDocument/2006/relationships/slideLayout" Target="../slideLayouts/slideLayout28.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8.jpeg"/><Relationship Id="rId1" Type="http://schemas.openxmlformats.org/officeDocument/2006/relationships/tags" Target="../tags/tag9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0.jpeg"/><Relationship Id="rId1"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2.png"/><Relationship Id="rId1"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7.png"/><Relationship Id="rId7" Type="http://schemas.openxmlformats.org/officeDocument/2006/relationships/tags" Target="../tags/tag25.xml"/><Relationship Id="rId6" Type="http://schemas.openxmlformats.org/officeDocument/2006/relationships/image" Target="../media/image6.png"/><Relationship Id="rId5" Type="http://schemas.openxmlformats.org/officeDocument/2006/relationships/tags" Target="../tags/tag24.xml"/><Relationship Id="rId4" Type="http://schemas.openxmlformats.org/officeDocument/2006/relationships/image" Target="../media/image5.png"/><Relationship Id="rId3" Type="http://schemas.openxmlformats.org/officeDocument/2006/relationships/tags" Target="../tags/tag2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7.xml"/><Relationship Id="rId10" Type="http://schemas.openxmlformats.org/officeDocument/2006/relationships/image" Target="../media/image8.png"/><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574040" y="1038225"/>
            <a:ext cx="10563225" cy="5077460"/>
          </a:xfrm>
          <a:prstGeom prst="rect">
            <a:avLst/>
          </a:prstGeom>
          <a:noFill/>
        </p:spPr>
        <p:txBody>
          <a:bodyPr wrap="square" rtlCol="0">
            <a:spAutoFit/>
          </a:bodyPr>
          <a:p>
            <a:pPr>
              <a:lnSpc>
                <a:spcPct val="150000"/>
              </a:lnSpc>
            </a:pPr>
            <a:r>
              <a:rPr lang="zh-CN" altLang="en-US" sz="1800"/>
              <a:t>成为教练之后，郎平已经率队两次杀入过奥运会的决赛。一次是</a:t>
            </a:r>
            <a:r>
              <a:rPr lang="en-US" altLang="zh-CN" sz="1800"/>
              <a:t>1996</a:t>
            </a:r>
            <a:r>
              <a:rPr lang="zh-CN" altLang="en-US" sz="1800"/>
              <a:t>年带领中国队晋级亚特兰大奥运会的决赛，一次则是在2008年率领美国女排。不过这两次她都是获得了银牌，里约奥运会，由郎平再次挂帅的中国女排，战胜塞尔维亚夺得金牌，继1984年洛杉矶和2004年雅典折桂、1996年亚特兰大摘银之后，时隔12年第三次斩获奥运会冠军，这也是郎平挂帅后的首枚奥运会金牌，同时也是中国体育代表团在里约奥运会的第26金。</a:t>
            </a:r>
            <a:endParaRPr lang="zh-CN" altLang="en-US" sz="1800"/>
          </a:p>
          <a:p>
            <a:pPr>
              <a:lnSpc>
                <a:spcPct val="150000"/>
              </a:lnSpc>
            </a:pPr>
            <a:r>
              <a:rPr lang="zh-CN" altLang="en-US" sz="1800"/>
              <a:t>郎平两次接手中国女排时，中国女排都处于低谷。不仅是拿不了世界冠军，而是在亚洲都输给过日本和泰国。更是从世界排名第一，一路跌到第八。每次世界级的大赛，国人已经不寄期望于女排进决赛了。</a:t>
            </a:r>
            <a:endParaRPr lang="zh-CN" altLang="en-US" sz="1800"/>
          </a:p>
          <a:p>
            <a:pPr>
              <a:lnSpc>
                <a:spcPct val="150000"/>
              </a:lnSpc>
            </a:pPr>
            <a:r>
              <a:rPr lang="zh-CN" altLang="en-US" sz="1800"/>
              <a:t>这样的女排对谁来说都是烫手山芋。但是两次，郎平都扛起了中国女排。1995年她首次执教中国女排，同年就率队获得世界杯女子排球赛第三名，1996年再次率领中国女排夺得亚特兰大奥运会银牌!1998年夺得第13届世界女排锦标赛亚军！之后她辗转意大利、美国。在2013年，郎平重新出任中国女排主教练，她再次带领困境中的女排夺得2014女排世锦赛亚军。在去年的女排世界杯上，郎平顶住压力，带队以10胜1负的骄人战绩时隔12年第四次夺得世界杯冠军！</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排球基本技术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2"/>
            </p:custDataLst>
          </p:nvPr>
        </p:nvSpPr>
        <p:spPr bwMode="auto">
          <a:xfrm>
            <a:off x="5465163" y="2650824"/>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3"/>
            </p:custDataLst>
          </p:nvPr>
        </p:nvSpPr>
        <p:spPr bwMode="auto">
          <a:xfrm rot="14548862">
            <a:off x="6489699" y="2566949"/>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4"/>
            </p:custDataLst>
          </p:nvPr>
        </p:nvSpPr>
        <p:spPr bwMode="auto">
          <a:xfrm rot="14548862" flipH="1" flipV="1">
            <a:off x="5155631" y="3225018"/>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5"/>
            </p:custDataLst>
          </p:nvPr>
        </p:nvSpPr>
        <p:spPr bwMode="auto">
          <a:xfrm rot="10800000">
            <a:off x="5824955" y="2182339"/>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6"/>
            </p:custDataLst>
          </p:nvPr>
        </p:nvSpPr>
        <p:spPr bwMode="auto">
          <a:xfrm rot="7051138" flipH="1">
            <a:off x="5162556" y="2566420"/>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9" name="Down Arrow 55"/>
          <p:cNvSpPr/>
          <p:nvPr>
            <p:custDataLst>
              <p:tags r:id="rId7"/>
            </p:custDataLst>
          </p:nvPr>
        </p:nvSpPr>
        <p:spPr bwMode="auto">
          <a:xfrm rot="10800000" flipV="1">
            <a:off x="5824956" y="3634554"/>
            <a:ext cx="248532" cy="443977"/>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8"/>
            </p:custDataLst>
          </p:nvPr>
        </p:nvSpPr>
        <p:spPr bwMode="auto">
          <a:xfrm rot="7051138" flipV="1">
            <a:off x="6482772" y="3238972"/>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452076" y="1173870"/>
            <a:ext cx="1007572" cy="1008467"/>
            <a:chOff x="3307763" y="1427226"/>
            <a:chExt cx="648499" cy="649042"/>
          </a:xfrm>
        </p:grpSpPr>
        <p:sp>
          <p:nvSpPr>
            <p:cNvPr id="35" name="Oval 76"/>
            <p:cNvSpPr>
              <a:spLocks noChangeAspect="1"/>
            </p:cNvSpPr>
            <p:nvPr>
              <p:custDataLst>
                <p:tags r:id="rId9"/>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10"/>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758359" y="3299054"/>
            <a:ext cx="1007572" cy="1008467"/>
            <a:chOff x="3365370" y="3682819"/>
            <a:chExt cx="648499" cy="649042"/>
          </a:xfrm>
        </p:grpSpPr>
        <p:sp>
          <p:nvSpPr>
            <p:cNvPr id="40" name="Oval 64"/>
            <p:cNvSpPr>
              <a:spLocks noChangeAspect="1"/>
            </p:cNvSpPr>
            <p:nvPr>
              <p:custDataLst>
                <p:tags r:id="rId11"/>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2"/>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4126805" y="1976241"/>
            <a:ext cx="1007572" cy="1008467"/>
            <a:chOff x="5187738" y="3682819"/>
            <a:chExt cx="648499" cy="649042"/>
          </a:xfrm>
        </p:grpSpPr>
        <p:sp>
          <p:nvSpPr>
            <p:cNvPr id="43" name="Oval 73"/>
            <p:cNvSpPr>
              <a:spLocks noChangeAspect="1"/>
            </p:cNvSpPr>
            <p:nvPr>
              <p:custDataLst>
                <p:tags r:id="rId13"/>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4"/>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6" name="Group 85"/>
          <p:cNvGrpSpPr/>
          <p:nvPr/>
        </p:nvGrpSpPr>
        <p:grpSpPr>
          <a:xfrm>
            <a:off x="5446956" y="4075210"/>
            <a:ext cx="1007572" cy="1008467"/>
            <a:chOff x="5187738" y="1415796"/>
            <a:chExt cx="648499" cy="649042"/>
          </a:xfrm>
        </p:grpSpPr>
        <p:sp>
          <p:nvSpPr>
            <p:cNvPr id="47" name="Oval 67"/>
            <p:cNvSpPr>
              <a:spLocks noChangeAspect="1"/>
            </p:cNvSpPr>
            <p:nvPr>
              <p:custDataLst>
                <p:tags r:id="rId15"/>
              </p:custDataLst>
            </p:nvPr>
          </p:nvSpPr>
          <p:spPr>
            <a:xfrm>
              <a:off x="5187738" y="1415796"/>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9" name="Freeform 53"/>
            <p:cNvSpPr/>
            <p:nvPr>
              <p:custDataLst>
                <p:tags r:id="rId16"/>
              </p:custDataLst>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4114263" y="3299054"/>
            <a:ext cx="1007572" cy="1008467"/>
            <a:chOff x="5648594" y="2472338"/>
            <a:chExt cx="648499" cy="649042"/>
          </a:xfrm>
        </p:grpSpPr>
        <p:sp>
          <p:nvSpPr>
            <p:cNvPr id="51" name="Oval 70"/>
            <p:cNvSpPr>
              <a:spLocks noChangeAspect="1"/>
            </p:cNvSpPr>
            <p:nvPr>
              <p:custDataLst>
                <p:tags r:id="rId17"/>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8"/>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768187" y="1971610"/>
            <a:ext cx="1007572" cy="1008467"/>
            <a:chOff x="2886238" y="2472339"/>
            <a:chExt cx="648499" cy="649042"/>
          </a:xfrm>
        </p:grpSpPr>
        <p:sp>
          <p:nvSpPr>
            <p:cNvPr id="55" name="Oval 61"/>
            <p:cNvSpPr>
              <a:spLocks noChangeAspect="1"/>
            </p:cNvSpPr>
            <p:nvPr>
              <p:custDataLst>
                <p:tags r:id="rId19"/>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20"/>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21"/>
            </p:custDataLst>
          </p:nvPr>
        </p:nvSpPr>
        <p:spPr>
          <a:xfrm>
            <a:off x="2420620" y="2276475"/>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二、传球</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22"/>
            </p:custDataLst>
          </p:nvPr>
        </p:nvSpPr>
        <p:spPr>
          <a:xfrm>
            <a:off x="2931795" y="3709670"/>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三、垫球</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3"/>
            </p:custDataLst>
          </p:nvPr>
        </p:nvSpPr>
        <p:spPr>
          <a:xfrm>
            <a:off x="8024495" y="2276475"/>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四、发球</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4"/>
            </p:custDataLst>
          </p:nvPr>
        </p:nvSpPr>
        <p:spPr>
          <a:xfrm>
            <a:off x="8102600" y="3685540"/>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五、扣球</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5"/>
            </p:custDataLst>
          </p:nvPr>
        </p:nvSpPr>
        <p:spPr>
          <a:xfrm>
            <a:off x="3020060" y="1138555"/>
            <a:ext cx="2286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一、准备姿势与移动</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8" name="TextBox 107"/>
          <p:cNvSpPr txBox="1"/>
          <p:nvPr>
            <p:custDataLst>
              <p:tags r:id="rId26"/>
            </p:custDataLst>
          </p:nvPr>
        </p:nvSpPr>
        <p:spPr>
          <a:xfrm>
            <a:off x="6682740" y="4539615"/>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六、拦网</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29" grpId="0" bldLvl="0" animBg="1"/>
      <p:bldP spid="3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3"/>
          <p:cNvSpPr/>
          <p:nvPr/>
        </p:nvSpPr>
        <p:spPr>
          <a:xfrm>
            <a:off x="588963" y="1479550"/>
            <a:ext cx="7200900" cy="340042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8197"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8198" name="任意多边形 20"/>
          <p:cNvSpPr/>
          <p:nvPr/>
        </p:nvSpPr>
        <p:spPr>
          <a:xfrm>
            <a:off x="588963" y="1587500"/>
            <a:ext cx="7200900" cy="736600"/>
          </a:xfrm>
          <a:custGeom>
            <a:avLst/>
            <a:gdLst>
              <a:gd name="txL" fmla="*/ 0 w 7200000"/>
              <a:gd name="txT" fmla="*/ 0 h 735989"/>
              <a:gd name="txR" fmla="*/ 7200000 w 7200000"/>
              <a:gd name="txB" fmla="*/ 735989 h 735989"/>
            </a:gdLst>
            <a:ahLst/>
            <a:cxnLst>
              <a:cxn ang="0">
                <a:pos x="0" y="0"/>
              </a:cxn>
              <a:cxn ang="0">
                <a:pos x="7210801" y="0"/>
              </a:cxn>
              <a:cxn ang="0">
                <a:pos x="7210801" y="558992"/>
              </a:cxn>
              <a:cxn ang="0">
                <a:pos x="6888877" y="558992"/>
              </a:cxn>
              <a:cxn ang="0">
                <a:pos x="6735734" y="743357"/>
              </a:cxn>
              <a:cxn ang="0">
                <a:pos x="6735734"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8199" name="文本框 3"/>
          <p:cNvSpPr/>
          <p:nvPr/>
        </p:nvSpPr>
        <p:spPr>
          <a:xfrm>
            <a:off x="746125" y="1703388"/>
            <a:ext cx="2262188"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一、准备姿势与移动</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5" name="矩形 21"/>
          <p:cNvSpPr/>
          <p:nvPr/>
        </p:nvSpPr>
        <p:spPr>
          <a:xfrm>
            <a:off x="708025" y="2305050"/>
            <a:ext cx="6904038" cy="2335530"/>
          </a:xfrm>
          <a:prstGeom prst="rect">
            <a:avLst/>
          </a:prstGeom>
          <a:noFill/>
          <a:ln w="9525">
            <a:noFill/>
          </a:ln>
        </p:spPr>
        <p:txBody>
          <a:bodyPr>
            <a:spAutoFit/>
          </a:bodyPr>
          <a:p>
            <a:pPr marL="342900" indent="-342900">
              <a:lnSpc>
                <a:spcPct val="14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准备姿势和移动是排球运动中各项技术的基础，任何一项排球技术在比赛中运用的效果很大程度取决于准备姿势和移动技术。</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4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准备姿势：两脚左右开立比肩略宽，根据场上位置不同可以左脚在前或右脚在前，也可平行站立。</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4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移动：滑步、跨步法、交叉步法、跑步、后退步法。</a:t>
            </a:r>
            <a:endParaRPr lang="zh-CN" altLang="en-US" dirty="0">
              <a:latin typeface="Arial" panose="020B0604020202020204" pitchFamily="34" charset="0"/>
            </a:endParaRPr>
          </a:p>
        </p:txBody>
      </p:sp>
      <p:pic>
        <p:nvPicPr>
          <p:cNvPr id="8201" name="图片 9" descr="姿势 1.png"/>
          <p:cNvPicPr>
            <a:picLocks noChangeAspect="1"/>
          </p:cNvPicPr>
          <p:nvPr/>
        </p:nvPicPr>
        <p:blipFill>
          <a:blip r:embed="rId1"/>
          <a:stretch>
            <a:fillRect/>
          </a:stretch>
        </p:blipFill>
        <p:spPr>
          <a:xfrm>
            <a:off x="7910513" y="2209800"/>
            <a:ext cx="3873500" cy="2262188"/>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9225"/>
                                        </p:tgtEl>
                                        <p:attrNameLst>
                                          <p:attrName>style.visibility</p:attrName>
                                        </p:attrNameLst>
                                      </p:cBhvr>
                                      <p:to>
                                        <p:strVal val="visible"/>
                                      </p:to>
                                    </p:set>
                                    <p:animEffect filter="fade">
                                      <p:cBhvr>
                                        <p:cTn id="7" dur="1000"/>
                                        <p:tgtEl>
                                          <p:spTgt spid="9225"/>
                                        </p:tgtEl>
                                      </p:cBhvr>
                                    </p:animEffect>
                                    <p:anim calcmode="lin" valueType="num">
                                      <p:cBhvr>
                                        <p:cTn id="8" dur="1000" fill="hold"/>
                                        <p:tgtEl>
                                          <p:spTgt spid="9225"/>
                                        </p:tgtEl>
                                        <p:attrNameLst>
                                          <p:attrName>ppt_x</p:attrName>
                                        </p:attrNameLst>
                                      </p:cBhvr>
                                      <p:tavLst>
                                        <p:tav tm="0">
                                          <p:val>
                                            <p:strVal val="#ppt_x"/>
                                          </p:val>
                                        </p:tav>
                                        <p:tav tm="100000">
                                          <p:val>
                                            <p:strVal val="#ppt_x"/>
                                          </p:val>
                                        </p:tav>
                                      </p:tavLst>
                                    </p:anim>
                                    <p:anim calcmode="lin" valueType="num">
                                      <p:cBhvr>
                                        <p:cTn id="9" dur="900" decel="100000" fill="hold"/>
                                        <p:tgtEl>
                                          <p:spTgt spid="92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3"/>
          <p:cNvSpPr/>
          <p:nvPr/>
        </p:nvSpPr>
        <p:spPr>
          <a:xfrm>
            <a:off x="588963" y="1479550"/>
            <a:ext cx="11218862" cy="447516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9220" name="矩形 2"/>
          <p:cNvSpPr/>
          <p:nvPr/>
        </p:nvSpPr>
        <p:spPr>
          <a:xfrm>
            <a:off x="588963" y="1479550"/>
            <a:ext cx="11241087" cy="131763"/>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9221" name="任意多边形 20"/>
          <p:cNvSpPr/>
          <p:nvPr/>
        </p:nvSpPr>
        <p:spPr>
          <a:xfrm>
            <a:off x="588963" y="1587500"/>
            <a:ext cx="11229975" cy="736600"/>
          </a:xfrm>
          <a:custGeom>
            <a:avLst/>
            <a:gdLst>
              <a:gd name="txL" fmla="*/ 0 w 7200000"/>
              <a:gd name="txT" fmla="*/ 0 h 735989"/>
              <a:gd name="txR" fmla="*/ 7200000 w 7200000"/>
              <a:gd name="txB" fmla="*/ 735989 h 735989"/>
            </a:gdLst>
            <a:ahLst/>
            <a:cxnLst>
              <a:cxn ang="0">
                <a:pos x="0" y="0"/>
              </a:cxn>
              <a:cxn ang="0">
                <a:pos x="27349361" y="0"/>
              </a:cxn>
              <a:cxn ang="0">
                <a:pos x="27349361" y="558992"/>
              </a:cxn>
              <a:cxn ang="0">
                <a:pos x="26128345" y="558992"/>
              </a:cxn>
              <a:cxn ang="0">
                <a:pos x="25547518" y="743357"/>
              </a:cxn>
              <a:cxn ang="0">
                <a:pos x="25547518"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9222" name="文本框 3"/>
          <p:cNvSpPr/>
          <p:nvPr/>
        </p:nvSpPr>
        <p:spPr>
          <a:xfrm>
            <a:off x="746125" y="1703388"/>
            <a:ext cx="2468880" cy="368300"/>
          </a:xfrm>
          <a:prstGeom prst="rect">
            <a:avLst/>
          </a:prstGeom>
          <a:noFill/>
          <a:ln w="9525">
            <a:noFill/>
          </a:ln>
        </p:spPr>
        <p:txBody>
          <a:bodyPr wrap="none">
            <a:spAutoFit/>
          </a:bodyPr>
          <a:p>
            <a:pPr algn="l"/>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（三）练习方法与手段</a:t>
            </a:r>
            <a:endParaRPr lang="zh-CN" altLang="en-US" dirty="0">
              <a:latin typeface="Arial" panose="020B0604020202020204" pitchFamily="34" charset="0"/>
            </a:endParaRPr>
          </a:p>
        </p:txBody>
      </p:sp>
      <p:sp>
        <p:nvSpPr>
          <p:cNvPr id="10248" name="矩形 21"/>
          <p:cNvSpPr/>
          <p:nvPr/>
        </p:nvSpPr>
        <p:spPr>
          <a:xfrm>
            <a:off x="708025" y="2190750"/>
            <a:ext cx="11042650" cy="3825875"/>
          </a:xfrm>
          <a:prstGeom prst="rect">
            <a:avLst/>
          </a:prstGeom>
          <a:noFill/>
          <a:ln w="9525">
            <a:noFill/>
          </a:ln>
        </p:spPr>
        <p:txBody>
          <a:bodyPr>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原地做准备姿势模仿，教师纠正。</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原地慢跑，看到教师发出的信号，立即做好准备姿势。</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学生在准备姿势的基础上，看教师的手势作向前、后或左、右做一步和二步的移动。</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两人一组，一人持球向前、后或左、右抛出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米的距离，另一人移动对准球，用头顶回给对方。连续若干次交换。</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两人一组，相距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米，一人在地上将球滚到对方体侧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米左右处，接方再用同样方法滚回（也可用两球同时进行）。连续若干次交换。</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两人一组，一人向前、后或左、右抛球，另一人迅速移动把球接住。然后立即抛回给抛球人。连续若干次交换。</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248"/>
                                        </p:tgtEl>
                                        <p:attrNameLst>
                                          <p:attrName>style.visibility</p:attrName>
                                        </p:attrNameLst>
                                      </p:cBhvr>
                                      <p:to>
                                        <p:strVal val="visible"/>
                                      </p:to>
                                    </p:set>
                                    <p:animEffect filter="fade">
                                      <p:cBhvr>
                                        <p:cTn id="7" dur="1000"/>
                                        <p:tgtEl>
                                          <p:spTgt spid="10248"/>
                                        </p:tgtEl>
                                      </p:cBhvr>
                                    </p:animEffect>
                                    <p:anim calcmode="lin" valueType="num">
                                      <p:cBhvr>
                                        <p:cTn id="8" dur="1000" fill="hold"/>
                                        <p:tgtEl>
                                          <p:spTgt spid="10248"/>
                                        </p:tgtEl>
                                        <p:attrNameLst>
                                          <p:attrName>ppt_x</p:attrName>
                                        </p:attrNameLst>
                                      </p:cBhvr>
                                      <p:tavLst>
                                        <p:tav tm="0">
                                          <p:val>
                                            <p:strVal val="#ppt_x"/>
                                          </p:val>
                                        </p:tav>
                                        <p:tav tm="100000">
                                          <p:val>
                                            <p:strVal val="#ppt_x"/>
                                          </p:val>
                                        </p:tav>
                                      </p:tavLst>
                                    </p:anim>
                                    <p:anim calcmode="lin" valueType="num">
                                      <p:cBhvr>
                                        <p:cTn id="9" dur="900" decel="100000" fill="hold"/>
                                        <p:tgtEl>
                                          <p:spTgt spid="102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3"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0244"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0245" name="任意多边形 20"/>
          <p:cNvSpPr/>
          <p:nvPr/>
        </p:nvSpPr>
        <p:spPr>
          <a:xfrm>
            <a:off x="588963" y="1587500"/>
            <a:ext cx="7200900" cy="736600"/>
          </a:xfrm>
          <a:custGeom>
            <a:avLst/>
            <a:gdLst>
              <a:gd name="txL" fmla="*/ 0 w 7200000"/>
              <a:gd name="txT" fmla="*/ 0 h 735989"/>
              <a:gd name="txR" fmla="*/ 7200000 w 7200000"/>
              <a:gd name="txB" fmla="*/ 735989 h 735989"/>
            </a:gdLst>
            <a:ahLst/>
            <a:cxnLst>
              <a:cxn ang="0">
                <a:pos x="0" y="0"/>
              </a:cxn>
              <a:cxn ang="0">
                <a:pos x="7210801" y="0"/>
              </a:cxn>
              <a:cxn ang="0">
                <a:pos x="7210801" y="558992"/>
              </a:cxn>
              <a:cxn ang="0">
                <a:pos x="6888877" y="558992"/>
              </a:cxn>
              <a:cxn ang="0">
                <a:pos x="6735734" y="743357"/>
              </a:cxn>
              <a:cxn ang="0">
                <a:pos x="6735734"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10246" name="文本框 3"/>
          <p:cNvSpPr/>
          <p:nvPr/>
        </p:nvSpPr>
        <p:spPr>
          <a:xfrm>
            <a:off x="746125" y="1703388"/>
            <a:ext cx="1108075"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二、传球</a:t>
            </a:r>
            <a:endParaRPr lang="zh-CN" altLang="en-US" dirty="0">
              <a:latin typeface="Arial" panose="020B0604020202020204" pitchFamily="34" charset="0"/>
            </a:endParaRPr>
          </a:p>
        </p:txBody>
      </p:sp>
      <p:sp>
        <p:nvSpPr>
          <p:cNvPr id="11272" name="矩形 21"/>
          <p:cNvSpPr/>
          <p:nvPr/>
        </p:nvSpPr>
        <p:spPr>
          <a:xfrm>
            <a:off x="708025" y="2305050"/>
            <a:ext cx="6904038" cy="1243013"/>
          </a:xfrm>
          <a:prstGeom prst="rect">
            <a:avLst/>
          </a:prstGeom>
          <a:noFill/>
          <a:ln w="9525">
            <a:noFill/>
          </a:ln>
        </p:spPr>
        <p:txBody>
          <a:bodyPr>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传球是排球运动中一项最基本的技术，是进行比赛与组织战术的基础。</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上手传球的优点是便于控制球、准确性高。</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49" name="图片 14" descr="上手传球.png"/>
          <p:cNvPicPr>
            <a:picLocks noChangeAspect="1"/>
          </p:cNvPicPr>
          <p:nvPr/>
        </p:nvPicPr>
        <p:blipFill>
          <a:blip r:embed="rId1"/>
          <a:stretch>
            <a:fillRect/>
          </a:stretch>
        </p:blipFill>
        <p:spPr>
          <a:xfrm>
            <a:off x="1787525" y="3656013"/>
            <a:ext cx="4181475" cy="2105025"/>
          </a:xfrm>
          <a:prstGeom prst="rect">
            <a:avLst/>
          </a:prstGeom>
          <a:noFill/>
          <a:ln w="9525">
            <a:noFill/>
          </a:ln>
        </p:spPr>
      </p:pic>
      <p:pic>
        <p:nvPicPr>
          <p:cNvPr id="10250" name="图片 15" descr="排球小将 修.png"/>
          <p:cNvPicPr>
            <a:picLocks noChangeAspect="1"/>
          </p:cNvPicPr>
          <p:nvPr/>
        </p:nvPicPr>
        <p:blipFill>
          <a:blip r:embed="rId2"/>
          <a:stretch>
            <a:fillRect/>
          </a:stretch>
        </p:blipFill>
        <p:spPr>
          <a:xfrm>
            <a:off x="8093075" y="1520825"/>
            <a:ext cx="3471863" cy="42291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1272"/>
                                        </p:tgtEl>
                                        <p:attrNameLst>
                                          <p:attrName>style.visibility</p:attrName>
                                        </p:attrNameLst>
                                      </p:cBhvr>
                                      <p:to>
                                        <p:strVal val="visible"/>
                                      </p:to>
                                    </p:set>
                                    <p:animEffect filter="fade">
                                      <p:cBhvr>
                                        <p:cTn id="7" dur="1000"/>
                                        <p:tgtEl>
                                          <p:spTgt spid="11272"/>
                                        </p:tgtEl>
                                      </p:cBhvr>
                                    </p:animEffect>
                                    <p:anim calcmode="lin" valueType="num">
                                      <p:cBhvr>
                                        <p:cTn id="8" dur="1000" fill="hold"/>
                                        <p:tgtEl>
                                          <p:spTgt spid="11272"/>
                                        </p:tgtEl>
                                        <p:attrNameLst>
                                          <p:attrName>ppt_x</p:attrName>
                                        </p:attrNameLst>
                                      </p:cBhvr>
                                      <p:tavLst>
                                        <p:tav tm="0">
                                          <p:val>
                                            <p:strVal val="#ppt_x"/>
                                          </p:val>
                                        </p:tav>
                                        <p:tav tm="100000">
                                          <p:val>
                                            <p:strVal val="#ppt_x"/>
                                          </p:val>
                                        </p:tav>
                                      </p:tavLst>
                                    </p:anim>
                                    <p:anim calcmode="lin" valueType="num">
                                      <p:cBhvr>
                                        <p:cTn id="9" dur="900" decel="100000" fill="hold"/>
                                        <p:tgtEl>
                                          <p:spTgt spid="1127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7"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1268"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1269" name="任意多边形 20"/>
          <p:cNvSpPr/>
          <p:nvPr/>
        </p:nvSpPr>
        <p:spPr>
          <a:xfrm>
            <a:off x="588963" y="1587500"/>
            <a:ext cx="7200900" cy="736600"/>
          </a:xfrm>
          <a:custGeom>
            <a:avLst/>
            <a:gdLst>
              <a:gd name="txL" fmla="*/ 0 w 7200000"/>
              <a:gd name="txT" fmla="*/ 0 h 735989"/>
              <a:gd name="txR" fmla="*/ 7200000 w 7200000"/>
              <a:gd name="txB" fmla="*/ 735989 h 735989"/>
            </a:gdLst>
            <a:ahLst/>
            <a:cxnLst>
              <a:cxn ang="0">
                <a:pos x="0" y="0"/>
              </a:cxn>
              <a:cxn ang="0">
                <a:pos x="7210801" y="0"/>
              </a:cxn>
              <a:cxn ang="0">
                <a:pos x="7210801" y="558992"/>
              </a:cxn>
              <a:cxn ang="0">
                <a:pos x="6888877" y="558992"/>
              </a:cxn>
              <a:cxn ang="0">
                <a:pos x="6735734" y="743357"/>
              </a:cxn>
              <a:cxn ang="0">
                <a:pos x="6735734"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11270" name="文本框 3"/>
          <p:cNvSpPr/>
          <p:nvPr/>
        </p:nvSpPr>
        <p:spPr>
          <a:xfrm>
            <a:off x="746125" y="1703388"/>
            <a:ext cx="3154680" cy="368300"/>
          </a:xfrm>
          <a:prstGeom prst="rect">
            <a:avLst/>
          </a:prstGeom>
          <a:noFill/>
          <a:ln w="9525">
            <a:noFill/>
          </a:ln>
        </p:spPr>
        <p:txBody>
          <a:bodyPr wrap="none">
            <a:spAutoFit/>
          </a:bodyPr>
          <a:p>
            <a:pPr algn="l"/>
            <a:r>
              <a:rPr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（一）传球的分类和动作要领</a:t>
            </a:r>
            <a:endParaRPr lang="zh-CN" altLang="en-US" dirty="0">
              <a:latin typeface="Arial" panose="020B0604020202020204" pitchFamily="34" charset="0"/>
            </a:endParaRPr>
          </a:p>
        </p:txBody>
      </p:sp>
      <p:sp>
        <p:nvSpPr>
          <p:cNvPr id="12296" name="矩形 21"/>
          <p:cNvSpPr/>
          <p:nvPr/>
        </p:nvSpPr>
        <p:spPr>
          <a:xfrm>
            <a:off x="708025" y="2223770"/>
            <a:ext cx="6904038" cy="3569335"/>
          </a:xfrm>
          <a:prstGeom prst="rect">
            <a:avLst/>
          </a:prstGeom>
          <a:noFill/>
          <a:ln w="9525">
            <a:noFill/>
          </a:ln>
        </p:spPr>
        <p:txBody>
          <a:bodyPr>
            <a:spAutoFit/>
          </a:bodyPr>
          <a:p>
            <a:pPr marL="342900" indent="-342900" algn="just">
              <a:lnSpc>
                <a:spcPct val="15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技术分类：接传球的姿势可分为站立传、半蹲传、全蹲传和跳传等；接传球出手的方向可以分为正面传、背传、侧传等；接传出球的距离远近和高低可分为集中球、拉开球、快球、小弧度球等。</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5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传球的技术分析和运用：首先要准确判断来球，起动及时和移动迅速。移动后取位要得当，要力争身体插入球下，并使身体转向出球方向，稳定重心将球传出。同时要扩大传球的视野，应有很好的环视能力，并合理地运用传球技术。</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73" name="图片 12" descr="女排3.jpg"/>
          <p:cNvPicPr>
            <a:picLocks noChangeAspect="1"/>
          </p:cNvPicPr>
          <p:nvPr/>
        </p:nvPicPr>
        <p:blipFill>
          <a:blip r:embed="rId1"/>
          <a:stretch>
            <a:fillRect/>
          </a:stretch>
        </p:blipFill>
        <p:spPr>
          <a:xfrm>
            <a:off x="8074025" y="2333625"/>
            <a:ext cx="3695700" cy="23526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2296"/>
                                        </p:tgtEl>
                                        <p:attrNameLst>
                                          <p:attrName>style.visibility</p:attrName>
                                        </p:attrNameLst>
                                      </p:cBhvr>
                                      <p:to>
                                        <p:strVal val="visible"/>
                                      </p:to>
                                    </p:set>
                                    <p:animEffect filter="fade">
                                      <p:cBhvr>
                                        <p:cTn id="7" dur="1000"/>
                                        <p:tgtEl>
                                          <p:spTgt spid="12296"/>
                                        </p:tgtEl>
                                      </p:cBhvr>
                                    </p:animEffect>
                                    <p:anim calcmode="lin" valueType="num">
                                      <p:cBhvr>
                                        <p:cTn id="8" dur="1000" fill="hold"/>
                                        <p:tgtEl>
                                          <p:spTgt spid="12296"/>
                                        </p:tgtEl>
                                        <p:attrNameLst>
                                          <p:attrName>ppt_x</p:attrName>
                                        </p:attrNameLst>
                                      </p:cBhvr>
                                      <p:tavLst>
                                        <p:tav tm="0">
                                          <p:val>
                                            <p:strVal val="#ppt_x"/>
                                          </p:val>
                                        </p:tav>
                                        <p:tav tm="100000">
                                          <p:val>
                                            <p:strVal val="#ppt_x"/>
                                          </p:val>
                                        </p:tav>
                                      </p:tavLst>
                                    </p:anim>
                                    <p:anim calcmode="lin" valueType="num">
                                      <p:cBhvr>
                                        <p:cTn id="9" dur="900" decel="100000" fill="hold"/>
                                        <p:tgtEl>
                                          <p:spTgt spid="1229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2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1"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2292"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2293" name="任意多边形 20"/>
          <p:cNvSpPr/>
          <p:nvPr/>
        </p:nvSpPr>
        <p:spPr>
          <a:xfrm>
            <a:off x="588963" y="1587500"/>
            <a:ext cx="7200900" cy="736600"/>
          </a:xfrm>
          <a:custGeom>
            <a:avLst/>
            <a:gdLst>
              <a:gd name="txL" fmla="*/ 0 w 7200000"/>
              <a:gd name="txT" fmla="*/ 0 h 735989"/>
              <a:gd name="txR" fmla="*/ 7200000 w 7200000"/>
              <a:gd name="txB" fmla="*/ 735989 h 735989"/>
            </a:gdLst>
            <a:ahLst/>
            <a:cxnLst>
              <a:cxn ang="0">
                <a:pos x="0" y="0"/>
              </a:cxn>
              <a:cxn ang="0">
                <a:pos x="7210801" y="0"/>
              </a:cxn>
              <a:cxn ang="0">
                <a:pos x="7210801" y="558992"/>
              </a:cxn>
              <a:cxn ang="0">
                <a:pos x="6888877" y="558992"/>
              </a:cxn>
              <a:cxn ang="0">
                <a:pos x="6735734" y="743357"/>
              </a:cxn>
              <a:cxn ang="0">
                <a:pos x="6735734"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12294" name="文本框 3"/>
          <p:cNvSpPr/>
          <p:nvPr/>
        </p:nvSpPr>
        <p:spPr>
          <a:xfrm>
            <a:off x="746125" y="1703388"/>
            <a:ext cx="3383280" cy="368300"/>
          </a:xfrm>
          <a:prstGeom prst="rect">
            <a:avLst/>
          </a:prstGeom>
          <a:noFill/>
          <a:ln w="9525">
            <a:noFill/>
          </a:ln>
        </p:spPr>
        <p:txBody>
          <a:bodyPr wrap="none">
            <a:spAutoFit/>
          </a:bodyPr>
          <a:p>
            <a:pPr algn="l"/>
            <a:r>
              <a:rPr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（二）正面上手传球的动作要领</a:t>
            </a:r>
            <a:endParaRPr lang="zh-CN" altLang="en-US" dirty="0">
              <a:latin typeface="Arial" panose="020B0604020202020204" pitchFamily="34" charset="0"/>
            </a:endParaRPr>
          </a:p>
        </p:txBody>
      </p:sp>
      <p:sp>
        <p:nvSpPr>
          <p:cNvPr id="13320" name="矩形 21"/>
          <p:cNvSpPr/>
          <p:nvPr/>
        </p:nvSpPr>
        <p:spPr>
          <a:xfrm>
            <a:off x="708025" y="2305050"/>
            <a:ext cx="6904038" cy="2341563"/>
          </a:xfrm>
          <a:prstGeom prst="rect">
            <a:avLst/>
          </a:prstGeom>
          <a:noFill/>
          <a:ln w="9525">
            <a:noFill/>
          </a:ln>
        </p:spPr>
        <p:txBody>
          <a:bodyPr>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传球前的准备姿势</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击球</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传球手型</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出球的用力</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手感</a:t>
            </a:r>
            <a:endParaRPr lang="zh-CN" altLang="en-US" dirty="0">
              <a:latin typeface="Arial" panose="020B0604020202020204" pitchFamily="34" charset="0"/>
            </a:endParaRPr>
          </a:p>
        </p:txBody>
      </p:sp>
      <p:pic>
        <p:nvPicPr>
          <p:cNvPr id="12297" name="图片 11" descr="传球手型.png"/>
          <p:cNvPicPr>
            <a:picLocks noChangeAspect="1"/>
          </p:cNvPicPr>
          <p:nvPr/>
        </p:nvPicPr>
        <p:blipFill>
          <a:blip r:embed="rId1"/>
          <a:stretch>
            <a:fillRect/>
          </a:stretch>
        </p:blipFill>
        <p:spPr>
          <a:xfrm>
            <a:off x="3946525" y="2884488"/>
            <a:ext cx="3362325" cy="1590675"/>
          </a:xfrm>
          <a:prstGeom prst="rect">
            <a:avLst/>
          </a:prstGeom>
          <a:noFill/>
          <a:ln w="9525">
            <a:noFill/>
          </a:ln>
        </p:spPr>
      </p:pic>
      <p:pic>
        <p:nvPicPr>
          <p:cNvPr id="12298" name="图片 12" descr="男排3.png"/>
          <p:cNvPicPr>
            <a:picLocks noChangeAspect="1"/>
          </p:cNvPicPr>
          <p:nvPr/>
        </p:nvPicPr>
        <p:blipFill>
          <a:blip r:embed="rId2"/>
          <a:stretch>
            <a:fillRect/>
          </a:stretch>
        </p:blipFill>
        <p:spPr>
          <a:xfrm>
            <a:off x="8315325" y="1189038"/>
            <a:ext cx="2557463" cy="48006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3320"/>
                                        </p:tgtEl>
                                        <p:attrNameLst>
                                          <p:attrName>style.visibility</p:attrName>
                                        </p:attrNameLst>
                                      </p:cBhvr>
                                      <p:to>
                                        <p:strVal val="visible"/>
                                      </p:to>
                                    </p:set>
                                    <p:animEffect filter="fade">
                                      <p:cBhvr>
                                        <p:cTn id="7" dur="1000"/>
                                        <p:tgtEl>
                                          <p:spTgt spid="13320"/>
                                        </p:tgtEl>
                                      </p:cBhvr>
                                    </p:animEffect>
                                    <p:anim calcmode="lin" valueType="num">
                                      <p:cBhvr>
                                        <p:cTn id="8" dur="1000" fill="hold"/>
                                        <p:tgtEl>
                                          <p:spTgt spid="13320"/>
                                        </p:tgtEl>
                                        <p:attrNameLst>
                                          <p:attrName>ppt_x</p:attrName>
                                        </p:attrNameLst>
                                      </p:cBhvr>
                                      <p:tavLst>
                                        <p:tav tm="0">
                                          <p:val>
                                            <p:strVal val="#ppt_x"/>
                                          </p:val>
                                        </p:tav>
                                        <p:tav tm="100000">
                                          <p:val>
                                            <p:strVal val="#ppt_x"/>
                                          </p:val>
                                        </p:tav>
                                      </p:tavLst>
                                    </p:anim>
                                    <p:anim calcmode="lin" valueType="num">
                                      <p:cBhvr>
                                        <p:cTn id="9" dur="900" decel="100000" fill="hold"/>
                                        <p:tgtEl>
                                          <p:spTgt spid="133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5" name="矩形 13"/>
          <p:cNvSpPr/>
          <p:nvPr/>
        </p:nvSpPr>
        <p:spPr>
          <a:xfrm>
            <a:off x="588963" y="1479550"/>
            <a:ext cx="7200900" cy="472757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3316"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3317" name="任意多边形 20"/>
          <p:cNvSpPr/>
          <p:nvPr/>
        </p:nvSpPr>
        <p:spPr>
          <a:xfrm>
            <a:off x="588963" y="1587500"/>
            <a:ext cx="7200900" cy="736600"/>
          </a:xfrm>
          <a:custGeom>
            <a:avLst/>
            <a:gdLst>
              <a:gd name="txL" fmla="*/ 0 w 7200000"/>
              <a:gd name="txT" fmla="*/ 0 h 735989"/>
              <a:gd name="txR" fmla="*/ 7200000 w 7200000"/>
              <a:gd name="txB" fmla="*/ 735989 h 735989"/>
            </a:gdLst>
            <a:ahLst/>
            <a:cxnLst>
              <a:cxn ang="0">
                <a:pos x="0" y="0"/>
              </a:cxn>
              <a:cxn ang="0">
                <a:pos x="7210801" y="0"/>
              </a:cxn>
              <a:cxn ang="0">
                <a:pos x="7210801" y="558992"/>
              </a:cxn>
              <a:cxn ang="0">
                <a:pos x="6888877" y="558992"/>
              </a:cxn>
              <a:cxn ang="0">
                <a:pos x="6735734" y="743357"/>
              </a:cxn>
              <a:cxn ang="0">
                <a:pos x="6735734"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13318" name="文本框 3"/>
          <p:cNvSpPr/>
          <p:nvPr/>
        </p:nvSpPr>
        <p:spPr>
          <a:xfrm>
            <a:off x="746125" y="1703388"/>
            <a:ext cx="2468880" cy="368300"/>
          </a:xfrm>
          <a:prstGeom prst="rect">
            <a:avLst/>
          </a:prstGeom>
          <a:noFill/>
          <a:ln w="9525">
            <a:noFill/>
          </a:ln>
        </p:spPr>
        <p:txBody>
          <a:bodyPr wrap="none">
            <a:spAutoFit/>
          </a:bodyPr>
          <a:p>
            <a:pPr algn="l"/>
            <a:r>
              <a:rPr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（三）练习方法与手段</a:t>
            </a:r>
            <a:endParaRPr lang="zh-CN" altLang="en-US" dirty="0">
              <a:latin typeface="Arial" panose="020B0604020202020204" pitchFamily="34" charset="0"/>
            </a:endParaRPr>
          </a:p>
        </p:txBody>
      </p:sp>
      <p:sp>
        <p:nvSpPr>
          <p:cNvPr id="14344" name="矩形 21"/>
          <p:cNvSpPr/>
          <p:nvPr/>
        </p:nvSpPr>
        <p:spPr>
          <a:xfrm>
            <a:off x="639763" y="2122488"/>
            <a:ext cx="6904037" cy="3829050"/>
          </a:xfrm>
          <a:prstGeom prst="rect">
            <a:avLst/>
          </a:prstGeom>
          <a:noFill/>
          <a:ln w="9525">
            <a:noFill/>
          </a:ln>
        </p:spPr>
        <p:txBody>
          <a:bodyPr>
            <a:spAutoFit/>
          </a:bodyPr>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）原地徒手模仿。</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）两人一组，一抛一传。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）两人对传，先自传一次再传给对方。</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）两人一组，隔网对传。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）各种自传。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）三人一组，三角传球。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）纵队跑动传球。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）四人三点移动传球。</a:t>
            </a:r>
            <a:endParaRPr lang="zh-CN" altLang="en-US" dirty="0">
              <a:latin typeface="Arial" panose="020B0604020202020204" pitchFamily="34" charset="0"/>
            </a:endParaRPr>
          </a:p>
        </p:txBody>
      </p:sp>
      <p:pic>
        <p:nvPicPr>
          <p:cNvPr id="13321" name="图片 11" descr="52.png"/>
          <p:cNvPicPr>
            <a:picLocks noChangeAspect="1"/>
          </p:cNvPicPr>
          <p:nvPr/>
        </p:nvPicPr>
        <p:blipFill>
          <a:blip r:embed="rId1"/>
          <a:stretch>
            <a:fillRect/>
          </a:stretch>
        </p:blipFill>
        <p:spPr>
          <a:xfrm>
            <a:off x="8729663" y="1520825"/>
            <a:ext cx="2535237" cy="45370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4344"/>
                                        </p:tgtEl>
                                        <p:attrNameLst>
                                          <p:attrName>style.visibility</p:attrName>
                                        </p:attrNameLst>
                                      </p:cBhvr>
                                      <p:to>
                                        <p:strVal val="visible"/>
                                      </p:to>
                                    </p:set>
                                    <p:animEffect filter="fade">
                                      <p:cBhvr>
                                        <p:cTn id="7" dur="1000"/>
                                        <p:tgtEl>
                                          <p:spTgt spid="14344"/>
                                        </p:tgtEl>
                                      </p:cBhvr>
                                    </p:animEffect>
                                    <p:anim calcmode="lin" valueType="num">
                                      <p:cBhvr>
                                        <p:cTn id="8" dur="1000" fill="hold"/>
                                        <p:tgtEl>
                                          <p:spTgt spid="14344"/>
                                        </p:tgtEl>
                                        <p:attrNameLst>
                                          <p:attrName>ppt_x</p:attrName>
                                        </p:attrNameLst>
                                      </p:cBhvr>
                                      <p:tavLst>
                                        <p:tav tm="0">
                                          <p:val>
                                            <p:strVal val="#ppt_x"/>
                                          </p:val>
                                        </p:tav>
                                        <p:tav tm="100000">
                                          <p:val>
                                            <p:strVal val="#ppt_x"/>
                                          </p:val>
                                        </p:tav>
                                      </p:tavLst>
                                    </p:anim>
                                    <p:anim calcmode="lin" valueType="num">
                                      <p:cBhvr>
                                        <p:cTn id="9" dur="900" decel="100000" fill="hold"/>
                                        <p:tgtEl>
                                          <p:spTgt spid="143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9"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4340" name="任意多边形 20"/>
          <p:cNvSpPr/>
          <p:nvPr/>
        </p:nvSpPr>
        <p:spPr>
          <a:xfrm>
            <a:off x="588963" y="1587500"/>
            <a:ext cx="7200900" cy="736600"/>
          </a:xfrm>
          <a:custGeom>
            <a:avLst/>
            <a:gdLst>
              <a:gd name="txL" fmla="*/ 0 w 7200000"/>
              <a:gd name="txT" fmla="*/ 0 h 735989"/>
              <a:gd name="txR" fmla="*/ 7200000 w 7200000"/>
              <a:gd name="txB" fmla="*/ 735989 h 735989"/>
            </a:gdLst>
            <a:ahLst/>
            <a:cxnLst>
              <a:cxn ang="0">
                <a:pos x="0" y="0"/>
              </a:cxn>
              <a:cxn ang="0">
                <a:pos x="7210801" y="0"/>
              </a:cxn>
              <a:cxn ang="0">
                <a:pos x="7210801" y="558992"/>
              </a:cxn>
              <a:cxn ang="0">
                <a:pos x="6888877" y="558992"/>
              </a:cxn>
              <a:cxn ang="0">
                <a:pos x="6735734" y="743357"/>
              </a:cxn>
              <a:cxn ang="0">
                <a:pos x="6735734"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14341" name="文本框 3"/>
          <p:cNvSpPr/>
          <p:nvPr/>
        </p:nvSpPr>
        <p:spPr>
          <a:xfrm>
            <a:off x="746125" y="1703388"/>
            <a:ext cx="1108075"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三、垫球</a:t>
            </a:r>
            <a:endParaRPr lang="zh-CN" altLang="en-US" dirty="0">
              <a:latin typeface="Arial" panose="020B0604020202020204" pitchFamily="34" charset="0"/>
            </a:endParaRPr>
          </a:p>
        </p:txBody>
      </p:sp>
      <p:sp>
        <p:nvSpPr>
          <p:cNvPr id="15368" name="矩形 21"/>
          <p:cNvSpPr/>
          <p:nvPr/>
        </p:nvSpPr>
        <p:spPr>
          <a:xfrm>
            <a:off x="708025" y="2305050"/>
            <a:ext cx="6904038" cy="1420495"/>
          </a:xfrm>
          <a:prstGeom prst="rect">
            <a:avLst/>
          </a:prstGeom>
          <a:noFill/>
          <a:ln w="9525">
            <a:noFill/>
          </a:ln>
        </p:spPr>
        <p:txBody>
          <a:bodyPr>
            <a:spAutoFit/>
          </a:bodyPr>
          <a:p>
            <a:pPr marL="342900" indent="-342900">
              <a:lnSpc>
                <a:spcPct val="16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垫球是排球的基本技术之一，是接发球和后排防守的主要技术动作，是组织进攻和反攻战术的基础。提高垫球技术的熟练程度和运用能力是取胜的重要条件。</a:t>
            </a:r>
            <a:endParaRPr lang="zh-CN" altLang="en-US" dirty="0">
              <a:latin typeface="Arial" panose="020B0604020202020204" pitchFamily="34" charset="0"/>
            </a:endParaRPr>
          </a:p>
        </p:txBody>
      </p:sp>
      <p:sp>
        <p:nvSpPr>
          <p:cNvPr id="13" name="矩形 21"/>
          <p:cNvSpPr/>
          <p:nvPr/>
        </p:nvSpPr>
        <p:spPr>
          <a:xfrm>
            <a:off x="688975" y="4125913"/>
            <a:ext cx="6904038" cy="977265"/>
          </a:xfrm>
          <a:prstGeom prst="rect">
            <a:avLst/>
          </a:prstGeom>
          <a:noFill/>
          <a:ln w="9525">
            <a:noFill/>
          </a:ln>
        </p:spPr>
        <p:txBody>
          <a:bodyPr>
            <a:spAutoFit/>
          </a:bodyPr>
          <a:p>
            <a:pPr marL="342900" indent="-342900">
              <a:lnSpc>
                <a:spcPct val="16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垫球技术包括：正面双手垫球、体侧垫球、背垫，正面低姿垫球、跨步垫球、滚动垫球、鱼跃垫球以及挡球等。</a:t>
            </a:r>
            <a:endParaRPr lang="zh-CN" altLang="en-US" dirty="0">
              <a:latin typeface="Arial" panose="020B0604020202020204" pitchFamily="34" charset="0"/>
            </a:endParaRPr>
          </a:p>
        </p:txBody>
      </p:sp>
      <p:pic>
        <p:nvPicPr>
          <p:cNvPr id="14345" name="图片 13" descr="男排2.png"/>
          <p:cNvPicPr>
            <a:picLocks noChangeAspect="1"/>
          </p:cNvPicPr>
          <p:nvPr/>
        </p:nvPicPr>
        <p:blipFill>
          <a:blip r:embed="rId1"/>
          <a:stretch>
            <a:fillRect/>
          </a:stretch>
        </p:blipFill>
        <p:spPr>
          <a:xfrm>
            <a:off x="8247063" y="982663"/>
            <a:ext cx="3059112" cy="5132387"/>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5368"/>
                                        </p:tgtEl>
                                        <p:attrNameLst>
                                          <p:attrName>style.visibility</p:attrName>
                                        </p:attrNameLst>
                                      </p:cBhvr>
                                      <p:to>
                                        <p:strVal val="visible"/>
                                      </p:to>
                                    </p:set>
                                    <p:animEffect filter="fade">
                                      <p:cBhvr>
                                        <p:cTn id="7" dur="1000"/>
                                        <p:tgtEl>
                                          <p:spTgt spid="15368"/>
                                        </p:tgtEl>
                                      </p:cBhvr>
                                    </p:animEffect>
                                    <p:anim calcmode="lin" valueType="num">
                                      <p:cBhvr>
                                        <p:cTn id="8" dur="1000" fill="hold"/>
                                        <p:tgtEl>
                                          <p:spTgt spid="15368"/>
                                        </p:tgtEl>
                                        <p:attrNameLst>
                                          <p:attrName>ppt_x</p:attrName>
                                        </p:attrNameLst>
                                      </p:cBhvr>
                                      <p:tavLst>
                                        <p:tav tm="0">
                                          <p:val>
                                            <p:strVal val="#ppt_x"/>
                                          </p:val>
                                        </p:tav>
                                        <p:tav tm="100000">
                                          <p:val>
                                            <p:strVal val="#ppt_x"/>
                                          </p:val>
                                        </p:tav>
                                      </p:tavLst>
                                    </p:anim>
                                    <p:anim calcmode="lin" valueType="num">
                                      <p:cBhvr>
                                        <p:cTn id="9" dur="900" decel="100000" fill="hold"/>
                                        <p:tgtEl>
                                          <p:spTgt spid="153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8"/>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50"/>
                                  </p:stCondLst>
                                  <p:childTnLst>
                                    <p:set>
                                      <p:cBhvr>
                                        <p:cTn id="12" dur="1" fill="hold">
                                          <p:stCondLst>
                                            <p:cond delay="0"/>
                                          </p:stCondLst>
                                        </p:cTn>
                                        <p:tgtEl>
                                          <p:spTgt spid="13"/>
                                        </p:tgtEl>
                                        <p:attrNameLst>
                                          <p:attrName>style.visibility</p:attrName>
                                        </p:attrNameLst>
                                      </p:cBhvr>
                                      <p:to>
                                        <p:strVal val="visible"/>
                                      </p:to>
                                    </p:set>
                                    <p:animEffect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p:bldP spid="13"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实践篇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3" name="矩形 13"/>
          <p:cNvSpPr/>
          <p:nvPr/>
        </p:nvSpPr>
        <p:spPr>
          <a:xfrm>
            <a:off x="588963" y="1479550"/>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5364" name="矩形 2"/>
          <p:cNvSpPr/>
          <p:nvPr/>
        </p:nvSpPr>
        <p:spPr>
          <a:xfrm>
            <a:off x="588963" y="1479550"/>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5365" name="任意多边形 20"/>
          <p:cNvSpPr/>
          <p:nvPr/>
        </p:nvSpPr>
        <p:spPr>
          <a:xfrm>
            <a:off x="588963" y="1587500"/>
            <a:ext cx="10875962" cy="736600"/>
          </a:xfrm>
          <a:custGeom>
            <a:avLst/>
            <a:gdLst>
              <a:gd name="txL" fmla="*/ 0 w 7200000"/>
              <a:gd name="txT" fmla="*/ 0 h 735989"/>
              <a:gd name="txR" fmla="*/ 7200000 w 7200000"/>
              <a:gd name="txB" fmla="*/ 735989 h 735989"/>
            </a:gdLst>
            <a:ahLst/>
            <a:cxnLst>
              <a:cxn ang="0">
                <a:pos x="0" y="0"/>
              </a:cxn>
              <a:cxn ang="0">
                <a:pos x="24842823" y="0"/>
              </a:cxn>
              <a:cxn ang="0">
                <a:pos x="24842823" y="558992"/>
              </a:cxn>
              <a:cxn ang="0">
                <a:pos x="23733717" y="558992"/>
              </a:cxn>
              <a:cxn ang="0">
                <a:pos x="23206100" y="743357"/>
              </a:cxn>
              <a:cxn ang="0">
                <a:pos x="23206100"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16392" name="矩形 21"/>
          <p:cNvSpPr/>
          <p:nvPr/>
        </p:nvSpPr>
        <p:spPr>
          <a:xfrm>
            <a:off x="708025" y="2305050"/>
            <a:ext cx="10585450" cy="425450"/>
          </a:xfrm>
          <a:prstGeom prst="rect">
            <a:avLst/>
          </a:prstGeom>
          <a:noFill/>
          <a:ln w="9525">
            <a:noFill/>
          </a:ln>
        </p:spPr>
        <p:txBody>
          <a:bodyPr>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动作要领：击球动作、击球手型、击球点和触球部位、击球用力。</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8" name="文本框 3"/>
          <p:cNvSpPr/>
          <p:nvPr/>
        </p:nvSpPr>
        <p:spPr>
          <a:xfrm>
            <a:off x="746125" y="1703388"/>
            <a:ext cx="1108075"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三、垫球</a:t>
            </a:r>
            <a:endParaRPr lang="zh-CN" altLang="en-US" dirty="0">
              <a:latin typeface="Arial" panose="020B0604020202020204" pitchFamily="34" charset="0"/>
            </a:endParaRPr>
          </a:p>
        </p:txBody>
      </p:sp>
      <p:pic>
        <p:nvPicPr>
          <p:cNvPr id="15369" name="图片 11" descr="击球动作.png"/>
          <p:cNvPicPr>
            <a:picLocks noChangeAspect="1"/>
          </p:cNvPicPr>
          <p:nvPr/>
        </p:nvPicPr>
        <p:blipFill>
          <a:blip r:embed="rId1"/>
          <a:stretch>
            <a:fillRect/>
          </a:stretch>
        </p:blipFill>
        <p:spPr>
          <a:xfrm>
            <a:off x="628650" y="3741738"/>
            <a:ext cx="5905500" cy="2095500"/>
          </a:xfrm>
          <a:prstGeom prst="rect">
            <a:avLst/>
          </a:prstGeom>
          <a:noFill/>
          <a:ln w="9525">
            <a:noFill/>
          </a:ln>
        </p:spPr>
      </p:pic>
      <p:pic>
        <p:nvPicPr>
          <p:cNvPr id="15370" name="图片 12" descr="击球手型.png"/>
          <p:cNvPicPr>
            <a:picLocks noChangeAspect="1"/>
          </p:cNvPicPr>
          <p:nvPr/>
        </p:nvPicPr>
        <p:blipFill>
          <a:blip r:embed="rId2"/>
          <a:stretch>
            <a:fillRect/>
          </a:stretch>
        </p:blipFill>
        <p:spPr>
          <a:xfrm>
            <a:off x="6988175" y="2903538"/>
            <a:ext cx="3721100" cy="1157287"/>
          </a:xfrm>
          <a:prstGeom prst="rect">
            <a:avLst/>
          </a:prstGeom>
          <a:noFill/>
          <a:ln w="9525">
            <a:noFill/>
          </a:ln>
        </p:spPr>
      </p:pic>
      <p:pic>
        <p:nvPicPr>
          <p:cNvPr id="15371" name="图片 13" descr="击球点.png"/>
          <p:cNvPicPr>
            <a:picLocks noChangeAspect="1"/>
          </p:cNvPicPr>
          <p:nvPr/>
        </p:nvPicPr>
        <p:blipFill>
          <a:blip r:embed="rId3"/>
          <a:stretch>
            <a:fillRect/>
          </a:stretch>
        </p:blipFill>
        <p:spPr>
          <a:xfrm>
            <a:off x="7886700" y="4357688"/>
            <a:ext cx="2133600" cy="14573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6392"/>
                                        </p:tgtEl>
                                        <p:attrNameLst>
                                          <p:attrName>style.visibility</p:attrName>
                                        </p:attrNameLst>
                                      </p:cBhvr>
                                      <p:to>
                                        <p:strVal val="visible"/>
                                      </p:to>
                                    </p:set>
                                    <p:animEffect filter="fade">
                                      <p:cBhvr>
                                        <p:cTn id="7" dur="1000"/>
                                        <p:tgtEl>
                                          <p:spTgt spid="16392"/>
                                        </p:tgtEl>
                                      </p:cBhvr>
                                    </p:animEffect>
                                    <p:anim calcmode="lin" valueType="num">
                                      <p:cBhvr>
                                        <p:cTn id="8" dur="1000" fill="hold"/>
                                        <p:tgtEl>
                                          <p:spTgt spid="16392"/>
                                        </p:tgtEl>
                                        <p:attrNameLst>
                                          <p:attrName>ppt_x</p:attrName>
                                        </p:attrNameLst>
                                      </p:cBhvr>
                                      <p:tavLst>
                                        <p:tav tm="0">
                                          <p:val>
                                            <p:strVal val="#ppt_x"/>
                                          </p:val>
                                        </p:tav>
                                        <p:tav tm="100000">
                                          <p:val>
                                            <p:strVal val="#ppt_x"/>
                                          </p:val>
                                        </p:tav>
                                      </p:tavLst>
                                    </p:anim>
                                    <p:anim calcmode="lin" valueType="num">
                                      <p:cBhvr>
                                        <p:cTn id="9" dur="900" decel="100000" fill="hold"/>
                                        <p:tgtEl>
                                          <p:spTgt spid="1639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39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文本框 3"/>
          <p:cNvSpPr/>
          <p:nvPr/>
        </p:nvSpPr>
        <p:spPr>
          <a:xfrm>
            <a:off x="1031875" y="1109663"/>
            <a:ext cx="1108075" cy="368300"/>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三、垫球</a:t>
            </a:r>
            <a:endParaRPr lang="zh-CN" altLang="en-US" dirty="0">
              <a:latin typeface="Arial" panose="020B0604020202020204" pitchFamily="34" charset="0"/>
            </a:endParaRPr>
          </a:p>
        </p:txBody>
      </p:sp>
      <p:sp>
        <p:nvSpPr>
          <p:cNvPr id="10" name="矩形 21"/>
          <p:cNvSpPr/>
          <p:nvPr/>
        </p:nvSpPr>
        <p:spPr>
          <a:xfrm>
            <a:off x="1004888" y="1584325"/>
            <a:ext cx="10585450" cy="3343275"/>
          </a:xfrm>
          <a:prstGeom prst="rect">
            <a:avLst/>
          </a:prstGeom>
          <a:noFill/>
          <a:ln w="9525">
            <a:noFill/>
          </a:ln>
        </p:spPr>
        <p:txBody>
          <a:bodyPr>
            <a:spAutoFit/>
          </a:bodyPr>
          <a:p>
            <a:pPr marL="342900" indent="-342900" algn="just">
              <a:lnSpc>
                <a:spcPct val="120000"/>
              </a:lnSpc>
              <a:spcBef>
                <a:spcPts val="600"/>
              </a:spcBef>
              <a:spcAft>
                <a:spcPts val="600"/>
              </a:spcAft>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垫球口诀：</a:t>
            </a:r>
            <a:endParaRPr lang="en-US" altLang="zh-CN"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插：两臂伸直，插到球下。</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夹：两臂夹紧，含胸收肩，用两前臂的平面击球。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提：提肩送臂，身体重心随出球方向前移。</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移：对脚的要求，快速移动，对准来球。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蹬：对腿的要求，支撑平稳，两腿蹬起。</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跟：对腰的要求，随用力方向，腰要跟紧。</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390" name="图片 10" descr="女排5.jpg"/>
          <p:cNvPicPr>
            <a:picLocks noChangeAspect="1"/>
          </p:cNvPicPr>
          <p:nvPr/>
        </p:nvPicPr>
        <p:blipFill>
          <a:blip r:embed="rId1"/>
          <a:stretch>
            <a:fillRect/>
          </a:stretch>
        </p:blipFill>
        <p:spPr>
          <a:xfrm>
            <a:off x="7550150" y="1406525"/>
            <a:ext cx="2714625" cy="4097338"/>
          </a:xfrm>
          <a:prstGeom prst="rect">
            <a:avLst/>
          </a:prstGeom>
          <a:noFill/>
          <a:ln w="9525">
            <a:noFill/>
          </a:ln>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
                                        </p:tgtEl>
                                        <p:attrNameLst>
                                          <p:attrName>style.visibility</p:attrName>
                                        </p:attrNameLst>
                                      </p:cBhvr>
                                      <p:to>
                                        <p:strVal val="visible"/>
                                      </p:to>
                                    </p:set>
                                    <p:animEffect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2" name="矩形 7"/>
          <p:cNvSpPr/>
          <p:nvPr/>
        </p:nvSpPr>
        <p:spPr>
          <a:xfrm>
            <a:off x="900113" y="690880"/>
            <a:ext cx="10312400" cy="2999740"/>
          </a:xfrm>
          <a:prstGeom prst="rect">
            <a:avLst/>
          </a:prstGeom>
          <a:noFill/>
          <a:ln w="9525">
            <a:noFill/>
          </a:ln>
        </p:spPr>
        <p:txBody>
          <a:bodyPr>
            <a:spAutoFit/>
          </a:bodyPr>
          <a:p>
            <a:pPr>
              <a:lnSpc>
                <a:spcPct val="150000"/>
              </a:lnSpc>
            </a:pPr>
            <a:r>
              <a:rPr lang="zh-CN" altLang="en-US" dirty="0">
                <a:solidFill>
                  <a:srgbClr val="595959"/>
                </a:solidFill>
                <a:sym typeface="微软雅黑" panose="020B0503020204020204" pitchFamily="34" charset="-122"/>
              </a:rPr>
              <a:t>（四）接飘球垫球</a:t>
            </a:r>
            <a:endParaRPr lang="zh-CN" altLang="en-US" dirty="0">
              <a:solidFill>
                <a:srgbClr val="595959"/>
              </a:solidFill>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运用上面垫球动作，加强判断及时移动，在球飘动即将消失或减弱后，双臂插入球下，随着手臂用力方向提腰，在腹前以短促有力的击球。</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sym typeface="微软雅黑" panose="020B0503020204020204" pitchFamily="34" charset="-122"/>
              </a:rPr>
              <a:t>（五）背垫球</a:t>
            </a:r>
            <a:endParaRPr lang="zh-CN" altLang="en-US" dirty="0">
              <a:solidFill>
                <a:srgbClr val="595959"/>
              </a:solidFill>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背垫就是背向出球方向的垫球。</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sym typeface="微软雅黑" panose="020B0503020204020204" pitchFamily="34" charset="-122"/>
              </a:rPr>
              <a:t>（六）接扣球（后排防守）</a:t>
            </a:r>
            <a:endParaRPr lang="zh-CN" altLang="en-US" dirty="0">
              <a:solidFill>
                <a:srgbClr val="595959"/>
              </a:solidFill>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采用低蹲姿势，迅速接近球的落点。</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413" name="图片 8" descr="背垫球.png"/>
          <p:cNvPicPr>
            <a:picLocks noChangeAspect="1"/>
          </p:cNvPicPr>
          <p:nvPr/>
        </p:nvPicPr>
        <p:blipFill>
          <a:blip r:embed="rId1"/>
          <a:stretch>
            <a:fillRect/>
          </a:stretch>
        </p:blipFill>
        <p:spPr>
          <a:xfrm>
            <a:off x="4960620" y="1701800"/>
            <a:ext cx="1990725" cy="2590800"/>
          </a:xfrm>
          <a:prstGeom prst="rect">
            <a:avLst/>
          </a:prstGeom>
          <a:noFill/>
          <a:ln w="9525">
            <a:noFill/>
          </a:ln>
        </p:spPr>
      </p:pic>
      <p:sp>
        <p:nvSpPr>
          <p:cNvPr id="17414" name="矩形 9"/>
          <p:cNvSpPr/>
          <p:nvPr/>
        </p:nvSpPr>
        <p:spPr>
          <a:xfrm>
            <a:off x="977900" y="3846195"/>
            <a:ext cx="5828665" cy="1337945"/>
          </a:xfrm>
          <a:prstGeom prst="rect">
            <a:avLst/>
          </a:prstGeom>
          <a:noFill/>
          <a:ln w="9525">
            <a:noFill/>
          </a:ln>
        </p:spPr>
        <p:txBody>
          <a:bodyPr wrap="square">
            <a:spAutoFit/>
          </a:bodyPr>
          <a:p>
            <a:pPr>
              <a:lnSpc>
                <a:spcPct val="150000"/>
              </a:lnSpc>
            </a:pPr>
            <a:r>
              <a:rPr dirty="0">
                <a:solidFill>
                  <a:srgbClr val="595959"/>
                </a:solidFill>
                <a:sym typeface="微软雅黑" panose="020B0503020204020204" pitchFamily="34" charset="-122"/>
              </a:rPr>
              <a:t>（七）体侧垫球</a:t>
            </a:r>
            <a:endParaRPr dirty="0">
              <a:solidFill>
                <a:srgbClr val="595959"/>
              </a:solidFill>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在接发球或防守垫球时，身体来不及移动正对来球，则垫球击球点在体侧，称体侧垫球。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415" name="图片 10" descr="体侧垫球.png"/>
          <p:cNvPicPr>
            <a:picLocks noChangeAspect="1"/>
          </p:cNvPicPr>
          <p:nvPr/>
        </p:nvPicPr>
        <p:blipFill>
          <a:blip r:embed="rId2"/>
          <a:stretch>
            <a:fillRect/>
          </a:stretch>
        </p:blipFill>
        <p:spPr>
          <a:xfrm>
            <a:off x="7118668" y="2129155"/>
            <a:ext cx="4094162" cy="1952625"/>
          </a:xfrm>
          <a:prstGeom prst="rect">
            <a:avLst/>
          </a:prstGeom>
          <a:noFill/>
          <a:ln w="9525">
            <a:noFill/>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6" name="矩形 6"/>
          <p:cNvSpPr/>
          <p:nvPr/>
        </p:nvSpPr>
        <p:spPr>
          <a:xfrm>
            <a:off x="979488" y="1063625"/>
            <a:ext cx="7399337" cy="3832225"/>
          </a:xfrm>
          <a:prstGeom prst="rect">
            <a:avLst/>
          </a:prstGeom>
          <a:noFill/>
          <a:ln w="9525">
            <a:noFill/>
          </a:ln>
        </p:spPr>
        <p:txBody>
          <a:bodyPr>
            <a:spAutoFit/>
          </a:bodyPr>
          <a:p>
            <a:pPr>
              <a:lnSpc>
                <a:spcPct val="150000"/>
              </a:lnSpc>
            </a:pPr>
            <a:r>
              <a:rPr lang="zh-CN" altLang="en-US"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练习方法与手段</a:t>
            </a:r>
            <a:endParaRPr lang="en-US" altLang="zh-CN"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）两人一组，一人持球于腹前，另一人用垫球动作击球。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）两人一组，一抛一垫。</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）个人自垫。</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）两人一组对垫。</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）三人一组，三角形连续垫球。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）两人一组，一发一垫（距离可由近至远）。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）隔网一发一垫。</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）两人一组，一扣一防，或两人互相扣防。</a:t>
            </a:r>
            <a:endParaRPr lang="zh-CN" altLang="en-US" dirty="0">
              <a:latin typeface="Arial" panose="020B0604020202020204" pitchFamily="34" charset="0"/>
            </a:endParaRPr>
          </a:p>
        </p:txBody>
      </p:sp>
      <p:pic>
        <p:nvPicPr>
          <p:cNvPr id="18437" name="图片 7" descr="男排1.jpg"/>
          <p:cNvPicPr>
            <a:picLocks noChangeAspect="1"/>
          </p:cNvPicPr>
          <p:nvPr/>
        </p:nvPicPr>
        <p:blipFill>
          <a:blip r:embed="rId1"/>
          <a:stretch>
            <a:fillRect/>
          </a:stretch>
        </p:blipFill>
        <p:spPr>
          <a:xfrm>
            <a:off x="6234113" y="2251075"/>
            <a:ext cx="5297487" cy="3532188"/>
          </a:xfrm>
          <a:prstGeom prst="rect">
            <a:avLst/>
          </a:prstGeom>
          <a:noFill/>
          <a:ln w="9525">
            <a:noFill/>
          </a:ln>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0"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9461"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9462" name="任意多边形 20"/>
          <p:cNvSpPr/>
          <p:nvPr/>
        </p:nvSpPr>
        <p:spPr>
          <a:xfrm>
            <a:off x="839788" y="1438275"/>
            <a:ext cx="10875962" cy="736600"/>
          </a:xfrm>
          <a:custGeom>
            <a:avLst/>
            <a:gdLst>
              <a:gd name="txL" fmla="*/ 0 w 7200000"/>
              <a:gd name="txT" fmla="*/ 0 h 735989"/>
              <a:gd name="txR" fmla="*/ 7200000 w 7200000"/>
              <a:gd name="txB" fmla="*/ 735989 h 735989"/>
            </a:gdLst>
            <a:ahLst/>
            <a:cxnLst>
              <a:cxn ang="0">
                <a:pos x="0" y="0"/>
              </a:cxn>
              <a:cxn ang="0">
                <a:pos x="24842823" y="0"/>
              </a:cxn>
              <a:cxn ang="0">
                <a:pos x="24842823" y="558992"/>
              </a:cxn>
              <a:cxn ang="0">
                <a:pos x="23733717" y="558992"/>
              </a:cxn>
              <a:cxn ang="0">
                <a:pos x="23206100" y="743357"/>
              </a:cxn>
              <a:cxn ang="0">
                <a:pos x="23206100"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19463" name="文本框 3"/>
          <p:cNvSpPr/>
          <p:nvPr/>
        </p:nvSpPr>
        <p:spPr>
          <a:xfrm>
            <a:off x="996950" y="1554163"/>
            <a:ext cx="1108075"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四、发球</a:t>
            </a:r>
            <a:endParaRPr lang="zh-CN" altLang="en-US" dirty="0">
              <a:latin typeface="Arial" panose="020B0604020202020204" pitchFamily="34" charset="0"/>
            </a:endParaRPr>
          </a:p>
        </p:txBody>
      </p:sp>
      <p:sp>
        <p:nvSpPr>
          <p:cNvPr id="19464" name="矩形 20"/>
          <p:cNvSpPr/>
          <p:nvPr/>
        </p:nvSpPr>
        <p:spPr>
          <a:xfrm>
            <a:off x="1173163" y="2055178"/>
            <a:ext cx="10336212" cy="865505"/>
          </a:xfrm>
          <a:prstGeom prst="rect">
            <a:avLst/>
          </a:prstGeom>
          <a:noFill/>
          <a:ln w="9525">
            <a:noFill/>
          </a:ln>
        </p:spPr>
        <p:txBody>
          <a:bodyPr>
            <a:spAutoFit/>
          </a:bodyPr>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发球在比赛中是进攻手段之一，发球的目的在于直接得分或破坏对方的进攻战术，减轻我方的防守负担，创造反攻的有利条件。</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5" name="矩形 24"/>
          <p:cNvSpPr/>
          <p:nvPr/>
        </p:nvSpPr>
        <p:spPr>
          <a:xfrm>
            <a:off x="1230313" y="2870200"/>
            <a:ext cx="6096000" cy="2802255"/>
          </a:xfrm>
          <a:prstGeom prst="rect">
            <a:avLst/>
          </a:prstGeom>
          <a:noFill/>
          <a:ln w="9525">
            <a:noFill/>
          </a:ln>
        </p:spPr>
        <p:txBody>
          <a:bodyPr>
            <a:spAutoFit/>
          </a:bodyPr>
          <a:p>
            <a:pPr algn="just">
              <a:lnSpc>
                <a:spcPct val="14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（一）发球的种类</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）正、侧面的下手发球；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）正面上手发球；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）侧面勾手飘球；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）勾手大力发球；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）正面上手飘球；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）跳起大力发球等。</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466" name="图片 25" descr="侧面下手发球.png"/>
          <p:cNvPicPr>
            <a:picLocks noChangeAspect="1"/>
          </p:cNvPicPr>
          <p:nvPr/>
        </p:nvPicPr>
        <p:blipFill>
          <a:blip r:embed="rId1"/>
          <a:stretch>
            <a:fillRect/>
          </a:stretch>
        </p:blipFill>
        <p:spPr>
          <a:xfrm>
            <a:off x="4654550" y="2835593"/>
            <a:ext cx="3532188" cy="1449387"/>
          </a:xfrm>
          <a:prstGeom prst="rect">
            <a:avLst/>
          </a:prstGeom>
          <a:noFill/>
          <a:ln w="9525">
            <a:noFill/>
          </a:ln>
        </p:spPr>
      </p:pic>
      <p:sp>
        <p:nvSpPr>
          <p:cNvPr id="19467" name="矩形 26"/>
          <p:cNvSpPr/>
          <p:nvPr/>
        </p:nvSpPr>
        <p:spPr>
          <a:xfrm>
            <a:off x="5438775" y="4350068"/>
            <a:ext cx="1570038" cy="369887"/>
          </a:xfrm>
          <a:prstGeom prst="rect">
            <a:avLst/>
          </a:prstGeom>
          <a:noFill/>
          <a:ln w="9525">
            <a:noFill/>
          </a:ln>
        </p:spPr>
        <p:txBody>
          <a:bodyPr wrap="none">
            <a:spAutoFit/>
          </a:bodyPr>
          <a:p>
            <a:r>
              <a:rPr lang="zh-CN" altLang="en-US" dirty="0">
                <a:latin typeface="方正粗黑宋简体" panose="02000000000000000000" pitchFamily="2" charset="-122"/>
                <a:ea typeface="方正粗黑宋简体" panose="02000000000000000000" pitchFamily="2" charset="-122"/>
              </a:rPr>
              <a:t>侧面下手发球</a:t>
            </a:r>
            <a:endParaRPr lang="zh-CN" altLang="en-US" dirty="0">
              <a:latin typeface="方正粗黑宋简体" panose="02000000000000000000" pitchFamily="2" charset="-122"/>
              <a:ea typeface="方正粗黑宋简体" panose="02000000000000000000" pitchFamily="2" charset="-122"/>
            </a:endParaRPr>
          </a:p>
        </p:txBody>
      </p:sp>
      <p:pic>
        <p:nvPicPr>
          <p:cNvPr id="19468" name="图片 27" descr="正面上手发球.png"/>
          <p:cNvPicPr>
            <a:picLocks noChangeAspect="1"/>
          </p:cNvPicPr>
          <p:nvPr>
            <p:custDataLst>
              <p:tags r:id="rId2"/>
            </p:custDataLst>
          </p:nvPr>
        </p:nvPicPr>
        <p:blipFill>
          <a:blip r:embed="rId3"/>
          <a:stretch>
            <a:fillRect/>
          </a:stretch>
        </p:blipFill>
        <p:spPr>
          <a:xfrm>
            <a:off x="7962900" y="3536315"/>
            <a:ext cx="3546475" cy="1601788"/>
          </a:xfrm>
          <a:prstGeom prst="rect">
            <a:avLst/>
          </a:prstGeom>
          <a:noFill/>
          <a:ln w="9525">
            <a:noFill/>
          </a:ln>
        </p:spPr>
      </p:pic>
      <p:sp>
        <p:nvSpPr>
          <p:cNvPr id="19469" name="矩形 28"/>
          <p:cNvSpPr/>
          <p:nvPr/>
        </p:nvSpPr>
        <p:spPr>
          <a:xfrm>
            <a:off x="9013825" y="5359400"/>
            <a:ext cx="1570038" cy="368300"/>
          </a:xfrm>
          <a:prstGeom prst="rect">
            <a:avLst/>
          </a:prstGeom>
          <a:noFill/>
          <a:ln w="9525">
            <a:noFill/>
          </a:ln>
        </p:spPr>
        <p:txBody>
          <a:bodyPr wrap="none">
            <a:spAutoFit/>
          </a:bodyPr>
          <a:p>
            <a:r>
              <a:rPr lang="zh-CN" altLang="en-US" dirty="0">
                <a:latin typeface="方正粗黑宋简体" panose="02000000000000000000" pitchFamily="2" charset="-122"/>
                <a:ea typeface="方正粗黑宋简体" panose="02000000000000000000" pitchFamily="2" charset="-122"/>
              </a:rPr>
              <a:t>正面上手发球</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矩形 23"/>
          <p:cNvSpPr/>
          <p:nvPr/>
        </p:nvSpPr>
        <p:spPr>
          <a:xfrm>
            <a:off x="1012825" y="1166813"/>
            <a:ext cx="10360025" cy="1337945"/>
          </a:xfrm>
          <a:prstGeom prst="rect">
            <a:avLst/>
          </a:prstGeom>
          <a:noFill/>
          <a:ln w="9525">
            <a:noFill/>
          </a:ln>
        </p:spPr>
        <p:txBody>
          <a:bodyPr>
            <a:spAutoFit/>
          </a:bodyPr>
          <a:p>
            <a:pPr>
              <a:lnSpc>
                <a:spcPct val="150000"/>
              </a:lnSpc>
            </a:pPr>
            <a:r>
              <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（二）发球的主要环节</a:t>
            </a:r>
            <a:endPar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）抛球。抛球要做到“三固定”，即用力固定、高度固定、位置固定。</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）击球。击球时也要做到“三固定”，即击球手法固定、击球点固定、击球部位固定。</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5" name="矩形 24"/>
          <p:cNvSpPr/>
          <p:nvPr/>
        </p:nvSpPr>
        <p:spPr>
          <a:xfrm>
            <a:off x="1001713" y="2744788"/>
            <a:ext cx="6096000" cy="2999740"/>
          </a:xfrm>
          <a:prstGeom prst="rect">
            <a:avLst/>
          </a:prstGeom>
          <a:noFill/>
          <a:ln w="9525">
            <a:noFill/>
          </a:ln>
        </p:spPr>
        <p:txBody>
          <a:bodyPr>
            <a:spAutoFit/>
          </a:bodyPr>
          <a:p>
            <a:pPr>
              <a:lnSpc>
                <a:spcPct val="150000"/>
              </a:lnSpc>
            </a:pPr>
            <a:r>
              <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（三）侧面下手发球</a:t>
            </a:r>
            <a:endPar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（1）准备姿势。左肩对网站立，两脚左右开立，与肩同宽，两膝微屈，上体稍前倾，重心落在两脚间或稍偏右脚，左手置球于腹前。</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（2）抛球。左手将球抛至胸前，离身体约一臂之远。</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（3）击球。在抛球的同时，右臂摆至右侧后下方，手指微屈而紧张，利用右脚蹬地和向左转体的力量。</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p:txBody>
      </p:sp>
      <p:pic>
        <p:nvPicPr>
          <p:cNvPr id="20486" name="图片 25" descr="发球 男.jpg"/>
          <p:cNvPicPr>
            <a:picLocks noChangeAspect="1"/>
          </p:cNvPicPr>
          <p:nvPr/>
        </p:nvPicPr>
        <p:blipFill>
          <a:blip r:embed="rId1"/>
          <a:stretch>
            <a:fillRect/>
          </a:stretch>
        </p:blipFill>
        <p:spPr>
          <a:xfrm>
            <a:off x="7607300" y="3034665"/>
            <a:ext cx="3928110" cy="2618740"/>
          </a:xfrm>
          <a:prstGeom prst="rect">
            <a:avLst/>
          </a:prstGeom>
          <a:noFill/>
          <a:ln w="9525">
            <a:noFill/>
          </a:ln>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矩形 23"/>
          <p:cNvSpPr/>
          <p:nvPr/>
        </p:nvSpPr>
        <p:spPr>
          <a:xfrm>
            <a:off x="363855" y="1054100"/>
            <a:ext cx="7976235" cy="5077460"/>
          </a:xfrm>
          <a:prstGeom prst="rect">
            <a:avLst/>
          </a:prstGeom>
          <a:noFill/>
          <a:ln w="9525">
            <a:noFill/>
          </a:ln>
        </p:spPr>
        <p:txBody>
          <a:bodyPr wrap="square">
            <a:spAutoFit/>
          </a:bodyPr>
          <a:p>
            <a:pPr>
              <a:lnSpc>
                <a:spcPct val="150000"/>
              </a:lnSpc>
            </a:pPr>
            <a:r>
              <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（四）正面上手发球</a:t>
            </a:r>
            <a:endPar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（1）准备姿势。面对球网站立，左脚在前，右脚在后，相距约一脚，两膝微屈，上体前倾，重心落在后脚上，右手持球于胸前。</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（2）抛球。左手成双手将球垂直平稳地抛起于右肩的前上方，抛起的高度在头上三个球左右。</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（3）击球。在抛球的同时，右臂抬起肘关节弯曲约与肩平齐，前臂后引，手掌置于头的右后方，上体略向右侧移动，挺胸、展腹，身体重心稍后移至右脚。</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（五）正面上手飘球</a:t>
            </a:r>
            <a:endPar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（1）准备姿势。同正面上手发球。</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（2）抛球。与正面上手发球不同之处是抛球略低，稍靠前些。</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（3）击球。击球前手臂挥动轨迹呈平行运动，用掌根击球体中下部，作用力通过球体重心。击球瞬间，手腕、手指紧张，手型固定，不加推压动作。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0" name="图片 99"/>
          <p:cNvPicPr/>
          <p:nvPr>
            <p:custDataLst>
              <p:tags r:id="rId1"/>
            </p:custDataLst>
          </p:nvPr>
        </p:nvPicPr>
        <p:blipFill>
          <a:blip r:embed="rId2"/>
          <a:stretch>
            <a:fillRect/>
          </a:stretch>
        </p:blipFill>
        <p:spPr>
          <a:xfrm>
            <a:off x="8507095" y="2144395"/>
            <a:ext cx="3404870" cy="2569210"/>
          </a:xfrm>
          <a:prstGeom prst="rect">
            <a:avLst/>
          </a:prstGeom>
          <a:noFill/>
          <a:ln w="9525">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矩形 23"/>
          <p:cNvSpPr/>
          <p:nvPr/>
        </p:nvSpPr>
        <p:spPr>
          <a:xfrm>
            <a:off x="363855" y="1336675"/>
            <a:ext cx="6832600" cy="4246245"/>
          </a:xfrm>
          <a:prstGeom prst="rect">
            <a:avLst/>
          </a:prstGeom>
          <a:noFill/>
          <a:ln w="9525">
            <a:noFill/>
          </a:ln>
        </p:spPr>
        <p:txBody>
          <a:bodyPr wrap="square">
            <a:spAutoFit/>
          </a:bodyPr>
          <a:p>
            <a:pPr>
              <a:lnSpc>
                <a:spcPct val="150000"/>
              </a:lnSpc>
            </a:pPr>
            <a:r>
              <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（六）勾手飘球</a:t>
            </a:r>
            <a:endPar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（1）准备姿势。体侧对网，两脚自然开立，左手持球于胸前。</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（2）抛球。左手采用托送动作，将球平稳地抛在左右肩前上方，约一臂高度。</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（3）击球。击球时，右脚蹬地，上体向左转动发力，带动手臂挥动，挥动时手臂伸直，在右肩的左上方，用掌根击球的中下部，在击球前，手臂保持平行运动，突击突停。</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（七）跳发球</a:t>
            </a:r>
            <a:endPar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准备姿势同正面上手发球。站位要靠后一些，抛球要适当得高一些。动作技术采用远网的正面屈体扣球动作。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1" name="图片 100"/>
          <p:cNvPicPr/>
          <p:nvPr>
            <p:custDataLst>
              <p:tags r:id="rId1"/>
            </p:custDataLst>
          </p:nvPr>
        </p:nvPicPr>
        <p:blipFill>
          <a:blip r:embed="rId2"/>
          <a:stretch>
            <a:fillRect/>
          </a:stretch>
        </p:blipFill>
        <p:spPr>
          <a:xfrm>
            <a:off x="7548880" y="2362835"/>
            <a:ext cx="4302760" cy="2837815"/>
          </a:xfrm>
          <a:prstGeom prst="rect">
            <a:avLst/>
          </a:prstGeom>
          <a:noFill/>
          <a:ln w="9525">
            <a:noFill/>
          </a:ln>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矩形 23"/>
          <p:cNvSpPr/>
          <p:nvPr/>
        </p:nvSpPr>
        <p:spPr>
          <a:xfrm>
            <a:off x="363855" y="1336675"/>
            <a:ext cx="6832600" cy="3415030"/>
          </a:xfrm>
          <a:prstGeom prst="rect">
            <a:avLst/>
          </a:prstGeom>
          <a:noFill/>
          <a:ln w="9525">
            <a:noFill/>
          </a:ln>
        </p:spPr>
        <p:txBody>
          <a:bodyPr wrap="square">
            <a:spAutoFit/>
          </a:bodyPr>
          <a:p>
            <a:pPr>
              <a:lnSpc>
                <a:spcPct val="150000"/>
              </a:lnSpc>
            </a:pPr>
            <a:r>
              <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（八）练习方法与手段</a:t>
            </a:r>
            <a:endParaRPr b="1"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（1）徒手模仿练习。</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（2）抛球练习，要求平稳上抛，球不旋转。</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（3）两人一组短距离对发。</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（4）两人一组隔网近距离对发。</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（5）两人一组站于端线外对发。</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（6）双方轮流发球，计算各方成功率进行评比。</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（7）提高准确性，将球发到指定区域。</a:t>
            </a:r>
            <a:endParaRPr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p:txBody>
      </p:sp>
      <p:pic>
        <p:nvPicPr>
          <p:cNvPr id="103" name="图片 102"/>
          <p:cNvPicPr/>
          <p:nvPr>
            <p:custDataLst>
              <p:tags r:id="rId1"/>
            </p:custDataLst>
          </p:nvPr>
        </p:nvPicPr>
        <p:blipFill>
          <a:blip r:embed="rId2"/>
          <a:srcRect l="8766" t="7604" r="13109" b="7044"/>
          <a:stretch>
            <a:fillRect/>
          </a:stretch>
        </p:blipFill>
        <p:spPr>
          <a:xfrm>
            <a:off x="6236970" y="1336675"/>
            <a:ext cx="4642485" cy="3230880"/>
          </a:xfrm>
          <a:prstGeom prst="rect">
            <a:avLst/>
          </a:prstGeom>
          <a:noFill/>
          <a:ln w="9525">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1508"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1509" name="任意多边形 20"/>
          <p:cNvSpPr/>
          <p:nvPr/>
        </p:nvSpPr>
        <p:spPr>
          <a:xfrm>
            <a:off x="839788" y="1438275"/>
            <a:ext cx="10875962" cy="736600"/>
          </a:xfrm>
          <a:custGeom>
            <a:avLst/>
            <a:gdLst>
              <a:gd name="txL" fmla="*/ 0 w 7200000"/>
              <a:gd name="txT" fmla="*/ 0 h 735989"/>
              <a:gd name="txR" fmla="*/ 7200000 w 7200000"/>
              <a:gd name="txB" fmla="*/ 735989 h 735989"/>
            </a:gdLst>
            <a:ahLst/>
            <a:cxnLst>
              <a:cxn ang="0">
                <a:pos x="0" y="0"/>
              </a:cxn>
              <a:cxn ang="0">
                <a:pos x="24842823" y="0"/>
              </a:cxn>
              <a:cxn ang="0">
                <a:pos x="24842823" y="558992"/>
              </a:cxn>
              <a:cxn ang="0">
                <a:pos x="23733717" y="558992"/>
              </a:cxn>
              <a:cxn ang="0">
                <a:pos x="23206100" y="743357"/>
              </a:cxn>
              <a:cxn ang="0">
                <a:pos x="23206100"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1511" name="文本框 3"/>
          <p:cNvSpPr/>
          <p:nvPr/>
        </p:nvSpPr>
        <p:spPr>
          <a:xfrm>
            <a:off x="996950" y="1554163"/>
            <a:ext cx="1108075"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五、扣球</a:t>
            </a:r>
            <a:endParaRPr lang="zh-CN" altLang="en-US" dirty="0">
              <a:latin typeface="Arial" panose="020B0604020202020204" pitchFamily="34" charset="0"/>
            </a:endParaRPr>
          </a:p>
        </p:txBody>
      </p:sp>
      <p:sp>
        <p:nvSpPr>
          <p:cNvPr id="21512" name="矩形 13"/>
          <p:cNvSpPr/>
          <p:nvPr/>
        </p:nvSpPr>
        <p:spPr>
          <a:xfrm>
            <a:off x="1116013" y="2178050"/>
            <a:ext cx="10234612" cy="2170113"/>
          </a:xfrm>
          <a:prstGeom prst="rect">
            <a:avLst/>
          </a:prstGeom>
          <a:noFill/>
          <a:ln w="9525">
            <a:noFill/>
          </a:ln>
        </p:spPr>
        <p:txBody>
          <a:bodyPr>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扣球是最积极、最有效的进攻手段，是完成全队战术配合的最后一击，是得分的重要手段，也是决定胜负的关键技术。</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扣球分为正面扣球、勾手扣球、快球、单腿起跳扣球和调整扣球。</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扣球其技术结构来讲，包括准备姿势、判断、助跑、起跳、空中击球和落地几个互相衔接的部分，整个扣球动作必须协调而有节奏。</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513" name="图片 15" descr="正面扣球.png"/>
          <p:cNvPicPr>
            <a:picLocks noChangeAspect="1"/>
          </p:cNvPicPr>
          <p:nvPr/>
        </p:nvPicPr>
        <p:blipFill>
          <a:blip r:embed="rId1"/>
          <a:stretch>
            <a:fillRect/>
          </a:stretch>
        </p:blipFill>
        <p:spPr>
          <a:xfrm>
            <a:off x="5132388" y="3865563"/>
            <a:ext cx="4789487" cy="1727200"/>
          </a:xfrm>
          <a:prstGeom prst="rect">
            <a:avLst/>
          </a:prstGeom>
          <a:noFill/>
          <a:ln w="9525">
            <a:noFill/>
          </a:ln>
        </p:spPr>
      </p:pic>
      <p:sp>
        <p:nvSpPr>
          <p:cNvPr id="21514" name="矩形 18"/>
          <p:cNvSpPr/>
          <p:nvPr/>
        </p:nvSpPr>
        <p:spPr>
          <a:xfrm>
            <a:off x="9785350" y="5335588"/>
            <a:ext cx="1108075" cy="369887"/>
          </a:xfrm>
          <a:prstGeom prst="rect">
            <a:avLst/>
          </a:prstGeom>
          <a:noFill/>
          <a:ln w="9525">
            <a:noFill/>
          </a:ln>
        </p:spPr>
        <p:txBody>
          <a:bodyPr wrap="none">
            <a:spAutoFit/>
          </a:bodyPr>
          <a:p>
            <a:r>
              <a:rPr lang="zh-CN" altLang="en-US"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正面扣球</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639695" cy="1061085"/>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使学生懂得欣赏比赛，感受参与比赛的乐趣，并在生活中践行女排精神。</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265" y="3195955"/>
            <a:ext cx="2639695" cy="1288415"/>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了解排球运动发展史；熟悉排球运动特点与锻炼价值；掌握排球竞赛主要规则与裁判法。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学会排球运动的基本技术与战术。</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2533"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2534" name="任意多边形 20"/>
          <p:cNvSpPr/>
          <p:nvPr/>
        </p:nvSpPr>
        <p:spPr>
          <a:xfrm>
            <a:off x="839788" y="1438275"/>
            <a:ext cx="10875962" cy="736600"/>
          </a:xfrm>
          <a:custGeom>
            <a:avLst/>
            <a:gdLst>
              <a:gd name="txL" fmla="*/ 0 w 7200000"/>
              <a:gd name="txT" fmla="*/ 0 h 735989"/>
              <a:gd name="txR" fmla="*/ 7200000 w 7200000"/>
              <a:gd name="txB" fmla="*/ 735989 h 735989"/>
            </a:gdLst>
            <a:ahLst/>
            <a:cxnLst>
              <a:cxn ang="0">
                <a:pos x="0" y="0"/>
              </a:cxn>
              <a:cxn ang="0">
                <a:pos x="24842823" y="0"/>
              </a:cxn>
              <a:cxn ang="0">
                <a:pos x="24842823" y="558992"/>
              </a:cxn>
              <a:cxn ang="0">
                <a:pos x="23733717" y="558992"/>
              </a:cxn>
              <a:cxn ang="0">
                <a:pos x="23206100" y="743357"/>
              </a:cxn>
              <a:cxn ang="0">
                <a:pos x="23206100"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2535" name="矩形 17"/>
          <p:cNvSpPr/>
          <p:nvPr/>
        </p:nvSpPr>
        <p:spPr>
          <a:xfrm>
            <a:off x="995363" y="1460500"/>
            <a:ext cx="1800225" cy="508000"/>
          </a:xfrm>
          <a:prstGeom prst="rect">
            <a:avLst/>
          </a:prstGeom>
          <a:noFill/>
          <a:ln w="9525">
            <a:noFill/>
          </a:ln>
        </p:spPr>
        <p:txBody>
          <a:bodyPr wrap="none">
            <a:spAutoFit/>
          </a:bodyPr>
          <a:p>
            <a:pPr>
              <a:lnSpc>
                <a:spcPct val="150000"/>
              </a:lnSpc>
            </a:pPr>
            <a:r>
              <a:rPr lang="zh-CN" altLang="en-US"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练习方法与手段</a:t>
            </a:r>
            <a:endParaRPr lang="zh-CN" altLang="en-US"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p:txBody>
      </p:sp>
      <p:sp>
        <p:nvSpPr>
          <p:cNvPr id="22536" name="矩形 18"/>
          <p:cNvSpPr/>
          <p:nvPr/>
        </p:nvSpPr>
        <p:spPr>
          <a:xfrm>
            <a:off x="968375" y="2006600"/>
            <a:ext cx="10233025" cy="3832225"/>
          </a:xfrm>
          <a:prstGeom prst="rect">
            <a:avLst/>
          </a:prstGeom>
          <a:noFill/>
          <a:ln w="9525">
            <a:noFill/>
          </a:ln>
        </p:spPr>
        <p:txBody>
          <a:bodyPr>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）集体进行一步助跑起跳练习。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）集体进行两步助跑起跳练习。</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）网前助跑起跳的完整练习。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）两人一组，一人双手举高球、另一人原地扣球。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）两人一组，对地扣球练习。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）两人一组，自抛对地扣球。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）助跑起跳和网前固定吊球练习。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）教师抛球，学生在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号或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号位做一步助跑扣球，然后完成完整的扣球练习。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号位扣快球练习（尽量由教师抛或传球）。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4" name="图片 103"/>
          <p:cNvPicPr/>
          <p:nvPr>
            <p:custDataLst>
              <p:tags r:id="rId1"/>
            </p:custDataLst>
          </p:nvPr>
        </p:nvPicPr>
        <p:blipFill>
          <a:blip r:embed="rId2"/>
          <a:stretch>
            <a:fillRect/>
          </a:stretch>
        </p:blipFill>
        <p:spPr>
          <a:xfrm>
            <a:off x="7626985" y="2006600"/>
            <a:ext cx="3089910" cy="2865120"/>
          </a:xfrm>
          <a:prstGeom prst="rect">
            <a:avLst/>
          </a:prstGeom>
          <a:noFill/>
          <a:ln w="9525">
            <a:noFill/>
          </a:ln>
        </p:spPr>
      </p:pic>
    </p:spTree>
  </p:cSld>
  <p:clrMapOvr>
    <a:masterClrMapping/>
  </p:clrMapOvr>
  <p:transition>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56"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3557"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3558" name="任意多边形 20"/>
          <p:cNvSpPr/>
          <p:nvPr/>
        </p:nvSpPr>
        <p:spPr>
          <a:xfrm>
            <a:off x="828675" y="1427163"/>
            <a:ext cx="10875963" cy="736600"/>
          </a:xfrm>
          <a:custGeom>
            <a:avLst/>
            <a:gdLst>
              <a:gd name="txL" fmla="*/ 0 w 7200000"/>
              <a:gd name="txT" fmla="*/ 0 h 735989"/>
              <a:gd name="txR" fmla="*/ 7200000 w 7200000"/>
              <a:gd name="txB" fmla="*/ 735989 h 735989"/>
            </a:gdLst>
            <a:ahLst/>
            <a:cxnLst>
              <a:cxn ang="0">
                <a:pos x="0" y="0"/>
              </a:cxn>
              <a:cxn ang="0">
                <a:pos x="24842825" y="0"/>
              </a:cxn>
              <a:cxn ang="0">
                <a:pos x="24842825" y="558992"/>
              </a:cxn>
              <a:cxn ang="0">
                <a:pos x="23733719" y="558992"/>
              </a:cxn>
              <a:cxn ang="0">
                <a:pos x="23206102" y="743357"/>
              </a:cxn>
              <a:cxn ang="0">
                <a:pos x="23206102"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3559" name="矩形 10"/>
          <p:cNvSpPr/>
          <p:nvPr/>
        </p:nvSpPr>
        <p:spPr>
          <a:xfrm>
            <a:off x="1027113" y="1517650"/>
            <a:ext cx="1108075" cy="369888"/>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六、拦网</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0" name="矩形 11"/>
          <p:cNvSpPr/>
          <p:nvPr/>
        </p:nvSpPr>
        <p:spPr>
          <a:xfrm>
            <a:off x="1069975" y="2098675"/>
            <a:ext cx="10234613" cy="1290638"/>
          </a:xfrm>
          <a:prstGeom prst="rect">
            <a:avLst/>
          </a:prstGeom>
          <a:noFill/>
          <a:ln w="9525">
            <a:noFill/>
          </a:ln>
        </p:spPr>
        <p:txBody>
          <a:bodyPr>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拦网是防守的第一道防线，是反攻的重要环节，成功的拦网，可以直接拦死或拦回对方的扣球，使本方由被动转为主动，也可以将有力的扣球拦起，为本队防守减轻压力。有效的拦网可以对和球者造成心理上的威胁，从而削弱对方进攻的锐气和信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561" name="图片 12" descr="集体拦网.jpg"/>
          <p:cNvPicPr>
            <a:picLocks noChangeAspect="1"/>
          </p:cNvPicPr>
          <p:nvPr/>
        </p:nvPicPr>
        <p:blipFill>
          <a:blip r:embed="rId1"/>
          <a:stretch>
            <a:fillRect/>
          </a:stretch>
        </p:blipFill>
        <p:spPr>
          <a:xfrm>
            <a:off x="7246938" y="3468688"/>
            <a:ext cx="2789237" cy="1957387"/>
          </a:xfrm>
          <a:prstGeom prst="rect">
            <a:avLst/>
          </a:prstGeom>
          <a:noFill/>
          <a:ln w="9525">
            <a:noFill/>
          </a:ln>
        </p:spPr>
      </p:pic>
      <p:pic>
        <p:nvPicPr>
          <p:cNvPr id="23562" name="图片 13" descr="单人拦网.jpg"/>
          <p:cNvPicPr>
            <a:picLocks noChangeAspect="1"/>
          </p:cNvPicPr>
          <p:nvPr/>
        </p:nvPicPr>
        <p:blipFill>
          <a:blip r:embed="rId2"/>
          <a:stretch>
            <a:fillRect/>
          </a:stretch>
        </p:blipFill>
        <p:spPr>
          <a:xfrm>
            <a:off x="2430463" y="3449638"/>
            <a:ext cx="2713037" cy="2020887"/>
          </a:xfrm>
          <a:prstGeom prst="rect">
            <a:avLst/>
          </a:prstGeom>
          <a:noFill/>
          <a:ln w="9525">
            <a:noFill/>
          </a:ln>
        </p:spPr>
      </p:pic>
      <p:sp>
        <p:nvSpPr>
          <p:cNvPr id="23563" name="矩形 14"/>
          <p:cNvSpPr/>
          <p:nvPr/>
        </p:nvSpPr>
        <p:spPr>
          <a:xfrm>
            <a:off x="5164138" y="5003800"/>
            <a:ext cx="1108075" cy="369888"/>
          </a:xfrm>
          <a:prstGeom prst="rect">
            <a:avLst/>
          </a:prstGeom>
          <a:noFill/>
          <a:ln w="9525">
            <a:noFill/>
          </a:ln>
        </p:spPr>
        <p:txBody>
          <a:bodyPr wrap="none">
            <a:spAutoFit/>
          </a:bodyPr>
          <a:p>
            <a:r>
              <a:rPr lang="zh-CN" altLang="en-US" dirty="0">
                <a:latin typeface="方正粗黑宋简体" panose="02000000000000000000" pitchFamily="2" charset="-122"/>
                <a:ea typeface="方正粗黑宋简体" panose="02000000000000000000" pitchFamily="2" charset="-122"/>
              </a:rPr>
              <a:t>单人拦网</a:t>
            </a:r>
            <a:endParaRPr lang="zh-CN" altLang="en-US" dirty="0">
              <a:latin typeface="方正粗黑宋简体" panose="02000000000000000000" pitchFamily="2" charset="-122"/>
              <a:ea typeface="方正粗黑宋简体" panose="02000000000000000000" pitchFamily="2" charset="-122"/>
            </a:endParaRPr>
          </a:p>
        </p:txBody>
      </p:sp>
      <p:sp>
        <p:nvSpPr>
          <p:cNvPr id="23564" name="矩形 15"/>
          <p:cNvSpPr/>
          <p:nvPr/>
        </p:nvSpPr>
        <p:spPr>
          <a:xfrm>
            <a:off x="10152063" y="5030788"/>
            <a:ext cx="1108075" cy="369887"/>
          </a:xfrm>
          <a:prstGeom prst="rect">
            <a:avLst/>
          </a:prstGeom>
          <a:noFill/>
          <a:ln w="9525">
            <a:noFill/>
          </a:ln>
        </p:spPr>
        <p:txBody>
          <a:bodyPr wrap="none">
            <a:spAutoFit/>
          </a:bodyPr>
          <a:p>
            <a:r>
              <a:rPr lang="zh-CN" altLang="en-US" dirty="0">
                <a:latin typeface="方正粗黑宋简体" panose="02000000000000000000" pitchFamily="2" charset="-122"/>
                <a:ea typeface="方正粗黑宋简体" panose="02000000000000000000" pitchFamily="2" charset="-122"/>
              </a:rPr>
              <a:t>集体拦网</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0"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4581"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4582" name="任意多边形 20"/>
          <p:cNvSpPr/>
          <p:nvPr/>
        </p:nvSpPr>
        <p:spPr>
          <a:xfrm>
            <a:off x="828675" y="1427163"/>
            <a:ext cx="10875963" cy="736600"/>
          </a:xfrm>
          <a:custGeom>
            <a:avLst/>
            <a:gdLst>
              <a:gd name="txL" fmla="*/ 0 w 7200000"/>
              <a:gd name="txT" fmla="*/ 0 h 735989"/>
              <a:gd name="txR" fmla="*/ 7200000 w 7200000"/>
              <a:gd name="txB" fmla="*/ 735989 h 735989"/>
            </a:gdLst>
            <a:ahLst/>
            <a:cxnLst>
              <a:cxn ang="0">
                <a:pos x="0" y="0"/>
              </a:cxn>
              <a:cxn ang="0">
                <a:pos x="24842825" y="0"/>
              </a:cxn>
              <a:cxn ang="0">
                <a:pos x="24842825" y="558992"/>
              </a:cxn>
              <a:cxn ang="0">
                <a:pos x="23733719" y="558992"/>
              </a:cxn>
              <a:cxn ang="0">
                <a:pos x="23206102" y="743357"/>
              </a:cxn>
              <a:cxn ang="0">
                <a:pos x="23206102"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4583" name="矩形 10"/>
          <p:cNvSpPr/>
          <p:nvPr/>
        </p:nvSpPr>
        <p:spPr>
          <a:xfrm>
            <a:off x="995363" y="1460500"/>
            <a:ext cx="1800225" cy="508000"/>
          </a:xfrm>
          <a:prstGeom prst="rect">
            <a:avLst/>
          </a:prstGeom>
          <a:noFill/>
          <a:ln w="9525">
            <a:noFill/>
          </a:ln>
        </p:spPr>
        <p:txBody>
          <a:bodyPr wrap="none">
            <a:spAutoFit/>
          </a:bodyPr>
          <a:p>
            <a:pPr>
              <a:lnSpc>
                <a:spcPct val="150000"/>
              </a:lnSpc>
            </a:pPr>
            <a:r>
              <a:rPr lang="zh-CN" altLang="en-US"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练习方法与手段</a:t>
            </a:r>
            <a:endParaRPr lang="zh-CN" altLang="en-US"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p:txBody>
      </p:sp>
      <p:sp>
        <p:nvSpPr>
          <p:cNvPr id="24584" name="矩形 11"/>
          <p:cNvSpPr/>
          <p:nvPr/>
        </p:nvSpPr>
        <p:spPr>
          <a:xfrm>
            <a:off x="968375" y="2006600"/>
            <a:ext cx="5854700" cy="3416300"/>
          </a:xfrm>
          <a:prstGeom prst="rect">
            <a:avLst/>
          </a:prstGeom>
          <a:noFill/>
          <a:ln w="9525">
            <a:noFill/>
          </a:ln>
        </p:spPr>
        <p:txBody>
          <a:bodyPr>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）原地网前跳起做徒手拦网练习。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）教师站于网对面高台上持球，学生轮流做起跳拦网练习。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）两人一组隔网相对站立，同时做向两侧移动一步起跳拦网动作。</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）两人一组，一抛一拦。</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）一组从对方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号或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号位扣球，两人一组对扣球进行集体拦网练习。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585" name="图片 12" descr="拦网 男.jpg"/>
          <p:cNvPicPr>
            <a:picLocks noChangeAspect="1"/>
          </p:cNvPicPr>
          <p:nvPr/>
        </p:nvPicPr>
        <p:blipFill>
          <a:blip r:embed="rId1"/>
          <a:stretch>
            <a:fillRect/>
          </a:stretch>
        </p:blipFill>
        <p:spPr>
          <a:xfrm>
            <a:off x="7053263" y="2493963"/>
            <a:ext cx="4421187" cy="2946400"/>
          </a:xfrm>
          <a:prstGeom prst="rect">
            <a:avLst/>
          </a:prstGeom>
          <a:noFill/>
          <a:ln w="9525">
            <a:noFill/>
          </a:ln>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排球基本战术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custDataLst>
              <p:tags r:id="rId1"/>
            </p:custDataLst>
          </p:nvPr>
        </p:nvSpPr>
        <p:spPr>
          <a:xfrm>
            <a:off x="6322695" y="18961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战术和战术意识</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custDataLst>
              <p:tags r:id="rId2"/>
            </p:custDataLst>
          </p:nvPr>
        </p:nvSpPr>
        <p:spPr>
          <a:xfrm>
            <a:off x="6307455" y="3003550"/>
            <a:ext cx="412178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排球战术种类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3"/>
            </p:custDataLst>
          </p:nvPr>
        </p:nvSpPr>
        <p:spPr>
          <a:xfrm>
            <a:off x="6322695" y="39420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排球战术的重要环节</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620889" y="1348740"/>
            <a:ext cx="3406612" cy="3433234"/>
            <a:chOff x="1472299" y="1847850"/>
            <a:chExt cx="3406612" cy="3433234"/>
          </a:xfrm>
        </p:grpSpPr>
        <p:sp>
          <p:nvSpPr>
            <p:cNvPr id="10" name="Polygon"/>
            <p:cNvSpPr/>
            <p:nvPr>
              <p:custDataLst>
                <p:tags r:id="rId4"/>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5"/>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6"/>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7"/>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8"/>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9"/>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10"/>
            </p:custDataLst>
          </p:nvPr>
        </p:nvSpPr>
        <p:spPr>
          <a:xfrm>
            <a:off x="5760085" y="30364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1"/>
            </p:custDataLst>
          </p:nvPr>
        </p:nvSpPr>
        <p:spPr>
          <a:xfrm>
            <a:off x="5760085" y="41103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2"/>
            </p:custDataLst>
          </p:nvPr>
        </p:nvSpPr>
        <p:spPr>
          <a:xfrm>
            <a:off x="5760085" y="20693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3"/>
            </p:custDataLst>
          </p:nvPr>
        </p:nvSpPr>
        <p:spPr>
          <a:xfrm>
            <a:off x="5895367" y="42609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4"/>
            </p:custDataLst>
          </p:nvPr>
        </p:nvSpPr>
        <p:spPr>
          <a:xfrm>
            <a:off x="5937902" y="21867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5"/>
            </p:custDataLst>
          </p:nvPr>
        </p:nvSpPr>
        <p:spPr>
          <a:xfrm>
            <a:off x="5929850" y="31633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4"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5605"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5606" name="任意多边形 20"/>
          <p:cNvSpPr/>
          <p:nvPr/>
        </p:nvSpPr>
        <p:spPr>
          <a:xfrm>
            <a:off x="828675" y="1427163"/>
            <a:ext cx="10875963" cy="736600"/>
          </a:xfrm>
          <a:custGeom>
            <a:avLst/>
            <a:gdLst>
              <a:gd name="txL" fmla="*/ 0 w 7200000"/>
              <a:gd name="txT" fmla="*/ 0 h 735989"/>
              <a:gd name="txR" fmla="*/ 7200000 w 7200000"/>
              <a:gd name="txB" fmla="*/ 735989 h 735989"/>
            </a:gdLst>
            <a:ahLst/>
            <a:cxnLst>
              <a:cxn ang="0">
                <a:pos x="0" y="0"/>
              </a:cxn>
              <a:cxn ang="0">
                <a:pos x="24842825" y="0"/>
              </a:cxn>
              <a:cxn ang="0">
                <a:pos x="24842825" y="558992"/>
              </a:cxn>
              <a:cxn ang="0">
                <a:pos x="23733719" y="558992"/>
              </a:cxn>
              <a:cxn ang="0">
                <a:pos x="23206102" y="743357"/>
              </a:cxn>
              <a:cxn ang="0">
                <a:pos x="23206102"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5607" name="矩形 8"/>
          <p:cNvSpPr/>
          <p:nvPr/>
        </p:nvSpPr>
        <p:spPr>
          <a:xfrm>
            <a:off x="965200" y="1506538"/>
            <a:ext cx="2260600"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一、战术和战术意识</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8" name="矩形 10"/>
          <p:cNvSpPr/>
          <p:nvPr/>
        </p:nvSpPr>
        <p:spPr>
          <a:xfrm>
            <a:off x="1069975" y="2098675"/>
            <a:ext cx="10234613" cy="3000375"/>
          </a:xfrm>
          <a:prstGeom prst="rect">
            <a:avLst/>
          </a:prstGeom>
          <a:noFill/>
          <a:ln w="9525">
            <a:noFill/>
          </a:ln>
        </p:spPr>
        <p:txBody>
          <a:bodyPr>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战术，是运动员在比赛中根据排球运动规律、彼我双方的具体情况和临场的发展变化，合理地运用技术及所采取的有组织、有目的和有预见性的配合行动。只有全面、准确熟练地掌握了基本技术才可能形成战术。</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战术意识一般是指运动员在实践中所具有的经验、才能与知识。它表现在能根据主、客观情况的发展和变化，在集体的密切配合下，发挥主观能动作用，灵活地、有目的地、有预见性地采取各种技术、战术行动，并使自己的行动带有攻击性和较大的突然性和隐蔽性，能根据临场变化合理地运用技术和实现战术。</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5" name="图片 104"/>
          <p:cNvPicPr/>
          <p:nvPr>
            <p:custDataLst>
              <p:tags r:id="rId1"/>
            </p:custDataLst>
          </p:nvPr>
        </p:nvPicPr>
        <p:blipFill>
          <a:blip r:embed="rId2"/>
          <a:stretch>
            <a:fillRect/>
          </a:stretch>
        </p:blipFill>
        <p:spPr>
          <a:xfrm>
            <a:off x="8210550" y="38100"/>
            <a:ext cx="3481705" cy="2061210"/>
          </a:xfrm>
          <a:prstGeom prst="rect">
            <a:avLst/>
          </a:prstGeom>
          <a:noFill/>
          <a:ln w="9525">
            <a:noFill/>
          </a:ln>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28"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6629"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6630" name="任意多边形 20"/>
          <p:cNvSpPr/>
          <p:nvPr/>
        </p:nvSpPr>
        <p:spPr>
          <a:xfrm>
            <a:off x="828675" y="1427163"/>
            <a:ext cx="10875963" cy="736600"/>
          </a:xfrm>
          <a:custGeom>
            <a:avLst/>
            <a:gdLst>
              <a:gd name="txL" fmla="*/ 0 w 7200000"/>
              <a:gd name="txT" fmla="*/ 0 h 735989"/>
              <a:gd name="txR" fmla="*/ 7200000 w 7200000"/>
              <a:gd name="txB" fmla="*/ 735989 h 735989"/>
            </a:gdLst>
            <a:ahLst/>
            <a:cxnLst>
              <a:cxn ang="0">
                <a:pos x="0" y="0"/>
              </a:cxn>
              <a:cxn ang="0">
                <a:pos x="24842825" y="0"/>
              </a:cxn>
              <a:cxn ang="0">
                <a:pos x="24842825" y="558992"/>
              </a:cxn>
              <a:cxn ang="0">
                <a:pos x="23733719" y="558992"/>
              </a:cxn>
              <a:cxn ang="0">
                <a:pos x="23206102" y="743357"/>
              </a:cxn>
              <a:cxn ang="0">
                <a:pos x="23206102"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6631" name="矩形 8"/>
          <p:cNvSpPr/>
          <p:nvPr/>
        </p:nvSpPr>
        <p:spPr>
          <a:xfrm>
            <a:off x="965200" y="1506538"/>
            <a:ext cx="2030413"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二、排球战术种类</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32" name="矩形 10"/>
          <p:cNvSpPr/>
          <p:nvPr/>
        </p:nvSpPr>
        <p:spPr>
          <a:xfrm>
            <a:off x="1069975" y="2098675"/>
            <a:ext cx="10234613" cy="923925"/>
          </a:xfrm>
          <a:prstGeom prst="rect">
            <a:avLst/>
          </a:prstGeom>
          <a:noFill/>
          <a:ln w="9525">
            <a:noFill/>
          </a:ln>
        </p:spPr>
        <p:txBody>
          <a:bodyPr>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进攻战术：“中一二”进攻战术、“边一二”进攻战术、“插上”进攻战术。</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防守战术：接发球站位阵形、单人拦网防守阵形、双人拦网防守阵形。</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6633" name="图片 11" descr="排球战术图 1.png"/>
          <p:cNvPicPr>
            <a:picLocks noChangeAspect="1"/>
          </p:cNvPicPr>
          <p:nvPr/>
        </p:nvPicPr>
        <p:blipFill>
          <a:blip r:embed="rId1"/>
          <a:stretch>
            <a:fillRect/>
          </a:stretch>
        </p:blipFill>
        <p:spPr>
          <a:xfrm>
            <a:off x="1706563" y="3119438"/>
            <a:ext cx="2968625" cy="2381250"/>
          </a:xfrm>
          <a:prstGeom prst="rect">
            <a:avLst/>
          </a:prstGeom>
          <a:noFill/>
          <a:ln w="9525">
            <a:noFill/>
          </a:ln>
        </p:spPr>
      </p:pic>
      <p:pic>
        <p:nvPicPr>
          <p:cNvPr id="26634" name="图片 12" descr="排球战术图 2.jpeg"/>
          <p:cNvPicPr>
            <a:picLocks noChangeAspect="1"/>
          </p:cNvPicPr>
          <p:nvPr/>
        </p:nvPicPr>
        <p:blipFill>
          <a:blip r:embed="rId2"/>
          <a:stretch>
            <a:fillRect/>
          </a:stretch>
        </p:blipFill>
        <p:spPr>
          <a:xfrm>
            <a:off x="5959475" y="3017838"/>
            <a:ext cx="4816475" cy="2574925"/>
          </a:xfrm>
          <a:prstGeom prst="rect">
            <a:avLst/>
          </a:prstGeom>
          <a:noFill/>
          <a:ln w="9525">
            <a:noFill/>
          </a:ln>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2"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7653"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7654" name="任意多边形 20"/>
          <p:cNvSpPr/>
          <p:nvPr/>
        </p:nvSpPr>
        <p:spPr>
          <a:xfrm>
            <a:off x="828675" y="1427163"/>
            <a:ext cx="10875963" cy="736600"/>
          </a:xfrm>
          <a:custGeom>
            <a:avLst/>
            <a:gdLst>
              <a:gd name="txL" fmla="*/ 0 w 7200000"/>
              <a:gd name="txT" fmla="*/ 0 h 735989"/>
              <a:gd name="txR" fmla="*/ 7200000 w 7200000"/>
              <a:gd name="txB" fmla="*/ 735989 h 735989"/>
            </a:gdLst>
            <a:ahLst/>
            <a:cxnLst>
              <a:cxn ang="0">
                <a:pos x="0" y="0"/>
              </a:cxn>
              <a:cxn ang="0">
                <a:pos x="24842825" y="0"/>
              </a:cxn>
              <a:cxn ang="0">
                <a:pos x="24842825" y="558992"/>
              </a:cxn>
              <a:cxn ang="0">
                <a:pos x="23733719" y="558992"/>
              </a:cxn>
              <a:cxn ang="0">
                <a:pos x="23206102" y="743357"/>
              </a:cxn>
              <a:cxn ang="0">
                <a:pos x="23206102"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7655" name="矩形 8"/>
          <p:cNvSpPr/>
          <p:nvPr/>
        </p:nvSpPr>
        <p:spPr>
          <a:xfrm>
            <a:off x="928688" y="1506538"/>
            <a:ext cx="2722562"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三、排球战术的重要环节</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6" name="矩形 11"/>
          <p:cNvSpPr/>
          <p:nvPr/>
        </p:nvSpPr>
        <p:spPr>
          <a:xfrm>
            <a:off x="1069975" y="2098675"/>
            <a:ext cx="10234613" cy="874713"/>
          </a:xfrm>
          <a:prstGeom prst="rect">
            <a:avLst/>
          </a:prstGeom>
          <a:noFill/>
          <a:ln w="9525">
            <a:noFill/>
          </a:ln>
        </p:spPr>
        <p:txBody>
          <a:bodyPr>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阵容配备：是根据学习者技术水平和特长，充分发挥比赛者的优势，有效地组织进攻和防守战术而制订的主攻、副攻和二传手的场上位置和人数。</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7" name="矩形 12"/>
          <p:cNvSpPr/>
          <p:nvPr/>
        </p:nvSpPr>
        <p:spPr>
          <a:xfrm>
            <a:off x="1127125" y="4795838"/>
            <a:ext cx="10074275" cy="923925"/>
          </a:xfrm>
          <a:prstGeom prst="rect">
            <a:avLst/>
          </a:prstGeom>
          <a:noFill/>
          <a:ln w="9525">
            <a:noFill/>
          </a:ln>
        </p:spPr>
        <p:txBody>
          <a:bodyPr>
            <a:spAutoFit/>
          </a:bodyPr>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位置交换：目的是为了调动攻防力量，弥补阵容配备上的不足和比赛队员技术上的限制，充分发挥每个人的身体条件和技术特长，在规则许可的情况下进行的位置变动。</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8" name="图片 13" descr="四二配备.png"/>
          <p:cNvPicPr>
            <a:picLocks noChangeAspect="1"/>
          </p:cNvPicPr>
          <p:nvPr/>
        </p:nvPicPr>
        <p:blipFill>
          <a:blip r:embed="rId1"/>
          <a:stretch>
            <a:fillRect/>
          </a:stretch>
        </p:blipFill>
        <p:spPr>
          <a:xfrm>
            <a:off x="2540000" y="2909888"/>
            <a:ext cx="1809750" cy="1609725"/>
          </a:xfrm>
          <a:prstGeom prst="rect">
            <a:avLst/>
          </a:prstGeom>
          <a:noFill/>
          <a:ln w="9525">
            <a:noFill/>
          </a:ln>
        </p:spPr>
      </p:pic>
      <p:pic>
        <p:nvPicPr>
          <p:cNvPr id="27659" name="图片 14" descr="五一配备.png"/>
          <p:cNvPicPr>
            <a:picLocks noChangeAspect="1"/>
          </p:cNvPicPr>
          <p:nvPr/>
        </p:nvPicPr>
        <p:blipFill>
          <a:blip r:embed="rId2"/>
          <a:stretch>
            <a:fillRect/>
          </a:stretch>
        </p:blipFill>
        <p:spPr>
          <a:xfrm>
            <a:off x="7145338" y="2851150"/>
            <a:ext cx="1743075" cy="1590675"/>
          </a:xfrm>
          <a:prstGeom prst="rect">
            <a:avLst/>
          </a:prstGeom>
          <a:noFill/>
          <a:ln w="9525">
            <a:noFill/>
          </a:ln>
        </p:spPr>
      </p:pic>
      <p:sp>
        <p:nvSpPr>
          <p:cNvPr id="27660" name="矩形 15"/>
          <p:cNvSpPr/>
          <p:nvPr/>
        </p:nvSpPr>
        <p:spPr>
          <a:xfrm>
            <a:off x="4283075" y="4021138"/>
            <a:ext cx="1568450" cy="369887"/>
          </a:xfrm>
          <a:prstGeom prst="rect">
            <a:avLst/>
          </a:prstGeom>
          <a:noFill/>
          <a:ln w="9525">
            <a:noFill/>
          </a:ln>
        </p:spPr>
        <p:txBody>
          <a:bodyPr wrap="none">
            <a:spAutoFit/>
          </a:bodyPr>
          <a:p>
            <a:r>
              <a:rPr lang="zh-CN" altLang="en-US" dirty="0">
                <a:latin typeface="方正粗黑宋简体" panose="02000000000000000000" pitchFamily="2" charset="-122"/>
                <a:ea typeface="方正粗黑宋简体" panose="02000000000000000000" pitchFamily="2" charset="-122"/>
              </a:rPr>
              <a:t>“四二配备”</a:t>
            </a:r>
            <a:endParaRPr lang="zh-CN" altLang="en-US" dirty="0">
              <a:latin typeface="方正粗黑宋简体" panose="02000000000000000000" pitchFamily="2" charset="-122"/>
              <a:ea typeface="方正粗黑宋简体" panose="02000000000000000000" pitchFamily="2" charset="-122"/>
            </a:endParaRPr>
          </a:p>
        </p:txBody>
      </p:sp>
      <p:sp>
        <p:nvSpPr>
          <p:cNvPr id="27661" name="矩形 16"/>
          <p:cNvSpPr/>
          <p:nvPr/>
        </p:nvSpPr>
        <p:spPr>
          <a:xfrm>
            <a:off x="8842375" y="4021138"/>
            <a:ext cx="1570038" cy="369887"/>
          </a:xfrm>
          <a:prstGeom prst="rect">
            <a:avLst/>
          </a:prstGeom>
          <a:noFill/>
          <a:ln w="9525">
            <a:noFill/>
          </a:ln>
        </p:spPr>
        <p:txBody>
          <a:bodyPr wrap="none">
            <a:spAutoFit/>
          </a:bodyPr>
          <a:p>
            <a:r>
              <a:rPr lang="zh-CN" altLang="en-US" dirty="0">
                <a:latin typeface="方正粗黑宋简体" panose="02000000000000000000" pitchFamily="2" charset="-122"/>
                <a:ea typeface="方正粗黑宋简体" panose="02000000000000000000" pitchFamily="2" charset="-122"/>
              </a:rPr>
              <a:t>“五一配备”</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76" name="矩形 13"/>
          <p:cNvSpPr/>
          <p:nvPr/>
        </p:nvSpPr>
        <p:spPr>
          <a:xfrm>
            <a:off x="839788" y="1433513"/>
            <a:ext cx="108521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8677" name="矩形 2"/>
          <p:cNvSpPr/>
          <p:nvPr/>
        </p:nvSpPr>
        <p:spPr>
          <a:xfrm>
            <a:off x="839788" y="1330325"/>
            <a:ext cx="1087596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8678" name="任意多边形 20"/>
          <p:cNvSpPr/>
          <p:nvPr/>
        </p:nvSpPr>
        <p:spPr>
          <a:xfrm>
            <a:off x="828675" y="1427163"/>
            <a:ext cx="10875963" cy="736600"/>
          </a:xfrm>
          <a:custGeom>
            <a:avLst/>
            <a:gdLst>
              <a:gd name="txL" fmla="*/ 0 w 7200000"/>
              <a:gd name="txT" fmla="*/ 0 h 735989"/>
              <a:gd name="txR" fmla="*/ 7200000 w 7200000"/>
              <a:gd name="txB" fmla="*/ 735989 h 735989"/>
            </a:gdLst>
            <a:ahLst/>
            <a:cxnLst>
              <a:cxn ang="0">
                <a:pos x="0" y="0"/>
              </a:cxn>
              <a:cxn ang="0">
                <a:pos x="24842825" y="0"/>
              </a:cxn>
              <a:cxn ang="0">
                <a:pos x="24842825" y="558992"/>
              </a:cxn>
              <a:cxn ang="0">
                <a:pos x="23733719" y="558992"/>
              </a:cxn>
              <a:cxn ang="0">
                <a:pos x="23206102" y="743357"/>
              </a:cxn>
              <a:cxn ang="0">
                <a:pos x="23206102" y="558992"/>
              </a:cxn>
              <a:cxn ang="0">
                <a:pos x="0" y="558992"/>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alpha val="100000"/>
            </a:srgbClr>
          </a:solidFill>
          <a:ln w="12700">
            <a:noFill/>
          </a:ln>
        </p:spPr>
        <p:txBody>
          <a:bodyPr/>
          <a:p>
            <a:endParaRPr lang="zh-CN" altLang="en-US"/>
          </a:p>
        </p:txBody>
      </p:sp>
      <p:sp>
        <p:nvSpPr>
          <p:cNvPr id="28679" name="矩形 8"/>
          <p:cNvSpPr/>
          <p:nvPr/>
        </p:nvSpPr>
        <p:spPr>
          <a:xfrm>
            <a:off x="920750" y="1998663"/>
            <a:ext cx="10623550" cy="3832225"/>
          </a:xfrm>
          <a:prstGeom prst="rect">
            <a:avLst/>
          </a:prstGeom>
          <a:noFill/>
          <a:ln w="9525">
            <a:noFill/>
          </a:ln>
        </p:spPr>
        <p:txBody>
          <a:bodyPr>
            <a:spAutoFit/>
          </a:bodyPr>
          <a:p>
            <a:pPr>
              <a:lnSpc>
                <a:spcPct val="150000"/>
              </a:lnSpc>
            </a:pPr>
            <a:r>
              <a:rPr lang="en-US" altLang="zh-CN"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3. </a:t>
            </a:r>
            <a:r>
              <a:rPr lang="zh-CN" altLang="en-US"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rPr>
              <a:t>练习方法和手段</a:t>
            </a:r>
            <a:endParaRPr lang="en-US" altLang="zh-CN" dirty="0">
              <a:solidFill>
                <a:srgbClr val="595959"/>
              </a:solidFill>
              <a:latin typeface="方正粗黑宋简体" panose="02000000000000000000" pitchFamily="2" charset="-122"/>
              <a:ea typeface="方正粗黑宋简体" panose="02000000000000000000" pitchFamily="2"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位学生在场上站好位置，教师讲站位形式，学生按教师的讲解站好具体的防守位置，并轮转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轮，使队员明确每一轮、每一位置的具体站位形式及职责分配。</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）教师向对方场内抛球或发球，学生接一传，了解每个位置的站位方式和进攻战术形式，熟悉“中一二”“边一二”等进攻战术打法。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）分两组，一组发球，另一组接发球并组织进攻练习。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）分两组，一组扣球，另一组防守，尽量做到二人拦网和后排的“心跟进”或“边跟进”防守阵形。</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）由教师抛球，进行“</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对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的攻防练习。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对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攻防练习和教学比赛。</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0" name="矩形 10"/>
          <p:cNvSpPr/>
          <p:nvPr/>
        </p:nvSpPr>
        <p:spPr>
          <a:xfrm>
            <a:off x="928688" y="1506538"/>
            <a:ext cx="2722562"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三、排球战术的重要环节</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5842"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35843"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35844" name="Text Box 2"/>
          <p:cNvSpPr/>
          <p:nvPr/>
        </p:nvSpPr>
        <p:spPr>
          <a:xfrm>
            <a:off x="3878263" y="5124450"/>
            <a:ext cx="4435475" cy="647700"/>
          </a:xfrm>
          <a:prstGeom prst="rect">
            <a:avLst/>
          </a:prstGeom>
          <a:noFill/>
          <a:ln w="9525">
            <a:noFill/>
          </a:ln>
        </p:spPr>
        <p:txBody>
          <a:bodyPr>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845"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8"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099"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100" name="矩形 4"/>
          <p:cNvSpPr/>
          <p:nvPr/>
        </p:nvSpPr>
        <p:spPr>
          <a:xfrm>
            <a:off x="9748838" y="346075"/>
            <a:ext cx="2003425" cy="850900"/>
          </a:xfrm>
          <a:prstGeom prst="rect">
            <a:avLst/>
          </a:prstGeom>
          <a:noFill/>
          <a:ln w="9525">
            <a:noFill/>
          </a:ln>
        </p:spPr>
        <p:txBody>
          <a:bodyPr>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sym typeface="Calibri" panose="020F0502020204030204" charset="0"/>
              </a:rPr>
              <a:t>CONTENTS PAGE </a:t>
            </a:r>
            <a:endParaRPr lang="zh-CN" altLang="zh-CN" b="1" i="1" dirty="0">
              <a:solidFill>
                <a:srgbClr val="7F7F7F"/>
              </a:solidFill>
              <a:latin typeface="Calibri" panose="020F0502020204030204" charset="0"/>
              <a:sym typeface="宋体" panose="02010600030101010101" pitchFamily="2" charset="-122"/>
            </a:endParaRPr>
          </a:p>
        </p:txBody>
      </p:sp>
      <p:sp>
        <p:nvSpPr>
          <p:cNvPr id="4101" name="TextBox 6"/>
          <p:cNvSpPr/>
          <p:nvPr/>
        </p:nvSpPr>
        <p:spPr>
          <a:xfrm>
            <a:off x="7240588" y="1406843"/>
            <a:ext cx="3868737" cy="615315"/>
          </a:xfrm>
          <a:prstGeom prst="rect">
            <a:avLst/>
          </a:prstGeom>
          <a:noFill/>
          <a:ln w="9525">
            <a:noFill/>
          </a:ln>
        </p:spPr>
        <p:txBody>
          <a:bodyPr lIns="0" tIns="0" rIns="0" bIns="0" anchor="ctr" anchorCtr="0">
            <a:spAutoFit/>
          </a:bodyPr>
          <a:p>
            <a:r>
              <a:rPr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单元八　排球</a:t>
            </a:r>
            <a:endParaRPr lang="zh-CN" altLang="en-US"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0"/>
          <p:cNvSpPr/>
          <p:nvPr/>
        </p:nvSpPr>
        <p:spPr>
          <a:xfrm>
            <a:off x="7331075" y="3565525"/>
            <a:ext cx="4110038"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排球基本技术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TextBox 11"/>
          <p:cNvSpPr/>
          <p:nvPr/>
        </p:nvSpPr>
        <p:spPr>
          <a:xfrm>
            <a:off x="7331075" y="4275138"/>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排球基本战术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4"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5" name="TextBox 10"/>
          <p:cNvSpPr/>
          <p:nvPr/>
        </p:nvSpPr>
        <p:spPr>
          <a:xfrm>
            <a:off x="7334250" y="2825750"/>
            <a:ext cx="4049713"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排球运动概述</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6" name="TextBox 11"/>
          <p:cNvSpPr/>
          <p:nvPr/>
        </p:nvSpPr>
        <p:spPr>
          <a:xfrm>
            <a:off x="7312025" y="4977130"/>
            <a:ext cx="4646930" cy="368935"/>
          </a:xfrm>
          <a:prstGeom prst="rect">
            <a:avLst/>
          </a:prstGeom>
          <a:noFill/>
          <a:ln w="9525">
            <a:noFill/>
          </a:ln>
        </p:spPr>
        <p:txBody>
          <a:bodyPr wrap="square"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04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排球竞赛主要规则与裁判法</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排球运动概述</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排球运动简介</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排球运动特点与锻炼价值</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4" name="矩形 18"/>
          <p:cNvSpPr/>
          <p:nvPr/>
        </p:nvSpPr>
        <p:spPr>
          <a:xfrm>
            <a:off x="842963" y="1725613"/>
            <a:ext cx="10780712" cy="4078287"/>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排球运动于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1895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年起源于美国，由美国马萨诸塞州霍利奥克镇威廉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摩根发明。</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欧美国家在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世纪初就采用了目前的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人制排球，并于</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1912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年采用了换发球轮换制。</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1917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年定局为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分。</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1922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年规定了一方击球次数不得超过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次，并禁止后排队员越过限制线进攻。</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1947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年，国际排球联合会成立，决定世界性的排球比赛采用美式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人制排球。</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排球运动</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1905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年传入我国，从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1950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年开始，我国遵循国际上统一规则，正式推广现行的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人制排球。</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1999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年，国际排联采用每球得分制，每局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分，决胜局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分。</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人制场地长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米，宽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9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米。男子网高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2.43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米女子网高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2.24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米。</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目前世界性排球比赛有三类，分别是世界锦标赛、奥运会排球赛和世界杯排球赛，并得到国际排球联合会的通过。</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年代是中国女排辉煌的时期，她们创造性地把我国的快速特长运用到反击得分中。</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TextBox 1"/>
          <p:cNvSpPr/>
          <p:nvPr/>
        </p:nvSpPr>
        <p:spPr>
          <a:xfrm>
            <a:off x="842963" y="1247775"/>
            <a:ext cx="3311525"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一、排球运动简介</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6" name="组合 29"/>
          <p:cNvGrpSpPr/>
          <p:nvPr/>
        </p:nvGrpSpPr>
        <p:grpSpPr>
          <a:xfrm>
            <a:off x="842963" y="1616075"/>
            <a:ext cx="3627437" cy="71438"/>
            <a:chOff x="0" y="0"/>
            <a:chExt cx="3627679" cy="72000"/>
          </a:xfrm>
        </p:grpSpPr>
        <p:sp>
          <p:nvSpPr>
            <p:cNvPr id="5128"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5129"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5127" name="图片 10" descr="排球1.png"/>
          <p:cNvPicPr>
            <a:picLocks noChangeAspect="1"/>
          </p:cNvPicPr>
          <p:nvPr/>
        </p:nvPicPr>
        <p:blipFill>
          <a:blip r:embed="rId1"/>
          <a:stretch>
            <a:fillRect/>
          </a:stretch>
        </p:blipFill>
        <p:spPr>
          <a:xfrm>
            <a:off x="9423400" y="457200"/>
            <a:ext cx="2179638" cy="1651000"/>
          </a:xfrm>
          <a:prstGeom prst="rect">
            <a:avLst/>
          </a:prstGeom>
          <a:noFill/>
          <a:ln w="9525">
            <a:noFill/>
          </a:ln>
        </p:spPr>
      </p:pic>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矩形 18"/>
          <p:cNvSpPr/>
          <p:nvPr/>
        </p:nvSpPr>
        <p:spPr>
          <a:xfrm>
            <a:off x="820738" y="2147888"/>
            <a:ext cx="7569200" cy="2870200"/>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对场地要求不高，设备比较简单，主要的规则容易掌握。</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比赛是在激烈的对抗中、快速的运动中、突然的变化中、连续的动作中和复杂的竞争中进行的。</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比赛规则规定要进行位置轮转，每一个队员都必须掌握全面的攻、防技术，要能攻善守。</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具有高度协同配合的集体性。</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运动员必须具备积极主动、灵活快速、勇猛顽强的良好战斗作风。</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48" name="组合 29"/>
          <p:cNvGrpSpPr/>
          <p:nvPr/>
        </p:nvGrpSpPr>
        <p:grpSpPr>
          <a:xfrm>
            <a:off x="842963" y="1616075"/>
            <a:ext cx="3627437" cy="71438"/>
            <a:chOff x="0" y="0"/>
            <a:chExt cx="3627679" cy="72000"/>
          </a:xfrm>
        </p:grpSpPr>
        <p:sp>
          <p:nvSpPr>
            <p:cNvPr id="6153"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4"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6150" name="TextBox 1"/>
          <p:cNvSpPr/>
          <p:nvPr/>
        </p:nvSpPr>
        <p:spPr>
          <a:xfrm>
            <a:off x="842963" y="1247775"/>
            <a:ext cx="3311525"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二、排球运动特点与锻炼价值</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711041" y="1735138"/>
            <a:ext cx="2240280" cy="368300"/>
          </a:xfrm>
          <a:prstGeom prst="rect">
            <a:avLst/>
          </a:prstGeom>
        </p:spPr>
        <p:txBody>
          <a:bodyPr wrap="none">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（一）排球运动特点</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pic>
        <p:nvPicPr>
          <p:cNvPr id="6152" name="图片 13" descr="53.png"/>
          <p:cNvPicPr>
            <a:picLocks noChangeAspect="1"/>
          </p:cNvPicPr>
          <p:nvPr/>
        </p:nvPicPr>
        <p:blipFill>
          <a:blip r:embed="rId1"/>
          <a:stretch>
            <a:fillRect/>
          </a:stretch>
        </p:blipFill>
        <p:spPr>
          <a:xfrm>
            <a:off x="8324850" y="1279525"/>
            <a:ext cx="3355975" cy="4598988"/>
          </a:xfrm>
          <a:prstGeom prst="rect">
            <a:avLst/>
          </a:prstGeom>
          <a:noFill/>
          <a:ln w="9525">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单元八　排球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1" name="矩形 18"/>
          <p:cNvSpPr/>
          <p:nvPr/>
        </p:nvSpPr>
        <p:spPr>
          <a:xfrm>
            <a:off x="842963" y="1725613"/>
            <a:ext cx="10780712" cy="214947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能发展力量、弹跳、速度、反应、灵敏、耐久力等身体素质；</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提高人体中枢神经系统和内脏各器官的功能，增进身体健康；</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能促使人的心理素质的培养；</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培养勇猛顽强、机智灵敏、吃苦耐劳、遵守纪律、团结友爱</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等集体主义的精神。</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815023" y="1231900"/>
            <a:ext cx="1783080" cy="368300"/>
          </a:xfrm>
          <a:prstGeom prst="rect">
            <a:avLst/>
          </a:prstGeom>
        </p:spPr>
        <p:txBody>
          <a:bodyPr wrap="none">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1800" b="0" i="0" u="none" strike="noStrike" kern="1200" cap="none" spc="0" normalizeH="0" baseline="0" noProof="0" dirty="0">
                <a:ln>
                  <a:noFill/>
                </a:ln>
                <a:solidFill>
                  <a:schemeClr val="tx1"/>
                </a:solidFill>
                <a:effectLst/>
                <a:uLnTx/>
                <a:uFillTx/>
                <a:latin typeface="+mn-ea"/>
                <a:ea typeface="+mn-ea"/>
                <a:cs typeface="+mn-cs"/>
              </a:rPr>
              <a:t>（二）锻炼价值</a:t>
            </a:r>
            <a:endParaRPr kumimoji="0" lang="zh-CN" altLang="en-US" sz="1800" b="0" i="0" u="none" strike="noStrike" kern="1200" cap="none" spc="0" normalizeH="0" baseline="0" noProof="0" dirty="0">
              <a:ln>
                <a:noFill/>
              </a:ln>
              <a:solidFill>
                <a:schemeClr val="tx1"/>
              </a:solidFill>
              <a:effectLst/>
              <a:uLnTx/>
              <a:uFillTx/>
              <a:latin typeface="+mn-ea"/>
              <a:ea typeface="+mn-ea"/>
              <a:cs typeface="+mn-cs"/>
            </a:endParaRPr>
          </a:p>
        </p:txBody>
      </p:sp>
      <p:pic>
        <p:nvPicPr>
          <p:cNvPr id="7174" name="图片 12" descr="女排1.jpg"/>
          <p:cNvPicPr>
            <a:picLocks noChangeAspect="1"/>
          </p:cNvPicPr>
          <p:nvPr/>
        </p:nvPicPr>
        <p:blipFill>
          <a:blip r:embed="rId1"/>
          <a:stretch>
            <a:fillRect/>
          </a:stretch>
        </p:blipFill>
        <p:spPr>
          <a:xfrm>
            <a:off x="7623175" y="1725613"/>
            <a:ext cx="3657600" cy="4019550"/>
          </a:xfrm>
          <a:prstGeom prst="rect">
            <a:avLst/>
          </a:prstGeom>
          <a:noFill/>
          <a:ln w="9525">
            <a:noFill/>
          </a:ln>
        </p:spPr>
      </p:pic>
      <p:grpSp>
        <p:nvGrpSpPr>
          <p:cNvPr id="6148" name="组合 29"/>
          <p:cNvGrpSpPr/>
          <p:nvPr/>
        </p:nvGrpSpPr>
        <p:grpSpPr>
          <a:xfrm>
            <a:off x="842963" y="1106170"/>
            <a:ext cx="3627437" cy="71438"/>
            <a:chOff x="0" y="0"/>
            <a:chExt cx="3627679" cy="72000"/>
          </a:xfrm>
        </p:grpSpPr>
        <p:sp>
          <p:nvSpPr>
            <p:cNvPr id="6153" name="直接连接符 26"/>
            <p:cNvSpPr/>
            <p:nvPr>
              <p:custDataLst>
                <p:tags r:id="rId2"/>
              </p:custDataLst>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4" name="矩形 27"/>
            <p:cNvSpPr/>
            <p:nvPr>
              <p:custDataLst>
                <p:tags r:id="rId3"/>
              </p:custDataLst>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6150" name="TextBox 1"/>
          <p:cNvSpPr/>
          <p:nvPr>
            <p:custDataLst>
              <p:tags r:id="rId4"/>
            </p:custDataLst>
          </p:nvPr>
        </p:nvSpPr>
        <p:spPr>
          <a:xfrm>
            <a:off x="842963" y="737870"/>
            <a:ext cx="3311525"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二、排球运动特点与锻炼价值</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UNIT_PLACING_PICTURE_USER_VIEWPORT" val="{&quot;height&quot;:2522.5007874015746,&quot;width&quot;:5585}"/>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PA" val="v4.0.0"/>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PA" val="v4.0.0"/>
  <p:tag name="KSO_WM_BEAUTIFY_FLAG" val=""/>
</p:tagLst>
</file>

<file path=ppt/tags/tag91.xml><?xml version="1.0" encoding="utf-8"?>
<p:tagLst xmlns:p="http://schemas.openxmlformats.org/presentationml/2006/main">
  <p:tag name="PA" val="v4.0.0"/>
  <p:tag name="KSO_WM_BEAUTIFY_FLAG" val=""/>
</p:tagLst>
</file>

<file path=ppt/tags/tag92.xml><?xml version="1.0" encoding="utf-8"?>
<p:tagLst xmlns:p="http://schemas.openxmlformats.org/presentationml/2006/main">
  <p:tag name="PA" val="v4.0.0"/>
  <p:tag name="KSO_WM_BEAUTIFY_FLAG" val=""/>
</p:tagLst>
</file>

<file path=ppt/tags/tag93.xml><?xml version="1.0" encoding="utf-8"?>
<p:tagLst xmlns:p="http://schemas.openxmlformats.org/presentationml/2006/main">
  <p:tag name="PA" val="v4.0.0"/>
  <p:tag name="KSO_WM_BEAUTIFY_FLAG" val=""/>
</p:tagLst>
</file>

<file path=ppt/tags/tag94.xml><?xml version="1.0" encoding="utf-8"?>
<p:tagLst xmlns:p="http://schemas.openxmlformats.org/presentationml/2006/main">
  <p:tag name="PA" val="v4.0.0"/>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PP_MARK_KEY" val="3c2994da-5fa9-4350-ba75-5c082a90317f"/>
  <p:tag name="COMMONDATA" val="eyJoZGlkIjoiNWVlNjgzMjI3MjA2NDk3ZGIyMWMzNTczOWViNWQ5N2QifQ=="/>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5456</Words>
  <Application>WPS 演示</Application>
  <PresentationFormat>自定义</PresentationFormat>
  <Paragraphs>370</Paragraphs>
  <Slides>39</Slides>
  <Notes>0</Notes>
  <HiddenSlides>0</HiddenSlides>
  <MMClips>0</MMClips>
  <ScaleCrop>false</ScaleCrop>
  <HeadingPairs>
    <vt:vector size="6" baseType="variant">
      <vt:variant>
        <vt:lpstr>已用的字体</vt:lpstr>
      </vt:variant>
      <vt:variant>
        <vt:i4>23</vt:i4>
      </vt:variant>
      <vt:variant>
        <vt:lpstr>主题</vt:lpstr>
      </vt:variant>
      <vt:variant>
        <vt:i4>4</vt:i4>
      </vt:variant>
      <vt:variant>
        <vt:lpstr>幻灯片标题</vt:lpstr>
      </vt:variant>
      <vt:variant>
        <vt:i4>39</vt:i4>
      </vt:variant>
    </vt:vector>
  </HeadingPairs>
  <TitlesOfParts>
    <vt:vector size="66"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思源宋体 CN SemiBold</vt:lpstr>
      <vt:lpstr>思源宋体 CN</vt:lpstr>
      <vt:lpstr>方正黑体简体</vt:lpstr>
      <vt:lpstr>方正粗黑宋简体</vt:lpstr>
      <vt:lpstr>Lato Light</vt:lpstr>
      <vt:lpstr>Latha</vt:lpstr>
      <vt:lpstr>Office 主题</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231</cp:revision>
  <dcterms:created xsi:type="dcterms:W3CDTF">2013-10-18T12:56:00Z</dcterms:created>
  <dcterms:modified xsi:type="dcterms:W3CDTF">2023-08-30T06:50:01Z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1FD7EF7AC624467BAECD4B5FC36EBC45_13</vt:lpwstr>
  </property>
</Properties>
</file>