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4.svg" ContentType="image/svg+xml"/>
  <Override PartName="/ppt/media/image16.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40.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5" r:id="rId4"/>
    <p:sldMasterId id="2147483667" r:id="rId5"/>
  </p:sldMasterIdLst>
  <p:notesMasterIdLst>
    <p:notesMasterId r:id="rId7"/>
  </p:notesMasterIdLst>
  <p:sldIdLst>
    <p:sldId id="331" r:id="rId6"/>
    <p:sldId id="332" r:id="rId8"/>
    <p:sldId id="337" r:id="rId9"/>
    <p:sldId id="257" r:id="rId10"/>
    <p:sldId id="338" r:id="rId11"/>
    <p:sldId id="264" r:id="rId12"/>
    <p:sldId id="267" r:id="rId13"/>
    <p:sldId id="333" r:id="rId14"/>
    <p:sldId id="340" r:id="rId15"/>
    <p:sldId id="341" r:id="rId16"/>
    <p:sldId id="266" r:id="rId17"/>
    <p:sldId id="268" r:id="rId18"/>
    <p:sldId id="269" r:id="rId19"/>
    <p:sldId id="270" r:id="rId20"/>
    <p:sldId id="271" r:id="rId21"/>
    <p:sldId id="342" r:id="rId22"/>
    <p:sldId id="343" r:id="rId23"/>
    <p:sldId id="272" r:id="rId24"/>
    <p:sldId id="273" r:id="rId25"/>
    <p:sldId id="379" r:id="rId26"/>
    <p:sldId id="380" r:id="rId27"/>
    <p:sldId id="276" r:id="rId28"/>
    <p:sldId id="274" r:id="rId29"/>
    <p:sldId id="277" r:id="rId30"/>
    <p:sldId id="279" r:id="rId31"/>
    <p:sldId id="262" r:id="rId32"/>
  </p:sldIdLst>
  <p:sldSz cx="12192000" cy="6858000"/>
  <p:notesSz cx="6858000" cy="9144000"/>
  <p:custDataLst>
    <p:tags r:id="rId3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60"/>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142.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3" Type="http://schemas.openxmlformats.org/officeDocument/2006/relationships/theme" Target="../theme/theme4.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6" Type="http://schemas.openxmlformats.org/officeDocument/2006/relationships/slideLayout" Target="../slideLayouts/slideLayout28.xml"/><Relationship Id="rId15" Type="http://schemas.openxmlformats.org/officeDocument/2006/relationships/tags" Target="../tags/tag43.xml"/><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image" Target="../media/image14.svg"/><Relationship Id="rId1" Type="http://schemas.openxmlformats.org/officeDocument/2006/relationships/tags" Target="../tags/tag3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tags" Target="../tags/tag4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jpeg"/><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5" Type="http://schemas.openxmlformats.org/officeDocument/2006/relationships/slideLayout" Target="../slideLayouts/slideLayout12.xml"/><Relationship Id="rId44" Type="http://schemas.openxmlformats.org/officeDocument/2006/relationships/image" Target="../media/image31.svg"/><Relationship Id="rId43" Type="http://schemas.openxmlformats.org/officeDocument/2006/relationships/image" Target="../media/image30.png"/><Relationship Id="rId42" Type="http://schemas.openxmlformats.org/officeDocument/2006/relationships/tags" Target="../tags/tag78.xml"/><Relationship Id="rId41" Type="http://schemas.openxmlformats.org/officeDocument/2006/relationships/image" Target="../media/image29.svg"/><Relationship Id="rId40" Type="http://schemas.openxmlformats.org/officeDocument/2006/relationships/image" Target="../media/image28.png"/><Relationship Id="rId4" Type="http://schemas.openxmlformats.org/officeDocument/2006/relationships/tags" Target="../tags/tag50.xml"/><Relationship Id="rId39" Type="http://schemas.openxmlformats.org/officeDocument/2006/relationships/tags" Target="../tags/tag77.xml"/><Relationship Id="rId38" Type="http://schemas.openxmlformats.org/officeDocument/2006/relationships/image" Target="../media/image27.svg"/><Relationship Id="rId37" Type="http://schemas.openxmlformats.org/officeDocument/2006/relationships/image" Target="../media/image26.png"/><Relationship Id="rId36" Type="http://schemas.openxmlformats.org/officeDocument/2006/relationships/tags" Target="../tags/tag76.xml"/><Relationship Id="rId35" Type="http://schemas.openxmlformats.org/officeDocument/2006/relationships/image" Target="../media/image25.svg"/><Relationship Id="rId34" Type="http://schemas.openxmlformats.org/officeDocument/2006/relationships/image" Target="../media/image24.png"/><Relationship Id="rId33" Type="http://schemas.openxmlformats.org/officeDocument/2006/relationships/tags" Target="../tags/tag75.xml"/><Relationship Id="rId32" Type="http://schemas.openxmlformats.org/officeDocument/2006/relationships/image" Target="../media/image23.svg"/><Relationship Id="rId31" Type="http://schemas.openxmlformats.org/officeDocument/2006/relationships/image" Target="../media/image22.png"/><Relationship Id="rId30" Type="http://schemas.openxmlformats.org/officeDocument/2006/relationships/tags" Target="../tags/tag74.xml"/><Relationship Id="rId3" Type="http://schemas.openxmlformats.org/officeDocument/2006/relationships/tags" Target="../tags/tag49.xml"/><Relationship Id="rId29" Type="http://schemas.openxmlformats.org/officeDocument/2006/relationships/image" Target="../media/image21.svg"/><Relationship Id="rId28" Type="http://schemas.openxmlformats.org/officeDocument/2006/relationships/image" Target="../media/image20.png"/><Relationship Id="rId27" Type="http://schemas.openxmlformats.org/officeDocument/2006/relationships/tags" Target="../tags/tag73.xml"/><Relationship Id="rId26" Type="http://schemas.openxmlformats.org/officeDocument/2006/relationships/tags" Target="../tags/tag72.xml"/><Relationship Id="rId25" Type="http://schemas.openxmlformats.org/officeDocument/2006/relationships/tags" Target="../tags/tag71.xml"/><Relationship Id="rId24" Type="http://schemas.openxmlformats.org/officeDocument/2006/relationships/tags" Target="../tags/tag70.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2.jpeg"/><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media/image7.png"/><Relationship Id="rId7" Type="http://schemas.openxmlformats.org/officeDocument/2006/relationships/tags" Target="../tags/tag83.xml"/><Relationship Id="rId6" Type="http://schemas.openxmlformats.org/officeDocument/2006/relationships/image" Target="../media/image6.png"/><Relationship Id="rId5" Type="http://schemas.openxmlformats.org/officeDocument/2006/relationships/tags" Target="../tags/tag82.xml"/><Relationship Id="rId4" Type="http://schemas.openxmlformats.org/officeDocument/2006/relationships/image" Target="../media/image5.png"/><Relationship Id="rId3" Type="http://schemas.openxmlformats.org/officeDocument/2006/relationships/tags" Target="../tags/tag81.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85.xml"/><Relationship Id="rId10" Type="http://schemas.openxmlformats.org/officeDocument/2006/relationships/image" Target="../media/image8.png"/><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7" Type="http://schemas.openxmlformats.org/officeDocument/2006/relationships/slideLayout" Target="../slideLayouts/slideLayout28.xml"/><Relationship Id="rId26" Type="http://schemas.openxmlformats.org/officeDocument/2006/relationships/tags" Target="../tags/tag111.xml"/><Relationship Id="rId25" Type="http://schemas.openxmlformats.org/officeDocument/2006/relationships/tags" Target="../tags/tag110.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7.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jpeg"/><Relationship Id="rId1" Type="http://schemas.openxmlformats.org/officeDocument/2006/relationships/tags" Target="../tags/tag11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jpeg"/><Relationship Id="rId1" Type="http://schemas.openxmlformats.org/officeDocument/2006/relationships/tags" Target="../tags/tag1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6.jpeg"/><Relationship Id="rId1" Type="http://schemas.openxmlformats.org/officeDocument/2006/relationships/tags" Target="../tags/tag11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16.xml"/><Relationship Id="rId2" Type="http://schemas.openxmlformats.org/officeDocument/2006/relationships/image" Target="../media/image37.jpeg"/><Relationship Id="rId1" Type="http://schemas.openxmlformats.org/officeDocument/2006/relationships/tags" Target="../tags/tag11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8.jpeg"/><Relationship Id="rId1" Type="http://schemas.openxmlformats.org/officeDocument/2006/relationships/tags" Target="../tags/tag118.xml"/></Relationships>
</file>

<file path=ppt/slides/_rels/slide25.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image" Target="../media/image40.svg"/><Relationship Id="rId7" Type="http://schemas.openxmlformats.org/officeDocument/2006/relationships/image" Target="../media/image39.png"/><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8" Type="http://schemas.openxmlformats.org/officeDocument/2006/relationships/slideLayout" Target="../slideLayouts/slideLayout12.xml"/><Relationship Id="rId27" Type="http://schemas.openxmlformats.org/officeDocument/2006/relationships/tags" Target="../tags/tag14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tags" Target="../tags/tag13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20.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image" Target="../media/image42.svg"/><Relationship Id="rId10" Type="http://schemas.openxmlformats.org/officeDocument/2006/relationships/image" Target="../media/image41.png"/><Relationship Id="rId1" Type="http://schemas.openxmlformats.org/officeDocument/2006/relationships/tags" Target="../tags/tag11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3.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28.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7.png"/><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image" Target="../media/image5.png"/><Relationship Id="rId3" Type="http://schemas.openxmlformats.org/officeDocument/2006/relationships/tags" Target="../tags/tag23.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27.xml"/><Relationship Id="rId10" Type="http://schemas.openxmlformats.org/officeDocument/2006/relationships/image" Target="../media/image8.png"/><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media/image7.png"/><Relationship Id="rId7" Type="http://schemas.openxmlformats.org/officeDocument/2006/relationships/tags" Target="../tags/tag32.xml"/><Relationship Id="rId6" Type="http://schemas.openxmlformats.org/officeDocument/2006/relationships/image" Target="../media/image6.png"/><Relationship Id="rId5" Type="http://schemas.openxmlformats.org/officeDocument/2006/relationships/tags" Target="../tags/tag31.xml"/><Relationship Id="rId4" Type="http://schemas.openxmlformats.org/officeDocument/2006/relationships/image" Target="../media/image5.png"/><Relationship Id="rId3" Type="http://schemas.openxmlformats.org/officeDocument/2006/relationships/tags" Target="../tags/tag30.xml"/><Relationship Id="rId2" Type="http://schemas.openxmlformats.org/officeDocument/2006/relationships/image" Target="../media/image4.png"/><Relationship Id="rId12" Type="http://schemas.openxmlformats.org/officeDocument/2006/relationships/slideLayout" Target="../slideLayouts/slideLayout28.xml"/><Relationship Id="rId11" Type="http://schemas.openxmlformats.org/officeDocument/2006/relationships/tags" Target="../tags/tag34.xml"/><Relationship Id="rId10" Type="http://schemas.openxmlformats.org/officeDocument/2006/relationships/image" Target="../media/image8.png"/><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2"/>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3"/>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4"/>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5"/>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6"/>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38973" y="149129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身体组成</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48498" y="339923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柔软度</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pic>
        <p:nvPicPr>
          <p:cNvPr id="6" name="图片 5" descr="32313538333630393b32313538333731323b57287ebf655980b2"/>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21020" y="2468245"/>
            <a:ext cx="603885" cy="603885"/>
          </a:xfrm>
          <a:prstGeom prst="rect">
            <a:avLst/>
          </a:prstGeom>
        </p:spPr>
      </p:pic>
      <p:pic>
        <p:nvPicPr>
          <p:cNvPr id="7" name="图片 6" descr="32313536323530363b32313536323439393b65876863"/>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21020" y="4474845"/>
            <a:ext cx="587375" cy="587375"/>
          </a:xfrm>
          <a:prstGeom prst="rect">
            <a:avLst/>
          </a:prstGeom>
        </p:spPr>
      </p:pic>
      <p:sp>
        <p:nvSpPr>
          <p:cNvPr id="10" name="îŝḷîḓé-文本框 65"/>
          <p:cNvSpPr txBox="1"/>
          <p:nvPr>
            <p:custDataLst>
              <p:tags r:id="rId11"/>
            </p:custDataLst>
          </p:nvPr>
        </p:nvSpPr>
        <p:spPr>
          <a:xfrm>
            <a:off x="6355982" y="4435785"/>
            <a:ext cx="4121703" cy="56379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有氧适能</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11" name="îŝḷîḓé-文本框 65"/>
          <p:cNvSpPr txBox="1"/>
          <p:nvPr>
            <p:custDataLst>
              <p:tags r:id="rId12"/>
            </p:custDataLst>
          </p:nvPr>
        </p:nvSpPr>
        <p:spPr>
          <a:xfrm>
            <a:off x="6355982" y="2302185"/>
            <a:ext cx="4121703" cy="56379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肌肉适能</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pic>
        <p:nvPicPr>
          <p:cNvPr id="12" name="图片 11" descr="32313538353335363b32313538353333383b4f5380b2"/>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638800" y="5317490"/>
            <a:ext cx="568960" cy="568960"/>
          </a:xfrm>
          <a:prstGeom prst="rect">
            <a:avLst/>
          </a:prstGeom>
        </p:spPr>
      </p:pic>
      <p:sp>
        <p:nvSpPr>
          <p:cNvPr id="13" name="îŝḷîḓé-文本框 65"/>
          <p:cNvSpPr txBox="1"/>
          <p:nvPr>
            <p:custDataLst>
              <p:tags r:id="rId15"/>
            </p:custDataLst>
          </p:nvPr>
        </p:nvSpPr>
        <p:spPr>
          <a:xfrm>
            <a:off x="6355982" y="5322880"/>
            <a:ext cx="4121703" cy="56379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健康体适能评价的参考标准</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矩形 18"/>
          <p:cNvSpPr/>
          <p:nvPr/>
        </p:nvSpPr>
        <p:spPr>
          <a:xfrm>
            <a:off x="842963" y="1725613"/>
            <a:ext cx="10780712" cy="450850"/>
          </a:xfrm>
          <a:prstGeom prst="rect">
            <a:avLst/>
          </a:prstGeom>
          <a:noFill/>
          <a:ln w="9525">
            <a:noFill/>
          </a:ln>
        </p:spPr>
        <p:txBody>
          <a:bodyPr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意义</a:t>
            </a:r>
            <a:endParaRPr lang="zh-CN" altLang="en-US" dirty="0">
              <a:latin typeface="Arial" panose="020B0604020202020204" pitchFamily="34" charset="0"/>
              <a:ea typeface="宋体" panose="02010600030101010101" pitchFamily="2" charset="-122"/>
            </a:endParaRPr>
          </a:p>
        </p:txBody>
      </p:sp>
      <p:grpSp>
        <p:nvGrpSpPr>
          <p:cNvPr id="8196" name="组合 29"/>
          <p:cNvGrpSpPr/>
          <p:nvPr/>
        </p:nvGrpSpPr>
        <p:grpSpPr>
          <a:xfrm>
            <a:off x="842963" y="1616075"/>
            <a:ext cx="3627437" cy="71438"/>
            <a:chOff x="0" y="0"/>
            <a:chExt cx="3627679" cy="72000"/>
          </a:xfrm>
        </p:grpSpPr>
        <p:sp>
          <p:nvSpPr>
            <p:cNvPr id="819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19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8199" name="TextBox 1"/>
          <p:cNvSpPr/>
          <p:nvPr/>
        </p:nvSpPr>
        <p:spPr>
          <a:xfrm>
            <a:off x="842963" y="1247775"/>
            <a:ext cx="3311525"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一、身体组成</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0" name="矩形 12"/>
          <p:cNvSpPr/>
          <p:nvPr/>
        </p:nvSpPr>
        <p:spPr>
          <a:xfrm>
            <a:off x="830263" y="2163763"/>
            <a:ext cx="10564812" cy="645160"/>
          </a:xfrm>
          <a:prstGeom prst="rect">
            <a:avLst/>
          </a:prstGeom>
          <a:noFill/>
          <a:ln w="9525">
            <a:noFill/>
          </a:ln>
        </p:spPr>
        <p:txBody>
          <a:bodyPr anchor="t" anchorCtr="0">
            <a:spAutoFit/>
          </a:bodyPr>
          <a:p>
            <a:pPr algn="just"/>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人体是由脂肪及非脂肪组织（如肌肉、骨骼、水与其他脏器等）组成的，保持理想体重对维持适当的身体组成很有意义。</a:t>
            </a:r>
            <a:endPar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p:txBody>
      </p:sp>
      <p:sp>
        <p:nvSpPr>
          <p:cNvPr id="8202" name="矩形 18"/>
          <p:cNvSpPr/>
          <p:nvPr/>
        </p:nvSpPr>
        <p:spPr>
          <a:xfrm>
            <a:off x="4675505" y="3056255"/>
            <a:ext cx="6948170" cy="2377440"/>
          </a:xfrm>
          <a:prstGeom prst="rect">
            <a:avLst/>
          </a:prstGeom>
          <a:no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重要性：一般人体重过重可能是由于体内囤积了过多的脂肪，过多的脂肪易导致一些慢性疾病的发生，如糖尿病、高血压、动脉硬化及心肌梗死等。</a:t>
            </a:r>
            <a:endParaRPr lang="zh-CN" altLang="en-US" dirty="0">
              <a:latin typeface="Arial" panose="020B0604020202020204" pitchFamily="34" charset="0"/>
              <a:ea typeface="宋体" panose="02010600030101010101" pitchFamily="2"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检测方法：由测量的身高与体重计算出身体质量指数（BMI），以评价其身体状况。</a:t>
            </a:r>
            <a:endParaRPr lang="zh-CN" altLang="en-US" dirty="0">
              <a:latin typeface="Arial" panose="020B0604020202020204" pitchFamily="34" charset="0"/>
              <a:ea typeface="宋体" panose="02010600030101010101" pitchFamily="2" charset="-122"/>
            </a:endParaRPr>
          </a:p>
          <a:p>
            <a:pPr>
              <a:lnSpc>
                <a:spcPct val="130000"/>
              </a:lnSpc>
              <a:spcBef>
                <a:spcPts val="500"/>
              </a:spcBef>
              <a:buFont typeface="Wingdings" panose="05000000000000000000" pitchFamily="2" charset="2"/>
            </a:pPr>
            <a:r>
              <a:rPr lang="en-US" altLang="zh-CN"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身体质量指数（BMI）= 体重（kg）÷ 身高（m）的平方</a:t>
            </a:r>
            <a:endParaRPr lang="zh-CN" altLang="en-US" dirty="0">
              <a:latin typeface="Arial" panose="020B0604020202020204" pitchFamily="34" charset="0"/>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843280" y="2959100"/>
            <a:ext cx="3719830" cy="2795905"/>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3" name="矩形 18"/>
          <p:cNvSpPr/>
          <p:nvPr/>
        </p:nvSpPr>
        <p:spPr>
          <a:xfrm>
            <a:off x="911225" y="1641475"/>
            <a:ext cx="7000875" cy="4599940"/>
          </a:xfrm>
          <a:prstGeom prst="rect">
            <a:avLst/>
          </a:prstGeom>
          <a:no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（1）意义：肌力是肌肉所能产生的最大力量，肌耐力是肌力持续收缩的能力。</a:t>
            </a:r>
            <a:endParaRPr lang="zh-CN" altLang="en-US" dirty="0">
              <a:latin typeface="Arial" panose="020B0604020202020204" pitchFamily="34" charset="0"/>
              <a:ea typeface="宋体" panose="02010600030101010101" pitchFamily="2"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（2）重要性：良好的肌力和肌耐力可以维持正确的姿势与增进工作的效率，肌力和肌耐力不好的人较容易产生肌肉疲劳与酸痛的现象。</a:t>
            </a:r>
            <a:endParaRPr lang="zh-CN" altLang="en-US" dirty="0">
              <a:latin typeface="Arial" panose="020B0604020202020204" pitchFamily="34" charset="0"/>
              <a:ea typeface="宋体" panose="02010600030101010101" pitchFamily="2"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（3）检测方法：受测者平躺在垫子上，屈膝成 90°，足底平贴地面，双手交叉于胸前，双掌轻贴于肩部；施测者按住其脚背使受测者利用腹肌收缩起身，双肘轻触大腿后，再恢复至预备动作。1 分钟内尽最大能力完成，次数越多代表腹肌肌耐力越佳。</a:t>
            </a:r>
            <a:endParaRPr lang="zh-CN" altLang="en-US" dirty="0">
              <a:latin typeface="Arial" panose="020B0604020202020204" pitchFamily="34" charset="0"/>
              <a:ea typeface="宋体" panose="02010600030101010101" pitchFamily="2"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（4）注意事项：动作过程中不要闭气，自然呼吸。在测验进行中要收下颚，整个背部要着地，但枕部不可碰地。测验时必须清楚数出次数。</a:t>
            </a:r>
            <a:endParaRPr lang="zh-CN" altLang="en-US" dirty="0">
              <a:latin typeface="Arial" panose="020B0604020202020204" pitchFamily="34" charset="0"/>
              <a:ea typeface="宋体" panose="02010600030101010101" pitchFamily="2" charset="-122"/>
            </a:endParaRPr>
          </a:p>
        </p:txBody>
      </p:sp>
      <p:grpSp>
        <p:nvGrpSpPr>
          <p:cNvPr id="10244" name="组合 29"/>
          <p:cNvGrpSpPr/>
          <p:nvPr/>
        </p:nvGrpSpPr>
        <p:grpSpPr>
          <a:xfrm>
            <a:off x="911225" y="1570038"/>
            <a:ext cx="3627438" cy="71437"/>
            <a:chOff x="0" y="0"/>
            <a:chExt cx="3627679" cy="72000"/>
          </a:xfrm>
        </p:grpSpPr>
        <p:sp>
          <p:nvSpPr>
            <p:cNvPr id="10245"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10246"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0247" name="TextBox 1"/>
          <p:cNvSpPr/>
          <p:nvPr/>
        </p:nvSpPr>
        <p:spPr>
          <a:xfrm>
            <a:off x="911225" y="1201738"/>
            <a:ext cx="3311525"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二、肌肉适能</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3" name="图片 102"/>
          <p:cNvPicPr/>
          <p:nvPr>
            <p:custDataLst>
              <p:tags r:id="rId1"/>
            </p:custDataLst>
          </p:nvPr>
        </p:nvPicPr>
        <p:blipFill>
          <a:blip r:embed="rId2"/>
          <a:stretch>
            <a:fillRect/>
          </a:stretch>
        </p:blipFill>
        <p:spPr>
          <a:xfrm>
            <a:off x="8175625" y="1945005"/>
            <a:ext cx="3630295" cy="3740785"/>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70" name="文本框 3"/>
          <p:cNvSpPr/>
          <p:nvPr/>
        </p:nvSpPr>
        <p:spPr>
          <a:xfrm>
            <a:off x="977900" y="628333"/>
            <a:ext cx="1325880" cy="368300"/>
          </a:xfrm>
          <a:prstGeom prst="rect">
            <a:avLst/>
          </a:prstGeom>
          <a:noFill/>
          <a:ln w="9525">
            <a:noFill/>
          </a:ln>
        </p:spPr>
        <p:txBody>
          <a:bodyPr wrap="none" anchor="t" anchorCtr="0">
            <a:spAutoFit/>
          </a:bodyPr>
          <a:p>
            <a:pPr algn="l"/>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三、柔软度</a:t>
            </a:r>
            <a:endParaRPr lang="zh-CN" altLang="en-US" dirty="0">
              <a:latin typeface="Arial" panose="020B0604020202020204" pitchFamily="34" charset="0"/>
              <a:ea typeface="宋体" panose="02010600030101010101" pitchFamily="2" charset="-122"/>
            </a:endParaRPr>
          </a:p>
        </p:txBody>
      </p:sp>
      <p:sp>
        <p:nvSpPr>
          <p:cNvPr id="11272" name="矩形 21"/>
          <p:cNvSpPr/>
          <p:nvPr/>
        </p:nvSpPr>
        <p:spPr>
          <a:xfrm>
            <a:off x="588645" y="1423035"/>
            <a:ext cx="7201535" cy="4387215"/>
          </a:xfrm>
          <a:prstGeom prst="rect">
            <a:avLst/>
          </a:prstGeom>
          <a:noFill/>
          <a:ln w="9525">
            <a:noFill/>
          </a:ln>
        </p:spPr>
        <p:txBody>
          <a:bodyPr wrap="square"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宋体" panose="02010600030101010101" pitchFamily="2" charset="-122"/>
                <a:sym typeface="微软雅黑" panose="020B0503020204020204" pitchFamily="34" charset="-122"/>
              </a:rPr>
              <a:t>（1）意义：柔软度是关节的最大活动范围，是使四肢和躯干充分伸展而不会感到疼痛的一种能力。影响因素有：骨骼、关节结构与关节周围的肌肉、脂肪、皮肤与结缔组织。</a:t>
            </a:r>
            <a:endParaRPr lang="zh-CN" altLang="en-US" sz="1600" dirty="0">
              <a:solidFill>
                <a:srgbClr val="595959"/>
              </a:solidFill>
              <a:latin typeface="宋体" panose="02010600030101010101" pitchFamily="2"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宋体" panose="02010600030101010101" pitchFamily="2" charset="-122"/>
                <a:sym typeface="微软雅黑" panose="020B0503020204020204" pitchFamily="34" charset="-122"/>
              </a:rPr>
              <a:t>（2）重要性：具有良好柔软度的人，肢体的活动范围较大，肌肉不易拉伤，关节也不易扭伤。若柔软度不好，则会造成姿势不良的问题，如后背痛及肩颈疼痛等。不常运动是造成柔软度降低的主要原因。</a:t>
            </a:r>
            <a:endParaRPr lang="zh-CN" altLang="en-US" sz="1600" dirty="0">
              <a:solidFill>
                <a:srgbClr val="595959"/>
              </a:solidFill>
              <a:latin typeface="宋体" panose="02010600030101010101" pitchFamily="2"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宋体" panose="02010600030101010101" pitchFamily="2" charset="-122"/>
                <a:sym typeface="微软雅黑" panose="020B0503020204020204" pitchFamily="34" charset="-122"/>
              </a:rPr>
              <a:t>（3）检测方法：受测者脱鞋坐于垫子上，两腿分开与肩同宽，膝关节伸直，脚尖朝上（布尺拉于两腿之间）。受测者双腿足跟底部与布尺的 25 厘米记号平齐。双手中指交叠，上身缓慢往前伸展，尽可能向前伸，当中指触及布尺后暂停 1～2 秒，以便记录。测量 3 次，以最佳值为评估依据，数值越高，代表柔软度越好。</a:t>
            </a:r>
            <a:endParaRPr lang="zh-CN" altLang="en-US" sz="1600" dirty="0">
              <a:solidFill>
                <a:srgbClr val="595959"/>
              </a:solidFill>
              <a:latin typeface="宋体" panose="02010600030101010101" pitchFamily="2"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宋体" panose="02010600030101010101" pitchFamily="2" charset="-122"/>
                <a:sym typeface="微软雅黑" panose="020B0503020204020204" pitchFamily="34" charset="-122"/>
              </a:rPr>
              <a:t>（4）注意事项：测验前，需先做热身运动及伸展操，以预防肌肉拉伤。动作过程中不要憋气，避免用力弹震。</a:t>
            </a:r>
            <a:endParaRPr lang="zh-CN" altLang="en-US" sz="1600" dirty="0">
              <a:solidFill>
                <a:srgbClr val="595959"/>
              </a:solidFill>
              <a:latin typeface="宋体" panose="02010600030101010101" pitchFamily="2" charset="-122"/>
              <a:sym typeface="微软雅黑" panose="020B0503020204020204" pitchFamily="34" charset="-122"/>
            </a:endParaRPr>
          </a:p>
        </p:txBody>
      </p:sp>
      <p:pic>
        <p:nvPicPr>
          <p:cNvPr id="104" name="图片 103"/>
          <p:cNvPicPr/>
          <p:nvPr>
            <p:custDataLst>
              <p:tags r:id="rId1"/>
            </p:custDataLst>
          </p:nvPr>
        </p:nvPicPr>
        <p:blipFill>
          <a:blip r:embed="rId2"/>
          <a:stretch>
            <a:fillRect/>
          </a:stretch>
        </p:blipFill>
        <p:spPr>
          <a:xfrm>
            <a:off x="8107045" y="2085975"/>
            <a:ext cx="3739515" cy="323596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1272"/>
                                        </p:tgtEl>
                                        <p:attrNameLst>
                                          <p:attrName>style.visibility</p:attrName>
                                        </p:attrNameLst>
                                      </p:cBhvr>
                                      <p:to>
                                        <p:strVal val="visible"/>
                                      </p:to>
                                    </p:set>
                                    <p:animEffect filter="fade">
                                      <p:cBhvr>
                                        <p:cTn id="7" dur="1000"/>
                                        <p:tgtEl>
                                          <p:spTgt spid="11272"/>
                                        </p:tgtEl>
                                      </p:cBhvr>
                                    </p:animEffect>
                                    <p:anim calcmode="lin" valueType="num">
                                      <p:cBhvr>
                                        <p:cTn id="8" dur="1000" fill="hold"/>
                                        <p:tgtEl>
                                          <p:spTgt spid="11272"/>
                                        </p:tgtEl>
                                        <p:attrNameLst>
                                          <p:attrName>ppt_x</p:attrName>
                                        </p:attrNameLst>
                                      </p:cBhvr>
                                      <p:tavLst>
                                        <p:tav tm="0">
                                          <p:val>
                                            <p:strVal val="#ppt_x"/>
                                          </p:val>
                                        </p:tav>
                                        <p:tav tm="100000">
                                          <p:val>
                                            <p:strVal val="#ppt_x"/>
                                          </p:val>
                                        </p:tav>
                                      </p:tavLst>
                                    </p:anim>
                                    <p:anim calcmode="lin" valueType="num">
                                      <p:cBhvr>
                                        <p:cTn id="9" dur="900" decel="100000" fill="hold"/>
                                        <p:tgtEl>
                                          <p:spTgt spid="112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文本框 3"/>
          <p:cNvSpPr/>
          <p:nvPr/>
        </p:nvSpPr>
        <p:spPr>
          <a:xfrm>
            <a:off x="999490" y="617538"/>
            <a:ext cx="1554480" cy="368300"/>
          </a:xfrm>
          <a:prstGeom prst="rect">
            <a:avLst/>
          </a:prstGeom>
          <a:noFill/>
          <a:ln w="9525">
            <a:noFill/>
          </a:ln>
        </p:spPr>
        <p:txBody>
          <a:bodyPr wrap="none" anchor="t" anchorCtr="0">
            <a:spAutoFit/>
          </a:bodyPr>
          <a:p>
            <a:pPr algn="l"/>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四、有氧适能</a:t>
            </a:r>
            <a:endParaRPr lang="zh-CN" altLang="en-US" dirty="0">
              <a:latin typeface="Arial" panose="020B0604020202020204" pitchFamily="34" charset="0"/>
              <a:ea typeface="宋体" panose="02010600030101010101" pitchFamily="2" charset="-122"/>
            </a:endParaRPr>
          </a:p>
        </p:txBody>
      </p:sp>
      <p:cxnSp>
        <p:nvCxnSpPr>
          <p:cNvPr id="52" name="Straight Connector 49"/>
          <p:cNvCxnSpPr/>
          <p:nvPr>
            <p:custDataLst>
              <p:tags r:id="rId1"/>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7"/>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8"/>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19"/>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0"/>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1"/>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w="12700" cap="flat" cmpd="sng" algn="ctr">
            <a:noFill/>
            <a:prstDash val="solid"/>
            <a:miter lim="800000"/>
          </a:ln>
          <a:effectLst/>
        </p:spPr>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2"/>
            </p:custDataLst>
          </p:nvPr>
        </p:nvSpPr>
        <p:spPr>
          <a:xfrm>
            <a:off x="350520" y="1818005"/>
            <a:ext cx="2495550" cy="2258695"/>
          </a:xfrm>
          <a:prstGeom prst="rect">
            <a:avLst/>
          </a:prstGeom>
          <a:noFill/>
        </p:spPr>
        <p:txBody>
          <a:bodyPr wrap="square" rtlCol="0" anchor="ctr" anchorCtr="0"/>
          <a:lstStyle/>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（5）评估参考：将测得的心跳数及运动持续时间代入公式计算其体力指数。体力指数越高表示体力越好。</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3"/>
            </p:custDataLst>
          </p:nvPr>
        </p:nvSpPr>
        <p:spPr>
          <a:xfrm>
            <a:off x="392430" y="4232275"/>
            <a:ext cx="2453640" cy="146939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（4）注意事项：感觉不适可立即停止。上下台阶时双腿要伸直并注意安全。</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4"/>
            </p:custDataLst>
          </p:nvPr>
        </p:nvSpPr>
        <p:spPr>
          <a:xfrm>
            <a:off x="9346565" y="2607310"/>
            <a:ext cx="2710815" cy="146939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（2）重要性：拥有良好有氧适能的人，能比别人更有效地完成日常活动，而不容易感到疲累。</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9346565" y="4223385"/>
            <a:ext cx="2585085" cy="146939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（3）检测方法：以登阶运动 3 分钟后的心跳恢复能力来了解受测者的有氧适能。</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8261350" y="1116330"/>
            <a:ext cx="3559175" cy="14693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（1）意义：有氧适能是身体在活动时，持续吸收与利用氧气的能力，涉及心脏、肺脏、血管和血液等。</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6"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943158" y="4503420"/>
            <a:ext cx="628650" cy="714375"/>
          </a:xfrm>
          <a:prstGeom prst="rect">
            <a:avLst/>
          </a:prstGeom>
        </p:spPr>
      </p:pic>
      <p:pic>
        <p:nvPicPr>
          <p:cNvPr id="7"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87528" y="4488815"/>
            <a:ext cx="361950" cy="657225"/>
          </a:xfrm>
          <a:prstGeom prst="rect">
            <a:avLst/>
          </a:prstGeom>
        </p:spPr>
      </p:pic>
      <p:pic>
        <p:nvPicPr>
          <p:cNvPr id="8"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7253" y="3056890"/>
            <a:ext cx="457200" cy="485775"/>
          </a:xfrm>
          <a:prstGeom prst="rect">
            <a:avLst/>
          </a:prstGeom>
        </p:spPr>
      </p:pic>
      <p:pic>
        <p:nvPicPr>
          <p:cNvPr id="9"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22633" y="2137410"/>
            <a:ext cx="676275" cy="466725"/>
          </a:xfrm>
          <a:prstGeom prst="rect">
            <a:avLst/>
          </a:prstGeom>
        </p:spPr>
      </p:pic>
      <p:pic>
        <p:nvPicPr>
          <p:cNvPr id="10"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503103" y="3004185"/>
            <a:ext cx="571500" cy="590550"/>
          </a:xfrm>
          <a:prstGeom prst="rect">
            <a:avLst/>
          </a:prstGeom>
        </p:spPr>
      </p:pic>
      <p:pic>
        <p:nvPicPr>
          <p:cNvPr id="11"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5338" y="3540125"/>
            <a:ext cx="571500" cy="542925"/>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4"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20" name="矩形 21"/>
          <p:cNvSpPr/>
          <p:nvPr/>
        </p:nvSpPr>
        <p:spPr>
          <a:xfrm>
            <a:off x="1047750" y="2305050"/>
            <a:ext cx="5847080" cy="2416175"/>
          </a:xfrm>
          <a:prstGeom prst="rect">
            <a:avLst/>
          </a:prstGeom>
          <a:noFill/>
          <a:ln w="9525">
            <a:noFill/>
          </a:ln>
        </p:spPr>
        <p:txBody>
          <a:bodyPr wrap="square" anchor="t" anchorCtr="0">
            <a:spAutoFit/>
          </a:bodyPr>
          <a:p>
            <a:pPr algn="just">
              <a:lnSpc>
                <a:spcPct val="12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将健康体适能百分等级常模，以其优劣简化为 3 个等级或 5 个等级的结果称为参考标准。等级制定的方式是以标准差对应的百分比为依据，如将以百分等级中的 90%、75%、45%、30% 4 个等级所构成的区段，分别命名为优（甲）、良（乙）、中（丙）、差（丁）及很差（戊）5 个标准，并定义为健康体适能参考标准，以此对健康体适能进行定量和定性评价。</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9" name="文本框 3"/>
          <p:cNvSpPr/>
          <p:nvPr/>
        </p:nvSpPr>
        <p:spPr>
          <a:xfrm>
            <a:off x="977900" y="630873"/>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五、健康体适能评价的参考标准</a:t>
            </a:r>
            <a:endParaRPr lang="zh-CN" altLang="en-US" dirty="0">
              <a:latin typeface="Arial" panose="020B0604020202020204" pitchFamily="34" charset="0"/>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7966710" y="1908810"/>
            <a:ext cx="3943350" cy="347218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3320"/>
                                        </p:tgtEl>
                                        <p:attrNameLst>
                                          <p:attrName>style.visibility</p:attrName>
                                        </p:attrNameLst>
                                      </p:cBhvr>
                                      <p:to>
                                        <p:strVal val="visible"/>
                                      </p:to>
                                    </p:set>
                                    <p:animEffect filter="fade">
                                      <p:cBhvr>
                                        <p:cTn id="7" dur="1000"/>
                                        <p:tgtEl>
                                          <p:spTgt spid="13320"/>
                                        </p:tgtEl>
                                      </p:cBhvr>
                                    </p:animEffect>
                                    <p:anim calcmode="lin" valueType="num">
                                      <p:cBhvr>
                                        <p:cTn id="8" dur="1000" fill="hold"/>
                                        <p:tgtEl>
                                          <p:spTgt spid="13320"/>
                                        </p:tgtEl>
                                        <p:attrNameLst>
                                          <p:attrName>ppt_x</p:attrName>
                                        </p:attrNameLst>
                                      </p:cBhvr>
                                      <p:tavLst>
                                        <p:tav tm="0">
                                          <p:val>
                                            <p:strVal val="#ppt_x"/>
                                          </p:val>
                                        </p:tav>
                                        <p:tav tm="100000">
                                          <p:val>
                                            <p:strVal val="#ppt_x"/>
                                          </p:val>
                                        </p:tav>
                                      </p:tavLst>
                                    </p:anim>
                                    <p:anim calcmode="lin" valueType="num">
                                      <p:cBhvr>
                                        <p:cTn id="9" dur="900" decel="100000" fill="hold"/>
                                        <p:tgtEl>
                                          <p:spTgt spid="133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3844290" y="2168525"/>
            <a:ext cx="449516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不同工作岗位的特点及锻炼方法</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p:cNvSpPr/>
          <p:nvPr>
            <p:custDataLst>
              <p:tags r:id="rId2"/>
            </p:custDataLst>
          </p:nvPr>
        </p:nvSpPr>
        <p:spPr bwMode="auto">
          <a:xfrm>
            <a:off x="5611213" y="3497279"/>
            <a:ext cx="956619" cy="959223"/>
          </a:xfrm>
          <a:prstGeom prst="ellipse">
            <a:avLst/>
          </a:prstGeom>
          <a:solidFill>
            <a:sysClr val="window" lastClr="FFFFFF"/>
          </a:solidFill>
          <a:ln w="9525">
            <a:noFill/>
            <a:round/>
          </a:ln>
        </p:spPr>
        <p:txBody>
          <a:bodyPr vert="horz" wrap="square" lIns="132701" tIns="66352" rIns="132701" bIns="66352"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4" name="Down Arrow 15"/>
          <p:cNvSpPr/>
          <p:nvPr>
            <p:custDataLst>
              <p:tags r:id="rId3"/>
            </p:custDataLst>
          </p:nvPr>
        </p:nvSpPr>
        <p:spPr bwMode="auto">
          <a:xfrm rot="14548862">
            <a:off x="6635749" y="3413404"/>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5" name="Down Arrow 19"/>
          <p:cNvSpPr/>
          <p:nvPr>
            <p:custDataLst>
              <p:tags r:id="rId4"/>
            </p:custDataLst>
          </p:nvPr>
        </p:nvSpPr>
        <p:spPr bwMode="auto">
          <a:xfrm rot="14548862" flipH="1" flipV="1">
            <a:off x="5301681" y="4071473"/>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6" name="Down Arrow 44"/>
          <p:cNvSpPr/>
          <p:nvPr>
            <p:custDataLst>
              <p:tags r:id="rId5"/>
            </p:custDataLst>
          </p:nvPr>
        </p:nvSpPr>
        <p:spPr bwMode="auto">
          <a:xfrm rot="10800000">
            <a:off x="5971005" y="3028794"/>
            <a:ext cx="248532" cy="443977"/>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8" name="Down Arrow 47"/>
          <p:cNvSpPr/>
          <p:nvPr>
            <p:custDataLst>
              <p:tags r:id="rId6"/>
            </p:custDataLst>
          </p:nvPr>
        </p:nvSpPr>
        <p:spPr bwMode="auto">
          <a:xfrm rot="7051138" flipH="1">
            <a:off x="5308606" y="3412875"/>
            <a:ext cx="248545" cy="443952"/>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29" name="Down Arrow 55"/>
          <p:cNvSpPr/>
          <p:nvPr>
            <p:custDataLst>
              <p:tags r:id="rId7"/>
            </p:custDataLst>
          </p:nvPr>
        </p:nvSpPr>
        <p:spPr bwMode="auto">
          <a:xfrm rot="10800000" flipV="1">
            <a:off x="5971006" y="4481009"/>
            <a:ext cx="248532" cy="443977"/>
          </a:xfrm>
          <a:prstGeom prst="downArrow">
            <a:avLst>
              <a:gd name="adj1" fmla="val 63516"/>
              <a:gd name="adj2" fmla="val 50000"/>
            </a:avLst>
          </a:prstGeom>
          <a:solidFill>
            <a:srgbClr val="002060"/>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sp>
        <p:nvSpPr>
          <p:cNvPr id="32" name="Down Arrow 56"/>
          <p:cNvSpPr/>
          <p:nvPr>
            <p:custDataLst>
              <p:tags r:id="rId8"/>
            </p:custDataLst>
          </p:nvPr>
        </p:nvSpPr>
        <p:spPr bwMode="auto">
          <a:xfrm rot="7051138" flipV="1">
            <a:off x="6628822" y="4085427"/>
            <a:ext cx="248545" cy="459796"/>
          </a:xfrm>
          <a:prstGeom prst="downArrow">
            <a:avLst>
              <a:gd name="adj1" fmla="val 63516"/>
              <a:gd name="adj2" fmla="val 50000"/>
            </a:avLst>
          </a:prstGeom>
          <a:solidFill>
            <a:srgbClr val="FFCA08"/>
          </a:solidFill>
          <a:ln w="9525">
            <a:noFill/>
            <a:round/>
          </a:ln>
        </p:spPr>
        <p:txBody>
          <a:bodyPr vert="horz" wrap="square" lIns="94364" tIns="47183" rIns="94364" bIns="47183" numCol="1" rtlCol="0" anchor="t" anchorCtr="0" compatLnSpc="1"/>
          <a:lstStyle/>
          <a:p>
            <a:pPr algn="ctr">
              <a:lnSpc>
                <a:spcPct val="120000"/>
              </a:lnSpc>
            </a:pPr>
            <a:endParaRPr lang="en-US" sz="1335" dirty="0">
              <a:cs typeface="思源黑体 CN Normal" panose="020B0400000000000000" pitchFamily="34" charset="-122"/>
              <a:sym typeface="思源宋体 CN" panose="02020400000000000000" charset="-122"/>
            </a:endParaRPr>
          </a:p>
        </p:txBody>
      </p:sp>
      <p:grpSp>
        <p:nvGrpSpPr>
          <p:cNvPr id="34" name="Group 84"/>
          <p:cNvGrpSpPr/>
          <p:nvPr/>
        </p:nvGrpSpPr>
        <p:grpSpPr>
          <a:xfrm>
            <a:off x="5598126" y="2020325"/>
            <a:ext cx="1007572" cy="1008467"/>
            <a:chOff x="3307763" y="1427226"/>
            <a:chExt cx="648499" cy="649042"/>
          </a:xfrm>
        </p:grpSpPr>
        <p:sp>
          <p:nvSpPr>
            <p:cNvPr id="35" name="Oval 76"/>
            <p:cNvSpPr>
              <a:spLocks noChangeAspect="1"/>
            </p:cNvSpPr>
            <p:nvPr>
              <p:custDataLst>
                <p:tags r:id="rId9"/>
              </p:custDataLst>
            </p:nvPr>
          </p:nvSpPr>
          <p:spPr>
            <a:xfrm>
              <a:off x="3307763" y="1427226"/>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35" b="1" dirty="0">
                <a:solidFill>
                  <a:sysClr val="window" lastClr="FFFFFF"/>
                </a:solidFill>
                <a:cs typeface="思源黑体 CN Normal" panose="020B0400000000000000" pitchFamily="34" charset="-122"/>
                <a:sym typeface="思源宋体 CN" panose="02020400000000000000" charset="-122"/>
              </a:endParaRPr>
            </a:p>
          </p:txBody>
        </p:sp>
        <p:sp>
          <p:nvSpPr>
            <p:cNvPr id="38" name="Freeform 77"/>
            <p:cNvSpPr>
              <a:spLocks noEditPoints="1"/>
            </p:cNvSpPr>
            <p:nvPr>
              <p:custDataLst>
                <p:tags r:id="rId10"/>
              </p:custDataLst>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39" name="Group 88"/>
          <p:cNvGrpSpPr/>
          <p:nvPr/>
        </p:nvGrpSpPr>
        <p:grpSpPr>
          <a:xfrm>
            <a:off x="6904409" y="4145509"/>
            <a:ext cx="1007572" cy="1008467"/>
            <a:chOff x="3365370" y="3682819"/>
            <a:chExt cx="648499" cy="649042"/>
          </a:xfrm>
        </p:grpSpPr>
        <p:sp>
          <p:nvSpPr>
            <p:cNvPr id="40" name="Oval 64"/>
            <p:cNvSpPr>
              <a:spLocks noChangeAspect="1"/>
            </p:cNvSpPr>
            <p:nvPr>
              <p:custDataLst>
                <p:tags r:id="rId11"/>
              </p:custDataLst>
            </p:nvPr>
          </p:nvSpPr>
          <p:spPr>
            <a:xfrm>
              <a:off x="3365370" y="3682819"/>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1" name="Freeform 83"/>
            <p:cNvSpPr>
              <a:spLocks noEditPoints="1"/>
            </p:cNvSpPr>
            <p:nvPr>
              <p:custDataLst>
                <p:tags r:id="rId12"/>
              </p:custDataLst>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2" name="Group 87"/>
          <p:cNvGrpSpPr/>
          <p:nvPr/>
        </p:nvGrpSpPr>
        <p:grpSpPr>
          <a:xfrm>
            <a:off x="4272855" y="2822696"/>
            <a:ext cx="1007572" cy="1008467"/>
            <a:chOff x="5187738" y="3682819"/>
            <a:chExt cx="648499" cy="649042"/>
          </a:xfrm>
        </p:grpSpPr>
        <p:sp>
          <p:nvSpPr>
            <p:cNvPr id="43" name="Oval 73"/>
            <p:cNvSpPr>
              <a:spLocks noChangeAspect="1"/>
            </p:cNvSpPr>
            <p:nvPr>
              <p:custDataLst>
                <p:tags r:id="rId13"/>
              </p:custDataLst>
            </p:nvPr>
          </p:nvSpPr>
          <p:spPr>
            <a:xfrm>
              <a:off x="5187738" y="368281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4" name="Freeform 137"/>
            <p:cNvSpPr>
              <a:spLocks noEditPoints="1"/>
            </p:cNvSpPr>
            <p:nvPr>
              <p:custDataLst>
                <p:tags r:id="rId14"/>
              </p:custDataLst>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46" name="Group 85"/>
          <p:cNvGrpSpPr/>
          <p:nvPr/>
        </p:nvGrpSpPr>
        <p:grpSpPr>
          <a:xfrm>
            <a:off x="5593006" y="4921665"/>
            <a:ext cx="1007572" cy="1008467"/>
            <a:chOff x="5187738" y="1415796"/>
            <a:chExt cx="648499" cy="649042"/>
          </a:xfrm>
        </p:grpSpPr>
        <p:sp>
          <p:nvSpPr>
            <p:cNvPr id="47" name="Oval 67"/>
            <p:cNvSpPr>
              <a:spLocks noChangeAspect="1"/>
            </p:cNvSpPr>
            <p:nvPr>
              <p:custDataLst>
                <p:tags r:id="rId15"/>
              </p:custDataLst>
            </p:nvPr>
          </p:nvSpPr>
          <p:spPr>
            <a:xfrm>
              <a:off x="5187738" y="1415796"/>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49" name="Freeform 53"/>
            <p:cNvSpPr/>
            <p:nvPr>
              <p:custDataLst>
                <p:tags r:id="rId16"/>
              </p:custDataLst>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0" name="Group 86"/>
          <p:cNvGrpSpPr/>
          <p:nvPr/>
        </p:nvGrpSpPr>
        <p:grpSpPr>
          <a:xfrm>
            <a:off x="4260313" y="4145509"/>
            <a:ext cx="1007572" cy="1008467"/>
            <a:chOff x="5648594" y="2472338"/>
            <a:chExt cx="648499" cy="649042"/>
          </a:xfrm>
        </p:grpSpPr>
        <p:sp>
          <p:nvSpPr>
            <p:cNvPr id="51" name="Oval 70"/>
            <p:cNvSpPr>
              <a:spLocks noChangeAspect="1"/>
            </p:cNvSpPr>
            <p:nvPr>
              <p:custDataLst>
                <p:tags r:id="rId17"/>
              </p:custDataLst>
            </p:nvPr>
          </p:nvSpPr>
          <p:spPr>
            <a:xfrm>
              <a:off x="5648594" y="2472338"/>
              <a:ext cx="648499" cy="649042"/>
            </a:xfrm>
            <a:prstGeom prst="ellipse">
              <a:avLst/>
            </a:prstGeom>
            <a:solidFill>
              <a:srgbClr val="FFCA08"/>
            </a:solidFill>
            <a:ln w="19050" cap="flat" cmpd="sng" algn="ctr">
              <a:noFill/>
              <a:prstDash val="solid"/>
              <a:miter lim="800000"/>
            </a:ln>
            <a:effectLst/>
          </p:spPr>
          <p:txBody>
            <a:bodyPr rtlCol="0" anchor="ctr"/>
            <a:lstStyle/>
            <a:p>
              <a:pPr algn="ctr">
                <a:lnSpc>
                  <a:spcPct val="120000"/>
                </a:lnSpc>
              </a:pPr>
              <a:endParaRPr lang="en-US" sz="1200" b="1" dirty="0">
                <a:cs typeface="思源黑体 CN Normal" panose="020B0400000000000000" pitchFamily="34" charset="-122"/>
                <a:sym typeface="思源宋体 CN" panose="02020400000000000000" charset="-122"/>
              </a:endParaRPr>
            </a:p>
          </p:txBody>
        </p:sp>
        <p:sp>
          <p:nvSpPr>
            <p:cNvPr id="52" name="Freeform 57"/>
            <p:cNvSpPr>
              <a:spLocks noEditPoints="1"/>
            </p:cNvSpPr>
            <p:nvPr>
              <p:custDataLst>
                <p:tags r:id="rId18"/>
              </p:custDataLst>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grpSp>
        <p:nvGrpSpPr>
          <p:cNvPr id="54" name="Group 83"/>
          <p:cNvGrpSpPr/>
          <p:nvPr/>
        </p:nvGrpSpPr>
        <p:grpSpPr>
          <a:xfrm>
            <a:off x="6914237" y="2818065"/>
            <a:ext cx="1007572" cy="1008467"/>
            <a:chOff x="2886238" y="2472339"/>
            <a:chExt cx="648499" cy="649042"/>
          </a:xfrm>
        </p:grpSpPr>
        <p:sp>
          <p:nvSpPr>
            <p:cNvPr id="55" name="Oval 61"/>
            <p:cNvSpPr>
              <a:spLocks noChangeAspect="1"/>
            </p:cNvSpPr>
            <p:nvPr>
              <p:custDataLst>
                <p:tags r:id="rId19"/>
              </p:custDataLst>
            </p:nvPr>
          </p:nvSpPr>
          <p:spPr>
            <a:xfrm>
              <a:off x="2886238" y="2472339"/>
              <a:ext cx="648499" cy="649042"/>
            </a:xfrm>
            <a:prstGeom prst="ellipse">
              <a:avLst/>
            </a:prstGeom>
            <a:solidFill>
              <a:srgbClr val="002060"/>
            </a:solidFill>
            <a:ln w="19050" cap="flat" cmpd="sng" algn="ctr">
              <a:noFill/>
              <a:prstDash val="solid"/>
              <a:miter lim="800000"/>
            </a:ln>
            <a:effectLst/>
          </p:spPr>
          <p:txBody>
            <a:bodyPr rtlCol="0" anchor="ctr"/>
            <a:lstStyle/>
            <a:p>
              <a:pPr algn="ctr">
                <a:lnSpc>
                  <a:spcPct val="120000"/>
                </a:lnSpc>
              </a:pPr>
              <a:endParaRPr lang="en-US" sz="1465" b="1" dirty="0">
                <a:cs typeface="思源黑体 CN Normal" panose="020B0400000000000000" pitchFamily="34" charset="-122"/>
                <a:sym typeface="思源宋体 CN" panose="02020400000000000000" charset="-122"/>
              </a:endParaRPr>
            </a:p>
          </p:txBody>
        </p:sp>
        <p:sp>
          <p:nvSpPr>
            <p:cNvPr id="58" name="Freeform 65"/>
            <p:cNvSpPr>
              <a:spLocks noEditPoints="1"/>
            </p:cNvSpPr>
            <p:nvPr>
              <p:custDataLst>
                <p:tags r:id="rId20"/>
              </p:custDataLst>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ysClr val="window" lastClr="FFFFFF"/>
            </a:solidFill>
            <a:ln w="9525">
              <a:noFill/>
              <a:round/>
            </a:ln>
          </p:spPr>
          <p:txBody>
            <a:bodyPr vert="horz" wrap="square" lIns="132701" tIns="66352" rIns="132701" bIns="66352" numCol="1" anchor="t" anchorCtr="0" compatLnSpc="1"/>
            <a:lstStyle/>
            <a:p>
              <a:pPr>
                <a:lnSpc>
                  <a:spcPct val="120000"/>
                </a:lnSpc>
              </a:pPr>
              <a:endParaRPr lang="en-US" sz="1335" dirty="0">
                <a:cs typeface="思源黑体 CN Normal" panose="020B0400000000000000" pitchFamily="34" charset="-122"/>
                <a:sym typeface="思源宋体 CN" panose="02020400000000000000" charset="-122"/>
              </a:endParaRPr>
            </a:p>
          </p:txBody>
        </p:sp>
      </p:grpSp>
      <p:sp>
        <p:nvSpPr>
          <p:cNvPr id="61" name="TextBox 92"/>
          <p:cNvSpPr txBox="1"/>
          <p:nvPr>
            <p:custDataLst>
              <p:tags r:id="rId21"/>
            </p:custDataLst>
          </p:nvPr>
        </p:nvSpPr>
        <p:spPr>
          <a:xfrm>
            <a:off x="834390" y="3122930"/>
            <a:ext cx="3302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二、坐姿类职业体能锻炼方法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66" name="TextBox 95"/>
          <p:cNvSpPr txBox="1"/>
          <p:nvPr>
            <p:custDataLst>
              <p:tags r:id="rId22"/>
            </p:custDataLst>
          </p:nvPr>
        </p:nvSpPr>
        <p:spPr>
          <a:xfrm>
            <a:off x="1363980" y="4418330"/>
            <a:ext cx="279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三、站姿类职业岗位简介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0" name="TextBox 98"/>
          <p:cNvSpPr txBox="1"/>
          <p:nvPr>
            <p:custDataLst>
              <p:tags r:id="rId23"/>
            </p:custDataLst>
          </p:nvPr>
        </p:nvSpPr>
        <p:spPr>
          <a:xfrm>
            <a:off x="8170545" y="3122930"/>
            <a:ext cx="3302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四、站姿类职业体能锻炼方法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75" name="TextBox 101"/>
          <p:cNvSpPr txBox="1"/>
          <p:nvPr>
            <p:custDataLst>
              <p:tags r:id="rId24"/>
            </p:custDataLst>
          </p:nvPr>
        </p:nvSpPr>
        <p:spPr>
          <a:xfrm>
            <a:off x="8248650" y="4531995"/>
            <a:ext cx="2794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五、变姿类职业岗位简介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5" name="TextBox 104"/>
          <p:cNvSpPr txBox="1"/>
          <p:nvPr>
            <p:custDataLst>
              <p:tags r:id="rId25"/>
            </p:custDataLst>
          </p:nvPr>
        </p:nvSpPr>
        <p:spPr>
          <a:xfrm>
            <a:off x="2658110" y="1985010"/>
            <a:ext cx="2794000" cy="368935"/>
          </a:xfrm>
          <a:prstGeom prst="rect">
            <a:avLst/>
          </a:prstGeom>
          <a:noFill/>
        </p:spPr>
        <p:txBody>
          <a:bodyPr wrap="none" lIns="0" tIns="0" rIns="0" bIns="0" rtlCol="0" anchor="t" anchorCtr="0">
            <a:spAutoFit/>
          </a:bodyPr>
          <a:lstStyle/>
          <a:p>
            <a:pPr algn="r">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一、坐姿类职业岗位简介</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
        <p:nvSpPr>
          <p:cNvPr id="88" name="TextBox 107"/>
          <p:cNvSpPr txBox="1"/>
          <p:nvPr>
            <p:custDataLst>
              <p:tags r:id="rId26"/>
            </p:custDataLst>
          </p:nvPr>
        </p:nvSpPr>
        <p:spPr>
          <a:xfrm>
            <a:off x="6828790" y="5386070"/>
            <a:ext cx="3302000" cy="368935"/>
          </a:xfrm>
          <a:prstGeom prst="rect">
            <a:avLst/>
          </a:prstGeom>
          <a:noFill/>
        </p:spPr>
        <p:txBody>
          <a:bodyPr wrap="none" lIns="0" tIns="0" rIns="0" bIns="0" rtlCol="0" anchor="t" anchorCtr="0">
            <a:spAutoFit/>
          </a:bodyPr>
          <a:lstStyle/>
          <a:p>
            <a:pPr algn="l">
              <a:lnSpc>
                <a:spcPct val="120000"/>
              </a:lnSpc>
            </a:pPr>
            <a:r>
              <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rPr>
              <a:t>六、变姿类职业体能锻炼方法</a:t>
            </a:r>
            <a:endParaRPr lang="zh-CN" altLang="en-US" sz="2000" dirty="0">
              <a:latin typeface="方正黑体简体" panose="03000509000000000000" charset="-122"/>
              <a:ea typeface="方正黑体简体" panose="03000509000000000000" charset="-122"/>
              <a:cs typeface="思源黑体 CN Normal" panose="020B0400000000000000" pitchFamily="34" charset="-122"/>
              <a:sym typeface="思源宋体 CN" panose="020204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bldLvl="0" animBg="1"/>
      <p:bldP spid="29" grpId="0" bldLvl="0" animBg="1"/>
      <p:bldP spid="3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0"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4" name="矩形 21"/>
          <p:cNvSpPr/>
          <p:nvPr/>
        </p:nvSpPr>
        <p:spPr>
          <a:xfrm>
            <a:off x="977900" y="2756535"/>
            <a:ext cx="6129020" cy="2584450"/>
          </a:xfrm>
          <a:prstGeom prst="rect">
            <a:avLst/>
          </a:prstGeom>
          <a:noFill/>
          <a:ln w="9525">
            <a:noFill/>
          </a:ln>
        </p:spPr>
        <p:txBody>
          <a:bodyPr wrap="square" anchor="t" anchorCtr="0">
            <a:spAutoFit/>
          </a:bodyPr>
          <a:p>
            <a:pPr algn="just">
              <a:lnSpc>
                <a:spcPct val="15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现代社会分工精细，许多人工作时的体位改变很少。财务工作人员、文秘及大部分办公室白领等脑力劳动者，以“伏案型”为主要工作方式。调查表明，该类员工在每个工作日的 8 小时劳动中，坐的时间可达 6～7 小时。坐位姿势是一种静态姿势，静态姿势下完成单一姿势工作，容易引起机体许多功能和结构的改变，进而导致疾病，即职业病。</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3" name="文本框 3"/>
          <p:cNvSpPr/>
          <p:nvPr/>
        </p:nvSpPr>
        <p:spPr>
          <a:xfrm>
            <a:off x="977900" y="630873"/>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一、坐姿类职业岗位简介</a:t>
            </a:r>
            <a:endParaRPr lang="zh-CN" altLang="en-US" dirty="0">
              <a:latin typeface="Arial" panose="020B0604020202020204" pitchFamily="34" charset="0"/>
              <a:ea typeface="宋体" panose="02010600030101010101" pitchFamily="2" charset="-122"/>
            </a:endParaRPr>
          </a:p>
        </p:txBody>
      </p:sp>
      <p:pic>
        <p:nvPicPr>
          <p:cNvPr id="106" name="图片 105"/>
          <p:cNvPicPr/>
          <p:nvPr>
            <p:custDataLst>
              <p:tags r:id="rId1"/>
            </p:custDataLst>
          </p:nvPr>
        </p:nvPicPr>
        <p:blipFill>
          <a:blip r:embed="rId2"/>
          <a:srcRect r="1618" b="6780"/>
          <a:stretch>
            <a:fillRect/>
          </a:stretch>
        </p:blipFill>
        <p:spPr>
          <a:xfrm>
            <a:off x="8051800" y="1479550"/>
            <a:ext cx="3604260" cy="407225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9280" y="1479550"/>
            <a:ext cx="7200900" cy="462661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17"/>
          <p:cNvSpPr/>
          <p:nvPr/>
        </p:nvSpPr>
        <p:spPr>
          <a:xfrm>
            <a:off x="869950" y="544830"/>
            <a:ext cx="369951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二、坐姿类职业体能锻炼方法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5364"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5"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5368" name="矩形 21"/>
          <p:cNvSpPr/>
          <p:nvPr/>
        </p:nvSpPr>
        <p:spPr>
          <a:xfrm>
            <a:off x="746125" y="2125345"/>
            <a:ext cx="6904038" cy="3850005"/>
          </a:xfrm>
          <a:prstGeom prst="rect">
            <a:avLst/>
          </a:prstGeom>
          <a:noFill/>
          <a:ln w="9525">
            <a:noFill/>
          </a:ln>
        </p:spPr>
        <p:txBody>
          <a:bodyPr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屈伸探肩</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目的：主要发展胸锁乳突肌和斜方肌的力量。</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动作方法：坐、立均可，上背挺直，双手叉腰，双眼正视前方。头缓缓地向左偏，努力接近左肩，保持 6～8 秒，还原；以相同的姿势换方向做，还原。</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肩绕环</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目的：发展斜方肌的力量。</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动作方法：坐、立均可，上背挺直，双手叉腰，双眼正视前方。双肩经前向后展，做以肩关节为中心的绕环动作。</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文本框 3"/>
          <p:cNvSpPr/>
          <p:nvPr/>
        </p:nvSpPr>
        <p:spPr>
          <a:xfrm>
            <a:off x="746125" y="1703388"/>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（一）颈肩部肌群力量练习</a:t>
            </a:r>
            <a:endParaRPr lang="zh-CN" altLang="en-US" dirty="0">
              <a:latin typeface="Arial" panose="020B0604020202020204" pitchFamily="34" charset="0"/>
              <a:ea typeface="宋体" panose="02010600030101010101" pitchFamily="2" charset="-122"/>
            </a:endParaRPr>
          </a:p>
        </p:txBody>
      </p:sp>
      <p:pic>
        <p:nvPicPr>
          <p:cNvPr id="2" name="图片 21"/>
          <p:cNvPicPr>
            <a:picLocks noChangeAspect="1"/>
          </p:cNvPicPr>
          <p:nvPr/>
        </p:nvPicPr>
        <p:blipFill>
          <a:blip r:embed="rId1"/>
          <a:srcRect l="7019" r="6352" b="89"/>
          <a:stretch>
            <a:fillRect/>
          </a:stretch>
        </p:blipFill>
        <p:spPr>
          <a:xfrm>
            <a:off x="8550275" y="1612900"/>
            <a:ext cx="2503488" cy="479742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9280" y="1479550"/>
            <a:ext cx="8138795" cy="478218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17"/>
          <p:cNvSpPr/>
          <p:nvPr/>
        </p:nvSpPr>
        <p:spPr>
          <a:xfrm>
            <a:off x="869950" y="544830"/>
            <a:ext cx="369951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二、坐姿类职业体能锻炼方法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5368" name="矩形 21"/>
          <p:cNvSpPr/>
          <p:nvPr/>
        </p:nvSpPr>
        <p:spPr>
          <a:xfrm>
            <a:off x="709930" y="1457325"/>
            <a:ext cx="7905750" cy="4861560"/>
          </a:xfrm>
          <a:prstGeom prst="rect">
            <a:avLst/>
          </a:prstGeom>
          <a:noFill/>
          <a:ln w="9525">
            <a:noFill/>
          </a:ln>
        </p:spPr>
        <p:txBody>
          <a:bodyPr wrap="square"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体后屈伸</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目的：主要发展伸展躯干和伸髋的肌肉力量。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动作方法：俯卧在垫子或长凳上，以髋部支撑，脚固定，两臂前举连续做上体后屈伸动作或者保持上体屈伸 6～8 秒。</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俯卧两头起</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目的：主要发展伸展躯干和伸髋的肌肉能力。</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动作方法：俯卧在垫子或长凳上，两臂前伸，两腿并拢伸直。两臂和两腿同时向上抬起，腹部与坐垫成背弓，然后积极还原，连续练习。</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俯立划船</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目的：主要发展背阔肌上、中部以及斜方肌、三角肌的力量。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动作方法：上体前屈近 90°，抬头，正握杠铃。然后两臂从垂直姿势开始，屈臂将杠铃拉近小腹后还原，再重新开始。上拉时注意肘靠近体侧，上体固定，不屈腕。</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文本框 3"/>
          <p:cNvSpPr/>
          <p:nvPr/>
        </p:nvSpPr>
        <p:spPr>
          <a:xfrm>
            <a:off x="977900" y="1110298"/>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（二）腰背部肌群力量练习</a:t>
            </a:r>
            <a:endParaRPr lang="zh-CN" altLang="en-US" dirty="0">
              <a:latin typeface="Arial" panose="020B0604020202020204" pitchFamily="34" charset="0"/>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8953500" y="2037715"/>
            <a:ext cx="2821305" cy="385635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17"/>
          <p:cNvSpPr/>
          <p:nvPr/>
        </p:nvSpPr>
        <p:spPr>
          <a:xfrm>
            <a:off x="869950" y="544830"/>
            <a:ext cx="369951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二、坐姿类职业体能锻炼方法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5364"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5" name="任意多边形 20"/>
          <p:cNvSpPr/>
          <p:nvPr/>
        </p:nvSpPr>
        <p:spPr>
          <a:xfrm>
            <a:off x="588963" y="1587500"/>
            <a:ext cx="7200900" cy="736600"/>
          </a:xfrm>
          <a:custGeom>
            <a:avLst/>
            <a:gdLst/>
            <a:ahLst/>
            <a:cxnLst>
              <a:cxn ang="0">
                <a:pos x="0" y="0"/>
              </a:cxn>
              <a:cxn ang="0">
                <a:pos x="7204500" y="0"/>
              </a:cxn>
              <a:cxn ang="0">
                <a:pos x="7204500" y="555754"/>
              </a:cxn>
              <a:cxn ang="0">
                <a:pos x="6882856" y="555754"/>
              </a:cxn>
              <a:cxn ang="0">
                <a:pos x="6729853" y="739050"/>
              </a:cxn>
              <a:cxn ang="0">
                <a:pos x="6729853"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5368" name="矩形 21"/>
          <p:cNvSpPr/>
          <p:nvPr/>
        </p:nvSpPr>
        <p:spPr>
          <a:xfrm>
            <a:off x="746125" y="2125345"/>
            <a:ext cx="6814185" cy="3515360"/>
          </a:xfrm>
          <a:prstGeom prst="rect">
            <a:avLst/>
          </a:prstGeom>
          <a:noFill/>
          <a:ln w="9525">
            <a:noFill/>
          </a:ln>
        </p:spPr>
        <p:txBody>
          <a:bodyPr wrap="square" anchor="t" anchorCtr="0">
            <a:spAutoFit/>
          </a:bodyPr>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屈伸腕动态练习</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目的：主要发展前臂伸肌和屈肌的力量。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动作方法：立正，一手持哑铃，掌心朝上；另一手微托持哑铃手肘关节，靠于腰部，手紧握哑铃以 2 秒钟一次的频率做屈伸腕运动。</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2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屈伸腕静态练习</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目的：主要发展前臂伸肌和屈肌的力量。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2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动作方法：立正，一手持哑铃，掌心朝上；另一手微托持哑铃手肘关节，靠于腰部，手紧握哑铃充分屈腕静止 15 秒，休息 5 秒，再充分伸腕静止 15 秒。</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文本框 3"/>
          <p:cNvSpPr/>
          <p:nvPr/>
        </p:nvSpPr>
        <p:spPr>
          <a:xfrm>
            <a:off x="746125" y="1703388"/>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（三）腕部肌群力量练习</a:t>
            </a:r>
            <a:endParaRPr lang="zh-CN" altLang="en-US" dirty="0">
              <a:latin typeface="Arial" panose="020B0604020202020204" pitchFamily="34" charset="0"/>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8200390" y="1479550"/>
            <a:ext cx="3370580" cy="40925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4" name="矩形 1"/>
          <p:cNvSpPr/>
          <p:nvPr/>
        </p:nvSpPr>
        <p:spPr>
          <a:xfrm>
            <a:off x="869950" y="544513"/>
            <a:ext cx="33369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三、站姿类职业岗位简介</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8435" name="矩形 3"/>
          <p:cNvSpPr/>
          <p:nvPr/>
        </p:nvSpPr>
        <p:spPr>
          <a:xfrm>
            <a:off x="579755" y="1945005"/>
            <a:ext cx="6062980" cy="3636010"/>
          </a:xfrm>
          <a:prstGeom prst="rect">
            <a:avLst/>
          </a:prstGeom>
          <a:noFill/>
          <a:ln w="9525">
            <a:noFill/>
          </a:ln>
        </p:spPr>
        <p:txBody>
          <a:bodyPr wrap="square" anchor="t" anchorCtr="0">
            <a:spAutoFit/>
          </a:bodyPr>
          <a:p>
            <a:pPr marL="285750" indent="-285750">
              <a:lnSpc>
                <a:spcPct val="160000"/>
              </a:lnSpc>
              <a:spcBef>
                <a:spcPts val="500"/>
              </a:spcBef>
              <a:buFont typeface="Wingdings" panose="05000000000000000000" pitchFamily="2" charset="2"/>
              <a:buChar char="n"/>
            </a:pPr>
            <a:r>
              <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在现代社会中，有些人需要长时间站立工作，如教师、售货员、烹饪师、护士等。站姿是一种静力性工作，分为立正式站立（如解放军站岗）和任意式站立（如超市的收银员）。立正式站立是一种强度极大的静力性工作，而任意式站立，因在一定程度上可以活动身体某些部位，并有机会在较小范围内做一些移动性活动，所以相对于立正式站立而言，其静力负荷的劳动强度较小，职场站姿绝大多数属于任意式站立。</a:t>
            </a:r>
            <a:endParaRPr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0" name="图片 109"/>
          <p:cNvPicPr/>
          <p:nvPr>
            <p:custDataLst>
              <p:tags r:id="rId1"/>
            </p:custDataLst>
          </p:nvPr>
        </p:nvPicPr>
        <p:blipFill>
          <a:blip r:embed="rId2"/>
          <a:stretch>
            <a:fillRect/>
          </a:stretch>
        </p:blipFill>
        <p:spPr>
          <a:xfrm>
            <a:off x="7260590" y="1178560"/>
            <a:ext cx="3912870" cy="4502150"/>
          </a:xfrm>
          <a:prstGeom prst="rect">
            <a:avLst/>
          </a:prstGeom>
          <a:noFill/>
          <a:ln w="9525">
            <a:noFill/>
          </a:ln>
        </p:spPr>
      </p:pic>
    </p:spTree>
    <p:custDataLst>
      <p:tags r:id="rId3"/>
    </p:custDataLst>
  </p:cSld>
  <p:clrMapOvr>
    <a:masterClrMapping/>
  </p:clrMapOvr>
  <p:transition>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6" name="矩形 13"/>
          <p:cNvSpPr/>
          <p:nvPr/>
        </p:nvSpPr>
        <p:spPr>
          <a:xfrm>
            <a:off x="589280" y="1126490"/>
            <a:ext cx="5468620" cy="510349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7"/>
          <p:cNvSpPr/>
          <p:nvPr/>
        </p:nvSpPr>
        <p:spPr>
          <a:xfrm>
            <a:off x="869950" y="544830"/>
            <a:ext cx="4793615"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四、站姿类职业体能锻炼方法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6388" name="矩形 2"/>
          <p:cNvSpPr/>
          <p:nvPr/>
        </p:nvSpPr>
        <p:spPr>
          <a:xfrm>
            <a:off x="588963" y="1126490"/>
            <a:ext cx="5457825"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9" name="任意多边形 20"/>
          <p:cNvSpPr/>
          <p:nvPr/>
        </p:nvSpPr>
        <p:spPr>
          <a:xfrm>
            <a:off x="588963" y="1234440"/>
            <a:ext cx="5457825" cy="736600"/>
          </a:xfrm>
          <a:custGeom>
            <a:avLst/>
            <a:gdLst/>
            <a:ahLst/>
            <a:cxnLst>
              <a:cxn ang="0">
                <a:pos x="0" y="0"/>
              </a:cxn>
              <a:cxn ang="0">
                <a:pos x="5460236" y="0"/>
              </a:cxn>
              <a:cxn ang="0">
                <a:pos x="5460236" y="555754"/>
              </a:cxn>
              <a:cxn ang="0">
                <a:pos x="5216464" y="555754"/>
              </a:cxn>
              <a:cxn ang="0">
                <a:pos x="5100504" y="739050"/>
              </a:cxn>
              <a:cxn ang="0">
                <a:pos x="5100504"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392" name="矩形 21"/>
          <p:cNvSpPr/>
          <p:nvPr/>
        </p:nvSpPr>
        <p:spPr>
          <a:xfrm>
            <a:off x="707390" y="1803400"/>
            <a:ext cx="5350510" cy="4523105"/>
          </a:xfrm>
          <a:prstGeom prst="rect">
            <a:avLst/>
          </a:prstGeom>
          <a:noFill/>
          <a:ln w="9525">
            <a:noFill/>
          </a:ln>
        </p:spPr>
        <p:txBody>
          <a:bodyPr wrap="square" anchor="t" anchorCtr="0">
            <a:spAutoFit/>
          </a:bodyPr>
          <a:p>
            <a:pPr marL="342900" indent="-342900" algn="just">
              <a:lnSpc>
                <a:spcPct val="10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深蹲</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目的：主要发展大腿肌群和臀大肌肉力量。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动作方法：把杠铃担负在颈后肩上，屈膝下蹲到大腿与地面平等或稍低。</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0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踏板弓箭步</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目的：主要发展股四头肌、股头肌和小腿肌群的力量。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动作方法：身体直立，面对踏板，左腿屈膝成弓箭步踏踏板，右腿伸直，同时两手叉腰。</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0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 踮脚跳跃</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目的：主要发展小腿腓肠肌、比目鱼肌和股四头肌的力量，对提高身体平衡能力也有一定的价值。</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动作方法：两脚并拢站立，两膝微屈，两手叉腰，踮起双脚前掌原地向上纵跳。</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文本框 3"/>
          <p:cNvSpPr/>
          <p:nvPr/>
        </p:nvSpPr>
        <p:spPr>
          <a:xfrm>
            <a:off x="746125" y="1350328"/>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（一）下肢肌肉力量的锻炼方法</a:t>
            </a:r>
            <a:endParaRPr lang="zh-CN" altLang="en-US" dirty="0">
              <a:latin typeface="Arial" panose="020B0604020202020204" pitchFamily="34" charset="0"/>
              <a:ea typeface="宋体" panose="02010600030101010101" pitchFamily="2" charset="-122"/>
            </a:endParaRPr>
          </a:p>
        </p:txBody>
      </p:sp>
      <p:sp>
        <p:nvSpPr>
          <p:cNvPr id="16393" name="矩形 13"/>
          <p:cNvSpPr/>
          <p:nvPr/>
        </p:nvSpPr>
        <p:spPr>
          <a:xfrm>
            <a:off x="6342380" y="1129665"/>
            <a:ext cx="5468620" cy="510032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4" name="矩形 2"/>
          <p:cNvSpPr/>
          <p:nvPr/>
        </p:nvSpPr>
        <p:spPr>
          <a:xfrm>
            <a:off x="6342063" y="1129665"/>
            <a:ext cx="5457825" cy="9842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5" name="任意多边形 20"/>
          <p:cNvSpPr/>
          <p:nvPr/>
        </p:nvSpPr>
        <p:spPr>
          <a:xfrm>
            <a:off x="6342063" y="1237615"/>
            <a:ext cx="5457825" cy="736600"/>
          </a:xfrm>
          <a:custGeom>
            <a:avLst/>
            <a:gdLst/>
            <a:ahLst/>
            <a:cxnLst>
              <a:cxn ang="0">
                <a:pos x="0" y="0"/>
              </a:cxn>
              <a:cxn ang="0">
                <a:pos x="5460236" y="0"/>
              </a:cxn>
              <a:cxn ang="0">
                <a:pos x="5460236" y="555754"/>
              </a:cxn>
              <a:cxn ang="0">
                <a:pos x="5216464" y="555754"/>
              </a:cxn>
              <a:cxn ang="0">
                <a:pos x="5100504" y="739050"/>
              </a:cxn>
              <a:cxn ang="0">
                <a:pos x="5100504" y="555754"/>
              </a:cxn>
              <a:cxn ang="0">
                <a:pos x="0" y="555754"/>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 name="矩形 21"/>
          <p:cNvSpPr/>
          <p:nvPr/>
        </p:nvSpPr>
        <p:spPr>
          <a:xfrm>
            <a:off x="6472238" y="1944053"/>
            <a:ext cx="5099050" cy="3569335"/>
          </a:xfrm>
          <a:prstGeom prst="rect">
            <a:avLst/>
          </a:prstGeom>
          <a:noFill/>
          <a:ln w="9525">
            <a:noFill/>
          </a:ln>
        </p:spPr>
        <p:txBody>
          <a:bodyPr anchor="t" anchorCtr="0">
            <a:spAutoFit/>
          </a:bodyPr>
          <a:p>
            <a:pPr marL="342900" indent="-342900" algn="just">
              <a:lnSpc>
                <a:spcPct val="10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 仰卧起坐</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目的：主要发展腹直肌的力量。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动作方法：仰卧于垫子上，两小腿弯曲，两脚固定，双手交叉抱于头后。腹肌收缩使额头向膝部靠拢直至膝盖。然后还原，重复此动作一定的次数和组数。</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00000"/>
              </a:lnSpc>
              <a:spcBef>
                <a:spcPts val="600"/>
              </a:spcBef>
              <a:spcAft>
                <a:spcPts val="600"/>
              </a:spcAft>
              <a:buFont typeface="Wingdings" panose="05000000000000000000" pitchFamily="2" charset="2"/>
              <a:buChar char="p"/>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 直脚上举</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目的：主要发展腹直肌、髂腰肌的力量。</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00000"/>
              </a:lnSpc>
              <a:spcBef>
                <a:spcPts val="600"/>
              </a:spcBef>
              <a:spcAft>
                <a:spcPts val="600"/>
              </a:spcAft>
              <a:buFont typeface="Wingdings" panose="05000000000000000000" pitchFamily="2" charset="2"/>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动作方法：仰卧于垫子上，两腿并拢伸直，两手放于体侧。双腿直脚并拢靠腹部的力量将脚慢慢举起，保持躯干与大腿成 120°左右的夹角，静止 5～10 秒，然后还原。</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3"/>
          <p:cNvSpPr/>
          <p:nvPr>
            <p:custDataLst>
              <p:tags r:id="rId1"/>
            </p:custDataLst>
          </p:nvPr>
        </p:nvSpPr>
        <p:spPr>
          <a:xfrm>
            <a:off x="6472555" y="1350328"/>
            <a:ext cx="3940175" cy="368300"/>
          </a:xfrm>
          <a:prstGeom prst="rect">
            <a:avLst/>
          </a:prstGeom>
          <a:noFill/>
          <a:ln w="9525">
            <a:noFill/>
          </a:ln>
        </p:spPr>
        <p:txBody>
          <a:bodyPr anchor="t" anchorCtr="0">
            <a:spAutoFit/>
          </a:bodyPr>
          <a:p>
            <a:r>
              <a:rPr lang="zh-CN" altLang="en-US" b="1"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（二）腰腹部肌肉力量的锻炼方法</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6392"/>
                                        </p:tgtEl>
                                        <p:attrNameLst>
                                          <p:attrName>style.visibility</p:attrName>
                                        </p:attrNameLst>
                                      </p:cBhvr>
                                      <p:to>
                                        <p:strVal val="visible"/>
                                      </p:to>
                                    </p:set>
                                    <p:animEffect filter="fade">
                                      <p:cBhvr>
                                        <p:cTn id="7" dur="1000"/>
                                        <p:tgtEl>
                                          <p:spTgt spid="16392"/>
                                        </p:tgtEl>
                                      </p:cBhvr>
                                    </p:animEffect>
                                    <p:anim calcmode="lin" valueType="num">
                                      <p:cBhvr>
                                        <p:cTn id="8" dur="1000" fill="hold"/>
                                        <p:tgtEl>
                                          <p:spTgt spid="16392"/>
                                        </p:tgtEl>
                                        <p:attrNameLst>
                                          <p:attrName>ppt_x</p:attrName>
                                        </p:attrNameLst>
                                      </p:cBhvr>
                                      <p:tavLst>
                                        <p:tav tm="0">
                                          <p:val>
                                            <p:strVal val="#ppt_x"/>
                                          </p:val>
                                        </p:tav>
                                        <p:tav tm="100000">
                                          <p:val>
                                            <p:strVal val="#ppt_x"/>
                                          </p:val>
                                        </p:tav>
                                      </p:tavLst>
                                    </p:anim>
                                    <p:anim calcmode="lin" valueType="num">
                                      <p:cBhvr>
                                        <p:cTn id="9" dur="900" decel="100000" fill="hold"/>
                                        <p:tgtEl>
                                          <p:spTgt spid="163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9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
                                  </p:stCondLst>
                                  <p:childTnLst>
                                    <p:set>
                                      <p:cBhvr>
                                        <p:cTn id="12" dur="1" fill="hold">
                                          <p:stCondLst>
                                            <p:cond delay="0"/>
                                          </p:stCondLst>
                                        </p:cTn>
                                        <p:tgtEl>
                                          <p:spTgt spid="16"/>
                                        </p:tgtEl>
                                        <p:attrNameLst>
                                          <p:attrName>style.visibility</p:attrName>
                                        </p:attrNameLst>
                                      </p:cBhvr>
                                      <p:to>
                                        <p:strVal val="visible"/>
                                      </p:to>
                                    </p:set>
                                    <p:animEffect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900" decel="100000" fill="hold"/>
                                        <p:tgtEl>
                                          <p:spTgt spid="1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p:bldP spid="16"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58" name="矩形 1"/>
          <p:cNvSpPr/>
          <p:nvPr/>
        </p:nvSpPr>
        <p:spPr>
          <a:xfrm>
            <a:off x="869950" y="544830"/>
            <a:ext cx="353822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五、变姿类职业岗位简介</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9459" name="矩形 3"/>
          <p:cNvSpPr/>
          <p:nvPr/>
        </p:nvSpPr>
        <p:spPr>
          <a:xfrm>
            <a:off x="889000" y="1805305"/>
            <a:ext cx="6003290" cy="3576955"/>
          </a:xfrm>
          <a:prstGeom prst="rect">
            <a:avLst/>
          </a:prstGeom>
          <a:noFill/>
          <a:ln w="9525">
            <a:noFill/>
          </a:ln>
        </p:spPr>
        <p:txBody>
          <a:bodyPr wrap="square" anchor="t" anchorCtr="0">
            <a:spAutoFit/>
          </a:bodyPr>
          <a:p>
            <a:pPr marL="285750" indent="-285750" algn="just">
              <a:lnSpc>
                <a:spcPct val="140000"/>
              </a:lnSpc>
              <a:spcBef>
                <a:spcPts val="500"/>
              </a:spcBef>
              <a:buFont typeface="Wingdings" panose="05000000000000000000" pitchFamily="2" charset="2"/>
              <a:buChar char="n"/>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变姿类职业从业人员，静力性工作与动力性工作交替进行，所以这类人群劳动（工作）时的解剖学、生理学负荷特征与坐姿、站姿类职业有许多相同之处，但又并不完全等同。因为这类工作姿势变化没有一定的规律，有些工种（如园艺工作者）姿势变化频率快，肌肉能进行交替休息不易产生疲劳；有些工种（如机械工）工作时需要一定静力紧张的负荷，因此，肌肉常处于紧张收缩的状态，很容易造成肌肉紧张、僵硬。变姿类职业工种繁多，因此要针对不同的工种进行区别分析。     </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1" name="图片 110"/>
          <p:cNvPicPr/>
          <p:nvPr>
            <p:custDataLst>
              <p:tags r:id="rId1"/>
            </p:custDataLst>
          </p:nvPr>
        </p:nvPicPr>
        <p:blipFill>
          <a:blip r:embed="rId2"/>
          <a:stretch>
            <a:fillRect/>
          </a:stretch>
        </p:blipFill>
        <p:spPr>
          <a:xfrm>
            <a:off x="7543165" y="1805305"/>
            <a:ext cx="3556000" cy="3401060"/>
          </a:xfrm>
          <a:prstGeom prst="rect">
            <a:avLst/>
          </a:prstGeom>
          <a:noFill/>
          <a:ln w="9525">
            <a:noFill/>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2" name="矩形 1"/>
          <p:cNvSpPr/>
          <p:nvPr/>
        </p:nvSpPr>
        <p:spPr>
          <a:xfrm>
            <a:off x="869950" y="544830"/>
            <a:ext cx="459613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六、变姿类职业体能锻炼方法</a:t>
            </a:r>
            <a:endParaRPr lang="zh-CN" altLang="en-US" sz="20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56" name="椭圆 55"/>
          <p:cNvSpPr/>
          <p:nvPr>
            <p:custDataLst>
              <p:tags r:id="rId1"/>
            </p:custDataLst>
          </p:nvPr>
        </p:nvSpPr>
        <p:spPr>
          <a:xfrm>
            <a:off x="6326505" y="2997835"/>
            <a:ext cx="1559560" cy="1559560"/>
          </a:xfrm>
          <a:prstGeom prst="ellipse">
            <a:avLst/>
          </a:prstGeom>
          <a:solidFill>
            <a:srgbClr val="552EEF"/>
          </a:solidFill>
          <a:ln w="12700" cap="flat" cmpd="sng" algn="ctr">
            <a:noFill/>
            <a:prstDash val="solid"/>
            <a:miter lim="800000"/>
          </a:ln>
          <a:effectLst/>
        </p:spPr>
        <p:txBody>
          <a:bodyPr rtlCol="0" anchor="ctr"/>
          <a:p>
            <a:pPr algn="ctr"/>
            <a:endParaRPr lang="zh-CN" altLang="en-US"/>
          </a:p>
        </p:txBody>
      </p:sp>
      <p:sp>
        <p:nvSpPr>
          <p:cNvPr id="57" name="椭圆 56"/>
          <p:cNvSpPr/>
          <p:nvPr>
            <p:custDataLst>
              <p:tags r:id="rId2"/>
            </p:custDataLst>
          </p:nvPr>
        </p:nvSpPr>
        <p:spPr>
          <a:xfrm>
            <a:off x="3987165" y="2997200"/>
            <a:ext cx="1559560" cy="1559560"/>
          </a:xfrm>
          <a:prstGeom prst="ellipse">
            <a:avLst/>
          </a:prstGeom>
          <a:solidFill>
            <a:srgbClr val="552EEF"/>
          </a:solidFill>
          <a:ln w="12700" cap="flat" cmpd="sng" algn="ctr">
            <a:noFill/>
            <a:prstDash val="solid"/>
            <a:miter lim="800000"/>
          </a:ln>
          <a:effectLst/>
        </p:spPr>
        <p:txBody>
          <a:bodyPr rtlCol="0" anchor="ctr"/>
          <a:p>
            <a:pPr algn="ctr"/>
            <a:endParaRPr lang="zh-CN" altLang="en-US"/>
          </a:p>
        </p:txBody>
      </p:sp>
      <p:sp>
        <p:nvSpPr>
          <p:cNvPr id="59" name="椭圆 58"/>
          <p:cNvSpPr/>
          <p:nvPr>
            <p:custDataLst>
              <p:tags r:id="rId3"/>
            </p:custDataLst>
          </p:nvPr>
        </p:nvSpPr>
        <p:spPr>
          <a:xfrm>
            <a:off x="4134485" y="3144520"/>
            <a:ext cx="1264920" cy="1264920"/>
          </a:xfrm>
          <a:prstGeom prst="ellipse">
            <a:avLst/>
          </a:prstGeom>
          <a:solidFill>
            <a:srgbClr val="FFFFFF"/>
          </a:solidFill>
          <a:ln w="12700" cap="flat" cmpd="sng" algn="ctr">
            <a:noFill/>
            <a:prstDash val="solid"/>
            <a:miter lim="800000"/>
          </a:ln>
          <a:effectLst>
            <a:outerShdw blurRad="177800" dist="50800" dir="5400000" algn="ctr" rotWithShape="0">
              <a:srgbClr val="000000">
                <a:alpha val="30000"/>
              </a:srgbClr>
            </a:outerShdw>
          </a:effectLst>
        </p:spPr>
        <p:txBody>
          <a:bodyPr rtlCol="0" anchor="ctr"/>
          <a:p>
            <a:pPr algn="ctr"/>
            <a:endParaRPr lang="zh-CN" altLang="en-US"/>
          </a:p>
        </p:txBody>
      </p:sp>
      <p:sp>
        <p:nvSpPr>
          <p:cNvPr id="60" name="椭圆 59"/>
          <p:cNvSpPr/>
          <p:nvPr>
            <p:custDataLst>
              <p:tags r:id="rId4"/>
            </p:custDataLst>
          </p:nvPr>
        </p:nvSpPr>
        <p:spPr>
          <a:xfrm>
            <a:off x="6473825" y="3145155"/>
            <a:ext cx="1264920" cy="1264920"/>
          </a:xfrm>
          <a:prstGeom prst="ellipse">
            <a:avLst/>
          </a:prstGeom>
          <a:solidFill>
            <a:srgbClr val="FFFFFF"/>
          </a:solidFill>
          <a:ln w="12700" cap="flat" cmpd="sng" algn="ctr">
            <a:noFill/>
            <a:prstDash val="solid"/>
            <a:miter lim="800000"/>
          </a:ln>
          <a:effectLst>
            <a:outerShdw blurRad="177800" dist="50800" dir="5400000" algn="ctr" rotWithShape="0">
              <a:srgbClr val="000000">
                <a:alpha val="30000"/>
              </a:srgbClr>
            </a:outerShdw>
          </a:effectLst>
        </p:spPr>
        <p:txBody>
          <a:bodyPr rtlCol="0" anchor="ctr"/>
          <a:p>
            <a:pPr algn="ctr"/>
            <a:endParaRPr lang="zh-CN" altLang="en-US"/>
          </a:p>
        </p:txBody>
      </p:sp>
      <p:cxnSp>
        <p:nvCxnSpPr>
          <p:cNvPr id="67" name="直接连接符 66"/>
          <p:cNvCxnSpPr/>
          <p:nvPr>
            <p:custDataLst>
              <p:tags r:id="rId5"/>
            </p:custDataLst>
          </p:nvPr>
        </p:nvCxnSpPr>
        <p:spPr>
          <a:xfrm>
            <a:off x="5680075" y="3775075"/>
            <a:ext cx="513080" cy="4445"/>
          </a:xfrm>
          <a:prstGeom prst="line">
            <a:avLst/>
          </a:prstGeom>
          <a:noFill/>
          <a:ln w="6350" cap="flat" cmpd="sng" algn="ctr">
            <a:solidFill>
              <a:srgbClr val="7578EC"/>
            </a:solidFill>
            <a:prstDash val="solid"/>
            <a:miter lim="800000"/>
            <a:headEnd type="oval"/>
            <a:tailEnd type="oval"/>
          </a:ln>
          <a:effectLst/>
        </p:spPr>
      </p:cxnSp>
      <p:pic>
        <p:nvPicPr>
          <p:cNvPr id="68" name="图片 67" descr="343435383037343b343533303738313bb1e3c0fbccf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406900" y="3416935"/>
            <a:ext cx="720090" cy="720090"/>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746240" y="3417570"/>
            <a:ext cx="720090" cy="720090"/>
          </a:xfrm>
          <a:prstGeom prst="rect">
            <a:avLst/>
          </a:prstGeom>
          <a:effectLst>
            <a:outerShdw blurRad="50800" dist="50800" dir="5400000" algn="ctr" rotWithShape="0">
              <a:srgbClr val="000000">
                <a:alpha val="24000"/>
              </a:srgbClr>
            </a:outerShdw>
          </a:effectLst>
        </p:spPr>
      </p:pic>
      <p:sp>
        <p:nvSpPr>
          <p:cNvPr id="61" name="椭圆 60"/>
          <p:cNvSpPr/>
          <p:nvPr>
            <p:custDataLst>
              <p:tags r:id="rId12"/>
            </p:custDataLst>
          </p:nvPr>
        </p:nvSpPr>
        <p:spPr>
          <a:xfrm>
            <a:off x="3602355" y="2193290"/>
            <a:ext cx="617855" cy="617855"/>
          </a:xfrm>
          <a:prstGeom prst="ellipse">
            <a:avLst/>
          </a:prstGeom>
          <a:solidFill>
            <a:srgbClr val="7578EC"/>
          </a:solidFill>
          <a:ln w="12700" cap="flat" cmpd="sng" algn="ctr">
            <a:noFill/>
            <a:prstDash val="solid"/>
            <a:miter lim="800000"/>
          </a:ln>
          <a:effectLst>
            <a:outerShdw blurRad="88900" dist="50800" dir="5400000" algn="ctr" rotWithShape="0">
              <a:srgbClr val="000000">
                <a:alpha val="22000"/>
              </a:srgbClr>
            </a:outerShdw>
          </a:effectLst>
        </p:spPr>
        <p:txBody>
          <a:bodyPr rtlCol="0" anchor="ctr"/>
          <a:p>
            <a:pPr algn="ctr"/>
            <a:endParaRPr lang="zh-CN" altLang="en-US"/>
          </a:p>
        </p:txBody>
      </p:sp>
      <p:sp>
        <p:nvSpPr>
          <p:cNvPr id="70" name="文本框 69"/>
          <p:cNvSpPr txBox="1"/>
          <p:nvPr>
            <p:custDataLst>
              <p:tags r:id="rId13"/>
            </p:custDataLst>
          </p:nvPr>
        </p:nvSpPr>
        <p:spPr>
          <a:xfrm>
            <a:off x="403225" y="1340485"/>
            <a:ext cx="2887980" cy="353060"/>
          </a:xfrm>
          <a:prstGeom prst="rect">
            <a:avLst/>
          </a:prstGeom>
          <a:noFill/>
        </p:spPr>
        <p:txBody>
          <a:bodyPr wrap="square" bIns="0" rtlCol="0"/>
          <a:p>
            <a:pPr algn="l"/>
            <a:r>
              <a:rPr lang="zh-CN" altLang="en-US" sz="1600" spc="300">
                <a:solidFill>
                  <a:srgbClr val="7578EC"/>
                </a:solidFill>
                <a:uFillTx/>
                <a:latin typeface="思源黑体 CN Bold" panose="020B0800000000000000" pitchFamily="34" charset="-122"/>
                <a:ea typeface="思源黑体 CN Bold" panose="020B0800000000000000" pitchFamily="34" charset="-122"/>
              </a:rPr>
              <a:t>（一）增强心肺练习方法</a:t>
            </a:r>
            <a:endParaRPr lang="zh-CN" altLang="en-US" sz="1600" spc="300">
              <a:solidFill>
                <a:srgbClr val="7578EC"/>
              </a:solidFill>
              <a:uFillTx/>
              <a:latin typeface="思源黑体 CN Bold" panose="020B0800000000000000" pitchFamily="34" charset="-122"/>
              <a:ea typeface="思源黑体 CN Bold" panose="020B0800000000000000" pitchFamily="34" charset="-122"/>
            </a:endParaRPr>
          </a:p>
        </p:txBody>
      </p:sp>
      <p:sp>
        <p:nvSpPr>
          <p:cNvPr id="71" name="文本框 70"/>
          <p:cNvSpPr txBox="1"/>
          <p:nvPr>
            <p:custDataLst>
              <p:tags r:id="rId14"/>
            </p:custDataLst>
          </p:nvPr>
        </p:nvSpPr>
        <p:spPr>
          <a:xfrm>
            <a:off x="302895" y="1777365"/>
            <a:ext cx="3354070" cy="2117090"/>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rPr>
              <a:t>据对建筑工作现场的技术员进行心肺功能调研，有些员工在烈日下工作，常出现因心脏功能不能适应高温环境而昏厥的现象。因此，对室外工作的人员加强心肺功能的训练是必要的。</a:t>
            </a:r>
            <a:endPar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endParaRPr>
          </a:p>
        </p:txBody>
      </p:sp>
      <p:sp>
        <p:nvSpPr>
          <p:cNvPr id="82" name="文本框 81"/>
          <p:cNvSpPr txBox="1"/>
          <p:nvPr>
            <p:custDataLst>
              <p:tags r:id="rId15"/>
            </p:custDataLst>
          </p:nvPr>
        </p:nvSpPr>
        <p:spPr>
          <a:xfrm>
            <a:off x="3656965" y="2339975"/>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pitchFamily="34" charset="-122"/>
                <a:ea typeface="思源黑体 CN Regular" panose="020B0500000000000000" pitchFamily="34" charset="-122"/>
              </a:rPr>
              <a:t>01</a:t>
            </a:r>
            <a:endParaRPr lang="en-US" altLang="zh-CN" sz="2000" spc="300">
              <a:solidFill>
                <a:srgbClr val="FFFFFF"/>
              </a:solidFill>
              <a:uFillTx/>
              <a:latin typeface="思源黑体 CN Regular" panose="020B0500000000000000" pitchFamily="34" charset="-122"/>
              <a:ea typeface="思源黑体 CN Regular" panose="020B0500000000000000" pitchFamily="34" charset="-122"/>
            </a:endParaRPr>
          </a:p>
        </p:txBody>
      </p:sp>
      <p:sp>
        <p:nvSpPr>
          <p:cNvPr id="62" name="椭圆 61"/>
          <p:cNvSpPr/>
          <p:nvPr>
            <p:custDataLst>
              <p:tags r:id="rId16"/>
            </p:custDataLst>
          </p:nvPr>
        </p:nvSpPr>
        <p:spPr>
          <a:xfrm>
            <a:off x="3236595" y="4356735"/>
            <a:ext cx="617855" cy="617855"/>
          </a:xfrm>
          <a:prstGeom prst="ellipse">
            <a:avLst/>
          </a:prstGeom>
          <a:solidFill>
            <a:srgbClr val="F18703"/>
          </a:solidFill>
          <a:ln w="12700" cap="flat" cmpd="sng" algn="ctr">
            <a:noFill/>
            <a:prstDash val="solid"/>
            <a:miter lim="800000"/>
          </a:ln>
          <a:effectLst>
            <a:outerShdw blurRad="88900" dist="50800" dir="5400000" algn="ctr" rotWithShape="0">
              <a:srgbClr val="000000">
                <a:alpha val="22000"/>
              </a:srgbClr>
            </a:outerShdw>
          </a:effectLst>
        </p:spPr>
        <p:txBody>
          <a:bodyPr rtlCol="0" anchor="ctr"/>
          <a:p>
            <a:pPr algn="ctr"/>
            <a:endParaRPr lang="zh-CN" altLang="en-US"/>
          </a:p>
        </p:txBody>
      </p:sp>
      <p:sp>
        <p:nvSpPr>
          <p:cNvPr id="72" name="文本框 71"/>
          <p:cNvSpPr txBox="1"/>
          <p:nvPr>
            <p:custDataLst>
              <p:tags r:id="rId17"/>
            </p:custDataLst>
          </p:nvPr>
        </p:nvSpPr>
        <p:spPr>
          <a:xfrm>
            <a:off x="447040" y="3894455"/>
            <a:ext cx="2825750" cy="577850"/>
          </a:xfrm>
          <a:prstGeom prst="rect">
            <a:avLst/>
          </a:prstGeom>
          <a:noFill/>
        </p:spPr>
        <p:txBody>
          <a:bodyPr wrap="square" bIns="0" rtlCol="0"/>
          <a:p>
            <a:pPr algn="l"/>
            <a:r>
              <a:rPr lang="zh-CN" altLang="en-US" sz="1600" spc="300">
                <a:solidFill>
                  <a:srgbClr val="F18703"/>
                </a:solidFill>
                <a:uFillTx/>
                <a:latin typeface="思源黑体 CN Bold" panose="020B0800000000000000" pitchFamily="34" charset="-122"/>
                <a:ea typeface="思源黑体 CN Bold" panose="020B0800000000000000" pitchFamily="34" charset="-122"/>
              </a:rPr>
              <a:t>（二）提高肌肉耐力的练习方法</a:t>
            </a:r>
            <a:endParaRPr lang="zh-CN" altLang="en-US" sz="1600" spc="300">
              <a:solidFill>
                <a:srgbClr val="F18703"/>
              </a:solidFill>
              <a:uFillTx/>
              <a:latin typeface="思源黑体 CN Bold" panose="020B0800000000000000" pitchFamily="34" charset="-122"/>
              <a:ea typeface="思源黑体 CN Bold" panose="020B0800000000000000" pitchFamily="34" charset="-122"/>
            </a:endParaRPr>
          </a:p>
        </p:txBody>
      </p:sp>
      <p:sp>
        <p:nvSpPr>
          <p:cNvPr id="73" name="文本框 72"/>
          <p:cNvSpPr txBox="1"/>
          <p:nvPr>
            <p:custDataLst>
              <p:tags r:id="rId18"/>
            </p:custDataLst>
          </p:nvPr>
        </p:nvSpPr>
        <p:spPr>
          <a:xfrm>
            <a:off x="297815" y="4504055"/>
            <a:ext cx="2945765" cy="1649730"/>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rPr>
              <a:t>肌肉耐力是肌肉长时间维持工作的能力。高抬举作业，如手举焊枪、紧固螺丝和打孔等，需要保持长时间的肌肉收缩状态。</a:t>
            </a:r>
            <a:endPar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endParaRPr>
          </a:p>
        </p:txBody>
      </p:sp>
      <p:sp>
        <p:nvSpPr>
          <p:cNvPr id="83" name="文本框 82"/>
          <p:cNvSpPr txBox="1"/>
          <p:nvPr>
            <p:custDataLst>
              <p:tags r:id="rId19"/>
            </p:custDataLst>
          </p:nvPr>
        </p:nvSpPr>
        <p:spPr>
          <a:xfrm>
            <a:off x="3291205" y="450469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pitchFamily="34" charset="-122"/>
                <a:ea typeface="思源黑体 CN Regular" panose="020B0500000000000000" pitchFamily="34" charset="-122"/>
              </a:rPr>
              <a:t>02</a:t>
            </a:r>
            <a:endParaRPr lang="en-US" altLang="zh-CN" sz="2000" spc="300">
              <a:solidFill>
                <a:srgbClr val="FFFFFF"/>
              </a:solidFill>
              <a:uFillTx/>
              <a:latin typeface="思源黑体 CN Regular" panose="020B0500000000000000" pitchFamily="34" charset="-122"/>
              <a:ea typeface="思源黑体 CN Regular" panose="020B0500000000000000" pitchFamily="34" charset="-122"/>
            </a:endParaRPr>
          </a:p>
        </p:txBody>
      </p:sp>
      <p:sp>
        <p:nvSpPr>
          <p:cNvPr id="64" name="椭圆 63"/>
          <p:cNvSpPr/>
          <p:nvPr>
            <p:custDataLst>
              <p:tags r:id="rId20"/>
            </p:custDataLst>
          </p:nvPr>
        </p:nvSpPr>
        <p:spPr>
          <a:xfrm flipH="1">
            <a:off x="7653020" y="2192655"/>
            <a:ext cx="617855" cy="617855"/>
          </a:xfrm>
          <a:prstGeom prst="ellipse">
            <a:avLst/>
          </a:prstGeom>
          <a:solidFill>
            <a:srgbClr val="F18703"/>
          </a:solidFill>
          <a:ln w="12700" cap="flat" cmpd="sng" algn="ctr">
            <a:noFill/>
            <a:prstDash val="solid"/>
            <a:miter lim="800000"/>
          </a:ln>
          <a:effectLst>
            <a:outerShdw blurRad="88900" dist="50800" dir="5400000" algn="ctr" rotWithShape="0">
              <a:srgbClr val="000000">
                <a:alpha val="22000"/>
              </a:srgbClr>
            </a:outerShdw>
          </a:effectLst>
        </p:spPr>
        <p:txBody>
          <a:bodyPr rtlCol="0" anchor="ctr"/>
          <a:p>
            <a:pPr algn="ctr"/>
            <a:endParaRPr lang="zh-CN" altLang="en-US"/>
          </a:p>
        </p:txBody>
      </p:sp>
      <p:sp>
        <p:nvSpPr>
          <p:cNvPr id="76" name="文本框 75"/>
          <p:cNvSpPr txBox="1"/>
          <p:nvPr>
            <p:custDataLst>
              <p:tags r:id="rId21"/>
            </p:custDataLst>
          </p:nvPr>
        </p:nvSpPr>
        <p:spPr>
          <a:xfrm>
            <a:off x="8637270" y="1278255"/>
            <a:ext cx="3214370" cy="499110"/>
          </a:xfrm>
          <a:prstGeom prst="rect">
            <a:avLst/>
          </a:prstGeom>
          <a:noFill/>
        </p:spPr>
        <p:txBody>
          <a:bodyPr wrap="square" bIns="0" rtlCol="0"/>
          <a:p>
            <a:pPr algn="l"/>
            <a:r>
              <a:rPr lang="zh-CN" altLang="en-US" sz="1600" spc="300">
                <a:solidFill>
                  <a:srgbClr val="F18703"/>
                </a:solidFill>
                <a:uFillTx/>
                <a:latin typeface="思源黑体 CN Bold" panose="020B0800000000000000" pitchFamily="34" charset="-122"/>
                <a:ea typeface="思源黑体 CN Bold" panose="020B0800000000000000" pitchFamily="34" charset="-122"/>
              </a:rPr>
              <a:t>（三）抗热、抗寒、抗风雨、抗辐射能力的练习方法</a:t>
            </a:r>
            <a:endParaRPr lang="zh-CN" altLang="en-US" sz="1600" spc="300">
              <a:solidFill>
                <a:srgbClr val="F18703"/>
              </a:solidFill>
              <a:uFillTx/>
              <a:latin typeface="思源黑体 CN Bold" panose="020B0800000000000000" pitchFamily="34" charset="-122"/>
              <a:ea typeface="思源黑体 CN Bold" panose="020B0800000000000000" pitchFamily="34" charset="-122"/>
            </a:endParaRPr>
          </a:p>
        </p:txBody>
      </p:sp>
      <p:sp>
        <p:nvSpPr>
          <p:cNvPr id="77" name="文本框 76"/>
          <p:cNvSpPr txBox="1"/>
          <p:nvPr>
            <p:custDataLst>
              <p:tags r:id="rId22"/>
            </p:custDataLst>
          </p:nvPr>
        </p:nvSpPr>
        <p:spPr>
          <a:xfrm>
            <a:off x="8637270" y="1894205"/>
            <a:ext cx="3004185" cy="2000250"/>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rPr>
              <a:t>在室外工作时，夏天的炎热，冬天的寒冷，风雨霜雪等都可引起人免疫能力的降低，导致机体不适，进而引起疾病。对此，应加强有氧运动，以提高免疫力。</a:t>
            </a:r>
            <a:endPar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endParaRPr>
          </a:p>
        </p:txBody>
      </p:sp>
      <p:sp>
        <p:nvSpPr>
          <p:cNvPr id="85" name="文本框 84"/>
          <p:cNvSpPr txBox="1"/>
          <p:nvPr>
            <p:custDataLst>
              <p:tags r:id="rId23"/>
            </p:custDataLst>
          </p:nvPr>
        </p:nvSpPr>
        <p:spPr>
          <a:xfrm>
            <a:off x="7707630" y="2339975"/>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pitchFamily="34" charset="-122"/>
                <a:ea typeface="思源黑体 CN Regular" panose="020B0500000000000000" pitchFamily="34" charset="-122"/>
              </a:rPr>
              <a:t>03</a:t>
            </a:r>
            <a:endParaRPr lang="en-US" altLang="zh-CN" sz="2000" spc="300">
              <a:solidFill>
                <a:srgbClr val="FFFFFF"/>
              </a:solidFill>
              <a:uFillTx/>
              <a:latin typeface="思源黑体 CN Regular" panose="020B0500000000000000" pitchFamily="34" charset="-122"/>
              <a:ea typeface="思源黑体 CN Regular" panose="020B0500000000000000" pitchFamily="34" charset="-122"/>
            </a:endParaRPr>
          </a:p>
        </p:txBody>
      </p:sp>
      <p:sp>
        <p:nvSpPr>
          <p:cNvPr id="65" name="椭圆 64"/>
          <p:cNvSpPr/>
          <p:nvPr>
            <p:custDataLst>
              <p:tags r:id="rId24"/>
            </p:custDataLst>
          </p:nvPr>
        </p:nvSpPr>
        <p:spPr>
          <a:xfrm flipH="1">
            <a:off x="7886065" y="4363085"/>
            <a:ext cx="617855" cy="617855"/>
          </a:xfrm>
          <a:prstGeom prst="ellipse">
            <a:avLst/>
          </a:prstGeom>
          <a:solidFill>
            <a:srgbClr val="F35B06"/>
          </a:solidFill>
          <a:ln w="12700" cap="flat" cmpd="sng" algn="ctr">
            <a:noFill/>
            <a:prstDash val="solid"/>
            <a:miter lim="800000"/>
          </a:ln>
          <a:effectLst>
            <a:outerShdw blurRad="88900" dist="50800" dir="5400000" algn="ctr" rotWithShape="0">
              <a:srgbClr val="000000">
                <a:alpha val="22000"/>
              </a:srgbClr>
            </a:outerShdw>
          </a:effectLst>
        </p:spPr>
        <p:txBody>
          <a:bodyPr rtlCol="0" anchor="ctr"/>
          <a:p>
            <a:pPr algn="ctr"/>
            <a:endParaRPr lang="zh-CN" altLang="en-US"/>
          </a:p>
        </p:txBody>
      </p:sp>
      <p:sp>
        <p:nvSpPr>
          <p:cNvPr id="78" name="文本框 77"/>
          <p:cNvSpPr txBox="1"/>
          <p:nvPr>
            <p:custDataLst>
              <p:tags r:id="rId25"/>
            </p:custDataLst>
          </p:nvPr>
        </p:nvSpPr>
        <p:spPr>
          <a:xfrm>
            <a:off x="8665845" y="3832225"/>
            <a:ext cx="2871470" cy="577850"/>
          </a:xfrm>
          <a:prstGeom prst="rect">
            <a:avLst/>
          </a:prstGeom>
          <a:noFill/>
        </p:spPr>
        <p:txBody>
          <a:bodyPr wrap="square" bIns="0" rtlCol="0"/>
          <a:p>
            <a:pPr algn="l"/>
            <a:r>
              <a:rPr lang="zh-CN" altLang="en-US" sz="1600" spc="300">
                <a:solidFill>
                  <a:srgbClr val="F35B06"/>
                </a:solidFill>
                <a:uFillTx/>
                <a:latin typeface="思源黑体 CN Bold" panose="020B0800000000000000" pitchFamily="34" charset="-122"/>
                <a:ea typeface="思源黑体 CN Bold" panose="020B0800000000000000" pitchFamily="34" charset="-122"/>
              </a:rPr>
              <a:t>（四）提高平衡能力的练习方法</a:t>
            </a:r>
            <a:endParaRPr lang="zh-CN" altLang="en-US" sz="1600" spc="300">
              <a:solidFill>
                <a:srgbClr val="F35B06"/>
              </a:solidFill>
              <a:uFillTx/>
              <a:latin typeface="思源黑体 CN Bold" panose="020B0800000000000000" pitchFamily="34" charset="-122"/>
              <a:ea typeface="思源黑体 CN Bold" panose="020B0800000000000000" pitchFamily="34" charset="-122"/>
            </a:endParaRPr>
          </a:p>
        </p:txBody>
      </p:sp>
      <p:sp>
        <p:nvSpPr>
          <p:cNvPr id="79" name="文本框 78"/>
          <p:cNvSpPr txBox="1"/>
          <p:nvPr>
            <p:custDataLst>
              <p:tags r:id="rId26"/>
            </p:custDataLst>
          </p:nvPr>
        </p:nvSpPr>
        <p:spPr>
          <a:xfrm>
            <a:off x="8665845" y="4472305"/>
            <a:ext cx="3201670" cy="168084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rPr>
              <a:t>有效的平衡，有赖于柔韧性、躯干主要肌肉的力量，以及良好的肌肉协调性。这对于高空作业者，如高空建筑工、高层清洁工等，是必须具备的能力。</a:t>
            </a:r>
            <a:endParaRPr lang="zh-CN" altLang="en-US" sz="1600" spc="150">
              <a:solidFill>
                <a:srgbClr val="000000">
                  <a:lumMod val="75000"/>
                  <a:lumOff val="25000"/>
                </a:srgbClr>
              </a:solidFill>
              <a:uFillTx/>
              <a:latin typeface="宋体" panose="02010600030101010101" pitchFamily="2" charset="-122"/>
              <a:sym typeface="微软雅黑" panose="020B0503020204020204" pitchFamily="34" charset="-122"/>
            </a:endParaRPr>
          </a:p>
        </p:txBody>
      </p:sp>
      <p:sp>
        <p:nvSpPr>
          <p:cNvPr id="86" name="文本框 85"/>
          <p:cNvSpPr txBox="1"/>
          <p:nvPr>
            <p:custDataLst>
              <p:tags r:id="rId27"/>
            </p:custDataLst>
          </p:nvPr>
        </p:nvSpPr>
        <p:spPr>
          <a:xfrm>
            <a:off x="7944485" y="4504055"/>
            <a:ext cx="508000" cy="322580"/>
          </a:xfrm>
          <a:prstGeom prst="rect">
            <a:avLst/>
          </a:prstGeom>
          <a:noFill/>
        </p:spPr>
        <p:txBody>
          <a:bodyPr wrap="square" bIns="0" rtlCol="0">
            <a:normAutofit fontScale="90000"/>
          </a:bodyPr>
          <a:p>
            <a:r>
              <a:rPr lang="en-US" altLang="zh-CN" sz="2000" spc="300">
                <a:solidFill>
                  <a:srgbClr val="FFFFFF"/>
                </a:solidFill>
                <a:uFillTx/>
                <a:latin typeface="思源黑体 CN Regular" panose="020B0500000000000000" pitchFamily="34" charset="-122"/>
                <a:ea typeface="思源黑体 CN Regular" panose="020B0500000000000000" pitchFamily="34" charset="-122"/>
              </a:rPr>
              <a:t>04</a:t>
            </a:r>
            <a:endParaRPr lang="en-US" altLang="zh-CN" sz="2000" spc="300">
              <a:solidFill>
                <a:srgbClr val="FFFFFF"/>
              </a:solidFill>
              <a:uFillTx/>
              <a:latin typeface="思源黑体 CN Regular" panose="020B0500000000000000" pitchFamily="34" charset="-122"/>
              <a:ea typeface="思源黑体 CN Regular" panose="020B0500000000000000" pitchFamily="34"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5"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31746"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1747"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谢谢阅读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48"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740140" y="3251835"/>
            <a:ext cx="2739390" cy="105791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根据不同工作岗位的特点，选择合适的锻炼方法，提高工作或学习效率。</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265" y="3195955"/>
            <a:ext cx="2639695" cy="1261110"/>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熟悉职业体能的相关概念；了解体能的测定与评价方法。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5"/>
            </p:custDataLst>
          </p:nvPr>
        </p:nvSpPr>
        <p:spPr>
          <a:xfrm>
            <a:off x="4825631" y="325348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能够学会体能的锻炼方法。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6"/>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17"/>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18"/>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19"/>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0"/>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1"/>
            </p:custDataLst>
          </p:nvPr>
        </p:nvSpPr>
        <p:spPr>
          <a:xfrm>
            <a:off x="977900" y="6426200"/>
            <a:ext cx="4965700" cy="36830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职业体能</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additive="base">
                                        <p:cTn id="71" dur="500" fill="hold"/>
                                        <p:tgtEl>
                                          <p:spTgt spid="76"/>
                                        </p:tgtEl>
                                        <p:attrNameLst>
                                          <p:attrName>ppt_x</p:attrName>
                                        </p:attrNameLst>
                                      </p:cBhvr>
                                      <p:tavLst>
                                        <p:tav tm="0">
                                          <p:val>
                                            <p:strVal val="1+#ppt_w/2"/>
                                          </p:val>
                                        </p:tav>
                                        <p:tav tm="100000">
                                          <p:val>
                                            <p:strVal val="#ppt_x"/>
                                          </p:val>
                                        </p:tav>
                                      </p:tavLst>
                                    </p:anim>
                                    <p:anim calcmode="lin" valueType="num">
                                      <p:cBhvr additive="base">
                                        <p:cTn id="72" dur="500" fill="hold"/>
                                        <p:tgtEl>
                                          <p:spTgt spid="7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additive="base">
                                        <p:cTn id="75" dur="500" fill="hold"/>
                                        <p:tgtEl>
                                          <p:spTgt spid="77"/>
                                        </p:tgtEl>
                                        <p:attrNameLst>
                                          <p:attrName>ppt_x</p:attrName>
                                        </p:attrNameLst>
                                      </p:cBhvr>
                                      <p:tavLst>
                                        <p:tav tm="0">
                                          <p:val>
                                            <p:strVal val="1+#ppt_w/2"/>
                                          </p:val>
                                        </p:tav>
                                        <p:tav tm="100000">
                                          <p:val>
                                            <p:strVal val="#ppt_x"/>
                                          </p:val>
                                        </p:tav>
                                      </p:tavLst>
                                    </p:anim>
                                    <p:anim calcmode="lin" valueType="num">
                                      <p:cBhvr additive="base">
                                        <p:cTn id="76" dur="500" fill="hold"/>
                                        <p:tgtEl>
                                          <p:spTgt spid="7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81"/>
                                        </p:tgtEl>
                                        <p:attrNameLst>
                                          <p:attrName>style.visibility</p:attrName>
                                        </p:attrNameLst>
                                      </p:cBhvr>
                                      <p:to>
                                        <p:strVal val="visible"/>
                                      </p:to>
                                    </p:set>
                                    <p:anim calcmode="lin" valueType="num">
                                      <p:cBhvr additive="base">
                                        <p:cTn id="83" dur="500" fill="hold"/>
                                        <p:tgtEl>
                                          <p:spTgt spid="81"/>
                                        </p:tgtEl>
                                        <p:attrNameLst>
                                          <p:attrName>ppt_x</p:attrName>
                                        </p:attrNameLst>
                                      </p:cBhvr>
                                      <p:tavLst>
                                        <p:tav tm="0">
                                          <p:val>
                                            <p:strVal val="1+#ppt_w/2"/>
                                          </p:val>
                                        </p:tav>
                                        <p:tav tm="100000">
                                          <p:val>
                                            <p:strVal val="#ppt_x"/>
                                          </p:val>
                                        </p:tav>
                                      </p:tavLst>
                                    </p:anim>
                                    <p:anim calcmode="lin" valueType="num">
                                      <p:cBhvr additive="base">
                                        <p:cTn id="84" dur="500" fill="hold"/>
                                        <p:tgtEl>
                                          <p:spTgt spid="81"/>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additive="base">
                                        <p:cTn id="87" dur="500" fill="hold"/>
                                        <p:tgtEl>
                                          <p:spTgt spid="82"/>
                                        </p:tgtEl>
                                        <p:attrNameLst>
                                          <p:attrName>ppt_x</p:attrName>
                                        </p:attrNameLst>
                                      </p:cBhvr>
                                      <p:tavLst>
                                        <p:tav tm="0">
                                          <p:val>
                                            <p:strVal val="1+#ppt_w/2"/>
                                          </p:val>
                                        </p:tav>
                                        <p:tav tm="100000">
                                          <p:val>
                                            <p:strVal val="#ppt_x"/>
                                          </p:val>
                                        </p:tav>
                                      </p:tavLst>
                                    </p:anim>
                                    <p:anim calcmode="lin" valueType="num">
                                      <p:cBhvr additive="base">
                                        <p:cTn id="88" dur="500" fill="hold"/>
                                        <p:tgtEl>
                                          <p:spTgt spid="8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3"/>
                                        </p:tgtEl>
                                        <p:attrNameLst>
                                          <p:attrName>style.visibility</p:attrName>
                                        </p:attrNameLst>
                                      </p:cBhvr>
                                      <p:to>
                                        <p:strVal val="visible"/>
                                      </p:to>
                                    </p:set>
                                    <p:anim calcmode="lin" valueType="num">
                                      <p:cBhvr additive="base">
                                        <p:cTn id="91" dur="500" fill="hold"/>
                                        <p:tgtEl>
                                          <p:spTgt spid="83"/>
                                        </p:tgtEl>
                                        <p:attrNameLst>
                                          <p:attrName>ppt_x</p:attrName>
                                        </p:attrNameLst>
                                      </p:cBhvr>
                                      <p:tavLst>
                                        <p:tav tm="0">
                                          <p:val>
                                            <p:strVal val="1+#ppt_w/2"/>
                                          </p:val>
                                        </p:tav>
                                        <p:tav tm="100000">
                                          <p:val>
                                            <p:strVal val="#ppt_x"/>
                                          </p:val>
                                        </p:tav>
                                      </p:tavLst>
                                    </p:anim>
                                    <p:anim calcmode="lin" valueType="num">
                                      <p:cBhvr additive="base">
                                        <p:cTn id="92" dur="500" fill="hold"/>
                                        <p:tgtEl>
                                          <p:spTgt spid="83"/>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84"/>
                                        </p:tgtEl>
                                        <p:attrNameLst>
                                          <p:attrName>style.visibility</p:attrName>
                                        </p:attrNameLst>
                                      </p:cBhvr>
                                      <p:to>
                                        <p:strVal val="visible"/>
                                      </p:to>
                                    </p:set>
                                    <p:anim calcmode="lin" valueType="num">
                                      <p:cBhvr additive="base">
                                        <p:cTn id="95" dur="500" fill="hold"/>
                                        <p:tgtEl>
                                          <p:spTgt spid="84"/>
                                        </p:tgtEl>
                                        <p:attrNameLst>
                                          <p:attrName>ppt_x</p:attrName>
                                        </p:attrNameLst>
                                      </p:cBhvr>
                                      <p:tavLst>
                                        <p:tav tm="0">
                                          <p:val>
                                            <p:strVal val="1+#ppt_w/2"/>
                                          </p:val>
                                        </p:tav>
                                        <p:tav tm="100000">
                                          <p:val>
                                            <p:strVal val="#ppt_x"/>
                                          </p:val>
                                        </p:tav>
                                      </p:tavLst>
                                    </p:anim>
                                    <p:anim calcmode="lin" valueType="num">
                                      <p:cBhvr additive="base">
                                        <p:cTn id="9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76" grpId="0"/>
      <p:bldP spid="77" grpId="0" bldLvl="0" animBg="1"/>
      <p:bldP spid="78" grpId="0"/>
      <p:bldP spid="81" grpId="0" bldLvl="0" animBg="1"/>
      <p:bldP spid="82" grpId="0" bldLvl="0" animBg="1"/>
      <p:bldP spid="8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1"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2"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3"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charset="0"/>
                <a:ea typeface="宋体" panose="02010600030101010101" pitchFamily="2" charset="-122"/>
                <a:sym typeface="Calibri" panose="020F0502020204030204" charset="0"/>
              </a:rPr>
              <a:t>CONTENTS PAGE </a:t>
            </a:r>
            <a:endParaRPr lang="zh-CN" altLang="zh-CN" b="1" i="1" dirty="0">
              <a:solidFill>
                <a:srgbClr val="7F7F7F"/>
              </a:solidFill>
              <a:latin typeface="Calibri" panose="020F0502020204030204" charset="0"/>
              <a:ea typeface="宋体" panose="02010600030101010101" pitchFamily="2" charset="-122"/>
              <a:sym typeface="宋体" panose="02010600030101010101" pitchFamily="2" charset="-122"/>
            </a:endParaRPr>
          </a:p>
        </p:txBody>
      </p:sp>
      <p:sp>
        <p:nvSpPr>
          <p:cNvPr id="5124" name="TextBox 6"/>
          <p:cNvSpPr/>
          <p:nvPr/>
        </p:nvSpPr>
        <p:spPr>
          <a:xfrm>
            <a:off x="6702425" y="1463993"/>
            <a:ext cx="3832225"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单元三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体育健康</a:t>
            </a:r>
            <a:endParaRPr lang="en-US" altLang="zh-CN"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TextBox 10"/>
          <p:cNvSpPr/>
          <p:nvPr/>
        </p:nvSpPr>
        <p:spPr>
          <a:xfrm>
            <a:off x="7342188" y="3531077"/>
            <a:ext cx="4110037"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体适能的测定与评价方法</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126" name="TextBox 11"/>
          <p:cNvSpPr/>
          <p:nvPr/>
        </p:nvSpPr>
        <p:spPr>
          <a:xfrm>
            <a:off x="7342505" y="4275455"/>
            <a:ext cx="4849495" cy="368935"/>
          </a:xfrm>
          <a:prstGeom prst="rect">
            <a:avLst/>
          </a:prstGeom>
          <a:noFill/>
          <a:ln w="9525">
            <a:noFill/>
          </a:ln>
        </p:spPr>
        <p:txBody>
          <a:bodyPr wrap="square"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不同工作岗位的特点及锻炼方法</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5127"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5128" name="TextBox 10"/>
          <p:cNvSpPr/>
          <p:nvPr/>
        </p:nvSpPr>
        <p:spPr>
          <a:xfrm>
            <a:off x="7334250" y="2826227"/>
            <a:ext cx="4049713"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职业体能的概念</a:t>
            </a:r>
            <a:endPar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endParaRPr>
          </a:p>
        </p:txBody>
      </p:sp>
    </p:spTree>
  </p:cSld>
  <p:clrMapOvr>
    <a:masterClrMapping/>
  </p:clrMapOvr>
  <p:transition>
    <p:pull dir="l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职业体能的概念</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26200"/>
            <a:ext cx="4965700" cy="36830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TextBox 1"/>
          <p:cNvSpPr/>
          <p:nvPr/>
        </p:nvSpPr>
        <p:spPr>
          <a:xfrm>
            <a:off x="977583" y="668020"/>
            <a:ext cx="3311525" cy="368300"/>
          </a:xfrm>
          <a:prstGeom prst="rect">
            <a:avLst/>
          </a:prstGeom>
          <a:noFill/>
          <a:ln w="9525">
            <a:noFill/>
          </a:ln>
        </p:spPr>
        <p:txBody>
          <a:bodyPr anchor="t" anchorCtr="0">
            <a:spAutoFit/>
          </a:bodyPr>
          <a:p>
            <a:r>
              <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职业体能的概念</a:t>
            </a:r>
            <a:endParaRPr lang="zh-CN" altLang="en-US"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49" name="组合 29"/>
          <p:cNvGrpSpPr/>
          <p:nvPr/>
        </p:nvGrpSpPr>
        <p:grpSpPr>
          <a:xfrm>
            <a:off x="950278" y="1000760"/>
            <a:ext cx="3627437" cy="71438"/>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6152" name="矩形 11"/>
          <p:cNvSpPr/>
          <p:nvPr/>
        </p:nvSpPr>
        <p:spPr>
          <a:xfrm>
            <a:off x="178435" y="991870"/>
            <a:ext cx="11145520" cy="5321935"/>
          </a:xfrm>
          <a:prstGeom prst="rect">
            <a:avLst/>
          </a:prstGeom>
          <a:noFill/>
          <a:ln w="9525">
            <a:noFill/>
          </a:ln>
        </p:spPr>
        <p:txBody>
          <a:bodyPr wrap="square" anchor="t" anchorCtr="0">
            <a:spAutoFit/>
          </a:bodyPr>
          <a:p>
            <a:pPr marL="285750" indent="-285750">
              <a:lnSpc>
                <a:spcPct val="130000"/>
              </a:lnSpc>
              <a:spcBef>
                <a:spcPts val="500"/>
              </a:spcBef>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dirty="0">
                <a:solidFill>
                  <a:srgbClr val="545454"/>
                </a:solidFill>
                <a:latin typeface="楷体" panose="02010609060101010101" pitchFamily="49" charset="-122"/>
                <a:ea typeface="楷体" panose="02010609060101010101" pitchFamily="49" charset="-122"/>
                <a:sym typeface="微软雅黑" panose="020B0503020204020204" pitchFamily="34" charset="-122"/>
              </a:rPr>
              <a:t>体能</a:t>
            </a:r>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，又称体适能，它是 Physical Fitness 的中文翻译，是指人体所具备的有充足的精力从事日常工作（学习）而不感疲劳，同时有余力享受休闲活动的乐趣，能够适应突发状况的能力。</a:t>
            </a:r>
            <a:endPar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a:p>
            <a:pPr marL="285750">
              <a:lnSpc>
                <a:spcPct val="130000"/>
              </a:lnSpc>
              <a:spcBef>
                <a:spcPts val="500"/>
              </a:spcBef>
            </a:pPr>
            <a:r>
              <a:rPr lang="zh-CN" altLang="en-US" b="1" dirty="0">
                <a:solidFill>
                  <a:srgbClr val="545454"/>
                </a:solidFill>
                <a:latin typeface="楷体" panose="02010609060101010101" pitchFamily="49" charset="-122"/>
                <a:ea typeface="楷体" panose="02010609060101010101" pitchFamily="49" charset="-122"/>
                <a:sym typeface="微软雅黑" panose="020B0503020204020204" pitchFamily="34" charset="-122"/>
              </a:rPr>
              <a:t>职业体能</a:t>
            </a:r>
            <a:r>
              <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rPr>
              <a:t>是与职业（劳动）有关的身体素质以及在不良劳动环境条件下的耐受力和适应能力，是经过特定的工作能力分析后所需要具备的身体活动能力，包括重复性操作能力、背肌承载静态力的能力、其他肌肉群能达到维持工作姿势要求的能力，以及人体对工作环境的忍耐程度等能力。</a:t>
            </a:r>
            <a:endParaRPr lang="zh-CN" altLang="en-US" dirty="0">
              <a:solidFill>
                <a:srgbClr val="545454"/>
              </a:solidFill>
              <a:latin typeface="楷体" panose="02010609060101010101" pitchFamily="49" charset="-122"/>
              <a:ea typeface="楷体" panose="02010609060101010101" pitchFamily="49"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楷体" panose="02010609060101010101" pitchFamily="49" charset="-122"/>
                <a:ea typeface="楷体" panose="02010609060101010101" pitchFamily="49" charset="-122"/>
                <a:sym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健康体适能的内容主要有以下几方面。</a:t>
            </a:r>
            <a:endParaRPr lang="zh-CN" altLang="en-US"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（1）身体成分：即人体内各种组成成分的百分比，身体成分保持在一个正常百分比范围对预防某些慢性病如糖尿病、高血压、动脉硬化等有重要意义。</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（2）肌力和肌肉耐力：肌力是肌肉所能产生的最大力量，肌肉耐力是肌肉持续收缩的能力，是机体正常工作的基础。</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（3）心肺耐力：又称有氧耐力，是机体持久工作的基础，被认为是健康体适能中最重要的要素。</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（4）柔软素质：是指在无疼痛的情况下，关节所能活动的最大范围。它对于保持人体运动能力，</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防止运动损伤有重要意义。</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（5）瞬发力：指反应时间，是其他体能（速度、肌力、敏捷性、协调性）的综合表现。反应时间快，应付危机处理的能力较佳。</a:t>
            </a:r>
            <a:endParaRPr sz="1600"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153" name="图片 12" descr="27.jpg"/>
          <p:cNvPicPr>
            <a:picLocks noChangeAspect="1"/>
          </p:cNvPicPr>
          <p:nvPr/>
        </p:nvPicPr>
        <p:blipFill>
          <a:blip r:embed="rId1">
            <a:clrChange>
              <a:clrFrom>
                <a:srgbClr val="F6F6F6"/>
              </a:clrFrom>
              <a:clrTo>
                <a:srgbClr val="F6F6F6">
                  <a:alpha val="0"/>
                </a:srgbClr>
              </a:clrTo>
            </a:clrChange>
          </a:blip>
          <a:stretch>
            <a:fillRect/>
          </a:stretch>
        </p:blipFill>
        <p:spPr>
          <a:xfrm>
            <a:off x="10658475" y="4778375"/>
            <a:ext cx="1533525" cy="1535113"/>
          </a:xfrm>
          <a:prstGeom prst="rect">
            <a:avLst/>
          </a:prstGeom>
          <a:noFill/>
          <a:ln w="9525">
            <a:noFill/>
          </a:ln>
        </p:spPr>
      </p:pic>
    </p:spTree>
  </p:cSld>
  <p:clrMapOvr>
    <a:masterClrMapping/>
  </p:clrMapOvr>
  <p:transition>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10960"/>
            <a:ext cx="4965700" cy="398780"/>
          </a:xfrm>
          <a:prstGeom prst="rect">
            <a:avLst/>
          </a:prstGeom>
          <a:noFill/>
          <a:ln w="9525">
            <a:noFill/>
          </a:ln>
        </p:spPr>
        <p:txBody>
          <a:bodyPr anchor="ctr" anchorCtr="0">
            <a:spAutoFit/>
          </a:bodyPr>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8" name="矩形 13"/>
          <p:cNvSpPr/>
          <p:nvPr/>
        </p:nvSpPr>
        <p:spPr>
          <a:xfrm>
            <a:off x="589280" y="1109345"/>
            <a:ext cx="7200900" cy="512191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589280" y="1224915"/>
            <a:ext cx="7200900" cy="4890770"/>
          </a:xfrm>
          <a:prstGeom prst="rect">
            <a:avLst/>
          </a:prstGeom>
          <a:noFill/>
        </p:spPr>
        <p:txBody>
          <a:bodyPr wrap="square" rtlCol="0">
            <a:spAutoFit/>
          </a:bodyPr>
          <a:p>
            <a:pPr>
              <a:lnSpc>
                <a:spcPct val="130000"/>
              </a:lnSpc>
            </a:pPr>
            <a:r>
              <a:rPr lang="zh-CN" altLang="en-US" sz="1600"/>
              <a:t>各职业院校以培养国家需要的实用型人才为主要目标。传统的体育课程教学内容主要由各类运动专项构成，以运动技术为中心，所教授的也是各个项目的技术知识和技能，全班学生被给予同样的练习内容、同样的要求、同样的标准。体适能则不同，它根据身体所需将竞技运动与健身做了划分，而这正是高校体育课程教学内容的重点和目的，要根据学生不同身体条件、不同运动水平、不同兴趣，满足其个体需求，对其所需要和适合的教学内容进行分类和分层。就运动体适能来说，其参数是速度、力量、耐力、灵敏性和协调性等，这些素质的获得需要技术动作的学习和积累过程，不是每个人都能具有的，但拥有这些技能的学生会较容易地完成和掌握高水准的技术动作，如果他们或那些对某项运动有天赋的学生，同一般水平的学生同时去接受体育课程内容基础部分的学习，那显然不能满足他们的需求；就健康体适能而言，教学内容的划分是根据学生的身体素质（身体素质好，对运动量的承受能力就大，反之则小）、健康状况（肥胖、有残疾、有某种身体或心理疾病）及其对体育教育的需求，开设心肺适能类、肌肉适能类、柔韧适能类和身体成分类课程，既使学生对所学内容的目标和作用一目了然，也使教学内容的设置更加科学和多样化。</a:t>
            </a:r>
            <a:endParaRPr lang="zh-CN" altLang="en-US" sz="1600"/>
          </a:p>
        </p:txBody>
      </p:sp>
      <p:pic>
        <p:nvPicPr>
          <p:cNvPr id="101" name="图片 100"/>
          <p:cNvPicPr/>
          <p:nvPr>
            <p:custDataLst>
              <p:tags r:id="rId1"/>
            </p:custDataLst>
          </p:nvPr>
        </p:nvPicPr>
        <p:blipFill>
          <a:blip r:embed="rId2"/>
          <a:stretch>
            <a:fillRect/>
          </a:stretch>
        </p:blipFill>
        <p:spPr>
          <a:xfrm>
            <a:off x="8176895" y="1224915"/>
            <a:ext cx="3727450" cy="455866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910375" y="997938"/>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683895" y="982345"/>
            <a:ext cx="10601325" cy="4799965"/>
          </a:xfrm>
          <a:prstGeom prst="rect">
            <a:avLst/>
          </a:prstGeom>
          <a:noFill/>
        </p:spPr>
        <p:txBody>
          <a:bodyPr wrap="square" rtlCol="0">
            <a:spAutoFit/>
          </a:bodyPr>
          <a:p>
            <a:pPr>
              <a:lnSpc>
                <a:spcPct val="150000"/>
              </a:lnSpc>
            </a:pPr>
            <a:r>
              <a:rPr lang="zh-CN" altLang="en-US" sz="2400" b="1"/>
              <a:t>郭晶晶：</a:t>
            </a:r>
            <a:endParaRPr lang="zh-CN" altLang="en-US" sz="2400" b="1"/>
          </a:p>
          <a:p>
            <a:pPr>
              <a:lnSpc>
                <a:spcPct val="150000"/>
              </a:lnSpc>
            </a:pPr>
            <a:r>
              <a:rPr lang="zh-CN" altLang="en-US" sz="1800" b="1"/>
              <a:t>曾经沧海</a:t>
            </a:r>
            <a:endParaRPr lang="zh-CN" altLang="en-US" sz="1800"/>
          </a:p>
          <a:p>
            <a:pPr>
              <a:lnSpc>
                <a:spcPct val="150000"/>
              </a:lnSpc>
            </a:pPr>
            <a:r>
              <a:rPr lang="zh-CN" altLang="en-US" sz="1800"/>
              <a:t>1994年和1995年两年的异彩乍放，让国人对她的期望值迅速攀升，但1996年的亚特兰大奥运会，给她带来了人生中第一次重大挫折。虽然在女子十米跳台的奥运预赛时，她的积分还领先于所有对手，但到决赛时却因失误终落第五。之后她从板台兼顾改到了专攻跳板，而“跳水天后”伏明霞的复出，使得郭晶晶往往只能屈居亚军。来雅典前，郭晶晶参加了两届奥运，只捞回两枚银牌。</a:t>
            </a:r>
            <a:endParaRPr lang="zh-CN" altLang="en-US" sz="1800"/>
          </a:p>
          <a:p>
            <a:pPr>
              <a:lnSpc>
                <a:spcPct val="150000"/>
              </a:lnSpc>
            </a:pPr>
            <a:r>
              <a:rPr lang="zh-CN" altLang="en-US" sz="1800" b="1"/>
              <a:t>出征雅典</a:t>
            </a:r>
            <a:endParaRPr lang="zh-CN" altLang="en-US" sz="1800" b="1"/>
          </a:p>
          <a:p>
            <a:pPr>
              <a:lnSpc>
                <a:spcPct val="150000"/>
              </a:lnSpc>
            </a:pPr>
            <a:r>
              <a:rPr lang="zh-CN" altLang="en-US" sz="1800"/>
              <a:t>不管外界对郭晶晶是何种看法，中国跳水队教练非常清楚郭晶晶的实力所在。带过她的几个教练都说这个队员起跳有力，动作协调性好，悟性也高，若非“野心”不足，伏明霞在役时恐怕也会被郭晶晶击败。事实的确如此。多年的积累使郭晶晶在伏明霞退役后迅速巩固了中国在女子跳板上的霸业。2001年世锦赛、2002年世界杯、2003年世锦赛，每年跳水最高级别赛事的女子三米板单人冠军都没逃出她的手心。</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单元三　职业体能</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665" y="2168525"/>
            <a:ext cx="3622675"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体适能的测定</a:t>
            </a:r>
            <a:r>
              <a:rPr lang="en-US" altLang="zh-CN"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  </a:t>
            </a: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与</a:t>
            </a: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评价方法</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SLIDE_MODEL_TYPE" val="numdgm"/>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4*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4*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4*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4*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4*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Lst>
</file>

<file path=ppt/tags/tag12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4*l_x*1_1"/>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125.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4*l_x*1_2"/>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0_4*l_h_i*1_1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5"/>
  <p:tag name="KSO_WM_UNIT_FILL_TYPE" val="1"/>
  <p:tag name="KSO_WM_UNIT_SHADOW_SCHEMECOLOR_INDEX" val="13"/>
  <p:tag name="KSO_WM_UNIT_TEXT_FILL_FORE_SCHEMECOLOR_INDEX" val="2"/>
  <p:tag name="KSO_WM_UNIT_TEXT_FILL_TYPE" val="1"/>
</p:tagLst>
</file>

<file path=ppt/tags/tag1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4*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12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4*l_h_f*1_1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0_4*l_h_i*1_1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0_4*l_h_i*1_2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1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4*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13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4*l_h_f*1_2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0_4*l_h_i*1_2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0_4*l_h_i*1_3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1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4*l_h_a*1_3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13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0_4*l_h_f*1_3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0_4*l_h_i*1_3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8"/>
  <p:tag name="KSO_WM_UNIT_FILL_TYPE" val="1"/>
  <p:tag name="KSO_WM_UNIT_SHADOW_SCHEMECOLOR_INDEX" val="13"/>
  <p:tag name="KSO_WM_UNIT_TEXT_FILL_FORE_SCHEMECOLOR_INDEX" val="2"/>
  <p:tag name="KSO_WM_UNIT_TEXT_FILL_TYPE" val="1"/>
</p:tagLst>
</file>

<file path=ppt/tags/tag1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4*l_h_a*1_4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0_4*l_h_f*1_4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142.xml><?xml version="1.0" encoding="utf-8"?>
<p:tagLst xmlns:p="http://schemas.openxmlformats.org/presentationml/2006/main">
  <p:tag name="KSO_WPP_MARK_KEY" val="d819fb06-377a-4ca8-813e-d7e2c709ca2e"/>
  <p:tag name="COMMONDATA" val="eyJoZGlkIjoiNWVlNjgzMjI3MjA2NDk3ZGIyMWMzNTczOWViNWQ5N2QifQ=="/>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74.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75.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7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7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7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5241</Words>
  <Application>WPS 演示</Application>
  <PresentationFormat>自定义</PresentationFormat>
  <Paragraphs>275</Paragraphs>
  <Slides>26</Slides>
  <Notes>0</Notes>
  <HiddenSlides>0</HiddenSlides>
  <MMClips>0</MMClips>
  <ScaleCrop>false</ScaleCrop>
  <HeadingPairs>
    <vt:vector size="6" baseType="variant">
      <vt:variant>
        <vt:lpstr>已用的字体</vt:lpstr>
      </vt:variant>
      <vt:variant>
        <vt:i4>21</vt:i4>
      </vt:variant>
      <vt:variant>
        <vt:lpstr>主题</vt:lpstr>
      </vt:variant>
      <vt:variant>
        <vt:i4>4</vt:i4>
      </vt:variant>
      <vt:variant>
        <vt:lpstr>幻灯片标题</vt:lpstr>
      </vt:variant>
      <vt:variant>
        <vt:i4>26</vt:i4>
      </vt:variant>
    </vt:vector>
  </HeadingPairs>
  <TitlesOfParts>
    <vt:vector size="51"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思源黑体 CN Regular</vt:lpstr>
      <vt:lpstr>思源黑体 CN Normal</vt:lpstr>
      <vt:lpstr>OPPOSans R</vt:lpstr>
      <vt:lpstr>华文黑体</vt:lpstr>
      <vt:lpstr>Impact</vt:lpstr>
      <vt:lpstr>字魂105号-简雅黑</vt:lpstr>
      <vt:lpstr>楷体</vt:lpstr>
      <vt:lpstr>思源宋体 CN SemiBold</vt:lpstr>
      <vt:lpstr>思源黑体 CN Bold</vt:lpstr>
      <vt:lpstr>思源宋体 CN</vt:lpstr>
      <vt:lpstr>方正黑体简体</vt:lpstr>
      <vt:lpstr>Office 主题</vt:lpstr>
      <vt:lpstr>Office 主题​​</vt:lpstr>
      <vt:lpstr>自定义设计方案</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WPS_1672826785</cp:lastModifiedBy>
  <cp:revision>221</cp:revision>
  <dcterms:created xsi:type="dcterms:W3CDTF">2013-10-18T12:56:00Z</dcterms:created>
  <dcterms:modified xsi:type="dcterms:W3CDTF">2023-08-30T05:11:37Z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AD86FA86CED74F0C80CEE7FA9CFAB5DB_13</vt:lpwstr>
  </property>
</Properties>
</file>