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 id="2147483680" r:id="rId6"/>
  </p:sldMasterIdLst>
  <p:notesMasterIdLst>
    <p:notesMasterId r:id="rId8"/>
  </p:notesMasterIdLst>
  <p:sldIdLst>
    <p:sldId id="345" r:id="rId7"/>
    <p:sldId id="346" r:id="rId9"/>
    <p:sldId id="348" r:id="rId10"/>
    <p:sldId id="318" r:id="rId11"/>
    <p:sldId id="349" r:id="rId12"/>
    <p:sldId id="264" r:id="rId13"/>
    <p:sldId id="301" r:id="rId14"/>
    <p:sldId id="351" r:id="rId15"/>
    <p:sldId id="354" r:id="rId16"/>
    <p:sldId id="388" r:id="rId17"/>
    <p:sldId id="265" r:id="rId18"/>
    <p:sldId id="266" r:id="rId19"/>
    <p:sldId id="302" r:id="rId20"/>
    <p:sldId id="303" r:id="rId21"/>
    <p:sldId id="304" r:id="rId22"/>
    <p:sldId id="305" r:id="rId23"/>
    <p:sldId id="267" r:id="rId24"/>
    <p:sldId id="311" r:id="rId25"/>
    <p:sldId id="389" r:id="rId26"/>
    <p:sldId id="310" r:id="rId27"/>
    <p:sldId id="309" r:id="rId28"/>
    <p:sldId id="308" r:id="rId29"/>
    <p:sldId id="347" r:id="rId30"/>
    <p:sldId id="353" r:id="rId31"/>
    <p:sldId id="362" r:id="rId32"/>
    <p:sldId id="307" r:id="rId33"/>
    <p:sldId id="306" r:id="rId34"/>
    <p:sldId id="312" r:id="rId35"/>
    <p:sldId id="313" r:id="rId36"/>
    <p:sldId id="274" r:id="rId37"/>
    <p:sldId id="315" r:id="rId38"/>
    <p:sldId id="314" r:id="rId39"/>
    <p:sldId id="262" r:id="rId40"/>
  </p:sldIdLst>
  <p:sldSz cx="12192000" cy="6858000"/>
  <p:notesSz cx="6858000" cy="9144000"/>
  <p:custDataLst>
    <p:tags r:id="rId45"/>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83" d="100"/>
          <a:sy n="83" d="100"/>
        </p:scale>
        <p:origin x="-384" y="-90"/>
      </p:cViewPr>
      <p:guideLst>
        <p:guide orient="horz" pos="2160"/>
        <p:guide pos="3846"/>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tags" Target="tags/tag135.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3" Type="http://schemas.openxmlformats.org/officeDocument/2006/relationships/theme" Target="../theme/theme5.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117"/>
            </a:srgbClr>
          </a:solidFill>
          <a:ln w="12700">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buNone/>
            </a:pP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3200 w 864000"/>
              <a:gd name="T3" fmla="*/ 0 h 864000"/>
              <a:gd name="T4" fmla="*/ 863200 w 864000"/>
              <a:gd name="T5" fmla="*/ 261495 h 864000"/>
              <a:gd name="T6" fmla="*/ 750311 w 864000"/>
              <a:gd name="T7" fmla="*/ 261495 h 864000"/>
              <a:gd name="T8" fmla="*/ 750311 w 864000"/>
              <a:gd name="T9" fmla="*/ 112889 h 864000"/>
              <a:gd name="T10" fmla="*/ 112889 w 864000"/>
              <a:gd name="T11" fmla="*/ 112889 h 864000"/>
              <a:gd name="T12" fmla="*/ 112889 w 864000"/>
              <a:gd name="T13" fmla="*/ 750311 h 864000"/>
              <a:gd name="T14" fmla="*/ 246453 w 864000"/>
              <a:gd name="T15" fmla="*/ 750311 h 864000"/>
              <a:gd name="T16" fmla="*/ 246453 w 864000"/>
              <a:gd name="T17" fmla="*/ 863200 h 864000"/>
              <a:gd name="T18" fmla="*/ 0 w 864000"/>
              <a:gd name="T19" fmla="*/ 8632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lnTo>
                  <a:pt x="0" y="0"/>
                </a:lnTo>
                <a:close/>
              </a:path>
            </a:pathLst>
          </a:custGeom>
          <a:solidFill>
            <a:srgbClr val="FF9300"/>
          </a:solidFill>
          <a:ln w="12700" cap="flat" cmpd="sng">
            <a:noFill/>
            <a:bevel/>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4" Type="http://schemas.openxmlformats.org/officeDocument/2006/relationships/slideLayout" Target="../slideLayouts/slideLayout28.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80.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image" Target="../media/image14.jpeg"/><Relationship Id="rId1" Type="http://schemas.openxmlformats.org/officeDocument/2006/relationships/tags" Target="../tags/tag8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3.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4.xml"/><Relationship Id="rId2" Type="http://schemas.openxmlformats.org/officeDocument/2006/relationships/image" Target="../media/image17.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6.xml"/><Relationship Id="rId2" Type="http://schemas.openxmlformats.org/officeDocument/2006/relationships/image" Target="../media/image18.jpeg"/><Relationship Id="rId1" Type="http://schemas.openxmlformats.org/officeDocument/2006/relationships/tags" Target="../tags/tag85.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image" Target="../media/image20.png"/><Relationship Id="rId2" Type="http://schemas.openxmlformats.org/officeDocument/2006/relationships/tags" Target="../tags/tag87.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1" Type="http://schemas.openxmlformats.org/officeDocument/2006/relationships/slideLayout" Target="../slideLayouts/slideLayout12.xml"/><Relationship Id="rId10" Type="http://schemas.openxmlformats.org/officeDocument/2006/relationships/tags" Target="../tags/tag90.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image" Target="../media/image37.png"/><Relationship Id="rId7" Type="http://schemas.openxmlformats.org/officeDocument/2006/relationships/image" Target="../media/image36.png"/><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0" Type="http://schemas.openxmlformats.org/officeDocument/2006/relationships/slideLayout" Target="../slideLayouts/slideLayout12.xml"/><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3" Type="http://schemas.openxmlformats.org/officeDocument/2006/relationships/slideLayout" Target="../slideLayouts/slideLayout12.xml"/><Relationship Id="rId22" Type="http://schemas.openxmlformats.org/officeDocument/2006/relationships/image" Target="../media/image39.svg"/><Relationship Id="rId21" Type="http://schemas.openxmlformats.org/officeDocument/2006/relationships/image" Target="../media/image38.png"/><Relationship Id="rId20" Type="http://schemas.openxmlformats.org/officeDocument/2006/relationships/tags" Target="../tags/tag111.xml"/><Relationship Id="rId2" Type="http://schemas.openxmlformats.org/officeDocument/2006/relationships/tags" Target="../tags/tag93.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12.xml"/><Relationship Id="rId2" Type="http://schemas.openxmlformats.org/officeDocument/2006/relationships/image" Target="../media/image41.png"/><Relationship Id="rId1" Type="http://schemas.openxmlformats.org/officeDocument/2006/relationships/image" Target="../media/image40.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14.xml"/><Relationship Id="rId2" Type="http://schemas.openxmlformats.org/officeDocument/2006/relationships/image" Target="../media/image42.jpeg"/><Relationship Id="rId1" Type="http://schemas.openxmlformats.org/officeDocument/2006/relationships/tags" Target="../tags/tag1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5.xml"/><Relationship Id="rId1" Type="http://schemas.openxmlformats.org/officeDocument/2006/relationships/image" Target="../media/image4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media/image7.png"/><Relationship Id="rId7" Type="http://schemas.openxmlformats.org/officeDocument/2006/relationships/tags" Target="../tags/tag119.xml"/><Relationship Id="rId6" Type="http://schemas.openxmlformats.org/officeDocument/2006/relationships/image" Target="../media/image6.png"/><Relationship Id="rId5" Type="http://schemas.openxmlformats.org/officeDocument/2006/relationships/tags" Target="../tags/tag118.xml"/><Relationship Id="rId4" Type="http://schemas.openxmlformats.org/officeDocument/2006/relationships/image" Target="../media/image5.png"/><Relationship Id="rId3" Type="http://schemas.openxmlformats.org/officeDocument/2006/relationships/tags" Target="../tags/tag117.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121.xml"/><Relationship Id="rId10" Type="http://schemas.openxmlformats.org/officeDocument/2006/relationships/image" Target="../media/image8.png"/><Relationship Id="rId1" Type="http://schemas.openxmlformats.org/officeDocument/2006/relationships/tags" Target="../tags/tag11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8.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29.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slideLayout" Target="../slideLayouts/slideLayout28.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31.xml"/><Relationship Id="rId2" Type="http://schemas.openxmlformats.org/officeDocument/2006/relationships/image" Target="../media/image48.jpeg"/><Relationship Id="rId1" Type="http://schemas.openxmlformats.org/officeDocument/2006/relationships/tags" Target="../tags/tag130.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33.xml"/><Relationship Id="rId3" Type="http://schemas.openxmlformats.org/officeDocument/2006/relationships/image" Target="../media/image50.jpeg"/><Relationship Id="rId2" Type="http://schemas.openxmlformats.org/officeDocument/2006/relationships/tags" Target="../tags/tag132.xml"/><Relationship Id="rId1" Type="http://schemas.openxmlformats.org/officeDocument/2006/relationships/image" Target="../media/image49.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34.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7.png"/><Relationship Id="rId7" Type="http://schemas.openxmlformats.org/officeDocument/2006/relationships/tags" Target="../tags/tag22.xml"/><Relationship Id="rId6" Type="http://schemas.openxmlformats.org/officeDocument/2006/relationships/image" Target="../media/image6.png"/><Relationship Id="rId5" Type="http://schemas.openxmlformats.org/officeDocument/2006/relationships/tags" Target="../tags/tag21.xml"/><Relationship Id="rId4" Type="http://schemas.openxmlformats.org/officeDocument/2006/relationships/image" Target="../media/image5.png"/><Relationship Id="rId3" Type="http://schemas.openxmlformats.org/officeDocument/2006/relationships/tags" Target="../tags/tag20.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4.xml"/><Relationship Id="rId10" Type="http://schemas.openxmlformats.org/officeDocument/2006/relationships/image" Target="../media/image8.png"/><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7.png"/><Relationship Id="rId7" Type="http://schemas.openxmlformats.org/officeDocument/2006/relationships/tags" Target="../tags/tag28.xml"/><Relationship Id="rId6" Type="http://schemas.openxmlformats.org/officeDocument/2006/relationships/image" Target="../media/image6.png"/><Relationship Id="rId5" Type="http://schemas.openxmlformats.org/officeDocument/2006/relationships/tags" Target="../tags/tag27.xml"/><Relationship Id="rId4" Type="http://schemas.openxmlformats.org/officeDocument/2006/relationships/image" Target="../media/image5.png"/><Relationship Id="rId3" Type="http://schemas.openxmlformats.org/officeDocument/2006/relationships/tags" Target="../tags/tag26.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30.xml"/><Relationship Id="rId10" Type="http://schemas.openxmlformats.org/officeDocument/2006/relationships/image" Target="../media/image8.png"/><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7" Type="http://schemas.openxmlformats.org/officeDocument/2006/relationships/slideLayout" Target="../slideLayouts/slideLayout28.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606768" y="2735279"/>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631304" y="2651404"/>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5297236" y="3309473"/>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966560" y="2266794"/>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5304161" y="2650875"/>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7"/>
            </p:custDataLst>
          </p:nvPr>
        </p:nvSpPr>
        <p:spPr bwMode="auto">
          <a:xfrm rot="7051138" flipV="1">
            <a:off x="6624377" y="3323427"/>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593681" y="1258325"/>
            <a:ext cx="1007572" cy="1008467"/>
            <a:chOff x="3307763" y="1427226"/>
            <a:chExt cx="648499" cy="649042"/>
          </a:xfrm>
        </p:grpSpPr>
        <p:sp>
          <p:nvSpPr>
            <p:cNvPr id="35" name="Oval 76"/>
            <p:cNvSpPr>
              <a:spLocks noChangeAspect="1"/>
            </p:cNvSpPr>
            <p:nvPr>
              <p:custDataLst>
                <p:tags r:id="rId8"/>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9"/>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899964" y="3383509"/>
            <a:ext cx="1007572" cy="1008467"/>
            <a:chOff x="3365370" y="3682819"/>
            <a:chExt cx="648499" cy="649042"/>
          </a:xfrm>
        </p:grpSpPr>
        <p:sp>
          <p:nvSpPr>
            <p:cNvPr id="40" name="Oval 64"/>
            <p:cNvSpPr>
              <a:spLocks noChangeAspect="1"/>
            </p:cNvSpPr>
            <p:nvPr>
              <p:custDataLst>
                <p:tags r:id="rId10"/>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1"/>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4268410" y="2060696"/>
            <a:ext cx="1007572" cy="1008467"/>
            <a:chOff x="5187738" y="3682819"/>
            <a:chExt cx="648499" cy="649042"/>
          </a:xfrm>
        </p:grpSpPr>
        <p:sp>
          <p:nvSpPr>
            <p:cNvPr id="43" name="Oval 73"/>
            <p:cNvSpPr>
              <a:spLocks noChangeAspect="1"/>
            </p:cNvSpPr>
            <p:nvPr>
              <p:custDataLst>
                <p:tags r:id="rId12"/>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3"/>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4255868" y="3383509"/>
            <a:ext cx="1007572" cy="1008467"/>
            <a:chOff x="5648594" y="2472338"/>
            <a:chExt cx="648499" cy="649042"/>
          </a:xfrm>
        </p:grpSpPr>
        <p:sp>
          <p:nvSpPr>
            <p:cNvPr id="51" name="Oval 70"/>
            <p:cNvSpPr>
              <a:spLocks noChangeAspect="1"/>
            </p:cNvSpPr>
            <p:nvPr>
              <p:custDataLst>
                <p:tags r:id="rId14"/>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5"/>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909792" y="2056065"/>
            <a:ext cx="1007572" cy="1008467"/>
            <a:chOff x="2886238" y="2472339"/>
            <a:chExt cx="648499" cy="649042"/>
          </a:xfrm>
        </p:grpSpPr>
        <p:sp>
          <p:nvSpPr>
            <p:cNvPr id="55" name="Oval 61"/>
            <p:cNvSpPr>
              <a:spLocks noChangeAspect="1"/>
            </p:cNvSpPr>
            <p:nvPr>
              <p:custDataLst>
                <p:tags r:id="rId16"/>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17"/>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18"/>
            </p:custDataLst>
          </p:nvPr>
        </p:nvSpPr>
        <p:spPr>
          <a:xfrm>
            <a:off x="2562225" y="2366645"/>
            <a:ext cx="1016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八、运球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19"/>
            </p:custDataLst>
          </p:nvPr>
        </p:nvSpPr>
        <p:spPr>
          <a:xfrm>
            <a:off x="2473960" y="3794125"/>
            <a:ext cx="152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九、持球突破</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0"/>
            </p:custDataLst>
          </p:nvPr>
        </p:nvSpPr>
        <p:spPr>
          <a:xfrm>
            <a:off x="8166100" y="2360930"/>
            <a:ext cx="1524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十、防守对手</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1"/>
            </p:custDataLst>
          </p:nvPr>
        </p:nvSpPr>
        <p:spPr>
          <a:xfrm>
            <a:off x="8244205" y="3769995"/>
            <a:ext cx="1778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十一、抢篮板球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2"/>
            </p:custDataLst>
          </p:nvPr>
        </p:nvSpPr>
        <p:spPr>
          <a:xfrm>
            <a:off x="4431665" y="1223010"/>
            <a:ext cx="1016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七、投篮</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2" name="文本框 1"/>
          <p:cNvSpPr txBox="1"/>
          <p:nvPr>
            <p:custDataLst>
              <p:tags r:id="rId23"/>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right)">
                                      <p:cBhvr>
                                        <p:cTn id="37" dur="500"/>
                                        <p:tgtEl>
                                          <p:spTgt spid="2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Effect transition="in" filter="fade">
                                      <p:cBhvr>
                                        <p:cTn id="43" dur="500"/>
                                        <p:tgtEl>
                                          <p:spTgt spid="50"/>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500"/>
                                        <p:tgtEl>
                                          <p:spTgt spid="2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3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1" name="矩形 18"/>
          <p:cNvSpPr/>
          <p:nvPr/>
        </p:nvSpPr>
        <p:spPr>
          <a:xfrm>
            <a:off x="842963" y="1116013"/>
            <a:ext cx="10780712" cy="1300162"/>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篮球技术分为进攻技术和防守技术两大类。</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进攻技术有传接球、投篮、运球、持球突破等；</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防守技术有防守对手、抢球、打球、断球等。进攻技术和防守技术中都有移动和抢篮板球技术。</a:t>
            </a:r>
            <a:endParaRPr lang="zh-CN" altLang="en-US" dirty="0">
              <a:latin typeface="Arial" panose="020B0604020202020204" pitchFamily="34" charset="0"/>
            </a:endParaRPr>
          </a:p>
        </p:txBody>
      </p:sp>
      <p:pic>
        <p:nvPicPr>
          <p:cNvPr id="7173" name="图片 1"/>
          <p:cNvPicPr>
            <a:picLocks noChangeAspect="1"/>
          </p:cNvPicPr>
          <p:nvPr/>
        </p:nvPicPr>
        <p:blipFill>
          <a:blip r:embed="rId1"/>
          <a:stretch>
            <a:fillRect/>
          </a:stretch>
        </p:blipFill>
        <p:spPr>
          <a:xfrm>
            <a:off x="977900" y="2670175"/>
            <a:ext cx="1662113" cy="3140075"/>
          </a:xfrm>
          <a:prstGeom prst="rect">
            <a:avLst/>
          </a:prstGeom>
          <a:noFill/>
          <a:ln w="9525">
            <a:noFill/>
          </a:ln>
        </p:spPr>
      </p:pic>
      <p:pic>
        <p:nvPicPr>
          <p:cNvPr id="7174" name="图片 2"/>
          <p:cNvPicPr>
            <a:picLocks noChangeAspect="1"/>
          </p:cNvPicPr>
          <p:nvPr/>
        </p:nvPicPr>
        <p:blipFill>
          <a:blip r:embed="rId2"/>
          <a:stretch>
            <a:fillRect/>
          </a:stretch>
        </p:blipFill>
        <p:spPr>
          <a:xfrm>
            <a:off x="3843338" y="2582863"/>
            <a:ext cx="3302000" cy="3314700"/>
          </a:xfrm>
          <a:prstGeom prst="rect">
            <a:avLst/>
          </a:prstGeom>
          <a:noFill/>
          <a:ln w="9525">
            <a:noFill/>
          </a:ln>
        </p:spPr>
      </p:pic>
      <p:pic>
        <p:nvPicPr>
          <p:cNvPr id="7175" name="图片 3"/>
          <p:cNvPicPr>
            <a:picLocks noChangeAspect="1"/>
          </p:cNvPicPr>
          <p:nvPr/>
        </p:nvPicPr>
        <p:blipFill>
          <a:blip r:embed="rId3"/>
          <a:stretch>
            <a:fillRect/>
          </a:stretch>
        </p:blipFill>
        <p:spPr>
          <a:xfrm>
            <a:off x="8577263" y="2582863"/>
            <a:ext cx="2270125" cy="3243262"/>
          </a:xfrm>
          <a:prstGeom prst="rect">
            <a:avLst/>
          </a:prstGeom>
          <a:noFill/>
          <a:ln w="9525">
            <a:noFill/>
          </a:ln>
        </p:spPr>
      </p:pic>
      <p:sp>
        <p:nvSpPr>
          <p:cNvPr id="2" name="文本框 1"/>
          <p:cNvSpPr txBox="1"/>
          <p:nvPr>
            <p:custDataLst>
              <p:tags r:id="rId4"/>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8"/>
          <p:cNvSpPr/>
          <p:nvPr/>
        </p:nvSpPr>
        <p:spPr>
          <a:xfrm>
            <a:off x="733743" y="2185353"/>
            <a:ext cx="5453062" cy="1754187"/>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两脚前后（或左右）开立，两脚之间的距离与肩同宽，脚掌着地，两膝弯曲（大、小腿之间的角度约为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135°</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），身体重心的投影点在两脚之间，上体微前倾，两手持球于胸、腹前，两眼平视。</a:t>
            </a:r>
            <a:endParaRPr lang="zh-CN" altLang="en-US" dirty="0">
              <a:latin typeface="Arial" panose="020B0604020202020204" pitchFamily="34" charset="0"/>
            </a:endParaRPr>
          </a:p>
        </p:txBody>
      </p:sp>
      <p:sp>
        <p:nvSpPr>
          <p:cNvPr id="8196"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一、持球的基本站立姿势</a:t>
            </a:r>
            <a:endParaRPr lang="zh-CN" altLang="en-US" dirty="0">
              <a:latin typeface="Arial" panose="020B0604020202020204" pitchFamily="34" charset="0"/>
            </a:endParaRPr>
          </a:p>
        </p:txBody>
      </p:sp>
      <p:grpSp>
        <p:nvGrpSpPr>
          <p:cNvPr id="8197" name="组合 29"/>
          <p:cNvGrpSpPr/>
          <p:nvPr/>
        </p:nvGrpSpPr>
        <p:grpSpPr>
          <a:xfrm>
            <a:off x="842963" y="1616075"/>
            <a:ext cx="3627437" cy="71438"/>
            <a:chOff x="0" y="0"/>
            <a:chExt cx="3627679" cy="72000"/>
          </a:xfrm>
        </p:grpSpPr>
        <p:sp>
          <p:nvSpPr>
            <p:cNvPr id="820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820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102" name="图片 101"/>
          <p:cNvPicPr/>
          <p:nvPr>
            <p:custDataLst>
              <p:tags r:id="rId1"/>
            </p:custDataLst>
          </p:nvPr>
        </p:nvPicPr>
        <p:blipFill>
          <a:blip r:embed="rId2"/>
          <a:stretch>
            <a:fillRect/>
          </a:stretch>
        </p:blipFill>
        <p:spPr>
          <a:xfrm>
            <a:off x="6850380" y="1906905"/>
            <a:ext cx="3856990" cy="2893060"/>
          </a:xfrm>
          <a:prstGeom prst="rect">
            <a:avLst/>
          </a:prstGeom>
          <a:noFill/>
          <a:ln w="9525">
            <a:noFill/>
          </a:ln>
        </p:spPr>
      </p:pic>
      <p:sp>
        <p:nvSpPr>
          <p:cNvPr id="2" name="文本框 1"/>
          <p:cNvSpPr txBox="1"/>
          <p:nvPr>
            <p:custDataLst>
              <p:tags r:id="rId3"/>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8"/>
          <p:cNvSpPr/>
          <p:nvPr/>
        </p:nvSpPr>
        <p:spPr>
          <a:xfrm>
            <a:off x="733743" y="2372678"/>
            <a:ext cx="5453062" cy="2170112"/>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移动的所有动作都是通过前脚掌蹬地或脚跟着地的制动来实现的，充分利用地面的反作用力克服人体重力和惯性力，才能很好地控制身体平衡协调和转动，使身体快速地起动、起跳、旋转，以摆脱对手的防守。</a:t>
            </a:r>
            <a:endParaRPr lang="zh-CN" altLang="en-US" dirty="0">
              <a:latin typeface="Arial" panose="020B0604020202020204" pitchFamily="34" charset="0"/>
            </a:endParaRPr>
          </a:p>
        </p:txBody>
      </p:sp>
      <p:sp>
        <p:nvSpPr>
          <p:cNvPr id="9220"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二、移动</a:t>
            </a:r>
            <a:endParaRPr lang="zh-CN" altLang="en-US" dirty="0">
              <a:latin typeface="Arial" panose="020B0604020202020204" pitchFamily="34" charset="0"/>
            </a:endParaRPr>
          </a:p>
        </p:txBody>
      </p:sp>
      <p:grpSp>
        <p:nvGrpSpPr>
          <p:cNvPr id="9221" name="组合 29"/>
          <p:cNvGrpSpPr/>
          <p:nvPr/>
        </p:nvGrpSpPr>
        <p:grpSpPr>
          <a:xfrm>
            <a:off x="842963" y="1616075"/>
            <a:ext cx="3627437" cy="71438"/>
            <a:chOff x="0" y="0"/>
            <a:chExt cx="3627679" cy="72000"/>
          </a:xfrm>
        </p:grpSpPr>
        <p:sp>
          <p:nvSpPr>
            <p:cNvPr id="922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922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9223" name="Picture 2"/>
          <p:cNvPicPr>
            <a:picLocks noChangeAspect="1"/>
          </p:cNvPicPr>
          <p:nvPr/>
        </p:nvPicPr>
        <p:blipFill>
          <a:blip r:embed="rId1"/>
          <a:stretch>
            <a:fillRect/>
          </a:stretch>
        </p:blipFill>
        <p:spPr>
          <a:xfrm>
            <a:off x="6746558" y="2372678"/>
            <a:ext cx="4606925" cy="2941637"/>
          </a:xfrm>
          <a:prstGeom prst="rect">
            <a:avLst/>
          </a:prstGeom>
          <a:noFill/>
          <a:ln w="9525">
            <a:noFill/>
          </a:ln>
        </p:spPr>
      </p:pic>
      <p:sp>
        <p:nvSpPr>
          <p:cNvPr id="2" name="文本框 1"/>
          <p:cNvSpPr txBox="1"/>
          <p:nvPr>
            <p:custDataLst>
              <p:tags r:id="rId2"/>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3"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三、急停</a:t>
            </a:r>
            <a:endParaRPr lang="zh-CN" altLang="en-US" dirty="0">
              <a:latin typeface="Arial" panose="020B0604020202020204" pitchFamily="34" charset="0"/>
            </a:endParaRPr>
          </a:p>
        </p:txBody>
      </p:sp>
      <p:grpSp>
        <p:nvGrpSpPr>
          <p:cNvPr id="10244" name="组合 29"/>
          <p:cNvGrpSpPr/>
          <p:nvPr/>
        </p:nvGrpSpPr>
        <p:grpSpPr>
          <a:xfrm>
            <a:off x="842963" y="1616075"/>
            <a:ext cx="3627437" cy="71438"/>
            <a:chOff x="0" y="0"/>
            <a:chExt cx="3627679" cy="72000"/>
          </a:xfrm>
        </p:grpSpPr>
        <p:sp>
          <p:nvSpPr>
            <p:cNvPr id="102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02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10246" name="Picture 2"/>
          <p:cNvPicPr>
            <a:picLocks noChangeAspect="1"/>
          </p:cNvPicPr>
          <p:nvPr/>
        </p:nvPicPr>
        <p:blipFill>
          <a:blip r:embed="rId1"/>
          <a:stretch>
            <a:fillRect/>
          </a:stretch>
        </p:blipFill>
        <p:spPr>
          <a:xfrm>
            <a:off x="1028700" y="1858963"/>
            <a:ext cx="4914900" cy="3276600"/>
          </a:xfrm>
          <a:prstGeom prst="rect">
            <a:avLst/>
          </a:prstGeom>
          <a:noFill/>
          <a:ln w="9525">
            <a:noFill/>
          </a:ln>
        </p:spPr>
      </p:pic>
      <p:sp>
        <p:nvSpPr>
          <p:cNvPr id="10247" name="矩形 1"/>
          <p:cNvSpPr/>
          <p:nvPr/>
        </p:nvSpPr>
        <p:spPr>
          <a:xfrm>
            <a:off x="2135188" y="5283200"/>
            <a:ext cx="2557462" cy="369888"/>
          </a:xfrm>
          <a:prstGeom prst="rect">
            <a:avLst/>
          </a:prstGeom>
          <a:noFill/>
          <a:ln w="9525">
            <a:noFill/>
          </a:ln>
        </p:spPr>
        <p:txBody>
          <a:bodyPr wrap="none">
            <a:spAutoFit/>
          </a:bodyPr>
          <a:p>
            <a:r>
              <a:rPr lang="zh-CN" altLang="en-US" dirty="0">
                <a:latin typeface="Arial" panose="020B0604020202020204" pitchFamily="34" charset="0"/>
              </a:rPr>
              <a:t> </a:t>
            </a:r>
            <a:r>
              <a:rPr lang="zh-CN" altLang="en-US" dirty="0">
                <a:latin typeface="微软雅黑" panose="020B0503020204020204" pitchFamily="34" charset="-122"/>
                <a:ea typeface="微软雅黑" panose="020B0503020204020204" pitchFamily="34" charset="-122"/>
              </a:rPr>
              <a:t>跨步急停（两步急停）</a:t>
            </a:r>
            <a:endParaRPr lang="zh-CN" altLang="en-US" dirty="0">
              <a:latin typeface="微软雅黑" panose="020B0503020204020204" pitchFamily="34" charset="-122"/>
              <a:ea typeface="微软雅黑" panose="020B0503020204020204" pitchFamily="34" charset="-122"/>
            </a:endParaRPr>
          </a:p>
        </p:txBody>
      </p:sp>
      <p:pic>
        <p:nvPicPr>
          <p:cNvPr id="10248" name="Picture 3"/>
          <p:cNvPicPr>
            <a:picLocks noChangeAspect="1"/>
          </p:cNvPicPr>
          <p:nvPr/>
        </p:nvPicPr>
        <p:blipFill>
          <a:blip r:embed="rId2"/>
          <a:stretch>
            <a:fillRect/>
          </a:stretch>
        </p:blipFill>
        <p:spPr>
          <a:xfrm>
            <a:off x="6296025" y="1858963"/>
            <a:ext cx="5345113" cy="2397125"/>
          </a:xfrm>
          <a:prstGeom prst="rect">
            <a:avLst/>
          </a:prstGeom>
          <a:noFill/>
          <a:ln w="9525">
            <a:noFill/>
          </a:ln>
        </p:spPr>
      </p:pic>
      <p:sp>
        <p:nvSpPr>
          <p:cNvPr id="10249" name="矩形 2"/>
          <p:cNvSpPr/>
          <p:nvPr/>
        </p:nvSpPr>
        <p:spPr>
          <a:xfrm>
            <a:off x="8382000" y="4429125"/>
            <a:ext cx="1173163" cy="369888"/>
          </a:xfrm>
          <a:prstGeom prst="rect">
            <a:avLst/>
          </a:prstGeom>
          <a:noFill/>
          <a:ln w="9525">
            <a:noFill/>
          </a:ln>
        </p:spPr>
        <p:txBody>
          <a:bodyPr wrap="none">
            <a:spAutoFit/>
          </a:bodyPr>
          <a:p>
            <a:r>
              <a:rPr lang="zh-CN" altLang="en-US" dirty="0">
                <a:latin typeface="Arial" panose="020B0604020202020204" pitchFamily="34" charset="0"/>
              </a:rPr>
              <a:t> </a:t>
            </a:r>
            <a:r>
              <a:rPr lang="zh-CN" altLang="en-US" dirty="0">
                <a:latin typeface="微软雅黑" panose="020B0503020204020204" pitchFamily="34" charset="-122"/>
                <a:ea typeface="微软雅黑" panose="020B0503020204020204" pitchFamily="34" charset="-122"/>
              </a:rPr>
              <a:t>跳步急停</a:t>
            </a: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7" name="TextBox 1"/>
          <p:cNvSpPr/>
          <p:nvPr/>
        </p:nvSpPr>
        <p:spPr>
          <a:xfrm>
            <a:off x="977900" y="128428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四、转身</a:t>
            </a:r>
            <a:endParaRPr lang="zh-CN" altLang="en-US" dirty="0">
              <a:latin typeface="Arial" panose="020B0604020202020204" pitchFamily="34" charset="0"/>
            </a:endParaRPr>
          </a:p>
        </p:txBody>
      </p:sp>
      <p:grpSp>
        <p:nvGrpSpPr>
          <p:cNvPr id="11268" name="组合 29"/>
          <p:cNvGrpSpPr/>
          <p:nvPr/>
        </p:nvGrpSpPr>
        <p:grpSpPr>
          <a:xfrm>
            <a:off x="842963" y="1616075"/>
            <a:ext cx="3627437" cy="71438"/>
            <a:chOff x="0" y="0"/>
            <a:chExt cx="3627679" cy="72000"/>
          </a:xfrm>
        </p:grpSpPr>
        <p:sp>
          <p:nvSpPr>
            <p:cNvPr id="1127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127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1270" name="矩形 18"/>
          <p:cNvSpPr/>
          <p:nvPr/>
        </p:nvSpPr>
        <p:spPr>
          <a:xfrm>
            <a:off x="842963" y="1725613"/>
            <a:ext cx="10728325" cy="874712"/>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转身时，重心先移向中枢脚，移动脚的前脚掌内侧蹬地跨出，同时中枢脚以前脚掌为轴，向前或向后转身。</a:t>
            </a:r>
            <a:endParaRPr lang="zh-CN" altLang="en-US" dirty="0">
              <a:latin typeface="Arial" panose="020B0604020202020204" pitchFamily="34" charset="0"/>
            </a:endParaRPr>
          </a:p>
        </p:txBody>
      </p:sp>
      <p:sp>
        <p:nvSpPr>
          <p:cNvPr id="11271" name="TextBox 1"/>
          <p:cNvSpPr/>
          <p:nvPr/>
        </p:nvSpPr>
        <p:spPr>
          <a:xfrm>
            <a:off x="1004888" y="3581400"/>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五、滑步</a:t>
            </a:r>
            <a:endParaRPr lang="zh-CN" altLang="en-US" dirty="0">
              <a:latin typeface="Arial" panose="020B0604020202020204" pitchFamily="34" charset="0"/>
            </a:endParaRPr>
          </a:p>
        </p:txBody>
      </p:sp>
      <p:grpSp>
        <p:nvGrpSpPr>
          <p:cNvPr id="11272" name="组合 29"/>
          <p:cNvGrpSpPr/>
          <p:nvPr/>
        </p:nvGrpSpPr>
        <p:grpSpPr>
          <a:xfrm>
            <a:off x="869950" y="3913188"/>
            <a:ext cx="3627438" cy="71437"/>
            <a:chOff x="0" y="0"/>
            <a:chExt cx="3627679" cy="72000"/>
          </a:xfrm>
        </p:grpSpPr>
        <p:sp>
          <p:nvSpPr>
            <p:cNvPr id="1127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127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1273" name="矩形 18"/>
          <p:cNvSpPr/>
          <p:nvPr/>
        </p:nvSpPr>
        <p:spPr>
          <a:xfrm>
            <a:off x="842963" y="4135438"/>
            <a:ext cx="10728325" cy="1704975"/>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滑步分侧滑步、前滑步和后滑步。</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准备姿势两脚左右或向前开立，两膝微屈，两臂张开，上体稍前倾。向左侧滑步时，右脚前脚掌内侧蹬地，同时左脚向左侧横跨出，左脚落地后，右脚迅速蹬地随同滑行，依次往复。向右侧滑步则动作相反。</a:t>
            </a:r>
            <a:endParaRPr lang="zh-CN" altLang="en-US" dirty="0">
              <a:latin typeface="Arial" panose="020B0604020202020204" pitchFamily="34" charset="0"/>
            </a:endParaRPr>
          </a:p>
        </p:txBody>
      </p:sp>
      <p:pic>
        <p:nvPicPr>
          <p:cNvPr id="103" name="图片 102"/>
          <p:cNvPicPr/>
          <p:nvPr>
            <p:custDataLst>
              <p:tags r:id="rId1"/>
            </p:custDataLst>
          </p:nvPr>
        </p:nvPicPr>
        <p:blipFill>
          <a:blip r:embed="rId2"/>
          <a:stretch>
            <a:fillRect/>
          </a:stretch>
        </p:blipFill>
        <p:spPr>
          <a:xfrm>
            <a:off x="5428615" y="2355215"/>
            <a:ext cx="5667375" cy="2094865"/>
          </a:xfrm>
          <a:prstGeom prst="rect">
            <a:avLst/>
          </a:prstGeom>
          <a:noFill/>
          <a:ln w="9525">
            <a:noFill/>
          </a:ln>
        </p:spPr>
      </p:pic>
      <p:sp>
        <p:nvSpPr>
          <p:cNvPr id="2" name="文本框 1"/>
          <p:cNvSpPr txBox="1"/>
          <p:nvPr>
            <p:custDataLst>
              <p:tags r:id="rId3"/>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TextBox 1"/>
          <p:cNvSpPr/>
          <p:nvPr/>
        </p:nvSpPr>
        <p:spPr>
          <a:xfrm>
            <a:off x="4170680" y="768033"/>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六、传接球</a:t>
            </a:r>
            <a:endParaRPr lang="zh-CN" altLang="en-US" dirty="0">
              <a:latin typeface="Arial" panose="020B0604020202020204" pitchFamily="34" charset="0"/>
            </a:endParaRPr>
          </a:p>
        </p:txBody>
      </p:sp>
      <p:grpSp>
        <p:nvGrpSpPr>
          <p:cNvPr id="12292" name="组合 29"/>
          <p:cNvGrpSpPr/>
          <p:nvPr/>
        </p:nvGrpSpPr>
        <p:grpSpPr>
          <a:xfrm>
            <a:off x="3936683" y="1213485"/>
            <a:ext cx="3627437" cy="71438"/>
            <a:chOff x="0" y="0"/>
            <a:chExt cx="3627679" cy="72000"/>
          </a:xfrm>
        </p:grpSpPr>
        <p:sp>
          <p:nvSpPr>
            <p:cNvPr id="1229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2300"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2294" name="矩形 18"/>
          <p:cNvSpPr/>
          <p:nvPr/>
        </p:nvSpPr>
        <p:spPr>
          <a:xfrm>
            <a:off x="1803083" y="1361123"/>
            <a:ext cx="1514475" cy="506730"/>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传球动作</a:t>
            </a:r>
            <a:endParaRPr lang="zh-CN" altLang="en-US" dirty="0">
              <a:latin typeface="Arial" panose="020B0604020202020204" pitchFamily="34" charset="0"/>
            </a:endParaRPr>
          </a:p>
        </p:txBody>
      </p:sp>
      <p:pic>
        <p:nvPicPr>
          <p:cNvPr id="12295" name="Picture 2"/>
          <p:cNvPicPr>
            <a:picLocks noChangeAspect="1"/>
          </p:cNvPicPr>
          <p:nvPr/>
        </p:nvPicPr>
        <p:blipFill>
          <a:blip r:embed="rId1"/>
          <a:stretch>
            <a:fillRect/>
          </a:stretch>
        </p:blipFill>
        <p:spPr>
          <a:xfrm>
            <a:off x="1880870" y="4212590"/>
            <a:ext cx="3203575" cy="2045335"/>
          </a:xfrm>
          <a:prstGeom prst="rect">
            <a:avLst/>
          </a:prstGeom>
          <a:noFill/>
          <a:ln w="9525">
            <a:noFill/>
          </a:ln>
        </p:spPr>
      </p:pic>
      <p:sp>
        <p:nvSpPr>
          <p:cNvPr id="12296" name="矩形 18"/>
          <p:cNvSpPr/>
          <p:nvPr/>
        </p:nvSpPr>
        <p:spPr>
          <a:xfrm>
            <a:off x="7207250" y="1361123"/>
            <a:ext cx="1590675" cy="506730"/>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接球动作</a:t>
            </a:r>
            <a:endParaRPr lang="zh-CN" altLang="en-US" dirty="0">
              <a:latin typeface="Arial" panose="020B0604020202020204" pitchFamily="34" charset="0"/>
            </a:endParaRPr>
          </a:p>
        </p:txBody>
      </p:sp>
      <p:pic>
        <p:nvPicPr>
          <p:cNvPr id="12298" name="Picture 4"/>
          <p:cNvPicPr>
            <a:picLocks noChangeAspect="1"/>
          </p:cNvPicPr>
          <p:nvPr>
            <p:custDataLst>
              <p:tags r:id="rId2"/>
            </p:custDataLst>
          </p:nvPr>
        </p:nvPicPr>
        <p:blipFill>
          <a:blip r:embed="rId3"/>
          <a:stretch>
            <a:fillRect/>
          </a:stretch>
        </p:blipFill>
        <p:spPr>
          <a:xfrm>
            <a:off x="7644765" y="4211638"/>
            <a:ext cx="2916238" cy="1862137"/>
          </a:xfrm>
          <a:prstGeom prst="rect">
            <a:avLst/>
          </a:prstGeom>
          <a:noFill/>
          <a:ln w="9525">
            <a:noFill/>
          </a:ln>
        </p:spPr>
      </p:pic>
      <p:sp>
        <p:nvSpPr>
          <p:cNvPr id="2" name="文本框 1"/>
          <p:cNvSpPr txBox="1"/>
          <p:nvPr/>
        </p:nvSpPr>
        <p:spPr>
          <a:xfrm>
            <a:off x="1327785" y="1905635"/>
            <a:ext cx="4662805" cy="2084070"/>
          </a:xfrm>
          <a:prstGeom prst="rect">
            <a:avLst/>
          </a:prstGeom>
          <a:noFill/>
        </p:spPr>
        <p:txBody>
          <a:bodyPr wrap="square" rtlCol="0">
            <a:spAutoFit/>
          </a:bodyPr>
          <a:p>
            <a:pPr>
              <a:lnSpc>
                <a:spcPct val="120000"/>
              </a:lnSpc>
            </a:pPr>
            <a:r>
              <a:rPr lang="zh-CN" altLang="en-US"/>
              <a:t>单手肩上传球是篮球中常用的中远距离传球方法。单手肩上传球，速度快、准确性高，利于抢到篮板球后迅速组织快攻。技术要点：单手持球的后下方，脚蹬地转体带动上臂，肘领先，前臂迅速前摆，手腕前扣，最后通过食指、中指、无名指的下压动作将球传出。</a:t>
            </a:r>
            <a:endParaRPr lang="zh-CN" altLang="en-US"/>
          </a:p>
        </p:txBody>
      </p:sp>
      <p:sp>
        <p:nvSpPr>
          <p:cNvPr id="3" name="文本框 2"/>
          <p:cNvSpPr txBox="1"/>
          <p:nvPr>
            <p:custDataLst>
              <p:tags r:id="rId4"/>
            </p:custDataLst>
          </p:nvPr>
        </p:nvSpPr>
        <p:spPr>
          <a:xfrm>
            <a:off x="6769100" y="1869440"/>
            <a:ext cx="4433570" cy="2084070"/>
          </a:xfrm>
          <a:prstGeom prst="rect">
            <a:avLst/>
          </a:prstGeom>
          <a:noFill/>
        </p:spPr>
        <p:txBody>
          <a:bodyPr wrap="square" rtlCol="0">
            <a:spAutoFit/>
          </a:bodyPr>
          <a:p>
            <a:pPr>
              <a:lnSpc>
                <a:spcPct val="120000"/>
              </a:lnSpc>
            </a:pPr>
            <a:r>
              <a:rPr lang="zh-CN" altLang="en-US"/>
              <a:t>（1）双手接球：双手接胸以上高度来球时，用灵活的脚步调整好位置，手臂自然放松地向前伸出迎球。</a:t>
            </a:r>
            <a:endParaRPr lang="zh-CN" altLang="en-US"/>
          </a:p>
          <a:p>
            <a:pPr>
              <a:lnSpc>
                <a:spcPct val="120000"/>
              </a:lnSpc>
            </a:pPr>
            <a:r>
              <a:rPr lang="zh-CN" altLang="en-US"/>
              <a:t>（2）单手接球：单手接球范围大，能接不同方向和位置的来球，有利于快速进攻，但是没有双手接球牢靠。</a:t>
            </a:r>
            <a:endParaRPr lang="zh-CN" altLang="en-US"/>
          </a:p>
        </p:txBody>
      </p:sp>
      <p:sp>
        <p:nvSpPr>
          <p:cNvPr id="4" name="文本框 3"/>
          <p:cNvSpPr txBox="1"/>
          <p:nvPr>
            <p:custDataLst>
              <p:tags r:id="rId5"/>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TextBox 1"/>
          <p:cNvSpPr/>
          <p:nvPr/>
        </p:nvSpPr>
        <p:spPr>
          <a:xfrm>
            <a:off x="977900" y="128428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七、投篮</a:t>
            </a:r>
            <a:endParaRPr lang="zh-CN" altLang="en-US" dirty="0">
              <a:latin typeface="Arial" panose="020B0604020202020204" pitchFamily="34" charset="0"/>
            </a:endParaRPr>
          </a:p>
        </p:txBody>
      </p:sp>
      <p:grpSp>
        <p:nvGrpSpPr>
          <p:cNvPr id="13317" name="组合 29"/>
          <p:cNvGrpSpPr/>
          <p:nvPr/>
        </p:nvGrpSpPr>
        <p:grpSpPr>
          <a:xfrm>
            <a:off x="842963" y="1616075"/>
            <a:ext cx="3627437" cy="71438"/>
            <a:chOff x="0" y="0"/>
            <a:chExt cx="3627679" cy="72000"/>
          </a:xfrm>
        </p:grpSpPr>
        <p:sp>
          <p:nvSpPr>
            <p:cNvPr id="1333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333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13318" name="Picture 10"/>
          <p:cNvPicPr>
            <a:picLocks noChangeAspect="1"/>
          </p:cNvPicPr>
          <p:nvPr/>
        </p:nvPicPr>
        <p:blipFill>
          <a:blip r:embed="rId1"/>
          <a:stretch>
            <a:fillRect/>
          </a:stretch>
        </p:blipFill>
        <p:spPr>
          <a:xfrm>
            <a:off x="920750" y="1908175"/>
            <a:ext cx="1981200" cy="1265238"/>
          </a:xfrm>
          <a:prstGeom prst="rect">
            <a:avLst/>
          </a:prstGeom>
          <a:noFill/>
          <a:ln w="9525">
            <a:noFill/>
          </a:ln>
        </p:spPr>
      </p:pic>
      <p:pic>
        <p:nvPicPr>
          <p:cNvPr id="13319" name="Picture 11"/>
          <p:cNvPicPr>
            <a:picLocks noChangeAspect="1"/>
          </p:cNvPicPr>
          <p:nvPr/>
        </p:nvPicPr>
        <p:blipFill>
          <a:blip r:embed="rId2"/>
          <a:stretch>
            <a:fillRect/>
          </a:stretch>
        </p:blipFill>
        <p:spPr>
          <a:xfrm>
            <a:off x="3184525" y="1908175"/>
            <a:ext cx="1981200" cy="1265238"/>
          </a:xfrm>
          <a:prstGeom prst="rect">
            <a:avLst/>
          </a:prstGeom>
          <a:noFill/>
          <a:ln w="9525">
            <a:noFill/>
          </a:ln>
        </p:spPr>
      </p:pic>
      <p:sp>
        <p:nvSpPr>
          <p:cNvPr id="13320" name="矩形 1"/>
          <p:cNvSpPr/>
          <p:nvPr/>
        </p:nvSpPr>
        <p:spPr>
          <a:xfrm>
            <a:off x="2047875" y="3214688"/>
            <a:ext cx="2697480" cy="368300"/>
          </a:xfrm>
          <a:prstGeom prst="rect">
            <a:avLst/>
          </a:prstGeom>
          <a:noFill/>
          <a:ln w="9525">
            <a:noFill/>
          </a:ln>
        </p:spPr>
        <p:txBody>
          <a:bodyPr wrap="none">
            <a:spAutoFit/>
          </a:bodyPr>
          <a:p>
            <a:pPr algn="l"/>
            <a:r>
              <a:rPr lang="zh-CN" altLang="en-US" dirty="0">
                <a:latin typeface="微软雅黑" panose="020B0503020204020204" pitchFamily="34" charset="-122"/>
                <a:ea typeface="微软雅黑" panose="020B0503020204020204" pitchFamily="34" charset="-122"/>
              </a:rPr>
              <a:t>（一）原地单手肩上投篮</a:t>
            </a:r>
            <a:endParaRPr lang="zh-CN" altLang="en-US" dirty="0">
              <a:latin typeface="微软雅黑" panose="020B0503020204020204" pitchFamily="34" charset="-122"/>
              <a:ea typeface="微软雅黑" panose="020B0503020204020204" pitchFamily="34" charset="-122"/>
            </a:endParaRPr>
          </a:p>
        </p:txBody>
      </p:sp>
      <p:pic>
        <p:nvPicPr>
          <p:cNvPr id="13321" name="Picture 12"/>
          <p:cNvPicPr>
            <a:picLocks noChangeAspect="1"/>
          </p:cNvPicPr>
          <p:nvPr/>
        </p:nvPicPr>
        <p:blipFill>
          <a:blip r:embed="rId3"/>
          <a:stretch>
            <a:fillRect/>
          </a:stretch>
        </p:blipFill>
        <p:spPr>
          <a:xfrm>
            <a:off x="6756400" y="1908175"/>
            <a:ext cx="1981200" cy="1265238"/>
          </a:xfrm>
          <a:prstGeom prst="rect">
            <a:avLst/>
          </a:prstGeom>
          <a:noFill/>
          <a:ln w="9525">
            <a:noFill/>
          </a:ln>
        </p:spPr>
      </p:pic>
      <p:pic>
        <p:nvPicPr>
          <p:cNvPr id="13322" name="Picture 13"/>
          <p:cNvPicPr>
            <a:picLocks noChangeAspect="1"/>
          </p:cNvPicPr>
          <p:nvPr/>
        </p:nvPicPr>
        <p:blipFill>
          <a:blip r:embed="rId4"/>
          <a:stretch>
            <a:fillRect/>
          </a:stretch>
        </p:blipFill>
        <p:spPr>
          <a:xfrm>
            <a:off x="9342438" y="1908175"/>
            <a:ext cx="1979612" cy="1265238"/>
          </a:xfrm>
          <a:prstGeom prst="rect">
            <a:avLst/>
          </a:prstGeom>
          <a:noFill/>
          <a:ln w="9525">
            <a:noFill/>
          </a:ln>
        </p:spPr>
      </p:pic>
      <p:pic>
        <p:nvPicPr>
          <p:cNvPr id="13323" name="Picture 14"/>
          <p:cNvPicPr>
            <a:picLocks noChangeAspect="1"/>
          </p:cNvPicPr>
          <p:nvPr/>
        </p:nvPicPr>
        <p:blipFill>
          <a:blip r:embed="rId5"/>
          <a:stretch>
            <a:fillRect/>
          </a:stretch>
        </p:blipFill>
        <p:spPr>
          <a:xfrm>
            <a:off x="8205788" y="3309938"/>
            <a:ext cx="1957387" cy="1250950"/>
          </a:xfrm>
          <a:prstGeom prst="rect">
            <a:avLst/>
          </a:prstGeom>
          <a:noFill/>
          <a:ln w="9525">
            <a:noFill/>
          </a:ln>
        </p:spPr>
      </p:pic>
      <p:sp>
        <p:nvSpPr>
          <p:cNvPr id="13324" name="矩形 2"/>
          <p:cNvSpPr/>
          <p:nvPr/>
        </p:nvSpPr>
        <p:spPr>
          <a:xfrm>
            <a:off x="10453688" y="3749675"/>
            <a:ext cx="1325880" cy="368300"/>
          </a:xfrm>
          <a:prstGeom prst="rect">
            <a:avLst/>
          </a:prstGeom>
          <a:noFill/>
          <a:ln w="9525">
            <a:noFill/>
          </a:ln>
        </p:spPr>
        <p:txBody>
          <a:bodyPr wrap="none">
            <a:spAutoFit/>
          </a:bodyPr>
          <a:p>
            <a:pPr algn="l"/>
            <a:r>
              <a:rPr lang="zh-CN" altLang="en-US" dirty="0">
                <a:latin typeface="微软雅黑" panose="020B0503020204020204" pitchFamily="34" charset="-122"/>
                <a:ea typeface="微软雅黑" panose="020B0503020204020204" pitchFamily="34" charset="-122"/>
              </a:rPr>
              <a:t>（二）跳投</a:t>
            </a:r>
            <a:endParaRPr lang="zh-CN" altLang="en-US" dirty="0">
              <a:latin typeface="微软雅黑" panose="020B0503020204020204" pitchFamily="34" charset="-122"/>
              <a:ea typeface="微软雅黑" panose="020B0503020204020204" pitchFamily="34" charset="-122"/>
            </a:endParaRPr>
          </a:p>
        </p:txBody>
      </p:sp>
      <p:pic>
        <p:nvPicPr>
          <p:cNvPr id="13325" name="Picture 15"/>
          <p:cNvPicPr>
            <a:picLocks noChangeAspect="1"/>
          </p:cNvPicPr>
          <p:nvPr/>
        </p:nvPicPr>
        <p:blipFill>
          <a:blip r:embed="rId6"/>
          <a:stretch>
            <a:fillRect/>
          </a:stretch>
        </p:blipFill>
        <p:spPr>
          <a:xfrm>
            <a:off x="2051050" y="3749675"/>
            <a:ext cx="2028825" cy="1296988"/>
          </a:xfrm>
          <a:prstGeom prst="rect">
            <a:avLst/>
          </a:prstGeom>
          <a:noFill/>
          <a:ln w="9525">
            <a:noFill/>
          </a:ln>
        </p:spPr>
      </p:pic>
      <p:pic>
        <p:nvPicPr>
          <p:cNvPr id="13326" name="Picture 16"/>
          <p:cNvPicPr>
            <a:picLocks noChangeAspect="1"/>
          </p:cNvPicPr>
          <p:nvPr/>
        </p:nvPicPr>
        <p:blipFill>
          <a:blip r:embed="rId7"/>
          <a:stretch>
            <a:fillRect/>
          </a:stretch>
        </p:blipFill>
        <p:spPr>
          <a:xfrm>
            <a:off x="4332288" y="3749675"/>
            <a:ext cx="2030412" cy="1296988"/>
          </a:xfrm>
          <a:prstGeom prst="rect">
            <a:avLst/>
          </a:prstGeom>
          <a:noFill/>
          <a:ln w="9525">
            <a:noFill/>
          </a:ln>
        </p:spPr>
      </p:pic>
      <p:pic>
        <p:nvPicPr>
          <p:cNvPr id="13327" name="Picture 17"/>
          <p:cNvPicPr>
            <a:picLocks noChangeAspect="1"/>
          </p:cNvPicPr>
          <p:nvPr/>
        </p:nvPicPr>
        <p:blipFill>
          <a:blip r:embed="rId8"/>
          <a:stretch>
            <a:fillRect/>
          </a:stretch>
        </p:blipFill>
        <p:spPr>
          <a:xfrm>
            <a:off x="2065338" y="5046663"/>
            <a:ext cx="2000250" cy="1276350"/>
          </a:xfrm>
          <a:prstGeom prst="rect">
            <a:avLst/>
          </a:prstGeom>
          <a:noFill/>
          <a:ln w="9525">
            <a:noFill/>
          </a:ln>
        </p:spPr>
      </p:pic>
      <p:pic>
        <p:nvPicPr>
          <p:cNvPr id="13328" name="Picture 18"/>
          <p:cNvPicPr>
            <a:picLocks noChangeAspect="1"/>
          </p:cNvPicPr>
          <p:nvPr/>
        </p:nvPicPr>
        <p:blipFill>
          <a:blip r:embed="rId9"/>
          <a:stretch>
            <a:fillRect/>
          </a:stretch>
        </p:blipFill>
        <p:spPr>
          <a:xfrm>
            <a:off x="4332288" y="5046663"/>
            <a:ext cx="2024062" cy="1292225"/>
          </a:xfrm>
          <a:prstGeom prst="rect">
            <a:avLst/>
          </a:prstGeom>
          <a:noFill/>
          <a:ln w="9525">
            <a:noFill/>
          </a:ln>
        </p:spPr>
      </p:pic>
      <p:sp>
        <p:nvSpPr>
          <p:cNvPr id="13329" name="矩形 3"/>
          <p:cNvSpPr/>
          <p:nvPr/>
        </p:nvSpPr>
        <p:spPr>
          <a:xfrm>
            <a:off x="6362700" y="5829300"/>
            <a:ext cx="2926080" cy="368300"/>
          </a:xfrm>
          <a:prstGeom prst="rect">
            <a:avLst/>
          </a:prstGeom>
          <a:noFill/>
          <a:ln w="9525">
            <a:noFill/>
          </a:ln>
        </p:spPr>
        <p:txBody>
          <a:bodyPr wrap="none">
            <a:spAutoFit/>
          </a:bodyPr>
          <a:p>
            <a:pPr algn="l"/>
            <a:r>
              <a:rPr lang="zh-CN" altLang="en-US" dirty="0">
                <a:latin typeface="微软雅黑" panose="020B0503020204020204" pitchFamily="34" charset="-122"/>
                <a:ea typeface="微软雅黑" panose="020B0503020204020204" pitchFamily="34" charset="-122"/>
              </a:rPr>
              <a:t>（三）行进间单手低手上篮</a:t>
            </a: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custDataLst>
              <p:tags r:id="rId10"/>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TextBox 1"/>
          <p:cNvSpPr/>
          <p:nvPr/>
        </p:nvSpPr>
        <p:spPr>
          <a:xfrm>
            <a:off x="977900" y="128428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八、运球</a:t>
            </a:r>
            <a:endParaRPr lang="zh-CN" altLang="en-US" dirty="0">
              <a:latin typeface="Arial" panose="020B0604020202020204" pitchFamily="34" charset="0"/>
            </a:endParaRPr>
          </a:p>
        </p:txBody>
      </p:sp>
      <p:grpSp>
        <p:nvGrpSpPr>
          <p:cNvPr id="14341" name="组合 29"/>
          <p:cNvGrpSpPr/>
          <p:nvPr/>
        </p:nvGrpSpPr>
        <p:grpSpPr>
          <a:xfrm>
            <a:off x="842963" y="1616075"/>
            <a:ext cx="3627437" cy="71438"/>
            <a:chOff x="0" y="0"/>
            <a:chExt cx="3627679" cy="72000"/>
          </a:xfrm>
        </p:grpSpPr>
        <p:sp>
          <p:nvSpPr>
            <p:cNvPr id="1435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435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14342" name="Picture 2"/>
          <p:cNvPicPr>
            <a:picLocks noChangeAspect="1"/>
          </p:cNvPicPr>
          <p:nvPr/>
        </p:nvPicPr>
        <p:blipFill>
          <a:blip r:embed="rId1"/>
          <a:stretch>
            <a:fillRect/>
          </a:stretch>
        </p:blipFill>
        <p:spPr>
          <a:xfrm>
            <a:off x="914400" y="1874838"/>
            <a:ext cx="2328863" cy="1487487"/>
          </a:xfrm>
          <a:prstGeom prst="rect">
            <a:avLst/>
          </a:prstGeom>
          <a:noFill/>
          <a:ln w="9525">
            <a:noFill/>
          </a:ln>
        </p:spPr>
      </p:pic>
      <p:sp>
        <p:nvSpPr>
          <p:cNvPr id="14343" name="矩形 1"/>
          <p:cNvSpPr/>
          <p:nvPr/>
        </p:nvSpPr>
        <p:spPr>
          <a:xfrm>
            <a:off x="1593850" y="3455988"/>
            <a:ext cx="876300" cy="369887"/>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高运球</a:t>
            </a:r>
            <a:endParaRPr lang="zh-CN" altLang="en-US" dirty="0">
              <a:latin typeface="微软雅黑" panose="020B0503020204020204" pitchFamily="34" charset="-122"/>
              <a:ea typeface="微软雅黑" panose="020B0503020204020204" pitchFamily="34" charset="-122"/>
            </a:endParaRPr>
          </a:p>
        </p:txBody>
      </p:sp>
      <p:pic>
        <p:nvPicPr>
          <p:cNvPr id="14344" name="Picture 3"/>
          <p:cNvPicPr>
            <a:picLocks noChangeAspect="1"/>
          </p:cNvPicPr>
          <p:nvPr/>
        </p:nvPicPr>
        <p:blipFill>
          <a:blip r:embed="rId2"/>
          <a:stretch>
            <a:fillRect/>
          </a:stretch>
        </p:blipFill>
        <p:spPr>
          <a:xfrm>
            <a:off x="3662363" y="1874838"/>
            <a:ext cx="2330450" cy="1487487"/>
          </a:xfrm>
          <a:prstGeom prst="rect">
            <a:avLst/>
          </a:prstGeom>
          <a:noFill/>
          <a:ln w="9525">
            <a:noFill/>
          </a:ln>
        </p:spPr>
      </p:pic>
      <p:sp>
        <p:nvSpPr>
          <p:cNvPr id="14345" name="矩形 10"/>
          <p:cNvSpPr/>
          <p:nvPr/>
        </p:nvSpPr>
        <p:spPr>
          <a:xfrm>
            <a:off x="4225925" y="3473450"/>
            <a:ext cx="876300" cy="368300"/>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低运球</a:t>
            </a:r>
            <a:endParaRPr lang="zh-CN" altLang="en-US" dirty="0">
              <a:latin typeface="微软雅黑" panose="020B0503020204020204" pitchFamily="34" charset="-122"/>
              <a:ea typeface="微软雅黑" panose="020B0503020204020204" pitchFamily="34" charset="-122"/>
            </a:endParaRPr>
          </a:p>
        </p:txBody>
      </p:sp>
      <p:pic>
        <p:nvPicPr>
          <p:cNvPr id="14346" name="Picture 4"/>
          <p:cNvPicPr>
            <a:picLocks noChangeAspect="1"/>
          </p:cNvPicPr>
          <p:nvPr/>
        </p:nvPicPr>
        <p:blipFill>
          <a:blip r:embed="rId3"/>
          <a:stretch>
            <a:fillRect/>
          </a:stretch>
        </p:blipFill>
        <p:spPr>
          <a:xfrm>
            <a:off x="6845300" y="1874838"/>
            <a:ext cx="2328863" cy="1487487"/>
          </a:xfrm>
          <a:prstGeom prst="rect">
            <a:avLst/>
          </a:prstGeom>
          <a:noFill/>
          <a:ln w="9525">
            <a:noFill/>
          </a:ln>
        </p:spPr>
      </p:pic>
      <p:pic>
        <p:nvPicPr>
          <p:cNvPr id="14347" name="Picture 5"/>
          <p:cNvPicPr>
            <a:picLocks noChangeAspect="1"/>
          </p:cNvPicPr>
          <p:nvPr/>
        </p:nvPicPr>
        <p:blipFill>
          <a:blip r:embed="rId4"/>
          <a:stretch>
            <a:fillRect/>
          </a:stretch>
        </p:blipFill>
        <p:spPr>
          <a:xfrm>
            <a:off x="9534525" y="1874838"/>
            <a:ext cx="2328863" cy="1487487"/>
          </a:xfrm>
          <a:prstGeom prst="rect">
            <a:avLst/>
          </a:prstGeom>
          <a:noFill/>
          <a:ln w="9525">
            <a:noFill/>
          </a:ln>
        </p:spPr>
      </p:pic>
      <p:sp>
        <p:nvSpPr>
          <p:cNvPr id="14348" name="矩形 2"/>
          <p:cNvSpPr/>
          <p:nvPr/>
        </p:nvSpPr>
        <p:spPr>
          <a:xfrm>
            <a:off x="8585200" y="3429000"/>
            <a:ext cx="1570038" cy="369888"/>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体前变向运球</a:t>
            </a:r>
            <a:endParaRPr lang="zh-CN" altLang="en-US" dirty="0">
              <a:latin typeface="微软雅黑" panose="020B0503020204020204" pitchFamily="34" charset="-122"/>
              <a:ea typeface="微软雅黑" panose="020B0503020204020204" pitchFamily="34" charset="-122"/>
            </a:endParaRPr>
          </a:p>
        </p:txBody>
      </p:sp>
      <p:pic>
        <p:nvPicPr>
          <p:cNvPr id="14349" name="Picture 6"/>
          <p:cNvPicPr>
            <a:picLocks noChangeAspect="1"/>
          </p:cNvPicPr>
          <p:nvPr/>
        </p:nvPicPr>
        <p:blipFill>
          <a:blip r:embed="rId5"/>
          <a:stretch>
            <a:fillRect/>
          </a:stretch>
        </p:blipFill>
        <p:spPr>
          <a:xfrm>
            <a:off x="925513" y="4211638"/>
            <a:ext cx="2317750" cy="1481137"/>
          </a:xfrm>
          <a:prstGeom prst="rect">
            <a:avLst/>
          </a:prstGeom>
          <a:noFill/>
          <a:ln w="9525">
            <a:noFill/>
          </a:ln>
        </p:spPr>
      </p:pic>
      <p:pic>
        <p:nvPicPr>
          <p:cNvPr id="14350" name="Picture 7"/>
          <p:cNvPicPr>
            <a:picLocks noChangeAspect="1"/>
          </p:cNvPicPr>
          <p:nvPr/>
        </p:nvPicPr>
        <p:blipFill>
          <a:blip r:embed="rId6"/>
          <a:stretch>
            <a:fillRect/>
          </a:stretch>
        </p:blipFill>
        <p:spPr>
          <a:xfrm>
            <a:off x="3602038" y="4211638"/>
            <a:ext cx="2319337" cy="1481137"/>
          </a:xfrm>
          <a:prstGeom prst="rect">
            <a:avLst/>
          </a:prstGeom>
          <a:noFill/>
          <a:ln w="9525">
            <a:noFill/>
          </a:ln>
        </p:spPr>
      </p:pic>
      <p:pic>
        <p:nvPicPr>
          <p:cNvPr id="14351" name="Picture 8"/>
          <p:cNvPicPr>
            <a:picLocks noChangeAspect="1"/>
          </p:cNvPicPr>
          <p:nvPr/>
        </p:nvPicPr>
        <p:blipFill>
          <a:blip r:embed="rId7"/>
          <a:stretch>
            <a:fillRect/>
          </a:stretch>
        </p:blipFill>
        <p:spPr>
          <a:xfrm>
            <a:off x="6257925" y="4211638"/>
            <a:ext cx="2327275" cy="1485900"/>
          </a:xfrm>
          <a:prstGeom prst="rect">
            <a:avLst/>
          </a:prstGeom>
          <a:noFill/>
          <a:ln w="9525">
            <a:noFill/>
          </a:ln>
        </p:spPr>
      </p:pic>
      <p:pic>
        <p:nvPicPr>
          <p:cNvPr id="14352" name="Picture 9"/>
          <p:cNvPicPr>
            <a:picLocks noChangeAspect="1"/>
          </p:cNvPicPr>
          <p:nvPr/>
        </p:nvPicPr>
        <p:blipFill>
          <a:blip r:embed="rId8"/>
          <a:stretch>
            <a:fillRect/>
          </a:stretch>
        </p:blipFill>
        <p:spPr>
          <a:xfrm>
            <a:off x="8899525" y="4211638"/>
            <a:ext cx="2319338" cy="1481137"/>
          </a:xfrm>
          <a:prstGeom prst="rect">
            <a:avLst/>
          </a:prstGeom>
          <a:noFill/>
          <a:ln w="9525">
            <a:noFill/>
          </a:ln>
        </p:spPr>
      </p:pic>
      <p:sp>
        <p:nvSpPr>
          <p:cNvPr id="14353" name="矩形 7"/>
          <p:cNvSpPr/>
          <p:nvPr/>
        </p:nvSpPr>
        <p:spPr>
          <a:xfrm>
            <a:off x="5421313" y="5840413"/>
            <a:ext cx="1338262" cy="369887"/>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运球后转身</a:t>
            </a: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custDataLst>
              <p:tags r:id="rId9"/>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TextBox 1"/>
          <p:cNvSpPr/>
          <p:nvPr/>
        </p:nvSpPr>
        <p:spPr>
          <a:xfrm>
            <a:off x="870585" y="63531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八、运球</a:t>
            </a:r>
            <a:endParaRPr lang="zh-CN" altLang="en-US" dirty="0">
              <a:latin typeface="Arial" panose="020B0604020202020204" pitchFamily="34" charset="0"/>
            </a:endParaRPr>
          </a:p>
        </p:txBody>
      </p:sp>
      <p:sp>
        <p:nvSpPr>
          <p:cNvPr id="11" name="文本框 10"/>
          <p:cNvSpPr txBox="1"/>
          <p:nvPr>
            <p:custDataLst>
              <p:tags r:id="rId1"/>
            </p:custDataLst>
          </p:nvPr>
        </p:nvSpPr>
        <p:spPr>
          <a:xfrm flipH="1">
            <a:off x="687070" y="1297305"/>
            <a:ext cx="3661410" cy="2132330"/>
          </a:xfrm>
          <a:prstGeom prst="rect">
            <a:avLst/>
          </a:prstGeom>
          <a:noFill/>
        </p:spPr>
        <p:txBody>
          <a:bodyPr wrap="square" bIns="0" rtlCol="0" anchor="ctr" anchorCtr="0"/>
          <a:p>
            <a:pPr algn="l">
              <a:lnSpc>
                <a:spcPct val="120000"/>
              </a:lnSpc>
            </a:pPr>
            <a:r>
              <a:rPr lang="zh-CN" sz="1600" spc="300" dirty="0">
                <a:solidFill>
                  <a:srgbClr val="58BBDB">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（1）高运球。运球时，两腿保持微屈，上体稍前倾，以肘关节为轴，前臂随球自然伸屈，手腕手指柔和而有力地按拍球的后上部，球的落点控制在运球手臂同侧脚的外侧前方，球的反弹高度在胸腹之间。</a:t>
            </a:r>
            <a:endParaRPr lang="zh-CN" sz="1600" spc="300" dirty="0">
              <a:solidFill>
                <a:srgbClr val="58BBDB">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31" name="文本框 30"/>
          <p:cNvSpPr txBox="1"/>
          <p:nvPr>
            <p:custDataLst>
              <p:tags r:id="rId2"/>
            </p:custDataLst>
          </p:nvPr>
        </p:nvSpPr>
        <p:spPr>
          <a:xfrm flipH="1">
            <a:off x="737235" y="4320540"/>
            <a:ext cx="3514725" cy="1453515"/>
          </a:xfrm>
          <a:prstGeom prst="rect">
            <a:avLst/>
          </a:prstGeom>
          <a:noFill/>
        </p:spPr>
        <p:txBody>
          <a:bodyPr wrap="square" bIns="0" rtlCol="0" anchor="ctr" anchorCtr="0"/>
          <a:p>
            <a:pPr algn="l">
              <a:lnSpc>
                <a:spcPct val="120000"/>
              </a:lnSpc>
            </a:pPr>
            <a:r>
              <a:rPr lang="zh-CN" sz="1600" spc="300" dirty="0">
                <a:solidFill>
                  <a:srgbClr val="E447AA"/>
                </a:solidFill>
                <a:uFillTx/>
                <a:latin typeface="思源黑体 CN Bold" panose="020B0800000000000000" pitchFamily="34" charset="-122"/>
                <a:ea typeface="思源黑体 CN Bold" panose="020B0800000000000000" pitchFamily="34" charset="-122"/>
                <a:sym typeface="微软雅黑" panose="020B0503020204020204" pitchFamily="34" charset="-122"/>
              </a:rPr>
              <a:t>（2）低运球。运球时，两腿弯曲，降低重心，上体前倾，球的落点在体侧，同时用手腕和手指短促地按拍球的后上部，使球控制在膝关节的高度。</a:t>
            </a:r>
            <a:endParaRPr lang="zh-CN" sz="1600" spc="300" dirty="0">
              <a:solidFill>
                <a:srgbClr val="E447AA"/>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47" name="文本框 46"/>
          <p:cNvSpPr txBox="1"/>
          <p:nvPr>
            <p:custDataLst>
              <p:tags r:id="rId3"/>
            </p:custDataLst>
          </p:nvPr>
        </p:nvSpPr>
        <p:spPr>
          <a:xfrm flipH="1">
            <a:off x="8158480" y="1297305"/>
            <a:ext cx="3680460" cy="2131695"/>
          </a:xfrm>
          <a:prstGeom prst="rect">
            <a:avLst/>
          </a:prstGeom>
          <a:noFill/>
        </p:spPr>
        <p:txBody>
          <a:bodyPr wrap="square" bIns="0" rtlCol="0" anchor="ctr" anchorCtr="0"/>
          <a:p>
            <a:pPr algn="l">
              <a:lnSpc>
                <a:spcPct val="120000"/>
              </a:lnSpc>
            </a:pPr>
            <a:r>
              <a:rPr lang="zh-CN" sz="1600" spc="300" dirty="0">
                <a:solidFill>
                  <a:srgbClr val="DDEAF5">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（4）运球后转身。转身前，使球控制在身体右侧，左脚前跨做中枢脚，接着右脚蹬地向后转身，同时右手按拍球的右侧前方，将球拉引至身体的右侧后方落地，转身后换左手运球，从防守者身体右侧突破。</a:t>
            </a:r>
            <a:endParaRPr lang="zh-CN" sz="1600" spc="300" dirty="0">
              <a:solidFill>
                <a:srgbClr val="DDEAF5">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62" name="文本框 61"/>
          <p:cNvSpPr txBox="1"/>
          <p:nvPr>
            <p:custDataLst>
              <p:tags r:id="rId4"/>
            </p:custDataLst>
          </p:nvPr>
        </p:nvSpPr>
        <p:spPr>
          <a:xfrm flipH="1">
            <a:off x="8158480" y="4320540"/>
            <a:ext cx="3642360" cy="1242695"/>
          </a:xfrm>
          <a:prstGeom prst="rect">
            <a:avLst/>
          </a:prstGeom>
          <a:noFill/>
        </p:spPr>
        <p:txBody>
          <a:bodyPr wrap="square" bIns="0" rtlCol="0" anchor="ctr" anchorCtr="0"/>
          <a:p>
            <a:pPr algn="l">
              <a:lnSpc>
                <a:spcPct val="120000"/>
              </a:lnSpc>
            </a:pPr>
            <a:r>
              <a:rPr lang="zh-CN" sz="1600" spc="300" dirty="0">
                <a:solidFill>
                  <a:srgbClr val="FAF4A0">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（3）体前变向运球。当对手堵截在运球前进路线上时，突然向左或向右改变运球方向，并且交换控球手来摆脱对手的运球方式。</a:t>
            </a:r>
            <a:endParaRPr lang="zh-CN" sz="1600" spc="300" dirty="0">
              <a:solidFill>
                <a:srgbClr val="FAF4A0">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30" name="同心圆 29"/>
          <p:cNvSpPr/>
          <p:nvPr>
            <p:custDataLst>
              <p:tags r:id="rId5"/>
            </p:custDataLst>
          </p:nvPr>
        </p:nvSpPr>
        <p:spPr>
          <a:xfrm flipH="1">
            <a:off x="4134485" y="1472565"/>
            <a:ext cx="3895090" cy="3895090"/>
          </a:xfrm>
          <a:prstGeom prst="donut">
            <a:avLst>
              <a:gd name="adj" fmla="val 12165"/>
            </a:avLst>
          </a:prstGeom>
          <a:solidFill>
            <a:srgbClr val="8AD2F2">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6" name="同心圆 5"/>
          <p:cNvSpPr/>
          <p:nvPr>
            <p:custDataLst>
              <p:tags r:id="rId6"/>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7" name="椭圆 6"/>
          <p:cNvSpPr/>
          <p:nvPr>
            <p:custDataLst>
              <p:tags r:id="rId7"/>
            </p:custDataLst>
          </p:nvPr>
        </p:nvSpPr>
        <p:spPr>
          <a:xfrm>
            <a:off x="7106920" y="2051685"/>
            <a:ext cx="717550" cy="717550"/>
          </a:xfrm>
          <a:prstGeom prst="ellipse">
            <a:avLst/>
          </a:prstGeom>
          <a:solidFill>
            <a:srgbClr val="DDEAF5">
              <a:lumMod val="75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8" name="椭圆 7"/>
          <p:cNvSpPr/>
          <p:nvPr>
            <p:custDataLst>
              <p:tags r:id="rId8"/>
            </p:custDataLst>
          </p:nvPr>
        </p:nvSpPr>
        <p:spPr>
          <a:xfrm>
            <a:off x="7140575" y="3904615"/>
            <a:ext cx="717550" cy="717550"/>
          </a:xfrm>
          <a:prstGeom prst="ellipse">
            <a:avLst/>
          </a:prstGeom>
          <a:solidFill>
            <a:srgbClr val="FAF4A0">
              <a:lumMod val="90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2" name="椭圆 1"/>
          <p:cNvSpPr/>
          <p:nvPr>
            <p:custDataLst>
              <p:tags r:id="rId9"/>
            </p:custDataLst>
          </p:nvPr>
        </p:nvSpPr>
        <p:spPr>
          <a:xfrm flipH="1">
            <a:off x="4431665" y="2051685"/>
            <a:ext cx="717550" cy="717550"/>
          </a:xfrm>
          <a:prstGeom prst="ellipse">
            <a:avLst/>
          </a:prstGeom>
          <a:solidFill>
            <a:srgbClr val="58BBDB"/>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52" name="文本框 51"/>
          <p:cNvSpPr txBox="1"/>
          <p:nvPr>
            <p:custDataLst>
              <p:tags r:id="rId10"/>
            </p:custDataLst>
          </p:nvPr>
        </p:nvSpPr>
        <p:spPr>
          <a:xfrm>
            <a:off x="4481195" y="2211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01</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0" name="文本框 49"/>
          <p:cNvSpPr txBox="1"/>
          <p:nvPr>
            <p:custDataLst>
              <p:tags r:id="rId11"/>
            </p:custDataLst>
          </p:nvPr>
        </p:nvSpPr>
        <p:spPr>
          <a:xfrm>
            <a:off x="7156450" y="221107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04</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1" name="文本框 50"/>
          <p:cNvSpPr txBox="1"/>
          <p:nvPr>
            <p:custDataLst>
              <p:tags r:id="rId12"/>
            </p:custDataLst>
          </p:nvPr>
        </p:nvSpPr>
        <p:spPr>
          <a:xfrm>
            <a:off x="7190105" y="40640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03</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5" name="椭圆 14"/>
          <p:cNvSpPr/>
          <p:nvPr>
            <p:custDataLst>
              <p:tags r:id="rId13"/>
            </p:custDataLst>
          </p:nvPr>
        </p:nvSpPr>
        <p:spPr>
          <a:xfrm flipH="1">
            <a:off x="4318000" y="3904615"/>
            <a:ext cx="717550" cy="717550"/>
          </a:xfrm>
          <a:prstGeom prst="ellipse">
            <a:avLst/>
          </a:prstGeom>
          <a:solidFill>
            <a:srgbClr val="F19ED2"/>
          </a:solidFill>
          <a:ln w="12700" cap="flat" cmpd="sng" algn="ctr">
            <a:noFill/>
            <a:prstDash val="solid"/>
            <a:miter lim="800000"/>
          </a:ln>
          <a:effectLst/>
        </p:spPr>
        <p:txBody>
          <a:bodyPr rtlCol="0" anchor="ctr"/>
          <a:p>
            <a:pPr algn="ctr"/>
            <a:endParaRPr lang="zh-CN" altLang="en-US">
              <a:solidFill>
                <a:srgbClr val="F19ED2"/>
              </a:solidFill>
              <a:cs typeface="思源黑体 CN Regular" panose="020B0500000000000000" pitchFamily="34" charset="-122"/>
            </a:endParaRPr>
          </a:p>
        </p:txBody>
      </p:sp>
      <p:sp>
        <p:nvSpPr>
          <p:cNvPr id="53" name="文本框 52"/>
          <p:cNvSpPr txBox="1"/>
          <p:nvPr>
            <p:custDataLst>
              <p:tags r:id="rId14"/>
            </p:custDataLst>
          </p:nvPr>
        </p:nvSpPr>
        <p:spPr>
          <a:xfrm>
            <a:off x="4367530" y="40640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02</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 name="椭圆 3"/>
          <p:cNvSpPr/>
          <p:nvPr>
            <p:custDataLst>
              <p:tags r:id="rId15"/>
            </p:custDataLst>
          </p:nvPr>
        </p:nvSpPr>
        <p:spPr>
          <a:xfrm>
            <a:off x="5409565" y="2742248"/>
            <a:ext cx="1372870" cy="1373505"/>
          </a:xfrm>
          <a:prstGeom prst="ellipse">
            <a:avLst/>
          </a:prstGeom>
          <a:solidFill>
            <a:srgbClr val="8AD2F2">
              <a:lumMod val="60000"/>
              <a:lumOff val="40000"/>
            </a:srgbClr>
          </a:solidFill>
          <a:ln w="12700" cap="flat" cmpd="sng" algn="ctr">
            <a:solidFill>
              <a:srgbClr val="000000">
                <a:alpha val="0"/>
              </a:srgbClr>
            </a:solid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pitchFamily="34" charset="-122"/>
              <a:sym typeface="微软雅黑" panose="020B0503020204020204" pitchFamily="34" charset="-122"/>
            </a:endParaRPr>
          </a:p>
        </p:txBody>
      </p:sp>
      <p:sp>
        <p:nvSpPr>
          <p:cNvPr id="42" name="同心圆 41"/>
          <p:cNvSpPr/>
          <p:nvPr>
            <p:custDataLst>
              <p:tags r:id="rId16"/>
            </p:custDataLst>
          </p:nvPr>
        </p:nvSpPr>
        <p:spPr>
          <a:xfrm flipH="1">
            <a:off x="4906645" y="2244725"/>
            <a:ext cx="2351405" cy="2351405"/>
          </a:xfrm>
          <a:prstGeom prst="donut">
            <a:avLst>
              <a:gd name="adj" fmla="val 13642"/>
            </a:avLst>
          </a:prstGeom>
          <a:solidFill>
            <a:srgbClr val="58BBDB">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grpSp>
        <p:nvGrpSpPr>
          <p:cNvPr id="56" name="组合 55"/>
          <p:cNvGrpSpPr/>
          <p:nvPr>
            <p:custDataLst>
              <p:tags r:id="rId17"/>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18"/>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sp>
          <p:nvSpPr>
            <p:cNvPr id="352" name="任意多边形: 形状 351"/>
            <p:cNvSpPr>
              <a:spLocks noChangeArrowheads="1"/>
            </p:cNvSpPr>
            <p:nvPr>
              <p:custDataLst>
                <p:tags r:id="rId19"/>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grpSp>
      <p:pic>
        <p:nvPicPr>
          <p:cNvPr id="66" name="图片 65" descr="32313539373438303b32313539373437373bb9bacee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50255" y="3183255"/>
            <a:ext cx="491490" cy="491490"/>
          </a:xfrm>
          <a:prstGeom prst="rect">
            <a:avLst/>
          </a:prstGeom>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理论篇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TextBox 1"/>
          <p:cNvSpPr/>
          <p:nvPr/>
        </p:nvSpPr>
        <p:spPr>
          <a:xfrm>
            <a:off x="1009650" y="109378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九、持球突破</a:t>
            </a:r>
            <a:endParaRPr lang="zh-CN" altLang="en-US" dirty="0">
              <a:latin typeface="Arial" panose="020B0604020202020204" pitchFamily="34" charset="0"/>
            </a:endParaRPr>
          </a:p>
        </p:txBody>
      </p:sp>
      <p:grpSp>
        <p:nvGrpSpPr>
          <p:cNvPr id="15365" name="组合 29"/>
          <p:cNvGrpSpPr/>
          <p:nvPr/>
        </p:nvGrpSpPr>
        <p:grpSpPr>
          <a:xfrm>
            <a:off x="874713" y="1427163"/>
            <a:ext cx="3627437" cy="71437"/>
            <a:chOff x="0" y="0"/>
            <a:chExt cx="3627679" cy="72000"/>
          </a:xfrm>
        </p:grpSpPr>
        <p:sp>
          <p:nvSpPr>
            <p:cNvPr id="1537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537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5366" name="矩形 1"/>
          <p:cNvSpPr/>
          <p:nvPr/>
        </p:nvSpPr>
        <p:spPr>
          <a:xfrm>
            <a:off x="869950" y="1624013"/>
            <a:ext cx="10599738" cy="755650"/>
          </a:xfrm>
          <a:prstGeom prst="rect">
            <a:avLst/>
          </a:prstGeom>
          <a:noFill/>
          <a:ln w="9525">
            <a:noFill/>
          </a:ln>
        </p:spPr>
        <p:txBody>
          <a:bodyPr>
            <a:spAutoFit/>
          </a:bodyPr>
          <a:p>
            <a:pPr algn="just">
              <a:lnSpc>
                <a:spcPct val="120000"/>
              </a:lnSpc>
            </a:pPr>
            <a:r>
              <a:rPr lang="zh-CN" altLang="en-US" dirty="0">
                <a:latin typeface="微软雅黑" panose="020B0503020204020204" pitchFamily="34" charset="-122"/>
                <a:ea typeface="微软雅黑" panose="020B0503020204020204" pitchFamily="34" charset="-122"/>
              </a:rPr>
              <a:t>持球突破是持球队员运用脚步动作和运球技术超越对手的一项攻击性很强的技术。它分为交叉步突破和顺步（同侧步）突破。</a:t>
            </a:r>
            <a:endParaRPr lang="zh-CN" altLang="en-US" dirty="0">
              <a:latin typeface="微软雅黑" panose="020B0503020204020204" pitchFamily="34" charset="-122"/>
              <a:ea typeface="微软雅黑" panose="020B0503020204020204" pitchFamily="34" charset="-122"/>
            </a:endParaRPr>
          </a:p>
        </p:txBody>
      </p:sp>
      <p:pic>
        <p:nvPicPr>
          <p:cNvPr id="15367" name="Picture 2"/>
          <p:cNvPicPr>
            <a:picLocks noChangeAspect="1"/>
          </p:cNvPicPr>
          <p:nvPr/>
        </p:nvPicPr>
        <p:blipFill>
          <a:blip r:embed="rId1"/>
          <a:stretch>
            <a:fillRect/>
          </a:stretch>
        </p:blipFill>
        <p:spPr>
          <a:xfrm>
            <a:off x="1325563" y="2473325"/>
            <a:ext cx="4487862" cy="2865438"/>
          </a:xfrm>
          <a:prstGeom prst="rect">
            <a:avLst/>
          </a:prstGeom>
          <a:noFill/>
          <a:ln w="9525">
            <a:noFill/>
          </a:ln>
        </p:spPr>
      </p:pic>
      <p:pic>
        <p:nvPicPr>
          <p:cNvPr id="15368" name="Picture 3"/>
          <p:cNvPicPr>
            <a:picLocks noChangeAspect="1"/>
          </p:cNvPicPr>
          <p:nvPr/>
        </p:nvPicPr>
        <p:blipFill>
          <a:blip r:embed="rId2"/>
          <a:stretch>
            <a:fillRect/>
          </a:stretch>
        </p:blipFill>
        <p:spPr>
          <a:xfrm>
            <a:off x="6653213" y="2473325"/>
            <a:ext cx="4489450" cy="2865438"/>
          </a:xfrm>
          <a:prstGeom prst="rect">
            <a:avLst/>
          </a:prstGeom>
          <a:noFill/>
          <a:ln w="9525">
            <a:noFill/>
          </a:ln>
        </p:spPr>
      </p:pic>
      <p:sp>
        <p:nvSpPr>
          <p:cNvPr id="15369" name="矩形 2"/>
          <p:cNvSpPr/>
          <p:nvPr/>
        </p:nvSpPr>
        <p:spPr>
          <a:xfrm>
            <a:off x="5607050" y="5456238"/>
            <a:ext cx="1338263" cy="369887"/>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交叉步突破</a:t>
            </a: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TextBox 1"/>
          <p:cNvSpPr/>
          <p:nvPr/>
        </p:nvSpPr>
        <p:spPr>
          <a:xfrm>
            <a:off x="1009650" y="109378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十、防守对手</a:t>
            </a:r>
            <a:endParaRPr lang="zh-CN" altLang="en-US" dirty="0">
              <a:latin typeface="Arial" panose="020B0604020202020204" pitchFamily="34" charset="0"/>
            </a:endParaRPr>
          </a:p>
        </p:txBody>
      </p:sp>
      <p:grpSp>
        <p:nvGrpSpPr>
          <p:cNvPr id="16389" name="组合 29"/>
          <p:cNvGrpSpPr/>
          <p:nvPr/>
        </p:nvGrpSpPr>
        <p:grpSpPr>
          <a:xfrm>
            <a:off x="874713" y="1427163"/>
            <a:ext cx="3627437" cy="71437"/>
            <a:chOff x="0" y="0"/>
            <a:chExt cx="3627679" cy="72000"/>
          </a:xfrm>
        </p:grpSpPr>
        <p:sp>
          <p:nvSpPr>
            <p:cNvPr id="1639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639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6391" name="矩形 1"/>
          <p:cNvSpPr/>
          <p:nvPr/>
        </p:nvSpPr>
        <p:spPr>
          <a:xfrm>
            <a:off x="869950" y="1652905"/>
            <a:ext cx="5706110" cy="1529715"/>
          </a:xfrm>
          <a:prstGeom prst="rect">
            <a:avLst/>
          </a:prstGeom>
          <a:noFill/>
          <a:ln w="9525">
            <a:noFill/>
          </a:ln>
        </p:spPr>
        <p:txBody>
          <a:bodyPr wrap="square">
            <a:spAutoFit/>
          </a:bodyPr>
          <a:p>
            <a:pPr>
              <a:lnSpc>
                <a:spcPct val="13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、防守持球队员</a:t>
            </a:r>
            <a:endParaRPr lang="en-US" altLang="zh-CN" dirty="0">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       应选择在持球队员与球篮之间站位，抢占有利的防守位置，降低重心，两臂屈肘外张以扩大防守面积，并且在身体接触瞬间提前用力，做到主动对抗。</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6392" name="矩形 2"/>
          <p:cNvSpPr/>
          <p:nvPr/>
        </p:nvSpPr>
        <p:spPr>
          <a:xfrm>
            <a:off x="7064375" y="1462405"/>
            <a:ext cx="4804410" cy="1529715"/>
          </a:xfrm>
          <a:prstGeom prst="rect">
            <a:avLst/>
          </a:prstGeom>
          <a:noFill/>
          <a:ln w="9525">
            <a:noFill/>
          </a:ln>
        </p:spPr>
        <p:txBody>
          <a:bodyPr wrap="square">
            <a:spAutoFit/>
          </a:bodyPr>
          <a:p>
            <a:pPr>
              <a:lnSpc>
                <a:spcPct val="13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、防守无球队员</a:t>
            </a:r>
            <a:endParaRPr lang="en-US" altLang="zh-CN" dirty="0">
              <a:latin typeface="Arial" panose="020B0604020202020204" pitchFamily="34" charset="0"/>
            </a:endParaRPr>
          </a:p>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要集中注意力，要 做到人球兼顾，不仅要看到自己防守的队员，还要观察持球者的传球意图，以便及早判断，提前抢占有利的防守位置。</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6393" name="矩形 7"/>
          <p:cNvSpPr/>
          <p:nvPr/>
        </p:nvSpPr>
        <p:spPr>
          <a:xfrm>
            <a:off x="875030" y="3578225"/>
            <a:ext cx="5700395" cy="2249170"/>
          </a:xfrm>
          <a:prstGeom prst="rect">
            <a:avLst/>
          </a:prstGeom>
          <a:noFill/>
          <a:ln w="9525">
            <a:noFill/>
          </a:ln>
        </p:spPr>
        <p:txBody>
          <a:bodyPr wrap="square">
            <a:spAutoFit/>
          </a:bodyPr>
          <a:p>
            <a:pPr>
              <a:lnSpc>
                <a:spcPct val="130000"/>
              </a:lnSpc>
            </a:pP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抢断球</a:t>
            </a:r>
            <a:endParaRPr lang="zh-CN" altLang="en-US" dirty="0">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判断准确、起动突然、抢打狠准，回位快速。</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抢球：看准对手的持球空隙部位，迅速用双手抓住球后，将球从对方手中抢夺过来。</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断球：事先判断对方的传球路线，提前起动，在传球路线上抢截来球。</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05" name="图片 104"/>
          <p:cNvPicPr/>
          <p:nvPr>
            <p:custDataLst>
              <p:tags r:id="rId1"/>
            </p:custDataLst>
          </p:nvPr>
        </p:nvPicPr>
        <p:blipFill>
          <a:blip r:embed="rId2"/>
          <a:stretch>
            <a:fillRect/>
          </a:stretch>
        </p:blipFill>
        <p:spPr>
          <a:xfrm>
            <a:off x="7211060" y="3182620"/>
            <a:ext cx="4657725" cy="2889885"/>
          </a:xfrm>
          <a:prstGeom prst="rect">
            <a:avLst/>
          </a:prstGeom>
          <a:noFill/>
          <a:ln w="9525">
            <a:noFill/>
          </a:ln>
        </p:spPr>
      </p:pic>
      <p:sp>
        <p:nvSpPr>
          <p:cNvPr id="2" name="文本框 1"/>
          <p:cNvSpPr txBox="1"/>
          <p:nvPr>
            <p:custDataLst>
              <p:tags r:id="rId3"/>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TextBox 1"/>
          <p:cNvSpPr/>
          <p:nvPr/>
        </p:nvSpPr>
        <p:spPr>
          <a:xfrm>
            <a:off x="1009650" y="1093788"/>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十一、抢篮板球</a:t>
            </a:r>
            <a:endParaRPr lang="zh-CN" altLang="en-US" dirty="0">
              <a:latin typeface="Arial" panose="020B0604020202020204" pitchFamily="34" charset="0"/>
            </a:endParaRPr>
          </a:p>
        </p:txBody>
      </p:sp>
      <p:grpSp>
        <p:nvGrpSpPr>
          <p:cNvPr id="17413" name="组合 29"/>
          <p:cNvGrpSpPr/>
          <p:nvPr/>
        </p:nvGrpSpPr>
        <p:grpSpPr>
          <a:xfrm>
            <a:off x="874713" y="1427163"/>
            <a:ext cx="3627437" cy="71437"/>
            <a:chOff x="0" y="0"/>
            <a:chExt cx="3627679" cy="72000"/>
          </a:xfrm>
        </p:grpSpPr>
        <p:sp>
          <p:nvSpPr>
            <p:cNvPr id="1741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741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7414" name="矩形 1"/>
          <p:cNvSpPr/>
          <p:nvPr/>
        </p:nvSpPr>
        <p:spPr>
          <a:xfrm>
            <a:off x="849630" y="1498600"/>
            <a:ext cx="10486390" cy="2027555"/>
          </a:xfrm>
          <a:prstGeom prst="rect">
            <a:avLst/>
          </a:prstGeom>
          <a:noFill/>
          <a:ln w="9525">
            <a:noFill/>
          </a:ln>
        </p:spPr>
        <p:txBody>
          <a:bodyPr wrap="square">
            <a:spAutoFit/>
          </a:bodyPr>
          <a:p>
            <a:pPr algn="just">
              <a:lnSpc>
                <a:spcPct val="14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抢进攻篮板球</a:t>
            </a:r>
            <a:r>
              <a:rPr lang="zh-CN" altLang="en-US" dirty="0">
                <a:solidFill>
                  <a:srgbClr val="545454"/>
                </a:solidFill>
                <a:latin typeface="微软雅黑" panose="020B0503020204020204" pitchFamily="34" charset="-122"/>
                <a:ea typeface="微软雅黑" panose="020B0503020204020204" pitchFamily="34" charset="-122"/>
              </a:rPr>
              <a:t>：抢占有利位置，采用单脚或双脚起跳。腾空后身体和手臂充分伸展，在跳起的最高点，用单手或双手进行补篮或将球抢下来。</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4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抢防守篮板球</a:t>
            </a:r>
            <a:r>
              <a:rPr lang="zh-CN" altLang="en-US" dirty="0">
                <a:solidFill>
                  <a:srgbClr val="545454"/>
                </a:solidFill>
                <a:latin typeface="微软雅黑" panose="020B0503020204020204" pitchFamily="34" charset="-122"/>
                <a:ea typeface="微软雅黑" panose="020B0503020204020204" pitchFamily="34" charset="-122"/>
              </a:rPr>
              <a:t>：攻方投篮时，防守队员应采用不同的挡人方法。如与对手距离较近，则采用先转身挡人再抢球的方法，如与对手保持一定距离，则先上步挡人，然后及时转身，抢占有利位置，跳起用单手或双手迅速将球抢下来。</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7415" name="矩形 2"/>
          <p:cNvSpPr/>
          <p:nvPr/>
        </p:nvSpPr>
        <p:spPr>
          <a:xfrm>
            <a:off x="977900" y="3519488"/>
            <a:ext cx="2249488" cy="2224087"/>
          </a:xfrm>
          <a:prstGeom prst="rect">
            <a:avLst/>
          </a:prstGeom>
          <a:noFill/>
          <a:ln w="9525">
            <a:noFill/>
          </a:ln>
        </p:spPr>
        <p:txBody>
          <a:bodyPr>
            <a:spAutoFit/>
          </a:bodyPr>
          <a:p>
            <a:pPr>
              <a:lnSpc>
                <a:spcPct val="200000"/>
              </a:lnSpc>
            </a:pPr>
            <a:r>
              <a:rPr lang="zh-CN" altLang="en-US" dirty="0">
                <a:latin typeface="微软雅黑" panose="020B0503020204020204" pitchFamily="34" charset="-122"/>
                <a:ea typeface="微软雅黑" panose="020B0503020204020204" pitchFamily="34" charset="-122"/>
              </a:rPr>
              <a:t>抢篮板球练习方法：</a:t>
            </a:r>
            <a:r>
              <a:rPr lang="zh-CN" altLang="en-US" dirty="0">
                <a:solidFill>
                  <a:srgbClr val="545454"/>
                </a:solidFill>
                <a:latin typeface="微软雅黑" panose="020B0503020204020204" pitchFamily="34" charset="-122"/>
                <a:ea typeface="微软雅黑" panose="020B0503020204020204" pitchFamily="34" charset="-122"/>
              </a:rPr>
              <a:t>原地起跳抢球、空中抢球练习、抢篮板球练习、抢罚球篮板球。</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7416" name="图片 8"/>
          <p:cNvPicPr>
            <a:picLocks noChangeAspect="1"/>
          </p:cNvPicPr>
          <p:nvPr/>
        </p:nvPicPr>
        <p:blipFill>
          <a:blip r:embed="rId1"/>
          <a:stretch>
            <a:fillRect/>
          </a:stretch>
        </p:blipFill>
        <p:spPr>
          <a:xfrm>
            <a:off x="5983605" y="3388360"/>
            <a:ext cx="4935855" cy="2486660"/>
          </a:xfrm>
          <a:prstGeom prst="rect">
            <a:avLst/>
          </a:prstGeom>
          <a:noFill/>
          <a:ln w="9525">
            <a:noFill/>
          </a:ln>
        </p:spPr>
      </p:pic>
      <p:sp>
        <p:nvSpPr>
          <p:cNvPr id="2" name="文本框 1"/>
          <p:cNvSpPr txBox="1"/>
          <p:nvPr>
            <p:custDataLst>
              <p:tags r:id="rId2"/>
            </p:custDataLst>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1261110"/>
            <a:ext cx="9985375" cy="4246245"/>
          </a:xfrm>
          <a:prstGeom prst="rect">
            <a:avLst/>
          </a:prstGeom>
          <a:noFill/>
        </p:spPr>
        <p:txBody>
          <a:bodyPr wrap="square" rtlCol="0">
            <a:spAutoFit/>
          </a:bodyPr>
          <a:p>
            <a:pPr>
              <a:lnSpc>
                <a:spcPct val="150000"/>
              </a:lnSpc>
            </a:pPr>
            <a:r>
              <a:rPr lang="zh-CN" altLang="en-US" sz="1800" b="1"/>
              <a:t>1.诺维茨基——从不断失败到成功</a:t>
            </a:r>
            <a:endParaRPr lang="zh-CN" altLang="en-US" sz="1800" b="1"/>
          </a:p>
          <a:p>
            <a:pPr>
              <a:lnSpc>
                <a:spcPct val="150000"/>
              </a:lnSpc>
            </a:pPr>
            <a:r>
              <a:rPr lang="zh-CN" altLang="en-US" sz="1800"/>
              <a:t>诺维茨基是典型的从不断失败中，终于走向巅峰的球员，从小牛队的新星到现在的天王，诺维茨基身上有过太多的失败和尝试，但是最终诺维茨基还是淬炼出来了。</a:t>
            </a:r>
            <a:endParaRPr lang="zh-CN" altLang="en-US" sz="1800"/>
          </a:p>
          <a:p>
            <a:pPr>
              <a:lnSpc>
                <a:spcPct val="150000"/>
              </a:lnSpc>
            </a:pPr>
            <a:r>
              <a:rPr lang="zh-CN" altLang="en-US" sz="1800" b="1"/>
              <a:t>2.詹姆斯——平民窟走出皇帝</a:t>
            </a:r>
            <a:endParaRPr lang="zh-CN" altLang="en-US" sz="1800" b="1"/>
          </a:p>
          <a:p>
            <a:pPr>
              <a:lnSpc>
                <a:spcPct val="150000"/>
              </a:lnSpc>
            </a:pPr>
            <a:r>
              <a:rPr lang="zh-CN" altLang="en-US" sz="1800"/>
              <a:t>詹姆斯是所有黑人孩子们的梦想，他们渴望成为像詹姆斯这样少年老成而且少年有为的球员。从平民窟到皇帝，詹姆斯给NBA再次树立了一个丰碑。</a:t>
            </a:r>
            <a:endParaRPr lang="zh-CN" altLang="en-US" sz="1800"/>
          </a:p>
          <a:p>
            <a:pPr>
              <a:lnSpc>
                <a:spcPct val="150000"/>
              </a:lnSpc>
            </a:pPr>
            <a:r>
              <a:rPr lang="zh-CN" altLang="en-US" sz="1800" b="1"/>
              <a:t>3.韦德——是金子总会耀眼</a:t>
            </a:r>
            <a:endParaRPr lang="zh-CN" altLang="en-US" sz="1800" b="1"/>
          </a:p>
          <a:p>
            <a:pPr>
              <a:lnSpc>
                <a:spcPct val="150000"/>
              </a:lnSpc>
            </a:pPr>
            <a:r>
              <a:rPr lang="zh-CN" altLang="en-US" sz="1800"/>
              <a:t>当初在2003黄金一代中，韦德是那样的默默无闻，即便是他在新秀年就进入季后赛并且完成绝杀。不过当时还是铺天盖地都是詹姆斯V安东尼的故事，然而几年之后，韦德就成为了联盟最好的球员之一。是金子总会发光的。</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788511" y="1407967"/>
            <a:ext cx="2494280" cy="1797050"/>
            <a:chOff x="3588393" y="2021558"/>
            <a:chExt cx="2494280" cy="1797050"/>
          </a:xfrm>
        </p:grpSpPr>
        <p:sp>
          <p:nvSpPr>
            <p:cNvPr id="7" name="Teardrop 33"/>
            <p:cNvSpPr/>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Freeform 103"/>
            <p:cNvSpPr/>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TextBox 76"/>
            <p:cNvSpPr txBox="1"/>
            <p:nvPr/>
          </p:nvSpPr>
          <p:spPr>
            <a:xfrm>
              <a:off x="3588393" y="3419828"/>
              <a:ext cx="2494280"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进攻战术基础配合</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49" name="组合 48"/>
          <p:cNvGrpSpPr/>
          <p:nvPr/>
        </p:nvGrpSpPr>
        <p:grpSpPr>
          <a:xfrm>
            <a:off x="6736494" y="3605360"/>
            <a:ext cx="4270375" cy="1680210"/>
            <a:chOff x="5268429" y="2801631"/>
            <a:chExt cx="4270375" cy="1680210"/>
          </a:xfrm>
        </p:grpSpPr>
        <p:sp>
          <p:nvSpPr>
            <p:cNvPr id="50" name="Teardrop 37"/>
            <p:cNvSpPr/>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Freeform 100"/>
            <p:cNvSpPr/>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TextBox 76"/>
            <p:cNvSpPr txBox="1"/>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防守快攻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54" name="组合 53"/>
          <p:cNvGrpSpPr/>
          <p:nvPr/>
        </p:nvGrpSpPr>
        <p:grpSpPr>
          <a:xfrm>
            <a:off x="8494395" y="1273810"/>
            <a:ext cx="2686685" cy="1680210"/>
            <a:chOff x="9140036" y="2021557"/>
            <a:chExt cx="2686685" cy="1680210"/>
          </a:xfrm>
        </p:grpSpPr>
        <p:sp>
          <p:nvSpPr>
            <p:cNvPr id="55" name="Teardrop 21"/>
            <p:cNvSpPr/>
            <p:nvPr/>
          </p:nvSpPr>
          <p:spPr>
            <a:xfrm rot="8100000">
              <a:off x="10062683" y="2021557"/>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Freeform 108"/>
            <p:cNvSpPr>
              <a:spLocks noEditPoints="1"/>
            </p:cNvSpPr>
            <p:nvPr/>
          </p:nvSpPr>
          <p:spPr bwMode="auto">
            <a:xfrm>
              <a:off x="10240251" y="2151441"/>
              <a:ext cx="292790" cy="389104"/>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chemeClr val="bg1"/>
            </a:solidFill>
            <a:ln w="9525">
              <a:noFill/>
              <a:round/>
            </a:ln>
          </p:spPr>
          <p:txBody>
            <a:bodyPr vert="horz" wrap="square" lIns="91440" tIns="45720" rIns="91440" bIns="45720" numCol="1" anchor="t" anchorCtr="0" compatLnSpc="1"/>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TextBox 76"/>
            <p:cNvSpPr txBox="1"/>
            <p:nvPr/>
          </p:nvSpPr>
          <p:spPr>
            <a:xfrm>
              <a:off x="9140036" y="3302987"/>
              <a:ext cx="268668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区域联防</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2" name="组合 1"/>
          <p:cNvGrpSpPr/>
          <p:nvPr/>
        </p:nvGrpSpPr>
        <p:grpSpPr>
          <a:xfrm>
            <a:off x="2006379" y="3739980"/>
            <a:ext cx="4270375" cy="1680210"/>
            <a:chOff x="5268429" y="2801631"/>
            <a:chExt cx="4270375" cy="1680210"/>
          </a:xfrm>
        </p:grpSpPr>
        <p:sp>
          <p:nvSpPr>
            <p:cNvPr id="3" name="Teardrop 37"/>
            <p:cNvSpPr/>
            <p:nvPr>
              <p:custDataLst>
                <p:tags r:id="rId2"/>
              </p:custDataLst>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Freeform 100"/>
            <p:cNvSpPr/>
            <p:nvPr>
              <p:custDataLst>
                <p:tags r:id="rId3"/>
              </p:custDataLst>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TextBox 76"/>
            <p:cNvSpPr txBox="1"/>
            <p:nvPr>
              <p:custDataLst>
                <p:tags r:id="rId4"/>
              </p:custDataLst>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防守战术基础配合</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sp>
        <p:nvSpPr>
          <p:cNvPr id="8" name="文本框 7"/>
          <p:cNvSpPr txBox="1"/>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6" name="矩形 1"/>
          <p:cNvSpPr/>
          <p:nvPr/>
        </p:nvSpPr>
        <p:spPr>
          <a:xfrm>
            <a:off x="869950" y="1111250"/>
            <a:ext cx="2492375"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一、进攻战术基础配合</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18437" name="组合 29"/>
          <p:cNvGrpSpPr/>
          <p:nvPr/>
        </p:nvGrpSpPr>
        <p:grpSpPr>
          <a:xfrm>
            <a:off x="874713" y="1427163"/>
            <a:ext cx="3627437" cy="71437"/>
            <a:chOff x="0" y="0"/>
            <a:chExt cx="3627679" cy="72000"/>
          </a:xfrm>
        </p:grpSpPr>
        <p:sp>
          <p:nvSpPr>
            <p:cNvPr id="18451"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8452"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8438" name="矩形 2"/>
          <p:cNvSpPr/>
          <p:nvPr/>
        </p:nvSpPr>
        <p:spPr>
          <a:xfrm>
            <a:off x="869950" y="1557338"/>
            <a:ext cx="10633075" cy="865505"/>
          </a:xfrm>
          <a:prstGeom prst="rect">
            <a:avLst/>
          </a:prstGeom>
          <a:noFill/>
          <a:ln w="9525">
            <a:noFill/>
          </a:ln>
        </p:spPr>
        <p:txBody>
          <a:bodyPr>
            <a:spAutoFit/>
          </a:bodyPr>
          <a:p>
            <a:pPr algn="just">
              <a:lnSpc>
                <a:spcPct val="140000"/>
              </a:lnSpc>
            </a:pPr>
            <a:r>
              <a:rPr lang="zh-CN" altLang="en-US" dirty="0">
                <a:solidFill>
                  <a:srgbClr val="545454"/>
                </a:solidFill>
                <a:latin typeface="微软雅黑" panose="020B0503020204020204" pitchFamily="34" charset="-122"/>
                <a:ea typeface="微软雅黑" panose="020B0503020204020204" pitchFamily="34" charset="-122"/>
              </a:rPr>
              <a:t>进攻战术基础配合是指在篮球竞赛中，队员两三个人之间所组成的简单配合方法。它是组成全队进攻战术的基础，任何一种整体进攻战术都离不开进攻战术基础配合。</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8439" name="矩形 3"/>
          <p:cNvSpPr/>
          <p:nvPr/>
        </p:nvSpPr>
        <p:spPr>
          <a:xfrm>
            <a:off x="874713" y="2511425"/>
            <a:ext cx="10556875" cy="369888"/>
          </a:xfrm>
          <a:prstGeom prst="rect">
            <a:avLst/>
          </a:prstGeom>
          <a:noFill/>
          <a:ln w="9525">
            <a:noFill/>
          </a:ln>
        </p:spPr>
        <p:txBody>
          <a:bodyPr>
            <a:spAutoFit/>
          </a:bodyPr>
          <a:p>
            <a:pPr algn="just"/>
            <a:r>
              <a:rPr lang="zh-CN" altLang="en-US" dirty="0">
                <a:solidFill>
                  <a:srgbClr val="545454"/>
                </a:solidFill>
                <a:latin typeface="微软雅黑" panose="020B0503020204020204" pitchFamily="34" charset="-122"/>
                <a:ea typeface="微软雅黑" panose="020B0503020204020204" pitchFamily="34" charset="-122"/>
              </a:rPr>
              <a:t>进攻战术基础配合有传切（含空切）、突分、掩护、策应等配合。</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8440" name="TextBox 10"/>
          <p:cNvSpPr txBox="1"/>
          <p:nvPr/>
        </p:nvSpPr>
        <p:spPr>
          <a:xfrm>
            <a:off x="4579938" y="2963863"/>
            <a:ext cx="2727325" cy="461962"/>
          </a:xfrm>
          <a:prstGeom prst="rect">
            <a:avLst/>
          </a:prstGeom>
          <a:noFill/>
          <a:ln w="9525">
            <a:noFill/>
          </a:ln>
        </p:spPr>
        <p:txBody>
          <a:bodyPr>
            <a:spAutoFit/>
          </a:bodyPr>
          <a:p>
            <a:r>
              <a:rPr lang="zh-CN" altLang="en-US" sz="2400" dirty="0">
                <a:latin typeface="方正舒体" panose="02010601030101010101" pitchFamily="2" charset="-122"/>
                <a:ea typeface="方正舒体" panose="02010601030101010101" pitchFamily="2" charset="-122"/>
              </a:rPr>
              <a:t>进攻战术基本配合</a:t>
            </a:r>
            <a:endParaRPr lang="zh-CN" altLang="en-US" sz="2400" dirty="0">
              <a:latin typeface="方正舒体" panose="02010601030101010101" pitchFamily="2" charset="-122"/>
              <a:ea typeface="方正舒体" panose="02010601030101010101" pitchFamily="2" charset="-122"/>
            </a:endParaRPr>
          </a:p>
        </p:txBody>
      </p:sp>
      <p:cxnSp>
        <p:nvCxnSpPr>
          <p:cNvPr id="18441" name="直接连接符 12"/>
          <p:cNvCxnSpPr>
            <a:stCxn id="18440" idx="2"/>
          </p:cNvCxnSpPr>
          <p:nvPr/>
        </p:nvCxnSpPr>
        <p:spPr>
          <a:xfrm>
            <a:off x="5943600" y="3425825"/>
            <a:ext cx="0" cy="514350"/>
          </a:xfrm>
          <a:prstGeom prst="line">
            <a:avLst/>
          </a:prstGeom>
          <a:ln w="9525" cap="flat" cmpd="sng">
            <a:solidFill>
              <a:schemeClr val="tx1"/>
            </a:solidFill>
            <a:prstDash val="solid"/>
            <a:headEnd type="none" w="med" len="med"/>
            <a:tailEnd type="none" w="med" len="med"/>
          </a:ln>
        </p:spPr>
      </p:cxnSp>
      <p:cxnSp>
        <p:nvCxnSpPr>
          <p:cNvPr id="18442" name="直接连接符 14"/>
          <p:cNvCxnSpPr/>
          <p:nvPr/>
        </p:nvCxnSpPr>
        <p:spPr>
          <a:xfrm>
            <a:off x="3843338" y="3940175"/>
            <a:ext cx="0" cy="371475"/>
          </a:xfrm>
          <a:prstGeom prst="line">
            <a:avLst/>
          </a:prstGeom>
          <a:ln w="9525" cap="flat" cmpd="sng">
            <a:solidFill>
              <a:schemeClr val="tx1"/>
            </a:solidFill>
            <a:prstDash val="solid"/>
            <a:headEnd type="none" w="med" len="med"/>
            <a:tailEnd type="none" w="med" len="med"/>
          </a:ln>
        </p:spPr>
      </p:cxnSp>
      <p:cxnSp>
        <p:nvCxnSpPr>
          <p:cNvPr id="18443" name="直接连接符 16"/>
          <p:cNvCxnSpPr/>
          <p:nvPr/>
        </p:nvCxnSpPr>
        <p:spPr>
          <a:xfrm>
            <a:off x="3843338" y="3940175"/>
            <a:ext cx="4125912" cy="0"/>
          </a:xfrm>
          <a:prstGeom prst="line">
            <a:avLst/>
          </a:prstGeom>
          <a:ln w="9525" cap="flat" cmpd="sng">
            <a:solidFill>
              <a:schemeClr val="tx1"/>
            </a:solidFill>
            <a:prstDash val="solid"/>
            <a:headEnd type="none" w="med" len="med"/>
            <a:tailEnd type="none" w="med" len="med"/>
          </a:ln>
        </p:spPr>
      </p:cxnSp>
      <p:cxnSp>
        <p:nvCxnSpPr>
          <p:cNvPr id="18444" name="直接连接符 18"/>
          <p:cNvCxnSpPr/>
          <p:nvPr/>
        </p:nvCxnSpPr>
        <p:spPr>
          <a:xfrm>
            <a:off x="7969250" y="3940175"/>
            <a:ext cx="0" cy="371475"/>
          </a:xfrm>
          <a:prstGeom prst="line">
            <a:avLst/>
          </a:prstGeom>
          <a:ln w="9525" cap="flat" cmpd="sng">
            <a:solidFill>
              <a:schemeClr val="tx1"/>
            </a:solidFill>
            <a:prstDash val="solid"/>
            <a:headEnd type="none" w="med" len="med"/>
            <a:tailEnd type="none" w="med" len="med"/>
          </a:ln>
        </p:spPr>
      </p:cxnSp>
      <p:cxnSp>
        <p:nvCxnSpPr>
          <p:cNvPr id="18445" name="直接连接符 22"/>
          <p:cNvCxnSpPr/>
          <p:nvPr/>
        </p:nvCxnSpPr>
        <p:spPr>
          <a:xfrm>
            <a:off x="4921250" y="3940175"/>
            <a:ext cx="0" cy="371475"/>
          </a:xfrm>
          <a:prstGeom prst="line">
            <a:avLst/>
          </a:prstGeom>
          <a:ln w="9525" cap="flat" cmpd="sng">
            <a:solidFill>
              <a:schemeClr val="tx1"/>
            </a:solidFill>
            <a:prstDash val="solid"/>
            <a:headEnd type="none" w="med" len="med"/>
            <a:tailEnd type="none" w="med" len="med"/>
          </a:ln>
        </p:spPr>
      </p:cxnSp>
      <p:cxnSp>
        <p:nvCxnSpPr>
          <p:cNvPr id="18446" name="直接连接符 24"/>
          <p:cNvCxnSpPr/>
          <p:nvPr/>
        </p:nvCxnSpPr>
        <p:spPr>
          <a:xfrm>
            <a:off x="6897688" y="3940175"/>
            <a:ext cx="0" cy="371475"/>
          </a:xfrm>
          <a:prstGeom prst="line">
            <a:avLst/>
          </a:prstGeom>
          <a:ln w="9525" cap="flat" cmpd="sng">
            <a:solidFill>
              <a:schemeClr val="tx1"/>
            </a:solidFill>
            <a:prstDash val="solid"/>
            <a:headEnd type="none" w="med" len="med"/>
            <a:tailEnd type="none" w="med" len="med"/>
          </a:ln>
        </p:spPr>
      </p:cxnSp>
      <p:sp>
        <p:nvSpPr>
          <p:cNvPr id="18447" name="矩形 25"/>
          <p:cNvSpPr/>
          <p:nvPr/>
        </p:nvSpPr>
        <p:spPr>
          <a:xfrm>
            <a:off x="3617913" y="4338638"/>
            <a:ext cx="450850" cy="1631950"/>
          </a:xfrm>
          <a:prstGeom prst="rect">
            <a:avLst/>
          </a:prstGeom>
          <a:noFill/>
          <a:ln w="9525">
            <a:noFill/>
          </a:ln>
        </p:spPr>
        <p:txBody>
          <a:bodyPr>
            <a:spAutoFit/>
          </a:bodyPr>
          <a:p>
            <a:r>
              <a:rPr lang="zh-CN" altLang="en-US" sz="2000" b="1" dirty="0">
                <a:solidFill>
                  <a:srgbClr val="545454"/>
                </a:solidFill>
                <a:latin typeface="方正舒体" panose="02010601030101010101" pitchFamily="2" charset="-122"/>
                <a:ea typeface="方正舒体" panose="02010601030101010101" pitchFamily="2" charset="-122"/>
              </a:rPr>
              <a:t>传切（空切）</a:t>
            </a:r>
            <a:endParaRPr lang="zh-CN" altLang="en-US" sz="2000" b="1" dirty="0">
              <a:latin typeface="方正舒体" panose="02010601030101010101" pitchFamily="2" charset="-122"/>
              <a:ea typeface="方正舒体" panose="02010601030101010101" pitchFamily="2" charset="-122"/>
            </a:endParaRPr>
          </a:p>
        </p:txBody>
      </p:sp>
      <p:sp>
        <p:nvSpPr>
          <p:cNvPr id="18448" name="矩形 26"/>
          <p:cNvSpPr/>
          <p:nvPr/>
        </p:nvSpPr>
        <p:spPr>
          <a:xfrm>
            <a:off x="4746625" y="4338638"/>
            <a:ext cx="350838" cy="708025"/>
          </a:xfrm>
          <a:prstGeom prst="rect">
            <a:avLst/>
          </a:prstGeom>
          <a:noFill/>
          <a:ln w="9525">
            <a:noFill/>
          </a:ln>
        </p:spPr>
        <p:txBody>
          <a:bodyPr>
            <a:spAutoFit/>
          </a:bodyPr>
          <a:p>
            <a:r>
              <a:rPr lang="zh-CN" altLang="en-US" sz="2000" b="1" dirty="0">
                <a:solidFill>
                  <a:srgbClr val="545454"/>
                </a:solidFill>
                <a:latin typeface="方正舒体" panose="02010601030101010101" pitchFamily="2" charset="-122"/>
                <a:ea typeface="方正舒体" panose="02010601030101010101" pitchFamily="2" charset="-122"/>
              </a:rPr>
              <a:t>突分</a:t>
            </a:r>
            <a:endParaRPr lang="zh-CN" altLang="en-US" sz="2000" b="1" dirty="0">
              <a:solidFill>
                <a:srgbClr val="545454"/>
              </a:solidFill>
              <a:latin typeface="方正舒体" panose="02010601030101010101" pitchFamily="2" charset="-122"/>
              <a:ea typeface="方正舒体" panose="02010601030101010101" pitchFamily="2" charset="-122"/>
            </a:endParaRPr>
          </a:p>
        </p:txBody>
      </p:sp>
      <p:sp>
        <p:nvSpPr>
          <p:cNvPr id="18449" name="矩形 28"/>
          <p:cNvSpPr/>
          <p:nvPr/>
        </p:nvSpPr>
        <p:spPr>
          <a:xfrm>
            <a:off x="6723063" y="4338638"/>
            <a:ext cx="349250" cy="708025"/>
          </a:xfrm>
          <a:prstGeom prst="rect">
            <a:avLst/>
          </a:prstGeom>
          <a:noFill/>
          <a:ln w="9525">
            <a:noFill/>
          </a:ln>
        </p:spPr>
        <p:txBody>
          <a:bodyPr>
            <a:spAutoFit/>
          </a:bodyPr>
          <a:p>
            <a:r>
              <a:rPr lang="zh-CN" altLang="en-US" sz="2000" b="1" dirty="0">
                <a:solidFill>
                  <a:srgbClr val="545454"/>
                </a:solidFill>
                <a:latin typeface="方正舒体" panose="02010601030101010101" pitchFamily="2" charset="-122"/>
                <a:ea typeface="方正舒体" panose="02010601030101010101" pitchFamily="2" charset="-122"/>
              </a:rPr>
              <a:t>掩护</a:t>
            </a:r>
            <a:endParaRPr lang="zh-CN" altLang="en-US" sz="2000" b="1" dirty="0">
              <a:solidFill>
                <a:srgbClr val="545454"/>
              </a:solidFill>
              <a:latin typeface="方正舒体" panose="02010601030101010101" pitchFamily="2" charset="-122"/>
              <a:ea typeface="方正舒体" panose="02010601030101010101" pitchFamily="2" charset="-122"/>
            </a:endParaRPr>
          </a:p>
        </p:txBody>
      </p:sp>
      <p:sp>
        <p:nvSpPr>
          <p:cNvPr id="18450" name="矩形 29"/>
          <p:cNvSpPr/>
          <p:nvPr/>
        </p:nvSpPr>
        <p:spPr>
          <a:xfrm>
            <a:off x="7794625" y="4338638"/>
            <a:ext cx="350838" cy="708025"/>
          </a:xfrm>
          <a:prstGeom prst="rect">
            <a:avLst/>
          </a:prstGeom>
          <a:noFill/>
          <a:ln w="9525">
            <a:noFill/>
          </a:ln>
        </p:spPr>
        <p:txBody>
          <a:bodyPr>
            <a:spAutoFit/>
          </a:bodyPr>
          <a:p>
            <a:r>
              <a:rPr lang="zh-CN" altLang="en-US" sz="2000" b="1" dirty="0">
                <a:solidFill>
                  <a:srgbClr val="545454"/>
                </a:solidFill>
                <a:latin typeface="方正舒体" panose="02010601030101010101" pitchFamily="2" charset="-122"/>
                <a:ea typeface="方正舒体" panose="02010601030101010101" pitchFamily="2" charset="-122"/>
              </a:rPr>
              <a:t>策应</a:t>
            </a:r>
            <a:endParaRPr lang="zh-CN" altLang="en-US" sz="2000" b="1" dirty="0">
              <a:solidFill>
                <a:srgbClr val="545454"/>
              </a:solidFill>
              <a:latin typeface="方正舒体" panose="02010601030101010101" pitchFamily="2" charset="-122"/>
              <a:ea typeface="方正舒体" panose="02010601030101010101" pitchFamily="2" charset="-122"/>
            </a:endParaRPr>
          </a:p>
        </p:txBody>
      </p:sp>
      <p:sp>
        <p:nvSpPr>
          <p:cNvPr id="8" name="文本框 7"/>
          <p:cNvSpPr txBox="1"/>
          <p:nvPr>
            <p:custDataLst>
              <p:tags r:id="rId1"/>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901700" y="1576070"/>
            <a:ext cx="10487025" cy="922020"/>
          </a:xfrm>
          <a:prstGeom prst="rect">
            <a:avLst/>
          </a:prstGeom>
          <a:solidFill>
            <a:schemeClr val="accent1">
              <a:lumMod val="40000"/>
              <a:lumOff val="60000"/>
            </a:schemeClr>
          </a:solidFill>
        </p:spPr>
        <p:txBody>
          <a:bodyPr>
            <a:spAutoFit/>
          </a:body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（一）</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传切配合的方法。传切配合是队员之间利用传球和切入技术所组成的简单配合。它包括一传一切和空切两种。</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19460" name="矩形 4"/>
          <p:cNvSpPr/>
          <p:nvPr/>
        </p:nvSpPr>
        <p:spPr>
          <a:xfrm>
            <a:off x="869950" y="1111250"/>
            <a:ext cx="2492375"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一、进攻战术基础配合</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19461" name="组合 29"/>
          <p:cNvGrpSpPr/>
          <p:nvPr/>
        </p:nvGrpSpPr>
        <p:grpSpPr>
          <a:xfrm>
            <a:off x="874713" y="1427163"/>
            <a:ext cx="3627437" cy="71437"/>
            <a:chOff x="0" y="0"/>
            <a:chExt cx="3627679" cy="72000"/>
          </a:xfrm>
        </p:grpSpPr>
        <p:sp>
          <p:nvSpPr>
            <p:cNvPr id="1946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946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3" name="矩形 2"/>
          <p:cNvSpPr/>
          <p:nvPr/>
        </p:nvSpPr>
        <p:spPr>
          <a:xfrm>
            <a:off x="901700" y="2540635"/>
            <a:ext cx="10442575" cy="922020"/>
          </a:xfrm>
          <a:prstGeom prst="rect">
            <a:avLst/>
          </a:prstGeom>
          <a:solidFill>
            <a:schemeClr val="accent2">
              <a:lumMod val="40000"/>
              <a:lumOff val="60000"/>
            </a:schemeClr>
          </a:solidFill>
        </p:spPr>
        <p:txBody>
          <a:bodyPr>
            <a:spAutoFit/>
          </a:body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（二） 突分配合的方法。突分配合是指持球队员突破对手之后，遇到对方补防时，及时将球传给进攻时机最好的同伴进行攻击的一种配合方法。</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19463" name="矩形 3"/>
          <p:cNvSpPr/>
          <p:nvPr/>
        </p:nvSpPr>
        <p:spPr>
          <a:xfrm>
            <a:off x="928688" y="3505200"/>
            <a:ext cx="10406062" cy="1753235"/>
          </a:xfrm>
          <a:prstGeom prst="rect">
            <a:avLst/>
          </a:prstGeom>
          <a:solidFill>
            <a:srgbClr val="FFFF00"/>
          </a:solid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（三） 掩护配合的方法。掩护配合是进攻队员采取合理的身体动作，用自己的身体挡住同伴防守者的移动路线，使同伴得以摆脱防守，创造接球投篮或进攻机会的一种配合方法。掩护配合有许多形式和方法，根据掩护者和被掩护者身体位置的不同，有前掩护、侧掩护和后掩护三种形式。根据掩护者的移动路线、方法的变化，有反掩护、假掩护、运球掩护、行进间掩护和连续掩护等。</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9464" name="矩形 8"/>
          <p:cNvSpPr/>
          <p:nvPr/>
        </p:nvSpPr>
        <p:spPr>
          <a:xfrm>
            <a:off x="928688" y="5300980"/>
            <a:ext cx="10406062" cy="922020"/>
          </a:xfrm>
          <a:prstGeom prst="rect">
            <a:avLst/>
          </a:prstGeom>
          <a:solidFill>
            <a:srgbClr val="92D050"/>
          </a:solid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（四） 策应配合的方法。策应配合是指在内线的队员背对或侧对球篮接球后，以他为枢纽，通过多种传球方式与其他队员的空切、绕切相结合，借以摆脱防守，创造各种进攻机会的一种配合方法。</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3" name="矩形 4"/>
          <p:cNvSpPr/>
          <p:nvPr/>
        </p:nvSpPr>
        <p:spPr>
          <a:xfrm>
            <a:off x="869950" y="1111250"/>
            <a:ext cx="2492375"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一、进攻战术基础配合</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20484" name="组合 29"/>
          <p:cNvGrpSpPr/>
          <p:nvPr/>
        </p:nvGrpSpPr>
        <p:grpSpPr>
          <a:xfrm>
            <a:off x="874713" y="1427163"/>
            <a:ext cx="3627437" cy="71437"/>
            <a:chOff x="0" y="0"/>
            <a:chExt cx="3627679" cy="72000"/>
          </a:xfrm>
        </p:grpSpPr>
        <p:sp>
          <p:nvSpPr>
            <p:cNvPr id="20488"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0489"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20485" name="矩形 10"/>
          <p:cNvSpPr/>
          <p:nvPr/>
        </p:nvSpPr>
        <p:spPr>
          <a:xfrm>
            <a:off x="874713" y="1703388"/>
            <a:ext cx="10374312" cy="810260"/>
          </a:xfrm>
          <a:prstGeom prst="rect">
            <a:avLst/>
          </a:prstGeom>
          <a:solidFill>
            <a:srgbClr val="FFC000"/>
          </a:solidFill>
          <a:ln w="9525">
            <a:noFill/>
          </a:ln>
        </p:spPr>
        <p:txBody>
          <a:bodyPr>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（五） 快攻是由防守转入进攻时，乘对手未站稳阵脚之前，以最快的速度，在最短的时间内，造成人数上和区域上的优势，果断而合理地进行攻击的一种进攻战术。</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2" name="矩形 11"/>
          <p:cNvSpPr/>
          <p:nvPr/>
        </p:nvSpPr>
        <p:spPr>
          <a:xfrm>
            <a:off x="874713" y="2581275"/>
            <a:ext cx="10493375" cy="3688080"/>
          </a:xfrm>
          <a:prstGeom prst="rect">
            <a:avLst/>
          </a:prstGeom>
          <a:solidFill>
            <a:schemeClr val="accent3">
              <a:lumMod val="85000"/>
            </a:schemeClr>
          </a:solidFill>
        </p:spPr>
        <p:txBody>
          <a:bodyPr>
            <a:spAutoFit/>
          </a:bodyPr>
          <a:lstStyle/>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（六） 进攻区域联防是针对区域联防阵形和变化特点所采用的进攻战术。</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（七）进攻区域联防的基本要求</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（1）加快以守转攻的速度，争取在对手区域联防阵形尚未形成前进行攻击。</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（2）组织好相应的进攻阵形，在局部区域以多攻少。</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（3）在移动中伺机进攻，通过人、球快速转移，使防守队员顾此失彼，从而制造以多攻少的局面。</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（4）按预定阵形加强穿插移动，留底线、运球突破、策应、掩护等内外结合的攻击，打乱防守阵形，破坏联防的协同防守，创造投篮机会。</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（5）组织中远距离投篮，以较高的命中率迫使对方扩大防区，造成内线攻击机会，利用联防的薄弱区域果断地进行投篮。</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（6）积极组织抢前场篮板球，争取补篮和二次进攻，并保持攻守平衡阵形，随时准备由攻转守。</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custDataLst>
              <p:tags r:id="rId1"/>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矩形 4"/>
          <p:cNvSpPr/>
          <p:nvPr/>
        </p:nvSpPr>
        <p:spPr>
          <a:xfrm>
            <a:off x="869950" y="1111250"/>
            <a:ext cx="2492375"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一、进攻战术基础配合</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21508" name="组合 29"/>
          <p:cNvGrpSpPr/>
          <p:nvPr/>
        </p:nvGrpSpPr>
        <p:grpSpPr>
          <a:xfrm>
            <a:off x="874713" y="1427163"/>
            <a:ext cx="3627437" cy="71437"/>
            <a:chOff x="0" y="0"/>
            <a:chExt cx="3627679" cy="72000"/>
          </a:xfrm>
        </p:grpSpPr>
        <p:sp>
          <p:nvSpPr>
            <p:cNvPr id="2151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1520"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21509" name="矩形 10"/>
          <p:cNvSpPr/>
          <p:nvPr/>
        </p:nvSpPr>
        <p:spPr>
          <a:xfrm>
            <a:off x="836613" y="1741488"/>
            <a:ext cx="3144837" cy="368300"/>
          </a:xfrm>
          <a:prstGeom prst="rect">
            <a:avLst/>
          </a:prstGeom>
          <a:solidFill>
            <a:schemeClr val="bg1"/>
          </a:solidFill>
          <a:ln w="9525">
            <a:noFill/>
          </a:ln>
        </p:spPr>
        <p:txBody>
          <a:bodyPr>
            <a:spAutoFit/>
          </a:bodyPr>
          <a:p>
            <a:pPr algn="just"/>
            <a:r>
              <a:rPr lang="zh-CN" altLang="en-US" dirty="0">
                <a:solidFill>
                  <a:srgbClr val="545454"/>
                </a:solidFill>
                <a:latin typeface="微软雅黑" panose="020B0503020204020204" pitchFamily="34" charset="-122"/>
                <a:ea typeface="微软雅黑" panose="020B0503020204020204" pitchFamily="34" charset="-122"/>
              </a:rPr>
              <a:t>（八）进攻区域联防的阵形</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1510" name="Picture 2"/>
          <p:cNvPicPr>
            <a:picLocks noChangeAspect="1"/>
          </p:cNvPicPr>
          <p:nvPr/>
        </p:nvPicPr>
        <p:blipFill>
          <a:blip r:embed="rId1"/>
          <a:stretch>
            <a:fillRect/>
          </a:stretch>
        </p:blipFill>
        <p:spPr>
          <a:xfrm>
            <a:off x="1227138" y="2803525"/>
            <a:ext cx="2079625" cy="1897063"/>
          </a:xfrm>
          <a:prstGeom prst="rect">
            <a:avLst/>
          </a:prstGeom>
          <a:noFill/>
          <a:ln w="9525">
            <a:noFill/>
          </a:ln>
        </p:spPr>
      </p:pic>
      <p:sp>
        <p:nvSpPr>
          <p:cNvPr id="21511" name="矩形 1"/>
          <p:cNvSpPr/>
          <p:nvPr/>
        </p:nvSpPr>
        <p:spPr>
          <a:xfrm>
            <a:off x="1300163" y="4752975"/>
            <a:ext cx="1779587" cy="369888"/>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1-2-2”</a:t>
            </a:r>
            <a:r>
              <a:rPr lang="zh-CN" altLang="en-US" dirty="0">
                <a:latin typeface="微软雅黑" panose="020B0503020204020204" pitchFamily="34" charset="-122"/>
                <a:ea typeface="微软雅黑" panose="020B0503020204020204" pitchFamily="34" charset="-122"/>
              </a:rPr>
              <a:t>阵形 </a:t>
            </a:r>
            <a:endParaRPr lang="zh-CN" altLang="en-US" dirty="0">
              <a:latin typeface="微软雅黑" panose="020B0503020204020204" pitchFamily="34" charset="-122"/>
              <a:ea typeface="微软雅黑" panose="020B0503020204020204" pitchFamily="34" charset="-122"/>
            </a:endParaRPr>
          </a:p>
        </p:txBody>
      </p:sp>
      <p:pic>
        <p:nvPicPr>
          <p:cNvPr id="21512" name="Picture 3"/>
          <p:cNvPicPr>
            <a:picLocks noChangeAspect="1"/>
          </p:cNvPicPr>
          <p:nvPr/>
        </p:nvPicPr>
        <p:blipFill>
          <a:blip r:embed="rId2"/>
          <a:stretch>
            <a:fillRect/>
          </a:stretch>
        </p:blipFill>
        <p:spPr>
          <a:xfrm>
            <a:off x="3843338" y="2827338"/>
            <a:ext cx="1978025" cy="1874837"/>
          </a:xfrm>
          <a:prstGeom prst="rect">
            <a:avLst/>
          </a:prstGeom>
          <a:noFill/>
          <a:ln w="9525">
            <a:noFill/>
          </a:ln>
        </p:spPr>
      </p:pic>
      <p:sp>
        <p:nvSpPr>
          <p:cNvPr id="21513" name="矩形 2"/>
          <p:cNvSpPr/>
          <p:nvPr/>
        </p:nvSpPr>
        <p:spPr>
          <a:xfrm>
            <a:off x="4086225" y="4702175"/>
            <a:ext cx="1711325" cy="369888"/>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1-3-1”</a:t>
            </a:r>
            <a:r>
              <a:rPr lang="zh-CN" altLang="en-US" dirty="0">
                <a:latin typeface="微软雅黑" panose="020B0503020204020204" pitchFamily="34" charset="-122"/>
                <a:ea typeface="微软雅黑" panose="020B0503020204020204" pitchFamily="34" charset="-122"/>
              </a:rPr>
              <a:t>阵形</a:t>
            </a:r>
            <a:endParaRPr lang="zh-CN" altLang="en-US" dirty="0">
              <a:latin typeface="微软雅黑" panose="020B0503020204020204" pitchFamily="34" charset="-122"/>
              <a:ea typeface="微软雅黑" panose="020B0503020204020204" pitchFamily="34" charset="-122"/>
            </a:endParaRPr>
          </a:p>
        </p:txBody>
      </p:sp>
      <p:pic>
        <p:nvPicPr>
          <p:cNvPr id="21514" name="Picture 4"/>
          <p:cNvPicPr>
            <a:picLocks noChangeAspect="1"/>
          </p:cNvPicPr>
          <p:nvPr/>
        </p:nvPicPr>
        <p:blipFill>
          <a:blip r:embed="rId3"/>
          <a:stretch>
            <a:fillRect/>
          </a:stretch>
        </p:blipFill>
        <p:spPr>
          <a:xfrm>
            <a:off x="6594475" y="2838450"/>
            <a:ext cx="2030413" cy="1862138"/>
          </a:xfrm>
          <a:prstGeom prst="rect">
            <a:avLst/>
          </a:prstGeom>
          <a:noFill/>
          <a:ln w="9525">
            <a:noFill/>
          </a:ln>
        </p:spPr>
      </p:pic>
      <p:pic>
        <p:nvPicPr>
          <p:cNvPr id="21515" name="Picture 5"/>
          <p:cNvPicPr>
            <a:picLocks noChangeAspect="1"/>
          </p:cNvPicPr>
          <p:nvPr/>
        </p:nvPicPr>
        <p:blipFill>
          <a:blip r:embed="rId4"/>
          <a:stretch>
            <a:fillRect/>
          </a:stretch>
        </p:blipFill>
        <p:spPr>
          <a:xfrm>
            <a:off x="9072563" y="2838450"/>
            <a:ext cx="2032000" cy="1862138"/>
          </a:xfrm>
          <a:prstGeom prst="rect">
            <a:avLst/>
          </a:prstGeom>
          <a:noFill/>
          <a:ln w="9525">
            <a:noFill/>
          </a:ln>
        </p:spPr>
      </p:pic>
      <p:sp>
        <p:nvSpPr>
          <p:cNvPr id="21516" name="矩形 3"/>
          <p:cNvSpPr/>
          <p:nvPr/>
        </p:nvSpPr>
        <p:spPr>
          <a:xfrm>
            <a:off x="6831013" y="4751388"/>
            <a:ext cx="1779587" cy="369887"/>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2-1-2”</a:t>
            </a:r>
            <a:r>
              <a:rPr lang="zh-CN" altLang="en-US" dirty="0">
                <a:latin typeface="微软雅黑" panose="020B0503020204020204" pitchFamily="34" charset="-122"/>
                <a:ea typeface="微软雅黑" panose="020B0503020204020204" pitchFamily="34" charset="-122"/>
              </a:rPr>
              <a:t>阵形 </a:t>
            </a:r>
            <a:endParaRPr lang="zh-CN" altLang="en-US" dirty="0">
              <a:latin typeface="微软雅黑" panose="020B0503020204020204" pitchFamily="34" charset="-122"/>
              <a:ea typeface="微软雅黑" panose="020B0503020204020204" pitchFamily="34" charset="-122"/>
            </a:endParaRPr>
          </a:p>
        </p:txBody>
      </p:sp>
      <p:sp>
        <p:nvSpPr>
          <p:cNvPr id="21517" name="矩形 8"/>
          <p:cNvSpPr/>
          <p:nvPr/>
        </p:nvSpPr>
        <p:spPr>
          <a:xfrm>
            <a:off x="9445625" y="4700588"/>
            <a:ext cx="1476375" cy="369887"/>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阵形</a:t>
            </a: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custDataLst>
              <p:tags r:id="rId5"/>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00465" y="3091815"/>
            <a:ext cx="2639695" cy="224917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篮球运动需要运动者具备跑、跳、投等多种运动技能，学生通过篮球运动的学习，活跃身心，促进身体正常发育，提高机能素质，增强体质，并积极弘扬和践行团队精神。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9"/>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了解当代篮球运动的发展趋势；熟悉篮球运动的特</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点及其价值意义。</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0"/>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1"/>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2"/>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学会篮球运动的技术与战术。</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3"/>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4"/>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5"/>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6"/>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17"/>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18"/>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1+#ppt_w/2"/>
                                          </p:val>
                                        </p:tav>
                                        <p:tav tm="100000">
                                          <p:val>
                                            <p:strVal val="#ppt_x"/>
                                          </p:val>
                                        </p:tav>
                                      </p:tavLst>
                                    </p:anim>
                                    <p:anim calcmode="lin" valueType="num">
                                      <p:cBhvr additive="base">
                                        <p:cTn id="40" dur="500" fill="hold"/>
                                        <p:tgtEl>
                                          <p:spTgt spid="5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1+#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1+#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fill="hold"/>
                                        <p:tgtEl>
                                          <p:spTgt spid="65"/>
                                        </p:tgtEl>
                                        <p:attrNameLst>
                                          <p:attrName>ppt_x</p:attrName>
                                        </p:attrNameLst>
                                      </p:cBhvr>
                                      <p:tavLst>
                                        <p:tav tm="0">
                                          <p:val>
                                            <p:strVal val="1+#ppt_w/2"/>
                                          </p:val>
                                        </p:tav>
                                        <p:tav tm="100000">
                                          <p:val>
                                            <p:strVal val="#ppt_x"/>
                                          </p:val>
                                        </p:tav>
                                      </p:tavLst>
                                    </p:anim>
                                    <p:anim calcmode="lin" valueType="num">
                                      <p:cBhvr additive="base">
                                        <p:cTn id="52" dur="500" fill="hold"/>
                                        <p:tgtEl>
                                          <p:spTgt spid="65"/>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1+#ppt_w/2"/>
                                          </p:val>
                                        </p:tav>
                                        <p:tav tm="100000">
                                          <p:val>
                                            <p:strVal val="#ppt_x"/>
                                          </p:val>
                                        </p:tav>
                                      </p:tavLst>
                                    </p:anim>
                                    <p:anim calcmode="lin" valueType="num">
                                      <p:cBhvr additive="base">
                                        <p:cTn id="56" dur="500" fill="hold"/>
                                        <p:tgtEl>
                                          <p:spTgt spid="7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fill="hold"/>
                                        <p:tgtEl>
                                          <p:spTgt spid="76"/>
                                        </p:tgtEl>
                                        <p:attrNameLst>
                                          <p:attrName>ppt_x</p:attrName>
                                        </p:attrNameLst>
                                      </p:cBhvr>
                                      <p:tavLst>
                                        <p:tav tm="0">
                                          <p:val>
                                            <p:strVal val="1+#ppt_w/2"/>
                                          </p:val>
                                        </p:tav>
                                        <p:tav tm="100000">
                                          <p:val>
                                            <p:strVal val="#ppt_x"/>
                                          </p:val>
                                        </p:tav>
                                      </p:tavLst>
                                    </p:anim>
                                    <p:anim calcmode="lin" valueType="num">
                                      <p:cBhvr additive="base">
                                        <p:cTn id="60" dur="500" fill="hold"/>
                                        <p:tgtEl>
                                          <p:spTgt spid="7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fill="hold"/>
                                        <p:tgtEl>
                                          <p:spTgt spid="77"/>
                                        </p:tgtEl>
                                        <p:attrNameLst>
                                          <p:attrName>ppt_x</p:attrName>
                                        </p:attrNameLst>
                                      </p:cBhvr>
                                      <p:tavLst>
                                        <p:tav tm="0">
                                          <p:val>
                                            <p:strVal val="1+#ppt_w/2"/>
                                          </p:val>
                                        </p:tav>
                                        <p:tav tm="100000">
                                          <p:val>
                                            <p:strVal val="#ppt_x"/>
                                          </p:val>
                                        </p:tav>
                                      </p:tavLst>
                                    </p:anim>
                                    <p:anim calcmode="lin" valueType="num">
                                      <p:cBhvr additive="base">
                                        <p:cTn id="64" dur="500" fill="hold"/>
                                        <p:tgtEl>
                                          <p:spTgt spid="7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500" fill="hold"/>
                                        <p:tgtEl>
                                          <p:spTgt spid="78"/>
                                        </p:tgtEl>
                                        <p:attrNameLst>
                                          <p:attrName>ppt_x</p:attrName>
                                        </p:attrNameLst>
                                      </p:cBhvr>
                                      <p:tavLst>
                                        <p:tav tm="0">
                                          <p:val>
                                            <p:strVal val="1+#ppt_w/2"/>
                                          </p:val>
                                        </p:tav>
                                        <p:tav tm="100000">
                                          <p:val>
                                            <p:strVal val="#ppt_x"/>
                                          </p:val>
                                        </p:tav>
                                      </p:tavLst>
                                    </p:anim>
                                    <p:anim calcmode="lin" valueType="num">
                                      <p:cBhvr additive="base">
                                        <p:cTn id="68" dur="500" fill="hold"/>
                                        <p:tgtEl>
                                          <p:spTgt spid="7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1+#ppt_w/2"/>
                                          </p:val>
                                        </p:tav>
                                        <p:tav tm="100000">
                                          <p:val>
                                            <p:strVal val="#ppt_x"/>
                                          </p:val>
                                        </p:tav>
                                      </p:tavLst>
                                    </p:anim>
                                    <p:anim calcmode="lin" valueType="num">
                                      <p:cBhvr additive="base">
                                        <p:cTn id="72" dur="500" fill="hold"/>
                                        <p:tgtEl>
                                          <p:spTgt spid="81"/>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additive="base">
                                        <p:cTn id="75" dur="500" fill="hold"/>
                                        <p:tgtEl>
                                          <p:spTgt spid="82"/>
                                        </p:tgtEl>
                                        <p:attrNameLst>
                                          <p:attrName>ppt_x</p:attrName>
                                        </p:attrNameLst>
                                      </p:cBhvr>
                                      <p:tavLst>
                                        <p:tav tm="0">
                                          <p:val>
                                            <p:strVal val="1+#ppt_w/2"/>
                                          </p:val>
                                        </p:tav>
                                        <p:tav tm="100000">
                                          <p:val>
                                            <p:strVal val="#ppt_x"/>
                                          </p:val>
                                        </p:tav>
                                      </p:tavLst>
                                    </p:anim>
                                    <p:anim calcmode="lin" valueType="num">
                                      <p:cBhvr additive="base">
                                        <p:cTn id="76" dur="500" fill="hold"/>
                                        <p:tgtEl>
                                          <p:spTgt spid="82"/>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3"/>
                                        </p:tgtEl>
                                        <p:attrNameLst>
                                          <p:attrName>style.visibility</p:attrName>
                                        </p:attrNameLst>
                                      </p:cBhvr>
                                      <p:to>
                                        <p:strVal val="visible"/>
                                      </p:to>
                                    </p:set>
                                    <p:anim calcmode="lin" valueType="num">
                                      <p:cBhvr additive="base">
                                        <p:cTn id="79" dur="500" fill="hold"/>
                                        <p:tgtEl>
                                          <p:spTgt spid="83"/>
                                        </p:tgtEl>
                                        <p:attrNameLst>
                                          <p:attrName>ppt_x</p:attrName>
                                        </p:attrNameLst>
                                      </p:cBhvr>
                                      <p:tavLst>
                                        <p:tav tm="0">
                                          <p:val>
                                            <p:strVal val="1+#ppt_w/2"/>
                                          </p:val>
                                        </p:tav>
                                        <p:tav tm="100000">
                                          <p:val>
                                            <p:strVal val="#ppt_x"/>
                                          </p:val>
                                        </p:tav>
                                      </p:tavLst>
                                    </p:anim>
                                    <p:anim calcmode="lin" valueType="num">
                                      <p:cBhvr additive="base">
                                        <p:cTn id="80" dur="500" fill="hold"/>
                                        <p:tgtEl>
                                          <p:spTgt spid="83"/>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84"/>
                                        </p:tgtEl>
                                        <p:attrNameLst>
                                          <p:attrName>style.visibility</p:attrName>
                                        </p:attrNameLst>
                                      </p:cBhvr>
                                      <p:to>
                                        <p:strVal val="visible"/>
                                      </p:to>
                                    </p:set>
                                    <p:anim calcmode="lin" valueType="num">
                                      <p:cBhvr additive="base">
                                        <p:cTn id="83" dur="500" fill="hold"/>
                                        <p:tgtEl>
                                          <p:spTgt spid="84"/>
                                        </p:tgtEl>
                                        <p:attrNameLst>
                                          <p:attrName>ppt_x</p:attrName>
                                        </p:attrNameLst>
                                      </p:cBhvr>
                                      <p:tavLst>
                                        <p:tav tm="0">
                                          <p:val>
                                            <p:strVal val="1+#ppt_w/2"/>
                                          </p:val>
                                        </p:tav>
                                        <p:tav tm="100000">
                                          <p:val>
                                            <p:strVal val="#ppt_x"/>
                                          </p:val>
                                        </p:tav>
                                      </p:tavLst>
                                    </p:anim>
                                    <p:anim calcmode="lin" valueType="num">
                                      <p:cBhvr additive="base">
                                        <p:cTn id="84"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1" name="矩形 10"/>
          <p:cNvSpPr/>
          <p:nvPr/>
        </p:nvSpPr>
        <p:spPr>
          <a:xfrm>
            <a:off x="869950" y="1111250"/>
            <a:ext cx="2492375"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二、防守战术基础配合</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22532" name="组合 29"/>
          <p:cNvGrpSpPr/>
          <p:nvPr/>
        </p:nvGrpSpPr>
        <p:grpSpPr>
          <a:xfrm>
            <a:off x="874713" y="1427163"/>
            <a:ext cx="3627437" cy="71437"/>
            <a:chOff x="0" y="0"/>
            <a:chExt cx="3627679" cy="72000"/>
          </a:xfrm>
        </p:grpSpPr>
        <p:sp>
          <p:nvSpPr>
            <p:cNvPr id="2254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254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22533" name="矩形 14"/>
          <p:cNvSpPr/>
          <p:nvPr/>
        </p:nvSpPr>
        <p:spPr>
          <a:xfrm>
            <a:off x="869950" y="1624013"/>
            <a:ext cx="10633075" cy="874712"/>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防守战术基础配合是指在篮球竞赛中，防守时队员之间由两三个人所组成的配合方法。它是组成全队防守战术的基础。</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22534" name="矩形 1"/>
          <p:cNvSpPr/>
          <p:nvPr/>
        </p:nvSpPr>
        <p:spPr>
          <a:xfrm>
            <a:off x="3362008" y="2928938"/>
            <a:ext cx="1620837" cy="523875"/>
          </a:xfrm>
          <a:prstGeom prst="rect">
            <a:avLst/>
          </a:prstGeom>
          <a:noFill/>
          <a:ln w="9525">
            <a:noFill/>
          </a:ln>
        </p:spPr>
        <p:txBody>
          <a:bodyPr wrap="none">
            <a:spAutoFit/>
          </a:bodyPr>
          <a:p>
            <a:r>
              <a:rPr lang="zh-CN" altLang="en-US" sz="2800" dirty="0">
                <a:solidFill>
                  <a:srgbClr val="FF0000"/>
                </a:solidFill>
                <a:latin typeface="华文新魏" panose="02010800040101010101" pitchFamily="2" charset="-122"/>
                <a:ea typeface="华文新魏" panose="02010800040101010101" pitchFamily="2" charset="-122"/>
              </a:rPr>
              <a:t>挤过配合</a:t>
            </a:r>
            <a:endParaRPr lang="zh-CN" altLang="en-US" sz="2800" dirty="0">
              <a:solidFill>
                <a:srgbClr val="FF0000"/>
              </a:solidFill>
              <a:latin typeface="华文新魏" panose="02010800040101010101" pitchFamily="2" charset="-122"/>
              <a:ea typeface="华文新魏" panose="02010800040101010101" pitchFamily="2" charset="-122"/>
            </a:endParaRPr>
          </a:p>
        </p:txBody>
      </p:sp>
      <p:sp>
        <p:nvSpPr>
          <p:cNvPr id="22535" name="矩形 2"/>
          <p:cNvSpPr/>
          <p:nvPr/>
        </p:nvSpPr>
        <p:spPr>
          <a:xfrm>
            <a:off x="5376228" y="3452813"/>
            <a:ext cx="1620837" cy="522287"/>
          </a:xfrm>
          <a:prstGeom prst="rect">
            <a:avLst/>
          </a:prstGeom>
          <a:noFill/>
          <a:ln w="9525">
            <a:noFill/>
          </a:ln>
        </p:spPr>
        <p:txBody>
          <a:bodyPr wrap="none">
            <a:spAutoFit/>
          </a:bodyPr>
          <a:p>
            <a:r>
              <a:rPr lang="zh-CN" altLang="en-US" sz="2800" dirty="0">
                <a:solidFill>
                  <a:srgbClr val="00B050"/>
                </a:solidFill>
                <a:latin typeface="华文新魏" panose="02010800040101010101" pitchFamily="2" charset="-122"/>
                <a:ea typeface="华文新魏" panose="02010800040101010101" pitchFamily="2" charset="-122"/>
              </a:rPr>
              <a:t>穿过配合</a:t>
            </a:r>
            <a:endParaRPr lang="zh-CN" altLang="en-US" sz="2800" dirty="0">
              <a:solidFill>
                <a:srgbClr val="00B050"/>
              </a:solidFill>
              <a:latin typeface="华文新魏" panose="02010800040101010101" pitchFamily="2" charset="-122"/>
              <a:ea typeface="华文新魏" panose="02010800040101010101" pitchFamily="2" charset="-122"/>
            </a:endParaRPr>
          </a:p>
        </p:txBody>
      </p:sp>
      <p:sp>
        <p:nvSpPr>
          <p:cNvPr id="22536" name="矩形 3"/>
          <p:cNvSpPr/>
          <p:nvPr/>
        </p:nvSpPr>
        <p:spPr>
          <a:xfrm>
            <a:off x="7856538" y="2684463"/>
            <a:ext cx="1620837" cy="522287"/>
          </a:xfrm>
          <a:prstGeom prst="rect">
            <a:avLst/>
          </a:prstGeom>
          <a:noFill/>
          <a:ln w="9525">
            <a:noFill/>
          </a:ln>
        </p:spPr>
        <p:txBody>
          <a:bodyPr wrap="none">
            <a:spAutoFit/>
          </a:bodyPr>
          <a:p>
            <a:r>
              <a:rPr lang="zh-CN" altLang="en-US" sz="2800" dirty="0">
                <a:solidFill>
                  <a:srgbClr val="0070C0"/>
                </a:solidFill>
                <a:latin typeface="华文新魏" panose="02010800040101010101" pitchFamily="2" charset="-122"/>
                <a:ea typeface="华文新魏" panose="02010800040101010101" pitchFamily="2" charset="-122"/>
              </a:rPr>
              <a:t>交换配合</a:t>
            </a:r>
            <a:endParaRPr lang="zh-CN" altLang="en-US" sz="2800" dirty="0">
              <a:solidFill>
                <a:srgbClr val="0070C0"/>
              </a:solidFill>
              <a:latin typeface="华文新魏" panose="02010800040101010101" pitchFamily="2" charset="-122"/>
              <a:ea typeface="华文新魏" panose="02010800040101010101" pitchFamily="2" charset="-122"/>
            </a:endParaRPr>
          </a:p>
        </p:txBody>
      </p:sp>
      <p:sp>
        <p:nvSpPr>
          <p:cNvPr id="22537" name="矩形 4"/>
          <p:cNvSpPr/>
          <p:nvPr/>
        </p:nvSpPr>
        <p:spPr>
          <a:xfrm>
            <a:off x="8081963" y="4719638"/>
            <a:ext cx="1620837" cy="522287"/>
          </a:xfrm>
          <a:prstGeom prst="rect">
            <a:avLst/>
          </a:prstGeom>
          <a:noFill/>
          <a:ln w="9525">
            <a:noFill/>
          </a:ln>
        </p:spPr>
        <p:txBody>
          <a:bodyPr wrap="none">
            <a:spAutoFit/>
          </a:bodyPr>
          <a:p>
            <a:r>
              <a:rPr lang="zh-CN" altLang="en-US" sz="2800" dirty="0">
                <a:solidFill>
                  <a:srgbClr val="7030A0"/>
                </a:solidFill>
                <a:latin typeface="华文新魏" panose="02010800040101010101" pitchFamily="2" charset="-122"/>
                <a:ea typeface="华文新魏" panose="02010800040101010101" pitchFamily="2" charset="-122"/>
              </a:rPr>
              <a:t>夹击配合</a:t>
            </a:r>
            <a:endParaRPr lang="zh-CN" altLang="en-US" sz="2800" dirty="0">
              <a:solidFill>
                <a:srgbClr val="7030A0"/>
              </a:solidFill>
              <a:latin typeface="华文新魏" panose="02010800040101010101" pitchFamily="2" charset="-122"/>
              <a:ea typeface="华文新魏" panose="02010800040101010101" pitchFamily="2" charset="-122"/>
            </a:endParaRPr>
          </a:p>
        </p:txBody>
      </p:sp>
      <p:sp>
        <p:nvSpPr>
          <p:cNvPr id="6" name="矩形 5"/>
          <p:cNvSpPr/>
          <p:nvPr/>
        </p:nvSpPr>
        <p:spPr>
          <a:xfrm>
            <a:off x="4323715" y="5006658"/>
            <a:ext cx="2339975" cy="5238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accent6">
                    <a:lumMod val="75000"/>
                  </a:schemeClr>
                </a:solidFill>
                <a:effectLst/>
                <a:uLnTx/>
                <a:uFillTx/>
                <a:latin typeface="华文新魏" panose="02010800040101010101" pitchFamily="2" charset="-122"/>
                <a:ea typeface="华文新魏" panose="02010800040101010101" pitchFamily="2" charset="-122"/>
                <a:cs typeface="+mn-cs"/>
              </a:rPr>
              <a:t>围守中锋配合</a:t>
            </a:r>
            <a:endParaRPr kumimoji="0" lang="zh-CN" altLang="en-US" sz="2800" b="0" i="0" u="none" strike="noStrike" kern="1200" cap="none" spc="0" normalizeH="0" baseline="0" noProof="0" dirty="0">
              <a:ln>
                <a:noFill/>
              </a:ln>
              <a:solidFill>
                <a:schemeClr val="accent6">
                  <a:lumMod val="75000"/>
                </a:schemeClr>
              </a:solidFill>
              <a:effectLst/>
              <a:uLnTx/>
              <a:uFillTx/>
              <a:latin typeface="华文新魏" panose="02010800040101010101" pitchFamily="2" charset="-122"/>
              <a:ea typeface="华文新魏" panose="02010800040101010101" pitchFamily="2" charset="-122"/>
              <a:cs typeface="+mn-cs"/>
            </a:endParaRPr>
          </a:p>
        </p:txBody>
      </p:sp>
      <p:pic>
        <p:nvPicPr>
          <p:cNvPr id="107" name="图片 106"/>
          <p:cNvPicPr/>
          <p:nvPr>
            <p:custDataLst>
              <p:tags r:id="rId1"/>
            </p:custDataLst>
          </p:nvPr>
        </p:nvPicPr>
        <p:blipFill>
          <a:blip r:embed="rId2"/>
          <a:stretch>
            <a:fillRect/>
          </a:stretch>
        </p:blipFill>
        <p:spPr>
          <a:xfrm>
            <a:off x="977900" y="3601085"/>
            <a:ext cx="3075940" cy="2425700"/>
          </a:xfrm>
          <a:prstGeom prst="rect">
            <a:avLst/>
          </a:prstGeom>
          <a:noFill/>
          <a:ln w="9525">
            <a:noFill/>
          </a:ln>
        </p:spPr>
      </p:pic>
      <p:sp>
        <p:nvSpPr>
          <p:cNvPr id="8" name="文本框 7"/>
          <p:cNvSpPr txBox="1"/>
          <p:nvPr>
            <p:custDataLst>
              <p:tags r:id="rId3"/>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555" name="组合 29"/>
          <p:cNvGrpSpPr/>
          <p:nvPr/>
        </p:nvGrpSpPr>
        <p:grpSpPr>
          <a:xfrm>
            <a:off x="874713" y="1427163"/>
            <a:ext cx="3627437" cy="71437"/>
            <a:chOff x="0" y="0"/>
            <a:chExt cx="3627679" cy="72000"/>
          </a:xfrm>
        </p:grpSpPr>
        <p:sp>
          <p:nvSpPr>
            <p:cNvPr id="2356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356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23556" name="矩形 7"/>
          <p:cNvSpPr/>
          <p:nvPr/>
        </p:nvSpPr>
        <p:spPr>
          <a:xfrm>
            <a:off x="869950" y="1111250"/>
            <a:ext cx="1570038"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三、防守快攻</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23557" name="矩形 1"/>
          <p:cNvSpPr/>
          <p:nvPr/>
        </p:nvSpPr>
        <p:spPr>
          <a:xfrm>
            <a:off x="869950" y="1690688"/>
            <a:ext cx="10610850" cy="3832225"/>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防守快攻是由攻转守的瞬间组织起来阻止和破坏对方快攻的防守战术。防守快攻要从全力拼抢前场篮板球开始，坚决迅速封堵快攻第一传和接应，控制好中场，并伺机夹击、巩固后方的防守。</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endParaRPr lang="en-US" altLang="zh-CN" dirty="0">
              <a:latin typeface="Arial" panose="020B0604020202020204" pitchFamily="34" charset="0"/>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防守快攻的方法：</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提高进攻的成功率。</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2. </a:t>
            </a:r>
            <a:r>
              <a:rPr lang="zh-CN" altLang="en-US" dirty="0">
                <a:solidFill>
                  <a:srgbClr val="545454"/>
                </a:solidFill>
                <a:latin typeface="微软雅黑" panose="020B0503020204020204" pitchFamily="34" charset="-122"/>
                <a:ea typeface="微软雅黑" panose="020B0503020204020204" pitchFamily="34" charset="-122"/>
              </a:rPr>
              <a:t>拼抢强场篮板球。</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3. </a:t>
            </a:r>
            <a:r>
              <a:rPr lang="zh-CN" altLang="en-US" dirty="0">
                <a:solidFill>
                  <a:srgbClr val="545454"/>
                </a:solidFill>
                <a:latin typeface="微软雅黑" panose="020B0503020204020204" pitchFamily="34" charset="-122"/>
                <a:ea typeface="微软雅黑" panose="020B0503020204020204" pitchFamily="34" charset="-122"/>
              </a:rPr>
              <a:t>封堵快攻第一传与截断接应。</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4. </a:t>
            </a:r>
            <a:r>
              <a:rPr lang="zh-CN" altLang="en-US" dirty="0">
                <a:solidFill>
                  <a:srgbClr val="545454"/>
                </a:solidFill>
                <a:latin typeface="微软雅黑" panose="020B0503020204020204" pitchFamily="34" charset="-122"/>
                <a:ea typeface="微软雅黑" panose="020B0503020204020204" pitchFamily="34" charset="-122"/>
              </a:rPr>
              <a:t>退守时要“堵中卡边”，防止长传快攻。</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rPr>
              <a:t>提高以少防多的能力。</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3558" name="图片 3"/>
          <p:cNvPicPr>
            <a:picLocks noChangeAspect="1"/>
          </p:cNvPicPr>
          <p:nvPr/>
        </p:nvPicPr>
        <p:blipFill>
          <a:blip r:embed="rId1"/>
          <a:stretch>
            <a:fillRect/>
          </a:stretch>
        </p:blipFill>
        <p:spPr>
          <a:xfrm>
            <a:off x="5943600" y="2592388"/>
            <a:ext cx="2024063" cy="3246437"/>
          </a:xfrm>
          <a:prstGeom prst="rect">
            <a:avLst/>
          </a:prstGeom>
          <a:noFill/>
          <a:ln w="9525">
            <a:noFill/>
          </a:ln>
        </p:spPr>
      </p:pic>
      <p:pic>
        <p:nvPicPr>
          <p:cNvPr id="108" name="图片 107"/>
          <p:cNvPicPr/>
          <p:nvPr>
            <p:custDataLst>
              <p:tags r:id="rId2"/>
            </p:custDataLst>
          </p:nvPr>
        </p:nvPicPr>
        <p:blipFill>
          <a:blip r:embed="rId3"/>
          <a:stretch>
            <a:fillRect/>
          </a:stretch>
        </p:blipFill>
        <p:spPr>
          <a:xfrm>
            <a:off x="8192770" y="2592705"/>
            <a:ext cx="3640455" cy="3246120"/>
          </a:xfrm>
          <a:prstGeom prst="rect">
            <a:avLst/>
          </a:prstGeom>
          <a:noFill/>
          <a:ln w="9525">
            <a:noFill/>
          </a:ln>
        </p:spPr>
      </p:pic>
      <p:sp>
        <p:nvSpPr>
          <p:cNvPr id="8" name="文本框 7"/>
          <p:cNvSpPr txBox="1"/>
          <p:nvPr>
            <p:custDataLst>
              <p:tags r:id="rId4"/>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79" name="矩形 10"/>
          <p:cNvSpPr/>
          <p:nvPr/>
        </p:nvSpPr>
        <p:spPr>
          <a:xfrm>
            <a:off x="869950" y="1111250"/>
            <a:ext cx="1570038" cy="368300"/>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四、区域联防</a:t>
            </a:r>
            <a:endParaRPr lang="zh-CN" altLang="en-US" b="1" dirty="0">
              <a:solidFill>
                <a:srgbClr val="595959"/>
              </a:solidFill>
              <a:latin typeface="微软雅黑" panose="020B0503020204020204" pitchFamily="34" charset="-122"/>
              <a:ea typeface="微软雅黑" panose="020B0503020204020204" pitchFamily="34" charset="-122"/>
            </a:endParaRPr>
          </a:p>
        </p:txBody>
      </p:sp>
      <p:grpSp>
        <p:nvGrpSpPr>
          <p:cNvPr id="24580" name="组合 29"/>
          <p:cNvGrpSpPr/>
          <p:nvPr/>
        </p:nvGrpSpPr>
        <p:grpSpPr>
          <a:xfrm>
            <a:off x="874713" y="1427163"/>
            <a:ext cx="3627437" cy="71437"/>
            <a:chOff x="0" y="0"/>
            <a:chExt cx="3627679" cy="72000"/>
          </a:xfrm>
        </p:grpSpPr>
        <p:sp>
          <p:nvSpPr>
            <p:cNvPr id="24592"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24593"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24581" name="矩形 1"/>
          <p:cNvSpPr/>
          <p:nvPr/>
        </p:nvSpPr>
        <p:spPr>
          <a:xfrm>
            <a:off x="869950" y="1674813"/>
            <a:ext cx="10690225" cy="1087755"/>
          </a:xfrm>
          <a:prstGeom prst="rect">
            <a:avLst/>
          </a:prstGeom>
          <a:noFill/>
          <a:ln w="9525">
            <a:noFill/>
          </a:ln>
        </p:spPr>
        <p:txBody>
          <a:bodyPr>
            <a:spAutoFit/>
          </a:bodyPr>
          <a:p>
            <a:pPr algn="just">
              <a:lnSpc>
                <a:spcPct val="120000"/>
              </a:lnSpc>
            </a:pPr>
            <a:r>
              <a:rPr lang="zh-CN" altLang="en-US" dirty="0">
                <a:solidFill>
                  <a:srgbClr val="545454"/>
                </a:solidFill>
                <a:latin typeface="微软雅黑" panose="020B0503020204020204" pitchFamily="34" charset="-122"/>
                <a:ea typeface="微软雅黑" panose="020B0503020204020204" pitchFamily="34" charset="-122"/>
              </a:rPr>
              <a:t>区域联防是由攻转守时，队员退回后场，每人分工负责防守一定的区域，严密防守进入该区域的球和进攻队员，并与同伴密切合作，积极移动，补位、封锁内线，伺机抢断球，用一定的队形，把每一个防区有机地联系起来组成全队的防守战术。</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4582" name="Picture 2"/>
          <p:cNvPicPr>
            <a:picLocks noChangeAspect="1"/>
          </p:cNvPicPr>
          <p:nvPr/>
        </p:nvPicPr>
        <p:blipFill>
          <a:blip r:embed="rId1"/>
          <a:stretch>
            <a:fillRect/>
          </a:stretch>
        </p:blipFill>
        <p:spPr>
          <a:xfrm>
            <a:off x="977900" y="3405188"/>
            <a:ext cx="2162175" cy="1990725"/>
          </a:xfrm>
          <a:prstGeom prst="rect">
            <a:avLst/>
          </a:prstGeom>
          <a:noFill/>
          <a:ln w="9525">
            <a:noFill/>
          </a:ln>
        </p:spPr>
      </p:pic>
      <p:pic>
        <p:nvPicPr>
          <p:cNvPr id="24583" name="Picture 3"/>
          <p:cNvPicPr>
            <a:picLocks noChangeAspect="1"/>
          </p:cNvPicPr>
          <p:nvPr/>
        </p:nvPicPr>
        <p:blipFill>
          <a:blip r:embed="rId2"/>
          <a:stretch>
            <a:fillRect/>
          </a:stretch>
        </p:blipFill>
        <p:spPr>
          <a:xfrm>
            <a:off x="3778250" y="3405188"/>
            <a:ext cx="2162175" cy="1990725"/>
          </a:xfrm>
          <a:prstGeom prst="rect">
            <a:avLst/>
          </a:prstGeom>
          <a:noFill/>
          <a:ln w="9525">
            <a:noFill/>
          </a:ln>
        </p:spPr>
      </p:pic>
      <p:pic>
        <p:nvPicPr>
          <p:cNvPr id="24584" name="Picture 4"/>
          <p:cNvPicPr>
            <a:picLocks noChangeAspect="1"/>
          </p:cNvPicPr>
          <p:nvPr/>
        </p:nvPicPr>
        <p:blipFill>
          <a:blip r:embed="rId2"/>
          <a:stretch>
            <a:fillRect/>
          </a:stretch>
        </p:blipFill>
        <p:spPr>
          <a:xfrm>
            <a:off x="6592888" y="3405188"/>
            <a:ext cx="2246312" cy="2068512"/>
          </a:xfrm>
          <a:prstGeom prst="rect">
            <a:avLst/>
          </a:prstGeom>
          <a:noFill/>
          <a:ln w="9525">
            <a:noFill/>
          </a:ln>
        </p:spPr>
      </p:pic>
      <p:pic>
        <p:nvPicPr>
          <p:cNvPr id="24585" name="Picture 5"/>
          <p:cNvPicPr>
            <a:picLocks noChangeAspect="1"/>
          </p:cNvPicPr>
          <p:nvPr/>
        </p:nvPicPr>
        <p:blipFill>
          <a:blip r:embed="rId3"/>
          <a:stretch>
            <a:fillRect/>
          </a:stretch>
        </p:blipFill>
        <p:spPr>
          <a:xfrm>
            <a:off x="9323388" y="3444875"/>
            <a:ext cx="2236787" cy="1990725"/>
          </a:xfrm>
          <a:prstGeom prst="rect">
            <a:avLst/>
          </a:prstGeom>
          <a:noFill/>
          <a:ln w="9525">
            <a:noFill/>
          </a:ln>
        </p:spPr>
      </p:pic>
      <p:sp>
        <p:nvSpPr>
          <p:cNvPr id="24586" name="矩形 2"/>
          <p:cNvSpPr/>
          <p:nvPr/>
        </p:nvSpPr>
        <p:spPr>
          <a:xfrm>
            <a:off x="977900" y="5451475"/>
            <a:ext cx="2241550" cy="368300"/>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2-1-2”</a:t>
            </a:r>
            <a:r>
              <a:rPr lang="zh-CN" altLang="en-US" dirty="0">
                <a:latin typeface="微软雅黑" panose="020B0503020204020204" pitchFamily="34" charset="-122"/>
                <a:ea typeface="微软雅黑" panose="020B0503020204020204" pitchFamily="34" charset="-122"/>
              </a:rPr>
              <a:t>区域联防 </a:t>
            </a:r>
            <a:endParaRPr lang="zh-CN" altLang="en-US" dirty="0">
              <a:latin typeface="微软雅黑" panose="020B0503020204020204" pitchFamily="34" charset="-122"/>
              <a:ea typeface="微软雅黑" panose="020B0503020204020204" pitchFamily="34" charset="-122"/>
            </a:endParaRPr>
          </a:p>
        </p:txBody>
      </p:sp>
      <p:sp>
        <p:nvSpPr>
          <p:cNvPr id="24587" name="矩形 3"/>
          <p:cNvSpPr/>
          <p:nvPr/>
        </p:nvSpPr>
        <p:spPr>
          <a:xfrm>
            <a:off x="3894138" y="5467350"/>
            <a:ext cx="1938337" cy="368300"/>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区域联防</a:t>
            </a:r>
            <a:endParaRPr lang="zh-CN" altLang="en-US" dirty="0">
              <a:latin typeface="微软雅黑" panose="020B0503020204020204" pitchFamily="34" charset="-122"/>
              <a:ea typeface="微软雅黑" panose="020B0503020204020204" pitchFamily="34" charset="-122"/>
            </a:endParaRPr>
          </a:p>
        </p:txBody>
      </p:sp>
      <p:sp>
        <p:nvSpPr>
          <p:cNvPr id="24588" name="矩形 4"/>
          <p:cNvSpPr/>
          <p:nvPr/>
        </p:nvSpPr>
        <p:spPr>
          <a:xfrm>
            <a:off x="6746875" y="5500688"/>
            <a:ext cx="1938338" cy="369887"/>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3-2”</a:t>
            </a:r>
            <a:r>
              <a:rPr lang="zh-CN" altLang="en-US" dirty="0">
                <a:latin typeface="微软雅黑" panose="020B0503020204020204" pitchFamily="34" charset="-122"/>
                <a:ea typeface="微软雅黑" panose="020B0503020204020204" pitchFamily="34" charset="-122"/>
              </a:rPr>
              <a:t>区域联防</a:t>
            </a:r>
            <a:endParaRPr lang="zh-CN" altLang="en-US" dirty="0">
              <a:latin typeface="微软雅黑" panose="020B0503020204020204" pitchFamily="34" charset="-122"/>
              <a:ea typeface="微软雅黑" panose="020B0503020204020204" pitchFamily="34" charset="-122"/>
            </a:endParaRPr>
          </a:p>
        </p:txBody>
      </p:sp>
      <p:sp>
        <p:nvSpPr>
          <p:cNvPr id="24589" name="矩形 5"/>
          <p:cNvSpPr/>
          <p:nvPr/>
        </p:nvSpPr>
        <p:spPr>
          <a:xfrm>
            <a:off x="9464675" y="5473700"/>
            <a:ext cx="2173288" cy="369888"/>
          </a:xfrm>
          <a:prstGeom prst="rect">
            <a:avLst/>
          </a:prstGeom>
          <a:noFill/>
          <a:ln w="9525">
            <a:noFill/>
          </a:ln>
        </p:spPr>
        <p:txBody>
          <a:bodyPr wrap="none">
            <a:sp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1-3-1”</a:t>
            </a:r>
            <a:r>
              <a:rPr lang="zh-CN" altLang="en-US" dirty="0">
                <a:latin typeface="微软雅黑" panose="020B0503020204020204" pitchFamily="34" charset="-122"/>
                <a:ea typeface="微软雅黑" panose="020B0503020204020204" pitchFamily="34" charset="-122"/>
              </a:rPr>
              <a:t>区域联防</a:t>
            </a:r>
            <a:endParaRPr lang="zh-CN" altLang="en-US" dirty="0">
              <a:latin typeface="微软雅黑" panose="020B0503020204020204" pitchFamily="34" charset="-122"/>
              <a:ea typeface="微软雅黑" panose="020B0503020204020204" pitchFamily="34" charset="-122"/>
            </a:endParaRPr>
          </a:p>
        </p:txBody>
      </p:sp>
      <p:sp>
        <p:nvSpPr>
          <p:cNvPr id="24590" name="矩形 6"/>
          <p:cNvSpPr/>
          <p:nvPr/>
        </p:nvSpPr>
        <p:spPr>
          <a:xfrm>
            <a:off x="957263" y="2770188"/>
            <a:ext cx="3163887" cy="369887"/>
          </a:xfrm>
          <a:prstGeom prst="rect">
            <a:avLst/>
          </a:prstGeom>
          <a:solidFill>
            <a:schemeClr val="bg1"/>
          </a:solidFill>
          <a:ln w="9525">
            <a:noFill/>
          </a:ln>
        </p:spPr>
        <p:txBody>
          <a:bodyPr>
            <a:spAutoFit/>
          </a:bodyPr>
          <a:p>
            <a:r>
              <a:rPr lang="zh-CN" altLang="en-US" dirty="0">
                <a:latin typeface="微软雅黑" panose="020B0503020204020204" pitchFamily="34" charset="-122"/>
                <a:ea typeface="微软雅黑" panose="020B0503020204020204" pitchFamily="34" charset="-122"/>
              </a:rPr>
              <a:t>区域联防的站位队形及方法：</a:t>
            </a: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custDataLst>
              <p:tags r:id="rId4"/>
            </p:custDataLst>
          </p:nvPr>
        </p:nvSpPr>
        <p:spPr>
          <a:xfrm>
            <a:off x="-978535" y="328930"/>
            <a:ext cx="6096000" cy="737235"/>
          </a:xfrm>
          <a:prstGeom prst="rect">
            <a:avLst/>
          </a:prstGeom>
          <a:noFill/>
        </p:spPr>
        <p:txBody>
          <a:bodyPr wrap="square" rtlCol="0" anchor="t">
            <a:spAutoFit/>
          </a:bodyPr>
          <a:p>
            <a:pPr algn="ctr">
              <a:lnSpc>
                <a:spcPct val="150000"/>
              </a:lnSpc>
            </a:pPr>
            <a:r>
              <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篮球基本战术</a:t>
            </a:r>
            <a:endParaRPr lang="zh-CN" altLang="en-US" sz="28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4"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28675"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8676"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77"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7240588" y="1406843"/>
            <a:ext cx="3868737" cy="615315"/>
          </a:xfrm>
          <a:prstGeom prst="rect">
            <a:avLst/>
          </a:prstGeom>
          <a:noFill/>
          <a:ln w="9525">
            <a:noFill/>
          </a:ln>
        </p:spPr>
        <p:txBody>
          <a:bodyPr lIns="0" tIns="0" rIns="0" bIns="0" anchor="ctr" anchorCtr="0">
            <a:spAutoFit/>
          </a:bodyPr>
          <a:p>
            <a:r>
              <a:rPr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单元七</a:t>
            </a:r>
            <a:r>
              <a:rPr 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篮球</a:t>
            </a:r>
            <a:endParaRPr sz="40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102" name="TextBox 10"/>
          <p:cNvSpPr/>
          <p:nvPr/>
        </p:nvSpPr>
        <p:spPr>
          <a:xfrm>
            <a:off x="7331075" y="3565525"/>
            <a:ext cx="4110038"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篮球基本技术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TextBox 11"/>
          <p:cNvSpPr/>
          <p:nvPr/>
        </p:nvSpPr>
        <p:spPr>
          <a:xfrm>
            <a:off x="7331075" y="4275138"/>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篮球基本战术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4"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5" name="TextBox 10"/>
          <p:cNvSpPr/>
          <p:nvPr/>
        </p:nvSpPr>
        <p:spPr>
          <a:xfrm>
            <a:off x="7334250" y="2825750"/>
            <a:ext cx="4049713"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篮球运动概述</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篮球运动概述</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矩形 18"/>
          <p:cNvSpPr/>
          <p:nvPr/>
        </p:nvSpPr>
        <p:spPr>
          <a:xfrm>
            <a:off x="747713" y="1157288"/>
            <a:ext cx="10780712" cy="159702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篮球运动于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1891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年由美国马萨诸塞州斯普林菲尔德市一名体育教师詹姆斯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奈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史密斯博士借鉴其他球类运动项目设计发明的。</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1892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年詹姆斯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奈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史密斯制定了</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青年会篮球规则</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条。</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1904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年，美国青年会男子篮球队在第三届奥运会上进行了表演赛。此后，篮球运动逐步在各大洲开展起来。</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矩形 3"/>
          <p:cNvSpPr/>
          <p:nvPr/>
        </p:nvSpPr>
        <p:spPr>
          <a:xfrm>
            <a:off x="795655" y="2778125"/>
            <a:ext cx="7518400" cy="1593850"/>
          </a:xfrm>
          <a:prstGeom prst="rect">
            <a:avLst/>
          </a:prstGeom>
          <a:noFill/>
          <a:ln w="9525">
            <a:noFill/>
          </a:ln>
        </p:spPr>
        <p:txBody>
          <a:bodyPr wrap="square">
            <a:spAutoFit/>
          </a:bodyPr>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1932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年在瑞士日内瓦成立了国际业余篮球联合会，并正式出版了第一本国际篮球规则。</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1936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年第十一届奥运会将男子篮球列入正式比赛项目，篮球运动登上了国际竞技运动舞台，成为一项世界性的运动项目。</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26" name="图片 4"/>
          <p:cNvPicPr>
            <a:picLocks noChangeAspect="1"/>
          </p:cNvPicPr>
          <p:nvPr/>
        </p:nvPicPr>
        <p:blipFill>
          <a:blip r:embed="rId1"/>
          <a:stretch>
            <a:fillRect/>
          </a:stretch>
        </p:blipFill>
        <p:spPr>
          <a:xfrm>
            <a:off x="8653145" y="2754630"/>
            <a:ext cx="2633980" cy="3221990"/>
          </a:xfrm>
          <a:prstGeom prst="rect">
            <a:avLst/>
          </a:prstGeom>
          <a:noFill/>
          <a:ln w="9525">
            <a:noFill/>
          </a:ln>
        </p:spPr>
      </p:pic>
    </p:spTree>
  </p:cSld>
  <p:clrMapOvr>
    <a:masterClrMapping/>
  </p:clrMapOvr>
  <p:transition>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矩形 18"/>
          <p:cNvSpPr/>
          <p:nvPr/>
        </p:nvSpPr>
        <p:spPr>
          <a:xfrm>
            <a:off x="747713" y="1127125"/>
            <a:ext cx="10780712" cy="1497013"/>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年代国际业余篮球联合会的建立、比赛规则的初步统一，以及男子篮球列入奥运会竞赛项目，篮球运动进入现代新起点。</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年代末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年代初，世界男、女篮球锦标赛赛制先后建立，美国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NBA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职业篮球联赛开始。</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70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年代中期，女子篮球运动列入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1976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年第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届奥运会竞赛项目，篮球运动开始世界性的大普及、大发展。</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9" name="矩形 1"/>
          <p:cNvSpPr/>
          <p:nvPr/>
        </p:nvSpPr>
        <p:spPr>
          <a:xfrm>
            <a:off x="869950" y="3230563"/>
            <a:ext cx="4721225" cy="1892300"/>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年代，篮球运动的技术、战术进一步创新发展。</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90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年代初美国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NBA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职业篮球运动员组成的“梦之队”进入在西班牙举行的第二十五届奥运会，进一步增强了现代篮球运动文化艺术。</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150" name="图片 2"/>
          <p:cNvPicPr>
            <a:picLocks noChangeAspect="1"/>
          </p:cNvPicPr>
          <p:nvPr/>
        </p:nvPicPr>
        <p:blipFill>
          <a:blip r:embed="rId1"/>
          <a:stretch>
            <a:fillRect/>
          </a:stretch>
        </p:blipFill>
        <p:spPr>
          <a:xfrm>
            <a:off x="5695950" y="2670175"/>
            <a:ext cx="5548313" cy="3373438"/>
          </a:xfrm>
          <a:prstGeom prst="rect">
            <a:avLst/>
          </a:prstGeom>
          <a:noFill/>
          <a:ln w="9525">
            <a:noFill/>
          </a:ln>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单元七　篮球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606768" y="2735279"/>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631304" y="2651404"/>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5297236" y="3309473"/>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966560" y="2266794"/>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5304161" y="2650875"/>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9" name="Down Arrow 55"/>
          <p:cNvSpPr/>
          <p:nvPr>
            <p:custDataLst>
              <p:tags r:id="rId7"/>
            </p:custDataLst>
          </p:nvPr>
        </p:nvSpPr>
        <p:spPr bwMode="auto">
          <a:xfrm rot="10800000" flipV="1">
            <a:off x="5966561" y="3719009"/>
            <a:ext cx="248532" cy="443977"/>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8"/>
            </p:custDataLst>
          </p:nvPr>
        </p:nvSpPr>
        <p:spPr bwMode="auto">
          <a:xfrm rot="7051138" flipV="1">
            <a:off x="6624377" y="3323427"/>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593681" y="1258325"/>
            <a:ext cx="1007572" cy="1008467"/>
            <a:chOff x="3307763" y="1427226"/>
            <a:chExt cx="648499" cy="649042"/>
          </a:xfrm>
        </p:grpSpPr>
        <p:sp>
          <p:nvSpPr>
            <p:cNvPr id="35" name="Oval 76"/>
            <p:cNvSpPr>
              <a:spLocks noChangeAspect="1"/>
            </p:cNvSpPr>
            <p:nvPr>
              <p:custDataLst>
                <p:tags r:id="rId9"/>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10"/>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899964" y="3383509"/>
            <a:ext cx="1007572" cy="1008467"/>
            <a:chOff x="3365370" y="3682819"/>
            <a:chExt cx="648499" cy="649042"/>
          </a:xfrm>
        </p:grpSpPr>
        <p:sp>
          <p:nvSpPr>
            <p:cNvPr id="40" name="Oval 64"/>
            <p:cNvSpPr>
              <a:spLocks noChangeAspect="1"/>
            </p:cNvSpPr>
            <p:nvPr>
              <p:custDataLst>
                <p:tags r:id="rId11"/>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2"/>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4268410" y="2060696"/>
            <a:ext cx="1007572" cy="1008467"/>
            <a:chOff x="5187738" y="3682819"/>
            <a:chExt cx="648499" cy="649042"/>
          </a:xfrm>
        </p:grpSpPr>
        <p:sp>
          <p:nvSpPr>
            <p:cNvPr id="43" name="Oval 73"/>
            <p:cNvSpPr>
              <a:spLocks noChangeAspect="1"/>
            </p:cNvSpPr>
            <p:nvPr>
              <p:custDataLst>
                <p:tags r:id="rId13"/>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4"/>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6" name="Group 85"/>
          <p:cNvGrpSpPr/>
          <p:nvPr/>
        </p:nvGrpSpPr>
        <p:grpSpPr>
          <a:xfrm>
            <a:off x="5588561" y="4159665"/>
            <a:ext cx="1007572" cy="1008467"/>
            <a:chOff x="5187738" y="1415796"/>
            <a:chExt cx="648499" cy="649042"/>
          </a:xfrm>
        </p:grpSpPr>
        <p:sp>
          <p:nvSpPr>
            <p:cNvPr id="47" name="Oval 67"/>
            <p:cNvSpPr>
              <a:spLocks noChangeAspect="1"/>
            </p:cNvSpPr>
            <p:nvPr>
              <p:custDataLst>
                <p:tags r:id="rId15"/>
              </p:custDataLst>
            </p:nvPr>
          </p:nvSpPr>
          <p:spPr>
            <a:xfrm>
              <a:off x="5187738" y="1415796"/>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9" name="Freeform 53"/>
            <p:cNvSpPr/>
            <p:nvPr>
              <p:custDataLst>
                <p:tags r:id="rId16"/>
              </p:custDataLst>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4255868" y="3383509"/>
            <a:ext cx="1007572" cy="1008467"/>
            <a:chOff x="5648594" y="2472338"/>
            <a:chExt cx="648499" cy="649042"/>
          </a:xfrm>
        </p:grpSpPr>
        <p:sp>
          <p:nvSpPr>
            <p:cNvPr id="51" name="Oval 70"/>
            <p:cNvSpPr>
              <a:spLocks noChangeAspect="1"/>
            </p:cNvSpPr>
            <p:nvPr>
              <p:custDataLst>
                <p:tags r:id="rId17"/>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8"/>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909792" y="2056065"/>
            <a:ext cx="1007572" cy="1008467"/>
            <a:chOff x="2886238" y="2472339"/>
            <a:chExt cx="648499" cy="649042"/>
          </a:xfrm>
        </p:grpSpPr>
        <p:sp>
          <p:nvSpPr>
            <p:cNvPr id="55" name="Oval 61"/>
            <p:cNvSpPr>
              <a:spLocks noChangeAspect="1"/>
            </p:cNvSpPr>
            <p:nvPr>
              <p:custDataLst>
                <p:tags r:id="rId19"/>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20"/>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21"/>
            </p:custDataLst>
          </p:nvPr>
        </p:nvSpPr>
        <p:spPr>
          <a:xfrm>
            <a:off x="2562225" y="2366645"/>
            <a:ext cx="1016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二、移动</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22"/>
            </p:custDataLst>
          </p:nvPr>
        </p:nvSpPr>
        <p:spPr>
          <a:xfrm>
            <a:off x="2981960" y="3794125"/>
            <a:ext cx="1016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三、急停</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3"/>
            </p:custDataLst>
          </p:nvPr>
        </p:nvSpPr>
        <p:spPr>
          <a:xfrm>
            <a:off x="8166100" y="2360930"/>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四、转身</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4"/>
            </p:custDataLst>
          </p:nvPr>
        </p:nvSpPr>
        <p:spPr>
          <a:xfrm>
            <a:off x="8244205" y="376999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五、滑步</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5"/>
            </p:custDataLst>
          </p:nvPr>
        </p:nvSpPr>
        <p:spPr>
          <a:xfrm>
            <a:off x="2653665" y="1223010"/>
            <a:ext cx="279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一、持球的基本站立姿势</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8" name="TextBox 107"/>
          <p:cNvSpPr txBox="1"/>
          <p:nvPr>
            <p:custDataLst>
              <p:tags r:id="rId26"/>
            </p:custDataLst>
          </p:nvPr>
        </p:nvSpPr>
        <p:spPr>
          <a:xfrm>
            <a:off x="6824345" y="4624070"/>
            <a:ext cx="1270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六、传接球</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2" name="文本框 1"/>
          <p:cNvSpPr txBox="1"/>
          <p:nvPr/>
        </p:nvSpPr>
        <p:spPr>
          <a:xfrm>
            <a:off x="-648335" y="288925"/>
            <a:ext cx="6096000" cy="829945"/>
          </a:xfrm>
          <a:prstGeom prst="rect">
            <a:avLst/>
          </a:prstGeom>
          <a:noFill/>
        </p:spPr>
        <p:txBody>
          <a:bodyPr wrap="square" rtlCol="0" anchor="t">
            <a:spAutoFit/>
          </a:bodyPr>
          <a:p>
            <a:pPr algn="ctr">
              <a:lnSpc>
                <a:spcPct val="150000"/>
              </a:lnSpc>
            </a:pPr>
            <a:r>
              <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篮球基本技术</a:t>
            </a:r>
            <a:endParaRPr lang="zh-CN" altLang="en-US" sz="32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29" grpId="0" bldLvl="0" animBg="1"/>
      <p:bldP spid="32" grpId="0" bldLvl="0" animBg="1"/>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11.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PP_MARK_KEY" val="fe549643-1ba0-44c8-ad38-2c40e037a39d"/>
  <p:tag name="COMMONDATA" val="eyJoZGlkIjoiNWVlNjgzMjI3MjA2NDk3ZGIyMWMzNTczOWViNWQ5N2QifQ=="/>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UNIT_PLACING_PICTURE_USER_VIEWPORT" val="{&quot;height&quot;:2932.499212598425,&quot;width&quot;:4592.500787401575}"/>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9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Lst>
</file>

<file path=ppt/tags/tag9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9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4394</Words>
  <Application>WPS 演示</Application>
  <PresentationFormat>自定义</PresentationFormat>
  <Paragraphs>380</Paragraphs>
  <Slides>33</Slides>
  <Notes>0</Notes>
  <HiddenSlides>0</HiddenSlides>
  <MMClips>0</MMClips>
  <ScaleCrop>false</ScaleCrop>
  <HeadingPairs>
    <vt:vector size="6" baseType="variant">
      <vt:variant>
        <vt:lpstr>已用的字体</vt:lpstr>
      </vt:variant>
      <vt:variant>
        <vt:i4>22</vt:i4>
      </vt:variant>
      <vt:variant>
        <vt:lpstr>主题</vt:lpstr>
      </vt:variant>
      <vt:variant>
        <vt:i4>5</vt:i4>
      </vt:variant>
      <vt:variant>
        <vt:lpstr>幻灯片标题</vt:lpstr>
      </vt:variant>
      <vt:variant>
        <vt:i4>33</vt:i4>
      </vt:variant>
    </vt:vector>
  </HeadingPairs>
  <TitlesOfParts>
    <vt:vector size="60"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思源宋体 CN</vt:lpstr>
      <vt:lpstr>方正黑体简体</vt:lpstr>
      <vt:lpstr>思源黑体 CN Bold</vt:lpstr>
      <vt:lpstr>思源宋体 CN SemiBold</vt:lpstr>
      <vt:lpstr>方正舒体</vt:lpstr>
      <vt:lpstr>华文新魏</vt:lpstr>
      <vt:lpstr>Office 主题</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219</cp:revision>
  <dcterms:created xsi:type="dcterms:W3CDTF">2013-10-18T12:56:00Z</dcterms:created>
  <dcterms:modified xsi:type="dcterms:W3CDTF">2023-08-30T06:51:04Z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DE82B72B376C4711ACEF5CA43CA7B338_13</vt:lpwstr>
  </property>
</Properties>
</file>