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97" r:id="rId7"/>
    <p:sldId id="274" r:id="rId8"/>
    <p:sldId id="275" r:id="rId9"/>
    <p:sldId id="359" r:id="rId10"/>
    <p:sldId id="360" r:id="rId11"/>
    <p:sldId id="361" r:id="rId12"/>
    <p:sldId id="336" r:id="rId13"/>
    <p:sldId id="362" r:id="rId14"/>
    <p:sldId id="363" r:id="rId15"/>
    <p:sldId id="383" r:id="rId16"/>
    <p:sldId id="338" r:id="rId17"/>
    <p:sldId id="384" r:id="rId18"/>
    <p:sldId id="385" r:id="rId19"/>
    <p:sldId id="386" r:id="rId20"/>
    <p:sldId id="387" r:id="rId21"/>
    <p:sldId id="388" r:id="rId22"/>
    <p:sldId id="389" r:id="rId23"/>
    <p:sldId id="390" r:id="rId24"/>
    <p:sldId id="391" r:id="rId25"/>
    <p:sldId id="392" r:id="rId26"/>
    <p:sldId id="393" r:id="rId27"/>
    <p:sldId id="259" r:id="rId28"/>
    <p:sldId id="309" r:id="rId29"/>
    <p:sldId id="394" r:id="rId30"/>
    <p:sldId id="395" r:id="rId31"/>
    <p:sldId id="312" r:id="rId32"/>
    <p:sldId id="396" r:id="rId33"/>
    <p:sldId id="313" r:id="rId34"/>
    <p:sldId id="397" r:id="rId35"/>
    <p:sldId id="314" r:id="rId36"/>
    <p:sldId id="315" r:id="rId37"/>
    <p:sldId id="398" r:id="rId38"/>
    <p:sldId id="399" r:id="rId39"/>
    <p:sldId id="401" r:id="rId40"/>
    <p:sldId id="400" r:id="rId41"/>
    <p:sldId id="265" r:id="rId42"/>
    <p:sldId id="268" r:id="rId43"/>
    <p:sldId id="269" r:id="rId44"/>
    <p:sldId id="402" r:id="rId45"/>
    <p:sldId id="403" r:id="rId46"/>
    <p:sldId id="404" r:id="rId47"/>
    <p:sldId id="405" r:id="rId48"/>
    <p:sldId id="282" r:id="rId49"/>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userDrawn="1">
          <p15:clr>
            <a:srgbClr val="A4A3A4"/>
          </p15:clr>
        </p15:guide>
        <p15:guide id="2" pos="3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BCED"/>
    <a:srgbClr val="BEB8AE"/>
    <a:srgbClr val="3B9C87"/>
    <a:srgbClr val="44C1A3"/>
    <a:srgbClr val="69B577"/>
    <a:srgbClr val="F99595"/>
    <a:srgbClr val="97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346" autoAdjust="0"/>
  </p:normalViewPr>
  <p:slideViewPr>
    <p:cSldViewPr snapToGrid="0" showGuides="1">
      <p:cViewPr>
        <p:scale>
          <a:sx n="75" d="100"/>
          <a:sy n="75" d="100"/>
        </p:scale>
        <p:origin x="-1896" y="-570"/>
      </p:cViewPr>
      <p:guideLst>
        <p:guide orient="horz" pos="2158"/>
        <p:guide pos="377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3" Type="http://schemas.openxmlformats.org/officeDocument/2006/relationships/tags" Target="tags/tag19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8790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2.png"/><Relationship Id="rId6" Type="http://schemas.openxmlformats.org/officeDocument/2006/relationships/tags" Target="../tags/tag4.xml"/><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8.png"/><Relationship Id="rId24" Type="http://schemas.openxmlformats.org/officeDocument/2006/relationships/notesSlide" Target="../notesSlides/notesSlide4.xml"/><Relationship Id="rId23" Type="http://schemas.openxmlformats.org/officeDocument/2006/relationships/slideLayout" Target="../slideLayouts/slideLayout2.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image" Target="../media/image2.png"/><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25.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8.png"/><Relationship Id="rId2" Type="http://schemas.openxmlformats.org/officeDocument/2006/relationships/image" Target="../media/image2.png"/><Relationship Id="rId18" Type="http://schemas.openxmlformats.org/officeDocument/2006/relationships/notesSlide" Target="../notesSlides/notesSlide7.xml"/><Relationship Id="rId17" Type="http://schemas.openxmlformats.org/officeDocument/2006/relationships/slideLayout" Target="../slideLayouts/slideLayout2.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tags" Target="../tags/tag39.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0.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tags" Target="../tags/tag4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image" Target="../media/image8.png"/><Relationship Id="rId2" Type="http://schemas.openxmlformats.org/officeDocument/2006/relationships/image" Target="../media/image2.png"/><Relationship Id="rId17" Type="http://schemas.openxmlformats.org/officeDocument/2006/relationships/slideLayout" Target="../slideLayouts/slideLayout2.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6.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tags" Target="../tags/tag57.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tags" Target="../tags/tag58.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8.png"/><Relationship Id="rId2" Type="http://schemas.openxmlformats.org/officeDocument/2006/relationships/image" Target="../media/image2.png"/><Relationship Id="rId14" Type="http://schemas.openxmlformats.org/officeDocument/2006/relationships/slideLayout" Target="../slideLayouts/slideLayout2.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image" Target="../media/image8.png"/><Relationship Id="rId29" Type="http://schemas.openxmlformats.org/officeDocument/2006/relationships/slideLayout" Target="../slideLayouts/slideLayout2.xml"/><Relationship Id="rId28" Type="http://schemas.openxmlformats.org/officeDocument/2006/relationships/tags" Target="../tags/tag93.xml"/><Relationship Id="rId27" Type="http://schemas.openxmlformats.org/officeDocument/2006/relationships/tags" Target="../tags/tag92.xml"/><Relationship Id="rId26" Type="http://schemas.openxmlformats.org/officeDocument/2006/relationships/tags" Target="../tags/tag91.xml"/><Relationship Id="rId25" Type="http://schemas.openxmlformats.org/officeDocument/2006/relationships/tags" Target="../tags/tag90.xml"/><Relationship Id="rId24" Type="http://schemas.openxmlformats.org/officeDocument/2006/relationships/tags" Target="../tags/tag89.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image" Target="../media/image2.png"/><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8.png"/><Relationship Id="rId2" Type="http://schemas.openxmlformats.org/officeDocument/2006/relationships/image" Target="../media/image2.png"/><Relationship Id="rId14" Type="http://schemas.openxmlformats.org/officeDocument/2006/relationships/slideLayout" Target="../slideLayouts/slideLayout2.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8.png"/><Relationship Id="rId2" Type="http://schemas.openxmlformats.org/officeDocument/2006/relationships/image" Target="../media/image2.png"/><Relationship Id="rId11" Type="http://schemas.openxmlformats.org/officeDocument/2006/relationships/slideLayout" Target="../slideLayouts/slideLayout2.xml"/><Relationship Id="rId10" Type="http://schemas.openxmlformats.org/officeDocument/2006/relationships/tags" Target="../tags/tag110.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8.png"/><Relationship Id="rId26" Type="http://schemas.openxmlformats.org/officeDocument/2006/relationships/slideLayout" Target="../slideLayouts/slideLayout2.xml"/><Relationship Id="rId25" Type="http://schemas.openxmlformats.org/officeDocument/2006/relationships/tags" Target="../tags/tag131.xml"/><Relationship Id="rId24" Type="http://schemas.openxmlformats.org/officeDocument/2006/relationships/image" Target="../media/image17.png"/><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image" Target="../media/image2.png"/><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8.png"/><Relationship Id="rId2" Type="http://schemas.openxmlformats.org/officeDocument/2006/relationships/image" Target="../media/image2.png"/><Relationship Id="rId14" Type="http://schemas.openxmlformats.org/officeDocument/2006/relationships/slideLayout" Target="../slideLayouts/slideLayout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png"/><Relationship Id="rId6" Type="http://schemas.openxmlformats.org/officeDocument/2006/relationships/tags" Target="../tags/tag142.xml"/><Relationship Id="rId5" Type="http://schemas.microsoft.com/office/2007/relationships/media" Target="../media/media3.mp4"/><Relationship Id="rId4" Type="http://schemas.openxmlformats.org/officeDocument/2006/relationships/video" Target="../media/media3.mp4"/><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1.png"/><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8.png"/><Relationship Id="rId28" Type="http://schemas.openxmlformats.org/officeDocument/2006/relationships/slideLayout" Target="../slideLayouts/slideLayout2.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image" Target="../media/image2.png"/><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image" Target="../media/image22.png"/><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image" Target="../media/image8.png"/><Relationship Id="rId21" Type="http://schemas.openxmlformats.org/officeDocument/2006/relationships/slideLayout" Target="../slideLayouts/slideLayout2.xml"/><Relationship Id="rId20" Type="http://schemas.openxmlformats.org/officeDocument/2006/relationships/tags" Target="../tags/tag185.xml"/><Relationship Id="rId2" Type="http://schemas.openxmlformats.org/officeDocument/2006/relationships/image" Target="../media/image2.png"/><Relationship Id="rId19" Type="http://schemas.openxmlformats.org/officeDocument/2006/relationships/tags" Target="../tags/tag184.xml"/><Relationship Id="rId18" Type="http://schemas.openxmlformats.org/officeDocument/2006/relationships/tags" Target="../tags/tag183.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1.png"/><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1.pn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3.png"/><Relationship Id="rId7" Type="http://schemas.openxmlformats.org/officeDocument/2006/relationships/tags" Target="../tags/tag193.xml"/><Relationship Id="rId6" Type="http://schemas.microsoft.com/office/2007/relationships/media" Target="../media/media4.mp4"/><Relationship Id="rId5" Type="http://schemas.openxmlformats.org/officeDocument/2006/relationships/video" Target="../media/media4.mp4"/><Relationship Id="rId4" Type="http://schemas.openxmlformats.org/officeDocument/2006/relationships/tags" Target="../tags/tag19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1.png"/><Relationship Id="rId6" Type="http://schemas.openxmlformats.org/officeDocument/2006/relationships/tags" Target="../tags/tag3.xml"/><Relationship Id="rId5" Type="http://schemas.microsoft.com/office/2007/relationships/media" Target="../media/media1.mp4"/><Relationship Id="rId4" Type="http://schemas.openxmlformats.org/officeDocument/2006/relationships/video" Target="../media/media1.mp4"/><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997775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305175" y="231394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大学生健康教育</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sp>
        <p:nvSpPr>
          <p:cNvPr id="32" name="标题 27"/>
          <p:cNvSpPr>
            <a:spLocks noGrp="1"/>
          </p:cNvSpPr>
          <p:nvPr/>
        </p:nvSpPr>
        <p:spPr>
          <a:xfrm>
            <a:off x="6316980" y="3698240"/>
            <a:ext cx="3804920" cy="7207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sz="1600" dirty="0">
                <a:solidFill>
                  <a:schemeClr val="tx1">
                    <a:lumMod val="75000"/>
                    <a:lumOff val="25000"/>
                  </a:schemeClr>
                </a:solidFill>
                <a:latin typeface="+mn-lt"/>
                <a:ea typeface="+mn-ea"/>
                <a:cs typeface="+mn-ea"/>
                <a:sym typeface="+mn-lt"/>
              </a:rPr>
              <a:t>北京出版社</a:t>
            </a:r>
            <a:endParaRPr lang="zh-CN" sz="1600" dirty="0">
              <a:solidFill>
                <a:schemeClr val="tx1">
                  <a:lumMod val="75000"/>
                  <a:lumOff val="25000"/>
                </a:schemeClr>
              </a:solidFill>
              <a:latin typeface="+mn-lt"/>
              <a:ea typeface="+mn-ea"/>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二、中暑</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1000125" y="1570355"/>
            <a:ext cx="6871970" cy="378460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（三）中暑的临床表现</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根据临床表现的轻重程度，中暑可分为以下三种。</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（1）先兆中暑。口渴、乏力、多汗、头晕、目眩、耳鸣、头痛、恶心、胸闷、心悸、注意力不集中等表现，体温可正常或略高，不超过 38 ℃。</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（2）轻症中暑。早期循环功能紊乱，包括面色潮红、苍白、烦躁不安、表情淡漠、恶心呕吐、大汗淋漓、皮肤湿冷、脉搏细数、血压偏低、心率加快、体温轻度升高。</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（3）重症中暑。痉挛、惊厥、昏迷等神经系统表现，或高热，或休克等。</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二、中暑</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1000125" y="1668145"/>
            <a:ext cx="6450965" cy="378460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（四）中暑的现场急救</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一旦出现中暑症状，应立即找一个阴凉处休息；同时补充水分，小口慢饮，解开领口扣子、领带等，保持周围通风；休息后，若不好转，应及时就医。</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FontTx/>
              <a:buNone/>
            </a:pPr>
            <a:r>
              <a:rPr lang="zh-CN" altLang="en-US" sz="1600" b="1" spc="300" dirty="0">
                <a:solidFill>
                  <a:srgbClr val="3B9C87"/>
                </a:solidFill>
                <a:cs typeface="+mn-ea"/>
              </a:rPr>
              <a:t>（五）中暑的程度不重时的治疗</a:t>
            </a:r>
            <a:endParaRPr lang="zh-CN" altLang="en-US" sz="1600" b="1" spc="300" dirty="0">
              <a:solidFill>
                <a:srgbClr val="3B9C87"/>
              </a:solidFill>
              <a:cs typeface="+mn-ea"/>
            </a:endParaRPr>
          </a:p>
          <a:p>
            <a:pPr algn="just">
              <a:lnSpc>
                <a:spcPct val="150000"/>
              </a:lnSpc>
              <a:spcBef>
                <a:spcPts val="0"/>
              </a:spcBef>
              <a:spcAft>
                <a:spcPts val="0"/>
              </a:spcAft>
              <a:buClrTx/>
              <a:buSzTx/>
              <a:buFontTx/>
              <a:buNone/>
            </a:pPr>
            <a:r>
              <a:rPr lang="zh-CN" altLang="en-US" sz="1600" spc="300" dirty="0">
                <a:solidFill>
                  <a:schemeClr val="tx1">
                    <a:lumMod val="75000"/>
                    <a:lumOff val="25000"/>
                  </a:schemeClr>
                </a:solidFill>
                <a:cs typeface="+mn-ea"/>
              </a:rPr>
              <a:t>中暑的程度不重时及时进行对症处理，一般可很快恢复。</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FontTx/>
              <a:buNone/>
            </a:pPr>
            <a:r>
              <a:rPr lang="zh-CN" altLang="en-US" sz="1600" spc="300" dirty="0">
                <a:solidFill>
                  <a:schemeClr val="tx1">
                    <a:lumMod val="75000"/>
                    <a:lumOff val="25000"/>
                  </a:schemeClr>
                </a:solidFill>
                <a:cs typeface="+mn-ea"/>
              </a:rPr>
              <a:t>（1）迅速脱离高温环境，阴凉处平卧休息，给予含盐清凉饮料；</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FontTx/>
              <a:buNone/>
            </a:pPr>
            <a:r>
              <a:rPr lang="zh-CN" altLang="en-US" sz="1600" spc="300" dirty="0">
                <a:solidFill>
                  <a:schemeClr val="tx1">
                    <a:lumMod val="75000"/>
                    <a:lumOff val="25000"/>
                  </a:schemeClr>
                </a:solidFill>
                <a:cs typeface="+mn-ea"/>
              </a:rPr>
              <a:t>（2）必要时给予葡萄糖生理盐水静脉滴注，纠正水、电解质紊乱。</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a:t>
            </a:r>
            <a:r>
              <a:rPr lang="zh-CN" altLang="en-US" sz="2000">
                <a:solidFill>
                  <a:schemeClr val="tx1">
                    <a:lumMod val="75000"/>
                    <a:lumOff val="25000"/>
                  </a:schemeClr>
                </a:solidFill>
                <a:latin typeface="+mn-lt"/>
                <a:ea typeface="+mn-ea"/>
                <a:cs typeface="+mn-ea"/>
                <a:sym typeface="+mn-lt"/>
              </a:rPr>
              <a:t>中暑的急救方法有哪些？</a:t>
            </a:r>
            <a:endParaRPr lang="zh-CN" alt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5" name="中暑的急救方法有哪些？">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105025" y="1504950"/>
            <a:ext cx="7315200" cy="4114800"/>
          </a:xfrm>
          <a:prstGeom prst="rect">
            <a:avLst/>
          </a:prstGeom>
        </p:spPr>
      </p:pic>
      <p:sp>
        <p:nvSpPr>
          <p:cNvPr id="7" name="文本框 6"/>
          <p:cNvSpPr txBox="1"/>
          <p:nvPr/>
        </p:nvSpPr>
        <p:spPr>
          <a:xfrm>
            <a:off x="2505075" y="5734050"/>
            <a:ext cx="6343650" cy="306705"/>
          </a:xfrm>
          <a:prstGeom prst="rect">
            <a:avLst/>
          </a:prstGeom>
          <a:noFill/>
        </p:spPr>
        <p:txBody>
          <a:bodyPr wrap="square" rtlCol="0">
            <a:spAutoFit/>
          </a:bodyPr>
          <a:p>
            <a:pPr algn="ctr"/>
            <a:r>
              <a:rPr lang="zh-CN" altLang="en-US" sz="1400">
                <a:sym typeface="+mn-ea"/>
              </a:rPr>
              <a:t>视频资源来源于网络，如有侵权请联系删除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三、冻伤及冻僵</a:t>
            </a:r>
            <a:endParaRPr lang="zh-CN" sz="2000">
              <a:solidFill>
                <a:schemeClr val="tx1">
                  <a:lumMod val="75000"/>
                  <a:lumOff val="25000"/>
                </a:schemeClr>
              </a:solidFill>
              <a:latin typeface="+mn-lt"/>
              <a:ea typeface="+mn-ea"/>
              <a:cs typeface="+mn-ea"/>
              <a:sym typeface="+mn-lt"/>
            </a:endParaRPr>
          </a:p>
        </p:txBody>
      </p:sp>
      <p:sp>
        <p:nvSpPr>
          <p:cNvPr id="7" name="文本框 6"/>
          <p:cNvSpPr txBox="1"/>
          <p:nvPr/>
        </p:nvSpPr>
        <p:spPr>
          <a:xfrm>
            <a:off x="914400" y="1382395"/>
            <a:ext cx="10231120" cy="119888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（一）冻伤的概念</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冻伤即冷损伤，是低温作用于机体引起局部乃至全身的损伤。</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冻伤的轻重程度与低温强度及作用时间、空气湿度和风速等密切相关。</a:t>
            </a:r>
            <a:endParaRPr lang="zh-CN" altLang="en-US" sz="1600" spc="300" dirty="0">
              <a:solidFill>
                <a:schemeClr val="tx1">
                  <a:lumMod val="75000"/>
                  <a:lumOff val="25000"/>
                </a:schemeClr>
              </a:solidFill>
              <a:cs typeface="+mn-ea"/>
            </a:endParaRPr>
          </a:p>
        </p:txBody>
      </p:sp>
      <p:sp>
        <p:nvSpPr>
          <p:cNvPr id="51" name="矩形: 剪去单角 50"/>
          <p:cNvSpPr/>
          <p:nvPr>
            <p:custDataLst>
              <p:tags r:id="rId5"/>
            </p:custDataLst>
          </p:nvPr>
        </p:nvSpPr>
        <p:spPr>
          <a:xfrm flipV="1">
            <a:off x="4516188" y="3409103"/>
            <a:ext cx="3252758"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6"/>
            </p:custDataLst>
          </p:nvPr>
        </p:nvSpPr>
        <p:spPr>
          <a:xfrm rot="5400000">
            <a:off x="7430125" y="5087042"/>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7"/>
            </p:custDataLst>
          </p:nvPr>
        </p:nvSpPr>
        <p:spPr>
          <a:xfrm>
            <a:off x="4346854" y="326093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8"/>
            </p:custDataLst>
          </p:nvPr>
        </p:nvSpPr>
        <p:spPr>
          <a:xfrm>
            <a:off x="4397310" y="331139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矩形 45"/>
          <p:cNvSpPr/>
          <p:nvPr>
            <p:custDataLst>
              <p:tags r:id="rId9"/>
            </p:custDataLst>
          </p:nvPr>
        </p:nvSpPr>
        <p:spPr>
          <a:xfrm>
            <a:off x="4610100" y="3838575"/>
            <a:ext cx="2971165" cy="1130935"/>
          </a:xfrm>
          <a:prstGeom prst="rect">
            <a:avLst/>
          </a:prstGeom>
        </p:spPr>
        <p:txBody>
          <a:bodyPr wrap="square">
            <a:no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（2）慢性疾病、营养不良、饥饿、疲劳、年老、神志不清、痴呆、醉酒、休克和创伤等是冻伤的易患因素。</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0"/>
            </p:custDataLst>
          </p:nvPr>
        </p:nvSpPr>
        <p:spPr>
          <a:xfrm>
            <a:off x="4432615" y="332207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剪去单角 59"/>
          <p:cNvSpPr/>
          <p:nvPr>
            <p:custDataLst>
              <p:tags r:id="rId11"/>
            </p:custDataLst>
          </p:nvPr>
        </p:nvSpPr>
        <p:spPr>
          <a:xfrm flipV="1">
            <a:off x="8084888" y="3409103"/>
            <a:ext cx="3252758"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12"/>
            </p:custDataLst>
          </p:nvPr>
        </p:nvSpPr>
        <p:spPr>
          <a:xfrm rot="5400000">
            <a:off x="10998825" y="5087042"/>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3"/>
            </p:custDataLst>
          </p:nvPr>
        </p:nvSpPr>
        <p:spPr>
          <a:xfrm>
            <a:off x="7915554" y="326093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4"/>
            </p:custDataLst>
          </p:nvPr>
        </p:nvSpPr>
        <p:spPr>
          <a:xfrm>
            <a:off x="7966010" y="331139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5"/>
            </p:custDataLst>
          </p:nvPr>
        </p:nvSpPr>
        <p:spPr>
          <a:xfrm>
            <a:off x="8287754" y="3838363"/>
            <a:ext cx="2847026" cy="1130643"/>
          </a:xfrm>
          <a:prstGeom prst="rect">
            <a:avLst/>
          </a:prstGeom>
        </p:spPr>
        <p:txBody>
          <a:bodyPr wrap="square">
            <a:normAutofit/>
          </a:bodyPr>
          <a:p>
            <a:pPr algn="just">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（3）暴露于零点温度以上者称非冻结性冻伤，零点温度以下者称冻结性冻伤。</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16"/>
            </p:custDataLst>
          </p:nvPr>
        </p:nvSpPr>
        <p:spPr>
          <a:xfrm>
            <a:off x="8001315" y="332207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矩形: 剪去单角 32"/>
          <p:cNvSpPr/>
          <p:nvPr>
            <p:custDataLst>
              <p:tags r:id="rId17"/>
            </p:custDataLst>
          </p:nvPr>
        </p:nvSpPr>
        <p:spPr>
          <a:xfrm flipV="1">
            <a:off x="947488" y="3409103"/>
            <a:ext cx="3252758"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等腰三角形 33"/>
          <p:cNvSpPr/>
          <p:nvPr>
            <p:custDataLst>
              <p:tags r:id="rId18"/>
            </p:custDataLst>
          </p:nvPr>
        </p:nvSpPr>
        <p:spPr>
          <a:xfrm rot="5400000">
            <a:off x="3861425" y="5087042"/>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19"/>
            </p:custDataLst>
          </p:nvPr>
        </p:nvSpPr>
        <p:spPr>
          <a:xfrm>
            <a:off x="778154" y="326093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20"/>
            </p:custDataLst>
          </p:nvPr>
        </p:nvSpPr>
        <p:spPr>
          <a:xfrm>
            <a:off x="828610" y="331139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21"/>
            </p:custDataLst>
          </p:nvPr>
        </p:nvSpPr>
        <p:spPr>
          <a:xfrm>
            <a:off x="1150354" y="3838363"/>
            <a:ext cx="2847026" cy="1130643"/>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（1）手足、耳鼻部及面颊部是最常发生的部位。</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22"/>
            </p:custDataLst>
          </p:nvPr>
        </p:nvSpPr>
        <p:spPr>
          <a:xfrm>
            <a:off x="863915" y="332207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三、冻伤及冻僵</a:t>
            </a:r>
            <a:endParaRPr lang="zh-CN" sz="2000">
              <a:solidFill>
                <a:schemeClr val="tx1">
                  <a:lumMod val="75000"/>
                  <a:lumOff val="25000"/>
                </a:schemeClr>
              </a:solidFill>
              <a:latin typeface="+mn-lt"/>
              <a:ea typeface="+mn-ea"/>
              <a:cs typeface="+mn-ea"/>
              <a:sym typeface="+mn-lt"/>
            </a:endParaRPr>
          </a:p>
        </p:txBody>
      </p:sp>
      <p:sp>
        <p:nvSpPr>
          <p:cNvPr id="7" name="文本框 6"/>
          <p:cNvSpPr txBox="1"/>
          <p:nvPr/>
        </p:nvSpPr>
        <p:spPr>
          <a:xfrm>
            <a:off x="1247140" y="1868170"/>
            <a:ext cx="9726930" cy="3415030"/>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（二）冻僵的概念</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冻僵又称意外低体温，是指处在寒冷环境中的机体中心体温低于 35 ℃，伴神经和心血管系统损伤为主要表现的全身性疾病。</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FontTx/>
              <a:buNone/>
            </a:pPr>
            <a:r>
              <a:rPr lang="zh-CN" altLang="en-US" sz="1600" b="1" spc="300" dirty="0">
                <a:solidFill>
                  <a:srgbClr val="3B9C87"/>
                </a:solidFill>
                <a:cs typeface="+mn-ea"/>
              </a:rPr>
              <a:t>（三）冻伤和冻僵的症状</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（1）非冻结性冻伤。非冻结性冻伤指长时间暴露于 0～10 ℃ 的低温、潮湿环境中造成的局部损伤，无冻结性病理改变，包括冻疮、战壕足及浸泡足。</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（2）冻结性冻伤。冻结性冻伤包括局部冻伤和全身冻伤（冻僵），大多发生于意外事故或战时。当组织温度降至冰点以下（皮肤暴露温度降至 -5 ℃以下）时就会发生冻结，形成冰晶体，这是区别非冻结性损伤的病理特点。</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三、冻伤及冻僵</a:t>
            </a:r>
            <a:endParaRPr lang="zh-CN" sz="2000">
              <a:solidFill>
                <a:schemeClr val="tx1">
                  <a:lumMod val="75000"/>
                  <a:lumOff val="25000"/>
                </a:schemeClr>
              </a:solidFill>
              <a:latin typeface="+mn-lt"/>
              <a:ea typeface="+mn-ea"/>
              <a:cs typeface="+mn-ea"/>
              <a:sym typeface="+mn-lt"/>
            </a:endParaRPr>
          </a:p>
        </p:txBody>
      </p:sp>
      <p:sp>
        <p:nvSpPr>
          <p:cNvPr id="7" name="文本框 6"/>
          <p:cNvSpPr txBox="1"/>
          <p:nvPr/>
        </p:nvSpPr>
        <p:spPr>
          <a:xfrm>
            <a:off x="1247140" y="1477645"/>
            <a:ext cx="9926320" cy="4523105"/>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（四）冻疮的预防</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（1）预防冻疮真正有效的措施只有以下三点。</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① 保暖：在居住的地方，应尽量保持室温不低于 10 ℃。如果外出，注意薄弱部位的保暖，不行就多穿袜子，多戴手套。紧身裤 / 袜会让你的下肢紧绷而循环不良诱发冻疮，是要妙曼曲线还是猪蹄般红肿的手脚，是个艰难的选择。</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② 回到温暖环境，然后按摩受寒最重的肢端。比如手外露的话可以拍拍手，反复搓揉手指和手掌，帮助局部血液循环，待肢端麻木的感觉消失以后，才可以用温水毛巾短暂地敷一下。</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③ 适度的体育锻炼：能促进全身血液循环，是预防冻疮的终极手段。跑步及其他的有氧运动都可以达到目的。孕妇、老年体虚者和心功能不全的人不必勉强自己进行大强度的锻炼，可以用快步走或是散步的方式替代。</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（2）冻疮治疗并没有特别有效的办法。虽然冻疮让人深恶痛绝，恨不得分分钟除之</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而后快。</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四、烧烫伤</a:t>
            </a:r>
            <a:endParaRPr lang="zh-CN" sz="2000">
              <a:solidFill>
                <a:schemeClr val="tx1">
                  <a:lumMod val="75000"/>
                  <a:lumOff val="25000"/>
                </a:schemeClr>
              </a:solidFill>
              <a:latin typeface="+mn-lt"/>
              <a:ea typeface="+mn-ea"/>
              <a:cs typeface="+mn-ea"/>
              <a:sym typeface="+mn-lt"/>
            </a:endParaRPr>
          </a:p>
        </p:txBody>
      </p:sp>
      <p:sp>
        <p:nvSpPr>
          <p:cNvPr id="30" name="矩形 29"/>
          <p:cNvSpPr/>
          <p:nvPr>
            <p:custDataLst>
              <p:tags r:id="rId5"/>
            </p:custDataLst>
          </p:nvPr>
        </p:nvSpPr>
        <p:spPr>
          <a:xfrm>
            <a:off x="1438331" y="1844708"/>
            <a:ext cx="739778" cy="765511"/>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6"/>
            </p:custDataLst>
          </p:nvPr>
        </p:nvSpPr>
        <p:spPr>
          <a:xfrm>
            <a:off x="1296809" y="1698262"/>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7"/>
            </p:custDataLst>
          </p:nvPr>
        </p:nvSpPr>
        <p:spPr>
          <a:xfrm>
            <a:off x="2489959" y="1524298"/>
            <a:ext cx="2796573" cy="456974"/>
          </a:xfrm>
          <a:prstGeom prst="rect">
            <a:avLst/>
          </a:prstGeom>
          <a:noFill/>
        </p:spPr>
        <p:txBody>
          <a:bodyPr wrap="square" lIns="91440" tIns="45720" rIns="91440" bIns="45720" rtlCol="0" anchor="ctr" anchorCtr="0">
            <a:normAutofit/>
          </a:bodyPr>
          <a:p>
            <a:pPr>
              <a:lnSpc>
                <a:spcPct val="120000"/>
              </a:lnSpc>
            </a:pPr>
            <a:r>
              <a:rPr lang="zh-CN" altLang="en-US" sz="16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rPr>
              <a:t>（一）烧烫伤的概念</a:t>
            </a:r>
            <a:endParaRPr lang="zh-CN" altLang="en-US" sz="16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文本框 39"/>
          <p:cNvSpPr txBox="1"/>
          <p:nvPr>
            <p:custDataLst>
              <p:tags r:id="rId8"/>
            </p:custDataLst>
          </p:nvPr>
        </p:nvSpPr>
        <p:spPr>
          <a:xfrm>
            <a:off x="2489835" y="2004060"/>
            <a:ext cx="2939415" cy="1049655"/>
          </a:xfrm>
          <a:prstGeom prst="rect">
            <a:avLst/>
          </a:prstGeom>
          <a:noFill/>
        </p:spPr>
        <p:txBody>
          <a:bodyPr wrap="square" lIns="91440" tIns="45720" rIns="91440" bIns="45720" rtlCol="0" anchor="t" anchorCtr="0">
            <a:normAutofit fontScale="90000"/>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烧烫伤（burn）指各种热源、光电、放射线等因素所致的人体组织损伤，本质是蛋白质变性。</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9"/>
            </p:custDataLst>
          </p:nvPr>
        </p:nvSpPr>
        <p:spPr>
          <a:xfrm>
            <a:off x="6475490" y="1844708"/>
            <a:ext cx="739778" cy="765511"/>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4" name="任意多边形 43"/>
          <p:cNvSpPr/>
          <p:nvPr>
            <p:custDataLst>
              <p:tags r:id="rId10"/>
            </p:custDataLst>
          </p:nvPr>
        </p:nvSpPr>
        <p:spPr>
          <a:xfrm>
            <a:off x="6333968" y="1698262"/>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1"/>
            </p:custDataLst>
          </p:nvPr>
        </p:nvSpPr>
        <p:spPr>
          <a:xfrm>
            <a:off x="7527118" y="1524298"/>
            <a:ext cx="2796573" cy="456974"/>
          </a:xfrm>
          <a:prstGeom prst="rect">
            <a:avLst/>
          </a:prstGeom>
          <a:noFill/>
        </p:spPr>
        <p:txBody>
          <a:bodyPr wrap="square" lIns="91440" tIns="45720" rIns="91440" bIns="45720" rtlCol="0" anchor="ctr" anchorCtr="0">
            <a:normAutofit/>
          </a:bodyPr>
          <a:p>
            <a:pPr>
              <a:lnSpc>
                <a:spcPct val="120000"/>
              </a:lnSpc>
            </a:pPr>
            <a:r>
              <a:rPr lang="zh-CN" altLang="en-US" sz="1600" b="1" spc="300">
                <a:solidFill>
                  <a:srgbClr val="49BEAA">
                    <a:lumMod val="75000"/>
                  </a:srgbClr>
                </a:solidFill>
                <a:latin typeface="Arial" panose="020B0604020202020204" pitchFamily="34" charset="0"/>
                <a:ea typeface="微软雅黑" panose="020B0503020204020204" charset="-122"/>
                <a:sym typeface="Arial" panose="020B0604020202020204" pitchFamily="34" charset="0"/>
              </a:rPr>
              <a:t>（二）烧烫伤的症状</a:t>
            </a:r>
            <a:endParaRPr lang="zh-CN" altLang="en-US" sz="1600" b="1" spc="300">
              <a:solidFill>
                <a:srgbClr val="49BEA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12"/>
            </p:custDataLst>
          </p:nvPr>
        </p:nvSpPr>
        <p:spPr>
          <a:xfrm>
            <a:off x="7527118" y="2003842"/>
            <a:ext cx="2796573" cy="1049595"/>
          </a:xfrm>
          <a:prstGeom prst="rect">
            <a:avLst/>
          </a:prstGeom>
          <a:noFill/>
        </p:spPr>
        <p:txBody>
          <a:bodyPr wrap="square" lIns="91440" tIns="45720" rIns="91440" bIns="45720" rtlCol="0" anchor="t" anchorCtr="0">
            <a:normAutofit/>
          </a:bodyPr>
          <a:p>
            <a:pPr>
              <a:lnSpc>
                <a:spcPct val="120000"/>
              </a:lnSpc>
            </a:pPr>
            <a:r>
              <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烧伤组织出现变性坏死，体液渗出引起组织水肿、变性。</a:t>
            </a:r>
            <a:endPar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13"/>
            </p:custDataLst>
          </p:nvPr>
        </p:nvSpPr>
        <p:spPr>
          <a:xfrm>
            <a:off x="3956913" y="3975715"/>
            <a:ext cx="739777" cy="695918"/>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14"/>
            </p:custDataLst>
          </p:nvPr>
        </p:nvSpPr>
        <p:spPr>
          <a:xfrm>
            <a:off x="3815390" y="3842583"/>
            <a:ext cx="1022823" cy="96218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5"/>
            </p:custDataLst>
          </p:nvPr>
        </p:nvSpPr>
        <p:spPr>
          <a:xfrm>
            <a:off x="5008245" y="3676650"/>
            <a:ext cx="3148965" cy="415290"/>
          </a:xfrm>
          <a:prstGeom prst="rect">
            <a:avLst/>
          </a:prstGeom>
          <a:noFill/>
        </p:spPr>
        <p:txBody>
          <a:bodyPr wrap="square" lIns="91440" tIns="45720" rIns="91440" bIns="45720" rtlCol="0" anchor="ctr" anchorCtr="0">
            <a:noAutofit/>
          </a:bodyPr>
          <a:p>
            <a:pPr>
              <a:lnSpc>
                <a:spcPct val="120000"/>
              </a:lnSpc>
            </a:pPr>
            <a:r>
              <a:rPr lang="zh-CN" altLang="en-US" sz="15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rPr>
              <a:t>（三）轻度烧伤的应急处理</a:t>
            </a:r>
            <a:endParaRPr lang="zh-CN" altLang="en-US" sz="15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16"/>
            </p:custDataLst>
          </p:nvPr>
        </p:nvSpPr>
        <p:spPr>
          <a:xfrm>
            <a:off x="5008245" y="4112895"/>
            <a:ext cx="3871595" cy="2201545"/>
          </a:xfrm>
          <a:prstGeom prst="rect">
            <a:avLst/>
          </a:prstGeom>
          <a:noFill/>
        </p:spPr>
        <p:txBody>
          <a:bodyPr wrap="square" lIns="91440" tIns="45720" rIns="91440" bIns="45720" rtlCol="0" anchor="t" anchorCtr="0">
            <a:noAutofit/>
          </a:bodyPr>
          <a:p>
            <a:pPr>
              <a:lnSpc>
                <a:spcPct val="120000"/>
              </a:lnSpc>
            </a:pPr>
            <a:r>
              <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无论是热水、热油还是化学物质烫伤，一旦发生后，最及时、简单、有效的处理方法就是用大量清水直接淋冲创面，持续时间最好在 20 分钟左右或更长，或浸入清洁冷水中，淋冲后，可用清洁冷（冰）水浸湿的毛巾、纱垫等敷于创面，能减少烫伤部位残余的热量继续损伤皮肤组织，可以缓解疼痛，减少组织水肿和水疱形成。</a:t>
            </a:r>
            <a:endPar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五、火灾</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240790" y="1378585"/>
            <a:ext cx="9538335" cy="230695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火灾是严重威胁人民生命财产，影响经济发展和社会稳定的常见灾难类型。造成数万人死亡和数以亿计的经济损失。火灾常发生在商场、影剧院等公众聚集场所，工矿企业，家庭和居民聚集区，也发生于车辆、地铁、轮船等交通工具。由于城市高层建筑越来越多，火灾发生也越来越多。高层建筑具有烟道效应，火灾蔓延快，由于建筑高度，人员疏散困难。普通消防灭火设备难以实现高层灭火，高层建筑火灾重在预防，建筑设计施工要符合更高的防火级别。</a:t>
            </a:r>
            <a:endParaRPr lang="zh-CN" altLang="en-US" dirty="0">
              <a:latin typeface="+mn-lt"/>
              <a:ea typeface="+mn-ea"/>
              <a:cs typeface="+mn-ea"/>
              <a:sym typeface="+mn-lt"/>
            </a:endParaRPr>
          </a:p>
        </p:txBody>
      </p:sp>
      <p:pic>
        <p:nvPicPr>
          <p:cNvPr id="5" name="图片 4"/>
          <p:cNvPicPr>
            <a:picLocks noChangeAspect="1"/>
          </p:cNvPicPr>
          <p:nvPr/>
        </p:nvPicPr>
        <p:blipFill>
          <a:blip r:embed="rId5"/>
          <a:stretch>
            <a:fillRect/>
          </a:stretch>
        </p:blipFill>
        <p:spPr>
          <a:xfrm>
            <a:off x="3009900" y="4149090"/>
            <a:ext cx="6000750" cy="1895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六、自然灾害的救援</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240790" y="1483360"/>
            <a:ext cx="9538335" cy="415417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algn="just" fontAlgn="auto">
              <a:lnSpc>
                <a:spcPct val="150000"/>
              </a:lnSpc>
              <a:spcBef>
                <a:spcPts val="0"/>
              </a:spcBef>
              <a:spcAft>
                <a:spcPts val="0"/>
              </a:spcAft>
              <a:buClrTx/>
              <a:buSzTx/>
              <a:buFontTx/>
              <a:buNone/>
            </a:pPr>
            <a:r>
              <a:rPr lang="zh-CN" altLang="en-US" b="1" dirty="0">
                <a:solidFill>
                  <a:srgbClr val="3B9C87"/>
                </a:solidFill>
                <a:latin typeface="+mn-lt"/>
                <a:ea typeface="+mn-ea"/>
                <a:cs typeface="+mn-ea"/>
                <a:sym typeface="+mn-lt"/>
              </a:rPr>
              <a:t>（一）地震</a:t>
            </a:r>
            <a:endParaRPr lang="zh-CN" altLang="en-US" b="1" dirty="0">
              <a:solidFill>
                <a:srgbClr val="3B9C87"/>
              </a:solidFill>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（1）地震的概念。地震是地球板块之间挤压碰撞，造成板块边缘及板块内部产生错动和破裂，快速释放能量，导致地面震动的自然现象。</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（2）地震逃生技巧。① 室内避震</a:t>
            </a:r>
            <a:r>
              <a:rPr lang="en-US" altLang="zh-CN" dirty="0">
                <a:latin typeface="+mn-lt"/>
                <a:ea typeface="+mn-ea"/>
                <a:cs typeface="+mn-ea"/>
                <a:sym typeface="+mn-lt"/>
              </a:rPr>
              <a:t>:a. 在平房：在屋内应迅速躲到坚固的床、桌下和墙角等安全三角区，采取下蹲或卧倒姿势，并尽量紧缩自己身体。b. 在楼房：远离外墙及门窗，选择厨房、卫生间等面积小、承重墙多、管道支撑点多、不易塌落的空间躲避。c. 在车站、商场、影剧院、教室等公共场所：要保持镇静，就地选择安全处躲藏，然后听从指挥，有序撤离。 </a:t>
            </a:r>
            <a:r>
              <a:rPr lang="en-US" altLang="zh-CN" dirty="0">
                <a:latin typeface="Calibri" panose="020F0502020204030204" charset="0"/>
                <a:ea typeface="+mn-ea"/>
                <a:cs typeface="+mn-ea"/>
                <a:sym typeface="+mn-lt"/>
              </a:rPr>
              <a:t>② </a:t>
            </a:r>
            <a:r>
              <a:rPr lang="en-US" altLang="zh-CN" dirty="0">
                <a:latin typeface="+mn-lt"/>
                <a:ea typeface="+mn-ea"/>
                <a:cs typeface="+mn-ea"/>
                <a:sym typeface="+mn-lt"/>
              </a:rPr>
              <a:t>室外避震:a. 选择开阔处，车辆应迅速停驶，人员要立即离开车辆躲避到安全处。b. 远离楼房和高大建筑物、烟囱、架空管道、广告牌、电线杆、高架立交、桥梁等，远离山坡陡崖、危岩滚石、河岸地带。c. 迅速远离易燃易爆及有毒有害物质储存场所。</a:t>
            </a:r>
            <a:endParaRPr lang="en-US" altLang="zh-CN"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六、自然灾害的救援</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240790" y="1883410"/>
            <a:ext cx="9538335" cy="341503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 </a:t>
            </a:r>
            <a:r>
              <a:rPr lang="zh-CN" altLang="en-US" dirty="0">
                <a:latin typeface="Calibri" panose="020F0502020204030204" charset="0"/>
                <a:ea typeface="+mn-ea"/>
                <a:cs typeface="+mn-ea"/>
                <a:sym typeface="+mn-lt"/>
              </a:rPr>
              <a:t>③</a:t>
            </a:r>
            <a:r>
              <a:rPr lang="zh-CN" altLang="en-US" dirty="0">
                <a:latin typeface="+mn-lt"/>
                <a:ea typeface="+mn-ea"/>
                <a:cs typeface="+mn-ea"/>
                <a:sym typeface="+mn-lt"/>
              </a:rPr>
              <a:t>被困后的自我救援</a:t>
            </a:r>
            <a:r>
              <a:rPr lang="en-US" altLang="zh-CN" dirty="0">
                <a:latin typeface="+mn-lt"/>
                <a:ea typeface="+mn-ea"/>
                <a:cs typeface="+mn-ea"/>
                <a:sym typeface="+mn-lt"/>
              </a:rPr>
              <a:t>:a. 要保持头脑清醒，注意观察自身所处的环境。b. 如手臂或其他部位能动时，应用湿手巾、衣服或其他布料捂住口鼻，避免灰尘呛闷发生损伤和窒息，然后逐步清除掉身体上的压埋物，争取脱离险境。c. 不能脱险时，应在面部和胸部掏出一定空间，保持呼吸畅通。d. 如已受伤，应想办法包扎，并用砖块、木棍和可以挪动的物品等支撑身体上方的重物，避免其进一步塌落，以扩大和稳定生存空间。e. 当被阻隔在深部废墟下时，要积极设法寻找和开辟逃生通道，朝着有光亮 、更安全宽敞的地方移动。f. 尽力寻找水和食物并节约食用，以延长生存时间，等待救援。g. 不要随便动用室内设施，包括电源、水源等，也不要使用明火，闻到煤气及其他有毒异味或灰尘太大时，设法用湿衣物捂住口、鼻。</a:t>
            </a:r>
            <a:endParaRPr lang="en-US" altLang="zh-CN"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02.</a:t>
            </a:r>
            <a:r>
              <a:rPr lang="en-US" sz="2000" dirty="0">
                <a:solidFill>
                  <a:schemeClr val="tx1">
                    <a:lumMod val="75000"/>
                    <a:lumOff val="25000"/>
                  </a:schemeClr>
                </a:solidFill>
                <a:latin typeface="+mn-lt"/>
                <a:ea typeface="+mn-ea"/>
                <a:cs typeface="+mn-ea"/>
                <a:sym typeface="+mn-lt"/>
              </a:rPr>
              <a:t>模块二　健康意识和素养</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03.</a:t>
            </a:r>
            <a:r>
              <a:rPr lang="en-US" sz="2000" dirty="0">
                <a:solidFill>
                  <a:schemeClr val="tx1">
                    <a:lumMod val="75000"/>
                    <a:lumOff val="25000"/>
                  </a:schemeClr>
                </a:solidFill>
                <a:latin typeface="+mn-lt"/>
                <a:ea typeface="+mn-ea"/>
                <a:cs typeface="+mn-ea"/>
                <a:sym typeface="+mn-lt"/>
              </a:rPr>
              <a:t>模块三　健康生活方式</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04.</a:t>
            </a:r>
            <a:r>
              <a:rPr lang="en-US" sz="2000" dirty="0">
                <a:solidFill>
                  <a:schemeClr val="tx1">
                    <a:lumMod val="75000"/>
                    <a:lumOff val="25000"/>
                  </a:schemeClr>
                </a:solidFill>
                <a:latin typeface="+mn-lt"/>
                <a:ea typeface="+mn-ea"/>
                <a:cs typeface="+mn-ea"/>
                <a:sym typeface="+mn-lt"/>
              </a:rPr>
              <a:t>模块四　心理健康</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66" y="2267497"/>
            <a:ext cx="3495198"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01.</a:t>
            </a:r>
            <a:r>
              <a:rPr sz="2000" dirty="0">
                <a:solidFill>
                  <a:schemeClr val="tx1">
                    <a:lumMod val="75000"/>
                    <a:lumOff val="25000"/>
                  </a:schemeClr>
                </a:solidFill>
                <a:latin typeface="+mn-lt"/>
                <a:ea typeface="+mn-ea"/>
                <a:cs typeface="+mn-ea"/>
                <a:sym typeface="+mn-lt"/>
              </a:rPr>
              <a:t>模块一　绪论</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3" grpId="0"/>
      <p:bldP spid="14" grpId="0"/>
      <p:bldP spid="15" grpId="0"/>
      <p:bldP spid="3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六、自然灾害的救援</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108075" y="1692910"/>
            <a:ext cx="5900420" cy="378460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dirty="0">
                <a:ea typeface="+mn-ea"/>
                <a:cs typeface="+mn-ea"/>
                <a:sym typeface="+mn-lt"/>
              </a:rPr>
              <a:t>④ 注意事项如下。</a:t>
            </a:r>
            <a:endParaRPr dirty="0">
              <a:ea typeface="+mn-ea"/>
              <a:cs typeface="+mn-ea"/>
              <a:sym typeface="+mn-lt"/>
            </a:endParaRPr>
          </a:p>
          <a:p>
            <a:pPr marL="0" indent="0" fontAlgn="auto">
              <a:lnSpc>
                <a:spcPct val="150000"/>
              </a:lnSpc>
              <a:buNone/>
            </a:pPr>
            <a:r>
              <a:rPr dirty="0">
                <a:ea typeface="+mn-ea"/>
                <a:cs typeface="+mn-ea"/>
                <a:sym typeface="+mn-lt"/>
              </a:rPr>
              <a:t>a. 要有强烈的求生欲望，要有自救的勇气和毅力。</a:t>
            </a:r>
            <a:endParaRPr dirty="0">
              <a:ea typeface="+mn-ea"/>
              <a:cs typeface="+mn-ea"/>
              <a:sym typeface="+mn-lt"/>
            </a:endParaRPr>
          </a:p>
          <a:p>
            <a:pPr marL="0" indent="0" fontAlgn="auto">
              <a:lnSpc>
                <a:spcPct val="150000"/>
              </a:lnSpc>
              <a:buNone/>
            </a:pPr>
            <a:r>
              <a:rPr dirty="0">
                <a:ea typeface="+mn-ea"/>
                <a:cs typeface="+mn-ea"/>
                <a:sym typeface="+mn-lt"/>
              </a:rPr>
              <a:t>b. 保持神志清醒，不要急躁。</a:t>
            </a:r>
            <a:endParaRPr dirty="0">
              <a:ea typeface="+mn-ea"/>
              <a:cs typeface="+mn-ea"/>
              <a:sym typeface="+mn-lt"/>
            </a:endParaRPr>
          </a:p>
          <a:p>
            <a:pPr marL="0" indent="0" fontAlgn="auto">
              <a:lnSpc>
                <a:spcPct val="150000"/>
              </a:lnSpc>
              <a:buNone/>
            </a:pPr>
            <a:r>
              <a:rPr dirty="0">
                <a:ea typeface="+mn-ea"/>
                <a:cs typeface="+mn-ea"/>
                <a:sym typeface="+mn-lt"/>
              </a:rPr>
              <a:t>c. 如果身边还有其他被困者，可以互相说话鼓励。</a:t>
            </a:r>
            <a:endParaRPr dirty="0">
              <a:ea typeface="+mn-ea"/>
              <a:cs typeface="+mn-ea"/>
              <a:sym typeface="+mn-lt"/>
            </a:endParaRPr>
          </a:p>
          <a:p>
            <a:pPr marL="0" indent="0" fontAlgn="auto">
              <a:lnSpc>
                <a:spcPct val="150000"/>
              </a:lnSpc>
              <a:buNone/>
            </a:pPr>
            <a:r>
              <a:rPr dirty="0">
                <a:ea typeface="+mn-ea"/>
                <a:cs typeface="+mn-ea"/>
                <a:sym typeface="+mn-lt"/>
              </a:rPr>
              <a:t>d. 注意保存体力，不要盲目大声呼救，当确定不远处有人时，再呼救。</a:t>
            </a:r>
            <a:endParaRPr dirty="0">
              <a:ea typeface="+mn-ea"/>
              <a:cs typeface="+mn-ea"/>
              <a:sym typeface="+mn-lt"/>
            </a:endParaRPr>
          </a:p>
          <a:p>
            <a:pPr marL="0" indent="0" fontAlgn="auto">
              <a:lnSpc>
                <a:spcPct val="150000"/>
              </a:lnSpc>
              <a:buNone/>
            </a:pPr>
            <a:r>
              <a:rPr dirty="0">
                <a:ea typeface="+mn-ea"/>
                <a:cs typeface="+mn-ea"/>
                <a:sym typeface="+mn-lt"/>
              </a:rPr>
              <a:t>（3）地震时个人避险的原则：一是要镇静；二是要果断抉择，采取最有效的应急避险呼救自救措施；三是要“震时就近躲避、震后迅速撤离”。无论什么时候、什么地方，都要注意保护头部。</a:t>
            </a:r>
            <a:endParaRPr dirty="0">
              <a:ea typeface="+mn-ea"/>
              <a:cs typeface="+mn-ea"/>
              <a:sym typeface="+mn-lt"/>
            </a:endParaRPr>
          </a:p>
        </p:txBody>
      </p:sp>
      <p:pic>
        <p:nvPicPr>
          <p:cNvPr id="5" name="图片 4"/>
          <p:cNvPicPr>
            <a:picLocks noChangeAspect="1"/>
          </p:cNvPicPr>
          <p:nvPr/>
        </p:nvPicPr>
        <p:blipFill>
          <a:blip r:embed="rId5"/>
          <a:stretch>
            <a:fillRect/>
          </a:stretch>
        </p:blipFill>
        <p:spPr>
          <a:xfrm>
            <a:off x="7405370" y="1775460"/>
            <a:ext cx="3518535" cy="361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六、自然灾害的救援</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97585" y="1140460"/>
            <a:ext cx="10424795" cy="267652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algn="just" fontAlgn="auto">
              <a:lnSpc>
                <a:spcPct val="150000"/>
              </a:lnSpc>
              <a:spcBef>
                <a:spcPts val="0"/>
              </a:spcBef>
              <a:spcAft>
                <a:spcPts val="0"/>
              </a:spcAft>
              <a:buClrTx/>
              <a:buSzTx/>
              <a:buFontTx/>
              <a:buNone/>
            </a:pPr>
            <a:r>
              <a:rPr lang="zh-CN" altLang="en-US" b="1" dirty="0">
                <a:solidFill>
                  <a:srgbClr val="3B9C87"/>
                </a:solidFill>
                <a:latin typeface="+mn-lt"/>
                <a:ea typeface="+mn-ea"/>
                <a:cs typeface="+mn-ea"/>
                <a:sym typeface="+mn-lt"/>
              </a:rPr>
              <a:t>（二）水灾</a:t>
            </a:r>
            <a:endParaRPr lang="zh-CN" altLang="en-US" b="1" dirty="0">
              <a:solidFill>
                <a:srgbClr val="3B9C87"/>
              </a:solidFill>
              <a:latin typeface="+mn-lt"/>
              <a:ea typeface="+mn-ea"/>
              <a:cs typeface="+mn-ea"/>
              <a:sym typeface="+mn-lt"/>
            </a:endParaRPr>
          </a:p>
          <a:p>
            <a:pPr marL="0" indent="0" fontAlgn="auto">
              <a:lnSpc>
                <a:spcPct val="150000"/>
              </a:lnSpc>
              <a:buNone/>
            </a:pPr>
            <a:r>
              <a:rPr dirty="0">
                <a:ea typeface="+mn-ea"/>
                <a:cs typeface="+mn-ea"/>
                <a:sym typeface="+mn-lt"/>
              </a:rPr>
              <a:t>1. 水灾的概念</a:t>
            </a:r>
            <a:endParaRPr dirty="0">
              <a:ea typeface="+mn-ea"/>
              <a:cs typeface="+mn-ea"/>
              <a:sym typeface="+mn-lt"/>
            </a:endParaRPr>
          </a:p>
          <a:p>
            <a:pPr marL="0" indent="0" fontAlgn="auto">
              <a:lnSpc>
                <a:spcPct val="150000"/>
              </a:lnSpc>
              <a:buNone/>
            </a:pPr>
            <a:r>
              <a:rPr dirty="0">
                <a:ea typeface="+mn-ea"/>
                <a:cs typeface="+mn-ea"/>
                <a:sym typeface="+mn-lt"/>
              </a:rPr>
              <a:t>水灾是最常见的自然灾害，占所有自然灾害的一半以上。我国是世界上水灾最多、灾害最严重的国家之一。水灾主要由暴雨引起。短时间内大量降雨，超过河道的容量，形成洪水；或因排水不畅，大量的水聚积在低洼地带；山区的暴雨容易形成山洪。北方寒冷地区春季冰雪融化也可造成洪水灾害；水库溃坝也造成洪水。</a:t>
            </a:r>
            <a:endParaRPr dirty="0">
              <a:ea typeface="+mn-ea"/>
              <a:cs typeface="+mn-ea"/>
              <a:sym typeface="+mn-lt"/>
            </a:endParaRPr>
          </a:p>
          <a:p>
            <a:pPr marL="0" indent="0" fontAlgn="auto">
              <a:lnSpc>
                <a:spcPct val="150000"/>
              </a:lnSpc>
              <a:buNone/>
            </a:pPr>
            <a:r>
              <a:rPr dirty="0">
                <a:ea typeface="+mn-ea"/>
                <a:cs typeface="+mn-ea"/>
                <a:sym typeface="+mn-lt"/>
              </a:rPr>
              <a:t>2. 避险逃生与救援</a:t>
            </a:r>
            <a:endParaRPr dirty="0">
              <a:ea typeface="+mn-ea"/>
              <a:cs typeface="+mn-ea"/>
              <a:sym typeface="+mn-lt"/>
            </a:endParaRPr>
          </a:p>
        </p:txBody>
      </p:sp>
      <p:grpSp>
        <p:nvGrpSpPr>
          <p:cNvPr id="15" name="组合 14"/>
          <p:cNvGrpSpPr/>
          <p:nvPr>
            <p:custDataLst>
              <p:tags r:id="rId5"/>
            </p:custDataLst>
          </p:nvPr>
        </p:nvGrpSpPr>
        <p:grpSpPr>
          <a:xfrm>
            <a:off x="1294665" y="3986655"/>
            <a:ext cx="2057742" cy="2260065"/>
            <a:chOff x="4025754" y="3750316"/>
            <a:chExt cx="2175934" cy="2389877"/>
          </a:xfrm>
        </p:grpSpPr>
        <p:sp>
          <p:nvSpPr>
            <p:cNvPr id="7" name="任意多边形 6"/>
            <p:cNvSpPr/>
            <p:nvPr>
              <p:custDataLst>
                <p:tags r:id="rId6"/>
              </p:custDataLst>
            </p:nvPr>
          </p:nvSpPr>
          <p:spPr>
            <a:xfrm>
              <a:off x="4805327" y="3750316"/>
              <a:ext cx="616789" cy="427887"/>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A</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4" name="任意多边形 13"/>
            <p:cNvSpPr/>
            <p:nvPr>
              <p:custDataLst>
                <p:tags r:id="rId7"/>
              </p:custDataLst>
            </p:nvPr>
          </p:nvSpPr>
          <p:spPr>
            <a:xfrm>
              <a:off x="4025754" y="3964259"/>
              <a:ext cx="2175934" cy="2175934"/>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zh-CN" altLang="en-US" dirty="0">
                  <a:solidFill>
                    <a:srgbClr val="28ACC6"/>
                  </a:solidFill>
                  <a:sym typeface="Arial" panose="020B0604020202020204" pitchFamily="34" charset="0"/>
                </a:rPr>
                <a:t>（1）撤离到安全地带。</a:t>
              </a:r>
              <a:endParaRPr lang="zh-CN" altLang="en-US" dirty="0">
                <a:solidFill>
                  <a:srgbClr val="28ACC6"/>
                </a:solidFill>
                <a:sym typeface="Arial" panose="020B0604020202020204" pitchFamily="34" charset="0"/>
              </a:endParaRPr>
            </a:p>
          </p:txBody>
        </p:sp>
      </p:grpSp>
      <p:grpSp>
        <p:nvGrpSpPr>
          <p:cNvPr id="16" name="组合 15"/>
          <p:cNvGrpSpPr/>
          <p:nvPr>
            <p:custDataLst>
              <p:tags r:id="rId8"/>
            </p:custDataLst>
          </p:nvPr>
        </p:nvGrpSpPr>
        <p:grpSpPr>
          <a:xfrm>
            <a:off x="3920766" y="3986655"/>
            <a:ext cx="2057742" cy="2260065"/>
            <a:chOff x="4025754" y="3750316"/>
            <a:chExt cx="2175934" cy="2389877"/>
          </a:xfrm>
        </p:grpSpPr>
        <p:sp>
          <p:nvSpPr>
            <p:cNvPr id="17" name="任意多边形 16"/>
            <p:cNvSpPr/>
            <p:nvPr>
              <p:custDataLst>
                <p:tags r:id="rId9"/>
              </p:custDataLst>
            </p:nvPr>
          </p:nvSpPr>
          <p:spPr>
            <a:xfrm>
              <a:off x="4805327" y="3750316"/>
              <a:ext cx="616789" cy="427887"/>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B</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8" name="任意多边形 17"/>
            <p:cNvSpPr/>
            <p:nvPr>
              <p:custDataLst>
                <p:tags r:id="rId10"/>
              </p:custDataLst>
            </p:nvPr>
          </p:nvSpPr>
          <p:spPr>
            <a:xfrm>
              <a:off x="4025754" y="3964259"/>
              <a:ext cx="2175934" cy="2175934"/>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zh-CN" altLang="en-US" dirty="0">
                  <a:solidFill>
                    <a:srgbClr val="28ACC6"/>
                  </a:solidFill>
                  <a:sym typeface="Arial" panose="020B0604020202020204" pitchFamily="34" charset="0"/>
                </a:rPr>
                <a:t>（2）落水后逃生。</a:t>
              </a:r>
              <a:endParaRPr lang="zh-CN" altLang="en-US" dirty="0">
                <a:solidFill>
                  <a:srgbClr val="28ACC6"/>
                </a:solidFill>
                <a:sym typeface="Arial" panose="020B0604020202020204" pitchFamily="34" charset="0"/>
              </a:endParaRPr>
            </a:p>
          </p:txBody>
        </p:sp>
      </p:grpSp>
      <p:grpSp>
        <p:nvGrpSpPr>
          <p:cNvPr id="19" name="组合 18"/>
          <p:cNvGrpSpPr/>
          <p:nvPr>
            <p:custDataLst>
              <p:tags r:id="rId11"/>
            </p:custDataLst>
          </p:nvPr>
        </p:nvGrpSpPr>
        <p:grpSpPr>
          <a:xfrm>
            <a:off x="6546867" y="3986655"/>
            <a:ext cx="2057742" cy="2260065"/>
            <a:chOff x="4025754" y="3750316"/>
            <a:chExt cx="2175934" cy="2389877"/>
          </a:xfrm>
        </p:grpSpPr>
        <p:sp>
          <p:nvSpPr>
            <p:cNvPr id="20" name="任意多边形 19"/>
            <p:cNvSpPr/>
            <p:nvPr>
              <p:custDataLst>
                <p:tags r:id="rId12"/>
              </p:custDataLst>
            </p:nvPr>
          </p:nvSpPr>
          <p:spPr>
            <a:xfrm>
              <a:off x="4805327" y="3750316"/>
              <a:ext cx="616789" cy="427887"/>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C</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1" name="任意多边形 20"/>
            <p:cNvSpPr/>
            <p:nvPr>
              <p:custDataLst>
                <p:tags r:id="rId13"/>
              </p:custDataLst>
            </p:nvPr>
          </p:nvSpPr>
          <p:spPr>
            <a:xfrm>
              <a:off x="4025754" y="3964259"/>
              <a:ext cx="2175934" cy="2175934"/>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zh-CN" altLang="en-US" dirty="0">
                  <a:solidFill>
                    <a:srgbClr val="28ACC6"/>
                  </a:solidFill>
                  <a:sym typeface="Arial" panose="020B0604020202020204" pitchFamily="34" charset="0"/>
                </a:rPr>
                <a:t>（3）山洪避灾</a:t>
              </a:r>
              <a:endParaRPr lang="zh-CN" altLang="en-US" dirty="0">
                <a:solidFill>
                  <a:srgbClr val="28ACC6"/>
                </a:solidFill>
                <a:sym typeface="Arial" panose="020B0604020202020204" pitchFamily="34" charset="0"/>
              </a:endParaRPr>
            </a:p>
            <a:p>
              <a:pPr algn="ctr"/>
              <a:r>
                <a:rPr lang="zh-CN" altLang="en-US" dirty="0">
                  <a:solidFill>
                    <a:srgbClr val="28ACC6"/>
                  </a:solidFill>
                  <a:sym typeface="Arial" panose="020B0604020202020204" pitchFamily="34" charset="0"/>
                </a:rPr>
                <a:t>要点。</a:t>
              </a:r>
              <a:endParaRPr lang="zh-CN" altLang="en-US" dirty="0">
                <a:solidFill>
                  <a:srgbClr val="28ACC6"/>
                </a:solidFill>
                <a:sym typeface="Arial" panose="020B0604020202020204" pitchFamily="34" charset="0"/>
              </a:endParaRPr>
            </a:p>
          </p:txBody>
        </p:sp>
      </p:grpSp>
      <p:grpSp>
        <p:nvGrpSpPr>
          <p:cNvPr id="22" name="组合 21"/>
          <p:cNvGrpSpPr/>
          <p:nvPr>
            <p:custDataLst>
              <p:tags r:id="rId14"/>
            </p:custDataLst>
          </p:nvPr>
        </p:nvGrpSpPr>
        <p:grpSpPr>
          <a:xfrm>
            <a:off x="9172968" y="3926292"/>
            <a:ext cx="2057742" cy="2260065"/>
            <a:chOff x="4025754" y="3750316"/>
            <a:chExt cx="2175934" cy="2389877"/>
          </a:xfrm>
        </p:grpSpPr>
        <p:sp>
          <p:nvSpPr>
            <p:cNvPr id="23" name="任意多边形 22"/>
            <p:cNvSpPr/>
            <p:nvPr>
              <p:custDataLst>
                <p:tags r:id="rId15"/>
              </p:custDataLst>
            </p:nvPr>
          </p:nvSpPr>
          <p:spPr>
            <a:xfrm>
              <a:off x="4805327" y="3750316"/>
              <a:ext cx="616789" cy="427887"/>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rPr>
                <a:t>D</a:t>
              </a: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24" name="任意多边形 23"/>
            <p:cNvSpPr/>
            <p:nvPr>
              <p:custDataLst>
                <p:tags r:id="rId16"/>
              </p:custDataLst>
            </p:nvPr>
          </p:nvSpPr>
          <p:spPr>
            <a:xfrm>
              <a:off x="4025754" y="3964259"/>
              <a:ext cx="2175934" cy="2175934"/>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algn="ctr"/>
              <a:r>
                <a:rPr lang="zh-CN" altLang="en-US" dirty="0">
                  <a:solidFill>
                    <a:srgbClr val="28ACC6"/>
                  </a:solidFill>
                  <a:sym typeface="Arial" panose="020B0604020202020204" pitchFamily="34" charset="0"/>
                </a:rPr>
                <a:t>（4）对淹溺者</a:t>
              </a:r>
              <a:endParaRPr lang="zh-CN" altLang="en-US" dirty="0">
                <a:solidFill>
                  <a:srgbClr val="28ACC6"/>
                </a:solidFill>
                <a:sym typeface="Arial" panose="020B0604020202020204" pitchFamily="34" charset="0"/>
              </a:endParaRPr>
            </a:p>
            <a:p>
              <a:pPr algn="ctr"/>
              <a:r>
                <a:rPr lang="zh-CN" altLang="en-US" dirty="0">
                  <a:solidFill>
                    <a:srgbClr val="28ACC6"/>
                  </a:solidFill>
                  <a:sym typeface="Arial" panose="020B0604020202020204" pitchFamily="34" charset="0"/>
                </a:rPr>
                <a:t>施救。</a:t>
              </a:r>
              <a:endParaRPr lang="zh-CN" altLang="en-US" dirty="0">
                <a:solidFill>
                  <a:srgbClr val="28ACC6"/>
                </a:solidFill>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702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七、山体滑坡与泥石流</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506220" y="1692910"/>
            <a:ext cx="9528175" cy="378460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algn="just" fontAlgn="auto">
              <a:lnSpc>
                <a:spcPct val="150000"/>
              </a:lnSpc>
              <a:spcBef>
                <a:spcPts val="0"/>
              </a:spcBef>
              <a:spcAft>
                <a:spcPts val="0"/>
              </a:spcAft>
              <a:buClrTx/>
              <a:buSzTx/>
              <a:buFontTx/>
              <a:buNone/>
            </a:pPr>
            <a:r>
              <a:rPr lang="zh-CN" altLang="en-US" b="1" dirty="0">
                <a:solidFill>
                  <a:srgbClr val="3B9C87"/>
                </a:solidFill>
                <a:latin typeface="+mn-lt"/>
                <a:ea typeface="+mn-ea"/>
                <a:cs typeface="+mn-ea"/>
                <a:sym typeface="+mn-lt"/>
              </a:rPr>
              <a:t>（一）山体滑坡与泥石流的概念</a:t>
            </a:r>
            <a:endParaRPr lang="zh-CN" altLang="en-US" b="1" dirty="0">
              <a:solidFill>
                <a:srgbClr val="3B9C87"/>
              </a:solidFill>
              <a:latin typeface="+mn-lt"/>
              <a:ea typeface="+mn-ea"/>
              <a:cs typeface="+mn-ea"/>
              <a:sym typeface="+mn-lt"/>
            </a:endParaRPr>
          </a:p>
          <a:p>
            <a:pPr marL="0" indent="0" fontAlgn="auto">
              <a:lnSpc>
                <a:spcPct val="150000"/>
              </a:lnSpc>
              <a:buNone/>
            </a:pPr>
            <a:r>
              <a:rPr dirty="0">
                <a:latin typeface="微软雅黑" panose="020B0503020204020204" charset="-122"/>
                <a:ea typeface="微软雅黑" panose="020B0503020204020204" charset="-122"/>
                <a:cs typeface="微软雅黑" panose="020B0503020204020204" charset="-122"/>
                <a:sym typeface="+mn-lt"/>
              </a:rPr>
              <a:t>山体滑坡是山体斜坡上某一部分岩土在重力的作用下，沿着一定的软弱结构产生剪切位移而整体向斜坡下方移动的现象，俗称“走山、垮山、地滑、土溜”等。</a:t>
            </a:r>
            <a:endParaRPr dirty="0">
              <a:latin typeface="微软雅黑" panose="020B0503020204020204" charset="-122"/>
              <a:ea typeface="微软雅黑" panose="020B0503020204020204" charset="-122"/>
              <a:cs typeface="微软雅黑" panose="020B0503020204020204" charset="-122"/>
              <a:sym typeface="+mn-lt"/>
            </a:endParaRPr>
          </a:p>
          <a:p>
            <a:pPr marL="0" algn="just" fontAlgn="auto">
              <a:lnSpc>
                <a:spcPct val="150000"/>
              </a:lnSpc>
              <a:spcBef>
                <a:spcPts val="0"/>
              </a:spcBef>
              <a:spcAft>
                <a:spcPts val="0"/>
              </a:spcAft>
              <a:buClrTx/>
              <a:buSzTx/>
              <a:buFontTx/>
              <a:buNone/>
            </a:pPr>
            <a:r>
              <a:rPr lang="zh-CN" altLang="en-US" b="1" dirty="0">
                <a:solidFill>
                  <a:srgbClr val="3B9C87"/>
                </a:solidFill>
                <a:latin typeface="+mn-lt"/>
                <a:ea typeface="+mn-ea"/>
                <a:cs typeface="+mn-ea"/>
                <a:sym typeface="+mn-lt"/>
              </a:rPr>
              <a:t>（二）应急与避险</a:t>
            </a:r>
            <a:endParaRPr lang="zh-CN" altLang="en-US" b="1" dirty="0">
              <a:solidFill>
                <a:srgbClr val="3B9C87"/>
              </a:solidFill>
              <a:latin typeface="+mn-lt"/>
              <a:ea typeface="+mn-ea"/>
              <a:cs typeface="+mn-ea"/>
              <a:sym typeface="+mn-lt"/>
            </a:endParaRPr>
          </a:p>
          <a:p>
            <a:pPr marL="0" indent="0" fontAlgn="auto">
              <a:lnSpc>
                <a:spcPct val="150000"/>
              </a:lnSpc>
              <a:buNone/>
            </a:pPr>
            <a:r>
              <a:rPr dirty="0">
                <a:latin typeface="微软雅黑" panose="020B0503020204020204" charset="-122"/>
                <a:ea typeface="微软雅黑" panose="020B0503020204020204" charset="-122"/>
                <a:cs typeface="微软雅黑" panose="020B0503020204020204" charset="-122"/>
                <a:sym typeface="+mn-lt"/>
              </a:rPr>
              <a:t>山体滑坡和泥石流来势突然，但发生前一般有迹象：河流突然断流或水势突然加大，沟水变浑，并夹有较多柴草、树枝；深谷或沟内传来类似火车轰鸣或闷雷般的声音；沟谷深处突然变得昏暗，有轻微震动感等。去山地户外游玩时，要选择平整的高地作为营地，尽可能避开河（沟）道弯曲的凹岸或地方狭小高度又低的凸岸。切忌在沟道处或沟内的低平处搭建宿营棚。当遇到长时间降雨或暴雨时，应警惕泥石流的发生。发现有泥石流迹象，应立即观察地形，向沟谷两侧山坡或高地跑。</a:t>
            </a:r>
            <a:endParaRPr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702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七、山体滑坡与泥石流</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506220" y="1626235"/>
            <a:ext cx="5995035" cy="415417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algn="just" fontAlgn="auto">
              <a:lnSpc>
                <a:spcPct val="150000"/>
              </a:lnSpc>
              <a:spcBef>
                <a:spcPts val="0"/>
              </a:spcBef>
              <a:spcAft>
                <a:spcPts val="0"/>
              </a:spcAft>
              <a:buClrTx/>
              <a:buSzTx/>
              <a:buFontTx/>
              <a:buNone/>
            </a:pPr>
            <a:r>
              <a:rPr lang="zh-CN" altLang="en-US" b="1" dirty="0">
                <a:solidFill>
                  <a:srgbClr val="3B9C87"/>
                </a:solidFill>
                <a:latin typeface="+mn-lt"/>
                <a:ea typeface="+mn-ea"/>
                <a:cs typeface="+mn-ea"/>
                <a:sym typeface="+mn-lt"/>
              </a:rPr>
              <a:t>八、雷击</a:t>
            </a:r>
            <a:endParaRPr lang="zh-CN" altLang="en-US" b="1" dirty="0">
              <a:solidFill>
                <a:srgbClr val="3B9C87"/>
              </a:solidFill>
              <a:latin typeface="+mn-lt"/>
              <a:ea typeface="+mn-ea"/>
              <a:cs typeface="+mn-ea"/>
              <a:sym typeface="+mn-lt"/>
            </a:endParaRPr>
          </a:p>
          <a:p>
            <a:pPr marL="0" indent="0" fontAlgn="auto">
              <a:lnSpc>
                <a:spcPct val="150000"/>
              </a:lnSpc>
              <a:buNone/>
            </a:pPr>
            <a:r>
              <a:rPr dirty="0">
                <a:latin typeface="微软雅黑" panose="020B0503020204020204" charset="-122"/>
                <a:ea typeface="微软雅黑" panose="020B0503020204020204" charset="-122"/>
                <a:cs typeface="微软雅黑" panose="020B0503020204020204" charset="-122"/>
                <a:sym typeface="+mn-lt"/>
              </a:rPr>
              <a:t>雷击指雷电的强大电流、冲击波与高温对人体全身和局部致伤或使人致死。</a:t>
            </a:r>
            <a:endParaRPr dirty="0">
              <a:latin typeface="微软雅黑" panose="020B0503020204020204" charset="-122"/>
              <a:ea typeface="微软雅黑" panose="020B0503020204020204" charset="-122"/>
              <a:cs typeface="微软雅黑" panose="020B0503020204020204" charset="-122"/>
              <a:sym typeface="+mn-lt"/>
            </a:endParaRPr>
          </a:p>
          <a:p>
            <a:pPr marL="0" indent="0" fontAlgn="auto">
              <a:lnSpc>
                <a:spcPct val="150000"/>
              </a:lnSpc>
              <a:buNone/>
            </a:pPr>
            <a:r>
              <a:rPr dirty="0">
                <a:latin typeface="微软雅黑" panose="020B0503020204020204" charset="-122"/>
                <a:ea typeface="微软雅黑" panose="020B0503020204020204" charset="-122"/>
                <a:cs typeface="微软雅黑" panose="020B0503020204020204" charset="-122"/>
                <a:sym typeface="+mn-lt"/>
              </a:rPr>
              <a:t>个人防护：在闪电时不要外出；在室内不要靠近门窗、金属管道；拔掉电器插头；雷电时不要使用电话；不要收晒衣绳或铁丝上的衣物；停止机械、安装作业并离开机械；离开水面或小船；可在建筑物内或洞穴、沟渠、峡谷或林间空地避雷；在野外时不要奔跑，双足并拢蹲在地上；当感到身体带有电荷如头发竖起皮肤刺痛、皮肤显著颤抖时应立即倒在地上，待雷电过后，呼叫别人救护，也可以滚向他处。</a:t>
            </a:r>
            <a:endParaRPr dirty="0">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5"/>
          <a:stretch>
            <a:fillRect/>
          </a:stretch>
        </p:blipFill>
        <p:spPr>
          <a:xfrm>
            <a:off x="7501255" y="1250315"/>
            <a:ext cx="4193540" cy="4905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TWO</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507490" y="3458845"/>
            <a:ext cx="817245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ct val="120000"/>
              </a:lnSpc>
              <a:spcBef>
                <a:spcPts val="0"/>
              </a:spcBef>
              <a:spcAft>
                <a:spcPts val="0"/>
              </a:spcAft>
            </a:pPr>
            <a:r>
              <a:rPr lang="en-US" sz="4800" dirty="0">
                <a:solidFill>
                  <a:srgbClr val="3B9C87"/>
                </a:solidFill>
                <a:latin typeface="+mn-lt"/>
                <a:ea typeface="+mn-ea"/>
                <a:cs typeface="+mn-ea"/>
                <a:sym typeface="+mn-lt"/>
              </a:rPr>
              <a:t>02.</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出手急救，你也可以</a:t>
            </a:r>
            <a:endParaRPr lang="en-US" sz="2800" dirty="0" err="1">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——突发疾病与急救方法</a:t>
            </a:r>
            <a:endParaRPr lang="en-US"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v</a:t>
            </a:r>
            <a:endParaRPr lang="en-US" altLang="zh-CN">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一、急性食物中毒</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6499225" y="2045335"/>
            <a:ext cx="4517390" cy="304101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（一）急性食物中毒的概念</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急性食物中毒的含义非常广泛，凡是食用被致病菌及其毒素污染的食物，或被毒物（重金属、农药等）污染的食物，以及自身含有某种毒素（毒蕈、河豚等）的食物引起的急性中毒性疾病都可被称为急性食物中毒。急性食物中毒具有潜伏期短、急性发病 、多群体发病等特征，且有明显的季节性特征，如急性细菌性食物中毒多发生在夏季。</a:t>
            </a:r>
            <a:endParaRPr lang="zh-CN" altLang="en-US" dirty="0">
              <a:latin typeface="+mn-lt"/>
              <a:ea typeface="+mn-ea"/>
              <a:cs typeface="+mn-ea"/>
              <a:sym typeface="+mn-lt"/>
            </a:endParaRPr>
          </a:p>
        </p:txBody>
      </p:sp>
      <p:pic>
        <p:nvPicPr>
          <p:cNvPr id="5" name="图片 4"/>
          <p:cNvPicPr>
            <a:picLocks noChangeAspect="1"/>
          </p:cNvPicPr>
          <p:nvPr/>
        </p:nvPicPr>
        <p:blipFill>
          <a:blip r:embed="rId5"/>
          <a:stretch>
            <a:fillRect/>
          </a:stretch>
        </p:blipFill>
        <p:spPr>
          <a:xfrm>
            <a:off x="1698625" y="2141855"/>
            <a:ext cx="3914140" cy="3082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v</a:t>
            </a:r>
            <a:endParaRPr lang="en-US" altLang="zh-CN">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一、急性食物中毒</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242060" y="1378585"/>
            <a:ext cx="9869170" cy="119888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（二）细菌性食物中毒后的临床症状</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食物中毒经常发生在家庭或集体用餐点，比如学校和公司食堂，导致中毒的原因不同，表现也不一样，但食物中毒一般都具备以下这些表现。</a:t>
            </a:r>
            <a:endParaRPr lang="zh-CN" altLang="en-US" dirty="0">
              <a:latin typeface="+mn-lt"/>
              <a:ea typeface="+mn-ea"/>
              <a:cs typeface="+mn-ea"/>
              <a:sym typeface="+mn-lt"/>
            </a:endParaRPr>
          </a:p>
        </p:txBody>
      </p:sp>
      <p:sp>
        <p:nvSpPr>
          <p:cNvPr id="7" name="矩形 6"/>
          <p:cNvSpPr/>
          <p:nvPr>
            <p:custDataLst>
              <p:tags r:id="rId5"/>
            </p:custDataLst>
          </p:nvPr>
        </p:nvSpPr>
        <p:spPr>
          <a:xfrm>
            <a:off x="1095375" y="2779516"/>
            <a:ext cx="884676" cy="828207"/>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6"/>
            </p:custDataLst>
          </p:nvPr>
        </p:nvSpPr>
        <p:spPr>
          <a:xfrm>
            <a:off x="2259358" y="2829305"/>
            <a:ext cx="8672492" cy="728628"/>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（1）进食和发生症状时间间隔相对较短，几分钟到几小时不等，而且几乎同时出现一批病人，来势凶猛，很快形成高峰暴发。</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9" name="矩形 8"/>
          <p:cNvSpPr/>
          <p:nvPr>
            <p:custDataLst>
              <p:tags r:id="rId7"/>
            </p:custDataLst>
          </p:nvPr>
        </p:nvSpPr>
        <p:spPr>
          <a:xfrm>
            <a:off x="1095375" y="4044292"/>
            <a:ext cx="884676" cy="828207"/>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8"/>
            </p:custDataLst>
          </p:nvPr>
        </p:nvSpPr>
        <p:spPr>
          <a:xfrm>
            <a:off x="2259330" y="4093845"/>
            <a:ext cx="8851265" cy="72834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（2）有相似症状的患者多在近期同一段时间内都食用过同一种食物，或者在同一地点就餐，发病范围与食物分布呈一致性，不食者不发病，停止食用该种食物后很快不再有新患者。</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4" name="矩形 13"/>
          <p:cNvSpPr/>
          <p:nvPr>
            <p:custDataLst>
              <p:tags r:id="rId9"/>
            </p:custDataLst>
          </p:nvPr>
        </p:nvSpPr>
        <p:spPr>
          <a:xfrm>
            <a:off x="1095375" y="5309068"/>
            <a:ext cx="884676" cy="828207"/>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10"/>
            </p:custDataLst>
          </p:nvPr>
        </p:nvSpPr>
        <p:spPr>
          <a:xfrm>
            <a:off x="2259358" y="5358858"/>
            <a:ext cx="8672492" cy="728628"/>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（3）有明显的季节性。夏秋季多发生细菌性和有毒动植物食物中毒；冬春季多发生肉毒中毒和亚硝酸盐中毒等。</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6" name="文本框 15"/>
          <p:cNvSpPr txBox="1"/>
          <p:nvPr>
            <p:custDataLst>
              <p:tags r:id="rId11"/>
            </p:custDataLst>
          </p:nvPr>
        </p:nvSpPr>
        <p:spPr>
          <a:xfrm>
            <a:off x="1300605" y="5385574"/>
            <a:ext cx="474215" cy="675802"/>
          </a:xfrm>
          <a:prstGeom prst="rect">
            <a:avLst/>
          </a:prstGeom>
          <a:noFill/>
        </p:spPr>
        <p:txBody>
          <a:bodyPr wrap="square" rtlCol="0">
            <a:normAutofit fontScale="90000" lnSpcReduction="1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12"/>
            </p:custDataLst>
          </p:nvPr>
        </p:nvSpPr>
        <p:spPr>
          <a:xfrm>
            <a:off x="1300605" y="4120798"/>
            <a:ext cx="474215" cy="675802"/>
          </a:xfrm>
          <a:prstGeom prst="rect">
            <a:avLst/>
          </a:prstGeom>
          <a:noFill/>
        </p:spPr>
        <p:txBody>
          <a:bodyPr wrap="square" rtlCol="0">
            <a:normAutofit fontScale="90000" lnSpcReduction="1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3"/>
            </p:custDataLst>
          </p:nvPr>
        </p:nvSpPr>
        <p:spPr>
          <a:xfrm>
            <a:off x="1300605" y="2856021"/>
            <a:ext cx="474215" cy="675802"/>
          </a:xfrm>
          <a:prstGeom prst="rect">
            <a:avLst/>
          </a:prstGeom>
          <a:noFill/>
        </p:spPr>
        <p:txBody>
          <a:bodyPr wrap="square" rtlCol="0">
            <a:normAutofit fontScale="90000" lnSpcReduction="1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v</a:t>
            </a:r>
            <a:endParaRPr lang="en-US" altLang="zh-CN">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一、急性食物中毒</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242060" y="1302385"/>
            <a:ext cx="9869170" cy="119888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50000"/>
              </a:lnSpc>
              <a:buNone/>
            </a:pPr>
            <a:r>
              <a:rPr lang="zh-CN" altLang="en-US" dirty="0">
                <a:latin typeface="+mn-lt"/>
                <a:ea typeface="+mn-ea"/>
                <a:cs typeface="+mn-ea"/>
                <a:sym typeface="+mn-lt"/>
              </a:rPr>
              <a:t>（三）细菌性食物中毒的治疗</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对于大多数食物中毒，即使不治疗，也会在数天后恢复正常。若出现以下症状应及时到医院就诊。</a:t>
            </a:r>
            <a:endParaRPr lang="zh-CN" altLang="en-US" dirty="0">
              <a:latin typeface="+mn-lt"/>
              <a:ea typeface="+mn-ea"/>
              <a:cs typeface="+mn-ea"/>
              <a:sym typeface="+mn-lt"/>
            </a:endParaRPr>
          </a:p>
        </p:txBody>
      </p:sp>
      <p:grpSp>
        <p:nvGrpSpPr>
          <p:cNvPr id="5" name="组合 4"/>
          <p:cNvGrpSpPr/>
          <p:nvPr>
            <p:custDataLst>
              <p:tags r:id="rId5"/>
            </p:custDataLst>
          </p:nvPr>
        </p:nvGrpSpPr>
        <p:grpSpPr>
          <a:xfrm>
            <a:off x="2996131" y="2617909"/>
            <a:ext cx="2417929" cy="1593695"/>
            <a:chOff x="1304924" y="3171825"/>
            <a:chExt cx="2647951" cy="1745305"/>
          </a:xfrm>
        </p:grpSpPr>
        <p:cxnSp>
          <p:nvCxnSpPr>
            <p:cNvPr id="8" name="直接连接符 7"/>
            <p:cNvCxnSpPr/>
            <p:nvPr>
              <p:custDataLst>
                <p:tags r:id="rId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2" name="直接连接符 11"/>
            <p:cNvCxnSpPr/>
            <p:nvPr>
              <p:custDataLst>
                <p:tags r:id="rId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5" name="任意多边形 14"/>
            <p:cNvSpPr/>
            <p:nvPr>
              <p:custDataLst>
                <p:tags r:id="rId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2" name="文本框 21"/>
            <p:cNvSpPr txBox="1"/>
            <p:nvPr>
              <p:custDataLst>
                <p:tags r:id="rId9"/>
              </p:custDataLst>
            </p:nvPr>
          </p:nvSpPr>
          <p:spPr>
            <a:xfrm>
              <a:off x="3295650" y="4539734"/>
              <a:ext cx="476250" cy="369332"/>
            </a:xfrm>
            <a:prstGeom prst="rect">
              <a:avLst/>
            </a:prstGeom>
            <a:noFill/>
          </p:spPr>
          <p:txBody>
            <a:bodyPr wrap="square" rtlCol="0" anchor="ctr">
              <a:normAutofit fontScale="70000"/>
            </a:bodyPr>
            <a:p>
              <a:pPr algn="ctr" fontAlgn="auto">
                <a:lnSpc>
                  <a:spcPct val="120000"/>
                </a:lnSpc>
              </a:pPr>
              <a:r>
                <a:rPr lang="en-US" altLang="zh-CN" dirty="0"/>
                <a:t>A</a:t>
              </a:r>
              <a:endParaRPr lang="zh-CN" altLang="en-US" dirty="0"/>
            </a:p>
          </p:txBody>
        </p:sp>
      </p:grpSp>
      <p:grpSp>
        <p:nvGrpSpPr>
          <p:cNvPr id="23" name="组合 22"/>
          <p:cNvGrpSpPr/>
          <p:nvPr>
            <p:custDataLst>
              <p:tags r:id="rId10"/>
            </p:custDataLst>
          </p:nvPr>
        </p:nvGrpSpPr>
        <p:grpSpPr>
          <a:xfrm>
            <a:off x="6451551" y="2617909"/>
            <a:ext cx="2417929" cy="1593695"/>
            <a:chOff x="1304924" y="3171825"/>
            <a:chExt cx="2647951" cy="1745305"/>
          </a:xfrm>
        </p:grpSpPr>
        <p:cxnSp>
          <p:nvCxnSpPr>
            <p:cNvPr id="24" name="直接连接符 23"/>
            <p:cNvCxnSpPr/>
            <p:nvPr>
              <p:custDataLst>
                <p:tags r:id="rId1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5" name="直接连接符 24"/>
            <p:cNvCxnSpPr/>
            <p:nvPr>
              <p:custDataLst>
                <p:tags r:id="rId1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6" name="任意多边形 25"/>
            <p:cNvSpPr/>
            <p:nvPr>
              <p:custDataLst>
                <p:tags r:id="rId1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7" name="文本框 26"/>
            <p:cNvSpPr txBox="1"/>
            <p:nvPr>
              <p:custDataLst>
                <p:tags r:id="rId14"/>
              </p:custDataLst>
            </p:nvPr>
          </p:nvSpPr>
          <p:spPr>
            <a:xfrm>
              <a:off x="3295650" y="4539734"/>
              <a:ext cx="476250" cy="369332"/>
            </a:xfrm>
            <a:prstGeom prst="rect">
              <a:avLst/>
            </a:prstGeom>
            <a:noFill/>
          </p:spPr>
          <p:txBody>
            <a:bodyPr wrap="square" rtlCol="0" anchor="ctr">
              <a:normAutofit fontScale="70000"/>
            </a:bodyPr>
            <a:p>
              <a:pPr algn="ctr" fontAlgn="auto">
                <a:lnSpc>
                  <a:spcPct val="120000"/>
                </a:lnSpc>
              </a:pPr>
              <a:r>
                <a:rPr lang="en-US" altLang="zh-CN" dirty="0"/>
                <a:t>B</a:t>
              </a:r>
              <a:endParaRPr lang="zh-CN" altLang="en-US" dirty="0"/>
            </a:p>
          </p:txBody>
        </p:sp>
      </p:grpSp>
      <p:grpSp>
        <p:nvGrpSpPr>
          <p:cNvPr id="36" name="组合 35"/>
          <p:cNvGrpSpPr/>
          <p:nvPr>
            <p:custDataLst>
              <p:tags r:id="rId15"/>
            </p:custDataLst>
          </p:nvPr>
        </p:nvGrpSpPr>
        <p:grpSpPr>
          <a:xfrm>
            <a:off x="2996131" y="4483256"/>
            <a:ext cx="2417929" cy="1593695"/>
            <a:chOff x="1304924" y="3171825"/>
            <a:chExt cx="2647951" cy="1745305"/>
          </a:xfrm>
        </p:grpSpPr>
        <p:cxnSp>
          <p:nvCxnSpPr>
            <p:cNvPr id="42" name="直接连接符 41"/>
            <p:cNvCxnSpPr/>
            <p:nvPr>
              <p:custDataLst>
                <p:tags r:id="rId1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9"/>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C</a:t>
              </a:r>
              <a:endParaRPr lang="zh-CN" altLang="en-US" dirty="0"/>
            </a:p>
          </p:txBody>
        </p:sp>
      </p:grpSp>
      <p:grpSp>
        <p:nvGrpSpPr>
          <p:cNvPr id="37" name="组合 36"/>
          <p:cNvGrpSpPr/>
          <p:nvPr>
            <p:custDataLst>
              <p:tags r:id="rId20"/>
            </p:custDataLst>
          </p:nvPr>
        </p:nvGrpSpPr>
        <p:grpSpPr>
          <a:xfrm>
            <a:off x="6451551" y="4483256"/>
            <a:ext cx="2417929" cy="1593695"/>
            <a:chOff x="1304924" y="3171825"/>
            <a:chExt cx="2647951" cy="1745305"/>
          </a:xfrm>
        </p:grpSpPr>
        <p:cxnSp>
          <p:nvCxnSpPr>
            <p:cNvPr id="38" name="直接连接符 37"/>
            <p:cNvCxnSpPr/>
            <p:nvPr>
              <p:custDataLst>
                <p:tags r:id="rId2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4"/>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D</a:t>
              </a:r>
              <a:endParaRPr lang="zh-CN" altLang="en-US" dirty="0"/>
            </a:p>
          </p:txBody>
        </p:sp>
      </p:grpSp>
      <p:sp>
        <p:nvSpPr>
          <p:cNvPr id="28" name="文本框 27"/>
          <p:cNvSpPr txBox="1"/>
          <p:nvPr>
            <p:custDataLst>
              <p:tags r:id="rId25"/>
            </p:custDataLst>
          </p:nvPr>
        </p:nvSpPr>
        <p:spPr>
          <a:xfrm>
            <a:off x="3024313" y="2627715"/>
            <a:ext cx="2389748" cy="121398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（1）剧烈的腹痛。</a:t>
            </a:r>
            <a:endParaRPr lang="zh-CN" altLang="en-US" sz="1400" b="1" spc="150">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26"/>
            </p:custDataLst>
          </p:nvPr>
        </p:nvSpPr>
        <p:spPr>
          <a:xfrm>
            <a:off x="6451137" y="2627715"/>
            <a:ext cx="2417929" cy="121398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（2）无法进食或喝水。</a:t>
            </a:r>
            <a:endParaRPr lang="zh-CN" altLang="en-US" sz="1400" b="1" spc="15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27"/>
            </p:custDataLst>
          </p:nvPr>
        </p:nvSpPr>
        <p:spPr>
          <a:xfrm>
            <a:off x="3023670" y="4491854"/>
            <a:ext cx="2388389" cy="121398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（3）呕吐出血液或大便中带血。</a:t>
            </a:r>
            <a:endParaRPr lang="zh-CN" altLang="en-US" sz="1400" b="1" spc="150">
              <a:solidFill>
                <a:srgbClr val="FFFFFF"/>
              </a:solidFill>
              <a:latin typeface="微软雅黑" panose="020B0503020204020204" charset="-122"/>
              <a:ea typeface="微软雅黑" panose="020B0503020204020204" charset="-122"/>
            </a:endParaRPr>
          </a:p>
        </p:txBody>
      </p:sp>
      <p:sp>
        <p:nvSpPr>
          <p:cNvPr id="31" name="文本框 30"/>
          <p:cNvSpPr txBox="1"/>
          <p:nvPr>
            <p:custDataLst>
              <p:tags r:id="rId28"/>
            </p:custDataLst>
          </p:nvPr>
        </p:nvSpPr>
        <p:spPr>
          <a:xfrm>
            <a:off x="6448119" y="4491854"/>
            <a:ext cx="2417929" cy="121398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（4）体温超过 38 ℃。</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二、心肺复苏</a:t>
            </a:r>
            <a:endParaRPr sz="2000">
              <a:solidFill>
                <a:schemeClr val="tx1">
                  <a:lumMod val="75000"/>
                  <a:lumOff val="25000"/>
                </a:schemeClr>
              </a:solidFill>
              <a:latin typeface="+mn-lt"/>
              <a:ea typeface="+mn-ea"/>
              <a:cs typeface="+mn-ea"/>
              <a:sym typeface="+mn-lt"/>
            </a:endParaRPr>
          </a:p>
        </p:txBody>
      </p:sp>
      <p:sp>
        <p:nvSpPr>
          <p:cNvPr id="8" name="矩形 7"/>
          <p:cNvSpPr/>
          <p:nvPr>
            <p:custDataLst>
              <p:tags r:id="rId5"/>
            </p:custDataLst>
          </p:nvPr>
        </p:nvSpPr>
        <p:spPr>
          <a:xfrm>
            <a:off x="6452881" y="3882608"/>
            <a:ext cx="4810011" cy="1189922"/>
          </a:xfrm>
          <a:prstGeom prst="rect">
            <a:avLst/>
          </a:prstGeom>
          <a:noFill/>
          <a:ln>
            <a:solidFill>
              <a:srgbClr val="096492"/>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a:solidFill>
                <a:srgbClr val="7F7F7F">
                  <a:lumMod val="25000"/>
                </a:srgbClr>
              </a:solidFill>
            </a:endParaRPr>
          </a:p>
        </p:txBody>
      </p:sp>
      <p:sp>
        <p:nvSpPr>
          <p:cNvPr id="36" name="文本框 35"/>
          <p:cNvSpPr txBox="1"/>
          <p:nvPr>
            <p:custDataLst>
              <p:tags r:id="rId6"/>
            </p:custDataLst>
          </p:nvPr>
        </p:nvSpPr>
        <p:spPr>
          <a:xfrm>
            <a:off x="6804778" y="4347411"/>
            <a:ext cx="4106214" cy="702892"/>
          </a:xfrm>
          <a:prstGeom prst="rect">
            <a:avLst/>
          </a:prstGeom>
        </p:spPr>
        <p:txBody>
          <a:bodyPr wrap="square">
            <a:normAutofit/>
          </a:bodyPr>
          <a:lstStyle>
            <a:defPPr>
              <a:defRPr lang="zh-CN"/>
            </a:defPPr>
            <a:lvl1pPr algn="ctr">
              <a:defRPr>
                <a:latin typeface="Calibri Light" panose="020F0302020204030204"/>
              </a:defRPr>
            </a:lvl1pPr>
          </a:lstStyle>
          <a:p>
            <a:pPr algn="just"/>
            <a:r>
              <a:rPr lang="en-US" altLang="zh-CN" sz="1600" dirty="0">
                <a:latin typeface="微软雅黑" panose="020B0503020204020204" charset="-122"/>
                <a:ea typeface="微软雅黑" panose="020B0503020204020204" charset="-122"/>
                <a:cs typeface="微软雅黑" panose="020B0503020204020204" charset="-122"/>
              </a:rPr>
              <a:t>心脏骤停“三联征”：突发意识丧失、呼吸停止和大动脉搏动消失</a:t>
            </a:r>
            <a:endParaRPr lang="en-US" altLang="zh-CN" sz="1600" dirty="0">
              <a:latin typeface="微软雅黑" panose="020B0503020204020204" charset="-122"/>
              <a:ea typeface="微软雅黑" panose="020B0503020204020204" charset="-122"/>
              <a:cs typeface="微软雅黑" panose="020B0503020204020204" charset="-122"/>
            </a:endParaRPr>
          </a:p>
        </p:txBody>
      </p:sp>
      <p:sp>
        <p:nvSpPr>
          <p:cNvPr id="37" name="文本框 36"/>
          <p:cNvSpPr txBox="1"/>
          <p:nvPr>
            <p:custDataLst>
              <p:tags r:id="rId7"/>
            </p:custDataLst>
          </p:nvPr>
        </p:nvSpPr>
        <p:spPr>
          <a:xfrm>
            <a:off x="7090448" y="3645175"/>
            <a:ext cx="3534874" cy="467561"/>
          </a:xfrm>
          <a:prstGeom prst="rect">
            <a:avLst/>
          </a:prstGeom>
          <a:solidFill>
            <a:srgbClr val="096492"/>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800" dirty="0">
                <a:latin typeface="微软雅黑" panose="020B0503020204020204" charset="-122"/>
                <a:ea typeface="微软雅黑" panose="020B0503020204020204" charset="-122"/>
                <a:cs typeface="+mn-ea"/>
              </a:rPr>
              <a:t>（三）心脏骤停的临床表现</a:t>
            </a:r>
            <a:endParaRPr lang="zh-CN" altLang="en-US" sz="1800" dirty="0">
              <a:latin typeface="微软雅黑" panose="020B0503020204020204" charset="-122"/>
              <a:ea typeface="微软雅黑" panose="020B0503020204020204" charset="-122"/>
              <a:cs typeface="+mn-ea"/>
            </a:endParaRPr>
          </a:p>
        </p:txBody>
      </p:sp>
      <p:sp>
        <p:nvSpPr>
          <p:cNvPr id="5" name="矩形 4"/>
          <p:cNvSpPr/>
          <p:nvPr>
            <p:custDataLst>
              <p:tags r:id="rId8"/>
            </p:custDataLst>
          </p:nvPr>
        </p:nvSpPr>
        <p:spPr>
          <a:xfrm>
            <a:off x="1005300" y="3882608"/>
            <a:ext cx="4810011" cy="1189922"/>
          </a:xfrm>
          <a:prstGeom prst="rect">
            <a:avLst/>
          </a:prstGeom>
          <a:noFill/>
          <a:ln>
            <a:solidFill>
              <a:srgbClr val="096492"/>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a:solidFill>
                <a:srgbClr val="7F7F7F">
                  <a:lumMod val="25000"/>
                </a:srgbClr>
              </a:solidFill>
            </a:endParaRPr>
          </a:p>
        </p:txBody>
      </p:sp>
      <p:sp>
        <p:nvSpPr>
          <p:cNvPr id="38" name="文本框 37"/>
          <p:cNvSpPr txBox="1"/>
          <p:nvPr>
            <p:custDataLst>
              <p:tags r:id="rId9"/>
            </p:custDataLst>
          </p:nvPr>
        </p:nvSpPr>
        <p:spPr>
          <a:xfrm>
            <a:off x="1357197" y="4226945"/>
            <a:ext cx="4106214" cy="672985"/>
          </a:xfrm>
          <a:prstGeom prst="rect">
            <a:avLst/>
          </a:prstGeom>
        </p:spPr>
        <p:txBody>
          <a:bodyPr wrap="square">
            <a:noAutofit/>
          </a:bodyPr>
          <a:lstStyle>
            <a:defPPr>
              <a:defRPr lang="zh-CN"/>
            </a:defPPr>
            <a:lvl1pPr algn="ctr">
              <a:defRPr>
                <a:latin typeface="Calibri Light" panose="020F0302020204030204"/>
              </a:defRPr>
            </a:lvl1pPr>
          </a:lstStyle>
          <a:p>
            <a:pPr algn="just"/>
            <a:r>
              <a:rPr lang="zh-CN" altLang="en-US" sz="1600" dirty="0">
                <a:latin typeface="Arial" panose="020B0604020202020204" pitchFamily="34" charset="0"/>
              </a:rPr>
              <a:t>心脏性猝死（SCD）指未能预料的于突发心脏症状 l 小时内发生的心脏原因死亡。心脏骤停不治是心脏性猝死最常见的直接死因。</a:t>
            </a:r>
            <a:endParaRPr lang="zh-CN" altLang="en-US" sz="1600" dirty="0">
              <a:latin typeface="Arial" panose="020B0604020202020204" pitchFamily="34" charset="0"/>
            </a:endParaRPr>
          </a:p>
        </p:txBody>
      </p:sp>
      <p:sp>
        <p:nvSpPr>
          <p:cNvPr id="39" name="文本框 38"/>
          <p:cNvSpPr txBox="1"/>
          <p:nvPr>
            <p:custDataLst>
              <p:tags r:id="rId10"/>
            </p:custDataLst>
          </p:nvPr>
        </p:nvSpPr>
        <p:spPr>
          <a:xfrm>
            <a:off x="1642868" y="3645175"/>
            <a:ext cx="3534874" cy="447666"/>
          </a:xfrm>
          <a:prstGeom prst="rect">
            <a:avLst/>
          </a:prstGeom>
          <a:solidFill>
            <a:srgbClr val="096492"/>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800" dirty="0">
                <a:latin typeface="微软雅黑" panose="020B0503020204020204" charset="-122"/>
                <a:ea typeface="微软雅黑" panose="020B0503020204020204" charset="-122"/>
                <a:cs typeface="+mn-ea"/>
              </a:rPr>
              <a:t>（二）心脏性猝死的概念</a:t>
            </a:r>
            <a:endParaRPr lang="zh-CN" altLang="en-US" sz="1800" dirty="0">
              <a:latin typeface="微软雅黑" panose="020B0503020204020204" charset="-122"/>
              <a:ea typeface="微软雅黑" panose="020B0503020204020204" charset="-122"/>
              <a:cs typeface="+mn-ea"/>
            </a:endParaRPr>
          </a:p>
        </p:txBody>
      </p:sp>
      <p:sp>
        <p:nvSpPr>
          <p:cNvPr id="7" name="矩形 6"/>
          <p:cNvSpPr/>
          <p:nvPr>
            <p:custDataLst>
              <p:tags r:id="rId11"/>
            </p:custDataLst>
          </p:nvPr>
        </p:nvSpPr>
        <p:spPr>
          <a:xfrm>
            <a:off x="3729095" y="1921785"/>
            <a:ext cx="4810011" cy="1189922"/>
          </a:xfrm>
          <a:prstGeom prst="rect">
            <a:avLst/>
          </a:prstGeom>
          <a:noFill/>
          <a:ln>
            <a:solidFill>
              <a:srgbClr val="55A3A8"/>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a:solidFill>
                <a:srgbClr val="7F7F7F">
                  <a:lumMod val="25000"/>
                </a:srgbClr>
              </a:solidFill>
            </a:endParaRPr>
          </a:p>
        </p:txBody>
      </p:sp>
      <p:sp>
        <p:nvSpPr>
          <p:cNvPr id="40" name="文本框 39"/>
          <p:cNvSpPr txBox="1"/>
          <p:nvPr>
            <p:custDataLst>
              <p:tags r:id="rId12"/>
            </p:custDataLst>
          </p:nvPr>
        </p:nvSpPr>
        <p:spPr>
          <a:xfrm>
            <a:off x="4080992" y="2247072"/>
            <a:ext cx="4106214" cy="672985"/>
          </a:xfrm>
          <a:prstGeom prst="rect">
            <a:avLst/>
          </a:prstGeom>
        </p:spPr>
        <p:txBody>
          <a:bodyPr wrap="square">
            <a:noAutofit/>
          </a:bodyPr>
          <a:lstStyle>
            <a:defPPr>
              <a:defRPr lang="zh-CN"/>
            </a:defPPr>
            <a:lvl1pPr algn="ctr">
              <a:defRPr>
                <a:latin typeface="Calibri Light" panose="020F0302020204030204"/>
              </a:defRPr>
            </a:lvl1pPr>
          </a:lstStyle>
          <a:p>
            <a:pPr algn="just"/>
            <a:r>
              <a:rPr lang="zh-CN" altLang="en-US" sz="1600" dirty="0">
                <a:latin typeface="Arial" panose="020B0604020202020204" pitchFamily="34" charset="0"/>
              </a:rPr>
              <a:t>心脏骤停是指各种原因所致心脏射血功能突然停止，病人随即出现意识丧失、脉搏消失、呼吸停止。</a:t>
            </a:r>
            <a:endParaRPr lang="zh-CN" altLang="en-US" sz="1600" dirty="0">
              <a:latin typeface="Arial" panose="020B0604020202020204" pitchFamily="34" charset="0"/>
            </a:endParaRPr>
          </a:p>
        </p:txBody>
      </p:sp>
      <p:sp>
        <p:nvSpPr>
          <p:cNvPr id="41" name="文本框 40"/>
          <p:cNvSpPr txBox="1"/>
          <p:nvPr>
            <p:custDataLst>
              <p:tags r:id="rId13"/>
            </p:custDataLst>
          </p:nvPr>
        </p:nvSpPr>
        <p:spPr>
          <a:xfrm>
            <a:off x="4366662" y="1684352"/>
            <a:ext cx="3534874" cy="447666"/>
          </a:xfrm>
          <a:prstGeom prst="rect">
            <a:avLst/>
          </a:prstGeom>
          <a:solidFill>
            <a:srgbClr val="55A3A8"/>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800">
                <a:latin typeface="微软雅黑" panose="020B0503020204020204" charset="-122"/>
                <a:ea typeface="微软雅黑" panose="020B0503020204020204" charset="-122"/>
                <a:cs typeface="+mn-ea"/>
              </a:rPr>
              <a:t>（一）心脏骤停的概念</a:t>
            </a:r>
            <a:endParaRPr lang="zh-CN" altLang="en-US" sz="1800">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二、心肺复苏</a:t>
            </a:r>
            <a:endParaRPr sz="2000">
              <a:solidFill>
                <a:schemeClr val="tx1">
                  <a:lumMod val="75000"/>
                  <a:lumOff val="25000"/>
                </a:schemeClr>
              </a:solidFill>
              <a:latin typeface="+mn-lt"/>
              <a:ea typeface="+mn-ea"/>
              <a:cs typeface="+mn-ea"/>
              <a:sym typeface="+mn-lt"/>
            </a:endParaRPr>
          </a:p>
        </p:txBody>
      </p:sp>
      <p:sp>
        <p:nvSpPr>
          <p:cNvPr id="68" name="矩形 67"/>
          <p:cNvSpPr/>
          <p:nvPr>
            <p:custDataLst>
              <p:tags r:id="rId5"/>
            </p:custDataLst>
          </p:nvPr>
        </p:nvSpPr>
        <p:spPr>
          <a:xfrm>
            <a:off x="2118888" y="3124679"/>
            <a:ext cx="2345889" cy="2981212"/>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fontScale="90000" lnSpcReduction="10000"/>
          </a:bodyPr>
          <a:p>
            <a:pPr algn="ctr">
              <a:lnSpc>
                <a:spcPct val="130000"/>
              </a:lnSpc>
            </a:pPr>
            <a:r>
              <a:rPr lang="da-DK" altLang="zh-CN" b="1" dirty="0">
                <a:solidFill>
                  <a:srgbClr val="09BCED"/>
                </a:solidFill>
                <a:sym typeface="Arial" panose="020B0604020202020204" pitchFamily="34" charset="0"/>
              </a:rPr>
              <a:t>（四）心肺复苏的概念</a:t>
            </a:r>
            <a:endParaRPr lang="da-DK" altLang="zh-CN" b="1" dirty="0">
              <a:solidFill>
                <a:srgbClr val="09BCED"/>
              </a:solidFill>
              <a:sym typeface="Arial" panose="020B0604020202020204" pitchFamily="34" charset="0"/>
            </a:endParaRPr>
          </a:p>
          <a:p>
            <a:pPr algn="just">
              <a:lnSpc>
                <a:spcPct val="130000"/>
              </a:lnSpc>
            </a:pPr>
            <a:r>
              <a:rPr lang="da-DK" altLang="zh-CN" dirty="0">
                <a:solidFill>
                  <a:sysClr val="windowText" lastClr="000000">
                    <a:lumMod val="75000"/>
                    <a:lumOff val="25000"/>
                  </a:sysClr>
                </a:solidFill>
                <a:sym typeface="Arial" panose="020B0604020202020204" pitchFamily="34" charset="0"/>
              </a:rPr>
              <a:t>心肺复苏是指采用徒手和（或）辅助设备来维持呼吸、心脏骤停病人人工循环和呼吸最基本的抢救方法，包括开放气道、人工通气、胸外心脏按压、电除颤以及药物治疗等，目的是尽快使自主循环恢复（ROSC）。</a:t>
            </a:r>
            <a:endParaRPr lang="da-DK" altLang="zh-CN" dirty="0">
              <a:solidFill>
                <a:sysClr val="windowText" lastClr="000000">
                  <a:lumMod val="75000"/>
                  <a:lumOff val="25000"/>
                </a:sysClr>
              </a:solidFill>
              <a:sym typeface="Arial" panose="020B0604020202020204" pitchFamily="34" charset="0"/>
            </a:endParaRPr>
          </a:p>
        </p:txBody>
      </p:sp>
      <p:sp>
        <p:nvSpPr>
          <p:cNvPr id="69" name="任意多边形 68"/>
          <p:cNvSpPr/>
          <p:nvPr>
            <p:custDataLst>
              <p:tags r:id="rId6"/>
            </p:custDataLst>
          </p:nvPr>
        </p:nvSpPr>
        <p:spPr>
          <a:xfrm>
            <a:off x="2643881" y="1633878"/>
            <a:ext cx="1295903" cy="1295720"/>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en-US" altLang="da-DK" sz="2000">
                <a:solidFill>
                  <a:srgbClr val="09BCED">
                    <a:lumMod val="75000"/>
                  </a:srgbClr>
                </a:solidFill>
                <a:latin typeface="Calibri Light" panose="020F0302020204030204"/>
                <a:ea typeface="+mn-ea"/>
                <a:cs typeface="+mn-ea"/>
                <a:sym typeface="Arial" panose="020B0604020202020204" pitchFamily="34" charset="0"/>
              </a:rPr>
              <a:t>FOUR</a:t>
            </a:r>
            <a:endParaRPr lang="en-US" altLang="da-DK" sz="2000">
              <a:solidFill>
                <a:srgbClr val="09BCED">
                  <a:lumMod val="75000"/>
                </a:srgbClr>
              </a:solidFill>
              <a:latin typeface="Calibri Light" panose="020F0302020204030204"/>
              <a:ea typeface="+mn-ea"/>
              <a:cs typeface="+mn-ea"/>
              <a:sym typeface="Arial" panose="020B0604020202020204" pitchFamily="34" charset="0"/>
            </a:endParaRPr>
          </a:p>
        </p:txBody>
      </p:sp>
      <p:sp>
        <p:nvSpPr>
          <p:cNvPr id="70" name="矩形 69"/>
          <p:cNvSpPr/>
          <p:nvPr>
            <p:custDataLst>
              <p:tags r:id="rId7"/>
            </p:custDataLst>
          </p:nvPr>
        </p:nvSpPr>
        <p:spPr>
          <a:xfrm>
            <a:off x="4970681" y="3124679"/>
            <a:ext cx="2345889" cy="2981212"/>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a:bodyPr>
          <a:p>
            <a:pPr algn="ctr">
              <a:lnSpc>
                <a:spcPct val="130000"/>
              </a:lnSpc>
            </a:pPr>
            <a:r>
              <a:rPr lang="da-DK" altLang="zh-CN" sz="1600" b="1" dirty="0">
                <a:solidFill>
                  <a:srgbClr val="BEB8AE"/>
                </a:solidFill>
                <a:sym typeface="Arial" panose="020B0604020202020204" pitchFamily="34" charset="0"/>
              </a:rPr>
              <a:t>（五）脑复苏的概念</a:t>
            </a:r>
            <a:endParaRPr lang="da-DK" altLang="zh-CN" sz="1600" b="1" dirty="0">
              <a:solidFill>
                <a:srgbClr val="BEB8AE"/>
              </a:solidFill>
              <a:sym typeface="Arial" panose="020B0604020202020204" pitchFamily="34" charset="0"/>
            </a:endParaRPr>
          </a:p>
          <a:p>
            <a:pPr algn="just">
              <a:lnSpc>
                <a:spcPct val="130000"/>
              </a:lnSpc>
            </a:pPr>
            <a:r>
              <a:rPr lang="da-DK" altLang="zh-CN" sz="1600" dirty="0">
                <a:solidFill>
                  <a:sysClr val="windowText" lastClr="000000">
                    <a:lumMod val="75000"/>
                    <a:lumOff val="25000"/>
                  </a:sysClr>
                </a:solidFill>
                <a:sym typeface="Arial" panose="020B0604020202020204" pitchFamily="34" charset="0"/>
              </a:rPr>
              <a:t>脑复苏是为减轻心脏骤停后全脑缺血损伤，而采取的脑组织保护救治，以达到脑神经功能良好的复苏后存活。</a:t>
            </a:r>
            <a:endParaRPr lang="da-DK" altLang="zh-CN" sz="1600" dirty="0">
              <a:solidFill>
                <a:sysClr val="windowText" lastClr="000000">
                  <a:lumMod val="75000"/>
                  <a:lumOff val="25000"/>
                </a:sysClr>
              </a:solidFill>
              <a:sym typeface="Arial" panose="020B0604020202020204" pitchFamily="34" charset="0"/>
            </a:endParaRPr>
          </a:p>
        </p:txBody>
      </p:sp>
      <p:sp>
        <p:nvSpPr>
          <p:cNvPr id="71" name="任意多边形 70"/>
          <p:cNvSpPr/>
          <p:nvPr>
            <p:custDataLst>
              <p:tags r:id="rId8"/>
            </p:custDataLst>
          </p:nvPr>
        </p:nvSpPr>
        <p:spPr>
          <a:xfrm>
            <a:off x="5495673" y="1633878"/>
            <a:ext cx="1295903" cy="1295720"/>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solidFill>
            <a:srgbClr val="BEB8AE"/>
          </a:solid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en-US" altLang="da-DK" sz="2000">
                <a:solidFill>
                  <a:srgbClr val="BEB8AE">
                    <a:lumMod val="75000"/>
                  </a:srgbClr>
                </a:solidFill>
                <a:latin typeface="Calibri Light" panose="020F0302020204030204"/>
                <a:ea typeface="+mn-ea"/>
                <a:cs typeface="+mn-ea"/>
                <a:sym typeface="Arial" panose="020B0604020202020204" pitchFamily="34" charset="0"/>
              </a:rPr>
              <a:t>FIVE</a:t>
            </a:r>
            <a:endParaRPr lang="en-US" altLang="da-DK" sz="2000">
              <a:solidFill>
                <a:srgbClr val="BEB8AE">
                  <a:lumMod val="75000"/>
                </a:srgbClr>
              </a:solidFill>
              <a:latin typeface="Calibri Light" panose="020F0302020204030204"/>
              <a:ea typeface="+mn-ea"/>
              <a:cs typeface="+mn-ea"/>
              <a:sym typeface="Arial" panose="020B0604020202020204" pitchFamily="34" charset="0"/>
            </a:endParaRPr>
          </a:p>
        </p:txBody>
      </p:sp>
      <p:sp>
        <p:nvSpPr>
          <p:cNvPr id="72" name="矩形 71"/>
          <p:cNvSpPr/>
          <p:nvPr>
            <p:custDataLst>
              <p:tags r:id="rId9"/>
            </p:custDataLst>
          </p:nvPr>
        </p:nvSpPr>
        <p:spPr>
          <a:xfrm>
            <a:off x="7822473" y="3124679"/>
            <a:ext cx="2345889" cy="2981212"/>
          </a:xfrm>
          <a:prstGeom prst="rect">
            <a:avLst/>
          </a:prstGeom>
          <a:noFill/>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t" anchorCtr="0">
            <a:normAutofit lnSpcReduction="10000"/>
          </a:bodyPr>
          <a:p>
            <a:pPr algn="ctr">
              <a:lnSpc>
                <a:spcPct val="130000"/>
              </a:lnSpc>
              <a:buClrTx/>
              <a:buSzTx/>
              <a:buFontTx/>
            </a:pPr>
            <a:r>
              <a:rPr lang="da-DK" altLang="zh-CN" sz="1600" b="1" dirty="0">
                <a:solidFill>
                  <a:srgbClr val="09BCED"/>
                </a:solidFill>
                <a:sym typeface="Arial" panose="020B0604020202020204" pitchFamily="34" charset="0"/>
              </a:rPr>
              <a:t>（六）心肺复苏的流程</a:t>
            </a:r>
            <a:endParaRPr lang="da-DK" altLang="zh-CN" sz="1600" b="1" dirty="0">
              <a:solidFill>
                <a:srgbClr val="09BCED"/>
              </a:solidFill>
              <a:sym typeface="Arial" panose="020B0604020202020204" pitchFamily="34" charset="0"/>
            </a:endParaRPr>
          </a:p>
          <a:p>
            <a:pPr algn="just">
              <a:lnSpc>
                <a:spcPct val="130000"/>
              </a:lnSpc>
              <a:buClrTx/>
              <a:buSzTx/>
              <a:buFontTx/>
            </a:pPr>
            <a:r>
              <a:rPr lang="da-DK" altLang="zh-CN" sz="1600" dirty="0">
                <a:solidFill>
                  <a:sysClr val="windowText" lastClr="000000">
                    <a:lumMod val="75000"/>
                    <a:lumOff val="25000"/>
                  </a:sysClr>
                </a:solidFill>
                <a:sym typeface="Arial" panose="020B0604020202020204" pitchFamily="34" charset="0"/>
              </a:rPr>
              <a:t>基本生命支持（BLS）是心脏骤停后挽救生命的最关键措施，包括识别心脏骤停和启动急救服务系统，早期徒手心肺复苏和现场</a:t>
            </a:r>
            <a:endParaRPr lang="da-DK" altLang="zh-CN" sz="1600" dirty="0">
              <a:solidFill>
                <a:sysClr val="windowText" lastClr="000000">
                  <a:lumMod val="75000"/>
                  <a:lumOff val="25000"/>
                </a:sysClr>
              </a:solidFill>
              <a:sym typeface="Arial" panose="020B0604020202020204" pitchFamily="34" charset="0"/>
            </a:endParaRPr>
          </a:p>
          <a:p>
            <a:pPr algn="just">
              <a:lnSpc>
                <a:spcPct val="130000"/>
              </a:lnSpc>
              <a:buClrTx/>
              <a:buSzTx/>
              <a:buFontTx/>
            </a:pPr>
            <a:r>
              <a:rPr lang="da-DK" altLang="zh-CN" sz="1600" dirty="0">
                <a:solidFill>
                  <a:sysClr val="windowText" lastClr="000000">
                    <a:lumMod val="75000"/>
                    <a:lumOff val="25000"/>
                  </a:sysClr>
                </a:solidFill>
                <a:sym typeface="Arial" panose="020B0604020202020204" pitchFamily="34" charset="0"/>
              </a:rPr>
              <a:t>使用自动体外除颤器（AED）快速除颤</a:t>
            </a:r>
            <a:r>
              <a:rPr lang="da-DK" altLang="zh-CN" dirty="0">
                <a:solidFill>
                  <a:sysClr val="windowText" lastClr="000000">
                    <a:lumMod val="75000"/>
                    <a:lumOff val="25000"/>
                  </a:sysClr>
                </a:solidFill>
                <a:sym typeface="Arial" panose="020B0604020202020204" pitchFamily="34" charset="0"/>
              </a:rPr>
              <a:t>。</a:t>
            </a:r>
            <a:endParaRPr lang="da-DK" altLang="zh-CN" dirty="0">
              <a:solidFill>
                <a:sysClr val="windowText" lastClr="000000">
                  <a:lumMod val="75000"/>
                  <a:lumOff val="25000"/>
                </a:sysClr>
              </a:solidFill>
              <a:sym typeface="Arial" panose="020B0604020202020204" pitchFamily="34" charset="0"/>
            </a:endParaRPr>
          </a:p>
        </p:txBody>
      </p:sp>
      <p:sp>
        <p:nvSpPr>
          <p:cNvPr id="73" name="任意多边形 72"/>
          <p:cNvSpPr/>
          <p:nvPr>
            <p:custDataLst>
              <p:tags r:id="rId10"/>
            </p:custDataLst>
          </p:nvPr>
        </p:nvSpPr>
        <p:spPr>
          <a:xfrm>
            <a:off x="8347466" y="1633878"/>
            <a:ext cx="1295903" cy="1295720"/>
          </a:xfrm>
          <a:custGeom>
            <a:avLst/>
            <a:gdLst>
              <a:gd name="connsiteX0" fmla="*/ 1846505 w 1989690"/>
              <a:gd name="connsiteY0" fmla="*/ 1039155 h 1989411"/>
              <a:gd name="connsiteX1" fmla="*/ 1989690 w 1989690"/>
              <a:gd name="connsiteY1" fmla="*/ 1039155 h 1989411"/>
              <a:gd name="connsiteX2" fmla="*/ 1987267 w 1989690"/>
              <a:gd name="connsiteY2" fmla="*/ 1090348 h 1989411"/>
              <a:gd name="connsiteX3" fmla="*/ 1096777 w 1989690"/>
              <a:gd name="connsiteY3" fmla="*/ 1986508 h 1989411"/>
              <a:gd name="connsiteX4" fmla="*/ 1039295 w 1989690"/>
              <a:gd name="connsiteY4" fmla="*/ 1989411 h 1989411"/>
              <a:gd name="connsiteX5" fmla="*/ 1039295 w 1989690"/>
              <a:gd name="connsiteY5" fmla="*/ 1845806 h 1989411"/>
              <a:gd name="connsiteX6" fmla="*/ 1167275 w 1989690"/>
              <a:gd name="connsiteY6" fmla="*/ 1832905 h 1989411"/>
              <a:gd name="connsiteX7" fmla="*/ 1837064 w 1989690"/>
              <a:gd name="connsiteY7" fmla="*/ 1146158 h 1989411"/>
              <a:gd name="connsiteX8" fmla="*/ 0 w 1989690"/>
              <a:gd name="connsiteY8" fmla="*/ 1039155 h 1989411"/>
              <a:gd name="connsiteX9" fmla="*/ 143185 w 1989690"/>
              <a:gd name="connsiteY9" fmla="*/ 1039155 h 1989411"/>
              <a:gd name="connsiteX10" fmla="*/ 152627 w 1989690"/>
              <a:gd name="connsiteY10" fmla="*/ 1146158 h 1989411"/>
              <a:gd name="connsiteX11" fmla="*/ 822416 w 1989690"/>
              <a:gd name="connsiteY11" fmla="*/ 1832905 h 1989411"/>
              <a:gd name="connsiteX12" fmla="*/ 950395 w 1989690"/>
              <a:gd name="connsiteY12" fmla="*/ 1845806 h 1989411"/>
              <a:gd name="connsiteX13" fmla="*/ 950395 w 1989690"/>
              <a:gd name="connsiteY13" fmla="*/ 1989411 h 1989411"/>
              <a:gd name="connsiteX14" fmla="*/ 892913 w 1989690"/>
              <a:gd name="connsiteY14" fmla="*/ 1986508 h 1989411"/>
              <a:gd name="connsiteX15" fmla="*/ 2424 w 1989690"/>
              <a:gd name="connsiteY15" fmla="*/ 1090348 h 1989411"/>
              <a:gd name="connsiteX16" fmla="*/ 1039295 w 1989690"/>
              <a:gd name="connsiteY16" fmla="*/ 0 h 1989411"/>
              <a:gd name="connsiteX17" fmla="*/ 1096777 w 1989690"/>
              <a:gd name="connsiteY17" fmla="*/ 2902 h 1989411"/>
              <a:gd name="connsiteX18" fmla="*/ 1987267 w 1989690"/>
              <a:gd name="connsiteY18" fmla="*/ 899063 h 1989411"/>
              <a:gd name="connsiteX19" fmla="*/ 1989690 w 1989690"/>
              <a:gd name="connsiteY19" fmla="*/ 950255 h 1989411"/>
              <a:gd name="connsiteX20" fmla="*/ 1846505 w 1989690"/>
              <a:gd name="connsiteY20" fmla="*/ 950255 h 1989411"/>
              <a:gd name="connsiteX21" fmla="*/ 1837064 w 1989690"/>
              <a:gd name="connsiteY21" fmla="*/ 843253 h 1989411"/>
              <a:gd name="connsiteX22" fmla="*/ 1167275 w 1989690"/>
              <a:gd name="connsiteY22" fmla="*/ 156506 h 1989411"/>
              <a:gd name="connsiteX23" fmla="*/ 1039295 w 1989690"/>
              <a:gd name="connsiteY23" fmla="*/ 143604 h 1989411"/>
              <a:gd name="connsiteX24" fmla="*/ 950395 w 1989690"/>
              <a:gd name="connsiteY24" fmla="*/ 0 h 1989411"/>
              <a:gd name="connsiteX25" fmla="*/ 950395 w 1989690"/>
              <a:gd name="connsiteY25" fmla="*/ 143604 h 1989411"/>
              <a:gd name="connsiteX26" fmla="*/ 822416 w 1989690"/>
              <a:gd name="connsiteY26" fmla="*/ 156506 h 1989411"/>
              <a:gd name="connsiteX27" fmla="*/ 152627 w 1989690"/>
              <a:gd name="connsiteY27" fmla="*/ 843253 h 1989411"/>
              <a:gd name="connsiteX28" fmla="*/ 143185 w 1989690"/>
              <a:gd name="connsiteY28" fmla="*/ 950255 h 1989411"/>
              <a:gd name="connsiteX29" fmla="*/ 0 w 1989690"/>
              <a:gd name="connsiteY29" fmla="*/ 950255 h 1989411"/>
              <a:gd name="connsiteX30" fmla="*/ 2424 w 1989690"/>
              <a:gd name="connsiteY30" fmla="*/ 899063 h 1989411"/>
              <a:gd name="connsiteX31" fmla="*/ 892913 w 1989690"/>
              <a:gd name="connsiteY31" fmla="*/ 2902 h 198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89690" h="1989411">
                <a:moveTo>
                  <a:pt x="1846505" y="1039155"/>
                </a:moveTo>
                <a:lnTo>
                  <a:pt x="1989690" y="1039155"/>
                </a:lnTo>
                <a:lnTo>
                  <a:pt x="1987267" y="1090348"/>
                </a:lnTo>
                <a:cubicBezTo>
                  <a:pt x="1942326" y="1562504"/>
                  <a:pt x="1568075" y="1938645"/>
                  <a:pt x="1096777" y="1986508"/>
                </a:cubicBezTo>
                <a:lnTo>
                  <a:pt x="1039295" y="1989411"/>
                </a:lnTo>
                <a:lnTo>
                  <a:pt x="1039295" y="1845806"/>
                </a:lnTo>
                <a:lnTo>
                  <a:pt x="1167275" y="1832905"/>
                </a:lnTo>
                <a:cubicBezTo>
                  <a:pt x="1508415" y="1763098"/>
                  <a:pt x="1775598" y="1490261"/>
                  <a:pt x="1837064" y="1146158"/>
                </a:cubicBezTo>
                <a:close/>
                <a:moveTo>
                  <a:pt x="0" y="1039155"/>
                </a:moveTo>
                <a:lnTo>
                  <a:pt x="143185" y="1039155"/>
                </a:lnTo>
                <a:lnTo>
                  <a:pt x="152627" y="1146158"/>
                </a:lnTo>
                <a:cubicBezTo>
                  <a:pt x="214092" y="1490261"/>
                  <a:pt x="481276" y="1763098"/>
                  <a:pt x="822416" y="1832905"/>
                </a:cubicBezTo>
                <a:lnTo>
                  <a:pt x="950395" y="1845806"/>
                </a:lnTo>
                <a:lnTo>
                  <a:pt x="950395" y="1989411"/>
                </a:lnTo>
                <a:lnTo>
                  <a:pt x="892913" y="1986508"/>
                </a:lnTo>
                <a:cubicBezTo>
                  <a:pt x="421615" y="1938645"/>
                  <a:pt x="47364" y="1562504"/>
                  <a:pt x="2424" y="1090348"/>
                </a:cubicBezTo>
                <a:close/>
                <a:moveTo>
                  <a:pt x="1039295" y="0"/>
                </a:moveTo>
                <a:lnTo>
                  <a:pt x="1096777" y="2902"/>
                </a:lnTo>
                <a:cubicBezTo>
                  <a:pt x="1568075" y="50765"/>
                  <a:pt x="1942326" y="426907"/>
                  <a:pt x="1987267" y="899063"/>
                </a:cubicBezTo>
                <a:lnTo>
                  <a:pt x="1989690" y="950255"/>
                </a:lnTo>
                <a:lnTo>
                  <a:pt x="1846505" y="950255"/>
                </a:lnTo>
                <a:lnTo>
                  <a:pt x="1837064" y="843253"/>
                </a:lnTo>
                <a:cubicBezTo>
                  <a:pt x="1775598" y="499149"/>
                  <a:pt x="1508415" y="226313"/>
                  <a:pt x="1167275" y="156506"/>
                </a:cubicBezTo>
                <a:lnTo>
                  <a:pt x="1039295" y="143604"/>
                </a:lnTo>
                <a:close/>
                <a:moveTo>
                  <a:pt x="950395" y="0"/>
                </a:moveTo>
                <a:lnTo>
                  <a:pt x="950395" y="143604"/>
                </a:lnTo>
                <a:lnTo>
                  <a:pt x="822416" y="156506"/>
                </a:lnTo>
                <a:cubicBezTo>
                  <a:pt x="481276" y="226313"/>
                  <a:pt x="214092" y="499149"/>
                  <a:pt x="152627" y="843253"/>
                </a:cubicBezTo>
                <a:lnTo>
                  <a:pt x="143185" y="950255"/>
                </a:lnTo>
                <a:lnTo>
                  <a:pt x="0" y="950255"/>
                </a:lnTo>
                <a:lnTo>
                  <a:pt x="2424" y="899063"/>
                </a:lnTo>
                <a:cubicBezTo>
                  <a:pt x="47364" y="426907"/>
                  <a:pt x="421615" y="50765"/>
                  <a:pt x="892913" y="2902"/>
                </a:cubicBezTo>
                <a:close/>
              </a:path>
            </a:pathLst>
          </a:custGeom>
          <a:ln w="3175">
            <a:noFill/>
          </a:ln>
        </p:spPr>
        <p:style>
          <a:lnRef idx="2">
            <a:srgbClr val="09BCED">
              <a:shade val="50000"/>
            </a:srgbClr>
          </a:lnRef>
          <a:fillRef idx="1">
            <a:srgbClr val="09BCED"/>
          </a:fillRef>
          <a:effectRef idx="0">
            <a:srgbClr val="09BCED"/>
          </a:effectRef>
          <a:fontRef idx="minor">
            <a:sysClr val="window" lastClr="FFFFFF"/>
          </a:fontRef>
        </p:style>
        <p:txBody>
          <a:bodyPr lIns="0" tIns="0" rIns="0" bIns="0" rtlCol="0" anchor="ctr">
            <a:normAutofit/>
          </a:bodyPr>
          <a:p>
            <a:pPr algn="ctr"/>
            <a:r>
              <a:rPr lang="en-US" altLang="da-DK" sz="2000">
                <a:solidFill>
                  <a:srgbClr val="09BCED">
                    <a:lumMod val="75000"/>
                  </a:srgbClr>
                </a:solidFill>
                <a:latin typeface="Calibri Light" panose="020F0302020204030204"/>
                <a:ea typeface="+mn-ea"/>
                <a:cs typeface="+mn-ea"/>
                <a:sym typeface="Arial" panose="020B0604020202020204" pitchFamily="34" charset="0"/>
              </a:rPr>
              <a:t>SIX</a:t>
            </a:r>
            <a:endParaRPr lang="en-US" altLang="da-DK" sz="2000">
              <a:solidFill>
                <a:srgbClr val="09BCED">
                  <a:lumMod val="75000"/>
                </a:srgbClr>
              </a:solidFill>
              <a:latin typeface="Calibri Light" panose="020F0302020204030204"/>
              <a:ea typeface="+mn-ea"/>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06.</a:t>
            </a:r>
            <a:r>
              <a:rPr lang="en-US" sz="2000" dirty="0">
                <a:solidFill>
                  <a:schemeClr val="tx1">
                    <a:lumMod val="75000"/>
                    <a:lumOff val="25000"/>
                  </a:schemeClr>
                </a:solidFill>
                <a:latin typeface="+mn-lt"/>
                <a:ea typeface="+mn-ea"/>
                <a:cs typeface="+mn-ea"/>
                <a:sym typeface="+mn-lt"/>
              </a:rPr>
              <a:t>模块六　身体常见症状的自我分析</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07.</a:t>
            </a:r>
            <a:r>
              <a:rPr lang="en-US" sz="2000" dirty="0">
                <a:solidFill>
                  <a:schemeClr val="tx1">
                    <a:lumMod val="75000"/>
                    <a:lumOff val="25000"/>
                  </a:schemeClr>
                </a:solidFill>
                <a:latin typeface="+mn-lt"/>
                <a:ea typeface="+mn-ea"/>
                <a:cs typeface="+mn-ea"/>
                <a:sym typeface="+mn-lt"/>
              </a:rPr>
              <a:t>模块七　性与生殖健康</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08.</a:t>
            </a:r>
            <a:r>
              <a:rPr lang="en-US" sz="2000" dirty="0">
                <a:solidFill>
                  <a:schemeClr val="tx1">
                    <a:lumMod val="75000"/>
                    <a:lumOff val="25000"/>
                  </a:schemeClr>
                </a:solidFill>
                <a:latin typeface="+mn-lt"/>
                <a:ea typeface="+mn-ea"/>
                <a:cs typeface="+mn-ea"/>
                <a:sym typeface="+mn-lt"/>
              </a:rPr>
              <a:t>模块八　安全应急与避险</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35" y="2267585"/>
            <a:ext cx="473202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05.</a:t>
            </a:r>
            <a:r>
              <a:rPr sz="2000" dirty="0">
                <a:solidFill>
                  <a:schemeClr val="tx1">
                    <a:lumMod val="75000"/>
                    <a:lumOff val="25000"/>
                  </a:schemeClr>
                </a:solidFill>
                <a:latin typeface="+mn-lt"/>
                <a:ea typeface="+mn-ea"/>
                <a:cs typeface="+mn-ea"/>
                <a:sym typeface="+mn-lt"/>
              </a:rPr>
              <a:t>模块五　心理异常与危机应对</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13" grpId="0"/>
      <p:bldP spid="14" grpId="0"/>
      <p:bldP spid="15" grpId="0"/>
      <p:bldP spid="3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三、常见的运动创伤及处理方法及药物</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84" name="空心弧 83"/>
          <p:cNvSpPr/>
          <p:nvPr>
            <p:custDataLst>
              <p:tags r:id="rId4"/>
            </p:custDataLst>
          </p:nvPr>
        </p:nvSpPr>
        <p:spPr>
          <a:xfrm rot="9000000">
            <a:off x="1722564" y="1936184"/>
            <a:ext cx="3492622" cy="349262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5" name="空心弧 84"/>
          <p:cNvSpPr/>
          <p:nvPr>
            <p:custDataLst>
              <p:tags r:id="rId5"/>
            </p:custDataLst>
          </p:nvPr>
        </p:nvSpPr>
        <p:spPr>
          <a:xfrm rot="12600000">
            <a:off x="1722564" y="1936184"/>
            <a:ext cx="3492622" cy="349262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6" name="空心弧 85"/>
          <p:cNvSpPr/>
          <p:nvPr>
            <p:custDataLst>
              <p:tags r:id="rId6"/>
            </p:custDataLst>
          </p:nvPr>
        </p:nvSpPr>
        <p:spPr>
          <a:xfrm rot="1800000">
            <a:off x="1722564" y="1936184"/>
            <a:ext cx="3492622" cy="349262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87" name="空心弧 86"/>
          <p:cNvSpPr/>
          <p:nvPr>
            <p:custDataLst>
              <p:tags r:id="rId7"/>
            </p:custDataLst>
          </p:nvPr>
        </p:nvSpPr>
        <p:spPr>
          <a:xfrm rot="19800000">
            <a:off x="1722564" y="1936184"/>
            <a:ext cx="3492622" cy="349262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6" name="空心弧 155"/>
          <p:cNvSpPr/>
          <p:nvPr>
            <p:custDataLst>
              <p:tags r:id="rId8"/>
            </p:custDataLst>
          </p:nvPr>
        </p:nvSpPr>
        <p:spPr>
          <a:xfrm rot="5400000">
            <a:off x="1722564" y="1936185"/>
            <a:ext cx="3492622" cy="349262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7" name="空心弧 156"/>
          <p:cNvSpPr/>
          <p:nvPr>
            <p:custDataLst>
              <p:tags r:id="rId9"/>
            </p:custDataLst>
          </p:nvPr>
        </p:nvSpPr>
        <p:spPr>
          <a:xfrm rot="16200000">
            <a:off x="1722564" y="1936184"/>
            <a:ext cx="3492622" cy="349262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8" name="Freeform 148"/>
          <p:cNvSpPr>
            <a:spLocks noEditPoints="1"/>
          </p:cNvSpPr>
          <p:nvPr>
            <p:custDataLst>
              <p:tags r:id="rId10"/>
            </p:custDataLst>
          </p:nvPr>
        </p:nvSpPr>
        <p:spPr bwMode="auto">
          <a:xfrm>
            <a:off x="3989102" y="4686463"/>
            <a:ext cx="280776" cy="359098"/>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9" name="settings_320253"/>
          <p:cNvSpPr>
            <a:spLocks noChangeAspect="1"/>
          </p:cNvSpPr>
          <p:nvPr>
            <p:custDataLst>
              <p:tags r:id="rId11"/>
            </p:custDataLst>
          </p:nvPr>
        </p:nvSpPr>
        <p:spPr bwMode="auto">
          <a:xfrm>
            <a:off x="3949669" y="2355108"/>
            <a:ext cx="359641" cy="359098"/>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placeholder_286118"/>
          <p:cNvSpPr>
            <a:spLocks noChangeAspect="1"/>
          </p:cNvSpPr>
          <p:nvPr>
            <p:custDataLst>
              <p:tags r:id="rId12"/>
            </p:custDataLst>
          </p:nvPr>
        </p:nvSpPr>
        <p:spPr bwMode="auto">
          <a:xfrm>
            <a:off x="4694498" y="3479301"/>
            <a:ext cx="306097" cy="359098"/>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1" name="statistical-chart_64023"/>
          <p:cNvSpPr>
            <a:spLocks noChangeAspect="1"/>
          </p:cNvSpPr>
          <p:nvPr>
            <p:custDataLst>
              <p:tags r:id="rId13"/>
            </p:custDataLst>
          </p:nvPr>
        </p:nvSpPr>
        <p:spPr bwMode="auto">
          <a:xfrm>
            <a:off x="2535730" y="4594686"/>
            <a:ext cx="320103" cy="359098"/>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2" name="wifi-cloud_72981"/>
          <p:cNvSpPr>
            <a:spLocks noChangeAspect="1"/>
          </p:cNvSpPr>
          <p:nvPr>
            <p:custDataLst>
              <p:tags r:id="rId14"/>
            </p:custDataLst>
          </p:nvPr>
        </p:nvSpPr>
        <p:spPr bwMode="auto">
          <a:xfrm>
            <a:off x="1877307" y="3479301"/>
            <a:ext cx="358181" cy="359098"/>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 name="two-coin-stacks_72132"/>
          <p:cNvSpPr>
            <a:spLocks noChangeAspect="1"/>
          </p:cNvSpPr>
          <p:nvPr>
            <p:custDataLst>
              <p:tags r:id="rId15"/>
            </p:custDataLst>
          </p:nvPr>
        </p:nvSpPr>
        <p:spPr bwMode="auto">
          <a:xfrm>
            <a:off x="2571570" y="2355108"/>
            <a:ext cx="364249" cy="359098"/>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 name="矩形: 圆角 163"/>
          <p:cNvSpPr/>
          <p:nvPr>
            <p:custDataLst>
              <p:tags r:id="rId16"/>
            </p:custDataLst>
          </p:nvPr>
        </p:nvSpPr>
        <p:spPr>
          <a:xfrm>
            <a:off x="6583425" y="2469411"/>
            <a:ext cx="4771011" cy="150120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5" name="矩形: 圆角 164"/>
          <p:cNvSpPr/>
          <p:nvPr>
            <p:custDataLst>
              <p:tags r:id="rId17"/>
            </p:custDataLst>
          </p:nvPr>
        </p:nvSpPr>
        <p:spPr>
          <a:xfrm>
            <a:off x="6837719" y="2241510"/>
            <a:ext cx="4262424" cy="444491"/>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6" name="文本框 165"/>
          <p:cNvSpPr txBox="1"/>
          <p:nvPr>
            <p:custDataLst>
              <p:tags r:id="rId18"/>
            </p:custDataLst>
          </p:nvPr>
        </p:nvSpPr>
        <p:spPr>
          <a:xfrm>
            <a:off x="7610752" y="2243646"/>
            <a:ext cx="2716357" cy="440221"/>
          </a:xfrm>
          <a:prstGeom prst="rect">
            <a:avLst/>
          </a:prstGeom>
          <a:noFill/>
        </p:spPr>
        <p:txBody>
          <a:bodyPr wrap="square" lIns="91440" tIns="45720" rIns="91440" bIns="45720" rtlCol="0" anchor="ctr">
            <a:normAutofit lnSpcReduction="10000"/>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1. 挫伤</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7" name="文本框 166"/>
          <p:cNvSpPr txBox="1"/>
          <p:nvPr>
            <p:custDataLst>
              <p:tags r:id="rId19"/>
            </p:custDataLst>
          </p:nvPr>
        </p:nvSpPr>
        <p:spPr>
          <a:xfrm>
            <a:off x="6837719" y="2967796"/>
            <a:ext cx="4262424" cy="675327"/>
          </a:xfrm>
          <a:prstGeom prst="rect">
            <a:avLst/>
          </a:prstGeom>
          <a:noFill/>
        </p:spPr>
        <p:txBody>
          <a:bodyPr wrap="square" lIns="91440" tIns="45720" rIns="91440" bIns="4572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挫伤是钝性外力直接作用于身体某部引起的闭合性损伤。</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168" name="矩形: 圆角 167"/>
          <p:cNvSpPr/>
          <p:nvPr>
            <p:custDataLst>
              <p:tags r:id="rId20"/>
            </p:custDataLst>
          </p:nvPr>
        </p:nvSpPr>
        <p:spPr>
          <a:xfrm>
            <a:off x="6583425" y="4336199"/>
            <a:ext cx="4771011" cy="150120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9" name="矩形: 圆角 168"/>
          <p:cNvSpPr/>
          <p:nvPr>
            <p:custDataLst>
              <p:tags r:id="rId21"/>
            </p:custDataLst>
          </p:nvPr>
        </p:nvSpPr>
        <p:spPr>
          <a:xfrm>
            <a:off x="6837719" y="4108298"/>
            <a:ext cx="4262424" cy="444491"/>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0" name="文本框 169"/>
          <p:cNvSpPr txBox="1"/>
          <p:nvPr>
            <p:custDataLst>
              <p:tags r:id="rId22"/>
            </p:custDataLst>
          </p:nvPr>
        </p:nvSpPr>
        <p:spPr>
          <a:xfrm>
            <a:off x="7610752" y="4110434"/>
            <a:ext cx="2716357" cy="440221"/>
          </a:xfrm>
          <a:prstGeom prst="rect">
            <a:avLst/>
          </a:prstGeom>
          <a:noFill/>
        </p:spPr>
        <p:txBody>
          <a:bodyPr wrap="square" lIns="91440" tIns="45720" rIns="91440" bIns="45720" rtlCol="0" anchor="ctr">
            <a:normAutofit lnSpcReduction="10000"/>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2. 踝关节扭伤</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5" name="图片 4"/>
          <p:cNvPicPr>
            <a:picLocks noChangeAspect="1"/>
          </p:cNvPicPr>
          <p:nvPr>
            <p:custDataLst>
              <p:tags r:id="rId23"/>
            </p:custDataLst>
          </p:nvPr>
        </p:nvPicPr>
        <p:blipFill>
          <a:blip r:embed="rId24"/>
          <a:stretch>
            <a:fillRect/>
          </a:stretch>
        </p:blipFill>
        <p:spPr>
          <a:xfrm>
            <a:off x="3023376" y="3029855"/>
            <a:ext cx="890995" cy="1305280"/>
          </a:xfrm>
          <a:prstGeom prst="rect">
            <a:avLst/>
          </a:prstGeom>
        </p:spPr>
      </p:pic>
      <p:sp>
        <p:nvSpPr>
          <p:cNvPr id="8" name="文本框 7"/>
          <p:cNvSpPr txBox="1"/>
          <p:nvPr>
            <p:custDataLst>
              <p:tags r:id="rId25"/>
            </p:custDataLst>
          </p:nvPr>
        </p:nvSpPr>
        <p:spPr>
          <a:xfrm>
            <a:off x="6802120" y="4695825"/>
            <a:ext cx="4417695" cy="636905"/>
          </a:xfrm>
          <a:prstGeom prst="rect">
            <a:avLst/>
          </a:prstGeom>
          <a:noFill/>
        </p:spPr>
        <p:txBody>
          <a:bodyPr wrap="square" lIns="91440" tIns="45720" rIns="91440" bIns="45720" rtlCol="0">
            <a:noAutofit/>
          </a:bodyPr>
          <a:p>
            <a:pPr>
              <a:lnSpc>
                <a:spcPct val="10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踝关节扭伤非常多见，其占关节韧带损伤发生率的首位，且以球类、田径、滑雪、体操、跳伞等运动项目发生率较高。踝关节由胫骨远端、腓骨远端和跗骨体构成。</a:t>
            </a: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三、常见的运动创伤及处理方法及药物</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000125" y="1521460"/>
            <a:ext cx="10190480" cy="97599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（二）运动损伤的一般处理方法</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在运动损伤中，治疗及处理手段大多数是采用物理手段，利用各种物理因子对损伤施加影响，起到镇痛止血、改善局部血液循环、促进新陈代谢的作用。</a:t>
            </a:r>
            <a:endParaRPr lang="zh-CN" altLang="en-US" dirty="0">
              <a:latin typeface="+mn-lt"/>
              <a:ea typeface="+mn-ea"/>
              <a:cs typeface="+mn-ea"/>
              <a:sym typeface="+mn-lt"/>
            </a:endParaRPr>
          </a:p>
        </p:txBody>
      </p:sp>
      <p:sp>
        <p:nvSpPr>
          <p:cNvPr id="19" name="任意多边形 18"/>
          <p:cNvSpPr/>
          <p:nvPr>
            <p:custDataLst>
              <p:tags r:id="rId5"/>
            </p:custDataLst>
          </p:nvPr>
        </p:nvSpPr>
        <p:spPr>
          <a:xfrm rot="19743805">
            <a:off x="1330643" y="2853313"/>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6"/>
            </p:custDataLst>
          </p:nvPr>
        </p:nvSpPr>
        <p:spPr>
          <a:xfrm rot="19743805">
            <a:off x="1649148" y="2853313"/>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矩形3"/>
          <p:cNvSpPr/>
          <p:nvPr>
            <p:custDataLst>
              <p:tags r:id="rId7"/>
            </p:custDataLst>
          </p:nvPr>
        </p:nvSpPr>
        <p:spPr>
          <a:xfrm>
            <a:off x="1995805" y="2713355"/>
            <a:ext cx="8893810" cy="684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冷疗法</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冷疗法是采用比人体温度低的物理因子作用人体来进行治疗的物理疗法。</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8"/>
            </p:custDataLst>
          </p:nvPr>
        </p:nvSpPr>
        <p:spPr>
          <a:xfrm rot="19743805">
            <a:off x="1330643" y="4154586"/>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9"/>
            </p:custDataLst>
          </p:nvPr>
        </p:nvSpPr>
        <p:spPr>
          <a:xfrm rot="19743805">
            <a:off x="1649148" y="4154586"/>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2"/>
          <p:cNvSpPr/>
          <p:nvPr>
            <p:custDataLst>
              <p:tags r:id="rId10"/>
            </p:custDataLst>
          </p:nvPr>
        </p:nvSpPr>
        <p:spPr>
          <a:xfrm>
            <a:off x="1995805" y="4014470"/>
            <a:ext cx="8893810" cy="684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热疗法</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热疗法是利用比人体温度高的物理因子作用于人体而进行治疗的一种物理疗法。</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24"/>
          <p:cNvSpPr/>
          <p:nvPr>
            <p:custDataLst>
              <p:tags r:id="rId11"/>
            </p:custDataLst>
          </p:nvPr>
        </p:nvSpPr>
        <p:spPr>
          <a:xfrm rot="19743805">
            <a:off x="1330643" y="5455860"/>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任意多边形 25"/>
          <p:cNvSpPr/>
          <p:nvPr>
            <p:custDataLst>
              <p:tags r:id="rId12"/>
            </p:custDataLst>
          </p:nvPr>
        </p:nvSpPr>
        <p:spPr>
          <a:xfrm rot="19743805">
            <a:off x="1649148" y="5455860"/>
            <a:ext cx="201550" cy="65347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矩形1"/>
          <p:cNvSpPr/>
          <p:nvPr>
            <p:custDataLst>
              <p:tags r:id="rId13"/>
            </p:custDataLst>
          </p:nvPr>
        </p:nvSpPr>
        <p:spPr>
          <a:xfrm>
            <a:off x="1995805" y="5315585"/>
            <a:ext cx="8893810" cy="684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 其他方法</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除了上述的冷疗、热疗外，还有许多其他物理治疗手段，较常见的有冷热交替疗法、负压拔火罐、场效应疗法、针灸、按摩等。</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03.</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疯狂动物城</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——动物咬伤的应急处置</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一、动物咬伤</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00125" y="2295525"/>
            <a:ext cx="4926965" cy="203009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dirty="0">
                <a:latin typeface="+mn-lt"/>
                <a:ea typeface="+mn-ea"/>
                <a:cs typeface="+mn-ea"/>
                <a:sym typeface="+mn-lt"/>
              </a:rPr>
              <a:t>（一）动物咬伤的概念</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自然界中能够攻击人类造成损伤的动物有数万种，它们利用其牙、爪，角、刺等展开袭击，造成咬伤和其他损伤（包括过敏、中毒、继发感染、传染病等）。大多数动物咬伤是由人类熟悉的动物宠物所致，常见的有狗、猫、鼠咬伤等。</a:t>
            </a:r>
            <a:endParaRPr lang="zh-CN" altLang="en-US" dirty="0">
              <a:latin typeface="+mn-lt"/>
              <a:ea typeface="+mn-ea"/>
              <a:cs typeface="+mn-ea"/>
              <a:sym typeface="+mn-lt"/>
            </a:endParaRPr>
          </a:p>
        </p:txBody>
      </p:sp>
      <p:pic>
        <p:nvPicPr>
          <p:cNvPr id="3" name="图片 2"/>
          <p:cNvPicPr>
            <a:picLocks noChangeAspect="1"/>
          </p:cNvPicPr>
          <p:nvPr/>
        </p:nvPicPr>
        <p:blipFill>
          <a:blip r:embed="rId4"/>
          <a:stretch>
            <a:fillRect/>
          </a:stretch>
        </p:blipFill>
        <p:spPr>
          <a:xfrm>
            <a:off x="6108065" y="1981200"/>
            <a:ext cx="5048250" cy="3067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一、动物咬伤</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00125" y="2295525"/>
            <a:ext cx="4926965" cy="235331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dirty="0">
                <a:latin typeface="+mn-lt"/>
                <a:ea typeface="+mn-ea"/>
                <a:cs typeface="+mn-ea"/>
                <a:sym typeface="+mn-lt"/>
              </a:rPr>
              <a:t>（二）动物咬伤的症状</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局部有利牙撕咬形成的牙痕和伤口，周围组织水肿，皮下出血、血肿，局部疼痛。部分病例在 8～24 小时后出现伤口感染表现，伤口疼痛加剧，周围渐次出现红肿、脓性分泌物，分泌物可有异常气味。从咬伤部位向外扩散红丝，咬伤部位上方引流淋巴结肿大。</a:t>
            </a:r>
            <a:endParaRPr lang="zh-CN" altLang="en-US" dirty="0">
              <a:latin typeface="+mn-lt"/>
              <a:ea typeface="+mn-ea"/>
              <a:cs typeface="+mn-ea"/>
              <a:sym typeface="+mn-lt"/>
            </a:endParaRPr>
          </a:p>
        </p:txBody>
      </p:sp>
      <p:pic>
        <p:nvPicPr>
          <p:cNvPr id="5" name="图片 4"/>
          <p:cNvPicPr>
            <a:picLocks noChangeAspect="1"/>
          </p:cNvPicPr>
          <p:nvPr/>
        </p:nvPicPr>
        <p:blipFill>
          <a:blip r:embed="rId4"/>
          <a:stretch>
            <a:fillRect/>
          </a:stretch>
        </p:blipFill>
        <p:spPr>
          <a:xfrm>
            <a:off x="6050915" y="1595755"/>
            <a:ext cx="4648200" cy="3752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一、动物咬伤</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964565" y="1343025"/>
            <a:ext cx="10269855" cy="493903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dirty="0">
                <a:latin typeface="+mn-lt"/>
                <a:ea typeface="+mn-ea"/>
                <a:cs typeface="+mn-ea"/>
                <a:sym typeface="+mn-lt"/>
              </a:rPr>
              <a:t>（三）动物咬伤的治疗</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（1）犬咬伤。不管能否判断有狂犬病的可能，都必须及时进行治疗。</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①伤口处理。</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a. 如伤口流血，只要流血不是过多，不要急于止血。流出的血液可将伤口残留的狂犬唾液带走，起到一定的消毒作用。</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b. 对流血不多的伤口，要从近心端向伤口处挤压出血，以利排毒。在 2 小时内，及早彻底清洗，减少狂犬病毒感染机会。</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c. 用干净刷子，浓肥皂水反复刷洗伤口，尤其是伤口深部，及时用清水冲洗，刷洗时间至少 30 分钟。</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d. 冲洗后，用 70% 乙醇或 50%～70% 酒精度白酒涂捺伤口数次，不包扎，保待伤口裸露。对于被狗抓伤、舔吮，以及唾液污染的伤口，均应按咬伤处理。伤口深而大者应放置引流条，以利于污染物及分泌物的排除。只要未伤及大血管，一般不包扎伤口，不作一期缝合，不用油剂或粉剂置入伤口。对伤口延误处理且已结痴者，应去除结痂后按上述原则处理。伤及大动脉、气管等重要部位或创伤过重时，须迅速予以生命支持措施。</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②免疫预防。免疫球蛋白的被动免疫和疫苗的主动免疫。</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③抗感染治疗。尤其注意抗厌氧菌。</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一、动物咬伤</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888365" y="1771650"/>
            <a:ext cx="10269855" cy="364617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50000"/>
              </a:lnSpc>
            </a:pPr>
            <a:r>
              <a:rPr lang="zh-CN" altLang="en-US" dirty="0">
                <a:latin typeface="+mn-lt"/>
                <a:ea typeface="+mn-ea"/>
                <a:cs typeface="+mn-ea"/>
                <a:sym typeface="+mn-lt"/>
              </a:rPr>
              <a:t>（2）鼠咬伤。老鼠喜欢吃带有奶味的婴儿嫩肉，所以婴儿被鼠咬伤的事时有发生。</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当熟睡的婴儿突然啼哭时，需仔细检查婴儿，是否有鼠咬伤。鼠咬伤的伤口很小，易被忽视。然而老鼠能传播多种疾病，如鼠咬热、钩端螺旋体病、鼠斑疹伤寒和鼠疫等，被咬伤后，应及时处理：</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① 立即用嘴吮吸 2～3 次，用流动水和肥皂水冲洗伤口，把伤口内的污血挤出，再用过氧化氢溶液消毒。</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② 尽快到医院，按犬咬伤的伤口处理，口服抗生素。</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（3）猫咬伤。伤口局部红肿、疼痛，易于感染，严重的可引起淋巴管炎、淋巴结炎或蜂窝织炎。如猫染有狂犬病，后果更严重。被咬伤后，应及时处理，方法如下。</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① 四肢咬伤，在伤口上方结扎止血带，再清创处理。先用清水、生理盐水或 1∶2000 高锰酸钾溶液冲洗伤口，然后用碘酒或5% 苯酚局部烧灼伤口（其他部位的伤口处理参考四肢）。</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② 对伤势严重的应送医院急救。</a:t>
            </a:r>
            <a:endParaRPr lang="zh-CN" altLang="en-US" dirty="0">
              <a:latin typeface="+mn-lt"/>
              <a:ea typeface="+mn-ea"/>
              <a:cs typeface="+mn-ea"/>
              <a:sym typeface="+mn-lt"/>
            </a:endParaRPr>
          </a:p>
          <a:p>
            <a:pPr>
              <a:lnSpc>
                <a:spcPct val="150000"/>
              </a:lnSpc>
            </a:pPr>
            <a:r>
              <a:rPr lang="zh-CN" altLang="en-US" dirty="0">
                <a:latin typeface="+mn-lt"/>
                <a:ea typeface="+mn-ea"/>
                <a:cs typeface="+mn-ea"/>
                <a:sym typeface="+mn-lt"/>
              </a:rPr>
              <a:t>③ 在狂犬病流行区，猫咬伤的处理参照狗咬伤，以预防狂犬病。</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zh-CN" altLang="en-US" sz="2000" dirty="0">
                <a:solidFill>
                  <a:schemeClr val="tx1">
                    <a:lumMod val="75000"/>
                    <a:lumOff val="25000"/>
                  </a:schemeClr>
                </a:solidFill>
                <a:latin typeface="+mn-lt"/>
                <a:ea typeface="+mn-ea"/>
                <a:cs typeface="+mn-ea"/>
                <a:sym typeface="+mn-lt"/>
              </a:rPr>
              <a:t>拓展知识</a:t>
            </a:r>
            <a:r>
              <a:rPr lang="en-US" altLang="zh-CN" sz="2000" dirty="0">
                <a:solidFill>
                  <a:schemeClr val="tx1">
                    <a:lumMod val="75000"/>
                    <a:lumOff val="25000"/>
                  </a:schemeClr>
                </a:solidFill>
                <a:latin typeface="+mn-lt"/>
                <a:ea typeface="+mn-ea"/>
                <a:cs typeface="+mn-ea"/>
                <a:sym typeface="+mn-lt"/>
              </a:rPr>
              <a:t>——————</a:t>
            </a:r>
            <a:r>
              <a:rPr lang="zh-CN" altLang="en-US" sz="2000" dirty="0">
                <a:solidFill>
                  <a:schemeClr val="tx1">
                    <a:lumMod val="75000"/>
                    <a:lumOff val="25000"/>
                  </a:schemeClr>
                </a:solidFill>
                <a:latin typeface="+mn-lt"/>
                <a:ea typeface="+mn-ea"/>
                <a:cs typeface="+mn-ea"/>
                <a:sym typeface="+mn-lt"/>
              </a:rPr>
              <a:t>为什么会得狂犬病？</a:t>
            </a:r>
            <a:endParaRPr lang="zh-CN" alt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3" name="为什么会得狂犬病？">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371725" y="1809750"/>
            <a:ext cx="6096000" cy="3429000"/>
          </a:xfrm>
          <a:prstGeom prst="rect">
            <a:avLst/>
          </a:prstGeom>
        </p:spPr>
      </p:pic>
      <p:sp>
        <p:nvSpPr>
          <p:cNvPr id="5" name="文本框 4"/>
          <p:cNvSpPr txBox="1"/>
          <p:nvPr/>
        </p:nvSpPr>
        <p:spPr>
          <a:xfrm>
            <a:off x="2694305" y="5276850"/>
            <a:ext cx="5381625" cy="306705"/>
          </a:xfrm>
          <a:prstGeom prst="rect">
            <a:avLst/>
          </a:prstGeom>
          <a:noFill/>
        </p:spPr>
        <p:txBody>
          <a:bodyPr wrap="square" rtlCol="0">
            <a:spAutoFit/>
          </a:bodyPr>
          <a:p>
            <a:pPr algn="ctr"/>
            <a:r>
              <a:rPr lang="zh-CN" altLang="en-US" sz="1400"/>
              <a:t>视频来源有来医生，如有侵权请联系删除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cTn>
                <p:tgtEl>
                  <p:spTgt spid="3"/>
                </p:tgtEl>
              </p:cMediaNode>
            </p:video>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3"/>
                                        </p:tgtEl>
                                      </p:cBhvr>
                                    </p:cmd>
                                  </p:childTnLst>
                                </p:cTn>
                              </p:par>
                            </p:childTnLst>
                          </p:cTn>
                        </p:par>
                      </p:childTnLst>
                    </p:cTn>
                  </p:par>
                </p:childTnLst>
              </p:cTn>
              <p:nextCondLst>
                <p:cond evt="onClick" delay="0">
                  <p:tgtEl>
                    <p:spTgt spid="3"/>
                  </p:tgtEl>
                </p:cond>
              </p:nextCondLst>
            </p:seq>
          </p:childTnLst>
        </p:cTn>
      </p:par>
    </p:tnLst>
    <p:bldLst>
      <p:bldP spid="11" grpId="0" bldLvl="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3202940" y="3592195"/>
            <a:ext cx="67335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04.</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为生命加油</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——无偿献血的基本知识</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一、无偿献血的概念</a:t>
            </a:r>
            <a:endParaRPr lang="en-US" sz="2000">
              <a:solidFill>
                <a:schemeClr val="tx1">
                  <a:lumMod val="75000"/>
                  <a:lumOff val="25000"/>
                </a:schemeClr>
              </a:solidFill>
              <a:latin typeface="+mn-lt"/>
              <a:ea typeface="+mn-ea"/>
              <a:cs typeface="+mn-ea"/>
              <a:sym typeface="+mn-lt"/>
            </a:endParaRPr>
          </a:p>
        </p:txBody>
      </p:sp>
      <p:sp>
        <p:nvSpPr>
          <p:cNvPr id="12" name="文本框 11"/>
          <p:cNvSpPr txBox="1"/>
          <p:nvPr>
            <p:custDataLst>
              <p:tags r:id="rId5"/>
            </p:custDataLst>
          </p:nvPr>
        </p:nvSpPr>
        <p:spPr>
          <a:xfrm>
            <a:off x="1239520" y="2095500"/>
            <a:ext cx="5067935" cy="201485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a:latin typeface="微软雅黑" panose="020B0503020204020204" charset="-122"/>
                <a:ea typeface="微软雅黑" panose="020B0503020204020204" charset="-122"/>
                <a:sym typeface="+mn-ea"/>
              </a:rPr>
              <a:t>无偿献血是指为拯救他人生命，志愿将自身的血液无私奉献给社会公益事业，而献血者不收取超过因献血发生必要的交通、误工等成本额度及报酬的行为。通常情况下，采供血机构会向献血者给予必要的纪念品，表示感谢。</a:t>
            </a:r>
            <a:endParaRPr lang="zh-CN" altLang="en-US" sz="1600">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6"/>
            </p:custDataLst>
          </p:nvPr>
        </p:nvPicPr>
        <p:blipFill>
          <a:blip r:embed="rId7" cstate="screen"/>
          <a:stretch>
            <a:fillRect/>
          </a:stretch>
        </p:blipFill>
        <p:spPr>
          <a:xfrm>
            <a:off x="6766105" y="49615"/>
            <a:ext cx="4540525" cy="680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ONE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2531110" y="2298700"/>
            <a:ext cx="7139940" cy="1721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ts val="6000"/>
              </a:lnSpc>
            </a:pPr>
            <a:r>
              <a:rPr lang="en-US" sz="4800" dirty="0">
                <a:solidFill>
                  <a:srgbClr val="3B9C87"/>
                </a:solidFill>
                <a:latin typeface="+mn-lt"/>
                <a:ea typeface="+mn-ea"/>
                <a:cs typeface="+mn-ea"/>
                <a:sym typeface="+mn-lt"/>
              </a:rPr>
              <a:t>01.</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“救”在身边</a:t>
            </a:r>
            <a:endParaRPr sz="2800">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——意外伤害与个人安全 防范</a:t>
            </a:r>
            <a:endParaRPr sz="2800">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二、献血前的注意事项</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46" name="矩形: 剪去单角 45"/>
          <p:cNvSpPr/>
          <p:nvPr>
            <p:custDataLst>
              <p:tags r:id="rId4"/>
            </p:custDataLst>
          </p:nvPr>
        </p:nvSpPr>
        <p:spPr>
          <a:xfrm flipV="1">
            <a:off x="6569921" y="1534501"/>
            <a:ext cx="3881972" cy="1885317"/>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等腰三角形 46"/>
          <p:cNvSpPr/>
          <p:nvPr>
            <p:custDataLst>
              <p:tags r:id="rId5"/>
            </p:custDataLst>
          </p:nvPr>
        </p:nvSpPr>
        <p:spPr>
          <a:xfrm rot="5400000">
            <a:off x="10135155" y="3103080"/>
            <a:ext cx="316591" cy="316885"/>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6"/>
            </p:custDataLst>
          </p:nvPr>
        </p:nvSpPr>
        <p:spPr>
          <a:xfrm>
            <a:off x="6411624" y="1395992"/>
            <a:ext cx="454356" cy="454356"/>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7"/>
            </p:custDataLst>
          </p:nvPr>
        </p:nvSpPr>
        <p:spPr>
          <a:xfrm>
            <a:off x="6458791" y="1443159"/>
            <a:ext cx="360021" cy="3600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8"/>
            </p:custDataLst>
          </p:nvPr>
        </p:nvSpPr>
        <p:spPr>
          <a:xfrm>
            <a:off x="6797245" y="2169692"/>
            <a:ext cx="3269029" cy="614936"/>
          </a:xfrm>
          <a:prstGeom prst="rect">
            <a:avLst/>
          </a:prstGeom>
        </p:spPr>
        <p:txBody>
          <a:bodyPr wrap="square">
            <a:noAutofit/>
          </a:bodyPr>
          <a:p>
            <a:pPr algn="just">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（2）在献血的隔天和当天吃饱饭，但注意饮食要清淡，忌吃油腻、油炸食物等。</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9"/>
            </p:custDataLst>
          </p:nvPr>
        </p:nvSpPr>
        <p:spPr>
          <a:xfrm>
            <a:off x="6491795" y="1461865"/>
            <a:ext cx="294012" cy="305760"/>
          </a:xfrm>
          <a:prstGeom prst="rect">
            <a:avLst/>
          </a:prstGeom>
        </p:spPr>
        <p:txBody>
          <a:bodyPr wrap="square" anchor="ctr">
            <a:normAutofit fontScale="90000" lnSpcReduction="2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剪去单角 37"/>
          <p:cNvSpPr/>
          <p:nvPr>
            <p:custDataLst>
              <p:tags r:id="rId10"/>
            </p:custDataLst>
          </p:nvPr>
        </p:nvSpPr>
        <p:spPr>
          <a:xfrm flipV="1">
            <a:off x="2003180" y="1534501"/>
            <a:ext cx="3881972" cy="1885317"/>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等腰三角形 38"/>
          <p:cNvSpPr/>
          <p:nvPr>
            <p:custDataLst>
              <p:tags r:id="rId11"/>
            </p:custDataLst>
          </p:nvPr>
        </p:nvSpPr>
        <p:spPr>
          <a:xfrm rot="5400000">
            <a:off x="5568413" y="3103080"/>
            <a:ext cx="316591" cy="31688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12"/>
            </p:custDataLst>
          </p:nvPr>
        </p:nvSpPr>
        <p:spPr>
          <a:xfrm>
            <a:off x="1844882" y="1395992"/>
            <a:ext cx="454356" cy="454356"/>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13"/>
            </p:custDataLst>
          </p:nvPr>
        </p:nvSpPr>
        <p:spPr>
          <a:xfrm>
            <a:off x="1892050" y="1443159"/>
            <a:ext cx="360021" cy="3600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矩形 39"/>
          <p:cNvSpPr/>
          <p:nvPr>
            <p:custDataLst>
              <p:tags r:id="rId14"/>
            </p:custDataLst>
          </p:nvPr>
        </p:nvSpPr>
        <p:spPr>
          <a:xfrm>
            <a:off x="2230755" y="2169795"/>
            <a:ext cx="3336925" cy="614680"/>
          </a:xfrm>
          <a:prstGeom prst="rect">
            <a:avLst/>
          </a:prstGeom>
        </p:spPr>
        <p:txBody>
          <a:bodyPr wrap="square">
            <a:noAutofit/>
          </a:bodyPr>
          <a:p>
            <a:pPr algn="just">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（1）在参加献血的前一天，要放轻松，注意适当休息，晚上不喝酒，保障睡眠充足。</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矩形 20"/>
          <p:cNvSpPr/>
          <p:nvPr>
            <p:custDataLst>
              <p:tags r:id="rId15"/>
            </p:custDataLst>
          </p:nvPr>
        </p:nvSpPr>
        <p:spPr>
          <a:xfrm>
            <a:off x="1925053" y="1461865"/>
            <a:ext cx="294012" cy="305760"/>
          </a:xfrm>
          <a:prstGeom prst="rect">
            <a:avLst/>
          </a:prstGeom>
        </p:spPr>
        <p:txBody>
          <a:bodyPr wrap="square" anchor="ctr">
            <a:normAutofit fontScale="90000" lnSpcReduction="2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矩形: 剪去单角 53"/>
          <p:cNvSpPr/>
          <p:nvPr>
            <p:custDataLst>
              <p:tags r:id="rId16"/>
            </p:custDataLst>
          </p:nvPr>
        </p:nvSpPr>
        <p:spPr>
          <a:xfrm flipV="1">
            <a:off x="2003180" y="3758573"/>
            <a:ext cx="3881972" cy="1885317"/>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等腰三角形 32"/>
          <p:cNvSpPr/>
          <p:nvPr>
            <p:custDataLst>
              <p:tags r:id="rId17"/>
            </p:custDataLst>
          </p:nvPr>
        </p:nvSpPr>
        <p:spPr>
          <a:xfrm rot="5400000">
            <a:off x="5568413" y="5327152"/>
            <a:ext cx="316591" cy="316885"/>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椭圆 51"/>
          <p:cNvSpPr/>
          <p:nvPr>
            <p:custDataLst>
              <p:tags r:id="rId18"/>
            </p:custDataLst>
          </p:nvPr>
        </p:nvSpPr>
        <p:spPr>
          <a:xfrm>
            <a:off x="1844882" y="3620064"/>
            <a:ext cx="454356" cy="454356"/>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custDataLst>
              <p:tags r:id="rId19"/>
            </p:custDataLst>
          </p:nvPr>
        </p:nvSpPr>
        <p:spPr>
          <a:xfrm>
            <a:off x="1892050" y="3667232"/>
            <a:ext cx="360021" cy="3600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矩形 33"/>
          <p:cNvSpPr/>
          <p:nvPr>
            <p:custDataLst>
              <p:tags r:id="rId20"/>
            </p:custDataLst>
          </p:nvPr>
        </p:nvSpPr>
        <p:spPr>
          <a:xfrm>
            <a:off x="2230503" y="4298514"/>
            <a:ext cx="3269029" cy="614936"/>
          </a:xfrm>
          <a:prstGeom prst="rect">
            <a:avLst/>
          </a:prstGeom>
        </p:spPr>
        <p:txBody>
          <a:bodyPr wrap="square">
            <a:noAutofit/>
          </a:bodyPr>
          <a:p>
            <a:pPr algn="just">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（3）合适参加献血的年龄是 18～55 周岁，既往无献血反应、符合健康检查要求的多次献血者主动再次献血的，年龄可延长至 60 周岁。</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21"/>
            </p:custDataLst>
          </p:nvPr>
        </p:nvSpPr>
        <p:spPr>
          <a:xfrm>
            <a:off x="1925053" y="3685937"/>
            <a:ext cx="294012" cy="305760"/>
          </a:xfrm>
          <a:prstGeom prst="rect">
            <a:avLst/>
          </a:prstGeom>
        </p:spPr>
        <p:txBody>
          <a:bodyPr wrap="square" anchor="ctr">
            <a:normAutofit fontScale="90000" lnSpcReduction="2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9" name="矩形: 剪去单角 61"/>
          <p:cNvSpPr/>
          <p:nvPr>
            <p:custDataLst>
              <p:tags r:id="rId22"/>
            </p:custDataLst>
          </p:nvPr>
        </p:nvSpPr>
        <p:spPr>
          <a:xfrm flipV="1">
            <a:off x="6569921" y="3758573"/>
            <a:ext cx="3881972" cy="1885317"/>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等腰三角形 49"/>
          <p:cNvSpPr/>
          <p:nvPr>
            <p:custDataLst>
              <p:tags r:id="rId23"/>
            </p:custDataLst>
          </p:nvPr>
        </p:nvSpPr>
        <p:spPr>
          <a:xfrm rot="5400000">
            <a:off x="10135155" y="5327152"/>
            <a:ext cx="316591" cy="316885"/>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1" name="椭圆 50"/>
          <p:cNvSpPr/>
          <p:nvPr>
            <p:custDataLst>
              <p:tags r:id="rId24"/>
            </p:custDataLst>
          </p:nvPr>
        </p:nvSpPr>
        <p:spPr>
          <a:xfrm>
            <a:off x="6411624" y="3620064"/>
            <a:ext cx="454356" cy="454356"/>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25"/>
            </p:custDataLst>
          </p:nvPr>
        </p:nvSpPr>
        <p:spPr>
          <a:xfrm>
            <a:off x="6458791" y="3667232"/>
            <a:ext cx="360021" cy="3600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26"/>
            </p:custDataLst>
          </p:nvPr>
        </p:nvSpPr>
        <p:spPr>
          <a:xfrm>
            <a:off x="6797245" y="4298514"/>
            <a:ext cx="3269029" cy="614936"/>
          </a:xfrm>
          <a:prstGeom prst="rect">
            <a:avLst/>
          </a:prstGeom>
        </p:spPr>
        <p:txBody>
          <a:bodyPr wrap="square">
            <a:noAutofit/>
          </a:bodyPr>
          <a:p>
            <a:pPr algn="just">
              <a:lnSpc>
                <a:spcPct val="120000"/>
              </a:lnSpc>
            </a:pPr>
            <a:r>
              <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（4）献血量的选择有 200 mL、300 mL、400 mL，根据实际情况自主选择。</a:t>
            </a:r>
            <a:endParaRPr lang="zh-CN" altLang="en-US" sz="14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矩形 65"/>
          <p:cNvSpPr/>
          <p:nvPr>
            <p:custDataLst>
              <p:tags r:id="rId27"/>
            </p:custDataLst>
          </p:nvPr>
        </p:nvSpPr>
        <p:spPr>
          <a:xfrm>
            <a:off x="6491795" y="3685937"/>
            <a:ext cx="294012" cy="305760"/>
          </a:xfrm>
          <a:prstGeom prst="rect">
            <a:avLst/>
          </a:prstGeom>
        </p:spPr>
        <p:txBody>
          <a:bodyPr wrap="square" anchor="ctr">
            <a:normAutofit fontScale="90000" lnSpcReduction="2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三、献血后的注意事项</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5" name="任意多边形 4"/>
          <p:cNvSpPr/>
          <p:nvPr>
            <p:custDataLst>
              <p:tags r:id="rId4"/>
            </p:custDataLst>
          </p:nvPr>
        </p:nvSpPr>
        <p:spPr>
          <a:xfrm rot="19800000">
            <a:off x="1480590" y="1853274"/>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9" name="图片 8"/>
          <p:cNvPicPr>
            <a:picLocks noChangeAspect="1"/>
          </p:cNvPicPr>
          <p:nvPr>
            <p:custDataLst>
              <p:tags r:id="rId5"/>
            </p:custDataLst>
          </p:nvPr>
        </p:nvPicPr>
        <p:blipFill>
          <a:blip r:embed="rId6"/>
          <a:srcRect/>
          <a:stretch>
            <a:fillRect/>
          </a:stretch>
        </p:blipFill>
        <p:spPr>
          <a:xfrm rot="14400000" flipV="1">
            <a:off x="2099245" y="1787343"/>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16" name="矩形 15"/>
          <p:cNvSpPr/>
          <p:nvPr>
            <p:custDataLst>
              <p:tags r:id="rId7"/>
            </p:custDataLst>
          </p:nvPr>
        </p:nvSpPr>
        <p:spPr>
          <a:xfrm>
            <a:off x="2693109" y="2251282"/>
            <a:ext cx="3134804" cy="1447200"/>
          </a:xfrm>
          <a:prstGeom prst="rect">
            <a:avLst/>
          </a:prstGeom>
        </p:spPr>
        <p:txBody>
          <a:bodyPr wrap="square" anchor="t" anchorCtr="0">
            <a:norm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（1）针刺伤口要保持清洁。洗澡时避免搓擦穿刺处，防止引起再度损伤，增加创口感染风险。</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8"/>
            </p:custDataLst>
          </p:nvPr>
        </p:nvSpPr>
        <p:spPr>
          <a:xfrm rot="19800000">
            <a:off x="1480590" y="4016768"/>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18" name="图片 17"/>
          <p:cNvPicPr>
            <a:picLocks noChangeAspect="1"/>
          </p:cNvPicPr>
          <p:nvPr>
            <p:custDataLst>
              <p:tags r:id="rId9"/>
            </p:custDataLst>
          </p:nvPr>
        </p:nvPicPr>
        <p:blipFill>
          <a:blip r:embed="rId6"/>
          <a:srcRect/>
          <a:stretch>
            <a:fillRect/>
          </a:stretch>
        </p:blipFill>
        <p:spPr>
          <a:xfrm rot="14400000" flipV="1">
            <a:off x="2099245" y="3950837"/>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19" name="矩形 18"/>
          <p:cNvSpPr/>
          <p:nvPr>
            <p:custDataLst>
              <p:tags r:id="rId10"/>
            </p:custDataLst>
          </p:nvPr>
        </p:nvSpPr>
        <p:spPr>
          <a:xfrm>
            <a:off x="2693109" y="4414776"/>
            <a:ext cx="3134804" cy="1447200"/>
          </a:xfrm>
          <a:prstGeom prst="rect">
            <a:avLst/>
          </a:prstGeom>
        </p:spPr>
        <p:txBody>
          <a:bodyPr wrap="square" anchor="t" anchorCtr="0">
            <a:norm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（3）献血后适当地增加一些营养，吃些瘦肉、鸡蛋、豆制品、新鲜水果和蔬菜等，可使血液成分恢复更快，但切忌暴饮暴食，不要饮酒。</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11"/>
            </p:custDataLst>
          </p:nvPr>
        </p:nvSpPr>
        <p:spPr>
          <a:xfrm rot="19800000">
            <a:off x="6325987" y="1853274"/>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1" name="图片 30"/>
          <p:cNvPicPr>
            <a:picLocks noChangeAspect="1"/>
          </p:cNvPicPr>
          <p:nvPr>
            <p:custDataLst>
              <p:tags r:id="rId12"/>
            </p:custDataLst>
          </p:nvPr>
        </p:nvPicPr>
        <p:blipFill>
          <a:blip r:embed="rId6"/>
          <a:srcRect/>
          <a:stretch>
            <a:fillRect/>
          </a:stretch>
        </p:blipFill>
        <p:spPr>
          <a:xfrm rot="14400000" flipV="1">
            <a:off x="6944642" y="1787343"/>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13"/>
            </p:custDataLst>
          </p:nvPr>
        </p:nvSpPr>
        <p:spPr>
          <a:xfrm>
            <a:off x="7538507" y="2251282"/>
            <a:ext cx="3134804" cy="1447200"/>
          </a:xfrm>
          <a:prstGeom prst="rect">
            <a:avLst/>
          </a:prstGeom>
        </p:spPr>
        <p:txBody>
          <a:bodyPr wrap="square" anchor="t" anchorCtr="0">
            <a:norm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（2）献血后 24 小时内应避免剧烈运动。晚上早些睡觉。</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5" name="任意多边形 34"/>
          <p:cNvSpPr/>
          <p:nvPr>
            <p:custDataLst>
              <p:tags r:id="rId14"/>
            </p:custDataLst>
          </p:nvPr>
        </p:nvSpPr>
        <p:spPr>
          <a:xfrm rot="19800000">
            <a:off x="6325987" y="4016768"/>
            <a:ext cx="1027894" cy="631421"/>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2C898"/>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6" name="图片 35"/>
          <p:cNvPicPr>
            <a:picLocks noChangeAspect="1"/>
          </p:cNvPicPr>
          <p:nvPr>
            <p:custDataLst>
              <p:tags r:id="rId15"/>
            </p:custDataLst>
          </p:nvPr>
        </p:nvPicPr>
        <p:blipFill>
          <a:blip r:embed="rId6"/>
          <a:srcRect/>
          <a:stretch>
            <a:fillRect/>
          </a:stretch>
        </p:blipFill>
        <p:spPr>
          <a:xfrm rot="14400000" flipV="1">
            <a:off x="6944642" y="3950839"/>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0" name="矩形 19"/>
          <p:cNvSpPr/>
          <p:nvPr>
            <p:custDataLst>
              <p:tags r:id="rId16"/>
            </p:custDataLst>
          </p:nvPr>
        </p:nvSpPr>
        <p:spPr>
          <a:xfrm>
            <a:off x="7538506" y="4414776"/>
            <a:ext cx="3134804" cy="1447200"/>
          </a:xfrm>
          <a:prstGeom prst="rect">
            <a:avLst/>
          </a:prstGeom>
        </p:spPr>
        <p:txBody>
          <a:bodyPr wrap="square" anchor="t" anchorCtr="0">
            <a:norm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（4）献血后多饮些水，会加快血液的生成。</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22" name="矩形 21"/>
          <p:cNvSpPr/>
          <p:nvPr>
            <p:custDataLst>
              <p:tags r:id="rId17"/>
            </p:custDataLst>
          </p:nvPr>
        </p:nvSpPr>
        <p:spPr>
          <a:xfrm rot="19800000">
            <a:off x="1711447" y="1921608"/>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矩形 22"/>
          <p:cNvSpPr/>
          <p:nvPr>
            <p:custDataLst>
              <p:tags r:id="rId18"/>
            </p:custDataLst>
          </p:nvPr>
        </p:nvSpPr>
        <p:spPr>
          <a:xfrm rot="19800000">
            <a:off x="6556844" y="1921608"/>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9"/>
            </p:custDataLst>
          </p:nvPr>
        </p:nvSpPr>
        <p:spPr>
          <a:xfrm rot="19800000">
            <a:off x="1711447" y="4085102"/>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矩形 24"/>
          <p:cNvSpPr/>
          <p:nvPr>
            <p:custDataLst>
              <p:tags r:id="rId20"/>
            </p:custDataLst>
          </p:nvPr>
        </p:nvSpPr>
        <p:spPr>
          <a:xfrm rot="19800000">
            <a:off x="6556844" y="4085103"/>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四、献血后血液恢复的时间</a:t>
            </a:r>
            <a:endParaRPr lang="en-US" sz="2000">
              <a:solidFill>
                <a:schemeClr val="tx1">
                  <a:lumMod val="75000"/>
                  <a:lumOff val="25000"/>
                </a:schemeClr>
              </a:solidFill>
              <a:latin typeface="+mn-lt"/>
              <a:ea typeface="+mn-ea"/>
              <a:cs typeface="+mn-ea"/>
              <a:sym typeface="+mn-lt"/>
            </a:endParaRPr>
          </a:p>
        </p:txBody>
      </p:sp>
      <p:sp>
        <p:nvSpPr>
          <p:cNvPr id="12" name="文本框 11"/>
          <p:cNvSpPr txBox="1"/>
          <p:nvPr>
            <p:custDataLst>
              <p:tags r:id="rId5"/>
            </p:custDataLst>
          </p:nvPr>
        </p:nvSpPr>
        <p:spPr>
          <a:xfrm>
            <a:off x="944880" y="1571625"/>
            <a:ext cx="6172200" cy="422084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20000"/>
              </a:lnSpc>
            </a:pPr>
            <a:r>
              <a:rPr lang="zh-CN" altLang="en-US" sz="1600">
                <a:latin typeface="微软雅黑" panose="020B0503020204020204" charset="-122"/>
                <a:ea typeface="微软雅黑" panose="020B0503020204020204" charset="-122"/>
                <a:sym typeface="+mn-ea"/>
              </a:rPr>
              <a:t>血液，是由血浆和血细胞（白细胞、红细胞、血小板）组成的。健康的成年人，全身血量约占体重的 7%～8%（体重 50 千克的人，血量约为 3800 mL）。</a:t>
            </a:r>
            <a:endParaRPr lang="zh-CN" altLang="en-US" sz="1600">
              <a:latin typeface="微软雅黑" panose="020B0503020204020204" charset="-122"/>
              <a:ea typeface="微软雅黑" panose="020B0503020204020204" charset="-122"/>
              <a:sym typeface="+mn-ea"/>
            </a:endParaRPr>
          </a:p>
          <a:p>
            <a:pPr indent="0" fontAlgn="auto">
              <a:lnSpc>
                <a:spcPct val="120000"/>
              </a:lnSpc>
            </a:pPr>
            <a:r>
              <a:rPr lang="zh-CN" altLang="en-US" sz="1600">
                <a:latin typeface="微软雅黑" panose="020B0503020204020204" charset="-122"/>
                <a:ea typeface="微软雅黑" panose="020B0503020204020204" charset="-122"/>
                <a:sym typeface="+mn-ea"/>
              </a:rPr>
              <a:t>要知道血液的成分各有各的功能，各有各的寿命：红细胞平均寿命 120 天，白细胞平均寿命 13 天或几星期不等，血小板大约 9.6 天就衰老破坏而失去生命力，由新的血小板补充替代。血液成分不断新陈代谢，是血液存在的基础。</a:t>
            </a:r>
            <a:endParaRPr lang="zh-CN" altLang="en-US" sz="1600">
              <a:latin typeface="微软雅黑" panose="020B0503020204020204" charset="-122"/>
              <a:ea typeface="微软雅黑" panose="020B0503020204020204" charset="-122"/>
              <a:sym typeface="+mn-ea"/>
            </a:endParaRPr>
          </a:p>
          <a:p>
            <a:pPr indent="0" fontAlgn="auto">
              <a:lnSpc>
                <a:spcPct val="120000"/>
              </a:lnSpc>
            </a:pPr>
            <a:r>
              <a:rPr lang="zh-CN" altLang="en-US" sz="1600">
                <a:latin typeface="微软雅黑" panose="020B0503020204020204" charset="-122"/>
                <a:ea typeface="微软雅黑" panose="020B0503020204020204" charset="-122"/>
                <a:sym typeface="+mn-ea"/>
              </a:rPr>
              <a:t>其实献完血后，人体“血库”内贮存的血液会迅速进入血液循环系统以补充人体的血容量，血液成分也会在 1 个月左右陆续恢复到原来的水平。一个身体健康的人，一次失血量如果不超过血液总量的 10% 的话，对健康是没有明显的影响。因此，健康的人一次献血 200～400 mL，是不会伤害身体的哦。</a:t>
            </a:r>
            <a:endParaRPr lang="zh-CN" altLang="en-US" sz="1600">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6"/>
            </p:custDataLst>
          </p:nvPr>
        </p:nvPicPr>
        <p:blipFill>
          <a:blip r:embed="rId7" cstate="screen"/>
          <a:stretch>
            <a:fillRect/>
          </a:stretch>
        </p:blipFill>
        <p:spPr>
          <a:xfrm>
            <a:off x="7394755" y="49615"/>
            <a:ext cx="4540525" cy="680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四、献血后血液恢复的时间</a:t>
            </a:r>
            <a:endParaRPr lang="en-US" sz="2000">
              <a:solidFill>
                <a:schemeClr val="tx1">
                  <a:lumMod val="75000"/>
                  <a:lumOff val="25000"/>
                </a:schemeClr>
              </a:solidFill>
              <a:latin typeface="+mn-lt"/>
              <a:ea typeface="+mn-ea"/>
              <a:cs typeface="+mn-ea"/>
              <a:sym typeface="+mn-lt"/>
            </a:endParaRPr>
          </a:p>
        </p:txBody>
      </p:sp>
      <p:sp>
        <p:nvSpPr>
          <p:cNvPr id="12" name="文本框 11"/>
          <p:cNvSpPr txBox="1"/>
          <p:nvPr>
            <p:custDataLst>
              <p:tags r:id="rId5"/>
            </p:custDataLst>
          </p:nvPr>
        </p:nvSpPr>
        <p:spPr>
          <a:xfrm>
            <a:off x="944880" y="1571625"/>
            <a:ext cx="6172200" cy="422084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20000"/>
              </a:lnSpc>
            </a:pPr>
            <a:r>
              <a:rPr lang="zh-CN" altLang="en-US" sz="1600">
                <a:latin typeface="微软雅黑" panose="020B0503020204020204" charset="-122"/>
                <a:ea typeface="微软雅黑" panose="020B0503020204020204" charset="-122"/>
                <a:sym typeface="+mn-ea"/>
              </a:rPr>
              <a:t>血液，是由血浆和血细胞（白细胞、红细胞、血小板）组成的。健康的成年人，全身血量约占体重的 7%～8%（体重 50 千克的人，血量约为 3800 mL）。</a:t>
            </a:r>
            <a:endParaRPr lang="zh-CN" altLang="en-US" sz="1600">
              <a:latin typeface="微软雅黑" panose="020B0503020204020204" charset="-122"/>
              <a:ea typeface="微软雅黑" panose="020B0503020204020204" charset="-122"/>
              <a:sym typeface="+mn-ea"/>
            </a:endParaRPr>
          </a:p>
          <a:p>
            <a:pPr indent="0" fontAlgn="auto">
              <a:lnSpc>
                <a:spcPct val="120000"/>
              </a:lnSpc>
            </a:pPr>
            <a:r>
              <a:rPr lang="zh-CN" altLang="en-US" sz="1600">
                <a:latin typeface="微软雅黑" panose="020B0503020204020204" charset="-122"/>
                <a:ea typeface="微软雅黑" panose="020B0503020204020204" charset="-122"/>
                <a:sym typeface="+mn-ea"/>
              </a:rPr>
              <a:t>要知道血液的成分各有各的功能，各有各的寿命：红细胞平均寿命 120 天，白细胞平均寿命 13 天或几星期不等，血小板大约 9.6 天就衰老破坏而失去生命力，由新的血小板补充替代。血液成分不断新陈代谢，是血液存在的基础。</a:t>
            </a:r>
            <a:endParaRPr lang="zh-CN" altLang="en-US" sz="1600">
              <a:latin typeface="微软雅黑" panose="020B0503020204020204" charset="-122"/>
              <a:ea typeface="微软雅黑" panose="020B0503020204020204" charset="-122"/>
              <a:sym typeface="+mn-ea"/>
            </a:endParaRPr>
          </a:p>
          <a:p>
            <a:pPr indent="0" fontAlgn="auto">
              <a:lnSpc>
                <a:spcPct val="120000"/>
              </a:lnSpc>
            </a:pPr>
            <a:r>
              <a:rPr lang="zh-CN" altLang="en-US" sz="1600">
                <a:latin typeface="微软雅黑" panose="020B0503020204020204" charset="-122"/>
                <a:ea typeface="微软雅黑" panose="020B0503020204020204" charset="-122"/>
                <a:sym typeface="+mn-ea"/>
              </a:rPr>
              <a:t>其实献完血后，人体“血库”内贮存的血液会迅速进入血液循环系统以补充人体的血容量，血液成分也会在 1 个月左右陆续恢复到原来的水平。一个身体健康的人，一次失血量如果不超过血液总量的 10% 的话，对健康是没有明显的影响。因此，健康的人一次献血 200～400 mL，是不会伤害身体的哦。</a:t>
            </a:r>
            <a:endParaRPr lang="zh-CN" altLang="en-US" sz="1600">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6"/>
            </p:custDataLst>
          </p:nvPr>
        </p:nvPicPr>
        <p:blipFill>
          <a:blip r:embed="rId7" cstate="screen"/>
          <a:stretch>
            <a:fillRect/>
          </a:stretch>
        </p:blipFill>
        <p:spPr>
          <a:xfrm>
            <a:off x="7394755" y="49615"/>
            <a:ext cx="4540525" cy="680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altLang="en-US"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—————献血前注意事</a:t>
            </a:r>
            <a:endParaRPr lang="en-US" altLang="zh-CN" sz="2000">
              <a:solidFill>
                <a:schemeClr val="tx1">
                  <a:lumMod val="75000"/>
                  <a:lumOff val="25000"/>
                </a:schemeClr>
              </a:solidFill>
              <a:latin typeface="+mn-lt"/>
              <a:ea typeface="+mn-ea"/>
              <a:cs typeface="+mn-ea"/>
              <a:sym typeface="+mn-lt"/>
            </a:endParaRPr>
          </a:p>
        </p:txBody>
      </p:sp>
      <p:pic>
        <p:nvPicPr>
          <p:cNvPr id="7" name="献血前注意事项">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323465" y="1371600"/>
            <a:ext cx="7315200" cy="4114800"/>
          </a:xfrm>
          <a:prstGeom prst="rect">
            <a:avLst/>
          </a:prstGeom>
        </p:spPr>
      </p:pic>
      <p:sp>
        <p:nvSpPr>
          <p:cNvPr id="8" name="文本框 7"/>
          <p:cNvSpPr txBox="1"/>
          <p:nvPr/>
        </p:nvSpPr>
        <p:spPr>
          <a:xfrm>
            <a:off x="2867025" y="5591175"/>
            <a:ext cx="5610225" cy="306705"/>
          </a:xfrm>
          <a:prstGeom prst="rect">
            <a:avLst/>
          </a:prstGeom>
          <a:noFill/>
        </p:spPr>
        <p:txBody>
          <a:bodyPr wrap="square" rtlCol="0">
            <a:spAutoFit/>
          </a:bodyPr>
          <a:p>
            <a:pPr algn="ctr"/>
            <a:r>
              <a:rPr lang="zh-CN" altLang="en-US" sz="1400"/>
              <a:t>视频资源来自网络，如有侵权请联系删除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7"/>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291205" y="218313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感谢您的欣赏</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一、淹溺</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904240" y="1461135"/>
            <a:ext cx="7317105" cy="4250690"/>
          </a:xfrm>
          <a:prstGeom prst="rect">
            <a:avLst/>
          </a:prstGeom>
          <a:noFill/>
        </p:spPr>
        <p:txBody>
          <a:bodyPr wrap="square" rtlCol="0">
            <a:spAutoFit/>
          </a:bodyPr>
          <a:p>
            <a:pPr algn="just">
              <a:lnSpc>
                <a:spcPct val="130000"/>
              </a:lnSpc>
              <a:spcBef>
                <a:spcPts val="0"/>
              </a:spcBef>
              <a:spcAft>
                <a:spcPts val="0"/>
              </a:spcAft>
              <a:buClrTx/>
              <a:buSzTx/>
              <a:buNone/>
            </a:pPr>
            <a:r>
              <a:rPr lang="zh-CN" altLang="en-US" sz="1600" b="1" spc="300" dirty="0">
                <a:solidFill>
                  <a:srgbClr val="3B9C87"/>
                </a:solidFill>
                <a:cs typeface="+mn-ea"/>
              </a:rPr>
              <a:t>（一）淹溺的概念</a:t>
            </a:r>
            <a:endParaRPr lang="zh-CN" altLang="en-US" sz="1600" b="1" spc="300" dirty="0">
              <a:solidFill>
                <a:srgbClr val="3B9C87"/>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淹溺，常称溺水，是指淹没或沉浸在水或其他液性介质中引起呼吸系统损伤导致窒息和缺氧的过程。淹溺引起的窒息死亡称溺亡（drowned）。</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机体突然接触比体温低 5 ℃的液体时可导致心律失常，晕厥，进而导致继发性淹溺，称为浸渍综合征。全球每年约 35 万人溺亡，老人和小孩发生的风险最大，以男孩居多。</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FontTx/>
              <a:buNone/>
            </a:pPr>
            <a:r>
              <a:rPr lang="zh-CN" altLang="en-US" sz="1600" b="1" spc="300" dirty="0">
                <a:solidFill>
                  <a:srgbClr val="3B9C87"/>
                </a:solidFill>
                <a:cs typeface="+mn-ea"/>
              </a:rPr>
              <a:t>（二）淹溺的症状</a:t>
            </a:r>
            <a:endParaRPr lang="zh-CN" altLang="en-US" sz="1600" b="1" spc="300" dirty="0">
              <a:solidFill>
                <a:srgbClr val="3B9C87"/>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淹溺最重要的表现是窒息导致的全身缺氧，可引起心脏、呼吸骤停、脑水肿；肺部吸入污水可引起肺部感染、肺损伤。随着病程演变将发生低氧血症、弥散性血管内凝血、急性肾损伤、多器官功能障碍综合征等，甚至死亡。如淹溺于粪坑、污水池和化学物质贮存池等处，还会伴有相应的皮肤、黏膜损伤和全身中毒症</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618" y="1863495"/>
            <a:ext cx="5389698" cy="304101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fontAlgn="auto">
              <a:lnSpc>
                <a:spcPct val="120000"/>
              </a:lnSpc>
            </a:pPr>
            <a:r>
              <a:rPr lang="zh-CN" altLang="en-US" b="1" dirty="0">
                <a:solidFill>
                  <a:srgbClr val="3B9C87"/>
                </a:solidFill>
                <a:latin typeface="+mn-lt"/>
                <a:ea typeface="+mn-ea"/>
                <a:cs typeface="+mn-ea"/>
                <a:sym typeface="+mn-lt"/>
              </a:rPr>
              <a:t>（三）淹溺的处理</a:t>
            </a:r>
            <a:endParaRPr lang="zh-CN" altLang="en-US" b="1" dirty="0">
              <a:solidFill>
                <a:srgbClr val="3B9C87"/>
              </a:solidFill>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1）现场急救。决定淹溺预后最重要的因素是缺氧持续时间和程度，因此，最重要的现场紧急治疗措施是迅速使病人脱离淹溺环境，立即进行通气和供氧，包括清除口鼻内水、泥沙污物及分泌物，恢复呼吸道通畅，对心搏骤停或无呼吸者立即行心肺复苏。</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（2）急诊处理。经现场抢救的淹溺者应及时送至医院给予进一步评估和监护，采取综合措施进行治疗，特别是保护循环、呼吸和神经等功能。</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一、淹溺</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一、淹溺</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904240" y="1421130"/>
            <a:ext cx="7317105" cy="4810760"/>
          </a:xfrm>
          <a:prstGeom prst="rect">
            <a:avLst/>
          </a:prstGeom>
          <a:noFill/>
        </p:spPr>
        <p:txBody>
          <a:bodyPr wrap="square" rtlCol="0">
            <a:spAutoFit/>
          </a:bodyPr>
          <a:p>
            <a:pPr algn="just">
              <a:lnSpc>
                <a:spcPct val="120000"/>
              </a:lnSpc>
              <a:spcBef>
                <a:spcPts val="0"/>
              </a:spcBef>
              <a:spcAft>
                <a:spcPts val="0"/>
              </a:spcAft>
              <a:buClrTx/>
              <a:buSzTx/>
              <a:buNone/>
            </a:pPr>
            <a:r>
              <a:rPr lang="zh-CN" altLang="en-US" sz="1600" b="1" spc="300" dirty="0">
                <a:solidFill>
                  <a:srgbClr val="3B9C87"/>
                </a:solidFill>
                <a:cs typeface="+mn-ea"/>
              </a:rPr>
              <a:t>（四）淹溺的复温</a:t>
            </a:r>
            <a:endParaRPr lang="zh-CN" altLang="en-US" sz="1600" b="1" spc="300" dirty="0">
              <a:solidFill>
                <a:srgbClr val="3B9C87"/>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对于淹溺的治疗，需要注意防治低体温。溺水后体温一般低于 30 ℃，需要给淹溺者复温。为减少脑及肺再灌注损伤，建议初始复温到 34 ℃，然后在经过 24 小时温和的低体温治疗后，再恢复到正常体温。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（1）复温方式：</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① 被动复温：覆盖保暖毯或将病人置于温暖环境；</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② 主动体外复温 ：通过加热装置包括热辐射、强制性热空气通风和热水袋等进行复温；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③ 主动体内复温：指采用加温加湿给氧（42～46 ℃）、加温静脉输液（43 ℃）、腹腔灌洗、食管复温导管和体外循环等有创性技术复温。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（2）复温方式选择：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① 有灌注节律的轻度低体温病人采用被动复温；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② 有灌注节律的中度低体温病人采用主动体外复温；</a:t>
            </a:r>
            <a:endParaRPr lang="zh-CN" altLang="en-US" sz="1600" spc="300" dirty="0">
              <a:solidFill>
                <a:schemeClr val="tx1">
                  <a:lumMod val="75000"/>
                  <a:lumOff val="25000"/>
                </a:schemeClr>
              </a:solidFill>
              <a:cs typeface="+mn-ea"/>
            </a:endParaRPr>
          </a:p>
          <a:p>
            <a:pPr algn="just">
              <a:lnSpc>
                <a:spcPct val="120000"/>
              </a:lnSpc>
              <a:spcBef>
                <a:spcPts val="0"/>
              </a:spcBef>
              <a:spcAft>
                <a:spcPts val="0"/>
              </a:spcAft>
              <a:buClrTx/>
              <a:buSzTx/>
              <a:buNone/>
            </a:pPr>
            <a:r>
              <a:rPr lang="zh-CN" altLang="en-US" sz="1600" spc="300" dirty="0">
                <a:solidFill>
                  <a:schemeClr val="tx1">
                    <a:lumMod val="75000"/>
                    <a:lumOff val="25000"/>
                  </a:schemeClr>
                </a:solidFill>
                <a:cs typeface="+mn-ea"/>
              </a:rPr>
              <a:t>③ 重度低体温和无灌注心律的心脏骤停病人采用主动体内复温。</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ym typeface="+mn-ea"/>
              </a:rPr>
              <a:t>视频资源来自网络，如有侵权请联系删除</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a:t>
            </a:r>
            <a:r>
              <a:rPr lang="zh-CN" altLang="en-US" sz="2000">
                <a:solidFill>
                  <a:schemeClr val="tx1">
                    <a:lumMod val="75000"/>
                    <a:lumOff val="25000"/>
                  </a:schemeClr>
                </a:solidFill>
                <a:latin typeface="+mn-lt"/>
                <a:ea typeface="+mn-ea"/>
                <a:cs typeface="+mn-ea"/>
                <a:sym typeface="+mn-lt"/>
              </a:rPr>
              <a:t>溺水急救措施</a:t>
            </a:r>
            <a:endParaRPr lang="zh-CN" alt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8" name="溺水急救措施">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399030" y="1442720"/>
            <a:ext cx="7123430" cy="4001770"/>
          </a:xfrm>
          <a:prstGeom prst="rect">
            <a:avLst/>
          </a:prstGeom>
        </p:spPr>
      </p:pic>
      <p:sp>
        <p:nvSpPr>
          <p:cNvPr id="3" name="文本框 2"/>
          <p:cNvSpPr txBox="1"/>
          <p:nvPr/>
        </p:nvSpPr>
        <p:spPr>
          <a:xfrm>
            <a:off x="2486025" y="5534025"/>
            <a:ext cx="6819900" cy="306705"/>
          </a:xfrm>
          <a:prstGeom prst="rect">
            <a:avLst/>
          </a:prstGeom>
          <a:noFill/>
        </p:spPr>
        <p:txBody>
          <a:bodyPr wrap="square" rtlCol="0">
            <a:spAutoFit/>
          </a:bodyPr>
          <a:p>
            <a:pPr algn="ctr"/>
            <a:r>
              <a:rPr lang="zh-CN" altLang="en-US" sz="1400"/>
              <a:t>视频资源来源于网络，如有侵权请联系删除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cTn>
                <p:tgtEl>
                  <p:spTgt spid="8"/>
                </p:tgtEl>
              </p:cMediaNode>
            </p:video>
            <p:seq concurrent="1" nextAc="seek">
              <p:cTn id="25" restart="whenNotActive" fill="hold" evtFilter="cancelBubble" nodeType="interactiveSeq">
                <p:stCondLst>
                  <p:cond evt="onClick" delay="0">
                    <p:tgtEl>
                      <p:spTgt spid="8"/>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8"/>
                                        </p:tgtEl>
                                      </p:cBhvr>
                                    </p:cmd>
                                  </p:childTnLst>
                                </p:cTn>
                              </p:par>
                            </p:childTnLst>
                          </p:cTn>
                        </p:par>
                      </p:childTnLst>
                    </p:cTn>
                  </p:par>
                </p:childTnLst>
              </p:cTn>
              <p:nextCondLst>
                <p:cond evt="onClick" delay="0">
                  <p:tgtEl>
                    <p:spTgt spid="8"/>
                  </p:tgtEl>
                </p:cond>
              </p:nextCondLst>
            </p:seq>
          </p:childTnLst>
        </p:cTn>
      </p:par>
    </p:tnLst>
    <p:bldLst>
      <p:bldP spid="11" grpId="0" bldLvl="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二、中暑</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1000125" y="1570355"/>
            <a:ext cx="6871970" cy="4523105"/>
          </a:xfrm>
          <a:prstGeom prst="rect">
            <a:avLst/>
          </a:prstGeom>
          <a:noFill/>
        </p:spPr>
        <p:txBody>
          <a:bodyPr wrap="square" rtlCol="0">
            <a:spAutoFit/>
          </a:bodyPr>
          <a:p>
            <a:pPr algn="just">
              <a:lnSpc>
                <a:spcPct val="150000"/>
              </a:lnSpc>
              <a:spcBef>
                <a:spcPts val="0"/>
              </a:spcBef>
              <a:spcAft>
                <a:spcPts val="0"/>
              </a:spcAft>
              <a:buClrTx/>
              <a:buSzTx/>
              <a:buNone/>
            </a:pPr>
            <a:r>
              <a:rPr lang="zh-CN" altLang="en-US" sz="1600" b="1" spc="300" dirty="0">
                <a:solidFill>
                  <a:srgbClr val="3B9C87"/>
                </a:solidFill>
                <a:cs typeface="+mn-ea"/>
              </a:rPr>
              <a:t>（一）中暑的概念</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中暑是指人体在高温环境下，由于水和电解质丢失过多、散热功能障碍，引起的热损伤性疾病，以中枢神经系统和心血管系统功能障碍为主要表现，可导致永久性脑损伤、肾衰竭，是一种危及生命的急症，可导致死亡。</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FontTx/>
              <a:buNone/>
            </a:pPr>
            <a:r>
              <a:rPr lang="zh-CN" altLang="en-US" sz="1600" b="1" spc="300" dirty="0">
                <a:solidFill>
                  <a:srgbClr val="3B9C87"/>
                </a:solidFill>
                <a:cs typeface="+mn-ea"/>
              </a:rPr>
              <a:t>（二）中暑的病因</a:t>
            </a:r>
            <a:endParaRPr lang="zh-CN" altLang="en-US" sz="1600" b="1" spc="300" dirty="0">
              <a:solidFill>
                <a:srgbClr val="3B9C87"/>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中暑的致病因素包括高温环境作业，或在室温 &gt;32 ℃、湿度 &gt;60%、通风不良的环境中长时间或强体力劳动。</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若存在机体适应高温环境的能力下降的情况，如年老、体弱、产妇、肥胖、甲状腺功能亢进和应用某些药物（如苯丙胺、阿托品）、汗腺功能障碍（如硬皮病、先天性汗腺</a:t>
            </a:r>
            <a:endParaRPr lang="zh-CN" altLang="en-US" sz="1600" spc="300" dirty="0">
              <a:solidFill>
                <a:schemeClr val="tx1">
                  <a:lumMod val="75000"/>
                  <a:lumOff val="25000"/>
                </a:schemeClr>
              </a:solidFill>
              <a:cs typeface="+mn-ea"/>
            </a:endParaRPr>
          </a:p>
          <a:p>
            <a:pPr algn="just">
              <a:lnSpc>
                <a:spcPct val="150000"/>
              </a:lnSpc>
              <a:spcBef>
                <a:spcPts val="0"/>
              </a:spcBef>
              <a:spcAft>
                <a:spcPts val="0"/>
              </a:spcAft>
              <a:buClrTx/>
              <a:buSzTx/>
              <a:buNone/>
            </a:pPr>
            <a:r>
              <a:rPr lang="zh-CN" altLang="en-US" sz="1600" spc="300" dirty="0">
                <a:solidFill>
                  <a:schemeClr val="tx1">
                    <a:lumMod val="75000"/>
                    <a:lumOff val="25000"/>
                  </a:schemeClr>
                </a:solidFill>
                <a:cs typeface="+mn-ea"/>
              </a:rPr>
              <a:t>缺乏症、广泛皮肤烧伤后瘢痕形成）等，则中暑更容易发生。</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2*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2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2_1"/>
  <p:tag name="KSO_WM_UNIT_FILL_FORE_SCHEMECOLOR_INDEX" val="5"/>
  <p:tag name="KSO_WM_UNIT_FILL_TYPE" val="1"/>
  <p:tag name="KSO_WM_UNIT_TEXT_FILL_FORE_SCHEMECOLOR_INDEX" val="14"/>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1_1"/>
  <p:tag name="KSO_WM_UNIT_ID" val="diagram20169803_3*l_h_i*1_1_1"/>
  <p:tag name="KSO_WM_UNIT_LAYERLEVEL" val="1_1_1"/>
  <p:tag name="KSO_WM_DIAGRAM_GROUP_CODE" val="l1-1"/>
  <p:tag name="KSO_WM_UNIT_LINE_FORE_SCHEMECOLOR_INDEX" val="6"/>
  <p:tag name="KSO_WM_UNIT_LINE_FILL_TYPE" val="2"/>
  <p:tag name="KSO_WM_UNIT_TEXT_FILL_FORE_SCHEMECOLOR_INDEX" val="16"/>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1_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1_1"/>
  <p:tag name="KSO_WM_UNIT_FILL_FORE_SCHEMECOLOR_INDEX" val="6"/>
  <p:tag name="KSO_WM_UNIT_FILL_TYPE" val="1"/>
  <p:tag name="KSO_WM_UNIT_TEXT_FILL_FORE_SCHEMECOLOR_INDEX" val="14"/>
  <p:tag name="KSO_WM_UNIT_TEXT_FILL_TYPE" val="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1_1"/>
  <p:tag name="KSO_WM_UNIT_ID" val="diagram160023_3*l_h_f*1_1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06.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1_1"/>
  <p:tag name="KSO_WM_UNIT_ID" val="diagram160023_3*l_h_a*1_1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107.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2_1"/>
  <p:tag name="KSO_WM_UNIT_ID" val="diagram160023_3*l_h_f*1_2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08.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2_1"/>
  <p:tag name="KSO_WM_UNIT_ID" val="diagram160023_3*l_h_a*1_2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6"/>
  <p:tag name="KSO_WM_UNIT_FILL_TYPE" val="1"/>
  <p:tag name="KSO_WM_UNIT_TEXT_FILL_FORE_SCHEMECOLOR_INDEX" val="6"/>
  <p:tag name="KSO_WM_UNIT_TEXT_FILL_TYPE" val="1"/>
</p:tagLst>
</file>

<file path=ppt/tags/tag109.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f"/>
  <p:tag name="KSO_WM_UNIT_INDEX" val="1_3_1"/>
  <p:tag name="KSO_WM_UNIT_ID" val="diagram160023_3*l_h_f*1_3_1"/>
  <p:tag name="KSO_WM_UNIT_CLEAR" val="1"/>
  <p:tag name="KSO_WM_UNIT_LAYERLEVEL" val="1_1_1"/>
  <p:tag name="KSO_WM_UNIT_VALUE" val="72"/>
  <p:tag name="KSO_WM_UNIT_HIGHLIGHT" val="0"/>
  <p:tag name="KSO_WM_UNIT_COMPATIBLE" val="0"/>
  <p:tag name="KSO_WM_UNIT_PRESET_TEXT_INDEX" val="4"/>
  <p:tag name="KSO_WM_UNIT_PRESET_TEXT_LEN" val="80"/>
  <p:tag name="KSO_WM_DIAGRAM_GROUP_CODE" val="l1-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2*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0.xml><?xml version="1.0" encoding="utf-8"?>
<p:tagLst xmlns:p="http://schemas.openxmlformats.org/presentationml/2006/main">
  <p:tag name="KSO_WM_TEMPLATE_CATEGORY" val="diagram"/>
  <p:tag name="KSO_WM_TEMPLATE_INDEX" val="160023"/>
  <p:tag name="KSO_WM_TAG_VERSION" val="1.0"/>
  <p:tag name="KSO_WM_BEAUTIFY_FLAG" val="#wm#"/>
  <p:tag name="KSO_WM_UNIT_TYPE" val="l_h_a"/>
  <p:tag name="KSO_WM_UNIT_INDEX" val="1_3_1"/>
  <p:tag name="KSO_WM_UNIT_ID" val="diagram160023_3*l_h_a*1_3_1"/>
  <p:tag name="KSO_WM_UNIT_CLEAR" val="1"/>
  <p:tag name="KSO_WM_UNIT_LAYERLEVEL" val="1_1_1"/>
  <p:tag name="KSO_WM_UNIT_VALUE" val="20"/>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5"/>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2*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68787_2*l_i*1_4"/>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8787_2*l_i*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2*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2*l_i*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2*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68787_2*l_x*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118.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2*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x"/>
  <p:tag name="KSO_WM_UNIT_INDEX" val="1_5"/>
  <p:tag name="KSO_WM_UNIT_ID" val="diagram20168787_2*l_x*1_5"/>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2*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2*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7"/>
  <p:tag name="KSO_WM_UNIT_ID" val="diagram20168787_2*l_x*1_7"/>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2*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2*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2*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7_2*l_h_a*1_1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2*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2*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2*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7_2*l_h_a*1_2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2*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68787_2*l_i*1_5"/>
  <p:tag name="KSO_WM_TEMPLATE_CATEGORY" val="diagram"/>
  <p:tag name="KSO_WM_TEMPLATE_INDEX" val="20168787"/>
  <p:tag name="KSO_WM_UNIT_LAYERLEVEL" val="1_1"/>
  <p:tag name="KSO_WM_TAG_VERSION" val="1.0"/>
  <p:tag name="KSO_WM_BEAUTIFY_FLAG" val="#wm#"/>
</p:tagLst>
</file>

<file path=ppt/tags/tag13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2*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2*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42.xml><?xml version="1.0" encoding="utf-8"?>
<p:tagLst xmlns:p="http://schemas.openxmlformats.org/presentationml/2006/main">
  <p:tag name="KSO_WM_MEDIACOVER_FLAG" val="1"/>
  <p:tag name="KSO_WM_UNIT_MEDIACOVER_BTN_STATE" val="1"/>
  <p:tag name="KSO_WM_UNIT_MEDIACOVER_BTNRECT" val="4455*2355*690*69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UNIT_MEDIACOVER_TEXTPOS_REL" val="video"/>
  <p:tag name="KSO_WM_UNIT_MEDIACOVER_TEXT_REL_VIDEOPOS" val="c"/>
  <p:tag name="KSO_WM_UNIT_MEDIACOVER_FONTSIZE" val="24"/>
  <p:tag name="KSO_WM_UNIT_MEDIACOVER_TEXTRECT" val="2640*2383*4320*634"/>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3*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3*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3*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3*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2*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3*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3*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3*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3*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3*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3*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3*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3*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3*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3*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2*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3*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3*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3*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3*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3*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3*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3*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3*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3*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3*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2*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3*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3*l_h_i*1_1_2"/>
  <p:tag name="KSO_WM_TEMPLATE_CATEGORY" val="diagram"/>
  <p:tag name="KSO_WM_TEMPLATE_INDEX" val="160418"/>
  <p:tag name="KSO_WM_UNIT_LAYERLEVEL" val="1_1_1"/>
  <p:tag name="KSO_WM_TAG_VERSION" val="1.0"/>
  <p:tag name="KSO_WM_BEAUTIFY_FLAG" val="#wm#"/>
</p:tagLst>
</file>

<file path=ppt/tags/tag1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3*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3*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3*l_h_i*1_3_2"/>
  <p:tag name="KSO_WM_TEMPLATE_CATEGORY" val="diagram"/>
  <p:tag name="KSO_WM_TEMPLATE_INDEX" val="160418"/>
  <p:tag name="KSO_WM_UNIT_LAYERLEVEL" val="1_1_1"/>
  <p:tag name="KSO_WM_TAG_VERSION" val="1.0"/>
  <p:tag name="KSO_WM_BEAUTIFY_FLAG" val="#wm#"/>
</p:tagLst>
</file>

<file path=ppt/tags/tag1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3*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3*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3*l_h_i*1_2_2"/>
  <p:tag name="KSO_WM_TEMPLATE_CATEGORY" val="diagram"/>
  <p:tag name="KSO_WM_TEMPLATE_INDEX" val="160418"/>
  <p:tag name="KSO_WM_UNIT_LAYERLEVEL" val="1_1_1"/>
  <p:tag name="KSO_WM_TAG_VERSION" val="1.0"/>
  <p:tag name="KSO_WM_BEAUTIFY_FLAG" val="#wm#"/>
</p:tagLst>
</file>

<file path=ppt/tags/tag17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3*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18_3*l_h_i*1_4_1"/>
  <p:tag name="KSO_WM_TEMPLATE_CATEGORY" val="diagram"/>
  <p:tag name="KSO_WM_TEMPLATE_INDEX" val="16041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2*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18_3*l_h_i*1_4_2"/>
  <p:tag name="KSO_WM_TEMPLATE_CATEGORY" val="diagram"/>
  <p:tag name="KSO_WM_TEMPLATE_INDEX" val="160418"/>
  <p:tag name="KSO_WM_UNIT_LAYERLEVEL" val="1_1_1"/>
  <p:tag name="KSO_WM_TAG_VERSION" val="1.0"/>
  <p:tag name="KSO_WM_BEAUTIFY_FLAG" val="#wm#"/>
</p:tagLst>
</file>

<file path=ppt/tags/tag18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18_3*l_h_f*1_4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3*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3*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3*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160418_3*l_h_i*1_4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2*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MEDIACOVER_FLAG" val="1"/>
  <p:tag name="KSO_WM_UNIT_MEDIACOVER_BTN_STATE" val="1"/>
  <p:tag name="KSO_WM_UNIT_MEDIACOVER_BTNRECT" val="5415*2895*690*69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94.xml><?xml version="1.0" encoding="utf-8"?>
<p:tagLst xmlns:p="http://schemas.openxmlformats.org/presentationml/2006/main">
  <p:tag name="KSO_WPP_MARK_KEY" val="d0ed02ee-c2fc-440e-a3e9-47acfc7d739f"/>
  <p:tag name="COMMONDATA" val="eyJoZGlkIjoiNzQ3MTk3OTEyZDg4NzA3ZGRmN2U4ZTcxY2Y1ODYwYzQi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2*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2*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2*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2*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3*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3*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0_3*l_h_a*1_1_1"/>
  <p:tag name="KSO_WM_TEMPLATE_CATEGORY" val="diagram"/>
  <p:tag name="KSO_WM_TEMPLATE_INDEX" val="160390"/>
  <p:tag name="KSO_WM_UNIT_LAYERLEVEL" val="1_1_1"/>
  <p:tag name="KSO_WM_TAG_VERSION" val="1.0"/>
  <p:tag name="KSO_WM_BEAUTIFY_FLAG" val="#wm#"/>
  <p:tag name="KSO_WM_UNIT_TEXT_FILL_FORE_SCHEMECOLOR_INDEX" val="5"/>
  <p:tag name="KSO_WM_UNIT_TEXT_FILL_TYPE" val="1"/>
</p:tagLst>
</file>

<file path=ppt/tags/tag3.xml><?xml version="1.0" encoding="utf-8"?>
<p:tagLst xmlns:p="http://schemas.openxmlformats.org/presentationml/2006/main">
  <p:tag name="KSO_WM_MEDIACOVER_FLAG" val="1"/>
  <p:tag name="KSO_WM_UNIT_MEDIACOVER_BTN_STATE" val="1"/>
  <p:tag name="KSO_WM_UNIT_MEDIACOVER_BTNRECT" val="150*5477*675*675"/>
  <p:tag name="KSO_WM_UNIT_MEDIACOVER_STYLEID" val="10"/>
  <p:tag name="KSO_WM_UNIT_MEDIACOVER_TEXTSTATE" val="0"/>
  <p:tag name="KSO_WM_UNIT_MEDIACOVER_BTN_POS" val="lb"/>
  <p:tag name="KSO_WM_UNIT_MEDIACOVER_BTN_STYLE" val="6b0911426834938f6218fdb18bb62efa"/>
  <p:tag name="KSO_WM_UNIT_MEDIACOVER_RGB" val="000000"/>
  <p:tag name="KSO_WM_UNIT_MEDIACOVER_TRANSPARENCY" val="0.5"/>
  <p:tag name="KSO_WM_UNIT_MEDIACOVER_TEXTPOS_REL" val="video"/>
  <p:tag name="KSO_WM_UNIT_MEDIACOVER_TEXT_REL_VIDEOPOS" val="lt"/>
  <p:tag name="KSO_WM_UNIT_MEDIACOVER_FONTSIZE" val="24"/>
  <p:tag name="KSO_WM_UNIT_MEDIACOVER_TEXTRECT" val="157*157*4527*664"/>
</p:tagLst>
</file>

<file path=ppt/tags/tag3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3*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3*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3*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0_3*l_h_a*1_2_1"/>
  <p:tag name="KSO_WM_TEMPLATE_CATEGORY" val="diagram"/>
  <p:tag name="KSO_WM_TEMPLATE_INDEX" val="160390"/>
  <p:tag name="KSO_WM_UNIT_LAYERLEVEL" val="1_1_1"/>
  <p:tag name="KSO_WM_TAG_VERSION" val="1.0"/>
  <p:tag name="KSO_WM_BEAUTIFY_FLAG" val="#wm#"/>
  <p:tag name="KSO_WM_UNIT_TEXT_FILL_FORE_SCHEMECOLOR_INDEX" val="6"/>
  <p:tag name="KSO_WM_UNIT_TEXT_FILL_TYPE" val="1"/>
</p:tagLst>
</file>

<file path=ppt/tags/tag3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3*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3*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3*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0_3*l_h_a*1_3_1"/>
  <p:tag name="KSO_WM_TEMPLATE_CATEGORY" val="diagram"/>
  <p:tag name="KSO_WM_TEMPLATE_INDEX" val="160390"/>
  <p:tag name="KSO_WM_UNIT_LAYERLEVEL" val="1_1_1"/>
  <p:tag name="KSO_WM_TAG_VERSION" val="1.0"/>
  <p:tag name="KSO_WM_BEAUTIFY_FLAG" val="#wm#"/>
  <p:tag name="KSO_WM_UNIT_TEXT_FILL_FORE_SCHEMECOLOR_INDEX" val="7"/>
  <p:tag name="KSO_WM_UNIT_TEXT_FILL_TYPE" val="1"/>
</p:tagLst>
</file>

<file path=ppt/tags/tag38.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3*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MEDIACOVER_FLAG" val="1"/>
  <p:tag name="KSO_WM_UNIT_MEDIACOVER_BTN_STATE" val="1"/>
  <p:tag name="KSO_WM_UNIT_MEDIACOVER_BTNRECT" val="5415*2895*690*69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TAG_VERSION" val="1.0"/>
  <p:tag name="KSO_WM_BEAUTIFY_FLAG" val="#wm#"/>
  <p:tag name="KSO_WM_UNIT_TYPE" val="i"/>
  <p:tag name="KSO_WM_UNIT_ID" val="diagram160360_4*i*0"/>
  <p:tag name="KSO_WM_TEMPLATE_CATEGORY" val="diagram"/>
  <p:tag name="KSO_WM_TEMPLATE_INDEX" val="160360"/>
  <p:tag name="KSO_WM_UNIT_INDEX" val="0"/>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1"/>
  <p:tag name="KSO_WM_UNIT_ID" val="diagram160360_4*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1_1"/>
  <p:tag name="KSO_WM_UNIT_ID" val="diagram160360_4*l_h_f*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47.xml><?xml version="1.0" encoding="utf-8"?>
<p:tagLst xmlns:p="http://schemas.openxmlformats.org/presentationml/2006/main">
  <p:tag name="KSO_WM_TAG_VERSION" val="1.0"/>
  <p:tag name="KSO_WM_BEAUTIFY_FLAG" val="#wm#"/>
  <p:tag name="KSO_WM_UNIT_TYPE" val="i"/>
  <p:tag name="KSO_WM_UNIT_ID" val="diagram160360_4*i*5"/>
  <p:tag name="KSO_WM_TEMPLATE_CATEGORY" val="diagram"/>
  <p:tag name="KSO_WM_TEMPLATE_INDEX" val="160360"/>
  <p:tag name="KSO_WM_UNIT_INDEX" val="5"/>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2"/>
  <p:tag name="KSO_WM_UNIT_ID" val="diagram160360_4*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2_1"/>
  <p:tag name="KSO_WM_UNIT_ID" val="diagram160360_4*l_h_f*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TAG_VERSION" val="1.0"/>
  <p:tag name="KSO_WM_BEAUTIFY_FLAG" val="#wm#"/>
  <p:tag name="KSO_WM_UNIT_TYPE" val="i"/>
  <p:tag name="KSO_WM_UNIT_ID" val="diagram160360_4*i*10"/>
  <p:tag name="KSO_WM_TEMPLATE_CATEGORY" val="diagram"/>
  <p:tag name="KSO_WM_TEMPLATE_INDEX" val="160360"/>
  <p:tag name="KSO_WM_UNIT_INDEX" val="10"/>
</p:tagLst>
</file>

<file path=ppt/tags/tag51.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3"/>
  <p:tag name="KSO_WM_UNIT_ID" val="diagram160360_4*l_i*1_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3_1"/>
  <p:tag name="KSO_WM_UNIT_ID" val="diagram160360_4*l_h_f*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53.xml><?xml version="1.0" encoding="utf-8"?>
<p:tagLst xmlns:p="http://schemas.openxmlformats.org/presentationml/2006/main">
  <p:tag name="KSO_WM_TAG_VERSION" val="1.0"/>
  <p:tag name="KSO_WM_BEAUTIFY_FLAG" val="#wm#"/>
  <p:tag name="KSO_WM_UNIT_TYPE" val="i"/>
  <p:tag name="KSO_WM_UNIT_ID" val="diagram160360_4*i*15"/>
  <p:tag name="KSO_WM_TEMPLATE_CATEGORY" val="diagram"/>
  <p:tag name="KSO_WM_TEMPLATE_INDEX" val="160360"/>
  <p:tag name="KSO_WM_UNIT_INDEX" val="15"/>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4"/>
  <p:tag name="KSO_WM_UNIT_ID" val="diagram160360_4*l_i*1_4"/>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4_1"/>
  <p:tag name="KSO_WM_UNIT_ID" val="diagram160360_4*l_h_f*1_4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l1-1"/>
  <p:tag name="KSO_WM_UNIT_FILL_FORE_SCHEMECOLOR_INDEX" val="5"/>
  <p:tag name="KSO_WM_UNIT_FILL_TYPE" val="1"/>
  <p:tag name="KSO_WM_UNIT_TEXT_FILL_FORE_SCHEMECOLOR_INDEX" val="5"/>
  <p:tag name="KSO_WM_UNIT_TEXT_FILL_TYPE" val="1"/>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2*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2*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4*i*1"/>
  <p:tag name="KSO_WM_TEMPLATE_CATEGORY" val="diagram"/>
  <p:tag name="KSO_WM_TEMPLATE_INDEX" val="7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4*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4*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4*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4*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4*i*4"/>
  <p:tag name="KSO_WM_TEMPLATE_CATEGORY" val="diagram"/>
  <p:tag name="KSO_WM_TEMPLATE_INDEX" val="7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4*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4*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4*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4*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2*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4*i*2"/>
  <p:tag name="KSO_WM_TEMPLATE_CATEGORY" val="diagram"/>
  <p:tag name="KSO_WM_TEMPLATE_INDEX" val="71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4*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4*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4*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4*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4*i*3"/>
  <p:tag name="KSO_WM_TEMPLATE_CATEGORY" val="diagram"/>
  <p:tag name="KSO_WM_TEMPLATE_INDEX" val="710"/>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4*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4*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4*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4*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2*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4*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4*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4*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4*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3_1"/>
  <p:tag name="KSO_WM_UNIT_ID" val="diagram20169803_3*l_h_i*1_3_1"/>
  <p:tag name="KSO_WM_UNIT_LAYERLEVEL" val="1_1_1"/>
  <p:tag name="KSO_WM_DIAGRAM_GROUP_CODE" val="l1-1"/>
  <p:tag name="KSO_WM_UNIT_LINE_FORE_SCHEMECOLOR_INDEX" val="5"/>
  <p:tag name="KSO_WM_UNIT_LINE_FILL_TYPE" val="2"/>
  <p:tag name="KSO_WM_UNIT_TEXT_FILL_FORE_SCHEMECOLOR_INDEX" val="16"/>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3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3_1"/>
  <p:tag name="KSO_WM_UNIT_TEXT_FILL_FORE_SCHEMECOLOR_INDEX" val="13"/>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3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3_1"/>
  <p:tag name="KSO_WM_UNIT_FILL_FORE_SCHEMECOLOR_INDEX" val="5"/>
  <p:tag name="KSO_WM_UNIT_FILL_TYPE" val="1"/>
  <p:tag name="KSO_WM_UNIT_TEXT_FILL_FORE_SCHEMECOLOR_INDEX" val="14"/>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2_1"/>
  <p:tag name="KSO_WM_UNIT_ID" val="diagram20169803_3*l_h_i*1_2_1"/>
  <p:tag name="KSO_WM_UNIT_LAYERLEVEL" val="1_1_1"/>
  <p:tag name="KSO_WM_DIAGRAM_GROUP_CODE" val="l1-1"/>
  <p:tag name="KSO_WM_UNIT_LINE_FORE_SCHEMECOLOR_INDEX" val="5"/>
  <p:tag name="KSO_WM_UNIT_LINE_FILL_TYPE" val="2"/>
  <p:tag name="KSO_WM_UNIT_TEXT_FILL_FORE_SCHEMECOLOR_INDEX" val="16"/>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2_1"/>
  <p:tag name="KSO_WM_UNIT_TEXT_FILL_FORE_SCHEMECOLOR_INDEX" val="13"/>
  <p:tag name="KSO_WM_UNIT_TEXT_FILL_TYPE"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blrhuvo">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8475</Words>
  <Application>WPS 演示</Application>
  <PresentationFormat>自定义</PresentationFormat>
  <Paragraphs>432</Paragraphs>
  <Slides>45</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45</vt:i4>
      </vt:variant>
    </vt:vector>
  </HeadingPairs>
  <TitlesOfParts>
    <vt:vector size="61" baseType="lpstr">
      <vt:lpstr>Arial</vt:lpstr>
      <vt:lpstr>宋体</vt:lpstr>
      <vt:lpstr>Wingdings</vt:lpstr>
      <vt:lpstr>方正正黑简体</vt:lpstr>
      <vt:lpstr>字魂95号-手刻宋</vt:lpstr>
      <vt:lpstr>微软雅黑</vt:lpstr>
      <vt:lpstr>Arial Unicode MS</vt:lpstr>
      <vt:lpstr>Calibri</vt:lpstr>
      <vt:lpstr>华文中宋</vt:lpstr>
      <vt:lpstr>黑体</vt:lpstr>
      <vt:lpstr>Calibri Light</vt:lpstr>
      <vt:lpstr>经典楷体简</vt:lpstr>
      <vt:lpstr>Bahnschrift Light Condensed</vt:lpstr>
      <vt:lpstr>Bahnschrift Light SemiCondensed</vt:lpstr>
      <vt:lpstr>第一PPT，www.1ppt.com</vt:lpstr>
      <vt:lpstr>自定义设计方案</vt:lpstr>
      <vt:lpstr>大学生健康教育</vt:lpstr>
      <vt:lpstr>目录</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感谢您的欣赏</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青少年心理健康</dc:title>
  <dc:creator>第一PPT</dc:creator>
  <cp:keywords>www.1ppt.com</cp:keywords>
  <dc:description>www.1ppt.com</dc:description>
  <cp:lastModifiedBy>老学生一枚</cp:lastModifiedBy>
  <cp:revision>319</cp:revision>
  <dcterms:created xsi:type="dcterms:W3CDTF">2022-01-25T01:59:00Z</dcterms:created>
  <dcterms:modified xsi:type="dcterms:W3CDTF">2023-02-15T06:16:44Z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A4668FC82C7D46A88AA077F3F5D5CE2C</vt:lpwstr>
  </property>
  <property fmtid="{D5CDD505-2E9C-101B-9397-08002B2CF9AE}" pid="3" name="KSOProductBuildVer">
    <vt:lpwstr>2052-11.1.0.13703</vt:lpwstr>
  </property>
</Properties>
</file>