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256" r:id="rId4"/>
    <p:sldId id="257" r:id="rId6"/>
    <p:sldId id="297" r:id="rId7"/>
    <p:sldId id="274" r:id="rId8"/>
    <p:sldId id="275" r:id="rId9"/>
    <p:sldId id="335" r:id="rId10"/>
    <p:sldId id="299" r:id="rId11"/>
    <p:sldId id="300" r:id="rId12"/>
    <p:sldId id="259" r:id="rId13"/>
    <p:sldId id="311" r:id="rId14"/>
    <p:sldId id="309" r:id="rId15"/>
    <p:sldId id="313" r:id="rId16"/>
    <p:sldId id="336" r:id="rId17"/>
    <p:sldId id="314" r:id="rId18"/>
    <p:sldId id="315" r:id="rId19"/>
    <p:sldId id="316" r:id="rId20"/>
    <p:sldId id="337" r:id="rId21"/>
    <p:sldId id="317" r:id="rId22"/>
    <p:sldId id="338" r:id="rId23"/>
    <p:sldId id="339" r:id="rId24"/>
    <p:sldId id="260" r:id="rId25"/>
    <p:sldId id="340" r:id="rId26"/>
    <p:sldId id="341" r:id="rId27"/>
    <p:sldId id="342" r:id="rId28"/>
    <p:sldId id="343" r:id="rId29"/>
    <p:sldId id="265" r:id="rId30"/>
    <p:sldId id="266" r:id="rId31"/>
    <p:sldId id="268" r:id="rId32"/>
    <p:sldId id="344" r:id="rId33"/>
    <p:sldId id="269" r:id="rId34"/>
    <p:sldId id="345" r:id="rId35"/>
    <p:sldId id="318" r:id="rId36"/>
    <p:sldId id="279" r:id="rId37"/>
    <p:sldId id="280" r:id="rId38"/>
    <p:sldId id="346" r:id="rId39"/>
    <p:sldId id="319" r:id="rId40"/>
    <p:sldId id="320" r:id="rId41"/>
    <p:sldId id="272" r:id="rId42"/>
    <p:sldId id="347" r:id="rId43"/>
    <p:sldId id="282" r:id="rId44"/>
  </p:sldIdLst>
  <p:sldSz cx="12192000"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9C87"/>
    <a:srgbClr val="69B577"/>
    <a:srgbClr val="F99595"/>
    <a:srgbClr val="97F9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5346" autoAdjust="0"/>
  </p:normalViewPr>
  <p:slideViewPr>
    <p:cSldViewPr snapToGrid="0" showGuides="1">
      <p:cViewPr>
        <p:scale>
          <a:sx n="75" d="100"/>
          <a:sy n="75" d="100"/>
        </p:scale>
        <p:origin x="-1896" y="-570"/>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8" Type="http://schemas.openxmlformats.org/officeDocument/2006/relationships/tags" Target="tags/tag210.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11" name="TextBox 10"/>
          <p:cNvSpPr txBox="1"/>
          <p:nvPr userDrawn="1"/>
        </p:nvSpPr>
        <p:spPr>
          <a:xfrm>
            <a:off x="879004" y="6739570"/>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行业</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image" Target="../media/image8.png"/><Relationship Id="rId20" Type="http://schemas.openxmlformats.org/officeDocument/2006/relationships/slideLayout" Target="../slideLayouts/slideLayout2.xml"/><Relationship Id="rId2" Type="http://schemas.openxmlformats.org/officeDocument/2006/relationships/image" Target="../media/image2.png"/><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3.xml"/><Relationship Id="rId4" Type="http://schemas.openxmlformats.org/officeDocument/2006/relationships/image" Target="../media/image12.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1" Type="http://schemas.openxmlformats.org/officeDocument/2006/relationships/slideLayout" Target="../slideLayouts/slideLayout2.xml"/><Relationship Id="rId40" Type="http://schemas.openxmlformats.org/officeDocument/2006/relationships/tags" Target="../tags/tag62.xml"/><Relationship Id="rId4" Type="http://schemas.openxmlformats.org/officeDocument/2006/relationships/tags" Target="../tags/tag26.xml"/><Relationship Id="rId39" Type="http://schemas.openxmlformats.org/officeDocument/2006/relationships/tags" Target="../tags/tag61.xml"/><Relationship Id="rId38" Type="http://schemas.openxmlformats.org/officeDocument/2006/relationships/tags" Target="../tags/tag60.xml"/><Relationship Id="rId37" Type="http://schemas.openxmlformats.org/officeDocument/2006/relationships/tags" Target="../tags/tag59.xml"/><Relationship Id="rId36" Type="http://schemas.openxmlformats.org/officeDocument/2006/relationships/tags" Target="../tags/tag58.xml"/><Relationship Id="rId35" Type="http://schemas.openxmlformats.org/officeDocument/2006/relationships/tags" Target="../tags/tag57.xml"/><Relationship Id="rId34" Type="http://schemas.openxmlformats.org/officeDocument/2006/relationships/tags" Target="../tags/tag56.xml"/><Relationship Id="rId33" Type="http://schemas.openxmlformats.org/officeDocument/2006/relationships/tags" Target="../tags/tag55.xml"/><Relationship Id="rId32" Type="http://schemas.openxmlformats.org/officeDocument/2006/relationships/tags" Target="../tags/tag54.xml"/><Relationship Id="rId31" Type="http://schemas.openxmlformats.org/officeDocument/2006/relationships/tags" Target="../tags/tag53.xml"/><Relationship Id="rId30" Type="http://schemas.openxmlformats.org/officeDocument/2006/relationships/tags" Target="../tags/tag52.xml"/><Relationship Id="rId3" Type="http://schemas.openxmlformats.org/officeDocument/2006/relationships/image" Target="../media/image8.png"/><Relationship Id="rId29" Type="http://schemas.openxmlformats.org/officeDocument/2006/relationships/tags" Target="../tags/tag51.xml"/><Relationship Id="rId28" Type="http://schemas.openxmlformats.org/officeDocument/2006/relationships/tags" Target="../tags/tag50.xml"/><Relationship Id="rId27" Type="http://schemas.openxmlformats.org/officeDocument/2006/relationships/tags" Target="../tags/tag49.xml"/><Relationship Id="rId26" Type="http://schemas.openxmlformats.org/officeDocument/2006/relationships/tags" Target="../tags/tag48.xml"/><Relationship Id="rId25" Type="http://schemas.openxmlformats.org/officeDocument/2006/relationships/tags" Target="../tags/tag47.xml"/><Relationship Id="rId24" Type="http://schemas.openxmlformats.org/officeDocument/2006/relationships/tags" Target="../tags/tag46.xml"/><Relationship Id="rId23" Type="http://schemas.openxmlformats.org/officeDocument/2006/relationships/tags" Target="../tags/tag45.xml"/><Relationship Id="rId22" Type="http://schemas.openxmlformats.org/officeDocument/2006/relationships/tags" Target="../tags/tag44.xml"/><Relationship Id="rId21" Type="http://schemas.openxmlformats.org/officeDocument/2006/relationships/tags" Target="../tags/tag43.xml"/><Relationship Id="rId20" Type="http://schemas.openxmlformats.org/officeDocument/2006/relationships/tags" Target="../tags/tag42.xml"/><Relationship Id="rId2" Type="http://schemas.openxmlformats.org/officeDocument/2006/relationships/image" Target="../media/image2.png"/><Relationship Id="rId19" Type="http://schemas.openxmlformats.org/officeDocument/2006/relationships/tags" Target="../tags/tag41.xml"/><Relationship Id="rId18" Type="http://schemas.openxmlformats.org/officeDocument/2006/relationships/tags" Target="../tags/tag40.xml"/><Relationship Id="rId17" Type="http://schemas.openxmlformats.org/officeDocument/2006/relationships/tags" Target="../tags/tag39.xml"/><Relationship Id="rId16" Type="http://schemas.openxmlformats.org/officeDocument/2006/relationships/tags" Target="../tags/tag38.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image" Target="../media/image8.png"/><Relationship Id="rId2" Type="http://schemas.openxmlformats.org/officeDocument/2006/relationships/image" Target="../media/image2.png"/><Relationship Id="rId16" Type="http://schemas.openxmlformats.org/officeDocument/2006/relationships/slideLayout" Target="../slideLayouts/slideLayout2.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4" Type="http://schemas.openxmlformats.org/officeDocument/2006/relationships/slideLayout" Target="../slideLayouts/slideLayout2.xml"/><Relationship Id="rId33" Type="http://schemas.openxmlformats.org/officeDocument/2006/relationships/tags" Target="../tags/tag104.xml"/><Relationship Id="rId32" Type="http://schemas.openxmlformats.org/officeDocument/2006/relationships/tags" Target="../tags/tag103.xml"/><Relationship Id="rId31" Type="http://schemas.openxmlformats.org/officeDocument/2006/relationships/tags" Target="../tags/tag102.xml"/><Relationship Id="rId30" Type="http://schemas.openxmlformats.org/officeDocument/2006/relationships/tags" Target="../tags/tag101.xml"/><Relationship Id="rId3" Type="http://schemas.openxmlformats.org/officeDocument/2006/relationships/image" Target="../media/image8.png"/><Relationship Id="rId29" Type="http://schemas.openxmlformats.org/officeDocument/2006/relationships/tags" Target="../tags/tag100.xml"/><Relationship Id="rId28" Type="http://schemas.openxmlformats.org/officeDocument/2006/relationships/tags" Target="../tags/tag99.xml"/><Relationship Id="rId27" Type="http://schemas.openxmlformats.org/officeDocument/2006/relationships/tags" Target="../tags/tag98.xml"/><Relationship Id="rId26" Type="http://schemas.openxmlformats.org/officeDocument/2006/relationships/tags" Target="../tags/tag97.xml"/><Relationship Id="rId25" Type="http://schemas.openxmlformats.org/officeDocument/2006/relationships/tags" Target="../tags/tag96.xml"/><Relationship Id="rId24" Type="http://schemas.openxmlformats.org/officeDocument/2006/relationships/tags" Target="../tags/tag95.xml"/><Relationship Id="rId23" Type="http://schemas.openxmlformats.org/officeDocument/2006/relationships/tags" Target="../tags/tag94.xml"/><Relationship Id="rId22" Type="http://schemas.openxmlformats.org/officeDocument/2006/relationships/tags" Target="../tags/tag93.xml"/><Relationship Id="rId21" Type="http://schemas.openxmlformats.org/officeDocument/2006/relationships/tags" Target="../tags/tag92.xml"/><Relationship Id="rId20" Type="http://schemas.openxmlformats.org/officeDocument/2006/relationships/tags" Target="../tags/tag91.xml"/><Relationship Id="rId2" Type="http://schemas.openxmlformats.org/officeDocument/2006/relationships/image" Target="../media/image2.png"/><Relationship Id="rId19" Type="http://schemas.openxmlformats.org/officeDocument/2006/relationships/tags" Target="../tags/tag90.xml"/><Relationship Id="rId18" Type="http://schemas.openxmlformats.org/officeDocument/2006/relationships/tags" Target="../tags/tag89.xml"/><Relationship Id="rId17" Type="http://schemas.openxmlformats.org/officeDocument/2006/relationships/tags" Target="../tags/tag88.xml"/><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image" Target="../media/image8.png"/><Relationship Id="rId2" Type="http://schemas.openxmlformats.org/officeDocument/2006/relationships/image" Target="../media/image2.png"/><Relationship Id="rId19" Type="http://schemas.openxmlformats.org/officeDocument/2006/relationships/slideLayout" Target="../slideLayouts/slideLayout2.xml"/><Relationship Id="rId18" Type="http://schemas.openxmlformats.org/officeDocument/2006/relationships/tags" Target="../tags/tag119.xml"/><Relationship Id="rId17" Type="http://schemas.openxmlformats.org/officeDocument/2006/relationships/tags" Target="../tags/tag118.xml"/><Relationship Id="rId16" Type="http://schemas.openxmlformats.org/officeDocument/2006/relationships/tags" Target="../tags/tag117.xml"/><Relationship Id="rId15" Type="http://schemas.openxmlformats.org/officeDocument/2006/relationships/tags" Target="../tags/tag116.xml"/><Relationship Id="rId14" Type="http://schemas.openxmlformats.org/officeDocument/2006/relationships/tags" Target="../tags/tag115.xml"/><Relationship Id="rId13" Type="http://schemas.openxmlformats.org/officeDocument/2006/relationships/tags" Target="../tags/tag114.xml"/><Relationship Id="rId12" Type="http://schemas.openxmlformats.org/officeDocument/2006/relationships/tags" Target="../tags/tag113.xml"/><Relationship Id="rId11" Type="http://schemas.openxmlformats.org/officeDocument/2006/relationships/tags" Target="../tags/tag112.xml"/><Relationship Id="rId10" Type="http://schemas.openxmlformats.org/officeDocument/2006/relationships/tags" Target="../tags/tag111.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4" Type="http://schemas.openxmlformats.org/officeDocument/2006/relationships/slideLayout" Target="../slideLayouts/slideLayout2.xml"/><Relationship Id="rId33" Type="http://schemas.openxmlformats.org/officeDocument/2006/relationships/tags" Target="../tags/tag149.xml"/><Relationship Id="rId32" Type="http://schemas.openxmlformats.org/officeDocument/2006/relationships/tags" Target="../tags/tag148.xml"/><Relationship Id="rId31" Type="http://schemas.openxmlformats.org/officeDocument/2006/relationships/tags" Target="../tags/tag147.xml"/><Relationship Id="rId30" Type="http://schemas.openxmlformats.org/officeDocument/2006/relationships/tags" Target="../tags/tag146.xml"/><Relationship Id="rId3" Type="http://schemas.openxmlformats.org/officeDocument/2006/relationships/image" Target="../media/image8.png"/><Relationship Id="rId29" Type="http://schemas.openxmlformats.org/officeDocument/2006/relationships/tags" Target="../tags/tag145.xml"/><Relationship Id="rId28" Type="http://schemas.openxmlformats.org/officeDocument/2006/relationships/tags" Target="../tags/tag144.xml"/><Relationship Id="rId27" Type="http://schemas.openxmlformats.org/officeDocument/2006/relationships/tags" Target="../tags/tag143.xml"/><Relationship Id="rId26" Type="http://schemas.openxmlformats.org/officeDocument/2006/relationships/tags" Target="../tags/tag142.xml"/><Relationship Id="rId25" Type="http://schemas.openxmlformats.org/officeDocument/2006/relationships/tags" Target="../tags/tag141.xml"/><Relationship Id="rId24" Type="http://schemas.openxmlformats.org/officeDocument/2006/relationships/tags" Target="../tags/tag140.xml"/><Relationship Id="rId23" Type="http://schemas.openxmlformats.org/officeDocument/2006/relationships/tags" Target="../tags/tag139.xml"/><Relationship Id="rId22" Type="http://schemas.openxmlformats.org/officeDocument/2006/relationships/tags" Target="../tags/tag138.xml"/><Relationship Id="rId21" Type="http://schemas.openxmlformats.org/officeDocument/2006/relationships/tags" Target="../tags/tag137.xml"/><Relationship Id="rId20" Type="http://schemas.openxmlformats.org/officeDocument/2006/relationships/tags" Target="../tags/tag136.xml"/><Relationship Id="rId2" Type="http://schemas.openxmlformats.org/officeDocument/2006/relationships/image" Target="../media/image2.png"/><Relationship Id="rId19" Type="http://schemas.openxmlformats.org/officeDocument/2006/relationships/tags" Target="../tags/tag135.xml"/><Relationship Id="rId18" Type="http://schemas.openxmlformats.org/officeDocument/2006/relationships/tags" Target="../tags/tag134.xml"/><Relationship Id="rId17" Type="http://schemas.openxmlformats.org/officeDocument/2006/relationships/tags" Target="../tags/tag133.xml"/><Relationship Id="rId16" Type="http://schemas.openxmlformats.org/officeDocument/2006/relationships/tags" Target="../tags/tag132.xml"/><Relationship Id="rId15" Type="http://schemas.openxmlformats.org/officeDocument/2006/relationships/tags" Target="../tags/tag131.xml"/><Relationship Id="rId14" Type="http://schemas.openxmlformats.org/officeDocument/2006/relationships/tags" Target="../tags/tag130.xml"/><Relationship Id="rId13" Type="http://schemas.openxmlformats.org/officeDocument/2006/relationships/tags" Target="../tags/tag129.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50.xml"/><Relationship Id="rId4" Type="http://schemas.openxmlformats.org/officeDocument/2006/relationships/image" Target="../media/image12.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51.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tags" Target="../tags/tag15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image" Target="../media/image8.png"/><Relationship Id="rId2" Type="http://schemas.openxmlformats.org/officeDocument/2006/relationships/image" Target="../media/image2.png"/><Relationship Id="rId14" Type="http://schemas.openxmlformats.org/officeDocument/2006/relationships/slideLayout" Target="../slideLayouts/slideLayout2.xml"/><Relationship Id="rId13" Type="http://schemas.openxmlformats.org/officeDocument/2006/relationships/tags" Target="../tags/tag162.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63.xml"/><Relationship Id="rId4" Type="http://schemas.openxmlformats.org/officeDocument/2006/relationships/image" Target="../media/image10.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1" Type="http://schemas.openxmlformats.org/officeDocument/2006/relationships/slideLayout" Target="../slideLayouts/slideLayout2.xml"/><Relationship Id="rId40" Type="http://schemas.openxmlformats.org/officeDocument/2006/relationships/tags" Target="../tags/tag200.xml"/><Relationship Id="rId4" Type="http://schemas.openxmlformats.org/officeDocument/2006/relationships/tags" Target="../tags/tag164.xml"/><Relationship Id="rId39" Type="http://schemas.openxmlformats.org/officeDocument/2006/relationships/tags" Target="../tags/tag199.xml"/><Relationship Id="rId38" Type="http://schemas.openxmlformats.org/officeDocument/2006/relationships/tags" Target="../tags/tag198.xml"/><Relationship Id="rId37" Type="http://schemas.openxmlformats.org/officeDocument/2006/relationships/tags" Target="../tags/tag197.xml"/><Relationship Id="rId36" Type="http://schemas.openxmlformats.org/officeDocument/2006/relationships/tags" Target="../tags/tag196.xml"/><Relationship Id="rId35" Type="http://schemas.openxmlformats.org/officeDocument/2006/relationships/tags" Target="../tags/tag195.xml"/><Relationship Id="rId34" Type="http://schemas.openxmlformats.org/officeDocument/2006/relationships/tags" Target="../tags/tag194.xml"/><Relationship Id="rId33" Type="http://schemas.openxmlformats.org/officeDocument/2006/relationships/tags" Target="../tags/tag193.xml"/><Relationship Id="rId32" Type="http://schemas.openxmlformats.org/officeDocument/2006/relationships/tags" Target="../tags/tag192.xml"/><Relationship Id="rId31" Type="http://schemas.openxmlformats.org/officeDocument/2006/relationships/tags" Target="../tags/tag191.xml"/><Relationship Id="rId30" Type="http://schemas.openxmlformats.org/officeDocument/2006/relationships/tags" Target="../tags/tag190.xml"/><Relationship Id="rId3" Type="http://schemas.openxmlformats.org/officeDocument/2006/relationships/image" Target="../media/image8.png"/><Relationship Id="rId29" Type="http://schemas.openxmlformats.org/officeDocument/2006/relationships/tags" Target="../tags/tag189.xml"/><Relationship Id="rId28" Type="http://schemas.openxmlformats.org/officeDocument/2006/relationships/tags" Target="../tags/tag188.xml"/><Relationship Id="rId27" Type="http://schemas.openxmlformats.org/officeDocument/2006/relationships/tags" Target="../tags/tag187.xml"/><Relationship Id="rId26" Type="http://schemas.openxmlformats.org/officeDocument/2006/relationships/tags" Target="../tags/tag186.xml"/><Relationship Id="rId25" Type="http://schemas.openxmlformats.org/officeDocument/2006/relationships/tags" Target="../tags/tag185.xml"/><Relationship Id="rId24" Type="http://schemas.openxmlformats.org/officeDocument/2006/relationships/tags" Target="../tags/tag184.xml"/><Relationship Id="rId23" Type="http://schemas.openxmlformats.org/officeDocument/2006/relationships/tags" Target="../tags/tag183.xml"/><Relationship Id="rId22" Type="http://schemas.openxmlformats.org/officeDocument/2006/relationships/tags" Target="../tags/tag182.xml"/><Relationship Id="rId21" Type="http://schemas.openxmlformats.org/officeDocument/2006/relationships/tags" Target="../tags/tag181.xml"/><Relationship Id="rId20" Type="http://schemas.openxmlformats.org/officeDocument/2006/relationships/tags" Target="../tags/tag180.xml"/><Relationship Id="rId2" Type="http://schemas.openxmlformats.org/officeDocument/2006/relationships/image" Target="../media/image2.png"/><Relationship Id="rId19" Type="http://schemas.openxmlformats.org/officeDocument/2006/relationships/tags" Target="../tags/tag179.xml"/><Relationship Id="rId18" Type="http://schemas.openxmlformats.org/officeDocument/2006/relationships/tags" Target="../tags/tag178.xml"/><Relationship Id="rId17" Type="http://schemas.openxmlformats.org/officeDocument/2006/relationships/tags" Target="../tags/tag177.xml"/><Relationship Id="rId16" Type="http://schemas.openxmlformats.org/officeDocument/2006/relationships/tags" Target="../tags/tag176.xml"/><Relationship Id="rId15" Type="http://schemas.openxmlformats.org/officeDocument/2006/relationships/tags" Target="../tags/tag175.xml"/><Relationship Id="rId14" Type="http://schemas.openxmlformats.org/officeDocument/2006/relationships/tags" Target="../tags/tag174.xml"/><Relationship Id="rId13" Type="http://schemas.openxmlformats.org/officeDocument/2006/relationships/tags" Target="../tags/tag173.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9" Type="http://schemas.openxmlformats.org/officeDocument/2006/relationships/tags" Target="../tags/tag206.xml"/><Relationship Id="rId8" Type="http://schemas.openxmlformats.org/officeDocument/2006/relationships/tags" Target="../tags/tag205.xml"/><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image" Target="../media/image8.png"/><Relationship Id="rId2" Type="http://schemas.openxmlformats.org/officeDocument/2006/relationships/image" Target="../media/image2.png"/><Relationship Id="rId11" Type="http://schemas.openxmlformats.org/officeDocument/2006/relationships/slideLayout" Target="../slideLayouts/slideLayout2.xml"/><Relationship Id="rId10" Type="http://schemas.openxmlformats.org/officeDocument/2006/relationships/tags" Target="../tags/tag207.xml"/><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08.xml"/><Relationship Id="rId4" Type="http://schemas.openxmlformats.org/officeDocument/2006/relationships/image" Target="../media/image12.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39.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15.png"/><Relationship Id="rId6" Type="http://schemas.openxmlformats.org/officeDocument/2006/relationships/tags" Target="../tags/tag209.xml"/><Relationship Id="rId5" Type="http://schemas.microsoft.com/office/2007/relationships/media" Target="../media/media2.mp4"/><Relationship Id="rId4" Type="http://schemas.openxmlformats.org/officeDocument/2006/relationships/video" Target="../media/media2.mp4"/><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1.png"/><Relationship Id="rId7" Type="http://schemas.openxmlformats.org/officeDocument/2006/relationships/tags" Target="../tags/tag4.xml"/><Relationship Id="rId6" Type="http://schemas.microsoft.com/office/2007/relationships/media" Target="../media/media1.mp4"/><Relationship Id="rId5" Type="http://schemas.openxmlformats.org/officeDocument/2006/relationships/video" Target="../media/media1.mp4"/><Relationship Id="rId4" Type="http://schemas.openxmlformats.org/officeDocument/2006/relationships/tags" Target="../tags/tag3.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20" y="0"/>
            <a:ext cx="12178665" cy="6858000"/>
            <a:chOff x="7620" y="0"/>
            <a:chExt cx="1217866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76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997775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415925" y="1950085"/>
            <a:ext cx="1953895"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8270875" y="3388360"/>
            <a:ext cx="514540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3994785" y="5584190"/>
            <a:ext cx="708787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pic>
        <p:nvPicPr>
          <p:cNvPr id="12" name="图片 11" descr="60d6e333609af"/>
          <p:cNvPicPr>
            <a:picLocks noChangeAspect="1"/>
          </p:cNvPicPr>
          <p:nvPr/>
        </p:nvPicPr>
        <p:blipFill>
          <a:blip r:embed="rId3" cstate="screen"/>
          <a:stretch>
            <a:fillRect/>
          </a:stretch>
        </p:blipFill>
        <p:spPr>
          <a:xfrm>
            <a:off x="778510" y="3137535"/>
            <a:ext cx="4081145" cy="3085465"/>
          </a:xfrm>
          <a:prstGeom prst="rect">
            <a:avLst/>
          </a:prstGeom>
        </p:spPr>
      </p:pic>
      <p:sp>
        <p:nvSpPr>
          <p:cNvPr id="28" name="标题 27"/>
          <p:cNvSpPr>
            <a:spLocks noGrp="1"/>
          </p:cNvSpPr>
          <p:nvPr>
            <p:ph type="title"/>
          </p:nvPr>
        </p:nvSpPr>
        <p:spPr>
          <a:xfrm>
            <a:off x="3305175" y="2313940"/>
            <a:ext cx="6816725" cy="1325880"/>
          </a:xfrm>
        </p:spPr>
        <p:txBody>
          <a:bodyPr>
            <a:noAutofit/>
          </a:bodyPr>
          <a:lstStyle/>
          <a:p>
            <a:pPr algn="dist"/>
            <a:r>
              <a:rPr lang="zh-CN" altLang="en-US" sz="6600" dirty="0">
                <a:solidFill>
                  <a:srgbClr val="3B9C87"/>
                </a:solidFill>
                <a:latin typeface="方正正黑简体" panose="02000000000000000000" pitchFamily="2" charset="-122"/>
                <a:ea typeface="方正正黑简体" panose="02000000000000000000" pitchFamily="2" charset="-122"/>
                <a:cs typeface="+mn-ea"/>
                <a:sym typeface="+mn-lt"/>
              </a:rPr>
              <a:t>大学生健康教育</a:t>
            </a:r>
            <a:endParaRPr lang="zh-CN" altLang="en-US" sz="6600" dirty="0">
              <a:solidFill>
                <a:srgbClr val="3B9C87"/>
              </a:solidFill>
              <a:latin typeface="方正正黑简体" panose="02000000000000000000" pitchFamily="2" charset="-122"/>
              <a:ea typeface="方正正黑简体" panose="02000000000000000000" pitchFamily="2" charset="-122"/>
              <a:cs typeface="+mn-ea"/>
              <a:sym typeface="+mn-lt"/>
            </a:endParaRPr>
          </a:p>
        </p:txBody>
      </p:sp>
      <p:sp>
        <p:nvSpPr>
          <p:cNvPr id="32" name="标题 27"/>
          <p:cNvSpPr>
            <a:spLocks noGrp="1"/>
          </p:cNvSpPr>
          <p:nvPr/>
        </p:nvSpPr>
        <p:spPr>
          <a:xfrm>
            <a:off x="6316980" y="3698240"/>
            <a:ext cx="3804920" cy="72072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zh-CN" sz="1600" dirty="0">
                <a:solidFill>
                  <a:schemeClr val="tx1">
                    <a:lumMod val="75000"/>
                    <a:lumOff val="25000"/>
                  </a:schemeClr>
                </a:solidFill>
                <a:latin typeface="+mn-lt"/>
                <a:ea typeface="+mn-ea"/>
                <a:cs typeface="+mn-ea"/>
                <a:sym typeface="+mn-lt"/>
              </a:rPr>
              <a:t>北京出版社</a:t>
            </a:r>
            <a:endParaRPr lang="zh-CN" sz="1600" dirty="0">
              <a:solidFill>
                <a:schemeClr val="tx1">
                  <a:lumMod val="75000"/>
                  <a:lumOff val="25000"/>
                </a:schemeClr>
              </a:solidFill>
              <a:latin typeface="+mn-lt"/>
              <a:ea typeface="+mn-ea"/>
              <a:cs typeface="+mn-ea"/>
              <a:sym typeface="+mn-lt"/>
            </a:endParaRPr>
          </a:p>
        </p:txBody>
      </p:sp>
      <p:pic>
        <p:nvPicPr>
          <p:cNvPr id="34" name="图片 33" descr="dassd (2)"/>
          <p:cNvPicPr>
            <a:picLocks noChangeAspect="1"/>
          </p:cNvPicPr>
          <p:nvPr/>
        </p:nvPicPr>
        <p:blipFill>
          <a:blip r:embed="rId4" cstate="screen"/>
          <a:stretch>
            <a:fillRect/>
          </a:stretch>
        </p:blipFill>
        <p:spPr>
          <a:xfrm>
            <a:off x="2281555" y="2313940"/>
            <a:ext cx="690245" cy="651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2"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right)">
                                      <p:cBhvr>
                                        <p:cTn id="23" dur="500"/>
                                        <p:tgtEl>
                                          <p:spTgt spid="25"/>
                                        </p:tgtEl>
                                      </p:cBhvr>
                                    </p:animEffect>
                                  </p:childTnLst>
                                </p:cTn>
                              </p:par>
                              <p:par>
                                <p:cTn id="24" presetID="22" presetClass="entr" presetSubtype="4"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par>
                          <p:cTn id="27" fill="hold">
                            <p:stCondLst>
                              <p:cond delay="1500"/>
                            </p:stCondLst>
                            <p:childTnLst>
                              <p:par>
                                <p:cTn id="28" presetID="22" presetClass="entr" presetSubtype="4"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left)">
                                      <p:cBhvr>
                                        <p:cTn id="40" dur="500"/>
                                        <p:tgtEl>
                                          <p:spTgt spid="32"/>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8"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5552440" y="2350770"/>
            <a:ext cx="4462145" cy="2155825"/>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20000"/>
              </a:lnSpc>
              <a:buNone/>
            </a:pPr>
            <a:r>
              <a:rPr lang="zh-CN" altLang="en-US" dirty="0">
                <a:latin typeface="+mn-lt"/>
                <a:ea typeface="+mn-ea"/>
                <a:cs typeface="+mn-ea"/>
                <a:sym typeface="+mn-lt"/>
              </a:rPr>
              <a:t>女性的生殖器官分为外生殖器和内生殖器，外生殖器包括阴阜、大阴唇、小阴唇、阴蒂、前庭、前庭大腺、前庭球、尿道口、阴道口和处女膜。内生殖器包括卵巢、输卵管、子宫和阴道。女性乳房虽然不是专门的生殖器官，但其功能与生殖密切相关。</a:t>
            </a:r>
            <a:endParaRPr lang="zh-CN" altLang="en-US" dirty="0">
              <a:latin typeface="+mn-lt"/>
              <a:ea typeface="+mn-ea"/>
              <a:cs typeface="+mn-ea"/>
              <a:sym typeface="+mn-lt"/>
            </a:endParaRPr>
          </a:p>
        </p:txBody>
      </p:sp>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一、女性的性生理</a:t>
            </a:r>
            <a:endParaRPr sz="2000">
              <a:solidFill>
                <a:schemeClr val="tx1">
                  <a:lumMod val="75000"/>
                  <a:lumOff val="25000"/>
                </a:schemeClr>
              </a:solidFill>
              <a:latin typeface="+mn-lt"/>
              <a:ea typeface="+mn-ea"/>
              <a:cs typeface="+mn-ea"/>
              <a:sym typeface="+mn-lt"/>
            </a:endParaRPr>
          </a:p>
        </p:txBody>
      </p:sp>
      <p:pic>
        <p:nvPicPr>
          <p:cNvPr id="12" name="图片 11"/>
          <p:cNvPicPr>
            <a:picLocks noChangeAspect="1"/>
          </p:cNvPicPr>
          <p:nvPr>
            <p:custDataLst>
              <p:tags r:id="rId5"/>
            </p:custDataLst>
          </p:nvPr>
        </p:nvPicPr>
        <p:blipFill>
          <a:blip r:embed="rId6"/>
          <a:stretch>
            <a:fillRect/>
          </a:stretch>
        </p:blipFill>
        <p:spPr>
          <a:xfrm>
            <a:off x="448422" y="1058044"/>
            <a:ext cx="4742137" cy="53775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9"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二、女性生殖系统的卫生保健</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12" name="圆角矩形 11"/>
          <p:cNvSpPr/>
          <p:nvPr>
            <p:custDataLst>
              <p:tags r:id="rId4"/>
            </p:custDataLst>
          </p:nvPr>
        </p:nvSpPr>
        <p:spPr>
          <a:xfrm>
            <a:off x="2452041" y="1982882"/>
            <a:ext cx="4742967" cy="677248"/>
          </a:xfrm>
          <a:prstGeom prst="roundRect">
            <a:avLst>
              <a:gd name="adj" fmla="val 50000"/>
            </a:avLst>
          </a:prstGeom>
          <a:solidFill>
            <a:srgbClr val="1F74AD">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0000" tIns="46800" rIns="90000" bIns="46800" numCol="1" spcCol="0" rtlCol="0" fromWordArt="0" anchor="ctr" anchorCtr="0" forceAA="0" compatLnSpc="1">
            <a:normAutofit/>
          </a:bodyPr>
          <a:p>
            <a:pPr>
              <a:lnSpc>
                <a:spcPct val="120000"/>
              </a:lnSpc>
            </a:pPr>
            <a:endParaRPr lang="da-DK" altLang="zh-CN" sz="1400" spc="150" dirty="0">
              <a:solidFill>
                <a:srgbClr val="000000"/>
              </a:solidFill>
              <a:latin typeface="微软雅黑" panose="020B0503020204020204" charset="-122"/>
              <a:ea typeface="微软雅黑" panose="020B0503020204020204" charset="-122"/>
            </a:endParaRPr>
          </a:p>
        </p:txBody>
      </p:sp>
      <p:sp>
        <p:nvSpPr>
          <p:cNvPr id="14" name="椭圆 13"/>
          <p:cNvSpPr/>
          <p:nvPr>
            <p:custDataLst>
              <p:tags r:id="rId5"/>
            </p:custDataLst>
          </p:nvPr>
        </p:nvSpPr>
        <p:spPr>
          <a:xfrm>
            <a:off x="1892509" y="1840682"/>
            <a:ext cx="961646" cy="961646"/>
          </a:xfrm>
          <a:prstGeom prst="ellipse">
            <a:avLst/>
          </a:prstGeom>
          <a:solidFill>
            <a:srgbClr val="1F74AD"/>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a:latin typeface="微软雅黑" panose="020B0503020204020204" charset="-122"/>
              <a:ea typeface="微软雅黑" panose="020B0503020204020204" charset="-122"/>
            </a:endParaRPr>
          </a:p>
        </p:txBody>
      </p:sp>
      <p:sp>
        <p:nvSpPr>
          <p:cNvPr id="19" name="椭圆 18"/>
          <p:cNvSpPr/>
          <p:nvPr>
            <p:custDataLst>
              <p:tags r:id="rId6"/>
            </p:custDataLst>
          </p:nvPr>
        </p:nvSpPr>
        <p:spPr>
          <a:xfrm>
            <a:off x="1975310" y="1923483"/>
            <a:ext cx="796045" cy="796045"/>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rPr>
              <a:t>01</a:t>
            </a:r>
            <a:endPar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33" name="圆角矩形 32"/>
          <p:cNvSpPr/>
          <p:nvPr>
            <p:custDataLst>
              <p:tags r:id="rId7"/>
            </p:custDataLst>
          </p:nvPr>
        </p:nvSpPr>
        <p:spPr>
          <a:xfrm>
            <a:off x="5556524" y="2870143"/>
            <a:ext cx="4742967" cy="677248"/>
          </a:xfrm>
          <a:prstGeom prst="roundRect">
            <a:avLst>
              <a:gd name="adj" fmla="val 50000"/>
            </a:avLst>
          </a:prstGeom>
          <a:solidFill>
            <a:srgbClr val="3498DB">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0000" tIns="46800" rIns="90000" bIns="46800" numCol="1" spcCol="0" rtlCol="0" fromWordArt="0" anchor="ctr" anchorCtr="0" forceAA="0" compatLnSpc="1">
            <a:normAutofit/>
          </a:bodyPr>
          <a:p>
            <a:pPr>
              <a:lnSpc>
                <a:spcPct val="120000"/>
              </a:lnSpc>
            </a:pPr>
            <a:endParaRPr lang="da-DK" altLang="zh-CN" sz="1400" spc="150" dirty="0">
              <a:solidFill>
                <a:srgbClr val="000000"/>
              </a:solidFill>
              <a:latin typeface="微软雅黑" panose="020B0503020204020204" charset="-122"/>
              <a:ea typeface="微软雅黑" panose="020B0503020204020204" charset="-122"/>
            </a:endParaRPr>
          </a:p>
        </p:txBody>
      </p:sp>
      <p:sp>
        <p:nvSpPr>
          <p:cNvPr id="21" name="椭圆 20"/>
          <p:cNvSpPr/>
          <p:nvPr>
            <p:custDataLst>
              <p:tags r:id="rId8"/>
            </p:custDataLst>
          </p:nvPr>
        </p:nvSpPr>
        <p:spPr>
          <a:xfrm>
            <a:off x="4996992" y="2727943"/>
            <a:ext cx="961646" cy="961646"/>
          </a:xfrm>
          <a:prstGeom prst="ellipse">
            <a:avLst/>
          </a:prstGeom>
          <a:solidFill>
            <a:srgbClr val="3498DB"/>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a:latin typeface="微软雅黑" panose="020B0503020204020204" charset="-122"/>
              <a:ea typeface="微软雅黑" panose="020B0503020204020204" charset="-122"/>
            </a:endParaRPr>
          </a:p>
        </p:txBody>
      </p:sp>
      <p:sp>
        <p:nvSpPr>
          <p:cNvPr id="36" name="椭圆 35"/>
          <p:cNvSpPr/>
          <p:nvPr>
            <p:custDataLst>
              <p:tags r:id="rId9"/>
            </p:custDataLst>
          </p:nvPr>
        </p:nvSpPr>
        <p:spPr>
          <a:xfrm>
            <a:off x="5079793" y="2810744"/>
            <a:ext cx="796045" cy="796045"/>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rPr>
              <a:t>02</a:t>
            </a:r>
            <a:endPar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38" name="圆角矩形 37"/>
          <p:cNvSpPr/>
          <p:nvPr>
            <p:custDataLst>
              <p:tags r:id="rId10"/>
            </p:custDataLst>
          </p:nvPr>
        </p:nvSpPr>
        <p:spPr>
          <a:xfrm>
            <a:off x="2452041" y="3757403"/>
            <a:ext cx="4742967" cy="677248"/>
          </a:xfrm>
          <a:prstGeom prst="roundRect">
            <a:avLst>
              <a:gd name="adj" fmla="val 50000"/>
            </a:avLst>
          </a:prstGeom>
          <a:solidFill>
            <a:srgbClr val="1AA3AA">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0000" tIns="46800" rIns="90000" bIns="46800" numCol="1" spcCol="0" rtlCol="0" fromWordArt="0" anchor="ctr" anchorCtr="0" forceAA="0" compatLnSpc="1">
            <a:normAutofit/>
          </a:bodyPr>
          <a:p>
            <a:pPr>
              <a:lnSpc>
                <a:spcPct val="120000"/>
              </a:lnSpc>
            </a:pPr>
            <a:endParaRPr lang="zh-CN" altLang="en-US" sz="1400" spc="150" dirty="0">
              <a:solidFill>
                <a:srgbClr val="000000"/>
              </a:solidFill>
              <a:latin typeface="微软雅黑" panose="020B0503020204020204" charset="-122"/>
              <a:ea typeface="微软雅黑" panose="020B0503020204020204" charset="-122"/>
            </a:endParaRPr>
          </a:p>
        </p:txBody>
      </p:sp>
      <p:sp>
        <p:nvSpPr>
          <p:cNvPr id="40" name="椭圆 39"/>
          <p:cNvSpPr/>
          <p:nvPr>
            <p:custDataLst>
              <p:tags r:id="rId11"/>
            </p:custDataLst>
          </p:nvPr>
        </p:nvSpPr>
        <p:spPr>
          <a:xfrm>
            <a:off x="1892509" y="3615204"/>
            <a:ext cx="961646" cy="961646"/>
          </a:xfrm>
          <a:prstGeom prst="ellipse">
            <a:avLst/>
          </a:prstGeom>
          <a:solidFill>
            <a:srgbClr val="1AA3AA"/>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a:latin typeface="微软雅黑" panose="020B0503020204020204" charset="-122"/>
              <a:ea typeface="微软雅黑" panose="020B0503020204020204" charset="-122"/>
            </a:endParaRPr>
          </a:p>
        </p:txBody>
      </p:sp>
      <p:sp>
        <p:nvSpPr>
          <p:cNvPr id="41" name="椭圆 40"/>
          <p:cNvSpPr/>
          <p:nvPr>
            <p:custDataLst>
              <p:tags r:id="rId12"/>
            </p:custDataLst>
          </p:nvPr>
        </p:nvSpPr>
        <p:spPr>
          <a:xfrm>
            <a:off x="1975310" y="3698004"/>
            <a:ext cx="796045" cy="796045"/>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rPr>
              <a:t>03</a:t>
            </a:r>
            <a:endPar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43" name="圆角矩形 42"/>
          <p:cNvSpPr/>
          <p:nvPr>
            <p:custDataLst>
              <p:tags r:id="rId13"/>
            </p:custDataLst>
          </p:nvPr>
        </p:nvSpPr>
        <p:spPr>
          <a:xfrm>
            <a:off x="5556524" y="4644664"/>
            <a:ext cx="4742967" cy="677248"/>
          </a:xfrm>
          <a:prstGeom prst="roundRect">
            <a:avLst>
              <a:gd name="adj" fmla="val 50000"/>
            </a:avLst>
          </a:prstGeom>
          <a:solidFill>
            <a:srgbClr val="69A35B">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0000" tIns="46800" rIns="90000" bIns="46800" numCol="1" spcCol="0" rtlCol="0" fromWordArt="0" anchor="ctr" anchorCtr="0" forceAA="0" compatLnSpc="1">
            <a:normAutofit/>
          </a:bodyPr>
          <a:p>
            <a:pPr>
              <a:lnSpc>
                <a:spcPct val="120000"/>
              </a:lnSpc>
            </a:pPr>
            <a:endParaRPr lang="zh-CN" altLang="en-US" sz="1400" spc="150" dirty="0">
              <a:solidFill>
                <a:srgbClr val="000000"/>
              </a:solidFill>
              <a:latin typeface="微软雅黑" panose="020B0503020204020204" charset="-122"/>
              <a:ea typeface="微软雅黑" panose="020B0503020204020204" charset="-122"/>
            </a:endParaRPr>
          </a:p>
        </p:txBody>
      </p:sp>
      <p:sp>
        <p:nvSpPr>
          <p:cNvPr id="45" name="椭圆 44"/>
          <p:cNvSpPr/>
          <p:nvPr>
            <p:custDataLst>
              <p:tags r:id="rId14"/>
            </p:custDataLst>
          </p:nvPr>
        </p:nvSpPr>
        <p:spPr>
          <a:xfrm>
            <a:off x="4996992" y="4502465"/>
            <a:ext cx="961646" cy="961646"/>
          </a:xfrm>
          <a:prstGeom prst="ellipse">
            <a:avLst/>
          </a:prstGeom>
          <a:solidFill>
            <a:srgbClr val="69A35B"/>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a:latin typeface="微软雅黑" panose="020B0503020204020204" charset="-122"/>
              <a:ea typeface="微软雅黑" panose="020B0503020204020204" charset="-122"/>
            </a:endParaRPr>
          </a:p>
        </p:txBody>
      </p:sp>
      <p:sp>
        <p:nvSpPr>
          <p:cNvPr id="46" name="椭圆 45"/>
          <p:cNvSpPr/>
          <p:nvPr>
            <p:custDataLst>
              <p:tags r:id="rId15"/>
            </p:custDataLst>
          </p:nvPr>
        </p:nvSpPr>
        <p:spPr>
          <a:xfrm>
            <a:off x="5079793" y="4585265"/>
            <a:ext cx="796045" cy="796045"/>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rPr>
              <a:t>04</a:t>
            </a:r>
            <a:endPar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23" name="文本框 22"/>
          <p:cNvSpPr txBox="1"/>
          <p:nvPr>
            <p:custDataLst>
              <p:tags r:id="rId16"/>
            </p:custDataLst>
          </p:nvPr>
        </p:nvSpPr>
        <p:spPr>
          <a:xfrm>
            <a:off x="2917907" y="2096198"/>
            <a:ext cx="3921044" cy="450617"/>
          </a:xfrm>
          <a:prstGeom prst="rect">
            <a:avLst/>
          </a:prstGeom>
          <a:noFill/>
        </p:spPr>
        <p:txBody>
          <a:bodyPr wrap="square" rtlCol="0" anchor="ctr">
            <a:normAutofit/>
          </a:bodyPr>
          <a:p>
            <a:pPr>
              <a:lnSpc>
                <a:spcPct val="120000"/>
              </a:lnSpc>
            </a:pPr>
            <a:r>
              <a:rPr lang="zh-CN" altLang="en-US" sz="1400" spc="150" dirty="0">
                <a:latin typeface="微软雅黑" panose="020B0503020204020204" charset="-122"/>
                <a:ea typeface="微软雅黑" panose="020B0503020204020204" charset="-122"/>
              </a:rPr>
              <a:t>（一）每天坚持清洁外阴</a:t>
            </a:r>
            <a:endParaRPr lang="zh-CN" altLang="en-US" sz="1400" spc="150" dirty="0">
              <a:latin typeface="微软雅黑" panose="020B0503020204020204" charset="-122"/>
              <a:ea typeface="微软雅黑" panose="020B0503020204020204" charset="-122"/>
            </a:endParaRPr>
          </a:p>
        </p:txBody>
      </p:sp>
      <p:sp>
        <p:nvSpPr>
          <p:cNvPr id="24" name="文本框 23"/>
          <p:cNvSpPr txBox="1"/>
          <p:nvPr>
            <p:custDataLst>
              <p:tags r:id="rId17"/>
            </p:custDataLst>
          </p:nvPr>
        </p:nvSpPr>
        <p:spPr>
          <a:xfrm>
            <a:off x="6031914" y="2983459"/>
            <a:ext cx="3921044" cy="450617"/>
          </a:xfrm>
          <a:prstGeom prst="rect">
            <a:avLst/>
          </a:prstGeom>
          <a:noFill/>
        </p:spPr>
        <p:txBody>
          <a:bodyPr wrap="square" rtlCol="0" anchor="ctr">
            <a:normAutofit/>
          </a:bodyPr>
          <a:p>
            <a:pPr>
              <a:lnSpc>
                <a:spcPct val="120000"/>
              </a:lnSpc>
            </a:pPr>
            <a:r>
              <a:rPr lang="zh-CN" altLang="en-US" sz="1400" spc="150" dirty="0">
                <a:latin typeface="微软雅黑" panose="020B0503020204020204" charset="-122"/>
                <a:ea typeface="微软雅黑" panose="020B0503020204020204" charset="-122"/>
              </a:rPr>
              <a:t>（二）每月坚持做好经期保健</a:t>
            </a:r>
            <a:endParaRPr lang="zh-CN" altLang="en-US" sz="1400" spc="150" dirty="0">
              <a:latin typeface="微软雅黑" panose="020B0503020204020204" charset="-122"/>
              <a:ea typeface="微软雅黑" panose="020B0503020204020204" charset="-122"/>
            </a:endParaRPr>
          </a:p>
        </p:txBody>
      </p:sp>
      <p:sp>
        <p:nvSpPr>
          <p:cNvPr id="26" name="文本框 25"/>
          <p:cNvSpPr txBox="1"/>
          <p:nvPr>
            <p:custDataLst>
              <p:tags r:id="rId18"/>
            </p:custDataLst>
          </p:nvPr>
        </p:nvSpPr>
        <p:spPr>
          <a:xfrm>
            <a:off x="2917907" y="3870719"/>
            <a:ext cx="3921044" cy="450617"/>
          </a:xfrm>
          <a:prstGeom prst="rect">
            <a:avLst/>
          </a:prstGeom>
          <a:noFill/>
        </p:spPr>
        <p:txBody>
          <a:bodyPr wrap="square" rtlCol="0" anchor="ctr">
            <a:normAutofit/>
          </a:bodyPr>
          <a:p>
            <a:pPr>
              <a:lnSpc>
                <a:spcPct val="120000"/>
              </a:lnSpc>
            </a:pPr>
            <a:r>
              <a:rPr lang="zh-CN" altLang="en-US" sz="1400" spc="150" dirty="0">
                <a:latin typeface="微软雅黑" panose="020B0503020204020204" charset="-122"/>
                <a:ea typeface="微软雅黑" panose="020B0503020204020204" charset="-122"/>
              </a:rPr>
              <a:t>（三）注意乳房卫生与自检</a:t>
            </a:r>
            <a:endParaRPr lang="zh-CN" altLang="en-US" sz="1400" spc="150" dirty="0">
              <a:latin typeface="微软雅黑" panose="020B0503020204020204" charset="-122"/>
              <a:ea typeface="微软雅黑" panose="020B0503020204020204" charset="-122"/>
            </a:endParaRPr>
          </a:p>
        </p:txBody>
      </p:sp>
      <p:sp>
        <p:nvSpPr>
          <p:cNvPr id="28" name="文本框 27"/>
          <p:cNvSpPr txBox="1"/>
          <p:nvPr>
            <p:custDataLst>
              <p:tags r:id="rId19"/>
            </p:custDataLst>
          </p:nvPr>
        </p:nvSpPr>
        <p:spPr>
          <a:xfrm>
            <a:off x="6031914" y="4757980"/>
            <a:ext cx="3921044" cy="450617"/>
          </a:xfrm>
          <a:prstGeom prst="rect">
            <a:avLst/>
          </a:prstGeom>
          <a:noFill/>
        </p:spPr>
        <p:txBody>
          <a:bodyPr wrap="square" rtlCol="0" anchor="ctr">
            <a:noAutofit/>
          </a:bodyPr>
          <a:p>
            <a:pPr>
              <a:lnSpc>
                <a:spcPct val="120000"/>
              </a:lnSpc>
            </a:pPr>
            <a:r>
              <a:rPr lang="zh-CN" altLang="en-US" sz="1400" spc="150" dirty="0">
                <a:latin typeface="微软雅黑" panose="020B0503020204020204" charset="-122"/>
                <a:ea typeface="微软雅黑" panose="020B0503020204020204" charset="-122"/>
              </a:rPr>
              <a:t>（四）每年坚持做一次妇科体检，包括盆腔和乳房</a:t>
            </a:r>
            <a:endParaRPr lang="zh-CN" altLang="en-US" sz="1400" spc="15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三、男性的性生理</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7" name="图片 6"/>
          <p:cNvPicPr>
            <a:picLocks noChangeAspect="1"/>
          </p:cNvPicPr>
          <p:nvPr/>
        </p:nvPicPr>
        <p:blipFill>
          <a:blip r:embed="rId4" cstate="screen"/>
          <a:stretch>
            <a:fillRect/>
          </a:stretch>
        </p:blipFill>
        <p:spPr>
          <a:xfrm>
            <a:off x="775324" y="1939155"/>
            <a:ext cx="5760731" cy="4050800"/>
          </a:xfrm>
          <a:prstGeom prst="rect">
            <a:avLst/>
          </a:prstGeom>
        </p:spPr>
      </p:pic>
      <p:sp>
        <p:nvSpPr>
          <p:cNvPr id="3" name="文本框 2"/>
          <p:cNvSpPr txBox="1"/>
          <p:nvPr>
            <p:custDataLst>
              <p:tags r:id="rId5"/>
            </p:custDataLst>
          </p:nvPr>
        </p:nvSpPr>
        <p:spPr>
          <a:xfrm>
            <a:off x="6878320" y="3181350"/>
            <a:ext cx="4462145" cy="1565910"/>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20000"/>
              </a:lnSpc>
              <a:buNone/>
            </a:pPr>
            <a:r>
              <a:rPr lang="zh-CN" altLang="en-US" dirty="0">
                <a:latin typeface="+mn-lt"/>
                <a:ea typeface="+mn-ea"/>
                <a:cs typeface="+mn-ea"/>
                <a:sym typeface="+mn-lt"/>
              </a:rPr>
              <a:t>男性的生殖器官分为外生殖器和内生殖器，外生殖器包括阴茎、阴囊；内生殖器包括睾丸、输精管道（附睾、输精管、射精管、尿道）、附属腺（精囊腺、前列腺、尿道球腺）。</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四、男性生殖系统的卫生保健</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custDataLst>
              <p:tags r:id="rId4"/>
            </p:custDataLst>
          </p:nvPr>
        </p:nvSpPr>
        <p:spPr>
          <a:xfrm>
            <a:off x="1077595" y="2025650"/>
            <a:ext cx="5688330" cy="3630930"/>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fontAlgn="auto">
              <a:lnSpc>
                <a:spcPct val="120000"/>
              </a:lnSpc>
              <a:buNone/>
            </a:pPr>
            <a:r>
              <a:rPr lang="zh-CN" altLang="en-US" dirty="0">
                <a:latin typeface="+mn-lt"/>
                <a:ea typeface="+mn-ea"/>
                <a:cs typeface="+mn-ea"/>
                <a:sym typeface="+mn-lt"/>
              </a:rPr>
              <a:t>（一）注意外阴卫生</a:t>
            </a:r>
            <a:endParaRPr lang="zh-CN" altLang="en-US" dirty="0">
              <a:latin typeface="+mn-lt"/>
              <a:ea typeface="+mn-ea"/>
              <a:cs typeface="+mn-ea"/>
              <a:sym typeface="+mn-lt"/>
            </a:endParaRPr>
          </a:p>
          <a:p>
            <a:pPr marL="0" indent="0" fontAlgn="auto">
              <a:lnSpc>
                <a:spcPct val="120000"/>
              </a:lnSpc>
              <a:buNone/>
            </a:pPr>
            <a:r>
              <a:rPr lang="zh-CN" altLang="en-US" dirty="0">
                <a:latin typeface="+mn-lt"/>
                <a:ea typeface="+mn-ea"/>
                <a:cs typeface="+mn-ea"/>
                <a:sym typeface="+mn-lt"/>
              </a:rPr>
              <a:t>阴囊、阴茎皮肤皱褶多，汗腺发达，分泌旺盛，过多的汗液和残留的尿液及肛门部位的脏物均会污染阴囊、阴茎和会阴部。内裤或外裤过紧会导致局部通风不畅，极有利于细菌、真菌等厌氧喜湿微生物的繁殖。</a:t>
            </a:r>
            <a:endParaRPr lang="zh-CN" altLang="en-US" dirty="0">
              <a:latin typeface="+mn-lt"/>
              <a:ea typeface="+mn-ea"/>
              <a:cs typeface="+mn-ea"/>
              <a:sym typeface="+mn-lt"/>
            </a:endParaRPr>
          </a:p>
          <a:p>
            <a:pPr marL="0" indent="0" fontAlgn="auto">
              <a:lnSpc>
                <a:spcPct val="120000"/>
              </a:lnSpc>
              <a:buNone/>
            </a:pPr>
            <a:r>
              <a:rPr lang="zh-CN" altLang="en-US" dirty="0">
                <a:latin typeface="+mn-lt"/>
                <a:ea typeface="+mn-ea"/>
                <a:cs typeface="+mn-ea"/>
                <a:sym typeface="+mn-lt"/>
              </a:rPr>
              <a:t>（二）注意保护外阴</a:t>
            </a:r>
            <a:endParaRPr lang="zh-CN" altLang="en-US" dirty="0">
              <a:latin typeface="+mn-lt"/>
              <a:ea typeface="+mn-ea"/>
              <a:cs typeface="+mn-ea"/>
              <a:sym typeface="+mn-lt"/>
            </a:endParaRPr>
          </a:p>
          <a:p>
            <a:pPr marL="0" indent="0" fontAlgn="auto">
              <a:lnSpc>
                <a:spcPct val="120000"/>
              </a:lnSpc>
              <a:buNone/>
            </a:pPr>
            <a:r>
              <a:rPr lang="zh-CN" altLang="en-US" dirty="0">
                <a:latin typeface="+mn-lt"/>
                <a:ea typeface="+mn-ea"/>
                <a:cs typeface="+mn-ea"/>
                <a:sym typeface="+mn-lt"/>
              </a:rPr>
              <a:t>睾丸是非常娇嫩的器官，对外力极为敏感。当男性的外阴受到外力的冲击时，就会感到疼痛难忍，重者可昏厥。因此，男性在日常生活中要注意保护外阴，特别是在参加运动时，应尽量防止受到外力的冲撞和挤压。</a:t>
            </a:r>
            <a:endParaRPr lang="zh-CN" altLang="en-US" dirty="0">
              <a:latin typeface="+mn-lt"/>
              <a:ea typeface="+mn-ea"/>
              <a:cs typeface="+mn-ea"/>
              <a:sym typeface="+mn-lt"/>
            </a:endParaRPr>
          </a:p>
        </p:txBody>
      </p:sp>
      <p:pic>
        <p:nvPicPr>
          <p:cNvPr id="5" name="图片 4"/>
          <p:cNvPicPr>
            <a:picLocks noChangeAspect="1"/>
          </p:cNvPicPr>
          <p:nvPr>
            <p:custDataLst>
              <p:tags r:id="rId5"/>
            </p:custDataLst>
          </p:nvPr>
        </p:nvPicPr>
        <p:blipFill>
          <a:blip r:embed="rId6" cstate="screen"/>
          <a:stretch>
            <a:fillRect/>
          </a:stretch>
        </p:blipFill>
        <p:spPr>
          <a:xfrm>
            <a:off x="6766105" y="101050"/>
            <a:ext cx="4540525" cy="6808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85015" cy="6858000"/>
            <a:chOff x="13970" y="0"/>
            <a:chExt cx="1218501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203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236918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1139825" y="3506470"/>
            <a:ext cx="506603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9401810" y="5584190"/>
            <a:ext cx="172593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PART THREE</a:t>
            </a:r>
            <a:endParaRPr lang="en-US" altLang="zh-CN" sz="1600" dirty="0">
              <a:solidFill>
                <a:srgbClr val="3B9C87"/>
              </a:solidFill>
              <a:latin typeface="+mn-lt"/>
              <a:ea typeface="+mn-ea"/>
              <a:cs typeface="+mn-ea"/>
              <a:sym typeface="+mn-lt"/>
            </a:endParaRPr>
          </a:p>
        </p:txBody>
      </p:sp>
      <p:pic>
        <p:nvPicPr>
          <p:cNvPr id="3" name="图片 2" descr="未标题-2"/>
          <p:cNvPicPr>
            <a:picLocks noChangeAspect="1"/>
          </p:cNvPicPr>
          <p:nvPr/>
        </p:nvPicPr>
        <p:blipFill>
          <a:blip r:embed="rId3" cstate="screen"/>
          <a:stretch>
            <a:fillRect/>
          </a:stretch>
        </p:blipFill>
        <p:spPr>
          <a:xfrm>
            <a:off x="2969260" y="3825875"/>
            <a:ext cx="6210300" cy="3080385"/>
          </a:xfrm>
          <a:prstGeom prst="rect">
            <a:avLst/>
          </a:prstGeom>
        </p:spPr>
      </p:pic>
      <p:sp>
        <p:nvSpPr>
          <p:cNvPr id="5" name="标题 27"/>
          <p:cNvSpPr>
            <a:spLocks noGrp="1"/>
          </p:cNvSpPr>
          <p:nvPr/>
        </p:nvSpPr>
        <p:spPr>
          <a:xfrm>
            <a:off x="1784985" y="1940560"/>
            <a:ext cx="8231505" cy="19754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fontAlgn="auto">
              <a:lnSpc>
                <a:spcPts val="6000"/>
              </a:lnSpc>
            </a:pPr>
            <a:r>
              <a:rPr lang="en-US" sz="4800" dirty="0">
                <a:solidFill>
                  <a:srgbClr val="3B9C87"/>
                </a:solidFill>
                <a:latin typeface="+mn-lt"/>
                <a:ea typeface="+mn-ea"/>
                <a:cs typeface="+mn-ea"/>
                <a:sym typeface="+mn-lt"/>
              </a:rPr>
              <a:t>03.</a:t>
            </a:r>
            <a:endParaRPr lang="en-US" sz="4800" dirty="0">
              <a:solidFill>
                <a:srgbClr val="3B9C87"/>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为“性”保驾护航</a:t>
            </a:r>
            <a:endParaRPr lang="en-US" altLang="zh-CN" sz="2800" dirty="0" err="1">
              <a:solidFill>
                <a:schemeClr val="tx1">
                  <a:lumMod val="75000"/>
                  <a:lumOff val="25000"/>
                </a:schemeClr>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　　　　　　——生殖系统健康问题的预防与识别</a:t>
            </a:r>
            <a:endParaRPr lang="en-US" altLang="zh-CN" sz="2800" dirty="0" err="1">
              <a:solidFill>
                <a:schemeClr val="tx1">
                  <a:lumMod val="75000"/>
                  <a:lumOff val="25000"/>
                </a:schemeClr>
              </a:solidFill>
              <a:latin typeface="+mn-lt"/>
              <a:ea typeface="+mn-ea"/>
              <a:cs typeface="+mn-ea"/>
              <a:sym typeface="+mn-lt"/>
            </a:endParaRPr>
          </a:p>
        </p:txBody>
      </p:sp>
      <p:pic>
        <p:nvPicPr>
          <p:cNvPr id="28" name="图片 27" descr="多少"/>
          <p:cNvPicPr>
            <a:picLocks noChangeAspect="1"/>
          </p:cNvPicPr>
          <p:nvPr/>
        </p:nvPicPr>
        <p:blipFill>
          <a:blip r:embed="rId4" cstate="screen"/>
          <a:stretch>
            <a:fillRect/>
          </a:stretch>
        </p:blipFill>
        <p:spPr>
          <a:xfrm>
            <a:off x="6731000" y="1148715"/>
            <a:ext cx="3619500" cy="1249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par>
                                <p:cTn id="24" presetID="2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000"/>
                            </p:stCondLst>
                            <p:childTnLst>
                              <p:par>
                                <p:cTn id="42" presetID="2" presetClass="entr" presetSubtype="1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7"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一、安全性行为</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12" name="文本框 11"/>
          <p:cNvSpPr txBox="1"/>
          <p:nvPr/>
        </p:nvSpPr>
        <p:spPr>
          <a:xfrm>
            <a:off x="1108075" y="2554605"/>
            <a:ext cx="4657725" cy="2399665"/>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sz="1600" dirty="0">
                <a:latin typeface="+mn-lt"/>
                <a:ea typeface="+mn-ea"/>
                <a:cs typeface="+mn-ea"/>
                <a:sym typeface="+mn-lt"/>
              </a:rPr>
              <a:t>1980 年年末，安全性行为因艾滋病而广受关注。狭义的安全性行为指减低性病感染风险的性行为；广义的安全性行为是指一套设计来保持人们身心健康的性行为做法，还包括进行性行为的人的心理状况、进行性行为的环境等。</a:t>
            </a:r>
            <a:endParaRPr lang="zh-CN" altLang="en-US" sz="1600" dirty="0">
              <a:latin typeface="+mn-lt"/>
              <a:ea typeface="+mn-ea"/>
              <a:cs typeface="+mn-ea"/>
              <a:sym typeface="+mn-lt"/>
            </a:endParaRPr>
          </a:p>
        </p:txBody>
      </p:sp>
      <p:pic>
        <p:nvPicPr>
          <p:cNvPr id="9" name="图片 8"/>
          <p:cNvPicPr>
            <a:picLocks noChangeAspect="1"/>
          </p:cNvPicPr>
          <p:nvPr/>
        </p:nvPicPr>
        <p:blipFill>
          <a:blip r:embed="rId4" cstate="screen"/>
          <a:stretch>
            <a:fillRect/>
          </a:stretch>
        </p:blipFill>
        <p:spPr>
          <a:xfrm>
            <a:off x="6144229" y="1930308"/>
            <a:ext cx="5857906" cy="4573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二、性传播疾病</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12" name="文本框 11"/>
          <p:cNvSpPr txBox="1"/>
          <p:nvPr/>
        </p:nvSpPr>
        <p:spPr>
          <a:xfrm>
            <a:off x="975995" y="1826895"/>
            <a:ext cx="4827270" cy="3938270"/>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dirty="0">
                <a:latin typeface="+mn-lt"/>
                <a:ea typeface="+mn-ea"/>
                <a:cs typeface="+mn-ea"/>
                <a:sym typeface="+mn-lt"/>
              </a:rPr>
              <a:t>（一）性传播疾病概念</a:t>
            </a:r>
            <a:endParaRPr lang="zh-CN" altLang="en-US" dirty="0">
              <a:latin typeface="+mn-lt"/>
              <a:ea typeface="+mn-ea"/>
              <a:cs typeface="+mn-ea"/>
              <a:sym typeface="+mn-lt"/>
            </a:endParaRPr>
          </a:p>
          <a:p>
            <a:r>
              <a:rPr lang="zh-CN" altLang="en-US" dirty="0">
                <a:latin typeface="+mn-lt"/>
                <a:ea typeface="+mn-ea"/>
                <a:cs typeface="+mn-ea"/>
                <a:sym typeface="+mn-lt"/>
              </a:rPr>
              <a:t>性传播疾病（Sexually Transmitted Diseases，STD）是指通过性行为接触或类似性行为接触可以传染的严重危害身心健康的传染性疾病，包容的病种 20 余种，包括艾滋病、尖锐湿疣、非淋菌性尿道炎、细菌性阴道炎、性病性盆腔炎、生殖器疱疹、阴虱病、乙型肝炎等。</a:t>
            </a:r>
            <a:endParaRPr lang="zh-CN" altLang="en-US" dirty="0">
              <a:latin typeface="+mn-lt"/>
              <a:ea typeface="+mn-ea"/>
              <a:cs typeface="+mn-ea"/>
              <a:sym typeface="+mn-lt"/>
            </a:endParaRPr>
          </a:p>
          <a:p>
            <a:r>
              <a:rPr lang="zh-CN" altLang="en-US" dirty="0">
                <a:latin typeface="+mn-lt"/>
                <a:ea typeface="+mn-ea"/>
                <a:cs typeface="+mn-ea"/>
                <a:sym typeface="+mn-lt"/>
              </a:rPr>
              <a:t>（二）传染源</a:t>
            </a:r>
            <a:endParaRPr lang="zh-CN" altLang="en-US" dirty="0">
              <a:latin typeface="+mn-lt"/>
              <a:ea typeface="+mn-ea"/>
              <a:cs typeface="+mn-ea"/>
              <a:sym typeface="+mn-lt"/>
            </a:endParaRPr>
          </a:p>
          <a:p>
            <a:r>
              <a:rPr lang="zh-CN" altLang="en-US" dirty="0">
                <a:latin typeface="+mn-lt"/>
                <a:ea typeface="+mn-ea"/>
                <a:cs typeface="+mn-ea"/>
                <a:sym typeface="+mn-lt"/>
              </a:rPr>
              <a:t>性病病人及其病原携带者是性传播疾病的主要传染源。</a:t>
            </a:r>
            <a:endParaRPr lang="zh-CN" altLang="en-US" dirty="0">
              <a:latin typeface="+mn-lt"/>
              <a:ea typeface="+mn-ea"/>
              <a:cs typeface="+mn-ea"/>
              <a:sym typeface="+mn-lt"/>
            </a:endParaRPr>
          </a:p>
        </p:txBody>
      </p:sp>
      <p:pic>
        <p:nvPicPr>
          <p:cNvPr id="9" name="图片 8"/>
          <p:cNvPicPr>
            <a:picLocks noChangeAspect="1"/>
          </p:cNvPicPr>
          <p:nvPr/>
        </p:nvPicPr>
        <p:blipFill>
          <a:blip r:embed="rId4" cstate="screen"/>
          <a:stretch>
            <a:fillRect/>
          </a:stretch>
        </p:blipFill>
        <p:spPr>
          <a:xfrm>
            <a:off x="6243289" y="1889668"/>
            <a:ext cx="5857906" cy="4573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二、性传播疾病</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custDataLst>
              <p:tags r:id="rId4"/>
            </p:custDataLst>
          </p:nvPr>
        </p:nvSpPr>
        <p:spPr>
          <a:xfrm>
            <a:off x="975995" y="1548765"/>
            <a:ext cx="9820275" cy="475615"/>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dirty="0">
                <a:latin typeface="+mn-lt"/>
                <a:ea typeface="+mn-ea"/>
                <a:cs typeface="+mn-ea"/>
                <a:sym typeface="+mn-lt"/>
              </a:rPr>
              <a:t>（三）性传播疾病的传播方式</a:t>
            </a:r>
            <a:endParaRPr lang="zh-CN" altLang="en-US" dirty="0">
              <a:latin typeface="+mn-lt"/>
              <a:ea typeface="+mn-ea"/>
              <a:cs typeface="+mn-ea"/>
              <a:sym typeface="+mn-lt"/>
            </a:endParaRPr>
          </a:p>
        </p:txBody>
      </p:sp>
      <p:grpSp>
        <p:nvGrpSpPr>
          <p:cNvPr id="37" name="组合 36"/>
          <p:cNvGrpSpPr/>
          <p:nvPr>
            <p:custDataLst>
              <p:tags r:id="rId5"/>
            </p:custDataLst>
          </p:nvPr>
        </p:nvGrpSpPr>
        <p:grpSpPr>
          <a:xfrm>
            <a:off x="1538488" y="2295526"/>
            <a:ext cx="2543409" cy="1676400"/>
            <a:chOff x="1304924" y="3171825"/>
            <a:chExt cx="2647951" cy="1745305"/>
          </a:xfrm>
        </p:grpSpPr>
        <p:cxnSp>
          <p:nvCxnSpPr>
            <p:cNvPr id="50" name="直接连接符 49"/>
            <p:cNvCxnSpPr/>
            <p:nvPr>
              <p:custDataLst>
                <p:tags r:id="rId6"/>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51" name="直接连接符 50"/>
            <p:cNvCxnSpPr/>
            <p:nvPr>
              <p:custDataLst>
                <p:tags r:id="rId7"/>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52" name="任意多边形 51"/>
            <p:cNvSpPr/>
            <p:nvPr>
              <p:custDataLst>
                <p:tags r:id="rId8"/>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53" name="文本框 52"/>
            <p:cNvSpPr txBox="1"/>
            <p:nvPr>
              <p:custDataLst>
                <p:tags r:id="rId9"/>
              </p:custDataLst>
            </p:nvPr>
          </p:nvSpPr>
          <p:spPr>
            <a:xfrm>
              <a:off x="3295650" y="4539734"/>
              <a:ext cx="476250" cy="369332"/>
            </a:xfrm>
            <a:prstGeom prst="rect">
              <a:avLst/>
            </a:prstGeom>
            <a:noFill/>
          </p:spPr>
          <p:txBody>
            <a:bodyPr wrap="square" rtlCol="0" anchor="ctr">
              <a:normAutofit fontScale="90000" lnSpcReduction="10000"/>
            </a:bodyPr>
            <a:p>
              <a:pPr algn="ctr" fontAlgn="auto">
                <a:lnSpc>
                  <a:spcPct val="120000"/>
                </a:lnSpc>
              </a:pPr>
              <a:r>
                <a:rPr lang="en-US" altLang="zh-CN" dirty="0"/>
                <a:t>A</a:t>
              </a:r>
              <a:endParaRPr lang="zh-CN" altLang="en-US" dirty="0"/>
            </a:p>
          </p:txBody>
        </p:sp>
      </p:grpSp>
      <p:grpSp>
        <p:nvGrpSpPr>
          <p:cNvPr id="54" name="组合 53"/>
          <p:cNvGrpSpPr/>
          <p:nvPr>
            <p:custDataLst>
              <p:tags r:id="rId10"/>
            </p:custDataLst>
          </p:nvPr>
        </p:nvGrpSpPr>
        <p:grpSpPr>
          <a:xfrm>
            <a:off x="4824295" y="2295526"/>
            <a:ext cx="2543409" cy="1676400"/>
            <a:chOff x="1304924" y="3171825"/>
            <a:chExt cx="2647951" cy="1745305"/>
          </a:xfrm>
        </p:grpSpPr>
        <p:cxnSp>
          <p:nvCxnSpPr>
            <p:cNvPr id="55" name="直接连接符 54"/>
            <p:cNvCxnSpPr/>
            <p:nvPr>
              <p:custDataLst>
                <p:tags r:id="rId11"/>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56" name="直接连接符 55"/>
            <p:cNvCxnSpPr/>
            <p:nvPr>
              <p:custDataLst>
                <p:tags r:id="rId12"/>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57" name="任意多边形 56"/>
            <p:cNvSpPr/>
            <p:nvPr>
              <p:custDataLst>
                <p:tags r:id="rId13"/>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58" name="文本框 57"/>
            <p:cNvSpPr txBox="1"/>
            <p:nvPr>
              <p:custDataLst>
                <p:tags r:id="rId14"/>
              </p:custDataLst>
            </p:nvPr>
          </p:nvSpPr>
          <p:spPr>
            <a:xfrm>
              <a:off x="3295650" y="4539734"/>
              <a:ext cx="476250" cy="369332"/>
            </a:xfrm>
            <a:prstGeom prst="rect">
              <a:avLst/>
            </a:prstGeom>
            <a:noFill/>
          </p:spPr>
          <p:txBody>
            <a:bodyPr wrap="square" rtlCol="0" anchor="ctr">
              <a:normAutofit fontScale="90000" lnSpcReduction="10000"/>
            </a:bodyPr>
            <a:p>
              <a:pPr algn="ctr" fontAlgn="auto">
                <a:lnSpc>
                  <a:spcPct val="120000"/>
                </a:lnSpc>
              </a:pPr>
              <a:r>
                <a:rPr lang="en-US" altLang="zh-CN" dirty="0"/>
                <a:t>B</a:t>
              </a:r>
              <a:endParaRPr lang="zh-CN" altLang="en-US" dirty="0"/>
            </a:p>
          </p:txBody>
        </p:sp>
      </p:grpSp>
      <p:grpSp>
        <p:nvGrpSpPr>
          <p:cNvPr id="59" name="组合 58"/>
          <p:cNvGrpSpPr/>
          <p:nvPr>
            <p:custDataLst>
              <p:tags r:id="rId15"/>
            </p:custDataLst>
          </p:nvPr>
        </p:nvGrpSpPr>
        <p:grpSpPr>
          <a:xfrm>
            <a:off x="1538488" y="4257676"/>
            <a:ext cx="2543409" cy="1676400"/>
            <a:chOff x="1304924" y="3171825"/>
            <a:chExt cx="2647951" cy="1745305"/>
          </a:xfrm>
        </p:grpSpPr>
        <p:cxnSp>
          <p:nvCxnSpPr>
            <p:cNvPr id="60" name="直接连接符 59"/>
            <p:cNvCxnSpPr/>
            <p:nvPr>
              <p:custDataLst>
                <p:tags r:id="rId16"/>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61" name="直接连接符 60"/>
            <p:cNvCxnSpPr/>
            <p:nvPr>
              <p:custDataLst>
                <p:tags r:id="rId17"/>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62" name="任意多边形 61"/>
            <p:cNvSpPr/>
            <p:nvPr>
              <p:custDataLst>
                <p:tags r:id="rId18"/>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63" name="文本框 62"/>
            <p:cNvSpPr txBox="1"/>
            <p:nvPr>
              <p:custDataLst>
                <p:tags r:id="rId19"/>
              </p:custDataLst>
            </p:nvPr>
          </p:nvSpPr>
          <p:spPr>
            <a:xfrm>
              <a:off x="3295650" y="4532145"/>
              <a:ext cx="476249" cy="384513"/>
            </a:xfrm>
            <a:prstGeom prst="rect">
              <a:avLst/>
            </a:prstGeom>
            <a:noFill/>
          </p:spPr>
          <p:txBody>
            <a:bodyPr wrap="square" rtlCol="0" anchor="ctr">
              <a:normAutofit fontScale="92500" lnSpcReduction="10000"/>
            </a:bodyPr>
            <a:p>
              <a:pPr algn="ctr" fontAlgn="auto">
                <a:lnSpc>
                  <a:spcPct val="120000"/>
                </a:lnSpc>
              </a:pPr>
              <a:r>
                <a:rPr lang="en-US" altLang="zh-CN" dirty="0"/>
                <a:t>D</a:t>
              </a:r>
              <a:endParaRPr lang="zh-CN" altLang="en-US" dirty="0"/>
            </a:p>
          </p:txBody>
        </p:sp>
      </p:grpSp>
      <p:grpSp>
        <p:nvGrpSpPr>
          <p:cNvPr id="65" name="组合 64"/>
          <p:cNvGrpSpPr/>
          <p:nvPr>
            <p:custDataLst>
              <p:tags r:id="rId20"/>
            </p:custDataLst>
          </p:nvPr>
        </p:nvGrpSpPr>
        <p:grpSpPr>
          <a:xfrm>
            <a:off x="4824295" y="4257676"/>
            <a:ext cx="2543409" cy="1676400"/>
            <a:chOff x="1304924" y="3171825"/>
            <a:chExt cx="2647951" cy="1745305"/>
          </a:xfrm>
        </p:grpSpPr>
        <p:cxnSp>
          <p:nvCxnSpPr>
            <p:cNvPr id="66" name="直接连接符 65"/>
            <p:cNvCxnSpPr/>
            <p:nvPr>
              <p:custDataLst>
                <p:tags r:id="rId21"/>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67" name="直接连接符 66"/>
            <p:cNvCxnSpPr/>
            <p:nvPr>
              <p:custDataLst>
                <p:tags r:id="rId22"/>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68" name="任意多边形 67"/>
            <p:cNvSpPr/>
            <p:nvPr>
              <p:custDataLst>
                <p:tags r:id="rId23"/>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69" name="文本框 68"/>
            <p:cNvSpPr txBox="1"/>
            <p:nvPr>
              <p:custDataLst>
                <p:tags r:id="rId24"/>
              </p:custDataLst>
            </p:nvPr>
          </p:nvSpPr>
          <p:spPr>
            <a:xfrm>
              <a:off x="3295650" y="4532145"/>
              <a:ext cx="476249" cy="384513"/>
            </a:xfrm>
            <a:prstGeom prst="rect">
              <a:avLst/>
            </a:prstGeom>
            <a:noFill/>
          </p:spPr>
          <p:txBody>
            <a:bodyPr wrap="square" rtlCol="0" anchor="ctr">
              <a:normAutofit fontScale="92500" lnSpcReduction="10000"/>
            </a:bodyPr>
            <a:p>
              <a:pPr algn="ctr" fontAlgn="auto">
                <a:lnSpc>
                  <a:spcPct val="120000"/>
                </a:lnSpc>
              </a:pPr>
              <a:r>
                <a:rPr lang="en-US" altLang="zh-CN" dirty="0"/>
                <a:t>E</a:t>
              </a:r>
              <a:endParaRPr lang="zh-CN" altLang="en-US" dirty="0"/>
            </a:p>
          </p:txBody>
        </p:sp>
      </p:grpSp>
      <p:grpSp>
        <p:nvGrpSpPr>
          <p:cNvPr id="70" name="组合 69"/>
          <p:cNvGrpSpPr/>
          <p:nvPr>
            <p:custDataLst>
              <p:tags r:id="rId25"/>
            </p:custDataLst>
          </p:nvPr>
        </p:nvGrpSpPr>
        <p:grpSpPr>
          <a:xfrm>
            <a:off x="8108198" y="2295526"/>
            <a:ext cx="2543409" cy="1676400"/>
            <a:chOff x="1304924" y="3171825"/>
            <a:chExt cx="2647951" cy="1745305"/>
          </a:xfrm>
        </p:grpSpPr>
        <p:cxnSp>
          <p:nvCxnSpPr>
            <p:cNvPr id="71" name="直接连接符 70"/>
            <p:cNvCxnSpPr/>
            <p:nvPr>
              <p:custDataLst>
                <p:tags r:id="rId26"/>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72" name="直接连接符 71"/>
            <p:cNvCxnSpPr/>
            <p:nvPr>
              <p:custDataLst>
                <p:tags r:id="rId27"/>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3" name="任意多边形 72"/>
            <p:cNvSpPr/>
            <p:nvPr>
              <p:custDataLst>
                <p:tags r:id="rId28"/>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74" name="文本框 73"/>
            <p:cNvSpPr txBox="1"/>
            <p:nvPr>
              <p:custDataLst>
                <p:tags r:id="rId29"/>
              </p:custDataLst>
            </p:nvPr>
          </p:nvSpPr>
          <p:spPr>
            <a:xfrm>
              <a:off x="3295650" y="4532145"/>
              <a:ext cx="476249" cy="384513"/>
            </a:xfrm>
            <a:prstGeom prst="rect">
              <a:avLst/>
            </a:prstGeom>
            <a:noFill/>
          </p:spPr>
          <p:txBody>
            <a:bodyPr wrap="square" rtlCol="0" anchor="ctr">
              <a:normAutofit fontScale="92500" lnSpcReduction="10000"/>
            </a:bodyPr>
            <a:p>
              <a:pPr algn="ctr" fontAlgn="auto">
                <a:lnSpc>
                  <a:spcPct val="120000"/>
                </a:lnSpc>
              </a:pPr>
              <a:r>
                <a:rPr lang="en-US" altLang="zh-CN" dirty="0"/>
                <a:t>C</a:t>
              </a:r>
              <a:endParaRPr lang="zh-CN" altLang="en-US" dirty="0"/>
            </a:p>
          </p:txBody>
        </p:sp>
      </p:grpSp>
      <p:grpSp>
        <p:nvGrpSpPr>
          <p:cNvPr id="75" name="组合 74"/>
          <p:cNvGrpSpPr/>
          <p:nvPr>
            <p:custDataLst>
              <p:tags r:id="rId30"/>
            </p:custDataLst>
          </p:nvPr>
        </p:nvGrpSpPr>
        <p:grpSpPr>
          <a:xfrm>
            <a:off x="8108198" y="4257676"/>
            <a:ext cx="2543409" cy="1676400"/>
            <a:chOff x="1304924" y="3171825"/>
            <a:chExt cx="2647951" cy="1745305"/>
          </a:xfrm>
        </p:grpSpPr>
        <p:cxnSp>
          <p:nvCxnSpPr>
            <p:cNvPr id="76" name="直接连接符 75"/>
            <p:cNvCxnSpPr/>
            <p:nvPr>
              <p:custDataLst>
                <p:tags r:id="rId31"/>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77" name="直接连接符 76"/>
            <p:cNvCxnSpPr/>
            <p:nvPr>
              <p:custDataLst>
                <p:tags r:id="rId32"/>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8" name="任意多边形 77"/>
            <p:cNvSpPr/>
            <p:nvPr>
              <p:custDataLst>
                <p:tags r:id="rId33"/>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79" name="文本框 78"/>
            <p:cNvSpPr txBox="1"/>
            <p:nvPr>
              <p:custDataLst>
                <p:tags r:id="rId34"/>
              </p:custDataLst>
            </p:nvPr>
          </p:nvSpPr>
          <p:spPr>
            <a:xfrm>
              <a:off x="3295650" y="4532145"/>
              <a:ext cx="476249" cy="384513"/>
            </a:xfrm>
            <a:prstGeom prst="rect">
              <a:avLst/>
            </a:prstGeom>
            <a:noFill/>
          </p:spPr>
          <p:txBody>
            <a:bodyPr wrap="square" rtlCol="0" anchor="ctr">
              <a:normAutofit fontScale="92500" lnSpcReduction="10000"/>
            </a:bodyPr>
            <a:p>
              <a:pPr algn="ctr" fontAlgn="auto">
                <a:lnSpc>
                  <a:spcPct val="120000"/>
                </a:lnSpc>
              </a:pPr>
              <a:r>
                <a:rPr lang="en-US" altLang="zh-CN" dirty="0"/>
                <a:t>F</a:t>
              </a:r>
              <a:endParaRPr lang="zh-CN" altLang="en-US" dirty="0"/>
            </a:p>
          </p:txBody>
        </p:sp>
      </p:grpSp>
      <p:sp>
        <p:nvSpPr>
          <p:cNvPr id="80" name="文本框 79"/>
          <p:cNvSpPr txBox="1"/>
          <p:nvPr>
            <p:custDataLst>
              <p:tags r:id="rId35"/>
            </p:custDataLst>
          </p:nvPr>
        </p:nvSpPr>
        <p:spPr>
          <a:xfrm>
            <a:off x="1538488" y="2302301"/>
            <a:ext cx="2543409" cy="1276859"/>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性途径传播</a:t>
            </a:r>
            <a:endParaRPr lang="zh-CN" altLang="en-US" sz="1400" b="1" spc="150">
              <a:solidFill>
                <a:srgbClr val="FFFFFF"/>
              </a:solidFill>
              <a:latin typeface="微软雅黑" panose="020B0503020204020204" charset="-122"/>
              <a:ea typeface="微软雅黑" panose="020B0503020204020204" charset="-122"/>
            </a:endParaRPr>
          </a:p>
        </p:txBody>
      </p:sp>
      <p:sp>
        <p:nvSpPr>
          <p:cNvPr id="81" name="文本框 80"/>
          <p:cNvSpPr txBox="1"/>
          <p:nvPr>
            <p:custDataLst>
              <p:tags r:id="rId36"/>
            </p:custDataLst>
          </p:nvPr>
        </p:nvSpPr>
        <p:spPr>
          <a:xfrm>
            <a:off x="4847932" y="2302301"/>
            <a:ext cx="2543409" cy="1276859"/>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非性接触传播</a:t>
            </a:r>
            <a:endParaRPr lang="zh-CN" altLang="en-US" sz="1400" b="1" spc="150">
              <a:solidFill>
                <a:srgbClr val="FFFFFF"/>
              </a:solidFill>
              <a:latin typeface="微软雅黑" panose="020B0503020204020204" charset="-122"/>
              <a:ea typeface="微软雅黑" panose="020B0503020204020204" charset="-122"/>
            </a:endParaRPr>
          </a:p>
        </p:txBody>
      </p:sp>
      <p:sp>
        <p:nvSpPr>
          <p:cNvPr id="84" name="文本框 83"/>
          <p:cNvSpPr txBox="1"/>
          <p:nvPr>
            <p:custDataLst>
              <p:tags r:id="rId37"/>
            </p:custDataLst>
          </p:nvPr>
        </p:nvSpPr>
        <p:spPr>
          <a:xfrm>
            <a:off x="8108198" y="2302301"/>
            <a:ext cx="2543409" cy="1276859"/>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血源传播</a:t>
            </a:r>
            <a:endParaRPr lang="zh-CN" altLang="en-US" sz="1400" b="1" spc="150">
              <a:solidFill>
                <a:srgbClr val="FFFFFF"/>
              </a:solidFill>
              <a:latin typeface="微软雅黑" panose="020B0503020204020204" charset="-122"/>
              <a:ea typeface="微软雅黑" panose="020B0503020204020204" charset="-122"/>
            </a:endParaRPr>
          </a:p>
        </p:txBody>
      </p:sp>
      <p:sp>
        <p:nvSpPr>
          <p:cNvPr id="85" name="文本框 84"/>
          <p:cNvSpPr txBox="1"/>
          <p:nvPr>
            <p:custDataLst>
              <p:tags r:id="rId38"/>
            </p:custDataLst>
          </p:nvPr>
        </p:nvSpPr>
        <p:spPr>
          <a:xfrm>
            <a:off x="1548484" y="4255652"/>
            <a:ext cx="2533414" cy="1276859"/>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母婴传播</a:t>
            </a:r>
            <a:endParaRPr lang="zh-CN" altLang="en-US" sz="1400" b="1" spc="150">
              <a:solidFill>
                <a:srgbClr val="FFFFFF"/>
              </a:solidFill>
              <a:latin typeface="微软雅黑" panose="020B0503020204020204" charset="-122"/>
              <a:ea typeface="微软雅黑" panose="020B0503020204020204" charset="-122"/>
            </a:endParaRPr>
          </a:p>
        </p:txBody>
      </p:sp>
      <p:sp>
        <p:nvSpPr>
          <p:cNvPr id="88" name="文本框 87"/>
          <p:cNvSpPr txBox="1"/>
          <p:nvPr>
            <p:custDataLst>
              <p:tags r:id="rId39"/>
            </p:custDataLst>
          </p:nvPr>
        </p:nvSpPr>
        <p:spPr>
          <a:xfrm>
            <a:off x="4822391" y="4255652"/>
            <a:ext cx="2545313" cy="1276859"/>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医源性传播</a:t>
            </a:r>
            <a:endParaRPr lang="zh-CN" altLang="en-US" sz="1400" b="1" spc="150">
              <a:solidFill>
                <a:srgbClr val="FFFFFF"/>
              </a:solidFill>
              <a:latin typeface="微软雅黑" panose="020B0503020204020204" charset="-122"/>
              <a:ea typeface="微软雅黑" panose="020B0503020204020204" charset="-122"/>
            </a:endParaRPr>
          </a:p>
        </p:txBody>
      </p:sp>
      <p:sp>
        <p:nvSpPr>
          <p:cNvPr id="89" name="文本框 88"/>
          <p:cNvSpPr txBox="1"/>
          <p:nvPr>
            <p:custDataLst>
              <p:tags r:id="rId40"/>
            </p:custDataLst>
          </p:nvPr>
        </p:nvSpPr>
        <p:spPr>
          <a:xfrm>
            <a:off x="8108197" y="4255652"/>
            <a:ext cx="2543409" cy="1276859"/>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人工授精、器官移植及性暴力</a:t>
            </a:r>
            <a:endParaRPr lang="zh-CN" altLang="en-US" sz="1400" b="1" spc="15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案例故事</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12" name="文本框 11"/>
          <p:cNvSpPr txBox="1"/>
          <p:nvPr/>
        </p:nvSpPr>
        <p:spPr>
          <a:xfrm>
            <a:off x="1108075" y="1586230"/>
            <a:ext cx="10069830" cy="4030980"/>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algn="ctr">
              <a:lnSpc>
                <a:spcPct val="200000"/>
              </a:lnSpc>
            </a:pPr>
            <a:r>
              <a:rPr lang="zh-CN" altLang="en-US" sz="1600" b="1" dirty="0">
                <a:latin typeface="+mn-lt"/>
                <a:ea typeface="+mn-ea"/>
                <a:cs typeface="+mn-ea"/>
                <a:sym typeface="+mn-lt"/>
              </a:rPr>
              <a:t>大学生边缘性行为染上性病</a:t>
            </a:r>
            <a:endParaRPr lang="zh-CN" altLang="en-US" sz="1600" b="1" dirty="0">
              <a:latin typeface="+mn-lt"/>
              <a:ea typeface="+mn-ea"/>
              <a:cs typeface="+mn-ea"/>
              <a:sym typeface="+mn-lt"/>
            </a:endParaRPr>
          </a:p>
          <a:p>
            <a:pPr>
              <a:lnSpc>
                <a:spcPct val="200000"/>
              </a:lnSpc>
            </a:pPr>
            <a:r>
              <a:rPr lang="zh-CN" altLang="en-US" sz="1600" dirty="0">
                <a:latin typeface="+mn-lt"/>
                <a:ea typeface="+mn-ea"/>
                <a:cs typeface="+mn-ea"/>
                <a:sym typeface="+mn-lt"/>
              </a:rPr>
              <a:t>某高校大三男生在查出患有梅毒后，他向医生讲述了自己不洁性行为的经历。这位大三男生在假期来临前准备接受彻底的治疗。刚开始，他发现下体有异样时，并没有往性病上想，当医生确诊其患上了梅毒时，他还十分惊讶。他强调自己并没有发生性行为，只是到一家洗浴中心找了按摩女，两人有了生殖器接触的边缘性行为，并未发生实质的性行为，因为大三压力很大，跟女朋友分手后，内心很苦闷，就到洗浴中心找了按摩女。</a:t>
            </a:r>
            <a:endParaRPr lang="zh-CN" altLang="en-US" sz="1600" dirty="0">
              <a:latin typeface="+mn-lt"/>
              <a:ea typeface="+mn-ea"/>
              <a:cs typeface="+mn-ea"/>
              <a:sym typeface="+mn-lt"/>
            </a:endParaRPr>
          </a:p>
          <a:p>
            <a:pPr>
              <a:lnSpc>
                <a:spcPct val="200000"/>
              </a:lnSpc>
            </a:pPr>
            <a:r>
              <a:rPr lang="zh-CN" altLang="en-US" sz="1600" dirty="0">
                <a:latin typeface="+mn-lt"/>
                <a:ea typeface="+mn-ea"/>
                <a:cs typeface="+mn-ea"/>
                <a:sym typeface="+mn-lt"/>
              </a:rPr>
              <a:t>医生告诉这位男孩，梅毒传播性很强，能通过皮肤黏膜的直接接触传染，该名男生事后非常懊悔。</a:t>
            </a:r>
            <a:endParaRPr lang="zh-CN" altLang="en-US" sz="1600"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三、性传播疾病的危害与预防</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12" name="文本框 11"/>
          <p:cNvSpPr txBox="1"/>
          <p:nvPr/>
        </p:nvSpPr>
        <p:spPr>
          <a:xfrm>
            <a:off x="1108075" y="1451610"/>
            <a:ext cx="10069830" cy="1322070"/>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algn="l">
              <a:lnSpc>
                <a:spcPct val="200000"/>
              </a:lnSpc>
            </a:pPr>
            <a:r>
              <a:rPr lang="zh-CN" altLang="en-US" sz="1600" b="1" dirty="0">
                <a:latin typeface="+mn-lt"/>
                <a:ea typeface="+mn-ea"/>
                <a:cs typeface="+mn-ea"/>
                <a:sym typeface="+mn-lt"/>
              </a:rPr>
              <a:t>（一）性传播疾病的危害</a:t>
            </a:r>
            <a:endParaRPr lang="zh-CN" altLang="en-US" sz="1600" b="1" dirty="0">
              <a:latin typeface="+mn-lt"/>
              <a:ea typeface="+mn-ea"/>
              <a:cs typeface="+mn-ea"/>
              <a:sym typeface="+mn-lt"/>
            </a:endParaRPr>
          </a:p>
          <a:p>
            <a:pPr algn="l">
              <a:lnSpc>
                <a:spcPct val="150000"/>
              </a:lnSpc>
            </a:pPr>
            <a:r>
              <a:rPr lang="zh-CN" altLang="en-US" sz="1600" dirty="0">
                <a:latin typeface="+mn-lt"/>
                <a:ea typeface="+mn-ea"/>
                <a:cs typeface="+mn-ea"/>
                <a:sym typeface="+mn-lt"/>
              </a:rPr>
              <a:t>性传播疾病不仅给患者造成不同程度的身体损伤，同时带来精神痛苦，还给配偶、子女、家庭带来不幸，无疑地会给社会和国家造成严重损失。</a:t>
            </a:r>
            <a:endParaRPr lang="zh-CN" altLang="en-US" sz="1600" dirty="0">
              <a:latin typeface="+mn-lt"/>
              <a:ea typeface="+mn-ea"/>
              <a:cs typeface="+mn-ea"/>
              <a:sym typeface="+mn-lt"/>
            </a:endParaRPr>
          </a:p>
        </p:txBody>
      </p:sp>
      <p:sp>
        <p:nvSpPr>
          <p:cNvPr id="3" name="圆角矩形 2"/>
          <p:cNvSpPr/>
          <p:nvPr>
            <p:custDataLst>
              <p:tags r:id="rId4"/>
            </p:custDataLst>
          </p:nvPr>
        </p:nvSpPr>
        <p:spPr>
          <a:xfrm>
            <a:off x="2097711" y="3094656"/>
            <a:ext cx="4742967" cy="677248"/>
          </a:xfrm>
          <a:prstGeom prst="roundRect">
            <a:avLst>
              <a:gd name="adj" fmla="val 50000"/>
            </a:avLst>
          </a:prstGeom>
          <a:solidFill>
            <a:srgbClr val="1F74AD">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0000" tIns="46800" rIns="90000" bIns="46800" numCol="1" spcCol="0" rtlCol="0" fromWordArt="0" anchor="ctr" anchorCtr="0" forceAA="0" compatLnSpc="1">
            <a:normAutofit/>
          </a:bodyPr>
          <a:p>
            <a:pPr>
              <a:lnSpc>
                <a:spcPct val="120000"/>
              </a:lnSpc>
            </a:pPr>
            <a:endParaRPr lang="da-DK" altLang="zh-CN" sz="1400" spc="150" dirty="0">
              <a:solidFill>
                <a:srgbClr val="000000"/>
              </a:solidFill>
              <a:latin typeface="微软雅黑" panose="020B0503020204020204" charset="-122"/>
              <a:ea typeface="微软雅黑" panose="020B0503020204020204" charset="-122"/>
            </a:endParaRPr>
          </a:p>
        </p:txBody>
      </p:sp>
      <p:sp>
        <p:nvSpPr>
          <p:cNvPr id="9" name="椭圆 8"/>
          <p:cNvSpPr/>
          <p:nvPr>
            <p:custDataLst>
              <p:tags r:id="rId5"/>
            </p:custDataLst>
          </p:nvPr>
        </p:nvSpPr>
        <p:spPr>
          <a:xfrm>
            <a:off x="1538179" y="2952456"/>
            <a:ext cx="961646" cy="961646"/>
          </a:xfrm>
          <a:prstGeom prst="ellipse">
            <a:avLst/>
          </a:prstGeom>
          <a:solidFill>
            <a:srgbClr val="1F74AD"/>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a:latin typeface="微软雅黑" panose="020B0503020204020204" charset="-122"/>
              <a:ea typeface="微软雅黑" panose="020B0503020204020204" charset="-122"/>
            </a:endParaRPr>
          </a:p>
        </p:txBody>
      </p:sp>
      <p:sp>
        <p:nvSpPr>
          <p:cNvPr id="5" name="椭圆 4"/>
          <p:cNvSpPr/>
          <p:nvPr>
            <p:custDataLst>
              <p:tags r:id="rId6"/>
            </p:custDataLst>
          </p:nvPr>
        </p:nvSpPr>
        <p:spPr>
          <a:xfrm>
            <a:off x="1620980" y="3035257"/>
            <a:ext cx="796045" cy="796045"/>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rPr>
              <a:t>01</a:t>
            </a:r>
            <a:endPar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33" name="圆角矩形 32"/>
          <p:cNvSpPr/>
          <p:nvPr>
            <p:custDataLst>
              <p:tags r:id="rId7"/>
            </p:custDataLst>
          </p:nvPr>
        </p:nvSpPr>
        <p:spPr>
          <a:xfrm>
            <a:off x="5202194" y="3981917"/>
            <a:ext cx="4742967" cy="677248"/>
          </a:xfrm>
          <a:prstGeom prst="roundRect">
            <a:avLst>
              <a:gd name="adj" fmla="val 50000"/>
            </a:avLst>
          </a:prstGeom>
          <a:solidFill>
            <a:srgbClr val="3498DB">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0000" tIns="46800" rIns="90000" bIns="46800" numCol="1" spcCol="0" rtlCol="0" fromWordArt="0" anchor="ctr" anchorCtr="0" forceAA="0" compatLnSpc="1">
            <a:normAutofit/>
          </a:bodyPr>
          <a:p>
            <a:pPr>
              <a:lnSpc>
                <a:spcPct val="120000"/>
              </a:lnSpc>
            </a:pPr>
            <a:endParaRPr lang="da-DK" altLang="zh-CN" sz="1400" spc="150" dirty="0">
              <a:solidFill>
                <a:srgbClr val="000000"/>
              </a:solidFill>
              <a:latin typeface="微软雅黑" panose="020B0503020204020204" charset="-122"/>
              <a:ea typeface="微软雅黑" panose="020B0503020204020204" charset="-122"/>
            </a:endParaRPr>
          </a:p>
        </p:txBody>
      </p:sp>
      <p:sp>
        <p:nvSpPr>
          <p:cNvPr id="35" name="椭圆 34"/>
          <p:cNvSpPr/>
          <p:nvPr>
            <p:custDataLst>
              <p:tags r:id="rId8"/>
            </p:custDataLst>
          </p:nvPr>
        </p:nvSpPr>
        <p:spPr>
          <a:xfrm>
            <a:off x="4642662" y="3839717"/>
            <a:ext cx="961646" cy="961646"/>
          </a:xfrm>
          <a:prstGeom prst="ellipse">
            <a:avLst/>
          </a:prstGeom>
          <a:solidFill>
            <a:srgbClr val="3498DB"/>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a:latin typeface="微软雅黑" panose="020B0503020204020204" charset="-122"/>
              <a:ea typeface="微软雅黑" panose="020B0503020204020204" charset="-122"/>
            </a:endParaRPr>
          </a:p>
        </p:txBody>
      </p:sp>
      <p:sp>
        <p:nvSpPr>
          <p:cNvPr id="36" name="椭圆 35"/>
          <p:cNvSpPr/>
          <p:nvPr>
            <p:custDataLst>
              <p:tags r:id="rId9"/>
            </p:custDataLst>
          </p:nvPr>
        </p:nvSpPr>
        <p:spPr>
          <a:xfrm>
            <a:off x="4725463" y="3922518"/>
            <a:ext cx="796045" cy="796045"/>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rPr>
              <a:t>02</a:t>
            </a:r>
            <a:endPar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38" name="圆角矩形 37"/>
          <p:cNvSpPr/>
          <p:nvPr>
            <p:custDataLst>
              <p:tags r:id="rId10"/>
            </p:custDataLst>
          </p:nvPr>
        </p:nvSpPr>
        <p:spPr>
          <a:xfrm>
            <a:off x="2097711" y="4869177"/>
            <a:ext cx="4742967" cy="677248"/>
          </a:xfrm>
          <a:prstGeom prst="roundRect">
            <a:avLst>
              <a:gd name="adj" fmla="val 50000"/>
            </a:avLst>
          </a:prstGeom>
          <a:solidFill>
            <a:srgbClr val="1AA3AA">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0000" tIns="46800" rIns="90000" bIns="46800" numCol="1" spcCol="0" rtlCol="0" fromWordArt="0" anchor="ctr" anchorCtr="0" forceAA="0" compatLnSpc="1">
            <a:normAutofit/>
          </a:bodyPr>
          <a:p>
            <a:pPr>
              <a:lnSpc>
                <a:spcPct val="120000"/>
              </a:lnSpc>
            </a:pPr>
            <a:endParaRPr lang="zh-CN" altLang="en-US" sz="1400" spc="150" dirty="0">
              <a:solidFill>
                <a:srgbClr val="000000"/>
              </a:solidFill>
              <a:latin typeface="微软雅黑" panose="020B0503020204020204" charset="-122"/>
              <a:ea typeface="微软雅黑" panose="020B0503020204020204" charset="-122"/>
            </a:endParaRPr>
          </a:p>
        </p:txBody>
      </p:sp>
      <p:sp>
        <p:nvSpPr>
          <p:cNvPr id="40" name="椭圆 39"/>
          <p:cNvSpPr/>
          <p:nvPr>
            <p:custDataLst>
              <p:tags r:id="rId11"/>
            </p:custDataLst>
          </p:nvPr>
        </p:nvSpPr>
        <p:spPr>
          <a:xfrm>
            <a:off x="1538179" y="4726978"/>
            <a:ext cx="961646" cy="961646"/>
          </a:xfrm>
          <a:prstGeom prst="ellipse">
            <a:avLst/>
          </a:prstGeom>
          <a:solidFill>
            <a:srgbClr val="1AA3AA"/>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a:latin typeface="微软雅黑" panose="020B0503020204020204" charset="-122"/>
              <a:ea typeface="微软雅黑" panose="020B0503020204020204" charset="-122"/>
            </a:endParaRPr>
          </a:p>
        </p:txBody>
      </p:sp>
      <p:sp>
        <p:nvSpPr>
          <p:cNvPr id="41" name="椭圆 40"/>
          <p:cNvSpPr/>
          <p:nvPr>
            <p:custDataLst>
              <p:tags r:id="rId12"/>
            </p:custDataLst>
          </p:nvPr>
        </p:nvSpPr>
        <p:spPr>
          <a:xfrm>
            <a:off x="1620980" y="4809778"/>
            <a:ext cx="796045" cy="796045"/>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rPr>
              <a:t>03</a:t>
            </a:r>
            <a:endPar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7" name="文本框 6"/>
          <p:cNvSpPr txBox="1"/>
          <p:nvPr>
            <p:custDataLst>
              <p:tags r:id="rId13"/>
            </p:custDataLst>
          </p:nvPr>
        </p:nvSpPr>
        <p:spPr>
          <a:xfrm>
            <a:off x="2563577" y="3207972"/>
            <a:ext cx="3921044" cy="450617"/>
          </a:xfrm>
          <a:prstGeom prst="rect">
            <a:avLst/>
          </a:prstGeom>
          <a:noFill/>
        </p:spPr>
        <p:txBody>
          <a:bodyPr wrap="square" rtlCol="0" anchor="ctr">
            <a:normAutofit/>
          </a:bodyPr>
          <a:p>
            <a:pPr>
              <a:lnSpc>
                <a:spcPct val="120000"/>
              </a:lnSpc>
            </a:pPr>
            <a:r>
              <a:rPr lang="zh-CN" altLang="en-US" sz="1600" spc="150" dirty="0">
                <a:latin typeface="微软雅黑" panose="020B0503020204020204" charset="-122"/>
                <a:ea typeface="微软雅黑" panose="020B0503020204020204" charset="-122"/>
              </a:rPr>
              <a:t>对个人身心健康的影响。</a:t>
            </a:r>
            <a:endParaRPr lang="zh-CN" altLang="en-US" sz="1600" spc="150" dirty="0">
              <a:latin typeface="微软雅黑" panose="020B0503020204020204" charset="-122"/>
              <a:ea typeface="微软雅黑" panose="020B0503020204020204" charset="-122"/>
            </a:endParaRPr>
          </a:p>
        </p:txBody>
      </p:sp>
      <p:sp>
        <p:nvSpPr>
          <p:cNvPr id="23" name="文本框 22"/>
          <p:cNvSpPr txBox="1"/>
          <p:nvPr>
            <p:custDataLst>
              <p:tags r:id="rId14"/>
            </p:custDataLst>
          </p:nvPr>
        </p:nvSpPr>
        <p:spPr>
          <a:xfrm>
            <a:off x="5677584" y="4095233"/>
            <a:ext cx="3921044" cy="450617"/>
          </a:xfrm>
          <a:prstGeom prst="rect">
            <a:avLst/>
          </a:prstGeom>
          <a:noFill/>
        </p:spPr>
        <p:txBody>
          <a:bodyPr wrap="square" rtlCol="0" anchor="ctr">
            <a:normAutofit/>
          </a:bodyPr>
          <a:p>
            <a:pPr>
              <a:lnSpc>
                <a:spcPct val="120000"/>
              </a:lnSpc>
            </a:pPr>
            <a:r>
              <a:rPr lang="zh-CN" altLang="en-US" sz="1600" spc="150" dirty="0">
                <a:latin typeface="微软雅黑" panose="020B0503020204020204" charset="-122"/>
                <a:ea typeface="微软雅黑" panose="020B0503020204020204" charset="-122"/>
              </a:rPr>
              <a:t>危害他人与社会。</a:t>
            </a:r>
            <a:endParaRPr lang="zh-CN" altLang="en-US" sz="1600" spc="150" dirty="0">
              <a:latin typeface="微软雅黑" panose="020B0503020204020204" charset="-122"/>
              <a:ea typeface="微软雅黑" panose="020B0503020204020204" charset="-122"/>
            </a:endParaRPr>
          </a:p>
        </p:txBody>
      </p:sp>
      <p:sp>
        <p:nvSpPr>
          <p:cNvPr id="24" name="文本框 23"/>
          <p:cNvSpPr txBox="1"/>
          <p:nvPr>
            <p:custDataLst>
              <p:tags r:id="rId15"/>
            </p:custDataLst>
          </p:nvPr>
        </p:nvSpPr>
        <p:spPr>
          <a:xfrm>
            <a:off x="2563577" y="4982493"/>
            <a:ext cx="3921044" cy="450617"/>
          </a:xfrm>
          <a:prstGeom prst="rect">
            <a:avLst/>
          </a:prstGeom>
          <a:noFill/>
        </p:spPr>
        <p:txBody>
          <a:bodyPr wrap="square" rtlCol="0" anchor="ctr">
            <a:normAutofit/>
          </a:bodyPr>
          <a:p>
            <a:pPr>
              <a:lnSpc>
                <a:spcPct val="120000"/>
              </a:lnSpc>
            </a:pPr>
            <a:r>
              <a:rPr lang="zh-CN" altLang="en-US" sz="1600" spc="150" dirty="0">
                <a:latin typeface="微软雅黑" panose="020B0503020204020204" charset="-122"/>
                <a:ea typeface="微软雅黑" panose="020B0503020204020204" charset="-122"/>
              </a:rPr>
              <a:t>影响下一代。</a:t>
            </a:r>
            <a:endParaRPr lang="zh-CN" altLang="en-US" sz="1600" spc="15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20" y="0"/>
            <a:ext cx="12178665" cy="6858000"/>
            <a:chOff x="7620" y="0"/>
            <a:chExt cx="1217866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76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577786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685800" y="1680845"/>
            <a:ext cx="141478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3994785" y="5584190"/>
            <a:ext cx="708787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pic>
        <p:nvPicPr>
          <p:cNvPr id="8" name="图片 7" descr="159"/>
          <p:cNvPicPr>
            <a:picLocks noChangeAspect="1"/>
          </p:cNvPicPr>
          <p:nvPr/>
        </p:nvPicPr>
        <p:blipFill>
          <a:blip r:embed="rId3" cstate="screen"/>
          <a:stretch>
            <a:fillRect/>
          </a:stretch>
        </p:blipFill>
        <p:spPr>
          <a:xfrm>
            <a:off x="879475" y="2358390"/>
            <a:ext cx="3511550" cy="3902075"/>
          </a:xfrm>
          <a:prstGeom prst="rect">
            <a:avLst/>
          </a:prstGeom>
        </p:spPr>
      </p:pic>
      <p:sp>
        <p:nvSpPr>
          <p:cNvPr id="9" name="标题 8"/>
          <p:cNvSpPr>
            <a:spLocks noGrp="1"/>
          </p:cNvSpPr>
          <p:nvPr>
            <p:ph type="title"/>
          </p:nvPr>
        </p:nvSpPr>
        <p:spPr>
          <a:xfrm>
            <a:off x="2075815" y="1639570"/>
            <a:ext cx="1570990" cy="1325880"/>
          </a:xfrm>
        </p:spPr>
        <p:txBody>
          <a:bodyPr>
            <a:noAutofit/>
          </a:bodyPr>
          <a:lstStyle/>
          <a:p>
            <a:pPr algn="dist"/>
            <a:r>
              <a:rPr lang="zh-CN" altLang="en-US" sz="4800" dirty="0">
                <a:solidFill>
                  <a:srgbClr val="3B9C87"/>
                </a:solidFill>
                <a:latin typeface="+mn-lt"/>
                <a:ea typeface="+mn-ea"/>
                <a:cs typeface="+mn-ea"/>
                <a:sym typeface="+mn-lt"/>
              </a:rPr>
              <a:t>目录</a:t>
            </a:r>
            <a:endParaRPr lang="zh-CN" altLang="en-US" sz="4800" dirty="0">
              <a:solidFill>
                <a:srgbClr val="3B9C87"/>
              </a:solidFill>
              <a:latin typeface="+mn-lt"/>
              <a:ea typeface="+mn-ea"/>
              <a:cs typeface="+mn-ea"/>
              <a:sym typeface="+mn-lt"/>
            </a:endParaRPr>
          </a:p>
        </p:txBody>
      </p:sp>
      <p:sp>
        <p:nvSpPr>
          <p:cNvPr id="13" name="标题 27"/>
          <p:cNvSpPr>
            <a:spLocks noGrp="1"/>
          </p:cNvSpPr>
          <p:nvPr/>
        </p:nvSpPr>
        <p:spPr>
          <a:xfrm>
            <a:off x="5182266" y="2974795"/>
            <a:ext cx="482917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02.</a:t>
            </a:r>
            <a:r>
              <a:rPr lang="en-US" sz="2000" dirty="0">
                <a:solidFill>
                  <a:schemeClr val="tx1">
                    <a:lumMod val="75000"/>
                    <a:lumOff val="25000"/>
                  </a:schemeClr>
                </a:solidFill>
                <a:latin typeface="+mn-lt"/>
                <a:ea typeface="+mn-ea"/>
                <a:cs typeface="+mn-ea"/>
                <a:sym typeface="+mn-lt"/>
              </a:rPr>
              <a:t>模块二　健康意识和素养</a:t>
            </a:r>
            <a:endParaRPr lang="en-US" sz="2000" dirty="0">
              <a:solidFill>
                <a:schemeClr val="tx1">
                  <a:lumMod val="75000"/>
                  <a:lumOff val="25000"/>
                </a:schemeClr>
              </a:solidFill>
              <a:latin typeface="+mn-lt"/>
              <a:ea typeface="+mn-ea"/>
              <a:cs typeface="+mn-ea"/>
              <a:sym typeface="+mn-lt"/>
            </a:endParaRPr>
          </a:p>
        </p:txBody>
      </p:sp>
      <p:sp>
        <p:nvSpPr>
          <p:cNvPr id="14" name="标题 27"/>
          <p:cNvSpPr>
            <a:spLocks noGrp="1"/>
          </p:cNvSpPr>
          <p:nvPr/>
        </p:nvSpPr>
        <p:spPr>
          <a:xfrm>
            <a:off x="5182107" y="3716354"/>
            <a:ext cx="425767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buClrTx/>
              <a:buSzTx/>
              <a:buFontTx/>
            </a:pPr>
            <a:r>
              <a:rPr lang="en-US" sz="2800" dirty="0">
                <a:solidFill>
                  <a:schemeClr val="tx1">
                    <a:lumMod val="75000"/>
                    <a:lumOff val="25000"/>
                  </a:schemeClr>
                </a:solidFill>
                <a:latin typeface="+mn-lt"/>
                <a:ea typeface="+mn-ea"/>
                <a:cs typeface="+mn-ea"/>
                <a:sym typeface="+mn-lt"/>
              </a:rPr>
              <a:t>03.</a:t>
            </a:r>
            <a:r>
              <a:rPr lang="en-US" sz="2000" dirty="0">
                <a:solidFill>
                  <a:schemeClr val="tx1">
                    <a:lumMod val="75000"/>
                    <a:lumOff val="25000"/>
                  </a:schemeClr>
                </a:solidFill>
                <a:latin typeface="+mn-lt"/>
                <a:ea typeface="+mn-ea"/>
                <a:cs typeface="+mn-ea"/>
                <a:sym typeface="+mn-lt"/>
              </a:rPr>
              <a:t>模块三　健康生活方式</a:t>
            </a:r>
            <a:endParaRPr lang="en-US" sz="2000" dirty="0">
              <a:solidFill>
                <a:schemeClr val="tx1">
                  <a:lumMod val="75000"/>
                  <a:lumOff val="25000"/>
                </a:schemeClr>
              </a:solidFill>
              <a:latin typeface="+mn-lt"/>
              <a:ea typeface="+mn-ea"/>
              <a:cs typeface="+mn-ea"/>
              <a:sym typeface="+mn-lt"/>
            </a:endParaRPr>
          </a:p>
        </p:txBody>
      </p:sp>
      <p:sp>
        <p:nvSpPr>
          <p:cNvPr id="15" name="标题 27"/>
          <p:cNvSpPr>
            <a:spLocks noGrp="1"/>
          </p:cNvSpPr>
          <p:nvPr/>
        </p:nvSpPr>
        <p:spPr>
          <a:xfrm>
            <a:off x="5194966" y="4465926"/>
            <a:ext cx="5143502"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04.</a:t>
            </a:r>
            <a:r>
              <a:rPr lang="en-US" sz="2000" dirty="0">
                <a:solidFill>
                  <a:schemeClr val="tx1">
                    <a:lumMod val="75000"/>
                    <a:lumOff val="25000"/>
                  </a:schemeClr>
                </a:solidFill>
                <a:latin typeface="+mn-lt"/>
                <a:ea typeface="+mn-ea"/>
                <a:cs typeface="+mn-ea"/>
                <a:sym typeface="+mn-lt"/>
              </a:rPr>
              <a:t>模块四　心理健康</a:t>
            </a:r>
            <a:endParaRPr lang="en-US" sz="2000" dirty="0">
              <a:solidFill>
                <a:schemeClr val="tx1">
                  <a:lumMod val="75000"/>
                  <a:lumOff val="25000"/>
                </a:schemeClr>
              </a:solidFill>
              <a:latin typeface="+mn-lt"/>
              <a:ea typeface="+mn-ea"/>
              <a:cs typeface="+mn-ea"/>
              <a:sym typeface="+mn-lt"/>
            </a:endParaRPr>
          </a:p>
        </p:txBody>
      </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CONTENTS</a:t>
            </a:r>
            <a:endParaRPr lang="en-US" altLang="zh-CN" sz="1600" dirty="0">
              <a:solidFill>
                <a:srgbClr val="3B9C87"/>
              </a:solidFill>
              <a:latin typeface="+mn-lt"/>
              <a:ea typeface="+mn-ea"/>
              <a:cs typeface="+mn-ea"/>
              <a:sym typeface="+mn-lt"/>
            </a:endParaRPr>
          </a:p>
        </p:txBody>
      </p:sp>
      <p:sp>
        <p:nvSpPr>
          <p:cNvPr id="28" name="标题 27"/>
          <p:cNvSpPr>
            <a:spLocks noGrp="1"/>
          </p:cNvSpPr>
          <p:nvPr/>
        </p:nvSpPr>
        <p:spPr>
          <a:xfrm>
            <a:off x="5182266" y="2267497"/>
            <a:ext cx="3495198"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01.</a:t>
            </a:r>
            <a:r>
              <a:rPr sz="2000" dirty="0">
                <a:solidFill>
                  <a:schemeClr val="tx1">
                    <a:lumMod val="75000"/>
                    <a:lumOff val="25000"/>
                  </a:schemeClr>
                </a:solidFill>
                <a:latin typeface="+mn-lt"/>
                <a:ea typeface="+mn-ea"/>
                <a:cs typeface="+mn-ea"/>
                <a:sym typeface="+mn-lt"/>
              </a:rPr>
              <a:t>模块一　绪论</a:t>
            </a:r>
            <a:endParaRPr sz="2000" dirty="0">
              <a:solidFill>
                <a:schemeClr val="tx1">
                  <a:lumMod val="75000"/>
                  <a:lumOff val="2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2"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right)">
                                      <p:cBhvr>
                                        <p:cTn id="23" dur="500"/>
                                        <p:tgtEl>
                                          <p:spTgt spid="25"/>
                                        </p:tgtEl>
                                      </p:cBhvr>
                                    </p:animEffect>
                                  </p:childTnLst>
                                </p:cTn>
                              </p:par>
                              <p:par>
                                <p:cTn id="24" presetID="22" presetClass="entr" presetSubtype="4"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down)">
                                      <p:cBhvr>
                                        <p:cTn id="42" dur="500"/>
                                        <p:tgtEl>
                                          <p:spTgt spid="37"/>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P spid="13" grpId="0"/>
      <p:bldP spid="14" grpId="0"/>
      <p:bldP spid="15" grpId="0"/>
      <p:bldP spid="37"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三、性传播疾病的危害与预防</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12" name="文本框 11"/>
          <p:cNvSpPr txBox="1"/>
          <p:nvPr/>
        </p:nvSpPr>
        <p:spPr>
          <a:xfrm>
            <a:off x="1108075" y="1451610"/>
            <a:ext cx="10069830" cy="829945"/>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algn="l">
              <a:lnSpc>
                <a:spcPct val="150000"/>
              </a:lnSpc>
            </a:pPr>
            <a:r>
              <a:rPr lang="zh-CN" altLang="en-US" sz="1600" b="1" dirty="0">
                <a:latin typeface="+mn-lt"/>
                <a:ea typeface="+mn-ea"/>
                <a:cs typeface="+mn-ea"/>
                <a:sym typeface="+mn-lt"/>
              </a:rPr>
              <a:t>（二）预防性传播疾病</a:t>
            </a:r>
            <a:endParaRPr lang="zh-CN" altLang="en-US" sz="1600" b="1" dirty="0">
              <a:latin typeface="+mn-lt"/>
              <a:ea typeface="+mn-ea"/>
              <a:cs typeface="+mn-ea"/>
              <a:sym typeface="+mn-lt"/>
            </a:endParaRPr>
          </a:p>
          <a:p>
            <a:pPr algn="l">
              <a:lnSpc>
                <a:spcPct val="150000"/>
              </a:lnSpc>
            </a:pPr>
            <a:r>
              <a:rPr lang="zh-CN" altLang="en-US" sz="1600" dirty="0">
                <a:latin typeface="+mn-lt"/>
                <a:ea typeface="+mn-ea"/>
                <a:cs typeface="+mn-ea"/>
                <a:sym typeface="+mn-lt"/>
              </a:rPr>
              <a:t>我国《性病防治管理办法》中明确指出，实行预防为主、防治结合、综合治理的方针。</a:t>
            </a:r>
            <a:endParaRPr lang="zh-CN" altLang="en-US" sz="1600" dirty="0">
              <a:latin typeface="+mn-lt"/>
              <a:ea typeface="+mn-ea"/>
              <a:cs typeface="+mn-ea"/>
              <a:sym typeface="+mn-lt"/>
            </a:endParaRPr>
          </a:p>
        </p:txBody>
      </p:sp>
      <p:grpSp>
        <p:nvGrpSpPr>
          <p:cNvPr id="18" name="组合 17"/>
          <p:cNvGrpSpPr/>
          <p:nvPr>
            <p:custDataLst>
              <p:tags r:id="rId4"/>
            </p:custDataLst>
          </p:nvPr>
        </p:nvGrpSpPr>
        <p:grpSpPr>
          <a:xfrm>
            <a:off x="1806458" y="2629089"/>
            <a:ext cx="2431049" cy="1602342"/>
            <a:chOff x="1304924" y="3171825"/>
            <a:chExt cx="2647951" cy="1745305"/>
          </a:xfrm>
        </p:grpSpPr>
        <p:cxnSp>
          <p:nvCxnSpPr>
            <p:cNvPr id="8" name="直接连接符 7"/>
            <p:cNvCxnSpPr/>
            <p:nvPr>
              <p:custDataLst>
                <p:tags r:id="rId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4" name="直接连接符 13"/>
            <p:cNvCxnSpPr/>
            <p:nvPr>
              <p:custDataLst>
                <p:tags r:id="rId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15" name="任意多边形 14"/>
            <p:cNvSpPr/>
            <p:nvPr>
              <p:custDataLst>
                <p:tags r:id="rId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6" name="文本框 15"/>
            <p:cNvSpPr txBox="1"/>
            <p:nvPr>
              <p:custDataLst>
                <p:tags r:id="rId8"/>
              </p:custDataLst>
            </p:nvPr>
          </p:nvSpPr>
          <p:spPr>
            <a:xfrm>
              <a:off x="3295650" y="4539734"/>
              <a:ext cx="476250" cy="369332"/>
            </a:xfrm>
            <a:prstGeom prst="rect">
              <a:avLst/>
            </a:prstGeom>
            <a:noFill/>
          </p:spPr>
          <p:txBody>
            <a:bodyPr wrap="square" rtlCol="0" anchor="ctr">
              <a:normAutofit fontScale="70000"/>
            </a:bodyPr>
            <a:p>
              <a:pPr algn="ctr" fontAlgn="auto">
                <a:lnSpc>
                  <a:spcPct val="120000"/>
                </a:lnSpc>
              </a:pPr>
              <a:r>
                <a:rPr lang="en-US" altLang="zh-CN" dirty="0"/>
                <a:t>A</a:t>
              </a:r>
              <a:endParaRPr lang="zh-CN" altLang="en-US" dirty="0"/>
            </a:p>
          </p:txBody>
        </p:sp>
      </p:grpSp>
      <p:grpSp>
        <p:nvGrpSpPr>
          <p:cNvPr id="19" name="组合 18"/>
          <p:cNvGrpSpPr/>
          <p:nvPr>
            <p:custDataLst>
              <p:tags r:id="rId9"/>
            </p:custDataLst>
          </p:nvPr>
        </p:nvGrpSpPr>
        <p:grpSpPr>
          <a:xfrm>
            <a:off x="4947108" y="2629089"/>
            <a:ext cx="2431049" cy="1602342"/>
            <a:chOff x="1304924" y="3171825"/>
            <a:chExt cx="2647951" cy="1745305"/>
          </a:xfrm>
        </p:grpSpPr>
        <p:cxnSp>
          <p:nvCxnSpPr>
            <p:cNvPr id="20" name="直接连接符 19"/>
            <p:cNvCxnSpPr/>
            <p:nvPr>
              <p:custDataLst>
                <p:tags r:id="rId1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1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7" name="文本框 16"/>
            <p:cNvSpPr txBox="1"/>
            <p:nvPr>
              <p:custDataLst>
                <p:tags r:id="rId13"/>
              </p:custDataLst>
            </p:nvPr>
          </p:nvSpPr>
          <p:spPr>
            <a:xfrm>
              <a:off x="3295650" y="4539734"/>
              <a:ext cx="476250" cy="369332"/>
            </a:xfrm>
            <a:prstGeom prst="rect">
              <a:avLst/>
            </a:prstGeom>
            <a:noFill/>
          </p:spPr>
          <p:txBody>
            <a:bodyPr wrap="square" rtlCol="0" anchor="ctr">
              <a:normAutofit fontScale="70000"/>
            </a:bodyPr>
            <a:p>
              <a:pPr algn="ctr" fontAlgn="auto">
                <a:lnSpc>
                  <a:spcPct val="120000"/>
                </a:lnSpc>
              </a:pPr>
              <a:r>
                <a:rPr lang="en-US" altLang="zh-CN" dirty="0"/>
                <a:t>B</a:t>
              </a:r>
              <a:endParaRPr lang="zh-CN" altLang="en-US" dirty="0"/>
            </a:p>
          </p:txBody>
        </p:sp>
      </p:grpSp>
      <p:grpSp>
        <p:nvGrpSpPr>
          <p:cNvPr id="25" name="组合 24"/>
          <p:cNvGrpSpPr/>
          <p:nvPr>
            <p:custDataLst>
              <p:tags r:id="rId14"/>
            </p:custDataLst>
          </p:nvPr>
        </p:nvGrpSpPr>
        <p:grpSpPr>
          <a:xfrm>
            <a:off x="3371842" y="4506785"/>
            <a:ext cx="2431049" cy="1602342"/>
            <a:chOff x="1304924" y="3171825"/>
            <a:chExt cx="2647951" cy="1745305"/>
          </a:xfrm>
        </p:grpSpPr>
        <p:cxnSp>
          <p:nvCxnSpPr>
            <p:cNvPr id="42" name="直接连接符 41"/>
            <p:cNvCxnSpPr/>
            <p:nvPr>
              <p:custDataLst>
                <p:tags r:id="rId1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18"/>
              </p:custDataLst>
            </p:nvPr>
          </p:nvSpPr>
          <p:spPr>
            <a:xfrm>
              <a:off x="3295650" y="4532145"/>
              <a:ext cx="476249" cy="384513"/>
            </a:xfrm>
            <a:prstGeom prst="rect">
              <a:avLst/>
            </a:prstGeom>
            <a:noFill/>
          </p:spPr>
          <p:txBody>
            <a:bodyPr wrap="square" rtlCol="0" anchor="ctr">
              <a:normAutofit fontScale="72500"/>
            </a:bodyPr>
            <a:p>
              <a:pPr algn="ctr" fontAlgn="auto">
                <a:lnSpc>
                  <a:spcPct val="120000"/>
                </a:lnSpc>
              </a:pPr>
              <a:r>
                <a:rPr lang="en-US" altLang="zh-CN" dirty="0"/>
                <a:t>D</a:t>
              </a:r>
              <a:endParaRPr lang="zh-CN" altLang="en-US" dirty="0"/>
            </a:p>
          </p:txBody>
        </p:sp>
      </p:grpSp>
      <p:grpSp>
        <p:nvGrpSpPr>
          <p:cNvPr id="37" name="组合 36"/>
          <p:cNvGrpSpPr/>
          <p:nvPr>
            <p:custDataLst>
              <p:tags r:id="rId19"/>
            </p:custDataLst>
          </p:nvPr>
        </p:nvGrpSpPr>
        <p:grpSpPr>
          <a:xfrm>
            <a:off x="6512492" y="4506785"/>
            <a:ext cx="2431049" cy="1602342"/>
            <a:chOff x="1304924" y="3171825"/>
            <a:chExt cx="2647951" cy="1745305"/>
          </a:xfrm>
        </p:grpSpPr>
        <p:cxnSp>
          <p:nvCxnSpPr>
            <p:cNvPr id="26" name="直接连接符 25"/>
            <p:cNvCxnSpPr/>
            <p:nvPr>
              <p:custDataLst>
                <p:tags r:id="rId2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2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7" name="任意多边形 26"/>
            <p:cNvSpPr/>
            <p:nvPr>
              <p:custDataLst>
                <p:tags r:id="rId2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8" name="文本框 27"/>
            <p:cNvSpPr txBox="1"/>
            <p:nvPr>
              <p:custDataLst>
                <p:tags r:id="rId23"/>
              </p:custDataLst>
            </p:nvPr>
          </p:nvSpPr>
          <p:spPr>
            <a:xfrm>
              <a:off x="3295650" y="4532145"/>
              <a:ext cx="476249" cy="384513"/>
            </a:xfrm>
            <a:prstGeom prst="rect">
              <a:avLst/>
            </a:prstGeom>
            <a:noFill/>
          </p:spPr>
          <p:txBody>
            <a:bodyPr wrap="square" rtlCol="0" anchor="ctr">
              <a:normAutofit fontScale="72500"/>
            </a:bodyPr>
            <a:p>
              <a:pPr algn="ctr" fontAlgn="auto">
                <a:lnSpc>
                  <a:spcPct val="120000"/>
                </a:lnSpc>
              </a:pPr>
              <a:r>
                <a:rPr lang="en-US" altLang="zh-CN" dirty="0"/>
                <a:t>E</a:t>
              </a:r>
              <a:endParaRPr lang="zh-CN" altLang="en-US" dirty="0"/>
            </a:p>
          </p:txBody>
        </p:sp>
      </p:grpSp>
      <p:grpSp>
        <p:nvGrpSpPr>
          <p:cNvPr id="29" name="组合 28"/>
          <p:cNvGrpSpPr/>
          <p:nvPr>
            <p:custDataLst>
              <p:tags r:id="rId24"/>
            </p:custDataLst>
          </p:nvPr>
        </p:nvGrpSpPr>
        <p:grpSpPr>
          <a:xfrm>
            <a:off x="8085938" y="2629089"/>
            <a:ext cx="2431049" cy="1602342"/>
            <a:chOff x="1304924" y="3171825"/>
            <a:chExt cx="2647951" cy="1745305"/>
          </a:xfrm>
        </p:grpSpPr>
        <p:cxnSp>
          <p:nvCxnSpPr>
            <p:cNvPr id="30" name="直接连接符 29"/>
            <p:cNvCxnSpPr/>
            <p:nvPr>
              <p:custDataLst>
                <p:tags r:id="rId2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1" name="直接连接符 30"/>
            <p:cNvCxnSpPr/>
            <p:nvPr>
              <p:custDataLst>
                <p:tags r:id="rId2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32" name="任意多边形 31"/>
            <p:cNvSpPr/>
            <p:nvPr>
              <p:custDataLst>
                <p:tags r:id="rId2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34" name="文本框 33"/>
            <p:cNvSpPr txBox="1"/>
            <p:nvPr>
              <p:custDataLst>
                <p:tags r:id="rId28"/>
              </p:custDataLst>
            </p:nvPr>
          </p:nvSpPr>
          <p:spPr>
            <a:xfrm>
              <a:off x="3295650" y="4532145"/>
              <a:ext cx="476249" cy="384513"/>
            </a:xfrm>
            <a:prstGeom prst="rect">
              <a:avLst/>
            </a:prstGeom>
            <a:noFill/>
          </p:spPr>
          <p:txBody>
            <a:bodyPr wrap="square" rtlCol="0" anchor="ctr">
              <a:normAutofit fontScale="72500"/>
            </a:bodyPr>
            <a:p>
              <a:pPr algn="ctr" fontAlgn="auto">
                <a:lnSpc>
                  <a:spcPct val="120000"/>
                </a:lnSpc>
              </a:pPr>
              <a:r>
                <a:rPr lang="en-US" altLang="zh-CN" dirty="0"/>
                <a:t>C</a:t>
              </a:r>
              <a:endParaRPr lang="zh-CN" altLang="en-US" dirty="0"/>
            </a:p>
          </p:txBody>
        </p:sp>
      </p:grpSp>
      <p:sp>
        <p:nvSpPr>
          <p:cNvPr id="46" name="文本框 45"/>
          <p:cNvSpPr txBox="1"/>
          <p:nvPr>
            <p:custDataLst>
              <p:tags r:id="rId29"/>
            </p:custDataLst>
          </p:nvPr>
        </p:nvSpPr>
        <p:spPr>
          <a:xfrm>
            <a:off x="1806458" y="2635565"/>
            <a:ext cx="2431049" cy="1220451"/>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普及防治知识</a:t>
            </a:r>
            <a:endParaRPr lang="zh-CN" altLang="en-US" sz="1400" spc="150">
              <a:solidFill>
                <a:srgbClr val="FFFFFF"/>
              </a:solidFill>
              <a:latin typeface="微软雅黑" panose="020B0503020204020204" charset="-122"/>
              <a:ea typeface="微软雅黑" panose="020B0503020204020204" charset="-122"/>
            </a:endParaRPr>
          </a:p>
        </p:txBody>
      </p:sp>
      <p:sp>
        <p:nvSpPr>
          <p:cNvPr id="47" name="文本框 46"/>
          <p:cNvSpPr txBox="1"/>
          <p:nvPr>
            <p:custDataLst>
              <p:tags r:id="rId30"/>
            </p:custDataLst>
          </p:nvPr>
        </p:nvSpPr>
        <p:spPr>
          <a:xfrm>
            <a:off x="4969701" y="2635565"/>
            <a:ext cx="2431049" cy="1220451"/>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严禁高危性行为</a:t>
            </a:r>
            <a:endParaRPr lang="zh-CN" altLang="en-US" sz="1400" spc="150">
              <a:solidFill>
                <a:srgbClr val="FFFFFF"/>
              </a:solidFill>
              <a:latin typeface="微软雅黑" panose="020B0503020204020204" charset="-122"/>
              <a:ea typeface="微软雅黑" panose="020B0503020204020204" charset="-122"/>
            </a:endParaRPr>
          </a:p>
        </p:txBody>
      </p:sp>
      <p:sp>
        <p:nvSpPr>
          <p:cNvPr id="48" name="文本框 47"/>
          <p:cNvSpPr txBox="1"/>
          <p:nvPr>
            <p:custDataLst>
              <p:tags r:id="rId31"/>
            </p:custDataLst>
          </p:nvPr>
        </p:nvSpPr>
        <p:spPr>
          <a:xfrm>
            <a:off x="8085938" y="2635565"/>
            <a:ext cx="2431049" cy="1220451"/>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定期体检</a:t>
            </a:r>
            <a:endParaRPr lang="zh-CN" altLang="en-US" sz="1400" spc="150">
              <a:solidFill>
                <a:srgbClr val="FFFFFF"/>
              </a:solidFill>
              <a:latin typeface="微软雅黑" panose="020B0503020204020204" charset="-122"/>
              <a:ea typeface="微软雅黑" panose="020B0503020204020204" charset="-122"/>
            </a:endParaRPr>
          </a:p>
        </p:txBody>
      </p:sp>
      <p:sp>
        <p:nvSpPr>
          <p:cNvPr id="49" name="文本框 48"/>
          <p:cNvSpPr txBox="1"/>
          <p:nvPr>
            <p:custDataLst>
              <p:tags r:id="rId32"/>
            </p:custDataLst>
          </p:nvPr>
        </p:nvSpPr>
        <p:spPr>
          <a:xfrm>
            <a:off x="3381396" y="4504851"/>
            <a:ext cx="2421495" cy="1220451"/>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切断性接触以外的其他传播途径</a:t>
            </a:r>
            <a:endParaRPr lang="zh-CN" altLang="en-US" sz="1400" spc="150">
              <a:solidFill>
                <a:srgbClr val="FFFFFF"/>
              </a:solidFill>
              <a:latin typeface="微软雅黑" panose="020B0503020204020204" charset="-122"/>
              <a:ea typeface="微软雅黑" panose="020B0503020204020204" charset="-122"/>
            </a:endParaRPr>
          </a:p>
        </p:txBody>
      </p:sp>
      <p:sp>
        <p:nvSpPr>
          <p:cNvPr id="50" name="文本框 49"/>
          <p:cNvSpPr txBox="1"/>
          <p:nvPr>
            <p:custDataLst>
              <p:tags r:id="rId33"/>
            </p:custDataLst>
          </p:nvPr>
        </p:nvSpPr>
        <p:spPr>
          <a:xfrm>
            <a:off x="6510672" y="4504851"/>
            <a:ext cx="2432869" cy="1220451"/>
          </a:xfrm>
          <a:prstGeom prst="rect">
            <a:avLst/>
          </a:prstGeom>
          <a:noFill/>
        </p:spPr>
        <p:txBody>
          <a:bodyPr wrap="square" rtlCol="0" anchor="ctr" anchorCtr="0">
            <a:normAutofit/>
          </a:bodyPr>
          <a:p>
            <a:pPr algn="ctr" fontAlgn="auto">
              <a:lnSpc>
                <a:spcPct val="120000"/>
              </a:lnSpc>
            </a:pPr>
            <a:r>
              <a:rPr lang="zh-CN" altLang="en-US" sz="1400" spc="150">
                <a:solidFill>
                  <a:srgbClr val="FFFFFF"/>
                </a:solidFill>
                <a:latin typeface="微软雅黑" panose="020B0503020204020204" charset="-122"/>
                <a:ea typeface="微软雅黑" panose="020B0503020204020204" charset="-122"/>
              </a:rPr>
              <a:t>预防接种</a:t>
            </a:r>
            <a:endParaRPr lang="zh-CN" altLang="en-US" sz="1400" spc="15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fontAlgn="auto">
              <a:lnSpc>
                <a:spcPct val="120000"/>
              </a:lnSpc>
              <a:buNone/>
            </a:pPr>
            <a:r>
              <a:rPr lang="zh-CN" altLang="en-US" dirty="0">
                <a:cs typeface="+mn-ea"/>
                <a:sym typeface="+mn-lt"/>
              </a:rPr>
              <a:t>大学生不良生活方式主要表现在：生活不规律，膳食不合理，营养不均衡，情绪不稳定，适应能力差，抗挫折能力不足，不运动或少运动。总体来说，高年级大学生主要存在吸烟、酗酒、暴饮暴食、盲目减肥等不健康的行为。低年级大学生存在卫生习惯差、睡眠不足、人际关系紧张等不良生活方式。大学生中吸烟、通宵上网、玩游戏、不积极参加体育活动的现象越来越普遍，女生中因节食减肥造成贫血、胃病的现象屡见不鲜；性的生理知识极为贫乏，因而产生性的困惑等问题；自我封闭，心理承受力差，大学生中自杀率呈上升趋势。</a:t>
            </a: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四、艾滋病</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nvSpPr>
        <p:spPr>
          <a:xfrm>
            <a:off x="1029335" y="1806575"/>
            <a:ext cx="10063480" cy="1568450"/>
          </a:xfrm>
          <a:prstGeom prst="rect">
            <a:avLst/>
          </a:prstGeom>
          <a:noFill/>
        </p:spPr>
        <p:txBody>
          <a:bodyPr wrap="square" rtlCol="0">
            <a:spAutoFit/>
          </a:bodyPr>
          <a:p>
            <a:pPr algn="just">
              <a:lnSpc>
                <a:spcPct val="150000"/>
              </a:lnSpc>
            </a:pPr>
            <a:r>
              <a:rPr lang="zh-CN" altLang="en-US" sz="1600" dirty="0">
                <a:cs typeface="+mn-ea"/>
                <a:sym typeface="+mn-lt"/>
              </a:rPr>
              <a:t>艾滋病（获得性免疫缺陷综合征，Acquired Immune Deficiency Syndrome，AIDS）是由人类免疫缺陷病毒（Human Immunodeficiency Virus，HIV）引起的恶性传染病。HIV进入人体后，主要侵犯人体的免疫系统，破坏免疫功能，从而导致一系列致病菌感染和罕见肿瘤的发生，病死率高。</a:t>
            </a:r>
            <a:endParaRPr lang="zh-CN" altLang="en-US" sz="1600" dirty="0">
              <a:cs typeface="+mn-ea"/>
              <a:sym typeface="+mn-lt"/>
            </a:endParaRPr>
          </a:p>
          <a:p>
            <a:pPr algn="just">
              <a:lnSpc>
                <a:spcPct val="150000"/>
              </a:lnSpc>
            </a:pPr>
            <a:r>
              <a:rPr lang="zh-CN" altLang="en-US" sz="1600" dirty="0">
                <a:cs typeface="+mn-ea"/>
                <a:sym typeface="+mn-lt"/>
              </a:rPr>
              <a:t>（一）传播途径</a:t>
            </a:r>
            <a:endParaRPr lang="zh-CN" altLang="en-US" sz="1600" dirty="0">
              <a:cs typeface="+mn-ea"/>
              <a:sym typeface="+mn-lt"/>
            </a:endParaRPr>
          </a:p>
        </p:txBody>
      </p:sp>
      <p:cxnSp>
        <p:nvCxnSpPr>
          <p:cNvPr id="9" name="直接连接符 8"/>
          <p:cNvCxnSpPr/>
          <p:nvPr>
            <p:custDataLst>
              <p:tags r:id="rId4"/>
            </p:custDataLst>
          </p:nvPr>
        </p:nvCxnSpPr>
        <p:spPr>
          <a:xfrm>
            <a:off x="1485900" y="5711190"/>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5" name="直接连接符 4"/>
          <p:cNvCxnSpPr/>
          <p:nvPr>
            <p:custDataLst>
              <p:tags r:id="rId5"/>
            </p:custDataLst>
          </p:nvPr>
        </p:nvCxnSpPr>
        <p:spPr>
          <a:xfrm>
            <a:off x="1400175" y="5828030"/>
            <a:ext cx="2505075"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6"/>
            </p:custDataLst>
          </p:nvPr>
        </p:nvSpPr>
        <p:spPr>
          <a:xfrm>
            <a:off x="1400175" y="4091940"/>
            <a:ext cx="2647950" cy="174561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7"/>
            </p:custDataLst>
          </p:nvPr>
        </p:nvSpPr>
        <p:spPr>
          <a:xfrm>
            <a:off x="3390900" y="5459730"/>
            <a:ext cx="476250" cy="369570"/>
          </a:xfrm>
          <a:prstGeom prst="rect">
            <a:avLst/>
          </a:prstGeom>
          <a:noFill/>
        </p:spPr>
        <p:txBody>
          <a:bodyPr wrap="square" rtlCol="0" anchor="ctr">
            <a:normAutofit fontScale="92500" lnSpcReduction="20000"/>
          </a:bodyPr>
          <a:p>
            <a:pPr algn="ctr" fontAlgn="auto">
              <a:lnSpc>
                <a:spcPct val="120000"/>
              </a:lnSpc>
            </a:pPr>
            <a:r>
              <a:rPr lang="en-US" altLang="zh-CN" dirty="0"/>
              <a:t>A</a:t>
            </a:r>
            <a:endParaRPr lang="zh-CN" altLang="en-US" dirty="0"/>
          </a:p>
        </p:txBody>
      </p:sp>
      <p:sp>
        <p:nvSpPr>
          <p:cNvPr id="29" name="文本框 28"/>
          <p:cNvSpPr txBox="1"/>
          <p:nvPr>
            <p:custDataLst>
              <p:tags r:id="rId8"/>
            </p:custDataLst>
          </p:nvPr>
        </p:nvSpPr>
        <p:spPr>
          <a:xfrm>
            <a:off x="1400175" y="4122816"/>
            <a:ext cx="2647950" cy="1276985"/>
          </a:xfrm>
          <a:prstGeom prst="rect">
            <a:avLst/>
          </a:prstGeom>
          <a:noFill/>
        </p:spPr>
        <p:txBody>
          <a:bodyPr wrap="square" rtlCol="0" anchor="ctr" anchorCtr="0">
            <a:normAutofit/>
          </a:bodyPr>
          <a:p>
            <a:pPr algn="ctr" fontAlgn="auto">
              <a:lnSpc>
                <a:spcPct val="120000"/>
              </a:lnSpc>
            </a:pPr>
            <a:r>
              <a:rPr lang="zh-CN" altLang="en-US" sz="1600" spc="150">
                <a:solidFill>
                  <a:srgbClr val="FFFFFF"/>
                </a:solidFill>
                <a:latin typeface="微软雅黑" panose="020B0503020204020204" charset="-122"/>
                <a:ea typeface="微软雅黑" panose="020B0503020204020204" charset="-122"/>
              </a:rPr>
              <a:t>血液传播</a:t>
            </a:r>
            <a:endParaRPr lang="zh-CN" altLang="en-US" sz="1600" spc="150">
              <a:solidFill>
                <a:srgbClr val="FFFFFF"/>
              </a:solidFill>
              <a:latin typeface="微软雅黑" panose="020B0503020204020204" charset="-122"/>
              <a:ea typeface="微软雅黑" panose="020B0503020204020204" charset="-122"/>
            </a:endParaRPr>
          </a:p>
        </p:txBody>
      </p:sp>
      <p:cxnSp>
        <p:nvCxnSpPr>
          <p:cNvPr id="20" name="直接连接符 19"/>
          <p:cNvCxnSpPr/>
          <p:nvPr>
            <p:custDataLst>
              <p:tags r:id="rId9"/>
            </p:custDataLst>
          </p:nvPr>
        </p:nvCxnSpPr>
        <p:spPr>
          <a:xfrm>
            <a:off x="4819650" y="5711190"/>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10"/>
            </p:custDataLst>
          </p:nvPr>
        </p:nvCxnSpPr>
        <p:spPr>
          <a:xfrm>
            <a:off x="4733925" y="5828030"/>
            <a:ext cx="2505075"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1"/>
            </p:custDataLst>
          </p:nvPr>
        </p:nvSpPr>
        <p:spPr>
          <a:xfrm>
            <a:off x="4733925" y="4091940"/>
            <a:ext cx="2647950" cy="174561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3" name="文本框 22"/>
          <p:cNvSpPr txBox="1"/>
          <p:nvPr>
            <p:custDataLst>
              <p:tags r:id="rId12"/>
            </p:custDataLst>
          </p:nvPr>
        </p:nvSpPr>
        <p:spPr>
          <a:xfrm>
            <a:off x="6724650" y="5459730"/>
            <a:ext cx="476250" cy="369570"/>
          </a:xfrm>
          <a:prstGeom prst="rect">
            <a:avLst/>
          </a:prstGeom>
          <a:noFill/>
        </p:spPr>
        <p:txBody>
          <a:bodyPr wrap="square" rtlCol="0" anchor="ctr">
            <a:normAutofit fontScale="92500" lnSpcReduction="20000"/>
          </a:bodyPr>
          <a:p>
            <a:pPr algn="ctr" fontAlgn="auto">
              <a:lnSpc>
                <a:spcPct val="120000"/>
              </a:lnSpc>
            </a:pPr>
            <a:r>
              <a:rPr lang="en-US" altLang="zh-CN" dirty="0"/>
              <a:t>B</a:t>
            </a:r>
            <a:endParaRPr lang="zh-CN" altLang="en-US" dirty="0"/>
          </a:p>
        </p:txBody>
      </p:sp>
      <p:sp>
        <p:nvSpPr>
          <p:cNvPr id="8" name="文本框 7"/>
          <p:cNvSpPr txBox="1"/>
          <p:nvPr>
            <p:custDataLst>
              <p:tags r:id="rId13"/>
            </p:custDataLst>
          </p:nvPr>
        </p:nvSpPr>
        <p:spPr>
          <a:xfrm>
            <a:off x="4733925" y="4122816"/>
            <a:ext cx="2647950" cy="1276985"/>
          </a:xfrm>
          <a:prstGeom prst="rect">
            <a:avLst/>
          </a:prstGeom>
          <a:noFill/>
        </p:spPr>
        <p:txBody>
          <a:bodyPr wrap="square" rtlCol="0" anchor="ctr" anchorCtr="0">
            <a:normAutofit/>
          </a:bodyPr>
          <a:p>
            <a:pPr algn="ctr" fontAlgn="auto">
              <a:lnSpc>
                <a:spcPct val="120000"/>
              </a:lnSpc>
            </a:pPr>
            <a:r>
              <a:rPr lang="zh-CN" altLang="en-US" sz="1600" spc="150">
                <a:solidFill>
                  <a:srgbClr val="FFFFFF"/>
                </a:solidFill>
                <a:latin typeface="微软雅黑" panose="020B0503020204020204" charset="-122"/>
                <a:ea typeface="微软雅黑" panose="020B0503020204020204" charset="-122"/>
              </a:rPr>
              <a:t>性接触传播</a:t>
            </a:r>
            <a:endParaRPr lang="zh-CN" altLang="en-US" sz="1600" spc="150">
              <a:solidFill>
                <a:srgbClr val="FFFFFF"/>
              </a:solidFill>
              <a:latin typeface="微软雅黑" panose="020B0503020204020204" charset="-122"/>
              <a:ea typeface="微软雅黑" panose="020B0503020204020204" charset="-122"/>
            </a:endParaRPr>
          </a:p>
        </p:txBody>
      </p:sp>
      <p:cxnSp>
        <p:nvCxnSpPr>
          <p:cNvPr id="25" name="直接连接符 24"/>
          <p:cNvCxnSpPr/>
          <p:nvPr>
            <p:custDataLst>
              <p:tags r:id="rId14"/>
            </p:custDataLst>
          </p:nvPr>
        </p:nvCxnSpPr>
        <p:spPr>
          <a:xfrm>
            <a:off x="8153400" y="5711190"/>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6" name="直接连接符 25"/>
          <p:cNvCxnSpPr/>
          <p:nvPr>
            <p:custDataLst>
              <p:tags r:id="rId15"/>
            </p:custDataLst>
          </p:nvPr>
        </p:nvCxnSpPr>
        <p:spPr>
          <a:xfrm>
            <a:off x="8067675" y="5828030"/>
            <a:ext cx="2505075"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7" name="任意多边形 26"/>
          <p:cNvSpPr/>
          <p:nvPr>
            <p:custDataLst>
              <p:tags r:id="rId16"/>
            </p:custDataLst>
          </p:nvPr>
        </p:nvSpPr>
        <p:spPr>
          <a:xfrm>
            <a:off x="8067675" y="4091940"/>
            <a:ext cx="2647950" cy="174561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8" name="文本框 27"/>
          <p:cNvSpPr txBox="1"/>
          <p:nvPr>
            <p:custDataLst>
              <p:tags r:id="rId17"/>
            </p:custDataLst>
          </p:nvPr>
        </p:nvSpPr>
        <p:spPr>
          <a:xfrm>
            <a:off x="10058400" y="5459730"/>
            <a:ext cx="476250" cy="369570"/>
          </a:xfrm>
          <a:prstGeom prst="rect">
            <a:avLst/>
          </a:prstGeom>
          <a:noFill/>
        </p:spPr>
        <p:txBody>
          <a:bodyPr wrap="square" rtlCol="0" anchor="ctr">
            <a:normAutofit fontScale="92500" lnSpcReduction="20000"/>
          </a:bodyPr>
          <a:p>
            <a:pPr algn="ctr" fontAlgn="auto">
              <a:lnSpc>
                <a:spcPct val="120000"/>
              </a:lnSpc>
            </a:pPr>
            <a:r>
              <a:rPr lang="en-US" altLang="zh-CN" dirty="0"/>
              <a:t>C</a:t>
            </a:r>
            <a:endParaRPr lang="zh-CN" altLang="en-US" dirty="0"/>
          </a:p>
        </p:txBody>
      </p:sp>
      <p:sp>
        <p:nvSpPr>
          <p:cNvPr id="12" name="文本框 11"/>
          <p:cNvSpPr txBox="1"/>
          <p:nvPr>
            <p:custDataLst>
              <p:tags r:id="rId18"/>
            </p:custDataLst>
          </p:nvPr>
        </p:nvSpPr>
        <p:spPr>
          <a:xfrm>
            <a:off x="8067675" y="4122816"/>
            <a:ext cx="2647950" cy="1276985"/>
          </a:xfrm>
          <a:prstGeom prst="rect">
            <a:avLst/>
          </a:prstGeom>
          <a:noFill/>
        </p:spPr>
        <p:txBody>
          <a:bodyPr wrap="square" rtlCol="0" anchor="ctr" anchorCtr="0">
            <a:normAutofit/>
          </a:bodyPr>
          <a:p>
            <a:pPr algn="ctr" fontAlgn="auto">
              <a:lnSpc>
                <a:spcPct val="120000"/>
              </a:lnSpc>
            </a:pPr>
            <a:r>
              <a:rPr lang="zh-CN" altLang="en-US" sz="1600" spc="150">
                <a:solidFill>
                  <a:srgbClr val="FFFFFF"/>
                </a:solidFill>
                <a:latin typeface="微软雅黑" panose="020B0503020204020204" charset="-122"/>
                <a:ea typeface="微软雅黑" panose="020B0503020204020204" charset="-122"/>
              </a:rPr>
              <a:t>母婴传播</a:t>
            </a:r>
            <a:endParaRPr lang="zh-CN" altLang="en-US" sz="1600" spc="15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fontAlgn="auto">
              <a:lnSpc>
                <a:spcPct val="120000"/>
              </a:lnSpc>
              <a:buNone/>
            </a:pPr>
            <a:r>
              <a:rPr lang="zh-CN" altLang="en-US" dirty="0">
                <a:cs typeface="+mn-ea"/>
                <a:sym typeface="+mn-lt"/>
              </a:rPr>
              <a:t>大学生不良生活方式主要表现在：生活不规律，膳食不合理，营养不均衡，情绪不稳定，适应能力差，抗挫折能力不足，不运动或少运动。总体来说，高年级大学生主要存在吸烟、酗酒、暴饮暴食、盲目减肥等不健康的行为。低年级大学生存在卫生习惯差、睡眠不足、人际关系紧张等不良生活方式。大学生中吸烟、通宵上网、玩游戏、不积极参加体育活动的现象越来越普遍，女生中因节食减肥造成贫血、胃病的现象屡见不鲜；性的生理知识极为贫乏，因而产生性的困惑等问题；自我封闭，心理承受力差，大学生中自杀率呈上升趋势。</a:t>
            </a: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四、艾滋病</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nvSpPr>
        <p:spPr>
          <a:xfrm>
            <a:off x="1029335" y="1806575"/>
            <a:ext cx="10063480" cy="3784600"/>
          </a:xfrm>
          <a:prstGeom prst="rect">
            <a:avLst/>
          </a:prstGeom>
          <a:noFill/>
        </p:spPr>
        <p:txBody>
          <a:bodyPr wrap="square" rtlCol="0">
            <a:spAutoFit/>
          </a:bodyPr>
          <a:p>
            <a:pPr algn="just">
              <a:lnSpc>
                <a:spcPct val="150000"/>
              </a:lnSpc>
            </a:pPr>
            <a:r>
              <a:rPr lang="zh-CN" altLang="en-US" sz="1600" dirty="0">
                <a:cs typeface="+mn-ea"/>
                <a:sym typeface="+mn-lt"/>
              </a:rPr>
              <a:t>（二）艾滋病高危人群</a:t>
            </a:r>
            <a:endParaRPr lang="zh-CN" altLang="en-US" sz="1600" dirty="0">
              <a:cs typeface="+mn-ea"/>
              <a:sym typeface="+mn-lt"/>
            </a:endParaRPr>
          </a:p>
          <a:p>
            <a:pPr algn="just">
              <a:lnSpc>
                <a:spcPct val="150000"/>
              </a:lnSpc>
            </a:pPr>
            <a:r>
              <a:rPr lang="zh-CN" altLang="en-US" sz="1600" dirty="0">
                <a:cs typeface="+mn-ea"/>
                <a:sym typeface="+mn-lt"/>
              </a:rPr>
              <a:t>多性伴侣、同性恋、卖淫嫖娼者、共用针具脉注吸毒者等，都是感染艾滋病的高危人群。</a:t>
            </a:r>
            <a:endParaRPr lang="zh-CN" altLang="en-US" sz="1600" dirty="0">
              <a:cs typeface="+mn-ea"/>
              <a:sym typeface="+mn-lt"/>
            </a:endParaRPr>
          </a:p>
          <a:p>
            <a:pPr algn="just">
              <a:lnSpc>
                <a:spcPct val="150000"/>
              </a:lnSpc>
            </a:pPr>
            <a:r>
              <a:rPr lang="zh-CN" altLang="en-US" sz="1600" dirty="0">
                <a:cs typeface="+mn-ea"/>
                <a:sym typeface="+mn-lt"/>
              </a:rPr>
              <a:t>（三）艾滋病的症状</a:t>
            </a:r>
            <a:endParaRPr lang="zh-CN" altLang="en-US" sz="1600" dirty="0">
              <a:cs typeface="+mn-ea"/>
              <a:sym typeface="+mn-lt"/>
            </a:endParaRPr>
          </a:p>
          <a:p>
            <a:pPr algn="just">
              <a:lnSpc>
                <a:spcPct val="150000"/>
              </a:lnSpc>
            </a:pPr>
            <a:r>
              <a:rPr lang="zh-CN" altLang="en-US" sz="1600" dirty="0">
                <a:cs typeface="+mn-ea"/>
                <a:sym typeface="+mn-lt"/>
              </a:rPr>
              <a:t>参照 2015 年中华医学会制定的第三版《艾滋病诊疗指南》，将艾滋病的全过程分为急性期、无症状期和艾滋病期。</a:t>
            </a:r>
            <a:endParaRPr lang="zh-CN" altLang="en-US" sz="1600" dirty="0">
              <a:cs typeface="+mn-ea"/>
              <a:sym typeface="+mn-lt"/>
            </a:endParaRPr>
          </a:p>
          <a:p>
            <a:pPr algn="just">
              <a:lnSpc>
                <a:spcPct val="150000"/>
              </a:lnSpc>
            </a:pPr>
            <a:r>
              <a:rPr lang="zh-CN" altLang="en-US" sz="1600" dirty="0">
                <a:cs typeface="+mn-ea"/>
                <a:sym typeface="+mn-lt"/>
              </a:rPr>
              <a:t>（四）治疗与预防艾滋病</a:t>
            </a:r>
            <a:endParaRPr lang="zh-CN" altLang="en-US" sz="1600" dirty="0">
              <a:cs typeface="+mn-ea"/>
              <a:sym typeface="+mn-lt"/>
            </a:endParaRPr>
          </a:p>
          <a:p>
            <a:pPr algn="just">
              <a:lnSpc>
                <a:spcPct val="150000"/>
              </a:lnSpc>
            </a:pPr>
            <a:r>
              <a:rPr lang="zh-CN" altLang="en-US" sz="1600" dirty="0">
                <a:cs typeface="+mn-ea"/>
                <a:sym typeface="+mn-lt"/>
              </a:rPr>
              <a:t>为了预防艾滋病的流行，我国对艾滋病患者实行免费治疗。但就目前来说，艾滋病是无法治愈的，但接受持续终生的“高效联合抗反转录病毒治疗”（HAART，俗称鸡尾酒疗法），可以最大限度地减少病毒复制，保存机体的免疫功能，使患者获得正常的期望寿命，提高患者的生活质量，减少艾滋病的传播。在这种理想情况下，艾滋病不再是“不治之症”，而是成为和高血压、糖尿病一样的“慢性病”。</a:t>
            </a:r>
            <a:endParaRPr lang="zh-CN" altLang="en-US" sz="16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fontAlgn="auto">
              <a:lnSpc>
                <a:spcPct val="120000"/>
              </a:lnSpc>
              <a:buNone/>
            </a:pPr>
            <a:r>
              <a:rPr lang="zh-CN" altLang="en-US" dirty="0">
                <a:cs typeface="+mn-ea"/>
                <a:sym typeface="+mn-lt"/>
              </a:rPr>
              <a:t>大学生不良生活方式主要表现在：生活不规律，膳食不合理，营养不均衡，情绪不稳定，适应能力差，抗挫折能力不足，不运动或少运动。总体来说，高年级大学生主要存在吸烟、酗酒、暴饮暴食、盲目减肥等不健康的行为。低年级大学生存在卫生习惯差、睡眠不足、人际关系紧张等不良生活方式。大学生中吸烟、通宵上网、玩游戏、不积极参加体育活动的现象越来越普遍，女生中因节食减肥造成贫血、胃病的现象屡见不鲜；性的生理知识极为贫乏，因而产生性的困惑等问题；自我封闭，心理承受力差，大学生中自杀率呈上升趋势。</a:t>
            </a: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四、艾滋病</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nvSpPr>
        <p:spPr>
          <a:xfrm>
            <a:off x="1077595" y="1394460"/>
            <a:ext cx="10063480" cy="4523105"/>
          </a:xfrm>
          <a:prstGeom prst="rect">
            <a:avLst/>
          </a:prstGeom>
          <a:noFill/>
        </p:spPr>
        <p:txBody>
          <a:bodyPr wrap="square" rtlCol="0">
            <a:spAutoFit/>
          </a:bodyPr>
          <a:p>
            <a:pPr algn="just">
              <a:lnSpc>
                <a:spcPct val="150000"/>
              </a:lnSpc>
            </a:pPr>
            <a:r>
              <a:rPr lang="zh-CN" altLang="en-US" sz="1600" dirty="0">
                <a:cs typeface="+mn-ea"/>
                <a:sym typeface="+mn-lt"/>
              </a:rPr>
              <a:t>预防艾滋病最重要的是采取预防措施。其方法如下。</a:t>
            </a:r>
            <a:endParaRPr lang="zh-CN" altLang="en-US" sz="1600" dirty="0">
              <a:cs typeface="+mn-ea"/>
              <a:sym typeface="+mn-lt"/>
            </a:endParaRPr>
          </a:p>
          <a:p>
            <a:pPr algn="just">
              <a:lnSpc>
                <a:spcPct val="150000"/>
              </a:lnSpc>
            </a:pPr>
            <a:r>
              <a:rPr lang="zh-CN" altLang="en-US" sz="1600" dirty="0">
                <a:cs typeface="+mn-ea"/>
                <a:sym typeface="+mn-lt"/>
              </a:rPr>
              <a:t>（1）坚持洁身自爱，不卖淫、嫖娼，避免高危性行为。</a:t>
            </a:r>
            <a:endParaRPr lang="zh-CN" altLang="en-US" sz="1600" dirty="0">
              <a:cs typeface="+mn-ea"/>
              <a:sym typeface="+mn-lt"/>
            </a:endParaRPr>
          </a:p>
          <a:p>
            <a:pPr algn="just">
              <a:lnSpc>
                <a:spcPct val="150000"/>
              </a:lnSpc>
            </a:pPr>
            <a:r>
              <a:rPr lang="zh-CN" altLang="en-US" sz="1600" dirty="0">
                <a:cs typeface="+mn-ea"/>
                <a:sym typeface="+mn-lt"/>
              </a:rPr>
              <a:t>（2）每次发生性行为时都正确使用质量合格的安全套，是最有效的预防性病和艾滋</a:t>
            </a:r>
            <a:endParaRPr lang="zh-CN" altLang="en-US" sz="1600" dirty="0">
              <a:cs typeface="+mn-ea"/>
              <a:sym typeface="+mn-lt"/>
            </a:endParaRPr>
          </a:p>
          <a:p>
            <a:pPr algn="just">
              <a:lnSpc>
                <a:spcPct val="150000"/>
              </a:lnSpc>
            </a:pPr>
            <a:r>
              <a:rPr lang="zh-CN" altLang="en-US" sz="1600" dirty="0">
                <a:cs typeface="+mn-ea"/>
                <a:sym typeface="+mn-lt"/>
              </a:rPr>
              <a:t>病的措施之一。</a:t>
            </a:r>
            <a:endParaRPr lang="zh-CN" altLang="en-US" sz="1600" dirty="0">
              <a:cs typeface="+mn-ea"/>
              <a:sym typeface="+mn-lt"/>
            </a:endParaRPr>
          </a:p>
          <a:p>
            <a:pPr algn="just">
              <a:lnSpc>
                <a:spcPct val="150000"/>
              </a:lnSpc>
            </a:pPr>
            <a:r>
              <a:rPr lang="zh-CN" altLang="en-US" sz="1600" dirty="0">
                <a:cs typeface="+mn-ea"/>
                <a:sym typeface="+mn-lt"/>
              </a:rPr>
              <a:t>（3）拒绝毒品，不与他人共用注射器。</a:t>
            </a:r>
            <a:endParaRPr lang="zh-CN" altLang="en-US" sz="1600" dirty="0">
              <a:cs typeface="+mn-ea"/>
              <a:sym typeface="+mn-lt"/>
            </a:endParaRPr>
          </a:p>
          <a:p>
            <a:pPr algn="just">
              <a:lnSpc>
                <a:spcPct val="150000"/>
              </a:lnSpc>
            </a:pPr>
            <a:r>
              <a:rPr lang="zh-CN" altLang="en-US" sz="1600" dirty="0">
                <a:cs typeface="+mn-ea"/>
                <a:sym typeface="+mn-lt"/>
              </a:rPr>
              <a:t>（4）规范输血，不使用未经检测的血液和血液制品。</a:t>
            </a:r>
            <a:endParaRPr lang="zh-CN" altLang="en-US" sz="1600" dirty="0">
              <a:cs typeface="+mn-ea"/>
              <a:sym typeface="+mn-lt"/>
            </a:endParaRPr>
          </a:p>
          <a:p>
            <a:pPr algn="just">
              <a:lnSpc>
                <a:spcPct val="150000"/>
              </a:lnSpc>
            </a:pPr>
            <a:r>
              <a:rPr lang="zh-CN" altLang="en-US" sz="1600" dirty="0">
                <a:cs typeface="+mn-ea"/>
                <a:sym typeface="+mn-lt"/>
              </a:rPr>
              <a:t>（5）不要借用或共用牙刷、剃须刀、刮脸刀等个人用品。</a:t>
            </a:r>
            <a:endParaRPr lang="zh-CN" altLang="en-US" sz="1600" dirty="0">
              <a:cs typeface="+mn-ea"/>
              <a:sym typeface="+mn-lt"/>
            </a:endParaRPr>
          </a:p>
          <a:p>
            <a:pPr algn="just">
              <a:lnSpc>
                <a:spcPct val="150000"/>
              </a:lnSpc>
            </a:pPr>
            <a:r>
              <a:rPr lang="zh-CN" altLang="en-US" sz="1600" dirty="0">
                <a:cs typeface="+mn-ea"/>
                <a:sym typeface="+mn-lt"/>
              </a:rPr>
              <a:t>（6）女性感染者不要怀孕，如要生育需在专业医生的指导下做好阻断。</a:t>
            </a:r>
            <a:endParaRPr lang="zh-CN" altLang="en-US" sz="1600" dirty="0">
              <a:cs typeface="+mn-ea"/>
              <a:sym typeface="+mn-lt"/>
            </a:endParaRPr>
          </a:p>
          <a:p>
            <a:pPr algn="just">
              <a:lnSpc>
                <a:spcPct val="150000"/>
              </a:lnSpc>
            </a:pPr>
            <a:r>
              <a:rPr lang="zh-CN" altLang="en-US" sz="1600" dirty="0">
                <a:cs typeface="+mn-ea"/>
                <a:sym typeface="+mn-lt"/>
              </a:rPr>
              <a:t>（7）要避免直接与艾滋病患者的血液、精液、乳汁接触，切断其传播途径。</a:t>
            </a:r>
            <a:endParaRPr lang="zh-CN" altLang="en-US" sz="1600" dirty="0">
              <a:cs typeface="+mn-ea"/>
              <a:sym typeface="+mn-lt"/>
            </a:endParaRPr>
          </a:p>
          <a:p>
            <a:pPr algn="just">
              <a:lnSpc>
                <a:spcPct val="150000"/>
              </a:lnSpc>
            </a:pPr>
            <a:r>
              <a:rPr lang="zh-CN" altLang="en-US" sz="1600" dirty="0">
                <a:cs typeface="+mn-ea"/>
                <a:sym typeface="+mn-lt"/>
              </a:rPr>
              <a:t>（五）艾滋病病毒暴露后预防</a:t>
            </a:r>
            <a:endParaRPr lang="zh-CN" altLang="en-US" sz="1600" dirty="0">
              <a:cs typeface="+mn-ea"/>
              <a:sym typeface="+mn-lt"/>
            </a:endParaRPr>
          </a:p>
          <a:p>
            <a:pPr algn="just">
              <a:lnSpc>
                <a:spcPct val="150000"/>
              </a:lnSpc>
            </a:pPr>
            <a:r>
              <a:rPr lang="zh-CN" altLang="en-US" sz="1600" dirty="0">
                <a:cs typeface="+mn-ea"/>
                <a:sym typeface="+mn-lt"/>
              </a:rPr>
              <a:t>艾滋病病毒暴露后预防（Human Immunodeficiency Virus Post-exposure Prophylaxis，HIV PEP）是一种药物预防艾滋病病毒感染的方法，指在暴露于艾滋病病毒后实施的能够降低艾滋病病毒感染风险的措施。</a:t>
            </a:r>
            <a:endParaRPr lang="zh-CN" altLang="en-US" sz="16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fontAlgn="auto">
              <a:lnSpc>
                <a:spcPct val="120000"/>
              </a:lnSpc>
              <a:buNone/>
            </a:pPr>
            <a:r>
              <a:rPr lang="zh-CN" altLang="en-US" dirty="0">
                <a:cs typeface="+mn-ea"/>
                <a:sym typeface="+mn-lt"/>
              </a:rPr>
              <a:t>大学生不良生活方式主要表现在：生活不规律，膳食不合理，营养不均衡，情绪不稳定，适应能力差，抗挫折能力不足，不运动或少运动。总体来说，高年级大学生主要存在吸烟、酗酒、暴饮暴食、盲目减肥等不健康的行为。低年级大学生存在卫生习惯差、睡眠不足、人际关系紧张等不良生活方式。大学生中吸烟、通宵上网、玩游戏、不积极参加体育活动的现象越来越普遍，女生中因节食减肥造成贫血、胃病的现象屡见不鲜；性的生理知识极为贫乏，因而产生性的困惑等问题；自我封闭，心理承受力差，大学生中自杀率呈上升趋势。</a:t>
            </a: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五、梅毒</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nvSpPr>
        <p:spPr>
          <a:xfrm>
            <a:off x="1108075" y="1365250"/>
            <a:ext cx="9910445" cy="4523105"/>
          </a:xfrm>
          <a:prstGeom prst="rect">
            <a:avLst/>
          </a:prstGeom>
          <a:noFill/>
        </p:spPr>
        <p:txBody>
          <a:bodyPr wrap="square" rtlCol="0">
            <a:spAutoFit/>
          </a:bodyPr>
          <a:p>
            <a:pPr algn="just">
              <a:lnSpc>
                <a:spcPct val="150000"/>
              </a:lnSpc>
            </a:pPr>
            <a:r>
              <a:rPr lang="zh-CN" altLang="en-US" sz="1600" dirty="0">
                <a:cs typeface="+mn-ea"/>
                <a:sym typeface="+mn-lt"/>
              </a:rPr>
              <a:t>（一）梅毒的症状</a:t>
            </a:r>
            <a:endParaRPr lang="zh-CN" altLang="en-US" sz="1600" dirty="0">
              <a:cs typeface="+mn-ea"/>
              <a:sym typeface="+mn-lt"/>
            </a:endParaRPr>
          </a:p>
          <a:p>
            <a:pPr algn="just">
              <a:lnSpc>
                <a:spcPct val="150000"/>
              </a:lnSpc>
            </a:pPr>
            <a:r>
              <a:rPr lang="zh-CN" altLang="en-US" sz="1600" dirty="0">
                <a:cs typeface="+mn-ea"/>
                <a:sym typeface="+mn-lt"/>
              </a:rPr>
              <a:t>（1）获得性梅毒。一期梅毒（皮肤），表现为硬下疳：为感染后 3 周左右局部出现无痛性皮损，潜伏期 2～4 周。常为单发，也可多发。初为粟粒大小结节，后可发展成直径为 1～2 cm 的圆形或椭圆形浅表性溃疡。</a:t>
            </a:r>
            <a:endParaRPr lang="zh-CN" altLang="en-US" sz="1600" dirty="0">
              <a:cs typeface="+mn-ea"/>
              <a:sym typeface="+mn-lt"/>
            </a:endParaRPr>
          </a:p>
          <a:p>
            <a:pPr algn="just">
              <a:lnSpc>
                <a:spcPct val="150000"/>
              </a:lnSpc>
            </a:pPr>
            <a:r>
              <a:rPr lang="zh-CN" altLang="en-US" sz="1600" dirty="0">
                <a:cs typeface="+mn-ea"/>
                <a:sym typeface="+mn-lt"/>
              </a:rPr>
              <a:t>二期梅毒（皮肤），获得性二期梅毒发生于感染后 3 个月左右，可有发热、乏力等非特异性症状，主要表现为全身皮肤、黏膜梅毒疹。二期梅毒皮损可模拟任何皮肤损害，以掌跖部铜红色、脱屑性皮疹或外阴、肛周湿丘疹或扁平湿疣为其特征性损害。三期梅毒（皮肤）又称晚期梅毒，一般发生于感染螺旋体两年以后，病变可波及全身组织和器官。三期梅毒可表现为皮肤黏膜和其他脏器不可逆性损害。</a:t>
            </a:r>
            <a:endParaRPr lang="zh-CN" altLang="en-US" sz="1600" dirty="0">
              <a:cs typeface="+mn-ea"/>
              <a:sym typeface="+mn-lt"/>
            </a:endParaRPr>
          </a:p>
          <a:p>
            <a:pPr algn="just">
              <a:lnSpc>
                <a:spcPct val="150000"/>
              </a:lnSpc>
            </a:pPr>
            <a:r>
              <a:rPr lang="zh-CN" altLang="en-US" sz="1600" dirty="0">
                <a:cs typeface="+mn-ea"/>
                <a:sym typeface="+mn-lt"/>
              </a:rPr>
              <a:t>（2）胎传（先天）梅毒。多发生于妊娠 4 个月之后，螺旋体经胎盘进入胎儿血流，引起胎儿的全身性感染。早期胎传梅毒临床表现：一般在 2 岁以内发病，类似于获得性二期梅毒，发育不良，皮损常为红斑、丘疹、扁平湿疣、水疱 - 大疱；梅毒性鼻炎及喉炎；骨髓炎、骨软骨炎及骨膜炎；可有全身淋巴结肿大、肝脾大、贫血等。</a:t>
            </a:r>
            <a:endParaRPr lang="zh-CN" altLang="en-US" sz="1600" dirty="0">
              <a:cs typeface="+mn-ea"/>
              <a:sym typeface="+mn-lt"/>
            </a:endParaRPr>
          </a:p>
          <a:p>
            <a:pPr algn="just">
              <a:lnSpc>
                <a:spcPct val="150000"/>
              </a:lnSpc>
            </a:pPr>
            <a:r>
              <a:rPr lang="zh-CN" altLang="en-US" sz="1600" dirty="0">
                <a:cs typeface="+mn-ea"/>
                <a:sym typeface="+mn-lt"/>
              </a:rPr>
              <a:t>晚期胎传梅毒临床表现：一般在 2 岁以后发病，类似于获得性三期梅毒。</a:t>
            </a:r>
            <a:endParaRPr lang="zh-CN" altLang="en-US" sz="16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fontAlgn="auto">
              <a:lnSpc>
                <a:spcPct val="120000"/>
              </a:lnSpc>
              <a:buNone/>
            </a:pPr>
            <a:r>
              <a:rPr lang="zh-CN" altLang="en-US" dirty="0">
                <a:cs typeface="+mn-ea"/>
                <a:sym typeface="+mn-lt"/>
              </a:rPr>
              <a:t>大学生不良生活方式主要表现在：生活不规律，膳食不合理，营养不均衡，情绪不稳定，适应能力差，抗挫折能力不足，不运动或少运动。总体来说，高年级大学生主要存在吸烟、酗酒、暴饮暴食、盲目减肥等不健康的行为。低年级大学生存在卫生习惯差、睡眠不足、人际关系紧张等不良生活方式。大学生中吸烟、通宵上网、玩游戏、不积极参加体育活动的现象越来越普遍，女生中因节食减肥造成贫血、胃病的现象屡见不鲜；性的生理知识极为贫乏，因而产生性的困惑等问题；自我封闭，心理承受力差，大学生中自杀率呈上升趋势。</a:t>
            </a: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000" dirty="0">
                <a:solidFill>
                  <a:schemeClr val="tx1">
                    <a:lumMod val="75000"/>
                    <a:lumOff val="25000"/>
                  </a:schemeClr>
                </a:solidFill>
                <a:latin typeface="+mn-lt"/>
                <a:ea typeface="+mn-ea"/>
                <a:cs typeface="+mn-ea"/>
                <a:sym typeface="+mn-lt"/>
              </a:rPr>
              <a:t>五、梅毒</a:t>
            </a:r>
            <a:endParaRPr lang="en-US" sz="2000" dirty="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文本框 2"/>
          <p:cNvSpPr txBox="1"/>
          <p:nvPr/>
        </p:nvSpPr>
        <p:spPr>
          <a:xfrm>
            <a:off x="1077595" y="1661795"/>
            <a:ext cx="9910445" cy="3784600"/>
          </a:xfrm>
          <a:prstGeom prst="rect">
            <a:avLst/>
          </a:prstGeom>
          <a:noFill/>
        </p:spPr>
        <p:txBody>
          <a:bodyPr wrap="square" rtlCol="0">
            <a:spAutoFit/>
          </a:bodyPr>
          <a:p>
            <a:pPr algn="just">
              <a:lnSpc>
                <a:spcPct val="150000"/>
              </a:lnSpc>
            </a:pPr>
            <a:r>
              <a:rPr lang="zh-CN" altLang="en-US" sz="1600" dirty="0">
                <a:cs typeface="+mn-ea"/>
                <a:sym typeface="+mn-lt"/>
              </a:rPr>
              <a:t>（二）梅毒的传播途径</a:t>
            </a:r>
            <a:endParaRPr lang="zh-CN" altLang="en-US" sz="1600" dirty="0">
              <a:cs typeface="+mn-ea"/>
              <a:sym typeface="+mn-lt"/>
            </a:endParaRPr>
          </a:p>
          <a:p>
            <a:pPr algn="just">
              <a:lnSpc>
                <a:spcPct val="150000"/>
              </a:lnSpc>
            </a:pPr>
            <a:r>
              <a:rPr lang="zh-CN" altLang="en-US" sz="1600" dirty="0">
                <a:cs typeface="+mn-ea"/>
                <a:sym typeface="+mn-lt"/>
              </a:rPr>
              <a:t>性接触是梅毒的主要传播途径，占 95% 以上，感染梅毒的早期传染性最强，未患病者在与梅毒患者的性接触中，皮肤或黏膜若有细微破损则可得病。</a:t>
            </a:r>
            <a:endParaRPr lang="zh-CN" altLang="en-US" sz="1600" dirty="0">
              <a:cs typeface="+mn-ea"/>
              <a:sym typeface="+mn-lt"/>
            </a:endParaRPr>
          </a:p>
          <a:p>
            <a:pPr algn="just">
              <a:lnSpc>
                <a:spcPct val="150000"/>
              </a:lnSpc>
            </a:pPr>
            <a:r>
              <a:rPr lang="zh-CN" altLang="en-US" sz="1600" dirty="0">
                <a:cs typeface="+mn-ea"/>
                <a:sym typeface="+mn-lt"/>
              </a:rPr>
              <a:t>（三）梅毒的治疗</a:t>
            </a:r>
            <a:endParaRPr lang="zh-CN" altLang="en-US" sz="1600" dirty="0">
              <a:cs typeface="+mn-ea"/>
              <a:sym typeface="+mn-lt"/>
            </a:endParaRPr>
          </a:p>
          <a:p>
            <a:pPr algn="just">
              <a:lnSpc>
                <a:spcPct val="150000"/>
              </a:lnSpc>
            </a:pPr>
            <a:r>
              <a:rPr lang="zh-CN" altLang="en-US" sz="1600" dirty="0">
                <a:cs typeface="+mn-ea"/>
                <a:sym typeface="+mn-lt"/>
              </a:rPr>
              <a:t>梅毒是可以治疗好的，但必须强调一个“早”和一个“足”，也就是治疗要早，药物剂量要足。</a:t>
            </a:r>
            <a:endParaRPr lang="zh-CN" altLang="en-US" sz="1600" dirty="0">
              <a:cs typeface="+mn-ea"/>
              <a:sym typeface="+mn-lt"/>
            </a:endParaRPr>
          </a:p>
          <a:p>
            <a:pPr algn="just">
              <a:lnSpc>
                <a:spcPct val="150000"/>
              </a:lnSpc>
            </a:pPr>
            <a:r>
              <a:rPr lang="zh-CN" altLang="en-US" sz="1600" dirty="0">
                <a:cs typeface="+mn-ea"/>
                <a:sym typeface="+mn-lt"/>
              </a:rPr>
              <a:t>（四）梅毒的预防</a:t>
            </a:r>
            <a:endParaRPr lang="zh-CN" altLang="en-US" sz="1600" dirty="0">
              <a:cs typeface="+mn-ea"/>
              <a:sym typeface="+mn-lt"/>
            </a:endParaRPr>
          </a:p>
          <a:p>
            <a:pPr algn="just">
              <a:lnSpc>
                <a:spcPct val="150000"/>
              </a:lnSpc>
            </a:pPr>
            <a:r>
              <a:rPr lang="zh-CN" altLang="en-US" sz="1600" dirty="0">
                <a:cs typeface="+mn-ea"/>
                <a:sym typeface="+mn-lt"/>
              </a:rPr>
              <a:t>（1）加强健康教育和宣传，避免不安全的性行为。</a:t>
            </a:r>
            <a:endParaRPr lang="zh-CN" altLang="en-US" sz="1600" dirty="0">
              <a:cs typeface="+mn-ea"/>
              <a:sym typeface="+mn-lt"/>
            </a:endParaRPr>
          </a:p>
          <a:p>
            <a:pPr algn="just">
              <a:lnSpc>
                <a:spcPct val="150000"/>
              </a:lnSpc>
            </a:pPr>
            <a:r>
              <a:rPr lang="zh-CN" altLang="en-US" sz="1600" dirty="0">
                <a:cs typeface="+mn-ea"/>
                <a:sym typeface="+mn-lt"/>
              </a:rPr>
              <a:t>（2）梅毒患者在未治愈前应禁止性行为，如有发生则必须使用安全套，一是避免怀孕将梅毒传染给胎儿，二是避免传染给性伴侣。</a:t>
            </a:r>
            <a:endParaRPr lang="zh-CN" altLang="en-US" sz="1600" dirty="0">
              <a:cs typeface="+mn-ea"/>
              <a:sym typeface="+mn-lt"/>
            </a:endParaRPr>
          </a:p>
          <a:p>
            <a:pPr algn="just">
              <a:lnSpc>
                <a:spcPct val="150000"/>
              </a:lnSpc>
            </a:pPr>
            <a:r>
              <a:rPr lang="zh-CN" altLang="en-US" sz="1600" dirty="0">
                <a:cs typeface="+mn-ea"/>
                <a:sym typeface="+mn-lt"/>
              </a:rPr>
              <a:t>（3）如需献血，要去正规采血点，在献血前需做全面的血液检查，预防感染。</a:t>
            </a:r>
            <a:endParaRPr lang="zh-CN" altLang="en-US" sz="16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85015" cy="6858000"/>
            <a:chOff x="13970" y="0"/>
            <a:chExt cx="1218501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203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236918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1139825" y="3506470"/>
            <a:ext cx="506603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9401810" y="5584190"/>
            <a:ext cx="172593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PART THREE</a:t>
            </a:r>
            <a:endParaRPr lang="en-US" altLang="zh-CN" sz="1600" dirty="0">
              <a:solidFill>
                <a:srgbClr val="3B9C87"/>
              </a:solidFill>
              <a:latin typeface="+mn-lt"/>
              <a:ea typeface="+mn-ea"/>
              <a:cs typeface="+mn-ea"/>
              <a:sym typeface="+mn-lt"/>
            </a:endParaRPr>
          </a:p>
        </p:txBody>
      </p:sp>
      <p:pic>
        <p:nvPicPr>
          <p:cNvPr id="3" name="图片 2" descr="未标题-2"/>
          <p:cNvPicPr>
            <a:picLocks noChangeAspect="1"/>
          </p:cNvPicPr>
          <p:nvPr/>
        </p:nvPicPr>
        <p:blipFill>
          <a:blip r:embed="rId3" cstate="screen"/>
          <a:stretch>
            <a:fillRect/>
          </a:stretch>
        </p:blipFill>
        <p:spPr>
          <a:xfrm>
            <a:off x="2969260" y="3825875"/>
            <a:ext cx="6210300" cy="3080385"/>
          </a:xfrm>
          <a:prstGeom prst="rect">
            <a:avLst/>
          </a:prstGeom>
        </p:spPr>
      </p:pic>
      <p:sp>
        <p:nvSpPr>
          <p:cNvPr id="5" name="标题 27"/>
          <p:cNvSpPr>
            <a:spLocks noGrp="1"/>
          </p:cNvSpPr>
          <p:nvPr/>
        </p:nvSpPr>
        <p:spPr>
          <a:xfrm>
            <a:off x="3202940" y="3696970"/>
            <a:ext cx="609663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fontAlgn="auto">
              <a:lnSpc>
                <a:spcPts val="6000"/>
              </a:lnSpc>
            </a:pPr>
            <a:r>
              <a:rPr lang="en-US" sz="4800" dirty="0">
                <a:solidFill>
                  <a:srgbClr val="3B9C87"/>
                </a:solidFill>
                <a:latin typeface="+mn-lt"/>
                <a:ea typeface="+mn-ea"/>
                <a:cs typeface="+mn-ea"/>
                <a:sym typeface="+mn-lt"/>
              </a:rPr>
              <a:t>04.</a:t>
            </a:r>
            <a:endParaRPr lang="en-US" sz="4800" dirty="0">
              <a:solidFill>
                <a:srgbClr val="3B9C87"/>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做出负责任的“性”决定</a:t>
            </a:r>
            <a:endParaRPr lang="en-US" altLang="zh-CN" sz="2800" dirty="0" err="1">
              <a:solidFill>
                <a:schemeClr val="tx1">
                  <a:lumMod val="75000"/>
                  <a:lumOff val="25000"/>
                </a:schemeClr>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　—— 性与生育</a:t>
            </a:r>
            <a:endParaRPr lang="en-US" altLang="zh-CN" sz="2800" dirty="0" err="1">
              <a:solidFill>
                <a:schemeClr val="tx1">
                  <a:lumMod val="75000"/>
                  <a:lumOff val="25000"/>
                </a:schemeClr>
              </a:solidFill>
              <a:latin typeface="+mn-lt"/>
              <a:ea typeface="+mn-ea"/>
              <a:cs typeface="+mn-ea"/>
              <a:sym typeface="+mn-lt"/>
            </a:endParaRPr>
          </a:p>
        </p:txBody>
      </p:sp>
      <p:pic>
        <p:nvPicPr>
          <p:cNvPr id="28" name="图片 27" descr="多少"/>
          <p:cNvPicPr>
            <a:picLocks noChangeAspect="1"/>
          </p:cNvPicPr>
          <p:nvPr/>
        </p:nvPicPr>
        <p:blipFill>
          <a:blip r:embed="rId4" cstate="screen"/>
          <a:stretch>
            <a:fillRect/>
          </a:stretch>
        </p:blipFill>
        <p:spPr>
          <a:xfrm>
            <a:off x="6731000" y="1148715"/>
            <a:ext cx="3619500" cy="1249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par>
                                <p:cTn id="24" presetID="2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000"/>
                            </p:stCondLst>
                            <p:childTnLst>
                              <p:par>
                                <p:cTn id="42" presetID="2" presetClass="entr" presetSubtype="1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7"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一、避孕</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18" name="文本框 17"/>
          <p:cNvSpPr txBox="1"/>
          <p:nvPr/>
        </p:nvSpPr>
        <p:spPr>
          <a:xfrm>
            <a:off x="1032510" y="1137920"/>
            <a:ext cx="10126345" cy="2014855"/>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sz="1600" dirty="0">
                <a:latin typeface="+mn-lt"/>
                <a:ea typeface="+mn-ea"/>
                <a:cs typeface="+mn-ea"/>
                <a:sym typeface="+mn-lt"/>
              </a:rPr>
              <a:t>避孕是指性交时避免女性受孕的措施和行为。人类自古以来便有节育的意识和传统，但直到现代才拥有健康有效且种类丰富的避孕措施。常见的避孕方法有安全套、口服避孕药、宫内节育器、手术避孕法等。</a:t>
            </a:r>
            <a:endParaRPr lang="zh-CN" altLang="en-US" sz="1600" dirty="0">
              <a:latin typeface="+mn-lt"/>
              <a:ea typeface="+mn-ea"/>
              <a:cs typeface="+mn-ea"/>
              <a:sym typeface="+mn-lt"/>
            </a:endParaRPr>
          </a:p>
          <a:p>
            <a:r>
              <a:rPr lang="zh-CN" altLang="en-US" sz="1600" dirty="0">
                <a:latin typeface="+mn-lt"/>
                <a:ea typeface="+mn-ea"/>
                <a:cs typeface="+mn-ea"/>
                <a:sym typeface="+mn-lt"/>
              </a:rPr>
              <a:t>避孕是伴侣双方共同的责任，任何一次无保护性行为都可能导致怀孕，并且会带来感染性病、艾滋病的风险。在没有怀孕打算的前提下，每次都应该采取避孕措施。</a:t>
            </a:r>
            <a:endParaRPr lang="zh-CN" altLang="en-US" sz="1600" dirty="0">
              <a:latin typeface="+mn-lt"/>
              <a:ea typeface="+mn-ea"/>
              <a:cs typeface="+mn-ea"/>
              <a:sym typeface="+mn-lt"/>
            </a:endParaRPr>
          </a:p>
        </p:txBody>
      </p:sp>
      <p:grpSp>
        <p:nvGrpSpPr>
          <p:cNvPr id="3" name="组合 2"/>
          <p:cNvGrpSpPr/>
          <p:nvPr>
            <p:custDataLst>
              <p:tags r:id="rId4"/>
            </p:custDataLst>
          </p:nvPr>
        </p:nvGrpSpPr>
        <p:grpSpPr>
          <a:xfrm>
            <a:off x="2938028" y="3293426"/>
            <a:ext cx="1986925" cy="1309613"/>
            <a:chOff x="1304924" y="3171825"/>
            <a:chExt cx="2647951" cy="1745305"/>
          </a:xfrm>
        </p:grpSpPr>
        <p:cxnSp>
          <p:nvCxnSpPr>
            <p:cNvPr id="9" name="直接连接符 8"/>
            <p:cNvCxnSpPr/>
            <p:nvPr>
              <p:custDataLst>
                <p:tags r:id="rId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5" name="直接连接符 4"/>
            <p:cNvCxnSpPr/>
            <p:nvPr>
              <p:custDataLst>
                <p:tags r:id="rId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8"/>
              </p:custDataLst>
            </p:nvPr>
          </p:nvSpPr>
          <p:spPr>
            <a:xfrm>
              <a:off x="3295650" y="4539734"/>
              <a:ext cx="476250" cy="369332"/>
            </a:xfrm>
            <a:prstGeom prst="rect">
              <a:avLst/>
            </a:prstGeom>
            <a:noFill/>
          </p:spPr>
          <p:txBody>
            <a:bodyPr wrap="square" rtlCol="0" anchor="ctr">
              <a:normAutofit fontScale="50000"/>
            </a:bodyPr>
            <a:p>
              <a:pPr algn="ctr" fontAlgn="auto">
                <a:lnSpc>
                  <a:spcPct val="120000"/>
                </a:lnSpc>
              </a:pPr>
              <a:r>
                <a:rPr lang="en-US" altLang="zh-CN" dirty="0"/>
                <a:t>A</a:t>
              </a:r>
              <a:endParaRPr lang="zh-CN" altLang="en-US" dirty="0"/>
            </a:p>
          </p:txBody>
        </p:sp>
      </p:grpSp>
      <p:grpSp>
        <p:nvGrpSpPr>
          <p:cNvPr id="19" name="组合 18"/>
          <p:cNvGrpSpPr/>
          <p:nvPr>
            <p:custDataLst>
              <p:tags r:id="rId9"/>
            </p:custDataLst>
          </p:nvPr>
        </p:nvGrpSpPr>
        <p:grpSpPr>
          <a:xfrm>
            <a:off x="5504919" y="3293426"/>
            <a:ext cx="1986925" cy="1309613"/>
            <a:chOff x="1304924" y="3171825"/>
            <a:chExt cx="2647951" cy="1745305"/>
          </a:xfrm>
        </p:grpSpPr>
        <p:cxnSp>
          <p:nvCxnSpPr>
            <p:cNvPr id="12" name="直接连接符 11"/>
            <p:cNvCxnSpPr/>
            <p:nvPr>
              <p:custDataLst>
                <p:tags r:id="rId1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4" name="直接连接符 13"/>
            <p:cNvCxnSpPr/>
            <p:nvPr>
              <p:custDataLst>
                <p:tags r:id="rId1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6" name="文本框 15"/>
            <p:cNvSpPr txBox="1"/>
            <p:nvPr>
              <p:custDataLst>
                <p:tags r:id="rId13"/>
              </p:custDataLst>
            </p:nvPr>
          </p:nvSpPr>
          <p:spPr>
            <a:xfrm>
              <a:off x="3295650" y="4539734"/>
              <a:ext cx="476250" cy="369332"/>
            </a:xfrm>
            <a:prstGeom prst="rect">
              <a:avLst/>
            </a:prstGeom>
            <a:noFill/>
          </p:spPr>
          <p:txBody>
            <a:bodyPr wrap="square" rtlCol="0" anchor="ctr">
              <a:normAutofit fontScale="50000"/>
            </a:bodyPr>
            <a:p>
              <a:pPr algn="ctr" fontAlgn="auto">
                <a:lnSpc>
                  <a:spcPct val="120000"/>
                </a:lnSpc>
              </a:pPr>
              <a:r>
                <a:rPr lang="en-US" altLang="zh-CN" dirty="0"/>
                <a:t>B</a:t>
              </a:r>
              <a:endParaRPr lang="zh-CN" altLang="en-US" dirty="0"/>
            </a:p>
          </p:txBody>
        </p:sp>
      </p:grpSp>
      <p:grpSp>
        <p:nvGrpSpPr>
          <p:cNvPr id="36" name="组合 35"/>
          <p:cNvGrpSpPr/>
          <p:nvPr>
            <p:custDataLst>
              <p:tags r:id="rId14"/>
            </p:custDataLst>
          </p:nvPr>
        </p:nvGrpSpPr>
        <p:grpSpPr>
          <a:xfrm>
            <a:off x="4217435" y="4828089"/>
            <a:ext cx="1986925" cy="1309613"/>
            <a:chOff x="1304924" y="3171825"/>
            <a:chExt cx="2647951" cy="1745305"/>
          </a:xfrm>
        </p:grpSpPr>
        <p:cxnSp>
          <p:nvCxnSpPr>
            <p:cNvPr id="42" name="直接连接符 41"/>
            <p:cNvCxnSpPr/>
            <p:nvPr>
              <p:custDataLst>
                <p:tags r:id="rId1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18"/>
              </p:custDataLst>
            </p:nvPr>
          </p:nvSpPr>
          <p:spPr>
            <a:xfrm>
              <a:off x="3295650" y="4532145"/>
              <a:ext cx="476249" cy="384513"/>
            </a:xfrm>
            <a:prstGeom prst="rect">
              <a:avLst/>
            </a:prstGeom>
            <a:noFill/>
          </p:spPr>
          <p:txBody>
            <a:bodyPr wrap="square" rtlCol="0" anchor="ctr">
              <a:normAutofit fontScale="52500"/>
            </a:bodyPr>
            <a:p>
              <a:pPr algn="ctr" fontAlgn="auto">
                <a:lnSpc>
                  <a:spcPct val="120000"/>
                </a:lnSpc>
              </a:pPr>
              <a:r>
                <a:rPr lang="en-US" altLang="zh-CN" dirty="0"/>
                <a:t>D</a:t>
              </a:r>
              <a:endParaRPr lang="zh-CN" altLang="en-US" dirty="0"/>
            </a:p>
          </p:txBody>
        </p:sp>
      </p:grpSp>
      <p:grpSp>
        <p:nvGrpSpPr>
          <p:cNvPr id="37" name="组合 36"/>
          <p:cNvGrpSpPr/>
          <p:nvPr>
            <p:custDataLst>
              <p:tags r:id="rId19"/>
            </p:custDataLst>
          </p:nvPr>
        </p:nvGrpSpPr>
        <p:grpSpPr>
          <a:xfrm>
            <a:off x="6784325" y="4828089"/>
            <a:ext cx="1986925" cy="1309613"/>
            <a:chOff x="1304924" y="3171825"/>
            <a:chExt cx="2647951" cy="1745305"/>
          </a:xfrm>
        </p:grpSpPr>
        <p:cxnSp>
          <p:nvCxnSpPr>
            <p:cNvPr id="38" name="直接连接符 37"/>
            <p:cNvCxnSpPr/>
            <p:nvPr>
              <p:custDataLst>
                <p:tags r:id="rId20"/>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21"/>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22"/>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1" name="文本框 40"/>
            <p:cNvSpPr txBox="1"/>
            <p:nvPr>
              <p:custDataLst>
                <p:tags r:id="rId23"/>
              </p:custDataLst>
            </p:nvPr>
          </p:nvSpPr>
          <p:spPr>
            <a:xfrm>
              <a:off x="3295650" y="4532145"/>
              <a:ext cx="476249" cy="384513"/>
            </a:xfrm>
            <a:prstGeom prst="rect">
              <a:avLst/>
            </a:prstGeom>
            <a:noFill/>
          </p:spPr>
          <p:txBody>
            <a:bodyPr wrap="square" rtlCol="0" anchor="ctr">
              <a:normAutofit fontScale="52500"/>
            </a:bodyPr>
            <a:p>
              <a:pPr algn="ctr" fontAlgn="auto">
                <a:lnSpc>
                  <a:spcPct val="120000"/>
                </a:lnSpc>
              </a:pPr>
              <a:r>
                <a:rPr lang="en-US" altLang="zh-CN" dirty="0"/>
                <a:t>E</a:t>
              </a:r>
              <a:endParaRPr lang="zh-CN" altLang="en-US" dirty="0"/>
            </a:p>
          </p:txBody>
        </p:sp>
      </p:grpSp>
      <p:grpSp>
        <p:nvGrpSpPr>
          <p:cNvPr id="24" name="组合 23"/>
          <p:cNvGrpSpPr/>
          <p:nvPr>
            <p:custDataLst>
              <p:tags r:id="rId24"/>
            </p:custDataLst>
          </p:nvPr>
        </p:nvGrpSpPr>
        <p:grpSpPr>
          <a:xfrm>
            <a:off x="8070322" y="3293426"/>
            <a:ext cx="1986925" cy="1309613"/>
            <a:chOff x="1304924" y="3171825"/>
            <a:chExt cx="2647951" cy="1745305"/>
          </a:xfrm>
        </p:grpSpPr>
        <p:cxnSp>
          <p:nvCxnSpPr>
            <p:cNvPr id="17" name="直接连接符 16"/>
            <p:cNvCxnSpPr/>
            <p:nvPr>
              <p:custDataLst>
                <p:tags r:id="rId25"/>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0" name="直接连接符 29"/>
            <p:cNvCxnSpPr/>
            <p:nvPr>
              <p:custDataLst>
                <p:tags r:id="rId26"/>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31" name="任意多边形 30"/>
            <p:cNvSpPr/>
            <p:nvPr>
              <p:custDataLst>
                <p:tags r:id="rId27"/>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32" name="文本框 31"/>
            <p:cNvSpPr txBox="1"/>
            <p:nvPr>
              <p:custDataLst>
                <p:tags r:id="rId28"/>
              </p:custDataLst>
            </p:nvPr>
          </p:nvSpPr>
          <p:spPr>
            <a:xfrm>
              <a:off x="3295650" y="4532145"/>
              <a:ext cx="476249" cy="384513"/>
            </a:xfrm>
            <a:prstGeom prst="rect">
              <a:avLst/>
            </a:prstGeom>
            <a:noFill/>
          </p:spPr>
          <p:txBody>
            <a:bodyPr wrap="square" rtlCol="0" anchor="ctr">
              <a:normAutofit fontScale="52500"/>
            </a:bodyPr>
            <a:p>
              <a:pPr algn="ctr" fontAlgn="auto">
                <a:lnSpc>
                  <a:spcPct val="120000"/>
                </a:lnSpc>
              </a:pPr>
              <a:r>
                <a:rPr lang="en-US" altLang="zh-CN" dirty="0"/>
                <a:t>C</a:t>
              </a:r>
              <a:endParaRPr lang="zh-CN" altLang="en-US" dirty="0"/>
            </a:p>
          </p:txBody>
        </p:sp>
      </p:grpSp>
      <p:sp>
        <p:nvSpPr>
          <p:cNvPr id="35" name="文本框 34"/>
          <p:cNvSpPr txBox="1"/>
          <p:nvPr>
            <p:custDataLst>
              <p:tags r:id="rId29"/>
            </p:custDataLst>
          </p:nvPr>
        </p:nvSpPr>
        <p:spPr>
          <a:xfrm>
            <a:off x="2938028" y="3298718"/>
            <a:ext cx="1986925" cy="997489"/>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安全套</a:t>
            </a:r>
            <a:endParaRPr lang="zh-CN" altLang="en-US" sz="1400" b="1" spc="150">
              <a:solidFill>
                <a:srgbClr val="FFFFFF"/>
              </a:solidFill>
              <a:latin typeface="微软雅黑" panose="020B0503020204020204" charset="-122"/>
              <a:ea typeface="微软雅黑" panose="020B0503020204020204" charset="-122"/>
            </a:endParaRPr>
          </a:p>
        </p:txBody>
      </p:sp>
      <p:sp>
        <p:nvSpPr>
          <p:cNvPr id="46" name="文本框 45"/>
          <p:cNvSpPr txBox="1"/>
          <p:nvPr>
            <p:custDataLst>
              <p:tags r:id="rId30"/>
            </p:custDataLst>
          </p:nvPr>
        </p:nvSpPr>
        <p:spPr>
          <a:xfrm>
            <a:off x="5523384" y="3298718"/>
            <a:ext cx="1986925" cy="997489"/>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口服避孕药</a:t>
            </a:r>
            <a:endParaRPr lang="zh-CN" altLang="en-US" sz="1400" b="1" spc="150">
              <a:solidFill>
                <a:srgbClr val="FFFFFF"/>
              </a:solidFill>
              <a:latin typeface="微软雅黑" panose="020B0503020204020204" charset="-122"/>
              <a:ea typeface="微软雅黑" panose="020B0503020204020204" charset="-122"/>
            </a:endParaRPr>
          </a:p>
        </p:txBody>
      </p:sp>
      <p:sp>
        <p:nvSpPr>
          <p:cNvPr id="47" name="文本框 46"/>
          <p:cNvSpPr txBox="1"/>
          <p:nvPr>
            <p:custDataLst>
              <p:tags r:id="rId31"/>
            </p:custDataLst>
          </p:nvPr>
        </p:nvSpPr>
        <p:spPr>
          <a:xfrm>
            <a:off x="8070322" y="3298718"/>
            <a:ext cx="1986925" cy="997489"/>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宫内节育器</a:t>
            </a:r>
            <a:endParaRPr lang="zh-CN" altLang="en-US" sz="1400" b="1" spc="150">
              <a:solidFill>
                <a:srgbClr val="FFFFFF"/>
              </a:solidFill>
              <a:latin typeface="微软雅黑" panose="020B0503020204020204" charset="-122"/>
              <a:ea typeface="微软雅黑" panose="020B0503020204020204" charset="-122"/>
            </a:endParaRPr>
          </a:p>
        </p:txBody>
      </p:sp>
      <p:sp>
        <p:nvSpPr>
          <p:cNvPr id="48" name="文本框 47"/>
          <p:cNvSpPr txBox="1"/>
          <p:nvPr>
            <p:custDataLst>
              <p:tags r:id="rId32"/>
            </p:custDataLst>
          </p:nvPr>
        </p:nvSpPr>
        <p:spPr>
          <a:xfrm>
            <a:off x="4225244" y="4826508"/>
            <a:ext cx="1979117" cy="997489"/>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手术避孕</a:t>
            </a:r>
            <a:endParaRPr lang="zh-CN" altLang="en-US" sz="1400" b="1" spc="150">
              <a:solidFill>
                <a:srgbClr val="FFFFFF"/>
              </a:solidFill>
              <a:latin typeface="微软雅黑" panose="020B0503020204020204" charset="-122"/>
              <a:ea typeface="微软雅黑" panose="020B0503020204020204" charset="-122"/>
            </a:endParaRPr>
          </a:p>
        </p:txBody>
      </p:sp>
      <p:sp>
        <p:nvSpPr>
          <p:cNvPr id="49" name="文本框 48"/>
          <p:cNvSpPr txBox="1"/>
          <p:nvPr>
            <p:custDataLst>
              <p:tags r:id="rId33"/>
            </p:custDataLst>
          </p:nvPr>
        </p:nvSpPr>
        <p:spPr>
          <a:xfrm>
            <a:off x="6782838" y="4826508"/>
            <a:ext cx="1988413" cy="997489"/>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紧急避孕</a:t>
            </a:r>
            <a:endParaRPr lang="zh-CN" altLang="en-US" sz="1400" b="1" spc="15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7" name="图片 6"/>
          <p:cNvPicPr>
            <a:picLocks noChangeAspect="1"/>
          </p:cNvPicPr>
          <p:nvPr/>
        </p:nvPicPr>
        <p:blipFill>
          <a:blip r:embed="rId4" cstate="screen"/>
          <a:stretch>
            <a:fillRect/>
          </a:stretch>
        </p:blipFill>
        <p:spPr>
          <a:xfrm>
            <a:off x="254624" y="2135370"/>
            <a:ext cx="5760731" cy="4050800"/>
          </a:xfrm>
          <a:prstGeom prst="rect">
            <a:avLst/>
          </a:prstGeom>
        </p:spPr>
      </p:pic>
      <p:sp>
        <p:nvSpPr>
          <p:cNvPr id="3" name="标题 27"/>
          <p:cNvSpPr>
            <a:spLocks noGrp="1"/>
          </p:cNvSpPr>
          <p:nvPr>
            <p:custDataLst>
              <p:tags r:id="rId5"/>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紧急避孕</a:t>
            </a:r>
            <a:endParaRPr lang="en-US" sz="2000">
              <a:solidFill>
                <a:schemeClr val="tx1">
                  <a:lumMod val="75000"/>
                  <a:lumOff val="25000"/>
                </a:schemeClr>
              </a:solidFill>
              <a:latin typeface="+mn-lt"/>
              <a:ea typeface="+mn-ea"/>
              <a:cs typeface="+mn-ea"/>
              <a:sym typeface="+mn-lt"/>
            </a:endParaRPr>
          </a:p>
        </p:txBody>
      </p:sp>
      <p:sp>
        <p:nvSpPr>
          <p:cNvPr id="5" name="文本框 4"/>
          <p:cNvSpPr txBox="1"/>
          <p:nvPr/>
        </p:nvSpPr>
        <p:spPr>
          <a:xfrm>
            <a:off x="6334760" y="2393315"/>
            <a:ext cx="4916805" cy="2676525"/>
          </a:xfrm>
          <a:prstGeom prst="rect">
            <a:avLst/>
          </a:prstGeom>
          <a:noFill/>
        </p:spPr>
        <p:txBody>
          <a:bodyPr wrap="square" rtlCol="0">
            <a:spAutoFit/>
          </a:bodyPr>
          <a:p>
            <a:pPr algn="just">
              <a:lnSpc>
                <a:spcPct val="150000"/>
              </a:lnSpc>
            </a:pPr>
            <a:r>
              <a:rPr lang="zh-CN" altLang="en-US" sz="1600"/>
              <a:t>非意愿妊娠，指无准备及计划发生的妊娠，多以人工流产为结局。人工流产，指在妊娠 24 周以内，采用人工方法，把已经发育但还没有成熟的胚胎和胎盘从子宫里取出，达到妊娠结束的目的。</a:t>
            </a:r>
            <a:endParaRPr lang="zh-CN" altLang="en-US" sz="1600"/>
          </a:p>
          <a:p>
            <a:pPr algn="just">
              <a:lnSpc>
                <a:spcPct val="150000"/>
              </a:lnSpc>
            </a:pPr>
            <a:r>
              <a:rPr lang="zh-CN" altLang="en-US" sz="1600"/>
              <a:t>发生非意愿妊娠怎么办？</a:t>
            </a:r>
            <a:endParaRPr lang="zh-CN" altLang="en-US" sz="1600"/>
          </a:p>
          <a:p>
            <a:pPr algn="just">
              <a:lnSpc>
                <a:spcPct val="150000"/>
              </a:lnSpc>
            </a:pPr>
            <a:r>
              <a:rPr lang="zh-CN" altLang="en-US" sz="1600"/>
              <a:t>一是告诉你最信任的人，二是接受医生的指导，三是尽早实施人工流产。</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案例故事</a:t>
            </a:r>
            <a:endParaRPr lang="en-US" sz="2000">
              <a:solidFill>
                <a:schemeClr val="tx1">
                  <a:lumMod val="75000"/>
                  <a:lumOff val="25000"/>
                </a:schemeClr>
              </a:solidFill>
              <a:latin typeface="+mn-lt"/>
              <a:ea typeface="+mn-ea"/>
              <a:cs typeface="+mn-ea"/>
              <a:sym typeface="+mn-lt"/>
            </a:endParaRPr>
          </a:p>
        </p:txBody>
      </p:sp>
      <p:sp>
        <p:nvSpPr>
          <p:cNvPr id="5" name="文本框 4"/>
          <p:cNvSpPr txBox="1"/>
          <p:nvPr/>
        </p:nvSpPr>
        <p:spPr>
          <a:xfrm>
            <a:off x="1209040" y="1637665"/>
            <a:ext cx="9488805" cy="3976370"/>
          </a:xfrm>
          <a:prstGeom prst="rect">
            <a:avLst/>
          </a:prstGeom>
          <a:noFill/>
        </p:spPr>
        <p:txBody>
          <a:bodyPr wrap="square" rtlCol="0">
            <a:noAutofit/>
          </a:bodyPr>
          <a:p>
            <a:pPr algn="ctr">
              <a:lnSpc>
                <a:spcPct val="200000"/>
              </a:lnSpc>
            </a:pPr>
            <a:r>
              <a:rPr lang="zh-CN" altLang="en-US" sz="1600" b="1"/>
              <a:t>三月两次“人流”</a:t>
            </a:r>
            <a:endParaRPr lang="zh-CN" altLang="en-US" sz="1600" b="1"/>
          </a:p>
          <a:p>
            <a:pPr algn="just">
              <a:lnSpc>
                <a:spcPct val="200000"/>
              </a:lnSpc>
            </a:pPr>
            <a:r>
              <a:rPr lang="zh-CN" altLang="en-US" sz="1600"/>
              <a:t>一名年仅 21 岁的女大学生，3 个月前曾经到某市计划生育指导中心做过一次人流手术，当时医生告诉她回去要好好休息，一个月内禁止性生活。</a:t>
            </a:r>
            <a:endParaRPr lang="zh-CN" altLang="en-US" sz="1600"/>
          </a:p>
          <a:p>
            <a:pPr algn="just">
              <a:lnSpc>
                <a:spcPct val="200000"/>
              </a:lnSpc>
            </a:pPr>
            <a:r>
              <a:rPr lang="zh-CN" altLang="en-US" sz="1600"/>
              <a:t>该女生回去后自感身体状况不错，再加上男友软磨硬缠，没多久俩人又过起了同居生活，且未采取任何安全避孕措施，后来该女生发现月经没来，一检查发现又怀孕了，不得不再次进行人流手术。</a:t>
            </a:r>
            <a:endParaRPr lang="zh-CN" altLang="en-US" sz="1600"/>
          </a:p>
          <a:p>
            <a:pPr algn="just">
              <a:lnSpc>
                <a:spcPct val="200000"/>
              </a:lnSpc>
            </a:pPr>
            <a:r>
              <a:rPr lang="zh-CN" altLang="en-US" sz="1600"/>
              <a:t>专家指出，多次人工流产，不仅会造成过早衰老，还可能引发子宫穿孔、脏器损伤、出血、感染以及其他妇科病，严重者可能会致不孕不育。在性生活中，女生一定要学会保护自己，做好避孕措施，从源头避免非意愿妊娠。</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20" y="0"/>
            <a:ext cx="12178665" cy="6858000"/>
            <a:chOff x="7620" y="0"/>
            <a:chExt cx="1217866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76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577786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685800" y="1680845"/>
            <a:ext cx="141478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3994785" y="5584190"/>
            <a:ext cx="708787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pic>
        <p:nvPicPr>
          <p:cNvPr id="8" name="图片 7" descr="159"/>
          <p:cNvPicPr>
            <a:picLocks noChangeAspect="1"/>
          </p:cNvPicPr>
          <p:nvPr/>
        </p:nvPicPr>
        <p:blipFill>
          <a:blip r:embed="rId3" cstate="screen"/>
          <a:stretch>
            <a:fillRect/>
          </a:stretch>
        </p:blipFill>
        <p:spPr>
          <a:xfrm>
            <a:off x="879475" y="2358390"/>
            <a:ext cx="3511550" cy="3902075"/>
          </a:xfrm>
          <a:prstGeom prst="rect">
            <a:avLst/>
          </a:prstGeom>
        </p:spPr>
      </p:pic>
      <p:sp>
        <p:nvSpPr>
          <p:cNvPr id="9" name="标题 8"/>
          <p:cNvSpPr>
            <a:spLocks noGrp="1"/>
          </p:cNvSpPr>
          <p:nvPr>
            <p:ph type="title"/>
          </p:nvPr>
        </p:nvSpPr>
        <p:spPr>
          <a:xfrm>
            <a:off x="2075815" y="1639570"/>
            <a:ext cx="1570990" cy="1325880"/>
          </a:xfrm>
        </p:spPr>
        <p:txBody>
          <a:bodyPr>
            <a:noAutofit/>
          </a:bodyPr>
          <a:lstStyle/>
          <a:p>
            <a:pPr algn="dist"/>
            <a:r>
              <a:rPr lang="zh-CN" altLang="en-US" sz="4800" dirty="0">
                <a:solidFill>
                  <a:srgbClr val="3B9C87"/>
                </a:solidFill>
                <a:latin typeface="+mn-lt"/>
                <a:ea typeface="+mn-ea"/>
                <a:cs typeface="+mn-ea"/>
                <a:sym typeface="+mn-lt"/>
              </a:rPr>
              <a:t>目录</a:t>
            </a:r>
            <a:endParaRPr lang="zh-CN" altLang="en-US" sz="4800" dirty="0">
              <a:solidFill>
                <a:srgbClr val="3B9C87"/>
              </a:solidFill>
              <a:latin typeface="+mn-lt"/>
              <a:ea typeface="+mn-ea"/>
              <a:cs typeface="+mn-ea"/>
              <a:sym typeface="+mn-lt"/>
            </a:endParaRPr>
          </a:p>
        </p:txBody>
      </p:sp>
      <p:sp>
        <p:nvSpPr>
          <p:cNvPr id="13" name="标题 27"/>
          <p:cNvSpPr>
            <a:spLocks noGrp="1"/>
          </p:cNvSpPr>
          <p:nvPr/>
        </p:nvSpPr>
        <p:spPr>
          <a:xfrm>
            <a:off x="5182266" y="2974795"/>
            <a:ext cx="482917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06.</a:t>
            </a:r>
            <a:r>
              <a:rPr lang="en-US" sz="2000" dirty="0">
                <a:solidFill>
                  <a:schemeClr val="tx1">
                    <a:lumMod val="75000"/>
                    <a:lumOff val="25000"/>
                  </a:schemeClr>
                </a:solidFill>
                <a:latin typeface="+mn-lt"/>
                <a:ea typeface="+mn-ea"/>
                <a:cs typeface="+mn-ea"/>
                <a:sym typeface="+mn-lt"/>
              </a:rPr>
              <a:t>模块六　身体常见症状的自我分析</a:t>
            </a:r>
            <a:endParaRPr lang="en-US" sz="2000" dirty="0">
              <a:solidFill>
                <a:schemeClr val="tx1">
                  <a:lumMod val="75000"/>
                  <a:lumOff val="25000"/>
                </a:schemeClr>
              </a:solidFill>
              <a:latin typeface="+mn-lt"/>
              <a:ea typeface="+mn-ea"/>
              <a:cs typeface="+mn-ea"/>
              <a:sym typeface="+mn-lt"/>
            </a:endParaRPr>
          </a:p>
        </p:txBody>
      </p:sp>
      <p:sp>
        <p:nvSpPr>
          <p:cNvPr id="14" name="标题 27"/>
          <p:cNvSpPr>
            <a:spLocks noGrp="1"/>
          </p:cNvSpPr>
          <p:nvPr/>
        </p:nvSpPr>
        <p:spPr>
          <a:xfrm>
            <a:off x="5182107" y="3716354"/>
            <a:ext cx="425767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buClrTx/>
              <a:buSzTx/>
              <a:buFontTx/>
            </a:pPr>
            <a:r>
              <a:rPr lang="en-US" sz="2800" dirty="0">
                <a:solidFill>
                  <a:schemeClr val="tx1">
                    <a:lumMod val="75000"/>
                    <a:lumOff val="25000"/>
                  </a:schemeClr>
                </a:solidFill>
                <a:latin typeface="+mn-lt"/>
                <a:ea typeface="+mn-ea"/>
                <a:cs typeface="+mn-ea"/>
                <a:sym typeface="+mn-lt"/>
              </a:rPr>
              <a:t>07.</a:t>
            </a:r>
            <a:r>
              <a:rPr lang="en-US" sz="2000" dirty="0">
                <a:solidFill>
                  <a:schemeClr val="tx1">
                    <a:lumMod val="75000"/>
                    <a:lumOff val="25000"/>
                  </a:schemeClr>
                </a:solidFill>
                <a:latin typeface="+mn-lt"/>
                <a:ea typeface="+mn-ea"/>
                <a:cs typeface="+mn-ea"/>
                <a:sym typeface="+mn-lt"/>
              </a:rPr>
              <a:t>模块七　性与生殖健康</a:t>
            </a:r>
            <a:endParaRPr lang="en-US" sz="2000" dirty="0">
              <a:solidFill>
                <a:schemeClr val="tx1">
                  <a:lumMod val="75000"/>
                  <a:lumOff val="25000"/>
                </a:schemeClr>
              </a:solidFill>
              <a:latin typeface="+mn-lt"/>
              <a:ea typeface="+mn-ea"/>
              <a:cs typeface="+mn-ea"/>
              <a:sym typeface="+mn-lt"/>
            </a:endParaRPr>
          </a:p>
        </p:txBody>
      </p:sp>
      <p:sp>
        <p:nvSpPr>
          <p:cNvPr id="15" name="标题 27"/>
          <p:cNvSpPr>
            <a:spLocks noGrp="1"/>
          </p:cNvSpPr>
          <p:nvPr/>
        </p:nvSpPr>
        <p:spPr>
          <a:xfrm>
            <a:off x="5194966" y="4465926"/>
            <a:ext cx="5143502"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08.</a:t>
            </a:r>
            <a:r>
              <a:rPr lang="en-US" sz="2000" dirty="0">
                <a:solidFill>
                  <a:schemeClr val="tx1">
                    <a:lumMod val="75000"/>
                    <a:lumOff val="25000"/>
                  </a:schemeClr>
                </a:solidFill>
                <a:latin typeface="+mn-lt"/>
                <a:ea typeface="+mn-ea"/>
                <a:cs typeface="+mn-ea"/>
                <a:sym typeface="+mn-lt"/>
              </a:rPr>
              <a:t>模块八　安全应急与避险</a:t>
            </a:r>
            <a:endParaRPr lang="en-US" sz="2000" dirty="0">
              <a:solidFill>
                <a:schemeClr val="tx1">
                  <a:lumMod val="75000"/>
                  <a:lumOff val="25000"/>
                </a:schemeClr>
              </a:solidFill>
              <a:latin typeface="+mn-lt"/>
              <a:ea typeface="+mn-ea"/>
              <a:cs typeface="+mn-ea"/>
              <a:sym typeface="+mn-lt"/>
            </a:endParaRPr>
          </a:p>
        </p:txBody>
      </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CONTENTS</a:t>
            </a:r>
            <a:endParaRPr lang="en-US" altLang="zh-CN" sz="1600" dirty="0">
              <a:solidFill>
                <a:srgbClr val="3B9C87"/>
              </a:solidFill>
              <a:latin typeface="+mn-lt"/>
              <a:ea typeface="+mn-ea"/>
              <a:cs typeface="+mn-ea"/>
              <a:sym typeface="+mn-lt"/>
            </a:endParaRPr>
          </a:p>
        </p:txBody>
      </p:sp>
      <p:sp>
        <p:nvSpPr>
          <p:cNvPr id="28" name="标题 27"/>
          <p:cNvSpPr>
            <a:spLocks noGrp="1"/>
          </p:cNvSpPr>
          <p:nvPr/>
        </p:nvSpPr>
        <p:spPr>
          <a:xfrm>
            <a:off x="5182235" y="2267585"/>
            <a:ext cx="473202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ts val="3600"/>
              </a:lnSpc>
            </a:pPr>
            <a:r>
              <a:rPr lang="en-US" sz="2800" dirty="0">
                <a:solidFill>
                  <a:schemeClr val="tx1">
                    <a:lumMod val="75000"/>
                    <a:lumOff val="25000"/>
                  </a:schemeClr>
                </a:solidFill>
                <a:latin typeface="+mn-lt"/>
                <a:ea typeface="+mn-ea"/>
                <a:cs typeface="+mn-ea"/>
                <a:sym typeface="+mn-lt"/>
              </a:rPr>
              <a:t>05.</a:t>
            </a:r>
            <a:r>
              <a:rPr sz="2000" dirty="0">
                <a:solidFill>
                  <a:schemeClr val="tx1">
                    <a:lumMod val="75000"/>
                    <a:lumOff val="25000"/>
                  </a:schemeClr>
                </a:solidFill>
                <a:latin typeface="+mn-lt"/>
                <a:ea typeface="+mn-ea"/>
                <a:cs typeface="+mn-ea"/>
                <a:sym typeface="+mn-lt"/>
              </a:rPr>
              <a:t>模块五　心理异常与危机应对</a:t>
            </a:r>
            <a:endParaRPr sz="2000" dirty="0">
              <a:solidFill>
                <a:schemeClr val="tx1">
                  <a:lumMod val="75000"/>
                  <a:lumOff val="2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2"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right)">
                                      <p:cBhvr>
                                        <p:cTn id="23" dur="500"/>
                                        <p:tgtEl>
                                          <p:spTgt spid="25"/>
                                        </p:tgtEl>
                                      </p:cBhvr>
                                    </p:animEffect>
                                  </p:childTnLst>
                                </p:cTn>
                              </p:par>
                              <p:par>
                                <p:cTn id="24" presetID="22" presetClass="entr" presetSubtype="4"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down)">
                                      <p:cBhvr>
                                        <p:cTn id="42" dur="500"/>
                                        <p:tgtEl>
                                          <p:spTgt spid="37"/>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9" grpId="0"/>
      <p:bldP spid="13" grpId="0"/>
      <p:bldP spid="14" grpId="0"/>
      <p:bldP spid="15" grpId="0"/>
      <p:bldP spid="37" grpId="0"/>
      <p:bldP spid="2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三、性侵害的预防与应对</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770255" y="1816735"/>
            <a:ext cx="5931535" cy="3517900"/>
          </a:xfrm>
          <a:prstGeom prst="rect">
            <a:avLst/>
          </a:prstGeom>
          <a:noFill/>
        </p:spPr>
        <p:txBody>
          <a:bodyPr wrap="square">
            <a:no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marL="0" indent="0">
              <a:lnSpc>
                <a:spcPct val="120000"/>
              </a:lnSpc>
              <a:spcBef>
                <a:spcPts val="0"/>
              </a:spcBef>
              <a:spcAft>
                <a:spcPts val="0"/>
              </a:spcAft>
              <a:buNone/>
            </a:pPr>
            <a:r>
              <a:rPr lang="zh-CN" altLang="en-US" b="1" dirty="0">
                <a:solidFill>
                  <a:srgbClr val="3B9C87"/>
                </a:solidFill>
                <a:latin typeface="+mn-lt"/>
                <a:ea typeface="+mn-ea"/>
                <a:cs typeface="+mn-ea"/>
                <a:sym typeface="+mn-lt"/>
              </a:rPr>
              <a:t>（一）什么是性侵害</a:t>
            </a:r>
            <a:endParaRPr lang="zh-CN" altLang="en-US" b="1" dirty="0">
              <a:solidFill>
                <a:srgbClr val="3B9C87"/>
              </a:solidFill>
              <a:latin typeface="+mn-lt"/>
              <a:ea typeface="+mn-ea"/>
              <a:cs typeface="+mn-ea"/>
              <a:sym typeface="+mn-lt"/>
            </a:endParaRPr>
          </a:p>
          <a:p>
            <a:pPr marL="0" indent="0">
              <a:lnSpc>
                <a:spcPct val="120000"/>
              </a:lnSpc>
              <a:spcBef>
                <a:spcPts val="0"/>
              </a:spcBef>
              <a:spcAft>
                <a:spcPts val="0"/>
              </a:spcAft>
              <a:buNone/>
            </a:pPr>
            <a:r>
              <a:rPr lang="zh-CN" altLang="en-US" dirty="0">
                <a:latin typeface="+mn-lt"/>
                <a:ea typeface="+mn-ea"/>
                <a:cs typeface="+mn-ea"/>
                <a:sym typeface="+mn-lt"/>
              </a:rPr>
              <a:t>性侵害涉及各种非意愿的性接触和被强迫的性行为，包括强制性交、强迫亲吻、性骚扰、性虐待，露阴、窥阴等在司法判例上也可能被算作性侵害。</a:t>
            </a:r>
            <a:endParaRPr lang="zh-CN" altLang="en-US" dirty="0">
              <a:latin typeface="+mn-lt"/>
              <a:ea typeface="+mn-ea"/>
              <a:cs typeface="+mn-ea"/>
              <a:sym typeface="+mn-lt"/>
            </a:endParaRPr>
          </a:p>
          <a:p>
            <a:pPr marL="0" indent="0">
              <a:lnSpc>
                <a:spcPct val="120000"/>
              </a:lnSpc>
              <a:spcBef>
                <a:spcPts val="0"/>
              </a:spcBef>
              <a:spcAft>
                <a:spcPts val="0"/>
              </a:spcAft>
              <a:buNone/>
            </a:pPr>
            <a:r>
              <a:rPr lang="zh-CN" altLang="en-US" dirty="0">
                <a:latin typeface="+mn-lt"/>
                <a:ea typeface="+mn-ea"/>
                <a:cs typeface="+mn-ea"/>
                <a:sym typeface="+mn-lt"/>
              </a:rPr>
              <a:t>2019 年 11 月至 2020 年 2 月期间，中国计划生育协会、中国计生协中国青年网络、清华大学公共健康研究中心共同发起并实施了“全国大学生性与生殖健康调查”。调查报告显示约有 1/3 的大学生经历过不同形式的言语性骚扰。性骚扰或性侵害行为的实施者主要是：同学 / 朋友（46.05%）、男 / 女朋友或配偶（23.2%）、网友（22.35%）、非网友的陌生人（18.63%）。女生更容易遭受来自非网友的陌生人的性骚扰或性侵害。在经历性骚扰或性侵害后，56% 的大学生没有向他人诉说或求助。</a:t>
            </a:r>
            <a:endParaRPr lang="zh-CN" altLang="en-US" dirty="0">
              <a:latin typeface="+mn-lt"/>
              <a:ea typeface="+mn-ea"/>
              <a:cs typeface="+mn-ea"/>
              <a:sym typeface="+mn-lt"/>
            </a:endParaRPr>
          </a:p>
        </p:txBody>
      </p:sp>
      <p:pic>
        <p:nvPicPr>
          <p:cNvPr id="5" name="图片 4"/>
          <p:cNvPicPr>
            <a:picLocks noChangeAspect="1"/>
          </p:cNvPicPr>
          <p:nvPr>
            <p:custDataLst>
              <p:tags r:id="rId4"/>
            </p:custDataLst>
          </p:nvPr>
        </p:nvPicPr>
        <p:blipFill>
          <a:blip r:embed="rId5" cstate="screen"/>
          <a:stretch>
            <a:fillRect/>
          </a:stretch>
        </p:blipFill>
        <p:spPr>
          <a:xfrm>
            <a:off x="6766105" y="101050"/>
            <a:ext cx="4540525" cy="6808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三、性侵害的预防与应对</a:t>
            </a:r>
            <a:endParaRPr lang="en-US" sz="2000">
              <a:solidFill>
                <a:schemeClr val="tx1">
                  <a:lumMod val="75000"/>
                  <a:lumOff val="25000"/>
                </a:schemeClr>
              </a:solidFill>
              <a:latin typeface="+mn-lt"/>
              <a:ea typeface="+mn-ea"/>
              <a:cs typeface="+mn-ea"/>
              <a:sym typeface="+mn-lt"/>
            </a:endParaRPr>
          </a:p>
        </p:txBody>
      </p:sp>
      <p:sp>
        <p:nvSpPr>
          <p:cNvPr id="5" name="文本框 4"/>
          <p:cNvSpPr txBox="1"/>
          <p:nvPr/>
        </p:nvSpPr>
        <p:spPr>
          <a:xfrm>
            <a:off x="1209040" y="1229995"/>
            <a:ext cx="9488805" cy="1714500"/>
          </a:xfrm>
          <a:prstGeom prst="rect">
            <a:avLst/>
          </a:prstGeom>
          <a:noFill/>
        </p:spPr>
        <p:txBody>
          <a:bodyPr wrap="square" rtlCol="0">
            <a:noAutofit/>
          </a:bodyPr>
          <a:p>
            <a:pPr algn="just">
              <a:lnSpc>
                <a:spcPct val="150000"/>
              </a:lnSpc>
            </a:pPr>
            <a:r>
              <a:rPr lang="zh-CN" altLang="en-US" sz="1600"/>
              <a:t>（二）遭遇性侵害该怎么办</a:t>
            </a:r>
            <a:endParaRPr lang="zh-CN" altLang="en-US" sz="1600"/>
          </a:p>
          <a:p>
            <a:pPr algn="just">
              <a:lnSpc>
                <a:spcPct val="150000"/>
              </a:lnSpc>
            </a:pPr>
            <a:r>
              <a:rPr lang="zh-CN" altLang="en-US" sz="1600"/>
              <a:t>任何人都可能是性侵害或性暴力的实施者。无论男女，在遭受性虐待、性侵害、亲密伴侣暴力和欺凌时，都不是受害者的过错。即使在亲密关系中，实施性暴力和性侵害也是错误的。如果不幸遭遇性侵害（包括强奸、性虐待、性骚扰、乱伦或欺凌等），可借鉴以下方法。</a:t>
            </a:r>
            <a:endParaRPr lang="zh-CN" altLang="en-US" sz="1600"/>
          </a:p>
        </p:txBody>
      </p:sp>
      <p:sp>
        <p:nvSpPr>
          <p:cNvPr id="7" name="矩形 6"/>
          <p:cNvSpPr/>
          <p:nvPr>
            <p:custDataLst>
              <p:tags r:id="rId5"/>
            </p:custDataLst>
          </p:nvPr>
        </p:nvSpPr>
        <p:spPr>
          <a:xfrm>
            <a:off x="1451610" y="2915272"/>
            <a:ext cx="845394" cy="791433"/>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 name="文本框 16"/>
          <p:cNvSpPr txBox="1"/>
          <p:nvPr>
            <p:custDataLst>
              <p:tags r:id="rId6"/>
            </p:custDataLst>
          </p:nvPr>
        </p:nvSpPr>
        <p:spPr>
          <a:xfrm>
            <a:off x="2563910" y="2962851"/>
            <a:ext cx="8287415" cy="696275"/>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fontAlgn="auto">
              <a:lnSpc>
                <a:spcPct val="120000"/>
              </a:lnSpc>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rPr>
              <a:t>第一，牢记生命第一原则，将可能的伤害降到最低。</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9" name="矩形 8"/>
          <p:cNvSpPr/>
          <p:nvPr>
            <p:custDataLst>
              <p:tags r:id="rId7"/>
            </p:custDataLst>
          </p:nvPr>
        </p:nvSpPr>
        <p:spPr>
          <a:xfrm>
            <a:off x="1451610" y="4123890"/>
            <a:ext cx="845394" cy="791433"/>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8" name="文本框 17"/>
          <p:cNvSpPr txBox="1"/>
          <p:nvPr>
            <p:custDataLst>
              <p:tags r:id="rId8"/>
            </p:custDataLst>
          </p:nvPr>
        </p:nvSpPr>
        <p:spPr>
          <a:xfrm>
            <a:off x="2563910" y="4171468"/>
            <a:ext cx="8287415" cy="696275"/>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第二，保持冷静，收集更多证据。</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3" name="矩形 12"/>
          <p:cNvSpPr/>
          <p:nvPr>
            <p:custDataLst>
              <p:tags r:id="rId9"/>
            </p:custDataLst>
          </p:nvPr>
        </p:nvSpPr>
        <p:spPr>
          <a:xfrm>
            <a:off x="1451610" y="5332507"/>
            <a:ext cx="845394" cy="791433"/>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9" name="文本框 18"/>
          <p:cNvSpPr txBox="1"/>
          <p:nvPr>
            <p:custDataLst>
              <p:tags r:id="rId10"/>
            </p:custDataLst>
          </p:nvPr>
        </p:nvSpPr>
        <p:spPr>
          <a:xfrm>
            <a:off x="2563910" y="5380086"/>
            <a:ext cx="8287415" cy="696275"/>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just">
              <a:lnSpc>
                <a:spcPct val="120000"/>
              </a:lnSpc>
              <a:buClrTx/>
              <a:buSzTx/>
              <a:buFontTx/>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第三，遭遇性侵后要马上求助，包括到医院救治，向公安机关报案，到心理咨询机构求助。12355 全国青少年服务热线、12338 全国妇联维权公益服务热线可提供性侵犯的自护教育、心理辅导和法律咨询。</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5" name="文本框 14"/>
          <p:cNvSpPr txBox="1"/>
          <p:nvPr>
            <p:custDataLst>
              <p:tags r:id="rId11"/>
            </p:custDataLst>
          </p:nvPr>
        </p:nvSpPr>
        <p:spPr>
          <a:xfrm>
            <a:off x="1647728" y="5405616"/>
            <a:ext cx="453159" cy="645795"/>
          </a:xfrm>
          <a:prstGeom prst="rect">
            <a:avLst/>
          </a:prstGeom>
          <a:noFill/>
        </p:spPr>
        <p:txBody>
          <a:bodyPr wrap="square" rtlCol="0">
            <a:normAutofit fontScale="80000"/>
          </a:bodyPr>
          <a:lstStyle/>
          <a:p>
            <a:r>
              <a:rPr lang="en-US" altLang="zh-CN" sz="4000" b="1">
                <a:solidFill>
                  <a:srgbClr val="FFFFFF"/>
                </a:solidFill>
                <a:latin typeface="微软雅黑" panose="020B0503020204020204" charset="-122"/>
                <a:ea typeface="微软雅黑" panose="020B0503020204020204" charset="-122"/>
              </a:rPr>
              <a:t>3</a:t>
            </a:r>
            <a:endParaRPr lang="en-US" altLang="zh-CN" sz="4000" b="1">
              <a:solidFill>
                <a:srgbClr val="FFFFFF"/>
              </a:solidFill>
              <a:latin typeface="微软雅黑" panose="020B0503020204020204" charset="-122"/>
              <a:ea typeface="微软雅黑" panose="020B0503020204020204" charset="-122"/>
            </a:endParaRPr>
          </a:p>
        </p:txBody>
      </p:sp>
      <p:sp>
        <p:nvSpPr>
          <p:cNvPr id="20" name="文本框 19"/>
          <p:cNvSpPr txBox="1"/>
          <p:nvPr>
            <p:custDataLst>
              <p:tags r:id="rId12"/>
            </p:custDataLst>
          </p:nvPr>
        </p:nvSpPr>
        <p:spPr>
          <a:xfrm>
            <a:off x="1647728" y="4196998"/>
            <a:ext cx="453159" cy="645795"/>
          </a:xfrm>
          <a:prstGeom prst="rect">
            <a:avLst/>
          </a:prstGeom>
          <a:noFill/>
        </p:spPr>
        <p:txBody>
          <a:bodyPr wrap="square" rtlCol="0">
            <a:normAutofit fontScale="80000"/>
          </a:bodyPr>
          <a:lstStyle/>
          <a:p>
            <a:r>
              <a:rPr lang="en-US" altLang="zh-CN" sz="4000" b="1">
                <a:solidFill>
                  <a:srgbClr val="FFFFFF"/>
                </a:solidFill>
                <a:latin typeface="微软雅黑" panose="020B0503020204020204" charset="-122"/>
                <a:ea typeface="微软雅黑" panose="020B0503020204020204" charset="-122"/>
              </a:rPr>
              <a:t>2</a:t>
            </a:r>
            <a:endParaRPr lang="en-US" altLang="zh-CN" sz="4000" b="1">
              <a:solidFill>
                <a:srgbClr val="FFFFFF"/>
              </a:solidFill>
              <a:latin typeface="微软雅黑" panose="020B0503020204020204" charset="-122"/>
              <a:ea typeface="微软雅黑" panose="020B0503020204020204" charset="-122"/>
            </a:endParaRPr>
          </a:p>
        </p:txBody>
      </p:sp>
      <p:sp>
        <p:nvSpPr>
          <p:cNvPr id="21" name="文本框 20"/>
          <p:cNvSpPr txBox="1"/>
          <p:nvPr>
            <p:custDataLst>
              <p:tags r:id="rId13"/>
            </p:custDataLst>
          </p:nvPr>
        </p:nvSpPr>
        <p:spPr>
          <a:xfrm>
            <a:off x="1647728" y="2988381"/>
            <a:ext cx="453159" cy="645795"/>
          </a:xfrm>
          <a:prstGeom prst="rect">
            <a:avLst/>
          </a:prstGeom>
          <a:noFill/>
        </p:spPr>
        <p:txBody>
          <a:bodyPr wrap="square" rtlCol="0">
            <a:normAutofit fontScale="80000"/>
          </a:bodyPr>
          <a:lstStyle/>
          <a:p>
            <a:r>
              <a:rPr lang="en-US" altLang="zh-CN" sz="4000" b="1">
                <a:solidFill>
                  <a:srgbClr val="FFFFFF"/>
                </a:solidFill>
                <a:latin typeface="微软雅黑" panose="020B0503020204020204" charset="-122"/>
                <a:ea typeface="微软雅黑" panose="020B0503020204020204" charset="-122"/>
              </a:rPr>
              <a:t>1</a:t>
            </a:r>
            <a:endParaRPr lang="en-US" altLang="zh-CN" sz="4000" b="1">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85015" cy="6858000"/>
            <a:chOff x="13970" y="0"/>
            <a:chExt cx="1218501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203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236918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1139825" y="3506470"/>
            <a:ext cx="506603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9401810" y="5584190"/>
            <a:ext cx="172593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PART THREE</a:t>
            </a:r>
            <a:endParaRPr lang="en-US" altLang="zh-CN" sz="1600" dirty="0">
              <a:solidFill>
                <a:srgbClr val="3B9C87"/>
              </a:solidFill>
              <a:latin typeface="+mn-lt"/>
              <a:ea typeface="+mn-ea"/>
              <a:cs typeface="+mn-ea"/>
              <a:sym typeface="+mn-lt"/>
            </a:endParaRPr>
          </a:p>
        </p:txBody>
      </p:sp>
      <p:pic>
        <p:nvPicPr>
          <p:cNvPr id="3" name="图片 2" descr="未标题-2"/>
          <p:cNvPicPr>
            <a:picLocks noChangeAspect="1"/>
          </p:cNvPicPr>
          <p:nvPr/>
        </p:nvPicPr>
        <p:blipFill>
          <a:blip r:embed="rId3" cstate="screen"/>
          <a:stretch>
            <a:fillRect/>
          </a:stretch>
        </p:blipFill>
        <p:spPr>
          <a:xfrm>
            <a:off x="2969260" y="3825875"/>
            <a:ext cx="6210300" cy="3080385"/>
          </a:xfrm>
          <a:prstGeom prst="rect">
            <a:avLst/>
          </a:prstGeom>
        </p:spPr>
      </p:pic>
      <p:sp>
        <p:nvSpPr>
          <p:cNvPr id="5" name="标题 27"/>
          <p:cNvSpPr>
            <a:spLocks noGrp="1"/>
          </p:cNvSpPr>
          <p:nvPr/>
        </p:nvSpPr>
        <p:spPr>
          <a:xfrm>
            <a:off x="1784985" y="1940560"/>
            <a:ext cx="7972425" cy="19754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fontAlgn="auto">
              <a:lnSpc>
                <a:spcPts val="6000"/>
              </a:lnSpc>
            </a:pPr>
            <a:r>
              <a:rPr lang="en-US" sz="4800" dirty="0">
                <a:solidFill>
                  <a:srgbClr val="3B9C87"/>
                </a:solidFill>
                <a:latin typeface="+mn-lt"/>
                <a:ea typeface="+mn-ea"/>
                <a:cs typeface="+mn-ea"/>
                <a:sym typeface="+mn-lt"/>
              </a:rPr>
              <a:t>05.</a:t>
            </a:r>
            <a:endParaRPr lang="en-US" sz="4800" dirty="0">
              <a:solidFill>
                <a:srgbClr val="3B9C87"/>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“性”与幸福</a:t>
            </a:r>
            <a:endParaRPr lang="en-US" altLang="zh-CN" sz="2800" dirty="0" err="1">
              <a:solidFill>
                <a:schemeClr val="tx1">
                  <a:lumMod val="75000"/>
                  <a:lumOff val="25000"/>
                </a:schemeClr>
              </a:solidFill>
              <a:latin typeface="+mn-lt"/>
              <a:ea typeface="+mn-ea"/>
              <a:cs typeface="+mn-ea"/>
              <a:sym typeface="+mn-lt"/>
            </a:endParaRPr>
          </a:p>
          <a:p>
            <a:pPr fontAlgn="auto">
              <a:lnSpc>
                <a:spcPts val="3600"/>
              </a:lnSpc>
            </a:pPr>
            <a:r>
              <a:rPr lang="en-US" altLang="zh-CN" sz="2800" dirty="0" err="1">
                <a:solidFill>
                  <a:schemeClr val="tx1">
                    <a:lumMod val="75000"/>
                    <a:lumOff val="25000"/>
                  </a:schemeClr>
                </a:solidFill>
                <a:latin typeface="+mn-lt"/>
                <a:ea typeface="+mn-ea"/>
                <a:cs typeface="+mn-ea"/>
                <a:sym typeface="+mn-lt"/>
              </a:rPr>
              <a:t>　　　　　　 —— 性道德与亲密关系</a:t>
            </a:r>
            <a:endParaRPr lang="en-US" altLang="zh-CN" sz="2800" dirty="0" err="1">
              <a:solidFill>
                <a:schemeClr val="tx1">
                  <a:lumMod val="75000"/>
                  <a:lumOff val="25000"/>
                </a:schemeClr>
              </a:solidFill>
              <a:latin typeface="+mn-lt"/>
              <a:ea typeface="+mn-ea"/>
              <a:cs typeface="+mn-ea"/>
              <a:sym typeface="+mn-lt"/>
            </a:endParaRPr>
          </a:p>
        </p:txBody>
      </p:sp>
      <p:pic>
        <p:nvPicPr>
          <p:cNvPr id="28" name="图片 27" descr="多少"/>
          <p:cNvPicPr>
            <a:picLocks noChangeAspect="1"/>
          </p:cNvPicPr>
          <p:nvPr/>
        </p:nvPicPr>
        <p:blipFill>
          <a:blip r:embed="rId4" cstate="screen"/>
          <a:stretch>
            <a:fillRect/>
          </a:stretch>
        </p:blipFill>
        <p:spPr>
          <a:xfrm>
            <a:off x="6731000" y="1148715"/>
            <a:ext cx="3619500" cy="1249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par>
                                <p:cTn id="24" presetID="2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000"/>
                            </p:stCondLst>
                            <p:childTnLst>
                              <p:par>
                                <p:cTn id="42" presetID="2" presetClass="entr" presetSubtype="1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7"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5854700" y="1527810"/>
            <a:ext cx="5243830" cy="3335655"/>
          </a:xfrm>
          <a:prstGeom prst="rect">
            <a:avLst/>
          </a:prstGeom>
          <a:noFill/>
        </p:spPr>
        <p:txBody>
          <a:bodyPr wrap="square">
            <a:spAutoFit/>
          </a:bodyPr>
          <a:lstStyle>
            <a:defPPr>
              <a:defRPr lang="zh-CN"/>
            </a:defPPr>
            <a:lvl1pPr algn="just">
              <a:lnSpc>
                <a:spcPts val="3000"/>
              </a:lnSpc>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a:lnSpc>
                <a:spcPct val="120000"/>
              </a:lnSpc>
              <a:spcBef>
                <a:spcPts val="0"/>
              </a:spcBef>
              <a:spcAft>
                <a:spcPts val="0"/>
              </a:spcAft>
            </a:pPr>
            <a:r>
              <a:rPr lang="zh-CN" altLang="en-US" dirty="0">
                <a:latin typeface="+mn-lt"/>
                <a:ea typeface="+mn-ea"/>
                <a:cs typeface="+mn-ea"/>
                <a:sym typeface="+mn-lt"/>
              </a:rPr>
              <a:t>性道德是指人类调整两性性行为的社会规范的总和。为了维持社会秩序的稳定，保证社会生活的正常进行，需要用这种规范来约束人们的性行为。人类的性不同于动物，它虽然也是一种本能，但它涉及第二者，并由此产生生物学、社会学后果，因此人类的性道德，是性与爱的统一，是心智与感情的投入，并在特定的社会文化背景下遵循着一定的伦理道德。性道德是一种社会意识形态，主要集中地表现在家庭婚姻道德领域，其内容较广，包括恋爱、结婚、生育、抚养后代等。</a:t>
            </a:r>
            <a:endParaRPr lang="zh-CN" altLang="en-US" dirty="0">
              <a:latin typeface="+mn-lt"/>
              <a:ea typeface="+mn-ea"/>
              <a:cs typeface="+mn-ea"/>
              <a:sym typeface="+mn-lt"/>
            </a:endParaRPr>
          </a:p>
        </p:txBody>
      </p:sp>
      <p:pic>
        <p:nvPicPr>
          <p:cNvPr id="12" name="图片 11"/>
          <p:cNvPicPr>
            <a:picLocks noChangeAspect="1"/>
          </p:cNvPicPr>
          <p:nvPr/>
        </p:nvPicPr>
        <p:blipFill>
          <a:blip r:embed="rId4"/>
          <a:stretch>
            <a:fillRect/>
          </a:stretch>
        </p:blipFill>
        <p:spPr>
          <a:xfrm>
            <a:off x="822437" y="1106304"/>
            <a:ext cx="4742137" cy="5377543"/>
          </a:xfrm>
          <a:prstGeom prst="rect">
            <a:avLst/>
          </a:prstGeom>
        </p:spPr>
      </p:pic>
      <p:sp>
        <p:nvSpPr>
          <p:cNvPr id="5" name="标题 27"/>
          <p:cNvSpPr>
            <a:spLocks noGrp="1"/>
          </p:cNvSpPr>
          <p:nvPr>
            <p:custDataLst>
              <p:tags r:id="rId5"/>
            </p:custDataLst>
          </p:nvPr>
        </p:nvSpPr>
        <p:spPr>
          <a:xfrm>
            <a:off x="1108075" y="77470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一、性道德</a:t>
            </a:r>
            <a:endParaRPr lang="en-US" sz="2000">
              <a:solidFill>
                <a:schemeClr val="tx1">
                  <a:lumMod val="75000"/>
                  <a:lumOff val="2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1194435" y="1674495"/>
            <a:ext cx="5565140" cy="386080"/>
          </a:xfrm>
          <a:prstGeom prst="rect">
            <a:avLst/>
          </a:prstGeom>
          <a:noFill/>
        </p:spPr>
        <p:txBody>
          <a:bodyPr wrap="square">
            <a:spAutoFit/>
          </a:bodyPr>
          <a:lstStyle>
            <a:defPPr>
              <a:defRPr lang="zh-CN"/>
            </a:defPPr>
            <a:lvl1pPr algn="just">
              <a:lnSpc>
                <a:spcPts val="3000"/>
              </a:lnSpc>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indent="0" fontAlgn="auto">
              <a:lnSpc>
                <a:spcPct val="120000"/>
              </a:lnSpc>
            </a:pPr>
            <a:r>
              <a:rPr lang="zh-CN" altLang="en-US" dirty="0">
                <a:latin typeface="+mn-lt"/>
                <a:ea typeface="+mn-ea"/>
                <a:cs typeface="+mn-ea"/>
                <a:sym typeface="+mn-lt"/>
              </a:rPr>
              <a:t>（一）性道德标准</a:t>
            </a:r>
            <a:endParaRPr lang="zh-CN" altLang="en-US" dirty="0">
              <a:latin typeface="+mn-lt"/>
              <a:ea typeface="+mn-ea"/>
              <a:cs typeface="+mn-ea"/>
              <a:sym typeface="+mn-lt"/>
            </a:endParaRPr>
          </a:p>
        </p:txBody>
      </p:sp>
      <p:sp>
        <p:nvSpPr>
          <p:cNvPr id="3" name="标题 27"/>
          <p:cNvSpPr>
            <a:spLocks noGrp="1"/>
          </p:cNvSpPr>
          <p:nvPr>
            <p:custDataLst>
              <p:tags r:id="rId4"/>
            </p:custDataLst>
          </p:nvPr>
        </p:nvSpPr>
        <p:spPr>
          <a:xfrm>
            <a:off x="1108075" y="77470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二、性道德标准和功能</a:t>
            </a:r>
            <a:endParaRPr lang="en-US" sz="2000">
              <a:solidFill>
                <a:schemeClr val="tx1">
                  <a:lumMod val="75000"/>
                  <a:lumOff val="25000"/>
                </a:schemeClr>
              </a:solidFill>
              <a:latin typeface="+mn-lt"/>
              <a:ea typeface="+mn-ea"/>
              <a:cs typeface="+mn-ea"/>
              <a:sym typeface="+mn-lt"/>
            </a:endParaRPr>
          </a:p>
        </p:txBody>
      </p:sp>
      <p:grpSp>
        <p:nvGrpSpPr>
          <p:cNvPr id="18" name="组合 17"/>
          <p:cNvGrpSpPr/>
          <p:nvPr>
            <p:custDataLst>
              <p:tags r:id="rId5"/>
            </p:custDataLst>
          </p:nvPr>
        </p:nvGrpSpPr>
        <p:grpSpPr>
          <a:xfrm>
            <a:off x="1538488" y="2295526"/>
            <a:ext cx="2543409" cy="1676400"/>
            <a:chOff x="1304924" y="3171825"/>
            <a:chExt cx="2647951" cy="1745305"/>
          </a:xfrm>
        </p:grpSpPr>
        <p:cxnSp>
          <p:nvCxnSpPr>
            <p:cNvPr id="7" name="直接连接符 6"/>
            <p:cNvCxnSpPr/>
            <p:nvPr>
              <p:custDataLst>
                <p:tags r:id="rId6"/>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8" name="直接连接符 7"/>
            <p:cNvCxnSpPr/>
            <p:nvPr>
              <p:custDataLst>
                <p:tags r:id="rId7"/>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12" name="任意多边形 11"/>
            <p:cNvSpPr/>
            <p:nvPr>
              <p:custDataLst>
                <p:tags r:id="rId8"/>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9"/>
              </p:custDataLst>
            </p:nvPr>
          </p:nvSpPr>
          <p:spPr>
            <a:xfrm>
              <a:off x="3295650" y="4539734"/>
              <a:ext cx="476250" cy="369332"/>
            </a:xfrm>
            <a:prstGeom prst="rect">
              <a:avLst/>
            </a:prstGeom>
            <a:noFill/>
          </p:spPr>
          <p:txBody>
            <a:bodyPr wrap="square" rtlCol="0" anchor="ctr">
              <a:normAutofit fontScale="90000" lnSpcReduction="10000"/>
            </a:bodyPr>
            <a:p>
              <a:pPr algn="ctr" fontAlgn="auto">
                <a:lnSpc>
                  <a:spcPct val="120000"/>
                </a:lnSpc>
              </a:pPr>
              <a:r>
                <a:rPr lang="en-US" altLang="zh-CN" dirty="0"/>
                <a:t>A</a:t>
              </a:r>
              <a:endParaRPr lang="zh-CN" altLang="en-US" dirty="0"/>
            </a:p>
          </p:txBody>
        </p:sp>
      </p:grpSp>
      <p:grpSp>
        <p:nvGrpSpPr>
          <p:cNvPr id="19" name="组合 18"/>
          <p:cNvGrpSpPr/>
          <p:nvPr>
            <p:custDataLst>
              <p:tags r:id="rId10"/>
            </p:custDataLst>
          </p:nvPr>
        </p:nvGrpSpPr>
        <p:grpSpPr>
          <a:xfrm>
            <a:off x="4824295" y="2295526"/>
            <a:ext cx="2543409" cy="1676400"/>
            <a:chOff x="1304924" y="3171825"/>
            <a:chExt cx="2647951" cy="1745305"/>
          </a:xfrm>
        </p:grpSpPr>
        <p:cxnSp>
          <p:nvCxnSpPr>
            <p:cNvPr id="20" name="直接连接符 19"/>
            <p:cNvCxnSpPr/>
            <p:nvPr>
              <p:custDataLst>
                <p:tags r:id="rId11"/>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1" name="直接连接符 20"/>
            <p:cNvCxnSpPr/>
            <p:nvPr>
              <p:custDataLst>
                <p:tags r:id="rId12"/>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13"/>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3" name="文本框 22"/>
            <p:cNvSpPr txBox="1"/>
            <p:nvPr>
              <p:custDataLst>
                <p:tags r:id="rId14"/>
              </p:custDataLst>
            </p:nvPr>
          </p:nvSpPr>
          <p:spPr>
            <a:xfrm>
              <a:off x="3295650" y="4539734"/>
              <a:ext cx="476250" cy="369332"/>
            </a:xfrm>
            <a:prstGeom prst="rect">
              <a:avLst/>
            </a:prstGeom>
            <a:noFill/>
          </p:spPr>
          <p:txBody>
            <a:bodyPr wrap="square" rtlCol="0" anchor="ctr">
              <a:normAutofit fontScale="90000" lnSpcReduction="10000"/>
            </a:bodyPr>
            <a:p>
              <a:pPr algn="ctr" fontAlgn="auto">
                <a:lnSpc>
                  <a:spcPct val="120000"/>
                </a:lnSpc>
              </a:pPr>
              <a:r>
                <a:rPr lang="en-US" altLang="zh-CN" dirty="0"/>
                <a:t>B</a:t>
              </a:r>
              <a:endParaRPr lang="zh-CN" altLang="en-US" dirty="0"/>
            </a:p>
          </p:txBody>
        </p:sp>
      </p:grpSp>
      <p:grpSp>
        <p:nvGrpSpPr>
          <p:cNvPr id="36" name="组合 35"/>
          <p:cNvGrpSpPr/>
          <p:nvPr>
            <p:custDataLst>
              <p:tags r:id="rId15"/>
            </p:custDataLst>
          </p:nvPr>
        </p:nvGrpSpPr>
        <p:grpSpPr>
          <a:xfrm>
            <a:off x="1538488" y="4257676"/>
            <a:ext cx="2543409" cy="1676400"/>
            <a:chOff x="1304924" y="3171825"/>
            <a:chExt cx="2647951" cy="1745305"/>
          </a:xfrm>
        </p:grpSpPr>
        <p:cxnSp>
          <p:nvCxnSpPr>
            <p:cNvPr id="42" name="直接连接符 41"/>
            <p:cNvCxnSpPr/>
            <p:nvPr>
              <p:custDataLst>
                <p:tags r:id="rId16"/>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43" name="直接连接符 42"/>
            <p:cNvCxnSpPr/>
            <p:nvPr>
              <p:custDataLst>
                <p:tags r:id="rId17"/>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4" name="任意多边形 43"/>
            <p:cNvSpPr/>
            <p:nvPr>
              <p:custDataLst>
                <p:tags r:id="rId18"/>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5" name="文本框 44"/>
            <p:cNvSpPr txBox="1"/>
            <p:nvPr>
              <p:custDataLst>
                <p:tags r:id="rId19"/>
              </p:custDataLst>
            </p:nvPr>
          </p:nvSpPr>
          <p:spPr>
            <a:xfrm>
              <a:off x="3295650" y="4532145"/>
              <a:ext cx="476249" cy="384513"/>
            </a:xfrm>
            <a:prstGeom prst="rect">
              <a:avLst/>
            </a:prstGeom>
            <a:noFill/>
          </p:spPr>
          <p:txBody>
            <a:bodyPr wrap="square" rtlCol="0" anchor="ctr">
              <a:normAutofit fontScale="92500" lnSpcReduction="10000"/>
            </a:bodyPr>
            <a:p>
              <a:pPr algn="ctr" fontAlgn="auto">
                <a:lnSpc>
                  <a:spcPct val="120000"/>
                </a:lnSpc>
              </a:pPr>
              <a:r>
                <a:rPr lang="en-US" altLang="zh-CN" dirty="0"/>
                <a:t>D</a:t>
              </a:r>
              <a:endParaRPr lang="zh-CN" altLang="en-US" dirty="0"/>
            </a:p>
          </p:txBody>
        </p:sp>
      </p:grpSp>
      <p:grpSp>
        <p:nvGrpSpPr>
          <p:cNvPr id="37" name="组合 36"/>
          <p:cNvGrpSpPr/>
          <p:nvPr>
            <p:custDataLst>
              <p:tags r:id="rId20"/>
            </p:custDataLst>
          </p:nvPr>
        </p:nvGrpSpPr>
        <p:grpSpPr>
          <a:xfrm>
            <a:off x="4824295" y="4257676"/>
            <a:ext cx="2543409" cy="1676400"/>
            <a:chOff x="1304924" y="3171825"/>
            <a:chExt cx="2647951" cy="1745305"/>
          </a:xfrm>
        </p:grpSpPr>
        <p:cxnSp>
          <p:nvCxnSpPr>
            <p:cNvPr id="38" name="直接连接符 37"/>
            <p:cNvCxnSpPr/>
            <p:nvPr>
              <p:custDataLst>
                <p:tags r:id="rId21"/>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22"/>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23"/>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41" name="文本框 40"/>
            <p:cNvSpPr txBox="1"/>
            <p:nvPr>
              <p:custDataLst>
                <p:tags r:id="rId24"/>
              </p:custDataLst>
            </p:nvPr>
          </p:nvSpPr>
          <p:spPr>
            <a:xfrm>
              <a:off x="3295650" y="4532145"/>
              <a:ext cx="476249" cy="384513"/>
            </a:xfrm>
            <a:prstGeom prst="rect">
              <a:avLst/>
            </a:prstGeom>
            <a:noFill/>
          </p:spPr>
          <p:txBody>
            <a:bodyPr wrap="square" rtlCol="0" anchor="ctr">
              <a:normAutofit fontScale="92500" lnSpcReduction="10000"/>
            </a:bodyPr>
            <a:p>
              <a:pPr algn="ctr" fontAlgn="auto">
                <a:lnSpc>
                  <a:spcPct val="120000"/>
                </a:lnSpc>
              </a:pPr>
              <a:r>
                <a:rPr lang="en-US" altLang="zh-CN" dirty="0"/>
                <a:t>E</a:t>
              </a:r>
              <a:endParaRPr lang="zh-CN" altLang="en-US" dirty="0"/>
            </a:p>
          </p:txBody>
        </p:sp>
      </p:grpSp>
      <p:grpSp>
        <p:nvGrpSpPr>
          <p:cNvPr id="24" name="组合 23"/>
          <p:cNvGrpSpPr/>
          <p:nvPr>
            <p:custDataLst>
              <p:tags r:id="rId25"/>
            </p:custDataLst>
          </p:nvPr>
        </p:nvGrpSpPr>
        <p:grpSpPr>
          <a:xfrm>
            <a:off x="8108198" y="2295526"/>
            <a:ext cx="2543409" cy="1676400"/>
            <a:chOff x="1304924" y="3171825"/>
            <a:chExt cx="2647951" cy="1745305"/>
          </a:xfrm>
        </p:grpSpPr>
        <p:cxnSp>
          <p:nvCxnSpPr>
            <p:cNvPr id="25" name="直接连接符 24"/>
            <p:cNvCxnSpPr/>
            <p:nvPr>
              <p:custDataLst>
                <p:tags r:id="rId26"/>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26" name="直接连接符 25"/>
            <p:cNvCxnSpPr/>
            <p:nvPr>
              <p:custDataLst>
                <p:tags r:id="rId27"/>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7" name="任意多边形 26"/>
            <p:cNvSpPr/>
            <p:nvPr>
              <p:custDataLst>
                <p:tags r:id="rId28"/>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28" name="文本框 27"/>
            <p:cNvSpPr txBox="1"/>
            <p:nvPr>
              <p:custDataLst>
                <p:tags r:id="rId29"/>
              </p:custDataLst>
            </p:nvPr>
          </p:nvSpPr>
          <p:spPr>
            <a:xfrm>
              <a:off x="3295650" y="4532145"/>
              <a:ext cx="476249" cy="384513"/>
            </a:xfrm>
            <a:prstGeom prst="rect">
              <a:avLst/>
            </a:prstGeom>
            <a:noFill/>
          </p:spPr>
          <p:txBody>
            <a:bodyPr wrap="square" rtlCol="0" anchor="ctr">
              <a:normAutofit fontScale="92500" lnSpcReduction="10000"/>
            </a:bodyPr>
            <a:p>
              <a:pPr algn="ctr" fontAlgn="auto">
                <a:lnSpc>
                  <a:spcPct val="120000"/>
                </a:lnSpc>
              </a:pPr>
              <a:r>
                <a:rPr lang="en-US" altLang="zh-CN" dirty="0"/>
                <a:t>C</a:t>
              </a:r>
              <a:endParaRPr lang="zh-CN" altLang="en-US" dirty="0"/>
            </a:p>
          </p:txBody>
        </p:sp>
      </p:grpSp>
      <p:grpSp>
        <p:nvGrpSpPr>
          <p:cNvPr id="29" name="组合 28"/>
          <p:cNvGrpSpPr/>
          <p:nvPr>
            <p:custDataLst>
              <p:tags r:id="rId30"/>
            </p:custDataLst>
          </p:nvPr>
        </p:nvGrpSpPr>
        <p:grpSpPr>
          <a:xfrm>
            <a:off x="8108198" y="4257676"/>
            <a:ext cx="2543409" cy="1676400"/>
            <a:chOff x="1304924" y="3171825"/>
            <a:chExt cx="2647951" cy="1745305"/>
          </a:xfrm>
        </p:grpSpPr>
        <p:cxnSp>
          <p:nvCxnSpPr>
            <p:cNvPr id="31" name="直接连接符 30"/>
            <p:cNvCxnSpPr/>
            <p:nvPr>
              <p:custDataLst>
                <p:tags r:id="rId31"/>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2" name="直接连接符 31"/>
            <p:cNvCxnSpPr/>
            <p:nvPr>
              <p:custDataLst>
                <p:tags r:id="rId32"/>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33" name="任意多边形 32"/>
            <p:cNvSpPr/>
            <p:nvPr>
              <p:custDataLst>
                <p:tags r:id="rId33"/>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34" name="文本框 33"/>
            <p:cNvSpPr txBox="1"/>
            <p:nvPr>
              <p:custDataLst>
                <p:tags r:id="rId34"/>
              </p:custDataLst>
            </p:nvPr>
          </p:nvSpPr>
          <p:spPr>
            <a:xfrm>
              <a:off x="3295650" y="4532145"/>
              <a:ext cx="476249" cy="384513"/>
            </a:xfrm>
            <a:prstGeom prst="rect">
              <a:avLst/>
            </a:prstGeom>
            <a:noFill/>
          </p:spPr>
          <p:txBody>
            <a:bodyPr wrap="square" rtlCol="0" anchor="ctr">
              <a:normAutofit fontScale="92500" lnSpcReduction="10000"/>
            </a:bodyPr>
            <a:p>
              <a:pPr algn="ctr" fontAlgn="auto">
                <a:lnSpc>
                  <a:spcPct val="120000"/>
                </a:lnSpc>
              </a:pPr>
              <a:r>
                <a:rPr lang="en-US" altLang="zh-CN" dirty="0"/>
                <a:t>F</a:t>
              </a:r>
              <a:endParaRPr lang="zh-CN" altLang="en-US" dirty="0"/>
            </a:p>
          </p:txBody>
        </p:sp>
      </p:grpSp>
      <p:sp>
        <p:nvSpPr>
          <p:cNvPr id="35" name="文本框 34"/>
          <p:cNvSpPr txBox="1"/>
          <p:nvPr>
            <p:custDataLst>
              <p:tags r:id="rId35"/>
            </p:custDataLst>
          </p:nvPr>
        </p:nvSpPr>
        <p:spPr>
          <a:xfrm>
            <a:off x="1538488" y="2302301"/>
            <a:ext cx="2543409" cy="1276859"/>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1. 双方自愿原则</a:t>
            </a:r>
            <a:endParaRPr lang="zh-CN" altLang="en-US" sz="1400" b="1" spc="150">
              <a:solidFill>
                <a:srgbClr val="FFFFFF"/>
              </a:solidFill>
              <a:latin typeface="微软雅黑" panose="020B0503020204020204" charset="-122"/>
              <a:ea typeface="微软雅黑" panose="020B0503020204020204" charset="-122"/>
            </a:endParaRPr>
          </a:p>
        </p:txBody>
      </p:sp>
      <p:sp>
        <p:nvSpPr>
          <p:cNvPr id="46" name="文本框 45"/>
          <p:cNvSpPr txBox="1"/>
          <p:nvPr>
            <p:custDataLst>
              <p:tags r:id="rId36"/>
            </p:custDataLst>
          </p:nvPr>
        </p:nvSpPr>
        <p:spPr>
          <a:xfrm>
            <a:off x="4847932" y="2302301"/>
            <a:ext cx="2543409" cy="1276859"/>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2. 无伤原则</a:t>
            </a:r>
            <a:endParaRPr lang="zh-CN" altLang="en-US" sz="1400" b="1" spc="150">
              <a:solidFill>
                <a:srgbClr val="FFFFFF"/>
              </a:solidFill>
              <a:latin typeface="微软雅黑" panose="020B0503020204020204" charset="-122"/>
              <a:ea typeface="微软雅黑" panose="020B0503020204020204" charset="-122"/>
            </a:endParaRPr>
          </a:p>
        </p:txBody>
      </p:sp>
      <p:sp>
        <p:nvSpPr>
          <p:cNvPr id="47" name="文本框 46"/>
          <p:cNvSpPr txBox="1"/>
          <p:nvPr>
            <p:custDataLst>
              <p:tags r:id="rId37"/>
            </p:custDataLst>
          </p:nvPr>
        </p:nvSpPr>
        <p:spPr>
          <a:xfrm>
            <a:off x="8108198" y="2302301"/>
            <a:ext cx="2543409" cy="1276859"/>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3. 爱的原则</a:t>
            </a:r>
            <a:endParaRPr lang="zh-CN" altLang="en-US" sz="1400" b="1" spc="150">
              <a:solidFill>
                <a:srgbClr val="FFFFFF"/>
              </a:solidFill>
              <a:latin typeface="微软雅黑" panose="020B0503020204020204" charset="-122"/>
              <a:ea typeface="微软雅黑" panose="020B0503020204020204" charset="-122"/>
            </a:endParaRPr>
          </a:p>
        </p:txBody>
      </p:sp>
      <p:sp>
        <p:nvSpPr>
          <p:cNvPr id="48" name="文本框 47"/>
          <p:cNvSpPr txBox="1"/>
          <p:nvPr>
            <p:custDataLst>
              <p:tags r:id="rId38"/>
            </p:custDataLst>
          </p:nvPr>
        </p:nvSpPr>
        <p:spPr>
          <a:xfrm>
            <a:off x="1548484" y="4255652"/>
            <a:ext cx="2533414" cy="1276859"/>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4. 婚姻缔约原则</a:t>
            </a:r>
            <a:endParaRPr lang="zh-CN" altLang="en-US" sz="1400" b="1" spc="150">
              <a:solidFill>
                <a:srgbClr val="FFFFFF"/>
              </a:solidFill>
              <a:latin typeface="微软雅黑" panose="020B0503020204020204" charset="-122"/>
              <a:ea typeface="微软雅黑" panose="020B0503020204020204" charset="-122"/>
            </a:endParaRPr>
          </a:p>
        </p:txBody>
      </p:sp>
      <p:sp>
        <p:nvSpPr>
          <p:cNvPr id="49" name="文本框 48"/>
          <p:cNvSpPr txBox="1"/>
          <p:nvPr>
            <p:custDataLst>
              <p:tags r:id="rId39"/>
            </p:custDataLst>
          </p:nvPr>
        </p:nvSpPr>
        <p:spPr>
          <a:xfrm>
            <a:off x="4822391" y="4255652"/>
            <a:ext cx="2545313" cy="1276859"/>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5. 责任承担原则</a:t>
            </a:r>
            <a:endParaRPr lang="zh-CN" altLang="en-US" sz="1400" b="1" spc="150">
              <a:solidFill>
                <a:srgbClr val="FFFFFF"/>
              </a:solidFill>
              <a:latin typeface="微软雅黑" panose="020B0503020204020204" charset="-122"/>
              <a:ea typeface="微软雅黑" panose="020B0503020204020204" charset="-122"/>
            </a:endParaRPr>
          </a:p>
        </p:txBody>
      </p:sp>
      <p:sp>
        <p:nvSpPr>
          <p:cNvPr id="50" name="文本框 49"/>
          <p:cNvSpPr txBox="1"/>
          <p:nvPr>
            <p:custDataLst>
              <p:tags r:id="rId40"/>
            </p:custDataLst>
          </p:nvPr>
        </p:nvSpPr>
        <p:spPr>
          <a:xfrm>
            <a:off x="8108197" y="4255652"/>
            <a:ext cx="2543409" cy="1276859"/>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6. 权利对等原则</a:t>
            </a:r>
            <a:endParaRPr lang="zh-CN" altLang="en-US" sz="1400" b="1" spc="15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1194435" y="1588135"/>
            <a:ext cx="9801860" cy="1198880"/>
          </a:xfrm>
          <a:prstGeom prst="rect">
            <a:avLst/>
          </a:prstGeom>
          <a:noFill/>
        </p:spPr>
        <p:txBody>
          <a:bodyPr wrap="square">
            <a:spAutoFit/>
          </a:bodyPr>
          <a:lstStyle>
            <a:defPPr>
              <a:defRPr lang="zh-CN"/>
            </a:defPPr>
            <a:lvl1pPr algn="just">
              <a:lnSpc>
                <a:spcPts val="3000"/>
              </a:lnSpc>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indent="0" fontAlgn="auto">
              <a:lnSpc>
                <a:spcPct val="150000"/>
              </a:lnSpc>
            </a:pPr>
            <a:r>
              <a:rPr lang="zh-CN" altLang="en-US" dirty="0">
                <a:latin typeface="+mn-lt"/>
                <a:ea typeface="+mn-ea"/>
                <a:cs typeface="+mn-ea"/>
                <a:sym typeface="+mn-lt"/>
              </a:rPr>
              <a:t>（二）性道德的功能 </a:t>
            </a:r>
            <a:endParaRPr lang="zh-CN" altLang="en-US" dirty="0">
              <a:latin typeface="+mn-lt"/>
              <a:ea typeface="+mn-ea"/>
              <a:cs typeface="+mn-ea"/>
              <a:sym typeface="+mn-lt"/>
            </a:endParaRPr>
          </a:p>
          <a:p>
            <a:pPr indent="0" fontAlgn="auto">
              <a:lnSpc>
                <a:spcPct val="150000"/>
              </a:lnSpc>
            </a:pPr>
            <a:r>
              <a:rPr lang="zh-CN" altLang="en-US" dirty="0">
                <a:latin typeface="+mn-lt"/>
                <a:ea typeface="+mn-ea"/>
                <a:cs typeface="+mn-ea"/>
                <a:sym typeface="+mn-lt"/>
              </a:rPr>
              <a:t>性道德是社会道德的一个重要组成部分。性道德是在社会生活中形成的，是对性行为的规范，人们根据这些规范，判断性行为的好与坏、对与错、善与恶。</a:t>
            </a:r>
            <a:endParaRPr lang="zh-CN" altLang="en-US" dirty="0">
              <a:latin typeface="+mn-lt"/>
              <a:ea typeface="+mn-ea"/>
              <a:cs typeface="+mn-ea"/>
              <a:sym typeface="+mn-lt"/>
            </a:endParaRPr>
          </a:p>
        </p:txBody>
      </p:sp>
      <p:sp>
        <p:nvSpPr>
          <p:cNvPr id="3" name="标题 27"/>
          <p:cNvSpPr>
            <a:spLocks noGrp="1"/>
          </p:cNvSpPr>
          <p:nvPr>
            <p:custDataLst>
              <p:tags r:id="rId4"/>
            </p:custDataLst>
          </p:nvPr>
        </p:nvSpPr>
        <p:spPr>
          <a:xfrm>
            <a:off x="1108075" y="77470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二、性道德标准和功能</a:t>
            </a:r>
            <a:endParaRPr lang="en-US" sz="2000">
              <a:solidFill>
                <a:schemeClr val="tx1">
                  <a:lumMod val="75000"/>
                  <a:lumOff val="25000"/>
                </a:schemeClr>
              </a:solidFill>
              <a:latin typeface="+mn-lt"/>
              <a:ea typeface="+mn-ea"/>
              <a:cs typeface="+mn-ea"/>
              <a:sym typeface="+mn-lt"/>
            </a:endParaRPr>
          </a:p>
        </p:txBody>
      </p:sp>
      <p:sp>
        <p:nvSpPr>
          <p:cNvPr id="5" name="矩形 4"/>
          <p:cNvSpPr/>
          <p:nvPr>
            <p:custDataLst>
              <p:tags r:id="rId5"/>
            </p:custDataLst>
          </p:nvPr>
        </p:nvSpPr>
        <p:spPr>
          <a:xfrm>
            <a:off x="1480820" y="3241319"/>
            <a:ext cx="963330" cy="1001817"/>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 name="文本框 16"/>
          <p:cNvSpPr txBox="1"/>
          <p:nvPr>
            <p:custDataLst>
              <p:tags r:id="rId6"/>
            </p:custDataLst>
          </p:nvPr>
        </p:nvSpPr>
        <p:spPr>
          <a:xfrm>
            <a:off x="2582015" y="3376312"/>
            <a:ext cx="8204675" cy="732406"/>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fontAlgn="auto">
              <a:lnSpc>
                <a:spcPct val="120000"/>
              </a:lnSpc>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rPr>
              <a:t>1. 控制功能</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endParaRPr>
          </a:p>
          <a:p>
            <a:pPr fontAlgn="auto">
              <a:lnSpc>
                <a:spcPct val="120000"/>
              </a:lnSpc>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rPr>
              <a:t>控制功能是指社会对性行为的软控制。所谓的“软”是相对于法律而言的，即非强制性实施；所谓的“控制”是通过社会舆论形成社会压力，以达到约束、制止不良性行为的目的。</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14" name="矩形 13"/>
          <p:cNvSpPr/>
          <p:nvPr>
            <p:custDataLst>
              <p:tags r:id="rId7"/>
            </p:custDataLst>
          </p:nvPr>
        </p:nvSpPr>
        <p:spPr>
          <a:xfrm>
            <a:off x="1480820" y="4868123"/>
            <a:ext cx="963330" cy="1001817"/>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30" name="文本框 29"/>
          <p:cNvSpPr txBox="1"/>
          <p:nvPr>
            <p:custDataLst>
              <p:tags r:id="rId8"/>
            </p:custDataLst>
          </p:nvPr>
        </p:nvSpPr>
        <p:spPr>
          <a:xfrm>
            <a:off x="2582015" y="5003116"/>
            <a:ext cx="8204675" cy="732406"/>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lvl="0" algn="l" fontAlgn="auto">
              <a:lnSpc>
                <a:spcPct val="120000"/>
              </a:lnSpc>
              <a:buClrTx/>
              <a:buSzTx/>
              <a:buFontTx/>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2. 调节功能</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a:p>
            <a:pPr lvl="0" algn="l" fontAlgn="auto">
              <a:lnSpc>
                <a:spcPct val="120000"/>
              </a:lnSpc>
              <a:buClrTx/>
              <a:buSzTx/>
              <a:buFontTx/>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调节功能是指通过性道德的文明典范，引导社会人群在性行为方面，更加人性化、文明化；调整和引导人们的性行为，提高社会人群性关系的文明水平。</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51" name="文本框 50"/>
          <p:cNvSpPr txBox="1"/>
          <p:nvPr>
            <p:custDataLst>
              <p:tags r:id="rId9"/>
            </p:custDataLst>
          </p:nvPr>
        </p:nvSpPr>
        <p:spPr>
          <a:xfrm>
            <a:off x="1738167" y="3422267"/>
            <a:ext cx="448635" cy="639348"/>
          </a:xfrm>
          <a:prstGeom prst="rect">
            <a:avLst/>
          </a:prstGeom>
          <a:noFill/>
        </p:spPr>
        <p:txBody>
          <a:bodyPr wrap="square" rtlCol="0">
            <a:normAutofit fontScale="80000"/>
          </a:bodyPr>
          <a:lstStyle/>
          <a:p>
            <a:r>
              <a:rPr lang="en-US" altLang="zh-CN" sz="4000" b="1" dirty="0">
                <a:solidFill>
                  <a:srgbClr val="FFFFFF"/>
                </a:solidFill>
                <a:latin typeface="微软雅黑" panose="020B0503020204020204" charset="-122"/>
                <a:ea typeface="微软雅黑" panose="020B0503020204020204" charset="-122"/>
              </a:rPr>
              <a:t>1</a:t>
            </a:r>
            <a:endParaRPr lang="en-US" altLang="zh-CN" sz="4000" b="1" dirty="0">
              <a:solidFill>
                <a:srgbClr val="FFFFFF"/>
              </a:solidFill>
              <a:latin typeface="微软雅黑" panose="020B0503020204020204" charset="-122"/>
              <a:ea typeface="微软雅黑" panose="020B0503020204020204" charset="-122"/>
            </a:endParaRPr>
          </a:p>
        </p:txBody>
      </p:sp>
      <p:sp>
        <p:nvSpPr>
          <p:cNvPr id="52" name="文本框 51"/>
          <p:cNvSpPr txBox="1"/>
          <p:nvPr>
            <p:custDataLst>
              <p:tags r:id="rId10"/>
            </p:custDataLst>
          </p:nvPr>
        </p:nvSpPr>
        <p:spPr>
          <a:xfrm>
            <a:off x="1738167" y="5049070"/>
            <a:ext cx="448635" cy="639348"/>
          </a:xfrm>
          <a:prstGeom prst="rect">
            <a:avLst/>
          </a:prstGeom>
          <a:noFill/>
        </p:spPr>
        <p:txBody>
          <a:bodyPr wrap="square" rtlCol="0">
            <a:normAutofit fontScale="80000"/>
          </a:bodyPr>
          <a:lstStyle/>
          <a:p>
            <a:r>
              <a:rPr lang="en-US" altLang="zh-CN" sz="4000" b="1">
                <a:solidFill>
                  <a:srgbClr val="FFFFFF"/>
                </a:solidFill>
                <a:latin typeface="微软雅黑" panose="020B0503020204020204" charset="-122"/>
                <a:ea typeface="微软雅黑" panose="020B0503020204020204" charset="-122"/>
              </a:rPr>
              <a:t>2</a:t>
            </a:r>
            <a:endParaRPr lang="en-US" altLang="zh-CN" sz="4000" b="1">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9"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三、性关系</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12" name="文本框 11"/>
          <p:cNvSpPr txBox="1"/>
          <p:nvPr/>
        </p:nvSpPr>
        <p:spPr>
          <a:xfrm>
            <a:off x="1023620" y="1752600"/>
            <a:ext cx="5263515" cy="4323080"/>
          </a:xfrm>
          <a:prstGeom prst="rect">
            <a:avLst/>
          </a:prstGeom>
          <a:noFill/>
        </p:spPr>
        <p:txBody>
          <a:bodyPr wrap="square">
            <a:spAutoFit/>
          </a:bodyPr>
          <a:lstStyle>
            <a:defPPr>
              <a:defRPr lang="zh-CN"/>
            </a:defPPr>
            <a:lvl1pPr algn="just">
              <a:lnSpc>
                <a:spcPts val="3000"/>
              </a:lnSpc>
              <a:defRPr sz="14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sz="1600" dirty="0">
                <a:latin typeface="+mn-lt"/>
                <a:ea typeface="+mn-ea"/>
                <a:cs typeface="+mn-ea"/>
                <a:sym typeface="+mn-lt"/>
              </a:rPr>
              <a:t>性关系（Sexual Relationship）是指参与双方发生物理上的性行为形成的关系。与他人发生的性行为既包括插入性性交行为，也包括非阴茎插入阴道的性交行为，如爱抚、亲吻、边缘性行为、口交等行为。性关系可能存在于有承诺的关系中，比如情侣、婚姻，也可能存在于没有承诺的随意性行为中，比如一夜情。性关系可能是合法的，双方自愿的；也可能是非法的，违反社会道德、信任或承诺的，比如婚姻外的性关系即婚外情，因强迫或胁迫而产生的性关系，即强奸、性侵害。</a:t>
            </a:r>
            <a:endParaRPr lang="zh-CN" altLang="en-US" sz="1600" dirty="0">
              <a:latin typeface="+mn-lt"/>
              <a:ea typeface="+mn-ea"/>
              <a:cs typeface="+mn-ea"/>
              <a:sym typeface="+mn-lt"/>
            </a:endParaRPr>
          </a:p>
        </p:txBody>
      </p:sp>
      <p:pic>
        <p:nvPicPr>
          <p:cNvPr id="9" name="图片 8"/>
          <p:cNvPicPr>
            <a:picLocks noChangeAspect="1"/>
          </p:cNvPicPr>
          <p:nvPr/>
        </p:nvPicPr>
        <p:blipFill>
          <a:blip r:embed="rId4" cstate="screen"/>
          <a:stretch>
            <a:fillRect/>
          </a:stretch>
        </p:blipFill>
        <p:spPr>
          <a:xfrm>
            <a:off x="6341079" y="1752508"/>
            <a:ext cx="5857906" cy="4573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7" name="图片 6"/>
          <p:cNvPicPr>
            <a:picLocks noChangeAspect="1"/>
          </p:cNvPicPr>
          <p:nvPr/>
        </p:nvPicPr>
        <p:blipFill>
          <a:blip r:embed="rId4" cstate="screen"/>
          <a:stretch>
            <a:fillRect/>
          </a:stretch>
        </p:blipFill>
        <p:spPr>
          <a:xfrm>
            <a:off x="254624" y="2135370"/>
            <a:ext cx="5760731" cy="4050800"/>
          </a:xfrm>
          <a:prstGeom prst="rect">
            <a:avLst/>
          </a:prstGeom>
        </p:spPr>
      </p:pic>
      <p:sp>
        <p:nvSpPr>
          <p:cNvPr id="3" name="标题 27"/>
          <p:cNvSpPr>
            <a:spLocks noGrp="1"/>
          </p:cNvSpPr>
          <p:nvPr>
            <p:custDataLst>
              <p:tags r:id="rId5"/>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四、发展健康的性关系</a:t>
            </a:r>
            <a:endParaRPr lang="en-US" sz="2000">
              <a:solidFill>
                <a:schemeClr val="tx1">
                  <a:lumMod val="75000"/>
                  <a:lumOff val="25000"/>
                </a:schemeClr>
              </a:solidFill>
              <a:latin typeface="+mn-lt"/>
              <a:ea typeface="+mn-ea"/>
              <a:cs typeface="+mn-ea"/>
              <a:sym typeface="+mn-lt"/>
            </a:endParaRPr>
          </a:p>
        </p:txBody>
      </p:sp>
      <p:sp>
        <p:nvSpPr>
          <p:cNvPr id="5" name="文本框 4"/>
          <p:cNvSpPr txBox="1"/>
          <p:nvPr/>
        </p:nvSpPr>
        <p:spPr>
          <a:xfrm>
            <a:off x="6203315" y="2920365"/>
            <a:ext cx="5099050" cy="2676525"/>
          </a:xfrm>
          <a:prstGeom prst="rect">
            <a:avLst/>
          </a:prstGeom>
          <a:noFill/>
        </p:spPr>
        <p:txBody>
          <a:bodyPr wrap="square" rtlCol="0">
            <a:spAutoFit/>
          </a:bodyPr>
          <a:p>
            <a:pPr algn="just">
              <a:lnSpc>
                <a:spcPct val="150000"/>
              </a:lnSpc>
              <a:spcBef>
                <a:spcPts val="0"/>
              </a:spcBef>
              <a:spcAft>
                <a:spcPts val="0"/>
              </a:spcAft>
            </a:pPr>
            <a:r>
              <a:rPr lang="zh-CN" altLang="en-US" sz="1600"/>
              <a:t>健康的性关系是对个人健康、生命和家庭都负责任的性关系。成年人通过拥抱、亲吻、抚摸和性交等性行为表达对伴侣的关爱，满足性欲，建立亲密关系并获得良好的感觉。成年人之间进行负责任的性行为是建立健康的性关系的重要因素，负责任的性行为至少包括了三个方面的内容：对个人健康的责任，对未来新生命的责任，对家庭的责任。</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4" y="603250"/>
            <a:ext cx="609282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en-US" sz="2000">
                <a:solidFill>
                  <a:schemeClr val="tx1">
                    <a:lumMod val="75000"/>
                    <a:lumOff val="25000"/>
                  </a:schemeClr>
                </a:solidFill>
                <a:latin typeface="+mn-lt"/>
                <a:ea typeface="+mn-ea"/>
                <a:cs typeface="+mn-ea"/>
                <a:sym typeface="+mn-lt"/>
              </a:rPr>
              <a:t>五、爱情</a:t>
            </a:r>
            <a:endParaRPr lang="en-US"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1271905" y="1276350"/>
            <a:ext cx="9369425" cy="4707890"/>
          </a:xfrm>
          <a:prstGeom prst="rect">
            <a:avLst/>
          </a:prstGeom>
          <a:noFill/>
        </p:spPr>
        <p:txBody>
          <a:bodyPr wrap="square">
            <a:spAutoFit/>
          </a:bodyPr>
          <a:lstStyle>
            <a:defPPr>
              <a:defRPr lang="zh-CN"/>
            </a:defPPr>
            <a:lvl1pPr algn="just">
              <a:lnSpc>
                <a:spcPts val="3000"/>
              </a:lnSpc>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r>
              <a:rPr lang="zh-CN" altLang="en-US" dirty="0">
                <a:latin typeface="+mn-lt"/>
                <a:ea typeface="+mn-ea"/>
                <a:cs typeface="+mn-ea"/>
                <a:sym typeface="+mn-lt"/>
              </a:rPr>
              <a:t>爱情是什么？作家们眼中的爱情浪漫唯美。但丁说，爱是美德的种子；罗曼·罗兰说，爱是生命的火焰；泰戈尔说，爱就是充实了的生命，正如盛满了酒的酒杯。生物学家眼中的爱情更像一堆方程式：爱情是一场由化学物质引发的暴风雨。从信息素到多巴胺，再到苯乙胺然后产生后叶催产素和肾上腺素，最后脑啡肽可以让我们的爱情尘埃落定。心理学家们更看重精神方面的吸引，他们认为，爱情作为一种特殊情感，是人与人之间相互吸引的最强烈方式，是心理成熟到一定程度后产生的高级情感，也是彼此心灵的相互契合。</a:t>
            </a:r>
            <a:endParaRPr lang="zh-CN" altLang="en-US" dirty="0">
              <a:latin typeface="+mn-lt"/>
              <a:ea typeface="+mn-ea"/>
              <a:cs typeface="+mn-ea"/>
              <a:sym typeface="+mn-lt"/>
            </a:endParaRPr>
          </a:p>
          <a:p>
            <a:r>
              <a:rPr lang="zh-CN" altLang="en-US" dirty="0">
                <a:latin typeface="+mn-lt"/>
                <a:ea typeface="+mn-ea"/>
                <a:cs typeface="+mn-ea"/>
                <a:sym typeface="+mn-lt"/>
              </a:rPr>
              <a:t>仁者见仁，智者见智，一千个人心中有一千种对爱情的定义。爱情涵盖了生物、精</a:t>
            </a:r>
            <a:endParaRPr lang="zh-CN" altLang="en-US" dirty="0">
              <a:latin typeface="+mn-lt"/>
              <a:ea typeface="+mn-ea"/>
              <a:cs typeface="+mn-ea"/>
              <a:sym typeface="+mn-lt"/>
            </a:endParaRPr>
          </a:p>
          <a:p>
            <a:r>
              <a:rPr lang="zh-CN" altLang="en-US" dirty="0">
                <a:latin typeface="+mn-lt"/>
                <a:ea typeface="+mn-ea"/>
                <a:cs typeface="+mn-ea"/>
                <a:sym typeface="+mn-lt"/>
              </a:rPr>
              <a:t>神和社会三个方面。生物因素指爱情产生于两性之间，异性相吸的生物本能使人产生性</a:t>
            </a:r>
            <a:endParaRPr lang="zh-CN" altLang="en-US" dirty="0">
              <a:latin typeface="+mn-lt"/>
              <a:ea typeface="+mn-ea"/>
              <a:cs typeface="+mn-ea"/>
              <a:sym typeface="+mn-lt"/>
            </a:endParaRPr>
          </a:p>
          <a:p>
            <a:r>
              <a:rPr lang="zh-CN" altLang="en-US" dirty="0">
                <a:latin typeface="+mn-lt"/>
                <a:ea typeface="+mn-ea"/>
                <a:cs typeface="+mn-ea"/>
                <a:sym typeface="+mn-lt"/>
              </a:rPr>
              <a:t>欲，从而具有与之相结合的强烈愿望；精神因素指爱情是一种高尚的情操，健康的爱情</a:t>
            </a:r>
            <a:endParaRPr lang="zh-CN" altLang="en-US" dirty="0">
              <a:latin typeface="+mn-lt"/>
              <a:ea typeface="+mn-ea"/>
              <a:cs typeface="+mn-ea"/>
              <a:sym typeface="+mn-lt"/>
            </a:endParaRPr>
          </a:p>
          <a:p>
            <a:r>
              <a:rPr lang="zh-CN" altLang="en-US" dirty="0">
                <a:latin typeface="+mn-lt"/>
                <a:ea typeface="+mn-ea"/>
                <a:cs typeface="+mn-ea"/>
                <a:sym typeface="+mn-lt"/>
              </a:rPr>
              <a:t>会愉悦身心，使人产生美好的心理体验；社会因素指爱情是一种社会现象，一方面受社</a:t>
            </a:r>
            <a:endParaRPr lang="zh-CN" altLang="en-US" dirty="0">
              <a:latin typeface="+mn-lt"/>
              <a:ea typeface="+mn-ea"/>
              <a:cs typeface="+mn-ea"/>
              <a:sym typeface="+mn-lt"/>
            </a:endParaRPr>
          </a:p>
          <a:p>
            <a:r>
              <a:rPr lang="zh-CN" altLang="en-US" dirty="0">
                <a:latin typeface="+mn-lt"/>
                <a:ea typeface="+mn-ea"/>
                <a:cs typeface="+mn-ea"/>
                <a:sym typeface="+mn-lt"/>
              </a:rPr>
              <a:t>会道德、法律规范的制约，另一方面具备繁衍、养育后代的社会功能。</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4" y="603250"/>
            <a:ext cx="609282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zh-CN" altLang="en-US" sz="2000">
                <a:solidFill>
                  <a:schemeClr val="tx1">
                    <a:lumMod val="75000"/>
                    <a:lumOff val="25000"/>
                  </a:schemeClr>
                </a:solidFill>
                <a:latin typeface="+mn-lt"/>
                <a:ea typeface="+mn-ea"/>
                <a:cs typeface="+mn-ea"/>
                <a:sym typeface="+mn-lt"/>
              </a:rPr>
              <a:t>拓展知识</a:t>
            </a:r>
            <a:r>
              <a:rPr lang="en-US" altLang="zh-CN" sz="2000">
                <a:solidFill>
                  <a:schemeClr val="tx1">
                    <a:lumMod val="75000"/>
                    <a:lumOff val="25000"/>
                  </a:schemeClr>
                </a:solidFill>
                <a:latin typeface="+mn-lt"/>
                <a:ea typeface="+mn-ea"/>
                <a:cs typeface="+mn-ea"/>
                <a:sym typeface="+mn-lt"/>
              </a:rPr>
              <a:t>————面对性骚扰，怎样维权？</a:t>
            </a:r>
            <a:endParaRPr lang="en-US" altLang="zh-CN"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3" name="面对性骚扰，怎样维权？">
            <a:hlinkClick r:id="" action="ppaction://media"/>
          </p:cNvPr>
          <p:cNvPicPr/>
          <p:nvPr>
            <a:videoFile r:link="rId4"/>
            <p:extLst>
              <p:ext uri="{DAA4B4D4-6D71-4841-9C94-3DE7FCFB9230}">
                <p14:media xmlns:p14="http://schemas.microsoft.com/office/powerpoint/2010/main" r:embed="rId5"/>
              </p:ext>
            </p:extLst>
            <p:custDataLst>
              <p:tags r:id="rId6"/>
            </p:custDataLst>
          </p:nvPr>
        </p:nvPicPr>
        <p:blipFill>
          <a:blip r:embed="rId7"/>
          <a:stretch>
            <a:fillRect/>
          </a:stretch>
        </p:blipFill>
        <p:spPr>
          <a:xfrm>
            <a:off x="2665730" y="1561465"/>
            <a:ext cx="6096000" cy="3429000"/>
          </a:xfrm>
          <a:prstGeom prst="rect">
            <a:avLst/>
          </a:prstGeom>
        </p:spPr>
      </p:pic>
      <p:sp>
        <p:nvSpPr>
          <p:cNvPr id="5" name="文本框 4"/>
          <p:cNvSpPr txBox="1"/>
          <p:nvPr/>
        </p:nvSpPr>
        <p:spPr>
          <a:xfrm>
            <a:off x="2895600" y="5105400"/>
            <a:ext cx="5621655" cy="306705"/>
          </a:xfrm>
          <a:prstGeom prst="rect">
            <a:avLst/>
          </a:prstGeom>
          <a:noFill/>
        </p:spPr>
        <p:txBody>
          <a:bodyPr wrap="square" rtlCol="0">
            <a:spAutoFit/>
          </a:bodyPr>
          <a:p>
            <a:pPr algn="ctr"/>
            <a:r>
              <a:rPr lang="zh-CN" altLang="en-US" sz="1400"/>
              <a:t>视频来源好看视频，如有侵权联系删除</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24" fill="hold" display="1">
                  <p:stCondLst>
                    <p:cond delay="indefinite"/>
                  </p:stCondLst>
                </p:cTn>
                <p:tgtEl>
                  <p:spTgt spid="3"/>
                </p:tgtEl>
              </p:cMediaNode>
            </p:video>
            <p:seq concurrent="1" nextAc="seek">
              <p:cTn id="25" restart="whenNotActive" fill="hold" evtFilter="cancelBubble" nodeType="interactiveSeq">
                <p:stCondLst>
                  <p:cond evt="onClick" delay="0">
                    <p:tgtEl>
                      <p:spTgt spid="3"/>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additive="base">
                                        <p:cTn id="29" dur="1" fill="hold"/>
                                        <p:tgtEl>
                                          <p:spTgt spid="3"/>
                                        </p:tgtEl>
                                      </p:cBhvr>
                                    </p:cmd>
                                  </p:childTnLst>
                                </p:cTn>
                              </p:par>
                            </p:childTnLst>
                          </p:cTn>
                        </p:par>
                      </p:childTnLst>
                    </p:cTn>
                  </p:par>
                </p:childTnLst>
              </p:cTn>
              <p:nextCondLst>
                <p:cond evt="onClick" delay="0">
                  <p:tgtEl>
                    <p:spTgt spid="3"/>
                  </p:tgtEl>
                </p:cond>
              </p:nextCondLst>
            </p:seq>
          </p:childTnLst>
        </p:cTn>
      </p:par>
    </p:tnLst>
    <p:bldLst>
      <p:bldP spid="11" grpId="0" bldLvl="0" animBg="1"/>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85015" cy="6858000"/>
            <a:chOff x="13970" y="0"/>
            <a:chExt cx="1218501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203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236918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1139825" y="3506470"/>
            <a:ext cx="506603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9401810" y="5584190"/>
            <a:ext cx="172593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PART ONE</a:t>
            </a:r>
            <a:endParaRPr lang="en-US" altLang="zh-CN" sz="1600" dirty="0">
              <a:solidFill>
                <a:srgbClr val="3B9C87"/>
              </a:solidFill>
              <a:latin typeface="+mn-lt"/>
              <a:ea typeface="+mn-ea"/>
              <a:cs typeface="+mn-ea"/>
              <a:sym typeface="+mn-lt"/>
            </a:endParaRPr>
          </a:p>
        </p:txBody>
      </p:sp>
      <p:pic>
        <p:nvPicPr>
          <p:cNvPr id="3" name="图片 2" descr="未标题-2"/>
          <p:cNvPicPr>
            <a:picLocks noChangeAspect="1"/>
          </p:cNvPicPr>
          <p:nvPr/>
        </p:nvPicPr>
        <p:blipFill>
          <a:blip r:embed="rId3" cstate="screen"/>
          <a:stretch>
            <a:fillRect/>
          </a:stretch>
        </p:blipFill>
        <p:spPr>
          <a:xfrm>
            <a:off x="2969260" y="3825875"/>
            <a:ext cx="6210300" cy="3080385"/>
          </a:xfrm>
          <a:prstGeom prst="rect">
            <a:avLst/>
          </a:prstGeom>
        </p:spPr>
      </p:pic>
      <p:sp>
        <p:nvSpPr>
          <p:cNvPr id="5" name="标题 27"/>
          <p:cNvSpPr>
            <a:spLocks noGrp="1"/>
          </p:cNvSpPr>
          <p:nvPr/>
        </p:nvSpPr>
        <p:spPr>
          <a:xfrm>
            <a:off x="2531110" y="2298700"/>
            <a:ext cx="7139940" cy="17214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fontAlgn="auto">
              <a:lnSpc>
                <a:spcPts val="6000"/>
              </a:lnSpc>
            </a:pPr>
            <a:r>
              <a:rPr lang="en-US" sz="4800" dirty="0">
                <a:solidFill>
                  <a:srgbClr val="3B9C87"/>
                </a:solidFill>
                <a:latin typeface="+mn-lt"/>
                <a:ea typeface="+mn-ea"/>
                <a:cs typeface="+mn-ea"/>
                <a:sym typeface="+mn-lt"/>
              </a:rPr>
              <a:t>01.</a:t>
            </a:r>
            <a:endParaRPr lang="en-US" sz="4800" dirty="0">
              <a:solidFill>
                <a:srgbClr val="3B9C87"/>
              </a:solidFill>
              <a:latin typeface="+mn-lt"/>
              <a:ea typeface="+mn-ea"/>
              <a:cs typeface="+mn-ea"/>
              <a:sym typeface="+mn-lt"/>
            </a:endParaRPr>
          </a:p>
          <a:p>
            <a:pPr algn="ctr" fontAlgn="auto">
              <a:lnSpc>
                <a:spcPct val="120000"/>
              </a:lnSpc>
              <a:spcBef>
                <a:spcPts val="0"/>
              </a:spcBef>
              <a:spcAft>
                <a:spcPts val="0"/>
              </a:spcAft>
            </a:pPr>
            <a:r>
              <a:rPr sz="2800">
                <a:solidFill>
                  <a:schemeClr val="tx1">
                    <a:lumMod val="75000"/>
                    <a:lumOff val="25000"/>
                  </a:schemeClr>
                </a:solidFill>
                <a:latin typeface="+mn-lt"/>
                <a:ea typeface="+mn-ea"/>
                <a:cs typeface="+mn-ea"/>
                <a:sym typeface="+mn-lt"/>
              </a:rPr>
              <a:t>　不可不谈“性”</a:t>
            </a:r>
            <a:endParaRPr sz="2800">
              <a:solidFill>
                <a:schemeClr val="tx1">
                  <a:lumMod val="75000"/>
                  <a:lumOff val="25000"/>
                </a:schemeClr>
              </a:solidFill>
              <a:latin typeface="+mn-lt"/>
              <a:ea typeface="+mn-ea"/>
              <a:cs typeface="+mn-ea"/>
              <a:sym typeface="+mn-lt"/>
            </a:endParaRPr>
          </a:p>
          <a:p>
            <a:pPr algn="ctr" fontAlgn="auto">
              <a:lnSpc>
                <a:spcPct val="120000"/>
              </a:lnSpc>
              <a:spcBef>
                <a:spcPts val="0"/>
              </a:spcBef>
              <a:spcAft>
                <a:spcPts val="0"/>
              </a:spcAft>
            </a:pPr>
            <a:r>
              <a:rPr sz="2800">
                <a:solidFill>
                  <a:schemeClr val="tx1">
                    <a:lumMod val="75000"/>
                    <a:lumOff val="25000"/>
                  </a:schemeClr>
                </a:solidFill>
                <a:latin typeface="+mn-lt"/>
                <a:ea typeface="+mn-ea"/>
                <a:cs typeface="+mn-ea"/>
                <a:sym typeface="+mn-lt"/>
              </a:rPr>
              <a:t>　　——性与生殖健康</a:t>
            </a:r>
            <a:endParaRPr sz="2800">
              <a:solidFill>
                <a:schemeClr val="tx1">
                  <a:lumMod val="75000"/>
                  <a:lumOff val="25000"/>
                </a:schemeClr>
              </a:solidFill>
              <a:latin typeface="+mn-lt"/>
              <a:ea typeface="+mn-ea"/>
              <a:cs typeface="+mn-ea"/>
              <a:sym typeface="+mn-lt"/>
            </a:endParaRPr>
          </a:p>
        </p:txBody>
      </p:sp>
      <p:pic>
        <p:nvPicPr>
          <p:cNvPr id="28" name="图片 27" descr="多少"/>
          <p:cNvPicPr>
            <a:picLocks noChangeAspect="1"/>
          </p:cNvPicPr>
          <p:nvPr/>
        </p:nvPicPr>
        <p:blipFill>
          <a:blip r:embed="rId4" cstate="screen"/>
          <a:stretch>
            <a:fillRect/>
          </a:stretch>
        </p:blipFill>
        <p:spPr>
          <a:xfrm>
            <a:off x="6731000" y="1148715"/>
            <a:ext cx="3619500" cy="1249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par>
                                <p:cTn id="24" presetID="2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000"/>
                            </p:stCondLst>
                            <p:childTnLst>
                              <p:par>
                                <p:cTn id="42" presetID="2" presetClass="entr" presetSubtype="1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7"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20" y="0"/>
            <a:ext cx="12178665" cy="6858000"/>
            <a:chOff x="7620" y="0"/>
            <a:chExt cx="1217866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76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577786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415925" y="1950085"/>
            <a:ext cx="1953895"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8270875" y="3388360"/>
            <a:ext cx="514540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3994785" y="5584190"/>
            <a:ext cx="708787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pic>
        <p:nvPicPr>
          <p:cNvPr id="12" name="图片 11" descr="60d6e333609af"/>
          <p:cNvPicPr>
            <a:picLocks noChangeAspect="1"/>
          </p:cNvPicPr>
          <p:nvPr/>
        </p:nvPicPr>
        <p:blipFill>
          <a:blip r:embed="rId3" cstate="screen"/>
          <a:stretch>
            <a:fillRect/>
          </a:stretch>
        </p:blipFill>
        <p:spPr>
          <a:xfrm>
            <a:off x="778510" y="3137535"/>
            <a:ext cx="4081145" cy="3085465"/>
          </a:xfrm>
          <a:prstGeom prst="rect">
            <a:avLst/>
          </a:prstGeom>
        </p:spPr>
      </p:pic>
      <p:sp>
        <p:nvSpPr>
          <p:cNvPr id="28" name="标题 27"/>
          <p:cNvSpPr>
            <a:spLocks noGrp="1"/>
          </p:cNvSpPr>
          <p:nvPr>
            <p:ph type="title"/>
          </p:nvPr>
        </p:nvSpPr>
        <p:spPr>
          <a:xfrm>
            <a:off x="3291205" y="2183130"/>
            <a:ext cx="6816725" cy="1325880"/>
          </a:xfrm>
        </p:spPr>
        <p:txBody>
          <a:bodyPr>
            <a:noAutofit/>
          </a:bodyPr>
          <a:lstStyle/>
          <a:p>
            <a:pPr algn="dist"/>
            <a:r>
              <a:rPr lang="zh-CN" altLang="en-US" sz="6600" dirty="0">
                <a:solidFill>
                  <a:srgbClr val="3B9C87"/>
                </a:solidFill>
                <a:latin typeface="方正正黑简体" panose="02000000000000000000" pitchFamily="2" charset="-122"/>
                <a:ea typeface="方正正黑简体" panose="02000000000000000000" pitchFamily="2" charset="-122"/>
                <a:cs typeface="+mn-ea"/>
                <a:sym typeface="+mn-lt"/>
              </a:rPr>
              <a:t>感谢您的欣赏</a:t>
            </a:r>
            <a:endParaRPr lang="zh-CN" altLang="en-US" sz="6600" dirty="0">
              <a:solidFill>
                <a:srgbClr val="3B9C87"/>
              </a:solidFill>
              <a:latin typeface="方正正黑简体" panose="02000000000000000000" pitchFamily="2" charset="-122"/>
              <a:ea typeface="方正正黑简体" panose="02000000000000000000" pitchFamily="2" charset="-122"/>
              <a:cs typeface="+mn-ea"/>
              <a:sym typeface="+mn-lt"/>
            </a:endParaRPr>
          </a:p>
        </p:txBody>
      </p:sp>
      <p:pic>
        <p:nvPicPr>
          <p:cNvPr id="34" name="图片 33" descr="dassd (2)"/>
          <p:cNvPicPr>
            <a:picLocks noChangeAspect="1"/>
          </p:cNvPicPr>
          <p:nvPr/>
        </p:nvPicPr>
        <p:blipFill>
          <a:blip r:embed="rId4" cstate="screen"/>
          <a:stretch>
            <a:fillRect/>
          </a:stretch>
        </p:blipFill>
        <p:spPr>
          <a:xfrm>
            <a:off x="2281555" y="2313940"/>
            <a:ext cx="690245" cy="651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2"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right)">
                                      <p:cBhvr>
                                        <p:cTn id="23" dur="500"/>
                                        <p:tgtEl>
                                          <p:spTgt spid="25"/>
                                        </p:tgtEl>
                                      </p:cBhvr>
                                    </p:animEffect>
                                  </p:childTnLst>
                                </p:cTn>
                              </p:par>
                              <p:par>
                                <p:cTn id="24" presetID="22" presetClass="entr" presetSubtype="4"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par>
                          <p:cTn id="27" fill="hold">
                            <p:stCondLst>
                              <p:cond delay="1500"/>
                            </p:stCondLst>
                            <p:childTnLst>
                              <p:par>
                                <p:cTn id="28" presetID="22" presetClass="entr" presetSubtype="4"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ppt_w</p:attrName>
                                        </p:attrNameLst>
                                      </p:cBhvr>
                                      <p:tavLst>
                                        <p:tav tm="0">
                                          <p:val>
                                            <p:fltVal val="0"/>
                                          </p:val>
                                        </p:tav>
                                        <p:tav tm="100000">
                                          <p:val>
                                            <p:strVal val="#ppt_w"/>
                                          </p:val>
                                        </p:tav>
                                      </p:tavLst>
                                    </p:anim>
                                    <p:anim calcmode="lin" valueType="num">
                                      <p:cBhvr>
                                        <p:cTn id="41" dur="500" fill="hold"/>
                                        <p:tgtEl>
                                          <p:spTgt spid="34"/>
                                        </p:tgtEl>
                                        <p:attrNameLst>
                                          <p:attrName>ppt_h</p:attrName>
                                        </p:attrNameLst>
                                      </p:cBhvr>
                                      <p:tavLst>
                                        <p:tav tm="0">
                                          <p:val>
                                            <p:fltVal val="0"/>
                                          </p:val>
                                        </p:tav>
                                        <p:tav tm="100000">
                                          <p:val>
                                            <p:strVal val="#ppt_h"/>
                                          </p:val>
                                        </p:tav>
                                      </p:tavLst>
                                    </p:anim>
                                    <p:animEffect transition="in" filter="fade">
                                      <p:cBhvr>
                                        <p:cTn id="4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一、性的概念</a:t>
            </a:r>
            <a:endParaRPr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21" name="图片 20"/>
          <p:cNvPicPr>
            <a:picLocks noChangeAspect="1"/>
          </p:cNvPicPr>
          <p:nvPr/>
        </p:nvPicPr>
        <p:blipFill>
          <a:blip r:embed="rId4" cstate="screen"/>
          <a:stretch>
            <a:fillRect/>
          </a:stretch>
        </p:blipFill>
        <p:spPr>
          <a:xfrm>
            <a:off x="7274936" y="1776820"/>
            <a:ext cx="4742893" cy="4742893"/>
          </a:xfrm>
          <a:prstGeom prst="rect">
            <a:avLst/>
          </a:prstGeom>
        </p:spPr>
      </p:pic>
      <p:sp>
        <p:nvSpPr>
          <p:cNvPr id="3" name="文本框 2"/>
          <p:cNvSpPr txBox="1"/>
          <p:nvPr/>
        </p:nvSpPr>
        <p:spPr>
          <a:xfrm>
            <a:off x="944245" y="2006600"/>
            <a:ext cx="5569585" cy="3290570"/>
          </a:xfrm>
          <a:prstGeom prst="rect">
            <a:avLst/>
          </a:prstGeom>
          <a:noFill/>
        </p:spPr>
        <p:txBody>
          <a:bodyPr wrap="square" rtlCol="0">
            <a:spAutoFit/>
          </a:bodyPr>
          <a:p>
            <a:pPr algn="just">
              <a:lnSpc>
                <a:spcPct val="130000"/>
              </a:lnSpc>
              <a:spcBef>
                <a:spcPts val="0"/>
              </a:spcBef>
              <a:spcAft>
                <a:spcPts val="0"/>
              </a:spcAft>
              <a:buClrTx/>
              <a:buSzTx/>
              <a:buNone/>
            </a:pPr>
            <a:r>
              <a:rPr lang="zh-CN" altLang="en-US" sz="1600" spc="300" dirty="0">
                <a:solidFill>
                  <a:schemeClr val="tx1">
                    <a:lumMod val="75000"/>
                    <a:lumOff val="25000"/>
                  </a:schemeClr>
                </a:solidFill>
                <a:cs typeface="+mn-ea"/>
              </a:rPr>
              <a:t>性是人的自然属性与社会属性的统一。作为自然属性的性，是指男女在生理构造上的差异和人生来具有的性的欲望和本能，是人类生存和繁衍后代的必要基础条件。作为社会属性的性，是性的本质体现。人的性需要，不仅包括生理性需要，更重要的社会性需要。性在不同的层面有不同的含义。性是生物学上的词汇，常指男女两性在生物学上的差异。性别是心理学上的词汇，指男女两性在生理差别基础上的心理差异。性别角色是社会学上的词汇，它是社会按照人们的性别赋予人们不同的社会行为模式。</a:t>
            </a:r>
            <a:endParaRPr lang="zh-CN" altLang="en-US" sz="1600" spc="300" dirty="0">
              <a:solidFill>
                <a:schemeClr val="tx1">
                  <a:lumMod val="75000"/>
                  <a:lumOff val="25000"/>
                </a:schemeClr>
              </a:solidFill>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标题 27"/>
          <p:cNvSpPr>
            <a:spLocks noGrp="1"/>
          </p:cNvSpPr>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二、生殖健康概念</a:t>
            </a:r>
            <a:endParaRPr sz="2000">
              <a:solidFill>
                <a:schemeClr val="tx1">
                  <a:lumMod val="75000"/>
                  <a:lumOff val="25000"/>
                </a:schemeClr>
              </a:solidFill>
              <a:latin typeface="+mn-lt"/>
              <a:ea typeface="+mn-ea"/>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pic>
        <p:nvPicPr>
          <p:cNvPr id="21" name="图片 20"/>
          <p:cNvPicPr>
            <a:picLocks noChangeAspect="1"/>
          </p:cNvPicPr>
          <p:nvPr/>
        </p:nvPicPr>
        <p:blipFill>
          <a:blip r:embed="rId4" cstate="screen"/>
          <a:stretch>
            <a:fillRect/>
          </a:stretch>
        </p:blipFill>
        <p:spPr>
          <a:xfrm>
            <a:off x="7274936" y="1776820"/>
            <a:ext cx="4742893" cy="4742893"/>
          </a:xfrm>
          <a:prstGeom prst="rect">
            <a:avLst/>
          </a:prstGeom>
        </p:spPr>
      </p:pic>
      <p:sp>
        <p:nvSpPr>
          <p:cNvPr id="3" name="文本框 2"/>
          <p:cNvSpPr txBox="1"/>
          <p:nvPr/>
        </p:nvSpPr>
        <p:spPr>
          <a:xfrm>
            <a:off x="944245" y="2006600"/>
            <a:ext cx="5937885" cy="3610610"/>
          </a:xfrm>
          <a:prstGeom prst="rect">
            <a:avLst/>
          </a:prstGeom>
          <a:noFill/>
        </p:spPr>
        <p:txBody>
          <a:bodyPr wrap="square" rtlCol="0">
            <a:spAutoFit/>
          </a:bodyPr>
          <a:p>
            <a:pPr algn="just">
              <a:lnSpc>
                <a:spcPct val="130000"/>
              </a:lnSpc>
              <a:spcBef>
                <a:spcPts val="0"/>
              </a:spcBef>
              <a:spcAft>
                <a:spcPts val="0"/>
              </a:spcAft>
              <a:buClrTx/>
              <a:buSzTx/>
              <a:buNone/>
            </a:pPr>
            <a:r>
              <a:rPr lang="zh-CN" altLang="en-US" sz="1600" spc="300" dirty="0">
                <a:solidFill>
                  <a:schemeClr val="tx1">
                    <a:lumMod val="75000"/>
                    <a:lumOff val="25000"/>
                  </a:schemeClr>
                </a:solidFill>
                <a:cs typeface="+mn-ea"/>
              </a:rPr>
              <a:t>生殖健康指在生命每个阶段中个体的生殖系统、生殖过程和生殖功能的状况，包括与生殖相关的身体健康和心理健康。</a:t>
            </a:r>
            <a:endParaRPr lang="zh-CN" altLang="en-US" sz="1600" spc="300" dirty="0">
              <a:solidFill>
                <a:schemeClr val="tx1">
                  <a:lumMod val="75000"/>
                  <a:lumOff val="25000"/>
                </a:schemeClr>
              </a:solidFill>
              <a:cs typeface="+mn-ea"/>
            </a:endParaRPr>
          </a:p>
          <a:p>
            <a:pPr algn="just">
              <a:lnSpc>
                <a:spcPct val="130000"/>
              </a:lnSpc>
              <a:spcBef>
                <a:spcPts val="0"/>
              </a:spcBef>
              <a:spcAft>
                <a:spcPts val="0"/>
              </a:spcAft>
              <a:buClrTx/>
              <a:buSzTx/>
              <a:buNone/>
            </a:pPr>
            <a:r>
              <a:rPr lang="zh-CN" altLang="en-US" sz="1600" spc="300" dirty="0">
                <a:solidFill>
                  <a:schemeClr val="tx1">
                    <a:lumMod val="75000"/>
                    <a:lumOff val="25000"/>
                  </a:schemeClr>
                </a:solidFill>
                <a:cs typeface="+mn-ea"/>
              </a:rPr>
              <a:t>生殖健康的基本范畴包括以下六个方面。</a:t>
            </a:r>
            <a:endParaRPr lang="zh-CN" altLang="en-US" sz="1600" spc="300" dirty="0">
              <a:solidFill>
                <a:schemeClr val="tx1">
                  <a:lumMod val="75000"/>
                  <a:lumOff val="25000"/>
                </a:schemeClr>
              </a:solidFill>
              <a:cs typeface="+mn-ea"/>
            </a:endParaRPr>
          </a:p>
          <a:p>
            <a:pPr algn="just">
              <a:lnSpc>
                <a:spcPct val="130000"/>
              </a:lnSpc>
              <a:spcBef>
                <a:spcPts val="0"/>
              </a:spcBef>
              <a:spcAft>
                <a:spcPts val="0"/>
              </a:spcAft>
              <a:buClrTx/>
              <a:buSzTx/>
              <a:buNone/>
            </a:pPr>
            <a:r>
              <a:rPr lang="zh-CN" altLang="en-US" sz="1600" spc="300" dirty="0">
                <a:solidFill>
                  <a:schemeClr val="tx1">
                    <a:lumMod val="75000"/>
                    <a:lumOff val="25000"/>
                  </a:schemeClr>
                </a:solidFill>
                <a:cs typeface="+mn-ea"/>
              </a:rPr>
              <a:t>（1）人们能够有满意且安全的性生活。</a:t>
            </a:r>
            <a:endParaRPr lang="zh-CN" altLang="en-US" sz="1600" spc="300" dirty="0">
              <a:solidFill>
                <a:schemeClr val="tx1">
                  <a:lumMod val="75000"/>
                  <a:lumOff val="25000"/>
                </a:schemeClr>
              </a:solidFill>
              <a:cs typeface="+mn-ea"/>
            </a:endParaRPr>
          </a:p>
          <a:p>
            <a:pPr algn="just">
              <a:lnSpc>
                <a:spcPct val="130000"/>
              </a:lnSpc>
              <a:spcBef>
                <a:spcPts val="0"/>
              </a:spcBef>
              <a:spcAft>
                <a:spcPts val="0"/>
              </a:spcAft>
              <a:buClrTx/>
              <a:buSzTx/>
              <a:buNone/>
            </a:pPr>
            <a:r>
              <a:rPr lang="zh-CN" altLang="en-US" sz="1600" spc="300" dirty="0">
                <a:solidFill>
                  <a:schemeClr val="tx1">
                    <a:lumMod val="75000"/>
                    <a:lumOff val="25000"/>
                  </a:schemeClr>
                </a:solidFill>
                <a:cs typeface="+mn-ea"/>
              </a:rPr>
              <a:t>（2）有生育能力。</a:t>
            </a:r>
            <a:endParaRPr lang="zh-CN" altLang="en-US" sz="1600" spc="300" dirty="0">
              <a:solidFill>
                <a:schemeClr val="tx1">
                  <a:lumMod val="75000"/>
                  <a:lumOff val="25000"/>
                </a:schemeClr>
              </a:solidFill>
              <a:cs typeface="+mn-ea"/>
            </a:endParaRPr>
          </a:p>
          <a:p>
            <a:pPr algn="just">
              <a:lnSpc>
                <a:spcPct val="130000"/>
              </a:lnSpc>
              <a:spcBef>
                <a:spcPts val="0"/>
              </a:spcBef>
              <a:spcAft>
                <a:spcPts val="0"/>
              </a:spcAft>
              <a:buClrTx/>
              <a:buSzTx/>
              <a:buNone/>
            </a:pPr>
            <a:r>
              <a:rPr lang="zh-CN" altLang="en-US" sz="1600" spc="300" dirty="0">
                <a:solidFill>
                  <a:schemeClr val="tx1">
                    <a:lumMod val="75000"/>
                    <a:lumOff val="25000"/>
                  </a:schemeClr>
                </a:solidFill>
                <a:cs typeface="+mn-ea"/>
              </a:rPr>
              <a:t>（3）可以自由和负责任地决定生育时间和生育数量。</a:t>
            </a:r>
            <a:endParaRPr lang="zh-CN" altLang="en-US" sz="1600" spc="300" dirty="0">
              <a:solidFill>
                <a:schemeClr val="tx1">
                  <a:lumMod val="75000"/>
                  <a:lumOff val="25000"/>
                </a:schemeClr>
              </a:solidFill>
              <a:cs typeface="+mn-ea"/>
            </a:endParaRPr>
          </a:p>
          <a:p>
            <a:pPr algn="just">
              <a:lnSpc>
                <a:spcPct val="130000"/>
              </a:lnSpc>
              <a:spcBef>
                <a:spcPts val="0"/>
              </a:spcBef>
              <a:spcAft>
                <a:spcPts val="0"/>
              </a:spcAft>
              <a:buClrTx/>
              <a:buSzTx/>
              <a:buNone/>
            </a:pPr>
            <a:r>
              <a:rPr lang="zh-CN" altLang="en-US" sz="1600" spc="300" dirty="0">
                <a:solidFill>
                  <a:schemeClr val="tx1">
                    <a:lumMod val="75000"/>
                    <a:lumOff val="25000"/>
                  </a:schemeClr>
                </a:solidFill>
                <a:cs typeface="+mn-ea"/>
              </a:rPr>
              <a:t>（4）夫妻有权知道和获取他们选定的安全、有效、负担得起和可接受的计划生育方法。</a:t>
            </a:r>
            <a:endParaRPr lang="zh-CN" altLang="en-US" sz="1600" spc="300" dirty="0">
              <a:solidFill>
                <a:schemeClr val="tx1">
                  <a:lumMod val="75000"/>
                  <a:lumOff val="25000"/>
                </a:schemeClr>
              </a:solidFill>
              <a:cs typeface="+mn-ea"/>
            </a:endParaRPr>
          </a:p>
          <a:p>
            <a:pPr algn="just">
              <a:lnSpc>
                <a:spcPct val="130000"/>
              </a:lnSpc>
              <a:spcBef>
                <a:spcPts val="0"/>
              </a:spcBef>
              <a:spcAft>
                <a:spcPts val="0"/>
              </a:spcAft>
              <a:buClrTx/>
              <a:buSzTx/>
              <a:buNone/>
            </a:pPr>
            <a:r>
              <a:rPr lang="zh-CN" altLang="en-US" sz="1600" spc="300" dirty="0">
                <a:solidFill>
                  <a:schemeClr val="tx1">
                    <a:lumMod val="75000"/>
                    <a:lumOff val="25000"/>
                  </a:schemeClr>
                </a:solidFill>
                <a:cs typeface="+mn-ea"/>
              </a:rPr>
              <a:t>（5）有权获得生殖健康保健服务。</a:t>
            </a:r>
            <a:endParaRPr lang="zh-CN" altLang="en-US" sz="1600" spc="300" dirty="0">
              <a:solidFill>
                <a:schemeClr val="tx1">
                  <a:lumMod val="75000"/>
                  <a:lumOff val="25000"/>
                </a:schemeClr>
              </a:solidFill>
              <a:cs typeface="+mn-ea"/>
            </a:endParaRPr>
          </a:p>
          <a:p>
            <a:pPr algn="just">
              <a:lnSpc>
                <a:spcPct val="130000"/>
              </a:lnSpc>
              <a:spcBef>
                <a:spcPts val="0"/>
              </a:spcBef>
              <a:spcAft>
                <a:spcPts val="0"/>
              </a:spcAft>
              <a:buClrTx/>
              <a:buSzTx/>
              <a:buNone/>
            </a:pPr>
            <a:r>
              <a:rPr lang="zh-CN" altLang="en-US" sz="1600" spc="300" dirty="0">
                <a:solidFill>
                  <a:schemeClr val="tx1">
                    <a:lumMod val="75000"/>
                    <a:lumOff val="25000"/>
                  </a:schemeClr>
                </a:solidFill>
                <a:cs typeface="+mn-ea"/>
              </a:rPr>
              <a:t>（6）妇女能够安全地妊娠并且生育健康的婴儿。</a:t>
            </a:r>
            <a:endParaRPr lang="zh-CN" altLang="en-US" sz="1600" spc="300" dirty="0">
              <a:solidFill>
                <a:schemeClr val="tx1">
                  <a:lumMod val="75000"/>
                  <a:lumOff val="25000"/>
                </a:schemeClr>
              </a:solidFill>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9" name="文本框 8"/>
          <p:cNvSpPr txBox="1"/>
          <p:nvPr/>
        </p:nvSpPr>
        <p:spPr>
          <a:xfrm>
            <a:off x="5342890" y="1384935"/>
            <a:ext cx="6067425" cy="4523105"/>
          </a:xfrm>
          <a:prstGeom prst="rect">
            <a:avLst/>
          </a:prstGeom>
          <a:noFill/>
        </p:spPr>
        <p:txBody>
          <a:bodyPr wrap="square">
            <a:spAutoFit/>
          </a:bodyPr>
          <a:lstStyle>
            <a:defPPr>
              <a:defRPr lang="zh-CN"/>
            </a:defPPr>
            <a:lvl1pPr marL="285750" indent="-285750" algn="just">
              <a:lnSpc>
                <a:spcPts val="3000"/>
              </a:lnSpc>
              <a:buFont typeface="Wingdings" panose="05000000000000000000" pitchFamily="2" charset="2"/>
              <a:buChar char="Ø"/>
              <a:defRPr sz="1600" b="0" i="0" spc="300">
                <a:solidFill>
                  <a:schemeClr val="tx1">
                    <a:lumMod val="75000"/>
                    <a:lumOff val="25000"/>
                  </a:schemeClr>
                </a:solidFill>
                <a:latin typeface="字魂95号-手刻宋" panose="00000500000000000000" charset="-122"/>
                <a:ea typeface="字魂95号-手刻宋" panose="00000500000000000000" charset="-122"/>
              </a:defRPr>
            </a:lvl1pPr>
          </a:lstStyle>
          <a:p>
            <a:pPr fontAlgn="auto">
              <a:lnSpc>
                <a:spcPct val="150000"/>
              </a:lnSpc>
            </a:pPr>
            <a:r>
              <a:rPr lang="zh-CN" altLang="en-US" dirty="0">
                <a:latin typeface="+mn-lt"/>
                <a:ea typeface="+mn-ea"/>
                <a:cs typeface="+mn-ea"/>
                <a:sym typeface="+mn-lt"/>
              </a:rPr>
              <a:t>（一）计划生育的基本概念</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计划生育是我国重要的基本国策，是指人类社会发展到一定文明程度后，为了适应自然环境和人类自身发展的客观需要，自觉地在全社会采取的调节生育的行为。</a:t>
            </a:r>
            <a:endParaRPr lang="zh-CN" altLang="en-US" dirty="0">
              <a:latin typeface="+mn-lt"/>
              <a:ea typeface="+mn-ea"/>
              <a:cs typeface="+mn-ea"/>
              <a:sym typeface="+mn-lt"/>
            </a:endParaRPr>
          </a:p>
          <a:p>
            <a:pPr fontAlgn="auto">
              <a:lnSpc>
                <a:spcPct val="150000"/>
              </a:lnSpc>
            </a:pPr>
            <a:r>
              <a:rPr lang="zh-CN" altLang="en-US" dirty="0">
                <a:latin typeface="+mn-lt"/>
                <a:ea typeface="+mn-ea"/>
                <a:cs typeface="+mn-ea"/>
                <a:sym typeface="+mn-lt"/>
              </a:rPr>
              <a:t>（二）计划生育的涵义</a:t>
            </a:r>
            <a:endParaRPr lang="zh-CN" altLang="en-US" dirty="0">
              <a:latin typeface="+mn-lt"/>
              <a:ea typeface="+mn-ea"/>
              <a:cs typeface="+mn-ea"/>
              <a:sym typeface="+mn-lt"/>
            </a:endParaRPr>
          </a:p>
          <a:p>
            <a:pPr marL="0" indent="0" fontAlgn="auto">
              <a:lnSpc>
                <a:spcPct val="150000"/>
              </a:lnSpc>
              <a:buNone/>
            </a:pPr>
            <a:r>
              <a:rPr lang="zh-CN" altLang="en-US" dirty="0">
                <a:latin typeface="+mn-lt"/>
                <a:ea typeface="+mn-ea"/>
                <a:cs typeface="+mn-ea"/>
                <a:sym typeface="+mn-lt"/>
              </a:rPr>
              <a:t>计划生育包括两个涵义：一是对国家或地区而言，政府依据本国或某地区的人口政策，对管辖范围内的人口发展进行有计划地调节和指导，使人口发展与经济、社会发展相协调，与资源利用、生存环境相适应；二是对家庭或夫妇而言，育龄群众应考虑自身和家庭其他成员以及后代的权益，自觉而负责任地行使计划生育子女的权利，以实现对国家、社会、家庭以及子女的责任。</a:t>
            </a:r>
            <a:endParaRPr lang="zh-CN" altLang="en-US" dirty="0">
              <a:latin typeface="+mn-lt"/>
              <a:ea typeface="+mn-ea"/>
              <a:cs typeface="+mn-ea"/>
              <a:sym typeface="+mn-lt"/>
            </a:endParaRPr>
          </a:p>
        </p:txBody>
      </p:sp>
      <p:sp>
        <p:nvSpPr>
          <p:cNvPr id="3" name="标题 27"/>
          <p:cNvSpPr>
            <a:spLocks noGrp="1"/>
          </p:cNvSpPr>
          <p:nvPr>
            <p:custDataLst>
              <p:tags r:id="rId4"/>
            </p:custDataLst>
          </p:nvPr>
        </p:nvSpPr>
        <p:spPr>
          <a:xfrm>
            <a:off x="1108075" y="603250"/>
            <a:ext cx="509524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sz="2000">
                <a:solidFill>
                  <a:schemeClr val="tx1">
                    <a:lumMod val="75000"/>
                    <a:lumOff val="25000"/>
                  </a:schemeClr>
                </a:solidFill>
                <a:latin typeface="+mn-lt"/>
                <a:ea typeface="+mn-ea"/>
                <a:cs typeface="+mn-ea"/>
                <a:sym typeface="+mn-lt"/>
              </a:rPr>
              <a:t>三、计划生育</a:t>
            </a:r>
            <a:endParaRPr sz="2000">
              <a:solidFill>
                <a:schemeClr val="tx1">
                  <a:lumMod val="75000"/>
                  <a:lumOff val="25000"/>
                </a:schemeClr>
              </a:solidFill>
              <a:latin typeface="+mn-lt"/>
              <a:ea typeface="+mn-ea"/>
              <a:cs typeface="+mn-ea"/>
              <a:sym typeface="+mn-lt"/>
            </a:endParaRPr>
          </a:p>
        </p:txBody>
      </p:sp>
      <p:pic>
        <p:nvPicPr>
          <p:cNvPr id="12" name="图片 11"/>
          <p:cNvPicPr>
            <a:picLocks noChangeAspect="1"/>
          </p:cNvPicPr>
          <p:nvPr>
            <p:custDataLst>
              <p:tags r:id="rId5"/>
            </p:custDataLst>
          </p:nvPr>
        </p:nvPicPr>
        <p:blipFill>
          <a:blip r:embed="rId6"/>
          <a:stretch>
            <a:fillRect/>
          </a:stretch>
        </p:blipFill>
        <p:spPr>
          <a:xfrm>
            <a:off x="448422" y="1058044"/>
            <a:ext cx="4742137" cy="53775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9"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8985" cy="6858000"/>
            <a:chOff x="0" y="0"/>
            <a:chExt cx="1219898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0" y="0"/>
              <a:ext cx="12198985" cy="6858000"/>
            </a:xfrm>
            <a:prstGeom prst="rect">
              <a:avLst/>
            </a:prstGeom>
          </p:spPr>
        </p:pic>
      </p:grpSp>
      <p:sp>
        <p:nvSpPr>
          <p:cNvPr id="11" name="矩形 10"/>
          <p:cNvSpPr/>
          <p:nvPr/>
        </p:nvSpPr>
        <p:spPr>
          <a:xfrm>
            <a:off x="323215" y="353695"/>
            <a:ext cx="11544935" cy="6150610"/>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dassd (2)"/>
          <p:cNvPicPr>
            <a:picLocks noChangeAspect="1"/>
          </p:cNvPicPr>
          <p:nvPr/>
        </p:nvPicPr>
        <p:blipFill>
          <a:blip r:embed="rId3" cstate="screen"/>
          <a:stretch>
            <a:fillRect/>
          </a:stretch>
        </p:blipFill>
        <p:spPr>
          <a:xfrm>
            <a:off x="448310" y="463550"/>
            <a:ext cx="629285" cy="594360"/>
          </a:xfrm>
          <a:prstGeom prst="rect">
            <a:avLst/>
          </a:prstGeom>
        </p:spPr>
      </p:pic>
      <p:sp>
        <p:nvSpPr>
          <p:cNvPr id="3" name="标题 27"/>
          <p:cNvSpPr>
            <a:spLocks noGrp="1"/>
          </p:cNvSpPr>
          <p:nvPr>
            <p:custDataLst>
              <p:tags r:id="rId4"/>
            </p:custDataLst>
          </p:nvPr>
        </p:nvSpPr>
        <p:spPr>
          <a:xfrm>
            <a:off x="1108075" y="603250"/>
            <a:ext cx="8623935"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600"/>
              </a:lnSpc>
            </a:pPr>
            <a:r>
              <a:rPr lang="zh-CN" sz="2000">
                <a:solidFill>
                  <a:schemeClr val="tx1">
                    <a:lumMod val="75000"/>
                    <a:lumOff val="25000"/>
                  </a:schemeClr>
                </a:solidFill>
                <a:latin typeface="+mn-lt"/>
                <a:ea typeface="+mn-ea"/>
                <a:cs typeface="+mn-ea"/>
                <a:sym typeface="+mn-lt"/>
              </a:rPr>
              <a:t>拓展知识</a:t>
            </a:r>
            <a:r>
              <a:rPr lang="en-US" altLang="zh-CN" sz="2000">
                <a:solidFill>
                  <a:schemeClr val="tx1">
                    <a:lumMod val="75000"/>
                    <a:lumOff val="25000"/>
                  </a:schemeClr>
                </a:solidFill>
                <a:latin typeface="+mn-lt"/>
                <a:ea typeface="+mn-ea"/>
                <a:cs typeface="+mn-ea"/>
                <a:sym typeface="+mn-lt"/>
              </a:rPr>
              <a:t>————“三孩”生育政策正式入法 200秒看我国生育政策演变</a:t>
            </a:r>
            <a:endParaRPr lang="en-US" altLang="zh-CN" sz="2000">
              <a:solidFill>
                <a:schemeClr val="tx1">
                  <a:lumMod val="75000"/>
                  <a:lumOff val="25000"/>
                </a:schemeClr>
              </a:solidFill>
              <a:latin typeface="+mn-lt"/>
              <a:ea typeface="+mn-ea"/>
              <a:cs typeface="+mn-ea"/>
              <a:sym typeface="+mn-lt"/>
            </a:endParaRPr>
          </a:p>
        </p:txBody>
      </p:sp>
      <p:pic>
        <p:nvPicPr>
          <p:cNvPr id="8" name="“三孩”生育政策正式入法 200秒看我国生育政策演变">
            <a:hlinkClick r:id="" action="ppaction://media"/>
          </p:cNvPr>
          <p:cNvPicPr/>
          <p:nvPr>
            <a:videoFile r:link="rId5"/>
            <p:extLst>
              <p:ext uri="{DAA4B4D4-6D71-4841-9C94-3DE7FCFB9230}">
                <p14:media xmlns:p14="http://schemas.microsoft.com/office/powerpoint/2010/main" r:embed="rId6"/>
              </p:ext>
            </p:extLst>
            <p:custDataLst>
              <p:tags r:id="rId7"/>
            </p:custDataLst>
          </p:nvPr>
        </p:nvPicPr>
        <p:blipFill>
          <a:blip r:embed="rId8"/>
          <a:stretch>
            <a:fillRect/>
          </a:stretch>
        </p:blipFill>
        <p:spPr>
          <a:xfrm>
            <a:off x="2007235" y="1541145"/>
            <a:ext cx="7315200" cy="4114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video fullScrn="0">
              <p:cMediaNode>
                <p:cTn id="2" fill="hold" display="1">
                  <p:stCondLst>
                    <p:cond delay="indefinite"/>
                  </p:stCondLst>
                </p:cTn>
                <p:tgtEl>
                  <p:spTgt spid="8"/>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 y="0"/>
            <a:ext cx="12185015" cy="6858000"/>
            <a:chOff x="13970" y="0"/>
            <a:chExt cx="12185015" cy="6858000"/>
          </a:xfrm>
        </p:grpSpPr>
        <p:pic>
          <p:nvPicPr>
            <p:cNvPr id="4" name="图片 3" descr="5c91ad0d2792c"/>
            <p:cNvPicPr>
              <a:picLocks noChangeAspect="1"/>
            </p:cNvPicPr>
            <p:nvPr/>
          </p:nvPicPr>
          <p:blipFill>
            <a:blip r:embed="rId1"/>
            <a:stretch>
              <a:fillRect/>
            </a:stretch>
          </p:blipFill>
          <p:spPr>
            <a:xfrm>
              <a:off x="13970" y="0"/>
              <a:ext cx="12164060" cy="6858000"/>
            </a:xfrm>
            <a:prstGeom prst="rect">
              <a:avLst/>
            </a:prstGeom>
          </p:spPr>
        </p:pic>
        <p:pic>
          <p:nvPicPr>
            <p:cNvPr id="10" name="图片 9" descr="61551225af51a"/>
            <p:cNvPicPr>
              <a:picLocks noChangeAspect="1"/>
            </p:cNvPicPr>
            <p:nvPr/>
          </p:nvPicPr>
          <p:blipFill>
            <a:blip r:embed="rId2"/>
            <a:stretch>
              <a:fillRect/>
            </a:stretch>
          </p:blipFill>
          <p:spPr>
            <a:xfrm>
              <a:off x="20320" y="0"/>
              <a:ext cx="12178665" cy="6858000"/>
            </a:xfrm>
            <a:prstGeom prst="rect">
              <a:avLst/>
            </a:prstGeom>
          </p:spPr>
        </p:pic>
      </p:grpSp>
      <p:sp>
        <p:nvSpPr>
          <p:cNvPr id="11" name="矩形 10"/>
          <p:cNvSpPr/>
          <p:nvPr/>
        </p:nvSpPr>
        <p:spPr>
          <a:xfrm>
            <a:off x="879475" y="852805"/>
            <a:ext cx="10390505" cy="5224145"/>
          </a:xfrm>
          <a:prstGeom prst="rect">
            <a:avLst/>
          </a:prstGeom>
          <a:solidFill>
            <a:schemeClr val="bg1"/>
          </a:solidFill>
          <a:ln>
            <a:no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105535" y="1273810"/>
            <a:ext cx="2369185" cy="76200"/>
            <a:chOff x="1881" y="1786"/>
            <a:chExt cx="5726" cy="100"/>
          </a:xfrm>
        </p:grpSpPr>
        <p:cxnSp>
          <p:nvCxnSpPr>
            <p:cNvPr id="16" name="直接连接符 15"/>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1139825" y="3506470"/>
            <a:ext cx="5066030" cy="76200"/>
            <a:chOff x="2081" y="3146"/>
            <a:chExt cx="5726" cy="100"/>
          </a:xfrm>
        </p:grpSpPr>
        <p:cxnSp>
          <p:nvCxnSpPr>
            <p:cNvPr id="18" name="直接连接符 17"/>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a:off x="9764395" y="4881880"/>
            <a:ext cx="2158365" cy="76200"/>
            <a:chOff x="1881" y="1786"/>
            <a:chExt cx="5726" cy="100"/>
          </a:xfrm>
        </p:grpSpPr>
        <p:cxnSp>
          <p:nvCxnSpPr>
            <p:cNvPr id="23" name="直接连接符 22"/>
            <p:cNvCxnSpPr/>
            <p:nvPr/>
          </p:nvCxnSpPr>
          <p:spPr>
            <a:xfrm>
              <a:off x="1881" y="17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81" y="188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9401810" y="5584190"/>
            <a:ext cx="1725930" cy="76200"/>
            <a:chOff x="2081" y="3146"/>
            <a:chExt cx="5726" cy="100"/>
          </a:xfrm>
        </p:grpSpPr>
        <p:cxnSp>
          <p:nvCxnSpPr>
            <p:cNvPr id="26" name="直接连接符 25"/>
            <p:cNvCxnSpPr/>
            <p:nvPr/>
          </p:nvCxnSpPr>
          <p:spPr>
            <a:xfrm>
              <a:off x="2081" y="31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081" y="3246"/>
              <a:ext cx="5727" cy="0"/>
            </a:xfrm>
            <a:prstGeom prst="line">
              <a:avLst/>
            </a:prstGeom>
            <a:ln>
              <a:solidFill>
                <a:srgbClr val="F99595"/>
              </a:solidFill>
            </a:ln>
          </p:spPr>
          <p:style>
            <a:lnRef idx="1">
              <a:schemeClr val="accent1"/>
            </a:lnRef>
            <a:fillRef idx="0">
              <a:schemeClr val="accent1"/>
            </a:fillRef>
            <a:effectRef idx="0">
              <a:schemeClr val="accent1"/>
            </a:effectRef>
            <a:fontRef idx="minor">
              <a:schemeClr val="tx1"/>
            </a:fontRef>
          </p:style>
        </p:cxnSp>
      </p:grpSp>
      <p:sp>
        <p:nvSpPr>
          <p:cNvPr id="37" name="标题 8"/>
          <p:cNvSpPr>
            <a:spLocks noGrp="1"/>
          </p:cNvSpPr>
          <p:nvPr/>
        </p:nvSpPr>
        <p:spPr>
          <a:xfrm rot="5400000">
            <a:off x="9560560" y="2128520"/>
            <a:ext cx="2548255" cy="588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1600" dirty="0">
                <a:solidFill>
                  <a:srgbClr val="3B9C87"/>
                </a:solidFill>
                <a:latin typeface="+mn-lt"/>
                <a:ea typeface="+mn-ea"/>
                <a:cs typeface="+mn-ea"/>
                <a:sym typeface="+mn-lt"/>
              </a:rPr>
              <a:t>PART TWO</a:t>
            </a:r>
            <a:endParaRPr lang="en-US" altLang="zh-CN" sz="1600" dirty="0">
              <a:solidFill>
                <a:srgbClr val="3B9C87"/>
              </a:solidFill>
              <a:latin typeface="+mn-lt"/>
              <a:ea typeface="+mn-ea"/>
              <a:cs typeface="+mn-ea"/>
              <a:sym typeface="+mn-lt"/>
            </a:endParaRPr>
          </a:p>
        </p:txBody>
      </p:sp>
      <p:pic>
        <p:nvPicPr>
          <p:cNvPr id="3" name="图片 2" descr="未标题-2"/>
          <p:cNvPicPr>
            <a:picLocks noChangeAspect="1"/>
          </p:cNvPicPr>
          <p:nvPr/>
        </p:nvPicPr>
        <p:blipFill>
          <a:blip r:embed="rId3" cstate="screen"/>
          <a:stretch>
            <a:fillRect/>
          </a:stretch>
        </p:blipFill>
        <p:spPr>
          <a:xfrm>
            <a:off x="2969260" y="3825875"/>
            <a:ext cx="6210300" cy="3080385"/>
          </a:xfrm>
          <a:prstGeom prst="rect">
            <a:avLst/>
          </a:prstGeom>
        </p:spPr>
      </p:pic>
      <p:sp>
        <p:nvSpPr>
          <p:cNvPr id="5" name="标题 27"/>
          <p:cNvSpPr>
            <a:spLocks noGrp="1"/>
          </p:cNvSpPr>
          <p:nvPr/>
        </p:nvSpPr>
        <p:spPr>
          <a:xfrm>
            <a:off x="1507490" y="3582670"/>
            <a:ext cx="8172450" cy="45466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fontAlgn="auto">
              <a:lnSpc>
                <a:spcPct val="120000"/>
              </a:lnSpc>
              <a:spcBef>
                <a:spcPts val="0"/>
              </a:spcBef>
              <a:spcAft>
                <a:spcPts val="0"/>
              </a:spcAft>
            </a:pPr>
            <a:r>
              <a:rPr lang="en-US" sz="4800" dirty="0">
                <a:solidFill>
                  <a:srgbClr val="3B9C87"/>
                </a:solidFill>
                <a:latin typeface="+mn-lt"/>
                <a:ea typeface="+mn-ea"/>
                <a:cs typeface="+mn-ea"/>
                <a:sym typeface="+mn-lt"/>
              </a:rPr>
              <a:t>02.</a:t>
            </a:r>
            <a:endParaRPr lang="en-US" sz="4800" dirty="0">
              <a:solidFill>
                <a:srgbClr val="3B9C87"/>
              </a:solidFill>
              <a:latin typeface="+mn-lt"/>
              <a:ea typeface="+mn-ea"/>
              <a:cs typeface="+mn-ea"/>
              <a:sym typeface="+mn-lt"/>
            </a:endParaRPr>
          </a:p>
          <a:p>
            <a:pPr algn="ctr" fontAlgn="auto">
              <a:lnSpc>
                <a:spcPct val="120000"/>
              </a:lnSpc>
              <a:spcBef>
                <a:spcPts val="0"/>
              </a:spcBef>
              <a:spcAft>
                <a:spcPts val="0"/>
              </a:spcAft>
            </a:pPr>
            <a:r>
              <a:rPr lang="en-US" sz="2800" dirty="0" err="1">
                <a:solidFill>
                  <a:schemeClr val="tx1">
                    <a:lumMod val="75000"/>
                    <a:lumOff val="25000"/>
                  </a:schemeClr>
                </a:solidFill>
                <a:latin typeface="+mn-lt"/>
                <a:ea typeface="+mn-ea"/>
                <a:cs typeface="+mn-ea"/>
                <a:sym typeface="+mn-lt"/>
              </a:rPr>
              <a:t>　男女有别</a:t>
            </a:r>
            <a:endParaRPr lang="en-US" sz="2800" dirty="0" err="1">
              <a:solidFill>
                <a:schemeClr val="tx1">
                  <a:lumMod val="75000"/>
                  <a:lumOff val="25000"/>
                </a:schemeClr>
              </a:solidFill>
              <a:latin typeface="+mn-lt"/>
              <a:ea typeface="+mn-ea"/>
              <a:cs typeface="+mn-ea"/>
              <a:sym typeface="+mn-lt"/>
            </a:endParaRPr>
          </a:p>
          <a:p>
            <a:pPr algn="ctr" fontAlgn="auto">
              <a:lnSpc>
                <a:spcPct val="120000"/>
              </a:lnSpc>
              <a:spcBef>
                <a:spcPts val="0"/>
              </a:spcBef>
              <a:spcAft>
                <a:spcPts val="0"/>
              </a:spcAft>
            </a:pPr>
            <a:r>
              <a:rPr lang="en-US" sz="2800" dirty="0" err="1">
                <a:solidFill>
                  <a:schemeClr val="tx1">
                    <a:lumMod val="75000"/>
                    <a:lumOff val="25000"/>
                  </a:schemeClr>
                </a:solidFill>
                <a:latin typeface="+mn-lt"/>
                <a:ea typeface="+mn-ea"/>
                <a:cs typeface="+mn-ea"/>
                <a:sym typeface="+mn-lt"/>
              </a:rPr>
              <a:t>　　　　　　——两性生殖系统与卫生保健</a:t>
            </a:r>
            <a:endParaRPr lang="en-US" sz="2800" dirty="0" err="1">
              <a:solidFill>
                <a:schemeClr val="tx1">
                  <a:lumMod val="75000"/>
                  <a:lumOff val="25000"/>
                </a:schemeClr>
              </a:solidFill>
              <a:latin typeface="+mn-lt"/>
              <a:ea typeface="+mn-ea"/>
              <a:cs typeface="+mn-ea"/>
              <a:sym typeface="+mn-lt"/>
            </a:endParaRPr>
          </a:p>
        </p:txBody>
      </p:sp>
      <p:pic>
        <p:nvPicPr>
          <p:cNvPr id="28" name="图片 27" descr="多少"/>
          <p:cNvPicPr>
            <a:picLocks noChangeAspect="1"/>
          </p:cNvPicPr>
          <p:nvPr/>
        </p:nvPicPr>
        <p:blipFill>
          <a:blip r:embed="rId4" cstate="screen"/>
          <a:stretch>
            <a:fillRect/>
          </a:stretch>
        </p:blipFill>
        <p:spPr>
          <a:xfrm>
            <a:off x="6731000" y="1148715"/>
            <a:ext cx="3619500" cy="1249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par>
                                <p:cTn id="24" presetID="22" presetClass="entr" presetSubtype="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000"/>
                            </p:stCondLst>
                            <p:childTnLst>
                              <p:par>
                                <p:cTn id="42" presetID="2" presetClass="entr" presetSubtype="1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7" grpId="0"/>
      <p:bldP spid="5"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2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2_1"/>
  <p:tag name="KSO_WM_UNIT_FILL_FORE_SCHEMECOLOR_INDEX" val="6"/>
  <p:tag name="KSO_WM_UNIT_FILL_TYPE" val="1"/>
  <p:tag name="KSO_WM_UNIT_SHADOW_SCHEMECOLOR_INDEX" val="5"/>
  <p:tag name="KSO_WM_UNIT_TEXT_FILL_FORE_SCHEMECOLOR_INDEX" val="13"/>
  <p:tag name="KSO_WM_UNIT_TEXT_FILL_TYPE" val="1"/>
</p:tagLst>
</file>

<file path=ppt/tags/tag100.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5*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01.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5*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02.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5*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03.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5*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04.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5*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3*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3*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0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3*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3*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09.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3*l_h_f*1_1_1"/>
  <p:tag name="KSO_WM_TEMPLATE_CATEGORY" val="diagram"/>
  <p:tag name="KSO_WM_TEMPLATE_INDEX" val="71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SHADOW_SCHEMECOLOR_INDEX" val="14"/>
  <p:tag name="KSO_WM_UNIT_TEXT_FILL_FORE_SCHEMECOLOR_INDEX" val="2"/>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3*l_h_i*1_2_4"/>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3*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1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3*l_h_i*1_2_2"/>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3*l_h_i*1_2_3"/>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14.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3*l_h_f*1_2_1"/>
  <p:tag name="KSO_WM_TEMPLATE_CATEGORY" val="diagram"/>
  <p:tag name="KSO_WM_TEMPLATE_INDEX" val="71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3*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3*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1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3*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3*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19.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3*l_h_f*1_3_1"/>
  <p:tag name="KSO_WM_TEMPLATE_CATEGORY" val="diagram"/>
  <p:tag name="KSO_WM_TEMPLATE_INDEX" val="71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2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2_3"/>
  <p:tag name="KSO_WM_UNIT_LINE_FORE_SCHEMECOLOR_INDEX" val="14"/>
  <p:tag name="KSO_WM_UNIT_LINE_FILL_TYPE" val="2"/>
  <p:tag name="KSO_WM_UNIT_TEXT_FILL_FORE_SCHEMECOLOR_INDEX" val="14"/>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5*i*1"/>
  <p:tag name="KSO_WM_TEMPLATE_CATEGORY" val="diagram"/>
  <p:tag name="KSO_WM_TEMPLATE_INDEX" val="710"/>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5*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5*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5*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5*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5*i*2"/>
  <p:tag name="KSO_WM_TEMPLATE_CATEGORY" val="diagram"/>
  <p:tag name="KSO_WM_TEMPLATE_INDEX" val="710"/>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5*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5*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5*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5*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3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3_1"/>
  <p:tag name="KSO_WM_UNIT_FILL_FORE_SCHEMECOLOR_INDEX" val="7"/>
  <p:tag name="KSO_WM_UNIT_FILL_TYPE" val="1"/>
  <p:tag name="KSO_WM_UNIT_SHADOW_SCHEMECOLOR_INDEX" val="5"/>
  <p:tag name="KSO_WM_UNIT_TEXT_FILL_FORE_SCHEMECOLOR_INDEX" val="13"/>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5*i*3"/>
  <p:tag name="KSO_WM_TEMPLATE_CATEGORY" val="diagram"/>
  <p:tag name="KSO_WM_TEMPLATE_INDEX" val="710"/>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5*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5*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5*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5*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5*i*4"/>
  <p:tag name="KSO_WM_TEMPLATE_CATEGORY" val="diagram"/>
  <p:tag name="KSO_WM_TEMPLATE_INDEX" val="710"/>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5*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5*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5*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5*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SHADOW_SCHEMECOLOR_INDEX" val="14"/>
  <p:tag name="KSO_WM_UNIT_TEXT_FILL_FORE_SCHEMECOLOR_INDEX" val="2"/>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5*i*5"/>
  <p:tag name="KSO_WM_TEMPLATE_CATEGORY" val="diagram"/>
  <p:tag name="KSO_WM_TEMPLATE_INDEX" val="710"/>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5*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5*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5*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5*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4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5*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46.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5*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47.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5*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48.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5*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49.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5*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5.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3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3_3"/>
  <p:tag name="KSO_WM_UNIT_LINE_FORE_SCHEMECOLOR_INDEX" val="14"/>
  <p:tag name="KSO_WM_UNIT_LINE_FILL_TYPE" val="2"/>
  <p:tag name="KSO_WM_UNIT_TEXT_FILL_FORE_SCHEMECOLOR_INDEX" val="14"/>
  <p:tag name="KSO_WM_UNIT_TEXT_FILL_TYPE" val="1"/>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2*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5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2*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2*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5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2*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2*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5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2*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4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4_1"/>
  <p:tag name="KSO_WM_UNIT_FILL_FORE_SCHEMECOLOR_INDEX" val="8"/>
  <p:tag name="KSO_WM_UNIT_FILL_TYPE" val="1"/>
  <p:tag name="KSO_WM_UNIT_SHADOW_SCHEMECOLOR_INDEX" val="5"/>
  <p:tag name="KSO_WM_UNIT_TEXT_FILL_FORE_SCHEMECOLOR_INDEX" val="13"/>
  <p:tag name="KSO_WM_UNIT_TEXT_FILL_TYPE"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2*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2*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2*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6*i*1"/>
  <p:tag name="KSO_WM_TEMPLATE_CATEGORY" val="diagram"/>
  <p:tag name="KSO_WM_TEMPLATE_INDEX" val="710"/>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6*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6*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6*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6*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7.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SHADOW_SCHEMECOLOR_INDEX" val="14"/>
  <p:tag name="KSO_WM_UNIT_TEXT_FILL_FORE_SCHEMECOLOR_INDEX" val="2"/>
  <p:tag name="KSO_WM_UNIT_TEXT_FILL_TYPE"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6*i*2"/>
  <p:tag name="KSO_WM_TEMPLATE_CATEGORY" val="diagram"/>
  <p:tag name="KSO_WM_TEMPLATE_INDEX" val="710"/>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6*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6*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6*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6*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6*i*3"/>
  <p:tag name="KSO_WM_TEMPLATE_CATEGORY" val="diagram"/>
  <p:tag name="KSO_WM_TEMPLATE_INDEX" val="710"/>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6*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6*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6*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6*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8.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4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4_3"/>
  <p:tag name="KSO_WM_UNIT_LINE_FORE_SCHEMECOLOR_INDEX" val="14"/>
  <p:tag name="KSO_WM_UNIT_LINE_FILL_TYPE" val="2"/>
  <p:tag name="KSO_WM_UNIT_TEXT_FILL_FORE_SCHEMECOLOR_INDEX" val="14"/>
  <p:tag name="KSO_WM_UNIT_TEXT_FILL_TYPE"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6*i*4"/>
  <p:tag name="KSO_WM_TEMPLATE_CATEGORY" val="diagram"/>
  <p:tag name="KSO_WM_TEMPLATE_INDEX" val="710"/>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6*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6*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6*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6*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6*i*5"/>
  <p:tag name="KSO_WM_TEMPLATE_CATEGORY" val="diagram"/>
  <p:tag name="KSO_WM_TEMPLATE_INDEX" val="710"/>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6*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6*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6*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6*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4*l_h_f*1_1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1_1"/>
  <p:tag name="KSO_WM_UNIT_PRESET_TEXT" val="单击此处添加文本具体内容"/>
  <p:tag name="KSO_WM_UNIT_TEXT_FILL_FORE_SCHEMECOLOR_INDEX" val="13"/>
  <p:tag name="KSO_WM_UNIT_TEXT_FILL_TYPE"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710_6*i*6"/>
  <p:tag name="KSO_WM_TEMPLATE_CATEGORY" val="diagram"/>
  <p:tag name="KSO_WM_TEMPLATE_INDEX" val="710"/>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10_6*l_h_i*1_6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710_6*l_h_i*1_6_3"/>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710_6*l_h_i*1_6_4"/>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10_6*l_h_i*1_6_1"/>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19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6*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96.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6*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97.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6*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98.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6*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199.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6*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4*l_h_f*1_2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2_1"/>
  <p:tag name="KSO_WM_UNIT_PRESET_TEXT" val="单击此处添加文本具体内容"/>
  <p:tag name="KSO_WM_UNIT_TEXT_FILL_FORE_SCHEMECOLOR_INDEX" val="13"/>
  <p:tag name="KSO_WM_UNIT_TEXT_FILL_TYPE" val="1"/>
</p:tagLst>
</file>

<file path=ppt/tags/tag200.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10_6*l_h_f*1_6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1*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0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1*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1*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1*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1*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1*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MEDIACOVER_FLAG" val="1"/>
  <p:tag name="KSO_WM_UNIT_MEDIACOVER_BTN_STATE" val="1"/>
  <p:tag name="KSO_WM_UNIT_MEDIACOVER_BTNRECT" val="4488*2388*622*622"/>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4*l_h_f*1_3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3_1"/>
  <p:tag name="KSO_WM_UNIT_PRESET_TEXT" val="单击此处添加文本具体内容"/>
  <p:tag name="KSO_WM_UNIT_TEXT_FILL_FORE_SCHEMECOLOR_INDEX" val="13"/>
  <p:tag name="KSO_WM_UNIT_TEXT_FILL_TYPE" val="1"/>
</p:tagLst>
</file>

<file path=ppt/tags/tag210.xml><?xml version="1.0" encoding="utf-8"?>
<p:tagLst xmlns:p="http://schemas.openxmlformats.org/presentationml/2006/main">
  <p:tag name="KSO_WPP_MARK_KEY" val="d0ed02ee-c2fc-440e-a3e9-47acfc7d739f"/>
  <p:tag name="COMMONDATA" val="eyJoZGlkIjoiNzQ3MTk3OTEyZDg4NzA3ZGRmN2U4ZTcxY2Y1ODYwYzQifQ=="/>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4*l_h_f*1_4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4_1"/>
  <p:tag name="KSO_WM_UNIT_PRESET_TEXT" val="单击此处添加文本具体内容"/>
  <p:tag name="KSO_WM_UNIT_TEXT_FILL_FORE_SCHEMECOLOR_INDEX" val="13"/>
  <p:tag name="KSO_WM_UNIT_TEXT_FILL_TYPE" val="1"/>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6*i*1"/>
  <p:tag name="KSO_WM_TEMPLATE_CATEGORY" val="diagram"/>
  <p:tag name="KSO_WM_TEMPLATE_INDEX" val="710"/>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6*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6*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6*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6*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6*i*2"/>
  <p:tag name="KSO_WM_TEMPLATE_CATEGORY" val="diagram"/>
  <p:tag name="KSO_WM_TEMPLATE_INDEX" val="710"/>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6*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6*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6*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6*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6*i*3"/>
  <p:tag name="KSO_WM_TEMPLATE_CATEGORY" val="diagram"/>
  <p:tag name="KSO_WM_TEMPLATE_INDEX" val="710"/>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6*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6*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xml><?xml version="1.0" encoding="utf-8"?>
<p:tagLst xmlns:p="http://schemas.openxmlformats.org/presentationml/2006/main">
  <p:tag name="KSO_WM_MEDIACOVER_FLAG" val="1"/>
  <p:tag name="KSO_WM_UNIT_MEDIACOVER_BTN_STATE" val="1"/>
  <p:tag name="KSO_WM_UNIT_MEDIACOVER_BTNRECT" val="5448*2928*622*622"/>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6*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6*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6*i*4"/>
  <p:tag name="KSO_WM_TEMPLATE_CATEGORY" val="diagram"/>
  <p:tag name="KSO_WM_TEMPLATE_INDEX" val="710"/>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6*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6*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6*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6*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6*i*5"/>
  <p:tag name="KSO_WM_TEMPLATE_CATEGORY" val="diagram"/>
  <p:tag name="KSO_WM_TEMPLATE_INDEX" val="710"/>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6*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6*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6*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6*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710_6*i*6"/>
  <p:tag name="KSO_WM_TEMPLATE_CATEGORY" val="diagram"/>
  <p:tag name="KSO_WM_TEMPLATE_INDEX" val="710"/>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10_6*l_h_i*1_6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710_6*l_h_i*1_6_3"/>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710_6*l_h_i*1_6_4"/>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10_6*l_h_i*1_6_1"/>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57.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6*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58.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6*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59.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6*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6*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61.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6*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62.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10_6*l_h_f*1_6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6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1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1_1"/>
  <p:tag name="KSO_WM_UNIT_FILL_FORE_SCHEMECOLOR_INDEX" val="5"/>
  <p:tag name="KSO_WM_UNIT_FILL_TYPE" val="1"/>
  <p:tag name="KSO_WM_UNIT_SHADOW_SCHEMECOLOR_INDEX" val="5"/>
  <p:tag name="KSO_WM_UNIT_TEXT_FILL_FORE_SCHEMECOLOR_INDEX" val="13"/>
  <p:tag name="KSO_WM_UNIT_TEXT_FILL_TYPE" val="1"/>
</p:tagLst>
</file>

<file path=ppt/tags/tag6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SHADOW_SCHEMECOLOR_INDEX" val="14"/>
  <p:tag name="KSO_WM_UNIT_TEXT_FILL_FORE_SCHEMECOLOR_INDEX" val="2"/>
  <p:tag name="KSO_WM_UNIT_TEXT_FILL_TYPE" val="1"/>
</p:tagLst>
</file>

<file path=ppt/tags/tag65.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1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1_3"/>
  <p:tag name="KSO_WM_UNIT_LINE_FORE_SCHEMECOLOR_INDEX" val="14"/>
  <p:tag name="KSO_WM_UNIT_LINE_FILL_TYPE" val="2"/>
  <p:tag name="KSO_WM_UNIT_TEXT_FILL_FORE_SCHEMECOLOR_INDEX" val="14"/>
  <p:tag name="KSO_WM_UNIT_TEXT_FILL_TYPE" val="1"/>
</p:tagLst>
</file>

<file path=ppt/tags/tag6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2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2_1"/>
  <p:tag name="KSO_WM_UNIT_FILL_FORE_SCHEMECOLOR_INDEX" val="6"/>
  <p:tag name="KSO_WM_UNIT_FILL_TYPE" val="1"/>
  <p:tag name="KSO_WM_UNIT_SHADOW_SCHEMECOLOR_INDEX" val="5"/>
  <p:tag name="KSO_WM_UNIT_TEXT_FILL_FORE_SCHEMECOLOR_INDEX" val="13"/>
  <p:tag name="KSO_WM_UNIT_TEXT_FILL_TYPE" val="1"/>
</p:tagLst>
</file>

<file path=ppt/tags/tag67.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SHADOW_SCHEMECOLOR_INDEX" val="14"/>
  <p:tag name="KSO_WM_UNIT_TEXT_FILL_FORE_SCHEMECOLOR_INDEX" val="2"/>
  <p:tag name="KSO_WM_UNIT_TEXT_FILL_TYPE" val="1"/>
</p:tagLst>
</file>

<file path=ppt/tags/tag68.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2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2_3"/>
  <p:tag name="KSO_WM_UNIT_LINE_FORE_SCHEMECOLOR_INDEX" val="14"/>
  <p:tag name="KSO_WM_UNIT_LINE_FILL_TYPE" val="2"/>
  <p:tag name="KSO_WM_UNIT_TEXT_FILL_FORE_SCHEMECOLOR_INDEX" val="14"/>
  <p:tag name="KSO_WM_UNIT_TEXT_FILL_TYPE" val="1"/>
</p:tagLst>
</file>

<file path=ppt/tags/tag69.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3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3_1"/>
  <p:tag name="KSO_WM_UNIT_FILL_FORE_SCHEMECOLOR_INDEX" val="7"/>
  <p:tag name="KSO_WM_UNIT_FILL_TYPE" val="1"/>
  <p:tag name="KSO_WM_UNIT_SHADOW_SCHEMECOLOR_INDEX" val="5"/>
  <p:tag name="KSO_WM_UNIT_TEXT_FILL_FORE_SCHEMECOLOR_INDEX" val="13"/>
  <p:tag name="KSO_WM_UNIT_TEXT_FILL_TYPE" val="1"/>
</p:tagLst>
</file>

<file path=ppt/tags/tag7.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1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1_1"/>
  <p:tag name="KSO_WM_UNIT_FILL_FORE_SCHEMECOLOR_INDEX" val="5"/>
  <p:tag name="KSO_WM_UNIT_FILL_TYPE" val="1"/>
  <p:tag name="KSO_WM_UNIT_SHADOW_SCHEMECOLOR_INDEX" val="5"/>
  <p:tag name="KSO_WM_UNIT_TEXT_FILL_FORE_SCHEMECOLOR_INDEX" val="13"/>
  <p:tag name="KSO_WM_UNIT_TEXT_FILL_TYPE" val="1"/>
</p:tagLst>
</file>

<file path=ppt/tags/tag70.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SHADOW_SCHEMECOLOR_INDEX" val="14"/>
  <p:tag name="KSO_WM_UNIT_TEXT_FILL_FORE_SCHEMECOLOR_INDEX" val="2"/>
  <p:tag name="KSO_WM_UNIT_TEXT_FILL_TYPE" val="1"/>
</p:tagLst>
</file>

<file path=ppt/tags/tag7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3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3_3"/>
  <p:tag name="KSO_WM_UNIT_LINE_FORE_SCHEMECOLOR_INDEX" val="14"/>
  <p:tag name="KSO_WM_UNIT_LINE_FILL_TYPE" val="2"/>
  <p:tag name="KSO_WM_UNIT_TEXT_FILL_FORE_SCHEMECOLOR_INDEX" val="14"/>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3*l_h_f*1_1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1_1"/>
  <p:tag name="KSO_WM_UNIT_PRESET_TEXT" val="单击此处添加文本具体内容"/>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3*l_h_f*1_2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2_1"/>
  <p:tag name="KSO_WM_UNIT_PRESET_TEXT" val="单击此处添加文本具体内容"/>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3*l_h_f*1_3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3_1"/>
  <p:tag name="KSO_WM_UNIT_PRESET_TEXT" val="单击此处添加文本具体内容"/>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5*i*1"/>
  <p:tag name="KSO_WM_TEMPLATE_CATEGORY" val="diagram"/>
  <p:tag name="KSO_WM_TEMPLATE_INDEX" val="710"/>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5*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5*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5*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5*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8.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SHADOW_SCHEMECOLOR_INDEX" val="14"/>
  <p:tag name="KSO_WM_UNIT_TEXT_FILL_FORE_SCHEMECOLOR_INDEX" val="2"/>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5*i*2"/>
  <p:tag name="KSO_WM_TEMPLATE_CATEGORY" val="diagram"/>
  <p:tag name="KSO_WM_TEMPLATE_INDEX" val="710"/>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5*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5*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5*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5*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5*i*3"/>
  <p:tag name="KSO_WM_TEMPLATE_CATEGORY" val="diagram"/>
  <p:tag name="KSO_WM_TEMPLATE_INDEX" val="710"/>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5*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5*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5*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5*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9.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1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1_3"/>
  <p:tag name="KSO_WM_UNIT_LINE_FORE_SCHEMECOLOR_INDEX" val="14"/>
  <p:tag name="KSO_WM_UNIT_LINE_FILL_TYPE" val="2"/>
  <p:tag name="KSO_WM_UNIT_TEXT_FILL_FORE_SCHEMECOLOR_INDEX" val="14"/>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5*i*4"/>
  <p:tag name="KSO_WM_TEMPLATE_CATEGORY" val="diagram"/>
  <p:tag name="KSO_WM_TEMPLATE_INDEX" val="710"/>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5*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5*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5*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5*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5*i*5"/>
  <p:tag name="KSO_WM_TEMPLATE_CATEGORY" val="diagram"/>
  <p:tag name="KSO_WM_TEMPLATE_INDEX" val="710"/>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5*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5*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5*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5*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blrhuvo">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7749</Words>
  <Application>WPS 演示</Application>
  <PresentationFormat>自定义</PresentationFormat>
  <Paragraphs>402</Paragraphs>
  <Slides>40</Slides>
  <Notes>2</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40</vt:i4>
      </vt:variant>
    </vt:vector>
  </HeadingPairs>
  <TitlesOfParts>
    <vt:vector size="50" baseType="lpstr">
      <vt:lpstr>Arial</vt:lpstr>
      <vt:lpstr>宋体</vt:lpstr>
      <vt:lpstr>Wingdings</vt:lpstr>
      <vt:lpstr>方正正黑简体</vt:lpstr>
      <vt:lpstr>字魂95号-手刻宋</vt:lpstr>
      <vt:lpstr>微软雅黑</vt:lpstr>
      <vt:lpstr>Arial Unicode MS</vt:lpstr>
      <vt:lpstr>Calibri</vt:lpstr>
      <vt:lpstr>第一PPT，www.1ppt.com</vt:lpstr>
      <vt:lpstr>自定义设计方案</vt:lpstr>
      <vt:lpstr>大学生健康教育</vt:lpstr>
      <vt:lpstr>目录</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感谢您的欣赏</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青少年心理健康</dc:title>
  <dc:creator>第一PPT</dc:creator>
  <cp:keywords>www.1ppt.com</cp:keywords>
  <dc:description>www.1ppt.com</dc:description>
  <cp:lastModifiedBy>老学生一枚</cp:lastModifiedBy>
  <cp:revision>237</cp:revision>
  <dcterms:created xsi:type="dcterms:W3CDTF">2022-01-25T01:59:00Z</dcterms:created>
  <dcterms:modified xsi:type="dcterms:W3CDTF">2023-02-16T08:03:11Z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A4668FC82C7D46A88AA077F3F5D5CE2C</vt:lpwstr>
  </property>
  <property fmtid="{D5CDD505-2E9C-101B-9397-08002B2CF9AE}" pid="3" name="KSOProductBuildVer">
    <vt:lpwstr>2052-11.1.0.13703</vt:lpwstr>
  </property>
</Properties>
</file>