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97" r:id="rId7"/>
    <p:sldId id="274" r:id="rId8"/>
    <p:sldId id="275" r:id="rId9"/>
    <p:sldId id="335" r:id="rId10"/>
    <p:sldId id="299" r:id="rId11"/>
    <p:sldId id="370" r:id="rId12"/>
    <p:sldId id="371" r:id="rId13"/>
    <p:sldId id="372" r:id="rId14"/>
    <p:sldId id="373" r:id="rId15"/>
    <p:sldId id="374" r:id="rId16"/>
    <p:sldId id="259" r:id="rId17"/>
    <p:sldId id="311" r:id="rId18"/>
    <p:sldId id="309" r:id="rId19"/>
    <p:sldId id="313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14" r:id="rId29"/>
    <p:sldId id="315" r:id="rId30"/>
    <p:sldId id="316" r:id="rId31"/>
    <p:sldId id="338" r:id="rId32"/>
    <p:sldId id="383" r:id="rId33"/>
    <p:sldId id="384" r:id="rId34"/>
    <p:sldId id="385" r:id="rId35"/>
    <p:sldId id="265" r:id="rId36"/>
    <p:sldId id="266" r:id="rId37"/>
    <p:sldId id="268" r:id="rId38"/>
    <p:sldId id="386" r:id="rId39"/>
    <p:sldId id="387" r:id="rId40"/>
    <p:sldId id="388" r:id="rId41"/>
    <p:sldId id="389" r:id="rId42"/>
    <p:sldId id="390" r:id="rId43"/>
    <p:sldId id="282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9C87"/>
    <a:srgbClr val="69B577"/>
    <a:srgbClr val="F99595"/>
    <a:srgbClr val="97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5346" autoAdjust="0"/>
  </p:normalViewPr>
  <p:slideViewPr>
    <p:cSldViewPr snapToGrid="0" showGuides="1">
      <p:cViewPr>
        <p:scale>
          <a:sx n="75" d="100"/>
          <a:sy n="75" d="100"/>
        </p:scale>
        <p:origin x="-1896" y="-570"/>
      </p:cViewPr>
      <p:guideLst>
        <p:guide orient="horz" pos="2160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8" Type="http://schemas.openxmlformats.org/officeDocument/2006/relationships/tags" Target="tags/tag199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790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6" Type="http://schemas.openxmlformats.org/officeDocument/2006/relationships/slideLayout" Target="../slideLayouts/slideLayout2.xml"/><Relationship Id="rId35" Type="http://schemas.openxmlformats.org/officeDocument/2006/relationships/tags" Target="../tags/tag50.xml"/><Relationship Id="rId34" Type="http://schemas.openxmlformats.org/officeDocument/2006/relationships/tags" Target="../tags/tag49.xml"/><Relationship Id="rId33" Type="http://schemas.openxmlformats.org/officeDocument/2006/relationships/tags" Target="../tags/tag48.xml"/><Relationship Id="rId32" Type="http://schemas.openxmlformats.org/officeDocument/2006/relationships/tags" Target="../tags/tag47.xml"/><Relationship Id="rId31" Type="http://schemas.openxmlformats.org/officeDocument/2006/relationships/tags" Target="../tags/tag46.xml"/><Relationship Id="rId30" Type="http://schemas.openxmlformats.org/officeDocument/2006/relationships/tags" Target="../tags/tag45.xml"/><Relationship Id="rId3" Type="http://schemas.openxmlformats.org/officeDocument/2006/relationships/image" Target="../media/image8.png"/><Relationship Id="rId29" Type="http://schemas.openxmlformats.org/officeDocument/2006/relationships/tags" Target="../tags/tag44.xml"/><Relationship Id="rId28" Type="http://schemas.openxmlformats.org/officeDocument/2006/relationships/tags" Target="../tags/tag43.xml"/><Relationship Id="rId27" Type="http://schemas.openxmlformats.org/officeDocument/2006/relationships/tags" Target="../tags/tag42.xml"/><Relationship Id="rId26" Type="http://schemas.openxmlformats.org/officeDocument/2006/relationships/tags" Target="../tags/tag41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tags" Target="../tags/tag38.xml"/><Relationship Id="rId22" Type="http://schemas.openxmlformats.org/officeDocument/2006/relationships/tags" Target="../tags/tag37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image" Target="../media/image2.png"/><Relationship Id="rId19" Type="http://schemas.openxmlformats.org/officeDocument/2006/relationships/tags" Target="../tags/tag34.xml"/><Relationship Id="rId18" Type="http://schemas.openxmlformats.org/officeDocument/2006/relationships/image" Target="../media/image15.jpeg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image" Target="../media/image14.jpeg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image" Target="../media/image13.jpeg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8.png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73.xml"/><Relationship Id="rId24" Type="http://schemas.openxmlformats.org/officeDocument/2006/relationships/tags" Target="../tags/tag72.xml"/><Relationship Id="rId23" Type="http://schemas.openxmlformats.org/officeDocument/2006/relationships/tags" Target="../tags/tag71.xml"/><Relationship Id="rId22" Type="http://schemas.openxmlformats.org/officeDocument/2006/relationships/tags" Target="../tags/tag70.xml"/><Relationship Id="rId21" Type="http://schemas.openxmlformats.org/officeDocument/2006/relationships/tags" Target="../tags/tag69.xml"/><Relationship Id="rId20" Type="http://schemas.openxmlformats.org/officeDocument/2006/relationships/tags" Target="../tags/tag68.xml"/><Relationship Id="rId2" Type="http://schemas.openxmlformats.org/officeDocument/2006/relationships/image" Target="../media/image2.png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image" Target="../media/image8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15.xml"/><Relationship Id="rId23" Type="http://schemas.openxmlformats.org/officeDocument/2006/relationships/tags" Target="../tags/tag114.xml"/><Relationship Id="rId22" Type="http://schemas.openxmlformats.org/officeDocument/2006/relationships/tags" Target="../tags/tag113.xml"/><Relationship Id="rId21" Type="http://schemas.openxmlformats.org/officeDocument/2006/relationships/tags" Target="../tags/tag112.xml"/><Relationship Id="rId20" Type="http://schemas.openxmlformats.org/officeDocument/2006/relationships/tags" Target="../tags/tag111.xml"/><Relationship Id="rId2" Type="http://schemas.openxmlformats.org/officeDocument/2006/relationships/image" Target="../media/image2.png"/><Relationship Id="rId19" Type="http://schemas.openxmlformats.org/officeDocument/2006/relationships/tags" Target="../tags/tag110.xml"/><Relationship Id="rId18" Type="http://schemas.openxmlformats.org/officeDocument/2006/relationships/tags" Target="../tags/tag109.xml"/><Relationship Id="rId17" Type="http://schemas.openxmlformats.org/officeDocument/2006/relationships/tags" Target="../tags/tag108.xml"/><Relationship Id="rId16" Type="http://schemas.openxmlformats.org/officeDocument/2006/relationships/tags" Target="../tags/tag107.xml"/><Relationship Id="rId15" Type="http://schemas.openxmlformats.org/officeDocument/2006/relationships/tags" Target="../tags/tag10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8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36.xml"/><Relationship Id="rId23" Type="http://schemas.openxmlformats.org/officeDocument/2006/relationships/tags" Target="../tags/tag135.xml"/><Relationship Id="rId22" Type="http://schemas.openxmlformats.org/officeDocument/2006/relationships/tags" Target="../tags/tag134.xml"/><Relationship Id="rId21" Type="http://schemas.openxmlformats.org/officeDocument/2006/relationships/tags" Target="../tags/tag133.xml"/><Relationship Id="rId20" Type="http://schemas.openxmlformats.org/officeDocument/2006/relationships/tags" Target="../tags/tag132.xml"/><Relationship Id="rId2" Type="http://schemas.openxmlformats.org/officeDocument/2006/relationships/image" Target="../media/image2.png"/><Relationship Id="rId19" Type="http://schemas.openxmlformats.org/officeDocument/2006/relationships/tags" Target="../tags/tag131.xml"/><Relationship Id="rId18" Type="http://schemas.openxmlformats.org/officeDocument/2006/relationships/tags" Target="../tags/tag130.xml"/><Relationship Id="rId17" Type="http://schemas.openxmlformats.org/officeDocument/2006/relationships/tags" Target="../tags/tag129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7.xml"/><Relationship Id="rId4" Type="http://schemas.openxmlformats.org/officeDocument/2006/relationships/image" Target="../media/image1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8.png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161.xml"/><Relationship Id="rId26" Type="http://schemas.openxmlformats.org/officeDocument/2006/relationships/tags" Target="../tags/tag160.xml"/><Relationship Id="rId25" Type="http://schemas.openxmlformats.org/officeDocument/2006/relationships/tags" Target="../tags/tag159.xml"/><Relationship Id="rId24" Type="http://schemas.openxmlformats.org/officeDocument/2006/relationships/tags" Target="../tags/tag158.xml"/><Relationship Id="rId23" Type="http://schemas.openxmlformats.org/officeDocument/2006/relationships/tags" Target="../tags/tag157.xml"/><Relationship Id="rId22" Type="http://schemas.openxmlformats.org/officeDocument/2006/relationships/tags" Target="../tags/tag156.xml"/><Relationship Id="rId21" Type="http://schemas.openxmlformats.org/officeDocument/2006/relationships/tags" Target="../tags/tag155.xml"/><Relationship Id="rId20" Type="http://schemas.openxmlformats.org/officeDocument/2006/relationships/tags" Target="../tags/tag154.xml"/><Relationship Id="rId2" Type="http://schemas.openxmlformats.org/officeDocument/2006/relationships/image" Target="../media/image2.png"/><Relationship Id="rId19" Type="http://schemas.openxmlformats.org/officeDocument/2006/relationships/tags" Target="../tags/tag153.xml"/><Relationship Id="rId18" Type="http://schemas.openxmlformats.org/officeDocument/2006/relationships/tags" Target="../tags/tag152.xml"/><Relationship Id="rId17" Type="http://schemas.openxmlformats.org/officeDocument/2006/relationships/tags" Target="../tags/tag151.xml"/><Relationship Id="rId16" Type="http://schemas.openxmlformats.org/officeDocument/2006/relationships/tags" Target="../tags/tag150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0" Type="http://schemas.openxmlformats.org/officeDocument/2006/relationships/slideLayout" Target="../slideLayouts/slideLayout2.xml"/><Relationship Id="rId4" Type="http://schemas.openxmlformats.org/officeDocument/2006/relationships/tags" Target="../tags/tag162.xml"/><Relationship Id="rId39" Type="http://schemas.openxmlformats.org/officeDocument/2006/relationships/tags" Target="../tags/tag197.xml"/><Relationship Id="rId38" Type="http://schemas.openxmlformats.org/officeDocument/2006/relationships/tags" Target="../tags/tag196.xml"/><Relationship Id="rId37" Type="http://schemas.openxmlformats.org/officeDocument/2006/relationships/tags" Target="../tags/tag195.xml"/><Relationship Id="rId36" Type="http://schemas.openxmlformats.org/officeDocument/2006/relationships/tags" Target="../tags/tag194.xml"/><Relationship Id="rId35" Type="http://schemas.openxmlformats.org/officeDocument/2006/relationships/tags" Target="../tags/tag193.xml"/><Relationship Id="rId34" Type="http://schemas.openxmlformats.org/officeDocument/2006/relationships/tags" Target="../tags/tag192.xml"/><Relationship Id="rId33" Type="http://schemas.openxmlformats.org/officeDocument/2006/relationships/tags" Target="../tags/tag191.xml"/><Relationship Id="rId32" Type="http://schemas.openxmlformats.org/officeDocument/2006/relationships/tags" Target="../tags/tag190.xml"/><Relationship Id="rId31" Type="http://schemas.openxmlformats.org/officeDocument/2006/relationships/tags" Target="../tags/tag189.xml"/><Relationship Id="rId30" Type="http://schemas.openxmlformats.org/officeDocument/2006/relationships/tags" Target="../tags/tag188.xml"/><Relationship Id="rId3" Type="http://schemas.openxmlformats.org/officeDocument/2006/relationships/image" Target="../media/image8.png"/><Relationship Id="rId29" Type="http://schemas.openxmlformats.org/officeDocument/2006/relationships/tags" Target="../tags/tag187.xml"/><Relationship Id="rId28" Type="http://schemas.openxmlformats.org/officeDocument/2006/relationships/tags" Target="../tags/tag186.xml"/><Relationship Id="rId27" Type="http://schemas.openxmlformats.org/officeDocument/2006/relationships/tags" Target="../tags/tag185.xml"/><Relationship Id="rId26" Type="http://schemas.openxmlformats.org/officeDocument/2006/relationships/tags" Target="../tags/tag184.xml"/><Relationship Id="rId25" Type="http://schemas.openxmlformats.org/officeDocument/2006/relationships/tags" Target="../tags/tag183.xml"/><Relationship Id="rId24" Type="http://schemas.openxmlformats.org/officeDocument/2006/relationships/tags" Target="../tags/tag182.xml"/><Relationship Id="rId23" Type="http://schemas.openxmlformats.org/officeDocument/2006/relationships/tags" Target="../tags/tag181.xml"/><Relationship Id="rId22" Type="http://schemas.openxmlformats.org/officeDocument/2006/relationships/tags" Target="../tags/tag180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image" Target="../media/image2.png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tags" Target="../tags/tag198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20" y="0"/>
            <a:ext cx="12178665" cy="6858000"/>
            <a:chOff x="7620" y="0"/>
            <a:chExt cx="1217866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997775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415925" y="1950085"/>
            <a:ext cx="1953895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8270875" y="3388360"/>
            <a:ext cx="514540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994785" y="5584190"/>
            <a:ext cx="708787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 descr="60d6e333609a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78510" y="3137535"/>
            <a:ext cx="4081145" cy="3085465"/>
          </a:xfrm>
          <a:prstGeom prst="rect">
            <a:avLst/>
          </a:prstGeom>
        </p:spPr>
      </p:pic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3305175" y="2313940"/>
            <a:ext cx="6816725" cy="1325880"/>
          </a:xfrm>
        </p:spPr>
        <p:txBody>
          <a:bodyPr>
            <a:noAutofit/>
          </a:bodyPr>
          <a:lstStyle/>
          <a:p>
            <a:pPr algn="dist"/>
            <a:r>
              <a:rPr lang="zh-CN" altLang="en-US" sz="6600" dirty="0">
                <a:solidFill>
                  <a:srgbClr val="3B9C87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大学生健康教育</a:t>
            </a:r>
            <a:endParaRPr lang="zh-CN" altLang="en-US" sz="6600" dirty="0">
              <a:solidFill>
                <a:srgbClr val="3B9C87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标题 27"/>
          <p:cNvSpPr>
            <a:spLocks noGrp="1"/>
          </p:cNvSpPr>
          <p:nvPr/>
        </p:nvSpPr>
        <p:spPr>
          <a:xfrm>
            <a:off x="6316980" y="3698240"/>
            <a:ext cx="3804920" cy="720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北京出版社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 descr="dassd (2)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281555" y="2313940"/>
            <a:ext cx="690245" cy="65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8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6780" y="1333500"/>
            <a:ext cx="104844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（四）社区获得性肺炎的治疗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三、社区获得性肺炎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5"/>
            </p:custDataLst>
          </p:nvPr>
        </p:nvCxnSpPr>
        <p:spPr>
          <a:xfrm>
            <a:off x="2435066" y="2845639"/>
            <a:ext cx="1714861" cy="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1658978" y="2772896"/>
            <a:ext cx="1358227" cy="81622"/>
          </a:xfrm>
          <a:prstGeom prst="rect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标题 1"/>
          <p:cNvSpPr txBox="1"/>
          <p:nvPr>
            <p:custDataLst>
              <p:tags r:id="rId7"/>
            </p:custDataLst>
          </p:nvPr>
        </p:nvSpPr>
        <p:spPr>
          <a:xfrm>
            <a:off x="1583177" y="2980736"/>
            <a:ext cx="2835283" cy="13992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1）抗感染治疗：按不同病情和治疗场所，参考影响病原体的宿主因素、所在地区和医院抗菌药物敏感性检测资料，在留取病原学检测标本时，建议给予经验性治疗。常用药物有青霉素类、头孢菌素、呼吸喹诺酮等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标题 1"/>
          <p:cNvSpPr txBox="1"/>
          <p:nvPr>
            <p:custDataLst>
              <p:tags r:id="rId8"/>
            </p:custDataLst>
          </p:nvPr>
        </p:nvSpPr>
        <p:spPr>
          <a:xfrm>
            <a:off x="1155360" y="2190945"/>
            <a:ext cx="305949" cy="965692"/>
          </a:xfrm>
          <a:prstGeom prst="rect">
            <a:avLst/>
          </a:prstGeom>
          <a:noFill/>
        </p:spPr>
        <p:txBody>
          <a:bodyPr wrap="square" rtlCol="0" anchor="ctr">
            <a:normAutofit fontScale="6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4000" spc="150" dirty="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zh-CN" altLang="en-US" sz="4000" spc="150" dirty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9"/>
            </p:custDataLst>
          </p:nvPr>
        </p:nvCxnSpPr>
        <p:spPr>
          <a:xfrm>
            <a:off x="5754316" y="2845639"/>
            <a:ext cx="1714861" cy="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4978228" y="2772896"/>
            <a:ext cx="1358227" cy="81622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rgbClr val="3498DB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标题 1"/>
          <p:cNvSpPr txBox="1"/>
          <p:nvPr>
            <p:custDataLst>
              <p:tags r:id="rId11"/>
            </p:custDataLst>
          </p:nvPr>
        </p:nvSpPr>
        <p:spPr>
          <a:xfrm>
            <a:off x="4902427" y="2980736"/>
            <a:ext cx="2835283" cy="13992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（2）并发症的处理：类肺炎性胸腔积液，早期发现，进行诊断性胸腔穿刺，胸水送检，必要时胸腔置管引流，根据化验结果调整抗感染方案。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标题 1"/>
          <p:cNvSpPr txBox="1"/>
          <p:nvPr>
            <p:custDataLst>
              <p:tags r:id="rId12"/>
            </p:custDataLst>
          </p:nvPr>
        </p:nvSpPr>
        <p:spPr>
          <a:xfrm>
            <a:off x="4474610" y="2190945"/>
            <a:ext cx="305949" cy="965692"/>
          </a:xfrm>
          <a:prstGeom prst="rect">
            <a:avLst/>
          </a:prstGeom>
          <a:noFill/>
        </p:spPr>
        <p:txBody>
          <a:bodyPr wrap="square" rtlCol="0" anchor="ctr">
            <a:normAutofit fontScale="6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4000" spc="150" dirty="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4000" spc="150" dirty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13"/>
            </p:custDataLst>
          </p:nvPr>
        </p:nvCxnSpPr>
        <p:spPr>
          <a:xfrm>
            <a:off x="9073566" y="2845638"/>
            <a:ext cx="1714862" cy="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  <a:prstDash val="sysDash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4" name="矩形 23"/>
          <p:cNvSpPr/>
          <p:nvPr>
            <p:custDataLst>
              <p:tags r:id="rId14"/>
            </p:custDataLst>
          </p:nvPr>
        </p:nvSpPr>
        <p:spPr>
          <a:xfrm>
            <a:off x="8297478" y="2772896"/>
            <a:ext cx="1358227" cy="81622"/>
          </a:xfrm>
          <a:prstGeom prst="rect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标题 1"/>
          <p:cNvSpPr txBox="1"/>
          <p:nvPr>
            <p:custDataLst>
              <p:tags r:id="rId15"/>
            </p:custDataLst>
          </p:nvPr>
        </p:nvSpPr>
        <p:spPr>
          <a:xfrm>
            <a:off x="8221677" y="2980736"/>
            <a:ext cx="2835283" cy="139929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（3）呼吸衰竭、脓毒性休克、多器官衰竭：给予机械通气等相关治疗。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标题 1"/>
          <p:cNvSpPr txBox="1"/>
          <p:nvPr>
            <p:custDataLst>
              <p:tags r:id="rId16"/>
            </p:custDataLst>
          </p:nvPr>
        </p:nvSpPr>
        <p:spPr>
          <a:xfrm>
            <a:off x="7793861" y="2190945"/>
            <a:ext cx="305949" cy="965692"/>
          </a:xfrm>
          <a:prstGeom prst="rect">
            <a:avLst/>
          </a:prstGeom>
          <a:noFill/>
        </p:spPr>
        <p:txBody>
          <a:bodyPr wrap="square" rtlCol="0" anchor="ctr">
            <a:normAutofit fontScale="6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4000" spc="150" dirty="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4000" spc="150" dirty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77595" y="1906270"/>
            <a:ext cx="5557520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（一）荨麻疹的概念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荨麻疹是一种常见的过敏性疾病，病因复杂，有部分患者和过敏有关，有部分患者找不到原因。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（二）荨麻疹的临床表现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荨麻疹最常见的症状为出疹前常先有皮肤瘙痒，随即出现风团，风团数分钟或数小时后自然消退，皮肤恢复至正常。皮疹反复发作，部分病人巨痒而影响睡眠。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、荨麻疹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29855" y="1428750"/>
            <a:ext cx="3228975" cy="4133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77595" y="1695450"/>
            <a:ext cx="9812020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（三）荨麻疹的治疗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荨麻疹治疗首选抗组胺药物：扑尔敏、酮替芬等第一代抗组胺药物作用时间短，有明显嗜睡作用，多与二代抗组胺药物联合用药，宜睡前口服。氯雷他定、西替利嗪、依巴斯汀、依匹斯汀等为第二代抗组胺药，为长效制剂，较少引起嗜睡，是目前应用最广泛的抗过敏药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（2）葡萄糖酸钙、维生素 C 等有一定的抗过敏作用。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（3）地塞米松、氢化可的松、肾上腺素等糖皮质激素类药物，一般用于病情严重者。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（4）严重病例需要按医生处方用地塞米松、甲强龙等糖皮质激素治疗。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（5）疗效不佳的慢性荨麻疹患者可以选用雷公藤多苷、环孢素等免疫抑制剂治疗，这些药物需要医生严格控制使用。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、荨麻疹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70" y="0"/>
            <a:ext cx="12185015" cy="6858000"/>
            <a:chOff x="13970" y="0"/>
            <a:chExt cx="1218501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236918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-1139825" y="3506470"/>
            <a:ext cx="506603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9401810" y="5584190"/>
            <a:ext cx="172593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PART TWO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未标题-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69260" y="3825875"/>
            <a:ext cx="6210300" cy="3080385"/>
          </a:xfrm>
          <a:prstGeom prst="rect">
            <a:avLst/>
          </a:prstGeom>
        </p:spPr>
      </p:pic>
      <p:sp>
        <p:nvSpPr>
          <p:cNvPr id="5" name="标题 27"/>
          <p:cNvSpPr>
            <a:spLocks noGrp="1"/>
          </p:cNvSpPr>
          <p:nvPr/>
        </p:nvSpPr>
        <p:spPr>
          <a:xfrm>
            <a:off x="1507490" y="3582670"/>
            <a:ext cx="817245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  <a:endParaRPr 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我不上你的当</a:t>
            </a:r>
            <a:endParaRPr lang="en-US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　　　　——常见传染性 疾病与防控</a:t>
            </a:r>
            <a:endParaRPr lang="en-US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 descr="多少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31000" y="1148715"/>
            <a:ext cx="3619500" cy="1249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7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2945" y="1351915"/>
            <a:ext cx="4835525" cy="4154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（一）乙型病毒性肝炎的概念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乙型病毒性肝炎是由乙型肝炎病毒（Hepatitis B Virus，HBV）引起的、主要通过血液途径传播的肝脏疾病，简称乙型肝炎。由于受病毒因素（入侵 HBV 量的多少、HBV 复制能力的高低、是否为免疫逃逸株等）、宿主因素（受感染时的年龄、易感或拮抗基因多态性、对 HBV 免疫力等）、环境因素（酗酒、合并 HCV 或 HIV 感染等）影响，HBV 感染后可出现不同的结局或临床类型。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一、乙型病毒性肝炎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8422" y="1058044"/>
            <a:ext cx="4742137" cy="53775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一、乙型病毒性肝炎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5" name="TextBox 1"/>
          <p:cNvSpPr/>
          <p:nvPr>
            <p:custDataLst>
              <p:tags r:id="rId4"/>
            </p:custDataLst>
          </p:nvPr>
        </p:nvSpPr>
        <p:spPr>
          <a:xfrm>
            <a:off x="458788" y="2060575"/>
            <a:ext cx="5210175" cy="15494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rgbClr val="4D4D4D"/>
              </a:solidFill>
            </a:endParaRPr>
          </a:p>
        </p:txBody>
      </p:sp>
      <p:sp>
        <p:nvSpPr>
          <p:cNvPr id="17" name="TextBox 11"/>
          <p:cNvSpPr/>
          <p:nvPr>
            <p:custDataLst>
              <p:tags r:id="rId5"/>
            </p:custDataLst>
          </p:nvPr>
        </p:nvSpPr>
        <p:spPr>
          <a:xfrm>
            <a:off x="6523038" y="2060575"/>
            <a:ext cx="5210175" cy="15494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rgbClr val="4D4D4D"/>
              </a:solidFill>
            </a:endParaRPr>
          </a:p>
        </p:txBody>
      </p:sp>
      <p:sp>
        <p:nvSpPr>
          <p:cNvPr id="18" name="TextBox 12"/>
          <p:cNvSpPr/>
          <p:nvPr>
            <p:custDataLst>
              <p:tags r:id="rId6"/>
            </p:custDataLst>
          </p:nvPr>
        </p:nvSpPr>
        <p:spPr>
          <a:xfrm>
            <a:off x="458788" y="4394200"/>
            <a:ext cx="5210175" cy="15494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rgbClr val="4D4D4D"/>
              </a:solidFill>
            </a:endParaRPr>
          </a:p>
        </p:txBody>
      </p:sp>
      <p:sp>
        <p:nvSpPr>
          <p:cNvPr id="20" name="TextBox 13"/>
          <p:cNvSpPr/>
          <p:nvPr>
            <p:custDataLst>
              <p:tags r:id="rId7"/>
            </p:custDataLst>
          </p:nvPr>
        </p:nvSpPr>
        <p:spPr>
          <a:xfrm>
            <a:off x="6523038" y="4394200"/>
            <a:ext cx="5210175" cy="15494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>
              <a:solidFill>
                <a:srgbClr val="4D4D4D"/>
              </a:solidFill>
            </a:endParaRPr>
          </a:p>
        </p:txBody>
      </p:sp>
      <p:sp>
        <p:nvSpPr>
          <p:cNvPr id="16" name="Freeform 20"/>
          <p:cNvSpPr/>
          <p:nvPr>
            <p:custDataLst>
              <p:tags r:id="rId8"/>
            </p:custDataLst>
          </p:nvPr>
        </p:nvSpPr>
        <p:spPr bwMode="auto">
          <a:xfrm>
            <a:off x="458448" y="2060575"/>
            <a:ext cx="2147532" cy="1549627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2775" name="Freeform 21"/>
          <p:cNvSpPr/>
          <p:nvPr>
            <p:custDataLst>
              <p:tags r:id="rId10"/>
            </p:custDataLst>
          </p:nvPr>
        </p:nvSpPr>
        <p:spPr bwMode="auto">
          <a:xfrm>
            <a:off x="458788" y="2060575"/>
            <a:ext cx="890587" cy="890588"/>
          </a:xfrm>
          <a:custGeom>
            <a:avLst/>
            <a:gdLst>
              <a:gd name="T0" fmla="*/ 0 w 398"/>
              <a:gd name="T1" fmla="*/ 2147483646 h 398"/>
              <a:gd name="T2" fmla="*/ 0 w 398"/>
              <a:gd name="T3" fmla="*/ 0 h 398"/>
              <a:gd name="T4" fmla="*/ 2147483646 w 398"/>
              <a:gd name="T5" fmla="*/ 0 h 398"/>
              <a:gd name="T6" fmla="*/ 0 w 398"/>
              <a:gd name="T7" fmla="*/ 2147483646 h 3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3DCE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Freeform 23"/>
          <p:cNvSpPr/>
          <p:nvPr>
            <p:custDataLst>
              <p:tags r:id="rId11"/>
            </p:custDataLst>
          </p:nvPr>
        </p:nvSpPr>
        <p:spPr bwMode="auto">
          <a:xfrm>
            <a:off x="6522596" y="2060575"/>
            <a:ext cx="2147532" cy="1549627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2780" name="Freeform 24"/>
          <p:cNvSpPr/>
          <p:nvPr>
            <p:custDataLst>
              <p:tags r:id="rId13"/>
            </p:custDataLst>
          </p:nvPr>
        </p:nvSpPr>
        <p:spPr bwMode="auto">
          <a:xfrm>
            <a:off x="6523038" y="2060575"/>
            <a:ext cx="890587" cy="890588"/>
          </a:xfrm>
          <a:custGeom>
            <a:avLst/>
            <a:gdLst>
              <a:gd name="T0" fmla="*/ 0 w 398"/>
              <a:gd name="T1" fmla="*/ 2147483646 h 398"/>
              <a:gd name="T2" fmla="*/ 0 w 398"/>
              <a:gd name="T3" fmla="*/ 0 h 398"/>
              <a:gd name="T4" fmla="*/ 2147483646 w 398"/>
              <a:gd name="T5" fmla="*/ 0 h 398"/>
              <a:gd name="T6" fmla="*/ 0 w 398"/>
              <a:gd name="T7" fmla="*/ 2147483646 h 3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FFB1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2" name="Freeform 26"/>
          <p:cNvSpPr/>
          <p:nvPr>
            <p:custDataLst>
              <p:tags r:id="rId14"/>
            </p:custDataLst>
          </p:nvPr>
        </p:nvSpPr>
        <p:spPr bwMode="auto">
          <a:xfrm>
            <a:off x="458448" y="4393973"/>
            <a:ext cx="2147532" cy="1549627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Freeform 27"/>
          <p:cNvSpPr/>
          <p:nvPr>
            <p:custDataLst>
              <p:tags r:id="rId16"/>
            </p:custDataLst>
          </p:nvPr>
        </p:nvSpPr>
        <p:spPr bwMode="auto">
          <a:xfrm>
            <a:off x="458788" y="4394200"/>
            <a:ext cx="890587" cy="889000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F77872"/>
          </a:solidFill>
          <a:ln>
            <a:noFill/>
          </a:ln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29"/>
          <p:cNvSpPr/>
          <p:nvPr>
            <p:custDataLst>
              <p:tags r:id="rId17"/>
            </p:custDataLst>
          </p:nvPr>
        </p:nvSpPr>
        <p:spPr bwMode="auto">
          <a:xfrm>
            <a:off x="6522596" y="4393973"/>
            <a:ext cx="2147532" cy="1549627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Freeform 30"/>
          <p:cNvSpPr/>
          <p:nvPr>
            <p:custDataLst>
              <p:tags r:id="rId19"/>
            </p:custDataLst>
          </p:nvPr>
        </p:nvSpPr>
        <p:spPr bwMode="auto">
          <a:xfrm>
            <a:off x="6523038" y="4394200"/>
            <a:ext cx="890587" cy="889000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B59BC5"/>
          </a:solidFill>
          <a:ln>
            <a:noFill/>
          </a:ln>
        </p:spPr>
        <p:txBody>
          <a:bodyPr>
            <a:norm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2791" name="Line 31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458788" y="4011613"/>
            <a:ext cx="11239500" cy="0"/>
          </a:xfrm>
          <a:prstGeom prst="line">
            <a:avLst/>
          </a:prstGeom>
          <a:noFill/>
          <a:ln w="6350">
            <a:solidFill>
              <a:srgbClr val="3DCEB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792" name="Line 32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6088063" y="2060575"/>
            <a:ext cx="0" cy="3883025"/>
          </a:xfrm>
          <a:prstGeom prst="line">
            <a:avLst/>
          </a:prstGeom>
          <a:noFill/>
          <a:ln w="6350">
            <a:solidFill>
              <a:srgbClr val="3DCEB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813" name="Freeform 34"/>
          <p:cNvSpPr/>
          <p:nvPr>
            <p:custDataLst>
              <p:tags r:id="rId22"/>
            </p:custDataLst>
          </p:nvPr>
        </p:nvSpPr>
        <p:spPr bwMode="auto">
          <a:xfrm>
            <a:off x="6670675" y="4524375"/>
            <a:ext cx="241300" cy="312738"/>
          </a:xfrm>
          <a:custGeom>
            <a:avLst/>
            <a:gdLst>
              <a:gd name="T0" fmla="*/ 115 w 73"/>
              <a:gd name="T1" fmla="*/ 630 h 94"/>
              <a:gd name="T2" fmla="*/ 59 w 73"/>
              <a:gd name="T3" fmla="*/ 630 h 94"/>
              <a:gd name="T4" fmla="*/ 59 w 73"/>
              <a:gd name="T5" fmla="*/ 60 h 94"/>
              <a:gd name="T6" fmla="*/ 488 w 73"/>
              <a:gd name="T7" fmla="*/ 60 h 94"/>
              <a:gd name="T8" fmla="*/ 519 w 73"/>
              <a:gd name="T9" fmla="*/ 28 h 94"/>
              <a:gd name="T10" fmla="*/ 488 w 73"/>
              <a:gd name="T11" fmla="*/ 0 h 94"/>
              <a:gd name="T12" fmla="*/ 28 w 73"/>
              <a:gd name="T13" fmla="*/ 0 h 94"/>
              <a:gd name="T14" fmla="*/ 0 w 73"/>
              <a:gd name="T15" fmla="*/ 28 h 94"/>
              <a:gd name="T16" fmla="*/ 0 w 73"/>
              <a:gd name="T17" fmla="*/ 661 h 94"/>
              <a:gd name="T18" fmla="*/ 28 w 73"/>
              <a:gd name="T19" fmla="*/ 690 h 94"/>
              <a:gd name="T20" fmla="*/ 115 w 73"/>
              <a:gd name="T21" fmla="*/ 690 h 94"/>
              <a:gd name="T22" fmla="*/ 142 w 73"/>
              <a:gd name="T23" fmla="*/ 661 h 94"/>
              <a:gd name="T24" fmla="*/ 115 w 73"/>
              <a:gd name="T25" fmla="*/ 630 h 9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3" h="94">
                <a:moveTo>
                  <a:pt x="16" y="86"/>
                </a:moveTo>
                <a:cubicBezTo>
                  <a:pt x="8" y="86"/>
                  <a:pt x="8" y="86"/>
                  <a:pt x="8" y="86"/>
                </a:cubicBezTo>
                <a:cubicBezTo>
                  <a:pt x="8" y="8"/>
                  <a:pt x="8" y="8"/>
                  <a:pt x="8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8"/>
                  <a:pt x="73" y="6"/>
                  <a:pt x="73" y="4"/>
                </a:cubicBezTo>
                <a:cubicBezTo>
                  <a:pt x="73" y="1"/>
                  <a:pt x="71" y="0"/>
                  <a:pt x="6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2"/>
                  <a:pt x="2" y="94"/>
                  <a:pt x="4" y="94"/>
                </a:cubicBezTo>
                <a:cubicBezTo>
                  <a:pt x="16" y="94"/>
                  <a:pt x="16" y="94"/>
                  <a:pt x="16" y="94"/>
                </a:cubicBezTo>
                <a:cubicBezTo>
                  <a:pt x="18" y="94"/>
                  <a:pt x="20" y="92"/>
                  <a:pt x="20" y="90"/>
                </a:cubicBezTo>
                <a:cubicBezTo>
                  <a:pt x="20" y="88"/>
                  <a:pt x="18" y="86"/>
                  <a:pt x="1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92500" lnSpcReduction="20000"/>
          </a:bodyPr>
          <a:lstStyle/>
          <a:p>
            <a:endParaRPr lang="zh-CN" altLang="en-US"/>
          </a:p>
        </p:txBody>
      </p:sp>
      <p:sp>
        <p:nvSpPr>
          <p:cNvPr id="32814" name="Freeform 35"/>
          <p:cNvSpPr/>
          <p:nvPr>
            <p:custDataLst>
              <p:tags r:id="rId23"/>
            </p:custDataLst>
          </p:nvPr>
        </p:nvSpPr>
        <p:spPr bwMode="auto">
          <a:xfrm>
            <a:off x="6822605" y="4707550"/>
            <a:ext cx="89370" cy="129563"/>
          </a:xfrm>
          <a:custGeom>
            <a:avLst/>
            <a:gdLst>
              <a:gd name="T0" fmla="*/ 163 w 27"/>
              <a:gd name="T1" fmla="*/ 0 h 39"/>
              <a:gd name="T2" fmla="*/ 133 w 27"/>
              <a:gd name="T3" fmla="*/ 28 h 39"/>
              <a:gd name="T4" fmla="*/ 133 w 27"/>
              <a:gd name="T5" fmla="*/ 223 h 39"/>
              <a:gd name="T6" fmla="*/ 28 w 27"/>
              <a:gd name="T7" fmla="*/ 223 h 39"/>
              <a:gd name="T8" fmla="*/ 0 w 27"/>
              <a:gd name="T9" fmla="*/ 254 h 39"/>
              <a:gd name="T10" fmla="*/ 28 w 27"/>
              <a:gd name="T11" fmla="*/ 283 h 39"/>
              <a:gd name="T12" fmla="*/ 163 w 27"/>
              <a:gd name="T13" fmla="*/ 283 h 39"/>
              <a:gd name="T14" fmla="*/ 188 w 27"/>
              <a:gd name="T15" fmla="*/ 278 h 39"/>
              <a:gd name="T16" fmla="*/ 191 w 27"/>
              <a:gd name="T17" fmla="*/ 254 h 39"/>
              <a:gd name="T18" fmla="*/ 191 w 27"/>
              <a:gd name="T19" fmla="*/ 28 h 39"/>
              <a:gd name="T20" fmla="*/ 163 w 27"/>
              <a:gd name="T21" fmla="*/ 0 h 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7" h="39">
                <a:moveTo>
                  <a:pt x="23" y="0"/>
                </a:moveTo>
                <a:cubicBezTo>
                  <a:pt x="21" y="0"/>
                  <a:pt x="19" y="2"/>
                  <a:pt x="19" y="4"/>
                </a:cubicBezTo>
                <a:cubicBezTo>
                  <a:pt x="19" y="31"/>
                  <a:pt x="19" y="31"/>
                  <a:pt x="1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1"/>
                  <a:pt x="0" y="33"/>
                  <a:pt x="0" y="35"/>
                </a:cubicBezTo>
                <a:cubicBezTo>
                  <a:pt x="0" y="37"/>
                  <a:pt x="2" y="39"/>
                  <a:pt x="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39"/>
                  <a:pt x="25" y="39"/>
                  <a:pt x="26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5" y="0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815" name="Freeform 36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6755577" y="4589156"/>
            <a:ext cx="154164" cy="221150"/>
          </a:xfrm>
          <a:custGeom>
            <a:avLst/>
            <a:gdLst>
              <a:gd name="T0" fmla="*/ 305 w 46"/>
              <a:gd name="T1" fmla="*/ 1 h 67"/>
              <a:gd name="T2" fmla="*/ 270 w 46"/>
              <a:gd name="T3" fmla="*/ 0 h 67"/>
              <a:gd name="T4" fmla="*/ 210 w 46"/>
              <a:gd name="T5" fmla="*/ 33 h 67"/>
              <a:gd name="T6" fmla="*/ 0 w 46"/>
              <a:gd name="T7" fmla="*/ 352 h 67"/>
              <a:gd name="T8" fmla="*/ 0 w 46"/>
              <a:gd name="T9" fmla="*/ 371 h 67"/>
              <a:gd name="T10" fmla="*/ 0 w 46"/>
              <a:gd name="T11" fmla="*/ 440 h 67"/>
              <a:gd name="T12" fmla="*/ 18 w 46"/>
              <a:gd name="T13" fmla="*/ 467 h 67"/>
              <a:gd name="T14" fmla="*/ 32 w 46"/>
              <a:gd name="T15" fmla="*/ 471 h 67"/>
              <a:gd name="T16" fmla="*/ 48 w 46"/>
              <a:gd name="T17" fmla="*/ 467 h 67"/>
              <a:gd name="T18" fmla="*/ 120 w 46"/>
              <a:gd name="T19" fmla="*/ 430 h 67"/>
              <a:gd name="T20" fmla="*/ 134 w 46"/>
              <a:gd name="T21" fmla="*/ 426 h 67"/>
              <a:gd name="T22" fmla="*/ 332 w 46"/>
              <a:gd name="T23" fmla="*/ 106 h 67"/>
              <a:gd name="T24" fmla="*/ 305 w 46"/>
              <a:gd name="T25" fmla="*/ 1 h 67"/>
              <a:gd name="T26" fmla="*/ 275 w 46"/>
              <a:gd name="T27" fmla="*/ 72 h 67"/>
              <a:gd name="T28" fmla="*/ 89 w 46"/>
              <a:gd name="T29" fmla="*/ 387 h 67"/>
              <a:gd name="T30" fmla="*/ 62 w 46"/>
              <a:gd name="T31" fmla="*/ 397 h 67"/>
              <a:gd name="T32" fmla="*/ 62 w 46"/>
              <a:gd name="T33" fmla="*/ 371 h 67"/>
              <a:gd name="T34" fmla="*/ 261 w 46"/>
              <a:gd name="T35" fmla="*/ 61 h 67"/>
              <a:gd name="T36" fmla="*/ 275 w 46"/>
              <a:gd name="T37" fmla="*/ 59 h 67"/>
              <a:gd name="T38" fmla="*/ 275 w 46"/>
              <a:gd name="T39" fmla="*/ 72 h 6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" h="67">
                <a:moveTo>
                  <a:pt x="40" y="1"/>
                </a:moveTo>
                <a:cubicBezTo>
                  <a:pt x="38" y="1"/>
                  <a:pt x="37" y="0"/>
                  <a:pt x="35" y="0"/>
                </a:cubicBezTo>
                <a:cubicBezTo>
                  <a:pt x="32" y="0"/>
                  <a:pt x="28" y="2"/>
                  <a:pt x="27" y="5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4"/>
                  <a:pt x="1" y="66"/>
                  <a:pt x="2" y="66"/>
                </a:cubicBezTo>
                <a:cubicBezTo>
                  <a:pt x="3" y="67"/>
                  <a:pt x="4" y="67"/>
                  <a:pt x="4" y="67"/>
                </a:cubicBezTo>
                <a:cubicBezTo>
                  <a:pt x="5" y="67"/>
                  <a:pt x="6" y="67"/>
                  <a:pt x="6" y="66"/>
                </a:cubicBezTo>
                <a:cubicBezTo>
                  <a:pt x="15" y="61"/>
                  <a:pt x="15" y="61"/>
                  <a:pt x="15" y="61"/>
                </a:cubicBezTo>
                <a:cubicBezTo>
                  <a:pt x="16" y="61"/>
                  <a:pt x="17" y="61"/>
                  <a:pt x="17" y="60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10"/>
                  <a:pt x="44" y="4"/>
                  <a:pt x="40" y="1"/>
                </a:cubicBezTo>
                <a:close/>
                <a:moveTo>
                  <a:pt x="36" y="10"/>
                </a:moveTo>
                <a:cubicBezTo>
                  <a:pt x="11" y="55"/>
                  <a:pt x="11" y="55"/>
                  <a:pt x="11" y="55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3"/>
                  <a:pt x="8" y="53"/>
                  <a:pt x="8" y="53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8"/>
                  <a:pt x="35" y="8"/>
                  <a:pt x="36" y="8"/>
                </a:cubicBezTo>
                <a:cubicBezTo>
                  <a:pt x="36" y="9"/>
                  <a:pt x="37" y="10"/>
                  <a:pt x="36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55000" lnSpcReduction="20000"/>
          </a:bodyPr>
          <a:lstStyle/>
          <a:p>
            <a:endParaRPr lang="zh-CN" altLang="en-US"/>
          </a:p>
        </p:txBody>
      </p:sp>
      <p:sp>
        <p:nvSpPr>
          <p:cNvPr id="32816" name="Freeform 37"/>
          <p:cNvSpPr/>
          <p:nvPr>
            <p:custDataLst>
              <p:tags r:id="rId25"/>
            </p:custDataLst>
          </p:nvPr>
        </p:nvSpPr>
        <p:spPr bwMode="auto">
          <a:xfrm>
            <a:off x="6713126" y="4611495"/>
            <a:ext cx="96073" cy="29040"/>
          </a:xfrm>
          <a:custGeom>
            <a:avLst/>
            <a:gdLst>
              <a:gd name="T0" fmla="*/ 209 w 29"/>
              <a:gd name="T1" fmla="*/ 27 h 9"/>
              <a:gd name="T2" fmla="*/ 181 w 29"/>
              <a:gd name="T3" fmla="*/ 0 h 9"/>
              <a:gd name="T4" fmla="*/ 28 w 29"/>
              <a:gd name="T5" fmla="*/ 0 h 9"/>
              <a:gd name="T6" fmla="*/ 0 w 29"/>
              <a:gd name="T7" fmla="*/ 27 h 9"/>
              <a:gd name="T8" fmla="*/ 28 w 29"/>
              <a:gd name="T9" fmla="*/ 56 h 9"/>
              <a:gd name="T10" fmla="*/ 181 w 29"/>
              <a:gd name="T11" fmla="*/ 56 h 9"/>
              <a:gd name="T12" fmla="*/ 209 w 29"/>
              <a:gd name="T13" fmla="*/ 27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" h="9">
                <a:moveTo>
                  <a:pt x="29" y="4"/>
                </a:moveTo>
                <a:cubicBezTo>
                  <a:pt x="29" y="2"/>
                  <a:pt x="27" y="0"/>
                  <a:pt x="2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7" y="9"/>
                  <a:pt x="29" y="7"/>
                  <a:pt x="2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817" name="Freeform 38"/>
          <p:cNvSpPr/>
          <p:nvPr>
            <p:custDataLst>
              <p:tags r:id="rId26"/>
            </p:custDataLst>
          </p:nvPr>
        </p:nvSpPr>
        <p:spPr bwMode="auto">
          <a:xfrm>
            <a:off x="6713126" y="4665107"/>
            <a:ext cx="62559" cy="26806"/>
          </a:xfrm>
          <a:custGeom>
            <a:avLst/>
            <a:gdLst>
              <a:gd name="T0" fmla="*/ 28 w 19"/>
              <a:gd name="T1" fmla="*/ 0 h 8"/>
              <a:gd name="T2" fmla="*/ 0 w 19"/>
              <a:gd name="T3" fmla="*/ 32 h 8"/>
              <a:gd name="T4" fmla="*/ 28 w 19"/>
              <a:gd name="T5" fmla="*/ 62 h 8"/>
              <a:gd name="T6" fmla="*/ 102 w 19"/>
              <a:gd name="T7" fmla="*/ 62 h 8"/>
              <a:gd name="T8" fmla="*/ 130 w 19"/>
              <a:gd name="T9" fmla="*/ 32 h 8"/>
              <a:gd name="T10" fmla="*/ 102 w 19"/>
              <a:gd name="T11" fmla="*/ 0 h 8"/>
              <a:gd name="T12" fmla="*/ 28 w 19"/>
              <a:gd name="T13" fmla="*/ 0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" h="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9" y="7"/>
                  <a:pt x="19" y="4"/>
                </a:cubicBezTo>
                <a:cubicBezTo>
                  <a:pt x="19" y="2"/>
                  <a:pt x="17" y="0"/>
                  <a:pt x="15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811" name="Freeform 40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588963" y="4521200"/>
            <a:ext cx="314325" cy="315913"/>
          </a:xfrm>
          <a:custGeom>
            <a:avLst/>
            <a:gdLst>
              <a:gd name="T0" fmla="*/ 655 w 95"/>
              <a:gd name="T1" fmla="*/ 269 h 95"/>
              <a:gd name="T2" fmla="*/ 592 w 95"/>
              <a:gd name="T3" fmla="*/ 223 h 95"/>
              <a:gd name="T4" fmla="*/ 613 w 95"/>
              <a:gd name="T5" fmla="*/ 147 h 95"/>
              <a:gd name="T6" fmla="*/ 511 w 95"/>
              <a:gd name="T7" fmla="*/ 62 h 95"/>
              <a:gd name="T8" fmla="*/ 432 w 95"/>
              <a:gd name="T9" fmla="*/ 79 h 95"/>
              <a:gd name="T10" fmla="*/ 399 w 95"/>
              <a:gd name="T11" fmla="*/ 1 h 95"/>
              <a:gd name="T12" fmla="*/ 269 w 95"/>
              <a:gd name="T13" fmla="*/ 28 h 95"/>
              <a:gd name="T14" fmla="*/ 223 w 95"/>
              <a:gd name="T15" fmla="*/ 92 h 95"/>
              <a:gd name="T16" fmla="*/ 147 w 95"/>
              <a:gd name="T17" fmla="*/ 73 h 95"/>
              <a:gd name="T18" fmla="*/ 62 w 95"/>
              <a:gd name="T19" fmla="*/ 174 h 95"/>
              <a:gd name="T20" fmla="*/ 79 w 95"/>
              <a:gd name="T21" fmla="*/ 251 h 95"/>
              <a:gd name="T22" fmla="*/ 1 w 95"/>
              <a:gd name="T23" fmla="*/ 297 h 95"/>
              <a:gd name="T24" fmla="*/ 1 w 95"/>
              <a:gd name="T25" fmla="*/ 399 h 95"/>
              <a:gd name="T26" fmla="*/ 79 w 95"/>
              <a:gd name="T27" fmla="*/ 441 h 95"/>
              <a:gd name="T28" fmla="*/ 62 w 95"/>
              <a:gd name="T29" fmla="*/ 519 h 95"/>
              <a:gd name="T30" fmla="*/ 147 w 95"/>
              <a:gd name="T31" fmla="*/ 622 h 95"/>
              <a:gd name="T32" fmla="*/ 223 w 95"/>
              <a:gd name="T33" fmla="*/ 600 h 95"/>
              <a:gd name="T34" fmla="*/ 269 w 95"/>
              <a:gd name="T35" fmla="*/ 663 h 95"/>
              <a:gd name="T36" fmla="*/ 340 w 95"/>
              <a:gd name="T37" fmla="*/ 683 h 95"/>
              <a:gd name="T38" fmla="*/ 419 w 95"/>
              <a:gd name="T39" fmla="*/ 663 h 95"/>
              <a:gd name="T40" fmla="*/ 460 w 95"/>
              <a:gd name="T41" fmla="*/ 600 h 95"/>
              <a:gd name="T42" fmla="*/ 540 w 95"/>
              <a:gd name="T43" fmla="*/ 622 h 95"/>
              <a:gd name="T44" fmla="*/ 622 w 95"/>
              <a:gd name="T45" fmla="*/ 519 h 95"/>
              <a:gd name="T46" fmla="*/ 609 w 95"/>
              <a:gd name="T47" fmla="*/ 441 h 95"/>
              <a:gd name="T48" fmla="*/ 681 w 95"/>
              <a:gd name="T49" fmla="*/ 399 h 95"/>
              <a:gd name="T50" fmla="*/ 681 w 95"/>
              <a:gd name="T51" fmla="*/ 297 h 95"/>
              <a:gd name="T52" fmla="*/ 568 w 95"/>
              <a:gd name="T53" fmla="*/ 390 h 95"/>
              <a:gd name="T54" fmla="*/ 533 w 95"/>
              <a:gd name="T55" fmla="*/ 447 h 95"/>
              <a:gd name="T56" fmla="*/ 554 w 95"/>
              <a:gd name="T57" fmla="*/ 522 h 95"/>
              <a:gd name="T58" fmla="*/ 473 w 95"/>
              <a:gd name="T59" fmla="*/ 540 h 95"/>
              <a:gd name="T60" fmla="*/ 404 w 95"/>
              <a:gd name="T61" fmla="*/ 554 h 95"/>
              <a:gd name="T62" fmla="*/ 370 w 95"/>
              <a:gd name="T63" fmla="*/ 623 h 95"/>
              <a:gd name="T64" fmla="*/ 297 w 95"/>
              <a:gd name="T65" fmla="*/ 579 h 95"/>
              <a:gd name="T66" fmla="*/ 237 w 95"/>
              <a:gd name="T67" fmla="*/ 540 h 95"/>
              <a:gd name="T68" fmla="*/ 160 w 95"/>
              <a:gd name="T69" fmla="*/ 561 h 95"/>
              <a:gd name="T70" fmla="*/ 150 w 95"/>
              <a:gd name="T71" fmla="*/ 473 h 95"/>
              <a:gd name="T72" fmla="*/ 131 w 95"/>
              <a:gd name="T73" fmla="*/ 404 h 95"/>
              <a:gd name="T74" fmla="*/ 59 w 95"/>
              <a:gd name="T75" fmla="*/ 370 h 95"/>
              <a:gd name="T76" fmla="*/ 59 w 95"/>
              <a:gd name="T77" fmla="*/ 313 h 95"/>
              <a:gd name="T78" fmla="*/ 131 w 95"/>
              <a:gd name="T79" fmla="*/ 282 h 95"/>
              <a:gd name="T80" fmla="*/ 150 w 95"/>
              <a:gd name="T81" fmla="*/ 209 h 95"/>
              <a:gd name="T82" fmla="*/ 160 w 95"/>
              <a:gd name="T83" fmla="*/ 131 h 95"/>
              <a:gd name="T84" fmla="*/ 237 w 95"/>
              <a:gd name="T85" fmla="*/ 150 h 95"/>
              <a:gd name="T86" fmla="*/ 297 w 95"/>
              <a:gd name="T87" fmla="*/ 117 h 95"/>
              <a:gd name="T88" fmla="*/ 370 w 95"/>
              <a:gd name="T89" fmla="*/ 62 h 95"/>
              <a:gd name="T90" fmla="*/ 404 w 95"/>
              <a:gd name="T91" fmla="*/ 131 h 95"/>
              <a:gd name="T92" fmla="*/ 473 w 95"/>
              <a:gd name="T93" fmla="*/ 150 h 95"/>
              <a:gd name="T94" fmla="*/ 554 w 95"/>
              <a:gd name="T95" fmla="*/ 163 h 95"/>
              <a:gd name="T96" fmla="*/ 533 w 95"/>
              <a:gd name="T97" fmla="*/ 237 h 95"/>
              <a:gd name="T98" fmla="*/ 568 w 95"/>
              <a:gd name="T99" fmla="*/ 301 h 95"/>
              <a:gd name="T100" fmla="*/ 623 w 95"/>
              <a:gd name="T101" fmla="*/ 344 h 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5" h="95">
                <a:moveTo>
                  <a:pt x="94" y="41"/>
                </a:moveTo>
                <a:cubicBezTo>
                  <a:pt x="94" y="39"/>
                  <a:pt x="93" y="38"/>
                  <a:pt x="91" y="37"/>
                </a:cubicBezTo>
                <a:cubicBezTo>
                  <a:pt x="84" y="35"/>
                  <a:pt x="84" y="35"/>
                  <a:pt x="84" y="35"/>
                </a:cubicBezTo>
                <a:cubicBezTo>
                  <a:pt x="84" y="33"/>
                  <a:pt x="83" y="32"/>
                  <a:pt x="82" y="31"/>
                </a:cubicBezTo>
                <a:cubicBezTo>
                  <a:pt x="86" y="24"/>
                  <a:pt x="86" y="24"/>
                  <a:pt x="86" y="24"/>
                </a:cubicBezTo>
                <a:cubicBezTo>
                  <a:pt x="87" y="23"/>
                  <a:pt x="86" y="21"/>
                  <a:pt x="85" y="20"/>
                </a:cubicBezTo>
                <a:cubicBezTo>
                  <a:pt x="83" y="16"/>
                  <a:pt x="79" y="13"/>
                  <a:pt x="75" y="10"/>
                </a:cubicBezTo>
                <a:cubicBezTo>
                  <a:pt x="74" y="9"/>
                  <a:pt x="73" y="9"/>
                  <a:pt x="71" y="9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2"/>
                  <a:pt x="62" y="12"/>
                  <a:pt x="60" y="11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2"/>
                  <a:pt x="56" y="1"/>
                  <a:pt x="55" y="1"/>
                </a:cubicBezTo>
                <a:cubicBezTo>
                  <a:pt x="49" y="0"/>
                  <a:pt x="45" y="0"/>
                  <a:pt x="40" y="1"/>
                </a:cubicBezTo>
                <a:cubicBezTo>
                  <a:pt x="39" y="1"/>
                  <a:pt x="38" y="2"/>
                  <a:pt x="37" y="4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2"/>
                  <a:pt x="32" y="12"/>
                  <a:pt x="31" y="13"/>
                </a:cubicBezTo>
                <a:cubicBezTo>
                  <a:pt x="24" y="9"/>
                  <a:pt x="24" y="9"/>
                  <a:pt x="24" y="9"/>
                </a:cubicBezTo>
                <a:cubicBezTo>
                  <a:pt x="22" y="9"/>
                  <a:pt x="21" y="9"/>
                  <a:pt x="20" y="10"/>
                </a:cubicBezTo>
                <a:cubicBezTo>
                  <a:pt x="16" y="13"/>
                  <a:pt x="12" y="16"/>
                  <a:pt x="9" y="20"/>
                </a:cubicBezTo>
                <a:cubicBezTo>
                  <a:pt x="8" y="21"/>
                  <a:pt x="8" y="23"/>
                  <a:pt x="9" y="24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1" y="33"/>
                  <a:pt x="11" y="35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8"/>
                  <a:pt x="1" y="39"/>
                  <a:pt x="1" y="41"/>
                </a:cubicBezTo>
                <a:cubicBezTo>
                  <a:pt x="0" y="43"/>
                  <a:pt x="0" y="46"/>
                  <a:pt x="0" y="48"/>
                </a:cubicBezTo>
                <a:cubicBezTo>
                  <a:pt x="0" y="50"/>
                  <a:pt x="0" y="52"/>
                  <a:pt x="1" y="55"/>
                </a:cubicBezTo>
                <a:cubicBezTo>
                  <a:pt x="1" y="56"/>
                  <a:pt x="2" y="58"/>
                  <a:pt x="3" y="58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2"/>
                  <a:pt x="12" y="63"/>
                  <a:pt x="12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3"/>
                  <a:pt x="8" y="74"/>
                  <a:pt x="9" y="76"/>
                </a:cubicBezTo>
                <a:cubicBezTo>
                  <a:pt x="12" y="80"/>
                  <a:pt x="16" y="83"/>
                  <a:pt x="20" y="86"/>
                </a:cubicBezTo>
                <a:cubicBezTo>
                  <a:pt x="21" y="87"/>
                  <a:pt x="22" y="87"/>
                  <a:pt x="24" y="86"/>
                </a:cubicBezTo>
                <a:cubicBezTo>
                  <a:pt x="31" y="83"/>
                  <a:pt x="31" y="83"/>
                  <a:pt x="31" y="83"/>
                </a:cubicBezTo>
                <a:cubicBezTo>
                  <a:pt x="32" y="83"/>
                  <a:pt x="33" y="84"/>
                  <a:pt x="34" y="8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3"/>
                  <a:pt x="39" y="94"/>
                  <a:pt x="40" y="94"/>
                </a:cubicBezTo>
                <a:cubicBezTo>
                  <a:pt x="43" y="95"/>
                  <a:pt x="45" y="95"/>
                  <a:pt x="47" y="95"/>
                </a:cubicBezTo>
                <a:cubicBezTo>
                  <a:pt x="50" y="95"/>
                  <a:pt x="52" y="95"/>
                  <a:pt x="55" y="94"/>
                </a:cubicBezTo>
                <a:cubicBezTo>
                  <a:pt x="56" y="94"/>
                  <a:pt x="57" y="93"/>
                  <a:pt x="58" y="92"/>
                </a:cubicBezTo>
                <a:cubicBezTo>
                  <a:pt x="60" y="84"/>
                  <a:pt x="60" y="84"/>
                  <a:pt x="60" y="84"/>
                </a:cubicBezTo>
                <a:cubicBezTo>
                  <a:pt x="62" y="84"/>
                  <a:pt x="63" y="83"/>
                  <a:pt x="64" y="83"/>
                </a:cubicBezTo>
                <a:cubicBezTo>
                  <a:pt x="71" y="86"/>
                  <a:pt x="71" y="86"/>
                  <a:pt x="71" y="86"/>
                </a:cubicBezTo>
                <a:cubicBezTo>
                  <a:pt x="73" y="87"/>
                  <a:pt x="74" y="87"/>
                  <a:pt x="75" y="86"/>
                </a:cubicBezTo>
                <a:cubicBezTo>
                  <a:pt x="79" y="83"/>
                  <a:pt x="83" y="80"/>
                  <a:pt x="85" y="76"/>
                </a:cubicBezTo>
                <a:cubicBezTo>
                  <a:pt x="86" y="74"/>
                  <a:pt x="87" y="73"/>
                  <a:pt x="86" y="72"/>
                </a:cubicBezTo>
                <a:cubicBezTo>
                  <a:pt x="82" y="64"/>
                  <a:pt x="82" y="64"/>
                  <a:pt x="82" y="64"/>
                </a:cubicBezTo>
                <a:cubicBezTo>
                  <a:pt x="83" y="63"/>
                  <a:pt x="84" y="62"/>
                  <a:pt x="84" y="61"/>
                </a:cubicBezTo>
                <a:cubicBezTo>
                  <a:pt x="91" y="58"/>
                  <a:pt x="91" y="58"/>
                  <a:pt x="91" y="58"/>
                </a:cubicBezTo>
                <a:cubicBezTo>
                  <a:pt x="93" y="58"/>
                  <a:pt x="94" y="56"/>
                  <a:pt x="94" y="55"/>
                </a:cubicBezTo>
                <a:cubicBezTo>
                  <a:pt x="94" y="52"/>
                  <a:pt x="95" y="50"/>
                  <a:pt x="95" y="48"/>
                </a:cubicBezTo>
                <a:cubicBezTo>
                  <a:pt x="95" y="46"/>
                  <a:pt x="94" y="43"/>
                  <a:pt x="94" y="41"/>
                </a:cubicBezTo>
                <a:close/>
                <a:moveTo>
                  <a:pt x="86" y="51"/>
                </a:moveTo>
                <a:cubicBezTo>
                  <a:pt x="79" y="54"/>
                  <a:pt x="79" y="54"/>
                  <a:pt x="79" y="54"/>
                </a:cubicBezTo>
                <a:cubicBezTo>
                  <a:pt x="78" y="54"/>
                  <a:pt x="77" y="55"/>
                  <a:pt x="77" y="56"/>
                </a:cubicBezTo>
                <a:cubicBezTo>
                  <a:pt x="76" y="59"/>
                  <a:pt x="75" y="61"/>
                  <a:pt x="74" y="62"/>
                </a:cubicBezTo>
                <a:cubicBezTo>
                  <a:pt x="74" y="64"/>
                  <a:pt x="74" y="65"/>
                  <a:pt x="74" y="66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75"/>
                  <a:pt x="74" y="76"/>
                  <a:pt x="72" y="78"/>
                </a:cubicBezTo>
                <a:cubicBezTo>
                  <a:pt x="66" y="75"/>
                  <a:pt x="66" y="75"/>
                  <a:pt x="66" y="75"/>
                </a:cubicBezTo>
                <a:cubicBezTo>
                  <a:pt x="65" y="74"/>
                  <a:pt x="63" y="74"/>
                  <a:pt x="62" y="75"/>
                </a:cubicBezTo>
                <a:cubicBezTo>
                  <a:pt x="60" y="76"/>
                  <a:pt x="58" y="77"/>
                  <a:pt x="56" y="77"/>
                </a:cubicBezTo>
                <a:cubicBezTo>
                  <a:pt x="55" y="78"/>
                  <a:pt x="54" y="78"/>
                  <a:pt x="53" y="80"/>
                </a:cubicBezTo>
                <a:cubicBezTo>
                  <a:pt x="51" y="87"/>
                  <a:pt x="51" y="87"/>
                  <a:pt x="51" y="87"/>
                </a:cubicBezTo>
                <a:cubicBezTo>
                  <a:pt x="48" y="87"/>
                  <a:pt x="46" y="87"/>
                  <a:pt x="44" y="87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79"/>
                  <a:pt x="40" y="78"/>
                  <a:pt x="39" y="77"/>
                </a:cubicBezTo>
                <a:cubicBezTo>
                  <a:pt x="37" y="77"/>
                  <a:pt x="35" y="76"/>
                  <a:pt x="33" y="75"/>
                </a:cubicBezTo>
                <a:cubicBezTo>
                  <a:pt x="32" y="74"/>
                  <a:pt x="30" y="74"/>
                  <a:pt x="29" y="75"/>
                </a:cubicBezTo>
                <a:cubicBezTo>
                  <a:pt x="22" y="78"/>
                  <a:pt x="22" y="78"/>
                  <a:pt x="22" y="78"/>
                </a:cubicBezTo>
                <a:cubicBezTo>
                  <a:pt x="21" y="76"/>
                  <a:pt x="19" y="75"/>
                  <a:pt x="17" y="73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5"/>
                  <a:pt x="21" y="64"/>
                  <a:pt x="20" y="62"/>
                </a:cubicBezTo>
                <a:cubicBezTo>
                  <a:pt x="19" y="61"/>
                  <a:pt x="19" y="59"/>
                  <a:pt x="18" y="56"/>
                </a:cubicBezTo>
                <a:cubicBezTo>
                  <a:pt x="18" y="55"/>
                  <a:pt x="17" y="54"/>
                  <a:pt x="15" y="54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0"/>
                  <a:pt x="8" y="49"/>
                  <a:pt x="8" y="48"/>
                </a:cubicBezTo>
                <a:cubicBezTo>
                  <a:pt x="8" y="47"/>
                  <a:pt x="8" y="45"/>
                  <a:pt x="8" y="44"/>
                </a:cubicBezTo>
                <a:cubicBezTo>
                  <a:pt x="15" y="42"/>
                  <a:pt x="15" y="42"/>
                  <a:pt x="15" y="42"/>
                </a:cubicBezTo>
                <a:cubicBezTo>
                  <a:pt x="17" y="41"/>
                  <a:pt x="18" y="40"/>
                  <a:pt x="18" y="39"/>
                </a:cubicBezTo>
                <a:cubicBezTo>
                  <a:pt x="19" y="37"/>
                  <a:pt x="19" y="35"/>
                  <a:pt x="20" y="33"/>
                </a:cubicBezTo>
                <a:cubicBezTo>
                  <a:pt x="21" y="32"/>
                  <a:pt x="21" y="31"/>
                  <a:pt x="21" y="29"/>
                </a:cubicBezTo>
                <a:cubicBezTo>
                  <a:pt x="17" y="23"/>
                  <a:pt x="17" y="23"/>
                  <a:pt x="17" y="23"/>
                </a:cubicBezTo>
                <a:cubicBezTo>
                  <a:pt x="19" y="21"/>
                  <a:pt x="21" y="19"/>
                  <a:pt x="22" y="18"/>
                </a:cubicBezTo>
                <a:cubicBezTo>
                  <a:pt x="29" y="21"/>
                  <a:pt x="29" y="21"/>
                  <a:pt x="29" y="21"/>
                </a:cubicBezTo>
                <a:cubicBezTo>
                  <a:pt x="30" y="21"/>
                  <a:pt x="32" y="21"/>
                  <a:pt x="33" y="21"/>
                </a:cubicBezTo>
                <a:cubicBezTo>
                  <a:pt x="35" y="20"/>
                  <a:pt x="37" y="19"/>
                  <a:pt x="39" y="18"/>
                </a:cubicBezTo>
                <a:cubicBezTo>
                  <a:pt x="40" y="18"/>
                  <a:pt x="41" y="17"/>
                  <a:pt x="41" y="16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9"/>
                  <a:pt x="48" y="9"/>
                  <a:pt x="51" y="9"/>
                </a:cubicBezTo>
                <a:cubicBezTo>
                  <a:pt x="53" y="16"/>
                  <a:pt x="53" y="16"/>
                  <a:pt x="53" y="16"/>
                </a:cubicBezTo>
                <a:cubicBezTo>
                  <a:pt x="54" y="17"/>
                  <a:pt x="55" y="18"/>
                  <a:pt x="56" y="18"/>
                </a:cubicBezTo>
                <a:cubicBezTo>
                  <a:pt x="58" y="19"/>
                  <a:pt x="60" y="20"/>
                  <a:pt x="62" y="21"/>
                </a:cubicBezTo>
                <a:cubicBezTo>
                  <a:pt x="63" y="21"/>
                  <a:pt x="65" y="21"/>
                  <a:pt x="66" y="21"/>
                </a:cubicBezTo>
                <a:cubicBezTo>
                  <a:pt x="72" y="18"/>
                  <a:pt x="72" y="18"/>
                  <a:pt x="72" y="18"/>
                </a:cubicBezTo>
                <a:cubicBezTo>
                  <a:pt x="74" y="19"/>
                  <a:pt x="76" y="21"/>
                  <a:pt x="77" y="23"/>
                </a:cubicBezTo>
                <a:cubicBezTo>
                  <a:pt x="74" y="29"/>
                  <a:pt x="74" y="29"/>
                  <a:pt x="74" y="29"/>
                </a:cubicBezTo>
                <a:cubicBezTo>
                  <a:pt x="74" y="31"/>
                  <a:pt x="74" y="32"/>
                  <a:pt x="74" y="33"/>
                </a:cubicBezTo>
                <a:cubicBezTo>
                  <a:pt x="75" y="35"/>
                  <a:pt x="76" y="37"/>
                  <a:pt x="77" y="39"/>
                </a:cubicBezTo>
                <a:cubicBezTo>
                  <a:pt x="77" y="40"/>
                  <a:pt x="78" y="41"/>
                  <a:pt x="79" y="42"/>
                </a:cubicBezTo>
                <a:cubicBezTo>
                  <a:pt x="86" y="44"/>
                  <a:pt x="86" y="44"/>
                  <a:pt x="86" y="44"/>
                </a:cubicBezTo>
                <a:cubicBezTo>
                  <a:pt x="87" y="45"/>
                  <a:pt x="87" y="47"/>
                  <a:pt x="87" y="48"/>
                </a:cubicBezTo>
                <a:cubicBezTo>
                  <a:pt x="87" y="49"/>
                  <a:pt x="87" y="50"/>
                  <a:pt x="8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92500" lnSpcReduction="20000"/>
          </a:bodyPr>
          <a:lstStyle/>
          <a:p>
            <a:endParaRPr lang="zh-CN" altLang="en-US"/>
          </a:p>
        </p:txBody>
      </p:sp>
      <p:sp>
        <p:nvSpPr>
          <p:cNvPr id="32812" name="Freeform 41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684821" y="4613061"/>
            <a:ext cx="122609" cy="127710"/>
          </a:xfrm>
          <a:custGeom>
            <a:avLst/>
            <a:gdLst>
              <a:gd name="T0" fmla="*/ 131 w 37"/>
              <a:gd name="T1" fmla="*/ 0 h 38"/>
              <a:gd name="T2" fmla="*/ 0 w 37"/>
              <a:gd name="T3" fmla="*/ 149 h 38"/>
              <a:gd name="T4" fmla="*/ 131 w 37"/>
              <a:gd name="T5" fmla="*/ 291 h 38"/>
              <a:gd name="T6" fmla="*/ 269 w 37"/>
              <a:gd name="T7" fmla="*/ 149 h 38"/>
              <a:gd name="T8" fmla="*/ 131 w 37"/>
              <a:gd name="T9" fmla="*/ 0 h 38"/>
              <a:gd name="T10" fmla="*/ 131 w 37"/>
              <a:gd name="T11" fmla="*/ 224 h 38"/>
              <a:gd name="T12" fmla="*/ 59 w 37"/>
              <a:gd name="T13" fmla="*/ 149 h 38"/>
              <a:gd name="T14" fmla="*/ 131 w 37"/>
              <a:gd name="T15" fmla="*/ 62 h 38"/>
              <a:gd name="T16" fmla="*/ 210 w 37"/>
              <a:gd name="T17" fmla="*/ 149 h 38"/>
              <a:gd name="T18" fmla="*/ 131 w 37"/>
              <a:gd name="T19" fmla="*/ 224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7" h="38">
                <a:moveTo>
                  <a:pt x="18" y="0"/>
                </a:moveTo>
                <a:cubicBezTo>
                  <a:pt x="8" y="0"/>
                  <a:pt x="0" y="8"/>
                  <a:pt x="0" y="19"/>
                </a:cubicBezTo>
                <a:cubicBezTo>
                  <a:pt x="0" y="29"/>
                  <a:pt x="8" y="38"/>
                  <a:pt x="18" y="38"/>
                </a:cubicBezTo>
                <a:cubicBezTo>
                  <a:pt x="29" y="38"/>
                  <a:pt x="37" y="29"/>
                  <a:pt x="37" y="19"/>
                </a:cubicBezTo>
                <a:cubicBezTo>
                  <a:pt x="37" y="8"/>
                  <a:pt x="29" y="0"/>
                  <a:pt x="18" y="0"/>
                </a:cubicBezTo>
                <a:close/>
                <a:moveTo>
                  <a:pt x="18" y="29"/>
                </a:moveTo>
                <a:cubicBezTo>
                  <a:pt x="13" y="29"/>
                  <a:pt x="8" y="25"/>
                  <a:pt x="8" y="19"/>
                </a:cubicBezTo>
                <a:cubicBezTo>
                  <a:pt x="8" y="13"/>
                  <a:pt x="13" y="8"/>
                  <a:pt x="18" y="8"/>
                </a:cubicBezTo>
                <a:cubicBezTo>
                  <a:pt x="24" y="8"/>
                  <a:pt x="29" y="13"/>
                  <a:pt x="29" y="19"/>
                </a:cubicBezTo>
                <a:cubicBezTo>
                  <a:pt x="29" y="25"/>
                  <a:pt x="24" y="29"/>
                  <a:pt x="1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2809" name="Freeform 43"/>
          <p:cNvSpPr/>
          <p:nvPr>
            <p:custDataLst>
              <p:tags r:id="rId29"/>
            </p:custDataLst>
          </p:nvPr>
        </p:nvSpPr>
        <p:spPr bwMode="auto">
          <a:xfrm>
            <a:off x="6637338" y="2184400"/>
            <a:ext cx="307975" cy="225618"/>
          </a:xfrm>
          <a:custGeom>
            <a:avLst/>
            <a:gdLst>
              <a:gd name="T0" fmla="*/ 519 w 93"/>
              <a:gd name="T1" fmla="*/ 181 h 68"/>
              <a:gd name="T2" fmla="*/ 479 w 93"/>
              <a:gd name="T3" fmla="*/ 181 h 68"/>
              <a:gd name="T4" fmla="*/ 479 w 93"/>
              <a:gd name="T5" fmla="*/ 168 h 68"/>
              <a:gd name="T6" fmla="*/ 313 w 93"/>
              <a:gd name="T7" fmla="*/ 0 h 68"/>
              <a:gd name="T8" fmla="*/ 150 w 93"/>
              <a:gd name="T9" fmla="*/ 137 h 68"/>
              <a:gd name="T10" fmla="*/ 108 w 93"/>
              <a:gd name="T11" fmla="*/ 149 h 68"/>
              <a:gd name="T12" fmla="*/ 108 w 93"/>
              <a:gd name="T13" fmla="*/ 149 h 68"/>
              <a:gd name="T14" fmla="*/ 33 w 93"/>
              <a:gd name="T15" fmla="*/ 250 h 68"/>
              <a:gd name="T16" fmla="*/ 49 w 93"/>
              <a:gd name="T17" fmla="*/ 290 h 68"/>
              <a:gd name="T18" fmla="*/ 0 w 93"/>
              <a:gd name="T19" fmla="*/ 383 h 68"/>
              <a:gd name="T20" fmla="*/ 108 w 93"/>
              <a:gd name="T21" fmla="*/ 492 h 68"/>
              <a:gd name="T22" fmla="*/ 218 w 93"/>
              <a:gd name="T23" fmla="*/ 492 h 68"/>
              <a:gd name="T24" fmla="*/ 242 w 93"/>
              <a:gd name="T25" fmla="*/ 460 h 68"/>
              <a:gd name="T26" fmla="*/ 218 w 93"/>
              <a:gd name="T27" fmla="*/ 432 h 68"/>
              <a:gd name="T28" fmla="*/ 108 w 93"/>
              <a:gd name="T29" fmla="*/ 432 h 68"/>
              <a:gd name="T30" fmla="*/ 59 w 93"/>
              <a:gd name="T31" fmla="*/ 383 h 68"/>
              <a:gd name="T32" fmla="*/ 101 w 93"/>
              <a:gd name="T33" fmla="*/ 331 h 68"/>
              <a:gd name="T34" fmla="*/ 122 w 93"/>
              <a:gd name="T35" fmla="*/ 310 h 68"/>
              <a:gd name="T36" fmla="*/ 117 w 93"/>
              <a:gd name="T37" fmla="*/ 282 h 68"/>
              <a:gd name="T38" fmla="*/ 92 w 93"/>
              <a:gd name="T39" fmla="*/ 250 h 68"/>
              <a:gd name="T40" fmla="*/ 131 w 93"/>
              <a:gd name="T41" fmla="*/ 195 h 68"/>
              <a:gd name="T42" fmla="*/ 131 w 93"/>
              <a:gd name="T43" fmla="*/ 195 h 68"/>
              <a:gd name="T44" fmla="*/ 163 w 93"/>
              <a:gd name="T45" fmla="*/ 203 h 68"/>
              <a:gd name="T46" fmla="*/ 194 w 93"/>
              <a:gd name="T47" fmla="*/ 203 h 68"/>
              <a:gd name="T48" fmla="*/ 209 w 93"/>
              <a:gd name="T49" fmla="*/ 174 h 68"/>
              <a:gd name="T50" fmla="*/ 209 w 93"/>
              <a:gd name="T51" fmla="*/ 168 h 68"/>
              <a:gd name="T52" fmla="*/ 209 w 93"/>
              <a:gd name="T53" fmla="*/ 168 h 68"/>
              <a:gd name="T54" fmla="*/ 313 w 93"/>
              <a:gd name="T55" fmla="*/ 59 h 68"/>
              <a:gd name="T56" fmla="*/ 427 w 93"/>
              <a:gd name="T57" fmla="*/ 168 h 68"/>
              <a:gd name="T58" fmla="*/ 411 w 93"/>
              <a:gd name="T59" fmla="*/ 223 h 68"/>
              <a:gd name="T60" fmla="*/ 418 w 93"/>
              <a:gd name="T61" fmla="*/ 258 h 68"/>
              <a:gd name="T62" fmla="*/ 451 w 93"/>
              <a:gd name="T63" fmla="*/ 258 h 68"/>
              <a:gd name="T64" fmla="*/ 519 w 93"/>
              <a:gd name="T65" fmla="*/ 238 h 68"/>
              <a:gd name="T66" fmla="*/ 610 w 93"/>
              <a:gd name="T67" fmla="*/ 331 h 68"/>
              <a:gd name="T68" fmla="*/ 519 w 93"/>
              <a:gd name="T69" fmla="*/ 432 h 68"/>
              <a:gd name="T70" fmla="*/ 451 w 93"/>
              <a:gd name="T71" fmla="*/ 432 h 68"/>
              <a:gd name="T72" fmla="*/ 427 w 93"/>
              <a:gd name="T73" fmla="*/ 460 h 68"/>
              <a:gd name="T74" fmla="*/ 451 w 93"/>
              <a:gd name="T75" fmla="*/ 492 h 68"/>
              <a:gd name="T76" fmla="*/ 519 w 93"/>
              <a:gd name="T77" fmla="*/ 492 h 68"/>
              <a:gd name="T78" fmla="*/ 669 w 93"/>
              <a:gd name="T79" fmla="*/ 331 h 68"/>
              <a:gd name="T80" fmla="*/ 519 w 93"/>
              <a:gd name="T81" fmla="*/ 18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3" h="68">
                <a:moveTo>
                  <a:pt x="72" y="25"/>
                </a:moveTo>
                <a:cubicBezTo>
                  <a:pt x="70" y="25"/>
                  <a:pt x="69" y="25"/>
                  <a:pt x="67" y="25"/>
                </a:cubicBezTo>
                <a:cubicBezTo>
                  <a:pt x="67" y="24"/>
                  <a:pt x="67" y="24"/>
                  <a:pt x="67" y="23"/>
                </a:cubicBezTo>
                <a:cubicBezTo>
                  <a:pt x="67" y="10"/>
                  <a:pt x="57" y="0"/>
                  <a:pt x="44" y="0"/>
                </a:cubicBezTo>
                <a:cubicBezTo>
                  <a:pt x="33" y="0"/>
                  <a:pt x="23" y="8"/>
                  <a:pt x="21" y="19"/>
                </a:cubicBezTo>
                <a:cubicBezTo>
                  <a:pt x="19" y="19"/>
                  <a:pt x="17" y="19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9" y="22"/>
                  <a:pt x="5" y="28"/>
                  <a:pt x="5" y="34"/>
                </a:cubicBezTo>
                <a:cubicBezTo>
                  <a:pt x="5" y="36"/>
                  <a:pt x="6" y="38"/>
                  <a:pt x="7" y="40"/>
                </a:cubicBezTo>
                <a:cubicBezTo>
                  <a:pt x="3" y="43"/>
                  <a:pt x="0" y="48"/>
                  <a:pt x="0" y="53"/>
                </a:cubicBezTo>
                <a:cubicBezTo>
                  <a:pt x="0" y="61"/>
                  <a:pt x="6" y="68"/>
                  <a:pt x="15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3" y="68"/>
                  <a:pt x="34" y="66"/>
                  <a:pt x="34" y="64"/>
                </a:cubicBezTo>
                <a:cubicBezTo>
                  <a:pt x="34" y="61"/>
                  <a:pt x="33" y="60"/>
                  <a:pt x="30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1" y="60"/>
                  <a:pt x="8" y="57"/>
                  <a:pt x="8" y="53"/>
                </a:cubicBezTo>
                <a:cubicBezTo>
                  <a:pt x="8" y="50"/>
                  <a:pt x="10" y="47"/>
                  <a:pt x="14" y="46"/>
                </a:cubicBezTo>
                <a:cubicBezTo>
                  <a:pt x="15" y="46"/>
                  <a:pt x="17" y="45"/>
                  <a:pt x="17" y="43"/>
                </a:cubicBezTo>
                <a:cubicBezTo>
                  <a:pt x="18" y="42"/>
                  <a:pt x="17" y="40"/>
                  <a:pt x="16" y="39"/>
                </a:cubicBezTo>
                <a:cubicBezTo>
                  <a:pt x="14" y="38"/>
                  <a:pt x="13" y="36"/>
                  <a:pt x="13" y="34"/>
                </a:cubicBezTo>
                <a:cubicBezTo>
                  <a:pt x="13" y="31"/>
                  <a:pt x="15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7"/>
                  <a:pt x="21" y="27"/>
                  <a:pt x="23" y="28"/>
                </a:cubicBezTo>
                <a:cubicBezTo>
                  <a:pt x="25" y="29"/>
                  <a:pt x="26" y="29"/>
                  <a:pt x="27" y="28"/>
                </a:cubicBezTo>
                <a:cubicBezTo>
                  <a:pt x="29" y="27"/>
                  <a:pt x="29" y="26"/>
                  <a:pt x="29" y="24"/>
                </a:cubicBezTo>
                <a:cubicBezTo>
                  <a:pt x="29" y="24"/>
                  <a:pt x="29" y="24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5"/>
                  <a:pt x="36" y="8"/>
                  <a:pt x="44" y="8"/>
                </a:cubicBezTo>
                <a:cubicBezTo>
                  <a:pt x="52" y="8"/>
                  <a:pt x="59" y="15"/>
                  <a:pt x="59" y="23"/>
                </a:cubicBezTo>
                <a:cubicBezTo>
                  <a:pt x="59" y="26"/>
                  <a:pt x="58" y="28"/>
                  <a:pt x="57" y="31"/>
                </a:cubicBezTo>
                <a:cubicBezTo>
                  <a:pt x="56" y="32"/>
                  <a:pt x="56" y="35"/>
                  <a:pt x="58" y="36"/>
                </a:cubicBezTo>
                <a:cubicBezTo>
                  <a:pt x="59" y="37"/>
                  <a:pt x="62" y="37"/>
                  <a:pt x="63" y="36"/>
                </a:cubicBezTo>
                <a:cubicBezTo>
                  <a:pt x="65" y="35"/>
                  <a:pt x="68" y="33"/>
                  <a:pt x="72" y="33"/>
                </a:cubicBezTo>
                <a:cubicBezTo>
                  <a:pt x="79" y="33"/>
                  <a:pt x="85" y="39"/>
                  <a:pt x="85" y="46"/>
                </a:cubicBezTo>
                <a:cubicBezTo>
                  <a:pt x="85" y="54"/>
                  <a:pt x="79" y="60"/>
                  <a:pt x="72" y="60"/>
                </a:cubicBezTo>
                <a:cubicBezTo>
                  <a:pt x="63" y="60"/>
                  <a:pt x="63" y="60"/>
                  <a:pt x="63" y="60"/>
                </a:cubicBezTo>
                <a:cubicBezTo>
                  <a:pt x="60" y="60"/>
                  <a:pt x="59" y="61"/>
                  <a:pt x="59" y="64"/>
                </a:cubicBezTo>
                <a:cubicBezTo>
                  <a:pt x="59" y="66"/>
                  <a:pt x="60" y="68"/>
                  <a:pt x="63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83" y="68"/>
                  <a:pt x="93" y="58"/>
                  <a:pt x="93" y="46"/>
                </a:cubicBezTo>
                <a:cubicBezTo>
                  <a:pt x="93" y="34"/>
                  <a:pt x="83" y="25"/>
                  <a:pt x="72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62500" lnSpcReduction="20000"/>
          </a:bodyPr>
          <a:lstStyle/>
          <a:p>
            <a:endParaRPr lang="zh-CN" altLang="en-US"/>
          </a:p>
        </p:txBody>
      </p:sp>
      <p:sp>
        <p:nvSpPr>
          <p:cNvPr id="32810" name="Freeform 44"/>
          <p:cNvSpPr/>
          <p:nvPr>
            <p:custDataLst>
              <p:tags r:id="rId30"/>
            </p:custDataLst>
          </p:nvPr>
        </p:nvSpPr>
        <p:spPr bwMode="auto">
          <a:xfrm>
            <a:off x="6731070" y="2309495"/>
            <a:ext cx="122744" cy="187643"/>
          </a:xfrm>
          <a:custGeom>
            <a:avLst/>
            <a:gdLst>
              <a:gd name="T0" fmla="*/ 210 w 37"/>
              <a:gd name="T1" fmla="*/ 275 h 56"/>
              <a:gd name="T2" fmla="*/ 168 w 37"/>
              <a:gd name="T3" fmla="*/ 332 h 56"/>
              <a:gd name="T4" fmla="*/ 168 w 37"/>
              <a:gd name="T5" fmla="*/ 32 h 56"/>
              <a:gd name="T6" fmla="*/ 131 w 37"/>
              <a:gd name="T7" fmla="*/ 0 h 56"/>
              <a:gd name="T8" fmla="*/ 101 w 37"/>
              <a:gd name="T9" fmla="*/ 32 h 56"/>
              <a:gd name="T10" fmla="*/ 101 w 37"/>
              <a:gd name="T11" fmla="*/ 332 h 56"/>
              <a:gd name="T12" fmla="*/ 59 w 37"/>
              <a:gd name="T13" fmla="*/ 275 h 56"/>
              <a:gd name="T14" fmla="*/ 13 w 37"/>
              <a:gd name="T15" fmla="*/ 275 h 56"/>
              <a:gd name="T16" fmla="*/ 13 w 37"/>
              <a:gd name="T17" fmla="*/ 315 h 56"/>
              <a:gd name="T18" fmla="*/ 119 w 37"/>
              <a:gd name="T19" fmla="*/ 423 h 56"/>
              <a:gd name="T20" fmla="*/ 131 w 37"/>
              <a:gd name="T21" fmla="*/ 426 h 56"/>
              <a:gd name="T22" fmla="*/ 150 w 37"/>
              <a:gd name="T23" fmla="*/ 423 h 56"/>
              <a:gd name="T24" fmla="*/ 251 w 37"/>
              <a:gd name="T25" fmla="*/ 315 h 56"/>
              <a:gd name="T26" fmla="*/ 251 w 37"/>
              <a:gd name="T27" fmla="*/ 275 h 56"/>
              <a:gd name="T28" fmla="*/ 210 w 37"/>
              <a:gd name="T29" fmla="*/ 275 h 5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7" h="56">
                <a:moveTo>
                  <a:pt x="29" y="36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1" y="0"/>
                  <a:pt x="18" y="0"/>
                </a:cubicBezTo>
                <a:cubicBezTo>
                  <a:pt x="16" y="0"/>
                  <a:pt x="14" y="2"/>
                  <a:pt x="14" y="4"/>
                </a:cubicBezTo>
                <a:cubicBezTo>
                  <a:pt x="14" y="43"/>
                  <a:pt x="14" y="43"/>
                  <a:pt x="14" y="43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4"/>
                  <a:pt x="3" y="34"/>
                  <a:pt x="2" y="36"/>
                </a:cubicBezTo>
                <a:cubicBezTo>
                  <a:pt x="0" y="37"/>
                  <a:pt x="0" y="40"/>
                  <a:pt x="2" y="41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7" y="56"/>
                  <a:pt x="18" y="56"/>
                </a:cubicBezTo>
                <a:cubicBezTo>
                  <a:pt x="20" y="56"/>
                  <a:pt x="21" y="56"/>
                  <a:pt x="21" y="55"/>
                </a:cubicBezTo>
                <a:cubicBezTo>
                  <a:pt x="35" y="41"/>
                  <a:pt x="35" y="41"/>
                  <a:pt x="35" y="41"/>
                </a:cubicBezTo>
                <a:cubicBezTo>
                  <a:pt x="37" y="40"/>
                  <a:pt x="37" y="37"/>
                  <a:pt x="35" y="36"/>
                </a:cubicBezTo>
                <a:cubicBezTo>
                  <a:pt x="34" y="34"/>
                  <a:pt x="31" y="34"/>
                  <a:pt x="2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 fontScale="40000" lnSpcReduction="20000"/>
          </a:bodyPr>
          <a:lstStyle/>
          <a:p>
            <a:endParaRPr lang="zh-CN" altLang="en-US"/>
          </a:p>
        </p:txBody>
      </p:sp>
      <p:sp>
        <p:nvSpPr>
          <p:cNvPr id="32796" name="Freeform 45"/>
          <p:cNvSpPr>
            <a:spLocks noEditPoints="1"/>
          </p:cNvSpPr>
          <p:nvPr>
            <p:custDataLst>
              <p:tags r:id="rId31"/>
            </p:custDataLst>
          </p:nvPr>
        </p:nvSpPr>
        <p:spPr bwMode="auto">
          <a:xfrm>
            <a:off x="588963" y="2233613"/>
            <a:ext cx="314325" cy="215900"/>
          </a:xfrm>
          <a:custGeom>
            <a:avLst/>
            <a:gdLst>
              <a:gd name="T0" fmla="*/ 2147483646 w 95"/>
              <a:gd name="T1" fmla="*/ 2147483646 h 65"/>
              <a:gd name="T2" fmla="*/ 2147483646 w 95"/>
              <a:gd name="T3" fmla="*/ 2147483646 h 65"/>
              <a:gd name="T4" fmla="*/ 2147483646 w 95"/>
              <a:gd name="T5" fmla="*/ 2147483646 h 65"/>
              <a:gd name="T6" fmla="*/ 2147483646 w 95"/>
              <a:gd name="T7" fmla="*/ 2147483646 h 65"/>
              <a:gd name="T8" fmla="*/ 2147483646 w 95"/>
              <a:gd name="T9" fmla="*/ 2147483646 h 65"/>
              <a:gd name="T10" fmla="*/ 2147483646 w 95"/>
              <a:gd name="T11" fmla="*/ 2147483646 h 65"/>
              <a:gd name="T12" fmla="*/ 2147483646 w 95"/>
              <a:gd name="T13" fmla="*/ 2147483646 h 65"/>
              <a:gd name="T14" fmla="*/ 2147483646 w 95"/>
              <a:gd name="T15" fmla="*/ 2147483646 h 65"/>
              <a:gd name="T16" fmla="*/ 2147483646 w 95"/>
              <a:gd name="T17" fmla="*/ 2147483646 h 65"/>
              <a:gd name="T18" fmla="*/ 2147483646 w 95"/>
              <a:gd name="T19" fmla="*/ 2147483646 h 65"/>
              <a:gd name="T20" fmla="*/ 2147483646 w 95"/>
              <a:gd name="T21" fmla="*/ 0 h 65"/>
              <a:gd name="T22" fmla="*/ 2147483646 w 95"/>
              <a:gd name="T23" fmla="*/ 2147483646 h 65"/>
              <a:gd name="T24" fmla="*/ 0 w 95"/>
              <a:gd name="T25" fmla="*/ 2147483646 h 65"/>
              <a:gd name="T26" fmla="*/ 2147483646 w 95"/>
              <a:gd name="T27" fmla="*/ 2147483646 h 65"/>
              <a:gd name="T28" fmla="*/ 2147483646 w 95"/>
              <a:gd name="T29" fmla="*/ 2147483646 h 65"/>
              <a:gd name="T30" fmla="*/ 2147483646 w 95"/>
              <a:gd name="T31" fmla="*/ 2147483646 h 65"/>
              <a:gd name="T32" fmla="*/ 2147483646 w 95"/>
              <a:gd name="T33" fmla="*/ 2147483646 h 65"/>
              <a:gd name="T34" fmla="*/ 2147483646 w 95"/>
              <a:gd name="T35" fmla="*/ 2147483646 h 65"/>
              <a:gd name="T36" fmla="*/ 2147483646 w 95"/>
              <a:gd name="T37" fmla="*/ 2147483646 h 65"/>
              <a:gd name="T38" fmla="*/ 2147483646 w 95"/>
              <a:gd name="T39" fmla="*/ 2147483646 h 65"/>
              <a:gd name="T40" fmla="*/ 2147483646 w 95"/>
              <a:gd name="T41" fmla="*/ 2147483646 h 65"/>
              <a:gd name="T42" fmla="*/ 2147483646 w 95"/>
              <a:gd name="T43" fmla="*/ 2147483646 h 65"/>
              <a:gd name="T44" fmla="*/ 2147483646 w 95"/>
              <a:gd name="T45" fmla="*/ 2147483646 h 65"/>
              <a:gd name="T46" fmla="*/ 2147483646 w 95"/>
              <a:gd name="T47" fmla="*/ 2147483646 h 65"/>
              <a:gd name="T48" fmla="*/ 2147483646 w 95"/>
              <a:gd name="T49" fmla="*/ 2147483646 h 65"/>
              <a:gd name="T50" fmla="*/ 2147483646 w 95"/>
              <a:gd name="T51" fmla="*/ 2147483646 h 65"/>
              <a:gd name="T52" fmla="*/ 2147483646 w 95"/>
              <a:gd name="T53" fmla="*/ 2147483646 h 65"/>
              <a:gd name="T54" fmla="*/ 2147483646 w 95"/>
              <a:gd name="T55" fmla="*/ 2147483646 h 65"/>
              <a:gd name="T56" fmla="*/ 2147483646 w 95"/>
              <a:gd name="T57" fmla="*/ 2147483646 h 65"/>
              <a:gd name="T58" fmla="*/ 2147483646 w 95"/>
              <a:gd name="T59" fmla="*/ 2147483646 h 65"/>
              <a:gd name="T60" fmla="*/ 2147483646 w 95"/>
              <a:gd name="T61" fmla="*/ 2147483646 h 65"/>
              <a:gd name="T62" fmla="*/ 2147483646 w 95"/>
              <a:gd name="T63" fmla="*/ 2147483646 h 65"/>
              <a:gd name="T64" fmla="*/ 2147483646 w 95"/>
              <a:gd name="T65" fmla="*/ 2147483646 h 65"/>
              <a:gd name="T66" fmla="*/ 2147483646 w 95"/>
              <a:gd name="T67" fmla="*/ 2147483646 h 65"/>
              <a:gd name="T68" fmla="*/ 2147483646 w 95"/>
              <a:gd name="T69" fmla="*/ 2147483646 h 65"/>
              <a:gd name="T70" fmla="*/ 2147483646 w 95"/>
              <a:gd name="T71" fmla="*/ 2147483646 h 65"/>
              <a:gd name="T72" fmla="*/ 2147483646 w 95"/>
              <a:gd name="T73" fmla="*/ 2147483646 h 65"/>
              <a:gd name="T74" fmla="*/ 2147483646 w 95"/>
              <a:gd name="T75" fmla="*/ 2147483646 h 65"/>
              <a:gd name="T76" fmla="*/ 2147483646 w 95"/>
              <a:gd name="T77" fmla="*/ 2147483646 h 65"/>
              <a:gd name="T78" fmla="*/ 2147483646 w 95"/>
              <a:gd name="T79" fmla="*/ 2147483646 h 65"/>
              <a:gd name="T80" fmla="*/ 2147483646 w 95"/>
              <a:gd name="T81" fmla="*/ 2147483646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fontScale="55000" lnSpcReduction="20000"/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2"/>
            </p:custDataLst>
          </p:nvPr>
        </p:nvSpPr>
        <p:spPr>
          <a:xfrm>
            <a:off x="2774950" y="2409825"/>
            <a:ext cx="26257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just"/>
            <a:r>
              <a:rPr lang="zh-CN" altLang="en-US" sz="1400" dirty="0"/>
              <a:t>（1）传染源。乙型病毒性肝炎的传染源主要是乙型肝炎病毒（HBV）携带者和乙型肝炎患者。</a:t>
            </a:r>
            <a:endParaRPr lang="zh-CN" altLang="en-US" sz="1400" dirty="0"/>
          </a:p>
        </p:txBody>
      </p:sp>
      <p:sp>
        <p:nvSpPr>
          <p:cNvPr id="30" name="文本框 29"/>
          <p:cNvSpPr txBox="1"/>
          <p:nvPr>
            <p:custDataLst>
              <p:tags r:id="rId33"/>
            </p:custDataLst>
          </p:nvPr>
        </p:nvSpPr>
        <p:spPr>
          <a:xfrm>
            <a:off x="8816975" y="2408555"/>
            <a:ext cx="26257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just"/>
            <a:r>
              <a:rPr lang="zh-CN" altLang="en-US" sz="1555" dirty="0"/>
              <a:t>（2）传播途径。HBV 主要经血和血制品、母婴、破损的皮肤和黏膜及性接触传播。</a:t>
            </a:r>
            <a:endParaRPr lang="zh-CN" altLang="en-US" sz="1555" dirty="0"/>
          </a:p>
        </p:txBody>
      </p:sp>
      <p:sp>
        <p:nvSpPr>
          <p:cNvPr id="31" name="文本框 30"/>
          <p:cNvSpPr txBox="1"/>
          <p:nvPr>
            <p:custDataLst>
              <p:tags r:id="rId34"/>
            </p:custDataLst>
          </p:nvPr>
        </p:nvSpPr>
        <p:spPr>
          <a:xfrm>
            <a:off x="8816975" y="4387850"/>
            <a:ext cx="2625725" cy="155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just"/>
            <a:r>
              <a:rPr lang="zh-CN" altLang="en-US" sz="1400" dirty="0"/>
              <a:t>（4）流行特征。我国长江以南人群 HBsAg 携带率高于长江以北，农村高于城市，南部沿海地区高于西部边疆，男性的 HBsAg 携带率高于女性。HBV 感染无明显季节性，多呈散发性发病。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>
            <p:custDataLst>
              <p:tags r:id="rId35"/>
            </p:custDataLst>
          </p:nvPr>
        </p:nvSpPr>
        <p:spPr>
          <a:xfrm>
            <a:off x="2765425" y="4387850"/>
            <a:ext cx="262572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just"/>
            <a:r>
              <a:rPr lang="zh-CN" altLang="en-US" sz="1400" dirty="0"/>
              <a:t>（3）人群易感性。人群对 HBV 普遍易感。新生儿、HBsAg 阳性者的家庭成员、经常接触乙型肝炎患者的医务人员等是重点的易感人群。</a:t>
            </a:r>
            <a:endParaRPr lang="zh-CN" altLang="en-US" sz="1400" dirty="0"/>
          </a:p>
        </p:txBody>
      </p:sp>
      <p:sp>
        <p:nvSpPr>
          <p:cNvPr id="35" name="文本框 34"/>
          <p:cNvSpPr txBox="1"/>
          <p:nvPr/>
        </p:nvSpPr>
        <p:spPr>
          <a:xfrm>
            <a:off x="641350" y="1426210"/>
            <a:ext cx="57892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（二）乙型病毒性肝炎的传染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一、乙型病毒性肝炎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7595" y="1302385"/>
            <a:ext cx="9925685" cy="48907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（三）乙型病毒性肝炎的症状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HBV 感染的潜伏期为 30～160 天，平均为 60～90 天，临床类型呈多样化。95% 的成人 HBV 感染可以最终痊愈。大约 30% 的成人急性 HBV 感染者表现为黄疸型肝炎，其中 0.1%～0.5% 表现为急性重型肝炎。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（四）急性乙型肝炎的治疗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成人急性乙型肝炎一般为自限性疾病，约 95% 以上患者经过充分休息、适当的营养支持和应用一般护肝药物即可痊愈。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（五）慢性乙型肝炎的治疗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（1）治疗的目标。最大限度地长期抑制 HBV 复制，减轻肝细胞炎性坏死及肝纤维化，延缓和减少肝衰竭、肝硬化失代偿、HCC 及其他并发症的发生，从而改善生活质量和延长生存时间。（2）抗病毒治疗。（3）干扰素治疗。（4）核酸类似物抗病毒治疗。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（六）乙型病毒性肝炎的预防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预防方法包括接种疫苗；避免接触病毒性肝炎病人的血液、体液；避免和别人共用剃须刀、牙刷；性交时使用安全套，避免滥交；有乙肝的孕妇，要通过必要的手段进行阻断，防止传染给婴儿。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二、流行性腮腺炎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236000" y="3791234"/>
            <a:ext cx="9720000" cy="0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6077894" y="1389634"/>
            <a:ext cx="0" cy="4640238"/>
          </a:xfrm>
          <a:prstGeom prst="line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Freeform 9"/>
          <p:cNvSpPr/>
          <p:nvPr>
            <p:custDataLst>
              <p:tags r:id="rId6"/>
            </p:custDataLst>
          </p:nvPr>
        </p:nvSpPr>
        <p:spPr bwMode="auto">
          <a:xfrm>
            <a:off x="3348579" y="1451020"/>
            <a:ext cx="387296" cy="538706"/>
          </a:xfrm>
          <a:custGeom>
            <a:avLst/>
            <a:gdLst>
              <a:gd name="T0" fmla="*/ 103 w 103"/>
              <a:gd name="T1" fmla="*/ 91 h 143"/>
              <a:gd name="T2" fmla="*/ 51 w 103"/>
              <a:gd name="T3" fmla="*/ 143 h 143"/>
              <a:gd name="T4" fmla="*/ 0 w 103"/>
              <a:gd name="T5" fmla="*/ 91 h 143"/>
              <a:gd name="T6" fmla="*/ 51 w 103"/>
              <a:gd name="T7" fmla="*/ 0 h 143"/>
              <a:gd name="T8" fmla="*/ 103 w 103"/>
              <a:gd name="T9" fmla="*/ 9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43">
                <a:moveTo>
                  <a:pt x="103" y="91"/>
                </a:moveTo>
                <a:cubicBezTo>
                  <a:pt x="103" y="120"/>
                  <a:pt x="80" y="143"/>
                  <a:pt x="51" y="143"/>
                </a:cubicBezTo>
                <a:cubicBezTo>
                  <a:pt x="23" y="143"/>
                  <a:pt x="0" y="120"/>
                  <a:pt x="0" y="91"/>
                </a:cubicBezTo>
                <a:cubicBezTo>
                  <a:pt x="0" y="63"/>
                  <a:pt x="51" y="0"/>
                  <a:pt x="51" y="0"/>
                </a:cubicBezTo>
                <a:cubicBezTo>
                  <a:pt x="51" y="0"/>
                  <a:pt x="103" y="63"/>
                  <a:pt x="103" y="91"/>
                </a:cubicBezTo>
                <a:close/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/>
          <p:nvPr>
            <p:custDataLst>
              <p:tags r:id="rId7"/>
            </p:custDataLst>
          </p:nvPr>
        </p:nvSpPr>
        <p:spPr bwMode="auto">
          <a:xfrm>
            <a:off x="3721530" y="1575337"/>
            <a:ext cx="127505" cy="255009"/>
          </a:xfrm>
          <a:custGeom>
            <a:avLst/>
            <a:gdLst>
              <a:gd name="T0" fmla="*/ 0 w 34"/>
              <a:gd name="T1" fmla="*/ 13 h 68"/>
              <a:gd name="T2" fmla="*/ 9 w 34"/>
              <a:gd name="T3" fmla="*/ 0 h 68"/>
              <a:gd name="T4" fmla="*/ 34 w 34"/>
              <a:gd name="T5" fmla="*/ 44 h 68"/>
              <a:gd name="T6" fmla="*/ 15 w 34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68">
                <a:moveTo>
                  <a:pt x="0" y="13"/>
                </a:moveTo>
                <a:cubicBezTo>
                  <a:pt x="5" y="6"/>
                  <a:pt x="9" y="0"/>
                  <a:pt x="9" y="0"/>
                </a:cubicBezTo>
                <a:cubicBezTo>
                  <a:pt x="9" y="0"/>
                  <a:pt x="34" y="31"/>
                  <a:pt x="34" y="44"/>
                </a:cubicBezTo>
                <a:cubicBezTo>
                  <a:pt x="34" y="56"/>
                  <a:pt x="26" y="66"/>
                  <a:pt x="15" y="68"/>
                </a:cubicBezTo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 fontScale="70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>
            <p:custDataLst>
              <p:tags r:id="rId8"/>
            </p:custDataLst>
          </p:nvPr>
        </p:nvSpPr>
        <p:spPr bwMode="auto">
          <a:xfrm>
            <a:off x="3385870" y="4016491"/>
            <a:ext cx="362940" cy="366094"/>
          </a:xfrm>
          <a:custGeom>
            <a:avLst/>
            <a:gdLst>
              <a:gd name="T0" fmla="*/ 108 w 146"/>
              <a:gd name="T1" fmla="*/ 145 h 147"/>
              <a:gd name="T2" fmla="*/ 102 w 146"/>
              <a:gd name="T3" fmla="*/ 145 h 147"/>
              <a:gd name="T4" fmla="*/ 1 w 146"/>
              <a:gd name="T5" fmla="*/ 44 h 147"/>
              <a:gd name="T6" fmla="*/ 1 w 146"/>
              <a:gd name="T7" fmla="*/ 39 h 147"/>
              <a:gd name="T8" fmla="*/ 39 w 146"/>
              <a:gd name="T9" fmla="*/ 1 h 147"/>
              <a:gd name="T10" fmla="*/ 44 w 146"/>
              <a:gd name="T11" fmla="*/ 1 h 147"/>
              <a:gd name="T12" fmla="*/ 145 w 146"/>
              <a:gd name="T13" fmla="*/ 102 h 147"/>
              <a:gd name="T14" fmla="*/ 145 w 146"/>
              <a:gd name="T15" fmla="*/ 108 h 147"/>
              <a:gd name="T16" fmla="*/ 108 w 146"/>
              <a:gd name="T17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" h="147">
                <a:moveTo>
                  <a:pt x="108" y="145"/>
                </a:moveTo>
                <a:cubicBezTo>
                  <a:pt x="106" y="147"/>
                  <a:pt x="103" y="147"/>
                  <a:pt x="102" y="145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3"/>
                  <a:pt x="0" y="40"/>
                  <a:pt x="1" y="39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3" y="0"/>
                  <a:pt x="44" y="1"/>
                </a:cubicBezTo>
                <a:cubicBezTo>
                  <a:pt x="145" y="102"/>
                  <a:pt x="145" y="102"/>
                  <a:pt x="145" y="102"/>
                </a:cubicBezTo>
                <a:cubicBezTo>
                  <a:pt x="146" y="104"/>
                  <a:pt x="146" y="106"/>
                  <a:pt x="145" y="108"/>
                </a:cubicBezTo>
                <a:lnTo>
                  <a:pt x="108" y="145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/>
          <p:nvPr>
            <p:custDataLst>
              <p:tags r:id="rId9"/>
            </p:custDataLst>
          </p:nvPr>
        </p:nvSpPr>
        <p:spPr bwMode="auto">
          <a:xfrm>
            <a:off x="3437418" y="4305789"/>
            <a:ext cx="286144" cy="144124"/>
          </a:xfrm>
          <a:custGeom>
            <a:avLst/>
            <a:gdLst>
              <a:gd name="T0" fmla="*/ 104 w 115"/>
              <a:gd name="T1" fmla="*/ 12 h 58"/>
              <a:gd name="T2" fmla="*/ 114 w 115"/>
              <a:gd name="T3" fmla="*/ 21 h 58"/>
              <a:gd name="T4" fmla="*/ 114 w 115"/>
              <a:gd name="T5" fmla="*/ 27 h 58"/>
              <a:gd name="T6" fmla="*/ 84 w 115"/>
              <a:gd name="T7" fmla="*/ 57 h 58"/>
              <a:gd name="T8" fmla="*/ 78 w 115"/>
              <a:gd name="T9" fmla="*/ 57 h 58"/>
              <a:gd name="T10" fmla="*/ 23 w 115"/>
              <a:gd name="T11" fmla="*/ 2 h 58"/>
              <a:gd name="T12" fmla="*/ 18 w 115"/>
              <a:gd name="T13" fmla="*/ 2 h 58"/>
              <a:gd name="T14" fmla="*/ 0 w 115"/>
              <a:gd name="T15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8">
                <a:moveTo>
                  <a:pt x="104" y="12"/>
                </a:moveTo>
                <a:cubicBezTo>
                  <a:pt x="114" y="21"/>
                  <a:pt x="114" y="21"/>
                  <a:pt x="114" y="21"/>
                </a:cubicBezTo>
                <a:cubicBezTo>
                  <a:pt x="115" y="23"/>
                  <a:pt x="115" y="26"/>
                  <a:pt x="114" y="27"/>
                </a:cubicBezTo>
                <a:cubicBezTo>
                  <a:pt x="84" y="57"/>
                  <a:pt x="84" y="57"/>
                  <a:pt x="84" y="57"/>
                </a:cubicBezTo>
                <a:cubicBezTo>
                  <a:pt x="82" y="58"/>
                  <a:pt x="80" y="58"/>
                  <a:pt x="78" y="57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0"/>
                  <a:pt x="19" y="0"/>
                  <a:pt x="18" y="2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reeform 7"/>
          <p:cNvSpPr/>
          <p:nvPr>
            <p:custDataLst>
              <p:tags r:id="rId10"/>
            </p:custDataLst>
          </p:nvPr>
        </p:nvSpPr>
        <p:spPr bwMode="auto">
          <a:xfrm>
            <a:off x="3315386" y="4329985"/>
            <a:ext cx="152540" cy="152540"/>
          </a:xfrm>
          <a:custGeom>
            <a:avLst/>
            <a:gdLst>
              <a:gd name="T0" fmla="*/ 24 w 61"/>
              <a:gd name="T1" fmla="*/ 60 h 61"/>
              <a:gd name="T2" fmla="*/ 18 w 61"/>
              <a:gd name="T3" fmla="*/ 60 h 61"/>
              <a:gd name="T4" fmla="*/ 1 w 61"/>
              <a:gd name="T5" fmla="*/ 42 h 61"/>
              <a:gd name="T6" fmla="*/ 1 w 61"/>
              <a:gd name="T7" fmla="*/ 37 h 61"/>
              <a:gd name="T8" fmla="*/ 36 w 61"/>
              <a:gd name="T9" fmla="*/ 2 h 61"/>
              <a:gd name="T10" fmla="*/ 42 w 61"/>
              <a:gd name="T11" fmla="*/ 2 h 61"/>
              <a:gd name="T12" fmla="*/ 59 w 61"/>
              <a:gd name="T13" fmla="*/ 19 h 61"/>
              <a:gd name="T14" fmla="*/ 59 w 61"/>
              <a:gd name="T15" fmla="*/ 25 h 61"/>
              <a:gd name="T16" fmla="*/ 24 w 61"/>
              <a:gd name="T17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1">
                <a:moveTo>
                  <a:pt x="24" y="60"/>
                </a:moveTo>
                <a:cubicBezTo>
                  <a:pt x="23" y="61"/>
                  <a:pt x="20" y="61"/>
                  <a:pt x="18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1"/>
                  <a:pt x="0" y="38"/>
                  <a:pt x="1" y="37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0"/>
                  <a:pt x="40" y="0"/>
                  <a:pt x="42" y="2"/>
                </a:cubicBezTo>
                <a:cubicBezTo>
                  <a:pt x="59" y="19"/>
                  <a:pt x="59" y="19"/>
                  <a:pt x="59" y="19"/>
                </a:cubicBezTo>
                <a:cubicBezTo>
                  <a:pt x="61" y="21"/>
                  <a:pt x="61" y="23"/>
                  <a:pt x="59" y="25"/>
                </a:cubicBezTo>
                <a:lnTo>
                  <a:pt x="24" y="60"/>
                </a:lnTo>
                <a:close/>
              </a:path>
            </a:pathLst>
          </a:cu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Line 8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3676222" y="4307893"/>
            <a:ext cx="57860" cy="57860"/>
          </a:xfrm>
          <a:prstGeom prst="line">
            <a:avLst/>
          </a:prstGeom>
          <a:noFill/>
          <a:ln w="30163" cap="rnd">
            <a:solidFill>
              <a:srgbClr val="1AA3AA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Freeform 244"/>
          <p:cNvSpPr/>
          <p:nvPr>
            <p:custDataLst>
              <p:tags r:id="rId12"/>
            </p:custDataLst>
          </p:nvPr>
        </p:nvSpPr>
        <p:spPr bwMode="auto">
          <a:xfrm>
            <a:off x="8314635" y="1742773"/>
            <a:ext cx="397797" cy="183286"/>
          </a:xfrm>
          <a:custGeom>
            <a:avLst/>
            <a:gdLst>
              <a:gd name="T0" fmla="*/ 42 w 124"/>
              <a:gd name="T1" fmla="*/ 0 h 57"/>
              <a:gd name="T2" fmla="*/ 8 w 124"/>
              <a:gd name="T3" fmla="*/ 0 h 57"/>
              <a:gd name="T4" fmla="*/ 0 w 124"/>
              <a:gd name="T5" fmla="*/ 8 h 57"/>
              <a:gd name="T6" fmla="*/ 0 w 124"/>
              <a:gd name="T7" fmla="*/ 49 h 57"/>
              <a:gd name="T8" fmla="*/ 8 w 124"/>
              <a:gd name="T9" fmla="*/ 57 h 57"/>
              <a:gd name="T10" fmla="*/ 124 w 124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57">
                <a:moveTo>
                  <a:pt x="42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3"/>
                  <a:pt x="4" y="57"/>
                  <a:pt x="8" y="57"/>
                </a:cubicBezTo>
                <a:cubicBezTo>
                  <a:pt x="124" y="57"/>
                  <a:pt x="124" y="57"/>
                  <a:pt x="124" y="57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40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Freeform 245"/>
          <p:cNvSpPr/>
          <p:nvPr>
            <p:custDataLst>
              <p:tags r:id="rId13"/>
            </p:custDataLst>
          </p:nvPr>
        </p:nvSpPr>
        <p:spPr bwMode="auto">
          <a:xfrm>
            <a:off x="8359438" y="1524188"/>
            <a:ext cx="263388" cy="395082"/>
          </a:xfrm>
          <a:custGeom>
            <a:avLst/>
            <a:gdLst>
              <a:gd name="T0" fmla="*/ 80 w 82"/>
              <a:gd name="T1" fmla="*/ 40 h 123"/>
              <a:gd name="T2" fmla="*/ 44 w 82"/>
              <a:gd name="T3" fmla="*/ 3 h 123"/>
              <a:gd name="T4" fmla="*/ 32 w 82"/>
              <a:gd name="T5" fmla="*/ 3 h 123"/>
              <a:gd name="T6" fmla="*/ 3 w 82"/>
              <a:gd name="T7" fmla="*/ 32 h 123"/>
              <a:gd name="T8" fmla="*/ 3 w 82"/>
              <a:gd name="T9" fmla="*/ 44 h 123"/>
              <a:gd name="T10" fmla="*/ 82 w 82"/>
              <a:gd name="T11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123">
                <a:moveTo>
                  <a:pt x="80" y="40"/>
                </a:moveTo>
                <a:cubicBezTo>
                  <a:pt x="44" y="3"/>
                  <a:pt x="44" y="3"/>
                  <a:pt x="44" y="3"/>
                </a:cubicBezTo>
                <a:cubicBezTo>
                  <a:pt x="41" y="0"/>
                  <a:pt x="35" y="0"/>
                  <a:pt x="32" y="3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35"/>
                  <a:pt x="0" y="41"/>
                  <a:pt x="3" y="44"/>
                </a:cubicBezTo>
                <a:cubicBezTo>
                  <a:pt x="82" y="123"/>
                  <a:pt x="82" y="123"/>
                  <a:pt x="82" y="123"/>
                </a:cubicBezTo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Freeform 246"/>
          <p:cNvSpPr/>
          <p:nvPr>
            <p:custDataLst>
              <p:tags r:id="rId14"/>
            </p:custDataLst>
          </p:nvPr>
        </p:nvSpPr>
        <p:spPr bwMode="auto">
          <a:xfrm>
            <a:off x="8616037" y="1514685"/>
            <a:ext cx="183286" cy="411374"/>
          </a:xfrm>
          <a:custGeom>
            <a:avLst/>
            <a:gdLst>
              <a:gd name="T0" fmla="*/ 49 w 57"/>
              <a:gd name="T1" fmla="*/ 128 h 128"/>
              <a:gd name="T2" fmla="*/ 57 w 57"/>
              <a:gd name="T3" fmla="*/ 120 h 128"/>
              <a:gd name="T4" fmla="*/ 57 w 57"/>
              <a:gd name="T5" fmla="*/ 8 h 128"/>
              <a:gd name="T6" fmla="*/ 49 w 57"/>
              <a:gd name="T7" fmla="*/ 0 h 128"/>
              <a:gd name="T8" fmla="*/ 8 w 57"/>
              <a:gd name="T9" fmla="*/ 0 h 128"/>
              <a:gd name="T10" fmla="*/ 0 w 57"/>
              <a:gd name="T11" fmla="*/ 8 h 128"/>
              <a:gd name="T12" fmla="*/ 0 w 57"/>
              <a:gd name="T13" fmla="*/ 120 h 128"/>
              <a:gd name="T14" fmla="*/ 8 w 57"/>
              <a:gd name="T15" fmla="*/ 128 h 128"/>
              <a:gd name="T16" fmla="*/ 49 w 57"/>
              <a:gd name="T1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128">
                <a:moveTo>
                  <a:pt x="49" y="128"/>
                </a:moveTo>
                <a:cubicBezTo>
                  <a:pt x="54" y="128"/>
                  <a:pt x="57" y="124"/>
                  <a:pt x="57" y="120"/>
                </a:cubicBezTo>
                <a:cubicBezTo>
                  <a:pt x="57" y="8"/>
                  <a:pt x="57" y="8"/>
                  <a:pt x="57" y="8"/>
                </a:cubicBezTo>
                <a:cubicBezTo>
                  <a:pt x="57" y="4"/>
                  <a:pt x="54" y="0"/>
                  <a:pt x="4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lnTo>
                  <a:pt x="49" y="128"/>
                </a:lnTo>
                <a:close/>
              </a:path>
            </a:pathLst>
          </a:custGeom>
          <a:noFill/>
          <a:ln w="30163" cap="rnd">
            <a:solidFill>
              <a:srgbClr val="3498D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Oval 24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654052" y="1862248"/>
            <a:ext cx="28511" cy="28511"/>
          </a:xfrm>
          <a:prstGeom prst="ellipse">
            <a:avLst/>
          </a:prstGeom>
          <a:solidFill>
            <a:srgbClr val="03595D"/>
          </a:solidFill>
          <a:ln w="9525">
            <a:solidFill>
              <a:srgbClr val="3498DB"/>
            </a:solidFill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Line 12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8331852" y="3942816"/>
            <a:ext cx="231439" cy="231439"/>
          </a:xfrm>
          <a:prstGeom prst="line">
            <a:avLst/>
          </a:pr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Freeform 125"/>
          <p:cNvSpPr/>
          <p:nvPr>
            <p:custDataLst>
              <p:tags r:id="rId17"/>
            </p:custDataLst>
          </p:nvPr>
        </p:nvSpPr>
        <p:spPr bwMode="auto">
          <a:xfrm>
            <a:off x="8550667" y="3902840"/>
            <a:ext cx="52600" cy="51548"/>
          </a:xfrm>
          <a:custGeom>
            <a:avLst/>
            <a:gdLst>
              <a:gd name="T0" fmla="*/ 50 w 50"/>
              <a:gd name="T1" fmla="*/ 26 h 49"/>
              <a:gd name="T2" fmla="*/ 24 w 50"/>
              <a:gd name="T3" fmla="*/ 49 h 49"/>
              <a:gd name="T4" fmla="*/ 0 w 50"/>
              <a:gd name="T5" fmla="*/ 26 h 49"/>
              <a:gd name="T6" fmla="*/ 24 w 50"/>
              <a:gd name="T7" fmla="*/ 0 h 49"/>
              <a:gd name="T8" fmla="*/ 50 w 50"/>
              <a:gd name="T9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9">
                <a:moveTo>
                  <a:pt x="50" y="26"/>
                </a:moveTo>
                <a:lnTo>
                  <a:pt x="24" y="49"/>
                </a:lnTo>
                <a:lnTo>
                  <a:pt x="0" y="26"/>
                </a:lnTo>
                <a:lnTo>
                  <a:pt x="24" y="0"/>
                </a:lnTo>
                <a:lnTo>
                  <a:pt x="50" y="26"/>
                </a:lnTo>
                <a:close/>
              </a:path>
            </a:pathLst>
          </a:cu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Freeform 126"/>
          <p:cNvSpPr/>
          <p:nvPr>
            <p:custDataLst>
              <p:tags r:id="rId18"/>
            </p:custDataLst>
          </p:nvPr>
        </p:nvSpPr>
        <p:spPr bwMode="auto">
          <a:xfrm>
            <a:off x="8291876" y="4161631"/>
            <a:ext cx="52600" cy="51548"/>
          </a:xfrm>
          <a:custGeom>
            <a:avLst/>
            <a:gdLst>
              <a:gd name="T0" fmla="*/ 50 w 50"/>
              <a:gd name="T1" fmla="*/ 23 h 49"/>
              <a:gd name="T2" fmla="*/ 26 w 50"/>
              <a:gd name="T3" fmla="*/ 49 h 49"/>
              <a:gd name="T4" fmla="*/ 0 w 50"/>
              <a:gd name="T5" fmla="*/ 23 h 49"/>
              <a:gd name="T6" fmla="*/ 26 w 50"/>
              <a:gd name="T7" fmla="*/ 0 h 49"/>
              <a:gd name="T8" fmla="*/ 50 w 50"/>
              <a:gd name="T9" fmla="*/ 2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9">
                <a:moveTo>
                  <a:pt x="50" y="23"/>
                </a:moveTo>
                <a:lnTo>
                  <a:pt x="26" y="49"/>
                </a:lnTo>
                <a:lnTo>
                  <a:pt x="0" y="23"/>
                </a:lnTo>
                <a:lnTo>
                  <a:pt x="26" y="0"/>
                </a:lnTo>
                <a:lnTo>
                  <a:pt x="50" y="23"/>
                </a:lnTo>
                <a:close/>
              </a:path>
            </a:pathLst>
          </a:cu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Oval 1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435999" y="4046963"/>
            <a:ext cx="22092" cy="22092"/>
          </a:xfrm>
          <a:prstGeom prst="ellipse">
            <a:avLst/>
          </a:prstGeom>
          <a:solidFill>
            <a:srgbClr val="000000"/>
          </a:solidFill>
          <a:ln w="9525">
            <a:solidFill>
              <a:srgbClr val="1F74AD"/>
            </a:solidFill>
            <a:round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Oval 1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435999" y="4046963"/>
            <a:ext cx="22092" cy="22092"/>
          </a:xfrm>
          <a:prstGeom prst="ellipse">
            <a:avLst/>
          </a:prstGeom>
          <a:noFill/>
          <a:ln w="14288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Freeform 129"/>
          <p:cNvSpPr/>
          <p:nvPr>
            <p:custDataLst>
              <p:tags r:id="rId21"/>
            </p:custDataLst>
          </p:nvPr>
        </p:nvSpPr>
        <p:spPr bwMode="auto">
          <a:xfrm>
            <a:off x="8384452" y="3994363"/>
            <a:ext cx="437630" cy="435527"/>
          </a:xfrm>
          <a:custGeom>
            <a:avLst/>
            <a:gdLst>
              <a:gd name="T0" fmla="*/ 88 w 176"/>
              <a:gd name="T1" fmla="*/ 175 h 175"/>
              <a:gd name="T2" fmla="*/ 0 w 176"/>
              <a:gd name="T3" fmla="*/ 88 h 175"/>
              <a:gd name="T4" fmla="*/ 88 w 176"/>
              <a:gd name="T5" fmla="*/ 0 h 175"/>
              <a:gd name="T6" fmla="*/ 176 w 176"/>
              <a:gd name="T7" fmla="*/ 8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" h="175">
                <a:moveTo>
                  <a:pt x="88" y="175"/>
                </a:moveTo>
                <a:cubicBezTo>
                  <a:pt x="39" y="175"/>
                  <a:pt x="0" y="136"/>
                  <a:pt x="0" y="88"/>
                </a:cubicBezTo>
                <a:cubicBezTo>
                  <a:pt x="0" y="39"/>
                  <a:pt x="39" y="0"/>
                  <a:pt x="88" y="0"/>
                </a:cubicBezTo>
                <a:cubicBezTo>
                  <a:pt x="136" y="0"/>
                  <a:pt x="176" y="39"/>
                  <a:pt x="176" y="88"/>
                </a:cubicBezTo>
              </a:path>
            </a:pathLst>
          </a:custGeom>
          <a:noFill/>
          <a:ln w="30163" cap="rnd">
            <a:solidFill>
              <a:srgbClr val="1F74AD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ïşļiḓé"/>
          <p:cNvSpPr/>
          <p:nvPr>
            <p:custDataLst>
              <p:tags r:id="rId22"/>
            </p:custDataLst>
          </p:nvPr>
        </p:nvSpPr>
        <p:spPr bwMode="auto">
          <a:xfrm>
            <a:off x="2016096" y="4734383"/>
            <a:ext cx="3178052" cy="112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（三）临床表现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潜伏期为 12～25 天，平均 18 天。起病前 1 至 2 日内可有非特异性前驱期症状，包括低热、食欲不振、乏力、头痛、肌肉酸痛、咽炎等。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ïşļiḓé"/>
          <p:cNvSpPr/>
          <p:nvPr>
            <p:custDataLst>
              <p:tags r:id="rId23"/>
            </p:custDataLst>
          </p:nvPr>
        </p:nvSpPr>
        <p:spPr bwMode="auto">
          <a:xfrm>
            <a:off x="7065010" y="4734383"/>
            <a:ext cx="3378835" cy="112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（四）治疗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流行性腮腺炎没有专门的抗病毒治疗。治疗方法包括支持治疗，可能会用到解热镇痛药，如对乙酰氨基酚。腮腺区不适可用热敷或冷敷缓解。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ïşļiḓé"/>
          <p:cNvSpPr/>
          <p:nvPr>
            <p:custDataLst>
              <p:tags r:id="rId24"/>
            </p:custDataLst>
          </p:nvPr>
        </p:nvSpPr>
        <p:spPr bwMode="auto">
          <a:xfrm>
            <a:off x="1911985" y="1946275"/>
            <a:ext cx="3369310" cy="112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（一）流行性腮腺炎的概念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流行性腮腺炎简称流腮，是由腮腺炎病毒引起，好发于儿童及青少年中常见的急性呼吸道传染病。该病毒可侵犯各种腺体组织，突岀的临床表现为唾液腺的非化脓性肿胀和触痛，尤见腮腺，可累及一侧或双侧。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ïşļiḓé"/>
          <p:cNvSpPr/>
          <p:nvPr>
            <p:custDataLst>
              <p:tags r:id="rId25"/>
            </p:custDataLst>
          </p:nvPr>
        </p:nvSpPr>
        <p:spPr bwMode="auto">
          <a:xfrm>
            <a:off x="6977478" y="2577846"/>
            <a:ext cx="3178052" cy="112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（二）传播途径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kern="0" spc="150">
                <a:latin typeface="微软雅黑" panose="020B0503020204020204" charset="-122"/>
                <a:ea typeface="微软雅黑" panose="020B0503020204020204" charset="-122"/>
              </a:rPr>
              <a:t>流行性腮腺炎一般是唾液飞沫经空气及接触传染。</a:t>
            </a:r>
            <a:endParaRPr lang="zh-CN" altLang="en-US" sz="1400" kern="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三、肺结核病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34085" y="1302385"/>
            <a:ext cx="6293485" cy="48907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（一）肺结核病的概念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肺结核俗称肺痨，是由结核分枝杆菌（简称结核菌）感染引起的肺部感染性疾病。结核分枝杆菌可以侵入人体全身各种器官，但主要侵犯肺脏，称为肺结核。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（二）肺结核病的症状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（1）根据发病过程和临床类型分类如下。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①原发性肺结核：指初次感染即发病的肺结核，又称初染结核。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②血行播散性肺结核：大多跟随于原发性肺结核，儿童较多见。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③继发性肺结核：由于初染后体内潜伏病灶中的结核菌重新活动和释放而发病，极少数可以为外源性再感染。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④气管与支气管结核：系发生在气管、支气管的黏膜、黏膜下层、平滑肌、软骨及外膜的结核病，曾称支气管内膜结核。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14565" y="2490470"/>
            <a:ext cx="4358005" cy="2513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三、肺结核病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34085" y="1399540"/>
            <a:ext cx="558482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（2）症状和体征。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肺结核临床表现多种多样。虽然同类型和病灶性质、范围可以是重要决定因素，但机体反应性和肺功能储备能力亦有重要影响，例如有的病例 X 线的病变范围颇广、组织破坏甚重，而临床症状轻微。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①全身症状。发热为肺结核最常见的全身性毒性症状，多数为长期低热，每于午后或傍晚开始，次晨降至正常，可伴有倦怠、乏力、夜间盗汗，或无明显自觉不适。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②呼吸系统症状：咳嗽咳痰、咯血、胸痛、气急。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③其他表现：变态反应性表现、血细胞减少、电解质紊乱、急性呼吸衰竭。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010" y="1873250"/>
            <a:ext cx="3657600" cy="357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20" y="0"/>
            <a:ext cx="12178665" cy="6858000"/>
            <a:chOff x="7620" y="0"/>
            <a:chExt cx="1217866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577786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685800" y="1680845"/>
            <a:ext cx="141478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994785" y="5584190"/>
            <a:ext cx="708787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15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9475" y="2358390"/>
            <a:ext cx="3511550" cy="3902075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2075815" y="1639570"/>
            <a:ext cx="1570990" cy="1325880"/>
          </a:xfrm>
        </p:spPr>
        <p:txBody>
          <a:bodyPr>
            <a:noAutofit/>
          </a:bodyPr>
          <a:lstStyle/>
          <a:p>
            <a:pPr algn="dist"/>
            <a:r>
              <a:rPr lang="zh-CN" alt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5182266" y="2974795"/>
            <a:ext cx="4829175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模块二　健康意识和素养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27"/>
          <p:cNvSpPr>
            <a:spLocks noGrp="1"/>
          </p:cNvSpPr>
          <p:nvPr/>
        </p:nvSpPr>
        <p:spPr>
          <a:xfrm>
            <a:off x="5182107" y="3716354"/>
            <a:ext cx="4257675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  <a:buClrTx/>
              <a:buSzTx/>
              <a:buFontTx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模块三　健康生活方式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27"/>
          <p:cNvSpPr>
            <a:spLocks noGrp="1"/>
          </p:cNvSpPr>
          <p:nvPr/>
        </p:nvSpPr>
        <p:spPr>
          <a:xfrm>
            <a:off x="5194966" y="4465926"/>
            <a:ext cx="5143502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模块四　心理健康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标题 27"/>
          <p:cNvSpPr>
            <a:spLocks noGrp="1"/>
          </p:cNvSpPr>
          <p:nvPr/>
        </p:nvSpPr>
        <p:spPr>
          <a:xfrm>
            <a:off x="5182266" y="2267497"/>
            <a:ext cx="3495198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模块一　绪论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3" grpId="0"/>
      <p:bldP spid="14" grpId="0"/>
      <p:bldP spid="15" grpId="0"/>
      <p:bldP spid="3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三、肺结核病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34085" y="1583690"/>
            <a:ext cx="5584825" cy="4154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（三）肺结核的传播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肺结核主要通过病人咳嗽、打喷嚏、大声说话等产生的飞沫核传播；出现咳嗽、咳痰 2 周以上，或痰中带血，应及时检查是否得了肺结核。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肺结核病是由结核分枝杆菌（结核菌）引起的呼吸道传染病。痰涂片阳性的肺结核病人是主要的传染源，具有传染性的病人通过咳嗽、打喷嚏、大声说话产生的飞沫核（微小颗粒）传播结核菌。健康人吸人带有结核菌的飞沫核就会形成结核感染，人体感染结核菌之后少数人会发病，发病与否主要取决于人体抵抗力和结核菌毒力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010" y="1873250"/>
            <a:ext cx="3657600" cy="357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三、肺结核病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08075" y="1468755"/>
            <a:ext cx="962977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（四）肺结核的治疗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（1）抗结核治疗。抗结核药物可缩短结核病传染期，降低患者的死亡率，人群的感染率和患病率。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用药原则为：早期、联合、足量、规律和全程用药。严格遵照原则用药可以有效地杀灭体内的结核菌，减少耐药结核菌的产生，提高治疗效果。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常用的药物有：异烟肼、利福平、乙胺丁醇、吡嗪酰胺、链霉素五种，这五种药物在临床上最常用，被称为一线药物，对 80% 以上新感染的肺结核患者治疗都有效。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（2）手术治疗。外科手术在肺结核的治疗上较少应用，但对于耐药肺结核，肺结核导致的难以用药物治疗的并发症如支气管扩张、脓胸等，肺结核导致的大咯血，外科手术治疗仍是可选择的重要治疗方法。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（3）对症治疗。结核中毒症状：使用化学药物治疗后一般可控制，无需特殊治疗。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咯血：可用小剂量的镇静剂、止咳药，止血药。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四、急性细菌性痢疾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7" name="KSO_Shape"/>
          <p:cNvSpPr/>
          <p:nvPr>
            <p:custDataLst>
              <p:tags r:id="rId4"/>
            </p:custDataLst>
          </p:nvPr>
        </p:nvSpPr>
        <p:spPr bwMode="auto">
          <a:xfrm>
            <a:off x="1972660" y="1778108"/>
            <a:ext cx="718904" cy="823173"/>
          </a:xfrm>
          <a:custGeom>
            <a:avLst/>
            <a:gdLst>
              <a:gd name="T0" fmla="*/ 999865 w 1909763"/>
              <a:gd name="T1" fmla="*/ 1903618 h 2187575"/>
              <a:gd name="T2" fmla="*/ 897202 w 1909763"/>
              <a:gd name="T3" fmla="*/ 1854541 h 2187575"/>
              <a:gd name="T4" fmla="*/ 716440 w 1909763"/>
              <a:gd name="T5" fmla="*/ 1869057 h 2187575"/>
              <a:gd name="T6" fmla="*/ 589485 w 1909763"/>
              <a:gd name="T7" fmla="*/ 1888411 h 2187575"/>
              <a:gd name="T8" fmla="*/ 1505697 w 1909763"/>
              <a:gd name="T9" fmla="*/ 1655471 h 2187575"/>
              <a:gd name="T10" fmla="*/ 1402952 w 1909763"/>
              <a:gd name="T11" fmla="*/ 1639573 h 2187575"/>
              <a:gd name="T12" fmla="*/ 1242644 w 1909763"/>
              <a:gd name="T13" fmla="*/ 1639918 h 2187575"/>
              <a:gd name="T14" fmla="*/ 1139210 w 1909763"/>
              <a:gd name="T15" fmla="*/ 1657199 h 2187575"/>
              <a:gd name="T16" fmla="*/ 515499 w 1909763"/>
              <a:gd name="T17" fmla="*/ 1651324 h 2187575"/>
              <a:gd name="T18" fmla="*/ 413726 w 1909763"/>
              <a:gd name="T19" fmla="*/ 1637845 h 2187575"/>
              <a:gd name="T20" fmla="*/ 266853 w 1909763"/>
              <a:gd name="T21" fmla="*/ 1638881 h 2187575"/>
              <a:gd name="T22" fmla="*/ 152508 w 1909763"/>
              <a:gd name="T23" fmla="*/ 1660655 h 2187575"/>
              <a:gd name="T24" fmla="*/ 1601723 w 1909763"/>
              <a:gd name="T25" fmla="*/ 1180293 h 2187575"/>
              <a:gd name="T26" fmla="*/ 1561097 w 1909763"/>
              <a:gd name="T27" fmla="*/ 1156565 h 2187575"/>
              <a:gd name="T28" fmla="*/ 1556930 w 1909763"/>
              <a:gd name="T29" fmla="*/ 1130430 h 2187575"/>
              <a:gd name="T30" fmla="*/ 100471 w 1909763"/>
              <a:gd name="T31" fmla="*/ 1163993 h 2187575"/>
              <a:gd name="T32" fmla="*/ 65322 w 1909763"/>
              <a:gd name="T33" fmla="*/ 1187495 h 2187575"/>
              <a:gd name="T34" fmla="*/ 828565 w 1909763"/>
              <a:gd name="T35" fmla="*/ 832666 h 2187575"/>
              <a:gd name="T36" fmla="*/ 1118067 w 1909763"/>
              <a:gd name="T37" fmla="*/ 718585 h 2187575"/>
              <a:gd name="T38" fmla="*/ 353456 w 1909763"/>
              <a:gd name="T39" fmla="*/ 650399 h 2187575"/>
              <a:gd name="T40" fmla="*/ 486477 w 1909763"/>
              <a:gd name="T41" fmla="*/ 1070518 h 2187575"/>
              <a:gd name="T42" fmla="*/ 276062 w 1909763"/>
              <a:gd name="T43" fmla="*/ 1558701 h 2187575"/>
              <a:gd name="T44" fmla="*/ 98470 w 1909763"/>
              <a:gd name="T45" fmla="*/ 718807 h 2187575"/>
              <a:gd name="T46" fmla="*/ 2764 w 1909763"/>
              <a:gd name="T47" fmla="*/ 772703 h 2187575"/>
              <a:gd name="T48" fmla="*/ 132330 w 1909763"/>
              <a:gd name="T49" fmla="*/ 556079 h 2187575"/>
              <a:gd name="T50" fmla="*/ 1655748 w 1909763"/>
              <a:gd name="T51" fmla="*/ 621781 h 2187575"/>
              <a:gd name="T52" fmla="*/ 1559979 w 1909763"/>
              <a:gd name="T53" fmla="*/ 858258 h 2187575"/>
              <a:gd name="T54" fmla="*/ 1490485 w 1909763"/>
              <a:gd name="T55" fmla="*/ 1169066 h 2187575"/>
              <a:gd name="T56" fmla="*/ 1148548 w 1909763"/>
              <a:gd name="T57" fmla="*/ 1134839 h 2187575"/>
              <a:gd name="T58" fmla="*/ 1191420 w 1909763"/>
              <a:gd name="T59" fmla="*/ 1036999 h 2187575"/>
              <a:gd name="T60" fmla="*/ 1418917 w 1909763"/>
              <a:gd name="T61" fmla="*/ 554711 h 2187575"/>
              <a:gd name="T62" fmla="*/ 1218026 w 1909763"/>
              <a:gd name="T63" fmla="*/ 566823 h 2187575"/>
              <a:gd name="T64" fmla="*/ 1169257 w 1909763"/>
              <a:gd name="T65" fmla="*/ 950549 h 2187575"/>
              <a:gd name="T66" fmla="*/ 597517 w 1909763"/>
              <a:gd name="T67" fmla="*/ 1259949 h 2187575"/>
              <a:gd name="T68" fmla="*/ 420081 w 1909763"/>
              <a:gd name="T69" fmla="*/ 800862 h 2187575"/>
              <a:gd name="T70" fmla="*/ 491332 w 1909763"/>
              <a:gd name="T71" fmla="*/ 531563 h 2187575"/>
              <a:gd name="T72" fmla="*/ 961037 w 1909763"/>
              <a:gd name="T73" fmla="*/ 481436 h 2187575"/>
              <a:gd name="T74" fmla="*/ 1469371 w 1909763"/>
              <a:gd name="T75" fmla="*/ 222977 h 2187575"/>
              <a:gd name="T76" fmla="*/ 1423281 w 1909763"/>
              <a:gd name="T77" fmla="*/ 272444 h 2187575"/>
              <a:gd name="T78" fmla="*/ 1479766 w 1909763"/>
              <a:gd name="T79" fmla="*/ 356849 h 2187575"/>
              <a:gd name="T80" fmla="*/ 1434717 w 1909763"/>
              <a:gd name="T81" fmla="*/ 465469 h 2187575"/>
              <a:gd name="T82" fmla="*/ 1309964 w 1909763"/>
              <a:gd name="T83" fmla="*/ 535000 h 2187575"/>
              <a:gd name="T84" fmla="*/ 1191103 w 1909763"/>
              <a:gd name="T85" fmla="*/ 407700 h 2187575"/>
              <a:gd name="T86" fmla="*/ 1193529 w 1909763"/>
              <a:gd name="T87" fmla="*/ 286973 h 2187575"/>
              <a:gd name="T88" fmla="*/ 1244470 w 1909763"/>
              <a:gd name="T89" fmla="*/ 179737 h 2187575"/>
              <a:gd name="T90" fmla="*/ 482666 w 1909763"/>
              <a:gd name="T91" fmla="*/ 214675 h 2187575"/>
              <a:gd name="T92" fmla="*/ 418161 w 1909763"/>
              <a:gd name="T93" fmla="*/ 267255 h 2187575"/>
              <a:gd name="T94" fmla="*/ 487495 w 1909763"/>
              <a:gd name="T95" fmla="*/ 337824 h 2187575"/>
              <a:gd name="T96" fmla="*/ 450241 w 1909763"/>
              <a:gd name="T97" fmla="*/ 452324 h 2187575"/>
              <a:gd name="T98" fmla="*/ 327785 w 1909763"/>
              <a:gd name="T99" fmla="*/ 537767 h 2187575"/>
              <a:gd name="T100" fmla="*/ 203260 w 1909763"/>
              <a:gd name="T101" fmla="*/ 405970 h 2187575"/>
              <a:gd name="T102" fmla="*/ 202570 w 1909763"/>
              <a:gd name="T103" fmla="*/ 292162 h 2187575"/>
              <a:gd name="T104" fmla="*/ 240514 w 1909763"/>
              <a:gd name="T105" fmla="*/ 186656 h 2187575"/>
              <a:gd name="T106" fmla="*/ 1009915 w 1909763"/>
              <a:gd name="T107" fmla="*/ 63292 h 2187575"/>
              <a:gd name="T108" fmla="*/ 870018 w 1909763"/>
              <a:gd name="T109" fmla="*/ 109983 h 2187575"/>
              <a:gd name="T110" fmla="*/ 1004044 w 1909763"/>
              <a:gd name="T111" fmla="*/ 190567 h 2187575"/>
              <a:gd name="T112" fmla="*/ 999207 w 1909763"/>
              <a:gd name="T113" fmla="*/ 308159 h 2187575"/>
              <a:gd name="T114" fmla="*/ 882453 w 1909763"/>
              <a:gd name="T115" fmla="*/ 468983 h 2187575"/>
              <a:gd name="T116" fmla="*/ 722521 w 1909763"/>
              <a:gd name="T117" fmla="*/ 411225 h 2187575"/>
              <a:gd name="T118" fmla="*/ 644800 w 1909763"/>
              <a:gd name="T119" fmla="*/ 298129 h 2187575"/>
              <a:gd name="T120" fmla="*/ 661381 w 1909763"/>
              <a:gd name="T121" fmla="*/ 118629 h 2187575"/>
              <a:gd name="T122" fmla="*/ 758100 w 1909763"/>
              <a:gd name="T123" fmla="*/ 14526 h 21875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909763" h="2187575">
                <a:moveTo>
                  <a:pt x="1028700" y="2105025"/>
                </a:moveTo>
                <a:lnTo>
                  <a:pt x="1141354" y="2105025"/>
                </a:lnTo>
                <a:lnTo>
                  <a:pt x="1146547" y="2108200"/>
                </a:lnTo>
                <a:lnTo>
                  <a:pt x="1159730" y="2117328"/>
                </a:lnTo>
                <a:lnTo>
                  <a:pt x="1167720" y="2122488"/>
                </a:lnTo>
                <a:lnTo>
                  <a:pt x="1176508" y="2129235"/>
                </a:lnTo>
                <a:lnTo>
                  <a:pt x="1185297" y="2136378"/>
                </a:lnTo>
                <a:lnTo>
                  <a:pt x="1193287" y="2143522"/>
                </a:lnTo>
                <a:lnTo>
                  <a:pt x="1200477" y="2151063"/>
                </a:lnTo>
                <a:lnTo>
                  <a:pt x="1203673" y="2154635"/>
                </a:lnTo>
                <a:lnTo>
                  <a:pt x="1206070" y="2158603"/>
                </a:lnTo>
                <a:lnTo>
                  <a:pt x="1208067" y="2161778"/>
                </a:lnTo>
                <a:lnTo>
                  <a:pt x="1209665" y="2165350"/>
                </a:lnTo>
                <a:lnTo>
                  <a:pt x="1210864" y="2168525"/>
                </a:lnTo>
                <a:lnTo>
                  <a:pt x="1211263" y="2171700"/>
                </a:lnTo>
                <a:lnTo>
                  <a:pt x="1210864" y="2174478"/>
                </a:lnTo>
                <a:lnTo>
                  <a:pt x="1209266" y="2176860"/>
                </a:lnTo>
                <a:lnTo>
                  <a:pt x="1207268" y="2179638"/>
                </a:lnTo>
                <a:lnTo>
                  <a:pt x="1204472" y="2181622"/>
                </a:lnTo>
                <a:lnTo>
                  <a:pt x="1200078" y="2183210"/>
                </a:lnTo>
                <a:lnTo>
                  <a:pt x="1195284" y="2185194"/>
                </a:lnTo>
                <a:lnTo>
                  <a:pt x="1188892" y="2186385"/>
                </a:lnTo>
                <a:lnTo>
                  <a:pt x="1181702" y="2187178"/>
                </a:lnTo>
                <a:lnTo>
                  <a:pt x="1172913" y="2187575"/>
                </a:lnTo>
                <a:lnTo>
                  <a:pt x="1164124" y="2187575"/>
                </a:lnTo>
                <a:lnTo>
                  <a:pt x="1156135" y="2186781"/>
                </a:lnTo>
                <a:lnTo>
                  <a:pt x="1147746" y="2185988"/>
                </a:lnTo>
                <a:lnTo>
                  <a:pt x="1140555" y="2184797"/>
                </a:lnTo>
                <a:lnTo>
                  <a:pt x="1133364" y="2182813"/>
                </a:lnTo>
                <a:lnTo>
                  <a:pt x="1126174" y="2180828"/>
                </a:lnTo>
                <a:lnTo>
                  <a:pt x="1119782" y="2178447"/>
                </a:lnTo>
                <a:lnTo>
                  <a:pt x="1113390" y="2175272"/>
                </a:lnTo>
                <a:lnTo>
                  <a:pt x="1106999" y="2172494"/>
                </a:lnTo>
                <a:lnTo>
                  <a:pt x="1101006" y="2169319"/>
                </a:lnTo>
                <a:lnTo>
                  <a:pt x="1095414" y="2166144"/>
                </a:lnTo>
                <a:lnTo>
                  <a:pt x="1084228" y="2159000"/>
                </a:lnTo>
                <a:lnTo>
                  <a:pt x="1073043" y="2151063"/>
                </a:lnTo>
                <a:lnTo>
                  <a:pt x="1068648" y="2147888"/>
                </a:lnTo>
                <a:lnTo>
                  <a:pt x="1065053" y="2146697"/>
                </a:lnTo>
                <a:lnTo>
                  <a:pt x="1064254" y="2146300"/>
                </a:lnTo>
                <a:lnTo>
                  <a:pt x="1063056" y="2146300"/>
                </a:lnTo>
                <a:lnTo>
                  <a:pt x="1062656" y="2146697"/>
                </a:lnTo>
                <a:lnTo>
                  <a:pt x="1061857" y="2147491"/>
                </a:lnTo>
                <a:lnTo>
                  <a:pt x="1061458" y="2148681"/>
                </a:lnTo>
                <a:lnTo>
                  <a:pt x="1060659" y="2149872"/>
                </a:lnTo>
                <a:lnTo>
                  <a:pt x="1059460" y="2151460"/>
                </a:lnTo>
                <a:lnTo>
                  <a:pt x="1059061" y="2151856"/>
                </a:lnTo>
                <a:lnTo>
                  <a:pt x="1058262" y="2151856"/>
                </a:lnTo>
                <a:lnTo>
                  <a:pt x="1045079" y="2151460"/>
                </a:lnTo>
                <a:lnTo>
                  <a:pt x="1038288" y="2150269"/>
                </a:lnTo>
                <a:lnTo>
                  <a:pt x="1035491" y="2149872"/>
                </a:lnTo>
                <a:lnTo>
                  <a:pt x="1033894" y="2149078"/>
                </a:lnTo>
                <a:lnTo>
                  <a:pt x="1031097" y="2138760"/>
                </a:lnTo>
                <a:lnTo>
                  <a:pt x="1029899" y="2129631"/>
                </a:lnTo>
                <a:lnTo>
                  <a:pt x="1029100" y="2122488"/>
                </a:lnTo>
                <a:lnTo>
                  <a:pt x="1029100" y="2117328"/>
                </a:lnTo>
                <a:lnTo>
                  <a:pt x="1029499" y="2112963"/>
                </a:lnTo>
                <a:lnTo>
                  <a:pt x="1029499" y="2110581"/>
                </a:lnTo>
                <a:lnTo>
                  <a:pt x="1030298" y="2108200"/>
                </a:lnTo>
                <a:lnTo>
                  <a:pt x="1028700" y="2105025"/>
                </a:lnTo>
                <a:close/>
                <a:moveTo>
                  <a:pt x="744784" y="2105025"/>
                </a:moveTo>
                <a:lnTo>
                  <a:pt x="857250" y="2105025"/>
                </a:lnTo>
                <a:lnTo>
                  <a:pt x="855270" y="2108200"/>
                </a:lnTo>
                <a:lnTo>
                  <a:pt x="855666" y="2110581"/>
                </a:lnTo>
                <a:lnTo>
                  <a:pt x="856062" y="2112963"/>
                </a:lnTo>
                <a:lnTo>
                  <a:pt x="856062" y="2117328"/>
                </a:lnTo>
                <a:lnTo>
                  <a:pt x="856062" y="2122488"/>
                </a:lnTo>
                <a:lnTo>
                  <a:pt x="855270" y="2129631"/>
                </a:lnTo>
                <a:lnTo>
                  <a:pt x="854082" y="2138760"/>
                </a:lnTo>
                <a:lnTo>
                  <a:pt x="852102" y="2149078"/>
                </a:lnTo>
                <a:lnTo>
                  <a:pt x="849726" y="2149872"/>
                </a:lnTo>
                <a:lnTo>
                  <a:pt x="847350" y="2150269"/>
                </a:lnTo>
                <a:lnTo>
                  <a:pt x="840222" y="2151460"/>
                </a:lnTo>
                <a:lnTo>
                  <a:pt x="827550" y="2151856"/>
                </a:lnTo>
                <a:lnTo>
                  <a:pt x="826758" y="2151856"/>
                </a:lnTo>
                <a:lnTo>
                  <a:pt x="826362" y="2151460"/>
                </a:lnTo>
                <a:lnTo>
                  <a:pt x="825174" y="2149872"/>
                </a:lnTo>
                <a:lnTo>
                  <a:pt x="824778" y="2148681"/>
                </a:lnTo>
                <a:lnTo>
                  <a:pt x="823986" y="2147491"/>
                </a:lnTo>
                <a:lnTo>
                  <a:pt x="823590" y="2146697"/>
                </a:lnTo>
                <a:lnTo>
                  <a:pt x="822402" y="2146300"/>
                </a:lnTo>
                <a:lnTo>
                  <a:pt x="821610" y="2146300"/>
                </a:lnTo>
                <a:lnTo>
                  <a:pt x="820422" y="2146697"/>
                </a:lnTo>
                <a:lnTo>
                  <a:pt x="817254" y="2147888"/>
                </a:lnTo>
                <a:lnTo>
                  <a:pt x="812502" y="2151063"/>
                </a:lnTo>
                <a:lnTo>
                  <a:pt x="801809" y="2159000"/>
                </a:lnTo>
                <a:lnTo>
                  <a:pt x="790721" y="2166144"/>
                </a:lnTo>
                <a:lnTo>
                  <a:pt x="784781" y="2169319"/>
                </a:lnTo>
                <a:lnTo>
                  <a:pt x="778841" y="2172494"/>
                </a:lnTo>
                <a:lnTo>
                  <a:pt x="772901" y="2175272"/>
                </a:lnTo>
                <a:lnTo>
                  <a:pt x="766565" y="2178447"/>
                </a:lnTo>
                <a:lnTo>
                  <a:pt x="759833" y="2180828"/>
                </a:lnTo>
                <a:lnTo>
                  <a:pt x="753100" y="2182813"/>
                </a:lnTo>
                <a:lnTo>
                  <a:pt x="745972" y="2184797"/>
                </a:lnTo>
                <a:lnTo>
                  <a:pt x="738448" y="2185988"/>
                </a:lnTo>
                <a:lnTo>
                  <a:pt x="730924" y="2186781"/>
                </a:lnTo>
                <a:lnTo>
                  <a:pt x="722608" y="2187575"/>
                </a:lnTo>
                <a:lnTo>
                  <a:pt x="713896" y="2187575"/>
                </a:lnTo>
                <a:lnTo>
                  <a:pt x="704788" y="2187178"/>
                </a:lnTo>
                <a:lnTo>
                  <a:pt x="697659" y="2186385"/>
                </a:lnTo>
                <a:lnTo>
                  <a:pt x="691719" y="2185194"/>
                </a:lnTo>
                <a:lnTo>
                  <a:pt x="686571" y="2183210"/>
                </a:lnTo>
                <a:lnTo>
                  <a:pt x="683007" y="2181622"/>
                </a:lnTo>
                <a:lnTo>
                  <a:pt x="679839" y="2179638"/>
                </a:lnTo>
                <a:lnTo>
                  <a:pt x="677859" y="2176860"/>
                </a:lnTo>
                <a:lnTo>
                  <a:pt x="676671" y="2174478"/>
                </a:lnTo>
                <a:lnTo>
                  <a:pt x="676275" y="2171700"/>
                </a:lnTo>
                <a:lnTo>
                  <a:pt x="676671" y="2168525"/>
                </a:lnTo>
                <a:lnTo>
                  <a:pt x="677463" y="2165350"/>
                </a:lnTo>
                <a:lnTo>
                  <a:pt x="679047" y="2161778"/>
                </a:lnTo>
                <a:lnTo>
                  <a:pt x="681423" y="2158603"/>
                </a:lnTo>
                <a:lnTo>
                  <a:pt x="683799" y="2154635"/>
                </a:lnTo>
                <a:lnTo>
                  <a:pt x="686571" y="2151063"/>
                </a:lnTo>
                <a:lnTo>
                  <a:pt x="693699" y="2143522"/>
                </a:lnTo>
                <a:lnTo>
                  <a:pt x="702016" y="2136378"/>
                </a:lnTo>
                <a:lnTo>
                  <a:pt x="710332" y="2129235"/>
                </a:lnTo>
                <a:lnTo>
                  <a:pt x="718648" y="2122488"/>
                </a:lnTo>
                <a:lnTo>
                  <a:pt x="726964" y="2117328"/>
                </a:lnTo>
                <a:lnTo>
                  <a:pt x="739636" y="2108200"/>
                </a:lnTo>
                <a:lnTo>
                  <a:pt x="744784" y="2105025"/>
                </a:lnTo>
                <a:close/>
                <a:moveTo>
                  <a:pt x="1585912" y="1846263"/>
                </a:moveTo>
                <a:lnTo>
                  <a:pt x="1674566" y="1846263"/>
                </a:lnTo>
                <a:lnTo>
                  <a:pt x="1678524" y="1848644"/>
                </a:lnTo>
                <a:lnTo>
                  <a:pt x="1688418" y="1855391"/>
                </a:lnTo>
                <a:lnTo>
                  <a:pt x="1695146" y="1860154"/>
                </a:lnTo>
                <a:lnTo>
                  <a:pt x="1701875" y="1864916"/>
                </a:lnTo>
                <a:lnTo>
                  <a:pt x="1708603" y="1870870"/>
                </a:lnTo>
                <a:lnTo>
                  <a:pt x="1714935" y="1876426"/>
                </a:lnTo>
                <a:lnTo>
                  <a:pt x="1720476" y="1882379"/>
                </a:lnTo>
                <a:lnTo>
                  <a:pt x="1725225" y="1888332"/>
                </a:lnTo>
                <a:lnTo>
                  <a:pt x="1726808" y="1890713"/>
                </a:lnTo>
                <a:lnTo>
                  <a:pt x="1727996" y="1893888"/>
                </a:lnTo>
                <a:lnTo>
                  <a:pt x="1728391" y="1896270"/>
                </a:lnTo>
                <a:lnTo>
                  <a:pt x="1728787" y="1898651"/>
                </a:lnTo>
                <a:lnTo>
                  <a:pt x="1728391" y="1901032"/>
                </a:lnTo>
                <a:lnTo>
                  <a:pt x="1727600" y="1903017"/>
                </a:lnTo>
                <a:lnTo>
                  <a:pt x="1726017" y="1905001"/>
                </a:lnTo>
                <a:lnTo>
                  <a:pt x="1723246" y="1906985"/>
                </a:lnTo>
                <a:lnTo>
                  <a:pt x="1720476" y="1908176"/>
                </a:lnTo>
                <a:lnTo>
                  <a:pt x="1716518" y="1909367"/>
                </a:lnTo>
                <a:lnTo>
                  <a:pt x="1711769" y="1910160"/>
                </a:lnTo>
                <a:lnTo>
                  <a:pt x="1706228" y="1910954"/>
                </a:lnTo>
                <a:lnTo>
                  <a:pt x="1699104" y="1911351"/>
                </a:lnTo>
                <a:lnTo>
                  <a:pt x="1692376" y="1910954"/>
                </a:lnTo>
                <a:lnTo>
                  <a:pt x="1685648" y="1910557"/>
                </a:lnTo>
                <a:lnTo>
                  <a:pt x="1679711" y="1910160"/>
                </a:lnTo>
                <a:lnTo>
                  <a:pt x="1673774" y="1908970"/>
                </a:lnTo>
                <a:lnTo>
                  <a:pt x="1667838" y="1907779"/>
                </a:lnTo>
                <a:lnTo>
                  <a:pt x="1662297" y="1905795"/>
                </a:lnTo>
                <a:lnTo>
                  <a:pt x="1657548" y="1903810"/>
                </a:lnTo>
                <a:lnTo>
                  <a:pt x="1652403" y="1901826"/>
                </a:lnTo>
                <a:lnTo>
                  <a:pt x="1647653" y="1899445"/>
                </a:lnTo>
                <a:lnTo>
                  <a:pt x="1638550" y="1894285"/>
                </a:lnTo>
                <a:lnTo>
                  <a:pt x="1629448" y="1888729"/>
                </a:lnTo>
                <a:lnTo>
                  <a:pt x="1620741" y="1882379"/>
                </a:lnTo>
                <a:lnTo>
                  <a:pt x="1617179" y="1879998"/>
                </a:lnTo>
                <a:lnTo>
                  <a:pt x="1614408" y="1878807"/>
                </a:lnTo>
                <a:lnTo>
                  <a:pt x="1612825" y="1878807"/>
                </a:lnTo>
                <a:lnTo>
                  <a:pt x="1612033" y="1879204"/>
                </a:lnTo>
                <a:lnTo>
                  <a:pt x="1611638" y="1880792"/>
                </a:lnTo>
                <a:lnTo>
                  <a:pt x="1610846" y="1881982"/>
                </a:lnTo>
                <a:lnTo>
                  <a:pt x="1610450" y="1882776"/>
                </a:lnTo>
                <a:lnTo>
                  <a:pt x="1608867" y="1883173"/>
                </a:lnTo>
                <a:lnTo>
                  <a:pt x="1598973" y="1882776"/>
                </a:lnTo>
                <a:lnTo>
                  <a:pt x="1593432" y="1881982"/>
                </a:lnTo>
                <a:lnTo>
                  <a:pt x="1591453" y="1881585"/>
                </a:lnTo>
                <a:lnTo>
                  <a:pt x="1589870" y="1881188"/>
                </a:lnTo>
                <a:lnTo>
                  <a:pt x="1587891" y="1872457"/>
                </a:lnTo>
                <a:lnTo>
                  <a:pt x="1587100" y="1865313"/>
                </a:lnTo>
                <a:lnTo>
                  <a:pt x="1586308" y="1860154"/>
                </a:lnTo>
                <a:lnTo>
                  <a:pt x="1586308" y="1855391"/>
                </a:lnTo>
                <a:lnTo>
                  <a:pt x="1586308" y="1852216"/>
                </a:lnTo>
                <a:lnTo>
                  <a:pt x="1586704" y="1850232"/>
                </a:lnTo>
                <a:lnTo>
                  <a:pt x="1587100" y="1848644"/>
                </a:lnTo>
                <a:lnTo>
                  <a:pt x="1585912" y="1846263"/>
                </a:lnTo>
                <a:close/>
                <a:moveTo>
                  <a:pt x="1360734" y="1846263"/>
                </a:moveTo>
                <a:lnTo>
                  <a:pt x="1449387" y="1846263"/>
                </a:lnTo>
                <a:lnTo>
                  <a:pt x="1448200" y="1848644"/>
                </a:lnTo>
                <a:lnTo>
                  <a:pt x="1448596" y="1850232"/>
                </a:lnTo>
                <a:lnTo>
                  <a:pt x="1448991" y="1852216"/>
                </a:lnTo>
                <a:lnTo>
                  <a:pt x="1448991" y="1855391"/>
                </a:lnTo>
                <a:lnTo>
                  <a:pt x="1448991" y="1860154"/>
                </a:lnTo>
                <a:lnTo>
                  <a:pt x="1448200" y="1865313"/>
                </a:lnTo>
                <a:lnTo>
                  <a:pt x="1447408" y="1872457"/>
                </a:lnTo>
                <a:lnTo>
                  <a:pt x="1445034" y="1881188"/>
                </a:lnTo>
                <a:lnTo>
                  <a:pt x="1443846" y="1881585"/>
                </a:lnTo>
                <a:lnTo>
                  <a:pt x="1441868" y="1881982"/>
                </a:lnTo>
                <a:lnTo>
                  <a:pt x="1436327" y="1882776"/>
                </a:lnTo>
                <a:lnTo>
                  <a:pt x="1426432" y="1883173"/>
                </a:lnTo>
                <a:lnTo>
                  <a:pt x="1424849" y="1882776"/>
                </a:lnTo>
                <a:lnTo>
                  <a:pt x="1424058" y="1881982"/>
                </a:lnTo>
                <a:lnTo>
                  <a:pt x="1423662" y="1880792"/>
                </a:lnTo>
                <a:lnTo>
                  <a:pt x="1423266" y="1879204"/>
                </a:lnTo>
                <a:lnTo>
                  <a:pt x="1422079" y="1878807"/>
                </a:lnTo>
                <a:lnTo>
                  <a:pt x="1420891" y="1878807"/>
                </a:lnTo>
                <a:lnTo>
                  <a:pt x="1417725" y="1879998"/>
                </a:lnTo>
                <a:lnTo>
                  <a:pt x="1414163" y="1882379"/>
                </a:lnTo>
                <a:lnTo>
                  <a:pt x="1405852" y="1888729"/>
                </a:lnTo>
                <a:lnTo>
                  <a:pt x="1396749" y="1894285"/>
                </a:lnTo>
                <a:lnTo>
                  <a:pt x="1387646" y="1899445"/>
                </a:lnTo>
                <a:lnTo>
                  <a:pt x="1382897" y="1901826"/>
                </a:lnTo>
                <a:lnTo>
                  <a:pt x="1377752" y="1903810"/>
                </a:lnTo>
                <a:lnTo>
                  <a:pt x="1373003" y="1905795"/>
                </a:lnTo>
                <a:lnTo>
                  <a:pt x="1367462" y="1907779"/>
                </a:lnTo>
                <a:lnTo>
                  <a:pt x="1361525" y="1908970"/>
                </a:lnTo>
                <a:lnTo>
                  <a:pt x="1355588" y="1910160"/>
                </a:lnTo>
                <a:lnTo>
                  <a:pt x="1349652" y="1910557"/>
                </a:lnTo>
                <a:lnTo>
                  <a:pt x="1342924" y="1910954"/>
                </a:lnTo>
                <a:lnTo>
                  <a:pt x="1336195" y="1911351"/>
                </a:lnTo>
                <a:lnTo>
                  <a:pt x="1329071" y="1910954"/>
                </a:lnTo>
                <a:lnTo>
                  <a:pt x="1323531" y="1910160"/>
                </a:lnTo>
                <a:lnTo>
                  <a:pt x="1318781" y="1909367"/>
                </a:lnTo>
                <a:lnTo>
                  <a:pt x="1314824" y="1908176"/>
                </a:lnTo>
                <a:lnTo>
                  <a:pt x="1312053" y="1906985"/>
                </a:lnTo>
                <a:lnTo>
                  <a:pt x="1309283" y="1905001"/>
                </a:lnTo>
                <a:lnTo>
                  <a:pt x="1307700" y="1903017"/>
                </a:lnTo>
                <a:lnTo>
                  <a:pt x="1306908" y="1901032"/>
                </a:lnTo>
                <a:lnTo>
                  <a:pt x="1306512" y="1898651"/>
                </a:lnTo>
                <a:lnTo>
                  <a:pt x="1306512" y="1896270"/>
                </a:lnTo>
                <a:lnTo>
                  <a:pt x="1307304" y="1893888"/>
                </a:lnTo>
                <a:lnTo>
                  <a:pt x="1308491" y="1890713"/>
                </a:lnTo>
                <a:lnTo>
                  <a:pt x="1310074" y="1888332"/>
                </a:lnTo>
                <a:lnTo>
                  <a:pt x="1314824" y="1882379"/>
                </a:lnTo>
                <a:lnTo>
                  <a:pt x="1320364" y="1876426"/>
                </a:lnTo>
                <a:lnTo>
                  <a:pt x="1326697" y="1870870"/>
                </a:lnTo>
                <a:lnTo>
                  <a:pt x="1333425" y="1864916"/>
                </a:lnTo>
                <a:lnTo>
                  <a:pt x="1340153" y="1860154"/>
                </a:lnTo>
                <a:lnTo>
                  <a:pt x="1346881" y="1855391"/>
                </a:lnTo>
                <a:lnTo>
                  <a:pt x="1356776" y="1848644"/>
                </a:lnTo>
                <a:lnTo>
                  <a:pt x="1360734" y="1846263"/>
                </a:lnTo>
                <a:close/>
                <a:moveTo>
                  <a:pt x="449262" y="1846263"/>
                </a:moveTo>
                <a:lnTo>
                  <a:pt x="537671" y="1846263"/>
                </a:lnTo>
                <a:lnTo>
                  <a:pt x="542012" y="1848644"/>
                </a:lnTo>
                <a:lnTo>
                  <a:pt x="551880" y="1855391"/>
                </a:lnTo>
                <a:lnTo>
                  <a:pt x="558194" y="1860154"/>
                </a:lnTo>
                <a:lnTo>
                  <a:pt x="564904" y="1864916"/>
                </a:lnTo>
                <a:lnTo>
                  <a:pt x="571614" y="1870870"/>
                </a:lnTo>
                <a:lnTo>
                  <a:pt x="577929" y="1876426"/>
                </a:lnTo>
                <a:lnTo>
                  <a:pt x="583849" y="1882379"/>
                </a:lnTo>
                <a:lnTo>
                  <a:pt x="588190" y="1888332"/>
                </a:lnTo>
                <a:lnTo>
                  <a:pt x="589769" y="1890713"/>
                </a:lnTo>
                <a:lnTo>
                  <a:pt x="590953" y="1893888"/>
                </a:lnTo>
                <a:lnTo>
                  <a:pt x="591742" y="1896270"/>
                </a:lnTo>
                <a:lnTo>
                  <a:pt x="592137" y="1898651"/>
                </a:lnTo>
                <a:lnTo>
                  <a:pt x="591742" y="1901032"/>
                </a:lnTo>
                <a:lnTo>
                  <a:pt x="590558" y="1903017"/>
                </a:lnTo>
                <a:lnTo>
                  <a:pt x="589374" y="1905001"/>
                </a:lnTo>
                <a:lnTo>
                  <a:pt x="587006" y="1906985"/>
                </a:lnTo>
                <a:lnTo>
                  <a:pt x="583849" y="1908176"/>
                </a:lnTo>
                <a:lnTo>
                  <a:pt x="579902" y="1909367"/>
                </a:lnTo>
                <a:lnTo>
                  <a:pt x="575166" y="1910160"/>
                </a:lnTo>
                <a:lnTo>
                  <a:pt x="569246" y="1910954"/>
                </a:lnTo>
                <a:lnTo>
                  <a:pt x="562141" y="1911351"/>
                </a:lnTo>
                <a:lnTo>
                  <a:pt x="555432" y="1910954"/>
                </a:lnTo>
                <a:lnTo>
                  <a:pt x="549117" y="1910557"/>
                </a:lnTo>
                <a:lnTo>
                  <a:pt x="542802" y="1910160"/>
                </a:lnTo>
                <a:lnTo>
                  <a:pt x="536882" y="1908970"/>
                </a:lnTo>
                <a:lnTo>
                  <a:pt x="531356" y="1907779"/>
                </a:lnTo>
                <a:lnTo>
                  <a:pt x="526225" y="1905795"/>
                </a:lnTo>
                <a:lnTo>
                  <a:pt x="521094" y="1903810"/>
                </a:lnTo>
                <a:lnTo>
                  <a:pt x="515963" y="1901826"/>
                </a:lnTo>
                <a:lnTo>
                  <a:pt x="510833" y="1899445"/>
                </a:lnTo>
                <a:lnTo>
                  <a:pt x="501755" y="1894285"/>
                </a:lnTo>
                <a:lnTo>
                  <a:pt x="493072" y="1888729"/>
                </a:lnTo>
                <a:lnTo>
                  <a:pt x="484389" y="1882379"/>
                </a:lnTo>
                <a:lnTo>
                  <a:pt x="480837" y="1879998"/>
                </a:lnTo>
                <a:lnTo>
                  <a:pt x="478074" y="1878807"/>
                </a:lnTo>
                <a:lnTo>
                  <a:pt x="476495" y="1878807"/>
                </a:lnTo>
                <a:lnTo>
                  <a:pt x="475706" y="1879204"/>
                </a:lnTo>
                <a:lnTo>
                  <a:pt x="474916" y="1880792"/>
                </a:lnTo>
                <a:lnTo>
                  <a:pt x="474522" y="1881982"/>
                </a:lnTo>
                <a:lnTo>
                  <a:pt x="473732" y="1882776"/>
                </a:lnTo>
                <a:lnTo>
                  <a:pt x="472943" y="1883173"/>
                </a:lnTo>
                <a:lnTo>
                  <a:pt x="462681" y="1882776"/>
                </a:lnTo>
                <a:lnTo>
                  <a:pt x="457156" y="1881982"/>
                </a:lnTo>
                <a:lnTo>
                  <a:pt x="455182" y="1881585"/>
                </a:lnTo>
                <a:lnTo>
                  <a:pt x="453603" y="1881188"/>
                </a:lnTo>
                <a:lnTo>
                  <a:pt x="452025" y="1872457"/>
                </a:lnTo>
                <a:lnTo>
                  <a:pt x="450446" y="1865313"/>
                </a:lnTo>
                <a:lnTo>
                  <a:pt x="450051" y="1860154"/>
                </a:lnTo>
                <a:lnTo>
                  <a:pt x="450051" y="1855391"/>
                </a:lnTo>
                <a:lnTo>
                  <a:pt x="450051" y="1852216"/>
                </a:lnTo>
                <a:lnTo>
                  <a:pt x="450446" y="1850232"/>
                </a:lnTo>
                <a:lnTo>
                  <a:pt x="450841" y="1848644"/>
                </a:lnTo>
                <a:lnTo>
                  <a:pt x="449262" y="1846263"/>
                </a:lnTo>
                <a:close/>
                <a:moveTo>
                  <a:pt x="224686" y="1846263"/>
                </a:moveTo>
                <a:lnTo>
                  <a:pt x="314325" y="1846263"/>
                </a:lnTo>
                <a:lnTo>
                  <a:pt x="313124" y="1848644"/>
                </a:lnTo>
                <a:lnTo>
                  <a:pt x="313124" y="1850232"/>
                </a:lnTo>
                <a:lnTo>
                  <a:pt x="313525" y="1852216"/>
                </a:lnTo>
                <a:lnTo>
                  <a:pt x="313925" y="1855391"/>
                </a:lnTo>
                <a:lnTo>
                  <a:pt x="313525" y="1860154"/>
                </a:lnTo>
                <a:lnTo>
                  <a:pt x="313124" y="1865313"/>
                </a:lnTo>
                <a:lnTo>
                  <a:pt x="311924" y="1872457"/>
                </a:lnTo>
                <a:lnTo>
                  <a:pt x="310323" y="1881188"/>
                </a:lnTo>
                <a:lnTo>
                  <a:pt x="308722" y="1881585"/>
                </a:lnTo>
                <a:lnTo>
                  <a:pt x="306321" y="1881982"/>
                </a:lnTo>
                <a:lnTo>
                  <a:pt x="300719" y="1882776"/>
                </a:lnTo>
                <a:lnTo>
                  <a:pt x="290715" y="1883173"/>
                </a:lnTo>
                <a:lnTo>
                  <a:pt x="289914" y="1882776"/>
                </a:lnTo>
                <a:lnTo>
                  <a:pt x="288714" y="1881982"/>
                </a:lnTo>
                <a:lnTo>
                  <a:pt x="288314" y="1880792"/>
                </a:lnTo>
                <a:lnTo>
                  <a:pt x="287513" y="1879204"/>
                </a:lnTo>
                <a:lnTo>
                  <a:pt x="286713" y="1878807"/>
                </a:lnTo>
                <a:lnTo>
                  <a:pt x="285112" y="1878807"/>
                </a:lnTo>
                <a:lnTo>
                  <a:pt x="282311" y="1879998"/>
                </a:lnTo>
                <a:lnTo>
                  <a:pt x="278709" y="1882379"/>
                </a:lnTo>
                <a:lnTo>
                  <a:pt x="270306" y="1888729"/>
                </a:lnTo>
                <a:lnTo>
                  <a:pt x="261102" y="1894285"/>
                </a:lnTo>
                <a:lnTo>
                  <a:pt x="251898" y="1899445"/>
                </a:lnTo>
                <a:lnTo>
                  <a:pt x="246695" y="1901826"/>
                </a:lnTo>
                <a:lnTo>
                  <a:pt x="242293" y="1903810"/>
                </a:lnTo>
                <a:lnTo>
                  <a:pt x="236691" y="1905795"/>
                </a:lnTo>
                <a:lnTo>
                  <a:pt x="231089" y="1907779"/>
                </a:lnTo>
                <a:lnTo>
                  <a:pt x="225486" y="1908970"/>
                </a:lnTo>
                <a:lnTo>
                  <a:pt x="219484" y="1910160"/>
                </a:lnTo>
                <a:lnTo>
                  <a:pt x="213081" y="1910557"/>
                </a:lnTo>
                <a:lnTo>
                  <a:pt x="206678" y="1910954"/>
                </a:lnTo>
                <a:lnTo>
                  <a:pt x="199875" y="1911351"/>
                </a:lnTo>
                <a:lnTo>
                  <a:pt x="192672" y="1910954"/>
                </a:lnTo>
                <a:lnTo>
                  <a:pt x="186669" y="1910160"/>
                </a:lnTo>
                <a:lnTo>
                  <a:pt x="182267" y="1909367"/>
                </a:lnTo>
                <a:lnTo>
                  <a:pt x="178266" y="1908176"/>
                </a:lnTo>
                <a:lnTo>
                  <a:pt x="175064" y="1906985"/>
                </a:lnTo>
                <a:lnTo>
                  <a:pt x="172663" y="1905001"/>
                </a:lnTo>
                <a:lnTo>
                  <a:pt x="171062" y="1903017"/>
                </a:lnTo>
                <a:lnTo>
                  <a:pt x="169862" y="1901032"/>
                </a:lnTo>
                <a:lnTo>
                  <a:pt x="169862" y="1898651"/>
                </a:lnTo>
                <a:lnTo>
                  <a:pt x="169862" y="1896270"/>
                </a:lnTo>
                <a:lnTo>
                  <a:pt x="170662" y="1893888"/>
                </a:lnTo>
                <a:lnTo>
                  <a:pt x="171863" y="1890713"/>
                </a:lnTo>
                <a:lnTo>
                  <a:pt x="173864" y="1888332"/>
                </a:lnTo>
                <a:lnTo>
                  <a:pt x="177865" y="1882379"/>
                </a:lnTo>
                <a:lnTo>
                  <a:pt x="183868" y="1876426"/>
                </a:lnTo>
                <a:lnTo>
                  <a:pt x="190271" y="1870870"/>
                </a:lnTo>
                <a:lnTo>
                  <a:pt x="197074" y="1864916"/>
                </a:lnTo>
                <a:lnTo>
                  <a:pt x="203877" y="1860154"/>
                </a:lnTo>
                <a:lnTo>
                  <a:pt x="210279" y="1855391"/>
                </a:lnTo>
                <a:lnTo>
                  <a:pt x="220284" y="1848644"/>
                </a:lnTo>
                <a:lnTo>
                  <a:pt x="224686" y="1846263"/>
                </a:lnTo>
                <a:close/>
                <a:moveTo>
                  <a:pt x="1862137" y="1284288"/>
                </a:moveTo>
                <a:lnTo>
                  <a:pt x="1861739" y="1287447"/>
                </a:lnTo>
                <a:lnTo>
                  <a:pt x="1860144" y="1296135"/>
                </a:lnTo>
                <a:lnTo>
                  <a:pt x="1858151" y="1308772"/>
                </a:lnTo>
                <a:lnTo>
                  <a:pt x="1856557" y="1315880"/>
                </a:lnTo>
                <a:lnTo>
                  <a:pt x="1854564" y="1322988"/>
                </a:lnTo>
                <a:lnTo>
                  <a:pt x="1852172" y="1330097"/>
                </a:lnTo>
                <a:lnTo>
                  <a:pt x="1849781" y="1337205"/>
                </a:lnTo>
                <a:lnTo>
                  <a:pt x="1846194" y="1343918"/>
                </a:lnTo>
                <a:lnTo>
                  <a:pt x="1843005" y="1350237"/>
                </a:lnTo>
                <a:lnTo>
                  <a:pt x="1838620" y="1355370"/>
                </a:lnTo>
                <a:lnTo>
                  <a:pt x="1836627" y="1357345"/>
                </a:lnTo>
                <a:lnTo>
                  <a:pt x="1834634" y="1359714"/>
                </a:lnTo>
                <a:lnTo>
                  <a:pt x="1831844" y="1361294"/>
                </a:lnTo>
                <a:lnTo>
                  <a:pt x="1829453" y="1362478"/>
                </a:lnTo>
                <a:lnTo>
                  <a:pt x="1826264" y="1363268"/>
                </a:lnTo>
                <a:lnTo>
                  <a:pt x="1823474" y="1363663"/>
                </a:lnTo>
                <a:lnTo>
                  <a:pt x="1820285" y="1363663"/>
                </a:lnTo>
                <a:lnTo>
                  <a:pt x="1816698" y="1363663"/>
                </a:lnTo>
                <a:lnTo>
                  <a:pt x="1814306" y="1363268"/>
                </a:lnTo>
                <a:lnTo>
                  <a:pt x="1811117" y="1362873"/>
                </a:lnTo>
                <a:lnTo>
                  <a:pt x="1809124" y="1362084"/>
                </a:lnTo>
                <a:lnTo>
                  <a:pt x="1807131" y="1361294"/>
                </a:lnTo>
                <a:lnTo>
                  <a:pt x="1805138" y="1360109"/>
                </a:lnTo>
                <a:lnTo>
                  <a:pt x="1803544" y="1358135"/>
                </a:lnTo>
                <a:lnTo>
                  <a:pt x="1802348" y="1356555"/>
                </a:lnTo>
                <a:lnTo>
                  <a:pt x="1801153" y="1354975"/>
                </a:lnTo>
                <a:lnTo>
                  <a:pt x="1800355" y="1353001"/>
                </a:lnTo>
                <a:lnTo>
                  <a:pt x="1799558" y="1350237"/>
                </a:lnTo>
                <a:lnTo>
                  <a:pt x="1798362" y="1345498"/>
                </a:lnTo>
                <a:lnTo>
                  <a:pt x="1797964" y="1339969"/>
                </a:lnTo>
                <a:lnTo>
                  <a:pt x="1797565" y="1334835"/>
                </a:lnTo>
                <a:lnTo>
                  <a:pt x="1796369" y="1330886"/>
                </a:lnTo>
                <a:lnTo>
                  <a:pt x="1795971" y="1329702"/>
                </a:lnTo>
                <a:lnTo>
                  <a:pt x="1795174" y="1328912"/>
                </a:lnTo>
                <a:lnTo>
                  <a:pt x="1794376" y="1328122"/>
                </a:lnTo>
                <a:lnTo>
                  <a:pt x="1793579" y="1328122"/>
                </a:lnTo>
                <a:lnTo>
                  <a:pt x="1791985" y="1328122"/>
                </a:lnTo>
                <a:lnTo>
                  <a:pt x="1791188" y="1328517"/>
                </a:lnTo>
                <a:lnTo>
                  <a:pt x="1790390" y="1328912"/>
                </a:lnTo>
                <a:lnTo>
                  <a:pt x="1789992" y="1329702"/>
                </a:lnTo>
                <a:lnTo>
                  <a:pt x="1788796" y="1332071"/>
                </a:lnTo>
                <a:lnTo>
                  <a:pt x="1788398" y="1336020"/>
                </a:lnTo>
                <a:lnTo>
                  <a:pt x="1787999" y="1337995"/>
                </a:lnTo>
                <a:lnTo>
                  <a:pt x="1787600" y="1340759"/>
                </a:lnTo>
                <a:lnTo>
                  <a:pt x="1785209" y="1346288"/>
                </a:lnTo>
                <a:lnTo>
                  <a:pt x="1782020" y="1351816"/>
                </a:lnTo>
                <a:lnTo>
                  <a:pt x="1778034" y="1356950"/>
                </a:lnTo>
                <a:lnTo>
                  <a:pt x="1776440" y="1358529"/>
                </a:lnTo>
                <a:lnTo>
                  <a:pt x="1774845" y="1360504"/>
                </a:lnTo>
                <a:lnTo>
                  <a:pt x="1773251" y="1361294"/>
                </a:lnTo>
                <a:lnTo>
                  <a:pt x="1771657" y="1361294"/>
                </a:lnTo>
                <a:lnTo>
                  <a:pt x="1770859" y="1360899"/>
                </a:lnTo>
                <a:lnTo>
                  <a:pt x="1770062" y="1358924"/>
                </a:lnTo>
                <a:lnTo>
                  <a:pt x="1770062" y="1356555"/>
                </a:lnTo>
                <a:lnTo>
                  <a:pt x="1770062" y="1353396"/>
                </a:lnTo>
                <a:lnTo>
                  <a:pt x="1772454" y="1335230"/>
                </a:lnTo>
                <a:lnTo>
                  <a:pt x="1774048" y="1326148"/>
                </a:lnTo>
                <a:lnTo>
                  <a:pt x="1775643" y="1317460"/>
                </a:lnTo>
                <a:lnTo>
                  <a:pt x="1778034" y="1309957"/>
                </a:lnTo>
                <a:lnTo>
                  <a:pt x="1779628" y="1306797"/>
                </a:lnTo>
                <a:lnTo>
                  <a:pt x="1781223" y="1303638"/>
                </a:lnTo>
                <a:lnTo>
                  <a:pt x="1782817" y="1301269"/>
                </a:lnTo>
                <a:lnTo>
                  <a:pt x="1784810" y="1299689"/>
                </a:lnTo>
                <a:lnTo>
                  <a:pt x="1787202" y="1298110"/>
                </a:lnTo>
                <a:lnTo>
                  <a:pt x="1789593" y="1297715"/>
                </a:lnTo>
                <a:lnTo>
                  <a:pt x="1862137" y="1284288"/>
                </a:lnTo>
                <a:close/>
                <a:moveTo>
                  <a:pt x="42862" y="1284288"/>
                </a:moveTo>
                <a:lnTo>
                  <a:pt x="114155" y="1297983"/>
                </a:lnTo>
                <a:lnTo>
                  <a:pt x="116114" y="1298386"/>
                </a:lnTo>
                <a:lnTo>
                  <a:pt x="118073" y="1299595"/>
                </a:lnTo>
                <a:lnTo>
                  <a:pt x="120423" y="1301609"/>
                </a:lnTo>
                <a:lnTo>
                  <a:pt x="121990" y="1303623"/>
                </a:lnTo>
                <a:lnTo>
                  <a:pt x="123557" y="1306845"/>
                </a:lnTo>
                <a:lnTo>
                  <a:pt x="125124" y="1310067"/>
                </a:lnTo>
                <a:lnTo>
                  <a:pt x="127474" y="1318123"/>
                </a:lnTo>
                <a:lnTo>
                  <a:pt x="129433" y="1326985"/>
                </a:lnTo>
                <a:lnTo>
                  <a:pt x="130608" y="1335847"/>
                </a:lnTo>
                <a:lnTo>
                  <a:pt x="133350" y="1354376"/>
                </a:lnTo>
                <a:lnTo>
                  <a:pt x="133350" y="1358001"/>
                </a:lnTo>
                <a:lnTo>
                  <a:pt x="132958" y="1360820"/>
                </a:lnTo>
                <a:lnTo>
                  <a:pt x="132566" y="1362029"/>
                </a:lnTo>
                <a:lnTo>
                  <a:pt x="131000" y="1362834"/>
                </a:lnTo>
                <a:lnTo>
                  <a:pt x="129824" y="1362432"/>
                </a:lnTo>
                <a:lnTo>
                  <a:pt x="128257" y="1361626"/>
                </a:lnTo>
                <a:lnTo>
                  <a:pt x="126691" y="1360418"/>
                </a:lnTo>
                <a:lnTo>
                  <a:pt x="124732" y="1358001"/>
                </a:lnTo>
                <a:lnTo>
                  <a:pt x="121598" y="1353167"/>
                </a:lnTo>
                <a:lnTo>
                  <a:pt x="118073" y="1347528"/>
                </a:lnTo>
                <a:lnTo>
                  <a:pt x="116114" y="1341486"/>
                </a:lnTo>
                <a:lnTo>
                  <a:pt x="115331" y="1339069"/>
                </a:lnTo>
                <a:lnTo>
                  <a:pt x="115331" y="1336652"/>
                </a:lnTo>
                <a:lnTo>
                  <a:pt x="114939" y="1333430"/>
                </a:lnTo>
                <a:lnTo>
                  <a:pt x="113764" y="1330610"/>
                </a:lnTo>
                <a:lnTo>
                  <a:pt x="112980" y="1329805"/>
                </a:lnTo>
                <a:lnTo>
                  <a:pt x="111805" y="1328999"/>
                </a:lnTo>
                <a:lnTo>
                  <a:pt x="111022" y="1328596"/>
                </a:lnTo>
                <a:lnTo>
                  <a:pt x="110238" y="1328596"/>
                </a:lnTo>
                <a:lnTo>
                  <a:pt x="109455" y="1328999"/>
                </a:lnTo>
                <a:lnTo>
                  <a:pt x="108671" y="1329402"/>
                </a:lnTo>
                <a:lnTo>
                  <a:pt x="107888" y="1330610"/>
                </a:lnTo>
                <a:lnTo>
                  <a:pt x="107104" y="1332221"/>
                </a:lnTo>
                <a:lnTo>
                  <a:pt x="106321" y="1335444"/>
                </a:lnTo>
                <a:lnTo>
                  <a:pt x="105929" y="1341083"/>
                </a:lnTo>
                <a:lnTo>
                  <a:pt x="105146" y="1346722"/>
                </a:lnTo>
                <a:lnTo>
                  <a:pt x="104362" y="1351556"/>
                </a:lnTo>
                <a:lnTo>
                  <a:pt x="103579" y="1353973"/>
                </a:lnTo>
                <a:lnTo>
                  <a:pt x="102795" y="1355987"/>
                </a:lnTo>
                <a:lnTo>
                  <a:pt x="101620" y="1358001"/>
                </a:lnTo>
                <a:lnTo>
                  <a:pt x="100445" y="1360015"/>
                </a:lnTo>
                <a:lnTo>
                  <a:pt x="98487" y="1361223"/>
                </a:lnTo>
                <a:lnTo>
                  <a:pt x="96920" y="1362432"/>
                </a:lnTo>
                <a:lnTo>
                  <a:pt x="94961" y="1363237"/>
                </a:lnTo>
                <a:lnTo>
                  <a:pt x="92611" y="1364043"/>
                </a:lnTo>
                <a:lnTo>
                  <a:pt x="89869" y="1364848"/>
                </a:lnTo>
                <a:lnTo>
                  <a:pt x="87127" y="1365251"/>
                </a:lnTo>
                <a:lnTo>
                  <a:pt x="80467" y="1364848"/>
                </a:lnTo>
                <a:lnTo>
                  <a:pt x="77725" y="1364446"/>
                </a:lnTo>
                <a:lnTo>
                  <a:pt x="74983" y="1363640"/>
                </a:lnTo>
                <a:lnTo>
                  <a:pt x="72633" y="1362432"/>
                </a:lnTo>
                <a:lnTo>
                  <a:pt x="69891" y="1360820"/>
                </a:lnTo>
                <a:lnTo>
                  <a:pt x="67932" y="1358806"/>
                </a:lnTo>
                <a:lnTo>
                  <a:pt x="65190" y="1356792"/>
                </a:lnTo>
                <a:lnTo>
                  <a:pt x="61665" y="1351153"/>
                </a:lnTo>
                <a:lnTo>
                  <a:pt x="57747" y="1345111"/>
                </a:lnTo>
                <a:lnTo>
                  <a:pt x="55005" y="1338263"/>
                </a:lnTo>
                <a:lnTo>
                  <a:pt x="52655" y="1331013"/>
                </a:lnTo>
                <a:lnTo>
                  <a:pt x="49913" y="1323360"/>
                </a:lnTo>
                <a:lnTo>
                  <a:pt x="48346" y="1316109"/>
                </a:lnTo>
                <a:lnTo>
                  <a:pt x="46779" y="1308859"/>
                </a:lnTo>
                <a:lnTo>
                  <a:pt x="44037" y="1296372"/>
                </a:lnTo>
                <a:lnTo>
                  <a:pt x="43254" y="1287511"/>
                </a:lnTo>
                <a:lnTo>
                  <a:pt x="42862" y="1284288"/>
                </a:lnTo>
                <a:close/>
                <a:moveTo>
                  <a:pt x="1298517" y="998258"/>
                </a:moveTo>
                <a:lnTo>
                  <a:pt x="1247697" y="1005006"/>
                </a:lnTo>
                <a:lnTo>
                  <a:pt x="970168" y="1039940"/>
                </a:lnTo>
                <a:lnTo>
                  <a:pt x="956272" y="1045895"/>
                </a:lnTo>
                <a:lnTo>
                  <a:pt x="928877" y="1057010"/>
                </a:lnTo>
                <a:lnTo>
                  <a:pt x="879644" y="1076859"/>
                </a:lnTo>
                <a:lnTo>
                  <a:pt x="925700" y="1070905"/>
                </a:lnTo>
                <a:lnTo>
                  <a:pt x="946743" y="1068523"/>
                </a:lnTo>
                <a:lnTo>
                  <a:pt x="1317972" y="1020885"/>
                </a:lnTo>
                <a:lnTo>
                  <a:pt x="1314399" y="1016122"/>
                </a:lnTo>
                <a:lnTo>
                  <a:pt x="1298517" y="998258"/>
                </a:lnTo>
                <a:close/>
                <a:moveTo>
                  <a:pt x="1085309" y="949429"/>
                </a:moveTo>
                <a:lnTo>
                  <a:pt x="951111" y="956178"/>
                </a:lnTo>
                <a:lnTo>
                  <a:pt x="912995" y="958163"/>
                </a:lnTo>
                <a:lnTo>
                  <a:pt x="891952" y="958957"/>
                </a:lnTo>
                <a:lnTo>
                  <a:pt x="653731" y="981585"/>
                </a:lnTo>
                <a:lnTo>
                  <a:pt x="641819" y="988730"/>
                </a:lnTo>
                <a:lnTo>
                  <a:pt x="569956" y="1031207"/>
                </a:lnTo>
                <a:lnTo>
                  <a:pt x="947934" y="971263"/>
                </a:lnTo>
                <a:lnTo>
                  <a:pt x="990814" y="964515"/>
                </a:lnTo>
                <a:lnTo>
                  <a:pt x="999549" y="962927"/>
                </a:lnTo>
                <a:lnTo>
                  <a:pt x="1085309" y="949429"/>
                </a:lnTo>
                <a:close/>
                <a:moveTo>
                  <a:pt x="606483" y="818030"/>
                </a:moveTo>
                <a:lnTo>
                  <a:pt x="609660" y="823191"/>
                </a:lnTo>
                <a:lnTo>
                  <a:pt x="612836" y="831527"/>
                </a:lnTo>
                <a:lnTo>
                  <a:pt x="621174" y="852964"/>
                </a:lnTo>
                <a:lnTo>
                  <a:pt x="619188" y="828351"/>
                </a:lnTo>
                <a:lnTo>
                  <a:pt x="606483" y="818030"/>
                </a:lnTo>
                <a:close/>
                <a:moveTo>
                  <a:pt x="1283033" y="812472"/>
                </a:moveTo>
                <a:lnTo>
                  <a:pt x="1282239" y="812869"/>
                </a:lnTo>
                <a:lnTo>
                  <a:pt x="1281445" y="814060"/>
                </a:lnTo>
                <a:lnTo>
                  <a:pt x="1273504" y="824381"/>
                </a:lnTo>
                <a:lnTo>
                  <a:pt x="1265960" y="835100"/>
                </a:lnTo>
                <a:lnTo>
                  <a:pt x="1263578" y="838276"/>
                </a:lnTo>
                <a:lnTo>
                  <a:pt x="1256034" y="951811"/>
                </a:lnTo>
                <a:lnTo>
                  <a:pt x="1261990" y="924023"/>
                </a:lnTo>
                <a:lnTo>
                  <a:pt x="1268342" y="897425"/>
                </a:lnTo>
                <a:lnTo>
                  <a:pt x="1279062" y="850185"/>
                </a:lnTo>
                <a:lnTo>
                  <a:pt x="1282239" y="832321"/>
                </a:lnTo>
                <a:lnTo>
                  <a:pt x="1283430" y="825175"/>
                </a:lnTo>
                <a:lnTo>
                  <a:pt x="1284621" y="819618"/>
                </a:lnTo>
                <a:lnTo>
                  <a:pt x="1284621" y="815251"/>
                </a:lnTo>
                <a:lnTo>
                  <a:pt x="1283827" y="812869"/>
                </a:lnTo>
                <a:lnTo>
                  <a:pt x="1283430" y="812472"/>
                </a:lnTo>
                <a:lnTo>
                  <a:pt x="1283033" y="812472"/>
                </a:lnTo>
                <a:close/>
                <a:moveTo>
                  <a:pt x="266522" y="615950"/>
                </a:moveTo>
                <a:lnTo>
                  <a:pt x="270489" y="616347"/>
                </a:lnTo>
                <a:lnTo>
                  <a:pt x="273661" y="619521"/>
                </a:lnTo>
                <a:lnTo>
                  <a:pt x="344258" y="879386"/>
                </a:lnTo>
                <a:lnTo>
                  <a:pt x="345448" y="868674"/>
                </a:lnTo>
                <a:lnTo>
                  <a:pt x="370434" y="687760"/>
                </a:lnTo>
                <a:lnTo>
                  <a:pt x="364485" y="673081"/>
                </a:lnTo>
                <a:lnTo>
                  <a:pt x="370831" y="674271"/>
                </a:lnTo>
                <a:lnTo>
                  <a:pt x="377573" y="675858"/>
                </a:lnTo>
                <a:lnTo>
                  <a:pt x="383919" y="676255"/>
                </a:lnTo>
                <a:lnTo>
                  <a:pt x="390265" y="676652"/>
                </a:lnTo>
                <a:lnTo>
                  <a:pt x="396214" y="676255"/>
                </a:lnTo>
                <a:lnTo>
                  <a:pt x="402957" y="675858"/>
                </a:lnTo>
                <a:lnTo>
                  <a:pt x="409699" y="674668"/>
                </a:lnTo>
                <a:lnTo>
                  <a:pt x="416045" y="673478"/>
                </a:lnTo>
                <a:lnTo>
                  <a:pt x="412872" y="683793"/>
                </a:lnTo>
                <a:lnTo>
                  <a:pt x="409699" y="694108"/>
                </a:lnTo>
                <a:lnTo>
                  <a:pt x="407716" y="704820"/>
                </a:lnTo>
                <a:lnTo>
                  <a:pt x="406526" y="716326"/>
                </a:lnTo>
                <a:lnTo>
                  <a:pt x="406129" y="724657"/>
                </a:lnTo>
                <a:lnTo>
                  <a:pt x="405733" y="734973"/>
                </a:lnTo>
                <a:lnTo>
                  <a:pt x="405733" y="746875"/>
                </a:lnTo>
                <a:lnTo>
                  <a:pt x="406526" y="759967"/>
                </a:lnTo>
                <a:lnTo>
                  <a:pt x="407319" y="774250"/>
                </a:lnTo>
                <a:lnTo>
                  <a:pt x="408509" y="789326"/>
                </a:lnTo>
                <a:lnTo>
                  <a:pt x="412079" y="823049"/>
                </a:lnTo>
                <a:lnTo>
                  <a:pt x="416045" y="859549"/>
                </a:lnTo>
                <a:lnTo>
                  <a:pt x="421597" y="897636"/>
                </a:lnTo>
                <a:lnTo>
                  <a:pt x="427546" y="936914"/>
                </a:lnTo>
                <a:lnTo>
                  <a:pt x="433496" y="976191"/>
                </a:lnTo>
                <a:lnTo>
                  <a:pt x="445791" y="1051175"/>
                </a:lnTo>
                <a:lnTo>
                  <a:pt x="456896" y="1114257"/>
                </a:lnTo>
                <a:lnTo>
                  <a:pt x="468398" y="1176546"/>
                </a:lnTo>
                <a:lnTo>
                  <a:pt x="469587" y="1181703"/>
                </a:lnTo>
                <a:lnTo>
                  <a:pt x="471967" y="1187258"/>
                </a:lnTo>
                <a:lnTo>
                  <a:pt x="474347" y="1192415"/>
                </a:lnTo>
                <a:lnTo>
                  <a:pt x="477123" y="1197573"/>
                </a:lnTo>
                <a:lnTo>
                  <a:pt x="481089" y="1201937"/>
                </a:lnTo>
                <a:lnTo>
                  <a:pt x="485055" y="1206301"/>
                </a:lnTo>
                <a:lnTo>
                  <a:pt x="489418" y="1210269"/>
                </a:lnTo>
                <a:lnTo>
                  <a:pt x="494177" y="1213046"/>
                </a:lnTo>
                <a:lnTo>
                  <a:pt x="500920" y="1217410"/>
                </a:lnTo>
                <a:lnTo>
                  <a:pt x="508059" y="1220187"/>
                </a:lnTo>
                <a:lnTo>
                  <a:pt x="515594" y="1222964"/>
                </a:lnTo>
                <a:lnTo>
                  <a:pt x="523527" y="1225345"/>
                </a:lnTo>
                <a:lnTo>
                  <a:pt x="531459" y="1227329"/>
                </a:lnTo>
                <a:lnTo>
                  <a:pt x="540581" y="1228519"/>
                </a:lnTo>
                <a:lnTo>
                  <a:pt x="549306" y="1228915"/>
                </a:lnTo>
                <a:lnTo>
                  <a:pt x="558428" y="1229312"/>
                </a:lnTo>
                <a:lnTo>
                  <a:pt x="566757" y="1229312"/>
                </a:lnTo>
                <a:lnTo>
                  <a:pt x="574689" y="1228519"/>
                </a:lnTo>
                <a:lnTo>
                  <a:pt x="583018" y="1228122"/>
                </a:lnTo>
                <a:lnTo>
                  <a:pt x="590950" y="1226932"/>
                </a:lnTo>
                <a:lnTo>
                  <a:pt x="595313" y="1274937"/>
                </a:lnTo>
                <a:lnTo>
                  <a:pt x="591347" y="1282476"/>
                </a:lnTo>
                <a:lnTo>
                  <a:pt x="588174" y="1290410"/>
                </a:lnTo>
                <a:lnTo>
                  <a:pt x="585398" y="1298742"/>
                </a:lnTo>
                <a:lnTo>
                  <a:pt x="583018" y="1306677"/>
                </a:lnTo>
                <a:lnTo>
                  <a:pt x="581432" y="1314612"/>
                </a:lnTo>
                <a:lnTo>
                  <a:pt x="579845" y="1322150"/>
                </a:lnTo>
                <a:lnTo>
                  <a:pt x="577466" y="1336829"/>
                </a:lnTo>
                <a:lnTo>
                  <a:pt x="573896" y="1342780"/>
                </a:lnTo>
                <a:lnTo>
                  <a:pt x="540581" y="1790304"/>
                </a:lnTo>
                <a:lnTo>
                  <a:pt x="537011" y="1789908"/>
                </a:lnTo>
                <a:lnTo>
                  <a:pt x="448170" y="1789908"/>
                </a:lnTo>
                <a:lnTo>
                  <a:pt x="444997" y="1789908"/>
                </a:lnTo>
                <a:lnTo>
                  <a:pt x="441428" y="1790304"/>
                </a:lnTo>
                <a:lnTo>
                  <a:pt x="434685" y="1792288"/>
                </a:lnTo>
                <a:lnTo>
                  <a:pt x="390265" y="1442759"/>
                </a:lnTo>
                <a:lnTo>
                  <a:pt x="383919" y="1443156"/>
                </a:lnTo>
                <a:lnTo>
                  <a:pt x="377970" y="1443553"/>
                </a:lnTo>
                <a:lnTo>
                  <a:pt x="373607" y="1443156"/>
                </a:lnTo>
                <a:lnTo>
                  <a:pt x="369641" y="1442759"/>
                </a:lnTo>
                <a:lnTo>
                  <a:pt x="327600" y="1792288"/>
                </a:lnTo>
                <a:lnTo>
                  <a:pt x="320461" y="1790304"/>
                </a:lnTo>
                <a:lnTo>
                  <a:pt x="316892" y="1789908"/>
                </a:lnTo>
                <a:lnTo>
                  <a:pt x="312926" y="1789908"/>
                </a:lnTo>
                <a:lnTo>
                  <a:pt x="224085" y="1789908"/>
                </a:lnTo>
                <a:lnTo>
                  <a:pt x="221309" y="1790304"/>
                </a:lnTo>
                <a:lnTo>
                  <a:pt x="218532" y="1790701"/>
                </a:lnTo>
                <a:lnTo>
                  <a:pt x="187597" y="1376503"/>
                </a:lnTo>
                <a:lnTo>
                  <a:pt x="188787" y="1369759"/>
                </a:lnTo>
                <a:lnTo>
                  <a:pt x="189580" y="1363014"/>
                </a:lnTo>
                <a:lnTo>
                  <a:pt x="189977" y="1355873"/>
                </a:lnTo>
                <a:lnTo>
                  <a:pt x="189580" y="1348335"/>
                </a:lnTo>
                <a:lnTo>
                  <a:pt x="188390" y="1338416"/>
                </a:lnTo>
                <a:lnTo>
                  <a:pt x="187200" y="1327704"/>
                </a:lnTo>
                <a:lnTo>
                  <a:pt x="184821" y="1315802"/>
                </a:lnTo>
                <a:lnTo>
                  <a:pt x="182044" y="1303503"/>
                </a:lnTo>
                <a:lnTo>
                  <a:pt x="179665" y="1297552"/>
                </a:lnTo>
                <a:lnTo>
                  <a:pt x="177682" y="1291601"/>
                </a:lnTo>
                <a:lnTo>
                  <a:pt x="175302" y="1285649"/>
                </a:lnTo>
                <a:lnTo>
                  <a:pt x="172526" y="1279698"/>
                </a:lnTo>
                <a:lnTo>
                  <a:pt x="169353" y="1274144"/>
                </a:lnTo>
                <a:lnTo>
                  <a:pt x="165783" y="1268590"/>
                </a:lnTo>
                <a:lnTo>
                  <a:pt x="161817" y="1263829"/>
                </a:lnTo>
                <a:lnTo>
                  <a:pt x="157058" y="1259465"/>
                </a:lnTo>
                <a:lnTo>
                  <a:pt x="149919" y="1178133"/>
                </a:lnTo>
                <a:lnTo>
                  <a:pt x="144763" y="1121795"/>
                </a:lnTo>
                <a:lnTo>
                  <a:pt x="140004" y="1058317"/>
                </a:lnTo>
                <a:lnTo>
                  <a:pt x="124536" y="836538"/>
                </a:lnTo>
                <a:lnTo>
                  <a:pt x="118587" y="831381"/>
                </a:lnTo>
                <a:lnTo>
                  <a:pt x="113034" y="825430"/>
                </a:lnTo>
                <a:lnTo>
                  <a:pt x="112637" y="825033"/>
                </a:lnTo>
                <a:lnTo>
                  <a:pt x="111844" y="825430"/>
                </a:lnTo>
                <a:lnTo>
                  <a:pt x="111051" y="827413"/>
                </a:lnTo>
                <a:lnTo>
                  <a:pt x="110654" y="831381"/>
                </a:lnTo>
                <a:lnTo>
                  <a:pt x="110258" y="836142"/>
                </a:lnTo>
                <a:lnTo>
                  <a:pt x="110258" y="851614"/>
                </a:lnTo>
                <a:lnTo>
                  <a:pt x="110258" y="871452"/>
                </a:lnTo>
                <a:lnTo>
                  <a:pt x="111051" y="925012"/>
                </a:lnTo>
                <a:lnTo>
                  <a:pt x="113827" y="990474"/>
                </a:lnTo>
                <a:lnTo>
                  <a:pt x="116603" y="1061491"/>
                </a:lnTo>
                <a:lnTo>
                  <a:pt x="119776" y="1131317"/>
                </a:lnTo>
                <a:lnTo>
                  <a:pt x="122949" y="1194002"/>
                </a:lnTo>
                <a:lnTo>
                  <a:pt x="126519" y="1243595"/>
                </a:lnTo>
                <a:lnTo>
                  <a:pt x="124536" y="1243198"/>
                </a:lnTo>
                <a:lnTo>
                  <a:pt x="122553" y="1242801"/>
                </a:lnTo>
                <a:lnTo>
                  <a:pt x="52353" y="1229312"/>
                </a:lnTo>
                <a:lnTo>
                  <a:pt x="47197" y="1228915"/>
                </a:lnTo>
                <a:lnTo>
                  <a:pt x="42041" y="1228519"/>
                </a:lnTo>
                <a:lnTo>
                  <a:pt x="36091" y="1228915"/>
                </a:lnTo>
                <a:lnTo>
                  <a:pt x="30539" y="1229709"/>
                </a:lnTo>
                <a:lnTo>
                  <a:pt x="27763" y="1205508"/>
                </a:lnTo>
                <a:lnTo>
                  <a:pt x="24590" y="1176942"/>
                </a:lnTo>
                <a:lnTo>
                  <a:pt x="21417" y="1145203"/>
                </a:lnTo>
                <a:lnTo>
                  <a:pt x="18244" y="1110290"/>
                </a:lnTo>
                <a:lnTo>
                  <a:pt x="12295" y="1036099"/>
                </a:lnTo>
                <a:lnTo>
                  <a:pt x="7139" y="959925"/>
                </a:lnTo>
                <a:lnTo>
                  <a:pt x="3173" y="887321"/>
                </a:lnTo>
                <a:lnTo>
                  <a:pt x="1586" y="853995"/>
                </a:lnTo>
                <a:lnTo>
                  <a:pt x="793" y="824636"/>
                </a:lnTo>
                <a:lnTo>
                  <a:pt x="0" y="798848"/>
                </a:lnTo>
                <a:lnTo>
                  <a:pt x="0" y="777424"/>
                </a:lnTo>
                <a:lnTo>
                  <a:pt x="396" y="761554"/>
                </a:lnTo>
                <a:lnTo>
                  <a:pt x="793" y="755603"/>
                </a:lnTo>
                <a:lnTo>
                  <a:pt x="1190" y="752032"/>
                </a:lnTo>
                <a:lnTo>
                  <a:pt x="1983" y="744494"/>
                </a:lnTo>
                <a:lnTo>
                  <a:pt x="3569" y="737353"/>
                </a:lnTo>
                <a:lnTo>
                  <a:pt x="5949" y="730608"/>
                </a:lnTo>
                <a:lnTo>
                  <a:pt x="8725" y="723864"/>
                </a:lnTo>
                <a:lnTo>
                  <a:pt x="12691" y="717516"/>
                </a:lnTo>
                <a:lnTo>
                  <a:pt x="16658" y="711168"/>
                </a:lnTo>
                <a:lnTo>
                  <a:pt x="21813" y="705217"/>
                </a:lnTo>
                <a:lnTo>
                  <a:pt x="27763" y="699266"/>
                </a:lnTo>
                <a:lnTo>
                  <a:pt x="33712" y="693711"/>
                </a:lnTo>
                <a:lnTo>
                  <a:pt x="40454" y="688157"/>
                </a:lnTo>
                <a:lnTo>
                  <a:pt x="47593" y="683396"/>
                </a:lnTo>
                <a:lnTo>
                  <a:pt x="55525" y="678239"/>
                </a:lnTo>
                <a:lnTo>
                  <a:pt x="63458" y="673478"/>
                </a:lnTo>
                <a:lnTo>
                  <a:pt x="72183" y="669113"/>
                </a:lnTo>
                <a:lnTo>
                  <a:pt x="81305" y="664353"/>
                </a:lnTo>
                <a:lnTo>
                  <a:pt x="90427" y="659988"/>
                </a:lnTo>
                <a:lnTo>
                  <a:pt x="99946" y="656418"/>
                </a:lnTo>
                <a:lnTo>
                  <a:pt x="109861" y="652450"/>
                </a:lnTo>
                <a:lnTo>
                  <a:pt x="130485" y="645309"/>
                </a:lnTo>
                <a:lnTo>
                  <a:pt x="151902" y="638564"/>
                </a:lnTo>
                <a:lnTo>
                  <a:pt x="174112" y="633010"/>
                </a:lnTo>
                <a:lnTo>
                  <a:pt x="196322" y="627456"/>
                </a:lnTo>
                <a:lnTo>
                  <a:pt x="218532" y="623488"/>
                </a:lnTo>
                <a:lnTo>
                  <a:pt x="241139" y="619521"/>
                </a:lnTo>
                <a:lnTo>
                  <a:pt x="262953" y="616347"/>
                </a:lnTo>
                <a:lnTo>
                  <a:pt x="266522" y="615950"/>
                </a:lnTo>
                <a:close/>
                <a:moveTo>
                  <a:pt x="1664891" y="614363"/>
                </a:moveTo>
                <a:lnTo>
                  <a:pt x="1675210" y="614363"/>
                </a:lnTo>
                <a:lnTo>
                  <a:pt x="1686322" y="614760"/>
                </a:lnTo>
                <a:lnTo>
                  <a:pt x="1697038" y="615554"/>
                </a:lnTo>
                <a:lnTo>
                  <a:pt x="1707754" y="617142"/>
                </a:lnTo>
                <a:lnTo>
                  <a:pt x="1718866" y="619127"/>
                </a:lnTo>
                <a:lnTo>
                  <a:pt x="1729582" y="621906"/>
                </a:lnTo>
                <a:lnTo>
                  <a:pt x="1740297" y="624288"/>
                </a:lnTo>
                <a:lnTo>
                  <a:pt x="1750616" y="627861"/>
                </a:lnTo>
                <a:lnTo>
                  <a:pt x="1761729" y="631435"/>
                </a:lnTo>
                <a:lnTo>
                  <a:pt x="1772047" y="635405"/>
                </a:lnTo>
                <a:lnTo>
                  <a:pt x="1782366" y="638978"/>
                </a:lnTo>
                <a:lnTo>
                  <a:pt x="1792288" y="643742"/>
                </a:lnTo>
                <a:lnTo>
                  <a:pt x="1802210" y="648506"/>
                </a:lnTo>
                <a:lnTo>
                  <a:pt x="1821260" y="657637"/>
                </a:lnTo>
                <a:lnTo>
                  <a:pt x="1838326" y="667562"/>
                </a:lnTo>
                <a:lnTo>
                  <a:pt x="1854994" y="677885"/>
                </a:lnTo>
                <a:lnTo>
                  <a:pt x="1869282" y="687810"/>
                </a:lnTo>
                <a:lnTo>
                  <a:pt x="1881982" y="697338"/>
                </a:lnTo>
                <a:lnTo>
                  <a:pt x="1892301" y="706072"/>
                </a:lnTo>
                <a:lnTo>
                  <a:pt x="1900635" y="714012"/>
                </a:lnTo>
                <a:lnTo>
                  <a:pt x="1903810" y="717585"/>
                </a:lnTo>
                <a:lnTo>
                  <a:pt x="1905794" y="720761"/>
                </a:lnTo>
                <a:lnTo>
                  <a:pt x="1907779" y="723541"/>
                </a:lnTo>
                <a:lnTo>
                  <a:pt x="1908969" y="725923"/>
                </a:lnTo>
                <a:lnTo>
                  <a:pt x="1909366" y="730290"/>
                </a:lnTo>
                <a:lnTo>
                  <a:pt x="1909763" y="735848"/>
                </a:lnTo>
                <a:lnTo>
                  <a:pt x="1909763" y="752125"/>
                </a:lnTo>
                <a:lnTo>
                  <a:pt x="1908969" y="773961"/>
                </a:lnTo>
                <a:lnTo>
                  <a:pt x="1907779" y="800957"/>
                </a:lnTo>
                <a:lnTo>
                  <a:pt x="1905794" y="832321"/>
                </a:lnTo>
                <a:lnTo>
                  <a:pt x="1903413" y="866861"/>
                </a:lnTo>
                <a:lnTo>
                  <a:pt x="1897460" y="942689"/>
                </a:lnTo>
                <a:lnTo>
                  <a:pt x="1890316" y="1022885"/>
                </a:lnTo>
                <a:lnTo>
                  <a:pt x="1882379" y="1101096"/>
                </a:lnTo>
                <a:lnTo>
                  <a:pt x="1878410" y="1137621"/>
                </a:lnTo>
                <a:lnTo>
                  <a:pt x="1874838" y="1171366"/>
                </a:lnTo>
                <a:lnTo>
                  <a:pt x="1870869" y="1201539"/>
                </a:lnTo>
                <a:lnTo>
                  <a:pt x="1867298" y="1227345"/>
                </a:lnTo>
                <a:lnTo>
                  <a:pt x="1863726" y="1226948"/>
                </a:lnTo>
                <a:lnTo>
                  <a:pt x="1860948" y="1226948"/>
                </a:lnTo>
                <a:lnTo>
                  <a:pt x="1855391" y="1226948"/>
                </a:lnTo>
                <a:lnTo>
                  <a:pt x="1850232" y="1227742"/>
                </a:lnTo>
                <a:lnTo>
                  <a:pt x="1784351" y="1240049"/>
                </a:lnTo>
                <a:lnTo>
                  <a:pt x="1786732" y="1190026"/>
                </a:lnTo>
                <a:lnTo>
                  <a:pt x="1788716" y="1126504"/>
                </a:lnTo>
                <a:lnTo>
                  <a:pt x="1789907" y="1056631"/>
                </a:lnTo>
                <a:lnTo>
                  <a:pt x="1790701" y="985566"/>
                </a:lnTo>
                <a:lnTo>
                  <a:pt x="1790701" y="920854"/>
                </a:lnTo>
                <a:lnTo>
                  <a:pt x="1790304" y="892666"/>
                </a:lnTo>
                <a:lnTo>
                  <a:pt x="1789907" y="868052"/>
                </a:lnTo>
                <a:lnTo>
                  <a:pt x="1789113" y="848201"/>
                </a:lnTo>
                <a:lnTo>
                  <a:pt x="1787923" y="833909"/>
                </a:lnTo>
                <a:lnTo>
                  <a:pt x="1787129" y="828748"/>
                </a:lnTo>
                <a:lnTo>
                  <a:pt x="1786335" y="825969"/>
                </a:lnTo>
                <a:lnTo>
                  <a:pt x="1785541" y="824381"/>
                </a:lnTo>
                <a:lnTo>
                  <a:pt x="1785144" y="824381"/>
                </a:lnTo>
                <a:lnTo>
                  <a:pt x="1784351" y="824778"/>
                </a:lnTo>
                <a:lnTo>
                  <a:pt x="1778398" y="832718"/>
                </a:lnTo>
                <a:lnTo>
                  <a:pt x="1772444" y="841452"/>
                </a:lnTo>
                <a:lnTo>
                  <a:pt x="1770460" y="843437"/>
                </a:lnTo>
                <a:lnTo>
                  <a:pt x="1750616" y="1136033"/>
                </a:lnTo>
                <a:lnTo>
                  <a:pt x="1743869" y="1212258"/>
                </a:lnTo>
                <a:lnTo>
                  <a:pt x="1739107" y="1264664"/>
                </a:lnTo>
                <a:lnTo>
                  <a:pt x="1735932" y="1268634"/>
                </a:lnTo>
                <a:lnTo>
                  <a:pt x="1733551" y="1272604"/>
                </a:lnTo>
                <a:lnTo>
                  <a:pt x="1731169" y="1276971"/>
                </a:lnTo>
                <a:lnTo>
                  <a:pt x="1728391" y="1281338"/>
                </a:lnTo>
                <a:lnTo>
                  <a:pt x="1724819" y="1290469"/>
                </a:lnTo>
                <a:lnTo>
                  <a:pt x="1721644" y="1300394"/>
                </a:lnTo>
                <a:lnTo>
                  <a:pt x="1718866" y="1309526"/>
                </a:lnTo>
                <a:lnTo>
                  <a:pt x="1717279" y="1319054"/>
                </a:lnTo>
                <a:lnTo>
                  <a:pt x="1715294" y="1328185"/>
                </a:lnTo>
                <a:lnTo>
                  <a:pt x="1714501" y="1336522"/>
                </a:lnTo>
                <a:lnTo>
                  <a:pt x="1710929" y="1342477"/>
                </a:lnTo>
                <a:lnTo>
                  <a:pt x="1677194" y="1790303"/>
                </a:lnTo>
                <a:lnTo>
                  <a:pt x="1674019" y="1789906"/>
                </a:lnTo>
                <a:lnTo>
                  <a:pt x="1585119" y="1789906"/>
                </a:lnTo>
                <a:lnTo>
                  <a:pt x="1581150" y="1789906"/>
                </a:lnTo>
                <a:lnTo>
                  <a:pt x="1577975" y="1790303"/>
                </a:lnTo>
                <a:lnTo>
                  <a:pt x="1571229" y="1792288"/>
                </a:lnTo>
                <a:lnTo>
                  <a:pt x="1526382" y="1442523"/>
                </a:lnTo>
                <a:lnTo>
                  <a:pt x="1520429" y="1442920"/>
                </a:lnTo>
                <a:lnTo>
                  <a:pt x="1514475" y="1443317"/>
                </a:lnTo>
                <a:lnTo>
                  <a:pt x="1510110" y="1442920"/>
                </a:lnTo>
                <a:lnTo>
                  <a:pt x="1505744" y="1442523"/>
                </a:lnTo>
                <a:lnTo>
                  <a:pt x="1464072" y="1792288"/>
                </a:lnTo>
                <a:lnTo>
                  <a:pt x="1456929" y="1790303"/>
                </a:lnTo>
                <a:lnTo>
                  <a:pt x="1453357" y="1789906"/>
                </a:lnTo>
                <a:lnTo>
                  <a:pt x="1449388" y="1789906"/>
                </a:lnTo>
                <a:lnTo>
                  <a:pt x="1360488" y="1789906"/>
                </a:lnTo>
                <a:lnTo>
                  <a:pt x="1357710" y="1790303"/>
                </a:lnTo>
                <a:lnTo>
                  <a:pt x="1354932" y="1790700"/>
                </a:lnTo>
                <a:lnTo>
                  <a:pt x="1323578" y="1376223"/>
                </a:lnTo>
                <a:lnTo>
                  <a:pt x="1325563" y="1369871"/>
                </a:lnTo>
                <a:lnTo>
                  <a:pt x="1326357" y="1362725"/>
                </a:lnTo>
                <a:lnTo>
                  <a:pt x="1326357" y="1355579"/>
                </a:lnTo>
                <a:lnTo>
                  <a:pt x="1325960" y="1348035"/>
                </a:lnTo>
                <a:lnTo>
                  <a:pt x="1324769" y="1338110"/>
                </a:lnTo>
                <a:lnTo>
                  <a:pt x="1323182" y="1327391"/>
                </a:lnTo>
                <a:lnTo>
                  <a:pt x="1321197" y="1315481"/>
                </a:lnTo>
                <a:lnTo>
                  <a:pt x="1318419" y="1303173"/>
                </a:lnTo>
                <a:lnTo>
                  <a:pt x="1316435" y="1297218"/>
                </a:lnTo>
                <a:lnTo>
                  <a:pt x="1314053" y="1291263"/>
                </a:lnTo>
                <a:lnTo>
                  <a:pt x="1312069" y="1285308"/>
                </a:lnTo>
                <a:lnTo>
                  <a:pt x="1308894" y="1279353"/>
                </a:lnTo>
                <a:lnTo>
                  <a:pt x="1305719" y="1273795"/>
                </a:lnTo>
                <a:lnTo>
                  <a:pt x="1302147" y="1268237"/>
                </a:lnTo>
                <a:lnTo>
                  <a:pt x="1298178" y="1263472"/>
                </a:lnTo>
                <a:lnTo>
                  <a:pt x="1293813" y="1259105"/>
                </a:lnTo>
                <a:lnTo>
                  <a:pt x="1292225" y="1240049"/>
                </a:lnTo>
                <a:lnTo>
                  <a:pt x="1293813" y="1217419"/>
                </a:lnTo>
                <a:lnTo>
                  <a:pt x="1305322" y="1219802"/>
                </a:lnTo>
                <a:lnTo>
                  <a:pt x="1311672" y="1220993"/>
                </a:lnTo>
                <a:lnTo>
                  <a:pt x="1317228" y="1220993"/>
                </a:lnTo>
                <a:lnTo>
                  <a:pt x="1321991" y="1220993"/>
                </a:lnTo>
                <a:lnTo>
                  <a:pt x="1326357" y="1220596"/>
                </a:lnTo>
                <a:lnTo>
                  <a:pt x="1330325" y="1219802"/>
                </a:lnTo>
                <a:lnTo>
                  <a:pt x="1334691" y="1218610"/>
                </a:lnTo>
                <a:lnTo>
                  <a:pt x="1339057" y="1217022"/>
                </a:lnTo>
                <a:lnTo>
                  <a:pt x="1342628" y="1215037"/>
                </a:lnTo>
                <a:lnTo>
                  <a:pt x="1346597" y="1213052"/>
                </a:lnTo>
                <a:lnTo>
                  <a:pt x="1350169" y="1210670"/>
                </a:lnTo>
                <a:lnTo>
                  <a:pt x="1353741" y="1207891"/>
                </a:lnTo>
                <a:lnTo>
                  <a:pt x="1356916" y="1205112"/>
                </a:lnTo>
                <a:lnTo>
                  <a:pt x="1360091" y="1201539"/>
                </a:lnTo>
                <a:lnTo>
                  <a:pt x="1362869" y="1198363"/>
                </a:lnTo>
                <a:lnTo>
                  <a:pt x="1365647" y="1194393"/>
                </a:lnTo>
                <a:lnTo>
                  <a:pt x="1367632" y="1190820"/>
                </a:lnTo>
                <a:lnTo>
                  <a:pt x="1369219" y="1186453"/>
                </a:lnTo>
                <a:lnTo>
                  <a:pt x="1370807" y="1182086"/>
                </a:lnTo>
                <a:lnTo>
                  <a:pt x="1394619" y="1110624"/>
                </a:lnTo>
                <a:lnTo>
                  <a:pt x="1417638" y="1047897"/>
                </a:lnTo>
                <a:lnTo>
                  <a:pt x="1429544" y="1016533"/>
                </a:lnTo>
                <a:lnTo>
                  <a:pt x="1440657" y="985169"/>
                </a:lnTo>
                <a:lnTo>
                  <a:pt x="1450578" y="954997"/>
                </a:lnTo>
                <a:lnTo>
                  <a:pt x="1460500" y="924427"/>
                </a:lnTo>
                <a:lnTo>
                  <a:pt x="1469629" y="895048"/>
                </a:lnTo>
                <a:lnTo>
                  <a:pt x="1477169" y="866067"/>
                </a:lnTo>
                <a:lnTo>
                  <a:pt x="1480741" y="878771"/>
                </a:lnTo>
                <a:lnTo>
                  <a:pt x="1482329" y="868052"/>
                </a:lnTo>
                <a:lnTo>
                  <a:pt x="1491854" y="796193"/>
                </a:lnTo>
                <a:lnTo>
                  <a:pt x="1493838" y="783886"/>
                </a:lnTo>
                <a:lnTo>
                  <a:pt x="1506538" y="687016"/>
                </a:lnTo>
                <a:lnTo>
                  <a:pt x="1500982" y="672326"/>
                </a:lnTo>
                <a:lnTo>
                  <a:pt x="1507729" y="673517"/>
                </a:lnTo>
                <a:lnTo>
                  <a:pt x="1514079" y="675105"/>
                </a:lnTo>
                <a:lnTo>
                  <a:pt x="1520032" y="675502"/>
                </a:lnTo>
                <a:lnTo>
                  <a:pt x="1526382" y="675899"/>
                </a:lnTo>
                <a:lnTo>
                  <a:pt x="1533922" y="675502"/>
                </a:lnTo>
                <a:lnTo>
                  <a:pt x="1541860" y="674311"/>
                </a:lnTo>
                <a:lnTo>
                  <a:pt x="1549400" y="673517"/>
                </a:lnTo>
                <a:lnTo>
                  <a:pt x="1556941" y="671929"/>
                </a:lnTo>
                <a:lnTo>
                  <a:pt x="1551385" y="690589"/>
                </a:lnTo>
                <a:lnTo>
                  <a:pt x="1573213" y="881153"/>
                </a:lnTo>
                <a:lnTo>
                  <a:pt x="1628776" y="636993"/>
                </a:lnTo>
                <a:lnTo>
                  <a:pt x="1635126" y="631832"/>
                </a:lnTo>
                <a:lnTo>
                  <a:pt x="1641476" y="626273"/>
                </a:lnTo>
                <a:lnTo>
                  <a:pt x="1647826" y="621112"/>
                </a:lnTo>
                <a:lnTo>
                  <a:pt x="1654176" y="615157"/>
                </a:lnTo>
                <a:lnTo>
                  <a:pt x="1664891" y="614363"/>
                </a:lnTo>
                <a:close/>
                <a:moveTo>
                  <a:pt x="1134938" y="547688"/>
                </a:moveTo>
                <a:lnTo>
                  <a:pt x="1149232" y="547688"/>
                </a:lnTo>
                <a:lnTo>
                  <a:pt x="1163128" y="548482"/>
                </a:lnTo>
                <a:lnTo>
                  <a:pt x="1177421" y="550070"/>
                </a:lnTo>
                <a:lnTo>
                  <a:pt x="1191317" y="552055"/>
                </a:lnTo>
                <a:lnTo>
                  <a:pt x="1205611" y="554834"/>
                </a:lnTo>
                <a:lnTo>
                  <a:pt x="1219507" y="558010"/>
                </a:lnTo>
                <a:lnTo>
                  <a:pt x="1233403" y="561979"/>
                </a:lnTo>
                <a:lnTo>
                  <a:pt x="1247300" y="566346"/>
                </a:lnTo>
                <a:lnTo>
                  <a:pt x="1261196" y="571110"/>
                </a:lnTo>
                <a:lnTo>
                  <a:pt x="1274695" y="576667"/>
                </a:lnTo>
                <a:lnTo>
                  <a:pt x="1288194" y="582225"/>
                </a:lnTo>
                <a:lnTo>
                  <a:pt x="1300899" y="588180"/>
                </a:lnTo>
                <a:lnTo>
                  <a:pt x="1313605" y="594531"/>
                </a:lnTo>
                <a:lnTo>
                  <a:pt x="1325913" y="600883"/>
                </a:lnTo>
                <a:lnTo>
                  <a:pt x="1337824" y="607632"/>
                </a:lnTo>
                <a:lnTo>
                  <a:pt x="1349338" y="614777"/>
                </a:lnTo>
                <a:lnTo>
                  <a:pt x="1360455" y="621923"/>
                </a:lnTo>
                <a:lnTo>
                  <a:pt x="1370381" y="629069"/>
                </a:lnTo>
                <a:lnTo>
                  <a:pt x="1380704" y="636214"/>
                </a:lnTo>
                <a:lnTo>
                  <a:pt x="1389836" y="643757"/>
                </a:lnTo>
                <a:lnTo>
                  <a:pt x="1398173" y="650902"/>
                </a:lnTo>
                <a:lnTo>
                  <a:pt x="1405717" y="658048"/>
                </a:lnTo>
                <a:lnTo>
                  <a:pt x="1412864" y="665590"/>
                </a:lnTo>
                <a:lnTo>
                  <a:pt x="1419216" y="672339"/>
                </a:lnTo>
                <a:lnTo>
                  <a:pt x="1425172" y="679485"/>
                </a:lnTo>
                <a:lnTo>
                  <a:pt x="1429936" y="686233"/>
                </a:lnTo>
                <a:lnTo>
                  <a:pt x="1433907" y="692982"/>
                </a:lnTo>
                <a:lnTo>
                  <a:pt x="1436289" y="699334"/>
                </a:lnTo>
                <a:lnTo>
                  <a:pt x="1438274" y="705288"/>
                </a:lnTo>
                <a:lnTo>
                  <a:pt x="1439068" y="711243"/>
                </a:lnTo>
                <a:lnTo>
                  <a:pt x="1439862" y="719182"/>
                </a:lnTo>
                <a:lnTo>
                  <a:pt x="1441053" y="727916"/>
                </a:lnTo>
                <a:lnTo>
                  <a:pt x="1441450" y="737443"/>
                </a:lnTo>
                <a:lnTo>
                  <a:pt x="1441053" y="746971"/>
                </a:lnTo>
                <a:lnTo>
                  <a:pt x="1440656" y="756895"/>
                </a:lnTo>
                <a:lnTo>
                  <a:pt x="1439465" y="766820"/>
                </a:lnTo>
                <a:lnTo>
                  <a:pt x="1438671" y="777538"/>
                </a:lnTo>
                <a:lnTo>
                  <a:pt x="1437083" y="787860"/>
                </a:lnTo>
                <a:lnTo>
                  <a:pt x="1433112" y="810090"/>
                </a:lnTo>
                <a:lnTo>
                  <a:pt x="1428348" y="833512"/>
                </a:lnTo>
                <a:lnTo>
                  <a:pt x="1422392" y="857331"/>
                </a:lnTo>
                <a:lnTo>
                  <a:pt x="1415643" y="882340"/>
                </a:lnTo>
                <a:lnTo>
                  <a:pt x="1407702" y="908144"/>
                </a:lnTo>
                <a:lnTo>
                  <a:pt x="1399761" y="933947"/>
                </a:lnTo>
                <a:lnTo>
                  <a:pt x="1390630" y="960148"/>
                </a:lnTo>
                <a:lnTo>
                  <a:pt x="1381101" y="986348"/>
                </a:lnTo>
                <a:lnTo>
                  <a:pt x="1361646" y="1039146"/>
                </a:lnTo>
                <a:lnTo>
                  <a:pt x="1342191" y="1091547"/>
                </a:lnTo>
                <a:lnTo>
                  <a:pt x="1317972" y="1165385"/>
                </a:lnTo>
                <a:lnTo>
                  <a:pt x="1242535" y="1148315"/>
                </a:lnTo>
                <a:lnTo>
                  <a:pt x="1238962" y="1207465"/>
                </a:lnTo>
                <a:lnTo>
                  <a:pt x="1232212" y="1284875"/>
                </a:lnTo>
                <a:lnTo>
                  <a:pt x="1226654" y="1344422"/>
                </a:lnTo>
                <a:lnTo>
                  <a:pt x="1221095" y="1398411"/>
                </a:lnTo>
                <a:lnTo>
                  <a:pt x="1220698" y="1403572"/>
                </a:lnTo>
                <a:lnTo>
                  <a:pt x="1218316" y="1411908"/>
                </a:lnTo>
                <a:lnTo>
                  <a:pt x="1214743" y="1420245"/>
                </a:lnTo>
                <a:lnTo>
                  <a:pt x="1211169" y="1428581"/>
                </a:lnTo>
                <a:lnTo>
                  <a:pt x="1207199" y="1436918"/>
                </a:lnTo>
                <a:lnTo>
                  <a:pt x="1203229" y="1444857"/>
                </a:lnTo>
                <a:lnTo>
                  <a:pt x="1198464" y="1452797"/>
                </a:lnTo>
                <a:lnTo>
                  <a:pt x="1193303" y="1461133"/>
                </a:lnTo>
                <a:lnTo>
                  <a:pt x="1187744" y="1469073"/>
                </a:lnTo>
                <a:lnTo>
                  <a:pt x="1141688" y="2084388"/>
                </a:lnTo>
                <a:lnTo>
                  <a:pt x="1017416" y="2084388"/>
                </a:lnTo>
                <a:lnTo>
                  <a:pt x="955478" y="1594915"/>
                </a:lnTo>
                <a:lnTo>
                  <a:pt x="947537" y="1595709"/>
                </a:lnTo>
                <a:lnTo>
                  <a:pt x="943567" y="1596503"/>
                </a:lnTo>
                <a:lnTo>
                  <a:pt x="939597" y="1596503"/>
                </a:lnTo>
                <a:lnTo>
                  <a:pt x="934435" y="1595709"/>
                </a:lnTo>
                <a:lnTo>
                  <a:pt x="928877" y="1595312"/>
                </a:lnTo>
                <a:lnTo>
                  <a:pt x="871306" y="2082006"/>
                </a:lnTo>
                <a:lnTo>
                  <a:pt x="741476" y="2084388"/>
                </a:lnTo>
                <a:lnTo>
                  <a:pt x="694625" y="1461133"/>
                </a:lnTo>
                <a:lnTo>
                  <a:pt x="685890" y="1446842"/>
                </a:lnTo>
                <a:lnTo>
                  <a:pt x="681920" y="1439697"/>
                </a:lnTo>
                <a:lnTo>
                  <a:pt x="677553" y="1432948"/>
                </a:lnTo>
                <a:lnTo>
                  <a:pt x="673582" y="1425802"/>
                </a:lnTo>
                <a:lnTo>
                  <a:pt x="670406" y="1418657"/>
                </a:lnTo>
                <a:lnTo>
                  <a:pt x="667230" y="1411511"/>
                </a:lnTo>
                <a:lnTo>
                  <a:pt x="664848" y="1403969"/>
                </a:lnTo>
                <a:lnTo>
                  <a:pt x="664053" y="1398411"/>
                </a:lnTo>
                <a:lnTo>
                  <a:pt x="657701" y="1329337"/>
                </a:lnTo>
                <a:lnTo>
                  <a:pt x="650554" y="1253514"/>
                </a:lnTo>
                <a:lnTo>
                  <a:pt x="642217" y="1157446"/>
                </a:lnTo>
                <a:lnTo>
                  <a:pt x="626335" y="1161415"/>
                </a:lnTo>
                <a:lnTo>
                  <a:pt x="610057" y="1165782"/>
                </a:lnTo>
                <a:lnTo>
                  <a:pt x="594175" y="1168958"/>
                </a:lnTo>
                <a:lnTo>
                  <a:pt x="585440" y="1170943"/>
                </a:lnTo>
                <a:lnTo>
                  <a:pt x="577500" y="1171737"/>
                </a:lnTo>
                <a:lnTo>
                  <a:pt x="569956" y="1172531"/>
                </a:lnTo>
                <a:lnTo>
                  <a:pt x="562412" y="1172928"/>
                </a:lnTo>
                <a:lnTo>
                  <a:pt x="554869" y="1172928"/>
                </a:lnTo>
                <a:lnTo>
                  <a:pt x="548119" y="1172531"/>
                </a:lnTo>
                <a:lnTo>
                  <a:pt x="541369" y="1171737"/>
                </a:lnTo>
                <a:lnTo>
                  <a:pt x="535017" y="1170149"/>
                </a:lnTo>
                <a:lnTo>
                  <a:pt x="529458" y="1167767"/>
                </a:lnTo>
                <a:lnTo>
                  <a:pt x="523900" y="1165385"/>
                </a:lnTo>
                <a:lnTo>
                  <a:pt x="514768" y="1116557"/>
                </a:lnTo>
                <a:lnTo>
                  <a:pt x="504048" y="1055819"/>
                </a:lnTo>
                <a:lnTo>
                  <a:pt x="492931" y="988730"/>
                </a:lnTo>
                <a:lnTo>
                  <a:pt x="482211" y="919656"/>
                </a:lnTo>
                <a:lnTo>
                  <a:pt x="477049" y="885913"/>
                </a:lnTo>
                <a:lnTo>
                  <a:pt x="472682" y="853361"/>
                </a:lnTo>
                <a:lnTo>
                  <a:pt x="468712" y="822397"/>
                </a:lnTo>
                <a:lnTo>
                  <a:pt x="465932" y="794608"/>
                </a:lnTo>
                <a:lnTo>
                  <a:pt x="463550" y="770393"/>
                </a:lnTo>
                <a:lnTo>
                  <a:pt x="462359" y="748956"/>
                </a:lnTo>
                <a:lnTo>
                  <a:pt x="461962" y="740222"/>
                </a:lnTo>
                <a:lnTo>
                  <a:pt x="461962" y="732680"/>
                </a:lnTo>
                <a:lnTo>
                  <a:pt x="462359" y="726328"/>
                </a:lnTo>
                <a:lnTo>
                  <a:pt x="463153" y="720770"/>
                </a:lnTo>
                <a:lnTo>
                  <a:pt x="463550" y="716404"/>
                </a:lnTo>
                <a:lnTo>
                  <a:pt x="463947" y="711640"/>
                </a:lnTo>
                <a:lnTo>
                  <a:pt x="465138" y="707273"/>
                </a:lnTo>
                <a:lnTo>
                  <a:pt x="466330" y="702906"/>
                </a:lnTo>
                <a:lnTo>
                  <a:pt x="469109" y="694173"/>
                </a:lnTo>
                <a:lnTo>
                  <a:pt x="473079" y="685836"/>
                </a:lnTo>
                <a:lnTo>
                  <a:pt x="477447" y="677500"/>
                </a:lnTo>
                <a:lnTo>
                  <a:pt x="483005" y="669957"/>
                </a:lnTo>
                <a:lnTo>
                  <a:pt x="489358" y="662415"/>
                </a:lnTo>
                <a:lnTo>
                  <a:pt x="496504" y="654475"/>
                </a:lnTo>
                <a:lnTo>
                  <a:pt x="504048" y="647329"/>
                </a:lnTo>
                <a:lnTo>
                  <a:pt x="512783" y="640581"/>
                </a:lnTo>
                <a:lnTo>
                  <a:pt x="521915" y="634229"/>
                </a:lnTo>
                <a:lnTo>
                  <a:pt x="531443" y="628275"/>
                </a:lnTo>
                <a:lnTo>
                  <a:pt x="542163" y="621923"/>
                </a:lnTo>
                <a:lnTo>
                  <a:pt x="552883" y="616365"/>
                </a:lnTo>
                <a:lnTo>
                  <a:pt x="564000" y="610411"/>
                </a:lnTo>
                <a:lnTo>
                  <a:pt x="575911" y="605250"/>
                </a:lnTo>
                <a:lnTo>
                  <a:pt x="588220" y="600089"/>
                </a:lnTo>
                <a:lnTo>
                  <a:pt x="600925" y="595325"/>
                </a:lnTo>
                <a:lnTo>
                  <a:pt x="613233" y="590562"/>
                </a:lnTo>
                <a:lnTo>
                  <a:pt x="626732" y="586195"/>
                </a:lnTo>
                <a:lnTo>
                  <a:pt x="640231" y="582225"/>
                </a:lnTo>
                <a:lnTo>
                  <a:pt x="653731" y="577858"/>
                </a:lnTo>
                <a:lnTo>
                  <a:pt x="681920" y="570713"/>
                </a:lnTo>
                <a:lnTo>
                  <a:pt x="710110" y="564361"/>
                </a:lnTo>
                <a:lnTo>
                  <a:pt x="738299" y="558407"/>
                </a:lnTo>
                <a:lnTo>
                  <a:pt x="766489" y="554040"/>
                </a:lnTo>
                <a:lnTo>
                  <a:pt x="793884" y="549673"/>
                </a:lnTo>
                <a:lnTo>
                  <a:pt x="797458" y="549276"/>
                </a:lnTo>
                <a:lnTo>
                  <a:pt x="800634" y="549276"/>
                </a:lnTo>
                <a:lnTo>
                  <a:pt x="806987" y="549276"/>
                </a:lnTo>
                <a:lnTo>
                  <a:pt x="897114" y="881943"/>
                </a:lnTo>
                <a:lnTo>
                  <a:pt x="899099" y="868843"/>
                </a:lnTo>
                <a:lnTo>
                  <a:pt x="930068" y="640581"/>
                </a:lnTo>
                <a:lnTo>
                  <a:pt x="921333" y="617953"/>
                </a:lnTo>
                <a:lnTo>
                  <a:pt x="938406" y="588577"/>
                </a:lnTo>
                <a:lnTo>
                  <a:pt x="977712" y="588180"/>
                </a:lnTo>
                <a:lnTo>
                  <a:pt x="994388" y="617953"/>
                </a:lnTo>
                <a:lnTo>
                  <a:pt x="986844" y="644551"/>
                </a:lnTo>
                <a:lnTo>
                  <a:pt x="1014636" y="885913"/>
                </a:lnTo>
                <a:lnTo>
                  <a:pt x="1088485" y="559597"/>
                </a:lnTo>
                <a:lnTo>
                  <a:pt x="1096823" y="556025"/>
                </a:lnTo>
                <a:lnTo>
                  <a:pt x="1103175" y="552849"/>
                </a:lnTo>
                <a:lnTo>
                  <a:pt x="1106749" y="550467"/>
                </a:lnTo>
                <a:lnTo>
                  <a:pt x="1107543" y="550070"/>
                </a:lnTo>
                <a:lnTo>
                  <a:pt x="1107543" y="549673"/>
                </a:lnTo>
                <a:lnTo>
                  <a:pt x="1121042" y="548085"/>
                </a:lnTo>
                <a:lnTo>
                  <a:pt x="1134938" y="547688"/>
                </a:lnTo>
                <a:close/>
                <a:moveTo>
                  <a:pt x="1529566" y="180975"/>
                </a:moveTo>
                <a:lnTo>
                  <a:pt x="1542295" y="180975"/>
                </a:lnTo>
                <a:lnTo>
                  <a:pt x="1554228" y="181372"/>
                </a:lnTo>
                <a:lnTo>
                  <a:pt x="1566162" y="182564"/>
                </a:lnTo>
                <a:lnTo>
                  <a:pt x="1577698" y="184153"/>
                </a:lnTo>
                <a:lnTo>
                  <a:pt x="1588040" y="186139"/>
                </a:lnTo>
                <a:lnTo>
                  <a:pt x="1598781" y="188920"/>
                </a:lnTo>
                <a:lnTo>
                  <a:pt x="1608328" y="191700"/>
                </a:lnTo>
                <a:lnTo>
                  <a:pt x="1617874" y="195275"/>
                </a:lnTo>
                <a:lnTo>
                  <a:pt x="1626626" y="198453"/>
                </a:lnTo>
                <a:lnTo>
                  <a:pt x="1634979" y="202426"/>
                </a:lnTo>
                <a:lnTo>
                  <a:pt x="1642935" y="206398"/>
                </a:lnTo>
                <a:lnTo>
                  <a:pt x="1650095" y="210370"/>
                </a:lnTo>
                <a:lnTo>
                  <a:pt x="1656858" y="214740"/>
                </a:lnTo>
                <a:lnTo>
                  <a:pt x="1663222" y="218315"/>
                </a:lnTo>
                <a:lnTo>
                  <a:pt x="1673962" y="225862"/>
                </a:lnTo>
                <a:lnTo>
                  <a:pt x="1682316" y="232615"/>
                </a:lnTo>
                <a:lnTo>
                  <a:pt x="1688681" y="238177"/>
                </a:lnTo>
                <a:lnTo>
                  <a:pt x="1693454" y="243341"/>
                </a:lnTo>
                <a:lnTo>
                  <a:pt x="1691863" y="246519"/>
                </a:lnTo>
                <a:lnTo>
                  <a:pt x="1689476" y="250888"/>
                </a:lnTo>
                <a:lnTo>
                  <a:pt x="1686692" y="256052"/>
                </a:lnTo>
                <a:lnTo>
                  <a:pt x="1682714" y="262011"/>
                </a:lnTo>
                <a:lnTo>
                  <a:pt x="1677940" y="268367"/>
                </a:lnTo>
                <a:lnTo>
                  <a:pt x="1671973" y="275120"/>
                </a:lnTo>
                <a:lnTo>
                  <a:pt x="1665211" y="281078"/>
                </a:lnTo>
                <a:lnTo>
                  <a:pt x="1661233" y="284256"/>
                </a:lnTo>
                <a:lnTo>
                  <a:pt x="1656858" y="286639"/>
                </a:lnTo>
                <a:lnTo>
                  <a:pt x="1652880" y="289420"/>
                </a:lnTo>
                <a:lnTo>
                  <a:pt x="1648106" y="291803"/>
                </a:lnTo>
                <a:lnTo>
                  <a:pt x="1643333" y="293790"/>
                </a:lnTo>
                <a:lnTo>
                  <a:pt x="1638162" y="295776"/>
                </a:lnTo>
                <a:lnTo>
                  <a:pt x="1632593" y="296967"/>
                </a:lnTo>
                <a:lnTo>
                  <a:pt x="1627024" y="297762"/>
                </a:lnTo>
                <a:lnTo>
                  <a:pt x="1621057" y="298159"/>
                </a:lnTo>
                <a:lnTo>
                  <a:pt x="1614692" y="298159"/>
                </a:lnTo>
                <a:lnTo>
                  <a:pt x="1607930" y="297762"/>
                </a:lnTo>
                <a:lnTo>
                  <a:pt x="1601167" y="296570"/>
                </a:lnTo>
                <a:lnTo>
                  <a:pt x="1594007" y="294584"/>
                </a:lnTo>
                <a:lnTo>
                  <a:pt x="1586449" y="292201"/>
                </a:lnTo>
                <a:lnTo>
                  <a:pt x="1578891" y="289420"/>
                </a:lnTo>
                <a:lnTo>
                  <a:pt x="1570936" y="285448"/>
                </a:lnTo>
                <a:lnTo>
                  <a:pt x="1561389" y="280681"/>
                </a:lnTo>
                <a:lnTo>
                  <a:pt x="1551842" y="276708"/>
                </a:lnTo>
                <a:lnTo>
                  <a:pt x="1590825" y="295776"/>
                </a:lnTo>
                <a:lnTo>
                  <a:pt x="1608328" y="303720"/>
                </a:lnTo>
                <a:lnTo>
                  <a:pt x="1617477" y="306898"/>
                </a:lnTo>
                <a:lnTo>
                  <a:pt x="1625830" y="310473"/>
                </a:lnTo>
                <a:lnTo>
                  <a:pt x="1633786" y="312857"/>
                </a:lnTo>
                <a:lnTo>
                  <a:pt x="1641344" y="314446"/>
                </a:lnTo>
                <a:lnTo>
                  <a:pt x="1648902" y="316035"/>
                </a:lnTo>
                <a:lnTo>
                  <a:pt x="1655664" y="316432"/>
                </a:lnTo>
                <a:lnTo>
                  <a:pt x="1662427" y="316035"/>
                </a:lnTo>
                <a:lnTo>
                  <a:pt x="1665609" y="315240"/>
                </a:lnTo>
                <a:lnTo>
                  <a:pt x="1668393" y="314446"/>
                </a:lnTo>
                <a:lnTo>
                  <a:pt x="1671576" y="313651"/>
                </a:lnTo>
                <a:lnTo>
                  <a:pt x="1674360" y="312460"/>
                </a:lnTo>
                <a:lnTo>
                  <a:pt x="1676747" y="310871"/>
                </a:lnTo>
                <a:lnTo>
                  <a:pt x="1679531" y="309282"/>
                </a:lnTo>
                <a:lnTo>
                  <a:pt x="1680725" y="321993"/>
                </a:lnTo>
                <a:lnTo>
                  <a:pt x="1681123" y="333910"/>
                </a:lnTo>
                <a:lnTo>
                  <a:pt x="1681123" y="345430"/>
                </a:lnTo>
                <a:lnTo>
                  <a:pt x="1680327" y="356950"/>
                </a:lnTo>
                <a:lnTo>
                  <a:pt x="1682316" y="354566"/>
                </a:lnTo>
                <a:lnTo>
                  <a:pt x="1683509" y="353772"/>
                </a:lnTo>
                <a:lnTo>
                  <a:pt x="1684703" y="353772"/>
                </a:lnTo>
                <a:lnTo>
                  <a:pt x="1685896" y="354169"/>
                </a:lnTo>
                <a:lnTo>
                  <a:pt x="1687487" y="354964"/>
                </a:lnTo>
                <a:lnTo>
                  <a:pt x="1688681" y="356553"/>
                </a:lnTo>
                <a:lnTo>
                  <a:pt x="1689874" y="358142"/>
                </a:lnTo>
                <a:lnTo>
                  <a:pt x="1692261" y="363703"/>
                </a:lnTo>
                <a:lnTo>
                  <a:pt x="1694250" y="370456"/>
                </a:lnTo>
                <a:lnTo>
                  <a:pt x="1695841" y="378401"/>
                </a:lnTo>
                <a:lnTo>
                  <a:pt x="1697034" y="387934"/>
                </a:lnTo>
                <a:lnTo>
                  <a:pt x="1698227" y="398660"/>
                </a:lnTo>
                <a:lnTo>
                  <a:pt x="1698625" y="409782"/>
                </a:lnTo>
                <a:lnTo>
                  <a:pt x="1698227" y="420905"/>
                </a:lnTo>
                <a:lnTo>
                  <a:pt x="1697034" y="431630"/>
                </a:lnTo>
                <a:lnTo>
                  <a:pt x="1695841" y="441164"/>
                </a:lnTo>
                <a:lnTo>
                  <a:pt x="1694250" y="449108"/>
                </a:lnTo>
                <a:lnTo>
                  <a:pt x="1692261" y="456259"/>
                </a:lnTo>
                <a:lnTo>
                  <a:pt x="1689874" y="461423"/>
                </a:lnTo>
                <a:lnTo>
                  <a:pt x="1688681" y="463012"/>
                </a:lnTo>
                <a:lnTo>
                  <a:pt x="1687487" y="464998"/>
                </a:lnTo>
                <a:lnTo>
                  <a:pt x="1685896" y="465792"/>
                </a:lnTo>
                <a:lnTo>
                  <a:pt x="1684703" y="465792"/>
                </a:lnTo>
                <a:lnTo>
                  <a:pt x="1683112" y="465792"/>
                </a:lnTo>
                <a:lnTo>
                  <a:pt x="1681520" y="464203"/>
                </a:lnTo>
                <a:lnTo>
                  <a:pt x="1680327" y="463012"/>
                </a:lnTo>
                <a:lnTo>
                  <a:pt x="1679134" y="461025"/>
                </a:lnTo>
                <a:lnTo>
                  <a:pt x="1677940" y="458642"/>
                </a:lnTo>
                <a:lnTo>
                  <a:pt x="1676349" y="455464"/>
                </a:lnTo>
                <a:lnTo>
                  <a:pt x="1674758" y="447917"/>
                </a:lnTo>
                <a:lnTo>
                  <a:pt x="1673565" y="457450"/>
                </a:lnTo>
                <a:lnTo>
                  <a:pt x="1671973" y="467381"/>
                </a:lnTo>
                <a:lnTo>
                  <a:pt x="1669587" y="476518"/>
                </a:lnTo>
                <a:lnTo>
                  <a:pt x="1667200" y="485654"/>
                </a:lnTo>
                <a:lnTo>
                  <a:pt x="1664813" y="494393"/>
                </a:lnTo>
                <a:lnTo>
                  <a:pt x="1661631" y="502735"/>
                </a:lnTo>
                <a:lnTo>
                  <a:pt x="1658449" y="511077"/>
                </a:lnTo>
                <a:lnTo>
                  <a:pt x="1654869" y="519419"/>
                </a:lnTo>
                <a:lnTo>
                  <a:pt x="1651289" y="526966"/>
                </a:lnTo>
                <a:lnTo>
                  <a:pt x="1646913" y="534514"/>
                </a:lnTo>
                <a:lnTo>
                  <a:pt x="1642537" y="541664"/>
                </a:lnTo>
                <a:lnTo>
                  <a:pt x="1638162" y="548417"/>
                </a:lnTo>
                <a:lnTo>
                  <a:pt x="1633388" y="555170"/>
                </a:lnTo>
                <a:lnTo>
                  <a:pt x="1628217" y="561526"/>
                </a:lnTo>
                <a:lnTo>
                  <a:pt x="1623046" y="567485"/>
                </a:lnTo>
                <a:lnTo>
                  <a:pt x="1618272" y="573443"/>
                </a:lnTo>
                <a:lnTo>
                  <a:pt x="1612703" y="578607"/>
                </a:lnTo>
                <a:lnTo>
                  <a:pt x="1607134" y="583771"/>
                </a:lnTo>
                <a:lnTo>
                  <a:pt x="1601565" y="588538"/>
                </a:lnTo>
                <a:lnTo>
                  <a:pt x="1596394" y="592510"/>
                </a:lnTo>
                <a:lnTo>
                  <a:pt x="1590427" y="596880"/>
                </a:lnTo>
                <a:lnTo>
                  <a:pt x="1584460" y="600852"/>
                </a:lnTo>
                <a:lnTo>
                  <a:pt x="1578891" y="604030"/>
                </a:lnTo>
                <a:lnTo>
                  <a:pt x="1572924" y="607605"/>
                </a:lnTo>
                <a:lnTo>
                  <a:pt x="1566958" y="609989"/>
                </a:lnTo>
                <a:lnTo>
                  <a:pt x="1560991" y="612372"/>
                </a:lnTo>
                <a:lnTo>
                  <a:pt x="1555024" y="614756"/>
                </a:lnTo>
                <a:lnTo>
                  <a:pt x="1549853" y="616344"/>
                </a:lnTo>
                <a:lnTo>
                  <a:pt x="1543886" y="617536"/>
                </a:lnTo>
                <a:lnTo>
                  <a:pt x="1538317" y="618331"/>
                </a:lnTo>
                <a:lnTo>
                  <a:pt x="1532748" y="618728"/>
                </a:lnTo>
                <a:lnTo>
                  <a:pt x="1527179" y="619125"/>
                </a:lnTo>
                <a:lnTo>
                  <a:pt x="1523201" y="618728"/>
                </a:lnTo>
                <a:lnTo>
                  <a:pt x="1518428" y="618331"/>
                </a:lnTo>
                <a:lnTo>
                  <a:pt x="1513654" y="617536"/>
                </a:lnTo>
                <a:lnTo>
                  <a:pt x="1508881" y="615947"/>
                </a:lnTo>
                <a:lnTo>
                  <a:pt x="1503709" y="614358"/>
                </a:lnTo>
                <a:lnTo>
                  <a:pt x="1498538" y="611975"/>
                </a:lnTo>
                <a:lnTo>
                  <a:pt x="1492969" y="609592"/>
                </a:lnTo>
                <a:lnTo>
                  <a:pt x="1487798" y="606414"/>
                </a:lnTo>
                <a:lnTo>
                  <a:pt x="1482229" y="603633"/>
                </a:lnTo>
                <a:lnTo>
                  <a:pt x="1476660" y="599661"/>
                </a:lnTo>
                <a:lnTo>
                  <a:pt x="1465522" y="591716"/>
                </a:lnTo>
                <a:lnTo>
                  <a:pt x="1454384" y="582580"/>
                </a:lnTo>
                <a:lnTo>
                  <a:pt x="1443246" y="572251"/>
                </a:lnTo>
                <a:lnTo>
                  <a:pt x="1432108" y="560732"/>
                </a:lnTo>
                <a:lnTo>
                  <a:pt x="1421765" y="548020"/>
                </a:lnTo>
                <a:lnTo>
                  <a:pt x="1416992" y="541664"/>
                </a:lnTo>
                <a:lnTo>
                  <a:pt x="1411821" y="534514"/>
                </a:lnTo>
                <a:lnTo>
                  <a:pt x="1407445" y="527364"/>
                </a:lnTo>
                <a:lnTo>
                  <a:pt x="1402671" y="520213"/>
                </a:lnTo>
                <a:lnTo>
                  <a:pt x="1398296" y="512666"/>
                </a:lnTo>
                <a:lnTo>
                  <a:pt x="1394318" y="504721"/>
                </a:lnTo>
                <a:lnTo>
                  <a:pt x="1390340" y="496777"/>
                </a:lnTo>
                <a:lnTo>
                  <a:pt x="1386760" y="488435"/>
                </a:lnTo>
                <a:lnTo>
                  <a:pt x="1383180" y="480490"/>
                </a:lnTo>
                <a:lnTo>
                  <a:pt x="1380395" y="472148"/>
                </a:lnTo>
                <a:lnTo>
                  <a:pt x="1377213" y="463012"/>
                </a:lnTo>
                <a:lnTo>
                  <a:pt x="1374826" y="454272"/>
                </a:lnTo>
                <a:lnTo>
                  <a:pt x="1373235" y="460231"/>
                </a:lnTo>
                <a:lnTo>
                  <a:pt x="1370848" y="464998"/>
                </a:lnTo>
                <a:lnTo>
                  <a:pt x="1369655" y="466189"/>
                </a:lnTo>
                <a:lnTo>
                  <a:pt x="1368462" y="467381"/>
                </a:lnTo>
                <a:lnTo>
                  <a:pt x="1367268" y="468176"/>
                </a:lnTo>
                <a:lnTo>
                  <a:pt x="1366075" y="468573"/>
                </a:lnTo>
                <a:lnTo>
                  <a:pt x="1364484" y="468176"/>
                </a:lnTo>
                <a:lnTo>
                  <a:pt x="1363291" y="467381"/>
                </a:lnTo>
                <a:lnTo>
                  <a:pt x="1361699" y="466189"/>
                </a:lnTo>
                <a:lnTo>
                  <a:pt x="1360506" y="463806"/>
                </a:lnTo>
                <a:lnTo>
                  <a:pt x="1358119" y="459039"/>
                </a:lnTo>
                <a:lnTo>
                  <a:pt x="1356130" y="452286"/>
                </a:lnTo>
                <a:lnTo>
                  <a:pt x="1354539" y="443547"/>
                </a:lnTo>
                <a:lnTo>
                  <a:pt x="1353346" y="434411"/>
                </a:lnTo>
                <a:lnTo>
                  <a:pt x="1352550" y="423685"/>
                </a:lnTo>
                <a:lnTo>
                  <a:pt x="1352550" y="412563"/>
                </a:lnTo>
                <a:lnTo>
                  <a:pt x="1352550" y="401043"/>
                </a:lnTo>
                <a:lnTo>
                  <a:pt x="1353346" y="390715"/>
                </a:lnTo>
                <a:lnTo>
                  <a:pt x="1354539" y="381181"/>
                </a:lnTo>
                <a:lnTo>
                  <a:pt x="1356130" y="372839"/>
                </a:lnTo>
                <a:lnTo>
                  <a:pt x="1358119" y="366086"/>
                </a:lnTo>
                <a:lnTo>
                  <a:pt x="1360506" y="360922"/>
                </a:lnTo>
                <a:lnTo>
                  <a:pt x="1361699" y="358936"/>
                </a:lnTo>
                <a:lnTo>
                  <a:pt x="1363291" y="357744"/>
                </a:lnTo>
                <a:lnTo>
                  <a:pt x="1364484" y="356950"/>
                </a:lnTo>
                <a:lnTo>
                  <a:pt x="1366075" y="356553"/>
                </a:lnTo>
                <a:lnTo>
                  <a:pt x="1366871" y="356950"/>
                </a:lnTo>
                <a:lnTo>
                  <a:pt x="1367666" y="357347"/>
                </a:lnTo>
                <a:lnTo>
                  <a:pt x="1368064" y="349800"/>
                </a:lnTo>
                <a:lnTo>
                  <a:pt x="1368462" y="342252"/>
                </a:lnTo>
                <a:lnTo>
                  <a:pt x="1369257" y="335499"/>
                </a:lnTo>
                <a:lnTo>
                  <a:pt x="1370053" y="329541"/>
                </a:lnTo>
                <a:lnTo>
                  <a:pt x="1369655" y="321596"/>
                </a:lnTo>
                <a:lnTo>
                  <a:pt x="1369257" y="314049"/>
                </a:lnTo>
                <a:lnTo>
                  <a:pt x="1369257" y="307296"/>
                </a:lnTo>
                <a:lnTo>
                  <a:pt x="1369655" y="300543"/>
                </a:lnTo>
                <a:lnTo>
                  <a:pt x="1370053" y="294584"/>
                </a:lnTo>
                <a:lnTo>
                  <a:pt x="1370848" y="289023"/>
                </a:lnTo>
                <a:lnTo>
                  <a:pt x="1372440" y="283461"/>
                </a:lnTo>
                <a:lnTo>
                  <a:pt x="1374031" y="278297"/>
                </a:lnTo>
                <a:lnTo>
                  <a:pt x="1375622" y="273531"/>
                </a:lnTo>
                <a:lnTo>
                  <a:pt x="1377213" y="269558"/>
                </a:lnTo>
                <a:lnTo>
                  <a:pt x="1379998" y="265189"/>
                </a:lnTo>
                <a:lnTo>
                  <a:pt x="1382384" y="262011"/>
                </a:lnTo>
                <a:lnTo>
                  <a:pt x="1384771" y="258436"/>
                </a:lnTo>
                <a:lnTo>
                  <a:pt x="1387953" y="255655"/>
                </a:lnTo>
                <a:lnTo>
                  <a:pt x="1391136" y="252477"/>
                </a:lnTo>
                <a:lnTo>
                  <a:pt x="1394716" y="250491"/>
                </a:lnTo>
                <a:lnTo>
                  <a:pt x="1379600" y="250491"/>
                </a:lnTo>
                <a:lnTo>
                  <a:pt x="1367666" y="250888"/>
                </a:lnTo>
                <a:lnTo>
                  <a:pt x="1357324" y="251683"/>
                </a:lnTo>
                <a:lnTo>
                  <a:pt x="1364484" y="248108"/>
                </a:lnTo>
                <a:lnTo>
                  <a:pt x="1371644" y="243341"/>
                </a:lnTo>
                <a:lnTo>
                  <a:pt x="1379202" y="238177"/>
                </a:lnTo>
                <a:lnTo>
                  <a:pt x="1386362" y="232615"/>
                </a:lnTo>
                <a:lnTo>
                  <a:pt x="1400285" y="222287"/>
                </a:lnTo>
                <a:lnTo>
                  <a:pt x="1406649" y="217520"/>
                </a:lnTo>
                <a:lnTo>
                  <a:pt x="1412218" y="214343"/>
                </a:lnTo>
                <a:lnTo>
                  <a:pt x="1428528" y="206398"/>
                </a:lnTo>
                <a:lnTo>
                  <a:pt x="1444041" y="199645"/>
                </a:lnTo>
                <a:lnTo>
                  <a:pt x="1459157" y="194481"/>
                </a:lnTo>
                <a:lnTo>
                  <a:pt x="1474273" y="189714"/>
                </a:lnTo>
                <a:lnTo>
                  <a:pt x="1488594" y="186139"/>
                </a:lnTo>
                <a:lnTo>
                  <a:pt x="1502914" y="183756"/>
                </a:lnTo>
                <a:lnTo>
                  <a:pt x="1516439" y="182167"/>
                </a:lnTo>
                <a:lnTo>
                  <a:pt x="1529566" y="180975"/>
                </a:lnTo>
                <a:close/>
                <a:moveTo>
                  <a:pt x="392103" y="180975"/>
                </a:moveTo>
                <a:lnTo>
                  <a:pt x="405170" y="180975"/>
                </a:lnTo>
                <a:lnTo>
                  <a:pt x="417445" y="181372"/>
                </a:lnTo>
                <a:lnTo>
                  <a:pt x="428532" y="182564"/>
                </a:lnTo>
                <a:lnTo>
                  <a:pt x="440015" y="184153"/>
                </a:lnTo>
                <a:lnTo>
                  <a:pt x="451102" y="186139"/>
                </a:lnTo>
                <a:lnTo>
                  <a:pt x="461001" y="188920"/>
                </a:lnTo>
                <a:lnTo>
                  <a:pt x="471296" y="191700"/>
                </a:lnTo>
                <a:lnTo>
                  <a:pt x="480404" y="195275"/>
                </a:lnTo>
                <a:lnTo>
                  <a:pt x="489115" y="198453"/>
                </a:lnTo>
                <a:lnTo>
                  <a:pt x="497430" y="202426"/>
                </a:lnTo>
                <a:lnTo>
                  <a:pt x="505349" y="206398"/>
                </a:lnTo>
                <a:lnTo>
                  <a:pt x="512873" y="210370"/>
                </a:lnTo>
                <a:lnTo>
                  <a:pt x="519604" y="214740"/>
                </a:lnTo>
                <a:lnTo>
                  <a:pt x="525543" y="218315"/>
                </a:lnTo>
                <a:lnTo>
                  <a:pt x="536234" y="225862"/>
                </a:lnTo>
                <a:lnTo>
                  <a:pt x="544550" y="232615"/>
                </a:lnTo>
                <a:lnTo>
                  <a:pt x="550489" y="238177"/>
                </a:lnTo>
                <a:lnTo>
                  <a:pt x="555637" y="243341"/>
                </a:lnTo>
                <a:lnTo>
                  <a:pt x="554053" y="246519"/>
                </a:lnTo>
                <a:lnTo>
                  <a:pt x="551677" y="250888"/>
                </a:lnTo>
                <a:lnTo>
                  <a:pt x="548905" y="256052"/>
                </a:lnTo>
                <a:lnTo>
                  <a:pt x="544946" y="262011"/>
                </a:lnTo>
                <a:lnTo>
                  <a:pt x="540194" y="268367"/>
                </a:lnTo>
                <a:lnTo>
                  <a:pt x="534255" y="275120"/>
                </a:lnTo>
                <a:lnTo>
                  <a:pt x="527523" y="281078"/>
                </a:lnTo>
                <a:lnTo>
                  <a:pt x="523564" y="284256"/>
                </a:lnTo>
                <a:lnTo>
                  <a:pt x="519604" y="286639"/>
                </a:lnTo>
                <a:lnTo>
                  <a:pt x="515248" y="289420"/>
                </a:lnTo>
                <a:lnTo>
                  <a:pt x="510497" y="291803"/>
                </a:lnTo>
                <a:lnTo>
                  <a:pt x="505745" y="293790"/>
                </a:lnTo>
                <a:lnTo>
                  <a:pt x="500598" y="295776"/>
                </a:lnTo>
                <a:lnTo>
                  <a:pt x="495054" y="296967"/>
                </a:lnTo>
                <a:lnTo>
                  <a:pt x="489511" y="297762"/>
                </a:lnTo>
                <a:lnTo>
                  <a:pt x="483175" y="298159"/>
                </a:lnTo>
                <a:lnTo>
                  <a:pt x="477236" y="298159"/>
                </a:lnTo>
                <a:lnTo>
                  <a:pt x="470504" y="297762"/>
                </a:lnTo>
                <a:lnTo>
                  <a:pt x="463773" y="296570"/>
                </a:lnTo>
                <a:lnTo>
                  <a:pt x="456646" y="294584"/>
                </a:lnTo>
                <a:lnTo>
                  <a:pt x="449122" y="292201"/>
                </a:lnTo>
                <a:lnTo>
                  <a:pt x="441599" y="289420"/>
                </a:lnTo>
                <a:lnTo>
                  <a:pt x="433680" y="285448"/>
                </a:lnTo>
                <a:lnTo>
                  <a:pt x="424572" y="280681"/>
                </a:lnTo>
                <a:lnTo>
                  <a:pt x="414673" y="276708"/>
                </a:lnTo>
                <a:lnTo>
                  <a:pt x="453082" y="295776"/>
                </a:lnTo>
                <a:lnTo>
                  <a:pt x="471296" y="303720"/>
                </a:lnTo>
                <a:lnTo>
                  <a:pt x="480008" y="306898"/>
                </a:lnTo>
                <a:lnTo>
                  <a:pt x="488323" y="310473"/>
                </a:lnTo>
                <a:lnTo>
                  <a:pt x="496242" y="312857"/>
                </a:lnTo>
                <a:lnTo>
                  <a:pt x="503765" y="314446"/>
                </a:lnTo>
                <a:lnTo>
                  <a:pt x="511289" y="316035"/>
                </a:lnTo>
                <a:lnTo>
                  <a:pt x="518020" y="316432"/>
                </a:lnTo>
                <a:lnTo>
                  <a:pt x="524751" y="316035"/>
                </a:lnTo>
                <a:lnTo>
                  <a:pt x="527919" y="315240"/>
                </a:lnTo>
                <a:lnTo>
                  <a:pt x="530691" y="314446"/>
                </a:lnTo>
                <a:lnTo>
                  <a:pt x="533859" y="313651"/>
                </a:lnTo>
                <a:lnTo>
                  <a:pt x="536234" y="312460"/>
                </a:lnTo>
                <a:lnTo>
                  <a:pt x="539402" y="310871"/>
                </a:lnTo>
                <a:lnTo>
                  <a:pt x="541382" y="309282"/>
                </a:lnTo>
                <a:lnTo>
                  <a:pt x="542966" y="321993"/>
                </a:lnTo>
                <a:lnTo>
                  <a:pt x="543362" y="333910"/>
                </a:lnTo>
                <a:lnTo>
                  <a:pt x="542966" y="345430"/>
                </a:lnTo>
                <a:lnTo>
                  <a:pt x="542570" y="356950"/>
                </a:lnTo>
                <a:lnTo>
                  <a:pt x="544550" y="354566"/>
                </a:lnTo>
                <a:lnTo>
                  <a:pt x="545738" y="353772"/>
                </a:lnTo>
                <a:lnTo>
                  <a:pt x="546925" y="353772"/>
                </a:lnTo>
                <a:lnTo>
                  <a:pt x="548113" y="354169"/>
                </a:lnTo>
                <a:lnTo>
                  <a:pt x="549301" y="354964"/>
                </a:lnTo>
                <a:lnTo>
                  <a:pt x="550489" y="356553"/>
                </a:lnTo>
                <a:lnTo>
                  <a:pt x="551677" y="358142"/>
                </a:lnTo>
                <a:lnTo>
                  <a:pt x="554449" y="363703"/>
                </a:lnTo>
                <a:lnTo>
                  <a:pt x="556429" y="370456"/>
                </a:lnTo>
                <a:lnTo>
                  <a:pt x="558012" y="378401"/>
                </a:lnTo>
                <a:lnTo>
                  <a:pt x="559596" y="387934"/>
                </a:lnTo>
                <a:lnTo>
                  <a:pt x="560388" y="398660"/>
                </a:lnTo>
                <a:lnTo>
                  <a:pt x="560388" y="409782"/>
                </a:lnTo>
                <a:lnTo>
                  <a:pt x="560388" y="420905"/>
                </a:lnTo>
                <a:lnTo>
                  <a:pt x="559596" y="431630"/>
                </a:lnTo>
                <a:lnTo>
                  <a:pt x="558012" y="441164"/>
                </a:lnTo>
                <a:lnTo>
                  <a:pt x="556429" y="449108"/>
                </a:lnTo>
                <a:lnTo>
                  <a:pt x="554449" y="456259"/>
                </a:lnTo>
                <a:lnTo>
                  <a:pt x="551677" y="461423"/>
                </a:lnTo>
                <a:lnTo>
                  <a:pt x="550489" y="463012"/>
                </a:lnTo>
                <a:lnTo>
                  <a:pt x="549301" y="464998"/>
                </a:lnTo>
                <a:lnTo>
                  <a:pt x="548113" y="465792"/>
                </a:lnTo>
                <a:lnTo>
                  <a:pt x="546925" y="465792"/>
                </a:lnTo>
                <a:lnTo>
                  <a:pt x="544946" y="465792"/>
                </a:lnTo>
                <a:lnTo>
                  <a:pt x="543758" y="464203"/>
                </a:lnTo>
                <a:lnTo>
                  <a:pt x="542570" y="463012"/>
                </a:lnTo>
                <a:lnTo>
                  <a:pt x="541382" y="461025"/>
                </a:lnTo>
                <a:lnTo>
                  <a:pt x="540194" y="458642"/>
                </a:lnTo>
                <a:lnTo>
                  <a:pt x="539006" y="455464"/>
                </a:lnTo>
                <a:lnTo>
                  <a:pt x="536630" y="447917"/>
                </a:lnTo>
                <a:lnTo>
                  <a:pt x="535442" y="457450"/>
                </a:lnTo>
                <a:lnTo>
                  <a:pt x="533859" y="467381"/>
                </a:lnTo>
                <a:lnTo>
                  <a:pt x="531483" y="476518"/>
                </a:lnTo>
                <a:lnTo>
                  <a:pt x="529503" y="485654"/>
                </a:lnTo>
                <a:lnTo>
                  <a:pt x="527127" y="494393"/>
                </a:lnTo>
                <a:lnTo>
                  <a:pt x="523564" y="502735"/>
                </a:lnTo>
                <a:lnTo>
                  <a:pt x="520792" y="511077"/>
                </a:lnTo>
                <a:lnTo>
                  <a:pt x="516832" y="519419"/>
                </a:lnTo>
                <a:lnTo>
                  <a:pt x="513269" y="526966"/>
                </a:lnTo>
                <a:lnTo>
                  <a:pt x="508913" y="534514"/>
                </a:lnTo>
                <a:lnTo>
                  <a:pt x="504557" y="541664"/>
                </a:lnTo>
                <a:lnTo>
                  <a:pt x="500598" y="548417"/>
                </a:lnTo>
                <a:lnTo>
                  <a:pt x="495450" y="555170"/>
                </a:lnTo>
                <a:lnTo>
                  <a:pt x="490699" y="561526"/>
                </a:lnTo>
                <a:lnTo>
                  <a:pt x="485947" y="567485"/>
                </a:lnTo>
                <a:lnTo>
                  <a:pt x="480404" y="573443"/>
                </a:lnTo>
                <a:lnTo>
                  <a:pt x="475256" y="578607"/>
                </a:lnTo>
                <a:lnTo>
                  <a:pt x="469713" y="583771"/>
                </a:lnTo>
                <a:lnTo>
                  <a:pt x="464565" y="588538"/>
                </a:lnTo>
                <a:lnTo>
                  <a:pt x="458625" y="592510"/>
                </a:lnTo>
                <a:lnTo>
                  <a:pt x="453082" y="596880"/>
                </a:lnTo>
                <a:lnTo>
                  <a:pt x="447142" y="600852"/>
                </a:lnTo>
                <a:lnTo>
                  <a:pt x="441203" y="604030"/>
                </a:lnTo>
                <a:lnTo>
                  <a:pt x="435263" y="607605"/>
                </a:lnTo>
                <a:lnTo>
                  <a:pt x="429720" y="609989"/>
                </a:lnTo>
                <a:lnTo>
                  <a:pt x="424177" y="612372"/>
                </a:lnTo>
                <a:lnTo>
                  <a:pt x="418237" y="614756"/>
                </a:lnTo>
                <a:lnTo>
                  <a:pt x="412298" y="616344"/>
                </a:lnTo>
                <a:lnTo>
                  <a:pt x="406754" y="617536"/>
                </a:lnTo>
                <a:lnTo>
                  <a:pt x="401211" y="618331"/>
                </a:lnTo>
                <a:lnTo>
                  <a:pt x="395667" y="618728"/>
                </a:lnTo>
                <a:lnTo>
                  <a:pt x="390520" y="619125"/>
                </a:lnTo>
                <a:lnTo>
                  <a:pt x="385768" y="618728"/>
                </a:lnTo>
                <a:lnTo>
                  <a:pt x="381017" y="618331"/>
                </a:lnTo>
                <a:lnTo>
                  <a:pt x="376265" y="617536"/>
                </a:lnTo>
                <a:lnTo>
                  <a:pt x="371909" y="615947"/>
                </a:lnTo>
                <a:lnTo>
                  <a:pt x="366762" y="614358"/>
                </a:lnTo>
                <a:lnTo>
                  <a:pt x="361218" y="611975"/>
                </a:lnTo>
                <a:lnTo>
                  <a:pt x="356467" y="609592"/>
                </a:lnTo>
                <a:lnTo>
                  <a:pt x="350923" y="606414"/>
                </a:lnTo>
                <a:lnTo>
                  <a:pt x="345380" y="603633"/>
                </a:lnTo>
                <a:lnTo>
                  <a:pt x="339836" y="599661"/>
                </a:lnTo>
                <a:lnTo>
                  <a:pt x="328353" y="591716"/>
                </a:lnTo>
                <a:lnTo>
                  <a:pt x="317662" y="582580"/>
                </a:lnTo>
                <a:lnTo>
                  <a:pt x="306575" y="572251"/>
                </a:lnTo>
                <a:lnTo>
                  <a:pt x="295884" y="560732"/>
                </a:lnTo>
                <a:lnTo>
                  <a:pt x="285193" y="548020"/>
                </a:lnTo>
                <a:lnTo>
                  <a:pt x="280046" y="541664"/>
                </a:lnTo>
                <a:lnTo>
                  <a:pt x="275690" y="534514"/>
                </a:lnTo>
                <a:lnTo>
                  <a:pt x="270543" y="527364"/>
                </a:lnTo>
                <a:lnTo>
                  <a:pt x="266187" y="520213"/>
                </a:lnTo>
                <a:lnTo>
                  <a:pt x="261832" y="512666"/>
                </a:lnTo>
                <a:lnTo>
                  <a:pt x="257872" y="504721"/>
                </a:lnTo>
                <a:lnTo>
                  <a:pt x="253516" y="496777"/>
                </a:lnTo>
                <a:lnTo>
                  <a:pt x="250349" y="488435"/>
                </a:lnTo>
                <a:lnTo>
                  <a:pt x="246785" y="480490"/>
                </a:lnTo>
                <a:lnTo>
                  <a:pt x="244013" y="472148"/>
                </a:lnTo>
                <a:lnTo>
                  <a:pt x="240846" y="463012"/>
                </a:lnTo>
                <a:lnTo>
                  <a:pt x="238470" y="454272"/>
                </a:lnTo>
                <a:lnTo>
                  <a:pt x="236490" y="460231"/>
                </a:lnTo>
                <a:lnTo>
                  <a:pt x="234114" y="464998"/>
                </a:lnTo>
                <a:lnTo>
                  <a:pt x="233322" y="466189"/>
                </a:lnTo>
                <a:lnTo>
                  <a:pt x="232134" y="467381"/>
                </a:lnTo>
                <a:lnTo>
                  <a:pt x="230946" y="468176"/>
                </a:lnTo>
                <a:lnTo>
                  <a:pt x="229759" y="468573"/>
                </a:lnTo>
                <a:lnTo>
                  <a:pt x="228175" y="468176"/>
                </a:lnTo>
                <a:lnTo>
                  <a:pt x="226591" y="467381"/>
                </a:lnTo>
                <a:lnTo>
                  <a:pt x="225403" y="466189"/>
                </a:lnTo>
                <a:lnTo>
                  <a:pt x="224215" y="463806"/>
                </a:lnTo>
                <a:lnTo>
                  <a:pt x="222235" y="459039"/>
                </a:lnTo>
                <a:lnTo>
                  <a:pt x="219860" y="452286"/>
                </a:lnTo>
                <a:lnTo>
                  <a:pt x="218276" y="443547"/>
                </a:lnTo>
                <a:lnTo>
                  <a:pt x="217088" y="434411"/>
                </a:lnTo>
                <a:lnTo>
                  <a:pt x="216296" y="423685"/>
                </a:lnTo>
                <a:lnTo>
                  <a:pt x="215900" y="412563"/>
                </a:lnTo>
                <a:lnTo>
                  <a:pt x="216296" y="401043"/>
                </a:lnTo>
                <a:lnTo>
                  <a:pt x="217088" y="390715"/>
                </a:lnTo>
                <a:lnTo>
                  <a:pt x="218276" y="381181"/>
                </a:lnTo>
                <a:lnTo>
                  <a:pt x="219860" y="372839"/>
                </a:lnTo>
                <a:lnTo>
                  <a:pt x="222235" y="366086"/>
                </a:lnTo>
                <a:lnTo>
                  <a:pt x="224215" y="360922"/>
                </a:lnTo>
                <a:lnTo>
                  <a:pt x="225403" y="358936"/>
                </a:lnTo>
                <a:lnTo>
                  <a:pt x="226591" y="357744"/>
                </a:lnTo>
                <a:lnTo>
                  <a:pt x="228175" y="356950"/>
                </a:lnTo>
                <a:lnTo>
                  <a:pt x="229759" y="356553"/>
                </a:lnTo>
                <a:lnTo>
                  <a:pt x="230551" y="356950"/>
                </a:lnTo>
                <a:lnTo>
                  <a:pt x="231342" y="357347"/>
                </a:lnTo>
                <a:lnTo>
                  <a:pt x="232134" y="342252"/>
                </a:lnTo>
                <a:lnTo>
                  <a:pt x="232530" y="335499"/>
                </a:lnTo>
                <a:lnTo>
                  <a:pt x="233718" y="329541"/>
                </a:lnTo>
                <a:lnTo>
                  <a:pt x="232926" y="321596"/>
                </a:lnTo>
                <a:lnTo>
                  <a:pt x="232926" y="314049"/>
                </a:lnTo>
                <a:lnTo>
                  <a:pt x="232926" y="307296"/>
                </a:lnTo>
                <a:lnTo>
                  <a:pt x="232926" y="300543"/>
                </a:lnTo>
                <a:lnTo>
                  <a:pt x="233718" y="294584"/>
                </a:lnTo>
                <a:lnTo>
                  <a:pt x="234906" y="289023"/>
                </a:lnTo>
                <a:lnTo>
                  <a:pt x="236094" y="283461"/>
                </a:lnTo>
                <a:lnTo>
                  <a:pt x="237282" y="278297"/>
                </a:lnTo>
                <a:lnTo>
                  <a:pt x="238866" y="273531"/>
                </a:lnTo>
                <a:lnTo>
                  <a:pt x="240846" y="269558"/>
                </a:lnTo>
                <a:lnTo>
                  <a:pt x="243617" y="265189"/>
                </a:lnTo>
                <a:lnTo>
                  <a:pt x="245597" y="262011"/>
                </a:lnTo>
                <a:lnTo>
                  <a:pt x="248765" y="258436"/>
                </a:lnTo>
                <a:lnTo>
                  <a:pt x="251537" y="255655"/>
                </a:lnTo>
                <a:lnTo>
                  <a:pt x="255100" y="252477"/>
                </a:lnTo>
                <a:lnTo>
                  <a:pt x="258268" y="250491"/>
                </a:lnTo>
                <a:lnTo>
                  <a:pt x="243221" y="250491"/>
                </a:lnTo>
                <a:lnTo>
                  <a:pt x="231342" y="250888"/>
                </a:lnTo>
                <a:lnTo>
                  <a:pt x="221443" y="251683"/>
                </a:lnTo>
                <a:lnTo>
                  <a:pt x="228175" y="248108"/>
                </a:lnTo>
                <a:lnTo>
                  <a:pt x="235302" y="243341"/>
                </a:lnTo>
                <a:lnTo>
                  <a:pt x="242825" y="238177"/>
                </a:lnTo>
                <a:lnTo>
                  <a:pt x="249953" y="232615"/>
                </a:lnTo>
                <a:lnTo>
                  <a:pt x="263811" y="222287"/>
                </a:lnTo>
                <a:lnTo>
                  <a:pt x="270147" y="217520"/>
                </a:lnTo>
                <a:lnTo>
                  <a:pt x="276086" y="214343"/>
                </a:lnTo>
                <a:lnTo>
                  <a:pt x="291925" y="206398"/>
                </a:lnTo>
                <a:lnTo>
                  <a:pt x="307367" y="199645"/>
                </a:lnTo>
                <a:lnTo>
                  <a:pt x="322810" y="194481"/>
                </a:lnTo>
                <a:lnTo>
                  <a:pt x="337461" y="189714"/>
                </a:lnTo>
                <a:lnTo>
                  <a:pt x="351715" y="186139"/>
                </a:lnTo>
                <a:lnTo>
                  <a:pt x="365574" y="183756"/>
                </a:lnTo>
                <a:lnTo>
                  <a:pt x="379037" y="182167"/>
                </a:lnTo>
                <a:lnTo>
                  <a:pt x="392103" y="180975"/>
                </a:lnTo>
                <a:close/>
                <a:moveTo>
                  <a:pt x="958250" y="0"/>
                </a:moveTo>
                <a:lnTo>
                  <a:pt x="974507" y="0"/>
                </a:lnTo>
                <a:lnTo>
                  <a:pt x="989971" y="397"/>
                </a:lnTo>
                <a:lnTo>
                  <a:pt x="1004642" y="1986"/>
                </a:lnTo>
                <a:lnTo>
                  <a:pt x="1018917" y="4369"/>
                </a:lnTo>
                <a:lnTo>
                  <a:pt x="1032795" y="6752"/>
                </a:lnTo>
                <a:lnTo>
                  <a:pt x="1045880" y="9929"/>
                </a:lnTo>
                <a:lnTo>
                  <a:pt x="1058172" y="13900"/>
                </a:lnTo>
                <a:lnTo>
                  <a:pt x="1070067" y="18269"/>
                </a:lnTo>
                <a:lnTo>
                  <a:pt x="1081170" y="22241"/>
                </a:lnTo>
                <a:lnTo>
                  <a:pt x="1091876" y="27404"/>
                </a:lnTo>
                <a:lnTo>
                  <a:pt x="1101392" y="32170"/>
                </a:lnTo>
                <a:lnTo>
                  <a:pt x="1110908" y="36936"/>
                </a:lnTo>
                <a:lnTo>
                  <a:pt x="1119235" y="42099"/>
                </a:lnTo>
                <a:lnTo>
                  <a:pt x="1127166" y="47262"/>
                </a:lnTo>
                <a:lnTo>
                  <a:pt x="1134303" y="52425"/>
                </a:lnTo>
                <a:lnTo>
                  <a:pt x="1140647" y="56794"/>
                </a:lnTo>
                <a:lnTo>
                  <a:pt x="1151353" y="65531"/>
                </a:lnTo>
                <a:lnTo>
                  <a:pt x="1159283" y="72680"/>
                </a:lnTo>
                <a:lnTo>
                  <a:pt x="1165628" y="78240"/>
                </a:lnTo>
                <a:lnTo>
                  <a:pt x="1163645" y="83006"/>
                </a:lnTo>
                <a:lnTo>
                  <a:pt x="1160473" y="88567"/>
                </a:lnTo>
                <a:lnTo>
                  <a:pt x="1156904" y="94921"/>
                </a:lnTo>
                <a:lnTo>
                  <a:pt x="1151749" y="102467"/>
                </a:lnTo>
                <a:lnTo>
                  <a:pt x="1145802" y="110410"/>
                </a:lnTo>
                <a:lnTo>
                  <a:pt x="1141837" y="114779"/>
                </a:lnTo>
                <a:lnTo>
                  <a:pt x="1138268" y="118354"/>
                </a:lnTo>
                <a:lnTo>
                  <a:pt x="1133906" y="122722"/>
                </a:lnTo>
                <a:lnTo>
                  <a:pt x="1129545" y="126694"/>
                </a:lnTo>
                <a:lnTo>
                  <a:pt x="1124786" y="130268"/>
                </a:lnTo>
                <a:lnTo>
                  <a:pt x="1119632" y="134240"/>
                </a:lnTo>
                <a:lnTo>
                  <a:pt x="1114081" y="137020"/>
                </a:lnTo>
                <a:lnTo>
                  <a:pt x="1108133" y="140197"/>
                </a:lnTo>
                <a:lnTo>
                  <a:pt x="1101789" y="142580"/>
                </a:lnTo>
                <a:lnTo>
                  <a:pt x="1095841" y="144566"/>
                </a:lnTo>
                <a:lnTo>
                  <a:pt x="1089100" y="146552"/>
                </a:lnTo>
                <a:lnTo>
                  <a:pt x="1081170" y="147743"/>
                </a:lnTo>
                <a:lnTo>
                  <a:pt x="1073636" y="148140"/>
                </a:lnTo>
                <a:lnTo>
                  <a:pt x="1066102" y="148140"/>
                </a:lnTo>
                <a:lnTo>
                  <a:pt x="1057775" y="147743"/>
                </a:lnTo>
                <a:lnTo>
                  <a:pt x="1049052" y="145758"/>
                </a:lnTo>
                <a:lnTo>
                  <a:pt x="1039932" y="143772"/>
                </a:lnTo>
                <a:lnTo>
                  <a:pt x="1030812" y="140992"/>
                </a:lnTo>
                <a:lnTo>
                  <a:pt x="1021296" y="136623"/>
                </a:lnTo>
                <a:lnTo>
                  <a:pt x="1010590" y="131857"/>
                </a:lnTo>
                <a:lnTo>
                  <a:pt x="998695" y="126297"/>
                </a:lnTo>
                <a:lnTo>
                  <a:pt x="987196" y="121134"/>
                </a:lnTo>
                <a:lnTo>
                  <a:pt x="1011383" y="133446"/>
                </a:lnTo>
                <a:lnTo>
                  <a:pt x="1035571" y="144566"/>
                </a:lnTo>
                <a:lnTo>
                  <a:pt x="1047070" y="150126"/>
                </a:lnTo>
                <a:lnTo>
                  <a:pt x="1058172" y="155289"/>
                </a:lnTo>
                <a:lnTo>
                  <a:pt x="1069274" y="159261"/>
                </a:lnTo>
                <a:lnTo>
                  <a:pt x="1079980" y="163233"/>
                </a:lnTo>
                <a:lnTo>
                  <a:pt x="1090290" y="166807"/>
                </a:lnTo>
                <a:lnTo>
                  <a:pt x="1099806" y="169190"/>
                </a:lnTo>
                <a:lnTo>
                  <a:pt x="1109322" y="170381"/>
                </a:lnTo>
                <a:lnTo>
                  <a:pt x="1118046" y="171176"/>
                </a:lnTo>
                <a:lnTo>
                  <a:pt x="1122011" y="171176"/>
                </a:lnTo>
                <a:lnTo>
                  <a:pt x="1126373" y="170779"/>
                </a:lnTo>
                <a:lnTo>
                  <a:pt x="1130338" y="169984"/>
                </a:lnTo>
                <a:lnTo>
                  <a:pt x="1133906" y="169190"/>
                </a:lnTo>
                <a:lnTo>
                  <a:pt x="1137475" y="167998"/>
                </a:lnTo>
                <a:lnTo>
                  <a:pt x="1141044" y="166013"/>
                </a:lnTo>
                <a:lnTo>
                  <a:pt x="1144612" y="164027"/>
                </a:lnTo>
                <a:lnTo>
                  <a:pt x="1147388" y="162041"/>
                </a:lnTo>
                <a:lnTo>
                  <a:pt x="1148181" y="170381"/>
                </a:lnTo>
                <a:lnTo>
                  <a:pt x="1148974" y="178325"/>
                </a:lnTo>
                <a:lnTo>
                  <a:pt x="1150163" y="193417"/>
                </a:lnTo>
                <a:lnTo>
                  <a:pt x="1149767" y="208112"/>
                </a:lnTo>
                <a:lnTo>
                  <a:pt x="1148577" y="222012"/>
                </a:lnTo>
                <a:lnTo>
                  <a:pt x="1150163" y="220424"/>
                </a:lnTo>
                <a:lnTo>
                  <a:pt x="1151353" y="219232"/>
                </a:lnTo>
                <a:lnTo>
                  <a:pt x="1152543" y="218835"/>
                </a:lnTo>
                <a:lnTo>
                  <a:pt x="1154129" y="218438"/>
                </a:lnTo>
                <a:lnTo>
                  <a:pt x="1155715" y="218835"/>
                </a:lnTo>
                <a:lnTo>
                  <a:pt x="1157697" y="219629"/>
                </a:lnTo>
                <a:lnTo>
                  <a:pt x="1159283" y="222012"/>
                </a:lnTo>
                <a:lnTo>
                  <a:pt x="1160869" y="223998"/>
                </a:lnTo>
                <a:lnTo>
                  <a:pt x="1162059" y="226778"/>
                </a:lnTo>
                <a:lnTo>
                  <a:pt x="1164041" y="230750"/>
                </a:lnTo>
                <a:lnTo>
                  <a:pt x="1166421" y="239090"/>
                </a:lnTo>
                <a:lnTo>
                  <a:pt x="1168403" y="249813"/>
                </a:lnTo>
                <a:lnTo>
                  <a:pt x="1169989" y="261728"/>
                </a:lnTo>
                <a:lnTo>
                  <a:pt x="1171179" y="275232"/>
                </a:lnTo>
                <a:lnTo>
                  <a:pt x="1171575" y="289529"/>
                </a:lnTo>
                <a:lnTo>
                  <a:pt x="1171179" y="303827"/>
                </a:lnTo>
                <a:lnTo>
                  <a:pt x="1169989" y="316933"/>
                </a:lnTo>
                <a:lnTo>
                  <a:pt x="1168403" y="328848"/>
                </a:lnTo>
                <a:lnTo>
                  <a:pt x="1166421" y="339174"/>
                </a:lnTo>
                <a:lnTo>
                  <a:pt x="1164041" y="347912"/>
                </a:lnTo>
                <a:lnTo>
                  <a:pt x="1162059" y="351486"/>
                </a:lnTo>
                <a:lnTo>
                  <a:pt x="1160869" y="354266"/>
                </a:lnTo>
                <a:lnTo>
                  <a:pt x="1159283" y="357047"/>
                </a:lnTo>
                <a:lnTo>
                  <a:pt x="1157697" y="358635"/>
                </a:lnTo>
                <a:lnTo>
                  <a:pt x="1155715" y="359827"/>
                </a:lnTo>
                <a:lnTo>
                  <a:pt x="1154129" y="360224"/>
                </a:lnTo>
                <a:lnTo>
                  <a:pt x="1152146" y="359827"/>
                </a:lnTo>
                <a:lnTo>
                  <a:pt x="1150560" y="358635"/>
                </a:lnTo>
                <a:lnTo>
                  <a:pt x="1148577" y="356649"/>
                </a:lnTo>
                <a:lnTo>
                  <a:pt x="1146991" y="353869"/>
                </a:lnTo>
                <a:lnTo>
                  <a:pt x="1145405" y="351089"/>
                </a:lnTo>
                <a:lnTo>
                  <a:pt x="1144216" y="346720"/>
                </a:lnTo>
                <a:lnTo>
                  <a:pt x="1141440" y="337586"/>
                </a:lnTo>
                <a:lnTo>
                  <a:pt x="1139854" y="350295"/>
                </a:lnTo>
                <a:lnTo>
                  <a:pt x="1137871" y="361812"/>
                </a:lnTo>
                <a:lnTo>
                  <a:pt x="1135096" y="373727"/>
                </a:lnTo>
                <a:lnTo>
                  <a:pt x="1132320" y="385245"/>
                </a:lnTo>
                <a:lnTo>
                  <a:pt x="1128752" y="395968"/>
                </a:lnTo>
                <a:lnTo>
                  <a:pt x="1125183" y="407089"/>
                </a:lnTo>
                <a:lnTo>
                  <a:pt x="1120821" y="417812"/>
                </a:lnTo>
                <a:lnTo>
                  <a:pt x="1116460" y="427741"/>
                </a:lnTo>
                <a:lnTo>
                  <a:pt x="1111701" y="437273"/>
                </a:lnTo>
                <a:lnTo>
                  <a:pt x="1106547" y="446805"/>
                </a:lnTo>
                <a:lnTo>
                  <a:pt x="1100996" y="455939"/>
                </a:lnTo>
                <a:lnTo>
                  <a:pt x="1095444" y="464280"/>
                </a:lnTo>
                <a:lnTo>
                  <a:pt x="1089497" y="473017"/>
                </a:lnTo>
                <a:lnTo>
                  <a:pt x="1083152" y="480960"/>
                </a:lnTo>
                <a:lnTo>
                  <a:pt x="1076808" y="488506"/>
                </a:lnTo>
                <a:lnTo>
                  <a:pt x="1070464" y="495655"/>
                </a:lnTo>
                <a:lnTo>
                  <a:pt x="1063723" y="502407"/>
                </a:lnTo>
                <a:lnTo>
                  <a:pt x="1056586" y="509159"/>
                </a:lnTo>
                <a:lnTo>
                  <a:pt x="1049845" y="515116"/>
                </a:lnTo>
                <a:lnTo>
                  <a:pt x="1042708" y="520676"/>
                </a:lnTo>
                <a:lnTo>
                  <a:pt x="1035174" y="525442"/>
                </a:lnTo>
                <a:lnTo>
                  <a:pt x="1028037" y="530605"/>
                </a:lnTo>
                <a:lnTo>
                  <a:pt x="1020503" y="534974"/>
                </a:lnTo>
                <a:lnTo>
                  <a:pt x="1012969" y="538549"/>
                </a:lnTo>
                <a:lnTo>
                  <a:pt x="1005832" y="542520"/>
                </a:lnTo>
                <a:lnTo>
                  <a:pt x="998298" y="545300"/>
                </a:lnTo>
                <a:lnTo>
                  <a:pt x="991161" y="548081"/>
                </a:lnTo>
                <a:lnTo>
                  <a:pt x="984024" y="550067"/>
                </a:lnTo>
                <a:lnTo>
                  <a:pt x="976886" y="551655"/>
                </a:lnTo>
                <a:lnTo>
                  <a:pt x="969749" y="553244"/>
                </a:lnTo>
                <a:lnTo>
                  <a:pt x="962612" y="554038"/>
                </a:lnTo>
                <a:lnTo>
                  <a:pt x="955871" y="554038"/>
                </a:lnTo>
                <a:lnTo>
                  <a:pt x="950320" y="553641"/>
                </a:lnTo>
                <a:lnTo>
                  <a:pt x="944372" y="553244"/>
                </a:lnTo>
                <a:lnTo>
                  <a:pt x="938424" y="551655"/>
                </a:lnTo>
                <a:lnTo>
                  <a:pt x="932080" y="549669"/>
                </a:lnTo>
                <a:lnTo>
                  <a:pt x="925736" y="547683"/>
                </a:lnTo>
                <a:lnTo>
                  <a:pt x="919788" y="544903"/>
                </a:lnTo>
                <a:lnTo>
                  <a:pt x="913047" y="541726"/>
                </a:lnTo>
                <a:lnTo>
                  <a:pt x="906307" y="538151"/>
                </a:lnTo>
                <a:lnTo>
                  <a:pt x="898773" y="534180"/>
                </a:lnTo>
                <a:lnTo>
                  <a:pt x="892429" y="529811"/>
                </a:lnTo>
                <a:lnTo>
                  <a:pt x="884895" y="524648"/>
                </a:lnTo>
                <a:lnTo>
                  <a:pt x="877758" y="519882"/>
                </a:lnTo>
                <a:lnTo>
                  <a:pt x="870620" y="513925"/>
                </a:lnTo>
                <a:lnTo>
                  <a:pt x="863880" y="507967"/>
                </a:lnTo>
                <a:lnTo>
                  <a:pt x="856742" y="501613"/>
                </a:lnTo>
                <a:lnTo>
                  <a:pt x="849605" y="494861"/>
                </a:lnTo>
                <a:lnTo>
                  <a:pt x="842864" y="487712"/>
                </a:lnTo>
                <a:lnTo>
                  <a:pt x="836124" y="480166"/>
                </a:lnTo>
                <a:lnTo>
                  <a:pt x="829383" y="472223"/>
                </a:lnTo>
                <a:lnTo>
                  <a:pt x="823039" y="463883"/>
                </a:lnTo>
                <a:lnTo>
                  <a:pt x="816694" y="455542"/>
                </a:lnTo>
                <a:lnTo>
                  <a:pt x="810350" y="446805"/>
                </a:lnTo>
                <a:lnTo>
                  <a:pt x="804799" y="438067"/>
                </a:lnTo>
                <a:lnTo>
                  <a:pt x="798851" y="428535"/>
                </a:lnTo>
                <a:lnTo>
                  <a:pt x="793300" y="419004"/>
                </a:lnTo>
                <a:lnTo>
                  <a:pt x="788145" y="409075"/>
                </a:lnTo>
                <a:lnTo>
                  <a:pt x="782991" y="399146"/>
                </a:lnTo>
                <a:lnTo>
                  <a:pt x="778629" y="388819"/>
                </a:lnTo>
                <a:lnTo>
                  <a:pt x="774267" y="378493"/>
                </a:lnTo>
                <a:lnTo>
                  <a:pt x="770699" y="367770"/>
                </a:lnTo>
                <a:lnTo>
                  <a:pt x="767130" y="357047"/>
                </a:lnTo>
                <a:lnTo>
                  <a:pt x="763958" y="345529"/>
                </a:lnTo>
                <a:lnTo>
                  <a:pt x="761579" y="353075"/>
                </a:lnTo>
                <a:lnTo>
                  <a:pt x="759993" y="355855"/>
                </a:lnTo>
                <a:lnTo>
                  <a:pt x="758803" y="358635"/>
                </a:lnTo>
                <a:lnTo>
                  <a:pt x="757614" y="360621"/>
                </a:lnTo>
                <a:lnTo>
                  <a:pt x="755631" y="362210"/>
                </a:lnTo>
                <a:lnTo>
                  <a:pt x="754045" y="363401"/>
                </a:lnTo>
                <a:lnTo>
                  <a:pt x="752459" y="363798"/>
                </a:lnTo>
                <a:lnTo>
                  <a:pt x="750873" y="363401"/>
                </a:lnTo>
                <a:lnTo>
                  <a:pt x="748890" y="361812"/>
                </a:lnTo>
                <a:lnTo>
                  <a:pt x="747304" y="360224"/>
                </a:lnTo>
                <a:lnTo>
                  <a:pt x="745718" y="357841"/>
                </a:lnTo>
                <a:lnTo>
                  <a:pt x="744528" y="354664"/>
                </a:lnTo>
                <a:lnTo>
                  <a:pt x="742546" y="351486"/>
                </a:lnTo>
                <a:lnTo>
                  <a:pt x="740167" y="342352"/>
                </a:lnTo>
                <a:lnTo>
                  <a:pt x="738184" y="332423"/>
                </a:lnTo>
                <a:lnTo>
                  <a:pt x="736202" y="320111"/>
                </a:lnTo>
                <a:lnTo>
                  <a:pt x="735409" y="307004"/>
                </a:lnTo>
                <a:lnTo>
                  <a:pt x="735012" y="292707"/>
                </a:lnTo>
                <a:lnTo>
                  <a:pt x="735409" y="278409"/>
                </a:lnTo>
                <a:lnTo>
                  <a:pt x="736202" y="264905"/>
                </a:lnTo>
                <a:lnTo>
                  <a:pt x="738184" y="252991"/>
                </a:lnTo>
                <a:lnTo>
                  <a:pt x="740167" y="242665"/>
                </a:lnTo>
                <a:lnTo>
                  <a:pt x="742546" y="233927"/>
                </a:lnTo>
                <a:lnTo>
                  <a:pt x="744528" y="230353"/>
                </a:lnTo>
                <a:lnTo>
                  <a:pt x="745718" y="227175"/>
                </a:lnTo>
                <a:lnTo>
                  <a:pt x="747304" y="224792"/>
                </a:lnTo>
                <a:lnTo>
                  <a:pt x="748890" y="223204"/>
                </a:lnTo>
                <a:lnTo>
                  <a:pt x="750873" y="222409"/>
                </a:lnTo>
                <a:lnTo>
                  <a:pt x="752459" y="222012"/>
                </a:lnTo>
                <a:lnTo>
                  <a:pt x="753648" y="222409"/>
                </a:lnTo>
                <a:lnTo>
                  <a:pt x="754441" y="222807"/>
                </a:lnTo>
                <a:lnTo>
                  <a:pt x="754838" y="213275"/>
                </a:lnTo>
                <a:lnTo>
                  <a:pt x="755631" y="204140"/>
                </a:lnTo>
                <a:lnTo>
                  <a:pt x="756424" y="195800"/>
                </a:lnTo>
                <a:lnTo>
                  <a:pt x="758010" y="187856"/>
                </a:lnTo>
                <a:lnTo>
                  <a:pt x="757217" y="177927"/>
                </a:lnTo>
                <a:lnTo>
                  <a:pt x="756424" y="168793"/>
                </a:lnTo>
                <a:lnTo>
                  <a:pt x="756424" y="160055"/>
                </a:lnTo>
                <a:lnTo>
                  <a:pt x="757217" y="151318"/>
                </a:lnTo>
                <a:lnTo>
                  <a:pt x="758010" y="143772"/>
                </a:lnTo>
                <a:lnTo>
                  <a:pt x="759200" y="136226"/>
                </a:lnTo>
                <a:lnTo>
                  <a:pt x="760389" y="129474"/>
                </a:lnTo>
                <a:lnTo>
                  <a:pt x="762372" y="123119"/>
                </a:lnTo>
                <a:lnTo>
                  <a:pt x="764751" y="117162"/>
                </a:lnTo>
                <a:lnTo>
                  <a:pt x="767130" y="111602"/>
                </a:lnTo>
                <a:lnTo>
                  <a:pt x="769906" y="106836"/>
                </a:lnTo>
                <a:lnTo>
                  <a:pt x="773078" y="102070"/>
                </a:lnTo>
                <a:lnTo>
                  <a:pt x="776646" y="97701"/>
                </a:lnTo>
                <a:lnTo>
                  <a:pt x="780215" y="94127"/>
                </a:lnTo>
                <a:lnTo>
                  <a:pt x="784577" y="90552"/>
                </a:lnTo>
                <a:lnTo>
                  <a:pt x="788542" y="87772"/>
                </a:lnTo>
                <a:lnTo>
                  <a:pt x="769113" y="88169"/>
                </a:lnTo>
                <a:lnTo>
                  <a:pt x="754441" y="88567"/>
                </a:lnTo>
                <a:lnTo>
                  <a:pt x="741753" y="89361"/>
                </a:lnTo>
                <a:lnTo>
                  <a:pt x="746115" y="86978"/>
                </a:lnTo>
                <a:lnTo>
                  <a:pt x="750873" y="84198"/>
                </a:lnTo>
                <a:lnTo>
                  <a:pt x="759993" y="79035"/>
                </a:lnTo>
                <a:lnTo>
                  <a:pt x="768716" y="72283"/>
                </a:lnTo>
                <a:lnTo>
                  <a:pt x="778232" y="65531"/>
                </a:lnTo>
                <a:lnTo>
                  <a:pt x="795283" y="52425"/>
                </a:lnTo>
                <a:lnTo>
                  <a:pt x="803609" y="46468"/>
                </a:lnTo>
                <a:lnTo>
                  <a:pt x="810747" y="42099"/>
                </a:lnTo>
                <a:lnTo>
                  <a:pt x="821453" y="36936"/>
                </a:lnTo>
                <a:lnTo>
                  <a:pt x="830969" y="32567"/>
                </a:lnTo>
                <a:lnTo>
                  <a:pt x="841278" y="27801"/>
                </a:lnTo>
                <a:lnTo>
                  <a:pt x="850795" y="23829"/>
                </a:lnTo>
                <a:lnTo>
                  <a:pt x="860707" y="20255"/>
                </a:lnTo>
                <a:lnTo>
                  <a:pt x="870224" y="16681"/>
                </a:lnTo>
                <a:lnTo>
                  <a:pt x="879740" y="13900"/>
                </a:lnTo>
                <a:lnTo>
                  <a:pt x="888860" y="11518"/>
                </a:lnTo>
                <a:lnTo>
                  <a:pt x="897980" y="8737"/>
                </a:lnTo>
                <a:lnTo>
                  <a:pt x="907100" y="6752"/>
                </a:lnTo>
                <a:lnTo>
                  <a:pt x="915823" y="5163"/>
                </a:lnTo>
                <a:lnTo>
                  <a:pt x="924546" y="3177"/>
                </a:lnTo>
                <a:lnTo>
                  <a:pt x="941993" y="1191"/>
                </a:lnTo>
                <a:lnTo>
                  <a:pt x="958250" y="0"/>
                </a:lnTo>
                <a:close/>
              </a:path>
            </a:pathLst>
          </a:custGeom>
          <a:solidFill>
            <a:srgbClr val="72C5EA">
              <a:lumMod val="40000"/>
              <a:lumOff val="60000"/>
            </a:srgb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1271472" y="2900618"/>
            <a:ext cx="2121277" cy="0"/>
          </a:xfrm>
          <a:prstGeom prst="line">
            <a:avLst/>
          </a:prstGeom>
          <a:ln w="19050">
            <a:solidFill>
              <a:srgbClr val="FFFFFF">
                <a:lumMod val="85000"/>
              </a:srgbClr>
            </a:solidFill>
          </a:ln>
        </p:spPr>
        <p:style>
          <a:lnRef idx="1">
            <a:srgbClr val="72C5EA"/>
          </a:lnRef>
          <a:fillRef idx="0">
            <a:srgbClr val="72C5EA"/>
          </a:fillRef>
          <a:effectRef idx="0">
            <a:srgbClr val="72C5EA"/>
          </a:effectRef>
          <a:fontRef idx="minor">
            <a:srgbClr val="3F4143"/>
          </a:fontRef>
        </p:style>
      </p:cxn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1271270" y="3063875"/>
            <a:ext cx="2226945" cy="242316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20000"/>
              </a:lnSpc>
            </a:pPr>
            <a:r>
              <a:rPr lang="en-US" altLang="zh-CN" sz="1400" kern="0" dirty="0"/>
              <a:t>（一）急性细菌性痢疾的概念:细菌性痢疾简称菌痢，是常见的肠道传染病之一，夏秋季多见，是由志贺氏菌（也称痢疾杆菌）引起的，通过饮水和食物进行消化道传播的一种肠道传染病，就是平常所说的「拉痢疾」。</a:t>
            </a:r>
            <a:endParaRPr lang="en-US" altLang="zh-CN" sz="1400" kern="0" dirty="0"/>
          </a:p>
        </p:txBody>
      </p:sp>
      <p:cxnSp>
        <p:nvCxnSpPr>
          <p:cNvPr id="33" name="直接连接符 32"/>
          <p:cNvCxnSpPr/>
          <p:nvPr>
            <p:custDataLst>
              <p:tags r:id="rId7"/>
            </p:custDataLst>
          </p:nvPr>
        </p:nvCxnSpPr>
        <p:spPr>
          <a:xfrm>
            <a:off x="6289992" y="2900618"/>
            <a:ext cx="2121277" cy="0"/>
          </a:xfrm>
          <a:prstGeom prst="line">
            <a:avLst/>
          </a:prstGeom>
          <a:ln w="19050">
            <a:solidFill>
              <a:srgbClr val="FFFFFF">
                <a:lumMod val="85000"/>
              </a:srgbClr>
            </a:solidFill>
          </a:ln>
        </p:spPr>
        <p:style>
          <a:lnRef idx="1">
            <a:srgbClr val="72C5EA"/>
          </a:lnRef>
          <a:fillRef idx="0">
            <a:srgbClr val="72C5EA"/>
          </a:fillRef>
          <a:effectRef idx="0">
            <a:srgbClr val="72C5EA"/>
          </a:effectRef>
          <a:fontRef idx="minor">
            <a:srgbClr val="3F4143"/>
          </a:fontRef>
        </p:style>
      </p:cxn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6289992" y="3064001"/>
            <a:ext cx="2121277" cy="2423210"/>
          </a:xfrm>
          <a:prstGeom prst="rect">
            <a:avLst/>
          </a:prstGeom>
        </p:spPr>
        <p:txBody>
          <a:bodyPr wrap="square">
            <a:normAutofit/>
          </a:bodyPr>
          <a:p>
            <a:pPr algn="just">
              <a:lnSpc>
                <a:spcPct val="120000"/>
              </a:lnSpc>
            </a:pPr>
            <a:r>
              <a:rPr lang="en-US" altLang="zh-CN" sz="1400" kern="0" dirty="0"/>
              <a:t>（三）细菌性痢疾的治疗:痢疾症状较轻时，可以不使用抗菌药物；症状严重时则需要使用抗菌药物，治疗细菌性痢疾可用磺胺类药、氨苄青霉素、庆大霉素、黄连素或者呋喃唑酮等。</a:t>
            </a:r>
            <a:endParaRPr lang="en-US" altLang="zh-CN" sz="1400" kern="0" dirty="0"/>
          </a:p>
        </p:txBody>
      </p:sp>
      <p:sp>
        <p:nvSpPr>
          <p:cNvPr id="16" name="KSO_Shape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6939045" y="1778108"/>
            <a:ext cx="823173" cy="823173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rgbClr val="EABC8E">
              <a:lumMod val="40000"/>
              <a:lumOff val="60000"/>
            </a:srgb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7" name="直接连接符 26"/>
          <p:cNvCxnSpPr/>
          <p:nvPr>
            <p:custDataLst>
              <p:tags r:id="rId10"/>
            </p:custDataLst>
          </p:nvPr>
        </p:nvCxnSpPr>
        <p:spPr>
          <a:xfrm>
            <a:off x="3780732" y="2900618"/>
            <a:ext cx="2121277" cy="0"/>
          </a:xfrm>
          <a:prstGeom prst="line">
            <a:avLst/>
          </a:prstGeom>
          <a:ln w="19050">
            <a:solidFill>
              <a:srgbClr val="FFFFFF">
                <a:lumMod val="85000"/>
              </a:srgbClr>
            </a:solidFill>
          </a:ln>
        </p:spPr>
        <p:style>
          <a:lnRef idx="1">
            <a:srgbClr val="72C5EA"/>
          </a:lnRef>
          <a:fillRef idx="0">
            <a:srgbClr val="72C5EA"/>
          </a:fillRef>
          <a:effectRef idx="0">
            <a:srgbClr val="72C5EA"/>
          </a:effectRef>
          <a:fontRef idx="minor">
            <a:srgbClr val="3F4143"/>
          </a:fontRef>
        </p:style>
      </p:cxn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3780790" y="3063875"/>
            <a:ext cx="2202815" cy="2423160"/>
          </a:xfrm>
          <a:prstGeom prst="rect">
            <a:avLst/>
          </a:prstGeom>
        </p:spPr>
        <p:txBody>
          <a:bodyPr wrap="square">
            <a:normAutofit/>
          </a:bodyPr>
          <a:p>
            <a:pPr algn="just">
              <a:lnSpc>
                <a:spcPct val="120000"/>
              </a:lnSpc>
            </a:pPr>
            <a:r>
              <a:rPr lang="en-US" altLang="zh-CN" sz="1400" kern="0" dirty="0"/>
              <a:t>（二）急性细菌性痢疾的症状:脓血粘液便、腹痛和里急后重是细菌性痢疾三个典型的临床症状。</a:t>
            </a:r>
            <a:endParaRPr lang="en-US" altLang="zh-CN" sz="1400" kern="0" dirty="0"/>
          </a:p>
        </p:txBody>
      </p:sp>
      <p:sp>
        <p:nvSpPr>
          <p:cNvPr id="49" name="KSO_Shape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4429784" y="1791143"/>
            <a:ext cx="823173" cy="797106"/>
          </a:xfrm>
          <a:custGeom>
            <a:avLst/>
            <a:gdLst>
              <a:gd name="T0" fmla="*/ 2147483646 w 5926"/>
              <a:gd name="T1" fmla="*/ 2147483646 h 5735"/>
              <a:gd name="T2" fmla="*/ 2147483646 w 5926"/>
              <a:gd name="T3" fmla="*/ 2147483646 h 5735"/>
              <a:gd name="T4" fmla="*/ 2147483646 w 5926"/>
              <a:gd name="T5" fmla="*/ 0 h 5735"/>
              <a:gd name="T6" fmla="*/ 2147483646 w 5926"/>
              <a:gd name="T7" fmla="*/ 2147483646 h 5735"/>
              <a:gd name="T8" fmla="*/ 2147483646 w 5926"/>
              <a:gd name="T9" fmla="*/ 2147483646 h 5735"/>
              <a:gd name="T10" fmla="*/ 2147483646 w 5926"/>
              <a:gd name="T11" fmla="*/ 2147483646 h 5735"/>
              <a:gd name="T12" fmla="*/ 0 w 5926"/>
              <a:gd name="T13" fmla="*/ 2147483646 h 5735"/>
              <a:gd name="T14" fmla="*/ 2147483646 w 5926"/>
              <a:gd name="T15" fmla="*/ 2147483646 h 5735"/>
              <a:gd name="T16" fmla="*/ 2147483646 w 5926"/>
              <a:gd name="T17" fmla="*/ 2147483646 h 5735"/>
              <a:gd name="T18" fmla="*/ 2147483646 w 5926"/>
              <a:gd name="T19" fmla="*/ 2147483646 h 5735"/>
              <a:gd name="T20" fmla="*/ 2147483646 w 5926"/>
              <a:gd name="T21" fmla="*/ 2147483646 h 5735"/>
              <a:gd name="T22" fmla="*/ 2147483646 w 5926"/>
              <a:gd name="T23" fmla="*/ 2147483646 h 5735"/>
              <a:gd name="T24" fmla="*/ 2147483646 w 5926"/>
              <a:gd name="T25" fmla="*/ 2147483646 h 5735"/>
              <a:gd name="T26" fmla="*/ 2147483646 w 5926"/>
              <a:gd name="T27" fmla="*/ 2147483646 h 5735"/>
              <a:gd name="T28" fmla="*/ 2147483646 w 5926"/>
              <a:gd name="T29" fmla="*/ 2147483646 h 5735"/>
              <a:gd name="T30" fmla="*/ 2147483646 w 5926"/>
              <a:gd name="T31" fmla="*/ 2147483646 h 5735"/>
              <a:gd name="T32" fmla="*/ 2147483646 w 5926"/>
              <a:gd name="T33" fmla="*/ 2147483646 h 5735"/>
              <a:gd name="T34" fmla="*/ 2147483646 w 5926"/>
              <a:gd name="T35" fmla="*/ 2147483646 h 5735"/>
              <a:gd name="T36" fmla="*/ 2147483646 w 5926"/>
              <a:gd name="T37" fmla="*/ 2147483646 h 5735"/>
              <a:gd name="T38" fmla="*/ 2147483646 w 5926"/>
              <a:gd name="T39" fmla="*/ 2147483646 h 5735"/>
              <a:gd name="T40" fmla="*/ 2147483646 w 5926"/>
              <a:gd name="T41" fmla="*/ 2147483646 h 5735"/>
              <a:gd name="T42" fmla="*/ 2147483646 w 5926"/>
              <a:gd name="T43" fmla="*/ 2147483646 h 5735"/>
              <a:gd name="T44" fmla="*/ 2147483646 w 5926"/>
              <a:gd name="T45" fmla="*/ 2147483646 h 5735"/>
              <a:gd name="T46" fmla="*/ 2147483646 w 5926"/>
              <a:gd name="T47" fmla="*/ 2147483646 h 5735"/>
              <a:gd name="T48" fmla="*/ 2147483646 w 5926"/>
              <a:gd name="T49" fmla="*/ 2147483646 h 5735"/>
              <a:gd name="T50" fmla="*/ 2147483646 w 5926"/>
              <a:gd name="T51" fmla="*/ 2147483646 h 5735"/>
              <a:gd name="T52" fmla="*/ 2147483646 w 5926"/>
              <a:gd name="T53" fmla="*/ 2147483646 h 5735"/>
              <a:gd name="T54" fmla="*/ 2147483646 w 5926"/>
              <a:gd name="T55" fmla="*/ 2147483646 h 5735"/>
              <a:gd name="T56" fmla="*/ 2147483646 w 5926"/>
              <a:gd name="T57" fmla="*/ 2147483646 h 5735"/>
              <a:gd name="T58" fmla="*/ 2147483646 w 5926"/>
              <a:gd name="T59" fmla="*/ 2147483646 h 5735"/>
              <a:gd name="T60" fmla="*/ 2147483646 w 5926"/>
              <a:gd name="T61" fmla="*/ 2147483646 h 5735"/>
              <a:gd name="T62" fmla="*/ 2147483646 w 5926"/>
              <a:gd name="T63" fmla="*/ 2147483646 h 5735"/>
              <a:gd name="T64" fmla="*/ 2147483646 w 5926"/>
              <a:gd name="T65" fmla="*/ 2147483646 h 5735"/>
              <a:gd name="T66" fmla="*/ 2147483646 w 5926"/>
              <a:gd name="T67" fmla="*/ 2147483646 h 5735"/>
              <a:gd name="T68" fmla="*/ 2147483646 w 5926"/>
              <a:gd name="T69" fmla="*/ 2147483646 h 5735"/>
              <a:gd name="T70" fmla="*/ 2147483646 w 5926"/>
              <a:gd name="T71" fmla="*/ 2147483646 h 5735"/>
              <a:gd name="T72" fmla="*/ 2147483646 w 5926"/>
              <a:gd name="T73" fmla="*/ 2147483646 h 5735"/>
              <a:gd name="T74" fmla="*/ 2147483646 w 5926"/>
              <a:gd name="T75" fmla="*/ 2147483646 h 5735"/>
              <a:gd name="T76" fmla="*/ 2147483646 w 5926"/>
              <a:gd name="T77" fmla="*/ 2147483646 h 5735"/>
              <a:gd name="T78" fmla="*/ 2147483646 w 5926"/>
              <a:gd name="T79" fmla="*/ 2147483646 h 5735"/>
              <a:gd name="T80" fmla="*/ 2147483646 w 5926"/>
              <a:gd name="T81" fmla="*/ 2147483646 h 5735"/>
              <a:gd name="T82" fmla="*/ 2147483646 w 5926"/>
              <a:gd name="T83" fmla="*/ 2147483646 h 5735"/>
              <a:gd name="T84" fmla="*/ 2147483646 w 5926"/>
              <a:gd name="T85" fmla="*/ 2147483646 h 5735"/>
              <a:gd name="T86" fmla="*/ 2147483646 w 5926"/>
              <a:gd name="T87" fmla="*/ 2147483646 h 5735"/>
              <a:gd name="T88" fmla="*/ 2147483646 w 5926"/>
              <a:gd name="T89" fmla="*/ 2147483646 h 5735"/>
              <a:gd name="T90" fmla="*/ 2147483646 w 5926"/>
              <a:gd name="T91" fmla="*/ 2147483646 h 5735"/>
              <a:gd name="T92" fmla="*/ 2147483646 w 5926"/>
              <a:gd name="T93" fmla="*/ 2147483646 h 5735"/>
              <a:gd name="T94" fmla="*/ 2147483646 w 5926"/>
              <a:gd name="T95" fmla="*/ 2147483646 h 5735"/>
              <a:gd name="T96" fmla="*/ 2147483646 w 5926"/>
              <a:gd name="T97" fmla="*/ 2147483646 h 5735"/>
              <a:gd name="T98" fmla="*/ 2147483646 w 5926"/>
              <a:gd name="T99" fmla="*/ 2147483646 h 5735"/>
              <a:gd name="T100" fmla="*/ 2147483646 w 5926"/>
              <a:gd name="T101" fmla="*/ 2147483646 h 5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926" h="5735">
                <a:moveTo>
                  <a:pt x="0" y="5408"/>
                </a:moveTo>
                <a:lnTo>
                  <a:pt x="407" y="5408"/>
                </a:lnTo>
                <a:lnTo>
                  <a:pt x="407" y="1609"/>
                </a:lnTo>
                <a:lnTo>
                  <a:pt x="407" y="1495"/>
                </a:lnTo>
                <a:lnTo>
                  <a:pt x="520" y="1464"/>
                </a:lnTo>
                <a:lnTo>
                  <a:pt x="2110" y="1038"/>
                </a:lnTo>
                <a:lnTo>
                  <a:pt x="2300" y="987"/>
                </a:lnTo>
                <a:lnTo>
                  <a:pt x="3099" y="1516"/>
                </a:lnTo>
                <a:lnTo>
                  <a:pt x="3099" y="5408"/>
                </a:lnTo>
                <a:lnTo>
                  <a:pt x="3235" y="5408"/>
                </a:lnTo>
                <a:lnTo>
                  <a:pt x="3235" y="622"/>
                </a:lnTo>
                <a:lnTo>
                  <a:pt x="3235" y="506"/>
                </a:lnTo>
                <a:lnTo>
                  <a:pt x="3347" y="477"/>
                </a:lnTo>
                <a:lnTo>
                  <a:pt x="4938" y="50"/>
                </a:lnTo>
                <a:lnTo>
                  <a:pt x="5128" y="0"/>
                </a:lnTo>
                <a:lnTo>
                  <a:pt x="5926" y="524"/>
                </a:lnTo>
                <a:lnTo>
                  <a:pt x="5926" y="5713"/>
                </a:lnTo>
                <a:lnTo>
                  <a:pt x="5128" y="5713"/>
                </a:lnTo>
                <a:lnTo>
                  <a:pt x="4825" y="5713"/>
                </a:lnTo>
                <a:lnTo>
                  <a:pt x="4825" y="392"/>
                </a:lnTo>
                <a:lnTo>
                  <a:pt x="3536" y="738"/>
                </a:lnTo>
                <a:lnTo>
                  <a:pt x="3536" y="5434"/>
                </a:lnTo>
                <a:lnTo>
                  <a:pt x="3790" y="5434"/>
                </a:lnTo>
                <a:lnTo>
                  <a:pt x="3790" y="5735"/>
                </a:lnTo>
                <a:lnTo>
                  <a:pt x="2149" y="5735"/>
                </a:lnTo>
                <a:lnTo>
                  <a:pt x="1998" y="5735"/>
                </a:lnTo>
                <a:lnTo>
                  <a:pt x="1998" y="5583"/>
                </a:lnTo>
                <a:lnTo>
                  <a:pt x="1998" y="1379"/>
                </a:lnTo>
                <a:lnTo>
                  <a:pt x="709" y="1725"/>
                </a:lnTo>
                <a:lnTo>
                  <a:pt x="709" y="5559"/>
                </a:lnTo>
                <a:lnTo>
                  <a:pt x="709" y="5710"/>
                </a:lnTo>
                <a:lnTo>
                  <a:pt x="557" y="5710"/>
                </a:lnTo>
                <a:lnTo>
                  <a:pt x="0" y="5710"/>
                </a:lnTo>
                <a:lnTo>
                  <a:pt x="0" y="5408"/>
                </a:lnTo>
                <a:close/>
                <a:moveTo>
                  <a:pt x="3760" y="3302"/>
                </a:moveTo>
                <a:lnTo>
                  <a:pt x="3760" y="3302"/>
                </a:lnTo>
                <a:lnTo>
                  <a:pt x="3760" y="3886"/>
                </a:lnTo>
                <a:lnTo>
                  <a:pt x="3920" y="3886"/>
                </a:lnTo>
                <a:lnTo>
                  <a:pt x="4084" y="3886"/>
                </a:lnTo>
                <a:lnTo>
                  <a:pt x="4084" y="3287"/>
                </a:lnTo>
                <a:lnTo>
                  <a:pt x="3920" y="3295"/>
                </a:lnTo>
                <a:lnTo>
                  <a:pt x="3760" y="3302"/>
                </a:lnTo>
                <a:close/>
                <a:moveTo>
                  <a:pt x="4271" y="819"/>
                </a:moveTo>
                <a:lnTo>
                  <a:pt x="4271" y="819"/>
                </a:lnTo>
                <a:lnTo>
                  <a:pt x="4271" y="1426"/>
                </a:lnTo>
                <a:lnTo>
                  <a:pt x="4444" y="1394"/>
                </a:lnTo>
                <a:lnTo>
                  <a:pt x="4622" y="1361"/>
                </a:lnTo>
                <a:lnTo>
                  <a:pt x="4622" y="736"/>
                </a:lnTo>
                <a:lnTo>
                  <a:pt x="4444" y="778"/>
                </a:lnTo>
                <a:lnTo>
                  <a:pt x="4271" y="819"/>
                </a:lnTo>
                <a:close/>
                <a:moveTo>
                  <a:pt x="3760" y="938"/>
                </a:moveTo>
                <a:lnTo>
                  <a:pt x="3760" y="938"/>
                </a:lnTo>
                <a:lnTo>
                  <a:pt x="3760" y="1522"/>
                </a:lnTo>
                <a:lnTo>
                  <a:pt x="3920" y="1492"/>
                </a:lnTo>
                <a:lnTo>
                  <a:pt x="4084" y="1461"/>
                </a:lnTo>
                <a:lnTo>
                  <a:pt x="4084" y="863"/>
                </a:lnTo>
                <a:lnTo>
                  <a:pt x="3920" y="901"/>
                </a:lnTo>
                <a:lnTo>
                  <a:pt x="3760" y="938"/>
                </a:lnTo>
                <a:close/>
                <a:moveTo>
                  <a:pt x="4271" y="1640"/>
                </a:moveTo>
                <a:lnTo>
                  <a:pt x="4271" y="1640"/>
                </a:lnTo>
                <a:lnTo>
                  <a:pt x="4271" y="2245"/>
                </a:lnTo>
                <a:lnTo>
                  <a:pt x="4444" y="2224"/>
                </a:lnTo>
                <a:lnTo>
                  <a:pt x="4622" y="2202"/>
                </a:lnTo>
                <a:lnTo>
                  <a:pt x="4622" y="1580"/>
                </a:lnTo>
                <a:lnTo>
                  <a:pt x="4444" y="1609"/>
                </a:lnTo>
                <a:lnTo>
                  <a:pt x="4271" y="1640"/>
                </a:lnTo>
                <a:close/>
                <a:moveTo>
                  <a:pt x="3760" y="1727"/>
                </a:moveTo>
                <a:lnTo>
                  <a:pt x="3760" y="1727"/>
                </a:lnTo>
                <a:lnTo>
                  <a:pt x="3760" y="2310"/>
                </a:lnTo>
                <a:lnTo>
                  <a:pt x="3920" y="2290"/>
                </a:lnTo>
                <a:lnTo>
                  <a:pt x="4084" y="2269"/>
                </a:lnTo>
                <a:lnTo>
                  <a:pt x="4084" y="1670"/>
                </a:lnTo>
                <a:lnTo>
                  <a:pt x="3920" y="1699"/>
                </a:lnTo>
                <a:lnTo>
                  <a:pt x="3760" y="1727"/>
                </a:lnTo>
                <a:close/>
                <a:moveTo>
                  <a:pt x="4271" y="2459"/>
                </a:moveTo>
                <a:lnTo>
                  <a:pt x="4271" y="2459"/>
                </a:lnTo>
                <a:lnTo>
                  <a:pt x="4271" y="3066"/>
                </a:lnTo>
                <a:lnTo>
                  <a:pt x="4444" y="3055"/>
                </a:lnTo>
                <a:lnTo>
                  <a:pt x="4622" y="3044"/>
                </a:lnTo>
                <a:lnTo>
                  <a:pt x="4622" y="2421"/>
                </a:lnTo>
                <a:lnTo>
                  <a:pt x="4444" y="2440"/>
                </a:lnTo>
                <a:lnTo>
                  <a:pt x="4271" y="2459"/>
                </a:lnTo>
                <a:close/>
                <a:moveTo>
                  <a:pt x="3760" y="2515"/>
                </a:moveTo>
                <a:lnTo>
                  <a:pt x="3760" y="2515"/>
                </a:lnTo>
                <a:lnTo>
                  <a:pt x="3760" y="3098"/>
                </a:lnTo>
                <a:lnTo>
                  <a:pt x="3920" y="3087"/>
                </a:lnTo>
                <a:lnTo>
                  <a:pt x="4084" y="3078"/>
                </a:lnTo>
                <a:lnTo>
                  <a:pt x="4084" y="2479"/>
                </a:lnTo>
                <a:lnTo>
                  <a:pt x="3920" y="2497"/>
                </a:lnTo>
                <a:lnTo>
                  <a:pt x="3760" y="2515"/>
                </a:lnTo>
                <a:close/>
                <a:moveTo>
                  <a:pt x="4271" y="3279"/>
                </a:moveTo>
                <a:lnTo>
                  <a:pt x="4271" y="3279"/>
                </a:lnTo>
                <a:lnTo>
                  <a:pt x="4271" y="3886"/>
                </a:lnTo>
                <a:lnTo>
                  <a:pt x="4444" y="3886"/>
                </a:lnTo>
                <a:lnTo>
                  <a:pt x="4622" y="3886"/>
                </a:lnTo>
                <a:lnTo>
                  <a:pt x="4622" y="3262"/>
                </a:lnTo>
                <a:lnTo>
                  <a:pt x="4444" y="3270"/>
                </a:lnTo>
                <a:lnTo>
                  <a:pt x="4271" y="3279"/>
                </a:lnTo>
                <a:close/>
                <a:moveTo>
                  <a:pt x="918" y="4350"/>
                </a:moveTo>
                <a:lnTo>
                  <a:pt x="918" y="4350"/>
                </a:lnTo>
                <a:lnTo>
                  <a:pt x="918" y="4933"/>
                </a:lnTo>
                <a:lnTo>
                  <a:pt x="1077" y="4933"/>
                </a:lnTo>
                <a:lnTo>
                  <a:pt x="1241" y="4933"/>
                </a:lnTo>
                <a:lnTo>
                  <a:pt x="1241" y="4334"/>
                </a:lnTo>
                <a:lnTo>
                  <a:pt x="1077" y="4343"/>
                </a:lnTo>
                <a:lnTo>
                  <a:pt x="918" y="4350"/>
                </a:lnTo>
                <a:close/>
                <a:moveTo>
                  <a:pt x="1429" y="1866"/>
                </a:moveTo>
                <a:lnTo>
                  <a:pt x="1429" y="1866"/>
                </a:lnTo>
                <a:lnTo>
                  <a:pt x="1429" y="2473"/>
                </a:lnTo>
                <a:lnTo>
                  <a:pt x="1601" y="2441"/>
                </a:lnTo>
                <a:lnTo>
                  <a:pt x="1780" y="2407"/>
                </a:lnTo>
                <a:lnTo>
                  <a:pt x="1780" y="1784"/>
                </a:lnTo>
                <a:lnTo>
                  <a:pt x="1601" y="1825"/>
                </a:lnTo>
                <a:lnTo>
                  <a:pt x="1429" y="1866"/>
                </a:lnTo>
                <a:close/>
                <a:moveTo>
                  <a:pt x="918" y="1986"/>
                </a:moveTo>
                <a:lnTo>
                  <a:pt x="918" y="1986"/>
                </a:lnTo>
                <a:lnTo>
                  <a:pt x="918" y="2569"/>
                </a:lnTo>
                <a:lnTo>
                  <a:pt x="1077" y="2539"/>
                </a:lnTo>
                <a:lnTo>
                  <a:pt x="1241" y="2509"/>
                </a:lnTo>
                <a:lnTo>
                  <a:pt x="1241" y="1909"/>
                </a:lnTo>
                <a:lnTo>
                  <a:pt x="1077" y="1948"/>
                </a:lnTo>
                <a:lnTo>
                  <a:pt x="918" y="1986"/>
                </a:lnTo>
                <a:close/>
                <a:moveTo>
                  <a:pt x="1429" y="2686"/>
                </a:moveTo>
                <a:lnTo>
                  <a:pt x="1429" y="2686"/>
                </a:lnTo>
                <a:lnTo>
                  <a:pt x="1429" y="3293"/>
                </a:lnTo>
                <a:lnTo>
                  <a:pt x="1601" y="3272"/>
                </a:lnTo>
                <a:lnTo>
                  <a:pt x="1780" y="3249"/>
                </a:lnTo>
                <a:lnTo>
                  <a:pt x="1780" y="2626"/>
                </a:lnTo>
                <a:lnTo>
                  <a:pt x="1601" y="2656"/>
                </a:lnTo>
                <a:lnTo>
                  <a:pt x="1429" y="2686"/>
                </a:lnTo>
                <a:close/>
                <a:moveTo>
                  <a:pt x="918" y="2773"/>
                </a:moveTo>
                <a:lnTo>
                  <a:pt x="918" y="2773"/>
                </a:lnTo>
                <a:lnTo>
                  <a:pt x="918" y="3357"/>
                </a:lnTo>
                <a:lnTo>
                  <a:pt x="1077" y="3337"/>
                </a:lnTo>
                <a:lnTo>
                  <a:pt x="1241" y="3316"/>
                </a:lnTo>
                <a:lnTo>
                  <a:pt x="1241" y="2718"/>
                </a:lnTo>
                <a:lnTo>
                  <a:pt x="1077" y="2746"/>
                </a:lnTo>
                <a:lnTo>
                  <a:pt x="918" y="2773"/>
                </a:lnTo>
                <a:close/>
                <a:moveTo>
                  <a:pt x="1429" y="3507"/>
                </a:moveTo>
                <a:lnTo>
                  <a:pt x="1429" y="3507"/>
                </a:lnTo>
                <a:lnTo>
                  <a:pt x="1429" y="4113"/>
                </a:lnTo>
                <a:lnTo>
                  <a:pt x="1601" y="4103"/>
                </a:lnTo>
                <a:lnTo>
                  <a:pt x="1780" y="4091"/>
                </a:lnTo>
                <a:lnTo>
                  <a:pt x="1780" y="3468"/>
                </a:lnTo>
                <a:lnTo>
                  <a:pt x="1601" y="3488"/>
                </a:lnTo>
                <a:lnTo>
                  <a:pt x="1429" y="3507"/>
                </a:lnTo>
                <a:close/>
                <a:moveTo>
                  <a:pt x="918" y="3562"/>
                </a:moveTo>
                <a:lnTo>
                  <a:pt x="918" y="3562"/>
                </a:lnTo>
                <a:lnTo>
                  <a:pt x="918" y="4145"/>
                </a:lnTo>
                <a:lnTo>
                  <a:pt x="1077" y="4135"/>
                </a:lnTo>
                <a:lnTo>
                  <a:pt x="1241" y="4125"/>
                </a:lnTo>
                <a:lnTo>
                  <a:pt x="1241" y="3527"/>
                </a:lnTo>
                <a:lnTo>
                  <a:pt x="1077" y="3544"/>
                </a:lnTo>
                <a:lnTo>
                  <a:pt x="918" y="3562"/>
                </a:lnTo>
                <a:close/>
                <a:moveTo>
                  <a:pt x="1429" y="4326"/>
                </a:moveTo>
                <a:lnTo>
                  <a:pt x="1429" y="4326"/>
                </a:lnTo>
                <a:lnTo>
                  <a:pt x="1429" y="4933"/>
                </a:lnTo>
                <a:lnTo>
                  <a:pt x="1601" y="4933"/>
                </a:lnTo>
                <a:lnTo>
                  <a:pt x="1780" y="4933"/>
                </a:lnTo>
                <a:lnTo>
                  <a:pt x="1780" y="4309"/>
                </a:lnTo>
                <a:lnTo>
                  <a:pt x="1601" y="4318"/>
                </a:lnTo>
                <a:lnTo>
                  <a:pt x="1429" y="4326"/>
                </a:lnTo>
                <a:close/>
              </a:path>
            </a:pathLst>
          </a:custGeom>
          <a:solidFill>
            <a:srgbClr val="879AED">
              <a:lumMod val="40000"/>
              <a:lumOff val="60000"/>
            </a:srgb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2" name="直接连接符 31"/>
          <p:cNvCxnSpPr/>
          <p:nvPr>
            <p:custDataLst>
              <p:tags r:id="rId13"/>
            </p:custDataLst>
          </p:nvPr>
        </p:nvCxnSpPr>
        <p:spPr>
          <a:xfrm>
            <a:off x="8799252" y="2900618"/>
            <a:ext cx="2121277" cy="0"/>
          </a:xfrm>
          <a:prstGeom prst="line">
            <a:avLst/>
          </a:prstGeom>
          <a:ln w="19050">
            <a:solidFill>
              <a:srgbClr val="FFFFFF">
                <a:lumMod val="85000"/>
              </a:srgbClr>
            </a:solidFill>
          </a:ln>
        </p:spPr>
        <p:style>
          <a:lnRef idx="1">
            <a:srgbClr val="72C5EA"/>
          </a:lnRef>
          <a:fillRef idx="0">
            <a:srgbClr val="72C5EA"/>
          </a:fillRef>
          <a:effectRef idx="0">
            <a:srgbClr val="72C5EA"/>
          </a:effectRef>
          <a:fontRef idx="minor">
            <a:srgbClr val="3F4143"/>
          </a:fontRef>
        </p:style>
      </p:cxnSp>
      <p:sp>
        <p:nvSpPr>
          <p:cNvPr id="43" name="矩形 42"/>
          <p:cNvSpPr/>
          <p:nvPr>
            <p:custDataLst>
              <p:tags r:id="rId14"/>
            </p:custDataLst>
          </p:nvPr>
        </p:nvSpPr>
        <p:spPr>
          <a:xfrm>
            <a:off x="8799195" y="3063875"/>
            <a:ext cx="2235835" cy="305562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20000"/>
              </a:lnSpc>
            </a:pPr>
            <a:r>
              <a:rPr lang="en-US" altLang="zh-CN" sz="1400" kern="0" dirty="0"/>
              <a:t>（四）细菌性痢疾的预防:细菌性痢疾有预防的疫苗，它的疫苗是二类苗，需要自愿、自费接种。 以前是没有痢疾杆菌的疫苗的，近年来试用口服痢疾杆菌活疫苗，对预防痢疾杆菌的感染有一定的保护作用。目前已能产生多价活疫苗，能对多种类型的痢疾杆菌感染提供保护。</a:t>
            </a:r>
            <a:endParaRPr lang="en-US" altLang="zh-CN" sz="1400" kern="0" dirty="0"/>
          </a:p>
        </p:txBody>
      </p:sp>
      <p:sp>
        <p:nvSpPr>
          <p:cNvPr id="19" name="KSO_Shape"/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9492208" y="1778108"/>
            <a:ext cx="735368" cy="823173"/>
          </a:xfrm>
          <a:custGeom>
            <a:avLst/>
            <a:gdLst>
              <a:gd name="T0" fmla="*/ 248428 w 2033587"/>
              <a:gd name="T1" fmla="*/ 944529 h 2276475"/>
              <a:gd name="T2" fmla="*/ 1175716 w 2033587"/>
              <a:gd name="T3" fmla="*/ 709393 h 2276475"/>
              <a:gd name="T4" fmla="*/ 1178374 w 2033587"/>
              <a:gd name="T5" fmla="*/ 591162 h 2276475"/>
              <a:gd name="T6" fmla="*/ 1585424 w 2033587"/>
              <a:gd name="T7" fmla="*/ 232745 h 2276475"/>
              <a:gd name="T8" fmla="*/ 1623685 w 2033587"/>
              <a:gd name="T9" fmla="*/ 244701 h 2276475"/>
              <a:gd name="T10" fmla="*/ 1656631 w 2033587"/>
              <a:gd name="T11" fmla="*/ 266753 h 2276475"/>
              <a:gd name="T12" fmla="*/ 1682138 w 2033587"/>
              <a:gd name="T13" fmla="*/ 297308 h 2276475"/>
              <a:gd name="T14" fmla="*/ 1697549 w 2033587"/>
              <a:gd name="T15" fmla="*/ 334505 h 2276475"/>
              <a:gd name="T16" fmla="*/ 1701800 w 2033587"/>
              <a:gd name="T17" fmla="*/ 1767638 h 2276475"/>
              <a:gd name="T18" fmla="*/ 1695689 w 2033587"/>
              <a:gd name="T19" fmla="*/ 1808289 h 2276475"/>
              <a:gd name="T20" fmla="*/ 1678419 w 2033587"/>
              <a:gd name="T21" fmla="*/ 1844423 h 2276475"/>
              <a:gd name="T22" fmla="*/ 1651849 w 2033587"/>
              <a:gd name="T23" fmla="*/ 1873649 h 2276475"/>
              <a:gd name="T24" fmla="*/ 1617839 w 2033587"/>
              <a:gd name="T25" fmla="*/ 1894372 h 2276475"/>
              <a:gd name="T26" fmla="*/ 1578251 w 2033587"/>
              <a:gd name="T27" fmla="*/ 1904469 h 2276475"/>
              <a:gd name="T28" fmla="*/ 381012 w 2033587"/>
              <a:gd name="T29" fmla="*/ 1903672 h 2276475"/>
              <a:gd name="T30" fmla="*/ 342220 w 2033587"/>
              <a:gd name="T31" fmla="*/ 1891715 h 2276475"/>
              <a:gd name="T32" fmla="*/ 309539 w 2033587"/>
              <a:gd name="T33" fmla="*/ 1869397 h 2276475"/>
              <a:gd name="T34" fmla="*/ 284298 w 2033587"/>
              <a:gd name="T35" fmla="*/ 1838844 h 2276475"/>
              <a:gd name="T36" fmla="*/ 268621 w 2033587"/>
              <a:gd name="T37" fmla="*/ 1801912 h 2276475"/>
              <a:gd name="T38" fmla="*/ 382075 w 2033587"/>
              <a:gd name="T39" fmla="*/ 1767638 h 2276475"/>
              <a:gd name="T40" fmla="*/ 385528 w 2033587"/>
              <a:gd name="T41" fmla="*/ 1778531 h 2276475"/>
              <a:gd name="T42" fmla="*/ 398017 w 2033587"/>
              <a:gd name="T43" fmla="*/ 1786768 h 2276475"/>
              <a:gd name="T44" fmla="*/ 1570013 w 2033587"/>
              <a:gd name="T45" fmla="*/ 1786502 h 2276475"/>
              <a:gd name="T46" fmla="*/ 1581704 w 2033587"/>
              <a:gd name="T47" fmla="*/ 1776937 h 2276475"/>
              <a:gd name="T48" fmla="*/ 1583830 w 2033587"/>
              <a:gd name="T49" fmla="*/ 368513 h 2276475"/>
              <a:gd name="T50" fmla="*/ 1580376 w 2033587"/>
              <a:gd name="T51" fmla="*/ 357619 h 2276475"/>
              <a:gd name="T52" fmla="*/ 1568419 w 2033587"/>
              <a:gd name="T53" fmla="*/ 349383 h 2276475"/>
              <a:gd name="T54" fmla="*/ 492697 w 2033587"/>
              <a:gd name="T55" fmla="*/ 362402 h 2276475"/>
              <a:gd name="T56" fmla="*/ 484724 w 2033587"/>
              <a:gd name="T57" fmla="*/ 402787 h 2276475"/>
              <a:gd name="T58" fmla="*/ 465590 w 2033587"/>
              <a:gd name="T59" fmla="*/ 437592 h 2276475"/>
              <a:gd name="T60" fmla="*/ 437421 w 2033587"/>
              <a:gd name="T61" fmla="*/ 465490 h 2276475"/>
              <a:gd name="T62" fmla="*/ 402608 w 2033587"/>
              <a:gd name="T63" fmla="*/ 484619 h 2276475"/>
              <a:gd name="T64" fmla="*/ 362480 w 2033587"/>
              <a:gd name="T65" fmla="*/ 492856 h 2276475"/>
              <a:gd name="T66" fmla="*/ 118789 w 2033587"/>
              <a:gd name="T67" fmla="*/ 1542067 h 2276475"/>
              <a:gd name="T68" fmla="*/ 128090 w 2033587"/>
              <a:gd name="T69" fmla="*/ 1553757 h 2276475"/>
              <a:gd name="T70" fmla="*/ 1299773 w 2033587"/>
              <a:gd name="T71" fmla="*/ 1556149 h 2276475"/>
              <a:gd name="T72" fmla="*/ 1310934 w 2033587"/>
              <a:gd name="T73" fmla="*/ 1552695 h 2276475"/>
              <a:gd name="T74" fmla="*/ 1319438 w 2033587"/>
              <a:gd name="T75" fmla="*/ 1540208 h 2276475"/>
              <a:gd name="T76" fmla="*/ 1318907 w 2033587"/>
              <a:gd name="T77" fmla="*/ 131782 h 2276475"/>
              <a:gd name="T78" fmla="*/ 1309340 w 2033587"/>
              <a:gd name="T79" fmla="*/ 120357 h 2276475"/>
              <a:gd name="T80" fmla="*/ 492963 w 2033587"/>
              <a:gd name="T81" fmla="*/ 117967 h 2276475"/>
              <a:gd name="T82" fmla="*/ 1327676 w 2033587"/>
              <a:gd name="T83" fmla="*/ 2922 h 2276475"/>
              <a:gd name="T84" fmla="*/ 1365413 w 2033587"/>
              <a:gd name="T85" fmla="*/ 16738 h 2276475"/>
              <a:gd name="T86" fmla="*/ 1397303 w 2033587"/>
              <a:gd name="T87" fmla="*/ 40385 h 2276475"/>
              <a:gd name="T88" fmla="*/ 1420954 w 2033587"/>
              <a:gd name="T89" fmla="*/ 72268 h 2276475"/>
              <a:gd name="T90" fmla="*/ 1434773 w 2033587"/>
              <a:gd name="T91" fmla="*/ 109996 h 2276475"/>
              <a:gd name="T92" fmla="*/ 1437430 w 2033587"/>
              <a:gd name="T93" fmla="*/ 1543396 h 2276475"/>
              <a:gd name="T94" fmla="*/ 1429192 w 2033587"/>
              <a:gd name="T95" fmla="*/ 1583515 h 2276475"/>
              <a:gd name="T96" fmla="*/ 1410324 w 2033587"/>
              <a:gd name="T97" fmla="*/ 1618586 h 2276475"/>
              <a:gd name="T98" fmla="*/ 1382155 w 2033587"/>
              <a:gd name="T99" fmla="*/ 1646749 h 2276475"/>
              <a:gd name="T100" fmla="*/ 1347076 w 2033587"/>
              <a:gd name="T101" fmla="*/ 1665613 h 2276475"/>
              <a:gd name="T102" fmla="*/ 1307214 w 2033587"/>
              <a:gd name="T103" fmla="*/ 1673849 h 2276475"/>
              <a:gd name="T104" fmla="*/ 109754 w 2033587"/>
              <a:gd name="T105" fmla="*/ 1671192 h 2276475"/>
              <a:gd name="T106" fmla="*/ 72017 w 2033587"/>
              <a:gd name="T107" fmla="*/ 1657377 h 2276475"/>
              <a:gd name="T108" fmla="*/ 40394 w 2033587"/>
              <a:gd name="T109" fmla="*/ 1633731 h 2276475"/>
              <a:gd name="T110" fmla="*/ 16476 w 2033587"/>
              <a:gd name="T111" fmla="*/ 1601848 h 2276475"/>
              <a:gd name="T112" fmla="*/ 2657 w 2033587"/>
              <a:gd name="T113" fmla="*/ 1564120 h 2276475"/>
              <a:gd name="T114" fmla="*/ 409517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AE92EE">
              <a:lumMod val="40000"/>
              <a:lumOff val="60000"/>
            </a:srgb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五、流行性感冒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08075" y="1468755"/>
            <a:ext cx="9629775" cy="45154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（一）流行性感冒的定义</a:t>
            </a:r>
            <a:endParaRPr lang="zh-CN" altLang="en-US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流行性感冒（influenza），简称流感，是由流感病毒引起的、经飞沫传播的急性发热性呼吸道传染病。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（二）流行性感冒的症状</a:t>
            </a:r>
            <a:endParaRPr lang="zh-CN" altLang="en-US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本病的潜伏期一般为数小时至 4 日。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单纯型流感。最常见。临床上可有急起高热，全身症状较重而呼吸道症状并不严重，表现为畏寒、发热、头痛、乏力、全身酸痛等呼吸道症状，传染性强，但病程短，常呈自限性，老年人和伴有慢性呼吸道疾病或心脏病患者易并发肺炎，且有导致死亡的可能。体温可达 39～40 ℃，一般持续 2～3 日后渐退。全身症状逐渐好转，但鼻塞、流涕、咽痛、干咳等上呼吸道症状却更显著，少数患者可有鼻出血、食欲缺乏、恶心、便秘或腹泻等轻度胃肠道症状，体检患者呈急性病容，面颊潮红，眼结膜轻度充血和眼球压痛，咽充血，口腔黏膜可有疱疹，肺部听诊仅有呼吸音增粗，偶闻胸膜摩擦音。症状消失后，仍感软弱无力，精神较差，体力恢复缓慢。（2）中毒型流感。极少见，表现为高热、休克及弥散性血管内凝血（DIC）等，病死率高。（3）胃肠型流感。除发热外，以呕吐、腹泻为显著特点，儿童多于成人。2～3 天即可恢复。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五、流行性感冒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08075" y="1209675"/>
            <a:ext cx="9629775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（三）流感的治疗</a:t>
            </a:r>
            <a:endParaRPr lang="zh-CN" altLang="en-US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（1）对症处理。流感患者应及早卧床休息，多饮水，防止继发感染。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（2）抗病毒。在出现流感症状后 48 小时内使用最为有效，可缓解流感症状、减少病程 1～3 天，对减少并发症和住院率可能起到作用。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（四）流感的预防</a:t>
            </a:r>
            <a:endParaRPr lang="zh-CN" altLang="en-US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流感的预防包括药物预防及疫苗预防。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1. 药物预防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对无保护的人群和养老院人员进行药物预防。金刚烷胺与金刚乙胺预防甲型流感有一定效果，奥司他韦对预防甲型、乙型流感有一定效果。也可试用中草药预防。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2. 疫苗预防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对儿童和 65 岁以下的成年人接种流感疫苗，可以减少发病率 70%～90%。对 65 岁以上的老人，预防接种可能只减少发病率 30%～40%，但可减少流感导致的病死率约20%～80%。由于流感病毒常常发生变异，流感疫苗需每年接种方能获得有效保护。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70" y="0"/>
            <a:ext cx="12185015" cy="6858000"/>
            <a:chOff x="13970" y="0"/>
            <a:chExt cx="1218501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236918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-1139825" y="3506470"/>
            <a:ext cx="506603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9401810" y="5584190"/>
            <a:ext cx="172593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PART THREE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未标题-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69260" y="3825875"/>
            <a:ext cx="6210300" cy="3080385"/>
          </a:xfrm>
          <a:prstGeom prst="rect">
            <a:avLst/>
          </a:prstGeom>
        </p:spPr>
      </p:pic>
      <p:sp>
        <p:nvSpPr>
          <p:cNvPr id="5" name="标题 27"/>
          <p:cNvSpPr>
            <a:spLocks noGrp="1"/>
          </p:cNvSpPr>
          <p:nvPr/>
        </p:nvSpPr>
        <p:spPr>
          <a:xfrm>
            <a:off x="1784985" y="1940560"/>
            <a:ext cx="8231505" cy="19754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6000"/>
              </a:lnSpc>
            </a:pPr>
            <a:r>
              <a:rPr 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  <a:endParaRPr 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慢性病大军</a:t>
            </a:r>
            <a:endParaRPr lang="en-US" altLang="zh-CN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　　　　——慢性非传染 性疾病与防控</a:t>
            </a:r>
            <a:endParaRPr lang="en-US" altLang="zh-CN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 descr="多少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31000" y="1148715"/>
            <a:ext cx="3619500" cy="1249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7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一、高血压病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3440" y="1366520"/>
            <a:ext cx="534987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（一）高血压病的概念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高血压是最常见的慢性非传染性疾病之一，也是心脑血管病最主要的危险因素。高血压病又称原发性高血压，是多种心脑血管疾病的重要病因和危险因素，也是心血管疾病死亡的主要原因之一。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（二）高血压的症状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大部分的人发生高血压之后是没有明显感觉的，只有用血压计量血压才能发现。有些高血压患者会有头晕头痛的感觉，可能与脑血管痉挛相关；有些患者会有胸闷气促的症状，可能是心脏舒张功能下降所导致；有些患者会有心慌心悸等不适，可能是由于心脏泵血的时候更加费劲所致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44229" y="1930308"/>
            <a:ext cx="5857906" cy="4573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二、性传播疾病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03275" y="1212850"/>
            <a:ext cx="1035812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（三）高血压的危害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高血压的危害主要是血压升高对血管和人体多个器官的损害，最容易受到损害的四个器官为心、肾、眼、脑。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buClrTx/>
              <a:buSzTx/>
              <a:buFontTx/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（四）高血压的治疗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高血压必须接受治疗。高血压病患者往往没有明显的症状，因此，有些人认为高血压病无需治疗。然而，一旦出现明显症状，常常是突发性心脏病、心力衰竭、中风等致命性疾病。由此，高血压病又称“沉默杀手”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（2）原发性高血压（高血压病）的治疗。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4"/>
            </p:custDataLst>
          </p:nvPr>
        </p:nvCxnSpPr>
        <p:spPr>
          <a:xfrm>
            <a:off x="829310" y="5743436"/>
            <a:ext cx="10648950" cy="0"/>
          </a:xfrm>
          <a:prstGeom prst="line">
            <a:avLst/>
          </a:prstGeom>
          <a:ln>
            <a:solidFill>
              <a:srgbClr val="FFC91D"/>
            </a:solidFill>
          </a:ln>
        </p:spPr>
        <p:style>
          <a:lnRef idx="1">
            <a:srgbClr val="E779A3"/>
          </a:lnRef>
          <a:fillRef idx="0">
            <a:srgbClr val="E779A3"/>
          </a:fillRef>
          <a:effectRef idx="0">
            <a:srgbClr val="E779A3"/>
          </a:effectRef>
          <a:fontRef idx="minor">
            <a:srgbClr val="5F5F5F"/>
          </a:fontRef>
        </p:style>
      </p:cxnSp>
      <p:grpSp>
        <p:nvGrpSpPr>
          <p:cNvPr id="37" name="组合 36"/>
          <p:cNvGrpSpPr/>
          <p:nvPr>
            <p:custDataLst>
              <p:tags r:id="rId5"/>
            </p:custDataLst>
          </p:nvPr>
        </p:nvGrpSpPr>
        <p:grpSpPr>
          <a:xfrm>
            <a:off x="849093" y="4536935"/>
            <a:ext cx="2455984" cy="1330325"/>
            <a:chOff x="1028700" y="3400425"/>
            <a:chExt cx="3124200" cy="1692275"/>
          </a:xfrm>
        </p:grpSpPr>
        <p:sp>
          <p:nvSpPr>
            <p:cNvPr id="36" name="任意多边形 35"/>
            <p:cNvSpPr/>
            <p:nvPr>
              <p:custDataLst>
                <p:tags r:id="rId6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" name="梯形 2"/>
            <p:cNvSpPr/>
            <p:nvPr>
              <p:custDataLst>
                <p:tags r:id="rId7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8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A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9"/>
            </p:custDataLst>
          </p:nvPr>
        </p:nvGrpSpPr>
        <p:grpSpPr>
          <a:xfrm>
            <a:off x="3566893" y="4536935"/>
            <a:ext cx="2455984" cy="1330325"/>
            <a:chOff x="1028700" y="3400425"/>
            <a:chExt cx="3124200" cy="1692275"/>
          </a:xfrm>
        </p:grpSpPr>
        <p:sp>
          <p:nvSpPr>
            <p:cNvPr id="17" name="任意多边形 16"/>
            <p:cNvSpPr/>
            <p:nvPr>
              <p:custDataLst>
                <p:tags r:id="rId10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梯形 17"/>
            <p:cNvSpPr/>
            <p:nvPr>
              <p:custDataLst>
                <p:tags r:id="rId11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12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B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6284693" y="4536935"/>
            <a:ext cx="2455984" cy="1330325"/>
            <a:chOff x="1028700" y="3400425"/>
            <a:chExt cx="3124200" cy="1692275"/>
          </a:xfrm>
        </p:grpSpPr>
        <p:sp>
          <p:nvSpPr>
            <p:cNvPr id="21" name="任意多边形 20"/>
            <p:cNvSpPr/>
            <p:nvPr>
              <p:custDataLst>
                <p:tags r:id="rId14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2" name="梯形 21"/>
            <p:cNvSpPr/>
            <p:nvPr>
              <p:custDataLst>
                <p:tags r:id="rId15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>
              <p:custDataLst>
                <p:tags r:id="rId16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C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17"/>
            </p:custDataLst>
          </p:nvPr>
        </p:nvGrpSpPr>
        <p:grpSpPr>
          <a:xfrm>
            <a:off x="9002493" y="4536935"/>
            <a:ext cx="2455984" cy="1330325"/>
            <a:chOff x="1028700" y="3400425"/>
            <a:chExt cx="3124200" cy="1692275"/>
          </a:xfrm>
        </p:grpSpPr>
        <p:sp>
          <p:nvSpPr>
            <p:cNvPr id="25" name="任意多边形 24"/>
            <p:cNvSpPr/>
            <p:nvPr>
              <p:custDataLst>
                <p:tags r:id="rId18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6" name="梯形 25"/>
            <p:cNvSpPr/>
            <p:nvPr>
              <p:custDataLst>
                <p:tags r:id="rId19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>
              <p:custDataLst>
                <p:tags r:id="rId20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D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21"/>
            </p:custDataLst>
          </p:nvPr>
        </p:nvSpPr>
        <p:spPr>
          <a:xfrm>
            <a:off x="3843655" y="462241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服用降压药物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2"/>
            </p:custDataLst>
          </p:nvPr>
        </p:nvSpPr>
        <p:spPr>
          <a:xfrm>
            <a:off x="6533515" y="462241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积极治疗其他慢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性病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3"/>
            </p:custDataLst>
          </p:nvPr>
        </p:nvSpPr>
        <p:spPr>
          <a:xfrm>
            <a:off x="9257030" y="462241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治疗高血压的并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发症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4"/>
            </p:custDataLst>
          </p:nvPr>
        </p:nvSpPr>
        <p:spPr>
          <a:xfrm>
            <a:off x="1124584" y="462241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改善生活方式</a:t>
            </a:r>
            <a:endParaRPr lang="zh-CN" altLang="en-US" sz="14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二、慢性阻塞性肺疾病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14425" y="1269365"/>
            <a:ext cx="10069830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（一）慢性阻塞性肺疾病的概念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慢性阻塞性肺疾病（COPD，简称慢阻肺）是一种具有持续气流受限特征的疾病，气流受限不完全可逆，呈进行性发展，与肺部对有害气体或颗粒的异常炎症反应有关。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（二）慢性阻塞性肺疾病的症状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慢性咳嗽、咳痰通常为首发症状，少数病例咳嗽不伴咳痰，也有少数病例虽有明显气流受限但无咳嗽症状。痰为白色泡沫痰或黏液性痰，合并感染时痰量增多，常有脓性痰。有慢性咳嗽、咳痰的患者死亡风险明显增加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（三）慢性阻塞性肺疾病（COPD）的治疗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4"/>
            </p:custDataLst>
          </p:nvPr>
        </p:nvCxnSpPr>
        <p:spPr>
          <a:xfrm>
            <a:off x="867410" y="5867896"/>
            <a:ext cx="10648950" cy="0"/>
          </a:xfrm>
          <a:prstGeom prst="line">
            <a:avLst/>
          </a:prstGeom>
          <a:ln>
            <a:solidFill>
              <a:srgbClr val="FFC91D"/>
            </a:solidFill>
          </a:ln>
        </p:spPr>
        <p:style>
          <a:lnRef idx="1">
            <a:srgbClr val="E779A3"/>
          </a:lnRef>
          <a:fillRef idx="0">
            <a:srgbClr val="E779A3"/>
          </a:fillRef>
          <a:effectRef idx="0">
            <a:srgbClr val="E779A3"/>
          </a:effectRef>
          <a:fontRef idx="minor">
            <a:srgbClr val="5F5F5F"/>
          </a:fontRef>
        </p:style>
      </p:cxnSp>
      <p:grpSp>
        <p:nvGrpSpPr>
          <p:cNvPr id="37" name="组合 36"/>
          <p:cNvGrpSpPr/>
          <p:nvPr>
            <p:custDataLst>
              <p:tags r:id="rId5"/>
            </p:custDataLst>
          </p:nvPr>
        </p:nvGrpSpPr>
        <p:grpSpPr>
          <a:xfrm>
            <a:off x="887193" y="4661395"/>
            <a:ext cx="2455984" cy="1330325"/>
            <a:chOff x="1028700" y="3400425"/>
            <a:chExt cx="3124200" cy="1692275"/>
          </a:xfrm>
        </p:grpSpPr>
        <p:sp>
          <p:nvSpPr>
            <p:cNvPr id="8" name="任意多边形 7"/>
            <p:cNvSpPr/>
            <p:nvPr>
              <p:custDataLst>
                <p:tags r:id="rId6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梯形 13"/>
            <p:cNvSpPr/>
            <p:nvPr>
              <p:custDataLst>
                <p:tags r:id="rId7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8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A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9"/>
            </p:custDataLst>
          </p:nvPr>
        </p:nvGrpSpPr>
        <p:grpSpPr>
          <a:xfrm>
            <a:off x="3604993" y="4661395"/>
            <a:ext cx="2455984" cy="1330325"/>
            <a:chOff x="1028700" y="3400425"/>
            <a:chExt cx="3124200" cy="1692275"/>
          </a:xfrm>
        </p:grpSpPr>
        <p:sp>
          <p:nvSpPr>
            <p:cNvPr id="17" name="任意多边形 16"/>
            <p:cNvSpPr/>
            <p:nvPr>
              <p:custDataLst>
                <p:tags r:id="rId10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梯形 17"/>
            <p:cNvSpPr/>
            <p:nvPr>
              <p:custDataLst>
                <p:tags r:id="rId11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12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B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6322793" y="4661395"/>
            <a:ext cx="2455984" cy="1330325"/>
            <a:chOff x="1028700" y="3400425"/>
            <a:chExt cx="3124200" cy="1692275"/>
          </a:xfrm>
        </p:grpSpPr>
        <p:sp>
          <p:nvSpPr>
            <p:cNvPr id="21" name="任意多边形 20"/>
            <p:cNvSpPr/>
            <p:nvPr>
              <p:custDataLst>
                <p:tags r:id="rId14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2" name="梯形 21"/>
            <p:cNvSpPr/>
            <p:nvPr>
              <p:custDataLst>
                <p:tags r:id="rId15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>
              <p:custDataLst>
                <p:tags r:id="rId16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C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17"/>
            </p:custDataLst>
          </p:nvPr>
        </p:nvGrpSpPr>
        <p:grpSpPr>
          <a:xfrm>
            <a:off x="9040593" y="4661395"/>
            <a:ext cx="2455984" cy="1330325"/>
            <a:chOff x="1028700" y="3400425"/>
            <a:chExt cx="3124200" cy="1692275"/>
          </a:xfrm>
        </p:grpSpPr>
        <p:sp>
          <p:nvSpPr>
            <p:cNvPr id="26" name="任意多边形 25"/>
            <p:cNvSpPr/>
            <p:nvPr>
              <p:custDataLst>
                <p:tags r:id="rId18"/>
              </p:custDataLst>
            </p:nvPr>
          </p:nvSpPr>
          <p:spPr>
            <a:xfrm>
              <a:off x="1028700" y="3400425"/>
              <a:ext cx="3124200" cy="1533522"/>
            </a:xfrm>
            <a:custGeom>
              <a:avLst/>
              <a:gdLst>
                <a:gd name="connsiteX0" fmla="*/ 0 w 3124200"/>
                <a:gd name="connsiteY0" fmla="*/ 0 h 1533522"/>
                <a:gd name="connsiteX1" fmla="*/ 3124200 w 3124200"/>
                <a:gd name="connsiteY1" fmla="*/ 0 h 1533522"/>
                <a:gd name="connsiteX2" fmla="*/ 2757336 w 3124200"/>
                <a:gd name="connsiteY2" fmla="*/ 1533522 h 1533522"/>
                <a:gd name="connsiteX3" fmla="*/ 366864 w 3124200"/>
                <a:gd name="connsiteY3" fmla="*/ 1533522 h 153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200" h="1533522">
                  <a:moveTo>
                    <a:pt x="0" y="0"/>
                  </a:moveTo>
                  <a:lnTo>
                    <a:pt x="3124200" y="0"/>
                  </a:lnTo>
                  <a:lnTo>
                    <a:pt x="2757336" y="1533522"/>
                  </a:lnTo>
                  <a:lnTo>
                    <a:pt x="366864" y="153352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lIns="144000" rIns="144000" bIns="32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7" name="梯形 26"/>
            <p:cNvSpPr/>
            <p:nvPr>
              <p:custDataLst>
                <p:tags r:id="rId19"/>
              </p:custDataLst>
            </p:nvPr>
          </p:nvSpPr>
          <p:spPr>
            <a:xfrm>
              <a:off x="1400175" y="4597400"/>
              <a:ext cx="2381250" cy="336551"/>
            </a:xfrm>
            <a:prstGeom prst="trapezoid">
              <a:avLst>
                <a:gd name="adj" fmla="val 55159"/>
              </a:avLst>
            </a:prstGeom>
            <a:solidFill>
              <a:srgbClr val="E779A3">
                <a:lumMod val="5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5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>
              <p:custDataLst>
                <p:tags r:id="rId20"/>
              </p:custDataLst>
            </p:nvPr>
          </p:nvSpPr>
          <p:spPr>
            <a:xfrm>
              <a:off x="1595438" y="4597400"/>
              <a:ext cx="1990725" cy="495300"/>
            </a:xfrm>
            <a:custGeom>
              <a:avLst/>
              <a:gdLst>
                <a:gd name="connsiteX0" fmla="*/ 1704974 w 1990725"/>
                <a:gd name="connsiteY0" fmla="*/ 161925 h 495300"/>
                <a:gd name="connsiteX1" fmla="*/ 1684737 w 1990725"/>
                <a:gd name="connsiteY1" fmla="*/ 227413 h 495300"/>
                <a:gd name="connsiteX2" fmla="*/ 1619249 w 1990725"/>
                <a:gd name="connsiteY2" fmla="*/ 227413 h 495300"/>
                <a:gd name="connsiteX3" fmla="*/ 1672231 w 1990725"/>
                <a:gd name="connsiteY3" fmla="*/ 267886 h 495300"/>
                <a:gd name="connsiteX4" fmla="*/ 1651993 w 1990725"/>
                <a:gd name="connsiteY4" fmla="*/ 333375 h 495300"/>
                <a:gd name="connsiteX5" fmla="*/ 1704974 w 1990725"/>
                <a:gd name="connsiteY5" fmla="*/ 292900 h 495300"/>
                <a:gd name="connsiteX6" fmla="*/ 1757955 w 1990725"/>
                <a:gd name="connsiteY6" fmla="*/ 333375 h 495300"/>
                <a:gd name="connsiteX7" fmla="*/ 1737717 w 1990725"/>
                <a:gd name="connsiteY7" fmla="*/ 267886 h 495300"/>
                <a:gd name="connsiteX8" fmla="*/ 1790699 w 1990725"/>
                <a:gd name="connsiteY8" fmla="*/ 227413 h 495300"/>
                <a:gd name="connsiteX9" fmla="*/ 1725211 w 1990725"/>
                <a:gd name="connsiteY9" fmla="*/ 227413 h 495300"/>
                <a:gd name="connsiteX10" fmla="*/ 1485899 w 1990725"/>
                <a:gd name="connsiteY10" fmla="*/ 161925 h 495300"/>
                <a:gd name="connsiteX11" fmla="*/ 1465662 w 1990725"/>
                <a:gd name="connsiteY11" fmla="*/ 227413 h 495300"/>
                <a:gd name="connsiteX12" fmla="*/ 1400174 w 1990725"/>
                <a:gd name="connsiteY12" fmla="*/ 227413 h 495300"/>
                <a:gd name="connsiteX13" fmla="*/ 1453156 w 1990725"/>
                <a:gd name="connsiteY13" fmla="*/ 267886 h 495300"/>
                <a:gd name="connsiteX14" fmla="*/ 1432918 w 1990725"/>
                <a:gd name="connsiteY14" fmla="*/ 333375 h 495300"/>
                <a:gd name="connsiteX15" fmla="*/ 1485899 w 1990725"/>
                <a:gd name="connsiteY15" fmla="*/ 292900 h 495300"/>
                <a:gd name="connsiteX16" fmla="*/ 1538880 w 1990725"/>
                <a:gd name="connsiteY16" fmla="*/ 333375 h 495300"/>
                <a:gd name="connsiteX17" fmla="*/ 1518642 w 1990725"/>
                <a:gd name="connsiteY17" fmla="*/ 267886 h 495300"/>
                <a:gd name="connsiteX18" fmla="*/ 1571624 w 1990725"/>
                <a:gd name="connsiteY18" fmla="*/ 227413 h 495300"/>
                <a:gd name="connsiteX19" fmla="*/ 1506136 w 1990725"/>
                <a:gd name="connsiteY19" fmla="*/ 227413 h 495300"/>
                <a:gd name="connsiteX20" fmla="*/ 1266825 w 1990725"/>
                <a:gd name="connsiteY20" fmla="*/ 161925 h 495300"/>
                <a:gd name="connsiteX21" fmla="*/ 1246588 w 1990725"/>
                <a:gd name="connsiteY21" fmla="*/ 227413 h 495300"/>
                <a:gd name="connsiteX22" fmla="*/ 1181100 w 1990725"/>
                <a:gd name="connsiteY22" fmla="*/ 227413 h 495300"/>
                <a:gd name="connsiteX23" fmla="*/ 1234082 w 1990725"/>
                <a:gd name="connsiteY23" fmla="*/ 267886 h 495300"/>
                <a:gd name="connsiteX24" fmla="*/ 1213844 w 1990725"/>
                <a:gd name="connsiteY24" fmla="*/ 333375 h 495300"/>
                <a:gd name="connsiteX25" fmla="*/ 1266825 w 1990725"/>
                <a:gd name="connsiteY25" fmla="*/ 292900 h 495300"/>
                <a:gd name="connsiteX26" fmla="*/ 1319806 w 1990725"/>
                <a:gd name="connsiteY26" fmla="*/ 333375 h 495300"/>
                <a:gd name="connsiteX27" fmla="*/ 1299568 w 1990725"/>
                <a:gd name="connsiteY27" fmla="*/ 267886 h 495300"/>
                <a:gd name="connsiteX28" fmla="*/ 1352550 w 1990725"/>
                <a:gd name="connsiteY28" fmla="*/ 227413 h 495300"/>
                <a:gd name="connsiteX29" fmla="*/ 1287062 w 1990725"/>
                <a:gd name="connsiteY29" fmla="*/ 227413 h 495300"/>
                <a:gd name="connsiteX30" fmla="*/ 723900 w 1990725"/>
                <a:gd name="connsiteY30" fmla="*/ 161925 h 495300"/>
                <a:gd name="connsiteX31" fmla="*/ 703663 w 1990725"/>
                <a:gd name="connsiteY31" fmla="*/ 227413 h 495300"/>
                <a:gd name="connsiteX32" fmla="*/ 638175 w 1990725"/>
                <a:gd name="connsiteY32" fmla="*/ 227413 h 495300"/>
                <a:gd name="connsiteX33" fmla="*/ 691157 w 1990725"/>
                <a:gd name="connsiteY33" fmla="*/ 267886 h 495300"/>
                <a:gd name="connsiteX34" fmla="*/ 670919 w 1990725"/>
                <a:gd name="connsiteY34" fmla="*/ 333375 h 495300"/>
                <a:gd name="connsiteX35" fmla="*/ 723900 w 1990725"/>
                <a:gd name="connsiteY35" fmla="*/ 292900 h 495300"/>
                <a:gd name="connsiteX36" fmla="*/ 776881 w 1990725"/>
                <a:gd name="connsiteY36" fmla="*/ 333375 h 495300"/>
                <a:gd name="connsiteX37" fmla="*/ 756643 w 1990725"/>
                <a:gd name="connsiteY37" fmla="*/ 267886 h 495300"/>
                <a:gd name="connsiteX38" fmla="*/ 809625 w 1990725"/>
                <a:gd name="connsiteY38" fmla="*/ 227413 h 495300"/>
                <a:gd name="connsiteX39" fmla="*/ 744137 w 1990725"/>
                <a:gd name="connsiteY39" fmla="*/ 227413 h 495300"/>
                <a:gd name="connsiteX40" fmla="*/ 504825 w 1990725"/>
                <a:gd name="connsiteY40" fmla="*/ 161925 h 495300"/>
                <a:gd name="connsiteX41" fmla="*/ 484588 w 1990725"/>
                <a:gd name="connsiteY41" fmla="*/ 227413 h 495300"/>
                <a:gd name="connsiteX42" fmla="*/ 419100 w 1990725"/>
                <a:gd name="connsiteY42" fmla="*/ 227413 h 495300"/>
                <a:gd name="connsiteX43" fmla="*/ 472082 w 1990725"/>
                <a:gd name="connsiteY43" fmla="*/ 267886 h 495300"/>
                <a:gd name="connsiteX44" fmla="*/ 451844 w 1990725"/>
                <a:gd name="connsiteY44" fmla="*/ 333375 h 495300"/>
                <a:gd name="connsiteX45" fmla="*/ 504825 w 1990725"/>
                <a:gd name="connsiteY45" fmla="*/ 292900 h 495300"/>
                <a:gd name="connsiteX46" fmla="*/ 557806 w 1990725"/>
                <a:gd name="connsiteY46" fmla="*/ 333375 h 495300"/>
                <a:gd name="connsiteX47" fmla="*/ 537568 w 1990725"/>
                <a:gd name="connsiteY47" fmla="*/ 267886 h 495300"/>
                <a:gd name="connsiteX48" fmla="*/ 590550 w 1990725"/>
                <a:gd name="connsiteY48" fmla="*/ 227413 h 495300"/>
                <a:gd name="connsiteX49" fmla="*/ 525062 w 1990725"/>
                <a:gd name="connsiteY49" fmla="*/ 227413 h 495300"/>
                <a:gd name="connsiteX50" fmla="*/ 285751 w 1990725"/>
                <a:gd name="connsiteY50" fmla="*/ 161925 h 495300"/>
                <a:gd name="connsiteX51" fmla="*/ 265514 w 1990725"/>
                <a:gd name="connsiteY51" fmla="*/ 227413 h 495300"/>
                <a:gd name="connsiteX52" fmla="*/ 200026 w 1990725"/>
                <a:gd name="connsiteY52" fmla="*/ 227413 h 495300"/>
                <a:gd name="connsiteX53" fmla="*/ 253008 w 1990725"/>
                <a:gd name="connsiteY53" fmla="*/ 267886 h 495300"/>
                <a:gd name="connsiteX54" fmla="*/ 232770 w 1990725"/>
                <a:gd name="connsiteY54" fmla="*/ 333375 h 495300"/>
                <a:gd name="connsiteX55" fmla="*/ 285751 w 1990725"/>
                <a:gd name="connsiteY55" fmla="*/ 292900 h 495300"/>
                <a:gd name="connsiteX56" fmla="*/ 338732 w 1990725"/>
                <a:gd name="connsiteY56" fmla="*/ 333375 h 495300"/>
                <a:gd name="connsiteX57" fmla="*/ 318494 w 1990725"/>
                <a:gd name="connsiteY57" fmla="*/ 267886 h 495300"/>
                <a:gd name="connsiteX58" fmla="*/ 371476 w 1990725"/>
                <a:gd name="connsiteY58" fmla="*/ 227413 h 495300"/>
                <a:gd name="connsiteX59" fmla="*/ 305988 w 1990725"/>
                <a:gd name="connsiteY59" fmla="*/ 227413 h 495300"/>
                <a:gd name="connsiteX60" fmla="*/ 0 w 1990725"/>
                <a:gd name="connsiteY60" fmla="*/ 0 h 495300"/>
                <a:gd name="connsiteX61" fmla="*/ 1990725 w 1990725"/>
                <a:gd name="connsiteY61" fmla="*/ 0 h 495300"/>
                <a:gd name="connsiteX62" fmla="*/ 1798400 w 1990725"/>
                <a:gd name="connsiteY62" fmla="*/ 495300 h 495300"/>
                <a:gd name="connsiteX63" fmla="*/ 192325 w 1990725"/>
                <a:gd name="connsiteY63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0725" h="495300">
                  <a:moveTo>
                    <a:pt x="1704974" y="161925"/>
                  </a:moveTo>
                  <a:lnTo>
                    <a:pt x="1684737" y="227413"/>
                  </a:lnTo>
                  <a:lnTo>
                    <a:pt x="1619249" y="227413"/>
                  </a:lnTo>
                  <a:lnTo>
                    <a:pt x="1672231" y="267886"/>
                  </a:lnTo>
                  <a:lnTo>
                    <a:pt x="1651993" y="333375"/>
                  </a:lnTo>
                  <a:lnTo>
                    <a:pt x="1704974" y="292900"/>
                  </a:lnTo>
                  <a:lnTo>
                    <a:pt x="1757955" y="333375"/>
                  </a:lnTo>
                  <a:lnTo>
                    <a:pt x="1737717" y="267886"/>
                  </a:lnTo>
                  <a:lnTo>
                    <a:pt x="1790699" y="227413"/>
                  </a:lnTo>
                  <a:lnTo>
                    <a:pt x="1725211" y="227413"/>
                  </a:lnTo>
                  <a:close/>
                  <a:moveTo>
                    <a:pt x="1485899" y="161925"/>
                  </a:moveTo>
                  <a:lnTo>
                    <a:pt x="1465662" y="227413"/>
                  </a:lnTo>
                  <a:lnTo>
                    <a:pt x="1400174" y="227413"/>
                  </a:lnTo>
                  <a:lnTo>
                    <a:pt x="1453156" y="267886"/>
                  </a:lnTo>
                  <a:lnTo>
                    <a:pt x="1432918" y="333375"/>
                  </a:lnTo>
                  <a:lnTo>
                    <a:pt x="1485899" y="292900"/>
                  </a:lnTo>
                  <a:lnTo>
                    <a:pt x="1538880" y="333375"/>
                  </a:lnTo>
                  <a:lnTo>
                    <a:pt x="1518642" y="267886"/>
                  </a:lnTo>
                  <a:lnTo>
                    <a:pt x="1571624" y="227413"/>
                  </a:lnTo>
                  <a:lnTo>
                    <a:pt x="1506136" y="227413"/>
                  </a:lnTo>
                  <a:close/>
                  <a:moveTo>
                    <a:pt x="1266825" y="161925"/>
                  </a:moveTo>
                  <a:lnTo>
                    <a:pt x="1246588" y="227413"/>
                  </a:lnTo>
                  <a:lnTo>
                    <a:pt x="1181100" y="227413"/>
                  </a:lnTo>
                  <a:lnTo>
                    <a:pt x="1234082" y="267886"/>
                  </a:lnTo>
                  <a:lnTo>
                    <a:pt x="1213844" y="333375"/>
                  </a:lnTo>
                  <a:lnTo>
                    <a:pt x="1266825" y="292900"/>
                  </a:lnTo>
                  <a:lnTo>
                    <a:pt x="1319806" y="333375"/>
                  </a:lnTo>
                  <a:lnTo>
                    <a:pt x="1299568" y="267886"/>
                  </a:lnTo>
                  <a:lnTo>
                    <a:pt x="1352550" y="227413"/>
                  </a:lnTo>
                  <a:lnTo>
                    <a:pt x="1287062" y="227413"/>
                  </a:lnTo>
                  <a:close/>
                  <a:moveTo>
                    <a:pt x="723900" y="161925"/>
                  </a:moveTo>
                  <a:lnTo>
                    <a:pt x="703663" y="227413"/>
                  </a:lnTo>
                  <a:lnTo>
                    <a:pt x="638175" y="227413"/>
                  </a:lnTo>
                  <a:lnTo>
                    <a:pt x="691157" y="267886"/>
                  </a:lnTo>
                  <a:lnTo>
                    <a:pt x="670919" y="333375"/>
                  </a:lnTo>
                  <a:lnTo>
                    <a:pt x="723900" y="292900"/>
                  </a:lnTo>
                  <a:lnTo>
                    <a:pt x="776881" y="333375"/>
                  </a:lnTo>
                  <a:lnTo>
                    <a:pt x="756643" y="267886"/>
                  </a:lnTo>
                  <a:lnTo>
                    <a:pt x="809625" y="227413"/>
                  </a:lnTo>
                  <a:lnTo>
                    <a:pt x="744137" y="227413"/>
                  </a:lnTo>
                  <a:close/>
                  <a:moveTo>
                    <a:pt x="504825" y="161925"/>
                  </a:moveTo>
                  <a:lnTo>
                    <a:pt x="484588" y="227413"/>
                  </a:lnTo>
                  <a:lnTo>
                    <a:pt x="419100" y="227413"/>
                  </a:lnTo>
                  <a:lnTo>
                    <a:pt x="472082" y="267886"/>
                  </a:lnTo>
                  <a:lnTo>
                    <a:pt x="451844" y="333375"/>
                  </a:lnTo>
                  <a:lnTo>
                    <a:pt x="504825" y="292900"/>
                  </a:lnTo>
                  <a:lnTo>
                    <a:pt x="557806" y="333375"/>
                  </a:lnTo>
                  <a:lnTo>
                    <a:pt x="537568" y="267886"/>
                  </a:lnTo>
                  <a:lnTo>
                    <a:pt x="590550" y="227413"/>
                  </a:lnTo>
                  <a:lnTo>
                    <a:pt x="525062" y="227413"/>
                  </a:lnTo>
                  <a:close/>
                  <a:moveTo>
                    <a:pt x="285751" y="161925"/>
                  </a:moveTo>
                  <a:lnTo>
                    <a:pt x="265514" y="227413"/>
                  </a:lnTo>
                  <a:lnTo>
                    <a:pt x="200026" y="227413"/>
                  </a:lnTo>
                  <a:lnTo>
                    <a:pt x="253008" y="267886"/>
                  </a:lnTo>
                  <a:lnTo>
                    <a:pt x="232770" y="333375"/>
                  </a:lnTo>
                  <a:lnTo>
                    <a:pt x="285751" y="292900"/>
                  </a:lnTo>
                  <a:lnTo>
                    <a:pt x="338732" y="333375"/>
                  </a:lnTo>
                  <a:lnTo>
                    <a:pt x="318494" y="267886"/>
                  </a:lnTo>
                  <a:lnTo>
                    <a:pt x="371476" y="227413"/>
                  </a:lnTo>
                  <a:lnTo>
                    <a:pt x="305988" y="227413"/>
                  </a:lnTo>
                  <a:close/>
                  <a:moveTo>
                    <a:pt x="0" y="0"/>
                  </a:moveTo>
                  <a:lnTo>
                    <a:pt x="1990725" y="0"/>
                  </a:lnTo>
                  <a:lnTo>
                    <a:pt x="1798400" y="495300"/>
                  </a:lnTo>
                  <a:lnTo>
                    <a:pt x="192325" y="495300"/>
                  </a:lnTo>
                  <a:close/>
                </a:path>
              </a:pathLst>
            </a:custGeom>
            <a:solidFill>
              <a:srgbClr val="E779A3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E779A3">
                <a:shade val="50000"/>
              </a:srgbClr>
            </a:lnRef>
            <a:fillRef idx="1">
              <a:srgbClr val="E779A3"/>
            </a:fillRef>
            <a:effectRef idx="0">
              <a:srgbClr val="E779A3"/>
            </a:effectRef>
            <a:fontRef idx="minor">
              <a:srgbClr val="FFFFFF"/>
            </a:fontRef>
          </p:style>
          <p:txBody>
            <a:bodyPr rtlCol="0" anchor="ctr">
              <a:normAutofit fontScale="65000" lnSpcReduction="20000"/>
            </a:bodyPr>
            <a:lstStyle/>
            <a:p>
              <a:pPr algn="ctr"/>
              <a:r>
                <a:rPr lang="en-US" altLang="zh-CN" sz="2800" dirty="0">
                  <a:solidFill>
                    <a:srgbClr val="E779A3">
                      <a:lumMod val="50000"/>
                    </a:srgbClr>
                  </a:solidFill>
                </a:rPr>
                <a:t>D</a:t>
              </a:r>
              <a:endParaRPr lang="zh-CN" altLang="en-US" sz="2800" dirty="0">
                <a:solidFill>
                  <a:srgbClr val="E779A3">
                    <a:lumMod val="50000"/>
                  </a:srgbClr>
                </a:solidFill>
              </a:endParaRPr>
            </a:p>
          </p:txBody>
        </p:sp>
      </p:grpSp>
      <p:sp>
        <p:nvSpPr>
          <p:cNvPr id="30" name="文本框 29"/>
          <p:cNvSpPr txBox="1"/>
          <p:nvPr>
            <p:custDataLst>
              <p:tags r:id="rId21"/>
            </p:custDataLst>
          </p:nvPr>
        </p:nvSpPr>
        <p:spPr>
          <a:xfrm>
            <a:off x="3881755" y="474687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氧疗</a:t>
            </a:r>
            <a:endParaRPr lang="zh-CN" altLang="en-US" sz="16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2"/>
            </p:custDataLst>
          </p:nvPr>
        </p:nvSpPr>
        <p:spPr>
          <a:xfrm>
            <a:off x="6571615" y="474687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外科肺减容手术</a:t>
            </a:r>
            <a:endParaRPr lang="zh-CN" altLang="en-US" sz="16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3"/>
            </p:custDataLst>
          </p:nvPr>
        </p:nvSpPr>
        <p:spPr>
          <a:xfrm>
            <a:off x="9295130" y="474687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肺移植</a:t>
            </a:r>
            <a:endParaRPr lang="zh-CN" altLang="en-US" sz="16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24"/>
            </p:custDataLst>
          </p:nvPr>
        </p:nvSpPr>
        <p:spPr>
          <a:xfrm>
            <a:off x="1162684" y="4746874"/>
            <a:ext cx="1905000" cy="92329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1600" spc="15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药物治疗</a:t>
            </a:r>
            <a:endParaRPr lang="zh-CN" altLang="en-US" sz="1600" spc="15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三、糖尿病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99845" y="1595120"/>
            <a:ext cx="9725025" cy="39077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（一）糖尿病的概念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糖尿病（DM）是一组常见的以葡萄糖和脂肪代谢紊乱、血浆葡萄糖水平增高为特征的代谢内分泌疾病。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b="1" dirty="0">
                <a:latin typeface="+mn-lt"/>
                <a:ea typeface="+mn-ea"/>
                <a:cs typeface="+mn-ea"/>
                <a:sym typeface="+mn-lt"/>
              </a:rPr>
              <a:t>（二）糖尿病的症状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（1）无症状期。约 90% 是中年以上 2 型糖尿病患者，食欲良好，体态肥胖，精神体力正常，往往因体检或检查其他疾病或妊娠检查时偶然发现食后有少量糖尿。空腹血糖正常或稍高，但饭后 2 小时血糖高峰超过正常，糖耐量试验往往显示糖尿病。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（2）症状期。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① 多尿、烦渴、多饮。</a:t>
            </a:r>
            <a:r>
              <a:rPr lang="en-US" altLang="zh-CN" sz="1600" dirty="0">
                <a:latin typeface="Calibri" panose="020F0502020204030204" charset="0"/>
                <a:ea typeface="+mn-ea"/>
                <a:cs typeface="+mn-ea"/>
                <a:sym typeface="+mn-lt"/>
              </a:rPr>
              <a:t>②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 善饥多食。③ 疲乏、体重减轻、虚弱。④ 皮肤瘙痒。⑤ 其他症状。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20" y="0"/>
            <a:ext cx="12178665" cy="6858000"/>
            <a:chOff x="7620" y="0"/>
            <a:chExt cx="1217866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577786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685800" y="1680845"/>
            <a:ext cx="141478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994785" y="5584190"/>
            <a:ext cx="708787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15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9475" y="2358390"/>
            <a:ext cx="3511550" cy="3902075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2075815" y="1639570"/>
            <a:ext cx="1570990" cy="1325880"/>
          </a:xfrm>
        </p:spPr>
        <p:txBody>
          <a:bodyPr>
            <a:noAutofit/>
          </a:bodyPr>
          <a:lstStyle/>
          <a:p>
            <a:pPr algn="dist"/>
            <a:r>
              <a:rPr lang="zh-CN" alt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5182266" y="2974795"/>
            <a:ext cx="4829175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06.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模块六　身体常见症状的自我分析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27"/>
          <p:cNvSpPr>
            <a:spLocks noGrp="1"/>
          </p:cNvSpPr>
          <p:nvPr/>
        </p:nvSpPr>
        <p:spPr>
          <a:xfrm>
            <a:off x="5182107" y="3716354"/>
            <a:ext cx="4257675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  <a:buClrTx/>
              <a:buSzTx/>
              <a:buFontTx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07.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模块七　性与生殖健康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标题 27"/>
          <p:cNvSpPr>
            <a:spLocks noGrp="1"/>
          </p:cNvSpPr>
          <p:nvPr/>
        </p:nvSpPr>
        <p:spPr>
          <a:xfrm>
            <a:off x="5194966" y="4465926"/>
            <a:ext cx="5143502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08.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模块八　安全应急与避险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标题 27"/>
          <p:cNvSpPr>
            <a:spLocks noGrp="1"/>
          </p:cNvSpPr>
          <p:nvPr/>
        </p:nvSpPr>
        <p:spPr>
          <a:xfrm>
            <a:off x="5182235" y="2267585"/>
            <a:ext cx="473202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05.</a:t>
            </a: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模块五　心理异常与危机应对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13" grpId="0"/>
      <p:bldP spid="14" grpId="0"/>
      <p:bldP spid="15" grpId="0"/>
      <p:bldP spid="37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三、糖尿病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33170" y="1374775"/>
            <a:ext cx="9725025" cy="4570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（三）糖尿病的治疗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1. 常用的口服降糖药的种类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因为血糖和吃饭的情况密切相关，所以什么时候吃口服降糖药也颇有讲究。简单小结一下几种常用的口服降糖药应该什么时候吃。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（1）双胍类：如二甲双胍，可以在进餐中或餐后服药。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（2）磺脲类：如格列美脲、格列齐特、格列吡嗪等，应在吃饭前 30 分钟服药。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（3）格列奈类：如瑞格列奈、那格列奈，应在餐前 15 分钟内或在进餐中服药。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（4）噻唑烷二酮类：如吡格列酮、罗格列酮，可在早餐前半小时服用，每天服用 1次，每天固定时间服用就可以，推荐早上服用。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（5）α- 糖苷酶抑制剂类：如阿卡波糖、伏格列波糖，其中伏格列波糖用餐前即刻整片吞服，阿卡波糖在吃第一口饭的时候与食物一起咀嚼服用。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（6）格列汀类：如西格列汀、沙格列汀、阿格列汀、维格列汀等，前三种药物，早饭前服用，后一种药物早饭前和晚饭前各服用一次。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（7）格列净类：如恩格列净、达格列净、卡格列净、埃托格列净等，建议早晨服用1 次。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36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三、糖尿病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33170" y="1269365"/>
            <a:ext cx="9725025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2. 胰岛素的使用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糖尿病进入晚期，胰岛功能很差，身体分泌不出足够的胰岛素时，需要注射胰岛素来控制血糖。但出现以下情况时，也需要注射胰岛素治疗。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（1）1 型糖尿病，一般一经诊断就要注射胰岛素治疗，因为口服降糖药对 1 型糖尿病效果不佳。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（2）新诊断的糖尿病，如果尚不清楚分型，或血糖升高特别明显，就需要先注射一段时间的胰岛素，目的是使胰岛细胞得到休息，最大限度地保存其功能。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（3）糖尿病病人怀孕后，一般就不能继续使用口服降糖药了，如果单纯饮食控制 + 锻炼不能控制血糖，就要在孕期注射胰岛素治疗。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（4）妊娠期间新发现的糖尿病（即妊娠糖尿病），如果单纯饮食控制 + 锻炼不能控制血糖，也需要在孕期注射胰岛素治疗。产后大部分人血糖可恢复正常，从而停用胰岛素。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（5）当糖尿病患者发生急性并发症、出现严重感染、需要进行中 / 大型手术、出现严重慢性并发症时，都需要使用胰岛素治疗。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70" y="0"/>
            <a:ext cx="12185015" cy="6858000"/>
            <a:chOff x="13970" y="0"/>
            <a:chExt cx="1218501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236918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-1139825" y="3506470"/>
            <a:ext cx="506603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9401810" y="5584190"/>
            <a:ext cx="172593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PART THREE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未标题-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69260" y="3825875"/>
            <a:ext cx="6210300" cy="3080385"/>
          </a:xfrm>
          <a:prstGeom prst="rect">
            <a:avLst/>
          </a:prstGeom>
        </p:spPr>
      </p:pic>
      <p:sp>
        <p:nvSpPr>
          <p:cNvPr id="5" name="标题 27"/>
          <p:cNvSpPr>
            <a:spLocks noGrp="1"/>
          </p:cNvSpPr>
          <p:nvPr/>
        </p:nvSpPr>
        <p:spPr>
          <a:xfrm>
            <a:off x="3078480" y="3505200"/>
            <a:ext cx="7054215" cy="473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6000"/>
              </a:lnSpc>
            </a:pPr>
            <a:r>
              <a:rPr 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04.</a:t>
            </a:r>
            <a:endParaRPr 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健康需要管理</a:t>
            </a:r>
            <a:endParaRPr lang="en-US" altLang="zh-CN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　　　　——有效利用卫生服务资 源</a:t>
            </a:r>
            <a:endParaRPr lang="en-US" altLang="zh-CN" sz="2800" dirty="0" err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 descr="多少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31000" y="1148715"/>
            <a:ext cx="3619500" cy="1249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7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一、定期体检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32510" y="1137920"/>
            <a:ext cx="10126345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（一）体检的概念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体检就是体格检查，也称为身体检查或健康检查，是医生运用自己的感官（视触叩）、检查工具（听）、实验室设备等来直接或间接检查患者身体状况的方法。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（二）体检的项目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正常体检包括一般检查、内外科体检、血液学检查、尿常规、大便常规、耳鼻喉科检查、B 超、心电图、眼科检查、口腔科、X 线片、CT、胃幽门螺旋杆菌检测、胃肠镜、肺功能等。女性还有妇科检查、乳腺检查，男性有前列腺检查，大于 50 岁可增加眼底、骨密度测定、胃肠镜等检查。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（三）体检的注意事项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（1）体检前的进食。体检前一日晚餐后不再进食，保证空腹 8 小时抽血检验。（2）体检后的要注意事项。① 如果做了造影剂相关检查，需多喝水进行排空。 </a:t>
            </a:r>
            <a:r>
              <a:rPr lang="zh-CN" altLang="en-US" sz="1600" dirty="0">
                <a:latin typeface="Calibri" panose="020F0502020204030204" charset="0"/>
                <a:ea typeface="+mn-ea"/>
                <a:cs typeface="+mn-ea"/>
                <a:sym typeface="+mn-lt"/>
              </a:rPr>
              <a:t>②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抽血后请按压穿刺点 3～5 分钟直至不出血，不要揉抽血部位以免引起皮下血肿。③ 糖尿病患者或其他慢性病人，在抽血后要及时服药，做餐后 2 小时血糖检查者，做完空腹项目后吃二两饭（从吃第一口计时），于饭后 2 小时后抽血。④ 留取中段尿的尿液注意尽量在 30 分钟之内送检。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54624" y="2135370"/>
            <a:ext cx="5760731" cy="4050800"/>
          </a:xfrm>
          <a:prstGeom prst="rect">
            <a:avLst/>
          </a:prstGeom>
        </p:spPr>
      </p:pic>
      <p:sp>
        <p:nvSpPr>
          <p:cNvPr id="3" name="标题 27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二、大学生医保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1530350"/>
            <a:ext cx="49168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600" b="1">
                <a:solidFill>
                  <a:srgbClr val="3B9C87"/>
                </a:solidFill>
              </a:rPr>
              <a:t>（一）大学生医保的概念</a:t>
            </a:r>
            <a:endParaRPr lang="zh-CN" altLang="en-US" sz="1600" b="1">
              <a:solidFill>
                <a:srgbClr val="3B9C8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/>
              <a:t>“大学生医保”是一项社会福利性质的社会保险，由政府组织参加，不以赢利为目的，个人交少部分、政府补贴大部分的医保，是大学生在校学习期间的基本医疗保障。</a:t>
            </a:r>
            <a:endParaRPr lang="zh-CN" altLang="en-US" sz="1600"/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600" b="1">
                <a:solidFill>
                  <a:srgbClr val="3B9C87"/>
                </a:solidFill>
              </a:rPr>
              <a:t>（二）参加大学生医保的途径</a:t>
            </a:r>
            <a:endParaRPr lang="zh-CN" altLang="en-US" sz="1600" b="1">
              <a:solidFill>
                <a:srgbClr val="3B9C8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/>
              <a:t>（1）参加对象。一般为高校全日制在籍学生，包含各类在校全日制学生（包括民办高校）、科研院所中接受普通高等学历教育的全日制本专科生、研究生。</a:t>
            </a:r>
            <a:endParaRPr lang="zh-CN" altLang="en-US" sz="1600"/>
          </a:p>
          <a:p>
            <a:pPr algn="just">
              <a:lnSpc>
                <a:spcPct val="150000"/>
              </a:lnSpc>
            </a:pPr>
            <a:r>
              <a:rPr lang="zh-CN" altLang="en-US" sz="1600"/>
              <a:t>（2）参加方式。大学生们可以自愿参保。一般每年 9～10 月，学校会统一发通知提醒，缴费方式一般按学年，一次性缴纳医疗保险费。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二、大学生医保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32510" y="1137920"/>
            <a:ext cx="10126345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（三）参加大学生医保享受的医保待遇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（1）在大学生医保筹措资金中财政补贴占据较大数额。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（2）大学生医保与普通城镇居民医保相比，缴费较少，住院及门诊大病获保比例较高，且最高支付限额较其他各类保险都高出许多。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（3）根据高校和大学生群体特点，大学生医保还拨付一定的比例用于大学生普通门诊的医药费报销。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（4）对于困难学生来说，只要能提供城镇居民最低生活保障证明，即可免缴个人支付部分。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（四）和普通医保相比，参加大学生医保的好处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（1）大学生参保没有“门槛”。大学生参保没有户籍限制，不需要事先体检，符合参保条件的各类学生均可参加大学生医保，即使是因病休学但仍保留学籍的大学生，也可继续参加大学生医保。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（2）针对每年入学的大学生新生，在规定时间内参保后，从当年 9 月 1 日起就开始享受待遇，没有免赔期的限制，即参保即享受。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二、大学生医保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32510" y="1137920"/>
            <a:ext cx="10126345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（五）大学毕业后如何续交医疗保险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毕业后，可以选择职工医保或者城乡居民医保，来继续参保，具体情况还与户籍有关。具体细分为以下几种情况。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（1）毕业后，如果在本市被用人单位录用就业的话：可以随用人单位直接参加职工医保，享受职工医保待遇。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（2）毕业后，不打算近期工作，但拥有本市户籍的话：也可以选择参加居民医保，继续享受居民医保待遇。也能以灵活就业人员的身份参加职工医保，没有 6 个月等待期，参保缴费次月即可享受职工医保待遇。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（3）毕业后，回户籍所在地的话：可以到当地城市的医保部门，参加当地所在地的医疗保险，医保种类和上面类似，此处不再重复。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（六）要不要买大学生医保</a:t>
            </a:r>
            <a:endParaRPr lang="zh-CN" altLang="en-US" sz="1600" b="1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根据前期统计，从历年参保情况来看，每一年都有发生过因为突发疾病、意外住院产生高额费用，又没有购买大学生医保，从而导致无法报销的案例。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三、用药小知识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108075" y="1052195"/>
            <a:ext cx="984948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（一）家庭用药常存在的 4 个误区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许多家庭都备有小药箱，以解燃眉之急。但是，家庭用药不是小事，用药不当会产生严重后果，最好在医师指导下进行，以免发生意外。目前，家庭用药的误区主要有以下几点。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2977081" y="2420621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7" name="任意多边形 6"/>
            <p:cNvSpPr/>
            <p:nvPr>
              <p:custDataLst>
                <p:tags r:id="rId7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2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9"/>
            </p:custDataLst>
          </p:nvPr>
        </p:nvGrpSpPr>
        <p:grpSpPr>
          <a:xfrm>
            <a:off x="6611821" y="2420621"/>
            <a:ext cx="2543409" cy="1676400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2" name="任意多边形 21"/>
            <p:cNvSpPr/>
            <p:nvPr>
              <p:custDataLst>
                <p:tags r:id="rId1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3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0000" lnSpcReduction="2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14"/>
            </p:custDataLst>
          </p:nvPr>
        </p:nvGrpSpPr>
        <p:grpSpPr>
          <a:xfrm>
            <a:off x="2977081" y="4382771"/>
            <a:ext cx="2543409" cy="1676400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5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6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4" name="任意多边形 43"/>
            <p:cNvSpPr/>
            <p:nvPr>
              <p:custDataLst>
                <p:tags r:id="rId17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8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2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19"/>
            </p:custDataLst>
          </p:nvPr>
        </p:nvGrpSpPr>
        <p:grpSpPr>
          <a:xfrm>
            <a:off x="6611821" y="4382771"/>
            <a:ext cx="2543409" cy="1676400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2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9" name="直接连接符 38"/>
            <p:cNvCxnSpPr/>
            <p:nvPr>
              <p:custDataLst>
                <p:tags r:id="rId2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0" name="任意多边形 39"/>
            <p:cNvSpPr/>
            <p:nvPr>
              <p:custDataLst>
                <p:tags r:id="rId2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23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2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3006725" y="2430935"/>
            <a:ext cx="2513765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用药时间不准</a:t>
            </a:r>
            <a:endParaRPr lang="zh-CN" altLang="en-US" sz="14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6611386" y="2430935"/>
            <a:ext cx="2543409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药物剂量不准</a:t>
            </a:r>
            <a:endParaRPr lang="zh-CN" altLang="en-US" sz="14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3006049" y="4391815"/>
            <a:ext cx="2512335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停药时间不对</a:t>
            </a:r>
            <a:endParaRPr lang="zh-CN" altLang="en-US" sz="14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6608211" y="4391815"/>
            <a:ext cx="2543409" cy="127698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用药不遵医嘱</a:t>
            </a:r>
            <a:endParaRPr lang="zh-CN" altLang="en-US" sz="14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三、用药小知识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108075" y="1322070"/>
            <a:ext cx="984948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3000"/>
              </a:lnSpc>
              <a:defRPr sz="14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（二）吃药太多了风险大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很多人在吃药上有一个误区，似乎提到治病就先想到吃什么药。其实防治疾病首先考虑的应该是非药物疗法，如合理膳食、戒烟限酒、适量运动、心理平衡等。只有在非药物疗法无效时，才在必要的情况下给予一定的药物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2066173" y="3050189"/>
            <a:ext cx="2216962" cy="1461234"/>
            <a:chOff x="1304924" y="3171825"/>
            <a:chExt cx="2647951" cy="1745305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6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16" name="任意多边形 15"/>
            <p:cNvSpPr/>
            <p:nvPr>
              <p:custDataLst>
                <p:tags r:id="rId7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8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A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>
            <p:custDataLst>
              <p:tags r:id="rId9"/>
            </p:custDataLst>
          </p:nvPr>
        </p:nvGrpSpPr>
        <p:grpSpPr>
          <a:xfrm>
            <a:off x="4930246" y="3050189"/>
            <a:ext cx="2216962" cy="1461234"/>
            <a:chOff x="1304924" y="3171825"/>
            <a:chExt cx="2647951" cy="1745305"/>
          </a:xfrm>
        </p:grpSpPr>
        <p:cxnSp>
          <p:nvCxnSpPr>
            <p:cNvPr id="29" name="直接连接符 28"/>
            <p:cNvCxnSpPr/>
            <p:nvPr>
              <p:custDataLst>
                <p:tags r:id="rId1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1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32" name="任意多边形 31"/>
            <p:cNvSpPr/>
            <p:nvPr>
              <p:custDataLst>
                <p:tags r:id="rId1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3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00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>
            <p:custDataLst>
              <p:tags r:id="rId14"/>
            </p:custDataLst>
          </p:nvPr>
        </p:nvGrpSpPr>
        <p:grpSpPr>
          <a:xfrm>
            <a:off x="2066173" y="4760497"/>
            <a:ext cx="2216962" cy="1461234"/>
            <a:chOff x="1304924" y="3171825"/>
            <a:chExt cx="2647951" cy="1745305"/>
          </a:xfrm>
        </p:grpSpPr>
        <p:cxnSp>
          <p:nvCxnSpPr>
            <p:cNvPr id="35" name="直接连接符 34"/>
            <p:cNvCxnSpPr/>
            <p:nvPr>
              <p:custDataLst>
                <p:tags r:id="rId15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6" name="直接连接符 45"/>
            <p:cNvCxnSpPr/>
            <p:nvPr>
              <p:custDataLst>
                <p:tags r:id="rId16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7" name="任意多边形 46"/>
            <p:cNvSpPr/>
            <p:nvPr>
              <p:custDataLst>
                <p:tags r:id="rId17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18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25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>
            <p:custDataLst>
              <p:tags r:id="rId19"/>
            </p:custDataLst>
          </p:nvPr>
        </p:nvGrpSpPr>
        <p:grpSpPr>
          <a:xfrm>
            <a:off x="4930246" y="4760497"/>
            <a:ext cx="2216962" cy="1461234"/>
            <a:chOff x="1304924" y="3171825"/>
            <a:chExt cx="2647951" cy="1745305"/>
          </a:xfrm>
        </p:grpSpPr>
        <p:cxnSp>
          <p:nvCxnSpPr>
            <p:cNvPr id="50" name="直接连接符 49"/>
            <p:cNvCxnSpPr/>
            <p:nvPr>
              <p:custDataLst>
                <p:tags r:id="rId2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2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52" name="任意多边形 51"/>
            <p:cNvSpPr/>
            <p:nvPr>
              <p:custDataLst>
                <p:tags r:id="rId2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3" name="文本框 52"/>
            <p:cNvSpPr txBox="1"/>
            <p:nvPr>
              <p:custDataLst>
                <p:tags r:id="rId23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25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E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>
            <p:custDataLst>
              <p:tags r:id="rId24"/>
            </p:custDataLst>
          </p:nvPr>
        </p:nvGrpSpPr>
        <p:grpSpPr>
          <a:xfrm>
            <a:off x="7792660" y="3050189"/>
            <a:ext cx="2216962" cy="1461234"/>
            <a:chOff x="1304924" y="3171825"/>
            <a:chExt cx="2647951" cy="1745305"/>
          </a:xfrm>
        </p:grpSpPr>
        <p:cxnSp>
          <p:nvCxnSpPr>
            <p:cNvPr id="55" name="直接连接符 54"/>
            <p:cNvCxnSpPr/>
            <p:nvPr>
              <p:custDataLst>
                <p:tags r:id="rId25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26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57" name="任意多边形 56"/>
            <p:cNvSpPr/>
            <p:nvPr>
              <p:custDataLst>
                <p:tags r:id="rId27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28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25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</p:grpSp>
      <p:grpSp>
        <p:nvGrpSpPr>
          <p:cNvPr id="59" name="组合 58"/>
          <p:cNvGrpSpPr/>
          <p:nvPr>
            <p:custDataLst>
              <p:tags r:id="rId29"/>
            </p:custDataLst>
          </p:nvPr>
        </p:nvGrpSpPr>
        <p:grpSpPr>
          <a:xfrm>
            <a:off x="7792660" y="4760497"/>
            <a:ext cx="2216962" cy="1461234"/>
            <a:chOff x="1304924" y="3171825"/>
            <a:chExt cx="2647951" cy="1745305"/>
          </a:xfrm>
        </p:grpSpPr>
        <p:cxnSp>
          <p:nvCxnSpPr>
            <p:cNvPr id="60" name="直接连接符 59"/>
            <p:cNvCxnSpPr/>
            <p:nvPr>
              <p:custDataLst>
                <p:tags r:id="rId3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61" name="直接连接符 60"/>
            <p:cNvCxnSpPr/>
            <p:nvPr>
              <p:custDataLst>
                <p:tags r:id="rId3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62" name="任意多边形 61"/>
            <p:cNvSpPr/>
            <p:nvPr>
              <p:custDataLst>
                <p:tags r:id="rId3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p>
              <a:pPr algn="ctr" fontAlgn="auto">
                <a:lnSpc>
                  <a:spcPct val="120000"/>
                </a:lnSpc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3" name="文本框 62"/>
            <p:cNvSpPr txBox="1"/>
            <p:nvPr>
              <p:custDataLst>
                <p:tags r:id="rId33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62500"/>
            </a:bodyPr>
            <a:p>
              <a:pPr algn="ctr" fontAlgn="auto">
                <a:lnSpc>
                  <a:spcPct val="120000"/>
                </a:lnSpc>
              </a:pPr>
              <a:r>
                <a:rPr lang="en-US" altLang="zh-CN" dirty="0"/>
                <a:t>F</a:t>
              </a:r>
              <a:endParaRPr lang="zh-CN" altLang="en-US" dirty="0"/>
            </a:p>
          </p:txBody>
        </p:sp>
      </p:grpSp>
      <p:sp>
        <p:nvSpPr>
          <p:cNvPr id="64" name="文本框 63"/>
          <p:cNvSpPr txBox="1"/>
          <p:nvPr>
            <p:custDataLst>
              <p:tags r:id="rId34"/>
            </p:custDataLst>
          </p:nvPr>
        </p:nvSpPr>
        <p:spPr>
          <a:xfrm>
            <a:off x="2066173" y="3056095"/>
            <a:ext cx="2216962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多服药物很伤胃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35"/>
            </p:custDataLst>
          </p:nvPr>
        </p:nvSpPr>
        <p:spPr>
          <a:xfrm>
            <a:off x="4950849" y="3056095"/>
            <a:ext cx="2216962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多服药物伤肝肾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36"/>
            </p:custDataLst>
          </p:nvPr>
        </p:nvSpPr>
        <p:spPr>
          <a:xfrm>
            <a:off x="7792660" y="3056095"/>
            <a:ext cx="2216962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影响造血甚至致癌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37"/>
            </p:custDataLst>
          </p:nvPr>
        </p:nvSpPr>
        <p:spPr>
          <a:xfrm>
            <a:off x="2074886" y="4758733"/>
            <a:ext cx="2208250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长期用药降低效价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38"/>
            </p:custDataLst>
          </p:nvPr>
        </p:nvSpPr>
        <p:spPr>
          <a:xfrm>
            <a:off x="4928587" y="4758733"/>
            <a:ext cx="2218622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多种药物产生拮抗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39"/>
            </p:custDataLst>
          </p:nvPr>
        </p:nvSpPr>
        <p:spPr>
          <a:xfrm>
            <a:off x="7792659" y="4758733"/>
            <a:ext cx="2216962" cy="11129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 fontAlgn="auto">
              <a:lnSpc>
                <a:spcPct val="120000"/>
              </a:lnSpc>
            </a:pPr>
            <a:r>
              <a:rPr lang="zh-CN" altLang="en-US" sz="14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久服中药照样有毒</a:t>
            </a:r>
            <a:endParaRPr lang="zh-CN" altLang="en-US" sz="14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拓展知识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———— 传染病的预防措施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pic>
        <p:nvPicPr>
          <p:cNvPr id="3" name="传染病的预防措施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36215" y="1527810"/>
            <a:ext cx="6096000" cy="3429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05125" y="5175885"/>
            <a:ext cx="5791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/>
              <a:t>视频来源于网络，如有侵权请联系删除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70" y="0"/>
            <a:ext cx="12185015" cy="6858000"/>
            <a:chOff x="13970" y="0"/>
            <a:chExt cx="1218501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236918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-1139825" y="3506470"/>
            <a:ext cx="5066030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9764395" y="4881880"/>
            <a:ext cx="215836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9401810" y="5584190"/>
            <a:ext cx="172593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标题 8"/>
          <p:cNvSpPr>
            <a:spLocks noGrp="1"/>
          </p:cNvSpPr>
          <p:nvPr/>
        </p:nvSpPr>
        <p:spPr>
          <a:xfrm rot="5400000">
            <a:off x="9560560" y="2128520"/>
            <a:ext cx="2548255" cy="588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PART ONE</a:t>
            </a:r>
            <a:endParaRPr lang="en-US" altLang="zh-CN" sz="16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未标题-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69260" y="3825875"/>
            <a:ext cx="6210300" cy="3080385"/>
          </a:xfrm>
          <a:prstGeom prst="rect">
            <a:avLst/>
          </a:prstGeom>
        </p:spPr>
      </p:pic>
      <p:sp>
        <p:nvSpPr>
          <p:cNvPr id="5" name="标题 27"/>
          <p:cNvSpPr>
            <a:spLocks noGrp="1"/>
          </p:cNvSpPr>
          <p:nvPr/>
        </p:nvSpPr>
        <p:spPr>
          <a:xfrm>
            <a:off x="2531110" y="2298700"/>
            <a:ext cx="7139940" cy="17214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ts val="6000"/>
              </a:lnSpc>
            </a:pPr>
            <a:r>
              <a:rPr lang="en-US" sz="4800" dirty="0">
                <a:solidFill>
                  <a:srgbClr val="3B9C87"/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  <a:endParaRPr lang="en-US" sz="4800" dirty="0">
              <a:solidFill>
                <a:srgbClr val="3B9C87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警惕身体的求救信号</a:t>
            </a:r>
            <a:endParaRPr sz="2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　　　——大学生常见疾病与预防</a:t>
            </a:r>
            <a:endParaRPr sz="2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 descr="多少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31000" y="1148715"/>
            <a:ext cx="3619500" cy="1249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7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20" y="0"/>
            <a:ext cx="12178665" cy="6858000"/>
            <a:chOff x="7620" y="0"/>
            <a:chExt cx="1217866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" y="0"/>
              <a:ext cx="1217866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79475" y="852805"/>
            <a:ext cx="10390505" cy="522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5535" y="1273810"/>
            <a:ext cx="5777865" cy="76200"/>
            <a:chOff x="1881" y="1786"/>
            <a:chExt cx="5726" cy="1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5400000">
            <a:off x="415925" y="1950085"/>
            <a:ext cx="1953895" cy="76200"/>
            <a:chOff x="2081" y="3146"/>
            <a:chExt cx="5726" cy="1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8270875" y="3388360"/>
            <a:ext cx="5145405" cy="76200"/>
            <a:chOff x="1881" y="1786"/>
            <a:chExt cx="5726" cy="1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81" y="17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81" y="188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994785" y="5584190"/>
            <a:ext cx="7087870" cy="76200"/>
            <a:chOff x="2081" y="3146"/>
            <a:chExt cx="5726" cy="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081" y="31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81" y="3246"/>
              <a:ext cx="5727" cy="0"/>
            </a:xfrm>
            <a:prstGeom prst="line">
              <a:avLst/>
            </a:prstGeom>
            <a:ln>
              <a:solidFill>
                <a:srgbClr val="F995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 descr="60d6e333609a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78510" y="3137535"/>
            <a:ext cx="4081145" cy="3085465"/>
          </a:xfrm>
          <a:prstGeom prst="rect">
            <a:avLst/>
          </a:prstGeom>
        </p:spPr>
      </p:pic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3291205" y="2183130"/>
            <a:ext cx="6816725" cy="1325880"/>
          </a:xfrm>
        </p:spPr>
        <p:txBody>
          <a:bodyPr>
            <a:noAutofit/>
          </a:bodyPr>
          <a:lstStyle/>
          <a:p>
            <a:pPr algn="dist"/>
            <a:r>
              <a:rPr lang="zh-CN" altLang="en-US" sz="6600" dirty="0">
                <a:solidFill>
                  <a:srgbClr val="3B9C87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感谢您的欣赏</a:t>
            </a:r>
            <a:endParaRPr lang="zh-CN" altLang="en-US" sz="6600" dirty="0">
              <a:solidFill>
                <a:srgbClr val="3B9C87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34" name="图片 33" descr="dassd (2)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281555" y="2313940"/>
            <a:ext cx="690245" cy="65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一、呕吐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274936" y="1776820"/>
            <a:ext cx="4742893" cy="47428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4245" y="2006600"/>
            <a:ext cx="6038215" cy="3290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（一）呕吐的概念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呕吐是由于内脏和躯体一系列不随意运动所致，先兆症状有恶心、干呕和流涎。呕吐时，胃处于相对被动状态，表现为胃底和胃食管括约肌松弛，腹肌和隔肌强力收缩使腹腔内压力急剧上升，导致胃内容物进入食管并排出体外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（二）呕吐的病因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引起呕吐的病因很多，几乎涉及所有的器官和系统。在急诊最常见的病因还是消化系统疾病所致，其他还有神经系统、内分泌系统疾病和中毒等。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27"/>
          <p:cNvSpPr>
            <a:spLocks noGrp="1"/>
          </p:cNvSpPr>
          <p:nvPr/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一、呕吐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274936" y="1776820"/>
            <a:ext cx="4742893" cy="47428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4245" y="2006600"/>
            <a:ext cx="6210935" cy="3610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（三）呕吐的治疗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（1）感到恶心时，进食量要较平时减少、进食速度要慢，避免进食难以消化的食物，可从一定程度上预防恶心进展为呕吐。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（2）喝适量的水，在呕吐完全消失前避免进食固体食物。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（3）若呕吐同时伴有腹泻，且超过 24 小时，可自行口服补液盐溶液。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（4）晨起呕吐的孕妇可以在睡前食用一些高蛋白食物，如瘦肉和奶酪等。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（5）卧床休息，对于部分人群可有效缓解恶心、呕吐的症状。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42890" y="1384935"/>
            <a:ext cx="606742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（一）腹泻的概念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腹泻是相对于病人的正常状况而言，大便的量和次数增加，或粪便呈水样。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（二）腹泻的症状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腹泻可以分为感染性和非感染性两种。感染性病因中包括病毒、细菌和寄生虫感染，其中病毒性占 70%，细菌性占 24%，寄生虫占 6%。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（三）腹泻的治疗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如果有证据表明病人病情严重，或有中毒表现，或已经出现循环不稳定，都需要积极进行治疗。对于年老、年幼、有严重基础疾病和免疫抑制者应收住院治疗，而青壮年很少需要住院。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二、腹泻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8422" y="1058044"/>
            <a:ext cx="4742137" cy="53775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6780" y="1700530"/>
            <a:ext cx="10101580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（一）社区获得性肺炎的概念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社区获得性肺炎是指医院外获得的肺炎，也包括入院后 48 小时内肺内出现的感染病灶，是临床最常见的感染性疾病之一，也是世界范围内发病率和死亡率较高的重要疾病。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（二）社区获得性肺炎的病因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（1）一般在受凉、劳累，上呼吸道感染后继发肺炎。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（2）青壮年以受凉、劳累、酗酒后易出现发热、咳嗽、咳痰等。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（3）老年人误吸较为常见，尤其是脑血管意外患者。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（4）未接种肺炎球菌疫苗的老年人，尤其合并免疫功能受损者，如其他慢性疾病、肿瘤、长期服用免疫抑制药物等，是社区获得性肺炎的易感人群。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（5）肺内有结构性病变的患者，如慢阻肺、支气管扩张、慢性左心衰等，也容易发生肺炎。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三、社区获得性肺炎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8985" cy="6858000"/>
            <a:chOff x="0" y="0"/>
            <a:chExt cx="12198985" cy="6858000"/>
          </a:xfrm>
        </p:grpSpPr>
        <p:pic>
          <p:nvPicPr>
            <p:cNvPr id="4" name="图片 3" descr="5c91ad0d2792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70" y="0"/>
              <a:ext cx="12164060" cy="6858000"/>
            </a:xfrm>
            <a:prstGeom prst="rect">
              <a:avLst/>
            </a:prstGeom>
          </p:spPr>
        </p:pic>
        <p:pic>
          <p:nvPicPr>
            <p:cNvPr id="10" name="图片 9" descr="61551225af51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8985" cy="68580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23215" y="353695"/>
            <a:ext cx="11544935" cy="6150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assd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8310" y="463550"/>
            <a:ext cx="629285" cy="5943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6780" y="1333500"/>
            <a:ext cx="1048448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ts val="3000"/>
              </a:lnSpc>
              <a:buFont typeface="Wingdings" panose="05000000000000000000" pitchFamily="2" charset="2"/>
              <a:buChar char="Ø"/>
              <a:defRPr sz="1600" b="0" i="0" spc="3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</a:defRPr>
            </a:lvl1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（三）社区获得性肺炎的症状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社区获得性肺炎的临床表现在不同的人群、不同病原微生物感染条件下有所不同。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（1）一般年轻人症状明显，老年人症状不典型。主要表现有畏寒、发热、咳嗽、咳痰、胸痛等。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（2）病毒感染尤其流感病毒感染，经过 2～7 天的潜伏期后可出现高热、咳嗽、胸痛、全身肌肉酸痛、头痛等。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（3）大叶性肺炎可在受凉、劳累后出现畏寒、咳嗽、咳痰、发热，稽留热常见。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（4）军团菌肺炎可急骤起病，常出现局部暴发，体温 40 ℃，持续数天并全身肌肉酸痛等症状。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（5）真菌感染症状不典型，可有低热、咳嗽、咳痰，全身症状不明显。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（6）流感嗜血杆菌肺炎易发生于老年人，支原体肺炎易发于年轻人，以干咳为主，可伴有胸骨后疼痛；病毒性肺炎常见于儿童，金黄色葡萄球菌肺炎常见于流感感染后等。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（7）老年人肺炎可以没有明显的临床表现，或仅表现为疲乏、食欲下降、低热、精神神经症状等。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（8）免疫缺陷患者发生肺炎时可表现为呼吸频率加快、活动后气急、呼吸困难等。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7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8075" y="603250"/>
            <a:ext cx="5095240" cy="454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600"/>
              </a:lnSpc>
            </a:pPr>
            <a:r>
              <a: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三、社区获得性肺炎</a:t>
            </a:r>
            <a:endParaRPr sz="20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87_2*l_h_i*1_2_2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9"/>
  <p:tag name="KSO_WM_TEMPLATE_CATEGORY" val="diagram"/>
  <p:tag name="KSO_WM_TEMPLATE_INDEX" val="727"/>
  <p:tag name="KSO_WM_UNIT_INDEX" val="9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1"/>
  <p:tag name="KSO_WM_UNIT_ID" val="diagram727_4*l_h_i*1_2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2"/>
  <p:tag name="KSO_WM_UNIT_ID" val="diagram727_4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3"/>
  <p:tag name="KSO_WM_UNIT_ID" val="diagram727_4*l_h_i*1_2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16"/>
  <p:tag name="KSO_WM_TEMPLATE_CATEGORY" val="diagram"/>
  <p:tag name="KSO_WM_TEMPLATE_INDEX" val="727"/>
  <p:tag name="KSO_WM_UNIT_INDEX" val="16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1"/>
  <p:tag name="KSO_WM_UNIT_ID" val="diagram727_4*l_h_i*1_3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2"/>
  <p:tag name="KSO_WM_UNIT_ID" val="diagram727_4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3"/>
  <p:tag name="KSO_WM_UNIT_ID" val="diagram727_4*l_h_i*1_3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23"/>
  <p:tag name="KSO_WM_TEMPLATE_CATEGORY" val="diagram"/>
  <p:tag name="KSO_WM_TEMPLATE_INDEX" val="727"/>
  <p:tag name="KSO_WM_UNIT_INDEX" val="23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1"/>
  <p:tag name="KSO_WM_UNIT_ID" val="diagram727_4*l_h_i*1_4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87_2*l_h_i*1_2_3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2"/>
  <p:tag name="KSO_WM_UNIT_ID" val="diagram727_4*l_h_i*1_4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3"/>
  <p:tag name="KSO_WM_UNIT_ID" val="diagram727_4*l_h_i*1_4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12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27_4*l_h_f*1_2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13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27_4*l_h_f*1_3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1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27_4*l_h_f*1_4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VALUE" val="36"/>
  <p:tag name="KSO_WM_UNIT_PRESET_TEXT" val="单击此处添加&#13;文本具体内容"/>
  <p:tag name="KSO_WM_UNIT_TEXT_FILL_FORE_SCHEMECOLOR_INDEX" val="14"/>
  <p:tag name="KSO_WM_UNIT_TEXT_FILL_TYPE" val="1"/>
</p:tagLst>
</file>

<file path=ppt/tags/tag115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27_4*l_h_f*1_1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i"/>
  <p:tag name="KSO_WM_UNIT_INDEX" val="1_1"/>
  <p:tag name="KSO_WM_UNIT_ID" val="diagram727_4*l_i*1_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2"/>
  <p:tag name="KSO_WM_TEMPLATE_CATEGORY" val="diagram"/>
  <p:tag name="KSO_WM_TEMPLATE_INDEX" val="727"/>
  <p:tag name="KSO_WM_UNIT_INDEX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27_4*l_h_i*1_1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1_2"/>
  <p:tag name="KSO_WM_UNIT_ID" val="diagram727_4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DIAGRAM_MODELTYPE" val="stripeEnum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87_2*l_h_f*1_2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1_3"/>
  <p:tag name="KSO_WM_UNIT_ID" val="diagram727_4*l_h_i*1_1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9"/>
  <p:tag name="KSO_WM_TEMPLATE_CATEGORY" val="diagram"/>
  <p:tag name="KSO_WM_TEMPLATE_INDEX" val="727"/>
  <p:tag name="KSO_WM_UNIT_INDEX" val="9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1"/>
  <p:tag name="KSO_WM_UNIT_ID" val="diagram727_4*l_h_i*1_2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2"/>
  <p:tag name="KSO_WM_UNIT_ID" val="diagram727_4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2_3"/>
  <p:tag name="KSO_WM_UNIT_ID" val="diagram727_4*l_h_i*1_2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16"/>
  <p:tag name="KSO_WM_TEMPLATE_CATEGORY" val="diagram"/>
  <p:tag name="KSO_WM_TEMPLATE_INDEX" val="727"/>
  <p:tag name="KSO_WM_UNIT_INDEX" val="16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1"/>
  <p:tag name="KSO_WM_UNIT_ID" val="diagram727_4*l_h_i*1_3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2"/>
  <p:tag name="KSO_WM_UNIT_ID" val="diagram727_4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3_3"/>
  <p:tag name="KSO_WM_UNIT_ID" val="diagram727_4*l_h_i*1_3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23"/>
  <p:tag name="KSO_WM_TEMPLATE_CATEGORY" val="diagram"/>
  <p:tag name="KSO_WM_TEMPLATE_INDEX" val="727"/>
  <p:tag name="KSO_WM_UNIT_INDEX" val="23"/>
</p:tagLst>
</file>

<file path=ppt/tags/tag1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87_2*l_h_i*1_2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1"/>
  <p:tag name="KSO_WM_UNIT_ID" val="diagram727_4*l_h_i*1_4_1"/>
  <p:tag name="KSO_WM_UNIT_LAYERLEVEL" val="1_1_1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2"/>
  <p:tag name="KSO_WM_UNIT_ID" val="diagram727_4*l_h_i*1_4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4_3"/>
  <p:tag name="KSO_WM_UNIT_ID" val="diagram727_4*l_h_i*1_4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33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27_4*l_h_f*1_2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34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27_4*l_h_f*1_3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3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27_4*l_h_f*1_4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VALUE" val="36"/>
  <p:tag name="KSO_WM_UNIT_PRESET_TEXT" val="单击此处添加&#13;文本具体内容"/>
  <p:tag name="KSO_WM_UNIT_TEXT_FILL_FORE_SCHEMECOLOR_INDEX" val="14"/>
  <p:tag name="KSO_WM_UNIT_TEXT_FILL_TYPE" val="1"/>
</p:tagLst>
</file>

<file path=ppt/tags/tag136.xml><?xml version="1.0" encoding="utf-8"?>
<p:tagLst xmlns:p="http://schemas.openxmlformats.org/presentationml/2006/main"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27_4*l_h_f*1_1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4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4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87_2*l_h_i*1_3_3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4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4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4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4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4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4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4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4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4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4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87_2*l_h_i*1_3_2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4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4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4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4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4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4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4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4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4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59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4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DIAGRAM_MODELTYPE" val="stripeEnum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87_2*l_h_f*1_3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4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61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4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10_6*i*1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0_6*l_h_i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10_6*l_h_i*1_1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0_6*l_h_i*1_1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10_6*l_h_i*1_1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10_6*i*2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0_6*l_h_i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10_6*l_h_i*1_2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87_2*l_h_i*1_3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0_6*l_h_i*1_2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10_6*l_h_i*1_2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10_6*i*3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0_6*l_h_i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10_6*l_h_i*1_4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0_6*l_h_i*1_4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10_6*l_h_i*1_4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10_6*i*4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0_6*l_h_i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10_6*l_h_i*1_5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0_6*l_h_i*1_5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10_6*l_h_i*1_5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10_6*i*5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0_6*l_h_i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10_6*l_h_i*1_3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0_6*l_h_i*1_3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10_6*l_h_i*1_3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diagram710_6*i*6"/>
  <p:tag name="KSO_WM_TEMPLATE_CATEGORY" val="diagram"/>
  <p:tag name="KSO_WM_TEMPLATE_INDEX" val="710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710_6*l_h_i*1_6_2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710_6*l_h_i*1_6_3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9.xml><?xml version="1.0" encoding="utf-8"?>
<p:tagLst xmlns:p="http://schemas.openxmlformats.org/presentationml/2006/main">
  <p:tag name="KSO_WM_BEAUTIFY_FLAG" val=""/>
  <p:tag name="KSO_WM_UNIT_PLACING_PICTURE_USER_VIEWPORT" val="{&quot;height&quot;:6510,&quot;width&quot;:5085}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710_6*l_h_i*1_6_4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710_6*l_h_i*1_6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0_6*l_h_f*1_1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3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0_6*l_h_f*1_2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4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0_6*l_h_f*1_3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5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0_6*l_h_f*1_4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6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0_6*l_h_f*1_5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7.xml><?xml version="1.0" encoding="utf-8"?>
<p:tagLst xmlns:p="http://schemas.openxmlformats.org/presentationml/2006/main"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710_6*l_h_f*1_6_1"/>
  <p:tag name="KSO_WM_TEMPLATE_CATEGORY" val="diagram"/>
  <p:tag name="KSO_WM_TEMPLATE_INDEX" val="710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</p:tagLst>
</file>

<file path=ppt/tags/tag19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99.xml><?xml version="1.0" encoding="utf-8"?>
<p:tagLst xmlns:p="http://schemas.openxmlformats.org/presentationml/2006/main">
  <p:tag name="KSO_WPP_MARK_KEY" val="d0ed02ee-c2fc-440e-a3e9-47acfc7d739f"/>
  <p:tag name="COMMONDATA" val="eyJoZGlkIjoiNzQ3MTk3OTEyZDg4NzA3ZGRmN2U4ZTcxY2Y1ODYwYzQifQ=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1_1"/>
  <p:tag name="KSO_WM_UNIT_ID" val="diagram20168417_3*l_h_i*1_1_1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2_1"/>
  <p:tag name="KSO_WM_UNIT_ID" val="diagram20168417_3*l_h_i*1_2_1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3_1"/>
  <p:tag name="KSO_WM_UNIT_ID" val="diagram20168417_3*l_h_i*1_3_1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1"/>
  <p:tag name="KSO_WM_UNIT_ID" val="diagram20168417_3*l_h_i*1_4_1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d"/>
  <p:tag name="KSO_WM_UNIT_INDEX" val="1_1_1"/>
  <p:tag name="KSO_WM_UNIT_LAYERLEVEL" val="1_1_1"/>
  <p:tag name="KSO_WM_UNIT_VALUE" val="430*596"/>
  <p:tag name="KSO_WM_UNIT_HIGHLIGHT" val="0"/>
  <p:tag name="KSO_WM_UNIT_COMPATIBLE" val="0"/>
  <p:tag name="KSO_WM_UNIT_CLEAR" val="0"/>
  <p:tag name="KSO_WM_DIAGRAM_GROUP_CODE" val="l1-1"/>
  <p:tag name="KSO_WM_UNIT_ID" val="diagram20168417_3*l_h_d*1_1_1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1_2"/>
  <p:tag name="KSO_WM_UNIT_ID" val="diagram20168417_3*l_h_i*1_1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d"/>
  <p:tag name="KSO_WM_UNIT_INDEX" val="1_2_1"/>
  <p:tag name="KSO_WM_UNIT_LAYERLEVEL" val="1_1_1"/>
  <p:tag name="KSO_WM_UNIT_VALUE" val="430*596"/>
  <p:tag name="KSO_WM_UNIT_HIGHLIGHT" val="0"/>
  <p:tag name="KSO_WM_UNIT_COMPATIBLE" val="0"/>
  <p:tag name="KSO_WM_UNIT_CLEAR" val="0"/>
  <p:tag name="KSO_WM_DIAGRAM_GROUP_CODE" val="l1-1"/>
  <p:tag name="KSO_WM_UNIT_ID" val="diagram20168417_3*l_h_d*1_2_1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2_2"/>
  <p:tag name="KSO_WM_UNIT_ID" val="diagram20168417_3*l_h_i*1_2_2"/>
  <p:tag name="KSO_WM_UNIT_LAYERLEVEL" val="1_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d"/>
  <p:tag name="KSO_WM_UNIT_INDEX" val="1_3_1"/>
  <p:tag name="KSO_WM_UNIT_LAYERLEVEL" val="1_1_1"/>
  <p:tag name="KSO_WM_UNIT_VALUE" val="430*596"/>
  <p:tag name="KSO_WM_UNIT_HIGHLIGHT" val="0"/>
  <p:tag name="KSO_WM_UNIT_COMPATIBLE" val="0"/>
  <p:tag name="KSO_WM_UNIT_CLEAR" val="0"/>
  <p:tag name="KSO_WM_DIAGRAM_GROUP_CODE" val="l1-1"/>
  <p:tag name="KSO_WM_UNIT_ID" val="diagram20168417_3*l_h_d*1_3_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3_2"/>
  <p:tag name="KSO_WM_UNIT_ID" val="diagram20168417_3*l_h_i*1_3_2"/>
  <p:tag name="KSO_WM_UNIT_LAYERLEVEL" val="1_1_1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d"/>
  <p:tag name="KSO_WM_UNIT_INDEX" val="1_4_1"/>
  <p:tag name="KSO_WM_UNIT_LAYERLEVEL" val="1_1_1"/>
  <p:tag name="KSO_WM_UNIT_VALUE" val="430*596"/>
  <p:tag name="KSO_WM_UNIT_HIGHLIGHT" val="0"/>
  <p:tag name="KSO_WM_UNIT_COMPATIBLE" val="0"/>
  <p:tag name="KSO_WM_UNIT_CLEAR" val="0"/>
  <p:tag name="KSO_WM_DIAGRAM_GROUP_CODE" val="l1-1"/>
  <p:tag name="KSO_WM_UNIT_ID" val="diagram20168417_3*l_h_d*1_4_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2"/>
  <p:tag name="KSO_WM_UNIT_ID" val="diagram20168417_3*l_h_i*1_4_2"/>
  <p:tag name="KSO_WM_UNIT_LAYERLEVEL" val="1_1_1"/>
  <p:tag name="KSO_WM_DIAGRAM_GROUP_CODE" val="l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i"/>
  <p:tag name="KSO_WM_UNIT_INDEX" val="1_2"/>
  <p:tag name="KSO_WM_UNIT_ID" val="diagram20168417_3*l_i*1_2"/>
  <p:tag name="KSO_WM_UNIT_LAYERLEVEL" val="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i"/>
  <p:tag name="KSO_WM_UNIT_INDEX" val="1_1"/>
  <p:tag name="KSO_WM_UNIT_ID" val="diagram20168417_3*l_i*1_1"/>
  <p:tag name="KSO_WM_UNIT_LAYERLEVEL" val="1_1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3"/>
  <p:tag name="KSO_WM_UNIT_ID" val="diagram20168417_3*l_h_i*1_4_3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4"/>
  <p:tag name="KSO_WM_UNIT_ID" val="diagram20168417_3*l_h_i*1_4_4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5"/>
  <p:tag name="KSO_WM_UNIT_ID" val="diagram20168417_3*l_h_i*1_4_5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6"/>
  <p:tag name="KSO_WM_UNIT_ID" val="diagram20168417_3*l_h_i*1_4_6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4_7"/>
  <p:tag name="KSO_WM_UNIT_ID" val="diagram20168417_3*l_h_i*1_4_7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3_3"/>
  <p:tag name="KSO_WM_UNIT_ID" val="diagram20168417_3*l_h_i*1_3_3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3_4"/>
  <p:tag name="KSO_WM_UNIT_ID" val="diagram20168417_3*l_h_i*1_3_4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2_3"/>
  <p:tag name="KSO_WM_UNIT_ID" val="diagram20168417_3*l_h_i*1_2_3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2_4"/>
  <p:tag name="KSO_WM_UNIT_ID" val="diagram20168417_3*l_h_i*1_2_4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i"/>
  <p:tag name="KSO_WM_UNIT_INDEX" val="1_1_3"/>
  <p:tag name="KSO_WM_UNIT_ID" val="diagram20168417_3*l_h_i*1_1_3"/>
  <p:tag name="KSO_WM_UNIT_LAYERLEVEL" val="1_1_1"/>
  <p:tag name="KSO_WM_DIAGRAM_GROUP_CODE" val="l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f"/>
  <p:tag name="KSO_WM_UNIT_INDEX" val="1_1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417_3*l_h_f*1_1_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f"/>
  <p:tag name="KSO_WM_UNIT_INDEX" val="1_2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417_3*l_h_f*1_2_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f"/>
  <p:tag name="KSO_WM_UNIT_INDEX" val="1_4_1"/>
  <p:tag name="KSO_WM_UNIT_LAYERLEVEL" val="1_1_1"/>
  <p:tag name="KSO_WM_UNIT_VALUE" val="33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417_3*l_h_f*1_4_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417"/>
  <p:tag name="KSO_WM_UNIT_TYPE" val="l_h_f"/>
  <p:tag name="KSO_WM_UNIT_INDEX" val="1_3_1"/>
  <p:tag name="KSO_WM_UNIT_LAYERLEVEL" val="1_1_1"/>
  <p:tag name="KSO_WM_UNIT_VALUE" val="36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417_3*l_h_f*1_3_1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633_4*l_i*1_1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633_4*l_i*1_2"/>
  <p:tag name="KSO_WM_TEMPLATE_CATEGORY" val="diagram"/>
  <p:tag name="KSO_WM_TEMPLATE_INDEX" val="633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633_4*l_h_i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633_4*l_h_i*1_1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633_4*l_h_i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633_4*l_h_i*1_3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633_4*l_h_i*1_3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633_4*l_h_i*1_3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87_2*l_h_i*1_1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633_4*l_h_i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633_4*l_h_i*1_2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633_4*l_h_i*1_2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633_4*l_h_i*1_2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633_4*l_h_i*1_4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633_4*l_h_i*1_4_2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633_4*l_h_i*1_4_3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633_4*l_h_i*1_4_4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633_4*l_h_i*1_4_5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diagram633_4*l_h_i*1_4_6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87_2*l_h_i*1_1_2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633_4*l_h_f*1_3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633_4*l_h_f*1_4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633_4*l_h_f*1_1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633_4*l_h_f*1_2_1"/>
  <p:tag name="KSO_WM_TEMPLATE_CATEGORY" val="diagram"/>
  <p:tag name="KSO_WM_TEMPLATE_INDEX" val="63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DIAGRAM_MODELTYPE" val="stripeEnum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87_2*l_h_f*1_1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1"/>
  <p:tag name="KSO_WM_UNIT_ID" val="diagram160496_3*l_i*1_1"/>
  <p:tag name="KSO_WM_UNIT_CLEAR" val="1"/>
  <p:tag name="KSO_WM_UNIT_LAYERLEVEL" val="1_1"/>
  <p:tag name="KSO_WM_DIAGRAM_GROUP_CODE" val="l1-1"/>
  <p:tag name="KSO_WM_UNIT_FILL_FORE_SCHEMECOLOR_INDEX" val="5"/>
  <p:tag name="KSO_WM_UNIT_FILL_TYPE" val="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2"/>
  <p:tag name="KSO_WM_UNIT_ID" val="diagram160496_3*l_i*1_2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h_f"/>
  <p:tag name="KSO_WM_UNIT_INDEX" val="1_1_1"/>
  <p:tag name="KSO_WM_UNIT_ID" val="diagram160496_3*l_h_f*1_1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4"/>
  <p:tag name="KSO_WM_UNIT_PRESET_TEXT_LEN" val="80"/>
  <p:tag name="KSO_WM_DIAGRAM_GROUP_CODE" val="l1-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4"/>
  <p:tag name="KSO_WM_UNIT_ID" val="diagram160496_3*l_i*1_4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h_f"/>
  <p:tag name="KSO_WM_UNIT_INDEX" val="1_3_1"/>
  <p:tag name="KSO_WM_UNIT_ID" val="diagram160496_3*l_h_f*1_3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4"/>
  <p:tag name="KSO_WM_UNIT_PRESET_TEXT_LEN" val="80"/>
  <p:tag name="KSO_WM_DIAGRAM_GROUP_CODE" val="l1-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6"/>
  <p:tag name="KSO_WM_UNIT_ID" val="diagram160496_3*l_i*1_6"/>
  <p:tag name="KSO_WM_UNIT_CLEAR" val="1"/>
  <p:tag name="KSO_WM_UNIT_LAYERLEVEL" val="1_1"/>
  <p:tag name="KSO_WM_DIAGRAM_GROUP_CODE" val="l1-1"/>
  <p:tag name="KSO_WM_UNIT_FILL_FORE_SCHEMECOLOR_INDEX" val="7"/>
  <p:tag name="KSO_WM_UNIT_FILL_TYPE" val="1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7"/>
  <p:tag name="KSO_WM_UNIT_ID" val="diagram160496_3*l_i*1_7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h_f"/>
  <p:tag name="KSO_WM_UNIT_INDEX" val="1_2_1"/>
  <p:tag name="KSO_WM_UNIT_ID" val="diagram160496_3*l_h_f*1_2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4"/>
  <p:tag name="KSO_WM_UNIT_PRESET_TEXT_LEN" val="80"/>
  <p:tag name="KSO_WM_DIAGRAM_GROUP_CODE" val="l1-1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9"/>
  <p:tag name="KSO_WM_UNIT_ID" val="diagram160496_3*l_i*1_9"/>
  <p:tag name="KSO_WM_UNIT_CLEAR" val="1"/>
  <p:tag name="KSO_WM_UNIT_LAYERLEVEL" val="1_1"/>
  <p:tag name="KSO_WM_DIAGRAM_GROUP_CODE" val="l1-1"/>
  <p:tag name="KSO_WM_UNIT_FILL_FORE_SCHEMECOLOR_INDEX" val="6"/>
  <p:tag name="KSO_WM_UNIT_FILL_TYPE" val="1"/>
</p:tagLst>
</file>

<file path=ppt/tags/tag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87_2*l_h_i*1_1_1"/>
  <p:tag name="KSO_WM_TEMPLATE_CATEGORY" val="diagram"/>
  <p:tag name="KSO_WM_TEMPLATE_INDEX" val="787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10"/>
  <p:tag name="KSO_WM_UNIT_ID" val="diagram160496_3*l_i*1_10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h_f"/>
  <p:tag name="KSO_WM_UNIT_INDEX" val="1_4_1"/>
  <p:tag name="KSO_WM_UNIT_ID" val="diagram160496_3*l_h_f*1_4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4"/>
  <p:tag name="KSO_WM_UNIT_PRESET_TEXT_LEN" val="80"/>
  <p:tag name="KSO_WM_DIAGRAM_GROUP_CODE" val="l1-1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496"/>
  <p:tag name="KSO_WM_UNIT_TYPE" val="l_i"/>
  <p:tag name="KSO_WM_UNIT_INDEX" val="1_12"/>
  <p:tag name="KSO_WM_UNIT_ID" val="diagram160496_3*l_i*1_12"/>
  <p:tag name="KSO_WM_UNIT_CLEAR" val="1"/>
  <p:tag name="KSO_WM_UNIT_LAYERLEVEL" val="1_1"/>
  <p:tag name="KSO_WM_DIAGRAM_GROUP_CODE" val="l1-1"/>
  <p:tag name="KSO_WM_UNIT_FILL_FORE_SCHEMECOLOR_INDEX" val="8"/>
  <p:tag name="KSO_WM_UNIT_FILL_TYPE" val="1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i"/>
  <p:tag name="KSO_WM_UNIT_INDEX" val="1_1"/>
  <p:tag name="KSO_WM_UNIT_ID" val="diagram727_4*l_i*1_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6"/>
  <p:tag name="KSO_WM_UNIT_LINE_FILL_TYPE" val="2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27_4*i*2"/>
  <p:tag name="KSO_WM_TEMPLATE_CATEGORY" val="diagram"/>
  <p:tag name="KSO_WM_TEMPLATE_INDEX" val="727"/>
  <p:tag name="KSO_WM_UNIT_INDEX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27_4*l_h_i*1_1_1"/>
  <p:tag name="KSO_WM_TEMPLATE_CATEGORY" val="diagram"/>
  <p:tag name="KSO_WM_TEMPLATE_INDEX" val="7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1_2"/>
  <p:tag name="KSO_WM_UNIT_ID" val="diagram727_4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27"/>
  <p:tag name="KSO_WM_UNIT_TYPE" val="l_h_i"/>
  <p:tag name="KSO_WM_UNIT_INDEX" val="1_1_3"/>
  <p:tag name="KSO_WM_UNIT_ID" val="diagram727_4*l_h_i*1_1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blrhuv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9150</Words>
  <Application>WPS 演示</Application>
  <PresentationFormat>自定义</PresentationFormat>
  <Paragraphs>423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方正正黑简体</vt:lpstr>
      <vt:lpstr>字魂95号-手刻宋</vt:lpstr>
      <vt:lpstr>微软雅黑</vt:lpstr>
      <vt:lpstr>Arial Unicode MS</vt:lpstr>
      <vt:lpstr>Calibri</vt:lpstr>
      <vt:lpstr>第一PPT，www.1ppt.com</vt:lpstr>
      <vt:lpstr>自定义设计方案</vt:lpstr>
      <vt:lpstr>大学生健康教育</vt:lpstr>
      <vt:lpstr>目录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感谢您的欣赏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青少年心理健康</dc:title>
  <dc:creator>第一PPT</dc:creator>
  <cp:keywords>www.1ppt.com</cp:keywords>
  <dc:description>www.1ppt.com</dc:description>
  <cp:lastModifiedBy>老学生一枚</cp:lastModifiedBy>
  <cp:revision>321</cp:revision>
  <dcterms:created xsi:type="dcterms:W3CDTF">2022-01-25T01:59:00Z</dcterms:created>
  <dcterms:modified xsi:type="dcterms:W3CDTF">2023-02-16T08:01:48Z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A4668FC82C7D46A88AA077F3F5D5CE2C</vt:lpwstr>
  </property>
  <property fmtid="{D5CDD505-2E9C-101B-9397-08002B2CF9AE}" pid="3" name="KSOProductBuildVer">
    <vt:lpwstr>2052-11.1.0.13703</vt:lpwstr>
  </property>
</Properties>
</file>