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sldIdLst>
    <p:sldId id="256" r:id="rId4"/>
    <p:sldId id="257" r:id="rId6"/>
    <p:sldId id="297" r:id="rId7"/>
    <p:sldId id="274" r:id="rId8"/>
    <p:sldId id="275" r:id="rId9"/>
    <p:sldId id="299" r:id="rId10"/>
    <p:sldId id="300" r:id="rId11"/>
    <p:sldId id="259" r:id="rId12"/>
    <p:sldId id="311" r:id="rId13"/>
    <p:sldId id="335" r:id="rId14"/>
    <p:sldId id="336" r:id="rId15"/>
    <p:sldId id="337" r:id="rId16"/>
    <p:sldId id="338" r:id="rId17"/>
    <p:sldId id="339" r:id="rId18"/>
    <p:sldId id="363" r:id="rId19"/>
    <p:sldId id="364" r:id="rId20"/>
    <p:sldId id="365" r:id="rId21"/>
    <p:sldId id="366" r:id="rId22"/>
    <p:sldId id="314" r:id="rId23"/>
    <p:sldId id="315" r:id="rId24"/>
    <p:sldId id="316" r:id="rId25"/>
    <p:sldId id="317" r:id="rId26"/>
    <p:sldId id="386" r:id="rId27"/>
    <p:sldId id="260" r:id="rId28"/>
    <p:sldId id="387" r:id="rId29"/>
    <p:sldId id="388" r:id="rId30"/>
    <p:sldId id="389" r:id="rId31"/>
    <p:sldId id="265" r:id="rId32"/>
    <p:sldId id="266" r:id="rId33"/>
    <p:sldId id="390" r:id="rId34"/>
    <p:sldId id="268" r:id="rId35"/>
    <p:sldId id="391" r:id="rId36"/>
    <p:sldId id="269" r:id="rId37"/>
    <p:sldId id="392" r:id="rId38"/>
    <p:sldId id="393" r:id="rId39"/>
    <p:sldId id="394" r:id="rId40"/>
    <p:sldId id="395" r:id="rId41"/>
    <p:sldId id="318" r:id="rId42"/>
    <p:sldId id="279" r:id="rId43"/>
    <p:sldId id="280" r:id="rId44"/>
    <p:sldId id="319" r:id="rId45"/>
    <p:sldId id="396" r:id="rId46"/>
    <p:sldId id="397" r:id="rId47"/>
    <p:sldId id="320" r:id="rId48"/>
    <p:sldId id="282" r:id="rId49"/>
  </p:sldIdLst>
  <p:sldSz cx="12192000" cy="6858000"/>
  <p:notesSz cx="6858000" cy="9144000"/>
  <p:custDataLst>
    <p:tags r:id="rId5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3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9C87"/>
    <a:srgbClr val="69B577"/>
    <a:srgbClr val="F99595"/>
    <a:srgbClr val="97F9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5346" autoAdjust="0"/>
  </p:normalViewPr>
  <p:slideViewPr>
    <p:cSldViewPr snapToGrid="0" showGuides="1">
      <p:cViewPr>
        <p:scale>
          <a:sx n="75" d="100"/>
          <a:sy n="75" d="100"/>
        </p:scale>
        <p:origin x="-1896" y="-570"/>
      </p:cViewPr>
      <p:guideLst>
        <p:guide orient="horz" pos="2160"/>
        <p:guide pos="3839"/>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3" Type="http://schemas.openxmlformats.org/officeDocument/2006/relationships/tags" Target="tags/tag239.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
        <p:nvSpPr>
          <p:cNvPr id="11" name="TextBox 10"/>
          <p:cNvSpPr txBox="1"/>
          <p:nvPr userDrawn="1"/>
        </p:nvSpPr>
        <p:spPr>
          <a:xfrm>
            <a:off x="879004" y="6739570"/>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gs" Target="../tags/tag23.xml"/><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5" Type="http://schemas.openxmlformats.org/officeDocument/2006/relationships/slideLayout" Target="../slideLayouts/slideLayout2.xml"/><Relationship Id="rId34" Type="http://schemas.openxmlformats.org/officeDocument/2006/relationships/tags" Target="../tags/tag49.xml"/><Relationship Id="rId33" Type="http://schemas.openxmlformats.org/officeDocument/2006/relationships/tags" Target="../tags/tag48.xml"/><Relationship Id="rId32" Type="http://schemas.openxmlformats.org/officeDocument/2006/relationships/tags" Target="../tags/tag47.xml"/><Relationship Id="rId31" Type="http://schemas.openxmlformats.org/officeDocument/2006/relationships/tags" Target="../tags/tag46.xml"/><Relationship Id="rId30" Type="http://schemas.openxmlformats.org/officeDocument/2006/relationships/tags" Target="../tags/tag45.xml"/><Relationship Id="rId3" Type="http://schemas.openxmlformats.org/officeDocument/2006/relationships/image" Target="../media/image8.png"/><Relationship Id="rId29" Type="http://schemas.openxmlformats.org/officeDocument/2006/relationships/tags" Target="../tags/tag44.xml"/><Relationship Id="rId28" Type="http://schemas.openxmlformats.org/officeDocument/2006/relationships/tags" Target="../tags/tag43.xml"/><Relationship Id="rId27" Type="http://schemas.openxmlformats.org/officeDocument/2006/relationships/tags" Target="../tags/tag42.xml"/><Relationship Id="rId26" Type="http://schemas.openxmlformats.org/officeDocument/2006/relationships/tags" Target="../tags/tag41.xml"/><Relationship Id="rId25" Type="http://schemas.openxmlformats.org/officeDocument/2006/relationships/tags" Target="../tags/tag40.xml"/><Relationship Id="rId24" Type="http://schemas.openxmlformats.org/officeDocument/2006/relationships/tags" Target="../tags/tag39.xml"/><Relationship Id="rId23" Type="http://schemas.openxmlformats.org/officeDocument/2006/relationships/tags" Target="../tags/tag38.xml"/><Relationship Id="rId22" Type="http://schemas.openxmlformats.org/officeDocument/2006/relationships/tags" Target="../tags/tag37.xml"/><Relationship Id="rId21" Type="http://schemas.openxmlformats.org/officeDocument/2006/relationships/tags" Target="../tags/tag36.xml"/><Relationship Id="rId20" Type="http://schemas.openxmlformats.org/officeDocument/2006/relationships/tags" Target="../tags/tag35.xml"/><Relationship Id="rId2" Type="http://schemas.openxmlformats.org/officeDocument/2006/relationships/image" Target="../media/image2.png"/><Relationship Id="rId19" Type="http://schemas.openxmlformats.org/officeDocument/2006/relationships/tags" Target="../tags/tag34.xml"/><Relationship Id="rId18" Type="http://schemas.openxmlformats.org/officeDocument/2006/relationships/tags" Target="../tags/tag33.xml"/><Relationship Id="rId17" Type="http://schemas.openxmlformats.org/officeDocument/2006/relationships/tags" Target="../tags/tag32.xml"/><Relationship Id="rId16" Type="http://schemas.openxmlformats.org/officeDocument/2006/relationships/tags" Target="../tags/tag31.xml"/><Relationship Id="rId15" Type="http://schemas.openxmlformats.org/officeDocument/2006/relationships/tags" Target="../tags/tag30.xml"/><Relationship Id="rId14" Type="http://schemas.openxmlformats.org/officeDocument/2006/relationships/tags" Target="../tags/tag29.xml"/><Relationship Id="rId13" Type="http://schemas.openxmlformats.org/officeDocument/2006/relationships/tags" Target="../tags/tag28.xml"/><Relationship Id="rId12" Type="http://schemas.openxmlformats.org/officeDocument/2006/relationships/tags" Target="../tags/tag27.xml"/><Relationship Id="rId11" Type="http://schemas.openxmlformats.org/officeDocument/2006/relationships/tags" Target="../tags/tag26.xml"/><Relationship Id="rId10" Type="http://schemas.openxmlformats.org/officeDocument/2006/relationships/tags" Target="../tags/tag25.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9" Type="http://schemas.openxmlformats.org/officeDocument/2006/relationships/tags" Target="../tags/tag55.xml"/><Relationship Id="rId8" Type="http://schemas.openxmlformats.org/officeDocument/2006/relationships/tags" Target="../tags/tag54.xml"/><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image" Target="../media/image8.png"/><Relationship Id="rId25" Type="http://schemas.openxmlformats.org/officeDocument/2006/relationships/slideLayout" Target="../slideLayouts/slideLayout2.xml"/><Relationship Id="rId24" Type="http://schemas.openxmlformats.org/officeDocument/2006/relationships/tags" Target="../tags/tag70.xml"/><Relationship Id="rId23" Type="http://schemas.openxmlformats.org/officeDocument/2006/relationships/tags" Target="../tags/tag69.xml"/><Relationship Id="rId22" Type="http://schemas.openxmlformats.org/officeDocument/2006/relationships/tags" Target="../tags/tag68.xml"/><Relationship Id="rId21" Type="http://schemas.openxmlformats.org/officeDocument/2006/relationships/tags" Target="../tags/tag67.xml"/><Relationship Id="rId20" Type="http://schemas.openxmlformats.org/officeDocument/2006/relationships/tags" Target="../tags/tag66.xml"/><Relationship Id="rId2" Type="http://schemas.openxmlformats.org/officeDocument/2006/relationships/image" Target="../media/image2.png"/><Relationship Id="rId19" Type="http://schemas.openxmlformats.org/officeDocument/2006/relationships/tags" Target="../tags/tag65.xml"/><Relationship Id="rId18" Type="http://schemas.openxmlformats.org/officeDocument/2006/relationships/tags" Target="../tags/tag64.xml"/><Relationship Id="rId17" Type="http://schemas.openxmlformats.org/officeDocument/2006/relationships/tags" Target="../tags/tag63.xml"/><Relationship Id="rId16" Type="http://schemas.openxmlformats.org/officeDocument/2006/relationships/tags" Target="../tags/tag62.xml"/><Relationship Id="rId15" Type="http://schemas.openxmlformats.org/officeDocument/2006/relationships/tags" Target="../tags/tag61.xml"/><Relationship Id="rId14" Type="http://schemas.openxmlformats.org/officeDocument/2006/relationships/tags" Target="../tags/tag60.xml"/><Relationship Id="rId13" Type="http://schemas.openxmlformats.org/officeDocument/2006/relationships/tags" Target="../tags/tag59.xml"/><Relationship Id="rId12" Type="http://schemas.openxmlformats.org/officeDocument/2006/relationships/tags" Target="../tags/tag58.xml"/><Relationship Id="rId11" Type="http://schemas.openxmlformats.org/officeDocument/2006/relationships/tags" Target="../tags/tag57.xml"/><Relationship Id="rId10" Type="http://schemas.openxmlformats.org/officeDocument/2006/relationships/tags" Target="../tags/tag56.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9" Type="http://schemas.openxmlformats.org/officeDocument/2006/relationships/tags" Target="../tags/tag76.xml"/><Relationship Id="rId8" Type="http://schemas.openxmlformats.org/officeDocument/2006/relationships/tags" Target="../tags/tag75.xml"/><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image" Target="../media/image8.png"/><Relationship Id="rId2" Type="http://schemas.openxmlformats.org/officeDocument/2006/relationships/image" Target="../media/image2.png"/><Relationship Id="rId11" Type="http://schemas.openxmlformats.org/officeDocument/2006/relationships/slideLayout" Target="../slideLayouts/slideLayout2.xml"/><Relationship Id="rId10" Type="http://schemas.openxmlformats.org/officeDocument/2006/relationships/tags" Target="../tags/tag77.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9" Type="http://schemas.openxmlformats.org/officeDocument/2006/relationships/tags" Target="../tags/tag83.xml"/><Relationship Id="rId8" Type="http://schemas.openxmlformats.org/officeDocument/2006/relationships/tags" Target="../tags/tag82.xml"/><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image" Target="../media/image8.png"/><Relationship Id="rId2" Type="http://schemas.openxmlformats.org/officeDocument/2006/relationships/image" Target="../media/image2.png"/><Relationship Id="rId13" Type="http://schemas.openxmlformats.org/officeDocument/2006/relationships/slideLayout" Target="../slideLayouts/slideLayout2.xml"/><Relationship Id="rId12" Type="http://schemas.openxmlformats.org/officeDocument/2006/relationships/tags" Target="../tags/tag86.xml"/><Relationship Id="rId11" Type="http://schemas.openxmlformats.org/officeDocument/2006/relationships/tags" Target="../tags/tag85.xml"/><Relationship Id="rId10" Type="http://schemas.openxmlformats.org/officeDocument/2006/relationships/tags" Target="../tags/tag84.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87.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88.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89.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90.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2.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2.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92.xml"/><Relationship Id="rId5" Type="http://schemas.openxmlformats.org/officeDocument/2006/relationships/tags" Target="../tags/tag91.xml"/><Relationship Id="rId4" Type="http://schemas.openxmlformats.org/officeDocument/2006/relationships/image" Target="../media/image13.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tags" Target="../tags/tag93.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tags" Target="../tags/tag94.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6.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tags" Target="../tags/tag96.xml"/><Relationship Id="rId4" Type="http://schemas.openxmlformats.org/officeDocument/2006/relationships/tags" Target="../tags/tag95.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7.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tags" Target="../tags/tag97.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29.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tags" Target="../tags/tag98.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9" Type="http://schemas.openxmlformats.org/officeDocument/2006/relationships/tags" Target="../tags/tag104.xml"/><Relationship Id="rId8" Type="http://schemas.openxmlformats.org/officeDocument/2006/relationships/tags" Target="../tags/tag103.xml"/><Relationship Id="rId7" Type="http://schemas.openxmlformats.org/officeDocument/2006/relationships/tags" Target="../tags/tag102.xml"/><Relationship Id="rId6" Type="http://schemas.openxmlformats.org/officeDocument/2006/relationships/tags" Target="../tags/tag101.xml"/><Relationship Id="rId5" Type="http://schemas.openxmlformats.org/officeDocument/2006/relationships/tags" Target="../tags/tag100.xml"/><Relationship Id="rId4" Type="http://schemas.openxmlformats.org/officeDocument/2006/relationships/tags" Target="../tags/tag99.xml"/><Relationship Id="rId3" Type="http://schemas.openxmlformats.org/officeDocument/2006/relationships/image" Target="../media/image8.png"/><Relationship Id="rId2" Type="http://schemas.openxmlformats.org/officeDocument/2006/relationships/image" Target="../media/image2.png"/><Relationship Id="rId13" Type="http://schemas.openxmlformats.org/officeDocument/2006/relationships/slideLayout" Target="../slideLayouts/slideLayout2.xml"/><Relationship Id="rId12" Type="http://schemas.openxmlformats.org/officeDocument/2006/relationships/tags" Target="../tags/tag107.xml"/><Relationship Id="rId11" Type="http://schemas.openxmlformats.org/officeDocument/2006/relationships/tags" Target="../tags/tag106.xml"/><Relationship Id="rId10" Type="http://schemas.openxmlformats.org/officeDocument/2006/relationships/tags" Target="../tags/tag105.xml"/><Relationship Id="rId1" Type="http://schemas.openxmlformats.org/officeDocument/2006/relationships/image" Target="../media/image1.png"/></Relationships>
</file>

<file path=ppt/slides/_rels/slide3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image" Target="../media/image13.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32.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2" Type="http://schemas.openxmlformats.org/officeDocument/2006/relationships/slideLayout" Target="../slideLayouts/slideLayout2.xml"/><Relationship Id="rId31" Type="http://schemas.openxmlformats.org/officeDocument/2006/relationships/tags" Target="../tags/tag137.xml"/><Relationship Id="rId30" Type="http://schemas.openxmlformats.org/officeDocument/2006/relationships/tags" Target="../tags/tag136.xml"/><Relationship Id="rId3" Type="http://schemas.openxmlformats.org/officeDocument/2006/relationships/image" Target="../media/image8.png"/><Relationship Id="rId29" Type="http://schemas.openxmlformats.org/officeDocument/2006/relationships/tags" Target="../tags/tag135.xml"/><Relationship Id="rId28" Type="http://schemas.openxmlformats.org/officeDocument/2006/relationships/tags" Target="../tags/tag134.xml"/><Relationship Id="rId27" Type="http://schemas.openxmlformats.org/officeDocument/2006/relationships/tags" Target="../tags/tag133.xml"/><Relationship Id="rId26" Type="http://schemas.openxmlformats.org/officeDocument/2006/relationships/tags" Target="../tags/tag132.xml"/><Relationship Id="rId25" Type="http://schemas.openxmlformats.org/officeDocument/2006/relationships/tags" Target="../tags/tag131.xml"/><Relationship Id="rId24" Type="http://schemas.openxmlformats.org/officeDocument/2006/relationships/tags" Target="../tags/tag130.xml"/><Relationship Id="rId23" Type="http://schemas.openxmlformats.org/officeDocument/2006/relationships/tags" Target="../tags/tag129.xml"/><Relationship Id="rId22" Type="http://schemas.openxmlformats.org/officeDocument/2006/relationships/tags" Target="../tags/tag128.xml"/><Relationship Id="rId21" Type="http://schemas.openxmlformats.org/officeDocument/2006/relationships/tags" Target="../tags/tag127.xml"/><Relationship Id="rId20" Type="http://schemas.openxmlformats.org/officeDocument/2006/relationships/tags" Target="../tags/tag126.xml"/><Relationship Id="rId2" Type="http://schemas.openxmlformats.org/officeDocument/2006/relationships/image" Target="../media/image2.png"/><Relationship Id="rId19" Type="http://schemas.openxmlformats.org/officeDocument/2006/relationships/tags" Target="../tags/tag125.xml"/><Relationship Id="rId18" Type="http://schemas.openxmlformats.org/officeDocument/2006/relationships/tags" Target="../tags/tag124.xml"/><Relationship Id="rId17" Type="http://schemas.openxmlformats.org/officeDocument/2006/relationships/tags" Target="../tags/tag123.xml"/><Relationship Id="rId16" Type="http://schemas.openxmlformats.org/officeDocument/2006/relationships/tags" Target="../tags/tag122.xml"/><Relationship Id="rId15" Type="http://schemas.openxmlformats.org/officeDocument/2006/relationships/tags" Target="../tags/tag121.xml"/><Relationship Id="rId14" Type="http://schemas.openxmlformats.org/officeDocument/2006/relationships/tags" Target="../tags/tag120.xml"/><Relationship Id="rId13" Type="http://schemas.openxmlformats.org/officeDocument/2006/relationships/tags" Target="../tags/tag119.xml"/><Relationship Id="rId12" Type="http://schemas.openxmlformats.org/officeDocument/2006/relationships/tags" Target="../tags/tag118.xml"/><Relationship Id="rId11" Type="http://schemas.openxmlformats.org/officeDocument/2006/relationships/tags" Target="../tags/tag117.xml"/><Relationship Id="rId10" Type="http://schemas.openxmlformats.org/officeDocument/2006/relationships/tags" Target="../tags/tag116.xml"/><Relationship Id="rId1" Type="http://schemas.openxmlformats.org/officeDocument/2006/relationships/image" Target="../media/image1.png"/></Relationships>
</file>

<file path=ppt/slides/_rels/slide33.xml.rels><?xml version="1.0" encoding="UTF-8" standalone="yes"?>
<Relationships xmlns="http://schemas.openxmlformats.org/package/2006/relationships"><Relationship Id="rId9" Type="http://schemas.openxmlformats.org/officeDocument/2006/relationships/tags" Target="../tags/tag143.xml"/><Relationship Id="rId8" Type="http://schemas.openxmlformats.org/officeDocument/2006/relationships/tags" Target="../tags/tag142.xml"/><Relationship Id="rId7" Type="http://schemas.openxmlformats.org/officeDocument/2006/relationships/tags" Target="../tags/tag141.xml"/><Relationship Id="rId6" Type="http://schemas.openxmlformats.org/officeDocument/2006/relationships/tags" Target="../tags/tag140.xml"/><Relationship Id="rId5" Type="http://schemas.openxmlformats.org/officeDocument/2006/relationships/tags" Target="../tags/tag139.xml"/><Relationship Id="rId4" Type="http://schemas.openxmlformats.org/officeDocument/2006/relationships/tags" Target="../tags/tag138.xml"/><Relationship Id="rId3" Type="http://schemas.openxmlformats.org/officeDocument/2006/relationships/image" Target="../media/image8.png"/><Relationship Id="rId28" Type="http://schemas.openxmlformats.org/officeDocument/2006/relationships/slideLayout" Target="../slideLayouts/slideLayout2.xml"/><Relationship Id="rId27" Type="http://schemas.openxmlformats.org/officeDocument/2006/relationships/tags" Target="../tags/tag161.xml"/><Relationship Id="rId26" Type="http://schemas.openxmlformats.org/officeDocument/2006/relationships/tags" Target="../tags/tag160.xml"/><Relationship Id="rId25" Type="http://schemas.openxmlformats.org/officeDocument/2006/relationships/tags" Target="../tags/tag159.xml"/><Relationship Id="rId24" Type="http://schemas.openxmlformats.org/officeDocument/2006/relationships/tags" Target="../tags/tag158.xml"/><Relationship Id="rId23" Type="http://schemas.openxmlformats.org/officeDocument/2006/relationships/tags" Target="../tags/tag157.xml"/><Relationship Id="rId22" Type="http://schemas.openxmlformats.org/officeDocument/2006/relationships/tags" Target="../tags/tag156.xml"/><Relationship Id="rId21" Type="http://schemas.openxmlformats.org/officeDocument/2006/relationships/tags" Target="../tags/tag155.xml"/><Relationship Id="rId20" Type="http://schemas.openxmlformats.org/officeDocument/2006/relationships/tags" Target="../tags/tag154.xml"/><Relationship Id="rId2" Type="http://schemas.openxmlformats.org/officeDocument/2006/relationships/image" Target="../media/image2.png"/><Relationship Id="rId19" Type="http://schemas.openxmlformats.org/officeDocument/2006/relationships/tags" Target="../tags/tag153.xml"/><Relationship Id="rId18" Type="http://schemas.openxmlformats.org/officeDocument/2006/relationships/tags" Target="../tags/tag152.xml"/><Relationship Id="rId17" Type="http://schemas.openxmlformats.org/officeDocument/2006/relationships/tags" Target="../tags/tag151.xml"/><Relationship Id="rId16" Type="http://schemas.openxmlformats.org/officeDocument/2006/relationships/tags" Target="../tags/tag150.xml"/><Relationship Id="rId15" Type="http://schemas.openxmlformats.org/officeDocument/2006/relationships/tags" Target="../tags/tag149.xml"/><Relationship Id="rId14" Type="http://schemas.openxmlformats.org/officeDocument/2006/relationships/tags" Target="../tags/tag148.xml"/><Relationship Id="rId13" Type="http://schemas.openxmlformats.org/officeDocument/2006/relationships/tags" Target="../tags/tag147.xml"/><Relationship Id="rId12" Type="http://schemas.openxmlformats.org/officeDocument/2006/relationships/tags" Target="../tags/tag146.xml"/><Relationship Id="rId11" Type="http://schemas.openxmlformats.org/officeDocument/2006/relationships/tags" Target="../tags/tag145.xml"/><Relationship Id="rId10" Type="http://schemas.openxmlformats.org/officeDocument/2006/relationships/tags" Target="../tags/tag144.xml"/><Relationship Id="rId1" Type="http://schemas.openxmlformats.org/officeDocument/2006/relationships/image" Target="../media/image1.png"/></Relationships>
</file>

<file path=ppt/slides/_rels/slide34.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ags" Target="../tags/tag165.xml"/><Relationship Id="rId6" Type="http://schemas.openxmlformats.org/officeDocument/2006/relationships/tags" Target="../tags/tag164.xml"/><Relationship Id="rId5" Type="http://schemas.openxmlformats.org/officeDocument/2006/relationships/tags" Target="../tags/tag163.xml"/><Relationship Id="rId4" Type="http://schemas.openxmlformats.org/officeDocument/2006/relationships/tags" Target="../tags/tag162.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3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166.xml"/><Relationship Id="rId4" Type="http://schemas.openxmlformats.org/officeDocument/2006/relationships/image" Target="../media/image10.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3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167.xml"/><Relationship Id="rId4" Type="http://schemas.openxmlformats.org/officeDocument/2006/relationships/image" Target="../media/image10.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37.xml.rels><?xml version="1.0" encoding="UTF-8" standalone="yes"?>
<Relationships xmlns="http://schemas.openxmlformats.org/package/2006/relationships"><Relationship Id="rId9" Type="http://schemas.openxmlformats.org/officeDocument/2006/relationships/tags" Target="../tags/tag173.xml"/><Relationship Id="rId8" Type="http://schemas.openxmlformats.org/officeDocument/2006/relationships/tags" Target="../tags/tag172.xml"/><Relationship Id="rId7" Type="http://schemas.openxmlformats.org/officeDocument/2006/relationships/tags" Target="../tags/tag171.xml"/><Relationship Id="rId6" Type="http://schemas.openxmlformats.org/officeDocument/2006/relationships/tags" Target="../tags/tag170.xml"/><Relationship Id="rId5" Type="http://schemas.openxmlformats.org/officeDocument/2006/relationships/tags" Target="../tags/tag169.xml"/><Relationship Id="rId4" Type="http://schemas.openxmlformats.org/officeDocument/2006/relationships/tags" Target="../tags/tag168.xml"/><Relationship Id="rId3" Type="http://schemas.openxmlformats.org/officeDocument/2006/relationships/image" Target="../media/image8.png"/><Relationship Id="rId23" Type="http://schemas.openxmlformats.org/officeDocument/2006/relationships/slideLayout" Target="../slideLayouts/slideLayout2.xml"/><Relationship Id="rId22" Type="http://schemas.openxmlformats.org/officeDocument/2006/relationships/tags" Target="../tags/tag186.xml"/><Relationship Id="rId21" Type="http://schemas.openxmlformats.org/officeDocument/2006/relationships/tags" Target="../tags/tag185.xml"/><Relationship Id="rId20" Type="http://schemas.openxmlformats.org/officeDocument/2006/relationships/tags" Target="../tags/tag184.xml"/><Relationship Id="rId2" Type="http://schemas.openxmlformats.org/officeDocument/2006/relationships/image" Target="../media/image2.png"/><Relationship Id="rId19" Type="http://schemas.openxmlformats.org/officeDocument/2006/relationships/tags" Target="../tags/tag183.xml"/><Relationship Id="rId18" Type="http://schemas.openxmlformats.org/officeDocument/2006/relationships/tags" Target="../tags/tag182.xml"/><Relationship Id="rId17" Type="http://schemas.openxmlformats.org/officeDocument/2006/relationships/tags" Target="../tags/tag181.xml"/><Relationship Id="rId16" Type="http://schemas.openxmlformats.org/officeDocument/2006/relationships/tags" Target="../tags/tag180.xml"/><Relationship Id="rId15" Type="http://schemas.openxmlformats.org/officeDocument/2006/relationships/tags" Target="../tags/tag179.xml"/><Relationship Id="rId14" Type="http://schemas.openxmlformats.org/officeDocument/2006/relationships/tags" Target="../tags/tag178.xml"/><Relationship Id="rId13" Type="http://schemas.openxmlformats.org/officeDocument/2006/relationships/tags" Target="../tags/tag177.xml"/><Relationship Id="rId12" Type="http://schemas.openxmlformats.org/officeDocument/2006/relationships/tags" Target="../tags/tag176.xml"/><Relationship Id="rId11" Type="http://schemas.openxmlformats.org/officeDocument/2006/relationships/tags" Target="../tags/tag175.xml"/><Relationship Id="rId10" Type="http://schemas.openxmlformats.org/officeDocument/2006/relationships/tags" Target="../tags/tag174.xml"/><Relationship Id="rId1" Type="http://schemas.openxmlformats.org/officeDocument/2006/relationships/image" Target="../media/image1.png"/></Relationships>
</file>

<file path=ppt/slides/_rels/slide3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39.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187.xml"/><Relationship Id="rId4" Type="http://schemas.openxmlformats.org/officeDocument/2006/relationships/image" Target="../media/image10.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40.xml.rels><?xml version="1.0" encoding="UTF-8" standalone="yes"?>
<Relationships xmlns="http://schemas.openxmlformats.org/package/2006/relationships"><Relationship Id="rId9" Type="http://schemas.openxmlformats.org/officeDocument/2006/relationships/tags" Target="../tags/tag193.xml"/><Relationship Id="rId8" Type="http://schemas.openxmlformats.org/officeDocument/2006/relationships/tags" Target="../tags/tag192.xml"/><Relationship Id="rId7" Type="http://schemas.openxmlformats.org/officeDocument/2006/relationships/tags" Target="../tags/tag191.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 Id="rId3" Type="http://schemas.openxmlformats.org/officeDocument/2006/relationships/image" Target="../media/image8.png"/><Relationship Id="rId20" Type="http://schemas.openxmlformats.org/officeDocument/2006/relationships/slideLayout" Target="../slideLayouts/slideLayout2.xml"/><Relationship Id="rId2" Type="http://schemas.openxmlformats.org/officeDocument/2006/relationships/image" Target="../media/image2.png"/><Relationship Id="rId19" Type="http://schemas.openxmlformats.org/officeDocument/2006/relationships/tags" Target="../tags/tag203.xml"/><Relationship Id="rId18" Type="http://schemas.openxmlformats.org/officeDocument/2006/relationships/tags" Target="../tags/tag202.xml"/><Relationship Id="rId17" Type="http://schemas.openxmlformats.org/officeDocument/2006/relationships/tags" Target="../tags/tag201.xml"/><Relationship Id="rId16" Type="http://schemas.openxmlformats.org/officeDocument/2006/relationships/tags" Target="../tags/tag200.xml"/><Relationship Id="rId15" Type="http://schemas.openxmlformats.org/officeDocument/2006/relationships/tags" Target="../tags/tag199.xml"/><Relationship Id="rId14" Type="http://schemas.openxmlformats.org/officeDocument/2006/relationships/tags" Target="../tags/tag198.xml"/><Relationship Id="rId13" Type="http://schemas.openxmlformats.org/officeDocument/2006/relationships/tags" Target="../tags/tag197.xml"/><Relationship Id="rId12" Type="http://schemas.openxmlformats.org/officeDocument/2006/relationships/tags" Target="../tags/tag196.xml"/><Relationship Id="rId11" Type="http://schemas.openxmlformats.org/officeDocument/2006/relationships/tags" Target="../tags/tag195.xml"/><Relationship Id="rId10" Type="http://schemas.openxmlformats.org/officeDocument/2006/relationships/tags" Target="../tags/tag194.xml"/><Relationship Id="rId1" Type="http://schemas.openxmlformats.org/officeDocument/2006/relationships/image" Target="../media/image1.png"/></Relationships>
</file>

<file path=ppt/slides/_rels/slide4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204.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4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205.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43.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tags" Target="../tags/tag207.xml"/><Relationship Id="rId4" Type="http://schemas.openxmlformats.org/officeDocument/2006/relationships/tags" Target="../tags/tag206.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44.xml.rels><?xml version="1.0" encoding="UTF-8" standalone="yes"?>
<Relationships xmlns="http://schemas.openxmlformats.org/package/2006/relationships"><Relationship Id="rId9" Type="http://schemas.openxmlformats.org/officeDocument/2006/relationships/tags" Target="../tags/tag213.xml"/><Relationship Id="rId8" Type="http://schemas.openxmlformats.org/officeDocument/2006/relationships/tags" Target="../tags/tag212.xml"/><Relationship Id="rId7" Type="http://schemas.openxmlformats.org/officeDocument/2006/relationships/tags" Target="../tags/tag211.xml"/><Relationship Id="rId6" Type="http://schemas.openxmlformats.org/officeDocument/2006/relationships/tags" Target="../tags/tag210.xml"/><Relationship Id="rId5" Type="http://schemas.openxmlformats.org/officeDocument/2006/relationships/tags" Target="../tags/tag209.xml"/><Relationship Id="rId4" Type="http://schemas.openxmlformats.org/officeDocument/2006/relationships/tags" Target="../tags/tag208.xml"/><Relationship Id="rId35" Type="http://schemas.openxmlformats.org/officeDocument/2006/relationships/slideLayout" Target="../slideLayouts/slideLayout2.xml"/><Relationship Id="rId34" Type="http://schemas.openxmlformats.org/officeDocument/2006/relationships/tags" Target="../tags/tag238.xml"/><Relationship Id="rId33" Type="http://schemas.openxmlformats.org/officeDocument/2006/relationships/tags" Target="../tags/tag237.xml"/><Relationship Id="rId32" Type="http://schemas.openxmlformats.org/officeDocument/2006/relationships/tags" Target="../tags/tag236.xml"/><Relationship Id="rId31" Type="http://schemas.openxmlformats.org/officeDocument/2006/relationships/tags" Target="../tags/tag235.xml"/><Relationship Id="rId30" Type="http://schemas.openxmlformats.org/officeDocument/2006/relationships/tags" Target="../tags/tag234.xml"/><Relationship Id="rId3" Type="http://schemas.openxmlformats.org/officeDocument/2006/relationships/image" Target="../media/image8.png"/><Relationship Id="rId29" Type="http://schemas.openxmlformats.org/officeDocument/2006/relationships/tags" Target="../tags/tag233.xml"/><Relationship Id="rId28" Type="http://schemas.openxmlformats.org/officeDocument/2006/relationships/tags" Target="../tags/tag232.xml"/><Relationship Id="rId27" Type="http://schemas.openxmlformats.org/officeDocument/2006/relationships/tags" Target="../tags/tag231.xml"/><Relationship Id="rId26" Type="http://schemas.openxmlformats.org/officeDocument/2006/relationships/tags" Target="../tags/tag230.xml"/><Relationship Id="rId25" Type="http://schemas.openxmlformats.org/officeDocument/2006/relationships/tags" Target="../tags/tag229.xml"/><Relationship Id="rId24" Type="http://schemas.openxmlformats.org/officeDocument/2006/relationships/tags" Target="../tags/tag228.xml"/><Relationship Id="rId23" Type="http://schemas.openxmlformats.org/officeDocument/2006/relationships/tags" Target="../tags/tag227.xml"/><Relationship Id="rId22" Type="http://schemas.openxmlformats.org/officeDocument/2006/relationships/tags" Target="../tags/tag226.xml"/><Relationship Id="rId21" Type="http://schemas.openxmlformats.org/officeDocument/2006/relationships/tags" Target="../tags/tag225.xml"/><Relationship Id="rId20" Type="http://schemas.openxmlformats.org/officeDocument/2006/relationships/tags" Target="../tags/tag224.xml"/><Relationship Id="rId2" Type="http://schemas.openxmlformats.org/officeDocument/2006/relationships/image" Target="../media/image2.png"/><Relationship Id="rId19" Type="http://schemas.openxmlformats.org/officeDocument/2006/relationships/tags" Target="../tags/tag223.xml"/><Relationship Id="rId18" Type="http://schemas.openxmlformats.org/officeDocument/2006/relationships/tags" Target="../tags/tag222.xml"/><Relationship Id="rId17" Type="http://schemas.openxmlformats.org/officeDocument/2006/relationships/tags" Target="../tags/tag221.xml"/><Relationship Id="rId16" Type="http://schemas.openxmlformats.org/officeDocument/2006/relationships/tags" Target="../tags/tag220.xml"/><Relationship Id="rId15" Type="http://schemas.openxmlformats.org/officeDocument/2006/relationships/tags" Target="../tags/tag219.xml"/><Relationship Id="rId14" Type="http://schemas.openxmlformats.org/officeDocument/2006/relationships/tags" Target="../tags/tag218.xml"/><Relationship Id="rId13" Type="http://schemas.openxmlformats.org/officeDocument/2006/relationships/tags" Target="../tags/tag217.xml"/><Relationship Id="rId12" Type="http://schemas.openxmlformats.org/officeDocument/2006/relationships/tags" Target="../tags/tag216.xml"/><Relationship Id="rId11" Type="http://schemas.openxmlformats.org/officeDocument/2006/relationships/tags" Target="../tags/tag215.xml"/><Relationship Id="rId10" Type="http://schemas.openxmlformats.org/officeDocument/2006/relationships/tags" Target="../tags/tag214.xml"/><Relationship Id="rId1" Type="http://schemas.openxmlformats.org/officeDocument/2006/relationships/image" Target="../media/image1.png"/></Relationships>
</file>

<file path=ppt/slides/_rels/slide45.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tags" Target="../tags/tag4.xml"/><Relationship Id="rId7" Type="http://schemas.openxmlformats.org/officeDocument/2006/relationships/tags" Target="../tags/tag3.xml"/><Relationship Id="rId6" Type="http://schemas.openxmlformats.org/officeDocument/2006/relationships/tags" Target="../tags/tag2.xml"/><Relationship Id="rId5" Type="http://schemas.openxmlformats.org/officeDocument/2006/relationships/tags" Target="../tags/tag1.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2.png"/><Relationship Id="rId14" Type="http://schemas.openxmlformats.org/officeDocument/2006/relationships/slideLayout" Target="../slideLayouts/slideLayout2.xml"/><Relationship Id="rId13" Type="http://schemas.openxmlformats.org/officeDocument/2006/relationships/tags" Target="../tags/tag9.xml"/><Relationship Id="rId12" Type="http://schemas.openxmlformats.org/officeDocument/2006/relationships/tags" Target="../tags/tag8.xml"/><Relationship Id="rId11" Type="http://schemas.openxmlformats.org/officeDocument/2006/relationships/tags" Target="../tags/tag7.xml"/><Relationship Id="rId10" Type="http://schemas.openxmlformats.org/officeDocument/2006/relationships/tags" Target="../tags/tag6.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1.png"/><Relationship Id="rId7" Type="http://schemas.openxmlformats.org/officeDocument/2006/relationships/tags" Target="../tags/tag12.xml"/><Relationship Id="rId6" Type="http://schemas.openxmlformats.org/officeDocument/2006/relationships/image" Target="../media/image10.png"/><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20" y="0"/>
            <a:ext cx="12178665" cy="6858000"/>
            <a:chOff x="7620" y="0"/>
            <a:chExt cx="1217866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76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997775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415925" y="1950085"/>
            <a:ext cx="1953895"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8270875" y="3388360"/>
            <a:ext cx="514540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994785" y="5584190"/>
            <a:ext cx="708787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pic>
        <p:nvPicPr>
          <p:cNvPr id="12" name="图片 11" descr="60d6e333609af"/>
          <p:cNvPicPr>
            <a:picLocks noChangeAspect="1"/>
          </p:cNvPicPr>
          <p:nvPr/>
        </p:nvPicPr>
        <p:blipFill>
          <a:blip r:embed="rId3" cstate="screen"/>
          <a:stretch>
            <a:fillRect/>
          </a:stretch>
        </p:blipFill>
        <p:spPr>
          <a:xfrm>
            <a:off x="778510" y="3137535"/>
            <a:ext cx="4081145" cy="3085465"/>
          </a:xfrm>
          <a:prstGeom prst="rect">
            <a:avLst/>
          </a:prstGeom>
        </p:spPr>
      </p:pic>
      <p:sp>
        <p:nvSpPr>
          <p:cNvPr id="28" name="标题 27"/>
          <p:cNvSpPr>
            <a:spLocks noGrp="1"/>
          </p:cNvSpPr>
          <p:nvPr>
            <p:ph type="title"/>
          </p:nvPr>
        </p:nvSpPr>
        <p:spPr>
          <a:xfrm>
            <a:off x="3305175" y="2313940"/>
            <a:ext cx="6816725" cy="1325880"/>
          </a:xfrm>
        </p:spPr>
        <p:txBody>
          <a:bodyPr>
            <a:noAutofit/>
          </a:bodyPr>
          <a:lstStyle/>
          <a:p>
            <a:pPr algn="dist"/>
            <a:r>
              <a:rPr lang="zh-CN" altLang="en-US" sz="6600" dirty="0">
                <a:solidFill>
                  <a:srgbClr val="3B9C87"/>
                </a:solidFill>
                <a:latin typeface="方正正黑简体" panose="02000000000000000000" pitchFamily="2" charset="-122"/>
                <a:ea typeface="方正正黑简体" panose="02000000000000000000" pitchFamily="2" charset="-122"/>
                <a:cs typeface="+mn-ea"/>
                <a:sym typeface="+mn-lt"/>
              </a:rPr>
              <a:t>大学生健康教育</a:t>
            </a:r>
            <a:endParaRPr lang="zh-CN" altLang="en-US" sz="6600" dirty="0">
              <a:solidFill>
                <a:srgbClr val="3B9C87"/>
              </a:solidFill>
              <a:latin typeface="方正正黑简体" panose="02000000000000000000" pitchFamily="2" charset="-122"/>
              <a:ea typeface="方正正黑简体" panose="02000000000000000000" pitchFamily="2" charset="-122"/>
              <a:cs typeface="+mn-ea"/>
              <a:sym typeface="+mn-lt"/>
            </a:endParaRPr>
          </a:p>
        </p:txBody>
      </p:sp>
      <p:sp>
        <p:nvSpPr>
          <p:cNvPr id="32" name="标题 27"/>
          <p:cNvSpPr>
            <a:spLocks noGrp="1"/>
          </p:cNvSpPr>
          <p:nvPr/>
        </p:nvSpPr>
        <p:spPr>
          <a:xfrm>
            <a:off x="6316980" y="3698240"/>
            <a:ext cx="3804920" cy="72072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zh-CN" sz="1600" dirty="0">
                <a:solidFill>
                  <a:schemeClr val="tx1">
                    <a:lumMod val="75000"/>
                    <a:lumOff val="25000"/>
                  </a:schemeClr>
                </a:solidFill>
                <a:latin typeface="+mn-lt"/>
                <a:ea typeface="+mn-ea"/>
                <a:cs typeface="+mn-ea"/>
                <a:sym typeface="+mn-lt"/>
              </a:rPr>
              <a:t>北京出版社</a:t>
            </a:r>
            <a:endParaRPr lang="zh-CN" sz="1600" dirty="0">
              <a:solidFill>
                <a:schemeClr val="tx1">
                  <a:lumMod val="75000"/>
                  <a:lumOff val="25000"/>
                </a:schemeClr>
              </a:solidFill>
              <a:latin typeface="+mn-lt"/>
              <a:ea typeface="+mn-ea"/>
              <a:cs typeface="+mn-ea"/>
              <a:sym typeface="+mn-lt"/>
            </a:endParaRPr>
          </a:p>
        </p:txBody>
      </p:sp>
      <p:pic>
        <p:nvPicPr>
          <p:cNvPr id="34" name="图片 33" descr="dassd (2)"/>
          <p:cNvPicPr>
            <a:picLocks noChangeAspect="1"/>
          </p:cNvPicPr>
          <p:nvPr/>
        </p:nvPicPr>
        <p:blipFill>
          <a:blip r:embed="rId4" cstate="screen"/>
          <a:stretch>
            <a:fillRect/>
          </a:stretch>
        </p:blipFill>
        <p:spPr>
          <a:xfrm>
            <a:off x="2281555" y="2313940"/>
            <a:ext cx="690245" cy="6515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2"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right)">
                                      <p:cBhvr>
                                        <p:cTn id="23" dur="500"/>
                                        <p:tgtEl>
                                          <p:spTgt spid="25"/>
                                        </p:tgtEl>
                                      </p:cBhvr>
                                    </p:animEffect>
                                  </p:childTnLst>
                                </p:cTn>
                              </p:par>
                              <p:par>
                                <p:cTn id="24" presetID="22" presetClass="entr" presetSubtype="4"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childTnLst>
                          </p:cTn>
                        </p:par>
                        <p:par>
                          <p:cTn id="27" fill="hold">
                            <p:stCondLst>
                              <p:cond delay="1500"/>
                            </p:stCondLst>
                            <p:childTnLst>
                              <p:par>
                                <p:cTn id="28" presetID="22" presetClass="entr" presetSubtype="4"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down)">
                                      <p:cBhvr>
                                        <p:cTn id="30" dur="500"/>
                                        <p:tgtEl>
                                          <p:spTgt spid="12"/>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Effect transition="in" filter="fade">
                                      <p:cBhvr>
                                        <p:cTn id="36" dur="500"/>
                                        <p:tgtEl>
                                          <p:spTgt spid="28"/>
                                        </p:tgtEl>
                                      </p:cBhvr>
                                    </p:animEffect>
                                  </p:childTnLst>
                                </p:cTn>
                              </p:par>
                            </p:childTnLst>
                          </p:cTn>
                        </p:par>
                        <p:par>
                          <p:cTn id="37" fill="hold">
                            <p:stCondLst>
                              <p:cond delay="2500"/>
                            </p:stCondLst>
                            <p:childTnLst>
                              <p:par>
                                <p:cTn id="38" presetID="22" presetClass="entr" presetSubtype="8"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childTnLst>
                          </p:cTn>
                        </p:par>
                        <p:par>
                          <p:cTn id="41" fill="hold">
                            <p:stCondLst>
                              <p:cond delay="3000"/>
                            </p:stCondLst>
                            <p:childTnLst>
                              <p:par>
                                <p:cTn id="42" presetID="53" presetClass="entr" presetSubtype="16" fill="hold" nodeType="after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8" grpId="0"/>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5342890" y="1863725"/>
            <a:ext cx="5880100" cy="3925570"/>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fontAlgn="auto">
              <a:lnSpc>
                <a:spcPct val="120000"/>
              </a:lnSpc>
              <a:buNone/>
            </a:pPr>
            <a:r>
              <a:rPr lang="zh-CN" altLang="en-US" b="1" dirty="0">
                <a:solidFill>
                  <a:srgbClr val="3B9C87"/>
                </a:solidFill>
                <a:latin typeface="+mn-lt"/>
                <a:ea typeface="+mn-ea"/>
                <a:cs typeface="+mn-ea"/>
                <a:sym typeface="+mn-lt"/>
              </a:rPr>
              <a:t>（三）思维障碍</a:t>
            </a:r>
            <a:endParaRPr lang="zh-CN" altLang="en-US" b="1" dirty="0">
              <a:solidFill>
                <a:srgbClr val="3B9C87"/>
              </a:solidFill>
              <a:latin typeface="+mn-lt"/>
              <a:ea typeface="+mn-ea"/>
              <a:cs typeface="+mn-ea"/>
              <a:sym typeface="+mn-lt"/>
            </a:endParaRPr>
          </a:p>
          <a:p>
            <a:pPr fontAlgn="auto">
              <a:lnSpc>
                <a:spcPct val="120000"/>
              </a:lnSpc>
            </a:pPr>
            <a:endParaRPr lang="zh-CN" altLang="en-US" dirty="0">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思维障碍的临床表现多种多样，大体上将其分为思维形式障碍和思维内容障碍两部分。</a:t>
            </a:r>
            <a:endParaRPr lang="zh-CN" altLang="en-US" dirty="0">
              <a:latin typeface="+mn-lt"/>
              <a:ea typeface="+mn-ea"/>
              <a:cs typeface="+mn-ea"/>
              <a:sym typeface="+mn-lt"/>
            </a:endParaRPr>
          </a:p>
          <a:p>
            <a:pPr marL="0" indent="0" fontAlgn="auto">
              <a:lnSpc>
                <a:spcPct val="120000"/>
              </a:lnSpc>
              <a:buNone/>
            </a:pPr>
            <a:endParaRPr lang="zh-CN" altLang="en-US" dirty="0">
              <a:latin typeface="+mn-lt"/>
              <a:ea typeface="+mn-ea"/>
              <a:cs typeface="+mn-ea"/>
              <a:sym typeface="+mn-lt"/>
            </a:endParaRPr>
          </a:p>
          <a:p>
            <a:pPr marL="0" indent="0" fontAlgn="auto">
              <a:lnSpc>
                <a:spcPct val="120000"/>
              </a:lnSpc>
              <a:buNone/>
            </a:pPr>
            <a:r>
              <a:rPr lang="zh-CN" altLang="en-US" b="1" dirty="0">
                <a:solidFill>
                  <a:srgbClr val="3B9C87"/>
                </a:solidFill>
                <a:latin typeface="+mn-lt"/>
                <a:ea typeface="+mn-ea"/>
                <a:cs typeface="+mn-ea"/>
                <a:sym typeface="+mn-lt"/>
              </a:rPr>
              <a:t>（四）注意障碍与记忆障碍</a:t>
            </a:r>
            <a:endParaRPr lang="zh-CN" altLang="en-US" b="1" dirty="0">
              <a:solidFill>
                <a:srgbClr val="3B9C87"/>
              </a:solidFill>
              <a:latin typeface="+mn-lt"/>
              <a:ea typeface="+mn-ea"/>
              <a:cs typeface="+mn-ea"/>
              <a:sym typeface="+mn-lt"/>
            </a:endParaRPr>
          </a:p>
          <a:p>
            <a:pPr marL="0" indent="0" fontAlgn="auto">
              <a:lnSpc>
                <a:spcPct val="120000"/>
              </a:lnSpc>
              <a:buNone/>
            </a:pPr>
            <a:endParaRPr lang="zh-CN" altLang="en-US" b="1" dirty="0">
              <a:solidFill>
                <a:srgbClr val="3B9C87"/>
              </a:solidFill>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1. 注意障碍（disturbance of attention）注意不是一种独立的心理过程，感知觉、思维、记忆、智能活动等之所以能够正常进行，均需要注意的参与，因此，注意是一切心理活动共有的属性。注意对判断是否有意识障碍（特指对周围环境的意识障碍）有重要意义，意识障碍总是伴随有注意障碍。</a:t>
            </a:r>
            <a:endParaRPr lang="zh-CN" altLang="en-US" dirty="0">
              <a:latin typeface="+mn-lt"/>
              <a:ea typeface="+mn-ea"/>
              <a:cs typeface="+mn-ea"/>
              <a:sym typeface="+mn-lt"/>
            </a:endParaRPr>
          </a:p>
        </p:txBody>
      </p:sp>
      <p:sp>
        <p:nvSpPr>
          <p:cNvPr id="3" name="标题 27"/>
          <p:cNvSpPr>
            <a:spLocks noGrp="1"/>
          </p:cNvSpPr>
          <p:nvPr>
            <p:custDataLst>
              <p:tags r:id="rId4"/>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一、认知障碍</a:t>
            </a:r>
            <a:endParaRPr sz="2000">
              <a:solidFill>
                <a:schemeClr val="tx1">
                  <a:lumMod val="75000"/>
                  <a:lumOff val="25000"/>
                </a:schemeClr>
              </a:solidFill>
              <a:latin typeface="+mn-lt"/>
              <a:ea typeface="+mn-ea"/>
              <a:cs typeface="+mn-ea"/>
              <a:sym typeface="+mn-lt"/>
            </a:endParaRPr>
          </a:p>
        </p:txBody>
      </p:sp>
      <p:pic>
        <p:nvPicPr>
          <p:cNvPr id="12" name="图片 11"/>
          <p:cNvPicPr>
            <a:picLocks noChangeAspect="1"/>
          </p:cNvPicPr>
          <p:nvPr>
            <p:custDataLst>
              <p:tags r:id="rId5"/>
            </p:custDataLst>
          </p:nvPr>
        </p:nvPicPr>
        <p:blipFill>
          <a:blip r:embed="rId6"/>
          <a:stretch>
            <a:fillRect/>
          </a:stretch>
        </p:blipFill>
        <p:spPr>
          <a:xfrm>
            <a:off x="448422" y="1058044"/>
            <a:ext cx="4742137" cy="537754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1538605" y="1499870"/>
            <a:ext cx="5880100" cy="386080"/>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fontAlgn="auto">
              <a:lnSpc>
                <a:spcPct val="120000"/>
              </a:lnSpc>
              <a:buNone/>
            </a:pPr>
            <a:r>
              <a:rPr lang="zh-CN" altLang="en-US" dirty="0">
                <a:latin typeface="+mn-lt"/>
                <a:ea typeface="+mn-ea"/>
                <a:cs typeface="+mn-ea"/>
                <a:sym typeface="+mn-lt"/>
              </a:rPr>
              <a:t>2. 记忆障碍（disturbance of memory）</a:t>
            </a:r>
            <a:endParaRPr lang="zh-CN" altLang="en-US" dirty="0">
              <a:latin typeface="+mn-lt"/>
              <a:ea typeface="+mn-ea"/>
              <a:cs typeface="+mn-ea"/>
              <a:sym typeface="+mn-lt"/>
            </a:endParaRPr>
          </a:p>
        </p:txBody>
      </p:sp>
      <p:sp>
        <p:nvSpPr>
          <p:cNvPr id="3" name="标题 27"/>
          <p:cNvSpPr>
            <a:spLocks noGrp="1"/>
          </p:cNvSpPr>
          <p:nvPr>
            <p:custDataLst>
              <p:tags r:id="rId4"/>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一、认知障碍</a:t>
            </a:r>
            <a:endParaRPr sz="2000">
              <a:solidFill>
                <a:schemeClr val="tx1">
                  <a:lumMod val="75000"/>
                  <a:lumOff val="25000"/>
                </a:schemeClr>
              </a:solidFill>
              <a:latin typeface="+mn-lt"/>
              <a:ea typeface="+mn-ea"/>
              <a:cs typeface="+mn-ea"/>
              <a:sym typeface="+mn-lt"/>
            </a:endParaRPr>
          </a:p>
        </p:txBody>
      </p:sp>
      <p:grpSp>
        <p:nvGrpSpPr>
          <p:cNvPr id="18" name="组合 17"/>
          <p:cNvGrpSpPr/>
          <p:nvPr>
            <p:custDataLst>
              <p:tags r:id="rId5"/>
            </p:custDataLst>
          </p:nvPr>
        </p:nvGrpSpPr>
        <p:grpSpPr>
          <a:xfrm>
            <a:off x="1538488" y="2295526"/>
            <a:ext cx="2543409" cy="1676400"/>
            <a:chOff x="1304924" y="3171825"/>
            <a:chExt cx="2647951" cy="1745305"/>
          </a:xfrm>
        </p:grpSpPr>
        <p:cxnSp>
          <p:nvCxnSpPr>
            <p:cNvPr id="5" name="直接连接符 4"/>
            <p:cNvCxnSpPr/>
            <p:nvPr>
              <p:custDataLst>
                <p:tags r:id="rId6"/>
              </p:custDataLst>
            </p:nvPr>
          </p:nvCxnSpPr>
          <p:spPr>
            <a:xfrm>
              <a:off x="1390650" y="4791075"/>
              <a:ext cx="1866900" cy="0"/>
            </a:xfrm>
            <a:prstGeom prst="line">
              <a:avLst/>
            </a:prstGeom>
            <a:ln>
              <a:solidFill>
                <a:srgbClr val="52C2A5"/>
              </a:solidFill>
            </a:ln>
          </p:spPr>
          <p:style>
            <a:lnRef idx="1">
              <a:srgbClr val="70CFE2"/>
            </a:lnRef>
            <a:fillRef idx="0">
              <a:srgbClr val="70CFE2"/>
            </a:fillRef>
            <a:effectRef idx="0">
              <a:srgbClr val="70CFE2"/>
            </a:effectRef>
            <a:fontRef idx="minor">
              <a:srgbClr val="5F5F5F"/>
            </a:fontRef>
          </p:style>
        </p:cxnSp>
        <p:cxnSp>
          <p:nvCxnSpPr>
            <p:cNvPr id="7" name="直接连接符 6"/>
            <p:cNvCxnSpPr/>
            <p:nvPr>
              <p:custDataLst>
                <p:tags r:id="rId7"/>
              </p:custDataLst>
            </p:nvPr>
          </p:nvCxnSpPr>
          <p:spPr>
            <a:xfrm>
              <a:off x="1304924" y="4907605"/>
              <a:ext cx="2505076" cy="0"/>
            </a:xfrm>
            <a:prstGeom prst="line">
              <a:avLst/>
            </a:prstGeom>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8" name="任意多边形 7"/>
            <p:cNvSpPr/>
            <p:nvPr>
              <p:custDataLst>
                <p:tags r:id="rId8"/>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15" name="文本框 14"/>
            <p:cNvSpPr txBox="1"/>
            <p:nvPr>
              <p:custDataLst>
                <p:tags r:id="rId9"/>
              </p:custDataLst>
            </p:nvPr>
          </p:nvSpPr>
          <p:spPr>
            <a:xfrm>
              <a:off x="3295650" y="4539734"/>
              <a:ext cx="476250" cy="369332"/>
            </a:xfrm>
            <a:prstGeom prst="rect">
              <a:avLst/>
            </a:prstGeom>
            <a:noFill/>
          </p:spPr>
          <p:txBody>
            <a:bodyPr wrap="square" rtlCol="0" anchor="ctr">
              <a:normAutofit fontScale="90000" lnSpcReduction="10000"/>
            </a:bodyPr>
            <a:p>
              <a:pPr algn="ctr" fontAlgn="auto">
                <a:lnSpc>
                  <a:spcPct val="120000"/>
                </a:lnSpc>
              </a:pPr>
              <a:r>
                <a:rPr lang="en-US" altLang="zh-CN" dirty="0"/>
                <a:t>A</a:t>
              </a:r>
              <a:endParaRPr lang="zh-CN" altLang="en-US" dirty="0"/>
            </a:p>
          </p:txBody>
        </p:sp>
      </p:grpSp>
      <p:grpSp>
        <p:nvGrpSpPr>
          <p:cNvPr id="19" name="组合 18"/>
          <p:cNvGrpSpPr/>
          <p:nvPr>
            <p:custDataLst>
              <p:tags r:id="rId10"/>
            </p:custDataLst>
          </p:nvPr>
        </p:nvGrpSpPr>
        <p:grpSpPr>
          <a:xfrm>
            <a:off x="4824295" y="2295526"/>
            <a:ext cx="2543409" cy="1676400"/>
            <a:chOff x="1304924" y="3171825"/>
            <a:chExt cx="2647951" cy="1745305"/>
          </a:xfrm>
        </p:grpSpPr>
        <p:cxnSp>
          <p:nvCxnSpPr>
            <p:cNvPr id="20" name="直接连接符 19"/>
            <p:cNvCxnSpPr/>
            <p:nvPr>
              <p:custDataLst>
                <p:tags r:id="rId11"/>
              </p:custDataLst>
            </p:nvPr>
          </p:nvCxnSpPr>
          <p:spPr>
            <a:xfrm>
              <a:off x="1390650" y="4791075"/>
              <a:ext cx="1866900" cy="0"/>
            </a:xfrm>
            <a:prstGeom prst="line">
              <a:avLst/>
            </a:prstGeom>
            <a:ln>
              <a:solidFill>
                <a:srgbClr val="52C2A5"/>
              </a:solidFill>
            </a:ln>
          </p:spPr>
          <p:style>
            <a:lnRef idx="1">
              <a:srgbClr val="70CFE2"/>
            </a:lnRef>
            <a:fillRef idx="0">
              <a:srgbClr val="70CFE2"/>
            </a:fillRef>
            <a:effectRef idx="0">
              <a:srgbClr val="70CFE2"/>
            </a:effectRef>
            <a:fontRef idx="minor">
              <a:srgbClr val="5F5F5F"/>
            </a:fontRef>
          </p:style>
        </p:cxnSp>
        <p:cxnSp>
          <p:nvCxnSpPr>
            <p:cNvPr id="21" name="直接连接符 20"/>
            <p:cNvCxnSpPr/>
            <p:nvPr>
              <p:custDataLst>
                <p:tags r:id="rId12"/>
              </p:custDataLst>
            </p:nvPr>
          </p:nvCxnSpPr>
          <p:spPr>
            <a:xfrm>
              <a:off x="1304924" y="4907605"/>
              <a:ext cx="2505076" cy="0"/>
            </a:xfrm>
            <a:prstGeom prst="line">
              <a:avLst/>
            </a:prstGeom>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22" name="任意多边形 21"/>
            <p:cNvSpPr/>
            <p:nvPr>
              <p:custDataLst>
                <p:tags r:id="rId13"/>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23" name="文本框 22"/>
            <p:cNvSpPr txBox="1"/>
            <p:nvPr>
              <p:custDataLst>
                <p:tags r:id="rId14"/>
              </p:custDataLst>
            </p:nvPr>
          </p:nvSpPr>
          <p:spPr>
            <a:xfrm>
              <a:off x="3295650" y="4539734"/>
              <a:ext cx="476250" cy="369332"/>
            </a:xfrm>
            <a:prstGeom prst="rect">
              <a:avLst/>
            </a:prstGeom>
            <a:noFill/>
          </p:spPr>
          <p:txBody>
            <a:bodyPr wrap="square" rtlCol="0" anchor="ctr">
              <a:normAutofit fontScale="90000" lnSpcReduction="10000"/>
            </a:bodyPr>
            <a:p>
              <a:pPr algn="ctr" fontAlgn="auto">
                <a:lnSpc>
                  <a:spcPct val="120000"/>
                </a:lnSpc>
              </a:pPr>
              <a:r>
                <a:rPr lang="en-US" altLang="zh-CN" dirty="0"/>
                <a:t>B</a:t>
              </a:r>
              <a:endParaRPr lang="zh-CN" altLang="en-US" dirty="0"/>
            </a:p>
          </p:txBody>
        </p:sp>
      </p:grpSp>
      <p:grpSp>
        <p:nvGrpSpPr>
          <p:cNvPr id="36" name="组合 35"/>
          <p:cNvGrpSpPr/>
          <p:nvPr>
            <p:custDataLst>
              <p:tags r:id="rId15"/>
            </p:custDataLst>
          </p:nvPr>
        </p:nvGrpSpPr>
        <p:grpSpPr>
          <a:xfrm>
            <a:off x="3176222" y="4260007"/>
            <a:ext cx="2543409" cy="1676400"/>
            <a:chOff x="1304924" y="3171825"/>
            <a:chExt cx="2647951" cy="1745305"/>
          </a:xfrm>
        </p:grpSpPr>
        <p:cxnSp>
          <p:nvCxnSpPr>
            <p:cNvPr id="42" name="直接连接符 41"/>
            <p:cNvCxnSpPr/>
            <p:nvPr>
              <p:custDataLst>
                <p:tags r:id="rId16"/>
              </p:custDataLst>
            </p:nvPr>
          </p:nvCxnSpPr>
          <p:spPr>
            <a:xfrm>
              <a:off x="1390650" y="4791075"/>
              <a:ext cx="1866900" cy="0"/>
            </a:xfrm>
            <a:prstGeom prst="line">
              <a:avLst/>
            </a:prstGeom>
            <a:ln>
              <a:solidFill>
                <a:srgbClr val="52C2A5"/>
              </a:solidFill>
            </a:ln>
          </p:spPr>
          <p:style>
            <a:lnRef idx="1">
              <a:srgbClr val="70CFE2"/>
            </a:lnRef>
            <a:fillRef idx="0">
              <a:srgbClr val="70CFE2"/>
            </a:fillRef>
            <a:effectRef idx="0">
              <a:srgbClr val="70CFE2"/>
            </a:effectRef>
            <a:fontRef idx="minor">
              <a:srgbClr val="5F5F5F"/>
            </a:fontRef>
          </p:style>
        </p:cxnSp>
        <p:cxnSp>
          <p:nvCxnSpPr>
            <p:cNvPr id="43" name="直接连接符 42"/>
            <p:cNvCxnSpPr/>
            <p:nvPr>
              <p:custDataLst>
                <p:tags r:id="rId17"/>
              </p:custDataLst>
            </p:nvPr>
          </p:nvCxnSpPr>
          <p:spPr>
            <a:xfrm>
              <a:off x="1304924" y="4907605"/>
              <a:ext cx="2505076" cy="0"/>
            </a:xfrm>
            <a:prstGeom prst="line">
              <a:avLst/>
            </a:prstGeom>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44" name="任意多边形 43"/>
            <p:cNvSpPr/>
            <p:nvPr>
              <p:custDataLst>
                <p:tags r:id="rId18"/>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45" name="文本框 44"/>
            <p:cNvSpPr txBox="1"/>
            <p:nvPr>
              <p:custDataLst>
                <p:tags r:id="rId19"/>
              </p:custDataLst>
            </p:nvPr>
          </p:nvSpPr>
          <p:spPr>
            <a:xfrm>
              <a:off x="3295650" y="4532145"/>
              <a:ext cx="476249" cy="384513"/>
            </a:xfrm>
            <a:prstGeom prst="rect">
              <a:avLst/>
            </a:prstGeom>
            <a:noFill/>
          </p:spPr>
          <p:txBody>
            <a:bodyPr wrap="square" rtlCol="0" anchor="ctr">
              <a:normAutofit fontScale="92500" lnSpcReduction="10000"/>
            </a:bodyPr>
            <a:p>
              <a:pPr algn="ctr" fontAlgn="auto">
                <a:lnSpc>
                  <a:spcPct val="120000"/>
                </a:lnSpc>
              </a:pPr>
              <a:r>
                <a:rPr lang="en-US" altLang="zh-CN" dirty="0"/>
                <a:t>D</a:t>
              </a:r>
              <a:endParaRPr lang="zh-CN" altLang="en-US" dirty="0"/>
            </a:p>
          </p:txBody>
        </p:sp>
      </p:grpSp>
      <p:grpSp>
        <p:nvGrpSpPr>
          <p:cNvPr id="37" name="组合 36"/>
          <p:cNvGrpSpPr/>
          <p:nvPr>
            <p:custDataLst>
              <p:tags r:id="rId20"/>
            </p:custDataLst>
          </p:nvPr>
        </p:nvGrpSpPr>
        <p:grpSpPr>
          <a:xfrm>
            <a:off x="6462029" y="4260007"/>
            <a:ext cx="2543409" cy="1676400"/>
            <a:chOff x="1304924" y="3171825"/>
            <a:chExt cx="2647951" cy="1745305"/>
          </a:xfrm>
        </p:grpSpPr>
        <p:cxnSp>
          <p:nvCxnSpPr>
            <p:cNvPr id="38" name="直接连接符 37"/>
            <p:cNvCxnSpPr/>
            <p:nvPr>
              <p:custDataLst>
                <p:tags r:id="rId21"/>
              </p:custDataLst>
            </p:nvPr>
          </p:nvCxnSpPr>
          <p:spPr>
            <a:xfrm>
              <a:off x="1390650" y="4791075"/>
              <a:ext cx="1866900" cy="0"/>
            </a:xfrm>
            <a:prstGeom prst="line">
              <a:avLst/>
            </a:prstGeom>
            <a:ln>
              <a:solidFill>
                <a:srgbClr val="52C2A5"/>
              </a:solidFill>
            </a:ln>
          </p:spPr>
          <p:style>
            <a:lnRef idx="1">
              <a:srgbClr val="70CFE2"/>
            </a:lnRef>
            <a:fillRef idx="0">
              <a:srgbClr val="70CFE2"/>
            </a:fillRef>
            <a:effectRef idx="0">
              <a:srgbClr val="70CFE2"/>
            </a:effectRef>
            <a:fontRef idx="minor">
              <a:srgbClr val="5F5F5F"/>
            </a:fontRef>
          </p:style>
        </p:cxnSp>
        <p:cxnSp>
          <p:nvCxnSpPr>
            <p:cNvPr id="39" name="直接连接符 38"/>
            <p:cNvCxnSpPr/>
            <p:nvPr>
              <p:custDataLst>
                <p:tags r:id="rId22"/>
              </p:custDataLst>
            </p:nvPr>
          </p:nvCxnSpPr>
          <p:spPr>
            <a:xfrm>
              <a:off x="1304924" y="4907605"/>
              <a:ext cx="2505076" cy="0"/>
            </a:xfrm>
            <a:prstGeom prst="line">
              <a:avLst/>
            </a:prstGeom>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40" name="任意多边形 39"/>
            <p:cNvSpPr/>
            <p:nvPr>
              <p:custDataLst>
                <p:tags r:id="rId23"/>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41" name="文本框 40"/>
            <p:cNvSpPr txBox="1"/>
            <p:nvPr>
              <p:custDataLst>
                <p:tags r:id="rId24"/>
              </p:custDataLst>
            </p:nvPr>
          </p:nvSpPr>
          <p:spPr>
            <a:xfrm>
              <a:off x="3295650" y="4532145"/>
              <a:ext cx="476249" cy="384513"/>
            </a:xfrm>
            <a:prstGeom prst="rect">
              <a:avLst/>
            </a:prstGeom>
            <a:noFill/>
          </p:spPr>
          <p:txBody>
            <a:bodyPr wrap="square" rtlCol="0" anchor="ctr">
              <a:normAutofit fontScale="92500" lnSpcReduction="10000"/>
            </a:bodyPr>
            <a:p>
              <a:pPr algn="ctr" fontAlgn="auto">
                <a:lnSpc>
                  <a:spcPct val="120000"/>
                </a:lnSpc>
              </a:pPr>
              <a:r>
                <a:rPr lang="en-US" altLang="zh-CN" dirty="0"/>
                <a:t>E</a:t>
              </a:r>
              <a:endParaRPr lang="zh-CN" altLang="en-US" dirty="0"/>
            </a:p>
          </p:txBody>
        </p:sp>
      </p:grpSp>
      <p:grpSp>
        <p:nvGrpSpPr>
          <p:cNvPr id="24" name="组合 23"/>
          <p:cNvGrpSpPr/>
          <p:nvPr>
            <p:custDataLst>
              <p:tags r:id="rId25"/>
            </p:custDataLst>
          </p:nvPr>
        </p:nvGrpSpPr>
        <p:grpSpPr>
          <a:xfrm>
            <a:off x="8108198" y="2295526"/>
            <a:ext cx="2543409" cy="1676400"/>
            <a:chOff x="1304924" y="3171825"/>
            <a:chExt cx="2647951" cy="1745305"/>
          </a:xfrm>
        </p:grpSpPr>
        <p:cxnSp>
          <p:nvCxnSpPr>
            <p:cNvPr id="25" name="直接连接符 24"/>
            <p:cNvCxnSpPr/>
            <p:nvPr>
              <p:custDataLst>
                <p:tags r:id="rId26"/>
              </p:custDataLst>
            </p:nvPr>
          </p:nvCxnSpPr>
          <p:spPr>
            <a:xfrm>
              <a:off x="1390650" y="4791075"/>
              <a:ext cx="1866900" cy="0"/>
            </a:xfrm>
            <a:prstGeom prst="line">
              <a:avLst/>
            </a:prstGeom>
            <a:ln>
              <a:solidFill>
                <a:srgbClr val="52C2A5"/>
              </a:solidFill>
            </a:ln>
          </p:spPr>
          <p:style>
            <a:lnRef idx="1">
              <a:srgbClr val="70CFE2"/>
            </a:lnRef>
            <a:fillRef idx="0">
              <a:srgbClr val="70CFE2"/>
            </a:fillRef>
            <a:effectRef idx="0">
              <a:srgbClr val="70CFE2"/>
            </a:effectRef>
            <a:fontRef idx="minor">
              <a:srgbClr val="5F5F5F"/>
            </a:fontRef>
          </p:style>
        </p:cxnSp>
        <p:cxnSp>
          <p:nvCxnSpPr>
            <p:cNvPr id="26" name="直接连接符 25"/>
            <p:cNvCxnSpPr/>
            <p:nvPr>
              <p:custDataLst>
                <p:tags r:id="rId27"/>
              </p:custDataLst>
            </p:nvPr>
          </p:nvCxnSpPr>
          <p:spPr>
            <a:xfrm>
              <a:off x="1304924" y="4907605"/>
              <a:ext cx="2505076" cy="0"/>
            </a:xfrm>
            <a:prstGeom prst="line">
              <a:avLst/>
            </a:prstGeom>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27" name="任意多边形 26"/>
            <p:cNvSpPr/>
            <p:nvPr>
              <p:custDataLst>
                <p:tags r:id="rId28"/>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28" name="文本框 27"/>
            <p:cNvSpPr txBox="1"/>
            <p:nvPr>
              <p:custDataLst>
                <p:tags r:id="rId29"/>
              </p:custDataLst>
            </p:nvPr>
          </p:nvSpPr>
          <p:spPr>
            <a:xfrm>
              <a:off x="3295650" y="4532145"/>
              <a:ext cx="476249" cy="384513"/>
            </a:xfrm>
            <a:prstGeom prst="rect">
              <a:avLst/>
            </a:prstGeom>
            <a:noFill/>
          </p:spPr>
          <p:txBody>
            <a:bodyPr wrap="square" rtlCol="0" anchor="ctr">
              <a:normAutofit fontScale="92500" lnSpcReduction="10000"/>
            </a:bodyPr>
            <a:p>
              <a:pPr algn="ctr" fontAlgn="auto">
                <a:lnSpc>
                  <a:spcPct val="120000"/>
                </a:lnSpc>
              </a:pPr>
              <a:r>
                <a:rPr lang="en-US" altLang="zh-CN" dirty="0"/>
                <a:t>C</a:t>
              </a:r>
              <a:endParaRPr lang="zh-CN" altLang="en-US" dirty="0"/>
            </a:p>
          </p:txBody>
        </p:sp>
      </p:grpSp>
      <p:sp>
        <p:nvSpPr>
          <p:cNvPr id="35" name="文本框 34"/>
          <p:cNvSpPr txBox="1"/>
          <p:nvPr>
            <p:custDataLst>
              <p:tags r:id="rId30"/>
            </p:custDataLst>
          </p:nvPr>
        </p:nvSpPr>
        <p:spPr>
          <a:xfrm>
            <a:off x="1538488" y="2302301"/>
            <a:ext cx="2543409" cy="1276859"/>
          </a:xfrm>
          <a:prstGeom prst="rect">
            <a:avLst/>
          </a:prstGeom>
          <a:noFill/>
        </p:spPr>
        <p:txBody>
          <a:bodyPr wrap="square" rtlCol="0" anchor="ctr" anchorCtr="0">
            <a:normAutofit/>
          </a:bodyPr>
          <a:p>
            <a:pPr algn="ctr" fontAlgn="auto">
              <a:lnSpc>
                <a:spcPct val="120000"/>
              </a:lnSpc>
            </a:pPr>
            <a:r>
              <a:rPr lang="zh-CN" altLang="en-US" sz="1600" b="1" spc="150">
                <a:solidFill>
                  <a:srgbClr val="FFFFFF"/>
                </a:solidFill>
                <a:latin typeface="微软雅黑" panose="020B0503020204020204" charset="-122"/>
                <a:ea typeface="微软雅黑" panose="020B0503020204020204" charset="-122"/>
              </a:rPr>
              <a:t>记忆增强（hypermedia）</a:t>
            </a:r>
            <a:endParaRPr lang="zh-CN" altLang="en-US" sz="1600" b="1" spc="150">
              <a:solidFill>
                <a:srgbClr val="FFFFFF"/>
              </a:solidFill>
              <a:latin typeface="微软雅黑" panose="020B0503020204020204" charset="-122"/>
              <a:ea typeface="微软雅黑" panose="020B0503020204020204" charset="-122"/>
            </a:endParaRPr>
          </a:p>
        </p:txBody>
      </p:sp>
      <p:sp>
        <p:nvSpPr>
          <p:cNvPr id="46" name="文本框 45"/>
          <p:cNvSpPr txBox="1"/>
          <p:nvPr>
            <p:custDataLst>
              <p:tags r:id="rId31"/>
            </p:custDataLst>
          </p:nvPr>
        </p:nvSpPr>
        <p:spPr>
          <a:xfrm>
            <a:off x="4847932" y="2302301"/>
            <a:ext cx="2543409" cy="1276859"/>
          </a:xfrm>
          <a:prstGeom prst="rect">
            <a:avLst/>
          </a:prstGeom>
          <a:noFill/>
        </p:spPr>
        <p:txBody>
          <a:bodyPr wrap="square" rtlCol="0" anchor="ctr" anchorCtr="0">
            <a:normAutofit/>
          </a:bodyPr>
          <a:p>
            <a:pPr algn="ctr" fontAlgn="auto">
              <a:lnSpc>
                <a:spcPct val="120000"/>
              </a:lnSpc>
            </a:pPr>
            <a:r>
              <a:rPr lang="zh-CN" altLang="en-US" sz="1600" b="1" spc="150">
                <a:solidFill>
                  <a:srgbClr val="FFFFFF"/>
                </a:solidFill>
                <a:latin typeface="微软雅黑" panose="020B0503020204020204" charset="-122"/>
                <a:ea typeface="微软雅黑" panose="020B0503020204020204" charset="-122"/>
              </a:rPr>
              <a:t>记忆减退（hypomnesia）</a:t>
            </a:r>
            <a:endParaRPr lang="zh-CN" altLang="en-US" sz="1600" b="1" spc="150">
              <a:solidFill>
                <a:srgbClr val="FFFFFF"/>
              </a:solidFill>
              <a:latin typeface="微软雅黑" panose="020B0503020204020204" charset="-122"/>
              <a:ea typeface="微软雅黑" panose="020B0503020204020204" charset="-122"/>
            </a:endParaRPr>
          </a:p>
        </p:txBody>
      </p:sp>
      <p:sp>
        <p:nvSpPr>
          <p:cNvPr id="47" name="文本框 46"/>
          <p:cNvSpPr txBox="1"/>
          <p:nvPr>
            <p:custDataLst>
              <p:tags r:id="rId32"/>
            </p:custDataLst>
          </p:nvPr>
        </p:nvSpPr>
        <p:spPr>
          <a:xfrm>
            <a:off x="8108198" y="2302301"/>
            <a:ext cx="2543409" cy="1276859"/>
          </a:xfrm>
          <a:prstGeom prst="rect">
            <a:avLst/>
          </a:prstGeom>
          <a:noFill/>
        </p:spPr>
        <p:txBody>
          <a:bodyPr wrap="square" rtlCol="0" anchor="ctr" anchorCtr="0">
            <a:normAutofit/>
          </a:bodyPr>
          <a:p>
            <a:pPr algn="ctr" fontAlgn="auto">
              <a:lnSpc>
                <a:spcPct val="120000"/>
              </a:lnSpc>
            </a:pPr>
            <a:r>
              <a:rPr lang="zh-CN" altLang="en-US" sz="1600" b="1" spc="150">
                <a:solidFill>
                  <a:srgbClr val="FFFFFF"/>
                </a:solidFill>
                <a:latin typeface="微软雅黑" panose="020B0503020204020204" charset="-122"/>
                <a:ea typeface="微软雅黑" panose="020B0503020204020204" charset="-122"/>
              </a:rPr>
              <a:t>遗忘（amnesia）</a:t>
            </a:r>
            <a:endParaRPr lang="zh-CN" altLang="en-US" sz="1600" b="1" spc="150">
              <a:solidFill>
                <a:srgbClr val="FFFFFF"/>
              </a:solidFill>
              <a:latin typeface="微软雅黑" panose="020B0503020204020204" charset="-122"/>
              <a:ea typeface="微软雅黑" panose="020B0503020204020204" charset="-122"/>
            </a:endParaRPr>
          </a:p>
        </p:txBody>
      </p:sp>
      <p:sp>
        <p:nvSpPr>
          <p:cNvPr id="48" name="文本框 47"/>
          <p:cNvSpPr txBox="1"/>
          <p:nvPr>
            <p:custDataLst>
              <p:tags r:id="rId33"/>
            </p:custDataLst>
          </p:nvPr>
        </p:nvSpPr>
        <p:spPr>
          <a:xfrm>
            <a:off x="3186218" y="4257983"/>
            <a:ext cx="2533414" cy="1276859"/>
          </a:xfrm>
          <a:prstGeom prst="rect">
            <a:avLst/>
          </a:prstGeom>
          <a:noFill/>
        </p:spPr>
        <p:txBody>
          <a:bodyPr wrap="square" rtlCol="0" anchor="ctr" anchorCtr="0">
            <a:normAutofit/>
          </a:bodyPr>
          <a:p>
            <a:pPr algn="ctr" fontAlgn="auto">
              <a:lnSpc>
                <a:spcPct val="120000"/>
              </a:lnSpc>
            </a:pPr>
            <a:r>
              <a:rPr lang="zh-CN" altLang="en-US" sz="1600" b="1" spc="150">
                <a:solidFill>
                  <a:srgbClr val="FFFFFF"/>
                </a:solidFill>
                <a:latin typeface="微软雅黑" panose="020B0503020204020204" charset="-122"/>
                <a:ea typeface="微软雅黑" panose="020B0503020204020204" charset="-122"/>
              </a:rPr>
              <a:t>错构（paramecia）</a:t>
            </a:r>
            <a:endParaRPr lang="zh-CN" altLang="en-US" sz="1600" b="1" spc="150">
              <a:solidFill>
                <a:srgbClr val="FFFFFF"/>
              </a:solidFill>
              <a:latin typeface="微软雅黑" panose="020B0503020204020204" charset="-122"/>
              <a:ea typeface="微软雅黑" panose="020B0503020204020204" charset="-122"/>
            </a:endParaRPr>
          </a:p>
        </p:txBody>
      </p:sp>
      <p:sp>
        <p:nvSpPr>
          <p:cNvPr id="49" name="文本框 48"/>
          <p:cNvSpPr txBox="1"/>
          <p:nvPr>
            <p:custDataLst>
              <p:tags r:id="rId34"/>
            </p:custDataLst>
          </p:nvPr>
        </p:nvSpPr>
        <p:spPr>
          <a:xfrm>
            <a:off x="6460125" y="4257983"/>
            <a:ext cx="2545313" cy="1276859"/>
          </a:xfrm>
          <a:prstGeom prst="rect">
            <a:avLst/>
          </a:prstGeom>
          <a:noFill/>
        </p:spPr>
        <p:txBody>
          <a:bodyPr wrap="square" rtlCol="0" anchor="ctr" anchorCtr="0">
            <a:normAutofit/>
          </a:bodyPr>
          <a:p>
            <a:pPr algn="ctr" fontAlgn="auto">
              <a:lnSpc>
                <a:spcPct val="120000"/>
              </a:lnSpc>
            </a:pPr>
            <a:r>
              <a:rPr lang="en-US" altLang="zh-CN" sz="1600" b="1" spc="150">
                <a:solidFill>
                  <a:srgbClr val="FFFFFF"/>
                </a:solidFill>
                <a:latin typeface="微软雅黑" panose="020B0503020204020204" charset="-122"/>
                <a:ea typeface="微软雅黑" panose="020B0503020204020204" charset="-122"/>
              </a:rPr>
              <a:t> </a:t>
            </a:r>
            <a:r>
              <a:rPr lang="zh-CN" altLang="en-US" sz="1600" b="1" spc="150">
                <a:solidFill>
                  <a:srgbClr val="FFFFFF"/>
                </a:solidFill>
                <a:latin typeface="微软雅黑" panose="020B0503020204020204" charset="-122"/>
                <a:ea typeface="微软雅黑" panose="020B0503020204020204" charset="-122"/>
              </a:rPr>
              <a:t>虚构（confabulation）</a:t>
            </a:r>
            <a:endParaRPr lang="zh-CN" altLang="en-US" sz="1600" b="1" spc="150">
              <a:solidFill>
                <a:srgbClr val="FFFFFF"/>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二、情绪障碍</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3" name="文本框 2"/>
          <p:cNvSpPr txBox="1"/>
          <p:nvPr>
            <p:custDataLst>
              <p:tags r:id="rId4"/>
            </p:custDataLst>
          </p:nvPr>
        </p:nvSpPr>
        <p:spPr>
          <a:xfrm>
            <a:off x="869315" y="1586230"/>
            <a:ext cx="9986645" cy="1861185"/>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fontAlgn="auto">
              <a:lnSpc>
                <a:spcPct val="120000"/>
              </a:lnSpc>
              <a:buNone/>
            </a:pPr>
            <a:r>
              <a:rPr lang="zh-CN" altLang="en-US" dirty="0">
                <a:latin typeface="+mn-lt"/>
                <a:ea typeface="+mn-ea"/>
                <a:cs typeface="+mn-ea"/>
                <a:sym typeface="+mn-lt"/>
              </a:rPr>
              <a:t>情绪障碍是一类比较常见的心理障碍，其主要表现是情感的过度反应，比如过度的低落，整天闷闷不乐甚至悲痛欲绝。如果持续了两周左右，可以判断其为情绪障碍。情绪的过度高涨也是不正常的，每天都感觉自我非常良好，话多，手舞足蹈，精力过度充沛，这被称为躁狂状态。</a:t>
            </a:r>
            <a:endParaRPr lang="zh-CN" altLang="en-US" dirty="0">
              <a:latin typeface="+mn-lt"/>
              <a:ea typeface="+mn-ea"/>
              <a:cs typeface="+mn-ea"/>
              <a:sym typeface="+mn-lt"/>
            </a:endParaRPr>
          </a:p>
          <a:p>
            <a:pPr marL="0" indent="0" fontAlgn="auto">
              <a:lnSpc>
                <a:spcPct val="120000"/>
              </a:lnSpc>
              <a:buNone/>
            </a:pPr>
            <a:endParaRPr lang="zh-CN" altLang="en-US" dirty="0">
              <a:latin typeface="+mn-lt"/>
              <a:ea typeface="+mn-ea"/>
              <a:cs typeface="+mn-ea"/>
              <a:sym typeface="+mn-lt"/>
            </a:endParaRPr>
          </a:p>
          <a:p>
            <a:pPr marL="0" indent="0" fontAlgn="auto">
              <a:lnSpc>
                <a:spcPct val="120000"/>
              </a:lnSpc>
              <a:buNone/>
            </a:pPr>
            <a:r>
              <a:rPr lang="zh-CN" altLang="en-US" b="1" dirty="0">
                <a:solidFill>
                  <a:srgbClr val="3B9C87"/>
                </a:solidFill>
                <a:latin typeface="+mn-lt"/>
                <a:ea typeface="+mn-ea"/>
                <a:cs typeface="+mn-ea"/>
                <a:sym typeface="+mn-lt"/>
              </a:rPr>
              <a:t>（一）以程度变化为主的情绪障碍</a:t>
            </a:r>
            <a:endParaRPr lang="zh-CN" altLang="en-US" b="1" dirty="0">
              <a:solidFill>
                <a:srgbClr val="3B9C87"/>
              </a:solidFill>
              <a:latin typeface="+mn-lt"/>
              <a:ea typeface="+mn-ea"/>
              <a:cs typeface="+mn-ea"/>
              <a:sym typeface="+mn-lt"/>
            </a:endParaRPr>
          </a:p>
        </p:txBody>
      </p:sp>
      <p:grpSp>
        <p:nvGrpSpPr>
          <p:cNvPr id="5" name="组合 4"/>
          <p:cNvGrpSpPr/>
          <p:nvPr>
            <p:custDataLst>
              <p:tags r:id="rId5"/>
            </p:custDataLst>
          </p:nvPr>
        </p:nvGrpSpPr>
        <p:grpSpPr>
          <a:xfrm>
            <a:off x="1099185" y="3829968"/>
            <a:ext cx="2207575" cy="1744697"/>
            <a:chOff x="1095375" y="2647950"/>
            <a:chExt cx="2362200" cy="1866900"/>
          </a:xfrm>
        </p:grpSpPr>
        <p:sp>
          <p:nvSpPr>
            <p:cNvPr id="8" name="矩形 7"/>
            <p:cNvSpPr/>
            <p:nvPr>
              <p:custDataLst>
                <p:tags r:id="rId6"/>
              </p:custDataLst>
            </p:nvPr>
          </p:nvSpPr>
          <p:spPr>
            <a:xfrm>
              <a:off x="1095375" y="4114800"/>
              <a:ext cx="2362200" cy="400050"/>
            </a:xfrm>
            <a:prstGeom prst="rect">
              <a:avLst/>
            </a:prstGeom>
            <a:solidFill>
              <a:sysClr val="window" lastClr="FFFFFF"/>
            </a:solidFill>
            <a:ln>
              <a:noFill/>
            </a:ln>
            <a:effectLst>
              <a:outerShdw blurRad="50800" dist="38100" dir="5400000" algn="t" rotWithShape="0">
                <a:prstClr val="black">
                  <a:alpha val="40000"/>
                </a:prstClr>
              </a:outerShdw>
            </a:effectLst>
          </p:spPr>
          <p:style>
            <a:lnRef idx="2">
              <a:srgbClr val="F6C171">
                <a:shade val="50000"/>
              </a:srgbClr>
            </a:lnRef>
            <a:fillRef idx="1">
              <a:srgbClr val="F6C171"/>
            </a:fillRef>
            <a:effectRef idx="0">
              <a:srgbClr val="F6C171"/>
            </a:effectRef>
            <a:fontRef idx="minor">
              <a:sysClr val="window" lastClr="FFFFFF"/>
            </a:fontRef>
          </p:style>
          <p:txBody>
            <a:bodyPr rtlCol="0" anchor="ctr">
              <a:normAutofit fontScale="90000" lnSpcReduction="10000"/>
            </a:bodyPr>
            <a:p>
              <a:pPr algn="ctr">
                <a:lnSpc>
                  <a:spcPct val="120000"/>
                </a:lnSpc>
              </a:pPr>
              <a:endParaRPr lang="zh-CN" altLang="en-US">
                <a:solidFill>
                  <a:sysClr val="window" lastClr="FFFFFF"/>
                </a:solidFill>
                <a:latin typeface="微软雅黑" panose="020B0503020204020204" charset="-122"/>
                <a:ea typeface="微软雅黑" panose="020B0503020204020204" charset="-122"/>
              </a:endParaRPr>
            </a:p>
          </p:txBody>
        </p:sp>
        <p:sp>
          <p:nvSpPr>
            <p:cNvPr id="9" name="矩形 8"/>
            <p:cNvSpPr/>
            <p:nvPr>
              <p:custDataLst>
                <p:tags r:id="rId7"/>
              </p:custDataLst>
            </p:nvPr>
          </p:nvSpPr>
          <p:spPr>
            <a:xfrm>
              <a:off x="1095375" y="2686050"/>
              <a:ext cx="2362200" cy="1428750"/>
            </a:xfrm>
            <a:prstGeom prst="rect">
              <a:avLst/>
            </a:prstGeom>
            <a:ln>
              <a:noFill/>
            </a:ln>
          </p:spPr>
          <p:style>
            <a:lnRef idx="2">
              <a:srgbClr val="F6C171">
                <a:shade val="50000"/>
              </a:srgbClr>
            </a:lnRef>
            <a:fillRef idx="1">
              <a:srgbClr val="F6C171"/>
            </a:fillRef>
            <a:effectRef idx="0">
              <a:srgbClr val="F6C171"/>
            </a:effectRef>
            <a:fontRef idx="minor">
              <a:sysClr val="window" lastClr="FFFFFF"/>
            </a:fontRef>
          </p:style>
          <p:txBody>
            <a:bodyPr rtlCol="0" anchor="ctr">
              <a:normAutofit/>
            </a:bodyPr>
            <a:p>
              <a:pPr algn="ctr">
                <a:lnSpc>
                  <a:spcPct val="120000"/>
                </a:lnSpc>
              </a:pPr>
              <a:r>
                <a:rPr lang="zh-CN" altLang="en-US" sz="1400" b="1" spc="150">
                  <a:latin typeface="微软雅黑" panose="020B0503020204020204" charset="-122"/>
                  <a:ea typeface="微软雅黑" panose="020B0503020204020204" charset="-122"/>
                </a:rPr>
                <a:t>情绪高涨（elation）</a:t>
              </a:r>
              <a:endParaRPr lang="zh-CN" altLang="en-US" sz="1400" b="1" spc="150">
                <a:latin typeface="微软雅黑" panose="020B0503020204020204" charset="-122"/>
                <a:ea typeface="微软雅黑" panose="020B0503020204020204" charset="-122"/>
              </a:endParaRPr>
            </a:p>
          </p:txBody>
        </p:sp>
        <p:sp>
          <p:nvSpPr>
            <p:cNvPr id="12" name="矩形 11"/>
            <p:cNvSpPr/>
            <p:nvPr>
              <p:custDataLst>
                <p:tags r:id="rId8"/>
              </p:custDataLst>
            </p:nvPr>
          </p:nvSpPr>
          <p:spPr>
            <a:xfrm>
              <a:off x="1095375" y="2647950"/>
              <a:ext cx="2362200" cy="36000"/>
            </a:xfrm>
            <a:prstGeom prst="rect">
              <a:avLst/>
            </a:prstGeom>
            <a:solidFill>
              <a:srgbClr val="F27255"/>
            </a:solidFill>
            <a:ln>
              <a:noFill/>
            </a:ln>
          </p:spPr>
          <p:style>
            <a:lnRef idx="2">
              <a:srgbClr val="F6C171">
                <a:shade val="50000"/>
              </a:srgbClr>
            </a:lnRef>
            <a:fillRef idx="1">
              <a:srgbClr val="F6C171"/>
            </a:fillRef>
            <a:effectRef idx="0">
              <a:srgbClr val="F6C171"/>
            </a:effectRef>
            <a:fontRef idx="minor">
              <a:sysClr val="window" lastClr="FFFFFF"/>
            </a:fontRef>
          </p:style>
          <p:txBody>
            <a:bodyPr rtlCol="0" anchor="ctr">
              <a:normAutofit fontScale="25000" lnSpcReduction="20000"/>
            </a:bodyPr>
            <a:p>
              <a:pPr algn="ctr">
                <a:lnSpc>
                  <a:spcPct val="140000"/>
                </a:lnSpc>
              </a:pPr>
              <a:endParaRPr lang="zh-CN" altLang="en-US">
                <a:solidFill>
                  <a:sysClr val="window" lastClr="FFFFFF"/>
                </a:solidFill>
                <a:latin typeface="微软雅黑" panose="020B0503020204020204" charset="-122"/>
                <a:ea typeface="微软雅黑" panose="020B0503020204020204" charset="-122"/>
              </a:endParaRPr>
            </a:p>
          </p:txBody>
        </p:sp>
        <p:sp>
          <p:nvSpPr>
            <p:cNvPr id="14" name="圆角矩形 13"/>
            <p:cNvSpPr/>
            <p:nvPr>
              <p:custDataLst>
                <p:tags r:id="rId9"/>
              </p:custDataLst>
            </p:nvPr>
          </p:nvSpPr>
          <p:spPr>
            <a:xfrm>
              <a:off x="1833563" y="4176713"/>
              <a:ext cx="885825" cy="276225"/>
            </a:xfrm>
            <a:prstGeom prst="roundRect">
              <a:avLst>
                <a:gd name="adj" fmla="val 50000"/>
              </a:avLst>
            </a:prstGeom>
            <a:solidFill>
              <a:srgbClr val="F27255"/>
            </a:solidFill>
            <a:ln>
              <a:noFill/>
            </a:ln>
          </p:spPr>
          <p:style>
            <a:lnRef idx="2">
              <a:srgbClr val="F6C171">
                <a:shade val="50000"/>
              </a:srgbClr>
            </a:lnRef>
            <a:fillRef idx="1">
              <a:srgbClr val="F6C171"/>
            </a:fillRef>
            <a:effectRef idx="0">
              <a:srgbClr val="F6C171"/>
            </a:effectRef>
            <a:fontRef idx="minor">
              <a:sysClr val="window" lastClr="FFFFFF"/>
            </a:fontRef>
          </p:style>
          <p:txBody>
            <a:bodyPr rtlCol="0" anchor="ctr">
              <a:normAutofit fontScale="25000" lnSpcReduction="20000"/>
            </a:bodyPr>
            <a:p>
              <a:pPr algn="ctr">
                <a:lnSpc>
                  <a:spcPct val="140000"/>
                </a:lnSpc>
              </a:pPr>
              <a:r>
                <a:rPr lang="en-US" altLang="zh-CN" sz="7200" dirty="0">
                  <a:solidFill>
                    <a:sysClr val="window" lastClr="FFFFFF"/>
                  </a:solidFill>
                  <a:latin typeface="Arial" panose="020B0604020202020204" pitchFamily="34" charset="0"/>
                  <a:ea typeface="微软雅黑" panose="020B0503020204020204" charset="-122"/>
                  <a:cs typeface="Arial" panose="020B0604020202020204" pitchFamily="34" charset="0"/>
                </a:rPr>
                <a:t>01</a:t>
              </a:r>
              <a:endParaRPr lang="zh-CN" altLang="en-US" dirty="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grpSp>
      <p:grpSp>
        <p:nvGrpSpPr>
          <p:cNvPr id="15" name="组合 14"/>
          <p:cNvGrpSpPr/>
          <p:nvPr>
            <p:custDataLst>
              <p:tags r:id="rId10"/>
            </p:custDataLst>
          </p:nvPr>
        </p:nvGrpSpPr>
        <p:grpSpPr>
          <a:xfrm>
            <a:off x="3636117" y="3829968"/>
            <a:ext cx="2207575" cy="1744697"/>
            <a:chOff x="1095375" y="2647950"/>
            <a:chExt cx="2362200" cy="1866900"/>
          </a:xfrm>
        </p:grpSpPr>
        <p:sp>
          <p:nvSpPr>
            <p:cNvPr id="16" name="矩形 15"/>
            <p:cNvSpPr/>
            <p:nvPr>
              <p:custDataLst>
                <p:tags r:id="rId11"/>
              </p:custDataLst>
            </p:nvPr>
          </p:nvSpPr>
          <p:spPr>
            <a:xfrm>
              <a:off x="1095375" y="4114800"/>
              <a:ext cx="2362200" cy="400050"/>
            </a:xfrm>
            <a:prstGeom prst="rect">
              <a:avLst/>
            </a:prstGeom>
            <a:solidFill>
              <a:sysClr val="window" lastClr="FFFFFF"/>
            </a:solidFill>
            <a:ln>
              <a:noFill/>
            </a:ln>
            <a:effectLst>
              <a:outerShdw blurRad="50800" dist="38100" dir="5400000" algn="t" rotWithShape="0">
                <a:prstClr val="black">
                  <a:alpha val="40000"/>
                </a:prstClr>
              </a:outerShdw>
            </a:effectLst>
          </p:spPr>
          <p:style>
            <a:lnRef idx="2">
              <a:srgbClr val="F6C171">
                <a:shade val="50000"/>
              </a:srgbClr>
            </a:lnRef>
            <a:fillRef idx="1">
              <a:srgbClr val="F6C171"/>
            </a:fillRef>
            <a:effectRef idx="0">
              <a:srgbClr val="F6C171"/>
            </a:effectRef>
            <a:fontRef idx="minor">
              <a:sysClr val="window" lastClr="FFFFFF"/>
            </a:fontRef>
          </p:style>
          <p:txBody>
            <a:bodyPr rtlCol="0" anchor="ctr">
              <a:normAutofit fontScale="90000" lnSpcReduction="10000"/>
            </a:bodyPr>
            <a:p>
              <a:pPr algn="ctr">
                <a:lnSpc>
                  <a:spcPct val="120000"/>
                </a:lnSpc>
              </a:pPr>
              <a:endParaRPr lang="zh-CN" altLang="en-US">
                <a:solidFill>
                  <a:sysClr val="window" lastClr="FFFFFF"/>
                </a:solidFill>
                <a:latin typeface="微软雅黑" panose="020B0503020204020204" charset="-122"/>
                <a:ea typeface="微软雅黑" panose="020B0503020204020204" charset="-122"/>
              </a:endParaRPr>
            </a:p>
          </p:txBody>
        </p:sp>
        <p:sp>
          <p:nvSpPr>
            <p:cNvPr id="17" name="矩形 16"/>
            <p:cNvSpPr/>
            <p:nvPr>
              <p:custDataLst>
                <p:tags r:id="rId12"/>
              </p:custDataLst>
            </p:nvPr>
          </p:nvSpPr>
          <p:spPr>
            <a:xfrm>
              <a:off x="1095375" y="2686050"/>
              <a:ext cx="2362200" cy="1428750"/>
            </a:xfrm>
            <a:prstGeom prst="rect">
              <a:avLst/>
            </a:prstGeom>
            <a:ln>
              <a:noFill/>
            </a:ln>
          </p:spPr>
          <p:style>
            <a:lnRef idx="2">
              <a:srgbClr val="F6C171">
                <a:shade val="50000"/>
              </a:srgbClr>
            </a:lnRef>
            <a:fillRef idx="1">
              <a:srgbClr val="F6C171"/>
            </a:fillRef>
            <a:effectRef idx="0">
              <a:srgbClr val="F6C171"/>
            </a:effectRef>
            <a:fontRef idx="minor">
              <a:sysClr val="window" lastClr="FFFFFF"/>
            </a:fontRef>
          </p:style>
          <p:txBody>
            <a:bodyPr rtlCol="0" anchor="ctr">
              <a:normAutofit/>
            </a:bodyPr>
            <a:p>
              <a:pPr algn="ctr">
                <a:lnSpc>
                  <a:spcPct val="120000"/>
                </a:lnSpc>
              </a:pPr>
              <a:r>
                <a:rPr lang="zh-CN" altLang="en-US" sz="1400" b="1" spc="150">
                  <a:latin typeface="微软雅黑" panose="020B0503020204020204" charset="-122"/>
                  <a:ea typeface="微软雅黑" panose="020B0503020204020204" charset="-122"/>
                </a:rPr>
                <a:t>情绪低落（depression）</a:t>
              </a:r>
              <a:endParaRPr lang="zh-CN" altLang="en-US" sz="1400" b="1" spc="150">
                <a:latin typeface="微软雅黑" panose="020B0503020204020204" charset="-122"/>
                <a:ea typeface="微软雅黑" panose="020B0503020204020204" charset="-122"/>
              </a:endParaRPr>
            </a:p>
          </p:txBody>
        </p:sp>
        <p:sp>
          <p:nvSpPr>
            <p:cNvPr id="18" name="矩形 17"/>
            <p:cNvSpPr/>
            <p:nvPr>
              <p:custDataLst>
                <p:tags r:id="rId13"/>
              </p:custDataLst>
            </p:nvPr>
          </p:nvSpPr>
          <p:spPr>
            <a:xfrm>
              <a:off x="1095375" y="2647950"/>
              <a:ext cx="2362200" cy="36000"/>
            </a:xfrm>
            <a:prstGeom prst="rect">
              <a:avLst/>
            </a:prstGeom>
            <a:solidFill>
              <a:srgbClr val="F27255"/>
            </a:solidFill>
            <a:ln>
              <a:noFill/>
            </a:ln>
          </p:spPr>
          <p:style>
            <a:lnRef idx="2">
              <a:srgbClr val="F6C171">
                <a:shade val="50000"/>
              </a:srgbClr>
            </a:lnRef>
            <a:fillRef idx="1">
              <a:srgbClr val="F6C171"/>
            </a:fillRef>
            <a:effectRef idx="0">
              <a:srgbClr val="F6C171"/>
            </a:effectRef>
            <a:fontRef idx="minor">
              <a:sysClr val="window" lastClr="FFFFFF"/>
            </a:fontRef>
          </p:style>
          <p:txBody>
            <a:bodyPr rtlCol="0" anchor="ctr">
              <a:normAutofit fontScale="25000" lnSpcReduction="20000"/>
            </a:bodyPr>
            <a:p>
              <a:pPr algn="ctr">
                <a:lnSpc>
                  <a:spcPct val="140000"/>
                </a:lnSpc>
              </a:pPr>
              <a:endParaRPr lang="zh-CN" altLang="en-US">
                <a:solidFill>
                  <a:sysClr val="window" lastClr="FFFFFF"/>
                </a:solidFill>
                <a:latin typeface="微软雅黑" panose="020B0503020204020204" charset="-122"/>
                <a:ea typeface="微软雅黑" panose="020B0503020204020204" charset="-122"/>
              </a:endParaRPr>
            </a:p>
          </p:txBody>
        </p:sp>
        <p:sp>
          <p:nvSpPr>
            <p:cNvPr id="19" name="圆角矩形 18"/>
            <p:cNvSpPr/>
            <p:nvPr>
              <p:custDataLst>
                <p:tags r:id="rId14"/>
              </p:custDataLst>
            </p:nvPr>
          </p:nvSpPr>
          <p:spPr>
            <a:xfrm>
              <a:off x="1833563" y="4176713"/>
              <a:ext cx="885825" cy="276225"/>
            </a:xfrm>
            <a:prstGeom prst="roundRect">
              <a:avLst>
                <a:gd name="adj" fmla="val 50000"/>
              </a:avLst>
            </a:prstGeom>
            <a:solidFill>
              <a:srgbClr val="F27255"/>
            </a:solidFill>
            <a:ln>
              <a:noFill/>
            </a:ln>
          </p:spPr>
          <p:style>
            <a:lnRef idx="2">
              <a:srgbClr val="F6C171">
                <a:shade val="50000"/>
              </a:srgbClr>
            </a:lnRef>
            <a:fillRef idx="1">
              <a:srgbClr val="F6C171"/>
            </a:fillRef>
            <a:effectRef idx="0">
              <a:srgbClr val="F6C171"/>
            </a:effectRef>
            <a:fontRef idx="minor">
              <a:sysClr val="window" lastClr="FFFFFF"/>
            </a:fontRef>
          </p:style>
          <p:txBody>
            <a:bodyPr rtlCol="0" anchor="ctr">
              <a:noAutofit/>
            </a:bodyPr>
            <a:p>
              <a:pPr algn="ctr">
                <a:lnSpc>
                  <a:spcPct val="120000"/>
                </a:lnSpc>
              </a:pPr>
              <a:r>
                <a:rPr lang="en-US" altLang="zh-CN" dirty="0">
                  <a:solidFill>
                    <a:sysClr val="window" lastClr="FFFFFF"/>
                  </a:solidFill>
                  <a:latin typeface="Arial" panose="020B0604020202020204" pitchFamily="34" charset="0"/>
                  <a:ea typeface="微软雅黑" panose="020B0503020204020204" charset="-122"/>
                  <a:cs typeface="Arial" panose="020B0604020202020204" pitchFamily="34" charset="0"/>
                </a:rPr>
                <a:t>02</a:t>
              </a:r>
              <a:endParaRPr lang="zh-CN" altLang="en-US" dirty="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grpSp>
      <p:grpSp>
        <p:nvGrpSpPr>
          <p:cNvPr id="20" name="组合 19"/>
          <p:cNvGrpSpPr/>
          <p:nvPr>
            <p:custDataLst>
              <p:tags r:id="rId15"/>
            </p:custDataLst>
          </p:nvPr>
        </p:nvGrpSpPr>
        <p:grpSpPr>
          <a:xfrm>
            <a:off x="6173048" y="3829968"/>
            <a:ext cx="2207575" cy="1744697"/>
            <a:chOff x="1095375" y="2647950"/>
            <a:chExt cx="2362200" cy="1866900"/>
          </a:xfrm>
        </p:grpSpPr>
        <p:sp>
          <p:nvSpPr>
            <p:cNvPr id="21" name="矩形 20"/>
            <p:cNvSpPr/>
            <p:nvPr>
              <p:custDataLst>
                <p:tags r:id="rId16"/>
              </p:custDataLst>
            </p:nvPr>
          </p:nvSpPr>
          <p:spPr>
            <a:xfrm>
              <a:off x="1095375" y="4114800"/>
              <a:ext cx="2362200" cy="400050"/>
            </a:xfrm>
            <a:prstGeom prst="rect">
              <a:avLst/>
            </a:prstGeom>
            <a:solidFill>
              <a:sysClr val="window" lastClr="FFFFFF"/>
            </a:solidFill>
            <a:ln>
              <a:noFill/>
            </a:ln>
            <a:effectLst>
              <a:outerShdw blurRad="50800" dist="38100" dir="5400000" algn="t" rotWithShape="0">
                <a:prstClr val="black">
                  <a:alpha val="40000"/>
                </a:prstClr>
              </a:outerShdw>
            </a:effectLst>
          </p:spPr>
          <p:style>
            <a:lnRef idx="2">
              <a:srgbClr val="F6C171">
                <a:shade val="50000"/>
              </a:srgbClr>
            </a:lnRef>
            <a:fillRef idx="1">
              <a:srgbClr val="F6C171"/>
            </a:fillRef>
            <a:effectRef idx="0">
              <a:srgbClr val="F6C171"/>
            </a:effectRef>
            <a:fontRef idx="minor">
              <a:sysClr val="window" lastClr="FFFFFF"/>
            </a:fontRef>
          </p:style>
          <p:txBody>
            <a:bodyPr rtlCol="0" anchor="ctr">
              <a:normAutofit fontScale="90000" lnSpcReduction="10000"/>
            </a:bodyPr>
            <a:p>
              <a:pPr algn="ctr">
                <a:lnSpc>
                  <a:spcPct val="120000"/>
                </a:lnSpc>
              </a:pPr>
              <a:endParaRPr lang="zh-CN" altLang="en-US">
                <a:solidFill>
                  <a:sysClr val="window" lastClr="FFFFFF"/>
                </a:solidFill>
                <a:latin typeface="微软雅黑" panose="020B0503020204020204" charset="-122"/>
                <a:ea typeface="微软雅黑" panose="020B0503020204020204" charset="-122"/>
              </a:endParaRPr>
            </a:p>
          </p:txBody>
        </p:sp>
        <p:sp>
          <p:nvSpPr>
            <p:cNvPr id="22" name="矩形 21"/>
            <p:cNvSpPr/>
            <p:nvPr>
              <p:custDataLst>
                <p:tags r:id="rId17"/>
              </p:custDataLst>
            </p:nvPr>
          </p:nvSpPr>
          <p:spPr>
            <a:xfrm>
              <a:off x="1095375" y="2686050"/>
              <a:ext cx="2362200" cy="1428750"/>
            </a:xfrm>
            <a:prstGeom prst="rect">
              <a:avLst/>
            </a:prstGeom>
            <a:ln>
              <a:noFill/>
            </a:ln>
          </p:spPr>
          <p:style>
            <a:lnRef idx="2">
              <a:srgbClr val="F6C171">
                <a:shade val="50000"/>
              </a:srgbClr>
            </a:lnRef>
            <a:fillRef idx="1">
              <a:srgbClr val="F6C171"/>
            </a:fillRef>
            <a:effectRef idx="0">
              <a:srgbClr val="F6C171"/>
            </a:effectRef>
            <a:fontRef idx="minor">
              <a:sysClr val="window" lastClr="FFFFFF"/>
            </a:fontRef>
          </p:style>
          <p:txBody>
            <a:bodyPr rtlCol="0" anchor="ctr">
              <a:normAutofit/>
            </a:bodyPr>
            <a:p>
              <a:pPr algn="ctr">
                <a:lnSpc>
                  <a:spcPct val="120000"/>
                </a:lnSpc>
              </a:pPr>
              <a:r>
                <a:rPr lang="zh-CN" altLang="en-US" sz="1400" b="1" spc="150">
                  <a:latin typeface="微软雅黑" panose="020B0503020204020204" charset="-122"/>
                  <a:ea typeface="微软雅黑" panose="020B0503020204020204" charset="-122"/>
                </a:rPr>
                <a:t>焦虑（anxiety）</a:t>
              </a:r>
              <a:endParaRPr lang="zh-CN" altLang="en-US" sz="1400" b="1" spc="150">
                <a:latin typeface="微软雅黑" panose="020B0503020204020204" charset="-122"/>
                <a:ea typeface="微软雅黑" panose="020B0503020204020204" charset="-122"/>
              </a:endParaRPr>
            </a:p>
          </p:txBody>
        </p:sp>
        <p:sp>
          <p:nvSpPr>
            <p:cNvPr id="23" name="矩形 22"/>
            <p:cNvSpPr/>
            <p:nvPr>
              <p:custDataLst>
                <p:tags r:id="rId18"/>
              </p:custDataLst>
            </p:nvPr>
          </p:nvSpPr>
          <p:spPr>
            <a:xfrm>
              <a:off x="1095375" y="2647950"/>
              <a:ext cx="2362200" cy="36000"/>
            </a:xfrm>
            <a:prstGeom prst="rect">
              <a:avLst/>
            </a:prstGeom>
            <a:solidFill>
              <a:srgbClr val="F27255"/>
            </a:solidFill>
            <a:ln>
              <a:noFill/>
            </a:ln>
          </p:spPr>
          <p:style>
            <a:lnRef idx="2">
              <a:srgbClr val="F6C171">
                <a:shade val="50000"/>
              </a:srgbClr>
            </a:lnRef>
            <a:fillRef idx="1">
              <a:srgbClr val="F6C171"/>
            </a:fillRef>
            <a:effectRef idx="0">
              <a:srgbClr val="F6C171"/>
            </a:effectRef>
            <a:fontRef idx="minor">
              <a:sysClr val="window" lastClr="FFFFFF"/>
            </a:fontRef>
          </p:style>
          <p:txBody>
            <a:bodyPr rtlCol="0" anchor="ctr">
              <a:normAutofit fontScale="25000" lnSpcReduction="20000"/>
            </a:bodyPr>
            <a:p>
              <a:pPr algn="ctr">
                <a:lnSpc>
                  <a:spcPct val="140000"/>
                </a:lnSpc>
              </a:pPr>
              <a:endParaRPr lang="zh-CN" altLang="en-US">
                <a:solidFill>
                  <a:sysClr val="window" lastClr="FFFFFF"/>
                </a:solidFill>
                <a:latin typeface="微软雅黑" panose="020B0503020204020204" charset="-122"/>
                <a:ea typeface="微软雅黑" panose="020B0503020204020204" charset="-122"/>
              </a:endParaRPr>
            </a:p>
          </p:txBody>
        </p:sp>
        <p:sp>
          <p:nvSpPr>
            <p:cNvPr id="24" name="圆角矩形 23"/>
            <p:cNvSpPr/>
            <p:nvPr>
              <p:custDataLst>
                <p:tags r:id="rId19"/>
              </p:custDataLst>
            </p:nvPr>
          </p:nvSpPr>
          <p:spPr>
            <a:xfrm>
              <a:off x="1833563" y="4176713"/>
              <a:ext cx="885825" cy="276225"/>
            </a:xfrm>
            <a:prstGeom prst="roundRect">
              <a:avLst>
                <a:gd name="adj" fmla="val 50000"/>
              </a:avLst>
            </a:prstGeom>
            <a:solidFill>
              <a:srgbClr val="F27255"/>
            </a:solidFill>
            <a:ln>
              <a:noFill/>
            </a:ln>
          </p:spPr>
          <p:style>
            <a:lnRef idx="2">
              <a:srgbClr val="F6C171">
                <a:shade val="50000"/>
              </a:srgbClr>
            </a:lnRef>
            <a:fillRef idx="1">
              <a:srgbClr val="F6C171"/>
            </a:fillRef>
            <a:effectRef idx="0">
              <a:srgbClr val="F6C171"/>
            </a:effectRef>
            <a:fontRef idx="minor">
              <a:sysClr val="window" lastClr="FFFFFF"/>
            </a:fontRef>
          </p:style>
          <p:txBody>
            <a:bodyPr rtlCol="0" anchor="ctr">
              <a:normAutofit fontScale="25000" lnSpcReduction="20000"/>
            </a:bodyPr>
            <a:p>
              <a:pPr algn="ctr">
                <a:lnSpc>
                  <a:spcPct val="140000"/>
                </a:lnSpc>
              </a:pPr>
              <a:r>
                <a:rPr lang="en-US" altLang="zh-CN" sz="7200" dirty="0">
                  <a:solidFill>
                    <a:sysClr val="window" lastClr="FFFFFF"/>
                  </a:solidFill>
                  <a:latin typeface="Arial" panose="020B0604020202020204" pitchFamily="34" charset="0"/>
                  <a:ea typeface="微软雅黑" panose="020B0503020204020204" charset="-122"/>
                  <a:cs typeface="Arial" panose="020B0604020202020204" pitchFamily="34" charset="0"/>
                </a:rPr>
                <a:t>03</a:t>
              </a:r>
              <a:endParaRPr lang="zh-CN" altLang="en-US" dirty="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grpSp>
      <p:grpSp>
        <p:nvGrpSpPr>
          <p:cNvPr id="25" name="组合 24"/>
          <p:cNvGrpSpPr/>
          <p:nvPr>
            <p:custDataLst>
              <p:tags r:id="rId20"/>
            </p:custDataLst>
          </p:nvPr>
        </p:nvGrpSpPr>
        <p:grpSpPr>
          <a:xfrm>
            <a:off x="8709980" y="3829968"/>
            <a:ext cx="2207575" cy="1744697"/>
            <a:chOff x="1095375" y="2647950"/>
            <a:chExt cx="2362200" cy="1866900"/>
          </a:xfrm>
        </p:grpSpPr>
        <p:sp>
          <p:nvSpPr>
            <p:cNvPr id="26" name="矩形 25"/>
            <p:cNvSpPr/>
            <p:nvPr>
              <p:custDataLst>
                <p:tags r:id="rId21"/>
              </p:custDataLst>
            </p:nvPr>
          </p:nvSpPr>
          <p:spPr>
            <a:xfrm>
              <a:off x="1095375" y="4114800"/>
              <a:ext cx="2362200" cy="400050"/>
            </a:xfrm>
            <a:prstGeom prst="rect">
              <a:avLst/>
            </a:prstGeom>
            <a:solidFill>
              <a:sysClr val="window" lastClr="FFFFFF"/>
            </a:solidFill>
            <a:ln>
              <a:noFill/>
            </a:ln>
            <a:effectLst>
              <a:outerShdw blurRad="50800" dist="38100" dir="5400000" algn="t" rotWithShape="0">
                <a:prstClr val="black">
                  <a:alpha val="40000"/>
                </a:prstClr>
              </a:outerShdw>
            </a:effectLst>
          </p:spPr>
          <p:style>
            <a:lnRef idx="2">
              <a:srgbClr val="F6C171">
                <a:shade val="50000"/>
              </a:srgbClr>
            </a:lnRef>
            <a:fillRef idx="1">
              <a:srgbClr val="F6C171"/>
            </a:fillRef>
            <a:effectRef idx="0">
              <a:srgbClr val="F6C171"/>
            </a:effectRef>
            <a:fontRef idx="minor">
              <a:sysClr val="window" lastClr="FFFFFF"/>
            </a:fontRef>
          </p:style>
          <p:txBody>
            <a:bodyPr rtlCol="0" anchor="ctr">
              <a:normAutofit fontScale="90000" lnSpcReduction="10000"/>
            </a:bodyPr>
            <a:p>
              <a:pPr algn="ctr">
                <a:lnSpc>
                  <a:spcPct val="120000"/>
                </a:lnSpc>
              </a:pPr>
              <a:endParaRPr lang="zh-CN" altLang="en-US">
                <a:solidFill>
                  <a:sysClr val="window" lastClr="FFFFFF"/>
                </a:solidFill>
                <a:latin typeface="微软雅黑" panose="020B0503020204020204" charset="-122"/>
                <a:ea typeface="微软雅黑" panose="020B0503020204020204" charset="-122"/>
              </a:endParaRPr>
            </a:p>
          </p:txBody>
        </p:sp>
        <p:sp>
          <p:nvSpPr>
            <p:cNvPr id="27" name="矩形 26"/>
            <p:cNvSpPr/>
            <p:nvPr>
              <p:custDataLst>
                <p:tags r:id="rId22"/>
              </p:custDataLst>
            </p:nvPr>
          </p:nvSpPr>
          <p:spPr>
            <a:xfrm>
              <a:off x="1095375" y="2686050"/>
              <a:ext cx="2362200" cy="1428750"/>
            </a:xfrm>
            <a:prstGeom prst="rect">
              <a:avLst/>
            </a:prstGeom>
            <a:ln>
              <a:noFill/>
            </a:ln>
          </p:spPr>
          <p:style>
            <a:lnRef idx="2">
              <a:srgbClr val="F6C171">
                <a:shade val="50000"/>
              </a:srgbClr>
            </a:lnRef>
            <a:fillRef idx="1">
              <a:srgbClr val="F6C171"/>
            </a:fillRef>
            <a:effectRef idx="0">
              <a:srgbClr val="F6C171"/>
            </a:effectRef>
            <a:fontRef idx="minor">
              <a:sysClr val="window" lastClr="FFFFFF"/>
            </a:fontRef>
          </p:style>
          <p:txBody>
            <a:bodyPr rtlCol="0" anchor="ctr">
              <a:normAutofit/>
            </a:bodyPr>
            <a:p>
              <a:pPr algn="ctr">
                <a:lnSpc>
                  <a:spcPct val="120000"/>
                </a:lnSpc>
              </a:pPr>
              <a:r>
                <a:rPr lang="zh-CN" altLang="en-US" sz="1400" b="1" spc="150">
                  <a:latin typeface="微软雅黑" panose="020B0503020204020204" charset="-122"/>
                  <a:ea typeface="微软雅黑" panose="020B0503020204020204" charset="-122"/>
                </a:rPr>
                <a:t>恐怖（phobia）</a:t>
              </a:r>
              <a:endParaRPr lang="zh-CN" altLang="en-US" sz="1400" b="1" spc="150">
                <a:latin typeface="微软雅黑" panose="020B0503020204020204" charset="-122"/>
                <a:ea typeface="微软雅黑" panose="020B0503020204020204" charset="-122"/>
              </a:endParaRPr>
            </a:p>
          </p:txBody>
        </p:sp>
        <p:sp>
          <p:nvSpPr>
            <p:cNvPr id="28" name="矩形 27"/>
            <p:cNvSpPr/>
            <p:nvPr>
              <p:custDataLst>
                <p:tags r:id="rId23"/>
              </p:custDataLst>
            </p:nvPr>
          </p:nvSpPr>
          <p:spPr>
            <a:xfrm>
              <a:off x="1095375" y="2647950"/>
              <a:ext cx="2362200" cy="36000"/>
            </a:xfrm>
            <a:prstGeom prst="rect">
              <a:avLst/>
            </a:prstGeom>
            <a:solidFill>
              <a:srgbClr val="F27255"/>
            </a:solidFill>
            <a:ln>
              <a:noFill/>
            </a:ln>
          </p:spPr>
          <p:style>
            <a:lnRef idx="2">
              <a:srgbClr val="F6C171">
                <a:shade val="50000"/>
              </a:srgbClr>
            </a:lnRef>
            <a:fillRef idx="1">
              <a:srgbClr val="F6C171"/>
            </a:fillRef>
            <a:effectRef idx="0">
              <a:srgbClr val="F6C171"/>
            </a:effectRef>
            <a:fontRef idx="minor">
              <a:sysClr val="window" lastClr="FFFFFF"/>
            </a:fontRef>
          </p:style>
          <p:txBody>
            <a:bodyPr rtlCol="0" anchor="ctr">
              <a:normAutofit fontScale="25000" lnSpcReduction="20000"/>
            </a:bodyPr>
            <a:p>
              <a:pPr algn="ctr">
                <a:lnSpc>
                  <a:spcPct val="140000"/>
                </a:lnSpc>
              </a:pPr>
              <a:endParaRPr lang="zh-CN" altLang="en-US">
                <a:solidFill>
                  <a:sysClr val="window" lastClr="FFFFFF"/>
                </a:solidFill>
                <a:latin typeface="微软雅黑" panose="020B0503020204020204" charset="-122"/>
                <a:ea typeface="微软雅黑" panose="020B0503020204020204" charset="-122"/>
              </a:endParaRPr>
            </a:p>
          </p:txBody>
        </p:sp>
        <p:sp>
          <p:nvSpPr>
            <p:cNvPr id="29" name="圆角矩形 28"/>
            <p:cNvSpPr/>
            <p:nvPr>
              <p:custDataLst>
                <p:tags r:id="rId24"/>
              </p:custDataLst>
            </p:nvPr>
          </p:nvSpPr>
          <p:spPr>
            <a:xfrm>
              <a:off x="1833563" y="4176713"/>
              <a:ext cx="885825" cy="276225"/>
            </a:xfrm>
            <a:prstGeom prst="roundRect">
              <a:avLst>
                <a:gd name="adj" fmla="val 50000"/>
              </a:avLst>
            </a:prstGeom>
            <a:solidFill>
              <a:srgbClr val="F27255"/>
            </a:solidFill>
            <a:ln>
              <a:noFill/>
            </a:ln>
          </p:spPr>
          <p:style>
            <a:lnRef idx="2">
              <a:srgbClr val="F6C171">
                <a:shade val="50000"/>
              </a:srgbClr>
            </a:lnRef>
            <a:fillRef idx="1">
              <a:srgbClr val="F6C171"/>
            </a:fillRef>
            <a:effectRef idx="0">
              <a:srgbClr val="F6C171"/>
            </a:effectRef>
            <a:fontRef idx="minor">
              <a:sysClr val="window" lastClr="FFFFFF"/>
            </a:fontRef>
          </p:style>
          <p:txBody>
            <a:bodyPr rtlCol="0" anchor="ctr">
              <a:noAutofit/>
            </a:bodyPr>
            <a:p>
              <a:pPr algn="ctr">
                <a:lnSpc>
                  <a:spcPct val="120000"/>
                </a:lnSpc>
              </a:pPr>
              <a:r>
                <a:rPr lang="en-US" altLang="zh-CN" dirty="0">
                  <a:solidFill>
                    <a:sysClr val="window" lastClr="FFFFFF"/>
                  </a:solidFill>
                  <a:latin typeface="Arial" panose="020B0604020202020204" pitchFamily="34" charset="0"/>
                  <a:ea typeface="微软雅黑" panose="020B0503020204020204" charset="-122"/>
                  <a:cs typeface="Arial" panose="020B0604020202020204" pitchFamily="34" charset="0"/>
                </a:rPr>
                <a:t>04</a:t>
              </a:r>
              <a:endParaRPr lang="zh-CN" altLang="en-US" dirty="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二、情绪障碍</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3" name="文本框 2"/>
          <p:cNvSpPr txBox="1"/>
          <p:nvPr>
            <p:custDataLst>
              <p:tags r:id="rId4"/>
            </p:custDataLst>
          </p:nvPr>
        </p:nvSpPr>
        <p:spPr>
          <a:xfrm>
            <a:off x="869315" y="1367155"/>
            <a:ext cx="9986645" cy="386080"/>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fontAlgn="auto">
              <a:lnSpc>
                <a:spcPct val="120000"/>
              </a:lnSpc>
              <a:buNone/>
            </a:pPr>
            <a:r>
              <a:rPr lang="zh-CN" altLang="en-US" b="1" dirty="0">
                <a:solidFill>
                  <a:srgbClr val="3B9C87"/>
                </a:solidFill>
                <a:latin typeface="+mn-lt"/>
                <a:ea typeface="+mn-ea"/>
                <a:cs typeface="+mn-ea"/>
                <a:sym typeface="+mn-lt"/>
              </a:rPr>
              <a:t>（二）以性质改变为主的情绪障碍</a:t>
            </a:r>
            <a:endParaRPr lang="zh-CN" altLang="en-US" b="1" dirty="0">
              <a:solidFill>
                <a:srgbClr val="3B9C87"/>
              </a:solidFill>
              <a:latin typeface="+mn-lt"/>
              <a:ea typeface="+mn-ea"/>
              <a:cs typeface="+mn-ea"/>
              <a:sym typeface="+mn-lt"/>
            </a:endParaRPr>
          </a:p>
        </p:txBody>
      </p:sp>
      <p:sp>
        <p:nvSpPr>
          <p:cNvPr id="7" name="KSO_Shape"/>
          <p:cNvSpPr/>
          <p:nvPr>
            <p:custDataLst>
              <p:tags r:id="rId5"/>
            </p:custDataLst>
          </p:nvPr>
        </p:nvSpPr>
        <p:spPr bwMode="auto">
          <a:xfrm>
            <a:off x="1268239" y="2547372"/>
            <a:ext cx="510362" cy="445716"/>
          </a:xfrm>
          <a:custGeom>
            <a:avLst/>
            <a:gdLst>
              <a:gd name="T0" fmla="*/ 979217 w 2433638"/>
              <a:gd name="T1" fmla="*/ 1098870 h 2124076"/>
              <a:gd name="T2" fmla="*/ 173881 w 2433638"/>
              <a:gd name="T3" fmla="*/ 432901 h 2124076"/>
              <a:gd name="T4" fmla="*/ 155458 w 2433638"/>
              <a:gd name="T5" fmla="*/ 437460 h 2124076"/>
              <a:gd name="T6" fmla="*/ 139312 w 2433638"/>
              <a:gd name="T7" fmla="*/ 446991 h 2124076"/>
              <a:gd name="T8" fmla="*/ 126684 w 2433638"/>
              <a:gd name="T9" fmla="*/ 460667 h 2124076"/>
              <a:gd name="T10" fmla="*/ 118611 w 2433638"/>
              <a:gd name="T11" fmla="*/ 477036 h 2124076"/>
              <a:gd name="T12" fmla="*/ 115713 w 2433638"/>
              <a:gd name="T13" fmla="*/ 496099 h 2124076"/>
              <a:gd name="T14" fmla="*/ 117576 w 2433638"/>
              <a:gd name="T15" fmla="*/ 1502909 h 2124076"/>
              <a:gd name="T16" fmla="*/ 125029 w 2433638"/>
              <a:gd name="T17" fmla="*/ 1520107 h 2124076"/>
              <a:gd name="T18" fmla="*/ 137035 w 2433638"/>
              <a:gd name="T19" fmla="*/ 1534197 h 2124076"/>
              <a:gd name="T20" fmla="*/ 152560 w 2433638"/>
              <a:gd name="T21" fmla="*/ 1544350 h 2124076"/>
              <a:gd name="T22" fmla="*/ 170776 w 2433638"/>
              <a:gd name="T23" fmla="*/ 1549944 h 2124076"/>
              <a:gd name="T24" fmla="*/ 1002920 w 2433638"/>
              <a:gd name="T25" fmla="*/ 1550566 h 2124076"/>
              <a:gd name="T26" fmla="*/ 1021550 w 2433638"/>
              <a:gd name="T27" fmla="*/ 1545800 h 2124076"/>
              <a:gd name="T28" fmla="*/ 1037696 w 2433638"/>
              <a:gd name="T29" fmla="*/ 1536269 h 2124076"/>
              <a:gd name="T30" fmla="*/ 1050116 w 2433638"/>
              <a:gd name="T31" fmla="*/ 1522800 h 2124076"/>
              <a:gd name="T32" fmla="*/ 1058396 w 2433638"/>
              <a:gd name="T33" fmla="*/ 1506017 h 2124076"/>
              <a:gd name="T34" fmla="*/ 1061294 w 2433638"/>
              <a:gd name="T35" fmla="*/ 1487161 h 2124076"/>
              <a:gd name="T36" fmla="*/ 1061087 w 2433638"/>
              <a:gd name="T37" fmla="*/ 492784 h 2124076"/>
              <a:gd name="T38" fmla="*/ 1057361 w 2433638"/>
              <a:gd name="T39" fmla="*/ 474342 h 2124076"/>
              <a:gd name="T40" fmla="*/ 1048253 w 2433638"/>
              <a:gd name="T41" fmla="*/ 457973 h 2124076"/>
              <a:gd name="T42" fmla="*/ 1035212 w 2433638"/>
              <a:gd name="T43" fmla="*/ 445126 h 2124076"/>
              <a:gd name="T44" fmla="*/ 1018859 w 2433638"/>
              <a:gd name="T45" fmla="*/ 436424 h 2124076"/>
              <a:gd name="T46" fmla="*/ 999608 w 2433638"/>
              <a:gd name="T47" fmla="*/ 432694 h 2124076"/>
              <a:gd name="T48" fmla="*/ 1176801 w 2433638"/>
              <a:gd name="T49" fmla="*/ 1487161 h 2124076"/>
              <a:gd name="T50" fmla="*/ 1168728 w 2433638"/>
              <a:gd name="T51" fmla="*/ 1539792 h 2124076"/>
              <a:gd name="T52" fmla="*/ 1145957 w 2433638"/>
              <a:gd name="T53" fmla="*/ 1585998 h 2124076"/>
              <a:gd name="T54" fmla="*/ 1111182 w 2433638"/>
              <a:gd name="T55" fmla="*/ 1623502 h 2124076"/>
              <a:gd name="T56" fmla="*/ 1066469 w 2433638"/>
              <a:gd name="T57" fmla="*/ 1649818 h 2124076"/>
              <a:gd name="T58" fmla="*/ 1014719 w 2433638"/>
              <a:gd name="T59" fmla="*/ 1662871 h 2124076"/>
              <a:gd name="T60" fmla="*/ 153180 w 2433638"/>
              <a:gd name="T61" fmla="*/ 1661628 h 2124076"/>
              <a:gd name="T62" fmla="*/ 102466 w 2433638"/>
              <a:gd name="T63" fmla="*/ 1646295 h 2124076"/>
              <a:gd name="T64" fmla="*/ 59409 w 2433638"/>
              <a:gd name="T65" fmla="*/ 1617908 h 2124076"/>
              <a:gd name="T66" fmla="*/ 26289 w 2433638"/>
              <a:gd name="T67" fmla="*/ 1578746 h 2124076"/>
              <a:gd name="T68" fmla="*/ 6003 w 2433638"/>
              <a:gd name="T69" fmla="*/ 1531296 h 2124076"/>
              <a:gd name="T70" fmla="*/ 0 w 2433638"/>
              <a:gd name="T71" fmla="*/ 496099 h 2124076"/>
              <a:gd name="T72" fmla="*/ 8280 w 2433638"/>
              <a:gd name="T73" fmla="*/ 443676 h 2124076"/>
              <a:gd name="T74" fmla="*/ 31050 w 2433638"/>
              <a:gd name="T75" fmla="*/ 397469 h 2124076"/>
              <a:gd name="T76" fmla="*/ 66033 w 2433638"/>
              <a:gd name="T77" fmla="*/ 359965 h 2124076"/>
              <a:gd name="T78" fmla="*/ 110331 w 2433638"/>
              <a:gd name="T79" fmla="*/ 333442 h 2124076"/>
              <a:gd name="T80" fmla="*/ 162081 w 2433638"/>
              <a:gd name="T81" fmla="*/ 320596 h 2124076"/>
              <a:gd name="T82" fmla="*/ 1023827 w 2433638"/>
              <a:gd name="T83" fmla="*/ 321425 h 2124076"/>
              <a:gd name="T84" fmla="*/ 1074749 w 2433638"/>
              <a:gd name="T85" fmla="*/ 336966 h 2124076"/>
              <a:gd name="T86" fmla="*/ 1117806 w 2433638"/>
              <a:gd name="T87" fmla="*/ 365352 h 2124076"/>
              <a:gd name="T88" fmla="*/ 1150512 w 2433638"/>
              <a:gd name="T89" fmla="*/ 404514 h 2124076"/>
              <a:gd name="T90" fmla="*/ 1171005 w 2433638"/>
              <a:gd name="T91" fmla="*/ 451964 h 2124076"/>
              <a:gd name="T92" fmla="*/ 1176801 w 2433638"/>
              <a:gd name="T93" fmla="*/ 497443 h 2124076"/>
              <a:gd name="T94" fmla="*/ 1779124 w 2433638"/>
              <a:gd name="T95" fmla="*/ 2694 h 2124076"/>
              <a:gd name="T96" fmla="*/ 1821773 w 2433638"/>
              <a:gd name="T97" fmla="*/ 17411 h 2124076"/>
              <a:gd name="T98" fmla="*/ 1859246 w 2433638"/>
              <a:gd name="T99" fmla="*/ 44565 h 2124076"/>
              <a:gd name="T100" fmla="*/ 1887196 w 2433638"/>
              <a:gd name="T101" fmla="*/ 81253 h 2124076"/>
              <a:gd name="T102" fmla="*/ 1902101 w 2433638"/>
              <a:gd name="T103" fmla="*/ 122915 h 2124076"/>
              <a:gd name="T104" fmla="*/ 1904172 w 2433638"/>
              <a:gd name="T105" fmla="*/ 166444 h 2124076"/>
              <a:gd name="T106" fmla="*/ 1893406 w 2433638"/>
              <a:gd name="T107" fmla="*/ 209142 h 2124076"/>
              <a:gd name="T108" fmla="*/ 1870011 w 2433638"/>
              <a:gd name="T109" fmla="*/ 247696 h 2124076"/>
              <a:gd name="T110" fmla="*/ 1645796 w 2433638"/>
              <a:gd name="T111" fmla="*/ 39175 h 2124076"/>
              <a:gd name="T112" fmla="*/ 1684511 w 2433638"/>
              <a:gd name="T113" fmla="*/ 14302 h 2124076"/>
              <a:gd name="T114" fmla="*/ 1727160 w 2433638"/>
              <a:gd name="T115" fmla="*/ 1658 h 212407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433638" h="2124076">
                <a:moveTo>
                  <a:pt x="713371" y="1577975"/>
                </a:moveTo>
                <a:lnTo>
                  <a:pt x="804863" y="1667192"/>
                </a:lnTo>
                <a:lnTo>
                  <a:pt x="574675" y="1801813"/>
                </a:lnTo>
                <a:lnTo>
                  <a:pt x="713371" y="1577975"/>
                </a:lnTo>
                <a:close/>
                <a:moveTo>
                  <a:pt x="994071" y="1152525"/>
                </a:moveTo>
                <a:lnTo>
                  <a:pt x="1250950" y="1402947"/>
                </a:lnTo>
                <a:lnTo>
                  <a:pt x="852445" y="1631950"/>
                </a:lnTo>
                <a:lnTo>
                  <a:pt x="757237" y="1538868"/>
                </a:lnTo>
                <a:lnTo>
                  <a:pt x="994071" y="1152525"/>
                </a:lnTo>
                <a:close/>
                <a:moveTo>
                  <a:pt x="230859" y="552164"/>
                </a:moveTo>
                <a:lnTo>
                  <a:pt x="226364" y="552428"/>
                </a:lnTo>
                <a:lnTo>
                  <a:pt x="222133" y="552693"/>
                </a:lnTo>
                <a:lnTo>
                  <a:pt x="218166" y="553222"/>
                </a:lnTo>
                <a:lnTo>
                  <a:pt x="213935" y="553751"/>
                </a:lnTo>
                <a:lnTo>
                  <a:pt x="209968" y="554809"/>
                </a:lnTo>
                <a:lnTo>
                  <a:pt x="206266" y="555867"/>
                </a:lnTo>
                <a:lnTo>
                  <a:pt x="202299" y="557190"/>
                </a:lnTo>
                <a:lnTo>
                  <a:pt x="198597" y="558513"/>
                </a:lnTo>
                <a:lnTo>
                  <a:pt x="194895" y="560100"/>
                </a:lnTo>
                <a:lnTo>
                  <a:pt x="191457" y="561952"/>
                </a:lnTo>
                <a:lnTo>
                  <a:pt x="187755" y="564068"/>
                </a:lnTo>
                <a:lnTo>
                  <a:pt x="184582" y="565920"/>
                </a:lnTo>
                <a:lnTo>
                  <a:pt x="181144" y="568301"/>
                </a:lnTo>
                <a:lnTo>
                  <a:pt x="177971" y="570682"/>
                </a:lnTo>
                <a:lnTo>
                  <a:pt x="175062" y="573063"/>
                </a:lnTo>
                <a:lnTo>
                  <a:pt x="171888" y="575708"/>
                </a:lnTo>
                <a:lnTo>
                  <a:pt x="169244" y="578883"/>
                </a:lnTo>
                <a:lnTo>
                  <a:pt x="166599" y="581793"/>
                </a:lnTo>
                <a:lnTo>
                  <a:pt x="164219" y="584703"/>
                </a:lnTo>
                <a:lnTo>
                  <a:pt x="161839" y="588142"/>
                </a:lnTo>
                <a:lnTo>
                  <a:pt x="159724" y="591316"/>
                </a:lnTo>
                <a:lnTo>
                  <a:pt x="157608" y="594491"/>
                </a:lnTo>
                <a:lnTo>
                  <a:pt x="156022" y="598194"/>
                </a:lnTo>
                <a:lnTo>
                  <a:pt x="154435" y="601633"/>
                </a:lnTo>
                <a:lnTo>
                  <a:pt x="152848" y="605601"/>
                </a:lnTo>
                <a:lnTo>
                  <a:pt x="151526" y="609041"/>
                </a:lnTo>
                <a:lnTo>
                  <a:pt x="150204" y="613009"/>
                </a:lnTo>
                <a:lnTo>
                  <a:pt x="149411" y="616977"/>
                </a:lnTo>
                <a:lnTo>
                  <a:pt x="148882" y="620945"/>
                </a:lnTo>
                <a:lnTo>
                  <a:pt x="148088" y="624913"/>
                </a:lnTo>
                <a:lnTo>
                  <a:pt x="147824" y="629146"/>
                </a:lnTo>
                <a:lnTo>
                  <a:pt x="147824" y="633378"/>
                </a:lnTo>
                <a:lnTo>
                  <a:pt x="147824" y="1898686"/>
                </a:lnTo>
                <a:lnTo>
                  <a:pt x="147824" y="1902918"/>
                </a:lnTo>
                <a:lnTo>
                  <a:pt x="148088" y="1906887"/>
                </a:lnTo>
                <a:lnTo>
                  <a:pt x="148882" y="1911119"/>
                </a:lnTo>
                <a:lnTo>
                  <a:pt x="149411" y="1915087"/>
                </a:lnTo>
                <a:lnTo>
                  <a:pt x="150204" y="1918791"/>
                </a:lnTo>
                <a:lnTo>
                  <a:pt x="151526" y="1922759"/>
                </a:lnTo>
                <a:lnTo>
                  <a:pt x="152848" y="1926463"/>
                </a:lnTo>
                <a:lnTo>
                  <a:pt x="154435" y="1930166"/>
                </a:lnTo>
                <a:lnTo>
                  <a:pt x="156022" y="1933605"/>
                </a:lnTo>
                <a:lnTo>
                  <a:pt x="157608" y="1937309"/>
                </a:lnTo>
                <a:lnTo>
                  <a:pt x="159724" y="1940748"/>
                </a:lnTo>
                <a:lnTo>
                  <a:pt x="161839" y="1944187"/>
                </a:lnTo>
                <a:lnTo>
                  <a:pt x="164219" y="1947097"/>
                </a:lnTo>
                <a:lnTo>
                  <a:pt x="166599" y="1950272"/>
                </a:lnTo>
                <a:lnTo>
                  <a:pt x="169244" y="1953446"/>
                </a:lnTo>
                <a:lnTo>
                  <a:pt x="171888" y="1956091"/>
                </a:lnTo>
                <a:lnTo>
                  <a:pt x="175062" y="1958737"/>
                </a:lnTo>
                <a:lnTo>
                  <a:pt x="177971" y="1961382"/>
                </a:lnTo>
                <a:lnTo>
                  <a:pt x="181144" y="1963763"/>
                </a:lnTo>
                <a:lnTo>
                  <a:pt x="184582" y="1965880"/>
                </a:lnTo>
                <a:lnTo>
                  <a:pt x="187755" y="1967996"/>
                </a:lnTo>
                <a:lnTo>
                  <a:pt x="191457" y="1970112"/>
                </a:lnTo>
                <a:lnTo>
                  <a:pt x="194895" y="1971700"/>
                </a:lnTo>
                <a:lnTo>
                  <a:pt x="198597" y="1973551"/>
                </a:lnTo>
                <a:lnTo>
                  <a:pt x="202299" y="1974874"/>
                </a:lnTo>
                <a:lnTo>
                  <a:pt x="206266" y="1976197"/>
                </a:lnTo>
                <a:lnTo>
                  <a:pt x="209968" y="1977255"/>
                </a:lnTo>
                <a:lnTo>
                  <a:pt x="213935" y="1978049"/>
                </a:lnTo>
                <a:lnTo>
                  <a:pt x="218166" y="1978842"/>
                </a:lnTo>
                <a:lnTo>
                  <a:pt x="222133" y="1979636"/>
                </a:lnTo>
                <a:lnTo>
                  <a:pt x="226364" y="1979900"/>
                </a:lnTo>
                <a:lnTo>
                  <a:pt x="230859" y="1979900"/>
                </a:lnTo>
                <a:lnTo>
                  <a:pt x="1273033" y="1979900"/>
                </a:lnTo>
                <a:lnTo>
                  <a:pt x="1276999" y="1979900"/>
                </a:lnTo>
                <a:lnTo>
                  <a:pt x="1281230" y="1979636"/>
                </a:lnTo>
                <a:lnTo>
                  <a:pt x="1285461" y="1978842"/>
                </a:lnTo>
                <a:lnTo>
                  <a:pt x="1289693" y="1978049"/>
                </a:lnTo>
                <a:lnTo>
                  <a:pt x="1293395" y="1977255"/>
                </a:lnTo>
                <a:lnTo>
                  <a:pt x="1297626" y="1976197"/>
                </a:lnTo>
                <a:lnTo>
                  <a:pt x="1301593" y="1974874"/>
                </a:lnTo>
                <a:lnTo>
                  <a:pt x="1305030" y="1973551"/>
                </a:lnTo>
                <a:lnTo>
                  <a:pt x="1308997" y="1971700"/>
                </a:lnTo>
                <a:lnTo>
                  <a:pt x="1312435" y="1970112"/>
                </a:lnTo>
                <a:lnTo>
                  <a:pt x="1315873" y="1967996"/>
                </a:lnTo>
                <a:lnTo>
                  <a:pt x="1319310" y="1965880"/>
                </a:lnTo>
                <a:lnTo>
                  <a:pt x="1322484" y="1963763"/>
                </a:lnTo>
                <a:lnTo>
                  <a:pt x="1325657" y="1961382"/>
                </a:lnTo>
                <a:lnTo>
                  <a:pt x="1328566" y="1958737"/>
                </a:lnTo>
                <a:lnTo>
                  <a:pt x="1331475" y="1956091"/>
                </a:lnTo>
                <a:lnTo>
                  <a:pt x="1334119" y="1953446"/>
                </a:lnTo>
                <a:lnTo>
                  <a:pt x="1336764" y="1950272"/>
                </a:lnTo>
                <a:lnTo>
                  <a:pt x="1339144" y="1947097"/>
                </a:lnTo>
                <a:lnTo>
                  <a:pt x="1341524" y="1944187"/>
                </a:lnTo>
                <a:lnTo>
                  <a:pt x="1343639" y="1940748"/>
                </a:lnTo>
                <a:lnTo>
                  <a:pt x="1345755" y="1937309"/>
                </a:lnTo>
                <a:lnTo>
                  <a:pt x="1347606" y="1933605"/>
                </a:lnTo>
                <a:lnTo>
                  <a:pt x="1349457" y="1930166"/>
                </a:lnTo>
                <a:lnTo>
                  <a:pt x="1350779" y="1926463"/>
                </a:lnTo>
                <a:lnTo>
                  <a:pt x="1352101" y="1922759"/>
                </a:lnTo>
                <a:lnTo>
                  <a:pt x="1353159" y="1918791"/>
                </a:lnTo>
                <a:lnTo>
                  <a:pt x="1354217" y="1915087"/>
                </a:lnTo>
                <a:lnTo>
                  <a:pt x="1354746" y="1911119"/>
                </a:lnTo>
                <a:lnTo>
                  <a:pt x="1355275" y="1906887"/>
                </a:lnTo>
                <a:lnTo>
                  <a:pt x="1355539" y="1902918"/>
                </a:lnTo>
                <a:lnTo>
                  <a:pt x="1355804" y="1898686"/>
                </a:lnTo>
                <a:lnTo>
                  <a:pt x="1355804" y="1327749"/>
                </a:lnTo>
                <a:lnTo>
                  <a:pt x="1312492" y="1370013"/>
                </a:lnTo>
                <a:lnTo>
                  <a:pt x="1031875" y="1095852"/>
                </a:lnTo>
                <a:lnTo>
                  <a:pt x="1355804" y="779295"/>
                </a:lnTo>
                <a:lnTo>
                  <a:pt x="1355804" y="633378"/>
                </a:lnTo>
                <a:lnTo>
                  <a:pt x="1355539" y="629146"/>
                </a:lnTo>
                <a:lnTo>
                  <a:pt x="1355275" y="624913"/>
                </a:lnTo>
                <a:lnTo>
                  <a:pt x="1354746" y="620945"/>
                </a:lnTo>
                <a:lnTo>
                  <a:pt x="1354217" y="616977"/>
                </a:lnTo>
                <a:lnTo>
                  <a:pt x="1353159" y="613009"/>
                </a:lnTo>
                <a:lnTo>
                  <a:pt x="1352101" y="609041"/>
                </a:lnTo>
                <a:lnTo>
                  <a:pt x="1350779" y="605601"/>
                </a:lnTo>
                <a:lnTo>
                  <a:pt x="1349457" y="601633"/>
                </a:lnTo>
                <a:lnTo>
                  <a:pt x="1347606" y="598194"/>
                </a:lnTo>
                <a:lnTo>
                  <a:pt x="1345755" y="594491"/>
                </a:lnTo>
                <a:lnTo>
                  <a:pt x="1343639" y="591316"/>
                </a:lnTo>
                <a:lnTo>
                  <a:pt x="1341524" y="588142"/>
                </a:lnTo>
                <a:lnTo>
                  <a:pt x="1339144" y="584703"/>
                </a:lnTo>
                <a:lnTo>
                  <a:pt x="1336764" y="581793"/>
                </a:lnTo>
                <a:lnTo>
                  <a:pt x="1334119" y="578883"/>
                </a:lnTo>
                <a:lnTo>
                  <a:pt x="1331475" y="575708"/>
                </a:lnTo>
                <a:lnTo>
                  <a:pt x="1328566" y="573063"/>
                </a:lnTo>
                <a:lnTo>
                  <a:pt x="1325657" y="570682"/>
                </a:lnTo>
                <a:lnTo>
                  <a:pt x="1322484" y="568301"/>
                </a:lnTo>
                <a:lnTo>
                  <a:pt x="1319310" y="565920"/>
                </a:lnTo>
                <a:lnTo>
                  <a:pt x="1315873" y="564068"/>
                </a:lnTo>
                <a:lnTo>
                  <a:pt x="1312435" y="561952"/>
                </a:lnTo>
                <a:lnTo>
                  <a:pt x="1308997" y="560100"/>
                </a:lnTo>
                <a:lnTo>
                  <a:pt x="1305030" y="558513"/>
                </a:lnTo>
                <a:lnTo>
                  <a:pt x="1301593" y="557190"/>
                </a:lnTo>
                <a:lnTo>
                  <a:pt x="1297626" y="555867"/>
                </a:lnTo>
                <a:lnTo>
                  <a:pt x="1293395" y="554809"/>
                </a:lnTo>
                <a:lnTo>
                  <a:pt x="1289693" y="553751"/>
                </a:lnTo>
                <a:lnTo>
                  <a:pt x="1285461" y="553222"/>
                </a:lnTo>
                <a:lnTo>
                  <a:pt x="1281230" y="552693"/>
                </a:lnTo>
                <a:lnTo>
                  <a:pt x="1276999" y="552428"/>
                </a:lnTo>
                <a:lnTo>
                  <a:pt x="1273033" y="552164"/>
                </a:lnTo>
                <a:lnTo>
                  <a:pt x="230859" y="552164"/>
                </a:lnTo>
                <a:close/>
                <a:moveTo>
                  <a:pt x="1950691" y="197947"/>
                </a:moveTo>
                <a:lnTo>
                  <a:pt x="2231837" y="472902"/>
                </a:lnTo>
                <a:lnTo>
                  <a:pt x="1503363" y="1183758"/>
                </a:lnTo>
                <a:lnTo>
                  <a:pt x="1503363" y="1898686"/>
                </a:lnTo>
                <a:lnTo>
                  <a:pt x="1503099" y="1910326"/>
                </a:lnTo>
                <a:lnTo>
                  <a:pt x="1502305" y="1921701"/>
                </a:lnTo>
                <a:lnTo>
                  <a:pt x="1500719" y="1933076"/>
                </a:lnTo>
                <a:lnTo>
                  <a:pt x="1498603" y="1944187"/>
                </a:lnTo>
                <a:lnTo>
                  <a:pt x="1495959" y="1955033"/>
                </a:lnTo>
                <a:lnTo>
                  <a:pt x="1493050" y="1965880"/>
                </a:lnTo>
                <a:lnTo>
                  <a:pt x="1489348" y="1976197"/>
                </a:lnTo>
                <a:lnTo>
                  <a:pt x="1485381" y="1986249"/>
                </a:lnTo>
                <a:lnTo>
                  <a:pt x="1480621" y="1996567"/>
                </a:lnTo>
                <a:lnTo>
                  <a:pt x="1475332" y="2006090"/>
                </a:lnTo>
                <a:lnTo>
                  <a:pt x="1469779" y="2015614"/>
                </a:lnTo>
                <a:lnTo>
                  <a:pt x="1463961" y="2024873"/>
                </a:lnTo>
                <a:lnTo>
                  <a:pt x="1457614" y="2033338"/>
                </a:lnTo>
                <a:lnTo>
                  <a:pt x="1450739" y="2042068"/>
                </a:lnTo>
                <a:lnTo>
                  <a:pt x="1443334" y="2050004"/>
                </a:lnTo>
                <a:lnTo>
                  <a:pt x="1435930" y="2057940"/>
                </a:lnTo>
                <a:lnTo>
                  <a:pt x="1427997" y="2065612"/>
                </a:lnTo>
                <a:lnTo>
                  <a:pt x="1419535" y="2072755"/>
                </a:lnTo>
                <a:lnTo>
                  <a:pt x="1410543" y="2079104"/>
                </a:lnTo>
                <a:lnTo>
                  <a:pt x="1401817" y="2085453"/>
                </a:lnTo>
                <a:lnTo>
                  <a:pt x="1392561" y="2091273"/>
                </a:lnTo>
                <a:lnTo>
                  <a:pt x="1382777" y="2096828"/>
                </a:lnTo>
                <a:lnTo>
                  <a:pt x="1372992" y="2101855"/>
                </a:lnTo>
                <a:lnTo>
                  <a:pt x="1362415" y="2106352"/>
                </a:lnTo>
                <a:lnTo>
                  <a:pt x="1352101" y="2110320"/>
                </a:lnTo>
                <a:lnTo>
                  <a:pt x="1341259" y="2114024"/>
                </a:lnTo>
                <a:lnTo>
                  <a:pt x="1330417" y="2116934"/>
                </a:lnTo>
                <a:lnTo>
                  <a:pt x="1319310" y="2119314"/>
                </a:lnTo>
                <a:lnTo>
                  <a:pt x="1307939" y="2121431"/>
                </a:lnTo>
                <a:lnTo>
                  <a:pt x="1296304" y="2123018"/>
                </a:lnTo>
                <a:lnTo>
                  <a:pt x="1284933" y="2123812"/>
                </a:lnTo>
                <a:lnTo>
                  <a:pt x="1273033" y="2124076"/>
                </a:lnTo>
                <a:lnTo>
                  <a:pt x="230859" y="2124076"/>
                </a:lnTo>
                <a:lnTo>
                  <a:pt x="218959" y="2123812"/>
                </a:lnTo>
                <a:lnTo>
                  <a:pt x="207059" y="2123018"/>
                </a:lnTo>
                <a:lnTo>
                  <a:pt x="195688" y="2121431"/>
                </a:lnTo>
                <a:lnTo>
                  <a:pt x="184582" y="2119314"/>
                </a:lnTo>
                <a:lnTo>
                  <a:pt x="173211" y="2116934"/>
                </a:lnTo>
                <a:lnTo>
                  <a:pt x="162104" y="2114024"/>
                </a:lnTo>
                <a:lnTo>
                  <a:pt x="151526" y="2110320"/>
                </a:lnTo>
                <a:lnTo>
                  <a:pt x="140948" y="2106352"/>
                </a:lnTo>
                <a:lnTo>
                  <a:pt x="130900" y="2101855"/>
                </a:lnTo>
                <a:lnTo>
                  <a:pt x="120851" y="2096828"/>
                </a:lnTo>
                <a:lnTo>
                  <a:pt x="111331" y="2091273"/>
                </a:lnTo>
                <a:lnTo>
                  <a:pt x="101811" y="2085453"/>
                </a:lnTo>
                <a:lnTo>
                  <a:pt x="92820" y="2079104"/>
                </a:lnTo>
                <a:lnTo>
                  <a:pt x="84357" y="2072755"/>
                </a:lnTo>
                <a:lnTo>
                  <a:pt x="75895" y="2065612"/>
                </a:lnTo>
                <a:lnTo>
                  <a:pt x="67962" y="2057940"/>
                </a:lnTo>
                <a:lnTo>
                  <a:pt x="60293" y="2050004"/>
                </a:lnTo>
                <a:lnTo>
                  <a:pt x="53153" y="2042068"/>
                </a:lnTo>
                <a:lnTo>
                  <a:pt x="46278" y="2033338"/>
                </a:lnTo>
                <a:lnTo>
                  <a:pt x="39666" y="2024873"/>
                </a:lnTo>
                <a:lnTo>
                  <a:pt x="33584" y="2015614"/>
                </a:lnTo>
                <a:lnTo>
                  <a:pt x="28031" y="2006090"/>
                </a:lnTo>
                <a:lnTo>
                  <a:pt x="23006" y="1996567"/>
                </a:lnTo>
                <a:lnTo>
                  <a:pt x="18511" y="1986249"/>
                </a:lnTo>
                <a:lnTo>
                  <a:pt x="14280" y="1976197"/>
                </a:lnTo>
                <a:lnTo>
                  <a:pt x="10578" y="1965880"/>
                </a:lnTo>
                <a:lnTo>
                  <a:pt x="7669" y="1955033"/>
                </a:lnTo>
                <a:lnTo>
                  <a:pt x="4760" y="1944187"/>
                </a:lnTo>
                <a:lnTo>
                  <a:pt x="2909" y="1933076"/>
                </a:lnTo>
                <a:lnTo>
                  <a:pt x="1322" y="1921701"/>
                </a:lnTo>
                <a:lnTo>
                  <a:pt x="529" y="1910326"/>
                </a:lnTo>
                <a:lnTo>
                  <a:pt x="0" y="1898686"/>
                </a:lnTo>
                <a:lnTo>
                  <a:pt x="0" y="633378"/>
                </a:lnTo>
                <a:lnTo>
                  <a:pt x="529" y="621739"/>
                </a:lnTo>
                <a:lnTo>
                  <a:pt x="1322" y="610363"/>
                </a:lnTo>
                <a:lnTo>
                  <a:pt x="2909" y="598988"/>
                </a:lnTo>
                <a:lnTo>
                  <a:pt x="4760" y="587613"/>
                </a:lnTo>
                <a:lnTo>
                  <a:pt x="7669" y="577031"/>
                </a:lnTo>
                <a:lnTo>
                  <a:pt x="10578" y="566449"/>
                </a:lnTo>
                <a:lnTo>
                  <a:pt x="14280" y="555867"/>
                </a:lnTo>
                <a:lnTo>
                  <a:pt x="18511" y="545550"/>
                </a:lnTo>
                <a:lnTo>
                  <a:pt x="23006" y="535762"/>
                </a:lnTo>
                <a:lnTo>
                  <a:pt x="28031" y="525974"/>
                </a:lnTo>
                <a:lnTo>
                  <a:pt x="33584" y="516451"/>
                </a:lnTo>
                <a:lnTo>
                  <a:pt x="39666" y="507456"/>
                </a:lnTo>
                <a:lnTo>
                  <a:pt x="46278" y="498462"/>
                </a:lnTo>
                <a:lnTo>
                  <a:pt x="53153" y="489996"/>
                </a:lnTo>
                <a:lnTo>
                  <a:pt x="60293" y="481795"/>
                </a:lnTo>
                <a:lnTo>
                  <a:pt x="67962" y="474124"/>
                </a:lnTo>
                <a:lnTo>
                  <a:pt x="75895" y="466717"/>
                </a:lnTo>
                <a:lnTo>
                  <a:pt x="84357" y="459574"/>
                </a:lnTo>
                <a:lnTo>
                  <a:pt x="92820" y="452696"/>
                </a:lnTo>
                <a:lnTo>
                  <a:pt x="101811" y="446347"/>
                </a:lnTo>
                <a:lnTo>
                  <a:pt x="111331" y="440527"/>
                </a:lnTo>
                <a:lnTo>
                  <a:pt x="120851" y="435236"/>
                </a:lnTo>
                <a:lnTo>
                  <a:pt x="130900" y="430474"/>
                </a:lnTo>
                <a:lnTo>
                  <a:pt x="140948" y="425712"/>
                </a:lnTo>
                <a:lnTo>
                  <a:pt x="151526" y="421744"/>
                </a:lnTo>
                <a:lnTo>
                  <a:pt x="162104" y="418305"/>
                </a:lnTo>
                <a:lnTo>
                  <a:pt x="173211" y="415131"/>
                </a:lnTo>
                <a:lnTo>
                  <a:pt x="184582" y="412485"/>
                </a:lnTo>
                <a:lnTo>
                  <a:pt x="195688" y="410634"/>
                </a:lnTo>
                <a:lnTo>
                  <a:pt x="207059" y="409311"/>
                </a:lnTo>
                <a:lnTo>
                  <a:pt x="218959" y="408253"/>
                </a:lnTo>
                <a:lnTo>
                  <a:pt x="230859" y="407988"/>
                </a:lnTo>
                <a:lnTo>
                  <a:pt x="1273033" y="407988"/>
                </a:lnTo>
                <a:lnTo>
                  <a:pt x="1284933" y="408253"/>
                </a:lnTo>
                <a:lnTo>
                  <a:pt x="1296304" y="409311"/>
                </a:lnTo>
                <a:lnTo>
                  <a:pt x="1307939" y="410369"/>
                </a:lnTo>
                <a:lnTo>
                  <a:pt x="1319310" y="412485"/>
                </a:lnTo>
                <a:lnTo>
                  <a:pt x="1330417" y="415131"/>
                </a:lnTo>
                <a:lnTo>
                  <a:pt x="1341259" y="418305"/>
                </a:lnTo>
                <a:lnTo>
                  <a:pt x="1352101" y="421744"/>
                </a:lnTo>
                <a:lnTo>
                  <a:pt x="1362415" y="425712"/>
                </a:lnTo>
                <a:lnTo>
                  <a:pt x="1372992" y="430210"/>
                </a:lnTo>
                <a:lnTo>
                  <a:pt x="1382777" y="435236"/>
                </a:lnTo>
                <a:lnTo>
                  <a:pt x="1392561" y="440527"/>
                </a:lnTo>
                <a:lnTo>
                  <a:pt x="1401817" y="446347"/>
                </a:lnTo>
                <a:lnTo>
                  <a:pt x="1410543" y="452696"/>
                </a:lnTo>
                <a:lnTo>
                  <a:pt x="1419535" y="459574"/>
                </a:lnTo>
                <a:lnTo>
                  <a:pt x="1427997" y="466452"/>
                </a:lnTo>
                <a:lnTo>
                  <a:pt x="1435930" y="473859"/>
                </a:lnTo>
                <a:lnTo>
                  <a:pt x="1443334" y="481795"/>
                </a:lnTo>
                <a:lnTo>
                  <a:pt x="1450739" y="489996"/>
                </a:lnTo>
                <a:lnTo>
                  <a:pt x="1457614" y="498462"/>
                </a:lnTo>
                <a:lnTo>
                  <a:pt x="1463961" y="507456"/>
                </a:lnTo>
                <a:lnTo>
                  <a:pt x="1469779" y="516451"/>
                </a:lnTo>
                <a:lnTo>
                  <a:pt x="1475332" y="525974"/>
                </a:lnTo>
                <a:lnTo>
                  <a:pt x="1480621" y="535762"/>
                </a:lnTo>
                <a:lnTo>
                  <a:pt x="1485381" y="545550"/>
                </a:lnTo>
                <a:lnTo>
                  <a:pt x="1489348" y="555867"/>
                </a:lnTo>
                <a:lnTo>
                  <a:pt x="1493050" y="566449"/>
                </a:lnTo>
                <a:lnTo>
                  <a:pt x="1495959" y="577031"/>
                </a:lnTo>
                <a:lnTo>
                  <a:pt x="1498603" y="587613"/>
                </a:lnTo>
                <a:lnTo>
                  <a:pt x="1500719" y="598988"/>
                </a:lnTo>
                <a:lnTo>
                  <a:pt x="1502305" y="610363"/>
                </a:lnTo>
                <a:lnTo>
                  <a:pt x="1503099" y="621739"/>
                </a:lnTo>
                <a:lnTo>
                  <a:pt x="1503363" y="633378"/>
                </a:lnTo>
                <a:lnTo>
                  <a:pt x="1503363" y="635094"/>
                </a:lnTo>
                <a:lnTo>
                  <a:pt x="1950691" y="197947"/>
                </a:lnTo>
                <a:close/>
                <a:moveTo>
                  <a:pt x="2235011" y="0"/>
                </a:moveTo>
                <a:lnTo>
                  <a:pt x="2244532" y="265"/>
                </a:lnTo>
                <a:lnTo>
                  <a:pt x="2254054" y="794"/>
                </a:lnTo>
                <a:lnTo>
                  <a:pt x="2263575" y="2117"/>
                </a:lnTo>
                <a:lnTo>
                  <a:pt x="2272832" y="3440"/>
                </a:lnTo>
                <a:lnTo>
                  <a:pt x="2282354" y="5557"/>
                </a:lnTo>
                <a:lnTo>
                  <a:pt x="2291611" y="7939"/>
                </a:lnTo>
                <a:lnTo>
                  <a:pt x="2300867" y="11115"/>
                </a:lnTo>
                <a:lnTo>
                  <a:pt x="2309860" y="14290"/>
                </a:lnTo>
                <a:lnTo>
                  <a:pt x="2318588" y="18260"/>
                </a:lnTo>
                <a:lnTo>
                  <a:pt x="2327316" y="22229"/>
                </a:lnTo>
                <a:lnTo>
                  <a:pt x="2336044" y="26728"/>
                </a:lnTo>
                <a:lnTo>
                  <a:pt x="2344243" y="32021"/>
                </a:lnTo>
                <a:lnTo>
                  <a:pt x="2352442" y="37578"/>
                </a:lnTo>
                <a:lnTo>
                  <a:pt x="2360376" y="43400"/>
                </a:lnTo>
                <a:lnTo>
                  <a:pt x="2368046" y="50016"/>
                </a:lnTo>
                <a:lnTo>
                  <a:pt x="2375187" y="56897"/>
                </a:lnTo>
                <a:lnTo>
                  <a:pt x="2382328" y="64042"/>
                </a:lnTo>
                <a:lnTo>
                  <a:pt x="2388940" y="71451"/>
                </a:lnTo>
                <a:lnTo>
                  <a:pt x="2395024" y="79126"/>
                </a:lnTo>
                <a:lnTo>
                  <a:pt x="2400842" y="87065"/>
                </a:lnTo>
                <a:lnTo>
                  <a:pt x="2406132" y="95533"/>
                </a:lnTo>
                <a:lnTo>
                  <a:pt x="2410893" y="103737"/>
                </a:lnTo>
                <a:lnTo>
                  <a:pt x="2415124" y="112205"/>
                </a:lnTo>
                <a:lnTo>
                  <a:pt x="2418827" y="120938"/>
                </a:lnTo>
                <a:lnTo>
                  <a:pt x="2422265" y="129671"/>
                </a:lnTo>
                <a:lnTo>
                  <a:pt x="2425175" y="138669"/>
                </a:lnTo>
                <a:lnTo>
                  <a:pt x="2427820" y="147666"/>
                </a:lnTo>
                <a:lnTo>
                  <a:pt x="2429935" y="156928"/>
                </a:lnTo>
                <a:lnTo>
                  <a:pt x="2431522" y="165926"/>
                </a:lnTo>
                <a:lnTo>
                  <a:pt x="2432580" y="175188"/>
                </a:lnTo>
                <a:lnTo>
                  <a:pt x="2433109" y="184450"/>
                </a:lnTo>
                <a:lnTo>
                  <a:pt x="2433638" y="193713"/>
                </a:lnTo>
                <a:lnTo>
                  <a:pt x="2433109" y="203239"/>
                </a:lnTo>
                <a:lnTo>
                  <a:pt x="2432580" y="212502"/>
                </a:lnTo>
                <a:lnTo>
                  <a:pt x="2431522" y="221764"/>
                </a:lnTo>
                <a:lnTo>
                  <a:pt x="2429935" y="231026"/>
                </a:lnTo>
                <a:lnTo>
                  <a:pt x="2427820" y="240024"/>
                </a:lnTo>
                <a:lnTo>
                  <a:pt x="2425175" y="249021"/>
                </a:lnTo>
                <a:lnTo>
                  <a:pt x="2422265" y="258019"/>
                </a:lnTo>
                <a:lnTo>
                  <a:pt x="2418827" y="267016"/>
                </a:lnTo>
                <a:lnTo>
                  <a:pt x="2415124" y="275485"/>
                </a:lnTo>
                <a:lnTo>
                  <a:pt x="2410893" y="283953"/>
                </a:lnTo>
                <a:lnTo>
                  <a:pt x="2406132" y="292157"/>
                </a:lnTo>
                <a:lnTo>
                  <a:pt x="2400842" y="300625"/>
                </a:lnTo>
                <a:lnTo>
                  <a:pt x="2395024" y="308564"/>
                </a:lnTo>
                <a:lnTo>
                  <a:pt x="2388940" y="316238"/>
                </a:lnTo>
                <a:lnTo>
                  <a:pt x="2382328" y="323648"/>
                </a:lnTo>
                <a:lnTo>
                  <a:pt x="2375187" y="330793"/>
                </a:lnTo>
                <a:lnTo>
                  <a:pt x="2295842" y="408596"/>
                </a:lnTo>
                <a:lnTo>
                  <a:pt x="2015490" y="134434"/>
                </a:lnTo>
                <a:lnTo>
                  <a:pt x="2095099" y="56897"/>
                </a:lnTo>
                <a:lnTo>
                  <a:pt x="2102505" y="50016"/>
                </a:lnTo>
                <a:lnTo>
                  <a:pt x="2110175" y="43400"/>
                </a:lnTo>
                <a:lnTo>
                  <a:pt x="2117845" y="37578"/>
                </a:lnTo>
                <a:lnTo>
                  <a:pt x="2126044" y="32021"/>
                </a:lnTo>
                <a:lnTo>
                  <a:pt x="2134507" y="26728"/>
                </a:lnTo>
                <a:lnTo>
                  <a:pt x="2142971" y="22229"/>
                </a:lnTo>
                <a:lnTo>
                  <a:pt x="2151963" y="18260"/>
                </a:lnTo>
                <a:lnTo>
                  <a:pt x="2160427" y="14290"/>
                </a:lnTo>
                <a:lnTo>
                  <a:pt x="2169684" y="11115"/>
                </a:lnTo>
                <a:lnTo>
                  <a:pt x="2178676" y="7939"/>
                </a:lnTo>
                <a:lnTo>
                  <a:pt x="2187933" y="5557"/>
                </a:lnTo>
                <a:lnTo>
                  <a:pt x="2197454" y="3440"/>
                </a:lnTo>
                <a:lnTo>
                  <a:pt x="2206447" y="2117"/>
                </a:lnTo>
                <a:lnTo>
                  <a:pt x="2215968" y="794"/>
                </a:lnTo>
                <a:lnTo>
                  <a:pt x="2225490" y="265"/>
                </a:lnTo>
                <a:lnTo>
                  <a:pt x="2235011" y="0"/>
                </a:lnTo>
                <a:close/>
              </a:path>
            </a:pathLst>
          </a:custGeom>
          <a:solidFill>
            <a:srgbClr val="1F74AD"/>
          </a:solidFill>
          <a:ln>
            <a:noFill/>
          </a:ln>
        </p:spPr>
        <p:txBody>
          <a:bodyPr anchor="ctr">
            <a:normAutofit/>
            <a:scene3d>
              <a:camera prst="orthographicFront"/>
              <a:lightRig rig="threePt" dir="t"/>
            </a:scene3d>
            <a:sp3d contourW="12700">
              <a:contourClr>
                <a:srgbClr val="FFFFFF"/>
              </a:contourClr>
            </a:sp3d>
          </a:bodyPr>
          <a:p>
            <a:pPr algn="ctr"/>
            <a:endParaRPr lang="zh-CN" altLang="en-US">
              <a:solidFill>
                <a:srgbClr val="FFFFFF"/>
              </a:solidFill>
              <a:sym typeface="Arial" panose="020B0604020202020204" pitchFamily="34" charset="0"/>
            </a:endParaRPr>
          </a:p>
        </p:txBody>
      </p:sp>
      <p:sp>
        <p:nvSpPr>
          <p:cNvPr id="30" name="TextBox 20"/>
          <p:cNvSpPr txBox="1"/>
          <p:nvPr>
            <p:custDataLst>
              <p:tags r:id="rId6"/>
            </p:custDataLst>
          </p:nvPr>
        </p:nvSpPr>
        <p:spPr>
          <a:xfrm>
            <a:off x="1972945" y="2306955"/>
            <a:ext cx="7983220" cy="925830"/>
          </a:xfrm>
          <a:prstGeom prst="rect">
            <a:avLst/>
          </a:prstGeom>
          <a:noFill/>
          <a:effectLst/>
        </p:spPr>
        <p:txBody>
          <a:bodyPr wrap="square" rtlCol="0" anchor="ctr">
            <a:normAutofit/>
          </a:bodyPr>
          <a:p>
            <a:pPr algn="l">
              <a:lnSpc>
                <a:spcPct val="120000"/>
              </a:lnSpc>
              <a:spcBef>
                <a:spcPts val="0"/>
              </a:spcBef>
              <a:spcAft>
                <a:spcPts val="0"/>
              </a:spcAft>
            </a:pPr>
            <a:r>
              <a:rPr lang="zh-CN" altLang="en-US" sz="1600" spc="150">
                <a:solidFill>
                  <a:srgbClr val="000000">
                    <a:lumMod val="75000"/>
                    <a:lumOff val="25000"/>
                  </a:srgb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（1）情绪迟钝（emotional blunting）。情绪迟钝的患者对一般情况下能引起鲜明情绪反应的事情反应平淡，缺乏相应的情绪反应。</a:t>
            </a:r>
            <a:endParaRPr lang="zh-CN" altLang="en-US" sz="1600" spc="150">
              <a:solidFill>
                <a:srgbClr val="000000">
                  <a:lumMod val="75000"/>
                  <a:lumOff val="25000"/>
                </a:srgb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31" name="KSO_Shape"/>
          <p:cNvSpPr/>
          <p:nvPr>
            <p:custDataLst>
              <p:tags r:id="rId7"/>
            </p:custDataLst>
          </p:nvPr>
        </p:nvSpPr>
        <p:spPr bwMode="auto">
          <a:xfrm>
            <a:off x="1268239" y="3658622"/>
            <a:ext cx="510362" cy="445716"/>
          </a:xfrm>
          <a:custGeom>
            <a:avLst/>
            <a:gdLst>
              <a:gd name="T0" fmla="*/ 979217 w 2433638"/>
              <a:gd name="T1" fmla="*/ 1098870 h 2124076"/>
              <a:gd name="T2" fmla="*/ 173881 w 2433638"/>
              <a:gd name="T3" fmla="*/ 432901 h 2124076"/>
              <a:gd name="T4" fmla="*/ 155458 w 2433638"/>
              <a:gd name="T5" fmla="*/ 437460 h 2124076"/>
              <a:gd name="T6" fmla="*/ 139312 w 2433638"/>
              <a:gd name="T7" fmla="*/ 446991 h 2124076"/>
              <a:gd name="T8" fmla="*/ 126684 w 2433638"/>
              <a:gd name="T9" fmla="*/ 460667 h 2124076"/>
              <a:gd name="T10" fmla="*/ 118611 w 2433638"/>
              <a:gd name="T11" fmla="*/ 477036 h 2124076"/>
              <a:gd name="T12" fmla="*/ 115713 w 2433638"/>
              <a:gd name="T13" fmla="*/ 496099 h 2124076"/>
              <a:gd name="T14" fmla="*/ 117576 w 2433638"/>
              <a:gd name="T15" fmla="*/ 1502909 h 2124076"/>
              <a:gd name="T16" fmla="*/ 125029 w 2433638"/>
              <a:gd name="T17" fmla="*/ 1520107 h 2124076"/>
              <a:gd name="T18" fmla="*/ 137035 w 2433638"/>
              <a:gd name="T19" fmla="*/ 1534197 h 2124076"/>
              <a:gd name="T20" fmla="*/ 152560 w 2433638"/>
              <a:gd name="T21" fmla="*/ 1544350 h 2124076"/>
              <a:gd name="T22" fmla="*/ 170776 w 2433638"/>
              <a:gd name="T23" fmla="*/ 1549944 h 2124076"/>
              <a:gd name="T24" fmla="*/ 1002920 w 2433638"/>
              <a:gd name="T25" fmla="*/ 1550566 h 2124076"/>
              <a:gd name="T26" fmla="*/ 1021550 w 2433638"/>
              <a:gd name="T27" fmla="*/ 1545800 h 2124076"/>
              <a:gd name="T28" fmla="*/ 1037696 w 2433638"/>
              <a:gd name="T29" fmla="*/ 1536269 h 2124076"/>
              <a:gd name="T30" fmla="*/ 1050116 w 2433638"/>
              <a:gd name="T31" fmla="*/ 1522800 h 2124076"/>
              <a:gd name="T32" fmla="*/ 1058396 w 2433638"/>
              <a:gd name="T33" fmla="*/ 1506017 h 2124076"/>
              <a:gd name="T34" fmla="*/ 1061294 w 2433638"/>
              <a:gd name="T35" fmla="*/ 1487161 h 2124076"/>
              <a:gd name="T36" fmla="*/ 1061087 w 2433638"/>
              <a:gd name="T37" fmla="*/ 492784 h 2124076"/>
              <a:gd name="T38" fmla="*/ 1057361 w 2433638"/>
              <a:gd name="T39" fmla="*/ 474342 h 2124076"/>
              <a:gd name="T40" fmla="*/ 1048253 w 2433638"/>
              <a:gd name="T41" fmla="*/ 457973 h 2124076"/>
              <a:gd name="T42" fmla="*/ 1035212 w 2433638"/>
              <a:gd name="T43" fmla="*/ 445126 h 2124076"/>
              <a:gd name="T44" fmla="*/ 1018859 w 2433638"/>
              <a:gd name="T45" fmla="*/ 436424 h 2124076"/>
              <a:gd name="T46" fmla="*/ 999608 w 2433638"/>
              <a:gd name="T47" fmla="*/ 432694 h 2124076"/>
              <a:gd name="T48" fmla="*/ 1176801 w 2433638"/>
              <a:gd name="T49" fmla="*/ 1487161 h 2124076"/>
              <a:gd name="T50" fmla="*/ 1168728 w 2433638"/>
              <a:gd name="T51" fmla="*/ 1539792 h 2124076"/>
              <a:gd name="T52" fmla="*/ 1145957 w 2433638"/>
              <a:gd name="T53" fmla="*/ 1585998 h 2124076"/>
              <a:gd name="T54" fmla="*/ 1111182 w 2433638"/>
              <a:gd name="T55" fmla="*/ 1623502 h 2124076"/>
              <a:gd name="T56" fmla="*/ 1066469 w 2433638"/>
              <a:gd name="T57" fmla="*/ 1649818 h 2124076"/>
              <a:gd name="T58" fmla="*/ 1014719 w 2433638"/>
              <a:gd name="T59" fmla="*/ 1662871 h 2124076"/>
              <a:gd name="T60" fmla="*/ 153180 w 2433638"/>
              <a:gd name="T61" fmla="*/ 1661628 h 2124076"/>
              <a:gd name="T62" fmla="*/ 102466 w 2433638"/>
              <a:gd name="T63" fmla="*/ 1646295 h 2124076"/>
              <a:gd name="T64" fmla="*/ 59409 w 2433638"/>
              <a:gd name="T65" fmla="*/ 1617908 h 2124076"/>
              <a:gd name="T66" fmla="*/ 26289 w 2433638"/>
              <a:gd name="T67" fmla="*/ 1578746 h 2124076"/>
              <a:gd name="T68" fmla="*/ 6003 w 2433638"/>
              <a:gd name="T69" fmla="*/ 1531296 h 2124076"/>
              <a:gd name="T70" fmla="*/ 0 w 2433638"/>
              <a:gd name="T71" fmla="*/ 496099 h 2124076"/>
              <a:gd name="T72" fmla="*/ 8280 w 2433638"/>
              <a:gd name="T73" fmla="*/ 443676 h 2124076"/>
              <a:gd name="T74" fmla="*/ 31050 w 2433638"/>
              <a:gd name="T75" fmla="*/ 397469 h 2124076"/>
              <a:gd name="T76" fmla="*/ 66033 w 2433638"/>
              <a:gd name="T77" fmla="*/ 359965 h 2124076"/>
              <a:gd name="T78" fmla="*/ 110331 w 2433638"/>
              <a:gd name="T79" fmla="*/ 333442 h 2124076"/>
              <a:gd name="T80" fmla="*/ 162081 w 2433638"/>
              <a:gd name="T81" fmla="*/ 320596 h 2124076"/>
              <a:gd name="T82" fmla="*/ 1023827 w 2433638"/>
              <a:gd name="T83" fmla="*/ 321425 h 2124076"/>
              <a:gd name="T84" fmla="*/ 1074749 w 2433638"/>
              <a:gd name="T85" fmla="*/ 336966 h 2124076"/>
              <a:gd name="T86" fmla="*/ 1117806 w 2433638"/>
              <a:gd name="T87" fmla="*/ 365352 h 2124076"/>
              <a:gd name="T88" fmla="*/ 1150512 w 2433638"/>
              <a:gd name="T89" fmla="*/ 404514 h 2124076"/>
              <a:gd name="T90" fmla="*/ 1171005 w 2433638"/>
              <a:gd name="T91" fmla="*/ 451964 h 2124076"/>
              <a:gd name="T92" fmla="*/ 1176801 w 2433638"/>
              <a:gd name="T93" fmla="*/ 497443 h 2124076"/>
              <a:gd name="T94" fmla="*/ 1779124 w 2433638"/>
              <a:gd name="T95" fmla="*/ 2694 h 2124076"/>
              <a:gd name="T96" fmla="*/ 1821773 w 2433638"/>
              <a:gd name="T97" fmla="*/ 17411 h 2124076"/>
              <a:gd name="T98" fmla="*/ 1859246 w 2433638"/>
              <a:gd name="T99" fmla="*/ 44565 h 2124076"/>
              <a:gd name="T100" fmla="*/ 1887196 w 2433638"/>
              <a:gd name="T101" fmla="*/ 81253 h 2124076"/>
              <a:gd name="T102" fmla="*/ 1902101 w 2433638"/>
              <a:gd name="T103" fmla="*/ 122915 h 2124076"/>
              <a:gd name="T104" fmla="*/ 1904172 w 2433638"/>
              <a:gd name="T105" fmla="*/ 166444 h 2124076"/>
              <a:gd name="T106" fmla="*/ 1893406 w 2433638"/>
              <a:gd name="T107" fmla="*/ 209142 h 2124076"/>
              <a:gd name="T108" fmla="*/ 1870011 w 2433638"/>
              <a:gd name="T109" fmla="*/ 247696 h 2124076"/>
              <a:gd name="T110" fmla="*/ 1645796 w 2433638"/>
              <a:gd name="T111" fmla="*/ 39175 h 2124076"/>
              <a:gd name="T112" fmla="*/ 1684511 w 2433638"/>
              <a:gd name="T113" fmla="*/ 14302 h 2124076"/>
              <a:gd name="T114" fmla="*/ 1727160 w 2433638"/>
              <a:gd name="T115" fmla="*/ 1658 h 212407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433638" h="2124076">
                <a:moveTo>
                  <a:pt x="713371" y="1577975"/>
                </a:moveTo>
                <a:lnTo>
                  <a:pt x="804863" y="1667192"/>
                </a:lnTo>
                <a:lnTo>
                  <a:pt x="574675" y="1801813"/>
                </a:lnTo>
                <a:lnTo>
                  <a:pt x="713371" y="1577975"/>
                </a:lnTo>
                <a:close/>
                <a:moveTo>
                  <a:pt x="994071" y="1152525"/>
                </a:moveTo>
                <a:lnTo>
                  <a:pt x="1250950" y="1402947"/>
                </a:lnTo>
                <a:lnTo>
                  <a:pt x="852445" y="1631950"/>
                </a:lnTo>
                <a:lnTo>
                  <a:pt x="757237" y="1538868"/>
                </a:lnTo>
                <a:lnTo>
                  <a:pt x="994071" y="1152525"/>
                </a:lnTo>
                <a:close/>
                <a:moveTo>
                  <a:pt x="230859" y="552164"/>
                </a:moveTo>
                <a:lnTo>
                  <a:pt x="226364" y="552428"/>
                </a:lnTo>
                <a:lnTo>
                  <a:pt x="222133" y="552693"/>
                </a:lnTo>
                <a:lnTo>
                  <a:pt x="218166" y="553222"/>
                </a:lnTo>
                <a:lnTo>
                  <a:pt x="213935" y="553751"/>
                </a:lnTo>
                <a:lnTo>
                  <a:pt x="209968" y="554809"/>
                </a:lnTo>
                <a:lnTo>
                  <a:pt x="206266" y="555867"/>
                </a:lnTo>
                <a:lnTo>
                  <a:pt x="202299" y="557190"/>
                </a:lnTo>
                <a:lnTo>
                  <a:pt x="198597" y="558513"/>
                </a:lnTo>
                <a:lnTo>
                  <a:pt x="194895" y="560100"/>
                </a:lnTo>
                <a:lnTo>
                  <a:pt x="191457" y="561952"/>
                </a:lnTo>
                <a:lnTo>
                  <a:pt x="187755" y="564068"/>
                </a:lnTo>
                <a:lnTo>
                  <a:pt x="184582" y="565920"/>
                </a:lnTo>
                <a:lnTo>
                  <a:pt x="181144" y="568301"/>
                </a:lnTo>
                <a:lnTo>
                  <a:pt x="177971" y="570682"/>
                </a:lnTo>
                <a:lnTo>
                  <a:pt x="175062" y="573063"/>
                </a:lnTo>
                <a:lnTo>
                  <a:pt x="171888" y="575708"/>
                </a:lnTo>
                <a:lnTo>
                  <a:pt x="169244" y="578883"/>
                </a:lnTo>
                <a:lnTo>
                  <a:pt x="166599" y="581793"/>
                </a:lnTo>
                <a:lnTo>
                  <a:pt x="164219" y="584703"/>
                </a:lnTo>
                <a:lnTo>
                  <a:pt x="161839" y="588142"/>
                </a:lnTo>
                <a:lnTo>
                  <a:pt x="159724" y="591316"/>
                </a:lnTo>
                <a:lnTo>
                  <a:pt x="157608" y="594491"/>
                </a:lnTo>
                <a:lnTo>
                  <a:pt x="156022" y="598194"/>
                </a:lnTo>
                <a:lnTo>
                  <a:pt x="154435" y="601633"/>
                </a:lnTo>
                <a:lnTo>
                  <a:pt x="152848" y="605601"/>
                </a:lnTo>
                <a:lnTo>
                  <a:pt x="151526" y="609041"/>
                </a:lnTo>
                <a:lnTo>
                  <a:pt x="150204" y="613009"/>
                </a:lnTo>
                <a:lnTo>
                  <a:pt x="149411" y="616977"/>
                </a:lnTo>
                <a:lnTo>
                  <a:pt x="148882" y="620945"/>
                </a:lnTo>
                <a:lnTo>
                  <a:pt x="148088" y="624913"/>
                </a:lnTo>
                <a:lnTo>
                  <a:pt x="147824" y="629146"/>
                </a:lnTo>
                <a:lnTo>
                  <a:pt x="147824" y="633378"/>
                </a:lnTo>
                <a:lnTo>
                  <a:pt x="147824" y="1898686"/>
                </a:lnTo>
                <a:lnTo>
                  <a:pt x="147824" y="1902918"/>
                </a:lnTo>
                <a:lnTo>
                  <a:pt x="148088" y="1906887"/>
                </a:lnTo>
                <a:lnTo>
                  <a:pt x="148882" y="1911119"/>
                </a:lnTo>
                <a:lnTo>
                  <a:pt x="149411" y="1915087"/>
                </a:lnTo>
                <a:lnTo>
                  <a:pt x="150204" y="1918791"/>
                </a:lnTo>
                <a:lnTo>
                  <a:pt x="151526" y="1922759"/>
                </a:lnTo>
                <a:lnTo>
                  <a:pt x="152848" y="1926463"/>
                </a:lnTo>
                <a:lnTo>
                  <a:pt x="154435" y="1930166"/>
                </a:lnTo>
                <a:lnTo>
                  <a:pt x="156022" y="1933605"/>
                </a:lnTo>
                <a:lnTo>
                  <a:pt x="157608" y="1937309"/>
                </a:lnTo>
                <a:lnTo>
                  <a:pt x="159724" y="1940748"/>
                </a:lnTo>
                <a:lnTo>
                  <a:pt x="161839" y="1944187"/>
                </a:lnTo>
                <a:lnTo>
                  <a:pt x="164219" y="1947097"/>
                </a:lnTo>
                <a:lnTo>
                  <a:pt x="166599" y="1950272"/>
                </a:lnTo>
                <a:lnTo>
                  <a:pt x="169244" y="1953446"/>
                </a:lnTo>
                <a:lnTo>
                  <a:pt x="171888" y="1956091"/>
                </a:lnTo>
                <a:lnTo>
                  <a:pt x="175062" y="1958737"/>
                </a:lnTo>
                <a:lnTo>
                  <a:pt x="177971" y="1961382"/>
                </a:lnTo>
                <a:lnTo>
                  <a:pt x="181144" y="1963763"/>
                </a:lnTo>
                <a:lnTo>
                  <a:pt x="184582" y="1965880"/>
                </a:lnTo>
                <a:lnTo>
                  <a:pt x="187755" y="1967996"/>
                </a:lnTo>
                <a:lnTo>
                  <a:pt x="191457" y="1970112"/>
                </a:lnTo>
                <a:lnTo>
                  <a:pt x="194895" y="1971700"/>
                </a:lnTo>
                <a:lnTo>
                  <a:pt x="198597" y="1973551"/>
                </a:lnTo>
                <a:lnTo>
                  <a:pt x="202299" y="1974874"/>
                </a:lnTo>
                <a:lnTo>
                  <a:pt x="206266" y="1976197"/>
                </a:lnTo>
                <a:lnTo>
                  <a:pt x="209968" y="1977255"/>
                </a:lnTo>
                <a:lnTo>
                  <a:pt x="213935" y="1978049"/>
                </a:lnTo>
                <a:lnTo>
                  <a:pt x="218166" y="1978842"/>
                </a:lnTo>
                <a:lnTo>
                  <a:pt x="222133" y="1979636"/>
                </a:lnTo>
                <a:lnTo>
                  <a:pt x="226364" y="1979900"/>
                </a:lnTo>
                <a:lnTo>
                  <a:pt x="230859" y="1979900"/>
                </a:lnTo>
                <a:lnTo>
                  <a:pt x="1273033" y="1979900"/>
                </a:lnTo>
                <a:lnTo>
                  <a:pt x="1276999" y="1979900"/>
                </a:lnTo>
                <a:lnTo>
                  <a:pt x="1281230" y="1979636"/>
                </a:lnTo>
                <a:lnTo>
                  <a:pt x="1285461" y="1978842"/>
                </a:lnTo>
                <a:lnTo>
                  <a:pt x="1289693" y="1978049"/>
                </a:lnTo>
                <a:lnTo>
                  <a:pt x="1293395" y="1977255"/>
                </a:lnTo>
                <a:lnTo>
                  <a:pt x="1297626" y="1976197"/>
                </a:lnTo>
                <a:lnTo>
                  <a:pt x="1301593" y="1974874"/>
                </a:lnTo>
                <a:lnTo>
                  <a:pt x="1305030" y="1973551"/>
                </a:lnTo>
                <a:lnTo>
                  <a:pt x="1308997" y="1971700"/>
                </a:lnTo>
                <a:lnTo>
                  <a:pt x="1312435" y="1970112"/>
                </a:lnTo>
                <a:lnTo>
                  <a:pt x="1315873" y="1967996"/>
                </a:lnTo>
                <a:lnTo>
                  <a:pt x="1319310" y="1965880"/>
                </a:lnTo>
                <a:lnTo>
                  <a:pt x="1322484" y="1963763"/>
                </a:lnTo>
                <a:lnTo>
                  <a:pt x="1325657" y="1961382"/>
                </a:lnTo>
                <a:lnTo>
                  <a:pt x="1328566" y="1958737"/>
                </a:lnTo>
                <a:lnTo>
                  <a:pt x="1331475" y="1956091"/>
                </a:lnTo>
                <a:lnTo>
                  <a:pt x="1334119" y="1953446"/>
                </a:lnTo>
                <a:lnTo>
                  <a:pt x="1336764" y="1950272"/>
                </a:lnTo>
                <a:lnTo>
                  <a:pt x="1339144" y="1947097"/>
                </a:lnTo>
                <a:lnTo>
                  <a:pt x="1341524" y="1944187"/>
                </a:lnTo>
                <a:lnTo>
                  <a:pt x="1343639" y="1940748"/>
                </a:lnTo>
                <a:lnTo>
                  <a:pt x="1345755" y="1937309"/>
                </a:lnTo>
                <a:lnTo>
                  <a:pt x="1347606" y="1933605"/>
                </a:lnTo>
                <a:lnTo>
                  <a:pt x="1349457" y="1930166"/>
                </a:lnTo>
                <a:lnTo>
                  <a:pt x="1350779" y="1926463"/>
                </a:lnTo>
                <a:lnTo>
                  <a:pt x="1352101" y="1922759"/>
                </a:lnTo>
                <a:lnTo>
                  <a:pt x="1353159" y="1918791"/>
                </a:lnTo>
                <a:lnTo>
                  <a:pt x="1354217" y="1915087"/>
                </a:lnTo>
                <a:lnTo>
                  <a:pt x="1354746" y="1911119"/>
                </a:lnTo>
                <a:lnTo>
                  <a:pt x="1355275" y="1906887"/>
                </a:lnTo>
                <a:lnTo>
                  <a:pt x="1355539" y="1902918"/>
                </a:lnTo>
                <a:lnTo>
                  <a:pt x="1355804" y="1898686"/>
                </a:lnTo>
                <a:lnTo>
                  <a:pt x="1355804" y="1327749"/>
                </a:lnTo>
                <a:lnTo>
                  <a:pt x="1312492" y="1370013"/>
                </a:lnTo>
                <a:lnTo>
                  <a:pt x="1031875" y="1095852"/>
                </a:lnTo>
                <a:lnTo>
                  <a:pt x="1355804" y="779295"/>
                </a:lnTo>
                <a:lnTo>
                  <a:pt x="1355804" y="633378"/>
                </a:lnTo>
                <a:lnTo>
                  <a:pt x="1355539" y="629146"/>
                </a:lnTo>
                <a:lnTo>
                  <a:pt x="1355275" y="624913"/>
                </a:lnTo>
                <a:lnTo>
                  <a:pt x="1354746" y="620945"/>
                </a:lnTo>
                <a:lnTo>
                  <a:pt x="1354217" y="616977"/>
                </a:lnTo>
                <a:lnTo>
                  <a:pt x="1353159" y="613009"/>
                </a:lnTo>
                <a:lnTo>
                  <a:pt x="1352101" y="609041"/>
                </a:lnTo>
                <a:lnTo>
                  <a:pt x="1350779" y="605601"/>
                </a:lnTo>
                <a:lnTo>
                  <a:pt x="1349457" y="601633"/>
                </a:lnTo>
                <a:lnTo>
                  <a:pt x="1347606" y="598194"/>
                </a:lnTo>
                <a:lnTo>
                  <a:pt x="1345755" y="594491"/>
                </a:lnTo>
                <a:lnTo>
                  <a:pt x="1343639" y="591316"/>
                </a:lnTo>
                <a:lnTo>
                  <a:pt x="1341524" y="588142"/>
                </a:lnTo>
                <a:lnTo>
                  <a:pt x="1339144" y="584703"/>
                </a:lnTo>
                <a:lnTo>
                  <a:pt x="1336764" y="581793"/>
                </a:lnTo>
                <a:lnTo>
                  <a:pt x="1334119" y="578883"/>
                </a:lnTo>
                <a:lnTo>
                  <a:pt x="1331475" y="575708"/>
                </a:lnTo>
                <a:lnTo>
                  <a:pt x="1328566" y="573063"/>
                </a:lnTo>
                <a:lnTo>
                  <a:pt x="1325657" y="570682"/>
                </a:lnTo>
                <a:lnTo>
                  <a:pt x="1322484" y="568301"/>
                </a:lnTo>
                <a:lnTo>
                  <a:pt x="1319310" y="565920"/>
                </a:lnTo>
                <a:lnTo>
                  <a:pt x="1315873" y="564068"/>
                </a:lnTo>
                <a:lnTo>
                  <a:pt x="1312435" y="561952"/>
                </a:lnTo>
                <a:lnTo>
                  <a:pt x="1308997" y="560100"/>
                </a:lnTo>
                <a:lnTo>
                  <a:pt x="1305030" y="558513"/>
                </a:lnTo>
                <a:lnTo>
                  <a:pt x="1301593" y="557190"/>
                </a:lnTo>
                <a:lnTo>
                  <a:pt x="1297626" y="555867"/>
                </a:lnTo>
                <a:lnTo>
                  <a:pt x="1293395" y="554809"/>
                </a:lnTo>
                <a:lnTo>
                  <a:pt x="1289693" y="553751"/>
                </a:lnTo>
                <a:lnTo>
                  <a:pt x="1285461" y="553222"/>
                </a:lnTo>
                <a:lnTo>
                  <a:pt x="1281230" y="552693"/>
                </a:lnTo>
                <a:lnTo>
                  <a:pt x="1276999" y="552428"/>
                </a:lnTo>
                <a:lnTo>
                  <a:pt x="1273033" y="552164"/>
                </a:lnTo>
                <a:lnTo>
                  <a:pt x="230859" y="552164"/>
                </a:lnTo>
                <a:close/>
                <a:moveTo>
                  <a:pt x="1950691" y="197947"/>
                </a:moveTo>
                <a:lnTo>
                  <a:pt x="2231837" y="472902"/>
                </a:lnTo>
                <a:lnTo>
                  <a:pt x="1503363" y="1183758"/>
                </a:lnTo>
                <a:lnTo>
                  <a:pt x="1503363" y="1898686"/>
                </a:lnTo>
                <a:lnTo>
                  <a:pt x="1503099" y="1910326"/>
                </a:lnTo>
                <a:lnTo>
                  <a:pt x="1502305" y="1921701"/>
                </a:lnTo>
                <a:lnTo>
                  <a:pt x="1500719" y="1933076"/>
                </a:lnTo>
                <a:lnTo>
                  <a:pt x="1498603" y="1944187"/>
                </a:lnTo>
                <a:lnTo>
                  <a:pt x="1495959" y="1955033"/>
                </a:lnTo>
                <a:lnTo>
                  <a:pt x="1493050" y="1965880"/>
                </a:lnTo>
                <a:lnTo>
                  <a:pt x="1489348" y="1976197"/>
                </a:lnTo>
                <a:lnTo>
                  <a:pt x="1485381" y="1986249"/>
                </a:lnTo>
                <a:lnTo>
                  <a:pt x="1480621" y="1996567"/>
                </a:lnTo>
                <a:lnTo>
                  <a:pt x="1475332" y="2006090"/>
                </a:lnTo>
                <a:lnTo>
                  <a:pt x="1469779" y="2015614"/>
                </a:lnTo>
                <a:lnTo>
                  <a:pt x="1463961" y="2024873"/>
                </a:lnTo>
                <a:lnTo>
                  <a:pt x="1457614" y="2033338"/>
                </a:lnTo>
                <a:lnTo>
                  <a:pt x="1450739" y="2042068"/>
                </a:lnTo>
                <a:lnTo>
                  <a:pt x="1443334" y="2050004"/>
                </a:lnTo>
                <a:lnTo>
                  <a:pt x="1435930" y="2057940"/>
                </a:lnTo>
                <a:lnTo>
                  <a:pt x="1427997" y="2065612"/>
                </a:lnTo>
                <a:lnTo>
                  <a:pt x="1419535" y="2072755"/>
                </a:lnTo>
                <a:lnTo>
                  <a:pt x="1410543" y="2079104"/>
                </a:lnTo>
                <a:lnTo>
                  <a:pt x="1401817" y="2085453"/>
                </a:lnTo>
                <a:lnTo>
                  <a:pt x="1392561" y="2091273"/>
                </a:lnTo>
                <a:lnTo>
                  <a:pt x="1382777" y="2096828"/>
                </a:lnTo>
                <a:lnTo>
                  <a:pt x="1372992" y="2101855"/>
                </a:lnTo>
                <a:lnTo>
                  <a:pt x="1362415" y="2106352"/>
                </a:lnTo>
                <a:lnTo>
                  <a:pt x="1352101" y="2110320"/>
                </a:lnTo>
                <a:lnTo>
                  <a:pt x="1341259" y="2114024"/>
                </a:lnTo>
                <a:lnTo>
                  <a:pt x="1330417" y="2116934"/>
                </a:lnTo>
                <a:lnTo>
                  <a:pt x="1319310" y="2119314"/>
                </a:lnTo>
                <a:lnTo>
                  <a:pt x="1307939" y="2121431"/>
                </a:lnTo>
                <a:lnTo>
                  <a:pt x="1296304" y="2123018"/>
                </a:lnTo>
                <a:lnTo>
                  <a:pt x="1284933" y="2123812"/>
                </a:lnTo>
                <a:lnTo>
                  <a:pt x="1273033" y="2124076"/>
                </a:lnTo>
                <a:lnTo>
                  <a:pt x="230859" y="2124076"/>
                </a:lnTo>
                <a:lnTo>
                  <a:pt x="218959" y="2123812"/>
                </a:lnTo>
                <a:lnTo>
                  <a:pt x="207059" y="2123018"/>
                </a:lnTo>
                <a:lnTo>
                  <a:pt x="195688" y="2121431"/>
                </a:lnTo>
                <a:lnTo>
                  <a:pt x="184582" y="2119314"/>
                </a:lnTo>
                <a:lnTo>
                  <a:pt x="173211" y="2116934"/>
                </a:lnTo>
                <a:lnTo>
                  <a:pt x="162104" y="2114024"/>
                </a:lnTo>
                <a:lnTo>
                  <a:pt x="151526" y="2110320"/>
                </a:lnTo>
                <a:lnTo>
                  <a:pt x="140948" y="2106352"/>
                </a:lnTo>
                <a:lnTo>
                  <a:pt x="130900" y="2101855"/>
                </a:lnTo>
                <a:lnTo>
                  <a:pt x="120851" y="2096828"/>
                </a:lnTo>
                <a:lnTo>
                  <a:pt x="111331" y="2091273"/>
                </a:lnTo>
                <a:lnTo>
                  <a:pt x="101811" y="2085453"/>
                </a:lnTo>
                <a:lnTo>
                  <a:pt x="92820" y="2079104"/>
                </a:lnTo>
                <a:lnTo>
                  <a:pt x="84357" y="2072755"/>
                </a:lnTo>
                <a:lnTo>
                  <a:pt x="75895" y="2065612"/>
                </a:lnTo>
                <a:lnTo>
                  <a:pt x="67962" y="2057940"/>
                </a:lnTo>
                <a:lnTo>
                  <a:pt x="60293" y="2050004"/>
                </a:lnTo>
                <a:lnTo>
                  <a:pt x="53153" y="2042068"/>
                </a:lnTo>
                <a:lnTo>
                  <a:pt x="46278" y="2033338"/>
                </a:lnTo>
                <a:lnTo>
                  <a:pt x="39666" y="2024873"/>
                </a:lnTo>
                <a:lnTo>
                  <a:pt x="33584" y="2015614"/>
                </a:lnTo>
                <a:lnTo>
                  <a:pt x="28031" y="2006090"/>
                </a:lnTo>
                <a:lnTo>
                  <a:pt x="23006" y="1996567"/>
                </a:lnTo>
                <a:lnTo>
                  <a:pt x="18511" y="1986249"/>
                </a:lnTo>
                <a:lnTo>
                  <a:pt x="14280" y="1976197"/>
                </a:lnTo>
                <a:lnTo>
                  <a:pt x="10578" y="1965880"/>
                </a:lnTo>
                <a:lnTo>
                  <a:pt x="7669" y="1955033"/>
                </a:lnTo>
                <a:lnTo>
                  <a:pt x="4760" y="1944187"/>
                </a:lnTo>
                <a:lnTo>
                  <a:pt x="2909" y="1933076"/>
                </a:lnTo>
                <a:lnTo>
                  <a:pt x="1322" y="1921701"/>
                </a:lnTo>
                <a:lnTo>
                  <a:pt x="529" y="1910326"/>
                </a:lnTo>
                <a:lnTo>
                  <a:pt x="0" y="1898686"/>
                </a:lnTo>
                <a:lnTo>
                  <a:pt x="0" y="633378"/>
                </a:lnTo>
                <a:lnTo>
                  <a:pt x="529" y="621739"/>
                </a:lnTo>
                <a:lnTo>
                  <a:pt x="1322" y="610363"/>
                </a:lnTo>
                <a:lnTo>
                  <a:pt x="2909" y="598988"/>
                </a:lnTo>
                <a:lnTo>
                  <a:pt x="4760" y="587613"/>
                </a:lnTo>
                <a:lnTo>
                  <a:pt x="7669" y="577031"/>
                </a:lnTo>
                <a:lnTo>
                  <a:pt x="10578" y="566449"/>
                </a:lnTo>
                <a:lnTo>
                  <a:pt x="14280" y="555867"/>
                </a:lnTo>
                <a:lnTo>
                  <a:pt x="18511" y="545550"/>
                </a:lnTo>
                <a:lnTo>
                  <a:pt x="23006" y="535762"/>
                </a:lnTo>
                <a:lnTo>
                  <a:pt x="28031" y="525974"/>
                </a:lnTo>
                <a:lnTo>
                  <a:pt x="33584" y="516451"/>
                </a:lnTo>
                <a:lnTo>
                  <a:pt x="39666" y="507456"/>
                </a:lnTo>
                <a:lnTo>
                  <a:pt x="46278" y="498462"/>
                </a:lnTo>
                <a:lnTo>
                  <a:pt x="53153" y="489996"/>
                </a:lnTo>
                <a:lnTo>
                  <a:pt x="60293" y="481795"/>
                </a:lnTo>
                <a:lnTo>
                  <a:pt x="67962" y="474124"/>
                </a:lnTo>
                <a:lnTo>
                  <a:pt x="75895" y="466717"/>
                </a:lnTo>
                <a:lnTo>
                  <a:pt x="84357" y="459574"/>
                </a:lnTo>
                <a:lnTo>
                  <a:pt x="92820" y="452696"/>
                </a:lnTo>
                <a:lnTo>
                  <a:pt x="101811" y="446347"/>
                </a:lnTo>
                <a:lnTo>
                  <a:pt x="111331" y="440527"/>
                </a:lnTo>
                <a:lnTo>
                  <a:pt x="120851" y="435236"/>
                </a:lnTo>
                <a:lnTo>
                  <a:pt x="130900" y="430474"/>
                </a:lnTo>
                <a:lnTo>
                  <a:pt x="140948" y="425712"/>
                </a:lnTo>
                <a:lnTo>
                  <a:pt x="151526" y="421744"/>
                </a:lnTo>
                <a:lnTo>
                  <a:pt x="162104" y="418305"/>
                </a:lnTo>
                <a:lnTo>
                  <a:pt x="173211" y="415131"/>
                </a:lnTo>
                <a:lnTo>
                  <a:pt x="184582" y="412485"/>
                </a:lnTo>
                <a:lnTo>
                  <a:pt x="195688" y="410634"/>
                </a:lnTo>
                <a:lnTo>
                  <a:pt x="207059" y="409311"/>
                </a:lnTo>
                <a:lnTo>
                  <a:pt x="218959" y="408253"/>
                </a:lnTo>
                <a:lnTo>
                  <a:pt x="230859" y="407988"/>
                </a:lnTo>
                <a:lnTo>
                  <a:pt x="1273033" y="407988"/>
                </a:lnTo>
                <a:lnTo>
                  <a:pt x="1284933" y="408253"/>
                </a:lnTo>
                <a:lnTo>
                  <a:pt x="1296304" y="409311"/>
                </a:lnTo>
                <a:lnTo>
                  <a:pt x="1307939" y="410369"/>
                </a:lnTo>
                <a:lnTo>
                  <a:pt x="1319310" y="412485"/>
                </a:lnTo>
                <a:lnTo>
                  <a:pt x="1330417" y="415131"/>
                </a:lnTo>
                <a:lnTo>
                  <a:pt x="1341259" y="418305"/>
                </a:lnTo>
                <a:lnTo>
                  <a:pt x="1352101" y="421744"/>
                </a:lnTo>
                <a:lnTo>
                  <a:pt x="1362415" y="425712"/>
                </a:lnTo>
                <a:lnTo>
                  <a:pt x="1372992" y="430210"/>
                </a:lnTo>
                <a:lnTo>
                  <a:pt x="1382777" y="435236"/>
                </a:lnTo>
                <a:lnTo>
                  <a:pt x="1392561" y="440527"/>
                </a:lnTo>
                <a:lnTo>
                  <a:pt x="1401817" y="446347"/>
                </a:lnTo>
                <a:lnTo>
                  <a:pt x="1410543" y="452696"/>
                </a:lnTo>
                <a:lnTo>
                  <a:pt x="1419535" y="459574"/>
                </a:lnTo>
                <a:lnTo>
                  <a:pt x="1427997" y="466452"/>
                </a:lnTo>
                <a:lnTo>
                  <a:pt x="1435930" y="473859"/>
                </a:lnTo>
                <a:lnTo>
                  <a:pt x="1443334" y="481795"/>
                </a:lnTo>
                <a:lnTo>
                  <a:pt x="1450739" y="489996"/>
                </a:lnTo>
                <a:lnTo>
                  <a:pt x="1457614" y="498462"/>
                </a:lnTo>
                <a:lnTo>
                  <a:pt x="1463961" y="507456"/>
                </a:lnTo>
                <a:lnTo>
                  <a:pt x="1469779" y="516451"/>
                </a:lnTo>
                <a:lnTo>
                  <a:pt x="1475332" y="525974"/>
                </a:lnTo>
                <a:lnTo>
                  <a:pt x="1480621" y="535762"/>
                </a:lnTo>
                <a:lnTo>
                  <a:pt x="1485381" y="545550"/>
                </a:lnTo>
                <a:lnTo>
                  <a:pt x="1489348" y="555867"/>
                </a:lnTo>
                <a:lnTo>
                  <a:pt x="1493050" y="566449"/>
                </a:lnTo>
                <a:lnTo>
                  <a:pt x="1495959" y="577031"/>
                </a:lnTo>
                <a:lnTo>
                  <a:pt x="1498603" y="587613"/>
                </a:lnTo>
                <a:lnTo>
                  <a:pt x="1500719" y="598988"/>
                </a:lnTo>
                <a:lnTo>
                  <a:pt x="1502305" y="610363"/>
                </a:lnTo>
                <a:lnTo>
                  <a:pt x="1503099" y="621739"/>
                </a:lnTo>
                <a:lnTo>
                  <a:pt x="1503363" y="633378"/>
                </a:lnTo>
                <a:lnTo>
                  <a:pt x="1503363" y="635094"/>
                </a:lnTo>
                <a:lnTo>
                  <a:pt x="1950691" y="197947"/>
                </a:lnTo>
                <a:close/>
                <a:moveTo>
                  <a:pt x="2235011" y="0"/>
                </a:moveTo>
                <a:lnTo>
                  <a:pt x="2244532" y="265"/>
                </a:lnTo>
                <a:lnTo>
                  <a:pt x="2254054" y="794"/>
                </a:lnTo>
                <a:lnTo>
                  <a:pt x="2263575" y="2117"/>
                </a:lnTo>
                <a:lnTo>
                  <a:pt x="2272832" y="3440"/>
                </a:lnTo>
                <a:lnTo>
                  <a:pt x="2282354" y="5557"/>
                </a:lnTo>
                <a:lnTo>
                  <a:pt x="2291611" y="7939"/>
                </a:lnTo>
                <a:lnTo>
                  <a:pt x="2300867" y="11115"/>
                </a:lnTo>
                <a:lnTo>
                  <a:pt x="2309860" y="14290"/>
                </a:lnTo>
                <a:lnTo>
                  <a:pt x="2318588" y="18260"/>
                </a:lnTo>
                <a:lnTo>
                  <a:pt x="2327316" y="22229"/>
                </a:lnTo>
                <a:lnTo>
                  <a:pt x="2336044" y="26728"/>
                </a:lnTo>
                <a:lnTo>
                  <a:pt x="2344243" y="32021"/>
                </a:lnTo>
                <a:lnTo>
                  <a:pt x="2352442" y="37578"/>
                </a:lnTo>
                <a:lnTo>
                  <a:pt x="2360376" y="43400"/>
                </a:lnTo>
                <a:lnTo>
                  <a:pt x="2368046" y="50016"/>
                </a:lnTo>
                <a:lnTo>
                  <a:pt x="2375187" y="56897"/>
                </a:lnTo>
                <a:lnTo>
                  <a:pt x="2382328" y="64042"/>
                </a:lnTo>
                <a:lnTo>
                  <a:pt x="2388940" y="71451"/>
                </a:lnTo>
                <a:lnTo>
                  <a:pt x="2395024" y="79126"/>
                </a:lnTo>
                <a:lnTo>
                  <a:pt x="2400842" y="87065"/>
                </a:lnTo>
                <a:lnTo>
                  <a:pt x="2406132" y="95533"/>
                </a:lnTo>
                <a:lnTo>
                  <a:pt x="2410893" y="103737"/>
                </a:lnTo>
                <a:lnTo>
                  <a:pt x="2415124" y="112205"/>
                </a:lnTo>
                <a:lnTo>
                  <a:pt x="2418827" y="120938"/>
                </a:lnTo>
                <a:lnTo>
                  <a:pt x="2422265" y="129671"/>
                </a:lnTo>
                <a:lnTo>
                  <a:pt x="2425175" y="138669"/>
                </a:lnTo>
                <a:lnTo>
                  <a:pt x="2427820" y="147666"/>
                </a:lnTo>
                <a:lnTo>
                  <a:pt x="2429935" y="156928"/>
                </a:lnTo>
                <a:lnTo>
                  <a:pt x="2431522" y="165926"/>
                </a:lnTo>
                <a:lnTo>
                  <a:pt x="2432580" y="175188"/>
                </a:lnTo>
                <a:lnTo>
                  <a:pt x="2433109" y="184450"/>
                </a:lnTo>
                <a:lnTo>
                  <a:pt x="2433638" y="193713"/>
                </a:lnTo>
                <a:lnTo>
                  <a:pt x="2433109" y="203239"/>
                </a:lnTo>
                <a:lnTo>
                  <a:pt x="2432580" y="212502"/>
                </a:lnTo>
                <a:lnTo>
                  <a:pt x="2431522" y="221764"/>
                </a:lnTo>
                <a:lnTo>
                  <a:pt x="2429935" y="231026"/>
                </a:lnTo>
                <a:lnTo>
                  <a:pt x="2427820" y="240024"/>
                </a:lnTo>
                <a:lnTo>
                  <a:pt x="2425175" y="249021"/>
                </a:lnTo>
                <a:lnTo>
                  <a:pt x="2422265" y="258019"/>
                </a:lnTo>
                <a:lnTo>
                  <a:pt x="2418827" y="267016"/>
                </a:lnTo>
                <a:lnTo>
                  <a:pt x="2415124" y="275485"/>
                </a:lnTo>
                <a:lnTo>
                  <a:pt x="2410893" y="283953"/>
                </a:lnTo>
                <a:lnTo>
                  <a:pt x="2406132" y="292157"/>
                </a:lnTo>
                <a:lnTo>
                  <a:pt x="2400842" y="300625"/>
                </a:lnTo>
                <a:lnTo>
                  <a:pt x="2395024" y="308564"/>
                </a:lnTo>
                <a:lnTo>
                  <a:pt x="2388940" y="316238"/>
                </a:lnTo>
                <a:lnTo>
                  <a:pt x="2382328" y="323648"/>
                </a:lnTo>
                <a:lnTo>
                  <a:pt x="2375187" y="330793"/>
                </a:lnTo>
                <a:lnTo>
                  <a:pt x="2295842" y="408596"/>
                </a:lnTo>
                <a:lnTo>
                  <a:pt x="2015490" y="134434"/>
                </a:lnTo>
                <a:lnTo>
                  <a:pt x="2095099" y="56897"/>
                </a:lnTo>
                <a:lnTo>
                  <a:pt x="2102505" y="50016"/>
                </a:lnTo>
                <a:lnTo>
                  <a:pt x="2110175" y="43400"/>
                </a:lnTo>
                <a:lnTo>
                  <a:pt x="2117845" y="37578"/>
                </a:lnTo>
                <a:lnTo>
                  <a:pt x="2126044" y="32021"/>
                </a:lnTo>
                <a:lnTo>
                  <a:pt x="2134507" y="26728"/>
                </a:lnTo>
                <a:lnTo>
                  <a:pt x="2142971" y="22229"/>
                </a:lnTo>
                <a:lnTo>
                  <a:pt x="2151963" y="18260"/>
                </a:lnTo>
                <a:lnTo>
                  <a:pt x="2160427" y="14290"/>
                </a:lnTo>
                <a:lnTo>
                  <a:pt x="2169684" y="11115"/>
                </a:lnTo>
                <a:lnTo>
                  <a:pt x="2178676" y="7939"/>
                </a:lnTo>
                <a:lnTo>
                  <a:pt x="2187933" y="5557"/>
                </a:lnTo>
                <a:lnTo>
                  <a:pt x="2197454" y="3440"/>
                </a:lnTo>
                <a:lnTo>
                  <a:pt x="2206447" y="2117"/>
                </a:lnTo>
                <a:lnTo>
                  <a:pt x="2215968" y="794"/>
                </a:lnTo>
                <a:lnTo>
                  <a:pt x="2225490" y="265"/>
                </a:lnTo>
                <a:lnTo>
                  <a:pt x="2235011" y="0"/>
                </a:lnTo>
                <a:close/>
              </a:path>
            </a:pathLst>
          </a:custGeom>
          <a:solidFill>
            <a:srgbClr val="3498DB"/>
          </a:solidFill>
          <a:ln>
            <a:noFill/>
          </a:ln>
        </p:spPr>
        <p:txBody>
          <a:bodyPr anchor="ctr">
            <a:normAutofit/>
            <a:scene3d>
              <a:camera prst="orthographicFront"/>
              <a:lightRig rig="threePt" dir="t"/>
            </a:scene3d>
            <a:sp3d contourW="12700">
              <a:contourClr>
                <a:srgbClr val="FFFFFF"/>
              </a:contourClr>
            </a:sp3d>
          </a:bodyPr>
          <a:p>
            <a:pPr algn="ctr"/>
            <a:endParaRPr lang="zh-CN" altLang="en-US">
              <a:solidFill>
                <a:srgbClr val="3498DB">
                  <a:lumMod val="75000"/>
                </a:srgbClr>
              </a:solidFill>
              <a:sym typeface="Arial" panose="020B0604020202020204" pitchFamily="34" charset="0"/>
            </a:endParaRPr>
          </a:p>
        </p:txBody>
      </p:sp>
      <p:sp>
        <p:nvSpPr>
          <p:cNvPr id="32" name="TextBox 20"/>
          <p:cNvSpPr txBox="1"/>
          <p:nvPr>
            <p:custDataLst>
              <p:tags r:id="rId8"/>
            </p:custDataLst>
          </p:nvPr>
        </p:nvSpPr>
        <p:spPr>
          <a:xfrm>
            <a:off x="1972945" y="3418205"/>
            <a:ext cx="8053070" cy="925830"/>
          </a:xfrm>
          <a:prstGeom prst="rect">
            <a:avLst/>
          </a:prstGeom>
          <a:noFill/>
          <a:effectLst/>
        </p:spPr>
        <p:txBody>
          <a:bodyPr wrap="square" rtlCol="0" anchor="ctr">
            <a:noAutofit/>
          </a:bodyPr>
          <a:p>
            <a:pPr algn="l">
              <a:lnSpc>
                <a:spcPct val="120000"/>
              </a:lnSpc>
              <a:spcBef>
                <a:spcPts val="0"/>
              </a:spcBef>
              <a:spcAft>
                <a:spcPts val="0"/>
              </a:spcAft>
            </a:pPr>
            <a:r>
              <a:rPr lang="zh-CN" altLang="en-US" sz="1600" spc="150">
                <a:solidFill>
                  <a:srgbClr val="000000">
                    <a:lumMod val="75000"/>
                    <a:lumOff val="25000"/>
                  </a:srgb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（2）情绪淡漠（apathy）。情绪淡漠的患者对一些能引起正常人情绪波动的事情以及与自己切身利益有密切关系的事情，缺乏相应的情绪反应。</a:t>
            </a:r>
            <a:endParaRPr lang="zh-CN" altLang="en-US" sz="1600" spc="150">
              <a:solidFill>
                <a:srgbClr val="000000">
                  <a:lumMod val="75000"/>
                  <a:lumOff val="25000"/>
                </a:srgb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33" name="KSO_Shape"/>
          <p:cNvSpPr/>
          <p:nvPr>
            <p:custDataLst>
              <p:tags r:id="rId9"/>
            </p:custDataLst>
          </p:nvPr>
        </p:nvSpPr>
        <p:spPr bwMode="auto">
          <a:xfrm>
            <a:off x="1268239" y="4802171"/>
            <a:ext cx="510362" cy="445716"/>
          </a:xfrm>
          <a:custGeom>
            <a:avLst/>
            <a:gdLst>
              <a:gd name="T0" fmla="*/ 979217 w 2433638"/>
              <a:gd name="T1" fmla="*/ 1098870 h 2124076"/>
              <a:gd name="T2" fmla="*/ 173881 w 2433638"/>
              <a:gd name="T3" fmla="*/ 432901 h 2124076"/>
              <a:gd name="T4" fmla="*/ 155458 w 2433638"/>
              <a:gd name="T5" fmla="*/ 437460 h 2124076"/>
              <a:gd name="T6" fmla="*/ 139312 w 2433638"/>
              <a:gd name="T7" fmla="*/ 446991 h 2124076"/>
              <a:gd name="T8" fmla="*/ 126684 w 2433638"/>
              <a:gd name="T9" fmla="*/ 460667 h 2124076"/>
              <a:gd name="T10" fmla="*/ 118611 w 2433638"/>
              <a:gd name="T11" fmla="*/ 477036 h 2124076"/>
              <a:gd name="T12" fmla="*/ 115713 w 2433638"/>
              <a:gd name="T13" fmla="*/ 496099 h 2124076"/>
              <a:gd name="T14" fmla="*/ 117576 w 2433638"/>
              <a:gd name="T15" fmla="*/ 1502909 h 2124076"/>
              <a:gd name="T16" fmla="*/ 125029 w 2433638"/>
              <a:gd name="T17" fmla="*/ 1520107 h 2124076"/>
              <a:gd name="T18" fmla="*/ 137035 w 2433638"/>
              <a:gd name="T19" fmla="*/ 1534197 h 2124076"/>
              <a:gd name="T20" fmla="*/ 152560 w 2433638"/>
              <a:gd name="T21" fmla="*/ 1544350 h 2124076"/>
              <a:gd name="T22" fmla="*/ 170776 w 2433638"/>
              <a:gd name="T23" fmla="*/ 1549944 h 2124076"/>
              <a:gd name="T24" fmla="*/ 1002920 w 2433638"/>
              <a:gd name="T25" fmla="*/ 1550566 h 2124076"/>
              <a:gd name="T26" fmla="*/ 1021550 w 2433638"/>
              <a:gd name="T27" fmla="*/ 1545800 h 2124076"/>
              <a:gd name="T28" fmla="*/ 1037696 w 2433638"/>
              <a:gd name="T29" fmla="*/ 1536269 h 2124076"/>
              <a:gd name="T30" fmla="*/ 1050116 w 2433638"/>
              <a:gd name="T31" fmla="*/ 1522800 h 2124076"/>
              <a:gd name="T32" fmla="*/ 1058396 w 2433638"/>
              <a:gd name="T33" fmla="*/ 1506017 h 2124076"/>
              <a:gd name="T34" fmla="*/ 1061294 w 2433638"/>
              <a:gd name="T35" fmla="*/ 1487161 h 2124076"/>
              <a:gd name="T36" fmla="*/ 1061087 w 2433638"/>
              <a:gd name="T37" fmla="*/ 492784 h 2124076"/>
              <a:gd name="T38" fmla="*/ 1057361 w 2433638"/>
              <a:gd name="T39" fmla="*/ 474342 h 2124076"/>
              <a:gd name="T40" fmla="*/ 1048253 w 2433638"/>
              <a:gd name="T41" fmla="*/ 457973 h 2124076"/>
              <a:gd name="T42" fmla="*/ 1035212 w 2433638"/>
              <a:gd name="T43" fmla="*/ 445126 h 2124076"/>
              <a:gd name="T44" fmla="*/ 1018859 w 2433638"/>
              <a:gd name="T45" fmla="*/ 436424 h 2124076"/>
              <a:gd name="T46" fmla="*/ 999608 w 2433638"/>
              <a:gd name="T47" fmla="*/ 432694 h 2124076"/>
              <a:gd name="T48" fmla="*/ 1176801 w 2433638"/>
              <a:gd name="T49" fmla="*/ 1487161 h 2124076"/>
              <a:gd name="T50" fmla="*/ 1168728 w 2433638"/>
              <a:gd name="T51" fmla="*/ 1539792 h 2124076"/>
              <a:gd name="T52" fmla="*/ 1145957 w 2433638"/>
              <a:gd name="T53" fmla="*/ 1585998 h 2124076"/>
              <a:gd name="T54" fmla="*/ 1111182 w 2433638"/>
              <a:gd name="T55" fmla="*/ 1623502 h 2124076"/>
              <a:gd name="T56" fmla="*/ 1066469 w 2433638"/>
              <a:gd name="T57" fmla="*/ 1649818 h 2124076"/>
              <a:gd name="T58" fmla="*/ 1014719 w 2433638"/>
              <a:gd name="T59" fmla="*/ 1662871 h 2124076"/>
              <a:gd name="T60" fmla="*/ 153180 w 2433638"/>
              <a:gd name="T61" fmla="*/ 1661628 h 2124076"/>
              <a:gd name="T62" fmla="*/ 102466 w 2433638"/>
              <a:gd name="T63" fmla="*/ 1646295 h 2124076"/>
              <a:gd name="T64" fmla="*/ 59409 w 2433638"/>
              <a:gd name="T65" fmla="*/ 1617908 h 2124076"/>
              <a:gd name="T66" fmla="*/ 26289 w 2433638"/>
              <a:gd name="T67" fmla="*/ 1578746 h 2124076"/>
              <a:gd name="T68" fmla="*/ 6003 w 2433638"/>
              <a:gd name="T69" fmla="*/ 1531296 h 2124076"/>
              <a:gd name="T70" fmla="*/ 0 w 2433638"/>
              <a:gd name="T71" fmla="*/ 496099 h 2124076"/>
              <a:gd name="T72" fmla="*/ 8280 w 2433638"/>
              <a:gd name="T73" fmla="*/ 443676 h 2124076"/>
              <a:gd name="T74" fmla="*/ 31050 w 2433638"/>
              <a:gd name="T75" fmla="*/ 397469 h 2124076"/>
              <a:gd name="T76" fmla="*/ 66033 w 2433638"/>
              <a:gd name="T77" fmla="*/ 359965 h 2124076"/>
              <a:gd name="T78" fmla="*/ 110331 w 2433638"/>
              <a:gd name="T79" fmla="*/ 333442 h 2124076"/>
              <a:gd name="T80" fmla="*/ 162081 w 2433638"/>
              <a:gd name="T81" fmla="*/ 320596 h 2124076"/>
              <a:gd name="T82" fmla="*/ 1023827 w 2433638"/>
              <a:gd name="T83" fmla="*/ 321425 h 2124076"/>
              <a:gd name="T84" fmla="*/ 1074749 w 2433638"/>
              <a:gd name="T85" fmla="*/ 336966 h 2124076"/>
              <a:gd name="T86" fmla="*/ 1117806 w 2433638"/>
              <a:gd name="T87" fmla="*/ 365352 h 2124076"/>
              <a:gd name="T88" fmla="*/ 1150512 w 2433638"/>
              <a:gd name="T89" fmla="*/ 404514 h 2124076"/>
              <a:gd name="T90" fmla="*/ 1171005 w 2433638"/>
              <a:gd name="T91" fmla="*/ 451964 h 2124076"/>
              <a:gd name="T92" fmla="*/ 1176801 w 2433638"/>
              <a:gd name="T93" fmla="*/ 497443 h 2124076"/>
              <a:gd name="T94" fmla="*/ 1779124 w 2433638"/>
              <a:gd name="T95" fmla="*/ 2694 h 2124076"/>
              <a:gd name="T96" fmla="*/ 1821773 w 2433638"/>
              <a:gd name="T97" fmla="*/ 17411 h 2124076"/>
              <a:gd name="T98" fmla="*/ 1859246 w 2433638"/>
              <a:gd name="T99" fmla="*/ 44565 h 2124076"/>
              <a:gd name="T100" fmla="*/ 1887196 w 2433638"/>
              <a:gd name="T101" fmla="*/ 81253 h 2124076"/>
              <a:gd name="T102" fmla="*/ 1902101 w 2433638"/>
              <a:gd name="T103" fmla="*/ 122915 h 2124076"/>
              <a:gd name="T104" fmla="*/ 1904172 w 2433638"/>
              <a:gd name="T105" fmla="*/ 166444 h 2124076"/>
              <a:gd name="T106" fmla="*/ 1893406 w 2433638"/>
              <a:gd name="T107" fmla="*/ 209142 h 2124076"/>
              <a:gd name="T108" fmla="*/ 1870011 w 2433638"/>
              <a:gd name="T109" fmla="*/ 247696 h 2124076"/>
              <a:gd name="T110" fmla="*/ 1645796 w 2433638"/>
              <a:gd name="T111" fmla="*/ 39175 h 2124076"/>
              <a:gd name="T112" fmla="*/ 1684511 w 2433638"/>
              <a:gd name="T113" fmla="*/ 14302 h 2124076"/>
              <a:gd name="T114" fmla="*/ 1727160 w 2433638"/>
              <a:gd name="T115" fmla="*/ 1658 h 212407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433638" h="2124076">
                <a:moveTo>
                  <a:pt x="713371" y="1577975"/>
                </a:moveTo>
                <a:lnTo>
                  <a:pt x="804863" y="1667192"/>
                </a:lnTo>
                <a:lnTo>
                  <a:pt x="574675" y="1801813"/>
                </a:lnTo>
                <a:lnTo>
                  <a:pt x="713371" y="1577975"/>
                </a:lnTo>
                <a:close/>
                <a:moveTo>
                  <a:pt x="994071" y="1152525"/>
                </a:moveTo>
                <a:lnTo>
                  <a:pt x="1250950" y="1402947"/>
                </a:lnTo>
                <a:lnTo>
                  <a:pt x="852445" y="1631950"/>
                </a:lnTo>
                <a:lnTo>
                  <a:pt x="757237" y="1538868"/>
                </a:lnTo>
                <a:lnTo>
                  <a:pt x="994071" y="1152525"/>
                </a:lnTo>
                <a:close/>
                <a:moveTo>
                  <a:pt x="230859" y="552164"/>
                </a:moveTo>
                <a:lnTo>
                  <a:pt x="226364" y="552428"/>
                </a:lnTo>
                <a:lnTo>
                  <a:pt x="222133" y="552693"/>
                </a:lnTo>
                <a:lnTo>
                  <a:pt x="218166" y="553222"/>
                </a:lnTo>
                <a:lnTo>
                  <a:pt x="213935" y="553751"/>
                </a:lnTo>
                <a:lnTo>
                  <a:pt x="209968" y="554809"/>
                </a:lnTo>
                <a:lnTo>
                  <a:pt x="206266" y="555867"/>
                </a:lnTo>
                <a:lnTo>
                  <a:pt x="202299" y="557190"/>
                </a:lnTo>
                <a:lnTo>
                  <a:pt x="198597" y="558513"/>
                </a:lnTo>
                <a:lnTo>
                  <a:pt x="194895" y="560100"/>
                </a:lnTo>
                <a:lnTo>
                  <a:pt x="191457" y="561952"/>
                </a:lnTo>
                <a:lnTo>
                  <a:pt x="187755" y="564068"/>
                </a:lnTo>
                <a:lnTo>
                  <a:pt x="184582" y="565920"/>
                </a:lnTo>
                <a:lnTo>
                  <a:pt x="181144" y="568301"/>
                </a:lnTo>
                <a:lnTo>
                  <a:pt x="177971" y="570682"/>
                </a:lnTo>
                <a:lnTo>
                  <a:pt x="175062" y="573063"/>
                </a:lnTo>
                <a:lnTo>
                  <a:pt x="171888" y="575708"/>
                </a:lnTo>
                <a:lnTo>
                  <a:pt x="169244" y="578883"/>
                </a:lnTo>
                <a:lnTo>
                  <a:pt x="166599" y="581793"/>
                </a:lnTo>
                <a:lnTo>
                  <a:pt x="164219" y="584703"/>
                </a:lnTo>
                <a:lnTo>
                  <a:pt x="161839" y="588142"/>
                </a:lnTo>
                <a:lnTo>
                  <a:pt x="159724" y="591316"/>
                </a:lnTo>
                <a:lnTo>
                  <a:pt x="157608" y="594491"/>
                </a:lnTo>
                <a:lnTo>
                  <a:pt x="156022" y="598194"/>
                </a:lnTo>
                <a:lnTo>
                  <a:pt x="154435" y="601633"/>
                </a:lnTo>
                <a:lnTo>
                  <a:pt x="152848" y="605601"/>
                </a:lnTo>
                <a:lnTo>
                  <a:pt x="151526" y="609041"/>
                </a:lnTo>
                <a:lnTo>
                  <a:pt x="150204" y="613009"/>
                </a:lnTo>
                <a:lnTo>
                  <a:pt x="149411" y="616977"/>
                </a:lnTo>
                <a:lnTo>
                  <a:pt x="148882" y="620945"/>
                </a:lnTo>
                <a:lnTo>
                  <a:pt x="148088" y="624913"/>
                </a:lnTo>
                <a:lnTo>
                  <a:pt x="147824" y="629146"/>
                </a:lnTo>
                <a:lnTo>
                  <a:pt x="147824" y="633378"/>
                </a:lnTo>
                <a:lnTo>
                  <a:pt x="147824" y="1898686"/>
                </a:lnTo>
                <a:lnTo>
                  <a:pt x="147824" y="1902918"/>
                </a:lnTo>
                <a:lnTo>
                  <a:pt x="148088" y="1906887"/>
                </a:lnTo>
                <a:lnTo>
                  <a:pt x="148882" y="1911119"/>
                </a:lnTo>
                <a:lnTo>
                  <a:pt x="149411" y="1915087"/>
                </a:lnTo>
                <a:lnTo>
                  <a:pt x="150204" y="1918791"/>
                </a:lnTo>
                <a:lnTo>
                  <a:pt x="151526" y="1922759"/>
                </a:lnTo>
                <a:lnTo>
                  <a:pt x="152848" y="1926463"/>
                </a:lnTo>
                <a:lnTo>
                  <a:pt x="154435" y="1930166"/>
                </a:lnTo>
                <a:lnTo>
                  <a:pt x="156022" y="1933605"/>
                </a:lnTo>
                <a:lnTo>
                  <a:pt x="157608" y="1937309"/>
                </a:lnTo>
                <a:lnTo>
                  <a:pt x="159724" y="1940748"/>
                </a:lnTo>
                <a:lnTo>
                  <a:pt x="161839" y="1944187"/>
                </a:lnTo>
                <a:lnTo>
                  <a:pt x="164219" y="1947097"/>
                </a:lnTo>
                <a:lnTo>
                  <a:pt x="166599" y="1950272"/>
                </a:lnTo>
                <a:lnTo>
                  <a:pt x="169244" y="1953446"/>
                </a:lnTo>
                <a:lnTo>
                  <a:pt x="171888" y="1956091"/>
                </a:lnTo>
                <a:lnTo>
                  <a:pt x="175062" y="1958737"/>
                </a:lnTo>
                <a:lnTo>
                  <a:pt x="177971" y="1961382"/>
                </a:lnTo>
                <a:lnTo>
                  <a:pt x="181144" y="1963763"/>
                </a:lnTo>
                <a:lnTo>
                  <a:pt x="184582" y="1965880"/>
                </a:lnTo>
                <a:lnTo>
                  <a:pt x="187755" y="1967996"/>
                </a:lnTo>
                <a:lnTo>
                  <a:pt x="191457" y="1970112"/>
                </a:lnTo>
                <a:lnTo>
                  <a:pt x="194895" y="1971700"/>
                </a:lnTo>
                <a:lnTo>
                  <a:pt x="198597" y="1973551"/>
                </a:lnTo>
                <a:lnTo>
                  <a:pt x="202299" y="1974874"/>
                </a:lnTo>
                <a:lnTo>
                  <a:pt x="206266" y="1976197"/>
                </a:lnTo>
                <a:lnTo>
                  <a:pt x="209968" y="1977255"/>
                </a:lnTo>
                <a:lnTo>
                  <a:pt x="213935" y="1978049"/>
                </a:lnTo>
                <a:lnTo>
                  <a:pt x="218166" y="1978842"/>
                </a:lnTo>
                <a:lnTo>
                  <a:pt x="222133" y="1979636"/>
                </a:lnTo>
                <a:lnTo>
                  <a:pt x="226364" y="1979900"/>
                </a:lnTo>
                <a:lnTo>
                  <a:pt x="230859" y="1979900"/>
                </a:lnTo>
                <a:lnTo>
                  <a:pt x="1273033" y="1979900"/>
                </a:lnTo>
                <a:lnTo>
                  <a:pt x="1276999" y="1979900"/>
                </a:lnTo>
                <a:lnTo>
                  <a:pt x="1281230" y="1979636"/>
                </a:lnTo>
                <a:lnTo>
                  <a:pt x="1285461" y="1978842"/>
                </a:lnTo>
                <a:lnTo>
                  <a:pt x="1289693" y="1978049"/>
                </a:lnTo>
                <a:lnTo>
                  <a:pt x="1293395" y="1977255"/>
                </a:lnTo>
                <a:lnTo>
                  <a:pt x="1297626" y="1976197"/>
                </a:lnTo>
                <a:lnTo>
                  <a:pt x="1301593" y="1974874"/>
                </a:lnTo>
                <a:lnTo>
                  <a:pt x="1305030" y="1973551"/>
                </a:lnTo>
                <a:lnTo>
                  <a:pt x="1308997" y="1971700"/>
                </a:lnTo>
                <a:lnTo>
                  <a:pt x="1312435" y="1970112"/>
                </a:lnTo>
                <a:lnTo>
                  <a:pt x="1315873" y="1967996"/>
                </a:lnTo>
                <a:lnTo>
                  <a:pt x="1319310" y="1965880"/>
                </a:lnTo>
                <a:lnTo>
                  <a:pt x="1322484" y="1963763"/>
                </a:lnTo>
                <a:lnTo>
                  <a:pt x="1325657" y="1961382"/>
                </a:lnTo>
                <a:lnTo>
                  <a:pt x="1328566" y="1958737"/>
                </a:lnTo>
                <a:lnTo>
                  <a:pt x="1331475" y="1956091"/>
                </a:lnTo>
                <a:lnTo>
                  <a:pt x="1334119" y="1953446"/>
                </a:lnTo>
                <a:lnTo>
                  <a:pt x="1336764" y="1950272"/>
                </a:lnTo>
                <a:lnTo>
                  <a:pt x="1339144" y="1947097"/>
                </a:lnTo>
                <a:lnTo>
                  <a:pt x="1341524" y="1944187"/>
                </a:lnTo>
                <a:lnTo>
                  <a:pt x="1343639" y="1940748"/>
                </a:lnTo>
                <a:lnTo>
                  <a:pt x="1345755" y="1937309"/>
                </a:lnTo>
                <a:lnTo>
                  <a:pt x="1347606" y="1933605"/>
                </a:lnTo>
                <a:lnTo>
                  <a:pt x="1349457" y="1930166"/>
                </a:lnTo>
                <a:lnTo>
                  <a:pt x="1350779" y="1926463"/>
                </a:lnTo>
                <a:lnTo>
                  <a:pt x="1352101" y="1922759"/>
                </a:lnTo>
                <a:lnTo>
                  <a:pt x="1353159" y="1918791"/>
                </a:lnTo>
                <a:lnTo>
                  <a:pt x="1354217" y="1915087"/>
                </a:lnTo>
                <a:lnTo>
                  <a:pt x="1354746" y="1911119"/>
                </a:lnTo>
                <a:lnTo>
                  <a:pt x="1355275" y="1906887"/>
                </a:lnTo>
                <a:lnTo>
                  <a:pt x="1355539" y="1902918"/>
                </a:lnTo>
                <a:lnTo>
                  <a:pt x="1355804" y="1898686"/>
                </a:lnTo>
                <a:lnTo>
                  <a:pt x="1355804" y="1327749"/>
                </a:lnTo>
                <a:lnTo>
                  <a:pt x="1312492" y="1370013"/>
                </a:lnTo>
                <a:lnTo>
                  <a:pt x="1031875" y="1095852"/>
                </a:lnTo>
                <a:lnTo>
                  <a:pt x="1355804" y="779295"/>
                </a:lnTo>
                <a:lnTo>
                  <a:pt x="1355804" y="633378"/>
                </a:lnTo>
                <a:lnTo>
                  <a:pt x="1355539" y="629146"/>
                </a:lnTo>
                <a:lnTo>
                  <a:pt x="1355275" y="624913"/>
                </a:lnTo>
                <a:lnTo>
                  <a:pt x="1354746" y="620945"/>
                </a:lnTo>
                <a:lnTo>
                  <a:pt x="1354217" y="616977"/>
                </a:lnTo>
                <a:lnTo>
                  <a:pt x="1353159" y="613009"/>
                </a:lnTo>
                <a:lnTo>
                  <a:pt x="1352101" y="609041"/>
                </a:lnTo>
                <a:lnTo>
                  <a:pt x="1350779" y="605601"/>
                </a:lnTo>
                <a:lnTo>
                  <a:pt x="1349457" y="601633"/>
                </a:lnTo>
                <a:lnTo>
                  <a:pt x="1347606" y="598194"/>
                </a:lnTo>
                <a:lnTo>
                  <a:pt x="1345755" y="594491"/>
                </a:lnTo>
                <a:lnTo>
                  <a:pt x="1343639" y="591316"/>
                </a:lnTo>
                <a:lnTo>
                  <a:pt x="1341524" y="588142"/>
                </a:lnTo>
                <a:lnTo>
                  <a:pt x="1339144" y="584703"/>
                </a:lnTo>
                <a:lnTo>
                  <a:pt x="1336764" y="581793"/>
                </a:lnTo>
                <a:lnTo>
                  <a:pt x="1334119" y="578883"/>
                </a:lnTo>
                <a:lnTo>
                  <a:pt x="1331475" y="575708"/>
                </a:lnTo>
                <a:lnTo>
                  <a:pt x="1328566" y="573063"/>
                </a:lnTo>
                <a:lnTo>
                  <a:pt x="1325657" y="570682"/>
                </a:lnTo>
                <a:lnTo>
                  <a:pt x="1322484" y="568301"/>
                </a:lnTo>
                <a:lnTo>
                  <a:pt x="1319310" y="565920"/>
                </a:lnTo>
                <a:lnTo>
                  <a:pt x="1315873" y="564068"/>
                </a:lnTo>
                <a:lnTo>
                  <a:pt x="1312435" y="561952"/>
                </a:lnTo>
                <a:lnTo>
                  <a:pt x="1308997" y="560100"/>
                </a:lnTo>
                <a:lnTo>
                  <a:pt x="1305030" y="558513"/>
                </a:lnTo>
                <a:lnTo>
                  <a:pt x="1301593" y="557190"/>
                </a:lnTo>
                <a:lnTo>
                  <a:pt x="1297626" y="555867"/>
                </a:lnTo>
                <a:lnTo>
                  <a:pt x="1293395" y="554809"/>
                </a:lnTo>
                <a:lnTo>
                  <a:pt x="1289693" y="553751"/>
                </a:lnTo>
                <a:lnTo>
                  <a:pt x="1285461" y="553222"/>
                </a:lnTo>
                <a:lnTo>
                  <a:pt x="1281230" y="552693"/>
                </a:lnTo>
                <a:lnTo>
                  <a:pt x="1276999" y="552428"/>
                </a:lnTo>
                <a:lnTo>
                  <a:pt x="1273033" y="552164"/>
                </a:lnTo>
                <a:lnTo>
                  <a:pt x="230859" y="552164"/>
                </a:lnTo>
                <a:close/>
                <a:moveTo>
                  <a:pt x="1950691" y="197947"/>
                </a:moveTo>
                <a:lnTo>
                  <a:pt x="2231837" y="472902"/>
                </a:lnTo>
                <a:lnTo>
                  <a:pt x="1503363" y="1183758"/>
                </a:lnTo>
                <a:lnTo>
                  <a:pt x="1503363" y="1898686"/>
                </a:lnTo>
                <a:lnTo>
                  <a:pt x="1503099" y="1910326"/>
                </a:lnTo>
                <a:lnTo>
                  <a:pt x="1502305" y="1921701"/>
                </a:lnTo>
                <a:lnTo>
                  <a:pt x="1500719" y="1933076"/>
                </a:lnTo>
                <a:lnTo>
                  <a:pt x="1498603" y="1944187"/>
                </a:lnTo>
                <a:lnTo>
                  <a:pt x="1495959" y="1955033"/>
                </a:lnTo>
                <a:lnTo>
                  <a:pt x="1493050" y="1965880"/>
                </a:lnTo>
                <a:lnTo>
                  <a:pt x="1489348" y="1976197"/>
                </a:lnTo>
                <a:lnTo>
                  <a:pt x="1485381" y="1986249"/>
                </a:lnTo>
                <a:lnTo>
                  <a:pt x="1480621" y="1996567"/>
                </a:lnTo>
                <a:lnTo>
                  <a:pt x="1475332" y="2006090"/>
                </a:lnTo>
                <a:lnTo>
                  <a:pt x="1469779" y="2015614"/>
                </a:lnTo>
                <a:lnTo>
                  <a:pt x="1463961" y="2024873"/>
                </a:lnTo>
                <a:lnTo>
                  <a:pt x="1457614" y="2033338"/>
                </a:lnTo>
                <a:lnTo>
                  <a:pt x="1450739" y="2042068"/>
                </a:lnTo>
                <a:lnTo>
                  <a:pt x="1443334" y="2050004"/>
                </a:lnTo>
                <a:lnTo>
                  <a:pt x="1435930" y="2057940"/>
                </a:lnTo>
                <a:lnTo>
                  <a:pt x="1427997" y="2065612"/>
                </a:lnTo>
                <a:lnTo>
                  <a:pt x="1419535" y="2072755"/>
                </a:lnTo>
                <a:lnTo>
                  <a:pt x="1410543" y="2079104"/>
                </a:lnTo>
                <a:lnTo>
                  <a:pt x="1401817" y="2085453"/>
                </a:lnTo>
                <a:lnTo>
                  <a:pt x="1392561" y="2091273"/>
                </a:lnTo>
                <a:lnTo>
                  <a:pt x="1382777" y="2096828"/>
                </a:lnTo>
                <a:lnTo>
                  <a:pt x="1372992" y="2101855"/>
                </a:lnTo>
                <a:lnTo>
                  <a:pt x="1362415" y="2106352"/>
                </a:lnTo>
                <a:lnTo>
                  <a:pt x="1352101" y="2110320"/>
                </a:lnTo>
                <a:lnTo>
                  <a:pt x="1341259" y="2114024"/>
                </a:lnTo>
                <a:lnTo>
                  <a:pt x="1330417" y="2116934"/>
                </a:lnTo>
                <a:lnTo>
                  <a:pt x="1319310" y="2119314"/>
                </a:lnTo>
                <a:lnTo>
                  <a:pt x="1307939" y="2121431"/>
                </a:lnTo>
                <a:lnTo>
                  <a:pt x="1296304" y="2123018"/>
                </a:lnTo>
                <a:lnTo>
                  <a:pt x="1284933" y="2123812"/>
                </a:lnTo>
                <a:lnTo>
                  <a:pt x="1273033" y="2124076"/>
                </a:lnTo>
                <a:lnTo>
                  <a:pt x="230859" y="2124076"/>
                </a:lnTo>
                <a:lnTo>
                  <a:pt x="218959" y="2123812"/>
                </a:lnTo>
                <a:lnTo>
                  <a:pt x="207059" y="2123018"/>
                </a:lnTo>
                <a:lnTo>
                  <a:pt x="195688" y="2121431"/>
                </a:lnTo>
                <a:lnTo>
                  <a:pt x="184582" y="2119314"/>
                </a:lnTo>
                <a:lnTo>
                  <a:pt x="173211" y="2116934"/>
                </a:lnTo>
                <a:lnTo>
                  <a:pt x="162104" y="2114024"/>
                </a:lnTo>
                <a:lnTo>
                  <a:pt x="151526" y="2110320"/>
                </a:lnTo>
                <a:lnTo>
                  <a:pt x="140948" y="2106352"/>
                </a:lnTo>
                <a:lnTo>
                  <a:pt x="130900" y="2101855"/>
                </a:lnTo>
                <a:lnTo>
                  <a:pt x="120851" y="2096828"/>
                </a:lnTo>
                <a:lnTo>
                  <a:pt x="111331" y="2091273"/>
                </a:lnTo>
                <a:lnTo>
                  <a:pt x="101811" y="2085453"/>
                </a:lnTo>
                <a:lnTo>
                  <a:pt x="92820" y="2079104"/>
                </a:lnTo>
                <a:lnTo>
                  <a:pt x="84357" y="2072755"/>
                </a:lnTo>
                <a:lnTo>
                  <a:pt x="75895" y="2065612"/>
                </a:lnTo>
                <a:lnTo>
                  <a:pt x="67962" y="2057940"/>
                </a:lnTo>
                <a:lnTo>
                  <a:pt x="60293" y="2050004"/>
                </a:lnTo>
                <a:lnTo>
                  <a:pt x="53153" y="2042068"/>
                </a:lnTo>
                <a:lnTo>
                  <a:pt x="46278" y="2033338"/>
                </a:lnTo>
                <a:lnTo>
                  <a:pt x="39666" y="2024873"/>
                </a:lnTo>
                <a:lnTo>
                  <a:pt x="33584" y="2015614"/>
                </a:lnTo>
                <a:lnTo>
                  <a:pt x="28031" y="2006090"/>
                </a:lnTo>
                <a:lnTo>
                  <a:pt x="23006" y="1996567"/>
                </a:lnTo>
                <a:lnTo>
                  <a:pt x="18511" y="1986249"/>
                </a:lnTo>
                <a:lnTo>
                  <a:pt x="14280" y="1976197"/>
                </a:lnTo>
                <a:lnTo>
                  <a:pt x="10578" y="1965880"/>
                </a:lnTo>
                <a:lnTo>
                  <a:pt x="7669" y="1955033"/>
                </a:lnTo>
                <a:lnTo>
                  <a:pt x="4760" y="1944187"/>
                </a:lnTo>
                <a:lnTo>
                  <a:pt x="2909" y="1933076"/>
                </a:lnTo>
                <a:lnTo>
                  <a:pt x="1322" y="1921701"/>
                </a:lnTo>
                <a:lnTo>
                  <a:pt x="529" y="1910326"/>
                </a:lnTo>
                <a:lnTo>
                  <a:pt x="0" y="1898686"/>
                </a:lnTo>
                <a:lnTo>
                  <a:pt x="0" y="633378"/>
                </a:lnTo>
                <a:lnTo>
                  <a:pt x="529" y="621739"/>
                </a:lnTo>
                <a:lnTo>
                  <a:pt x="1322" y="610363"/>
                </a:lnTo>
                <a:lnTo>
                  <a:pt x="2909" y="598988"/>
                </a:lnTo>
                <a:lnTo>
                  <a:pt x="4760" y="587613"/>
                </a:lnTo>
                <a:lnTo>
                  <a:pt x="7669" y="577031"/>
                </a:lnTo>
                <a:lnTo>
                  <a:pt x="10578" y="566449"/>
                </a:lnTo>
                <a:lnTo>
                  <a:pt x="14280" y="555867"/>
                </a:lnTo>
                <a:lnTo>
                  <a:pt x="18511" y="545550"/>
                </a:lnTo>
                <a:lnTo>
                  <a:pt x="23006" y="535762"/>
                </a:lnTo>
                <a:lnTo>
                  <a:pt x="28031" y="525974"/>
                </a:lnTo>
                <a:lnTo>
                  <a:pt x="33584" y="516451"/>
                </a:lnTo>
                <a:lnTo>
                  <a:pt x="39666" y="507456"/>
                </a:lnTo>
                <a:lnTo>
                  <a:pt x="46278" y="498462"/>
                </a:lnTo>
                <a:lnTo>
                  <a:pt x="53153" y="489996"/>
                </a:lnTo>
                <a:lnTo>
                  <a:pt x="60293" y="481795"/>
                </a:lnTo>
                <a:lnTo>
                  <a:pt x="67962" y="474124"/>
                </a:lnTo>
                <a:lnTo>
                  <a:pt x="75895" y="466717"/>
                </a:lnTo>
                <a:lnTo>
                  <a:pt x="84357" y="459574"/>
                </a:lnTo>
                <a:lnTo>
                  <a:pt x="92820" y="452696"/>
                </a:lnTo>
                <a:lnTo>
                  <a:pt x="101811" y="446347"/>
                </a:lnTo>
                <a:lnTo>
                  <a:pt x="111331" y="440527"/>
                </a:lnTo>
                <a:lnTo>
                  <a:pt x="120851" y="435236"/>
                </a:lnTo>
                <a:lnTo>
                  <a:pt x="130900" y="430474"/>
                </a:lnTo>
                <a:lnTo>
                  <a:pt x="140948" y="425712"/>
                </a:lnTo>
                <a:lnTo>
                  <a:pt x="151526" y="421744"/>
                </a:lnTo>
                <a:lnTo>
                  <a:pt x="162104" y="418305"/>
                </a:lnTo>
                <a:lnTo>
                  <a:pt x="173211" y="415131"/>
                </a:lnTo>
                <a:lnTo>
                  <a:pt x="184582" y="412485"/>
                </a:lnTo>
                <a:lnTo>
                  <a:pt x="195688" y="410634"/>
                </a:lnTo>
                <a:lnTo>
                  <a:pt x="207059" y="409311"/>
                </a:lnTo>
                <a:lnTo>
                  <a:pt x="218959" y="408253"/>
                </a:lnTo>
                <a:lnTo>
                  <a:pt x="230859" y="407988"/>
                </a:lnTo>
                <a:lnTo>
                  <a:pt x="1273033" y="407988"/>
                </a:lnTo>
                <a:lnTo>
                  <a:pt x="1284933" y="408253"/>
                </a:lnTo>
                <a:lnTo>
                  <a:pt x="1296304" y="409311"/>
                </a:lnTo>
                <a:lnTo>
                  <a:pt x="1307939" y="410369"/>
                </a:lnTo>
                <a:lnTo>
                  <a:pt x="1319310" y="412485"/>
                </a:lnTo>
                <a:lnTo>
                  <a:pt x="1330417" y="415131"/>
                </a:lnTo>
                <a:lnTo>
                  <a:pt x="1341259" y="418305"/>
                </a:lnTo>
                <a:lnTo>
                  <a:pt x="1352101" y="421744"/>
                </a:lnTo>
                <a:lnTo>
                  <a:pt x="1362415" y="425712"/>
                </a:lnTo>
                <a:lnTo>
                  <a:pt x="1372992" y="430210"/>
                </a:lnTo>
                <a:lnTo>
                  <a:pt x="1382777" y="435236"/>
                </a:lnTo>
                <a:lnTo>
                  <a:pt x="1392561" y="440527"/>
                </a:lnTo>
                <a:lnTo>
                  <a:pt x="1401817" y="446347"/>
                </a:lnTo>
                <a:lnTo>
                  <a:pt x="1410543" y="452696"/>
                </a:lnTo>
                <a:lnTo>
                  <a:pt x="1419535" y="459574"/>
                </a:lnTo>
                <a:lnTo>
                  <a:pt x="1427997" y="466452"/>
                </a:lnTo>
                <a:lnTo>
                  <a:pt x="1435930" y="473859"/>
                </a:lnTo>
                <a:lnTo>
                  <a:pt x="1443334" y="481795"/>
                </a:lnTo>
                <a:lnTo>
                  <a:pt x="1450739" y="489996"/>
                </a:lnTo>
                <a:lnTo>
                  <a:pt x="1457614" y="498462"/>
                </a:lnTo>
                <a:lnTo>
                  <a:pt x="1463961" y="507456"/>
                </a:lnTo>
                <a:lnTo>
                  <a:pt x="1469779" y="516451"/>
                </a:lnTo>
                <a:lnTo>
                  <a:pt x="1475332" y="525974"/>
                </a:lnTo>
                <a:lnTo>
                  <a:pt x="1480621" y="535762"/>
                </a:lnTo>
                <a:lnTo>
                  <a:pt x="1485381" y="545550"/>
                </a:lnTo>
                <a:lnTo>
                  <a:pt x="1489348" y="555867"/>
                </a:lnTo>
                <a:lnTo>
                  <a:pt x="1493050" y="566449"/>
                </a:lnTo>
                <a:lnTo>
                  <a:pt x="1495959" y="577031"/>
                </a:lnTo>
                <a:lnTo>
                  <a:pt x="1498603" y="587613"/>
                </a:lnTo>
                <a:lnTo>
                  <a:pt x="1500719" y="598988"/>
                </a:lnTo>
                <a:lnTo>
                  <a:pt x="1502305" y="610363"/>
                </a:lnTo>
                <a:lnTo>
                  <a:pt x="1503099" y="621739"/>
                </a:lnTo>
                <a:lnTo>
                  <a:pt x="1503363" y="633378"/>
                </a:lnTo>
                <a:lnTo>
                  <a:pt x="1503363" y="635094"/>
                </a:lnTo>
                <a:lnTo>
                  <a:pt x="1950691" y="197947"/>
                </a:lnTo>
                <a:close/>
                <a:moveTo>
                  <a:pt x="2235011" y="0"/>
                </a:moveTo>
                <a:lnTo>
                  <a:pt x="2244532" y="265"/>
                </a:lnTo>
                <a:lnTo>
                  <a:pt x="2254054" y="794"/>
                </a:lnTo>
                <a:lnTo>
                  <a:pt x="2263575" y="2117"/>
                </a:lnTo>
                <a:lnTo>
                  <a:pt x="2272832" y="3440"/>
                </a:lnTo>
                <a:lnTo>
                  <a:pt x="2282354" y="5557"/>
                </a:lnTo>
                <a:lnTo>
                  <a:pt x="2291611" y="7939"/>
                </a:lnTo>
                <a:lnTo>
                  <a:pt x="2300867" y="11115"/>
                </a:lnTo>
                <a:lnTo>
                  <a:pt x="2309860" y="14290"/>
                </a:lnTo>
                <a:lnTo>
                  <a:pt x="2318588" y="18260"/>
                </a:lnTo>
                <a:lnTo>
                  <a:pt x="2327316" y="22229"/>
                </a:lnTo>
                <a:lnTo>
                  <a:pt x="2336044" y="26728"/>
                </a:lnTo>
                <a:lnTo>
                  <a:pt x="2344243" y="32021"/>
                </a:lnTo>
                <a:lnTo>
                  <a:pt x="2352442" y="37578"/>
                </a:lnTo>
                <a:lnTo>
                  <a:pt x="2360376" y="43400"/>
                </a:lnTo>
                <a:lnTo>
                  <a:pt x="2368046" y="50016"/>
                </a:lnTo>
                <a:lnTo>
                  <a:pt x="2375187" y="56897"/>
                </a:lnTo>
                <a:lnTo>
                  <a:pt x="2382328" y="64042"/>
                </a:lnTo>
                <a:lnTo>
                  <a:pt x="2388940" y="71451"/>
                </a:lnTo>
                <a:lnTo>
                  <a:pt x="2395024" y="79126"/>
                </a:lnTo>
                <a:lnTo>
                  <a:pt x="2400842" y="87065"/>
                </a:lnTo>
                <a:lnTo>
                  <a:pt x="2406132" y="95533"/>
                </a:lnTo>
                <a:lnTo>
                  <a:pt x="2410893" y="103737"/>
                </a:lnTo>
                <a:lnTo>
                  <a:pt x="2415124" y="112205"/>
                </a:lnTo>
                <a:lnTo>
                  <a:pt x="2418827" y="120938"/>
                </a:lnTo>
                <a:lnTo>
                  <a:pt x="2422265" y="129671"/>
                </a:lnTo>
                <a:lnTo>
                  <a:pt x="2425175" y="138669"/>
                </a:lnTo>
                <a:lnTo>
                  <a:pt x="2427820" y="147666"/>
                </a:lnTo>
                <a:lnTo>
                  <a:pt x="2429935" y="156928"/>
                </a:lnTo>
                <a:lnTo>
                  <a:pt x="2431522" y="165926"/>
                </a:lnTo>
                <a:lnTo>
                  <a:pt x="2432580" y="175188"/>
                </a:lnTo>
                <a:lnTo>
                  <a:pt x="2433109" y="184450"/>
                </a:lnTo>
                <a:lnTo>
                  <a:pt x="2433638" y="193713"/>
                </a:lnTo>
                <a:lnTo>
                  <a:pt x="2433109" y="203239"/>
                </a:lnTo>
                <a:lnTo>
                  <a:pt x="2432580" y="212502"/>
                </a:lnTo>
                <a:lnTo>
                  <a:pt x="2431522" y="221764"/>
                </a:lnTo>
                <a:lnTo>
                  <a:pt x="2429935" y="231026"/>
                </a:lnTo>
                <a:lnTo>
                  <a:pt x="2427820" y="240024"/>
                </a:lnTo>
                <a:lnTo>
                  <a:pt x="2425175" y="249021"/>
                </a:lnTo>
                <a:lnTo>
                  <a:pt x="2422265" y="258019"/>
                </a:lnTo>
                <a:lnTo>
                  <a:pt x="2418827" y="267016"/>
                </a:lnTo>
                <a:lnTo>
                  <a:pt x="2415124" y="275485"/>
                </a:lnTo>
                <a:lnTo>
                  <a:pt x="2410893" y="283953"/>
                </a:lnTo>
                <a:lnTo>
                  <a:pt x="2406132" y="292157"/>
                </a:lnTo>
                <a:lnTo>
                  <a:pt x="2400842" y="300625"/>
                </a:lnTo>
                <a:lnTo>
                  <a:pt x="2395024" y="308564"/>
                </a:lnTo>
                <a:lnTo>
                  <a:pt x="2388940" y="316238"/>
                </a:lnTo>
                <a:lnTo>
                  <a:pt x="2382328" y="323648"/>
                </a:lnTo>
                <a:lnTo>
                  <a:pt x="2375187" y="330793"/>
                </a:lnTo>
                <a:lnTo>
                  <a:pt x="2295842" y="408596"/>
                </a:lnTo>
                <a:lnTo>
                  <a:pt x="2015490" y="134434"/>
                </a:lnTo>
                <a:lnTo>
                  <a:pt x="2095099" y="56897"/>
                </a:lnTo>
                <a:lnTo>
                  <a:pt x="2102505" y="50016"/>
                </a:lnTo>
                <a:lnTo>
                  <a:pt x="2110175" y="43400"/>
                </a:lnTo>
                <a:lnTo>
                  <a:pt x="2117845" y="37578"/>
                </a:lnTo>
                <a:lnTo>
                  <a:pt x="2126044" y="32021"/>
                </a:lnTo>
                <a:lnTo>
                  <a:pt x="2134507" y="26728"/>
                </a:lnTo>
                <a:lnTo>
                  <a:pt x="2142971" y="22229"/>
                </a:lnTo>
                <a:lnTo>
                  <a:pt x="2151963" y="18260"/>
                </a:lnTo>
                <a:lnTo>
                  <a:pt x="2160427" y="14290"/>
                </a:lnTo>
                <a:lnTo>
                  <a:pt x="2169684" y="11115"/>
                </a:lnTo>
                <a:lnTo>
                  <a:pt x="2178676" y="7939"/>
                </a:lnTo>
                <a:lnTo>
                  <a:pt x="2187933" y="5557"/>
                </a:lnTo>
                <a:lnTo>
                  <a:pt x="2197454" y="3440"/>
                </a:lnTo>
                <a:lnTo>
                  <a:pt x="2206447" y="2117"/>
                </a:lnTo>
                <a:lnTo>
                  <a:pt x="2215968" y="794"/>
                </a:lnTo>
                <a:lnTo>
                  <a:pt x="2225490" y="265"/>
                </a:lnTo>
                <a:lnTo>
                  <a:pt x="2235011" y="0"/>
                </a:lnTo>
                <a:close/>
              </a:path>
            </a:pathLst>
          </a:custGeom>
          <a:solidFill>
            <a:srgbClr val="1AA3AA"/>
          </a:solidFill>
          <a:ln>
            <a:noFill/>
          </a:ln>
        </p:spPr>
        <p:txBody>
          <a:bodyPr anchor="ctr">
            <a:normAutofit/>
            <a:scene3d>
              <a:camera prst="orthographicFront"/>
              <a:lightRig rig="threePt" dir="t"/>
            </a:scene3d>
            <a:sp3d contourW="12700">
              <a:contourClr>
                <a:srgbClr val="FFFFFF"/>
              </a:contourClr>
            </a:sp3d>
          </a:bodyPr>
          <a:p>
            <a:pPr algn="ctr"/>
            <a:endParaRPr lang="zh-CN" altLang="en-US">
              <a:solidFill>
                <a:srgbClr val="FFFFFF"/>
              </a:solidFill>
              <a:sym typeface="Arial" panose="020B0604020202020204" pitchFamily="34" charset="0"/>
            </a:endParaRPr>
          </a:p>
        </p:txBody>
      </p:sp>
      <p:sp>
        <p:nvSpPr>
          <p:cNvPr id="34" name="TextBox 20"/>
          <p:cNvSpPr txBox="1"/>
          <p:nvPr>
            <p:custDataLst>
              <p:tags r:id="rId10"/>
            </p:custDataLst>
          </p:nvPr>
        </p:nvSpPr>
        <p:spPr>
          <a:xfrm>
            <a:off x="1972945" y="4561840"/>
            <a:ext cx="7913370" cy="925830"/>
          </a:xfrm>
          <a:prstGeom prst="rect">
            <a:avLst/>
          </a:prstGeom>
          <a:noFill/>
          <a:effectLst/>
        </p:spPr>
        <p:txBody>
          <a:bodyPr wrap="square" rtlCol="0" anchor="ctr">
            <a:normAutofit/>
          </a:bodyPr>
          <a:p>
            <a:pPr algn="l">
              <a:lnSpc>
                <a:spcPct val="120000"/>
              </a:lnSpc>
              <a:spcBef>
                <a:spcPts val="0"/>
              </a:spcBef>
              <a:spcAft>
                <a:spcPts val="0"/>
              </a:spcAft>
            </a:pPr>
            <a:r>
              <a:rPr lang="zh-CN" altLang="en-US" sz="1600" spc="150">
                <a:solidFill>
                  <a:srgbClr val="000000">
                    <a:lumMod val="75000"/>
                    <a:lumOff val="25000"/>
                  </a:srgb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（3）情绪倒错（parathymia）。情绪倒错患者的情绪反应与现实刺激的性质不相称，或是患者的情绪反应与思维内容不协调。</a:t>
            </a:r>
            <a:endParaRPr lang="zh-CN" altLang="en-US" sz="1600" spc="150">
              <a:solidFill>
                <a:srgbClr val="000000">
                  <a:lumMod val="75000"/>
                  <a:lumOff val="25000"/>
                </a:srgb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二、情绪障碍</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3" name="文本框 2"/>
          <p:cNvSpPr txBox="1"/>
          <p:nvPr>
            <p:custDataLst>
              <p:tags r:id="rId4"/>
            </p:custDataLst>
          </p:nvPr>
        </p:nvSpPr>
        <p:spPr>
          <a:xfrm>
            <a:off x="869315" y="1367155"/>
            <a:ext cx="9986645" cy="386080"/>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fontAlgn="auto">
              <a:lnSpc>
                <a:spcPct val="120000"/>
              </a:lnSpc>
              <a:buNone/>
            </a:pPr>
            <a:r>
              <a:rPr lang="zh-CN" altLang="en-US" b="1" dirty="0">
                <a:solidFill>
                  <a:srgbClr val="3B9C87"/>
                </a:solidFill>
                <a:latin typeface="+mn-lt"/>
                <a:ea typeface="+mn-ea"/>
                <a:cs typeface="+mn-ea"/>
                <a:sym typeface="+mn-lt"/>
              </a:rPr>
              <a:t>（三）脑器质性损害的情绪障碍</a:t>
            </a:r>
            <a:endParaRPr lang="zh-CN" altLang="en-US" b="1" dirty="0">
              <a:solidFill>
                <a:srgbClr val="3B9C87"/>
              </a:solidFill>
              <a:latin typeface="+mn-lt"/>
              <a:ea typeface="+mn-ea"/>
              <a:cs typeface="+mn-ea"/>
              <a:sym typeface="+mn-lt"/>
            </a:endParaRPr>
          </a:p>
        </p:txBody>
      </p:sp>
      <p:grpSp>
        <p:nvGrpSpPr>
          <p:cNvPr id="12" name="组合 11"/>
          <p:cNvGrpSpPr/>
          <p:nvPr/>
        </p:nvGrpSpPr>
        <p:grpSpPr>
          <a:xfrm>
            <a:off x="1148715" y="1918970"/>
            <a:ext cx="9913620" cy="4295775"/>
            <a:chOff x="1809" y="3022"/>
            <a:chExt cx="15612" cy="6765"/>
          </a:xfrm>
        </p:grpSpPr>
        <p:sp>
          <p:nvSpPr>
            <p:cNvPr id="15" name="KSO_Shape"/>
            <p:cNvSpPr/>
            <p:nvPr>
              <p:custDataLst>
                <p:tags r:id="rId5"/>
              </p:custDataLst>
            </p:nvPr>
          </p:nvSpPr>
          <p:spPr bwMode="auto">
            <a:xfrm>
              <a:off x="1809" y="3401"/>
              <a:ext cx="804" cy="702"/>
            </a:xfrm>
            <a:custGeom>
              <a:avLst/>
              <a:gdLst>
                <a:gd name="T0" fmla="*/ 979217 w 2433638"/>
                <a:gd name="T1" fmla="*/ 1098870 h 2124076"/>
                <a:gd name="T2" fmla="*/ 173881 w 2433638"/>
                <a:gd name="T3" fmla="*/ 432901 h 2124076"/>
                <a:gd name="T4" fmla="*/ 155458 w 2433638"/>
                <a:gd name="T5" fmla="*/ 437460 h 2124076"/>
                <a:gd name="T6" fmla="*/ 139312 w 2433638"/>
                <a:gd name="T7" fmla="*/ 446991 h 2124076"/>
                <a:gd name="T8" fmla="*/ 126684 w 2433638"/>
                <a:gd name="T9" fmla="*/ 460667 h 2124076"/>
                <a:gd name="T10" fmla="*/ 118611 w 2433638"/>
                <a:gd name="T11" fmla="*/ 477036 h 2124076"/>
                <a:gd name="T12" fmla="*/ 115713 w 2433638"/>
                <a:gd name="T13" fmla="*/ 496099 h 2124076"/>
                <a:gd name="T14" fmla="*/ 117576 w 2433638"/>
                <a:gd name="T15" fmla="*/ 1502909 h 2124076"/>
                <a:gd name="T16" fmla="*/ 125029 w 2433638"/>
                <a:gd name="T17" fmla="*/ 1520107 h 2124076"/>
                <a:gd name="T18" fmla="*/ 137035 w 2433638"/>
                <a:gd name="T19" fmla="*/ 1534197 h 2124076"/>
                <a:gd name="T20" fmla="*/ 152560 w 2433638"/>
                <a:gd name="T21" fmla="*/ 1544350 h 2124076"/>
                <a:gd name="T22" fmla="*/ 170776 w 2433638"/>
                <a:gd name="T23" fmla="*/ 1549944 h 2124076"/>
                <a:gd name="T24" fmla="*/ 1002920 w 2433638"/>
                <a:gd name="T25" fmla="*/ 1550566 h 2124076"/>
                <a:gd name="T26" fmla="*/ 1021550 w 2433638"/>
                <a:gd name="T27" fmla="*/ 1545800 h 2124076"/>
                <a:gd name="T28" fmla="*/ 1037696 w 2433638"/>
                <a:gd name="T29" fmla="*/ 1536269 h 2124076"/>
                <a:gd name="T30" fmla="*/ 1050116 w 2433638"/>
                <a:gd name="T31" fmla="*/ 1522800 h 2124076"/>
                <a:gd name="T32" fmla="*/ 1058396 w 2433638"/>
                <a:gd name="T33" fmla="*/ 1506017 h 2124076"/>
                <a:gd name="T34" fmla="*/ 1061294 w 2433638"/>
                <a:gd name="T35" fmla="*/ 1487161 h 2124076"/>
                <a:gd name="T36" fmla="*/ 1061087 w 2433638"/>
                <a:gd name="T37" fmla="*/ 492784 h 2124076"/>
                <a:gd name="T38" fmla="*/ 1057361 w 2433638"/>
                <a:gd name="T39" fmla="*/ 474342 h 2124076"/>
                <a:gd name="T40" fmla="*/ 1048253 w 2433638"/>
                <a:gd name="T41" fmla="*/ 457973 h 2124076"/>
                <a:gd name="T42" fmla="*/ 1035212 w 2433638"/>
                <a:gd name="T43" fmla="*/ 445126 h 2124076"/>
                <a:gd name="T44" fmla="*/ 1018859 w 2433638"/>
                <a:gd name="T45" fmla="*/ 436424 h 2124076"/>
                <a:gd name="T46" fmla="*/ 999608 w 2433638"/>
                <a:gd name="T47" fmla="*/ 432694 h 2124076"/>
                <a:gd name="T48" fmla="*/ 1176801 w 2433638"/>
                <a:gd name="T49" fmla="*/ 1487161 h 2124076"/>
                <a:gd name="T50" fmla="*/ 1168728 w 2433638"/>
                <a:gd name="T51" fmla="*/ 1539792 h 2124076"/>
                <a:gd name="T52" fmla="*/ 1145957 w 2433638"/>
                <a:gd name="T53" fmla="*/ 1585998 h 2124076"/>
                <a:gd name="T54" fmla="*/ 1111182 w 2433638"/>
                <a:gd name="T55" fmla="*/ 1623502 h 2124076"/>
                <a:gd name="T56" fmla="*/ 1066469 w 2433638"/>
                <a:gd name="T57" fmla="*/ 1649818 h 2124076"/>
                <a:gd name="T58" fmla="*/ 1014719 w 2433638"/>
                <a:gd name="T59" fmla="*/ 1662871 h 2124076"/>
                <a:gd name="T60" fmla="*/ 153180 w 2433638"/>
                <a:gd name="T61" fmla="*/ 1661628 h 2124076"/>
                <a:gd name="T62" fmla="*/ 102466 w 2433638"/>
                <a:gd name="T63" fmla="*/ 1646295 h 2124076"/>
                <a:gd name="T64" fmla="*/ 59409 w 2433638"/>
                <a:gd name="T65" fmla="*/ 1617908 h 2124076"/>
                <a:gd name="T66" fmla="*/ 26289 w 2433638"/>
                <a:gd name="T67" fmla="*/ 1578746 h 2124076"/>
                <a:gd name="T68" fmla="*/ 6003 w 2433638"/>
                <a:gd name="T69" fmla="*/ 1531296 h 2124076"/>
                <a:gd name="T70" fmla="*/ 0 w 2433638"/>
                <a:gd name="T71" fmla="*/ 496099 h 2124076"/>
                <a:gd name="T72" fmla="*/ 8280 w 2433638"/>
                <a:gd name="T73" fmla="*/ 443676 h 2124076"/>
                <a:gd name="T74" fmla="*/ 31050 w 2433638"/>
                <a:gd name="T75" fmla="*/ 397469 h 2124076"/>
                <a:gd name="T76" fmla="*/ 66033 w 2433638"/>
                <a:gd name="T77" fmla="*/ 359965 h 2124076"/>
                <a:gd name="T78" fmla="*/ 110331 w 2433638"/>
                <a:gd name="T79" fmla="*/ 333442 h 2124076"/>
                <a:gd name="T80" fmla="*/ 162081 w 2433638"/>
                <a:gd name="T81" fmla="*/ 320596 h 2124076"/>
                <a:gd name="T82" fmla="*/ 1023827 w 2433638"/>
                <a:gd name="T83" fmla="*/ 321425 h 2124076"/>
                <a:gd name="T84" fmla="*/ 1074749 w 2433638"/>
                <a:gd name="T85" fmla="*/ 336966 h 2124076"/>
                <a:gd name="T86" fmla="*/ 1117806 w 2433638"/>
                <a:gd name="T87" fmla="*/ 365352 h 2124076"/>
                <a:gd name="T88" fmla="*/ 1150512 w 2433638"/>
                <a:gd name="T89" fmla="*/ 404514 h 2124076"/>
                <a:gd name="T90" fmla="*/ 1171005 w 2433638"/>
                <a:gd name="T91" fmla="*/ 451964 h 2124076"/>
                <a:gd name="T92" fmla="*/ 1176801 w 2433638"/>
                <a:gd name="T93" fmla="*/ 497443 h 2124076"/>
                <a:gd name="T94" fmla="*/ 1779124 w 2433638"/>
                <a:gd name="T95" fmla="*/ 2694 h 2124076"/>
                <a:gd name="T96" fmla="*/ 1821773 w 2433638"/>
                <a:gd name="T97" fmla="*/ 17411 h 2124076"/>
                <a:gd name="T98" fmla="*/ 1859246 w 2433638"/>
                <a:gd name="T99" fmla="*/ 44565 h 2124076"/>
                <a:gd name="T100" fmla="*/ 1887196 w 2433638"/>
                <a:gd name="T101" fmla="*/ 81253 h 2124076"/>
                <a:gd name="T102" fmla="*/ 1902101 w 2433638"/>
                <a:gd name="T103" fmla="*/ 122915 h 2124076"/>
                <a:gd name="T104" fmla="*/ 1904172 w 2433638"/>
                <a:gd name="T105" fmla="*/ 166444 h 2124076"/>
                <a:gd name="T106" fmla="*/ 1893406 w 2433638"/>
                <a:gd name="T107" fmla="*/ 209142 h 2124076"/>
                <a:gd name="T108" fmla="*/ 1870011 w 2433638"/>
                <a:gd name="T109" fmla="*/ 247696 h 2124076"/>
                <a:gd name="T110" fmla="*/ 1645796 w 2433638"/>
                <a:gd name="T111" fmla="*/ 39175 h 2124076"/>
                <a:gd name="T112" fmla="*/ 1684511 w 2433638"/>
                <a:gd name="T113" fmla="*/ 14302 h 2124076"/>
                <a:gd name="T114" fmla="*/ 1727160 w 2433638"/>
                <a:gd name="T115" fmla="*/ 1658 h 212407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433638" h="2124076">
                  <a:moveTo>
                    <a:pt x="713371" y="1577975"/>
                  </a:moveTo>
                  <a:lnTo>
                    <a:pt x="804863" y="1667192"/>
                  </a:lnTo>
                  <a:lnTo>
                    <a:pt x="574675" y="1801813"/>
                  </a:lnTo>
                  <a:lnTo>
                    <a:pt x="713371" y="1577975"/>
                  </a:lnTo>
                  <a:close/>
                  <a:moveTo>
                    <a:pt x="994071" y="1152525"/>
                  </a:moveTo>
                  <a:lnTo>
                    <a:pt x="1250950" y="1402947"/>
                  </a:lnTo>
                  <a:lnTo>
                    <a:pt x="852445" y="1631950"/>
                  </a:lnTo>
                  <a:lnTo>
                    <a:pt x="757237" y="1538868"/>
                  </a:lnTo>
                  <a:lnTo>
                    <a:pt x="994071" y="1152525"/>
                  </a:lnTo>
                  <a:close/>
                  <a:moveTo>
                    <a:pt x="230859" y="552164"/>
                  </a:moveTo>
                  <a:lnTo>
                    <a:pt x="226364" y="552428"/>
                  </a:lnTo>
                  <a:lnTo>
                    <a:pt x="222133" y="552693"/>
                  </a:lnTo>
                  <a:lnTo>
                    <a:pt x="218166" y="553222"/>
                  </a:lnTo>
                  <a:lnTo>
                    <a:pt x="213935" y="553751"/>
                  </a:lnTo>
                  <a:lnTo>
                    <a:pt x="209968" y="554809"/>
                  </a:lnTo>
                  <a:lnTo>
                    <a:pt x="206266" y="555867"/>
                  </a:lnTo>
                  <a:lnTo>
                    <a:pt x="202299" y="557190"/>
                  </a:lnTo>
                  <a:lnTo>
                    <a:pt x="198597" y="558513"/>
                  </a:lnTo>
                  <a:lnTo>
                    <a:pt x="194895" y="560100"/>
                  </a:lnTo>
                  <a:lnTo>
                    <a:pt x="191457" y="561952"/>
                  </a:lnTo>
                  <a:lnTo>
                    <a:pt x="187755" y="564068"/>
                  </a:lnTo>
                  <a:lnTo>
                    <a:pt x="184582" y="565920"/>
                  </a:lnTo>
                  <a:lnTo>
                    <a:pt x="181144" y="568301"/>
                  </a:lnTo>
                  <a:lnTo>
                    <a:pt x="177971" y="570682"/>
                  </a:lnTo>
                  <a:lnTo>
                    <a:pt x="175062" y="573063"/>
                  </a:lnTo>
                  <a:lnTo>
                    <a:pt x="171888" y="575708"/>
                  </a:lnTo>
                  <a:lnTo>
                    <a:pt x="169244" y="578883"/>
                  </a:lnTo>
                  <a:lnTo>
                    <a:pt x="166599" y="581793"/>
                  </a:lnTo>
                  <a:lnTo>
                    <a:pt x="164219" y="584703"/>
                  </a:lnTo>
                  <a:lnTo>
                    <a:pt x="161839" y="588142"/>
                  </a:lnTo>
                  <a:lnTo>
                    <a:pt x="159724" y="591316"/>
                  </a:lnTo>
                  <a:lnTo>
                    <a:pt x="157608" y="594491"/>
                  </a:lnTo>
                  <a:lnTo>
                    <a:pt x="156022" y="598194"/>
                  </a:lnTo>
                  <a:lnTo>
                    <a:pt x="154435" y="601633"/>
                  </a:lnTo>
                  <a:lnTo>
                    <a:pt x="152848" y="605601"/>
                  </a:lnTo>
                  <a:lnTo>
                    <a:pt x="151526" y="609041"/>
                  </a:lnTo>
                  <a:lnTo>
                    <a:pt x="150204" y="613009"/>
                  </a:lnTo>
                  <a:lnTo>
                    <a:pt x="149411" y="616977"/>
                  </a:lnTo>
                  <a:lnTo>
                    <a:pt x="148882" y="620945"/>
                  </a:lnTo>
                  <a:lnTo>
                    <a:pt x="148088" y="624913"/>
                  </a:lnTo>
                  <a:lnTo>
                    <a:pt x="147824" y="629146"/>
                  </a:lnTo>
                  <a:lnTo>
                    <a:pt x="147824" y="633378"/>
                  </a:lnTo>
                  <a:lnTo>
                    <a:pt x="147824" y="1898686"/>
                  </a:lnTo>
                  <a:lnTo>
                    <a:pt x="147824" y="1902918"/>
                  </a:lnTo>
                  <a:lnTo>
                    <a:pt x="148088" y="1906887"/>
                  </a:lnTo>
                  <a:lnTo>
                    <a:pt x="148882" y="1911119"/>
                  </a:lnTo>
                  <a:lnTo>
                    <a:pt x="149411" y="1915087"/>
                  </a:lnTo>
                  <a:lnTo>
                    <a:pt x="150204" y="1918791"/>
                  </a:lnTo>
                  <a:lnTo>
                    <a:pt x="151526" y="1922759"/>
                  </a:lnTo>
                  <a:lnTo>
                    <a:pt x="152848" y="1926463"/>
                  </a:lnTo>
                  <a:lnTo>
                    <a:pt x="154435" y="1930166"/>
                  </a:lnTo>
                  <a:lnTo>
                    <a:pt x="156022" y="1933605"/>
                  </a:lnTo>
                  <a:lnTo>
                    <a:pt x="157608" y="1937309"/>
                  </a:lnTo>
                  <a:lnTo>
                    <a:pt x="159724" y="1940748"/>
                  </a:lnTo>
                  <a:lnTo>
                    <a:pt x="161839" y="1944187"/>
                  </a:lnTo>
                  <a:lnTo>
                    <a:pt x="164219" y="1947097"/>
                  </a:lnTo>
                  <a:lnTo>
                    <a:pt x="166599" y="1950272"/>
                  </a:lnTo>
                  <a:lnTo>
                    <a:pt x="169244" y="1953446"/>
                  </a:lnTo>
                  <a:lnTo>
                    <a:pt x="171888" y="1956091"/>
                  </a:lnTo>
                  <a:lnTo>
                    <a:pt x="175062" y="1958737"/>
                  </a:lnTo>
                  <a:lnTo>
                    <a:pt x="177971" y="1961382"/>
                  </a:lnTo>
                  <a:lnTo>
                    <a:pt x="181144" y="1963763"/>
                  </a:lnTo>
                  <a:lnTo>
                    <a:pt x="184582" y="1965880"/>
                  </a:lnTo>
                  <a:lnTo>
                    <a:pt x="187755" y="1967996"/>
                  </a:lnTo>
                  <a:lnTo>
                    <a:pt x="191457" y="1970112"/>
                  </a:lnTo>
                  <a:lnTo>
                    <a:pt x="194895" y="1971700"/>
                  </a:lnTo>
                  <a:lnTo>
                    <a:pt x="198597" y="1973551"/>
                  </a:lnTo>
                  <a:lnTo>
                    <a:pt x="202299" y="1974874"/>
                  </a:lnTo>
                  <a:lnTo>
                    <a:pt x="206266" y="1976197"/>
                  </a:lnTo>
                  <a:lnTo>
                    <a:pt x="209968" y="1977255"/>
                  </a:lnTo>
                  <a:lnTo>
                    <a:pt x="213935" y="1978049"/>
                  </a:lnTo>
                  <a:lnTo>
                    <a:pt x="218166" y="1978842"/>
                  </a:lnTo>
                  <a:lnTo>
                    <a:pt x="222133" y="1979636"/>
                  </a:lnTo>
                  <a:lnTo>
                    <a:pt x="226364" y="1979900"/>
                  </a:lnTo>
                  <a:lnTo>
                    <a:pt x="230859" y="1979900"/>
                  </a:lnTo>
                  <a:lnTo>
                    <a:pt x="1273033" y="1979900"/>
                  </a:lnTo>
                  <a:lnTo>
                    <a:pt x="1276999" y="1979900"/>
                  </a:lnTo>
                  <a:lnTo>
                    <a:pt x="1281230" y="1979636"/>
                  </a:lnTo>
                  <a:lnTo>
                    <a:pt x="1285461" y="1978842"/>
                  </a:lnTo>
                  <a:lnTo>
                    <a:pt x="1289693" y="1978049"/>
                  </a:lnTo>
                  <a:lnTo>
                    <a:pt x="1293395" y="1977255"/>
                  </a:lnTo>
                  <a:lnTo>
                    <a:pt x="1297626" y="1976197"/>
                  </a:lnTo>
                  <a:lnTo>
                    <a:pt x="1301593" y="1974874"/>
                  </a:lnTo>
                  <a:lnTo>
                    <a:pt x="1305030" y="1973551"/>
                  </a:lnTo>
                  <a:lnTo>
                    <a:pt x="1308997" y="1971700"/>
                  </a:lnTo>
                  <a:lnTo>
                    <a:pt x="1312435" y="1970112"/>
                  </a:lnTo>
                  <a:lnTo>
                    <a:pt x="1315873" y="1967996"/>
                  </a:lnTo>
                  <a:lnTo>
                    <a:pt x="1319310" y="1965880"/>
                  </a:lnTo>
                  <a:lnTo>
                    <a:pt x="1322484" y="1963763"/>
                  </a:lnTo>
                  <a:lnTo>
                    <a:pt x="1325657" y="1961382"/>
                  </a:lnTo>
                  <a:lnTo>
                    <a:pt x="1328566" y="1958737"/>
                  </a:lnTo>
                  <a:lnTo>
                    <a:pt x="1331475" y="1956091"/>
                  </a:lnTo>
                  <a:lnTo>
                    <a:pt x="1334119" y="1953446"/>
                  </a:lnTo>
                  <a:lnTo>
                    <a:pt x="1336764" y="1950272"/>
                  </a:lnTo>
                  <a:lnTo>
                    <a:pt x="1339144" y="1947097"/>
                  </a:lnTo>
                  <a:lnTo>
                    <a:pt x="1341524" y="1944187"/>
                  </a:lnTo>
                  <a:lnTo>
                    <a:pt x="1343639" y="1940748"/>
                  </a:lnTo>
                  <a:lnTo>
                    <a:pt x="1345755" y="1937309"/>
                  </a:lnTo>
                  <a:lnTo>
                    <a:pt x="1347606" y="1933605"/>
                  </a:lnTo>
                  <a:lnTo>
                    <a:pt x="1349457" y="1930166"/>
                  </a:lnTo>
                  <a:lnTo>
                    <a:pt x="1350779" y="1926463"/>
                  </a:lnTo>
                  <a:lnTo>
                    <a:pt x="1352101" y="1922759"/>
                  </a:lnTo>
                  <a:lnTo>
                    <a:pt x="1353159" y="1918791"/>
                  </a:lnTo>
                  <a:lnTo>
                    <a:pt x="1354217" y="1915087"/>
                  </a:lnTo>
                  <a:lnTo>
                    <a:pt x="1354746" y="1911119"/>
                  </a:lnTo>
                  <a:lnTo>
                    <a:pt x="1355275" y="1906887"/>
                  </a:lnTo>
                  <a:lnTo>
                    <a:pt x="1355539" y="1902918"/>
                  </a:lnTo>
                  <a:lnTo>
                    <a:pt x="1355804" y="1898686"/>
                  </a:lnTo>
                  <a:lnTo>
                    <a:pt x="1355804" y="1327749"/>
                  </a:lnTo>
                  <a:lnTo>
                    <a:pt x="1312492" y="1370013"/>
                  </a:lnTo>
                  <a:lnTo>
                    <a:pt x="1031875" y="1095852"/>
                  </a:lnTo>
                  <a:lnTo>
                    <a:pt x="1355804" y="779295"/>
                  </a:lnTo>
                  <a:lnTo>
                    <a:pt x="1355804" y="633378"/>
                  </a:lnTo>
                  <a:lnTo>
                    <a:pt x="1355539" y="629146"/>
                  </a:lnTo>
                  <a:lnTo>
                    <a:pt x="1355275" y="624913"/>
                  </a:lnTo>
                  <a:lnTo>
                    <a:pt x="1354746" y="620945"/>
                  </a:lnTo>
                  <a:lnTo>
                    <a:pt x="1354217" y="616977"/>
                  </a:lnTo>
                  <a:lnTo>
                    <a:pt x="1353159" y="613009"/>
                  </a:lnTo>
                  <a:lnTo>
                    <a:pt x="1352101" y="609041"/>
                  </a:lnTo>
                  <a:lnTo>
                    <a:pt x="1350779" y="605601"/>
                  </a:lnTo>
                  <a:lnTo>
                    <a:pt x="1349457" y="601633"/>
                  </a:lnTo>
                  <a:lnTo>
                    <a:pt x="1347606" y="598194"/>
                  </a:lnTo>
                  <a:lnTo>
                    <a:pt x="1345755" y="594491"/>
                  </a:lnTo>
                  <a:lnTo>
                    <a:pt x="1343639" y="591316"/>
                  </a:lnTo>
                  <a:lnTo>
                    <a:pt x="1341524" y="588142"/>
                  </a:lnTo>
                  <a:lnTo>
                    <a:pt x="1339144" y="584703"/>
                  </a:lnTo>
                  <a:lnTo>
                    <a:pt x="1336764" y="581793"/>
                  </a:lnTo>
                  <a:lnTo>
                    <a:pt x="1334119" y="578883"/>
                  </a:lnTo>
                  <a:lnTo>
                    <a:pt x="1331475" y="575708"/>
                  </a:lnTo>
                  <a:lnTo>
                    <a:pt x="1328566" y="573063"/>
                  </a:lnTo>
                  <a:lnTo>
                    <a:pt x="1325657" y="570682"/>
                  </a:lnTo>
                  <a:lnTo>
                    <a:pt x="1322484" y="568301"/>
                  </a:lnTo>
                  <a:lnTo>
                    <a:pt x="1319310" y="565920"/>
                  </a:lnTo>
                  <a:lnTo>
                    <a:pt x="1315873" y="564068"/>
                  </a:lnTo>
                  <a:lnTo>
                    <a:pt x="1312435" y="561952"/>
                  </a:lnTo>
                  <a:lnTo>
                    <a:pt x="1308997" y="560100"/>
                  </a:lnTo>
                  <a:lnTo>
                    <a:pt x="1305030" y="558513"/>
                  </a:lnTo>
                  <a:lnTo>
                    <a:pt x="1301593" y="557190"/>
                  </a:lnTo>
                  <a:lnTo>
                    <a:pt x="1297626" y="555867"/>
                  </a:lnTo>
                  <a:lnTo>
                    <a:pt x="1293395" y="554809"/>
                  </a:lnTo>
                  <a:lnTo>
                    <a:pt x="1289693" y="553751"/>
                  </a:lnTo>
                  <a:lnTo>
                    <a:pt x="1285461" y="553222"/>
                  </a:lnTo>
                  <a:lnTo>
                    <a:pt x="1281230" y="552693"/>
                  </a:lnTo>
                  <a:lnTo>
                    <a:pt x="1276999" y="552428"/>
                  </a:lnTo>
                  <a:lnTo>
                    <a:pt x="1273033" y="552164"/>
                  </a:lnTo>
                  <a:lnTo>
                    <a:pt x="230859" y="552164"/>
                  </a:lnTo>
                  <a:close/>
                  <a:moveTo>
                    <a:pt x="1950691" y="197947"/>
                  </a:moveTo>
                  <a:lnTo>
                    <a:pt x="2231837" y="472902"/>
                  </a:lnTo>
                  <a:lnTo>
                    <a:pt x="1503363" y="1183758"/>
                  </a:lnTo>
                  <a:lnTo>
                    <a:pt x="1503363" y="1898686"/>
                  </a:lnTo>
                  <a:lnTo>
                    <a:pt x="1503099" y="1910326"/>
                  </a:lnTo>
                  <a:lnTo>
                    <a:pt x="1502305" y="1921701"/>
                  </a:lnTo>
                  <a:lnTo>
                    <a:pt x="1500719" y="1933076"/>
                  </a:lnTo>
                  <a:lnTo>
                    <a:pt x="1498603" y="1944187"/>
                  </a:lnTo>
                  <a:lnTo>
                    <a:pt x="1495959" y="1955033"/>
                  </a:lnTo>
                  <a:lnTo>
                    <a:pt x="1493050" y="1965880"/>
                  </a:lnTo>
                  <a:lnTo>
                    <a:pt x="1489348" y="1976197"/>
                  </a:lnTo>
                  <a:lnTo>
                    <a:pt x="1485381" y="1986249"/>
                  </a:lnTo>
                  <a:lnTo>
                    <a:pt x="1480621" y="1996567"/>
                  </a:lnTo>
                  <a:lnTo>
                    <a:pt x="1475332" y="2006090"/>
                  </a:lnTo>
                  <a:lnTo>
                    <a:pt x="1469779" y="2015614"/>
                  </a:lnTo>
                  <a:lnTo>
                    <a:pt x="1463961" y="2024873"/>
                  </a:lnTo>
                  <a:lnTo>
                    <a:pt x="1457614" y="2033338"/>
                  </a:lnTo>
                  <a:lnTo>
                    <a:pt x="1450739" y="2042068"/>
                  </a:lnTo>
                  <a:lnTo>
                    <a:pt x="1443334" y="2050004"/>
                  </a:lnTo>
                  <a:lnTo>
                    <a:pt x="1435930" y="2057940"/>
                  </a:lnTo>
                  <a:lnTo>
                    <a:pt x="1427997" y="2065612"/>
                  </a:lnTo>
                  <a:lnTo>
                    <a:pt x="1419535" y="2072755"/>
                  </a:lnTo>
                  <a:lnTo>
                    <a:pt x="1410543" y="2079104"/>
                  </a:lnTo>
                  <a:lnTo>
                    <a:pt x="1401817" y="2085453"/>
                  </a:lnTo>
                  <a:lnTo>
                    <a:pt x="1392561" y="2091273"/>
                  </a:lnTo>
                  <a:lnTo>
                    <a:pt x="1382777" y="2096828"/>
                  </a:lnTo>
                  <a:lnTo>
                    <a:pt x="1372992" y="2101855"/>
                  </a:lnTo>
                  <a:lnTo>
                    <a:pt x="1362415" y="2106352"/>
                  </a:lnTo>
                  <a:lnTo>
                    <a:pt x="1352101" y="2110320"/>
                  </a:lnTo>
                  <a:lnTo>
                    <a:pt x="1341259" y="2114024"/>
                  </a:lnTo>
                  <a:lnTo>
                    <a:pt x="1330417" y="2116934"/>
                  </a:lnTo>
                  <a:lnTo>
                    <a:pt x="1319310" y="2119314"/>
                  </a:lnTo>
                  <a:lnTo>
                    <a:pt x="1307939" y="2121431"/>
                  </a:lnTo>
                  <a:lnTo>
                    <a:pt x="1296304" y="2123018"/>
                  </a:lnTo>
                  <a:lnTo>
                    <a:pt x="1284933" y="2123812"/>
                  </a:lnTo>
                  <a:lnTo>
                    <a:pt x="1273033" y="2124076"/>
                  </a:lnTo>
                  <a:lnTo>
                    <a:pt x="230859" y="2124076"/>
                  </a:lnTo>
                  <a:lnTo>
                    <a:pt x="218959" y="2123812"/>
                  </a:lnTo>
                  <a:lnTo>
                    <a:pt x="207059" y="2123018"/>
                  </a:lnTo>
                  <a:lnTo>
                    <a:pt x="195688" y="2121431"/>
                  </a:lnTo>
                  <a:lnTo>
                    <a:pt x="184582" y="2119314"/>
                  </a:lnTo>
                  <a:lnTo>
                    <a:pt x="173211" y="2116934"/>
                  </a:lnTo>
                  <a:lnTo>
                    <a:pt x="162104" y="2114024"/>
                  </a:lnTo>
                  <a:lnTo>
                    <a:pt x="151526" y="2110320"/>
                  </a:lnTo>
                  <a:lnTo>
                    <a:pt x="140948" y="2106352"/>
                  </a:lnTo>
                  <a:lnTo>
                    <a:pt x="130900" y="2101855"/>
                  </a:lnTo>
                  <a:lnTo>
                    <a:pt x="120851" y="2096828"/>
                  </a:lnTo>
                  <a:lnTo>
                    <a:pt x="111331" y="2091273"/>
                  </a:lnTo>
                  <a:lnTo>
                    <a:pt x="101811" y="2085453"/>
                  </a:lnTo>
                  <a:lnTo>
                    <a:pt x="92820" y="2079104"/>
                  </a:lnTo>
                  <a:lnTo>
                    <a:pt x="84357" y="2072755"/>
                  </a:lnTo>
                  <a:lnTo>
                    <a:pt x="75895" y="2065612"/>
                  </a:lnTo>
                  <a:lnTo>
                    <a:pt x="67962" y="2057940"/>
                  </a:lnTo>
                  <a:lnTo>
                    <a:pt x="60293" y="2050004"/>
                  </a:lnTo>
                  <a:lnTo>
                    <a:pt x="53153" y="2042068"/>
                  </a:lnTo>
                  <a:lnTo>
                    <a:pt x="46278" y="2033338"/>
                  </a:lnTo>
                  <a:lnTo>
                    <a:pt x="39666" y="2024873"/>
                  </a:lnTo>
                  <a:lnTo>
                    <a:pt x="33584" y="2015614"/>
                  </a:lnTo>
                  <a:lnTo>
                    <a:pt x="28031" y="2006090"/>
                  </a:lnTo>
                  <a:lnTo>
                    <a:pt x="23006" y="1996567"/>
                  </a:lnTo>
                  <a:lnTo>
                    <a:pt x="18511" y="1986249"/>
                  </a:lnTo>
                  <a:lnTo>
                    <a:pt x="14280" y="1976197"/>
                  </a:lnTo>
                  <a:lnTo>
                    <a:pt x="10578" y="1965880"/>
                  </a:lnTo>
                  <a:lnTo>
                    <a:pt x="7669" y="1955033"/>
                  </a:lnTo>
                  <a:lnTo>
                    <a:pt x="4760" y="1944187"/>
                  </a:lnTo>
                  <a:lnTo>
                    <a:pt x="2909" y="1933076"/>
                  </a:lnTo>
                  <a:lnTo>
                    <a:pt x="1322" y="1921701"/>
                  </a:lnTo>
                  <a:lnTo>
                    <a:pt x="529" y="1910326"/>
                  </a:lnTo>
                  <a:lnTo>
                    <a:pt x="0" y="1898686"/>
                  </a:lnTo>
                  <a:lnTo>
                    <a:pt x="0" y="633378"/>
                  </a:lnTo>
                  <a:lnTo>
                    <a:pt x="529" y="621739"/>
                  </a:lnTo>
                  <a:lnTo>
                    <a:pt x="1322" y="610363"/>
                  </a:lnTo>
                  <a:lnTo>
                    <a:pt x="2909" y="598988"/>
                  </a:lnTo>
                  <a:lnTo>
                    <a:pt x="4760" y="587613"/>
                  </a:lnTo>
                  <a:lnTo>
                    <a:pt x="7669" y="577031"/>
                  </a:lnTo>
                  <a:lnTo>
                    <a:pt x="10578" y="566449"/>
                  </a:lnTo>
                  <a:lnTo>
                    <a:pt x="14280" y="555867"/>
                  </a:lnTo>
                  <a:lnTo>
                    <a:pt x="18511" y="545550"/>
                  </a:lnTo>
                  <a:lnTo>
                    <a:pt x="23006" y="535762"/>
                  </a:lnTo>
                  <a:lnTo>
                    <a:pt x="28031" y="525974"/>
                  </a:lnTo>
                  <a:lnTo>
                    <a:pt x="33584" y="516451"/>
                  </a:lnTo>
                  <a:lnTo>
                    <a:pt x="39666" y="507456"/>
                  </a:lnTo>
                  <a:lnTo>
                    <a:pt x="46278" y="498462"/>
                  </a:lnTo>
                  <a:lnTo>
                    <a:pt x="53153" y="489996"/>
                  </a:lnTo>
                  <a:lnTo>
                    <a:pt x="60293" y="481795"/>
                  </a:lnTo>
                  <a:lnTo>
                    <a:pt x="67962" y="474124"/>
                  </a:lnTo>
                  <a:lnTo>
                    <a:pt x="75895" y="466717"/>
                  </a:lnTo>
                  <a:lnTo>
                    <a:pt x="84357" y="459574"/>
                  </a:lnTo>
                  <a:lnTo>
                    <a:pt x="92820" y="452696"/>
                  </a:lnTo>
                  <a:lnTo>
                    <a:pt x="101811" y="446347"/>
                  </a:lnTo>
                  <a:lnTo>
                    <a:pt x="111331" y="440527"/>
                  </a:lnTo>
                  <a:lnTo>
                    <a:pt x="120851" y="435236"/>
                  </a:lnTo>
                  <a:lnTo>
                    <a:pt x="130900" y="430474"/>
                  </a:lnTo>
                  <a:lnTo>
                    <a:pt x="140948" y="425712"/>
                  </a:lnTo>
                  <a:lnTo>
                    <a:pt x="151526" y="421744"/>
                  </a:lnTo>
                  <a:lnTo>
                    <a:pt x="162104" y="418305"/>
                  </a:lnTo>
                  <a:lnTo>
                    <a:pt x="173211" y="415131"/>
                  </a:lnTo>
                  <a:lnTo>
                    <a:pt x="184582" y="412485"/>
                  </a:lnTo>
                  <a:lnTo>
                    <a:pt x="195688" y="410634"/>
                  </a:lnTo>
                  <a:lnTo>
                    <a:pt x="207059" y="409311"/>
                  </a:lnTo>
                  <a:lnTo>
                    <a:pt x="218959" y="408253"/>
                  </a:lnTo>
                  <a:lnTo>
                    <a:pt x="230859" y="407988"/>
                  </a:lnTo>
                  <a:lnTo>
                    <a:pt x="1273033" y="407988"/>
                  </a:lnTo>
                  <a:lnTo>
                    <a:pt x="1284933" y="408253"/>
                  </a:lnTo>
                  <a:lnTo>
                    <a:pt x="1296304" y="409311"/>
                  </a:lnTo>
                  <a:lnTo>
                    <a:pt x="1307939" y="410369"/>
                  </a:lnTo>
                  <a:lnTo>
                    <a:pt x="1319310" y="412485"/>
                  </a:lnTo>
                  <a:lnTo>
                    <a:pt x="1330417" y="415131"/>
                  </a:lnTo>
                  <a:lnTo>
                    <a:pt x="1341259" y="418305"/>
                  </a:lnTo>
                  <a:lnTo>
                    <a:pt x="1352101" y="421744"/>
                  </a:lnTo>
                  <a:lnTo>
                    <a:pt x="1362415" y="425712"/>
                  </a:lnTo>
                  <a:lnTo>
                    <a:pt x="1372992" y="430210"/>
                  </a:lnTo>
                  <a:lnTo>
                    <a:pt x="1382777" y="435236"/>
                  </a:lnTo>
                  <a:lnTo>
                    <a:pt x="1392561" y="440527"/>
                  </a:lnTo>
                  <a:lnTo>
                    <a:pt x="1401817" y="446347"/>
                  </a:lnTo>
                  <a:lnTo>
                    <a:pt x="1410543" y="452696"/>
                  </a:lnTo>
                  <a:lnTo>
                    <a:pt x="1419535" y="459574"/>
                  </a:lnTo>
                  <a:lnTo>
                    <a:pt x="1427997" y="466452"/>
                  </a:lnTo>
                  <a:lnTo>
                    <a:pt x="1435930" y="473859"/>
                  </a:lnTo>
                  <a:lnTo>
                    <a:pt x="1443334" y="481795"/>
                  </a:lnTo>
                  <a:lnTo>
                    <a:pt x="1450739" y="489996"/>
                  </a:lnTo>
                  <a:lnTo>
                    <a:pt x="1457614" y="498462"/>
                  </a:lnTo>
                  <a:lnTo>
                    <a:pt x="1463961" y="507456"/>
                  </a:lnTo>
                  <a:lnTo>
                    <a:pt x="1469779" y="516451"/>
                  </a:lnTo>
                  <a:lnTo>
                    <a:pt x="1475332" y="525974"/>
                  </a:lnTo>
                  <a:lnTo>
                    <a:pt x="1480621" y="535762"/>
                  </a:lnTo>
                  <a:lnTo>
                    <a:pt x="1485381" y="545550"/>
                  </a:lnTo>
                  <a:lnTo>
                    <a:pt x="1489348" y="555867"/>
                  </a:lnTo>
                  <a:lnTo>
                    <a:pt x="1493050" y="566449"/>
                  </a:lnTo>
                  <a:lnTo>
                    <a:pt x="1495959" y="577031"/>
                  </a:lnTo>
                  <a:lnTo>
                    <a:pt x="1498603" y="587613"/>
                  </a:lnTo>
                  <a:lnTo>
                    <a:pt x="1500719" y="598988"/>
                  </a:lnTo>
                  <a:lnTo>
                    <a:pt x="1502305" y="610363"/>
                  </a:lnTo>
                  <a:lnTo>
                    <a:pt x="1503099" y="621739"/>
                  </a:lnTo>
                  <a:lnTo>
                    <a:pt x="1503363" y="633378"/>
                  </a:lnTo>
                  <a:lnTo>
                    <a:pt x="1503363" y="635094"/>
                  </a:lnTo>
                  <a:lnTo>
                    <a:pt x="1950691" y="197947"/>
                  </a:lnTo>
                  <a:close/>
                  <a:moveTo>
                    <a:pt x="2235011" y="0"/>
                  </a:moveTo>
                  <a:lnTo>
                    <a:pt x="2244532" y="265"/>
                  </a:lnTo>
                  <a:lnTo>
                    <a:pt x="2254054" y="794"/>
                  </a:lnTo>
                  <a:lnTo>
                    <a:pt x="2263575" y="2117"/>
                  </a:lnTo>
                  <a:lnTo>
                    <a:pt x="2272832" y="3440"/>
                  </a:lnTo>
                  <a:lnTo>
                    <a:pt x="2282354" y="5557"/>
                  </a:lnTo>
                  <a:lnTo>
                    <a:pt x="2291611" y="7939"/>
                  </a:lnTo>
                  <a:lnTo>
                    <a:pt x="2300867" y="11115"/>
                  </a:lnTo>
                  <a:lnTo>
                    <a:pt x="2309860" y="14290"/>
                  </a:lnTo>
                  <a:lnTo>
                    <a:pt x="2318588" y="18260"/>
                  </a:lnTo>
                  <a:lnTo>
                    <a:pt x="2327316" y="22229"/>
                  </a:lnTo>
                  <a:lnTo>
                    <a:pt x="2336044" y="26728"/>
                  </a:lnTo>
                  <a:lnTo>
                    <a:pt x="2344243" y="32021"/>
                  </a:lnTo>
                  <a:lnTo>
                    <a:pt x="2352442" y="37578"/>
                  </a:lnTo>
                  <a:lnTo>
                    <a:pt x="2360376" y="43400"/>
                  </a:lnTo>
                  <a:lnTo>
                    <a:pt x="2368046" y="50016"/>
                  </a:lnTo>
                  <a:lnTo>
                    <a:pt x="2375187" y="56897"/>
                  </a:lnTo>
                  <a:lnTo>
                    <a:pt x="2382328" y="64042"/>
                  </a:lnTo>
                  <a:lnTo>
                    <a:pt x="2388940" y="71451"/>
                  </a:lnTo>
                  <a:lnTo>
                    <a:pt x="2395024" y="79126"/>
                  </a:lnTo>
                  <a:lnTo>
                    <a:pt x="2400842" y="87065"/>
                  </a:lnTo>
                  <a:lnTo>
                    <a:pt x="2406132" y="95533"/>
                  </a:lnTo>
                  <a:lnTo>
                    <a:pt x="2410893" y="103737"/>
                  </a:lnTo>
                  <a:lnTo>
                    <a:pt x="2415124" y="112205"/>
                  </a:lnTo>
                  <a:lnTo>
                    <a:pt x="2418827" y="120938"/>
                  </a:lnTo>
                  <a:lnTo>
                    <a:pt x="2422265" y="129671"/>
                  </a:lnTo>
                  <a:lnTo>
                    <a:pt x="2425175" y="138669"/>
                  </a:lnTo>
                  <a:lnTo>
                    <a:pt x="2427820" y="147666"/>
                  </a:lnTo>
                  <a:lnTo>
                    <a:pt x="2429935" y="156928"/>
                  </a:lnTo>
                  <a:lnTo>
                    <a:pt x="2431522" y="165926"/>
                  </a:lnTo>
                  <a:lnTo>
                    <a:pt x="2432580" y="175188"/>
                  </a:lnTo>
                  <a:lnTo>
                    <a:pt x="2433109" y="184450"/>
                  </a:lnTo>
                  <a:lnTo>
                    <a:pt x="2433638" y="193713"/>
                  </a:lnTo>
                  <a:lnTo>
                    <a:pt x="2433109" y="203239"/>
                  </a:lnTo>
                  <a:lnTo>
                    <a:pt x="2432580" y="212502"/>
                  </a:lnTo>
                  <a:lnTo>
                    <a:pt x="2431522" y="221764"/>
                  </a:lnTo>
                  <a:lnTo>
                    <a:pt x="2429935" y="231026"/>
                  </a:lnTo>
                  <a:lnTo>
                    <a:pt x="2427820" y="240024"/>
                  </a:lnTo>
                  <a:lnTo>
                    <a:pt x="2425175" y="249021"/>
                  </a:lnTo>
                  <a:lnTo>
                    <a:pt x="2422265" y="258019"/>
                  </a:lnTo>
                  <a:lnTo>
                    <a:pt x="2418827" y="267016"/>
                  </a:lnTo>
                  <a:lnTo>
                    <a:pt x="2415124" y="275485"/>
                  </a:lnTo>
                  <a:lnTo>
                    <a:pt x="2410893" y="283953"/>
                  </a:lnTo>
                  <a:lnTo>
                    <a:pt x="2406132" y="292157"/>
                  </a:lnTo>
                  <a:lnTo>
                    <a:pt x="2400842" y="300625"/>
                  </a:lnTo>
                  <a:lnTo>
                    <a:pt x="2395024" y="308564"/>
                  </a:lnTo>
                  <a:lnTo>
                    <a:pt x="2388940" y="316238"/>
                  </a:lnTo>
                  <a:lnTo>
                    <a:pt x="2382328" y="323648"/>
                  </a:lnTo>
                  <a:lnTo>
                    <a:pt x="2375187" y="330793"/>
                  </a:lnTo>
                  <a:lnTo>
                    <a:pt x="2295842" y="408596"/>
                  </a:lnTo>
                  <a:lnTo>
                    <a:pt x="2015490" y="134434"/>
                  </a:lnTo>
                  <a:lnTo>
                    <a:pt x="2095099" y="56897"/>
                  </a:lnTo>
                  <a:lnTo>
                    <a:pt x="2102505" y="50016"/>
                  </a:lnTo>
                  <a:lnTo>
                    <a:pt x="2110175" y="43400"/>
                  </a:lnTo>
                  <a:lnTo>
                    <a:pt x="2117845" y="37578"/>
                  </a:lnTo>
                  <a:lnTo>
                    <a:pt x="2126044" y="32021"/>
                  </a:lnTo>
                  <a:lnTo>
                    <a:pt x="2134507" y="26728"/>
                  </a:lnTo>
                  <a:lnTo>
                    <a:pt x="2142971" y="22229"/>
                  </a:lnTo>
                  <a:lnTo>
                    <a:pt x="2151963" y="18260"/>
                  </a:lnTo>
                  <a:lnTo>
                    <a:pt x="2160427" y="14290"/>
                  </a:lnTo>
                  <a:lnTo>
                    <a:pt x="2169684" y="11115"/>
                  </a:lnTo>
                  <a:lnTo>
                    <a:pt x="2178676" y="7939"/>
                  </a:lnTo>
                  <a:lnTo>
                    <a:pt x="2187933" y="5557"/>
                  </a:lnTo>
                  <a:lnTo>
                    <a:pt x="2197454" y="3440"/>
                  </a:lnTo>
                  <a:lnTo>
                    <a:pt x="2206447" y="2117"/>
                  </a:lnTo>
                  <a:lnTo>
                    <a:pt x="2215968" y="794"/>
                  </a:lnTo>
                  <a:lnTo>
                    <a:pt x="2225490" y="265"/>
                  </a:lnTo>
                  <a:lnTo>
                    <a:pt x="2235011" y="0"/>
                  </a:lnTo>
                  <a:close/>
                </a:path>
              </a:pathLst>
            </a:custGeom>
            <a:solidFill>
              <a:srgbClr val="1F74AD"/>
            </a:solidFill>
            <a:ln>
              <a:noFill/>
            </a:ln>
          </p:spPr>
          <p:txBody>
            <a:bodyPr anchor="ctr">
              <a:normAutofit/>
              <a:scene3d>
                <a:camera prst="orthographicFront"/>
                <a:lightRig rig="threePt" dir="t"/>
              </a:scene3d>
              <a:sp3d contourW="12700">
                <a:contourClr>
                  <a:srgbClr val="FFFFFF"/>
                </a:contourClr>
              </a:sp3d>
            </a:bodyPr>
            <a:p>
              <a:pPr algn="l"/>
              <a:endParaRPr lang="zh-CN" altLang="en-US">
                <a:solidFill>
                  <a:srgbClr val="FFFFFF"/>
                </a:solidFill>
                <a:sym typeface="Arial" panose="020B0604020202020204" pitchFamily="34" charset="0"/>
              </a:endParaRPr>
            </a:p>
          </p:txBody>
        </p:sp>
        <p:sp>
          <p:nvSpPr>
            <p:cNvPr id="16" name="TextBox 20"/>
            <p:cNvSpPr txBox="1"/>
            <p:nvPr>
              <p:custDataLst>
                <p:tags r:id="rId6"/>
              </p:custDataLst>
            </p:nvPr>
          </p:nvSpPr>
          <p:spPr>
            <a:xfrm>
              <a:off x="2919" y="3022"/>
              <a:ext cx="14502" cy="1458"/>
            </a:xfrm>
            <a:prstGeom prst="rect">
              <a:avLst/>
            </a:prstGeom>
            <a:noFill/>
            <a:effectLst/>
          </p:spPr>
          <p:txBody>
            <a:bodyPr wrap="square" rtlCol="0" anchor="ctr">
              <a:noAutofit/>
            </a:bodyPr>
            <a:p>
              <a:pPr algn="just">
                <a:lnSpc>
                  <a:spcPct val="120000"/>
                </a:lnSpc>
                <a:spcBef>
                  <a:spcPts val="0"/>
                </a:spcBef>
                <a:spcAft>
                  <a:spcPts val="0"/>
                </a:spcAft>
              </a:pPr>
              <a:r>
                <a:rPr lang="zh-CN" altLang="en-US" sz="1600" spc="150">
                  <a:solidFill>
                    <a:srgbClr val="000000">
                      <a:lumMod val="75000"/>
                      <a:lumOff val="25000"/>
                    </a:srgb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（1）情绪脆弱（emotional fragility）。情绪脆弱的患者常常因为一些细小或无关紧要的事情而伤心落泪或兴奋激动，无法克制。情绪脆弱常见于脑动脉硬化性精神障碍，也可见于神经症的神经衰弱等功能性精神障碍。</a:t>
              </a:r>
              <a:endParaRPr lang="zh-CN" altLang="en-US" sz="1600" spc="150">
                <a:solidFill>
                  <a:srgbClr val="000000">
                    <a:lumMod val="75000"/>
                    <a:lumOff val="25000"/>
                  </a:srgb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19" name="KSO_Shape"/>
            <p:cNvSpPr/>
            <p:nvPr>
              <p:custDataLst>
                <p:tags r:id="rId7"/>
              </p:custDataLst>
            </p:nvPr>
          </p:nvSpPr>
          <p:spPr bwMode="auto">
            <a:xfrm>
              <a:off x="1809" y="5170"/>
              <a:ext cx="804" cy="702"/>
            </a:xfrm>
            <a:custGeom>
              <a:avLst/>
              <a:gdLst>
                <a:gd name="T0" fmla="*/ 979217 w 2433638"/>
                <a:gd name="T1" fmla="*/ 1098870 h 2124076"/>
                <a:gd name="T2" fmla="*/ 173881 w 2433638"/>
                <a:gd name="T3" fmla="*/ 432901 h 2124076"/>
                <a:gd name="T4" fmla="*/ 155458 w 2433638"/>
                <a:gd name="T5" fmla="*/ 437460 h 2124076"/>
                <a:gd name="T6" fmla="*/ 139312 w 2433638"/>
                <a:gd name="T7" fmla="*/ 446991 h 2124076"/>
                <a:gd name="T8" fmla="*/ 126684 w 2433638"/>
                <a:gd name="T9" fmla="*/ 460667 h 2124076"/>
                <a:gd name="T10" fmla="*/ 118611 w 2433638"/>
                <a:gd name="T11" fmla="*/ 477036 h 2124076"/>
                <a:gd name="T12" fmla="*/ 115713 w 2433638"/>
                <a:gd name="T13" fmla="*/ 496099 h 2124076"/>
                <a:gd name="T14" fmla="*/ 117576 w 2433638"/>
                <a:gd name="T15" fmla="*/ 1502909 h 2124076"/>
                <a:gd name="T16" fmla="*/ 125029 w 2433638"/>
                <a:gd name="T17" fmla="*/ 1520107 h 2124076"/>
                <a:gd name="T18" fmla="*/ 137035 w 2433638"/>
                <a:gd name="T19" fmla="*/ 1534197 h 2124076"/>
                <a:gd name="T20" fmla="*/ 152560 w 2433638"/>
                <a:gd name="T21" fmla="*/ 1544350 h 2124076"/>
                <a:gd name="T22" fmla="*/ 170776 w 2433638"/>
                <a:gd name="T23" fmla="*/ 1549944 h 2124076"/>
                <a:gd name="T24" fmla="*/ 1002920 w 2433638"/>
                <a:gd name="T25" fmla="*/ 1550566 h 2124076"/>
                <a:gd name="T26" fmla="*/ 1021550 w 2433638"/>
                <a:gd name="T27" fmla="*/ 1545800 h 2124076"/>
                <a:gd name="T28" fmla="*/ 1037696 w 2433638"/>
                <a:gd name="T29" fmla="*/ 1536269 h 2124076"/>
                <a:gd name="T30" fmla="*/ 1050116 w 2433638"/>
                <a:gd name="T31" fmla="*/ 1522800 h 2124076"/>
                <a:gd name="T32" fmla="*/ 1058396 w 2433638"/>
                <a:gd name="T33" fmla="*/ 1506017 h 2124076"/>
                <a:gd name="T34" fmla="*/ 1061294 w 2433638"/>
                <a:gd name="T35" fmla="*/ 1487161 h 2124076"/>
                <a:gd name="T36" fmla="*/ 1061087 w 2433638"/>
                <a:gd name="T37" fmla="*/ 492784 h 2124076"/>
                <a:gd name="T38" fmla="*/ 1057361 w 2433638"/>
                <a:gd name="T39" fmla="*/ 474342 h 2124076"/>
                <a:gd name="T40" fmla="*/ 1048253 w 2433638"/>
                <a:gd name="T41" fmla="*/ 457973 h 2124076"/>
                <a:gd name="T42" fmla="*/ 1035212 w 2433638"/>
                <a:gd name="T43" fmla="*/ 445126 h 2124076"/>
                <a:gd name="T44" fmla="*/ 1018859 w 2433638"/>
                <a:gd name="T45" fmla="*/ 436424 h 2124076"/>
                <a:gd name="T46" fmla="*/ 999608 w 2433638"/>
                <a:gd name="T47" fmla="*/ 432694 h 2124076"/>
                <a:gd name="T48" fmla="*/ 1176801 w 2433638"/>
                <a:gd name="T49" fmla="*/ 1487161 h 2124076"/>
                <a:gd name="T50" fmla="*/ 1168728 w 2433638"/>
                <a:gd name="T51" fmla="*/ 1539792 h 2124076"/>
                <a:gd name="T52" fmla="*/ 1145957 w 2433638"/>
                <a:gd name="T53" fmla="*/ 1585998 h 2124076"/>
                <a:gd name="T54" fmla="*/ 1111182 w 2433638"/>
                <a:gd name="T55" fmla="*/ 1623502 h 2124076"/>
                <a:gd name="T56" fmla="*/ 1066469 w 2433638"/>
                <a:gd name="T57" fmla="*/ 1649818 h 2124076"/>
                <a:gd name="T58" fmla="*/ 1014719 w 2433638"/>
                <a:gd name="T59" fmla="*/ 1662871 h 2124076"/>
                <a:gd name="T60" fmla="*/ 153180 w 2433638"/>
                <a:gd name="T61" fmla="*/ 1661628 h 2124076"/>
                <a:gd name="T62" fmla="*/ 102466 w 2433638"/>
                <a:gd name="T63" fmla="*/ 1646295 h 2124076"/>
                <a:gd name="T64" fmla="*/ 59409 w 2433638"/>
                <a:gd name="T65" fmla="*/ 1617908 h 2124076"/>
                <a:gd name="T66" fmla="*/ 26289 w 2433638"/>
                <a:gd name="T67" fmla="*/ 1578746 h 2124076"/>
                <a:gd name="T68" fmla="*/ 6003 w 2433638"/>
                <a:gd name="T69" fmla="*/ 1531296 h 2124076"/>
                <a:gd name="T70" fmla="*/ 0 w 2433638"/>
                <a:gd name="T71" fmla="*/ 496099 h 2124076"/>
                <a:gd name="T72" fmla="*/ 8280 w 2433638"/>
                <a:gd name="T73" fmla="*/ 443676 h 2124076"/>
                <a:gd name="T74" fmla="*/ 31050 w 2433638"/>
                <a:gd name="T75" fmla="*/ 397469 h 2124076"/>
                <a:gd name="T76" fmla="*/ 66033 w 2433638"/>
                <a:gd name="T77" fmla="*/ 359965 h 2124076"/>
                <a:gd name="T78" fmla="*/ 110331 w 2433638"/>
                <a:gd name="T79" fmla="*/ 333442 h 2124076"/>
                <a:gd name="T80" fmla="*/ 162081 w 2433638"/>
                <a:gd name="T81" fmla="*/ 320596 h 2124076"/>
                <a:gd name="T82" fmla="*/ 1023827 w 2433638"/>
                <a:gd name="T83" fmla="*/ 321425 h 2124076"/>
                <a:gd name="T84" fmla="*/ 1074749 w 2433638"/>
                <a:gd name="T85" fmla="*/ 336966 h 2124076"/>
                <a:gd name="T86" fmla="*/ 1117806 w 2433638"/>
                <a:gd name="T87" fmla="*/ 365352 h 2124076"/>
                <a:gd name="T88" fmla="*/ 1150512 w 2433638"/>
                <a:gd name="T89" fmla="*/ 404514 h 2124076"/>
                <a:gd name="T90" fmla="*/ 1171005 w 2433638"/>
                <a:gd name="T91" fmla="*/ 451964 h 2124076"/>
                <a:gd name="T92" fmla="*/ 1176801 w 2433638"/>
                <a:gd name="T93" fmla="*/ 497443 h 2124076"/>
                <a:gd name="T94" fmla="*/ 1779124 w 2433638"/>
                <a:gd name="T95" fmla="*/ 2694 h 2124076"/>
                <a:gd name="T96" fmla="*/ 1821773 w 2433638"/>
                <a:gd name="T97" fmla="*/ 17411 h 2124076"/>
                <a:gd name="T98" fmla="*/ 1859246 w 2433638"/>
                <a:gd name="T99" fmla="*/ 44565 h 2124076"/>
                <a:gd name="T100" fmla="*/ 1887196 w 2433638"/>
                <a:gd name="T101" fmla="*/ 81253 h 2124076"/>
                <a:gd name="T102" fmla="*/ 1902101 w 2433638"/>
                <a:gd name="T103" fmla="*/ 122915 h 2124076"/>
                <a:gd name="T104" fmla="*/ 1904172 w 2433638"/>
                <a:gd name="T105" fmla="*/ 166444 h 2124076"/>
                <a:gd name="T106" fmla="*/ 1893406 w 2433638"/>
                <a:gd name="T107" fmla="*/ 209142 h 2124076"/>
                <a:gd name="T108" fmla="*/ 1870011 w 2433638"/>
                <a:gd name="T109" fmla="*/ 247696 h 2124076"/>
                <a:gd name="T110" fmla="*/ 1645796 w 2433638"/>
                <a:gd name="T111" fmla="*/ 39175 h 2124076"/>
                <a:gd name="T112" fmla="*/ 1684511 w 2433638"/>
                <a:gd name="T113" fmla="*/ 14302 h 2124076"/>
                <a:gd name="T114" fmla="*/ 1727160 w 2433638"/>
                <a:gd name="T115" fmla="*/ 1658 h 212407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433638" h="2124076">
                  <a:moveTo>
                    <a:pt x="713371" y="1577975"/>
                  </a:moveTo>
                  <a:lnTo>
                    <a:pt x="804863" y="1667192"/>
                  </a:lnTo>
                  <a:lnTo>
                    <a:pt x="574675" y="1801813"/>
                  </a:lnTo>
                  <a:lnTo>
                    <a:pt x="713371" y="1577975"/>
                  </a:lnTo>
                  <a:close/>
                  <a:moveTo>
                    <a:pt x="994071" y="1152525"/>
                  </a:moveTo>
                  <a:lnTo>
                    <a:pt x="1250950" y="1402947"/>
                  </a:lnTo>
                  <a:lnTo>
                    <a:pt x="852445" y="1631950"/>
                  </a:lnTo>
                  <a:lnTo>
                    <a:pt x="757237" y="1538868"/>
                  </a:lnTo>
                  <a:lnTo>
                    <a:pt x="994071" y="1152525"/>
                  </a:lnTo>
                  <a:close/>
                  <a:moveTo>
                    <a:pt x="230859" y="552164"/>
                  </a:moveTo>
                  <a:lnTo>
                    <a:pt x="226364" y="552428"/>
                  </a:lnTo>
                  <a:lnTo>
                    <a:pt x="222133" y="552693"/>
                  </a:lnTo>
                  <a:lnTo>
                    <a:pt x="218166" y="553222"/>
                  </a:lnTo>
                  <a:lnTo>
                    <a:pt x="213935" y="553751"/>
                  </a:lnTo>
                  <a:lnTo>
                    <a:pt x="209968" y="554809"/>
                  </a:lnTo>
                  <a:lnTo>
                    <a:pt x="206266" y="555867"/>
                  </a:lnTo>
                  <a:lnTo>
                    <a:pt x="202299" y="557190"/>
                  </a:lnTo>
                  <a:lnTo>
                    <a:pt x="198597" y="558513"/>
                  </a:lnTo>
                  <a:lnTo>
                    <a:pt x="194895" y="560100"/>
                  </a:lnTo>
                  <a:lnTo>
                    <a:pt x="191457" y="561952"/>
                  </a:lnTo>
                  <a:lnTo>
                    <a:pt x="187755" y="564068"/>
                  </a:lnTo>
                  <a:lnTo>
                    <a:pt x="184582" y="565920"/>
                  </a:lnTo>
                  <a:lnTo>
                    <a:pt x="181144" y="568301"/>
                  </a:lnTo>
                  <a:lnTo>
                    <a:pt x="177971" y="570682"/>
                  </a:lnTo>
                  <a:lnTo>
                    <a:pt x="175062" y="573063"/>
                  </a:lnTo>
                  <a:lnTo>
                    <a:pt x="171888" y="575708"/>
                  </a:lnTo>
                  <a:lnTo>
                    <a:pt x="169244" y="578883"/>
                  </a:lnTo>
                  <a:lnTo>
                    <a:pt x="166599" y="581793"/>
                  </a:lnTo>
                  <a:lnTo>
                    <a:pt x="164219" y="584703"/>
                  </a:lnTo>
                  <a:lnTo>
                    <a:pt x="161839" y="588142"/>
                  </a:lnTo>
                  <a:lnTo>
                    <a:pt x="159724" y="591316"/>
                  </a:lnTo>
                  <a:lnTo>
                    <a:pt x="157608" y="594491"/>
                  </a:lnTo>
                  <a:lnTo>
                    <a:pt x="156022" y="598194"/>
                  </a:lnTo>
                  <a:lnTo>
                    <a:pt x="154435" y="601633"/>
                  </a:lnTo>
                  <a:lnTo>
                    <a:pt x="152848" y="605601"/>
                  </a:lnTo>
                  <a:lnTo>
                    <a:pt x="151526" y="609041"/>
                  </a:lnTo>
                  <a:lnTo>
                    <a:pt x="150204" y="613009"/>
                  </a:lnTo>
                  <a:lnTo>
                    <a:pt x="149411" y="616977"/>
                  </a:lnTo>
                  <a:lnTo>
                    <a:pt x="148882" y="620945"/>
                  </a:lnTo>
                  <a:lnTo>
                    <a:pt x="148088" y="624913"/>
                  </a:lnTo>
                  <a:lnTo>
                    <a:pt x="147824" y="629146"/>
                  </a:lnTo>
                  <a:lnTo>
                    <a:pt x="147824" y="633378"/>
                  </a:lnTo>
                  <a:lnTo>
                    <a:pt x="147824" y="1898686"/>
                  </a:lnTo>
                  <a:lnTo>
                    <a:pt x="147824" y="1902918"/>
                  </a:lnTo>
                  <a:lnTo>
                    <a:pt x="148088" y="1906887"/>
                  </a:lnTo>
                  <a:lnTo>
                    <a:pt x="148882" y="1911119"/>
                  </a:lnTo>
                  <a:lnTo>
                    <a:pt x="149411" y="1915087"/>
                  </a:lnTo>
                  <a:lnTo>
                    <a:pt x="150204" y="1918791"/>
                  </a:lnTo>
                  <a:lnTo>
                    <a:pt x="151526" y="1922759"/>
                  </a:lnTo>
                  <a:lnTo>
                    <a:pt x="152848" y="1926463"/>
                  </a:lnTo>
                  <a:lnTo>
                    <a:pt x="154435" y="1930166"/>
                  </a:lnTo>
                  <a:lnTo>
                    <a:pt x="156022" y="1933605"/>
                  </a:lnTo>
                  <a:lnTo>
                    <a:pt x="157608" y="1937309"/>
                  </a:lnTo>
                  <a:lnTo>
                    <a:pt x="159724" y="1940748"/>
                  </a:lnTo>
                  <a:lnTo>
                    <a:pt x="161839" y="1944187"/>
                  </a:lnTo>
                  <a:lnTo>
                    <a:pt x="164219" y="1947097"/>
                  </a:lnTo>
                  <a:lnTo>
                    <a:pt x="166599" y="1950272"/>
                  </a:lnTo>
                  <a:lnTo>
                    <a:pt x="169244" y="1953446"/>
                  </a:lnTo>
                  <a:lnTo>
                    <a:pt x="171888" y="1956091"/>
                  </a:lnTo>
                  <a:lnTo>
                    <a:pt x="175062" y="1958737"/>
                  </a:lnTo>
                  <a:lnTo>
                    <a:pt x="177971" y="1961382"/>
                  </a:lnTo>
                  <a:lnTo>
                    <a:pt x="181144" y="1963763"/>
                  </a:lnTo>
                  <a:lnTo>
                    <a:pt x="184582" y="1965880"/>
                  </a:lnTo>
                  <a:lnTo>
                    <a:pt x="187755" y="1967996"/>
                  </a:lnTo>
                  <a:lnTo>
                    <a:pt x="191457" y="1970112"/>
                  </a:lnTo>
                  <a:lnTo>
                    <a:pt x="194895" y="1971700"/>
                  </a:lnTo>
                  <a:lnTo>
                    <a:pt x="198597" y="1973551"/>
                  </a:lnTo>
                  <a:lnTo>
                    <a:pt x="202299" y="1974874"/>
                  </a:lnTo>
                  <a:lnTo>
                    <a:pt x="206266" y="1976197"/>
                  </a:lnTo>
                  <a:lnTo>
                    <a:pt x="209968" y="1977255"/>
                  </a:lnTo>
                  <a:lnTo>
                    <a:pt x="213935" y="1978049"/>
                  </a:lnTo>
                  <a:lnTo>
                    <a:pt x="218166" y="1978842"/>
                  </a:lnTo>
                  <a:lnTo>
                    <a:pt x="222133" y="1979636"/>
                  </a:lnTo>
                  <a:lnTo>
                    <a:pt x="226364" y="1979900"/>
                  </a:lnTo>
                  <a:lnTo>
                    <a:pt x="230859" y="1979900"/>
                  </a:lnTo>
                  <a:lnTo>
                    <a:pt x="1273033" y="1979900"/>
                  </a:lnTo>
                  <a:lnTo>
                    <a:pt x="1276999" y="1979900"/>
                  </a:lnTo>
                  <a:lnTo>
                    <a:pt x="1281230" y="1979636"/>
                  </a:lnTo>
                  <a:lnTo>
                    <a:pt x="1285461" y="1978842"/>
                  </a:lnTo>
                  <a:lnTo>
                    <a:pt x="1289693" y="1978049"/>
                  </a:lnTo>
                  <a:lnTo>
                    <a:pt x="1293395" y="1977255"/>
                  </a:lnTo>
                  <a:lnTo>
                    <a:pt x="1297626" y="1976197"/>
                  </a:lnTo>
                  <a:lnTo>
                    <a:pt x="1301593" y="1974874"/>
                  </a:lnTo>
                  <a:lnTo>
                    <a:pt x="1305030" y="1973551"/>
                  </a:lnTo>
                  <a:lnTo>
                    <a:pt x="1308997" y="1971700"/>
                  </a:lnTo>
                  <a:lnTo>
                    <a:pt x="1312435" y="1970112"/>
                  </a:lnTo>
                  <a:lnTo>
                    <a:pt x="1315873" y="1967996"/>
                  </a:lnTo>
                  <a:lnTo>
                    <a:pt x="1319310" y="1965880"/>
                  </a:lnTo>
                  <a:lnTo>
                    <a:pt x="1322484" y="1963763"/>
                  </a:lnTo>
                  <a:lnTo>
                    <a:pt x="1325657" y="1961382"/>
                  </a:lnTo>
                  <a:lnTo>
                    <a:pt x="1328566" y="1958737"/>
                  </a:lnTo>
                  <a:lnTo>
                    <a:pt x="1331475" y="1956091"/>
                  </a:lnTo>
                  <a:lnTo>
                    <a:pt x="1334119" y="1953446"/>
                  </a:lnTo>
                  <a:lnTo>
                    <a:pt x="1336764" y="1950272"/>
                  </a:lnTo>
                  <a:lnTo>
                    <a:pt x="1339144" y="1947097"/>
                  </a:lnTo>
                  <a:lnTo>
                    <a:pt x="1341524" y="1944187"/>
                  </a:lnTo>
                  <a:lnTo>
                    <a:pt x="1343639" y="1940748"/>
                  </a:lnTo>
                  <a:lnTo>
                    <a:pt x="1345755" y="1937309"/>
                  </a:lnTo>
                  <a:lnTo>
                    <a:pt x="1347606" y="1933605"/>
                  </a:lnTo>
                  <a:lnTo>
                    <a:pt x="1349457" y="1930166"/>
                  </a:lnTo>
                  <a:lnTo>
                    <a:pt x="1350779" y="1926463"/>
                  </a:lnTo>
                  <a:lnTo>
                    <a:pt x="1352101" y="1922759"/>
                  </a:lnTo>
                  <a:lnTo>
                    <a:pt x="1353159" y="1918791"/>
                  </a:lnTo>
                  <a:lnTo>
                    <a:pt x="1354217" y="1915087"/>
                  </a:lnTo>
                  <a:lnTo>
                    <a:pt x="1354746" y="1911119"/>
                  </a:lnTo>
                  <a:lnTo>
                    <a:pt x="1355275" y="1906887"/>
                  </a:lnTo>
                  <a:lnTo>
                    <a:pt x="1355539" y="1902918"/>
                  </a:lnTo>
                  <a:lnTo>
                    <a:pt x="1355804" y="1898686"/>
                  </a:lnTo>
                  <a:lnTo>
                    <a:pt x="1355804" y="1327749"/>
                  </a:lnTo>
                  <a:lnTo>
                    <a:pt x="1312492" y="1370013"/>
                  </a:lnTo>
                  <a:lnTo>
                    <a:pt x="1031875" y="1095852"/>
                  </a:lnTo>
                  <a:lnTo>
                    <a:pt x="1355804" y="779295"/>
                  </a:lnTo>
                  <a:lnTo>
                    <a:pt x="1355804" y="633378"/>
                  </a:lnTo>
                  <a:lnTo>
                    <a:pt x="1355539" y="629146"/>
                  </a:lnTo>
                  <a:lnTo>
                    <a:pt x="1355275" y="624913"/>
                  </a:lnTo>
                  <a:lnTo>
                    <a:pt x="1354746" y="620945"/>
                  </a:lnTo>
                  <a:lnTo>
                    <a:pt x="1354217" y="616977"/>
                  </a:lnTo>
                  <a:lnTo>
                    <a:pt x="1353159" y="613009"/>
                  </a:lnTo>
                  <a:lnTo>
                    <a:pt x="1352101" y="609041"/>
                  </a:lnTo>
                  <a:lnTo>
                    <a:pt x="1350779" y="605601"/>
                  </a:lnTo>
                  <a:lnTo>
                    <a:pt x="1349457" y="601633"/>
                  </a:lnTo>
                  <a:lnTo>
                    <a:pt x="1347606" y="598194"/>
                  </a:lnTo>
                  <a:lnTo>
                    <a:pt x="1345755" y="594491"/>
                  </a:lnTo>
                  <a:lnTo>
                    <a:pt x="1343639" y="591316"/>
                  </a:lnTo>
                  <a:lnTo>
                    <a:pt x="1341524" y="588142"/>
                  </a:lnTo>
                  <a:lnTo>
                    <a:pt x="1339144" y="584703"/>
                  </a:lnTo>
                  <a:lnTo>
                    <a:pt x="1336764" y="581793"/>
                  </a:lnTo>
                  <a:lnTo>
                    <a:pt x="1334119" y="578883"/>
                  </a:lnTo>
                  <a:lnTo>
                    <a:pt x="1331475" y="575708"/>
                  </a:lnTo>
                  <a:lnTo>
                    <a:pt x="1328566" y="573063"/>
                  </a:lnTo>
                  <a:lnTo>
                    <a:pt x="1325657" y="570682"/>
                  </a:lnTo>
                  <a:lnTo>
                    <a:pt x="1322484" y="568301"/>
                  </a:lnTo>
                  <a:lnTo>
                    <a:pt x="1319310" y="565920"/>
                  </a:lnTo>
                  <a:lnTo>
                    <a:pt x="1315873" y="564068"/>
                  </a:lnTo>
                  <a:lnTo>
                    <a:pt x="1312435" y="561952"/>
                  </a:lnTo>
                  <a:lnTo>
                    <a:pt x="1308997" y="560100"/>
                  </a:lnTo>
                  <a:lnTo>
                    <a:pt x="1305030" y="558513"/>
                  </a:lnTo>
                  <a:lnTo>
                    <a:pt x="1301593" y="557190"/>
                  </a:lnTo>
                  <a:lnTo>
                    <a:pt x="1297626" y="555867"/>
                  </a:lnTo>
                  <a:lnTo>
                    <a:pt x="1293395" y="554809"/>
                  </a:lnTo>
                  <a:lnTo>
                    <a:pt x="1289693" y="553751"/>
                  </a:lnTo>
                  <a:lnTo>
                    <a:pt x="1285461" y="553222"/>
                  </a:lnTo>
                  <a:lnTo>
                    <a:pt x="1281230" y="552693"/>
                  </a:lnTo>
                  <a:lnTo>
                    <a:pt x="1276999" y="552428"/>
                  </a:lnTo>
                  <a:lnTo>
                    <a:pt x="1273033" y="552164"/>
                  </a:lnTo>
                  <a:lnTo>
                    <a:pt x="230859" y="552164"/>
                  </a:lnTo>
                  <a:close/>
                  <a:moveTo>
                    <a:pt x="1950691" y="197947"/>
                  </a:moveTo>
                  <a:lnTo>
                    <a:pt x="2231837" y="472902"/>
                  </a:lnTo>
                  <a:lnTo>
                    <a:pt x="1503363" y="1183758"/>
                  </a:lnTo>
                  <a:lnTo>
                    <a:pt x="1503363" y="1898686"/>
                  </a:lnTo>
                  <a:lnTo>
                    <a:pt x="1503099" y="1910326"/>
                  </a:lnTo>
                  <a:lnTo>
                    <a:pt x="1502305" y="1921701"/>
                  </a:lnTo>
                  <a:lnTo>
                    <a:pt x="1500719" y="1933076"/>
                  </a:lnTo>
                  <a:lnTo>
                    <a:pt x="1498603" y="1944187"/>
                  </a:lnTo>
                  <a:lnTo>
                    <a:pt x="1495959" y="1955033"/>
                  </a:lnTo>
                  <a:lnTo>
                    <a:pt x="1493050" y="1965880"/>
                  </a:lnTo>
                  <a:lnTo>
                    <a:pt x="1489348" y="1976197"/>
                  </a:lnTo>
                  <a:lnTo>
                    <a:pt x="1485381" y="1986249"/>
                  </a:lnTo>
                  <a:lnTo>
                    <a:pt x="1480621" y="1996567"/>
                  </a:lnTo>
                  <a:lnTo>
                    <a:pt x="1475332" y="2006090"/>
                  </a:lnTo>
                  <a:lnTo>
                    <a:pt x="1469779" y="2015614"/>
                  </a:lnTo>
                  <a:lnTo>
                    <a:pt x="1463961" y="2024873"/>
                  </a:lnTo>
                  <a:lnTo>
                    <a:pt x="1457614" y="2033338"/>
                  </a:lnTo>
                  <a:lnTo>
                    <a:pt x="1450739" y="2042068"/>
                  </a:lnTo>
                  <a:lnTo>
                    <a:pt x="1443334" y="2050004"/>
                  </a:lnTo>
                  <a:lnTo>
                    <a:pt x="1435930" y="2057940"/>
                  </a:lnTo>
                  <a:lnTo>
                    <a:pt x="1427997" y="2065612"/>
                  </a:lnTo>
                  <a:lnTo>
                    <a:pt x="1419535" y="2072755"/>
                  </a:lnTo>
                  <a:lnTo>
                    <a:pt x="1410543" y="2079104"/>
                  </a:lnTo>
                  <a:lnTo>
                    <a:pt x="1401817" y="2085453"/>
                  </a:lnTo>
                  <a:lnTo>
                    <a:pt x="1392561" y="2091273"/>
                  </a:lnTo>
                  <a:lnTo>
                    <a:pt x="1382777" y="2096828"/>
                  </a:lnTo>
                  <a:lnTo>
                    <a:pt x="1372992" y="2101855"/>
                  </a:lnTo>
                  <a:lnTo>
                    <a:pt x="1362415" y="2106352"/>
                  </a:lnTo>
                  <a:lnTo>
                    <a:pt x="1352101" y="2110320"/>
                  </a:lnTo>
                  <a:lnTo>
                    <a:pt x="1341259" y="2114024"/>
                  </a:lnTo>
                  <a:lnTo>
                    <a:pt x="1330417" y="2116934"/>
                  </a:lnTo>
                  <a:lnTo>
                    <a:pt x="1319310" y="2119314"/>
                  </a:lnTo>
                  <a:lnTo>
                    <a:pt x="1307939" y="2121431"/>
                  </a:lnTo>
                  <a:lnTo>
                    <a:pt x="1296304" y="2123018"/>
                  </a:lnTo>
                  <a:lnTo>
                    <a:pt x="1284933" y="2123812"/>
                  </a:lnTo>
                  <a:lnTo>
                    <a:pt x="1273033" y="2124076"/>
                  </a:lnTo>
                  <a:lnTo>
                    <a:pt x="230859" y="2124076"/>
                  </a:lnTo>
                  <a:lnTo>
                    <a:pt x="218959" y="2123812"/>
                  </a:lnTo>
                  <a:lnTo>
                    <a:pt x="207059" y="2123018"/>
                  </a:lnTo>
                  <a:lnTo>
                    <a:pt x="195688" y="2121431"/>
                  </a:lnTo>
                  <a:lnTo>
                    <a:pt x="184582" y="2119314"/>
                  </a:lnTo>
                  <a:lnTo>
                    <a:pt x="173211" y="2116934"/>
                  </a:lnTo>
                  <a:lnTo>
                    <a:pt x="162104" y="2114024"/>
                  </a:lnTo>
                  <a:lnTo>
                    <a:pt x="151526" y="2110320"/>
                  </a:lnTo>
                  <a:lnTo>
                    <a:pt x="140948" y="2106352"/>
                  </a:lnTo>
                  <a:lnTo>
                    <a:pt x="130900" y="2101855"/>
                  </a:lnTo>
                  <a:lnTo>
                    <a:pt x="120851" y="2096828"/>
                  </a:lnTo>
                  <a:lnTo>
                    <a:pt x="111331" y="2091273"/>
                  </a:lnTo>
                  <a:lnTo>
                    <a:pt x="101811" y="2085453"/>
                  </a:lnTo>
                  <a:lnTo>
                    <a:pt x="92820" y="2079104"/>
                  </a:lnTo>
                  <a:lnTo>
                    <a:pt x="84357" y="2072755"/>
                  </a:lnTo>
                  <a:lnTo>
                    <a:pt x="75895" y="2065612"/>
                  </a:lnTo>
                  <a:lnTo>
                    <a:pt x="67962" y="2057940"/>
                  </a:lnTo>
                  <a:lnTo>
                    <a:pt x="60293" y="2050004"/>
                  </a:lnTo>
                  <a:lnTo>
                    <a:pt x="53153" y="2042068"/>
                  </a:lnTo>
                  <a:lnTo>
                    <a:pt x="46278" y="2033338"/>
                  </a:lnTo>
                  <a:lnTo>
                    <a:pt x="39666" y="2024873"/>
                  </a:lnTo>
                  <a:lnTo>
                    <a:pt x="33584" y="2015614"/>
                  </a:lnTo>
                  <a:lnTo>
                    <a:pt x="28031" y="2006090"/>
                  </a:lnTo>
                  <a:lnTo>
                    <a:pt x="23006" y="1996567"/>
                  </a:lnTo>
                  <a:lnTo>
                    <a:pt x="18511" y="1986249"/>
                  </a:lnTo>
                  <a:lnTo>
                    <a:pt x="14280" y="1976197"/>
                  </a:lnTo>
                  <a:lnTo>
                    <a:pt x="10578" y="1965880"/>
                  </a:lnTo>
                  <a:lnTo>
                    <a:pt x="7669" y="1955033"/>
                  </a:lnTo>
                  <a:lnTo>
                    <a:pt x="4760" y="1944187"/>
                  </a:lnTo>
                  <a:lnTo>
                    <a:pt x="2909" y="1933076"/>
                  </a:lnTo>
                  <a:lnTo>
                    <a:pt x="1322" y="1921701"/>
                  </a:lnTo>
                  <a:lnTo>
                    <a:pt x="529" y="1910326"/>
                  </a:lnTo>
                  <a:lnTo>
                    <a:pt x="0" y="1898686"/>
                  </a:lnTo>
                  <a:lnTo>
                    <a:pt x="0" y="633378"/>
                  </a:lnTo>
                  <a:lnTo>
                    <a:pt x="529" y="621739"/>
                  </a:lnTo>
                  <a:lnTo>
                    <a:pt x="1322" y="610363"/>
                  </a:lnTo>
                  <a:lnTo>
                    <a:pt x="2909" y="598988"/>
                  </a:lnTo>
                  <a:lnTo>
                    <a:pt x="4760" y="587613"/>
                  </a:lnTo>
                  <a:lnTo>
                    <a:pt x="7669" y="577031"/>
                  </a:lnTo>
                  <a:lnTo>
                    <a:pt x="10578" y="566449"/>
                  </a:lnTo>
                  <a:lnTo>
                    <a:pt x="14280" y="555867"/>
                  </a:lnTo>
                  <a:lnTo>
                    <a:pt x="18511" y="545550"/>
                  </a:lnTo>
                  <a:lnTo>
                    <a:pt x="23006" y="535762"/>
                  </a:lnTo>
                  <a:lnTo>
                    <a:pt x="28031" y="525974"/>
                  </a:lnTo>
                  <a:lnTo>
                    <a:pt x="33584" y="516451"/>
                  </a:lnTo>
                  <a:lnTo>
                    <a:pt x="39666" y="507456"/>
                  </a:lnTo>
                  <a:lnTo>
                    <a:pt x="46278" y="498462"/>
                  </a:lnTo>
                  <a:lnTo>
                    <a:pt x="53153" y="489996"/>
                  </a:lnTo>
                  <a:lnTo>
                    <a:pt x="60293" y="481795"/>
                  </a:lnTo>
                  <a:lnTo>
                    <a:pt x="67962" y="474124"/>
                  </a:lnTo>
                  <a:lnTo>
                    <a:pt x="75895" y="466717"/>
                  </a:lnTo>
                  <a:lnTo>
                    <a:pt x="84357" y="459574"/>
                  </a:lnTo>
                  <a:lnTo>
                    <a:pt x="92820" y="452696"/>
                  </a:lnTo>
                  <a:lnTo>
                    <a:pt x="101811" y="446347"/>
                  </a:lnTo>
                  <a:lnTo>
                    <a:pt x="111331" y="440527"/>
                  </a:lnTo>
                  <a:lnTo>
                    <a:pt x="120851" y="435236"/>
                  </a:lnTo>
                  <a:lnTo>
                    <a:pt x="130900" y="430474"/>
                  </a:lnTo>
                  <a:lnTo>
                    <a:pt x="140948" y="425712"/>
                  </a:lnTo>
                  <a:lnTo>
                    <a:pt x="151526" y="421744"/>
                  </a:lnTo>
                  <a:lnTo>
                    <a:pt x="162104" y="418305"/>
                  </a:lnTo>
                  <a:lnTo>
                    <a:pt x="173211" y="415131"/>
                  </a:lnTo>
                  <a:lnTo>
                    <a:pt x="184582" y="412485"/>
                  </a:lnTo>
                  <a:lnTo>
                    <a:pt x="195688" y="410634"/>
                  </a:lnTo>
                  <a:lnTo>
                    <a:pt x="207059" y="409311"/>
                  </a:lnTo>
                  <a:lnTo>
                    <a:pt x="218959" y="408253"/>
                  </a:lnTo>
                  <a:lnTo>
                    <a:pt x="230859" y="407988"/>
                  </a:lnTo>
                  <a:lnTo>
                    <a:pt x="1273033" y="407988"/>
                  </a:lnTo>
                  <a:lnTo>
                    <a:pt x="1284933" y="408253"/>
                  </a:lnTo>
                  <a:lnTo>
                    <a:pt x="1296304" y="409311"/>
                  </a:lnTo>
                  <a:lnTo>
                    <a:pt x="1307939" y="410369"/>
                  </a:lnTo>
                  <a:lnTo>
                    <a:pt x="1319310" y="412485"/>
                  </a:lnTo>
                  <a:lnTo>
                    <a:pt x="1330417" y="415131"/>
                  </a:lnTo>
                  <a:lnTo>
                    <a:pt x="1341259" y="418305"/>
                  </a:lnTo>
                  <a:lnTo>
                    <a:pt x="1352101" y="421744"/>
                  </a:lnTo>
                  <a:lnTo>
                    <a:pt x="1362415" y="425712"/>
                  </a:lnTo>
                  <a:lnTo>
                    <a:pt x="1372992" y="430210"/>
                  </a:lnTo>
                  <a:lnTo>
                    <a:pt x="1382777" y="435236"/>
                  </a:lnTo>
                  <a:lnTo>
                    <a:pt x="1392561" y="440527"/>
                  </a:lnTo>
                  <a:lnTo>
                    <a:pt x="1401817" y="446347"/>
                  </a:lnTo>
                  <a:lnTo>
                    <a:pt x="1410543" y="452696"/>
                  </a:lnTo>
                  <a:lnTo>
                    <a:pt x="1419535" y="459574"/>
                  </a:lnTo>
                  <a:lnTo>
                    <a:pt x="1427997" y="466452"/>
                  </a:lnTo>
                  <a:lnTo>
                    <a:pt x="1435930" y="473859"/>
                  </a:lnTo>
                  <a:lnTo>
                    <a:pt x="1443334" y="481795"/>
                  </a:lnTo>
                  <a:lnTo>
                    <a:pt x="1450739" y="489996"/>
                  </a:lnTo>
                  <a:lnTo>
                    <a:pt x="1457614" y="498462"/>
                  </a:lnTo>
                  <a:lnTo>
                    <a:pt x="1463961" y="507456"/>
                  </a:lnTo>
                  <a:lnTo>
                    <a:pt x="1469779" y="516451"/>
                  </a:lnTo>
                  <a:lnTo>
                    <a:pt x="1475332" y="525974"/>
                  </a:lnTo>
                  <a:lnTo>
                    <a:pt x="1480621" y="535762"/>
                  </a:lnTo>
                  <a:lnTo>
                    <a:pt x="1485381" y="545550"/>
                  </a:lnTo>
                  <a:lnTo>
                    <a:pt x="1489348" y="555867"/>
                  </a:lnTo>
                  <a:lnTo>
                    <a:pt x="1493050" y="566449"/>
                  </a:lnTo>
                  <a:lnTo>
                    <a:pt x="1495959" y="577031"/>
                  </a:lnTo>
                  <a:lnTo>
                    <a:pt x="1498603" y="587613"/>
                  </a:lnTo>
                  <a:lnTo>
                    <a:pt x="1500719" y="598988"/>
                  </a:lnTo>
                  <a:lnTo>
                    <a:pt x="1502305" y="610363"/>
                  </a:lnTo>
                  <a:lnTo>
                    <a:pt x="1503099" y="621739"/>
                  </a:lnTo>
                  <a:lnTo>
                    <a:pt x="1503363" y="633378"/>
                  </a:lnTo>
                  <a:lnTo>
                    <a:pt x="1503363" y="635094"/>
                  </a:lnTo>
                  <a:lnTo>
                    <a:pt x="1950691" y="197947"/>
                  </a:lnTo>
                  <a:close/>
                  <a:moveTo>
                    <a:pt x="2235011" y="0"/>
                  </a:moveTo>
                  <a:lnTo>
                    <a:pt x="2244532" y="265"/>
                  </a:lnTo>
                  <a:lnTo>
                    <a:pt x="2254054" y="794"/>
                  </a:lnTo>
                  <a:lnTo>
                    <a:pt x="2263575" y="2117"/>
                  </a:lnTo>
                  <a:lnTo>
                    <a:pt x="2272832" y="3440"/>
                  </a:lnTo>
                  <a:lnTo>
                    <a:pt x="2282354" y="5557"/>
                  </a:lnTo>
                  <a:lnTo>
                    <a:pt x="2291611" y="7939"/>
                  </a:lnTo>
                  <a:lnTo>
                    <a:pt x="2300867" y="11115"/>
                  </a:lnTo>
                  <a:lnTo>
                    <a:pt x="2309860" y="14290"/>
                  </a:lnTo>
                  <a:lnTo>
                    <a:pt x="2318588" y="18260"/>
                  </a:lnTo>
                  <a:lnTo>
                    <a:pt x="2327316" y="22229"/>
                  </a:lnTo>
                  <a:lnTo>
                    <a:pt x="2336044" y="26728"/>
                  </a:lnTo>
                  <a:lnTo>
                    <a:pt x="2344243" y="32021"/>
                  </a:lnTo>
                  <a:lnTo>
                    <a:pt x="2352442" y="37578"/>
                  </a:lnTo>
                  <a:lnTo>
                    <a:pt x="2360376" y="43400"/>
                  </a:lnTo>
                  <a:lnTo>
                    <a:pt x="2368046" y="50016"/>
                  </a:lnTo>
                  <a:lnTo>
                    <a:pt x="2375187" y="56897"/>
                  </a:lnTo>
                  <a:lnTo>
                    <a:pt x="2382328" y="64042"/>
                  </a:lnTo>
                  <a:lnTo>
                    <a:pt x="2388940" y="71451"/>
                  </a:lnTo>
                  <a:lnTo>
                    <a:pt x="2395024" y="79126"/>
                  </a:lnTo>
                  <a:lnTo>
                    <a:pt x="2400842" y="87065"/>
                  </a:lnTo>
                  <a:lnTo>
                    <a:pt x="2406132" y="95533"/>
                  </a:lnTo>
                  <a:lnTo>
                    <a:pt x="2410893" y="103737"/>
                  </a:lnTo>
                  <a:lnTo>
                    <a:pt x="2415124" y="112205"/>
                  </a:lnTo>
                  <a:lnTo>
                    <a:pt x="2418827" y="120938"/>
                  </a:lnTo>
                  <a:lnTo>
                    <a:pt x="2422265" y="129671"/>
                  </a:lnTo>
                  <a:lnTo>
                    <a:pt x="2425175" y="138669"/>
                  </a:lnTo>
                  <a:lnTo>
                    <a:pt x="2427820" y="147666"/>
                  </a:lnTo>
                  <a:lnTo>
                    <a:pt x="2429935" y="156928"/>
                  </a:lnTo>
                  <a:lnTo>
                    <a:pt x="2431522" y="165926"/>
                  </a:lnTo>
                  <a:lnTo>
                    <a:pt x="2432580" y="175188"/>
                  </a:lnTo>
                  <a:lnTo>
                    <a:pt x="2433109" y="184450"/>
                  </a:lnTo>
                  <a:lnTo>
                    <a:pt x="2433638" y="193713"/>
                  </a:lnTo>
                  <a:lnTo>
                    <a:pt x="2433109" y="203239"/>
                  </a:lnTo>
                  <a:lnTo>
                    <a:pt x="2432580" y="212502"/>
                  </a:lnTo>
                  <a:lnTo>
                    <a:pt x="2431522" y="221764"/>
                  </a:lnTo>
                  <a:lnTo>
                    <a:pt x="2429935" y="231026"/>
                  </a:lnTo>
                  <a:lnTo>
                    <a:pt x="2427820" y="240024"/>
                  </a:lnTo>
                  <a:lnTo>
                    <a:pt x="2425175" y="249021"/>
                  </a:lnTo>
                  <a:lnTo>
                    <a:pt x="2422265" y="258019"/>
                  </a:lnTo>
                  <a:lnTo>
                    <a:pt x="2418827" y="267016"/>
                  </a:lnTo>
                  <a:lnTo>
                    <a:pt x="2415124" y="275485"/>
                  </a:lnTo>
                  <a:lnTo>
                    <a:pt x="2410893" y="283953"/>
                  </a:lnTo>
                  <a:lnTo>
                    <a:pt x="2406132" y="292157"/>
                  </a:lnTo>
                  <a:lnTo>
                    <a:pt x="2400842" y="300625"/>
                  </a:lnTo>
                  <a:lnTo>
                    <a:pt x="2395024" y="308564"/>
                  </a:lnTo>
                  <a:lnTo>
                    <a:pt x="2388940" y="316238"/>
                  </a:lnTo>
                  <a:lnTo>
                    <a:pt x="2382328" y="323648"/>
                  </a:lnTo>
                  <a:lnTo>
                    <a:pt x="2375187" y="330793"/>
                  </a:lnTo>
                  <a:lnTo>
                    <a:pt x="2295842" y="408596"/>
                  </a:lnTo>
                  <a:lnTo>
                    <a:pt x="2015490" y="134434"/>
                  </a:lnTo>
                  <a:lnTo>
                    <a:pt x="2095099" y="56897"/>
                  </a:lnTo>
                  <a:lnTo>
                    <a:pt x="2102505" y="50016"/>
                  </a:lnTo>
                  <a:lnTo>
                    <a:pt x="2110175" y="43400"/>
                  </a:lnTo>
                  <a:lnTo>
                    <a:pt x="2117845" y="37578"/>
                  </a:lnTo>
                  <a:lnTo>
                    <a:pt x="2126044" y="32021"/>
                  </a:lnTo>
                  <a:lnTo>
                    <a:pt x="2134507" y="26728"/>
                  </a:lnTo>
                  <a:lnTo>
                    <a:pt x="2142971" y="22229"/>
                  </a:lnTo>
                  <a:lnTo>
                    <a:pt x="2151963" y="18260"/>
                  </a:lnTo>
                  <a:lnTo>
                    <a:pt x="2160427" y="14290"/>
                  </a:lnTo>
                  <a:lnTo>
                    <a:pt x="2169684" y="11115"/>
                  </a:lnTo>
                  <a:lnTo>
                    <a:pt x="2178676" y="7939"/>
                  </a:lnTo>
                  <a:lnTo>
                    <a:pt x="2187933" y="5557"/>
                  </a:lnTo>
                  <a:lnTo>
                    <a:pt x="2197454" y="3440"/>
                  </a:lnTo>
                  <a:lnTo>
                    <a:pt x="2206447" y="2117"/>
                  </a:lnTo>
                  <a:lnTo>
                    <a:pt x="2215968" y="794"/>
                  </a:lnTo>
                  <a:lnTo>
                    <a:pt x="2225490" y="265"/>
                  </a:lnTo>
                  <a:lnTo>
                    <a:pt x="2235011" y="0"/>
                  </a:lnTo>
                  <a:close/>
                </a:path>
              </a:pathLst>
            </a:custGeom>
            <a:solidFill>
              <a:srgbClr val="3498DB"/>
            </a:solidFill>
            <a:ln>
              <a:noFill/>
            </a:ln>
          </p:spPr>
          <p:txBody>
            <a:bodyPr anchor="ctr">
              <a:normAutofit/>
              <a:scene3d>
                <a:camera prst="orthographicFront"/>
                <a:lightRig rig="threePt" dir="t"/>
              </a:scene3d>
              <a:sp3d contourW="12700">
                <a:contourClr>
                  <a:srgbClr val="FFFFFF"/>
                </a:contourClr>
              </a:sp3d>
            </a:bodyPr>
            <a:p>
              <a:pPr algn="l"/>
              <a:endParaRPr lang="zh-CN" altLang="en-US">
                <a:solidFill>
                  <a:srgbClr val="3498DB">
                    <a:lumMod val="75000"/>
                  </a:srgbClr>
                </a:solidFill>
                <a:sym typeface="Arial" panose="020B0604020202020204" pitchFamily="34" charset="0"/>
              </a:endParaRPr>
            </a:p>
          </p:txBody>
        </p:sp>
        <p:sp>
          <p:nvSpPr>
            <p:cNvPr id="20" name="TextBox 20"/>
            <p:cNvSpPr txBox="1"/>
            <p:nvPr>
              <p:custDataLst>
                <p:tags r:id="rId8"/>
              </p:custDataLst>
            </p:nvPr>
          </p:nvSpPr>
          <p:spPr>
            <a:xfrm>
              <a:off x="2919" y="4791"/>
              <a:ext cx="14177" cy="1458"/>
            </a:xfrm>
            <a:prstGeom prst="rect">
              <a:avLst/>
            </a:prstGeom>
            <a:noFill/>
            <a:effectLst/>
          </p:spPr>
          <p:txBody>
            <a:bodyPr wrap="square" rtlCol="0" anchor="ctr">
              <a:normAutofit/>
            </a:bodyPr>
            <a:p>
              <a:pPr algn="just">
                <a:lnSpc>
                  <a:spcPct val="120000"/>
                </a:lnSpc>
                <a:spcBef>
                  <a:spcPts val="0"/>
                </a:spcBef>
                <a:spcAft>
                  <a:spcPts val="0"/>
                </a:spcAft>
              </a:pPr>
              <a:r>
                <a:rPr lang="zh-CN" altLang="en-US" sz="1600" spc="150">
                  <a:solidFill>
                    <a:srgbClr val="000000">
                      <a:lumMod val="75000"/>
                      <a:lumOff val="25000"/>
                    </a:srgb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（2）易激惹（irritability）。易激惹的患者很容易因为一些细小的事情而引起强烈的情绪反应。</a:t>
              </a:r>
              <a:endParaRPr lang="zh-CN" altLang="en-US" sz="1600" spc="150">
                <a:solidFill>
                  <a:srgbClr val="000000">
                    <a:lumMod val="75000"/>
                    <a:lumOff val="25000"/>
                  </a:srgb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2" name="KSO_Shape"/>
            <p:cNvSpPr/>
            <p:nvPr>
              <p:custDataLst>
                <p:tags r:id="rId9"/>
              </p:custDataLst>
            </p:nvPr>
          </p:nvSpPr>
          <p:spPr bwMode="auto">
            <a:xfrm>
              <a:off x="1809" y="6939"/>
              <a:ext cx="804" cy="702"/>
            </a:xfrm>
            <a:custGeom>
              <a:avLst/>
              <a:gdLst>
                <a:gd name="T0" fmla="*/ 979217 w 2433638"/>
                <a:gd name="T1" fmla="*/ 1098870 h 2124076"/>
                <a:gd name="T2" fmla="*/ 173881 w 2433638"/>
                <a:gd name="T3" fmla="*/ 432901 h 2124076"/>
                <a:gd name="T4" fmla="*/ 155458 w 2433638"/>
                <a:gd name="T5" fmla="*/ 437460 h 2124076"/>
                <a:gd name="T6" fmla="*/ 139312 w 2433638"/>
                <a:gd name="T7" fmla="*/ 446991 h 2124076"/>
                <a:gd name="T8" fmla="*/ 126684 w 2433638"/>
                <a:gd name="T9" fmla="*/ 460667 h 2124076"/>
                <a:gd name="T10" fmla="*/ 118611 w 2433638"/>
                <a:gd name="T11" fmla="*/ 477036 h 2124076"/>
                <a:gd name="T12" fmla="*/ 115713 w 2433638"/>
                <a:gd name="T13" fmla="*/ 496099 h 2124076"/>
                <a:gd name="T14" fmla="*/ 117576 w 2433638"/>
                <a:gd name="T15" fmla="*/ 1502909 h 2124076"/>
                <a:gd name="T16" fmla="*/ 125029 w 2433638"/>
                <a:gd name="T17" fmla="*/ 1520107 h 2124076"/>
                <a:gd name="T18" fmla="*/ 137035 w 2433638"/>
                <a:gd name="T19" fmla="*/ 1534197 h 2124076"/>
                <a:gd name="T20" fmla="*/ 152560 w 2433638"/>
                <a:gd name="T21" fmla="*/ 1544350 h 2124076"/>
                <a:gd name="T22" fmla="*/ 170776 w 2433638"/>
                <a:gd name="T23" fmla="*/ 1549944 h 2124076"/>
                <a:gd name="T24" fmla="*/ 1002920 w 2433638"/>
                <a:gd name="T25" fmla="*/ 1550566 h 2124076"/>
                <a:gd name="T26" fmla="*/ 1021550 w 2433638"/>
                <a:gd name="T27" fmla="*/ 1545800 h 2124076"/>
                <a:gd name="T28" fmla="*/ 1037696 w 2433638"/>
                <a:gd name="T29" fmla="*/ 1536269 h 2124076"/>
                <a:gd name="T30" fmla="*/ 1050116 w 2433638"/>
                <a:gd name="T31" fmla="*/ 1522800 h 2124076"/>
                <a:gd name="T32" fmla="*/ 1058396 w 2433638"/>
                <a:gd name="T33" fmla="*/ 1506017 h 2124076"/>
                <a:gd name="T34" fmla="*/ 1061294 w 2433638"/>
                <a:gd name="T35" fmla="*/ 1487161 h 2124076"/>
                <a:gd name="T36" fmla="*/ 1061087 w 2433638"/>
                <a:gd name="T37" fmla="*/ 492784 h 2124076"/>
                <a:gd name="T38" fmla="*/ 1057361 w 2433638"/>
                <a:gd name="T39" fmla="*/ 474342 h 2124076"/>
                <a:gd name="T40" fmla="*/ 1048253 w 2433638"/>
                <a:gd name="T41" fmla="*/ 457973 h 2124076"/>
                <a:gd name="T42" fmla="*/ 1035212 w 2433638"/>
                <a:gd name="T43" fmla="*/ 445126 h 2124076"/>
                <a:gd name="T44" fmla="*/ 1018859 w 2433638"/>
                <a:gd name="T45" fmla="*/ 436424 h 2124076"/>
                <a:gd name="T46" fmla="*/ 999608 w 2433638"/>
                <a:gd name="T47" fmla="*/ 432694 h 2124076"/>
                <a:gd name="T48" fmla="*/ 1176801 w 2433638"/>
                <a:gd name="T49" fmla="*/ 1487161 h 2124076"/>
                <a:gd name="T50" fmla="*/ 1168728 w 2433638"/>
                <a:gd name="T51" fmla="*/ 1539792 h 2124076"/>
                <a:gd name="T52" fmla="*/ 1145957 w 2433638"/>
                <a:gd name="T53" fmla="*/ 1585998 h 2124076"/>
                <a:gd name="T54" fmla="*/ 1111182 w 2433638"/>
                <a:gd name="T55" fmla="*/ 1623502 h 2124076"/>
                <a:gd name="T56" fmla="*/ 1066469 w 2433638"/>
                <a:gd name="T57" fmla="*/ 1649818 h 2124076"/>
                <a:gd name="T58" fmla="*/ 1014719 w 2433638"/>
                <a:gd name="T59" fmla="*/ 1662871 h 2124076"/>
                <a:gd name="T60" fmla="*/ 153180 w 2433638"/>
                <a:gd name="T61" fmla="*/ 1661628 h 2124076"/>
                <a:gd name="T62" fmla="*/ 102466 w 2433638"/>
                <a:gd name="T63" fmla="*/ 1646295 h 2124076"/>
                <a:gd name="T64" fmla="*/ 59409 w 2433638"/>
                <a:gd name="T65" fmla="*/ 1617908 h 2124076"/>
                <a:gd name="T66" fmla="*/ 26289 w 2433638"/>
                <a:gd name="T67" fmla="*/ 1578746 h 2124076"/>
                <a:gd name="T68" fmla="*/ 6003 w 2433638"/>
                <a:gd name="T69" fmla="*/ 1531296 h 2124076"/>
                <a:gd name="T70" fmla="*/ 0 w 2433638"/>
                <a:gd name="T71" fmla="*/ 496099 h 2124076"/>
                <a:gd name="T72" fmla="*/ 8280 w 2433638"/>
                <a:gd name="T73" fmla="*/ 443676 h 2124076"/>
                <a:gd name="T74" fmla="*/ 31050 w 2433638"/>
                <a:gd name="T75" fmla="*/ 397469 h 2124076"/>
                <a:gd name="T76" fmla="*/ 66033 w 2433638"/>
                <a:gd name="T77" fmla="*/ 359965 h 2124076"/>
                <a:gd name="T78" fmla="*/ 110331 w 2433638"/>
                <a:gd name="T79" fmla="*/ 333442 h 2124076"/>
                <a:gd name="T80" fmla="*/ 162081 w 2433638"/>
                <a:gd name="T81" fmla="*/ 320596 h 2124076"/>
                <a:gd name="T82" fmla="*/ 1023827 w 2433638"/>
                <a:gd name="T83" fmla="*/ 321425 h 2124076"/>
                <a:gd name="T84" fmla="*/ 1074749 w 2433638"/>
                <a:gd name="T85" fmla="*/ 336966 h 2124076"/>
                <a:gd name="T86" fmla="*/ 1117806 w 2433638"/>
                <a:gd name="T87" fmla="*/ 365352 h 2124076"/>
                <a:gd name="T88" fmla="*/ 1150512 w 2433638"/>
                <a:gd name="T89" fmla="*/ 404514 h 2124076"/>
                <a:gd name="T90" fmla="*/ 1171005 w 2433638"/>
                <a:gd name="T91" fmla="*/ 451964 h 2124076"/>
                <a:gd name="T92" fmla="*/ 1176801 w 2433638"/>
                <a:gd name="T93" fmla="*/ 497443 h 2124076"/>
                <a:gd name="T94" fmla="*/ 1779124 w 2433638"/>
                <a:gd name="T95" fmla="*/ 2694 h 2124076"/>
                <a:gd name="T96" fmla="*/ 1821773 w 2433638"/>
                <a:gd name="T97" fmla="*/ 17411 h 2124076"/>
                <a:gd name="T98" fmla="*/ 1859246 w 2433638"/>
                <a:gd name="T99" fmla="*/ 44565 h 2124076"/>
                <a:gd name="T100" fmla="*/ 1887196 w 2433638"/>
                <a:gd name="T101" fmla="*/ 81253 h 2124076"/>
                <a:gd name="T102" fmla="*/ 1902101 w 2433638"/>
                <a:gd name="T103" fmla="*/ 122915 h 2124076"/>
                <a:gd name="T104" fmla="*/ 1904172 w 2433638"/>
                <a:gd name="T105" fmla="*/ 166444 h 2124076"/>
                <a:gd name="T106" fmla="*/ 1893406 w 2433638"/>
                <a:gd name="T107" fmla="*/ 209142 h 2124076"/>
                <a:gd name="T108" fmla="*/ 1870011 w 2433638"/>
                <a:gd name="T109" fmla="*/ 247696 h 2124076"/>
                <a:gd name="T110" fmla="*/ 1645796 w 2433638"/>
                <a:gd name="T111" fmla="*/ 39175 h 2124076"/>
                <a:gd name="T112" fmla="*/ 1684511 w 2433638"/>
                <a:gd name="T113" fmla="*/ 14302 h 2124076"/>
                <a:gd name="T114" fmla="*/ 1727160 w 2433638"/>
                <a:gd name="T115" fmla="*/ 1658 h 212407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433638" h="2124076">
                  <a:moveTo>
                    <a:pt x="713371" y="1577975"/>
                  </a:moveTo>
                  <a:lnTo>
                    <a:pt x="804863" y="1667192"/>
                  </a:lnTo>
                  <a:lnTo>
                    <a:pt x="574675" y="1801813"/>
                  </a:lnTo>
                  <a:lnTo>
                    <a:pt x="713371" y="1577975"/>
                  </a:lnTo>
                  <a:close/>
                  <a:moveTo>
                    <a:pt x="994071" y="1152525"/>
                  </a:moveTo>
                  <a:lnTo>
                    <a:pt x="1250950" y="1402947"/>
                  </a:lnTo>
                  <a:lnTo>
                    <a:pt x="852445" y="1631950"/>
                  </a:lnTo>
                  <a:lnTo>
                    <a:pt x="757237" y="1538868"/>
                  </a:lnTo>
                  <a:lnTo>
                    <a:pt x="994071" y="1152525"/>
                  </a:lnTo>
                  <a:close/>
                  <a:moveTo>
                    <a:pt x="230859" y="552164"/>
                  </a:moveTo>
                  <a:lnTo>
                    <a:pt x="226364" y="552428"/>
                  </a:lnTo>
                  <a:lnTo>
                    <a:pt x="222133" y="552693"/>
                  </a:lnTo>
                  <a:lnTo>
                    <a:pt x="218166" y="553222"/>
                  </a:lnTo>
                  <a:lnTo>
                    <a:pt x="213935" y="553751"/>
                  </a:lnTo>
                  <a:lnTo>
                    <a:pt x="209968" y="554809"/>
                  </a:lnTo>
                  <a:lnTo>
                    <a:pt x="206266" y="555867"/>
                  </a:lnTo>
                  <a:lnTo>
                    <a:pt x="202299" y="557190"/>
                  </a:lnTo>
                  <a:lnTo>
                    <a:pt x="198597" y="558513"/>
                  </a:lnTo>
                  <a:lnTo>
                    <a:pt x="194895" y="560100"/>
                  </a:lnTo>
                  <a:lnTo>
                    <a:pt x="191457" y="561952"/>
                  </a:lnTo>
                  <a:lnTo>
                    <a:pt x="187755" y="564068"/>
                  </a:lnTo>
                  <a:lnTo>
                    <a:pt x="184582" y="565920"/>
                  </a:lnTo>
                  <a:lnTo>
                    <a:pt x="181144" y="568301"/>
                  </a:lnTo>
                  <a:lnTo>
                    <a:pt x="177971" y="570682"/>
                  </a:lnTo>
                  <a:lnTo>
                    <a:pt x="175062" y="573063"/>
                  </a:lnTo>
                  <a:lnTo>
                    <a:pt x="171888" y="575708"/>
                  </a:lnTo>
                  <a:lnTo>
                    <a:pt x="169244" y="578883"/>
                  </a:lnTo>
                  <a:lnTo>
                    <a:pt x="166599" y="581793"/>
                  </a:lnTo>
                  <a:lnTo>
                    <a:pt x="164219" y="584703"/>
                  </a:lnTo>
                  <a:lnTo>
                    <a:pt x="161839" y="588142"/>
                  </a:lnTo>
                  <a:lnTo>
                    <a:pt x="159724" y="591316"/>
                  </a:lnTo>
                  <a:lnTo>
                    <a:pt x="157608" y="594491"/>
                  </a:lnTo>
                  <a:lnTo>
                    <a:pt x="156022" y="598194"/>
                  </a:lnTo>
                  <a:lnTo>
                    <a:pt x="154435" y="601633"/>
                  </a:lnTo>
                  <a:lnTo>
                    <a:pt x="152848" y="605601"/>
                  </a:lnTo>
                  <a:lnTo>
                    <a:pt x="151526" y="609041"/>
                  </a:lnTo>
                  <a:lnTo>
                    <a:pt x="150204" y="613009"/>
                  </a:lnTo>
                  <a:lnTo>
                    <a:pt x="149411" y="616977"/>
                  </a:lnTo>
                  <a:lnTo>
                    <a:pt x="148882" y="620945"/>
                  </a:lnTo>
                  <a:lnTo>
                    <a:pt x="148088" y="624913"/>
                  </a:lnTo>
                  <a:lnTo>
                    <a:pt x="147824" y="629146"/>
                  </a:lnTo>
                  <a:lnTo>
                    <a:pt x="147824" y="633378"/>
                  </a:lnTo>
                  <a:lnTo>
                    <a:pt x="147824" y="1898686"/>
                  </a:lnTo>
                  <a:lnTo>
                    <a:pt x="147824" y="1902918"/>
                  </a:lnTo>
                  <a:lnTo>
                    <a:pt x="148088" y="1906887"/>
                  </a:lnTo>
                  <a:lnTo>
                    <a:pt x="148882" y="1911119"/>
                  </a:lnTo>
                  <a:lnTo>
                    <a:pt x="149411" y="1915087"/>
                  </a:lnTo>
                  <a:lnTo>
                    <a:pt x="150204" y="1918791"/>
                  </a:lnTo>
                  <a:lnTo>
                    <a:pt x="151526" y="1922759"/>
                  </a:lnTo>
                  <a:lnTo>
                    <a:pt x="152848" y="1926463"/>
                  </a:lnTo>
                  <a:lnTo>
                    <a:pt x="154435" y="1930166"/>
                  </a:lnTo>
                  <a:lnTo>
                    <a:pt x="156022" y="1933605"/>
                  </a:lnTo>
                  <a:lnTo>
                    <a:pt x="157608" y="1937309"/>
                  </a:lnTo>
                  <a:lnTo>
                    <a:pt x="159724" y="1940748"/>
                  </a:lnTo>
                  <a:lnTo>
                    <a:pt x="161839" y="1944187"/>
                  </a:lnTo>
                  <a:lnTo>
                    <a:pt x="164219" y="1947097"/>
                  </a:lnTo>
                  <a:lnTo>
                    <a:pt x="166599" y="1950272"/>
                  </a:lnTo>
                  <a:lnTo>
                    <a:pt x="169244" y="1953446"/>
                  </a:lnTo>
                  <a:lnTo>
                    <a:pt x="171888" y="1956091"/>
                  </a:lnTo>
                  <a:lnTo>
                    <a:pt x="175062" y="1958737"/>
                  </a:lnTo>
                  <a:lnTo>
                    <a:pt x="177971" y="1961382"/>
                  </a:lnTo>
                  <a:lnTo>
                    <a:pt x="181144" y="1963763"/>
                  </a:lnTo>
                  <a:lnTo>
                    <a:pt x="184582" y="1965880"/>
                  </a:lnTo>
                  <a:lnTo>
                    <a:pt x="187755" y="1967996"/>
                  </a:lnTo>
                  <a:lnTo>
                    <a:pt x="191457" y="1970112"/>
                  </a:lnTo>
                  <a:lnTo>
                    <a:pt x="194895" y="1971700"/>
                  </a:lnTo>
                  <a:lnTo>
                    <a:pt x="198597" y="1973551"/>
                  </a:lnTo>
                  <a:lnTo>
                    <a:pt x="202299" y="1974874"/>
                  </a:lnTo>
                  <a:lnTo>
                    <a:pt x="206266" y="1976197"/>
                  </a:lnTo>
                  <a:lnTo>
                    <a:pt x="209968" y="1977255"/>
                  </a:lnTo>
                  <a:lnTo>
                    <a:pt x="213935" y="1978049"/>
                  </a:lnTo>
                  <a:lnTo>
                    <a:pt x="218166" y="1978842"/>
                  </a:lnTo>
                  <a:lnTo>
                    <a:pt x="222133" y="1979636"/>
                  </a:lnTo>
                  <a:lnTo>
                    <a:pt x="226364" y="1979900"/>
                  </a:lnTo>
                  <a:lnTo>
                    <a:pt x="230859" y="1979900"/>
                  </a:lnTo>
                  <a:lnTo>
                    <a:pt x="1273033" y="1979900"/>
                  </a:lnTo>
                  <a:lnTo>
                    <a:pt x="1276999" y="1979900"/>
                  </a:lnTo>
                  <a:lnTo>
                    <a:pt x="1281230" y="1979636"/>
                  </a:lnTo>
                  <a:lnTo>
                    <a:pt x="1285461" y="1978842"/>
                  </a:lnTo>
                  <a:lnTo>
                    <a:pt x="1289693" y="1978049"/>
                  </a:lnTo>
                  <a:lnTo>
                    <a:pt x="1293395" y="1977255"/>
                  </a:lnTo>
                  <a:lnTo>
                    <a:pt x="1297626" y="1976197"/>
                  </a:lnTo>
                  <a:lnTo>
                    <a:pt x="1301593" y="1974874"/>
                  </a:lnTo>
                  <a:lnTo>
                    <a:pt x="1305030" y="1973551"/>
                  </a:lnTo>
                  <a:lnTo>
                    <a:pt x="1308997" y="1971700"/>
                  </a:lnTo>
                  <a:lnTo>
                    <a:pt x="1312435" y="1970112"/>
                  </a:lnTo>
                  <a:lnTo>
                    <a:pt x="1315873" y="1967996"/>
                  </a:lnTo>
                  <a:lnTo>
                    <a:pt x="1319310" y="1965880"/>
                  </a:lnTo>
                  <a:lnTo>
                    <a:pt x="1322484" y="1963763"/>
                  </a:lnTo>
                  <a:lnTo>
                    <a:pt x="1325657" y="1961382"/>
                  </a:lnTo>
                  <a:lnTo>
                    <a:pt x="1328566" y="1958737"/>
                  </a:lnTo>
                  <a:lnTo>
                    <a:pt x="1331475" y="1956091"/>
                  </a:lnTo>
                  <a:lnTo>
                    <a:pt x="1334119" y="1953446"/>
                  </a:lnTo>
                  <a:lnTo>
                    <a:pt x="1336764" y="1950272"/>
                  </a:lnTo>
                  <a:lnTo>
                    <a:pt x="1339144" y="1947097"/>
                  </a:lnTo>
                  <a:lnTo>
                    <a:pt x="1341524" y="1944187"/>
                  </a:lnTo>
                  <a:lnTo>
                    <a:pt x="1343639" y="1940748"/>
                  </a:lnTo>
                  <a:lnTo>
                    <a:pt x="1345755" y="1937309"/>
                  </a:lnTo>
                  <a:lnTo>
                    <a:pt x="1347606" y="1933605"/>
                  </a:lnTo>
                  <a:lnTo>
                    <a:pt x="1349457" y="1930166"/>
                  </a:lnTo>
                  <a:lnTo>
                    <a:pt x="1350779" y="1926463"/>
                  </a:lnTo>
                  <a:lnTo>
                    <a:pt x="1352101" y="1922759"/>
                  </a:lnTo>
                  <a:lnTo>
                    <a:pt x="1353159" y="1918791"/>
                  </a:lnTo>
                  <a:lnTo>
                    <a:pt x="1354217" y="1915087"/>
                  </a:lnTo>
                  <a:lnTo>
                    <a:pt x="1354746" y="1911119"/>
                  </a:lnTo>
                  <a:lnTo>
                    <a:pt x="1355275" y="1906887"/>
                  </a:lnTo>
                  <a:lnTo>
                    <a:pt x="1355539" y="1902918"/>
                  </a:lnTo>
                  <a:lnTo>
                    <a:pt x="1355804" y="1898686"/>
                  </a:lnTo>
                  <a:lnTo>
                    <a:pt x="1355804" y="1327749"/>
                  </a:lnTo>
                  <a:lnTo>
                    <a:pt x="1312492" y="1370013"/>
                  </a:lnTo>
                  <a:lnTo>
                    <a:pt x="1031875" y="1095852"/>
                  </a:lnTo>
                  <a:lnTo>
                    <a:pt x="1355804" y="779295"/>
                  </a:lnTo>
                  <a:lnTo>
                    <a:pt x="1355804" y="633378"/>
                  </a:lnTo>
                  <a:lnTo>
                    <a:pt x="1355539" y="629146"/>
                  </a:lnTo>
                  <a:lnTo>
                    <a:pt x="1355275" y="624913"/>
                  </a:lnTo>
                  <a:lnTo>
                    <a:pt x="1354746" y="620945"/>
                  </a:lnTo>
                  <a:lnTo>
                    <a:pt x="1354217" y="616977"/>
                  </a:lnTo>
                  <a:lnTo>
                    <a:pt x="1353159" y="613009"/>
                  </a:lnTo>
                  <a:lnTo>
                    <a:pt x="1352101" y="609041"/>
                  </a:lnTo>
                  <a:lnTo>
                    <a:pt x="1350779" y="605601"/>
                  </a:lnTo>
                  <a:lnTo>
                    <a:pt x="1349457" y="601633"/>
                  </a:lnTo>
                  <a:lnTo>
                    <a:pt x="1347606" y="598194"/>
                  </a:lnTo>
                  <a:lnTo>
                    <a:pt x="1345755" y="594491"/>
                  </a:lnTo>
                  <a:lnTo>
                    <a:pt x="1343639" y="591316"/>
                  </a:lnTo>
                  <a:lnTo>
                    <a:pt x="1341524" y="588142"/>
                  </a:lnTo>
                  <a:lnTo>
                    <a:pt x="1339144" y="584703"/>
                  </a:lnTo>
                  <a:lnTo>
                    <a:pt x="1336764" y="581793"/>
                  </a:lnTo>
                  <a:lnTo>
                    <a:pt x="1334119" y="578883"/>
                  </a:lnTo>
                  <a:lnTo>
                    <a:pt x="1331475" y="575708"/>
                  </a:lnTo>
                  <a:lnTo>
                    <a:pt x="1328566" y="573063"/>
                  </a:lnTo>
                  <a:lnTo>
                    <a:pt x="1325657" y="570682"/>
                  </a:lnTo>
                  <a:lnTo>
                    <a:pt x="1322484" y="568301"/>
                  </a:lnTo>
                  <a:lnTo>
                    <a:pt x="1319310" y="565920"/>
                  </a:lnTo>
                  <a:lnTo>
                    <a:pt x="1315873" y="564068"/>
                  </a:lnTo>
                  <a:lnTo>
                    <a:pt x="1312435" y="561952"/>
                  </a:lnTo>
                  <a:lnTo>
                    <a:pt x="1308997" y="560100"/>
                  </a:lnTo>
                  <a:lnTo>
                    <a:pt x="1305030" y="558513"/>
                  </a:lnTo>
                  <a:lnTo>
                    <a:pt x="1301593" y="557190"/>
                  </a:lnTo>
                  <a:lnTo>
                    <a:pt x="1297626" y="555867"/>
                  </a:lnTo>
                  <a:lnTo>
                    <a:pt x="1293395" y="554809"/>
                  </a:lnTo>
                  <a:lnTo>
                    <a:pt x="1289693" y="553751"/>
                  </a:lnTo>
                  <a:lnTo>
                    <a:pt x="1285461" y="553222"/>
                  </a:lnTo>
                  <a:lnTo>
                    <a:pt x="1281230" y="552693"/>
                  </a:lnTo>
                  <a:lnTo>
                    <a:pt x="1276999" y="552428"/>
                  </a:lnTo>
                  <a:lnTo>
                    <a:pt x="1273033" y="552164"/>
                  </a:lnTo>
                  <a:lnTo>
                    <a:pt x="230859" y="552164"/>
                  </a:lnTo>
                  <a:close/>
                  <a:moveTo>
                    <a:pt x="1950691" y="197947"/>
                  </a:moveTo>
                  <a:lnTo>
                    <a:pt x="2231837" y="472902"/>
                  </a:lnTo>
                  <a:lnTo>
                    <a:pt x="1503363" y="1183758"/>
                  </a:lnTo>
                  <a:lnTo>
                    <a:pt x="1503363" y="1898686"/>
                  </a:lnTo>
                  <a:lnTo>
                    <a:pt x="1503099" y="1910326"/>
                  </a:lnTo>
                  <a:lnTo>
                    <a:pt x="1502305" y="1921701"/>
                  </a:lnTo>
                  <a:lnTo>
                    <a:pt x="1500719" y="1933076"/>
                  </a:lnTo>
                  <a:lnTo>
                    <a:pt x="1498603" y="1944187"/>
                  </a:lnTo>
                  <a:lnTo>
                    <a:pt x="1495959" y="1955033"/>
                  </a:lnTo>
                  <a:lnTo>
                    <a:pt x="1493050" y="1965880"/>
                  </a:lnTo>
                  <a:lnTo>
                    <a:pt x="1489348" y="1976197"/>
                  </a:lnTo>
                  <a:lnTo>
                    <a:pt x="1485381" y="1986249"/>
                  </a:lnTo>
                  <a:lnTo>
                    <a:pt x="1480621" y="1996567"/>
                  </a:lnTo>
                  <a:lnTo>
                    <a:pt x="1475332" y="2006090"/>
                  </a:lnTo>
                  <a:lnTo>
                    <a:pt x="1469779" y="2015614"/>
                  </a:lnTo>
                  <a:lnTo>
                    <a:pt x="1463961" y="2024873"/>
                  </a:lnTo>
                  <a:lnTo>
                    <a:pt x="1457614" y="2033338"/>
                  </a:lnTo>
                  <a:lnTo>
                    <a:pt x="1450739" y="2042068"/>
                  </a:lnTo>
                  <a:lnTo>
                    <a:pt x="1443334" y="2050004"/>
                  </a:lnTo>
                  <a:lnTo>
                    <a:pt x="1435930" y="2057940"/>
                  </a:lnTo>
                  <a:lnTo>
                    <a:pt x="1427997" y="2065612"/>
                  </a:lnTo>
                  <a:lnTo>
                    <a:pt x="1419535" y="2072755"/>
                  </a:lnTo>
                  <a:lnTo>
                    <a:pt x="1410543" y="2079104"/>
                  </a:lnTo>
                  <a:lnTo>
                    <a:pt x="1401817" y="2085453"/>
                  </a:lnTo>
                  <a:lnTo>
                    <a:pt x="1392561" y="2091273"/>
                  </a:lnTo>
                  <a:lnTo>
                    <a:pt x="1382777" y="2096828"/>
                  </a:lnTo>
                  <a:lnTo>
                    <a:pt x="1372992" y="2101855"/>
                  </a:lnTo>
                  <a:lnTo>
                    <a:pt x="1362415" y="2106352"/>
                  </a:lnTo>
                  <a:lnTo>
                    <a:pt x="1352101" y="2110320"/>
                  </a:lnTo>
                  <a:lnTo>
                    <a:pt x="1341259" y="2114024"/>
                  </a:lnTo>
                  <a:lnTo>
                    <a:pt x="1330417" y="2116934"/>
                  </a:lnTo>
                  <a:lnTo>
                    <a:pt x="1319310" y="2119314"/>
                  </a:lnTo>
                  <a:lnTo>
                    <a:pt x="1307939" y="2121431"/>
                  </a:lnTo>
                  <a:lnTo>
                    <a:pt x="1296304" y="2123018"/>
                  </a:lnTo>
                  <a:lnTo>
                    <a:pt x="1284933" y="2123812"/>
                  </a:lnTo>
                  <a:lnTo>
                    <a:pt x="1273033" y="2124076"/>
                  </a:lnTo>
                  <a:lnTo>
                    <a:pt x="230859" y="2124076"/>
                  </a:lnTo>
                  <a:lnTo>
                    <a:pt x="218959" y="2123812"/>
                  </a:lnTo>
                  <a:lnTo>
                    <a:pt x="207059" y="2123018"/>
                  </a:lnTo>
                  <a:lnTo>
                    <a:pt x="195688" y="2121431"/>
                  </a:lnTo>
                  <a:lnTo>
                    <a:pt x="184582" y="2119314"/>
                  </a:lnTo>
                  <a:lnTo>
                    <a:pt x="173211" y="2116934"/>
                  </a:lnTo>
                  <a:lnTo>
                    <a:pt x="162104" y="2114024"/>
                  </a:lnTo>
                  <a:lnTo>
                    <a:pt x="151526" y="2110320"/>
                  </a:lnTo>
                  <a:lnTo>
                    <a:pt x="140948" y="2106352"/>
                  </a:lnTo>
                  <a:lnTo>
                    <a:pt x="130900" y="2101855"/>
                  </a:lnTo>
                  <a:lnTo>
                    <a:pt x="120851" y="2096828"/>
                  </a:lnTo>
                  <a:lnTo>
                    <a:pt x="111331" y="2091273"/>
                  </a:lnTo>
                  <a:lnTo>
                    <a:pt x="101811" y="2085453"/>
                  </a:lnTo>
                  <a:lnTo>
                    <a:pt x="92820" y="2079104"/>
                  </a:lnTo>
                  <a:lnTo>
                    <a:pt x="84357" y="2072755"/>
                  </a:lnTo>
                  <a:lnTo>
                    <a:pt x="75895" y="2065612"/>
                  </a:lnTo>
                  <a:lnTo>
                    <a:pt x="67962" y="2057940"/>
                  </a:lnTo>
                  <a:lnTo>
                    <a:pt x="60293" y="2050004"/>
                  </a:lnTo>
                  <a:lnTo>
                    <a:pt x="53153" y="2042068"/>
                  </a:lnTo>
                  <a:lnTo>
                    <a:pt x="46278" y="2033338"/>
                  </a:lnTo>
                  <a:lnTo>
                    <a:pt x="39666" y="2024873"/>
                  </a:lnTo>
                  <a:lnTo>
                    <a:pt x="33584" y="2015614"/>
                  </a:lnTo>
                  <a:lnTo>
                    <a:pt x="28031" y="2006090"/>
                  </a:lnTo>
                  <a:lnTo>
                    <a:pt x="23006" y="1996567"/>
                  </a:lnTo>
                  <a:lnTo>
                    <a:pt x="18511" y="1986249"/>
                  </a:lnTo>
                  <a:lnTo>
                    <a:pt x="14280" y="1976197"/>
                  </a:lnTo>
                  <a:lnTo>
                    <a:pt x="10578" y="1965880"/>
                  </a:lnTo>
                  <a:lnTo>
                    <a:pt x="7669" y="1955033"/>
                  </a:lnTo>
                  <a:lnTo>
                    <a:pt x="4760" y="1944187"/>
                  </a:lnTo>
                  <a:lnTo>
                    <a:pt x="2909" y="1933076"/>
                  </a:lnTo>
                  <a:lnTo>
                    <a:pt x="1322" y="1921701"/>
                  </a:lnTo>
                  <a:lnTo>
                    <a:pt x="529" y="1910326"/>
                  </a:lnTo>
                  <a:lnTo>
                    <a:pt x="0" y="1898686"/>
                  </a:lnTo>
                  <a:lnTo>
                    <a:pt x="0" y="633378"/>
                  </a:lnTo>
                  <a:lnTo>
                    <a:pt x="529" y="621739"/>
                  </a:lnTo>
                  <a:lnTo>
                    <a:pt x="1322" y="610363"/>
                  </a:lnTo>
                  <a:lnTo>
                    <a:pt x="2909" y="598988"/>
                  </a:lnTo>
                  <a:lnTo>
                    <a:pt x="4760" y="587613"/>
                  </a:lnTo>
                  <a:lnTo>
                    <a:pt x="7669" y="577031"/>
                  </a:lnTo>
                  <a:lnTo>
                    <a:pt x="10578" y="566449"/>
                  </a:lnTo>
                  <a:lnTo>
                    <a:pt x="14280" y="555867"/>
                  </a:lnTo>
                  <a:lnTo>
                    <a:pt x="18511" y="545550"/>
                  </a:lnTo>
                  <a:lnTo>
                    <a:pt x="23006" y="535762"/>
                  </a:lnTo>
                  <a:lnTo>
                    <a:pt x="28031" y="525974"/>
                  </a:lnTo>
                  <a:lnTo>
                    <a:pt x="33584" y="516451"/>
                  </a:lnTo>
                  <a:lnTo>
                    <a:pt x="39666" y="507456"/>
                  </a:lnTo>
                  <a:lnTo>
                    <a:pt x="46278" y="498462"/>
                  </a:lnTo>
                  <a:lnTo>
                    <a:pt x="53153" y="489996"/>
                  </a:lnTo>
                  <a:lnTo>
                    <a:pt x="60293" y="481795"/>
                  </a:lnTo>
                  <a:lnTo>
                    <a:pt x="67962" y="474124"/>
                  </a:lnTo>
                  <a:lnTo>
                    <a:pt x="75895" y="466717"/>
                  </a:lnTo>
                  <a:lnTo>
                    <a:pt x="84357" y="459574"/>
                  </a:lnTo>
                  <a:lnTo>
                    <a:pt x="92820" y="452696"/>
                  </a:lnTo>
                  <a:lnTo>
                    <a:pt x="101811" y="446347"/>
                  </a:lnTo>
                  <a:lnTo>
                    <a:pt x="111331" y="440527"/>
                  </a:lnTo>
                  <a:lnTo>
                    <a:pt x="120851" y="435236"/>
                  </a:lnTo>
                  <a:lnTo>
                    <a:pt x="130900" y="430474"/>
                  </a:lnTo>
                  <a:lnTo>
                    <a:pt x="140948" y="425712"/>
                  </a:lnTo>
                  <a:lnTo>
                    <a:pt x="151526" y="421744"/>
                  </a:lnTo>
                  <a:lnTo>
                    <a:pt x="162104" y="418305"/>
                  </a:lnTo>
                  <a:lnTo>
                    <a:pt x="173211" y="415131"/>
                  </a:lnTo>
                  <a:lnTo>
                    <a:pt x="184582" y="412485"/>
                  </a:lnTo>
                  <a:lnTo>
                    <a:pt x="195688" y="410634"/>
                  </a:lnTo>
                  <a:lnTo>
                    <a:pt x="207059" y="409311"/>
                  </a:lnTo>
                  <a:lnTo>
                    <a:pt x="218959" y="408253"/>
                  </a:lnTo>
                  <a:lnTo>
                    <a:pt x="230859" y="407988"/>
                  </a:lnTo>
                  <a:lnTo>
                    <a:pt x="1273033" y="407988"/>
                  </a:lnTo>
                  <a:lnTo>
                    <a:pt x="1284933" y="408253"/>
                  </a:lnTo>
                  <a:lnTo>
                    <a:pt x="1296304" y="409311"/>
                  </a:lnTo>
                  <a:lnTo>
                    <a:pt x="1307939" y="410369"/>
                  </a:lnTo>
                  <a:lnTo>
                    <a:pt x="1319310" y="412485"/>
                  </a:lnTo>
                  <a:lnTo>
                    <a:pt x="1330417" y="415131"/>
                  </a:lnTo>
                  <a:lnTo>
                    <a:pt x="1341259" y="418305"/>
                  </a:lnTo>
                  <a:lnTo>
                    <a:pt x="1352101" y="421744"/>
                  </a:lnTo>
                  <a:lnTo>
                    <a:pt x="1362415" y="425712"/>
                  </a:lnTo>
                  <a:lnTo>
                    <a:pt x="1372992" y="430210"/>
                  </a:lnTo>
                  <a:lnTo>
                    <a:pt x="1382777" y="435236"/>
                  </a:lnTo>
                  <a:lnTo>
                    <a:pt x="1392561" y="440527"/>
                  </a:lnTo>
                  <a:lnTo>
                    <a:pt x="1401817" y="446347"/>
                  </a:lnTo>
                  <a:lnTo>
                    <a:pt x="1410543" y="452696"/>
                  </a:lnTo>
                  <a:lnTo>
                    <a:pt x="1419535" y="459574"/>
                  </a:lnTo>
                  <a:lnTo>
                    <a:pt x="1427997" y="466452"/>
                  </a:lnTo>
                  <a:lnTo>
                    <a:pt x="1435930" y="473859"/>
                  </a:lnTo>
                  <a:lnTo>
                    <a:pt x="1443334" y="481795"/>
                  </a:lnTo>
                  <a:lnTo>
                    <a:pt x="1450739" y="489996"/>
                  </a:lnTo>
                  <a:lnTo>
                    <a:pt x="1457614" y="498462"/>
                  </a:lnTo>
                  <a:lnTo>
                    <a:pt x="1463961" y="507456"/>
                  </a:lnTo>
                  <a:lnTo>
                    <a:pt x="1469779" y="516451"/>
                  </a:lnTo>
                  <a:lnTo>
                    <a:pt x="1475332" y="525974"/>
                  </a:lnTo>
                  <a:lnTo>
                    <a:pt x="1480621" y="535762"/>
                  </a:lnTo>
                  <a:lnTo>
                    <a:pt x="1485381" y="545550"/>
                  </a:lnTo>
                  <a:lnTo>
                    <a:pt x="1489348" y="555867"/>
                  </a:lnTo>
                  <a:lnTo>
                    <a:pt x="1493050" y="566449"/>
                  </a:lnTo>
                  <a:lnTo>
                    <a:pt x="1495959" y="577031"/>
                  </a:lnTo>
                  <a:lnTo>
                    <a:pt x="1498603" y="587613"/>
                  </a:lnTo>
                  <a:lnTo>
                    <a:pt x="1500719" y="598988"/>
                  </a:lnTo>
                  <a:lnTo>
                    <a:pt x="1502305" y="610363"/>
                  </a:lnTo>
                  <a:lnTo>
                    <a:pt x="1503099" y="621739"/>
                  </a:lnTo>
                  <a:lnTo>
                    <a:pt x="1503363" y="633378"/>
                  </a:lnTo>
                  <a:lnTo>
                    <a:pt x="1503363" y="635094"/>
                  </a:lnTo>
                  <a:lnTo>
                    <a:pt x="1950691" y="197947"/>
                  </a:lnTo>
                  <a:close/>
                  <a:moveTo>
                    <a:pt x="2235011" y="0"/>
                  </a:moveTo>
                  <a:lnTo>
                    <a:pt x="2244532" y="265"/>
                  </a:lnTo>
                  <a:lnTo>
                    <a:pt x="2254054" y="794"/>
                  </a:lnTo>
                  <a:lnTo>
                    <a:pt x="2263575" y="2117"/>
                  </a:lnTo>
                  <a:lnTo>
                    <a:pt x="2272832" y="3440"/>
                  </a:lnTo>
                  <a:lnTo>
                    <a:pt x="2282354" y="5557"/>
                  </a:lnTo>
                  <a:lnTo>
                    <a:pt x="2291611" y="7939"/>
                  </a:lnTo>
                  <a:lnTo>
                    <a:pt x="2300867" y="11115"/>
                  </a:lnTo>
                  <a:lnTo>
                    <a:pt x="2309860" y="14290"/>
                  </a:lnTo>
                  <a:lnTo>
                    <a:pt x="2318588" y="18260"/>
                  </a:lnTo>
                  <a:lnTo>
                    <a:pt x="2327316" y="22229"/>
                  </a:lnTo>
                  <a:lnTo>
                    <a:pt x="2336044" y="26728"/>
                  </a:lnTo>
                  <a:lnTo>
                    <a:pt x="2344243" y="32021"/>
                  </a:lnTo>
                  <a:lnTo>
                    <a:pt x="2352442" y="37578"/>
                  </a:lnTo>
                  <a:lnTo>
                    <a:pt x="2360376" y="43400"/>
                  </a:lnTo>
                  <a:lnTo>
                    <a:pt x="2368046" y="50016"/>
                  </a:lnTo>
                  <a:lnTo>
                    <a:pt x="2375187" y="56897"/>
                  </a:lnTo>
                  <a:lnTo>
                    <a:pt x="2382328" y="64042"/>
                  </a:lnTo>
                  <a:lnTo>
                    <a:pt x="2388940" y="71451"/>
                  </a:lnTo>
                  <a:lnTo>
                    <a:pt x="2395024" y="79126"/>
                  </a:lnTo>
                  <a:lnTo>
                    <a:pt x="2400842" y="87065"/>
                  </a:lnTo>
                  <a:lnTo>
                    <a:pt x="2406132" y="95533"/>
                  </a:lnTo>
                  <a:lnTo>
                    <a:pt x="2410893" y="103737"/>
                  </a:lnTo>
                  <a:lnTo>
                    <a:pt x="2415124" y="112205"/>
                  </a:lnTo>
                  <a:lnTo>
                    <a:pt x="2418827" y="120938"/>
                  </a:lnTo>
                  <a:lnTo>
                    <a:pt x="2422265" y="129671"/>
                  </a:lnTo>
                  <a:lnTo>
                    <a:pt x="2425175" y="138669"/>
                  </a:lnTo>
                  <a:lnTo>
                    <a:pt x="2427820" y="147666"/>
                  </a:lnTo>
                  <a:lnTo>
                    <a:pt x="2429935" y="156928"/>
                  </a:lnTo>
                  <a:lnTo>
                    <a:pt x="2431522" y="165926"/>
                  </a:lnTo>
                  <a:lnTo>
                    <a:pt x="2432580" y="175188"/>
                  </a:lnTo>
                  <a:lnTo>
                    <a:pt x="2433109" y="184450"/>
                  </a:lnTo>
                  <a:lnTo>
                    <a:pt x="2433638" y="193713"/>
                  </a:lnTo>
                  <a:lnTo>
                    <a:pt x="2433109" y="203239"/>
                  </a:lnTo>
                  <a:lnTo>
                    <a:pt x="2432580" y="212502"/>
                  </a:lnTo>
                  <a:lnTo>
                    <a:pt x="2431522" y="221764"/>
                  </a:lnTo>
                  <a:lnTo>
                    <a:pt x="2429935" y="231026"/>
                  </a:lnTo>
                  <a:lnTo>
                    <a:pt x="2427820" y="240024"/>
                  </a:lnTo>
                  <a:lnTo>
                    <a:pt x="2425175" y="249021"/>
                  </a:lnTo>
                  <a:lnTo>
                    <a:pt x="2422265" y="258019"/>
                  </a:lnTo>
                  <a:lnTo>
                    <a:pt x="2418827" y="267016"/>
                  </a:lnTo>
                  <a:lnTo>
                    <a:pt x="2415124" y="275485"/>
                  </a:lnTo>
                  <a:lnTo>
                    <a:pt x="2410893" y="283953"/>
                  </a:lnTo>
                  <a:lnTo>
                    <a:pt x="2406132" y="292157"/>
                  </a:lnTo>
                  <a:lnTo>
                    <a:pt x="2400842" y="300625"/>
                  </a:lnTo>
                  <a:lnTo>
                    <a:pt x="2395024" y="308564"/>
                  </a:lnTo>
                  <a:lnTo>
                    <a:pt x="2388940" y="316238"/>
                  </a:lnTo>
                  <a:lnTo>
                    <a:pt x="2382328" y="323648"/>
                  </a:lnTo>
                  <a:lnTo>
                    <a:pt x="2375187" y="330793"/>
                  </a:lnTo>
                  <a:lnTo>
                    <a:pt x="2295842" y="408596"/>
                  </a:lnTo>
                  <a:lnTo>
                    <a:pt x="2015490" y="134434"/>
                  </a:lnTo>
                  <a:lnTo>
                    <a:pt x="2095099" y="56897"/>
                  </a:lnTo>
                  <a:lnTo>
                    <a:pt x="2102505" y="50016"/>
                  </a:lnTo>
                  <a:lnTo>
                    <a:pt x="2110175" y="43400"/>
                  </a:lnTo>
                  <a:lnTo>
                    <a:pt x="2117845" y="37578"/>
                  </a:lnTo>
                  <a:lnTo>
                    <a:pt x="2126044" y="32021"/>
                  </a:lnTo>
                  <a:lnTo>
                    <a:pt x="2134507" y="26728"/>
                  </a:lnTo>
                  <a:lnTo>
                    <a:pt x="2142971" y="22229"/>
                  </a:lnTo>
                  <a:lnTo>
                    <a:pt x="2151963" y="18260"/>
                  </a:lnTo>
                  <a:lnTo>
                    <a:pt x="2160427" y="14290"/>
                  </a:lnTo>
                  <a:lnTo>
                    <a:pt x="2169684" y="11115"/>
                  </a:lnTo>
                  <a:lnTo>
                    <a:pt x="2178676" y="7939"/>
                  </a:lnTo>
                  <a:lnTo>
                    <a:pt x="2187933" y="5557"/>
                  </a:lnTo>
                  <a:lnTo>
                    <a:pt x="2197454" y="3440"/>
                  </a:lnTo>
                  <a:lnTo>
                    <a:pt x="2206447" y="2117"/>
                  </a:lnTo>
                  <a:lnTo>
                    <a:pt x="2215968" y="794"/>
                  </a:lnTo>
                  <a:lnTo>
                    <a:pt x="2225490" y="265"/>
                  </a:lnTo>
                  <a:lnTo>
                    <a:pt x="2235011" y="0"/>
                  </a:lnTo>
                  <a:close/>
                </a:path>
              </a:pathLst>
            </a:custGeom>
            <a:solidFill>
              <a:srgbClr val="1AA3AA"/>
            </a:solidFill>
            <a:ln>
              <a:noFill/>
            </a:ln>
          </p:spPr>
          <p:txBody>
            <a:bodyPr anchor="ctr">
              <a:normAutofit/>
              <a:scene3d>
                <a:camera prst="orthographicFront"/>
                <a:lightRig rig="threePt" dir="t"/>
              </a:scene3d>
              <a:sp3d contourW="12700">
                <a:contourClr>
                  <a:srgbClr val="FFFFFF"/>
                </a:contourClr>
              </a:sp3d>
            </a:bodyPr>
            <a:p>
              <a:pPr algn="l"/>
              <a:endParaRPr lang="zh-CN" altLang="en-US">
                <a:solidFill>
                  <a:srgbClr val="FFFFFF"/>
                </a:solidFill>
                <a:sym typeface="Arial" panose="020B0604020202020204" pitchFamily="34" charset="0"/>
              </a:endParaRPr>
            </a:p>
          </p:txBody>
        </p:sp>
        <p:sp>
          <p:nvSpPr>
            <p:cNvPr id="23" name="TextBox 20"/>
            <p:cNvSpPr txBox="1"/>
            <p:nvPr>
              <p:custDataLst>
                <p:tags r:id="rId10"/>
              </p:custDataLst>
            </p:nvPr>
          </p:nvSpPr>
          <p:spPr>
            <a:xfrm>
              <a:off x="2919" y="6560"/>
              <a:ext cx="14177" cy="1458"/>
            </a:xfrm>
            <a:prstGeom prst="rect">
              <a:avLst/>
            </a:prstGeom>
            <a:noFill/>
            <a:effectLst/>
          </p:spPr>
          <p:txBody>
            <a:bodyPr wrap="square" rtlCol="0" anchor="ctr">
              <a:normAutofit/>
            </a:bodyPr>
            <a:p>
              <a:pPr algn="just">
                <a:lnSpc>
                  <a:spcPct val="120000"/>
                </a:lnSpc>
                <a:spcBef>
                  <a:spcPts val="0"/>
                </a:spcBef>
                <a:spcAft>
                  <a:spcPts val="0"/>
                </a:spcAft>
              </a:pPr>
              <a:r>
                <a:rPr lang="zh-CN" altLang="en-US" sz="1600" spc="150">
                  <a:solidFill>
                    <a:srgbClr val="000000">
                      <a:lumMod val="75000"/>
                      <a:lumOff val="25000"/>
                    </a:srgb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（3）强制性哭笑（spontaneous crying and laughter）。强制性哭笑的患者在没有任何外界因素的影响下，突然出现不能控制的、没有丝毫感染力的面部表情。</a:t>
              </a:r>
              <a:endParaRPr lang="zh-CN" altLang="en-US" sz="1600" spc="150">
                <a:solidFill>
                  <a:srgbClr val="000000">
                    <a:lumMod val="75000"/>
                    <a:lumOff val="25000"/>
                  </a:srgb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8" name="KSO_Shape"/>
            <p:cNvSpPr/>
            <p:nvPr>
              <p:custDataLst>
                <p:tags r:id="rId11"/>
              </p:custDataLst>
            </p:nvPr>
          </p:nvSpPr>
          <p:spPr bwMode="auto">
            <a:xfrm>
              <a:off x="1809" y="8707"/>
              <a:ext cx="804" cy="702"/>
            </a:xfrm>
            <a:custGeom>
              <a:avLst/>
              <a:gdLst>
                <a:gd name="T0" fmla="*/ 979217 w 2433638"/>
                <a:gd name="T1" fmla="*/ 1098870 h 2124076"/>
                <a:gd name="T2" fmla="*/ 173881 w 2433638"/>
                <a:gd name="T3" fmla="*/ 432901 h 2124076"/>
                <a:gd name="T4" fmla="*/ 155458 w 2433638"/>
                <a:gd name="T5" fmla="*/ 437460 h 2124076"/>
                <a:gd name="T6" fmla="*/ 139312 w 2433638"/>
                <a:gd name="T7" fmla="*/ 446991 h 2124076"/>
                <a:gd name="T8" fmla="*/ 126684 w 2433638"/>
                <a:gd name="T9" fmla="*/ 460667 h 2124076"/>
                <a:gd name="T10" fmla="*/ 118611 w 2433638"/>
                <a:gd name="T11" fmla="*/ 477036 h 2124076"/>
                <a:gd name="T12" fmla="*/ 115713 w 2433638"/>
                <a:gd name="T13" fmla="*/ 496099 h 2124076"/>
                <a:gd name="T14" fmla="*/ 117576 w 2433638"/>
                <a:gd name="T15" fmla="*/ 1502909 h 2124076"/>
                <a:gd name="T16" fmla="*/ 125029 w 2433638"/>
                <a:gd name="T17" fmla="*/ 1520107 h 2124076"/>
                <a:gd name="T18" fmla="*/ 137035 w 2433638"/>
                <a:gd name="T19" fmla="*/ 1534197 h 2124076"/>
                <a:gd name="T20" fmla="*/ 152560 w 2433638"/>
                <a:gd name="T21" fmla="*/ 1544350 h 2124076"/>
                <a:gd name="T22" fmla="*/ 170776 w 2433638"/>
                <a:gd name="T23" fmla="*/ 1549944 h 2124076"/>
                <a:gd name="T24" fmla="*/ 1002920 w 2433638"/>
                <a:gd name="T25" fmla="*/ 1550566 h 2124076"/>
                <a:gd name="T26" fmla="*/ 1021550 w 2433638"/>
                <a:gd name="T27" fmla="*/ 1545800 h 2124076"/>
                <a:gd name="T28" fmla="*/ 1037696 w 2433638"/>
                <a:gd name="T29" fmla="*/ 1536269 h 2124076"/>
                <a:gd name="T30" fmla="*/ 1050116 w 2433638"/>
                <a:gd name="T31" fmla="*/ 1522800 h 2124076"/>
                <a:gd name="T32" fmla="*/ 1058396 w 2433638"/>
                <a:gd name="T33" fmla="*/ 1506017 h 2124076"/>
                <a:gd name="T34" fmla="*/ 1061294 w 2433638"/>
                <a:gd name="T35" fmla="*/ 1487161 h 2124076"/>
                <a:gd name="T36" fmla="*/ 1061087 w 2433638"/>
                <a:gd name="T37" fmla="*/ 492784 h 2124076"/>
                <a:gd name="T38" fmla="*/ 1057361 w 2433638"/>
                <a:gd name="T39" fmla="*/ 474342 h 2124076"/>
                <a:gd name="T40" fmla="*/ 1048253 w 2433638"/>
                <a:gd name="T41" fmla="*/ 457973 h 2124076"/>
                <a:gd name="T42" fmla="*/ 1035212 w 2433638"/>
                <a:gd name="T43" fmla="*/ 445126 h 2124076"/>
                <a:gd name="T44" fmla="*/ 1018859 w 2433638"/>
                <a:gd name="T45" fmla="*/ 436424 h 2124076"/>
                <a:gd name="T46" fmla="*/ 999608 w 2433638"/>
                <a:gd name="T47" fmla="*/ 432694 h 2124076"/>
                <a:gd name="T48" fmla="*/ 1176801 w 2433638"/>
                <a:gd name="T49" fmla="*/ 1487161 h 2124076"/>
                <a:gd name="T50" fmla="*/ 1168728 w 2433638"/>
                <a:gd name="T51" fmla="*/ 1539792 h 2124076"/>
                <a:gd name="T52" fmla="*/ 1145957 w 2433638"/>
                <a:gd name="T53" fmla="*/ 1585998 h 2124076"/>
                <a:gd name="T54" fmla="*/ 1111182 w 2433638"/>
                <a:gd name="T55" fmla="*/ 1623502 h 2124076"/>
                <a:gd name="T56" fmla="*/ 1066469 w 2433638"/>
                <a:gd name="T57" fmla="*/ 1649818 h 2124076"/>
                <a:gd name="T58" fmla="*/ 1014719 w 2433638"/>
                <a:gd name="T59" fmla="*/ 1662871 h 2124076"/>
                <a:gd name="T60" fmla="*/ 153180 w 2433638"/>
                <a:gd name="T61" fmla="*/ 1661628 h 2124076"/>
                <a:gd name="T62" fmla="*/ 102466 w 2433638"/>
                <a:gd name="T63" fmla="*/ 1646295 h 2124076"/>
                <a:gd name="T64" fmla="*/ 59409 w 2433638"/>
                <a:gd name="T65" fmla="*/ 1617908 h 2124076"/>
                <a:gd name="T66" fmla="*/ 26289 w 2433638"/>
                <a:gd name="T67" fmla="*/ 1578746 h 2124076"/>
                <a:gd name="T68" fmla="*/ 6003 w 2433638"/>
                <a:gd name="T69" fmla="*/ 1531296 h 2124076"/>
                <a:gd name="T70" fmla="*/ 0 w 2433638"/>
                <a:gd name="T71" fmla="*/ 496099 h 2124076"/>
                <a:gd name="T72" fmla="*/ 8280 w 2433638"/>
                <a:gd name="T73" fmla="*/ 443676 h 2124076"/>
                <a:gd name="T74" fmla="*/ 31050 w 2433638"/>
                <a:gd name="T75" fmla="*/ 397469 h 2124076"/>
                <a:gd name="T76" fmla="*/ 66033 w 2433638"/>
                <a:gd name="T77" fmla="*/ 359965 h 2124076"/>
                <a:gd name="T78" fmla="*/ 110331 w 2433638"/>
                <a:gd name="T79" fmla="*/ 333442 h 2124076"/>
                <a:gd name="T80" fmla="*/ 162081 w 2433638"/>
                <a:gd name="T81" fmla="*/ 320596 h 2124076"/>
                <a:gd name="T82" fmla="*/ 1023827 w 2433638"/>
                <a:gd name="T83" fmla="*/ 321425 h 2124076"/>
                <a:gd name="T84" fmla="*/ 1074749 w 2433638"/>
                <a:gd name="T85" fmla="*/ 336966 h 2124076"/>
                <a:gd name="T86" fmla="*/ 1117806 w 2433638"/>
                <a:gd name="T87" fmla="*/ 365352 h 2124076"/>
                <a:gd name="T88" fmla="*/ 1150512 w 2433638"/>
                <a:gd name="T89" fmla="*/ 404514 h 2124076"/>
                <a:gd name="T90" fmla="*/ 1171005 w 2433638"/>
                <a:gd name="T91" fmla="*/ 451964 h 2124076"/>
                <a:gd name="T92" fmla="*/ 1176801 w 2433638"/>
                <a:gd name="T93" fmla="*/ 497443 h 2124076"/>
                <a:gd name="T94" fmla="*/ 1779124 w 2433638"/>
                <a:gd name="T95" fmla="*/ 2694 h 2124076"/>
                <a:gd name="T96" fmla="*/ 1821773 w 2433638"/>
                <a:gd name="T97" fmla="*/ 17411 h 2124076"/>
                <a:gd name="T98" fmla="*/ 1859246 w 2433638"/>
                <a:gd name="T99" fmla="*/ 44565 h 2124076"/>
                <a:gd name="T100" fmla="*/ 1887196 w 2433638"/>
                <a:gd name="T101" fmla="*/ 81253 h 2124076"/>
                <a:gd name="T102" fmla="*/ 1902101 w 2433638"/>
                <a:gd name="T103" fmla="*/ 122915 h 2124076"/>
                <a:gd name="T104" fmla="*/ 1904172 w 2433638"/>
                <a:gd name="T105" fmla="*/ 166444 h 2124076"/>
                <a:gd name="T106" fmla="*/ 1893406 w 2433638"/>
                <a:gd name="T107" fmla="*/ 209142 h 2124076"/>
                <a:gd name="T108" fmla="*/ 1870011 w 2433638"/>
                <a:gd name="T109" fmla="*/ 247696 h 2124076"/>
                <a:gd name="T110" fmla="*/ 1645796 w 2433638"/>
                <a:gd name="T111" fmla="*/ 39175 h 2124076"/>
                <a:gd name="T112" fmla="*/ 1684511 w 2433638"/>
                <a:gd name="T113" fmla="*/ 14302 h 2124076"/>
                <a:gd name="T114" fmla="*/ 1727160 w 2433638"/>
                <a:gd name="T115" fmla="*/ 1658 h 212407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433638" h="2124076">
                  <a:moveTo>
                    <a:pt x="713371" y="1577975"/>
                  </a:moveTo>
                  <a:lnTo>
                    <a:pt x="804863" y="1667192"/>
                  </a:lnTo>
                  <a:lnTo>
                    <a:pt x="574675" y="1801813"/>
                  </a:lnTo>
                  <a:lnTo>
                    <a:pt x="713371" y="1577975"/>
                  </a:lnTo>
                  <a:close/>
                  <a:moveTo>
                    <a:pt x="994071" y="1152525"/>
                  </a:moveTo>
                  <a:lnTo>
                    <a:pt x="1250950" y="1402947"/>
                  </a:lnTo>
                  <a:lnTo>
                    <a:pt x="852445" y="1631950"/>
                  </a:lnTo>
                  <a:lnTo>
                    <a:pt x="757237" y="1538868"/>
                  </a:lnTo>
                  <a:lnTo>
                    <a:pt x="994071" y="1152525"/>
                  </a:lnTo>
                  <a:close/>
                  <a:moveTo>
                    <a:pt x="230859" y="552164"/>
                  </a:moveTo>
                  <a:lnTo>
                    <a:pt x="226364" y="552428"/>
                  </a:lnTo>
                  <a:lnTo>
                    <a:pt x="222133" y="552693"/>
                  </a:lnTo>
                  <a:lnTo>
                    <a:pt x="218166" y="553222"/>
                  </a:lnTo>
                  <a:lnTo>
                    <a:pt x="213935" y="553751"/>
                  </a:lnTo>
                  <a:lnTo>
                    <a:pt x="209968" y="554809"/>
                  </a:lnTo>
                  <a:lnTo>
                    <a:pt x="206266" y="555867"/>
                  </a:lnTo>
                  <a:lnTo>
                    <a:pt x="202299" y="557190"/>
                  </a:lnTo>
                  <a:lnTo>
                    <a:pt x="198597" y="558513"/>
                  </a:lnTo>
                  <a:lnTo>
                    <a:pt x="194895" y="560100"/>
                  </a:lnTo>
                  <a:lnTo>
                    <a:pt x="191457" y="561952"/>
                  </a:lnTo>
                  <a:lnTo>
                    <a:pt x="187755" y="564068"/>
                  </a:lnTo>
                  <a:lnTo>
                    <a:pt x="184582" y="565920"/>
                  </a:lnTo>
                  <a:lnTo>
                    <a:pt x="181144" y="568301"/>
                  </a:lnTo>
                  <a:lnTo>
                    <a:pt x="177971" y="570682"/>
                  </a:lnTo>
                  <a:lnTo>
                    <a:pt x="175062" y="573063"/>
                  </a:lnTo>
                  <a:lnTo>
                    <a:pt x="171888" y="575708"/>
                  </a:lnTo>
                  <a:lnTo>
                    <a:pt x="169244" y="578883"/>
                  </a:lnTo>
                  <a:lnTo>
                    <a:pt x="166599" y="581793"/>
                  </a:lnTo>
                  <a:lnTo>
                    <a:pt x="164219" y="584703"/>
                  </a:lnTo>
                  <a:lnTo>
                    <a:pt x="161839" y="588142"/>
                  </a:lnTo>
                  <a:lnTo>
                    <a:pt x="159724" y="591316"/>
                  </a:lnTo>
                  <a:lnTo>
                    <a:pt x="157608" y="594491"/>
                  </a:lnTo>
                  <a:lnTo>
                    <a:pt x="156022" y="598194"/>
                  </a:lnTo>
                  <a:lnTo>
                    <a:pt x="154435" y="601633"/>
                  </a:lnTo>
                  <a:lnTo>
                    <a:pt x="152848" y="605601"/>
                  </a:lnTo>
                  <a:lnTo>
                    <a:pt x="151526" y="609041"/>
                  </a:lnTo>
                  <a:lnTo>
                    <a:pt x="150204" y="613009"/>
                  </a:lnTo>
                  <a:lnTo>
                    <a:pt x="149411" y="616977"/>
                  </a:lnTo>
                  <a:lnTo>
                    <a:pt x="148882" y="620945"/>
                  </a:lnTo>
                  <a:lnTo>
                    <a:pt x="148088" y="624913"/>
                  </a:lnTo>
                  <a:lnTo>
                    <a:pt x="147824" y="629146"/>
                  </a:lnTo>
                  <a:lnTo>
                    <a:pt x="147824" y="633378"/>
                  </a:lnTo>
                  <a:lnTo>
                    <a:pt x="147824" y="1898686"/>
                  </a:lnTo>
                  <a:lnTo>
                    <a:pt x="147824" y="1902918"/>
                  </a:lnTo>
                  <a:lnTo>
                    <a:pt x="148088" y="1906887"/>
                  </a:lnTo>
                  <a:lnTo>
                    <a:pt x="148882" y="1911119"/>
                  </a:lnTo>
                  <a:lnTo>
                    <a:pt x="149411" y="1915087"/>
                  </a:lnTo>
                  <a:lnTo>
                    <a:pt x="150204" y="1918791"/>
                  </a:lnTo>
                  <a:lnTo>
                    <a:pt x="151526" y="1922759"/>
                  </a:lnTo>
                  <a:lnTo>
                    <a:pt x="152848" y="1926463"/>
                  </a:lnTo>
                  <a:lnTo>
                    <a:pt x="154435" y="1930166"/>
                  </a:lnTo>
                  <a:lnTo>
                    <a:pt x="156022" y="1933605"/>
                  </a:lnTo>
                  <a:lnTo>
                    <a:pt x="157608" y="1937309"/>
                  </a:lnTo>
                  <a:lnTo>
                    <a:pt x="159724" y="1940748"/>
                  </a:lnTo>
                  <a:lnTo>
                    <a:pt x="161839" y="1944187"/>
                  </a:lnTo>
                  <a:lnTo>
                    <a:pt x="164219" y="1947097"/>
                  </a:lnTo>
                  <a:lnTo>
                    <a:pt x="166599" y="1950272"/>
                  </a:lnTo>
                  <a:lnTo>
                    <a:pt x="169244" y="1953446"/>
                  </a:lnTo>
                  <a:lnTo>
                    <a:pt x="171888" y="1956091"/>
                  </a:lnTo>
                  <a:lnTo>
                    <a:pt x="175062" y="1958737"/>
                  </a:lnTo>
                  <a:lnTo>
                    <a:pt x="177971" y="1961382"/>
                  </a:lnTo>
                  <a:lnTo>
                    <a:pt x="181144" y="1963763"/>
                  </a:lnTo>
                  <a:lnTo>
                    <a:pt x="184582" y="1965880"/>
                  </a:lnTo>
                  <a:lnTo>
                    <a:pt x="187755" y="1967996"/>
                  </a:lnTo>
                  <a:lnTo>
                    <a:pt x="191457" y="1970112"/>
                  </a:lnTo>
                  <a:lnTo>
                    <a:pt x="194895" y="1971700"/>
                  </a:lnTo>
                  <a:lnTo>
                    <a:pt x="198597" y="1973551"/>
                  </a:lnTo>
                  <a:lnTo>
                    <a:pt x="202299" y="1974874"/>
                  </a:lnTo>
                  <a:lnTo>
                    <a:pt x="206266" y="1976197"/>
                  </a:lnTo>
                  <a:lnTo>
                    <a:pt x="209968" y="1977255"/>
                  </a:lnTo>
                  <a:lnTo>
                    <a:pt x="213935" y="1978049"/>
                  </a:lnTo>
                  <a:lnTo>
                    <a:pt x="218166" y="1978842"/>
                  </a:lnTo>
                  <a:lnTo>
                    <a:pt x="222133" y="1979636"/>
                  </a:lnTo>
                  <a:lnTo>
                    <a:pt x="226364" y="1979900"/>
                  </a:lnTo>
                  <a:lnTo>
                    <a:pt x="230859" y="1979900"/>
                  </a:lnTo>
                  <a:lnTo>
                    <a:pt x="1273033" y="1979900"/>
                  </a:lnTo>
                  <a:lnTo>
                    <a:pt x="1276999" y="1979900"/>
                  </a:lnTo>
                  <a:lnTo>
                    <a:pt x="1281230" y="1979636"/>
                  </a:lnTo>
                  <a:lnTo>
                    <a:pt x="1285461" y="1978842"/>
                  </a:lnTo>
                  <a:lnTo>
                    <a:pt x="1289693" y="1978049"/>
                  </a:lnTo>
                  <a:lnTo>
                    <a:pt x="1293395" y="1977255"/>
                  </a:lnTo>
                  <a:lnTo>
                    <a:pt x="1297626" y="1976197"/>
                  </a:lnTo>
                  <a:lnTo>
                    <a:pt x="1301593" y="1974874"/>
                  </a:lnTo>
                  <a:lnTo>
                    <a:pt x="1305030" y="1973551"/>
                  </a:lnTo>
                  <a:lnTo>
                    <a:pt x="1308997" y="1971700"/>
                  </a:lnTo>
                  <a:lnTo>
                    <a:pt x="1312435" y="1970112"/>
                  </a:lnTo>
                  <a:lnTo>
                    <a:pt x="1315873" y="1967996"/>
                  </a:lnTo>
                  <a:lnTo>
                    <a:pt x="1319310" y="1965880"/>
                  </a:lnTo>
                  <a:lnTo>
                    <a:pt x="1322484" y="1963763"/>
                  </a:lnTo>
                  <a:lnTo>
                    <a:pt x="1325657" y="1961382"/>
                  </a:lnTo>
                  <a:lnTo>
                    <a:pt x="1328566" y="1958737"/>
                  </a:lnTo>
                  <a:lnTo>
                    <a:pt x="1331475" y="1956091"/>
                  </a:lnTo>
                  <a:lnTo>
                    <a:pt x="1334119" y="1953446"/>
                  </a:lnTo>
                  <a:lnTo>
                    <a:pt x="1336764" y="1950272"/>
                  </a:lnTo>
                  <a:lnTo>
                    <a:pt x="1339144" y="1947097"/>
                  </a:lnTo>
                  <a:lnTo>
                    <a:pt x="1341524" y="1944187"/>
                  </a:lnTo>
                  <a:lnTo>
                    <a:pt x="1343639" y="1940748"/>
                  </a:lnTo>
                  <a:lnTo>
                    <a:pt x="1345755" y="1937309"/>
                  </a:lnTo>
                  <a:lnTo>
                    <a:pt x="1347606" y="1933605"/>
                  </a:lnTo>
                  <a:lnTo>
                    <a:pt x="1349457" y="1930166"/>
                  </a:lnTo>
                  <a:lnTo>
                    <a:pt x="1350779" y="1926463"/>
                  </a:lnTo>
                  <a:lnTo>
                    <a:pt x="1352101" y="1922759"/>
                  </a:lnTo>
                  <a:lnTo>
                    <a:pt x="1353159" y="1918791"/>
                  </a:lnTo>
                  <a:lnTo>
                    <a:pt x="1354217" y="1915087"/>
                  </a:lnTo>
                  <a:lnTo>
                    <a:pt x="1354746" y="1911119"/>
                  </a:lnTo>
                  <a:lnTo>
                    <a:pt x="1355275" y="1906887"/>
                  </a:lnTo>
                  <a:lnTo>
                    <a:pt x="1355539" y="1902918"/>
                  </a:lnTo>
                  <a:lnTo>
                    <a:pt x="1355804" y="1898686"/>
                  </a:lnTo>
                  <a:lnTo>
                    <a:pt x="1355804" y="1327749"/>
                  </a:lnTo>
                  <a:lnTo>
                    <a:pt x="1312492" y="1370013"/>
                  </a:lnTo>
                  <a:lnTo>
                    <a:pt x="1031875" y="1095852"/>
                  </a:lnTo>
                  <a:lnTo>
                    <a:pt x="1355804" y="779295"/>
                  </a:lnTo>
                  <a:lnTo>
                    <a:pt x="1355804" y="633378"/>
                  </a:lnTo>
                  <a:lnTo>
                    <a:pt x="1355539" y="629146"/>
                  </a:lnTo>
                  <a:lnTo>
                    <a:pt x="1355275" y="624913"/>
                  </a:lnTo>
                  <a:lnTo>
                    <a:pt x="1354746" y="620945"/>
                  </a:lnTo>
                  <a:lnTo>
                    <a:pt x="1354217" y="616977"/>
                  </a:lnTo>
                  <a:lnTo>
                    <a:pt x="1353159" y="613009"/>
                  </a:lnTo>
                  <a:lnTo>
                    <a:pt x="1352101" y="609041"/>
                  </a:lnTo>
                  <a:lnTo>
                    <a:pt x="1350779" y="605601"/>
                  </a:lnTo>
                  <a:lnTo>
                    <a:pt x="1349457" y="601633"/>
                  </a:lnTo>
                  <a:lnTo>
                    <a:pt x="1347606" y="598194"/>
                  </a:lnTo>
                  <a:lnTo>
                    <a:pt x="1345755" y="594491"/>
                  </a:lnTo>
                  <a:lnTo>
                    <a:pt x="1343639" y="591316"/>
                  </a:lnTo>
                  <a:lnTo>
                    <a:pt x="1341524" y="588142"/>
                  </a:lnTo>
                  <a:lnTo>
                    <a:pt x="1339144" y="584703"/>
                  </a:lnTo>
                  <a:lnTo>
                    <a:pt x="1336764" y="581793"/>
                  </a:lnTo>
                  <a:lnTo>
                    <a:pt x="1334119" y="578883"/>
                  </a:lnTo>
                  <a:lnTo>
                    <a:pt x="1331475" y="575708"/>
                  </a:lnTo>
                  <a:lnTo>
                    <a:pt x="1328566" y="573063"/>
                  </a:lnTo>
                  <a:lnTo>
                    <a:pt x="1325657" y="570682"/>
                  </a:lnTo>
                  <a:lnTo>
                    <a:pt x="1322484" y="568301"/>
                  </a:lnTo>
                  <a:lnTo>
                    <a:pt x="1319310" y="565920"/>
                  </a:lnTo>
                  <a:lnTo>
                    <a:pt x="1315873" y="564068"/>
                  </a:lnTo>
                  <a:lnTo>
                    <a:pt x="1312435" y="561952"/>
                  </a:lnTo>
                  <a:lnTo>
                    <a:pt x="1308997" y="560100"/>
                  </a:lnTo>
                  <a:lnTo>
                    <a:pt x="1305030" y="558513"/>
                  </a:lnTo>
                  <a:lnTo>
                    <a:pt x="1301593" y="557190"/>
                  </a:lnTo>
                  <a:lnTo>
                    <a:pt x="1297626" y="555867"/>
                  </a:lnTo>
                  <a:lnTo>
                    <a:pt x="1293395" y="554809"/>
                  </a:lnTo>
                  <a:lnTo>
                    <a:pt x="1289693" y="553751"/>
                  </a:lnTo>
                  <a:lnTo>
                    <a:pt x="1285461" y="553222"/>
                  </a:lnTo>
                  <a:lnTo>
                    <a:pt x="1281230" y="552693"/>
                  </a:lnTo>
                  <a:lnTo>
                    <a:pt x="1276999" y="552428"/>
                  </a:lnTo>
                  <a:lnTo>
                    <a:pt x="1273033" y="552164"/>
                  </a:lnTo>
                  <a:lnTo>
                    <a:pt x="230859" y="552164"/>
                  </a:lnTo>
                  <a:close/>
                  <a:moveTo>
                    <a:pt x="1950691" y="197947"/>
                  </a:moveTo>
                  <a:lnTo>
                    <a:pt x="2231837" y="472902"/>
                  </a:lnTo>
                  <a:lnTo>
                    <a:pt x="1503363" y="1183758"/>
                  </a:lnTo>
                  <a:lnTo>
                    <a:pt x="1503363" y="1898686"/>
                  </a:lnTo>
                  <a:lnTo>
                    <a:pt x="1503099" y="1910326"/>
                  </a:lnTo>
                  <a:lnTo>
                    <a:pt x="1502305" y="1921701"/>
                  </a:lnTo>
                  <a:lnTo>
                    <a:pt x="1500719" y="1933076"/>
                  </a:lnTo>
                  <a:lnTo>
                    <a:pt x="1498603" y="1944187"/>
                  </a:lnTo>
                  <a:lnTo>
                    <a:pt x="1495959" y="1955033"/>
                  </a:lnTo>
                  <a:lnTo>
                    <a:pt x="1493050" y="1965880"/>
                  </a:lnTo>
                  <a:lnTo>
                    <a:pt x="1489348" y="1976197"/>
                  </a:lnTo>
                  <a:lnTo>
                    <a:pt x="1485381" y="1986249"/>
                  </a:lnTo>
                  <a:lnTo>
                    <a:pt x="1480621" y="1996567"/>
                  </a:lnTo>
                  <a:lnTo>
                    <a:pt x="1475332" y="2006090"/>
                  </a:lnTo>
                  <a:lnTo>
                    <a:pt x="1469779" y="2015614"/>
                  </a:lnTo>
                  <a:lnTo>
                    <a:pt x="1463961" y="2024873"/>
                  </a:lnTo>
                  <a:lnTo>
                    <a:pt x="1457614" y="2033338"/>
                  </a:lnTo>
                  <a:lnTo>
                    <a:pt x="1450739" y="2042068"/>
                  </a:lnTo>
                  <a:lnTo>
                    <a:pt x="1443334" y="2050004"/>
                  </a:lnTo>
                  <a:lnTo>
                    <a:pt x="1435930" y="2057940"/>
                  </a:lnTo>
                  <a:lnTo>
                    <a:pt x="1427997" y="2065612"/>
                  </a:lnTo>
                  <a:lnTo>
                    <a:pt x="1419535" y="2072755"/>
                  </a:lnTo>
                  <a:lnTo>
                    <a:pt x="1410543" y="2079104"/>
                  </a:lnTo>
                  <a:lnTo>
                    <a:pt x="1401817" y="2085453"/>
                  </a:lnTo>
                  <a:lnTo>
                    <a:pt x="1392561" y="2091273"/>
                  </a:lnTo>
                  <a:lnTo>
                    <a:pt x="1382777" y="2096828"/>
                  </a:lnTo>
                  <a:lnTo>
                    <a:pt x="1372992" y="2101855"/>
                  </a:lnTo>
                  <a:lnTo>
                    <a:pt x="1362415" y="2106352"/>
                  </a:lnTo>
                  <a:lnTo>
                    <a:pt x="1352101" y="2110320"/>
                  </a:lnTo>
                  <a:lnTo>
                    <a:pt x="1341259" y="2114024"/>
                  </a:lnTo>
                  <a:lnTo>
                    <a:pt x="1330417" y="2116934"/>
                  </a:lnTo>
                  <a:lnTo>
                    <a:pt x="1319310" y="2119314"/>
                  </a:lnTo>
                  <a:lnTo>
                    <a:pt x="1307939" y="2121431"/>
                  </a:lnTo>
                  <a:lnTo>
                    <a:pt x="1296304" y="2123018"/>
                  </a:lnTo>
                  <a:lnTo>
                    <a:pt x="1284933" y="2123812"/>
                  </a:lnTo>
                  <a:lnTo>
                    <a:pt x="1273033" y="2124076"/>
                  </a:lnTo>
                  <a:lnTo>
                    <a:pt x="230859" y="2124076"/>
                  </a:lnTo>
                  <a:lnTo>
                    <a:pt x="218959" y="2123812"/>
                  </a:lnTo>
                  <a:lnTo>
                    <a:pt x="207059" y="2123018"/>
                  </a:lnTo>
                  <a:lnTo>
                    <a:pt x="195688" y="2121431"/>
                  </a:lnTo>
                  <a:lnTo>
                    <a:pt x="184582" y="2119314"/>
                  </a:lnTo>
                  <a:lnTo>
                    <a:pt x="173211" y="2116934"/>
                  </a:lnTo>
                  <a:lnTo>
                    <a:pt x="162104" y="2114024"/>
                  </a:lnTo>
                  <a:lnTo>
                    <a:pt x="151526" y="2110320"/>
                  </a:lnTo>
                  <a:lnTo>
                    <a:pt x="140948" y="2106352"/>
                  </a:lnTo>
                  <a:lnTo>
                    <a:pt x="130900" y="2101855"/>
                  </a:lnTo>
                  <a:lnTo>
                    <a:pt x="120851" y="2096828"/>
                  </a:lnTo>
                  <a:lnTo>
                    <a:pt x="111331" y="2091273"/>
                  </a:lnTo>
                  <a:lnTo>
                    <a:pt x="101811" y="2085453"/>
                  </a:lnTo>
                  <a:lnTo>
                    <a:pt x="92820" y="2079104"/>
                  </a:lnTo>
                  <a:lnTo>
                    <a:pt x="84357" y="2072755"/>
                  </a:lnTo>
                  <a:lnTo>
                    <a:pt x="75895" y="2065612"/>
                  </a:lnTo>
                  <a:lnTo>
                    <a:pt x="67962" y="2057940"/>
                  </a:lnTo>
                  <a:lnTo>
                    <a:pt x="60293" y="2050004"/>
                  </a:lnTo>
                  <a:lnTo>
                    <a:pt x="53153" y="2042068"/>
                  </a:lnTo>
                  <a:lnTo>
                    <a:pt x="46278" y="2033338"/>
                  </a:lnTo>
                  <a:lnTo>
                    <a:pt x="39666" y="2024873"/>
                  </a:lnTo>
                  <a:lnTo>
                    <a:pt x="33584" y="2015614"/>
                  </a:lnTo>
                  <a:lnTo>
                    <a:pt x="28031" y="2006090"/>
                  </a:lnTo>
                  <a:lnTo>
                    <a:pt x="23006" y="1996567"/>
                  </a:lnTo>
                  <a:lnTo>
                    <a:pt x="18511" y="1986249"/>
                  </a:lnTo>
                  <a:lnTo>
                    <a:pt x="14280" y="1976197"/>
                  </a:lnTo>
                  <a:lnTo>
                    <a:pt x="10578" y="1965880"/>
                  </a:lnTo>
                  <a:lnTo>
                    <a:pt x="7669" y="1955033"/>
                  </a:lnTo>
                  <a:lnTo>
                    <a:pt x="4760" y="1944187"/>
                  </a:lnTo>
                  <a:lnTo>
                    <a:pt x="2909" y="1933076"/>
                  </a:lnTo>
                  <a:lnTo>
                    <a:pt x="1322" y="1921701"/>
                  </a:lnTo>
                  <a:lnTo>
                    <a:pt x="529" y="1910326"/>
                  </a:lnTo>
                  <a:lnTo>
                    <a:pt x="0" y="1898686"/>
                  </a:lnTo>
                  <a:lnTo>
                    <a:pt x="0" y="633378"/>
                  </a:lnTo>
                  <a:lnTo>
                    <a:pt x="529" y="621739"/>
                  </a:lnTo>
                  <a:lnTo>
                    <a:pt x="1322" y="610363"/>
                  </a:lnTo>
                  <a:lnTo>
                    <a:pt x="2909" y="598988"/>
                  </a:lnTo>
                  <a:lnTo>
                    <a:pt x="4760" y="587613"/>
                  </a:lnTo>
                  <a:lnTo>
                    <a:pt x="7669" y="577031"/>
                  </a:lnTo>
                  <a:lnTo>
                    <a:pt x="10578" y="566449"/>
                  </a:lnTo>
                  <a:lnTo>
                    <a:pt x="14280" y="555867"/>
                  </a:lnTo>
                  <a:lnTo>
                    <a:pt x="18511" y="545550"/>
                  </a:lnTo>
                  <a:lnTo>
                    <a:pt x="23006" y="535762"/>
                  </a:lnTo>
                  <a:lnTo>
                    <a:pt x="28031" y="525974"/>
                  </a:lnTo>
                  <a:lnTo>
                    <a:pt x="33584" y="516451"/>
                  </a:lnTo>
                  <a:lnTo>
                    <a:pt x="39666" y="507456"/>
                  </a:lnTo>
                  <a:lnTo>
                    <a:pt x="46278" y="498462"/>
                  </a:lnTo>
                  <a:lnTo>
                    <a:pt x="53153" y="489996"/>
                  </a:lnTo>
                  <a:lnTo>
                    <a:pt x="60293" y="481795"/>
                  </a:lnTo>
                  <a:lnTo>
                    <a:pt x="67962" y="474124"/>
                  </a:lnTo>
                  <a:lnTo>
                    <a:pt x="75895" y="466717"/>
                  </a:lnTo>
                  <a:lnTo>
                    <a:pt x="84357" y="459574"/>
                  </a:lnTo>
                  <a:lnTo>
                    <a:pt x="92820" y="452696"/>
                  </a:lnTo>
                  <a:lnTo>
                    <a:pt x="101811" y="446347"/>
                  </a:lnTo>
                  <a:lnTo>
                    <a:pt x="111331" y="440527"/>
                  </a:lnTo>
                  <a:lnTo>
                    <a:pt x="120851" y="435236"/>
                  </a:lnTo>
                  <a:lnTo>
                    <a:pt x="130900" y="430474"/>
                  </a:lnTo>
                  <a:lnTo>
                    <a:pt x="140948" y="425712"/>
                  </a:lnTo>
                  <a:lnTo>
                    <a:pt x="151526" y="421744"/>
                  </a:lnTo>
                  <a:lnTo>
                    <a:pt x="162104" y="418305"/>
                  </a:lnTo>
                  <a:lnTo>
                    <a:pt x="173211" y="415131"/>
                  </a:lnTo>
                  <a:lnTo>
                    <a:pt x="184582" y="412485"/>
                  </a:lnTo>
                  <a:lnTo>
                    <a:pt x="195688" y="410634"/>
                  </a:lnTo>
                  <a:lnTo>
                    <a:pt x="207059" y="409311"/>
                  </a:lnTo>
                  <a:lnTo>
                    <a:pt x="218959" y="408253"/>
                  </a:lnTo>
                  <a:lnTo>
                    <a:pt x="230859" y="407988"/>
                  </a:lnTo>
                  <a:lnTo>
                    <a:pt x="1273033" y="407988"/>
                  </a:lnTo>
                  <a:lnTo>
                    <a:pt x="1284933" y="408253"/>
                  </a:lnTo>
                  <a:lnTo>
                    <a:pt x="1296304" y="409311"/>
                  </a:lnTo>
                  <a:lnTo>
                    <a:pt x="1307939" y="410369"/>
                  </a:lnTo>
                  <a:lnTo>
                    <a:pt x="1319310" y="412485"/>
                  </a:lnTo>
                  <a:lnTo>
                    <a:pt x="1330417" y="415131"/>
                  </a:lnTo>
                  <a:lnTo>
                    <a:pt x="1341259" y="418305"/>
                  </a:lnTo>
                  <a:lnTo>
                    <a:pt x="1352101" y="421744"/>
                  </a:lnTo>
                  <a:lnTo>
                    <a:pt x="1362415" y="425712"/>
                  </a:lnTo>
                  <a:lnTo>
                    <a:pt x="1372992" y="430210"/>
                  </a:lnTo>
                  <a:lnTo>
                    <a:pt x="1382777" y="435236"/>
                  </a:lnTo>
                  <a:lnTo>
                    <a:pt x="1392561" y="440527"/>
                  </a:lnTo>
                  <a:lnTo>
                    <a:pt x="1401817" y="446347"/>
                  </a:lnTo>
                  <a:lnTo>
                    <a:pt x="1410543" y="452696"/>
                  </a:lnTo>
                  <a:lnTo>
                    <a:pt x="1419535" y="459574"/>
                  </a:lnTo>
                  <a:lnTo>
                    <a:pt x="1427997" y="466452"/>
                  </a:lnTo>
                  <a:lnTo>
                    <a:pt x="1435930" y="473859"/>
                  </a:lnTo>
                  <a:lnTo>
                    <a:pt x="1443334" y="481795"/>
                  </a:lnTo>
                  <a:lnTo>
                    <a:pt x="1450739" y="489996"/>
                  </a:lnTo>
                  <a:lnTo>
                    <a:pt x="1457614" y="498462"/>
                  </a:lnTo>
                  <a:lnTo>
                    <a:pt x="1463961" y="507456"/>
                  </a:lnTo>
                  <a:lnTo>
                    <a:pt x="1469779" y="516451"/>
                  </a:lnTo>
                  <a:lnTo>
                    <a:pt x="1475332" y="525974"/>
                  </a:lnTo>
                  <a:lnTo>
                    <a:pt x="1480621" y="535762"/>
                  </a:lnTo>
                  <a:lnTo>
                    <a:pt x="1485381" y="545550"/>
                  </a:lnTo>
                  <a:lnTo>
                    <a:pt x="1489348" y="555867"/>
                  </a:lnTo>
                  <a:lnTo>
                    <a:pt x="1493050" y="566449"/>
                  </a:lnTo>
                  <a:lnTo>
                    <a:pt x="1495959" y="577031"/>
                  </a:lnTo>
                  <a:lnTo>
                    <a:pt x="1498603" y="587613"/>
                  </a:lnTo>
                  <a:lnTo>
                    <a:pt x="1500719" y="598988"/>
                  </a:lnTo>
                  <a:lnTo>
                    <a:pt x="1502305" y="610363"/>
                  </a:lnTo>
                  <a:lnTo>
                    <a:pt x="1503099" y="621739"/>
                  </a:lnTo>
                  <a:lnTo>
                    <a:pt x="1503363" y="633378"/>
                  </a:lnTo>
                  <a:lnTo>
                    <a:pt x="1503363" y="635094"/>
                  </a:lnTo>
                  <a:lnTo>
                    <a:pt x="1950691" y="197947"/>
                  </a:lnTo>
                  <a:close/>
                  <a:moveTo>
                    <a:pt x="2235011" y="0"/>
                  </a:moveTo>
                  <a:lnTo>
                    <a:pt x="2244532" y="265"/>
                  </a:lnTo>
                  <a:lnTo>
                    <a:pt x="2254054" y="794"/>
                  </a:lnTo>
                  <a:lnTo>
                    <a:pt x="2263575" y="2117"/>
                  </a:lnTo>
                  <a:lnTo>
                    <a:pt x="2272832" y="3440"/>
                  </a:lnTo>
                  <a:lnTo>
                    <a:pt x="2282354" y="5557"/>
                  </a:lnTo>
                  <a:lnTo>
                    <a:pt x="2291611" y="7939"/>
                  </a:lnTo>
                  <a:lnTo>
                    <a:pt x="2300867" y="11115"/>
                  </a:lnTo>
                  <a:lnTo>
                    <a:pt x="2309860" y="14290"/>
                  </a:lnTo>
                  <a:lnTo>
                    <a:pt x="2318588" y="18260"/>
                  </a:lnTo>
                  <a:lnTo>
                    <a:pt x="2327316" y="22229"/>
                  </a:lnTo>
                  <a:lnTo>
                    <a:pt x="2336044" y="26728"/>
                  </a:lnTo>
                  <a:lnTo>
                    <a:pt x="2344243" y="32021"/>
                  </a:lnTo>
                  <a:lnTo>
                    <a:pt x="2352442" y="37578"/>
                  </a:lnTo>
                  <a:lnTo>
                    <a:pt x="2360376" y="43400"/>
                  </a:lnTo>
                  <a:lnTo>
                    <a:pt x="2368046" y="50016"/>
                  </a:lnTo>
                  <a:lnTo>
                    <a:pt x="2375187" y="56897"/>
                  </a:lnTo>
                  <a:lnTo>
                    <a:pt x="2382328" y="64042"/>
                  </a:lnTo>
                  <a:lnTo>
                    <a:pt x="2388940" y="71451"/>
                  </a:lnTo>
                  <a:lnTo>
                    <a:pt x="2395024" y="79126"/>
                  </a:lnTo>
                  <a:lnTo>
                    <a:pt x="2400842" y="87065"/>
                  </a:lnTo>
                  <a:lnTo>
                    <a:pt x="2406132" y="95533"/>
                  </a:lnTo>
                  <a:lnTo>
                    <a:pt x="2410893" y="103737"/>
                  </a:lnTo>
                  <a:lnTo>
                    <a:pt x="2415124" y="112205"/>
                  </a:lnTo>
                  <a:lnTo>
                    <a:pt x="2418827" y="120938"/>
                  </a:lnTo>
                  <a:lnTo>
                    <a:pt x="2422265" y="129671"/>
                  </a:lnTo>
                  <a:lnTo>
                    <a:pt x="2425175" y="138669"/>
                  </a:lnTo>
                  <a:lnTo>
                    <a:pt x="2427820" y="147666"/>
                  </a:lnTo>
                  <a:lnTo>
                    <a:pt x="2429935" y="156928"/>
                  </a:lnTo>
                  <a:lnTo>
                    <a:pt x="2431522" y="165926"/>
                  </a:lnTo>
                  <a:lnTo>
                    <a:pt x="2432580" y="175188"/>
                  </a:lnTo>
                  <a:lnTo>
                    <a:pt x="2433109" y="184450"/>
                  </a:lnTo>
                  <a:lnTo>
                    <a:pt x="2433638" y="193713"/>
                  </a:lnTo>
                  <a:lnTo>
                    <a:pt x="2433109" y="203239"/>
                  </a:lnTo>
                  <a:lnTo>
                    <a:pt x="2432580" y="212502"/>
                  </a:lnTo>
                  <a:lnTo>
                    <a:pt x="2431522" y="221764"/>
                  </a:lnTo>
                  <a:lnTo>
                    <a:pt x="2429935" y="231026"/>
                  </a:lnTo>
                  <a:lnTo>
                    <a:pt x="2427820" y="240024"/>
                  </a:lnTo>
                  <a:lnTo>
                    <a:pt x="2425175" y="249021"/>
                  </a:lnTo>
                  <a:lnTo>
                    <a:pt x="2422265" y="258019"/>
                  </a:lnTo>
                  <a:lnTo>
                    <a:pt x="2418827" y="267016"/>
                  </a:lnTo>
                  <a:lnTo>
                    <a:pt x="2415124" y="275485"/>
                  </a:lnTo>
                  <a:lnTo>
                    <a:pt x="2410893" y="283953"/>
                  </a:lnTo>
                  <a:lnTo>
                    <a:pt x="2406132" y="292157"/>
                  </a:lnTo>
                  <a:lnTo>
                    <a:pt x="2400842" y="300625"/>
                  </a:lnTo>
                  <a:lnTo>
                    <a:pt x="2395024" y="308564"/>
                  </a:lnTo>
                  <a:lnTo>
                    <a:pt x="2388940" y="316238"/>
                  </a:lnTo>
                  <a:lnTo>
                    <a:pt x="2382328" y="323648"/>
                  </a:lnTo>
                  <a:lnTo>
                    <a:pt x="2375187" y="330793"/>
                  </a:lnTo>
                  <a:lnTo>
                    <a:pt x="2295842" y="408596"/>
                  </a:lnTo>
                  <a:lnTo>
                    <a:pt x="2015490" y="134434"/>
                  </a:lnTo>
                  <a:lnTo>
                    <a:pt x="2095099" y="56897"/>
                  </a:lnTo>
                  <a:lnTo>
                    <a:pt x="2102505" y="50016"/>
                  </a:lnTo>
                  <a:lnTo>
                    <a:pt x="2110175" y="43400"/>
                  </a:lnTo>
                  <a:lnTo>
                    <a:pt x="2117845" y="37578"/>
                  </a:lnTo>
                  <a:lnTo>
                    <a:pt x="2126044" y="32021"/>
                  </a:lnTo>
                  <a:lnTo>
                    <a:pt x="2134507" y="26728"/>
                  </a:lnTo>
                  <a:lnTo>
                    <a:pt x="2142971" y="22229"/>
                  </a:lnTo>
                  <a:lnTo>
                    <a:pt x="2151963" y="18260"/>
                  </a:lnTo>
                  <a:lnTo>
                    <a:pt x="2160427" y="14290"/>
                  </a:lnTo>
                  <a:lnTo>
                    <a:pt x="2169684" y="11115"/>
                  </a:lnTo>
                  <a:lnTo>
                    <a:pt x="2178676" y="7939"/>
                  </a:lnTo>
                  <a:lnTo>
                    <a:pt x="2187933" y="5557"/>
                  </a:lnTo>
                  <a:lnTo>
                    <a:pt x="2197454" y="3440"/>
                  </a:lnTo>
                  <a:lnTo>
                    <a:pt x="2206447" y="2117"/>
                  </a:lnTo>
                  <a:lnTo>
                    <a:pt x="2215968" y="794"/>
                  </a:lnTo>
                  <a:lnTo>
                    <a:pt x="2225490" y="265"/>
                  </a:lnTo>
                  <a:lnTo>
                    <a:pt x="2235011" y="0"/>
                  </a:lnTo>
                  <a:close/>
                </a:path>
              </a:pathLst>
            </a:custGeom>
            <a:solidFill>
              <a:srgbClr val="69A35B"/>
            </a:solidFill>
            <a:ln>
              <a:noFill/>
            </a:ln>
          </p:spPr>
          <p:txBody>
            <a:bodyPr anchor="ctr">
              <a:normAutofit/>
              <a:scene3d>
                <a:camera prst="orthographicFront"/>
                <a:lightRig rig="threePt" dir="t"/>
              </a:scene3d>
              <a:sp3d contourW="12700">
                <a:contourClr>
                  <a:srgbClr val="FFFFFF"/>
                </a:contourClr>
              </a:sp3d>
            </a:bodyPr>
            <a:p>
              <a:pPr algn="l"/>
              <a:endParaRPr lang="zh-CN" altLang="en-US">
                <a:solidFill>
                  <a:srgbClr val="FFFFFF"/>
                </a:solidFill>
                <a:sym typeface="Arial" panose="020B0604020202020204" pitchFamily="34" charset="0"/>
              </a:endParaRPr>
            </a:p>
          </p:txBody>
        </p:sp>
        <p:sp>
          <p:nvSpPr>
            <p:cNvPr id="9" name="TextBox 20"/>
            <p:cNvSpPr txBox="1"/>
            <p:nvPr>
              <p:custDataLst>
                <p:tags r:id="rId12"/>
              </p:custDataLst>
            </p:nvPr>
          </p:nvSpPr>
          <p:spPr>
            <a:xfrm>
              <a:off x="2919" y="8329"/>
              <a:ext cx="14177" cy="1458"/>
            </a:xfrm>
            <a:prstGeom prst="rect">
              <a:avLst/>
            </a:prstGeom>
            <a:noFill/>
            <a:effectLst/>
          </p:spPr>
          <p:txBody>
            <a:bodyPr wrap="square" rtlCol="0" anchor="ctr">
              <a:normAutofit/>
            </a:bodyPr>
            <a:p>
              <a:pPr algn="just">
                <a:lnSpc>
                  <a:spcPct val="120000"/>
                </a:lnSpc>
                <a:spcBef>
                  <a:spcPts val="0"/>
                </a:spcBef>
                <a:spcAft>
                  <a:spcPts val="0"/>
                </a:spcAft>
              </a:pPr>
              <a:r>
                <a:rPr lang="zh-CN" altLang="en-US" sz="1600" spc="150">
                  <a:solidFill>
                    <a:srgbClr val="000000">
                      <a:lumMod val="75000"/>
                      <a:lumOff val="25000"/>
                    </a:srgb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（4）欣快（euphoria）。欣快是在痴呆基础上的一种“情绪高涨”，其患者经常面带单调并且刻板的笑容，连他自己都说不清高兴的原因，因此给人以呆傻、愚蠢的感觉。</a:t>
              </a:r>
              <a:endParaRPr lang="zh-CN" altLang="en-US" sz="1600" spc="150">
                <a:solidFill>
                  <a:srgbClr val="000000">
                    <a:lumMod val="75000"/>
                    <a:lumOff val="25000"/>
                  </a:srgb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三、意志行为障碍</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5" name="文本框 4"/>
          <p:cNvSpPr txBox="1"/>
          <p:nvPr>
            <p:custDataLst>
              <p:tags r:id="rId4"/>
            </p:custDataLst>
          </p:nvPr>
        </p:nvSpPr>
        <p:spPr>
          <a:xfrm>
            <a:off x="869315" y="1604645"/>
            <a:ext cx="9986645" cy="3784600"/>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fontAlgn="auto">
              <a:lnSpc>
                <a:spcPct val="150000"/>
              </a:lnSpc>
              <a:buNone/>
            </a:pPr>
            <a:r>
              <a:rPr lang="zh-CN" altLang="en-US" b="1" dirty="0">
                <a:solidFill>
                  <a:srgbClr val="3B9C87"/>
                </a:solidFill>
                <a:latin typeface="+mn-lt"/>
                <a:ea typeface="+mn-ea"/>
                <a:cs typeface="+mn-ea"/>
                <a:sym typeface="+mn-lt"/>
              </a:rPr>
              <a:t>（一）意志增强（hyperdulia）</a:t>
            </a:r>
            <a:endParaRPr lang="zh-CN" altLang="en-US" b="1" dirty="0">
              <a:solidFill>
                <a:srgbClr val="3B9C87"/>
              </a:solidFill>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意志增强是指意志活动的增多，不同的精神障碍表现不尽相同。躁狂状态情绪高涨时，患者终日不知疲倦地忙忙碌碌，但常常是“虎头蛇尾”，做事有始无终，结果是一事无成。而有被害妄想的患者受妄想的支配，不断地调查了解，寻找所谓的证据或到处控告等。</a:t>
            </a:r>
            <a:endParaRPr lang="zh-CN" altLang="en-US" dirty="0">
              <a:latin typeface="+mn-lt"/>
              <a:ea typeface="+mn-ea"/>
              <a:cs typeface="+mn-ea"/>
              <a:sym typeface="+mn-lt"/>
            </a:endParaRPr>
          </a:p>
          <a:p>
            <a:pPr marL="0" algn="just" fontAlgn="auto">
              <a:lnSpc>
                <a:spcPct val="150000"/>
              </a:lnSpc>
              <a:buClrTx/>
              <a:buSzTx/>
              <a:buNone/>
            </a:pPr>
            <a:r>
              <a:rPr lang="zh-CN" altLang="en-US" b="1" dirty="0">
                <a:solidFill>
                  <a:srgbClr val="3B9C87"/>
                </a:solidFill>
                <a:latin typeface="+mn-lt"/>
                <a:ea typeface="+mn-ea"/>
                <a:cs typeface="+mn-ea"/>
                <a:sym typeface="+mn-lt"/>
              </a:rPr>
              <a:t>（二）意志缺乏（adulia）</a:t>
            </a:r>
            <a:endParaRPr lang="zh-CN" altLang="en-US" b="1" dirty="0">
              <a:solidFill>
                <a:srgbClr val="3B9C87"/>
              </a:solidFill>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意志缺乏表现为患者缺乏应有的主动性和积极性，行为被动，生活极端懒散，个人及居室卫生极差。严重时患者甚至连自卫、摄食及性的本能都丧失。意志缺乏多见于精神分裂症精神衰退时，也可见于痴呆患者。如某患者患病以来整日躺在床上，就连大小便也不知如厕，随意在房间内解决。吃饭喝水也需要家人催促甚至帮助，行为孤僻退缩，属于意志缺乏，被诊断为精神分裂症。</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35063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三、意志行为障碍</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5" name="文本框 4"/>
          <p:cNvSpPr txBox="1"/>
          <p:nvPr>
            <p:custDataLst>
              <p:tags r:id="rId4"/>
            </p:custDataLst>
          </p:nvPr>
        </p:nvSpPr>
        <p:spPr>
          <a:xfrm>
            <a:off x="869315" y="1226820"/>
            <a:ext cx="9986645" cy="5262245"/>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fontAlgn="auto">
              <a:lnSpc>
                <a:spcPct val="150000"/>
              </a:lnSpc>
              <a:buNone/>
            </a:pPr>
            <a:r>
              <a:rPr lang="zh-CN" altLang="en-US" b="1" dirty="0">
                <a:solidFill>
                  <a:srgbClr val="3B9C87"/>
                </a:solidFill>
                <a:latin typeface="+mn-lt"/>
                <a:ea typeface="+mn-ea"/>
                <a:cs typeface="+mn-ea"/>
                <a:sym typeface="+mn-lt"/>
              </a:rPr>
              <a:t>（三）意志减退（hypobulia）</a:t>
            </a:r>
            <a:endParaRPr lang="zh-CN" altLang="en-US" b="1" dirty="0">
              <a:solidFill>
                <a:srgbClr val="3B9C87"/>
              </a:solidFill>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意志减退是指患者的意志活动减少。意志活动减少常见于下列两种情况。</a:t>
            </a:r>
            <a:endParaRPr lang="zh-CN" altLang="en-US" dirty="0">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第一种情况是抑郁状态，患者并不缺乏一定的意志要求，但受情绪低落的影响，总感到自己做不了事，或是由于愉快感缺失，对周围的一切兴趣索然，觉得干什么都没有意思，以至意志消沉，使患者的学习、工作或家庭生活受到明显的影响。抑郁状态患者对自身的这些变化，一般来说还是能够意识到的，自知力可能部分存在。</a:t>
            </a:r>
            <a:endParaRPr lang="zh-CN" altLang="en-US" dirty="0">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第二种情况是意志减退，可见于上文所叙述的程度较轻的意志缺乏，即意志低下患者。</a:t>
            </a:r>
            <a:endParaRPr lang="zh-CN" altLang="en-US" dirty="0">
              <a:latin typeface="+mn-lt"/>
              <a:ea typeface="+mn-ea"/>
              <a:cs typeface="+mn-ea"/>
              <a:sym typeface="+mn-lt"/>
            </a:endParaRPr>
          </a:p>
          <a:p>
            <a:pPr marL="0" algn="just" fontAlgn="auto">
              <a:lnSpc>
                <a:spcPct val="150000"/>
              </a:lnSpc>
              <a:buClrTx/>
              <a:buSzTx/>
              <a:buNone/>
            </a:pPr>
            <a:r>
              <a:rPr lang="zh-CN" altLang="en-US" b="1" dirty="0">
                <a:solidFill>
                  <a:srgbClr val="3B9C87"/>
                </a:solidFill>
                <a:latin typeface="+mn-lt"/>
                <a:ea typeface="+mn-ea"/>
                <a:cs typeface="+mn-ea"/>
                <a:sym typeface="+mn-lt"/>
              </a:rPr>
              <a:t>（四）精神运动性兴奋（psychomotor excitement）</a:t>
            </a:r>
            <a:endParaRPr lang="zh-CN" altLang="en-US" b="1" dirty="0">
              <a:solidFill>
                <a:srgbClr val="3B9C87"/>
              </a:solidFill>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精神运动性兴奋常分为协调性精神运动性兴奋和不协调性精神运动性兴奋两种。协调性精神运动性兴奋时，患者动作和行为的增加与思维、情绪活动协调一致，并且和环境协调一致。患者的动作和行为是有目的的、可理解的。多见于情绪性精神障碍躁狂发作。不协调性精神运动性兴奋时，患者的动作、行为增多与思维及情绪不相协调。患者的动作杂乱无章，动机和目的性不明确，使人难以理解。多见于精神分裂症的青春型或紧张型，也可见于意识障碍的谵妄状态时。</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35063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三、意志行为障碍</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48" name="文本框 47"/>
          <p:cNvSpPr txBox="1"/>
          <p:nvPr>
            <p:custDataLst>
              <p:tags r:id="rId4"/>
            </p:custDataLst>
          </p:nvPr>
        </p:nvSpPr>
        <p:spPr>
          <a:xfrm>
            <a:off x="869315" y="1226820"/>
            <a:ext cx="9986645" cy="5262245"/>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fontAlgn="auto">
              <a:lnSpc>
                <a:spcPct val="150000"/>
              </a:lnSpc>
              <a:buNone/>
            </a:pPr>
            <a:r>
              <a:rPr lang="zh-CN" altLang="en-US" b="1" dirty="0">
                <a:solidFill>
                  <a:srgbClr val="3B9C87"/>
                </a:solidFill>
                <a:latin typeface="+mn-lt"/>
                <a:ea typeface="+mn-ea"/>
                <a:cs typeface="+mn-ea"/>
                <a:sym typeface="+mn-lt"/>
              </a:rPr>
              <a:t>（五）精神运动性抑制（psychomotor inhibition）</a:t>
            </a:r>
            <a:endParaRPr lang="zh-CN" altLang="en-US" b="1" dirty="0">
              <a:solidFill>
                <a:srgbClr val="3B9C87"/>
              </a:solidFill>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精神运动性抑制主要表现在如下十个方面。</a:t>
            </a:r>
            <a:endParaRPr lang="zh-CN" altLang="en-US" dirty="0">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（1）木僵（stupor）。木僵的患者表现为不言不语、不吃不喝、不动，言语活动和动作行为处于完全的抑制状态，大小便潴留。</a:t>
            </a:r>
            <a:endParaRPr lang="zh-CN" altLang="en-US" dirty="0">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（2）违拗（negativism）。违拗的患者对于别人要求他做的动作，不仅不执行，反而做出与要求完全相反的动作，称作主动性违拗。</a:t>
            </a:r>
            <a:endParaRPr lang="zh-CN" altLang="en-US" dirty="0">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（3）蜡样屈曲（waxy flexibility）。蜡样屈曲的患者不但表现为木僵状态，而且患者的</a:t>
            </a:r>
            <a:endParaRPr lang="zh-CN" altLang="en-US" dirty="0">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肢体任人摆布，即使被摆放一个很不舒服的姿势，也可在较长时间内像蜡塑一样维持不动。如果将患者的头部抬高，做出好似枕着枕头的姿势，患者也可以很长时间内保持不动，称之为空气枕头。</a:t>
            </a:r>
            <a:endParaRPr lang="zh-CN" altLang="en-US" dirty="0">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（4）缄默（mutest）。缄默的患者表现为缄默不语，也不回答问题，但有时可以用手势或点头、摇头示意，或通过写字与别人进行交流。</a:t>
            </a:r>
            <a:endParaRPr lang="zh-CN" altLang="en-US" dirty="0">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（5）被动性服从（passive obedience）。被动性服从的患者会被动地服从医生或其他人的命令和要求，即使是完成别人所要求的动作对他不利，患者也绝对服从。</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left)">
                                      <p:cBhvr>
                                        <p:cTn id="2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35063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三、意志行为障碍</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48" name="文本框 47"/>
          <p:cNvSpPr txBox="1"/>
          <p:nvPr>
            <p:custDataLst>
              <p:tags r:id="rId4"/>
            </p:custDataLst>
          </p:nvPr>
        </p:nvSpPr>
        <p:spPr>
          <a:xfrm>
            <a:off x="1280160" y="1892300"/>
            <a:ext cx="9344025" cy="3784600"/>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fontAlgn="auto">
              <a:lnSpc>
                <a:spcPct val="150000"/>
              </a:lnSpc>
              <a:buNone/>
            </a:pPr>
            <a:r>
              <a:rPr lang="zh-CN" altLang="en-US" dirty="0">
                <a:latin typeface="+mn-lt"/>
                <a:ea typeface="+mn-ea"/>
                <a:cs typeface="+mn-ea"/>
                <a:sym typeface="+mn-lt"/>
              </a:rPr>
              <a:t>（6）刻板动作（stereotyped act）。刻板动作的患者会机械、刻板地反复重复某一单调的动作，常与刻板言语同时出现。刻板动作多见于精神分裂症紧张型。</a:t>
            </a:r>
            <a:endParaRPr lang="zh-CN" altLang="en-US" dirty="0">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（7）模仿动作（echopraxia）。模仿动作的患者会无目的地模仿别人的动作，常与模仿言语同时出现，多见于精神分裂症紧张型，以木僵为主要临床表现。</a:t>
            </a:r>
            <a:endParaRPr lang="zh-CN" altLang="en-US" dirty="0">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（8）意向倒错（parabulia）。意向倒错患者的意向活动与一般常情相违背，导致其行为无法为他人所理解。</a:t>
            </a:r>
            <a:endParaRPr lang="zh-CN" altLang="en-US" dirty="0">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（9）作态（mannerism）。作态的患者会做出幼稚愚蠢、古怪做作的姿势、动作、步态与表情。例如，做怪相、扮鬼脸等。</a:t>
            </a:r>
            <a:endParaRPr lang="zh-CN" altLang="en-US" dirty="0">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（10）强迫动作（compulsion）。强迫动作的患者会做出违反本人意愿且反复出现的动作。</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left)">
                                      <p:cBhvr>
                                        <p:cTn id="2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4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85015" cy="6858000"/>
            <a:chOff x="13970" y="0"/>
            <a:chExt cx="1218501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203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236918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1139825" y="3506470"/>
            <a:ext cx="506603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9401810" y="5584190"/>
            <a:ext cx="172593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PART THREE</a:t>
            </a:r>
            <a:endParaRPr lang="en-US" altLang="zh-CN" sz="1600" dirty="0">
              <a:solidFill>
                <a:srgbClr val="3B9C87"/>
              </a:solidFill>
              <a:latin typeface="+mn-lt"/>
              <a:ea typeface="+mn-ea"/>
              <a:cs typeface="+mn-ea"/>
              <a:sym typeface="+mn-lt"/>
            </a:endParaRPr>
          </a:p>
        </p:txBody>
      </p:sp>
      <p:pic>
        <p:nvPicPr>
          <p:cNvPr id="3" name="图片 2" descr="未标题-2"/>
          <p:cNvPicPr>
            <a:picLocks noChangeAspect="1"/>
          </p:cNvPicPr>
          <p:nvPr/>
        </p:nvPicPr>
        <p:blipFill>
          <a:blip r:embed="rId3" cstate="screen"/>
          <a:stretch>
            <a:fillRect/>
          </a:stretch>
        </p:blipFill>
        <p:spPr>
          <a:xfrm>
            <a:off x="2969260" y="3825875"/>
            <a:ext cx="6210300" cy="3080385"/>
          </a:xfrm>
          <a:prstGeom prst="rect">
            <a:avLst/>
          </a:prstGeom>
        </p:spPr>
      </p:pic>
      <p:sp>
        <p:nvSpPr>
          <p:cNvPr id="5" name="标题 27"/>
          <p:cNvSpPr>
            <a:spLocks noGrp="1"/>
          </p:cNvSpPr>
          <p:nvPr/>
        </p:nvSpPr>
        <p:spPr>
          <a:xfrm>
            <a:off x="1784985" y="1940560"/>
            <a:ext cx="7972425" cy="197548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fontAlgn="auto">
              <a:lnSpc>
                <a:spcPts val="6000"/>
              </a:lnSpc>
            </a:pPr>
            <a:r>
              <a:rPr lang="en-US" sz="4800" dirty="0">
                <a:solidFill>
                  <a:srgbClr val="3B9C87"/>
                </a:solidFill>
                <a:latin typeface="+mn-lt"/>
                <a:ea typeface="+mn-ea"/>
                <a:cs typeface="+mn-ea"/>
                <a:sym typeface="+mn-lt"/>
              </a:rPr>
              <a:t>03.</a:t>
            </a:r>
            <a:endParaRPr lang="en-US" sz="4800" dirty="0">
              <a:solidFill>
                <a:srgbClr val="3B9C87"/>
              </a:solidFill>
              <a:latin typeface="+mn-lt"/>
              <a:ea typeface="+mn-ea"/>
              <a:cs typeface="+mn-ea"/>
              <a:sym typeface="+mn-lt"/>
            </a:endParaRPr>
          </a:p>
          <a:p>
            <a:pPr fontAlgn="auto">
              <a:lnSpc>
                <a:spcPts val="3600"/>
              </a:lnSpc>
            </a:pPr>
            <a:r>
              <a:rPr lang="en-US" altLang="zh-CN" sz="2800" dirty="0" err="1">
                <a:solidFill>
                  <a:schemeClr val="tx1">
                    <a:lumMod val="75000"/>
                    <a:lumOff val="25000"/>
                  </a:schemeClr>
                </a:solidFill>
                <a:latin typeface="+mn-lt"/>
                <a:ea typeface="+mn-ea"/>
                <a:cs typeface="+mn-ea"/>
                <a:sym typeface="+mn-lt"/>
              </a:rPr>
              <a:t>精神感冒来袭</a:t>
            </a:r>
            <a:endParaRPr lang="en-US" altLang="zh-CN" sz="2800" dirty="0" err="1">
              <a:solidFill>
                <a:schemeClr val="tx1">
                  <a:lumMod val="75000"/>
                  <a:lumOff val="25000"/>
                </a:schemeClr>
              </a:solidFill>
              <a:latin typeface="+mn-lt"/>
              <a:ea typeface="+mn-ea"/>
              <a:cs typeface="+mn-ea"/>
              <a:sym typeface="+mn-lt"/>
            </a:endParaRPr>
          </a:p>
          <a:p>
            <a:pPr fontAlgn="auto">
              <a:lnSpc>
                <a:spcPts val="3600"/>
              </a:lnSpc>
            </a:pPr>
            <a:r>
              <a:rPr lang="en-US" altLang="zh-CN" sz="2800" dirty="0" err="1">
                <a:solidFill>
                  <a:schemeClr val="tx1">
                    <a:lumMod val="75000"/>
                    <a:lumOff val="25000"/>
                  </a:schemeClr>
                </a:solidFill>
                <a:latin typeface="+mn-lt"/>
                <a:ea typeface="+mn-ea"/>
                <a:cs typeface="+mn-ea"/>
                <a:sym typeface="+mn-lt"/>
              </a:rPr>
              <a:t>　——精神障碍概述</a:t>
            </a:r>
            <a:endParaRPr lang="en-US" altLang="zh-CN" sz="2800" dirty="0" err="1">
              <a:solidFill>
                <a:schemeClr val="tx1">
                  <a:lumMod val="75000"/>
                  <a:lumOff val="25000"/>
                </a:schemeClr>
              </a:solidFill>
              <a:latin typeface="+mn-lt"/>
              <a:ea typeface="+mn-ea"/>
              <a:cs typeface="+mn-ea"/>
              <a:sym typeface="+mn-lt"/>
            </a:endParaRPr>
          </a:p>
        </p:txBody>
      </p:sp>
      <p:pic>
        <p:nvPicPr>
          <p:cNvPr id="28" name="图片 27" descr="多少"/>
          <p:cNvPicPr>
            <a:picLocks noChangeAspect="1"/>
          </p:cNvPicPr>
          <p:nvPr/>
        </p:nvPicPr>
        <p:blipFill>
          <a:blip r:embed="rId4" cstate="screen"/>
          <a:stretch>
            <a:fillRect/>
          </a:stretch>
        </p:blipFill>
        <p:spPr>
          <a:xfrm>
            <a:off x="6731000" y="1148715"/>
            <a:ext cx="3619500" cy="1249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par>
                                <p:cTn id="24" presetID="22" presetClass="entr" presetSubtype="2"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500"/>
                                        <p:tgtEl>
                                          <p:spTgt spid="25"/>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3000"/>
                            </p:stCondLst>
                            <p:childTnLst>
                              <p:par>
                                <p:cTn id="42" presetID="2" presetClass="entr" presetSubtype="12"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7"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20" y="0"/>
            <a:ext cx="12178665" cy="6858000"/>
            <a:chOff x="7620" y="0"/>
            <a:chExt cx="1217866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76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577786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685800" y="1680845"/>
            <a:ext cx="141478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994785" y="5584190"/>
            <a:ext cx="708787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pic>
        <p:nvPicPr>
          <p:cNvPr id="8" name="图片 7" descr="159"/>
          <p:cNvPicPr>
            <a:picLocks noChangeAspect="1"/>
          </p:cNvPicPr>
          <p:nvPr/>
        </p:nvPicPr>
        <p:blipFill>
          <a:blip r:embed="rId3" cstate="screen"/>
          <a:stretch>
            <a:fillRect/>
          </a:stretch>
        </p:blipFill>
        <p:spPr>
          <a:xfrm>
            <a:off x="879475" y="2358390"/>
            <a:ext cx="3511550" cy="3902075"/>
          </a:xfrm>
          <a:prstGeom prst="rect">
            <a:avLst/>
          </a:prstGeom>
        </p:spPr>
      </p:pic>
      <p:sp>
        <p:nvSpPr>
          <p:cNvPr id="9" name="标题 8"/>
          <p:cNvSpPr>
            <a:spLocks noGrp="1"/>
          </p:cNvSpPr>
          <p:nvPr>
            <p:ph type="title"/>
          </p:nvPr>
        </p:nvSpPr>
        <p:spPr>
          <a:xfrm>
            <a:off x="2075815" y="1639570"/>
            <a:ext cx="1570990" cy="1325880"/>
          </a:xfrm>
        </p:spPr>
        <p:txBody>
          <a:bodyPr>
            <a:noAutofit/>
          </a:bodyPr>
          <a:lstStyle/>
          <a:p>
            <a:pPr algn="dist"/>
            <a:r>
              <a:rPr lang="zh-CN" altLang="en-US" sz="4800" dirty="0">
                <a:solidFill>
                  <a:srgbClr val="3B9C87"/>
                </a:solidFill>
                <a:latin typeface="+mn-lt"/>
                <a:ea typeface="+mn-ea"/>
                <a:cs typeface="+mn-ea"/>
                <a:sym typeface="+mn-lt"/>
              </a:rPr>
              <a:t>目录</a:t>
            </a:r>
            <a:endParaRPr lang="zh-CN" altLang="en-US" sz="4800" dirty="0">
              <a:solidFill>
                <a:srgbClr val="3B9C87"/>
              </a:solidFill>
              <a:latin typeface="+mn-lt"/>
              <a:ea typeface="+mn-ea"/>
              <a:cs typeface="+mn-ea"/>
              <a:sym typeface="+mn-lt"/>
            </a:endParaRPr>
          </a:p>
        </p:txBody>
      </p:sp>
      <p:sp>
        <p:nvSpPr>
          <p:cNvPr id="13" name="标题 27"/>
          <p:cNvSpPr>
            <a:spLocks noGrp="1"/>
          </p:cNvSpPr>
          <p:nvPr/>
        </p:nvSpPr>
        <p:spPr>
          <a:xfrm>
            <a:off x="5182266" y="2974795"/>
            <a:ext cx="482917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02.</a:t>
            </a:r>
            <a:r>
              <a:rPr lang="en-US" sz="2000" dirty="0">
                <a:solidFill>
                  <a:schemeClr val="tx1">
                    <a:lumMod val="75000"/>
                    <a:lumOff val="25000"/>
                  </a:schemeClr>
                </a:solidFill>
                <a:latin typeface="+mn-lt"/>
                <a:ea typeface="+mn-ea"/>
                <a:cs typeface="+mn-ea"/>
                <a:sym typeface="+mn-lt"/>
              </a:rPr>
              <a:t>模块二　健康意识和素养</a:t>
            </a:r>
            <a:endParaRPr lang="en-US" sz="2000" dirty="0">
              <a:solidFill>
                <a:schemeClr val="tx1">
                  <a:lumMod val="75000"/>
                  <a:lumOff val="25000"/>
                </a:schemeClr>
              </a:solidFill>
              <a:latin typeface="+mn-lt"/>
              <a:ea typeface="+mn-ea"/>
              <a:cs typeface="+mn-ea"/>
              <a:sym typeface="+mn-lt"/>
            </a:endParaRPr>
          </a:p>
        </p:txBody>
      </p:sp>
      <p:sp>
        <p:nvSpPr>
          <p:cNvPr id="14" name="标题 27"/>
          <p:cNvSpPr>
            <a:spLocks noGrp="1"/>
          </p:cNvSpPr>
          <p:nvPr/>
        </p:nvSpPr>
        <p:spPr>
          <a:xfrm>
            <a:off x="5182107" y="3716354"/>
            <a:ext cx="425767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buClrTx/>
              <a:buSzTx/>
              <a:buFontTx/>
            </a:pPr>
            <a:r>
              <a:rPr lang="en-US" sz="2800" dirty="0">
                <a:solidFill>
                  <a:schemeClr val="tx1">
                    <a:lumMod val="75000"/>
                    <a:lumOff val="25000"/>
                  </a:schemeClr>
                </a:solidFill>
                <a:latin typeface="+mn-lt"/>
                <a:ea typeface="+mn-ea"/>
                <a:cs typeface="+mn-ea"/>
                <a:sym typeface="+mn-lt"/>
              </a:rPr>
              <a:t>03.</a:t>
            </a:r>
            <a:r>
              <a:rPr lang="en-US" sz="2000" dirty="0">
                <a:solidFill>
                  <a:schemeClr val="tx1">
                    <a:lumMod val="75000"/>
                    <a:lumOff val="25000"/>
                  </a:schemeClr>
                </a:solidFill>
                <a:latin typeface="+mn-lt"/>
                <a:ea typeface="+mn-ea"/>
                <a:cs typeface="+mn-ea"/>
                <a:sym typeface="+mn-lt"/>
              </a:rPr>
              <a:t>模块三　健康生活方式</a:t>
            </a:r>
            <a:endParaRPr lang="en-US" sz="2000" dirty="0">
              <a:solidFill>
                <a:schemeClr val="tx1">
                  <a:lumMod val="75000"/>
                  <a:lumOff val="25000"/>
                </a:schemeClr>
              </a:solidFill>
              <a:latin typeface="+mn-lt"/>
              <a:ea typeface="+mn-ea"/>
              <a:cs typeface="+mn-ea"/>
              <a:sym typeface="+mn-lt"/>
            </a:endParaRPr>
          </a:p>
        </p:txBody>
      </p:sp>
      <p:sp>
        <p:nvSpPr>
          <p:cNvPr id="15" name="标题 27"/>
          <p:cNvSpPr>
            <a:spLocks noGrp="1"/>
          </p:cNvSpPr>
          <p:nvPr/>
        </p:nvSpPr>
        <p:spPr>
          <a:xfrm>
            <a:off x="5194966" y="4465926"/>
            <a:ext cx="5143502"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04.</a:t>
            </a:r>
            <a:r>
              <a:rPr lang="en-US" sz="2000" dirty="0">
                <a:solidFill>
                  <a:schemeClr val="tx1">
                    <a:lumMod val="75000"/>
                    <a:lumOff val="25000"/>
                  </a:schemeClr>
                </a:solidFill>
                <a:latin typeface="+mn-lt"/>
                <a:ea typeface="+mn-ea"/>
                <a:cs typeface="+mn-ea"/>
                <a:sym typeface="+mn-lt"/>
              </a:rPr>
              <a:t>模块四　心理健康</a:t>
            </a:r>
            <a:endParaRPr lang="en-US" sz="2000" dirty="0">
              <a:solidFill>
                <a:schemeClr val="tx1">
                  <a:lumMod val="75000"/>
                  <a:lumOff val="25000"/>
                </a:schemeClr>
              </a:solidFill>
              <a:latin typeface="+mn-lt"/>
              <a:ea typeface="+mn-ea"/>
              <a:cs typeface="+mn-ea"/>
              <a:sym typeface="+mn-lt"/>
            </a:endParaRPr>
          </a:p>
        </p:txBody>
      </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CONTENTS</a:t>
            </a:r>
            <a:endParaRPr lang="en-US" altLang="zh-CN" sz="1600" dirty="0">
              <a:solidFill>
                <a:srgbClr val="3B9C87"/>
              </a:solidFill>
              <a:latin typeface="+mn-lt"/>
              <a:ea typeface="+mn-ea"/>
              <a:cs typeface="+mn-ea"/>
              <a:sym typeface="+mn-lt"/>
            </a:endParaRPr>
          </a:p>
        </p:txBody>
      </p:sp>
      <p:sp>
        <p:nvSpPr>
          <p:cNvPr id="28" name="标题 27"/>
          <p:cNvSpPr>
            <a:spLocks noGrp="1"/>
          </p:cNvSpPr>
          <p:nvPr/>
        </p:nvSpPr>
        <p:spPr>
          <a:xfrm>
            <a:off x="5182266" y="2267497"/>
            <a:ext cx="3495198"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01.</a:t>
            </a:r>
            <a:r>
              <a:rPr sz="2000" dirty="0">
                <a:solidFill>
                  <a:schemeClr val="tx1">
                    <a:lumMod val="75000"/>
                    <a:lumOff val="25000"/>
                  </a:schemeClr>
                </a:solidFill>
                <a:latin typeface="+mn-lt"/>
                <a:ea typeface="+mn-ea"/>
                <a:cs typeface="+mn-ea"/>
                <a:sym typeface="+mn-lt"/>
              </a:rPr>
              <a:t>模块一　绪论</a:t>
            </a:r>
            <a:endParaRPr sz="2000" dirty="0">
              <a:solidFill>
                <a:schemeClr val="tx1">
                  <a:lumMod val="75000"/>
                  <a:lumOff val="2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2"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right)">
                                      <p:cBhvr>
                                        <p:cTn id="23" dur="500"/>
                                        <p:tgtEl>
                                          <p:spTgt spid="25"/>
                                        </p:tgtEl>
                                      </p:cBhvr>
                                    </p:animEffect>
                                  </p:childTnLst>
                                </p:cTn>
                              </p:par>
                              <p:par>
                                <p:cTn id="24" presetID="22" presetClass="entr" presetSubtype="4"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par>
                          <p:cTn id="39" fill="hold">
                            <p:stCondLst>
                              <p:cond delay="2500"/>
                            </p:stCondLst>
                            <p:childTnLst>
                              <p:par>
                                <p:cTn id="40" presetID="22" presetClass="entr" presetSubtype="4"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down)">
                                      <p:cBhvr>
                                        <p:cTn id="42" dur="500"/>
                                        <p:tgtEl>
                                          <p:spTgt spid="37"/>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left)">
                                      <p:cBhvr>
                                        <p:cTn id="49" dur="500"/>
                                        <p:tgtEl>
                                          <p:spTgt spid="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p:bldP spid="13" grpId="0"/>
      <p:bldP spid="14" grpId="0"/>
      <p:bldP spid="15" grpId="0"/>
      <p:bldP spid="37"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000" dirty="0">
                <a:solidFill>
                  <a:schemeClr val="tx1">
                    <a:lumMod val="75000"/>
                    <a:lumOff val="25000"/>
                  </a:schemeClr>
                </a:solidFill>
                <a:latin typeface="+mn-lt"/>
                <a:ea typeface="+mn-ea"/>
                <a:cs typeface="+mn-ea"/>
                <a:sym typeface="+mn-lt"/>
              </a:rPr>
              <a:t>一、精神障碍简介</a:t>
            </a:r>
            <a:endParaRPr lang="en-US" sz="2000" dirty="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12" name="文本框 11"/>
          <p:cNvSpPr txBox="1"/>
          <p:nvPr/>
        </p:nvSpPr>
        <p:spPr>
          <a:xfrm>
            <a:off x="942975" y="2054860"/>
            <a:ext cx="5398135" cy="3169285"/>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sz="1600" dirty="0">
                <a:latin typeface="+mn-lt"/>
                <a:ea typeface="+mn-ea"/>
                <a:cs typeface="+mn-ea"/>
                <a:sym typeface="+mn-lt"/>
              </a:rPr>
              <a:t>精神障碍指由各种原因引起的感知、情感和思维等精神活动的紊乱或者异常，导致人出现明显的心理痛苦或者社会适应等功能损害。严重精神障碍指疾病症状严重，导致人的社会适应等功能严重损害，对自身健康状况或者客观现实不能完整认识，或者不能处理自身事务的精神障碍，主要包括精神分裂症、心境障碍、神经症、应激相关障碍、人格障碍、心理生理障碍等。</a:t>
            </a:r>
            <a:endParaRPr lang="zh-CN" altLang="en-US" sz="1600" dirty="0">
              <a:latin typeface="+mn-lt"/>
              <a:ea typeface="+mn-ea"/>
              <a:cs typeface="+mn-ea"/>
              <a:sym typeface="+mn-lt"/>
            </a:endParaRPr>
          </a:p>
        </p:txBody>
      </p:sp>
      <p:pic>
        <p:nvPicPr>
          <p:cNvPr id="9" name="图片 8"/>
          <p:cNvPicPr>
            <a:picLocks noChangeAspect="1"/>
          </p:cNvPicPr>
          <p:nvPr/>
        </p:nvPicPr>
        <p:blipFill>
          <a:blip r:embed="rId4" cstate="screen"/>
          <a:stretch>
            <a:fillRect/>
          </a:stretch>
        </p:blipFill>
        <p:spPr>
          <a:xfrm>
            <a:off x="6341079" y="1752508"/>
            <a:ext cx="5857906" cy="45739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000" dirty="0">
                <a:solidFill>
                  <a:schemeClr val="tx1">
                    <a:lumMod val="75000"/>
                    <a:lumOff val="25000"/>
                  </a:schemeClr>
                </a:solidFill>
                <a:latin typeface="+mn-lt"/>
                <a:ea typeface="+mn-ea"/>
                <a:cs typeface="+mn-ea"/>
                <a:sym typeface="+mn-lt"/>
              </a:rPr>
              <a:t>二、大学生常见的精神障碍</a:t>
            </a:r>
            <a:endParaRPr lang="en-US" sz="2000" dirty="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12" name="文本框 11"/>
          <p:cNvSpPr txBox="1"/>
          <p:nvPr/>
        </p:nvSpPr>
        <p:spPr>
          <a:xfrm>
            <a:off x="1077595" y="1617345"/>
            <a:ext cx="9562465" cy="3553460"/>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sz="1600" dirty="0">
                <a:latin typeface="+mn-lt"/>
                <a:ea typeface="+mn-ea"/>
                <a:cs typeface="+mn-ea"/>
                <a:sym typeface="+mn-lt"/>
              </a:rPr>
              <a:t>（一）精神分裂症（schizophrenia）</a:t>
            </a:r>
            <a:endParaRPr lang="zh-CN" altLang="en-US" sz="1600" dirty="0">
              <a:latin typeface="+mn-lt"/>
              <a:ea typeface="+mn-ea"/>
              <a:cs typeface="+mn-ea"/>
              <a:sym typeface="+mn-lt"/>
            </a:endParaRPr>
          </a:p>
          <a:p>
            <a:r>
              <a:rPr lang="zh-CN" altLang="en-US" sz="1600" dirty="0">
                <a:latin typeface="+mn-lt"/>
                <a:ea typeface="+mn-ea"/>
                <a:cs typeface="+mn-ea"/>
                <a:sym typeface="+mn-lt"/>
              </a:rPr>
              <a:t>精神分裂症是一种病因未明的常见精神障碍，具有感知、思维、情绪、意志和行为等多方面的障碍，以精神活动的不协调和脱离现实为特征。</a:t>
            </a:r>
            <a:endParaRPr lang="zh-CN" altLang="en-US" sz="1600" dirty="0">
              <a:latin typeface="+mn-lt"/>
              <a:ea typeface="+mn-ea"/>
              <a:cs typeface="+mn-ea"/>
              <a:sym typeface="+mn-lt"/>
            </a:endParaRPr>
          </a:p>
          <a:p>
            <a:r>
              <a:rPr lang="zh-CN" altLang="en-US" sz="1600" dirty="0">
                <a:latin typeface="+mn-lt"/>
                <a:ea typeface="+mn-ea"/>
                <a:cs typeface="+mn-ea"/>
                <a:sym typeface="+mn-lt"/>
              </a:rPr>
              <a:t>（二）心境障碍</a:t>
            </a:r>
            <a:endParaRPr lang="zh-CN" altLang="en-US" sz="1600" dirty="0">
              <a:latin typeface="+mn-lt"/>
              <a:ea typeface="+mn-ea"/>
              <a:cs typeface="+mn-ea"/>
              <a:sym typeface="+mn-lt"/>
            </a:endParaRPr>
          </a:p>
          <a:p>
            <a:r>
              <a:rPr lang="zh-CN" altLang="en-US" sz="1600" dirty="0">
                <a:latin typeface="+mn-lt"/>
                <a:ea typeface="+mn-ea"/>
                <a:cs typeface="+mn-ea"/>
                <a:sym typeface="+mn-lt"/>
              </a:rPr>
              <a:t>心境障碍（mood disorder）旧称情感性精神障碍（affective disorder），是以明显而持久的情绪高涨或情绪低落为主的一组精神障碍。心境改变通常伴有整体活动水平的改变。其他症状大都是继发于心境和整体活动的改变，严重者可有幻觉、妄想等精神病性症状。心境障碍大都有反复发作倾向，每次发病常与应激性事件或处境有关。心境障碍又分为躁狂发作、抑郁发作、双相障碍和持续性心境障碍四类。</a:t>
            </a:r>
            <a:endParaRPr lang="zh-CN" altLang="en-US" sz="1600"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000" dirty="0">
                <a:solidFill>
                  <a:schemeClr val="tx1">
                    <a:lumMod val="75000"/>
                    <a:lumOff val="25000"/>
                  </a:schemeClr>
                </a:solidFill>
                <a:latin typeface="+mn-lt"/>
                <a:ea typeface="+mn-ea"/>
                <a:cs typeface="+mn-ea"/>
                <a:sym typeface="+mn-lt"/>
              </a:rPr>
              <a:t>二、大学生常见的精神障碍</a:t>
            </a:r>
            <a:endParaRPr lang="en-US" sz="2000" dirty="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12" name="文本框 11"/>
          <p:cNvSpPr txBox="1"/>
          <p:nvPr/>
        </p:nvSpPr>
        <p:spPr>
          <a:xfrm>
            <a:off x="974725" y="1480820"/>
            <a:ext cx="6331585" cy="4523105"/>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a:lnSpc>
                <a:spcPct val="150000"/>
              </a:lnSpc>
            </a:pPr>
            <a:r>
              <a:rPr lang="zh-CN" altLang="en-US" sz="1600" dirty="0">
                <a:latin typeface="+mn-lt"/>
                <a:ea typeface="+mn-ea"/>
                <a:cs typeface="+mn-ea"/>
                <a:sym typeface="+mn-lt"/>
              </a:rPr>
              <a:t>（三）神经症</a:t>
            </a:r>
            <a:endParaRPr lang="zh-CN" altLang="en-US" sz="1600" dirty="0">
              <a:latin typeface="+mn-lt"/>
              <a:ea typeface="+mn-ea"/>
              <a:cs typeface="+mn-ea"/>
              <a:sym typeface="+mn-lt"/>
            </a:endParaRPr>
          </a:p>
          <a:p>
            <a:pPr>
              <a:lnSpc>
                <a:spcPct val="150000"/>
              </a:lnSpc>
            </a:pPr>
            <a:r>
              <a:rPr lang="zh-CN" altLang="en-US" sz="1600" dirty="0">
                <a:latin typeface="+mn-lt"/>
                <a:ea typeface="+mn-ea"/>
                <a:cs typeface="+mn-ea"/>
                <a:sym typeface="+mn-lt"/>
              </a:rPr>
              <a:t>神经症（neurosis）又称神经官能症，是一种精神障碍，主要表现为持久的心理冲突，患者觉察到或体验到这种冲突并因之而深感痛苦且妨碍心理功能或社会功能，但没有任何可证实的器质性病理基础。大学生常见的神经症有焦虑症、强迫症、恐惧症等。</a:t>
            </a:r>
            <a:endParaRPr lang="zh-CN" altLang="en-US" sz="1600" dirty="0">
              <a:latin typeface="+mn-lt"/>
              <a:ea typeface="+mn-ea"/>
              <a:cs typeface="+mn-ea"/>
              <a:sym typeface="+mn-lt"/>
            </a:endParaRPr>
          </a:p>
          <a:p>
            <a:pPr>
              <a:lnSpc>
                <a:spcPct val="150000"/>
              </a:lnSpc>
            </a:pPr>
            <a:r>
              <a:rPr lang="zh-CN" altLang="en-US" sz="1600" dirty="0">
                <a:latin typeface="+mn-lt"/>
                <a:ea typeface="+mn-ea"/>
                <a:cs typeface="+mn-ea"/>
                <a:sym typeface="+mn-lt"/>
              </a:rPr>
              <a:t>（四）应激相关障碍</a:t>
            </a:r>
            <a:endParaRPr lang="zh-CN" altLang="en-US" sz="1600" dirty="0">
              <a:latin typeface="+mn-lt"/>
              <a:ea typeface="+mn-ea"/>
              <a:cs typeface="+mn-ea"/>
              <a:sym typeface="+mn-lt"/>
            </a:endParaRPr>
          </a:p>
          <a:p>
            <a:pPr>
              <a:lnSpc>
                <a:spcPct val="150000"/>
              </a:lnSpc>
            </a:pPr>
            <a:r>
              <a:rPr lang="zh-CN" altLang="en-US" sz="1600" dirty="0">
                <a:latin typeface="+mn-lt"/>
                <a:ea typeface="+mn-ea"/>
                <a:cs typeface="+mn-ea"/>
                <a:sym typeface="+mn-lt"/>
              </a:rPr>
              <a:t>应激相关障碍（stress related disorders）又称反应性精神障碍或心因性精神障碍，是指一组主要由心理、社会（环境）因素引起的异常心理反应而导致的精神障碍。大学生常见的应激障碍包括急性应激障碍、创伤后应激障碍和适应障碍三种。</a:t>
            </a:r>
            <a:endParaRPr lang="zh-CN" altLang="en-US" sz="1600" dirty="0">
              <a:latin typeface="+mn-lt"/>
              <a:ea typeface="+mn-ea"/>
              <a:cs typeface="+mn-ea"/>
              <a:sym typeface="+mn-lt"/>
            </a:endParaRPr>
          </a:p>
        </p:txBody>
      </p:sp>
      <p:pic>
        <p:nvPicPr>
          <p:cNvPr id="9" name="图片 8"/>
          <p:cNvPicPr>
            <a:picLocks noChangeAspect="1"/>
          </p:cNvPicPr>
          <p:nvPr/>
        </p:nvPicPr>
        <p:blipFill>
          <a:blip r:embed="rId4" cstate="screen"/>
          <a:stretch>
            <a:fillRect/>
          </a:stretch>
        </p:blipFill>
        <p:spPr>
          <a:xfrm>
            <a:off x="7235825" y="2007235"/>
            <a:ext cx="4866005" cy="37998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25463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7" name="图片 6"/>
          <p:cNvPicPr>
            <a:picLocks noChangeAspect="1"/>
          </p:cNvPicPr>
          <p:nvPr/>
        </p:nvPicPr>
        <p:blipFill>
          <a:blip r:embed="rId4" cstate="screen"/>
          <a:stretch>
            <a:fillRect/>
          </a:stretch>
        </p:blipFill>
        <p:spPr>
          <a:xfrm>
            <a:off x="254624" y="2135370"/>
            <a:ext cx="5760731" cy="4050800"/>
          </a:xfrm>
          <a:prstGeom prst="rect">
            <a:avLst/>
          </a:prstGeom>
        </p:spPr>
      </p:pic>
      <p:sp>
        <p:nvSpPr>
          <p:cNvPr id="3" name="标题 27"/>
          <p:cNvSpPr>
            <a:spLocks noGrp="1"/>
          </p:cNvSpPr>
          <p:nvPr>
            <p:custDataLst>
              <p:tags r:id="rId5"/>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000" dirty="0">
                <a:solidFill>
                  <a:schemeClr val="tx1">
                    <a:lumMod val="75000"/>
                    <a:lumOff val="25000"/>
                  </a:schemeClr>
                </a:solidFill>
                <a:latin typeface="+mn-lt"/>
                <a:ea typeface="+mn-ea"/>
                <a:cs typeface="+mn-ea"/>
                <a:sym typeface="+mn-lt"/>
              </a:rPr>
              <a:t>二、大学生常见的精神障碍</a:t>
            </a:r>
            <a:endParaRPr lang="en-US" sz="2000">
              <a:solidFill>
                <a:schemeClr val="tx1">
                  <a:lumMod val="75000"/>
                  <a:lumOff val="25000"/>
                </a:schemeClr>
              </a:solidFill>
              <a:latin typeface="+mn-lt"/>
              <a:ea typeface="+mn-ea"/>
              <a:cs typeface="+mn-ea"/>
              <a:sym typeface="+mn-lt"/>
            </a:endParaRPr>
          </a:p>
        </p:txBody>
      </p:sp>
      <p:sp>
        <p:nvSpPr>
          <p:cNvPr id="12" name="文本框 11"/>
          <p:cNvSpPr txBox="1"/>
          <p:nvPr>
            <p:custDataLst>
              <p:tags r:id="rId6"/>
            </p:custDataLst>
          </p:nvPr>
        </p:nvSpPr>
        <p:spPr>
          <a:xfrm>
            <a:off x="6203315" y="1480820"/>
            <a:ext cx="4483735" cy="4523105"/>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a:lnSpc>
                <a:spcPct val="150000"/>
              </a:lnSpc>
            </a:pPr>
            <a:r>
              <a:rPr lang="zh-CN" altLang="en-US" sz="1600" dirty="0">
                <a:latin typeface="+mn-lt"/>
                <a:ea typeface="+mn-ea"/>
                <a:cs typeface="+mn-ea"/>
                <a:sym typeface="+mn-lt"/>
              </a:rPr>
              <a:t>（五）人格障碍</a:t>
            </a:r>
            <a:endParaRPr lang="zh-CN" altLang="en-US" sz="1600" dirty="0">
              <a:latin typeface="+mn-lt"/>
              <a:ea typeface="+mn-ea"/>
              <a:cs typeface="+mn-ea"/>
              <a:sym typeface="+mn-lt"/>
            </a:endParaRPr>
          </a:p>
          <a:p>
            <a:pPr>
              <a:lnSpc>
                <a:spcPct val="150000"/>
              </a:lnSpc>
            </a:pPr>
            <a:r>
              <a:rPr lang="zh-CN" altLang="en-US" sz="1600" dirty="0">
                <a:latin typeface="+mn-lt"/>
                <a:ea typeface="+mn-ea"/>
                <a:cs typeface="+mn-ea"/>
                <a:sym typeface="+mn-lt"/>
              </a:rPr>
              <a:t>人格障碍（personality disorders）是在个体发育成长过程中，因遗传、先天以及后天不良环境因素造成的个体心理与行为的持久性的固定行为模式，这种行为模式偏离社会文化背景，并给个体自身带来痛苦，或贻害周围。</a:t>
            </a:r>
            <a:endParaRPr lang="zh-CN" altLang="en-US" sz="1600" dirty="0">
              <a:latin typeface="+mn-lt"/>
              <a:ea typeface="+mn-ea"/>
              <a:cs typeface="+mn-ea"/>
              <a:sym typeface="+mn-lt"/>
            </a:endParaRPr>
          </a:p>
          <a:p>
            <a:pPr>
              <a:lnSpc>
                <a:spcPct val="150000"/>
              </a:lnSpc>
            </a:pPr>
            <a:r>
              <a:rPr lang="zh-CN" altLang="en-US" sz="1600" dirty="0">
                <a:latin typeface="+mn-lt"/>
                <a:ea typeface="+mn-ea"/>
                <a:cs typeface="+mn-ea"/>
                <a:sym typeface="+mn-lt"/>
              </a:rPr>
              <a:t>（六）心理生理障碍</a:t>
            </a:r>
            <a:endParaRPr lang="zh-CN" altLang="en-US" sz="1600" dirty="0">
              <a:latin typeface="+mn-lt"/>
              <a:ea typeface="+mn-ea"/>
              <a:cs typeface="+mn-ea"/>
              <a:sym typeface="+mn-lt"/>
            </a:endParaRPr>
          </a:p>
          <a:p>
            <a:pPr>
              <a:lnSpc>
                <a:spcPct val="150000"/>
              </a:lnSpc>
            </a:pPr>
            <a:r>
              <a:rPr lang="zh-CN" altLang="en-US" sz="1600" dirty="0">
                <a:latin typeface="+mn-lt"/>
                <a:ea typeface="+mn-ea"/>
                <a:cs typeface="+mn-ea"/>
                <a:sym typeface="+mn-lt"/>
              </a:rPr>
              <a:t>心理生理障碍是与心理因素相关、以生理活动异常为表现形式的精神障碍。大学生常见的心理生理障碍包括进食障碍和睡眠障碍两类。</a:t>
            </a:r>
            <a:endParaRPr lang="zh-CN" altLang="en-US" sz="1600"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fontAlgn="auto">
              <a:lnSpc>
                <a:spcPct val="120000"/>
              </a:lnSpc>
              <a:buNone/>
            </a:pPr>
            <a:r>
              <a:rPr lang="zh-CN" altLang="en-US" dirty="0">
                <a:cs typeface="+mn-ea"/>
                <a:sym typeface="+mn-lt"/>
              </a:rPr>
              <a:t>大学生不良生活方式主要表现在：生活不规律，膳食不合理，营养不均衡，情绪不稳定，适应能力差，抗挫折能力不足，不运动或少运动。总体来说，高年级大学生主要存在吸烟、酗酒、暴饮暴食、盲目减肥等不健康的行为。低年级大学生存在卫生习惯差、睡眠不足、人际关系紧张等不良生活方式。大学生中吸烟、通宵上网、玩游戏、不积极参加体育活动的现象越来越普遍，女生中因节食减肥造成贫血、胃病的现象屡见不鲜；性的生理知识极为贫乏，因而产生性的困惑等问题；自我封闭，心理承受力差，大学生中自杀率呈上升趋势。</a:t>
            </a: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000" dirty="0">
                <a:solidFill>
                  <a:schemeClr val="tx1">
                    <a:lumMod val="75000"/>
                    <a:lumOff val="25000"/>
                  </a:schemeClr>
                </a:solidFill>
                <a:latin typeface="+mn-lt"/>
                <a:ea typeface="+mn-ea"/>
                <a:cs typeface="+mn-ea"/>
                <a:sym typeface="+mn-lt"/>
              </a:rPr>
              <a:t>三、大学生精神障碍的应对措施</a:t>
            </a:r>
            <a:endParaRPr lang="en-US" sz="2000" dirty="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3" name="文本框 2"/>
          <p:cNvSpPr txBox="1"/>
          <p:nvPr/>
        </p:nvSpPr>
        <p:spPr>
          <a:xfrm>
            <a:off x="953135" y="1605915"/>
            <a:ext cx="5405120" cy="4154170"/>
          </a:xfrm>
          <a:prstGeom prst="rect">
            <a:avLst/>
          </a:prstGeom>
          <a:noFill/>
        </p:spPr>
        <p:txBody>
          <a:bodyPr wrap="square" rtlCol="0">
            <a:spAutoFit/>
          </a:bodyPr>
          <a:p>
            <a:pPr algn="just">
              <a:lnSpc>
                <a:spcPct val="150000"/>
              </a:lnSpc>
            </a:pPr>
            <a:r>
              <a:rPr lang="zh-CN" altLang="en-US" sz="1600" dirty="0">
                <a:cs typeface="+mn-ea"/>
                <a:sym typeface="+mn-lt"/>
              </a:rPr>
              <a:t>（一）怀疑自己有精神障碍怎么办</a:t>
            </a:r>
            <a:endParaRPr lang="zh-CN" altLang="en-US" sz="1600" dirty="0">
              <a:cs typeface="+mn-ea"/>
              <a:sym typeface="+mn-lt"/>
            </a:endParaRPr>
          </a:p>
          <a:p>
            <a:pPr algn="just">
              <a:lnSpc>
                <a:spcPct val="150000"/>
              </a:lnSpc>
            </a:pPr>
            <a:r>
              <a:rPr lang="zh-CN" altLang="en-US" sz="1600" dirty="0">
                <a:cs typeface="+mn-ea"/>
                <a:sym typeface="+mn-lt"/>
              </a:rPr>
              <a:t>当你发现自己的心理生病时，要怎么做呢？其实和我们身体生病是一样的，要及时就医，寻求专业人士的帮助。由于公众缺乏对于精神障碍的公共卫生知识，甚至对精神障碍存在比较严重的社会病耻感，因此，既不愿意承认自己患有精神障碍，又对其他患者避之不及。这样的看法会对疾病的康复造成负性影响。在怀疑自己有精神障碍时，最好的办法就是调整好心态，及时向专业人士求助。如果你对就医心存顾虑，可以先从身边容易获得的资源入手，比如你的心理学朋友、学校里的心理咨询师。把你的顾虑告诉他们，和他们一起想办法克服困难</a:t>
            </a:r>
            <a:endParaRPr lang="zh-CN" altLang="en-US" sz="1600" dirty="0">
              <a:cs typeface="+mn-ea"/>
              <a:sym typeface="+mn-lt"/>
            </a:endParaRPr>
          </a:p>
        </p:txBody>
      </p:sp>
      <p:pic>
        <p:nvPicPr>
          <p:cNvPr id="5" name="图片 4"/>
          <p:cNvPicPr>
            <a:picLocks noChangeAspect="1"/>
          </p:cNvPicPr>
          <p:nvPr>
            <p:custDataLst>
              <p:tags r:id="rId4"/>
            </p:custDataLst>
          </p:nvPr>
        </p:nvPicPr>
        <p:blipFill>
          <a:blip r:embed="rId5" cstate="screen"/>
          <a:stretch>
            <a:fillRect/>
          </a:stretch>
        </p:blipFill>
        <p:spPr>
          <a:xfrm>
            <a:off x="6766105" y="101050"/>
            <a:ext cx="4540525" cy="68083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fontAlgn="auto">
              <a:lnSpc>
                <a:spcPct val="120000"/>
              </a:lnSpc>
              <a:buNone/>
            </a:pPr>
            <a:r>
              <a:rPr lang="zh-CN" altLang="en-US" dirty="0">
                <a:cs typeface="+mn-ea"/>
                <a:sym typeface="+mn-lt"/>
              </a:rPr>
              <a:t>大学生不良生活方式主要表现在：生活不规律，膳食不合理，营养不均衡，情绪不稳定，适应能力差，抗挫折能力不足，不运动或少运动。总体来说，高年级大学生主要存在吸烟、酗酒、暴饮暴食、盲目减肥等不健康的行为。低年级大学生存在卫生习惯差、睡眠不足、人际关系紧张等不良生活方式。大学生中吸烟、通宵上网、玩游戏、不积极参加体育活动的现象越来越普遍，女生中因节食减肥造成贫血、胃病的现象屡见不鲜；性的生理知识极为贫乏，因而产生性的困惑等问题；自我封闭，心理承受力差，大学生中自杀率呈上升趋势。</a:t>
            </a: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000" dirty="0">
                <a:solidFill>
                  <a:schemeClr val="tx1">
                    <a:lumMod val="75000"/>
                    <a:lumOff val="25000"/>
                  </a:schemeClr>
                </a:solidFill>
                <a:latin typeface="+mn-lt"/>
                <a:ea typeface="+mn-ea"/>
                <a:cs typeface="+mn-ea"/>
                <a:sym typeface="+mn-lt"/>
              </a:rPr>
              <a:t>三、大学生精神障碍的应对措施</a:t>
            </a:r>
            <a:endParaRPr lang="en-US" sz="2000" dirty="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3" name="文本框 2"/>
          <p:cNvSpPr txBox="1"/>
          <p:nvPr/>
        </p:nvSpPr>
        <p:spPr>
          <a:xfrm>
            <a:off x="988060" y="1545590"/>
            <a:ext cx="5721985" cy="4523105"/>
          </a:xfrm>
          <a:prstGeom prst="rect">
            <a:avLst/>
          </a:prstGeom>
          <a:noFill/>
        </p:spPr>
        <p:txBody>
          <a:bodyPr wrap="square" rtlCol="0">
            <a:spAutoFit/>
          </a:bodyPr>
          <a:p>
            <a:pPr algn="just">
              <a:lnSpc>
                <a:spcPct val="150000"/>
              </a:lnSpc>
            </a:pPr>
            <a:r>
              <a:rPr lang="zh-CN" altLang="en-US" sz="1600" dirty="0">
                <a:cs typeface="+mn-ea"/>
                <a:sym typeface="+mn-lt"/>
              </a:rPr>
              <a:t>（二）身边的人有精神障碍怎么办</a:t>
            </a:r>
            <a:endParaRPr lang="zh-CN" altLang="en-US" sz="1600" dirty="0">
              <a:cs typeface="+mn-ea"/>
              <a:sym typeface="+mn-lt"/>
            </a:endParaRPr>
          </a:p>
          <a:p>
            <a:pPr algn="just">
              <a:lnSpc>
                <a:spcPct val="150000"/>
              </a:lnSpc>
            </a:pPr>
            <a:r>
              <a:rPr lang="zh-CN" altLang="en-US" sz="1600" dirty="0">
                <a:cs typeface="+mn-ea"/>
                <a:sym typeface="+mn-lt"/>
              </a:rPr>
              <a:t>如果你发现身边有人疑似患有精神障碍，一方面你可以建议对方及时就医，另一方面你要放下你心里对精神障碍的病耻感，为患者提供一个温暖支持和无偏见的关系环境。精神障碍的患者内心经历着孤独的痛苦，他可能一直在努力和这份痛苦抗争，甚至长期游离在生与死的边缘。身为局外人的你，是很难体会到他内心的这份痛苦的，你首先要做的是对患者保持尊重，不去妖魔化精神病人，要怀着一颗像对待一个有着身体疾病的人一般的“平常心”。其次，你在建议和支持对方就医的同时，也要调整好自己的心态，做好自己的事情，并记住没有人可以为其他人的生命负责，精神障碍患者的确需要一个温暖支持的人际系统，但最终的痊愈依然是要靠他们自己。</a:t>
            </a:r>
            <a:endParaRPr lang="zh-CN" altLang="en-US" sz="1600" dirty="0">
              <a:cs typeface="+mn-ea"/>
              <a:sym typeface="+mn-lt"/>
            </a:endParaRPr>
          </a:p>
        </p:txBody>
      </p:sp>
      <p:pic>
        <p:nvPicPr>
          <p:cNvPr id="5" name="图片 4"/>
          <p:cNvPicPr>
            <a:picLocks noChangeAspect="1"/>
          </p:cNvPicPr>
          <p:nvPr>
            <p:custDataLst>
              <p:tags r:id="rId4"/>
            </p:custDataLst>
          </p:nvPr>
        </p:nvPicPr>
        <p:blipFill>
          <a:blip r:embed="rId5" cstate="screen"/>
          <a:stretch>
            <a:fillRect/>
          </a:stretch>
        </p:blipFill>
        <p:spPr>
          <a:xfrm>
            <a:off x="6766105" y="101050"/>
            <a:ext cx="4540525" cy="68083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5386070" y="1348740"/>
            <a:ext cx="5665470" cy="4523105"/>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fontAlgn="auto">
              <a:lnSpc>
                <a:spcPct val="150000"/>
              </a:lnSpc>
              <a:buNone/>
            </a:pPr>
            <a:r>
              <a:rPr lang="zh-CN" altLang="en-US" dirty="0">
                <a:latin typeface="+mn-lt"/>
                <a:ea typeface="+mn-ea"/>
                <a:cs typeface="+mn-ea"/>
                <a:sym typeface="+mn-lt"/>
              </a:rPr>
              <a:t>（三）医疗资源如何与心理咨询资源相结合</a:t>
            </a:r>
            <a:endParaRPr lang="zh-CN" altLang="en-US" dirty="0">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精神障碍的患者除了可以利用医疗资源，向精神科医生求助，服用精神类药物，还可以借助心理咨询的支持。患者如果想采用医疗资源和心理咨询资源相结合的方式治疗疾病，则需要了解这两种资源的不同。</a:t>
            </a:r>
            <a:endParaRPr lang="zh-CN" altLang="en-US" dirty="0">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精神科的心理治疗和心理咨询的适用范围与工作方式是不同的。心理咨询服务于遇到心理困扰而非精神障碍的人群以及各类型的轻度心理障碍者，如神经症、人格障碍、适应障碍等。而精神科的心理治疗面向精神分裂症、双向情感障碍、重度抑郁等重症精</a:t>
            </a:r>
            <a:endParaRPr lang="zh-CN" altLang="en-US" dirty="0">
              <a:latin typeface="+mn-lt"/>
              <a:ea typeface="+mn-ea"/>
              <a:cs typeface="+mn-ea"/>
              <a:sym typeface="+mn-lt"/>
            </a:endParaRPr>
          </a:p>
        </p:txBody>
      </p:sp>
      <p:sp>
        <p:nvSpPr>
          <p:cNvPr id="3" name="标题 27"/>
          <p:cNvSpPr>
            <a:spLocks noGrp="1"/>
          </p:cNvSpPr>
          <p:nvPr>
            <p:custDataLst>
              <p:tags r:id="rId4"/>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一、认知障碍</a:t>
            </a:r>
            <a:endParaRPr sz="2000">
              <a:solidFill>
                <a:schemeClr val="tx1">
                  <a:lumMod val="75000"/>
                  <a:lumOff val="25000"/>
                </a:schemeClr>
              </a:solidFill>
              <a:latin typeface="+mn-lt"/>
              <a:ea typeface="+mn-ea"/>
              <a:cs typeface="+mn-ea"/>
              <a:sym typeface="+mn-lt"/>
            </a:endParaRPr>
          </a:p>
        </p:txBody>
      </p:sp>
      <p:pic>
        <p:nvPicPr>
          <p:cNvPr id="12" name="图片 11"/>
          <p:cNvPicPr>
            <a:picLocks noChangeAspect="1"/>
          </p:cNvPicPr>
          <p:nvPr>
            <p:custDataLst>
              <p:tags r:id="rId5"/>
            </p:custDataLst>
          </p:nvPr>
        </p:nvPicPr>
        <p:blipFill>
          <a:blip r:embed="rId6"/>
          <a:stretch>
            <a:fillRect/>
          </a:stretch>
        </p:blipFill>
        <p:spPr>
          <a:xfrm>
            <a:off x="448422" y="1058044"/>
            <a:ext cx="4742137" cy="537754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fontAlgn="auto">
              <a:lnSpc>
                <a:spcPct val="120000"/>
              </a:lnSpc>
              <a:buNone/>
            </a:pPr>
            <a:r>
              <a:rPr lang="zh-CN" altLang="en-US" dirty="0">
                <a:cs typeface="+mn-ea"/>
                <a:sym typeface="+mn-lt"/>
              </a:rPr>
              <a:t>大学生不良生活方式主要表现在：生活不规律，膳食不合理，营养不均衡，情绪不稳定，适应能力差，抗挫折能力不足，不运动或少运动。总体来说，高年级大学生主要存在吸烟、酗酒、暴饮暴食、盲目减肥等不健康的行为。低年级大学生存在卫生习惯差、睡眠不足、人际关系紧张等不良生活方式。大学生中吸烟、通宵上网、玩游戏、不积极参加体育活动的现象越来越普遍，女生中因节食减肥造成贫血、胃病的现象屡见不鲜；性的生理知识极为贫乏，因而产生性的困惑等问题；自我封闭，心理承受力差，大学生中自杀率呈上升趋势。</a:t>
            </a: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000" dirty="0">
                <a:solidFill>
                  <a:schemeClr val="tx1">
                    <a:lumMod val="75000"/>
                    <a:lumOff val="25000"/>
                  </a:schemeClr>
                </a:solidFill>
                <a:latin typeface="+mn-lt"/>
                <a:ea typeface="+mn-ea"/>
                <a:cs typeface="+mn-ea"/>
                <a:sym typeface="+mn-lt"/>
              </a:rPr>
              <a:t>三、大学生精神障碍的应对措施</a:t>
            </a:r>
            <a:endParaRPr lang="en-US" sz="2000" dirty="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3" name="文本框 2"/>
          <p:cNvSpPr txBox="1"/>
          <p:nvPr/>
        </p:nvSpPr>
        <p:spPr>
          <a:xfrm>
            <a:off x="988060" y="1820545"/>
            <a:ext cx="5412740" cy="3784600"/>
          </a:xfrm>
          <a:prstGeom prst="rect">
            <a:avLst/>
          </a:prstGeom>
          <a:noFill/>
        </p:spPr>
        <p:txBody>
          <a:bodyPr wrap="square" rtlCol="0">
            <a:spAutoFit/>
          </a:bodyPr>
          <a:p>
            <a:pPr algn="just">
              <a:lnSpc>
                <a:spcPct val="150000"/>
              </a:lnSpc>
            </a:pPr>
            <a:r>
              <a:rPr lang="zh-CN" altLang="en-US" sz="1600" dirty="0">
                <a:cs typeface="+mn-ea"/>
                <a:sym typeface="+mn-lt"/>
              </a:rPr>
              <a:t>（四）休学后重返校园的适应</a:t>
            </a:r>
            <a:endParaRPr lang="zh-CN" altLang="en-US" sz="1600" dirty="0">
              <a:cs typeface="+mn-ea"/>
              <a:sym typeface="+mn-lt"/>
            </a:endParaRPr>
          </a:p>
          <a:p>
            <a:pPr algn="just">
              <a:lnSpc>
                <a:spcPct val="150000"/>
              </a:lnSpc>
            </a:pPr>
            <a:r>
              <a:rPr lang="zh-CN" altLang="en-US" sz="1600" dirty="0">
                <a:cs typeface="+mn-ea"/>
                <a:sym typeface="+mn-lt"/>
              </a:rPr>
              <a:t>大学生在有些情况下，不适合继续学习时，可能需要办理休学或住院治疗，基本痊愈后可以重返校园。重返校园对于痊愈中的大学生来说，是一个新的适应过程，既包括学业上的适应，也包括人际关系上的适应，是社会功能逐渐恢复的过程，也是一个格外要留意的时期，如果适应不良，还会引发其他的问题。</a:t>
            </a:r>
            <a:endParaRPr lang="zh-CN" altLang="en-US" sz="1600" dirty="0">
              <a:cs typeface="+mn-ea"/>
              <a:sym typeface="+mn-lt"/>
            </a:endParaRPr>
          </a:p>
          <a:p>
            <a:pPr algn="just">
              <a:lnSpc>
                <a:spcPct val="150000"/>
              </a:lnSpc>
            </a:pPr>
            <a:r>
              <a:rPr lang="zh-CN" altLang="en-US" sz="1600" dirty="0">
                <a:cs typeface="+mn-ea"/>
                <a:sym typeface="+mn-lt"/>
              </a:rPr>
              <a:t>（五）什么情况下我是有危险的</a:t>
            </a:r>
            <a:endParaRPr lang="zh-CN" altLang="en-US" sz="1600" dirty="0">
              <a:cs typeface="+mn-ea"/>
              <a:sym typeface="+mn-lt"/>
            </a:endParaRPr>
          </a:p>
          <a:p>
            <a:pPr algn="just">
              <a:lnSpc>
                <a:spcPct val="150000"/>
              </a:lnSpc>
            </a:pPr>
            <a:r>
              <a:rPr lang="zh-CN" altLang="en-US" sz="1600" dirty="0">
                <a:cs typeface="+mn-ea"/>
                <a:sym typeface="+mn-lt"/>
              </a:rPr>
              <a:t>有些精神障碍会威胁到个人的生命安全，及时识别出潜在的威胁非常重要。</a:t>
            </a:r>
            <a:endParaRPr lang="zh-CN" altLang="en-US" sz="1600" dirty="0">
              <a:cs typeface="+mn-ea"/>
              <a:sym typeface="+mn-lt"/>
            </a:endParaRPr>
          </a:p>
        </p:txBody>
      </p:sp>
      <p:pic>
        <p:nvPicPr>
          <p:cNvPr id="5" name="图片 4"/>
          <p:cNvPicPr>
            <a:picLocks noChangeAspect="1"/>
          </p:cNvPicPr>
          <p:nvPr>
            <p:custDataLst>
              <p:tags r:id="rId4"/>
            </p:custDataLst>
          </p:nvPr>
        </p:nvPicPr>
        <p:blipFill>
          <a:blip r:embed="rId5" cstate="screen"/>
          <a:stretch>
            <a:fillRect/>
          </a:stretch>
        </p:blipFill>
        <p:spPr>
          <a:xfrm>
            <a:off x="6766105" y="101050"/>
            <a:ext cx="4540525" cy="68083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85015" cy="6858000"/>
            <a:chOff x="13970" y="0"/>
            <a:chExt cx="1218501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203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236918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1139825" y="3506470"/>
            <a:ext cx="506603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9401810" y="5584190"/>
            <a:ext cx="172593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PART THREE</a:t>
            </a:r>
            <a:endParaRPr lang="en-US" altLang="zh-CN" sz="1600" dirty="0">
              <a:solidFill>
                <a:srgbClr val="3B9C87"/>
              </a:solidFill>
              <a:latin typeface="+mn-lt"/>
              <a:ea typeface="+mn-ea"/>
              <a:cs typeface="+mn-ea"/>
              <a:sym typeface="+mn-lt"/>
            </a:endParaRPr>
          </a:p>
        </p:txBody>
      </p:sp>
      <p:pic>
        <p:nvPicPr>
          <p:cNvPr id="3" name="图片 2" descr="未标题-2"/>
          <p:cNvPicPr>
            <a:picLocks noChangeAspect="1"/>
          </p:cNvPicPr>
          <p:nvPr/>
        </p:nvPicPr>
        <p:blipFill>
          <a:blip r:embed="rId3" cstate="screen"/>
          <a:stretch>
            <a:fillRect/>
          </a:stretch>
        </p:blipFill>
        <p:spPr>
          <a:xfrm>
            <a:off x="2969260" y="3825875"/>
            <a:ext cx="6210300" cy="3080385"/>
          </a:xfrm>
          <a:prstGeom prst="rect">
            <a:avLst/>
          </a:prstGeom>
        </p:spPr>
      </p:pic>
      <p:sp>
        <p:nvSpPr>
          <p:cNvPr id="5" name="标题 27"/>
          <p:cNvSpPr>
            <a:spLocks noGrp="1"/>
          </p:cNvSpPr>
          <p:nvPr/>
        </p:nvSpPr>
        <p:spPr>
          <a:xfrm>
            <a:off x="3202940" y="3541395"/>
            <a:ext cx="609663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fontAlgn="auto">
              <a:lnSpc>
                <a:spcPts val="6000"/>
              </a:lnSpc>
            </a:pPr>
            <a:r>
              <a:rPr lang="en-US" sz="4800" dirty="0">
                <a:solidFill>
                  <a:srgbClr val="3B9C87"/>
                </a:solidFill>
                <a:latin typeface="+mn-lt"/>
                <a:ea typeface="+mn-ea"/>
                <a:cs typeface="+mn-ea"/>
                <a:sym typeface="+mn-lt"/>
              </a:rPr>
              <a:t>04.</a:t>
            </a:r>
            <a:endParaRPr lang="en-US" sz="4800" dirty="0">
              <a:solidFill>
                <a:srgbClr val="3B9C87"/>
              </a:solidFill>
              <a:latin typeface="+mn-lt"/>
              <a:ea typeface="+mn-ea"/>
              <a:cs typeface="+mn-ea"/>
              <a:sym typeface="+mn-lt"/>
            </a:endParaRPr>
          </a:p>
          <a:p>
            <a:pPr fontAlgn="auto">
              <a:lnSpc>
                <a:spcPts val="3600"/>
              </a:lnSpc>
            </a:pPr>
            <a:r>
              <a:rPr lang="en-US" altLang="zh-CN" sz="2800" dirty="0" err="1">
                <a:solidFill>
                  <a:schemeClr val="tx1">
                    <a:lumMod val="75000"/>
                    <a:lumOff val="25000"/>
                  </a:schemeClr>
                </a:solidFill>
                <a:latin typeface="+mn-lt"/>
                <a:ea typeface="+mn-ea"/>
                <a:cs typeface="+mn-ea"/>
                <a:sym typeface="+mn-lt"/>
              </a:rPr>
              <a:t>生命的顽强与脆弱</a:t>
            </a:r>
            <a:endParaRPr lang="en-US" altLang="zh-CN" sz="2800" dirty="0" err="1">
              <a:solidFill>
                <a:schemeClr val="tx1">
                  <a:lumMod val="75000"/>
                  <a:lumOff val="25000"/>
                </a:schemeClr>
              </a:solidFill>
              <a:latin typeface="+mn-lt"/>
              <a:ea typeface="+mn-ea"/>
              <a:cs typeface="+mn-ea"/>
              <a:sym typeface="+mn-lt"/>
            </a:endParaRPr>
          </a:p>
          <a:p>
            <a:pPr fontAlgn="auto">
              <a:lnSpc>
                <a:spcPts val="3600"/>
              </a:lnSpc>
            </a:pPr>
            <a:r>
              <a:rPr lang="en-US" altLang="zh-CN" sz="2800" dirty="0" err="1">
                <a:solidFill>
                  <a:schemeClr val="tx1">
                    <a:lumMod val="75000"/>
                    <a:lumOff val="25000"/>
                  </a:schemeClr>
                </a:solidFill>
                <a:latin typeface="+mn-lt"/>
                <a:ea typeface="+mn-ea"/>
                <a:cs typeface="+mn-ea"/>
                <a:sym typeface="+mn-lt"/>
              </a:rPr>
              <a:t>　　　　 ——生命教育</a:t>
            </a:r>
            <a:endParaRPr lang="en-US" altLang="zh-CN" sz="2800" dirty="0" err="1">
              <a:solidFill>
                <a:schemeClr val="tx1">
                  <a:lumMod val="75000"/>
                  <a:lumOff val="25000"/>
                </a:schemeClr>
              </a:solidFill>
              <a:latin typeface="+mn-lt"/>
              <a:ea typeface="+mn-ea"/>
              <a:cs typeface="+mn-ea"/>
              <a:sym typeface="+mn-lt"/>
            </a:endParaRPr>
          </a:p>
        </p:txBody>
      </p:sp>
      <p:pic>
        <p:nvPicPr>
          <p:cNvPr id="28" name="图片 27" descr="多少"/>
          <p:cNvPicPr>
            <a:picLocks noChangeAspect="1"/>
          </p:cNvPicPr>
          <p:nvPr/>
        </p:nvPicPr>
        <p:blipFill>
          <a:blip r:embed="rId4" cstate="screen"/>
          <a:stretch>
            <a:fillRect/>
          </a:stretch>
        </p:blipFill>
        <p:spPr>
          <a:xfrm>
            <a:off x="6731000" y="1148715"/>
            <a:ext cx="3619500" cy="1249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par>
                                <p:cTn id="24" presetID="22" presetClass="entr" presetSubtype="2"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500"/>
                                        <p:tgtEl>
                                          <p:spTgt spid="25"/>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3000"/>
                            </p:stCondLst>
                            <p:childTnLst>
                              <p:par>
                                <p:cTn id="42" presetID="2" presetClass="entr" presetSubtype="12"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7"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一、大学生健康教育的目标</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18" name="文本框 17"/>
          <p:cNvSpPr txBox="1"/>
          <p:nvPr/>
        </p:nvSpPr>
        <p:spPr>
          <a:xfrm>
            <a:off x="929005" y="1296670"/>
            <a:ext cx="6322060" cy="4707890"/>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sz="1600" dirty="0">
                <a:latin typeface="+mn-lt"/>
                <a:ea typeface="+mn-ea"/>
                <a:cs typeface="+mn-ea"/>
                <a:sym typeface="+mn-lt"/>
              </a:rPr>
              <a:t>一个人的生命始于受精卵，终于生物学意义上的死亡。大约有 4 亿的精子从父亲的体内射出。但大约只有 100 个精子能够穿越重重障碍，达到母亲体内的卵子附近，而这100 个强大的精子中，最终只有一个精子能够幸运地刺破卵子的外膜，与卵子结合，受精卵在母亲的子宫中经过 280 天的孕育，成为一个全新的生命（图 5-4-1）。由此可见，每一个生命本身就是一个奇迹，生命的产生是一个极小概率的事件，生命的产生也是一个非常奇妙和神奇的过程。</a:t>
            </a:r>
            <a:endParaRPr lang="zh-CN" altLang="en-US" sz="1600" dirty="0">
              <a:latin typeface="+mn-lt"/>
              <a:ea typeface="+mn-ea"/>
              <a:cs typeface="+mn-ea"/>
              <a:sym typeface="+mn-lt"/>
            </a:endParaRPr>
          </a:p>
          <a:p>
            <a:r>
              <a:rPr lang="zh-CN" altLang="en-US" sz="1600" dirty="0">
                <a:latin typeface="+mn-lt"/>
                <a:ea typeface="+mn-ea"/>
                <a:cs typeface="+mn-ea"/>
                <a:sym typeface="+mn-lt"/>
              </a:rPr>
              <a:t>人的生命全过程就是由一次次的生命活动所组成的。生命活动的质量决定了生命全过程的质量，个人重视每一次生命活动的质量就是重视生命全过程的质量</a:t>
            </a:r>
            <a:endParaRPr lang="zh-CN" altLang="en-US" sz="1600" dirty="0">
              <a:latin typeface="+mn-lt"/>
              <a:ea typeface="+mn-ea"/>
              <a:cs typeface="+mn-ea"/>
              <a:sym typeface="+mn-lt"/>
            </a:endParaRPr>
          </a:p>
        </p:txBody>
      </p:sp>
      <p:pic>
        <p:nvPicPr>
          <p:cNvPr id="3" name="图片 2"/>
          <p:cNvPicPr>
            <a:picLocks noChangeAspect="1"/>
          </p:cNvPicPr>
          <p:nvPr>
            <p:custDataLst>
              <p:tags r:id="rId4"/>
            </p:custDataLst>
          </p:nvPr>
        </p:nvPicPr>
        <p:blipFill>
          <a:blip r:embed="rId5"/>
          <a:stretch>
            <a:fillRect/>
          </a:stretch>
        </p:blipFill>
        <p:spPr>
          <a:xfrm>
            <a:off x="7590790" y="2080895"/>
            <a:ext cx="3703320" cy="31394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20" y="0"/>
            <a:ext cx="12178665" cy="6858000"/>
            <a:chOff x="7620" y="0"/>
            <a:chExt cx="1217866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76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577786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685800" y="1680845"/>
            <a:ext cx="141478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994785" y="5584190"/>
            <a:ext cx="708787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pic>
        <p:nvPicPr>
          <p:cNvPr id="8" name="图片 7" descr="159"/>
          <p:cNvPicPr>
            <a:picLocks noChangeAspect="1"/>
          </p:cNvPicPr>
          <p:nvPr/>
        </p:nvPicPr>
        <p:blipFill>
          <a:blip r:embed="rId3" cstate="screen"/>
          <a:stretch>
            <a:fillRect/>
          </a:stretch>
        </p:blipFill>
        <p:spPr>
          <a:xfrm>
            <a:off x="879475" y="2358390"/>
            <a:ext cx="3511550" cy="3902075"/>
          </a:xfrm>
          <a:prstGeom prst="rect">
            <a:avLst/>
          </a:prstGeom>
        </p:spPr>
      </p:pic>
      <p:sp>
        <p:nvSpPr>
          <p:cNvPr id="9" name="标题 8"/>
          <p:cNvSpPr>
            <a:spLocks noGrp="1"/>
          </p:cNvSpPr>
          <p:nvPr>
            <p:ph type="title"/>
          </p:nvPr>
        </p:nvSpPr>
        <p:spPr>
          <a:xfrm>
            <a:off x="2075815" y="1639570"/>
            <a:ext cx="1570990" cy="1325880"/>
          </a:xfrm>
        </p:spPr>
        <p:txBody>
          <a:bodyPr>
            <a:noAutofit/>
          </a:bodyPr>
          <a:lstStyle/>
          <a:p>
            <a:pPr algn="dist"/>
            <a:r>
              <a:rPr lang="zh-CN" altLang="en-US" sz="4800" dirty="0">
                <a:solidFill>
                  <a:srgbClr val="3B9C87"/>
                </a:solidFill>
                <a:latin typeface="+mn-lt"/>
                <a:ea typeface="+mn-ea"/>
                <a:cs typeface="+mn-ea"/>
                <a:sym typeface="+mn-lt"/>
              </a:rPr>
              <a:t>目录</a:t>
            </a:r>
            <a:endParaRPr lang="zh-CN" altLang="en-US" sz="4800" dirty="0">
              <a:solidFill>
                <a:srgbClr val="3B9C87"/>
              </a:solidFill>
              <a:latin typeface="+mn-lt"/>
              <a:ea typeface="+mn-ea"/>
              <a:cs typeface="+mn-ea"/>
              <a:sym typeface="+mn-lt"/>
            </a:endParaRPr>
          </a:p>
        </p:txBody>
      </p:sp>
      <p:sp>
        <p:nvSpPr>
          <p:cNvPr id="13" name="标题 27"/>
          <p:cNvSpPr>
            <a:spLocks noGrp="1"/>
          </p:cNvSpPr>
          <p:nvPr/>
        </p:nvSpPr>
        <p:spPr>
          <a:xfrm>
            <a:off x="5182266" y="2974795"/>
            <a:ext cx="482917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06.</a:t>
            </a:r>
            <a:r>
              <a:rPr lang="en-US" sz="2000" dirty="0">
                <a:solidFill>
                  <a:schemeClr val="tx1">
                    <a:lumMod val="75000"/>
                    <a:lumOff val="25000"/>
                  </a:schemeClr>
                </a:solidFill>
                <a:latin typeface="+mn-lt"/>
                <a:ea typeface="+mn-ea"/>
                <a:cs typeface="+mn-ea"/>
                <a:sym typeface="+mn-lt"/>
              </a:rPr>
              <a:t>模块六　身体常见症状的自我分析</a:t>
            </a:r>
            <a:endParaRPr lang="en-US" sz="2000" dirty="0">
              <a:solidFill>
                <a:schemeClr val="tx1">
                  <a:lumMod val="75000"/>
                  <a:lumOff val="25000"/>
                </a:schemeClr>
              </a:solidFill>
              <a:latin typeface="+mn-lt"/>
              <a:ea typeface="+mn-ea"/>
              <a:cs typeface="+mn-ea"/>
              <a:sym typeface="+mn-lt"/>
            </a:endParaRPr>
          </a:p>
        </p:txBody>
      </p:sp>
      <p:sp>
        <p:nvSpPr>
          <p:cNvPr id="14" name="标题 27"/>
          <p:cNvSpPr>
            <a:spLocks noGrp="1"/>
          </p:cNvSpPr>
          <p:nvPr/>
        </p:nvSpPr>
        <p:spPr>
          <a:xfrm>
            <a:off x="5182107" y="3716354"/>
            <a:ext cx="425767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buClrTx/>
              <a:buSzTx/>
              <a:buFontTx/>
            </a:pPr>
            <a:r>
              <a:rPr lang="en-US" sz="2800" dirty="0">
                <a:solidFill>
                  <a:schemeClr val="tx1">
                    <a:lumMod val="75000"/>
                    <a:lumOff val="25000"/>
                  </a:schemeClr>
                </a:solidFill>
                <a:latin typeface="+mn-lt"/>
                <a:ea typeface="+mn-ea"/>
                <a:cs typeface="+mn-ea"/>
                <a:sym typeface="+mn-lt"/>
              </a:rPr>
              <a:t>07.</a:t>
            </a:r>
            <a:r>
              <a:rPr lang="en-US" sz="2000" dirty="0">
                <a:solidFill>
                  <a:schemeClr val="tx1">
                    <a:lumMod val="75000"/>
                    <a:lumOff val="25000"/>
                  </a:schemeClr>
                </a:solidFill>
                <a:latin typeface="+mn-lt"/>
                <a:ea typeface="+mn-ea"/>
                <a:cs typeface="+mn-ea"/>
                <a:sym typeface="+mn-lt"/>
              </a:rPr>
              <a:t>模块七　性与生殖健康</a:t>
            </a:r>
            <a:endParaRPr lang="en-US" sz="2000" dirty="0">
              <a:solidFill>
                <a:schemeClr val="tx1">
                  <a:lumMod val="75000"/>
                  <a:lumOff val="25000"/>
                </a:schemeClr>
              </a:solidFill>
              <a:latin typeface="+mn-lt"/>
              <a:ea typeface="+mn-ea"/>
              <a:cs typeface="+mn-ea"/>
              <a:sym typeface="+mn-lt"/>
            </a:endParaRPr>
          </a:p>
        </p:txBody>
      </p:sp>
      <p:sp>
        <p:nvSpPr>
          <p:cNvPr id="15" name="标题 27"/>
          <p:cNvSpPr>
            <a:spLocks noGrp="1"/>
          </p:cNvSpPr>
          <p:nvPr/>
        </p:nvSpPr>
        <p:spPr>
          <a:xfrm>
            <a:off x="5194966" y="4465926"/>
            <a:ext cx="5143502"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08.</a:t>
            </a:r>
            <a:r>
              <a:rPr lang="en-US" sz="2000" dirty="0">
                <a:solidFill>
                  <a:schemeClr val="tx1">
                    <a:lumMod val="75000"/>
                    <a:lumOff val="25000"/>
                  </a:schemeClr>
                </a:solidFill>
                <a:latin typeface="+mn-lt"/>
                <a:ea typeface="+mn-ea"/>
                <a:cs typeface="+mn-ea"/>
                <a:sym typeface="+mn-lt"/>
              </a:rPr>
              <a:t>模块八　安全应急与避险</a:t>
            </a:r>
            <a:endParaRPr lang="en-US" sz="2000" dirty="0">
              <a:solidFill>
                <a:schemeClr val="tx1">
                  <a:lumMod val="75000"/>
                  <a:lumOff val="25000"/>
                </a:schemeClr>
              </a:solidFill>
              <a:latin typeface="+mn-lt"/>
              <a:ea typeface="+mn-ea"/>
              <a:cs typeface="+mn-ea"/>
              <a:sym typeface="+mn-lt"/>
            </a:endParaRPr>
          </a:p>
        </p:txBody>
      </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CONTENTS</a:t>
            </a:r>
            <a:endParaRPr lang="en-US" altLang="zh-CN" sz="1600" dirty="0">
              <a:solidFill>
                <a:srgbClr val="3B9C87"/>
              </a:solidFill>
              <a:latin typeface="+mn-lt"/>
              <a:ea typeface="+mn-ea"/>
              <a:cs typeface="+mn-ea"/>
              <a:sym typeface="+mn-lt"/>
            </a:endParaRPr>
          </a:p>
        </p:txBody>
      </p:sp>
      <p:sp>
        <p:nvSpPr>
          <p:cNvPr id="28" name="标题 27"/>
          <p:cNvSpPr>
            <a:spLocks noGrp="1"/>
          </p:cNvSpPr>
          <p:nvPr/>
        </p:nvSpPr>
        <p:spPr>
          <a:xfrm>
            <a:off x="5182235" y="2267585"/>
            <a:ext cx="473202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05.</a:t>
            </a:r>
            <a:r>
              <a:rPr sz="2000" dirty="0">
                <a:solidFill>
                  <a:schemeClr val="tx1">
                    <a:lumMod val="75000"/>
                    <a:lumOff val="25000"/>
                  </a:schemeClr>
                </a:solidFill>
                <a:latin typeface="+mn-lt"/>
                <a:ea typeface="+mn-ea"/>
                <a:cs typeface="+mn-ea"/>
                <a:sym typeface="+mn-lt"/>
              </a:rPr>
              <a:t>模块五　心理异常与危机应对</a:t>
            </a:r>
            <a:endParaRPr sz="2000" dirty="0">
              <a:solidFill>
                <a:schemeClr val="tx1">
                  <a:lumMod val="75000"/>
                  <a:lumOff val="2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2"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right)">
                                      <p:cBhvr>
                                        <p:cTn id="23" dur="500"/>
                                        <p:tgtEl>
                                          <p:spTgt spid="25"/>
                                        </p:tgtEl>
                                      </p:cBhvr>
                                    </p:animEffect>
                                  </p:childTnLst>
                                </p:cTn>
                              </p:par>
                              <p:par>
                                <p:cTn id="24" presetID="22" presetClass="entr" presetSubtype="4"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par>
                          <p:cTn id="39" fill="hold">
                            <p:stCondLst>
                              <p:cond delay="2500"/>
                            </p:stCondLst>
                            <p:childTnLst>
                              <p:par>
                                <p:cTn id="40" presetID="22" presetClass="entr" presetSubtype="4"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down)">
                                      <p:cBhvr>
                                        <p:cTn id="42" dur="500"/>
                                        <p:tgtEl>
                                          <p:spTgt spid="37"/>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left)">
                                      <p:cBhvr>
                                        <p:cTn id="49" dur="500"/>
                                        <p:tgtEl>
                                          <p:spTgt spid="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13" grpId="0"/>
      <p:bldP spid="14" grpId="0"/>
      <p:bldP spid="15" grpId="0"/>
      <p:bldP spid="37" grpId="0"/>
      <p:bldP spid="2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一个人的生命始于受精卵，终于生物学意义上的死亡。大约有 4 亿的精子从父亲的体内射出。</a:t>
            </a: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一、生命的起始与形态</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5" name="矩形 4"/>
          <p:cNvSpPr/>
          <p:nvPr>
            <p:custDataLst>
              <p:tags r:id="rId4"/>
            </p:custDataLst>
          </p:nvPr>
        </p:nvSpPr>
        <p:spPr>
          <a:xfrm>
            <a:off x="1142365" y="2431179"/>
            <a:ext cx="870381" cy="814825"/>
          </a:xfrm>
          <a:prstGeom prst="rect">
            <a:avLst/>
          </a:prstGeom>
          <a:solidFill>
            <a:srgbClr val="00B0F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17" name="文本框 16"/>
          <p:cNvSpPr txBox="1"/>
          <p:nvPr>
            <p:custDataLst>
              <p:tags r:id="rId5"/>
            </p:custDataLst>
          </p:nvPr>
        </p:nvSpPr>
        <p:spPr>
          <a:xfrm>
            <a:off x="2287540" y="2480164"/>
            <a:ext cx="8532364" cy="716855"/>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fontAlgn="auto">
              <a:lnSpc>
                <a:spcPct val="120000"/>
              </a:lnSpc>
            </a:pPr>
            <a:r>
              <a:rPr lang="zh-CN" altLang="en-US" sz="1600" spc="100" dirty="0">
                <a:solidFill>
                  <a:srgbClr val="000000">
                    <a:lumMod val="85000"/>
                    <a:lumOff val="15000"/>
                  </a:srgbClr>
                </a:solidFill>
                <a:uFillTx/>
                <a:latin typeface="Arial" panose="020B0604020202020204" pitchFamily="34" charset="0"/>
                <a:ea typeface="微软雅黑" panose="020B0503020204020204" charset="-122"/>
              </a:rPr>
              <a:t>（1）生物性生命，即人首先是作为自然生理性的肉体生命而存在的，这一点是和自然界的广大生物一样必须具有的基本属性。</a:t>
            </a:r>
            <a:endParaRPr lang="zh-CN" altLang="en-US" sz="1600" spc="100" dirty="0">
              <a:solidFill>
                <a:srgbClr val="000000">
                  <a:lumMod val="85000"/>
                  <a:lumOff val="15000"/>
                </a:srgbClr>
              </a:solidFill>
              <a:uFillTx/>
              <a:latin typeface="Arial" panose="020B0604020202020204" pitchFamily="34" charset="0"/>
              <a:ea typeface="微软雅黑" panose="020B0503020204020204" charset="-122"/>
            </a:endParaRPr>
          </a:p>
        </p:txBody>
      </p:sp>
      <p:sp>
        <p:nvSpPr>
          <p:cNvPr id="8" name="矩形 7"/>
          <p:cNvSpPr/>
          <p:nvPr>
            <p:custDataLst>
              <p:tags r:id="rId6"/>
            </p:custDataLst>
          </p:nvPr>
        </p:nvSpPr>
        <p:spPr>
          <a:xfrm>
            <a:off x="1142365" y="3675520"/>
            <a:ext cx="870381" cy="814825"/>
          </a:xfrm>
          <a:prstGeom prst="rect">
            <a:avLst/>
          </a:prstGeom>
          <a:solidFill>
            <a:srgbClr val="FFC00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12" name="文本框 11"/>
          <p:cNvSpPr txBox="1"/>
          <p:nvPr>
            <p:custDataLst>
              <p:tags r:id="rId7"/>
            </p:custDataLst>
          </p:nvPr>
        </p:nvSpPr>
        <p:spPr>
          <a:xfrm>
            <a:off x="2287540" y="3724505"/>
            <a:ext cx="8532364" cy="716855"/>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1600" spc="100" dirty="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rPr>
              <a:t>（2）人的精神性生命。人之所以为人就在于人有高于动物的意识活动，有超越生物性生命的精神世界。人不仅要思考如何活下来，还要思考如何更好地生活。</a:t>
            </a:r>
            <a:endParaRPr lang="zh-CN" altLang="en-US" sz="1600" spc="100" dirty="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endParaRPr>
          </a:p>
        </p:txBody>
      </p:sp>
      <p:sp>
        <p:nvSpPr>
          <p:cNvPr id="14" name="矩形 13"/>
          <p:cNvSpPr/>
          <p:nvPr>
            <p:custDataLst>
              <p:tags r:id="rId8"/>
            </p:custDataLst>
          </p:nvPr>
        </p:nvSpPr>
        <p:spPr>
          <a:xfrm>
            <a:off x="1142365" y="4919860"/>
            <a:ext cx="870381" cy="814825"/>
          </a:xfrm>
          <a:prstGeom prst="rect">
            <a:avLst/>
          </a:prstGeom>
          <a:solidFill>
            <a:srgbClr val="92D05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19" name="文本框 18"/>
          <p:cNvSpPr txBox="1"/>
          <p:nvPr>
            <p:custDataLst>
              <p:tags r:id="rId9"/>
            </p:custDataLst>
          </p:nvPr>
        </p:nvSpPr>
        <p:spPr>
          <a:xfrm>
            <a:off x="2287540" y="4968845"/>
            <a:ext cx="8532364" cy="716855"/>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1600" spc="100" dirty="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rPr>
              <a:t>（3）人的价值性生命。每个人在一生中都要思考诸如“为何活着”的问题，这些问题是人对于生命意义发自内心的追问，是人对价值生命的一种诉求。</a:t>
            </a:r>
            <a:endParaRPr lang="zh-CN" altLang="en-US" sz="1600" spc="100" dirty="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endParaRPr>
          </a:p>
        </p:txBody>
      </p:sp>
      <p:sp>
        <p:nvSpPr>
          <p:cNvPr id="16" name="文本框 15"/>
          <p:cNvSpPr txBox="1"/>
          <p:nvPr>
            <p:custDataLst>
              <p:tags r:id="rId10"/>
            </p:custDataLst>
          </p:nvPr>
        </p:nvSpPr>
        <p:spPr>
          <a:xfrm>
            <a:off x="1344279" y="4995130"/>
            <a:ext cx="466553" cy="664883"/>
          </a:xfrm>
          <a:prstGeom prst="rect">
            <a:avLst/>
          </a:prstGeom>
          <a:noFill/>
        </p:spPr>
        <p:txBody>
          <a:bodyPr wrap="square" rtlCol="0">
            <a:normAutofit fontScale="90000" lnSpcReduction="20000"/>
          </a:bodyPr>
          <a:lstStyle/>
          <a:p>
            <a:r>
              <a:rPr lang="en-US" altLang="zh-CN" sz="4000" b="1">
                <a:solidFill>
                  <a:srgbClr val="FFFFFF"/>
                </a:solidFill>
                <a:latin typeface="微软雅黑" panose="020B0503020204020204" charset="-122"/>
                <a:ea typeface="微软雅黑" panose="020B0503020204020204" charset="-122"/>
              </a:rPr>
              <a:t>3</a:t>
            </a:r>
            <a:endParaRPr lang="en-US" altLang="zh-CN" sz="4000" b="1">
              <a:solidFill>
                <a:srgbClr val="FFFFFF"/>
              </a:solidFill>
              <a:latin typeface="微软雅黑" panose="020B0503020204020204" charset="-122"/>
              <a:ea typeface="微软雅黑" panose="020B0503020204020204" charset="-122"/>
            </a:endParaRPr>
          </a:p>
        </p:txBody>
      </p:sp>
      <p:sp>
        <p:nvSpPr>
          <p:cNvPr id="20" name="文本框 19"/>
          <p:cNvSpPr txBox="1"/>
          <p:nvPr>
            <p:custDataLst>
              <p:tags r:id="rId11"/>
            </p:custDataLst>
          </p:nvPr>
        </p:nvSpPr>
        <p:spPr>
          <a:xfrm>
            <a:off x="1344279" y="3750789"/>
            <a:ext cx="466553" cy="664883"/>
          </a:xfrm>
          <a:prstGeom prst="rect">
            <a:avLst/>
          </a:prstGeom>
          <a:noFill/>
        </p:spPr>
        <p:txBody>
          <a:bodyPr wrap="square" rtlCol="0">
            <a:normAutofit fontScale="90000" lnSpcReduction="20000"/>
          </a:bodyPr>
          <a:lstStyle/>
          <a:p>
            <a:r>
              <a:rPr lang="en-US" altLang="zh-CN" sz="4000" b="1">
                <a:solidFill>
                  <a:srgbClr val="FFFFFF"/>
                </a:solidFill>
                <a:latin typeface="微软雅黑" panose="020B0503020204020204" charset="-122"/>
                <a:ea typeface="微软雅黑" panose="020B0503020204020204" charset="-122"/>
              </a:rPr>
              <a:t>2</a:t>
            </a:r>
            <a:endParaRPr lang="en-US" altLang="zh-CN" sz="4000" b="1">
              <a:solidFill>
                <a:srgbClr val="FFFFFF"/>
              </a:solidFill>
              <a:latin typeface="微软雅黑" panose="020B0503020204020204" charset="-122"/>
              <a:ea typeface="微软雅黑" panose="020B0503020204020204" charset="-122"/>
            </a:endParaRPr>
          </a:p>
        </p:txBody>
      </p:sp>
      <p:sp>
        <p:nvSpPr>
          <p:cNvPr id="21" name="文本框 20"/>
          <p:cNvSpPr txBox="1"/>
          <p:nvPr>
            <p:custDataLst>
              <p:tags r:id="rId12"/>
            </p:custDataLst>
          </p:nvPr>
        </p:nvSpPr>
        <p:spPr>
          <a:xfrm>
            <a:off x="1344279" y="2506449"/>
            <a:ext cx="466553" cy="664883"/>
          </a:xfrm>
          <a:prstGeom prst="rect">
            <a:avLst/>
          </a:prstGeom>
          <a:noFill/>
        </p:spPr>
        <p:txBody>
          <a:bodyPr wrap="square" rtlCol="0">
            <a:normAutofit fontScale="90000" lnSpcReduction="20000"/>
          </a:bodyPr>
          <a:lstStyle/>
          <a:p>
            <a:r>
              <a:rPr lang="en-US" altLang="zh-CN" sz="4000" b="1">
                <a:solidFill>
                  <a:srgbClr val="FFFFFF"/>
                </a:solidFill>
                <a:latin typeface="微软雅黑" panose="020B0503020204020204" charset="-122"/>
                <a:ea typeface="微软雅黑" panose="020B0503020204020204" charset="-122"/>
              </a:rPr>
              <a:t>1</a:t>
            </a:r>
            <a:endParaRPr lang="en-US" altLang="zh-CN" sz="4000" b="1">
              <a:solidFill>
                <a:srgbClr val="FFFFFF"/>
              </a:solidFill>
              <a:latin typeface="微软雅黑" panose="020B0503020204020204" charset="-122"/>
              <a:ea typeface="微软雅黑" panose="020B0503020204020204" charset="-122"/>
            </a:endParaRPr>
          </a:p>
        </p:txBody>
      </p:sp>
      <p:sp>
        <p:nvSpPr>
          <p:cNvPr id="22" name="文本框 21"/>
          <p:cNvSpPr txBox="1"/>
          <p:nvPr/>
        </p:nvSpPr>
        <p:spPr>
          <a:xfrm>
            <a:off x="1419860" y="1520825"/>
            <a:ext cx="9582150" cy="337185"/>
          </a:xfrm>
          <a:prstGeom prst="rect">
            <a:avLst/>
          </a:prstGeom>
          <a:noFill/>
        </p:spPr>
        <p:txBody>
          <a:bodyPr wrap="square" rtlCol="0">
            <a:spAutoFit/>
          </a:bodyPr>
          <a:p>
            <a:r>
              <a:rPr lang="zh-CN" altLang="en-US" sz="1600" dirty="0">
                <a:cs typeface="+mn-ea"/>
                <a:sym typeface="+mn-lt"/>
              </a:rPr>
              <a:t>人的生命可以分为以下 3 种形态。</a:t>
            </a:r>
            <a:endParaRPr lang="zh-CN" altLang="en-US" sz="16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7" name="图片 6"/>
          <p:cNvPicPr>
            <a:picLocks noChangeAspect="1"/>
          </p:cNvPicPr>
          <p:nvPr/>
        </p:nvPicPr>
        <p:blipFill>
          <a:blip r:embed="rId4" cstate="screen"/>
          <a:stretch>
            <a:fillRect/>
          </a:stretch>
        </p:blipFill>
        <p:spPr>
          <a:xfrm>
            <a:off x="254624" y="2135370"/>
            <a:ext cx="5760731" cy="4050800"/>
          </a:xfrm>
          <a:prstGeom prst="rect">
            <a:avLst/>
          </a:prstGeom>
        </p:spPr>
      </p:pic>
      <p:sp>
        <p:nvSpPr>
          <p:cNvPr id="3" name="标题 27"/>
          <p:cNvSpPr>
            <a:spLocks noGrp="1"/>
          </p:cNvSpPr>
          <p:nvPr>
            <p:custDataLst>
              <p:tags r:id="rId5"/>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二、从拥有到失去：如何面对死亡</a:t>
            </a:r>
            <a:endParaRPr lang="en-US" sz="2000">
              <a:solidFill>
                <a:schemeClr val="tx1">
                  <a:lumMod val="75000"/>
                  <a:lumOff val="25000"/>
                </a:schemeClr>
              </a:solidFill>
              <a:latin typeface="+mn-lt"/>
              <a:ea typeface="+mn-ea"/>
              <a:cs typeface="+mn-ea"/>
              <a:sym typeface="+mn-lt"/>
            </a:endParaRPr>
          </a:p>
        </p:txBody>
      </p:sp>
      <p:sp>
        <p:nvSpPr>
          <p:cNvPr id="18" name="文本框 17"/>
          <p:cNvSpPr txBox="1"/>
          <p:nvPr>
            <p:custDataLst>
              <p:tags r:id="rId6"/>
            </p:custDataLst>
          </p:nvPr>
        </p:nvSpPr>
        <p:spPr>
          <a:xfrm>
            <a:off x="6096000" y="2044700"/>
            <a:ext cx="5383530" cy="3446145"/>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indent="0" fontAlgn="auto">
              <a:lnSpc>
                <a:spcPct val="130000"/>
              </a:lnSpc>
            </a:pPr>
            <a:r>
              <a:rPr lang="zh-CN" altLang="en-US" dirty="0">
                <a:latin typeface="+mn-lt"/>
                <a:ea typeface="+mn-ea"/>
                <a:cs typeface="+mn-ea"/>
                <a:sym typeface="+mn-lt"/>
              </a:rPr>
              <a:t>（一）如何面对死亡的恐惧和焦虑</a:t>
            </a:r>
            <a:endParaRPr lang="zh-CN" altLang="en-US" dirty="0">
              <a:latin typeface="+mn-lt"/>
              <a:ea typeface="+mn-ea"/>
              <a:cs typeface="+mn-ea"/>
              <a:sym typeface="+mn-lt"/>
            </a:endParaRPr>
          </a:p>
          <a:p>
            <a:pPr indent="0" fontAlgn="auto">
              <a:lnSpc>
                <a:spcPct val="130000"/>
              </a:lnSpc>
            </a:pPr>
            <a:r>
              <a:rPr lang="zh-CN" altLang="en-US" dirty="0">
                <a:latin typeface="+mn-lt"/>
                <a:ea typeface="+mn-ea"/>
                <a:cs typeface="+mn-ea"/>
                <a:sym typeface="+mn-lt"/>
              </a:rPr>
              <a:t>一谈到死亡，相信绝大部分人的反应都是感到恐惧和焦虑，这其中有对未知的恐惧，有对失去的恐惧，有对死亡过程的恐惧，也有对生存意义消失的恐惧。那么，大学生要如何面对死亡的焦虑和恐惧呢？生命教育的目的不是帮助人减轻死亡焦虑，恰恰相反，是适度引发人的死亡焦虑，让死亡焦虑成为人思考生命意义的起点。焦虑情绪传递的信息：生命是重要的，生命只有一次，有时候生命是脆弱的，焦虑情绪提醒我们要珍惜生命和保护生命。恐惧情绪传递的信息：死亡是可怕的，死亡是不可逆的，恐惧情绪在提醒我们，生命只有一次，生命没有重启的机会，要好好保护和对待生命。</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p:bldP spid="1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3" name="标题 27"/>
          <p:cNvSpPr>
            <a:spLocks noGrp="1"/>
          </p:cNvSpPr>
          <p:nvPr>
            <p:custDataLst>
              <p:tags r:id="rId4"/>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二、从拥有到失去：如何面对死亡</a:t>
            </a:r>
            <a:endParaRPr lang="en-US" sz="2000">
              <a:solidFill>
                <a:schemeClr val="tx1">
                  <a:lumMod val="75000"/>
                  <a:lumOff val="25000"/>
                </a:schemeClr>
              </a:solidFill>
              <a:latin typeface="+mn-lt"/>
              <a:ea typeface="+mn-ea"/>
              <a:cs typeface="+mn-ea"/>
              <a:sym typeface="+mn-lt"/>
            </a:endParaRPr>
          </a:p>
        </p:txBody>
      </p:sp>
      <p:sp>
        <p:nvSpPr>
          <p:cNvPr id="18" name="文本框 17"/>
          <p:cNvSpPr txBox="1"/>
          <p:nvPr>
            <p:custDataLst>
              <p:tags r:id="rId5"/>
            </p:custDataLst>
          </p:nvPr>
        </p:nvSpPr>
        <p:spPr>
          <a:xfrm>
            <a:off x="982345" y="1512570"/>
            <a:ext cx="9963785" cy="1370965"/>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indent="0" fontAlgn="auto">
              <a:lnSpc>
                <a:spcPct val="130000"/>
              </a:lnSpc>
            </a:pPr>
            <a:r>
              <a:rPr lang="zh-CN" altLang="en-US" sz="1600" dirty="0">
                <a:latin typeface="+mn-lt"/>
                <a:ea typeface="+mn-ea"/>
                <a:cs typeface="+mn-ea"/>
                <a:sym typeface="+mn-lt"/>
              </a:rPr>
              <a:t>（二）丧失与哀伤</a:t>
            </a:r>
            <a:endParaRPr lang="zh-CN" altLang="en-US" sz="1600" dirty="0">
              <a:latin typeface="+mn-lt"/>
              <a:ea typeface="+mn-ea"/>
              <a:cs typeface="+mn-ea"/>
              <a:sym typeface="+mn-lt"/>
            </a:endParaRPr>
          </a:p>
          <a:p>
            <a:pPr indent="0" fontAlgn="auto">
              <a:lnSpc>
                <a:spcPct val="130000"/>
              </a:lnSpc>
            </a:pPr>
            <a:r>
              <a:rPr lang="zh-CN" altLang="en-US" sz="1600" dirty="0">
                <a:latin typeface="+mn-lt"/>
                <a:ea typeface="+mn-ea"/>
                <a:cs typeface="+mn-ea"/>
                <a:sym typeface="+mn-lt"/>
              </a:rPr>
              <a:t>丧失就是失去，虽然人都不希望失去重要的人、关系或者物，但丧失是每个人在生命历程中都必须面临的经历。一个人面对丧失，尤其丧失重要的人，会产生强烈的痛苦和悲痛，哀伤就是个人处理、消化这些痛苦和悲痛的过程。通常人的哀伤会经历以下5 个阶段。</a:t>
            </a:r>
            <a:endParaRPr lang="zh-CN" altLang="en-US" sz="1600" dirty="0">
              <a:latin typeface="+mn-lt"/>
              <a:ea typeface="+mn-ea"/>
              <a:cs typeface="+mn-ea"/>
              <a:sym typeface="+mn-lt"/>
            </a:endParaRPr>
          </a:p>
        </p:txBody>
      </p:sp>
      <p:cxnSp>
        <p:nvCxnSpPr>
          <p:cNvPr id="28" name="直接连接符 27"/>
          <p:cNvCxnSpPr/>
          <p:nvPr>
            <p:custDataLst>
              <p:tags r:id="rId6"/>
            </p:custDataLst>
          </p:nvPr>
        </p:nvCxnSpPr>
        <p:spPr>
          <a:xfrm>
            <a:off x="1003935" y="4239084"/>
            <a:ext cx="10201910" cy="0"/>
          </a:xfrm>
          <a:prstGeom prst="line">
            <a:avLst/>
          </a:prstGeom>
          <a:ln>
            <a:solidFill>
              <a:srgbClr val="FFC91D"/>
            </a:solidFill>
          </a:ln>
        </p:spPr>
        <p:style>
          <a:lnRef idx="1">
            <a:srgbClr val="E779A3"/>
          </a:lnRef>
          <a:fillRef idx="0">
            <a:srgbClr val="E779A3"/>
          </a:fillRef>
          <a:effectRef idx="0">
            <a:srgbClr val="E779A3"/>
          </a:effectRef>
          <a:fontRef idx="minor">
            <a:srgbClr val="5F5F5F"/>
          </a:fontRef>
        </p:style>
      </p:cxnSp>
      <p:grpSp>
        <p:nvGrpSpPr>
          <p:cNvPr id="37" name="组合 36"/>
          <p:cNvGrpSpPr/>
          <p:nvPr>
            <p:custDataLst>
              <p:tags r:id="rId7"/>
            </p:custDataLst>
          </p:nvPr>
        </p:nvGrpSpPr>
        <p:grpSpPr>
          <a:xfrm>
            <a:off x="1447207" y="3083232"/>
            <a:ext cx="2352882" cy="1274478"/>
            <a:chOff x="1028700" y="3400425"/>
            <a:chExt cx="3124200" cy="1692275"/>
          </a:xfrm>
        </p:grpSpPr>
        <p:sp>
          <p:nvSpPr>
            <p:cNvPr id="36" name="任意多边形 35"/>
            <p:cNvSpPr/>
            <p:nvPr>
              <p:custDataLst>
                <p:tags r:id="rId8"/>
              </p:custDataLst>
            </p:nvPr>
          </p:nvSpPr>
          <p:spPr>
            <a:xfrm>
              <a:off x="1028700" y="3400425"/>
              <a:ext cx="3124200" cy="1533522"/>
            </a:xfrm>
            <a:custGeom>
              <a:avLst/>
              <a:gdLst>
                <a:gd name="connsiteX0" fmla="*/ 0 w 3124200"/>
                <a:gd name="connsiteY0" fmla="*/ 0 h 1533522"/>
                <a:gd name="connsiteX1" fmla="*/ 3124200 w 3124200"/>
                <a:gd name="connsiteY1" fmla="*/ 0 h 1533522"/>
                <a:gd name="connsiteX2" fmla="*/ 2757336 w 3124200"/>
                <a:gd name="connsiteY2" fmla="*/ 1533522 h 1533522"/>
                <a:gd name="connsiteX3" fmla="*/ 366864 w 3124200"/>
                <a:gd name="connsiteY3" fmla="*/ 1533522 h 1533522"/>
              </a:gdLst>
              <a:ahLst/>
              <a:cxnLst>
                <a:cxn ang="0">
                  <a:pos x="connsiteX0" y="connsiteY0"/>
                </a:cxn>
                <a:cxn ang="0">
                  <a:pos x="connsiteX1" y="connsiteY1"/>
                </a:cxn>
                <a:cxn ang="0">
                  <a:pos x="connsiteX2" y="connsiteY2"/>
                </a:cxn>
                <a:cxn ang="0">
                  <a:pos x="connsiteX3" y="connsiteY3"/>
                </a:cxn>
              </a:cxnLst>
              <a:rect l="l" t="t" r="r" b="b"/>
              <a:pathLst>
                <a:path w="3124200" h="1533522">
                  <a:moveTo>
                    <a:pt x="0" y="0"/>
                  </a:moveTo>
                  <a:lnTo>
                    <a:pt x="3124200" y="0"/>
                  </a:lnTo>
                  <a:lnTo>
                    <a:pt x="2757336" y="1533522"/>
                  </a:lnTo>
                  <a:lnTo>
                    <a:pt x="366864" y="1533522"/>
                  </a:lnTo>
                  <a:close/>
                </a:path>
              </a:pathLst>
            </a:custGeom>
            <a:ln>
              <a:noFill/>
            </a:ln>
          </p:spPr>
          <p:style>
            <a:lnRef idx="2">
              <a:srgbClr val="E779A3">
                <a:shade val="50000"/>
              </a:srgbClr>
            </a:lnRef>
            <a:fillRef idx="1">
              <a:srgbClr val="E779A3"/>
            </a:fillRef>
            <a:effectRef idx="0">
              <a:srgbClr val="E779A3"/>
            </a:effectRef>
            <a:fontRef idx="minor">
              <a:srgbClr val="FFFFFF"/>
            </a:fontRef>
          </p:style>
          <p:txBody>
            <a:bodyPr lIns="144000" rIns="144000" bIns="324000" rtlCol="0" anchor="ctr">
              <a:normAutofit/>
            </a:bodyPr>
            <a:lstStyle/>
            <a:p>
              <a:pPr algn="ctr">
                <a:lnSpc>
                  <a:spcPct val="150000"/>
                </a:lnSpc>
              </a:pPr>
              <a:endParaRPr lang="zh-CN" altLang="en-US" dirty="0">
                <a:solidFill>
                  <a:srgbClr val="FFFFFF"/>
                </a:solidFill>
              </a:endParaRPr>
            </a:p>
          </p:txBody>
        </p:sp>
        <p:sp>
          <p:nvSpPr>
            <p:cNvPr id="5" name="梯形 4"/>
            <p:cNvSpPr/>
            <p:nvPr>
              <p:custDataLst>
                <p:tags r:id="rId9"/>
              </p:custDataLst>
            </p:nvPr>
          </p:nvSpPr>
          <p:spPr>
            <a:xfrm>
              <a:off x="1400175" y="4597400"/>
              <a:ext cx="2381250" cy="336551"/>
            </a:xfrm>
            <a:prstGeom prst="trapezoid">
              <a:avLst>
                <a:gd name="adj" fmla="val 55159"/>
              </a:avLst>
            </a:prstGeom>
            <a:solidFill>
              <a:srgbClr val="E779A3">
                <a:lumMod val="50000"/>
              </a:srgbClr>
            </a:solidFill>
            <a:ln>
              <a:noFill/>
            </a:ln>
          </p:spPr>
          <p:style>
            <a:lnRef idx="2">
              <a:srgbClr val="E779A3">
                <a:shade val="50000"/>
              </a:srgbClr>
            </a:lnRef>
            <a:fillRef idx="1">
              <a:srgbClr val="E779A3"/>
            </a:fillRef>
            <a:effectRef idx="0">
              <a:srgbClr val="E779A3"/>
            </a:effectRef>
            <a:fontRef idx="minor">
              <a:srgbClr val="FFFFFF"/>
            </a:fontRef>
          </p:style>
          <p:txBody>
            <a:bodyPr rtlCol="0" anchor="ctr">
              <a:normAutofit fontScale="50000" lnSpcReduction="20000"/>
            </a:bodyPr>
            <a:lstStyle/>
            <a:p>
              <a:pPr algn="ctr"/>
              <a:endParaRPr lang="zh-CN" altLang="en-US"/>
            </a:p>
          </p:txBody>
        </p:sp>
        <p:sp>
          <p:nvSpPr>
            <p:cNvPr id="32" name="任意多边形 31"/>
            <p:cNvSpPr/>
            <p:nvPr>
              <p:custDataLst>
                <p:tags r:id="rId10"/>
              </p:custDataLst>
            </p:nvPr>
          </p:nvSpPr>
          <p:spPr>
            <a:xfrm>
              <a:off x="1595438" y="4597400"/>
              <a:ext cx="1990725" cy="495300"/>
            </a:xfrm>
            <a:custGeom>
              <a:avLst/>
              <a:gdLst>
                <a:gd name="connsiteX0" fmla="*/ 1704974 w 1990725"/>
                <a:gd name="connsiteY0" fmla="*/ 161925 h 495300"/>
                <a:gd name="connsiteX1" fmla="*/ 1684737 w 1990725"/>
                <a:gd name="connsiteY1" fmla="*/ 227413 h 495300"/>
                <a:gd name="connsiteX2" fmla="*/ 1619249 w 1990725"/>
                <a:gd name="connsiteY2" fmla="*/ 227413 h 495300"/>
                <a:gd name="connsiteX3" fmla="*/ 1672231 w 1990725"/>
                <a:gd name="connsiteY3" fmla="*/ 267886 h 495300"/>
                <a:gd name="connsiteX4" fmla="*/ 1651993 w 1990725"/>
                <a:gd name="connsiteY4" fmla="*/ 333375 h 495300"/>
                <a:gd name="connsiteX5" fmla="*/ 1704974 w 1990725"/>
                <a:gd name="connsiteY5" fmla="*/ 292900 h 495300"/>
                <a:gd name="connsiteX6" fmla="*/ 1757955 w 1990725"/>
                <a:gd name="connsiteY6" fmla="*/ 333375 h 495300"/>
                <a:gd name="connsiteX7" fmla="*/ 1737717 w 1990725"/>
                <a:gd name="connsiteY7" fmla="*/ 267886 h 495300"/>
                <a:gd name="connsiteX8" fmla="*/ 1790699 w 1990725"/>
                <a:gd name="connsiteY8" fmla="*/ 227413 h 495300"/>
                <a:gd name="connsiteX9" fmla="*/ 1725211 w 1990725"/>
                <a:gd name="connsiteY9" fmla="*/ 227413 h 495300"/>
                <a:gd name="connsiteX10" fmla="*/ 1485899 w 1990725"/>
                <a:gd name="connsiteY10" fmla="*/ 161925 h 495300"/>
                <a:gd name="connsiteX11" fmla="*/ 1465662 w 1990725"/>
                <a:gd name="connsiteY11" fmla="*/ 227413 h 495300"/>
                <a:gd name="connsiteX12" fmla="*/ 1400174 w 1990725"/>
                <a:gd name="connsiteY12" fmla="*/ 227413 h 495300"/>
                <a:gd name="connsiteX13" fmla="*/ 1453156 w 1990725"/>
                <a:gd name="connsiteY13" fmla="*/ 267886 h 495300"/>
                <a:gd name="connsiteX14" fmla="*/ 1432918 w 1990725"/>
                <a:gd name="connsiteY14" fmla="*/ 333375 h 495300"/>
                <a:gd name="connsiteX15" fmla="*/ 1485899 w 1990725"/>
                <a:gd name="connsiteY15" fmla="*/ 292900 h 495300"/>
                <a:gd name="connsiteX16" fmla="*/ 1538880 w 1990725"/>
                <a:gd name="connsiteY16" fmla="*/ 333375 h 495300"/>
                <a:gd name="connsiteX17" fmla="*/ 1518642 w 1990725"/>
                <a:gd name="connsiteY17" fmla="*/ 267886 h 495300"/>
                <a:gd name="connsiteX18" fmla="*/ 1571624 w 1990725"/>
                <a:gd name="connsiteY18" fmla="*/ 227413 h 495300"/>
                <a:gd name="connsiteX19" fmla="*/ 1506136 w 1990725"/>
                <a:gd name="connsiteY19" fmla="*/ 227413 h 495300"/>
                <a:gd name="connsiteX20" fmla="*/ 1266825 w 1990725"/>
                <a:gd name="connsiteY20" fmla="*/ 161925 h 495300"/>
                <a:gd name="connsiteX21" fmla="*/ 1246588 w 1990725"/>
                <a:gd name="connsiteY21" fmla="*/ 227413 h 495300"/>
                <a:gd name="connsiteX22" fmla="*/ 1181100 w 1990725"/>
                <a:gd name="connsiteY22" fmla="*/ 227413 h 495300"/>
                <a:gd name="connsiteX23" fmla="*/ 1234082 w 1990725"/>
                <a:gd name="connsiteY23" fmla="*/ 267886 h 495300"/>
                <a:gd name="connsiteX24" fmla="*/ 1213844 w 1990725"/>
                <a:gd name="connsiteY24" fmla="*/ 333375 h 495300"/>
                <a:gd name="connsiteX25" fmla="*/ 1266825 w 1990725"/>
                <a:gd name="connsiteY25" fmla="*/ 292900 h 495300"/>
                <a:gd name="connsiteX26" fmla="*/ 1319806 w 1990725"/>
                <a:gd name="connsiteY26" fmla="*/ 333375 h 495300"/>
                <a:gd name="connsiteX27" fmla="*/ 1299568 w 1990725"/>
                <a:gd name="connsiteY27" fmla="*/ 267886 h 495300"/>
                <a:gd name="connsiteX28" fmla="*/ 1352550 w 1990725"/>
                <a:gd name="connsiteY28" fmla="*/ 227413 h 495300"/>
                <a:gd name="connsiteX29" fmla="*/ 1287062 w 1990725"/>
                <a:gd name="connsiteY29" fmla="*/ 227413 h 495300"/>
                <a:gd name="connsiteX30" fmla="*/ 723900 w 1990725"/>
                <a:gd name="connsiteY30" fmla="*/ 161925 h 495300"/>
                <a:gd name="connsiteX31" fmla="*/ 703663 w 1990725"/>
                <a:gd name="connsiteY31" fmla="*/ 227413 h 495300"/>
                <a:gd name="connsiteX32" fmla="*/ 638175 w 1990725"/>
                <a:gd name="connsiteY32" fmla="*/ 227413 h 495300"/>
                <a:gd name="connsiteX33" fmla="*/ 691157 w 1990725"/>
                <a:gd name="connsiteY33" fmla="*/ 267886 h 495300"/>
                <a:gd name="connsiteX34" fmla="*/ 670919 w 1990725"/>
                <a:gd name="connsiteY34" fmla="*/ 333375 h 495300"/>
                <a:gd name="connsiteX35" fmla="*/ 723900 w 1990725"/>
                <a:gd name="connsiteY35" fmla="*/ 292900 h 495300"/>
                <a:gd name="connsiteX36" fmla="*/ 776881 w 1990725"/>
                <a:gd name="connsiteY36" fmla="*/ 333375 h 495300"/>
                <a:gd name="connsiteX37" fmla="*/ 756643 w 1990725"/>
                <a:gd name="connsiteY37" fmla="*/ 267886 h 495300"/>
                <a:gd name="connsiteX38" fmla="*/ 809625 w 1990725"/>
                <a:gd name="connsiteY38" fmla="*/ 227413 h 495300"/>
                <a:gd name="connsiteX39" fmla="*/ 744137 w 1990725"/>
                <a:gd name="connsiteY39" fmla="*/ 227413 h 495300"/>
                <a:gd name="connsiteX40" fmla="*/ 504825 w 1990725"/>
                <a:gd name="connsiteY40" fmla="*/ 161925 h 495300"/>
                <a:gd name="connsiteX41" fmla="*/ 484588 w 1990725"/>
                <a:gd name="connsiteY41" fmla="*/ 227413 h 495300"/>
                <a:gd name="connsiteX42" fmla="*/ 419100 w 1990725"/>
                <a:gd name="connsiteY42" fmla="*/ 227413 h 495300"/>
                <a:gd name="connsiteX43" fmla="*/ 472082 w 1990725"/>
                <a:gd name="connsiteY43" fmla="*/ 267886 h 495300"/>
                <a:gd name="connsiteX44" fmla="*/ 451844 w 1990725"/>
                <a:gd name="connsiteY44" fmla="*/ 333375 h 495300"/>
                <a:gd name="connsiteX45" fmla="*/ 504825 w 1990725"/>
                <a:gd name="connsiteY45" fmla="*/ 292900 h 495300"/>
                <a:gd name="connsiteX46" fmla="*/ 557806 w 1990725"/>
                <a:gd name="connsiteY46" fmla="*/ 333375 h 495300"/>
                <a:gd name="connsiteX47" fmla="*/ 537568 w 1990725"/>
                <a:gd name="connsiteY47" fmla="*/ 267886 h 495300"/>
                <a:gd name="connsiteX48" fmla="*/ 590550 w 1990725"/>
                <a:gd name="connsiteY48" fmla="*/ 227413 h 495300"/>
                <a:gd name="connsiteX49" fmla="*/ 525062 w 1990725"/>
                <a:gd name="connsiteY49" fmla="*/ 227413 h 495300"/>
                <a:gd name="connsiteX50" fmla="*/ 285751 w 1990725"/>
                <a:gd name="connsiteY50" fmla="*/ 161925 h 495300"/>
                <a:gd name="connsiteX51" fmla="*/ 265514 w 1990725"/>
                <a:gd name="connsiteY51" fmla="*/ 227413 h 495300"/>
                <a:gd name="connsiteX52" fmla="*/ 200026 w 1990725"/>
                <a:gd name="connsiteY52" fmla="*/ 227413 h 495300"/>
                <a:gd name="connsiteX53" fmla="*/ 253008 w 1990725"/>
                <a:gd name="connsiteY53" fmla="*/ 267886 h 495300"/>
                <a:gd name="connsiteX54" fmla="*/ 232770 w 1990725"/>
                <a:gd name="connsiteY54" fmla="*/ 333375 h 495300"/>
                <a:gd name="connsiteX55" fmla="*/ 285751 w 1990725"/>
                <a:gd name="connsiteY55" fmla="*/ 292900 h 495300"/>
                <a:gd name="connsiteX56" fmla="*/ 338732 w 1990725"/>
                <a:gd name="connsiteY56" fmla="*/ 333375 h 495300"/>
                <a:gd name="connsiteX57" fmla="*/ 318494 w 1990725"/>
                <a:gd name="connsiteY57" fmla="*/ 267886 h 495300"/>
                <a:gd name="connsiteX58" fmla="*/ 371476 w 1990725"/>
                <a:gd name="connsiteY58" fmla="*/ 227413 h 495300"/>
                <a:gd name="connsiteX59" fmla="*/ 305988 w 1990725"/>
                <a:gd name="connsiteY59" fmla="*/ 227413 h 495300"/>
                <a:gd name="connsiteX60" fmla="*/ 0 w 1990725"/>
                <a:gd name="connsiteY60" fmla="*/ 0 h 495300"/>
                <a:gd name="connsiteX61" fmla="*/ 1990725 w 1990725"/>
                <a:gd name="connsiteY61" fmla="*/ 0 h 495300"/>
                <a:gd name="connsiteX62" fmla="*/ 1798400 w 1990725"/>
                <a:gd name="connsiteY62" fmla="*/ 495300 h 495300"/>
                <a:gd name="connsiteX63" fmla="*/ 192325 w 1990725"/>
                <a:gd name="connsiteY63"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990725" h="495300">
                  <a:moveTo>
                    <a:pt x="1704974" y="161925"/>
                  </a:moveTo>
                  <a:lnTo>
                    <a:pt x="1684737" y="227413"/>
                  </a:lnTo>
                  <a:lnTo>
                    <a:pt x="1619249" y="227413"/>
                  </a:lnTo>
                  <a:lnTo>
                    <a:pt x="1672231" y="267886"/>
                  </a:lnTo>
                  <a:lnTo>
                    <a:pt x="1651993" y="333375"/>
                  </a:lnTo>
                  <a:lnTo>
                    <a:pt x="1704974" y="292900"/>
                  </a:lnTo>
                  <a:lnTo>
                    <a:pt x="1757955" y="333375"/>
                  </a:lnTo>
                  <a:lnTo>
                    <a:pt x="1737717" y="267886"/>
                  </a:lnTo>
                  <a:lnTo>
                    <a:pt x="1790699" y="227413"/>
                  </a:lnTo>
                  <a:lnTo>
                    <a:pt x="1725211" y="227413"/>
                  </a:lnTo>
                  <a:close/>
                  <a:moveTo>
                    <a:pt x="1485899" y="161925"/>
                  </a:moveTo>
                  <a:lnTo>
                    <a:pt x="1465662" y="227413"/>
                  </a:lnTo>
                  <a:lnTo>
                    <a:pt x="1400174" y="227413"/>
                  </a:lnTo>
                  <a:lnTo>
                    <a:pt x="1453156" y="267886"/>
                  </a:lnTo>
                  <a:lnTo>
                    <a:pt x="1432918" y="333375"/>
                  </a:lnTo>
                  <a:lnTo>
                    <a:pt x="1485899" y="292900"/>
                  </a:lnTo>
                  <a:lnTo>
                    <a:pt x="1538880" y="333375"/>
                  </a:lnTo>
                  <a:lnTo>
                    <a:pt x="1518642" y="267886"/>
                  </a:lnTo>
                  <a:lnTo>
                    <a:pt x="1571624" y="227413"/>
                  </a:lnTo>
                  <a:lnTo>
                    <a:pt x="1506136" y="227413"/>
                  </a:lnTo>
                  <a:close/>
                  <a:moveTo>
                    <a:pt x="1266825" y="161925"/>
                  </a:moveTo>
                  <a:lnTo>
                    <a:pt x="1246588" y="227413"/>
                  </a:lnTo>
                  <a:lnTo>
                    <a:pt x="1181100" y="227413"/>
                  </a:lnTo>
                  <a:lnTo>
                    <a:pt x="1234082" y="267886"/>
                  </a:lnTo>
                  <a:lnTo>
                    <a:pt x="1213844" y="333375"/>
                  </a:lnTo>
                  <a:lnTo>
                    <a:pt x="1266825" y="292900"/>
                  </a:lnTo>
                  <a:lnTo>
                    <a:pt x="1319806" y="333375"/>
                  </a:lnTo>
                  <a:lnTo>
                    <a:pt x="1299568" y="267886"/>
                  </a:lnTo>
                  <a:lnTo>
                    <a:pt x="1352550" y="227413"/>
                  </a:lnTo>
                  <a:lnTo>
                    <a:pt x="1287062" y="227413"/>
                  </a:lnTo>
                  <a:close/>
                  <a:moveTo>
                    <a:pt x="723900" y="161925"/>
                  </a:moveTo>
                  <a:lnTo>
                    <a:pt x="703663" y="227413"/>
                  </a:lnTo>
                  <a:lnTo>
                    <a:pt x="638175" y="227413"/>
                  </a:lnTo>
                  <a:lnTo>
                    <a:pt x="691157" y="267886"/>
                  </a:lnTo>
                  <a:lnTo>
                    <a:pt x="670919" y="333375"/>
                  </a:lnTo>
                  <a:lnTo>
                    <a:pt x="723900" y="292900"/>
                  </a:lnTo>
                  <a:lnTo>
                    <a:pt x="776881" y="333375"/>
                  </a:lnTo>
                  <a:lnTo>
                    <a:pt x="756643" y="267886"/>
                  </a:lnTo>
                  <a:lnTo>
                    <a:pt x="809625" y="227413"/>
                  </a:lnTo>
                  <a:lnTo>
                    <a:pt x="744137" y="227413"/>
                  </a:lnTo>
                  <a:close/>
                  <a:moveTo>
                    <a:pt x="504825" y="161925"/>
                  </a:moveTo>
                  <a:lnTo>
                    <a:pt x="484588" y="227413"/>
                  </a:lnTo>
                  <a:lnTo>
                    <a:pt x="419100" y="227413"/>
                  </a:lnTo>
                  <a:lnTo>
                    <a:pt x="472082" y="267886"/>
                  </a:lnTo>
                  <a:lnTo>
                    <a:pt x="451844" y="333375"/>
                  </a:lnTo>
                  <a:lnTo>
                    <a:pt x="504825" y="292900"/>
                  </a:lnTo>
                  <a:lnTo>
                    <a:pt x="557806" y="333375"/>
                  </a:lnTo>
                  <a:lnTo>
                    <a:pt x="537568" y="267886"/>
                  </a:lnTo>
                  <a:lnTo>
                    <a:pt x="590550" y="227413"/>
                  </a:lnTo>
                  <a:lnTo>
                    <a:pt x="525062" y="227413"/>
                  </a:lnTo>
                  <a:close/>
                  <a:moveTo>
                    <a:pt x="285751" y="161925"/>
                  </a:moveTo>
                  <a:lnTo>
                    <a:pt x="265514" y="227413"/>
                  </a:lnTo>
                  <a:lnTo>
                    <a:pt x="200026" y="227413"/>
                  </a:lnTo>
                  <a:lnTo>
                    <a:pt x="253008" y="267886"/>
                  </a:lnTo>
                  <a:lnTo>
                    <a:pt x="232770" y="333375"/>
                  </a:lnTo>
                  <a:lnTo>
                    <a:pt x="285751" y="292900"/>
                  </a:lnTo>
                  <a:lnTo>
                    <a:pt x="338732" y="333375"/>
                  </a:lnTo>
                  <a:lnTo>
                    <a:pt x="318494" y="267886"/>
                  </a:lnTo>
                  <a:lnTo>
                    <a:pt x="371476" y="227413"/>
                  </a:lnTo>
                  <a:lnTo>
                    <a:pt x="305988" y="227413"/>
                  </a:lnTo>
                  <a:close/>
                  <a:moveTo>
                    <a:pt x="0" y="0"/>
                  </a:moveTo>
                  <a:lnTo>
                    <a:pt x="1990725" y="0"/>
                  </a:lnTo>
                  <a:lnTo>
                    <a:pt x="1798400" y="495300"/>
                  </a:lnTo>
                  <a:lnTo>
                    <a:pt x="192325" y="495300"/>
                  </a:lnTo>
                  <a:close/>
                </a:path>
              </a:pathLst>
            </a:custGeom>
            <a:solidFill>
              <a:srgbClr val="E779A3">
                <a:lumMod val="40000"/>
                <a:lumOff val="60000"/>
              </a:srgbClr>
            </a:solidFill>
            <a:ln>
              <a:noFill/>
            </a:ln>
          </p:spPr>
          <p:style>
            <a:lnRef idx="2">
              <a:srgbClr val="E779A3">
                <a:shade val="50000"/>
              </a:srgbClr>
            </a:lnRef>
            <a:fillRef idx="1">
              <a:srgbClr val="E779A3"/>
            </a:fillRef>
            <a:effectRef idx="0">
              <a:srgbClr val="E779A3"/>
            </a:effectRef>
            <a:fontRef idx="minor">
              <a:srgbClr val="FFFFFF"/>
            </a:fontRef>
          </p:style>
          <p:txBody>
            <a:bodyPr rtlCol="0" anchor="ctr">
              <a:normAutofit fontScale="55000" lnSpcReduction="20000"/>
            </a:bodyPr>
            <a:lstStyle/>
            <a:p>
              <a:pPr algn="ctr"/>
              <a:r>
                <a:rPr lang="en-US" altLang="zh-CN" sz="2800" dirty="0">
                  <a:solidFill>
                    <a:srgbClr val="E779A3">
                      <a:lumMod val="50000"/>
                    </a:srgbClr>
                  </a:solidFill>
                </a:rPr>
                <a:t>A</a:t>
              </a:r>
              <a:endParaRPr lang="zh-CN" altLang="en-US" sz="2800" dirty="0">
                <a:solidFill>
                  <a:srgbClr val="E779A3">
                    <a:lumMod val="50000"/>
                  </a:srgbClr>
                </a:solidFill>
              </a:endParaRPr>
            </a:p>
          </p:txBody>
        </p:sp>
      </p:grpSp>
      <p:grpSp>
        <p:nvGrpSpPr>
          <p:cNvPr id="16" name="组合 15"/>
          <p:cNvGrpSpPr/>
          <p:nvPr>
            <p:custDataLst>
              <p:tags r:id="rId11"/>
            </p:custDataLst>
          </p:nvPr>
        </p:nvGrpSpPr>
        <p:grpSpPr>
          <a:xfrm>
            <a:off x="4928450" y="3083232"/>
            <a:ext cx="2352882" cy="1274478"/>
            <a:chOff x="1028700" y="3400425"/>
            <a:chExt cx="3124200" cy="1692275"/>
          </a:xfrm>
        </p:grpSpPr>
        <p:sp>
          <p:nvSpPr>
            <p:cNvPr id="17" name="任意多边形 16"/>
            <p:cNvSpPr/>
            <p:nvPr>
              <p:custDataLst>
                <p:tags r:id="rId12"/>
              </p:custDataLst>
            </p:nvPr>
          </p:nvSpPr>
          <p:spPr>
            <a:xfrm>
              <a:off x="1028700" y="3400425"/>
              <a:ext cx="3124200" cy="1533522"/>
            </a:xfrm>
            <a:custGeom>
              <a:avLst/>
              <a:gdLst>
                <a:gd name="connsiteX0" fmla="*/ 0 w 3124200"/>
                <a:gd name="connsiteY0" fmla="*/ 0 h 1533522"/>
                <a:gd name="connsiteX1" fmla="*/ 3124200 w 3124200"/>
                <a:gd name="connsiteY1" fmla="*/ 0 h 1533522"/>
                <a:gd name="connsiteX2" fmla="*/ 2757336 w 3124200"/>
                <a:gd name="connsiteY2" fmla="*/ 1533522 h 1533522"/>
                <a:gd name="connsiteX3" fmla="*/ 366864 w 3124200"/>
                <a:gd name="connsiteY3" fmla="*/ 1533522 h 1533522"/>
              </a:gdLst>
              <a:ahLst/>
              <a:cxnLst>
                <a:cxn ang="0">
                  <a:pos x="connsiteX0" y="connsiteY0"/>
                </a:cxn>
                <a:cxn ang="0">
                  <a:pos x="connsiteX1" y="connsiteY1"/>
                </a:cxn>
                <a:cxn ang="0">
                  <a:pos x="connsiteX2" y="connsiteY2"/>
                </a:cxn>
                <a:cxn ang="0">
                  <a:pos x="connsiteX3" y="connsiteY3"/>
                </a:cxn>
              </a:cxnLst>
              <a:rect l="l" t="t" r="r" b="b"/>
              <a:pathLst>
                <a:path w="3124200" h="1533522">
                  <a:moveTo>
                    <a:pt x="0" y="0"/>
                  </a:moveTo>
                  <a:lnTo>
                    <a:pt x="3124200" y="0"/>
                  </a:lnTo>
                  <a:lnTo>
                    <a:pt x="2757336" y="1533522"/>
                  </a:lnTo>
                  <a:lnTo>
                    <a:pt x="366864" y="1533522"/>
                  </a:lnTo>
                  <a:close/>
                </a:path>
              </a:pathLst>
            </a:custGeom>
            <a:ln>
              <a:noFill/>
            </a:ln>
          </p:spPr>
          <p:style>
            <a:lnRef idx="2">
              <a:srgbClr val="E779A3">
                <a:shade val="50000"/>
              </a:srgbClr>
            </a:lnRef>
            <a:fillRef idx="1">
              <a:srgbClr val="E779A3"/>
            </a:fillRef>
            <a:effectRef idx="0">
              <a:srgbClr val="E779A3"/>
            </a:effectRef>
            <a:fontRef idx="minor">
              <a:srgbClr val="FFFFFF"/>
            </a:fontRef>
          </p:style>
          <p:txBody>
            <a:bodyPr lIns="144000" rIns="144000" bIns="324000" rtlCol="0" anchor="ctr">
              <a:normAutofit/>
            </a:bodyPr>
            <a:lstStyle/>
            <a:p>
              <a:pPr algn="ctr">
                <a:lnSpc>
                  <a:spcPct val="150000"/>
                </a:lnSpc>
              </a:pPr>
              <a:endParaRPr lang="zh-CN" altLang="en-US" dirty="0">
                <a:solidFill>
                  <a:srgbClr val="FFFFFF"/>
                </a:solidFill>
              </a:endParaRPr>
            </a:p>
          </p:txBody>
        </p:sp>
        <p:sp>
          <p:nvSpPr>
            <p:cNvPr id="8" name="梯形 7"/>
            <p:cNvSpPr/>
            <p:nvPr>
              <p:custDataLst>
                <p:tags r:id="rId13"/>
              </p:custDataLst>
            </p:nvPr>
          </p:nvSpPr>
          <p:spPr>
            <a:xfrm>
              <a:off x="1400175" y="4597400"/>
              <a:ext cx="2381250" cy="336551"/>
            </a:xfrm>
            <a:prstGeom prst="trapezoid">
              <a:avLst>
                <a:gd name="adj" fmla="val 55159"/>
              </a:avLst>
            </a:prstGeom>
            <a:solidFill>
              <a:srgbClr val="E779A3">
                <a:lumMod val="50000"/>
              </a:srgbClr>
            </a:solidFill>
            <a:ln>
              <a:noFill/>
            </a:ln>
          </p:spPr>
          <p:style>
            <a:lnRef idx="2">
              <a:srgbClr val="E779A3">
                <a:shade val="50000"/>
              </a:srgbClr>
            </a:lnRef>
            <a:fillRef idx="1">
              <a:srgbClr val="E779A3"/>
            </a:fillRef>
            <a:effectRef idx="0">
              <a:srgbClr val="E779A3"/>
            </a:effectRef>
            <a:fontRef idx="minor">
              <a:srgbClr val="FFFFFF"/>
            </a:fontRef>
          </p:style>
          <p:txBody>
            <a:bodyPr rtlCol="0" anchor="ctr">
              <a:normAutofit fontScale="50000" lnSpcReduction="20000"/>
            </a:bodyPr>
            <a:lstStyle/>
            <a:p>
              <a:pPr algn="ctr"/>
              <a:endParaRPr lang="zh-CN" altLang="en-US"/>
            </a:p>
          </p:txBody>
        </p:sp>
        <p:sp>
          <p:nvSpPr>
            <p:cNvPr id="19" name="任意多边形 18"/>
            <p:cNvSpPr/>
            <p:nvPr>
              <p:custDataLst>
                <p:tags r:id="rId14"/>
              </p:custDataLst>
            </p:nvPr>
          </p:nvSpPr>
          <p:spPr>
            <a:xfrm>
              <a:off x="1595438" y="4597400"/>
              <a:ext cx="1990725" cy="495300"/>
            </a:xfrm>
            <a:custGeom>
              <a:avLst/>
              <a:gdLst>
                <a:gd name="connsiteX0" fmla="*/ 1704974 w 1990725"/>
                <a:gd name="connsiteY0" fmla="*/ 161925 h 495300"/>
                <a:gd name="connsiteX1" fmla="*/ 1684737 w 1990725"/>
                <a:gd name="connsiteY1" fmla="*/ 227413 h 495300"/>
                <a:gd name="connsiteX2" fmla="*/ 1619249 w 1990725"/>
                <a:gd name="connsiteY2" fmla="*/ 227413 h 495300"/>
                <a:gd name="connsiteX3" fmla="*/ 1672231 w 1990725"/>
                <a:gd name="connsiteY3" fmla="*/ 267886 h 495300"/>
                <a:gd name="connsiteX4" fmla="*/ 1651993 w 1990725"/>
                <a:gd name="connsiteY4" fmla="*/ 333375 h 495300"/>
                <a:gd name="connsiteX5" fmla="*/ 1704974 w 1990725"/>
                <a:gd name="connsiteY5" fmla="*/ 292900 h 495300"/>
                <a:gd name="connsiteX6" fmla="*/ 1757955 w 1990725"/>
                <a:gd name="connsiteY6" fmla="*/ 333375 h 495300"/>
                <a:gd name="connsiteX7" fmla="*/ 1737717 w 1990725"/>
                <a:gd name="connsiteY7" fmla="*/ 267886 h 495300"/>
                <a:gd name="connsiteX8" fmla="*/ 1790699 w 1990725"/>
                <a:gd name="connsiteY8" fmla="*/ 227413 h 495300"/>
                <a:gd name="connsiteX9" fmla="*/ 1725211 w 1990725"/>
                <a:gd name="connsiteY9" fmla="*/ 227413 h 495300"/>
                <a:gd name="connsiteX10" fmla="*/ 1485899 w 1990725"/>
                <a:gd name="connsiteY10" fmla="*/ 161925 h 495300"/>
                <a:gd name="connsiteX11" fmla="*/ 1465662 w 1990725"/>
                <a:gd name="connsiteY11" fmla="*/ 227413 h 495300"/>
                <a:gd name="connsiteX12" fmla="*/ 1400174 w 1990725"/>
                <a:gd name="connsiteY12" fmla="*/ 227413 h 495300"/>
                <a:gd name="connsiteX13" fmla="*/ 1453156 w 1990725"/>
                <a:gd name="connsiteY13" fmla="*/ 267886 h 495300"/>
                <a:gd name="connsiteX14" fmla="*/ 1432918 w 1990725"/>
                <a:gd name="connsiteY14" fmla="*/ 333375 h 495300"/>
                <a:gd name="connsiteX15" fmla="*/ 1485899 w 1990725"/>
                <a:gd name="connsiteY15" fmla="*/ 292900 h 495300"/>
                <a:gd name="connsiteX16" fmla="*/ 1538880 w 1990725"/>
                <a:gd name="connsiteY16" fmla="*/ 333375 h 495300"/>
                <a:gd name="connsiteX17" fmla="*/ 1518642 w 1990725"/>
                <a:gd name="connsiteY17" fmla="*/ 267886 h 495300"/>
                <a:gd name="connsiteX18" fmla="*/ 1571624 w 1990725"/>
                <a:gd name="connsiteY18" fmla="*/ 227413 h 495300"/>
                <a:gd name="connsiteX19" fmla="*/ 1506136 w 1990725"/>
                <a:gd name="connsiteY19" fmla="*/ 227413 h 495300"/>
                <a:gd name="connsiteX20" fmla="*/ 1266825 w 1990725"/>
                <a:gd name="connsiteY20" fmla="*/ 161925 h 495300"/>
                <a:gd name="connsiteX21" fmla="*/ 1246588 w 1990725"/>
                <a:gd name="connsiteY21" fmla="*/ 227413 h 495300"/>
                <a:gd name="connsiteX22" fmla="*/ 1181100 w 1990725"/>
                <a:gd name="connsiteY22" fmla="*/ 227413 h 495300"/>
                <a:gd name="connsiteX23" fmla="*/ 1234082 w 1990725"/>
                <a:gd name="connsiteY23" fmla="*/ 267886 h 495300"/>
                <a:gd name="connsiteX24" fmla="*/ 1213844 w 1990725"/>
                <a:gd name="connsiteY24" fmla="*/ 333375 h 495300"/>
                <a:gd name="connsiteX25" fmla="*/ 1266825 w 1990725"/>
                <a:gd name="connsiteY25" fmla="*/ 292900 h 495300"/>
                <a:gd name="connsiteX26" fmla="*/ 1319806 w 1990725"/>
                <a:gd name="connsiteY26" fmla="*/ 333375 h 495300"/>
                <a:gd name="connsiteX27" fmla="*/ 1299568 w 1990725"/>
                <a:gd name="connsiteY27" fmla="*/ 267886 h 495300"/>
                <a:gd name="connsiteX28" fmla="*/ 1352550 w 1990725"/>
                <a:gd name="connsiteY28" fmla="*/ 227413 h 495300"/>
                <a:gd name="connsiteX29" fmla="*/ 1287062 w 1990725"/>
                <a:gd name="connsiteY29" fmla="*/ 227413 h 495300"/>
                <a:gd name="connsiteX30" fmla="*/ 723900 w 1990725"/>
                <a:gd name="connsiteY30" fmla="*/ 161925 h 495300"/>
                <a:gd name="connsiteX31" fmla="*/ 703663 w 1990725"/>
                <a:gd name="connsiteY31" fmla="*/ 227413 h 495300"/>
                <a:gd name="connsiteX32" fmla="*/ 638175 w 1990725"/>
                <a:gd name="connsiteY32" fmla="*/ 227413 h 495300"/>
                <a:gd name="connsiteX33" fmla="*/ 691157 w 1990725"/>
                <a:gd name="connsiteY33" fmla="*/ 267886 h 495300"/>
                <a:gd name="connsiteX34" fmla="*/ 670919 w 1990725"/>
                <a:gd name="connsiteY34" fmla="*/ 333375 h 495300"/>
                <a:gd name="connsiteX35" fmla="*/ 723900 w 1990725"/>
                <a:gd name="connsiteY35" fmla="*/ 292900 h 495300"/>
                <a:gd name="connsiteX36" fmla="*/ 776881 w 1990725"/>
                <a:gd name="connsiteY36" fmla="*/ 333375 h 495300"/>
                <a:gd name="connsiteX37" fmla="*/ 756643 w 1990725"/>
                <a:gd name="connsiteY37" fmla="*/ 267886 h 495300"/>
                <a:gd name="connsiteX38" fmla="*/ 809625 w 1990725"/>
                <a:gd name="connsiteY38" fmla="*/ 227413 h 495300"/>
                <a:gd name="connsiteX39" fmla="*/ 744137 w 1990725"/>
                <a:gd name="connsiteY39" fmla="*/ 227413 h 495300"/>
                <a:gd name="connsiteX40" fmla="*/ 504825 w 1990725"/>
                <a:gd name="connsiteY40" fmla="*/ 161925 h 495300"/>
                <a:gd name="connsiteX41" fmla="*/ 484588 w 1990725"/>
                <a:gd name="connsiteY41" fmla="*/ 227413 h 495300"/>
                <a:gd name="connsiteX42" fmla="*/ 419100 w 1990725"/>
                <a:gd name="connsiteY42" fmla="*/ 227413 h 495300"/>
                <a:gd name="connsiteX43" fmla="*/ 472082 w 1990725"/>
                <a:gd name="connsiteY43" fmla="*/ 267886 h 495300"/>
                <a:gd name="connsiteX44" fmla="*/ 451844 w 1990725"/>
                <a:gd name="connsiteY44" fmla="*/ 333375 h 495300"/>
                <a:gd name="connsiteX45" fmla="*/ 504825 w 1990725"/>
                <a:gd name="connsiteY45" fmla="*/ 292900 h 495300"/>
                <a:gd name="connsiteX46" fmla="*/ 557806 w 1990725"/>
                <a:gd name="connsiteY46" fmla="*/ 333375 h 495300"/>
                <a:gd name="connsiteX47" fmla="*/ 537568 w 1990725"/>
                <a:gd name="connsiteY47" fmla="*/ 267886 h 495300"/>
                <a:gd name="connsiteX48" fmla="*/ 590550 w 1990725"/>
                <a:gd name="connsiteY48" fmla="*/ 227413 h 495300"/>
                <a:gd name="connsiteX49" fmla="*/ 525062 w 1990725"/>
                <a:gd name="connsiteY49" fmla="*/ 227413 h 495300"/>
                <a:gd name="connsiteX50" fmla="*/ 285751 w 1990725"/>
                <a:gd name="connsiteY50" fmla="*/ 161925 h 495300"/>
                <a:gd name="connsiteX51" fmla="*/ 265514 w 1990725"/>
                <a:gd name="connsiteY51" fmla="*/ 227413 h 495300"/>
                <a:gd name="connsiteX52" fmla="*/ 200026 w 1990725"/>
                <a:gd name="connsiteY52" fmla="*/ 227413 h 495300"/>
                <a:gd name="connsiteX53" fmla="*/ 253008 w 1990725"/>
                <a:gd name="connsiteY53" fmla="*/ 267886 h 495300"/>
                <a:gd name="connsiteX54" fmla="*/ 232770 w 1990725"/>
                <a:gd name="connsiteY54" fmla="*/ 333375 h 495300"/>
                <a:gd name="connsiteX55" fmla="*/ 285751 w 1990725"/>
                <a:gd name="connsiteY55" fmla="*/ 292900 h 495300"/>
                <a:gd name="connsiteX56" fmla="*/ 338732 w 1990725"/>
                <a:gd name="connsiteY56" fmla="*/ 333375 h 495300"/>
                <a:gd name="connsiteX57" fmla="*/ 318494 w 1990725"/>
                <a:gd name="connsiteY57" fmla="*/ 267886 h 495300"/>
                <a:gd name="connsiteX58" fmla="*/ 371476 w 1990725"/>
                <a:gd name="connsiteY58" fmla="*/ 227413 h 495300"/>
                <a:gd name="connsiteX59" fmla="*/ 305988 w 1990725"/>
                <a:gd name="connsiteY59" fmla="*/ 227413 h 495300"/>
                <a:gd name="connsiteX60" fmla="*/ 0 w 1990725"/>
                <a:gd name="connsiteY60" fmla="*/ 0 h 495300"/>
                <a:gd name="connsiteX61" fmla="*/ 1990725 w 1990725"/>
                <a:gd name="connsiteY61" fmla="*/ 0 h 495300"/>
                <a:gd name="connsiteX62" fmla="*/ 1798400 w 1990725"/>
                <a:gd name="connsiteY62" fmla="*/ 495300 h 495300"/>
                <a:gd name="connsiteX63" fmla="*/ 192325 w 1990725"/>
                <a:gd name="connsiteY63"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990725" h="495300">
                  <a:moveTo>
                    <a:pt x="1704974" y="161925"/>
                  </a:moveTo>
                  <a:lnTo>
                    <a:pt x="1684737" y="227413"/>
                  </a:lnTo>
                  <a:lnTo>
                    <a:pt x="1619249" y="227413"/>
                  </a:lnTo>
                  <a:lnTo>
                    <a:pt x="1672231" y="267886"/>
                  </a:lnTo>
                  <a:lnTo>
                    <a:pt x="1651993" y="333375"/>
                  </a:lnTo>
                  <a:lnTo>
                    <a:pt x="1704974" y="292900"/>
                  </a:lnTo>
                  <a:lnTo>
                    <a:pt x="1757955" y="333375"/>
                  </a:lnTo>
                  <a:lnTo>
                    <a:pt x="1737717" y="267886"/>
                  </a:lnTo>
                  <a:lnTo>
                    <a:pt x="1790699" y="227413"/>
                  </a:lnTo>
                  <a:lnTo>
                    <a:pt x="1725211" y="227413"/>
                  </a:lnTo>
                  <a:close/>
                  <a:moveTo>
                    <a:pt x="1485899" y="161925"/>
                  </a:moveTo>
                  <a:lnTo>
                    <a:pt x="1465662" y="227413"/>
                  </a:lnTo>
                  <a:lnTo>
                    <a:pt x="1400174" y="227413"/>
                  </a:lnTo>
                  <a:lnTo>
                    <a:pt x="1453156" y="267886"/>
                  </a:lnTo>
                  <a:lnTo>
                    <a:pt x="1432918" y="333375"/>
                  </a:lnTo>
                  <a:lnTo>
                    <a:pt x="1485899" y="292900"/>
                  </a:lnTo>
                  <a:lnTo>
                    <a:pt x="1538880" y="333375"/>
                  </a:lnTo>
                  <a:lnTo>
                    <a:pt x="1518642" y="267886"/>
                  </a:lnTo>
                  <a:lnTo>
                    <a:pt x="1571624" y="227413"/>
                  </a:lnTo>
                  <a:lnTo>
                    <a:pt x="1506136" y="227413"/>
                  </a:lnTo>
                  <a:close/>
                  <a:moveTo>
                    <a:pt x="1266825" y="161925"/>
                  </a:moveTo>
                  <a:lnTo>
                    <a:pt x="1246588" y="227413"/>
                  </a:lnTo>
                  <a:lnTo>
                    <a:pt x="1181100" y="227413"/>
                  </a:lnTo>
                  <a:lnTo>
                    <a:pt x="1234082" y="267886"/>
                  </a:lnTo>
                  <a:lnTo>
                    <a:pt x="1213844" y="333375"/>
                  </a:lnTo>
                  <a:lnTo>
                    <a:pt x="1266825" y="292900"/>
                  </a:lnTo>
                  <a:lnTo>
                    <a:pt x="1319806" y="333375"/>
                  </a:lnTo>
                  <a:lnTo>
                    <a:pt x="1299568" y="267886"/>
                  </a:lnTo>
                  <a:lnTo>
                    <a:pt x="1352550" y="227413"/>
                  </a:lnTo>
                  <a:lnTo>
                    <a:pt x="1287062" y="227413"/>
                  </a:lnTo>
                  <a:close/>
                  <a:moveTo>
                    <a:pt x="723900" y="161925"/>
                  </a:moveTo>
                  <a:lnTo>
                    <a:pt x="703663" y="227413"/>
                  </a:lnTo>
                  <a:lnTo>
                    <a:pt x="638175" y="227413"/>
                  </a:lnTo>
                  <a:lnTo>
                    <a:pt x="691157" y="267886"/>
                  </a:lnTo>
                  <a:lnTo>
                    <a:pt x="670919" y="333375"/>
                  </a:lnTo>
                  <a:lnTo>
                    <a:pt x="723900" y="292900"/>
                  </a:lnTo>
                  <a:lnTo>
                    <a:pt x="776881" y="333375"/>
                  </a:lnTo>
                  <a:lnTo>
                    <a:pt x="756643" y="267886"/>
                  </a:lnTo>
                  <a:lnTo>
                    <a:pt x="809625" y="227413"/>
                  </a:lnTo>
                  <a:lnTo>
                    <a:pt x="744137" y="227413"/>
                  </a:lnTo>
                  <a:close/>
                  <a:moveTo>
                    <a:pt x="504825" y="161925"/>
                  </a:moveTo>
                  <a:lnTo>
                    <a:pt x="484588" y="227413"/>
                  </a:lnTo>
                  <a:lnTo>
                    <a:pt x="419100" y="227413"/>
                  </a:lnTo>
                  <a:lnTo>
                    <a:pt x="472082" y="267886"/>
                  </a:lnTo>
                  <a:lnTo>
                    <a:pt x="451844" y="333375"/>
                  </a:lnTo>
                  <a:lnTo>
                    <a:pt x="504825" y="292900"/>
                  </a:lnTo>
                  <a:lnTo>
                    <a:pt x="557806" y="333375"/>
                  </a:lnTo>
                  <a:lnTo>
                    <a:pt x="537568" y="267886"/>
                  </a:lnTo>
                  <a:lnTo>
                    <a:pt x="590550" y="227413"/>
                  </a:lnTo>
                  <a:lnTo>
                    <a:pt x="525062" y="227413"/>
                  </a:lnTo>
                  <a:close/>
                  <a:moveTo>
                    <a:pt x="285751" y="161925"/>
                  </a:moveTo>
                  <a:lnTo>
                    <a:pt x="265514" y="227413"/>
                  </a:lnTo>
                  <a:lnTo>
                    <a:pt x="200026" y="227413"/>
                  </a:lnTo>
                  <a:lnTo>
                    <a:pt x="253008" y="267886"/>
                  </a:lnTo>
                  <a:lnTo>
                    <a:pt x="232770" y="333375"/>
                  </a:lnTo>
                  <a:lnTo>
                    <a:pt x="285751" y="292900"/>
                  </a:lnTo>
                  <a:lnTo>
                    <a:pt x="338732" y="333375"/>
                  </a:lnTo>
                  <a:lnTo>
                    <a:pt x="318494" y="267886"/>
                  </a:lnTo>
                  <a:lnTo>
                    <a:pt x="371476" y="227413"/>
                  </a:lnTo>
                  <a:lnTo>
                    <a:pt x="305988" y="227413"/>
                  </a:lnTo>
                  <a:close/>
                  <a:moveTo>
                    <a:pt x="0" y="0"/>
                  </a:moveTo>
                  <a:lnTo>
                    <a:pt x="1990725" y="0"/>
                  </a:lnTo>
                  <a:lnTo>
                    <a:pt x="1798400" y="495300"/>
                  </a:lnTo>
                  <a:lnTo>
                    <a:pt x="192325" y="495300"/>
                  </a:lnTo>
                  <a:close/>
                </a:path>
              </a:pathLst>
            </a:custGeom>
            <a:solidFill>
              <a:srgbClr val="E779A3">
                <a:lumMod val="40000"/>
                <a:lumOff val="60000"/>
              </a:srgbClr>
            </a:solidFill>
            <a:ln>
              <a:noFill/>
            </a:ln>
          </p:spPr>
          <p:style>
            <a:lnRef idx="2">
              <a:srgbClr val="E779A3">
                <a:shade val="50000"/>
              </a:srgbClr>
            </a:lnRef>
            <a:fillRef idx="1">
              <a:srgbClr val="E779A3"/>
            </a:fillRef>
            <a:effectRef idx="0">
              <a:srgbClr val="E779A3"/>
            </a:effectRef>
            <a:fontRef idx="minor">
              <a:srgbClr val="FFFFFF"/>
            </a:fontRef>
          </p:style>
          <p:txBody>
            <a:bodyPr rtlCol="0" anchor="ctr">
              <a:normAutofit fontScale="55000" lnSpcReduction="20000"/>
            </a:bodyPr>
            <a:lstStyle/>
            <a:p>
              <a:pPr algn="ctr"/>
              <a:r>
                <a:rPr lang="en-US" altLang="zh-CN" sz="2800" dirty="0">
                  <a:solidFill>
                    <a:srgbClr val="E779A3">
                      <a:lumMod val="50000"/>
                    </a:srgbClr>
                  </a:solidFill>
                </a:rPr>
                <a:t>B</a:t>
              </a:r>
              <a:endParaRPr lang="zh-CN" altLang="en-US" sz="2800" dirty="0">
                <a:solidFill>
                  <a:srgbClr val="E779A3">
                    <a:lumMod val="50000"/>
                  </a:srgbClr>
                </a:solidFill>
              </a:endParaRPr>
            </a:p>
          </p:txBody>
        </p:sp>
      </p:grpSp>
      <p:grpSp>
        <p:nvGrpSpPr>
          <p:cNvPr id="24" name="组合 23"/>
          <p:cNvGrpSpPr/>
          <p:nvPr>
            <p:custDataLst>
              <p:tags r:id="rId15"/>
            </p:custDataLst>
          </p:nvPr>
        </p:nvGrpSpPr>
        <p:grpSpPr>
          <a:xfrm>
            <a:off x="8409691" y="3083232"/>
            <a:ext cx="2352882" cy="1274478"/>
            <a:chOff x="1028700" y="3400425"/>
            <a:chExt cx="3124200" cy="1692275"/>
          </a:xfrm>
        </p:grpSpPr>
        <p:sp>
          <p:nvSpPr>
            <p:cNvPr id="25" name="任意多边形 24"/>
            <p:cNvSpPr/>
            <p:nvPr>
              <p:custDataLst>
                <p:tags r:id="rId16"/>
              </p:custDataLst>
            </p:nvPr>
          </p:nvSpPr>
          <p:spPr>
            <a:xfrm>
              <a:off x="1028700" y="3400425"/>
              <a:ext cx="3124200" cy="1533522"/>
            </a:xfrm>
            <a:custGeom>
              <a:avLst/>
              <a:gdLst>
                <a:gd name="connsiteX0" fmla="*/ 0 w 3124200"/>
                <a:gd name="connsiteY0" fmla="*/ 0 h 1533522"/>
                <a:gd name="connsiteX1" fmla="*/ 3124200 w 3124200"/>
                <a:gd name="connsiteY1" fmla="*/ 0 h 1533522"/>
                <a:gd name="connsiteX2" fmla="*/ 2757336 w 3124200"/>
                <a:gd name="connsiteY2" fmla="*/ 1533522 h 1533522"/>
                <a:gd name="connsiteX3" fmla="*/ 366864 w 3124200"/>
                <a:gd name="connsiteY3" fmla="*/ 1533522 h 1533522"/>
              </a:gdLst>
              <a:ahLst/>
              <a:cxnLst>
                <a:cxn ang="0">
                  <a:pos x="connsiteX0" y="connsiteY0"/>
                </a:cxn>
                <a:cxn ang="0">
                  <a:pos x="connsiteX1" y="connsiteY1"/>
                </a:cxn>
                <a:cxn ang="0">
                  <a:pos x="connsiteX2" y="connsiteY2"/>
                </a:cxn>
                <a:cxn ang="0">
                  <a:pos x="connsiteX3" y="connsiteY3"/>
                </a:cxn>
              </a:cxnLst>
              <a:rect l="l" t="t" r="r" b="b"/>
              <a:pathLst>
                <a:path w="3124200" h="1533522">
                  <a:moveTo>
                    <a:pt x="0" y="0"/>
                  </a:moveTo>
                  <a:lnTo>
                    <a:pt x="3124200" y="0"/>
                  </a:lnTo>
                  <a:lnTo>
                    <a:pt x="2757336" y="1533522"/>
                  </a:lnTo>
                  <a:lnTo>
                    <a:pt x="366864" y="1533522"/>
                  </a:lnTo>
                  <a:close/>
                </a:path>
              </a:pathLst>
            </a:custGeom>
            <a:ln>
              <a:noFill/>
            </a:ln>
          </p:spPr>
          <p:style>
            <a:lnRef idx="2">
              <a:srgbClr val="E779A3">
                <a:shade val="50000"/>
              </a:srgbClr>
            </a:lnRef>
            <a:fillRef idx="1">
              <a:srgbClr val="E779A3"/>
            </a:fillRef>
            <a:effectRef idx="0">
              <a:srgbClr val="E779A3"/>
            </a:effectRef>
            <a:fontRef idx="minor">
              <a:srgbClr val="FFFFFF"/>
            </a:fontRef>
          </p:style>
          <p:txBody>
            <a:bodyPr lIns="144000" rIns="144000" bIns="324000" rtlCol="0" anchor="ctr">
              <a:normAutofit/>
            </a:bodyPr>
            <a:lstStyle/>
            <a:p>
              <a:pPr algn="ctr">
                <a:lnSpc>
                  <a:spcPct val="150000"/>
                </a:lnSpc>
              </a:pPr>
              <a:endParaRPr lang="zh-CN" altLang="en-US" dirty="0">
                <a:solidFill>
                  <a:srgbClr val="FFFFFF"/>
                </a:solidFill>
              </a:endParaRPr>
            </a:p>
          </p:txBody>
        </p:sp>
        <p:sp>
          <p:nvSpPr>
            <p:cNvPr id="26" name="梯形 25"/>
            <p:cNvSpPr/>
            <p:nvPr>
              <p:custDataLst>
                <p:tags r:id="rId17"/>
              </p:custDataLst>
            </p:nvPr>
          </p:nvSpPr>
          <p:spPr>
            <a:xfrm>
              <a:off x="1400175" y="4597400"/>
              <a:ext cx="2381250" cy="336551"/>
            </a:xfrm>
            <a:prstGeom prst="trapezoid">
              <a:avLst>
                <a:gd name="adj" fmla="val 55159"/>
              </a:avLst>
            </a:prstGeom>
            <a:solidFill>
              <a:srgbClr val="E779A3">
                <a:lumMod val="50000"/>
              </a:srgbClr>
            </a:solidFill>
            <a:ln>
              <a:noFill/>
            </a:ln>
          </p:spPr>
          <p:style>
            <a:lnRef idx="2">
              <a:srgbClr val="E779A3">
                <a:shade val="50000"/>
              </a:srgbClr>
            </a:lnRef>
            <a:fillRef idx="1">
              <a:srgbClr val="E779A3"/>
            </a:fillRef>
            <a:effectRef idx="0">
              <a:srgbClr val="E779A3"/>
            </a:effectRef>
            <a:fontRef idx="minor">
              <a:srgbClr val="FFFFFF"/>
            </a:fontRef>
          </p:style>
          <p:txBody>
            <a:bodyPr rtlCol="0" anchor="ctr">
              <a:normAutofit fontScale="50000" lnSpcReduction="20000"/>
            </a:bodyPr>
            <a:lstStyle/>
            <a:p>
              <a:pPr algn="ctr"/>
              <a:endParaRPr lang="zh-CN" altLang="en-US"/>
            </a:p>
          </p:txBody>
        </p:sp>
        <p:sp>
          <p:nvSpPr>
            <p:cNvPr id="27" name="任意多边形 26"/>
            <p:cNvSpPr/>
            <p:nvPr>
              <p:custDataLst>
                <p:tags r:id="rId18"/>
              </p:custDataLst>
            </p:nvPr>
          </p:nvSpPr>
          <p:spPr>
            <a:xfrm>
              <a:off x="1595438" y="4597400"/>
              <a:ext cx="1990725" cy="495300"/>
            </a:xfrm>
            <a:custGeom>
              <a:avLst/>
              <a:gdLst>
                <a:gd name="connsiteX0" fmla="*/ 1704974 w 1990725"/>
                <a:gd name="connsiteY0" fmla="*/ 161925 h 495300"/>
                <a:gd name="connsiteX1" fmla="*/ 1684737 w 1990725"/>
                <a:gd name="connsiteY1" fmla="*/ 227413 h 495300"/>
                <a:gd name="connsiteX2" fmla="*/ 1619249 w 1990725"/>
                <a:gd name="connsiteY2" fmla="*/ 227413 h 495300"/>
                <a:gd name="connsiteX3" fmla="*/ 1672231 w 1990725"/>
                <a:gd name="connsiteY3" fmla="*/ 267886 h 495300"/>
                <a:gd name="connsiteX4" fmla="*/ 1651993 w 1990725"/>
                <a:gd name="connsiteY4" fmla="*/ 333375 h 495300"/>
                <a:gd name="connsiteX5" fmla="*/ 1704974 w 1990725"/>
                <a:gd name="connsiteY5" fmla="*/ 292900 h 495300"/>
                <a:gd name="connsiteX6" fmla="*/ 1757955 w 1990725"/>
                <a:gd name="connsiteY6" fmla="*/ 333375 h 495300"/>
                <a:gd name="connsiteX7" fmla="*/ 1737717 w 1990725"/>
                <a:gd name="connsiteY7" fmla="*/ 267886 h 495300"/>
                <a:gd name="connsiteX8" fmla="*/ 1790699 w 1990725"/>
                <a:gd name="connsiteY8" fmla="*/ 227413 h 495300"/>
                <a:gd name="connsiteX9" fmla="*/ 1725211 w 1990725"/>
                <a:gd name="connsiteY9" fmla="*/ 227413 h 495300"/>
                <a:gd name="connsiteX10" fmla="*/ 1485899 w 1990725"/>
                <a:gd name="connsiteY10" fmla="*/ 161925 h 495300"/>
                <a:gd name="connsiteX11" fmla="*/ 1465662 w 1990725"/>
                <a:gd name="connsiteY11" fmla="*/ 227413 h 495300"/>
                <a:gd name="connsiteX12" fmla="*/ 1400174 w 1990725"/>
                <a:gd name="connsiteY12" fmla="*/ 227413 h 495300"/>
                <a:gd name="connsiteX13" fmla="*/ 1453156 w 1990725"/>
                <a:gd name="connsiteY13" fmla="*/ 267886 h 495300"/>
                <a:gd name="connsiteX14" fmla="*/ 1432918 w 1990725"/>
                <a:gd name="connsiteY14" fmla="*/ 333375 h 495300"/>
                <a:gd name="connsiteX15" fmla="*/ 1485899 w 1990725"/>
                <a:gd name="connsiteY15" fmla="*/ 292900 h 495300"/>
                <a:gd name="connsiteX16" fmla="*/ 1538880 w 1990725"/>
                <a:gd name="connsiteY16" fmla="*/ 333375 h 495300"/>
                <a:gd name="connsiteX17" fmla="*/ 1518642 w 1990725"/>
                <a:gd name="connsiteY17" fmla="*/ 267886 h 495300"/>
                <a:gd name="connsiteX18" fmla="*/ 1571624 w 1990725"/>
                <a:gd name="connsiteY18" fmla="*/ 227413 h 495300"/>
                <a:gd name="connsiteX19" fmla="*/ 1506136 w 1990725"/>
                <a:gd name="connsiteY19" fmla="*/ 227413 h 495300"/>
                <a:gd name="connsiteX20" fmla="*/ 1266825 w 1990725"/>
                <a:gd name="connsiteY20" fmla="*/ 161925 h 495300"/>
                <a:gd name="connsiteX21" fmla="*/ 1246588 w 1990725"/>
                <a:gd name="connsiteY21" fmla="*/ 227413 h 495300"/>
                <a:gd name="connsiteX22" fmla="*/ 1181100 w 1990725"/>
                <a:gd name="connsiteY22" fmla="*/ 227413 h 495300"/>
                <a:gd name="connsiteX23" fmla="*/ 1234082 w 1990725"/>
                <a:gd name="connsiteY23" fmla="*/ 267886 h 495300"/>
                <a:gd name="connsiteX24" fmla="*/ 1213844 w 1990725"/>
                <a:gd name="connsiteY24" fmla="*/ 333375 h 495300"/>
                <a:gd name="connsiteX25" fmla="*/ 1266825 w 1990725"/>
                <a:gd name="connsiteY25" fmla="*/ 292900 h 495300"/>
                <a:gd name="connsiteX26" fmla="*/ 1319806 w 1990725"/>
                <a:gd name="connsiteY26" fmla="*/ 333375 h 495300"/>
                <a:gd name="connsiteX27" fmla="*/ 1299568 w 1990725"/>
                <a:gd name="connsiteY27" fmla="*/ 267886 h 495300"/>
                <a:gd name="connsiteX28" fmla="*/ 1352550 w 1990725"/>
                <a:gd name="connsiteY28" fmla="*/ 227413 h 495300"/>
                <a:gd name="connsiteX29" fmla="*/ 1287062 w 1990725"/>
                <a:gd name="connsiteY29" fmla="*/ 227413 h 495300"/>
                <a:gd name="connsiteX30" fmla="*/ 723900 w 1990725"/>
                <a:gd name="connsiteY30" fmla="*/ 161925 h 495300"/>
                <a:gd name="connsiteX31" fmla="*/ 703663 w 1990725"/>
                <a:gd name="connsiteY31" fmla="*/ 227413 h 495300"/>
                <a:gd name="connsiteX32" fmla="*/ 638175 w 1990725"/>
                <a:gd name="connsiteY32" fmla="*/ 227413 h 495300"/>
                <a:gd name="connsiteX33" fmla="*/ 691157 w 1990725"/>
                <a:gd name="connsiteY33" fmla="*/ 267886 h 495300"/>
                <a:gd name="connsiteX34" fmla="*/ 670919 w 1990725"/>
                <a:gd name="connsiteY34" fmla="*/ 333375 h 495300"/>
                <a:gd name="connsiteX35" fmla="*/ 723900 w 1990725"/>
                <a:gd name="connsiteY35" fmla="*/ 292900 h 495300"/>
                <a:gd name="connsiteX36" fmla="*/ 776881 w 1990725"/>
                <a:gd name="connsiteY36" fmla="*/ 333375 h 495300"/>
                <a:gd name="connsiteX37" fmla="*/ 756643 w 1990725"/>
                <a:gd name="connsiteY37" fmla="*/ 267886 h 495300"/>
                <a:gd name="connsiteX38" fmla="*/ 809625 w 1990725"/>
                <a:gd name="connsiteY38" fmla="*/ 227413 h 495300"/>
                <a:gd name="connsiteX39" fmla="*/ 744137 w 1990725"/>
                <a:gd name="connsiteY39" fmla="*/ 227413 h 495300"/>
                <a:gd name="connsiteX40" fmla="*/ 504825 w 1990725"/>
                <a:gd name="connsiteY40" fmla="*/ 161925 h 495300"/>
                <a:gd name="connsiteX41" fmla="*/ 484588 w 1990725"/>
                <a:gd name="connsiteY41" fmla="*/ 227413 h 495300"/>
                <a:gd name="connsiteX42" fmla="*/ 419100 w 1990725"/>
                <a:gd name="connsiteY42" fmla="*/ 227413 h 495300"/>
                <a:gd name="connsiteX43" fmla="*/ 472082 w 1990725"/>
                <a:gd name="connsiteY43" fmla="*/ 267886 h 495300"/>
                <a:gd name="connsiteX44" fmla="*/ 451844 w 1990725"/>
                <a:gd name="connsiteY44" fmla="*/ 333375 h 495300"/>
                <a:gd name="connsiteX45" fmla="*/ 504825 w 1990725"/>
                <a:gd name="connsiteY45" fmla="*/ 292900 h 495300"/>
                <a:gd name="connsiteX46" fmla="*/ 557806 w 1990725"/>
                <a:gd name="connsiteY46" fmla="*/ 333375 h 495300"/>
                <a:gd name="connsiteX47" fmla="*/ 537568 w 1990725"/>
                <a:gd name="connsiteY47" fmla="*/ 267886 h 495300"/>
                <a:gd name="connsiteX48" fmla="*/ 590550 w 1990725"/>
                <a:gd name="connsiteY48" fmla="*/ 227413 h 495300"/>
                <a:gd name="connsiteX49" fmla="*/ 525062 w 1990725"/>
                <a:gd name="connsiteY49" fmla="*/ 227413 h 495300"/>
                <a:gd name="connsiteX50" fmla="*/ 285751 w 1990725"/>
                <a:gd name="connsiteY50" fmla="*/ 161925 h 495300"/>
                <a:gd name="connsiteX51" fmla="*/ 265514 w 1990725"/>
                <a:gd name="connsiteY51" fmla="*/ 227413 h 495300"/>
                <a:gd name="connsiteX52" fmla="*/ 200026 w 1990725"/>
                <a:gd name="connsiteY52" fmla="*/ 227413 h 495300"/>
                <a:gd name="connsiteX53" fmla="*/ 253008 w 1990725"/>
                <a:gd name="connsiteY53" fmla="*/ 267886 h 495300"/>
                <a:gd name="connsiteX54" fmla="*/ 232770 w 1990725"/>
                <a:gd name="connsiteY54" fmla="*/ 333375 h 495300"/>
                <a:gd name="connsiteX55" fmla="*/ 285751 w 1990725"/>
                <a:gd name="connsiteY55" fmla="*/ 292900 h 495300"/>
                <a:gd name="connsiteX56" fmla="*/ 338732 w 1990725"/>
                <a:gd name="connsiteY56" fmla="*/ 333375 h 495300"/>
                <a:gd name="connsiteX57" fmla="*/ 318494 w 1990725"/>
                <a:gd name="connsiteY57" fmla="*/ 267886 h 495300"/>
                <a:gd name="connsiteX58" fmla="*/ 371476 w 1990725"/>
                <a:gd name="connsiteY58" fmla="*/ 227413 h 495300"/>
                <a:gd name="connsiteX59" fmla="*/ 305988 w 1990725"/>
                <a:gd name="connsiteY59" fmla="*/ 227413 h 495300"/>
                <a:gd name="connsiteX60" fmla="*/ 0 w 1990725"/>
                <a:gd name="connsiteY60" fmla="*/ 0 h 495300"/>
                <a:gd name="connsiteX61" fmla="*/ 1990725 w 1990725"/>
                <a:gd name="connsiteY61" fmla="*/ 0 h 495300"/>
                <a:gd name="connsiteX62" fmla="*/ 1798400 w 1990725"/>
                <a:gd name="connsiteY62" fmla="*/ 495300 h 495300"/>
                <a:gd name="connsiteX63" fmla="*/ 192325 w 1990725"/>
                <a:gd name="connsiteY63"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990725" h="495300">
                  <a:moveTo>
                    <a:pt x="1704974" y="161925"/>
                  </a:moveTo>
                  <a:lnTo>
                    <a:pt x="1684737" y="227413"/>
                  </a:lnTo>
                  <a:lnTo>
                    <a:pt x="1619249" y="227413"/>
                  </a:lnTo>
                  <a:lnTo>
                    <a:pt x="1672231" y="267886"/>
                  </a:lnTo>
                  <a:lnTo>
                    <a:pt x="1651993" y="333375"/>
                  </a:lnTo>
                  <a:lnTo>
                    <a:pt x="1704974" y="292900"/>
                  </a:lnTo>
                  <a:lnTo>
                    <a:pt x="1757955" y="333375"/>
                  </a:lnTo>
                  <a:lnTo>
                    <a:pt x="1737717" y="267886"/>
                  </a:lnTo>
                  <a:lnTo>
                    <a:pt x="1790699" y="227413"/>
                  </a:lnTo>
                  <a:lnTo>
                    <a:pt x="1725211" y="227413"/>
                  </a:lnTo>
                  <a:close/>
                  <a:moveTo>
                    <a:pt x="1485899" y="161925"/>
                  </a:moveTo>
                  <a:lnTo>
                    <a:pt x="1465662" y="227413"/>
                  </a:lnTo>
                  <a:lnTo>
                    <a:pt x="1400174" y="227413"/>
                  </a:lnTo>
                  <a:lnTo>
                    <a:pt x="1453156" y="267886"/>
                  </a:lnTo>
                  <a:lnTo>
                    <a:pt x="1432918" y="333375"/>
                  </a:lnTo>
                  <a:lnTo>
                    <a:pt x="1485899" y="292900"/>
                  </a:lnTo>
                  <a:lnTo>
                    <a:pt x="1538880" y="333375"/>
                  </a:lnTo>
                  <a:lnTo>
                    <a:pt x="1518642" y="267886"/>
                  </a:lnTo>
                  <a:lnTo>
                    <a:pt x="1571624" y="227413"/>
                  </a:lnTo>
                  <a:lnTo>
                    <a:pt x="1506136" y="227413"/>
                  </a:lnTo>
                  <a:close/>
                  <a:moveTo>
                    <a:pt x="1266825" y="161925"/>
                  </a:moveTo>
                  <a:lnTo>
                    <a:pt x="1246588" y="227413"/>
                  </a:lnTo>
                  <a:lnTo>
                    <a:pt x="1181100" y="227413"/>
                  </a:lnTo>
                  <a:lnTo>
                    <a:pt x="1234082" y="267886"/>
                  </a:lnTo>
                  <a:lnTo>
                    <a:pt x="1213844" y="333375"/>
                  </a:lnTo>
                  <a:lnTo>
                    <a:pt x="1266825" y="292900"/>
                  </a:lnTo>
                  <a:lnTo>
                    <a:pt x="1319806" y="333375"/>
                  </a:lnTo>
                  <a:lnTo>
                    <a:pt x="1299568" y="267886"/>
                  </a:lnTo>
                  <a:lnTo>
                    <a:pt x="1352550" y="227413"/>
                  </a:lnTo>
                  <a:lnTo>
                    <a:pt x="1287062" y="227413"/>
                  </a:lnTo>
                  <a:close/>
                  <a:moveTo>
                    <a:pt x="723900" y="161925"/>
                  </a:moveTo>
                  <a:lnTo>
                    <a:pt x="703663" y="227413"/>
                  </a:lnTo>
                  <a:lnTo>
                    <a:pt x="638175" y="227413"/>
                  </a:lnTo>
                  <a:lnTo>
                    <a:pt x="691157" y="267886"/>
                  </a:lnTo>
                  <a:lnTo>
                    <a:pt x="670919" y="333375"/>
                  </a:lnTo>
                  <a:lnTo>
                    <a:pt x="723900" y="292900"/>
                  </a:lnTo>
                  <a:lnTo>
                    <a:pt x="776881" y="333375"/>
                  </a:lnTo>
                  <a:lnTo>
                    <a:pt x="756643" y="267886"/>
                  </a:lnTo>
                  <a:lnTo>
                    <a:pt x="809625" y="227413"/>
                  </a:lnTo>
                  <a:lnTo>
                    <a:pt x="744137" y="227413"/>
                  </a:lnTo>
                  <a:close/>
                  <a:moveTo>
                    <a:pt x="504825" y="161925"/>
                  </a:moveTo>
                  <a:lnTo>
                    <a:pt x="484588" y="227413"/>
                  </a:lnTo>
                  <a:lnTo>
                    <a:pt x="419100" y="227413"/>
                  </a:lnTo>
                  <a:lnTo>
                    <a:pt x="472082" y="267886"/>
                  </a:lnTo>
                  <a:lnTo>
                    <a:pt x="451844" y="333375"/>
                  </a:lnTo>
                  <a:lnTo>
                    <a:pt x="504825" y="292900"/>
                  </a:lnTo>
                  <a:lnTo>
                    <a:pt x="557806" y="333375"/>
                  </a:lnTo>
                  <a:lnTo>
                    <a:pt x="537568" y="267886"/>
                  </a:lnTo>
                  <a:lnTo>
                    <a:pt x="590550" y="227413"/>
                  </a:lnTo>
                  <a:lnTo>
                    <a:pt x="525062" y="227413"/>
                  </a:lnTo>
                  <a:close/>
                  <a:moveTo>
                    <a:pt x="285751" y="161925"/>
                  </a:moveTo>
                  <a:lnTo>
                    <a:pt x="265514" y="227413"/>
                  </a:lnTo>
                  <a:lnTo>
                    <a:pt x="200026" y="227413"/>
                  </a:lnTo>
                  <a:lnTo>
                    <a:pt x="253008" y="267886"/>
                  </a:lnTo>
                  <a:lnTo>
                    <a:pt x="232770" y="333375"/>
                  </a:lnTo>
                  <a:lnTo>
                    <a:pt x="285751" y="292900"/>
                  </a:lnTo>
                  <a:lnTo>
                    <a:pt x="338732" y="333375"/>
                  </a:lnTo>
                  <a:lnTo>
                    <a:pt x="318494" y="267886"/>
                  </a:lnTo>
                  <a:lnTo>
                    <a:pt x="371476" y="227413"/>
                  </a:lnTo>
                  <a:lnTo>
                    <a:pt x="305988" y="227413"/>
                  </a:lnTo>
                  <a:close/>
                  <a:moveTo>
                    <a:pt x="0" y="0"/>
                  </a:moveTo>
                  <a:lnTo>
                    <a:pt x="1990725" y="0"/>
                  </a:lnTo>
                  <a:lnTo>
                    <a:pt x="1798400" y="495300"/>
                  </a:lnTo>
                  <a:lnTo>
                    <a:pt x="192325" y="495300"/>
                  </a:lnTo>
                  <a:close/>
                </a:path>
              </a:pathLst>
            </a:custGeom>
            <a:solidFill>
              <a:srgbClr val="E779A3">
                <a:lumMod val="40000"/>
                <a:lumOff val="60000"/>
              </a:srgbClr>
            </a:solidFill>
            <a:ln>
              <a:noFill/>
            </a:ln>
          </p:spPr>
          <p:style>
            <a:lnRef idx="2">
              <a:srgbClr val="E779A3">
                <a:shade val="50000"/>
              </a:srgbClr>
            </a:lnRef>
            <a:fillRef idx="1">
              <a:srgbClr val="E779A3"/>
            </a:fillRef>
            <a:effectRef idx="0">
              <a:srgbClr val="E779A3"/>
            </a:effectRef>
            <a:fontRef idx="minor">
              <a:srgbClr val="FFFFFF"/>
            </a:fontRef>
          </p:style>
          <p:txBody>
            <a:bodyPr rtlCol="0" anchor="ctr">
              <a:normAutofit fontScale="55000" lnSpcReduction="20000"/>
            </a:bodyPr>
            <a:lstStyle/>
            <a:p>
              <a:pPr algn="ctr"/>
              <a:r>
                <a:rPr lang="en-US" altLang="zh-CN" sz="2800" dirty="0">
                  <a:solidFill>
                    <a:srgbClr val="E779A3">
                      <a:lumMod val="50000"/>
                    </a:srgbClr>
                  </a:solidFill>
                </a:rPr>
                <a:t>C</a:t>
              </a:r>
              <a:endParaRPr lang="zh-CN" altLang="en-US" sz="2800" dirty="0">
                <a:solidFill>
                  <a:srgbClr val="E779A3">
                    <a:lumMod val="50000"/>
                  </a:srgbClr>
                </a:solidFill>
              </a:endParaRPr>
            </a:p>
          </p:txBody>
        </p:sp>
      </p:grpSp>
      <p:cxnSp>
        <p:nvCxnSpPr>
          <p:cNvPr id="29" name="直接连接符 28"/>
          <p:cNvCxnSpPr/>
          <p:nvPr>
            <p:custDataLst>
              <p:tags r:id="rId19"/>
            </p:custDataLst>
          </p:nvPr>
        </p:nvCxnSpPr>
        <p:spPr>
          <a:xfrm>
            <a:off x="1003935" y="5956625"/>
            <a:ext cx="10201910" cy="0"/>
          </a:xfrm>
          <a:prstGeom prst="line">
            <a:avLst/>
          </a:prstGeom>
          <a:ln>
            <a:solidFill>
              <a:srgbClr val="FFC91D"/>
            </a:solidFill>
          </a:ln>
        </p:spPr>
        <p:style>
          <a:lnRef idx="1">
            <a:srgbClr val="E779A3"/>
          </a:lnRef>
          <a:fillRef idx="0">
            <a:srgbClr val="E779A3"/>
          </a:fillRef>
          <a:effectRef idx="0">
            <a:srgbClr val="E779A3"/>
          </a:effectRef>
          <a:fontRef idx="minor">
            <a:srgbClr val="5F5F5F"/>
          </a:fontRef>
        </p:style>
      </p:cxnSp>
      <p:grpSp>
        <p:nvGrpSpPr>
          <p:cNvPr id="30" name="组合 29"/>
          <p:cNvGrpSpPr/>
          <p:nvPr>
            <p:custDataLst>
              <p:tags r:id="rId20"/>
            </p:custDataLst>
          </p:nvPr>
        </p:nvGrpSpPr>
        <p:grpSpPr>
          <a:xfrm>
            <a:off x="3159692" y="4829973"/>
            <a:ext cx="2352882" cy="1274478"/>
            <a:chOff x="1028700" y="3400425"/>
            <a:chExt cx="3124200" cy="1692275"/>
          </a:xfrm>
        </p:grpSpPr>
        <p:sp>
          <p:nvSpPr>
            <p:cNvPr id="31" name="任意多边形 30"/>
            <p:cNvSpPr/>
            <p:nvPr>
              <p:custDataLst>
                <p:tags r:id="rId21"/>
              </p:custDataLst>
            </p:nvPr>
          </p:nvSpPr>
          <p:spPr>
            <a:xfrm>
              <a:off x="1028700" y="3400425"/>
              <a:ext cx="3124200" cy="1533522"/>
            </a:xfrm>
            <a:custGeom>
              <a:avLst/>
              <a:gdLst>
                <a:gd name="connsiteX0" fmla="*/ 0 w 3124200"/>
                <a:gd name="connsiteY0" fmla="*/ 0 h 1533522"/>
                <a:gd name="connsiteX1" fmla="*/ 3124200 w 3124200"/>
                <a:gd name="connsiteY1" fmla="*/ 0 h 1533522"/>
                <a:gd name="connsiteX2" fmla="*/ 2757336 w 3124200"/>
                <a:gd name="connsiteY2" fmla="*/ 1533522 h 1533522"/>
                <a:gd name="connsiteX3" fmla="*/ 366864 w 3124200"/>
                <a:gd name="connsiteY3" fmla="*/ 1533522 h 1533522"/>
              </a:gdLst>
              <a:ahLst/>
              <a:cxnLst>
                <a:cxn ang="0">
                  <a:pos x="connsiteX0" y="connsiteY0"/>
                </a:cxn>
                <a:cxn ang="0">
                  <a:pos x="connsiteX1" y="connsiteY1"/>
                </a:cxn>
                <a:cxn ang="0">
                  <a:pos x="connsiteX2" y="connsiteY2"/>
                </a:cxn>
                <a:cxn ang="0">
                  <a:pos x="connsiteX3" y="connsiteY3"/>
                </a:cxn>
              </a:cxnLst>
              <a:rect l="l" t="t" r="r" b="b"/>
              <a:pathLst>
                <a:path w="3124200" h="1533522">
                  <a:moveTo>
                    <a:pt x="0" y="0"/>
                  </a:moveTo>
                  <a:lnTo>
                    <a:pt x="3124200" y="0"/>
                  </a:lnTo>
                  <a:lnTo>
                    <a:pt x="2757336" y="1533522"/>
                  </a:lnTo>
                  <a:lnTo>
                    <a:pt x="366864" y="1533522"/>
                  </a:lnTo>
                  <a:close/>
                </a:path>
              </a:pathLst>
            </a:custGeom>
            <a:ln>
              <a:noFill/>
            </a:ln>
          </p:spPr>
          <p:style>
            <a:lnRef idx="2">
              <a:srgbClr val="E779A3">
                <a:shade val="50000"/>
              </a:srgbClr>
            </a:lnRef>
            <a:fillRef idx="1">
              <a:srgbClr val="E779A3"/>
            </a:fillRef>
            <a:effectRef idx="0">
              <a:srgbClr val="E779A3"/>
            </a:effectRef>
            <a:fontRef idx="minor">
              <a:srgbClr val="FFFFFF"/>
            </a:fontRef>
          </p:style>
          <p:txBody>
            <a:bodyPr lIns="144000" rIns="144000" bIns="324000" rtlCol="0" anchor="ctr">
              <a:normAutofit/>
            </a:bodyPr>
            <a:lstStyle/>
            <a:p>
              <a:pPr algn="ctr">
                <a:lnSpc>
                  <a:spcPct val="150000"/>
                </a:lnSpc>
              </a:pPr>
              <a:endParaRPr lang="zh-CN" altLang="en-US" dirty="0">
                <a:solidFill>
                  <a:srgbClr val="FFFFFF"/>
                </a:solidFill>
              </a:endParaRPr>
            </a:p>
          </p:txBody>
        </p:sp>
        <p:sp>
          <p:nvSpPr>
            <p:cNvPr id="33" name="梯形 32"/>
            <p:cNvSpPr/>
            <p:nvPr>
              <p:custDataLst>
                <p:tags r:id="rId22"/>
              </p:custDataLst>
            </p:nvPr>
          </p:nvSpPr>
          <p:spPr>
            <a:xfrm>
              <a:off x="1400175" y="4597400"/>
              <a:ext cx="2381250" cy="336551"/>
            </a:xfrm>
            <a:prstGeom prst="trapezoid">
              <a:avLst>
                <a:gd name="adj" fmla="val 55159"/>
              </a:avLst>
            </a:prstGeom>
            <a:solidFill>
              <a:srgbClr val="E779A3">
                <a:lumMod val="50000"/>
              </a:srgbClr>
            </a:solidFill>
            <a:ln>
              <a:noFill/>
            </a:ln>
          </p:spPr>
          <p:style>
            <a:lnRef idx="2">
              <a:srgbClr val="E779A3">
                <a:shade val="50000"/>
              </a:srgbClr>
            </a:lnRef>
            <a:fillRef idx="1">
              <a:srgbClr val="E779A3"/>
            </a:fillRef>
            <a:effectRef idx="0">
              <a:srgbClr val="E779A3"/>
            </a:effectRef>
            <a:fontRef idx="minor">
              <a:srgbClr val="FFFFFF"/>
            </a:fontRef>
          </p:style>
          <p:txBody>
            <a:bodyPr rtlCol="0" anchor="ctr">
              <a:normAutofit fontScale="50000" lnSpcReduction="20000"/>
            </a:bodyPr>
            <a:lstStyle/>
            <a:p>
              <a:pPr algn="ctr"/>
              <a:endParaRPr lang="zh-CN" altLang="en-US"/>
            </a:p>
          </p:txBody>
        </p:sp>
        <p:sp>
          <p:nvSpPr>
            <p:cNvPr id="34" name="任意多边形 33"/>
            <p:cNvSpPr/>
            <p:nvPr>
              <p:custDataLst>
                <p:tags r:id="rId23"/>
              </p:custDataLst>
            </p:nvPr>
          </p:nvSpPr>
          <p:spPr>
            <a:xfrm>
              <a:off x="1595438" y="4597400"/>
              <a:ext cx="1990725" cy="495300"/>
            </a:xfrm>
            <a:custGeom>
              <a:avLst/>
              <a:gdLst>
                <a:gd name="connsiteX0" fmla="*/ 1704974 w 1990725"/>
                <a:gd name="connsiteY0" fmla="*/ 161925 h 495300"/>
                <a:gd name="connsiteX1" fmla="*/ 1684737 w 1990725"/>
                <a:gd name="connsiteY1" fmla="*/ 227413 h 495300"/>
                <a:gd name="connsiteX2" fmla="*/ 1619249 w 1990725"/>
                <a:gd name="connsiteY2" fmla="*/ 227413 h 495300"/>
                <a:gd name="connsiteX3" fmla="*/ 1672231 w 1990725"/>
                <a:gd name="connsiteY3" fmla="*/ 267886 h 495300"/>
                <a:gd name="connsiteX4" fmla="*/ 1651993 w 1990725"/>
                <a:gd name="connsiteY4" fmla="*/ 333375 h 495300"/>
                <a:gd name="connsiteX5" fmla="*/ 1704974 w 1990725"/>
                <a:gd name="connsiteY5" fmla="*/ 292900 h 495300"/>
                <a:gd name="connsiteX6" fmla="*/ 1757955 w 1990725"/>
                <a:gd name="connsiteY6" fmla="*/ 333375 h 495300"/>
                <a:gd name="connsiteX7" fmla="*/ 1737717 w 1990725"/>
                <a:gd name="connsiteY7" fmla="*/ 267886 h 495300"/>
                <a:gd name="connsiteX8" fmla="*/ 1790699 w 1990725"/>
                <a:gd name="connsiteY8" fmla="*/ 227413 h 495300"/>
                <a:gd name="connsiteX9" fmla="*/ 1725211 w 1990725"/>
                <a:gd name="connsiteY9" fmla="*/ 227413 h 495300"/>
                <a:gd name="connsiteX10" fmla="*/ 1485899 w 1990725"/>
                <a:gd name="connsiteY10" fmla="*/ 161925 h 495300"/>
                <a:gd name="connsiteX11" fmla="*/ 1465662 w 1990725"/>
                <a:gd name="connsiteY11" fmla="*/ 227413 h 495300"/>
                <a:gd name="connsiteX12" fmla="*/ 1400174 w 1990725"/>
                <a:gd name="connsiteY12" fmla="*/ 227413 h 495300"/>
                <a:gd name="connsiteX13" fmla="*/ 1453156 w 1990725"/>
                <a:gd name="connsiteY13" fmla="*/ 267886 h 495300"/>
                <a:gd name="connsiteX14" fmla="*/ 1432918 w 1990725"/>
                <a:gd name="connsiteY14" fmla="*/ 333375 h 495300"/>
                <a:gd name="connsiteX15" fmla="*/ 1485899 w 1990725"/>
                <a:gd name="connsiteY15" fmla="*/ 292900 h 495300"/>
                <a:gd name="connsiteX16" fmla="*/ 1538880 w 1990725"/>
                <a:gd name="connsiteY16" fmla="*/ 333375 h 495300"/>
                <a:gd name="connsiteX17" fmla="*/ 1518642 w 1990725"/>
                <a:gd name="connsiteY17" fmla="*/ 267886 h 495300"/>
                <a:gd name="connsiteX18" fmla="*/ 1571624 w 1990725"/>
                <a:gd name="connsiteY18" fmla="*/ 227413 h 495300"/>
                <a:gd name="connsiteX19" fmla="*/ 1506136 w 1990725"/>
                <a:gd name="connsiteY19" fmla="*/ 227413 h 495300"/>
                <a:gd name="connsiteX20" fmla="*/ 1266825 w 1990725"/>
                <a:gd name="connsiteY20" fmla="*/ 161925 h 495300"/>
                <a:gd name="connsiteX21" fmla="*/ 1246588 w 1990725"/>
                <a:gd name="connsiteY21" fmla="*/ 227413 h 495300"/>
                <a:gd name="connsiteX22" fmla="*/ 1181100 w 1990725"/>
                <a:gd name="connsiteY22" fmla="*/ 227413 h 495300"/>
                <a:gd name="connsiteX23" fmla="*/ 1234082 w 1990725"/>
                <a:gd name="connsiteY23" fmla="*/ 267886 h 495300"/>
                <a:gd name="connsiteX24" fmla="*/ 1213844 w 1990725"/>
                <a:gd name="connsiteY24" fmla="*/ 333375 h 495300"/>
                <a:gd name="connsiteX25" fmla="*/ 1266825 w 1990725"/>
                <a:gd name="connsiteY25" fmla="*/ 292900 h 495300"/>
                <a:gd name="connsiteX26" fmla="*/ 1319806 w 1990725"/>
                <a:gd name="connsiteY26" fmla="*/ 333375 h 495300"/>
                <a:gd name="connsiteX27" fmla="*/ 1299568 w 1990725"/>
                <a:gd name="connsiteY27" fmla="*/ 267886 h 495300"/>
                <a:gd name="connsiteX28" fmla="*/ 1352550 w 1990725"/>
                <a:gd name="connsiteY28" fmla="*/ 227413 h 495300"/>
                <a:gd name="connsiteX29" fmla="*/ 1287062 w 1990725"/>
                <a:gd name="connsiteY29" fmla="*/ 227413 h 495300"/>
                <a:gd name="connsiteX30" fmla="*/ 723900 w 1990725"/>
                <a:gd name="connsiteY30" fmla="*/ 161925 h 495300"/>
                <a:gd name="connsiteX31" fmla="*/ 703663 w 1990725"/>
                <a:gd name="connsiteY31" fmla="*/ 227413 h 495300"/>
                <a:gd name="connsiteX32" fmla="*/ 638175 w 1990725"/>
                <a:gd name="connsiteY32" fmla="*/ 227413 h 495300"/>
                <a:gd name="connsiteX33" fmla="*/ 691157 w 1990725"/>
                <a:gd name="connsiteY33" fmla="*/ 267886 h 495300"/>
                <a:gd name="connsiteX34" fmla="*/ 670919 w 1990725"/>
                <a:gd name="connsiteY34" fmla="*/ 333375 h 495300"/>
                <a:gd name="connsiteX35" fmla="*/ 723900 w 1990725"/>
                <a:gd name="connsiteY35" fmla="*/ 292900 h 495300"/>
                <a:gd name="connsiteX36" fmla="*/ 776881 w 1990725"/>
                <a:gd name="connsiteY36" fmla="*/ 333375 h 495300"/>
                <a:gd name="connsiteX37" fmla="*/ 756643 w 1990725"/>
                <a:gd name="connsiteY37" fmla="*/ 267886 h 495300"/>
                <a:gd name="connsiteX38" fmla="*/ 809625 w 1990725"/>
                <a:gd name="connsiteY38" fmla="*/ 227413 h 495300"/>
                <a:gd name="connsiteX39" fmla="*/ 744137 w 1990725"/>
                <a:gd name="connsiteY39" fmla="*/ 227413 h 495300"/>
                <a:gd name="connsiteX40" fmla="*/ 504825 w 1990725"/>
                <a:gd name="connsiteY40" fmla="*/ 161925 h 495300"/>
                <a:gd name="connsiteX41" fmla="*/ 484588 w 1990725"/>
                <a:gd name="connsiteY41" fmla="*/ 227413 h 495300"/>
                <a:gd name="connsiteX42" fmla="*/ 419100 w 1990725"/>
                <a:gd name="connsiteY42" fmla="*/ 227413 h 495300"/>
                <a:gd name="connsiteX43" fmla="*/ 472082 w 1990725"/>
                <a:gd name="connsiteY43" fmla="*/ 267886 h 495300"/>
                <a:gd name="connsiteX44" fmla="*/ 451844 w 1990725"/>
                <a:gd name="connsiteY44" fmla="*/ 333375 h 495300"/>
                <a:gd name="connsiteX45" fmla="*/ 504825 w 1990725"/>
                <a:gd name="connsiteY45" fmla="*/ 292900 h 495300"/>
                <a:gd name="connsiteX46" fmla="*/ 557806 w 1990725"/>
                <a:gd name="connsiteY46" fmla="*/ 333375 h 495300"/>
                <a:gd name="connsiteX47" fmla="*/ 537568 w 1990725"/>
                <a:gd name="connsiteY47" fmla="*/ 267886 h 495300"/>
                <a:gd name="connsiteX48" fmla="*/ 590550 w 1990725"/>
                <a:gd name="connsiteY48" fmla="*/ 227413 h 495300"/>
                <a:gd name="connsiteX49" fmla="*/ 525062 w 1990725"/>
                <a:gd name="connsiteY49" fmla="*/ 227413 h 495300"/>
                <a:gd name="connsiteX50" fmla="*/ 285751 w 1990725"/>
                <a:gd name="connsiteY50" fmla="*/ 161925 h 495300"/>
                <a:gd name="connsiteX51" fmla="*/ 265514 w 1990725"/>
                <a:gd name="connsiteY51" fmla="*/ 227413 h 495300"/>
                <a:gd name="connsiteX52" fmla="*/ 200026 w 1990725"/>
                <a:gd name="connsiteY52" fmla="*/ 227413 h 495300"/>
                <a:gd name="connsiteX53" fmla="*/ 253008 w 1990725"/>
                <a:gd name="connsiteY53" fmla="*/ 267886 h 495300"/>
                <a:gd name="connsiteX54" fmla="*/ 232770 w 1990725"/>
                <a:gd name="connsiteY54" fmla="*/ 333375 h 495300"/>
                <a:gd name="connsiteX55" fmla="*/ 285751 w 1990725"/>
                <a:gd name="connsiteY55" fmla="*/ 292900 h 495300"/>
                <a:gd name="connsiteX56" fmla="*/ 338732 w 1990725"/>
                <a:gd name="connsiteY56" fmla="*/ 333375 h 495300"/>
                <a:gd name="connsiteX57" fmla="*/ 318494 w 1990725"/>
                <a:gd name="connsiteY57" fmla="*/ 267886 h 495300"/>
                <a:gd name="connsiteX58" fmla="*/ 371476 w 1990725"/>
                <a:gd name="connsiteY58" fmla="*/ 227413 h 495300"/>
                <a:gd name="connsiteX59" fmla="*/ 305988 w 1990725"/>
                <a:gd name="connsiteY59" fmla="*/ 227413 h 495300"/>
                <a:gd name="connsiteX60" fmla="*/ 0 w 1990725"/>
                <a:gd name="connsiteY60" fmla="*/ 0 h 495300"/>
                <a:gd name="connsiteX61" fmla="*/ 1990725 w 1990725"/>
                <a:gd name="connsiteY61" fmla="*/ 0 h 495300"/>
                <a:gd name="connsiteX62" fmla="*/ 1798400 w 1990725"/>
                <a:gd name="connsiteY62" fmla="*/ 495300 h 495300"/>
                <a:gd name="connsiteX63" fmla="*/ 192325 w 1990725"/>
                <a:gd name="connsiteY63"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990725" h="495300">
                  <a:moveTo>
                    <a:pt x="1704974" y="161925"/>
                  </a:moveTo>
                  <a:lnTo>
                    <a:pt x="1684737" y="227413"/>
                  </a:lnTo>
                  <a:lnTo>
                    <a:pt x="1619249" y="227413"/>
                  </a:lnTo>
                  <a:lnTo>
                    <a:pt x="1672231" y="267886"/>
                  </a:lnTo>
                  <a:lnTo>
                    <a:pt x="1651993" y="333375"/>
                  </a:lnTo>
                  <a:lnTo>
                    <a:pt x="1704974" y="292900"/>
                  </a:lnTo>
                  <a:lnTo>
                    <a:pt x="1757955" y="333375"/>
                  </a:lnTo>
                  <a:lnTo>
                    <a:pt x="1737717" y="267886"/>
                  </a:lnTo>
                  <a:lnTo>
                    <a:pt x="1790699" y="227413"/>
                  </a:lnTo>
                  <a:lnTo>
                    <a:pt x="1725211" y="227413"/>
                  </a:lnTo>
                  <a:close/>
                  <a:moveTo>
                    <a:pt x="1485899" y="161925"/>
                  </a:moveTo>
                  <a:lnTo>
                    <a:pt x="1465662" y="227413"/>
                  </a:lnTo>
                  <a:lnTo>
                    <a:pt x="1400174" y="227413"/>
                  </a:lnTo>
                  <a:lnTo>
                    <a:pt x="1453156" y="267886"/>
                  </a:lnTo>
                  <a:lnTo>
                    <a:pt x="1432918" y="333375"/>
                  </a:lnTo>
                  <a:lnTo>
                    <a:pt x="1485899" y="292900"/>
                  </a:lnTo>
                  <a:lnTo>
                    <a:pt x="1538880" y="333375"/>
                  </a:lnTo>
                  <a:lnTo>
                    <a:pt x="1518642" y="267886"/>
                  </a:lnTo>
                  <a:lnTo>
                    <a:pt x="1571624" y="227413"/>
                  </a:lnTo>
                  <a:lnTo>
                    <a:pt x="1506136" y="227413"/>
                  </a:lnTo>
                  <a:close/>
                  <a:moveTo>
                    <a:pt x="1266825" y="161925"/>
                  </a:moveTo>
                  <a:lnTo>
                    <a:pt x="1246588" y="227413"/>
                  </a:lnTo>
                  <a:lnTo>
                    <a:pt x="1181100" y="227413"/>
                  </a:lnTo>
                  <a:lnTo>
                    <a:pt x="1234082" y="267886"/>
                  </a:lnTo>
                  <a:lnTo>
                    <a:pt x="1213844" y="333375"/>
                  </a:lnTo>
                  <a:lnTo>
                    <a:pt x="1266825" y="292900"/>
                  </a:lnTo>
                  <a:lnTo>
                    <a:pt x="1319806" y="333375"/>
                  </a:lnTo>
                  <a:lnTo>
                    <a:pt x="1299568" y="267886"/>
                  </a:lnTo>
                  <a:lnTo>
                    <a:pt x="1352550" y="227413"/>
                  </a:lnTo>
                  <a:lnTo>
                    <a:pt x="1287062" y="227413"/>
                  </a:lnTo>
                  <a:close/>
                  <a:moveTo>
                    <a:pt x="723900" y="161925"/>
                  </a:moveTo>
                  <a:lnTo>
                    <a:pt x="703663" y="227413"/>
                  </a:lnTo>
                  <a:lnTo>
                    <a:pt x="638175" y="227413"/>
                  </a:lnTo>
                  <a:lnTo>
                    <a:pt x="691157" y="267886"/>
                  </a:lnTo>
                  <a:lnTo>
                    <a:pt x="670919" y="333375"/>
                  </a:lnTo>
                  <a:lnTo>
                    <a:pt x="723900" y="292900"/>
                  </a:lnTo>
                  <a:lnTo>
                    <a:pt x="776881" y="333375"/>
                  </a:lnTo>
                  <a:lnTo>
                    <a:pt x="756643" y="267886"/>
                  </a:lnTo>
                  <a:lnTo>
                    <a:pt x="809625" y="227413"/>
                  </a:lnTo>
                  <a:lnTo>
                    <a:pt x="744137" y="227413"/>
                  </a:lnTo>
                  <a:close/>
                  <a:moveTo>
                    <a:pt x="504825" y="161925"/>
                  </a:moveTo>
                  <a:lnTo>
                    <a:pt x="484588" y="227413"/>
                  </a:lnTo>
                  <a:lnTo>
                    <a:pt x="419100" y="227413"/>
                  </a:lnTo>
                  <a:lnTo>
                    <a:pt x="472082" y="267886"/>
                  </a:lnTo>
                  <a:lnTo>
                    <a:pt x="451844" y="333375"/>
                  </a:lnTo>
                  <a:lnTo>
                    <a:pt x="504825" y="292900"/>
                  </a:lnTo>
                  <a:lnTo>
                    <a:pt x="557806" y="333375"/>
                  </a:lnTo>
                  <a:lnTo>
                    <a:pt x="537568" y="267886"/>
                  </a:lnTo>
                  <a:lnTo>
                    <a:pt x="590550" y="227413"/>
                  </a:lnTo>
                  <a:lnTo>
                    <a:pt x="525062" y="227413"/>
                  </a:lnTo>
                  <a:close/>
                  <a:moveTo>
                    <a:pt x="285751" y="161925"/>
                  </a:moveTo>
                  <a:lnTo>
                    <a:pt x="265514" y="227413"/>
                  </a:lnTo>
                  <a:lnTo>
                    <a:pt x="200026" y="227413"/>
                  </a:lnTo>
                  <a:lnTo>
                    <a:pt x="253008" y="267886"/>
                  </a:lnTo>
                  <a:lnTo>
                    <a:pt x="232770" y="333375"/>
                  </a:lnTo>
                  <a:lnTo>
                    <a:pt x="285751" y="292900"/>
                  </a:lnTo>
                  <a:lnTo>
                    <a:pt x="338732" y="333375"/>
                  </a:lnTo>
                  <a:lnTo>
                    <a:pt x="318494" y="267886"/>
                  </a:lnTo>
                  <a:lnTo>
                    <a:pt x="371476" y="227413"/>
                  </a:lnTo>
                  <a:lnTo>
                    <a:pt x="305988" y="227413"/>
                  </a:lnTo>
                  <a:close/>
                  <a:moveTo>
                    <a:pt x="0" y="0"/>
                  </a:moveTo>
                  <a:lnTo>
                    <a:pt x="1990725" y="0"/>
                  </a:lnTo>
                  <a:lnTo>
                    <a:pt x="1798400" y="495300"/>
                  </a:lnTo>
                  <a:lnTo>
                    <a:pt x="192325" y="495300"/>
                  </a:lnTo>
                  <a:close/>
                </a:path>
              </a:pathLst>
            </a:custGeom>
            <a:solidFill>
              <a:srgbClr val="E779A3">
                <a:lumMod val="40000"/>
                <a:lumOff val="60000"/>
              </a:srgbClr>
            </a:solidFill>
            <a:ln>
              <a:noFill/>
            </a:ln>
          </p:spPr>
          <p:style>
            <a:lnRef idx="2">
              <a:srgbClr val="E779A3">
                <a:shade val="50000"/>
              </a:srgbClr>
            </a:lnRef>
            <a:fillRef idx="1">
              <a:srgbClr val="E779A3"/>
            </a:fillRef>
            <a:effectRef idx="0">
              <a:srgbClr val="E779A3"/>
            </a:effectRef>
            <a:fontRef idx="minor">
              <a:srgbClr val="FFFFFF"/>
            </a:fontRef>
          </p:style>
          <p:txBody>
            <a:bodyPr rtlCol="0" anchor="ctr">
              <a:normAutofit fontScale="55000" lnSpcReduction="20000"/>
            </a:bodyPr>
            <a:lstStyle/>
            <a:p>
              <a:pPr algn="ctr"/>
              <a:r>
                <a:rPr lang="en-US" altLang="zh-CN" sz="2800" dirty="0">
                  <a:solidFill>
                    <a:srgbClr val="E779A3">
                      <a:lumMod val="50000"/>
                    </a:srgbClr>
                  </a:solidFill>
                </a:rPr>
                <a:t>D</a:t>
              </a:r>
              <a:endParaRPr lang="zh-CN" altLang="en-US" sz="2800" dirty="0">
                <a:solidFill>
                  <a:srgbClr val="E779A3">
                    <a:lumMod val="50000"/>
                  </a:srgbClr>
                </a:solidFill>
              </a:endParaRPr>
            </a:p>
          </p:txBody>
        </p:sp>
      </p:grpSp>
      <p:sp>
        <p:nvSpPr>
          <p:cNvPr id="38" name="任意多边形 37"/>
          <p:cNvSpPr/>
          <p:nvPr>
            <p:custDataLst>
              <p:tags r:id="rId24"/>
            </p:custDataLst>
          </p:nvPr>
        </p:nvSpPr>
        <p:spPr>
          <a:xfrm>
            <a:off x="6640840" y="4829785"/>
            <a:ext cx="2353070" cy="1154635"/>
          </a:xfrm>
          <a:custGeom>
            <a:avLst/>
            <a:gdLst>
              <a:gd name="connsiteX0" fmla="*/ 0 w 3124200"/>
              <a:gd name="connsiteY0" fmla="*/ 0 h 1533522"/>
              <a:gd name="connsiteX1" fmla="*/ 3124200 w 3124200"/>
              <a:gd name="connsiteY1" fmla="*/ 0 h 1533522"/>
              <a:gd name="connsiteX2" fmla="*/ 2757336 w 3124200"/>
              <a:gd name="connsiteY2" fmla="*/ 1533522 h 1533522"/>
              <a:gd name="connsiteX3" fmla="*/ 366864 w 3124200"/>
              <a:gd name="connsiteY3" fmla="*/ 1533522 h 1533522"/>
            </a:gdLst>
            <a:ahLst/>
            <a:cxnLst>
              <a:cxn ang="0">
                <a:pos x="connsiteX0" y="connsiteY0"/>
              </a:cxn>
              <a:cxn ang="0">
                <a:pos x="connsiteX1" y="connsiteY1"/>
              </a:cxn>
              <a:cxn ang="0">
                <a:pos x="connsiteX2" y="connsiteY2"/>
              </a:cxn>
              <a:cxn ang="0">
                <a:pos x="connsiteX3" y="connsiteY3"/>
              </a:cxn>
            </a:cxnLst>
            <a:rect l="l" t="t" r="r" b="b"/>
            <a:pathLst>
              <a:path w="3124200" h="1533522">
                <a:moveTo>
                  <a:pt x="0" y="0"/>
                </a:moveTo>
                <a:lnTo>
                  <a:pt x="3124200" y="0"/>
                </a:lnTo>
                <a:lnTo>
                  <a:pt x="2757336" y="1533522"/>
                </a:lnTo>
                <a:lnTo>
                  <a:pt x="366864" y="1533522"/>
                </a:lnTo>
                <a:close/>
              </a:path>
            </a:pathLst>
          </a:custGeom>
          <a:ln>
            <a:noFill/>
          </a:ln>
        </p:spPr>
        <p:style>
          <a:lnRef idx="2">
            <a:srgbClr val="E779A3">
              <a:shade val="50000"/>
            </a:srgbClr>
          </a:lnRef>
          <a:fillRef idx="1">
            <a:srgbClr val="E779A3"/>
          </a:fillRef>
          <a:effectRef idx="0">
            <a:srgbClr val="E779A3"/>
          </a:effectRef>
          <a:fontRef idx="minor">
            <a:srgbClr val="FFFFFF"/>
          </a:fontRef>
        </p:style>
        <p:txBody>
          <a:bodyPr lIns="144000" rIns="144000" bIns="324000" rtlCol="0" anchor="ctr">
            <a:normAutofit/>
          </a:bodyPr>
          <a:lstStyle/>
          <a:p>
            <a:pPr algn="ctr">
              <a:lnSpc>
                <a:spcPct val="150000"/>
              </a:lnSpc>
            </a:pPr>
            <a:endParaRPr lang="zh-CN" altLang="en-US" dirty="0">
              <a:solidFill>
                <a:srgbClr val="FFFFFF"/>
              </a:solidFill>
            </a:endParaRPr>
          </a:p>
        </p:txBody>
      </p:sp>
      <p:sp>
        <p:nvSpPr>
          <p:cNvPr id="39" name="梯形 38"/>
          <p:cNvSpPr/>
          <p:nvPr>
            <p:custDataLst>
              <p:tags r:id="rId25"/>
            </p:custDataLst>
          </p:nvPr>
        </p:nvSpPr>
        <p:spPr>
          <a:xfrm>
            <a:off x="6920678" y="5731349"/>
            <a:ext cx="1793395" cy="253679"/>
          </a:xfrm>
          <a:prstGeom prst="trapezoid">
            <a:avLst>
              <a:gd name="adj" fmla="val 55159"/>
            </a:avLst>
          </a:prstGeom>
          <a:solidFill>
            <a:srgbClr val="E779A3">
              <a:lumMod val="50000"/>
            </a:srgbClr>
          </a:solidFill>
          <a:ln>
            <a:noFill/>
          </a:ln>
        </p:spPr>
        <p:style>
          <a:lnRef idx="2">
            <a:srgbClr val="E779A3">
              <a:shade val="50000"/>
            </a:srgbClr>
          </a:lnRef>
          <a:fillRef idx="1">
            <a:srgbClr val="E779A3"/>
          </a:fillRef>
          <a:effectRef idx="0">
            <a:srgbClr val="E779A3"/>
          </a:effectRef>
          <a:fontRef idx="minor">
            <a:srgbClr val="FFFFFF"/>
          </a:fontRef>
        </p:style>
        <p:txBody>
          <a:bodyPr rtlCol="0" anchor="ctr">
            <a:normAutofit fontScale="47500" lnSpcReduction="20000"/>
          </a:bodyPr>
          <a:lstStyle/>
          <a:p>
            <a:pPr algn="ctr"/>
            <a:endParaRPr lang="zh-CN" altLang="en-US"/>
          </a:p>
        </p:txBody>
      </p:sp>
      <p:sp>
        <p:nvSpPr>
          <p:cNvPr id="40" name="任意多边形 39"/>
          <p:cNvSpPr/>
          <p:nvPr>
            <p:custDataLst>
              <p:tags r:id="rId26"/>
            </p:custDataLst>
          </p:nvPr>
        </p:nvSpPr>
        <p:spPr>
          <a:xfrm>
            <a:off x="7067897" y="5731349"/>
            <a:ext cx="1498957" cy="372914"/>
          </a:xfrm>
          <a:custGeom>
            <a:avLst/>
            <a:gdLst>
              <a:gd name="connsiteX0" fmla="*/ 1704974 w 1990725"/>
              <a:gd name="connsiteY0" fmla="*/ 161925 h 495300"/>
              <a:gd name="connsiteX1" fmla="*/ 1684737 w 1990725"/>
              <a:gd name="connsiteY1" fmla="*/ 227413 h 495300"/>
              <a:gd name="connsiteX2" fmla="*/ 1619249 w 1990725"/>
              <a:gd name="connsiteY2" fmla="*/ 227413 h 495300"/>
              <a:gd name="connsiteX3" fmla="*/ 1672231 w 1990725"/>
              <a:gd name="connsiteY3" fmla="*/ 267886 h 495300"/>
              <a:gd name="connsiteX4" fmla="*/ 1651993 w 1990725"/>
              <a:gd name="connsiteY4" fmla="*/ 333375 h 495300"/>
              <a:gd name="connsiteX5" fmla="*/ 1704974 w 1990725"/>
              <a:gd name="connsiteY5" fmla="*/ 292900 h 495300"/>
              <a:gd name="connsiteX6" fmla="*/ 1757955 w 1990725"/>
              <a:gd name="connsiteY6" fmla="*/ 333375 h 495300"/>
              <a:gd name="connsiteX7" fmla="*/ 1737717 w 1990725"/>
              <a:gd name="connsiteY7" fmla="*/ 267886 h 495300"/>
              <a:gd name="connsiteX8" fmla="*/ 1790699 w 1990725"/>
              <a:gd name="connsiteY8" fmla="*/ 227413 h 495300"/>
              <a:gd name="connsiteX9" fmla="*/ 1725211 w 1990725"/>
              <a:gd name="connsiteY9" fmla="*/ 227413 h 495300"/>
              <a:gd name="connsiteX10" fmla="*/ 1485899 w 1990725"/>
              <a:gd name="connsiteY10" fmla="*/ 161925 h 495300"/>
              <a:gd name="connsiteX11" fmla="*/ 1465662 w 1990725"/>
              <a:gd name="connsiteY11" fmla="*/ 227413 h 495300"/>
              <a:gd name="connsiteX12" fmla="*/ 1400174 w 1990725"/>
              <a:gd name="connsiteY12" fmla="*/ 227413 h 495300"/>
              <a:gd name="connsiteX13" fmla="*/ 1453156 w 1990725"/>
              <a:gd name="connsiteY13" fmla="*/ 267886 h 495300"/>
              <a:gd name="connsiteX14" fmla="*/ 1432918 w 1990725"/>
              <a:gd name="connsiteY14" fmla="*/ 333375 h 495300"/>
              <a:gd name="connsiteX15" fmla="*/ 1485899 w 1990725"/>
              <a:gd name="connsiteY15" fmla="*/ 292900 h 495300"/>
              <a:gd name="connsiteX16" fmla="*/ 1538880 w 1990725"/>
              <a:gd name="connsiteY16" fmla="*/ 333375 h 495300"/>
              <a:gd name="connsiteX17" fmla="*/ 1518642 w 1990725"/>
              <a:gd name="connsiteY17" fmla="*/ 267886 h 495300"/>
              <a:gd name="connsiteX18" fmla="*/ 1571624 w 1990725"/>
              <a:gd name="connsiteY18" fmla="*/ 227413 h 495300"/>
              <a:gd name="connsiteX19" fmla="*/ 1506136 w 1990725"/>
              <a:gd name="connsiteY19" fmla="*/ 227413 h 495300"/>
              <a:gd name="connsiteX20" fmla="*/ 1266825 w 1990725"/>
              <a:gd name="connsiteY20" fmla="*/ 161925 h 495300"/>
              <a:gd name="connsiteX21" fmla="*/ 1246588 w 1990725"/>
              <a:gd name="connsiteY21" fmla="*/ 227413 h 495300"/>
              <a:gd name="connsiteX22" fmla="*/ 1181100 w 1990725"/>
              <a:gd name="connsiteY22" fmla="*/ 227413 h 495300"/>
              <a:gd name="connsiteX23" fmla="*/ 1234082 w 1990725"/>
              <a:gd name="connsiteY23" fmla="*/ 267886 h 495300"/>
              <a:gd name="connsiteX24" fmla="*/ 1213844 w 1990725"/>
              <a:gd name="connsiteY24" fmla="*/ 333375 h 495300"/>
              <a:gd name="connsiteX25" fmla="*/ 1266825 w 1990725"/>
              <a:gd name="connsiteY25" fmla="*/ 292900 h 495300"/>
              <a:gd name="connsiteX26" fmla="*/ 1319806 w 1990725"/>
              <a:gd name="connsiteY26" fmla="*/ 333375 h 495300"/>
              <a:gd name="connsiteX27" fmla="*/ 1299568 w 1990725"/>
              <a:gd name="connsiteY27" fmla="*/ 267886 h 495300"/>
              <a:gd name="connsiteX28" fmla="*/ 1352550 w 1990725"/>
              <a:gd name="connsiteY28" fmla="*/ 227413 h 495300"/>
              <a:gd name="connsiteX29" fmla="*/ 1287062 w 1990725"/>
              <a:gd name="connsiteY29" fmla="*/ 227413 h 495300"/>
              <a:gd name="connsiteX30" fmla="*/ 723900 w 1990725"/>
              <a:gd name="connsiteY30" fmla="*/ 161925 h 495300"/>
              <a:gd name="connsiteX31" fmla="*/ 703663 w 1990725"/>
              <a:gd name="connsiteY31" fmla="*/ 227413 h 495300"/>
              <a:gd name="connsiteX32" fmla="*/ 638175 w 1990725"/>
              <a:gd name="connsiteY32" fmla="*/ 227413 h 495300"/>
              <a:gd name="connsiteX33" fmla="*/ 691157 w 1990725"/>
              <a:gd name="connsiteY33" fmla="*/ 267886 h 495300"/>
              <a:gd name="connsiteX34" fmla="*/ 670919 w 1990725"/>
              <a:gd name="connsiteY34" fmla="*/ 333375 h 495300"/>
              <a:gd name="connsiteX35" fmla="*/ 723900 w 1990725"/>
              <a:gd name="connsiteY35" fmla="*/ 292900 h 495300"/>
              <a:gd name="connsiteX36" fmla="*/ 776881 w 1990725"/>
              <a:gd name="connsiteY36" fmla="*/ 333375 h 495300"/>
              <a:gd name="connsiteX37" fmla="*/ 756643 w 1990725"/>
              <a:gd name="connsiteY37" fmla="*/ 267886 h 495300"/>
              <a:gd name="connsiteX38" fmla="*/ 809625 w 1990725"/>
              <a:gd name="connsiteY38" fmla="*/ 227413 h 495300"/>
              <a:gd name="connsiteX39" fmla="*/ 744137 w 1990725"/>
              <a:gd name="connsiteY39" fmla="*/ 227413 h 495300"/>
              <a:gd name="connsiteX40" fmla="*/ 504825 w 1990725"/>
              <a:gd name="connsiteY40" fmla="*/ 161925 h 495300"/>
              <a:gd name="connsiteX41" fmla="*/ 484588 w 1990725"/>
              <a:gd name="connsiteY41" fmla="*/ 227413 h 495300"/>
              <a:gd name="connsiteX42" fmla="*/ 419100 w 1990725"/>
              <a:gd name="connsiteY42" fmla="*/ 227413 h 495300"/>
              <a:gd name="connsiteX43" fmla="*/ 472082 w 1990725"/>
              <a:gd name="connsiteY43" fmla="*/ 267886 h 495300"/>
              <a:gd name="connsiteX44" fmla="*/ 451844 w 1990725"/>
              <a:gd name="connsiteY44" fmla="*/ 333375 h 495300"/>
              <a:gd name="connsiteX45" fmla="*/ 504825 w 1990725"/>
              <a:gd name="connsiteY45" fmla="*/ 292900 h 495300"/>
              <a:gd name="connsiteX46" fmla="*/ 557806 w 1990725"/>
              <a:gd name="connsiteY46" fmla="*/ 333375 h 495300"/>
              <a:gd name="connsiteX47" fmla="*/ 537568 w 1990725"/>
              <a:gd name="connsiteY47" fmla="*/ 267886 h 495300"/>
              <a:gd name="connsiteX48" fmla="*/ 590550 w 1990725"/>
              <a:gd name="connsiteY48" fmla="*/ 227413 h 495300"/>
              <a:gd name="connsiteX49" fmla="*/ 525062 w 1990725"/>
              <a:gd name="connsiteY49" fmla="*/ 227413 h 495300"/>
              <a:gd name="connsiteX50" fmla="*/ 285751 w 1990725"/>
              <a:gd name="connsiteY50" fmla="*/ 161925 h 495300"/>
              <a:gd name="connsiteX51" fmla="*/ 265514 w 1990725"/>
              <a:gd name="connsiteY51" fmla="*/ 227413 h 495300"/>
              <a:gd name="connsiteX52" fmla="*/ 200026 w 1990725"/>
              <a:gd name="connsiteY52" fmla="*/ 227413 h 495300"/>
              <a:gd name="connsiteX53" fmla="*/ 253008 w 1990725"/>
              <a:gd name="connsiteY53" fmla="*/ 267886 h 495300"/>
              <a:gd name="connsiteX54" fmla="*/ 232770 w 1990725"/>
              <a:gd name="connsiteY54" fmla="*/ 333375 h 495300"/>
              <a:gd name="connsiteX55" fmla="*/ 285751 w 1990725"/>
              <a:gd name="connsiteY55" fmla="*/ 292900 h 495300"/>
              <a:gd name="connsiteX56" fmla="*/ 338732 w 1990725"/>
              <a:gd name="connsiteY56" fmla="*/ 333375 h 495300"/>
              <a:gd name="connsiteX57" fmla="*/ 318494 w 1990725"/>
              <a:gd name="connsiteY57" fmla="*/ 267886 h 495300"/>
              <a:gd name="connsiteX58" fmla="*/ 371476 w 1990725"/>
              <a:gd name="connsiteY58" fmla="*/ 227413 h 495300"/>
              <a:gd name="connsiteX59" fmla="*/ 305988 w 1990725"/>
              <a:gd name="connsiteY59" fmla="*/ 227413 h 495300"/>
              <a:gd name="connsiteX60" fmla="*/ 0 w 1990725"/>
              <a:gd name="connsiteY60" fmla="*/ 0 h 495300"/>
              <a:gd name="connsiteX61" fmla="*/ 1990725 w 1990725"/>
              <a:gd name="connsiteY61" fmla="*/ 0 h 495300"/>
              <a:gd name="connsiteX62" fmla="*/ 1798400 w 1990725"/>
              <a:gd name="connsiteY62" fmla="*/ 495300 h 495300"/>
              <a:gd name="connsiteX63" fmla="*/ 192325 w 1990725"/>
              <a:gd name="connsiteY63"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990725" h="495300">
                <a:moveTo>
                  <a:pt x="1704974" y="161925"/>
                </a:moveTo>
                <a:lnTo>
                  <a:pt x="1684737" y="227413"/>
                </a:lnTo>
                <a:lnTo>
                  <a:pt x="1619249" y="227413"/>
                </a:lnTo>
                <a:lnTo>
                  <a:pt x="1672231" y="267886"/>
                </a:lnTo>
                <a:lnTo>
                  <a:pt x="1651993" y="333375"/>
                </a:lnTo>
                <a:lnTo>
                  <a:pt x="1704974" y="292900"/>
                </a:lnTo>
                <a:lnTo>
                  <a:pt x="1757955" y="333375"/>
                </a:lnTo>
                <a:lnTo>
                  <a:pt x="1737717" y="267886"/>
                </a:lnTo>
                <a:lnTo>
                  <a:pt x="1790699" y="227413"/>
                </a:lnTo>
                <a:lnTo>
                  <a:pt x="1725211" y="227413"/>
                </a:lnTo>
                <a:close/>
                <a:moveTo>
                  <a:pt x="1485899" y="161925"/>
                </a:moveTo>
                <a:lnTo>
                  <a:pt x="1465662" y="227413"/>
                </a:lnTo>
                <a:lnTo>
                  <a:pt x="1400174" y="227413"/>
                </a:lnTo>
                <a:lnTo>
                  <a:pt x="1453156" y="267886"/>
                </a:lnTo>
                <a:lnTo>
                  <a:pt x="1432918" y="333375"/>
                </a:lnTo>
                <a:lnTo>
                  <a:pt x="1485899" y="292900"/>
                </a:lnTo>
                <a:lnTo>
                  <a:pt x="1538880" y="333375"/>
                </a:lnTo>
                <a:lnTo>
                  <a:pt x="1518642" y="267886"/>
                </a:lnTo>
                <a:lnTo>
                  <a:pt x="1571624" y="227413"/>
                </a:lnTo>
                <a:lnTo>
                  <a:pt x="1506136" y="227413"/>
                </a:lnTo>
                <a:close/>
                <a:moveTo>
                  <a:pt x="1266825" y="161925"/>
                </a:moveTo>
                <a:lnTo>
                  <a:pt x="1246588" y="227413"/>
                </a:lnTo>
                <a:lnTo>
                  <a:pt x="1181100" y="227413"/>
                </a:lnTo>
                <a:lnTo>
                  <a:pt x="1234082" y="267886"/>
                </a:lnTo>
                <a:lnTo>
                  <a:pt x="1213844" y="333375"/>
                </a:lnTo>
                <a:lnTo>
                  <a:pt x="1266825" y="292900"/>
                </a:lnTo>
                <a:lnTo>
                  <a:pt x="1319806" y="333375"/>
                </a:lnTo>
                <a:lnTo>
                  <a:pt x="1299568" y="267886"/>
                </a:lnTo>
                <a:lnTo>
                  <a:pt x="1352550" y="227413"/>
                </a:lnTo>
                <a:lnTo>
                  <a:pt x="1287062" y="227413"/>
                </a:lnTo>
                <a:close/>
                <a:moveTo>
                  <a:pt x="723900" y="161925"/>
                </a:moveTo>
                <a:lnTo>
                  <a:pt x="703663" y="227413"/>
                </a:lnTo>
                <a:lnTo>
                  <a:pt x="638175" y="227413"/>
                </a:lnTo>
                <a:lnTo>
                  <a:pt x="691157" y="267886"/>
                </a:lnTo>
                <a:lnTo>
                  <a:pt x="670919" y="333375"/>
                </a:lnTo>
                <a:lnTo>
                  <a:pt x="723900" y="292900"/>
                </a:lnTo>
                <a:lnTo>
                  <a:pt x="776881" y="333375"/>
                </a:lnTo>
                <a:lnTo>
                  <a:pt x="756643" y="267886"/>
                </a:lnTo>
                <a:lnTo>
                  <a:pt x="809625" y="227413"/>
                </a:lnTo>
                <a:lnTo>
                  <a:pt x="744137" y="227413"/>
                </a:lnTo>
                <a:close/>
                <a:moveTo>
                  <a:pt x="504825" y="161925"/>
                </a:moveTo>
                <a:lnTo>
                  <a:pt x="484588" y="227413"/>
                </a:lnTo>
                <a:lnTo>
                  <a:pt x="419100" y="227413"/>
                </a:lnTo>
                <a:lnTo>
                  <a:pt x="472082" y="267886"/>
                </a:lnTo>
                <a:lnTo>
                  <a:pt x="451844" y="333375"/>
                </a:lnTo>
                <a:lnTo>
                  <a:pt x="504825" y="292900"/>
                </a:lnTo>
                <a:lnTo>
                  <a:pt x="557806" y="333375"/>
                </a:lnTo>
                <a:lnTo>
                  <a:pt x="537568" y="267886"/>
                </a:lnTo>
                <a:lnTo>
                  <a:pt x="590550" y="227413"/>
                </a:lnTo>
                <a:lnTo>
                  <a:pt x="525062" y="227413"/>
                </a:lnTo>
                <a:close/>
                <a:moveTo>
                  <a:pt x="285751" y="161925"/>
                </a:moveTo>
                <a:lnTo>
                  <a:pt x="265514" y="227413"/>
                </a:lnTo>
                <a:lnTo>
                  <a:pt x="200026" y="227413"/>
                </a:lnTo>
                <a:lnTo>
                  <a:pt x="253008" y="267886"/>
                </a:lnTo>
                <a:lnTo>
                  <a:pt x="232770" y="333375"/>
                </a:lnTo>
                <a:lnTo>
                  <a:pt x="285751" y="292900"/>
                </a:lnTo>
                <a:lnTo>
                  <a:pt x="338732" y="333375"/>
                </a:lnTo>
                <a:lnTo>
                  <a:pt x="318494" y="267886"/>
                </a:lnTo>
                <a:lnTo>
                  <a:pt x="371476" y="227413"/>
                </a:lnTo>
                <a:lnTo>
                  <a:pt x="305988" y="227413"/>
                </a:lnTo>
                <a:close/>
                <a:moveTo>
                  <a:pt x="0" y="0"/>
                </a:moveTo>
                <a:lnTo>
                  <a:pt x="1990725" y="0"/>
                </a:lnTo>
                <a:lnTo>
                  <a:pt x="1798400" y="495300"/>
                </a:lnTo>
                <a:lnTo>
                  <a:pt x="192325" y="495300"/>
                </a:lnTo>
                <a:close/>
              </a:path>
            </a:pathLst>
          </a:custGeom>
          <a:solidFill>
            <a:srgbClr val="E779A3">
              <a:lumMod val="40000"/>
              <a:lumOff val="60000"/>
            </a:srgbClr>
          </a:solidFill>
          <a:ln>
            <a:noFill/>
          </a:ln>
        </p:spPr>
        <p:style>
          <a:lnRef idx="2">
            <a:srgbClr val="E779A3">
              <a:shade val="50000"/>
            </a:srgbClr>
          </a:lnRef>
          <a:fillRef idx="1">
            <a:srgbClr val="E779A3"/>
          </a:fillRef>
          <a:effectRef idx="0">
            <a:srgbClr val="E779A3"/>
          </a:effectRef>
          <a:fontRef idx="minor">
            <a:srgbClr val="FFFFFF"/>
          </a:fontRef>
        </p:style>
        <p:txBody>
          <a:bodyPr rtlCol="0" anchor="ctr">
            <a:normAutofit fontScale="52500" lnSpcReduction="20000"/>
          </a:bodyPr>
          <a:lstStyle/>
          <a:p>
            <a:pPr algn="ctr"/>
            <a:r>
              <a:rPr lang="en-US" altLang="zh-CN" sz="2800" dirty="0">
                <a:solidFill>
                  <a:srgbClr val="E779A3">
                    <a:lumMod val="50000"/>
                  </a:srgbClr>
                </a:solidFill>
              </a:rPr>
              <a:t>E</a:t>
            </a:r>
            <a:endParaRPr lang="zh-CN" altLang="en-US" sz="2800" dirty="0">
              <a:solidFill>
                <a:srgbClr val="E779A3">
                  <a:lumMod val="50000"/>
                </a:srgbClr>
              </a:solidFill>
            </a:endParaRPr>
          </a:p>
        </p:txBody>
      </p:sp>
      <p:sp>
        <p:nvSpPr>
          <p:cNvPr id="9" name="文本框 8"/>
          <p:cNvSpPr txBox="1"/>
          <p:nvPr>
            <p:custDataLst>
              <p:tags r:id="rId27"/>
            </p:custDataLst>
          </p:nvPr>
        </p:nvSpPr>
        <p:spPr>
          <a:xfrm>
            <a:off x="1628703" y="3252352"/>
            <a:ext cx="1840846" cy="884531"/>
          </a:xfrm>
          <a:prstGeom prst="rect">
            <a:avLst/>
          </a:prstGeom>
          <a:noFill/>
        </p:spPr>
        <p:txBody>
          <a:bodyPr wrap="square" rtlCol="0">
            <a:normAutofit/>
          </a:bodyPr>
          <a:lstStyle/>
          <a:p>
            <a:pPr algn="ctr">
              <a:lnSpc>
                <a:spcPct val="120000"/>
              </a:lnSpc>
            </a:pPr>
            <a:r>
              <a:rPr lang="zh-CN" altLang="en-US" sz="1600" spc="150">
                <a:solidFill>
                  <a:srgbClr val="FFFFFF"/>
                </a:solidFill>
                <a:uFillTx/>
                <a:latin typeface="微软雅黑" panose="020B0503020204020204" charset="-122"/>
                <a:ea typeface="微软雅黑" panose="020B0503020204020204" charset="-122"/>
              </a:rPr>
              <a:t>否认</a:t>
            </a:r>
            <a:endParaRPr lang="zh-CN" altLang="en-US" sz="1600" spc="150">
              <a:solidFill>
                <a:srgbClr val="FFFFFF"/>
              </a:solidFill>
              <a:uFillTx/>
              <a:latin typeface="微软雅黑" panose="020B0503020204020204" charset="-122"/>
              <a:ea typeface="微软雅黑" panose="020B0503020204020204" charset="-122"/>
            </a:endParaRPr>
          </a:p>
        </p:txBody>
      </p:sp>
      <p:sp>
        <p:nvSpPr>
          <p:cNvPr id="12" name="文本框 11"/>
          <p:cNvSpPr txBox="1"/>
          <p:nvPr>
            <p:custDataLst>
              <p:tags r:id="rId28"/>
            </p:custDataLst>
          </p:nvPr>
        </p:nvSpPr>
        <p:spPr>
          <a:xfrm>
            <a:off x="5140667" y="3258435"/>
            <a:ext cx="1840846" cy="884531"/>
          </a:xfrm>
          <a:prstGeom prst="rect">
            <a:avLst/>
          </a:prstGeom>
          <a:noFill/>
        </p:spPr>
        <p:txBody>
          <a:bodyPr wrap="square" rtlCol="0">
            <a:normAutofit/>
          </a:bodyPr>
          <a:lstStyle/>
          <a:p>
            <a:pPr algn="ctr">
              <a:lnSpc>
                <a:spcPct val="120000"/>
              </a:lnSpc>
            </a:pPr>
            <a:r>
              <a:rPr lang="zh-CN" altLang="en-US" sz="1600" spc="150">
                <a:solidFill>
                  <a:srgbClr val="FFFFFF"/>
                </a:solidFill>
                <a:uFillTx/>
                <a:latin typeface="微软雅黑" panose="020B0503020204020204" charset="-122"/>
                <a:ea typeface="微软雅黑" panose="020B0503020204020204" charset="-122"/>
              </a:rPr>
              <a:t>愤怒</a:t>
            </a:r>
            <a:endParaRPr lang="zh-CN" altLang="en-US" sz="1600" spc="150">
              <a:solidFill>
                <a:srgbClr val="FFFFFF"/>
              </a:solidFill>
              <a:uFillTx/>
              <a:latin typeface="微软雅黑" panose="020B0503020204020204" charset="-122"/>
              <a:ea typeface="微软雅黑" panose="020B0503020204020204" charset="-122"/>
            </a:endParaRPr>
          </a:p>
        </p:txBody>
      </p:sp>
      <p:sp>
        <p:nvSpPr>
          <p:cNvPr id="13" name="文本框 12"/>
          <p:cNvSpPr txBox="1"/>
          <p:nvPr>
            <p:custDataLst>
              <p:tags r:id="rId29"/>
            </p:custDataLst>
          </p:nvPr>
        </p:nvSpPr>
        <p:spPr>
          <a:xfrm>
            <a:off x="8658105" y="3252352"/>
            <a:ext cx="1840846" cy="884531"/>
          </a:xfrm>
          <a:prstGeom prst="rect">
            <a:avLst/>
          </a:prstGeom>
          <a:noFill/>
        </p:spPr>
        <p:txBody>
          <a:bodyPr wrap="square" rtlCol="0">
            <a:normAutofit/>
          </a:bodyPr>
          <a:lstStyle/>
          <a:p>
            <a:pPr algn="ctr">
              <a:lnSpc>
                <a:spcPct val="120000"/>
              </a:lnSpc>
            </a:pPr>
            <a:r>
              <a:rPr lang="zh-CN" altLang="en-US" sz="1600" spc="150">
                <a:solidFill>
                  <a:srgbClr val="FFFFFF"/>
                </a:solidFill>
                <a:uFillTx/>
                <a:latin typeface="微软雅黑" panose="020B0503020204020204" charset="-122"/>
                <a:ea typeface="微软雅黑" panose="020B0503020204020204" charset="-122"/>
              </a:rPr>
              <a:t>讨价还价</a:t>
            </a:r>
            <a:endParaRPr lang="zh-CN" altLang="en-US" sz="1600" spc="150">
              <a:solidFill>
                <a:srgbClr val="FFFFFF"/>
              </a:solidFill>
              <a:uFillTx/>
              <a:latin typeface="微软雅黑" panose="020B0503020204020204" charset="-122"/>
              <a:ea typeface="微软雅黑" panose="020B0503020204020204" charset="-122"/>
            </a:endParaRPr>
          </a:p>
        </p:txBody>
      </p:sp>
      <p:sp>
        <p:nvSpPr>
          <p:cNvPr id="14" name="文本框 13"/>
          <p:cNvSpPr txBox="1"/>
          <p:nvPr>
            <p:custDataLst>
              <p:tags r:id="rId30"/>
            </p:custDataLst>
          </p:nvPr>
        </p:nvSpPr>
        <p:spPr>
          <a:xfrm>
            <a:off x="3371605" y="4964837"/>
            <a:ext cx="1840846" cy="884531"/>
          </a:xfrm>
          <a:prstGeom prst="rect">
            <a:avLst/>
          </a:prstGeom>
          <a:noFill/>
        </p:spPr>
        <p:txBody>
          <a:bodyPr wrap="square" rtlCol="0">
            <a:normAutofit/>
          </a:bodyPr>
          <a:lstStyle/>
          <a:p>
            <a:pPr algn="ctr">
              <a:lnSpc>
                <a:spcPct val="120000"/>
              </a:lnSpc>
            </a:pPr>
            <a:r>
              <a:rPr lang="zh-CN" altLang="en-US" sz="1600" spc="150">
                <a:solidFill>
                  <a:srgbClr val="FFFFFF"/>
                </a:solidFill>
                <a:uFillTx/>
                <a:latin typeface="微软雅黑" panose="020B0503020204020204" charset="-122"/>
                <a:ea typeface="微软雅黑" panose="020B0503020204020204" charset="-122"/>
              </a:rPr>
              <a:t>抑郁和消沉</a:t>
            </a:r>
            <a:endParaRPr lang="zh-CN" altLang="en-US" sz="1600" spc="150">
              <a:solidFill>
                <a:srgbClr val="FFFFFF"/>
              </a:solidFill>
              <a:uFillTx/>
              <a:latin typeface="微软雅黑" panose="020B0503020204020204" charset="-122"/>
              <a:ea typeface="微软雅黑" panose="020B0503020204020204" charset="-122"/>
            </a:endParaRPr>
          </a:p>
        </p:txBody>
      </p:sp>
      <p:sp>
        <p:nvSpPr>
          <p:cNvPr id="15" name="文本框 14"/>
          <p:cNvSpPr txBox="1"/>
          <p:nvPr>
            <p:custDataLst>
              <p:tags r:id="rId31"/>
            </p:custDataLst>
          </p:nvPr>
        </p:nvSpPr>
        <p:spPr>
          <a:xfrm>
            <a:off x="6817260" y="4964837"/>
            <a:ext cx="1840846" cy="884531"/>
          </a:xfrm>
          <a:prstGeom prst="rect">
            <a:avLst/>
          </a:prstGeom>
          <a:noFill/>
        </p:spPr>
        <p:txBody>
          <a:bodyPr wrap="square" rtlCol="0">
            <a:normAutofit/>
          </a:bodyPr>
          <a:lstStyle/>
          <a:p>
            <a:pPr algn="ctr">
              <a:lnSpc>
                <a:spcPct val="120000"/>
              </a:lnSpc>
            </a:pPr>
            <a:r>
              <a:rPr lang="zh-CN" altLang="en-US" sz="1600" spc="150">
                <a:solidFill>
                  <a:srgbClr val="FFFFFF"/>
                </a:solidFill>
                <a:uFillTx/>
                <a:latin typeface="微软雅黑" panose="020B0503020204020204" charset="-122"/>
                <a:ea typeface="微软雅黑" panose="020B0503020204020204" charset="-122"/>
              </a:rPr>
              <a:t>接受</a:t>
            </a:r>
            <a:endParaRPr lang="zh-CN" altLang="en-US" sz="1600" spc="150">
              <a:solidFill>
                <a:srgbClr val="FFFFFF"/>
              </a:solidFill>
              <a:uFillTx/>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 grpId="0"/>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三、生命的特征与意义</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941705" y="1232535"/>
            <a:ext cx="10022205" cy="1283970"/>
          </a:xfrm>
          <a:prstGeom prst="rect">
            <a:avLst/>
          </a:prstGeom>
          <a:noFill/>
        </p:spPr>
        <p:txBody>
          <a:bodyPr wrap="square">
            <a:no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a:lnSpc>
                <a:spcPct val="150000"/>
              </a:lnSpc>
              <a:buNone/>
            </a:pPr>
            <a:r>
              <a:rPr lang="zh-CN" altLang="en-US" dirty="0">
                <a:latin typeface="+mn-lt"/>
                <a:ea typeface="+mn-ea"/>
                <a:cs typeface="+mn-ea"/>
                <a:sym typeface="+mn-lt"/>
              </a:rPr>
              <a:t>（一）生命的特征</a:t>
            </a:r>
            <a:endParaRPr lang="zh-CN" altLang="en-US" dirty="0">
              <a:latin typeface="+mn-lt"/>
              <a:ea typeface="+mn-ea"/>
              <a:cs typeface="+mn-ea"/>
              <a:sym typeface="+mn-lt"/>
            </a:endParaRPr>
          </a:p>
          <a:p>
            <a:pPr marL="0" indent="0">
              <a:lnSpc>
                <a:spcPct val="150000"/>
              </a:lnSpc>
              <a:buNone/>
            </a:pPr>
            <a:r>
              <a:rPr lang="zh-CN" altLang="en-US" dirty="0">
                <a:latin typeface="+mn-lt"/>
                <a:ea typeface="+mn-ea"/>
                <a:cs typeface="+mn-ea"/>
                <a:sym typeface="+mn-lt"/>
              </a:rPr>
              <a:t>希腊古城特尔斐的阿波罗神殿上刻有流传最广、影响最深的醒世名言：“人啊，认识你自己。”认识生命的特征，有助于我们更深刻地认识生命、珍爱生命。</a:t>
            </a:r>
            <a:endParaRPr lang="zh-CN" altLang="en-US" dirty="0">
              <a:latin typeface="+mn-lt"/>
              <a:ea typeface="+mn-ea"/>
              <a:cs typeface="+mn-ea"/>
              <a:sym typeface="+mn-lt"/>
            </a:endParaRPr>
          </a:p>
        </p:txBody>
      </p:sp>
      <p:grpSp>
        <p:nvGrpSpPr>
          <p:cNvPr id="18" name="组合 17"/>
          <p:cNvGrpSpPr/>
          <p:nvPr>
            <p:custDataLst>
              <p:tags r:id="rId4"/>
            </p:custDataLst>
          </p:nvPr>
        </p:nvGrpSpPr>
        <p:grpSpPr>
          <a:xfrm>
            <a:off x="2789121" y="2570481"/>
            <a:ext cx="2543409" cy="1676400"/>
            <a:chOff x="1304924" y="3171825"/>
            <a:chExt cx="2647951" cy="1745305"/>
          </a:xfrm>
        </p:grpSpPr>
        <p:cxnSp>
          <p:nvCxnSpPr>
            <p:cNvPr id="3" name="直接连接符 2"/>
            <p:cNvCxnSpPr/>
            <p:nvPr>
              <p:custDataLst>
                <p:tags r:id="rId5"/>
              </p:custDataLst>
            </p:nvPr>
          </p:nvCxnSpPr>
          <p:spPr>
            <a:xfrm>
              <a:off x="1390650" y="4791075"/>
              <a:ext cx="1866900" cy="0"/>
            </a:xfrm>
            <a:prstGeom prst="line">
              <a:avLst/>
            </a:prstGeom>
            <a:ln>
              <a:solidFill>
                <a:srgbClr val="52C2A5"/>
              </a:solidFill>
            </a:ln>
          </p:spPr>
          <p:style>
            <a:lnRef idx="1">
              <a:srgbClr val="70CFE2"/>
            </a:lnRef>
            <a:fillRef idx="0">
              <a:srgbClr val="70CFE2"/>
            </a:fillRef>
            <a:effectRef idx="0">
              <a:srgbClr val="70CFE2"/>
            </a:effectRef>
            <a:fontRef idx="minor">
              <a:srgbClr val="5F5F5F"/>
            </a:fontRef>
          </p:style>
        </p:cxnSp>
        <p:cxnSp>
          <p:nvCxnSpPr>
            <p:cNvPr id="7" name="直接连接符 6"/>
            <p:cNvCxnSpPr/>
            <p:nvPr>
              <p:custDataLst>
                <p:tags r:id="rId6"/>
              </p:custDataLst>
            </p:nvPr>
          </p:nvCxnSpPr>
          <p:spPr>
            <a:xfrm>
              <a:off x="1304924" y="4907605"/>
              <a:ext cx="2505076" cy="0"/>
            </a:xfrm>
            <a:prstGeom prst="line">
              <a:avLst/>
            </a:prstGeom>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8" name="任意多边形 7"/>
            <p:cNvSpPr/>
            <p:nvPr>
              <p:custDataLst>
                <p:tags r:id="rId7"/>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15" name="文本框 14"/>
            <p:cNvSpPr txBox="1"/>
            <p:nvPr>
              <p:custDataLst>
                <p:tags r:id="rId8"/>
              </p:custDataLst>
            </p:nvPr>
          </p:nvSpPr>
          <p:spPr>
            <a:xfrm>
              <a:off x="3295650" y="4539734"/>
              <a:ext cx="476250" cy="369332"/>
            </a:xfrm>
            <a:prstGeom prst="rect">
              <a:avLst/>
            </a:prstGeom>
            <a:noFill/>
          </p:spPr>
          <p:txBody>
            <a:bodyPr wrap="square" rtlCol="0" anchor="ctr">
              <a:normAutofit fontScale="90000" lnSpcReduction="20000"/>
            </a:bodyPr>
            <a:p>
              <a:pPr algn="ctr" fontAlgn="auto">
                <a:lnSpc>
                  <a:spcPct val="120000"/>
                </a:lnSpc>
              </a:pPr>
              <a:r>
                <a:rPr lang="en-US" altLang="zh-CN" dirty="0"/>
                <a:t>A</a:t>
              </a:r>
              <a:endParaRPr lang="zh-CN" altLang="en-US" dirty="0"/>
            </a:p>
          </p:txBody>
        </p:sp>
      </p:grpSp>
      <p:grpSp>
        <p:nvGrpSpPr>
          <p:cNvPr id="19" name="组合 18"/>
          <p:cNvGrpSpPr/>
          <p:nvPr>
            <p:custDataLst>
              <p:tags r:id="rId9"/>
            </p:custDataLst>
          </p:nvPr>
        </p:nvGrpSpPr>
        <p:grpSpPr>
          <a:xfrm>
            <a:off x="6423861" y="2570481"/>
            <a:ext cx="2543409" cy="1676400"/>
            <a:chOff x="1304924" y="3171825"/>
            <a:chExt cx="2647951" cy="1745305"/>
          </a:xfrm>
        </p:grpSpPr>
        <p:cxnSp>
          <p:nvCxnSpPr>
            <p:cNvPr id="20" name="直接连接符 19"/>
            <p:cNvCxnSpPr/>
            <p:nvPr>
              <p:custDataLst>
                <p:tags r:id="rId10"/>
              </p:custDataLst>
            </p:nvPr>
          </p:nvCxnSpPr>
          <p:spPr>
            <a:xfrm>
              <a:off x="1390650" y="4791075"/>
              <a:ext cx="1866900" cy="0"/>
            </a:xfrm>
            <a:prstGeom prst="line">
              <a:avLst/>
            </a:prstGeom>
            <a:ln>
              <a:solidFill>
                <a:srgbClr val="52C2A5"/>
              </a:solidFill>
            </a:ln>
          </p:spPr>
          <p:style>
            <a:lnRef idx="1">
              <a:srgbClr val="70CFE2"/>
            </a:lnRef>
            <a:fillRef idx="0">
              <a:srgbClr val="70CFE2"/>
            </a:fillRef>
            <a:effectRef idx="0">
              <a:srgbClr val="70CFE2"/>
            </a:effectRef>
            <a:fontRef idx="minor">
              <a:srgbClr val="5F5F5F"/>
            </a:fontRef>
          </p:style>
        </p:cxnSp>
        <p:cxnSp>
          <p:nvCxnSpPr>
            <p:cNvPr id="21" name="直接连接符 20"/>
            <p:cNvCxnSpPr/>
            <p:nvPr>
              <p:custDataLst>
                <p:tags r:id="rId11"/>
              </p:custDataLst>
            </p:nvPr>
          </p:nvCxnSpPr>
          <p:spPr>
            <a:xfrm>
              <a:off x="1304924" y="4907605"/>
              <a:ext cx="2505076" cy="0"/>
            </a:xfrm>
            <a:prstGeom prst="line">
              <a:avLst/>
            </a:prstGeom>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22" name="任意多边形 21"/>
            <p:cNvSpPr/>
            <p:nvPr>
              <p:custDataLst>
                <p:tags r:id="rId12"/>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23" name="文本框 22"/>
            <p:cNvSpPr txBox="1"/>
            <p:nvPr>
              <p:custDataLst>
                <p:tags r:id="rId13"/>
              </p:custDataLst>
            </p:nvPr>
          </p:nvSpPr>
          <p:spPr>
            <a:xfrm>
              <a:off x="3295650" y="4539734"/>
              <a:ext cx="476250" cy="369332"/>
            </a:xfrm>
            <a:prstGeom prst="rect">
              <a:avLst/>
            </a:prstGeom>
            <a:noFill/>
          </p:spPr>
          <p:txBody>
            <a:bodyPr wrap="square" rtlCol="0" anchor="ctr">
              <a:normAutofit fontScale="90000" lnSpcReduction="20000"/>
            </a:bodyPr>
            <a:p>
              <a:pPr algn="ctr" fontAlgn="auto">
                <a:lnSpc>
                  <a:spcPct val="120000"/>
                </a:lnSpc>
              </a:pPr>
              <a:r>
                <a:rPr lang="en-US" altLang="zh-CN" dirty="0"/>
                <a:t>B</a:t>
              </a:r>
              <a:endParaRPr lang="zh-CN" altLang="en-US" dirty="0"/>
            </a:p>
          </p:txBody>
        </p:sp>
      </p:grpSp>
      <p:grpSp>
        <p:nvGrpSpPr>
          <p:cNvPr id="36" name="组合 35"/>
          <p:cNvGrpSpPr/>
          <p:nvPr>
            <p:custDataLst>
              <p:tags r:id="rId14"/>
            </p:custDataLst>
          </p:nvPr>
        </p:nvGrpSpPr>
        <p:grpSpPr>
          <a:xfrm>
            <a:off x="2789121" y="4532631"/>
            <a:ext cx="2543409" cy="1676400"/>
            <a:chOff x="1304924" y="3171825"/>
            <a:chExt cx="2647951" cy="1745305"/>
          </a:xfrm>
        </p:grpSpPr>
        <p:cxnSp>
          <p:nvCxnSpPr>
            <p:cNvPr id="42" name="直接连接符 41"/>
            <p:cNvCxnSpPr/>
            <p:nvPr>
              <p:custDataLst>
                <p:tags r:id="rId15"/>
              </p:custDataLst>
            </p:nvPr>
          </p:nvCxnSpPr>
          <p:spPr>
            <a:xfrm>
              <a:off x="1390650" y="4791075"/>
              <a:ext cx="1866900" cy="0"/>
            </a:xfrm>
            <a:prstGeom prst="line">
              <a:avLst/>
            </a:prstGeom>
            <a:ln>
              <a:solidFill>
                <a:srgbClr val="52C2A5"/>
              </a:solidFill>
            </a:ln>
          </p:spPr>
          <p:style>
            <a:lnRef idx="1">
              <a:srgbClr val="70CFE2"/>
            </a:lnRef>
            <a:fillRef idx="0">
              <a:srgbClr val="70CFE2"/>
            </a:fillRef>
            <a:effectRef idx="0">
              <a:srgbClr val="70CFE2"/>
            </a:effectRef>
            <a:fontRef idx="minor">
              <a:srgbClr val="5F5F5F"/>
            </a:fontRef>
          </p:style>
        </p:cxnSp>
        <p:cxnSp>
          <p:nvCxnSpPr>
            <p:cNvPr id="43" name="直接连接符 42"/>
            <p:cNvCxnSpPr/>
            <p:nvPr>
              <p:custDataLst>
                <p:tags r:id="rId16"/>
              </p:custDataLst>
            </p:nvPr>
          </p:nvCxnSpPr>
          <p:spPr>
            <a:xfrm>
              <a:off x="1304924" y="4907605"/>
              <a:ext cx="2505076" cy="0"/>
            </a:xfrm>
            <a:prstGeom prst="line">
              <a:avLst/>
            </a:prstGeom>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44" name="任意多边形 43"/>
            <p:cNvSpPr/>
            <p:nvPr>
              <p:custDataLst>
                <p:tags r:id="rId17"/>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45" name="文本框 44"/>
            <p:cNvSpPr txBox="1"/>
            <p:nvPr>
              <p:custDataLst>
                <p:tags r:id="rId18"/>
              </p:custDataLst>
            </p:nvPr>
          </p:nvSpPr>
          <p:spPr>
            <a:xfrm>
              <a:off x="3295650" y="4532145"/>
              <a:ext cx="476249" cy="384513"/>
            </a:xfrm>
            <a:prstGeom prst="rect">
              <a:avLst/>
            </a:prstGeom>
            <a:noFill/>
          </p:spPr>
          <p:txBody>
            <a:bodyPr wrap="square" rtlCol="0" anchor="ctr">
              <a:normAutofit fontScale="92500" lnSpcReduction="20000"/>
            </a:bodyPr>
            <a:p>
              <a:pPr algn="ctr" fontAlgn="auto">
                <a:lnSpc>
                  <a:spcPct val="120000"/>
                </a:lnSpc>
              </a:pPr>
              <a:r>
                <a:rPr lang="en-US" altLang="zh-CN" dirty="0"/>
                <a:t>C</a:t>
              </a:r>
              <a:endParaRPr lang="zh-CN" altLang="en-US" dirty="0"/>
            </a:p>
          </p:txBody>
        </p:sp>
      </p:grpSp>
      <p:grpSp>
        <p:nvGrpSpPr>
          <p:cNvPr id="37" name="组合 36"/>
          <p:cNvGrpSpPr/>
          <p:nvPr>
            <p:custDataLst>
              <p:tags r:id="rId19"/>
            </p:custDataLst>
          </p:nvPr>
        </p:nvGrpSpPr>
        <p:grpSpPr>
          <a:xfrm>
            <a:off x="6423861" y="4532631"/>
            <a:ext cx="2543409" cy="1676400"/>
            <a:chOff x="1304924" y="3171825"/>
            <a:chExt cx="2647951" cy="1745305"/>
          </a:xfrm>
        </p:grpSpPr>
        <p:cxnSp>
          <p:nvCxnSpPr>
            <p:cNvPr id="38" name="直接连接符 37"/>
            <p:cNvCxnSpPr/>
            <p:nvPr>
              <p:custDataLst>
                <p:tags r:id="rId20"/>
              </p:custDataLst>
            </p:nvPr>
          </p:nvCxnSpPr>
          <p:spPr>
            <a:xfrm>
              <a:off x="1390650" y="4791075"/>
              <a:ext cx="1866900" cy="0"/>
            </a:xfrm>
            <a:prstGeom prst="line">
              <a:avLst/>
            </a:prstGeom>
            <a:ln>
              <a:solidFill>
                <a:srgbClr val="52C2A5"/>
              </a:solidFill>
            </a:ln>
          </p:spPr>
          <p:style>
            <a:lnRef idx="1">
              <a:srgbClr val="70CFE2"/>
            </a:lnRef>
            <a:fillRef idx="0">
              <a:srgbClr val="70CFE2"/>
            </a:fillRef>
            <a:effectRef idx="0">
              <a:srgbClr val="70CFE2"/>
            </a:effectRef>
            <a:fontRef idx="minor">
              <a:srgbClr val="5F5F5F"/>
            </a:fontRef>
          </p:style>
        </p:cxnSp>
        <p:cxnSp>
          <p:nvCxnSpPr>
            <p:cNvPr id="39" name="直接连接符 38"/>
            <p:cNvCxnSpPr/>
            <p:nvPr>
              <p:custDataLst>
                <p:tags r:id="rId21"/>
              </p:custDataLst>
            </p:nvPr>
          </p:nvCxnSpPr>
          <p:spPr>
            <a:xfrm>
              <a:off x="1304924" y="4907605"/>
              <a:ext cx="2505076" cy="0"/>
            </a:xfrm>
            <a:prstGeom prst="line">
              <a:avLst/>
            </a:prstGeom>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40" name="任意多边形 39"/>
            <p:cNvSpPr/>
            <p:nvPr>
              <p:custDataLst>
                <p:tags r:id="rId22"/>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41" name="文本框 40"/>
            <p:cNvSpPr txBox="1"/>
            <p:nvPr>
              <p:custDataLst>
                <p:tags r:id="rId23"/>
              </p:custDataLst>
            </p:nvPr>
          </p:nvSpPr>
          <p:spPr>
            <a:xfrm>
              <a:off x="3295650" y="4532145"/>
              <a:ext cx="476249" cy="384513"/>
            </a:xfrm>
            <a:prstGeom prst="rect">
              <a:avLst/>
            </a:prstGeom>
            <a:noFill/>
          </p:spPr>
          <p:txBody>
            <a:bodyPr wrap="square" rtlCol="0" anchor="ctr">
              <a:normAutofit fontScale="92500" lnSpcReduction="20000"/>
            </a:bodyPr>
            <a:p>
              <a:pPr algn="ctr" fontAlgn="auto">
                <a:lnSpc>
                  <a:spcPct val="120000"/>
                </a:lnSpc>
              </a:pPr>
              <a:r>
                <a:rPr lang="en-US" altLang="zh-CN" dirty="0"/>
                <a:t>D</a:t>
              </a:r>
              <a:endParaRPr lang="zh-CN" altLang="en-US" dirty="0"/>
            </a:p>
          </p:txBody>
        </p:sp>
      </p:grpSp>
      <p:sp>
        <p:nvSpPr>
          <p:cNvPr id="24" name="文本框 23"/>
          <p:cNvSpPr txBox="1"/>
          <p:nvPr>
            <p:custDataLst>
              <p:tags r:id="rId24"/>
            </p:custDataLst>
          </p:nvPr>
        </p:nvSpPr>
        <p:spPr>
          <a:xfrm>
            <a:off x="2818765" y="2580795"/>
            <a:ext cx="2513765" cy="1276985"/>
          </a:xfrm>
          <a:prstGeom prst="rect">
            <a:avLst/>
          </a:prstGeom>
          <a:noFill/>
        </p:spPr>
        <p:txBody>
          <a:bodyPr wrap="square" rtlCol="0" anchor="ctr" anchorCtr="0">
            <a:normAutofit/>
          </a:bodyPr>
          <a:p>
            <a:pPr algn="ctr" fontAlgn="auto">
              <a:lnSpc>
                <a:spcPct val="120000"/>
              </a:lnSpc>
            </a:pPr>
            <a:r>
              <a:rPr lang="zh-CN" altLang="en-US" sz="1400" spc="150">
                <a:solidFill>
                  <a:srgbClr val="FFFFFF"/>
                </a:solidFill>
                <a:latin typeface="微软雅黑" panose="020B0503020204020204" charset="-122"/>
                <a:ea typeface="微软雅黑" panose="020B0503020204020204" charset="-122"/>
              </a:rPr>
              <a:t>第一，生命的完整性。</a:t>
            </a:r>
            <a:endParaRPr lang="zh-CN" altLang="en-US" sz="1400" spc="150">
              <a:solidFill>
                <a:srgbClr val="FFFFFF"/>
              </a:solidFill>
              <a:latin typeface="微软雅黑" panose="020B0503020204020204" charset="-122"/>
              <a:ea typeface="微软雅黑" panose="020B0503020204020204" charset="-122"/>
            </a:endParaRPr>
          </a:p>
        </p:txBody>
      </p:sp>
      <p:sp>
        <p:nvSpPr>
          <p:cNvPr id="25" name="文本框 24"/>
          <p:cNvSpPr txBox="1"/>
          <p:nvPr>
            <p:custDataLst>
              <p:tags r:id="rId25"/>
            </p:custDataLst>
          </p:nvPr>
        </p:nvSpPr>
        <p:spPr>
          <a:xfrm>
            <a:off x="6423426" y="2580795"/>
            <a:ext cx="2543409" cy="1276985"/>
          </a:xfrm>
          <a:prstGeom prst="rect">
            <a:avLst/>
          </a:prstGeom>
          <a:noFill/>
        </p:spPr>
        <p:txBody>
          <a:bodyPr wrap="square" rtlCol="0" anchor="ctr" anchorCtr="0">
            <a:normAutofit/>
          </a:bodyPr>
          <a:p>
            <a:pPr algn="ctr" fontAlgn="auto">
              <a:lnSpc>
                <a:spcPct val="120000"/>
              </a:lnSpc>
            </a:pPr>
            <a:r>
              <a:rPr lang="zh-CN" altLang="en-US" sz="1400" spc="150">
                <a:solidFill>
                  <a:srgbClr val="FFFFFF"/>
                </a:solidFill>
                <a:latin typeface="微软雅黑" panose="020B0503020204020204" charset="-122"/>
                <a:ea typeface="微软雅黑" panose="020B0503020204020204" charset="-122"/>
              </a:rPr>
              <a:t>第二，生命的自主性。</a:t>
            </a:r>
            <a:endParaRPr lang="zh-CN" altLang="en-US" sz="1400" spc="150">
              <a:solidFill>
                <a:srgbClr val="FFFFFF"/>
              </a:solidFill>
              <a:latin typeface="微软雅黑" panose="020B0503020204020204" charset="-122"/>
              <a:ea typeface="微软雅黑" panose="020B0503020204020204" charset="-122"/>
            </a:endParaRPr>
          </a:p>
        </p:txBody>
      </p:sp>
      <p:sp>
        <p:nvSpPr>
          <p:cNvPr id="26" name="文本框 25"/>
          <p:cNvSpPr txBox="1"/>
          <p:nvPr>
            <p:custDataLst>
              <p:tags r:id="rId26"/>
            </p:custDataLst>
          </p:nvPr>
        </p:nvSpPr>
        <p:spPr>
          <a:xfrm>
            <a:off x="2818089" y="4541675"/>
            <a:ext cx="2512335" cy="1276985"/>
          </a:xfrm>
          <a:prstGeom prst="rect">
            <a:avLst/>
          </a:prstGeom>
          <a:noFill/>
        </p:spPr>
        <p:txBody>
          <a:bodyPr wrap="square" rtlCol="0" anchor="ctr" anchorCtr="0">
            <a:normAutofit/>
          </a:bodyPr>
          <a:p>
            <a:pPr algn="ctr" fontAlgn="auto">
              <a:lnSpc>
                <a:spcPct val="120000"/>
              </a:lnSpc>
            </a:pPr>
            <a:r>
              <a:rPr lang="zh-CN" altLang="en-US" sz="1400" spc="150">
                <a:solidFill>
                  <a:srgbClr val="FFFFFF"/>
                </a:solidFill>
                <a:latin typeface="微软雅黑" panose="020B0503020204020204" charset="-122"/>
                <a:ea typeface="微软雅黑" panose="020B0503020204020204" charset="-122"/>
              </a:rPr>
              <a:t>第三，生命的超越性。</a:t>
            </a:r>
            <a:endParaRPr lang="zh-CN" altLang="en-US" sz="1400" spc="150">
              <a:solidFill>
                <a:srgbClr val="FFFFFF"/>
              </a:solidFill>
              <a:latin typeface="微软雅黑" panose="020B0503020204020204" charset="-122"/>
              <a:ea typeface="微软雅黑" panose="020B0503020204020204" charset="-122"/>
            </a:endParaRPr>
          </a:p>
        </p:txBody>
      </p:sp>
      <p:sp>
        <p:nvSpPr>
          <p:cNvPr id="27" name="文本框 26"/>
          <p:cNvSpPr txBox="1"/>
          <p:nvPr>
            <p:custDataLst>
              <p:tags r:id="rId27"/>
            </p:custDataLst>
          </p:nvPr>
        </p:nvSpPr>
        <p:spPr>
          <a:xfrm>
            <a:off x="6420251" y="4541675"/>
            <a:ext cx="2543409" cy="1276985"/>
          </a:xfrm>
          <a:prstGeom prst="rect">
            <a:avLst/>
          </a:prstGeom>
          <a:noFill/>
        </p:spPr>
        <p:txBody>
          <a:bodyPr wrap="square" rtlCol="0" anchor="ctr" anchorCtr="0">
            <a:normAutofit/>
          </a:bodyPr>
          <a:p>
            <a:pPr algn="ctr" fontAlgn="auto">
              <a:lnSpc>
                <a:spcPct val="120000"/>
              </a:lnSpc>
            </a:pPr>
            <a:r>
              <a:rPr lang="zh-CN" altLang="en-US" sz="1400" spc="150">
                <a:solidFill>
                  <a:srgbClr val="FFFFFF"/>
                </a:solidFill>
                <a:latin typeface="微软雅黑" panose="020B0503020204020204" charset="-122"/>
                <a:ea typeface="微软雅黑" panose="020B0503020204020204" charset="-122"/>
              </a:rPr>
              <a:t>第四，生命的独特性。</a:t>
            </a:r>
            <a:endParaRPr lang="zh-CN" altLang="en-US" sz="1400" spc="150">
              <a:solidFill>
                <a:srgbClr val="FFFFFF"/>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三、生命的特征与意义</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941705" y="1318260"/>
            <a:ext cx="10022205" cy="1283970"/>
          </a:xfrm>
          <a:prstGeom prst="rect">
            <a:avLst/>
          </a:prstGeom>
          <a:noFill/>
        </p:spPr>
        <p:txBody>
          <a:bodyPr wrap="square">
            <a:no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a:lnSpc>
                <a:spcPct val="150000"/>
              </a:lnSpc>
              <a:buNone/>
            </a:pPr>
            <a:r>
              <a:rPr lang="zh-CN" altLang="en-US" dirty="0">
                <a:latin typeface="+mn-lt"/>
                <a:ea typeface="+mn-ea"/>
                <a:cs typeface="+mn-ea"/>
                <a:sym typeface="+mn-lt"/>
              </a:rPr>
              <a:t>（二）生命的意义</a:t>
            </a:r>
            <a:endParaRPr lang="zh-CN" altLang="en-US" dirty="0">
              <a:latin typeface="+mn-lt"/>
              <a:ea typeface="+mn-ea"/>
              <a:cs typeface="+mn-ea"/>
              <a:sym typeface="+mn-lt"/>
            </a:endParaRPr>
          </a:p>
          <a:p>
            <a:pPr marL="0" indent="0">
              <a:lnSpc>
                <a:spcPct val="150000"/>
              </a:lnSpc>
              <a:buNone/>
            </a:pPr>
            <a:r>
              <a:rPr lang="zh-CN" altLang="en-US" dirty="0">
                <a:latin typeface="+mn-lt"/>
                <a:ea typeface="+mn-ea"/>
                <a:cs typeface="+mn-ea"/>
                <a:sym typeface="+mn-lt"/>
              </a:rPr>
              <a:t>据科学家估计，现存地球上已经命名的生物有 170 万种，人类只不过是其中的一个物种。而生命的意义是什么？</a:t>
            </a:r>
            <a:endParaRPr lang="zh-CN" altLang="en-US" dirty="0">
              <a:latin typeface="+mn-lt"/>
              <a:ea typeface="+mn-ea"/>
              <a:cs typeface="+mn-ea"/>
              <a:sym typeface="+mn-lt"/>
            </a:endParaRPr>
          </a:p>
        </p:txBody>
      </p:sp>
      <p:sp>
        <p:nvSpPr>
          <p:cNvPr id="12" name="椭圆 11"/>
          <p:cNvSpPr/>
          <p:nvPr>
            <p:custDataLst>
              <p:tags r:id="rId4"/>
            </p:custDataLst>
          </p:nvPr>
        </p:nvSpPr>
        <p:spPr>
          <a:xfrm>
            <a:off x="1135894" y="2932940"/>
            <a:ext cx="607314" cy="604091"/>
          </a:xfrm>
          <a:prstGeom prst="ellipse">
            <a:avLst/>
          </a:prstGeom>
          <a:solidFill>
            <a:srgbClr val="3D90B9"/>
          </a:solidFill>
        </p:spPr>
        <p:txBody>
          <a:bodyPr rot="0" spcFirstLastPara="0" vertOverflow="overflow" horzOverflow="overflow" vert="horz" wrap="square" lIns="91440" tIns="45720" rIns="91440" bIns="45720" numCol="1" spcCol="0" rtlCol="0" fromWordArt="0" anchor="ctr" anchorCtr="0" forceAA="0" compatLnSpc="1">
            <a:normAutofit fontScale="72500"/>
          </a:bodyPr>
          <a:p>
            <a:pPr algn="ctr"/>
            <a:r>
              <a:rPr lang="en-US" altLang="zh-CN" sz="2800" dirty="0">
                <a:solidFill>
                  <a:srgbClr val="FFFFFF"/>
                </a:solidFill>
                <a:latin typeface="Arial" panose="020B0604020202020204" pitchFamily="34" charset="0"/>
                <a:ea typeface="微软雅黑" panose="020B0503020204020204" charset="-122"/>
                <a:sym typeface="Arial" panose="020B0604020202020204" pitchFamily="34" charset="0"/>
              </a:rPr>
              <a:t>A</a:t>
            </a:r>
            <a:endParaRPr lang="zh-CN" altLang="en-US" sz="2800" dirty="0" err="1">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custDataLst>
              <p:tags r:id="rId5"/>
            </p:custDataLst>
          </p:nvPr>
        </p:nvSpPr>
        <p:spPr>
          <a:xfrm>
            <a:off x="1870710" y="2933065"/>
            <a:ext cx="8905875" cy="1184275"/>
          </a:xfrm>
          <a:prstGeom prst="rect">
            <a:avLst/>
          </a:prstGeom>
          <a:noFill/>
        </p:spPr>
        <p:txBody>
          <a:bodyPr wrap="square" rtlCol="0" anchor="ctr">
            <a:normAutofit/>
          </a:bodyPr>
          <a:p>
            <a:pPr>
              <a:lnSpc>
                <a:spcPct val="120000"/>
              </a:lnSpc>
            </a:pPr>
            <a:r>
              <a:rPr lang="zh-CN" altLang="en-US" sz="1600" spc="150">
                <a:solidFill>
                  <a:srgbClr val="000000">
                    <a:lumMod val="85000"/>
                    <a:lumOff val="15000"/>
                  </a:srgbClr>
                </a:solidFill>
                <a:latin typeface="Arial" panose="020B0604020202020204" pitchFamily="34" charset="0"/>
                <a:ea typeface="微软雅黑" panose="020B0503020204020204" charset="-122"/>
                <a:sym typeface="Arial" panose="020B0604020202020204" pitchFamily="34" charset="0"/>
              </a:rPr>
              <a:t>（1）生命的意义在于生命存在。按照唯物主义的观点，物质决定意识，存在决定精神，生命的意义应是“生命存在的意义”。生命活着才是有意义的，个体活着才能创造出生命的意义。</a:t>
            </a:r>
            <a:endParaRPr lang="zh-CN" altLang="en-US" sz="1600" spc="150">
              <a:solidFill>
                <a:srgbClr val="000000">
                  <a:lumMod val="85000"/>
                  <a:lumOff val="15000"/>
                </a:srgbClr>
              </a:solidFill>
              <a:latin typeface="Arial" panose="020B0604020202020204" pitchFamily="34" charset="0"/>
              <a:ea typeface="微软雅黑" panose="020B0503020204020204" charset="-122"/>
              <a:sym typeface="Arial" panose="020B0604020202020204" pitchFamily="34" charset="0"/>
            </a:endParaRPr>
          </a:p>
        </p:txBody>
      </p:sp>
      <p:sp>
        <p:nvSpPr>
          <p:cNvPr id="34" name="椭圆 33"/>
          <p:cNvSpPr/>
          <p:nvPr>
            <p:custDataLst>
              <p:tags r:id="rId6"/>
            </p:custDataLst>
          </p:nvPr>
        </p:nvSpPr>
        <p:spPr>
          <a:xfrm>
            <a:off x="1135894" y="4540549"/>
            <a:ext cx="607314" cy="604091"/>
          </a:xfrm>
          <a:prstGeom prst="ellipse">
            <a:avLst/>
          </a:prstGeom>
          <a:solidFill>
            <a:srgbClr val="5178A4"/>
          </a:solidFill>
        </p:spPr>
        <p:txBody>
          <a:bodyPr rot="0" spcFirstLastPara="0" vertOverflow="overflow" horzOverflow="overflow" vert="horz" wrap="square" lIns="91440" tIns="45720" rIns="91440" bIns="45720" numCol="1" spcCol="0" rtlCol="0" fromWordArt="0" anchor="ctr" anchorCtr="0" forceAA="0" compatLnSpc="1">
            <a:normAutofit fontScale="72500"/>
          </a:bodyPr>
          <a:p>
            <a:pPr algn="ctr"/>
            <a:r>
              <a:rPr lang="en-US" altLang="zh-CN" sz="2800" dirty="0">
                <a:solidFill>
                  <a:srgbClr val="FFFFFF"/>
                </a:solidFill>
                <a:latin typeface="Arial" panose="020B0604020202020204" pitchFamily="34" charset="0"/>
                <a:ea typeface="微软雅黑" panose="020B0503020204020204" charset="-122"/>
                <a:sym typeface="Arial" panose="020B0604020202020204" pitchFamily="34" charset="0"/>
              </a:rPr>
              <a:t>B</a:t>
            </a:r>
            <a:endParaRPr lang="zh-CN" altLang="en-US" sz="2800" dirty="0" err="1">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33" name="文本框 32"/>
          <p:cNvSpPr txBox="1"/>
          <p:nvPr>
            <p:custDataLst>
              <p:tags r:id="rId7"/>
            </p:custDataLst>
          </p:nvPr>
        </p:nvSpPr>
        <p:spPr>
          <a:xfrm>
            <a:off x="1870710" y="4540250"/>
            <a:ext cx="8905875" cy="1184275"/>
          </a:xfrm>
          <a:prstGeom prst="rect">
            <a:avLst/>
          </a:prstGeom>
          <a:noFill/>
        </p:spPr>
        <p:txBody>
          <a:bodyPr wrap="square" rtlCol="0" anchor="ctr">
            <a:normAutofit/>
          </a:bodyPr>
          <a:p>
            <a:pPr>
              <a:lnSpc>
                <a:spcPct val="120000"/>
              </a:lnSpc>
            </a:pPr>
            <a:r>
              <a:rPr lang="zh-CN" altLang="en-US" sz="1600" spc="150">
                <a:solidFill>
                  <a:srgbClr val="000000">
                    <a:lumMod val="85000"/>
                    <a:lumOff val="15000"/>
                  </a:srgbClr>
                </a:solidFill>
                <a:latin typeface="Arial" panose="020B0604020202020204" pitchFamily="34" charset="0"/>
                <a:ea typeface="微软雅黑" panose="020B0503020204020204" charset="-122"/>
                <a:sym typeface="Arial" panose="020B0604020202020204" pitchFamily="34" charset="0"/>
              </a:rPr>
              <a:t>（2）生命的意义在于成长。美国人本主义心理学家罗杰斯说：“生命的意义在于成长。”是的，生命是一种蜕变，生存是一种拼搏，生活是一种进取。</a:t>
            </a:r>
            <a:endParaRPr lang="zh-CN" altLang="en-US" sz="1600" spc="150">
              <a:solidFill>
                <a:srgbClr val="000000">
                  <a:lumMod val="85000"/>
                  <a:lumOff val="15000"/>
                </a:srgbClr>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5901690" y="1802765"/>
            <a:ext cx="4895850" cy="3415030"/>
          </a:xfrm>
          <a:prstGeom prst="rect">
            <a:avLst/>
          </a:prstGeom>
          <a:noFill/>
        </p:spPr>
        <p:txBody>
          <a:bodyPr wrap="square">
            <a:spAutoFit/>
          </a:bodyPr>
          <a:lstStyle>
            <a:defPPr>
              <a:defRPr lang="zh-CN"/>
            </a:defPPr>
            <a:lvl1pPr algn="just">
              <a:lnSpc>
                <a:spcPts val="3000"/>
              </a:lnSpc>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a:lnSpc>
                <a:spcPct val="150000"/>
              </a:lnSpc>
              <a:spcBef>
                <a:spcPts val="0"/>
              </a:spcBef>
              <a:spcAft>
                <a:spcPts val="0"/>
              </a:spcAft>
            </a:pPr>
            <a:r>
              <a:rPr lang="zh-CN" altLang="en-US" dirty="0">
                <a:latin typeface="+mn-lt"/>
                <a:ea typeface="+mn-ea"/>
                <a:cs typeface="+mn-ea"/>
                <a:sym typeface="+mn-lt"/>
              </a:rPr>
              <a:t>（一）认识自杀</a:t>
            </a:r>
            <a:endParaRPr lang="zh-CN" altLang="en-US" dirty="0">
              <a:latin typeface="+mn-lt"/>
              <a:ea typeface="+mn-ea"/>
              <a:cs typeface="+mn-ea"/>
              <a:sym typeface="+mn-lt"/>
            </a:endParaRPr>
          </a:p>
          <a:p>
            <a:pPr>
              <a:lnSpc>
                <a:spcPct val="150000"/>
              </a:lnSpc>
              <a:spcBef>
                <a:spcPts val="0"/>
              </a:spcBef>
              <a:spcAft>
                <a:spcPts val="0"/>
              </a:spcAft>
            </a:pPr>
            <a:r>
              <a:rPr lang="zh-CN" altLang="en-US" dirty="0">
                <a:latin typeface="+mn-lt"/>
                <a:ea typeface="+mn-ea"/>
                <a:cs typeface="+mn-ea"/>
                <a:sym typeface="+mn-lt"/>
              </a:rPr>
              <a:t>自杀是个人有意识地、自愿地直接结束自己的生命的行为。这是大学校园最为严重的心理危机之一。</a:t>
            </a:r>
            <a:endParaRPr lang="zh-CN" altLang="en-US" dirty="0">
              <a:latin typeface="+mn-lt"/>
              <a:ea typeface="+mn-ea"/>
              <a:cs typeface="+mn-ea"/>
              <a:sym typeface="+mn-lt"/>
            </a:endParaRPr>
          </a:p>
          <a:p>
            <a:pPr>
              <a:lnSpc>
                <a:spcPct val="150000"/>
              </a:lnSpc>
              <a:spcBef>
                <a:spcPts val="0"/>
              </a:spcBef>
              <a:spcAft>
                <a:spcPts val="0"/>
              </a:spcAft>
            </a:pPr>
            <a:r>
              <a:rPr lang="zh-CN" altLang="en-US" dirty="0">
                <a:latin typeface="+mn-lt"/>
                <a:ea typeface="+mn-ea"/>
                <a:cs typeface="+mn-ea"/>
                <a:sym typeface="+mn-lt"/>
              </a:rPr>
              <a:t>随着我国社会经济的飞速发展，社会竞争的加剧，大学生在伦理道德、价值观念、行为方式、人际关系、就业求职等领域的冲突和压力加大，心理受挫的概率增高，心理障碍者日益增多，自杀的隐患将更大。</a:t>
            </a:r>
            <a:endParaRPr lang="zh-CN" altLang="en-US" dirty="0">
              <a:latin typeface="+mn-lt"/>
              <a:ea typeface="+mn-ea"/>
              <a:cs typeface="+mn-ea"/>
              <a:sym typeface="+mn-lt"/>
            </a:endParaRPr>
          </a:p>
        </p:txBody>
      </p:sp>
      <p:pic>
        <p:nvPicPr>
          <p:cNvPr id="12" name="图片 11"/>
          <p:cNvPicPr>
            <a:picLocks noChangeAspect="1"/>
          </p:cNvPicPr>
          <p:nvPr/>
        </p:nvPicPr>
        <p:blipFill>
          <a:blip r:embed="rId4"/>
          <a:stretch>
            <a:fillRect/>
          </a:stretch>
        </p:blipFill>
        <p:spPr>
          <a:xfrm>
            <a:off x="822437" y="1106304"/>
            <a:ext cx="4742137" cy="5377543"/>
          </a:xfrm>
          <a:prstGeom prst="rect">
            <a:avLst/>
          </a:prstGeom>
        </p:spPr>
      </p:pic>
      <p:sp>
        <p:nvSpPr>
          <p:cNvPr id="5" name="标题 27"/>
          <p:cNvSpPr>
            <a:spLocks noGrp="1"/>
          </p:cNvSpPr>
          <p:nvPr>
            <p:custDataLst>
              <p:tags r:id="rId5"/>
            </p:custDataLst>
          </p:nvPr>
        </p:nvSpPr>
        <p:spPr>
          <a:xfrm>
            <a:off x="1108075" y="77470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四、大学生自杀行为与预防</a:t>
            </a:r>
            <a:endParaRPr lang="en-US" sz="2000">
              <a:solidFill>
                <a:schemeClr val="tx1">
                  <a:lumMod val="75000"/>
                  <a:lumOff val="2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5454650" y="1407160"/>
            <a:ext cx="5772150" cy="4515485"/>
          </a:xfrm>
          <a:prstGeom prst="rect">
            <a:avLst/>
          </a:prstGeom>
          <a:noFill/>
        </p:spPr>
        <p:txBody>
          <a:bodyPr wrap="square">
            <a:spAutoFit/>
          </a:bodyPr>
          <a:lstStyle>
            <a:defPPr>
              <a:defRPr lang="zh-CN"/>
            </a:defPPr>
            <a:lvl1pPr algn="just">
              <a:lnSpc>
                <a:spcPts val="3000"/>
              </a:lnSpc>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a:lnSpc>
                <a:spcPct val="120000"/>
              </a:lnSpc>
              <a:spcBef>
                <a:spcPts val="0"/>
              </a:spcBef>
              <a:spcAft>
                <a:spcPts val="0"/>
              </a:spcAft>
            </a:pPr>
            <a:r>
              <a:rPr lang="zh-CN" altLang="en-US" dirty="0">
                <a:latin typeface="+mn-lt"/>
                <a:ea typeface="+mn-ea"/>
                <a:cs typeface="+mn-ea"/>
                <a:sym typeface="+mn-lt"/>
              </a:rPr>
              <a:t>（二）自杀的危害</a:t>
            </a:r>
            <a:endParaRPr lang="zh-CN" altLang="en-US" dirty="0">
              <a:latin typeface="+mn-lt"/>
              <a:ea typeface="+mn-ea"/>
              <a:cs typeface="+mn-ea"/>
              <a:sym typeface="+mn-lt"/>
            </a:endParaRPr>
          </a:p>
          <a:p>
            <a:pPr>
              <a:lnSpc>
                <a:spcPct val="120000"/>
              </a:lnSpc>
              <a:spcBef>
                <a:spcPts val="0"/>
              </a:spcBef>
              <a:spcAft>
                <a:spcPts val="0"/>
              </a:spcAft>
            </a:pPr>
            <a:r>
              <a:rPr lang="zh-CN" altLang="en-US" dirty="0">
                <a:latin typeface="+mn-lt"/>
                <a:ea typeface="+mn-ea"/>
                <a:cs typeface="+mn-ea"/>
                <a:sym typeface="+mn-lt"/>
              </a:rPr>
              <a:t>首先，从个人角度来看，自杀是对生命的自我毁灭，是一个没有改正机会的错误，是无法挽回的损失。其次，从家庭的角度来看，自杀行为严重破坏家庭幸福并影响生活质量。一个自杀者，尤其当他是独生子女时，他对于他的家人还有亲戚、朋友而言，可能就会是全部，就是百分之百。一个人自杀身亡，会给家人带来巨大的内心冲击和生活巨变，家人常常背负着内疚、自责和羞耻感，这成为他们漫长人生路途上的心理包袱，使他们举步艰难；再次，从学校的角度来看，发生学生自杀事件，学校不仅要花费大量人力、物力、财力做好善后处理工作，还影响正常的教学和生活秩序。最后，从社会的角度来看，尽管自杀是一种个体行为，但自杀率的高低，在某种程度上反映了一个地区、一个社会文明进步的水平。</a:t>
            </a:r>
            <a:endParaRPr lang="zh-CN" altLang="en-US" dirty="0">
              <a:latin typeface="+mn-lt"/>
              <a:ea typeface="+mn-ea"/>
              <a:cs typeface="+mn-ea"/>
              <a:sym typeface="+mn-lt"/>
            </a:endParaRPr>
          </a:p>
        </p:txBody>
      </p:sp>
      <p:pic>
        <p:nvPicPr>
          <p:cNvPr id="12" name="图片 11"/>
          <p:cNvPicPr>
            <a:picLocks noChangeAspect="1"/>
          </p:cNvPicPr>
          <p:nvPr/>
        </p:nvPicPr>
        <p:blipFill>
          <a:blip r:embed="rId4"/>
          <a:stretch>
            <a:fillRect/>
          </a:stretch>
        </p:blipFill>
        <p:spPr>
          <a:xfrm>
            <a:off x="530337" y="1126624"/>
            <a:ext cx="4742137" cy="5377543"/>
          </a:xfrm>
          <a:prstGeom prst="rect">
            <a:avLst/>
          </a:prstGeom>
        </p:spPr>
      </p:pic>
      <p:sp>
        <p:nvSpPr>
          <p:cNvPr id="5" name="标题 27"/>
          <p:cNvSpPr>
            <a:spLocks noGrp="1"/>
          </p:cNvSpPr>
          <p:nvPr>
            <p:custDataLst>
              <p:tags r:id="rId5"/>
            </p:custDataLst>
          </p:nvPr>
        </p:nvSpPr>
        <p:spPr>
          <a:xfrm>
            <a:off x="1108075" y="77470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四、大学生自杀行为与预防</a:t>
            </a:r>
            <a:endParaRPr lang="en-US" sz="2000">
              <a:solidFill>
                <a:schemeClr val="tx1">
                  <a:lumMod val="75000"/>
                  <a:lumOff val="2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1108075" y="1622425"/>
            <a:ext cx="9768205" cy="1198880"/>
          </a:xfrm>
          <a:prstGeom prst="rect">
            <a:avLst/>
          </a:prstGeom>
          <a:noFill/>
        </p:spPr>
        <p:txBody>
          <a:bodyPr wrap="square">
            <a:spAutoFit/>
          </a:bodyPr>
          <a:lstStyle>
            <a:defPPr>
              <a:defRPr lang="zh-CN"/>
            </a:defPPr>
            <a:lvl1pPr algn="just">
              <a:lnSpc>
                <a:spcPts val="3000"/>
              </a:lnSpc>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a:lnSpc>
                <a:spcPct val="150000"/>
              </a:lnSpc>
              <a:spcBef>
                <a:spcPts val="0"/>
              </a:spcBef>
              <a:spcAft>
                <a:spcPts val="0"/>
              </a:spcAft>
            </a:pPr>
            <a:r>
              <a:rPr lang="zh-CN" altLang="en-US" dirty="0">
                <a:latin typeface="+mn-lt"/>
                <a:ea typeface="+mn-ea"/>
                <a:cs typeface="+mn-ea"/>
                <a:sym typeface="+mn-lt"/>
              </a:rPr>
              <a:t>（三）自杀的自我预防</a:t>
            </a:r>
            <a:endParaRPr lang="zh-CN" altLang="en-US" dirty="0">
              <a:latin typeface="+mn-lt"/>
              <a:ea typeface="+mn-ea"/>
              <a:cs typeface="+mn-ea"/>
              <a:sym typeface="+mn-lt"/>
            </a:endParaRPr>
          </a:p>
          <a:p>
            <a:pPr>
              <a:lnSpc>
                <a:spcPct val="150000"/>
              </a:lnSpc>
              <a:spcBef>
                <a:spcPts val="0"/>
              </a:spcBef>
              <a:spcAft>
                <a:spcPts val="0"/>
              </a:spcAft>
            </a:pPr>
            <a:r>
              <a:rPr lang="zh-CN" altLang="en-US" dirty="0">
                <a:latin typeface="+mn-lt"/>
                <a:ea typeface="+mn-ea"/>
                <a:cs typeface="+mn-ea"/>
                <a:sym typeface="+mn-lt"/>
              </a:rPr>
              <a:t>大学生自杀的预防是一项艰苦而复杂的系统工程，需要社会、家庭、学校和学生多方面共同努力。在这里，我们主要谈谈大学生的自我预防。</a:t>
            </a:r>
            <a:endParaRPr lang="zh-CN" altLang="en-US" dirty="0">
              <a:latin typeface="+mn-lt"/>
              <a:ea typeface="+mn-ea"/>
              <a:cs typeface="+mn-ea"/>
              <a:sym typeface="+mn-lt"/>
            </a:endParaRPr>
          </a:p>
        </p:txBody>
      </p:sp>
      <p:sp>
        <p:nvSpPr>
          <p:cNvPr id="5" name="标题 27"/>
          <p:cNvSpPr>
            <a:spLocks noGrp="1"/>
          </p:cNvSpPr>
          <p:nvPr>
            <p:custDataLst>
              <p:tags r:id="rId4"/>
            </p:custDataLst>
          </p:nvPr>
        </p:nvSpPr>
        <p:spPr>
          <a:xfrm>
            <a:off x="1108075" y="77470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四、大学生自杀行为与预防</a:t>
            </a:r>
            <a:endParaRPr lang="en-US" sz="2000">
              <a:solidFill>
                <a:schemeClr val="tx1">
                  <a:lumMod val="75000"/>
                  <a:lumOff val="25000"/>
                </a:schemeClr>
              </a:solidFill>
              <a:latin typeface="+mn-lt"/>
              <a:ea typeface="+mn-ea"/>
              <a:cs typeface="+mn-ea"/>
              <a:sym typeface="+mn-lt"/>
            </a:endParaRPr>
          </a:p>
        </p:txBody>
      </p:sp>
      <p:sp>
        <p:nvSpPr>
          <p:cNvPr id="51" name="矩形: 剪去单角 50"/>
          <p:cNvSpPr/>
          <p:nvPr>
            <p:custDataLst>
              <p:tags r:id="rId5"/>
            </p:custDataLst>
          </p:nvPr>
        </p:nvSpPr>
        <p:spPr>
          <a:xfrm flipV="1">
            <a:off x="4564501" y="3544904"/>
            <a:ext cx="2723448" cy="1688580"/>
          </a:xfrm>
          <a:prstGeom prst="snip1Rect">
            <a:avLst>
              <a:gd name="adj" fmla="val 17020"/>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2" name="等腰三角形 51"/>
          <p:cNvSpPr/>
          <p:nvPr>
            <p:custDataLst>
              <p:tags r:id="rId6"/>
            </p:custDataLst>
          </p:nvPr>
        </p:nvSpPr>
        <p:spPr>
          <a:xfrm rot="5400000">
            <a:off x="7004263" y="4949798"/>
            <a:ext cx="283554" cy="283817"/>
          </a:xfrm>
          <a:prstGeom prst="triangle">
            <a:avLst>
              <a:gd name="adj" fmla="val 0"/>
            </a:avLst>
          </a:prstGeom>
          <a:solidFill>
            <a:srgbClr val="8EAADC">
              <a:lumMod val="20000"/>
              <a:lumOff val="80000"/>
            </a:srgb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dirty="0">
              <a:latin typeface="Arial" panose="020B0604020202020204" pitchFamily="34" charset="0"/>
              <a:ea typeface="微软雅黑" panose="020B0503020204020204" charset="-122"/>
              <a:sym typeface="Arial" panose="020B0604020202020204" pitchFamily="34" charset="0"/>
            </a:endParaRPr>
          </a:p>
        </p:txBody>
      </p:sp>
      <p:sp>
        <p:nvSpPr>
          <p:cNvPr id="49" name="椭圆 48"/>
          <p:cNvSpPr/>
          <p:nvPr>
            <p:custDataLst>
              <p:tags r:id="rId7"/>
            </p:custDataLst>
          </p:nvPr>
        </p:nvSpPr>
        <p:spPr>
          <a:xfrm>
            <a:off x="4422722" y="3420849"/>
            <a:ext cx="406943" cy="406943"/>
          </a:xfrm>
          <a:prstGeom prst="ellipse">
            <a:avLst/>
          </a:prstGeom>
          <a:solidFill>
            <a:srgbClr val="8EAADC">
              <a:lumMod val="20000"/>
              <a:lumOff val="80000"/>
            </a:srgbClr>
          </a:solidFill>
          <a:ln w="3175">
            <a:noFill/>
          </a:ln>
        </p:spPr>
        <p:style>
          <a:lnRef idx="2">
            <a:srgbClr val="8590CA">
              <a:shade val="50000"/>
            </a:srgbClr>
          </a:lnRef>
          <a:fillRef idx="1">
            <a:srgbClr val="8590CA"/>
          </a:fillRef>
          <a:effectRef idx="0">
            <a:srgbClr val="8590CA"/>
          </a:effectRef>
          <a:fontRef idx="minor">
            <a:sysClr val="window" lastClr="FFFFFF"/>
          </a:fontRef>
        </p:style>
        <p:txBody>
          <a:bodyPr rtlCol="0" anchor="ctr">
            <a:normAutofit fontScale="55000" lnSpcReduction="10000"/>
          </a:bodyPr>
          <a:p>
            <a:pPr algn="ctr">
              <a:lnSpc>
                <a:spcPct val="130000"/>
              </a:lnSpc>
            </a:pPr>
            <a:endParaRPr lang="zh-CN" altLang="en-US"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50" name="椭圆 49"/>
          <p:cNvSpPr/>
          <p:nvPr>
            <p:custDataLst>
              <p:tags r:id="rId8"/>
            </p:custDataLst>
          </p:nvPr>
        </p:nvSpPr>
        <p:spPr>
          <a:xfrm>
            <a:off x="4464967" y="3463094"/>
            <a:ext cx="322452" cy="322452"/>
          </a:xfrm>
          <a:prstGeom prst="ellipse">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noAutofit/>
          </a:bodyPr>
          <a:p>
            <a:pPr algn="ctr">
              <a:lnSpc>
                <a:spcPct val="120000"/>
              </a:lnSpc>
            </a:pPr>
            <a:endParaRPr lang="zh-CN" altLang="en-US" sz="1400" b="1"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46" name="矩形 45"/>
          <p:cNvSpPr/>
          <p:nvPr>
            <p:custDataLst>
              <p:tags r:id="rId9"/>
            </p:custDataLst>
          </p:nvPr>
        </p:nvSpPr>
        <p:spPr>
          <a:xfrm>
            <a:off x="4734560" y="3904615"/>
            <a:ext cx="2576195" cy="946785"/>
          </a:xfrm>
          <a:prstGeom prst="rect">
            <a:avLst/>
          </a:prstGeom>
        </p:spPr>
        <p:txBody>
          <a:bodyPr wrap="square">
            <a:normAutofit lnSpcReduction="10000"/>
          </a:bodyPr>
          <a:p>
            <a:pPr>
              <a:lnSpc>
                <a:spcPct val="120000"/>
              </a:lnSpc>
            </a:pPr>
            <a:r>
              <a:rPr lang="zh-CN" altLang="en-US" sz="1600" spc="150" dirty="0">
                <a:solidFill>
                  <a:sysClr val="window" lastClr="FFFFFF"/>
                </a:solidFill>
                <a:latin typeface="Arial" panose="020B0604020202020204" pitchFamily="34" charset="0"/>
                <a:ea typeface="微软雅黑" panose="020B0503020204020204" charset="-122"/>
                <a:sym typeface="Arial" panose="020B0604020202020204" pitchFamily="34" charset="0"/>
              </a:rPr>
              <a:t>（2）树立健康的死亡观。</a:t>
            </a:r>
            <a:endParaRPr lang="zh-CN" altLang="en-US" sz="1600" spc="150"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18" name="矩形 17"/>
          <p:cNvSpPr/>
          <p:nvPr>
            <p:custDataLst>
              <p:tags r:id="rId10"/>
            </p:custDataLst>
          </p:nvPr>
        </p:nvSpPr>
        <p:spPr>
          <a:xfrm>
            <a:off x="4494527" y="3472035"/>
            <a:ext cx="263331" cy="273853"/>
          </a:xfrm>
          <a:prstGeom prst="rect">
            <a:avLst/>
          </a:prstGeom>
        </p:spPr>
        <p:txBody>
          <a:bodyPr wrap="square" anchor="ctr">
            <a:normAutofit fontScale="60000"/>
          </a:bodyPr>
          <a:p>
            <a:pPr algn="ctr">
              <a:lnSpc>
                <a:spcPct val="120000"/>
              </a:lnSpc>
            </a:pPr>
            <a:r>
              <a:rPr lang="en-US" altLang="zh-CN" sz="1400" b="1" dirty="0">
                <a:solidFill>
                  <a:sysClr val="window" lastClr="FFFFFF"/>
                </a:solidFill>
                <a:latin typeface="Arial" panose="020B0604020202020204" pitchFamily="34" charset="0"/>
                <a:ea typeface="微软雅黑" panose="020B0503020204020204" charset="-122"/>
                <a:sym typeface="Arial" panose="020B0604020202020204" pitchFamily="34" charset="0"/>
              </a:rPr>
              <a:t>B</a:t>
            </a:r>
            <a:endParaRPr lang="zh-CN" altLang="en-US" sz="1400" b="1"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60" name="矩形: 剪去单角 59"/>
          <p:cNvSpPr/>
          <p:nvPr>
            <p:custDataLst>
              <p:tags r:id="rId11"/>
            </p:custDataLst>
          </p:nvPr>
        </p:nvSpPr>
        <p:spPr>
          <a:xfrm flipV="1">
            <a:off x="7552478" y="3544904"/>
            <a:ext cx="2723448" cy="1688580"/>
          </a:xfrm>
          <a:prstGeom prst="snip1Rect">
            <a:avLst>
              <a:gd name="adj" fmla="val 17020"/>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1" name="等腰三角形 60"/>
          <p:cNvSpPr/>
          <p:nvPr>
            <p:custDataLst>
              <p:tags r:id="rId12"/>
            </p:custDataLst>
          </p:nvPr>
        </p:nvSpPr>
        <p:spPr>
          <a:xfrm rot="5400000">
            <a:off x="9992240" y="4949798"/>
            <a:ext cx="283554" cy="283817"/>
          </a:xfrm>
          <a:prstGeom prst="triangle">
            <a:avLst>
              <a:gd name="adj" fmla="val 0"/>
            </a:avLst>
          </a:prstGeom>
          <a:solidFill>
            <a:srgbClr val="79B6D3">
              <a:lumMod val="20000"/>
              <a:lumOff val="80000"/>
            </a:srgb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dirty="0">
              <a:latin typeface="Arial" panose="020B0604020202020204" pitchFamily="34" charset="0"/>
              <a:ea typeface="微软雅黑" panose="020B0503020204020204" charset="-122"/>
              <a:sym typeface="Arial" panose="020B0604020202020204" pitchFamily="34" charset="0"/>
            </a:endParaRPr>
          </a:p>
        </p:txBody>
      </p:sp>
      <p:sp>
        <p:nvSpPr>
          <p:cNvPr id="58" name="椭圆 57"/>
          <p:cNvSpPr/>
          <p:nvPr>
            <p:custDataLst>
              <p:tags r:id="rId13"/>
            </p:custDataLst>
          </p:nvPr>
        </p:nvSpPr>
        <p:spPr>
          <a:xfrm>
            <a:off x="7410699" y="3420849"/>
            <a:ext cx="406943" cy="406943"/>
          </a:xfrm>
          <a:prstGeom prst="ellipse">
            <a:avLst/>
          </a:prstGeom>
          <a:solidFill>
            <a:srgbClr val="79B6D3">
              <a:lumMod val="20000"/>
              <a:lumOff val="80000"/>
            </a:srgbClr>
          </a:solidFill>
          <a:ln w="3175">
            <a:noFill/>
          </a:ln>
        </p:spPr>
        <p:style>
          <a:lnRef idx="2">
            <a:srgbClr val="8590CA">
              <a:shade val="50000"/>
            </a:srgbClr>
          </a:lnRef>
          <a:fillRef idx="1">
            <a:srgbClr val="8590CA"/>
          </a:fillRef>
          <a:effectRef idx="0">
            <a:srgbClr val="8590CA"/>
          </a:effectRef>
          <a:fontRef idx="minor">
            <a:sysClr val="window" lastClr="FFFFFF"/>
          </a:fontRef>
        </p:style>
        <p:txBody>
          <a:bodyPr rtlCol="0" anchor="ctr">
            <a:normAutofit fontScale="55000" lnSpcReduction="10000"/>
          </a:bodyPr>
          <a:p>
            <a:pPr algn="ctr">
              <a:lnSpc>
                <a:spcPct val="130000"/>
              </a:lnSpc>
            </a:pPr>
            <a:endParaRPr lang="zh-CN" altLang="en-US"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59" name="椭圆 58"/>
          <p:cNvSpPr/>
          <p:nvPr>
            <p:custDataLst>
              <p:tags r:id="rId14"/>
            </p:custDataLst>
          </p:nvPr>
        </p:nvSpPr>
        <p:spPr>
          <a:xfrm>
            <a:off x="7452945" y="3463094"/>
            <a:ext cx="322452" cy="322452"/>
          </a:xfrm>
          <a:prstGeom prst="ellipse">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noAutofit/>
          </a:bodyPr>
          <a:p>
            <a:pPr algn="ctr">
              <a:lnSpc>
                <a:spcPct val="120000"/>
              </a:lnSpc>
            </a:pPr>
            <a:endParaRPr lang="zh-CN" altLang="en-US" sz="1400" b="1"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55" name="矩形 54"/>
          <p:cNvSpPr/>
          <p:nvPr>
            <p:custDataLst>
              <p:tags r:id="rId15"/>
            </p:custDataLst>
          </p:nvPr>
        </p:nvSpPr>
        <p:spPr>
          <a:xfrm>
            <a:off x="7722235" y="3904615"/>
            <a:ext cx="2624455" cy="946785"/>
          </a:xfrm>
          <a:prstGeom prst="rect">
            <a:avLst/>
          </a:prstGeom>
        </p:spPr>
        <p:txBody>
          <a:bodyPr wrap="square">
            <a:normAutofit lnSpcReduction="10000"/>
          </a:bodyPr>
          <a:p>
            <a:pPr>
              <a:lnSpc>
                <a:spcPct val="120000"/>
              </a:lnSpc>
            </a:pPr>
            <a:r>
              <a:rPr lang="zh-CN" altLang="en-US" sz="1600" spc="150" dirty="0">
                <a:solidFill>
                  <a:sysClr val="window" lastClr="FFFFFF"/>
                </a:solidFill>
                <a:latin typeface="Arial" panose="020B0604020202020204" pitchFamily="34" charset="0"/>
                <a:ea typeface="微软雅黑" panose="020B0503020204020204" charset="-122"/>
                <a:sym typeface="Arial" panose="020B0604020202020204" pitchFamily="34" charset="0"/>
              </a:rPr>
              <a:t>（3）树立积极的人生观。</a:t>
            </a:r>
            <a:endParaRPr lang="zh-CN" altLang="en-US" sz="1600" spc="150"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19" name="矩形 18"/>
          <p:cNvSpPr/>
          <p:nvPr>
            <p:custDataLst>
              <p:tags r:id="rId16"/>
            </p:custDataLst>
          </p:nvPr>
        </p:nvSpPr>
        <p:spPr>
          <a:xfrm>
            <a:off x="7482505" y="3472035"/>
            <a:ext cx="263331" cy="273853"/>
          </a:xfrm>
          <a:prstGeom prst="rect">
            <a:avLst/>
          </a:prstGeom>
        </p:spPr>
        <p:txBody>
          <a:bodyPr wrap="square" anchor="ctr">
            <a:normAutofit fontScale="60000"/>
          </a:bodyPr>
          <a:p>
            <a:pPr algn="ctr">
              <a:lnSpc>
                <a:spcPct val="120000"/>
              </a:lnSpc>
            </a:pPr>
            <a:r>
              <a:rPr lang="en-US" altLang="zh-CN" sz="1400" b="1" dirty="0">
                <a:solidFill>
                  <a:sysClr val="window" lastClr="FFFFFF"/>
                </a:solidFill>
                <a:latin typeface="Arial" panose="020B0604020202020204" pitchFamily="34" charset="0"/>
                <a:ea typeface="微软雅黑" panose="020B0503020204020204" charset="-122"/>
                <a:sym typeface="Arial" panose="020B0604020202020204" pitchFamily="34" charset="0"/>
              </a:rPr>
              <a:t>C</a:t>
            </a:r>
            <a:endParaRPr lang="zh-CN" altLang="en-US" sz="1400" b="1"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33" name="矩形: 剪去单角 32"/>
          <p:cNvSpPr/>
          <p:nvPr>
            <p:custDataLst>
              <p:tags r:id="rId17"/>
            </p:custDataLst>
          </p:nvPr>
        </p:nvSpPr>
        <p:spPr>
          <a:xfrm flipV="1">
            <a:off x="1576523" y="3544904"/>
            <a:ext cx="2723448" cy="1688580"/>
          </a:xfrm>
          <a:prstGeom prst="snip1Rect">
            <a:avLst>
              <a:gd name="adj" fmla="val 17020"/>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4" name="等腰三角形 33"/>
          <p:cNvSpPr/>
          <p:nvPr>
            <p:custDataLst>
              <p:tags r:id="rId18"/>
            </p:custDataLst>
          </p:nvPr>
        </p:nvSpPr>
        <p:spPr>
          <a:xfrm rot="5400000">
            <a:off x="4016285" y="4949798"/>
            <a:ext cx="283554" cy="283817"/>
          </a:xfrm>
          <a:prstGeom prst="triangle">
            <a:avLst>
              <a:gd name="adj" fmla="val 0"/>
            </a:avLst>
          </a:prstGeom>
          <a:solidFill>
            <a:srgbClr val="8590CA">
              <a:lumMod val="60000"/>
              <a:lumOff val="40000"/>
            </a:srgb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dirty="0">
              <a:latin typeface="Arial" panose="020B0604020202020204" pitchFamily="34" charset="0"/>
              <a:ea typeface="微软雅黑" panose="020B0503020204020204" charset="-122"/>
              <a:sym typeface="Arial" panose="020B0604020202020204" pitchFamily="34" charset="0"/>
            </a:endParaRPr>
          </a:p>
        </p:txBody>
      </p:sp>
      <p:sp>
        <p:nvSpPr>
          <p:cNvPr id="31" name="椭圆 30"/>
          <p:cNvSpPr/>
          <p:nvPr>
            <p:custDataLst>
              <p:tags r:id="rId19"/>
            </p:custDataLst>
          </p:nvPr>
        </p:nvSpPr>
        <p:spPr>
          <a:xfrm>
            <a:off x="1434744" y="3420849"/>
            <a:ext cx="406943" cy="406943"/>
          </a:xfrm>
          <a:prstGeom prst="ellipse">
            <a:avLst/>
          </a:prstGeom>
          <a:solidFill>
            <a:srgbClr val="8590CA">
              <a:lumMod val="20000"/>
              <a:lumOff val="80000"/>
            </a:srgbClr>
          </a:solidFill>
          <a:ln w="3175">
            <a:noFill/>
          </a:ln>
        </p:spPr>
        <p:style>
          <a:lnRef idx="2">
            <a:srgbClr val="8590CA">
              <a:shade val="50000"/>
            </a:srgbClr>
          </a:lnRef>
          <a:fillRef idx="1">
            <a:srgbClr val="8590CA"/>
          </a:fillRef>
          <a:effectRef idx="0">
            <a:srgbClr val="8590CA"/>
          </a:effectRef>
          <a:fontRef idx="minor">
            <a:sysClr val="window" lastClr="FFFFFF"/>
          </a:fontRef>
        </p:style>
        <p:txBody>
          <a:bodyPr rtlCol="0" anchor="ctr">
            <a:normAutofit fontScale="55000" lnSpcReduction="10000"/>
          </a:bodyPr>
          <a:p>
            <a:pPr algn="ctr">
              <a:lnSpc>
                <a:spcPct val="130000"/>
              </a:lnSpc>
            </a:pPr>
            <a:endParaRPr lang="zh-CN" altLang="en-US"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32" name="椭圆 31"/>
          <p:cNvSpPr/>
          <p:nvPr>
            <p:custDataLst>
              <p:tags r:id="rId20"/>
            </p:custDataLst>
          </p:nvPr>
        </p:nvSpPr>
        <p:spPr>
          <a:xfrm>
            <a:off x="1476989" y="3463094"/>
            <a:ext cx="322452" cy="322452"/>
          </a:xfrm>
          <a:prstGeom prst="ellipse">
            <a:avLst/>
          </a:prstGeom>
          <a:solidFill>
            <a:srgbClr val="8590CA"/>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noAutofit/>
          </a:bodyPr>
          <a:p>
            <a:pPr algn="ctr">
              <a:lnSpc>
                <a:spcPct val="120000"/>
              </a:lnSpc>
            </a:pPr>
            <a:endParaRPr lang="zh-CN" altLang="en-US" sz="1400" b="1"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35" name="矩形 34"/>
          <p:cNvSpPr/>
          <p:nvPr>
            <p:custDataLst>
              <p:tags r:id="rId21"/>
            </p:custDataLst>
          </p:nvPr>
        </p:nvSpPr>
        <p:spPr>
          <a:xfrm>
            <a:off x="1746377" y="3904312"/>
            <a:ext cx="2383739" cy="946657"/>
          </a:xfrm>
          <a:prstGeom prst="rect">
            <a:avLst/>
          </a:prstGeom>
        </p:spPr>
        <p:txBody>
          <a:bodyPr wrap="square">
            <a:normAutofit lnSpcReduction="10000"/>
          </a:bodyPr>
          <a:p>
            <a:pPr>
              <a:lnSpc>
                <a:spcPct val="120000"/>
              </a:lnSpc>
            </a:pPr>
            <a:r>
              <a:rPr lang="zh-CN" altLang="en-US" sz="1600" spc="150" dirty="0">
                <a:solidFill>
                  <a:sysClr val="window" lastClr="FFFFFF"/>
                </a:solidFill>
                <a:latin typeface="Arial" panose="020B0604020202020204" pitchFamily="34" charset="0"/>
                <a:ea typeface="微软雅黑" panose="020B0503020204020204" charset="-122"/>
                <a:sym typeface="Arial" panose="020B0604020202020204" pitchFamily="34" charset="0"/>
              </a:rPr>
              <a:t>（1）珍爱生命，认识生命的意义。</a:t>
            </a:r>
            <a:endParaRPr lang="zh-CN" altLang="en-US" sz="1600" spc="150"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20" name="矩形 19"/>
          <p:cNvSpPr/>
          <p:nvPr>
            <p:custDataLst>
              <p:tags r:id="rId22"/>
            </p:custDataLst>
          </p:nvPr>
        </p:nvSpPr>
        <p:spPr>
          <a:xfrm>
            <a:off x="1506549" y="3472035"/>
            <a:ext cx="263331" cy="273853"/>
          </a:xfrm>
          <a:prstGeom prst="rect">
            <a:avLst/>
          </a:prstGeom>
        </p:spPr>
        <p:txBody>
          <a:bodyPr wrap="square" anchor="ctr">
            <a:normAutofit fontScale="60000"/>
          </a:bodyPr>
          <a:p>
            <a:pPr algn="ctr">
              <a:lnSpc>
                <a:spcPct val="120000"/>
              </a:lnSpc>
            </a:pPr>
            <a:r>
              <a:rPr lang="en-US" altLang="zh-CN" sz="1400" b="1" dirty="0">
                <a:solidFill>
                  <a:sysClr val="window" lastClr="FFFFFF"/>
                </a:solidFill>
                <a:latin typeface="Arial" panose="020B0604020202020204" pitchFamily="34" charset="0"/>
                <a:ea typeface="微软雅黑" panose="020B0503020204020204" charset="-122"/>
                <a:sym typeface="Arial" panose="020B0604020202020204" pitchFamily="34" charset="0"/>
              </a:rPr>
              <a:t>A</a:t>
            </a:r>
            <a:endParaRPr lang="zh-CN" altLang="en-US" sz="1400" b="1"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85015" cy="6858000"/>
            <a:chOff x="13970" y="0"/>
            <a:chExt cx="1218501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203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236918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1139825" y="3506470"/>
            <a:ext cx="506603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9401810" y="5584190"/>
            <a:ext cx="172593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PART THREE</a:t>
            </a:r>
            <a:endParaRPr lang="en-US" altLang="zh-CN" sz="1600" dirty="0">
              <a:solidFill>
                <a:srgbClr val="3B9C87"/>
              </a:solidFill>
              <a:latin typeface="+mn-lt"/>
              <a:ea typeface="+mn-ea"/>
              <a:cs typeface="+mn-ea"/>
              <a:sym typeface="+mn-lt"/>
            </a:endParaRPr>
          </a:p>
        </p:txBody>
      </p:sp>
      <p:pic>
        <p:nvPicPr>
          <p:cNvPr id="3" name="图片 2" descr="未标题-2"/>
          <p:cNvPicPr>
            <a:picLocks noChangeAspect="1"/>
          </p:cNvPicPr>
          <p:nvPr/>
        </p:nvPicPr>
        <p:blipFill>
          <a:blip r:embed="rId3" cstate="screen"/>
          <a:stretch>
            <a:fillRect/>
          </a:stretch>
        </p:blipFill>
        <p:spPr>
          <a:xfrm>
            <a:off x="2969260" y="3825875"/>
            <a:ext cx="6210300" cy="3080385"/>
          </a:xfrm>
          <a:prstGeom prst="rect">
            <a:avLst/>
          </a:prstGeom>
        </p:spPr>
      </p:pic>
      <p:sp>
        <p:nvSpPr>
          <p:cNvPr id="5" name="标题 27"/>
          <p:cNvSpPr>
            <a:spLocks noGrp="1"/>
          </p:cNvSpPr>
          <p:nvPr/>
        </p:nvSpPr>
        <p:spPr>
          <a:xfrm>
            <a:off x="1784985" y="1940560"/>
            <a:ext cx="7972425" cy="197548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fontAlgn="auto">
              <a:lnSpc>
                <a:spcPts val="6000"/>
              </a:lnSpc>
            </a:pPr>
            <a:r>
              <a:rPr lang="en-US" sz="4800" dirty="0">
                <a:solidFill>
                  <a:srgbClr val="3B9C87"/>
                </a:solidFill>
                <a:latin typeface="+mn-lt"/>
                <a:ea typeface="+mn-ea"/>
                <a:cs typeface="+mn-ea"/>
                <a:sym typeface="+mn-lt"/>
              </a:rPr>
              <a:t>05.</a:t>
            </a:r>
            <a:endParaRPr lang="en-US" sz="4800" dirty="0">
              <a:solidFill>
                <a:srgbClr val="3B9C87"/>
              </a:solidFill>
              <a:latin typeface="+mn-lt"/>
              <a:ea typeface="+mn-ea"/>
              <a:cs typeface="+mn-ea"/>
              <a:sym typeface="+mn-lt"/>
            </a:endParaRPr>
          </a:p>
          <a:p>
            <a:pPr fontAlgn="auto">
              <a:lnSpc>
                <a:spcPts val="3600"/>
              </a:lnSpc>
            </a:pPr>
            <a:r>
              <a:rPr lang="en-US" altLang="zh-CN" sz="2800" dirty="0" err="1">
                <a:solidFill>
                  <a:schemeClr val="tx1">
                    <a:lumMod val="75000"/>
                    <a:lumOff val="25000"/>
                  </a:schemeClr>
                </a:solidFill>
                <a:latin typeface="+mn-lt"/>
                <a:ea typeface="+mn-ea"/>
                <a:cs typeface="+mn-ea"/>
                <a:sym typeface="+mn-lt"/>
              </a:rPr>
              <a:t>在危机与困境中成长</a:t>
            </a:r>
            <a:endParaRPr lang="en-US" altLang="zh-CN" sz="2800" dirty="0" err="1">
              <a:solidFill>
                <a:schemeClr val="tx1">
                  <a:lumMod val="75000"/>
                  <a:lumOff val="25000"/>
                </a:schemeClr>
              </a:solidFill>
              <a:latin typeface="+mn-lt"/>
              <a:ea typeface="+mn-ea"/>
              <a:cs typeface="+mn-ea"/>
              <a:sym typeface="+mn-lt"/>
            </a:endParaRPr>
          </a:p>
          <a:p>
            <a:pPr fontAlgn="auto">
              <a:lnSpc>
                <a:spcPts val="3600"/>
              </a:lnSpc>
            </a:pPr>
            <a:r>
              <a:rPr lang="en-US" altLang="zh-CN" sz="2800" dirty="0" err="1">
                <a:solidFill>
                  <a:schemeClr val="tx1">
                    <a:lumMod val="75000"/>
                    <a:lumOff val="25000"/>
                  </a:schemeClr>
                </a:solidFill>
                <a:latin typeface="+mn-lt"/>
                <a:ea typeface="+mn-ea"/>
                <a:cs typeface="+mn-ea"/>
                <a:sym typeface="+mn-lt"/>
              </a:rPr>
              <a:t>——心理危机应对</a:t>
            </a:r>
            <a:endParaRPr lang="en-US" altLang="zh-CN" sz="2800" dirty="0" err="1">
              <a:solidFill>
                <a:schemeClr val="tx1">
                  <a:lumMod val="75000"/>
                  <a:lumOff val="25000"/>
                </a:schemeClr>
              </a:solidFill>
              <a:latin typeface="+mn-lt"/>
              <a:ea typeface="+mn-ea"/>
              <a:cs typeface="+mn-ea"/>
              <a:sym typeface="+mn-lt"/>
            </a:endParaRPr>
          </a:p>
        </p:txBody>
      </p:sp>
      <p:pic>
        <p:nvPicPr>
          <p:cNvPr id="28" name="图片 27" descr="多少"/>
          <p:cNvPicPr>
            <a:picLocks noChangeAspect="1"/>
          </p:cNvPicPr>
          <p:nvPr/>
        </p:nvPicPr>
        <p:blipFill>
          <a:blip r:embed="rId4" cstate="screen"/>
          <a:stretch>
            <a:fillRect/>
          </a:stretch>
        </p:blipFill>
        <p:spPr>
          <a:xfrm>
            <a:off x="6731000" y="1148715"/>
            <a:ext cx="3619500" cy="1249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par>
                                <p:cTn id="24" presetID="22" presetClass="entr" presetSubtype="2"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500"/>
                                        <p:tgtEl>
                                          <p:spTgt spid="25"/>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3000"/>
                            </p:stCondLst>
                            <p:childTnLst>
                              <p:par>
                                <p:cTn id="42" presetID="2" presetClass="entr" presetSubtype="12"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7" grpId="0"/>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5786120" y="1665605"/>
            <a:ext cx="5243830" cy="4154170"/>
          </a:xfrm>
          <a:prstGeom prst="rect">
            <a:avLst/>
          </a:prstGeom>
          <a:noFill/>
        </p:spPr>
        <p:txBody>
          <a:bodyPr wrap="square">
            <a:spAutoFit/>
          </a:bodyPr>
          <a:lstStyle>
            <a:defPPr>
              <a:defRPr lang="zh-CN"/>
            </a:defPPr>
            <a:lvl1pPr algn="just">
              <a:lnSpc>
                <a:spcPts val="3000"/>
              </a:lnSpc>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a:lnSpc>
                <a:spcPct val="150000"/>
              </a:lnSpc>
              <a:spcBef>
                <a:spcPts val="0"/>
              </a:spcBef>
              <a:spcAft>
                <a:spcPts val="0"/>
              </a:spcAft>
            </a:pPr>
            <a:r>
              <a:rPr lang="zh-CN" altLang="en-US" dirty="0">
                <a:latin typeface="+mn-lt"/>
                <a:ea typeface="+mn-ea"/>
                <a:cs typeface="+mn-ea"/>
                <a:sym typeface="+mn-lt"/>
              </a:rPr>
              <a:t>心理危机，本质上是个体生活中面临某些重大问题而又无法用已有的知识经验来应对时，伴随着危机事件的发生而出现的一种心理上的失衡状态。我国学者张国成指出，大学生心理危机主要是指大学生在大学生活期间出现的中至重度抑郁、严重焦虑状态、极度冲动行为、吸毒、酗酒、自伤或自杀、突发严重的精神疾病等导致的各种行为紊乱，以及遭遇罕见或超常事件且个人无法预测和控制时出现的心理危机，如被强暴、突发重大疾病、家庭内的重大变故等事件。</a:t>
            </a:r>
            <a:endParaRPr lang="zh-CN" altLang="en-US" dirty="0">
              <a:latin typeface="+mn-lt"/>
              <a:ea typeface="+mn-ea"/>
              <a:cs typeface="+mn-ea"/>
              <a:sym typeface="+mn-lt"/>
            </a:endParaRPr>
          </a:p>
        </p:txBody>
      </p:sp>
      <p:pic>
        <p:nvPicPr>
          <p:cNvPr id="12" name="图片 11"/>
          <p:cNvPicPr>
            <a:picLocks noChangeAspect="1"/>
          </p:cNvPicPr>
          <p:nvPr/>
        </p:nvPicPr>
        <p:blipFill>
          <a:blip r:embed="rId4"/>
          <a:stretch>
            <a:fillRect/>
          </a:stretch>
        </p:blipFill>
        <p:spPr>
          <a:xfrm>
            <a:off x="822437" y="1106304"/>
            <a:ext cx="4742137" cy="5377543"/>
          </a:xfrm>
          <a:prstGeom prst="rect">
            <a:avLst/>
          </a:prstGeom>
        </p:spPr>
      </p:pic>
      <p:sp>
        <p:nvSpPr>
          <p:cNvPr id="5" name="标题 27"/>
          <p:cNvSpPr>
            <a:spLocks noGrp="1"/>
          </p:cNvSpPr>
          <p:nvPr>
            <p:custDataLst>
              <p:tags r:id="rId5"/>
            </p:custDataLst>
          </p:nvPr>
        </p:nvSpPr>
        <p:spPr>
          <a:xfrm>
            <a:off x="1108075" y="77470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一、心理危机概述</a:t>
            </a:r>
            <a:endParaRPr lang="en-US" sz="2000">
              <a:solidFill>
                <a:schemeClr val="tx1">
                  <a:lumMod val="75000"/>
                  <a:lumOff val="2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85015" cy="6858000"/>
            <a:chOff x="13970" y="0"/>
            <a:chExt cx="1218501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203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236918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1139825" y="3506470"/>
            <a:ext cx="506603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9401810" y="5584190"/>
            <a:ext cx="172593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PART ONE</a:t>
            </a:r>
            <a:endParaRPr lang="en-US" altLang="zh-CN" sz="1600" dirty="0">
              <a:solidFill>
                <a:srgbClr val="3B9C87"/>
              </a:solidFill>
              <a:latin typeface="+mn-lt"/>
              <a:ea typeface="+mn-ea"/>
              <a:cs typeface="+mn-ea"/>
              <a:sym typeface="+mn-lt"/>
            </a:endParaRPr>
          </a:p>
        </p:txBody>
      </p:sp>
      <p:pic>
        <p:nvPicPr>
          <p:cNvPr id="3" name="图片 2" descr="未标题-2"/>
          <p:cNvPicPr>
            <a:picLocks noChangeAspect="1"/>
          </p:cNvPicPr>
          <p:nvPr/>
        </p:nvPicPr>
        <p:blipFill>
          <a:blip r:embed="rId3" cstate="screen"/>
          <a:stretch>
            <a:fillRect/>
          </a:stretch>
        </p:blipFill>
        <p:spPr>
          <a:xfrm>
            <a:off x="2969260" y="3825875"/>
            <a:ext cx="6210300" cy="3080385"/>
          </a:xfrm>
          <a:prstGeom prst="rect">
            <a:avLst/>
          </a:prstGeom>
        </p:spPr>
      </p:pic>
      <p:sp>
        <p:nvSpPr>
          <p:cNvPr id="5" name="标题 27"/>
          <p:cNvSpPr>
            <a:spLocks noGrp="1"/>
          </p:cNvSpPr>
          <p:nvPr/>
        </p:nvSpPr>
        <p:spPr>
          <a:xfrm>
            <a:off x="2531110" y="2298700"/>
            <a:ext cx="7139940" cy="172148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fontAlgn="auto">
              <a:lnSpc>
                <a:spcPts val="6000"/>
              </a:lnSpc>
            </a:pPr>
            <a:r>
              <a:rPr lang="en-US" sz="4800" dirty="0">
                <a:solidFill>
                  <a:srgbClr val="3B9C87"/>
                </a:solidFill>
                <a:latin typeface="+mn-lt"/>
                <a:ea typeface="+mn-ea"/>
                <a:cs typeface="+mn-ea"/>
                <a:sym typeface="+mn-lt"/>
              </a:rPr>
              <a:t>01.</a:t>
            </a:r>
            <a:endParaRPr lang="en-US" sz="4800" dirty="0">
              <a:solidFill>
                <a:srgbClr val="3B9C87"/>
              </a:solidFill>
              <a:latin typeface="+mn-lt"/>
              <a:ea typeface="+mn-ea"/>
              <a:cs typeface="+mn-ea"/>
              <a:sym typeface="+mn-lt"/>
            </a:endParaRPr>
          </a:p>
          <a:p>
            <a:pPr algn="ctr" fontAlgn="auto">
              <a:lnSpc>
                <a:spcPct val="120000"/>
              </a:lnSpc>
              <a:spcBef>
                <a:spcPts val="0"/>
              </a:spcBef>
              <a:spcAft>
                <a:spcPts val="0"/>
              </a:spcAft>
            </a:pPr>
            <a:r>
              <a:rPr sz="2800">
                <a:solidFill>
                  <a:schemeClr val="tx1">
                    <a:lumMod val="75000"/>
                    <a:lumOff val="25000"/>
                  </a:schemeClr>
                </a:solidFill>
                <a:latin typeface="+mn-lt"/>
                <a:ea typeface="+mn-ea"/>
                <a:cs typeface="+mn-ea"/>
                <a:sym typeface="+mn-lt"/>
              </a:rPr>
              <a:t>　黑白一念间</a:t>
            </a:r>
            <a:endParaRPr sz="2800">
              <a:solidFill>
                <a:schemeClr val="tx1">
                  <a:lumMod val="75000"/>
                  <a:lumOff val="25000"/>
                </a:schemeClr>
              </a:solidFill>
              <a:latin typeface="+mn-lt"/>
              <a:ea typeface="+mn-ea"/>
              <a:cs typeface="+mn-ea"/>
              <a:sym typeface="+mn-lt"/>
            </a:endParaRPr>
          </a:p>
          <a:p>
            <a:pPr algn="ctr" fontAlgn="auto">
              <a:lnSpc>
                <a:spcPct val="120000"/>
              </a:lnSpc>
              <a:spcBef>
                <a:spcPts val="0"/>
              </a:spcBef>
              <a:spcAft>
                <a:spcPts val="0"/>
              </a:spcAft>
            </a:pPr>
            <a:r>
              <a:rPr sz="2800">
                <a:solidFill>
                  <a:schemeClr val="tx1">
                    <a:lumMod val="75000"/>
                    <a:lumOff val="25000"/>
                  </a:schemeClr>
                </a:solidFill>
                <a:latin typeface="+mn-lt"/>
                <a:ea typeface="+mn-ea"/>
                <a:cs typeface="+mn-ea"/>
                <a:sym typeface="+mn-lt"/>
              </a:rPr>
              <a:t>　　　　——心理正常与心理异常</a:t>
            </a:r>
            <a:endParaRPr sz="2800">
              <a:solidFill>
                <a:schemeClr val="tx1">
                  <a:lumMod val="75000"/>
                  <a:lumOff val="25000"/>
                </a:schemeClr>
              </a:solidFill>
              <a:latin typeface="+mn-lt"/>
              <a:ea typeface="+mn-ea"/>
              <a:cs typeface="+mn-ea"/>
              <a:sym typeface="+mn-lt"/>
            </a:endParaRPr>
          </a:p>
        </p:txBody>
      </p:sp>
      <p:pic>
        <p:nvPicPr>
          <p:cNvPr id="28" name="图片 27" descr="多少"/>
          <p:cNvPicPr>
            <a:picLocks noChangeAspect="1"/>
          </p:cNvPicPr>
          <p:nvPr/>
        </p:nvPicPr>
        <p:blipFill>
          <a:blip r:embed="rId4" cstate="screen"/>
          <a:stretch>
            <a:fillRect/>
          </a:stretch>
        </p:blipFill>
        <p:spPr>
          <a:xfrm>
            <a:off x="6731000" y="1148715"/>
            <a:ext cx="3619500" cy="1249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par>
                                <p:cTn id="24" presetID="22" presetClass="entr" presetSubtype="2"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500"/>
                                        <p:tgtEl>
                                          <p:spTgt spid="25"/>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3000"/>
                            </p:stCondLst>
                            <p:childTnLst>
                              <p:par>
                                <p:cTn id="42" presetID="2" presetClass="entr" presetSubtype="12"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3" name="标题 27"/>
          <p:cNvSpPr>
            <a:spLocks noGrp="1"/>
          </p:cNvSpPr>
          <p:nvPr>
            <p:custDataLst>
              <p:tags r:id="rId4"/>
            </p:custDataLst>
          </p:nvPr>
        </p:nvSpPr>
        <p:spPr>
          <a:xfrm>
            <a:off x="1108075" y="77470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二、心理危机的特点</a:t>
            </a:r>
            <a:endParaRPr lang="en-US" sz="2000">
              <a:solidFill>
                <a:schemeClr val="tx1">
                  <a:lumMod val="75000"/>
                  <a:lumOff val="25000"/>
                </a:schemeClr>
              </a:solidFill>
              <a:latin typeface="+mn-lt"/>
              <a:ea typeface="+mn-ea"/>
              <a:cs typeface="+mn-ea"/>
              <a:sym typeface="+mn-lt"/>
            </a:endParaRPr>
          </a:p>
        </p:txBody>
      </p:sp>
      <p:sp>
        <p:nvSpPr>
          <p:cNvPr id="7" name="Freeform 5"/>
          <p:cNvSpPr/>
          <p:nvPr>
            <p:custDataLst>
              <p:tags r:id="rId5"/>
            </p:custDataLst>
          </p:nvPr>
        </p:nvSpPr>
        <p:spPr bwMode="auto">
          <a:xfrm>
            <a:off x="6312333" y="3474918"/>
            <a:ext cx="1663538" cy="1662318"/>
          </a:xfrm>
          <a:custGeom>
            <a:avLst/>
            <a:gdLst>
              <a:gd name="T0" fmla="*/ 328 w 1143"/>
              <a:gd name="T1" fmla="*/ 487 h 1143"/>
              <a:gd name="T2" fmla="*/ 276 w 1143"/>
              <a:gd name="T3" fmla="*/ 363 h 1143"/>
              <a:gd name="T4" fmla="*/ 174 w 1143"/>
              <a:gd name="T5" fmla="*/ 398 h 1143"/>
              <a:gd name="T6" fmla="*/ 0 w 1143"/>
              <a:gd name="T7" fmla="*/ 572 h 1143"/>
              <a:gd name="T8" fmla="*/ 175 w 1143"/>
              <a:gd name="T9" fmla="*/ 746 h 1143"/>
              <a:gd name="T10" fmla="*/ 211 w 1143"/>
              <a:gd name="T11" fmla="*/ 849 h 1143"/>
              <a:gd name="T12" fmla="*/ 86 w 1143"/>
              <a:gd name="T13" fmla="*/ 900 h 1143"/>
              <a:gd name="T14" fmla="*/ 246 w 1143"/>
              <a:gd name="T15" fmla="*/ 1060 h 1143"/>
              <a:gd name="T16" fmla="*/ 298 w 1143"/>
              <a:gd name="T17" fmla="*/ 936 h 1143"/>
              <a:gd name="T18" fmla="*/ 400 w 1143"/>
              <a:gd name="T19" fmla="*/ 972 h 1143"/>
              <a:gd name="T20" fmla="*/ 572 w 1143"/>
              <a:gd name="T21" fmla="*/ 1143 h 1143"/>
              <a:gd name="T22" fmla="*/ 1143 w 1143"/>
              <a:gd name="T23" fmla="*/ 572 h 1143"/>
              <a:gd name="T24" fmla="*/ 959 w 1143"/>
              <a:gd name="T25" fmla="*/ 388 h 1143"/>
              <a:gd name="T26" fmla="*/ 916 w 1143"/>
              <a:gd name="T27" fmla="*/ 345 h 1143"/>
              <a:gd name="T28" fmla="*/ 759 w 1143"/>
              <a:gd name="T29" fmla="*/ 187 h 1143"/>
              <a:gd name="T30" fmla="*/ 746 w 1143"/>
              <a:gd name="T31" fmla="*/ 175 h 1143"/>
              <a:gd name="T32" fmla="*/ 572 w 1143"/>
              <a:gd name="T33" fmla="*/ 0 h 1143"/>
              <a:gd name="T34" fmla="*/ 572 w 1143"/>
              <a:gd name="T35" fmla="*/ 0 h 1143"/>
              <a:gd name="T36" fmla="*/ 398 w 1143"/>
              <a:gd name="T37" fmla="*/ 174 h 1143"/>
              <a:gd name="T38" fmla="*/ 378 w 1143"/>
              <a:gd name="T39" fmla="*/ 194 h 1143"/>
              <a:gd name="T40" fmla="*/ 379 w 1143"/>
              <a:gd name="T41" fmla="*/ 194 h 1143"/>
              <a:gd name="T42" fmla="*/ 363 w 1143"/>
              <a:gd name="T43" fmla="*/ 276 h 1143"/>
              <a:gd name="T44" fmla="*/ 488 w 1143"/>
              <a:gd name="T45" fmla="*/ 328 h 1143"/>
              <a:gd name="T46" fmla="*/ 328 w 1143"/>
              <a:gd name="T47" fmla="*/ 487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3" h="1143">
                <a:moveTo>
                  <a:pt x="328" y="487"/>
                </a:moveTo>
                <a:cubicBezTo>
                  <a:pt x="272" y="446"/>
                  <a:pt x="296" y="413"/>
                  <a:pt x="276" y="363"/>
                </a:cubicBezTo>
                <a:cubicBezTo>
                  <a:pt x="266" y="336"/>
                  <a:pt x="236" y="336"/>
                  <a:pt x="174" y="398"/>
                </a:cubicBezTo>
                <a:cubicBezTo>
                  <a:pt x="0" y="572"/>
                  <a:pt x="0" y="572"/>
                  <a:pt x="0" y="572"/>
                </a:cubicBezTo>
                <a:cubicBezTo>
                  <a:pt x="175" y="746"/>
                  <a:pt x="175" y="746"/>
                  <a:pt x="175" y="746"/>
                </a:cubicBezTo>
                <a:cubicBezTo>
                  <a:pt x="238" y="809"/>
                  <a:pt x="237" y="839"/>
                  <a:pt x="211" y="849"/>
                </a:cubicBezTo>
                <a:cubicBezTo>
                  <a:pt x="160" y="868"/>
                  <a:pt x="127" y="844"/>
                  <a:pt x="86" y="900"/>
                </a:cubicBezTo>
                <a:cubicBezTo>
                  <a:pt x="16" y="997"/>
                  <a:pt x="150" y="1131"/>
                  <a:pt x="246" y="1060"/>
                </a:cubicBezTo>
                <a:cubicBezTo>
                  <a:pt x="303" y="1019"/>
                  <a:pt x="279" y="986"/>
                  <a:pt x="298" y="936"/>
                </a:cubicBezTo>
                <a:cubicBezTo>
                  <a:pt x="308" y="909"/>
                  <a:pt x="338" y="909"/>
                  <a:pt x="400" y="972"/>
                </a:cubicBezTo>
                <a:cubicBezTo>
                  <a:pt x="572" y="1143"/>
                  <a:pt x="572" y="1143"/>
                  <a:pt x="572" y="1143"/>
                </a:cubicBezTo>
                <a:cubicBezTo>
                  <a:pt x="1143" y="572"/>
                  <a:pt x="1143" y="572"/>
                  <a:pt x="1143" y="572"/>
                </a:cubicBezTo>
                <a:cubicBezTo>
                  <a:pt x="959" y="388"/>
                  <a:pt x="959" y="388"/>
                  <a:pt x="959" y="388"/>
                </a:cubicBezTo>
                <a:cubicBezTo>
                  <a:pt x="916" y="345"/>
                  <a:pt x="916" y="345"/>
                  <a:pt x="916" y="345"/>
                </a:cubicBezTo>
                <a:cubicBezTo>
                  <a:pt x="759" y="187"/>
                  <a:pt x="759" y="187"/>
                  <a:pt x="759" y="187"/>
                </a:cubicBezTo>
                <a:cubicBezTo>
                  <a:pt x="755" y="183"/>
                  <a:pt x="751" y="179"/>
                  <a:pt x="746" y="175"/>
                </a:cubicBezTo>
                <a:cubicBezTo>
                  <a:pt x="572" y="0"/>
                  <a:pt x="572" y="0"/>
                  <a:pt x="572" y="0"/>
                </a:cubicBezTo>
                <a:cubicBezTo>
                  <a:pt x="572" y="0"/>
                  <a:pt x="572" y="0"/>
                  <a:pt x="572" y="0"/>
                </a:cubicBezTo>
                <a:cubicBezTo>
                  <a:pt x="398" y="174"/>
                  <a:pt x="398" y="174"/>
                  <a:pt x="398" y="174"/>
                </a:cubicBezTo>
                <a:cubicBezTo>
                  <a:pt x="378" y="194"/>
                  <a:pt x="378" y="194"/>
                  <a:pt x="378" y="194"/>
                </a:cubicBezTo>
                <a:cubicBezTo>
                  <a:pt x="379" y="194"/>
                  <a:pt x="379" y="194"/>
                  <a:pt x="379" y="194"/>
                </a:cubicBezTo>
                <a:cubicBezTo>
                  <a:pt x="336" y="243"/>
                  <a:pt x="339" y="267"/>
                  <a:pt x="363" y="276"/>
                </a:cubicBezTo>
                <a:cubicBezTo>
                  <a:pt x="413" y="295"/>
                  <a:pt x="446" y="272"/>
                  <a:pt x="488" y="328"/>
                </a:cubicBezTo>
                <a:cubicBezTo>
                  <a:pt x="559" y="425"/>
                  <a:pt x="425" y="558"/>
                  <a:pt x="328" y="487"/>
                </a:cubicBezTo>
                <a:close/>
              </a:path>
            </a:pathLst>
          </a:custGeom>
          <a:solidFill>
            <a:srgbClr val="79B6D3"/>
          </a:solidFill>
          <a:ln>
            <a:noFill/>
          </a:ln>
        </p:spPr>
        <p:txBody>
          <a:bodyPr vert="horz" wrap="square" lIns="90000" tIns="46800" rIns="90000" bIns="46800" numCol="1" anchor="t" anchorCtr="0" compatLnSpc="1">
            <a:normAutofit/>
          </a:bodyPr>
          <a:lstStyle/>
          <a:p>
            <a:pPr>
              <a:lnSpc>
                <a:spcPct val="120000"/>
              </a:lnSpc>
            </a:pPr>
            <a:endParaRPr lang="id-ID">
              <a:latin typeface="Arial" panose="020B0604020202020204" pitchFamily="34" charset="0"/>
              <a:ea typeface="微软雅黑" panose="020B0503020204020204" charset="-122"/>
              <a:sym typeface="Arial" panose="020B0604020202020204" pitchFamily="34" charset="0"/>
            </a:endParaRPr>
          </a:p>
        </p:txBody>
      </p:sp>
      <p:sp>
        <p:nvSpPr>
          <p:cNvPr id="8" name="Freeform 6"/>
          <p:cNvSpPr/>
          <p:nvPr>
            <p:custDataLst>
              <p:tags r:id="rId6"/>
            </p:custDataLst>
          </p:nvPr>
        </p:nvSpPr>
        <p:spPr bwMode="auto">
          <a:xfrm>
            <a:off x="5408323" y="2233417"/>
            <a:ext cx="1546456" cy="1545236"/>
          </a:xfrm>
          <a:custGeom>
            <a:avLst/>
            <a:gdLst>
              <a:gd name="T0" fmla="*/ 378 w 1062"/>
              <a:gd name="T1" fmla="*/ 908 h 1062"/>
              <a:gd name="T2" fmla="*/ 335 w 1062"/>
              <a:gd name="T3" fmla="*/ 852 h 1062"/>
              <a:gd name="T4" fmla="*/ 372 w 1062"/>
              <a:gd name="T5" fmla="*/ 845 h 1062"/>
              <a:gd name="T6" fmla="*/ 470 w 1062"/>
              <a:gd name="T7" fmla="*/ 791 h 1062"/>
              <a:gd name="T8" fmla="*/ 451 w 1062"/>
              <a:gd name="T9" fmla="*/ 611 h 1062"/>
              <a:gd name="T10" fmla="*/ 271 w 1062"/>
              <a:gd name="T11" fmla="*/ 592 h 1062"/>
              <a:gd name="T12" fmla="*/ 217 w 1062"/>
              <a:gd name="T13" fmla="*/ 690 h 1062"/>
              <a:gd name="T14" fmla="*/ 210 w 1062"/>
              <a:gd name="T15" fmla="*/ 727 h 1062"/>
              <a:gd name="T16" fmla="*/ 173 w 1062"/>
              <a:gd name="T17" fmla="*/ 703 h 1062"/>
              <a:gd name="T18" fmla="*/ 164 w 1062"/>
              <a:gd name="T19" fmla="*/ 694 h 1062"/>
              <a:gd name="T20" fmla="*/ 0 w 1062"/>
              <a:gd name="T21" fmla="*/ 531 h 1062"/>
              <a:gd name="T22" fmla="*/ 155 w 1062"/>
              <a:gd name="T23" fmla="*/ 376 h 1062"/>
              <a:gd name="T24" fmla="*/ 167 w 1062"/>
              <a:gd name="T25" fmla="*/ 365 h 1062"/>
              <a:gd name="T26" fmla="*/ 167 w 1062"/>
              <a:gd name="T27" fmla="*/ 365 h 1062"/>
              <a:gd name="T28" fmla="*/ 532 w 1062"/>
              <a:gd name="T29" fmla="*/ 0 h 1062"/>
              <a:gd name="T30" fmla="*/ 1062 w 1062"/>
              <a:gd name="T31" fmla="*/ 531 h 1062"/>
              <a:gd name="T32" fmla="*/ 911 w 1062"/>
              <a:gd name="T33" fmla="*/ 682 h 1062"/>
              <a:gd name="T34" fmla="*/ 857 w 1062"/>
              <a:gd name="T35" fmla="*/ 753 h 1062"/>
              <a:gd name="T36" fmla="*/ 865 w 1062"/>
              <a:gd name="T37" fmla="*/ 819 h 1062"/>
              <a:gd name="T38" fmla="*/ 886 w 1062"/>
              <a:gd name="T39" fmla="*/ 832 h 1062"/>
              <a:gd name="T40" fmla="*/ 940 w 1062"/>
              <a:gd name="T41" fmla="*/ 843 h 1062"/>
              <a:gd name="T42" fmla="*/ 986 w 1062"/>
              <a:gd name="T43" fmla="*/ 860 h 1062"/>
              <a:gd name="T44" fmla="*/ 997 w 1062"/>
              <a:gd name="T45" fmla="*/ 873 h 1062"/>
              <a:gd name="T46" fmla="*/ 982 w 1062"/>
              <a:gd name="T47" fmla="*/ 979 h 1062"/>
              <a:gd name="T48" fmla="*/ 877 w 1062"/>
              <a:gd name="T49" fmla="*/ 993 h 1062"/>
              <a:gd name="T50" fmla="*/ 864 w 1062"/>
              <a:gd name="T51" fmla="*/ 982 h 1062"/>
              <a:gd name="T52" fmla="*/ 847 w 1062"/>
              <a:gd name="T53" fmla="*/ 936 h 1062"/>
              <a:gd name="T54" fmla="*/ 836 w 1062"/>
              <a:gd name="T55" fmla="*/ 882 h 1062"/>
              <a:gd name="T56" fmla="*/ 822 w 1062"/>
              <a:gd name="T57" fmla="*/ 861 h 1062"/>
              <a:gd name="T58" fmla="*/ 686 w 1062"/>
              <a:gd name="T59" fmla="*/ 907 h 1062"/>
              <a:gd name="T60" fmla="*/ 531 w 1062"/>
              <a:gd name="T61" fmla="*/ 1062 h 1062"/>
              <a:gd name="T62" fmla="*/ 378 w 1062"/>
              <a:gd name="T63" fmla="*/ 908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2" h="1062">
                <a:moveTo>
                  <a:pt x="378" y="908"/>
                </a:moveTo>
                <a:cubicBezTo>
                  <a:pt x="346" y="876"/>
                  <a:pt x="337" y="859"/>
                  <a:pt x="335" y="852"/>
                </a:cubicBezTo>
                <a:cubicBezTo>
                  <a:pt x="348" y="848"/>
                  <a:pt x="360" y="847"/>
                  <a:pt x="372" y="845"/>
                </a:cubicBezTo>
                <a:cubicBezTo>
                  <a:pt x="402" y="842"/>
                  <a:pt x="436" y="839"/>
                  <a:pt x="470" y="791"/>
                </a:cubicBezTo>
                <a:cubicBezTo>
                  <a:pt x="510" y="737"/>
                  <a:pt x="502" y="663"/>
                  <a:pt x="451" y="611"/>
                </a:cubicBezTo>
                <a:cubicBezTo>
                  <a:pt x="399" y="560"/>
                  <a:pt x="326" y="552"/>
                  <a:pt x="271" y="592"/>
                </a:cubicBezTo>
                <a:cubicBezTo>
                  <a:pt x="223" y="627"/>
                  <a:pt x="220" y="660"/>
                  <a:pt x="217" y="690"/>
                </a:cubicBezTo>
                <a:cubicBezTo>
                  <a:pt x="216" y="703"/>
                  <a:pt x="215" y="715"/>
                  <a:pt x="210" y="727"/>
                </a:cubicBezTo>
                <a:cubicBezTo>
                  <a:pt x="205" y="726"/>
                  <a:pt x="193" y="720"/>
                  <a:pt x="173" y="703"/>
                </a:cubicBezTo>
                <a:cubicBezTo>
                  <a:pt x="164" y="694"/>
                  <a:pt x="164" y="694"/>
                  <a:pt x="164" y="694"/>
                </a:cubicBezTo>
                <a:cubicBezTo>
                  <a:pt x="0" y="531"/>
                  <a:pt x="0" y="531"/>
                  <a:pt x="0" y="531"/>
                </a:cubicBezTo>
                <a:cubicBezTo>
                  <a:pt x="155" y="376"/>
                  <a:pt x="155" y="376"/>
                  <a:pt x="155" y="376"/>
                </a:cubicBezTo>
                <a:cubicBezTo>
                  <a:pt x="159" y="372"/>
                  <a:pt x="163" y="369"/>
                  <a:pt x="167" y="365"/>
                </a:cubicBezTo>
                <a:cubicBezTo>
                  <a:pt x="167" y="365"/>
                  <a:pt x="167" y="365"/>
                  <a:pt x="167" y="365"/>
                </a:cubicBezTo>
                <a:cubicBezTo>
                  <a:pt x="532" y="0"/>
                  <a:pt x="532" y="0"/>
                  <a:pt x="532" y="0"/>
                </a:cubicBezTo>
                <a:cubicBezTo>
                  <a:pt x="1062" y="531"/>
                  <a:pt x="1062" y="531"/>
                  <a:pt x="1062" y="531"/>
                </a:cubicBezTo>
                <a:cubicBezTo>
                  <a:pt x="911" y="682"/>
                  <a:pt x="911" y="682"/>
                  <a:pt x="911" y="682"/>
                </a:cubicBezTo>
                <a:cubicBezTo>
                  <a:pt x="884" y="710"/>
                  <a:pt x="866" y="733"/>
                  <a:pt x="857" y="753"/>
                </a:cubicBezTo>
                <a:cubicBezTo>
                  <a:pt x="842" y="788"/>
                  <a:pt x="855" y="809"/>
                  <a:pt x="865" y="819"/>
                </a:cubicBezTo>
                <a:cubicBezTo>
                  <a:pt x="870" y="824"/>
                  <a:pt x="877" y="829"/>
                  <a:pt x="886" y="832"/>
                </a:cubicBezTo>
                <a:cubicBezTo>
                  <a:pt x="906" y="840"/>
                  <a:pt x="925" y="841"/>
                  <a:pt x="940" y="843"/>
                </a:cubicBezTo>
                <a:cubicBezTo>
                  <a:pt x="960" y="845"/>
                  <a:pt x="972" y="846"/>
                  <a:pt x="986" y="860"/>
                </a:cubicBezTo>
                <a:cubicBezTo>
                  <a:pt x="990" y="864"/>
                  <a:pt x="993" y="868"/>
                  <a:pt x="997" y="873"/>
                </a:cubicBezTo>
                <a:cubicBezTo>
                  <a:pt x="1025" y="912"/>
                  <a:pt x="1007" y="954"/>
                  <a:pt x="982" y="979"/>
                </a:cubicBezTo>
                <a:cubicBezTo>
                  <a:pt x="958" y="1003"/>
                  <a:pt x="916" y="1022"/>
                  <a:pt x="877" y="993"/>
                </a:cubicBezTo>
                <a:cubicBezTo>
                  <a:pt x="872" y="990"/>
                  <a:pt x="867" y="986"/>
                  <a:pt x="864" y="982"/>
                </a:cubicBezTo>
                <a:cubicBezTo>
                  <a:pt x="850" y="968"/>
                  <a:pt x="849" y="957"/>
                  <a:pt x="847" y="936"/>
                </a:cubicBezTo>
                <a:cubicBezTo>
                  <a:pt x="845" y="921"/>
                  <a:pt x="843" y="903"/>
                  <a:pt x="836" y="882"/>
                </a:cubicBezTo>
                <a:cubicBezTo>
                  <a:pt x="832" y="874"/>
                  <a:pt x="828" y="866"/>
                  <a:pt x="822" y="861"/>
                </a:cubicBezTo>
                <a:cubicBezTo>
                  <a:pt x="777" y="816"/>
                  <a:pt x="708" y="885"/>
                  <a:pt x="686" y="907"/>
                </a:cubicBezTo>
                <a:cubicBezTo>
                  <a:pt x="531" y="1062"/>
                  <a:pt x="531" y="1062"/>
                  <a:pt x="531" y="1062"/>
                </a:cubicBezTo>
                <a:lnTo>
                  <a:pt x="378" y="908"/>
                </a:lnTo>
                <a:close/>
              </a:path>
            </a:pathLst>
          </a:custGeom>
          <a:solidFill>
            <a:srgbClr val="8EAADC"/>
          </a:solidFill>
          <a:ln>
            <a:noFill/>
          </a:ln>
        </p:spPr>
        <p:txBody>
          <a:bodyPr vert="horz" wrap="square" lIns="90000" tIns="46800" rIns="90000" bIns="46800" numCol="1" anchor="t" anchorCtr="0" compatLnSpc="1">
            <a:normAutofit/>
          </a:bodyPr>
          <a:lstStyle/>
          <a:p>
            <a:pPr>
              <a:lnSpc>
                <a:spcPct val="120000"/>
              </a:lnSpc>
            </a:pPr>
            <a:endParaRPr lang="id-ID">
              <a:latin typeface="Arial" panose="020B0604020202020204" pitchFamily="34" charset="0"/>
              <a:ea typeface="微软雅黑" panose="020B0503020204020204" charset="-122"/>
              <a:sym typeface="Arial" panose="020B0604020202020204" pitchFamily="34" charset="0"/>
            </a:endParaRPr>
          </a:p>
        </p:txBody>
      </p:sp>
      <p:sp>
        <p:nvSpPr>
          <p:cNvPr id="12" name="Freeform 7"/>
          <p:cNvSpPr/>
          <p:nvPr>
            <p:custDataLst>
              <p:tags r:id="rId7"/>
            </p:custDataLst>
          </p:nvPr>
        </p:nvSpPr>
        <p:spPr bwMode="auto">
          <a:xfrm>
            <a:off x="4259054" y="3462877"/>
            <a:ext cx="1663538" cy="1663538"/>
          </a:xfrm>
          <a:custGeom>
            <a:avLst/>
            <a:gdLst>
              <a:gd name="T0" fmla="*/ 814 w 1143"/>
              <a:gd name="T1" fmla="*/ 656 h 1143"/>
              <a:gd name="T2" fmla="*/ 866 w 1143"/>
              <a:gd name="T3" fmla="*/ 781 h 1143"/>
              <a:gd name="T4" fmla="*/ 969 w 1143"/>
              <a:gd name="T5" fmla="*/ 745 h 1143"/>
              <a:gd name="T6" fmla="*/ 1143 w 1143"/>
              <a:gd name="T7" fmla="*/ 572 h 1143"/>
              <a:gd name="T8" fmla="*/ 968 w 1143"/>
              <a:gd name="T9" fmla="*/ 397 h 1143"/>
              <a:gd name="T10" fmla="*/ 932 w 1143"/>
              <a:gd name="T11" fmla="*/ 294 h 1143"/>
              <a:gd name="T12" fmla="*/ 1057 w 1143"/>
              <a:gd name="T13" fmla="*/ 243 h 1143"/>
              <a:gd name="T14" fmla="*/ 896 w 1143"/>
              <a:gd name="T15" fmla="*/ 83 h 1143"/>
              <a:gd name="T16" fmla="*/ 845 w 1143"/>
              <a:gd name="T17" fmla="*/ 207 h 1143"/>
              <a:gd name="T18" fmla="*/ 743 w 1143"/>
              <a:gd name="T19" fmla="*/ 172 h 1143"/>
              <a:gd name="T20" fmla="*/ 571 w 1143"/>
              <a:gd name="T21" fmla="*/ 0 h 1143"/>
              <a:gd name="T22" fmla="*/ 0 w 1143"/>
              <a:gd name="T23" fmla="*/ 572 h 1143"/>
              <a:gd name="T24" fmla="*/ 184 w 1143"/>
              <a:gd name="T25" fmla="*/ 755 h 1143"/>
              <a:gd name="T26" fmla="*/ 227 w 1143"/>
              <a:gd name="T27" fmla="*/ 798 h 1143"/>
              <a:gd name="T28" fmla="*/ 384 w 1143"/>
              <a:gd name="T29" fmla="*/ 956 h 1143"/>
              <a:gd name="T30" fmla="*/ 396 w 1143"/>
              <a:gd name="T31" fmla="*/ 969 h 1143"/>
              <a:gd name="T32" fmla="*/ 571 w 1143"/>
              <a:gd name="T33" fmla="*/ 1143 h 1143"/>
              <a:gd name="T34" fmla="*/ 571 w 1143"/>
              <a:gd name="T35" fmla="*/ 1143 h 1143"/>
              <a:gd name="T36" fmla="*/ 745 w 1143"/>
              <a:gd name="T37" fmla="*/ 970 h 1143"/>
              <a:gd name="T38" fmla="*/ 765 w 1143"/>
              <a:gd name="T39" fmla="*/ 949 h 1143"/>
              <a:gd name="T40" fmla="*/ 764 w 1143"/>
              <a:gd name="T41" fmla="*/ 949 h 1143"/>
              <a:gd name="T42" fmla="*/ 780 w 1143"/>
              <a:gd name="T43" fmla="*/ 867 h 1143"/>
              <a:gd name="T44" fmla="*/ 655 w 1143"/>
              <a:gd name="T45" fmla="*/ 815 h 1143"/>
              <a:gd name="T46" fmla="*/ 814 w 1143"/>
              <a:gd name="T47" fmla="*/ 656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3" h="1143">
                <a:moveTo>
                  <a:pt x="814" y="656"/>
                </a:moveTo>
                <a:cubicBezTo>
                  <a:pt x="871" y="697"/>
                  <a:pt x="847" y="730"/>
                  <a:pt x="866" y="781"/>
                </a:cubicBezTo>
                <a:cubicBezTo>
                  <a:pt x="877" y="807"/>
                  <a:pt x="907" y="808"/>
                  <a:pt x="969" y="745"/>
                </a:cubicBezTo>
                <a:cubicBezTo>
                  <a:pt x="1143" y="572"/>
                  <a:pt x="1143" y="572"/>
                  <a:pt x="1143" y="572"/>
                </a:cubicBezTo>
                <a:cubicBezTo>
                  <a:pt x="968" y="397"/>
                  <a:pt x="968" y="397"/>
                  <a:pt x="968" y="397"/>
                </a:cubicBezTo>
                <a:cubicBezTo>
                  <a:pt x="905" y="334"/>
                  <a:pt x="905" y="304"/>
                  <a:pt x="932" y="294"/>
                </a:cubicBezTo>
                <a:cubicBezTo>
                  <a:pt x="983" y="275"/>
                  <a:pt x="1016" y="300"/>
                  <a:pt x="1057" y="243"/>
                </a:cubicBezTo>
                <a:cubicBezTo>
                  <a:pt x="1127" y="147"/>
                  <a:pt x="993" y="12"/>
                  <a:pt x="896" y="83"/>
                </a:cubicBezTo>
                <a:cubicBezTo>
                  <a:pt x="840" y="124"/>
                  <a:pt x="864" y="157"/>
                  <a:pt x="845" y="207"/>
                </a:cubicBezTo>
                <a:cubicBezTo>
                  <a:pt x="835" y="234"/>
                  <a:pt x="805" y="234"/>
                  <a:pt x="743" y="172"/>
                </a:cubicBezTo>
                <a:cubicBezTo>
                  <a:pt x="571" y="0"/>
                  <a:pt x="571" y="0"/>
                  <a:pt x="571" y="0"/>
                </a:cubicBezTo>
                <a:cubicBezTo>
                  <a:pt x="0" y="572"/>
                  <a:pt x="0" y="572"/>
                  <a:pt x="0" y="572"/>
                </a:cubicBezTo>
                <a:cubicBezTo>
                  <a:pt x="184" y="755"/>
                  <a:pt x="184" y="755"/>
                  <a:pt x="184" y="755"/>
                </a:cubicBezTo>
                <a:cubicBezTo>
                  <a:pt x="227" y="798"/>
                  <a:pt x="227" y="798"/>
                  <a:pt x="227" y="798"/>
                </a:cubicBezTo>
                <a:cubicBezTo>
                  <a:pt x="384" y="956"/>
                  <a:pt x="384" y="956"/>
                  <a:pt x="384" y="956"/>
                </a:cubicBezTo>
                <a:cubicBezTo>
                  <a:pt x="388" y="960"/>
                  <a:pt x="392" y="964"/>
                  <a:pt x="396" y="969"/>
                </a:cubicBezTo>
                <a:cubicBezTo>
                  <a:pt x="571" y="1143"/>
                  <a:pt x="571" y="1143"/>
                  <a:pt x="571" y="1143"/>
                </a:cubicBezTo>
                <a:cubicBezTo>
                  <a:pt x="571" y="1143"/>
                  <a:pt x="571" y="1143"/>
                  <a:pt x="571" y="1143"/>
                </a:cubicBezTo>
                <a:cubicBezTo>
                  <a:pt x="745" y="970"/>
                  <a:pt x="745" y="970"/>
                  <a:pt x="745" y="970"/>
                </a:cubicBezTo>
                <a:cubicBezTo>
                  <a:pt x="765" y="949"/>
                  <a:pt x="765" y="949"/>
                  <a:pt x="765" y="949"/>
                </a:cubicBezTo>
                <a:cubicBezTo>
                  <a:pt x="764" y="949"/>
                  <a:pt x="764" y="949"/>
                  <a:pt x="764" y="949"/>
                </a:cubicBezTo>
                <a:cubicBezTo>
                  <a:pt x="807" y="900"/>
                  <a:pt x="804" y="876"/>
                  <a:pt x="780" y="867"/>
                </a:cubicBezTo>
                <a:cubicBezTo>
                  <a:pt x="729" y="848"/>
                  <a:pt x="697" y="872"/>
                  <a:pt x="655" y="815"/>
                </a:cubicBezTo>
                <a:cubicBezTo>
                  <a:pt x="584" y="718"/>
                  <a:pt x="717" y="585"/>
                  <a:pt x="814" y="656"/>
                </a:cubicBezTo>
                <a:close/>
              </a:path>
            </a:pathLst>
          </a:custGeom>
          <a:solidFill>
            <a:srgbClr val="8590CA"/>
          </a:solidFill>
          <a:ln>
            <a:noFill/>
          </a:ln>
        </p:spPr>
        <p:txBody>
          <a:bodyPr vert="horz" wrap="square" lIns="90000" tIns="46800" rIns="90000" bIns="46800" numCol="1" anchor="t" anchorCtr="0" compatLnSpc="1">
            <a:normAutofit/>
          </a:bodyPr>
          <a:lstStyle/>
          <a:p>
            <a:pPr>
              <a:lnSpc>
                <a:spcPct val="120000"/>
              </a:lnSpc>
            </a:pPr>
            <a:endParaRPr lang="id-ID">
              <a:latin typeface="Arial" panose="020B0604020202020204" pitchFamily="34" charset="0"/>
              <a:ea typeface="微软雅黑" panose="020B0503020204020204" charset="-122"/>
              <a:sym typeface="Arial" panose="020B0604020202020204" pitchFamily="34" charset="0"/>
            </a:endParaRPr>
          </a:p>
        </p:txBody>
      </p:sp>
      <p:cxnSp>
        <p:nvCxnSpPr>
          <p:cNvPr id="26" name="Straight Connector 25"/>
          <p:cNvCxnSpPr/>
          <p:nvPr>
            <p:custDataLst>
              <p:tags r:id="rId8"/>
            </p:custDataLst>
          </p:nvPr>
        </p:nvCxnSpPr>
        <p:spPr>
          <a:xfrm flipH="1">
            <a:off x="3040683" y="4294595"/>
            <a:ext cx="1282700" cy="0"/>
          </a:xfrm>
          <a:prstGeom prst="line">
            <a:avLst/>
          </a:prstGeom>
          <a:ln w="25400">
            <a:solidFill>
              <a:srgbClr val="8590CA"/>
            </a:solidFill>
            <a:tailEnd type="oval"/>
          </a:ln>
        </p:spPr>
        <p:style>
          <a:lnRef idx="1">
            <a:srgbClr val="8590CA"/>
          </a:lnRef>
          <a:fillRef idx="0">
            <a:srgbClr val="8590CA"/>
          </a:fillRef>
          <a:effectRef idx="0">
            <a:srgbClr val="8590CA"/>
          </a:effectRef>
          <a:fontRef idx="minor">
            <a:sysClr val="windowText" lastClr="000000"/>
          </a:fontRef>
        </p:style>
      </p:cxnSp>
      <p:cxnSp>
        <p:nvCxnSpPr>
          <p:cNvPr id="28" name="Straight Connector 27"/>
          <p:cNvCxnSpPr>
            <a:stCxn id="7" idx="11"/>
          </p:cNvCxnSpPr>
          <p:nvPr>
            <p:custDataLst>
              <p:tags r:id="rId9"/>
            </p:custDataLst>
          </p:nvPr>
        </p:nvCxnSpPr>
        <p:spPr>
          <a:xfrm>
            <a:off x="7975871" y="4306804"/>
            <a:ext cx="1160812" cy="491"/>
          </a:xfrm>
          <a:prstGeom prst="line">
            <a:avLst/>
          </a:prstGeom>
          <a:ln w="25400">
            <a:solidFill>
              <a:srgbClr val="79B6D3"/>
            </a:solidFill>
            <a:tailEnd type="oval"/>
          </a:ln>
        </p:spPr>
        <p:style>
          <a:lnRef idx="1">
            <a:srgbClr val="8590CA"/>
          </a:lnRef>
          <a:fillRef idx="0">
            <a:srgbClr val="8590CA"/>
          </a:fillRef>
          <a:effectRef idx="0">
            <a:srgbClr val="8590CA"/>
          </a:effectRef>
          <a:fontRef idx="minor">
            <a:sysClr val="windowText" lastClr="000000"/>
          </a:fontRef>
        </p:style>
      </p:cxnSp>
      <p:cxnSp>
        <p:nvCxnSpPr>
          <p:cNvPr id="29" name="Straight Connector 28"/>
          <p:cNvCxnSpPr>
            <a:stCxn id="8" idx="12"/>
          </p:cNvCxnSpPr>
          <p:nvPr>
            <p:custDataLst>
              <p:tags r:id="rId10"/>
            </p:custDataLst>
          </p:nvPr>
        </p:nvCxnSpPr>
        <p:spPr>
          <a:xfrm flipH="1">
            <a:off x="4640884" y="2764501"/>
            <a:ext cx="1010620" cy="6094"/>
          </a:xfrm>
          <a:prstGeom prst="line">
            <a:avLst/>
          </a:prstGeom>
          <a:ln w="25400">
            <a:solidFill>
              <a:srgbClr val="8EAADC"/>
            </a:solidFill>
            <a:tailEnd type="oval"/>
          </a:ln>
        </p:spPr>
        <p:style>
          <a:lnRef idx="1">
            <a:srgbClr val="8590CA"/>
          </a:lnRef>
          <a:fillRef idx="0">
            <a:srgbClr val="8590CA"/>
          </a:fillRef>
          <a:effectRef idx="0">
            <a:srgbClr val="8590CA"/>
          </a:effectRef>
          <a:fontRef idx="minor">
            <a:sysClr val="windowText" lastClr="000000"/>
          </a:fontRef>
        </p:style>
      </p:cxnSp>
      <p:sp>
        <p:nvSpPr>
          <p:cNvPr id="13" name="文本框 12"/>
          <p:cNvSpPr txBox="1"/>
          <p:nvPr>
            <p:custDataLst>
              <p:tags r:id="rId11"/>
            </p:custDataLst>
          </p:nvPr>
        </p:nvSpPr>
        <p:spPr>
          <a:xfrm>
            <a:off x="4579189" y="3783012"/>
            <a:ext cx="931828" cy="931828"/>
          </a:xfrm>
          <a:prstGeom prst="rect">
            <a:avLst/>
          </a:prstGeom>
          <a:noFill/>
        </p:spPr>
        <p:txBody>
          <a:bodyPr wrap="square" lIns="90000" tIns="46800" rIns="90000" bIns="46800" rtlCol="0" anchor="ctr" anchorCtr="0">
            <a:normAutofit/>
          </a:bodyPr>
          <a:lstStyle>
            <a:defPPr>
              <a:defRPr lang="zh-CN"/>
            </a:defPPr>
            <a:lvl1pPr algn="ctr">
              <a:defRPr sz="4800">
                <a:solidFill>
                  <a:sysClr val="window" lastClr="FFFFFF"/>
                </a:solidFill>
              </a:defRPr>
            </a:lvl1pPr>
          </a:lstStyle>
          <a:p>
            <a:pPr>
              <a:lnSpc>
                <a:spcPct val="120000"/>
              </a:lnSpc>
            </a:pPr>
            <a:r>
              <a:rPr lang="en-US" altLang="zh-CN" sz="3200">
                <a:latin typeface="Arial" panose="020B0604020202020204" pitchFamily="34" charset="0"/>
                <a:ea typeface="微软雅黑" panose="020B0503020204020204" charset="-122"/>
                <a:sym typeface="Arial" panose="020B0604020202020204" pitchFamily="34" charset="0"/>
              </a:rPr>
              <a:t>3</a:t>
            </a:r>
            <a:endParaRPr lang="zh-CN" altLang="en-US" sz="3200">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custDataLst>
              <p:tags r:id="rId12"/>
            </p:custDataLst>
          </p:nvPr>
        </p:nvSpPr>
        <p:spPr>
          <a:xfrm>
            <a:off x="6712478" y="3874452"/>
            <a:ext cx="931828" cy="931828"/>
          </a:xfrm>
          <a:prstGeom prst="rect">
            <a:avLst/>
          </a:prstGeom>
          <a:noFill/>
        </p:spPr>
        <p:txBody>
          <a:bodyPr wrap="square" lIns="90000" tIns="46800" rIns="90000" bIns="46800" rtlCol="0" anchor="ctr" anchorCtr="0">
            <a:normAutofit/>
          </a:bodyPr>
          <a:lstStyle>
            <a:defPPr>
              <a:defRPr lang="zh-CN"/>
            </a:defPPr>
            <a:lvl1pPr algn="ctr">
              <a:defRPr sz="4800">
                <a:solidFill>
                  <a:sysClr val="window" lastClr="FFFFFF"/>
                </a:solidFill>
              </a:defRPr>
            </a:lvl1pPr>
          </a:lstStyle>
          <a:p>
            <a:pPr>
              <a:lnSpc>
                <a:spcPct val="120000"/>
              </a:lnSpc>
            </a:pPr>
            <a:r>
              <a:rPr lang="en-US" altLang="zh-CN" sz="3200" dirty="0">
                <a:latin typeface="Arial" panose="020B0604020202020204" pitchFamily="34" charset="0"/>
                <a:ea typeface="微软雅黑" panose="020B0503020204020204" charset="-122"/>
                <a:sym typeface="Arial" panose="020B0604020202020204" pitchFamily="34" charset="0"/>
              </a:rPr>
              <a:t>2</a:t>
            </a:r>
            <a:endParaRPr lang="zh-CN" altLang="en-US" sz="3200" dirty="0">
              <a:latin typeface="Arial" panose="020B0604020202020204" pitchFamily="34" charset="0"/>
              <a:ea typeface="微软雅黑" panose="020B0503020204020204" charset="-122"/>
              <a:sym typeface="Arial" panose="020B0604020202020204" pitchFamily="34" charset="0"/>
            </a:endParaRPr>
          </a:p>
        </p:txBody>
      </p:sp>
      <p:sp>
        <p:nvSpPr>
          <p:cNvPr id="15" name="文本框 14"/>
          <p:cNvSpPr txBox="1"/>
          <p:nvPr>
            <p:custDataLst>
              <p:tags r:id="rId13"/>
            </p:custDataLst>
          </p:nvPr>
        </p:nvSpPr>
        <p:spPr>
          <a:xfrm>
            <a:off x="5761357" y="2494400"/>
            <a:ext cx="931828" cy="931828"/>
          </a:xfrm>
          <a:prstGeom prst="rect">
            <a:avLst/>
          </a:prstGeom>
          <a:noFill/>
        </p:spPr>
        <p:txBody>
          <a:bodyPr wrap="square" lIns="90000" tIns="46800" rIns="90000" bIns="46800" rtlCol="0" anchor="ctr" anchorCtr="0">
            <a:normAutofit/>
          </a:bodyPr>
          <a:lstStyle>
            <a:defPPr>
              <a:defRPr lang="zh-CN"/>
            </a:defPPr>
            <a:lvl1pPr algn="ctr">
              <a:defRPr sz="4800">
                <a:solidFill>
                  <a:sysClr val="window" lastClr="FFFFFF"/>
                </a:solidFill>
              </a:defRPr>
            </a:lvl1pPr>
          </a:lstStyle>
          <a:p>
            <a:pPr>
              <a:lnSpc>
                <a:spcPct val="120000"/>
              </a:lnSpc>
            </a:pPr>
            <a:r>
              <a:rPr lang="en-US" altLang="zh-CN" sz="3200">
                <a:latin typeface="Arial" panose="020B0604020202020204" pitchFamily="34" charset="0"/>
                <a:ea typeface="微软雅黑" panose="020B0503020204020204" charset="-122"/>
                <a:sym typeface="Arial" panose="020B0604020202020204" pitchFamily="34" charset="0"/>
              </a:rPr>
              <a:t>1</a:t>
            </a:r>
            <a:endParaRPr lang="zh-CN" altLang="en-US" sz="3200">
              <a:latin typeface="Arial" panose="020B0604020202020204" pitchFamily="34" charset="0"/>
              <a:ea typeface="微软雅黑" panose="020B0503020204020204" charset="-122"/>
              <a:sym typeface="Arial" panose="020B0604020202020204" pitchFamily="34" charset="0"/>
            </a:endParaRPr>
          </a:p>
        </p:txBody>
      </p:sp>
      <p:sp>
        <p:nvSpPr>
          <p:cNvPr id="17" name="文本框 16"/>
          <p:cNvSpPr txBox="1"/>
          <p:nvPr>
            <p:custDataLst>
              <p:tags r:id="rId14"/>
            </p:custDataLst>
          </p:nvPr>
        </p:nvSpPr>
        <p:spPr>
          <a:xfrm>
            <a:off x="1641475" y="2374265"/>
            <a:ext cx="2787650" cy="793115"/>
          </a:xfrm>
          <a:prstGeom prst="rect">
            <a:avLst/>
          </a:prstGeom>
        </p:spPr>
        <p:txBody>
          <a:bodyPr wrap="square" lIns="90000" tIns="46800" rIns="90000" bIns="46800" anchor="ctr" anchorCtr="0">
            <a:noAutofit/>
          </a:bodyPr>
          <a:lstStyle>
            <a:defPPr>
              <a:defRPr lang="zh-CN"/>
            </a:defPPr>
            <a:lvl1pPr algn="r">
              <a:defRPr sz="2000">
                <a:solidFill>
                  <a:sysClr val="window" lastClr="FFFFFF"/>
                </a:solidFill>
              </a:defRPr>
            </a:lvl1pPr>
          </a:lstStyle>
          <a:p>
            <a:pPr algn="just">
              <a:lnSpc>
                <a:spcPct val="120000"/>
              </a:lnSpc>
            </a:pPr>
            <a:r>
              <a:rPr lang="zh-CN" altLang="en-US" sz="14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连续性指大学生心理危机的发生并不是一个点，而是一条连续的线，往往与之前的许多问题相关。</a:t>
            </a:r>
            <a:endParaRPr lang="zh-CN" altLang="en-US" sz="14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
        <p:nvSpPr>
          <p:cNvPr id="21" name="文本框 20"/>
          <p:cNvSpPr txBox="1"/>
          <p:nvPr>
            <p:custDataLst>
              <p:tags r:id="rId15"/>
            </p:custDataLst>
          </p:nvPr>
        </p:nvSpPr>
        <p:spPr>
          <a:xfrm>
            <a:off x="1641475" y="1776730"/>
            <a:ext cx="2787650" cy="549910"/>
          </a:xfrm>
          <a:prstGeom prst="rect">
            <a:avLst/>
          </a:prstGeom>
          <a:noFill/>
        </p:spPr>
        <p:txBody>
          <a:bodyPr wrap="square" lIns="90000" tIns="46800" rIns="90000" bIns="46800" rtlCol="0" anchor="ctr" anchorCtr="0">
            <a:normAutofit/>
          </a:bodyPr>
          <a:lstStyle>
            <a:defPPr>
              <a:defRPr lang="zh-CN"/>
            </a:defPPr>
            <a:lvl1pPr algn="r">
              <a:defRPr sz="2400" b="1">
                <a:solidFill>
                  <a:sysClr val="window" lastClr="FFFFFF"/>
                </a:solidFill>
                <a:latin typeface="Arial" panose="020B0604020202020204" pitchFamily="34" charset="0"/>
                <a:ea typeface="微软雅黑" panose="020B0503020204020204" charset="-122"/>
                <a:cs typeface="+mn-ea"/>
              </a:defRPr>
            </a:lvl1pPr>
          </a:lstStyle>
          <a:p>
            <a:pPr>
              <a:lnSpc>
                <a:spcPct val="120000"/>
              </a:lnSpc>
            </a:pPr>
            <a:r>
              <a:rPr lang="zh-CN" altLang="en-US" sz="1600" spc="300">
                <a:solidFill>
                  <a:sysClr val="windowText" lastClr="000000"/>
                </a:solidFill>
                <a:latin typeface="Arial" panose="020B0604020202020204" pitchFamily="34" charset="0"/>
                <a:ea typeface="微软雅黑" panose="020B0503020204020204" charset="-122"/>
                <a:sym typeface="Arial" panose="020B0604020202020204" pitchFamily="34" charset="0"/>
              </a:rPr>
              <a:t>（一）连续性</a:t>
            </a:r>
            <a:endParaRPr lang="zh-CN" altLang="en-US" sz="1600" spc="300">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22" name="文本框 21"/>
          <p:cNvSpPr txBox="1"/>
          <p:nvPr>
            <p:custDataLst>
              <p:tags r:id="rId16"/>
            </p:custDataLst>
          </p:nvPr>
        </p:nvSpPr>
        <p:spPr>
          <a:xfrm>
            <a:off x="575297" y="4319270"/>
            <a:ext cx="2787650" cy="793115"/>
          </a:xfrm>
          <a:prstGeom prst="rect">
            <a:avLst/>
          </a:prstGeom>
        </p:spPr>
        <p:txBody>
          <a:bodyPr wrap="square" lIns="90000" tIns="46800" rIns="90000" bIns="46800" anchor="ctr" anchorCtr="0">
            <a:normAutofit lnSpcReduction="20000"/>
          </a:bodyPr>
          <a:lstStyle>
            <a:defPPr>
              <a:defRPr lang="zh-CN"/>
            </a:defPPr>
            <a:lvl1pPr algn="r">
              <a:defRPr sz="2000">
                <a:solidFill>
                  <a:sysClr val="window" lastClr="FFFFFF"/>
                </a:solidFill>
              </a:defRPr>
            </a:lvl1pPr>
          </a:lstStyle>
          <a:p>
            <a:pPr algn="just">
              <a:lnSpc>
                <a:spcPct val="120000"/>
              </a:lnSpc>
            </a:pPr>
            <a:r>
              <a:rPr lang="zh-CN" altLang="en-US" sz="1400" spc="15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破坏性指大学生心理危机给家长、老师和同学带来很大的担</a:t>
            </a:r>
            <a:endParaRPr lang="zh-CN" altLang="en-US" sz="1400" spc="15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a:p>
            <a:pPr algn="just">
              <a:lnSpc>
                <a:spcPct val="120000"/>
              </a:lnSpc>
            </a:pPr>
            <a:r>
              <a:rPr lang="zh-CN" altLang="en-US" sz="1400" spc="15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心、伤痛。</a:t>
            </a:r>
            <a:endParaRPr lang="zh-CN" altLang="en-US" sz="1400" spc="15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
        <p:nvSpPr>
          <p:cNvPr id="23" name="文本框 22"/>
          <p:cNvSpPr txBox="1"/>
          <p:nvPr>
            <p:custDataLst>
              <p:tags r:id="rId17"/>
            </p:custDataLst>
          </p:nvPr>
        </p:nvSpPr>
        <p:spPr>
          <a:xfrm>
            <a:off x="575297" y="3680460"/>
            <a:ext cx="2787650" cy="549910"/>
          </a:xfrm>
          <a:prstGeom prst="rect">
            <a:avLst/>
          </a:prstGeom>
          <a:noFill/>
        </p:spPr>
        <p:txBody>
          <a:bodyPr wrap="square" lIns="90000" tIns="46800" rIns="90000" bIns="46800" rtlCol="0" anchor="ctr" anchorCtr="0">
            <a:normAutofit/>
          </a:bodyPr>
          <a:lstStyle>
            <a:defPPr>
              <a:defRPr lang="zh-CN"/>
            </a:defPPr>
            <a:lvl1pPr algn="r">
              <a:defRPr sz="2400" b="1">
                <a:solidFill>
                  <a:sysClr val="window" lastClr="FFFFFF"/>
                </a:solidFill>
                <a:latin typeface="Arial" panose="020B0604020202020204" pitchFamily="34" charset="0"/>
                <a:ea typeface="微软雅黑" panose="020B0503020204020204" charset="-122"/>
                <a:cs typeface="+mn-ea"/>
              </a:defRPr>
            </a:lvl1pPr>
          </a:lstStyle>
          <a:p>
            <a:pPr>
              <a:lnSpc>
                <a:spcPct val="120000"/>
              </a:lnSpc>
            </a:pPr>
            <a:r>
              <a:rPr lang="zh-CN" altLang="en-US" sz="1600" spc="300" dirty="0">
                <a:solidFill>
                  <a:sysClr val="windowText" lastClr="000000"/>
                </a:solidFill>
                <a:latin typeface="Arial" panose="020B0604020202020204" pitchFamily="34" charset="0"/>
                <a:ea typeface="微软雅黑" panose="020B0503020204020204" charset="-122"/>
                <a:sym typeface="Arial" panose="020B0604020202020204" pitchFamily="34" charset="0"/>
              </a:rPr>
              <a:t>（三）破坏性</a:t>
            </a:r>
            <a:endParaRPr lang="zh-CN" altLang="en-US" sz="1600" spc="300" dirty="0">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24" name="文本框 23"/>
          <p:cNvSpPr txBox="1"/>
          <p:nvPr>
            <p:custDataLst>
              <p:tags r:id="rId18"/>
            </p:custDataLst>
          </p:nvPr>
        </p:nvSpPr>
        <p:spPr>
          <a:xfrm>
            <a:off x="8792054" y="4370705"/>
            <a:ext cx="2787650" cy="793115"/>
          </a:xfrm>
          <a:prstGeom prst="rect">
            <a:avLst/>
          </a:prstGeom>
        </p:spPr>
        <p:txBody>
          <a:bodyPr wrap="square" lIns="90000" tIns="46800" rIns="90000" bIns="46800" anchor="ctr" anchorCtr="0">
            <a:normAutofit lnSpcReduction="20000"/>
          </a:bodyPr>
          <a:lstStyle>
            <a:defPPr>
              <a:defRPr lang="zh-CN"/>
            </a:defPPr>
            <a:lvl1pPr algn="r">
              <a:defRPr sz="2000">
                <a:solidFill>
                  <a:sysClr val="window" lastClr="FFFFFF"/>
                </a:solidFill>
              </a:defRPr>
            </a:lvl1pPr>
          </a:lstStyle>
          <a:p>
            <a:pPr algn="l">
              <a:lnSpc>
                <a:spcPct val="120000"/>
              </a:lnSpc>
            </a:pPr>
            <a:r>
              <a:rPr lang="zh-CN" altLang="en-US" sz="14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复杂性指大学生心理危机不管是产生原因还是表现方式都不是单一的。</a:t>
            </a:r>
            <a:endParaRPr lang="zh-CN" altLang="en-US" sz="14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
        <p:nvSpPr>
          <p:cNvPr id="25" name="文本框 24"/>
          <p:cNvSpPr txBox="1"/>
          <p:nvPr>
            <p:custDataLst>
              <p:tags r:id="rId19"/>
            </p:custDataLst>
          </p:nvPr>
        </p:nvSpPr>
        <p:spPr>
          <a:xfrm>
            <a:off x="8792054" y="3632835"/>
            <a:ext cx="2787650" cy="549910"/>
          </a:xfrm>
          <a:prstGeom prst="rect">
            <a:avLst/>
          </a:prstGeom>
          <a:noFill/>
        </p:spPr>
        <p:txBody>
          <a:bodyPr wrap="square" lIns="90000" tIns="46800" rIns="90000" bIns="46800" rtlCol="0" anchor="ctr" anchorCtr="0">
            <a:normAutofit/>
          </a:bodyPr>
          <a:lstStyle>
            <a:defPPr>
              <a:defRPr lang="zh-CN"/>
            </a:defPPr>
            <a:lvl1pPr algn="r">
              <a:defRPr sz="2400" b="1">
                <a:solidFill>
                  <a:sysClr val="window" lastClr="FFFFFF"/>
                </a:solidFill>
                <a:latin typeface="Arial" panose="020B0604020202020204" pitchFamily="34" charset="0"/>
                <a:ea typeface="微软雅黑" panose="020B0503020204020204" charset="-122"/>
                <a:cs typeface="+mn-ea"/>
              </a:defRPr>
            </a:lvl1pPr>
          </a:lstStyle>
          <a:p>
            <a:pPr algn="l">
              <a:lnSpc>
                <a:spcPct val="120000"/>
              </a:lnSpc>
            </a:pPr>
            <a:r>
              <a:rPr lang="zh-CN" altLang="en-US" sz="1600" spc="300" dirty="0">
                <a:solidFill>
                  <a:sysClr val="windowText" lastClr="000000"/>
                </a:solidFill>
                <a:latin typeface="Arial" panose="020B0604020202020204" pitchFamily="34" charset="0"/>
                <a:ea typeface="微软雅黑" panose="020B0503020204020204" charset="-122"/>
                <a:sym typeface="Arial" panose="020B0604020202020204" pitchFamily="34" charset="0"/>
              </a:rPr>
              <a:t>（二）复杂性</a:t>
            </a:r>
            <a:endParaRPr lang="zh-CN" altLang="en-US" sz="1600" spc="300" dirty="0">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三、大学生常见的心理危机</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46" name="文本框 45"/>
          <p:cNvSpPr txBox="1"/>
          <p:nvPr>
            <p:custDataLst>
              <p:tags r:id="rId4"/>
            </p:custDataLst>
          </p:nvPr>
        </p:nvSpPr>
        <p:spPr>
          <a:xfrm>
            <a:off x="1191895" y="1743075"/>
            <a:ext cx="9721215" cy="3784600"/>
          </a:xfrm>
          <a:prstGeom prst="rect">
            <a:avLst/>
          </a:prstGeom>
          <a:noFill/>
        </p:spPr>
        <p:txBody>
          <a:bodyPr wrap="square">
            <a:spAutoFit/>
          </a:bodyPr>
          <a:lstStyle>
            <a:defPPr>
              <a:defRPr lang="zh-CN"/>
            </a:defPPr>
            <a:lvl1pPr algn="just">
              <a:lnSpc>
                <a:spcPts val="3000"/>
              </a:lnSpc>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a:lnSpc>
                <a:spcPct val="150000"/>
              </a:lnSpc>
              <a:spcBef>
                <a:spcPts val="0"/>
              </a:spcBef>
              <a:spcAft>
                <a:spcPts val="0"/>
              </a:spcAft>
            </a:pPr>
            <a:r>
              <a:rPr lang="zh-CN" altLang="en-US" b="1" dirty="0">
                <a:solidFill>
                  <a:srgbClr val="3B9C87"/>
                </a:solidFill>
                <a:latin typeface="+mn-lt"/>
                <a:ea typeface="+mn-ea"/>
                <a:cs typeface="+mn-ea"/>
                <a:sym typeface="+mn-lt"/>
              </a:rPr>
              <a:t>（一）成长危机</a:t>
            </a:r>
            <a:endParaRPr lang="zh-CN" altLang="en-US" b="1" dirty="0">
              <a:solidFill>
                <a:srgbClr val="3B9C87"/>
              </a:solidFill>
              <a:latin typeface="+mn-lt"/>
              <a:ea typeface="+mn-ea"/>
              <a:cs typeface="+mn-ea"/>
              <a:sym typeface="+mn-lt"/>
            </a:endParaRPr>
          </a:p>
          <a:p>
            <a:pPr>
              <a:lnSpc>
                <a:spcPct val="150000"/>
              </a:lnSpc>
              <a:spcBef>
                <a:spcPts val="0"/>
              </a:spcBef>
              <a:spcAft>
                <a:spcPts val="0"/>
              </a:spcAft>
            </a:pPr>
            <a:r>
              <a:rPr lang="zh-CN" altLang="en-US" dirty="0">
                <a:latin typeface="+mn-lt"/>
                <a:ea typeface="+mn-ea"/>
                <a:cs typeface="+mn-ea"/>
                <a:sym typeface="+mn-lt"/>
              </a:rPr>
              <a:t>一方面，大学生已经进入青年期，正处于生理发育的基本成熟和部分心理发展相对滞后的特殊时期，人生观和世界观逐渐形成，心理状态不稳定，容易受到外界的影响而产生心理危机；另一方面，大学生性生理已经基本成熟，性意识增强，渴望异性的友谊和爱情。但由于大学生性心理还没有完全成熟，生活经验缺乏，常会产生一些不正当的行为，给身心带来严重影响。</a:t>
            </a:r>
            <a:endParaRPr lang="zh-CN" altLang="en-US" dirty="0">
              <a:latin typeface="+mn-lt"/>
              <a:ea typeface="+mn-ea"/>
              <a:cs typeface="+mn-ea"/>
              <a:sym typeface="+mn-lt"/>
            </a:endParaRPr>
          </a:p>
          <a:p>
            <a:pPr algn="just">
              <a:lnSpc>
                <a:spcPct val="150000"/>
              </a:lnSpc>
              <a:spcBef>
                <a:spcPts val="0"/>
              </a:spcBef>
              <a:spcAft>
                <a:spcPts val="0"/>
              </a:spcAft>
              <a:buClrTx/>
              <a:buSzTx/>
              <a:buFontTx/>
            </a:pPr>
            <a:r>
              <a:rPr lang="zh-CN" altLang="en-US" b="1" dirty="0">
                <a:solidFill>
                  <a:srgbClr val="3B9C87"/>
                </a:solidFill>
                <a:latin typeface="+mn-lt"/>
                <a:ea typeface="+mn-ea"/>
                <a:cs typeface="+mn-ea"/>
                <a:sym typeface="+mn-lt"/>
              </a:rPr>
              <a:t>（二）人际关系危机</a:t>
            </a:r>
            <a:endParaRPr lang="zh-CN" altLang="en-US" b="1" dirty="0">
              <a:solidFill>
                <a:srgbClr val="3B9C87"/>
              </a:solidFill>
              <a:latin typeface="+mn-lt"/>
              <a:ea typeface="+mn-ea"/>
              <a:cs typeface="+mn-ea"/>
              <a:sym typeface="+mn-lt"/>
            </a:endParaRPr>
          </a:p>
          <a:p>
            <a:pPr>
              <a:lnSpc>
                <a:spcPct val="150000"/>
              </a:lnSpc>
              <a:spcBef>
                <a:spcPts val="0"/>
              </a:spcBef>
              <a:spcAft>
                <a:spcPts val="0"/>
              </a:spcAft>
            </a:pPr>
            <a:r>
              <a:rPr lang="zh-CN" altLang="en-US" dirty="0">
                <a:latin typeface="+mn-lt"/>
                <a:ea typeface="+mn-ea"/>
                <a:cs typeface="+mn-ea"/>
                <a:sym typeface="+mn-lt"/>
              </a:rPr>
              <a:t>和谐的人际关系既是大学生保持心理健康不可缺少的条件，也是大学生获得心理健康的重要途径。大学生的交往危机主要是指在校大学生在与他人相处和交往中表现出的不适、自闭、逃避、自恋、自负以及难以调和与他人关系的不良心理状态和行为表现。</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left)">
                                      <p:cBhvr>
                                        <p:cTn id="2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4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三、大学生常见的心理危机</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46" name="文本框 45"/>
          <p:cNvSpPr txBox="1"/>
          <p:nvPr>
            <p:custDataLst>
              <p:tags r:id="rId4"/>
            </p:custDataLst>
          </p:nvPr>
        </p:nvSpPr>
        <p:spPr>
          <a:xfrm>
            <a:off x="1077595" y="1370965"/>
            <a:ext cx="9918700" cy="4892675"/>
          </a:xfrm>
          <a:prstGeom prst="rect">
            <a:avLst/>
          </a:prstGeom>
          <a:noFill/>
        </p:spPr>
        <p:txBody>
          <a:bodyPr wrap="square">
            <a:spAutoFit/>
          </a:bodyPr>
          <a:lstStyle>
            <a:defPPr>
              <a:defRPr lang="zh-CN"/>
            </a:defPPr>
            <a:lvl1pPr algn="just">
              <a:lnSpc>
                <a:spcPts val="3000"/>
              </a:lnSpc>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a:lnSpc>
                <a:spcPct val="150000"/>
              </a:lnSpc>
              <a:spcBef>
                <a:spcPts val="0"/>
              </a:spcBef>
              <a:spcAft>
                <a:spcPts val="0"/>
              </a:spcAft>
            </a:pPr>
            <a:r>
              <a:rPr lang="zh-CN" altLang="en-US" b="1" dirty="0">
                <a:solidFill>
                  <a:srgbClr val="3B9C87"/>
                </a:solidFill>
                <a:latin typeface="+mn-lt"/>
                <a:ea typeface="+mn-ea"/>
                <a:cs typeface="+mn-ea"/>
                <a:sym typeface="+mn-lt"/>
              </a:rPr>
              <a:t>（三）就业危机</a:t>
            </a:r>
            <a:endParaRPr lang="zh-CN" altLang="en-US" b="1" dirty="0">
              <a:solidFill>
                <a:srgbClr val="3B9C87"/>
              </a:solidFill>
              <a:latin typeface="+mn-lt"/>
              <a:ea typeface="+mn-ea"/>
              <a:cs typeface="+mn-ea"/>
              <a:sym typeface="+mn-lt"/>
            </a:endParaRPr>
          </a:p>
          <a:p>
            <a:pPr>
              <a:lnSpc>
                <a:spcPct val="150000"/>
              </a:lnSpc>
              <a:spcBef>
                <a:spcPts val="0"/>
              </a:spcBef>
              <a:spcAft>
                <a:spcPts val="0"/>
              </a:spcAft>
            </a:pPr>
            <a:r>
              <a:rPr lang="zh-CN" altLang="en-US" dirty="0">
                <a:latin typeface="+mn-lt"/>
                <a:ea typeface="+mn-ea"/>
                <a:cs typeface="+mn-ea"/>
                <a:sym typeface="+mn-lt"/>
              </a:rPr>
              <a:t>近几年来，由于社会竞争的加剧、高校扩招、就业市场的不景气，大学生找到较理想的工作越来越困难。一些学生表现出严重的危机感，同时一些学生为了缓解就业带来的压力，不断给自己施压，长期处于紧张状态，一旦失败就会给自己带来严重的心理挫折感。</a:t>
            </a:r>
            <a:endParaRPr lang="zh-CN" altLang="en-US" dirty="0">
              <a:latin typeface="+mn-lt"/>
              <a:ea typeface="+mn-ea"/>
              <a:cs typeface="+mn-ea"/>
              <a:sym typeface="+mn-lt"/>
            </a:endParaRPr>
          </a:p>
          <a:p>
            <a:pPr algn="just">
              <a:lnSpc>
                <a:spcPct val="150000"/>
              </a:lnSpc>
              <a:spcBef>
                <a:spcPts val="0"/>
              </a:spcBef>
              <a:spcAft>
                <a:spcPts val="0"/>
              </a:spcAft>
              <a:buClrTx/>
              <a:buSzTx/>
              <a:buFontTx/>
            </a:pPr>
            <a:r>
              <a:rPr lang="zh-CN" altLang="en-US" b="1" dirty="0">
                <a:solidFill>
                  <a:srgbClr val="3B9C87"/>
                </a:solidFill>
                <a:latin typeface="+mn-lt"/>
                <a:ea typeface="+mn-ea"/>
                <a:cs typeface="+mn-ea"/>
                <a:sym typeface="+mn-lt"/>
              </a:rPr>
              <a:t>（四）学业与经济危机</a:t>
            </a:r>
            <a:endParaRPr lang="zh-CN" altLang="en-US" b="1" dirty="0">
              <a:solidFill>
                <a:srgbClr val="3B9C87"/>
              </a:solidFill>
              <a:latin typeface="+mn-lt"/>
              <a:ea typeface="+mn-ea"/>
              <a:cs typeface="+mn-ea"/>
              <a:sym typeface="+mn-lt"/>
            </a:endParaRPr>
          </a:p>
          <a:p>
            <a:pPr>
              <a:lnSpc>
                <a:spcPct val="150000"/>
              </a:lnSpc>
              <a:spcBef>
                <a:spcPts val="0"/>
              </a:spcBef>
              <a:spcAft>
                <a:spcPts val="0"/>
              </a:spcAft>
            </a:pPr>
            <a:r>
              <a:rPr lang="zh-CN" altLang="en-US" dirty="0">
                <a:latin typeface="+mn-lt"/>
                <a:ea typeface="+mn-ea"/>
                <a:cs typeface="+mn-ea"/>
                <a:sym typeface="+mn-lt"/>
              </a:rPr>
              <a:t>对于大学生来说，学习是首要任务和主要活动方式。大学生的学习压力相当一部分来自于所学专业非己所爱，这使得他们长期处于冲突与痛苦中，课程负担过重，学习方法有问题，精神长期过度紧张也会带来压力；另外还有参加各类证书考试及考研所带来的应试压力等。精神长期处于高度紧张的状态下，有可能导致大学生出现强迫、焦虑甚至精神分裂等精神疾病。生活的压力主要在于学生不善于独立生活和为人处世，还有</a:t>
            </a:r>
            <a:r>
              <a:rPr lang="en-US" altLang="zh-CN" dirty="0">
                <a:latin typeface="+mn-lt"/>
                <a:ea typeface="+mn-ea"/>
                <a:cs typeface="+mn-ea"/>
                <a:sym typeface="+mn-lt"/>
              </a:rPr>
              <a:t>的因生活贫困造成心理压力。目前，我国高校在校生中约有 20% 是贫困生，其中又有5%～7% 是特困生。他们中有些人虚荣心太强，经不起贫困带来的精神压力，总觉得穷是没面子的事，不敢面对贫困，与同学相处敏感而自卑，采取逃避、自闭的做法，有的甚至发展成自闭症、抑郁症而不得不退学。</a:t>
            </a:r>
            <a:endParaRPr lang="en-US" altLang="zh-CN"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left)">
                                      <p:cBhvr>
                                        <p:cTn id="2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4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三、大学生常见的心理危机</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46" name="文本框 45"/>
          <p:cNvSpPr txBox="1"/>
          <p:nvPr>
            <p:custDataLst>
              <p:tags r:id="rId4"/>
            </p:custDataLst>
          </p:nvPr>
        </p:nvSpPr>
        <p:spPr>
          <a:xfrm>
            <a:off x="1077595" y="1370965"/>
            <a:ext cx="5699125" cy="4523105"/>
          </a:xfrm>
          <a:prstGeom prst="rect">
            <a:avLst/>
          </a:prstGeom>
          <a:noFill/>
        </p:spPr>
        <p:txBody>
          <a:bodyPr wrap="square">
            <a:spAutoFit/>
          </a:bodyPr>
          <a:lstStyle>
            <a:defPPr>
              <a:defRPr lang="zh-CN"/>
            </a:defPPr>
            <a:lvl1pPr algn="just">
              <a:lnSpc>
                <a:spcPts val="3000"/>
              </a:lnSpc>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a:lnSpc>
                <a:spcPct val="150000"/>
              </a:lnSpc>
              <a:spcBef>
                <a:spcPts val="0"/>
              </a:spcBef>
              <a:spcAft>
                <a:spcPts val="0"/>
              </a:spcAft>
            </a:pPr>
            <a:r>
              <a:rPr lang="zh-CN" altLang="en-US" dirty="0">
                <a:latin typeface="+mn-lt"/>
                <a:ea typeface="+mn-ea"/>
                <a:cs typeface="+mn-ea"/>
                <a:sym typeface="+mn-lt"/>
              </a:rPr>
              <a:t>（五）情感危机</a:t>
            </a:r>
            <a:endParaRPr lang="zh-CN" altLang="en-US" dirty="0">
              <a:latin typeface="+mn-lt"/>
              <a:ea typeface="+mn-ea"/>
              <a:cs typeface="+mn-ea"/>
              <a:sym typeface="+mn-lt"/>
            </a:endParaRPr>
          </a:p>
          <a:p>
            <a:pPr>
              <a:lnSpc>
                <a:spcPct val="150000"/>
              </a:lnSpc>
              <a:spcBef>
                <a:spcPts val="0"/>
              </a:spcBef>
              <a:spcAft>
                <a:spcPts val="0"/>
              </a:spcAft>
            </a:pPr>
            <a:r>
              <a:rPr lang="zh-CN" altLang="en-US" dirty="0">
                <a:latin typeface="+mn-lt"/>
                <a:ea typeface="+mn-ea"/>
                <a:cs typeface="+mn-ea"/>
                <a:sym typeface="+mn-lt"/>
              </a:rPr>
              <a:t>当前，大学生对情感方面的问题能否正确认识与处理，已直接影响到大学生的心理健康。情感危机是指一个人在感情中遭到突然打击，使他无法控制和驱使自己的感情，从而严重地干扰其正常思维和对事物的判断处理能力，甚至使工作学习无法进行，在极度的悲痛、恐惧、紧张、抑郁、焦虑、烦躁下，极易产生自杀和做出莽撞的事来，导致精神崩溃。在大学生中最常见的情感危机莫过于失恋，这是诱发大学生心理问题的重要因素，恋爱失败往往导致大学生心理变异，有的人因此而走向极端，甚至造成悲剧。</a:t>
            </a:r>
            <a:endParaRPr lang="zh-CN" altLang="en-US" dirty="0">
              <a:latin typeface="+mn-lt"/>
              <a:ea typeface="+mn-ea"/>
              <a:cs typeface="+mn-ea"/>
              <a:sym typeface="+mn-lt"/>
            </a:endParaRPr>
          </a:p>
        </p:txBody>
      </p:sp>
      <p:pic>
        <p:nvPicPr>
          <p:cNvPr id="12" name="图片 11"/>
          <p:cNvPicPr>
            <a:picLocks noChangeAspect="1"/>
          </p:cNvPicPr>
          <p:nvPr>
            <p:custDataLst>
              <p:tags r:id="rId5"/>
            </p:custDataLst>
          </p:nvPr>
        </p:nvPicPr>
        <p:blipFill>
          <a:blip r:embed="rId6"/>
          <a:stretch>
            <a:fillRect/>
          </a:stretch>
        </p:blipFill>
        <p:spPr>
          <a:xfrm>
            <a:off x="6854937" y="1058044"/>
            <a:ext cx="4742137" cy="537754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left)">
                                      <p:cBhvr>
                                        <p:cTn id="27" dur="500"/>
                                        <p:tgtEl>
                                          <p:spTgt spid="46"/>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4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3" name="标题 27"/>
          <p:cNvSpPr>
            <a:spLocks noGrp="1"/>
          </p:cNvSpPr>
          <p:nvPr>
            <p:custDataLst>
              <p:tags r:id="rId4"/>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四、心理危机的应对</a:t>
            </a:r>
            <a:endParaRPr lang="en-US" sz="2000">
              <a:solidFill>
                <a:schemeClr val="tx1">
                  <a:lumMod val="75000"/>
                  <a:lumOff val="25000"/>
                </a:schemeClr>
              </a:solidFill>
              <a:latin typeface="+mn-lt"/>
              <a:ea typeface="+mn-ea"/>
              <a:cs typeface="+mn-ea"/>
              <a:sym typeface="+mn-lt"/>
            </a:endParaRPr>
          </a:p>
        </p:txBody>
      </p:sp>
      <p:sp>
        <p:nvSpPr>
          <p:cNvPr id="5" name="文本框 4"/>
          <p:cNvSpPr txBox="1"/>
          <p:nvPr/>
        </p:nvSpPr>
        <p:spPr>
          <a:xfrm>
            <a:off x="822325" y="1261745"/>
            <a:ext cx="10363200" cy="829945"/>
          </a:xfrm>
          <a:prstGeom prst="rect">
            <a:avLst/>
          </a:prstGeom>
          <a:noFill/>
        </p:spPr>
        <p:txBody>
          <a:bodyPr wrap="square" rtlCol="0">
            <a:spAutoFit/>
          </a:bodyPr>
          <a:p>
            <a:pPr algn="just">
              <a:lnSpc>
                <a:spcPct val="150000"/>
              </a:lnSpc>
              <a:spcBef>
                <a:spcPts val="0"/>
              </a:spcBef>
              <a:spcAft>
                <a:spcPts val="0"/>
              </a:spcAft>
            </a:pPr>
            <a:r>
              <a:rPr lang="zh-CN" altLang="en-US" sz="1600"/>
              <a:t>处于危机中的一些大学生，注意力明显不集中，可能会忽略一些明显的事情，包括对自身可利用资源的忽略。实际上，这些大学生完全可以从自身的角度出发来应对危机、调整情绪，使自身的功能恢复到危机前的水平。</a:t>
            </a:r>
            <a:endParaRPr lang="zh-CN" altLang="en-US" sz="1600"/>
          </a:p>
        </p:txBody>
      </p:sp>
      <p:grpSp>
        <p:nvGrpSpPr>
          <p:cNvPr id="18" name="组合 17"/>
          <p:cNvGrpSpPr/>
          <p:nvPr>
            <p:custDataLst>
              <p:tags r:id="rId5"/>
            </p:custDataLst>
          </p:nvPr>
        </p:nvGrpSpPr>
        <p:grpSpPr>
          <a:xfrm>
            <a:off x="1341003" y="2338706"/>
            <a:ext cx="2543409" cy="1676400"/>
            <a:chOff x="1304924" y="3171825"/>
            <a:chExt cx="2647951" cy="1745305"/>
          </a:xfrm>
        </p:grpSpPr>
        <p:cxnSp>
          <p:nvCxnSpPr>
            <p:cNvPr id="9" name="直接连接符 8"/>
            <p:cNvCxnSpPr/>
            <p:nvPr>
              <p:custDataLst>
                <p:tags r:id="rId6"/>
              </p:custDataLst>
            </p:nvPr>
          </p:nvCxnSpPr>
          <p:spPr>
            <a:xfrm>
              <a:off x="1390650" y="4791075"/>
              <a:ext cx="1866900" cy="0"/>
            </a:xfrm>
            <a:prstGeom prst="line">
              <a:avLst/>
            </a:prstGeom>
            <a:ln>
              <a:solidFill>
                <a:srgbClr val="52C2A5"/>
              </a:solidFill>
            </a:ln>
          </p:spPr>
          <p:style>
            <a:lnRef idx="1">
              <a:srgbClr val="70CFE2"/>
            </a:lnRef>
            <a:fillRef idx="0">
              <a:srgbClr val="70CFE2"/>
            </a:fillRef>
            <a:effectRef idx="0">
              <a:srgbClr val="70CFE2"/>
            </a:effectRef>
            <a:fontRef idx="minor">
              <a:srgbClr val="5F5F5F"/>
            </a:fontRef>
          </p:style>
        </p:cxnSp>
        <p:cxnSp>
          <p:nvCxnSpPr>
            <p:cNvPr id="8" name="直接连接符 7"/>
            <p:cNvCxnSpPr/>
            <p:nvPr>
              <p:custDataLst>
                <p:tags r:id="rId7"/>
              </p:custDataLst>
            </p:nvPr>
          </p:nvCxnSpPr>
          <p:spPr>
            <a:xfrm>
              <a:off x="1304924" y="4907605"/>
              <a:ext cx="2505076" cy="0"/>
            </a:xfrm>
            <a:prstGeom prst="line">
              <a:avLst/>
            </a:prstGeom>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12" name="任意多边形 11"/>
            <p:cNvSpPr/>
            <p:nvPr>
              <p:custDataLst>
                <p:tags r:id="rId8"/>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15" name="文本框 14"/>
            <p:cNvSpPr txBox="1"/>
            <p:nvPr>
              <p:custDataLst>
                <p:tags r:id="rId9"/>
              </p:custDataLst>
            </p:nvPr>
          </p:nvSpPr>
          <p:spPr>
            <a:xfrm>
              <a:off x="3295650" y="4539734"/>
              <a:ext cx="476250" cy="369332"/>
            </a:xfrm>
            <a:prstGeom prst="rect">
              <a:avLst/>
            </a:prstGeom>
            <a:noFill/>
          </p:spPr>
          <p:txBody>
            <a:bodyPr wrap="square" rtlCol="0" anchor="ctr">
              <a:normAutofit fontScale="90000" lnSpcReduction="20000"/>
            </a:bodyPr>
            <a:p>
              <a:pPr algn="ctr" fontAlgn="auto">
                <a:lnSpc>
                  <a:spcPct val="120000"/>
                </a:lnSpc>
              </a:pPr>
              <a:r>
                <a:rPr lang="en-US" altLang="zh-CN" dirty="0"/>
                <a:t>A</a:t>
              </a:r>
              <a:endParaRPr lang="zh-CN" altLang="en-US" dirty="0"/>
            </a:p>
          </p:txBody>
        </p:sp>
      </p:grpSp>
      <p:grpSp>
        <p:nvGrpSpPr>
          <p:cNvPr id="19" name="组合 18"/>
          <p:cNvGrpSpPr/>
          <p:nvPr>
            <p:custDataLst>
              <p:tags r:id="rId10"/>
            </p:custDataLst>
          </p:nvPr>
        </p:nvGrpSpPr>
        <p:grpSpPr>
          <a:xfrm>
            <a:off x="4626810" y="2338706"/>
            <a:ext cx="2543409" cy="1676400"/>
            <a:chOff x="1304924" y="3171825"/>
            <a:chExt cx="2647951" cy="1745305"/>
          </a:xfrm>
        </p:grpSpPr>
        <p:cxnSp>
          <p:nvCxnSpPr>
            <p:cNvPr id="20" name="直接连接符 19"/>
            <p:cNvCxnSpPr/>
            <p:nvPr>
              <p:custDataLst>
                <p:tags r:id="rId11"/>
              </p:custDataLst>
            </p:nvPr>
          </p:nvCxnSpPr>
          <p:spPr>
            <a:xfrm>
              <a:off x="1390650" y="4791075"/>
              <a:ext cx="1866900" cy="0"/>
            </a:xfrm>
            <a:prstGeom prst="line">
              <a:avLst/>
            </a:prstGeom>
            <a:ln>
              <a:solidFill>
                <a:srgbClr val="52C2A5"/>
              </a:solidFill>
            </a:ln>
          </p:spPr>
          <p:style>
            <a:lnRef idx="1">
              <a:srgbClr val="70CFE2"/>
            </a:lnRef>
            <a:fillRef idx="0">
              <a:srgbClr val="70CFE2"/>
            </a:fillRef>
            <a:effectRef idx="0">
              <a:srgbClr val="70CFE2"/>
            </a:effectRef>
            <a:fontRef idx="minor">
              <a:srgbClr val="5F5F5F"/>
            </a:fontRef>
          </p:style>
        </p:cxnSp>
        <p:cxnSp>
          <p:nvCxnSpPr>
            <p:cNvPr id="21" name="直接连接符 20"/>
            <p:cNvCxnSpPr/>
            <p:nvPr>
              <p:custDataLst>
                <p:tags r:id="rId12"/>
              </p:custDataLst>
            </p:nvPr>
          </p:nvCxnSpPr>
          <p:spPr>
            <a:xfrm>
              <a:off x="1304924" y="4907605"/>
              <a:ext cx="2505076" cy="0"/>
            </a:xfrm>
            <a:prstGeom prst="line">
              <a:avLst/>
            </a:prstGeom>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22" name="任意多边形 21"/>
            <p:cNvSpPr/>
            <p:nvPr>
              <p:custDataLst>
                <p:tags r:id="rId13"/>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23" name="文本框 22"/>
            <p:cNvSpPr txBox="1"/>
            <p:nvPr>
              <p:custDataLst>
                <p:tags r:id="rId14"/>
              </p:custDataLst>
            </p:nvPr>
          </p:nvSpPr>
          <p:spPr>
            <a:xfrm>
              <a:off x="3295650" y="4539734"/>
              <a:ext cx="476250" cy="369332"/>
            </a:xfrm>
            <a:prstGeom prst="rect">
              <a:avLst/>
            </a:prstGeom>
            <a:noFill/>
          </p:spPr>
          <p:txBody>
            <a:bodyPr wrap="square" rtlCol="0" anchor="ctr">
              <a:normAutofit fontScale="90000" lnSpcReduction="20000"/>
            </a:bodyPr>
            <a:p>
              <a:pPr algn="ctr" fontAlgn="auto">
                <a:lnSpc>
                  <a:spcPct val="120000"/>
                </a:lnSpc>
              </a:pPr>
              <a:r>
                <a:rPr lang="en-US" altLang="zh-CN" dirty="0"/>
                <a:t>B</a:t>
              </a:r>
              <a:endParaRPr lang="zh-CN" altLang="en-US" dirty="0"/>
            </a:p>
          </p:txBody>
        </p:sp>
      </p:grpSp>
      <p:grpSp>
        <p:nvGrpSpPr>
          <p:cNvPr id="36" name="组合 35"/>
          <p:cNvGrpSpPr/>
          <p:nvPr>
            <p:custDataLst>
              <p:tags r:id="rId15"/>
            </p:custDataLst>
          </p:nvPr>
        </p:nvGrpSpPr>
        <p:grpSpPr>
          <a:xfrm>
            <a:off x="2978737" y="4303187"/>
            <a:ext cx="2543409" cy="1676400"/>
            <a:chOff x="1304924" y="3171825"/>
            <a:chExt cx="2647951" cy="1745305"/>
          </a:xfrm>
        </p:grpSpPr>
        <p:cxnSp>
          <p:nvCxnSpPr>
            <p:cNvPr id="42" name="直接连接符 41"/>
            <p:cNvCxnSpPr/>
            <p:nvPr>
              <p:custDataLst>
                <p:tags r:id="rId16"/>
              </p:custDataLst>
            </p:nvPr>
          </p:nvCxnSpPr>
          <p:spPr>
            <a:xfrm>
              <a:off x="1390650" y="4791075"/>
              <a:ext cx="1866900" cy="0"/>
            </a:xfrm>
            <a:prstGeom prst="line">
              <a:avLst/>
            </a:prstGeom>
            <a:ln>
              <a:solidFill>
                <a:srgbClr val="52C2A5"/>
              </a:solidFill>
            </a:ln>
          </p:spPr>
          <p:style>
            <a:lnRef idx="1">
              <a:srgbClr val="70CFE2"/>
            </a:lnRef>
            <a:fillRef idx="0">
              <a:srgbClr val="70CFE2"/>
            </a:fillRef>
            <a:effectRef idx="0">
              <a:srgbClr val="70CFE2"/>
            </a:effectRef>
            <a:fontRef idx="minor">
              <a:srgbClr val="5F5F5F"/>
            </a:fontRef>
          </p:style>
        </p:cxnSp>
        <p:cxnSp>
          <p:nvCxnSpPr>
            <p:cNvPr id="43" name="直接连接符 42"/>
            <p:cNvCxnSpPr/>
            <p:nvPr>
              <p:custDataLst>
                <p:tags r:id="rId17"/>
              </p:custDataLst>
            </p:nvPr>
          </p:nvCxnSpPr>
          <p:spPr>
            <a:xfrm>
              <a:off x="1304924" y="4907605"/>
              <a:ext cx="2505076" cy="0"/>
            </a:xfrm>
            <a:prstGeom prst="line">
              <a:avLst/>
            </a:prstGeom>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44" name="任意多边形 43"/>
            <p:cNvSpPr/>
            <p:nvPr>
              <p:custDataLst>
                <p:tags r:id="rId18"/>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45" name="文本框 44"/>
            <p:cNvSpPr txBox="1"/>
            <p:nvPr>
              <p:custDataLst>
                <p:tags r:id="rId19"/>
              </p:custDataLst>
            </p:nvPr>
          </p:nvSpPr>
          <p:spPr>
            <a:xfrm>
              <a:off x="3295650" y="4532145"/>
              <a:ext cx="476249" cy="384513"/>
            </a:xfrm>
            <a:prstGeom prst="rect">
              <a:avLst/>
            </a:prstGeom>
            <a:noFill/>
          </p:spPr>
          <p:txBody>
            <a:bodyPr wrap="square" rtlCol="0" anchor="ctr">
              <a:normAutofit fontScale="92500" lnSpcReduction="20000"/>
            </a:bodyPr>
            <a:p>
              <a:pPr algn="ctr" fontAlgn="auto">
                <a:lnSpc>
                  <a:spcPct val="120000"/>
                </a:lnSpc>
              </a:pPr>
              <a:r>
                <a:rPr lang="en-US" altLang="zh-CN" dirty="0"/>
                <a:t>D</a:t>
              </a:r>
              <a:endParaRPr lang="zh-CN" altLang="en-US" dirty="0"/>
            </a:p>
          </p:txBody>
        </p:sp>
      </p:grpSp>
      <p:grpSp>
        <p:nvGrpSpPr>
          <p:cNvPr id="37" name="组合 36"/>
          <p:cNvGrpSpPr/>
          <p:nvPr>
            <p:custDataLst>
              <p:tags r:id="rId20"/>
            </p:custDataLst>
          </p:nvPr>
        </p:nvGrpSpPr>
        <p:grpSpPr>
          <a:xfrm>
            <a:off x="6264544" y="4303187"/>
            <a:ext cx="2543409" cy="1676400"/>
            <a:chOff x="1304924" y="3171825"/>
            <a:chExt cx="2647951" cy="1745305"/>
          </a:xfrm>
        </p:grpSpPr>
        <p:cxnSp>
          <p:nvCxnSpPr>
            <p:cNvPr id="38" name="直接连接符 37"/>
            <p:cNvCxnSpPr/>
            <p:nvPr>
              <p:custDataLst>
                <p:tags r:id="rId21"/>
              </p:custDataLst>
            </p:nvPr>
          </p:nvCxnSpPr>
          <p:spPr>
            <a:xfrm>
              <a:off x="1390650" y="4791075"/>
              <a:ext cx="1866900" cy="0"/>
            </a:xfrm>
            <a:prstGeom prst="line">
              <a:avLst/>
            </a:prstGeom>
            <a:ln>
              <a:solidFill>
                <a:srgbClr val="52C2A5"/>
              </a:solidFill>
            </a:ln>
          </p:spPr>
          <p:style>
            <a:lnRef idx="1">
              <a:srgbClr val="70CFE2"/>
            </a:lnRef>
            <a:fillRef idx="0">
              <a:srgbClr val="70CFE2"/>
            </a:fillRef>
            <a:effectRef idx="0">
              <a:srgbClr val="70CFE2"/>
            </a:effectRef>
            <a:fontRef idx="minor">
              <a:srgbClr val="5F5F5F"/>
            </a:fontRef>
          </p:style>
        </p:cxnSp>
        <p:cxnSp>
          <p:nvCxnSpPr>
            <p:cNvPr id="39" name="直接连接符 38"/>
            <p:cNvCxnSpPr/>
            <p:nvPr>
              <p:custDataLst>
                <p:tags r:id="rId22"/>
              </p:custDataLst>
            </p:nvPr>
          </p:nvCxnSpPr>
          <p:spPr>
            <a:xfrm>
              <a:off x="1304924" y="4907605"/>
              <a:ext cx="2505076" cy="0"/>
            </a:xfrm>
            <a:prstGeom prst="line">
              <a:avLst/>
            </a:prstGeom>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40" name="任意多边形 39"/>
            <p:cNvSpPr/>
            <p:nvPr>
              <p:custDataLst>
                <p:tags r:id="rId23"/>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41" name="文本框 40"/>
            <p:cNvSpPr txBox="1"/>
            <p:nvPr>
              <p:custDataLst>
                <p:tags r:id="rId24"/>
              </p:custDataLst>
            </p:nvPr>
          </p:nvSpPr>
          <p:spPr>
            <a:xfrm>
              <a:off x="3295650" y="4532145"/>
              <a:ext cx="476249" cy="384513"/>
            </a:xfrm>
            <a:prstGeom prst="rect">
              <a:avLst/>
            </a:prstGeom>
            <a:noFill/>
          </p:spPr>
          <p:txBody>
            <a:bodyPr wrap="square" rtlCol="0" anchor="ctr">
              <a:normAutofit fontScale="92500" lnSpcReduction="20000"/>
            </a:bodyPr>
            <a:p>
              <a:pPr algn="ctr" fontAlgn="auto">
                <a:lnSpc>
                  <a:spcPct val="120000"/>
                </a:lnSpc>
              </a:pPr>
              <a:r>
                <a:rPr lang="en-US" altLang="zh-CN" dirty="0"/>
                <a:t>E</a:t>
              </a:r>
              <a:endParaRPr lang="zh-CN" altLang="en-US" dirty="0"/>
            </a:p>
          </p:txBody>
        </p:sp>
      </p:grpSp>
      <p:grpSp>
        <p:nvGrpSpPr>
          <p:cNvPr id="24" name="组合 23"/>
          <p:cNvGrpSpPr/>
          <p:nvPr>
            <p:custDataLst>
              <p:tags r:id="rId25"/>
            </p:custDataLst>
          </p:nvPr>
        </p:nvGrpSpPr>
        <p:grpSpPr>
          <a:xfrm>
            <a:off x="7910713" y="2338706"/>
            <a:ext cx="2543409" cy="1676400"/>
            <a:chOff x="1304924" y="3171825"/>
            <a:chExt cx="2647951" cy="1745305"/>
          </a:xfrm>
        </p:grpSpPr>
        <p:cxnSp>
          <p:nvCxnSpPr>
            <p:cNvPr id="25" name="直接连接符 24"/>
            <p:cNvCxnSpPr/>
            <p:nvPr>
              <p:custDataLst>
                <p:tags r:id="rId26"/>
              </p:custDataLst>
            </p:nvPr>
          </p:nvCxnSpPr>
          <p:spPr>
            <a:xfrm>
              <a:off x="1390650" y="4791075"/>
              <a:ext cx="1866900" cy="0"/>
            </a:xfrm>
            <a:prstGeom prst="line">
              <a:avLst/>
            </a:prstGeom>
            <a:ln>
              <a:solidFill>
                <a:srgbClr val="52C2A5"/>
              </a:solidFill>
            </a:ln>
          </p:spPr>
          <p:style>
            <a:lnRef idx="1">
              <a:srgbClr val="70CFE2"/>
            </a:lnRef>
            <a:fillRef idx="0">
              <a:srgbClr val="70CFE2"/>
            </a:fillRef>
            <a:effectRef idx="0">
              <a:srgbClr val="70CFE2"/>
            </a:effectRef>
            <a:fontRef idx="minor">
              <a:srgbClr val="5F5F5F"/>
            </a:fontRef>
          </p:style>
        </p:cxnSp>
        <p:cxnSp>
          <p:nvCxnSpPr>
            <p:cNvPr id="26" name="直接连接符 25"/>
            <p:cNvCxnSpPr/>
            <p:nvPr>
              <p:custDataLst>
                <p:tags r:id="rId27"/>
              </p:custDataLst>
            </p:nvPr>
          </p:nvCxnSpPr>
          <p:spPr>
            <a:xfrm>
              <a:off x="1304924" y="4907605"/>
              <a:ext cx="2505076" cy="0"/>
            </a:xfrm>
            <a:prstGeom prst="line">
              <a:avLst/>
            </a:prstGeom>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27" name="任意多边形 26"/>
            <p:cNvSpPr/>
            <p:nvPr>
              <p:custDataLst>
                <p:tags r:id="rId28"/>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28" name="文本框 27"/>
            <p:cNvSpPr txBox="1"/>
            <p:nvPr>
              <p:custDataLst>
                <p:tags r:id="rId29"/>
              </p:custDataLst>
            </p:nvPr>
          </p:nvSpPr>
          <p:spPr>
            <a:xfrm>
              <a:off x="3295650" y="4532145"/>
              <a:ext cx="476249" cy="384513"/>
            </a:xfrm>
            <a:prstGeom prst="rect">
              <a:avLst/>
            </a:prstGeom>
            <a:noFill/>
          </p:spPr>
          <p:txBody>
            <a:bodyPr wrap="square" rtlCol="0" anchor="ctr">
              <a:normAutofit fontScale="92500" lnSpcReduction="20000"/>
            </a:bodyPr>
            <a:p>
              <a:pPr algn="ctr" fontAlgn="auto">
                <a:lnSpc>
                  <a:spcPct val="120000"/>
                </a:lnSpc>
              </a:pPr>
              <a:r>
                <a:rPr lang="en-US" altLang="zh-CN" dirty="0"/>
                <a:t>C</a:t>
              </a:r>
              <a:endParaRPr lang="zh-CN" altLang="en-US" dirty="0"/>
            </a:p>
          </p:txBody>
        </p:sp>
      </p:grpSp>
      <p:sp>
        <p:nvSpPr>
          <p:cNvPr id="35" name="文本框 34"/>
          <p:cNvSpPr txBox="1"/>
          <p:nvPr>
            <p:custDataLst>
              <p:tags r:id="rId30"/>
            </p:custDataLst>
          </p:nvPr>
        </p:nvSpPr>
        <p:spPr>
          <a:xfrm>
            <a:off x="1341003" y="2345481"/>
            <a:ext cx="2543409" cy="1276859"/>
          </a:xfrm>
          <a:prstGeom prst="rect">
            <a:avLst/>
          </a:prstGeom>
          <a:noFill/>
        </p:spPr>
        <p:txBody>
          <a:bodyPr wrap="square" rtlCol="0" anchor="ctr" anchorCtr="0">
            <a:normAutofit/>
          </a:bodyPr>
          <a:p>
            <a:pPr algn="ctr" fontAlgn="auto">
              <a:lnSpc>
                <a:spcPct val="120000"/>
              </a:lnSpc>
            </a:pPr>
            <a:r>
              <a:rPr lang="zh-CN" altLang="en-US" sz="1400" spc="150">
                <a:solidFill>
                  <a:srgbClr val="FFFFFF"/>
                </a:solidFill>
                <a:latin typeface="微软雅黑" panose="020B0503020204020204" charset="-122"/>
                <a:ea typeface="微软雅黑" panose="020B0503020204020204" charset="-122"/>
              </a:rPr>
              <a:t>寻求滋养的环境，搜集充分的信息</a:t>
            </a:r>
            <a:endParaRPr lang="zh-CN" altLang="en-US" sz="1400" spc="150">
              <a:solidFill>
                <a:srgbClr val="FFFFFF"/>
              </a:solidFill>
              <a:latin typeface="微软雅黑" panose="020B0503020204020204" charset="-122"/>
              <a:ea typeface="微软雅黑" panose="020B0503020204020204" charset="-122"/>
            </a:endParaRPr>
          </a:p>
        </p:txBody>
      </p:sp>
      <p:sp>
        <p:nvSpPr>
          <p:cNvPr id="46" name="文本框 45"/>
          <p:cNvSpPr txBox="1"/>
          <p:nvPr>
            <p:custDataLst>
              <p:tags r:id="rId31"/>
            </p:custDataLst>
          </p:nvPr>
        </p:nvSpPr>
        <p:spPr>
          <a:xfrm>
            <a:off x="4650447" y="2345481"/>
            <a:ext cx="2543409" cy="1276859"/>
          </a:xfrm>
          <a:prstGeom prst="rect">
            <a:avLst/>
          </a:prstGeom>
          <a:noFill/>
        </p:spPr>
        <p:txBody>
          <a:bodyPr wrap="square" rtlCol="0" anchor="ctr" anchorCtr="0">
            <a:normAutofit/>
          </a:bodyPr>
          <a:p>
            <a:pPr algn="ctr" fontAlgn="auto">
              <a:lnSpc>
                <a:spcPct val="120000"/>
              </a:lnSpc>
            </a:pPr>
            <a:r>
              <a:rPr lang="zh-CN" altLang="en-US" sz="1400" spc="150">
                <a:solidFill>
                  <a:srgbClr val="FFFFFF"/>
                </a:solidFill>
                <a:latin typeface="微软雅黑" panose="020B0503020204020204" charset="-122"/>
                <a:ea typeface="微软雅黑" panose="020B0503020204020204" charset="-122"/>
              </a:rPr>
              <a:t>积极调整情绪</a:t>
            </a:r>
            <a:endParaRPr lang="zh-CN" altLang="en-US" sz="1400" spc="150">
              <a:solidFill>
                <a:srgbClr val="FFFFFF"/>
              </a:solidFill>
              <a:latin typeface="微软雅黑" panose="020B0503020204020204" charset="-122"/>
              <a:ea typeface="微软雅黑" panose="020B0503020204020204" charset="-122"/>
            </a:endParaRPr>
          </a:p>
        </p:txBody>
      </p:sp>
      <p:sp>
        <p:nvSpPr>
          <p:cNvPr id="47" name="文本框 46"/>
          <p:cNvSpPr txBox="1"/>
          <p:nvPr>
            <p:custDataLst>
              <p:tags r:id="rId32"/>
            </p:custDataLst>
          </p:nvPr>
        </p:nvSpPr>
        <p:spPr>
          <a:xfrm>
            <a:off x="7910713" y="2345481"/>
            <a:ext cx="2543409" cy="1276859"/>
          </a:xfrm>
          <a:prstGeom prst="rect">
            <a:avLst/>
          </a:prstGeom>
          <a:noFill/>
        </p:spPr>
        <p:txBody>
          <a:bodyPr wrap="square" rtlCol="0" anchor="ctr" anchorCtr="0">
            <a:normAutofit/>
          </a:bodyPr>
          <a:p>
            <a:pPr algn="ctr" fontAlgn="auto">
              <a:lnSpc>
                <a:spcPct val="120000"/>
              </a:lnSpc>
            </a:pPr>
            <a:r>
              <a:rPr lang="zh-CN" altLang="en-US" sz="1400" spc="150">
                <a:solidFill>
                  <a:srgbClr val="FFFFFF"/>
                </a:solidFill>
                <a:latin typeface="微软雅黑" panose="020B0503020204020204" charset="-122"/>
                <a:ea typeface="微软雅黑" panose="020B0503020204020204" charset="-122"/>
              </a:rPr>
              <a:t>建立良好的人际关系</a:t>
            </a:r>
            <a:endParaRPr lang="zh-CN" altLang="en-US" sz="1400" spc="150">
              <a:solidFill>
                <a:srgbClr val="FFFFFF"/>
              </a:solidFill>
              <a:latin typeface="微软雅黑" panose="020B0503020204020204" charset="-122"/>
              <a:ea typeface="微软雅黑" panose="020B0503020204020204" charset="-122"/>
            </a:endParaRPr>
          </a:p>
        </p:txBody>
      </p:sp>
      <p:sp>
        <p:nvSpPr>
          <p:cNvPr id="48" name="文本框 47"/>
          <p:cNvSpPr txBox="1"/>
          <p:nvPr>
            <p:custDataLst>
              <p:tags r:id="rId33"/>
            </p:custDataLst>
          </p:nvPr>
        </p:nvSpPr>
        <p:spPr>
          <a:xfrm>
            <a:off x="2988733" y="4301163"/>
            <a:ext cx="2533414" cy="1276859"/>
          </a:xfrm>
          <a:prstGeom prst="rect">
            <a:avLst/>
          </a:prstGeom>
          <a:noFill/>
        </p:spPr>
        <p:txBody>
          <a:bodyPr wrap="square" rtlCol="0" anchor="ctr" anchorCtr="0">
            <a:normAutofit/>
          </a:bodyPr>
          <a:p>
            <a:pPr algn="ctr" fontAlgn="auto">
              <a:lnSpc>
                <a:spcPct val="120000"/>
              </a:lnSpc>
            </a:pPr>
            <a:r>
              <a:rPr lang="zh-CN" altLang="en-US" sz="1400" spc="150">
                <a:solidFill>
                  <a:srgbClr val="FFFFFF"/>
                </a:solidFill>
                <a:latin typeface="微软雅黑" panose="020B0503020204020204" charset="-122"/>
                <a:ea typeface="微软雅黑" panose="020B0503020204020204" charset="-122"/>
              </a:rPr>
              <a:t>暂时避免做出重大决定</a:t>
            </a:r>
            <a:endParaRPr lang="zh-CN" altLang="en-US" sz="1400" spc="150">
              <a:solidFill>
                <a:srgbClr val="FFFFFF"/>
              </a:solidFill>
              <a:latin typeface="微软雅黑" panose="020B0503020204020204" charset="-122"/>
              <a:ea typeface="微软雅黑" panose="020B0503020204020204" charset="-122"/>
            </a:endParaRPr>
          </a:p>
        </p:txBody>
      </p:sp>
      <p:sp>
        <p:nvSpPr>
          <p:cNvPr id="49" name="文本框 48"/>
          <p:cNvSpPr txBox="1"/>
          <p:nvPr>
            <p:custDataLst>
              <p:tags r:id="rId34"/>
            </p:custDataLst>
          </p:nvPr>
        </p:nvSpPr>
        <p:spPr>
          <a:xfrm>
            <a:off x="6262640" y="4301163"/>
            <a:ext cx="2545313" cy="1276859"/>
          </a:xfrm>
          <a:prstGeom prst="rect">
            <a:avLst/>
          </a:prstGeom>
          <a:noFill/>
        </p:spPr>
        <p:txBody>
          <a:bodyPr wrap="square" rtlCol="0" anchor="ctr" anchorCtr="0">
            <a:normAutofit/>
          </a:bodyPr>
          <a:p>
            <a:pPr algn="ctr" fontAlgn="auto">
              <a:lnSpc>
                <a:spcPct val="120000"/>
              </a:lnSpc>
            </a:pPr>
            <a:r>
              <a:rPr lang="zh-CN" altLang="en-US" sz="1400" spc="150">
                <a:solidFill>
                  <a:srgbClr val="FFFFFF"/>
                </a:solidFill>
                <a:latin typeface="微软雅黑" panose="020B0503020204020204" charset="-122"/>
                <a:ea typeface="微软雅黑" panose="020B0503020204020204" charset="-122"/>
              </a:rPr>
              <a:t>及时向心理咨询人员求助</a:t>
            </a:r>
            <a:endParaRPr lang="zh-CN" altLang="en-US" sz="1400" spc="150">
              <a:solidFill>
                <a:srgbClr val="FFFFFF"/>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20" y="0"/>
            <a:ext cx="12178665" cy="6858000"/>
            <a:chOff x="7620" y="0"/>
            <a:chExt cx="1217866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76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577786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415925" y="1950085"/>
            <a:ext cx="1953895"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8270875" y="3388360"/>
            <a:ext cx="514540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994785" y="5584190"/>
            <a:ext cx="708787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pic>
        <p:nvPicPr>
          <p:cNvPr id="12" name="图片 11" descr="60d6e333609af"/>
          <p:cNvPicPr>
            <a:picLocks noChangeAspect="1"/>
          </p:cNvPicPr>
          <p:nvPr/>
        </p:nvPicPr>
        <p:blipFill>
          <a:blip r:embed="rId3" cstate="screen"/>
          <a:stretch>
            <a:fillRect/>
          </a:stretch>
        </p:blipFill>
        <p:spPr>
          <a:xfrm>
            <a:off x="778510" y="3137535"/>
            <a:ext cx="4081145" cy="3085465"/>
          </a:xfrm>
          <a:prstGeom prst="rect">
            <a:avLst/>
          </a:prstGeom>
        </p:spPr>
      </p:pic>
      <p:sp>
        <p:nvSpPr>
          <p:cNvPr id="28" name="标题 27"/>
          <p:cNvSpPr>
            <a:spLocks noGrp="1"/>
          </p:cNvSpPr>
          <p:nvPr>
            <p:ph type="title"/>
          </p:nvPr>
        </p:nvSpPr>
        <p:spPr>
          <a:xfrm>
            <a:off x="3291205" y="2183130"/>
            <a:ext cx="6816725" cy="1325880"/>
          </a:xfrm>
        </p:spPr>
        <p:txBody>
          <a:bodyPr>
            <a:noAutofit/>
          </a:bodyPr>
          <a:lstStyle/>
          <a:p>
            <a:pPr algn="dist"/>
            <a:r>
              <a:rPr lang="zh-CN" altLang="en-US" sz="6600" dirty="0">
                <a:solidFill>
                  <a:srgbClr val="3B9C87"/>
                </a:solidFill>
                <a:latin typeface="方正正黑简体" panose="02000000000000000000" pitchFamily="2" charset="-122"/>
                <a:ea typeface="方正正黑简体" panose="02000000000000000000" pitchFamily="2" charset="-122"/>
                <a:cs typeface="+mn-ea"/>
                <a:sym typeface="+mn-lt"/>
              </a:rPr>
              <a:t>感谢您的欣赏</a:t>
            </a:r>
            <a:endParaRPr lang="zh-CN" altLang="en-US" sz="6600" dirty="0">
              <a:solidFill>
                <a:srgbClr val="3B9C87"/>
              </a:solidFill>
              <a:latin typeface="方正正黑简体" panose="02000000000000000000" pitchFamily="2" charset="-122"/>
              <a:ea typeface="方正正黑简体" panose="02000000000000000000" pitchFamily="2" charset="-122"/>
              <a:cs typeface="+mn-ea"/>
              <a:sym typeface="+mn-lt"/>
            </a:endParaRPr>
          </a:p>
        </p:txBody>
      </p:sp>
      <p:pic>
        <p:nvPicPr>
          <p:cNvPr id="34" name="图片 33" descr="dassd (2)"/>
          <p:cNvPicPr>
            <a:picLocks noChangeAspect="1"/>
          </p:cNvPicPr>
          <p:nvPr/>
        </p:nvPicPr>
        <p:blipFill>
          <a:blip r:embed="rId4" cstate="screen"/>
          <a:stretch>
            <a:fillRect/>
          </a:stretch>
        </p:blipFill>
        <p:spPr>
          <a:xfrm>
            <a:off x="2281555" y="2313940"/>
            <a:ext cx="690245" cy="6515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2"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right)">
                                      <p:cBhvr>
                                        <p:cTn id="23" dur="500"/>
                                        <p:tgtEl>
                                          <p:spTgt spid="25"/>
                                        </p:tgtEl>
                                      </p:cBhvr>
                                    </p:animEffect>
                                  </p:childTnLst>
                                </p:cTn>
                              </p:par>
                              <p:par>
                                <p:cTn id="24" presetID="22" presetClass="entr" presetSubtype="4"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childTnLst>
                          </p:cTn>
                        </p:par>
                        <p:par>
                          <p:cTn id="27" fill="hold">
                            <p:stCondLst>
                              <p:cond delay="1500"/>
                            </p:stCondLst>
                            <p:childTnLst>
                              <p:par>
                                <p:cTn id="28" presetID="22" presetClass="entr" presetSubtype="4"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down)">
                                      <p:cBhvr>
                                        <p:cTn id="30" dur="500"/>
                                        <p:tgtEl>
                                          <p:spTgt spid="12"/>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Effect transition="in" filter="fade">
                                      <p:cBhvr>
                                        <p:cTn id="36" dur="500"/>
                                        <p:tgtEl>
                                          <p:spTgt spid="28"/>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一、正常心理活动的功能</a:t>
            </a:r>
            <a:endParaRPr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21" name="图片 20"/>
          <p:cNvPicPr>
            <a:picLocks noChangeAspect="1"/>
          </p:cNvPicPr>
          <p:nvPr/>
        </p:nvPicPr>
        <p:blipFill>
          <a:blip r:embed="rId4" cstate="screen"/>
          <a:stretch>
            <a:fillRect/>
          </a:stretch>
        </p:blipFill>
        <p:spPr>
          <a:xfrm>
            <a:off x="7274936" y="1776820"/>
            <a:ext cx="4742893" cy="4742893"/>
          </a:xfrm>
          <a:prstGeom prst="rect">
            <a:avLst/>
          </a:prstGeom>
        </p:spPr>
      </p:pic>
      <p:sp>
        <p:nvSpPr>
          <p:cNvPr id="3" name="文本框 2"/>
          <p:cNvSpPr txBox="1"/>
          <p:nvPr/>
        </p:nvSpPr>
        <p:spPr>
          <a:xfrm>
            <a:off x="904240" y="1537970"/>
            <a:ext cx="7106920" cy="410845"/>
          </a:xfrm>
          <a:prstGeom prst="rect">
            <a:avLst/>
          </a:prstGeom>
          <a:noFill/>
        </p:spPr>
        <p:txBody>
          <a:bodyPr wrap="square" rtlCol="0">
            <a:spAutoFit/>
          </a:bodyPr>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常的心理活动具有如下功能。</a:t>
            </a:r>
            <a:endParaRPr lang="zh-CN" altLang="en-US" sz="1600" spc="300" dirty="0">
              <a:solidFill>
                <a:schemeClr val="tx1">
                  <a:lumMod val="75000"/>
                  <a:lumOff val="25000"/>
                </a:schemeClr>
              </a:solidFill>
              <a:cs typeface="+mn-ea"/>
            </a:endParaRPr>
          </a:p>
        </p:txBody>
      </p:sp>
      <p:sp>
        <p:nvSpPr>
          <p:cNvPr id="22" name="任意多边形 21"/>
          <p:cNvSpPr/>
          <p:nvPr>
            <p:custDataLst>
              <p:tags r:id="rId5"/>
            </p:custDataLst>
          </p:nvPr>
        </p:nvSpPr>
        <p:spPr>
          <a:xfrm rot="19743805">
            <a:off x="1048703" y="2234565"/>
            <a:ext cx="225425" cy="730885"/>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000000">
              <a:lumMod val="65000"/>
              <a:lumOff val="35000"/>
            </a:srgbClr>
          </a:solidFill>
          <a:ln>
            <a:noFill/>
          </a:ln>
        </p:spPr>
        <p:style>
          <a:lnRef idx="2">
            <a:srgbClr val="1D6DC2">
              <a:shade val="50000"/>
            </a:srgbClr>
          </a:lnRef>
          <a:fillRef idx="1">
            <a:srgbClr val="1D6DC2"/>
          </a:fillRef>
          <a:effectRef idx="0">
            <a:srgbClr val="1D6DC2"/>
          </a:effectRef>
          <a:fontRef idx="minor">
            <a:srgbClr val="FFFFFF"/>
          </a:fontRef>
        </p:style>
        <p:txBody>
          <a:bodyPr lIns="90000" tIns="46800" rIns="90000" bIns="46800" rtlCol="0" anchor="ctr">
            <a:normAutofit/>
          </a:bodyPr>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23" name="任意多边形 22"/>
          <p:cNvSpPr/>
          <p:nvPr>
            <p:custDataLst>
              <p:tags r:id="rId6"/>
            </p:custDataLst>
          </p:nvPr>
        </p:nvSpPr>
        <p:spPr>
          <a:xfrm rot="19743805">
            <a:off x="1404938" y="2234565"/>
            <a:ext cx="225425" cy="730885"/>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ln>
            <a:noFill/>
          </a:ln>
        </p:spPr>
        <p:style>
          <a:lnRef idx="2">
            <a:srgbClr val="1D6DC2">
              <a:shade val="50000"/>
            </a:srgbClr>
          </a:lnRef>
          <a:fillRef idx="1">
            <a:srgbClr val="1D6DC2"/>
          </a:fillRef>
          <a:effectRef idx="0">
            <a:srgbClr val="1D6DC2"/>
          </a:effectRef>
          <a:fontRef idx="minor">
            <a:srgbClr val="FFFFFF"/>
          </a:fontRef>
        </p:style>
        <p:txBody>
          <a:bodyPr lIns="90000" tIns="46800" rIns="90000" bIns="46800" rtlCol="0" anchor="ctr">
            <a:normAutofit/>
          </a:bodyPr>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24" name="矩形3"/>
          <p:cNvSpPr/>
          <p:nvPr>
            <p:custDataLst>
              <p:tags r:id="rId7"/>
            </p:custDataLst>
          </p:nvPr>
        </p:nvSpPr>
        <p:spPr>
          <a:xfrm>
            <a:off x="1793240" y="2077720"/>
            <a:ext cx="5481955" cy="76581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9050" cap="sq">
            <a:solidFill>
              <a:srgbClr val="1D6DC2"/>
            </a:solidFill>
            <a:beve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0000" tIns="46800" rIns="90000" bIns="46800" numCol="1" spcCol="0" rtlCol="0" fromWordArt="0" anchor="b" anchorCtr="0" forceAA="0" compatLnSpc="1">
            <a:normAutofit/>
          </a:bodyPr>
          <a:p>
            <a:pPr>
              <a:lnSpc>
                <a:spcPct val="120000"/>
              </a:lnSpc>
            </a:pPr>
            <a:r>
              <a:rPr lang="zh-CN" altLang="en-US" sz="1600" spc="150">
                <a:solidFill>
                  <a:srgbClr val="000000">
                    <a:lumMod val="75000"/>
                    <a:lumOff val="25000"/>
                  </a:srgbClr>
                </a:solidFill>
                <a:latin typeface="Arial" panose="020B0604020202020204" pitchFamily="34" charset="0"/>
                <a:ea typeface="微软雅黑" panose="020B0503020204020204" charset="-122"/>
                <a:sym typeface="Arial" panose="020B0604020202020204" pitchFamily="34" charset="0"/>
              </a:rPr>
              <a:t>第一，保障人顺利地适应环境，健康地生存发展。</a:t>
            </a:r>
            <a:endParaRPr lang="zh-CN" altLang="en-US" sz="1600" spc="150">
              <a:solidFill>
                <a:srgbClr val="000000">
                  <a:lumMod val="75000"/>
                  <a:lumOff val="25000"/>
                </a:srgbClr>
              </a:solidFill>
              <a:latin typeface="Arial" panose="020B0604020202020204" pitchFamily="34" charset="0"/>
              <a:ea typeface="微软雅黑" panose="020B0503020204020204" charset="-122"/>
              <a:sym typeface="Arial" panose="020B0604020202020204" pitchFamily="34" charset="0"/>
            </a:endParaRPr>
          </a:p>
        </p:txBody>
      </p:sp>
      <p:sp>
        <p:nvSpPr>
          <p:cNvPr id="25" name="任意多边形 24"/>
          <p:cNvSpPr/>
          <p:nvPr>
            <p:custDataLst>
              <p:tags r:id="rId8"/>
            </p:custDataLst>
          </p:nvPr>
        </p:nvSpPr>
        <p:spPr>
          <a:xfrm rot="19743805">
            <a:off x="1048703" y="3689985"/>
            <a:ext cx="225425" cy="730885"/>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000000">
              <a:lumMod val="65000"/>
              <a:lumOff val="35000"/>
            </a:srgbClr>
          </a:solidFill>
          <a:ln>
            <a:noFill/>
          </a:ln>
        </p:spPr>
        <p:style>
          <a:lnRef idx="2">
            <a:srgbClr val="1D6DC2">
              <a:shade val="50000"/>
            </a:srgbClr>
          </a:lnRef>
          <a:fillRef idx="1">
            <a:srgbClr val="1D6DC2"/>
          </a:fillRef>
          <a:effectRef idx="0">
            <a:srgbClr val="1D6DC2"/>
          </a:effectRef>
          <a:fontRef idx="minor">
            <a:srgbClr val="FFFFFF"/>
          </a:fontRef>
        </p:style>
        <p:txBody>
          <a:bodyPr lIns="90000" tIns="46800" rIns="90000" bIns="46800" rtlCol="0" anchor="ctr">
            <a:normAutofit/>
          </a:bodyPr>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26" name="任意多边形 25"/>
          <p:cNvSpPr/>
          <p:nvPr>
            <p:custDataLst>
              <p:tags r:id="rId9"/>
            </p:custDataLst>
          </p:nvPr>
        </p:nvSpPr>
        <p:spPr>
          <a:xfrm rot="19743805">
            <a:off x="1404938" y="3689985"/>
            <a:ext cx="225425" cy="730885"/>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ln>
            <a:noFill/>
          </a:ln>
        </p:spPr>
        <p:style>
          <a:lnRef idx="2">
            <a:srgbClr val="1D6DC2">
              <a:shade val="50000"/>
            </a:srgbClr>
          </a:lnRef>
          <a:fillRef idx="1">
            <a:srgbClr val="1D6DC2"/>
          </a:fillRef>
          <a:effectRef idx="0">
            <a:srgbClr val="1D6DC2"/>
          </a:effectRef>
          <a:fontRef idx="minor">
            <a:srgbClr val="FFFFFF"/>
          </a:fontRef>
        </p:style>
        <p:txBody>
          <a:bodyPr lIns="90000" tIns="46800" rIns="90000" bIns="46800" rtlCol="0" anchor="ctr">
            <a:normAutofit/>
          </a:bodyPr>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27" name="矩形2"/>
          <p:cNvSpPr/>
          <p:nvPr>
            <p:custDataLst>
              <p:tags r:id="rId10"/>
            </p:custDataLst>
          </p:nvPr>
        </p:nvSpPr>
        <p:spPr>
          <a:xfrm>
            <a:off x="1793240" y="3533140"/>
            <a:ext cx="5481955" cy="76581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9050" cap="sq">
            <a:solidFill>
              <a:srgbClr val="1D6DC2"/>
            </a:solidFill>
            <a:beve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0000" tIns="46800" rIns="90000" bIns="46800" numCol="1" spcCol="0" rtlCol="0" fromWordArt="0" anchor="b" anchorCtr="0" forceAA="0" compatLnSpc="1">
            <a:noAutofit/>
          </a:bodyPr>
          <a:p>
            <a:pPr>
              <a:lnSpc>
                <a:spcPct val="120000"/>
              </a:lnSpc>
            </a:pPr>
            <a:r>
              <a:rPr lang="zh-CN" altLang="en-US" sz="1600" spc="150">
                <a:solidFill>
                  <a:srgbClr val="000000">
                    <a:lumMod val="75000"/>
                    <a:lumOff val="25000"/>
                  </a:srgbClr>
                </a:solidFill>
                <a:latin typeface="Arial" panose="020B0604020202020204" pitchFamily="34" charset="0"/>
                <a:ea typeface="微软雅黑" panose="020B0503020204020204" charset="-122"/>
                <a:sym typeface="Arial" panose="020B0604020202020204" pitchFamily="34" charset="0"/>
              </a:rPr>
              <a:t>第二，保障人正常地进行人际交往，在家庭、社会团体、机构中正常地肩负责任，使社会组织正常运行。</a:t>
            </a:r>
            <a:endParaRPr lang="zh-CN" altLang="en-US" sz="1600" spc="150">
              <a:solidFill>
                <a:srgbClr val="000000">
                  <a:lumMod val="75000"/>
                  <a:lumOff val="25000"/>
                </a:srgbClr>
              </a:solidFill>
              <a:latin typeface="Arial" panose="020B0604020202020204" pitchFamily="34" charset="0"/>
              <a:ea typeface="微软雅黑" panose="020B0503020204020204" charset="-122"/>
              <a:sym typeface="Arial" panose="020B0604020202020204" pitchFamily="34" charset="0"/>
            </a:endParaRPr>
          </a:p>
        </p:txBody>
      </p:sp>
      <p:sp>
        <p:nvSpPr>
          <p:cNvPr id="28" name="任意多边形 27"/>
          <p:cNvSpPr/>
          <p:nvPr>
            <p:custDataLst>
              <p:tags r:id="rId11"/>
            </p:custDataLst>
          </p:nvPr>
        </p:nvSpPr>
        <p:spPr>
          <a:xfrm rot="19743805">
            <a:off x="1048703" y="5145405"/>
            <a:ext cx="225425" cy="730885"/>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000000">
              <a:lumMod val="65000"/>
              <a:lumOff val="35000"/>
            </a:srgbClr>
          </a:solidFill>
          <a:ln>
            <a:noFill/>
          </a:ln>
        </p:spPr>
        <p:style>
          <a:lnRef idx="2">
            <a:srgbClr val="1D6DC2">
              <a:shade val="50000"/>
            </a:srgbClr>
          </a:lnRef>
          <a:fillRef idx="1">
            <a:srgbClr val="1D6DC2"/>
          </a:fillRef>
          <a:effectRef idx="0">
            <a:srgbClr val="1D6DC2"/>
          </a:effectRef>
          <a:fontRef idx="minor">
            <a:srgbClr val="FFFFFF"/>
          </a:fontRef>
        </p:style>
        <p:txBody>
          <a:bodyPr lIns="90000" tIns="46800" rIns="90000" bIns="46800" rtlCol="0" anchor="ctr">
            <a:normAutofit/>
          </a:bodyPr>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29" name="任意多边形 28"/>
          <p:cNvSpPr/>
          <p:nvPr>
            <p:custDataLst>
              <p:tags r:id="rId12"/>
            </p:custDataLst>
          </p:nvPr>
        </p:nvSpPr>
        <p:spPr>
          <a:xfrm rot="19743805">
            <a:off x="1404938" y="5145405"/>
            <a:ext cx="225425" cy="730885"/>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ln>
            <a:noFill/>
          </a:ln>
        </p:spPr>
        <p:style>
          <a:lnRef idx="2">
            <a:srgbClr val="1D6DC2">
              <a:shade val="50000"/>
            </a:srgbClr>
          </a:lnRef>
          <a:fillRef idx="1">
            <a:srgbClr val="1D6DC2"/>
          </a:fillRef>
          <a:effectRef idx="0">
            <a:srgbClr val="1D6DC2"/>
          </a:effectRef>
          <a:fontRef idx="minor">
            <a:srgbClr val="FFFFFF"/>
          </a:fontRef>
        </p:style>
        <p:txBody>
          <a:bodyPr lIns="90000" tIns="46800" rIns="90000" bIns="46800" rtlCol="0" anchor="ctr">
            <a:normAutofit/>
          </a:bodyPr>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0" name="矩形1"/>
          <p:cNvSpPr/>
          <p:nvPr>
            <p:custDataLst>
              <p:tags r:id="rId13"/>
            </p:custDataLst>
          </p:nvPr>
        </p:nvSpPr>
        <p:spPr>
          <a:xfrm>
            <a:off x="1793240" y="4988560"/>
            <a:ext cx="5481955" cy="76581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9050" cap="sq">
            <a:solidFill>
              <a:srgbClr val="1D6DC2"/>
            </a:solidFill>
            <a:beve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0000" tIns="46800" rIns="90000" bIns="46800" numCol="1" spcCol="0" rtlCol="0" fromWordArt="0" anchor="b" anchorCtr="0" forceAA="0" compatLnSpc="1">
            <a:noAutofit/>
          </a:bodyPr>
          <a:p>
            <a:pPr>
              <a:lnSpc>
                <a:spcPct val="120000"/>
              </a:lnSpc>
            </a:pPr>
            <a:r>
              <a:rPr lang="zh-CN" altLang="en-US" sz="1600" spc="150">
                <a:solidFill>
                  <a:srgbClr val="000000">
                    <a:lumMod val="75000"/>
                    <a:lumOff val="25000"/>
                  </a:srgbClr>
                </a:solidFill>
                <a:latin typeface="Arial" panose="020B0604020202020204" pitchFamily="34" charset="0"/>
                <a:ea typeface="微软雅黑" panose="020B0503020204020204" charset="-122"/>
                <a:sym typeface="Arial" panose="020B0604020202020204" pitchFamily="34" charset="0"/>
              </a:rPr>
              <a:t>第三，保障人正常地反映、认识客观世界的本质及其规律性。变态心理学把丧失了正常功能的心理活动称为异常。</a:t>
            </a:r>
            <a:endParaRPr lang="zh-CN" altLang="en-US" sz="1600" spc="150">
              <a:solidFill>
                <a:srgbClr val="000000">
                  <a:lumMod val="75000"/>
                  <a:lumOff val="25000"/>
                </a:srgbClr>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5342618" y="1444395"/>
            <a:ext cx="5389698" cy="2676525"/>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fontAlgn="auto">
              <a:lnSpc>
                <a:spcPct val="150000"/>
              </a:lnSpc>
              <a:buNone/>
            </a:pPr>
            <a:r>
              <a:rPr lang="zh-CN" altLang="en-US" dirty="0">
                <a:latin typeface="+mn-lt"/>
                <a:ea typeface="+mn-ea"/>
                <a:cs typeface="+mn-ea"/>
                <a:sym typeface="+mn-lt"/>
              </a:rPr>
              <a:t>心理异常是指一个人因为生理、心理或社会原因而产生的各种异常心理过程、行为方式，是一个人表现为没有能力按照社会认可的适宜方式进行行动，导致其行为的后果对本人和社会都是不适应的。当心理活动异常程度达到医学诊断标准时就称之为心理障碍，心理障碍在精神病学的概念中称为精神障碍。</a:t>
            </a:r>
            <a:endParaRPr lang="zh-CN" altLang="en-US" dirty="0">
              <a:latin typeface="+mn-lt"/>
              <a:ea typeface="+mn-ea"/>
              <a:cs typeface="+mn-ea"/>
              <a:sym typeface="+mn-lt"/>
            </a:endParaRPr>
          </a:p>
        </p:txBody>
      </p:sp>
      <p:sp>
        <p:nvSpPr>
          <p:cNvPr id="3" name="标题 27"/>
          <p:cNvSpPr>
            <a:spLocks noGrp="1"/>
          </p:cNvSpPr>
          <p:nvPr>
            <p:custDataLst>
              <p:tags r:id="rId4"/>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二、心理异常</a:t>
            </a:r>
            <a:endParaRPr sz="2000">
              <a:solidFill>
                <a:schemeClr val="tx1">
                  <a:lumMod val="75000"/>
                  <a:lumOff val="25000"/>
                </a:schemeClr>
              </a:solidFill>
              <a:latin typeface="+mn-lt"/>
              <a:ea typeface="+mn-ea"/>
              <a:cs typeface="+mn-ea"/>
              <a:sym typeface="+mn-lt"/>
            </a:endParaRPr>
          </a:p>
        </p:txBody>
      </p:sp>
      <p:pic>
        <p:nvPicPr>
          <p:cNvPr id="12" name="图片 11"/>
          <p:cNvPicPr>
            <a:picLocks noChangeAspect="1"/>
          </p:cNvPicPr>
          <p:nvPr>
            <p:custDataLst>
              <p:tags r:id="rId5"/>
            </p:custDataLst>
          </p:nvPr>
        </p:nvPicPr>
        <p:blipFill>
          <a:blip r:embed="rId6"/>
          <a:stretch>
            <a:fillRect/>
          </a:stretch>
        </p:blipFill>
        <p:spPr>
          <a:xfrm>
            <a:off x="538592" y="1058044"/>
            <a:ext cx="4742137" cy="5377543"/>
          </a:xfrm>
          <a:prstGeom prst="rect">
            <a:avLst/>
          </a:prstGeom>
        </p:spPr>
      </p:pic>
      <p:pic>
        <p:nvPicPr>
          <p:cNvPr id="5" name="图片 4"/>
          <p:cNvPicPr>
            <a:picLocks noChangeAspect="1"/>
          </p:cNvPicPr>
          <p:nvPr>
            <p:custDataLst>
              <p:tags r:id="rId7"/>
            </p:custDataLst>
          </p:nvPr>
        </p:nvPicPr>
        <p:blipFill>
          <a:blip r:embed="rId8"/>
          <a:stretch>
            <a:fillRect/>
          </a:stretch>
        </p:blipFill>
        <p:spPr>
          <a:xfrm>
            <a:off x="6511925" y="4189095"/>
            <a:ext cx="3275330" cy="20669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3" name="标题 27"/>
          <p:cNvSpPr>
            <a:spLocks noGrp="1"/>
          </p:cNvSpPr>
          <p:nvPr>
            <p:custDataLst>
              <p:tags r:id="rId4"/>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三、心理正常与心理异常的区分原则</a:t>
            </a:r>
            <a:endParaRPr sz="2000">
              <a:solidFill>
                <a:schemeClr val="tx1">
                  <a:lumMod val="75000"/>
                  <a:lumOff val="25000"/>
                </a:schemeClr>
              </a:solidFill>
              <a:latin typeface="+mn-lt"/>
              <a:ea typeface="+mn-ea"/>
              <a:cs typeface="+mn-ea"/>
              <a:sym typeface="+mn-lt"/>
            </a:endParaRPr>
          </a:p>
        </p:txBody>
      </p:sp>
      <p:sp>
        <p:nvSpPr>
          <p:cNvPr id="7" name="文本框 6"/>
          <p:cNvSpPr txBox="1"/>
          <p:nvPr>
            <p:custDataLst>
              <p:tags r:id="rId5"/>
            </p:custDataLst>
          </p:nvPr>
        </p:nvSpPr>
        <p:spPr>
          <a:xfrm>
            <a:off x="813435" y="1179195"/>
            <a:ext cx="10253980" cy="5262245"/>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fontAlgn="auto">
              <a:lnSpc>
                <a:spcPct val="150000"/>
              </a:lnSpc>
              <a:buNone/>
            </a:pPr>
            <a:r>
              <a:rPr lang="zh-CN" altLang="en-US" dirty="0">
                <a:latin typeface="+mn-lt"/>
                <a:ea typeface="+mn-ea"/>
                <a:cs typeface="+mn-ea"/>
                <a:sym typeface="+mn-lt"/>
              </a:rPr>
              <a:t>区分心理的正常与异常，应该从心理学角度切入，以心理学对人类心理活动的一般性定义为依据。只有这样，才能使该问题明朗化。</a:t>
            </a:r>
            <a:endParaRPr lang="zh-CN" altLang="en-US" dirty="0">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根据心理学对心理活动的定义，即“心理是大脑对客观事物的主观反映”，我们有理由提出如下三条原则，作为确定心理正常与异常的依据。</a:t>
            </a:r>
            <a:endParaRPr lang="zh-CN" altLang="en-US" dirty="0">
              <a:latin typeface="+mn-lt"/>
              <a:ea typeface="+mn-ea"/>
              <a:cs typeface="+mn-ea"/>
              <a:sym typeface="+mn-lt"/>
            </a:endParaRPr>
          </a:p>
          <a:p>
            <a:pPr marL="0" indent="0" fontAlgn="auto">
              <a:lnSpc>
                <a:spcPct val="150000"/>
              </a:lnSpc>
              <a:buNone/>
            </a:pPr>
            <a:r>
              <a:rPr lang="zh-CN" altLang="en-US" b="1" dirty="0">
                <a:solidFill>
                  <a:srgbClr val="3B9C87"/>
                </a:solidFill>
                <a:latin typeface="+mn-lt"/>
                <a:ea typeface="+mn-ea"/>
                <a:cs typeface="+mn-ea"/>
                <a:sym typeface="+mn-lt"/>
              </a:rPr>
              <a:t>（一）主观世界与客观世界的统一性原则</a:t>
            </a:r>
            <a:endParaRPr lang="zh-CN" altLang="en-US" b="1" dirty="0">
              <a:solidFill>
                <a:srgbClr val="3B9C87"/>
              </a:solidFill>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因为心理是客观现实的反映，所以任何正常心理活动或行为，在形式和内容上必须与客观环境保持一致。</a:t>
            </a:r>
            <a:endParaRPr lang="zh-CN" altLang="en-US" dirty="0">
              <a:latin typeface="+mn-lt"/>
              <a:ea typeface="+mn-ea"/>
              <a:cs typeface="+mn-ea"/>
              <a:sym typeface="+mn-lt"/>
            </a:endParaRPr>
          </a:p>
          <a:p>
            <a:pPr marL="0" algn="just" fontAlgn="auto">
              <a:lnSpc>
                <a:spcPct val="150000"/>
              </a:lnSpc>
              <a:buClrTx/>
              <a:buSzTx/>
              <a:buNone/>
            </a:pPr>
            <a:r>
              <a:rPr lang="zh-CN" altLang="en-US" b="1" dirty="0">
                <a:solidFill>
                  <a:srgbClr val="3B9C87"/>
                </a:solidFill>
                <a:latin typeface="+mn-lt"/>
                <a:ea typeface="+mn-ea"/>
                <a:cs typeface="+mn-ea"/>
                <a:sym typeface="+mn-lt"/>
              </a:rPr>
              <a:t>（二）心理活动的内在协调性原则</a:t>
            </a:r>
            <a:endParaRPr lang="zh-CN" altLang="en-US" b="1" dirty="0">
              <a:solidFill>
                <a:srgbClr val="3B9C87"/>
              </a:solidFill>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虽然人类的精神活动可以被分为知、情、意等部分，但是它自身是一个完整的统一体。各种心理过程之间具有协调一致的关系，这种协调一致性，保证人在反映客观世界过程中的高度准确和有效。</a:t>
            </a:r>
            <a:endParaRPr lang="zh-CN" altLang="en-US" dirty="0">
              <a:latin typeface="+mn-lt"/>
              <a:ea typeface="+mn-ea"/>
              <a:cs typeface="+mn-ea"/>
              <a:sym typeface="+mn-lt"/>
            </a:endParaRPr>
          </a:p>
          <a:p>
            <a:pPr marL="0" algn="just" fontAlgn="auto">
              <a:lnSpc>
                <a:spcPct val="150000"/>
              </a:lnSpc>
              <a:buClrTx/>
              <a:buSzTx/>
              <a:buNone/>
            </a:pPr>
            <a:r>
              <a:rPr lang="zh-CN" altLang="en-US" b="1" dirty="0">
                <a:solidFill>
                  <a:srgbClr val="3B9C87"/>
                </a:solidFill>
                <a:latin typeface="+mn-lt"/>
                <a:ea typeface="+mn-ea"/>
                <a:cs typeface="+mn-ea"/>
                <a:sym typeface="+mn-lt"/>
              </a:rPr>
              <a:t>（三）人格的相对稳定性原则</a:t>
            </a:r>
            <a:endParaRPr lang="zh-CN" altLang="en-US" b="1" dirty="0">
              <a:solidFill>
                <a:srgbClr val="3B9C87"/>
              </a:solidFill>
              <a:latin typeface="+mn-lt"/>
              <a:ea typeface="+mn-ea"/>
              <a:cs typeface="+mn-ea"/>
              <a:sym typeface="+mn-lt"/>
            </a:endParaRPr>
          </a:p>
          <a:p>
            <a:pPr marL="0" indent="0" fontAlgn="auto">
              <a:lnSpc>
                <a:spcPct val="150000"/>
              </a:lnSpc>
              <a:buNone/>
            </a:pPr>
            <a:r>
              <a:rPr lang="zh-CN" altLang="en-US" dirty="0">
                <a:latin typeface="+mn-lt"/>
                <a:ea typeface="+mn-ea"/>
                <a:cs typeface="+mn-ea"/>
                <a:sym typeface="+mn-lt"/>
              </a:rPr>
              <a:t>在长期的生活道路上，每个人都会形成自己独特的人格心理特征。这种人格心理特征一旦形成，便有相对的稳定性；在没有重大外界变革的情况下，一般是不易改变的。</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85015" cy="6858000"/>
            <a:chOff x="13970" y="0"/>
            <a:chExt cx="1218501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203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236918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1139825" y="3506470"/>
            <a:ext cx="506603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9401810" y="5584190"/>
            <a:ext cx="172593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PART TWO</a:t>
            </a:r>
            <a:endParaRPr lang="en-US" altLang="zh-CN" sz="1600" dirty="0">
              <a:solidFill>
                <a:srgbClr val="3B9C87"/>
              </a:solidFill>
              <a:latin typeface="+mn-lt"/>
              <a:ea typeface="+mn-ea"/>
              <a:cs typeface="+mn-ea"/>
              <a:sym typeface="+mn-lt"/>
            </a:endParaRPr>
          </a:p>
        </p:txBody>
      </p:sp>
      <p:pic>
        <p:nvPicPr>
          <p:cNvPr id="3" name="图片 2" descr="未标题-2"/>
          <p:cNvPicPr>
            <a:picLocks noChangeAspect="1"/>
          </p:cNvPicPr>
          <p:nvPr/>
        </p:nvPicPr>
        <p:blipFill>
          <a:blip r:embed="rId3" cstate="screen"/>
          <a:stretch>
            <a:fillRect/>
          </a:stretch>
        </p:blipFill>
        <p:spPr>
          <a:xfrm>
            <a:off x="2969260" y="3825875"/>
            <a:ext cx="6210300" cy="3080385"/>
          </a:xfrm>
          <a:prstGeom prst="rect">
            <a:avLst/>
          </a:prstGeom>
        </p:spPr>
      </p:pic>
      <p:sp>
        <p:nvSpPr>
          <p:cNvPr id="5" name="标题 27"/>
          <p:cNvSpPr>
            <a:spLocks noGrp="1"/>
          </p:cNvSpPr>
          <p:nvPr/>
        </p:nvSpPr>
        <p:spPr>
          <a:xfrm>
            <a:off x="1507490" y="3582670"/>
            <a:ext cx="817245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fontAlgn="auto">
              <a:lnSpc>
                <a:spcPct val="120000"/>
              </a:lnSpc>
              <a:spcBef>
                <a:spcPts val="0"/>
              </a:spcBef>
              <a:spcAft>
                <a:spcPts val="0"/>
              </a:spcAft>
            </a:pPr>
            <a:r>
              <a:rPr lang="en-US" sz="4800" dirty="0">
                <a:solidFill>
                  <a:srgbClr val="3B9C87"/>
                </a:solidFill>
                <a:latin typeface="+mn-lt"/>
                <a:ea typeface="+mn-ea"/>
                <a:cs typeface="+mn-ea"/>
                <a:sym typeface="+mn-lt"/>
              </a:rPr>
              <a:t>02.</a:t>
            </a:r>
            <a:endParaRPr lang="en-US" sz="4800" dirty="0">
              <a:solidFill>
                <a:srgbClr val="3B9C87"/>
              </a:solidFill>
              <a:latin typeface="+mn-lt"/>
              <a:ea typeface="+mn-ea"/>
              <a:cs typeface="+mn-ea"/>
              <a:sym typeface="+mn-lt"/>
            </a:endParaRPr>
          </a:p>
          <a:p>
            <a:pPr algn="ctr" fontAlgn="auto">
              <a:lnSpc>
                <a:spcPct val="120000"/>
              </a:lnSpc>
              <a:spcBef>
                <a:spcPts val="0"/>
              </a:spcBef>
              <a:spcAft>
                <a:spcPts val="0"/>
              </a:spcAft>
            </a:pPr>
            <a:r>
              <a:rPr lang="en-US" sz="2800" dirty="0" err="1">
                <a:solidFill>
                  <a:schemeClr val="tx1">
                    <a:lumMod val="75000"/>
                    <a:lumOff val="25000"/>
                  </a:schemeClr>
                </a:solidFill>
                <a:latin typeface="+mn-lt"/>
                <a:ea typeface="+mn-ea"/>
                <a:cs typeface="+mn-ea"/>
                <a:sym typeface="+mn-lt"/>
              </a:rPr>
              <a:t>　灰黑地带</a:t>
            </a:r>
            <a:endParaRPr lang="en-US" sz="2800" dirty="0" err="1">
              <a:solidFill>
                <a:schemeClr val="tx1">
                  <a:lumMod val="75000"/>
                  <a:lumOff val="25000"/>
                </a:schemeClr>
              </a:solidFill>
              <a:latin typeface="+mn-lt"/>
              <a:ea typeface="+mn-ea"/>
              <a:cs typeface="+mn-ea"/>
              <a:sym typeface="+mn-lt"/>
            </a:endParaRPr>
          </a:p>
          <a:p>
            <a:pPr algn="ctr" fontAlgn="auto">
              <a:lnSpc>
                <a:spcPct val="120000"/>
              </a:lnSpc>
              <a:spcBef>
                <a:spcPts val="0"/>
              </a:spcBef>
              <a:spcAft>
                <a:spcPts val="0"/>
              </a:spcAft>
            </a:pPr>
            <a:r>
              <a:rPr lang="en-US" sz="2800" dirty="0" err="1">
                <a:solidFill>
                  <a:schemeClr val="tx1">
                    <a:lumMod val="75000"/>
                    <a:lumOff val="25000"/>
                  </a:schemeClr>
                </a:solidFill>
                <a:latin typeface="+mn-lt"/>
                <a:ea typeface="+mn-ea"/>
                <a:cs typeface="+mn-ea"/>
                <a:sym typeface="+mn-lt"/>
              </a:rPr>
              <a:t>　　　　　　——心理障碍的常见症状</a:t>
            </a:r>
            <a:endParaRPr lang="en-US" sz="2800" dirty="0" err="1">
              <a:solidFill>
                <a:schemeClr val="tx1">
                  <a:lumMod val="75000"/>
                  <a:lumOff val="25000"/>
                </a:schemeClr>
              </a:solidFill>
              <a:latin typeface="+mn-lt"/>
              <a:ea typeface="+mn-ea"/>
              <a:cs typeface="+mn-ea"/>
              <a:sym typeface="+mn-lt"/>
            </a:endParaRPr>
          </a:p>
        </p:txBody>
      </p:sp>
      <p:pic>
        <p:nvPicPr>
          <p:cNvPr id="28" name="图片 27" descr="多少"/>
          <p:cNvPicPr>
            <a:picLocks noChangeAspect="1"/>
          </p:cNvPicPr>
          <p:nvPr/>
        </p:nvPicPr>
        <p:blipFill>
          <a:blip r:embed="rId4" cstate="screen"/>
          <a:stretch>
            <a:fillRect/>
          </a:stretch>
        </p:blipFill>
        <p:spPr>
          <a:xfrm>
            <a:off x="6731000" y="1148715"/>
            <a:ext cx="3619500" cy="1249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par>
                                <p:cTn id="24" presetID="22" presetClass="entr" presetSubtype="2"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500"/>
                                        <p:tgtEl>
                                          <p:spTgt spid="25"/>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3000"/>
                            </p:stCondLst>
                            <p:childTnLst>
                              <p:par>
                                <p:cTn id="42" presetID="2" presetClass="entr" presetSubtype="12"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5342890" y="1863725"/>
            <a:ext cx="5880100" cy="3925570"/>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fontAlgn="auto">
              <a:lnSpc>
                <a:spcPct val="120000"/>
              </a:lnSpc>
              <a:buNone/>
            </a:pPr>
            <a:r>
              <a:rPr lang="zh-CN" altLang="en-US" b="1" dirty="0">
                <a:solidFill>
                  <a:srgbClr val="3B9C87"/>
                </a:solidFill>
                <a:latin typeface="+mn-lt"/>
                <a:ea typeface="+mn-ea"/>
                <a:cs typeface="+mn-ea"/>
                <a:sym typeface="+mn-lt"/>
              </a:rPr>
              <a:t>（一）感觉障碍</a:t>
            </a:r>
            <a:endParaRPr lang="zh-CN" altLang="en-US" b="1" dirty="0">
              <a:solidFill>
                <a:srgbClr val="3B9C87"/>
              </a:solidFill>
              <a:latin typeface="+mn-lt"/>
              <a:ea typeface="+mn-ea"/>
              <a:cs typeface="+mn-ea"/>
              <a:sym typeface="+mn-lt"/>
            </a:endParaRPr>
          </a:p>
          <a:p>
            <a:pPr fontAlgn="auto">
              <a:lnSpc>
                <a:spcPct val="120000"/>
              </a:lnSpc>
            </a:pPr>
            <a:endParaRPr lang="zh-CN" altLang="en-US" dirty="0">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感觉障碍（sensory disturbances）指机体对各种形式的刺激（如痛、温度、触、压、位置、振动等）无感知、感知减退或异常的一组综合征。典型的感觉障碍的类型具有特殊的定位诊断价值，可以提示神经系统发生疾病的部位。</a:t>
            </a:r>
            <a:endParaRPr lang="zh-CN" altLang="en-US" dirty="0">
              <a:latin typeface="+mn-lt"/>
              <a:ea typeface="+mn-ea"/>
              <a:cs typeface="+mn-ea"/>
              <a:sym typeface="+mn-lt"/>
            </a:endParaRPr>
          </a:p>
          <a:p>
            <a:pPr marL="0" algn="just" fontAlgn="auto">
              <a:lnSpc>
                <a:spcPct val="120000"/>
              </a:lnSpc>
              <a:buClrTx/>
              <a:buSzTx/>
              <a:buNone/>
            </a:pPr>
            <a:r>
              <a:rPr lang="zh-CN" altLang="en-US" b="1" dirty="0">
                <a:solidFill>
                  <a:srgbClr val="3B9C87"/>
                </a:solidFill>
                <a:latin typeface="+mn-lt"/>
                <a:ea typeface="+mn-ea"/>
                <a:cs typeface="+mn-ea"/>
                <a:sym typeface="+mn-lt"/>
              </a:rPr>
              <a:t>（二）知觉障碍</a:t>
            </a:r>
            <a:endParaRPr lang="zh-CN" altLang="en-US" b="1" dirty="0">
              <a:solidFill>
                <a:srgbClr val="3B9C87"/>
              </a:solidFill>
              <a:latin typeface="+mn-lt"/>
              <a:ea typeface="+mn-ea"/>
              <a:cs typeface="+mn-ea"/>
              <a:sym typeface="+mn-lt"/>
            </a:endParaRPr>
          </a:p>
          <a:p>
            <a:pPr marL="0" algn="just" fontAlgn="auto">
              <a:lnSpc>
                <a:spcPct val="120000"/>
              </a:lnSpc>
              <a:buClrTx/>
              <a:buSzTx/>
              <a:buNone/>
            </a:pPr>
            <a:endParaRPr lang="zh-CN" altLang="en-US" b="1" dirty="0">
              <a:solidFill>
                <a:srgbClr val="3B9C87"/>
              </a:solidFill>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知觉障碍是心理异常中最常见的，是由于各种原因引起的知觉异常的现象，是一种</a:t>
            </a:r>
            <a:endParaRPr lang="zh-CN" altLang="en-US" dirty="0">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严重的心理过程障碍，同时也是许多精神障碍的主要症状。</a:t>
            </a:r>
            <a:endParaRPr lang="zh-CN" altLang="en-US" dirty="0">
              <a:latin typeface="+mn-lt"/>
              <a:ea typeface="+mn-ea"/>
              <a:cs typeface="+mn-ea"/>
              <a:sym typeface="+mn-lt"/>
            </a:endParaRPr>
          </a:p>
        </p:txBody>
      </p:sp>
      <p:sp>
        <p:nvSpPr>
          <p:cNvPr id="3" name="标题 27"/>
          <p:cNvSpPr>
            <a:spLocks noGrp="1"/>
          </p:cNvSpPr>
          <p:nvPr>
            <p:custDataLst>
              <p:tags r:id="rId4"/>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一、认知障碍</a:t>
            </a:r>
            <a:endParaRPr sz="2000">
              <a:solidFill>
                <a:schemeClr val="tx1">
                  <a:lumMod val="75000"/>
                  <a:lumOff val="25000"/>
                </a:schemeClr>
              </a:solidFill>
              <a:latin typeface="+mn-lt"/>
              <a:ea typeface="+mn-ea"/>
              <a:cs typeface="+mn-ea"/>
              <a:sym typeface="+mn-lt"/>
            </a:endParaRPr>
          </a:p>
        </p:txBody>
      </p:sp>
      <p:pic>
        <p:nvPicPr>
          <p:cNvPr id="12" name="图片 11"/>
          <p:cNvPicPr>
            <a:picLocks noChangeAspect="1"/>
          </p:cNvPicPr>
          <p:nvPr>
            <p:custDataLst>
              <p:tags r:id="rId5"/>
            </p:custDataLst>
          </p:nvPr>
        </p:nvPicPr>
        <p:blipFill>
          <a:blip r:embed="rId6"/>
          <a:stretch>
            <a:fillRect/>
          </a:stretch>
        </p:blipFill>
        <p:spPr>
          <a:xfrm>
            <a:off x="448422" y="1058044"/>
            <a:ext cx="4742137" cy="537754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3"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160126_3*l_h_i*1_1_1"/>
  <p:tag name="KSO_WM_TEMPLATE_CATEGORY" val="diagram"/>
  <p:tag name="KSO_WM_TEMPLATE_INDEX" val="160126"/>
  <p:tag name="KSO_WM_UNIT_LAYERLEVEL" val="1_1_1"/>
  <p:tag name="KSO_WM_TAG_VERSION" val="1.0"/>
  <p:tag name="KSO_WM_BEAUTIFY_FLAG" val="#wm#"/>
  <p:tag name="KSO_WM_UNIT_FILL_FORE_SCHEMECOLOR_INDEX" val="13"/>
  <p:tag name="KSO_WM_UNIT_FILL_TYPE" val="1"/>
  <p:tag name="KSO_WM_UNIT_TEXT_FILL_FORE_SCHEMECOLOR_INDEX" val="2"/>
  <p:tag name="KSO_WM_UNIT_TEXT_FILL_TYPE" val="1"/>
</p:tagLst>
</file>

<file path=ppt/tags/tag10.xml><?xml version="1.0" encoding="utf-8"?>
<p:tagLst xmlns:p="http://schemas.openxmlformats.org/presentationml/2006/main">
  <p:tag name="KSO_WM_BEAUTIFY_FLAG" val=""/>
</p:tagLst>
</file>

<file path=ppt/tags/tag100.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849_2*l_h_f*1_1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849_2*l_h_i*1_2_1"/>
  <p:tag name="KSO_WM_TEMPLATE_CATEGORY" val="diagram"/>
  <p:tag name="KSO_WM_TEMPLATE_INDEX" val="20170849"/>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102.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849_2*l_h_f*1_2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70849_2*l_h_i*1_3_1"/>
  <p:tag name="KSO_WM_TEMPLATE_CATEGORY" val="diagram"/>
  <p:tag name="KSO_WM_TEMPLATE_INDEX" val="20170849"/>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104.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849_2*l_h_f*1_3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20170849_2*l_h_i*1_3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170849_2*l_h_i*1_2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170849_2*l_h_i*1_1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 name="KSO_WM_UNIT_PLACING_PICTURE_USER_VIEWPORT" val="{&quot;height&quot;:8468.571653543308,&quot;width&quot;:7467.932283464567}"/>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727_5*l_i*1_1"/>
  <p:tag name="KSO_WM_TEMPLATE_CATEGORY" val="diagram"/>
  <p:tag name="KSO_WM_TEMPLATE_INDEX" val="727"/>
  <p:tag name="KSO_WM_UNIT_LAYERLEVEL" val="1_1"/>
  <p:tag name="KSO_WM_TAG_VERSION" val="1.0"/>
  <p:tag name="KSO_WM_BEAUTIFY_FLAG" val="#wm#"/>
  <p:tag name="KSO_WM_UNIT_LINE_FORE_SCHEMECOLOR_INDEX" val="6"/>
  <p:tag name="KSO_WM_UNIT_LINE_FILL_TYPE"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727_5*i*2"/>
  <p:tag name="KSO_WM_TEMPLATE_CATEGORY" val="diagram"/>
  <p:tag name="KSO_WM_TEMPLATE_INDEX" val="727"/>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27_5*l_h_i*1_1_1"/>
  <p:tag name="KSO_WM_TEMPLATE_CATEGORY" val="diagram"/>
  <p:tag name="KSO_WM_TEMPLATE_INDEX" val="727"/>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27_5*l_h_i*1_1_2"/>
  <p:tag name="KSO_WM_TEMPLATE_CATEGORY" val="diagram"/>
  <p:tag name="KSO_WM_TEMPLATE_INDEX" val="72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727_5*l_h_i*1_1_3"/>
  <p:tag name="KSO_WM_TEMPLATE_CATEGORY" val="diagram"/>
  <p:tag name="KSO_WM_TEMPLATE_INDEX" val="727"/>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727_5*i*5"/>
  <p:tag name="KSO_WM_TEMPLATE_CATEGORY" val="diagram"/>
  <p:tag name="KSO_WM_TEMPLATE_INDEX" val="727"/>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27_5*l_h_i*1_2_1"/>
  <p:tag name="KSO_WM_TEMPLATE_CATEGORY" val="diagram"/>
  <p:tag name="KSO_WM_TEMPLATE_INDEX" val="727"/>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27_5*l_h_i*1_2_2"/>
  <p:tag name="KSO_WM_TEMPLATE_CATEGORY" val="diagram"/>
  <p:tag name="KSO_WM_TEMPLATE_INDEX" val="72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2.xml><?xml version="1.0" encoding="utf-8"?>
<p:tagLst xmlns:p="http://schemas.openxmlformats.org/presentationml/2006/main">
  <p:tag name="KSO_WM_BEAUTIFY_FLAG" val=""/>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727_5*l_h_i*1_2_3"/>
  <p:tag name="KSO_WM_TEMPLATE_CATEGORY" val="diagram"/>
  <p:tag name="KSO_WM_TEMPLATE_INDEX" val="727"/>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727_5*i*1"/>
  <p:tag name="KSO_WM_TEMPLATE_CATEGORY" val="diagram"/>
  <p:tag name="KSO_WM_TEMPLATE_INDEX" val="727"/>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27_5*l_h_i*1_3_1"/>
  <p:tag name="KSO_WM_TEMPLATE_CATEGORY" val="diagram"/>
  <p:tag name="KSO_WM_TEMPLATE_INDEX" val="727"/>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27_5*l_h_i*1_3_2"/>
  <p:tag name="KSO_WM_TEMPLATE_CATEGORY" val="diagram"/>
  <p:tag name="KSO_WM_TEMPLATE_INDEX" val="72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727_5*l_h_i*1_3_3"/>
  <p:tag name="KSO_WM_TEMPLATE_CATEGORY" val="diagram"/>
  <p:tag name="KSO_WM_TEMPLATE_INDEX" val="727"/>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727_5*l_i*1_2"/>
  <p:tag name="KSO_WM_TEMPLATE_CATEGORY" val="diagram"/>
  <p:tag name="KSO_WM_TEMPLATE_INDEX" val="727"/>
  <p:tag name="KSO_WM_UNIT_LAYERLEVEL" val="1_1"/>
  <p:tag name="KSO_WM_TAG_VERSION" val="1.0"/>
  <p:tag name="KSO_WM_BEAUTIFY_FLAG" val="#wm#"/>
  <p:tag name="KSO_WM_UNIT_LINE_FORE_SCHEMECOLOR_INDEX" val="6"/>
  <p:tag name="KSO_WM_UNIT_LINE_FILL_TYPE" val="2"/>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727_5*i*3"/>
  <p:tag name="KSO_WM_TEMPLATE_CATEGORY" val="diagram"/>
  <p:tag name="KSO_WM_TEMPLATE_INDEX" val="727"/>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27_5*l_h_i*1_4_1"/>
  <p:tag name="KSO_WM_TEMPLATE_CATEGORY" val="diagram"/>
  <p:tag name="KSO_WM_TEMPLATE_INDEX" val="727"/>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727_5*l_h_i*1_4_3"/>
  <p:tag name="KSO_WM_TEMPLATE_CATEGORY" val="diagram"/>
  <p:tag name="KSO_WM_TEMPLATE_INDEX" val="72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27_5*l_h_i*1_4_2"/>
  <p:tag name="KSO_WM_TEMPLATE_CATEGORY" val="diagram"/>
  <p:tag name="KSO_WM_TEMPLATE_INDEX" val="727"/>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Lst>
</file>

<file path=ppt/tags/tag13.xml><?xml version="1.0" encoding="utf-8"?>
<p:tagLst xmlns:p="http://schemas.openxmlformats.org/presentationml/2006/main">
  <p:tag name="KSO_WM_BEAUTIFY_FLAG" val=""/>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727_5*l_h_i*1_5_1"/>
  <p:tag name="KSO_WM_TEMPLATE_CATEGORY" val="diagram"/>
  <p:tag name="KSO_WM_TEMPLATE_INDEX" val="727"/>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727_5*l_h_i*1_5_2"/>
  <p:tag name="KSO_WM_TEMPLATE_CATEGORY" val="diagram"/>
  <p:tag name="KSO_WM_TEMPLATE_INDEX" val="72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727_5*l_h_i*1_5_3"/>
  <p:tag name="KSO_WM_TEMPLATE_CATEGORY" val="diagram"/>
  <p:tag name="KSO_WM_TEMPLATE_INDEX" val="727"/>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Lst>
</file>

<file path=ppt/tags/tag133.xml><?xml version="1.0" encoding="utf-8"?>
<p:tagLst xmlns:p="http://schemas.openxmlformats.org/presentationml/2006/main">
  <p:tag name="KSO_WM_UNIT_NOCLEAR" val="0"/>
  <p:tag name="KSO_WM_UNIT_VALUE" val="3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27_5*l_h_f*1_1_1"/>
  <p:tag name="KSO_WM_TEMPLATE_CATEGORY" val="diagram"/>
  <p:tag name="KSO_WM_TEMPLATE_INDEX" val="727"/>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134.xml><?xml version="1.0" encoding="utf-8"?>
<p:tagLst xmlns:p="http://schemas.openxmlformats.org/presentationml/2006/main">
  <p:tag name="KSO_WM_UNIT_NOCLEAR" val="0"/>
  <p:tag name="KSO_WM_UNIT_VALUE" val="3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27_5*l_h_f*1_2_1"/>
  <p:tag name="KSO_WM_TEMPLATE_CATEGORY" val="diagram"/>
  <p:tag name="KSO_WM_TEMPLATE_INDEX" val="727"/>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135.xml><?xml version="1.0" encoding="utf-8"?>
<p:tagLst xmlns:p="http://schemas.openxmlformats.org/presentationml/2006/main">
  <p:tag name="KSO_WM_UNIT_NOCLEAR" val="0"/>
  <p:tag name="KSO_WM_UNIT_VALUE" val="3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27_5*l_h_f*1_3_1"/>
  <p:tag name="KSO_WM_TEMPLATE_CATEGORY" val="diagram"/>
  <p:tag name="KSO_WM_TEMPLATE_INDEX" val="727"/>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136.xml><?xml version="1.0" encoding="utf-8"?>
<p:tagLst xmlns:p="http://schemas.openxmlformats.org/presentationml/2006/main">
  <p:tag name="KSO_WM_UNIT_NOCLEAR" val="0"/>
  <p:tag name="KSO_WM_UNIT_VALUE" val="36"/>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27_5*l_h_f*1_4_1"/>
  <p:tag name="KSO_WM_TEMPLATE_CATEGORY" val="diagram"/>
  <p:tag name="KSO_WM_TEMPLATE_INDEX" val="727"/>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137.xml><?xml version="1.0" encoding="utf-8"?>
<p:tagLst xmlns:p="http://schemas.openxmlformats.org/presentationml/2006/main">
  <p:tag name="KSO_WM_UNIT_NOCLEAR" val="0"/>
  <p:tag name="KSO_WM_UNIT_VALUE" val="36"/>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727_5*l_h_f*1_5_1"/>
  <p:tag name="KSO_WM_TEMPLATE_CATEGORY" val="diagram"/>
  <p:tag name="KSO_WM_TEMPLATE_INDEX" val="727"/>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710_4*i*1"/>
  <p:tag name="KSO_WM_TEMPLATE_CATEGORY" val="diagram"/>
  <p:tag name="KSO_WM_TEMPLATE_INDEX" val="710"/>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10_4*l_h_i*1_1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14.xml><?xml version="1.0" encoding="utf-8"?>
<p:tagLst xmlns:p="http://schemas.openxmlformats.org/presentationml/2006/main">
  <p:tag name="KSO_WM_BEAUTIFY_FLAG" val=""/>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10_4*l_h_i*1_1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710_4*l_h_i*1_1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710_4*l_h_i*1_1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diagram710_4*i*4"/>
  <p:tag name="KSO_WM_TEMPLATE_CATEGORY" val="diagram"/>
  <p:tag name="KSO_WM_TEMPLATE_INDEX" val="710"/>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10_4*l_h_i*1_2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10_4*l_h_i*1_2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710_4*l_h_i*1_2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710_4*l_h_i*1_2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710_4*i*2"/>
  <p:tag name="KSO_WM_TEMPLATE_CATEGORY" val="diagram"/>
  <p:tag name="KSO_WM_TEMPLATE_INDEX" val="710"/>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10_4*l_h_i*1_3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15.xml><?xml version="1.0" encoding="utf-8"?>
<p:tagLst xmlns:p="http://schemas.openxmlformats.org/presentationml/2006/main">
  <p:tag name="KSO_WM_BEAUTIFY_FLAG" val=""/>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10_4*l_h_i*1_3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710_4*l_h_i*1_3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710_4*l_h_i*1_3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710_4*i*3"/>
  <p:tag name="KSO_WM_TEMPLATE_CATEGORY" val="diagram"/>
  <p:tag name="KSO_WM_TEMPLATE_INDEX" val="710"/>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10_4*l_h_i*1_4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10_4*l_h_i*1_4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710_4*l_h_i*1_4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710_4*l_h_i*1_4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158.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10_4*l_h_f*1_1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159.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10_4*l_h_f*1_2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16.xml><?xml version="1.0" encoding="utf-8"?>
<p:tagLst xmlns:p="http://schemas.openxmlformats.org/presentationml/2006/main">
  <p:tag name="KSO_WM_BEAUTIFY_FLAG" val=""/>
</p:tagLst>
</file>

<file path=ppt/tags/tag160.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10_4*l_h_f*1_3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161.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10_4*l_h_f*1_4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12_2*l_h_i*1_1_2"/>
  <p:tag name="KSO_WM_TEMPLATE_CATEGORY" val="diagram"/>
  <p:tag name="KSO_WM_TEMPLATE_INDEX" val="212"/>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63.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12_2*l_h_f*1_1_1"/>
  <p:tag name="KSO_WM_TEMPLATE_CATEGORY" val="diagram"/>
  <p:tag name="KSO_WM_TEMPLATE_INDEX" val="212"/>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TEXT_FILL_FORE_SCHEMECOLOR_INDEX" val="13"/>
  <p:tag name="KSO_WM_UNIT_TEXT_FILL_TYPE"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12_2*l_h_i*1_2_2"/>
  <p:tag name="KSO_WM_TEMPLATE_CATEGORY" val="diagram"/>
  <p:tag name="KSO_WM_TEMPLATE_INDEX" val="212"/>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165.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12_2*l_h_f*1_2_1"/>
  <p:tag name="KSO_WM_TEMPLATE_CATEGORY" val="diagram"/>
  <p:tag name="KSO_WM_TEMPLATE_INDEX" val="212"/>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TEXT_FILL_FORE_SCHEMECOLOR_INDEX" val="13"/>
  <p:tag name="KSO_WM_UNIT_TEXT_FILL_TYPE" val="1"/>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31_2*l_h_i*1_2_1"/>
  <p:tag name="KSO_WM_TEMPLATE_CATEGORY" val="diagram"/>
  <p:tag name="KSO_WM_TEMPLATE_INDEX" val="73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7.xml><?xml version="1.0" encoding="utf-8"?>
<p:tagLst xmlns:p="http://schemas.openxmlformats.org/presentationml/2006/main">
  <p:tag name="KSO_WM_BEAUTIFY_FLAG" val=""/>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731_2*l_h_i*1_2_3"/>
  <p:tag name="KSO_WM_TEMPLATE_CATEGORY" val="diagram"/>
  <p:tag name="KSO_WM_TEMPLATE_INDEX" val="73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731_2*l_h_i*1_2_4"/>
  <p:tag name="KSO_WM_TEMPLATE_CATEGORY" val="diagram"/>
  <p:tag name="KSO_WM_TEMPLATE_INDEX" val="731"/>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31_2*l_h_i*1_2_2"/>
  <p:tag name="KSO_WM_TEMPLATE_CATEGORY" val="diagram"/>
  <p:tag name="KSO_WM_TEMPLATE_INDEX" val="731"/>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173.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31_2*l_h_f*1_2_1"/>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5"/>
  <p:tag name="KSO_WM_UNIT_ID" val="diagram731_2*l_h_i*1_2_5"/>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31_2*l_h_i*1_3_1"/>
  <p:tag name="KSO_WM_TEMPLATE_CATEGORY" val="diagram"/>
  <p:tag name="KSO_WM_TEMPLATE_INDEX" val="73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731_2*l_h_i*1_3_3"/>
  <p:tag name="KSO_WM_TEMPLATE_CATEGORY" val="diagram"/>
  <p:tag name="KSO_WM_TEMPLATE_INDEX" val="73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731_2*l_h_i*1_3_4"/>
  <p:tag name="KSO_WM_TEMPLATE_CATEGORY" val="diagram"/>
  <p:tag name="KSO_WM_TEMPLATE_INDEX" val="731"/>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31_2*l_h_i*1_3_2"/>
  <p:tag name="KSO_WM_TEMPLATE_CATEGORY" val="diagram"/>
  <p:tag name="KSO_WM_TEMPLATE_INDEX" val="731"/>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179.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31_2*l_h_f*1_3_1"/>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18.xml><?xml version="1.0" encoding="utf-8"?>
<p:tagLst xmlns:p="http://schemas.openxmlformats.org/presentationml/2006/main">
  <p:tag name="KSO_WM_BEAUTIFY_FLAG" val=""/>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5"/>
  <p:tag name="KSO_WM_UNIT_ID" val="diagram731_2*l_h_i*1_3_5"/>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31_2*l_h_i*1_1_1"/>
  <p:tag name="KSO_WM_TEMPLATE_CATEGORY" val="diagram"/>
  <p:tag name="KSO_WM_TEMPLATE_INDEX" val="73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731_2*l_h_i*1_1_3"/>
  <p:tag name="KSO_WM_TEMPLATE_CATEGORY" val="diagram"/>
  <p:tag name="KSO_WM_TEMPLATE_INDEX" val="73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731_2*l_h_i*1_1_4"/>
  <p:tag name="KSO_WM_TEMPLATE_CATEGORY" val="diagram"/>
  <p:tag name="KSO_WM_TEMPLATE_INDEX" val="73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31_2*l_h_i*1_1_2"/>
  <p:tag name="KSO_WM_TEMPLATE_CATEGORY" val="diagram"/>
  <p:tag name="KSO_WM_TEMPLATE_INDEX" val="73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85.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31_2*l_h_f*1_1_1"/>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5"/>
  <p:tag name="KSO_WM_UNIT_ID" val="diagram731_2*l_h_i*1_1_5"/>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2_1"/>
  <p:tag name="KSO_WM_UNIT_ID" val="diagram20170390_2*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19.xml><?xml version="1.0" encoding="utf-8"?>
<p:tagLst xmlns:p="http://schemas.openxmlformats.org/presentationml/2006/main">
  <p:tag name="KSO_WM_BEAUTIFY_FLAG" val=""/>
</p:tagLst>
</file>

<file path=ppt/tags/tag190.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1_1"/>
  <p:tag name="KSO_WM_UNIT_ID" val="diagram20170390_2*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Lst>
</file>

<file path=ppt/tags/tag191.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3_1"/>
  <p:tag name="KSO_WM_UNIT_ID" val="diagram20170390_2*l_h_i*1_3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192.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3_2"/>
  <p:tag name="KSO_WM_UNIT_ID" val="diagram20170390_2*l_h_i*1_3_2"/>
  <p:tag name="KSO_WM_UNIT_LAYERLEVEL" val="1_1_1"/>
  <p:tag name="KSO_WM_DIAGRAM_GROUP_CODE" val="l1-1"/>
  <p:tag name="KSO_WM_UNIT_HIGHLIGHT" val="0"/>
  <p:tag name="KSO_WM_UNIT_COMPATIBLE" val="0"/>
  <p:tag name="KSO_WM_UNIT_DIAGRAM_ISNUMVISUAL" val="0"/>
  <p:tag name="KSO_WM_UNIT_DIAGRAM_ISREFERUNIT" val="0"/>
  <p:tag name="KSO_WM_UNIT_LINE_FORE_SCHEMECOLOR_INDEX" val="5"/>
  <p:tag name="KSO_WM_UNIT_LINE_FILL_TYPE" val="2"/>
</p:tagLst>
</file>

<file path=ppt/tags/tag193.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2_2"/>
  <p:tag name="KSO_WM_UNIT_ID" val="diagram20170390_2*l_h_i*1_2_2"/>
  <p:tag name="KSO_WM_UNIT_LAYERLEVEL" val="1_1_1"/>
  <p:tag name="KSO_WM_DIAGRAM_GROUP_CODE" val="l1-1"/>
  <p:tag name="KSO_WM_UNIT_HIGHLIGHT" val="0"/>
  <p:tag name="KSO_WM_UNIT_COMPATIBLE" val="0"/>
  <p:tag name="KSO_WM_UNIT_DIAGRAM_ISNUMVISUAL" val="0"/>
  <p:tag name="KSO_WM_UNIT_DIAGRAM_ISREFERUNIT" val="0"/>
  <p:tag name="KSO_WM_UNIT_LINE_FORE_SCHEMECOLOR_INDEX" val="7"/>
  <p:tag name="KSO_WM_UNIT_LINE_FILL_TYPE" val="2"/>
</p:tagLst>
</file>

<file path=ppt/tags/tag194.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1_2"/>
  <p:tag name="KSO_WM_UNIT_ID" val="diagram20170390_2*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LINE_FORE_SCHEMECOLOR_INDEX" val="6"/>
  <p:tag name="KSO_WM_UNIT_LINE_FILL_TYPE" val="2"/>
</p:tagLst>
</file>

<file path=ppt/tags/tag195.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3_1"/>
  <p:tag name="KSO_WM_UNIT_ID" val="diagram20170390_2*l_h_i*1_3_1"/>
  <p:tag name="KSO_WM_UNIT_LAYERLEVEL" val="1_1_1"/>
  <p:tag name="KSO_WM_DIAGRAM_GROUP_CODE" val="l1-1"/>
  <p:tag name="KSO_WM_UNIT_HIGHLIGHT" val="0"/>
  <p:tag name="KSO_WM_UNIT_COMPATIBLE" val="0"/>
  <p:tag name="KSO_WM_UNIT_DIAGRAM_ISNUMVISUAL" val="0"/>
  <p:tag name="KSO_WM_UNIT_DIAGRAM_ISREFERUNIT" val="0"/>
  <p:tag name="KSO_WM_UNIT_SUBTYPE" val="d"/>
  <p:tag name="KSO_WM_UNIT_TEXT_FILL_FORE_SCHEMECOLOR_INDEX" val="14"/>
  <p:tag name="KSO_WM_UNIT_TEXT_FILL_TYPE" val="1"/>
</p:tagLst>
</file>

<file path=ppt/tags/tag196.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2_1"/>
  <p:tag name="KSO_WM_UNIT_ID" val="diagram20170390_2*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SUBTYPE" val="d"/>
  <p:tag name="KSO_WM_UNIT_TEXT_FILL_FORE_SCHEMECOLOR_INDEX" val="14"/>
  <p:tag name="KSO_WM_UNIT_TEXT_FILL_TYPE" val="1"/>
</p:tagLst>
</file>

<file path=ppt/tags/tag197.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1_1"/>
  <p:tag name="KSO_WM_UNIT_ID" val="diagram20170390_2*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SUBTYPE" val="d"/>
  <p:tag name="KSO_WM_UNIT_TEXT_FILL_FORE_SCHEMECOLOR_INDEX" val="14"/>
  <p:tag name="KSO_WM_UNIT_TEXT_FILL_TYPE" val="1"/>
</p:tagLst>
</file>

<file path=ppt/tags/tag198.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f"/>
  <p:tag name="KSO_WM_UNIT_INDEX" val="1_1_1"/>
  <p:tag name="KSO_WM_UNIT_LAYERLEVEL" val="1_1_1"/>
  <p:tag name="KSO_WM_UNIT_VALUE" val="30"/>
  <p:tag name="KSO_WM_UNIT_HIGHLIGHT" val="0"/>
  <p:tag name="KSO_WM_UNIT_COMPATIBLE" val="0"/>
  <p:tag name="KSO_WM_DIAGRAM_GROUP_CODE" val="l1-1"/>
  <p:tag name="KSO_WM_UNIT_ID" val="diagram20170390_2*l_h_f*1_1_1"/>
  <p:tag name="KSO_WM_UNIT_NOCLEAR" val="0"/>
  <p:tag name="KSO_WM_UNIT_DIAGRAM_ISNUMVISUAL" val="0"/>
  <p:tag name="KSO_WM_UNIT_DIAGRAM_ISREFERUNIT" val="0"/>
  <p:tag name="KSO_WM_UNIT_PRESET_TEXT" val="单击此处添加文本具体内容，简明扼要地阐述你的观点"/>
  <p:tag name="KSO_WM_UNIT_TEXT_FILL_FORE_SCHEMECOLOR_INDEX" val="13"/>
  <p:tag name="KSO_WM_UNIT_TEXT_FILL_TYPE" val="1"/>
</p:tagLst>
</file>

<file path=ppt/tags/tag199.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a"/>
  <p:tag name="KSO_WM_UNIT_INDEX" val="1_1_1"/>
  <p:tag name="KSO_WM_UNIT_LAYERLEVEL" val="1_1_1"/>
  <p:tag name="KSO_WM_UNIT_VALUE" val="10"/>
  <p:tag name="KSO_WM_UNIT_HIGHLIGHT" val="0"/>
  <p:tag name="KSO_WM_UNIT_COMPATIBLE" val="0"/>
  <p:tag name="KSO_WM_DIAGRAM_GROUP_CODE" val="l1-1"/>
  <p:tag name="KSO_WM_UNIT_ID" val="diagram20170390_2*l_h_a*1_1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160126_3*l_h_i*1_1_2"/>
  <p:tag name="KSO_WM_TEMPLATE_CATEGORY" val="diagram"/>
  <p:tag name="KSO_WM_TEMPLATE_INDEX" val="160126"/>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710_5*i*1"/>
  <p:tag name="KSO_WM_TEMPLATE_CATEGORY" val="diagram"/>
  <p:tag name="KSO_WM_TEMPLATE_INDEX" val="710"/>
  <p:tag name="KSO_WM_UNIT_LAYERLEVEL" val="1"/>
  <p:tag name="KSO_WM_TAG_VERSION" val="1.0"/>
  <p:tag name="KSO_WM_BEAUTIFY_FLAG" val="#wm#"/>
</p:tagLst>
</file>

<file path=ppt/tags/tag200.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f"/>
  <p:tag name="KSO_WM_UNIT_INDEX" val="1_3_1"/>
  <p:tag name="KSO_WM_UNIT_LAYERLEVEL" val="1_1_1"/>
  <p:tag name="KSO_WM_UNIT_VALUE" val="30"/>
  <p:tag name="KSO_WM_UNIT_HIGHLIGHT" val="0"/>
  <p:tag name="KSO_WM_UNIT_COMPATIBLE" val="0"/>
  <p:tag name="KSO_WM_DIAGRAM_GROUP_CODE" val="l1-1"/>
  <p:tag name="KSO_WM_UNIT_ID" val="diagram20170390_2*l_h_f*1_3_1"/>
  <p:tag name="KSO_WM_UNIT_NOCLEAR" val="0"/>
  <p:tag name="KSO_WM_UNIT_DIAGRAM_ISNUMVISUAL" val="0"/>
  <p:tag name="KSO_WM_UNIT_DIAGRAM_ISREFERUNIT" val="0"/>
  <p:tag name="KSO_WM_UNIT_PRESET_TEXT" val="单击此处添加文本具体内容，简明扼要地阐述你的观点"/>
  <p:tag name="KSO_WM_UNIT_TEXT_FILL_FORE_SCHEMECOLOR_INDEX" val="13"/>
  <p:tag name="KSO_WM_UNIT_TEXT_FILL_TYPE" val="1"/>
</p:tagLst>
</file>

<file path=ppt/tags/tag201.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a"/>
  <p:tag name="KSO_WM_UNIT_INDEX" val="1_3_1"/>
  <p:tag name="KSO_WM_UNIT_LAYERLEVEL" val="1_1_1"/>
  <p:tag name="KSO_WM_UNIT_VALUE" val="10"/>
  <p:tag name="KSO_WM_UNIT_HIGHLIGHT" val="0"/>
  <p:tag name="KSO_WM_UNIT_COMPATIBLE" val="0"/>
  <p:tag name="KSO_WM_DIAGRAM_GROUP_CODE" val="l1-1"/>
  <p:tag name="KSO_WM_UNIT_ID" val="diagram20170390_2*l_h_a*1_3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202.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f"/>
  <p:tag name="KSO_WM_UNIT_INDEX" val="1_2_1"/>
  <p:tag name="KSO_WM_UNIT_LAYERLEVEL" val="1_1_1"/>
  <p:tag name="KSO_WM_UNIT_VALUE" val="30"/>
  <p:tag name="KSO_WM_UNIT_HIGHLIGHT" val="0"/>
  <p:tag name="KSO_WM_UNIT_COMPATIBLE" val="0"/>
  <p:tag name="KSO_WM_DIAGRAM_GROUP_CODE" val="l1-1"/>
  <p:tag name="KSO_WM_UNIT_ID" val="diagram20170390_2*l_h_f*1_2_1"/>
  <p:tag name="KSO_WM_UNIT_NOCLEAR" val="0"/>
  <p:tag name="KSO_WM_UNIT_DIAGRAM_ISNUMVISUAL" val="0"/>
  <p:tag name="KSO_WM_UNIT_DIAGRAM_ISREFERUNIT" val="0"/>
  <p:tag name="KSO_WM_UNIT_PRESET_TEXT" val="单击此处添加文本具体内容，简明扼要地阐述你的观点"/>
  <p:tag name="KSO_WM_UNIT_TEXT_FILL_FORE_SCHEMECOLOR_INDEX" val="13"/>
  <p:tag name="KSO_WM_UNIT_TEXT_FILL_TYPE" val="1"/>
</p:tagLst>
</file>

<file path=ppt/tags/tag203.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a"/>
  <p:tag name="KSO_WM_UNIT_INDEX" val="1_2_1"/>
  <p:tag name="KSO_WM_UNIT_LAYERLEVEL" val="1_1_1"/>
  <p:tag name="KSO_WM_UNIT_VALUE" val="10"/>
  <p:tag name="KSO_WM_UNIT_HIGHLIGHT" val="0"/>
  <p:tag name="KSO_WM_UNIT_COMPATIBLE" val="0"/>
  <p:tag name="KSO_WM_DIAGRAM_GROUP_CODE" val="l1-1"/>
  <p:tag name="KSO_WM_UNIT_ID" val="diagram20170390_2*l_h_a*1_2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710_5*i*1"/>
  <p:tag name="KSO_WM_TEMPLATE_CATEGORY" val="diagram"/>
  <p:tag name="KSO_WM_TEMPLATE_INDEX" val="710"/>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10_5*l_h_i*1_1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10_5*l_h_i*1_1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10_5*l_h_i*1_1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710_5*l_h_i*1_1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710_5*l_h_i*1_1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710_5*i*2"/>
  <p:tag name="KSO_WM_TEMPLATE_CATEGORY" val="diagram"/>
  <p:tag name="KSO_WM_TEMPLATE_INDEX" val="710"/>
  <p:tag name="KSO_WM_UNIT_LAYERLEVEL" val="1"/>
  <p:tag name="KSO_WM_TAG_VERSION" val="1.0"/>
  <p:tag name="KSO_WM_BEAUTIFY_FLAG" val="#wm#"/>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10_5*l_h_i*1_2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10_5*l_h_i*1_2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710_5*l_h_i*1_2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710_5*l_h_i*1_2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710_5*i*3"/>
  <p:tag name="KSO_WM_TEMPLATE_CATEGORY" val="diagram"/>
  <p:tag name="KSO_WM_TEMPLATE_INDEX" val="71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10_5*l_h_i*1_1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10_5*l_h_i*1_4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10_5*l_h_i*1_4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710_5*l_h_i*1_4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710_5*l_h_i*1_4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diagram710_5*i*4"/>
  <p:tag name="KSO_WM_TEMPLATE_CATEGORY" val="diagram"/>
  <p:tag name="KSO_WM_TEMPLATE_INDEX" val="71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710_5*l_h_i*1_5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710_5*l_h_i*1_5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710_5*l_h_i*1_5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710_5*l_h_i*1_5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710_5*i*5"/>
  <p:tag name="KSO_WM_TEMPLATE_CATEGORY" val="diagram"/>
  <p:tag name="KSO_WM_TEMPLATE_INDEX" val="710"/>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710_5*l_h_i*1_1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10_5*l_h_i*1_3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10_5*l_h_i*1_3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710_5*l_h_i*1_3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710_5*l_h_i*1_3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234.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10_5*l_h_f*1_1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235.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10_5*l_h_f*1_2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236.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10_5*l_h_f*1_3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237.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10_5*l_h_f*1_4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238.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710_5*l_h_f*1_5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239.xml><?xml version="1.0" encoding="utf-8"?>
<p:tagLst xmlns:p="http://schemas.openxmlformats.org/presentationml/2006/main">
  <p:tag name="KSO_WPP_MARK_KEY" val="d0ed02ee-c2fc-440e-a3e9-47acfc7d739f"/>
  <p:tag name="COMMONDATA" val="eyJoZGlkIjoiNzQ3MTk3OTEyZDg4NzA3ZGRmN2U4ZTcxY2Y1ODYwYzQifQ=="/>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710_5*l_h_i*1_1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710_5*i*2"/>
  <p:tag name="KSO_WM_TEMPLATE_CATEGORY" val="diagram"/>
  <p:tag name="KSO_WM_TEMPLATE_INDEX" val="710"/>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10_5*l_h_i*1_2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10_5*l_h_i*1_2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710_5*l_h_i*1_2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710_5*l_h_i*1_2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3.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5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160126_3*l_h_f*1_1_1"/>
  <p:tag name="KSO_WM_TEMPLATE_CATEGORY" val="diagram"/>
  <p:tag name="KSO_WM_TEMPLATE_INDEX" val="160126"/>
  <p:tag name="KSO_WM_UNIT_LAYERLEVEL" val="1_1_1"/>
  <p:tag name="KSO_WM_TAG_VERSION" val="1.0"/>
  <p:tag name="KSO_WM_BEAUTIFY_FLAG" val="#wm#"/>
  <p:tag name="KSO_WM_UNIT_LINE_FORE_SCHEMECOLOR_INDEX" val="5"/>
  <p:tag name="KSO_WM_UNIT_LINE_FILL_TYPE" val="2"/>
  <p:tag name="KSO_WM_UNIT_TEXT_FILL_FORE_SCHEMECOLOR_INDEX" val="13"/>
  <p:tag name="KSO_WM_UNIT_TEXT_FILL_TYPE"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710_5*i*3"/>
  <p:tag name="KSO_WM_TEMPLATE_CATEGORY" val="diagram"/>
  <p:tag name="KSO_WM_TEMPLATE_INDEX" val="710"/>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10_5*l_h_i*1_4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10_5*l_h_i*1_4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710_5*l_h_i*1_4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710_5*l_h_i*1_4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diagram710_5*i*4"/>
  <p:tag name="KSO_WM_TEMPLATE_CATEGORY" val="diagram"/>
  <p:tag name="KSO_WM_TEMPLATE_INDEX" val="710"/>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710_5*l_h_i*1_5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710_5*l_h_i*1_5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710_5*l_h_i*1_5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710_5*l_h_i*1_5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160126_3*l_h_i*1_2_1"/>
  <p:tag name="KSO_WM_TEMPLATE_CATEGORY" val="diagram"/>
  <p:tag name="KSO_WM_TEMPLATE_INDEX" val="160126"/>
  <p:tag name="KSO_WM_UNIT_LAYERLEVEL" val="1_1_1"/>
  <p:tag name="KSO_WM_TAG_VERSION" val="1.0"/>
  <p:tag name="KSO_WM_BEAUTIFY_FLAG" val="#wm#"/>
  <p:tag name="KSO_WM_UNIT_FILL_FORE_SCHEMECOLOR_INDEX" val="13"/>
  <p:tag name="KSO_WM_UNIT_FILL_TYPE" val="1"/>
  <p:tag name="KSO_WM_UNIT_TEXT_FILL_FORE_SCHEMECOLOR_INDEX" val="2"/>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710_5*i*5"/>
  <p:tag name="KSO_WM_TEMPLATE_CATEGORY" val="diagram"/>
  <p:tag name="KSO_WM_TEMPLATE_INDEX" val="710"/>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10_5*l_h_i*1_3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10_5*l_h_i*1_3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710_5*l_h_i*1_3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710_5*l_h_i*1_3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45.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10_5*l_h_f*1_1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46.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10_5*l_h_f*1_2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47.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10_5*l_h_f*1_3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48.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10_5*l_h_f*1_4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49.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710_5*l_h_f*1_5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160126_3*l_h_i*1_2_2"/>
  <p:tag name="KSO_WM_TEMPLATE_CATEGORY" val="diagram"/>
  <p:tag name="KSO_WM_TEMPLATE_INDEX" val="160126"/>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TAG_VERSION" val="1.0"/>
  <p:tag name="KSO_WM_BEAUTIFY_FLAG" val="#wm#"/>
  <p:tag name="KSO_WM_UNIT_TYPE" val="i"/>
  <p:tag name="KSO_WM_UNIT_ID" val="diagram715_4*i*1"/>
  <p:tag name="KSO_WM_TEMPLATE_CATEGORY" val="diagram"/>
  <p:tag name="KSO_WM_TEMPLATE_INDEX" val="715"/>
  <p:tag name="KSO_WM_UNIT_INDEX" val="1"/>
  <p:tag name="KSO_WM_UNIT_HIGHLIGHT" val="0"/>
  <p:tag name="KSO_WM_UNIT_COMPATIBLE" val="0"/>
  <p:tag name="KSO_WM_UNIT_DIAGRAM_ISNUMVISUAL" val="0"/>
  <p:tag name="KSO_WM_UNIT_DIAGRAM_ISREFERUNIT" val="0"/>
  <p:tag name="KSO_WM_DIAGRAM_GROUP_CODE" val="l1-1"/>
  <p:tag name="KSO_WM_UNIT_LAYERLEVEL" val="1"/>
</p:tagLst>
</file>

<file path=ppt/tags/tag52.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1_1"/>
  <p:tag name="KSO_WM_UNIT_ID" val="diagram715_4*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4"/>
  <p:tag name="KSO_WM_UNIT_TEXT_FILL_TYPE" val="1"/>
</p:tagLst>
</file>

<file path=ppt/tags/tag53.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f"/>
  <p:tag name="KSO_WM_UNIT_INDEX" val="1_1_1"/>
  <p:tag name="KSO_WM_UNIT_ID" val="diagram715_4*l_h_f*1_1_1"/>
  <p:tag name="KSO_WM_UNIT_LAYERLEVEL" val="1_1_1"/>
  <p:tag name="KSO_WM_UNIT_VALUE" val="60"/>
  <p:tag name="KSO_WM_UNIT_HIGHLIGHT" val="0"/>
  <p:tag name="KSO_WM_UNIT_COMPATIBLE" val="0"/>
  <p:tag name="KSO_WM_DIAGRAM_GROUP_CODE" val="l1-1"/>
  <p:tag name="KSO_WM_UNIT_NOCLEAR" val="0"/>
  <p:tag name="KSO_WM_UNIT_DIAGRAM_ISNUMVISUAL" val="0"/>
  <p:tag name="KSO_WM_UNIT_DIAGRAM_ISREFERUNIT" val="0"/>
  <p:tag name="KSO_WM_UNIT_PRESET_TEXT" val="单击此处添加&#13;文本具体内容"/>
  <p:tag name="KSO_WM_UNIT_FILL_FORE_SCHEMECOLOR_INDEX" val="5"/>
  <p:tag name="KSO_WM_UNIT_FILL_TYPE" val="1"/>
  <p:tag name="KSO_WM_UNIT_TEXT_FILL_FORE_SCHEMECOLOR_INDEX" val="2"/>
  <p:tag name="KSO_WM_UNIT_TEXT_FILL_TYPE" val="1"/>
</p:tagLst>
</file>

<file path=ppt/tags/tag54.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1_2"/>
  <p:tag name="KSO_WM_UNIT_ID" val="diagram715_4*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55.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1_3"/>
  <p:tag name="KSO_WM_UNIT_ID" val="diagram715_4*l_h_i*1_1_3"/>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56.xml><?xml version="1.0" encoding="utf-8"?>
<p:tagLst xmlns:p="http://schemas.openxmlformats.org/presentationml/2006/main">
  <p:tag name="KSO_WM_TAG_VERSION" val="1.0"/>
  <p:tag name="KSO_WM_BEAUTIFY_FLAG" val="#wm#"/>
  <p:tag name="KSO_WM_UNIT_TYPE" val="i"/>
  <p:tag name="KSO_WM_UNIT_ID" val="diagram715_4*i*4"/>
  <p:tag name="KSO_WM_TEMPLATE_CATEGORY" val="diagram"/>
  <p:tag name="KSO_WM_TEMPLATE_INDEX" val="715"/>
  <p:tag name="KSO_WM_UNIT_INDEX" val="4"/>
  <p:tag name="KSO_WM_UNIT_HIGHLIGHT" val="0"/>
  <p:tag name="KSO_WM_UNIT_COMPATIBLE" val="0"/>
  <p:tag name="KSO_WM_UNIT_DIAGRAM_ISNUMVISUAL" val="0"/>
  <p:tag name="KSO_WM_UNIT_DIAGRAM_ISREFERUNIT" val="0"/>
  <p:tag name="KSO_WM_DIAGRAM_GROUP_CODE" val="l1-1"/>
  <p:tag name="KSO_WM_UNIT_LAYERLEVEL" val="1"/>
</p:tagLst>
</file>

<file path=ppt/tags/tag57.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2_1"/>
  <p:tag name="KSO_WM_UNIT_ID" val="diagram715_4*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4"/>
  <p:tag name="KSO_WM_UNIT_TEXT_FILL_TYPE" val="1"/>
</p:tagLst>
</file>

<file path=ppt/tags/tag58.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f"/>
  <p:tag name="KSO_WM_UNIT_INDEX" val="1_2_1"/>
  <p:tag name="KSO_WM_UNIT_ID" val="diagram715_4*l_h_f*1_2_1"/>
  <p:tag name="KSO_WM_UNIT_LAYERLEVEL" val="1_1_1"/>
  <p:tag name="KSO_WM_UNIT_HIGHLIGHT" val="0"/>
  <p:tag name="KSO_WM_UNIT_COMPATIBLE" val="0"/>
  <p:tag name="KSO_WM_DIAGRAM_GROUP_CODE" val="l1-1"/>
  <p:tag name="KSO_WM_UNIT_NOCLEAR" val="0"/>
  <p:tag name="KSO_WM_UNIT_DIAGRAM_ISNUMVISUAL" val="0"/>
  <p:tag name="KSO_WM_UNIT_DIAGRAM_ISREFERUNIT" val="0"/>
  <p:tag name="KSO_WM_UNIT_PRESET_TEXT" val="单击此处添加&#13;文本具体内容"/>
  <p:tag name="KSO_WM_UNIT_FILL_FORE_SCHEMECOLOR_INDEX" val="5"/>
  <p:tag name="KSO_WM_UNIT_FILL_TYPE" val="1"/>
  <p:tag name="KSO_WM_UNIT_TEXT_FILL_FORE_SCHEMECOLOR_INDEX" val="2"/>
  <p:tag name="KSO_WM_UNIT_TEXT_FILL_TYPE" val="1"/>
</p:tagLst>
</file>

<file path=ppt/tags/tag59.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2_2"/>
  <p:tag name="KSO_WM_UNIT_ID" val="diagram715_4*l_h_i*1_2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6.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5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160126_3*l_h_f*1_2_1"/>
  <p:tag name="KSO_WM_TEMPLATE_CATEGORY" val="diagram"/>
  <p:tag name="KSO_WM_TEMPLATE_INDEX" val="160126"/>
  <p:tag name="KSO_WM_UNIT_LAYERLEVEL" val="1_1_1"/>
  <p:tag name="KSO_WM_TAG_VERSION" val="1.0"/>
  <p:tag name="KSO_WM_BEAUTIFY_FLAG" val="#wm#"/>
  <p:tag name="KSO_WM_UNIT_LINE_FORE_SCHEMECOLOR_INDEX" val="5"/>
  <p:tag name="KSO_WM_UNIT_LINE_FILL_TYPE" val="2"/>
  <p:tag name="KSO_WM_UNIT_TEXT_FILL_FORE_SCHEMECOLOR_INDEX" val="13"/>
  <p:tag name="KSO_WM_UNIT_TEXT_FILL_TYPE" val="1"/>
</p:tagLst>
</file>

<file path=ppt/tags/tag60.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2_3"/>
  <p:tag name="KSO_WM_UNIT_ID" val="diagram715_4*l_h_i*1_2_3"/>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61.xml><?xml version="1.0" encoding="utf-8"?>
<p:tagLst xmlns:p="http://schemas.openxmlformats.org/presentationml/2006/main">
  <p:tag name="KSO_WM_TAG_VERSION" val="1.0"/>
  <p:tag name="KSO_WM_BEAUTIFY_FLAG" val="#wm#"/>
  <p:tag name="KSO_WM_UNIT_TYPE" val="i"/>
  <p:tag name="KSO_WM_UNIT_ID" val="diagram715_4*i*2"/>
  <p:tag name="KSO_WM_TEMPLATE_CATEGORY" val="diagram"/>
  <p:tag name="KSO_WM_TEMPLATE_INDEX" val="715"/>
  <p:tag name="KSO_WM_UNIT_INDEX" val="2"/>
  <p:tag name="KSO_WM_UNIT_HIGHLIGHT" val="0"/>
  <p:tag name="KSO_WM_UNIT_COMPATIBLE" val="0"/>
  <p:tag name="KSO_WM_UNIT_DIAGRAM_ISNUMVISUAL" val="0"/>
  <p:tag name="KSO_WM_UNIT_DIAGRAM_ISREFERUNIT" val="0"/>
  <p:tag name="KSO_WM_DIAGRAM_GROUP_CODE" val="l1-1"/>
  <p:tag name="KSO_WM_UNIT_LAYERLEVEL" val="1"/>
</p:tagLst>
</file>

<file path=ppt/tags/tag62.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3_1"/>
  <p:tag name="KSO_WM_UNIT_ID" val="diagram715_4*l_h_i*1_3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4"/>
  <p:tag name="KSO_WM_UNIT_TEXT_FILL_TYPE" val="1"/>
</p:tagLst>
</file>

<file path=ppt/tags/tag63.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f"/>
  <p:tag name="KSO_WM_UNIT_INDEX" val="1_3_1"/>
  <p:tag name="KSO_WM_UNIT_ID" val="diagram715_4*l_h_f*1_3_1"/>
  <p:tag name="KSO_WM_UNIT_LAYERLEVEL" val="1_1_1"/>
  <p:tag name="KSO_WM_UNIT_HIGHLIGHT" val="0"/>
  <p:tag name="KSO_WM_UNIT_COMPATIBLE" val="0"/>
  <p:tag name="KSO_WM_DIAGRAM_GROUP_CODE" val="l1-1"/>
  <p:tag name="KSO_WM_UNIT_NOCLEAR" val="0"/>
  <p:tag name="KSO_WM_UNIT_DIAGRAM_ISNUMVISUAL" val="0"/>
  <p:tag name="KSO_WM_UNIT_DIAGRAM_ISREFERUNIT" val="0"/>
  <p:tag name="KSO_WM_UNIT_PRESET_TEXT" val="单击此处添加&#13;文本具体内容"/>
  <p:tag name="KSO_WM_UNIT_FILL_FORE_SCHEMECOLOR_INDEX" val="5"/>
  <p:tag name="KSO_WM_UNIT_FILL_TYPE" val="1"/>
  <p:tag name="KSO_WM_UNIT_TEXT_FILL_FORE_SCHEMECOLOR_INDEX" val="2"/>
  <p:tag name="KSO_WM_UNIT_TEXT_FILL_TYPE" val="1"/>
</p:tagLst>
</file>

<file path=ppt/tags/tag64.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3_2"/>
  <p:tag name="KSO_WM_UNIT_ID" val="diagram715_4*l_h_i*1_3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65.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3_3"/>
  <p:tag name="KSO_WM_UNIT_ID" val="diagram715_4*l_h_i*1_3_3"/>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66.xml><?xml version="1.0" encoding="utf-8"?>
<p:tagLst xmlns:p="http://schemas.openxmlformats.org/presentationml/2006/main">
  <p:tag name="KSO_WM_TAG_VERSION" val="1.0"/>
  <p:tag name="KSO_WM_BEAUTIFY_FLAG" val="#wm#"/>
  <p:tag name="KSO_WM_UNIT_TYPE" val="i"/>
  <p:tag name="KSO_WM_UNIT_ID" val="diagram715_4*i*3"/>
  <p:tag name="KSO_WM_TEMPLATE_CATEGORY" val="diagram"/>
  <p:tag name="KSO_WM_TEMPLATE_INDEX" val="715"/>
  <p:tag name="KSO_WM_UNIT_INDEX" val="3"/>
  <p:tag name="KSO_WM_UNIT_HIGHLIGHT" val="0"/>
  <p:tag name="KSO_WM_UNIT_COMPATIBLE" val="0"/>
  <p:tag name="KSO_WM_UNIT_DIAGRAM_ISNUMVISUAL" val="0"/>
  <p:tag name="KSO_WM_UNIT_DIAGRAM_ISREFERUNIT" val="0"/>
  <p:tag name="KSO_WM_DIAGRAM_GROUP_CODE" val="l1-1"/>
  <p:tag name="KSO_WM_UNIT_LAYERLEVEL" val="1"/>
</p:tagLst>
</file>

<file path=ppt/tags/tag67.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4_1"/>
  <p:tag name="KSO_WM_UNIT_ID" val="diagram715_4*l_h_i*1_4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4"/>
  <p:tag name="KSO_WM_UNIT_TEXT_FILL_TYPE" val="1"/>
</p:tagLst>
</file>

<file path=ppt/tags/tag68.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f"/>
  <p:tag name="KSO_WM_UNIT_INDEX" val="1_4_1"/>
  <p:tag name="KSO_WM_UNIT_ID" val="diagram715_4*l_h_f*1_4_1"/>
  <p:tag name="KSO_WM_UNIT_LAYERLEVEL" val="1_1_1"/>
  <p:tag name="KSO_WM_UNIT_HIGHLIGHT" val="0"/>
  <p:tag name="KSO_WM_UNIT_COMPATIBLE" val="0"/>
  <p:tag name="KSO_WM_DIAGRAM_GROUP_CODE" val="l1-1"/>
  <p:tag name="KSO_WM_UNIT_NOCLEAR" val="0"/>
  <p:tag name="KSO_WM_UNIT_DIAGRAM_ISNUMVISUAL" val="0"/>
  <p:tag name="KSO_WM_UNIT_DIAGRAM_ISREFERUNIT" val="0"/>
  <p:tag name="KSO_WM_UNIT_PRESET_TEXT" val="单击此处添加&#13;文本具体内容"/>
  <p:tag name="KSO_WM_UNIT_FILL_FORE_SCHEMECOLOR_INDEX" val="5"/>
  <p:tag name="KSO_WM_UNIT_FILL_TYPE" val="1"/>
  <p:tag name="KSO_WM_UNIT_TEXT_FILL_FORE_SCHEMECOLOR_INDEX" val="2"/>
  <p:tag name="KSO_WM_UNIT_TEXT_FILL_TYPE" val="1"/>
</p:tagLst>
</file>

<file path=ppt/tags/tag69.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4_2"/>
  <p:tag name="KSO_WM_UNIT_ID" val="diagram715_4*l_h_i*1_4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160126_3*l_h_i*1_3_1"/>
  <p:tag name="KSO_WM_TEMPLATE_CATEGORY" val="diagram"/>
  <p:tag name="KSO_WM_TEMPLATE_INDEX" val="160126"/>
  <p:tag name="KSO_WM_UNIT_LAYERLEVEL" val="1_1_1"/>
  <p:tag name="KSO_WM_TAG_VERSION" val="1.0"/>
  <p:tag name="KSO_WM_BEAUTIFY_FLAG" val="#wm#"/>
  <p:tag name="KSO_WM_UNIT_FILL_FORE_SCHEMECOLOR_INDEX" val="13"/>
  <p:tag name="KSO_WM_UNIT_FILL_TYPE" val="1"/>
  <p:tag name="KSO_WM_UNIT_TEXT_FILL_FORE_SCHEMECOLOR_INDEX" val="2"/>
  <p:tag name="KSO_WM_UNIT_TEXT_FILL_TYPE" val="1"/>
</p:tagLst>
</file>

<file path=ppt/tags/tag70.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4_3"/>
  <p:tag name="KSO_WM_UNIT_ID" val="diagram715_4*l_h_i*1_4_3"/>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UNIT_VALUE" val="124*142"/>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55_3*l_h_x*1_1_1"/>
  <p:tag name="KSO_WM_TEMPLATE_CATEGORY" val="diagram"/>
  <p:tag name="KSO_WM_TEMPLATE_INDEX" val="55"/>
  <p:tag name="KSO_WM_UNIT_LAYERLEVEL" val="1_1_1"/>
  <p:tag name="KSO_WM_TAG_VERSION" val="1.0"/>
  <p:tag name="KSO_WM_BEAUTIFY_FLAG" val="#wm#"/>
  <p:tag name="KSO_WM_UNIT_FILL_FORE_SCHEMECOLOR_INDEX" val="5"/>
  <p:tag name="KSO_WM_UNIT_FILL_TYPE" val="1"/>
</p:tagLst>
</file>

<file path=ppt/tags/tag73.xml><?xml version="1.0" encoding="utf-8"?>
<p:tagLst xmlns:p="http://schemas.openxmlformats.org/presentationml/2006/main">
  <p:tag name="KSO_WM_UNIT_SUBTYPE" val="a"/>
  <p:tag name="KSO_WM_UNIT_NOCLEAR" val="0"/>
  <p:tag name="KSO_WM_UNIT_VALUE" val="7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55_3*l_h_f*1_1_1"/>
  <p:tag name="KSO_WM_TEMPLATE_CATEGORY" val="diagram"/>
  <p:tag name="KSO_WM_TEMPLATE_INDEX" val="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74.xml><?xml version="1.0" encoding="utf-8"?>
<p:tagLst xmlns:p="http://schemas.openxmlformats.org/presentationml/2006/main">
  <p:tag name="KSO_WM_UNIT_VALUE" val="124*142"/>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55_3*l_h_x*1_2_1"/>
  <p:tag name="KSO_WM_TEMPLATE_CATEGORY" val="diagram"/>
  <p:tag name="KSO_WM_TEMPLATE_INDEX" val="55"/>
  <p:tag name="KSO_WM_UNIT_LAYERLEVEL" val="1_1_1"/>
  <p:tag name="KSO_WM_TAG_VERSION" val="1.0"/>
  <p:tag name="KSO_WM_BEAUTIFY_FLAG" val="#wm#"/>
  <p:tag name="KSO_WM_UNIT_FILL_FORE_SCHEMECOLOR_INDEX" val="6"/>
  <p:tag name="KSO_WM_UNIT_FILL_TYPE" val="1"/>
  <p:tag name="KSO_WM_UNIT_TEXT_FILL_FORE_SCHEMECOLOR_INDEX" val="6"/>
  <p:tag name="KSO_WM_UNIT_TEXT_FILL_TYPE" val="1"/>
</p:tagLst>
</file>

<file path=ppt/tags/tag75.xml><?xml version="1.0" encoding="utf-8"?>
<p:tagLst xmlns:p="http://schemas.openxmlformats.org/presentationml/2006/main">
  <p:tag name="KSO_WM_UNIT_SUBTYPE" val="a"/>
  <p:tag name="KSO_WM_UNIT_NOCLEAR" val="0"/>
  <p:tag name="KSO_WM_UNIT_VALUE" val="7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55_3*l_h_f*1_2_1"/>
  <p:tag name="KSO_WM_TEMPLATE_CATEGORY" val="diagram"/>
  <p:tag name="KSO_WM_TEMPLATE_INDEX" val="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76.xml><?xml version="1.0" encoding="utf-8"?>
<p:tagLst xmlns:p="http://schemas.openxmlformats.org/presentationml/2006/main">
  <p:tag name="KSO_WM_UNIT_VALUE" val="124*142"/>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55_3*l_h_x*1_3_1"/>
  <p:tag name="KSO_WM_TEMPLATE_CATEGORY" val="diagram"/>
  <p:tag name="KSO_WM_TEMPLATE_INDEX" val="55"/>
  <p:tag name="KSO_WM_UNIT_LAYERLEVEL" val="1_1_1"/>
  <p:tag name="KSO_WM_TAG_VERSION" val="1.0"/>
  <p:tag name="KSO_WM_BEAUTIFY_FLAG" val="#wm#"/>
  <p:tag name="KSO_WM_UNIT_FILL_FORE_SCHEMECOLOR_INDEX" val="7"/>
  <p:tag name="KSO_WM_UNIT_FILL_TYPE" val="1"/>
</p:tagLst>
</file>

<file path=ppt/tags/tag77.xml><?xml version="1.0" encoding="utf-8"?>
<p:tagLst xmlns:p="http://schemas.openxmlformats.org/presentationml/2006/main">
  <p:tag name="KSO_WM_UNIT_SUBTYPE" val="a"/>
  <p:tag name="KSO_WM_UNIT_NOCLEAR" val="0"/>
  <p:tag name="KSO_WM_UNIT_VALUE" val="75"/>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55_3*l_h_f*1_3_1"/>
  <p:tag name="KSO_WM_TEMPLATE_CATEGORY" val="diagram"/>
  <p:tag name="KSO_WM_TEMPLATE_INDEX" val="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UNIT_VALUE" val="124*142"/>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55_4*l_h_x*1_1_1"/>
  <p:tag name="KSO_WM_TEMPLATE_CATEGORY" val="diagram"/>
  <p:tag name="KSO_WM_TEMPLATE_INDEX" val="55"/>
  <p:tag name="KSO_WM_UNIT_LAYERLEVEL" val="1_1_1"/>
  <p:tag name="KSO_WM_TAG_VERSION" val="1.0"/>
  <p:tag name="KSO_WM_BEAUTIFY_FLAG" val="#wm#"/>
  <p:tag name="KSO_WM_UNIT_FILL_FORE_SCHEMECOLOR_INDEX" val="5"/>
  <p:tag name="KSO_WM_UNI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160126_3*l_h_i*1_3_2"/>
  <p:tag name="KSO_WM_TEMPLATE_CATEGORY" val="diagram"/>
  <p:tag name="KSO_WM_TEMPLATE_INDEX" val="160126"/>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0.xml><?xml version="1.0" encoding="utf-8"?>
<p:tagLst xmlns:p="http://schemas.openxmlformats.org/presentationml/2006/main">
  <p:tag name="KSO_WM_UNIT_SUBTYPE" val="a"/>
  <p:tag name="KSO_WM_UNIT_NOCLEAR" val="0"/>
  <p:tag name="KSO_WM_UNIT_VALUE" val="7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55_4*l_h_f*1_1_1"/>
  <p:tag name="KSO_WM_TEMPLATE_CATEGORY" val="diagram"/>
  <p:tag name="KSO_WM_TEMPLATE_INDEX" val="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1.xml><?xml version="1.0" encoding="utf-8"?>
<p:tagLst xmlns:p="http://schemas.openxmlformats.org/presentationml/2006/main">
  <p:tag name="KSO_WM_UNIT_VALUE" val="124*142"/>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55_4*l_h_x*1_2_1"/>
  <p:tag name="KSO_WM_TEMPLATE_CATEGORY" val="diagram"/>
  <p:tag name="KSO_WM_TEMPLATE_INDEX" val="55"/>
  <p:tag name="KSO_WM_UNIT_LAYERLEVEL" val="1_1_1"/>
  <p:tag name="KSO_WM_TAG_VERSION" val="1.0"/>
  <p:tag name="KSO_WM_BEAUTIFY_FLAG" val="#wm#"/>
  <p:tag name="KSO_WM_UNIT_FILL_FORE_SCHEMECOLOR_INDEX" val="6"/>
  <p:tag name="KSO_WM_UNIT_FILL_TYPE" val="1"/>
  <p:tag name="KSO_WM_UNIT_TEXT_FILL_FORE_SCHEMECOLOR_INDEX" val="6"/>
  <p:tag name="KSO_WM_UNIT_TEXT_FILL_TYPE" val="1"/>
</p:tagLst>
</file>

<file path=ppt/tags/tag82.xml><?xml version="1.0" encoding="utf-8"?>
<p:tagLst xmlns:p="http://schemas.openxmlformats.org/presentationml/2006/main">
  <p:tag name="KSO_WM_UNIT_SUBTYPE" val="a"/>
  <p:tag name="KSO_WM_UNIT_NOCLEAR" val="0"/>
  <p:tag name="KSO_WM_UNIT_VALUE" val="7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55_4*l_h_f*1_2_1"/>
  <p:tag name="KSO_WM_TEMPLATE_CATEGORY" val="diagram"/>
  <p:tag name="KSO_WM_TEMPLATE_INDEX" val="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3.xml><?xml version="1.0" encoding="utf-8"?>
<p:tagLst xmlns:p="http://schemas.openxmlformats.org/presentationml/2006/main">
  <p:tag name="KSO_WM_UNIT_VALUE" val="124*142"/>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55_4*l_h_x*1_3_1"/>
  <p:tag name="KSO_WM_TEMPLATE_CATEGORY" val="diagram"/>
  <p:tag name="KSO_WM_TEMPLATE_INDEX" val="55"/>
  <p:tag name="KSO_WM_UNIT_LAYERLEVEL" val="1_1_1"/>
  <p:tag name="KSO_WM_TAG_VERSION" val="1.0"/>
  <p:tag name="KSO_WM_BEAUTIFY_FLAG" val="#wm#"/>
  <p:tag name="KSO_WM_UNIT_FILL_FORE_SCHEMECOLOR_INDEX" val="7"/>
  <p:tag name="KSO_WM_UNIT_FILL_TYPE" val="1"/>
</p:tagLst>
</file>

<file path=ppt/tags/tag84.xml><?xml version="1.0" encoding="utf-8"?>
<p:tagLst xmlns:p="http://schemas.openxmlformats.org/presentationml/2006/main">
  <p:tag name="KSO_WM_UNIT_SUBTYPE" val="a"/>
  <p:tag name="KSO_WM_UNIT_NOCLEAR" val="0"/>
  <p:tag name="KSO_WM_UNIT_VALUE" val="75"/>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55_4*l_h_f*1_3_1"/>
  <p:tag name="KSO_WM_TEMPLATE_CATEGORY" val="diagram"/>
  <p:tag name="KSO_WM_TEMPLATE_INDEX" val="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5.xml><?xml version="1.0" encoding="utf-8"?>
<p:tagLst xmlns:p="http://schemas.openxmlformats.org/presentationml/2006/main">
  <p:tag name="KSO_WM_UNIT_VALUE" val="124*142"/>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55_4*l_h_x*1_4_1"/>
  <p:tag name="KSO_WM_TEMPLATE_CATEGORY" val="diagram"/>
  <p:tag name="KSO_WM_TEMPLATE_INDEX" val="55"/>
  <p:tag name="KSO_WM_UNIT_LAYERLEVEL" val="1_1_1"/>
  <p:tag name="KSO_WM_TAG_VERSION" val="1.0"/>
  <p:tag name="KSO_WM_BEAUTIFY_FLAG" val="#wm#"/>
  <p:tag name="KSO_WM_UNIT_FILL_FORE_SCHEMECOLOR_INDEX" val="8"/>
  <p:tag name="KSO_WM_UNIT_FILL_TYPE" val="1"/>
</p:tagLst>
</file>

<file path=ppt/tags/tag86.xml><?xml version="1.0" encoding="utf-8"?>
<p:tagLst xmlns:p="http://schemas.openxmlformats.org/presentationml/2006/main">
  <p:tag name="KSO_WM_UNIT_SUBTYPE" val="a"/>
  <p:tag name="KSO_WM_UNIT_NOCLEAR" val="0"/>
  <p:tag name="KSO_WM_UNIT_VALUE" val="75"/>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55_4*l_h_f*1_4_1"/>
  <p:tag name="KSO_WM_TEMPLATE_CATEGORY" val="diagram"/>
  <p:tag name="KSO_WM_TEMPLATE_INDEX" val="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5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160126_3*l_h_f*1_3_1"/>
  <p:tag name="KSO_WM_TEMPLATE_CATEGORY" val="diagram"/>
  <p:tag name="KSO_WM_TEMPLATE_INDEX" val="160126"/>
  <p:tag name="KSO_WM_UNIT_LAYERLEVEL" val="1_1_1"/>
  <p:tag name="KSO_WM_TAG_VERSION" val="1.0"/>
  <p:tag name="KSO_WM_BEAUTIFY_FLAG" val="#wm#"/>
  <p:tag name="KSO_WM_UNIT_LINE_FORE_SCHEMECOLOR_INDEX" val="5"/>
  <p:tag name="KSO_WM_UNIT_LINE_FILL_TYPE" val="2"/>
  <p:tag name="KSO_WM_UNIT_TEXT_FILL_FORE_SCHEMECOLOR_INDEX" val="13"/>
  <p:tag name="KSO_WM_UNIT_TEXT_FILL_TYPE" val="1"/>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849_2*l_h_i*1_1_1"/>
  <p:tag name="KSO_WM_TEMPLATE_CATEGORY" val="diagram"/>
  <p:tag name="KSO_WM_TEMPLATE_INDEX" val="20170849"/>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blrhuvo">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10010</Words>
  <Application>WPS 演示</Application>
  <PresentationFormat>自定义</PresentationFormat>
  <Paragraphs>445</Paragraphs>
  <Slides>45</Slides>
  <Notes>2</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45</vt:i4>
      </vt:variant>
    </vt:vector>
  </HeadingPairs>
  <TitlesOfParts>
    <vt:vector size="55" baseType="lpstr">
      <vt:lpstr>Arial</vt:lpstr>
      <vt:lpstr>宋体</vt:lpstr>
      <vt:lpstr>Wingdings</vt:lpstr>
      <vt:lpstr>方正正黑简体</vt:lpstr>
      <vt:lpstr>微软雅黑</vt:lpstr>
      <vt:lpstr>字魂95号-手刻宋</vt:lpstr>
      <vt:lpstr>Arial Unicode MS</vt:lpstr>
      <vt:lpstr>Calibri</vt:lpstr>
      <vt:lpstr>第一PPT，www.1ppt.com</vt:lpstr>
      <vt:lpstr>自定义设计方案</vt:lpstr>
      <vt:lpstr>大学生健康教育</vt:lpstr>
      <vt:lpstr>目录</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感谢您的欣赏</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青少年心理健康</dc:title>
  <dc:creator>第一PPT</dc:creator>
  <cp:keywords>www.1ppt.com</cp:keywords>
  <dc:description>www.1ppt.com</dc:description>
  <cp:lastModifiedBy>老学生一枚</cp:lastModifiedBy>
  <cp:revision>270</cp:revision>
  <dcterms:created xsi:type="dcterms:W3CDTF">2022-01-25T01:59:00Z</dcterms:created>
  <dcterms:modified xsi:type="dcterms:W3CDTF">2023-02-16T08:00:50Z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A4668FC82C7D46A88AA077F3F5D5CE2C</vt:lpwstr>
  </property>
  <property fmtid="{D5CDD505-2E9C-101B-9397-08002B2CF9AE}" pid="3" name="KSOProductBuildVer">
    <vt:lpwstr>2052-11.1.0.13703</vt:lpwstr>
  </property>
</Properties>
</file>