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97" r:id="rId7"/>
    <p:sldId id="274" r:id="rId8"/>
    <p:sldId id="275" r:id="rId9"/>
    <p:sldId id="299" r:id="rId10"/>
    <p:sldId id="300" r:id="rId11"/>
    <p:sldId id="276" r:id="rId12"/>
    <p:sldId id="335" r:id="rId13"/>
    <p:sldId id="301" r:id="rId14"/>
    <p:sldId id="336" r:id="rId15"/>
    <p:sldId id="259" r:id="rId16"/>
    <p:sldId id="311" r:id="rId17"/>
    <p:sldId id="309" r:id="rId18"/>
    <p:sldId id="263" r:id="rId19"/>
    <p:sldId id="312" r:id="rId20"/>
    <p:sldId id="337" r:id="rId21"/>
    <p:sldId id="338" r:id="rId22"/>
    <p:sldId id="314" r:id="rId23"/>
    <p:sldId id="315" r:id="rId24"/>
    <p:sldId id="316" r:id="rId25"/>
    <p:sldId id="317" r:id="rId26"/>
    <p:sldId id="339" r:id="rId27"/>
    <p:sldId id="340" r:id="rId28"/>
    <p:sldId id="265" r:id="rId29"/>
    <p:sldId id="266" r:id="rId30"/>
    <p:sldId id="341" r:id="rId31"/>
    <p:sldId id="269" r:id="rId32"/>
    <p:sldId id="342" r:id="rId33"/>
    <p:sldId id="343" r:id="rId34"/>
    <p:sldId id="344" r:id="rId35"/>
    <p:sldId id="345" r:id="rId36"/>
    <p:sldId id="318" r:id="rId37"/>
    <p:sldId id="279" r:id="rId38"/>
    <p:sldId id="280" r:id="rId39"/>
    <p:sldId id="319" r:id="rId40"/>
    <p:sldId id="346" r:id="rId41"/>
    <p:sldId id="320" r:id="rId42"/>
    <p:sldId id="272" r:id="rId43"/>
    <p:sldId id="347" r:id="rId44"/>
    <p:sldId id="282" r:id="rId45"/>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0" userDrawn="1">
          <p15:clr>
            <a:srgbClr val="A4A3A4"/>
          </p15:clr>
        </p15:guide>
        <p15:guide id="2" pos="37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9C87"/>
    <a:srgbClr val="69B577"/>
    <a:srgbClr val="F99595"/>
    <a:srgbClr val="97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346" autoAdjust="0"/>
  </p:normalViewPr>
  <p:slideViewPr>
    <p:cSldViewPr snapToGrid="0" showGuides="1">
      <p:cViewPr>
        <p:scale>
          <a:sx n="75" d="100"/>
          <a:sy n="75" d="100"/>
        </p:scale>
        <p:origin x="-1896" y="-570"/>
      </p:cViewPr>
      <p:guideLst>
        <p:guide orient="horz" pos="2150"/>
        <p:guide pos="3762"/>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9" Type="http://schemas.openxmlformats.org/officeDocument/2006/relationships/tags" Target="tags/tag33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8790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tags" Target="../tags/tag73.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6.xml"/><Relationship Id="rId4" Type="http://schemas.openxmlformats.org/officeDocument/2006/relationships/image" Target="../media/image11.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2" Type="http://schemas.openxmlformats.org/officeDocument/2006/relationships/slideLayout" Target="../slideLayouts/slideLayout2.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image" Target="../media/image8.png"/><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image" Target="../media/image2.png"/><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4" Type="http://schemas.openxmlformats.org/officeDocument/2006/relationships/slideLayout" Target="../slideLayouts/slideLayout2.xml"/><Relationship Id="rId43" Type="http://schemas.openxmlformats.org/officeDocument/2006/relationships/tags" Target="../tags/tag154.xml"/><Relationship Id="rId42" Type="http://schemas.openxmlformats.org/officeDocument/2006/relationships/tags" Target="../tags/tag153.xml"/><Relationship Id="rId41" Type="http://schemas.openxmlformats.org/officeDocument/2006/relationships/tags" Target="../tags/tag152.xml"/><Relationship Id="rId40" Type="http://schemas.openxmlformats.org/officeDocument/2006/relationships/tags" Target="../tags/tag151.xml"/><Relationship Id="rId4" Type="http://schemas.openxmlformats.org/officeDocument/2006/relationships/tags" Target="../tags/tag115.xml"/><Relationship Id="rId39" Type="http://schemas.openxmlformats.org/officeDocument/2006/relationships/tags" Target="../tags/tag150.xml"/><Relationship Id="rId38" Type="http://schemas.openxmlformats.org/officeDocument/2006/relationships/tags" Target="../tags/tag149.xml"/><Relationship Id="rId37" Type="http://schemas.openxmlformats.org/officeDocument/2006/relationships/tags" Target="../tags/tag148.xml"/><Relationship Id="rId36" Type="http://schemas.openxmlformats.org/officeDocument/2006/relationships/tags" Target="../tags/tag147.xml"/><Relationship Id="rId35" Type="http://schemas.openxmlformats.org/officeDocument/2006/relationships/tags" Target="../tags/tag146.xml"/><Relationship Id="rId34" Type="http://schemas.openxmlformats.org/officeDocument/2006/relationships/tags" Target="../tags/tag145.xml"/><Relationship Id="rId33" Type="http://schemas.openxmlformats.org/officeDocument/2006/relationships/tags" Target="../tags/tag144.xml"/><Relationship Id="rId32" Type="http://schemas.openxmlformats.org/officeDocument/2006/relationships/tags" Target="../tags/tag143.xml"/><Relationship Id="rId31" Type="http://schemas.openxmlformats.org/officeDocument/2006/relationships/tags" Target="../tags/tag142.xml"/><Relationship Id="rId30" Type="http://schemas.openxmlformats.org/officeDocument/2006/relationships/tags" Target="../tags/tag141.xml"/><Relationship Id="rId3" Type="http://schemas.openxmlformats.org/officeDocument/2006/relationships/image" Target="../media/image8.png"/><Relationship Id="rId29" Type="http://schemas.openxmlformats.org/officeDocument/2006/relationships/tags" Target="../tags/tag140.xml"/><Relationship Id="rId28" Type="http://schemas.openxmlformats.org/officeDocument/2006/relationships/tags" Target="../tags/tag139.xml"/><Relationship Id="rId27" Type="http://schemas.openxmlformats.org/officeDocument/2006/relationships/tags" Target="../tags/tag138.xml"/><Relationship Id="rId26" Type="http://schemas.openxmlformats.org/officeDocument/2006/relationships/tags" Target="../tags/tag137.xml"/><Relationship Id="rId25" Type="http://schemas.openxmlformats.org/officeDocument/2006/relationships/tags" Target="../tags/tag136.xml"/><Relationship Id="rId24" Type="http://schemas.openxmlformats.org/officeDocument/2006/relationships/tags" Target="../tags/tag135.xml"/><Relationship Id="rId23" Type="http://schemas.openxmlformats.org/officeDocument/2006/relationships/tags" Target="../tags/tag134.xml"/><Relationship Id="rId22" Type="http://schemas.openxmlformats.org/officeDocument/2006/relationships/tags" Target="../tags/tag133.xml"/><Relationship Id="rId21" Type="http://schemas.openxmlformats.org/officeDocument/2006/relationships/tags" Target="../tags/tag132.xml"/><Relationship Id="rId20" Type="http://schemas.openxmlformats.org/officeDocument/2006/relationships/tags" Target="../tags/tag131.xml"/><Relationship Id="rId2" Type="http://schemas.openxmlformats.org/officeDocument/2006/relationships/image" Target="../media/image2.png"/><Relationship Id="rId19" Type="http://schemas.openxmlformats.org/officeDocument/2006/relationships/tags" Target="../tags/tag130.xml"/><Relationship Id="rId18" Type="http://schemas.openxmlformats.org/officeDocument/2006/relationships/tags" Target="../tags/tag129.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4" Type="http://schemas.openxmlformats.org/officeDocument/2006/relationships/slideLayout" Target="../slideLayouts/slideLayout2.xml"/><Relationship Id="rId33" Type="http://schemas.openxmlformats.org/officeDocument/2006/relationships/tags" Target="../tags/tag184.xml"/><Relationship Id="rId32" Type="http://schemas.openxmlformats.org/officeDocument/2006/relationships/tags" Target="../tags/tag183.xml"/><Relationship Id="rId31" Type="http://schemas.openxmlformats.org/officeDocument/2006/relationships/tags" Target="../tags/tag182.xml"/><Relationship Id="rId30" Type="http://schemas.openxmlformats.org/officeDocument/2006/relationships/tags" Target="../tags/tag181.xml"/><Relationship Id="rId3" Type="http://schemas.openxmlformats.org/officeDocument/2006/relationships/image" Target="../media/image8.png"/><Relationship Id="rId29" Type="http://schemas.openxmlformats.org/officeDocument/2006/relationships/tags" Target="../tags/tag180.xml"/><Relationship Id="rId28" Type="http://schemas.openxmlformats.org/officeDocument/2006/relationships/tags" Target="../tags/tag179.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image" Target="../media/image2.png"/><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0" Type="http://schemas.openxmlformats.org/officeDocument/2006/relationships/slideLayout" Target="../slideLayouts/slideLayout2.xml"/><Relationship Id="rId4" Type="http://schemas.openxmlformats.org/officeDocument/2006/relationships/tags" Target="../tags/tag185.xml"/><Relationship Id="rId39" Type="http://schemas.openxmlformats.org/officeDocument/2006/relationships/tags" Target="../tags/tag220.xml"/><Relationship Id="rId38" Type="http://schemas.openxmlformats.org/officeDocument/2006/relationships/tags" Target="../tags/tag219.xml"/><Relationship Id="rId37" Type="http://schemas.openxmlformats.org/officeDocument/2006/relationships/tags" Target="../tags/tag218.xml"/><Relationship Id="rId36" Type="http://schemas.openxmlformats.org/officeDocument/2006/relationships/tags" Target="../tags/tag217.xml"/><Relationship Id="rId35" Type="http://schemas.openxmlformats.org/officeDocument/2006/relationships/tags" Target="../tags/tag216.xml"/><Relationship Id="rId34" Type="http://schemas.openxmlformats.org/officeDocument/2006/relationships/tags" Target="../tags/tag215.xml"/><Relationship Id="rId33" Type="http://schemas.openxmlformats.org/officeDocument/2006/relationships/tags" Target="../tags/tag214.xml"/><Relationship Id="rId32" Type="http://schemas.openxmlformats.org/officeDocument/2006/relationships/tags" Target="../tags/tag213.xml"/><Relationship Id="rId31" Type="http://schemas.openxmlformats.org/officeDocument/2006/relationships/tags" Target="../tags/tag212.xml"/><Relationship Id="rId30" Type="http://schemas.openxmlformats.org/officeDocument/2006/relationships/tags" Target="../tags/tag211.xml"/><Relationship Id="rId3" Type="http://schemas.openxmlformats.org/officeDocument/2006/relationships/image" Target="../media/image8.png"/><Relationship Id="rId29" Type="http://schemas.openxmlformats.org/officeDocument/2006/relationships/tags" Target="../tags/tag210.xml"/><Relationship Id="rId28" Type="http://schemas.openxmlformats.org/officeDocument/2006/relationships/tags" Target="../tags/tag209.xml"/><Relationship Id="rId27" Type="http://schemas.openxmlformats.org/officeDocument/2006/relationships/tags" Target="../tags/tag208.xml"/><Relationship Id="rId26" Type="http://schemas.openxmlformats.org/officeDocument/2006/relationships/tags" Target="../tags/tag207.xml"/><Relationship Id="rId25" Type="http://schemas.openxmlformats.org/officeDocument/2006/relationships/tags" Target="../tags/tag206.xml"/><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image" Target="../media/image2.png"/><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4" Type="http://schemas.openxmlformats.org/officeDocument/2006/relationships/slideLayout" Target="../slideLayouts/slideLayout2.xml"/><Relationship Id="rId33" Type="http://schemas.openxmlformats.org/officeDocument/2006/relationships/tags" Target="../tags/tag250.xml"/><Relationship Id="rId32" Type="http://schemas.openxmlformats.org/officeDocument/2006/relationships/tags" Target="../tags/tag249.xml"/><Relationship Id="rId31" Type="http://schemas.openxmlformats.org/officeDocument/2006/relationships/tags" Target="../tags/tag248.xml"/><Relationship Id="rId30" Type="http://schemas.openxmlformats.org/officeDocument/2006/relationships/tags" Target="../tags/tag247.xml"/><Relationship Id="rId3" Type="http://schemas.openxmlformats.org/officeDocument/2006/relationships/image" Target="../media/image8.png"/><Relationship Id="rId29" Type="http://schemas.openxmlformats.org/officeDocument/2006/relationships/tags" Target="../tags/tag246.xml"/><Relationship Id="rId28" Type="http://schemas.openxmlformats.org/officeDocument/2006/relationships/tags" Target="../tags/tag245.xml"/><Relationship Id="rId27" Type="http://schemas.openxmlformats.org/officeDocument/2006/relationships/tags" Target="../tags/tag244.xml"/><Relationship Id="rId26" Type="http://schemas.openxmlformats.org/officeDocument/2006/relationships/tags" Target="../tags/tag243.xml"/><Relationship Id="rId25" Type="http://schemas.openxmlformats.org/officeDocument/2006/relationships/tags" Target="../tags/tag242.xml"/><Relationship Id="rId24" Type="http://schemas.openxmlformats.org/officeDocument/2006/relationships/tags" Target="../tags/tag241.xml"/><Relationship Id="rId23" Type="http://schemas.openxmlformats.org/officeDocument/2006/relationships/tags" Target="../tags/tag240.xml"/><Relationship Id="rId22" Type="http://schemas.openxmlformats.org/officeDocument/2006/relationships/tags" Target="../tags/tag239.xml"/><Relationship Id="rId21" Type="http://schemas.openxmlformats.org/officeDocument/2006/relationships/tags" Target="../tags/tag238.xml"/><Relationship Id="rId20" Type="http://schemas.openxmlformats.org/officeDocument/2006/relationships/tags" Target="../tags/tag237.xml"/><Relationship Id="rId2" Type="http://schemas.openxmlformats.org/officeDocument/2006/relationships/image" Target="../media/image2.png"/><Relationship Id="rId19" Type="http://schemas.openxmlformats.org/officeDocument/2006/relationships/tags" Target="../tags/tag236.xml"/><Relationship Id="rId18" Type="http://schemas.openxmlformats.org/officeDocument/2006/relationships/tags" Target="../tags/tag235.xml"/><Relationship Id="rId17" Type="http://schemas.openxmlformats.org/officeDocument/2006/relationships/tags" Target="../tags/tag234.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4" Type="http://schemas.openxmlformats.org/officeDocument/2006/relationships/slideLayout" Target="../slideLayouts/slideLayout2.xml"/><Relationship Id="rId43" Type="http://schemas.openxmlformats.org/officeDocument/2006/relationships/tags" Target="../tags/tag290.xml"/><Relationship Id="rId42" Type="http://schemas.openxmlformats.org/officeDocument/2006/relationships/tags" Target="../tags/tag289.xml"/><Relationship Id="rId41" Type="http://schemas.openxmlformats.org/officeDocument/2006/relationships/tags" Target="../tags/tag288.xml"/><Relationship Id="rId40" Type="http://schemas.openxmlformats.org/officeDocument/2006/relationships/tags" Target="../tags/tag287.xml"/><Relationship Id="rId4" Type="http://schemas.openxmlformats.org/officeDocument/2006/relationships/tags" Target="../tags/tag251.xml"/><Relationship Id="rId39" Type="http://schemas.openxmlformats.org/officeDocument/2006/relationships/tags" Target="../tags/tag286.xml"/><Relationship Id="rId38" Type="http://schemas.openxmlformats.org/officeDocument/2006/relationships/tags" Target="../tags/tag285.xml"/><Relationship Id="rId37" Type="http://schemas.openxmlformats.org/officeDocument/2006/relationships/tags" Target="../tags/tag284.xml"/><Relationship Id="rId36" Type="http://schemas.openxmlformats.org/officeDocument/2006/relationships/tags" Target="../tags/tag283.xml"/><Relationship Id="rId35" Type="http://schemas.openxmlformats.org/officeDocument/2006/relationships/tags" Target="../tags/tag282.xml"/><Relationship Id="rId34" Type="http://schemas.openxmlformats.org/officeDocument/2006/relationships/tags" Target="../tags/tag281.xml"/><Relationship Id="rId33" Type="http://schemas.openxmlformats.org/officeDocument/2006/relationships/tags" Target="../tags/tag280.xml"/><Relationship Id="rId32" Type="http://schemas.openxmlformats.org/officeDocument/2006/relationships/tags" Target="../tags/tag279.xml"/><Relationship Id="rId31" Type="http://schemas.openxmlformats.org/officeDocument/2006/relationships/tags" Target="../tags/tag278.xml"/><Relationship Id="rId30" Type="http://schemas.openxmlformats.org/officeDocument/2006/relationships/tags" Target="../tags/tag277.xml"/><Relationship Id="rId3" Type="http://schemas.openxmlformats.org/officeDocument/2006/relationships/image" Target="../media/image8.png"/><Relationship Id="rId29" Type="http://schemas.openxmlformats.org/officeDocument/2006/relationships/tags" Target="../tags/tag276.xml"/><Relationship Id="rId28" Type="http://schemas.openxmlformats.org/officeDocument/2006/relationships/tags" Target="../tags/tag275.xml"/><Relationship Id="rId27" Type="http://schemas.openxmlformats.org/officeDocument/2006/relationships/tags" Target="../tags/tag274.xml"/><Relationship Id="rId26" Type="http://schemas.openxmlformats.org/officeDocument/2006/relationships/tags" Target="../tags/tag273.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image" Target="../media/image2.png"/><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3.png"/><Relationship Id="rId6" Type="http://schemas.openxmlformats.org/officeDocument/2006/relationships/tags" Target="../tags/tag292.xml"/><Relationship Id="rId5" Type="http://schemas.openxmlformats.org/officeDocument/2006/relationships/image" Target="../media/image9.png"/><Relationship Id="rId4" Type="http://schemas.openxmlformats.org/officeDocument/2006/relationships/tags" Target="../tags/tag29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93.xml"/><Relationship Id="rId4" Type="http://schemas.openxmlformats.org/officeDocument/2006/relationships/image" Target="../media/image10.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9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image" Target="../media/image8.png"/><Relationship Id="rId2" Type="http://schemas.openxmlformats.org/officeDocument/2006/relationships/image" Target="../media/image2.png"/><Relationship Id="rId19" Type="http://schemas.openxmlformats.org/officeDocument/2006/relationships/slideLayout" Target="../slideLayouts/slideLayout2.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10.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8.png"/><Relationship Id="rId22" Type="http://schemas.openxmlformats.org/officeDocument/2006/relationships/slideLayout" Target="../slideLayouts/slideLayout2.xml"/><Relationship Id="rId21" Type="http://schemas.openxmlformats.org/officeDocument/2006/relationships/tags" Target="../tags/tag328.xml"/><Relationship Id="rId20" Type="http://schemas.openxmlformats.org/officeDocument/2006/relationships/tags" Target="../tags/tag327.xml"/><Relationship Id="rId2" Type="http://schemas.openxmlformats.org/officeDocument/2006/relationships/image" Target="../media/image2.png"/><Relationship Id="rId19" Type="http://schemas.openxmlformats.org/officeDocument/2006/relationships/tags" Target="../tags/tag326.xml"/><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4.png"/><Relationship Id="rId7" Type="http://schemas.openxmlformats.org/officeDocument/2006/relationships/tags" Target="../tags/tag330.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tags" Target="../tags/tag329.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8" Type="http://schemas.openxmlformats.org/officeDocument/2006/relationships/slideLayout" Target="../slideLayouts/slideLayout2.xml"/><Relationship Id="rId37" Type="http://schemas.openxmlformats.org/officeDocument/2006/relationships/tags" Target="../tags/tag34.xml"/><Relationship Id="rId36" Type="http://schemas.openxmlformats.org/officeDocument/2006/relationships/tags" Target="../tags/tag33.xml"/><Relationship Id="rId35" Type="http://schemas.openxmlformats.org/officeDocument/2006/relationships/tags" Target="../tags/tag32.xml"/><Relationship Id="rId34" Type="http://schemas.openxmlformats.org/officeDocument/2006/relationships/tags" Target="../tags/tag31.xml"/><Relationship Id="rId33" Type="http://schemas.openxmlformats.org/officeDocument/2006/relationships/tags" Target="../tags/tag30.xml"/><Relationship Id="rId32" Type="http://schemas.openxmlformats.org/officeDocument/2006/relationships/tags" Target="../tags/tag29.xml"/><Relationship Id="rId31" Type="http://schemas.openxmlformats.org/officeDocument/2006/relationships/tags" Target="../tags/tag28.xml"/><Relationship Id="rId30" Type="http://schemas.openxmlformats.org/officeDocument/2006/relationships/tags" Target="../tags/tag27.xml"/><Relationship Id="rId3" Type="http://schemas.openxmlformats.org/officeDocument/2006/relationships/image" Target="../media/image8.png"/><Relationship Id="rId29" Type="http://schemas.openxmlformats.org/officeDocument/2006/relationships/tags" Target="../tags/tag2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image" Target="../media/image2.png"/><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2" Type="http://schemas.openxmlformats.org/officeDocument/2006/relationships/slideLayout" Target="../slideLayouts/slideLayout2.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tags" Target="../tags/tag35.xml"/><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tags" Target="../tags/tag68.xml"/><Relationship Id="rId36" Type="http://schemas.openxmlformats.org/officeDocument/2006/relationships/tags" Target="../tags/tag67.xml"/><Relationship Id="rId35" Type="http://schemas.openxmlformats.org/officeDocument/2006/relationships/tags" Target="../tags/tag66.xml"/><Relationship Id="rId34" Type="http://schemas.openxmlformats.org/officeDocument/2006/relationships/tags" Target="../tags/tag65.xml"/><Relationship Id="rId33" Type="http://schemas.openxmlformats.org/officeDocument/2006/relationships/tags" Target="../tags/tag64.xml"/><Relationship Id="rId32" Type="http://schemas.openxmlformats.org/officeDocument/2006/relationships/tags" Target="../tags/tag63.xml"/><Relationship Id="rId31" Type="http://schemas.openxmlformats.org/officeDocument/2006/relationships/tags" Target="../tags/tag62.xml"/><Relationship Id="rId30" Type="http://schemas.openxmlformats.org/officeDocument/2006/relationships/tags" Target="../tags/tag61.xml"/><Relationship Id="rId3" Type="http://schemas.openxmlformats.org/officeDocument/2006/relationships/image" Target="../media/image8.png"/><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image" Target="../media/image2.png"/><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997775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305175" y="231394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大学生健康教育</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sp>
        <p:nvSpPr>
          <p:cNvPr id="32" name="标题 27"/>
          <p:cNvSpPr>
            <a:spLocks noGrp="1"/>
          </p:cNvSpPr>
          <p:nvPr/>
        </p:nvSpPr>
        <p:spPr>
          <a:xfrm>
            <a:off x="6316980" y="3698240"/>
            <a:ext cx="3804920" cy="7207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sz="1600" dirty="0">
                <a:solidFill>
                  <a:schemeClr val="tx1">
                    <a:lumMod val="75000"/>
                    <a:lumOff val="25000"/>
                  </a:schemeClr>
                </a:solidFill>
                <a:latin typeface="+mn-lt"/>
                <a:ea typeface="+mn-ea"/>
                <a:cs typeface="+mn-ea"/>
                <a:sym typeface="+mn-lt"/>
              </a:rPr>
              <a:t>北京出版社</a:t>
            </a:r>
            <a:endParaRPr lang="zh-CN" sz="1600" dirty="0">
              <a:solidFill>
                <a:schemeClr val="tx1">
                  <a:lumMod val="75000"/>
                  <a:lumOff val="25000"/>
                </a:schemeClr>
              </a:solidFill>
              <a:latin typeface="+mn-lt"/>
              <a:ea typeface="+mn-ea"/>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五、提高大学生心理素质水平的途径</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917575" y="1316355"/>
            <a:ext cx="9916795" cy="432308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a:buFont typeface="Wingdings" panose="05000000000000000000" pitchFamily="2" charset="2"/>
              <a:buNone/>
            </a:pPr>
            <a:r>
              <a:rPr lang="zh-CN" altLang="en-US" dirty="0">
                <a:latin typeface="+mn-lt"/>
                <a:ea typeface="+mn-ea"/>
                <a:cs typeface="+mn-ea"/>
                <a:sym typeface="+mn-lt"/>
              </a:rPr>
              <a:t>（一）调动社会力量，进行心理卫生知识宣传</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提高全社会对心理素质教育的重视，不仅全民健身，也要全民健心。只有社会成员总体心理素质提高了，才能有利于青少年一代和大学生群体的心理健康。</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（二）重视高校心理卫生教育</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要在全校范围内开展心理卫生宣传普及活动。组织大学生心理健康宣传日（周）活动，举办心理健康讲座和心理知识竞赛，建立大学生心理协会，开办网上心理健康栏目，并发挥学校广播、电视、校刊、校报、橱窗、板报和校园网络的作用，宣传普及心理健康知识，强化学生的参与意识，学会心理调节，学会自我完善。</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（三）增强家庭的心理保健功能</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要提高大学生的心理素质水平，必须从根本上增强父母的心理健康意识，营造和睦宽松的家庭氛围，提倡科学民主的教养方式，为孩子身心健康发展创造良好的第一环境。</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五、提高大学生心理素质水平的途径</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831215" y="1849120"/>
            <a:ext cx="6093460" cy="355346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a:buFont typeface="Wingdings" panose="05000000000000000000" pitchFamily="2" charset="2"/>
              <a:buNone/>
            </a:pPr>
            <a:r>
              <a:rPr lang="zh-CN" altLang="en-US" dirty="0">
                <a:latin typeface="+mn-lt"/>
                <a:ea typeface="+mn-ea"/>
                <a:cs typeface="+mn-ea"/>
                <a:sym typeface="+mn-lt"/>
              </a:rPr>
              <a:t>（四）个体方面的自我调适</a:t>
            </a:r>
            <a:endParaRPr lang="zh-CN" altLang="en-US" dirty="0">
              <a:latin typeface="+mn-lt"/>
              <a:ea typeface="+mn-ea"/>
              <a:cs typeface="+mn-ea"/>
              <a:sym typeface="+mn-lt"/>
            </a:endParaRPr>
          </a:p>
          <a:p>
            <a:pPr indent="0">
              <a:buFont typeface="Wingdings" panose="05000000000000000000" pitchFamily="2" charset="2"/>
              <a:buNone/>
            </a:pPr>
            <a:r>
              <a:rPr lang="zh-CN" altLang="en-US" dirty="0">
                <a:latin typeface="+mn-lt"/>
                <a:ea typeface="+mn-ea"/>
                <a:cs typeface="+mn-ea"/>
                <a:sym typeface="+mn-lt"/>
              </a:rPr>
              <a:t>提高大学生心理素质水平，增强大学生心理健康，除了社会的积极努力外，也需要自我调节和训练，这是心理素质教育的核心内容。大学生的自我调适，包括调整认知结构、完善自我意识、学会情绪调节、锻炼意志品质、提高适应能力、塑造健康人格等方面的心理疏导。在学习心理卫生知识，强化心理健康意识，树立正确的世界观、人生观、价值观的基础上，必须掌握一定的自我调适技巧。</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a:stretch>
            <a:fillRect/>
          </a:stretch>
        </p:blipFill>
        <p:spPr>
          <a:xfrm>
            <a:off x="7339164" y="811802"/>
            <a:ext cx="3993681" cy="59871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TWO</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507490" y="3582670"/>
            <a:ext cx="817245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ct val="120000"/>
              </a:lnSpc>
              <a:spcBef>
                <a:spcPts val="0"/>
              </a:spcBef>
              <a:spcAft>
                <a:spcPts val="0"/>
              </a:spcAft>
            </a:pPr>
            <a:r>
              <a:rPr lang="en-US" sz="4800" dirty="0">
                <a:solidFill>
                  <a:srgbClr val="3B9C87"/>
                </a:solidFill>
                <a:latin typeface="+mn-lt"/>
                <a:ea typeface="+mn-ea"/>
                <a:cs typeface="+mn-ea"/>
                <a:sym typeface="+mn-lt"/>
              </a:rPr>
              <a:t>02.</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遇见未知的自己</a:t>
            </a:r>
            <a:endParaRPr lang="en-US" sz="2800" dirty="0" err="1">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——大学生自我意识与心理健康</a:t>
            </a:r>
            <a:endParaRPr lang="en-US"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890" y="1863725"/>
            <a:ext cx="5880100" cy="392557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自我意识的概念比较抽象，其实在日常生活中，“自我”这一现象使人联想最多的概念有“自私”“非我”“他人”“个人的”“自身”“自己”，另外也有理性概念，如自我观念、自我意象、自我意识、自我概念、自我评价和自我表现等。</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自我意识是一个人在社会化过程中逐步形成和发展起来的，对自我以及自己与周围环境关系的多方面多层次的认知、体验和评价，是个体关于自我全部的思想、情感和态度的总和。它是个体通过对自身的观察和反省、自己与他人与集体的关系的比较、分析中形成一定的自我印象，并形成一定行为方式与自身的独特个性。自我意识是个性的组成成分之一，既是个性形成水平的标志，也是推动个性发展的重要因素。</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一、自我意识的概念</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二、自我意识的层次和结构</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323204" y="1506085"/>
            <a:ext cx="5760731" cy="4050800"/>
          </a:xfrm>
          <a:prstGeom prst="rect">
            <a:avLst/>
          </a:prstGeom>
        </p:spPr>
      </p:pic>
      <p:sp>
        <p:nvSpPr>
          <p:cNvPr id="3" name="文本框 2"/>
          <p:cNvSpPr txBox="1"/>
          <p:nvPr>
            <p:custDataLst>
              <p:tags r:id="rId5"/>
            </p:custDataLst>
          </p:nvPr>
        </p:nvSpPr>
        <p:spPr>
          <a:xfrm>
            <a:off x="6285865" y="1671955"/>
            <a:ext cx="4714875" cy="452310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自我意识是一个多维度、多层次的心理系统，不是个别的心理机能。我们可以从以下几方面对自我意识的构建进行解析。</a:t>
            </a:r>
            <a:endParaRPr lang="zh-CN" altLang="en-US" dirty="0">
              <a:latin typeface="+mn-lt"/>
              <a:ea typeface="+mn-ea"/>
              <a:cs typeface="+mn-ea"/>
              <a:sym typeface="+mn-lt"/>
            </a:endParaRPr>
          </a:p>
          <a:p>
            <a:pPr marL="0" indent="0" fontAlgn="auto">
              <a:lnSpc>
                <a:spcPct val="150000"/>
              </a:lnSpc>
              <a:buNone/>
            </a:pPr>
            <a:r>
              <a:rPr lang="zh-CN" altLang="en-US" b="1" dirty="0">
                <a:solidFill>
                  <a:srgbClr val="3B9C87"/>
                </a:solidFill>
                <a:latin typeface="+mn-lt"/>
                <a:ea typeface="+mn-ea"/>
                <a:cs typeface="+mn-ea"/>
                <a:sym typeface="+mn-lt"/>
              </a:rPr>
              <a:t>从结构上看</a:t>
            </a:r>
            <a:r>
              <a:rPr lang="zh-CN" altLang="en-US" dirty="0">
                <a:latin typeface="+mn-lt"/>
                <a:ea typeface="+mn-ea"/>
                <a:cs typeface="+mn-ea"/>
                <a:sym typeface="+mn-lt"/>
              </a:rPr>
              <a:t>，自我意识可分为自我认识、自我体验、自我调控三部分。</a:t>
            </a:r>
            <a:endParaRPr lang="zh-CN" altLang="en-US" dirty="0">
              <a:latin typeface="+mn-lt"/>
              <a:ea typeface="+mn-ea"/>
              <a:cs typeface="+mn-ea"/>
              <a:sym typeface="+mn-lt"/>
            </a:endParaRPr>
          </a:p>
          <a:p>
            <a:pPr marL="0" indent="0" fontAlgn="auto">
              <a:lnSpc>
                <a:spcPct val="150000"/>
              </a:lnSpc>
              <a:buNone/>
            </a:pPr>
            <a:r>
              <a:rPr lang="zh-CN" altLang="en-US" b="1" dirty="0">
                <a:solidFill>
                  <a:srgbClr val="3B9C87"/>
                </a:solidFill>
                <a:latin typeface="+mn-lt"/>
                <a:ea typeface="+mn-ea"/>
                <a:cs typeface="+mn-ea"/>
                <a:sym typeface="+mn-lt"/>
              </a:rPr>
              <a:t>从内容上看</a:t>
            </a:r>
            <a:r>
              <a:rPr lang="zh-CN" altLang="en-US" dirty="0">
                <a:latin typeface="+mn-lt"/>
                <a:ea typeface="+mn-ea"/>
                <a:cs typeface="+mn-ea"/>
                <a:sym typeface="+mn-lt"/>
              </a:rPr>
              <a:t>，自我意识可分为生理自我、社会自我和心理自我。</a:t>
            </a:r>
            <a:endParaRPr lang="zh-CN" altLang="en-US" dirty="0">
              <a:latin typeface="+mn-lt"/>
              <a:ea typeface="+mn-ea"/>
              <a:cs typeface="+mn-ea"/>
              <a:sym typeface="+mn-lt"/>
            </a:endParaRPr>
          </a:p>
          <a:p>
            <a:pPr marL="0" indent="0" fontAlgn="auto">
              <a:lnSpc>
                <a:spcPct val="150000"/>
              </a:lnSpc>
              <a:buNone/>
            </a:pPr>
            <a:r>
              <a:rPr lang="zh-CN" altLang="en-US" b="1" dirty="0">
                <a:solidFill>
                  <a:srgbClr val="3B9C87"/>
                </a:solidFill>
                <a:latin typeface="+mn-lt"/>
                <a:ea typeface="+mn-ea"/>
                <a:cs typeface="+mn-ea"/>
                <a:sym typeface="+mn-lt"/>
              </a:rPr>
              <a:t>从层次来看</a:t>
            </a:r>
            <a:r>
              <a:rPr lang="zh-CN" altLang="en-US" dirty="0">
                <a:latin typeface="+mn-lt"/>
                <a:ea typeface="+mn-ea"/>
                <a:cs typeface="+mn-ea"/>
                <a:sym typeface="+mn-lt"/>
              </a:rPr>
              <a:t>，上述的生理自我、社会自我和心理自我是一个由低到高的发展序列，</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而且三者之间是密切联系的。</a:t>
            </a:r>
            <a:endParaRPr lang="zh-CN" altLang="en-US" dirty="0">
              <a:latin typeface="+mn-lt"/>
              <a:ea typeface="+mn-ea"/>
              <a:cs typeface="+mn-ea"/>
              <a:sym typeface="+mn-lt"/>
            </a:endParaRPr>
          </a:p>
          <a:p>
            <a:pPr marL="0" indent="0" fontAlgn="auto">
              <a:lnSpc>
                <a:spcPct val="150000"/>
              </a:lnSpc>
              <a:buNone/>
            </a:pPr>
            <a:r>
              <a:rPr lang="zh-CN" altLang="en-US" b="1" dirty="0">
                <a:solidFill>
                  <a:srgbClr val="3B9C87"/>
                </a:solidFill>
                <a:latin typeface="+mn-lt"/>
                <a:ea typeface="+mn-ea"/>
                <a:cs typeface="+mn-ea"/>
                <a:sym typeface="+mn-lt"/>
              </a:rPr>
              <a:t>从存在方式看</a:t>
            </a:r>
            <a:r>
              <a:rPr lang="zh-CN" altLang="en-US" dirty="0">
                <a:latin typeface="+mn-lt"/>
                <a:ea typeface="+mn-ea"/>
                <a:cs typeface="+mn-ea"/>
                <a:sym typeface="+mn-lt"/>
              </a:rPr>
              <a:t>，自我意识可分为现实自我、投射自我和理想自我。</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自我意识是一个多维度、多层次的心理系统，不是个别的心理机能。我们可以从以下几方面对自我意识的构建进行解析。</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一、大学生健康教育的目的</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5" name="任意多边形 4"/>
          <p:cNvSpPr/>
          <p:nvPr>
            <p:custDataLst>
              <p:tags r:id="rId4"/>
            </p:custDataLst>
          </p:nvPr>
        </p:nvSpPr>
        <p:spPr>
          <a:xfrm>
            <a:off x="2108166" y="2402087"/>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5"/>
            </p:custDataLst>
          </p:nvPr>
        </p:nvSpPr>
        <p:spPr>
          <a:xfrm>
            <a:off x="2094199" y="2457950"/>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6"/>
            </p:custDataLst>
          </p:nvPr>
        </p:nvSpPr>
        <p:spPr>
          <a:xfrm>
            <a:off x="2238507" y="2116990"/>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7"/>
            </p:custDataLst>
          </p:nvPr>
        </p:nvSpPr>
        <p:spPr>
          <a:xfrm>
            <a:off x="1660974" y="3145036"/>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自我概念偏差——自我中心</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8"/>
            </p:custDataLst>
          </p:nvPr>
        </p:nvSpPr>
        <p:spPr>
          <a:xfrm>
            <a:off x="4445726" y="2402086"/>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9"/>
            </p:custDataLst>
          </p:nvPr>
        </p:nvSpPr>
        <p:spPr>
          <a:xfrm>
            <a:off x="4431759" y="2457950"/>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标题 1"/>
          <p:cNvSpPr txBox="1"/>
          <p:nvPr>
            <p:custDataLst>
              <p:tags r:id="rId10"/>
            </p:custDataLst>
          </p:nvPr>
        </p:nvSpPr>
        <p:spPr>
          <a:xfrm>
            <a:off x="4576068" y="2116990"/>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标题 1"/>
          <p:cNvSpPr txBox="1"/>
          <p:nvPr>
            <p:custDataLst>
              <p:tags r:id="rId11"/>
            </p:custDataLst>
          </p:nvPr>
        </p:nvSpPr>
        <p:spPr>
          <a:xfrm>
            <a:off x="3998534" y="3145035"/>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扭曲的自尊——虚荣</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12"/>
            </p:custDataLst>
          </p:nvPr>
        </p:nvSpPr>
        <p:spPr>
          <a:xfrm>
            <a:off x="6783289" y="2402086"/>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13"/>
            </p:custDataLst>
          </p:nvPr>
        </p:nvSpPr>
        <p:spPr>
          <a:xfrm>
            <a:off x="6769322" y="2457950"/>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标题 1"/>
          <p:cNvSpPr txBox="1"/>
          <p:nvPr>
            <p:custDataLst>
              <p:tags r:id="rId14"/>
            </p:custDataLst>
          </p:nvPr>
        </p:nvSpPr>
        <p:spPr>
          <a:xfrm>
            <a:off x="6913630" y="2116990"/>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标题 1"/>
          <p:cNvSpPr txBox="1"/>
          <p:nvPr>
            <p:custDataLst>
              <p:tags r:id="rId15"/>
            </p:custDataLst>
          </p:nvPr>
        </p:nvSpPr>
        <p:spPr>
          <a:xfrm>
            <a:off x="6336096" y="3145035"/>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消极的自觉——自卑</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16"/>
            </p:custDataLst>
          </p:nvPr>
        </p:nvSpPr>
        <p:spPr>
          <a:xfrm>
            <a:off x="9120849" y="2402086"/>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17"/>
            </p:custDataLst>
          </p:nvPr>
        </p:nvSpPr>
        <p:spPr>
          <a:xfrm>
            <a:off x="9106882" y="2457950"/>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p:nvPr>
            <p:custDataLst>
              <p:tags r:id="rId18"/>
            </p:custDataLst>
          </p:nvPr>
        </p:nvSpPr>
        <p:spPr>
          <a:xfrm>
            <a:off x="9251190" y="2116990"/>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标题 1"/>
          <p:cNvSpPr txBox="1"/>
          <p:nvPr>
            <p:custDataLst>
              <p:tags r:id="rId19"/>
            </p:custDataLst>
          </p:nvPr>
        </p:nvSpPr>
        <p:spPr>
          <a:xfrm>
            <a:off x="8673657" y="3145035"/>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退缩的自主——从众</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0"/>
            </p:custDataLst>
          </p:nvPr>
        </p:nvSpPr>
        <p:spPr>
          <a:xfrm>
            <a:off x="2108166" y="4698287"/>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21"/>
            </p:custDataLst>
          </p:nvPr>
        </p:nvSpPr>
        <p:spPr>
          <a:xfrm>
            <a:off x="2094199" y="4754151"/>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标题 1"/>
          <p:cNvSpPr txBox="1"/>
          <p:nvPr>
            <p:custDataLst>
              <p:tags r:id="rId22"/>
            </p:custDataLst>
          </p:nvPr>
        </p:nvSpPr>
        <p:spPr>
          <a:xfrm>
            <a:off x="2238507" y="4413191"/>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标题 1"/>
          <p:cNvSpPr txBox="1"/>
          <p:nvPr>
            <p:custDataLst>
              <p:tags r:id="rId23"/>
            </p:custDataLst>
          </p:nvPr>
        </p:nvSpPr>
        <p:spPr>
          <a:xfrm>
            <a:off x="1660974" y="5441236"/>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变态的自立——逆反</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6" name="任意多边形 35"/>
          <p:cNvSpPr/>
          <p:nvPr>
            <p:custDataLst>
              <p:tags r:id="rId24"/>
            </p:custDataLst>
          </p:nvPr>
        </p:nvSpPr>
        <p:spPr>
          <a:xfrm>
            <a:off x="4445727" y="4698287"/>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25"/>
            </p:custDataLst>
          </p:nvPr>
        </p:nvSpPr>
        <p:spPr>
          <a:xfrm>
            <a:off x="4431760" y="4754151"/>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标题 1"/>
          <p:cNvSpPr txBox="1"/>
          <p:nvPr>
            <p:custDataLst>
              <p:tags r:id="rId26"/>
            </p:custDataLst>
          </p:nvPr>
        </p:nvSpPr>
        <p:spPr>
          <a:xfrm>
            <a:off x="4576068" y="4413191"/>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标题 1"/>
          <p:cNvSpPr txBox="1"/>
          <p:nvPr>
            <p:custDataLst>
              <p:tags r:id="rId27"/>
            </p:custDataLst>
          </p:nvPr>
        </p:nvSpPr>
        <p:spPr>
          <a:xfrm>
            <a:off x="3998534" y="5441236"/>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极端的自信——自负</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0" name="任意多边形 39"/>
          <p:cNvSpPr/>
          <p:nvPr>
            <p:custDataLst>
              <p:tags r:id="rId28"/>
            </p:custDataLst>
          </p:nvPr>
        </p:nvSpPr>
        <p:spPr>
          <a:xfrm>
            <a:off x="6783289" y="4698287"/>
            <a:ext cx="95051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29"/>
            </p:custDataLst>
          </p:nvPr>
        </p:nvSpPr>
        <p:spPr>
          <a:xfrm>
            <a:off x="6769322" y="4754151"/>
            <a:ext cx="971464" cy="56562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标题 1"/>
          <p:cNvSpPr txBox="1"/>
          <p:nvPr>
            <p:custDataLst>
              <p:tags r:id="rId30"/>
            </p:custDataLst>
          </p:nvPr>
        </p:nvSpPr>
        <p:spPr>
          <a:xfrm>
            <a:off x="6913630" y="4413191"/>
            <a:ext cx="683824" cy="674413"/>
          </a:xfrm>
          <a:prstGeom prst="rect">
            <a:avLst/>
          </a:prstGeom>
          <a:noFill/>
        </p:spPr>
        <p:txBody>
          <a:bodyPr wrap="square" rtlCol="0">
            <a:normAutofit fontScale="90000"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标题 1"/>
          <p:cNvSpPr txBox="1"/>
          <p:nvPr>
            <p:custDataLst>
              <p:tags r:id="rId31"/>
            </p:custDataLst>
          </p:nvPr>
        </p:nvSpPr>
        <p:spPr>
          <a:xfrm>
            <a:off x="6336096" y="5441236"/>
            <a:ext cx="1978016" cy="70871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放纵的自我——任性</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nvSpPr>
        <p:spPr>
          <a:xfrm>
            <a:off x="1445260" y="1417320"/>
            <a:ext cx="9556750" cy="337185"/>
          </a:xfrm>
          <a:prstGeom prst="rect">
            <a:avLst/>
          </a:prstGeom>
          <a:noFill/>
        </p:spPr>
        <p:txBody>
          <a:bodyPr wrap="square" rtlCol="0">
            <a:spAutoFit/>
          </a:bodyPr>
          <a:p>
            <a:r>
              <a:rPr lang="zh-CN" altLang="en-US" sz="1600"/>
              <a:t>大学生自我意识发展过程中的缺陷可以概括为以下几点。</a:t>
            </a:r>
            <a:endParaRPr lang="zh-CN" altLang="en-US" sz="160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890" y="1417320"/>
            <a:ext cx="6042660" cy="452310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（一）正确认识自我</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我们每个人都是一个独立而特殊的个体，认识自己的特殊性，认识自己的自我本性，并且坦然地接受自己作为一种独立而特殊的个体的存在，我们才能相信自己，才能尊重自己，才能体会到自我存在的价值。</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（二）积极悦纳自我</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悦纳自我就是要无条件地接受自己的一切，好的和坏的，成功的和失败的，有价值的和无价值的，凡自身现实的一切都应该积极肯定，要平静而理智地对待自己的长短优劣、得失成败，要乐观开朗，以发展的眼光来看待自己。在自我悦纳的基础上，培养自信、自立、自强、自主的心理品质，从而发展自我、更新自我。</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四、大学生自我意识的完善</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890" y="1417320"/>
            <a:ext cx="6042660" cy="452310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（三）灵活调控自我</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灵活调控自我具体从以下几个方面着手。</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（1）分清可控与不可控自我，不断完善可控自我，接纳不可控自我。</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（2）确立合适的理想自我，不断调整目标和行为，保持适中的自我期望水平。</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（3）以“开放”的心态与人交往，给自己一个感情表达的出口，有助于他人客观地认识自我，对经验持“开放”态度，树立独立的自信心。</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（4）任何事物的含义都是我们主观赋予的，任何现象都可以用两种以上的视角来看待，发展积极主义取向的生活态度，有助于引导自我朝着积极健康的方向发展。</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四、大学生自我意识的完善</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890" y="1606550"/>
            <a:ext cx="5767705" cy="378460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（四）努力超越自我</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努力超越自我具体可从以下几个方面着手。</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（1）将超越自我作为毕生发展的课题，明确任何现状都是暂时的或阶段性的。</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（2）把握自我意识发展的契机，在转变生活环境、融入新的交际圈、经历人生重要事件或遭遇重大挫折失败等时候，进行积极的自我探索，寻求突破和超越。</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（3）用行为实践带动自我意识的积极发展，比如对着镜子笑，可以使自己心情更愉悦，昂首迈着矫健的步伐，可以使自己感到更加自信。</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四、大学生自我意识的完善</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03.</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人有千面，各有不同</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——大学生人格发展与心理健康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02.</a:t>
            </a:r>
            <a:r>
              <a:rPr lang="en-US" sz="2000" dirty="0">
                <a:solidFill>
                  <a:schemeClr val="tx1">
                    <a:lumMod val="75000"/>
                    <a:lumOff val="25000"/>
                  </a:schemeClr>
                </a:solidFill>
                <a:latin typeface="+mn-lt"/>
                <a:ea typeface="+mn-ea"/>
                <a:cs typeface="+mn-ea"/>
                <a:sym typeface="+mn-lt"/>
              </a:rPr>
              <a:t>模块二　健康意识和素养</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03.</a:t>
            </a:r>
            <a:r>
              <a:rPr lang="en-US" sz="2000" dirty="0">
                <a:solidFill>
                  <a:schemeClr val="tx1">
                    <a:lumMod val="75000"/>
                    <a:lumOff val="25000"/>
                  </a:schemeClr>
                </a:solidFill>
                <a:latin typeface="+mn-lt"/>
                <a:ea typeface="+mn-ea"/>
                <a:cs typeface="+mn-ea"/>
                <a:sym typeface="+mn-lt"/>
              </a:rPr>
              <a:t>模块三　健康生活方式</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04.</a:t>
            </a:r>
            <a:r>
              <a:rPr lang="en-US" sz="2000" dirty="0">
                <a:solidFill>
                  <a:schemeClr val="tx1">
                    <a:lumMod val="75000"/>
                    <a:lumOff val="25000"/>
                  </a:schemeClr>
                </a:solidFill>
                <a:latin typeface="+mn-lt"/>
                <a:ea typeface="+mn-ea"/>
                <a:cs typeface="+mn-ea"/>
                <a:sym typeface="+mn-lt"/>
              </a:rPr>
              <a:t>模块四　心理健康</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66" y="2267497"/>
            <a:ext cx="3495198"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01.</a:t>
            </a:r>
            <a:r>
              <a:rPr sz="2000" dirty="0">
                <a:solidFill>
                  <a:schemeClr val="tx1">
                    <a:lumMod val="75000"/>
                    <a:lumOff val="25000"/>
                  </a:schemeClr>
                </a:solidFill>
                <a:latin typeface="+mn-lt"/>
                <a:ea typeface="+mn-ea"/>
                <a:cs typeface="+mn-ea"/>
                <a:sym typeface="+mn-lt"/>
              </a:rPr>
              <a:t>模块一　绪论</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3" grpId="0"/>
      <p:bldP spid="14" grpId="0"/>
      <p:bldP spid="15" grpId="0"/>
      <p:bldP spid="3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一、人格的含义</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874395" y="1621063"/>
            <a:ext cx="5518785" cy="396938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dirty="0">
                <a:latin typeface="+mn-lt"/>
                <a:ea typeface="+mn-ea"/>
                <a:cs typeface="+mn-ea"/>
                <a:sym typeface="+mn-lt"/>
              </a:rPr>
              <a:t>人格一词译自英语 personality，最初来源于古希腊语 Persona，是指演员在舞台上扮演角色时所戴的假面具，它用来表现剧中人物的身份和性格。在我国的京剧中，各种脸谱也是用来展示不同角色的性格特点的。心理学沿用了“Persona”的含义，把个体在人生舞台上扮演角色时表现出来的种种行为和心理活动都看作是人格的表现。它包含了两层意义：一是指一个人在人生舞台上所表现的种种言行，个人遵从社会文化习俗的要求而做出的反应。即人格所具有的“外壳”，就像舞台上根据角色的要求而戴的面具，反映出一个人外在表现。二是指一个人由于某种原因不愿展现的人格成分，即面具后的真实自我，这是人格的内在特征。</a:t>
            </a:r>
            <a:endParaRPr lang="zh-CN" altLang="en-US"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341079" y="1621063"/>
            <a:ext cx="5857906"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二、人格结构系统</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282700" y="1564005"/>
            <a:ext cx="9694545" cy="82994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sz="1600" dirty="0">
                <a:latin typeface="+mn-lt"/>
                <a:ea typeface="+mn-ea"/>
                <a:cs typeface="+mn-ea"/>
                <a:sym typeface="+mn-lt"/>
              </a:rPr>
              <a:t>人格是由不同成分构成的一个结构系统，不同成分从不同侧面反映个体的差异。人格结构系统包括认知风格、动机、气质、性格、自我调控等成份。</a:t>
            </a:r>
            <a:endParaRPr lang="zh-CN" altLang="en-US" sz="1600" dirty="0">
              <a:latin typeface="+mn-lt"/>
              <a:ea typeface="+mn-ea"/>
              <a:cs typeface="+mn-ea"/>
              <a:sym typeface="+mn-lt"/>
            </a:endParaRPr>
          </a:p>
        </p:txBody>
      </p:sp>
      <p:sp>
        <p:nvSpPr>
          <p:cNvPr id="21" name="椭圆 20"/>
          <p:cNvSpPr/>
          <p:nvPr>
            <p:custDataLst>
              <p:tags r:id="rId4"/>
            </p:custDataLst>
          </p:nvPr>
        </p:nvSpPr>
        <p:spPr>
          <a:xfrm>
            <a:off x="1437519" y="2566545"/>
            <a:ext cx="607314" cy="604091"/>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A</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5"/>
            </p:custDataLst>
          </p:nvPr>
        </p:nvSpPr>
        <p:spPr>
          <a:xfrm>
            <a:off x="2172335" y="2566670"/>
            <a:ext cx="8561705" cy="1184275"/>
          </a:xfrm>
          <a:prstGeom prst="rect">
            <a:avLst/>
          </a:prstGeom>
          <a:noFill/>
        </p:spPr>
        <p:txBody>
          <a:bodyPr wrap="square" rtlCol="0" anchor="ctr">
            <a:normAutofit fontScale="90000"/>
          </a:bodyPr>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（一）气质 </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气质是指个体表现在心理活动的强度、速度、灵活性与指向性等方面的一种稳定的心理特征。这种特征既决定了个体心理活动的动力特征，又给每个人的心理活动蒙上了一层独特的色彩。</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6"/>
            </p:custDataLst>
          </p:nvPr>
        </p:nvSpPr>
        <p:spPr>
          <a:xfrm>
            <a:off x="1437519" y="4463079"/>
            <a:ext cx="607314" cy="604091"/>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B</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7"/>
            </p:custDataLst>
          </p:nvPr>
        </p:nvSpPr>
        <p:spPr>
          <a:xfrm>
            <a:off x="2172335" y="4462780"/>
            <a:ext cx="8561705" cy="1184275"/>
          </a:xfrm>
          <a:prstGeom prst="rect">
            <a:avLst/>
          </a:prstGeom>
          <a:noFill/>
        </p:spPr>
        <p:txBody>
          <a:bodyPr wrap="square" rtlCol="0" anchor="ctr">
            <a:noAutofit/>
          </a:bodyPr>
          <a:p>
            <a:pPr algn="just">
              <a:lnSpc>
                <a:spcPct val="120000"/>
              </a:lnSpc>
            </a:pPr>
            <a:r>
              <a:rPr lang="zh-CN" altLang="en-US" sz="14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（二）性格</a:t>
            </a:r>
            <a:endParaRPr lang="zh-CN" altLang="en-US" sz="14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4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性格是指个人的品行道德和风格。它是人格结构的重要组成部分之一；是个人有关社会规范、伦理道德方面的各种习性的总称；是不易改变的、稳定的心理品质，如诚实、坚贞、奸险、乖戾等可作善恶、好坏、是非等价值评价的心理品质。性格是后天形成的。性格表现了人们对现实与周围世界的态度，对自己、对别人、对事物的态度。</a:t>
            </a:r>
            <a:endParaRPr lang="zh-CN" altLang="en-US" sz="14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三、大学生常见的人格发展缺陷与调适</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662305" y="1893570"/>
            <a:ext cx="6331585" cy="378460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sz="1600" dirty="0">
                <a:latin typeface="+mn-lt"/>
                <a:ea typeface="+mn-ea"/>
                <a:cs typeface="+mn-ea"/>
                <a:sym typeface="+mn-lt"/>
              </a:rPr>
              <a:t>不良人格，又称为人格缺陷，是介于正常人格与人格障碍之间的一种人格状态，也可以说是一种人格发展的不良倾向。大学时代既是学习掌握知识的黄金时代，也是人格发展的重要阶段，当代青年大学生人格养成总的来说是健康的、积极的、向上的，但由于身心发育诸方面都未完全成熟，新的历史时期，现代生活方式与传统观念的冲撞，各种思潮的激荡，多种文化的碰撞，多元化价值观的并存，以及高校扩招，学生数量急剧增加等情况的出现，都在冲击着当代大学生的人格发展取向，导致部分大学生人格发展出现了缺陷，主要表现在以下几方面。</a:t>
            </a:r>
            <a:endParaRPr lang="zh-CN" altLang="en-US" sz="1600"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790055" y="1893570"/>
            <a:ext cx="4866005" cy="3799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三、大学生常见的人格发展缺陷与调适</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5" name="文本框 10"/>
          <p:cNvSpPr txBox="1"/>
          <p:nvPr>
            <p:custDataLst>
              <p:tags r:id="rId4"/>
            </p:custDataLst>
          </p:nvPr>
        </p:nvSpPr>
        <p:spPr>
          <a:xfrm>
            <a:off x="1679258"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（一）自卑</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36" name="椭圆 35"/>
          <p:cNvSpPr/>
          <p:nvPr>
            <p:custDataLst>
              <p:tags r:id="rId5"/>
            </p:custDataLst>
          </p:nvPr>
        </p:nvSpPr>
        <p:spPr>
          <a:xfrm>
            <a:off x="2081449"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2" name="任意多边形: 形状 51"/>
          <p:cNvSpPr/>
          <p:nvPr>
            <p:custDataLst>
              <p:tags r:id="rId6"/>
            </p:custDataLst>
          </p:nvPr>
        </p:nvSpPr>
        <p:spPr>
          <a:xfrm>
            <a:off x="2060948"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37" name="标题 5"/>
          <p:cNvSpPr>
            <a:spLocks noGrp="1"/>
          </p:cNvSpPr>
          <p:nvPr>
            <p:custDataLst>
              <p:tags r:id="rId7"/>
            </p:custDataLst>
          </p:nvPr>
        </p:nvSpPr>
        <p:spPr>
          <a:xfrm>
            <a:off x="2120643"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01</a:t>
            </a:r>
            <a:endParaRPr lang="en-US" altLang="zh-CN" b="1" spc="300" dirty="0">
              <a:solidFill>
                <a:srgbClr val="1D6DC2"/>
              </a:solidFill>
              <a:latin typeface="微软雅黑" panose="020B0503020204020204" charset="-122"/>
            </a:endParaRPr>
          </a:p>
        </p:txBody>
      </p:sp>
      <p:sp>
        <p:nvSpPr>
          <p:cNvPr id="38" name="文本框 10"/>
          <p:cNvSpPr txBox="1"/>
          <p:nvPr>
            <p:custDataLst>
              <p:tags r:id="rId8"/>
            </p:custDataLst>
          </p:nvPr>
        </p:nvSpPr>
        <p:spPr>
          <a:xfrm>
            <a:off x="3542183"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（二）猜疑</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39" name="椭圆 38"/>
          <p:cNvSpPr/>
          <p:nvPr>
            <p:custDataLst>
              <p:tags r:id="rId9"/>
            </p:custDataLst>
          </p:nvPr>
        </p:nvSpPr>
        <p:spPr>
          <a:xfrm>
            <a:off x="3944375" y="1771935"/>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0" name="任意多边形: 形状 51"/>
          <p:cNvSpPr/>
          <p:nvPr>
            <p:custDataLst>
              <p:tags r:id="rId10"/>
            </p:custDataLst>
          </p:nvPr>
        </p:nvSpPr>
        <p:spPr>
          <a:xfrm>
            <a:off x="3923873"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1" name="标题 5"/>
          <p:cNvSpPr>
            <a:spLocks noGrp="1"/>
          </p:cNvSpPr>
          <p:nvPr>
            <p:custDataLst>
              <p:tags r:id="rId11"/>
            </p:custDataLst>
          </p:nvPr>
        </p:nvSpPr>
        <p:spPr>
          <a:xfrm>
            <a:off x="3983569"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02</a:t>
            </a:r>
            <a:endParaRPr lang="en-US" altLang="zh-CN" b="1" spc="300" dirty="0">
              <a:solidFill>
                <a:srgbClr val="38465E"/>
              </a:solidFill>
              <a:latin typeface="微软雅黑" panose="020B0503020204020204" charset="-122"/>
            </a:endParaRPr>
          </a:p>
        </p:txBody>
      </p:sp>
      <p:sp>
        <p:nvSpPr>
          <p:cNvPr id="42" name="文本框 10"/>
          <p:cNvSpPr txBox="1"/>
          <p:nvPr>
            <p:custDataLst>
              <p:tags r:id="rId12"/>
            </p:custDataLst>
          </p:nvPr>
        </p:nvSpPr>
        <p:spPr>
          <a:xfrm>
            <a:off x="5405109"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（三）羞怯</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43" name="椭圆 42"/>
          <p:cNvSpPr/>
          <p:nvPr>
            <p:custDataLst>
              <p:tags r:id="rId13"/>
            </p:custDataLst>
          </p:nvPr>
        </p:nvSpPr>
        <p:spPr>
          <a:xfrm>
            <a:off x="5807301"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4" name="任意多边形: 形状 51"/>
          <p:cNvSpPr/>
          <p:nvPr>
            <p:custDataLst>
              <p:tags r:id="rId14"/>
            </p:custDataLst>
          </p:nvPr>
        </p:nvSpPr>
        <p:spPr>
          <a:xfrm>
            <a:off x="5786799"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5" name="标题 5"/>
          <p:cNvSpPr>
            <a:spLocks noGrp="1"/>
          </p:cNvSpPr>
          <p:nvPr>
            <p:custDataLst>
              <p:tags r:id="rId15"/>
            </p:custDataLst>
          </p:nvPr>
        </p:nvSpPr>
        <p:spPr>
          <a:xfrm>
            <a:off x="5846495"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03</a:t>
            </a:r>
            <a:endParaRPr lang="en-US" altLang="zh-CN" b="1" spc="300" dirty="0">
              <a:solidFill>
                <a:srgbClr val="1D6DC2"/>
              </a:solidFill>
              <a:latin typeface="微软雅黑" panose="020B0503020204020204" charset="-122"/>
            </a:endParaRPr>
          </a:p>
        </p:txBody>
      </p:sp>
      <p:sp>
        <p:nvSpPr>
          <p:cNvPr id="46" name="文本框 45"/>
          <p:cNvSpPr txBox="1"/>
          <p:nvPr>
            <p:custDataLst>
              <p:tags r:id="rId16"/>
            </p:custDataLst>
          </p:nvPr>
        </p:nvSpPr>
        <p:spPr>
          <a:xfrm>
            <a:off x="7268034"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（四）偏狭</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47" name="椭圆 46"/>
          <p:cNvSpPr/>
          <p:nvPr>
            <p:custDataLst>
              <p:tags r:id="rId17"/>
            </p:custDataLst>
          </p:nvPr>
        </p:nvSpPr>
        <p:spPr>
          <a:xfrm>
            <a:off x="7670225" y="1771935"/>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8" name="任意多边形: 形状 51"/>
          <p:cNvSpPr/>
          <p:nvPr>
            <p:custDataLst>
              <p:tags r:id="rId18"/>
            </p:custDataLst>
          </p:nvPr>
        </p:nvSpPr>
        <p:spPr>
          <a:xfrm>
            <a:off x="7649724"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9" name="标题 5"/>
          <p:cNvSpPr>
            <a:spLocks noGrp="1"/>
          </p:cNvSpPr>
          <p:nvPr>
            <p:custDataLst>
              <p:tags r:id="rId19"/>
            </p:custDataLst>
          </p:nvPr>
        </p:nvSpPr>
        <p:spPr>
          <a:xfrm>
            <a:off x="7709420"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04</a:t>
            </a:r>
            <a:endParaRPr lang="en-US" altLang="zh-CN" b="1" spc="300" dirty="0">
              <a:solidFill>
                <a:srgbClr val="38465E"/>
              </a:solidFill>
              <a:latin typeface="微软雅黑" panose="020B0503020204020204" charset="-122"/>
            </a:endParaRPr>
          </a:p>
        </p:txBody>
      </p:sp>
      <p:sp>
        <p:nvSpPr>
          <p:cNvPr id="50" name="文本框 10"/>
          <p:cNvSpPr txBox="1"/>
          <p:nvPr>
            <p:custDataLst>
              <p:tags r:id="rId20"/>
            </p:custDataLst>
          </p:nvPr>
        </p:nvSpPr>
        <p:spPr>
          <a:xfrm>
            <a:off x="9130960"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（五）急躁</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51" name="椭圆 50"/>
          <p:cNvSpPr/>
          <p:nvPr>
            <p:custDataLst>
              <p:tags r:id="rId21"/>
            </p:custDataLst>
          </p:nvPr>
        </p:nvSpPr>
        <p:spPr>
          <a:xfrm>
            <a:off x="9533151"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3" name="任意多边形: 形状 51"/>
          <p:cNvSpPr/>
          <p:nvPr>
            <p:custDataLst>
              <p:tags r:id="rId22"/>
            </p:custDataLst>
          </p:nvPr>
        </p:nvSpPr>
        <p:spPr>
          <a:xfrm>
            <a:off x="9512650"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54" name="标题 5"/>
          <p:cNvSpPr>
            <a:spLocks noGrp="1"/>
          </p:cNvSpPr>
          <p:nvPr>
            <p:custDataLst>
              <p:tags r:id="rId23"/>
            </p:custDataLst>
          </p:nvPr>
        </p:nvSpPr>
        <p:spPr>
          <a:xfrm>
            <a:off x="9572345"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05</a:t>
            </a:r>
            <a:endParaRPr lang="en-US" altLang="zh-CN" b="1" spc="300" dirty="0">
              <a:solidFill>
                <a:srgbClr val="1D6DC2"/>
              </a:solidFill>
              <a:latin typeface="微软雅黑" panose="020B0503020204020204" charset="-122"/>
            </a:endParaRPr>
          </a:p>
        </p:txBody>
      </p:sp>
      <p:sp>
        <p:nvSpPr>
          <p:cNvPr id="55" name="文本框 10"/>
          <p:cNvSpPr txBox="1"/>
          <p:nvPr>
            <p:custDataLst>
              <p:tags r:id="rId24"/>
            </p:custDataLst>
          </p:nvPr>
        </p:nvSpPr>
        <p:spPr>
          <a:xfrm>
            <a:off x="1679258"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（六）懒散</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56" name="椭圆 55"/>
          <p:cNvSpPr/>
          <p:nvPr>
            <p:custDataLst>
              <p:tags r:id="rId25"/>
            </p:custDataLst>
          </p:nvPr>
        </p:nvSpPr>
        <p:spPr>
          <a:xfrm>
            <a:off x="2081449"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7" name="任意多边形: 形状 51"/>
          <p:cNvSpPr/>
          <p:nvPr>
            <p:custDataLst>
              <p:tags r:id="rId26"/>
            </p:custDataLst>
          </p:nvPr>
        </p:nvSpPr>
        <p:spPr>
          <a:xfrm>
            <a:off x="2060948"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58" name="标题 5"/>
          <p:cNvSpPr>
            <a:spLocks noGrp="1"/>
          </p:cNvSpPr>
          <p:nvPr>
            <p:custDataLst>
              <p:tags r:id="rId27"/>
            </p:custDataLst>
          </p:nvPr>
        </p:nvSpPr>
        <p:spPr>
          <a:xfrm>
            <a:off x="2120643"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06</a:t>
            </a:r>
            <a:endParaRPr lang="en-US" altLang="zh-CN" b="1" spc="300" dirty="0">
              <a:solidFill>
                <a:srgbClr val="38465E"/>
              </a:solidFill>
              <a:latin typeface="微软雅黑" panose="020B0503020204020204" charset="-122"/>
            </a:endParaRPr>
          </a:p>
        </p:txBody>
      </p:sp>
      <p:sp>
        <p:nvSpPr>
          <p:cNvPr id="59" name="文本框 10"/>
          <p:cNvSpPr txBox="1"/>
          <p:nvPr>
            <p:custDataLst>
              <p:tags r:id="rId28"/>
            </p:custDataLst>
          </p:nvPr>
        </p:nvSpPr>
        <p:spPr>
          <a:xfrm>
            <a:off x="3542183"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（七）退缩</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0" name="椭圆 59"/>
          <p:cNvSpPr/>
          <p:nvPr>
            <p:custDataLst>
              <p:tags r:id="rId29"/>
            </p:custDataLst>
          </p:nvPr>
        </p:nvSpPr>
        <p:spPr>
          <a:xfrm>
            <a:off x="3944375" y="4089037"/>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1" name="任意多边形: 形状 51"/>
          <p:cNvSpPr/>
          <p:nvPr>
            <p:custDataLst>
              <p:tags r:id="rId30"/>
            </p:custDataLst>
          </p:nvPr>
        </p:nvSpPr>
        <p:spPr>
          <a:xfrm>
            <a:off x="3923874"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62" name="标题 5"/>
          <p:cNvSpPr>
            <a:spLocks noGrp="1"/>
          </p:cNvSpPr>
          <p:nvPr>
            <p:custDataLst>
              <p:tags r:id="rId31"/>
            </p:custDataLst>
          </p:nvPr>
        </p:nvSpPr>
        <p:spPr>
          <a:xfrm>
            <a:off x="3983569"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07</a:t>
            </a:r>
            <a:endParaRPr lang="en-US" altLang="zh-CN" b="1" spc="300" dirty="0">
              <a:solidFill>
                <a:srgbClr val="1D6DC2"/>
              </a:solidFill>
              <a:latin typeface="微软雅黑" panose="020B0503020204020204" charset="-122"/>
            </a:endParaRPr>
          </a:p>
        </p:txBody>
      </p:sp>
      <p:sp>
        <p:nvSpPr>
          <p:cNvPr id="63" name="文本框 10"/>
          <p:cNvSpPr txBox="1"/>
          <p:nvPr>
            <p:custDataLst>
              <p:tags r:id="rId32"/>
            </p:custDataLst>
          </p:nvPr>
        </p:nvSpPr>
        <p:spPr>
          <a:xfrm>
            <a:off x="5405109"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（八）虚荣</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4" name="椭圆 63"/>
          <p:cNvSpPr/>
          <p:nvPr>
            <p:custDataLst>
              <p:tags r:id="rId33"/>
            </p:custDataLst>
          </p:nvPr>
        </p:nvSpPr>
        <p:spPr>
          <a:xfrm>
            <a:off x="5807301"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5" name="任意多边形: 形状 51"/>
          <p:cNvSpPr/>
          <p:nvPr>
            <p:custDataLst>
              <p:tags r:id="rId34"/>
            </p:custDataLst>
          </p:nvPr>
        </p:nvSpPr>
        <p:spPr>
          <a:xfrm>
            <a:off x="5786799"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66" name="标题 5"/>
          <p:cNvSpPr>
            <a:spLocks noGrp="1"/>
          </p:cNvSpPr>
          <p:nvPr>
            <p:custDataLst>
              <p:tags r:id="rId35"/>
            </p:custDataLst>
          </p:nvPr>
        </p:nvSpPr>
        <p:spPr>
          <a:xfrm>
            <a:off x="5846495"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08</a:t>
            </a:r>
            <a:endParaRPr lang="en-US" altLang="zh-CN" b="1" spc="300" dirty="0">
              <a:solidFill>
                <a:srgbClr val="38465E"/>
              </a:solidFill>
              <a:latin typeface="微软雅黑" panose="020B0503020204020204" charset="-122"/>
            </a:endParaRPr>
          </a:p>
        </p:txBody>
      </p:sp>
      <p:sp>
        <p:nvSpPr>
          <p:cNvPr id="67" name="文本框 10"/>
          <p:cNvSpPr txBox="1"/>
          <p:nvPr>
            <p:custDataLst>
              <p:tags r:id="rId36"/>
            </p:custDataLst>
          </p:nvPr>
        </p:nvSpPr>
        <p:spPr>
          <a:xfrm>
            <a:off x="7268034"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（九）抑郁</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8" name="椭圆 67"/>
          <p:cNvSpPr/>
          <p:nvPr>
            <p:custDataLst>
              <p:tags r:id="rId37"/>
            </p:custDataLst>
          </p:nvPr>
        </p:nvSpPr>
        <p:spPr>
          <a:xfrm>
            <a:off x="7670225" y="4089037"/>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9" name="任意多边形: 形状 51"/>
          <p:cNvSpPr/>
          <p:nvPr>
            <p:custDataLst>
              <p:tags r:id="rId38"/>
            </p:custDataLst>
          </p:nvPr>
        </p:nvSpPr>
        <p:spPr>
          <a:xfrm>
            <a:off x="7649724"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70" name="标题 5"/>
          <p:cNvSpPr>
            <a:spLocks noGrp="1"/>
          </p:cNvSpPr>
          <p:nvPr>
            <p:custDataLst>
              <p:tags r:id="rId39"/>
            </p:custDataLst>
          </p:nvPr>
        </p:nvSpPr>
        <p:spPr>
          <a:xfrm>
            <a:off x="7709420"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09</a:t>
            </a:r>
            <a:endParaRPr lang="en-US" altLang="zh-CN" b="1" spc="300" dirty="0">
              <a:solidFill>
                <a:srgbClr val="1D6DC2"/>
              </a:solidFill>
              <a:latin typeface="微软雅黑" panose="020B0503020204020204" charset="-122"/>
            </a:endParaRPr>
          </a:p>
        </p:txBody>
      </p:sp>
      <p:sp>
        <p:nvSpPr>
          <p:cNvPr id="71" name="文本框 10"/>
          <p:cNvSpPr txBox="1"/>
          <p:nvPr>
            <p:custDataLst>
              <p:tags r:id="rId40"/>
            </p:custDataLst>
          </p:nvPr>
        </p:nvSpPr>
        <p:spPr>
          <a:xfrm>
            <a:off x="9130960"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（十）自我中心</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72" name="椭圆 71"/>
          <p:cNvSpPr/>
          <p:nvPr>
            <p:custDataLst>
              <p:tags r:id="rId41"/>
            </p:custDataLst>
          </p:nvPr>
        </p:nvSpPr>
        <p:spPr>
          <a:xfrm>
            <a:off x="9533151"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73" name="任意多边形: 形状 51"/>
          <p:cNvSpPr/>
          <p:nvPr>
            <p:custDataLst>
              <p:tags r:id="rId42"/>
            </p:custDataLst>
          </p:nvPr>
        </p:nvSpPr>
        <p:spPr>
          <a:xfrm>
            <a:off x="9512650"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74" name="标题 5"/>
          <p:cNvSpPr>
            <a:spLocks noGrp="1"/>
          </p:cNvSpPr>
          <p:nvPr>
            <p:custDataLst>
              <p:tags r:id="rId43"/>
            </p:custDataLst>
          </p:nvPr>
        </p:nvSpPr>
        <p:spPr>
          <a:xfrm>
            <a:off x="9572345"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10</a:t>
            </a:r>
            <a:endParaRPr lang="en-US" altLang="zh-CN" b="1" spc="300" dirty="0">
              <a:solidFill>
                <a:srgbClr val="38465E"/>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四、大学生塑造健康人格的途径和方法</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grpSp>
        <p:nvGrpSpPr>
          <p:cNvPr id="18" name="组合 17"/>
          <p:cNvGrpSpPr/>
          <p:nvPr>
            <p:custDataLst>
              <p:tags r:id="rId4"/>
            </p:custDataLst>
          </p:nvPr>
        </p:nvGrpSpPr>
        <p:grpSpPr>
          <a:xfrm>
            <a:off x="1383548" y="1934211"/>
            <a:ext cx="2543409" cy="1676400"/>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 name="直接连接符 2"/>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4669355" y="1934211"/>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5" name="组合 4"/>
          <p:cNvGrpSpPr/>
          <p:nvPr>
            <p:custDataLst>
              <p:tags r:id="rId14"/>
            </p:custDataLst>
          </p:nvPr>
        </p:nvGrpSpPr>
        <p:grpSpPr>
          <a:xfrm>
            <a:off x="3021282" y="3898692"/>
            <a:ext cx="2543409" cy="1676400"/>
            <a:chOff x="1304924" y="3171825"/>
            <a:chExt cx="2647951" cy="1745305"/>
          </a:xfrm>
        </p:grpSpPr>
        <p:cxnSp>
          <p:nvCxnSpPr>
            <p:cNvPr id="8" name="直接连接符 7"/>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2" name="直接连接符 11"/>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4" name="任意多边形 1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6" name="文本框 15"/>
            <p:cNvSpPr txBox="1"/>
            <p:nvPr>
              <p:custDataLst>
                <p:tags r:id="rId1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grpSp>
        <p:nvGrpSpPr>
          <p:cNvPr id="17" name="组合 16"/>
          <p:cNvGrpSpPr/>
          <p:nvPr>
            <p:custDataLst>
              <p:tags r:id="rId19"/>
            </p:custDataLst>
          </p:nvPr>
        </p:nvGrpSpPr>
        <p:grpSpPr>
          <a:xfrm>
            <a:off x="6307089" y="3898692"/>
            <a:ext cx="2543409" cy="1676400"/>
            <a:chOff x="1304924" y="3171825"/>
            <a:chExt cx="2647951" cy="1745305"/>
          </a:xfrm>
        </p:grpSpPr>
        <p:cxnSp>
          <p:nvCxnSpPr>
            <p:cNvPr id="24" name="直接连接符 23"/>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5" name="直接连接符 24"/>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6" name="任意多边形 25"/>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7" name="文本框 26"/>
            <p:cNvSpPr txBox="1"/>
            <p:nvPr>
              <p:custDataLst>
                <p:tags r:id="rId23"/>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E</a:t>
              </a:r>
              <a:endParaRPr lang="zh-CN" altLang="en-US" dirty="0"/>
            </a:p>
          </p:txBody>
        </p:sp>
      </p:grpSp>
      <p:grpSp>
        <p:nvGrpSpPr>
          <p:cNvPr id="28" name="组合 27"/>
          <p:cNvGrpSpPr/>
          <p:nvPr>
            <p:custDataLst>
              <p:tags r:id="rId24"/>
            </p:custDataLst>
          </p:nvPr>
        </p:nvGrpSpPr>
        <p:grpSpPr>
          <a:xfrm>
            <a:off x="7953258" y="1934211"/>
            <a:ext cx="2543409" cy="1676400"/>
            <a:chOff x="1304924" y="3171825"/>
            <a:chExt cx="2647951" cy="1745305"/>
          </a:xfrm>
        </p:grpSpPr>
        <p:cxnSp>
          <p:nvCxnSpPr>
            <p:cNvPr id="29" name="直接连接符 28"/>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0" name="直接连接符 29"/>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1" name="任意多边形 30"/>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2" name="文本框 31"/>
            <p:cNvSpPr txBox="1"/>
            <p:nvPr>
              <p:custDataLst>
                <p:tags r:id="rId2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sp>
        <p:nvSpPr>
          <p:cNvPr id="33" name="文本框 32"/>
          <p:cNvSpPr txBox="1"/>
          <p:nvPr>
            <p:custDataLst>
              <p:tags r:id="rId29"/>
            </p:custDataLst>
          </p:nvPr>
        </p:nvSpPr>
        <p:spPr>
          <a:xfrm>
            <a:off x="1383548" y="194098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自我教育，优化人格整合</a:t>
            </a:r>
            <a:endParaRPr lang="zh-CN" altLang="en-US" sz="1400" spc="15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30"/>
            </p:custDataLst>
          </p:nvPr>
        </p:nvSpPr>
        <p:spPr>
          <a:xfrm>
            <a:off x="4692992" y="194098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努力学习科学文化知识</a:t>
            </a:r>
            <a:endParaRPr lang="zh-CN" altLang="en-US" sz="1400" spc="150">
              <a:solidFill>
                <a:srgbClr val="FFFFFF"/>
              </a:solidFill>
              <a:latin typeface="微软雅黑" panose="020B0503020204020204" charset="-122"/>
              <a:ea typeface="微软雅黑" panose="020B0503020204020204" charset="-122"/>
            </a:endParaRPr>
          </a:p>
        </p:txBody>
      </p:sp>
      <p:sp>
        <p:nvSpPr>
          <p:cNvPr id="75" name="文本框 74"/>
          <p:cNvSpPr txBox="1"/>
          <p:nvPr>
            <p:custDataLst>
              <p:tags r:id="rId31"/>
            </p:custDataLst>
          </p:nvPr>
        </p:nvSpPr>
        <p:spPr>
          <a:xfrm>
            <a:off x="7953258" y="194098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积极参加社会实践</a:t>
            </a:r>
            <a:endParaRPr lang="zh-CN" altLang="en-US" sz="1400" spc="150">
              <a:solidFill>
                <a:srgbClr val="FFFFFF"/>
              </a:solidFill>
              <a:latin typeface="微软雅黑" panose="020B0503020204020204" charset="-122"/>
              <a:ea typeface="微软雅黑" panose="020B0503020204020204" charset="-122"/>
            </a:endParaRPr>
          </a:p>
        </p:txBody>
      </p:sp>
      <p:sp>
        <p:nvSpPr>
          <p:cNvPr id="76" name="文本框 75"/>
          <p:cNvSpPr txBox="1"/>
          <p:nvPr>
            <p:custDataLst>
              <p:tags r:id="rId32"/>
            </p:custDataLst>
          </p:nvPr>
        </p:nvSpPr>
        <p:spPr>
          <a:xfrm>
            <a:off x="3031278" y="3896668"/>
            <a:ext cx="2533414"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发展良好的人际关系</a:t>
            </a:r>
            <a:endParaRPr lang="zh-CN" altLang="en-US" sz="1400" spc="150">
              <a:solidFill>
                <a:srgbClr val="FFFFFF"/>
              </a:solidFill>
              <a:latin typeface="微软雅黑" panose="020B0503020204020204" charset="-122"/>
              <a:ea typeface="微软雅黑" panose="020B0503020204020204" charset="-122"/>
            </a:endParaRPr>
          </a:p>
        </p:txBody>
      </p:sp>
      <p:sp>
        <p:nvSpPr>
          <p:cNvPr id="77" name="文本框 76"/>
          <p:cNvSpPr txBox="1"/>
          <p:nvPr>
            <p:custDataLst>
              <p:tags r:id="rId33"/>
            </p:custDataLst>
          </p:nvPr>
        </p:nvSpPr>
        <p:spPr>
          <a:xfrm>
            <a:off x="6305185" y="3896668"/>
            <a:ext cx="2545313"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加强意志力和耐挫力的培养</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2335530" y="3474085"/>
            <a:ext cx="748474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04.</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我不是孤岛</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——大学生人际交往与心理健康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一、人际交往的类型</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56" name="任意多边形 55"/>
          <p:cNvSpPr/>
          <p:nvPr>
            <p:custDataLst>
              <p:tags r:id="rId4"/>
            </p:custDataLst>
          </p:nvPr>
        </p:nvSpPr>
        <p:spPr>
          <a:xfrm>
            <a:off x="2092363" y="212713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57" name="等腰三角形 56"/>
          <p:cNvSpPr/>
          <p:nvPr>
            <p:custDataLst>
              <p:tags r:id="rId5"/>
            </p:custDataLst>
          </p:nvPr>
        </p:nvSpPr>
        <p:spPr>
          <a:xfrm rot="17703762">
            <a:off x="5250947" y="2642659"/>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8" name="等腰三角形 57"/>
          <p:cNvSpPr/>
          <p:nvPr>
            <p:custDataLst>
              <p:tags r:id="rId6"/>
            </p:custDataLst>
          </p:nvPr>
        </p:nvSpPr>
        <p:spPr>
          <a:xfrm rot="14680307">
            <a:off x="5212576" y="2563659"/>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9" name="任意多边形 58"/>
          <p:cNvSpPr/>
          <p:nvPr>
            <p:custDataLst>
              <p:tags r:id="rId7"/>
            </p:custDataLst>
          </p:nvPr>
        </p:nvSpPr>
        <p:spPr>
          <a:xfrm>
            <a:off x="2113778" y="207272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60" name="任意多边形 59"/>
          <p:cNvSpPr/>
          <p:nvPr>
            <p:custDataLst>
              <p:tags r:id="rId8"/>
            </p:custDataLst>
          </p:nvPr>
        </p:nvSpPr>
        <p:spPr>
          <a:xfrm>
            <a:off x="2689263" y="365490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61" name="等腰三角形 60"/>
          <p:cNvSpPr/>
          <p:nvPr>
            <p:custDataLst>
              <p:tags r:id="rId9"/>
            </p:custDataLst>
          </p:nvPr>
        </p:nvSpPr>
        <p:spPr>
          <a:xfrm rot="17703762">
            <a:off x="5847847" y="4170429"/>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2" name="等腰三角形 61"/>
          <p:cNvSpPr/>
          <p:nvPr>
            <p:custDataLst>
              <p:tags r:id="rId10"/>
            </p:custDataLst>
          </p:nvPr>
        </p:nvSpPr>
        <p:spPr>
          <a:xfrm rot="14680307">
            <a:off x="5809476" y="4091429"/>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3" name="任意多边形 62"/>
          <p:cNvSpPr/>
          <p:nvPr>
            <p:custDataLst>
              <p:tags r:id="rId11"/>
            </p:custDataLst>
          </p:nvPr>
        </p:nvSpPr>
        <p:spPr>
          <a:xfrm>
            <a:off x="2710678" y="360049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64" name="任意多边形 63"/>
          <p:cNvSpPr/>
          <p:nvPr>
            <p:custDataLst>
              <p:tags r:id="rId12"/>
            </p:custDataLst>
          </p:nvPr>
        </p:nvSpPr>
        <p:spPr>
          <a:xfrm>
            <a:off x="3286163" y="5182676"/>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65" name="等腰三角形 64"/>
          <p:cNvSpPr/>
          <p:nvPr>
            <p:custDataLst>
              <p:tags r:id="rId13"/>
            </p:custDataLst>
          </p:nvPr>
        </p:nvSpPr>
        <p:spPr>
          <a:xfrm rot="17703762">
            <a:off x="6444747" y="5698198"/>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6" name="等腰三角形 65"/>
          <p:cNvSpPr/>
          <p:nvPr>
            <p:custDataLst>
              <p:tags r:id="rId14"/>
            </p:custDataLst>
          </p:nvPr>
        </p:nvSpPr>
        <p:spPr>
          <a:xfrm rot="14538485">
            <a:off x="6406376" y="5619198"/>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7" name="任意多边形 66"/>
          <p:cNvSpPr/>
          <p:nvPr>
            <p:custDataLst>
              <p:tags r:id="rId15"/>
            </p:custDataLst>
          </p:nvPr>
        </p:nvSpPr>
        <p:spPr>
          <a:xfrm>
            <a:off x="3307578" y="5128260"/>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68" name="任意多边形 67"/>
          <p:cNvSpPr/>
          <p:nvPr>
            <p:custDataLst>
              <p:tags r:id="rId16"/>
            </p:custDataLst>
          </p:nvPr>
        </p:nvSpPr>
        <p:spPr>
          <a:xfrm>
            <a:off x="5481358" y="136325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69" name="等腰三角形 68"/>
          <p:cNvSpPr/>
          <p:nvPr>
            <p:custDataLst>
              <p:tags r:id="rId17"/>
            </p:custDataLst>
          </p:nvPr>
        </p:nvSpPr>
        <p:spPr>
          <a:xfrm rot="17703762">
            <a:off x="8639942" y="1878774"/>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0" name="等腰三角形 69"/>
          <p:cNvSpPr/>
          <p:nvPr>
            <p:custDataLst>
              <p:tags r:id="rId18"/>
            </p:custDataLst>
          </p:nvPr>
        </p:nvSpPr>
        <p:spPr>
          <a:xfrm rot="14680307">
            <a:off x="8601571" y="1799774"/>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1" name="任意多边形 70"/>
          <p:cNvSpPr/>
          <p:nvPr>
            <p:custDataLst>
              <p:tags r:id="rId19"/>
            </p:custDataLst>
          </p:nvPr>
        </p:nvSpPr>
        <p:spPr>
          <a:xfrm>
            <a:off x="5502773" y="130883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72" name="任意多边形 71"/>
          <p:cNvSpPr/>
          <p:nvPr>
            <p:custDataLst>
              <p:tags r:id="rId20"/>
            </p:custDataLst>
          </p:nvPr>
        </p:nvSpPr>
        <p:spPr>
          <a:xfrm>
            <a:off x="6078258" y="289102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73" name="等腰三角形 72"/>
          <p:cNvSpPr/>
          <p:nvPr>
            <p:custDataLst>
              <p:tags r:id="rId21"/>
            </p:custDataLst>
          </p:nvPr>
        </p:nvSpPr>
        <p:spPr>
          <a:xfrm rot="17703762">
            <a:off x="9236842" y="3406544"/>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4" name="等腰三角形 73"/>
          <p:cNvSpPr/>
          <p:nvPr>
            <p:custDataLst>
              <p:tags r:id="rId22"/>
            </p:custDataLst>
          </p:nvPr>
        </p:nvSpPr>
        <p:spPr>
          <a:xfrm rot="14680307">
            <a:off x="9198471" y="3327544"/>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5" name="任意多边形 74"/>
          <p:cNvSpPr/>
          <p:nvPr>
            <p:custDataLst>
              <p:tags r:id="rId23"/>
            </p:custDataLst>
          </p:nvPr>
        </p:nvSpPr>
        <p:spPr>
          <a:xfrm>
            <a:off x="6099673" y="2834440"/>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76" name="任意多边形 75"/>
          <p:cNvSpPr/>
          <p:nvPr>
            <p:custDataLst>
              <p:tags r:id="rId24"/>
            </p:custDataLst>
          </p:nvPr>
        </p:nvSpPr>
        <p:spPr>
          <a:xfrm>
            <a:off x="6675158" y="441879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77" name="等腰三角形 76"/>
          <p:cNvSpPr/>
          <p:nvPr>
            <p:custDataLst>
              <p:tags r:id="rId25"/>
            </p:custDataLst>
          </p:nvPr>
        </p:nvSpPr>
        <p:spPr>
          <a:xfrm rot="17703762">
            <a:off x="9833742" y="4934314"/>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8" name="等腰三角形 77"/>
          <p:cNvSpPr/>
          <p:nvPr>
            <p:custDataLst>
              <p:tags r:id="rId26"/>
            </p:custDataLst>
          </p:nvPr>
        </p:nvSpPr>
        <p:spPr>
          <a:xfrm rot="14680307">
            <a:off x="9795371" y="4855314"/>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9" name="任意多边形 78"/>
          <p:cNvSpPr/>
          <p:nvPr>
            <p:custDataLst>
              <p:tags r:id="rId27"/>
            </p:custDataLst>
          </p:nvPr>
        </p:nvSpPr>
        <p:spPr>
          <a:xfrm>
            <a:off x="6696573" y="436437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80" name="矩形 79"/>
          <p:cNvSpPr/>
          <p:nvPr>
            <p:custDataLst>
              <p:tags r:id="rId28"/>
            </p:custDataLst>
          </p:nvPr>
        </p:nvSpPr>
        <p:spPr>
          <a:xfrm>
            <a:off x="2281028" y="2101348"/>
            <a:ext cx="441146"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81" name="矩形 80"/>
          <p:cNvSpPr/>
          <p:nvPr>
            <p:custDataLst>
              <p:tags r:id="rId29"/>
            </p:custDataLst>
          </p:nvPr>
        </p:nvSpPr>
        <p:spPr>
          <a:xfrm>
            <a:off x="2877928" y="3629118"/>
            <a:ext cx="441147"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82" name="矩形 81"/>
          <p:cNvSpPr/>
          <p:nvPr>
            <p:custDataLst>
              <p:tags r:id="rId30"/>
            </p:custDataLst>
          </p:nvPr>
        </p:nvSpPr>
        <p:spPr>
          <a:xfrm>
            <a:off x="3474828" y="5156887"/>
            <a:ext cx="441147"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83" name="矩形 82"/>
          <p:cNvSpPr/>
          <p:nvPr>
            <p:custDataLst>
              <p:tags r:id="rId31"/>
            </p:custDataLst>
          </p:nvPr>
        </p:nvSpPr>
        <p:spPr>
          <a:xfrm>
            <a:off x="6266923" y="2863067"/>
            <a:ext cx="441147"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84" name="矩形 83"/>
          <p:cNvSpPr/>
          <p:nvPr>
            <p:custDataLst>
              <p:tags r:id="rId32"/>
            </p:custDataLst>
          </p:nvPr>
        </p:nvSpPr>
        <p:spPr>
          <a:xfrm>
            <a:off x="5670023" y="1337463"/>
            <a:ext cx="441147"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85" name="矩形 84"/>
          <p:cNvSpPr/>
          <p:nvPr>
            <p:custDataLst>
              <p:tags r:id="rId33"/>
            </p:custDataLst>
          </p:nvPr>
        </p:nvSpPr>
        <p:spPr>
          <a:xfrm>
            <a:off x="6863823" y="4393003"/>
            <a:ext cx="441147" cy="369332"/>
          </a:xfrm>
          <a:prstGeom prst="rect">
            <a:avLst/>
          </a:prstGeom>
        </p:spPr>
        <p:txBody>
          <a:bodyPr wrap="none">
            <a:normAutofit fontScale="90000"/>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86" name="文本框 85"/>
          <p:cNvSpPr txBox="1"/>
          <p:nvPr>
            <p:custDataLst>
              <p:tags r:id="rId34"/>
            </p:custDataLst>
          </p:nvPr>
        </p:nvSpPr>
        <p:spPr>
          <a:xfrm>
            <a:off x="3483715" y="3744369"/>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自我中心型</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87" name="文本框 86"/>
          <p:cNvSpPr txBox="1"/>
          <p:nvPr>
            <p:custDataLst>
              <p:tags r:id="rId35"/>
            </p:custDataLst>
          </p:nvPr>
        </p:nvSpPr>
        <p:spPr>
          <a:xfrm>
            <a:off x="6266923" y="1454459"/>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情感依附型</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88" name="文本框 87"/>
          <p:cNvSpPr txBox="1"/>
          <p:nvPr>
            <p:custDataLst>
              <p:tags r:id="rId36"/>
            </p:custDataLst>
          </p:nvPr>
        </p:nvSpPr>
        <p:spPr>
          <a:xfrm>
            <a:off x="2877928" y="2218780"/>
            <a:ext cx="2044208" cy="492919"/>
          </a:xfrm>
          <a:prstGeom prst="rect">
            <a:avLst/>
          </a:prstGeom>
          <a:noFill/>
        </p:spPr>
        <p:txBody>
          <a:bodyPr wrap="square" rtlCol="0" anchor="ctr">
            <a:normAutofit/>
          </a:bodyPr>
          <a:p>
            <a:pPr>
              <a:lnSpc>
                <a:spcPct val="120000"/>
              </a:lnSpc>
            </a:pPr>
            <a:r>
              <a:rPr lang="zh-CN" altLang="en-US" sz="1400" b="1" spc="150" dirty="0">
                <a:solidFill>
                  <a:sysClr val="window" lastClr="FFFFFF"/>
                </a:solidFill>
                <a:latin typeface="微软雅黑" panose="020B0503020204020204" charset="-122"/>
                <a:ea typeface="微软雅黑" panose="020B0503020204020204" charset="-122"/>
              </a:rPr>
              <a:t>志同道合型</a:t>
            </a:r>
            <a:endParaRPr lang="zh-CN" altLang="en-US" sz="1400" b="1" spc="150" dirty="0">
              <a:solidFill>
                <a:sysClr val="window" lastClr="FFFFFF"/>
              </a:solidFill>
              <a:latin typeface="微软雅黑" panose="020B0503020204020204" charset="-122"/>
              <a:ea typeface="微软雅黑" panose="020B0503020204020204" charset="-122"/>
            </a:endParaRPr>
          </a:p>
        </p:txBody>
      </p:sp>
      <p:sp>
        <p:nvSpPr>
          <p:cNvPr id="89" name="文本框 88"/>
          <p:cNvSpPr txBox="1"/>
          <p:nvPr>
            <p:custDataLst>
              <p:tags r:id="rId37"/>
            </p:custDataLst>
          </p:nvPr>
        </p:nvSpPr>
        <p:spPr>
          <a:xfrm>
            <a:off x="6875319" y="2982229"/>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自我封闭型</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90" name="文本框 89"/>
          <p:cNvSpPr txBox="1"/>
          <p:nvPr>
            <p:custDataLst>
              <p:tags r:id="rId38"/>
            </p:custDataLst>
          </p:nvPr>
        </p:nvSpPr>
        <p:spPr>
          <a:xfrm>
            <a:off x="7472219" y="4505355"/>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社会功利型</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91" name="文本框 90"/>
          <p:cNvSpPr txBox="1"/>
          <p:nvPr>
            <p:custDataLst>
              <p:tags r:id="rId39"/>
            </p:custDataLst>
          </p:nvPr>
        </p:nvSpPr>
        <p:spPr>
          <a:xfrm>
            <a:off x="4083224" y="5269240"/>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亦步亦趋型</a:t>
            </a:r>
            <a:endParaRPr lang="zh-CN" altLang="en-US" sz="1400" b="1" spc="150">
              <a:solidFill>
                <a:sysClr val="window" lastClr="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二、大学生人际交往的特点</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grpSp>
        <p:nvGrpSpPr>
          <p:cNvPr id="18" name="组合 17"/>
          <p:cNvGrpSpPr/>
          <p:nvPr>
            <p:custDataLst>
              <p:tags r:id="rId4"/>
            </p:custDataLst>
          </p:nvPr>
        </p:nvGrpSpPr>
        <p:grpSpPr>
          <a:xfrm>
            <a:off x="1555633" y="1771651"/>
            <a:ext cx="2543409" cy="1676400"/>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 name="直接连接符 2"/>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4841440" y="1771651"/>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3193367" y="3736132"/>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grpSp>
        <p:nvGrpSpPr>
          <p:cNvPr id="37" name="组合 36"/>
          <p:cNvGrpSpPr/>
          <p:nvPr>
            <p:custDataLst>
              <p:tags r:id="rId19"/>
            </p:custDataLst>
          </p:nvPr>
        </p:nvGrpSpPr>
        <p:grpSpPr>
          <a:xfrm>
            <a:off x="6479174" y="3736132"/>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E</a:t>
              </a:r>
              <a:endParaRPr lang="zh-CN" altLang="en-US" dirty="0"/>
            </a:p>
          </p:txBody>
        </p:sp>
      </p:grpSp>
      <p:grpSp>
        <p:nvGrpSpPr>
          <p:cNvPr id="24" name="组合 23"/>
          <p:cNvGrpSpPr/>
          <p:nvPr>
            <p:custDataLst>
              <p:tags r:id="rId24"/>
            </p:custDataLst>
          </p:nvPr>
        </p:nvGrpSpPr>
        <p:grpSpPr>
          <a:xfrm>
            <a:off x="8125343" y="1771651"/>
            <a:ext cx="2543409" cy="1676400"/>
            <a:chOff x="1304924" y="3171825"/>
            <a:chExt cx="2647951" cy="1745305"/>
          </a:xfrm>
        </p:grpSpPr>
        <p:cxnSp>
          <p:nvCxnSpPr>
            <p:cNvPr id="25" name="直接连接符 24"/>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sp>
        <p:nvSpPr>
          <p:cNvPr id="35" name="文本框 34"/>
          <p:cNvSpPr txBox="1"/>
          <p:nvPr>
            <p:custDataLst>
              <p:tags r:id="rId29"/>
            </p:custDataLst>
          </p:nvPr>
        </p:nvSpPr>
        <p:spPr>
          <a:xfrm>
            <a:off x="1555633" y="1778426"/>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交往需求强</a:t>
            </a:r>
            <a:endParaRPr lang="zh-CN" altLang="en-US" sz="1400" b="1"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0"/>
            </p:custDataLst>
          </p:nvPr>
        </p:nvSpPr>
        <p:spPr>
          <a:xfrm>
            <a:off x="4865077" y="1778426"/>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开放主动性</a:t>
            </a:r>
            <a:endParaRPr lang="zh-CN" altLang="en-US" sz="1400" b="1"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1"/>
            </p:custDataLst>
          </p:nvPr>
        </p:nvSpPr>
        <p:spPr>
          <a:xfrm>
            <a:off x="8125343" y="1778426"/>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平等独立性</a:t>
            </a:r>
            <a:endParaRPr lang="zh-CN" altLang="en-US" sz="1400" b="1"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2"/>
            </p:custDataLst>
          </p:nvPr>
        </p:nvSpPr>
        <p:spPr>
          <a:xfrm>
            <a:off x="3203363" y="3734108"/>
            <a:ext cx="2533414"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富于理想化</a:t>
            </a:r>
            <a:endParaRPr lang="zh-CN" altLang="en-US" sz="1400" b="1"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3"/>
            </p:custDataLst>
          </p:nvPr>
        </p:nvSpPr>
        <p:spPr>
          <a:xfrm>
            <a:off x="6477270" y="3734108"/>
            <a:ext cx="2545313"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渴望异性交往</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三、影响人际关系发展的因素</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821690" y="1602105"/>
            <a:ext cx="10433685" cy="3517900"/>
          </a:xfrm>
          <a:prstGeom prst="rect">
            <a:avLst/>
          </a:prstGeom>
          <a:noFill/>
        </p:spPr>
        <p:txBody>
          <a:bodyPr wrap="square">
            <a:no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a:lnSpc>
                <a:spcPct val="150000"/>
              </a:lnSpc>
              <a:buNone/>
            </a:pPr>
            <a:r>
              <a:rPr lang="zh-CN" altLang="en-US" dirty="0">
                <a:latin typeface="+mn-lt"/>
                <a:ea typeface="+mn-ea"/>
                <a:cs typeface="+mn-ea"/>
                <a:sym typeface="+mn-lt"/>
              </a:rPr>
              <a:t>影响人际关系发展的因素很多，大的如文化背景、宗教信仰，小的如人们的交往态度、交往方式等，具体来讲有以下几方面。</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（一）空间的距离</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在人际交往中，空间距离是一个很重要的因素。距离越小，双方越接近，相互接触的机会越多，相互之间更容易熟悉对方，就是所谓“近水楼台”。</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（二）交往的频率</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交往的频率是指人们相互接触次数的多少。一般来说，人际关系初期，越是接近，接触频率越高，就越有利于建立密切的人际交往。</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（三）背景的相似性</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社会心理学的有关研究表明，交往双方如果有较多类似的地方，容易产生相互吸引，可以促进彼此之间人际关系的发展。</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三、影响人际关系发展的因素</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821690" y="1602105"/>
            <a:ext cx="10433685" cy="3517900"/>
          </a:xfrm>
          <a:prstGeom prst="rect">
            <a:avLst/>
          </a:prstGeom>
          <a:noFill/>
        </p:spPr>
        <p:txBody>
          <a:bodyPr wrap="square">
            <a:no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a:lnSpc>
                <a:spcPct val="150000"/>
              </a:lnSpc>
              <a:buNone/>
            </a:pPr>
            <a:r>
              <a:rPr lang="zh-CN" altLang="en-US" dirty="0">
                <a:latin typeface="+mn-lt"/>
                <a:ea typeface="+mn-ea"/>
                <a:cs typeface="+mn-ea"/>
                <a:sym typeface="+mn-lt"/>
              </a:rPr>
              <a:t>（四）性格的互补性</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与背景相似性相联系的是性格的互补性。在现实生活中有一种现象，就是性格不同的人，他们的友谊比性格相似的人更牢固。</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（五）容貌和仪表</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心理学家在研究时发现，漂亮的外表在社交情境中占上风，容易引起异性的注意和喜爱，交际较广而容易成功。同时，容貌漂亮的人也比较容易说服和影响他人。</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（六）能力的大小</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古语说：“结交须胜己，似我不如无。”一个人的能力突出，会使人产生钦佩感并欣赏其才能，愿意与之接近。</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（七）品质特征</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人与人之间能否相互吸引，归根到底取决于一个人品质的好坏。</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06.</a:t>
            </a:r>
            <a:r>
              <a:rPr lang="en-US" sz="2000" dirty="0">
                <a:solidFill>
                  <a:schemeClr val="tx1">
                    <a:lumMod val="75000"/>
                    <a:lumOff val="25000"/>
                  </a:schemeClr>
                </a:solidFill>
                <a:latin typeface="+mn-lt"/>
                <a:ea typeface="+mn-ea"/>
                <a:cs typeface="+mn-ea"/>
                <a:sym typeface="+mn-lt"/>
              </a:rPr>
              <a:t>模块六　身体常见症状的自我分析</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07.</a:t>
            </a:r>
            <a:r>
              <a:rPr lang="en-US" sz="2000" dirty="0">
                <a:solidFill>
                  <a:schemeClr val="tx1">
                    <a:lumMod val="75000"/>
                    <a:lumOff val="25000"/>
                  </a:schemeClr>
                </a:solidFill>
                <a:latin typeface="+mn-lt"/>
                <a:ea typeface="+mn-ea"/>
                <a:cs typeface="+mn-ea"/>
                <a:sym typeface="+mn-lt"/>
              </a:rPr>
              <a:t>模块七　性与生殖健康</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08.</a:t>
            </a:r>
            <a:r>
              <a:rPr lang="en-US" sz="2000" dirty="0">
                <a:solidFill>
                  <a:schemeClr val="tx1">
                    <a:lumMod val="75000"/>
                    <a:lumOff val="25000"/>
                  </a:schemeClr>
                </a:solidFill>
                <a:latin typeface="+mn-lt"/>
                <a:ea typeface="+mn-ea"/>
                <a:cs typeface="+mn-ea"/>
                <a:sym typeface="+mn-lt"/>
              </a:rPr>
              <a:t>模块八　安全应急与避险</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35" y="2267585"/>
            <a:ext cx="473202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05.</a:t>
            </a:r>
            <a:r>
              <a:rPr sz="2000" dirty="0">
                <a:solidFill>
                  <a:schemeClr val="tx1">
                    <a:lumMod val="75000"/>
                    <a:lumOff val="25000"/>
                  </a:schemeClr>
                </a:solidFill>
                <a:latin typeface="+mn-lt"/>
                <a:ea typeface="+mn-ea"/>
                <a:cs typeface="+mn-ea"/>
                <a:sym typeface="+mn-lt"/>
              </a:rPr>
              <a:t>模块五　心理异常与危机应对</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13" grpId="0"/>
      <p:bldP spid="14" grpId="0"/>
      <p:bldP spid="15" grpId="0"/>
      <p:bldP spid="3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四、大学生人际交往常见的心理问题</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821690" y="1378585"/>
            <a:ext cx="10433685" cy="4342765"/>
          </a:xfrm>
          <a:prstGeom prst="rect">
            <a:avLst/>
          </a:prstGeom>
          <a:noFill/>
        </p:spPr>
        <p:txBody>
          <a:bodyPr wrap="square">
            <a:no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a:lnSpc>
                <a:spcPct val="150000"/>
              </a:lnSpc>
              <a:buNone/>
            </a:pPr>
            <a:r>
              <a:rPr lang="zh-CN" altLang="en-US" dirty="0">
                <a:latin typeface="+mn-lt"/>
                <a:ea typeface="+mn-ea"/>
                <a:cs typeface="+mn-ea"/>
                <a:sym typeface="+mn-lt"/>
              </a:rPr>
              <a:t>在现实生活中，大学生虽然有强烈的交往动机，也认识到交往在社会生活中的重要作用，可实际上不少人因个性特征、对他人认知等方面存在问题，以及缺乏人际交往技巧而使人际关系处于紧张状态，引发各种心理问题。常见的交往心理问题有以下几种。</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（一）认知偏差</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在交往中凡是没有正确认识自己或他人就会导致认知偏差。这种认知偏差主要表现在以下方面。</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（1）对自我的认知偏差。（2）对他人认知偏差。</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（二）人格障碍</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人格障碍指一个人的品质不够健全，性格、气质上有某些消极因素，如自卑感、怯懦心理、孤僻性格、偏执人格、嫉妒心理、控制欲强、霸道心理等，这些极易导致交往障碍。常见的影响大学生人际关系的人格障碍主要有以下几种。</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（1）孤僻心理。（2）羞怯心理。（3）褊狭心理。（4）嫉妒心理。（5）猜疑心理。（6）自卑心理。（7）自负心理。（8）逆反心理。</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五、把握成功交往的基本原则</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5" name="文本框 10"/>
          <p:cNvSpPr txBox="1"/>
          <p:nvPr>
            <p:custDataLst>
              <p:tags r:id="rId4"/>
            </p:custDataLst>
          </p:nvPr>
        </p:nvSpPr>
        <p:spPr>
          <a:xfrm>
            <a:off x="1679258"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（一）平等</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36" name="椭圆 35"/>
          <p:cNvSpPr/>
          <p:nvPr>
            <p:custDataLst>
              <p:tags r:id="rId5"/>
            </p:custDataLst>
          </p:nvPr>
        </p:nvSpPr>
        <p:spPr>
          <a:xfrm>
            <a:off x="2081449"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2" name="任意多边形: 形状 51"/>
          <p:cNvSpPr/>
          <p:nvPr>
            <p:custDataLst>
              <p:tags r:id="rId6"/>
            </p:custDataLst>
          </p:nvPr>
        </p:nvSpPr>
        <p:spPr>
          <a:xfrm>
            <a:off x="2060948"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37" name="标题 5"/>
          <p:cNvSpPr>
            <a:spLocks noGrp="1"/>
          </p:cNvSpPr>
          <p:nvPr>
            <p:custDataLst>
              <p:tags r:id="rId7"/>
            </p:custDataLst>
          </p:nvPr>
        </p:nvSpPr>
        <p:spPr>
          <a:xfrm>
            <a:off x="2120643"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01</a:t>
            </a:r>
            <a:endParaRPr lang="en-US" altLang="zh-CN" b="1" spc="300" dirty="0">
              <a:solidFill>
                <a:srgbClr val="1D6DC2"/>
              </a:solidFill>
              <a:latin typeface="微软雅黑" panose="020B0503020204020204" charset="-122"/>
            </a:endParaRPr>
          </a:p>
        </p:txBody>
      </p:sp>
      <p:sp>
        <p:nvSpPr>
          <p:cNvPr id="38" name="文本框 10"/>
          <p:cNvSpPr txBox="1"/>
          <p:nvPr>
            <p:custDataLst>
              <p:tags r:id="rId8"/>
            </p:custDataLst>
          </p:nvPr>
        </p:nvSpPr>
        <p:spPr>
          <a:xfrm>
            <a:off x="3542183"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（二）尊重</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39" name="椭圆 38"/>
          <p:cNvSpPr/>
          <p:nvPr>
            <p:custDataLst>
              <p:tags r:id="rId9"/>
            </p:custDataLst>
          </p:nvPr>
        </p:nvSpPr>
        <p:spPr>
          <a:xfrm>
            <a:off x="3944375" y="1771935"/>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0" name="任意多边形: 形状 51"/>
          <p:cNvSpPr/>
          <p:nvPr>
            <p:custDataLst>
              <p:tags r:id="rId10"/>
            </p:custDataLst>
          </p:nvPr>
        </p:nvSpPr>
        <p:spPr>
          <a:xfrm>
            <a:off x="3923873"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1" name="标题 5"/>
          <p:cNvSpPr>
            <a:spLocks noGrp="1"/>
          </p:cNvSpPr>
          <p:nvPr>
            <p:custDataLst>
              <p:tags r:id="rId11"/>
            </p:custDataLst>
          </p:nvPr>
        </p:nvSpPr>
        <p:spPr>
          <a:xfrm>
            <a:off x="3983569"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02</a:t>
            </a:r>
            <a:endParaRPr lang="en-US" altLang="zh-CN" b="1" spc="300" dirty="0">
              <a:solidFill>
                <a:srgbClr val="38465E"/>
              </a:solidFill>
              <a:latin typeface="微软雅黑" panose="020B0503020204020204" charset="-122"/>
            </a:endParaRPr>
          </a:p>
        </p:txBody>
      </p:sp>
      <p:sp>
        <p:nvSpPr>
          <p:cNvPr id="42" name="文本框 10"/>
          <p:cNvSpPr txBox="1"/>
          <p:nvPr>
            <p:custDataLst>
              <p:tags r:id="rId12"/>
            </p:custDataLst>
          </p:nvPr>
        </p:nvSpPr>
        <p:spPr>
          <a:xfrm>
            <a:off x="5405109"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（三）沟通</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43" name="椭圆 42"/>
          <p:cNvSpPr/>
          <p:nvPr>
            <p:custDataLst>
              <p:tags r:id="rId13"/>
            </p:custDataLst>
          </p:nvPr>
        </p:nvSpPr>
        <p:spPr>
          <a:xfrm>
            <a:off x="5807301"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4" name="任意多边形: 形状 51"/>
          <p:cNvSpPr/>
          <p:nvPr>
            <p:custDataLst>
              <p:tags r:id="rId14"/>
            </p:custDataLst>
          </p:nvPr>
        </p:nvSpPr>
        <p:spPr>
          <a:xfrm>
            <a:off x="5786799"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5" name="标题 5"/>
          <p:cNvSpPr>
            <a:spLocks noGrp="1"/>
          </p:cNvSpPr>
          <p:nvPr>
            <p:custDataLst>
              <p:tags r:id="rId15"/>
            </p:custDataLst>
          </p:nvPr>
        </p:nvSpPr>
        <p:spPr>
          <a:xfrm>
            <a:off x="5846495"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03</a:t>
            </a:r>
            <a:endParaRPr lang="en-US" altLang="zh-CN" b="1" spc="300" dirty="0">
              <a:solidFill>
                <a:srgbClr val="1D6DC2"/>
              </a:solidFill>
              <a:latin typeface="微软雅黑" panose="020B0503020204020204" charset="-122"/>
            </a:endParaRPr>
          </a:p>
        </p:txBody>
      </p:sp>
      <p:sp>
        <p:nvSpPr>
          <p:cNvPr id="46" name="文本框 45"/>
          <p:cNvSpPr txBox="1"/>
          <p:nvPr>
            <p:custDataLst>
              <p:tags r:id="rId16"/>
            </p:custDataLst>
          </p:nvPr>
        </p:nvSpPr>
        <p:spPr>
          <a:xfrm>
            <a:off x="7268034"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（四）宽容</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47" name="椭圆 46"/>
          <p:cNvSpPr/>
          <p:nvPr>
            <p:custDataLst>
              <p:tags r:id="rId17"/>
            </p:custDataLst>
          </p:nvPr>
        </p:nvSpPr>
        <p:spPr>
          <a:xfrm>
            <a:off x="7670225" y="1771935"/>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48" name="任意多边形: 形状 51"/>
          <p:cNvSpPr/>
          <p:nvPr>
            <p:custDataLst>
              <p:tags r:id="rId18"/>
            </p:custDataLst>
          </p:nvPr>
        </p:nvSpPr>
        <p:spPr>
          <a:xfrm>
            <a:off x="7649724"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49" name="标题 5"/>
          <p:cNvSpPr>
            <a:spLocks noGrp="1"/>
          </p:cNvSpPr>
          <p:nvPr>
            <p:custDataLst>
              <p:tags r:id="rId19"/>
            </p:custDataLst>
          </p:nvPr>
        </p:nvSpPr>
        <p:spPr>
          <a:xfrm>
            <a:off x="7709420"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04</a:t>
            </a:r>
            <a:endParaRPr lang="en-US" altLang="zh-CN" b="1" spc="300" dirty="0">
              <a:solidFill>
                <a:srgbClr val="38465E"/>
              </a:solidFill>
              <a:latin typeface="微软雅黑" panose="020B0503020204020204" charset="-122"/>
            </a:endParaRPr>
          </a:p>
        </p:txBody>
      </p:sp>
      <p:sp>
        <p:nvSpPr>
          <p:cNvPr id="50" name="文本框 10"/>
          <p:cNvSpPr txBox="1"/>
          <p:nvPr>
            <p:custDataLst>
              <p:tags r:id="rId20"/>
            </p:custDataLst>
          </p:nvPr>
        </p:nvSpPr>
        <p:spPr>
          <a:xfrm>
            <a:off x="9130960" y="2435823"/>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（五）欣赏</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51" name="椭圆 50"/>
          <p:cNvSpPr/>
          <p:nvPr>
            <p:custDataLst>
              <p:tags r:id="rId21"/>
            </p:custDataLst>
          </p:nvPr>
        </p:nvSpPr>
        <p:spPr>
          <a:xfrm>
            <a:off x="9533151" y="1771935"/>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3" name="任意多边形: 形状 51"/>
          <p:cNvSpPr/>
          <p:nvPr>
            <p:custDataLst>
              <p:tags r:id="rId22"/>
            </p:custDataLst>
          </p:nvPr>
        </p:nvSpPr>
        <p:spPr>
          <a:xfrm>
            <a:off x="9512650" y="1736962"/>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54" name="标题 5"/>
          <p:cNvSpPr>
            <a:spLocks noGrp="1"/>
          </p:cNvSpPr>
          <p:nvPr>
            <p:custDataLst>
              <p:tags r:id="rId23"/>
            </p:custDataLst>
          </p:nvPr>
        </p:nvSpPr>
        <p:spPr>
          <a:xfrm>
            <a:off x="9572345" y="1912431"/>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05</a:t>
            </a:r>
            <a:endParaRPr lang="en-US" altLang="zh-CN" b="1" spc="300" dirty="0">
              <a:solidFill>
                <a:srgbClr val="1D6DC2"/>
              </a:solidFill>
              <a:latin typeface="微软雅黑" panose="020B0503020204020204" charset="-122"/>
            </a:endParaRPr>
          </a:p>
        </p:txBody>
      </p:sp>
      <p:sp>
        <p:nvSpPr>
          <p:cNvPr id="55" name="文本框 10"/>
          <p:cNvSpPr txBox="1"/>
          <p:nvPr>
            <p:custDataLst>
              <p:tags r:id="rId24"/>
            </p:custDataLst>
          </p:nvPr>
        </p:nvSpPr>
        <p:spPr>
          <a:xfrm>
            <a:off x="1679258"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（六）换位</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56" name="椭圆 55"/>
          <p:cNvSpPr/>
          <p:nvPr>
            <p:custDataLst>
              <p:tags r:id="rId25"/>
            </p:custDataLst>
          </p:nvPr>
        </p:nvSpPr>
        <p:spPr>
          <a:xfrm>
            <a:off x="2081449"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57" name="任意多边形: 形状 51"/>
          <p:cNvSpPr/>
          <p:nvPr>
            <p:custDataLst>
              <p:tags r:id="rId26"/>
            </p:custDataLst>
          </p:nvPr>
        </p:nvSpPr>
        <p:spPr>
          <a:xfrm>
            <a:off x="2060948"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58" name="标题 5"/>
          <p:cNvSpPr>
            <a:spLocks noGrp="1"/>
          </p:cNvSpPr>
          <p:nvPr>
            <p:custDataLst>
              <p:tags r:id="rId27"/>
            </p:custDataLst>
          </p:nvPr>
        </p:nvSpPr>
        <p:spPr>
          <a:xfrm>
            <a:off x="2120643"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06</a:t>
            </a:r>
            <a:endParaRPr lang="en-US" altLang="zh-CN" b="1" spc="300" dirty="0">
              <a:solidFill>
                <a:srgbClr val="38465E"/>
              </a:solidFill>
              <a:latin typeface="微软雅黑" panose="020B0503020204020204" charset="-122"/>
            </a:endParaRPr>
          </a:p>
        </p:txBody>
      </p:sp>
      <p:sp>
        <p:nvSpPr>
          <p:cNvPr id="59" name="文本框 10"/>
          <p:cNvSpPr txBox="1"/>
          <p:nvPr>
            <p:custDataLst>
              <p:tags r:id="rId28"/>
            </p:custDataLst>
          </p:nvPr>
        </p:nvSpPr>
        <p:spPr>
          <a:xfrm>
            <a:off x="3542183"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（七）弹性</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0" name="椭圆 59"/>
          <p:cNvSpPr/>
          <p:nvPr>
            <p:custDataLst>
              <p:tags r:id="rId29"/>
            </p:custDataLst>
          </p:nvPr>
        </p:nvSpPr>
        <p:spPr>
          <a:xfrm>
            <a:off x="3944375" y="4089037"/>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1" name="任意多边形: 形状 51"/>
          <p:cNvSpPr/>
          <p:nvPr>
            <p:custDataLst>
              <p:tags r:id="rId30"/>
            </p:custDataLst>
          </p:nvPr>
        </p:nvSpPr>
        <p:spPr>
          <a:xfrm>
            <a:off x="3923874"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62" name="标题 5"/>
          <p:cNvSpPr>
            <a:spLocks noGrp="1"/>
          </p:cNvSpPr>
          <p:nvPr>
            <p:custDataLst>
              <p:tags r:id="rId31"/>
            </p:custDataLst>
          </p:nvPr>
        </p:nvSpPr>
        <p:spPr>
          <a:xfrm>
            <a:off x="3983569"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07</a:t>
            </a:r>
            <a:endParaRPr lang="en-US" altLang="zh-CN" b="1" spc="300" dirty="0">
              <a:solidFill>
                <a:srgbClr val="1D6DC2"/>
              </a:solidFill>
              <a:latin typeface="微软雅黑" panose="020B0503020204020204" charset="-122"/>
            </a:endParaRPr>
          </a:p>
        </p:txBody>
      </p:sp>
      <p:sp>
        <p:nvSpPr>
          <p:cNvPr id="63" name="文本框 10"/>
          <p:cNvSpPr txBox="1"/>
          <p:nvPr>
            <p:custDataLst>
              <p:tags r:id="rId32"/>
            </p:custDataLst>
          </p:nvPr>
        </p:nvSpPr>
        <p:spPr>
          <a:xfrm>
            <a:off x="5405109"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（八）诚信</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4" name="椭圆 63"/>
          <p:cNvSpPr/>
          <p:nvPr>
            <p:custDataLst>
              <p:tags r:id="rId33"/>
            </p:custDataLst>
          </p:nvPr>
        </p:nvSpPr>
        <p:spPr>
          <a:xfrm>
            <a:off x="5807301"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5" name="任意多边形: 形状 51"/>
          <p:cNvSpPr/>
          <p:nvPr>
            <p:custDataLst>
              <p:tags r:id="rId34"/>
            </p:custDataLst>
          </p:nvPr>
        </p:nvSpPr>
        <p:spPr>
          <a:xfrm>
            <a:off x="5786799"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66" name="标题 5"/>
          <p:cNvSpPr>
            <a:spLocks noGrp="1"/>
          </p:cNvSpPr>
          <p:nvPr>
            <p:custDataLst>
              <p:tags r:id="rId35"/>
            </p:custDataLst>
          </p:nvPr>
        </p:nvSpPr>
        <p:spPr>
          <a:xfrm>
            <a:off x="5846495"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08</a:t>
            </a:r>
            <a:endParaRPr lang="en-US" altLang="zh-CN" b="1" spc="300" dirty="0">
              <a:solidFill>
                <a:srgbClr val="38465E"/>
              </a:solidFill>
              <a:latin typeface="微软雅黑" panose="020B0503020204020204" charset="-122"/>
            </a:endParaRPr>
          </a:p>
        </p:txBody>
      </p:sp>
      <p:sp>
        <p:nvSpPr>
          <p:cNvPr id="67" name="文本框 10"/>
          <p:cNvSpPr txBox="1"/>
          <p:nvPr>
            <p:custDataLst>
              <p:tags r:id="rId36"/>
            </p:custDataLst>
          </p:nvPr>
        </p:nvSpPr>
        <p:spPr>
          <a:xfrm>
            <a:off x="7268034"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（九）合作</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68" name="椭圆 67"/>
          <p:cNvSpPr/>
          <p:nvPr>
            <p:custDataLst>
              <p:tags r:id="rId37"/>
            </p:custDataLst>
          </p:nvPr>
        </p:nvSpPr>
        <p:spPr>
          <a:xfrm>
            <a:off x="7670225" y="4089037"/>
            <a:ext cx="605398" cy="606604"/>
          </a:xfrm>
          <a:prstGeom prst="ellipse">
            <a:avLst/>
          </a:prstGeom>
          <a:noFill/>
          <a:ln w="28575">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69" name="任意多边形: 形状 51"/>
          <p:cNvSpPr/>
          <p:nvPr>
            <p:custDataLst>
              <p:tags r:id="rId38"/>
            </p:custDataLst>
          </p:nvPr>
        </p:nvSpPr>
        <p:spPr>
          <a:xfrm>
            <a:off x="7649724"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1D6DC2"/>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70" name="标题 5"/>
          <p:cNvSpPr>
            <a:spLocks noGrp="1"/>
          </p:cNvSpPr>
          <p:nvPr>
            <p:custDataLst>
              <p:tags r:id="rId39"/>
            </p:custDataLst>
          </p:nvPr>
        </p:nvSpPr>
        <p:spPr>
          <a:xfrm>
            <a:off x="7709420"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1D6DC2"/>
                </a:solidFill>
                <a:latin typeface="微软雅黑" panose="020B0503020204020204" charset="-122"/>
              </a:rPr>
              <a:t>09</a:t>
            </a:r>
            <a:endParaRPr lang="en-US" altLang="zh-CN" b="1" spc="300" dirty="0">
              <a:solidFill>
                <a:srgbClr val="1D6DC2"/>
              </a:solidFill>
              <a:latin typeface="微软雅黑" panose="020B0503020204020204" charset="-122"/>
            </a:endParaRPr>
          </a:p>
        </p:txBody>
      </p:sp>
      <p:sp>
        <p:nvSpPr>
          <p:cNvPr id="71" name="文本框 10"/>
          <p:cNvSpPr txBox="1"/>
          <p:nvPr>
            <p:custDataLst>
              <p:tags r:id="rId40"/>
            </p:custDataLst>
          </p:nvPr>
        </p:nvSpPr>
        <p:spPr>
          <a:xfrm>
            <a:off x="9130960" y="4752925"/>
            <a:ext cx="1410384" cy="978646"/>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fontAlgn="auto">
              <a:lnSpc>
                <a:spcPct val="130000"/>
              </a:lnSpc>
            </a:pPr>
            <a:r>
              <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rPr>
              <a:t>（十）互惠</a:t>
            </a:r>
            <a:endParaRPr lang="zh-CN" altLang="en-US" sz="1600" spc="151" dirty="0">
              <a:solidFill>
                <a:srgbClr val="000000">
                  <a:lumMod val="85000"/>
                  <a:lumOff val="15000"/>
                </a:srgbClr>
              </a:solidFill>
              <a:latin typeface="Arial" panose="020B0604020202020204" pitchFamily="34" charset="0"/>
              <a:ea typeface="微软雅黑" panose="020B0503020204020204" charset="-122"/>
              <a:sym typeface="微软雅黑" panose="020B0503020204020204" charset="-122"/>
            </a:endParaRPr>
          </a:p>
        </p:txBody>
      </p:sp>
      <p:sp>
        <p:nvSpPr>
          <p:cNvPr id="72" name="椭圆 71"/>
          <p:cNvSpPr/>
          <p:nvPr>
            <p:custDataLst>
              <p:tags r:id="rId41"/>
            </p:custDataLst>
          </p:nvPr>
        </p:nvSpPr>
        <p:spPr>
          <a:xfrm>
            <a:off x="9533151" y="4089037"/>
            <a:ext cx="605398" cy="606604"/>
          </a:xfrm>
          <a:prstGeom prst="ellipse">
            <a:avLst/>
          </a:prstGeom>
          <a:noFill/>
          <a:ln w="28575">
            <a:solidFill>
              <a:srgbClr val="38465E"/>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dirty="0"/>
          </a:p>
        </p:txBody>
      </p:sp>
      <p:sp>
        <p:nvSpPr>
          <p:cNvPr id="73" name="任意多边形: 形状 51"/>
          <p:cNvSpPr/>
          <p:nvPr>
            <p:custDataLst>
              <p:tags r:id="rId42"/>
            </p:custDataLst>
          </p:nvPr>
        </p:nvSpPr>
        <p:spPr>
          <a:xfrm>
            <a:off x="9512650" y="4054064"/>
            <a:ext cx="646401" cy="630723"/>
          </a:xfrm>
          <a:custGeom>
            <a:avLst/>
            <a:gdLst>
              <a:gd name="connsiteX0" fmla="*/ 677228 w 869951"/>
              <a:gd name="connsiteY0" fmla="*/ 750570 h 847726"/>
              <a:gd name="connsiteX1" fmla="*/ 725806 w 869951"/>
              <a:gd name="connsiteY1" fmla="*/ 799148 h 847726"/>
              <a:gd name="connsiteX2" fmla="*/ 677228 w 869951"/>
              <a:gd name="connsiteY2" fmla="*/ 847726 h 847726"/>
              <a:gd name="connsiteX3" fmla="*/ 628650 w 869951"/>
              <a:gd name="connsiteY3" fmla="*/ 799148 h 847726"/>
              <a:gd name="connsiteX4" fmla="*/ 677228 w 869951"/>
              <a:gd name="connsiteY4" fmla="*/ 750570 h 847726"/>
              <a:gd name="connsiteX5" fmla="*/ 202883 w 869951"/>
              <a:gd name="connsiteY5" fmla="*/ 750570 h 847726"/>
              <a:gd name="connsiteX6" fmla="*/ 251461 w 869951"/>
              <a:gd name="connsiteY6" fmla="*/ 799148 h 847726"/>
              <a:gd name="connsiteX7" fmla="*/ 202883 w 869951"/>
              <a:gd name="connsiteY7" fmla="*/ 847726 h 847726"/>
              <a:gd name="connsiteX8" fmla="*/ 154305 w 869951"/>
              <a:gd name="connsiteY8" fmla="*/ 799148 h 847726"/>
              <a:gd name="connsiteX9" fmla="*/ 202883 w 869951"/>
              <a:gd name="connsiteY9" fmla="*/ 750570 h 847726"/>
              <a:gd name="connsiteX10" fmla="*/ 821373 w 869951"/>
              <a:gd name="connsiteY10" fmla="*/ 278765 h 847726"/>
              <a:gd name="connsiteX11" fmla="*/ 869951 w 869951"/>
              <a:gd name="connsiteY11" fmla="*/ 327343 h 847726"/>
              <a:gd name="connsiteX12" fmla="*/ 821373 w 869951"/>
              <a:gd name="connsiteY12" fmla="*/ 375921 h 847726"/>
              <a:gd name="connsiteX13" fmla="*/ 772795 w 869951"/>
              <a:gd name="connsiteY13" fmla="*/ 327343 h 847726"/>
              <a:gd name="connsiteX14" fmla="*/ 821373 w 869951"/>
              <a:gd name="connsiteY14" fmla="*/ 278765 h 847726"/>
              <a:gd name="connsiteX15" fmla="*/ 48578 w 869951"/>
              <a:gd name="connsiteY15" fmla="*/ 278765 h 847726"/>
              <a:gd name="connsiteX16" fmla="*/ 97156 w 869951"/>
              <a:gd name="connsiteY16" fmla="*/ 327343 h 847726"/>
              <a:gd name="connsiteX17" fmla="*/ 48578 w 869951"/>
              <a:gd name="connsiteY17" fmla="*/ 375921 h 847726"/>
              <a:gd name="connsiteX18" fmla="*/ 0 w 869951"/>
              <a:gd name="connsiteY18" fmla="*/ 327343 h 847726"/>
              <a:gd name="connsiteX19" fmla="*/ 48578 w 869951"/>
              <a:gd name="connsiteY19" fmla="*/ 278765 h 847726"/>
              <a:gd name="connsiteX20" fmla="*/ 443548 w 869951"/>
              <a:gd name="connsiteY20" fmla="*/ 0 h 847726"/>
              <a:gd name="connsiteX21" fmla="*/ 492126 w 869951"/>
              <a:gd name="connsiteY21" fmla="*/ 48578 h 847726"/>
              <a:gd name="connsiteX22" fmla="*/ 443548 w 869951"/>
              <a:gd name="connsiteY22" fmla="*/ 97156 h 847726"/>
              <a:gd name="connsiteX23" fmla="*/ 394970 w 869951"/>
              <a:gd name="connsiteY23" fmla="*/ 48578 h 847726"/>
              <a:gd name="connsiteX24" fmla="*/ 443548 w 869951"/>
              <a:gd name="connsiteY24" fmla="*/ 0 h 84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9951" h="847726">
                <a:moveTo>
                  <a:pt x="677228" y="750570"/>
                </a:moveTo>
                <a:cubicBezTo>
                  <a:pt x="704057" y="750570"/>
                  <a:pt x="725806" y="772319"/>
                  <a:pt x="725806" y="799148"/>
                </a:cubicBezTo>
                <a:cubicBezTo>
                  <a:pt x="725806" y="825977"/>
                  <a:pt x="704057" y="847726"/>
                  <a:pt x="677228" y="847726"/>
                </a:cubicBezTo>
                <a:cubicBezTo>
                  <a:pt x="650399" y="847726"/>
                  <a:pt x="628650" y="825977"/>
                  <a:pt x="628650" y="799148"/>
                </a:cubicBezTo>
                <a:cubicBezTo>
                  <a:pt x="628650" y="772319"/>
                  <a:pt x="650399" y="750570"/>
                  <a:pt x="677228" y="750570"/>
                </a:cubicBezTo>
                <a:close/>
                <a:moveTo>
                  <a:pt x="202883" y="750570"/>
                </a:moveTo>
                <a:cubicBezTo>
                  <a:pt x="229712" y="750570"/>
                  <a:pt x="251461" y="772319"/>
                  <a:pt x="251461" y="799148"/>
                </a:cubicBezTo>
                <a:cubicBezTo>
                  <a:pt x="251461" y="825977"/>
                  <a:pt x="229712" y="847726"/>
                  <a:pt x="202883" y="847726"/>
                </a:cubicBezTo>
                <a:cubicBezTo>
                  <a:pt x="176054" y="847726"/>
                  <a:pt x="154305" y="825977"/>
                  <a:pt x="154305" y="799148"/>
                </a:cubicBezTo>
                <a:cubicBezTo>
                  <a:pt x="154305" y="772319"/>
                  <a:pt x="176054" y="750570"/>
                  <a:pt x="202883" y="750570"/>
                </a:cubicBezTo>
                <a:close/>
                <a:moveTo>
                  <a:pt x="821373" y="278765"/>
                </a:moveTo>
                <a:cubicBezTo>
                  <a:pt x="848202" y="278765"/>
                  <a:pt x="869951" y="300514"/>
                  <a:pt x="869951" y="327343"/>
                </a:cubicBezTo>
                <a:cubicBezTo>
                  <a:pt x="869951" y="354172"/>
                  <a:pt x="848202" y="375921"/>
                  <a:pt x="821373" y="375921"/>
                </a:cubicBezTo>
                <a:cubicBezTo>
                  <a:pt x="794544" y="375921"/>
                  <a:pt x="772795" y="354172"/>
                  <a:pt x="772795" y="327343"/>
                </a:cubicBezTo>
                <a:cubicBezTo>
                  <a:pt x="772795" y="300514"/>
                  <a:pt x="794544" y="278765"/>
                  <a:pt x="821373" y="278765"/>
                </a:cubicBezTo>
                <a:close/>
                <a:moveTo>
                  <a:pt x="48578" y="278765"/>
                </a:moveTo>
                <a:cubicBezTo>
                  <a:pt x="75407" y="278765"/>
                  <a:pt x="97156" y="300514"/>
                  <a:pt x="97156" y="327343"/>
                </a:cubicBezTo>
                <a:cubicBezTo>
                  <a:pt x="97156" y="354172"/>
                  <a:pt x="75407" y="375921"/>
                  <a:pt x="48578" y="375921"/>
                </a:cubicBezTo>
                <a:cubicBezTo>
                  <a:pt x="21749" y="375921"/>
                  <a:pt x="0" y="354172"/>
                  <a:pt x="0" y="327343"/>
                </a:cubicBezTo>
                <a:cubicBezTo>
                  <a:pt x="0" y="300514"/>
                  <a:pt x="21749" y="278765"/>
                  <a:pt x="48578" y="278765"/>
                </a:cubicBezTo>
                <a:close/>
                <a:moveTo>
                  <a:pt x="443548" y="0"/>
                </a:moveTo>
                <a:cubicBezTo>
                  <a:pt x="470377" y="0"/>
                  <a:pt x="492126" y="21749"/>
                  <a:pt x="492126" y="48578"/>
                </a:cubicBezTo>
                <a:cubicBezTo>
                  <a:pt x="492126" y="75407"/>
                  <a:pt x="470377" y="97156"/>
                  <a:pt x="443548" y="97156"/>
                </a:cubicBezTo>
                <a:cubicBezTo>
                  <a:pt x="416719" y="97156"/>
                  <a:pt x="394970" y="75407"/>
                  <a:pt x="394970" y="48578"/>
                </a:cubicBezTo>
                <a:cubicBezTo>
                  <a:pt x="394970" y="21749"/>
                  <a:pt x="416719" y="0"/>
                  <a:pt x="443548" y="0"/>
                </a:cubicBezTo>
                <a:close/>
              </a:path>
            </a:pathLst>
          </a:custGeom>
          <a:solidFill>
            <a:srgbClr val="38465E"/>
          </a:solidFill>
          <a:ln w="28575">
            <a:solidFill>
              <a:srgbClr val="FFFFFF"/>
            </a:solid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dirty="0"/>
          </a:p>
        </p:txBody>
      </p:sp>
      <p:sp>
        <p:nvSpPr>
          <p:cNvPr id="74" name="标题 5"/>
          <p:cNvSpPr>
            <a:spLocks noGrp="1"/>
          </p:cNvSpPr>
          <p:nvPr>
            <p:custDataLst>
              <p:tags r:id="rId43"/>
            </p:custDataLst>
          </p:nvPr>
        </p:nvSpPr>
        <p:spPr>
          <a:xfrm>
            <a:off x="9572345" y="4229532"/>
            <a:ext cx="527613" cy="347320"/>
          </a:xfrm>
          <a:prstGeom prst="rect">
            <a:avLst/>
          </a:prstGeom>
        </p:spPr>
        <p:txBody>
          <a:bodyPr vert="horz" wrap="square" lIns="90000" tIns="46800" rIns="90000" bIns="46800" rtlCol="0" anchor="ctr" anchorCtr="0">
            <a:normAutofit fontScale="525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charset="-122"/>
                <a:cs typeface="+mn-ea"/>
                <a:sym typeface="微软雅黑" panose="020B0503020204020204" charset="-122"/>
              </a:defRPr>
            </a:lvl1pPr>
          </a:lstStyle>
          <a:p>
            <a:pPr algn="ctr">
              <a:lnSpc>
                <a:spcPct val="120000"/>
              </a:lnSpc>
              <a:spcBef>
                <a:spcPts val="0"/>
              </a:spcBef>
              <a:buFont typeface="Arial" panose="020B0604020202020204" pitchFamily="34" charset="0"/>
            </a:pPr>
            <a:r>
              <a:rPr lang="en-US" altLang="zh-CN" b="1" spc="300" dirty="0">
                <a:solidFill>
                  <a:srgbClr val="38465E"/>
                </a:solidFill>
                <a:latin typeface="微软雅黑" panose="020B0503020204020204" charset="-122"/>
              </a:rPr>
              <a:t>10</a:t>
            </a:r>
            <a:endParaRPr lang="en-US" altLang="zh-CN" b="1" spc="300" dirty="0">
              <a:solidFill>
                <a:srgbClr val="38465E"/>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六、健康的人际交往模式</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821690" y="1378585"/>
            <a:ext cx="6566535" cy="3723640"/>
          </a:xfrm>
          <a:prstGeom prst="rect">
            <a:avLst/>
          </a:prstGeom>
          <a:noFill/>
        </p:spPr>
        <p:txBody>
          <a:bodyPr wrap="square">
            <a:no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a:lnSpc>
                <a:spcPct val="150000"/>
              </a:lnSpc>
              <a:buNone/>
            </a:pPr>
            <a:r>
              <a:rPr lang="zh-CN" altLang="en-US" dirty="0">
                <a:latin typeface="+mn-lt"/>
                <a:ea typeface="+mn-ea"/>
                <a:cs typeface="+mn-ea"/>
                <a:sym typeface="+mn-lt"/>
              </a:rPr>
              <a:t>美国著名心理学家爱利克·伯奈依据个体对自己和他人，提出了如下四种人际交往模式。</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我不好—你好，我不行—你行（自卑、恐慌）；</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我不好—你也不好，我不行—你也不行（不喜欢自己也不喜欢别人）；</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我好—你不好，我行—你不行（骄傲自大，自以为是）；</a:t>
            </a:r>
            <a:endParaRPr lang="zh-CN" altLang="en-US" dirty="0">
              <a:latin typeface="+mn-lt"/>
              <a:ea typeface="+mn-ea"/>
              <a:cs typeface="+mn-ea"/>
              <a:sym typeface="+mn-lt"/>
            </a:endParaRPr>
          </a:p>
          <a:p>
            <a:pPr marL="0" indent="0">
              <a:lnSpc>
                <a:spcPct val="150000"/>
              </a:lnSpc>
              <a:buNone/>
            </a:pPr>
            <a:r>
              <a:rPr lang="zh-CN" altLang="en-US" dirty="0">
                <a:latin typeface="+mn-lt"/>
                <a:ea typeface="+mn-ea"/>
                <a:cs typeface="+mn-ea"/>
                <a:sym typeface="+mn-lt"/>
              </a:rPr>
              <a:t>我好—你也好，我行—你也行（理性、理解、宽容、接纳）。</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a:stretch>
            <a:fillRect/>
          </a:stretch>
        </p:blipFill>
        <p:spPr>
          <a:xfrm>
            <a:off x="7507439" y="603522"/>
            <a:ext cx="3993681" cy="5987143"/>
          </a:xfrm>
          <a:prstGeom prst="rect">
            <a:avLst/>
          </a:prstGeom>
        </p:spPr>
      </p:pic>
      <p:pic>
        <p:nvPicPr>
          <p:cNvPr id="3" name="图片 2"/>
          <p:cNvPicPr>
            <a:picLocks noChangeAspect="1"/>
          </p:cNvPicPr>
          <p:nvPr>
            <p:custDataLst>
              <p:tags r:id="rId6"/>
            </p:custDataLst>
          </p:nvPr>
        </p:nvPicPr>
        <p:blipFill>
          <a:blip r:embed="rId7"/>
          <a:stretch>
            <a:fillRect/>
          </a:stretch>
        </p:blipFill>
        <p:spPr>
          <a:xfrm>
            <a:off x="2350770" y="4041140"/>
            <a:ext cx="162877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05.</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做情绪的主人</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——大学生情绪与心理健康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854700" y="1424940"/>
            <a:ext cx="5389880" cy="452310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spcBef>
                <a:spcPts val="0"/>
              </a:spcBef>
              <a:spcAft>
                <a:spcPts val="0"/>
              </a:spcAft>
            </a:pPr>
            <a:r>
              <a:rPr lang="zh-CN" altLang="en-US" dirty="0">
                <a:latin typeface="+mn-lt"/>
                <a:ea typeface="+mn-ea"/>
                <a:cs typeface="+mn-ea"/>
                <a:sym typeface="+mn-lt"/>
              </a:rPr>
              <a:t>情绪是指人们对客观事物是否符合自己的需要而产生的内心体验。简单地说，情绪是指人对客观事物的态度、体验及相应的反应。</a:t>
            </a:r>
            <a:endParaRPr lang="zh-CN" altLang="en-US" dirty="0">
              <a:latin typeface="+mn-lt"/>
              <a:ea typeface="+mn-ea"/>
              <a:cs typeface="+mn-ea"/>
              <a:sym typeface="+mn-lt"/>
            </a:endParaRPr>
          </a:p>
          <a:p>
            <a:pPr>
              <a:lnSpc>
                <a:spcPct val="150000"/>
              </a:lnSpc>
              <a:spcBef>
                <a:spcPts val="0"/>
              </a:spcBef>
              <a:spcAft>
                <a:spcPts val="0"/>
              </a:spcAft>
            </a:pPr>
            <a:r>
              <a:rPr lang="zh-CN" altLang="en-US" dirty="0">
                <a:latin typeface="+mn-lt"/>
                <a:ea typeface="+mn-ea"/>
                <a:cs typeface="+mn-ea"/>
                <a:sym typeface="+mn-lt"/>
              </a:rPr>
              <a:t>需要是情绪产生的基础，当客观事物符合并满足人的需要时，就会使人产生积极的情绪体验（正面的情绪），如喜爱、满意、愉快、喜悦、振奋、热情、自信、感恩、安详、平静、轻松、自在等；当客观事物不符合、不能满足人的需要时，就会使人产生消极的情绪体验（负面情绪），如怨恨、紧张、焦虑、担心、自卑、痛苦、沮丧、伤心、狂躁、悲哀、厌恶、忧愁、愤怒、嫉妒、愧疚、害怕、恐惧、无聊、寂寞等。</a:t>
            </a:r>
            <a:endParaRPr lang="zh-CN" altLang="en-US" dirty="0">
              <a:latin typeface="+mn-lt"/>
              <a:ea typeface="+mn-ea"/>
              <a:cs typeface="+mn-ea"/>
              <a:sym typeface="+mn-lt"/>
            </a:endParaRPr>
          </a:p>
        </p:txBody>
      </p:sp>
      <p:pic>
        <p:nvPicPr>
          <p:cNvPr id="12" name="图片 11"/>
          <p:cNvPicPr>
            <a:picLocks noChangeAspect="1"/>
          </p:cNvPicPr>
          <p:nvPr/>
        </p:nvPicPr>
        <p:blipFill>
          <a:blip r:embed="rId4"/>
          <a:stretch>
            <a:fillRect/>
          </a:stretch>
        </p:blipFill>
        <p:spPr>
          <a:xfrm>
            <a:off x="822437" y="1106304"/>
            <a:ext cx="4742137" cy="5377543"/>
          </a:xfrm>
          <a:prstGeom prst="rect">
            <a:avLst/>
          </a:prstGeom>
        </p:spPr>
      </p:pic>
      <p:sp>
        <p:nvSpPr>
          <p:cNvPr id="5" name="标题 27"/>
          <p:cNvSpPr>
            <a:spLocks noGrp="1"/>
          </p:cNvSpPr>
          <p:nvPr>
            <p:custDataLst>
              <p:tags r:id="rId5"/>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一、什么是情绪</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94435" y="1837690"/>
            <a:ext cx="5565140" cy="363093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20000"/>
              </a:lnSpc>
            </a:pPr>
            <a:r>
              <a:rPr lang="zh-CN" altLang="en-US" dirty="0">
                <a:latin typeface="+mn-lt"/>
                <a:ea typeface="+mn-ea"/>
                <a:cs typeface="+mn-ea"/>
                <a:sym typeface="+mn-lt"/>
              </a:rPr>
              <a:t>古代名著《礼记》中提出“七情”之说，即喜、怒、哀、惧、爱、恶、欲。</a:t>
            </a:r>
            <a:endParaRPr lang="zh-CN" altLang="en-US" dirty="0">
              <a:latin typeface="+mn-lt"/>
              <a:ea typeface="+mn-ea"/>
              <a:cs typeface="+mn-ea"/>
              <a:sym typeface="+mn-lt"/>
            </a:endParaRPr>
          </a:p>
          <a:p>
            <a:pPr indent="0" fontAlgn="auto">
              <a:lnSpc>
                <a:spcPct val="120000"/>
              </a:lnSpc>
            </a:pPr>
            <a:r>
              <a:rPr lang="zh-CN" altLang="en-US" dirty="0">
                <a:latin typeface="+mn-lt"/>
                <a:ea typeface="+mn-ea"/>
                <a:cs typeface="+mn-ea"/>
                <a:sym typeface="+mn-lt"/>
              </a:rPr>
              <a:t>20 世纪 70 年代初，伊扎德用因素分析的方法提出人类的基本情绪有 11 种，即兴趣、惊奇、痛苦、愤怒、悲伤、厌恶、恐惧、害羞、愉快 、轻蔑和自罪感等。</a:t>
            </a:r>
            <a:endParaRPr lang="zh-CN" altLang="en-US" dirty="0">
              <a:latin typeface="+mn-lt"/>
              <a:ea typeface="+mn-ea"/>
              <a:cs typeface="+mn-ea"/>
              <a:sym typeface="+mn-lt"/>
            </a:endParaRPr>
          </a:p>
          <a:p>
            <a:pPr indent="0" fontAlgn="auto">
              <a:lnSpc>
                <a:spcPct val="120000"/>
              </a:lnSpc>
            </a:pPr>
            <a:r>
              <a:rPr lang="zh-CN" altLang="en-US" dirty="0">
                <a:latin typeface="+mn-lt"/>
                <a:ea typeface="+mn-ea"/>
                <a:cs typeface="+mn-ea"/>
                <a:sym typeface="+mn-lt"/>
              </a:rPr>
              <a:t>人们普遍认为最基本、最原始的有四种情绪：快乐、愤怒、悲哀、恐惧。快乐（喜）可以从适意、愉快到欢乐、大喜、狂喜。悲哀（哀）从伤感到难过、悲伤、哀痛、惨痛。</a:t>
            </a:r>
            <a:endParaRPr lang="zh-CN" altLang="en-US" dirty="0">
              <a:latin typeface="+mn-lt"/>
              <a:ea typeface="+mn-ea"/>
              <a:cs typeface="+mn-ea"/>
              <a:sym typeface="+mn-lt"/>
            </a:endParaRPr>
          </a:p>
          <a:p>
            <a:pPr indent="0" fontAlgn="auto">
              <a:lnSpc>
                <a:spcPct val="120000"/>
              </a:lnSpc>
            </a:pPr>
            <a:r>
              <a:rPr lang="zh-CN" altLang="en-US" dirty="0">
                <a:latin typeface="+mn-lt"/>
                <a:ea typeface="+mn-ea"/>
                <a:cs typeface="+mn-ea"/>
                <a:sym typeface="+mn-lt"/>
              </a:rPr>
              <a:t>愤怒（怒）从轻微的不满、生气、愠怒、激愤到大怒、暴怒。恐惧（惧）从害怕、惧怕、惊恐到惊骇。</a:t>
            </a:r>
            <a:endParaRPr lang="zh-CN" altLang="en-US" dirty="0">
              <a:latin typeface="+mn-lt"/>
              <a:ea typeface="+mn-ea"/>
              <a:cs typeface="+mn-ea"/>
              <a:sym typeface="+mn-lt"/>
            </a:endParaRPr>
          </a:p>
        </p:txBody>
      </p:sp>
      <p:pic>
        <p:nvPicPr>
          <p:cNvPr id="5" name="图片 4"/>
          <p:cNvPicPr>
            <a:picLocks noChangeAspect="1"/>
          </p:cNvPicPr>
          <p:nvPr/>
        </p:nvPicPr>
        <p:blipFill>
          <a:blip r:embed="rId4"/>
          <a:stretch>
            <a:fillRect/>
          </a:stretch>
        </p:blipFill>
        <p:spPr>
          <a:xfrm>
            <a:off x="7172794" y="870857"/>
            <a:ext cx="3993681" cy="5987143"/>
          </a:xfrm>
          <a:prstGeom prst="rect">
            <a:avLst/>
          </a:prstGeom>
        </p:spPr>
      </p:pic>
      <p:sp>
        <p:nvSpPr>
          <p:cNvPr id="3" name="标题 27"/>
          <p:cNvSpPr>
            <a:spLocks noGrp="1"/>
          </p:cNvSpPr>
          <p:nvPr>
            <p:custDataLst>
              <p:tags r:id="rId5"/>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二、情绪的四种形式</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三、情绪的基本状态</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77595" y="1447800"/>
            <a:ext cx="10006965" cy="470789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依据情绪发生的强度、持续的时间和紧张程度，可将情绪分为心境、激情和应激反应三种基本状态。</a:t>
            </a:r>
            <a:endParaRPr lang="zh-CN" altLang="en-US" sz="1600" dirty="0">
              <a:latin typeface="+mn-lt"/>
              <a:ea typeface="+mn-ea"/>
              <a:cs typeface="+mn-ea"/>
              <a:sym typeface="+mn-lt"/>
            </a:endParaRPr>
          </a:p>
          <a:p>
            <a:r>
              <a:rPr lang="zh-CN" altLang="en-US" sz="1600" dirty="0">
                <a:latin typeface="+mn-lt"/>
                <a:ea typeface="+mn-ea"/>
                <a:cs typeface="+mn-ea"/>
                <a:sym typeface="+mn-lt"/>
              </a:rPr>
              <a:t>心境是一种感染性的、比较平稳而持久的情绪状态。当人处于某种心境时，这种情绪体验就会成为他心理活动的背景，并以同样的情绪看待周围事物。如人伤感时，会见花落泪，对月伤怀。</a:t>
            </a:r>
            <a:endParaRPr lang="zh-CN" altLang="en-US" sz="1600" dirty="0">
              <a:latin typeface="+mn-lt"/>
              <a:ea typeface="+mn-ea"/>
              <a:cs typeface="+mn-ea"/>
              <a:sym typeface="+mn-lt"/>
            </a:endParaRPr>
          </a:p>
          <a:p>
            <a:r>
              <a:rPr lang="zh-CN" altLang="en-US" sz="1600" dirty="0">
                <a:latin typeface="+mn-lt"/>
                <a:ea typeface="+mn-ea"/>
                <a:cs typeface="+mn-ea"/>
                <a:sym typeface="+mn-lt"/>
              </a:rPr>
              <a:t>激情是短暂的、强烈的、爆发性的情绪状态，通常由一个人生活中的重大事件、对立的冲突、过度的抑制或兴奋等引起。如人们常说的暴跳如雷、大惊失色、欣喜若狂都是激情所致。在这样的情绪状态下，如果不注意调控自己的情绪，便很容易失去理智，做出不顾一切的冲动性行为。</a:t>
            </a:r>
            <a:endParaRPr lang="zh-CN" altLang="en-US" sz="1600" dirty="0">
              <a:latin typeface="+mn-lt"/>
              <a:ea typeface="+mn-ea"/>
              <a:cs typeface="+mn-ea"/>
              <a:sym typeface="+mn-lt"/>
            </a:endParaRPr>
          </a:p>
          <a:p>
            <a:r>
              <a:rPr lang="zh-CN" altLang="en-US" sz="1600" dirty="0">
                <a:latin typeface="+mn-lt"/>
                <a:ea typeface="+mn-ea"/>
                <a:cs typeface="+mn-ea"/>
                <a:sym typeface="+mn-lt"/>
              </a:rPr>
              <a:t>应激是指在出乎意料的紧急情况下所产生的高度紧张的情绪体验。这时人的身心会处于高度紧张的状态，产生肌肉紧张、心率加快、血压升高等生理反应，但这种状态不能持续过久，否则会导致适应性疾病的发生。</a:t>
            </a:r>
            <a:endParaRPr lang="zh-CN" altLang="en-US"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四、大学生健康情绪的标准</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77595" y="1447800"/>
            <a:ext cx="10006965" cy="124523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健康的情绪是健全人格的重要条件之一，一般而言，情绪的目的性恰当、反应适度、不带有幼稚冲动的特征，符合社会规范的要求，就是健康的情绪。大学生健康情绪的标准主要有以下方面。</a:t>
            </a:r>
            <a:endParaRPr lang="zh-CN" altLang="en-US" sz="1600" dirty="0">
              <a:latin typeface="+mn-lt"/>
              <a:ea typeface="+mn-ea"/>
              <a:cs typeface="+mn-ea"/>
              <a:sym typeface="+mn-lt"/>
            </a:endParaRPr>
          </a:p>
        </p:txBody>
      </p:sp>
      <p:sp>
        <p:nvSpPr>
          <p:cNvPr id="45" name="任意多边形 44"/>
          <p:cNvSpPr/>
          <p:nvPr>
            <p:custDataLst>
              <p:tags r:id="rId4"/>
            </p:custDataLst>
          </p:nvPr>
        </p:nvSpPr>
        <p:spPr>
          <a:xfrm rot="19743805">
            <a:off x="1498283" y="2919782"/>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5"/>
            </p:custDataLst>
          </p:nvPr>
        </p:nvSpPr>
        <p:spPr>
          <a:xfrm rot="19743805">
            <a:off x="1820443" y="2919782"/>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矩形 8"/>
          <p:cNvSpPr/>
          <p:nvPr>
            <p:custDataLst>
              <p:tags r:id="rId6"/>
            </p:custDataLst>
          </p:nvPr>
        </p:nvSpPr>
        <p:spPr>
          <a:xfrm>
            <a:off x="2171315" y="2777940"/>
            <a:ext cx="3594290" cy="6925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（一）情绪的基调是积极、愉悦、乐观、稳定的</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任意多边形 52"/>
          <p:cNvSpPr/>
          <p:nvPr>
            <p:custDataLst>
              <p:tags r:id="rId7"/>
            </p:custDataLst>
          </p:nvPr>
        </p:nvSpPr>
        <p:spPr>
          <a:xfrm rot="19743805">
            <a:off x="1498283" y="4255510"/>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8"/>
            </p:custDataLst>
          </p:nvPr>
        </p:nvSpPr>
        <p:spPr>
          <a:xfrm rot="19743805">
            <a:off x="1820443" y="4255510"/>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矩形7"/>
          <p:cNvSpPr/>
          <p:nvPr>
            <p:custDataLst>
              <p:tags r:id="rId9"/>
            </p:custDataLst>
          </p:nvPr>
        </p:nvSpPr>
        <p:spPr>
          <a:xfrm>
            <a:off x="2171315" y="4113668"/>
            <a:ext cx="3594290" cy="6925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fontScale="90000"/>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（二）情绪表达正确，合理释放宣泄</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9" name="任意多边形 78"/>
          <p:cNvSpPr/>
          <p:nvPr>
            <p:custDataLst>
              <p:tags r:id="rId10"/>
            </p:custDataLst>
          </p:nvPr>
        </p:nvSpPr>
        <p:spPr>
          <a:xfrm rot="19743805">
            <a:off x="6494341" y="3526222"/>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任意多边形 79"/>
          <p:cNvSpPr/>
          <p:nvPr>
            <p:custDataLst>
              <p:tags r:id="rId11"/>
            </p:custDataLst>
          </p:nvPr>
        </p:nvSpPr>
        <p:spPr>
          <a:xfrm rot="19743805">
            <a:off x="6816500" y="3526222"/>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1" name="矩形6"/>
          <p:cNvSpPr/>
          <p:nvPr>
            <p:custDataLst>
              <p:tags r:id="rId12"/>
            </p:custDataLst>
          </p:nvPr>
        </p:nvSpPr>
        <p:spPr>
          <a:xfrm>
            <a:off x="7167373" y="3384380"/>
            <a:ext cx="3594290" cy="6925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fontScale="90000"/>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（四）积极适应环境，理性调控情绪</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83" name="任意多边形 82"/>
          <p:cNvSpPr/>
          <p:nvPr>
            <p:custDataLst>
              <p:tags r:id="rId13"/>
            </p:custDataLst>
          </p:nvPr>
        </p:nvSpPr>
        <p:spPr>
          <a:xfrm rot="19743805">
            <a:off x="6494341" y="4856207"/>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4" name="任意多边形 83"/>
          <p:cNvSpPr/>
          <p:nvPr>
            <p:custDataLst>
              <p:tags r:id="rId14"/>
            </p:custDataLst>
          </p:nvPr>
        </p:nvSpPr>
        <p:spPr>
          <a:xfrm rot="19743805">
            <a:off x="6816500" y="4856207"/>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矩形5"/>
          <p:cNvSpPr/>
          <p:nvPr>
            <p:custDataLst>
              <p:tags r:id="rId15"/>
            </p:custDataLst>
          </p:nvPr>
        </p:nvSpPr>
        <p:spPr>
          <a:xfrm>
            <a:off x="7167373" y="4714365"/>
            <a:ext cx="3594290" cy="6925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fontScale="90000"/>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（五）有良好的高级情绪情感，对人类有深挚的爱</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16"/>
            </p:custDataLst>
          </p:nvPr>
        </p:nvSpPr>
        <p:spPr>
          <a:xfrm rot="19743805">
            <a:off x="1498283" y="5591237"/>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17"/>
            </p:custDataLst>
          </p:nvPr>
        </p:nvSpPr>
        <p:spPr>
          <a:xfrm rot="19743805">
            <a:off x="1820443" y="5591237"/>
            <a:ext cx="203862" cy="66097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4"/>
          <p:cNvSpPr/>
          <p:nvPr>
            <p:custDataLst>
              <p:tags r:id="rId18"/>
            </p:custDataLst>
          </p:nvPr>
        </p:nvSpPr>
        <p:spPr>
          <a:xfrm>
            <a:off x="2171315" y="5449395"/>
            <a:ext cx="3594290" cy="69255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（三）情绪引发有因，反应适时适度</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五、大学生常见的情绪问题</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935355" y="1367790"/>
            <a:ext cx="10568305" cy="4892675"/>
          </a:xfrm>
          <a:prstGeom prst="rect">
            <a:avLst/>
          </a:prstGeom>
          <a:noFill/>
        </p:spPr>
        <p:txBody>
          <a:bodyPr wrap="square" rtlCol="0">
            <a:spAutoFit/>
          </a:bodyPr>
          <a:p>
            <a:pPr algn="just">
              <a:lnSpc>
                <a:spcPct val="150000"/>
              </a:lnSpc>
              <a:spcBef>
                <a:spcPts val="0"/>
              </a:spcBef>
              <a:spcAft>
                <a:spcPts val="0"/>
              </a:spcAft>
            </a:pPr>
            <a:r>
              <a:rPr lang="zh-CN" altLang="en-US" sz="1600"/>
              <a:t>（一）焦虑</a:t>
            </a:r>
            <a:endParaRPr lang="zh-CN" altLang="en-US" sz="1600"/>
          </a:p>
          <a:p>
            <a:pPr algn="just">
              <a:lnSpc>
                <a:spcPct val="150000"/>
              </a:lnSpc>
              <a:spcBef>
                <a:spcPts val="0"/>
              </a:spcBef>
              <a:spcAft>
                <a:spcPts val="0"/>
              </a:spcAft>
            </a:pPr>
            <a:r>
              <a:rPr lang="zh-CN" altLang="en-US" sz="1600"/>
              <a:t>焦虑是一个人预感到将会有某种不良后果产生或可能的威胁出现时产生的一种紧张情绪，表现为紧张不安、忧虑担心、害怕恐慌，是应激状态下人的一种最常见的情绪反应。</a:t>
            </a:r>
            <a:endParaRPr lang="zh-CN" altLang="en-US" sz="1600"/>
          </a:p>
          <a:p>
            <a:pPr algn="just">
              <a:lnSpc>
                <a:spcPct val="150000"/>
              </a:lnSpc>
              <a:spcBef>
                <a:spcPts val="0"/>
              </a:spcBef>
              <a:spcAft>
                <a:spcPts val="0"/>
              </a:spcAft>
            </a:pPr>
            <a:r>
              <a:rPr lang="zh-CN" altLang="en-US" sz="1600"/>
              <a:t>（二）抑郁</a:t>
            </a:r>
            <a:endParaRPr lang="zh-CN" altLang="en-US" sz="1600"/>
          </a:p>
          <a:p>
            <a:pPr algn="just">
              <a:lnSpc>
                <a:spcPct val="150000"/>
              </a:lnSpc>
              <a:spcBef>
                <a:spcPts val="0"/>
              </a:spcBef>
              <a:spcAft>
                <a:spcPts val="0"/>
              </a:spcAft>
            </a:pPr>
            <a:r>
              <a:rPr lang="zh-CN" altLang="en-US" sz="1600"/>
              <a:t>抑郁是一种感到无力应付外界压力而产生的心情持久低落的情绪状态，常伴有绝望、自卑、羞愧、焦虑、痛苦、负罪等情绪体验。</a:t>
            </a:r>
            <a:endParaRPr lang="zh-CN" altLang="en-US" sz="1600"/>
          </a:p>
          <a:p>
            <a:pPr algn="just">
              <a:lnSpc>
                <a:spcPct val="150000"/>
              </a:lnSpc>
              <a:spcBef>
                <a:spcPts val="0"/>
              </a:spcBef>
              <a:spcAft>
                <a:spcPts val="0"/>
              </a:spcAft>
            </a:pPr>
            <a:r>
              <a:rPr lang="zh-CN" altLang="en-US" sz="1600"/>
              <a:t>（三）愤怒</a:t>
            </a:r>
            <a:endParaRPr lang="zh-CN" altLang="en-US" sz="1600"/>
          </a:p>
          <a:p>
            <a:pPr algn="just">
              <a:lnSpc>
                <a:spcPct val="150000"/>
              </a:lnSpc>
              <a:spcBef>
                <a:spcPts val="0"/>
              </a:spcBef>
              <a:spcAft>
                <a:spcPts val="0"/>
              </a:spcAft>
            </a:pPr>
            <a:r>
              <a:rPr lang="zh-CN" altLang="en-US" sz="1600"/>
              <a:t>愤怒是由于客观事物与认得主观愿望相违背，或因愿望无法实现，人们内心产生的一种激烈的情绪反映。</a:t>
            </a:r>
            <a:endParaRPr lang="zh-CN" altLang="en-US" sz="1600"/>
          </a:p>
          <a:p>
            <a:pPr algn="just">
              <a:lnSpc>
                <a:spcPct val="150000"/>
              </a:lnSpc>
              <a:spcBef>
                <a:spcPts val="0"/>
              </a:spcBef>
              <a:spcAft>
                <a:spcPts val="0"/>
              </a:spcAft>
            </a:pPr>
            <a:r>
              <a:rPr lang="zh-CN" altLang="en-US" sz="1600"/>
              <a:t>（四）嫉妒</a:t>
            </a:r>
            <a:endParaRPr lang="zh-CN" altLang="en-US" sz="1600"/>
          </a:p>
          <a:p>
            <a:pPr algn="just">
              <a:lnSpc>
                <a:spcPct val="150000"/>
              </a:lnSpc>
              <a:spcBef>
                <a:spcPts val="0"/>
              </a:spcBef>
              <a:spcAft>
                <a:spcPts val="0"/>
              </a:spcAft>
            </a:pPr>
            <a:r>
              <a:rPr lang="zh-CN" altLang="en-US" sz="1600"/>
              <a:t>嫉妒是指对他人在某些方面胜过自己而产生的不快甚至痛苦的情绪体验，是自尊心的一种异常表现。</a:t>
            </a:r>
            <a:endParaRPr lang="zh-CN" altLang="en-US" sz="1600"/>
          </a:p>
          <a:p>
            <a:pPr algn="just">
              <a:lnSpc>
                <a:spcPct val="150000"/>
              </a:lnSpc>
              <a:spcBef>
                <a:spcPts val="0"/>
              </a:spcBef>
              <a:spcAft>
                <a:spcPts val="0"/>
              </a:spcAft>
            </a:pPr>
            <a:r>
              <a:rPr lang="zh-CN" altLang="en-US" sz="1600"/>
              <a:t>（五）自卑</a:t>
            </a:r>
            <a:endParaRPr lang="zh-CN" altLang="en-US" sz="1600"/>
          </a:p>
          <a:p>
            <a:pPr algn="just">
              <a:lnSpc>
                <a:spcPct val="150000"/>
              </a:lnSpc>
              <a:spcBef>
                <a:spcPts val="0"/>
              </a:spcBef>
              <a:spcAft>
                <a:spcPts val="0"/>
              </a:spcAft>
            </a:pPr>
            <a:r>
              <a:rPr lang="zh-CN" altLang="en-US" sz="1600"/>
              <a:t>自卑是指由于个体对自己某种生理、心理方面或其他原因产生的不适当的自我评价或认知偏差导致的自我否定、自我轻视、自我拒绝的消极心理状态和情绪体验。</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六、不良情绪的调适</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cxnSp>
        <p:nvCxnSpPr>
          <p:cNvPr id="5" name="直接连接符 4"/>
          <p:cNvCxnSpPr/>
          <p:nvPr>
            <p:custDataLst>
              <p:tags r:id="rId4"/>
            </p:custDataLst>
          </p:nvPr>
        </p:nvCxnSpPr>
        <p:spPr>
          <a:xfrm>
            <a:off x="4313432" y="1953062"/>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5"/>
            </p:custDataLst>
          </p:nvPr>
        </p:nvSpPr>
        <p:spPr bwMode="auto">
          <a:xfrm>
            <a:off x="2268772" y="2482318"/>
            <a:ext cx="456765" cy="635334"/>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 name="Freeform 10"/>
          <p:cNvSpPr/>
          <p:nvPr>
            <p:custDataLst>
              <p:tags r:id="rId6"/>
            </p:custDataLst>
          </p:nvPr>
        </p:nvSpPr>
        <p:spPr bwMode="auto">
          <a:xfrm>
            <a:off x="2708619" y="2628934"/>
            <a:ext cx="150375" cy="300750"/>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9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 name="Freeform 5"/>
          <p:cNvSpPr/>
          <p:nvPr>
            <p:custDataLst>
              <p:tags r:id="rId7"/>
            </p:custDataLst>
          </p:nvPr>
        </p:nvSpPr>
        <p:spPr bwMode="auto">
          <a:xfrm>
            <a:off x="9351521" y="2469431"/>
            <a:ext cx="428039" cy="43176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 name="Freeform 6"/>
          <p:cNvSpPr/>
          <p:nvPr>
            <p:custDataLst>
              <p:tags r:id="rId8"/>
            </p:custDataLst>
          </p:nvPr>
        </p:nvSpPr>
        <p:spPr bwMode="auto">
          <a:xfrm>
            <a:off x="9412314" y="2810620"/>
            <a:ext cx="337468" cy="169975"/>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4" name="Freeform 7"/>
          <p:cNvSpPr/>
          <p:nvPr>
            <p:custDataLst>
              <p:tags r:id="rId9"/>
            </p:custDataLst>
          </p:nvPr>
        </p:nvSpPr>
        <p:spPr bwMode="auto">
          <a:xfrm>
            <a:off x="9268394" y="2839157"/>
            <a:ext cx="179901" cy="17990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5" name="Line 8"/>
          <p:cNvSpPr>
            <a:spLocks noChangeShapeType="1"/>
          </p:cNvSpPr>
          <p:nvPr>
            <p:custDataLst>
              <p:tags r:id="rId10"/>
            </p:custDataLst>
          </p:nvPr>
        </p:nvSpPr>
        <p:spPr bwMode="auto">
          <a:xfrm flipH="1">
            <a:off x="9693952" y="2813102"/>
            <a:ext cx="68238" cy="68238"/>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2" name="Freeform 244"/>
          <p:cNvSpPr/>
          <p:nvPr>
            <p:custDataLst>
              <p:tags r:id="rId11"/>
            </p:custDataLst>
          </p:nvPr>
        </p:nvSpPr>
        <p:spPr bwMode="auto">
          <a:xfrm>
            <a:off x="5758117" y="2778365"/>
            <a:ext cx="469150" cy="216162"/>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3" name="Freeform 245"/>
          <p:cNvSpPr/>
          <p:nvPr>
            <p:custDataLst>
              <p:tags r:id="rId12"/>
            </p:custDataLst>
          </p:nvPr>
        </p:nvSpPr>
        <p:spPr bwMode="auto">
          <a:xfrm>
            <a:off x="5810956" y="2520573"/>
            <a:ext cx="310631" cy="465948"/>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4" name="Freeform 246"/>
          <p:cNvSpPr/>
          <p:nvPr>
            <p:custDataLst>
              <p:tags r:id="rId13"/>
            </p:custDataLst>
          </p:nvPr>
        </p:nvSpPr>
        <p:spPr bwMode="auto">
          <a:xfrm>
            <a:off x="6113582" y="2509365"/>
            <a:ext cx="216161" cy="485162"/>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5" name="Oval 247"/>
          <p:cNvSpPr>
            <a:spLocks noChangeArrowheads="1"/>
          </p:cNvSpPr>
          <p:nvPr>
            <p:custDataLst>
              <p:tags r:id="rId14"/>
            </p:custDataLst>
          </p:nvPr>
        </p:nvSpPr>
        <p:spPr bwMode="auto">
          <a:xfrm>
            <a:off x="6158415" y="2919270"/>
            <a:ext cx="33626" cy="33626"/>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p:nvPr>
            <p:custDataLst>
              <p:tags r:id="rId15"/>
            </p:custDataLst>
          </p:nvPr>
        </p:nvCxnSpPr>
        <p:spPr>
          <a:xfrm>
            <a:off x="7793479" y="1953062"/>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8" name="ïşļiḓé"/>
          <p:cNvSpPr/>
          <p:nvPr>
            <p:custDataLst>
              <p:tags r:id="rId16"/>
            </p:custDataLst>
          </p:nvPr>
        </p:nvSpPr>
        <p:spPr bwMode="auto">
          <a:xfrm>
            <a:off x="1010980" y="370359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400" kern="0" spc="150">
                <a:latin typeface="微软雅黑" panose="020B0503020204020204" charset="-122"/>
                <a:ea typeface="微软雅黑" panose="020B0503020204020204" charset="-122"/>
              </a:rPr>
              <a:t>适当的宣泄带来积极感受，过度的发泄会增加消极体验。</a:t>
            </a:r>
            <a:endParaRPr lang="zh-CN" altLang="en-US" sz="1400" kern="0" spc="150">
              <a:latin typeface="微软雅黑" panose="020B0503020204020204" charset="-122"/>
              <a:ea typeface="微软雅黑" panose="020B0503020204020204" charset="-122"/>
            </a:endParaRPr>
          </a:p>
        </p:txBody>
      </p:sp>
      <p:sp>
        <p:nvSpPr>
          <p:cNvPr id="29" name="íṡḻîďé"/>
          <p:cNvSpPr txBox="1"/>
          <p:nvPr>
            <p:custDataLst>
              <p:tags r:id="rId17"/>
            </p:custDataLst>
          </p:nvPr>
        </p:nvSpPr>
        <p:spPr bwMode="auto">
          <a:xfrm>
            <a:off x="1010980" y="3272002"/>
            <a:ext cx="3124857"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600" kern="0" spc="300">
                <a:solidFill>
                  <a:srgbClr val="000000"/>
                </a:solidFill>
                <a:latin typeface="微软雅黑" panose="020B0503020204020204" charset="-122"/>
                <a:ea typeface="微软雅黑" panose="020B0503020204020204" charset="-122"/>
              </a:rPr>
              <a:t>（一）适度宣泄法</a:t>
            </a:r>
            <a:endParaRPr lang="zh-CN" altLang="en-US" sz="1600" kern="0" spc="300">
              <a:solidFill>
                <a:srgbClr val="000000"/>
              </a:solidFill>
              <a:latin typeface="微软雅黑" panose="020B0503020204020204" charset="-122"/>
              <a:ea typeface="微软雅黑" panose="020B0503020204020204" charset="-122"/>
            </a:endParaRPr>
          </a:p>
        </p:txBody>
      </p:sp>
      <p:sp>
        <p:nvSpPr>
          <p:cNvPr id="31" name="ïşļiḓé"/>
          <p:cNvSpPr/>
          <p:nvPr>
            <p:custDataLst>
              <p:tags r:id="rId18"/>
            </p:custDataLst>
          </p:nvPr>
        </p:nvSpPr>
        <p:spPr bwMode="auto">
          <a:xfrm>
            <a:off x="4452340" y="370359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400" kern="0" spc="150">
                <a:latin typeface="微软雅黑" panose="020B0503020204020204" charset="-122"/>
                <a:ea typeface="微软雅黑" panose="020B0503020204020204" charset="-122"/>
              </a:rPr>
              <a:t>理性情绪法的出发点是只有改变人的非理性观念，建立新的理性观念才能消除人的原有心理障碍。</a:t>
            </a:r>
            <a:endParaRPr lang="zh-CN" altLang="en-US" sz="1400" kern="0" spc="150">
              <a:latin typeface="微软雅黑" panose="020B0503020204020204" charset="-122"/>
              <a:ea typeface="微软雅黑" panose="020B0503020204020204" charset="-122"/>
            </a:endParaRPr>
          </a:p>
        </p:txBody>
      </p:sp>
      <p:sp>
        <p:nvSpPr>
          <p:cNvPr id="32" name="íṡḻîďé"/>
          <p:cNvSpPr txBox="1"/>
          <p:nvPr>
            <p:custDataLst>
              <p:tags r:id="rId19"/>
            </p:custDataLst>
          </p:nvPr>
        </p:nvSpPr>
        <p:spPr bwMode="auto">
          <a:xfrm>
            <a:off x="4437889" y="3272002"/>
            <a:ext cx="3139309"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600" kern="0" spc="300">
                <a:solidFill>
                  <a:srgbClr val="000000"/>
                </a:solidFill>
                <a:latin typeface="微软雅黑" panose="020B0503020204020204" charset="-122"/>
                <a:ea typeface="微软雅黑" panose="020B0503020204020204" charset="-122"/>
              </a:rPr>
              <a:t>（二）理性情绪法</a:t>
            </a:r>
            <a:endParaRPr lang="zh-CN" altLang="en-US" sz="1600" kern="0" spc="300">
              <a:solidFill>
                <a:srgbClr val="000000"/>
              </a:solidFill>
              <a:latin typeface="微软雅黑" panose="020B0503020204020204" charset="-122"/>
              <a:ea typeface="微软雅黑" panose="020B0503020204020204" charset="-122"/>
            </a:endParaRPr>
          </a:p>
        </p:txBody>
      </p:sp>
      <p:sp>
        <p:nvSpPr>
          <p:cNvPr id="36" name="ïşļiḓé"/>
          <p:cNvSpPr/>
          <p:nvPr>
            <p:custDataLst>
              <p:tags r:id="rId20"/>
            </p:custDataLst>
          </p:nvPr>
        </p:nvSpPr>
        <p:spPr bwMode="auto">
          <a:xfrm>
            <a:off x="7893701" y="370359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400" kern="0" spc="150">
                <a:latin typeface="微软雅黑" panose="020B0503020204020204" charset="-122"/>
                <a:ea typeface="微软雅黑" panose="020B0503020204020204" charset="-122"/>
              </a:rPr>
              <a:t>精神与躯体两种压力互为因果、互相影响，精神压力大，也会使躯体压力增大，反之亦然。通过放松来释放精神的压力，躯体压力也在释放，反之也亦然。</a:t>
            </a:r>
            <a:endParaRPr lang="zh-CN" altLang="en-US" sz="1400" kern="0" spc="150">
              <a:latin typeface="微软雅黑" panose="020B0503020204020204" charset="-122"/>
              <a:ea typeface="微软雅黑" panose="020B0503020204020204" charset="-122"/>
            </a:endParaRPr>
          </a:p>
        </p:txBody>
      </p:sp>
      <p:sp>
        <p:nvSpPr>
          <p:cNvPr id="37" name="íṡḻîďé"/>
          <p:cNvSpPr txBox="1"/>
          <p:nvPr>
            <p:custDataLst>
              <p:tags r:id="rId21"/>
            </p:custDataLst>
          </p:nvPr>
        </p:nvSpPr>
        <p:spPr bwMode="auto">
          <a:xfrm>
            <a:off x="7893701" y="3272002"/>
            <a:ext cx="3124855"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600" kern="0" spc="300">
                <a:solidFill>
                  <a:srgbClr val="000000"/>
                </a:solidFill>
                <a:latin typeface="微软雅黑" panose="020B0503020204020204" charset="-122"/>
                <a:ea typeface="微软雅黑" panose="020B0503020204020204" charset="-122"/>
              </a:rPr>
              <a:t>（三）心身放松法</a:t>
            </a:r>
            <a:endParaRPr lang="zh-CN" altLang="en-US" sz="1600" kern="0" spc="300">
              <a:solidFill>
                <a:srgbClr val="0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ONE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2531110" y="2298700"/>
            <a:ext cx="7139940" cy="1721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ts val="6000"/>
              </a:lnSpc>
            </a:pPr>
            <a:r>
              <a:rPr lang="en-US" sz="4800" dirty="0">
                <a:solidFill>
                  <a:srgbClr val="3B9C87"/>
                </a:solidFill>
                <a:latin typeface="+mn-lt"/>
                <a:ea typeface="+mn-ea"/>
                <a:cs typeface="+mn-ea"/>
                <a:sym typeface="+mn-lt"/>
              </a:rPr>
              <a:t>01.</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成长，从关爱心灵开始</a:t>
            </a:r>
            <a:endParaRPr sz="2800">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——大学生心理健康概述</a:t>
            </a:r>
            <a:endParaRPr sz="2800">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29400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785431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altLang="en-US"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————为什么要对学生们进行心理健康教育？</a:t>
            </a:r>
            <a:endParaRPr lang="en-US" altLang="zh-CN" sz="2000">
              <a:solidFill>
                <a:schemeClr val="tx1">
                  <a:lumMod val="75000"/>
                  <a:lumOff val="25000"/>
                </a:schemeClr>
              </a:solidFill>
              <a:latin typeface="+mn-lt"/>
              <a:ea typeface="+mn-ea"/>
              <a:cs typeface="+mn-ea"/>
              <a:sym typeface="+mn-lt"/>
            </a:endParaRPr>
          </a:p>
        </p:txBody>
      </p:sp>
      <p:pic>
        <p:nvPicPr>
          <p:cNvPr id="7" name="为什么要对学生们进行心理健康教育？">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517775" y="1499870"/>
            <a:ext cx="6096000" cy="3429000"/>
          </a:xfrm>
          <a:prstGeom prst="rect">
            <a:avLst/>
          </a:prstGeom>
        </p:spPr>
      </p:pic>
      <p:sp>
        <p:nvSpPr>
          <p:cNvPr id="8" name="文本框 7"/>
          <p:cNvSpPr txBox="1"/>
          <p:nvPr/>
        </p:nvSpPr>
        <p:spPr>
          <a:xfrm>
            <a:off x="2517775" y="5061585"/>
            <a:ext cx="6076315" cy="306705"/>
          </a:xfrm>
          <a:prstGeom prst="rect">
            <a:avLst/>
          </a:prstGeom>
          <a:noFill/>
        </p:spPr>
        <p:txBody>
          <a:bodyPr wrap="square" rtlCol="0">
            <a:spAutoFit/>
          </a:bodyPr>
          <a:p>
            <a:pPr algn="ctr"/>
            <a:r>
              <a:rPr lang="zh-CN" altLang="en-US" sz="1400"/>
              <a:t>视频来源于网络，如有侵权请联系删除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cTn>
                <p:tgtEl>
                  <p:spTgt spid="7"/>
                </p:tgtEl>
              </p:cMediaNode>
            </p:video>
            <p:seq concurrent="1" nextAc="seek">
              <p:cTn id="25" restart="whenNotActive" fill="hold" evtFilter="cancelBubble" nodeType="interactiveSeq">
                <p:stCondLst>
                  <p:cond evt="onClick" delay="0">
                    <p:tgtEl>
                      <p:spTgt spid="7"/>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7"/>
                                        </p:tgtEl>
                                      </p:cBhvr>
                                    </p:cmd>
                                  </p:childTnLst>
                                </p:cTn>
                              </p:par>
                            </p:childTnLst>
                          </p:cTn>
                        </p:par>
                      </p:childTnLst>
                    </p:cTn>
                  </p:par>
                </p:childTnLst>
              </p:cTn>
              <p:nextCondLst>
                <p:cond evt="onClick" delay="0">
                  <p:tgtEl>
                    <p:spTgt spid="7"/>
                  </p:tgtEl>
                </p:cond>
              </p:nextCondLst>
            </p:seq>
          </p:childTnLst>
        </p:cTn>
      </p:par>
    </p:tnLst>
    <p:bldLst>
      <p:bldP spid="11" grpId="0" bldLvl="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291205" y="218313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感谢您的欣赏</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一、心理健康的标准及其界定</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904240" y="1721485"/>
            <a:ext cx="9864090" cy="341503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关于心理健康国内外学者曾从不同角度探讨过它的定义和内涵，提出过许多观点和看法。</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1946 年第三届国际心理卫生大会曾为心理健康下过这样的定义：“所谓心理健康是指在身体、智能以及情感上与他人的心理健康不相矛盾的范围内，将个人心境发展成最佳状态。”还具体指明心理健康的标志是：身体、智力、情绪十分调和；适应环境，人际关系中彼此能谦让；有幸福感；在工作和职业中，能充分发挥自己的能力，过有效率的生活。</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一般认为心理健康主要是指人心理上一种持续、积极、有效率的状态。它包含如下两层含义。</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一是没有疾病。这是心理健康的基本条件，如同身体没有疾病是身体健康的最基本条件一样。</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二是有一种积极发展的心理状态。这是心理健康的最本质含义，它意味着要消除一切不健康的心理倾向，使一个人的心理处于最佳发展状态。</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463550"/>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二、大学生心理健康的标准</a:t>
            </a:r>
            <a:endParaRPr sz="2000">
              <a:solidFill>
                <a:schemeClr val="tx1">
                  <a:lumMod val="75000"/>
                  <a:lumOff val="25000"/>
                </a:schemeClr>
              </a:solidFill>
              <a:latin typeface="+mn-lt"/>
              <a:ea typeface="+mn-ea"/>
              <a:cs typeface="+mn-ea"/>
              <a:sym typeface="+mn-lt"/>
            </a:endParaRPr>
          </a:p>
        </p:txBody>
      </p:sp>
      <p:sp>
        <p:nvSpPr>
          <p:cNvPr id="5" name="文本框 4"/>
          <p:cNvSpPr txBox="1"/>
          <p:nvPr>
            <p:custDataLst>
              <p:tags r:id="rId5"/>
            </p:custDataLst>
          </p:nvPr>
        </p:nvSpPr>
        <p:spPr>
          <a:xfrm>
            <a:off x="955040" y="1273810"/>
            <a:ext cx="9864090" cy="119888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大学生是一个特殊的群体，在年龄、知识结构、生活环境、学习和交往等方面有自己的特点。综合国内外专家学者的观点，根据大学生这一特殊群体的年龄特征、心理特征和社会角色特征，一般把大学生心理健康的标准概括为以下八条。</a:t>
            </a:r>
            <a:endParaRPr lang="zh-CN" altLang="en-US" sz="1600" spc="300" dirty="0">
              <a:solidFill>
                <a:schemeClr val="tx1">
                  <a:lumMod val="75000"/>
                  <a:lumOff val="25000"/>
                </a:schemeClr>
              </a:solidFill>
              <a:cs typeface="+mn-ea"/>
            </a:endParaRPr>
          </a:p>
        </p:txBody>
      </p:sp>
      <p:sp>
        <p:nvSpPr>
          <p:cNvPr id="7" name="任意多边形 6"/>
          <p:cNvSpPr/>
          <p:nvPr>
            <p:custDataLst>
              <p:tags r:id="rId6"/>
            </p:custDataLst>
          </p:nvPr>
        </p:nvSpPr>
        <p:spPr>
          <a:xfrm>
            <a:off x="2085945" y="2946185"/>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7"/>
            </p:custDataLst>
          </p:nvPr>
        </p:nvSpPr>
        <p:spPr>
          <a:xfrm>
            <a:off x="2073326" y="2996655"/>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8"/>
            </p:custDataLst>
          </p:nvPr>
        </p:nvSpPr>
        <p:spPr>
          <a:xfrm>
            <a:off x="2203702" y="2688614"/>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9"/>
            </p:custDataLst>
          </p:nvPr>
        </p:nvSpPr>
        <p:spPr>
          <a:xfrm>
            <a:off x="1681929" y="3617403"/>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智力正常</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8" name="任意多边形 7"/>
          <p:cNvSpPr/>
          <p:nvPr>
            <p:custDataLst>
              <p:tags r:id="rId10"/>
            </p:custDataLst>
          </p:nvPr>
        </p:nvSpPr>
        <p:spPr>
          <a:xfrm>
            <a:off x="4197816" y="2946184"/>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11"/>
            </p:custDataLst>
          </p:nvPr>
        </p:nvSpPr>
        <p:spPr>
          <a:xfrm>
            <a:off x="4185197" y="2996655"/>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标题 1"/>
          <p:cNvSpPr txBox="1"/>
          <p:nvPr>
            <p:custDataLst>
              <p:tags r:id="rId12"/>
            </p:custDataLst>
          </p:nvPr>
        </p:nvSpPr>
        <p:spPr>
          <a:xfrm>
            <a:off x="4315573" y="2688614"/>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标题 1"/>
          <p:cNvSpPr txBox="1"/>
          <p:nvPr>
            <p:custDataLst>
              <p:tags r:id="rId13"/>
            </p:custDataLst>
          </p:nvPr>
        </p:nvSpPr>
        <p:spPr>
          <a:xfrm>
            <a:off x="3793800" y="3617402"/>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情绪健康</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14"/>
            </p:custDataLst>
          </p:nvPr>
        </p:nvSpPr>
        <p:spPr>
          <a:xfrm>
            <a:off x="6309688" y="2946184"/>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15"/>
            </p:custDataLst>
          </p:nvPr>
        </p:nvSpPr>
        <p:spPr>
          <a:xfrm>
            <a:off x="6297070" y="2996655"/>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标题 1"/>
          <p:cNvSpPr txBox="1"/>
          <p:nvPr>
            <p:custDataLst>
              <p:tags r:id="rId16"/>
            </p:custDataLst>
          </p:nvPr>
        </p:nvSpPr>
        <p:spPr>
          <a:xfrm>
            <a:off x="6427445" y="2688614"/>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标题 1"/>
          <p:cNvSpPr txBox="1"/>
          <p:nvPr>
            <p:custDataLst>
              <p:tags r:id="rId17"/>
            </p:custDataLst>
          </p:nvPr>
        </p:nvSpPr>
        <p:spPr>
          <a:xfrm>
            <a:off x="5905671" y="3617402"/>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意志健全</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8"/>
            </p:custDataLst>
          </p:nvPr>
        </p:nvSpPr>
        <p:spPr>
          <a:xfrm>
            <a:off x="8421559" y="2946184"/>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9"/>
            </p:custDataLst>
          </p:nvPr>
        </p:nvSpPr>
        <p:spPr>
          <a:xfrm>
            <a:off x="8408940" y="2996655"/>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标题 1"/>
          <p:cNvSpPr txBox="1"/>
          <p:nvPr>
            <p:custDataLst>
              <p:tags r:id="rId20"/>
            </p:custDataLst>
          </p:nvPr>
        </p:nvSpPr>
        <p:spPr>
          <a:xfrm>
            <a:off x="8539316" y="2688614"/>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标题 1"/>
          <p:cNvSpPr txBox="1"/>
          <p:nvPr>
            <p:custDataLst>
              <p:tags r:id="rId21"/>
            </p:custDataLst>
          </p:nvPr>
        </p:nvSpPr>
        <p:spPr>
          <a:xfrm>
            <a:off x="8017543" y="3617402"/>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人格完整</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4" name="任意多边形 23"/>
          <p:cNvSpPr/>
          <p:nvPr>
            <p:custDataLst>
              <p:tags r:id="rId22"/>
            </p:custDataLst>
          </p:nvPr>
        </p:nvSpPr>
        <p:spPr>
          <a:xfrm>
            <a:off x="2085945" y="5020689"/>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任意多边形 24"/>
          <p:cNvSpPr/>
          <p:nvPr>
            <p:custDataLst>
              <p:tags r:id="rId23"/>
            </p:custDataLst>
          </p:nvPr>
        </p:nvSpPr>
        <p:spPr>
          <a:xfrm>
            <a:off x="2073326" y="5071159"/>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标题 1"/>
          <p:cNvSpPr txBox="1"/>
          <p:nvPr>
            <p:custDataLst>
              <p:tags r:id="rId24"/>
            </p:custDataLst>
          </p:nvPr>
        </p:nvSpPr>
        <p:spPr>
          <a:xfrm>
            <a:off x="2203702" y="4763119"/>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标题 1"/>
          <p:cNvSpPr txBox="1"/>
          <p:nvPr>
            <p:custDataLst>
              <p:tags r:id="rId25"/>
            </p:custDataLst>
          </p:nvPr>
        </p:nvSpPr>
        <p:spPr>
          <a:xfrm>
            <a:off x="1681929" y="5691907"/>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自我评价正确</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8" name="任意多边形 27"/>
          <p:cNvSpPr/>
          <p:nvPr>
            <p:custDataLst>
              <p:tags r:id="rId26"/>
            </p:custDataLst>
          </p:nvPr>
        </p:nvSpPr>
        <p:spPr>
          <a:xfrm>
            <a:off x="4197816" y="5020689"/>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任意多边形 28"/>
          <p:cNvSpPr/>
          <p:nvPr>
            <p:custDataLst>
              <p:tags r:id="rId27"/>
            </p:custDataLst>
          </p:nvPr>
        </p:nvSpPr>
        <p:spPr>
          <a:xfrm>
            <a:off x="4185198" y="5071159"/>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标题 1"/>
          <p:cNvSpPr txBox="1"/>
          <p:nvPr>
            <p:custDataLst>
              <p:tags r:id="rId28"/>
            </p:custDataLst>
          </p:nvPr>
        </p:nvSpPr>
        <p:spPr>
          <a:xfrm>
            <a:off x="4315573" y="4763119"/>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标题 1"/>
          <p:cNvSpPr txBox="1"/>
          <p:nvPr>
            <p:custDataLst>
              <p:tags r:id="rId29"/>
            </p:custDataLst>
          </p:nvPr>
        </p:nvSpPr>
        <p:spPr>
          <a:xfrm>
            <a:off x="3793800" y="5691907"/>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人际关系和谐</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2" name="任意多边形 31"/>
          <p:cNvSpPr/>
          <p:nvPr>
            <p:custDataLst>
              <p:tags r:id="rId30"/>
            </p:custDataLst>
          </p:nvPr>
        </p:nvSpPr>
        <p:spPr>
          <a:xfrm>
            <a:off x="6309688" y="5020689"/>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任意多边形 32"/>
          <p:cNvSpPr/>
          <p:nvPr>
            <p:custDataLst>
              <p:tags r:id="rId31"/>
            </p:custDataLst>
          </p:nvPr>
        </p:nvSpPr>
        <p:spPr>
          <a:xfrm>
            <a:off x="6297070" y="5071159"/>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标题 1"/>
          <p:cNvSpPr txBox="1"/>
          <p:nvPr>
            <p:custDataLst>
              <p:tags r:id="rId32"/>
            </p:custDataLst>
          </p:nvPr>
        </p:nvSpPr>
        <p:spPr>
          <a:xfrm>
            <a:off x="6427445" y="4763119"/>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标题 1"/>
          <p:cNvSpPr txBox="1"/>
          <p:nvPr>
            <p:custDataLst>
              <p:tags r:id="rId33"/>
            </p:custDataLst>
          </p:nvPr>
        </p:nvSpPr>
        <p:spPr>
          <a:xfrm>
            <a:off x="5905671" y="5691907"/>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适应能力强</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6" name="任意多边形 35"/>
          <p:cNvSpPr/>
          <p:nvPr>
            <p:custDataLst>
              <p:tags r:id="rId34"/>
            </p:custDataLst>
          </p:nvPr>
        </p:nvSpPr>
        <p:spPr>
          <a:xfrm>
            <a:off x="8421559" y="5020689"/>
            <a:ext cx="858743"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35"/>
            </p:custDataLst>
          </p:nvPr>
        </p:nvSpPr>
        <p:spPr>
          <a:xfrm>
            <a:off x="8408940" y="5071159"/>
            <a:ext cx="877670" cy="51101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标题 1"/>
          <p:cNvSpPr txBox="1"/>
          <p:nvPr>
            <p:custDataLst>
              <p:tags r:id="rId36"/>
            </p:custDataLst>
          </p:nvPr>
        </p:nvSpPr>
        <p:spPr>
          <a:xfrm>
            <a:off x="8539316" y="4763119"/>
            <a:ext cx="617802" cy="609299"/>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08</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标题 1"/>
          <p:cNvSpPr txBox="1"/>
          <p:nvPr>
            <p:custDataLst>
              <p:tags r:id="rId37"/>
            </p:custDataLst>
          </p:nvPr>
        </p:nvSpPr>
        <p:spPr>
          <a:xfrm>
            <a:off x="8017543" y="5691907"/>
            <a:ext cx="1787040" cy="64028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心理行为符合大学生的年龄特征</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三、大学生常见的心理健康问题</a:t>
            </a:r>
            <a:endParaRPr sz="2000">
              <a:solidFill>
                <a:schemeClr val="tx1">
                  <a:lumMod val="75000"/>
                  <a:lumOff val="25000"/>
                </a:schemeClr>
              </a:solidFill>
              <a:latin typeface="+mn-lt"/>
              <a:ea typeface="+mn-ea"/>
              <a:cs typeface="+mn-ea"/>
              <a:sym typeface="+mn-lt"/>
            </a:endParaRPr>
          </a:p>
        </p:txBody>
      </p:sp>
      <p:sp>
        <p:nvSpPr>
          <p:cNvPr id="7" name="文本框 6"/>
          <p:cNvSpPr txBox="1"/>
          <p:nvPr>
            <p:custDataLst>
              <p:tags r:id="rId5"/>
            </p:custDataLst>
          </p:nvPr>
        </p:nvSpPr>
        <p:spPr>
          <a:xfrm>
            <a:off x="881380" y="1409700"/>
            <a:ext cx="8077835" cy="38608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大学生常见的心理健康问题主要集中在以下几个方面。</a:t>
            </a:r>
            <a:endParaRPr lang="zh-CN" altLang="en-US" dirty="0">
              <a:latin typeface="+mn-lt"/>
              <a:ea typeface="+mn-ea"/>
              <a:cs typeface="+mn-ea"/>
              <a:sym typeface="+mn-lt"/>
            </a:endParaRPr>
          </a:p>
        </p:txBody>
      </p:sp>
      <p:grpSp>
        <p:nvGrpSpPr>
          <p:cNvPr id="18" name="组合 17"/>
          <p:cNvGrpSpPr/>
          <p:nvPr>
            <p:custDataLst>
              <p:tags r:id="rId6"/>
            </p:custDataLst>
          </p:nvPr>
        </p:nvGrpSpPr>
        <p:grpSpPr>
          <a:xfrm>
            <a:off x="1504198" y="2176781"/>
            <a:ext cx="2543409" cy="1676400"/>
            <a:chOff x="1304924" y="3171825"/>
            <a:chExt cx="2647951" cy="1745305"/>
          </a:xfrm>
        </p:grpSpPr>
        <p:cxnSp>
          <p:nvCxnSpPr>
            <p:cNvPr id="9" name="直接连接符 8"/>
            <p:cNvCxnSpPr/>
            <p:nvPr>
              <p:custDataLst>
                <p:tags r:id="rId7"/>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8" name="直接连接符 7"/>
            <p:cNvCxnSpPr/>
            <p:nvPr>
              <p:custDataLst>
                <p:tags r:id="rId8"/>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2" name="任意多边形 11"/>
            <p:cNvSpPr/>
            <p:nvPr>
              <p:custDataLst>
                <p:tags r:id="rId9"/>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10"/>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11"/>
            </p:custDataLst>
          </p:nvPr>
        </p:nvGrpSpPr>
        <p:grpSpPr>
          <a:xfrm>
            <a:off x="4790005" y="2176781"/>
            <a:ext cx="2543409" cy="1676400"/>
            <a:chOff x="1304924" y="3171825"/>
            <a:chExt cx="2647951" cy="1745305"/>
          </a:xfrm>
        </p:grpSpPr>
        <p:cxnSp>
          <p:nvCxnSpPr>
            <p:cNvPr id="20" name="直接连接符 19"/>
            <p:cNvCxnSpPr/>
            <p:nvPr>
              <p:custDataLst>
                <p:tags r:id="rId1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5"/>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6"/>
            </p:custDataLst>
          </p:nvPr>
        </p:nvGrpSpPr>
        <p:grpSpPr>
          <a:xfrm>
            <a:off x="1504198" y="4138931"/>
            <a:ext cx="2543409" cy="1676400"/>
            <a:chOff x="1304924" y="3171825"/>
            <a:chExt cx="2647951" cy="1745305"/>
          </a:xfrm>
        </p:grpSpPr>
        <p:cxnSp>
          <p:nvCxnSpPr>
            <p:cNvPr id="42" name="直接连接符 41"/>
            <p:cNvCxnSpPr/>
            <p:nvPr>
              <p:custDataLst>
                <p:tags r:id="rId17"/>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8"/>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9"/>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20"/>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grpSp>
        <p:nvGrpSpPr>
          <p:cNvPr id="37" name="组合 36"/>
          <p:cNvGrpSpPr/>
          <p:nvPr>
            <p:custDataLst>
              <p:tags r:id="rId21"/>
            </p:custDataLst>
          </p:nvPr>
        </p:nvGrpSpPr>
        <p:grpSpPr>
          <a:xfrm>
            <a:off x="4790005" y="4138931"/>
            <a:ext cx="2543409" cy="1676400"/>
            <a:chOff x="1304924" y="3171825"/>
            <a:chExt cx="2647951" cy="1745305"/>
          </a:xfrm>
        </p:grpSpPr>
        <p:cxnSp>
          <p:nvCxnSpPr>
            <p:cNvPr id="38" name="直接连接符 37"/>
            <p:cNvCxnSpPr/>
            <p:nvPr>
              <p:custDataLst>
                <p:tags r:id="rId2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5"/>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E</a:t>
              </a:r>
              <a:endParaRPr lang="zh-CN" altLang="en-US" dirty="0"/>
            </a:p>
          </p:txBody>
        </p:sp>
      </p:grpSp>
      <p:grpSp>
        <p:nvGrpSpPr>
          <p:cNvPr id="24" name="组合 23"/>
          <p:cNvGrpSpPr/>
          <p:nvPr>
            <p:custDataLst>
              <p:tags r:id="rId26"/>
            </p:custDataLst>
          </p:nvPr>
        </p:nvGrpSpPr>
        <p:grpSpPr>
          <a:xfrm>
            <a:off x="8073908" y="2176781"/>
            <a:ext cx="2543409" cy="1676400"/>
            <a:chOff x="1304924" y="3171825"/>
            <a:chExt cx="2647951" cy="1745305"/>
          </a:xfrm>
        </p:grpSpPr>
        <p:cxnSp>
          <p:nvCxnSpPr>
            <p:cNvPr id="25" name="直接连接符 24"/>
            <p:cNvCxnSpPr/>
            <p:nvPr>
              <p:custDataLst>
                <p:tags r:id="rId27"/>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8"/>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9"/>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30"/>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grpSp>
        <p:nvGrpSpPr>
          <p:cNvPr id="29" name="组合 28"/>
          <p:cNvGrpSpPr/>
          <p:nvPr>
            <p:custDataLst>
              <p:tags r:id="rId31"/>
            </p:custDataLst>
          </p:nvPr>
        </p:nvGrpSpPr>
        <p:grpSpPr>
          <a:xfrm>
            <a:off x="8073908" y="4138931"/>
            <a:ext cx="2543409" cy="1676400"/>
            <a:chOff x="1304924" y="3171825"/>
            <a:chExt cx="2647951" cy="1745305"/>
          </a:xfrm>
        </p:grpSpPr>
        <p:cxnSp>
          <p:nvCxnSpPr>
            <p:cNvPr id="31" name="直接连接符 30"/>
            <p:cNvCxnSpPr/>
            <p:nvPr>
              <p:custDataLst>
                <p:tags r:id="rId3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3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5"/>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F</a:t>
              </a:r>
              <a:endParaRPr lang="zh-CN" altLang="en-US" dirty="0"/>
            </a:p>
          </p:txBody>
        </p:sp>
      </p:grpSp>
      <p:sp>
        <p:nvSpPr>
          <p:cNvPr id="35" name="文本框 34"/>
          <p:cNvSpPr txBox="1"/>
          <p:nvPr>
            <p:custDataLst>
              <p:tags r:id="rId36"/>
            </p:custDataLst>
          </p:nvPr>
        </p:nvSpPr>
        <p:spPr>
          <a:xfrm>
            <a:off x="1504198" y="218355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（一）入学适应问题</a:t>
            </a:r>
            <a:endParaRPr lang="zh-CN" altLang="en-US" sz="14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7"/>
            </p:custDataLst>
          </p:nvPr>
        </p:nvSpPr>
        <p:spPr>
          <a:xfrm>
            <a:off x="4813642" y="218355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（二）学习心理问题</a:t>
            </a:r>
            <a:endParaRPr lang="zh-CN" altLang="en-US" sz="14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8"/>
            </p:custDataLst>
          </p:nvPr>
        </p:nvSpPr>
        <p:spPr>
          <a:xfrm>
            <a:off x="8073908" y="2183556"/>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（三）人际交往问题</a:t>
            </a:r>
            <a:endParaRPr lang="zh-CN" altLang="en-US" sz="14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9"/>
            </p:custDataLst>
          </p:nvPr>
        </p:nvSpPr>
        <p:spPr>
          <a:xfrm>
            <a:off x="1514194" y="4136907"/>
            <a:ext cx="2533414"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（四）与恋爱和性有关的心理问题</a:t>
            </a:r>
            <a:endParaRPr lang="zh-CN" altLang="en-US" sz="14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40"/>
            </p:custDataLst>
          </p:nvPr>
        </p:nvSpPr>
        <p:spPr>
          <a:xfrm>
            <a:off x="4788101" y="4136907"/>
            <a:ext cx="2545313"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（五）与择业有关的心理</a:t>
            </a:r>
            <a:endParaRPr lang="zh-CN" altLang="en-US" sz="14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问题</a:t>
            </a:r>
            <a:endParaRPr lang="zh-CN" altLang="en-US" sz="14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41"/>
            </p:custDataLst>
          </p:nvPr>
        </p:nvSpPr>
        <p:spPr>
          <a:xfrm>
            <a:off x="8073907" y="4136907"/>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（六）与自我发展和人格发展有关的心理问题</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四、影响大学生心理健康的因素</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1405890"/>
            <a:ext cx="9790430" cy="432308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（一）生理因素</a:t>
            </a:r>
            <a:endParaRPr lang="zh-CN" altLang="en-US" sz="1600" dirty="0">
              <a:latin typeface="+mn-lt"/>
              <a:ea typeface="+mn-ea"/>
              <a:cs typeface="+mn-ea"/>
              <a:sym typeface="+mn-lt"/>
            </a:endParaRPr>
          </a:p>
          <a:p>
            <a:r>
              <a:rPr lang="zh-CN" altLang="en-US" sz="1600" dirty="0">
                <a:latin typeface="+mn-lt"/>
                <a:ea typeface="+mn-ea"/>
                <a:cs typeface="+mn-ea"/>
                <a:sym typeface="+mn-lt"/>
              </a:rPr>
              <a:t>对大学生心理健康产生影响的生理因素主要有以下四种。</a:t>
            </a:r>
            <a:endParaRPr lang="zh-CN" altLang="en-US" sz="1600" dirty="0">
              <a:latin typeface="+mn-lt"/>
              <a:ea typeface="+mn-ea"/>
              <a:cs typeface="+mn-ea"/>
              <a:sym typeface="+mn-lt"/>
            </a:endParaRPr>
          </a:p>
          <a:p>
            <a:r>
              <a:rPr lang="zh-CN" altLang="en-US" sz="1600" dirty="0">
                <a:latin typeface="+mn-lt"/>
                <a:ea typeface="+mn-ea"/>
                <a:cs typeface="+mn-ea"/>
                <a:sym typeface="+mn-lt"/>
              </a:rPr>
              <a:t>（1）大脑的器质性病变。根据临床观察和专家的研究分析，脑器质性病变，如脑肿瘤、脑萎缩、脑炎、脑血管疾病、脑外伤等，会直接导致各种心理异常表现，出现意识障碍、智力障碍、严重遗忘症、人格异常等。</a:t>
            </a:r>
            <a:endParaRPr lang="zh-CN" altLang="en-US" sz="1600" dirty="0">
              <a:latin typeface="+mn-lt"/>
              <a:ea typeface="+mn-ea"/>
              <a:cs typeface="+mn-ea"/>
              <a:sym typeface="+mn-lt"/>
            </a:endParaRPr>
          </a:p>
          <a:p>
            <a:r>
              <a:rPr lang="zh-CN" altLang="en-US" sz="1600" dirty="0">
                <a:latin typeface="+mn-lt"/>
                <a:ea typeface="+mn-ea"/>
                <a:cs typeface="+mn-ea"/>
                <a:sym typeface="+mn-lt"/>
              </a:rPr>
              <a:t>（2）躯体疾病。各种躯体疾病，尤其是慢性疾病，常可使人变得烦躁不安，敏感多疑，情绪稳定性降低，行为控制力减弱，兴趣缺乏，人际关系变得紧张，严重的还可能导致心理障碍。</a:t>
            </a:r>
            <a:endParaRPr lang="zh-CN" altLang="en-US" sz="1600" dirty="0">
              <a:latin typeface="+mn-lt"/>
              <a:ea typeface="+mn-ea"/>
              <a:cs typeface="+mn-ea"/>
              <a:sym typeface="+mn-lt"/>
            </a:endParaRPr>
          </a:p>
          <a:p>
            <a:r>
              <a:rPr lang="zh-CN" altLang="en-US" sz="1600" dirty="0">
                <a:latin typeface="+mn-lt"/>
                <a:ea typeface="+mn-ea"/>
                <a:cs typeface="+mn-ea"/>
                <a:sym typeface="+mn-lt"/>
              </a:rPr>
              <a:t>（3）遗传因素。大量研究表明，在精神疾病中，尤其是在精神分裂症、躁狂抑郁症等的发病因素中，遗传因素占有重要的地位。</a:t>
            </a:r>
            <a:endParaRPr lang="zh-CN" altLang="en-US" sz="1600" dirty="0">
              <a:latin typeface="+mn-lt"/>
              <a:ea typeface="+mn-ea"/>
              <a:cs typeface="+mn-ea"/>
              <a:sym typeface="+mn-lt"/>
            </a:endParaRPr>
          </a:p>
          <a:p>
            <a:r>
              <a:rPr lang="zh-CN" altLang="en-US" sz="1600" dirty="0">
                <a:latin typeface="+mn-lt"/>
                <a:ea typeface="+mn-ea"/>
                <a:cs typeface="+mn-ea"/>
                <a:sym typeface="+mn-lt"/>
              </a:rPr>
              <a:t>（4）神经系统的先天素质不健全。</a:t>
            </a:r>
            <a:endParaRPr lang="zh-CN" altLang="en-US"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四、影响大学生心理健康的因素</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1405890"/>
            <a:ext cx="9790430" cy="393827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（二）社会因素</a:t>
            </a:r>
            <a:endParaRPr lang="zh-CN" altLang="en-US" sz="1600" dirty="0">
              <a:latin typeface="+mn-lt"/>
              <a:ea typeface="+mn-ea"/>
              <a:cs typeface="+mn-ea"/>
              <a:sym typeface="+mn-lt"/>
            </a:endParaRPr>
          </a:p>
          <a:p>
            <a:r>
              <a:rPr lang="zh-CN" altLang="en-US" sz="1600" dirty="0">
                <a:latin typeface="+mn-lt"/>
                <a:ea typeface="+mn-ea"/>
                <a:cs typeface="+mn-ea"/>
                <a:sym typeface="+mn-lt"/>
              </a:rPr>
              <a:t>社会因素是影响大学生心理发展的决定性因素。美国精神分析专家哈内认为，许多心理变态是由于对环境的不良适应引起的。</a:t>
            </a:r>
            <a:endParaRPr lang="zh-CN" altLang="en-US" sz="1600" dirty="0">
              <a:latin typeface="+mn-lt"/>
              <a:ea typeface="+mn-ea"/>
              <a:cs typeface="+mn-ea"/>
              <a:sym typeface="+mn-lt"/>
            </a:endParaRPr>
          </a:p>
          <a:p>
            <a:r>
              <a:rPr lang="zh-CN" altLang="en-US" sz="1600" dirty="0">
                <a:latin typeface="+mn-lt"/>
                <a:ea typeface="+mn-ea"/>
                <a:cs typeface="+mn-ea"/>
                <a:sym typeface="+mn-lt"/>
              </a:rPr>
              <a:t>（三）家庭环境因素</a:t>
            </a:r>
            <a:endParaRPr lang="zh-CN" altLang="en-US" sz="1600" dirty="0">
              <a:latin typeface="+mn-lt"/>
              <a:ea typeface="+mn-ea"/>
              <a:cs typeface="+mn-ea"/>
              <a:sym typeface="+mn-lt"/>
            </a:endParaRPr>
          </a:p>
          <a:p>
            <a:r>
              <a:rPr lang="zh-CN" altLang="en-US" sz="1600" dirty="0">
                <a:latin typeface="+mn-lt"/>
                <a:ea typeface="+mn-ea"/>
                <a:cs typeface="+mn-ea"/>
                <a:sym typeface="+mn-lt"/>
              </a:rPr>
              <a:t>家庭环境是社会的细胞，是一个人最早接触到的社会环境。它包括家庭人际关系、父母的文化程度、教育方式、父母价值观、人生观、人格特征等因素。</a:t>
            </a:r>
            <a:endParaRPr lang="zh-CN" altLang="en-US" sz="1600" dirty="0">
              <a:latin typeface="+mn-lt"/>
              <a:ea typeface="+mn-ea"/>
              <a:cs typeface="+mn-ea"/>
              <a:sym typeface="+mn-lt"/>
            </a:endParaRPr>
          </a:p>
          <a:p>
            <a:r>
              <a:rPr lang="zh-CN" altLang="en-US" sz="1600" dirty="0">
                <a:latin typeface="+mn-lt"/>
                <a:ea typeface="+mn-ea"/>
                <a:cs typeface="+mn-ea"/>
                <a:sym typeface="+mn-lt"/>
              </a:rPr>
              <a:t>（四） 学校因素</a:t>
            </a:r>
            <a:endParaRPr lang="zh-CN" altLang="en-US" sz="1600" dirty="0">
              <a:latin typeface="+mn-lt"/>
              <a:ea typeface="+mn-ea"/>
              <a:cs typeface="+mn-ea"/>
              <a:sym typeface="+mn-lt"/>
            </a:endParaRPr>
          </a:p>
          <a:p>
            <a:r>
              <a:rPr lang="zh-CN" altLang="en-US" sz="1600" dirty="0">
                <a:latin typeface="+mn-lt"/>
                <a:ea typeface="+mn-ea"/>
                <a:cs typeface="+mn-ea"/>
                <a:sym typeface="+mn-lt"/>
              </a:rPr>
              <a:t>学校教育对人的智力发展、性格的形成和发展都具有重要意义。</a:t>
            </a:r>
            <a:endParaRPr lang="zh-CN" altLang="en-US" sz="1600" dirty="0">
              <a:latin typeface="+mn-lt"/>
              <a:ea typeface="+mn-ea"/>
              <a:cs typeface="+mn-ea"/>
              <a:sym typeface="+mn-lt"/>
            </a:endParaRPr>
          </a:p>
          <a:p>
            <a:r>
              <a:rPr lang="zh-CN" altLang="en-US" sz="1600" dirty="0">
                <a:latin typeface="+mn-lt"/>
                <a:ea typeface="+mn-ea"/>
                <a:cs typeface="+mn-ea"/>
                <a:sym typeface="+mn-lt"/>
              </a:rPr>
              <a:t>（五）个体因素</a:t>
            </a:r>
            <a:endParaRPr lang="zh-CN" altLang="en-US" sz="1600" dirty="0">
              <a:latin typeface="+mn-lt"/>
              <a:ea typeface="+mn-ea"/>
              <a:cs typeface="+mn-ea"/>
              <a:sym typeface="+mn-lt"/>
            </a:endParaRPr>
          </a:p>
          <a:p>
            <a:r>
              <a:rPr lang="zh-CN" altLang="en-US" sz="1600" dirty="0">
                <a:latin typeface="+mn-lt"/>
                <a:ea typeface="+mn-ea"/>
                <a:cs typeface="+mn-ea"/>
                <a:sym typeface="+mn-lt"/>
              </a:rPr>
              <a:t>个体心理因素是影响大学生心理素质和产生心理问题的重要原因。</a:t>
            </a:r>
            <a:endParaRPr lang="zh-CN" altLang="en-US"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7*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0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10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7*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7"/>
  <p:tag name="KSO_WM_UNIT_LINE_FILL_TYPE" val="2"/>
  <p:tag name="KSO_WM_UNIT_TEXT_FILL_FORE_SCHEMECOLOR_INDEX" val="2"/>
  <p:tag name="KSO_WM_UNIT_TEXT_FILL_TYPE" val="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12_2*l_h_i*1_1_2"/>
  <p:tag name="KSO_WM_TEMPLATE_CATEGORY" val="diagram"/>
  <p:tag name="KSO_WM_TEMPLATE_INDEX" val="21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2*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12_2*l_h_i*1_2_2"/>
  <p:tag name="KSO_WM_TEMPLATE_CATEGORY" val="diagram"/>
  <p:tag name="KSO_WM_TEMPLATE_INDEX" val="21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2*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52_9*l_h_f*1_1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52_9*l_h_i*1_1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52_9*l_h_i*1_1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52_9*l_h_i*1_1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1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52_9*l_h_f*1_2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7*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52_9*l_h_i*1_2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52_9*l_h_i*1_2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52_9*l_h_i*1_2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1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52_9*l_h_f*1_3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52_9*l_h_i*1_3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52_9*l_h_i*1_3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52_9*l_h_i*1_3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1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52_9*l_h_f*1_4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52_9*l_h_i*1_4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52_9*l_h_i*1_4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7*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7"/>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52_9*l_h_i*1_4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1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52_9*l_h_f*1_5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52_9*l_h_i*1_5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52_9*l_h_i*1_5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52_9*l_h_i*1_5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1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52_9*l_h_f*1_6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2_9*l_h_i*1_6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2_9*l_h_i*1_6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2_9*l_h_i*1_6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52_9*l_h_f*1_7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7*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52_9*l_h_i*1_7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52_9*l_h_i*1_7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52_9*l_h_i*1_7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1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52_9*l_h_f*1_8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52_9*l_h_i*1_8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52_9*l_h_i*1_8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52_9*l_h_i*1_8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1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52_9*l_h_f*1_9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52_9*l_h_i*1_9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52_9*l_h_i*1_9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7*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8"/>
  <p:tag name="KSO_WM_UNIT_LINE_FILL_TYPE" val="2"/>
  <p:tag name="KSO_WM_UNIT_TEXT_FILL_FORE_SCHEMECOLOR_INDEX" val="2"/>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52_9*l_h_i*1_9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1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0_1"/>
  <p:tag name="KSO_WM_UNIT_ID" val="diagram20219152_9*l_h_f*1_10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1"/>
  <p:tag name="KSO_WM_UNIT_ID" val="diagram20219152_9*l_h_i*1_10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3"/>
  <p:tag name="KSO_WM_UNIT_ID" val="diagram20219152_9*l_h_i*1_10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0_2"/>
  <p:tag name="KSO_WM_UNIT_ID" val="diagram20219152_9*l_h_i*1_10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7*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7*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8"/>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7*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8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8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8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8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8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7*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9"/>
  <p:tag name="KSO_WM_UNIT_LINE_FILL_TYPE" val="2"/>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7*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7*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9"/>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7*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22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7*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0"/>
  <p:tag name="KSO_WM_UNIT_LINE_FILL_TYPE" val="2"/>
  <p:tag name="KSO_WM_UNIT_TEXT_FILL_FORE_SCHEMECOLOR_INDEX" val="2"/>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7*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4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4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4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4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7*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10"/>
  <p:tag name="KSO_WM_UNIT_TEXT_FILL_TYPE" val="1"/>
</p:tagLst>
</file>

<file path=ppt/tags/tag25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52_9*l_h_f*1_1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52_9*l_h_i*1_1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52_9*l_h_i*1_1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52_9*l_h_i*1_1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2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52_9*l_h_f*1_2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52_9*l_h_i*1_2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52_9*l_h_i*1_2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52_9*l_h_i*1_2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2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52_9*l_h_f*1_3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7*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52_9*l_h_i*1_3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52_9*l_h_i*1_3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52_9*l_h_i*1_3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2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52_9*l_h_f*1_4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52_9*l_h_i*1_4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52_9*l_h_i*1_4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52_9*l_h_i*1_4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2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52_9*l_h_f*1_5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52_9*l_h_i*1_5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52_9*l_h_i*1_5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7*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52_9*l_h_i*1_5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2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52_9*l_h_f*1_6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52_9*l_h_i*1_6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52_9*l_h_i*1_6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52_9*l_h_i*1_6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2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52_9*l_h_f*1_7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52_9*l_h_i*1_7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52_9*l_h_i*1_7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52_9*l_h_i*1_7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2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52_9*l_h_f*1_8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7*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52_9*l_h_i*1_8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52_9*l_h_i*1_8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52_9*l_h_i*1_8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52_9*l_h_f*1_9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52_9*l_h_i*1_9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52_9*l_h_i*1_9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52_9*l_h_i*1_9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5"/>
  <p:tag name="KSO_WM_UNIT_TEXT_FILL_TYPE" val="1"/>
  <p:tag name="KSO_WM_UNIT_VALUE" val="3"/>
</p:tagLst>
</file>

<file path=ppt/tags/tag2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0_1"/>
  <p:tag name="KSO_WM_UNIT_ID" val="diagram20219152_9*l_h_f*1_10_1"/>
  <p:tag name="KSO_WM_TEMPLATE_CATEGORY" val="diagram"/>
  <p:tag name="KSO_WM_TEMPLATE_INDEX" val="20219152"/>
  <p:tag name="KSO_WM_UNIT_LAYERLEVEL" val="1_1_1"/>
  <p:tag name="KSO_WM_TAG_VERSION" val="1.0"/>
  <p:tag name="KSO_WM_BEAUTIFY_FLAG" val="#wm#"/>
  <p:tag name="KSO_WM_UNIT_VALUE" val="10"/>
  <p:tag name="KSO_WM_UNIT_PRESET_TEXT" val="单击此处输入正文"/>
  <p:tag name="KSO_WM_CHIP_GROUPID" val="60b9eb6bd573a1aeab43c124"/>
  <p:tag name="KSO_WM_CHIP_XID" val="60b9eb6bd573a1aeab43c125"/>
  <p:tag name="KSO_WM_ASSEMBLE_CHIP_INDEX" val="5ac8614092954fd1b09ea9c1694091e2"/>
  <p:tag name="KSO_WM_UNIT_TEXT_FILL_FORE_SCHEMECOLOR_INDEX_BRIGHTNESS" val="0.15"/>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1"/>
  <p:tag name="KSO_WM_UNIT_ID" val="diagram20219152_9*l_h_i*1_10_1"/>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TEXT_FILL_FORE_SCHEMECOLOR_INDEX_BRIGHTNESS" val="0"/>
  <p:tag name="KSO_WM_UNIT_TEXT_FILL_FORE_SCHEMECOLOR_INDEX" val="2"/>
  <p:tag name="KSO_WM_UNIT_TEXT_FILL_TYPE" val="1"/>
  <p:tag name="KSO_WM_UNIT_VALUE" val="4"/>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0_3"/>
  <p:tag name="KSO_WM_UNIT_ID" val="diagram20219152_9*l_h_i*1_10_3"/>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4"/>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7*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0_2"/>
  <p:tag name="KSO_WM_UNIT_ID" val="diagram20219152_9*l_h_i*1_10_2"/>
  <p:tag name="KSO_WM_TEMPLATE_CATEGORY" val="diagram"/>
  <p:tag name="KSO_WM_TEMPLATE_INDEX" val="20219152"/>
  <p:tag name="KSO_WM_UNIT_LAYERLEVEL" val="1_1_1"/>
  <p:tag name="KSO_WM_TAG_VERSION" val="1.0"/>
  <p:tag name="KSO_WM_BEAUTIFY_FLAG" val="#wm#"/>
  <p:tag name="KSO_WM_CHIP_GROUPID" val="60b9eb6bd573a1aeab43c124"/>
  <p:tag name="KSO_WM_CHIP_XID" val="60b9eb6bd573a1aeab43c125"/>
  <p:tag name="KSO_WM_ASSEMBLE_CHIP_INDEX" val="5ac8614092954fd1b09ea9c1694091e2"/>
  <p:tag name="KSO_WM_UNIT_VALUE" val="3"/>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5*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5*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7.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5*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5*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5*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7*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7*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300.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5*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5*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5*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3.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5*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5*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5*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5*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126_5*l_h_i*1_5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126_5*l_h_i*1_5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9.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126_5*l_h_f*1_5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9397_7*l_h_i*1_8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3*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3*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3*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3*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3*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3*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3*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3*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3*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397_7*l_h_i*1_8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3*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3*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633_3*l_i*1_1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323.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3*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2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3*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2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3*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2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3*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2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3*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2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3*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1"/>
  <p:tag name="KSO_WM_UNIT_ID" val="diagram20219397_7*l_h_i*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330.xml><?xml version="1.0" encoding="utf-8"?>
<p:tagLst xmlns:p="http://schemas.openxmlformats.org/presentationml/2006/main">
  <p:tag name="KSO_WM_MEDIACOVER_FLAG" val="1"/>
  <p:tag name="KSO_WM_UNIT_MEDIACOVER_BTN_STATE" val="1"/>
  <p:tag name="KSO_WM_UNIT_MEDIACOVER_BTNRECT" val="4488*2388*622*6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31.xml><?xml version="1.0" encoding="utf-8"?>
<p:tagLst xmlns:p="http://schemas.openxmlformats.org/presentationml/2006/main">
  <p:tag name="KSO_WPP_MARK_KEY" val="d0ed02ee-c2fc-440e-a3e9-47acfc7d739f"/>
  <p:tag name="COMMONDATA" val="eyJoZGlkIjoiNzQ3MTk3OTEyZDg4NzA3ZGRmN2U4ZTcxY2Y1ODYwYzQifQ=="/>
</p:tagLst>
</file>

<file path=ppt/tags/tag3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397_7*l_h_f*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7*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7*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7*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7*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7*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8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8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8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7*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9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9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blrhuvo">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7263</Words>
  <Application>WPS 演示</Application>
  <PresentationFormat>自定义</PresentationFormat>
  <Paragraphs>518</Paragraphs>
  <Slides>41</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41</vt:i4>
      </vt:variant>
    </vt:vector>
  </HeadingPairs>
  <TitlesOfParts>
    <vt:vector size="51" baseType="lpstr">
      <vt:lpstr>Arial</vt:lpstr>
      <vt:lpstr>宋体</vt:lpstr>
      <vt:lpstr>Wingdings</vt:lpstr>
      <vt:lpstr>方正正黑简体</vt:lpstr>
      <vt:lpstr>字魂95号-手刻宋</vt:lpstr>
      <vt:lpstr>微软雅黑</vt:lpstr>
      <vt:lpstr>Arial Unicode MS</vt:lpstr>
      <vt:lpstr>Calibri</vt:lpstr>
      <vt:lpstr>第一PPT，www.1ppt.com</vt:lpstr>
      <vt:lpstr>自定义设计方案</vt:lpstr>
      <vt:lpstr>大学生健康教育</vt:lpstr>
      <vt:lpstr>目录</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感谢您的欣赏</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青少年心理健康</dc:title>
  <dc:creator>第一PPT</dc:creator>
  <cp:keywords>www.1ppt.com</cp:keywords>
  <dc:description>www.1ppt.com</dc:description>
  <cp:lastModifiedBy>老学生一枚</cp:lastModifiedBy>
  <cp:revision>241</cp:revision>
  <dcterms:created xsi:type="dcterms:W3CDTF">2022-01-25T01:59:00Z</dcterms:created>
  <dcterms:modified xsi:type="dcterms:W3CDTF">2023-02-16T07:55:34Z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A4668FC82C7D46A88AA077F3F5D5CE2C</vt:lpwstr>
  </property>
  <property fmtid="{D5CDD505-2E9C-101B-9397-08002B2CF9AE}" pid="3" name="KSOProductBuildVer">
    <vt:lpwstr>2052-11.1.0.13703</vt:lpwstr>
  </property>
</Properties>
</file>