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97" r:id="rId7"/>
    <p:sldId id="274" r:id="rId8"/>
    <p:sldId id="275" r:id="rId9"/>
    <p:sldId id="299" r:id="rId10"/>
    <p:sldId id="300" r:id="rId11"/>
    <p:sldId id="276" r:id="rId12"/>
    <p:sldId id="259" r:id="rId13"/>
    <p:sldId id="263" r:id="rId14"/>
    <p:sldId id="311" r:id="rId15"/>
    <p:sldId id="335" r:id="rId16"/>
    <p:sldId id="309" r:id="rId17"/>
    <p:sldId id="312" r:id="rId18"/>
    <p:sldId id="336" r:id="rId19"/>
    <p:sldId id="313" r:id="rId20"/>
    <p:sldId id="314" r:id="rId21"/>
    <p:sldId id="315" r:id="rId22"/>
    <p:sldId id="337" r:id="rId23"/>
    <p:sldId id="338" r:id="rId24"/>
    <p:sldId id="339" r:id="rId25"/>
    <p:sldId id="340" r:id="rId26"/>
    <p:sldId id="341" r:id="rId27"/>
    <p:sldId id="265" r:id="rId28"/>
    <p:sldId id="266" r:id="rId29"/>
    <p:sldId id="268" r:id="rId30"/>
    <p:sldId id="342" r:id="rId31"/>
    <p:sldId id="269" r:id="rId32"/>
    <p:sldId id="318" r:id="rId33"/>
    <p:sldId id="267" r:id="rId34"/>
    <p:sldId id="279" r:id="rId35"/>
    <p:sldId id="280" r:id="rId36"/>
    <p:sldId id="319" r:id="rId37"/>
    <p:sldId id="320" r:id="rId38"/>
    <p:sldId id="344" r:id="rId39"/>
    <p:sldId id="272" r:id="rId40"/>
    <p:sldId id="321" r:id="rId41"/>
    <p:sldId id="322" r:id="rId42"/>
    <p:sldId id="346" r:id="rId43"/>
    <p:sldId id="347" r:id="rId44"/>
    <p:sldId id="348" r:id="rId45"/>
    <p:sldId id="350" r:id="rId46"/>
    <p:sldId id="351" r:id="rId47"/>
    <p:sldId id="352" r:id="rId48"/>
    <p:sldId id="353" r:id="rId49"/>
    <p:sldId id="355" r:id="rId50"/>
    <p:sldId id="356" r:id="rId51"/>
    <p:sldId id="357" r:id="rId52"/>
    <p:sldId id="358" r:id="rId53"/>
    <p:sldId id="359" r:id="rId54"/>
    <p:sldId id="282" r:id="rId55"/>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9C87"/>
    <a:srgbClr val="69B577"/>
    <a:srgbClr val="F99595"/>
    <a:srgbClr val="97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346" autoAdjust="0"/>
  </p:normalViewPr>
  <p:slideViewPr>
    <p:cSldViewPr snapToGrid="0" showGuides="1">
      <p:cViewPr>
        <p:scale>
          <a:sx n="75" d="100"/>
          <a:sy n="75" d="100"/>
        </p:scale>
        <p:origin x="-1896" y="-570"/>
      </p:cViewPr>
      <p:guideLst>
        <p:guide orient="horz" pos="2160"/>
        <p:guide pos="3707"/>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432.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8790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8.png"/><Relationship Id="rId23" Type="http://schemas.openxmlformats.org/officeDocument/2006/relationships/slideLayout" Target="../slideLayouts/slideLayout2.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image" Target="../media/image2.png"/><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8.png"/><Relationship Id="rId2" Type="http://schemas.openxmlformats.org/officeDocument/2006/relationships/image" Target="../media/image2.png"/><Relationship Id="rId16" Type="http://schemas.openxmlformats.org/officeDocument/2006/relationships/slideLayout" Target="../slideLayouts/slideLayout2.xml"/><Relationship Id="rId15" Type="http://schemas.openxmlformats.org/officeDocument/2006/relationships/image" Target="../media/image10.png"/><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5.xml"/><Relationship Id="rId4" Type="http://schemas.openxmlformats.org/officeDocument/2006/relationships/image" Target="../media/image15.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3" Type="http://schemas.openxmlformats.org/officeDocument/2006/relationships/slideLayout" Target="../slideLayouts/slideLayout2.xml"/><Relationship Id="rId32" Type="http://schemas.openxmlformats.org/officeDocument/2006/relationships/tags" Target="../tags/tag66.xml"/><Relationship Id="rId31" Type="http://schemas.openxmlformats.org/officeDocument/2006/relationships/tags" Target="../tags/tag65.xml"/><Relationship Id="rId30" Type="http://schemas.openxmlformats.org/officeDocument/2006/relationships/tags" Target="../tags/tag64.xml"/><Relationship Id="rId3" Type="http://schemas.openxmlformats.org/officeDocument/2006/relationships/image" Target="../media/image8.png"/><Relationship Id="rId29" Type="http://schemas.openxmlformats.org/officeDocument/2006/relationships/tags" Target="../tags/tag63.xml"/><Relationship Id="rId28" Type="http://schemas.openxmlformats.org/officeDocument/2006/relationships/tags" Target="../tags/tag62.xml"/><Relationship Id="rId27" Type="http://schemas.openxmlformats.org/officeDocument/2006/relationships/tags" Target="../tags/tag61.xml"/><Relationship Id="rId26" Type="http://schemas.openxmlformats.org/officeDocument/2006/relationships/tags" Target="../tags/tag60.xml"/><Relationship Id="rId25" Type="http://schemas.openxmlformats.org/officeDocument/2006/relationships/tags" Target="../tags/tag59.xml"/><Relationship Id="rId24" Type="http://schemas.openxmlformats.org/officeDocument/2006/relationships/tags" Target="../tags/tag58.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image" Target="../media/image2.png"/><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tags" Target="../tags/tag67.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image" Target="../media/image8.png"/><Relationship Id="rId28" Type="http://schemas.openxmlformats.org/officeDocument/2006/relationships/slideLayout" Target="../slideLayouts/slideLayout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image" Target="../media/image2.png"/><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1" Type="http://schemas.openxmlformats.org/officeDocument/2006/relationships/slideLayout" Target="../slideLayouts/slideLayout2.xml"/><Relationship Id="rId40" Type="http://schemas.openxmlformats.org/officeDocument/2006/relationships/tags" Target="../tags/tag128.xml"/><Relationship Id="rId4" Type="http://schemas.openxmlformats.org/officeDocument/2006/relationships/tags" Target="../tags/tag92.xml"/><Relationship Id="rId39" Type="http://schemas.openxmlformats.org/officeDocument/2006/relationships/tags" Target="../tags/tag127.xml"/><Relationship Id="rId38" Type="http://schemas.openxmlformats.org/officeDocument/2006/relationships/tags" Target="../tags/tag126.xml"/><Relationship Id="rId37" Type="http://schemas.openxmlformats.org/officeDocument/2006/relationships/tags" Target="../tags/tag125.xml"/><Relationship Id="rId36" Type="http://schemas.openxmlformats.org/officeDocument/2006/relationships/tags" Target="../tags/tag124.xml"/><Relationship Id="rId35" Type="http://schemas.openxmlformats.org/officeDocument/2006/relationships/tags" Target="../tags/tag123.xml"/><Relationship Id="rId34" Type="http://schemas.openxmlformats.org/officeDocument/2006/relationships/tags" Target="../tags/tag122.xml"/><Relationship Id="rId33" Type="http://schemas.openxmlformats.org/officeDocument/2006/relationships/tags" Target="../tags/tag121.xml"/><Relationship Id="rId32" Type="http://schemas.openxmlformats.org/officeDocument/2006/relationships/tags" Target="../tags/tag120.xml"/><Relationship Id="rId31" Type="http://schemas.openxmlformats.org/officeDocument/2006/relationships/tags" Target="../tags/tag119.xml"/><Relationship Id="rId30" Type="http://schemas.openxmlformats.org/officeDocument/2006/relationships/tags" Target="../tags/tag118.xml"/><Relationship Id="rId3" Type="http://schemas.openxmlformats.org/officeDocument/2006/relationships/image" Target="../media/image8.png"/><Relationship Id="rId29" Type="http://schemas.openxmlformats.org/officeDocument/2006/relationships/tags" Target="../tags/tag117.xml"/><Relationship Id="rId28" Type="http://schemas.openxmlformats.org/officeDocument/2006/relationships/tags" Target="../tags/tag116.xml"/><Relationship Id="rId27" Type="http://schemas.openxmlformats.org/officeDocument/2006/relationships/tags" Target="../tags/tag115.xml"/><Relationship Id="rId26" Type="http://schemas.openxmlformats.org/officeDocument/2006/relationships/tags" Target="../tags/tag114.xml"/><Relationship Id="rId25" Type="http://schemas.openxmlformats.org/officeDocument/2006/relationships/tags" Target="../tags/tag113.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image" Target="../media/image2.png"/><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image" Target="../media/image8.png"/><Relationship Id="rId20" Type="http://schemas.openxmlformats.org/officeDocument/2006/relationships/slideLayout" Target="../slideLayouts/slideLayout2.xml"/><Relationship Id="rId2" Type="http://schemas.openxmlformats.org/officeDocument/2006/relationships/image" Target="../media/image2.png"/><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3" Type="http://schemas.openxmlformats.org/officeDocument/2006/relationships/slideLayout" Target="../slideLayouts/slideLayout2.xml"/><Relationship Id="rId32" Type="http://schemas.openxmlformats.org/officeDocument/2006/relationships/tags" Target="../tags/tag173.xml"/><Relationship Id="rId31" Type="http://schemas.openxmlformats.org/officeDocument/2006/relationships/tags" Target="../tags/tag172.xml"/><Relationship Id="rId30" Type="http://schemas.openxmlformats.org/officeDocument/2006/relationships/tags" Target="../tags/tag171.xml"/><Relationship Id="rId3" Type="http://schemas.openxmlformats.org/officeDocument/2006/relationships/image" Target="../media/image8.png"/><Relationship Id="rId29" Type="http://schemas.openxmlformats.org/officeDocument/2006/relationships/tags" Target="../tags/tag170.xml"/><Relationship Id="rId28" Type="http://schemas.openxmlformats.org/officeDocument/2006/relationships/tags" Target="../tags/tag169.xml"/><Relationship Id="rId27" Type="http://schemas.openxmlformats.org/officeDocument/2006/relationships/tags" Target="../tags/tag168.xml"/><Relationship Id="rId26" Type="http://schemas.openxmlformats.org/officeDocument/2006/relationships/tags" Target="../tags/tag167.xml"/><Relationship Id="rId25" Type="http://schemas.openxmlformats.org/officeDocument/2006/relationships/tags" Target="../tags/tag166.xml"/><Relationship Id="rId24" Type="http://schemas.openxmlformats.org/officeDocument/2006/relationships/tags" Target="../tags/tag165.xml"/><Relationship Id="rId23" Type="http://schemas.openxmlformats.org/officeDocument/2006/relationships/tags" Target="../tags/tag164.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image" Target="../media/image2.png"/><Relationship Id="rId19" Type="http://schemas.openxmlformats.org/officeDocument/2006/relationships/tags" Target="../tags/tag160.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1" Type="http://schemas.openxmlformats.org/officeDocument/2006/relationships/slideLayout" Target="../slideLayouts/slideLayout2.xml"/><Relationship Id="rId40" Type="http://schemas.openxmlformats.org/officeDocument/2006/relationships/tags" Target="../tags/tag210.xml"/><Relationship Id="rId4" Type="http://schemas.openxmlformats.org/officeDocument/2006/relationships/tags" Target="../tags/tag174.xml"/><Relationship Id="rId39" Type="http://schemas.openxmlformats.org/officeDocument/2006/relationships/tags" Target="../tags/tag209.xml"/><Relationship Id="rId38" Type="http://schemas.openxmlformats.org/officeDocument/2006/relationships/tags" Target="../tags/tag208.xml"/><Relationship Id="rId37" Type="http://schemas.openxmlformats.org/officeDocument/2006/relationships/tags" Target="../tags/tag207.xml"/><Relationship Id="rId36" Type="http://schemas.openxmlformats.org/officeDocument/2006/relationships/tags" Target="../tags/tag206.xml"/><Relationship Id="rId35" Type="http://schemas.openxmlformats.org/officeDocument/2006/relationships/tags" Target="../tags/tag205.xml"/><Relationship Id="rId34" Type="http://schemas.openxmlformats.org/officeDocument/2006/relationships/tags" Target="../tags/tag204.xml"/><Relationship Id="rId33" Type="http://schemas.openxmlformats.org/officeDocument/2006/relationships/tags" Target="../tags/tag203.xml"/><Relationship Id="rId32" Type="http://schemas.openxmlformats.org/officeDocument/2006/relationships/tags" Target="../tags/tag202.xml"/><Relationship Id="rId31" Type="http://schemas.openxmlformats.org/officeDocument/2006/relationships/tags" Target="../tags/tag201.xml"/><Relationship Id="rId30" Type="http://schemas.openxmlformats.org/officeDocument/2006/relationships/tags" Target="../tags/tag200.xml"/><Relationship Id="rId3" Type="http://schemas.openxmlformats.org/officeDocument/2006/relationships/image" Target="../media/image8.png"/><Relationship Id="rId29" Type="http://schemas.openxmlformats.org/officeDocument/2006/relationships/tags" Target="../tags/tag199.xml"/><Relationship Id="rId28" Type="http://schemas.openxmlformats.org/officeDocument/2006/relationships/tags" Target="../tags/tag198.xml"/><Relationship Id="rId27" Type="http://schemas.openxmlformats.org/officeDocument/2006/relationships/tags" Target="../tags/tag197.xml"/><Relationship Id="rId26" Type="http://schemas.openxmlformats.org/officeDocument/2006/relationships/tags" Target="../tags/tag196.xml"/><Relationship Id="rId25" Type="http://schemas.openxmlformats.org/officeDocument/2006/relationships/tags" Target="../tags/tag195.xml"/><Relationship Id="rId24" Type="http://schemas.openxmlformats.org/officeDocument/2006/relationships/tags" Target="../tags/tag194.xml"/><Relationship Id="rId23" Type="http://schemas.openxmlformats.org/officeDocument/2006/relationships/tags" Target="../tags/tag193.xml"/><Relationship Id="rId22" Type="http://schemas.openxmlformats.org/officeDocument/2006/relationships/tags" Target="../tags/tag19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image" Target="../media/image2.png"/><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1" Type="http://schemas.openxmlformats.org/officeDocument/2006/relationships/slideLayout" Target="../slideLayouts/slideLayout2.xml"/><Relationship Id="rId30" Type="http://schemas.openxmlformats.org/officeDocument/2006/relationships/tags" Target="../tags/tag237.xml"/><Relationship Id="rId3" Type="http://schemas.openxmlformats.org/officeDocument/2006/relationships/image" Target="../media/image8.png"/><Relationship Id="rId29" Type="http://schemas.openxmlformats.org/officeDocument/2006/relationships/tags" Target="../tags/tag236.xml"/><Relationship Id="rId28" Type="http://schemas.openxmlformats.org/officeDocument/2006/relationships/tags" Target="../tags/tag235.xml"/><Relationship Id="rId27" Type="http://schemas.openxmlformats.org/officeDocument/2006/relationships/tags" Target="../tags/tag234.xml"/><Relationship Id="rId26" Type="http://schemas.openxmlformats.org/officeDocument/2006/relationships/tags" Target="../tags/tag233.xml"/><Relationship Id="rId25" Type="http://schemas.openxmlformats.org/officeDocument/2006/relationships/tags" Target="../tags/tag232.xml"/><Relationship Id="rId24" Type="http://schemas.openxmlformats.org/officeDocument/2006/relationships/tags" Target="../tags/tag231.xml"/><Relationship Id="rId23" Type="http://schemas.openxmlformats.org/officeDocument/2006/relationships/tags" Target="../tags/tag230.xml"/><Relationship Id="rId22" Type="http://schemas.openxmlformats.org/officeDocument/2006/relationships/tags" Target="../tags/tag229.xml"/><Relationship Id="rId21" Type="http://schemas.openxmlformats.org/officeDocument/2006/relationships/tags" Target="../tags/tag228.xml"/><Relationship Id="rId20" Type="http://schemas.openxmlformats.org/officeDocument/2006/relationships/tags" Target="../tags/tag227.xml"/><Relationship Id="rId2" Type="http://schemas.openxmlformats.org/officeDocument/2006/relationships/image" Target="../media/image2.png"/><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image" Target="../media/image8.png"/><Relationship Id="rId2" Type="http://schemas.openxmlformats.org/officeDocument/2006/relationships/image" Target="../media/image2.png"/><Relationship Id="rId12" Type="http://schemas.openxmlformats.org/officeDocument/2006/relationships/slideLayout" Target="../slideLayouts/slideLayout2.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image" Target="../media/image8.png"/><Relationship Id="rId2" Type="http://schemas.openxmlformats.org/officeDocument/2006/relationships/image" Target="../media/image2.png"/><Relationship Id="rId12" Type="http://schemas.openxmlformats.org/officeDocument/2006/relationships/slideLayout" Target="../slideLayouts/slideLayout2.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59.xml"/><Relationship Id="rId4" Type="http://schemas.openxmlformats.org/officeDocument/2006/relationships/image" Target="../media/image10.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60.xml"/><Relationship Id="rId4" Type="http://schemas.openxmlformats.org/officeDocument/2006/relationships/image" Target="../media/image18.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61.xml"/><Relationship Id="rId4" Type="http://schemas.openxmlformats.org/officeDocument/2006/relationships/image" Target="../media/image15.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62.xml"/><Relationship Id="rId4" Type="http://schemas.openxmlformats.org/officeDocument/2006/relationships/image" Target="../media/image15.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image" Target="../media/image8.png"/><Relationship Id="rId28" Type="http://schemas.openxmlformats.org/officeDocument/2006/relationships/slideLayout" Target="../slideLayouts/slideLayout2.xml"/><Relationship Id="rId27" Type="http://schemas.openxmlformats.org/officeDocument/2006/relationships/tags" Target="../tags/tag286.xml"/><Relationship Id="rId26" Type="http://schemas.openxmlformats.org/officeDocument/2006/relationships/tags" Target="../tags/tag285.xml"/><Relationship Id="rId25" Type="http://schemas.openxmlformats.org/officeDocument/2006/relationships/tags" Target="../tags/tag284.xml"/><Relationship Id="rId24" Type="http://schemas.openxmlformats.org/officeDocument/2006/relationships/tags" Target="../tags/tag283.xml"/><Relationship Id="rId23" Type="http://schemas.openxmlformats.org/officeDocument/2006/relationships/tags" Target="../tags/tag282.xml"/><Relationship Id="rId22" Type="http://schemas.openxmlformats.org/officeDocument/2006/relationships/tags" Target="../tags/tag281.xml"/><Relationship Id="rId21" Type="http://schemas.openxmlformats.org/officeDocument/2006/relationships/tags" Target="../tags/tag280.xml"/><Relationship Id="rId20" Type="http://schemas.openxmlformats.org/officeDocument/2006/relationships/tags" Target="../tags/tag279.xml"/><Relationship Id="rId2" Type="http://schemas.openxmlformats.org/officeDocument/2006/relationships/image" Target="../media/image2.png"/><Relationship Id="rId19" Type="http://schemas.openxmlformats.org/officeDocument/2006/relationships/tags" Target="../tags/tag278.xml"/><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image" Target="../media/image8.png"/><Relationship Id="rId29" Type="http://schemas.openxmlformats.org/officeDocument/2006/relationships/slideLayout" Target="../slideLayouts/slideLayout2.xml"/><Relationship Id="rId28" Type="http://schemas.openxmlformats.org/officeDocument/2006/relationships/tags" Target="../tags/tag311.xml"/><Relationship Id="rId27" Type="http://schemas.openxmlformats.org/officeDocument/2006/relationships/tags" Target="../tags/tag310.xml"/><Relationship Id="rId26" Type="http://schemas.openxmlformats.org/officeDocument/2006/relationships/tags" Target="../tags/tag309.xml"/><Relationship Id="rId25" Type="http://schemas.openxmlformats.org/officeDocument/2006/relationships/tags" Target="../tags/tag308.xml"/><Relationship Id="rId24" Type="http://schemas.openxmlformats.org/officeDocument/2006/relationships/tags" Target="../tags/tag307.xml"/><Relationship Id="rId23" Type="http://schemas.openxmlformats.org/officeDocument/2006/relationships/tags" Target="../tags/tag306.xml"/><Relationship Id="rId22" Type="http://schemas.openxmlformats.org/officeDocument/2006/relationships/tags" Target="../tags/tag305.xml"/><Relationship Id="rId21" Type="http://schemas.openxmlformats.org/officeDocument/2006/relationships/tags" Target="../tags/tag304.xml"/><Relationship Id="rId20" Type="http://schemas.openxmlformats.org/officeDocument/2006/relationships/tags" Target="../tags/tag303.xml"/><Relationship Id="rId2" Type="http://schemas.openxmlformats.org/officeDocument/2006/relationships/image" Target="../media/image2.png"/><Relationship Id="rId19" Type="http://schemas.openxmlformats.org/officeDocument/2006/relationships/tags" Target="../tags/tag302.xml"/><Relationship Id="rId18" Type="http://schemas.openxmlformats.org/officeDocument/2006/relationships/tags" Target="../tags/tag301.xml"/><Relationship Id="rId17" Type="http://schemas.openxmlformats.org/officeDocument/2006/relationships/tags" Target="../tags/tag300.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tags" Target="../tags/tag31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3" Type="http://schemas.openxmlformats.org/officeDocument/2006/relationships/slideLayout" Target="../slideLayouts/slideLayout2.xml"/><Relationship Id="rId32" Type="http://schemas.openxmlformats.org/officeDocument/2006/relationships/tags" Target="../tags/tag341.xml"/><Relationship Id="rId31" Type="http://schemas.openxmlformats.org/officeDocument/2006/relationships/tags" Target="../tags/tag340.xml"/><Relationship Id="rId30" Type="http://schemas.openxmlformats.org/officeDocument/2006/relationships/tags" Target="../tags/tag339.xml"/><Relationship Id="rId3" Type="http://schemas.openxmlformats.org/officeDocument/2006/relationships/image" Target="../media/image8.png"/><Relationship Id="rId29" Type="http://schemas.openxmlformats.org/officeDocument/2006/relationships/tags" Target="../tags/tag338.xml"/><Relationship Id="rId28" Type="http://schemas.openxmlformats.org/officeDocument/2006/relationships/tags" Target="../tags/tag337.xml"/><Relationship Id="rId27" Type="http://schemas.openxmlformats.org/officeDocument/2006/relationships/tags" Target="../tags/tag336.xml"/><Relationship Id="rId26" Type="http://schemas.openxmlformats.org/officeDocument/2006/relationships/tags" Target="../tags/tag335.xml"/><Relationship Id="rId25" Type="http://schemas.openxmlformats.org/officeDocument/2006/relationships/tags" Target="../tags/tag334.xml"/><Relationship Id="rId24" Type="http://schemas.openxmlformats.org/officeDocument/2006/relationships/tags" Target="../tags/tag333.xml"/><Relationship Id="rId23" Type="http://schemas.openxmlformats.org/officeDocument/2006/relationships/tags" Target="../tags/tag332.xml"/><Relationship Id="rId22" Type="http://schemas.openxmlformats.org/officeDocument/2006/relationships/tags" Target="../tags/tag331.xml"/><Relationship Id="rId21" Type="http://schemas.openxmlformats.org/officeDocument/2006/relationships/tags" Target="../tags/tag330.xml"/><Relationship Id="rId20" Type="http://schemas.openxmlformats.org/officeDocument/2006/relationships/tags" Target="../tags/tag329.xml"/><Relationship Id="rId2" Type="http://schemas.openxmlformats.org/officeDocument/2006/relationships/image" Target="../media/image2.png"/><Relationship Id="rId19" Type="http://schemas.openxmlformats.org/officeDocument/2006/relationships/tags" Target="../tags/tag328.xml"/><Relationship Id="rId18" Type="http://schemas.openxmlformats.org/officeDocument/2006/relationships/tags" Target="../tags/tag327.xml"/><Relationship Id="rId17" Type="http://schemas.openxmlformats.org/officeDocument/2006/relationships/tags" Target="../tags/tag326.xml"/><Relationship Id="rId16" Type="http://schemas.openxmlformats.org/officeDocument/2006/relationships/tags" Target="../tags/tag325.xml"/><Relationship Id="rId15" Type="http://schemas.openxmlformats.org/officeDocument/2006/relationships/tags" Target="../tags/tag324.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image" Target="../media/image8.png"/><Relationship Id="rId2" Type="http://schemas.openxmlformats.org/officeDocument/2006/relationships/image" Target="../media/image2.png"/><Relationship Id="rId13" Type="http://schemas.openxmlformats.org/officeDocument/2006/relationships/slideLayout" Target="../slideLayouts/slideLayout2.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image" Target="../media/image8.png"/><Relationship Id="rId28" Type="http://schemas.openxmlformats.org/officeDocument/2006/relationships/slideLayout" Target="../slideLayouts/slideLayout2.xml"/><Relationship Id="rId27" Type="http://schemas.openxmlformats.org/officeDocument/2006/relationships/tags" Target="../tags/tag374.xml"/><Relationship Id="rId26" Type="http://schemas.openxmlformats.org/officeDocument/2006/relationships/tags" Target="../tags/tag373.xml"/><Relationship Id="rId25" Type="http://schemas.openxmlformats.org/officeDocument/2006/relationships/tags" Target="../tags/tag372.xml"/><Relationship Id="rId24" Type="http://schemas.openxmlformats.org/officeDocument/2006/relationships/tags" Target="../tags/tag371.xml"/><Relationship Id="rId23" Type="http://schemas.openxmlformats.org/officeDocument/2006/relationships/tags" Target="../tags/tag370.xml"/><Relationship Id="rId22" Type="http://schemas.openxmlformats.org/officeDocument/2006/relationships/tags" Target="../tags/tag369.xml"/><Relationship Id="rId21" Type="http://schemas.openxmlformats.org/officeDocument/2006/relationships/tags" Target="../tags/tag368.xml"/><Relationship Id="rId20" Type="http://schemas.openxmlformats.org/officeDocument/2006/relationships/tags" Target="../tags/tag367.xml"/><Relationship Id="rId2" Type="http://schemas.openxmlformats.org/officeDocument/2006/relationships/image" Target="../media/image2.png"/><Relationship Id="rId19" Type="http://schemas.openxmlformats.org/officeDocument/2006/relationships/tags" Target="../tags/tag366.xml"/><Relationship Id="rId18" Type="http://schemas.openxmlformats.org/officeDocument/2006/relationships/tags" Target="../tags/tag365.xml"/><Relationship Id="rId17" Type="http://schemas.openxmlformats.org/officeDocument/2006/relationships/tags" Target="../tags/tag364.xml"/><Relationship Id="rId16" Type="http://schemas.openxmlformats.org/officeDocument/2006/relationships/tags" Target="../tags/tag363.xml"/><Relationship Id="rId15" Type="http://schemas.openxmlformats.org/officeDocument/2006/relationships/tags" Target="../tags/tag362.xml"/><Relationship Id="rId14" Type="http://schemas.openxmlformats.org/officeDocument/2006/relationships/tags" Target="../tags/tag361.xml"/><Relationship Id="rId13" Type="http://schemas.openxmlformats.org/officeDocument/2006/relationships/tags" Target="../tags/tag360.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4" Type="http://schemas.openxmlformats.org/officeDocument/2006/relationships/slideLayout" Target="../slideLayouts/slideLayout2.xml"/><Relationship Id="rId33" Type="http://schemas.openxmlformats.org/officeDocument/2006/relationships/tags" Target="../tags/tag404.xml"/><Relationship Id="rId32" Type="http://schemas.openxmlformats.org/officeDocument/2006/relationships/tags" Target="../tags/tag403.xml"/><Relationship Id="rId31" Type="http://schemas.openxmlformats.org/officeDocument/2006/relationships/tags" Target="../tags/tag402.xml"/><Relationship Id="rId30" Type="http://schemas.openxmlformats.org/officeDocument/2006/relationships/tags" Target="../tags/tag401.xml"/><Relationship Id="rId3" Type="http://schemas.openxmlformats.org/officeDocument/2006/relationships/image" Target="../media/image8.png"/><Relationship Id="rId29" Type="http://schemas.openxmlformats.org/officeDocument/2006/relationships/tags" Target="../tags/tag400.xml"/><Relationship Id="rId28" Type="http://schemas.openxmlformats.org/officeDocument/2006/relationships/tags" Target="../tags/tag399.xml"/><Relationship Id="rId27" Type="http://schemas.openxmlformats.org/officeDocument/2006/relationships/tags" Target="../tags/tag398.xml"/><Relationship Id="rId26" Type="http://schemas.openxmlformats.org/officeDocument/2006/relationships/tags" Target="../tags/tag397.xml"/><Relationship Id="rId25" Type="http://schemas.openxmlformats.org/officeDocument/2006/relationships/tags" Target="../tags/tag396.xml"/><Relationship Id="rId24" Type="http://schemas.openxmlformats.org/officeDocument/2006/relationships/tags" Target="../tags/tag395.xml"/><Relationship Id="rId23" Type="http://schemas.openxmlformats.org/officeDocument/2006/relationships/tags" Target="../tags/tag394.xml"/><Relationship Id="rId22" Type="http://schemas.openxmlformats.org/officeDocument/2006/relationships/tags" Target="../tags/tag393.xml"/><Relationship Id="rId21" Type="http://schemas.openxmlformats.org/officeDocument/2006/relationships/tags" Target="../tags/tag392.xml"/><Relationship Id="rId20" Type="http://schemas.openxmlformats.org/officeDocument/2006/relationships/tags" Target="../tags/tag391.xml"/><Relationship Id="rId2" Type="http://schemas.openxmlformats.org/officeDocument/2006/relationships/image" Target="../media/image2.png"/><Relationship Id="rId19" Type="http://schemas.openxmlformats.org/officeDocument/2006/relationships/tags" Target="../tags/tag390.xml"/><Relationship Id="rId18" Type="http://schemas.openxmlformats.org/officeDocument/2006/relationships/tags" Target="../tags/tag389.xml"/><Relationship Id="rId17" Type="http://schemas.openxmlformats.org/officeDocument/2006/relationships/tags" Target="../tags/tag388.xml"/><Relationship Id="rId16" Type="http://schemas.openxmlformats.org/officeDocument/2006/relationships/tags" Target="../tags/tag387.xml"/><Relationship Id="rId15" Type="http://schemas.openxmlformats.org/officeDocument/2006/relationships/tags" Target="../tags/tag386.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image" Target="../media/image8.png"/><Relationship Id="rId28" Type="http://schemas.openxmlformats.org/officeDocument/2006/relationships/slideLayout" Target="../slideLayouts/slideLayout2.xml"/><Relationship Id="rId27" Type="http://schemas.openxmlformats.org/officeDocument/2006/relationships/tags" Target="../tags/tag428.xml"/><Relationship Id="rId26" Type="http://schemas.openxmlformats.org/officeDocument/2006/relationships/tags" Target="../tags/tag427.xml"/><Relationship Id="rId25" Type="http://schemas.openxmlformats.org/officeDocument/2006/relationships/tags" Target="../tags/tag426.xml"/><Relationship Id="rId24" Type="http://schemas.openxmlformats.org/officeDocument/2006/relationships/tags" Target="../tags/tag425.xml"/><Relationship Id="rId23" Type="http://schemas.openxmlformats.org/officeDocument/2006/relationships/tags" Target="../tags/tag424.xml"/><Relationship Id="rId22" Type="http://schemas.openxmlformats.org/officeDocument/2006/relationships/tags" Target="../tags/tag423.xml"/><Relationship Id="rId21" Type="http://schemas.openxmlformats.org/officeDocument/2006/relationships/tags" Target="../tags/tag422.xml"/><Relationship Id="rId20" Type="http://schemas.openxmlformats.org/officeDocument/2006/relationships/tags" Target="../tags/tag421.xml"/><Relationship Id="rId2" Type="http://schemas.openxmlformats.org/officeDocument/2006/relationships/image" Target="../media/image2.png"/><Relationship Id="rId19" Type="http://schemas.openxmlformats.org/officeDocument/2006/relationships/tags" Target="../tags/tag420.xml"/><Relationship Id="rId18" Type="http://schemas.openxmlformats.org/officeDocument/2006/relationships/tags" Target="../tags/tag419.xml"/><Relationship Id="rId17" Type="http://schemas.openxmlformats.org/officeDocument/2006/relationships/tags" Target="../tags/tag418.xml"/><Relationship Id="rId16" Type="http://schemas.openxmlformats.org/officeDocument/2006/relationships/tags" Target="../tags/tag417.xml"/><Relationship Id="rId15" Type="http://schemas.openxmlformats.org/officeDocument/2006/relationships/tags" Target="../tags/tag416.xml"/><Relationship Id="rId14" Type="http://schemas.openxmlformats.org/officeDocument/2006/relationships/tags" Target="../tags/tag415.xml"/><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tags" Target="../tags/tag429.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tags" Target="../tags/tag430.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0.png"/><Relationship Id="rId6" Type="http://schemas.openxmlformats.org/officeDocument/2006/relationships/tags" Target="../tags/tag431.xml"/><Relationship Id="rId5" Type="http://schemas.microsoft.com/office/2007/relationships/media" Target="../media/media1.mp4"/><Relationship Id="rId4" Type="http://schemas.openxmlformats.org/officeDocument/2006/relationships/video" Target="../media/media1.mp4"/><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11.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997775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305175" y="231394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大学生健康教育</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sp>
        <p:nvSpPr>
          <p:cNvPr id="32" name="标题 27"/>
          <p:cNvSpPr>
            <a:spLocks noGrp="1"/>
          </p:cNvSpPr>
          <p:nvPr/>
        </p:nvSpPr>
        <p:spPr>
          <a:xfrm>
            <a:off x="6316980" y="3698240"/>
            <a:ext cx="3804920" cy="7207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sz="1600" dirty="0">
                <a:solidFill>
                  <a:schemeClr val="tx1">
                    <a:lumMod val="75000"/>
                    <a:lumOff val="25000"/>
                  </a:schemeClr>
                </a:solidFill>
                <a:latin typeface="+mn-lt"/>
                <a:ea typeface="+mn-ea"/>
                <a:cs typeface="+mn-ea"/>
                <a:sym typeface="+mn-lt"/>
              </a:rPr>
              <a:t>北京出版社</a:t>
            </a:r>
            <a:endParaRPr lang="zh-CN" sz="1600" dirty="0">
              <a:solidFill>
                <a:schemeClr val="tx1">
                  <a:lumMod val="75000"/>
                  <a:lumOff val="25000"/>
                </a:schemeClr>
              </a:solidFill>
              <a:latin typeface="+mn-lt"/>
              <a:ea typeface="+mn-ea"/>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一、营养</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4" name="图片 23"/>
          <p:cNvPicPr>
            <a:picLocks noChangeAspect="1"/>
          </p:cNvPicPr>
          <p:nvPr/>
        </p:nvPicPr>
        <p:blipFill>
          <a:blip r:embed="rId4" cstate="screen"/>
          <a:stretch>
            <a:fillRect/>
          </a:stretch>
        </p:blipFill>
        <p:spPr>
          <a:xfrm>
            <a:off x="957769" y="1367835"/>
            <a:ext cx="1781939" cy="1593334"/>
          </a:xfrm>
          <a:prstGeom prst="rect">
            <a:avLst/>
          </a:prstGeom>
        </p:spPr>
      </p:pic>
      <p:grpSp>
        <p:nvGrpSpPr>
          <p:cNvPr id="34" name="组合 33"/>
          <p:cNvGrpSpPr/>
          <p:nvPr/>
        </p:nvGrpSpPr>
        <p:grpSpPr>
          <a:xfrm>
            <a:off x="2740025" y="1444625"/>
            <a:ext cx="3734435" cy="4207510"/>
            <a:chOff x="2739708" y="2436683"/>
            <a:chExt cx="3314282" cy="3364121"/>
          </a:xfrm>
        </p:grpSpPr>
        <p:pic>
          <p:nvPicPr>
            <p:cNvPr id="22" name="图片 21"/>
            <p:cNvPicPr>
              <a:picLocks noChangeAspect="1"/>
            </p:cNvPicPr>
            <p:nvPr/>
          </p:nvPicPr>
          <p:blipFill>
            <a:blip r:embed="rId5" cstate="screen"/>
            <a:stretch>
              <a:fillRect/>
            </a:stretch>
          </p:blipFill>
          <p:spPr>
            <a:xfrm>
              <a:off x="2739708" y="2436683"/>
              <a:ext cx="3314282" cy="3364121"/>
            </a:xfrm>
            <a:prstGeom prst="rect">
              <a:avLst/>
            </a:prstGeom>
          </p:spPr>
        </p:pic>
        <p:sp>
          <p:nvSpPr>
            <p:cNvPr id="15" name="文本框 14"/>
            <p:cNvSpPr txBox="1"/>
            <p:nvPr/>
          </p:nvSpPr>
          <p:spPr>
            <a:xfrm>
              <a:off x="3110712" y="2873229"/>
              <a:ext cx="2821869" cy="294475"/>
            </a:xfrm>
            <a:prstGeom prst="rect">
              <a:avLst/>
            </a:prstGeom>
            <a:noFill/>
          </p:spPr>
          <p:txBody>
            <a:bodyPr wrap="square">
              <a:spAutoFit/>
            </a:bodyPr>
            <a:lstStyle/>
            <a:p>
              <a:r>
                <a:rPr lang="zh-CN" altLang="en-US" dirty="0">
                  <a:solidFill>
                    <a:schemeClr val="tx1">
                      <a:lumMod val="75000"/>
                      <a:lumOff val="25000"/>
                    </a:schemeClr>
                  </a:solidFill>
                  <a:cs typeface="+mn-ea"/>
                  <a:sym typeface="+mn-lt"/>
                </a:rPr>
                <a:t>（一）蛋白质</a:t>
              </a:r>
              <a:endParaRPr lang="zh-CN" altLang="en-US" dirty="0">
                <a:solidFill>
                  <a:schemeClr val="tx1">
                    <a:lumMod val="75000"/>
                    <a:lumOff val="25000"/>
                  </a:schemeClr>
                </a:solidFill>
                <a:cs typeface="+mn-ea"/>
                <a:sym typeface="+mn-lt"/>
              </a:endParaRPr>
            </a:p>
          </p:txBody>
        </p:sp>
        <p:sp>
          <p:nvSpPr>
            <p:cNvPr id="16" name="文本框 15"/>
            <p:cNvSpPr txBox="1"/>
            <p:nvPr/>
          </p:nvSpPr>
          <p:spPr>
            <a:xfrm>
              <a:off x="3198813" y="4015865"/>
              <a:ext cx="2485390"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（二）脂类</a:t>
              </a:r>
              <a:endParaRPr lang="zh-CN" altLang="en-US" dirty="0">
                <a:solidFill>
                  <a:schemeClr val="tx1">
                    <a:lumMod val="75000"/>
                    <a:lumOff val="25000"/>
                  </a:schemeClr>
                </a:solidFill>
                <a:cs typeface="+mn-ea"/>
                <a:sym typeface="+mn-lt"/>
              </a:endParaRPr>
            </a:p>
          </p:txBody>
        </p:sp>
        <p:sp>
          <p:nvSpPr>
            <p:cNvPr id="17" name="文本框 16"/>
            <p:cNvSpPr txBox="1"/>
            <p:nvPr/>
          </p:nvSpPr>
          <p:spPr>
            <a:xfrm>
              <a:off x="2882288" y="5290044"/>
              <a:ext cx="3050537"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（三）碳水化合物</a:t>
              </a:r>
              <a:endParaRPr lang="zh-CN" altLang="en-US" dirty="0">
                <a:solidFill>
                  <a:schemeClr val="tx1">
                    <a:lumMod val="75000"/>
                    <a:lumOff val="25000"/>
                  </a:schemeClr>
                </a:solidFill>
                <a:cs typeface="+mn-ea"/>
                <a:sym typeface="+mn-lt"/>
              </a:endParaRPr>
            </a:p>
          </p:txBody>
        </p:sp>
      </p:grpSp>
      <p:grpSp>
        <p:nvGrpSpPr>
          <p:cNvPr id="35" name="组合 34"/>
          <p:cNvGrpSpPr/>
          <p:nvPr/>
        </p:nvGrpSpPr>
        <p:grpSpPr>
          <a:xfrm>
            <a:off x="6783705" y="1465580"/>
            <a:ext cx="3734435" cy="4207510"/>
            <a:chOff x="6783699" y="2457613"/>
            <a:chExt cx="3314282" cy="3364121"/>
          </a:xfrm>
        </p:grpSpPr>
        <p:pic>
          <p:nvPicPr>
            <p:cNvPr id="25" name="图片 24"/>
            <p:cNvPicPr>
              <a:picLocks noChangeAspect="1"/>
            </p:cNvPicPr>
            <p:nvPr/>
          </p:nvPicPr>
          <p:blipFill>
            <a:blip r:embed="rId5" cstate="screen"/>
            <a:stretch>
              <a:fillRect/>
            </a:stretch>
          </p:blipFill>
          <p:spPr>
            <a:xfrm>
              <a:off x="6783699" y="2457613"/>
              <a:ext cx="3314282" cy="3364121"/>
            </a:xfrm>
            <a:prstGeom prst="rect">
              <a:avLst/>
            </a:prstGeom>
          </p:spPr>
        </p:pic>
        <p:sp>
          <p:nvSpPr>
            <p:cNvPr id="18" name="文本框 17"/>
            <p:cNvSpPr txBox="1"/>
            <p:nvPr/>
          </p:nvSpPr>
          <p:spPr>
            <a:xfrm>
              <a:off x="6903737" y="4027469"/>
              <a:ext cx="3149723"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（五）无机盐</a:t>
              </a:r>
              <a:endParaRPr lang="zh-CN" altLang="en-US" dirty="0">
                <a:solidFill>
                  <a:schemeClr val="tx1">
                    <a:lumMod val="75000"/>
                    <a:lumOff val="25000"/>
                  </a:schemeClr>
                </a:solidFill>
                <a:cs typeface="+mn-ea"/>
                <a:sym typeface="+mn-lt"/>
              </a:endParaRPr>
            </a:p>
          </p:txBody>
        </p:sp>
        <p:sp>
          <p:nvSpPr>
            <p:cNvPr id="20" name="文本框 19"/>
            <p:cNvSpPr txBox="1"/>
            <p:nvPr/>
          </p:nvSpPr>
          <p:spPr>
            <a:xfrm>
              <a:off x="7124651" y="5294218"/>
              <a:ext cx="2780029"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（六）水</a:t>
              </a:r>
              <a:endParaRPr lang="zh-CN" altLang="en-US" dirty="0">
                <a:solidFill>
                  <a:schemeClr val="tx1">
                    <a:lumMod val="75000"/>
                    <a:lumOff val="25000"/>
                  </a:schemeClr>
                </a:solidFill>
                <a:cs typeface="+mn-ea"/>
                <a:sym typeface="+mn-lt"/>
              </a:endParaRPr>
            </a:p>
          </p:txBody>
        </p:sp>
        <p:sp>
          <p:nvSpPr>
            <p:cNvPr id="27" name="文本框 26"/>
            <p:cNvSpPr txBox="1"/>
            <p:nvPr/>
          </p:nvSpPr>
          <p:spPr>
            <a:xfrm>
              <a:off x="6976999" y="2814029"/>
              <a:ext cx="2927682"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（四）维生素</a:t>
              </a:r>
              <a:endParaRPr lang="zh-CN" altLang="en-US" dirty="0">
                <a:solidFill>
                  <a:schemeClr val="tx1">
                    <a:lumMod val="75000"/>
                    <a:lumOff val="25000"/>
                  </a:schemeClr>
                </a:solidFill>
                <a:cs typeface="+mn-ea"/>
                <a:sym typeface="+mn-lt"/>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par>
                                <p:cTn id="34" presetID="22" presetClass="entr" presetSubtype="1"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up)">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一、营养</a:t>
            </a:r>
            <a:endParaRPr sz="2000">
              <a:solidFill>
                <a:schemeClr val="tx1">
                  <a:lumMod val="75000"/>
                  <a:lumOff val="25000"/>
                </a:schemeClr>
              </a:solidFill>
              <a:latin typeface="+mn-lt"/>
              <a:ea typeface="+mn-ea"/>
              <a:cs typeface="+mn-ea"/>
              <a:sym typeface="+mn-lt"/>
            </a:endParaRPr>
          </a:p>
        </p:txBody>
      </p:sp>
      <p:sp>
        <p:nvSpPr>
          <p:cNvPr id="51" name="矩形: 剪去单角 50"/>
          <p:cNvSpPr/>
          <p:nvPr>
            <p:custDataLst>
              <p:tags r:id="rId5"/>
            </p:custDataLst>
          </p:nvPr>
        </p:nvSpPr>
        <p:spPr>
          <a:xfrm flipV="1">
            <a:off x="4554288" y="2494703"/>
            <a:ext cx="3252758"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6"/>
            </p:custDataLst>
          </p:nvPr>
        </p:nvSpPr>
        <p:spPr>
          <a:xfrm rot="5400000">
            <a:off x="7468225" y="4172642"/>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7"/>
            </p:custDataLst>
          </p:nvPr>
        </p:nvSpPr>
        <p:spPr>
          <a:xfrm>
            <a:off x="4384954" y="234653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8"/>
            </p:custDataLst>
          </p:nvPr>
        </p:nvSpPr>
        <p:spPr>
          <a:xfrm>
            <a:off x="4435410" y="239699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矩形 45"/>
          <p:cNvSpPr/>
          <p:nvPr>
            <p:custDataLst>
              <p:tags r:id="rId9"/>
            </p:custDataLst>
          </p:nvPr>
        </p:nvSpPr>
        <p:spPr>
          <a:xfrm>
            <a:off x="4757154" y="2923963"/>
            <a:ext cx="2847026" cy="1130643"/>
          </a:xfrm>
          <a:prstGeom prst="rect">
            <a:avLst/>
          </a:prstGeom>
        </p:spPr>
        <p:txBody>
          <a:bodyPr wrap="square">
            <a:normAutofit/>
          </a:bodyPr>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（二）脂类</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脂类是脂肪和类脂的总称，是构成人体组织细胞的一个主要组成部分。</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0"/>
            </p:custDataLst>
          </p:nvPr>
        </p:nvSpPr>
        <p:spPr>
          <a:xfrm>
            <a:off x="4470715" y="2407672"/>
            <a:ext cx="314510" cy="327077"/>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11"/>
            </p:custDataLst>
          </p:nvPr>
        </p:nvSpPr>
        <p:spPr>
          <a:xfrm flipV="1">
            <a:off x="8122988" y="2494703"/>
            <a:ext cx="3252758"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12"/>
            </p:custDataLst>
          </p:nvPr>
        </p:nvSpPr>
        <p:spPr>
          <a:xfrm rot="5400000">
            <a:off x="11036925" y="4172642"/>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3"/>
            </p:custDataLst>
          </p:nvPr>
        </p:nvSpPr>
        <p:spPr>
          <a:xfrm>
            <a:off x="7953654" y="234653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4"/>
            </p:custDataLst>
          </p:nvPr>
        </p:nvSpPr>
        <p:spPr>
          <a:xfrm>
            <a:off x="8004110" y="239699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5"/>
            </p:custDataLst>
          </p:nvPr>
        </p:nvSpPr>
        <p:spPr>
          <a:xfrm>
            <a:off x="8325854" y="2923963"/>
            <a:ext cx="2847026" cy="1130643"/>
          </a:xfrm>
          <a:prstGeom prst="rect">
            <a:avLst/>
          </a:prstGeom>
        </p:spPr>
        <p:txBody>
          <a:bodyPr wrap="square">
            <a:noAutofit/>
          </a:bodyPr>
          <a:p>
            <a:pPr algn="just">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（三）碳水化合物</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碳水化合物又名糖类，是人类从膳食中取得热能的最经济、最主要的来源，容易消化和吸收，可快速提供能量。</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6"/>
            </p:custDataLst>
          </p:nvPr>
        </p:nvSpPr>
        <p:spPr>
          <a:xfrm>
            <a:off x="8039415" y="2407672"/>
            <a:ext cx="314510" cy="327077"/>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剪去单角 32"/>
          <p:cNvSpPr/>
          <p:nvPr>
            <p:custDataLst>
              <p:tags r:id="rId17"/>
            </p:custDataLst>
          </p:nvPr>
        </p:nvSpPr>
        <p:spPr>
          <a:xfrm flipV="1">
            <a:off x="985588" y="2494703"/>
            <a:ext cx="3252758"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8"/>
            </p:custDataLst>
          </p:nvPr>
        </p:nvSpPr>
        <p:spPr>
          <a:xfrm rot="5400000">
            <a:off x="3899525" y="4172642"/>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9"/>
            </p:custDataLst>
          </p:nvPr>
        </p:nvSpPr>
        <p:spPr>
          <a:xfrm>
            <a:off x="816254" y="234653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20"/>
            </p:custDataLst>
          </p:nvPr>
        </p:nvSpPr>
        <p:spPr>
          <a:xfrm>
            <a:off x="866710" y="239699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21"/>
            </p:custDataLst>
          </p:nvPr>
        </p:nvSpPr>
        <p:spPr>
          <a:xfrm>
            <a:off x="1188454" y="2923963"/>
            <a:ext cx="2847026" cy="1130643"/>
          </a:xfrm>
          <a:prstGeom prst="rect">
            <a:avLst/>
          </a:prstGeom>
        </p:spPr>
        <p:txBody>
          <a:bodyPr wrap="square">
            <a:noAutofit/>
          </a:bodyPr>
          <a:p>
            <a:pPr algn="just">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（一）蛋白质</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蛋白质的主要生理功能是构成组织、更新和修复细胞、合成一些含氮化合物原料（如含氮激素、酶等），它是调节机体代谢和维持生理功能的重要化合物，另外还有供能作用。</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22"/>
            </p:custDataLst>
          </p:nvPr>
        </p:nvSpPr>
        <p:spPr>
          <a:xfrm>
            <a:off x="902015" y="2407672"/>
            <a:ext cx="314510" cy="327077"/>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一、营养</a:t>
            </a:r>
            <a:endParaRPr sz="2000">
              <a:solidFill>
                <a:schemeClr val="tx1">
                  <a:lumMod val="75000"/>
                  <a:lumOff val="25000"/>
                </a:schemeClr>
              </a:solidFill>
              <a:latin typeface="+mn-lt"/>
              <a:ea typeface="+mn-ea"/>
              <a:cs typeface="+mn-ea"/>
              <a:sym typeface="+mn-lt"/>
            </a:endParaRPr>
          </a:p>
        </p:txBody>
      </p:sp>
      <p:sp>
        <p:nvSpPr>
          <p:cNvPr id="17" name="任意多边形 16"/>
          <p:cNvSpPr/>
          <p:nvPr>
            <p:custDataLst>
              <p:tags r:id="rId5"/>
            </p:custDataLst>
          </p:nvPr>
        </p:nvSpPr>
        <p:spPr>
          <a:xfrm rot="19743805">
            <a:off x="1012508" y="198691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23"/>
          <p:cNvSpPr/>
          <p:nvPr>
            <p:custDataLst>
              <p:tags r:id="rId6"/>
            </p:custDataLst>
          </p:nvPr>
        </p:nvSpPr>
        <p:spPr>
          <a:xfrm rot="19743805">
            <a:off x="1368743" y="198691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3B9C87"/>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矩形3"/>
          <p:cNvSpPr/>
          <p:nvPr>
            <p:custDataLst>
              <p:tags r:id="rId7"/>
            </p:custDataLst>
          </p:nvPr>
        </p:nvSpPr>
        <p:spPr>
          <a:xfrm>
            <a:off x="1756728" y="1830070"/>
            <a:ext cx="528129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gn="just">
              <a:lnSpc>
                <a:spcPct val="120000"/>
              </a:lnSpc>
            </a:pPr>
            <a:r>
              <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（四）维生素</a:t>
            </a:r>
            <a:endPar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维生素的种类很多，都存在于天然食物中。人体只需要极少量维生素就可以满足需要，但它们在人体内不能合成或者合成数量很少，必须从食物中摄取，绝对不可缺少。</a:t>
            </a:r>
            <a:endPar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8"/>
            </p:custDataLst>
          </p:nvPr>
        </p:nvSpPr>
        <p:spPr>
          <a:xfrm rot="19743805">
            <a:off x="1012508" y="344233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任意多边形 26"/>
          <p:cNvSpPr/>
          <p:nvPr>
            <p:custDataLst>
              <p:tags r:id="rId9"/>
            </p:custDataLst>
          </p:nvPr>
        </p:nvSpPr>
        <p:spPr>
          <a:xfrm rot="19743805">
            <a:off x="1368743" y="344233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3B9C87"/>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矩形2"/>
          <p:cNvSpPr/>
          <p:nvPr>
            <p:custDataLst>
              <p:tags r:id="rId10"/>
            </p:custDataLst>
          </p:nvPr>
        </p:nvSpPr>
        <p:spPr>
          <a:xfrm>
            <a:off x="1756728" y="3285490"/>
            <a:ext cx="528129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（五）无机盐</a:t>
            </a:r>
            <a:endPar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人体需要的无机盐有钙、磷、钾、硫、氯、钠、铁、碘、铜、氟、硒等。</a:t>
            </a:r>
            <a:endPar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任意多边形 28"/>
          <p:cNvSpPr/>
          <p:nvPr>
            <p:custDataLst>
              <p:tags r:id="rId11"/>
            </p:custDataLst>
          </p:nvPr>
        </p:nvSpPr>
        <p:spPr>
          <a:xfrm rot="19743805">
            <a:off x="1012508" y="489775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12"/>
            </p:custDataLst>
          </p:nvPr>
        </p:nvSpPr>
        <p:spPr>
          <a:xfrm rot="19743805">
            <a:off x="1368743" y="489775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3B9C87"/>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 name="矩形1"/>
          <p:cNvSpPr/>
          <p:nvPr>
            <p:custDataLst>
              <p:tags r:id="rId13"/>
            </p:custDataLst>
          </p:nvPr>
        </p:nvSpPr>
        <p:spPr>
          <a:xfrm>
            <a:off x="1756728" y="4740910"/>
            <a:ext cx="528129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（六）水 </a:t>
            </a:r>
            <a:endPar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饮水适当与否，对人的身体健康极为重要。</a:t>
            </a:r>
            <a:endParaRPr lang="zh-CN" altLang="en-US" sz="12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pic>
        <p:nvPicPr>
          <p:cNvPr id="38" name="图片 37"/>
          <p:cNvPicPr>
            <a:picLocks noChangeAspect="1"/>
          </p:cNvPicPr>
          <p:nvPr>
            <p:custDataLst>
              <p:tags r:id="rId14"/>
            </p:custDataLst>
          </p:nvPr>
        </p:nvPicPr>
        <p:blipFill>
          <a:blip r:embed="rId15"/>
          <a:stretch>
            <a:fillRect/>
          </a:stretch>
        </p:blipFill>
        <p:spPr>
          <a:xfrm>
            <a:off x="7022577" y="89548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二、饮食行为的影响因素</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565774" y="1649595"/>
            <a:ext cx="5760731" cy="4050800"/>
          </a:xfrm>
          <a:prstGeom prst="rect">
            <a:avLst/>
          </a:prstGeom>
        </p:spPr>
      </p:pic>
      <p:sp>
        <p:nvSpPr>
          <p:cNvPr id="3" name="文本框 2"/>
          <p:cNvSpPr txBox="1"/>
          <p:nvPr>
            <p:custDataLst>
              <p:tags r:id="rId5"/>
            </p:custDataLst>
          </p:nvPr>
        </p:nvSpPr>
        <p:spPr>
          <a:xfrm>
            <a:off x="6577965" y="1920240"/>
            <a:ext cx="4834890" cy="363093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个人饮食行为的形成受很多因素的影响，这些因素包括环境、社会心理及个人层面等多种因素。个人选择哪种食物受多重因素的影响。一个人的膳食口味与小时候的膳食习惯及经历有关，如有人喜欢甜、有人喜欢咸。但同时又受到社会心理因素及环境的影响，如社会的认同、价格、购买的方便与否等。同样，改变不健康的饮食行为也受到这些因素的影响。根据不同的影响因素，国际上为促进个人健康饮食进行了个人层面上的健康教育、营养政策、价格税率调整以及增加健康食品的可获得性等一系列措施。</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160020" y="463550"/>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017270" y="2213610"/>
            <a:ext cx="5013325" cy="193802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合理膳食是指全面达到营养供给量的膳食，也叫平衡膳食或健康膳食。这种膳食意味着既保证摄食者热能和各种营养素全面达到营养生理需要量，又在各营养素之间建立一种生理上的平衡（图 3-2-1）。</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三、合理膳食</a:t>
            </a:r>
            <a:endParaRPr sz="2000">
              <a:solidFill>
                <a:schemeClr val="tx1">
                  <a:lumMod val="75000"/>
                  <a:lumOff val="25000"/>
                </a:schemeClr>
              </a:solidFill>
              <a:latin typeface="+mn-lt"/>
              <a:ea typeface="+mn-ea"/>
              <a:cs typeface="+mn-ea"/>
              <a:sym typeface="+mn-lt"/>
            </a:endParaRPr>
          </a:p>
        </p:txBody>
      </p:sp>
      <p:pic>
        <p:nvPicPr>
          <p:cNvPr id="5" name="图片 4"/>
          <p:cNvPicPr>
            <a:picLocks noChangeAspect="1"/>
          </p:cNvPicPr>
          <p:nvPr>
            <p:custDataLst>
              <p:tags r:id="rId5"/>
            </p:custDataLst>
          </p:nvPr>
        </p:nvPicPr>
        <p:blipFill>
          <a:blip r:embed="rId6"/>
          <a:stretch>
            <a:fillRect/>
          </a:stretch>
        </p:blipFill>
        <p:spPr>
          <a:xfrm>
            <a:off x="6474460" y="1617980"/>
            <a:ext cx="4055110" cy="3974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三、合理膳食</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4" name="图片 23"/>
          <p:cNvPicPr>
            <a:picLocks noChangeAspect="1"/>
          </p:cNvPicPr>
          <p:nvPr/>
        </p:nvPicPr>
        <p:blipFill>
          <a:blip r:embed="rId4" cstate="screen"/>
          <a:stretch>
            <a:fillRect/>
          </a:stretch>
        </p:blipFill>
        <p:spPr>
          <a:xfrm>
            <a:off x="957769" y="1367835"/>
            <a:ext cx="1781939" cy="1593334"/>
          </a:xfrm>
          <a:prstGeom prst="rect">
            <a:avLst/>
          </a:prstGeom>
        </p:spPr>
      </p:pic>
      <p:grpSp>
        <p:nvGrpSpPr>
          <p:cNvPr id="34" name="组合 33"/>
          <p:cNvGrpSpPr/>
          <p:nvPr/>
        </p:nvGrpSpPr>
        <p:grpSpPr>
          <a:xfrm>
            <a:off x="2740025" y="1444625"/>
            <a:ext cx="3734435" cy="4207510"/>
            <a:chOff x="2739708" y="2436683"/>
            <a:chExt cx="3314282" cy="3364121"/>
          </a:xfrm>
        </p:grpSpPr>
        <p:pic>
          <p:nvPicPr>
            <p:cNvPr id="22" name="图片 21"/>
            <p:cNvPicPr>
              <a:picLocks noChangeAspect="1"/>
            </p:cNvPicPr>
            <p:nvPr/>
          </p:nvPicPr>
          <p:blipFill>
            <a:blip r:embed="rId5" cstate="screen"/>
            <a:stretch>
              <a:fillRect/>
            </a:stretch>
          </p:blipFill>
          <p:spPr>
            <a:xfrm>
              <a:off x="2739708" y="2436683"/>
              <a:ext cx="3314282" cy="3364121"/>
            </a:xfrm>
            <a:prstGeom prst="rect">
              <a:avLst/>
            </a:prstGeom>
          </p:spPr>
        </p:pic>
        <p:sp>
          <p:nvSpPr>
            <p:cNvPr id="15" name="文本框 14"/>
            <p:cNvSpPr txBox="1"/>
            <p:nvPr/>
          </p:nvSpPr>
          <p:spPr>
            <a:xfrm>
              <a:off x="2965695" y="2893118"/>
              <a:ext cx="3027431" cy="294475"/>
            </a:xfrm>
            <a:prstGeom prst="rect">
              <a:avLst/>
            </a:prstGeom>
            <a:noFill/>
          </p:spPr>
          <p:txBody>
            <a:bodyPr wrap="square">
              <a:spAutoFit/>
            </a:bodyPr>
            <a:lstStyle/>
            <a:p>
              <a:r>
                <a:rPr lang="zh-CN" altLang="en-US" dirty="0">
                  <a:solidFill>
                    <a:schemeClr val="tx1">
                      <a:lumMod val="75000"/>
                      <a:lumOff val="25000"/>
                    </a:schemeClr>
                  </a:solidFill>
                  <a:cs typeface="+mn-ea"/>
                  <a:sym typeface="+mn-lt"/>
                </a:rPr>
                <a:t>强调植物性食物为主的膳食结构</a:t>
              </a:r>
              <a:endParaRPr lang="zh-CN" altLang="en-US" dirty="0">
                <a:solidFill>
                  <a:schemeClr val="tx1">
                    <a:lumMod val="75000"/>
                    <a:lumOff val="25000"/>
                  </a:schemeClr>
                </a:solidFill>
                <a:cs typeface="+mn-ea"/>
                <a:sym typeface="+mn-lt"/>
              </a:endParaRPr>
            </a:p>
          </p:txBody>
        </p:sp>
        <p:sp>
          <p:nvSpPr>
            <p:cNvPr id="16" name="文本框 15"/>
            <p:cNvSpPr txBox="1"/>
            <p:nvPr/>
          </p:nvSpPr>
          <p:spPr>
            <a:xfrm>
              <a:off x="3198813" y="4015865"/>
              <a:ext cx="2485390"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优化动物性食物消费结构</a:t>
              </a:r>
              <a:endParaRPr lang="zh-CN" altLang="en-US" dirty="0">
                <a:solidFill>
                  <a:schemeClr val="tx1">
                    <a:lumMod val="75000"/>
                    <a:lumOff val="25000"/>
                  </a:schemeClr>
                </a:solidFill>
                <a:cs typeface="+mn-ea"/>
                <a:sym typeface="+mn-lt"/>
              </a:endParaRPr>
            </a:p>
          </p:txBody>
        </p:sp>
        <p:sp>
          <p:nvSpPr>
            <p:cNvPr id="17" name="文本框 16"/>
            <p:cNvSpPr txBox="1"/>
            <p:nvPr/>
          </p:nvSpPr>
          <p:spPr>
            <a:xfrm>
              <a:off x="2882288" y="5290044"/>
              <a:ext cx="3050537"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保证膳食能量来源和营养素充足</a:t>
              </a:r>
              <a:endParaRPr lang="zh-CN" altLang="en-US" dirty="0">
                <a:solidFill>
                  <a:schemeClr val="tx1">
                    <a:lumMod val="75000"/>
                    <a:lumOff val="25000"/>
                  </a:schemeClr>
                </a:solidFill>
                <a:cs typeface="+mn-ea"/>
                <a:sym typeface="+mn-lt"/>
              </a:endParaRPr>
            </a:p>
          </p:txBody>
        </p:sp>
      </p:grpSp>
      <p:grpSp>
        <p:nvGrpSpPr>
          <p:cNvPr id="35" name="组合 34"/>
          <p:cNvGrpSpPr/>
          <p:nvPr/>
        </p:nvGrpSpPr>
        <p:grpSpPr>
          <a:xfrm>
            <a:off x="6783705" y="1465580"/>
            <a:ext cx="3734435" cy="4207510"/>
            <a:chOff x="6783699" y="2457613"/>
            <a:chExt cx="3314282" cy="3364121"/>
          </a:xfrm>
        </p:grpSpPr>
        <p:pic>
          <p:nvPicPr>
            <p:cNvPr id="25" name="图片 24"/>
            <p:cNvPicPr>
              <a:picLocks noChangeAspect="1"/>
            </p:cNvPicPr>
            <p:nvPr/>
          </p:nvPicPr>
          <p:blipFill>
            <a:blip r:embed="rId5" cstate="screen"/>
            <a:stretch>
              <a:fillRect/>
            </a:stretch>
          </p:blipFill>
          <p:spPr>
            <a:xfrm>
              <a:off x="6783699" y="2457613"/>
              <a:ext cx="3314282" cy="3364121"/>
            </a:xfrm>
            <a:prstGeom prst="rect">
              <a:avLst/>
            </a:prstGeom>
          </p:spPr>
        </p:pic>
        <p:sp>
          <p:nvSpPr>
            <p:cNvPr id="18" name="文本框 17"/>
            <p:cNvSpPr txBox="1"/>
            <p:nvPr/>
          </p:nvSpPr>
          <p:spPr>
            <a:xfrm>
              <a:off x="6948258" y="4116827"/>
              <a:ext cx="3149723"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控制糖摄入、减少含糖饮料消费</a:t>
              </a:r>
              <a:endParaRPr lang="zh-CN" altLang="en-US" dirty="0">
                <a:solidFill>
                  <a:schemeClr val="tx1">
                    <a:lumMod val="75000"/>
                    <a:lumOff val="25000"/>
                  </a:schemeClr>
                </a:solidFill>
                <a:cs typeface="+mn-ea"/>
                <a:sym typeface="+mn-lt"/>
              </a:endParaRPr>
            </a:p>
          </p:txBody>
        </p:sp>
        <p:sp>
          <p:nvSpPr>
            <p:cNvPr id="20" name="文本框 19"/>
            <p:cNvSpPr txBox="1"/>
            <p:nvPr/>
          </p:nvSpPr>
          <p:spPr>
            <a:xfrm>
              <a:off x="7124651" y="5221618"/>
              <a:ext cx="2780029" cy="515839"/>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杜绝食物浪费，促进可持续发展</a:t>
              </a:r>
              <a:endParaRPr lang="zh-CN" altLang="en-US" dirty="0">
                <a:solidFill>
                  <a:schemeClr val="tx1">
                    <a:lumMod val="75000"/>
                    <a:lumOff val="25000"/>
                  </a:schemeClr>
                </a:solidFill>
                <a:cs typeface="+mn-ea"/>
                <a:sym typeface="+mn-lt"/>
              </a:endParaRPr>
            </a:p>
          </p:txBody>
        </p:sp>
        <p:sp>
          <p:nvSpPr>
            <p:cNvPr id="27" name="文本框 26"/>
            <p:cNvSpPr txBox="1"/>
            <p:nvPr/>
          </p:nvSpPr>
          <p:spPr>
            <a:xfrm>
              <a:off x="6976999" y="2897294"/>
              <a:ext cx="2927682"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进一步控制油、盐摄入</a:t>
              </a:r>
              <a:endParaRPr lang="zh-CN" altLang="en-US" dirty="0">
                <a:solidFill>
                  <a:schemeClr val="tx1">
                    <a:lumMod val="75000"/>
                    <a:lumOff val="25000"/>
                  </a:schemeClr>
                </a:solidFill>
                <a:cs typeface="+mn-ea"/>
                <a:sym typeface="+mn-lt"/>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par>
                                <p:cTn id="34" presetID="22" presetClass="entr" presetSubtype="1"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up)">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四、大学生的健康饮食</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44880" y="1377315"/>
            <a:ext cx="9963785" cy="68135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21 世纪的竞争既是知识的竞争更是人才的竞争。大学生具有健康的饮食行为与良好的营养状况，是适应未来社会竞争的必要前提和基础。</a:t>
            </a:r>
            <a:endParaRPr lang="zh-CN" altLang="en-US" dirty="0">
              <a:latin typeface="+mn-lt"/>
              <a:ea typeface="+mn-ea"/>
              <a:cs typeface="+mn-ea"/>
              <a:sym typeface="+mn-lt"/>
            </a:endParaRPr>
          </a:p>
        </p:txBody>
      </p:sp>
      <p:sp>
        <p:nvSpPr>
          <p:cNvPr id="5" name="任意多边形 4"/>
          <p:cNvSpPr/>
          <p:nvPr>
            <p:custDataLst>
              <p:tags r:id="rId5"/>
            </p:custDataLst>
          </p:nvPr>
        </p:nvSpPr>
        <p:spPr>
          <a:xfrm>
            <a:off x="2628500" y="2733927"/>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6"/>
            </p:custDataLst>
          </p:nvPr>
        </p:nvSpPr>
        <p:spPr>
          <a:xfrm>
            <a:off x="2617083" y="2779591"/>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7"/>
            </p:custDataLst>
          </p:nvPr>
        </p:nvSpPr>
        <p:spPr>
          <a:xfrm>
            <a:off x="2735044" y="2500882"/>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8"/>
            </p:custDataLst>
          </p:nvPr>
        </p:nvSpPr>
        <p:spPr>
          <a:xfrm>
            <a:off x="2262954" y="3341232"/>
            <a:ext cx="1616880" cy="579318"/>
          </a:xfrm>
          <a:prstGeom prst="rect">
            <a:avLst/>
          </a:prstGeom>
          <a:noFill/>
        </p:spPr>
        <p:txBody>
          <a:bodyPr wrap="square" rtlCol="0" anchor="t">
            <a:no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多食谷类和适量的牛奶</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8" name="任意多边形 7"/>
          <p:cNvSpPr/>
          <p:nvPr>
            <p:custDataLst>
              <p:tags r:id="rId9"/>
            </p:custDataLst>
          </p:nvPr>
        </p:nvSpPr>
        <p:spPr>
          <a:xfrm>
            <a:off x="4539281" y="2733926"/>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10"/>
            </p:custDataLst>
          </p:nvPr>
        </p:nvSpPr>
        <p:spPr>
          <a:xfrm>
            <a:off x="4527864" y="2779591"/>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标题 1"/>
          <p:cNvSpPr txBox="1"/>
          <p:nvPr>
            <p:custDataLst>
              <p:tags r:id="rId11"/>
            </p:custDataLst>
          </p:nvPr>
        </p:nvSpPr>
        <p:spPr>
          <a:xfrm>
            <a:off x="4645826" y="2500882"/>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标题 1"/>
          <p:cNvSpPr txBox="1"/>
          <p:nvPr>
            <p:custDataLst>
              <p:tags r:id="rId12"/>
            </p:custDataLst>
          </p:nvPr>
        </p:nvSpPr>
        <p:spPr>
          <a:xfrm>
            <a:off x="4173735" y="3341231"/>
            <a:ext cx="1616880" cy="579318"/>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多吃水果蔬菜</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5" name="任意多边形 14"/>
          <p:cNvSpPr/>
          <p:nvPr>
            <p:custDataLst>
              <p:tags r:id="rId13"/>
            </p:custDataLst>
          </p:nvPr>
        </p:nvSpPr>
        <p:spPr>
          <a:xfrm>
            <a:off x="6450063" y="2733926"/>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14"/>
            </p:custDataLst>
          </p:nvPr>
        </p:nvSpPr>
        <p:spPr>
          <a:xfrm>
            <a:off x="6438646" y="2779591"/>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标题 1"/>
          <p:cNvSpPr txBox="1"/>
          <p:nvPr>
            <p:custDataLst>
              <p:tags r:id="rId15"/>
            </p:custDataLst>
          </p:nvPr>
        </p:nvSpPr>
        <p:spPr>
          <a:xfrm>
            <a:off x="6556607" y="2500882"/>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标题 1"/>
          <p:cNvSpPr txBox="1"/>
          <p:nvPr>
            <p:custDataLst>
              <p:tags r:id="rId16"/>
            </p:custDataLst>
          </p:nvPr>
        </p:nvSpPr>
        <p:spPr>
          <a:xfrm>
            <a:off x="6084516" y="3341231"/>
            <a:ext cx="1616880" cy="579318"/>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及时补充水分。</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9" name="任意多边形 18"/>
          <p:cNvSpPr/>
          <p:nvPr>
            <p:custDataLst>
              <p:tags r:id="rId17"/>
            </p:custDataLst>
          </p:nvPr>
        </p:nvSpPr>
        <p:spPr>
          <a:xfrm>
            <a:off x="8360844" y="2733926"/>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8"/>
            </p:custDataLst>
          </p:nvPr>
        </p:nvSpPr>
        <p:spPr>
          <a:xfrm>
            <a:off x="8349427" y="2779591"/>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标题 1"/>
          <p:cNvSpPr txBox="1"/>
          <p:nvPr>
            <p:custDataLst>
              <p:tags r:id="rId19"/>
            </p:custDataLst>
          </p:nvPr>
        </p:nvSpPr>
        <p:spPr>
          <a:xfrm>
            <a:off x="8467388" y="2500882"/>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标题 1"/>
          <p:cNvSpPr txBox="1"/>
          <p:nvPr>
            <p:custDataLst>
              <p:tags r:id="rId20"/>
            </p:custDataLst>
          </p:nvPr>
        </p:nvSpPr>
        <p:spPr>
          <a:xfrm>
            <a:off x="7995298" y="3341231"/>
            <a:ext cx="1616880" cy="579318"/>
          </a:xfrm>
          <a:prstGeom prst="rect">
            <a:avLst/>
          </a:prstGeom>
          <a:noFill/>
        </p:spPr>
        <p:txBody>
          <a:bodyPr wrap="square" rtlCol="0" anchor="t">
            <a:no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适量吃一些蛋类、鱼类和瘦肉等</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21"/>
            </p:custDataLst>
          </p:nvPr>
        </p:nvSpPr>
        <p:spPr>
          <a:xfrm>
            <a:off x="2628500" y="4610899"/>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23"/>
          <p:cNvSpPr/>
          <p:nvPr>
            <p:custDataLst>
              <p:tags r:id="rId22"/>
            </p:custDataLst>
          </p:nvPr>
        </p:nvSpPr>
        <p:spPr>
          <a:xfrm>
            <a:off x="2617083" y="4656563"/>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标题 1"/>
          <p:cNvSpPr txBox="1"/>
          <p:nvPr>
            <p:custDataLst>
              <p:tags r:id="rId23"/>
            </p:custDataLst>
          </p:nvPr>
        </p:nvSpPr>
        <p:spPr>
          <a:xfrm>
            <a:off x="2735044" y="4377854"/>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标题 1"/>
          <p:cNvSpPr txBox="1"/>
          <p:nvPr>
            <p:custDataLst>
              <p:tags r:id="rId24"/>
            </p:custDataLst>
          </p:nvPr>
        </p:nvSpPr>
        <p:spPr>
          <a:xfrm>
            <a:off x="2262954" y="5218204"/>
            <a:ext cx="1616880" cy="579318"/>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少量饮酒</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7" name="任意多边形 26"/>
          <p:cNvSpPr/>
          <p:nvPr>
            <p:custDataLst>
              <p:tags r:id="rId25"/>
            </p:custDataLst>
          </p:nvPr>
        </p:nvSpPr>
        <p:spPr>
          <a:xfrm>
            <a:off x="4539282" y="4610899"/>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27"/>
          <p:cNvSpPr/>
          <p:nvPr>
            <p:custDataLst>
              <p:tags r:id="rId26"/>
            </p:custDataLst>
          </p:nvPr>
        </p:nvSpPr>
        <p:spPr>
          <a:xfrm>
            <a:off x="4527865" y="4656563"/>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标题 1"/>
          <p:cNvSpPr txBox="1"/>
          <p:nvPr>
            <p:custDataLst>
              <p:tags r:id="rId27"/>
            </p:custDataLst>
          </p:nvPr>
        </p:nvSpPr>
        <p:spPr>
          <a:xfrm>
            <a:off x="4645826" y="4377854"/>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标题 1"/>
          <p:cNvSpPr txBox="1"/>
          <p:nvPr>
            <p:custDataLst>
              <p:tags r:id="rId28"/>
            </p:custDataLst>
          </p:nvPr>
        </p:nvSpPr>
        <p:spPr>
          <a:xfrm>
            <a:off x="4173735" y="5218204"/>
            <a:ext cx="1616880" cy="579318"/>
          </a:xfrm>
          <a:prstGeom prst="rect">
            <a:avLst/>
          </a:prstGeom>
          <a:noFill/>
        </p:spPr>
        <p:txBody>
          <a:bodyPr wrap="square" rtlCol="0" anchor="t">
            <a:normAutofit fontScale="90000"/>
          </a:bodyPr>
          <a:lstStyle>
            <a:defPPr>
              <a:defRPr lang="zh-CN"/>
            </a:defPPr>
            <a:lvl1pPr>
              <a:lnSpc>
                <a:spcPct val="130000"/>
              </a:lnSpc>
              <a:defRPr sz="1200"/>
            </a:lvl1pPr>
          </a:lstStyle>
          <a:p>
            <a:pPr algn="ctr">
              <a:lnSpc>
                <a:spcPct val="120000"/>
              </a:lnSpc>
            </a:pPr>
            <a:r>
              <a:rPr lang="zh-CN" altLang="en-US" sz="1555" spc="150" dirty="0">
                <a:latin typeface="Arial" panose="020B0604020202020204" pitchFamily="34" charset="0"/>
                <a:ea typeface="微软雅黑" panose="020B0503020204020204" charset="-122"/>
                <a:sym typeface="Arial" panose="020B0604020202020204" pitchFamily="34" charset="0"/>
              </a:rPr>
              <a:t>每天合理的进餐</a:t>
            </a:r>
            <a:endParaRPr lang="zh-CN" altLang="en-US" sz="1555" spc="150" dirty="0">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29"/>
            </p:custDataLst>
          </p:nvPr>
        </p:nvSpPr>
        <p:spPr>
          <a:xfrm>
            <a:off x="6450063" y="4610899"/>
            <a:ext cx="776974"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任意多边形 31"/>
          <p:cNvSpPr/>
          <p:nvPr>
            <p:custDataLst>
              <p:tags r:id="rId30"/>
            </p:custDataLst>
          </p:nvPr>
        </p:nvSpPr>
        <p:spPr>
          <a:xfrm>
            <a:off x="6438646" y="4656563"/>
            <a:ext cx="794099" cy="462356"/>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lnSpcReduction="10000"/>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 name="标题 1"/>
          <p:cNvSpPr txBox="1"/>
          <p:nvPr>
            <p:custDataLst>
              <p:tags r:id="rId31"/>
            </p:custDataLst>
          </p:nvPr>
        </p:nvSpPr>
        <p:spPr>
          <a:xfrm>
            <a:off x="6556607" y="4377854"/>
            <a:ext cx="558975" cy="551282"/>
          </a:xfrm>
          <a:prstGeom prst="rect">
            <a:avLst/>
          </a:prstGeom>
          <a:noFill/>
        </p:spPr>
        <p:txBody>
          <a:bodyPr wrap="square" rtlCol="0">
            <a:normAutofit fontScale="7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标题 1"/>
          <p:cNvSpPr txBox="1"/>
          <p:nvPr>
            <p:custDataLst>
              <p:tags r:id="rId32"/>
            </p:custDataLst>
          </p:nvPr>
        </p:nvSpPr>
        <p:spPr>
          <a:xfrm>
            <a:off x="6084516" y="5218204"/>
            <a:ext cx="1616880" cy="579318"/>
          </a:xfrm>
          <a:prstGeom prst="rect">
            <a:avLst/>
          </a:prstGeom>
          <a:noFill/>
        </p:spPr>
        <p:txBody>
          <a:bodyPr wrap="square" rtlCol="0" anchor="t">
            <a:no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树立健康的饮食观念</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03.</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好眠胜补</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——睡眠与健康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一、睡眠的概念</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994410" y="1844040"/>
            <a:ext cx="5415915" cy="355346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睡眠是一种反应性和活动性降低的可逆状态，有别于昏迷状态的持续性，睡眠是可逆的，并与觉醒进行周期性交替：与安静觉醒状态不同，睡眠对刺激的反应能力降低。睡眠是人和其他动物共有的独特的行为，对人类生理和心理健康有着重要意义。</a:t>
            </a:r>
            <a:endParaRPr lang="zh-CN" altLang="en-US" sz="1600" dirty="0">
              <a:latin typeface="+mn-lt"/>
              <a:ea typeface="+mn-ea"/>
              <a:cs typeface="+mn-ea"/>
              <a:sym typeface="+mn-lt"/>
            </a:endParaRPr>
          </a:p>
          <a:p>
            <a:r>
              <a:rPr lang="zh-CN" altLang="en-US" sz="1600" dirty="0">
                <a:latin typeface="+mn-lt"/>
                <a:ea typeface="+mn-ea"/>
                <a:cs typeface="+mn-ea"/>
                <a:sym typeface="+mn-lt"/>
              </a:rPr>
              <a:t>睡眠占据了我们人生约三分之一的时间，为了了解睡眠，首先要了解睡眠的整个过程是什么样的。睡眠一共分为五个阶段。</a:t>
            </a:r>
            <a:endParaRPr lang="zh-CN" altLang="en-US" sz="1600" dirty="0">
              <a:latin typeface="+mn-lt"/>
              <a:ea typeface="+mn-ea"/>
              <a:cs typeface="+mn-ea"/>
              <a:sym typeface="+mn-lt"/>
            </a:endParaRPr>
          </a:p>
        </p:txBody>
      </p:sp>
      <p:pic>
        <p:nvPicPr>
          <p:cNvPr id="3" name="图片 2"/>
          <p:cNvPicPr>
            <a:picLocks noChangeAspect="1"/>
          </p:cNvPicPr>
          <p:nvPr>
            <p:custDataLst>
              <p:tags r:id="rId4"/>
            </p:custDataLst>
          </p:nvPr>
        </p:nvPicPr>
        <p:blipFill>
          <a:blip r:embed="rId5"/>
          <a:stretch>
            <a:fillRect/>
          </a:stretch>
        </p:blipFill>
        <p:spPr>
          <a:xfrm>
            <a:off x="6578600" y="1998980"/>
            <a:ext cx="4981575" cy="3505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二、睡眠的作用</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grpSp>
        <p:nvGrpSpPr>
          <p:cNvPr id="18" name="组合 17"/>
          <p:cNvGrpSpPr/>
          <p:nvPr>
            <p:custDataLst>
              <p:tags r:id="rId4"/>
            </p:custDataLst>
          </p:nvPr>
        </p:nvGrpSpPr>
        <p:grpSpPr>
          <a:xfrm>
            <a:off x="2097082" y="1574166"/>
            <a:ext cx="2909607" cy="1917766"/>
            <a:chOff x="1304924" y="3171825"/>
            <a:chExt cx="2647951" cy="1745305"/>
          </a:xfrm>
        </p:grpSpPr>
        <p:cxnSp>
          <p:nvCxnSpPr>
            <p:cNvPr id="9" name="直接连接符 8"/>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6255148" y="1574166"/>
            <a:ext cx="2909607" cy="1917766"/>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3295650" y="4539734"/>
              <a:ext cx="476250" cy="369332"/>
            </a:xfrm>
            <a:prstGeom prst="rect">
              <a:avLst/>
            </a:prstGeom>
            <a:noFill/>
          </p:spPr>
          <p:txBody>
            <a:bodyPr wrap="square" rtlCol="0" anchor="ctr">
              <a:normAutofit fontScale="9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2097082" y="3818825"/>
            <a:ext cx="2909607" cy="1917766"/>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grpSp>
        <p:nvGrpSpPr>
          <p:cNvPr id="37" name="组合 36"/>
          <p:cNvGrpSpPr/>
          <p:nvPr>
            <p:custDataLst>
              <p:tags r:id="rId19"/>
            </p:custDataLst>
          </p:nvPr>
        </p:nvGrpSpPr>
        <p:grpSpPr>
          <a:xfrm>
            <a:off x="6255148" y="3818825"/>
            <a:ext cx="2909607" cy="1917766"/>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sp>
        <p:nvSpPr>
          <p:cNvPr id="24" name="文本框 23"/>
          <p:cNvSpPr txBox="1"/>
          <p:nvPr>
            <p:custDataLst>
              <p:tags r:id="rId24"/>
            </p:custDataLst>
          </p:nvPr>
        </p:nvSpPr>
        <p:spPr>
          <a:xfrm>
            <a:off x="2130994" y="1585965"/>
            <a:ext cx="2875695" cy="1460844"/>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（1）睡眠是高级动物的一种生理活动过程。</a:t>
            </a:r>
            <a:endParaRPr lang="zh-CN" altLang="en-US" sz="1400" spc="15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25"/>
            </p:custDataLst>
          </p:nvPr>
        </p:nvSpPr>
        <p:spPr>
          <a:xfrm>
            <a:off x="6254651" y="1585965"/>
            <a:ext cx="2909607" cy="1460844"/>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（2）睡眠是维持正常生理活动的必要条件。</a:t>
            </a:r>
            <a:endParaRPr lang="zh-CN" altLang="en-US" sz="1400" spc="15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26"/>
            </p:custDataLst>
          </p:nvPr>
        </p:nvSpPr>
        <p:spPr>
          <a:xfrm>
            <a:off x="2130221" y="3829171"/>
            <a:ext cx="2874059" cy="1460844"/>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a:t>
            </a:r>
            <a:r>
              <a:rPr lang="en-US" altLang="zh-CN" sz="1400" spc="150">
                <a:solidFill>
                  <a:srgbClr val="FFFFFF"/>
                </a:solidFill>
                <a:latin typeface="微软雅黑" panose="020B0503020204020204" charset="-122"/>
                <a:ea typeface="微软雅黑" panose="020B0503020204020204" charset="-122"/>
              </a:rPr>
              <a:t>3</a:t>
            </a:r>
            <a:r>
              <a:rPr lang="zh-CN" altLang="en-US" sz="1400" spc="150">
                <a:solidFill>
                  <a:srgbClr val="FFFFFF"/>
                </a:solidFill>
                <a:latin typeface="微软雅黑" panose="020B0503020204020204" charset="-122"/>
                <a:ea typeface="微软雅黑" panose="020B0503020204020204" charset="-122"/>
              </a:rPr>
              <a:t>）睡眠对大脑皮层细胞</a:t>
            </a:r>
            <a:endParaRPr lang="zh-CN" altLang="en-US" sz="1400" spc="150">
              <a:solidFill>
                <a:srgbClr val="FFFFFF"/>
              </a:solidFill>
              <a:latin typeface="微软雅黑" panose="020B0503020204020204" charset="-122"/>
              <a:ea typeface="微软雅黑" panose="020B0503020204020204" charset="-122"/>
            </a:endParaRPr>
          </a:p>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有保护作用。</a:t>
            </a:r>
            <a:endParaRPr lang="zh-CN" altLang="en-US" sz="1400" spc="15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7"/>
            </p:custDataLst>
          </p:nvPr>
        </p:nvSpPr>
        <p:spPr>
          <a:xfrm>
            <a:off x="6251019" y="3829171"/>
            <a:ext cx="2909607" cy="1460844"/>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（4）睡眠是有机体一个重要的生理过程。</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02.</a:t>
            </a:r>
            <a:r>
              <a:rPr lang="en-US" sz="2000" dirty="0">
                <a:solidFill>
                  <a:schemeClr val="tx1">
                    <a:lumMod val="75000"/>
                    <a:lumOff val="25000"/>
                  </a:schemeClr>
                </a:solidFill>
                <a:latin typeface="+mn-lt"/>
                <a:ea typeface="+mn-ea"/>
                <a:cs typeface="+mn-ea"/>
                <a:sym typeface="+mn-lt"/>
              </a:rPr>
              <a:t>模块二　健康意识和素养</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03.</a:t>
            </a:r>
            <a:r>
              <a:rPr lang="en-US" sz="2000" dirty="0">
                <a:solidFill>
                  <a:schemeClr val="tx1">
                    <a:lumMod val="75000"/>
                    <a:lumOff val="25000"/>
                  </a:schemeClr>
                </a:solidFill>
                <a:latin typeface="+mn-lt"/>
                <a:ea typeface="+mn-ea"/>
                <a:cs typeface="+mn-ea"/>
                <a:sym typeface="+mn-lt"/>
              </a:rPr>
              <a:t>模块三　健康生活方式</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04.</a:t>
            </a:r>
            <a:r>
              <a:rPr lang="en-US" sz="2000" dirty="0">
                <a:solidFill>
                  <a:schemeClr val="tx1">
                    <a:lumMod val="75000"/>
                    <a:lumOff val="25000"/>
                  </a:schemeClr>
                </a:solidFill>
                <a:latin typeface="+mn-lt"/>
                <a:ea typeface="+mn-ea"/>
                <a:cs typeface="+mn-ea"/>
                <a:sym typeface="+mn-lt"/>
              </a:rPr>
              <a:t>模块四　心理健康</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66" y="2267497"/>
            <a:ext cx="3495198"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01.</a:t>
            </a:r>
            <a:r>
              <a:rPr sz="2000" dirty="0">
                <a:solidFill>
                  <a:schemeClr val="tx1">
                    <a:lumMod val="75000"/>
                    <a:lumOff val="25000"/>
                  </a:schemeClr>
                </a:solidFill>
                <a:latin typeface="+mn-lt"/>
                <a:ea typeface="+mn-ea"/>
                <a:cs typeface="+mn-ea"/>
                <a:sym typeface="+mn-lt"/>
              </a:rPr>
              <a:t>模块一　绪论</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3" grpId="0"/>
      <p:bldP spid="14" grpId="0"/>
      <p:bldP spid="15" grpId="0"/>
      <p:bldP spid="3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三、睡眠卫生</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44880" y="1377315"/>
            <a:ext cx="9963785" cy="82994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与饮食一样，睡眠不讲究卫生同样也会影响人的健康，影响人的生长发育。养成按时睡觉、按时起床的好习惯，对生长发育和生活质量将产生重要的影响。睡眠卫生要注意以下几点。</a:t>
            </a:r>
            <a:endParaRPr lang="zh-CN" altLang="en-US" dirty="0">
              <a:latin typeface="+mn-lt"/>
              <a:ea typeface="+mn-ea"/>
              <a:cs typeface="+mn-ea"/>
              <a:sym typeface="+mn-lt"/>
            </a:endParaRPr>
          </a:p>
        </p:txBody>
      </p:sp>
      <p:grpSp>
        <p:nvGrpSpPr>
          <p:cNvPr id="35" name="组合 34"/>
          <p:cNvGrpSpPr/>
          <p:nvPr>
            <p:custDataLst>
              <p:tags r:id="rId5"/>
            </p:custDataLst>
          </p:nvPr>
        </p:nvGrpSpPr>
        <p:grpSpPr>
          <a:xfrm>
            <a:off x="1598178" y="2593935"/>
            <a:ext cx="2334816" cy="1538913"/>
            <a:chOff x="1304924" y="3171825"/>
            <a:chExt cx="2647951" cy="1745305"/>
          </a:xfrm>
        </p:grpSpPr>
        <p:cxnSp>
          <p:nvCxnSpPr>
            <p:cNvPr id="36" name="直接连接符 35"/>
            <p:cNvCxnSpPr/>
            <p:nvPr>
              <p:custDataLst>
                <p:tags r:id="rId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7" name="直接连接符 36"/>
            <p:cNvCxnSpPr/>
            <p:nvPr>
              <p:custDataLst>
                <p:tags r:id="rId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8" name="任意多边形 37"/>
            <p:cNvSpPr/>
            <p:nvPr>
              <p:custDataLst>
                <p:tags r:id="rId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9" name="文本框 38"/>
            <p:cNvSpPr txBox="1"/>
            <p:nvPr>
              <p:custDataLst>
                <p:tags r:id="rId9"/>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A</a:t>
              </a:r>
              <a:endParaRPr lang="zh-CN" altLang="en-US" dirty="0"/>
            </a:p>
          </p:txBody>
        </p:sp>
      </p:grpSp>
      <p:grpSp>
        <p:nvGrpSpPr>
          <p:cNvPr id="40" name="组合 39"/>
          <p:cNvGrpSpPr/>
          <p:nvPr>
            <p:custDataLst>
              <p:tags r:id="rId10"/>
            </p:custDataLst>
          </p:nvPr>
        </p:nvGrpSpPr>
        <p:grpSpPr>
          <a:xfrm>
            <a:off x="4614506" y="2593935"/>
            <a:ext cx="2334816" cy="1538913"/>
            <a:chOff x="1304924" y="3171825"/>
            <a:chExt cx="2647951" cy="1745305"/>
          </a:xfrm>
        </p:grpSpPr>
        <p:cxnSp>
          <p:nvCxnSpPr>
            <p:cNvPr id="41" name="直接连接符 40"/>
            <p:cNvCxnSpPr/>
            <p:nvPr>
              <p:custDataLst>
                <p:tags r:id="rId1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2" name="直接连接符 41"/>
            <p:cNvCxnSpPr/>
            <p:nvPr>
              <p:custDataLst>
                <p:tags r:id="rId1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3" name="任意多边形 42"/>
            <p:cNvSpPr/>
            <p:nvPr>
              <p:custDataLst>
                <p:tags r:id="rId1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4" name="文本框 43"/>
            <p:cNvSpPr txBox="1"/>
            <p:nvPr>
              <p:custDataLst>
                <p:tags r:id="rId14"/>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B</a:t>
              </a:r>
              <a:endParaRPr lang="zh-CN" altLang="en-US" dirty="0"/>
            </a:p>
          </p:txBody>
        </p:sp>
      </p:grpSp>
      <p:grpSp>
        <p:nvGrpSpPr>
          <p:cNvPr id="45" name="组合 44"/>
          <p:cNvGrpSpPr/>
          <p:nvPr>
            <p:custDataLst>
              <p:tags r:id="rId15"/>
            </p:custDataLst>
          </p:nvPr>
        </p:nvGrpSpPr>
        <p:grpSpPr>
          <a:xfrm>
            <a:off x="1598178" y="4395163"/>
            <a:ext cx="2334816" cy="1538913"/>
            <a:chOff x="1304924" y="3171825"/>
            <a:chExt cx="2647951" cy="1745305"/>
          </a:xfrm>
        </p:grpSpPr>
        <p:cxnSp>
          <p:nvCxnSpPr>
            <p:cNvPr id="47" name="直接连接符 46"/>
            <p:cNvCxnSpPr/>
            <p:nvPr>
              <p:custDataLst>
                <p:tags r:id="rId1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0" name="直接连接符 49"/>
            <p:cNvCxnSpPr/>
            <p:nvPr>
              <p:custDataLst>
                <p:tags r:id="rId1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1" name="任意多边形 50"/>
            <p:cNvSpPr/>
            <p:nvPr>
              <p:custDataLst>
                <p:tags r:id="rId1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2" name="文本框 51"/>
            <p:cNvSpPr txBox="1"/>
            <p:nvPr>
              <p:custDataLst>
                <p:tags r:id="rId19"/>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D</a:t>
              </a:r>
              <a:endParaRPr lang="zh-CN" altLang="en-US" dirty="0"/>
            </a:p>
          </p:txBody>
        </p:sp>
      </p:grpSp>
      <p:grpSp>
        <p:nvGrpSpPr>
          <p:cNvPr id="53" name="组合 52"/>
          <p:cNvGrpSpPr/>
          <p:nvPr>
            <p:custDataLst>
              <p:tags r:id="rId20"/>
            </p:custDataLst>
          </p:nvPr>
        </p:nvGrpSpPr>
        <p:grpSpPr>
          <a:xfrm>
            <a:off x="4614506" y="4395163"/>
            <a:ext cx="2334816" cy="1538913"/>
            <a:chOff x="1304924" y="3171825"/>
            <a:chExt cx="2647951" cy="1745305"/>
          </a:xfrm>
        </p:grpSpPr>
        <p:cxnSp>
          <p:nvCxnSpPr>
            <p:cNvPr id="54" name="直接连接符 53"/>
            <p:cNvCxnSpPr/>
            <p:nvPr>
              <p:custDataLst>
                <p:tags r:id="rId2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5" name="直接连接符 54"/>
            <p:cNvCxnSpPr/>
            <p:nvPr>
              <p:custDataLst>
                <p:tags r:id="rId2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6" name="任意多边形 55"/>
            <p:cNvSpPr/>
            <p:nvPr>
              <p:custDataLst>
                <p:tags r:id="rId2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7" name="文本框 56"/>
            <p:cNvSpPr txBox="1"/>
            <p:nvPr>
              <p:custDataLst>
                <p:tags r:id="rId24"/>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E</a:t>
              </a:r>
              <a:endParaRPr lang="zh-CN" altLang="en-US" dirty="0"/>
            </a:p>
          </p:txBody>
        </p:sp>
      </p:grpSp>
      <p:grpSp>
        <p:nvGrpSpPr>
          <p:cNvPr id="58" name="组合 57"/>
          <p:cNvGrpSpPr/>
          <p:nvPr>
            <p:custDataLst>
              <p:tags r:id="rId25"/>
            </p:custDataLst>
          </p:nvPr>
        </p:nvGrpSpPr>
        <p:grpSpPr>
          <a:xfrm>
            <a:off x="7629086" y="2593935"/>
            <a:ext cx="2334816" cy="1538913"/>
            <a:chOff x="1304924" y="3171825"/>
            <a:chExt cx="2647951" cy="1745305"/>
          </a:xfrm>
        </p:grpSpPr>
        <p:cxnSp>
          <p:nvCxnSpPr>
            <p:cNvPr id="59" name="直接连接符 58"/>
            <p:cNvCxnSpPr/>
            <p:nvPr>
              <p:custDataLst>
                <p:tags r:id="rId2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60" name="直接连接符 59"/>
            <p:cNvCxnSpPr/>
            <p:nvPr>
              <p:custDataLst>
                <p:tags r:id="rId2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1" name="任意多边形 60"/>
            <p:cNvSpPr/>
            <p:nvPr>
              <p:custDataLst>
                <p:tags r:id="rId2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2" name="文本框 61"/>
            <p:cNvSpPr txBox="1"/>
            <p:nvPr>
              <p:custDataLst>
                <p:tags r:id="rId29"/>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C</a:t>
              </a:r>
              <a:endParaRPr lang="zh-CN" altLang="en-US" dirty="0"/>
            </a:p>
          </p:txBody>
        </p:sp>
      </p:grpSp>
      <p:grpSp>
        <p:nvGrpSpPr>
          <p:cNvPr id="63" name="组合 62"/>
          <p:cNvGrpSpPr/>
          <p:nvPr>
            <p:custDataLst>
              <p:tags r:id="rId30"/>
            </p:custDataLst>
          </p:nvPr>
        </p:nvGrpSpPr>
        <p:grpSpPr>
          <a:xfrm>
            <a:off x="7629086" y="4395163"/>
            <a:ext cx="2334816" cy="1538913"/>
            <a:chOff x="1304924" y="3171825"/>
            <a:chExt cx="2647951" cy="1745305"/>
          </a:xfrm>
        </p:grpSpPr>
        <p:cxnSp>
          <p:nvCxnSpPr>
            <p:cNvPr id="64" name="直接连接符 63"/>
            <p:cNvCxnSpPr/>
            <p:nvPr>
              <p:custDataLst>
                <p:tags r:id="rId3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65" name="直接连接符 64"/>
            <p:cNvCxnSpPr/>
            <p:nvPr>
              <p:custDataLst>
                <p:tags r:id="rId3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6" name="任意多边形 65"/>
            <p:cNvSpPr/>
            <p:nvPr>
              <p:custDataLst>
                <p:tags r:id="rId3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7" name="文本框 66"/>
            <p:cNvSpPr txBox="1"/>
            <p:nvPr>
              <p:custDataLst>
                <p:tags r:id="rId34"/>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F</a:t>
              </a:r>
              <a:endParaRPr lang="zh-CN" altLang="en-US" dirty="0"/>
            </a:p>
          </p:txBody>
        </p:sp>
      </p:grpSp>
      <p:sp>
        <p:nvSpPr>
          <p:cNvPr id="68" name="文本框 67"/>
          <p:cNvSpPr txBox="1"/>
          <p:nvPr>
            <p:custDataLst>
              <p:tags r:id="rId35"/>
            </p:custDataLst>
          </p:nvPr>
        </p:nvSpPr>
        <p:spPr>
          <a:xfrm>
            <a:off x="1598178" y="2600154"/>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不要蒙头睡觉</a:t>
            </a:r>
            <a:endParaRPr lang="zh-CN" altLang="en-US" sz="1400" spc="150">
              <a:solidFill>
                <a:srgbClr val="FFFFFF"/>
              </a:solidFill>
              <a:latin typeface="微软雅黑" panose="020B0503020204020204" charset="-122"/>
              <a:ea typeface="微软雅黑" panose="020B0503020204020204" charset="-122"/>
            </a:endParaRPr>
          </a:p>
        </p:txBody>
      </p:sp>
      <p:sp>
        <p:nvSpPr>
          <p:cNvPr id="69" name="文本框 68"/>
          <p:cNvSpPr txBox="1"/>
          <p:nvPr>
            <p:custDataLst>
              <p:tags r:id="rId36"/>
            </p:custDataLst>
          </p:nvPr>
        </p:nvSpPr>
        <p:spPr>
          <a:xfrm>
            <a:off x="4613979" y="2682704"/>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使用适当高度的枕头</a:t>
            </a:r>
            <a:endParaRPr lang="zh-CN" altLang="en-US" sz="1400" spc="150">
              <a:solidFill>
                <a:srgbClr val="FFFFFF"/>
              </a:solidFill>
              <a:latin typeface="微软雅黑" panose="020B0503020204020204" charset="-122"/>
              <a:ea typeface="微软雅黑" panose="020B0503020204020204" charset="-122"/>
            </a:endParaRPr>
          </a:p>
        </p:txBody>
      </p:sp>
      <p:sp>
        <p:nvSpPr>
          <p:cNvPr id="70" name="文本框 69"/>
          <p:cNvSpPr txBox="1"/>
          <p:nvPr>
            <p:custDataLst>
              <p:tags r:id="rId37"/>
            </p:custDataLst>
          </p:nvPr>
        </p:nvSpPr>
        <p:spPr>
          <a:xfrm>
            <a:off x="7629086" y="2600154"/>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夏天注意通风散热，冬天注意保暖</a:t>
            </a:r>
            <a:endParaRPr lang="zh-CN" altLang="en-US" sz="1400" spc="150">
              <a:solidFill>
                <a:srgbClr val="FFFFFF"/>
              </a:solidFill>
              <a:latin typeface="微软雅黑" panose="020B0503020204020204" charset="-122"/>
              <a:ea typeface="微软雅黑" panose="020B0503020204020204" charset="-122"/>
            </a:endParaRPr>
          </a:p>
        </p:txBody>
      </p:sp>
      <p:sp>
        <p:nvSpPr>
          <p:cNvPr id="71" name="文本框 70"/>
          <p:cNvSpPr txBox="1"/>
          <p:nvPr>
            <p:custDataLst>
              <p:tags r:id="rId38"/>
            </p:custDataLst>
          </p:nvPr>
        </p:nvSpPr>
        <p:spPr>
          <a:xfrm>
            <a:off x="1607354" y="4393305"/>
            <a:ext cx="2325641"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按时作息</a:t>
            </a:r>
            <a:endParaRPr lang="zh-CN" altLang="en-US" sz="1400" spc="150">
              <a:solidFill>
                <a:srgbClr val="FFFFFF"/>
              </a:solidFill>
              <a:latin typeface="微软雅黑" panose="020B0503020204020204" charset="-122"/>
              <a:ea typeface="微软雅黑" panose="020B0503020204020204" charset="-122"/>
            </a:endParaRPr>
          </a:p>
        </p:txBody>
      </p:sp>
      <p:sp>
        <p:nvSpPr>
          <p:cNvPr id="72" name="文本框 71"/>
          <p:cNvSpPr txBox="1"/>
          <p:nvPr>
            <p:custDataLst>
              <p:tags r:id="rId39"/>
            </p:custDataLst>
          </p:nvPr>
        </p:nvSpPr>
        <p:spPr>
          <a:xfrm>
            <a:off x="4612758" y="4393305"/>
            <a:ext cx="2336564"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睡前不要做剧烈运动，情绪宜放松</a:t>
            </a:r>
            <a:endParaRPr lang="zh-CN" altLang="en-US" sz="1400" spc="150">
              <a:solidFill>
                <a:srgbClr val="FFFFFF"/>
              </a:solidFill>
              <a:latin typeface="微软雅黑" panose="020B0503020204020204" charset="-122"/>
              <a:ea typeface="微软雅黑" panose="020B0503020204020204" charset="-122"/>
            </a:endParaRPr>
          </a:p>
        </p:txBody>
      </p:sp>
      <p:sp>
        <p:nvSpPr>
          <p:cNvPr id="73" name="文本框 72"/>
          <p:cNvSpPr txBox="1"/>
          <p:nvPr>
            <p:custDataLst>
              <p:tags r:id="rId40"/>
            </p:custDataLst>
          </p:nvPr>
        </p:nvSpPr>
        <p:spPr>
          <a:xfrm>
            <a:off x="7629085" y="4393305"/>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不要卧床闭目思考</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四、失眠</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44880" y="1681480"/>
            <a:ext cx="10161905" cy="156845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失眠的现象主要有两种：一是入睡困难；二是时睡时醒，睡眠不稳；三是入睡容易，但醒来后再难入睡，通常称为早醒性失眠。三者共同的特点是睡眠不足，容易导致神经衰弱。</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（一）导致失眠的原因</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失眠的原因非常复杂﹐概括起来主要有以下几种。</a:t>
            </a:r>
            <a:endParaRPr lang="zh-CN" altLang="en-US" dirty="0">
              <a:latin typeface="+mn-lt"/>
              <a:ea typeface="+mn-ea"/>
              <a:cs typeface="+mn-ea"/>
              <a:sym typeface="+mn-lt"/>
            </a:endParaRPr>
          </a:p>
        </p:txBody>
      </p:sp>
      <p:cxnSp>
        <p:nvCxnSpPr>
          <p:cNvPr id="9" name="直接连接符 8"/>
          <p:cNvCxnSpPr/>
          <p:nvPr>
            <p:custDataLst>
              <p:tags r:id="rId5"/>
            </p:custDataLst>
          </p:nvPr>
        </p:nvCxnSpPr>
        <p:spPr>
          <a:xfrm>
            <a:off x="1326515" y="526605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6"/>
            </p:custDataLst>
          </p:nvPr>
        </p:nvCxnSpPr>
        <p:spPr>
          <a:xfrm>
            <a:off x="1240790" y="5382895"/>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240790" y="364680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31515" y="5014595"/>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A</a:t>
            </a:r>
            <a:endParaRPr lang="zh-CN" altLang="en-US" dirty="0"/>
          </a:p>
        </p:txBody>
      </p:sp>
      <p:sp>
        <p:nvSpPr>
          <p:cNvPr id="29" name="文本框 28"/>
          <p:cNvSpPr txBox="1"/>
          <p:nvPr>
            <p:custDataLst>
              <p:tags r:id="rId9"/>
            </p:custDataLst>
          </p:nvPr>
        </p:nvSpPr>
        <p:spPr>
          <a:xfrm>
            <a:off x="1240790" y="3677681"/>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（1）情境性失眠。</a:t>
            </a:r>
            <a:endParaRPr lang="zh-CN" altLang="en-US" sz="14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10"/>
            </p:custDataLst>
          </p:nvPr>
        </p:nvCxnSpPr>
        <p:spPr>
          <a:xfrm>
            <a:off x="4660265" y="526605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4574540" y="5382895"/>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4574540" y="364680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6565265" y="5014595"/>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B</a:t>
            </a:r>
            <a:endParaRPr lang="zh-CN" altLang="en-US" dirty="0"/>
          </a:p>
        </p:txBody>
      </p:sp>
      <p:sp>
        <p:nvSpPr>
          <p:cNvPr id="31" name="文本框 30"/>
          <p:cNvSpPr txBox="1"/>
          <p:nvPr>
            <p:custDataLst>
              <p:tags r:id="rId14"/>
            </p:custDataLst>
          </p:nvPr>
        </p:nvSpPr>
        <p:spPr>
          <a:xfrm>
            <a:off x="4574540" y="3677681"/>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（2）失律性失眠。</a:t>
            </a:r>
            <a:endParaRPr lang="zh-CN" altLang="en-US" sz="14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5"/>
            </p:custDataLst>
          </p:nvPr>
        </p:nvCxnSpPr>
        <p:spPr>
          <a:xfrm>
            <a:off x="7994015" y="526605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16"/>
            </p:custDataLst>
          </p:nvPr>
        </p:nvCxnSpPr>
        <p:spPr>
          <a:xfrm>
            <a:off x="7908290" y="5382895"/>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17"/>
            </p:custDataLst>
          </p:nvPr>
        </p:nvSpPr>
        <p:spPr>
          <a:xfrm>
            <a:off x="7908290" y="364680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8"/>
            </p:custDataLst>
          </p:nvPr>
        </p:nvSpPr>
        <p:spPr>
          <a:xfrm>
            <a:off x="9899015" y="5014595"/>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sp>
        <p:nvSpPr>
          <p:cNvPr id="32" name="文本框 31"/>
          <p:cNvSpPr txBox="1"/>
          <p:nvPr>
            <p:custDataLst>
              <p:tags r:id="rId19"/>
            </p:custDataLst>
          </p:nvPr>
        </p:nvSpPr>
        <p:spPr>
          <a:xfrm>
            <a:off x="7908290" y="3677681"/>
            <a:ext cx="2647950"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（3）药物性失眠。</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077595" y="1372870"/>
            <a:ext cx="958151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ts val="3600"/>
              </a:lnSpc>
            </a:pPr>
            <a:r>
              <a:rPr lang="en-US" sz="1600">
                <a:solidFill>
                  <a:schemeClr val="tx1">
                    <a:lumMod val="75000"/>
                    <a:lumOff val="25000"/>
                  </a:schemeClr>
                </a:solidFill>
                <a:latin typeface="+mn-lt"/>
                <a:ea typeface="+mn-ea"/>
                <a:cs typeface="+mn-ea"/>
                <a:sym typeface="+mn-lt"/>
              </a:rPr>
              <a:t>（二）战胜失眠的方法</a:t>
            </a:r>
            <a:endParaRPr lang="en-US" sz="16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8" name="任意多边形 7"/>
          <p:cNvSpPr/>
          <p:nvPr>
            <p:custDataLst>
              <p:tags r:id="rId4"/>
            </p:custDataLst>
          </p:nvPr>
        </p:nvSpPr>
        <p:spPr>
          <a:xfrm>
            <a:off x="2005924" y="2254339"/>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5"/>
            </p:custDataLst>
          </p:nvPr>
        </p:nvSpPr>
        <p:spPr>
          <a:xfrm>
            <a:off x="1991918"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6"/>
            </p:custDataLst>
          </p:nvPr>
        </p:nvSpPr>
        <p:spPr>
          <a:xfrm>
            <a:off x="2136634"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7"/>
            </p:custDataLst>
          </p:nvPr>
        </p:nvSpPr>
        <p:spPr>
          <a:xfrm>
            <a:off x="1557469" y="2999387"/>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建立正确的思想方法。</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8"/>
            </p:custDataLst>
          </p:nvPr>
        </p:nvSpPr>
        <p:spPr>
          <a:xfrm>
            <a:off x="4350089" y="2254338"/>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9"/>
            </p:custDataLst>
          </p:nvPr>
        </p:nvSpPr>
        <p:spPr>
          <a:xfrm>
            <a:off x="4336082"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标题 1"/>
          <p:cNvSpPr txBox="1"/>
          <p:nvPr>
            <p:custDataLst>
              <p:tags r:id="rId10"/>
            </p:custDataLst>
          </p:nvPr>
        </p:nvSpPr>
        <p:spPr>
          <a:xfrm>
            <a:off x="4480799"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 name="标题 1"/>
          <p:cNvSpPr txBox="1"/>
          <p:nvPr>
            <p:custDataLst>
              <p:tags r:id="rId11"/>
            </p:custDataLst>
          </p:nvPr>
        </p:nvSpPr>
        <p:spPr>
          <a:xfrm>
            <a:off x="3901633" y="2999386"/>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养成良好的睡眠习惯。</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12"/>
            </p:custDataLst>
          </p:nvPr>
        </p:nvSpPr>
        <p:spPr>
          <a:xfrm>
            <a:off x="6694255" y="2254338"/>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18"/>
          <p:cNvSpPr/>
          <p:nvPr>
            <p:custDataLst>
              <p:tags r:id="rId13"/>
            </p:custDataLst>
          </p:nvPr>
        </p:nvSpPr>
        <p:spPr>
          <a:xfrm>
            <a:off x="6680248"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标题 1"/>
          <p:cNvSpPr txBox="1"/>
          <p:nvPr>
            <p:custDataLst>
              <p:tags r:id="rId14"/>
            </p:custDataLst>
          </p:nvPr>
        </p:nvSpPr>
        <p:spPr>
          <a:xfrm>
            <a:off x="6824964"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标题 1"/>
          <p:cNvSpPr txBox="1"/>
          <p:nvPr>
            <p:custDataLst>
              <p:tags r:id="rId15"/>
            </p:custDataLst>
          </p:nvPr>
        </p:nvSpPr>
        <p:spPr>
          <a:xfrm>
            <a:off x="6245799" y="2999386"/>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适当的午睡。</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3" name="任意多边形 32"/>
          <p:cNvSpPr/>
          <p:nvPr>
            <p:custDataLst>
              <p:tags r:id="rId16"/>
            </p:custDataLst>
          </p:nvPr>
        </p:nvSpPr>
        <p:spPr>
          <a:xfrm>
            <a:off x="9038419" y="2254338"/>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任意多边形 33"/>
          <p:cNvSpPr/>
          <p:nvPr>
            <p:custDataLst>
              <p:tags r:id="rId17"/>
            </p:custDataLst>
          </p:nvPr>
        </p:nvSpPr>
        <p:spPr>
          <a:xfrm>
            <a:off x="9024413"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标题 1"/>
          <p:cNvSpPr txBox="1"/>
          <p:nvPr>
            <p:custDataLst>
              <p:tags r:id="rId18"/>
            </p:custDataLst>
          </p:nvPr>
        </p:nvSpPr>
        <p:spPr>
          <a:xfrm>
            <a:off x="9169128"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标题 1"/>
          <p:cNvSpPr txBox="1"/>
          <p:nvPr>
            <p:custDataLst>
              <p:tags r:id="rId19"/>
            </p:custDataLst>
          </p:nvPr>
        </p:nvSpPr>
        <p:spPr>
          <a:xfrm>
            <a:off x="8589964" y="2999386"/>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睡前放松。</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20"/>
            </p:custDataLst>
          </p:nvPr>
        </p:nvSpPr>
        <p:spPr>
          <a:xfrm>
            <a:off x="2005924" y="4557026"/>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任意多边形 37"/>
          <p:cNvSpPr/>
          <p:nvPr>
            <p:custDataLst>
              <p:tags r:id="rId21"/>
            </p:custDataLst>
          </p:nvPr>
        </p:nvSpPr>
        <p:spPr>
          <a:xfrm>
            <a:off x="1991918" y="4613048"/>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标题 1"/>
          <p:cNvSpPr txBox="1"/>
          <p:nvPr>
            <p:custDataLst>
              <p:tags r:id="rId22"/>
            </p:custDataLst>
          </p:nvPr>
        </p:nvSpPr>
        <p:spPr>
          <a:xfrm>
            <a:off x="2136634" y="4271125"/>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标题 1"/>
          <p:cNvSpPr txBox="1"/>
          <p:nvPr>
            <p:custDataLst>
              <p:tags r:id="rId23"/>
            </p:custDataLst>
          </p:nvPr>
        </p:nvSpPr>
        <p:spPr>
          <a:xfrm>
            <a:off x="1557469" y="5302074"/>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调节饮食。</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1" name="任意多边形 40"/>
          <p:cNvSpPr/>
          <p:nvPr>
            <p:custDataLst>
              <p:tags r:id="rId24"/>
            </p:custDataLst>
          </p:nvPr>
        </p:nvSpPr>
        <p:spPr>
          <a:xfrm>
            <a:off x="4350090" y="4557026"/>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41"/>
          <p:cNvSpPr/>
          <p:nvPr>
            <p:custDataLst>
              <p:tags r:id="rId25"/>
            </p:custDataLst>
          </p:nvPr>
        </p:nvSpPr>
        <p:spPr>
          <a:xfrm>
            <a:off x="4336083" y="4613048"/>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标题 1"/>
          <p:cNvSpPr txBox="1"/>
          <p:nvPr>
            <p:custDataLst>
              <p:tags r:id="rId26"/>
            </p:custDataLst>
          </p:nvPr>
        </p:nvSpPr>
        <p:spPr>
          <a:xfrm>
            <a:off x="4480799" y="4271125"/>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标题 1"/>
          <p:cNvSpPr txBox="1"/>
          <p:nvPr>
            <p:custDataLst>
              <p:tags r:id="rId27"/>
            </p:custDataLst>
          </p:nvPr>
        </p:nvSpPr>
        <p:spPr>
          <a:xfrm>
            <a:off x="3901633" y="5302074"/>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加强体育锻炼。</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5" name="任意多边形 44"/>
          <p:cNvSpPr/>
          <p:nvPr>
            <p:custDataLst>
              <p:tags r:id="rId28"/>
            </p:custDataLst>
          </p:nvPr>
        </p:nvSpPr>
        <p:spPr>
          <a:xfrm>
            <a:off x="6694255" y="4557026"/>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46"/>
          <p:cNvSpPr/>
          <p:nvPr>
            <p:custDataLst>
              <p:tags r:id="rId29"/>
            </p:custDataLst>
          </p:nvPr>
        </p:nvSpPr>
        <p:spPr>
          <a:xfrm>
            <a:off x="6680248" y="4613048"/>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标题 1"/>
          <p:cNvSpPr txBox="1"/>
          <p:nvPr>
            <p:custDataLst>
              <p:tags r:id="rId30"/>
            </p:custDataLst>
          </p:nvPr>
        </p:nvSpPr>
        <p:spPr>
          <a:xfrm>
            <a:off x="6824964" y="4271125"/>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标题 1"/>
          <p:cNvSpPr txBox="1"/>
          <p:nvPr>
            <p:custDataLst>
              <p:tags r:id="rId31"/>
            </p:custDataLst>
          </p:nvPr>
        </p:nvSpPr>
        <p:spPr>
          <a:xfrm>
            <a:off x="6245799" y="5302074"/>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药物的辅助。</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2" name="标题 27"/>
          <p:cNvSpPr>
            <a:spLocks noGrp="1"/>
          </p:cNvSpPr>
          <p:nvPr>
            <p:custDataLst>
              <p:tags r:id="rId32"/>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四、失眠</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三、睡眠卫生</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44880" y="1377315"/>
            <a:ext cx="9963785" cy="82994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（二）大学生养成健康睡眠习惯的方法</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改善睡眠，可从以下生活细节做起。</a:t>
            </a:r>
            <a:endParaRPr lang="zh-CN" altLang="en-US" dirty="0">
              <a:latin typeface="+mn-lt"/>
              <a:ea typeface="+mn-ea"/>
              <a:cs typeface="+mn-ea"/>
              <a:sym typeface="+mn-lt"/>
            </a:endParaRPr>
          </a:p>
        </p:txBody>
      </p:sp>
      <p:grpSp>
        <p:nvGrpSpPr>
          <p:cNvPr id="35" name="组合 34"/>
          <p:cNvGrpSpPr/>
          <p:nvPr>
            <p:custDataLst>
              <p:tags r:id="rId5"/>
            </p:custDataLst>
          </p:nvPr>
        </p:nvGrpSpPr>
        <p:grpSpPr>
          <a:xfrm>
            <a:off x="1598178" y="2593935"/>
            <a:ext cx="2334816" cy="1538913"/>
            <a:chOff x="1304924" y="3171825"/>
            <a:chExt cx="2647951" cy="1745305"/>
          </a:xfrm>
        </p:grpSpPr>
        <p:cxnSp>
          <p:nvCxnSpPr>
            <p:cNvPr id="36" name="直接连接符 35"/>
            <p:cNvCxnSpPr/>
            <p:nvPr>
              <p:custDataLst>
                <p:tags r:id="rId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7" name="直接连接符 36"/>
            <p:cNvCxnSpPr/>
            <p:nvPr>
              <p:custDataLst>
                <p:tags r:id="rId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8" name="任意多边形 37"/>
            <p:cNvSpPr/>
            <p:nvPr>
              <p:custDataLst>
                <p:tags r:id="rId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9" name="文本框 38"/>
            <p:cNvSpPr txBox="1"/>
            <p:nvPr>
              <p:custDataLst>
                <p:tags r:id="rId9"/>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A</a:t>
              </a:r>
              <a:endParaRPr lang="zh-CN" altLang="en-US" dirty="0"/>
            </a:p>
          </p:txBody>
        </p:sp>
      </p:grpSp>
      <p:grpSp>
        <p:nvGrpSpPr>
          <p:cNvPr id="40" name="组合 39"/>
          <p:cNvGrpSpPr/>
          <p:nvPr>
            <p:custDataLst>
              <p:tags r:id="rId10"/>
            </p:custDataLst>
          </p:nvPr>
        </p:nvGrpSpPr>
        <p:grpSpPr>
          <a:xfrm>
            <a:off x="4614506" y="2593935"/>
            <a:ext cx="2334816" cy="1538913"/>
            <a:chOff x="1304924" y="3171825"/>
            <a:chExt cx="2647951" cy="1745305"/>
          </a:xfrm>
        </p:grpSpPr>
        <p:cxnSp>
          <p:nvCxnSpPr>
            <p:cNvPr id="41" name="直接连接符 40"/>
            <p:cNvCxnSpPr/>
            <p:nvPr>
              <p:custDataLst>
                <p:tags r:id="rId1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2" name="直接连接符 41"/>
            <p:cNvCxnSpPr/>
            <p:nvPr>
              <p:custDataLst>
                <p:tags r:id="rId1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3" name="任意多边形 42"/>
            <p:cNvSpPr/>
            <p:nvPr>
              <p:custDataLst>
                <p:tags r:id="rId1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4" name="文本框 43"/>
            <p:cNvSpPr txBox="1"/>
            <p:nvPr>
              <p:custDataLst>
                <p:tags r:id="rId14"/>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B</a:t>
              </a:r>
              <a:endParaRPr lang="zh-CN" altLang="en-US" dirty="0"/>
            </a:p>
          </p:txBody>
        </p:sp>
      </p:grpSp>
      <p:grpSp>
        <p:nvGrpSpPr>
          <p:cNvPr id="45" name="组合 44"/>
          <p:cNvGrpSpPr/>
          <p:nvPr>
            <p:custDataLst>
              <p:tags r:id="rId15"/>
            </p:custDataLst>
          </p:nvPr>
        </p:nvGrpSpPr>
        <p:grpSpPr>
          <a:xfrm>
            <a:off x="1598178" y="4395163"/>
            <a:ext cx="2334816" cy="1538913"/>
            <a:chOff x="1304924" y="3171825"/>
            <a:chExt cx="2647951" cy="1745305"/>
          </a:xfrm>
        </p:grpSpPr>
        <p:cxnSp>
          <p:nvCxnSpPr>
            <p:cNvPr id="47" name="直接连接符 46"/>
            <p:cNvCxnSpPr/>
            <p:nvPr>
              <p:custDataLst>
                <p:tags r:id="rId1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0" name="直接连接符 49"/>
            <p:cNvCxnSpPr/>
            <p:nvPr>
              <p:custDataLst>
                <p:tags r:id="rId1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1" name="任意多边形 50"/>
            <p:cNvSpPr/>
            <p:nvPr>
              <p:custDataLst>
                <p:tags r:id="rId1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2" name="文本框 51"/>
            <p:cNvSpPr txBox="1"/>
            <p:nvPr>
              <p:custDataLst>
                <p:tags r:id="rId19"/>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D</a:t>
              </a:r>
              <a:endParaRPr lang="zh-CN" altLang="en-US" dirty="0"/>
            </a:p>
          </p:txBody>
        </p:sp>
      </p:grpSp>
      <p:grpSp>
        <p:nvGrpSpPr>
          <p:cNvPr id="53" name="组合 52"/>
          <p:cNvGrpSpPr/>
          <p:nvPr>
            <p:custDataLst>
              <p:tags r:id="rId20"/>
            </p:custDataLst>
          </p:nvPr>
        </p:nvGrpSpPr>
        <p:grpSpPr>
          <a:xfrm>
            <a:off x="4614506" y="4395163"/>
            <a:ext cx="2334816" cy="1538913"/>
            <a:chOff x="1304924" y="3171825"/>
            <a:chExt cx="2647951" cy="1745305"/>
          </a:xfrm>
        </p:grpSpPr>
        <p:cxnSp>
          <p:nvCxnSpPr>
            <p:cNvPr id="54" name="直接连接符 53"/>
            <p:cNvCxnSpPr/>
            <p:nvPr>
              <p:custDataLst>
                <p:tags r:id="rId2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5" name="直接连接符 54"/>
            <p:cNvCxnSpPr/>
            <p:nvPr>
              <p:custDataLst>
                <p:tags r:id="rId2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6" name="任意多边形 55"/>
            <p:cNvSpPr/>
            <p:nvPr>
              <p:custDataLst>
                <p:tags r:id="rId2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7" name="文本框 56"/>
            <p:cNvSpPr txBox="1"/>
            <p:nvPr>
              <p:custDataLst>
                <p:tags r:id="rId24"/>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E</a:t>
              </a:r>
              <a:endParaRPr lang="zh-CN" altLang="en-US" dirty="0"/>
            </a:p>
          </p:txBody>
        </p:sp>
      </p:grpSp>
      <p:grpSp>
        <p:nvGrpSpPr>
          <p:cNvPr id="58" name="组合 57"/>
          <p:cNvGrpSpPr/>
          <p:nvPr>
            <p:custDataLst>
              <p:tags r:id="rId25"/>
            </p:custDataLst>
          </p:nvPr>
        </p:nvGrpSpPr>
        <p:grpSpPr>
          <a:xfrm>
            <a:off x="7629086" y="2593935"/>
            <a:ext cx="2334816" cy="1538913"/>
            <a:chOff x="1304924" y="3171825"/>
            <a:chExt cx="2647951" cy="1745305"/>
          </a:xfrm>
        </p:grpSpPr>
        <p:cxnSp>
          <p:nvCxnSpPr>
            <p:cNvPr id="59" name="直接连接符 58"/>
            <p:cNvCxnSpPr/>
            <p:nvPr>
              <p:custDataLst>
                <p:tags r:id="rId2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60" name="直接连接符 59"/>
            <p:cNvCxnSpPr/>
            <p:nvPr>
              <p:custDataLst>
                <p:tags r:id="rId2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1" name="任意多边形 60"/>
            <p:cNvSpPr/>
            <p:nvPr>
              <p:custDataLst>
                <p:tags r:id="rId2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2" name="文本框 61"/>
            <p:cNvSpPr txBox="1"/>
            <p:nvPr>
              <p:custDataLst>
                <p:tags r:id="rId29"/>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C</a:t>
              </a:r>
              <a:endParaRPr lang="zh-CN" altLang="en-US" dirty="0"/>
            </a:p>
          </p:txBody>
        </p:sp>
      </p:grpSp>
      <p:grpSp>
        <p:nvGrpSpPr>
          <p:cNvPr id="63" name="组合 62"/>
          <p:cNvGrpSpPr/>
          <p:nvPr>
            <p:custDataLst>
              <p:tags r:id="rId30"/>
            </p:custDataLst>
          </p:nvPr>
        </p:nvGrpSpPr>
        <p:grpSpPr>
          <a:xfrm>
            <a:off x="7629086" y="4395163"/>
            <a:ext cx="2334816" cy="1538913"/>
            <a:chOff x="1304924" y="3171825"/>
            <a:chExt cx="2647951" cy="1745305"/>
          </a:xfrm>
        </p:grpSpPr>
        <p:cxnSp>
          <p:nvCxnSpPr>
            <p:cNvPr id="64" name="直接连接符 63"/>
            <p:cNvCxnSpPr/>
            <p:nvPr>
              <p:custDataLst>
                <p:tags r:id="rId3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65" name="直接连接符 64"/>
            <p:cNvCxnSpPr/>
            <p:nvPr>
              <p:custDataLst>
                <p:tags r:id="rId3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6" name="任意多边形 65"/>
            <p:cNvSpPr/>
            <p:nvPr>
              <p:custDataLst>
                <p:tags r:id="rId3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7" name="文本框 66"/>
            <p:cNvSpPr txBox="1"/>
            <p:nvPr>
              <p:custDataLst>
                <p:tags r:id="rId34"/>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F</a:t>
              </a:r>
              <a:endParaRPr lang="zh-CN" altLang="en-US" dirty="0"/>
            </a:p>
          </p:txBody>
        </p:sp>
      </p:grpSp>
      <p:sp>
        <p:nvSpPr>
          <p:cNvPr id="68" name="文本框 67"/>
          <p:cNvSpPr txBox="1"/>
          <p:nvPr>
            <p:custDataLst>
              <p:tags r:id="rId35"/>
            </p:custDataLst>
          </p:nvPr>
        </p:nvSpPr>
        <p:spPr>
          <a:xfrm>
            <a:off x="1598178" y="2600154"/>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调整好心态</a:t>
            </a:r>
            <a:endParaRPr lang="zh-CN" altLang="en-US" sz="1400" spc="150">
              <a:solidFill>
                <a:srgbClr val="FFFFFF"/>
              </a:solidFill>
              <a:latin typeface="微软雅黑" panose="020B0503020204020204" charset="-122"/>
              <a:ea typeface="微软雅黑" panose="020B0503020204020204" charset="-122"/>
            </a:endParaRPr>
          </a:p>
        </p:txBody>
      </p:sp>
      <p:sp>
        <p:nvSpPr>
          <p:cNvPr id="69" name="文本框 68"/>
          <p:cNvSpPr txBox="1"/>
          <p:nvPr>
            <p:custDataLst>
              <p:tags r:id="rId36"/>
            </p:custDataLst>
          </p:nvPr>
        </p:nvSpPr>
        <p:spPr>
          <a:xfrm>
            <a:off x="4613979" y="2682704"/>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规律睡眠作息时间</a:t>
            </a:r>
            <a:endParaRPr lang="zh-CN" altLang="en-US" sz="1400" spc="150">
              <a:solidFill>
                <a:srgbClr val="FFFFFF"/>
              </a:solidFill>
              <a:latin typeface="微软雅黑" panose="020B0503020204020204" charset="-122"/>
              <a:ea typeface="微软雅黑" panose="020B0503020204020204" charset="-122"/>
            </a:endParaRPr>
          </a:p>
        </p:txBody>
      </p:sp>
      <p:sp>
        <p:nvSpPr>
          <p:cNvPr id="70" name="文本框 69"/>
          <p:cNvSpPr txBox="1"/>
          <p:nvPr>
            <p:custDataLst>
              <p:tags r:id="rId37"/>
            </p:custDataLst>
          </p:nvPr>
        </p:nvSpPr>
        <p:spPr>
          <a:xfrm>
            <a:off x="7629086" y="2600154"/>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创造舒适的睡眠环境</a:t>
            </a:r>
            <a:endParaRPr lang="zh-CN" altLang="en-US" sz="1400" spc="150">
              <a:solidFill>
                <a:srgbClr val="FFFFFF"/>
              </a:solidFill>
              <a:latin typeface="微软雅黑" panose="020B0503020204020204" charset="-122"/>
              <a:ea typeface="微软雅黑" panose="020B0503020204020204" charset="-122"/>
            </a:endParaRPr>
          </a:p>
        </p:txBody>
      </p:sp>
      <p:sp>
        <p:nvSpPr>
          <p:cNvPr id="71" name="文本框 70"/>
          <p:cNvSpPr txBox="1"/>
          <p:nvPr>
            <p:custDataLst>
              <p:tags r:id="rId38"/>
            </p:custDataLst>
          </p:nvPr>
        </p:nvSpPr>
        <p:spPr>
          <a:xfrm>
            <a:off x="1607354" y="4393305"/>
            <a:ext cx="2325641"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定期进行体育锻炼</a:t>
            </a:r>
            <a:endParaRPr lang="zh-CN" altLang="en-US" sz="1400" spc="150">
              <a:solidFill>
                <a:srgbClr val="FFFFFF"/>
              </a:solidFill>
              <a:latin typeface="微软雅黑" panose="020B0503020204020204" charset="-122"/>
              <a:ea typeface="微软雅黑" panose="020B0503020204020204" charset="-122"/>
            </a:endParaRPr>
          </a:p>
        </p:txBody>
      </p:sp>
      <p:sp>
        <p:nvSpPr>
          <p:cNvPr id="72" name="文本框 71"/>
          <p:cNvSpPr txBox="1"/>
          <p:nvPr>
            <p:custDataLst>
              <p:tags r:id="rId39"/>
            </p:custDataLst>
          </p:nvPr>
        </p:nvSpPr>
        <p:spPr>
          <a:xfrm>
            <a:off x="4612758" y="4393305"/>
            <a:ext cx="2336564"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学会让手机屏幕暗下来</a:t>
            </a:r>
            <a:endParaRPr lang="zh-CN" altLang="en-US" sz="1400" spc="150">
              <a:solidFill>
                <a:srgbClr val="FFFFFF"/>
              </a:solidFill>
              <a:latin typeface="微软雅黑" panose="020B0503020204020204" charset="-122"/>
              <a:ea typeface="微软雅黑" panose="020B0503020204020204" charset="-122"/>
            </a:endParaRPr>
          </a:p>
        </p:txBody>
      </p:sp>
      <p:sp>
        <p:nvSpPr>
          <p:cNvPr id="73" name="文本框 72"/>
          <p:cNvSpPr txBox="1"/>
          <p:nvPr>
            <p:custDataLst>
              <p:tags r:id="rId40"/>
            </p:custDataLst>
          </p:nvPr>
        </p:nvSpPr>
        <p:spPr>
          <a:xfrm>
            <a:off x="7629085" y="4393305"/>
            <a:ext cx="2334816" cy="1172140"/>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良好的饮食习惯</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3202940" y="3696970"/>
            <a:ext cx="609663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04.</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生命在于运动</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——运动与健康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一、体育锻炼的益处</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44880" y="1377315"/>
            <a:ext cx="9963785" cy="46037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生命在于运动，运动讲求科学。科学的体育锻炼能够带给大学生如下益处。</a:t>
            </a:r>
            <a:endParaRPr lang="zh-CN" altLang="en-US" dirty="0">
              <a:latin typeface="+mn-lt"/>
              <a:ea typeface="+mn-ea"/>
              <a:cs typeface="+mn-ea"/>
              <a:sym typeface="+mn-lt"/>
            </a:endParaRPr>
          </a:p>
        </p:txBody>
      </p:sp>
      <p:cxnSp>
        <p:nvCxnSpPr>
          <p:cNvPr id="7" name="直接连接符 6"/>
          <p:cNvCxnSpPr/>
          <p:nvPr>
            <p:custDataLst>
              <p:tags r:id="rId5"/>
            </p:custDataLst>
          </p:nvPr>
        </p:nvCxnSpPr>
        <p:spPr>
          <a:xfrm>
            <a:off x="771525" y="3710305"/>
            <a:ext cx="10648950" cy="0"/>
          </a:xfrm>
          <a:prstGeom prst="line">
            <a:avLst/>
          </a:prstGeom>
          <a:ln>
            <a:solidFill>
              <a:srgbClr val="FFC91D"/>
            </a:solidFill>
          </a:ln>
        </p:spPr>
        <p:style>
          <a:lnRef idx="1">
            <a:srgbClr val="E779A3"/>
          </a:lnRef>
          <a:fillRef idx="0">
            <a:srgbClr val="E779A3"/>
          </a:fillRef>
          <a:effectRef idx="0">
            <a:srgbClr val="E779A3"/>
          </a:effectRef>
          <a:fontRef idx="minor">
            <a:srgbClr val="5F5F5F"/>
          </a:fontRef>
        </p:style>
      </p:cxnSp>
      <p:grpSp>
        <p:nvGrpSpPr>
          <p:cNvPr id="37" name="组合 36"/>
          <p:cNvGrpSpPr/>
          <p:nvPr>
            <p:custDataLst>
              <p:tags r:id="rId6"/>
            </p:custDataLst>
          </p:nvPr>
        </p:nvGrpSpPr>
        <p:grpSpPr>
          <a:xfrm>
            <a:off x="1234221" y="2503804"/>
            <a:ext cx="2455984" cy="1330325"/>
            <a:chOff x="1028700" y="3400425"/>
            <a:chExt cx="3124200" cy="1692275"/>
          </a:xfrm>
        </p:grpSpPr>
        <p:sp>
          <p:nvSpPr>
            <p:cNvPr id="36" name="任意多边形 35"/>
            <p:cNvSpPr/>
            <p:nvPr>
              <p:custDataLst>
                <p:tags r:id="rId7"/>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9" name="梯形 8"/>
            <p:cNvSpPr/>
            <p:nvPr>
              <p:custDataLst>
                <p:tags r:id="rId8"/>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2" name="任意多边形 31"/>
            <p:cNvSpPr/>
            <p:nvPr>
              <p:custDataLst>
                <p:tags r:id="rId9"/>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A</a:t>
              </a:r>
              <a:endParaRPr lang="zh-CN" altLang="en-US" sz="2800" dirty="0">
                <a:solidFill>
                  <a:srgbClr val="E779A3">
                    <a:lumMod val="50000"/>
                  </a:srgbClr>
                </a:solidFill>
              </a:endParaRPr>
            </a:p>
          </p:txBody>
        </p:sp>
      </p:grpSp>
      <p:grpSp>
        <p:nvGrpSpPr>
          <p:cNvPr id="16" name="组合 15"/>
          <p:cNvGrpSpPr/>
          <p:nvPr>
            <p:custDataLst>
              <p:tags r:id="rId10"/>
            </p:custDataLst>
          </p:nvPr>
        </p:nvGrpSpPr>
        <p:grpSpPr>
          <a:xfrm>
            <a:off x="4868009" y="2503804"/>
            <a:ext cx="2455984" cy="1330325"/>
            <a:chOff x="1028700" y="3400425"/>
            <a:chExt cx="3124200" cy="1692275"/>
          </a:xfrm>
        </p:grpSpPr>
        <p:sp>
          <p:nvSpPr>
            <p:cNvPr id="17" name="任意多边形 16"/>
            <p:cNvSpPr/>
            <p:nvPr>
              <p:custDataLst>
                <p:tags r:id="rId11"/>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12" name="梯形 11"/>
            <p:cNvSpPr/>
            <p:nvPr>
              <p:custDataLst>
                <p:tags r:id="rId12"/>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19" name="任意多边形 18"/>
            <p:cNvSpPr/>
            <p:nvPr>
              <p:custDataLst>
                <p:tags r:id="rId13"/>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B</a:t>
              </a:r>
              <a:endParaRPr lang="zh-CN" altLang="en-US" sz="2800" dirty="0">
                <a:solidFill>
                  <a:srgbClr val="E779A3">
                    <a:lumMod val="50000"/>
                  </a:srgbClr>
                </a:solidFill>
              </a:endParaRPr>
            </a:p>
          </p:txBody>
        </p:sp>
      </p:grpSp>
      <p:grpSp>
        <p:nvGrpSpPr>
          <p:cNvPr id="24" name="组合 23"/>
          <p:cNvGrpSpPr/>
          <p:nvPr>
            <p:custDataLst>
              <p:tags r:id="rId14"/>
            </p:custDataLst>
          </p:nvPr>
        </p:nvGrpSpPr>
        <p:grpSpPr>
          <a:xfrm>
            <a:off x="8501796" y="2503804"/>
            <a:ext cx="2455984" cy="1330325"/>
            <a:chOff x="1028700" y="3400425"/>
            <a:chExt cx="3124200" cy="1692275"/>
          </a:xfrm>
        </p:grpSpPr>
        <p:sp>
          <p:nvSpPr>
            <p:cNvPr id="14" name="任意多边形 13"/>
            <p:cNvSpPr/>
            <p:nvPr>
              <p:custDataLst>
                <p:tags r:id="rId15"/>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15" name="梯形 14"/>
            <p:cNvSpPr/>
            <p:nvPr>
              <p:custDataLst>
                <p:tags r:id="rId16"/>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22" name="任意多边形 21"/>
            <p:cNvSpPr/>
            <p:nvPr>
              <p:custDataLst>
                <p:tags r:id="rId17"/>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C</a:t>
              </a:r>
              <a:endParaRPr lang="zh-CN" altLang="en-US" sz="2800" dirty="0">
                <a:solidFill>
                  <a:srgbClr val="E779A3">
                    <a:lumMod val="50000"/>
                  </a:srgbClr>
                </a:solidFill>
              </a:endParaRPr>
            </a:p>
          </p:txBody>
        </p:sp>
      </p:grpSp>
      <p:cxnSp>
        <p:nvCxnSpPr>
          <p:cNvPr id="30" name="直接连接符 29"/>
          <p:cNvCxnSpPr/>
          <p:nvPr>
            <p:custDataLst>
              <p:tags r:id="rId18"/>
            </p:custDataLst>
          </p:nvPr>
        </p:nvCxnSpPr>
        <p:spPr>
          <a:xfrm>
            <a:off x="771525" y="5503107"/>
            <a:ext cx="10648950" cy="0"/>
          </a:xfrm>
          <a:prstGeom prst="line">
            <a:avLst/>
          </a:prstGeom>
          <a:ln>
            <a:solidFill>
              <a:srgbClr val="FFC91D"/>
            </a:solidFill>
          </a:ln>
        </p:spPr>
        <p:style>
          <a:lnRef idx="1">
            <a:srgbClr val="E779A3"/>
          </a:lnRef>
          <a:fillRef idx="0">
            <a:srgbClr val="E779A3"/>
          </a:fillRef>
          <a:effectRef idx="0">
            <a:srgbClr val="E779A3"/>
          </a:effectRef>
          <a:fontRef idx="minor">
            <a:srgbClr val="5F5F5F"/>
          </a:fontRef>
        </p:style>
      </p:cxnSp>
      <p:grpSp>
        <p:nvGrpSpPr>
          <p:cNvPr id="31" name="组合 30"/>
          <p:cNvGrpSpPr/>
          <p:nvPr>
            <p:custDataLst>
              <p:tags r:id="rId19"/>
            </p:custDataLst>
          </p:nvPr>
        </p:nvGrpSpPr>
        <p:grpSpPr>
          <a:xfrm>
            <a:off x="3021746" y="4327086"/>
            <a:ext cx="2455984" cy="1330325"/>
            <a:chOff x="1028700" y="3400425"/>
            <a:chExt cx="3124200" cy="1692275"/>
          </a:xfrm>
        </p:grpSpPr>
        <p:sp>
          <p:nvSpPr>
            <p:cNvPr id="33" name="任意多边形 32"/>
            <p:cNvSpPr/>
            <p:nvPr>
              <p:custDataLst>
                <p:tags r:id="rId20"/>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4" name="梯形 33"/>
            <p:cNvSpPr/>
            <p:nvPr>
              <p:custDataLst>
                <p:tags r:id="rId21"/>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5" name="任意多边形 34"/>
            <p:cNvSpPr/>
            <p:nvPr>
              <p:custDataLst>
                <p:tags r:id="rId22"/>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D</a:t>
              </a:r>
              <a:endParaRPr lang="zh-CN" altLang="en-US" sz="2800" dirty="0">
                <a:solidFill>
                  <a:srgbClr val="E779A3">
                    <a:lumMod val="50000"/>
                  </a:srgbClr>
                </a:solidFill>
              </a:endParaRPr>
            </a:p>
          </p:txBody>
        </p:sp>
      </p:grpSp>
      <p:sp>
        <p:nvSpPr>
          <p:cNvPr id="38" name="任意多边形 37"/>
          <p:cNvSpPr/>
          <p:nvPr>
            <p:custDataLst>
              <p:tags r:id="rId23"/>
            </p:custDataLst>
          </p:nvPr>
        </p:nvSpPr>
        <p:spPr>
          <a:xfrm>
            <a:off x="6655435" y="4326890"/>
            <a:ext cx="2456180" cy="1205230"/>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9" name="梯形 38"/>
          <p:cNvSpPr/>
          <p:nvPr>
            <p:custDataLst>
              <p:tags r:id="rId24"/>
            </p:custDataLst>
          </p:nvPr>
        </p:nvSpPr>
        <p:spPr>
          <a:xfrm>
            <a:off x="6947535" y="5267960"/>
            <a:ext cx="1871980" cy="264795"/>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7500" lnSpcReduction="20000"/>
          </a:bodyPr>
          <a:lstStyle/>
          <a:p>
            <a:pPr algn="ctr"/>
            <a:endParaRPr lang="zh-CN" altLang="en-US"/>
          </a:p>
        </p:txBody>
      </p:sp>
      <p:sp>
        <p:nvSpPr>
          <p:cNvPr id="40" name="任意多边形 39"/>
          <p:cNvSpPr/>
          <p:nvPr>
            <p:custDataLst>
              <p:tags r:id="rId25"/>
            </p:custDataLst>
          </p:nvPr>
        </p:nvSpPr>
        <p:spPr>
          <a:xfrm>
            <a:off x="7101205" y="5267960"/>
            <a:ext cx="1564640" cy="389255"/>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2500" lnSpcReduction="20000"/>
          </a:bodyPr>
          <a:lstStyle/>
          <a:p>
            <a:pPr algn="ctr"/>
            <a:r>
              <a:rPr lang="en-US" altLang="zh-CN" sz="2800" dirty="0">
                <a:solidFill>
                  <a:srgbClr val="E779A3">
                    <a:lumMod val="50000"/>
                  </a:srgbClr>
                </a:solidFill>
              </a:rPr>
              <a:t>E</a:t>
            </a:r>
            <a:endParaRPr lang="zh-CN" altLang="en-US" sz="2800" dirty="0">
              <a:solidFill>
                <a:srgbClr val="E779A3">
                  <a:lumMod val="50000"/>
                </a:srgbClr>
              </a:solidFill>
            </a:endParaRPr>
          </a:p>
        </p:txBody>
      </p:sp>
      <p:sp>
        <p:nvSpPr>
          <p:cNvPr id="41" name="文本框 40"/>
          <p:cNvSpPr txBox="1"/>
          <p:nvPr>
            <p:custDataLst>
              <p:tags r:id="rId26"/>
            </p:custDataLst>
          </p:nvPr>
        </p:nvSpPr>
        <p:spPr>
          <a:xfrm>
            <a:off x="1423670" y="2680335"/>
            <a:ext cx="1921510" cy="923290"/>
          </a:xfrm>
          <a:prstGeom prst="rect">
            <a:avLst/>
          </a:prstGeom>
          <a:noFill/>
        </p:spPr>
        <p:txBody>
          <a:bodyPr wrap="square" rtlCol="0">
            <a:normAutofit/>
          </a:bodyPr>
          <a:lstStyle/>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改善运动系统的</a:t>
            </a:r>
            <a:endParaRPr lang="zh-CN" altLang="en-US" sz="1400" spc="150">
              <a:solidFill>
                <a:srgbClr val="FFFFFF"/>
              </a:solidFill>
              <a:uFillTx/>
              <a:latin typeface="微软雅黑" panose="020B0503020204020204" charset="-122"/>
              <a:ea typeface="微软雅黑" panose="020B0503020204020204" charset="-122"/>
            </a:endParaRPr>
          </a:p>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功能</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42" name="文本框 41"/>
          <p:cNvSpPr txBox="1"/>
          <p:nvPr>
            <p:custDataLst>
              <p:tags r:id="rId27"/>
            </p:custDataLst>
          </p:nvPr>
        </p:nvSpPr>
        <p:spPr>
          <a:xfrm>
            <a:off x="5089525" y="2686685"/>
            <a:ext cx="1921510" cy="923290"/>
          </a:xfrm>
          <a:prstGeom prst="rect">
            <a:avLst/>
          </a:prstGeom>
          <a:noFill/>
        </p:spPr>
        <p:txBody>
          <a:bodyPr wrap="square" rtlCol="0">
            <a:normAutofit/>
          </a:bodyPr>
          <a:lstStyle/>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改善中枢神经系统的功能</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43" name="文本框 42"/>
          <p:cNvSpPr txBox="1"/>
          <p:nvPr>
            <p:custDataLst>
              <p:tags r:id="rId28"/>
            </p:custDataLst>
          </p:nvPr>
        </p:nvSpPr>
        <p:spPr>
          <a:xfrm>
            <a:off x="8761095" y="2680335"/>
            <a:ext cx="1921510" cy="923290"/>
          </a:xfrm>
          <a:prstGeom prst="rect">
            <a:avLst/>
          </a:prstGeom>
          <a:noFill/>
        </p:spPr>
        <p:txBody>
          <a:bodyPr wrap="square" rtlCol="0">
            <a:normAutofit/>
          </a:bodyPr>
          <a:lstStyle/>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改善循环系统的</a:t>
            </a:r>
            <a:endParaRPr lang="zh-CN" altLang="en-US" sz="1400" spc="150">
              <a:solidFill>
                <a:srgbClr val="FFFFFF"/>
              </a:solidFill>
              <a:uFillTx/>
              <a:latin typeface="微软雅黑" panose="020B0503020204020204" charset="-122"/>
              <a:ea typeface="微软雅黑" panose="020B0503020204020204" charset="-122"/>
            </a:endParaRPr>
          </a:p>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功能</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44" name="文本框 43"/>
          <p:cNvSpPr txBox="1"/>
          <p:nvPr>
            <p:custDataLst>
              <p:tags r:id="rId29"/>
            </p:custDataLst>
          </p:nvPr>
        </p:nvSpPr>
        <p:spPr>
          <a:xfrm>
            <a:off x="3242945" y="4467860"/>
            <a:ext cx="1921510" cy="923290"/>
          </a:xfrm>
          <a:prstGeom prst="rect">
            <a:avLst/>
          </a:prstGeom>
          <a:noFill/>
        </p:spPr>
        <p:txBody>
          <a:bodyPr wrap="square" rtlCol="0">
            <a:normAutofit/>
          </a:bodyPr>
          <a:lstStyle/>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改善呼吸系统和消化系统的功能</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45" name="文本框 44"/>
          <p:cNvSpPr txBox="1"/>
          <p:nvPr>
            <p:custDataLst>
              <p:tags r:id="rId30"/>
            </p:custDataLst>
          </p:nvPr>
        </p:nvSpPr>
        <p:spPr>
          <a:xfrm>
            <a:off x="6839585" y="4467860"/>
            <a:ext cx="1921510" cy="923290"/>
          </a:xfrm>
          <a:prstGeom prst="rect">
            <a:avLst/>
          </a:prstGeom>
          <a:noFill/>
        </p:spPr>
        <p:txBody>
          <a:bodyPr wrap="square" rtlCol="0">
            <a:normAutofit/>
          </a:bodyPr>
          <a:lstStyle/>
          <a:p>
            <a:pPr algn="ctr">
              <a:lnSpc>
                <a:spcPct val="120000"/>
              </a:lnSpc>
            </a:pPr>
            <a:r>
              <a:rPr lang="zh-CN" altLang="en-US" sz="1400" spc="150">
                <a:solidFill>
                  <a:srgbClr val="FFFFFF"/>
                </a:solidFill>
                <a:uFillTx/>
                <a:latin typeface="微软雅黑" panose="020B0503020204020204" charset="-122"/>
                <a:ea typeface="微软雅黑" panose="020B0503020204020204" charset="-122"/>
              </a:rPr>
              <a:t>全面发展身体素质，提高机体适应能力</a:t>
            </a:r>
            <a:endParaRPr lang="zh-CN" altLang="en-US" sz="1400" spc="150">
              <a:solidFill>
                <a:srgbClr val="FFFFFF"/>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二、大学生体育锻炼的现状</a:t>
            </a:r>
            <a:endParaRPr lang="en-US" sz="2000">
              <a:solidFill>
                <a:schemeClr val="tx1">
                  <a:lumMod val="75000"/>
                  <a:lumOff val="25000"/>
                </a:schemeClr>
              </a:solidFill>
              <a:latin typeface="+mn-lt"/>
              <a:ea typeface="+mn-ea"/>
              <a:cs typeface="+mn-ea"/>
              <a:sym typeface="+mn-lt"/>
            </a:endParaRPr>
          </a:p>
        </p:txBody>
      </p:sp>
      <p:sp>
        <p:nvSpPr>
          <p:cNvPr id="21" name="椭圆 20"/>
          <p:cNvSpPr/>
          <p:nvPr>
            <p:custDataLst>
              <p:tags r:id="rId5"/>
            </p:custDataLst>
          </p:nvPr>
        </p:nvSpPr>
        <p:spPr>
          <a:xfrm>
            <a:off x="1565111" y="2076078"/>
            <a:ext cx="561820" cy="558839"/>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6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A</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6"/>
            </p:custDataLst>
          </p:nvPr>
        </p:nvSpPr>
        <p:spPr>
          <a:xfrm>
            <a:off x="2245360" y="2075815"/>
            <a:ext cx="8121650" cy="1095375"/>
          </a:xfrm>
          <a:prstGeom prst="rect">
            <a:avLst/>
          </a:prstGeom>
          <a:noFill/>
        </p:spPr>
        <p:txBody>
          <a:bodyPr wrap="square" rtlCol="0" anchor="ctr">
            <a:normAutofit lnSpcReduction="20000"/>
          </a:bodyPr>
          <a:p>
            <a:pPr algn="just">
              <a:lnSpc>
                <a:spcPct val="15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（一）自身原因</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一些大学生对体育锻炼兴趣不高，对运动所需要的规范、无数次重复动作感到厌烦，特别害怕对耐力素质有明确要求的长跑运动。</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7"/>
            </p:custDataLst>
          </p:nvPr>
        </p:nvSpPr>
        <p:spPr>
          <a:xfrm>
            <a:off x="1565111" y="3830543"/>
            <a:ext cx="561820" cy="558839"/>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6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B</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8"/>
            </p:custDataLst>
          </p:nvPr>
        </p:nvSpPr>
        <p:spPr>
          <a:xfrm>
            <a:off x="2245360" y="3830320"/>
            <a:ext cx="8121650" cy="1095375"/>
          </a:xfrm>
          <a:prstGeom prst="rect">
            <a:avLst/>
          </a:prstGeom>
          <a:noFill/>
        </p:spPr>
        <p:txBody>
          <a:bodyPr wrap="square" rtlCol="0" anchor="ctr">
            <a:normAutofit lnSpcReduction="20000"/>
          </a:bodyPr>
          <a:p>
            <a:pPr algn="just">
              <a:lnSpc>
                <a:spcPct val="15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（二）外部原因</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许多学校体育师资缺乏、体育设施陈旧、老化，缺乏鼓励学生积极参加体育锻炼、</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切实落实各种课外体育锻炼安排的有效机制。</a:t>
            </a:r>
            <a:endParaRPr lang="en-US" altLang="zh-CN"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三、大学生体育锻炼应遵循的原则</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4" name="图片 23"/>
          <p:cNvPicPr>
            <a:picLocks noChangeAspect="1"/>
          </p:cNvPicPr>
          <p:nvPr/>
        </p:nvPicPr>
        <p:blipFill>
          <a:blip r:embed="rId4" cstate="screen"/>
          <a:stretch>
            <a:fillRect/>
          </a:stretch>
        </p:blipFill>
        <p:spPr>
          <a:xfrm>
            <a:off x="957769" y="1367835"/>
            <a:ext cx="1781939" cy="1593334"/>
          </a:xfrm>
          <a:prstGeom prst="rect">
            <a:avLst/>
          </a:prstGeom>
        </p:spPr>
      </p:pic>
      <p:grpSp>
        <p:nvGrpSpPr>
          <p:cNvPr id="34" name="组合 33"/>
          <p:cNvGrpSpPr/>
          <p:nvPr/>
        </p:nvGrpSpPr>
        <p:grpSpPr>
          <a:xfrm>
            <a:off x="2740025" y="1444625"/>
            <a:ext cx="3734435" cy="4207510"/>
            <a:chOff x="2739708" y="2436683"/>
            <a:chExt cx="3314282" cy="3364121"/>
          </a:xfrm>
        </p:grpSpPr>
        <p:pic>
          <p:nvPicPr>
            <p:cNvPr id="22" name="图片 21"/>
            <p:cNvPicPr>
              <a:picLocks noChangeAspect="1"/>
            </p:cNvPicPr>
            <p:nvPr/>
          </p:nvPicPr>
          <p:blipFill>
            <a:blip r:embed="rId5" cstate="screen"/>
            <a:stretch>
              <a:fillRect/>
            </a:stretch>
          </p:blipFill>
          <p:spPr>
            <a:xfrm>
              <a:off x="2739708" y="2436683"/>
              <a:ext cx="3314282" cy="3364121"/>
            </a:xfrm>
            <a:prstGeom prst="rect">
              <a:avLst/>
            </a:prstGeom>
          </p:spPr>
        </p:pic>
        <p:sp>
          <p:nvSpPr>
            <p:cNvPr id="15" name="文本框 14"/>
            <p:cNvSpPr txBox="1"/>
            <p:nvPr/>
          </p:nvSpPr>
          <p:spPr>
            <a:xfrm>
              <a:off x="2965695" y="2893118"/>
              <a:ext cx="3027431" cy="294475"/>
            </a:xfrm>
            <a:prstGeom prst="rect">
              <a:avLst/>
            </a:prstGeom>
            <a:noFill/>
          </p:spPr>
          <p:txBody>
            <a:bodyPr wrap="square">
              <a:spAutoFit/>
            </a:bodyPr>
            <a:lstStyle/>
            <a:p>
              <a:r>
                <a:rPr lang="zh-CN" altLang="en-US" dirty="0">
                  <a:solidFill>
                    <a:schemeClr val="tx1">
                      <a:lumMod val="75000"/>
                      <a:lumOff val="25000"/>
                    </a:schemeClr>
                  </a:solidFill>
                  <a:cs typeface="+mn-ea"/>
                  <a:sym typeface="+mn-lt"/>
                </a:rPr>
                <a:t>（一）经常锻炼</a:t>
              </a:r>
              <a:endParaRPr lang="zh-CN" altLang="en-US" dirty="0">
                <a:solidFill>
                  <a:schemeClr val="tx1">
                    <a:lumMod val="75000"/>
                    <a:lumOff val="25000"/>
                  </a:schemeClr>
                </a:solidFill>
                <a:cs typeface="+mn-ea"/>
                <a:sym typeface="+mn-lt"/>
              </a:endParaRPr>
            </a:p>
          </p:txBody>
        </p:sp>
        <p:sp>
          <p:nvSpPr>
            <p:cNvPr id="16" name="文本框 15"/>
            <p:cNvSpPr txBox="1"/>
            <p:nvPr/>
          </p:nvSpPr>
          <p:spPr>
            <a:xfrm>
              <a:off x="3198813" y="4015865"/>
              <a:ext cx="2485390"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（二）循序渐进</a:t>
              </a:r>
              <a:endParaRPr lang="zh-CN" altLang="en-US" dirty="0">
                <a:solidFill>
                  <a:schemeClr val="tx1">
                    <a:lumMod val="75000"/>
                    <a:lumOff val="25000"/>
                  </a:schemeClr>
                </a:solidFill>
                <a:cs typeface="+mn-ea"/>
                <a:sym typeface="+mn-lt"/>
              </a:endParaRPr>
            </a:p>
          </p:txBody>
        </p:sp>
        <p:sp>
          <p:nvSpPr>
            <p:cNvPr id="17" name="文本框 16"/>
            <p:cNvSpPr txBox="1"/>
            <p:nvPr/>
          </p:nvSpPr>
          <p:spPr>
            <a:xfrm>
              <a:off x="2882288" y="5290044"/>
              <a:ext cx="3050537"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（三）因人而异</a:t>
              </a:r>
              <a:endParaRPr lang="zh-CN" altLang="en-US" dirty="0">
                <a:solidFill>
                  <a:schemeClr val="tx1">
                    <a:lumMod val="75000"/>
                    <a:lumOff val="25000"/>
                  </a:schemeClr>
                </a:solidFill>
                <a:cs typeface="+mn-ea"/>
                <a:sym typeface="+mn-lt"/>
              </a:endParaRPr>
            </a:p>
          </p:txBody>
        </p:sp>
      </p:grpSp>
      <p:grpSp>
        <p:nvGrpSpPr>
          <p:cNvPr id="35" name="组合 34"/>
          <p:cNvGrpSpPr/>
          <p:nvPr/>
        </p:nvGrpSpPr>
        <p:grpSpPr>
          <a:xfrm>
            <a:off x="6783705" y="1465580"/>
            <a:ext cx="3734435" cy="4207510"/>
            <a:chOff x="6783699" y="2457613"/>
            <a:chExt cx="3314282" cy="3364121"/>
          </a:xfrm>
        </p:grpSpPr>
        <p:pic>
          <p:nvPicPr>
            <p:cNvPr id="25" name="图片 24"/>
            <p:cNvPicPr>
              <a:picLocks noChangeAspect="1"/>
            </p:cNvPicPr>
            <p:nvPr/>
          </p:nvPicPr>
          <p:blipFill>
            <a:blip r:embed="rId5" cstate="screen"/>
            <a:stretch>
              <a:fillRect/>
            </a:stretch>
          </p:blipFill>
          <p:spPr>
            <a:xfrm>
              <a:off x="6783699" y="2457613"/>
              <a:ext cx="3314282" cy="3364121"/>
            </a:xfrm>
            <a:prstGeom prst="rect">
              <a:avLst/>
            </a:prstGeom>
          </p:spPr>
        </p:pic>
        <p:sp>
          <p:nvSpPr>
            <p:cNvPr id="18" name="文本框 17"/>
            <p:cNvSpPr txBox="1"/>
            <p:nvPr/>
          </p:nvSpPr>
          <p:spPr>
            <a:xfrm>
              <a:off x="6948258" y="4116827"/>
              <a:ext cx="3149723"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（五）要有准备和整理活动</a:t>
              </a:r>
              <a:endParaRPr lang="zh-CN" altLang="en-US" dirty="0">
                <a:solidFill>
                  <a:schemeClr val="tx1">
                    <a:lumMod val="75000"/>
                    <a:lumOff val="25000"/>
                  </a:schemeClr>
                </a:solidFill>
                <a:cs typeface="+mn-ea"/>
                <a:sym typeface="+mn-lt"/>
              </a:endParaRPr>
            </a:p>
          </p:txBody>
        </p:sp>
        <p:sp>
          <p:nvSpPr>
            <p:cNvPr id="20" name="文本框 19"/>
            <p:cNvSpPr txBox="1"/>
            <p:nvPr/>
          </p:nvSpPr>
          <p:spPr>
            <a:xfrm>
              <a:off x="7124651" y="5221618"/>
              <a:ext cx="2780029"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（六）运动与休息交替</a:t>
              </a:r>
              <a:endParaRPr lang="zh-CN" altLang="en-US" dirty="0">
                <a:solidFill>
                  <a:schemeClr val="tx1">
                    <a:lumMod val="75000"/>
                    <a:lumOff val="25000"/>
                  </a:schemeClr>
                </a:solidFill>
                <a:cs typeface="+mn-ea"/>
                <a:sym typeface="+mn-lt"/>
              </a:endParaRPr>
            </a:p>
          </p:txBody>
        </p:sp>
        <p:sp>
          <p:nvSpPr>
            <p:cNvPr id="27" name="文本框 26"/>
            <p:cNvSpPr txBox="1"/>
            <p:nvPr/>
          </p:nvSpPr>
          <p:spPr>
            <a:xfrm>
              <a:off x="6976999" y="2897294"/>
              <a:ext cx="2927682" cy="294475"/>
            </a:xfrm>
            <a:prstGeom prst="rect">
              <a:avLst/>
            </a:prstGeom>
            <a:noFill/>
          </p:spPr>
          <p:txBody>
            <a:bodyPr wrap="square">
              <a:spAutoFit/>
            </a:bodyPr>
            <a:lstStyle/>
            <a:p>
              <a:pPr algn="just"/>
              <a:r>
                <a:rPr lang="zh-CN" altLang="en-US" dirty="0">
                  <a:solidFill>
                    <a:schemeClr val="tx1">
                      <a:lumMod val="75000"/>
                      <a:lumOff val="25000"/>
                    </a:schemeClr>
                  </a:solidFill>
                  <a:cs typeface="+mn-ea"/>
                  <a:sym typeface="+mn-lt"/>
                </a:rPr>
                <a:t>（四）全面锻炼</a:t>
              </a:r>
              <a:endParaRPr lang="zh-CN" altLang="en-US" dirty="0">
                <a:solidFill>
                  <a:schemeClr val="tx1">
                    <a:lumMod val="75000"/>
                    <a:lumOff val="25000"/>
                  </a:schemeClr>
                </a:solidFill>
                <a:cs typeface="+mn-ea"/>
                <a:sym typeface="+mn-lt"/>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par>
                                <p:cTn id="34" presetID="22" presetClass="entr" presetSubtype="1"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up)">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四、大学生体育锻炼的注意事项</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21" name="椭圆 20"/>
          <p:cNvSpPr/>
          <p:nvPr>
            <p:custDataLst>
              <p:tags r:id="rId4"/>
            </p:custDataLst>
          </p:nvPr>
        </p:nvSpPr>
        <p:spPr>
          <a:xfrm>
            <a:off x="1917216" y="1654776"/>
            <a:ext cx="607314" cy="604091"/>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A</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5"/>
            </p:custDataLst>
          </p:nvPr>
        </p:nvSpPr>
        <p:spPr>
          <a:xfrm>
            <a:off x="2652257" y="1654776"/>
            <a:ext cx="2854821" cy="1875448"/>
          </a:xfrm>
          <a:prstGeom prst="rect">
            <a:avLst/>
          </a:prstGeom>
          <a:noFill/>
        </p:spPr>
        <p:txBody>
          <a:bodyPr wrap="square" rtlCol="0" anchor="ctr">
            <a:normAutofit/>
          </a:bodyPr>
          <a:p>
            <a:pPr algn="dist">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（1）运动之前先热身，尤其在进行负荷强度较大的运动之前，应先做预热活动，否则突然进行大负荷运动，身体可能会感到不适。</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63" name="椭圆 62"/>
          <p:cNvSpPr/>
          <p:nvPr>
            <p:custDataLst>
              <p:tags r:id="rId6"/>
            </p:custDataLst>
          </p:nvPr>
        </p:nvSpPr>
        <p:spPr>
          <a:xfrm>
            <a:off x="1917216" y="3957104"/>
            <a:ext cx="607314" cy="604091"/>
          </a:xfrm>
          <a:prstGeom prst="ellipse">
            <a:avLst/>
          </a:prstGeom>
          <a:solidFill>
            <a:srgbClr val="38658A"/>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C</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文本框 61"/>
          <p:cNvSpPr txBox="1"/>
          <p:nvPr>
            <p:custDataLst>
              <p:tags r:id="rId7"/>
            </p:custDataLst>
          </p:nvPr>
        </p:nvSpPr>
        <p:spPr>
          <a:xfrm>
            <a:off x="2652257" y="3957104"/>
            <a:ext cx="2854821" cy="1875448"/>
          </a:xfrm>
          <a:prstGeom prst="rect">
            <a:avLst/>
          </a:prstGeom>
          <a:noFill/>
        </p:spPr>
        <p:txBody>
          <a:bodyPr wrap="square" rtlCol="0" anchor="ctr">
            <a:normAutofit/>
          </a:bodyPr>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（3）注意安全，要穿适宜运动的衣服。不要被衣服束缚，衣服上不要戴尖利的装饰品，以免发生意外伤害。</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69" name="椭圆 68"/>
          <p:cNvSpPr/>
          <p:nvPr>
            <p:custDataLst>
              <p:tags r:id="rId8"/>
            </p:custDataLst>
          </p:nvPr>
        </p:nvSpPr>
        <p:spPr>
          <a:xfrm>
            <a:off x="6178795" y="1654776"/>
            <a:ext cx="607314" cy="604091"/>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B</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9"/>
            </p:custDataLst>
          </p:nvPr>
        </p:nvSpPr>
        <p:spPr>
          <a:xfrm>
            <a:off x="6913836" y="1654776"/>
            <a:ext cx="2854821" cy="1875448"/>
          </a:xfrm>
          <a:prstGeom prst="rect">
            <a:avLst/>
          </a:prstGeom>
          <a:noFill/>
        </p:spPr>
        <p:txBody>
          <a:bodyPr wrap="square" rtlCol="0" anchor="ctr">
            <a:normAutofit/>
          </a:bodyPr>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（2）大学生精力充沛，尤其是男生对对抗性的集体球类活动会更感兴趣，往往因冲动而忽略了自己的能力。</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75" name="椭圆 74"/>
          <p:cNvSpPr/>
          <p:nvPr>
            <p:custDataLst>
              <p:tags r:id="rId10"/>
            </p:custDataLst>
          </p:nvPr>
        </p:nvSpPr>
        <p:spPr>
          <a:xfrm>
            <a:off x="6178795" y="3957104"/>
            <a:ext cx="607314" cy="604091"/>
          </a:xfrm>
          <a:prstGeom prst="ellipse">
            <a:avLst/>
          </a:prstGeom>
          <a:solidFill>
            <a:srgbClr val="415595"/>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D</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4" name="文本框 73"/>
          <p:cNvSpPr txBox="1"/>
          <p:nvPr>
            <p:custDataLst>
              <p:tags r:id="rId11"/>
            </p:custDataLst>
          </p:nvPr>
        </p:nvSpPr>
        <p:spPr>
          <a:xfrm>
            <a:off x="6913836" y="3957104"/>
            <a:ext cx="2854821" cy="1875448"/>
          </a:xfrm>
          <a:prstGeom prst="rect">
            <a:avLst/>
          </a:prstGeom>
          <a:noFill/>
        </p:spPr>
        <p:txBody>
          <a:bodyPr wrap="square" rtlCol="0" anchor="ctr">
            <a:normAutofit/>
          </a:bodyPr>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（4）避免在大病期间进行大强度的体育锻炼，以免发生意外。</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05.</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欲望的博弈</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——成瘾行为与健康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06.</a:t>
            </a:r>
            <a:r>
              <a:rPr lang="en-US" sz="2000" dirty="0">
                <a:solidFill>
                  <a:schemeClr val="tx1">
                    <a:lumMod val="75000"/>
                    <a:lumOff val="25000"/>
                  </a:schemeClr>
                </a:solidFill>
                <a:latin typeface="+mn-lt"/>
                <a:ea typeface="+mn-ea"/>
                <a:cs typeface="+mn-ea"/>
                <a:sym typeface="+mn-lt"/>
              </a:rPr>
              <a:t>模块六　身体常见症状的自我分析</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07.</a:t>
            </a:r>
            <a:r>
              <a:rPr lang="en-US" sz="2000" dirty="0">
                <a:solidFill>
                  <a:schemeClr val="tx1">
                    <a:lumMod val="75000"/>
                    <a:lumOff val="25000"/>
                  </a:schemeClr>
                </a:solidFill>
                <a:latin typeface="+mn-lt"/>
                <a:ea typeface="+mn-ea"/>
                <a:cs typeface="+mn-ea"/>
                <a:sym typeface="+mn-lt"/>
              </a:rPr>
              <a:t>模块七　性与生殖健康</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08.</a:t>
            </a:r>
            <a:r>
              <a:rPr lang="en-US" sz="2000" dirty="0">
                <a:solidFill>
                  <a:schemeClr val="tx1">
                    <a:lumMod val="75000"/>
                    <a:lumOff val="25000"/>
                  </a:schemeClr>
                </a:solidFill>
                <a:latin typeface="+mn-lt"/>
                <a:ea typeface="+mn-ea"/>
                <a:cs typeface="+mn-ea"/>
                <a:sym typeface="+mn-lt"/>
              </a:rPr>
              <a:t>模块八　安全应急与避险</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35" y="2267585"/>
            <a:ext cx="473202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05.</a:t>
            </a:r>
            <a:r>
              <a:rPr sz="2000" dirty="0">
                <a:solidFill>
                  <a:schemeClr val="tx1">
                    <a:lumMod val="75000"/>
                    <a:lumOff val="25000"/>
                  </a:schemeClr>
                </a:solidFill>
                <a:latin typeface="+mn-lt"/>
                <a:ea typeface="+mn-ea"/>
                <a:cs typeface="+mn-ea"/>
                <a:sym typeface="+mn-lt"/>
              </a:rPr>
              <a:t>模块五　心理异常与危机应对</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13" grpId="0"/>
      <p:bldP spid="14" grpId="0"/>
      <p:bldP spid="15" grpId="0"/>
      <p:bldP spid="3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一、成瘾行为</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grpSp>
        <p:nvGrpSpPr>
          <p:cNvPr id="5" name="组合 4"/>
          <p:cNvGrpSpPr/>
          <p:nvPr>
            <p:custDataLst>
              <p:tags r:id="rId4"/>
            </p:custDataLst>
          </p:nvPr>
        </p:nvGrpSpPr>
        <p:grpSpPr>
          <a:xfrm>
            <a:off x="1209010" y="1906539"/>
            <a:ext cx="1559923" cy="1368465"/>
            <a:chOff x="995205" y="1951558"/>
            <a:chExt cx="1611760" cy="1413942"/>
          </a:xfrm>
        </p:grpSpPr>
        <p:sp>
          <p:nvSpPr>
            <p:cNvPr id="25" name="任意多边形 24"/>
            <p:cNvSpPr/>
            <p:nvPr>
              <p:custDataLst>
                <p:tags r:id="rId5"/>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26" name="任意多边形 25"/>
            <p:cNvSpPr/>
            <p:nvPr>
              <p:custDataLst>
                <p:tags r:id="rId6"/>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1600" dirty="0">
                  <a:solidFill>
                    <a:srgbClr val="E7E6E6">
                      <a:lumMod val="25000"/>
                    </a:srgbClr>
                  </a:solidFill>
                  <a:sym typeface="Arial" panose="020B0604020202020204" pitchFamily="34" charset="0"/>
                </a:rPr>
                <a:t>（一）成瘾行为的内涵</a:t>
              </a:r>
              <a:endParaRPr lang="zh-CN" altLang="en-US" sz="1600" dirty="0">
                <a:solidFill>
                  <a:srgbClr val="E7E6E6">
                    <a:lumMod val="25000"/>
                  </a:srgbClr>
                </a:solidFill>
                <a:sym typeface="Arial" panose="020B0604020202020204" pitchFamily="34" charset="0"/>
              </a:endParaRPr>
            </a:p>
          </p:txBody>
        </p:sp>
      </p:grpSp>
      <p:grpSp>
        <p:nvGrpSpPr>
          <p:cNvPr id="7" name="组合 6"/>
          <p:cNvGrpSpPr/>
          <p:nvPr>
            <p:custDataLst>
              <p:tags r:id="rId7"/>
            </p:custDataLst>
          </p:nvPr>
        </p:nvGrpSpPr>
        <p:grpSpPr>
          <a:xfrm>
            <a:off x="1209010" y="3700424"/>
            <a:ext cx="1559923" cy="1368465"/>
            <a:chOff x="995205" y="1951558"/>
            <a:chExt cx="1611760" cy="1413942"/>
          </a:xfrm>
        </p:grpSpPr>
        <p:sp>
          <p:nvSpPr>
            <p:cNvPr id="9" name="任意多边形 8"/>
            <p:cNvSpPr/>
            <p:nvPr>
              <p:custDataLst>
                <p:tags r:id="rId8"/>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8BC53F"/>
            </a:solidFill>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14" name="任意多边形 13"/>
            <p:cNvSpPr/>
            <p:nvPr>
              <p:custDataLst>
                <p:tags r:id="rId9"/>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1600" dirty="0">
                  <a:solidFill>
                    <a:srgbClr val="E7E6E6">
                      <a:lumMod val="25000"/>
                    </a:srgbClr>
                  </a:solidFill>
                  <a:sym typeface="Arial" panose="020B0604020202020204" pitchFamily="34" charset="0"/>
                </a:rPr>
                <a:t>（二）成瘾行为分类</a:t>
              </a:r>
              <a:endParaRPr lang="zh-CN" altLang="en-US" sz="1600" dirty="0">
                <a:solidFill>
                  <a:srgbClr val="E7E6E6">
                    <a:lumMod val="25000"/>
                  </a:srgbClr>
                </a:solidFill>
                <a:sym typeface="Arial" panose="020B0604020202020204" pitchFamily="34" charset="0"/>
              </a:endParaRPr>
            </a:p>
          </p:txBody>
        </p:sp>
      </p:grpSp>
      <p:sp>
        <p:nvSpPr>
          <p:cNvPr id="15" name="文本框 14"/>
          <p:cNvSpPr txBox="1"/>
          <p:nvPr>
            <p:custDataLst>
              <p:tags r:id="rId10"/>
            </p:custDataLst>
          </p:nvPr>
        </p:nvSpPr>
        <p:spPr>
          <a:xfrm>
            <a:off x="3260090" y="1906270"/>
            <a:ext cx="7440295" cy="1136015"/>
          </a:xfrm>
          <a:prstGeom prst="rect">
            <a:avLst/>
          </a:prstGeom>
          <a:noFill/>
        </p:spPr>
        <p:txBody>
          <a:bodyPr wrap="square" rtlCol="0" anchor="ctr" anchorCtr="0">
            <a:normAutofit fontScale="90000"/>
          </a:bodyPr>
          <a:p>
            <a:pPr algn="just">
              <a:lnSpc>
                <a:spcPct val="150000"/>
              </a:lnSpc>
            </a:pPr>
            <a:r>
              <a:rPr lang="zh-CN" altLang="en-US" dirty="0">
                <a:solidFill>
                  <a:sysClr val="windowText" lastClr="000000">
                    <a:lumMod val="65000"/>
                    <a:lumOff val="35000"/>
                  </a:sysClr>
                </a:solidFill>
                <a:sym typeface="Arial" panose="020B0604020202020204" pitchFamily="34" charset="0"/>
              </a:rPr>
              <a:t>成瘾行为（addictive behaviors）是一种额外的超乎寻常的嗜好和习惯性，这种嗜好和习惯性是通过刺激中枢神经而造成兴奋或愉快感而形成的。</a:t>
            </a:r>
            <a:endParaRPr lang="zh-CN" altLang="en-US" dirty="0">
              <a:solidFill>
                <a:sysClr val="windowText" lastClr="000000">
                  <a:lumMod val="65000"/>
                  <a:lumOff val="35000"/>
                </a:sysClr>
              </a:solidFill>
              <a:sym typeface="Arial" panose="020B0604020202020204" pitchFamily="34" charset="0"/>
            </a:endParaRPr>
          </a:p>
        </p:txBody>
      </p:sp>
      <p:sp>
        <p:nvSpPr>
          <p:cNvPr id="18" name="文本框 17"/>
          <p:cNvSpPr txBox="1"/>
          <p:nvPr>
            <p:custDataLst>
              <p:tags r:id="rId11"/>
            </p:custDataLst>
          </p:nvPr>
        </p:nvSpPr>
        <p:spPr>
          <a:xfrm>
            <a:off x="3387090" y="3768725"/>
            <a:ext cx="7646035" cy="1136015"/>
          </a:xfrm>
          <a:prstGeom prst="rect">
            <a:avLst/>
          </a:prstGeom>
          <a:noFill/>
        </p:spPr>
        <p:txBody>
          <a:bodyPr wrap="square" rtlCol="0" anchor="ctr" anchorCtr="0">
            <a:normAutofit fontScale="90000"/>
          </a:bodyPr>
          <a:p>
            <a:pPr>
              <a:lnSpc>
                <a:spcPct val="130000"/>
              </a:lnSpc>
            </a:pPr>
            <a:r>
              <a:rPr lang="zh-CN" altLang="en-US" dirty="0">
                <a:solidFill>
                  <a:sysClr val="windowText" lastClr="000000">
                    <a:lumMod val="65000"/>
                    <a:lumOff val="35000"/>
                  </a:sysClr>
                </a:solidFill>
                <a:sym typeface="Arial" panose="020B0604020202020204" pitchFamily="34" charset="0"/>
              </a:rPr>
              <a:t>成瘾行为是与人类文明共生的一种现象，它的发生至少有 5000 年的历史，现已发展成为影响人类身心健康的全球性灾难。成瘾行为分为物质成瘾和精神成瘾行为。</a:t>
            </a:r>
            <a:endParaRPr lang="zh-CN" altLang="en-US" dirty="0">
              <a:solidFill>
                <a:sysClr val="windowText" lastClr="000000">
                  <a:lumMod val="65000"/>
                  <a:lumOff val="35000"/>
                </a:sysClr>
              </a:solidFill>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854700" y="1511935"/>
            <a:ext cx="5243830" cy="425069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30000"/>
              </a:lnSpc>
              <a:spcBef>
                <a:spcPts val="0"/>
              </a:spcBef>
              <a:spcAft>
                <a:spcPts val="0"/>
              </a:spcAft>
            </a:pPr>
            <a:r>
              <a:rPr lang="zh-CN" altLang="en-US" dirty="0">
                <a:latin typeface="+mn-lt"/>
                <a:ea typeface="+mn-ea"/>
                <a:cs typeface="+mn-ea"/>
                <a:sym typeface="+mn-lt"/>
              </a:rPr>
              <a:t>物质滥用是一类导致伤害的健康危险行为的总称。它导致的伤害可能不是立刻发生的，而是一个长期、慢性的过程。这类行为包括：①吸烟；②喝酒；③滥用药物（俗称吸毒）；④习惯性地吸入某些可溶性气体等。物质滥用是全世界面临的严重问题，尤以青少年为最。</a:t>
            </a:r>
            <a:endParaRPr lang="zh-CN" altLang="en-US" dirty="0">
              <a:latin typeface="+mn-lt"/>
              <a:ea typeface="+mn-ea"/>
              <a:cs typeface="+mn-ea"/>
              <a:sym typeface="+mn-lt"/>
            </a:endParaRPr>
          </a:p>
          <a:p>
            <a:pPr>
              <a:lnSpc>
                <a:spcPct val="130000"/>
              </a:lnSpc>
              <a:spcBef>
                <a:spcPts val="0"/>
              </a:spcBef>
              <a:spcAft>
                <a:spcPts val="0"/>
              </a:spcAft>
            </a:pPr>
            <a:r>
              <a:rPr lang="zh-CN" altLang="en-US" dirty="0">
                <a:latin typeface="+mn-lt"/>
                <a:ea typeface="+mn-ea"/>
                <a:cs typeface="+mn-ea"/>
                <a:sym typeface="+mn-lt"/>
              </a:rPr>
              <a:t>（一）吸烟、饮酒的危害</a:t>
            </a:r>
            <a:endParaRPr lang="zh-CN" altLang="en-US" dirty="0">
              <a:latin typeface="+mn-lt"/>
              <a:ea typeface="+mn-ea"/>
              <a:cs typeface="+mn-ea"/>
              <a:sym typeface="+mn-lt"/>
            </a:endParaRPr>
          </a:p>
          <a:p>
            <a:pPr>
              <a:lnSpc>
                <a:spcPct val="130000"/>
              </a:lnSpc>
              <a:spcBef>
                <a:spcPts val="0"/>
              </a:spcBef>
              <a:spcAft>
                <a:spcPts val="0"/>
              </a:spcAft>
            </a:pPr>
            <a:r>
              <a:rPr lang="zh-CN" altLang="en-US" dirty="0">
                <a:latin typeface="+mn-lt"/>
                <a:ea typeface="+mn-ea"/>
                <a:cs typeface="+mn-ea"/>
                <a:sym typeface="+mn-lt"/>
              </a:rPr>
              <a:t>1. 吸烟的危害</a:t>
            </a:r>
            <a:endParaRPr lang="zh-CN" altLang="en-US" dirty="0">
              <a:latin typeface="+mn-lt"/>
              <a:ea typeface="+mn-ea"/>
              <a:cs typeface="+mn-ea"/>
              <a:sym typeface="+mn-lt"/>
            </a:endParaRPr>
          </a:p>
          <a:p>
            <a:pPr>
              <a:lnSpc>
                <a:spcPct val="130000"/>
              </a:lnSpc>
              <a:spcBef>
                <a:spcPts val="0"/>
              </a:spcBef>
              <a:spcAft>
                <a:spcPts val="0"/>
              </a:spcAft>
            </a:pPr>
            <a:r>
              <a:rPr lang="zh-CN" altLang="en-US" dirty="0">
                <a:latin typeface="+mn-lt"/>
                <a:ea typeface="+mn-ea"/>
                <a:cs typeface="+mn-ea"/>
                <a:sym typeface="+mn-lt"/>
              </a:rPr>
              <a:t>吸烟的危害主要归纳为以下几点。</a:t>
            </a:r>
            <a:endParaRPr lang="zh-CN" altLang="en-US" dirty="0">
              <a:latin typeface="+mn-lt"/>
              <a:ea typeface="+mn-ea"/>
              <a:cs typeface="+mn-ea"/>
              <a:sym typeface="+mn-lt"/>
            </a:endParaRPr>
          </a:p>
          <a:p>
            <a:pPr>
              <a:lnSpc>
                <a:spcPct val="130000"/>
              </a:lnSpc>
              <a:spcBef>
                <a:spcPts val="0"/>
              </a:spcBef>
              <a:spcAft>
                <a:spcPts val="0"/>
              </a:spcAft>
            </a:pPr>
            <a:r>
              <a:rPr lang="zh-CN" altLang="en-US" dirty="0">
                <a:latin typeface="+mn-lt"/>
                <a:ea typeface="+mn-ea"/>
                <a:cs typeface="+mn-ea"/>
                <a:sym typeface="+mn-lt"/>
              </a:rPr>
              <a:t>（1）焦油所含的致癌物会导致吸烟者肺癌、口腔癌、食管癌、唇癌、舌癌、膀胱癌的发病率显著增高；长期大量吸烟者患肺癌的可能性比不吸烟者大 10 倍。</a:t>
            </a:r>
            <a:endParaRPr lang="zh-CN" altLang="en-US" dirty="0">
              <a:latin typeface="+mn-lt"/>
              <a:ea typeface="+mn-ea"/>
              <a:cs typeface="+mn-ea"/>
              <a:sym typeface="+mn-lt"/>
            </a:endParaRPr>
          </a:p>
        </p:txBody>
      </p:sp>
      <p:pic>
        <p:nvPicPr>
          <p:cNvPr id="12" name="图片 11"/>
          <p:cNvPicPr>
            <a:picLocks noChangeAspect="1"/>
          </p:cNvPicPr>
          <p:nvPr/>
        </p:nvPicPr>
        <p:blipFill>
          <a:blip r:embed="rId4"/>
          <a:stretch>
            <a:fillRect/>
          </a:stretch>
        </p:blipFill>
        <p:spPr>
          <a:xfrm>
            <a:off x="822437" y="1106304"/>
            <a:ext cx="4742137" cy="5377543"/>
          </a:xfrm>
          <a:prstGeom prst="rect">
            <a:avLst/>
          </a:prstGeom>
        </p:spPr>
      </p:pic>
      <p:sp>
        <p:nvSpPr>
          <p:cNvPr id="5" name="标题 27"/>
          <p:cNvSpPr>
            <a:spLocks noGrp="1"/>
          </p:cNvSpPr>
          <p:nvPr>
            <p:custDataLst>
              <p:tags r:id="rId5"/>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二、物质滥用</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94435" y="1779905"/>
            <a:ext cx="5565140" cy="393065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fontAlgn="auto">
              <a:lnSpc>
                <a:spcPct val="130000"/>
              </a:lnSpc>
              <a:spcBef>
                <a:spcPts val="0"/>
              </a:spcBef>
              <a:spcAft>
                <a:spcPts val="0"/>
              </a:spcAft>
            </a:pPr>
            <a:r>
              <a:rPr lang="zh-CN" altLang="en-US" dirty="0">
                <a:latin typeface="+mn-lt"/>
                <a:ea typeface="+mn-ea"/>
                <a:cs typeface="+mn-ea"/>
                <a:sym typeface="+mn-lt"/>
              </a:rPr>
              <a:t>（2）烟雾刺激会引发气管黏膜功能紊乱，使支气管痉挛，气道阻力加大，肺活量下降；破坏肺泡内吞噬细胞，诱发咽喉炎、气管炎、肺气肿和肺源性心脏病等。</a:t>
            </a:r>
            <a:endParaRPr lang="zh-CN" altLang="en-US" dirty="0">
              <a:latin typeface="+mn-lt"/>
              <a:ea typeface="+mn-ea"/>
              <a:cs typeface="+mn-ea"/>
              <a:sym typeface="+mn-lt"/>
            </a:endParaRPr>
          </a:p>
          <a:p>
            <a:pPr indent="0" fontAlgn="auto">
              <a:lnSpc>
                <a:spcPct val="130000"/>
              </a:lnSpc>
              <a:spcBef>
                <a:spcPts val="0"/>
              </a:spcBef>
              <a:spcAft>
                <a:spcPts val="0"/>
              </a:spcAft>
            </a:pPr>
            <a:r>
              <a:rPr lang="zh-CN" altLang="en-US" dirty="0">
                <a:latin typeface="+mn-lt"/>
                <a:ea typeface="+mn-ea"/>
                <a:cs typeface="+mn-ea"/>
                <a:sym typeface="+mn-lt"/>
              </a:rPr>
              <a:t>（3）吸烟会引发心血管系统疾患，使血管痉挛、血压上升、心律不齐、心排出量减少，导致组织缺氧，使冠状动脉功能不全者诱发心绞痛和心肌梗死。</a:t>
            </a:r>
            <a:endParaRPr lang="zh-CN" altLang="en-US" dirty="0">
              <a:latin typeface="+mn-lt"/>
              <a:ea typeface="+mn-ea"/>
              <a:cs typeface="+mn-ea"/>
              <a:sym typeface="+mn-lt"/>
            </a:endParaRPr>
          </a:p>
          <a:p>
            <a:pPr indent="0" fontAlgn="auto">
              <a:lnSpc>
                <a:spcPct val="130000"/>
              </a:lnSpc>
              <a:spcBef>
                <a:spcPts val="0"/>
              </a:spcBef>
              <a:spcAft>
                <a:spcPts val="0"/>
              </a:spcAft>
            </a:pPr>
            <a:r>
              <a:rPr lang="zh-CN" altLang="en-US" dirty="0">
                <a:latin typeface="+mn-lt"/>
                <a:ea typeface="+mn-ea"/>
                <a:cs typeface="+mn-ea"/>
                <a:sym typeface="+mn-lt"/>
              </a:rPr>
              <a:t>（4）烟雾会诱发消化道黏膜炎症，使消化液分泌下降，引发各种消化器官疾病。</a:t>
            </a:r>
            <a:endParaRPr lang="zh-CN" altLang="en-US" dirty="0">
              <a:latin typeface="+mn-lt"/>
              <a:ea typeface="+mn-ea"/>
              <a:cs typeface="+mn-ea"/>
              <a:sym typeface="+mn-lt"/>
            </a:endParaRPr>
          </a:p>
          <a:p>
            <a:pPr indent="0" fontAlgn="auto">
              <a:lnSpc>
                <a:spcPct val="130000"/>
              </a:lnSpc>
              <a:spcBef>
                <a:spcPts val="0"/>
              </a:spcBef>
              <a:spcAft>
                <a:spcPts val="0"/>
              </a:spcAft>
            </a:pPr>
            <a:r>
              <a:rPr lang="zh-CN" altLang="en-US" dirty="0">
                <a:latin typeface="+mn-lt"/>
                <a:ea typeface="+mn-ea"/>
                <a:cs typeface="+mn-ea"/>
                <a:sym typeface="+mn-lt"/>
              </a:rPr>
              <a:t>（5）尼古丁严重损害神经系统。长久吸烟者可引起记忆力减退、注意力分散、精神恍惚、失眠多梦、反应迟钝等神经中毒症状。</a:t>
            </a:r>
            <a:endParaRPr lang="zh-CN" altLang="en-US" dirty="0">
              <a:latin typeface="+mn-lt"/>
              <a:ea typeface="+mn-ea"/>
              <a:cs typeface="+mn-ea"/>
              <a:sym typeface="+mn-lt"/>
            </a:endParaRPr>
          </a:p>
        </p:txBody>
      </p:sp>
      <p:pic>
        <p:nvPicPr>
          <p:cNvPr id="5" name="图片 4"/>
          <p:cNvPicPr>
            <a:picLocks noChangeAspect="1"/>
          </p:cNvPicPr>
          <p:nvPr/>
        </p:nvPicPr>
        <p:blipFill>
          <a:blip r:embed="rId4"/>
          <a:stretch>
            <a:fillRect/>
          </a:stretch>
        </p:blipFill>
        <p:spPr>
          <a:xfrm>
            <a:off x="7172794" y="870857"/>
            <a:ext cx="3993681" cy="5987143"/>
          </a:xfrm>
          <a:prstGeom prst="rect">
            <a:avLst/>
          </a:prstGeom>
        </p:spPr>
      </p:pic>
      <p:sp>
        <p:nvSpPr>
          <p:cNvPr id="3" name="标题 27"/>
          <p:cNvSpPr>
            <a:spLocks noGrp="1"/>
          </p:cNvSpPr>
          <p:nvPr>
            <p:custDataLst>
              <p:tags r:id="rId5"/>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二、物质滥用</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二、物质滥用</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077595" y="1694815"/>
            <a:ext cx="5263515" cy="432308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2. 饮酒的危害</a:t>
            </a:r>
            <a:endParaRPr lang="zh-CN" altLang="en-US" sz="1600" dirty="0">
              <a:latin typeface="+mn-lt"/>
              <a:ea typeface="+mn-ea"/>
              <a:cs typeface="+mn-ea"/>
              <a:sym typeface="+mn-lt"/>
            </a:endParaRPr>
          </a:p>
          <a:p>
            <a:r>
              <a:rPr lang="zh-CN" altLang="en-US" sz="1600" dirty="0">
                <a:latin typeface="+mn-lt"/>
                <a:ea typeface="+mn-ea"/>
                <a:cs typeface="+mn-ea"/>
                <a:sym typeface="+mn-lt"/>
              </a:rPr>
              <a:t>在世界范围内，与吸烟相比，饮酒会导致更高的生存年数的损失。其中的原因是，与饮酒有关的伤亡主要发生在年轻人中，而与吸烟有关的死亡和残疾主要发生在年龄较大的人群中。</a:t>
            </a:r>
            <a:endParaRPr lang="zh-CN" altLang="en-US" sz="1600" dirty="0">
              <a:latin typeface="+mn-lt"/>
              <a:ea typeface="+mn-ea"/>
              <a:cs typeface="+mn-ea"/>
              <a:sym typeface="+mn-lt"/>
            </a:endParaRPr>
          </a:p>
          <a:p>
            <a:r>
              <a:rPr lang="zh-CN" altLang="en-US" sz="1600" dirty="0">
                <a:latin typeface="+mn-lt"/>
                <a:ea typeface="+mn-ea"/>
                <a:cs typeface="+mn-ea"/>
                <a:sym typeface="+mn-lt"/>
              </a:rPr>
              <a:t>尽管长期慢性饮酒对健康造成的负面影响，如乙醇中毒综合征、肝硬化、心血管疾病、肿瘤、神经—精神性疾病等，发病过程漫长，貌似没有直接致死、致残；但是由于饮酒造成的急性后果，包括乙醇中毒、损伤、车祸、斗殴和意外死亡等在年轻人中却很常见。</a:t>
            </a:r>
            <a:endParaRPr lang="zh-CN" altLang="en-US" sz="1600" dirty="0">
              <a:latin typeface="+mn-lt"/>
              <a:ea typeface="+mn-ea"/>
              <a:cs typeface="+mn-ea"/>
              <a:sym typeface="+mn-lt"/>
            </a:endParaRPr>
          </a:p>
        </p:txBody>
      </p:sp>
      <p:pic>
        <p:nvPicPr>
          <p:cNvPr id="9" name="图片 8"/>
          <p:cNvPicPr>
            <a:picLocks noChangeAspect="1"/>
          </p:cNvPicPr>
          <p:nvPr/>
        </p:nvPicPr>
        <p:blipFill>
          <a:blip r:embed="rId4" cstate="screen"/>
          <a:stretch>
            <a:fillRect/>
          </a:stretch>
        </p:blipFill>
        <p:spPr>
          <a:xfrm>
            <a:off x="6341079" y="1752508"/>
            <a:ext cx="5857906" cy="457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323204" y="1791835"/>
            <a:ext cx="5760731" cy="4050800"/>
          </a:xfrm>
          <a:prstGeom prst="rect">
            <a:avLst/>
          </a:prstGeom>
        </p:spPr>
      </p:pic>
      <p:sp>
        <p:nvSpPr>
          <p:cNvPr id="3" name="标题 27"/>
          <p:cNvSpPr>
            <a:spLocks noGrp="1"/>
          </p:cNvSpPr>
          <p:nvPr>
            <p:custDataLst>
              <p:tags r:id="rId5"/>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二、物质滥用</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6014085" y="1471930"/>
            <a:ext cx="5549900" cy="4523105"/>
          </a:xfrm>
          <a:prstGeom prst="rect">
            <a:avLst/>
          </a:prstGeom>
          <a:noFill/>
        </p:spPr>
        <p:txBody>
          <a:bodyPr wrap="square" rtlCol="0">
            <a:spAutoFit/>
          </a:bodyPr>
          <a:p>
            <a:pPr algn="just">
              <a:lnSpc>
                <a:spcPct val="150000"/>
              </a:lnSpc>
              <a:spcBef>
                <a:spcPts val="0"/>
              </a:spcBef>
              <a:spcAft>
                <a:spcPts val="0"/>
              </a:spcAft>
            </a:pPr>
            <a:r>
              <a:rPr lang="zh-CN" altLang="en-US" sz="1600"/>
              <a:t>（二）远离毒品和药物滥用</a:t>
            </a:r>
            <a:endParaRPr lang="zh-CN" altLang="en-US" sz="1600"/>
          </a:p>
          <a:p>
            <a:pPr algn="just">
              <a:lnSpc>
                <a:spcPct val="150000"/>
              </a:lnSpc>
              <a:spcBef>
                <a:spcPts val="0"/>
              </a:spcBef>
              <a:spcAft>
                <a:spcPts val="0"/>
              </a:spcAft>
            </a:pPr>
            <a:r>
              <a:rPr lang="zh-CN" altLang="en-US" sz="1600"/>
              <a:t>事实上，青少年是最易受毒品侵害的高发人群。调查显示，大多数吸毒者的初始吸毒年龄为 15～35 岁。《2019 年中国毒品形势报告》中指出：截至 2019 年年底，中国现</a:t>
            </a:r>
            <a:endParaRPr lang="zh-CN" altLang="en-US" sz="1600"/>
          </a:p>
          <a:p>
            <a:pPr algn="just">
              <a:lnSpc>
                <a:spcPct val="150000"/>
              </a:lnSpc>
              <a:spcBef>
                <a:spcPts val="0"/>
              </a:spcBef>
              <a:spcAft>
                <a:spcPts val="0"/>
              </a:spcAft>
            </a:pPr>
            <a:r>
              <a:rPr lang="zh-CN" altLang="en-US" sz="1600"/>
              <a:t>有吸毒人员 214.8 万名。其中滥用冰毒人员 118.6 万，占 55.2%，冰毒是我国滥用人数最多的毒品；滥用海洛因 80.7 万名；滥用大麻人员 2.4 万名，以外籍人员、有境外学习或工作经历人员及演艺人员为主。《2019 世界毒品报告》中显示，全球每年约有 2.7 亿人吸毒，近 3500 万人成瘾，近 60 万人直接死于毒品滥用。毒品造成家庭破碎，并给成千上万人带来不幸。非法药物破坏经济和社会发展，造成犯罪、不稳定、不安全和艾滋病毒的蔓延。</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323204" y="1791835"/>
            <a:ext cx="5760731" cy="4050800"/>
          </a:xfrm>
          <a:prstGeom prst="rect">
            <a:avLst/>
          </a:prstGeom>
        </p:spPr>
      </p:pic>
      <p:sp>
        <p:nvSpPr>
          <p:cNvPr id="3" name="标题 27"/>
          <p:cNvSpPr>
            <a:spLocks noGrp="1"/>
          </p:cNvSpPr>
          <p:nvPr>
            <p:custDataLst>
              <p:tags r:id="rId5"/>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二、物质滥用</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6256020" y="2659380"/>
            <a:ext cx="5034915" cy="2676525"/>
          </a:xfrm>
          <a:prstGeom prst="rect">
            <a:avLst/>
          </a:prstGeom>
          <a:noFill/>
        </p:spPr>
        <p:txBody>
          <a:bodyPr wrap="square" rtlCol="0">
            <a:spAutoFit/>
          </a:bodyPr>
          <a:p>
            <a:pPr algn="just">
              <a:lnSpc>
                <a:spcPct val="150000"/>
              </a:lnSpc>
              <a:spcBef>
                <a:spcPts val="0"/>
              </a:spcBef>
              <a:spcAft>
                <a:spcPts val="0"/>
              </a:spcAft>
            </a:pPr>
            <a:r>
              <a:rPr lang="zh-CN" altLang="en-US" sz="1600"/>
              <a:t>2. 药物滥用</a:t>
            </a:r>
            <a:endParaRPr lang="zh-CN" altLang="en-US" sz="1600"/>
          </a:p>
          <a:p>
            <a:pPr algn="just">
              <a:lnSpc>
                <a:spcPct val="150000"/>
              </a:lnSpc>
              <a:spcBef>
                <a:spcPts val="0"/>
              </a:spcBef>
              <a:spcAft>
                <a:spcPts val="0"/>
              </a:spcAft>
            </a:pPr>
            <a:r>
              <a:rPr lang="zh-CN" altLang="en-US" sz="1600"/>
              <a:t>药物滥用（drug use），是指因非医疗目的使用或过量使用（超过治疗剂量）的成瘾性药物。在此，药物指产生身体和心理效用的化学物质；成瘾性药物指使用一次或一段时间后会产生身体或心理依赖的药物；依赖指用药者停用药物后出现的生理、心理性不适，不断产生再次使用药物的行为和倾向。</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四、大学生吸毒和药物滥用的综合防治措施</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grpSp>
        <p:nvGrpSpPr>
          <p:cNvPr id="18" name="组合 17"/>
          <p:cNvGrpSpPr/>
          <p:nvPr>
            <p:custDataLst>
              <p:tags r:id="rId4"/>
            </p:custDataLst>
          </p:nvPr>
        </p:nvGrpSpPr>
        <p:grpSpPr>
          <a:xfrm>
            <a:off x="2848811" y="1840231"/>
            <a:ext cx="2543409" cy="1676400"/>
            <a:chOff x="1304924" y="3171825"/>
            <a:chExt cx="2647951" cy="1745305"/>
          </a:xfrm>
        </p:grpSpPr>
        <p:cxnSp>
          <p:nvCxnSpPr>
            <p:cNvPr id="3" name="直接连接符 2"/>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6483551" y="1840231"/>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2848811" y="3802381"/>
            <a:ext cx="2543409" cy="1676400"/>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grpSp>
        <p:nvGrpSpPr>
          <p:cNvPr id="37" name="组合 36"/>
          <p:cNvGrpSpPr/>
          <p:nvPr>
            <p:custDataLst>
              <p:tags r:id="rId19"/>
            </p:custDataLst>
          </p:nvPr>
        </p:nvGrpSpPr>
        <p:grpSpPr>
          <a:xfrm>
            <a:off x="6483551" y="3802381"/>
            <a:ext cx="2543409" cy="1676400"/>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sp>
        <p:nvSpPr>
          <p:cNvPr id="24" name="文本框 23"/>
          <p:cNvSpPr txBox="1"/>
          <p:nvPr>
            <p:custDataLst>
              <p:tags r:id="rId24"/>
            </p:custDataLst>
          </p:nvPr>
        </p:nvSpPr>
        <p:spPr>
          <a:xfrm>
            <a:off x="2878455" y="1850545"/>
            <a:ext cx="2513765"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培养健康行为</a:t>
            </a:r>
            <a:endParaRPr lang="zh-CN" altLang="en-US" sz="1400" spc="15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25"/>
            </p:custDataLst>
          </p:nvPr>
        </p:nvSpPr>
        <p:spPr>
          <a:xfrm>
            <a:off x="6483116" y="1850545"/>
            <a:ext cx="2543409"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培养核心技能</a:t>
            </a:r>
            <a:endParaRPr lang="zh-CN" altLang="en-US" sz="1400" spc="15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26"/>
            </p:custDataLst>
          </p:nvPr>
        </p:nvSpPr>
        <p:spPr>
          <a:xfrm>
            <a:off x="2877779" y="3811425"/>
            <a:ext cx="2512335"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参加社会实践</a:t>
            </a:r>
            <a:endParaRPr lang="zh-CN" altLang="en-US" sz="1400" spc="15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7"/>
            </p:custDataLst>
          </p:nvPr>
        </p:nvSpPr>
        <p:spPr>
          <a:xfrm>
            <a:off x="6479941" y="3811425"/>
            <a:ext cx="2543409"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巧妙运用拒绝技能</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271905" y="1246505"/>
            <a:ext cx="9369425" cy="86042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b="1" dirty="0">
                <a:solidFill>
                  <a:srgbClr val="3B9C87"/>
                </a:solidFill>
                <a:latin typeface="+mn-lt"/>
                <a:ea typeface="+mn-ea"/>
                <a:cs typeface="+mn-ea"/>
                <a:sym typeface="+mn-lt"/>
              </a:rPr>
              <a:t>（一）大学生的网络使用</a:t>
            </a:r>
            <a:endParaRPr lang="zh-CN" altLang="en-US" b="1" dirty="0">
              <a:solidFill>
                <a:srgbClr val="3B9C87"/>
              </a:solidFill>
              <a:latin typeface="+mn-lt"/>
              <a:ea typeface="+mn-ea"/>
              <a:cs typeface="+mn-ea"/>
              <a:sym typeface="+mn-lt"/>
            </a:endParaRPr>
          </a:p>
          <a:p>
            <a:r>
              <a:rPr lang="zh-CN" altLang="en-US" dirty="0">
                <a:latin typeface="+mn-lt"/>
                <a:ea typeface="+mn-ea"/>
                <a:cs typeface="+mn-ea"/>
                <a:sym typeface="+mn-lt"/>
              </a:rPr>
              <a:t>1. 积极影响</a:t>
            </a:r>
            <a:endParaRPr lang="zh-CN" altLang="en-US" dirty="0">
              <a:latin typeface="+mn-lt"/>
              <a:ea typeface="+mn-ea"/>
              <a:cs typeface="+mn-ea"/>
              <a:sym typeface="+mn-lt"/>
            </a:endParaRPr>
          </a:p>
        </p:txBody>
      </p:sp>
      <p:sp>
        <p:nvSpPr>
          <p:cNvPr id="3" name="椭圆 2"/>
          <p:cNvSpPr/>
          <p:nvPr>
            <p:custDataLst>
              <p:tags r:id="rId4"/>
            </p:custDataLst>
          </p:nvPr>
        </p:nvSpPr>
        <p:spPr>
          <a:xfrm>
            <a:off x="1630741" y="2547882"/>
            <a:ext cx="950495" cy="95049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五角星 4"/>
          <p:cNvSpPr/>
          <p:nvPr>
            <p:custDataLst>
              <p:tags r:id="rId5"/>
            </p:custDataLst>
          </p:nvPr>
        </p:nvSpPr>
        <p:spPr>
          <a:xfrm>
            <a:off x="1746222" y="2627830"/>
            <a:ext cx="719534" cy="7195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7" name="直接连接符 6"/>
          <p:cNvCxnSpPr/>
          <p:nvPr>
            <p:custDataLst>
              <p:tags r:id="rId6"/>
            </p:custDataLst>
          </p:nvPr>
        </p:nvCxnSpPr>
        <p:spPr>
          <a:xfrm>
            <a:off x="2714484" y="2339128"/>
            <a:ext cx="0" cy="1368002"/>
          </a:xfrm>
          <a:prstGeom prst="line">
            <a:avLst/>
          </a:prstGeom>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7"/>
            </p:custDataLst>
          </p:nvPr>
        </p:nvSpPr>
        <p:spPr>
          <a:xfrm>
            <a:off x="2815047" y="2422745"/>
            <a:ext cx="1385766" cy="1200768"/>
          </a:xfrm>
          <a:prstGeom prst="rect">
            <a:avLst/>
          </a:prstGeom>
          <a:noFill/>
        </p:spPr>
        <p:txBody>
          <a:bodyPr wrap="square" rtlCol="0" anchor="ctr">
            <a:normAutofit/>
          </a:bodyPr>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丰富内涵、完善自我</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8"/>
            </p:custDataLst>
          </p:nvPr>
        </p:nvSpPr>
        <p:spPr>
          <a:xfrm>
            <a:off x="4935265" y="2547882"/>
            <a:ext cx="950495" cy="95049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五角星 15"/>
          <p:cNvSpPr/>
          <p:nvPr>
            <p:custDataLst>
              <p:tags r:id="rId9"/>
            </p:custDataLst>
          </p:nvPr>
        </p:nvSpPr>
        <p:spPr>
          <a:xfrm>
            <a:off x="5050746" y="2627830"/>
            <a:ext cx="719534" cy="7195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1F74AD"/>
                </a:solidFill>
                <a:latin typeface="Arial" panose="020B0604020202020204" pitchFamily="34" charset="0"/>
                <a:ea typeface="微软雅黑" panose="020B0503020204020204" charset="-122"/>
                <a:sym typeface="Arial" panose="020B0604020202020204" pitchFamily="34" charset="0"/>
              </a:rPr>
              <a:t>B</a:t>
            </a:r>
            <a:endParaRPr lang="zh-CN" altLang="en-US"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10"/>
            </p:custDataLst>
          </p:nvPr>
        </p:nvCxnSpPr>
        <p:spPr>
          <a:xfrm>
            <a:off x="6019008" y="2339128"/>
            <a:ext cx="0" cy="1368002"/>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11"/>
            </p:custDataLst>
          </p:nvPr>
        </p:nvSpPr>
        <p:spPr>
          <a:xfrm>
            <a:off x="6119572" y="2422745"/>
            <a:ext cx="1385766" cy="1200768"/>
          </a:xfrm>
          <a:prstGeom prst="rect">
            <a:avLst/>
          </a:prstGeom>
          <a:noFill/>
        </p:spPr>
        <p:txBody>
          <a:bodyPr wrap="square" rtlCol="0" anchor="ctr">
            <a:normAutofit/>
          </a:bodyPr>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塑造思维方式</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12"/>
            </p:custDataLst>
          </p:nvPr>
        </p:nvSpPr>
        <p:spPr>
          <a:xfrm>
            <a:off x="8239790" y="2547882"/>
            <a:ext cx="950495" cy="95049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13"/>
            </p:custDataLst>
          </p:nvPr>
        </p:nvSpPr>
        <p:spPr>
          <a:xfrm>
            <a:off x="8355271" y="2627830"/>
            <a:ext cx="719534" cy="7195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1F74AD"/>
                </a:solidFill>
                <a:latin typeface="Arial" panose="020B0604020202020204" pitchFamily="34" charset="0"/>
                <a:ea typeface="微软雅黑" panose="020B0503020204020204" charset="-122"/>
                <a:sym typeface="Arial" panose="020B0604020202020204" pitchFamily="34" charset="0"/>
              </a:rPr>
              <a:t>C</a:t>
            </a:r>
            <a:endParaRPr lang="zh-CN" altLang="en-US"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4"/>
            </p:custDataLst>
          </p:nvPr>
        </p:nvCxnSpPr>
        <p:spPr>
          <a:xfrm>
            <a:off x="9323533" y="2339128"/>
            <a:ext cx="0" cy="1368002"/>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5"/>
            </p:custDataLst>
          </p:nvPr>
        </p:nvSpPr>
        <p:spPr>
          <a:xfrm>
            <a:off x="9424096" y="2422745"/>
            <a:ext cx="1385766" cy="1200768"/>
          </a:xfrm>
          <a:prstGeom prst="rect">
            <a:avLst/>
          </a:prstGeom>
          <a:noFill/>
        </p:spPr>
        <p:txBody>
          <a:bodyPr wrap="square" rtlCol="0" anchor="ctr">
            <a:normAutofit/>
          </a:bodyPr>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提供情感宣泄场所</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16"/>
            </p:custDataLst>
          </p:nvPr>
        </p:nvSpPr>
        <p:spPr>
          <a:xfrm>
            <a:off x="1271905" y="3707130"/>
            <a:ext cx="9369425" cy="47561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2. 消极影响</a:t>
            </a:r>
            <a:endParaRPr lang="zh-CN" altLang="en-US" dirty="0">
              <a:latin typeface="+mn-lt"/>
              <a:ea typeface="+mn-ea"/>
              <a:cs typeface="+mn-ea"/>
              <a:sym typeface="+mn-lt"/>
            </a:endParaRPr>
          </a:p>
        </p:txBody>
      </p:sp>
      <p:sp>
        <p:nvSpPr>
          <p:cNvPr id="14" name="椭圆 13"/>
          <p:cNvSpPr/>
          <p:nvPr>
            <p:custDataLst>
              <p:tags r:id="rId17"/>
            </p:custDataLst>
          </p:nvPr>
        </p:nvSpPr>
        <p:spPr>
          <a:xfrm>
            <a:off x="1594546" y="4685927"/>
            <a:ext cx="950495" cy="95049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五角星 18"/>
          <p:cNvSpPr/>
          <p:nvPr>
            <p:custDataLst>
              <p:tags r:id="rId18"/>
            </p:custDataLst>
          </p:nvPr>
        </p:nvSpPr>
        <p:spPr>
          <a:xfrm>
            <a:off x="1710027" y="4765875"/>
            <a:ext cx="719534" cy="7195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p:nvPr>
            <p:custDataLst>
              <p:tags r:id="rId19"/>
            </p:custDataLst>
          </p:nvPr>
        </p:nvCxnSpPr>
        <p:spPr>
          <a:xfrm>
            <a:off x="2678289" y="4477173"/>
            <a:ext cx="0" cy="1368002"/>
          </a:xfrm>
          <a:prstGeom prst="line">
            <a:avLst/>
          </a:prstGeom>
        </p:spPr>
        <p:style>
          <a:lnRef idx="1">
            <a:srgbClr val="1F74AD"/>
          </a:lnRef>
          <a:fillRef idx="0">
            <a:srgbClr val="1F74AD"/>
          </a:fillRef>
          <a:effectRef idx="0">
            <a:srgbClr val="1F74AD"/>
          </a:effectRef>
          <a:fontRef idx="minor">
            <a:srgbClr val="000000"/>
          </a:fontRef>
        </p:style>
      </p:cxnSp>
      <p:sp>
        <p:nvSpPr>
          <p:cNvPr id="25" name="文本框 24"/>
          <p:cNvSpPr txBox="1"/>
          <p:nvPr>
            <p:custDataLst>
              <p:tags r:id="rId20"/>
            </p:custDataLst>
          </p:nvPr>
        </p:nvSpPr>
        <p:spPr>
          <a:xfrm>
            <a:off x="2778852" y="4560790"/>
            <a:ext cx="1385766" cy="1200768"/>
          </a:xfrm>
          <a:prstGeom prst="rect">
            <a:avLst/>
          </a:prstGeom>
          <a:noFill/>
        </p:spPr>
        <p:txBody>
          <a:bodyPr wrap="square" rtlCol="0" anchor="ctr">
            <a:normAutofit/>
          </a:bodyPr>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导致大学生缺乏现实社会情感的体验。</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21"/>
            </p:custDataLst>
          </p:nvPr>
        </p:nvSpPr>
        <p:spPr>
          <a:xfrm>
            <a:off x="4899070" y="4685927"/>
            <a:ext cx="950495" cy="95049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五角星 26"/>
          <p:cNvSpPr/>
          <p:nvPr>
            <p:custDataLst>
              <p:tags r:id="rId22"/>
            </p:custDataLst>
          </p:nvPr>
        </p:nvSpPr>
        <p:spPr>
          <a:xfrm>
            <a:off x="5014551" y="4765875"/>
            <a:ext cx="719534" cy="7195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1F74AD"/>
                </a:solidFill>
                <a:latin typeface="Arial" panose="020B0604020202020204" pitchFamily="34" charset="0"/>
                <a:ea typeface="微软雅黑" panose="020B0503020204020204" charset="-122"/>
                <a:sym typeface="Arial" panose="020B0604020202020204" pitchFamily="34" charset="0"/>
              </a:rPr>
              <a:t>B</a:t>
            </a:r>
            <a:endParaRPr lang="zh-CN" altLang="en-US"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23"/>
            </p:custDataLst>
          </p:nvPr>
        </p:nvCxnSpPr>
        <p:spPr>
          <a:xfrm>
            <a:off x="5982813" y="4477173"/>
            <a:ext cx="0" cy="1368002"/>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9" name="文本框 28"/>
          <p:cNvSpPr txBox="1"/>
          <p:nvPr>
            <p:custDataLst>
              <p:tags r:id="rId24"/>
            </p:custDataLst>
          </p:nvPr>
        </p:nvSpPr>
        <p:spPr>
          <a:xfrm>
            <a:off x="6083377" y="4560790"/>
            <a:ext cx="1385766" cy="1200768"/>
          </a:xfrm>
          <a:prstGeom prst="rect">
            <a:avLst/>
          </a:prstGeom>
          <a:noFill/>
        </p:spPr>
        <p:txBody>
          <a:bodyPr wrap="square" rtlCol="0" anchor="ctr">
            <a:normAutofit/>
          </a:bodyPr>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使得大学生与现实交往疏离。</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25"/>
            </p:custDataLst>
          </p:nvPr>
        </p:nvSpPr>
        <p:spPr>
          <a:xfrm>
            <a:off x="8203595" y="4685927"/>
            <a:ext cx="950495" cy="95049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五角星 30"/>
          <p:cNvSpPr/>
          <p:nvPr>
            <p:custDataLst>
              <p:tags r:id="rId26"/>
            </p:custDataLst>
          </p:nvPr>
        </p:nvSpPr>
        <p:spPr>
          <a:xfrm>
            <a:off x="8319076" y="4765875"/>
            <a:ext cx="719534" cy="7195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1F74AD"/>
                </a:solidFill>
                <a:latin typeface="Arial" panose="020B0604020202020204" pitchFamily="34" charset="0"/>
                <a:ea typeface="微软雅黑" panose="020B0503020204020204" charset="-122"/>
                <a:sym typeface="Arial" panose="020B0604020202020204" pitchFamily="34" charset="0"/>
              </a:rPr>
              <a:t>C</a:t>
            </a:r>
            <a:endParaRPr lang="zh-CN" altLang="en-US"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32" name="直接连接符 31"/>
          <p:cNvCxnSpPr/>
          <p:nvPr>
            <p:custDataLst>
              <p:tags r:id="rId27"/>
            </p:custDataLst>
          </p:nvPr>
        </p:nvCxnSpPr>
        <p:spPr>
          <a:xfrm>
            <a:off x="9287338" y="4477173"/>
            <a:ext cx="0" cy="1368002"/>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3" name="文本框 32"/>
          <p:cNvSpPr txBox="1"/>
          <p:nvPr>
            <p:custDataLst>
              <p:tags r:id="rId28"/>
            </p:custDataLst>
          </p:nvPr>
        </p:nvSpPr>
        <p:spPr>
          <a:xfrm>
            <a:off x="9387901" y="4560790"/>
            <a:ext cx="1385766" cy="1200768"/>
          </a:xfrm>
          <a:prstGeom prst="rect">
            <a:avLst/>
          </a:prstGeom>
          <a:noFill/>
        </p:spPr>
        <p:txBody>
          <a:bodyPr wrap="square" rtlCol="0" anchor="ctr">
            <a:normAutofit/>
          </a:bodyPr>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造成大学生道德缺失、行为失范。</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513840"/>
            <a:ext cx="5981065" cy="393827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b="1" dirty="0">
                <a:solidFill>
                  <a:srgbClr val="3B9C87"/>
                </a:solidFill>
                <a:latin typeface="+mn-lt"/>
                <a:ea typeface="+mn-ea"/>
                <a:cs typeface="+mn-ea"/>
                <a:sym typeface="+mn-lt"/>
              </a:rPr>
              <a:t>（二）大学生网络成瘾现象分析</a:t>
            </a:r>
            <a:endParaRPr lang="zh-CN" altLang="en-US" b="1" dirty="0">
              <a:solidFill>
                <a:srgbClr val="3B9C87"/>
              </a:solidFill>
              <a:latin typeface="+mn-lt"/>
              <a:ea typeface="+mn-ea"/>
              <a:cs typeface="+mn-ea"/>
              <a:sym typeface="+mn-lt"/>
            </a:endParaRPr>
          </a:p>
          <a:p>
            <a:r>
              <a:rPr lang="zh-CN" altLang="en-US" dirty="0">
                <a:latin typeface="+mn-lt"/>
                <a:ea typeface="+mn-ea"/>
                <a:cs typeface="+mn-ea"/>
                <a:sym typeface="+mn-lt"/>
              </a:rPr>
              <a:t>（1）网络成瘾的内涵。网络成瘾即互联网成瘾综合征，英文简称 IAD，是现代社会一种新型心理疾病。根据《中国青少年健康教育核心信息及释义（2018 版）》，网络成瘾是指在无成瘾物质作用下对互联网使用冲动的失控行为，表现为过度使用互联网后导致明显的学业、职业和社会功能的损伤。网络成瘾的患者通常会没有理由、无节制地花费大量时间和精力在互联网上持续聊天、浏览网页和玩游戏，以致影响生活质量，降低工作效率，损害身体健康，并在生活中出现心理障碍、人格障碍。</a:t>
            </a:r>
            <a:endParaRPr lang="zh-CN" altLang="en-US" dirty="0">
              <a:latin typeface="+mn-lt"/>
              <a:ea typeface="+mn-ea"/>
              <a:cs typeface="+mn-ea"/>
              <a:sym typeface="+mn-lt"/>
            </a:endParaRPr>
          </a:p>
        </p:txBody>
      </p:sp>
      <p:pic>
        <p:nvPicPr>
          <p:cNvPr id="5" name="图片 4"/>
          <p:cNvPicPr>
            <a:picLocks noChangeAspect="1"/>
          </p:cNvPicPr>
          <p:nvPr>
            <p:custDataLst>
              <p:tags r:id="rId4"/>
            </p:custDataLst>
          </p:nvPr>
        </p:nvPicPr>
        <p:blipFill>
          <a:blip r:embed="rId5"/>
          <a:stretch>
            <a:fillRect/>
          </a:stretch>
        </p:blipFill>
        <p:spPr>
          <a:xfrm>
            <a:off x="7447749" y="517162"/>
            <a:ext cx="3993681" cy="59871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077595" y="1372870"/>
            <a:ext cx="958151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altLang="en-US" sz="1600" dirty="0">
                <a:latin typeface="+mn-lt"/>
                <a:ea typeface="+mn-ea"/>
                <a:cs typeface="+mn-ea"/>
                <a:sym typeface="+mn-lt"/>
              </a:rPr>
              <a:t>（2）网络成瘾的主要特征如下。</a:t>
            </a:r>
            <a:endParaRPr lang="en-US" sz="16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8" name="任意多边形 7"/>
          <p:cNvSpPr/>
          <p:nvPr>
            <p:custDataLst>
              <p:tags r:id="rId4"/>
            </p:custDataLst>
          </p:nvPr>
        </p:nvSpPr>
        <p:spPr>
          <a:xfrm>
            <a:off x="2005924" y="2254339"/>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5"/>
            </p:custDataLst>
          </p:nvPr>
        </p:nvSpPr>
        <p:spPr>
          <a:xfrm>
            <a:off x="1991918"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6"/>
            </p:custDataLst>
          </p:nvPr>
        </p:nvSpPr>
        <p:spPr>
          <a:xfrm>
            <a:off x="2136634"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7"/>
            </p:custDataLst>
          </p:nvPr>
        </p:nvSpPr>
        <p:spPr>
          <a:xfrm>
            <a:off x="1557469" y="2999387"/>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第一，突显性。</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8"/>
            </p:custDataLst>
          </p:nvPr>
        </p:nvSpPr>
        <p:spPr>
          <a:xfrm>
            <a:off x="4350089" y="2254338"/>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9"/>
            </p:custDataLst>
          </p:nvPr>
        </p:nvSpPr>
        <p:spPr>
          <a:xfrm>
            <a:off x="4336082"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标题 1"/>
          <p:cNvSpPr txBox="1"/>
          <p:nvPr>
            <p:custDataLst>
              <p:tags r:id="rId10"/>
            </p:custDataLst>
          </p:nvPr>
        </p:nvSpPr>
        <p:spPr>
          <a:xfrm>
            <a:off x="4480799"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 name="标题 1"/>
          <p:cNvSpPr txBox="1"/>
          <p:nvPr>
            <p:custDataLst>
              <p:tags r:id="rId11"/>
            </p:custDataLst>
          </p:nvPr>
        </p:nvSpPr>
        <p:spPr>
          <a:xfrm>
            <a:off x="3901633" y="2999386"/>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第二，耐受性。</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12"/>
            </p:custDataLst>
          </p:nvPr>
        </p:nvSpPr>
        <p:spPr>
          <a:xfrm>
            <a:off x="6694255" y="2254338"/>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18"/>
          <p:cNvSpPr/>
          <p:nvPr>
            <p:custDataLst>
              <p:tags r:id="rId13"/>
            </p:custDataLst>
          </p:nvPr>
        </p:nvSpPr>
        <p:spPr>
          <a:xfrm>
            <a:off x="6680248"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标题 1"/>
          <p:cNvSpPr txBox="1"/>
          <p:nvPr>
            <p:custDataLst>
              <p:tags r:id="rId14"/>
            </p:custDataLst>
          </p:nvPr>
        </p:nvSpPr>
        <p:spPr>
          <a:xfrm>
            <a:off x="6824964"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标题 1"/>
          <p:cNvSpPr txBox="1"/>
          <p:nvPr>
            <p:custDataLst>
              <p:tags r:id="rId15"/>
            </p:custDataLst>
          </p:nvPr>
        </p:nvSpPr>
        <p:spPr>
          <a:xfrm>
            <a:off x="6245799" y="2999386"/>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第三，戒断症状。</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3" name="任意多边形 32"/>
          <p:cNvSpPr/>
          <p:nvPr>
            <p:custDataLst>
              <p:tags r:id="rId16"/>
            </p:custDataLst>
          </p:nvPr>
        </p:nvSpPr>
        <p:spPr>
          <a:xfrm>
            <a:off x="9038419" y="2254338"/>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任意多边形 33"/>
          <p:cNvSpPr/>
          <p:nvPr>
            <p:custDataLst>
              <p:tags r:id="rId17"/>
            </p:custDataLst>
          </p:nvPr>
        </p:nvSpPr>
        <p:spPr>
          <a:xfrm>
            <a:off x="9024413" y="2310360"/>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标题 1"/>
          <p:cNvSpPr txBox="1"/>
          <p:nvPr>
            <p:custDataLst>
              <p:tags r:id="rId18"/>
            </p:custDataLst>
          </p:nvPr>
        </p:nvSpPr>
        <p:spPr>
          <a:xfrm>
            <a:off x="9169128" y="1968437"/>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标题 1"/>
          <p:cNvSpPr txBox="1"/>
          <p:nvPr>
            <p:custDataLst>
              <p:tags r:id="rId19"/>
            </p:custDataLst>
          </p:nvPr>
        </p:nvSpPr>
        <p:spPr>
          <a:xfrm>
            <a:off x="8589964" y="2999386"/>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第四，冲突性。</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20"/>
            </p:custDataLst>
          </p:nvPr>
        </p:nvSpPr>
        <p:spPr>
          <a:xfrm>
            <a:off x="2005924" y="4557026"/>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任意多边形 37"/>
          <p:cNvSpPr/>
          <p:nvPr>
            <p:custDataLst>
              <p:tags r:id="rId21"/>
            </p:custDataLst>
          </p:nvPr>
        </p:nvSpPr>
        <p:spPr>
          <a:xfrm>
            <a:off x="1991918" y="4613048"/>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标题 1"/>
          <p:cNvSpPr txBox="1"/>
          <p:nvPr>
            <p:custDataLst>
              <p:tags r:id="rId22"/>
            </p:custDataLst>
          </p:nvPr>
        </p:nvSpPr>
        <p:spPr>
          <a:xfrm>
            <a:off x="2136634" y="4271125"/>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标题 1"/>
          <p:cNvSpPr txBox="1"/>
          <p:nvPr>
            <p:custDataLst>
              <p:tags r:id="rId23"/>
            </p:custDataLst>
          </p:nvPr>
        </p:nvSpPr>
        <p:spPr>
          <a:xfrm>
            <a:off x="1557469" y="5302074"/>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第五，复发性。</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1" name="任意多边形 40"/>
          <p:cNvSpPr/>
          <p:nvPr>
            <p:custDataLst>
              <p:tags r:id="rId24"/>
            </p:custDataLst>
          </p:nvPr>
        </p:nvSpPr>
        <p:spPr>
          <a:xfrm>
            <a:off x="4350090" y="4557026"/>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41"/>
          <p:cNvSpPr/>
          <p:nvPr>
            <p:custDataLst>
              <p:tags r:id="rId25"/>
            </p:custDataLst>
          </p:nvPr>
        </p:nvSpPr>
        <p:spPr>
          <a:xfrm>
            <a:off x="4336083" y="4613048"/>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标题 1"/>
          <p:cNvSpPr txBox="1"/>
          <p:nvPr>
            <p:custDataLst>
              <p:tags r:id="rId26"/>
            </p:custDataLst>
          </p:nvPr>
        </p:nvSpPr>
        <p:spPr>
          <a:xfrm>
            <a:off x="4480799" y="4271125"/>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标题 1"/>
          <p:cNvSpPr txBox="1"/>
          <p:nvPr>
            <p:custDataLst>
              <p:tags r:id="rId27"/>
            </p:custDataLst>
          </p:nvPr>
        </p:nvSpPr>
        <p:spPr>
          <a:xfrm>
            <a:off x="3901633" y="5302074"/>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第六，心境改变。</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5" name="任意多边形 44"/>
          <p:cNvSpPr/>
          <p:nvPr>
            <p:custDataLst>
              <p:tags r:id="rId28"/>
            </p:custDataLst>
          </p:nvPr>
        </p:nvSpPr>
        <p:spPr>
          <a:xfrm>
            <a:off x="6694255" y="4557026"/>
            <a:ext cx="95319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46"/>
          <p:cNvSpPr/>
          <p:nvPr>
            <p:custDataLst>
              <p:tags r:id="rId29"/>
            </p:custDataLst>
          </p:nvPr>
        </p:nvSpPr>
        <p:spPr>
          <a:xfrm>
            <a:off x="6680248" y="4613048"/>
            <a:ext cx="974209" cy="567222"/>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标题 1"/>
          <p:cNvSpPr txBox="1"/>
          <p:nvPr>
            <p:custDataLst>
              <p:tags r:id="rId30"/>
            </p:custDataLst>
          </p:nvPr>
        </p:nvSpPr>
        <p:spPr>
          <a:xfrm>
            <a:off x="6824964" y="4271125"/>
            <a:ext cx="685756" cy="676318"/>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标题 1"/>
          <p:cNvSpPr txBox="1"/>
          <p:nvPr>
            <p:custDataLst>
              <p:tags r:id="rId31"/>
            </p:custDataLst>
          </p:nvPr>
        </p:nvSpPr>
        <p:spPr>
          <a:xfrm>
            <a:off x="6245799" y="5302074"/>
            <a:ext cx="1983604" cy="7107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第七，渴求程度。</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2" name="标题 27"/>
          <p:cNvSpPr>
            <a:spLocks noGrp="1"/>
          </p:cNvSpPr>
          <p:nvPr>
            <p:custDataLst>
              <p:tags r:id="rId32"/>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ONE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2522855" y="2178050"/>
            <a:ext cx="7139940" cy="1721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ts val="6000"/>
              </a:lnSpc>
            </a:pPr>
            <a:r>
              <a:rPr lang="en-US" sz="4800" dirty="0">
                <a:solidFill>
                  <a:srgbClr val="3B9C87"/>
                </a:solidFill>
                <a:latin typeface="+mn-lt"/>
                <a:ea typeface="+mn-ea"/>
                <a:cs typeface="+mn-ea"/>
                <a:sym typeface="+mn-lt"/>
              </a:rPr>
              <a:t>01.</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不多不少适量最好</a:t>
            </a:r>
            <a:endParaRPr sz="2800">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——健康生活方式的内涵</a:t>
            </a:r>
            <a:endParaRPr sz="2800">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513840"/>
            <a:ext cx="9779635" cy="124523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2. 网络成瘾的诊断标准</a:t>
            </a:r>
            <a:endParaRPr lang="zh-CN" altLang="en-US" dirty="0">
              <a:latin typeface="+mn-lt"/>
              <a:ea typeface="+mn-ea"/>
              <a:cs typeface="+mn-ea"/>
              <a:sym typeface="+mn-lt"/>
            </a:endParaRPr>
          </a:p>
          <a:p>
            <a:r>
              <a:rPr lang="zh-CN" altLang="en-US" dirty="0">
                <a:latin typeface="+mn-lt"/>
                <a:ea typeface="+mn-ea"/>
                <a:cs typeface="+mn-ea"/>
                <a:sym typeface="+mn-lt"/>
              </a:rPr>
              <a:t>根据中国人民解放军陆军总医院牵头制订的《网络成瘾临床诊断标准》，网络成瘾的具体诊断标准如下。</a:t>
            </a:r>
            <a:endParaRPr lang="zh-CN" altLang="en-US" dirty="0">
              <a:latin typeface="+mn-lt"/>
              <a:ea typeface="+mn-ea"/>
              <a:cs typeface="+mn-ea"/>
              <a:sym typeface="+mn-lt"/>
            </a:endParaRPr>
          </a:p>
        </p:txBody>
      </p:sp>
      <p:sp>
        <p:nvSpPr>
          <p:cNvPr id="3" name="矩形 2"/>
          <p:cNvSpPr/>
          <p:nvPr>
            <p:custDataLst>
              <p:tags r:id="rId4"/>
            </p:custDataLst>
          </p:nvPr>
        </p:nvSpPr>
        <p:spPr>
          <a:xfrm>
            <a:off x="1580515" y="2971320"/>
            <a:ext cx="807372" cy="755837"/>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5"/>
            </p:custDataLst>
          </p:nvPr>
        </p:nvSpPr>
        <p:spPr>
          <a:xfrm>
            <a:off x="2642788" y="3016759"/>
            <a:ext cx="7914680" cy="66496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（1）症状标准。长期反复使用网络，使用网络的目的不是学习和工作或使用网络不利于自己的学习和工作。</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6"/>
            </p:custDataLst>
          </p:nvPr>
        </p:nvSpPr>
        <p:spPr>
          <a:xfrm>
            <a:off x="1580515" y="4125579"/>
            <a:ext cx="807372" cy="755837"/>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7"/>
            </p:custDataLst>
          </p:nvPr>
        </p:nvSpPr>
        <p:spPr>
          <a:xfrm>
            <a:off x="2642788" y="4171018"/>
            <a:ext cx="7914680" cy="664960"/>
          </a:xfrm>
          <a:prstGeom prst="rect">
            <a:avLst/>
          </a:prstGeom>
        </p:spPr>
        <p:txBody>
          <a:bodyPr wrap="square" lIns="90000" tIns="46800" rIns="90000" bIns="46800" anchor="ctr" anchorCtr="0">
            <a:normAutofit lnSpcReduction="10000"/>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（2）严重程度标准。日常生活和社会功能受损（如社交、学习或工作能力方面）。</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4" name="矩形 13"/>
          <p:cNvSpPr/>
          <p:nvPr>
            <p:custDataLst>
              <p:tags r:id="rId8"/>
            </p:custDataLst>
          </p:nvPr>
        </p:nvSpPr>
        <p:spPr>
          <a:xfrm>
            <a:off x="1580515" y="5279838"/>
            <a:ext cx="807372" cy="755837"/>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9"/>
            </p:custDataLst>
          </p:nvPr>
        </p:nvSpPr>
        <p:spPr>
          <a:xfrm>
            <a:off x="2642788" y="5325277"/>
            <a:ext cx="7914680" cy="664960"/>
          </a:xfrm>
          <a:prstGeom prst="rect">
            <a:avLst/>
          </a:prstGeom>
        </p:spPr>
        <p:txBody>
          <a:bodyPr wrap="square" lIns="90000" tIns="46800" rIns="90000" bIns="46800" anchor="ctr" anchorCtr="0">
            <a:normAutofit lnSpcReduction="10000"/>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（3）病程标准。平均每日连续使用网络时间达到或超过 8 小时，且符合症状标准已达到或超过 3 个月。</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6" name="文本框 15"/>
          <p:cNvSpPr txBox="1"/>
          <p:nvPr>
            <p:custDataLst>
              <p:tags r:id="rId10"/>
            </p:custDataLst>
          </p:nvPr>
        </p:nvSpPr>
        <p:spPr>
          <a:xfrm>
            <a:off x="1767812" y="5349658"/>
            <a:ext cx="432778" cy="616750"/>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11"/>
            </p:custDataLst>
          </p:nvPr>
        </p:nvSpPr>
        <p:spPr>
          <a:xfrm>
            <a:off x="1767812" y="4195400"/>
            <a:ext cx="432778" cy="616750"/>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2"/>
            </p:custDataLst>
          </p:nvPr>
        </p:nvSpPr>
        <p:spPr>
          <a:xfrm>
            <a:off x="1767812" y="3041141"/>
            <a:ext cx="432778" cy="616750"/>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513840"/>
            <a:ext cx="9692640" cy="432308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3. 网络成瘾的类型</a:t>
            </a:r>
            <a:endParaRPr lang="zh-CN" altLang="en-US" dirty="0">
              <a:latin typeface="+mn-lt"/>
              <a:ea typeface="+mn-ea"/>
              <a:cs typeface="+mn-ea"/>
              <a:sym typeface="+mn-lt"/>
            </a:endParaRPr>
          </a:p>
          <a:p>
            <a:r>
              <a:rPr lang="zh-CN" altLang="en-US" dirty="0">
                <a:latin typeface="+mn-lt"/>
                <a:ea typeface="+mn-ea"/>
                <a:cs typeface="+mn-ea"/>
                <a:sym typeface="+mn-lt"/>
              </a:rPr>
              <a:t>（1）网络游戏成瘾：是指长时间地沉迷于网络游戏而不能自拔，严重影响个人正常的工作、学习和生活。</a:t>
            </a:r>
            <a:endParaRPr lang="zh-CN" altLang="en-US" dirty="0">
              <a:latin typeface="+mn-lt"/>
              <a:ea typeface="+mn-ea"/>
              <a:cs typeface="+mn-ea"/>
              <a:sym typeface="+mn-lt"/>
            </a:endParaRPr>
          </a:p>
          <a:p>
            <a:r>
              <a:rPr lang="zh-CN" altLang="en-US" dirty="0">
                <a:latin typeface="+mn-lt"/>
                <a:ea typeface="+mn-ea"/>
                <a:cs typeface="+mn-ea"/>
                <a:sym typeface="+mn-lt"/>
              </a:rPr>
              <a:t>（2）网络交际成瘾：是指沉迷于网络上的人际交往活动而回避现实中的人际关系。</a:t>
            </a:r>
            <a:endParaRPr lang="zh-CN" altLang="en-US" dirty="0">
              <a:latin typeface="+mn-lt"/>
              <a:ea typeface="+mn-ea"/>
              <a:cs typeface="+mn-ea"/>
              <a:sym typeface="+mn-lt"/>
            </a:endParaRPr>
          </a:p>
          <a:p>
            <a:r>
              <a:rPr lang="zh-CN" altLang="en-US" dirty="0">
                <a:latin typeface="+mn-lt"/>
                <a:ea typeface="+mn-ea"/>
                <a:cs typeface="+mn-ea"/>
                <a:sym typeface="+mn-lt"/>
              </a:rPr>
              <a:t>网络交际成瘾又可分为交友成瘾和网恋成瘾两种。</a:t>
            </a:r>
            <a:endParaRPr lang="zh-CN" altLang="en-US" dirty="0">
              <a:latin typeface="+mn-lt"/>
              <a:ea typeface="+mn-ea"/>
              <a:cs typeface="+mn-ea"/>
              <a:sym typeface="+mn-lt"/>
            </a:endParaRPr>
          </a:p>
          <a:p>
            <a:r>
              <a:rPr lang="zh-CN" altLang="en-US" dirty="0">
                <a:latin typeface="+mn-lt"/>
                <a:ea typeface="+mn-ea"/>
                <a:cs typeface="+mn-ea"/>
                <a:sym typeface="+mn-lt"/>
              </a:rPr>
              <a:t>（3）网络色情成瘾：是指沉迷于网络上的各种色情内容，包括图像、文字、电影、动画、色情聊天等。在网络中，存在各种与性和色情有关的文字、声音、图像信息。</a:t>
            </a:r>
            <a:endParaRPr lang="zh-CN" altLang="en-US" dirty="0">
              <a:latin typeface="+mn-lt"/>
              <a:ea typeface="+mn-ea"/>
              <a:cs typeface="+mn-ea"/>
              <a:sym typeface="+mn-lt"/>
            </a:endParaRPr>
          </a:p>
          <a:p>
            <a:r>
              <a:rPr lang="zh-CN" altLang="en-US" dirty="0">
                <a:latin typeface="+mn-lt"/>
                <a:ea typeface="+mn-ea"/>
                <a:cs typeface="+mn-ea"/>
                <a:sym typeface="+mn-lt"/>
              </a:rPr>
              <a:t>（4）强迫信息成瘾：这类成瘾者经常强迫性地从网上收集无用的、无关紧要的或者不迫切需要的信息。这种现象与以强迫性物品收集为主的强迫症类似。</a:t>
            </a:r>
            <a:endParaRPr lang="zh-CN" altLang="en-US" dirty="0">
              <a:latin typeface="+mn-lt"/>
              <a:ea typeface="+mn-ea"/>
              <a:cs typeface="+mn-ea"/>
              <a:sym typeface="+mn-lt"/>
            </a:endParaRPr>
          </a:p>
          <a:p>
            <a:r>
              <a:rPr lang="zh-CN" altLang="en-US" dirty="0">
                <a:latin typeface="+mn-lt"/>
                <a:ea typeface="+mn-ea"/>
                <a:cs typeface="+mn-ea"/>
                <a:sym typeface="+mn-lt"/>
              </a:rPr>
              <a:t>（5）网络交易成瘾：是指过分沉迷于网络购物、拍卖等活动。其中，在大学生中较为常见的是网络购物成瘾。</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395730"/>
            <a:ext cx="9692640" cy="47561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4. 大学生网络成瘾的原因</a:t>
            </a:r>
            <a:endParaRPr lang="zh-CN" altLang="en-US" dirty="0">
              <a:latin typeface="+mn-lt"/>
              <a:ea typeface="+mn-ea"/>
              <a:cs typeface="+mn-ea"/>
              <a:sym typeface="+mn-lt"/>
            </a:endParaRPr>
          </a:p>
        </p:txBody>
      </p:sp>
      <p:grpSp>
        <p:nvGrpSpPr>
          <p:cNvPr id="18" name="组合 17"/>
          <p:cNvGrpSpPr/>
          <p:nvPr>
            <p:custDataLst>
              <p:tags r:id="rId4"/>
            </p:custDataLst>
          </p:nvPr>
        </p:nvGrpSpPr>
        <p:grpSpPr>
          <a:xfrm>
            <a:off x="2702761" y="2278381"/>
            <a:ext cx="2543409" cy="1676400"/>
            <a:chOff x="1304924" y="3171825"/>
            <a:chExt cx="2647951" cy="1745305"/>
          </a:xfrm>
        </p:grpSpPr>
        <p:cxnSp>
          <p:nvCxnSpPr>
            <p:cNvPr id="3" name="直接连接符 2"/>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6337501" y="2278381"/>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2702761" y="4240531"/>
            <a:ext cx="2543409" cy="1676400"/>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grpSp>
        <p:nvGrpSpPr>
          <p:cNvPr id="37" name="组合 36"/>
          <p:cNvGrpSpPr/>
          <p:nvPr>
            <p:custDataLst>
              <p:tags r:id="rId19"/>
            </p:custDataLst>
          </p:nvPr>
        </p:nvGrpSpPr>
        <p:grpSpPr>
          <a:xfrm>
            <a:off x="6337501" y="4240531"/>
            <a:ext cx="2543409" cy="1676400"/>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sp>
        <p:nvSpPr>
          <p:cNvPr id="24" name="文本框 23"/>
          <p:cNvSpPr txBox="1"/>
          <p:nvPr>
            <p:custDataLst>
              <p:tags r:id="rId24"/>
            </p:custDataLst>
          </p:nvPr>
        </p:nvSpPr>
        <p:spPr>
          <a:xfrm>
            <a:off x="2732405" y="2288695"/>
            <a:ext cx="2513765"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（1）互联网的吸引力是</a:t>
            </a:r>
            <a:endParaRPr lang="zh-CN" altLang="en-US" sz="1400" spc="150">
              <a:solidFill>
                <a:srgbClr val="FFFFFF"/>
              </a:solidFill>
              <a:latin typeface="微软雅黑" panose="020B0503020204020204" charset="-122"/>
              <a:ea typeface="微软雅黑" panose="020B0503020204020204" charset="-122"/>
            </a:endParaRPr>
          </a:p>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外因</a:t>
            </a:r>
            <a:endParaRPr lang="zh-CN" altLang="en-US" sz="1400" spc="15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25"/>
            </p:custDataLst>
          </p:nvPr>
        </p:nvSpPr>
        <p:spPr>
          <a:xfrm>
            <a:off x="6337066" y="2288695"/>
            <a:ext cx="2543409"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（2）大学生的个性特征因素是内因</a:t>
            </a:r>
            <a:endParaRPr lang="zh-CN" altLang="en-US" sz="1400" spc="15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26"/>
            </p:custDataLst>
          </p:nvPr>
        </p:nvSpPr>
        <p:spPr>
          <a:xfrm>
            <a:off x="2731729" y="4249575"/>
            <a:ext cx="2512335"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（3）人的心理需要和欲望是动力</a:t>
            </a:r>
            <a:endParaRPr lang="zh-CN" altLang="en-US" sz="1400" spc="15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7"/>
            </p:custDataLst>
          </p:nvPr>
        </p:nvSpPr>
        <p:spPr>
          <a:xfrm>
            <a:off x="6333891" y="4249575"/>
            <a:ext cx="2543409"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（3）人的心理需要和欲望是动力</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395730"/>
            <a:ext cx="9692640" cy="47561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5. 大学生网络成瘾的危害</a:t>
            </a:r>
            <a:endParaRPr lang="zh-CN" altLang="en-US" dirty="0">
              <a:latin typeface="+mn-lt"/>
              <a:ea typeface="+mn-ea"/>
              <a:cs typeface="+mn-ea"/>
              <a:sym typeface="+mn-lt"/>
            </a:endParaRPr>
          </a:p>
        </p:txBody>
      </p:sp>
      <p:grpSp>
        <p:nvGrpSpPr>
          <p:cNvPr id="8" name="组合 7"/>
          <p:cNvGrpSpPr/>
          <p:nvPr>
            <p:custDataLst>
              <p:tags r:id="rId4"/>
            </p:custDataLst>
          </p:nvPr>
        </p:nvGrpSpPr>
        <p:grpSpPr>
          <a:xfrm>
            <a:off x="1538488" y="2295526"/>
            <a:ext cx="2543409" cy="1676400"/>
            <a:chOff x="1304924" y="3171825"/>
            <a:chExt cx="2647951" cy="1745305"/>
          </a:xfrm>
        </p:grpSpPr>
        <p:cxnSp>
          <p:nvCxnSpPr>
            <p:cNvPr id="12" name="直接连接符 11"/>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4" name="直接连接符 13"/>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6" name="任意多边形 15"/>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7" name="文本框 16"/>
            <p:cNvSpPr txBox="1"/>
            <p:nvPr>
              <p:custDataLst>
                <p:tags r:id="rId8"/>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A</a:t>
              </a:r>
              <a:endParaRPr lang="zh-CN" altLang="en-US" dirty="0"/>
            </a:p>
          </p:txBody>
        </p:sp>
      </p:grpSp>
      <p:grpSp>
        <p:nvGrpSpPr>
          <p:cNvPr id="28" name="组合 27"/>
          <p:cNvGrpSpPr/>
          <p:nvPr>
            <p:custDataLst>
              <p:tags r:id="rId9"/>
            </p:custDataLst>
          </p:nvPr>
        </p:nvGrpSpPr>
        <p:grpSpPr>
          <a:xfrm>
            <a:off x="4824295" y="2295526"/>
            <a:ext cx="2543409" cy="1676400"/>
            <a:chOff x="1304924" y="3171825"/>
            <a:chExt cx="2647951" cy="1745305"/>
          </a:xfrm>
        </p:grpSpPr>
        <p:cxnSp>
          <p:nvCxnSpPr>
            <p:cNvPr id="29" name="直接连接符 28"/>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0" name="直接连接符 29"/>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1" name="任意多边形 30"/>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2" name="文本框 31"/>
            <p:cNvSpPr txBox="1"/>
            <p:nvPr>
              <p:custDataLst>
                <p:tags r:id="rId13"/>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B</a:t>
              </a:r>
              <a:endParaRPr lang="zh-CN" altLang="en-US" dirty="0"/>
            </a:p>
          </p:txBody>
        </p:sp>
      </p:grpSp>
      <p:grpSp>
        <p:nvGrpSpPr>
          <p:cNvPr id="33" name="组合 32"/>
          <p:cNvGrpSpPr/>
          <p:nvPr>
            <p:custDataLst>
              <p:tags r:id="rId14"/>
            </p:custDataLst>
          </p:nvPr>
        </p:nvGrpSpPr>
        <p:grpSpPr>
          <a:xfrm>
            <a:off x="3176222" y="4260007"/>
            <a:ext cx="2543409" cy="1676400"/>
            <a:chOff x="1304924" y="3171825"/>
            <a:chExt cx="2647951" cy="1745305"/>
          </a:xfrm>
        </p:grpSpPr>
        <p:cxnSp>
          <p:nvCxnSpPr>
            <p:cNvPr id="34" name="直接连接符 33"/>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5" name="直接连接符 34"/>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6" name="任意多边形 45"/>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7" name="文本框 46"/>
            <p:cNvSpPr txBox="1"/>
            <p:nvPr>
              <p:custDataLst>
                <p:tags r:id="rId18"/>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D</a:t>
              </a:r>
              <a:endParaRPr lang="zh-CN" altLang="en-US" dirty="0"/>
            </a:p>
          </p:txBody>
        </p:sp>
      </p:grpSp>
      <p:grpSp>
        <p:nvGrpSpPr>
          <p:cNvPr id="48" name="组合 47"/>
          <p:cNvGrpSpPr/>
          <p:nvPr>
            <p:custDataLst>
              <p:tags r:id="rId19"/>
            </p:custDataLst>
          </p:nvPr>
        </p:nvGrpSpPr>
        <p:grpSpPr>
          <a:xfrm>
            <a:off x="6462029" y="4260007"/>
            <a:ext cx="2543409" cy="1676400"/>
            <a:chOff x="1304924" y="3171825"/>
            <a:chExt cx="2647951" cy="1745305"/>
          </a:xfrm>
        </p:grpSpPr>
        <p:cxnSp>
          <p:nvCxnSpPr>
            <p:cNvPr id="49" name="直接连接符 48"/>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0" name="直接连接符 49"/>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1" name="任意多边形 50"/>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2" name="文本框 51"/>
            <p:cNvSpPr txBox="1"/>
            <p:nvPr>
              <p:custDataLst>
                <p:tags r:id="rId23"/>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E</a:t>
              </a:r>
              <a:endParaRPr lang="zh-CN" altLang="en-US" dirty="0"/>
            </a:p>
          </p:txBody>
        </p:sp>
      </p:grpSp>
      <p:grpSp>
        <p:nvGrpSpPr>
          <p:cNvPr id="53" name="组合 52"/>
          <p:cNvGrpSpPr/>
          <p:nvPr>
            <p:custDataLst>
              <p:tags r:id="rId24"/>
            </p:custDataLst>
          </p:nvPr>
        </p:nvGrpSpPr>
        <p:grpSpPr>
          <a:xfrm>
            <a:off x="8108198" y="2295526"/>
            <a:ext cx="2543409" cy="1676400"/>
            <a:chOff x="1304924" y="3171825"/>
            <a:chExt cx="2647951" cy="1745305"/>
          </a:xfrm>
        </p:grpSpPr>
        <p:cxnSp>
          <p:nvCxnSpPr>
            <p:cNvPr id="54" name="直接连接符 53"/>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5" name="直接连接符 54"/>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6" name="任意多边形 55"/>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7" name="文本框 56"/>
            <p:cNvSpPr txBox="1"/>
            <p:nvPr>
              <p:custDataLst>
                <p:tags r:id="rId28"/>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C</a:t>
              </a:r>
              <a:endParaRPr lang="zh-CN" altLang="en-US" dirty="0"/>
            </a:p>
          </p:txBody>
        </p:sp>
      </p:grpSp>
      <p:sp>
        <p:nvSpPr>
          <p:cNvPr id="58" name="文本框 57"/>
          <p:cNvSpPr txBox="1"/>
          <p:nvPr>
            <p:custDataLst>
              <p:tags r:id="rId29"/>
            </p:custDataLst>
          </p:nvPr>
        </p:nvSpPr>
        <p:spPr>
          <a:xfrm>
            <a:off x="1538488" y="2302301"/>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（1）腐蚀灵魂</a:t>
            </a:r>
            <a:endParaRPr lang="zh-CN" altLang="en-US" sz="1400" spc="150">
              <a:solidFill>
                <a:srgbClr val="FFFFFF"/>
              </a:solidFill>
              <a:latin typeface="微软雅黑" panose="020B0503020204020204" charset="-122"/>
              <a:ea typeface="微软雅黑" panose="020B0503020204020204" charset="-122"/>
            </a:endParaRPr>
          </a:p>
        </p:txBody>
      </p:sp>
      <p:sp>
        <p:nvSpPr>
          <p:cNvPr id="59" name="文本框 58"/>
          <p:cNvSpPr txBox="1"/>
          <p:nvPr>
            <p:custDataLst>
              <p:tags r:id="rId30"/>
            </p:custDataLst>
          </p:nvPr>
        </p:nvSpPr>
        <p:spPr>
          <a:xfrm>
            <a:off x="4847932" y="2302301"/>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（2）荒废学业</a:t>
            </a:r>
            <a:endParaRPr lang="zh-CN" altLang="en-US" sz="1400" spc="150">
              <a:solidFill>
                <a:srgbClr val="FFFFFF"/>
              </a:solidFill>
              <a:latin typeface="微软雅黑" panose="020B0503020204020204" charset="-122"/>
              <a:ea typeface="微软雅黑" panose="020B0503020204020204" charset="-122"/>
            </a:endParaRPr>
          </a:p>
        </p:txBody>
      </p:sp>
      <p:sp>
        <p:nvSpPr>
          <p:cNvPr id="60" name="文本框 59"/>
          <p:cNvSpPr txBox="1"/>
          <p:nvPr>
            <p:custDataLst>
              <p:tags r:id="rId31"/>
            </p:custDataLst>
          </p:nvPr>
        </p:nvSpPr>
        <p:spPr>
          <a:xfrm>
            <a:off x="8108198" y="2302301"/>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（3）激化矛盾</a:t>
            </a:r>
            <a:endParaRPr lang="zh-CN" altLang="en-US" sz="1400" spc="150">
              <a:solidFill>
                <a:srgbClr val="FFFFFF"/>
              </a:solidFill>
              <a:latin typeface="微软雅黑" panose="020B0503020204020204" charset="-122"/>
              <a:ea typeface="微软雅黑" panose="020B0503020204020204" charset="-122"/>
            </a:endParaRPr>
          </a:p>
        </p:txBody>
      </p:sp>
      <p:sp>
        <p:nvSpPr>
          <p:cNvPr id="61" name="文本框 60"/>
          <p:cNvSpPr txBox="1"/>
          <p:nvPr>
            <p:custDataLst>
              <p:tags r:id="rId32"/>
            </p:custDataLst>
          </p:nvPr>
        </p:nvSpPr>
        <p:spPr>
          <a:xfrm>
            <a:off x="3186218" y="4257983"/>
            <a:ext cx="2533414"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（4）疏远情感</a:t>
            </a:r>
            <a:endParaRPr lang="zh-CN" altLang="en-US" sz="1400" spc="150">
              <a:solidFill>
                <a:srgbClr val="FFFFFF"/>
              </a:solidFill>
              <a:latin typeface="微软雅黑" panose="020B0503020204020204" charset="-122"/>
              <a:ea typeface="微软雅黑" panose="020B0503020204020204" charset="-122"/>
            </a:endParaRPr>
          </a:p>
        </p:txBody>
      </p:sp>
      <p:sp>
        <p:nvSpPr>
          <p:cNvPr id="62" name="文本框 61"/>
          <p:cNvSpPr txBox="1"/>
          <p:nvPr>
            <p:custDataLst>
              <p:tags r:id="rId33"/>
            </p:custDataLst>
          </p:nvPr>
        </p:nvSpPr>
        <p:spPr>
          <a:xfrm>
            <a:off x="6460125" y="4257983"/>
            <a:ext cx="2545313"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（5）影响健康</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五、大学生网络成瘾与健康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395730"/>
            <a:ext cx="9692640" cy="47561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6. 大学生网络成瘾的预防与戒除</a:t>
            </a:r>
            <a:endParaRPr lang="zh-CN" altLang="en-US" dirty="0">
              <a:latin typeface="+mn-lt"/>
              <a:ea typeface="+mn-ea"/>
              <a:cs typeface="+mn-ea"/>
              <a:sym typeface="+mn-lt"/>
            </a:endParaRPr>
          </a:p>
        </p:txBody>
      </p:sp>
      <p:grpSp>
        <p:nvGrpSpPr>
          <p:cNvPr id="18" name="组合 17"/>
          <p:cNvGrpSpPr/>
          <p:nvPr>
            <p:custDataLst>
              <p:tags r:id="rId4"/>
            </p:custDataLst>
          </p:nvPr>
        </p:nvGrpSpPr>
        <p:grpSpPr>
          <a:xfrm>
            <a:off x="2702761" y="2278381"/>
            <a:ext cx="2543409" cy="1676400"/>
            <a:chOff x="1304924" y="3171825"/>
            <a:chExt cx="2647951" cy="1745305"/>
          </a:xfrm>
        </p:grpSpPr>
        <p:cxnSp>
          <p:nvCxnSpPr>
            <p:cNvPr id="3" name="直接连接符 2"/>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6337501" y="2278381"/>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3"/>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2702761" y="4240531"/>
            <a:ext cx="2543409" cy="1676400"/>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grpSp>
        <p:nvGrpSpPr>
          <p:cNvPr id="37" name="组合 36"/>
          <p:cNvGrpSpPr/>
          <p:nvPr>
            <p:custDataLst>
              <p:tags r:id="rId19"/>
            </p:custDataLst>
          </p:nvPr>
        </p:nvGrpSpPr>
        <p:grpSpPr>
          <a:xfrm>
            <a:off x="6337501" y="4240531"/>
            <a:ext cx="2543409" cy="1676400"/>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sp>
        <p:nvSpPr>
          <p:cNvPr id="24" name="文本框 23"/>
          <p:cNvSpPr txBox="1"/>
          <p:nvPr>
            <p:custDataLst>
              <p:tags r:id="rId24"/>
            </p:custDataLst>
          </p:nvPr>
        </p:nvSpPr>
        <p:spPr>
          <a:xfrm>
            <a:off x="2732405" y="2288695"/>
            <a:ext cx="2513765"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（1）正确认识网络</a:t>
            </a:r>
            <a:endParaRPr lang="zh-CN" altLang="en-US" sz="1400" spc="15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25"/>
            </p:custDataLst>
          </p:nvPr>
        </p:nvSpPr>
        <p:spPr>
          <a:xfrm>
            <a:off x="6337066" y="2288695"/>
            <a:ext cx="2543409"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（2）控制上网行为</a:t>
            </a:r>
            <a:endParaRPr lang="zh-CN" altLang="en-US" sz="1400" spc="15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26"/>
            </p:custDataLst>
          </p:nvPr>
        </p:nvSpPr>
        <p:spPr>
          <a:xfrm>
            <a:off x="2731729" y="4249575"/>
            <a:ext cx="2512335"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（3）投入现实生活</a:t>
            </a:r>
            <a:endParaRPr lang="zh-CN" altLang="en-US" sz="1400" spc="15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7"/>
            </p:custDataLst>
          </p:nvPr>
        </p:nvSpPr>
        <p:spPr>
          <a:xfrm>
            <a:off x="6333891" y="4249575"/>
            <a:ext cx="2543409" cy="1276985"/>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（4）寻求他人帮助</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06.</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守护家园</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——环境卫生与健康</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一、环境对人体健康的影响</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780540"/>
            <a:ext cx="9692640" cy="355346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（一）环境与人体健康的关系</a:t>
            </a:r>
            <a:endParaRPr lang="zh-CN" altLang="en-US" dirty="0">
              <a:latin typeface="+mn-lt"/>
              <a:ea typeface="+mn-ea"/>
              <a:cs typeface="+mn-ea"/>
              <a:sym typeface="+mn-lt"/>
            </a:endParaRPr>
          </a:p>
          <a:p>
            <a:r>
              <a:rPr lang="zh-CN" altLang="en-US" dirty="0">
                <a:latin typeface="+mn-lt"/>
                <a:ea typeface="+mn-ea"/>
                <a:cs typeface="+mn-ea"/>
                <a:sym typeface="+mn-lt"/>
              </a:rPr>
              <a:t>人体健康与周围环境有着密切的关系。每个人都在一定的环境中生活、学习和工作，人们的一切活动都会影响环境，而环境的变化反过来又会影响人们的生活和健康。</a:t>
            </a:r>
            <a:endParaRPr lang="zh-CN" altLang="en-US" dirty="0">
              <a:latin typeface="+mn-lt"/>
              <a:ea typeface="+mn-ea"/>
              <a:cs typeface="+mn-ea"/>
              <a:sym typeface="+mn-lt"/>
            </a:endParaRPr>
          </a:p>
          <a:p>
            <a:r>
              <a:rPr lang="zh-CN" altLang="en-US" dirty="0">
                <a:latin typeface="+mn-lt"/>
                <a:ea typeface="+mn-ea"/>
                <a:cs typeface="+mn-ea"/>
                <a:sym typeface="+mn-lt"/>
              </a:rPr>
              <a:t>（二）影响人体健康的环境因素</a:t>
            </a:r>
            <a:endParaRPr lang="zh-CN" altLang="en-US" dirty="0">
              <a:latin typeface="+mn-lt"/>
              <a:ea typeface="+mn-ea"/>
              <a:cs typeface="+mn-ea"/>
              <a:sym typeface="+mn-lt"/>
            </a:endParaRPr>
          </a:p>
          <a:p>
            <a:r>
              <a:rPr lang="zh-CN" altLang="en-US" dirty="0">
                <a:latin typeface="+mn-lt"/>
                <a:ea typeface="+mn-ea"/>
                <a:cs typeface="+mn-ea"/>
                <a:sym typeface="+mn-lt"/>
              </a:rPr>
              <a:t>影响人体健康的环境因素，可分为三大类：物理性因素（如噪声、震动、放射性物质、射频辐射等）；化学性因素（如有毒化学物质、重金属、农药等）和生物性因素（如细菌、病毒、寄生虫等）。它们可通过各种途径进入空气、水体、土壤和居住环境危害人体健康，其中以化学性因素最为重要。环境对人体健康的影响主要有以下四类：</a:t>
            </a:r>
            <a:endParaRPr lang="zh-CN" altLang="en-US" dirty="0">
              <a:latin typeface="+mn-lt"/>
              <a:ea typeface="+mn-ea"/>
              <a:cs typeface="+mn-ea"/>
              <a:sym typeface="+mn-lt"/>
            </a:endParaRPr>
          </a:p>
          <a:p>
            <a:r>
              <a:rPr lang="zh-CN" altLang="en-US" dirty="0">
                <a:latin typeface="+mn-lt"/>
                <a:ea typeface="+mn-ea"/>
                <a:cs typeface="+mn-ea"/>
                <a:sym typeface="+mn-lt"/>
              </a:rPr>
              <a:t>（1）大气与健康。（2）水与健康。（3）土壤与健康。（4）噪声与健康。</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二、家庭环境与健康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63955" y="1780540"/>
            <a:ext cx="9692640" cy="355346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家庭环境对于一个人的一生有至关重要的影响作用。家庭环境有软环境、硬环境、内环境和外环境四部分。</a:t>
            </a:r>
            <a:endParaRPr lang="zh-CN" altLang="en-US" dirty="0">
              <a:latin typeface="+mn-lt"/>
              <a:ea typeface="+mn-ea"/>
              <a:cs typeface="+mn-ea"/>
              <a:sym typeface="+mn-lt"/>
            </a:endParaRPr>
          </a:p>
          <a:p>
            <a:r>
              <a:rPr lang="zh-CN" altLang="en-US" dirty="0">
                <a:latin typeface="+mn-lt"/>
                <a:ea typeface="+mn-ea"/>
                <a:cs typeface="+mn-ea"/>
                <a:sym typeface="+mn-lt"/>
              </a:rPr>
              <a:t>（1）软环境。软环境指家庭的心理道德环境，包括家庭结构和教养方式。心理道德环境作为家庭环境的核心，是人类社会化发展的“温床”。它与家庭成员之间的良好关系、父母的道德水平、对青少年的教育方式、人的自我概念的发展、师生关系、行为问题等均有较大影响。</a:t>
            </a:r>
            <a:endParaRPr lang="zh-CN" altLang="en-US" dirty="0">
              <a:latin typeface="+mn-lt"/>
              <a:ea typeface="+mn-ea"/>
              <a:cs typeface="+mn-ea"/>
              <a:sym typeface="+mn-lt"/>
            </a:endParaRPr>
          </a:p>
          <a:p>
            <a:r>
              <a:rPr lang="zh-CN" altLang="en-US" dirty="0">
                <a:latin typeface="+mn-lt"/>
                <a:ea typeface="+mn-ea"/>
                <a:cs typeface="+mn-ea"/>
                <a:sym typeface="+mn-lt"/>
              </a:rPr>
              <a:t>（2）硬环境。硬环境主要指家庭中可以用量化指标来评判和衡量的环境因素，比如家庭的成员结构、资源分配、生活方式等。良好的家庭硬环境无疑有利于学生的成长，反之则会影响学生的成长。</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三、社会环境与健康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077595" y="1539875"/>
            <a:ext cx="6083300" cy="432308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（一）社会环境的内涵及影响因素</a:t>
            </a:r>
            <a:endParaRPr lang="zh-CN" altLang="en-US" dirty="0">
              <a:latin typeface="+mn-lt"/>
              <a:ea typeface="+mn-ea"/>
              <a:cs typeface="+mn-ea"/>
              <a:sym typeface="+mn-lt"/>
            </a:endParaRPr>
          </a:p>
          <a:p>
            <a:r>
              <a:rPr lang="zh-CN" altLang="en-US" dirty="0">
                <a:latin typeface="+mn-lt"/>
                <a:ea typeface="+mn-ea"/>
                <a:cs typeface="+mn-ea"/>
                <a:sym typeface="+mn-lt"/>
              </a:rPr>
              <a:t>社会是一个庞大的系统，它包括国家制度、政治、法律、经济、教育、文化、人口、卫生政策、生活和工作条件、营养状况、国民经济收入等内容。社会环境是指同社会生活主体发生持久联系的内部世界，构成社会环境的有人和物，而由人和人、人和物、物和物之间的各种关系以及所形成的环境等因素综合为一体即构成社会环境，它是人类在自身发展过程中构建起来的，反过来又对人类的工作、生活和身心健康产生巨大的影响。影响社会环境的因素主要包括社会制度、社会阶层、人口、经济、文化等。</a:t>
            </a:r>
            <a:endParaRPr lang="zh-CN" altLang="en-US" dirty="0">
              <a:latin typeface="+mn-lt"/>
              <a:ea typeface="+mn-ea"/>
              <a:cs typeface="+mn-ea"/>
              <a:sym typeface="+mn-lt"/>
            </a:endParaRPr>
          </a:p>
        </p:txBody>
      </p:sp>
      <p:pic>
        <p:nvPicPr>
          <p:cNvPr id="5" name="图片 4"/>
          <p:cNvPicPr>
            <a:picLocks noChangeAspect="1"/>
          </p:cNvPicPr>
          <p:nvPr>
            <p:custDataLst>
              <p:tags r:id="rId4"/>
            </p:custDataLst>
          </p:nvPr>
        </p:nvPicPr>
        <p:blipFill>
          <a:blip r:embed="rId5"/>
          <a:stretch>
            <a:fillRect/>
          </a:stretch>
        </p:blipFill>
        <p:spPr>
          <a:xfrm>
            <a:off x="7490929" y="353967"/>
            <a:ext cx="3993681" cy="59871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三、社会环境与健康</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077595" y="1539875"/>
            <a:ext cx="6083300" cy="355346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（二）大学生的社会适应</a:t>
            </a:r>
            <a:endParaRPr lang="zh-CN" altLang="en-US" dirty="0">
              <a:latin typeface="+mn-lt"/>
              <a:ea typeface="+mn-ea"/>
              <a:cs typeface="+mn-ea"/>
              <a:sym typeface="+mn-lt"/>
            </a:endParaRPr>
          </a:p>
          <a:p>
            <a:r>
              <a:rPr lang="zh-CN" altLang="en-US" dirty="0">
                <a:latin typeface="+mn-lt"/>
                <a:ea typeface="+mn-ea"/>
                <a:cs typeface="+mn-ea"/>
                <a:sym typeface="+mn-lt"/>
              </a:rPr>
              <a:t>人是社会关系的总和，大学生也不例外，每个大学生都要适应社会的生产方式，在社会环境中成就自己的事业。那么，大学生应如何适应社会？</a:t>
            </a:r>
            <a:endParaRPr lang="zh-CN" altLang="en-US" dirty="0">
              <a:latin typeface="+mn-lt"/>
              <a:ea typeface="+mn-ea"/>
              <a:cs typeface="+mn-ea"/>
              <a:sym typeface="+mn-lt"/>
            </a:endParaRPr>
          </a:p>
          <a:p>
            <a:r>
              <a:rPr lang="zh-CN" altLang="en-US" dirty="0">
                <a:latin typeface="+mn-lt"/>
                <a:ea typeface="+mn-ea"/>
                <a:cs typeface="+mn-ea"/>
                <a:sym typeface="+mn-lt"/>
              </a:rPr>
              <a:t>1. 正确认识自我：（1）接受自我。（2）克服自卑。（3）学会面对挫折。</a:t>
            </a:r>
            <a:endParaRPr lang="zh-CN" altLang="en-US" dirty="0">
              <a:latin typeface="+mn-lt"/>
              <a:ea typeface="+mn-ea"/>
              <a:cs typeface="+mn-ea"/>
              <a:sym typeface="+mn-lt"/>
            </a:endParaRPr>
          </a:p>
          <a:p>
            <a:r>
              <a:rPr lang="zh-CN" altLang="en-US" dirty="0">
                <a:latin typeface="+mn-lt"/>
                <a:ea typeface="+mn-ea"/>
                <a:cs typeface="+mn-ea"/>
                <a:sym typeface="+mn-lt"/>
              </a:rPr>
              <a:t>2. 适应环境：（1）要主动接触社会环境、积极适应社会环境。（2）要积极调整自我，提高应对的技巧。（3）要利用社会支持系统，积极寻求帮助。</a:t>
            </a:r>
            <a:endParaRPr lang="zh-CN" altLang="en-US" dirty="0">
              <a:latin typeface="+mn-lt"/>
              <a:ea typeface="+mn-ea"/>
              <a:cs typeface="+mn-ea"/>
              <a:sym typeface="+mn-lt"/>
            </a:endParaRPr>
          </a:p>
        </p:txBody>
      </p:sp>
      <p:pic>
        <p:nvPicPr>
          <p:cNvPr id="5" name="图片 4"/>
          <p:cNvPicPr>
            <a:picLocks noChangeAspect="1"/>
          </p:cNvPicPr>
          <p:nvPr>
            <p:custDataLst>
              <p:tags r:id="rId4"/>
            </p:custDataLst>
          </p:nvPr>
        </p:nvPicPr>
        <p:blipFill>
          <a:blip r:embed="rId5"/>
          <a:stretch>
            <a:fillRect/>
          </a:stretch>
        </p:blipFill>
        <p:spPr>
          <a:xfrm>
            <a:off x="7490929" y="353967"/>
            <a:ext cx="3993681" cy="59871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一、健康相关行为的内涵及特点</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189211" y="1673315"/>
            <a:ext cx="4742893" cy="4742893"/>
          </a:xfrm>
          <a:prstGeom prst="rect">
            <a:avLst/>
          </a:prstGeom>
        </p:spPr>
      </p:pic>
      <p:sp>
        <p:nvSpPr>
          <p:cNvPr id="3" name="文本框 2"/>
          <p:cNvSpPr txBox="1"/>
          <p:nvPr/>
        </p:nvSpPr>
        <p:spPr>
          <a:xfrm>
            <a:off x="904240" y="1776730"/>
            <a:ext cx="6472555" cy="341503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健康相关行为是指人类个体和群体与健康和疾病有关的行为。健康相关行为可以分为健康的行为和危害健康的行为。</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（一）健康的行为</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（1）健康的行为是指朝向健康或被健康结果所强化的行为，客观上有益于个体与群体的健康。健康的行为特点是有利性、规律性、和谐性、一致性、适宜性。</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（2）健康行为的类型包括以下几点</a:t>
            </a:r>
            <a:r>
              <a:rPr lang="en-US" altLang="zh-CN" sz="1600" spc="300" dirty="0">
                <a:solidFill>
                  <a:schemeClr val="tx1">
                    <a:lumMod val="75000"/>
                    <a:lumOff val="25000"/>
                  </a:schemeClr>
                </a:solidFill>
                <a:cs typeface="+mn-ea"/>
              </a:rPr>
              <a:t>:①日常健康行为;②预警行为;③合理利用卫生服务;④避开环境危害行为;⑤戒除不良嗜好</a:t>
            </a:r>
            <a:r>
              <a:rPr lang="zh-CN" altLang="en-US" sz="1600" spc="300" dirty="0">
                <a:solidFill>
                  <a:schemeClr val="tx1">
                    <a:lumMod val="75000"/>
                    <a:lumOff val="25000"/>
                  </a:schemeClr>
                </a:solidFill>
                <a:cs typeface="+mn-ea"/>
              </a:rPr>
              <a:t>。</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1033716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altLang="en-US"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——————跑步这项运动对人体只有好处吗？哪些因素会带来坏处呢？</a:t>
            </a:r>
            <a:endParaRPr lang="en-US" altLang="zh-CN"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3" name="跑步这项运动对人体只有好处吗？哪些因素会带来坏处呢？">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2208530" y="1500505"/>
            <a:ext cx="6096000" cy="3429000"/>
          </a:xfrm>
          <a:prstGeom prst="rect">
            <a:avLst/>
          </a:prstGeom>
        </p:spPr>
      </p:pic>
      <p:sp>
        <p:nvSpPr>
          <p:cNvPr id="7" name="文本框 6"/>
          <p:cNvSpPr txBox="1"/>
          <p:nvPr/>
        </p:nvSpPr>
        <p:spPr>
          <a:xfrm>
            <a:off x="2107565" y="5161915"/>
            <a:ext cx="6067425" cy="306705"/>
          </a:xfrm>
          <a:prstGeom prst="rect">
            <a:avLst/>
          </a:prstGeom>
          <a:noFill/>
        </p:spPr>
        <p:txBody>
          <a:bodyPr wrap="square" rtlCol="0">
            <a:spAutoFit/>
          </a:bodyPr>
          <a:p>
            <a:pPr algn="ctr"/>
            <a:r>
              <a:rPr lang="zh-CN" altLang="en-US" sz="1400"/>
              <a:t>视频来源于网络，如有侵权请联系删除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4" fill="hold" display="1">
                  <p:stCondLst>
                    <p:cond delay="indefinite"/>
                  </p:stCondLst>
                </p:cTn>
                <p:tgtEl>
                  <p:spTgt spid="3"/>
                </p:tgtEl>
              </p:cMediaNode>
            </p:video>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additive="base">
                                        <p:cTn id="29" dur="1" fill="hold"/>
                                        <p:tgtEl>
                                          <p:spTgt spid="3"/>
                                        </p:tgtEl>
                                      </p:cBhvr>
                                    </p:cmd>
                                  </p:childTnLst>
                                </p:cTn>
                              </p:par>
                            </p:childTnLst>
                          </p:cTn>
                        </p:par>
                      </p:childTnLst>
                    </p:cTn>
                  </p:par>
                </p:childTnLst>
              </p:cTn>
              <p:nextCondLst>
                <p:cond evt="onClick" delay="0">
                  <p:tgtEl>
                    <p:spTgt spid="3"/>
                  </p:tgtEl>
                </p:cond>
              </p:nextCondLst>
            </p:seq>
          </p:childTnLst>
        </p:cTn>
      </p:par>
    </p:tnLst>
    <p:bldLst>
      <p:bldP spid="11" grpId="0" bldLvl="0" animBg="1"/>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291205" y="218313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感谢您的欣赏</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618" y="1734590"/>
            <a:ext cx="5389698" cy="378460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（二）危害健康的行为</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（1）危害健康的行为是指偏离个人、他人乃至社会的健康期望，客观上不利于健康的一组行为。危害健康的行为具有危害性、明显和稳定性、习得性三个特点。</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（2）危害健康行为的类型如下：</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①不良生活方式与习惯；</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②致病行为模式；</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③不良疾病行为；</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④违反社会法律、道德的危害健康行为。</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一、健康的概念</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5" name="图片 4"/>
          <p:cNvPicPr>
            <a:picLocks noChangeAspect="1"/>
          </p:cNvPicPr>
          <p:nvPr/>
        </p:nvPicPr>
        <p:blipFill>
          <a:blip r:embed="rId4" cstate="screen"/>
          <a:stretch>
            <a:fillRect/>
          </a:stretch>
        </p:blipFill>
        <p:spPr>
          <a:xfrm>
            <a:off x="6765470" y="49615"/>
            <a:ext cx="4540525" cy="6808385"/>
          </a:xfrm>
          <a:prstGeom prst="rect">
            <a:avLst/>
          </a:prstGeom>
        </p:spPr>
      </p:pic>
      <p:sp>
        <p:nvSpPr>
          <p:cNvPr id="3" name="标题 27"/>
          <p:cNvSpPr>
            <a:spLocks noGrp="1"/>
          </p:cNvSpPr>
          <p:nvPr>
            <p:custDataLst>
              <p:tags r:id="rId5"/>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二、健康生活方式的概念</a:t>
            </a:r>
            <a:endParaRPr sz="2000">
              <a:solidFill>
                <a:schemeClr val="tx1">
                  <a:lumMod val="75000"/>
                  <a:lumOff val="25000"/>
                </a:schemeClr>
              </a:solidFill>
              <a:latin typeface="+mn-lt"/>
              <a:ea typeface="+mn-ea"/>
              <a:cs typeface="+mn-ea"/>
              <a:sym typeface="+mn-lt"/>
            </a:endParaRPr>
          </a:p>
        </p:txBody>
      </p:sp>
      <p:sp>
        <p:nvSpPr>
          <p:cNvPr id="7" name="文本框 6"/>
          <p:cNvSpPr txBox="1"/>
          <p:nvPr>
            <p:custDataLst>
              <p:tags r:id="rId6"/>
            </p:custDataLst>
          </p:nvPr>
        </p:nvSpPr>
        <p:spPr>
          <a:xfrm>
            <a:off x="813435" y="1587500"/>
            <a:ext cx="5613400" cy="415417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生活方式包括人们的衣、食、住、行、劳动工作、休息娱乐、社会交往、待人接物等物质生活和精神生活等。</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健康生活方式是指有益于健康的习惯化的行为方式。人是一切社会关系的总和，必须和社会相适应，和环境相和谐，这就需要有健康的人生观与世界观，一分为二地看待世界上的事，摆正自己在社会生活中的位置。健康生活方式主要表现为生活有规律，没有不良嗜好，讲求个人卫生、环境卫生、饮食卫生，讲科学、不迷信，平时注意保健、生病及时就医，积极参加健康有益的文体活动和社会活动等。</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三、健康生活方式管理</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4023483" y="1694791"/>
            <a:ext cx="6845155" cy="432308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健康生活方式管理是新兴起的个人健康管理中最重要的一个策略。健康生活方式是需要培养的，培养的主动性在人们自己。</a:t>
            </a:r>
            <a:endParaRPr lang="zh-CN" altLang="en-US" sz="1600" dirty="0">
              <a:latin typeface="+mn-lt"/>
              <a:ea typeface="+mn-ea"/>
              <a:cs typeface="+mn-ea"/>
              <a:sym typeface="+mn-lt"/>
            </a:endParaRPr>
          </a:p>
          <a:p>
            <a:r>
              <a:rPr lang="zh-CN" altLang="en-US" sz="1600" dirty="0">
                <a:latin typeface="+mn-lt"/>
                <a:ea typeface="+mn-ea"/>
                <a:cs typeface="+mn-ea"/>
                <a:sym typeface="+mn-lt"/>
              </a:rPr>
              <a:t>生活方式管理的观念就是强调个体对自己的健康负责。</a:t>
            </a:r>
            <a:endParaRPr lang="zh-CN" altLang="en-US" sz="1600" dirty="0">
              <a:latin typeface="+mn-lt"/>
              <a:ea typeface="+mn-ea"/>
              <a:cs typeface="+mn-ea"/>
              <a:sym typeface="+mn-lt"/>
            </a:endParaRPr>
          </a:p>
          <a:p>
            <a:r>
              <a:rPr lang="zh-CN" altLang="en-US" sz="1600" dirty="0">
                <a:latin typeface="+mn-lt"/>
                <a:ea typeface="+mn-ea"/>
                <a:cs typeface="+mn-ea"/>
                <a:sym typeface="+mn-lt"/>
              </a:rPr>
              <a:t>生活方式管理可以通过如下措施达成。</a:t>
            </a:r>
            <a:endParaRPr lang="zh-CN" altLang="en-US" sz="1600" dirty="0">
              <a:latin typeface="+mn-lt"/>
              <a:ea typeface="+mn-ea"/>
              <a:cs typeface="+mn-ea"/>
              <a:sym typeface="+mn-lt"/>
            </a:endParaRPr>
          </a:p>
          <a:p>
            <a:r>
              <a:rPr lang="zh-CN" altLang="en-US" sz="1600" dirty="0">
                <a:latin typeface="+mn-lt"/>
                <a:ea typeface="+mn-ea"/>
                <a:cs typeface="+mn-ea"/>
                <a:sym typeface="+mn-lt"/>
              </a:rPr>
              <a:t>（1）教育——传递知识，确立态度，改变行为。</a:t>
            </a:r>
            <a:endParaRPr lang="zh-CN" altLang="en-US" sz="1600" dirty="0">
              <a:latin typeface="+mn-lt"/>
              <a:ea typeface="+mn-ea"/>
              <a:cs typeface="+mn-ea"/>
              <a:sym typeface="+mn-lt"/>
            </a:endParaRPr>
          </a:p>
          <a:p>
            <a:r>
              <a:rPr lang="zh-CN" altLang="en-US" sz="1600" dirty="0">
                <a:latin typeface="+mn-lt"/>
                <a:ea typeface="+mn-ea"/>
                <a:cs typeface="+mn-ea"/>
                <a:sym typeface="+mn-lt"/>
              </a:rPr>
              <a:t>（2）激励——通过正面强化、反面强化、反馈促进、惩罚等措施进行行为矫正。</a:t>
            </a:r>
            <a:endParaRPr lang="zh-CN" altLang="en-US" sz="1600" dirty="0">
              <a:latin typeface="+mn-lt"/>
              <a:ea typeface="+mn-ea"/>
              <a:cs typeface="+mn-ea"/>
              <a:sym typeface="+mn-lt"/>
            </a:endParaRPr>
          </a:p>
          <a:p>
            <a:r>
              <a:rPr lang="zh-CN" altLang="en-US" sz="1600" dirty="0">
                <a:latin typeface="+mn-lt"/>
                <a:ea typeface="+mn-ea"/>
                <a:cs typeface="+mn-ea"/>
                <a:sym typeface="+mn-lt"/>
              </a:rPr>
              <a:t>（3）训练——通过一系列的参与式训练与体验，培训个体掌握行为矫正的技术。</a:t>
            </a:r>
            <a:endParaRPr lang="zh-CN" altLang="en-US" sz="1600" dirty="0">
              <a:latin typeface="+mn-lt"/>
              <a:ea typeface="+mn-ea"/>
              <a:cs typeface="+mn-ea"/>
              <a:sym typeface="+mn-lt"/>
            </a:endParaRPr>
          </a:p>
          <a:p>
            <a:r>
              <a:rPr lang="zh-CN" altLang="en-US" sz="1600" dirty="0">
                <a:latin typeface="+mn-lt"/>
                <a:ea typeface="+mn-ea"/>
                <a:cs typeface="+mn-ea"/>
                <a:sym typeface="+mn-lt"/>
              </a:rPr>
              <a:t>（4）营销——利用社会营销的技术推广健康行为，营造健康的大环境，促进个体改变不健康的行为。</a:t>
            </a:r>
            <a:endParaRPr lang="zh-CN" altLang="en-US" sz="1600" dirty="0">
              <a:latin typeface="+mn-lt"/>
              <a:ea typeface="+mn-ea"/>
              <a:cs typeface="+mn-ea"/>
              <a:sym typeface="+mn-lt"/>
            </a:endParaRPr>
          </a:p>
        </p:txBody>
      </p:sp>
      <p:pic>
        <p:nvPicPr>
          <p:cNvPr id="14" name="图片 13"/>
          <p:cNvPicPr>
            <a:picLocks noChangeAspect="1"/>
          </p:cNvPicPr>
          <p:nvPr/>
        </p:nvPicPr>
        <p:blipFill>
          <a:blip r:embed="rId4" cstate="screen"/>
          <a:stretch>
            <a:fillRect/>
          </a:stretch>
        </p:blipFill>
        <p:spPr>
          <a:xfrm>
            <a:off x="1039297" y="1544230"/>
            <a:ext cx="2984186" cy="44737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TWO</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507490" y="3582670"/>
            <a:ext cx="817245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ct val="120000"/>
              </a:lnSpc>
              <a:spcBef>
                <a:spcPts val="0"/>
              </a:spcBef>
              <a:spcAft>
                <a:spcPts val="0"/>
              </a:spcAft>
            </a:pPr>
            <a:r>
              <a:rPr lang="en-US" sz="4800" dirty="0">
                <a:solidFill>
                  <a:srgbClr val="3B9C87"/>
                </a:solidFill>
                <a:latin typeface="+mn-lt"/>
                <a:ea typeface="+mn-ea"/>
                <a:cs typeface="+mn-ea"/>
                <a:sym typeface="+mn-lt"/>
              </a:rPr>
              <a:t>02.</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食尚生活</a:t>
            </a:r>
            <a:endParaRPr lang="en-US" sz="2800" dirty="0" err="1">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——饮食行为与健康</a:t>
            </a:r>
            <a:endParaRPr lang="en-US"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2*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2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2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2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2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2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4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14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15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15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1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2*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6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16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ags/tag16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17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0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0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0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0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0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27_5*l_i*1_1"/>
  <p:tag name="KSO_WM_TEMPLATE_CATEGORY" val="diagram"/>
  <p:tag name="KSO_WM_TEMPLATE_INDEX" val="727"/>
  <p:tag name="KSO_WM_UNIT_LAYERLEVEL" val="1_1"/>
  <p:tag name="KSO_WM_TAG_VERSION" val="1.0"/>
  <p:tag name="KSO_WM_BEAUTIFY_FLAG" val="#wm#"/>
  <p:tag name="KSO_WM_UNIT_LINE_FORE_SCHEMECOLOR_INDEX" val="6"/>
  <p:tag name="KSO_WM_UNIT_LINE_FILL_TYPE"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27_5*i*2"/>
  <p:tag name="KSO_WM_TEMPLATE_CATEGORY" val="diagram"/>
  <p:tag name="KSO_WM_TEMPLATE_INDEX" val="727"/>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7_5*l_h_i*1_1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27_5*l_h_i*1_1_2"/>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27_5*l_h_i*1_1_3"/>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27_5*i*5"/>
  <p:tag name="KSO_WM_TEMPLATE_CATEGORY" val="diagram"/>
  <p:tag name="KSO_WM_TEMPLATE_INDEX" val="727"/>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27_5*l_h_i*1_2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27_5*l_h_i*1_2_2"/>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27_5*l_h_i*1_2_3"/>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27_5*i*1"/>
  <p:tag name="KSO_WM_TEMPLATE_CATEGORY" val="diagram"/>
  <p:tag name="KSO_WM_TEMPLATE_INDEX" val="727"/>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27_5*l_h_i*1_3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27_5*l_h_i*1_3_2"/>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27_5*l_h_i*1_3_3"/>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727_5*l_i*1_2"/>
  <p:tag name="KSO_WM_TEMPLATE_CATEGORY" val="diagram"/>
  <p:tag name="KSO_WM_TEMPLATE_INDEX" val="727"/>
  <p:tag name="KSO_WM_UNIT_LAYERLEVEL" val="1_1"/>
  <p:tag name="KSO_WM_TAG_VERSION" val="1.0"/>
  <p:tag name="KSO_WM_BEAUTIFY_FLAG" val="#wm#"/>
  <p:tag name="KSO_WM_UNIT_LINE_FORE_SCHEMECOLOR_INDEX" val="6"/>
  <p:tag name="KSO_WM_UNIT_LINE_FILL_TYPE"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27_5*i*3"/>
  <p:tag name="KSO_WM_TEMPLATE_CATEGORY" val="diagram"/>
  <p:tag name="KSO_WM_TEMPLATE_INDEX" val="727"/>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27_5*l_h_i*1_4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27_5*l_h_i*1_4_3"/>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27_5*l_h_i*1_4_2"/>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27_5*l_h_i*1_5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27_5*l_h_i*1_5_2"/>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27_5*l_h_i*1_5_3"/>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23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7_5*l_h_f*1_1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4.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7_5*l_h_f*1_2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5.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7_5*l_h_f*1_3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7_5*l_h_f*1_4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27_5*l_h_f*1_5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12_2*l_h_i*1_1_2"/>
  <p:tag name="KSO_WM_TEMPLATE_CATEGORY" val="diagram"/>
  <p:tag name="KSO_WM_TEMPLATE_INDEX" val="21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2*l_h_f*1_1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12_2*l_h_i*1_2_2"/>
  <p:tag name="KSO_WM_TEMPLATE_CATEGORY" val="diagram"/>
  <p:tag name="KSO_WM_TEMPLATE_INDEX" val="21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4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2*l_h_f*1_2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12_4*l_h_i*1_1_2"/>
  <p:tag name="KSO_WM_TEMPLATE_CATEGORY" val="diagram"/>
  <p:tag name="KSO_WM_TEMPLATE_INDEX" val="21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44.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4*l_h_f*1_1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12_4*l_h_i*1_3_1"/>
  <p:tag name="KSO_WM_TEMPLATE_CATEGORY" val="diagram"/>
  <p:tag name="KSO_WM_TEMPLATE_INDEX" val="212"/>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46.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2_4*l_h_f*1_3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12_4*l_h_i*1_2_2"/>
  <p:tag name="KSO_WM_TEMPLATE_CATEGORY" val="diagram"/>
  <p:tag name="KSO_WM_TEMPLATE_INDEX" val="21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48.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4*l_h_f*1_2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12_4*l_h_i*1_4_1"/>
  <p:tag name="KSO_WM_TEMPLATE_CATEGORY" val="diagram"/>
  <p:tag name="KSO_WM_TEMPLATE_INDEX" val="212"/>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50.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12_4*l_h_f*1_4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51.xml><?xml version="1.0" encoding="utf-8"?>
<p:tagLst xmlns:p="http://schemas.openxmlformats.org/presentationml/2006/main">
  <p:tag name="KSO_WM_TAG_VERSION" val="1.0"/>
  <p:tag name="KSO_WM_BEAUTIFY_FLAG" val="#wm#"/>
  <p:tag name="KSO_WM_UNIT_TYPE" val="i"/>
  <p:tag name="KSO_WM_UNIT_ID" val="diagram160325_2*i*1"/>
  <p:tag name="KSO_WM_TEMPLATE_CATEGORY" val="diagram"/>
  <p:tag name="KSO_WM_TEMPLATE_INDEX" val="160325"/>
  <p:tag name="KSO_WM_UNIT_INDEX" val="1"/>
</p:tagLst>
</file>

<file path=ppt/tags/tag252.xml><?xml version="1.0" encoding="utf-8"?>
<p:tagLst xmlns:p="http://schemas.openxmlformats.org/presentationml/2006/main">
  <p:tag name="KSO_WM_TEMPLATE_CATEGORY" val="diagram"/>
  <p:tag name="KSO_WM_TEMPLATE_INDEX" val="160325"/>
  <p:tag name="KSO_WM_UNIT_TYPE" val="l_i"/>
  <p:tag name="KSO_WM_UNIT_INDEX" val="1_1"/>
  <p:tag name="KSO_WM_UNIT_ID" val="diagram160325_2*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6"/>
  <p:tag name="KSO_WM_UNIT_TEXT_FILL_TYPE" val="1"/>
</p:tagLst>
</file>

<file path=ppt/tags/tag253.xml><?xml version="1.0" encoding="utf-8"?>
<p:tagLst xmlns:p="http://schemas.openxmlformats.org/presentationml/2006/main">
  <p:tag name="KSO_WM_TEMPLATE_CATEGORY" val="diagram"/>
  <p:tag name="KSO_WM_TEMPLATE_INDEX" val="160325"/>
  <p:tag name="KSO_WM_UNIT_TYPE" val="l_h_f"/>
  <p:tag name="KSO_WM_UNIT_INDEX" val="1_1_1"/>
  <p:tag name="KSO_WM_UNIT_ID" val="diagram160325_2*l_h_f*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254.xml><?xml version="1.0" encoding="utf-8"?>
<p:tagLst xmlns:p="http://schemas.openxmlformats.org/presentationml/2006/main">
  <p:tag name="KSO_WM_TAG_VERSION" val="1.0"/>
  <p:tag name="KSO_WM_BEAUTIFY_FLAG" val="#wm#"/>
  <p:tag name="KSO_WM_UNIT_TYPE" val="i"/>
  <p:tag name="KSO_WM_UNIT_ID" val="diagram160325_2*i*6"/>
  <p:tag name="KSO_WM_TEMPLATE_CATEGORY" val="diagram"/>
  <p:tag name="KSO_WM_TEMPLATE_INDEX" val="160325"/>
  <p:tag name="KSO_WM_UNIT_INDEX" val="6"/>
</p:tagLst>
</file>

<file path=ppt/tags/tag255.xml><?xml version="1.0" encoding="utf-8"?>
<p:tagLst xmlns:p="http://schemas.openxmlformats.org/presentationml/2006/main">
  <p:tag name="KSO_WM_TEMPLATE_CATEGORY" val="diagram"/>
  <p:tag name="KSO_WM_TEMPLATE_INDEX" val="160325"/>
  <p:tag name="KSO_WM_UNIT_TYPE" val="l_i"/>
  <p:tag name="KSO_WM_UNIT_INDEX" val="1_2"/>
  <p:tag name="KSO_WM_UNIT_ID" val="diagram160325_2*l_i*1_2"/>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6"/>
  <p:tag name="KSO_WM_UNIT_TEXT_FILL_TYPE" val="1"/>
</p:tagLst>
</file>

<file path=ppt/tags/tag256.xml><?xml version="1.0" encoding="utf-8"?>
<p:tagLst xmlns:p="http://schemas.openxmlformats.org/presentationml/2006/main">
  <p:tag name="KSO_WM_TEMPLATE_CATEGORY" val="diagram"/>
  <p:tag name="KSO_WM_TEMPLATE_INDEX" val="160325"/>
  <p:tag name="KSO_WM_UNIT_TYPE" val="l_h_f"/>
  <p:tag name="KSO_WM_UNIT_INDEX" val="1_2_1"/>
  <p:tag name="KSO_WM_UNIT_ID" val="diagram160325_2*l_h_f*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257.xml><?xml version="1.0" encoding="utf-8"?>
<p:tagLst xmlns:p="http://schemas.openxmlformats.org/presentationml/2006/main">
  <p:tag name="KSO_WM_TEMPLATE_CATEGORY" val="diagram"/>
  <p:tag name="KSO_WM_TEMPLATE_INDEX" val="160325"/>
  <p:tag name="KSO_WM_UNIT_TYPE" val="f"/>
  <p:tag name="KSO_WM_UNIT_INDEX" val="1"/>
  <p:tag name="KSO_WM_UNIT_ID" val="diagram160325_2*f*1"/>
  <p:tag name="KSO_WM_UNIT_CLEAR" val="1"/>
  <p:tag name="KSO_WM_UNIT_LAYERLEVEL" val="1"/>
  <p:tag name="KSO_WM_UNIT_VALUE" val="187"/>
  <p:tag name="KSO_WM_UNIT_HIGHLIGHT" val="0"/>
  <p:tag name="KSO_WM_UNIT_COMPATIBLE" val="0"/>
  <p:tag name="KSO_WM_UNIT_PRESET_TEXT_INDEX" val="5"/>
  <p:tag name="KSO_WM_UNIT_PRESET_TEXT_LEN" val="232"/>
  <p:tag name="KSO_WM_BEAUTIFY_FLAG" val="#wm#"/>
  <p:tag name="KSO_WM_TAG_VERSION" val="1.0"/>
</p:tagLst>
</file>

<file path=ppt/tags/tag258.xml><?xml version="1.0" encoding="utf-8"?>
<p:tagLst xmlns:p="http://schemas.openxmlformats.org/presentationml/2006/main">
  <p:tag name="KSO_WM_TEMPLATE_CATEGORY" val="diagram"/>
  <p:tag name="KSO_WM_TEMPLATE_INDEX" val="160325"/>
  <p:tag name="KSO_WM_UNIT_TYPE" val="f"/>
  <p:tag name="KSO_WM_UNIT_INDEX" val="1"/>
  <p:tag name="KSO_WM_UNIT_ID" val="diagram160325_2*f*1"/>
  <p:tag name="KSO_WM_UNIT_CLEAR" val="1"/>
  <p:tag name="KSO_WM_UNIT_LAYERLEVEL" val="1"/>
  <p:tag name="KSO_WM_UNIT_VALUE" val="187"/>
  <p:tag name="KSO_WM_UNIT_HIGHLIGHT" val="0"/>
  <p:tag name="KSO_WM_UNIT_COMPATIBLE" val="0"/>
  <p:tag name="KSO_WM_UNIT_PRESET_TEXT_INDEX" val="5"/>
  <p:tag name="KSO_WM_UNIT_PRESET_TEXT_LEN" val="232"/>
  <p:tag name="KSO_WM_BEAUTIFY_FLAG" val=""/>
  <p:tag name="KSO_WM_TAG_VERSION" val="1.0"/>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8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8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8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8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2*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719_2*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2*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0.xml><?xml version="1.0" encoding="utf-8"?>
<p:tagLst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2*l_h_f*1_1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2*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719_2*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2*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Lst>
</file>

<file path=ppt/tags/tag294.xml><?xml version="1.0" encoding="utf-8"?>
<p:tagLst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2*l_h_f*1_2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2*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719_2*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2*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Lst>
</file>

<file path=ppt/tags/tag298.xml><?xml version="1.0" encoding="utf-8"?>
<p:tagLst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2*l_h_f*1_3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856_1_1"/>
  <p:tag name="KSO_WM_UNIT_ID" val="diagram719_2*l_h_i*856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856_1_2"/>
  <p:tag name="KSO_WM_UNIT_ID" val="diagram719_2*l_h_i*856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856_1_3"/>
  <p:tag name="KSO_WM_UNIT_ID" val="diagram719_2*l_h_i*856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Lst>
</file>

<file path=ppt/tags/tag303.xml><?xml version="1.0" encoding="utf-8"?>
<p:tagLst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856_1_1"/>
  <p:tag name="KSO_WM_UNIT_ID" val="diagram719_2*l_h_f*856_1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856_2_1"/>
  <p:tag name="KSO_WM_UNIT_ID" val="diagram719_2*l_h_i*856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856_2_2"/>
  <p:tag name="KSO_WM_UNIT_ID" val="diagram719_2*l_h_i*856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856_2_3"/>
  <p:tag name="KSO_WM_UNIT_ID" val="diagram719_2*l_h_i*856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Lst>
</file>

<file path=ppt/tags/tag307.xml><?xml version="1.0" encoding="utf-8"?>
<p:tagLst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856_2_1"/>
  <p:tag name="KSO_WM_UNIT_ID" val="diagram719_2*l_h_f*856_2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856_3_1"/>
  <p:tag name="KSO_WM_UNIT_ID" val="diagram719_2*l_h_i*856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856_3_2"/>
  <p:tag name="KSO_WM_UNIT_ID" val="diagram719_2*l_h_i*856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3*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856_3_3"/>
  <p:tag name="KSO_WM_UNIT_ID" val="diagram719_2*l_h_i*856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Lst>
</file>

<file path=ppt/tags/tag311.xml><?xml version="1.0" encoding="utf-8"?>
<p:tagLst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856_3_1"/>
  <p:tag name="KSO_WM_UNIT_ID" val="diagram719_2*l_h_f*856_3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31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3*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32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32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3*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33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ags/tag33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4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4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7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0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0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0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0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0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2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2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2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2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MEDIACOVER_FLAG" val="1"/>
  <p:tag name="KSO_WM_UNIT_MEDIACOVER_BTN_STATE" val="1"/>
  <p:tag name="KSO_WM_UNIT_MEDIACOVER_BTNRECT" val="4488*2388*622*62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32.xml><?xml version="1.0" encoding="utf-8"?>
<p:tagLst xmlns:p="http://schemas.openxmlformats.org/presentationml/2006/main">
  <p:tag name="KSO_WPP_MARK_KEY" val="d0ed02ee-c2fc-440e-a3e9-47acfc7d739f"/>
  <p:tag name="COMMONDATA" val="eyJoZGlkIjoiNzQ3MTk3OTEyZDg4NzA3ZGRmN2U4ZTcxY2Y1ODYwYzQifQ=="/>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4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5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5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ags/tag6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6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8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blrhuvo">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6948</Words>
  <Application>WPS 演示</Application>
  <PresentationFormat>自定义</PresentationFormat>
  <Paragraphs>646</Paragraphs>
  <Slides>51</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51</vt:i4>
      </vt:variant>
    </vt:vector>
  </HeadingPairs>
  <TitlesOfParts>
    <vt:vector size="61" baseType="lpstr">
      <vt:lpstr>Arial</vt:lpstr>
      <vt:lpstr>宋体</vt:lpstr>
      <vt:lpstr>Wingdings</vt:lpstr>
      <vt:lpstr>方正正黑简体</vt:lpstr>
      <vt:lpstr>字魂95号-手刻宋</vt:lpstr>
      <vt:lpstr>微软雅黑</vt:lpstr>
      <vt:lpstr>Arial Unicode MS</vt:lpstr>
      <vt:lpstr>Calibri</vt:lpstr>
      <vt:lpstr>第一PPT，www.1ppt.com</vt:lpstr>
      <vt:lpstr>自定义设计方案</vt:lpstr>
      <vt:lpstr>大学生健康教育</vt:lpstr>
      <vt:lpstr>目录</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感谢您的欣赏</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青少年心理健康</dc:title>
  <dc:creator>第一PPT</dc:creator>
  <cp:keywords>www.1ppt.com</cp:keywords>
  <dc:description>www.1ppt.com</dc:description>
  <cp:lastModifiedBy>老学生一枚</cp:lastModifiedBy>
  <cp:revision>311</cp:revision>
  <dcterms:created xsi:type="dcterms:W3CDTF">2022-01-25T01:59:00Z</dcterms:created>
  <dcterms:modified xsi:type="dcterms:W3CDTF">2023-02-16T07:59:41Z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A4668FC82C7D46A88AA077F3F5D5CE2C</vt:lpwstr>
  </property>
  <property fmtid="{D5CDD505-2E9C-101B-9397-08002B2CF9AE}" pid="3" name="KSOProductBuildVer">
    <vt:lpwstr>2052-11.1.0.13703</vt:lpwstr>
  </property>
</Properties>
</file>