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6" r:id="rId4"/>
    <p:sldId id="257" r:id="rId6"/>
    <p:sldId id="297" r:id="rId7"/>
    <p:sldId id="274" r:id="rId8"/>
    <p:sldId id="275" r:id="rId9"/>
    <p:sldId id="299" r:id="rId10"/>
    <p:sldId id="300" r:id="rId11"/>
    <p:sldId id="276" r:id="rId12"/>
    <p:sldId id="301" r:id="rId13"/>
    <p:sldId id="302" r:id="rId14"/>
    <p:sldId id="303" r:id="rId15"/>
    <p:sldId id="304" r:id="rId16"/>
    <p:sldId id="305" r:id="rId17"/>
    <p:sldId id="306" r:id="rId18"/>
    <p:sldId id="307" r:id="rId19"/>
    <p:sldId id="259" r:id="rId20"/>
    <p:sldId id="263" r:id="rId21"/>
    <p:sldId id="311" r:id="rId22"/>
    <p:sldId id="309" r:id="rId23"/>
    <p:sldId id="312" r:id="rId24"/>
    <p:sldId id="313" r:id="rId25"/>
    <p:sldId id="314" r:id="rId26"/>
    <p:sldId id="315" r:id="rId27"/>
    <p:sldId id="316" r:id="rId28"/>
    <p:sldId id="317" r:id="rId29"/>
    <p:sldId id="260" r:id="rId30"/>
    <p:sldId id="265" r:id="rId31"/>
    <p:sldId id="266" r:id="rId32"/>
    <p:sldId id="268" r:id="rId33"/>
    <p:sldId id="269" r:id="rId34"/>
    <p:sldId id="318" r:id="rId35"/>
    <p:sldId id="267" r:id="rId36"/>
    <p:sldId id="279" r:id="rId37"/>
    <p:sldId id="280" r:id="rId38"/>
    <p:sldId id="319" r:id="rId39"/>
    <p:sldId id="320" r:id="rId40"/>
    <p:sldId id="272" r:id="rId41"/>
    <p:sldId id="321" r:id="rId42"/>
    <p:sldId id="322" r:id="rId43"/>
    <p:sldId id="282" r:id="rId44"/>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9C87"/>
    <a:srgbClr val="69B577"/>
    <a:srgbClr val="F99595"/>
    <a:srgbClr val="97F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5346" autoAdjust="0"/>
  </p:normalViewPr>
  <p:slideViewPr>
    <p:cSldViewPr snapToGrid="0" showGuides="1">
      <p:cViewPr>
        <p:scale>
          <a:sx n="75" d="100"/>
          <a:sy n="75" d="100"/>
        </p:scale>
        <p:origin x="-1896" y="-570"/>
      </p:cViewPr>
      <p:guideLst>
        <p:guide orient="horz" pos="2160"/>
        <p:guide pos="3789"/>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8" Type="http://schemas.openxmlformats.org/officeDocument/2006/relationships/tags" Target="tags/tag69.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TextBox 10"/>
          <p:cNvSpPr txBox="1"/>
          <p:nvPr userDrawn="1"/>
        </p:nvSpPr>
        <p:spPr>
          <a:xfrm>
            <a:off x="87900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Click="0" advTm="0">
        <p14:window dir="ver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7.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0.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image" Target="../media/image8.png"/><Relationship Id="rId29" Type="http://schemas.openxmlformats.org/officeDocument/2006/relationships/slideLayout" Target="../slideLayouts/slideLayout2.xml"/><Relationship Id="rId28" Type="http://schemas.openxmlformats.org/officeDocument/2006/relationships/tags" Target="../tags/tag35.xml"/><Relationship Id="rId27" Type="http://schemas.openxmlformats.org/officeDocument/2006/relationships/tags" Target="../tags/tag34.xml"/><Relationship Id="rId26" Type="http://schemas.openxmlformats.org/officeDocument/2006/relationships/tags" Target="../tags/tag33.xml"/><Relationship Id="rId25" Type="http://schemas.openxmlformats.org/officeDocument/2006/relationships/tags" Target="../tags/tag32.xml"/><Relationship Id="rId24" Type="http://schemas.openxmlformats.org/officeDocument/2006/relationships/tags" Target="../tags/tag31.xml"/><Relationship Id="rId23" Type="http://schemas.openxmlformats.org/officeDocument/2006/relationships/tags" Target="../tags/tag30.xml"/><Relationship Id="rId22" Type="http://schemas.openxmlformats.org/officeDocument/2006/relationships/tags" Target="../tags/tag29.xml"/><Relationship Id="rId21" Type="http://schemas.openxmlformats.org/officeDocument/2006/relationships/tags" Target="../tags/tag28.xml"/><Relationship Id="rId20" Type="http://schemas.openxmlformats.org/officeDocument/2006/relationships/tags" Target="../tags/tag27.xml"/><Relationship Id="rId2" Type="http://schemas.openxmlformats.org/officeDocument/2006/relationships/image" Target="../media/image2.png"/><Relationship Id="rId19" Type="http://schemas.openxmlformats.org/officeDocument/2006/relationships/tags" Target="../tags/tag26.xml"/><Relationship Id="rId18" Type="http://schemas.openxmlformats.org/officeDocument/2006/relationships/tags" Target="../tags/tag25.xml"/><Relationship Id="rId17" Type="http://schemas.openxmlformats.org/officeDocument/2006/relationships/tags" Target="../tags/tag24.xml"/><Relationship Id="rId16" Type="http://schemas.openxmlformats.org/officeDocument/2006/relationships/tags" Target="../tags/tag23.xml"/><Relationship Id="rId15" Type="http://schemas.openxmlformats.org/officeDocument/2006/relationships/tags" Target="../tags/tag22.xml"/><Relationship Id="rId14" Type="http://schemas.openxmlformats.org/officeDocument/2006/relationships/tags" Target="../tags/tag21.xml"/><Relationship Id="rId13" Type="http://schemas.openxmlformats.org/officeDocument/2006/relationships/tags" Target="../tags/tag20.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36.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tags" Target="../tags/tag37.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2" Type="http://schemas.openxmlformats.org/officeDocument/2006/relationships/slideLayout" Target="../slideLayouts/slideLayout2.xml"/><Relationship Id="rId31" Type="http://schemas.openxmlformats.org/officeDocument/2006/relationships/tags" Target="../tags/tag65.xml"/><Relationship Id="rId30" Type="http://schemas.openxmlformats.org/officeDocument/2006/relationships/tags" Target="../tags/tag64.xml"/><Relationship Id="rId3" Type="http://schemas.openxmlformats.org/officeDocument/2006/relationships/image" Target="../media/image8.png"/><Relationship Id="rId29" Type="http://schemas.openxmlformats.org/officeDocument/2006/relationships/tags" Target="../tags/tag63.xml"/><Relationship Id="rId28" Type="http://schemas.openxmlformats.org/officeDocument/2006/relationships/tags" Target="../tags/tag62.xml"/><Relationship Id="rId27" Type="http://schemas.openxmlformats.org/officeDocument/2006/relationships/tags" Target="../tags/tag61.xml"/><Relationship Id="rId26" Type="http://schemas.openxmlformats.org/officeDocument/2006/relationships/tags" Target="../tags/tag60.xml"/><Relationship Id="rId25" Type="http://schemas.openxmlformats.org/officeDocument/2006/relationships/tags" Target="../tags/tag59.xml"/><Relationship Id="rId24" Type="http://schemas.openxmlformats.org/officeDocument/2006/relationships/tags" Target="../tags/tag58.xml"/><Relationship Id="rId23" Type="http://schemas.openxmlformats.org/officeDocument/2006/relationships/tags" Target="../tags/tag57.xml"/><Relationship Id="rId22" Type="http://schemas.openxmlformats.org/officeDocument/2006/relationships/tags" Target="../tags/tag56.xml"/><Relationship Id="rId21" Type="http://schemas.openxmlformats.org/officeDocument/2006/relationships/tags" Target="../tags/tag55.xml"/><Relationship Id="rId20" Type="http://schemas.openxmlformats.org/officeDocument/2006/relationships/tags" Target="../tags/tag54.xml"/><Relationship Id="rId2" Type="http://schemas.openxmlformats.org/officeDocument/2006/relationships/image" Target="../media/image2.png"/><Relationship Id="rId19" Type="http://schemas.openxmlformats.org/officeDocument/2006/relationships/tags" Target="../tags/tag53.xml"/><Relationship Id="rId18" Type="http://schemas.openxmlformats.org/officeDocument/2006/relationships/tags" Target="../tags/tag52.xml"/><Relationship Id="rId17" Type="http://schemas.openxmlformats.org/officeDocument/2006/relationships/tags" Target="../tags/tag51.xml"/><Relationship Id="rId16" Type="http://schemas.openxmlformats.org/officeDocument/2006/relationships/tags" Target="../tags/tag50.xml"/><Relationship Id="rId15" Type="http://schemas.openxmlformats.org/officeDocument/2006/relationships/tags" Target="../tags/tag49.xml"/><Relationship Id="rId14" Type="http://schemas.openxmlformats.org/officeDocument/2006/relationships/tags" Target="../tags/tag48.xml"/><Relationship Id="rId13" Type="http://schemas.openxmlformats.org/officeDocument/2006/relationships/tags" Target="../tags/tag47.xml"/><Relationship Id="rId12" Type="http://schemas.openxmlformats.org/officeDocument/2006/relationships/tags" Target="../tags/tag46.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6.xml"/><Relationship Id="rId4" Type="http://schemas.openxmlformats.org/officeDocument/2006/relationships/image" Target="../media/image10.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image" Target="../media/image13.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8.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68.xml"/><Relationship Id="rId4" Type="http://schemas.openxmlformats.org/officeDocument/2006/relationships/image" Target="../media/image1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media/image11.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997775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305175" y="231394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大学生健康教育</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sp>
        <p:nvSpPr>
          <p:cNvPr id="32" name="标题 27"/>
          <p:cNvSpPr>
            <a:spLocks noGrp="1"/>
          </p:cNvSpPr>
          <p:nvPr/>
        </p:nvSpPr>
        <p:spPr>
          <a:xfrm>
            <a:off x="6316980" y="3698240"/>
            <a:ext cx="3804920" cy="72072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zh-CN" sz="1600" dirty="0">
                <a:solidFill>
                  <a:schemeClr val="tx1">
                    <a:lumMod val="75000"/>
                    <a:lumOff val="25000"/>
                  </a:schemeClr>
                </a:solidFill>
                <a:latin typeface="+mn-lt"/>
                <a:ea typeface="+mn-ea"/>
                <a:cs typeface="+mn-ea"/>
                <a:sym typeface="+mn-lt"/>
              </a:rPr>
              <a:t>北京出版社</a:t>
            </a:r>
            <a:endParaRPr lang="zh-CN" sz="1600" dirty="0">
              <a:solidFill>
                <a:schemeClr val="tx1">
                  <a:lumMod val="75000"/>
                  <a:lumOff val="25000"/>
                </a:schemeClr>
              </a:solidFill>
              <a:latin typeface="+mn-lt"/>
              <a:ea typeface="+mn-ea"/>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三、健康教育的特点</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108075" y="1316355"/>
            <a:ext cx="5919470" cy="470789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285750" indent="-285750">
              <a:buFont typeface="Wingdings" panose="05000000000000000000" pitchFamily="2" charset="2"/>
              <a:buChar char="Ø"/>
            </a:pPr>
            <a:r>
              <a:rPr lang="zh-CN" altLang="en-US" b="1" dirty="0">
                <a:solidFill>
                  <a:srgbClr val="3B9C87"/>
                </a:solidFill>
                <a:latin typeface="+mn-lt"/>
                <a:ea typeface="+mn-ea"/>
                <a:cs typeface="+mn-ea"/>
                <a:sym typeface="+mn-lt"/>
              </a:rPr>
              <a:t>（四）健康教育效果具有延迟性</a:t>
            </a:r>
            <a:endParaRPr lang="zh-CN" altLang="en-US" b="1" dirty="0">
              <a:solidFill>
                <a:srgbClr val="3B9C87"/>
              </a:solidFill>
              <a:latin typeface="+mn-lt"/>
              <a:ea typeface="+mn-ea"/>
              <a:cs typeface="+mn-ea"/>
              <a:sym typeface="+mn-lt"/>
            </a:endParaRPr>
          </a:p>
          <a:p>
            <a:pPr indent="0">
              <a:buFont typeface="Wingdings" panose="05000000000000000000" pitchFamily="2" charset="2"/>
              <a:buNone/>
            </a:pPr>
            <a:r>
              <a:rPr lang="zh-CN" altLang="en-US" dirty="0">
                <a:latin typeface="+mn-lt"/>
                <a:ea typeface="+mn-ea"/>
                <a:cs typeface="+mn-ea"/>
                <a:sym typeface="+mn-lt"/>
              </a:rPr>
              <a:t>除了突发公共卫生事件发生过程中所采取的应急健康教育措施，或针对某种疾病的临床患者教育，能够产生即时和可测量的效果外，健康教育是一个长期的、持续的过程，其健康结局往往要等到几年、十年甚至数十年后才能显现，具有延迟性。</a:t>
            </a:r>
            <a:endParaRPr lang="zh-CN" altLang="en-US" dirty="0">
              <a:latin typeface="+mn-lt"/>
              <a:ea typeface="+mn-ea"/>
              <a:cs typeface="+mn-ea"/>
              <a:sym typeface="+mn-lt"/>
            </a:endParaRPr>
          </a:p>
          <a:p>
            <a:pPr marL="285750" indent="-285750">
              <a:buFont typeface="Wingdings" panose="05000000000000000000" pitchFamily="2" charset="2"/>
              <a:buChar char="Ø"/>
            </a:pPr>
            <a:r>
              <a:rPr lang="zh-CN" altLang="en-US" b="1" dirty="0">
                <a:solidFill>
                  <a:srgbClr val="3B9C87"/>
                </a:solidFill>
                <a:latin typeface="+mn-lt"/>
                <a:ea typeface="+mn-ea"/>
                <a:cs typeface="+mn-ea"/>
                <a:sym typeface="+mn-lt"/>
              </a:rPr>
              <a:t>（五）健康教育具有多学科性和跨学科性</a:t>
            </a:r>
            <a:endParaRPr lang="zh-CN" altLang="en-US" b="1" dirty="0">
              <a:solidFill>
                <a:srgbClr val="3B9C87"/>
              </a:solidFill>
              <a:latin typeface="+mn-lt"/>
              <a:ea typeface="+mn-ea"/>
              <a:cs typeface="+mn-ea"/>
              <a:sym typeface="+mn-lt"/>
            </a:endParaRPr>
          </a:p>
          <a:p>
            <a:pPr indent="0">
              <a:buFont typeface="Wingdings" panose="05000000000000000000" pitchFamily="2" charset="2"/>
              <a:buNone/>
            </a:pPr>
            <a:r>
              <a:rPr lang="zh-CN" altLang="en-US" dirty="0">
                <a:latin typeface="+mn-lt"/>
                <a:ea typeface="+mn-ea"/>
                <a:cs typeface="+mn-ea"/>
                <a:sym typeface="+mn-lt"/>
              </a:rPr>
              <a:t>健康教育的理论是由多门学科发展而来的。健康教育除了具有自然科学特征外，也</a:t>
            </a:r>
            <a:r>
              <a:rPr lang="en-US" altLang="zh-CN" dirty="0">
                <a:latin typeface="+mn-lt"/>
                <a:ea typeface="+mn-ea"/>
                <a:cs typeface="+mn-ea"/>
                <a:sym typeface="+mn-lt"/>
              </a:rPr>
              <a:t>=</a:t>
            </a:r>
            <a:r>
              <a:rPr lang="zh-CN" altLang="en-US" dirty="0">
                <a:latin typeface="+mn-lt"/>
                <a:ea typeface="+mn-ea"/>
                <a:cs typeface="+mn-ea"/>
                <a:sym typeface="+mn-lt"/>
              </a:rPr>
              <a:t>具有社会科学的特点。健康教育在融合医学学科和行为科学（社会科学、心理学、文化人类学等）、传播学、管理科学等学科知识的基础上，已经初步形成了自己的理论和方法体系。</a:t>
            </a:r>
            <a:endParaRPr lang="zh-CN" altLang="en-US" dirty="0">
              <a:latin typeface="+mn-lt"/>
              <a:ea typeface="+mn-ea"/>
              <a:cs typeface="+mn-ea"/>
              <a:sym typeface="+mn-lt"/>
            </a:endParaRPr>
          </a:p>
        </p:txBody>
      </p:sp>
      <p:pic>
        <p:nvPicPr>
          <p:cNvPr id="5" name="图片 4"/>
          <p:cNvPicPr>
            <a:picLocks noChangeAspect="1"/>
          </p:cNvPicPr>
          <p:nvPr/>
        </p:nvPicPr>
        <p:blipFill>
          <a:blip r:embed="rId4"/>
          <a:stretch>
            <a:fillRect/>
          </a:stretch>
        </p:blipFill>
        <p:spPr>
          <a:xfrm>
            <a:off x="7339164" y="811802"/>
            <a:ext cx="3993681" cy="59871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四、我国健康教育与健康促进的发展</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537970"/>
            <a:ext cx="7106920" cy="457073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b="1" spc="300" dirty="0">
                <a:solidFill>
                  <a:srgbClr val="3B9C87"/>
                </a:solidFill>
                <a:cs typeface="+mn-ea"/>
              </a:rPr>
              <a:t>20 世纪 20 年代前</a:t>
            </a:r>
            <a:r>
              <a:rPr lang="zh-CN" altLang="en-US" sz="1600" spc="300" dirty="0">
                <a:solidFill>
                  <a:schemeClr val="tx1">
                    <a:lumMod val="75000"/>
                    <a:lumOff val="25000"/>
                  </a:schemeClr>
                </a:solidFill>
                <a:cs typeface="+mn-ea"/>
              </a:rPr>
              <a:t>，我国缺乏有组织的卫生宣教活动。</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从 </a:t>
            </a:r>
            <a:r>
              <a:rPr lang="zh-CN" altLang="en-US" sz="1600" b="1" spc="300" dirty="0">
                <a:solidFill>
                  <a:srgbClr val="3B9C87"/>
                </a:solidFill>
                <a:cs typeface="+mn-ea"/>
              </a:rPr>
              <a:t>20 世纪 20 年代</a:t>
            </a:r>
            <a:r>
              <a:rPr lang="zh-CN" altLang="en-US" sz="1600" spc="300" dirty="0">
                <a:solidFill>
                  <a:schemeClr val="tx1">
                    <a:lumMod val="75000"/>
                    <a:lumOff val="25000"/>
                  </a:schemeClr>
                </a:solidFill>
                <a:cs typeface="+mn-ea"/>
              </a:rPr>
              <a:t>开始，在全国城乡和学校建立了若干卫生教育实验区。陈志潜教授在河北省定县的实验，针对农村的四大病根——“贫、愚、私、弱”，提出了以生计教育治贫、以文化教育治愚、以民众教育治私、以卫生教育治弱的方针。定县的经验在世界上产生广泛影响。陈教授直至去世，一生都在关注我国的健康教育事业。</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b="1" spc="300" dirty="0">
                <a:solidFill>
                  <a:srgbClr val="3B9C87"/>
                </a:solidFill>
                <a:cs typeface="+mn-ea"/>
              </a:rPr>
              <a:t>20 世纪 30 年代</a:t>
            </a:r>
            <a:r>
              <a:rPr lang="zh-CN" altLang="en-US" sz="1600" spc="300" dirty="0">
                <a:solidFill>
                  <a:schemeClr val="tx1">
                    <a:lumMod val="75000"/>
                    <a:lumOff val="25000"/>
                  </a:schemeClr>
                </a:solidFill>
                <a:cs typeface="+mn-ea"/>
              </a:rPr>
              <a:t>编译出版了专著。</a:t>
            </a:r>
            <a:r>
              <a:rPr lang="zh-CN" altLang="en-US" sz="1600" b="1" spc="300" dirty="0">
                <a:solidFill>
                  <a:srgbClr val="3B9C87"/>
                </a:solidFill>
                <a:cs typeface="+mn-ea"/>
              </a:rPr>
              <a:t>1936 年</a:t>
            </a:r>
            <a:r>
              <a:rPr lang="zh-CN" altLang="en-US" sz="1600" spc="300" dirty="0">
                <a:solidFill>
                  <a:schemeClr val="tx1">
                    <a:lumMod val="75000"/>
                    <a:lumOff val="25000"/>
                  </a:schemeClr>
                </a:solidFill>
                <a:cs typeface="+mn-ea"/>
              </a:rPr>
              <a:t>成立学术团体——中华卫生教育学会，一些省市还成立了专业机构。中央大学教育学院设卫生教育科，朱章庚教授为第一任主任，共培养四年制学士和二年制学生 </a:t>
            </a:r>
            <a:r>
              <a:rPr lang="zh-CN" altLang="en-US" sz="1600" b="1" spc="300" dirty="0">
                <a:solidFill>
                  <a:srgbClr val="3B9C87"/>
                </a:solidFill>
                <a:cs typeface="+mn-ea"/>
              </a:rPr>
              <a:t>92 名</a:t>
            </a:r>
            <a:r>
              <a:rPr lang="zh-CN" altLang="en-US" sz="1600" spc="300" dirty="0">
                <a:solidFill>
                  <a:schemeClr val="tx1">
                    <a:lumMod val="75000"/>
                    <a:lumOff val="25000"/>
                  </a:schemeClr>
                </a:solidFill>
                <a:cs typeface="+mn-ea"/>
              </a:rPr>
              <a:t>。</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然而，</a:t>
            </a:r>
            <a:r>
              <a:rPr lang="zh-CN" altLang="en-US" sz="1600" b="1" spc="300" dirty="0">
                <a:solidFill>
                  <a:srgbClr val="3B9C87"/>
                </a:solidFill>
                <a:cs typeface="+mn-ea"/>
              </a:rPr>
              <a:t>1949 年以前</a:t>
            </a:r>
            <a:r>
              <a:rPr lang="zh-CN" altLang="en-US" sz="1600" spc="300" dirty="0">
                <a:solidFill>
                  <a:schemeClr val="tx1">
                    <a:lumMod val="75000"/>
                    <a:lumOff val="25000"/>
                  </a:schemeClr>
                </a:solidFill>
                <a:cs typeface="+mn-ea"/>
              </a:rPr>
              <a:t>真正通过广泛的卫生教育而对保障人民健康取得实际社会效果，并产生深远作用的是在中国共产党领导下的革命根据地。</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四、我国健康教育与健康促进的发展</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537970"/>
            <a:ext cx="7293610" cy="457073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新中国成立后的卫生健康宣教工作在党和政府的领导下，紧密结合不同历史阶段的卫生工作特点及重点，围绕时代和社会所需，及时、全面且有针对性地开展宣传教育工作，经历</a:t>
            </a:r>
            <a:r>
              <a:rPr lang="zh-CN" altLang="en-US" sz="1600" b="1" spc="300" dirty="0">
                <a:solidFill>
                  <a:srgbClr val="3B9C87"/>
                </a:solidFill>
                <a:cs typeface="+mn-ea"/>
              </a:rPr>
              <a:t> 20 世纪 50—70 </a:t>
            </a:r>
            <a:r>
              <a:rPr lang="zh-CN" altLang="en-US" sz="1600" spc="300" dirty="0">
                <a:solidFill>
                  <a:schemeClr val="tx1">
                    <a:lumMod val="75000"/>
                    <a:lumOff val="25000"/>
                  </a:schemeClr>
                </a:solidFill>
                <a:cs typeface="+mn-ea"/>
              </a:rPr>
              <a:t>年代的卫生宣传教育与爱国卫生运动时期、</a:t>
            </a:r>
            <a:r>
              <a:rPr lang="zh-CN" altLang="en-US" sz="1600" b="1" spc="300" dirty="0">
                <a:solidFill>
                  <a:srgbClr val="3B9C87"/>
                </a:solidFill>
                <a:cs typeface="+mn-ea"/>
              </a:rPr>
              <a:t>20 世纪 80</a:t>
            </a:r>
            <a:r>
              <a:rPr lang="zh-CN" altLang="en-US" sz="1600" spc="300" dirty="0">
                <a:solidFill>
                  <a:schemeClr val="tx1">
                    <a:lumMod val="75000"/>
                    <a:lumOff val="25000"/>
                  </a:schemeClr>
                </a:solidFill>
                <a:cs typeface="+mn-ea"/>
              </a:rPr>
              <a:t> 年代的健康教育学科建立与网络初步形成时期、</a:t>
            </a:r>
            <a:r>
              <a:rPr lang="zh-CN" altLang="en-US" sz="1600" b="1" spc="300" dirty="0">
                <a:solidFill>
                  <a:srgbClr val="3B9C87"/>
                </a:solidFill>
                <a:cs typeface="+mn-ea"/>
              </a:rPr>
              <a:t>20 世纪 90</a:t>
            </a:r>
            <a:r>
              <a:rPr lang="zh-CN" altLang="en-US" sz="1600" spc="300" dirty="0">
                <a:solidFill>
                  <a:schemeClr val="tx1">
                    <a:lumMod val="75000"/>
                    <a:lumOff val="25000"/>
                  </a:schemeClr>
                </a:solidFill>
                <a:cs typeface="+mn-ea"/>
              </a:rPr>
              <a:t> 年代的健康教育与健康促进时期，积累了丰富经验，取得长足发展。</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从 </a:t>
            </a:r>
            <a:r>
              <a:rPr lang="zh-CN" altLang="en-US" sz="1600" b="1" spc="300" dirty="0">
                <a:solidFill>
                  <a:srgbClr val="3B9C87"/>
                </a:solidFill>
                <a:cs typeface="+mn-ea"/>
              </a:rPr>
              <a:t>20 世纪 50 年代起</a:t>
            </a:r>
            <a:r>
              <a:rPr lang="zh-CN" altLang="en-US" sz="1600" spc="300" dirty="0">
                <a:solidFill>
                  <a:schemeClr val="tx1">
                    <a:lumMod val="75000"/>
                    <a:lumOff val="25000"/>
                  </a:schemeClr>
                </a:solidFill>
                <a:cs typeface="+mn-ea"/>
              </a:rPr>
              <a:t>，全国进行了具有伟大历史意义的“爱国卫生运动”，提出了“动员起来，讲究卫生，减少疾病，提高健康水平”以及“除四害、讲卫生、增强体质，移风易俗，改造国家”的号召，卫生宣教工作极大地动员了全民参与除害灭病，为保障和改善我国人民健康建立了不可磨灭的功绩。</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b="1" spc="300" dirty="0">
                <a:solidFill>
                  <a:srgbClr val="3B9C87"/>
                </a:solidFill>
                <a:cs typeface="+mn-ea"/>
              </a:rPr>
              <a:t>20 世纪 50 年代中后期</a:t>
            </a:r>
            <a:r>
              <a:rPr lang="zh-CN" altLang="en-US" sz="1600" spc="300" dirty="0">
                <a:solidFill>
                  <a:schemeClr val="tx1">
                    <a:lumMod val="75000"/>
                    <a:lumOff val="25000"/>
                  </a:schemeClr>
                </a:solidFill>
                <a:cs typeface="+mn-ea"/>
              </a:rPr>
              <a:t>，全国有条件的省（自治区）、市都相继成立卫生教育所，城乡医疗卫生机构和各专业防治单位的卫生宣教也得到了加强和发展，并开展经常性的各种卫生宣传活动。</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四、我国健康教育与健康促进的发展</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433195"/>
            <a:ext cx="7106920" cy="489077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b="1" spc="300" dirty="0">
                <a:solidFill>
                  <a:srgbClr val="3B9C87"/>
                </a:solidFill>
                <a:cs typeface="+mn-ea"/>
              </a:rPr>
              <a:t>20 世纪 60 年代和 70 年代</a:t>
            </a:r>
            <a:r>
              <a:rPr lang="zh-CN" altLang="en-US" sz="1600" spc="300" dirty="0">
                <a:solidFill>
                  <a:schemeClr val="tx1">
                    <a:lumMod val="75000"/>
                    <a:lumOff val="25000"/>
                  </a:schemeClr>
                </a:solidFill>
                <a:cs typeface="+mn-ea"/>
              </a:rPr>
              <a:t>，我国建立了“三级卫生保健网”“农村合作医疗制度”和“赤脚医生制度”，为提出“初级卫生保健”奠定了基础、提供了经验；并在“预防为主”的方针指引下，宣传动员全国人民自觉行动起来，组织发动全社会力量，采用与当时发展水平相适应的技术，在不长的时间内取得了极为辉煌的成就。</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b="1" spc="300" dirty="0">
                <a:solidFill>
                  <a:srgbClr val="3B9C87"/>
                </a:solidFill>
                <a:cs typeface="+mn-ea"/>
              </a:rPr>
              <a:t>20 世纪 80 年代以来</a:t>
            </a:r>
            <a:r>
              <a:rPr lang="zh-CN" altLang="en-US" sz="1600" spc="300" dirty="0">
                <a:solidFill>
                  <a:schemeClr val="tx1">
                    <a:lumMod val="75000"/>
                    <a:lumOff val="25000"/>
                  </a:schemeClr>
                </a:solidFill>
                <a:cs typeface="+mn-ea"/>
              </a:rPr>
              <a:t>，我国引进国外经验和理论，统一学科名称为“健康教育学”。全国部分高等医学院校和中等卫生专科学校建立健康教育专业（或亚专业），培养了一批具有硕士、本科、专科学历的健康教育人才。健康教育学及其相关课程在高等医学院校已普遍列为预防医学、临床医学、妇幼卫生、护理等各专业的必修课和选修课。</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b="1" spc="300" dirty="0">
                <a:solidFill>
                  <a:srgbClr val="3B9C87"/>
                </a:solidFill>
                <a:cs typeface="+mn-ea"/>
              </a:rPr>
              <a:t>1984 年 9 月</a:t>
            </a:r>
            <a:r>
              <a:rPr lang="zh-CN" altLang="en-US" sz="1600" spc="300" dirty="0">
                <a:solidFill>
                  <a:schemeClr val="tx1">
                    <a:lumMod val="75000"/>
                    <a:lumOff val="25000"/>
                  </a:schemeClr>
                </a:solidFill>
                <a:cs typeface="+mn-ea"/>
              </a:rPr>
              <a:t>，中国卫生宣传教育协会成立，并在 </a:t>
            </a:r>
            <a:r>
              <a:rPr lang="zh-CN" altLang="en-US" sz="1600" b="1" spc="300" dirty="0">
                <a:solidFill>
                  <a:srgbClr val="3B9C87"/>
                </a:solidFill>
                <a:cs typeface="+mn-ea"/>
              </a:rPr>
              <a:t>1990 年</a:t>
            </a:r>
            <a:r>
              <a:rPr lang="zh-CN" altLang="en-US" sz="1600" spc="300" dirty="0">
                <a:solidFill>
                  <a:schemeClr val="tx1">
                    <a:lumMod val="75000"/>
                    <a:lumOff val="25000"/>
                  </a:schemeClr>
                </a:solidFill>
                <a:cs typeface="+mn-ea"/>
              </a:rPr>
              <a:t>更名为中国健康教育协会，</a:t>
            </a:r>
            <a:r>
              <a:rPr lang="zh-CN" altLang="en-US" sz="1600" b="1" spc="300" dirty="0">
                <a:solidFill>
                  <a:srgbClr val="3B9C87"/>
                </a:solidFill>
                <a:cs typeface="+mn-ea"/>
              </a:rPr>
              <a:t>2009 年</a:t>
            </a:r>
            <a:r>
              <a:rPr lang="zh-CN" altLang="en-US" sz="1600" spc="300" dirty="0">
                <a:solidFill>
                  <a:schemeClr val="tx1">
                    <a:lumMod val="75000"/>
                    <a:lumOff val="25000"/>
                  </a:schemeClr>
                </a:solidFill>
                <a:cs typeface="+mn-ea"/>
              </a:rPr>
              <a:t>再度更名为中国健康促进与教育协会。1986 年，中国健康教育研究所成立，</a:t>
            </a:r>
            <a:r>
              <a:rPr lang="zh-CN" altLang="en-US" sz="1600" b="1" spc="300" dirty="0">
                <a:solidFill>
                  <a:srgbClr val="3B9C87"/>
                </a:solidFill>
                <a:cs typeface="+mn-ea"/>
              </a:rPr>
              <a:t>2009 年</a:t>
            </a:r>
            <a:r>
              <a:rPr lang="zh-CN" altLang="en-US" sz="1600" spc="300" dirty="0">
                <a:solidFill>
                  <a:schemeClr val="tx1">
                    <a:lumMod val="75000"/>
                    <a:lumOff val="25000"/>
                  </a:schemeClr>
                </a:solidFill>
                <a:cs typeface="+mn-ea"/>
              </a:rPr>
              <a:t>更名为</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四、我国健康教育与健康促进的发展</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433195"/>
            <a:ext cx="7312660" cy="457073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中国健康教育中心，是开展健康教育科学研究、业务指导、人才培养的 专业平台和基地。协会和中心的成立标志着我国健康教育工作的专业化水平进入一个新阶段。各省（自治区、市）和大城市相继成立健康教育专业机构。到 1988 年，全国25 个省、自区、直辖市设立健康教育所，有 130 多个市、县建立专业机构，健康教育覆盖面达 80% 以上，初步形成较为完整的指导网络。</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b="1" spc="300" dirty="0">
                <a:solidFill>
                  <a:srgbClr val="3B9C87"/>
                </a:solidFill>
                <a:cs typeface="+mn-ea"/>
              </a:rPr>
              <a:t>1989 年</a:t>
            </a:r>
            <a:r>
              <a:rPr lang="zh-CN" altLang="en-US" sz="1600" spc="300" dirty="0">
                <a:solidFill>
                  <a:schemeClr val="tx1">
                    <a:lumMod val="75000"/>
                    <a:lumOff val="25000"/>
                  </a:schemeClr>
                </a:solidFill>
                <a:cs typeface="+mn-ea"/>
              </a:rPr>
              <a:t>，原卫生部发布《关于加强健康教育工作的几点意见》，针对健康教育工作的薄弱环节以及地区发展不平衡问题，要求进一步提高对健康教育工作重要性的认识，将加强健康教育工作放在重要位置上。</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进入 </a:t>
            </a:r>
            <a:r>
              <a:rPr lang="zh-CN" altLang="en-US" sz="1600" b="1" spc="300" dirty="0">
                <a:solidFill>
                  <a:srgbClr val="3B9C87"/>
                </a:solidFill>
                <a:cs typeface="+mn-ea"/>
              </a:rPr>
              <a:t>20 世纪 90 年代</a:t>
            </a:r>
            <a:r>
              <a:rPr lang="zh-CN" altLang="en-US" sz="1600" spc="300" dirty="0">
                <a:solidFill>
                  <a:schemeClr val="tx1">
                    <a:lumMod val="75000"/>
                    <a:lumOff val="25000"/>
                  </a:schemeClr>
                </a:solidFill>
                <a:cs typeface="+mn-ea"/>
              </a:rPr>
              <a:t>，大部分县级行政单位建立了健康教育机构。</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1997 年 1 月，中共中央与国务院作出了《关于卫生改革与发展的决定》（以下简称《决定》），明确指出：“健康教育是全民素质教育的重要内容，要十分重视健康教育”。全国爱国卫生运运动委</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四、我国健康教育与健康促进的发展</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511935"/>
            <a:ext cx="7312660" cy="457073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员会、原卫生部根据《决定》精神，制定《中国健康教育 2000 年工作目标和 2010 年远景规划》。</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进入 21 世纪，健康教育与健康促进步入科学、规范、高效的发展期，健康教育与卫生新闻宣传有机结合、相互促进、协同发展。</a:t>
            </a:r>
            <a:r>
              <a:rPr lang="zh-CN" altLang="en-US" sz="1600" b="1" spc="300" dirty="0">
                <a:solidFill>
                  <a:srgbClr val="3B9C87"/>
                </a:solidFill>
                <a:cs typeface="+mn-ea"/>
              </a:rPr>
              <a:t>2019 年 7 月</a:t>
            </a:r>
            <a:r>
              <a:rPr lang="zh-CN" altLang="en-US" sz="1600" spc="300" dirty="0">
                <a:solidFill>
                  <a:schemeClr val="tx1">
                    <a:lumMod val="75000"/>
                    <a:lumOff val="25000"/>
                  </a:schemeClr>
                </a:solidFill>
                <a:cs typeface="+mn-ea"/>
              </a:rPr>
              <a:t>，国务院印发《关于实施健康中国行动的意见》，明确三方面共 15 个专项行动，内容涉及健康知识普及、全民健康、心理健康等方面。</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党的十八大以来，我们党把人民健康放在优先发展的战略地位，以普及健康生活、优化健康服务、完善健康保障、建设健康环境、发展健康产业为重点，颁布《“健康中国 2030”规划纲要》，并从国家层面对未来 10 余年疾病预防和健康促进提出了具体的行动方案。加快推进健康中国建设，努力全方位、全周期保障人民健康，为实现“两个一百年”奋斗目标、实现中华民族伟大复兴的中国梦提供有力支撑。</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TWO</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507490" y="3582670"/>
            <a:ext cx="817245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ct val="120000"/>
              </a:lnSpc>
              <a:spcBef>
                <a:spcPts val="0"/>
              </a:spcBef>
              <a:spcAft>
                <a:spcPts val="0"/>
              </a:spcAft>
            </a:pPr>
            <a:r>
              <a:rPr lang="en-US" sz="4800" dirty="0">
                <a:solidFill>
                  <a:srgbClr val="3B9C87"/>
                </a:solidFill>
                <a:latin typeface="+mn-lt"/>
                <a:ea typeface="+mn-ea"/>
                <a:cs typeface="+mn-ea"/>
                <a:sym typeface="+mn-lt"/>
              </a:rPr>
              <a:t>02.</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一本万利的事业</a:t>
            </a:r>
            <a:endParaRPr lang="en-US" sz="2800" dirty="0" err="1">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lang="en-US" sz="2800" dirty="0" err="1">
                <a:solidFill>
                  <a:schemeClr val="tx1">
                    <a:lumMod val="75000"/>
                    <a:lumOff val="25000"/>
                  </a:schemeClr>
                </a:solidFill>
                <a:latin typeface="+mn-lt"/>
                <a:ea typeface="+mn-ea"/>
                <a:cs typeface="+mn-ea"/>
                <a:sym typeface="+mn-lt"/>
              </a:rPr>
              <a:t>　　　　　　——大学生健康教育的目的和意义</a:t>
            </a:r>
            <a:endParaRPr lang="en-US"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一、大学生健康教育的目的</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4" name="图片 23"/>
          <p:cNvPicPr>
            <a:picLocks noChangeAspect="1"/>
          </p:cNvPicPr>
          <p:nvPr/>
        </p:nvPicPr>
        <p:blipFill>
          <a:blip r:embed="rId4" cstate="screen"/>
          <a:stretch>
            <a:fillRect/>
          </a:stretch>
        </p:blipFill>
        <p:spPr>
          <a:xfrm>
            <a:off x="957769" y="1367835"/>
            <a:ext cx="1781939" cy="1593334"/>
          </a:xfrm>
          <a:prstGeom prst="rect">
            <a:avLst/>
          </a:prstGeom>
        </p:spPr>
      </p:pic>
      <p:grpSp>
        <p:nvGrpSpPr>
          <p:cNvPr id="34" name="组合 33"/>
          <p:cNvGrpSpPr/>
          <p:nvPr/>
        </p:nvGrpSpPr>
        <p:grpSpPr>
          <a:xfrm>
            <a:off x="2740025" y="1444625"/>
            <a:ext cx="3734435" cy="4207510"/>
            <a:chOff x="2739708" y="2436683"/>
            <a:chExt cx="3314282" cy="3364121"/>
          </a:xfrm>
        </p:grpSpPr>
        <p:pic>
          <p:nvPicPr>
            <p:cNvPr id="22" name="图片 21"/>
            <p:cNvPicPr>
              <a:picLocks noChangeAspect="1"/>
            </p:cNvPicPr>
            <p:nvPr/>
          </p:nvPicPr>
          <p:blipFill>
            <a:blip r:embed="rId5" cstate="screen"/>
            <a:stretch>
              <a:fillRect/>
            </a:stretch>
          </p:blipFill>
          <p:spPr>
            <a:xfrm>
              <a:off x="2739708" y="2436683"/>
              <a:ext cx="3314282" cy="3364121"/>
            </a:xfrm>
            <a:prstGeom prst="rect">
              <a:avLst/>
            </a:prstGeom>
          </p:spPr>
        </p:pic>
        <p:sp>
          <p:nvSpPr>
            <p:cNvPr id="15" name="文本框 14"/>
            <p:cNvSpPr txBox="1"/>
            <p:nvPr/>
          </p:nvSpPr>
          <p:spPr>
            <a:xfrm>
              <a:off x="3110712" y="2873229"/>
              <a:ext cx="2821869" cy="294475"/>
            </a:xfrm>
            <a:prstGeom prst="rect">
              <a:avLst/>
            </a:prstGeom>
            <a:noFill/>
          </p:spPr>
          <p:txBody>
            <a:bodyPr wrap="square">
              <a:spAutoFit/>
            </a:bodyPr>
            <a:lstStyle/>
            <a:p>
              <a:r>
                <a:rPr lang="zh-CN" altLang="en-US" dirty="0">
                  <a:solidFill>
                    <a:schemeClr val="tx1">
                      <a:lumMod val="75000"/>
                      <a:lumOff val="25000"/>
                    </a:schemeClr>
                  </a:solidFill>
                  <a:cs typeface="+mn-ea"/>
                  <a:sym typeface="+mn-lt"/>
                </a:rPr>
                <a:t>提高大学生健康知识水平</a:t>
              </a:r>
              <a:endParaRPr lang="zh-CN" altLang="en-US" dirty="0">
                <a:solidFill>
                  <a:schemeClr val="tx1">
                    <a:lumMod val="75000"/>
                    <a:lumOff val="25000"/>
                  </a:schemeClr>
                </a:solidFill>
                <a:cs typeface="+mn-ea"/>
                <a:sym typeface="+mn-lt"/>
              </a:endParaRPr>
            </a:p>
          </p:txBody>
        </p:sp>
        <p:sp>
          <p:nvSpPr>
            <p:cNvPr id="16" name="文本框 15"/>
            <p:cNvSpPr txBox="1"/>
            <p:nvPr/>
          </p:nvSpPr>
          <p:spPr>
            <a:xfrm>
              <a:off x="3198813" y="4015865"/>
              <a:ext cx="2485390" cy="515839"/>
            </a:xfrm>
            <a:prstGeom prst="rect">
              <a:avLst/>
            </a:prstGeom>
            <a:noFill/>
          </p:spPr>
          <p:txBody>
            <a:bodyPr wrap="square">
              <a:spAutoFit/>
            </a:bodyPr>
            <a:lstStyle/>
            <a:p>
              <a:pPr algn="just"/>
              <a:r>
                <a:rPr lang="zh-CN" altLang="en-US" dirty="0">
                  <a:solidFill>
                    <a:schemeClr val="tx1">
                      <a:lumMod val="75000"/>
                      <a:lumOff val="25000"/>
                    </a:schemeClr>
                  </a:solidFill>
                  <a:cs typeface="+mn-ea"/>
                  <a:sym typeface="+mn-lt"/>
                </a:rPr>
                <a:t>改善大学生对待个人和公共卫生的态度</a:t>
              </a:r>
              <a:endParaRPr lang="zh-CN" altLang="en-US" dirty="0">
                <a:solidFill>
                  <a:schemeClr val="tx1">
                    <a:lumMod val="75000"/>
                    <a:lumOff val="25000"/>
                  </a:schemeClr>
                </a:solidFill>
                <a:cs typeface="+mn-ea"/>
                <a:sym typeface="+mn-lt"/>
              </a:endParaRPr>
            </a:p>
          </p:txBody>
        </p:sp>
        <p:sp>
          <p:nvSpPr>
            <p:cNvPr id="17" name="文本框 16"/>
            <p:cNvSpPr txBox="1"/>
            <p:nvPr/>
          </p:nvSpPr>
          <p:spPr>
            <a:xfrm>
              <a:off x="2882288" y="5290044"/>
              <a:ext cx="3050537" cy="294475"/>
            </a:xfrm>
            <a:prstGeom prst="rect">
              <a:avLst/>
            </a:prstGeom>
            <a:noFill/>
          </p:spPr>
          <p:txBody>
            <a:bodyPr wrap="square">
              <a:spAutoFit/>
            </a:bodyPr>
            <a:lstStyle/>
            <a:p>
              <a:pPr algn="just"/>
              <a:r>
                <a:rPr lang="zh-CN" altLang="en-US" dirty="0">
                  <a:solidFill>
                    <a:schemeClr val="tx1">
                      <a:lumMod val="75000"/>
                      <a:lumOff val="25000"/>
                    </a:schemeClr>
                  </a:solidFill>
                  <a:cs typeface="+mn-ea"/>
                  <a:sym typeface="+mn-lt"/>
                </a:rPr>
                <a:t>增强大学生对社会健康的责任感</a:t>
              </a:r>
              <a:endParaRPr lang="zh-CN" altLang="en-US" dirty="0">
                <a:solidFill>
                  <a:schemeClr val="tx1">
                    <a:lumMod val="75000"/>
                    <a:lumOff val="25000"/>
                  </a:schemeClr>
                </a:solidFill>
                <a:cs typeface="+mn-ea"/>
                <a:sym typeface="+mn-lt"/>
              </a:endParaRPr>
            </a:p>
          </p:txBody>
        </p:sp>
      </p:grpSp>
      <p:grpSp>
        <p:nvGrpSpPr>
          <p:cNvPr id="35" name="组合 34"/>
          <p:cNvGrpSpPr/>
          <p:nvPr/>
        </p:nvGrpSpPr>
        <p:grpSpPr>
          <a:xfrm>
            <a:off x="6783705" y="1465580"/>
            <a:ext cx="3734435" cy="4207510"/>
            <a:chOff x="6783699" y="2457613"/>
            <a:chExt cx="3314282" cy="3364121"/>
          </a:xfrm>
        </p:grpSpPr>
        <p:pic>
          <p:nvPicPr>
            <p:cNvPr id="25" name="图片 24"/>
            <p:cNvPicPr>
              <a:picLocks noChangeAspect="1"/>
            </p:cNvPicPr>
            <p:nvPr/>
          </p:nvPicPr>
          <p:blipFill>
            <a:blip r:embed="rId5" cstate="screen"/>
            <a:stretch>
              <a:fillRect/>
            </a:stretch>
          </p:blipFill>
          <p:spPr>
            <a:xfrm>
              <a:off x="6783699" y="2457613"/>
              <a:ext cx="3314282" cy="3364121"/>
            </a:xfrm>
            <a:prstGeom prst="rect">
              <a:avLst/>
            </a:prstGeom>
          </p:spPr>
        </p:pic>
        <p:sp>
          <p:nvSpPr>
            <p:cNvPr id="18" name="文本框 17"/>
            <p:cNvSpPr txBox="1"/>
            <p:nvPr/>
          </p:nvSpPr>
          <p:spPr>
            <a:xfrm>
              <a:off x="6903737" y="4027469"/>
              <a:ext cx="3149723" cy="515839"/>
            </a:xfrm>
            <a:prstGeom prst="rect">
              <a:avLst/>
            </a:prstGeom>
            <a:noFill/>
          </p:spPr>
          <p:txBody>
            <a:bodyPr wrap="square">
              <a:spAutoFit/>
            </a:bodyPr>
            <a:lstStyle/>
            <a:p>
              <a:pPr algn="just"/>
              <a:r>
                <a:rPr lang="zh-CN" altLang="en-US" dirty="0">
                  <a:solidFill>
                    <a:schemeClr val="tx1">
                      <a:lumMod val="75000"/>
                      <a:lumOff val="25000"/>
                    </a:schemeClr>
                  </a:solidFill>
                  <a:cs typeface="+mn-ea"/>
                  <a:sym typeface="+mn-lt"/>
                </a:rPr>
                <a:t>促进大学生形成有益于个人、集体和社会的健康行为和生活习惯</a:t>
              </a:r>
              <a:endParaRPr lang="zh-CN" altLang="en-US" dirty="0">
                <a:solidFill>
                  <a:schemeClr val="tx1">
                    <a:lumMod val="75000"/>
                    <a:lumOff val="25000"/>
                  </a:schemeClr>
                </a:solidFill>
                <a:cs typeface="+mn-ea"/>
                <a:sym typeface="+mn-lt"/>
              </a:endParaRPr>
            </a:p>
          </p:txBody>
        </p:sp>
        <p:sp>
          <p:nvSpPr>
            <p:cNvPr id="20" name="文本框 19"/>
            <p:cNvSpPr txBox="1"/>
            <p:nvPr/>
          </p:nvSpPr>
          <p:spPr>
            <a:xfrm>
              <a:off x="7124651" y="5294218"/>
              <a:ext cx="2780029" cy="294475"/>
            </a:xfrm>
            <a:prstGeom prst="rect">
              <a:avLst/>
            </a:prstGeom>
            <a:noFill/>
          </p:spPr>
          <p:txBody>
            <a:bodyPr wrap="square">
              <a:spAutoFit/>
            </a:bodyPr>
            <a:lstStyle/>
            <a:p>
              <a:pPr algn="just"/>
              <a:r>
                <a:rPr lang="zh-CN" altLang="en-US" dirty="0">
                  <a:solidFill>
                    <a:schemeClr val="tx1">
                      <a:lumMod val="75000"/>
                      <a:lumOff val="25000"/>
                    </a:schemeClr>
                  </a:solidFill>
                  <a:cs typeface="+mn-ea"/>
                  <a:sym typeface="+mn-lt"/>
                </a:rPr>
                <a:t>降低大学生常见病的发病率</a:t>
              </a:r>
              <a:endParaRPr lang="zh-CN" altLang="en-US" dirty="0">
                <a:solidFill>
                  <a:schemeClr val="tx1">
                    <a:lumMod val="75000"/>
                    <a:lumOff val="25000"/>
                  </a:schemeClr>
                </a:solidFill>
                <a:cs typeface="+mn-ea"/>
                <a:sym typeface="+mn-lt"/>
              </a:endParaRPr>
            </a:p>
          </p:txBody>
        </p:sp>
        <p:sp>
          <p:nvSpPr>
            <p:cNvPr id="27" name="文本框 26"/>
            <p:cNvSpPr txBox="1"/>
            <p:nvPr/>
          </p:nvSpPr>
          <p:spPr>
            <a:xfrm>
              <a:off x="6976999" y="2814029"/>
              <a:ext cx="2927682" cy="515839"/>
            </a:xfrm>
            <a:prstGeom prst="rect">
              <a:avLst/>
            </a:prstGeom>
            <a:noFill/>
          </p:spPr>
          <p:txBody>
            <a:bodyPr wrap="square">
              <a:spAutoFit/>
            </a:bodyPr>
            <a:lstStyle/>
            <a:p>
              <a:pPr algn="just"/>
              <a:r>
                <a:rPr lang="zh-CN" altLang="en-US" dirty="0">
                  <a:solidFill>
                    <a:schemeClr val="tx1">
                      <a:lumMod val="75000"/>
                      <a:lumOff val="25000"/>
                    </a:schemeClr>
                  </a:solidFill>
                  <a:cs typeface="+mn-ea"/>
                  <a:sym typeface="+mn-lt"/>
                </a:rPr>
                <a:t>提升大学生心理素质，促进心理健康</a:t>
              </a:r>
              <a:endParaRPr lang="zh-CN" altLang="en-US" dirty="0">
                <a:solidFill>
                  <a:schemeClr val="tx1">
                    <a:lumMod val="75000"/>
                    <a:lumOff val="25000"/>
                  </a:schemeClr>
                </a:solidFill>
                <a:cs typeface="+mn-ea"/>
                <a:sym typeface="+mn-lt"/>
              </a:endParaRPr>
            </a:p>
          </p:txBody>
        </p:sp>
      </p:gr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500"/>
                            </p:stCondLst>
                            <p:childTnLst>
                              <p:par>
                                <p:cTn id="31" presetID="22" presetClass="entr" presetSubtype="4"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down)">
                                      <p:cBhvr>
                                        <p:cTn id="33" dur="500"/>
                                        <p:tgtEl>
                                          <p:spTgt spid="34"/>
                                        </p:tgtEl>
                                      </p:cBhvr>
                                    </p:animEffect>
                                  </p:childTnLst>
                                </p:cTn>
                              </p:par>
                              <p:par>
                                <p:cTn id="34" presetID="22" presetClass="entr" presetSubtype="1"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890" y="1863725"/>
            <a:ext cx="5880100" cy="333565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（一）加强健康教育是改进大学生身体素质的要求</a:t>
            </a:r>
            <a:endParaRPr lang="zh-CN" altLang="en-US" b="1" dirty="0">
              <a:solidFill>
                <a:srgbClr val="3B9C87"/>
              </a:solidFill>
              <a:latin typeface="+mn-lt"/>
              <a:ea typeface="+mn-ea"/>
              <a:cs typeface="+mn-ea"/>
              <a:sym typeface="+mn-lt"/>
            </a:endParaRPr>
          </a:p>
          <a:p>
            <a:pPr fontAlgn="auto">
              <a:lnSpc>
                <a:spcPct val="120000"/>
              </a:lnSpc>
            </a:pP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要提高大学生的身体素质，就必须从根源着手，帮助大学生树立现代健康理念，掌握卫生保健的知识和技能，树立正确的健康观，增强锻炼身体的意识，重视身体健康，认识到身体是革命的本钱；同时需要引导大学生进行正确的健康管理，合理安排学习生活，科学配置时间，培养健康行为，提升卫生防病知识和突发公共事件的自救及互救技能，提高健康决策能力和实施有益于健康的行为能力，增强身体素质，从而减少健康危险因素，降低患病及死亡风险。</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二、加强高校大学生健康教育的意义</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二、加强高校大学生健康教育的意义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565774" y="1649595"/>
            <a:ext cx="5760731" cy="4050800"/>
          </a:xfrm>
          <a:prstGeom prst="rect">
            <a:avLst/>
          </a:prstGeom>
        </p:spPr>
      </p:pic>
      <p:sp>
        <p:nvSpPr>
          <p:cNvPr id="3" name="文本框 2"/>
          <p:cNvSpPr txBox="1"/>
          <p:nvPr>
            <p:custDataLst>
              <p:tags r:id="rId5"/>
            </p:custDataLst>
          </p:nvPr>
        </p:nvSpPr>
        <p:spPr>
          <a:xfrm>
            <a:off x="6577965" y="2453640"/>
            <a:ext cx="4517390" cy="304101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（二）加强健康教育是改进大学生心理素质的要求</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大学生的自我领悟和开发能力强，应当鼓励他们踊跃参加各种活动，积极适应新的校园环境，改善自身的人际沟通能力，并正确处理生活与学业之间的关系，增加克服困难、承受挫折的能力，调适不良的心理状态，提高心理素质，提高社会适应能力。</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02.</a:t>
            </a:r>
            <a:r>
              <a:rPr lang="en-US" sz="2000" dirty="0">
                <a:solidFill>
                  <a:schemeClr val="tx1">
                    <a:lumMod val="75000"/>
                    <a:lumOff val="25000"/>
                  </a:schemeClr>
                </a:solidFill>
                <a:latin typeface="+mn-lt"/>
                <a:ea typeface="+mn-ea"/>
                <a:cs typeface="+mn-ea"/>
                <a:sym typeface="+mn-lt"/>
              </a:rPr>
              <a:t>模块二　健康意识和素养</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03.</a:t>
            </a:r>
            <a:r>
              <a:rPr lang="en-US" sz="2000" dirty="0">
                <a:solidFill>
                  <a:schemeClr val="tx1">
                    <a:lumMod val="75000"/>
                    <a:lumOff val="25000"/>
                  </a:schemeClr>
                </a:solidFill>
                <a:latin typeface="+mn-lt"/>
                <a:ea typeface="+mn-ea"/>
                <a:cs typeface="+mn-ea"/>
                <a:sym typeface="+mn-lt"/>
              </a:rPr>
              <a:t>模块三　健康生活方式</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04.</a:t>
            </a:r>
            <a:r>
              <a:rPr lang="en-US" sz="2000" dirty="0">
                <a:solidFill>
                  <a:schemeClr val="tx1">
                    <a:lumMod val="75000"/>
                    <a:lumOff val="25000"/>
                  </a:schemeClr>
                </a:solidFill>
                <a:latin typeface="+mn-lt"/>
                <a:ea typeface="+mn-ea"/>
                <a:cs typeface="+mn-ea"/>
                <a:sym typeface="+mn-lt"/>
              </a:rPr>
              <a:t>模块四　心理健康</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66" y="2267497"/>
            <a:ext cx="3495198"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01.</a:t>
            </a:r>
            <a:r>
              <a:rPr sz="2000" dirty="0">
                <a:solidFill>
                  <a:schemeClr val="tx1">
                    <a:lumMod val="75000"/>
                    <a:lumOff val="25000"/>
                  </a:schemeClr>
                </a:solidFill>
                <a:latin typeface="+mn-lt"/>
                <a:ea typeface="+mn-ea"/>
                <a:cs typeface="+mn-ea"/>
                <a:sym typeface="+mn-lt"/>
              </a:rPr>
              <a:t>模块一　绪论</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13" grpId="0"/>
      <p:bldP spid="14" grpId="0"/>
      <p:bldP spid="15" grpId="0"/>
      <p:bldP spid="3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890" y="1863725"/>
            <a:ext cx="5880100" cy="392557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（三）加强健康教育是大学生个人学业和职业发展的要求</a:t>
            </a:r>
            <a:endParaRPr lang="zh-CN" altLang="en-US" b="1" dirty="0">
              <a:solidFill>
                <a:srgbClr val="3B9C87"/>
              </a:solidFill>
              <a:latin typeface="+mn-lt"/>
              <a:ea typeface="+mn-ea"/>
              <a:cs typeface="+mn-ea"/>
              <a:sym typeface="+mn-lt"/>
            </a:endParaRPr>
          </a:p>
          <a:p>
            <a:pPr fontAlgn="auto">
              <a:lnSpc>
                <a:spcPct val="120000"/>
              </a:lnSpc>
            </a:pP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健康与大学生的学业水平和职业能力相互制约 、相互促进。只有具备强健的体魄和阳光的心态，才会有更加旺盛的精力投入到学习与生活之中，才能保证学习工作效率，完成学习工作任务，才能承受未来学习、工作和生活中的各种压力。健康教育可以提高大学生的健康知识和技能、促进大学生健康行为的形成和增进健康，促进大学生身心全面、协调发展，为大学生专业知识的学习、能力的发挥和事业的发展创造良好条件，使他们能有准备地应付人生各个阶段可能出现的问题。</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二、加强高校大学生健康教育的意义</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二、加强高校大学生健康教育的意义</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323204" y="1718175"/>
            <a:ext cx="5760731" cy="4050800"/>
          </a:xfrm>
          <a:prstGeom prst="rect">
            <a:avLst/>
          </a:prstGeom>
        </p:spPr>
      </p:pic>
      <p:sp>
        <p:nvSpPr>
          <p:cNvPr id="3" name="文本框 2"/>
          <p:cNvSpPr txBox="1"/>
          <p:nvPr>
            <p:custDataLst>
              <p:tags r:id="rId5"/>
            </p:custDataLst>
          </p:nvPr>
        </p:nvSpPr>
        <p:spPr>
          <a:xfrm>
            <a:off x="5995670" y="2364740"/>
            <a:ext cx="5564505" cy="304101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b="1" dirty="0">
                <a:solidFill>
                  <a:srgbClr val="3B9C87"/>
                </a:solidFill>
                <a:latin typeface="+mn-lt"/>
                <a:ea typeface="+mn-ea"/>
                <a:cs typeface="+mn-ea"/>
                <a:sym typeface="+mn-lt"/>
              </a:rPr>
              <a:t>（四）加强健康教育是社会经济发展的要求</a:t>
            </a:r>
            <a:endParaRPr lang="zh-CN" altLang="en-US" b="1" dirty="0">
              <a:solidFill>
                <a:srgbClr val="3B9C87"/>
              </a:solidFill>
              <a:latin typeface="+mn-lt"/>
              <a:ea typeface="+mn-ea"/>
              <a:cs typeface="+mn-ea"/>
              <a:sym typeface="+mn-lt"/>
            </a:endParaRPr>
          </a:p>
          <a:p>
            <a:pPr fontAlgn="auto">
              <a:lnSpc>
                <a:spcPct val="120000"/>
              </a:lnSpc>
            </a:pPr>
            <a:endParaRPr lang="zh-CN" altLang="en-US" b="1" dirty="0">
              <a:solidFill>
                <a:srgbClr val="3B9C87"/>
              </a:solidFill>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习近平总书记强调：“没有全民健康，就没有全面小康。”《“健康中国 2030”规划纲要》中指出推进健康中国建设，是全面建成小康社会、基本实现社会主义现代化的重要基础，是全面提升中华民族健康素质、实现人民健康与经济社会协调发展的国家战略，是积极参与全球健康治理、履行 2030 年可持续发展议程国际承诺的重大举措。未来 15年，是推进健康中国建设的重要战略机遇期。</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784985" y="1940560"/>
            <a:ext cx="7972425" cy="1975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03.</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健康是权利，更是责任</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——大学生健康和健康教育现状</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一、大学生健康状况</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942975" y="2381885"/>
            <a:ext cx="5673090" cy="393827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dirty="0">
                <a:latin typeface="+mn-lt"/>
                <a:ea typeface="+mn-ea"/>
                <a:cs typeface="+mn-ea"/>
                <a:sym typeface="+mn-lt"/>
              </a:rPr>
              <a:t>学生的健康意识淡薄，思想上麻痹和放松，健康知识匮乏。多数大学生对现代健康的观念缺乏正确全面的认识，片面地认为身体强壮、没有疾病就是健康，这种对现代健康观念认识上的误区导致对健康教育缺乏相应的兴趣和学习动力。根据一项对高校学生健康知识了解的调查显示，仅 11.5% 的学生对健康知识有较多了解，70.3% 的学生对健康知识有简单了解，18.2% 的学生对健康知识几乎不了解。多数学生不重视健康知识的学习，认为自己年轻，体格健康，疾病离自己很遥远，更不注重健康行为的培养和社会适应能力的锻炼。</a:t>
            </a:r>
            <a:endParaRPr lang="zh-CN" altLang="en-US" dirty="0">
              <a:latin typeface="+mn-lt"/>
              <a:ea typeface="+mn-ea"/>
              <a:cs typeface="+mn-ea"/>
              <a:sym typeface="+mn-lt"/>
            </a:endParaRPr>
          </a:p>
        </p:txBody>
      </p:sp>
      <p:grpSp>
        <p:nvGrpSpPr>
          <p:cNvPr id="16" name="组合 15"/>
          <p:cNvGrpSpPr/>
          <p:nvPr/>
        </p:nvGrpSpPr>
        <p:grpSpPr>
          <a:xfrm>
            <a:off x="942975" y="1266932"/>
            <a:ext cx="3971925" cy="1117483"/>
            <a:chOff x="942975" y="1581257"/>
            <a:chExt cx="3971925" cy="1117483"/>
          </a:xfrm>
        </p:grpSpPr>
        <p:pic>
          <p:nvPicPr>
            <p:cNvPr id="7" name="图片 6"/>
            <p:cNvPicPr>
              <a:picLocks noChangeAspect="1"/>
            </p:cNvPicPr>
            <p:nvPr/>
          </p:nvPicPr>
          <p:blipFill>
            <a:blip r:embed="rId4" cstate="screen"/>
            <a:stretch>
              <a:fillRect/>
            </a:stretch>
          </p:blipFill>
          <p:spPr>
            <a:xfrm>
              <a:off x="942975" y="1581257"/>
              <a:ext cx="3971925" cy="1117483"/>
            </a:xfrm>
            <a:prstGeom prst="rect">
              <a:avLst/>
            </a:prstGeom>
          </p:spPr>
        </p:pic>
        <p:sp>
          <p:nvSpPr>
            <p:cNvPr id="14" name="文本框 13"/>
            <p:cNvSpPr txBox="1"/>
            <p:nvPr/>
          </p:nvSpPr>
          <p:spPr>
            <a:xfrm>
              <a:off x="1501775" y="1900007"/>
              <a:ext cx="3137535" cy="398780"/>
            </a:xfrm>
            <a:prstGeom prst="rect">
              <a:avLst/>
            </a:prstGeom>
            <a:noFill/>
          </p:spPr>
          <p:txBody>
            <a:bodyPr wrap="square">
              <a:spAutoFit/>
            </a:bodyPr>
            <a:lstStyle>
              <a:defPPr>
                <a:defRPr lang="zh-CN"/>
              </a:defPPr>
              <a:lvl1pPr>
                <a:defRPr sz="24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2000" dirty="0">
                  <a:latin typeface="+mn-lt"/>
                  <a:ea typeface="+mn-ea"/>
                  <a:cs typeface="+mn-ea"/>
                  <a:sym typeface="+mn-lt"/>
                </a:rPr>
                <a:t>大学生健康意识淡薄</a:t>
              </a:r>
              <a:endParaRPr lang="zh-CN" altLang="en-US" sz="2000" dirty="0">
                <a:latin typeface="+mn-lt"/>
                <a:ea typeface="+mn-ea"/>
                <a:cs typeface="+mn-ea"/>
                <a:sym typeface="+mn-lt"/>
              </a:endParaRPr>
            </a:p>
          </p:txBody>
        </p:sp>
      </p:grpSp>
      <p:pic>
        <p:nvPicPr>
          <p:cNvPr id="9" name="图片 8"/>
          <p:cNvPicPr>
            <a:picLocks noChangeAspect="1"/>
          </p:cNvPicPr>
          <p:nvPr/>
        </p:nvPicPr>
        <p:blipFill>
          <a:blip r:embed="rId5" cstate="screen"/>
          <a:stretch>
            <a:fillRect/>
          </a:stretch>
        </p:blipFill>
        <p:spPr>
          <a:xfrm>
            <a:off x="6341079" y="1752508"/>
            <a:ext cx="5857906" cy="4573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一、大学生健康状况</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1601121" y="2698664"/>
            <a:ext cx="4487546" cy="355346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dirty="0">
                <a:latin typeface="+mn-lt"/>
                <a:ea typeface="+mn-ea"/>
                <a:cs typeface="+mn-ea"/>
                <a:sym typeface="+mn-lt"/>
              </a:rPr>
              <a:t>健康素养分为三种素养，即基本健康知识和理念、健康生活方式与行为、基本技能。大学生健康素养各维度水平不均衡，基本知识和理念素养水平高于健康生活方式与行为及基本技能素养水平，有“知行不一”现象存在。有研究结果表明，具备健康素养的本科生只占 1.36%，低于我国居民的健康素养水平，其中健康知识和理念、健康生活方式与行为两项素养水平偏低。</a:t>
            </a:r>
            <a:endParaRPr lang="zh-CN" altLang="en-US" dirty="0">
              <a:latin typeface="+mn-lt"/>
              <a:ea typeface="+mn-ea"/>
              <a:cs typeface="+mn-ea"/>
              <a:sym typeface="+mn-lt"/>
            </a:endParaRPr>
          </a:p>
        </p:txBody>
      </p:sp>
      <p:grpSp>
        <p:nvGrpSpPr>
          <p:cNvPr id="16" name="组合 15"/>
          <p:cNvGrpSpPr/>
          <p:nvPr/>
        </p:nvGrpSpPr>
        <p:grpSpPr>
          <a:xfrm>
            <a:off x="942975" y="1581257"/>
            <a:ext cx="3971925" cy="1117483"/>
            <a:chOff x="942975" y="1581257"/>
            <a:chExt cx="3971925" cy="1117483"/>
          </a:xfrm>
        </p:grpSpPr>
        <p:pic>
          <p:nvPicPr>
            <p:cNvPr id="7" name="图片 6"/>
            <p:cNvPicPr>
              <a:picLocks noChangeAspect="1"/>
            </p:cNvPicPr>
            <p:nvPr/>
          </p:nvPicPr>
          <p:blipFill>
            <a:blip r:embed="rId4" cstate="screen"/>
            <a:stretch>
              <a:fillRect/>
            </a:stretch>
          </p:blipFill>
          <p:spPr>
            <a:xfrm>
              <a:off x="942975" y="1581257"/>
              <a:ext cx="3971925" cy="1117483"/>
            </a:xfrm>
            <a:prstGeom prst="rect">
              <a:avLst/>
            </a:prstGeom>
          </p:spPr>
        </p:pic>
        <p:sp>
          <p:nvSpPr>
            <p:cNvPr id="14" name="文本框 13"/>
            <p:cNvSpPr txBox="1"/>
            <p:nvPr/>
          </p:nvSpPr>
          <p:spPr>
            <a:xfrm>
              <a:off x="1501775" y="1795232"/>
              <a:ext cx="3137535" cy="706755"/>
            </a:xfrm>
            <a:prstGeom prst="rect">
              <a:avLst/>
            </a:prstGeom>
            <a:noFill/>
          </p:spPr>
          <p:txBody>
            <a:bodyPr wrap="square">
              <a:spAutoFit/>
            </a:bodyPr>
            <a:lstStyle>
              <a:defPPr>
                <a:defRPr lang="zh-CN"/>
              </a:defPPr>
              <a:lvl1pPr>
                <a:defRPr sz="24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2000" dirty="0">
                  <a:latin typeface="+mn-lt"/>
                  <a:ea typeface="+mn-ea"/>
                  <a:cs typeface="+mn-ea"/>
                  <a:sym typeface="+mn-lt"/>
                </a:rPr>
                <a:t>大学生总体健康素养水平偏低</a:t>
              </a:r>
              <a:endParaRPr lang="zh-CN" altLang="en-US" sz="2000" dirty="0">
                <a:latin typeface="+mn-lt"/>
                <a:ea typeface="+mn-ea"/>
                <a:cs typeface="+mn-ea"/>
                <a:sym typeface="+mn-lt"/>
              </a:endParaRPr>
            </a:p>
          </p:txBody>
        </p:sp>
      </p:grpSp>
      <p:pic>
        <p:nvPicPr>
          <p:cNvPr id="9" name="图片 8"/>
          <p:cNvPicPr>
            <a:picLocks noChangeAspect="1"/>
          </p:cNvPicPr>
          <p:nvPr/>
        </p:nvPicPr>
        <p:blipFill>
          <a:blip r:embed="rId5" cstate="screen"/>
          <a:stretch>
            <a:fillRect/>
          </a:stretch>
        </p:blipFill>
        <p:spPr>
          <a:xfrm>
            <a:off x="6243289" y="1889668"/>
            <a:ext cx="5857906" cy="4573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一、大学生健康状况</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1077595" y="2640330"/>
            <a:ext cx="6331585" cy="355346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dirty="0">
                <a:latin typeface="+mn-lt"/>
                <a:ea typeface="+mn-ea"/>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dirty="0">
              <a:latin typeface="+mn-lt"/>
              <a:ea typeface="+mn-ea"/>
              <a:cs typeface="+mn-ea"/>
              <a:sym typeface="+mn-lt"/>
            </a:endParaRPr>
          </a:p>
        </p:txBody>
      </p:sp>
      <p:grpSp>
        <p:nvGrpSpPr>
          <p:cNvPr id="16" name="组合 15"/>
          <p:cNvGrpSpPr/>
          <p:nvPr/>
        </p:nvGrpSpPr>
        <p:grpSpPr>
          <a:xfrm>
            <a:off x="942975" y="1581257"/>
            <a:ext cx="3971925" cy="1117483"/>
            <a:chOff x="942975" y="1581257"/>
            <a:chExt cx="3971925" cy="1117483"/>
          </a:xfrm>
        </p:grpSpPr>
        <p:pic>
          <p:nvPicPr>
            <p:cNvPr id="7" name="图片 6"/>
            <p:cNvPicPr>
              <a:picLocks noChangeAspect="1"/>
            </p:cNvPicPr>
            <p:nvPr/>
          </p:nvPicPr>
          <p:blipFill>
            <a:blip r:embed="rId4" cstate="screen"/>
            <a:stretch>
              <a:fillRect/>
            </a:stretch>
          </p:blipFill>
          <p:spPr>
            <a:xfrm>
              <a:off x="942975" y="1581257"/>
              <a:ext cx="3971925" cy="1117483"/>
            </a:xfrm>
            <a:prstGeom prst="rect">
              <a:avLst/>
            </a:prstGeom>
          </p:spPr>
        </p:pic>
        <p:sp>
          <p:nvSpPr>
            <p:cNvPr id="14" name="文本框 13"/>
            <p:cNvSpPr txBox="1"/>
            <p:nvPr/>
          </p:nvSpPr>
          <p:spPr>
            <a:xfrm>
              <a:off x="1501775" y="1795232"/>
              <a:ext cx="3137535" cy="706755"/>
            </a:xfrm>
            <a:prstGeom prst="rect">
              <a:avLst/>
            </a:prstGeom>
            <a:noFill/>
          </p:spPr>
          <p:txBody>
            <a:bodyPr wrap="square">
              <a:spAutoFit/>
            </a:bodyPr>
            <a:lstStyle>
              <a:defPPr>
                <a:defRPr lang="zh-CN"/>
              </a:defPPr>
              <a:lvl1pPr>
                <a:defRPr sz="24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2000" dirty="0">
                  <a:latin typeface="+mn-lt"/>
                  <a:ea typeface="+mn-ea"/>
                  <a:cs typeface="+mn-ea"/>
                  <a:sym typeface="+mn-lt"/>
                </a:rPr>
                <a:t>大学生不良生活方式问题突出</a:t>
              </a:r>
              <a:endParaRPr lang="zh-CN" altLang="en-US" sz="2000" dirty="0">
                <a:latin typeface="+mn-lt"/>
                <a:ea typeface="+mn-ea"/>
                <a:cs typeface="+mn-ea"/>
                <a:sym typeface="+mn-lt"/>
              </a:endParaRPr>
            </a:p>
          </p:txBody>
        </p:sp>
      </p:grpSp>
      <p:pic>
        <p:nvPicPr>
          <p:cNvPr id="9" name="图片 8"/>
          <p:cNvPicPr>
            <a:picLocks noChangeAspect="1"/>
          </p:cNvPicPr>
          <p:nvPr/>
        </p:nvPicPr>
        <p:blipFill>
          <a:blip r:embed="rId5" cstate="screen"/>
          <a:stretch>
            <a:fillRect/>
          </a:stretch>
        </p:blipFill>
        <p:spPr>
          <a:xfrm>
            <a:off x="7235825" y="2007235"/>
            <a:ext cx="4866005" cy="3799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fontAlgn="auto">
              <a:lnSpc>
                <a:spcPct val="120000"/>
              </a:lnSpc>
              <a:buNone/>
            </a:pPr>
            <a:r>
              <a:rPr lang="zh-CN" altLang="en-US" dirty="0">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000" dirty="0">
                <a:solidFill>
                  <a:schemeClr val="tx1">
                    <a:lumMod val="75000"/>
                    <a:lumOff val="25000"/>
                  </a:schemeClr>
                </a:solidFill>
                <a:latin typeface="+mn-lt"/>
                <a:ea typeface="+mn-ea"/>
                <a:cs typeface="+mn-ea"/>
                <a:sym typeface="+mn-lt"/>
              </a:rPr>
              <a:t>二、大学生健康教育现状</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3" name="文本框 2"/>
          <p:cNvSpPr txBox="1"/>
          <p:nvPr/>
        </p:nvSpPr>
        <p:spPr>
          <a:xfrm>
            <a:off x="1029335" y="1270635"/>
            <a:ext cx="10063480" cy="1938020"/>
          </a:xfrm>
          <a:prstGeom prst="rect">
            <a:avLst/>
          </a:prstGeom>
          <a:noFill/>
        </p:spPr>
        <p:txBody>
          <a:bodyPr wrap="square" rtlCol="0">
            <a:spAutoFit/>
          </a:bodyPr>
          <a:p>
            <a:pPr algn="just">
              <a:lnSpc>
                <a:spcPct val="150000"/>
              </a:lnSpc>
            </a:pPr>
            <a:r>
              <a:rPr lang="zh-CN" altLang="en-US" sz="1600" dirty="0">
                <a:cs typeface="+mn-ea"/>
                <a:sym typeface="+mn-lt"/>
              </a:rPr>
              <a:t>大学生不良生活方式主要表现在：生活不规律，膳食不合理，营养不均衡，情绪不稳定，适应能力差，抗挫折能力不足，不运动或少运动。总体来说，高年级大学生主要存在吸烟、酗酒、暴饮暴食、盲目减肥等不健康的行为。低年级大学生存在卫生习惯差、睡眠不足、人际关系紧张等不良生活方式。大学生中吸烟、通宵上网、玩游戏、不积极参加体育活动的现象越来越普遍，女生中因节食减肥造成贫血、胃病的现象屡见不鲜；性的生理知识极为贫乏，因而产生性的困惑等问题；自我封闭，心理承受力差，大学生中自杀率呈上升趋势。</a:t>
            </a:r>
            <a:endParaRPr lang="zh-CN" altLang="en-US" sz="1600"/>
          </a:p>
        </p:txBody>
      </p:sp>
      <p:sp>
        <p:nvSpPr>
          <p:cNvPr id="30" name="矩形 29"/>
          <p:cNvSpPr/>
          <p:nvPr>
            <p:custDataLst>
              <p:tags r:id="rId4"/>
            </p:custDataLst>
          </p:nvPr>
        </p:nvSpPr>
        <p:spPr>
          <a:xfrm>
            <a:off x="1931670" y="5432425"/>
            <a:ext cx="2145665" cy="658495"/>
          </a:xfrm>
          <a:prstGeom prst="rect">
            <a:avLst/>
          </a:prstGeom>
        </p:spPr>
        <p:txBody>
          <a:bodyPr wrap="square" anchor="ctr">
            <a:noAutofit/>
          </a:bodyPr>
          <a:lstStyle/>
          <a:p>
            <a:pPr algn="ctr">
              <a:lnSpc>
                <a:spcPct val="100000"/>
              </a:lnSpc>
            </a:pPr>
            <a:r>
              <a:rPr lang="zh-CN" altLang="en-US" sz="1600" spc="150">
                <a:latin typeface="微软雅黑" panose="020B0503020204020204" charset="-122"/>
                <a:ea typeface="微软雅黑" panose="020B0503020204020204" charset="-122"/>
              </a:rPr>
              <a:t>（一）对健康教育重视不够</a:t>
            </a:r>
            <a:endParaRPr lang="zh-CN" altLang="en-US" sz="1600" spc="150">
              <a:latin typeface="微软雅黑" panose="020B0503020204020204" charset="-122"/>
              <a:ea typeface="微软雅黑" panose="020B0503020204020204" charset="-122"/>
            </a:endParaRPr>
          </a:p>
        </p:txBody>
      </p:sp>
      <p:sp>
        <p:nvSpPr>
          <p:cNvPr id="31" name="矩形 30"/>
          <p:cNvSpPr/>
          <p:nvPr>
            <p:custDataLst>
              <p:tags r:id="rId5"/>
            </p:custDataLst>
          </p:nvPr>
        </p:nvSpPr>
        <p:spPr>
          <a:xfrm>
            <a:off x="5937250" y="5432425"/>
            <a:ext cx="1732915" cy="658495"/>
          </a:xfrm>
          <a:prstGeom prst="rect">
            <a:avLst/>
          </a:prstGeom>
        </p:spPr>
        <p:txBody>
          <a:bodyPr wrap="square" anchor="ctr">
            <a:noAutofit/>
          </a:bodyPr>
          <a:lstStyle/>
          <a:p>
            <a:pPr algn="ctr">
              <a:lnSpc>
                <a:spcPct val="100000"/>
              </a:lnSpc>
            </a:pPr>
            <a:r>
              <a:rPr lang="zh-CN" altLang="en-US" sz="1500" spc="150" dirty="0">
                <a:latin typeface="微软雅黑" panose="020B0503020204020204" charset="-122"/>
                <a:ea typeface="微软雅黑" panose="020B0503020204020204" charset="-122"/>
              </a:rPr>
              <a:t>（三）健康教育专业人员缺乏</a:t>
            </a:r>
            <a:endParaRPr lang="zh-CN" altLang="en-US" sz="1500" spc="150" dirty="0">
              <a:latin typeface="微软雅黑" panose="020B0503020204020204" charset="-122"/>
              <a:ea typeface="微软雅黑" panose="020B0503020204020204" charset="-122"/>
            </a:endParaRPr>
          </a:p>
        </p:txBody>
      </p:sp>
      <p:sp>
        <p:nvSpPr>
          <p:cNvPr id="32" name="矩形 31"/>
          <p:cNvSpPr/>
          <p:nvPr>
            <p:custDataLst>
              <p:tags r:id="rId6"/>
            </p:custDataLst>
          </p:nvPr>
        </p:nvSpPr>
        <p:spPr>
          <a:xfrm>
            <a:off x="3970655" y="3411855"/>
            <a:ext cx="1738630" cy="658495"/>
          </a:xfrm>
          <a:prstGeom prst="rect">
            <a:avLst/>
          </a:prstGeom>
        </p:spPr>
        <p:txBody>
          <a:bodyPr wrap="square" anchor="ctr">
            <a:noAutofit/>
          </a:bodyPr>
          <a:lstStyle/>
          <a:p>
            <a:pPr algn="ctr">
              <a:lnSpc>
                <a:spcPct val="100000"/>
              </a:lnSpc>
            </a:pPr>
            <a:r>
              <a:rPr lang="zh-CN" altLang="en-US" sz="1600" spc="150" dirty="0">
                <a:latin typeface="微软雅黑" panose="020B0503020204020204" charset="-122"/>
                <a:ea typeface="微软雅黑" panose="020B0503020204020204" charset="-122"/>
              </a:rPr>
              <a:t>（二）健康教育过程缺失</a:t>
            </a:r>
            <a:endParaRPr lang="zh-CN" altLang="en-US" sz="1600" spc="150" dirty="0">
              <a:latin typeface="微软雅黑" panose="020B0503020204020204" charset="-122"/>
              <a:ea typeface="微软雅黑" panose="020B0503020204020204" charset="-122"/>
            </a:endParaRPr>
          </a:p>
        </p:txBody>
      </p:sp>
      <p:sp>
        <p:nvSpPr>
          <p:cNvPr id="33" name="矩形 32"/>
          <p:cNvSpPr/>
          <p:nvPr>
            <p:custDataLst>
              <p:tags r:id="rId7"/>
            </p:custDataLst>
          </p:nvPr>
        </p:nvSpPr>
        <p:spPr>
          <a:xfrm>
            <a:off x="7912100" y="3411855"/>
            <a:ext cx="1707515" cy="658495"/>
          </a:xfrm>
          <a:prstGeom prst="rect">
            <a:avLst/>
          </a:prstGeom>
        </p:spPr>
        <p:txBody>
          <a:bodyPr wrap="square" anchor="ctr">
            <a:noAutofit/>
          </a:bodyPr>
          <a:lstStyle/>
          <a:p>
            <a:pPr algn="ctr">
              <a:lnSpc>
                <a:spcPct val="100000"/>
              </a:lnSpc>
            </a:pPr>
            <a:r>
              <a:rPr lang="zh-CN" altLang="en-US" sz="1500" spc="150" dirty="0">
                <a:latin typeface="微软雅黑" panose="020B0503020204020204" charset="-122"/>
                <a:ea typeface="微软雅黑" panose="020B0503020204020204" charset="-122"/>
              </a:rPr>
              <a:t>（四）校园健康教育氛围不浓</a:t>
            </a:r>
            <a:endParaRPr lang="zh-CN" altLang="en-US" sz="1500" spc="150" dirty="0">
              <a:latin typeface="微软雅黑" panose="020B0503020204020204" charset="-122"/>
              <a:ea typeface="微软雅黑" panose="020B0503020204020204" charset="-122"/>
            </a:endParaRPr>
          </a:p>
        </p:txBody>
      </p:sp>
      <p:cxnSp>
        <p:nvCxnSpPr>
          <p:cNvPr id="34" name="直接连接符 33"/>
          <p:cNvCxnSpPr/>
          <p:nvPr>
            <p:custDataLst>
              <p:tags r:id="rId8"/>
            </p:custDataLst>
          </p:nvPr>
        </p:nvCxnSpPr>
        <p:spPr>
          <a:xfrm>
            <a:off x="9449638" y="4720373"/>
            <a:ext cx="548467" cy="0"/>
          </a:xfrm>
          <a:prstGeom prst="line">
            <a:avLst/>
          </a:prstGeom>
          <a:ln w="25400">
            <a:solidFill>
              <a:srgbClr val="D3ECB9"/>
            </a:solidFill>
            <a:headEnd type="none"/>
            <a:tailEnd type="oval"/>
          </a:ln>
        </p:spPr>
        <p:style>
          <a:lnRef idx="1">
            <a:srgbClr val="92D050"/>
          </a:lnRef>
          <a:fillRef idx="0">
            <a:srgbClr val="92D050"/>
          </a:fillRef>
          <a:effectRef idx="0">
            <a:srgbClr val="92D050"/>
          </a:effectRef>
          <a:fontRef idx="minor">
            <a:srgbClr val="5F5F5F"/>
          </a:fontRef>
        </p:style>
      </p:cxnSp>
      <p:cxnSp>
        <p:nvCxnSpPr>
          <p:cNvPr id="35" name="直接连接符 34"/>
          <p:cNvCxnSpPr/>
          <p:nvPr>
            <p:custDataLst>
              <p:tags r:id="rId9"/>
            </p:custDataLst>
          </p:nvPr>
        </p:nvCxnSpPr>
        <p:spPr>
          <a:xfrm>
            <a:off x="1427451" y="4727826"/>
            <a:ext cx="548637" cy="0"/>
          </a:xfrm>
          <a:prstGeom prst="line">
            <a:avLst/>
          </a:prstGeom>
          <a:ln w="25400">
            <a:solidFill>
              <a:srgbClr val="92D050">
                <a:lumMod val="40000"/>
                <a:lumOff val="60000"/>
              </a:srgbClr>
            </a:solidFill>
            <a:headEnd type="oval"/>
          </a:ln>
        </p:spPr>
        <p:style>
          <a:lnRef idx="1">
            <a:srgbClr val="92D050"/>
          </a:lnRef>
          <a:fillRef idx="0">
            <a:srgbClr val="92D050"/>
          </a:fillRef>
          <a:effectRef idx="0">
            <a:srgbClr val="92D050"/>
          </a:effectRef>
          <a:fontRef idx="minor">
            <a:srgbClr val="5F5F5F"/>
          </a:fontRef>
        </p:style>
      </p:cxnSp>
      <p:sp>
        <p:nvSpPr>
          <p:cNvPr id="47" name="椭圆 46"/>
          <p:cNvSpPr/>
          <p:nvPr>
            <p:custDataLst>
              <p:tags r:id="rId10"/>
            </p:custDataLst>
          </p:nvPr>
        </p:nvSpPr>
        <p:spPr>
          <a:xfrm>
            <a:off x="2150202" y="4242274"/>
            <a:ext cx="999216" cy="971100"/>
          </a:xfrm>
          <a:prstGeom prst="ellipse">
            <a:avLst/>
          </a:prstGeom>
          <a:solidFill>
            <a:srgbClr val="92D050"/>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48" name="空心弧 3"/>
          <p:cNvSpPr/>
          <p:nvPr>
            <p:custDataLst>
              <p:tags r:id="rId11"/>
            </p:custDataLst>
          </p:nvPr>
        </p:nvSpPr>
        <p:spPr>
          <a:xfrm flipH="1">
            <a:off x="2649811" y="406967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49" name="空心弧 3"/>
          <p:cNvSpPr/>
          <p:nvPr>
            <p:custDataLst>
              <p:tags r:id="rId12"/>
            </p:custDataLst>
          </p:nvPr>
        </p:nvSpPr>
        <p:spPr>
          <a:xfrm flipV="1">
            <a:off x="1961937" y="472782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50" name="直接连接符 49"/>
          <p:cNvCxnSpPr/>
          <p:nvPr>
            <p:custDataLst>
              <p:tags r:id="rId13"/>
            </p:custDataLst>
          </p:nvPr>
        </p:nvCxnSpPr>
        <p:spPr>
          <a:xfrm>
            <a:off x="3323532" y="4727826"/>
            <a:ext cx="694473" cy="0"/>
          </a:xfrm>
          <a:prstGeom prst="line">
            <a:avLst/>
          </a:prstGeom>
          <a:ln w="25400">
            <a:solidFill>
              <a:srgbClr val="63A537">
                <a:lumMod val="40000"/>
                <a:lumOff val="60000"/>
              </a:srgbClr>
            </a:solidFill>
            <a:headEnd type="none"/>
          </a:ln>
        </p:spPr>
        <p:style>
          <a:lnRef idx="1">
            <a:srgbClr val="92D050"/>
          </a:lnRef>
          <a:fillRef idx="0">
            <a:srgbClr val="92D050"/>
          </a:fillRef>
          <a:effectRef idx="0">
            <a:srgbClr val="92D050"/>
          </a:effectRef>
          <a:fontRef idx="minor">
            <a:srgbClr val="5F5F5F"/>
          </a:fontRef>
        </p:style>
      </p:cxnSp>
      <p:sp>
        <p:nvSpPr>
          <p:cNvPr id="51" name="椭圆 50"/>
          <p:cNvSpPr/>
          <p:nvPr>
            <p:custDataLst>
              <p:tags r:id="rId14"/>
            </p:custDataLst>
          </p:nvPr>
        </p:nvSpPr>
        <p:spPr>
          <a:xfrm>
            <a:off x="4189642" y="4242274"/>
            <a:ext cx="999216" cy="971100"/>
          </a:xfrm>
          <a:prstGeom prst="ellipse">
            <a:avLst/>
          </a:prstGeom>
          <a:solidFill>
            <a:srgbClr val="63A537"/>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52" name="空心弧 3"/>
          <p:cNvSpPr/>
          <p:nvPr>
            <p:custDataLst>
              <p:tags r:id="rId15"/>
            </p:custDataLst>
          </p:nvPr>
        </p:nvSpPr>
        <p:spPr>
          <a:xfrm flipH="1">
            <a:off x="4689252" y="406967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63A537">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55" name="空心弧 3"/>
          <p:cNvSpPr/>
          <p:nvPr>
            <p:custDataLst>
              <p:tags r:id="rId16"/>
            </p:custDataLst>
          </p:nvPr>
        </p:nvSpPr>
        <p:spPr>
          <a:xfrm flipV="1">
            <a:off x="4001379" y="472782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63A537">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58" name="直接连接符 57"/>
          <p:cNvCxnSpPr/>
          <p:nvPr>
            <p:custDataLst>
              <p:tags r:id="rId17"/>
            </p:custDataLst>
          </p:nvPr>
        </p:nvCxnSpPr>
        <p:spPr>
          <a:xfrm>
            <a:off x="5358281" y="4727826"/>
            <a:ext cx="694473" cy="0"/>
          </a:xfrm>
          <a:prstGeom prst="line">
            <a:avLst/>
          </a:prstGeom>
          <a:ln w="25400">
            <a:solidFill>
              <a:srgbClr val="37A76F">
                <a:lumMod val="40000"/>
                <a:lumOff val="60000"/>
              </a:srgbClr>
            </a:solidFill>
            <a:headEnd type="none"/>
          </a:ln>
        </p:spPr>
        <p:style>
          <a:lnRef idx="1">
            <a:srgbClr val="92D050"/>
          </a:lnRef>
          <a:fillRef idx="0">
            <a:srgbClr val="92D050"/>
          </a:fillRef>
          <a:effectRef idx="0">
            <a:srgbClr val="92D050"/>
          </a:effectRef>
          <a:fontRef idx="minor">
            <a:srgbClr val="5F5F5F"/>
          </a:fontRef>
        </p:style>
      </p:cxnSp>
      <p:sp>
        <p:nvSpPr>
          <p:cNvPr id="59" name="椭圆 58"/>
          <p:cNvSpPr/>
          <p:nvPr>
            <p:custDataLst>
              <p:tags r:id="rId18"/>
            </p:custDataLst>
          </p:nvPr>
        </p:nvSpPr>
        <p:spPr>
          <a:xfrm>
            <a:off x="6225902" y="4242274"/>
            <a:ext cx="999216" cy="971100"/>
          </a:xfrm>
          <a:prstGeom prst="ellipse">
            <a:avLst/>
          </a:prstGeom>
          <a:solidFill>
            <a:srgbClr val="37A76F"/>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62" name="空心弧 3"/>
          <p:cNvSpPr/>
          <p:nvPr>
            <p:custDataLst>
              <p:tags r:id="rId19"/>
            </p:custDataLst>
          </p:nvPr>
        </p:nvSpPr>
        <p:spPr>
          <a:xfrm flipH="1">
            <a:off x="6725511" y="406967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37A76F">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75" name="空心弧 3"/>
          <p:cNvSpPr/>
          <p:nvPr>
            <p:custDataLst>
              <p:tags r:id="rId20"/>
            </p:custDataLst>
          </p:nvPr>
        </p:nvSpPr>
        <p:spPr>
          <a:xfrm flipV="1">
            <a:off x="6037638" y="472782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37A76F">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76" name="直接连接符 75"/>
          <p:cNvCxnSpPr/>
          <p:nvPr>
            <p:custDataLst>
              <p:tags r:id="rId21"/>
            </p:custDataLst>
          </p:nvPr>
        </p:nvCxnSpPr>
        <p:spPr>
          <a:xfrm>
            <a:off x="7394542" y="4727826"/>
            <a:ext cx="694473" cy="0"/>
          </a:xfrm>
          <a:prstGeom prst="line">
            <a:avLst/>
          </a:prstGeom>
          <a:ln w="25400">
            <a:solidFill>
              <a:srgbClr val="92D050">
                <a:lumMod val="40000"/>
                <a:lumOff val="60000"/>
              </a:srgbClr>
            </a:solidFill>
            <a:headEnd type="none"/>
          </a:ln>
        </p:spPr>
        <p:style>
          <a:lnRef idx="1">
            <a:srgbClr val="92D050"/>
          </a:lnRef>
          <a:fillRef idx="0">
            <a:srgbClr val="92D050"/>
          </a:fillRef>
          <a:effectRef idx="0">
            <a:srgbClr val="92D050"/>
          </a:effectRef>
          <a:fontRef idx="minor">
            <a:srgbClr val="5F5F5F"/>
          </a:fontRef>
        </p:style>
      </p:cxnSp>
      <p:sp>
        <p:nvSpPr>
          <p:cNvPr id="77" name="椭圆 76"/>
          <p:cNvSpPr/>
          <p:nvPr>
            <p:custDataLst>
              <p:tags r:id="rId22"/>
            </p:custDataLst>
          </p:nvPr>
        </p:nvSpPr>
        <p:spPr>
          <a:xfrm>
            <a:off x="8262155" y="4242274"/>
            <a:ext cx="999216" cy="971100"/>
          </a:xfrm>
          <a:prstGeom prst="ellipse">
            <a:avLst/>
          </a:prstGeom>
          <a:solidFill>
            <a:srgbClr val="92D050"/>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78" name="空心弧 3"/>
          <p:cNvSpPr/>
          <p:nvPr>
            <p:custDataLst>
              <p:tags r:id="rId23"/>
            </p:custDataLst>
          </p:nvPr>
        </p:nvSpPr>
        <p:spPr>
          <a:xfrm flipH="1">
            <a:off x="8761767" y="406967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79" name="空心弧 3"/>
          <p:cNvSpPr/>
          <p:nvPr>
            <p:custDataLst>
              <p:tags r:id="rId24"/>
            </p:custDataLst>
          </p:nvPr>
        </p:nvSpPr>
        <p:spPr>
          <a:xfrm flipV="1">
            <a:off x="8073894" y="4727825"/>
            <a:ext cx="687873" cy="658151"/>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80" name="文本框 2"/>
          <p:cNvSpPr txBox="1"/>
          <p:nvPr>
            <p:custDataLst>
              <p:tags r:id="rId25"/>
            </p:custDataLst>
          </p:nvPr>
        </p:nvSpPr>
        <p:spPr>
          <a:xfrm>
            <a:off x="2395116" y="4512241"/>
            <a:ext cx="495444" cy="433437"/>
          </a:xfrm>
          <a:prstGeom prst="rect">
            <a:avLst/>
          </a:prstGeom>
          <a:noFill/>
        </p:spPr>
        <p:txBody>
          <a:bodyPr wrap="square" rtlCol="0">
            <a:normAutofit fontScale="9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01</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81" name="文本框 90"/>
          <p:cNvSpPr txBox="1"/>
          <p:nvPr>
            <p:custDataLst>
              <p:tags r:id="rId26"/>
            </p:custDataLst>
          </p:nvPr>
        </p:nvSpPr>
        <p:spPr>
          <a:xfrm>
            <a:off x="4444582" y="4512241"/>
            <a:ext cx="495444" cy="433437"/>
          </a:xfrm>
          <a:prstGeom prst="rect">
            <a:avLst/>
          </a:prstGeom>
          <a:noFill/>
        </p:spPr>
        <p:txBody>
          <a:bodyPr wrap="square" rtlCol="0">
            <a:normAutofit fontScale="9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02</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82" name="文本框 91"/>
          <p:cNvSpPr txBox="1"/>
          <p:nvPr>
            <p:custDataLst>
              <p:tags r:id="rId27"/>
            </p:custDataLst>
          </p:nvPr>
        </p:nvSpPr>
        <p:spPr>
          <a:xfrm>
            <a:off x="6475567" y="4512241"/>
            <a:ext cx="495444" cy="433437"/>
          </a:xfrm>
          <a:prstGeom prst="rect">
            <a:avLst/>
          </a:prstGeom>
          <a:noFill/>
        </p:spPr>
        <p:txBody>
          <a:bodyPr wrap="square" rtlCol="0">
            <a:normAutofit fontScale="9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03</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83" name="文本框 92"/>
          <p:cNvSpPr txBox="1"/>
          <p:nvPr>
            <p:custDataLst>
              <p:tags r:id="rId28"/>
            </p:custDataLst>
          </p:nvPr>
        </p:nvSpPr>
        <p:spPr>
          <a:xfrm>
            <a:off x="8517877" y="4512241"/>
            <a:ext cx="495442" cy="433437"/>
          </a:xfrm>
          <a:prstGeom prst="rect">
            <a:avLst/>
          </a:prstGeom>
          <a:noFill/>
        </p:spPr>
        <p:txBody>
          <a:bodyPr wrap="square" rtlCol="0">
            <a:normAutofit fontScale="9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04</a:t>
            </a:r>
            <a:endParaRPr lang="zh-CN" altLang="en-US" sz="2400" b="1" dirty="0">
              <a:solidFill>
                <a:sysClr val="window" lastClr="FFFFFF"/>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3202940" y="3696970"/>
            <a:ext cx="609663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04.</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健康需要开发与挖掘</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——大学生健康教育的目标和任务</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一、大学生健康教育的目标</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8" name="文本框 17"/>
          <p:cNvSpPr txBox="1"/>
          <p:nvPr/>
        </p:nvSpPr>
        <p:spPr>
          <a:xfrm>
            <a:off x="1393190" y="1296670"/>
            <a:ext cx="6590030" cy="124523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大学生健康教育的总体目标是通过开展教育活动，帮助大学生养成有益于健康的行为和生活方式，维持、促进和改善个人的健康，提高健康水平。具体来说有以下几点。</a:t>
            </a:r>
            <a:endParaRPr lang="zh-CN" altLang="en-US" sz="1600" dirty="0">
              <a:latin typeface="+mn-lt"/>
              <a:ea typeface="+mn-ea"/>
              <a:cs typeface="+mn-ea"/>
              <a:sym typeface="+mn-lt"/>
            </a:endParaRPr>
          </a:p>
        </p:txBody>
      </p:sp>
      <p:grpSp>
        <p:nvGrpSpPr>
          <p:cNvPr id="27" name="组合 26"/>
          <p:cNvGrpSpPr/>
          <p:nvPr/>
        </p:nvGrpSpPr>
        <p:grpSpPr>
          <a:xfrm>
            <a:off x="992272" y="4233750"/>
            <a:ext cx="3396683" cy="2188802"/>
            <a:chOff x="992272" y="3738450"/>
            <a:chExt cx="3396683" cy="2188802"/>
          </a:xfrm>
        </p:grpSpPr>
        <p:pic>
          <p:nvPicPr>
            <p:cNvPr id="8" name="图片 7"/>
            <p:cNvPicPr>
              <a:picLocks noChangeAspect="1"/>
            </p:cNvPicPr>
            <p:nvPr/>
          </p:nvPicPr>
          <p:blipFill>
            <a:blip r:embed="rId4" cstate="screen"/>
            <a:stretch>
              <a:fillRect/>
            </a:stretch>
          </p:blipFill>
          <p:spPr>
            <a:xfrm>
              <a:off x="992272" y="3738450"/>
              <a:ext cx="3396683" cy="2188802"/>
            </a:xfrm>
            <a:prstGeom prst="rect">
              <a:avLst/>
            </a:prstGeom>
          </p:spPr>
        </p:pic>
        <p:sp>
          <p:nvSpPr>
            <p:cNvPr id="20" name="文本框 19"/>
            <p:cNvSpPr txBox="1"/>
            <p:nvPr/>
          </p:nvSpPr>
          <p:spPr>
            <a:xfrm>
              <a:off x="1746017" y="4440125"/>
              <a:ext cx="1865630" cy="82994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gn="ctr">
                <a:lnSpc>
                  <a:spcPct val="100000"/>
                </a:lnSpc>
              </a:pPr>
              <a:r>
                <a:rPr lang="zh-CN" altLang="en-US" sz="1200" dirty="0">
                  <a:latin typeface="+mn-lt"/>
                  <a:ea typeface="+mn-ea"/>
                  <a:cs typeface="+mn-ea"/>
                  <a:sym typeface="+mn-lt"/>
                </a:rPr>
                <a:t>（1）树立现代健康意识，确立正确的健康观念，培育科学的健康素养。</a:t>
              </a:r>
              <a:endParaRPr lang="zh-CN" altLang="en-US" sz="1200" dirty="0">
                <a:latin typeface="+mn-lt"/>
                <a:ea typeface="+mn-ea"/>
                <a:cs typeface="+mn-ea"/>
                <a:sym typeface="+mn-lt"/>
              </a:endParaRPr>
            </a:p>
          </p:txBody>
        </p:sp>
      </p:grpSp>
      <p:grpSp>
        <p:nvGrpSpPr>
          <p:cNvPr id="28" name="组合 27"/>
          <p:cNvGrpSpPr/>
          <p:nvPr/>
        </p:nvGrpSpPr>
        <p:grpSpPr>
          <a:xfrm>
            <a:off x="4406265" y="3078480"/>
            <a:ext cx="3670935" cy="2369185"/>
            <a:chOff x="4406364" y="2583189"/>
            <a:chExt cx="3396683" cy="2188802"/>
          </a:xfrm>
        </p:grpSpPr>
        <p:pic>
          <p:nvPicPr>
            <p:cNvPr id="21" name="图片 20"/>
            <p:cNvPicPr>
              <a:picLocks noChangeAspect="1"/>
            </p:cNvPicPr>
            <p:nvPr/>
          </p:nvPicPr>
          <p:blipFill>
            <a:blip r:embed="rId4" cstate="screen"/>
            <a:stretch>
              <a:fillRect/>
            </a:stretch>
          </p:blipFill>
          <p:spPr>
            <a:xfrm>
              <a:off x="4406364" y="2583189"/>
              <a:ext cx="3396683" cy="2188802"/>
            </a:xfrm>
            <a:prstGeom prst="rect">
              <a:avLst/>
            </a:prstGeom>
          </p:spPr>
        </p:pic>
        <p:sp>
          <p:nvSpPr>
            <p:cNvPr id="23" name="文本框 22"/>
            <p:cNvSpPr txBox="1"/>
            <p:nvPr/>
          </p:nvSpPr>
          <p:spPr>
            <a:xfrm>
              <a:off x="5176067" y="3152835"/>
              <a:ext cx="1854339" cy="1107601"/>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gn="ctr">
                <a:lnSpc>
                  <a:spcPct val="100000"/>
                </a:lnSpc>
              </a:pPr>
              <a:r>
                <a:rPr lang="zh-CN" altLang="en-US" sz="1200" dirty="0">
                  <a:latin typeface="+mn-lt"/>
                  <a:ea typeface="+mn-ea"/>
                  <a:cs typeface="+mn-ea"/>
                  <a:sym typeface="+mn-lt"/>
                </a:rPr>
                <a:t>（2）掌握健康管理和健康决策的基本方法，养成文明健康的生活方式，提高自觉规避、有效应对健康风险的能力。</a:t>
              </a:r>
              <a:endParaRPr lang="zh-CN" altLang="en-US" sz="1200" dirty="0">
                <a:latin typeface="+mn-lt"/>
                <a:ea typeface="+mn-ea"/>
                <a:cs typeface="+mn-ea"/>
                <a:sym typeface="+mn-lt"/>
              </a:endParaRPr>
            </a:p>
          </p:txBody>
        </p:sp>
      </p:grpSp>
      <p:grpSp>
        <p:nvGrpSpPr>
          <p:cNvPr id="29" name="组合 28"/>
          <p:cNvGrpSpPr/>
          <p:nvPr/>
        </p:nvGrpSpPr>
        <p:grpSpPr>
          <a:xfrm>
            <a:off x="7605263" y="1630393"/>
            <a:ext cx="3396683" cy="2188802"/>
            <a:chOff x="7605263" y="1135093"/>
            <a:chExt cx="3396683" cy="2188802"/>
          </a:xfrm>
        </p:grpSpPr>
        <p:pic>
          <p:nvPicPr>
            <p:cNvPr id="26" name="图片 25"/>
            <p:cNvPicPr>
              <a:picLocks noChangeAspect="1"/>
            </p:cNvPicPr>
            <p:nvPr/>
          </p:nvPicPr>
          <p:blipFill>
            <a:blip r:embed="rId4" cstate="screen"/>
            <a:stretch>
              <a:fillRect/>
            </a:stretch>
          </p:blipFill>
          <p:spPr>
            <a:xfrm>
              <a:off x="7605263" y="1135093"/>
              <a:ext cx="3396683" cy="2188802"/>
            </a:xfrm>
            <a:prstGeom prst="rect">
              <a:avLst/>
            </a:prstGeom>
          </p:spPr>
        </p:pic>
        <p:sp>
          <p:nvSpPr>
            <p:cNvPr id="25" name="文本框 24"/>
            <p:cNvSpPr txBox="1"/>
            <p:nvPr/>
          </p:nvSpPr>
          <p:spPr>
            <a:xfrm>
              <a:off x="8316463" y="1737073"/>
              <a:ext cx="1998980" cy="101473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00000"/>
                </a:lnSpc>
              </a:pPr>
              <a:r>
                <a:rPr lang="zh-CN" altLang="en-US" sz="1200" dirty="0">
                  <a:latin typeface="微软雅黑" panose="020B0503020204020204" charset="-122"/>
                  <a:ea typeface="微软雅黑" panose="020B0503020204020204" charset="-122"/>
                  <a:cs typeface="+mn-ea"/>
                  <a:sym typeface="+mn-lt"/>
                </a:rPr>
                <a:t>（3）增强预防意识，掌握常见疾病的预防原则和常规措施，提高防控传染病和慢性非传染性疾病的能力。</a:t>
              </a:r>
              <a:endParaRPr lang="zh-CN" altLang="en-US" sz="1200" dirty="0">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6203171" y="1813731"/>
            <a:ext cx="4799330" cy="3626314"/>
          </a:xfrm>
          <a:prstGeom prst="rect">
            <a:avLst/>
          </a:prstGeom>
          <a:noFill/>
        </p:spPr>
        <p:txBody>
          <a:bodyPr vert="eaVert"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285750" indent="-285750">
              <a:buFont typeface="Wingdings" panose="05000000000000000000" pitchFamily="2" charset="2"/>
              <a:buChar char="Ø"/>
            </a:pPr>
            <a:r>
              <a:rPr lang="zh-CN" altLang="en-US" dirty="0">
                <a:latin typeface="+mn-lt"/>
                <a:ea typeface="+mn-ea"/>
                <a:cs typeface="+mn-ea"/>
                <a:sym typeface="+mn-lt"/>
              </a:rPr>
              <a:t>（4）掌握常见突发事件和伤害的应急处置方法，提高自救与互救能力。</a:t>
            </a:r>
            <a:endParaRPr lang="zh-CN" altLang="en-US" dirty="0">
              <a:latin typeface="+mn-lt"/>
              <a:ea typeface="+mn-ea"/>
              <a:cs typeface="+mn-ea"/>
              <a:sym typeface="+mn-lt"/>
            </a:endParaRPr>
          </a:p>
          <a:p>
            <a:pPr marL="285750" indent="-285750">
              <a:buFont typeface="Wingdings" panose="05000000000000000000" pitchFamily="2" charset="2"/>
              <a:buChar char="Ø"/>
            </a:pPr>
            <a:r>
              <a:rPr lang="zh-CN" altLang="en-US" dirty="0">
                <a:latin typeface="+mn-lt"/>
                <a:ea typeface="+mn-ea"/>
                <a:cs typeface="+mn-ea"/>
                <a:sym typeface="+mn-lt"/>
              </a:rPr>
              <a:t>（5）掌握维护性与生殖健康的知识和技能，提高维护性与生殖健康的能力。</a:t>
            </a:r>
            <a:endParaRPr lang="zh-CN" altLang="en-US" dirty="0">
              <a:latin typeface="+mn-lt"/>
              <a:ea typeface="+mn-ea"/>
              <a:cs typeface="+mn-ea"/>
              <a:sym typeface="+mn-lt"/>
            </a:endParaRPr>
          </a:p>
          <a:p>
            <a:pPr marL="285750" indent="-285750">
              <a:buFont typeface="Wingdings" panose="05000000000000000000" pitchFamily="2" charset="2"/>
              <a:buChar char="Ø"/>
            </a:pPr>
            <a:r>
              <a:rPr lang="zh-CN" altLang="en-US" dirty="0">
                <a:latin typeface="+mn-lt"/>
                <a:ea typeface="+mn-ea"/>
                <a:cs typeface="+mn-ea"/>
                <a:sym typeface="+mn-lt"/>
              </a:rPr>
              <a:t>（6）增强自我心理保健意识和心理危机预防意识，掌握并应用基本的心理健康知识，</a:t>
            </a:r>
            <a:endParaRPr lang="zh-CN" altLang="en-US" dirty="0">
              <a:latin typeface="+mn-lt"/>
              <a:ea typeface="+mn-ea"/>
              <a:cs typeface="+mn-ea"/>
              <a:sym typeface="+mn-lt"/>
            </a:endParaRPr>
          </a:p>
          <a:p>
            <a:pPr marL="285750" indent="-285750">
              <a:buFont typeface="Wingdings" panose="05000000000000000000" pitchFamily="2" charset="2"/>
              <a:buChar char="Ø"/>
            </a:pPr>
            <a:r>
              <a:rPr lang="zh-CN" altLang="en-US" dirty="0">
                <a:latin typeface="+mn-lt"/>
                <a:ea typeface="+mn-ea"/>
                <a:cs typeface="+mn-ea"/>
                <a:sym typeface="+mn-lt"/>
              </a:rPr>
              <a:t>培养学生的自我认知能力、人际沟通能力、自我调节能力，具有良好的心理素质。</a:t>
            </a:r>
            <a:endParaRPr lang="zh-CN" altLang="en-US" dirty="0">
              <a:latin typeface="+mn-lt"/>
              <a:ea typeface="+mn-ea"/>
              <a:cs typeface="+mn-ea"/>
              <a:sym typeface="+mn-lt"/>
            </a:endParaRPr>
          </a:p>
        </p:txBody>
      </p:sp>
      <p:pic>
        <p:nvPicPr>
          <p:cNvPr id="7" name="图片 6"/>
          <p:cNvPicPr>
            <a:picLocks noChangeAspect="1"/>
          </p:cNvPicPr>
          <p:nvPr/>
        </p:nvPicPr>
        <p:blipFill>
          <a:blip r:embed="rId4" cstate="screen"/>
          <a:stretch>
            <a:fillRect/>
          </a:stretch>
        </p:blipFill>
        <p:spPr>
          <a:xfrm>
            <a:off x="254624" y="2135370"/>
            <a:ext cx="5760731" cy="4050800"/>
          </a:xfrm>
          <a:prstGeom prst="rect">
            <a:avLst/>
          </a:prstGeom>
        </p:spPr>
      </p:pic>
      <p:sp>
        <p:nvSpPr>
          <p:cNvPr id="3" name="标题 27"/>
          <p:cNvSpPr>
            <a:spLocks noGrp="1"/>
          </p:cNvSpPr>
          <p:nvPr>
            <p:custDataLst>
              <p:tags r:id="rId5"/>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一、大学生健康教育的目标</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685800" y="1680845"/>
            <a:ext cx="141478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8" name="图片 7" descr="159"/>
          <p:cNvPicPr>
            <a:picLocks noChangeAspect="1"/>
          </p:cNvPicPr>
          <p:nvPr/>
        </p:nvPicPr>
        <p:blipFill>
          <a:blip r:embed="rId3" cstate="screen"/>
          <a:stretch>
            <a:fillRect/>
          </a:stretch>
        </p:blipFill>
        <p:spPr>
          <a:xfrm>
            <a:off x="879475" y="2358390"/>
            <a:ext cx="3511550" cy="3902075"/>
          </a:xfrm>
          <a:prstGeom prst="rect">
            <a:avLst/>
          </a:prstGeom>
        </p:spPr>
      </p:pic>
      <p:sp>
        <p:nvSpPr>
          <p:cNvPr id="9" name="标题 8"/>
          <p:cNvSpPr>
            <a:spLocks noGrp="1"/>
          </p:cNvSpPr>
          <p:nvPr>
            <p:ph type="title"/>
          </p:nvPr>
        </p:nvSpPr>
        <p:spPr>
          <a:xfrm>
            <a:off x="2075815" y="1639570"/>
            <a:ext cx="1570990" cy="1325880"/>
          </a:xfrm>
        </p:spPr>
        <p:txBody>
          <a:bodyPr>
            <a:noAutofit/>
          </a:bodyPr>
          <a:lstStyle/>
          <a:p>
            <a:pPr algn="dist"/>
            <a:r>
              <a:rPr lang="zh-CN" altLang="en-US" sz="4800" dirty="0">
                <a:solidFill>
                  <a:srgbClr val="3B9C87"/>
                </a:solidFill>
                <a:latin typeface="+mn-lt"/>
                <a:ea typeface="+mn-ea"/>
                <a:cs typeface="+mn-ea"/>
                <a:sym typeface="+mn-lt"/>
              </a:rPr>
              <a:t>目录</a:t>
            </a:r>
            <a:endParaRPr lang="zh-CN" altLang="en-US" sz="4800" dirty="0">
              <a:solidFill>
                <a:srgbClr val="3B9C87"/>
              </a:solidFill>
              <a:latin typeface="+mn-lt"/>
              <a:ea typeface="+mn-ea"/>
              <a:cs typeface="+mn-ea"/>
              <a:sym typeface="+mn-lt"/>
            </a:endParaRPr>
          </a:p>
        </p:txBody>
      </p:sp>
      <p:sp>
        <p:nvSpPr>
          <p:cNvPr id="13" name="标题 27"/>
          <p:cNvSpPr>
            <a:spLocks noGrp="1"/>
          </p:cNvSpPr>
          <p:nvPr/>
        </p:nvSpPr>
        <p:spPr>
          <a:xfrm>
            <a:off x="5182266" y="2974795"/>
            <a:ext cx="48291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06.</a:t>
            </a:r>
            <a:r>
              <a:rPr lang="en-US" sz="2000" dirty="0">
                <a:solidFill>
                  <a:schemeClr val="tx1">
                    <a:lumMod val="75000"/>
                    <a:lumOff val="25000"/>
                  </a:schemeClr>
                </a:solidFill>
                <a:latin typeface="+mn-lt"/>
                <a:ea typeface="+mn-ea"/>
                <a:cs typeface="+mn-ea"/>
                <a:sym typeface="+mn-lt"/>
              </a:rPr>
              <a:t>模块六　身体常见症状的自我分析</a:t>
            </a:r>
            <a:endParaRPr lang="en-US" sz="2000" dirty="0">
              <a:solidFill>
                <a:schemeClr val="tx1">
                  <a:lumMod val="75000"/>
                  <a:lumOff val="25000"/>
                </a:schemeClr>
              </a:solidFill>
              <a:latin typeface="+mn-lt"/>
              <a:ea typeface="+mn-ea"/>
              <a:cs typeface="+mn-ea"/>
              <a:sym typeface="+mn-lt"/>
            </a:endParaRPr>
          </a:p>
        </p:txBody>
      </p:sp>
      <p:sp>
        <p:nvSpPr>
          <p:cNvPr id="14" name="标题 27"/>
          <p:cNvSpPr>
            <a:spLocks noGrp="1"/>
          </p:cNvSpPr>
          <p:nvPr/>
        </p:nvSpPr>
        <p:spPr>
          <a:xfrm>
            <a:off x="5182107" y="3716354"/>
            <a:ext cx="425767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buClrTx/>
              <a:buSzTx/>
              <a:buFontTx/>
            </a:pPr>
            <a:r>
              <a:rPr lang="en-US" sz="2800" dirty="0">
                <a:solidFill>
                  <a:schemeClr val="tx1">
                    <a:lumMod val="75000"/>
                    <a:lumOff val="25000"/>
                  </a:schemeClr>
                </a:solidFill>
                <a:latin typeface="+mn-lt"/>
                <a:ea typeface="+mn-ea"/>
                <a:cs typeface="+mn-ea"/>
                <a:sym typeface="+mn-lt"/>
              </a:rPr>
              <a:t>07.</a:t>
            </a:r>
            <a:r>
              <a:rPr lang="en-US" sz="2000" dirty="0">
                <a:solidFill>
                  <a:schemeClr val="tx1">
                    <a:lumMod val="75000"/>
                    <a:lumOff val="25000"/>
                  </a:schemeClr>
                </a:solidFill>
                <a:latin typeface="+mn-lt"/>
                <a:ea typeface="+mn-ea"/>
                <a:cs typeface="+mn-ea"/>
                <a:sym typeface="+mn-lt"/>
              </a:rPr>
              <a:t>模块七　性与生殖健康</a:t>
            </a:r>
            <a:endParaRPr lang="en-US" sz="2000" dirty="0">
              <a:solidFill>
                <a:schemeClr val="tx1">
                  <a:lumMod val="75000"/>
                  <a:lumOff val="25000"/>
                </a:schemeClr>
              </a:solidFill>
              <a:latin typeface="+mn-lt"/>
              <a:ea typeface="+mn-ea"/>
              <a:cs typeface="+mn-ea"/>
              <a:sym typeface="+mn-lt"/>
            </a:endParaRPr>
          </a:p>
        </p:txBody>
      </p:sp>
      <p:sp>
        <p:nvSpPr>
          <p:cNvPr id="15" name="标题 27"/>
          <p:cNvSpPr>
            <a:spLocks noGrp="1"/>
          </p:cNvSpPr>
          <p:nvPr/>
        </p:nvSpPr>
        <p:spPr>
          <a:xfrm>
            <a:off x="5194966" y="4465926"/>
            <a:ext cx="5143502"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08.</a:t>
            </a:r>
            <a:r>
              <a:rPr lang="en-US" sz="2000" dirty="0">
                <a:solidFill>
                  <a:schemeClr val="tx1">
                    <a:lumMod val="75000"/>
                    <a:lumOff val="25000"/>
                  </a:schemeClr>
                </a:solidFill>
                <a:latin typeface="+mn-lt"/>
                <a:ea typeface="+mn-ea"/>
                <a:cs typeface="+mn-ea"/>
                <a:sym typeface="+mn-lt"/>
              </a:rPr>
              <a:t>模块八　安全应急与避险</a:t>
            </a:r>
            <a:endParaRPr lang="en-US" sz="2000" dirty="0">
              <a:solidFill>
                <a:schemeClr val="tx1">
                  <a:lumMod val="75000"/>
                  <a:lumOff val="25000"/>
                </a:schemeClr>
              </a:solidFill>
              <a:latin typeface="+mn-lt"/>
              <a:ea typeface="+mn-ea"/>
              <a:cs typeface="+mn-ea"/>
              <a:sym typeface="+mn-lt"/>
            </a:endParaRPr>
          </a:p>
        </p:txBody>
      </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CONTENTS</a:t>
            </a:r>
            <a:endParaRPr lang="en-US" altLang="zh-CN" sz="1600" dirty="0">
              <a:solidFill>
                <a:srgbClr val="3B9C87"/>
              </a:solidFill>
              <a:latin typeface="+mn-lt"/>
              <a:ea typeface="+mn-ea"/>
              <a:cs typeface="+mn-ea"/>
              <a:sym typeface="+mn-lt"/>
            </a:endParaRPr>
          </a:p>
        </p:txBody>
      </p:sp>
      <p:sp>
        <p:nvSpPr>
          <p:cNvPr id="28" name="标题 27"/>
          <p:cNvSpPr>
            <a:spLocks noGrp="1"/>
          </p:cNvSpPr>
          <p:nvPr/>
        </p:nvSpPr>
        <p:spPr>
          <a:xfrm>
            <a:off x="5182235" y="2267585"/>
            <a:ext cx="473202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3600"/>
              </a:lnSpc>
            </a:pPr>
            <a:r>
              <a:rPr lang="en-US" sz="2800" dirty="0">
                <a:solidFill>
                  <a:schemeClr val="tx1">
                    <a:lumMod val="75000"/>
                    <a:lumOff val="25000"/>
                  </a:schemeClr>
                </a:solidFill>
                <a:latin typeface="+mn-lt"/>
                <a:ea typeface="+mn-ea"/>
                <a:cs typeface="+mn-ea"/>
                <a:sym typeface="+mn-lt"/>
              </a:rPr>
              <a:t>05.</a:t>
            </a:r>
            <a:r>
              <a:rPr sz="2000" dirty="0">
                <a:solidFill>
                  <a:schemeClr val="tx1">
                    <a:lumMod val="75000"/>
                    <a:lumOff val="25000"/>
                  </a:schemeClr>
                </a:solidFill>
                <a:latin typeface="+mn-lt"/>
                <a:ea typeface="+mn-ea"/>
                <a:cs typeface="+mn-ea"/>
                <a:sym typeface="+mn-lt"/>
              </a:rPr>
              <a:t>模块五　心理异常与危机应对</a:t>
            </a:r>
            <a:endParaRPr sz="20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13" grpId="0"/>
      <p:bldP spid="14" grpId="0"/>
      <p:bldP spid="15" grpId="0"/>
      <p:bldP spid="3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二、大学生健康教育的任务</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770255" y="1816735"/>
            <a:ext cx="5931535" cy="3517900"/>
          </a:xfrm>
          <a:prstGeom prst="rect">
            <a:avLst/>
          </a:prstGeom>
          <a:noFill/>
        </p:spPr>
        <p:txBody>
          <a:bodyPr wrap="square">
            <a:no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0" indent="0">
              <a:lnSpc>
                <a:spcPct val="150000"/>
              </a:lnSpc>
              <a:buNone/>
            </a:pPr>
            <a:r>
              <a:rPr lang="zh-CN" altLang="en-US" b="1" dirty="0">
                <a:solidFill>
                  <a:srgbClr val="3B9C87"/>
                </a:solidFill>
                <a:latin typeface="+mn-lt"/>
                <a:ea typeface="+mn-ea"/>
                <a:cs typeface="+mn-ea"/>
                <a:sym typeface="+mn-lt"/>
              </a:rPr>
              <a:t>大学生健康教育的主要任务可归纳为以下几个方面。</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（1）提高大学生保护和促进健康的自我效能感。</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（2）改善大学生的行为，包括激发其健康意识、态度和动机。</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（3）开展健康传播，提高健康素养。</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（4）实施行为干预，消除行为危险因素。</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（5）组织指导和适宜技术推广。</a:t>
            </a:r>
            <a:endParaRPr lang="zh-CN" altLang="en-US" dirty="0">
              <a:latin typeface="+mn-lt"/>
              <a:ea typeface="+mn-ea"/>
              <a:cs typeface="+mn-ea"/>
              <a:sym typeface="+mn-lt"/>
            </a:endParaRPr>
          </a:p>
          <a:p>
            <a:pPr>
              <a:lnSpc>
                <a:spcPct val="150000"/>
              </a:lnSpc>
            </a:pPr>
            <a:r>
              <a:rPr lang="zh-CN" altLang="en-US" dirty="0">
                <a:latin typeface="+mn-lt"/>
                <a:ea typeface="+mn-ea"/>
                <a:cs typeface="+mn-ea"/>
                <a:sym typeface="+mn-lt"/>
              </a:rPr>
              <a:t>（6）开展健康相关行为的科学研究。</a:t>
            </a:r>
            <a:endParaRPr lang="zh-CN" altLang="en-US" dirty="0">
              <a:latin typeface="+mn-lt"/>
              <a:ea typeface="+mn-ea"/>
              <a:cs typeface="+mn-ea"/>
              <a:sym typeface="+mn-lt"/>
            </a:endParaRPr>
          </a:p>
        </p:txBody>
      </p:sp>
      <p:pic>
        <p:nvPicPr>
          <p:cNvPr id="5" name="图片 4"/>
          <p:cNvPicPr>
            <a:picLocks noChangeAspect="1"/>
          </p:cNvPicPr>
          <p:nvPr>
            <p:custDataLst>
              <p:tags r:id="rId4"/>
            </p:custDataLst>
          </p:nvPr>
        </p:nvPicPr>
        <p:blipFill>
          <a:blip r:embed="rId5" cstate="screen"/>
          <a:stretch>
            <a:fillRect/>
          </a:stretch>
        </p:blipFill>
        <p:spPr>
          <a:xfrm>
            <a:off x="6766105" y="101050"/>
            <a:ext cx="4540525" cy="6808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THREE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1784985" y="1940560"/>
            <a:ext cx="7972425" cy="1975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lnSpc>
                <a:spcPts val="6000"/>
              </a:lnSpc>
            </a:pPr>
            <a:r>
              <a:rPr lang="en-US" sz="4800" dirty="0">
                <a:solidFill>
                  <a:srgbClr val="3B9C87"/>
                </a:solidFill>
                <a:latin typeface="+mn-lt"/>
                <a:ea typeface="+mn-ea"/>
                <a:cs typeface="+mn-ea"/>
                <a:sym typeface="+mn-lt"/>
              </a:rPr>
              <a:t>05.</a:t>
            </a:r>
            <a:endParaRPr lang="en-US" sz="4800" dirty="0">
              <a:solidFill>
                <a:srgbClr val="3B9C87"/>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经营健康人生</a:t>
            </a:r>
            <a:endParaRPr lang="en-US" altLang="zh-CN" sz="2800" dirty="0" err="1">
              <a:solidFill>
                <a:schemeClr val="tx1">
                  <a:lumMod val="75000"/>
                  <a:lumOff val="25000"/>
                </a:schemeClr>
              </a:solidFill>
              <a:latin typeface="+mn-lt"/>
              <a:ea typeface="+mn-ea"/>
              <a:cs typeface="+mn-ea"/>
              <a:sym typeface="+mn-lt"/>
            </a:endParaRPr>
          </a:p>
          <a:p>
            <a:pPr fontAlgn="auto">
              <a:lnSpc>
                <a:spcPts val="3600"/>
              </a:lnSpc>
            </a:pPr>
            <a:r>
              <a:rPr lang="en-US" altLang="zh-CN" sz="2800" dirty="0" err="1">
                <a:solidFill>
                  <a:schemeClr val="tx1">
                    <a:lumMod val="75000"/>
                    <a:lumOff val="25000"/>
                  </a:schemeClr>
                </a:solidFill>
                <a:latin typeface="+mn-lt"/>
                <a:ea typeface="+mn-ea"/>
                <a:cs typeface="+mn-ea"/>
                <a:sym typeface="+mn-lt"/>
              </a:rPr>
              <a:t>　　　　　　——大学生健康教育内容和途径</a:t>
            </a:r>
            <a:endParaRPr lang="en-US" altLang="zh-CN" sz="2800" dirty="0" err="1">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7"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一、大学生健康教育的内容</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8" name="任意多边形 7"/>
          <p:cNvSpPr/>
          <p:nvPr>
            <p:custDataLst>
              <p:tags r:id="rId4"/>
            </p:custDataLst>
          </p:nvPr>
        </p:nvSpPr>
        <p:spPr>
          <a:xfrm>
            <a:off x="1525207" y="1899957"/>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2" name="任意多边形 11"/>
          <p:cNvSpPr/>
          <p:nvPr>
            <p:custDataLst>
              <p:tags r:id="rId5"/>
            </p:custDataLst>
          </p:nvPr>
        </p:nvSpPr>
        <p:spPr>
          <a:xfrm>
            <a:off x="1509932" y="1961052"/>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6" name="标题 1"/>
          <p:cNvSpPr txBox="1"/>
          <p:nvPr>
            <p:custDataLst>
              <p:tags r:id="rId6"/>
            </p:custDataLst>
          </p:nvPr>
        </p:nvSpPr>
        <p:spPr>
          <a:xfrm>
            <a:off x="1667755" y="1588160"/>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1D6DC2"/>
                </a:solidFill>
                <a:latin typeface="Arial" panose="020B0604020202020204" pitchFamily="34" charset="0"/>
                <a:ea typeface="微软雅黑" panose="020B0503020204020204" charset="-122"/>
                <a:cs typeface="+mn-ea"/>
                <a:sym typeface="Arial" panose="020B0604020202020204" pitchFamily="34" charset="0"/>
              </a:rPr>
              <a:t>01</a:t>
            </a:r>
            <a:endParaRPr lang="en-US" altLang="zh-CN" sz="3600" b="1" dirty="0">
              <a:solidFill>
                <a:srgbClr val="1D6DC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7" name="标题 1"/>
          <p:cNvSpPr txBox="1"/>
          <p:nvPr>
            <p:custDataLst>
              <p:tags r:id="rId7"/>
            </p:custDataLst>
          </p:nvPr>
        </p:nvSpPr>
        <p:spPr>
          <a:xfrm>
            <a:off x="1036134" y="2712486"/>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（一）正确的健康意识</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29" name="任意多边形 28"/>
          <p:cNvSpPr/>
          <p:nvPr>
            <p:custDataLst>
              <p:tags r:id="rId8"/>
            </p:custDataLst>
          </p:nvPr>
        </p:nvSpPr>
        <p:spPr>
          <a:xfrm>
            <a:off x="4081688" y="1899956"/>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767676"/>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0" name="任意多边形 29"/>
          <p:cNvSpPr/>
          <p:nvPr>
            <p:custDataLst>
              <p:tags r:id="rId9"/>
            </p:custDataLst>
          </p:nvPr>
        </p:nvSpPr>
        <p:spPr>
          <a:xfrm>
            <a:off x="4066413" y="1961052"/>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1" name="标题 1"/>
          <p:cNvSpPr txBox="1"/>
          <p:nvPr>
            <p:custDataLst>
              <p:tags r:id="rId10"/>
            </p:custDataLst>
          </p:nvPr>
        </p:nvSpPr>
        <p:spPr>
          <a:xfrm>
            <a:off x="4224237" y="1588160"/>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767676"/>
                </a:solidFill>
                <a:latin typeface="Arial" panose="020B0604020202020204" pitchFamily="34" charset="0"/>
                <a:ea typeface="微软雅黑" panose="020B0503020204020204" charset="-122"/>
                <a:cs typeface="+mn-ea"/>
                <a:sym typeface="Arial" panose="020B0604020202020204" pitchFamily="34" charset="0"/>
              </a:rPr>
              <a:t>02</a:t>
            </a:r>
            <a:endParaRPr lang="en-US" altLang="zh-CN" sz="3600" b="1" dirty="0">
              <a:solidFill>
                <a:srgbClr val="767676"/>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2" name="标题 1"/>
          <p:cNvSpPr txBox="1"/>
          <p:nvPr>
            <p:custDataLst>
              <p:tags r:id="rId11"/>
            </p:custDataLst>
          </p:nvPr>
        </p:nvSpPr>
        <p:spPr>
          <a:xfrm>
            <a:off x="3592615" y="2712485"/>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（二）科学的健康素养</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33" name="任意多边形 32"/>
          <p:cNvSpPr/>
          <p:nvPr>
            <p:custDataLst>
              <p:tags r:id="rId12"/>
            </p:custDataLst>
          </p:nvPr>
        </p:nvSpPr>
        <p:spPr>
          <a:xfrm>
            <a:off x="6638171" y="1899956"/>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E34C3F"/>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0" name="任意多边形 49"/>
          <p:cNvSpPr/>
          <p:nvPr>
            <p:custDataLst>
              <p:tags r:id="rId13"/>
            </p:custDataLst>
          </p:nvPr>
        </p:nvSpPr>
        <p:spPr>
          <a:xfrm>
            <a:off x="6622896" y="1961052"/>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1" name="标题 1"/>
          <p:cNvSpPr txBox="1"/>
          <p:nvPr>
            <p:custDataLst>
              <p:tags r:id="rId14"/>
            </p:custDataLst>
          </p:nvPr>
        </p:nvSpPr>
        <p:spPr>
          <a:xfrm>
            <a:off x="6780719" y="1588160"/>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E34C3F"/>
                </a:solidFill>
                <a:latin typeface="Arial" panose="020B0604020202020204" pitchFamily="34" charset="0"/>
                <a:ea typeface="微软雅黑" panose="020B0503020204020204" charset="-122"/>
                <a:cs typeface="+mn-ea"/>
                <a:sym typeface="Arial" panose="020B0604020202020204" pitchFamily="34" charset="0"/>
              </a:rPr>
              <a:t>03</a:t>
            </a:r>
            <a:endParaRPr lang="en-US" altLang="zh-CN" sz="3600" b="1" dirty="0">
              <a:solidFill>
                <a:srgbClr val="E34C3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标题 1"/>
          <p:cNvSpPr txBox="1"/>
          <p:nvPr>
            <p:custDataLst>
              <p:tags r:id="rId15"/>
            </p:custDataLst>
          </p:nvPr>
        </p:nvSpPr>
        <p:spPr>
          <a:xfrm>
            <a:off x="6149097" y="2712485"/>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（三）健康的生活方式</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53" name="任意多边形 52"/>
          <p:cNvSpPr/>
          <p:nvPr>
            <p:custDataLst>
              <p:tags r:id="rId16"/>
            </p:custDataLst>
          </p:nvPr>
        </p:nvSpPr>
        <p:spPr>
          <a:xfrm>
            <a:off x="9194652" y="1899956"/>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34B2E4"/>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4" name="任意多边形 53"/>
          <p:cNvSpPr/>
          <p:nvPr>
            <p:custDataLst>
              <p:tags r:id="rId17"/>
            </p:custDataLst>
          </p:nvPr>
        </p:nvSpPr>
        <p:spPr>
          <a:xfrm>
            <a:off x="9179377" y="1961052"/>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5" name="标题 1"/>
          <p:cNvSpPr txBox="1"/>
          <p:nvPr>
            <p:custDataLst>
              <p:tags r:id="rId18"/>
            </p:custDataLst>
          </p:nvPr>
        </p:nvSpPr>
        <p:spPr>
          <a:xfrm>
            <a:off x="9337200" y="1588160"/>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34B2E4"/>
                </a:solidFill>
                <a:latin typeface="Arial" panose="020B0604020202020204" pitchFamily="34" charset="0"/>
                <a:ea typeface="微软雅黑" panose="020B0503020204020204" charset="-122"/>
                <a:cs typeface="+mn-ea"/>
                <a:sym typeface="Arial" panose="020B0604020202020204" pitchFamily="34" charset="0"/>
              </a:rPr>
              <a:t>04</a:t>
            </a:r>
            <a:endParaRPr lang="en-US" altLang="zh-CN" sz="3600" b="1" dirty="0">
              <a:solidFill>
                <a:srgbClr val="34B2E4"/>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6" name="标题 1"/>
          <p:cNvSpPr txBox="1"/>
          <p:nvPr>
            <p:custDataLst>
              <p:tags r:id="rId19"/>
            </p:custDataLst>
          </p:nvPr>
        </p:nvSpPr>
        <p:spPr>
          <a:xfrm>
            <a:off x="8705579" y="2712485"/>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（四）心理健康</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57" name="任意多边形 56"/>
          <p:cNvSpPr/>
          <p:nvPr>
            <p:custDataLst>
              <p:tags r:id="rId20"/>
            </p:custDataLst>
          </p:nvPr>
        </p:nvSpPr>
        <p:spPr>
          <a:xfrm>
            <a:off x="1525207" y="4411204"/>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0AD0DA"/>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8" name="任意多边形 57"/>
          <p:cNvSpPr/>
          <p:nvPr>
            <p:custDataLst>
              <p:tags r:id="rId21"/>
            </p:custDataLst>
          </p:nvPr>
        </p:nvSpPr>
        <p:spPr>
          <a:xfrm>
            <a:off x="1509932" y="4472300"/>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9" name="标题 1"/>
          <p:cNvSpPr txBox="1"/>
          <p:nvPr>
            <p:custDataLst>
              <p:tags r:id="rId22"/>
            </p:custDataLst>
          </p:nvPr>
        </p:nvSpPr>
        <p:spPr>
          <a:xfrm>
            <a:off x="1667755" y="4099408"/>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0AD0DA"/>
                </a:solidFill>
                <a:latin typeface="Arial" panose="020B0604020202020204" pitchFamily="34" charset="0"/>
                <a:ea typeface="微软雅黑" panose="020B0503020204020204" charset="-122"/>
                <a:cs typeface="+mn-ea"/>
                <a:sym typeface="Arial" panose="020B0604020202020204" pitchFamily="34" charset="0"/>
              </a:rPr>
              <a:t>05</a:t>
            </a:r>
            <a:endParaRPr lang="en-US" altLang="zh-CN" sz="3600" b="1" dirty="0">
              <a:solidFill>
                <a:srgbClr val="0AD0DA"/>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0" name="标题 1"/>
          <p:cNvSpPr txBox="1"/>
          <p:nvPr>
            <p:custDataLst>
              <p:tags r:id="rId23"/>
            </p:custDataLst>
          </p:nvPr>
        </p:nvSpPr>
        <p:spPr>
          <a:xfrm>
            <a:off x="1036134" y="5223733"/>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（五）身体常见症状的自我分析</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61" name="任意多边形 60"/>
          <p:cNvSpPr/>
          <p:nvPr>
            <p:custDataLst>
              <p:tags r:id="rId24"/>
            </p:custDataLst>
          </p:nvPr>
        </p:nvSpPr>
        <p:spPr>
          <a:xfrm>
            <a:off x="4081689" y="4411204"/>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0ADAAD"/>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2" name="任意多边形 61"/>
          <p:cNvSpPr/>
          <p:nvPr>
            <p:custDataLst>
              <p:tags r:id="rId25"/>
            </p:custDataLst>
          </p:nvPr>
        </p:nvSpPr>
        <p:spPr>
          <a:xfrm>
            <a:off x="4066414" y="4472300"/>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3" name="标题 1"/>
          <p:cNvSpPr txBox="1"/>
          <p:nvPr>
            <p:custDataLst>
              <p:tags r:id="rId26"/>
            </p:custDataLst>
          </p:nvPr>
        </p:nvSpPr>
        <p:spPr>
          <a:xfrm>
            <a:off x="4224237" y="4099408"/>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0ADAAD"/>
                </a:solidFill>
                <a:latin typeface="Arial" panose="020B0604020202020204" pitchFamily="34" charset="0"/>
                <a:ea typeface="微软雅黑" panose="020B0503020204020204" charset="-122"/>
                <a:cs typeface="+mn-ea"/>
                <a:sym typeface="Arial" panose="020B0604020202020204" pitchFamily="34" charset="0"/>
              </a:rPr>
              <a:t>06</a:t>
            </a:r>
            <a:endParaRPr lang="en-US" altLang="zh-CN" sz="3600" b="1" dirty="0">
              <a:solidFill>
                <a:srgbClr val="0ADAAD"/>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4" name="标题 1"/>
          <p:cNvSpPr txBox="1"/>
          <p:nvPr>
            <p:custDataLst>
              <p:tags r:id="rId27"/>
            </p:custDataLst>
          </p:nvPr>
        </p:nvSpPr>
        <p:spPr>
          <a:xfrm>
            <a:off x="3592830" y="5223510"/>
            <a:ext cx="2268855" cy="775335"/>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（六）性与生殖健康</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
        <p:nvSpPr>
          <p:cNvPr id="65" name="任意多边形 64"/>
          <p:cNvSpPr/>
          <p:nvPr>
            <p:custDataLst>
              <p:tags r:id="rId28"/>
            </p:custDataLst>
          </p:nvPr>
        </p:nvSpPr>
        <p:spPr>
          <a:xfrm>
            <a:off x="6638171" y="4411204"/>
            <a:ext cx="1039533"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w="1905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6" name="任意多边形 65"/>
          <p:cNvSpPr/>
          <p:nvPr>
            <p:custDataLst>
              <p:tags r:id="rId29"/>
            </p:custDataLst>
          </p:nvPr>
        </p:nvSpPr>
        <p:spPr>
          <a:xfrm>
            <a:off x="6622896" y="4472300"/>
            <a:ext cx="1062445" cy="618597"/>
          </a:xfrm>
          <a:custGeom>
            <a:avLst/>
            <a:gdLst>
              <a:gd name="connsiteX0" fmla="*/ 0 w 2795451"/>
              <a:gd name="connsiteY0" fmla="*/ 78377 h 1663495"/>
              <a:gd name="connsiteX1" fmla="*/ 1393371 w 2795451"/>
              <a:gd name="connsiteY1" fmla="*/ 1663337 h 1663495"/>
              <a:gd name="connsiteX2" fmla="*/ 2795451 w 2795451"/>
              <a:gd name="connsiteY2" fmla="*/ 0 h 1663495"/>
            </a:gdLst>
            <a:ahLst/>
            <a:cxnLst>
              <a:cxn ang="0">
                <a:pos x="connsiteX0" y="connsiteY0"/>
              </a:cxn>
              <a:cxn ang="0">
                <a:pos x="connsiteX1" y="connsiteY1"/>
              </a:cxn>
              <a:cxn ang="0">
                <a:pos x="connsiteX2" y="connsiteY2"/>
              </a:cxn>
            </a:cxnLst>
            <a:rect l="l" t="t" r="r" b="b"/>
            <a:pathLst>
              <a:path w="2795451" h="1663495">
                <a:moveTo>
                  <a:pt x="0" y="78377"/>
                </a:moveTo>
                <a:cubicBezTo>
                  <a:pt x="463731" y="877388"/>
                  <a:pt x="927463" y="1676400"/>
                  <a:pt x="1393371" y="1663337"/>
                </a:cubicBezTo>
                <a:cubicBezTo>
                  <a:pt x="1859279" y="1650274"/>
                  <a:pt x="2515325" y="300446"/>
                  <a:pt x="2795451" y="0"/>
                </a:cubicBezTo>
              </a:path>
            </a:pathLst>
          </a:custGeom>
          <a:noFill/>
          <a:ln>
            <a:solidFill>
              <a:srgbClr val="FFFFFF">
                <a:lumMod val="65000"/>
              </a:srgbClr>
            </a:solidFill>
            <a:prstDash val="dash"/>
          </a:ln>
        </p:spPr>
        <p:style>
          <a:lnRef idx="2">
            <a:srgbClr val="1D6DC2">
              <a:shade val="50000"/>
            </a:srgbClr>
          </a:lnRef>
          <a:fillRef idx="1">
            <a:srgbClr val="1D6DC2"/>
          </a:fillRef>
          <a:effectRef idx="0">
            <a:srgbClr val="1D6DC2"/>
          </a:effectRef>
          <a:fontRef idx="minor">
            <a:srgbClr val="FFFFFF"/>
          </a:fontRef>
        </p:style>
        <p:txBody>
          <a:bodyPr rtlCol="0" anchor="ctr">
            <a:normAutofit/>
          </a:bodyPr>
          <a:lstStyle/>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7" name="标题 1"/>
          <p:cNvSpPr txBox="1"/>
          <p:nvPr>
            <p:custDataLst>
              <p:tags r:id="rId30"/>
            </p:custDataLst>
          </p:nvPr>
        </p:nvSpPr>
        <p:spPr>
          <a:xfrm>
            <a:off x="6780719" y="4099408"/>
            <a:ext cx="747867" cy="737574"/>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pPr>
            <a:r>
              <a:rPr lang="en-US" altLang="zh-CN" sz="3600" b="1" dirty="0">
                <a:solidFill>
                  <a:srgbClr val="1D6DC2"/>
                </a:solidFill>
                <a:latin typeface="Arial" panose="020B0604020202020204" pitchFamily="34" charset="0"/>
                <a:ea typeface="微软雅黑" panose="020B0503020204020204" charset="-122"/>
                <a:cs typeface="+mn-ea"/>
                <a:sym typeface="Arial" panose="020B0604020202020204" pitchFamily="34" charset="0"/>
              </a:rPr>
              <a:t>07</a:t>
            </a:r>
            <a:endParaRPr lang="en-US" altLang="zh-CN" sz="3600" b="1" dirty="0">
              <a:solidFill>
                <a:srgbClr val="1D6DC2"/>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8" name="标题 1"/>
          <p:cNvSpPr txBox="1"/>
          <p:nvPr>
            <p:custDataLst>
              <p:tags r:id="rId31"/>
            </p:custDataLst>
          </p:nvPr>
        </p:nvSpPr>
        <p:spPr>
          <a:xfrm>
            <a:off x="6149097" y="5223733"/>
            <a:ext cx="2163264" cy="775084"/>
          </a:xfrm>
          <a:prstGeom prst="rect">
            <a:avLst/>
          </a:prstGeom>
          <a:noFill/>
        </p:spPr>
        <p:txBody>
          <a:bodyPr wrap="square" rtlCol="0" anchor="t">
            <a:normAutofit/>
          </a:bodyPr>
          <a:lstStyle>
            <a:defPPr>
              <a:defRPr lang="zh-CN"/>
            </a:defPPr>
            <a:lvl1pPr>
              <a:lnSpc>
                <a:spcPct val="130000"/>
              </a:lnSpc>
              <a:defRPr sz="1200"/>
            </a:lvl1pPr>
          </a:lstStyle>
          <a:p>
            <a:pPr algn="ctr">
              <a:lnSpc>
                <a:spcPct val="120000"/>
              </a:lnSpc>
            </a:pPr>
            <a:r>
              <a:rPr lang="zh-CN" altLang="en-US" sz="1600" spc="150" dirty="0">
                <a:latin typeface="Arial" panose="020B0604020202020204" pitchFamily="34" charset="0"/>
                <a:ea typeface="微软雅黑" panose="020B0503020204020204" charset="-122"/>
                <a:sym typeface="Arial" panose="020B0604020202020204" pitchFamily="34" charset="0"/>
              </a:rPr>
              <a:t>（七）安全应急与避险</a:t>
            </a:r>
            <a:endParaRPr lang="zh-CN" altLang="en-US" sz="1600" spc="150" dirty="0">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854700" y="1527810"/>
            <a:ext cx="5243830" cy="3876675"/>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a:lnSpc>
                <a:spcPct val="120000"/>
              </a:lnSpc>
              <a:spcBef>
                <a:spcPts val="0"/>
              </a:spcBef>
              <a:spcAft>
                <a:spcPts val="0"/>
              </a:spcAft>
            </a:pPr>
            <a:r>
              <a:rPr lang="zh-CN" altLang="en-US" dirty="0">
                <a:latin typeface="+mn-lt"/>
                <a:ea typeface="+mn-ea"/>
                <a:cs typeface="+mn-ea"/>
                <a:sym typeface="+mn-lt"/>
              </a:rPr>
              <a:t>（一）正确的健康意识</a:t>
            </a:r>
            <a:endParaRPr lang="zh-CN" altLang="en-US" dirty="0">
              <a:latin typeface="+mn-lt"/>
              <a:ea typeface="+mn-ea"/>
              <a:cs typeface="+mn-ea"/>
              <a:sym typeface="+mn-lt"/>
            </a:endParaRPr>
          </a:p>
          <a:p>
            <a:pPr>
              <a:lnSpc>
                <a:spcPct val="120000"/>
              </a:lnSpc>
              <a:spcBef>
                <a:spcPts val="0"/>
              </a:spcBef>
              <a:spcAft>
                <a:spcPts val="0"/>
              </a:spcAft>
            </a:pPr>
            <a:r>
              <a:rPr lang="zh-CN" altLang="en-US" dirty="0">
                <a:latin typeface="+mn-lt"/>
                <a:ea typeface="+mn-ea"/>
                <a:cs typeface="+mn-ea"/>
                <a:sym typeface="+mn-lt"/>
              </a:rPr>
              <a:t>正确理解现代健康的概念和内涵，清楚地认识到健康与疾病，不单纯受生物因素影响，即使是以生物因素为主的传染病，也日益受社会因素和个人生活方式的制约。“生物—心理—社会”是影响现代人健康的三要素。健康不仅是没有疾病或不虚弱，也包括了身体健康、心理健康、社会适应和道德健康。</a:t>
            </a:r>
            <a:endParaRPr lang="zh-CN" altLang="en-US" dirty="0">
              <a:latin typeface="+mn-lt"/>
              <a:ea typeface="+mn-ea"/>
              <a:cs typeface="+mn-ea"/>
              <a:sym typeface="+mn-lt"/>
            </a:endParaRPr>
          </a:p>
          <a:p>
            <a:pPr>
              <a:lnSpc>
                <a:spcPct val="100000"/>
              </a:lnSpc>
              <a:spcBef>
                <a:spcPts val="0"/>
              </a:spcBef>
              <a:spcAft>
                <a:spcPts val="0"/>
              </a:spcAft>
            </a:pPr>
            <a:endParaRPr lang="zh-CN" altLang="en-US" dirty="0">
              <a:latin typeface="+mn-lt"/>
              <a:ea typeface="+mn-ea"/>
              <a:cs typeface="+mn-ea"/>
              <a:sym typeface="+mn-lt"/>
            </a:endParaRPr>
          </a:p>
          <a:p>
            <a:pPr>
              <a:lnSpc>
                <a:spcPct val="120000"/>
              </a:lnSpc>
              <a:spcBef>
                <a:spcPts val="0"/>
              </a:spcBef>
              <a:spcAft>
                <a:spcPts val="0"/>
              </a:spcAft>
            </a:pPr>
            <a:r>
              <a:rPr lang="zh-CN" altLang="en-US" dirty="0">
                <a:latin typeface="+mn-lt"/>
                <a:ea typeface="+mn-ea"/>
                <a:cs typeface="+mn-ea"/>
                <a:sym typeface="+mn-lt"/>
              </a:rPr>
              <a:t>（二）科学的健康素养</a:t>
            </a:r>
            <a:endParaRPr lang="zh-CN" altLang="en-US" dirty="0">
              <a:latin typeface="+mn-lt"/>
              <a:ea typeface="+mn-ea"/>
              <a:cs typeface="+mn-ea"/>
              <a:sym typeface="+mn-lt"/>
            </a:endParaRPr>
          </a:p>
          <a:p>
            <a:pPr>
              <a:lnSpc>
                <a:spcPct val="120000"/>
              </a:lnSpc>
              <a:spcBef>
                <a:spcPts val="0"/>
              </a:spcBef>
              <a:spcAft>
                <a:spcPts val="0"/>
              </a:spcAft>
            </a:pPr>
            <a:r>
              <a:rPr lang="zh-CN" altLang="en-US" dirty="0">
                <a:latin typeface="+mn-lt"/>
                <a:ea typeface="+mn-ea"/>
                <a:cs typeface="+mn-ea"/>
                <a:sym typeface="+mn-lt"/>
              </a:rPr>
              <a:t>健康教育是精神文明建设的重要内容，是以传授健康知识，教育人们改变不健康行为和不良生活方式，建立卫生行为为核心内容的教育。</a:t>
            </a:r>
            <a:endParaRPr lang="zh-CN" altLang="en-US" dirty="0">
              <a:latin typeface="+mn-lt"/>
              <a:ea typeface="+mn-ea"/>
              <a:cs typeface="+mn-ea"/>
              <a:sym typeface="+mn-lt"/>
            </a:endParaRPr>
          </a:p>
        </p:txBody>
      </p:sp>
      <p:pic>
        <p:nvPicPr>
          <p:cNvPr id="12" name="图片 11"/>
          <p:cNvPicPr>
            <a:picLocks noChangeAspect="1"/>
          </p:cNvPicPr>
          <p:nvPr/>
        </p:nvPicPr>
        <p:blipFill>
          <a:blip r:embed="rId4"/>
          <a:stretch>
            <a:fillRect/>
          </a:stretch>
        </p:blipFill>
        <p:spPr>
          <a:xfrm>
            <a:off x="822437" y="1106304"/>
            <a:ext cx="4742137" cy="5377543"/>
          </a:xfrm>
          <a:prstGeom prst="rect">
            <a:avLst/>
          </a:prstGeom>
        </p:spPr>
      </p:pic>
      <p:sp>
        <p:nvSpPr>
          <p:cNvPr id="5" name="标题 27"/>
          <p:cNvSpPr>
            <a:spLocks noGrp="1"/>
          </p:cNvSpPr>
          <p:nvPr>
            <p:custDataLst>
              <p:tags r:id="rId5"/>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一、大学生健康教育的内容</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194435" y="1837690"/>
            <a:ext cx="5565140" cy="417195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indent="0" fontAlgn="auto">
              <a:lnSpc>
                <a:spcPct val="120000"/>
              </a:lnSpc>
            </a:pPr>
            <a:r>
              <a:rPr lang="zh-CN" altLang="en-US" dirty="0">
                <a:latin typeface="+mn-lt"/>
                <a:ea typeface="+mn-ea"/>
                <a:cs typeface="+mn-ea"/>
                <a:sym typeface="+mn-lt"/>
              </a:rPr>
              <a:t>（三）健康的生活方式</a:t>
            </a:r>
            <a:endParaRPr lang="zh-CN" altLang="en-US" dirty="0">
              <a:latin typeface="+mn-lt"/>
              <a:ea typeface="+mn-ea"/>
              <a:cs typeface="+mn-ea"/>
              <a:sym typeface="+mn-lt"/>
            </a:endParaRPr>
          </a:p>
          <a:p>
            <a:pPr indent="0" fontAlgn="auto">
              <a:lnSpc>
                <a:spcPct val="120000"/>
              </a:lnSpc>
            </a:pPr>
            <a:r>
              <a:rPr lang="zh-CN" altLang="en-US" dirty="0">
                <a:latin typeface="+mn-lt"/>
                <a:ea typeface="+mn-ea"/>
                <a:cs typeface="+mn-ea"/>
                <a:sym typeface="+mn-lt"/>
              </a:rPr>
              <a:t>认识到不健康的行为和生活方式最突出的是吸烟、酗酒、熬夜、膳食结构不合理、缺乏体育运动和心理应激，给自身健康带来的危害，帮助他们改变不健康的行为和不良的生活方式，形成文明、健康、科学的生活方式。</a:t>
            </a:r>
            <a:endParaRPr lang="zh-CN" altLang="en-US" dirty="0">
              <a:latin typeface="+mn-lt"/>
              <a:ea typeface="+mn-ea"/>
              <a:cs typeface="+mn-ea"/>
              <a:sym typeface="+mn-lt"/>
            </a:endParaRPr>
          </a:p>
          <a:p>
            <a:pPr indent="0" fontAlgn="auto">
              <a:lnSpc>
                <a:spcPct val="100000"/>
              </a:lnSpc>
            </a:pPr>
            <a:endParaRPr lang="zh-CN" altLang="en-US" dirty="0">
              <a:latin typeface="+mn-lt"/>
              <a:ea typeface="+mn-ea"/>
              <a:cs typeface="+mn-ea"/>
              <a:sym typeface="+mn-lt"/>
            </a:endParaRPr>
          </a:p>
          <a:p>
            <a:pPr indent="0" fontAlgn="auto">
              <a:lnSpc>
                <a:spcPct val="120000"/>
              </a:lnSpc>
            </a:pPr>
            <a:r>
              <a:rPr lang="zh-CN" altLang="en-US" dirty="0">
                <a:latin typeface="+mn-lt"/>
                <a:ea typeface="+mn-ea"/>
                <a:cs typeface="+mn-ea"/>
                <a:sym typeface="+mn-lt"/>
              </a:rPr>
              <a:t>（四）心理健康</a:t>
            </a:r>
            <a:endParaRPr lang="zh-CN" altLang="en-US" dirty="0">
              <a:latin typeface="+mn-lt"/>
              <a:ea typeface="+mn-ea"/>
              <a:cs typeface="+mn-ea"/>
              <a:sym typeface="+mn-lt"/>
            </a:endParaRPr>
          </a:p>
          <a:p>
            <a:pPr indent="0" fontAlgn="auto">
              <a:lnSpc>
                <a:spcPct val="120000"/>
              </a:lnSpc>
            </a:pPr>
            <a:r>
              <a:rPr lang="zh-CN" altLang="en-US" dirty="0">
                <a:latin typeface="+mn-lt"/>
                <a:ea typeface="+mn-ea"/>
                <a:cs typeface="+mn-ea"/>
                <a:sym typeface="+mn-lt"/>
              </a:rPr>
              <a:t>心理健康教育是大学生健康教育的重要组成部分，使大学生正确认识自我，学会与人交往，建立协调的人际关系。保持良好的情绪自控，提高承受应付挫折与自我心理调节能力，妥善处理生活事件与心理压力。增强自信，健全人格，以应对人生和社会中的各种问题和矛盾。</a:t>
            </a:r>
            <a:endParaRPr lang="zh-CN" altLang="en-US" dirty="0">
              <a:latin typeface="+mn-lt"/>
              <a:ea typeface="+mn-ea"/>
              <a:cs typeface="+mn-ea"/>
              <a:sym typeface="+mn-lt"/>
            </a:endParaRPr>
          </a:p>
        </p:txBody>
      </p:sp>
      <p:pic>
        <p:nvPicPr>
          <p:cNvPr id="5" name="图片 4"/>
          <p:cNvPicPr>
            <a:picLocks noChangeAspect="1"/>
          </p:cNvPicPr>
          <p:nvPr/>
        </p:nvPicPr>
        <p:blipFill>
          <a:blip r:embed="rId4"/>
          <a:stretch>
            <a:fillRect/>
          </a:stretch>
        </p:blipFill>
        <p:spPr>
          <a:xfrm>
            <a:off x="7172794" y="870857"/>
            <a:ext cx="3993681" cy="5987143"/>
          </a:xfrm>
          <a:prstGeom prst="rect">
            <a:avLst/>
          </a:prstGeom>
        </p:spPr>
      </p:pic>
      <p:sp>
        <p:nvSpPr>
          <p:cNvPr id="3" name="标题 27"/>
          <p:cNvSpPr>
            <a:spLocks noGrp="1"/>
          </p:cNvSpPr>
          <p:nvPr>
            <p:custDataLst>
              <p:tags r:id="rId5"/>
            </p:custDataLst>
          </p:nvPr>
        </p:nvSpPr>
        <p:spPr>
          <a:xfrm>
            <a:off x="1108075" y="77470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一、大学生健康教育的内容</a:t>
            </a:r>
            <a:endParaRPr lang="en-US" sz="200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一、大学生健康教育的内容</a:t>
            </a:r>
            <a:endParaRPr lang="en-US" sz="2000" dirty="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1023620" y="1886585"/>
            <a:ext cx="5263515" cy="3553460"/>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（五）身体常见症状的自我分析</a:t>
            </a:r>
            <a:endParaRPr lang="zh-CN" altLang="en-US" sz="1600" dirty="0">
              <a:latin typeface="+mn-lt"/>
              <a:ea typeface="+mn-ea"/>
              <a:cs typeface="+mn-ea"/>
              <a:sym typeface="+mn-lt"/>
            </a:endParaRPr>
          </a:p>
          <a:p>
            <a:r>
              <a:rPr lang="zh-CN" altLang="en-US" sz="1600" dirty="0">
                <a:latin typeface="+mn-lt"/>
                <a:ea typeface="+mn-ea"/>
                <a:cs typeface="+mn-ea"/>
                <a:sym typeface="+mn-lt"/>
              </a:rPr>
              <a:t>了解常见病和常见传染病的主要病因、传播途径、简单的发病机理，懂得怎样预防和治疗。重点掌握几种威胁大学生健康的传染病，特别是传染性肝炎、结核病、肠道传染病的有关知识，预防这些疾病对自己的侵袭和在校园内的传播。了解各种常见病症，主要是内科和外科常见病的特点以及防治方法。在学会处理小伤小病的同时，懂得在什么情况下寻求医疗服务。</a:t>
            </a:r>
            <a:endParaRPr lang="zh-CN" altLang="en-US" sz="1600" dirty="0">
              <a:latin typeface="+mn-lt"/>
              <a:ea typeface="+mn-ea"/>
              <a:cs typeface="+mn-ea"/>
              <a:sym typeface="+mn-lt"/>
            </a:endParaRPr>
          </a:p>
        </p:txBody>
      </p:sp>
      <p:pic>
        <p:nvPicPr>
          <p:cNvPr id="9" name="图片 8"/>
          <p:cNvPicPr>
            <a:picLocks noChangeAspect="1"/>
          </p:cNvPicPr>
          <p:nvPr/>
        </p:nvPicPr>
        <p:blipFill>
          <a:blip r:embed="rId4" cstate="screen"/>
          <a:stretch>
            <a:fillRect/>
          </a:stretch>
        </p:blipFill>
        <p:spPr>
          <a:xfrm>
            <a:off x="6341079" y="1752508"/>
            <a:ext cx="5857906" cy="4573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7" name="图片 6"/>
          <p:cNvPicPr>
            <a:picLocks noChangeAspect="1"/>
          </p:cNvPicPr>
          <p:nvPr/>
        </p:nvPicPr>
        <p:blipFill>
          <a:blip r:embed="rId4" cstate="screen"/>
          <a:stretch>
            <a:fillRect/>
          </a:stretch>
        </p:blipFill>
        <p:spPr>
          <a:xfrm>
            <a:off x="254624" y="2135370"/>
            <a:ext cx="5760731" cy="4050800"/>
          </a:xfrm>
          <a:prstGeom prst="rect">
            <a:avLst/>
          </a:prstGeom>
        </p:spPr>
      </p:pic>
      <p:sp>
        <p:nvSpPr>
          <p:cNvPr id="3" name="标题 27"/>
          <p:cNvSpPr>
            <a:spLocks noGrp="1"/>
          </p:cNvSpPr>
          <p:nvPr>
            <p:custDataLst>
              <p:tags r:id="rId5"/>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一、大学生健康教育的内容</a:t>
            </a:r>
            <a:endParaRPr lang="en-US" sz="2000">
              <a:solidFill>
                <a:schemeClr val="tx1">
                  <a:lumMod val="75000"/>
                  <a:lumOff val="25000"/>
                </a:schemeClr>
              </a:solidFill>
              <a:latin typeface="+mn-lt"/>
              <a:ea typeface="+mn-ea"/>
              <a:cs typeface="+mn-ea"/>
              <a:sym typeface="+mn-lt"/>
            </a:endParaRPr>
          </a:p>
        </p:txBody>
      </p:sp>
      <p:sp>
        <p:nvSpPr>
          <p:cNvPr id="5" name="文本框 4"/>
          <p:cNvSpPr txBox="1"/>
          <p:nvPr/>
        </p:nvSpPr>
        <p:spPr>
          <a:xfrm>
            <a:off x="6203315" y="2038350"/>
            <a:ext cx="5300345" cy="3876675"/>
          </a:xfrm>
          <a:prstGeom prst="rect">
            <a:avLst/>
          </a:prstGeom>
          <a:noFill/>
        </p:spPr>
        <p:txBody>
          <a:bodyPr wrap="square" rtlCol="0">
            <a:spAutoFit/>
          </a:bodyPr>
          <a:p>
            <a:pPr algn="just">
              <a:lnSpc>
                <a:spcPct val="120000"/>
              </a:lnSpc>
              <a:spcBef>
                <a:spcPts val="0"/>
              </a:spcBef>
              <a:spcAft>
                <a:spcPts val="0"/>
              </a:spcAft>
            </a:pPr>
            <a:r>
              <a:rPr lang="zh-CN" altLang="en-US" sz="1600"/>
              <a:t>（六）性与生殖健康</a:t>
            </a:r>
            <a:endParaRPr lang="zh-CN" altLang="en-US" sz="1600"/>
          </a:p>
          <a:p>
            <a:pPr algn="just">
              <a:lnSpc>
                <a:spcPct val="120000"/>
              </a:lnSpc>
              <a:spcBef>
                <a:spcPts val="0"/>
              </a:spcBef>
              <a:spcAft>
                <a:spcPts val="0"/>
              </a:spcAft>
            </a:pPr>
            <a:r>
              <a:rPr lang="zh-CN" altLang="en-US" sz="1600"/>
              <a:t>由于传统文化对性的长期禁锢，处于生长发育关键阶段的青少年历来得不到正确的性健康教育，对其健康成长产生了许多不良影响。因此，要加强对大学生的性健康教育，内容包括性生理、性心理、性道德观教育以及性病、艾滋病的防治知识。了解性成熟带来的身心变化，正确对待性欲和性冲动，理解婚前性行为的不良后果，提倡性道德、警惕性病与艾滋病的发生及蔓延。</a:t>
            </a:r>
            <a:endParaRPr lang="zh-CN" altLang="en-US" sz="1600"/>
          </a:p>
          <a:p>
            <a:pPr algn="just">
              <a:lnSpc>
                <a:spcPct val="100000"/>
              </a:lnSpc>
              <a:spcBef>
                <a:spcPts val="0"/>
              </a:spcBef>
              <a:spcAft>
                <a:spcPts val="0"/>
              </a:spcAft>
            </a:pPr>
            <a:endParaRPr lang="zh-CN" altLang="en-US" sz="1600"/>
          </a:p>
          <a:p>
            <a:pPr algn="just">
              <a:lnSpc>
                <a:spcPct val="120000"/>
              </a:lnSpc>
              <a:spcBef>
                <a:spcPts val="0"/>
              </a:spcBef>
              <a:spcAft>
                <a:spcPts val="0"/>
              </a:spcAft>
            </a:pPr>
            <a:r>
              <a:rPr lang="zh-CN" altLang="en-US" sz="1600"/>
              <a:t>（七）安全应急与避险</a:t>
            </a:r>
            <a:endParaRPr lang="zh-CN" altLang="en-US" sz="1600"/>
          </a:p>
          <a:p>
            <a:pPr algn="just">
              <a:lnSpc>
                <a:spcPct val="120000"/>
              </a:lnSpc>
              <a:spcBef>
                <a:spcPts val="0"/>
              </a:spcBef>
              <a:spcAft>
                <a:spcPts val="0"/>
              </a:spcAft>
            </a:pPr>
            <a:r>
              <a:rPr lang="zh-CN" altLang="en-US" sz="1600"/>
              <a:t>对学生进行旅游、用电、用药和劳动安全教育，掌握人工呼吸和心肺复苏技术，学会各种急症的自救互救方法，以防意外伤害。</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4" y="603250"/>
            <a:ext cx="609282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二、大学生健康教育的途径</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271905" y="1276350"/>
            <a:ext cx="9369425" cy="470789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b="1" dirty="0">
                <a:solidFill>
                  <a:srgbClr val="3B9C87"/>
                </a:solidFill>
                <a:latin typeface="+mn-lt"/>
                <a:ea typeface="+mn-ea"/>
                <a:cs typeface="+mn-ea"/>
                <a:sym typeface="+mn-lt"/>
              </a:rPr>
              <a:t>（一）科学谋划顶层设计</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近年来，非典、禽流感、埃博拉出血热以及艾滋病等传染病的发生和流行疾病影响遍及全国，尤其是当下世界范围内流行的新冠肺炎，使人们对健康有了新的认识，更亲身感受到了健康的重要性。《“健康中国 2030”规划纲要》中明确指出，要加大学校健康教育力度，将健康教育纳入国民教育体系，把健康教育作为所有教育阶段素质教育的重</a:t>
            </a:r>
            <a:endParaRPr lang="zh-CN" altLang="en-US" dirty="0">
              <a:latin typeface="+mn-lt"/>
              <a:ea typeface="+mn-ea"/>
              <a:cs typeface="+mn-ea"/>
              <a:sym typeface="+mn-lt"/>
            </a:endParaRPr>
          </a:p>
          <a:p>
            <a:r>
              <a:rPr lang="zh-CN" altLang="en-US" dirty="0">
                <a:latin typeface="+mn-lt"/>
                <a:ea typeface="+mn-ea"/>
                <a:cs typeface="+mn-ea"/>
                <a:sym typeface="+mn-lt"/>
              </a:rPr>
              <a:t>要内容。2022 年 3 月，教育部印发通知部署开展 2022 年“师生健康 中国健康”主题健康教育活动，要求各地教育部门和学校要全面贯彻党的教育方针，把健康教育融入学校教育教学各环节，要求各地教育部门要切实加强对本地区学校卫生与健康教育工作的组织领导、统筹协调、服务保障和督促推动。高校领导要高度重视大学生健康教育工作，要按照健康促进学校的标准和要求，做好顶层设计和规范管理。要科学定位，加大投入，确保专职健康教育人员、专门健康教育咨询机构与设备、专项经费的配备与落实。使健康教育工作走向系统化、专业化、规范化。</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4" y="603250"/>
            <a:ext cx="609282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二、大学生健康教育的途径</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271905" y="1419860"/>
            <a:ext cx="9369425" cy="432308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b="1" dirty="0">
                <a:solidFill>
                  <a:srgbClr val="3B9C87"/>
                </a:solidFill>
                <a:latin typeface="+mn-lt"/>
                <a:ea typeface="+mn-ea"/>
                <a:cs typeface="+mn-ea"/>
                <a:sym typeface="+mn-lt"/>
              </a:rPr>
              <a:t>（二）发挥课堂教学主渠道作用</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学校按照纲要确定的原则、内容，因校制宜制订健康教育教学计划，开设健康教育公共选修课，安排必要的课时，确定相应的学分。针对高校学生关注的健康问题，精选教学内容，吸引学生选修健康教育课程。</a:t>
            </a:r>
            <a:endParaRPr lang="zh-CN" altLang="en-US" dirty="0">
              <a:latin typeface="+mn-lt"/>
              <a:ea typeface="+mn-ea"/>
              <a:cs typeface="+mn-ea"/>
              <a:sym typeface="+mn-lt"/>
            </a:endParaRPr>
          </a:p>
          <a:p>
            <a:pPr algn="just">
              <a:buClrTx/>
              <a:buSzTx/>
              <a:buFontTx/>
            </a:pPr>
            <a:r>
              <a:rPr lang="zh-CN" altLang="en-US" b="1" dirty="0">
                <a:solidFill>
                  <a:srgbClr val="3B9C87"/>
                </a:solidFill>
                <a:latin typeface="+mn-lt"/>
                <a:ea typeface="+mn-ea"/>
                <a:cs typeface="+mn-ea"/>
                <a:sym typeface="+mn-lt"/>
              </a:rPr>
              <a:t>（三）拓展健康教育载体</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充分利用新生入学教育、军训等时机，开展艾滋病、结核病等传染病预防、安全应急与急救等专题健康教育活动。充分利用广播、宣传栏、学生社团活动、校园网络、微博、微信等传统媒体和新兴媒体，经常性开展健康教育宣传活动。</a:t>
            </a:r>
            <a:endParaRPr lang="zh-CN" altLang="en-US" dirty="0">
              <a:latin typeface="+mn-lt"/>
              <a:ea typeface="+mn-ea"/>
              <a:cs typeface="+mn-ea"/>
              <a:sym typeface="+mn-lt"/>
            </a:endParaRPr>
          </a:p>
          <a:p>
            <a:pPr algn="just">
              <a:buClrTx/>
              <a:buSzTx/>
              <a:buFontTx/>
            </a:pPr>
            <a:r>
              <a:rPr lang="zh-CN" altLang="en-US" b="1" dirty="0">
                <a:solidFill>
                  <a:srgbClr val="3B9C87"/>
                </a:solidFill>
                <a:latin typeface="+mn-lt"/>
                <a:ea typeface="+mn-ea"/>
                <a:cs typeface="+mn-ea"/>
                <a:sym typeface="+mn-lt"/>
              </a:rPr>
              <a:t>（四）丰富健康教育实践</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融入学生管理工作。注重培养学生健康素养和生活作息等行为习惯，及时了解学生心理状况和心理需求，有针对性开展心理健康教育、心理辅导与咨询。</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4" y="603250"/>
            <a:ext cx="6092825"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二、大学生健康教育的途径</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1271905" y="1746250"/>
            <a:ext cx="9369425" cy="393827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b="1" dirty="0">
                <a:solidFill>
                  <a:srgbClr val="3B9C87"/>
                </a:solidFill>
                <a:latin typeface="+mn-lt"/>
                <a:ea typeface="+mn-ea"/>
                <a:cs typeface="+mn-ea"/>
                <a:sym typeface="+mn-lt"/>
              </a:rPr>
              <a:t>（五）创新健康教育方法和模式</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充分发挥在线课程作用，可采用“线上 + 线下、理论 + 实践”的方式，开发健康教育网络课程、慕课（MOOC）、微课等，为全体学生提供便捷的健康教育学习平台，激发学生兴趣和活力，促使他们多渠道、全方位、宽领域获取更多知识，扩大健康教育覆盖面。可采用翻转式课堂、PBL 教学模式、案例分析讨论等多种方式，引导和鼓励学生积极参与，提高教学成效。如在讲授“急救”知识时就可以播放心肺复苏录像，更形象。</a:t>
            </a:r>
            <a:endParaRPr lang="zh-CN" altLang="en-US" dirty="0">
              <a:latin typeface="+mn-lt"/>
              <a:ea typeface="+mn-ea"/>
              <a:cs typeface="+mn-ea"/>
              <a:sym typeface="+mn-lt"/>
            </a:endParaRPr>
          </a:p>
          <a:p>
            <a:pPr algn="just">
              <a:buClrTx/>
              <a:buSzTx/>
              <a:buFontTx/>
            </a:pPr>
            <a:r>
              <a:rPr lang="zh-CN" altLang="en-US" b="1" dirty="0">
                <a:solidFill>
                  <a:srgbClr val="3B9C87"/>
                </a:solidFill>
                <a:latin typeface="+mn-lt"/>
                <a:ea typeface="+mn-ea"/>
                <a:cs typeface="+mn-ea"/>
                <a:sym typeface="+mn-lt"/>
              </a:rPr>
              <a:t>（六）发挥专业组织的协同推进作用</a:t>
            </a:r>
            <a:endParaRPr lang="zh-CN" altLang="en-US" b="1" dirty="0">
              <a:solidFill>
                <a:srgbClr val="3B9C87"/>
              </a:solidFill>
              <a:latin typeface="+mn-lt"/>
              <a:ea typeface="+mn-ea"/>
              <a:cs typeface="+mn-ea"/>
              <a:sym typeface="+mn-lt"/>
            </a:endParaRPr>
          </a:p>
          <a:p>
            <a:r>
              <a:rPr lang="zh-CN" altLang="en-US" dirty="0">
                <a:latin typeface="+mn-lt"/>
                <a:ea typeface="+mn-ea"/>
                <a:cs typeface="+mn-ea"/>
                <a:sym typeface="+mn-lt"/>
              </a:rPr>
              <a:t>积极争取卫生部门和健康教育专业机构的技术支持及专业指导。聘请专业人员培训健康教育师资，开展专题讲座等健康教育活动，增强教育的针对性和实效性。</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70" y="0"/>
            <a:ext cx="12185015" cy="6858000"/>
            <a:chOff x="13970" y="0"/>
            <a:chExt cx="1218501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203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236918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1139825" y="3506470"/>
            <a:ext cx="5066030"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9764395" y="4881880"/>
            <a:ext cx="215836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401810" y="5584190"/>
            <a:ext cx="172593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sp>
        <p:nvSpPr>
          <p:cNvPr id="37" name="标题 8"/>
          <p:cNvSpPr>
            <a:spLocks noGrp="1"/>
          </p:cNvSpPr>
          <p:nvPr/>
        </p:nvSpPr>
        <p:spPr>
          <a:xfrm rot="5400000">
            <a:off x="9560560" y="2128520"/>
            <a:ext cx="2548255" cy="5880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1600" dirty="0">
                <a:solidFill>
                  <a:srgbClr val="3B9C87"/>
                </a:solidFill>
                <a:latin typeface="+mn-lt"/>
                <a:ea typeface="+mn-ea"/>
                <a:cs typeface="+mn-ea"/>
                <a:sym typeface="+mn-lt"/>
              </a:rPr>
              <a:t>PART ONE</a:t>
            </a:r>
            <a:endParaRPr lang="en-US" altLang="zh-CN" sz="1600" dirty="0">
              <a:solidFill>
                <a:srgbClr val="3B9C87"/>
              </a:solidFill>
              <a:latin typeface="+mn-lt"/>
              <a:ea typeface="+mn-ea"/>
              <a:cs typeface="+mn-ea"/>
              <a:sym typeface="+mn-lt"/>
            </a:endParaRPr>
          </a:p>
        </p:txBody>
      </p:sp>
      <p:pic>
        <p:nvPicPr>
          <p:cNvPr id="3" name="图片 2" descr="未标题-2"/>
          <p:cNvPicPr>
            <a:picLocks noChangeAspect="1"/>
          </p:cNvPicPr>
          <p:nvPr/>
        </p:nvPicPr>
        <p:blipFill>
          <a:blip r:embed="rId3" cstate="screen"/>
          <a:stretch>
            <a:fillRect/>
          </a:stretch>
        </p:blipFill>
        <p:spPr>
          <a:xfrm>
            <a:off x="2969260" y="3825875"/>
            <a:ext cx="6210300" cy="3080385"/>
          </a:xfrm>
          <a:prstGeom prst="rect">
            <a:avLst/>
          </a:prstGeom>
        </p:spPr>
      </p:pic>
      <p:sp>
        <p:nvSpPr>
          <p:cNvPr id="5" name="标题 27"/>
          <p:cNvSpPr>
            <a:spLocks noGrp="1"/>
          </p:cNvSpPr>
          <p:nvPr/>
        </p:nvSpPr>
        <p:spPr>
          <a:xfrm>
            <a:off x="2531110" y="2298700"/>
            <a:ext cx="7139940" cy="172148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fontAlgn="auto">
              <a:lnSpc>
                <a:spcPts val="6000"/>
              </a:lnSpc>
            </a:pPr>
            <a:r>
              <a:rPr lang="en-US" sz="4800" dirty="0">
                <a:solidFill>
                  <a:srgbClr val="3B9C87"/>
                </a:solidFill>
                <a:latin typeface="+mn-lt"/>
                <a:ea typeface="+mn-ea"/>
                <a:cs typeface="+mn-ea"/>
                <a:sym typeface="+mn-lt"/>
              </a:rPr>
              <a:t>01.</a:t>
            </a:r>
            <a:endParaRPr lang="en-US" sz="4800" dirty="0">
              <a:solidFill>
                <a:srgbClr val="3B9C87"/>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　健康，人生最为宝贵的财富</a:t>
            </a:r>
            <a:endParaRPr sz="2800">
              <a:solidFill>
                <a:schemeClr val="tx1">
                  <a:lumMod val="75000"/>
                  <a:lumOff val="25000"/>
                </a:schemeClr>
              </a:solidFill>
              <a:latin typeface="+mn-lt"/>
              <a:ea typeface="+mn-ea"/>
              <a:cs typeface="+mn-ea"/>
              <a:sym typeface="+mn-lt"/>
            </a:endParaRPr>
          </a:p>
          <a:p>
            <a:pPr algn="ctr" fontAlgn="auto">
              <a:lnSpc>
                <a:spcPct val="120000"/>
              </a:lnSpc>
              <a:spcBef>
                <a:spcPts val="0"/>
              </a:spcBef>
              <a:spcAft>
                <a:spcPts val="0"/>
              </a:spcAft>
            </a:pPr>
            <a:r>
              <a:rPr sz="2800">
                <a:solidFill>
                  <a:schemeClr val="tx1">
                    <a:lumMod val="75000"/>
                    <a:lumOff val="25000"/>
                  </a:schemeClr>
                </a:solidFill>
                <a:latin typeface="+mn-lt"/>
                <a:ea typeface="+mn-ea"/>
                <a:cs typeface="+mn-ea"/>
                <a:sym typeface="+mn-lt"/>
              </a:rPr>
              <a:t>　　 —— 健康教育概述</a:t>
            </a:r>
            <a:endParaRPr sz="2800">
              <a:solidFill>
                <a:schemeClr val="tx1">
                  <a:lumMod val="75000"/>
                  <a:lumOff val="25000"/>
                </a:schemeClr>
              </a:solidFill>
              <a:latin typeface="+mn-lt"/>
              <a:ea typeface="+mn-ea"/>
              <a:cs typeface="+mn-ea"/>
              <a:sym typeface="+mn-lt"/>
            </a:endParaRPr>
          </a:p>
        </p:txBody>
      </p:sp>
      <p:pic>
        <p:nvPicPr>
          <p:cNvPr id="28" name="图片 27" descr="多少"/>
          <p:cNvPicPr>
            <a:picLocks noChangeAspect="1"/>
          </p:cNvPicPr>
          <p:nvPr/>
        </p:nvPicPr>
        <p:blipFill>
          <a:blip r:embed="rId4" cstate="screen"/>
          <a:stretch>
            <a:fillRect/>
          </a:stretch>
        </p:blipFill>
        <p:spPr>
          <a:xfrm>
            <a:off x="6731000" y="1148715"/>
            <a:ext cx="3619500" cy="1249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3000"/>
                            </p:stCondLst>
                            <p:childTnLst>
                              <p:par>
                                <p:cTn id="42" presetID="2" presetClass="entr" presetSubtype="12"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0" y="0"/>
            <a:ext cx="12178665" cy="6858000"/>
            <a:chOff x="7620" y="0"/>
            <a:chExt cx="1217866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7620" y="0"/>
              <a:ext cx="12178665" cy="6858000"/>
            </a:xfrm>
            <a:prstGeom prst="rect">
              <a:avLst/>
            </a:prstGeom>
          </p:spPr>
        </p:pic>
      </p:grpSp>
      <p:sp>
        <p:nvSpPr>
          <p:cNvPr id="11" name="矩形 10"/>
          <p:cNvSpPr/>
          <p:nvPr/>
        </p:nvSpPr>
        <p:spPr>
          <a:xfrm>
            <a:off x="879475" y="852805"/>
            <a:ext cx="10390505" cy="5224145"/>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105535" y="1273810"/>
            <a:ext cx="5777865" cy="76200"/>
            <a:chOff x="1881" y="1786"/>
            <a:chExt cx="5726" cy="100"/>
          </a:xfrm>
        </p:grpSpPr>
        <p:cxnSp>
          <p:nvCxnSpPr>
            <p:cNvPr id="16" name="直接连接符 15"/>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5400000">
            <a:off x="415925" y="1950085"/>
            <a:ext cx="1953895" cy="76200"/>
            <a:chOff x="2081" y="3146"/>
            <a:chExt cx="5726" cy="100"/>
          </a:xfrm>
        </p:grpSpPr>
        <p:cxnSp>
          <p:nvCxnSpPr>
            <p:cNvPr id="18" name="直接连接符 17"/>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8270875" y="3388360"/>
            <a:ext cx="5145405" cy="76200"/>
            <a:chOff x="1881" y="1786"/>
            <a:chExt cx="5726" cy="100"/>
          </a:xfrm>
        </p:grpSpPr>
        <p:cxnSp>
          <p:nvCxnSpPr>
            <p:cNvPr id="23" name="直接连接符 22"/>
            <p:cNvCxnSpPr/>
            <p:nvPr/>
          </p:nvCxnSpPr>
          <p:spPr>
            <a:xfrm>
              <a:off x="1881" y="17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81" y="188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994785" y="5584190"/>
            <a:ext cx="7087870" cy="76200"/>
            <a:chOff x="2081" y="3146"/>
            <a:chExt cx="5726" cy="100"/>
          </a:xfrm>
        </p:grpSpPr>
        <p:cxnSp>
          <p:nvCxnSpPr>
            <p:cNvPr id="26" name="直接连接符 25"/>
            <p:cNvCxnSpPr/>
            <p:nvPr/>
          </p:nvCxnSpPr>
          <p:spPr>
            <a:xfrm>
              <a:off x="2081" y="31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081" y="3246"/>
              <a:ext cx="5727" cy="0"/>
            </a:xfrm>
            <a:prstGeom prst="line">
              <a:avLst/>
            </a:prstGeom>
            <a:ln>
              <a:solidFill>
                <a:srgbClr val="F99595"/>
              </a:solidFill>
            </a:ln>
          </p:spPr>
          <p:style>
            <a:lnRef idx="1">
              <a:schemeClr val="accent1"/>
            </a:lnRef>
            <a:fillRef idx="0">
              <a:schemeClr val="accent1"/>
            </a:fillRef>
            <a:effectRef idx="0">
              <a:schemeClr val="accent1"/>
            </a:effectRef>
            <a:fontRef idx="minor">
              <a:schemeClr val="tx1"/>
            </a:fontRef>
          </p:style>
        </p:cxnSp>
      </p:grpSp>
      <p:pic>
        <p:nvPicPr>
          <p:cNvPr id="12" name="图片 11" descr="60d6e333609af"/>
          <p:cNvPicPr>
            <a:picLocks noChangeAspect="1"/>
          </p:cNvPicPr>
          <p:nvPr/>
        </p:nvPicPr>
        <p:blipFill>
          <a:blip r:embed="rId3" cstate="screen"/>
          <a:stretch>
            <a:fillRect/>
          </a:stretch>
        </p:blipFill>
        <p:spPr>
          <a:xfrm>
            <a:off x="778510" y="3137535"/>
            <a:ext cx="4081145" cy="3085465"/>
          </a:xfrm>
          <a:prstGeom prst="rect">
            <a:avLst/>
          </a:prstGeom>
        </p:spPr>
      </p:pic>
      <p:sp>
        <p:nvSpPr>
          <p:cNvPr id="28" name="标题 27"/>
          <p:cNvSpPr>
            <a:spLocks noGrp="1"/>
          </p:cNvSpPr>
          <p:nvPr>
            <p:ph type="title"/>
          </p:nvPr>
        </p:nvSpPr>
        <p:spPr>
          <a:xfrm>
            <a:off x="3291205" y="2183130"/>
            <a:ext cx="6816725" cy="1325880"/>
          </a:xfrm>
        </p:spPr>
        <p:txBody>
          <a:bodyPr>
            <a:noAutofit/>
          </a:bodyPr>
          <a:lstStyle/>
          <a:p>
            <a:pPr algn="dist"/>
            <a:r>
              <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rPr>
              <a:t>感谢您的欣赏</a:t>
            </a:r>
            <a:endParaRPr lang="zh-CN" altLang="en-US" sz="6600" dirty="0">
              <a:solidFill>
                <a:srgbClr val="3B9C87"/>
              </a:solidFill>
              <a:latin typeface="方正正黑简体" panose="02000000000000000000" pitchFamily="2" charset="-122"/>
              <a:ea typeface="方正正黑简体" panose="02000000000000000000" pitchFamily="2" charset="-122"/>
              <a:cs typeface="+mn-ea"/>
              <a:sym typeface="+mn-lt"/>
            </a:endParaRPr>
          </a:p>
        </p:txBody>
      </p:sp>
      <p:pic>
        <p:nvPicPr>
          <p:cNvPr id="34" name="图片 33" descr="dassd (2)"/>
          <p:cNvPicPr>
            <a:picLocks noChangeAspect="1"/>
          </p:cNvPicPr>
          <p:nvPr/>
        </p:nvPicPr>
        <p:blipFill>
          <a:blip r:embed="rId4" cstate="screen"/>
          <a:stretch>
            <a:fillRect/>
          </a:stretch>
        </p:blipFill>
        <p:spPr>
          <a:xfrm>
            <a:off x="2281555" y="2313940"/>
            <a:ext cx="690245" cy="651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8"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一、健康的概念</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21" name="图片 20"/>
          <p:cNvPicPr>
            <a:picLocks noChangeAspect="1"/>
          </p:cNvPicPr>
          <p:nvPr/>
        </p:nvPicPr>
        <p:blipFill>
          <a:blip r:embed="rId4" cstate="screen"/>
          <a:stretch>
            <a:fillRect/>
          </a:stretch>
        </p:blipFill>
        <p:spPr>
          <a:xfrm>
            <a:off x="7274936" y="1776820"/>
            <a:ext cx="4742893" cy="4742893"/>
          </a:xfrm>
          <a:prstGeom prst="rect">
            <a:avLst/>
          </a:prstGeom>
        </p:spPr>
      </p:pic>
      <p:sp>
        <p:nvSpPr>
          <p:cNvPr id="3" name="文本框 2"/>
          <p:cNvSpPr txBox="1"/>
          <p:nvPr/>
        </p:nvSpPr>
        <p:spPr>
          <a:xfrm>
            <a:off x="904240" y="1537970"/>
            <a:ext cx="7106920" cy="4250690"/>
          </a:xfrm>
          <a:prstGeom prst="rect">
            <a:avLst/>
          </a:prstGeom>
          <a:noFill/>
        </p:spPr>
        <p:txBody>
          <a:bodyPr wrap="square" rtlCol="0">
            <a:spAutoFit/>
          </a:bodyPr>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1948 年，世界卫生组织在其宪章中提出了三维健康概念：“健康是身体上、精神上和社会适应上的完好状态，而不仅仅是没有疾病或虚弱。”</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1990 年，世界卫生组织进一步对三维健康概念作出解释：“健康不仅是躯体没有疾病，而是要具备躯体、心理和社会三方面的完好状态。”</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1990 年，WHO 又在有关文件中提出：健康包括躯体健康、心理健康、社会适应良好和道德健康四个方面。这是四位一体的健康新概念。</a:t>
            </a:r>
            <a:endParaRPr lang="zh-CN" altLang="en-US" sz="1600" spc="300" dirty="0">
              <a:solidFill>
                <a:schemeClr val="tx1">
                  <a:lumMod val="75000"/>
                  <a:lumOff val="25000"/>
                </a:schemeClr>
              </a:solidFill>
              <a:cs typeface="+mn-ea"/>
            </a:endParaRPr>
          </a:p>
          <a:p>
            <a:pPr algn="just">
              <a:lnSpc>
                <a:spcPct val="130000"/>
              </a:lnSpc>
              <a:spcBef>
                <a:spcPts val="0"/>
              </a:spcBef>
              <a:spcAft>
                <a:spcPts val="0"/>
              </a:spcAft>
              <a:buClrTx/>
              <a:buSzTx/>
              <a:buNone/>
            </a:pPr>
            <a:r>
              <a:rPr lang="zh-CN" altLang="en-US" sz="1600" spc="300" dirty="0">
                <a:solidFill>
                  <a:schemeClr val="tx1">
                    <a:lumMod val="75000"/>
                    <a:lumOff val="25000"/>
                  </a:schemeClr>
                </a:solidFill>
                <a:cs typeface="+mn-ea"/>
              </a:rPr>
              <a:t>近年来，世界卫生组织提出用“五快”来衡量躯体的健康状况，用“三良”来衡量心理的健康状况。“五快”包括：食得快、便得快、睡得快、说得快、走得快；“三良”包括：良好的个性、良好的处事能力、良好的人际关系。</a:t>
            </a:r>
            <a:endParaRPr lang="zh-CN" altLang="en-US" sz="1600" spc="300" dirty="0">
              <a:solidFill>
                <a:schemeClr val="tx1">
                  <a:lumMod val="75000"/>
                  <a:lumOff val="25000"/>
                </a:schemeClr>
              </a:solidFill>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5342618" y="1863495"/>
            <a:ext cx="5389698" cy="3130550"/>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dirty="0">
                <a:latin typeface="+mn-lt"/>
                <a:ea typeface="+mn-ea"/>
                <a:cs typeface="+mn-ea"/>
                <a:sym typeface="+mn-lt"/>
              </a:rPr>
              <a:t>（一）生理健康</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标准：人体各器官组织结构完整，发育正常，功能良好，生理化指标正常，没有疾病或身体不处于虚弱状态。</a:t>
            </a:r>
            <a:endParaRPr lang="zh-CN" altLang="en-US" dirty="0">
              <a:latin typeface="+mn-lt"/>
              <a:ea typeface="+mn-ea"/>
              <a:cs typeface="+mn-ea"/>
              <a:sym typeface="+mn-lt"/>
            </a:endParaRPr>
          </a:p>
          <a:p>
            <a:pPr marL="0" indent="0">
              <a:buNone/>
            </a:pPr>
            <a:endParaRPr lang="en-US" altLang="zh-CN" dirty="0">
              <a:latin typeface="+mn-lt"/>
              <a:ea typeface="+mn-ea"/>
              <a:cs typeface="+mn-ea"/>
              <a:sym typeface="+mn-lt"/>
            </a:endParaRPr>
          </a:p>
          <a:p>
            <a:pPr fontAlgn="auto">
              <a:lnSpc>
                <a:spcPct val="120000"/>
              </a:lnSpc>
            </a:pPr>
            <a:r>
              <a:rPr lang="zh-CN" altLang="en-US" dirty="0">
                <a:latin typeface="+mn-lt"/>
                <a:ea typeface="+mn-ea"/>
                <a:cs typeface="+mn-ea"/>
                <a:sym typeface="+mn-lt"/>
              </a:rPr>
              <a:t>（二）心理健康</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标准：世界心理卫生联合会提出，身体、智力、情绪调和；适应环境，能在人际关系中彼此谦让；有幸福感；在工作和职业中，能充分发挥自己的能力，过着有效率的生活。</a:t>
            </a:r>
            <a:endParaRPr lang="zh-CN" altLang="en-US" dirty="0">
              <a:latin typeface="+mn-lt"/>
              <a:ea typeface="+mn-ea"/>
              <a:cs typeface="+mn-ea"/>
              <a:sym typeface="+mn-lt"/>
            </a:endParaRPr>
          </a:p>
        </p:txBody>
      </p:sp>
      <p:sp>
        <p:nvSpPr>
          <p:cNvPr id="3" name="标题 27"/>
          <p:cNvSpPr>
            <a:spLocks noGrp="1"/>
          </p:cNvSpPr>
          <p:nvPr>
            <p:custDataLst>
              <p:tags r:id="rId4"/>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一、健康的概念</a:t>
            </a:r>
            <a:endParaRPr sz="2000">
              <a:solidFill>
                <a:schemeClr val="tx1">
                  <a:lumMod val="75000"/>
                  <a:lumOff val="25000"/>
                </a:schemeClr>
              </a:solidFill>
              <a:latin typeface="+mn-lt"/>
              <a:ea typeface="+mn-ea"/>
              <a:cs typeface="+mn-ea"/>
              <a:sym typeface="+mn-lt"/>
            </a:endParaRPr>
          </a:p>
        </p:txBody>
      </p:sp>
      <p:pic>
        <p:nvPicPr>
          <p:cNvPr id="12" name="图片 11"/>
          <p:cNvPicPr>
            <a:picLocks noChangeAspect="1"/>
          </p:cNvPicPr>
          <p:nvPr>
            <p:custDataLst>
              <p:tags r:id="rId5"/>
            </p:custDataLst>
          </p:nvPr>
        </p:nvPicPr>
        <p:blipFill>
          <a:blip r:embed="rId6"/>
          <a:stretch>
            <a:fillRect/>
          </a:stretch>
        </p:blipFill>
        <p:spPr>
          <a:xfrm>
            <a:off x="448422" y="1058044"/>
            <a:ext cx="4742137" cy="5377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pic>
        <p:nvPicPr>
          <p:cNvPr id="5" name="图片 4"/>
          <p:cNvPicPr>
            <a:picLocks noChangeAspect="1"/>
          </p:cNvPicPr>
          <p:nvPr/>
        </p:nvPicPr>
        <p:blipFill>
          <a:blip r:embed="rId4" cstate="screen"/>
          <a:stretch>
            <a:fillRect/>
          </a:stretch>
        </p:blipFill>
        <p:spPr>
          <a:xfrm>
            <a:off x="6765470" y="49615"/>
            <a:ext cx="4540525" cy="6808385"/>
          </a:xfrm>
          <a:prstGeom prst="rect">
            <a:avLst/>
          </a:prstGeom>
        </p:spPr>
      </p:pic>
      <p:sp>
        <p:nvSpPr>
          <p:cNvPr id="3" name="标题 27"/>
          <p:cNvSpPr>
            <a:spLocks noGrp="1"/>
          </p:cNvSpPr>
          <p:nvPr>
            <p:custDataLst>
              <p:tags r:id="rId5"/>
            </p:custDataLst>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一、健康的概念</a:t>
            </a:r>
            <a:endParaRPr sz="2000">
              <a:solidFill>
                <a:schemeClr val="tx1">
                  <a:lumMod val="75000"/>
                  <a:lumOff val="25000"/>
                </a:schemeClr>
              </a:solidFill>
              <a:latin typeface="+mn-lt"/>
              <a:ea typeface="+mn-ea"/>
              <a:cs typeface="+mn-ea"/>
              <a:sym typeface="+mn-lt"/>
            </a:endParaRPr>
          </a:p>
        </p:txBody>
      </p:sp>
      <p:sp>
        <p:nvSpPr>
          <p:cNvPr id="7" name="文本框 6"/>
          <p:cNvSpPr txBox="1"/>
          <p:nvPr>
            <p:custDataLst>
              <p:tags r:id="rId6"/>
            </p:custDataLst>
          </p:nvPr>
        </p:nvSpPr>
        <p:spPr>
          <a:xfrm>
            <a:off x="813163" y="1647595"/>
            <a:ext cx="5389698" cy="4220845"/>
          </a:xfrm>
          <a:prstGeom prst="rect">
            <a:avLst/>
          </a:prstGeom>
          <a:noFill/>
        </p:spPr>
        <p:txBody>
          <a:bodyPr wrap="square">
            <a:spAutoFit/>
          </a:bodyPr>
          <a:lstStyle>
            <a:defPPr>
              <a:defRPr lang="zh-CN"/>
            </a:defPPr>
            <a:lvl1pPr marL="285750" indent="-285750" algn="just">
              <a:lnSpc>
                <a:spcPts val="3000"/>
              </a:lnSpc>
              <a:buFont typeface="Wingdings" panose="05000000000000000000" pitchFamily="2" charset="2"/>
              <a:buChar char="Ø"/>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fontAlgn="auto">
              <a:lnSpc>
                <a:spcPct val="120000"/>
              </a:lnSpc>
            </a:pPr>
            <a:r>
              <a:rPr lang="zh-CN" altLang="en-US" dirty="0">
                <a:latin typeface="+mn-lt"/>
                <a:ea typeface="+mn-ea"/>
                <a:cs typeface="+mn-ea"/>
                <a:sym typeface="+mn-lt"/>
              </a:rPr>
              <a:t>（三）社会关系健康</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从个体讲，主要是指社会适应。从群体讲，就是营造一种健康文明的社会风尚，包括社会生活方式、道德准则和行为规范。社会关系健康就是个体逐步接受现存社会的生活方式、道德规范和行为准则的过程，指人的社会关系和社会环境中的和谐一致状态，包括个人、家庭、社区、社会环境和社会风气。</a:t>
            </a:r>
            <a:endParaRPr lang="zh-CN" altLang="en-US" dirty="0">
              <a:latin typeface="+mn-lt"/>
              <a:ea typeface="+mn-ea"/>
              <a:cs typeface="+mn-ea"/>
              <a:sym typeface="+mn-lt"/>
            </a:endParaRPr>
          </a:p>
          <a:p>
            <a:pPr marL="0" indent="0" fontAlgn="auto">
              <a:lnSpc>
                <a:spcPct val="120000"/>
              </a:lnSpc>
              <a:buNone/>
            </a:pPr>
            <a:endParaRPr lang="zh-CN" altLang="en-US" dirty="0">
              <a:latin typeface="+mn-lt"/>
              <a:ea typeface="+mn-ea"/>
              <a:cs typeface="+mn-ea"/>
              <a:sym typeface="+mn-lt"/>
            </a:endParaRPr>
          </a:p>
          <a:p>
            <a:pPr fontAlgn="auto">
              <a:lnSpc>
                <a:spcPct val="120000"/>
              </a:lnSpc>
            </a:pPr>
            <a:r>
              <a:rPr lang="zh-CN" altLang="en-US" dirty="0">
                <a:latin typeface="+mn-lt"/>
                <a:ea typeface="+mn-ea"/>
                <a:cs typeface="+mn-ea"/>
                <a:sym typeface="+mn-lt"/>
              </a:rPr>
              <a:t>（四）道德健康</a:t>
            </a:r>
            <a:endParaRPr lang="zh-CN" altLang="en-US" dirty="0">
              <a:latin typeface="+mn-lt"/>
              <a:ea typeface="+mn-ea"/>
              <a:cs typeface="+mn-ea"/>
              <a:sym typeface="+mn-lt"/>
            </a:endParaRPr>
          </a:p>
          <a:p>
            <a:pPr marL="0" indent="0" fontAlgn="auto">
              <a:lnSpc>
                <a:spcPct val="120000"/>
              </a:lnSpc>
              <a:buNone/>
            </a:pPr>
            <a:r>
              <a:rPr lang="zh-CN" altLang="en-US" dirty="0">
                <a:latin typeface="+mn-lt"/>
                <a:ea typeface="+mn-ea"/>
                <a:cs typeface="+mn-ea"/>
                <a:sym typeface="+mn-lt"/>
              </a:rPr>
              <a:t>道德健康指不以损害他人利益来满足自己的需要，有辩别真伪、善恶、荣辱、美丑等是非观念，能按社会认为规范的准则约束、支配自己的行为，能为人的幸福作贡献。</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sz="2000">
                <a:solidFill>
                  <a:schemeClr val="tx1">
                    <a:lumMod val="75000"/>
                    <a:lumOff val="25000"/>
                  </a:schemeClr>
                </a:solidFill>
                <a:latin typeface="+mn-lt"/>
                <a:ea typeface="+mn-ea"/>
                <a:cs typeface="+mn-ea"/>
                <a:sym typeface="+mn-lt"/>
              </a:rPr>
              <a:t>二、健康教育的含义</a:t>
            </a:r>
            <a:endParaRPr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12" name="文本框 11"/>
          <p:cNvSpPr txBox="1"/>
          <p:nvPr/>
        </p:nvSpPr>
        <p:spPr>
          <a:xfrm>
            <a:off x="4023483" y="2196441"/>
            <a:ext cx="6845155" cy="3169285"/>
          </a:xfrm>
          <a:prstGeom prst="rect">
            <a:avLst/>
          </a:prstGeom>
          <a:noFill/>
        </p:spPr>
        <p:txBody>
          <a:bodyPr wrap="square">
            <a:spAutoFit/>
          </a:bodyPr>
          <a:lstStyle>
            <a:defPPr>
              <a:defRPr lang="zh-CN"/>
            </a:defPPr>
            <a:lvl1pPr algn="just">
              <a:lnSpc>
                <a:spcPts val="3000"/>
              </a:lnSpc>
              <a:defRPr sz="1400" b="0" i="0" spc="300">
                <a:solidFill>
                  <a:schemeClr val="tx1">
                    <a:lumMod val="75000"/>
                    <a:lumOff val="25000"/>
                  </a:schemeClr>
                </a:solidFill>
                <a:latin typeface="字魂95号-手刻宋" panose="00000500000000000000" charset="-122"/>
                <a:ea typeface="字魂95号-手刻宋" panose="00000500000000000000" charset="-122"/>
              </a:defRPr>
            </a:lvl1pPr>
          </a:lstStyle>
          <a:p>
            <a:r>
              <a:rPr lang="zh-CN" altLang="en-US" sz="1600" dirty="0">
                <a:latin typeface="+mn-lt"/>
                <a:ea typeface="+mn-ea"/>
                <a:cs typeface="+mn-ea"/>
                <a:sym typeface="+mn-lt"/>
              </a:rPr>
              <a:t>健康教育（health education）是通过有计划、有组织、有系统的社会和教育活动，促使人们自愿地改变不良的健康行为和影响健康行为的相关因素，消除或减轻影响健康的危险因素，预防疾病、促进健康和提高生活质量。</a:t>
            </a:r>
            <a:endParaRPr lang="zh-CN" altLang="en-US" sz="1600" dirty="0">
              <a:latin typeface="+mn-lt"/>
              <a:ea typeface="+mn-ea"/>
              <a:cs typeface="+mn-ea"/>
              <a:sym typeface="+mn-lt"/>
            </a:endParaRPr>
          </a:p>
          <a:p>
            <a:r>
              <a:rPr lang="zh-CN" altLang="en-US" sz="1600" dirty="0">
                <a:latin typeface="+mn-lt"/>
                <a:ea typeface="+mn-ea"/>
                <a:cs typeface="+mn-ea"/>
                <a:sym typeface="+mn-lt"/>
              </a:rPr>
              <a:t>1954 年，联合国世界卫生组织（WHO）指出健康教育与一般教育一样，关系到人们的知识、态度和行为的改变。健康教育，致力于帮助人们树立健康观念，引导形成有益于健康的行为，使之达到最佳的健康状态。</a:t>
            </a:r>
            <a:endParaRPr lang="zh-CN" altLang="en-US" sz="1600" dirty="0">
              <a:latin typeface="+mn-lt"/>
              <a:ea typeface="+mn-ea"/>
              <a:cs typeface="+mn-ea"/>
              <a:sym typeface="+mn-lt"/>
            </a:endParaRPr>
          </a:p>
        </p:txBody>
      </p:sp>
      <p:pic>
        <p:nvPicPr>
          <p:cNvPr id="14" name="图片 13"/>
          <p:cNvPicPr>
            <a:picLocks noChangeAspect="1"/>
          </p:cNvPicPr>
          <p:nvPr/>
        </p:nvPicPr>
        <p:blipFill>
          <a:blip r:embed="rId4" cstate="screen"/>
          <a:stretch>
            <a:fillRect/>
          </a:stretch>
        </p:blipFill>
        <p:spPr>
          <a:xfrm>
            <a:off x="1039297" y="1544230"/>
            <a:ext cx="2984186" cy="447375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8985" cy="6858000"/>
            <a:chOff x="0" y="0"/>
            <a:chExt cx="12198985" cy="6858000"/>
          </a:xfrm>
        </p:grpSpPr>
        <p:pic>
          <p:nvPicPr>
            <p:cNvPr id="4" name="图片 3" descr="5c91ad0d2792c"/>
            <p:cNvPicPr>
              <a:picLocks noChangeAspect="1"/>
            </p:cNvPicPr>
            <p:nvPr/>
          </p:nvPicPr>
          <p:blipFill>
            <a:blip r:embed="rId1"/>
            <a:stretch>
              <a:fillRect/>
            </a:stretch>
          </p:blipFill>
          <p:spPr>
            <a:xfrm>
              <a:off x="13970" y="0"/>
              <a:ext cx="12164060" cy="6858000"/>
            </a:xfrm>
            <a:prstGeom prst="rect">
              <a:avLst/>
            </a:prstGeom>
          </p:spPr>
        </p:pic>
        <p:pic>
          <p:nvPicPr>
            <p:cNvPr id="10" name="图片 9" descr="61551225af51a"/>
            <p:cNvPicPr>
              <a:picLocks noChangeAspect="1"/>
            </p:cNvPicPr>
            <p:nvPr/>
          </p:nvPicPr>
          <p:blipFill>
            <a:blip r:embed="rId2"/>
            <a:stretch>
              <a:fillRect/>
            </a:stretch>
          </p:blipFill>
          <p:spPr>
            <a:xfrm>
              <a:off x="0" y="0"/>
              <a:ext cx="12198985" cy="6858000"/>
            </a:xfrm>
            <a:prstGeom prst="rect">
              <a:avLst/>
            </a:prstGeom>
          </p:spPr>
        </p:pic>
      </p:grpSp>
      <p:sp>
        <p:nvSpPr>
          <p:cNvPr id="11" name="矩形 10"/>
          <p:cNvSpPr/>
          <p:nvPr/>
        </p:nvSpPr>
        <p:spPr>
          <a:xfrm>
            <a:off x="323215" y="353695"/>
            <a:ext cx="11544935" cy="6150610"/>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标题 27"/>
          <p:cNvSpPr>
            <a:spLocks noGrp="1"/>
          </p:cNvSpPr>
          <p:nvPr/>
        </p:nvSpPr>
        <p:spPr>
          <a:xfrm>
            <a:off x="1108075" y="603250"/>
            <a:ext cx="5095240" cy="45466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ts val="3600"/>
              </a:lnSpc>
            </a:pPr>
            <a:r>
              <a:rPr lang="en-US" sz="2000">
                <a:solidFill>
                  <a:schemeClr val="tx1">
                    <a:lumMod val="75000"/>
                    <a:lumOff val="25000"/>
                  </a:schemeClr>
                </a:solidFill>
                <a:latin typeface="+mn-lt"/>
                <a:ea typeface="+mn-ea"/>
                <a:cs typeface="+mn-ea"/>
                <a:sym typeface="+mn-lt"/>
              </a:rPr>
              <a:t>三、健康教育的特点</a:t>
            </a:r>
            <a:endParaRPr lang="en-US" sz="2000">
              <a:solidFill>
                <a:schemeClr val="tx1">
                  <a:lumMod val="75000"/>
                  <a:lumOff val="25000"/>
                </a:schemeClr>
              </a:solidFill>
              <a:latin typeface="+mn-lt"/>
              <a:ea typeface="+mn-ea"/>
              <a:cs typeface="+mn-ea"/>
              <a:sym typeface="+mn-lt"/>
            </a:endParaRPr>
          </a:p>
        </p:txBody>
      </p:sp>
      <p:pic>
        <p:nvPicPr>
          <p:cNvPr id="6" name="图片 5" descr="dassd (2)"/>
          <p:cNvPicPr>
            <a:picLocks noChangeAspect="1"/>
          </p:cNvPicPr>
          <p:nvPr/>
        </p:nvPicPr>
        <p:blipFill>
          <a:blip r:embed="rId3" cstate="screen"/>
          <a:stretch>
            <a:fillRect/>
          </a:stretch>
        </p:blipFill>
        <p:spPr>
          <a:xfrm>
            <a:off x="448310" y="463550"/>
            <a:ext cx="629285" cy="594360"/>
          </a:xfrm>
          <a:prstGeom prst="rect">
            <a:avLst/>
          </a:prstGeom>
        </p:spPr>
      </p:pic>
      <p:sp>
        <p:nvSpPr>
          <p:cNvPr id="9" name="文本框 8"/>
          <p:cNvSpPr txBox="1"/>
          <p:nvPr/>
        </p:nvSpPr>
        <p:spPr>
          <a:xfrm>
            <a:off x="660400" y="1316355"/>
            <a:ext cx="6830695" cy="4707890"/>
          </a:xfrm>
          <a:prstGeom prst="rect">
            <a:avLst/>
          </a:prstGeom>
          <a:noFill/>
        </p:spPr>
        <p:txBody>
          <a:bodyPr wrap="square">
            <a:spAutoFit/>
          </a:bodyPr>
          <a:lstStyle>
            <a:defPPr>
              <a:defRPr lang="zh-CN"/>
            </a:defPPr>
            <a:lvl1pPr algn="just">
              <a:lnSpc>
                <a:spcPts val="3000"/>
              </a:lnSpc>
              <a:defRPr sz="1600" b="0" i="0" spc="300">
                <a:solidFill>
                  <a:schemeClr val="tx1">
                    <a:lumMod val="75000"/>
                    <a:lumOff val="25000"/>
                  </a:schemeClr>
                </a:solidFill>
                <a:latin typeface="字魂95号-手刻宋" panose="00000500000000000000" charset="-122"/>
                <a:ea typeface="字魂95号-手刻宋" panose="00000500000000000000" charset="-122"/>
              </a:defRPr>
            </a:lvl1pPr>
          </a:lstStyle>
          <a:p>
            <a:pPr marL="285750" indent="-285750">
              <a:buFont typeface="Wingdings" panose="05000000000000000000" pitchFamily="2" charset="2"/>
              <a:buChar char="Ø"/>
            </a:pPr>
            <a:r>
              <a:rPr lang="zh-CN" altLang="en-US" b="1" dirty="0">
                <a:solidFill>
                  <a:srgbClr val="3B9C87"/>
                </a:solidFill>
                <a:latin typeface="+mn-lt"/>
                <a:ea typeface="+mn-ea"/>
                <a:cs typeface="+mn-ea"/>
                <a:sym typeface="+mn-lt"/>
              </a:rPr>
              <a:t>（一）健康教育是就有关健康的议题对人们进行教育的过程</a:t>
            </a:r>
            <a:endParaRPr lang="zh-CN" altLang="en-US" b="1" dirty="0">
              <a:solidFill>
                <a:srgbClr val="3B9C87"/>
              </a:solidFill>
              <a:latin typeface="+mn-lt"/>
              <a:ea typeface="+mn-ea"/>
              <a:cs typeface="+mn-ea"/>
              <a:sym typeface="+mn-lt"/>
            </a:endParaRPr>
          </a:p>
          <a:p>
            <a:pPr indent="0">
              <a:buFont typeface="Wingdings" panose="05000000000000000000" pitchFamily="2" charset="2"/>
              <a:buNone/>
            </a:pPr>
            <a:r>
              <a:rPr lang="zh-CN" altLang="en-US" dirty="0">
                <a:latin typeface="+mn-lt"/>
                <a:ea typeface="+mn-ea"/>
                <a:cs typeface="+mn-ea"/>
                <a:sym typeface="+mn-lt"/>
              </a:rPr>
              <a:t>健康教育是国民基础教育的一部分，实际上就是运用教育学的理论和方法，帮助人们掌握健康知识和健康技能，提高自我保健能力的过程。</a:t>
            </a:r>
            <a:endParaRPr lang="zh-CN" altLang="en-US" dirty="0">
              <a:latin typeface="+mn-lt"/>
              <a:ea typeface="+mn-ea"/>
              <a:cs typeface="+mn-ea"/>
              <a:sym typeface="+mn-lt"/>
            </a:endParaRPr>
          </a:p>
          <a:p>
            <a:pPr marL="285750" indent="-285750">
              <a:buFont typeface="Wingdings" panose="05000000000000000000" pitchFamily="2" charset="2"/>
              <a:buChar char="Ø"/>
            </a:pPr>
            <a:r>
              <a:rPr lang="zh-CN" altLang="en-US" b="1" dirty="0">
                <a:solidFill>
                  <a:srgbClr val="3B9C87"/>
                </a:solidFill>
                <a:latin typeface="+mn-lt"/>
                <a:ea typeface="+mn-ea"/>
                <a:cs typeface="+mn-ea"/>
                <a:sym typeface="+mn-lt"/>
              </a:rPr>
              <a:t>（二）以目标人群为中心，强调自我保健</a:t>
            </a:r>
            <a:endParaRPr lang="zh-CN" altLang="en-US" b="1" dirty="0">
              <a:solidFill>
                <a:srgbClr val="3B9C87"/>
              </a:solidFill>
              <a:latin typeface="+mn-lt"/>
              <a:ea typeface="+mn-ea"/>
              <a:cs typeface="+mn-ea"/>
              <a:sym typeface="+mn-lt"/>
            </a:endParaRPr>
          </a:p>
          <a:p>
            <a:pPr indent="0">
              <a:buFont typeface="Wingdings" panose="05000000000000000000" pitchFamily="2" charset="2"/>
              <a:buNone/>
            </a:pPr>
            <a:r>
              <a:rPr lang="zh-CN" altLang="en-US" dirty="0">
                <a:latin typeface="+mn-lt"/>
                <a:ea typeface="+mn-ea"/>
                <a:cs typeface="+mn-ea"/>
                <a:sym typeface="+mn-lt"/>
              </a:rPr>
              <a:t>健康教育以传播、教育、干预为手段，调动目标人群自身的主动性、自觉性和积极性。健康教育干预计划的制订、实施和评价的全过程，都需要目标人群的全面参与或卷入。</a:t>
            </a:r>
            <a:endParaRPr lang="zh-CN" altLang="en-US" dirty="0">
              <a:latin typeface="+mn-lt"/>
              <a:ea typeface="+mn-ea"/>
              <a:cs typeface="+mn-ea"/>
              <a:sym typeface="+mn-lt"/>
            </a:endParaRPr>
          </a:p>
          <a:p>
            <a:pPr marL="285750" indent="-285750" algn="just">
              <a:buClrTx/>
              <a:buSzTx/>
              <a:buFont typeface="Wingdings" panose="05000000000000000000" pitchFamily="2" charset="2"/>
              <a:buChar char="Ø"/>
            </a:pPr>
            <a:r>
              <a:rPr lang="zh-CN" altLang="en-US" b="1" dirty="0">
                <a:solidFill>
                  <a:srgbClr val="3B9C87"/>
                </a:solidFill>
                <a:latin typeface="+mn-lt"/>
                <a:ea typeface="+mn-ea"/>
                <a:cs typeface="+mn-ea"/>
                <a:sym typeface="+mn-lt"/>
              </a:rPr>
              <a:t>（三）健康教育以行为改变为主要工作目标</a:t>
            </a:r>
            <a:endParaRPr lang="zh-CN" altLang="en-US" b="1" dirty="0">
              <a:solidFill>
                <a:srgbClr val="3B9C87"/>
              </a:solidFill>
              <a:latin typeface="+mn-lt"/>
              <a:ea typeface="+mn-ea"/>
              <a:cs typeface="+mn-ea"/>
              <a:sym typeface="+mn-lt"/>
            </a:endParaRPr>
          </a:p>
          <a:p>
            <a:pPr indent="0">
              <a:buFont typeface="Wingdings" panose="05000000000000000000" pitchFamily="2" charset="2"/>
              <a:buNone/>
            </a:pPr>
            <a:r>
              <a:rPr lang="zh-CN" altLang="en-US" dirty="0">
                <a:latin typeface="+mn-lt"/>
                <a:ea typeface="+mn-ea"/>
                <a:cs typeface="+mn-ea"/>
                <a:sym typeface="+mn-lt"/>
              </a:rPr>
              <a:t>行为与生活方式是健康的重要影响因素之一。健康教育对目标人群开展传播教育和干预，目的是帮助目标人群减少或去除危害健康行为，养成促进健康行为，从而保护和促进健康。</a:t>
            </a:r>
            <a:endParaRPr lang="zh-CN" altLang="en-US" dirty="0">
              <a:latin typeface="+mn-lt"/>
              <a:ea typeface="+mn-ea"/>
              <a:cs typeface="+mn-ea"/>
              <a:sym typeface="+mn-lt"/>
            </a:endParaRPr>
          </a:p>
        </p:txBody>
      </p:sp>
      <p:pic>
        <p:nvPicPr>
          <p:cNvPr id="5" name="图片 4"/>
          <p:cNvPicPr>
            <a:picLocks noChangeAspect="1"/>
          </p:cNvPicPr>
          <p:nvPr/>
        </p:nvPicPr>
        <p:blipFill>
          <a:blip r:embed="rId4"/>
          <a:stretch>
            <a:fillRect/>
          </a:stretch>
        </p:blipFill>
        <p:spPr>
          <a:xfrm>
            <a:off x="7603959" y="723537"/>
            <a:ext cx="3993681" cy="59871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9" grpId="0"/>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449_4*m_h_f*1_1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449_4*m_h_f*1_3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449_4*m_h_f*1_2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4.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449_4*m_h_f*1_4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449_4*m_i*1_3"/>
  <p:tag name="KSO_WM_TEMPLATE_CATEGORY" val="diagram"/>
  <p:tag name="KSO_WM_TEMPLATE_INDEX" val="449"/>
  <p:tag name="KSO_WM_UNIT_LAYERLEVEL" val="1_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449_4*m_i*1_4"/>
  <p:tag name="KSO_WM_TEMPLATE_CATEGORY" val="diagram"/>
  <p:tag name="KSO_WM_TEMPLATE_INDEX" val="449"/>
  <p:tag name="KSO_WM_UNIT_LAYERLEVEL" val="1_1"/>
  <p:tag name="KSO_WM_TAG_VERSION" val="1.0"/>
  <p:tag name="KSO_WM_BEAUTIFY_FLAG" val="#wm#"/>
  <p:tag name="KSO_WM_UNIT_LINE_FORE_SCHEMECOLOR_INDEX" val="5"/>
  <p:tag name="KSO_WM_UNIT_LINE_FILL_TYPE"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449_4*m_h_i*1_1_3"/>
  <p:tag name="KSO_WM_TEMPLATE_CATEGORY" val="diagram"/>
  <p:tag name="KSO_WM_TEMPLATE_INDEX" val="449"/>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449_4*m_h_i*1_1_2"/>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449_4*m_h_i*1_1_4"/>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5"/>
  <p:tag name="KSO_WM_UNIT_ID" val="diagram449_4*m_i*1_5"/>
  <p:tag name="KSO_WM_TEMPLATE_CATEGORY" val="diagram"/>
  <p:tag name="KSO_WM_TEMPLATE_INDEX" val="449"/>
  <p:tag name="KSO_WM_UNIT_LAYERLEVEL" val="1_1"/>
  <p:tag name="KSO_WM_TAG_VERSION" val="1.0"/>
  <p:tag name="KSO_WM_BEAUTIFY_FLAG" val="#wm#"/>
  <p:tag name="KSO_WM_UNIT_LINE_FORE_SCHEMECOLOR_INDEX" val="6"/>
  <p:tag name="KSO_WM_UNIT_LINE_FILL_TYPE"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449_4*m_h_i*1_2_3"/>
  <p:tag name="KSO_WM_TEMPLATE_CATEGORY" val="diagram"/>
  <p:tag name="KSO_WM_TEMPLATE_INDEX" val="449"/>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449_4*m_h_i*1_2_4"/>
  <p:tag name="KSO_WM_TEMPLATE_CATEGORY" val="diagram"/>
  <p:tag name="KSO_WM_TEMPLATE_INDEX" val="449"/>
  <p:tag name="KSO_WM_UNIT_LAYERLEVEL" val="1_1_1"/>
  <p:tag name="KSO_WM_TAG_VERSION" val="1.0"/>
  <p:tag name="KSO_WM_BEAUTIFY_FLAG" val="#wm#"/>
  <p:tag name="KSO_WM_UNIT_LINE_FORE_SCHEMECOLOR_INDEX" val="6"/>
  <p:tag name="KSO_WM_UNIT_LINE_FILL_TYPE"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449_4*m_h_i*1_2_2"/>
  <p:tag name="KSO_WM_TEMPLATE_CATEGORY" val="diagram"/>
  <p:tag name="KSO_WM_TEMPLATE_INDEX" val="449"/>
  <p:tag name="KSO_WM_UNIT_LAYERLEVEL" val="1_1_1"/>
  <p:tag name="KSO_WM_TAG_VERSION" val="1.0"/>
  <p:tag name="KSO_WM_BEAUTIFY_FLAG" val="#wm#"/>
  <p:tag name="KSO_WM_UNIT_LINE_FORE_SCHEMECOLOR_INDEX" val="6"/>
  <p:tag name="KSO_WM_UNIT_LINE_FILL_TYPE"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449_4*m_i*1_1"/>
  <p:tag name="KSO_WM_TEMPLATE_CATEGORY" val="diagram"/>
  <p:tag name="KSO_WM_TEMPLATE_INDEX" val="449"/>
  <p:tag name="KSO_WM_UNIT_LAYERLEVEL" val="1_1"/>
  <p:tag name="KSO_WM_TAG_VERSION" val="1.0"/>
  <p:tag name="KSO_WM_BEAUTIFY_FLAG" val="#wm#"/>
  <p:tag name="KSO_WM_UNIT_LINE_FORE_SCHEMECOLOR_INDEX" val="7"/>
  <p:tag name="KSO_WM_UNIT_LINE_FILL_TYPE"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449_4*m_h_i*1_3_1"/>
  <p:tag name="KSO_WM_TEMPLATE_CATEGORY" val="diagram"/>
  <p:tag name="KSO_WM_TEMPLATE_INDEX" val="449"/>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449_4*m_h_i*1_3_3"/>
  <p:tag name="KSO_WM_TEMPLATE_CATEGORY" val="diagram"/>
  <p:tag name="KSO_WM_TEMPLATE_INDEX" val="449"/>
  <p:tag name="KSO_WM_UNIT_LAYERLEVEL" val="1_1_1"/>
  <p:tag name="KSO_WM_TAG_VERSION" val="1.0"/>
  <p:tag name="KSO_WM_BEAUTIFY_FLAG" val="#wm#"/>
  <p:tag name="KSO_WM_UNIT_LINE_FORE_SCHEMECOLOR_INDEX" val="7"/>
  <p:tag name="KSO_WM_UNIT_LINE_FILL_TYPE"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449_4*m_h_i*1_3_2"/>
  <p:tag name="KSO_WM_TEMPLATE_CATEGORY" val="diagram"/>
  <p:tag name="KSO_WM_TEMPLATE_INDEX" val="449"/>
  <p:tag name="KSO_WM_UNIT_LAYERLEVEL" val="1_1_1"/>
  <p:tag name="KSO_WM_TAG_VERSION" val="1.0"/>
  <p:tag name="KSO_WM_BEAUTIFY_FLAG" val="#wm#"/>
  <p:tag name="KSO_WM_UNIT_LINE_FORE_SCHEMECOLOR_INDEX" val="7"/>
  <p:tag name="KSO_WM_UNIT_LINE_FILL_TYPE"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449_4*m_i*1_2"/>
  <p:tag name="KSO_WM_TEMPLATE_CATEGORY" val="diagram"/>
  <p:tag name="KSO_WM_TEMPLATE_INDEX" val="449"/>
  <p:tag name="KSO_WM_UNIT_LAYERLEVEL" val="1_1"/>
  <p:tag name="KSO_WM_TAG_VERSION" val="1.0"/>
  <p:tag name="KSO_WM_BEAUTIFY_FLAG" val="#wm#"/>
  <p:tag name="KSO_WM_UNIT_LINE_FORE_SCHEMECOLOR_INDEX" val="5"/>
  <p:tag name="KSO_WM_UNIT_LINE_FILL_TYPE"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449_4*m_h_i*1_4_2"/>
  <p:tag name="KSO_WM_TEMPLATE_CATEGORY" val="diagram"/>
  <p:tag name="KSO_WM_TEMPLATE_INDEX" val="449"/>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449_4*m_h_i*1_4_1"/>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449_4*m_h_i*1_4_3"/>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449_4*m_h_i*1_1_1"/>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449_4*m_h_i*1_2_1"/>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4"/>
  <p:tag name="KSO_WM_UNIT_ID" val="diagram449_4*m_h_i*1_3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4"/>
  <p:tag name="KSO_WM_UNIT_ID" val="diagram449_4*m_h_i*1_4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19397_6*l_h_i*1_1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5"/>
  <p:tag name="KSO_WM_UNIT_LINE_FILL_TYPE" val="2"/>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9397_6*l_h_i*1_1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19397_6*l_h_i*1_1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5"/>
  <p:tag name="KSO_WM_UNIT_TEXT_FILL_TYPE" val="1"/>
</p:tagLst>
</file>

<file path=ppt/tags/tag41.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397_6*l_h_f*1_1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19397_6*l_h_i*1_2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6"/>
  <p:tag name="KSO_WM_UNIT_LINE_FILL_TYPE" val="2"/>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9397_6*l_h_i*1_2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19397_6*l_h_i*1_2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6"/>
  <p:tag name="KSO_WM_UNIT_TEXT_FILL_TYPE" val="1"/>
</p:tagLst>
</file>

<file path=ppt/tags/tag45.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397_6*l_h_f*1_2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19397_6*l_h_i*1_3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7"/>
  <p:tag name="KSO_WM_UNIT_LINE_FILL_TYPE" val="2"/>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9397_6*l_h_i*1_3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19397_6*l_h_i*1_3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7"/>
  <p:tag name="KSO_WM_UNIT_TEXT_FILL_TYPE" val="1"/>
</p:tagLst>
</file>

<file path=ppt/tags/tag49.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397_6*l_h_f*1_3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19397_6*l_h_i*1_4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8"/>
  <p:tag name="KSO_WM_UNIT_LINE_FILL_TYPE" val="2"/>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9397_6*l_h_i*1_4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19397_6*l_h_i*1_4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8"/>
  <p:tag name="KSO_WM_UNIT_TEXT_FILL_TYPE" val="1"/>
</p:tagLst>
</file>

<file path=ppt/tags/tag53.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9397_6*l_h_f*1_4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19397_6*l_h_i*1_5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9"/>
  <p:tag name="KSO_WM_UNIT_LINE_FILL_TYPE" val="2"/>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19397_6*l_h_i*1_5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19397_6*l_h_i*1_5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9"/>
  <p:tag name="KSO_WM_UNIT_TEXT_FILL_TYPE" val="1"/>
</p:tagLst>
</file>

<file path=ppt/tags/tag57.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9397_6*l_h_f*1_5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19397_6*l_h_i*1_6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0"/>
  <p:tag name="KSO_WM_UNIT_LINE_FILL_TYPE" val="2"/>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19397_6*l_h_i*1_6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19397_6*l_h_i*1_6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10"/>
  <p:tag name="KSO_WM_UNIT_TEXT_FILL_TYPE" val="1"/>
</p:tagLst>
</file>

<file path=ppt/tags/tag61.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19397_6*l_h_f*1_6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2"/>
  <p:tag name="KSO_WM_UNIT_ID" val="diagram20219397_6*l_h_i*1_7_2"/>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5"/>
  <p:tag name="KSO_WM_UNIT_LINE_FILL_TYPE" val="2"/>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3"/>
  <p:tag name="KSO_WM_UNIT_ID" val="diagram20219397_6*l_h_i*1_7_3"/>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8"/>
  <p:tag name="KSO_WM_UNIT_LINE_FORE_SCHEMECOLOR_INDEX" val="14"/>
  <p:tag name="KSO_WM_UNIT_LINE_FILL_TYPE" val="2"/>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7_1"/>
  <p:tag name="KSO_WM_UNIT_ID" val="diagram20219397_6*l_h_i*1_7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VALUE" val="1"/>
  <p:tag name="KSO_WM_UNIT_TEXT_FILL_FORE_SCHEMECOLOR_INDEX" val="5"/>
  <p:tag name="KSO_WM_UNIT_TEXT_FILL_TYPE" val="1"/>
</p:tagLst>
</file>

<file path=ppt/tags/tag65.xml><?xml version="1.0" encoding="utf-8"?>
<p:tagLst xmlns:p="http://schemas.openxmlformats.org/presentationml/2006/main">
  <p:tag name="KSO_WM_UNIT_SUBTYPE" val="a"/>
  <p:tag name="KSO_WM_UNIT_PRESET_TEXT" val="单击此处添加&#13;文本具体内容"/>
  <p:tag name="KSO_WM_UNIT_NOCLEAR" val="0"/>
  <p:tag name="KSO_WM_UNIT_VALUE" val="36"/>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diagram20219397_6*l_h_f*1_7_1"/>
  <p:tag name="KSO_WM_TEMPLATE_CATEGORY" val="diagram"/>
  <p:tag name="KSO_WM_TEMPLATE_INDEX" val="20219397"/>
  <p:tag name="KSO_WM_UNIT_LAYERLEVEL" val="1_1_1"/>
  <p:tag name="KSO_WM_TAG_VERSION" val="1.0"/>
  <p:tag name="KSO_WM_BEAUTIFY_FLAG" val="#wm#"/>
  <p:tag name="KSO_WM_CHIP_GROUPID" val="60bed2524737e0f4c1ebe88a"/>
  <p:tag name="KSO_WM_CHIP_XID" val="60bed2524737e0f4c1ebe88b"/>
  <p:tag name="KSO_WM_ASSEMBLE_CHIP_INDEX" val="99babed4fe7b41908b74c278a8f340d2"/>
  <p:tag name="KSO_WM_UNIT_TEXT_FILL_FORE_SCHEMECOLOR_INDEX" val="13"/>
  <p:tag name="KSO_WM_UNIT_TEXT_FILL_TYPE" val="1"/>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PP_MARK_KEY" val="d0ed02ee-c2fc-440e-a3e9-47acfc7d739f"/>
  <p:tag name="COMMONDATA" val="eyJoZGlkIjoiNzQ3MTk3OTEyZDg4NzA3ZGRmN2U4ZTcxY2Y1ODYwYzQifQ=="/>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blrhuv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8573</Words>
  <Application>WPS 演示</Application>
  <PresentationFormat>自定义</PresentationFormat>
  <Paragraphs>322</Paragraphs>
  <Slides>40</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40</vt:i4>
      </vt:variant>
    </vt:vector>
  </HeadingPairs>
  <TitlesOfParts>
    <vt:vector size="50" baseType="lpstr">
      <vt:lpstr>Arial</vt:lpstr>
      <vt:lpstr>宋体</vt:lpstr>
      <vt:lpstr>Wingdings</vt:lpstr>
      <vt:lpstr>方正正黑简体</vt:lpstr>
      <vt:lpstr>字魂95号-手刻宋</vt:lpstr>
      <vt:lpstr>微软雅黑</vt:lpstr>
      <vt:lpstr>Arial Unicode MS</vt:lpstr>
      <vt:lpstr>Calibri</vt:lpstr>
      <vt:lpstr>第一PPT，www.1ppt.com</vt:lpstr>
      <vt:lpstr>自定义设计方案</vt:lpstr>
      <vt:lpstr>大学生健康教育</vt:lpstr>
      <vt:lpstr>目录</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感谢您的欣赏</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青少年心理健康</dc:title>
  <dc:creator>第一PPT</dc:creator>
  <cp:keywords>www.1ppt.com</cp:keywords>
  <dc:description>www.1ppt.com</dc:description>
  <cp:lastModifiedBy>老学生一枚</cp:lastModifiedBy>
  <cp:revision>165</cp:revision>
  <dcterms:created xsi:type="dcterms:W3CDTF">2022-01-25T01:59:00Z</dcterms:created>
  <dcterms:modified xsi:type="dcterms:W3CDTF">2023-02-16T07:57:18Z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A4668FC82C7D46A88AA077F3F5D5CE2C</vt:lpwstr>
  </property>
  <property fmtid="{D5CDD505-2E9C-101B-9397-08002B2CF9AE}" pid="3" name="KSOProductBuildVer">
    <vt:lpwstr>2052-11.1.0.13703</vt:lpwstr>
  </property>
</Properties>
</file>