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291" r:id="rId8"/>
    <p:sldId id="292" r:id="rId9"/>
    <p:sldId id="262" r:id="rId10"/>
    <p:sldId id="293" r:id="rId11"/>
    <p:sldId id="290" r:id="rId12"/>
    <p:sldId id="294" r:id="rId13"/>
    <p:sldId id="265" r:id="rId14"/>
    <p:sldId id="276" r:id="rId15"/>
    <p:sldId id="260" r:id="rId16"/>
    <p:sldId id="264" r:id="rId17"/>
    <p:sldId id="295" r:id="rId18"/>
    <p:sldId id="257" r:id="rId19"/>
  </p:sldIdLst>
  <p:sldSz cx="12192000" cy="6858000"/>
  <p:notesSz cx="6858000" cy="9144000"/>
  <p:embeddedFontLst>
    <p:embeddedFont>
      <p:font typeface="黑体" panose="02010609060101010101" charset="-122"/>
      <p:regular r:id="rId23"/>
    </p:embeddedFont>
    <p:embeddedFont>
      <p:font typeface="汉仪文黑-55简" panose="00020600040101010101" pitchFamily="18" charset="-122"/>
      <p:regular r:id="rId24"/>
    </p:embeddedFont>
    <p:embeddedFont>
      <p:font typeface="Calibri" panose="020F0502020204030204" charset="0"/>
      <p:regular r:id="rId25"/>
      <p:bold r:id="rId26"/>
      <p:italic r:id="rId27"/>
      <p:boldItalic r:id="rId28"/>
    </p:embeddedFont>
    <p:embeddedFont>
      <p:font typeface="Calibri Light" panose="020F0302020204030204" charset="0"/>
      <p:regular r:id="rId29"/>
      <p:italic r:id="rId30"/>
    </p:embeddedFont>
  </p:embeddedFontLst>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C97"/>
    <a:srgbClr val="6091A8"/>
    <a:srgbClr val="578FB7"/>
    <a:srgbClr val="C57E90"/>
    <a:srgbClr val="9DCBDB"/>
    <a:srgbClr val="7188B0"/>
    <a:srgbClr val="8EAADC"/>
    <a:srgbClr val="6A73A1"/>
    <a:srgbClr val="FFFFFF"/>
    <a:srgbClr val="FBCE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gs" Target="tags/tag36.xml"/><Relationship Id="rId30" Type="http://schemas.openxmlformats.org/officeDocument/2006/relationships/font" Target="fonts/font8.fntdata"/><Relationship Id="rId3" Type="http://schemas.openxmlformats.org/officeDocument/2006/relationships/slide" Target="slides/slide1.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1" Type="http://schemas.openxmlformats.org/officeDocument/2006/relationships/slideLayout" Target="../slideLayouts/slideLayout1.xml"/><Relationship Id="rId10" Type="http://schemas.openxmlformats.org/officeDocument/2006/relationships/tags" Target="../tags/tag15.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1" Type="http://schemas.openxmlformats.org/officeDocument/2006/relationships/slideLayout" Target="../slideLayouts/slideLayout1.xml"/><Relationship Id="rId20" Type="http://schemas.openxmlformats.org/officeDocument/2006/relationships/tags" Target="../tags/tag35.xml"/><Relationship Id="rId2" Type="http://schemas.openxmlformats.org/officeDocument/2006/relationships/tags" Target="../tags/tag17.xml"/><Relationship Id="rId19" Type="http://schemas.openxmlformats.org/officeDocument/2006/relationships/tags" Target="../tags/tag34.xml"/><Relationship Id="rId18" Type="http://schemas.openxmlformats.org/officeDocument/2006/relationships/tags" Target="../tags/tag33.xml"/><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4830445"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二、大学生诚信观的理论基础</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8" name="左大括号 7"/>
          <p:cNvSpPr/>
          <p:nvPr/>
        </p:nvSpPr>
        <p:spPr>
          <a:xfrm>
            <a:off x="3693390" y="1967345"/>
            <a:ext cx="360219" cy="3680694"/>
          </a:xfrm>
          <a:prstGeom prst="leftBrace">
            <a:avLst/>
          </a:prstGeom>
          <a:ln>
            <a:solidFill>
              <a:srgbClr val="C57E9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nvSpPr>
        <p:spPr>
          <a:xfrm>
            <a:off x="4250631" y="1838036"/>
            <a:ext cx="765417" cy="765417"/>
          </a:xfrm>
          <a:prstGeom prst="ellipse">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271187" y="3461230"/>
            <a:ext cx="765417" cy="765417"/>
          </a:xfrm>
          <a:prstGeom prst="ellipse">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271187" y="5008156"/>
            <a:ext cx="765417" cy="765417"/>
          </a:xfrm>
          <a:prstGeom prst="ellipse">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Shape 23131"/>
          <p:cNvSpPr/>
          <p:nvPr/>
        </p:nvSpPr>
        <p:spPr>
          <a:xfrm>
            <a:off x="4482243" y="3641747"/>
            <a:ext cx="330982" cy="404381"/>
          </a:xfrm>
          <a:custGeom>
            <a:avLst/>
            <a:gdLst/>
            <a:ahLst/>
            <a:cxnLst>
              <a:cxn ang="0">
                <a:pos x="wd2" y="hd2"/>
              </a:cxn>
              <a:cxn ang="5400000">
                <a:pos x="wd2" y="hd2"/>
              </a:cxn>
              <a:cxn ang="10800000">
                <a:pos x="wd2" y="hd2"/>
              </a:cxn>
              <a:cxn ang="16200000">
                <a:pos x="wd2" y="hd2"/>
              </a:cxn>
            </a:cxnLst>
            <a:rect l="0" t="0" r="r" b="b"/>
            <a:pathLst>
              <a:path w="21600" h="21600" extrusionOk="0">
                <a:moveTo>
                  <a:pt x="4924" y="0"/>
                </a:moveTo>
                <a:cubicBezTo>
                  <a:pt x="3198" y="0"/>
                  <a:pt x="1768" y="1173"/>
                  <a:pt x="1768" y="2583"/>
                </a:cubicBezTo>
                <a:lnTo>
                  <a:pt x="1768" y="11176"/>
                </a:lnTo>
                <a:lnTo>
                  <a:pt x="962" y="10718"/>
                </a:lnTo>
                <a:cubicBezTo>
                  <a:pt x="773" y="10607"/>
                  <a:pt x="542" y="10593"/>
                  <a:pt x="336" y="10681"/>
                </a:cubicBezTo>
                <a:cubicBezTo>
                  <a:pt x="130" y="10766"/>
                  <a:pt x="0" y="10931"/>
                  <a:pt x="0" y="11121"/>
                </a:cubicBezTo>
                <a:lnTo>
                  <a:pt x="0" y="20061"/>
                </a:lnTo>
                <a:cubicBezTo>
                  <a:pt x="0" y="20255"/>
                  <a:pt x="124" y="20429"/>
                  <a:pt x="336" y="20519"/>
                </a:cubicBezTo>
                <a:cubicBezTo>
                  <a:pt x="547" y="20607"/>
                  <a:pt x="813" y="20596"/>
                  <a:pt x="1007" y="20482"/>
                </a:cubicBezTo>
                <a:lnTo>
                  <a:pt x="8662" y="16012"/>
                </a:lnTo>
                <a:cubicBezTo>
                  <a:pt x="8826" y="15915"/>
                  <a:pt x="8931" y="15774"/>
                  <a:pt x="8931" y="15609"/>
                </a:cubicBezTo>
                <a:cubicBezTo>
                  <a:pt x="8931" y="15446"/>
                  <a:pt x="8826" y="15282"/>
                  <a:pt x="8662" y="15188"/>
                </a:cubicBezTo>
                <a:lnTo>
                  <a:pt x="3447" y="12165"/>
                </a:lnTo>
                <a:lnTo>
                  <a:pt x="3447" y="2583"/>
                </a:lnTo>
                <a:cubicBezTo>
                  <a:pt x="3447" y="1923"/>
                  <a:pt x="4115" y="1392"/>
                  <a:pt x="4924" y="1392"/>
                </a:cubicBezTo>
                <a:lnTo>
                  <a:pt x="16653" y="1392"/>
                </a:lnTo>
                <a:cubicBezTo>
                  <a:pt x="17460" y="1392"/>
                  <a:pt x="18131" y="1923"/>
                  <a:pt x="18131" y="2583"/>
                </a:cubicBezTo>
                <a:lnTo>
                  <a:pt x="18131" y="12165"/>
                </a:lnTo>
                <a:lnTo>
                  <a:pt x="12915" y="15188"/>
                </a:lnTo>
                <a:cubicBezTo>
                  <a:pt x="12752" y="15284"/>
                  <a:pt x="12669" y="15446"/>
                  <a:pt x="12669" y="15609"/>
                </a:cubicBezTo>
                <a:cubicBezTo>
                  <a:pt x="12669" y="15774"/>
                  <a:pt x="12752" y="15917"/>
                  <a:pt x="12915" y="16012"/>
                </a:cubicBezTo>
                <a:lnTo>
                  <a:pt x="20570" y="20482"/>
                </a:lnTo>
                <a:cubicBezTo>
                  <a:pt x="20762" y="20596"/>
                  <a:pt x="21030" y="20607"/>
                  <a:pt x="21242" y="20519"/>
                </a:cubicBezTo>
                <a:cubicBezTo>
                  <a:pt x="21453" y="20429"/>
                  <a:pt x="21600" y="20257"/>
                  <a:pt x="21600" y="20061"/>
                </a:cubicBezTo>
                <a:lnTo>
                  <a:pt x="21600" y="11121"/>
                </a:lnTo>
                <a:cubicBezTo>
                  <a:pt x="21600" y="10929"/>
                  <a:pt x="21448" y="10769"/>
                  <a:pt x="21242" y="10681"/>
                </a:cubicBezTo>
                <a:cubicBezTo>
                  <a:pt x="21036" y="10596"/>
                  <a:pt x="20783" y="10607"/>
                  <a:pt x="20593" y="10718"/>
                </a:cubicBezTo>
                <a:lnTo>
                  <a:pt x="19765" y="11176"/>
                </a:lnTo>
                <a:lnTo>
                  <a:pt x="19765" y="2583"/>
                </a:lnTo>
                <a:cubicBezTo>
                  <a:pt x="19765" y="1173"/>
                  <a:pt x="18376" y="0"/>
                  <a:pt x="16653" y="0"/>
                </a:cubicBezTo>
                <a:lnTo>
                  <a:pt x="4924" y="0"/>
                </a:lnTo>
                <a:close/>
                <a:moveTo>
                  <a:pt x="6558" y="3518"/>
                </a:moveTo>
                <a:cubicBezTo>
                  <a:pt x="6102" y="3518"/>
                  <a:pt x="5730" y="3821"/>
                  <a:pt x="5730" y="4195"/>
                </a:cubicBezTo>
                <a:cubicBezTo>
                  <a:pt x="5730" y="4571"/>
                  <a:pt x="6102" y="4855"/>
                  <a:pt x="6558" y="4855"/>
                </a:cubicBezTo>
                <a:lnTo>
                  <a:pt x="10901" y="4855"/>
                </a:lnTo>
                <a:cubicBezTo>
                  <a:pt x="11256" y="4855"/>
                  <a:pt x="11600" y="4686"/>
                  <a:pt x="11662" y="4434"/>
                </a:cubicBezTo>
                <a:lnTo>
                  <a:pt x="11662" y="3957"/>
                </a:lnTo>
                <a:cubicBezTo>
                  <a:pt x="11600" y="3703"/>
                  <a:pt x="11256" y="3518"/>
                  <a:pt x="10901" y="3518"/>
                </a:cubicBezTo>
                <a:lnTo>
                  <a:pt x="6558" y="3518"/>
                </a:lnTo>
                <a:close/>
                <a:moveTo>
                  <a:pt x="6558" y="6449"/>
                </a:moveTo>
                <a:cubicBezTo>
                  <a:pt x="6102" y="6449"/>
                  <a:pt x="5730" y="6750"/>
                  <a:pt x="5730" y="7127"/>
                </a:cubicBezTo>
                <a:cubicBezTo>
                  <a:pt x="5730" y="7503"/>
                  <a:pt x="6102" y="7786"/>
                  <a:pt x="6558" y="7786"/>
                </a:cubicBezTo>
                <a:lnTo>
                  <a:pt x="16250" y="7786"/>
                </a:lnTo>
                <a:cubicBezTo>
                  <a:pt x="16710" y="7786"/>
                  <a:pt x="17079" y="7503"/>
                  <a:pt x="17079" y="7127"/>
                </a:cubicBezTo>
                <a:cubicBezTo>
                  <a:pt x="17079" y="6750"/>
                  <a:pt x="16710" y="6449"/>
                  <a:pt x="16250" y="6449"/>
                </a:cubicBezTo>
                <a:lnTo>
                  <a:pt x="6558" y="6449"/>
                </a:lnTo>
                <a:close/>
                <a:moveTo>
                  <a:pt x="6558" y="8794"/>
                </a:moveTo>
                <a:cubicBezTo>
                  <a:pt x="6102" y="8794"/>
                  <a:pt x="5730" y="9098"/>
                  <a:pt x="5730" y="9472"/>
                </a:cubicBezTo>
                <a:cubicBezTo>
                  <a:pt x="5730" y="9848"/>
                  <a:pt x="6102" y="10131"/>
                  <a:pt x="6558" y="10131"/>
                </a:cubicBezTo>
                <a:lnTo>
                  <a:pt x="16250" y="10131"/>
                </a:lnTo>
                <a:cubicBezTo>
                  <a:pt x="16710" y="10131"/>
                  <a:pt x="17079" y="9848"/>
                  <a:pt x="17079" y="9472"/>
                </a:cubicBezTo>
                <a:cubicBezTo>
                  <a:pt x="17079" y="9098"/>
                  <a:pt x="16710" y="8794"/>
                  <a:pt x="16250" y="8794"/>
                </a:cubicBezTo>
                <a:lnTo>
                  <a:pt x="6558" y="8794"/>
                </a:lnTo>
                <a:close/>
                <a:moveTo>
                  <a:pt x="11281" y="16415"/>
                </a:moveTo>
                <a:cubicBezTo>
                  <a:pt x="11118" y="16415"/>
                  <a:pt x="10945" y="16493"/>
                  <a:pt x="10923" y="16507"/>
                </a:cubicBezTo>
                <a:cubicBezTo>
                  <a:pt x="9152" y="17541"/>
                  <a:pt x="3850" y="20647"/>
                  <a:pt x="3850" y="20647"/>
                </a:cubicBezTo>
                <a:cubicBezTo>
                  <a:pt x="3624" y="20776"/>
                  <a:pt x="3519" y="21018"/>
                  <a:pt x="3604" y="21234"/>
                </a:cubicBezTo>
                <a:cubicBezTo>
                  <a:pt x="3688" y="21448"/>
                  <a:pt x="3932" y="21600"/>
                  <a:pt x="4208" y="21600"/>
                </a:cubicBezTo>
                <a:lnTo>
                  <a:pt x="18377" y="21600"/>
                </a:lnTo>
                <a:cubicBezTo>
                  <a:pt x="18653" y="21600"/>
                  <a:pt x="18896" y="21448"/>
                  <a:pt x="18981" y="21234"/>
                </a:cubicBezTo>
                <a:cubicBezTo>
                  <a:pt x="19066" y="21018"/>
                  <a:pt x="18961" y="20776"/>
                  <a:pt x="18735" y="20647"/>
                </a:cubicBezTo>
                <a:cubicBezTo>
                  <a:pt x="18735" y="20647"/>
                  <a:pt x="13414" y="17541"/>
                  <a:pt x="11639" y="16507"/>
                </a:cubicBezTo>
                <a:cubicBezTo>
                  <a:pt x="11614" y="16493"/>
                  <a:pt x="11454" y="16415"/>
                  <a:pt x="11281" y="16415"/>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37" name="Shape 23143"/>
          <p:cNvSpPr/>
          <p:nvPr/>
        </p:nvSpPr>
        <p:spPr>
          <a:xfrm>
            <a:off x="4471577" y="2028689"/>
            <a:ext cx="323525" cy="404381"/>
          </a:xfrm>
          <a:custGeom>
            <a:avLst/>
            <a:gdLst/>
            <a:ahLst/>
            <a:cxnLst>
              <a:cxn ang="0">
                <a:pos x="wd2" y="hd2"/>
              </a:cxn>
              <a:cxn ang="5400000">
                <a:pos x="wd2" y="hd2"/>
              </a:cxn>
              <a:cxn ang="10800000">
                <a:pos x="wd2" y="hd2"/>
              </a:cxn>
              <a:cxn ang="16200000">
                <a:pos x="wd2" y="hd2"/>
              </a:cxn>
            </a:cxnLst>
            <a:rect l="0" t="0" r="r" b="b"/>
            <a:pathLst>
              <a:path w="21600" h="21600" extrusionOk="0">
                <a:moveTo>
                  <a:pt x="14851" y="15119"/>
                </a:moveTo>
                <a:cubicBezTo>
                  <a:pt x="14106" y="15119"/>
                  <a:pt x="13500" y="15604"/>
                  <a:pt x="13500" y="16201"/>
                </a:cubicBezTo>
                <a:cubicBezTo>
                  <a:pt x="13500" y="16796"/>
                  <a:pt x="14106" y="17278"/>
                  <a:pt x="14851" y="17278"/>
                </a:cubicBezTo>
                <a:cubicBezTo>
                  <a:pt x="15596" y="17278"/>
                  <a:pt x="16199" y="16796"/>
                  <a:pt x="16199" y="16201"/>
                </a:cubicBezTo>
                <a:cubicBezTo>
                  <a:pt x="16199" y="15604"/>
                  <a:pt x="15596" y="15119"/>
                  <a:pt x="14851" y="15119"/>
                </a:cubicBezTo>
                <a:cubicBezTo>
                  <a:pt x="14851" y="15119"/>
                  <a:pt x="14851" y="15119"/>
                  <a:pt x="14851" y="15119"/>
                </a:cubicBezTo>
                <a:close/>
                <a:moveTo>
                  <a:pt x="6750" y="10800"/>
                </a:moveTo>
                <a:lnTo>
                  <a:pt x="6750" y="10800"/>
                </a:lnTo>
                <a:cubicBezTo>
                  <a:pt x="7495" y="10800"/>
                  <a:pt x="8102" y="10315"/>
                  <a:pt x="8102" y="9718"/>
                </a:cubicBezTo>
                <a:cubicBezTo>
                  <a:pt x="8102" y="9124"/>
                  <a:pt x="7495" y="8641"/>
                  <a:pt x="6750" y="8641"/>
                </a:cubicBezTo>
                <a:cubicBezTo>
                  <a:pt x="6005" y="8641"/>
                  <a:pt x="5399" y="9124"/>
                  <a:pt x="5399" y="9718"/>
                </a:cubicBezTo>
                <a:cubicBezTo>
                  <a:pt x="5399" y="10315"/>
                  <a:pt x="6005" y="10800"/>
                  <a:pt x="6750" y="10800"/>
                </a:cubicBezTo>
                <a:cubicBezTo>
                  <a:pt x="6750" y="10800"/>
                  <a:pt x="6750" y="10800"/>
                  <a:pt x="6750" y="10800"/>
                </a:cubicBezTo>
                <a:close/>
                <a:moveTo>
                  <a:pt x="6750" y="14041"/>
                </a:moveTo>
                <a:lnTo>
                  <a:pt x="6750" y="14041"/>
                </a:lnTo>
                <a:cubicBezTo>
                  <a:pt x="7495" y="14041"/>
                  <a:pt x="8102" y="13556"/>
                  <a:pt x="8102" y="12959"/>
                </a:cubicBezTo>
                <a:cubicBezTo>
                  <a:pt x="8102" y="12364"/>
                  <a:pt x="7495" y="11881"/>
                  <a:pt x="6750" y="11881"/>
                </a:cubicBezTo>
                <a:cubicBezTo>
                  <a:pt x="6005" y="11881"/>
                  <a:pt x="5399" y="12364"/>
                  <a:pt x="5399" y="12959"/>
                </a:cubicBezTo>
                <a:cubicBezTo>
                  <a:pt x="5399" y="13556"/>
                  <a:pt x="6005" y="14041"/>
                  <a:pt x="6750" y="14041"/>
                </a:cubicBezTo>
                <a:cubicBezTo>
                  <a:pt x="6750" y="14041"/>
                  <a:pt x="6750" y="14041"/>
                  <a:pt x="6750" y="14041"/>
                </a:cubicBezTo>
                <a:close/>
                <a:moveTo>
                  <a:pt x="10801" y="15119"/>
                </a:moveTo>
                <a:cubicBezTo>
                  <a:pt x="10056" y="15119"/>
                  <a:pt x="9449" y="15604"/>
                  <a:pt x="9449" y="16201"/>
                </a:cubicBezTo>
                <a:cubicBezTo>
                  <a:pt x="9449" y="16796"/>
                  <a:pt x="10052" y="17278"/>
                  <a:pt x="10801" y="17278"/>
                </a:cubicBezTo>
                <a:cubicBezTo>
                  <a:pt x="11546" y="17278"/>
                  <a:pt x="12148" y="16796"/>
                  <a:pt x="12148" y="16201"/>
                </a:cubicBezTo>
                <a:cubicBezTo>
                  <a:pt x="12148" y="15604"/>
                  <a:pt x="11546" y="15119"/>
                  <a:pt x="10801" y="15119"/>
                </a:cubicBezTo>
                <a:cubicBezTo>
                  <a:pt x="10801" y="15119"/>
                  <a:pt x="10801" y="15119"/>
                  <a:pt x="10801" y="15119"/>
                </a:cubicBezTo>
                <a:close/>
                <a:moveTo>
                  <a:pt x="18898" y="19441"/>
                </a:moveTo>
                <a:lnTo>
                  <a:pt x="2700" y="19441"/>
                </a:lnTo>
                <a:lnTo>
                  <a:pt x="2700" y="2160"/>
                </a:lnTo>
                <a:lnTo>
                  <a:pt x="18898" y="2160"/>
                </a:lnTo>
                <a:cubicBezTo>
                  <a:pt x="18898" y="2160"/>
                  <a:pt x="18898" y="19441"/>
                  <a:pt x="18898" y="19441"/>
                </a:cubicBezTo>
                <a:close/>
                <a:moveTo>
                  <a:pt x="18898" y="0"/>
                </a:moveTo>
                <a:lnTo>
                  <a:pt x="2700" y="0"/>
                </a:lnTo>
                <a:cubicBezTo>
                  <a:pt x="1210" y="0"/>
                  <a:pt x="0" y="968"/>
                  <a:pt x="0" y="2160"/>
                </a:cubicBezTo>
                <a:lnTo>
                  <a:pt x="0" y="19441"/>
                </a:lnTo>
                <a:cubicBezTo>
                  <a:pt x="0" y="20633"/>
                  <a:pt x="1210" y="21600"/>
                  <a:pt x="2700" y="21600"/>
                </a:cubicBezTo>
                <a:lnTo>
                  <a:pt x="18898" y="21600"/>
                </a:lnTo>
                <a:cubicBezTo>
                  <a:pt x="20391" y="21600"/>
                  <a:pt x="21600" y="20633"/>
                  <a:pt x="21600" y="19441"/>
                </a:cubicBezTo>
                <a:lnTo>
                  <a:pt x="21600" y="2160"/>
                </a:lnTo>
                <a:cubicBezTo>
                  <a:pt x="21600" y="968"/>
                  <a:pt x="20391" y="0"/>
                  <a:pt x="18898" y="0"/>
                </a:cubicBezTo>
                <a:cubicBezTo>
                  <a:pt x="18898" y="0"/>
                  <a:pt x="18898" y="0"/>
                  <a:pt x="18898" y="0"/>
                </a:cubicBezTo>
                <a:close/>
                <a:moveTo>
                  <a:pt x="6750" y="17278"/>
                </a:moveTo>
                <a:lnTo>
                  <a:pt x="6750" y="17278"/>
                </a:lnTo>
                <a:cubicBezTo>
                  <a:pt x="7495" y="17278"/>
                  <a:pt x="8102" y="16796"/>
                  <a:pt x="8102" y="16201"/>
                </a:cubicBezTo>
                <a:cubicBezTo>
                  <a:pt x="8102" y="15604"/>
                  <a:pt x="7495" y="15119"/>
                  <a:pt x="6750" y="15119"/>
                </a:cubicBezTo>
                <a:cubicBezTo>
                  <a:pt x="6005" y="15119"/>
                  <a:pt x="5399" y="15604"/>
                  <a:pt x="5399" y="16201"/>
                </a:cubicBezTo>
                <a:cubicBezTo>
                  <a:pt x="5399" y="16796"/>
                  <a:pt x="6005" y="17278"/>
                  <a:pt x="6750" y="17278"/>
                </a:cubicBezTo>
                <a:cubicBezTo>
                  <a:pt x="6750" y="17278"/>
                  <a:pt x="6750" y="17278"/>
                  <a:pt x="6750" y="17278"/>
                </a:cubicBezTo>
                <a:close/>
                <a:moveTo>
                  <a:pt x="6750" y="6482"/>
                </a:moveTo>
                <a:lnTo>
                  <a:pt x="14851" y="6482"/>
                </a:lnTo>
                <a:cubicBezTo>
                  <a:pt x="15596" y="6482"/>
                  <a:pt x="16199" y="5996"/>
                  <a:pt x="16199" y="5400"/>
                </a:cubicBezTo>
                <a:cubicBezTo>
                  <a:pt x="16199" y="4805"/>
                  <a:pt x="15596" y="4318"/>
                  <a:pt x="14851" y="4318"/>
                </a:cubicBezTo>
                <a:lnTo>
                  <a:pt x="6750" y="4318"/>
                </a:lnTo>
                <a:cubicBezTo>
                  <a:pt x="6005" y="4318"/>
                  <a:pt x="5399" y="4805"/>
                  <a:pt x="5399" y="5400"/>
                </a:cubicBezTo>
                <a:cubicBezTo>
                  <a:pt x="5399" y="5996"/>
                  <a:pt x="6005" y="6482"/>
                  <a:pt x="6750" y="6482"/>
                </a:cubicBezTo>
                <a:cubicBezTo>
                  <a:pt x="6750" y="6482"/>
                  <a:pt x="6750" y="6482"/>
                  <a:pt x="6750" y="6482"/>
                </a:cubicBezTo>
                <a:close/>
                <a:moveTo>
                  <a:pt x="10801" y="8641"/>
                </a:moveTo>
                <a:cubicBezTo>
                  <a:pt x="10056" y="8641"/>
                  <a:pt x="9449" y="9124"/>
                  <a:pt x="9449" y="9718"/>
                </a:cubicBezTo>
                <a:cubicBezTo>
                  <a:pt x="9449" y="10315"/>
                  <a:pt x="10052" y="10800"/>
                  <a:pt x="10801" y="10800"/>
                </a:cubicBezTo>
                <a:cubicBezTo>
                  <a:pt x="11546" y="10800"/>
                  <a:pt x="12148" y="10315"/>
                  <a:pt x="12148" y="9718"/>
                </a:cubicBezTo>
                <a:cubicBezTo>
                  <a:pt x="12148" y="9124"/>
                  <a:pt x="11546" y="8641"/>
                  <a:pt x="10801" y="8641"/>
                </a:cubicBezTo>
                <a:cubicBezTo>
                  <a:pt x="10801" y="8641"/>
                  <a:pt x="10801" y="8641"/>
                  <a:pt x="10801" y="8641"/>
                </a:cubicBezTo>
                <a:close/>
                <a:moveTo>
                  <a:pt x="10801" y="11881"/>
                </a:moveTo>
                <a:cubicBezTo>
                  <a:pt x="10056" y="11881"/>
                  <a:pt x="9449" y="12364"/>
                  <a:pt x="9449" y="12959"/>
                </a:cubicBezTo>
                <a:cubicBezTo>
                  <a:pt x="9449" y="13556"/>
                  <a:pt x="10056" y="14041"/>
                  <a:pt x="10801" y="14041"/>
                </a:cubicBezTo>
                <a:cubicBezTo>
                  <a:pt x="11546" y="14041"/>
                  <a:pt x="12148" y="13556"/>
                  <a:pt x="12148" y="12959"/>
                </a:cubicBezTo>
                <a:cubicBezTo>
                  <a:pt x="12148" y="12364"/>
                  <a:pt x="11546" y="11881"/>
                  <a:pt x="10801" y="11881"/>
                </a:cubicBezTo>
                <a:cubicBezTo>
                  <a:pt x="10801" y="11881"/>
                  <a:pt x="10801" y="11881"/>
                  <a:pt x="10801" y="11881"/>
                </a:cubicBezTo>
                <a:close/>
                <a:moveTo>
                  <a:pt x="14851" y="8641"/>
                </a:moveTo>
                <a:cubicBezTo>
                  <a:pt x="14106" y="8641"/>
                  <a:pt x="13500" y="9124"/>
                  <a:pt x="13500" y="9718"/>
                </a:cubicBezTo>
                <a:cubicBezTo>
                  <a:pt x="13500" y="10315"/>
                  <a:pt x="14106" y="10800"/>
                  <a:pt x="14851" y="10800"/>
                </a:cubicBezTo>
                <a:cubicBezTo>
                  <a:pt x="15596" y="10800"/>
                  <a:pt x="16199" y="10315"/>
                  <a:pt x="16199" y="9718"/>
                </a:cubicBezTo>
                <a:cubicBezTo>
                  <a:pt x="16199" y="9124"/>
                  <a:pt x="15596" y="8641"/>
                  <a:pt x="14851" y="8641"/>
                </a:cubicBezTo>
                <a:cubicBezTo>
                  <a:pt x="14851" y="8641"/>
                  <a:pt x="14851" y="8641"/>
                  <a:pt x="14851" y="8641"/>
                </a:cubicBezTo>
                <a:close/>
                <a:moveTo>
                  <a:pt x="14851" y="11881"/>
                </a:moveTo>
                <a:cubicBezTo>
                  <a:pt x="14106" y="11881"/>
                  <a:pt x="13500" y="12364"/>
                  <a:pt x="13500" y="12959"/>
                </a:cubicBezTo>
                <a:cubicBezTo>
                  <a:pt x="13500" y="13556"/>
                  <a:pt x="14106" y="14041"/>
                  <a:pt x="14851" y="14041"/>
                </a:cubicBezTo>
                <a:cubicBezTo>
                  <a:pt x="15596" y="14041"/>
                  <a:pt x="16199" y="13556"/>
                  <a:pt x="16199" y="12959"/>
                </a:cubicBezTo>
                <a:cubicBezTo>
                  <a:pt x="16199" y="12364"/>
                  <a:pt x="15596" y="11881"/>
                  <a:pt x="14851" y="11881"/>
                </a:cubicBezTo>
                <a:cubicBezTo>
                  <a:pt x="14851" y="11881"/>
                  <a:pt x="14851" y="11881"/>
                  <a:pt x="14851" y="11881"/>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38" name="Shape 23147"/>
          <p:cNvSpPr/>
          <p:nvPr/>
        </p:nvSpPr>
        <p:spPr>
          <a:xfrm>
            <a:off x="4484728" y="5198480"/>
            <a:ext cx="328497" cy="4043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720"/>
                </a:lnTo>
                <a:lnTo>
                  <a:pt x="1773" y="4720"/>
                </a:lnTo>
                <a:cubicBezTo>
                  <a:pt x="1773" y="4720"/>
                  <a:pt x="1773" y="1440"/>
                  <a:pt x="1773" y="1440"/>
                </a:cubicBezTo>
                <a:lnTo>
                  <a:pt x="19072" y="1440"/>
                </a:lnTo>
                <a:lnTo>
                  <a:pt x="19072" y="9120"/>
                </a:lnTo>
                <a:lnTo>
                  <a:pt x="20878" y="9120"/>
                </a:lnTo>
                <a:lnTo>
                  <a:pt x="20878" y="0"/>
                </a:lnTo>
                <a:lnTo>
                  <a:pt x="0" y="0"/>
                </a:lnTo>
                <a:close/>
                <a:moveTo>
                  <a:pt x="4924" y="3413"/>
                </a:moveTo>
                <a:cubicBezTo>
                  <a:pt x="4257" y="3413"/>
                  <a:pt x="4207" y="3910"/>
                  <a:pt x="4464" y="4267"/>
                </a:cubicBezTo>
                <a:lnTo>
                  <a:pt x="3250" y="4347"/>
                </a:lnTo>
                <a:lnTo>
                  <a:pt x="2889" y="4667"/>
                </a:lnTo>
                <a:cubicBezTo>
                  <a:pt x="2889" y="4667"/>
                  <a:pt x="2907" y="4985"/>
                  <a:pt x="2922" y="5147"/>
                </a:cubicBezTo>
                <a:cubicBezTo>
                  <a:pt x="2806" y="5201"/>
                  <a:pt x="2695" y="5266"/>
                  <a:pt x="2593" y="5333"/>
                </a:cubicBezTo>
                <a:cubicBezTo>
                  <a:pt x="2425" y="5269"/>
                  <a:pt x="2101" y="5147"/>
                  <a:pt x="2101" y="5147"/>
                </a:cubicBezTo>
                <a:lnTo>
                  <a:pt x="1576" y="5253"/>
                </a:lnTo>
                <a:lnTo>
                  <a:pt x="1083" y="6133"/>
                </a:lnTo>
                <a:lnTo>
                  <a:pt x="1050" y="6213"/>
                </a:lnTo>
                <a:lnTo>
                  <a:pt x="1215" y="6560"/>
                </a:lnTo>
                <a:cubicBezTo>
                  <a:pt x="1215" y="6560"/>
                  <a:pt x="1612" y="6726"/>
                  <a:pt x="1805" y="6800"/>
                </a:cubicBezTo>
                <a:cubicBezTo>
                  <a:pt x="1815" y="6903"/>
                  <a:pt x="1808" y="6994"/>
                  <a:pt x="1838" y="7093"/>
                </a:cubicBezTo>
                <a:cubicBezTo>
                  <a:pt x="1691" y="7196"/>
                  <a:pt x="1412" y="7413"/>
                  <a:pt x="1412" y="7413"/>
                </a:cubicBezTo>
                <a:lnTo>
                  <a:pt x="1412" y="7840"/>
                </a:lnTo>
                <a:lnTo>
                  <a:pt x="2167" y="8587"/>
                </a:lnTo>
                <a:cubicBezTo>
                  <a:pt x="2167" y="8587"/>
                  <a:pt x="2635" y="8626"/>
                  <a:pt x="2659" y="8613"/>
                </a:cubicBezTo>
                <a:cubicBezTo>
                  <a:pt x="2684" y="8604"/>
                  <a:pt x="2725" y="8587"/>
                  <a:pt x="2725" y="8587"/>
                </a:cubicBezTo>
                <a:cubicBezTo>
                  <a:pt x="2725" y="8587"/>
                  <a:pt x="3011" y="8390"/>
                  <a:pt x="3151" y="8293"/>
                </a:cubicBezTo>
                <a:cubicBezTo>
                  <a:pt x="3269" y="8335"/>
                  <a:pt x="3384" y="8372"/>
                  <a:pt x="3512" y="8400"/>
                </a:cubicBezTo>
                <a:cubicBezTo>
                  <a:pt x="3525" y="8531"/>
                  <a:pt x="3578" y="8800"/>
                  <a:pt x="3578" y="8800"/>
                </a:cubicBezTo>
                <a:lnTo>
                  <a:pt x="3939" y="9120"/>
                </a:lnTo>
                <a:lnTo>
                  <a:pt x="5154" y="9013"/>
                </a:lnTo>
                <a:cubicBezTo>
                  <a:pt x="5154" y="9013"/>
                  <a:pt x="5515" y="8693"/>
                  <a:pt x="5515" y="8693"/>
                </a:cubicBezTo>
                <a:cubicBezTo>
                  <a:pt x="5515" y="8693"/>
                  <a:pt x="5502" y="8381"/>
                  <a:pt x="5482" y="8213"/>
                </a:cubicBezTo>
                <a:cubicBezTo>
                  <a:pt x="5582" y="8166"/>
                  <a:pt x="5657" y="8109"/>
                  <a:pt x="5745" y="8053"/>
                </a:cubicBezTo>
                <a:cubicBezTo>
                  <a:pt x="5899" y="8127"/>
                  <a:pt x="6204" y="8267"/>
                  <a:pt x="6204" y="8267"/>
                </a:cubicBezTo>
                <a:lnTo>
                  <a:pt x="6729" y="8160"/>
                </a:lnTo>
                <a:lnTo>
                  <a:pt x="7353" y="7307"/>
                </a:lnTo>
                <a:lnTo>
                  <a:pt x="7189" y="6880"/>
                </a:lnTo>
                <a:cubicBezTo>
                  <a:pt x="7189" y="6880"/>
                  <a:pt x="6798" y="6706"/>
                  <a:pt x="6598" y="6613"/>
                </a:cubicBezTo>
                <a:cubicBezTo>
                  <a:pt x="6592" y="6517"/>
                  <a:pt x="6589" y="6411"/>
                  <a:pt x="6565" y="6320"/>
                </a:cubicBezTo>
                <a:cubicBezTo>
                  <a:pt x="6722" y="6212"/>
                  <a:pt x="7025" y="6000"/>
                  <a:pt x="7025" y="6000"/>
                </a:cubicBezTo>
                <a:lnTo>
                  <a:pt x="7025" y="5547"/>
                </a:lnTo>
                <a:lnTo>
                  <a:pt x="6270" y="4827"/>
                </a:lnTo>
                <a:lnTo>
                  <a:pt x="5712" y="4827"/>
                </a:lnTo>
                <a:cubicBezTo>
                  <a:pt x="5712" y="4827"/>
                  <a:pt x="5446" y="5003"/>
                  <a:pt x="5318" y="5093"/>
                </a:cubicBezTo>
                <a:cubicBezTo>
                  <a:pt x="5175" y="5038"/>
                  <a:pt x="5045" y="4995"/>
                  <a:pt x="4891" y="4960"/>
                </a:cubicBezTo>
                <a:cubicBezTo>
                  <a:pt x="4879" y="4836"/>
                  <a:pt x="4858" y="4587"/>
                  <a:pt x="4858" y="4587"/>
                </a:cubicBezTo>
                <a:cubicBezTo>
                  <a:pt x="4889" y="4589"/>
                  <a:pt x="4891" y="4613"/>
                  <a:pt x="4924" y="4613"/>
                </a:cubicBezTo>
                <a:lnTo>
                  <a:pt x="16381" y="4613"/>
                </a:lnTo>
                <a:cubicBezTo>
                  <a:pt x="17340" y="4613"/>
                  <a:pt x="17340" y="3413"/>
                  <a:pt x="16381" y="3413"/>
                </a:cubicBezTo>
                <a:lnTo>
                  <a:pt x="4924" y="3413"/>
                </a:lnTo>
                <a:close/>
                <a:moveTo>
                  <a:pt x="4136" y="5707"/>
                </a:moveTo>
                <a:cubicBezTo>
                  <a:pt x="4803" y="5707"/>
                  <a:pt x="5351" y="6156"/>
                  <a:pt x="5351" y="6693"/>
                </a:cubicBezTo>
                <a:cubicBezTo>
                  <a:pt x="5351" y="7235"/>
                  <a:pt x="4803" y="7653"/>
                  <a:pt x="4136" y="7653"/>
                </a:cubicBezTo>
                <a:cubicBezTo>
                  <a:pt x="3473" y="7653"/>
                  <a:pt x="2922" y="7235"/>
                  <a:pt x="2922" y="6693"/>
                </a:cubicBezTo>
                <a:cubicBezTo>
                  <a:pt x="2922" y="6156"/>
                  <a:pt x="3473" y="5707"/>
                  <a:pt x="4136" y="5707"/>
                </a:cubicBezTo>
                <a:close/>
                <a:moveTo>
                  <a:pt x="11227" y="5973"/>
                </a:moveTo>
                <a:cubicBezTo>
                  <a:pt x="10265" y="5973"/>
                  <a:pt x="10265" y="7173"/>
                  <a:pt x="11227" y="7173"/>
                </a:cubicBezTo>
                <a:lnTo>
                  <a:pt x="16742" y="7173"/>
                </a:lnTo>
                <a:cubicBezTo>
                  <a:pt x="17701" y="7173"/>
                  <a:pt x="17701" y="5973"/>
                  <a:pt x="16742" y="5973"/>
                </a:cubicBezTo>
                <a:lnTo>
                  <a:pt x="11227" y="5973"/>
                </a:lnTo>
                <a:close/>
                <a:moveTo>
                  <a:pt x="7846" y="8533"/>
                </a:moveTo>
                <a:lnTo>
                  <a:pt x="6926" y="8587"/>
                </a:lnTo>
                <a:lnTo>
                  <a:pt x="6631" y="8827"/>
                </a:lnTo>
                <a:cubicBezTo>
                  <a:pt x="6631" y="8827"/>
                  <a:pt x="6652" y="9075"/>
                  <a:pt x="6664" y="9200"/>
                </a:cubicBezTo>
                <a:cubicBezTo>
                  <a:pt x="6575" y="9240"/>
                  <a:pt x="6512" y="9281"/>
                  <a:pt x="6434" y="9333"/>
                </a:cubicBezTo>
                <a:cubicBezTo>
                  <a:pt x="6308" y="9285"/>
                  <a:pt x="6040" y="9200"/>
                  <a:pt x="6040" y="9200"/>
                </a:cubicBezTo>
                <a:lnTo>
                  <a:pt x="5646" y="9280"/>
                </a:lnTo>
                <a:lnTo>
                  <a:pt x="5252" y="9947"/>
                </a:lnTo>
                <a:lnTo>
                  <a:pt x="5252" y="10000"/>
                </a:lnTo>
                <a:lnTo>
                  <a:pt x="5384" y="10267"/>
                </a:lnTo>
                <a:cubicBezTo>
                  <a:pt x="5384" y="10267"/>
                  <a:pt x="5666" y="10398"/>
                  <a:pt x="5810" y="10453"/>
                </a:cubicBezTo>
                <a:cubicBezTo>
                  <a:pt x="5816" y="10534"/>
                  <a:pt x="5850" y="10591"/>
                  <a:pt x="5876" y="10667"/>
                </a:cubicBezTo>
                <a:cubicBezTo>
                  <a:pt x="5762" y="10742"/>
                  <a:pt x="5515" y="10907"/>
                  <a:pt x="5515" y="10907"/>
                </a:cubicBezTo>
                <a:lnTo>
                  <a:pt x="5515" y="11253"/>
                </a:lnTo>
                <a:lnTo>
                  <a:pt x="6106" y="11787"/>
                </a:lnTo>
                <a:cubicBezTo>
                  <a:pt x="6106" y="11787"/>
                  <a:pt x="6450" y="11845"/>
                  <a:pt x="6467" y="11840"/>
                </a:cubicBezTo>
                <a:cubicBezTo>
                  <a:pt x="6488" y="11829"/>
                  <a:pt x="6533" y="11787"/>
                  <a:pt x="6533" y="11787"/>
                </a:cubicBezTo>
                <a:cubicBezTo>
                  <a:pt x="6533" y="11787"/>
                  <a:pt x="6724" y="11647"/>
                  <a:pt x="6828" y="11573"/>
                </a:cubicBezTo>
                <a:cubicBezTo>
                  <a:pt x="6918" y="11607"/>
                  <a:pt x="7028" y="11632"/>
                  <a:pt x="7123" y="11653"/>
                </a:cubicBezTo>
                <a:cubicBezTo>
                  <a:pt x="7136" y="11749"/>
                  <a:pt x="7156" y="11947"/>
                  <a:pt x="7156" y="11947"/>
                </a:cubicBezTo>
                <a:lnTo>
                  <a:pt x="7452" y="12187"/>
                </a:lnTo>
                <a:lnTo>
                  <a:pt x="8338" y="12133"/>
                </a:lnTo>
                <a:cubicBezTo>
                  <a:pt x="8338" y="12133"/>
                  <a:pt x="8633" y="11893"/>
                  <a:pt x="8633" y="11893"/>
                </a:cubicBezTo>
                <a:cubicBezTo>
                  <a:pt x="8633" y="11893"/>
                  <a:pt x="8615" y="11648"/>
                  <a:pt x="8601" y="11520"/>
                </a:cubicBezTo>
                <a:cubicBezTo>
                  <a:pt x="8676" y="11485"/>
                  <a:pt x="8731" y="11429"/>
                  <a:pt x="8798" y="11387"/>
                </a:cubicBezTo>
                <a:cubicBezTo>
                  <a:pt x="8913" y="11442"/>
                  <a:pt x="9159" y="11573"/>
                  <a:pt x="9159" y="11573"/>
                </a:cubicBezTo>
                <a:lnTo>
                  <a:pt x="9553" y="11467"/>
                </a:lnTo>
                <a:lnTo>
                  <a:pt x="10012" y="10827"/>
                </a:lnTo>
                <a:lnTo>
                  <a:pt x="9914" y="10507"/>
                </a:lnTo>
                <a:cubicBezTo>
                  <a:pt x="9914" y="10507"/>
                  <a:pt x="9605" y="10365"/>
                  <a:pt x="9454" y="10293"/>
                </a:cubicBezTo>
                <a:cubicBezTo>
                  <a:pt x="9452" y="10223"/>
                  <a:pt x="9442" y="10174"/>
                  <a:pt x="9421" y="10107"/>
                </a:cubicBezTo>
                <a:cubicBezTo>
                  <a:pt x="9544" y="10024"/>
                  <a:pt x="9782" y="9840"/>
                  <a:pt x="9782" y="9840"/>
                </a:cubicBezTo>
                <a:lnTo>
                  <a:pt x="9782" y="9520"/>
                </a:lnTo>
                <a:lnTo>
                  <a:pt x="9191" y="8960"/>
                </a:lnTo>
                <a:lnTo>
                  <a:pt x="8765" y="8960"/>
                </a:lnTo>
                <a:cubicBezTo>
                  <a:pt x="8765" y="8960"/>
                  <a:pt x="8598" y="9079"/>
                  <a:pt x="8502" y="9147"/>
                </a:cubicBezTo>
                <a:cubicBezTo>
                  <a:pt x="8395" y="9105"/>
                  <a:pt x="8257" y="9093"/>
                  <a:pt x="8141" y="9067"/>
                </a:cubicBezTo>
                <a:cubicBezTo>
                  <a:pt x="8128" y="8974"/>
                  <a:pt x="8108" y="8773"/>
                  <a:pt x="8108" y="8773"/>
                </a:cubicBezTo>
                <a:lnTo>
                  <a:pt x="7846" y="8533"/>
                </a:lnTo>
                <a:close/>
                <a:moveTo>
                  <a:pt x="16676" y="9387"/>
                </a:moveTo>
                <a:lnTo>
                  <a:pt x="14575" y="9467"/>
                </a:lnTo>
                <a:lnTo>
                  <a:pt x="13853" y="10000"/>
                </a:lnTo>
                <a:cubicBezTo>
                  <a:pt x="13853" y="10000"/>
                  <a:pt x="13901" y="10587"/>
                  <a:pt x="13919" y="10880"/>
                </a:cubicBezTo>
                <a:cubicBezTo>
                  <a:pt x="13710" y="10970"/>
                  <a:pt x="13514" y="11083"/>
                  <a:pt x="13328" y="11200"/>
                </a:cubicBezTo>
                <a:cubicBezTo>
                  <a:pt x="13034" y="11080"/>
                  <a:pt x="12441" y="10853"/>
                  <a:pt x="12441" y="10853"/>
                </a:cubicBezTo>
                <a:lnTo>
                  <a:pt x="11489" y="11013"/>
                </a:lnTo>
                <a:lnTo>
                  <a:pt x="10537" y="12560"/>
                </a:lnTo>
                <a:lnTo>
                  <a:pt x="10505" y="12667"/>
                </a:lnTo>
                <a:lnTo>
                  <a:pt x="10767" y="13333"/>
                </a:lnTo>
                <a:cubicBezTo>
                  <a:pt x="10767" y="13333"/>
                  <a:pt x="11203" y="13512"/>
                  <a:pt x="11555" y="13653"/>
                </a:cubicBezTo>
                <a:lnTo>
                  <a:pt x="11949" y="13360"/>
                </a:lnTo>
                <a:lnTo>
                  <a:pt x="12113" y="13227"/>
                </a:lnTo>
                <a:lnTo>
                  <a:pt x="12310" y="13227"/>
                </a:lnTo>
                <a:lnTo>
                  <a:pt x="13919" y="13147"/>
                </a:lnTo>
                <a:cubicBezTo>
                  <a:pt x="14198" y="12417"/>
                  <a:pt x="15037" y="11897"/>
                  <a:pt x="16019" y="11920"/>
                </a:cubicBezTo>
                <a:cubicBezTo>
                  <a:pt x="17200" y="11952"/>
                  <a:pt x="18124" y="12774"/>
                  <a:pt x="18088" y="13733"/>
                </a:cubicBezTo>
                <a:cubicBezTo>
                  <a:pt x="18075" y="13991"/>
                  <a:pt x="17991" y="14209"/>
                  <a:pt x="17858" y="14427"/>
                </a:cubicBezTo>
                <a:lnTo>
                  <a:pt x="18941" y="15573"/>
                </a:lnTo>
                <a:lnTo>
                  <a:pt x="19105" y="15707"/>
                </a:lnTo>
                <a:lnTo>
                  <a:pt x="19072" y="15893"/>
                </a:lnTo>
                <a:lnTo>
                  <a:pt x="19072" y="16347"/>
                </a:lnTo>
                <a:cubicBezTo>
                  <a:pt x="19302" y="16462"/>
                  <a:pt x="19532" y="16560"/>
                  <a:pt x="19532" y="16560"/>
                </a:cubicBezTo>
                <a:lnTo>
                  <a:pt x="20451" y="16400"/>
                </a:lnTo>
                <a:lnTo>
                  <a:pt x="21600" y="14933"/>
                </a:lnTo>
                <a:cubicBezTo>
                  <a:pt x="21600" y="14933"/>
                  <a:pt x="21370" y="14160"/>
                  <a:pt x="21370" y="14160"/>
                </a:cubicBezTo>
                <a:cubicBezTo>
                  <a:pt x="21370" y="14160"/>
                  <a:pt x="20665" y="13802"/>
                  <a:pt x="20320" y="13627"/>
                </a:cubicBezTo>
                <a:cubicBezTo>
                  <a:pt x="20316" y="13459"/>
                  <a:pt x="20322" y="13308"/>
                  <a:pt x="20287" y="13147"/>
                </a:cubicBezTo>
                <a:cubicBezTo>
                  <a:pt x="20578" y="12960"/>
                  <a:pt x="21140" y="12587"/>
                  <a:pt x="21140" y="12587"/>
                </a:cubicBezTo>
                <a:lnTo>
                  <a:pt x="21173" y="11787"/>
                </a:lnTo>
                <a:lnTo>
                  <a:pt x="19827" y="10453"/>
                </a:lnTo>
                <a:lnTo>
                  <a:pt x="18875" y="10427"/>
                </a:lnTo>
                <a:cubicBezTo>
                  <a:pt x="18875" y="10427"/>
                  <a:pt x="18385" y="10724"/>
                  <a:pt x="18153" y="10880"/>
                </a:cubicBezTo>
                <a:cubicBezTo>
                  <a:pt x="17906" y="10774"/>
                  <a:pt x="17671" y="10707"/>
                  <a:pt x="17398" y="10640"/>
                </a:cubicBezTo>
                <a:cubicBezTo>
                  <a:pt x="17386" y="10418"/>
                  <a:pt x="17333" y="9973"/>
                  <a:pt x="17333" y="9973"/>
                </a:cubicBezTo>
                <a:lnTo>
                  <a:pt x="16676" y="9387"/>
                </a:lnTo>
                <a:close/>
                <a:moveTo>
                  <a:pt x="7583" y="9627"/>
                </a:moveTo>
                <a:cubicBezTo>
                  <a:pt x="8086" y="9627"/>
                  <a:pt x="8502" y="9967"/>
                  <a:pt x="8502" y="10373"/>
                </a:cubicBezTo>
                <a:cubicBezTo>
                  <a:pt x="8502" y="10783"/>
                  <a:pt x="8086" y="11093"/>
                  <a:pt x="7583" y="11093"/>
                </a:cubicBezTo>
                <a:cubicBezTo>
                  <a:pt x="7079" y="11093"/>
                  <a:pt x="6664" y="10783"/>
                  <a:pt x="6664" y="10373"/>
                </a:cubicBezTo>
                <a:cubicBezTo>
                  <a:pt x="6664" y="9967"/>
                  <a:pt x="7079" y="9627"/>
                  <a:pt x="7583" y="9627"/>
                </a:cubicBezTo>
                <a:close/>
                <a:moveTo>
                  <a:pt x="788" y="10240"/>
                </a:moveTo>
                <a:cubicBezTo>
                  <a:pt x="613" y="10240"/>
                  <a:pt x="474" y="10272"/>
                  <a:pt x="361" y="10347"/>
                </a:cubicBezTo>
                <a:cubicBezTo>
                  <a:pt x="246" y="10423"/>
                  <a:pt x="156" y="10527"/>
                  <a:pt x="98" y="10667"/>
                </a:cubicBezTo>
                <a:cubicBezTo>
                  <a:pt x="41" y="10808"/>
                  <a:pt x="0" y="10997"/>
                  <a:pt x="0" y="11227"/>
                </a:cubicBezTo>
                <a:cubicBezTo>
                  <a:pt x="0" y="11592"/>
                  <a:pt x="73" y="11863"/>
                  <a:pt x="230" y="12027"/>
                </a:cubicBezTo>
                <a:cubicBezTo>
                  <a:pt x="364" y="12159"/>
                  <a:pt x="554" y="12213"/>
                  <a:pt x="788" y="12213"/>
                </a:cubicBezTo>
                <a:cubicBezTo>
                  <a:pt x="963" y="12213"/>
                  <a:pt x="1098" y="12185"/>
                  <a:pt x="1215" y="12107"/>
                </a:cubicBezTo>
                <a:cubicBezTo>
                  <a:pt x="1327" y="12032"/>
                  <a:pt x="1419" y="11926"/>
                  <a:pt x="1477" y="11787"/>
                </a:cubicBezTo>
                <a:cubicBezTo>
                  <a:pt x="1536" y="11646"/>
                  <a:pt x="1576" y="11454"/>
                  <a:pt x="1576" y="11227"/>
                </a:cubicBezTo>
                <a:cubicBezTo>
                  <a:pt x="1576" y="11034"/>
                  <a:pt x="1545" y="10885"/>
                  <a:pt x="1510" y="10773"/>
                </a:cubicBezTo>
                <a:cubicBezTo>
                  <a:pt x="1475" y="10659"/>
                  <a:pt x="1411" y="10561"/>
                  <a:pt x="1346" y="10480"/>
                </a:cubicBezTo>
                <a:cubicBezTo>
                  <a:pt x="1282" y="10402"/>
                  <a:pt x="1215" y="10336"/>
                  <a:pt x="1116" y="10293"/>
                </a:cubicBezTo>
                <a:cubicBezTo>
                  <a:pt x="1020" y="10253"/>
                  <a:pt x="917" y="10240"/>
                  <a:pt x="788" y="10240"/>
                </a:cubicBezTo>
                <a:close/>
                <a:moveTo>
                  <a:pt x="2790" y="10240"/>
                </a:moveTo>
                <a:cubicBezTo>
                  <a:pt x="2742" y="10323"/>
                  <a:pt x="2652" y="10417"/>
                  <a:pt x="2528" y="10507"/>
                </a:cubicBezTo>
                <a:cubicBezTo>
                  <a:pt x="2406" y="10594"/>
                  <a:pt x="2262" y="10658"/>
                  <a:pt x="2101" y="10720"/>
                </a:cubicBezTo>
                <a:lnTo>
                  <a:pt x="2101" y="10960"/>
                </a:lnTo>
                <a:cubicBezTo>
                  <a:pt x="2190" y="10934"/>
                  <a:pt x="2279" y="10882"/>
                  <a:pt x="2396" y="10827"/>
                </a:cubicBezTo>
                <a:cubicBezTo>
                  <a:pt x="2510" y="10773"/>
                  <a:pt x="2622" y="10722"/>
                  <a:pt x="2692" y="10667"/>
                </a:cubicBezTo>
                <a:lnTo>
                  <a:pt x="2692" y="12187"/>
                </a:lnTo>
                <a:lnTo>
                  <a:pt x="2987" y="12187"/>
                </a:lnTo>
                <a:lnTo>
                  <a:pt x="2987" y="10240"/>
                </a:lnTo>
                <a:lnTo>
                  <a:pt x="2790" y="10240"/>
                </a:lnTo>
                <a:close/>
                <a:moveTo>
                  <a:pt x="788" y="10427"/>
                </a:moveTo>
                <a:cubicBezTo>
                  <a:pt x="924" y="10427"/>
                  <a:pt x="1026" y="10480"/>
                  <a:pt x="1116" y="10587"/>
                </a:cubicBezTo>
                <a:cubicBezTo>
                  <a:pt x="1209" y="10689"/>
                  <a:pt x="1247" y="10904"/>
                  <a:pt x="1247" y="11227"/>
                </a:cubicBezTo>
                <a:cubicBezTo>
                  <a:pt x="1247" y="11544"/>
                  <a:pt x="1209" y="11760"/>
                  <a:pt x="1116" y="11867"/>
                </a:cubicBezTo>
                <a:cubicBezTo>
                  <a:pt x="1026" y="11974"/>
                  <a:pt x="924" y="12027"/>
                  <a:pt x="788" y="12027"/>
                </a:cubicBezTo>
                <a:cubicBezTo>
                  <a:pt x="654" y="12027"/>
                  <a:pt x="519" y="11974"/>
                  <a:pt x="427" y="11867"/>
                </a:cubicBezTo>
                <a:cubicBezTo>
                  <a:pt x="333" y="11760"/>
                  <a:pt x="295" y="11544"/>
                  <a:pt x="295" y="11227"/>
                </a:cubicBezTo>
                <a:cubicBezTo>
                  <a:pt x="291" y="10907"/>
                  <a:pt x="359" y="10705"/>
                  <a:pt x="460" y="10587"/>
                </a:cubicBezTo>
                <a:cubicBezTo>
                  <a:pt x="538" y="10494"/>
                  <a:pt x="654" y="10427"/>
                  <a:pt x="788" y="10427"/>
                </a:cubicBezTo>
                <a:close/>
                <a:moveTo>
                  <a:pt x="788" y="12800"/>
                </a:moveTo>
                <a:cubicBezTo>
                  <a:pt x="616" y="12800"/>
                  <a:pt x="476" y="12828"/>
                  <a:pt x="361" y="12907"/>
                </a:cubicBezTo>
                <a:cubicBezTo>
                  <a:pt x="248" y="12982"/>
                  <a:pt x="157" y="13087"/>
                  <a:pt x="98" y="13227"/>
                </a:cubicBezTo>
                <a:cubicBezTo>
                  <a:pt x="41" y="13366"/>
                  <a:pt x="0" y="13557"/>
                  <a:pt x="0" y="13787"/>
                </a:cubicBezTo>
                <a:cubicBezTo>
                  <a:pt x="0" y="14153"/>
                  <a:pt x="72" y="14422"/>
                  <a:pt x="230" y="14587"/>
                </a:cubicBezTo>
                <a:cubicBezTo>
                  <a:pt x="360" y="14722"/>
                  <a:pt x="558" y="14800"/>
                  <a:pt x="788" y="14800"/>
                </a:cubicBezTo>
                <a:cubicBezTo>
                  <a:pt x="965" y="14800"/>
                  <a:pt x="1102" y="14742"/>
                  <a:pt x="1215" y="14667"/>
                </a:cubicBezTo>
                <a:cubicBezTo>
                  <a:pt x="1328" y="14589"/>
                  <a:pt x="1419" y="14488"/>
                  <a:pt x="1477" y="14347"/>
                </a:cubicBezTo>
                <a:cubicBezTo>
                  <a:pt x="1535" y="14207"/>
                  <a:pt x="1576" y="14016"/>
                  <a:pt x="1576" y="13787"/>
                </a:cubicBezTo>
                <a:cubicBezTo>
                  <a:pt x="1576" y="13596"/>
                  <a:pt x="1545" y="13448"/>
                  <a:pt x="1510" y="13333"/>
                </a:cubicBezTo>
                <a:cubicBezTo>
                  <a:pt x="1473" y="13221"/>
                  <a:pt x="1409" y="13117"/>
                  <a:pt x="1346" y="13040"/>
                </a:cubicBezTo>
                <a:cubicBezTo>
                  <a:pt x="1285" y="12959"/>
                  <a:pt x="1212" y="12895"/>
                  <a:pt x="1116" y="12853"/>
                </a:cubicBezTo>
                <a:cubicBezTo>
                  <a:pt x="1016" y="12811"/>
                  <a:pt x="919" y="12800"/>
                  <a:pt x="788" y="12800"/>
                </a:cubicBezTo>
                <a:close/>
                <a:moveTo>
                  <a:pt x="2790" y="12800"/>
                </a:moveTo>
                <a:cubicBezTo>
                  <a:pt x="2740" y="12884"/>
                  <a:pt x="2650" y="12979"/>
                  <a:pt x="2528" y="13067"/>
                </a:cubicBezTo>
                <a:cubicBezTo>
                  <a:pt x="2406" y="13158"/>
                  <a:pt x="2268" y="13217"/>
                  <a:pt x="2101" y="13280"/>
                </a:cubicBezTo>
                <a:lnTo>
                  <a:pt x="2101" y="13520"/>
                </a:lnTo>
                <a:cubicBezTo>
                  <a:pt x="2195" y="13491"/>
                  <a:pt x="2281" y="13441"/>
                  <a:pt x="2396" y="13387"/>
                </a:cubicBezTo>
                <a:cubicBezTo>
                  <a:pt x="2509" y="13332"/>
                  <a:pt x="2619" y="13279"/>
                  <a:pt x="2692" y="13227"/>
                </a:cubicBezTo>
                <a:lnTo>
                  <a:pt x="2692" y="14747"/>
                </a:lnTo>
                <a:cubicBezTo>
                  <a:pt x="2692" y="14747"/>
                  <a:pt x="2987" y="14747"/>
                  <a:pt x="2987" y="14747"/>
                </a:cubicBezTo>
                <a:lnTo>
                  <a:pt x="2987" y="12800"/>
                </a:lnTo>
                <a:lnTo>
                  <a:pt x="2790" y="12800"/>
                </a:lnTo>
                <a:close/>
                <a:moveTo>
                  <a:pt x="4891" y="12800"/>
                </a:moveTo>
                <a:cubicBezTo>
                  <a:pt x="4841" y="12884"/>
                  <a:pt x="4751" y="12979"/>
                  <a:pt x="4629" y="13067"/>
                </a:cubicBezTo>
                <a:cubicBezTo>
                  <a:pt x="4504" y="13158"/>
                  <a:pt x="4367" y="13217"/>
                  <a:pt x="4202" y="13280"/>
                </a:cubicBezTo>
                <a:lnTo>
                  <a:pt x="4202" y="13520"/>
                </a:lnTo>
                <a:cubicBezTo>
                  <a:pt x="4291" y="13491"/>
                  <a:pt x="4381" y="13441"/>
                  <a:pt x="4497" y="13387"/>
                </a:cubicBezTo>
                <a:cubicBezTo>
                  <a:pt x="4611" y="13332"/>
                  <a:pt x="4723" y="13279"/>
                  <a:pt x="4793" y="13227"/>
                </a:cubicBezTo>
                <a:lnTo>
                  <a:pt x="4793" y="14747"/>
                </a:lnTo>
                <a:cubicBezTo>
                  <a:pt x="4793" y="14747"/>
                  <a:pt x="5088" y="14747"/>
                  <a:pt x="5088" y="14747"/>
                </a:cubicBezTo>
                <a:lnTo>
                  <a:pt x="5088" y="12800"/>
                </a:lnTo>
                <a:lnTo>
                  <a:pt x="4891" y="12800"/>
                </a:lnTo>
                <a:close/>
                <a:moveTo>
                  <a:pt x="6040" y="12800"/>
                </a:moveTo>
                <a:cubicBezTo>
                  <a:pt x="5865" y="12800"/>
                  <a:pt x="5727" y="12828"/>
                  <a:pt x="5613" y="12907"/>
                </a:cubicBezTo>
                <a:cubicBezTo>
                  <a:pt x="5497" y="12982"/>
                  <a:pt x="5409" y="13087"/>
                  <a:pt x="5351" y="13227"/>
                </a:cubicBezTo>
                <a:cubicBezTo>
                  <a:pt x="5292" y="13368"/>
                  <a:pt x="5252" y="13557"/>
                  <a:pt x="5252" y="13787"/>
                </a:cubicBezTo>
                <a:cubicBezTo>
                  <a:pt x="5252" y="14153"/>
                  <a:pt x="5325" y="14426"/>
                  <a:pt x="5482" y="14587"/>
                </a:cubicBezTo>
                <a:cubicBezTo>
                  <a:pt x="5612" y="14722"/>
                  <a:pt x="5809" y="14800"/>
                  <a:pt x="6040" y="14800"/>
                </a:cubicBezTo>
                <a:cubicBezTo>
                  <a:pt x="6213" y="14800"/>
                  <a:pt x="6351" y="14742"/>
                  <a:pt x="6467" y="14667"/>
                </a:cubicBezTo>
                <a:cubicBezTo>
                  <a:pt x="6580" y="14592"/>
                  <a:pt x="6671" y="14487"/>
                  <a:pt x="6729" y="14347"/>
                </a:cubicBezTo>
                <a:cubicBezTo>
                  <a:pt x="6787" y="14206"/>
                  <a:pt x="6828" y="14016"/>
                  <a:pt x="6828" y="13787"/>
                </a:cubicBezTo>
                <a:cubicBezTo>
                  <a:pt x="6828" y="13596"/>
                  <a:pt x="6799" y="13448"/>
                  <a:pt x="6762" y="13333"/>
                </a:cubicBezTo>
                <a:cubicBezTo>
                  <a:pt x="6727" y="13219"/>
                  <a:pt x="6662" y="13117"/>
                  <a:pt x="6598" y="13040"/>
                </a:cubicBezTo>
                <a:cubicBezTo>
                  <a:pt x="6535" y="12959"/>
                  <a:pt x="6466" y="12895"/>
                  <a:pt x="6368" y="12853"/>
                </a:cubicBezTo>
                <a:cubicBezTo>
                  <a:pt x="6273" y="12811"/>
                  <a:pt x="6167" y="12800"/>
                  <a:pt x="6040" y="12800"/>
                </a:cubicBezTo>
                <a:close/>
                <a:moveTo>
                  <a:pt x="788" y="12987"/>
                </a:moveTo>
                <a:cubicBezTo>
                  <a:pt x="927" y="12987"/>
                  <a:pt x="1023" y="13041"/>
                  <a:pt x="1116" y="13147"/>
                </a:cubicBezTo>
                <a:cubicBezTo>
                  <a:pt x="1207" y="13250"/>
                  <a:pt x="1247" y="13466"/>
                  <a:pt x="1247" y="13787"/>
                </a:cubicBezTo>
                <a:cubicBezTo>
                  <a:pt x="1247" y="14106"/>
                  <a:pt x="1209" y="14320"/>
                  <a:pt x="1116" y="14427"/>
                </a:cubicBezTo>
                <a:cubicBezTo>
                  <a:pt x="1025" y="14532"/>
                  <a:pt x="925" y="14587"/>
                  <a:pt x="788" y="14587"/>
                </a:cubicBezTo>
                <a:cubicBezTo>
                  <a:pt x="653" y="14587"/>
                  <a:pt x="520" y="14532"/>
                  <a:pt x="427" y="14427"/>
                </a:cubicBezTo>
                <a:cubicBezTo>
                  <a:pt x="334" y="14320"/>
                  <a:pt x="295" y="14106"/>
                  <a:pt x="295" y="13787"/>
                </a:cubicBezTo>
                <a:cubicBezTo>
                  <a:pt x="295" y="13468"/>
                  <a:pt x="358" y="13264"/>
                  <a:pt x="460" y="13147"/>
                </a:cubicBezTo>
                <a:cubicBezTo>
                  <a:pt x="540" y="13054"/>
                  <a:pt x="653" y="12987"/>
                  <a:pt x="788" y="12987"/>
                </a:cubicBezTo>
                <a:close/>
                <a:moveTo>
                  <a:pt x="6040" y="12987"/>
                </a:moveTo>
                <a:cubicBezTo>
                  <a:pt x="6177" y="12987"/>
                  <a:pt x="6279" y="13041"/>
                  <a:pt x="6368" y="13147"/>
                </a:cubicBezTo>
                <a:cubicBezTo>
                  <a:pt x="6462" y="13250"/>
                  <a:pt x="6500" y="13466"/>
                  <a:pt x="6500" y="13787"/>
                </a:cubicBezTo>
                <a:cubicBezTo>
                  <a:pt x="6500" y="14106"/>
                  <a:pt x="6462" y="14320"/>
                  <a:pt x="6368" y="14427"/>
                </a:cubicBezTo>
                <a:cubicBezTo>
                  <a:pt x="6279" y="14532"/>
                  <a:pt x="6177" y="14587"/>
                  <a:pt x="6040" y="14587"/>
                </a:cubicBezTo>
                <a:cubicBezTo>
                  <a:pt x="5906" y="14587"/>
                  <a:pt x="5773" y="14532"/>
                  <a:pt x="5679" y="14427"/>
                </a:cubicBezTo>
                <a:cubicBezTo>
                  <a:pt x="5587" y="14320"/>
                  <a:pt x="5548" y="14106"/>
                  <a:pt x="5548" y="13787"/>
                </a:cubicBezTo>
                <a:cubicBezTo>
                  <a:pt x="5548" y="13468"/>
                  <a:pt x="5610" y="13264"/>
                  <a:pt x="5712" y="13147"/>
                </a:cubicBezTo>
                <a:cubicBezTo>
                  <a:pt x="5793" y="13054"/>
                  <a:pt x="5904" y="12987"/>
                  <a:pt x="6040" y="12987"/>
                </a:cubicBezTo>
                <a:close/>
                <a:moveTo>
                  <a:pt x="14148" y="13653"/>
                </a:moveTo>
                <a:lnTo>
                  <a:pt x="12179" y="13733"/>
                </a:lnTo>
                <a:lnTo>
                  <a:pt x="11522" y="14240"/>
                </a:lnTo>
                <a:cubicBezTo>
                  <a:pt x="11522" y="14240"/>
                  <a:pt x="11537" y="14768"/>
                  <a:pt x="11555" y="15040"/>
                </a:cubicBezTo>
                <a:cubicBezTo>
                  <a:pt x="11357" y="15122"/>
                  <a:pt x="11201" y="15227"/>
                  <a:pt x="11030" y="15333"/>
                </a:cubicBezTo>
                <a:cubicBezTo>
                  <a:pt x="10756" y="15223"/>
                  <a:pt x="10209" y="15013"/>
                  <a:pt x="10209" y="15013"/>
                </a:cubicBezTo>
                <a:lnTo>
                  <a:pt x="9323" y="15173"/>
                </a:lnTo>
                <a:lnTo>
                  <a:pt x="8436" y="16613"/>
                </a:lnTo>
                <a:lnTo>
                  <a:pt x="8404" y="16693"/>
                </a:lnTo>
                <a:lnTo>
                  <a:pt x="8633" y="17307"/>
                </a:lnTo>
                <a:cubicBezTo>
                  <a:pt x="8633" y="17307"/>
                  <a:pt x="9268" y="17578"/>
                  <a:pt x="9585" y="17707"/>
                </a:cubicBezTo>
                <a:cubicBezTo>
                  <a:pt x="9591" y="17881"/>
                  <a:pt x="9605" y="18050"/>
                  <a:pt x="9651" y="18213"/>
                </a:cubicBezTo>
                <a:cubicBezTo>
                  <a:pt x="9397" y="18376"/>
                  <a:pt x="8896" y="18693"/>
                  <a:pt x="8896" y="18693"/>
                </a:cubicBezTo>
                <a:lnTo>
                  <a:pt x="8896" y="19413"/>
                </a:lnTo>
                <a:lnTo>
                  <a:pt x="9093" y="19627"/>
                </a:lnTo>
                <a:cubicBezTo>
                  <a:pt x="9043" y="19710"/>
                  <a:pt x="8953" y="19804"/>
                  <a:pt x="8830" y="19893"/>
                </a:cubicBezTo>
                <a:cubicBezTo>
                  <a:pt x="8705" y="19984"/>
                  <a:pt x="8568" y="20042"/>
                  <a:pt x="8404" y="20107"/>
                </a:cubicBezTo>
                <a:lnTo>
                  <a:pt x="8404" y="20347"/>
                </a:lnTo>
                <a:cubicBezTo>
                  <a:pt x="8496" y="20321"/>
                  <a:pt x="8583" y="20267"/>
                  <a:pt x="8699" y="20213"/>
                </a:cubicBezTo>
                <a:cubicBezTo>
                  <a:pt x="8812" y="20159"/>
                  <a:pt x="8924" y="20106"/>
                  <a:pt x="8995" y="20053"/>
                </a:cubicBezTo>
                <a:lnTo>
                  <a:pt x="8995" y="21573"/>
                </a:lnTo>
                <a:lnTo>
                  <a:pt x="9290" y="21573"/>
                </a:lnTo>
                <a:lnTo>
                  <a:pt x="9290" y="19813"/>
                </a:lnTo>
                <a:lnTo>
                  <a:pt x="10111" y="20667"/>
                </a:lnTo>
                <a:cubicBezTo>
                  <a:pt x="10111" y="20667"/>
                  <a:pt x="10858" y="20765"/>
                  <a:pt x="10898" y="20747"/>
                </a:cubicBezTo>
                <a:lnTo>
                  <a:pt x="10997" y="20693"/>
                </a:lnTo>
                <a:cubicBezTo>
                  <a:pt x="10997" y="20693"/>
                  <a:pt x="11479" y="20394"/>
                  <a:pt x="11719" y="20240"/>
                </a:cubicBezTo>
                <a:cubicBezTo>
                  <a:pt x="11911" y="20316"/>
                  <a:pt x="12130" y="20376"/>
                  <a:pt x="12343" y="20427"/>
                </a:cubicBezTo>
                <a:cubicBezTo>
                  <a:pt x="12357" y="20642"/>
                  <a:pt x="12376" y="21067"/>
                  <a:pt x="12376" y="21067"/>
                </a:cubicBezTo>
                <a:lnTo>
                  <a:pt x="12999" y="21600"/>
                </a:lnTo>
                <a:lnTo>
                  <a:pt x="14969" y="21520"/>
                </a:lnTo>
                <a:lnTo>
                  <a:pt x="15626" y="21013"/>
                </a:lnTo>
                <a:cubicBezTo>
                  <a:pt x="15626" y="21013"/>
                  <a:pt x="15580" y="20465"/>
                  <a:pt x="15560" y="20187"/>
                </a:cubicBezTo>
                <a:cubicBezTo>
                  <a:pt x="15722" y="20118"/>
                  <a:pt x="15868" y="20032"/>
                  <a:pt x="16019" y="19947"/>
                </a:cubicBezTo>
                <a:lnTo>
                  <a:pt x="16774" y="20320"/>
                </a:lnTo>
                <a:lnTo>
                  <a:pt x="17661" y="20160"/>
                </a:lnTo>
                <a:lnTo>
                  <a:pt x="18711" y="18800"/>
                </a:lnTo>
                <a:lnTo>
                  <a:pt x="18514" y="18080"/>
                </a:lnTo>
                <a:cubicBezTo>
                  <a:pt x="18514" y="18080"/>
                  <a:pt x="17853" y="17762"/>
                  <a:pt x="17529" y="17600"/>
                </a:cubicBezTo>
                <a:cubicBezTo>
                  <a:pt x="17526" y="17447"/>
                  <a:pt x="17528" y="17295"/>
                  <a:pt x="17497" y="17147"/>
                </a:cubicBezTo>
                <a:cubicBezTo>
                  <a:pt x="17764" y="16971"/>
                  <a:pt x="18284" y="16613"/>
                  <a:pt x="18284" y="16613"/>
                </a:cubicBezTo>
                <a:lnTo>
                  <a:pt x="18317" y="15893"/>
                </a:lnTo>
                <a:lnTo>
                  <a:pt x="17070" y="14640"/>
                </a:lnTo>
                <a:lnTo>
                  <a:pt x="16184" y="14613"/>
                </a:lnTo>
                <a:cubicBezTo>
                  <a:pt x="16184" y="14613"/>
                  <a:pt x="15745" y="14897"/>
                  <a:pt x="15527" y="15040"/>
                </a:cubicBezTo>
                <a:cubicBezTo>
                  <a:pt x="15300" y="14942"/>
                  <a:pt x="15058" y="14865"/>
                  <a:pt x="14805" y="14800"/>
                </a:cubicBezTo>
                <a:cubicBezTo>
                  <a:pt x="14791" y="14592"/>
                  <a:pt x="14772" y="14187"/>
                  <a:pt x="14772" y="14187"/>
                </a:cubicBezTo>
                <a:lnTo>
                  <a:pt x="14148" y="13653"/>
                </a:lnTo>
                <a:close/>
                <a:moveTo>
                  <a:pt x="13525" y="16027"/>
                </a:moveTo>
                <a:cubicBezTo>
                  <a:pt x="14621" y="16055"/>
                  <a:pt x="15463" y="16787"/>
                  <a:pt x="15429" y="17680"/>
                </a:cubicBezTo>
                <a:cubicBezTo>
                  <a:pt x="15391" y="18570"/>
                  <a:pt x="14488" y="19283"/>
                  <a:pt x="13393" y="19253"/>
                </a:cubicBezTo>
                <a:cubicBezTo>
                  <a:pt x="12297" y="19226"/>
                  <a:pt x="11422" y="18462"/>
                  <a:pt x="11457" y="17573"/>
                </a:cubicBezTo>
                <a:cubicBezTo>
                  <a:pt x="11491" y="16682"/>
                  <a:pt x="12429" y="15998"/>
                  <a:pt x="13525" y="16027"/>
                </a:cubicBezTo>
                <a:close/>
                <a:moveTo>
                  <a:pt x="788" y="16213"/>
                </a:moveTo>
                <a:cubicBezTo>
                  <a:pt x="616" y="16213"/>
                  <a:pt x="476" y="16244"/>
                  <a:pt x="361" y="16320"/>
                </a:cubicBezTo>
                <a:cubicBezTo>
                  <a:pt x="248" y="16395"/>
                  <a:pt x="157" y="16499"/>
                  <a:pt x="98" y="16640"/>
                </a:cubicBezTo>
                <a:cubicBezTo>
                  <a:pt x="41" y="16781"/>
                  <a:pt x="0" y="16971"/>
                  <a:pt x="0" y="17200"/>
                </a:cubicBezTo>
                <a:cubicBezTo>
                  <a:pt x="0" y="17567"/>
                  <a:pt x="72" y="17840"/>
                  <a:pt x="230" y="18000"/>
                </a:cubicBezTo>
                <a:cubicBezTo>
                  <a:pt x="360" y="18136"/>
                  <a:pt x="558" y="18187"/>
                  <a:pt x="788" y="18187"/>
                </a:cubicBezTo>
                <a:cubicBezTo>
                  <a:pt x="965" y="18187"/>
                  <a:pt x="1102" y="18157"/>
                  <a:pt x="1215" y="18080"/>
                </a:cubicBezTo>
                <a:cubicBezTo>
                  <a:pt x="1328" y="18005"/>
                  <a:pt x="1419" y="17899"/>
                  <a:pt x="1477" y="17760"/>
                </a:cubicBezTo>
                <a:cubicBezTo>
                  <a:pt x="1535" y="17621"/>
                  <a:pt x="1576" y="17428"/>
                  <a:pt x="1576" y="17200"/>
                </a:cubicBezTo>
                <a:cubicBezTo>
                  <a:pt x="1576" y="17008"/>
                  <a:pt x="1545" y="16860"/>
                  <a:pt x="1510" y="16747"/>
                </a:cubicBezTo>
                <a:cubicBezTo>
                  <a:pt x="1473" y="16632"/>
                  <a:pt x="1409" y="16535"/>
                  <a:pt x="1346" y="16453"/>
                </a:cubicBezTo>
                <a:cubicBezTo>
                  <a:pt x="1285" y="16375"/>
                  <a:pt x="1212" y="16309"/>
                  <a:pt x="1116" y="16267"/>
                </a:cubicBezTo>
                <a:cubicBezTo>
                  <a:pt x="1016" y="16227"/>
                  <a:pt x="919" y="16213"/>
                  <a:pt x="788" y="16213"/>
                </a:cubicBezTo>
                <a:close/>
                <a:moveTo>
                  <a:pt x="2889" y="16213"/>
                </a:moveTo>
                <a:cubicBezTo>
                  <a:pt x="2714" y="16213"/>
                  <a:pt x="2579" y="16244"/>
                  <a:pt x="2462" y="16320"/>
                </a:cubicBezTo>
                <a:cubicBezTo>
                  <a:pt x="2349" y="16395"/>
                  <a:pt x="2257" y="16499"/>
                  <a:pt x="2199" y="16640"/>
                </a:cubicBezTo>
                <a:cubicBezTo>
                  <a:pt x="2141" y="16781"/>
                  <a:pt x="2101" y="16971"/>
                  <a:pt x="2101" y="17200"/>
                </a:cubicBezTo>
                <a:cubicBezTo>
                  <a:pt x="2101" y="17567"/>
                  <a:pt x="2174" y="17840"/>
                  <a:pt x="2331" y="18000"/>
                </a:cubicBezTo>
                <a:cubicBezTo>
                  <a:pt x="2461" y="18136"/>
                  <a:pt x="2656" y="18187"/>
                  <a:pt x="2889" y="18187"/>
                </a:cubicBezTo>
                <a:cubicBezTo>
                  <a:pt x="3063" y="18187"/>
                  <a:pt x="3200" y="18157"/>
                  <a:pt x="3316" y="18080"/>
                </a:cubicBezTo>
                <a:cubicBezTo>
                  <a:pt x="3428" y="18005"/>
                  <a:pt x="3519" y="17899"/>
                  <a:pt x="3578" y="17760"/>
                </a:cubicBezTo>
                <a:cubicBezTo>
                  <a:pt x="3636" y="17617"/>
                  <a:pt x="3677" y="17428"/>
                  <a:pt x="3677" y="17200"/>
                </a:cubicBezTo>
                <a:cubicBezTo>
                  <a:pt x="3677" y="17008"/>
                  <a:pt x="3645" y="16860"/>
                  <a:pt x="3611" y="16747"/>
                </a:cubicBezTo>
                <a:cubicBezTo>
                  <a:pt x="3577" y="16632"/>
                  <a:pt x="3508" y="16535"/>
                  <a:pt x="3447" y="16453"/>
                </a:cubicBezTo>
                <a:cubicBezTo>
                  <a:pt x="3383" y="16375"/>
                  <a:pt x="3312" y="16309"/>
                  <a:pt x="3217" y="16267"/>
                </a:cubicBezTo>
                <a:cubicBezTo>
                  <a:pt x="3118" y="16227"/>
                  <a:pt x="3016" y="16213"/>
                  <a:pt x="2889" y="16213"/>
                </a:cubicBezTo>
                <a:close/>
                <a:moveTo>
                  <a:pt x="4990" y="16213"/>
                </a:moveTo>
                <a:cubicBezTo>
                  <a:pt x="4815" y="16213"/>
                  <a:pt x="4678" y="16244"/>
                  <a:pt x="4563" y="16320"/>
                </a:cubicBezTo>
                <a:cubicBezTo>
                  <a:pt x="4450" y="16395"/>
                  <a:pt x="4358" y="16499"/>
                  <a:pt x="4300" y="16640"/>
                </a:cubicBezTo>
                <a:cubicBezTo>
                  <a:pt x="4243" y="16781"/>
                  <a:pt x="4202" y="16971"/>
                  <a:pt x="4202" y="17200"/>
                </a:cubicBezTo>
                <a:cubicBezTo>
                  <a:pt x="4202" y="17567"/>
                  <a:pt x="4274" y="17840"/>
                  <a:pt x="4432" y="18000"/>
                </a:cubicBezTo>
                <a:cubicBezTo>
                  <a:pt x="4562" y="18136"/>
                  <a:pt x="4759" y="18187"/>
                  <a:pt x="4990" y="18187"/>
                </a:cubicBezTo>
                <a:cubicBezTo>
                  <a:pt x="5163" y="18187"/>
                  <a:pt x="5304" y="18157"/>
                  <a:pt x="5416" y="18080"/>
                </a:cubicBezTo>
                <a:cubicBezTo>
                  <a:pt x="5530" y="18005"/>
                  <a:pt x="5620" y="17899"/>
                  <a:pt x="5679" y="17760"/>
                </a:cubicBezTo>
                <a:cubicBezTo>
                  <a:pt x="5737" y="17617"/>
                  <a:pt x="5778" y="17428"/>
                  <a:pt x="5778" y="17200"/>
                </a:cubicBezTo>
                <a:cubicBezTo>
                  <a:pt x="5778" y="17008"/>
                  <a:pt x="5748" y="16860"/>
                  <a:pt x="5712" y="16747"/>
                </a:cubicBezTo>
                <a:cubicBezTo>
                  <a:pt x="5679" y="16632"/>
                  <a:pt x="5612" y="16535"/>
                  <a:pt x="5548" y="16453"/>
                </a:cubicBezTo>
                <a:cubicBezTo>
                  <a:pt x="5487" y="16375"/>
                  <a:pt x="5414" y="16309"/>
                  <a:pt x="5318" y="16267"/>
                </a:cubicBezTo>
                <a:cubicBezTo>
                  <a:pt x="5219" y="16227"/>
                  <a:pt x="5117" y="16213"/>
                  <a:pt x="4990" y="16213"/>
                </a:cubicBezTo>
                <a:close/>
                <a:moveTo>
                  <a:pt x="6992" y="16213"/>
                </a:moveTo>
                <a:cubicBezTo>
                  <a:pt x="6942" y="16296"/>
                  <a:pt x="6854" y="16390"/>
                  <a:pt x="6729" y="16480"/>
                </a:cubicBezTo>
                <a:cubicBezTo>
                  <a:pt x="6607" y="16570"/>
                  <a:pt x="6466" y="16629"/>
                  <a:pt x="6303" y="16693"/>
                </a:cubicBezTo>
                <a:lnTo>
                  <a:pt x="6303" y="16933"/>
                </a:lnTo>
                <a:cubicBezTo>
                  <a:pt x="6393" y="16907"/>
                  <a:pt x="6485" y="16854"/>
                  <a:pt x="6598" y="16800"/>
                </a:cubicBezTo>
                <a:cubicBezTo>
                  <a:pt x="6714" y="16746"/>
                  <a:pt x="6824" y="16694"/>
                  <a:pt x="6894" y="16640"/>
                </a:cubicBezTo>
                <a:lnTo>
                  <a:pt x="6894" y="18160"/>
                </a:lnTo>
                <a:cubicBezTo>
                  <a:pt x="6894" y="18160"/>
                  <a:pt x="7189" y="18160"/>
                  <a:pt x="7189" y="18160"/>
                </a:cubicBezTo>
                <a:lnTo>
                  <a:pt x="7189" y="16213"/>
                </a:lnTo>
                <a:lnTo>
                  <a:pt x="6992" y="16213"/>
                </a:lnTo>
                <a:close/>
                <a:moveTo>
                  <a:pt x="788" y="16400"/>
                </a:moveTo>
                <a:cubicBezTo>
                  <a:pt x="927" y="16400"/>
                  <a:pt x="1023" y="16457"/>
                  <a:pt x="1116" y="16560"/>
                </a:cubicBezTo>
                <a:cubicBezTo>
                  <a:pt x="1207" y="16667"/>
                  <a:pt x="1247" y="16880"/>
                  <a:pt x="1247" y="17200"/>
                </a:cubicBezTo>
                <a:cubicBezTo>
                  <a:pt x="1247" y="17520"/>
                  <a:pt x="1209" y="17734"/>
                  <a:pt x="1116" y="17840"/>
                </a:cubicBezTo>
                <a:cubicBezTo>
                  <a:pt x="1025" y="17947"/>
                  <a:pt x="925" y="18000"/>
                  <a:pt x="788" y="18000"/>
                </a:cubicBezTo>
                <a:cubicBezTo>
                  <a:pt x="653" y="18000"/>
                  <a:pt x="520" y="17944"/>
                  <a:pt x="427" y="17840"/>
                </a:cubicBezTo>
                <a:cubicBezTo>
                  <a:pt x="334" y="17733"/>
                  <a:pt x="295" y="17521"/>
                  <a:pt x="295" y="17200"/>
                </a:cubicBezTo>
                <a:cubicBezTo>
                  <a:pt x="295" y="16880"/>
                  <a:pt x="358" y="16678"/>
                  <a:pt x="460" y="16560"/>
                </a:cubicBezTo>
                <a:cubicBezTo>
                  <a:pt x="540" y="16465"/>
                  <a:pt x="653" y="16400"/>
                  <a:pt x="788" y="16400"/>
                </a:cubicBezTo>
                <a:close/>
                <a:moveTo>
                  <a:pt x="2889" y="16400"/>
                </a:moveTo>
                <a:cubicBezTo>
                  <a:pt x="3027" y="16400"/>
                  <a:pt x="3124" y="16457"/>
                  <a:pt x="3217" y="16560"/>
                </a:cubicBezTo>
                <a:cubicBezTo>
                  <a:pt x="3307" y="16667"/>
                  <a:pt x="3348" y="16880"/>
                  <a:pt x="3348" y="17200"/>
                </a:cubicBezTo>
                <a:cubicBezTo>
                  <a:pt x="3348" y="17520"/>
                  <a:pt x="3307" y="17734"/>
                  <a:pt x="3217" y="17840"/>
                </a:cubicBezTo>
                <a:cubicBezTo>
                  <a:pt x="3124" y="17947"/>
                  <a:pt x="3024" y="18000"/>
                  <a:pt x="2889" y="18000"/>
                </a:cubicBezTo>
                <a:cubicBezTo>
                  <a:pt x="2752" y="18000"/>
                  <a:pt x="2622" y="17944"/>
                  <a:pt x="2528" y="17840"/>
                </a:cubicBezTo>
                <a:cubicBezTo>
                  <a:pt x="2438" y="17733"/>
                  <a:pt x="2396" y="17521"/>
                  <a:pt x="2396" y="17200"/>
                </a:cubicBezTo>
                <a:cubicBezTo>
                  <a:pt x="2396" y="16880"/>
                  <a:pt x="2458" y="16678"/>
                  <a:pt x="2560" y="16560"/>
                </a:cubicBezTo>
                <a:cubicBezTo>
                  <a:pt x="2641" y="16465"/>
                  <a:pt x="2752" y="16400"/>
                  <a:pt x="2889" y="16400"/>
                </a:cubicBezTo>
                <a:close/>
                <a:moveTo>
                  <a:pt x="4990" y="16400"/>
                </a:moveTo>
                <a:cubicBezTo>
                  <a:pt x="5127" y="16400"/>
                  <a:pt x="5225" y="16457"/>
                  <a:pt x="5318" y="16560"/>
                </a:cubicBezTo>
                <a:cubicBezTo>
                  <a:pt x="5410" y="16667"/>
                  <a:pt x="5449" y="16880"/>
                  <a:pt x="5449" y="17200"/>
                </a:cubicBezTo>
                <a:cubicBezTo>
                  <a:pt x="5448" y="17520"/>
                  <a:pt x="5407" y="17734"/>
                  <a:pt x="5318" y="17840"/>
                </a:cubicBezTo>
                <a:cubicBezTo>
                  <a:pt x="5225" y="17947"/>
                  <a:pt x="5125" y="18000"/>
                  <a:pt x="4990" y="18000"/>
                </a:cubicBezTo>
                <a:cubicBezTo>
                  <a:pt x="4853" y="18000"/>
                  <a:pt x="4722" y="17944"/>
                  <a:pt x="4629" y="17840"/>
                </a:cubicBezTo>
                <a:cubicBezTo>
                  <a:pt x="4538" y="17733"/>
                  <a:pt x="4497" y="17521"/>
                  <a:pt x="4497" y="17200"/>
                </a:cubicBezTo>
                <a:cubicBezTo>
                  <a:pt x="4497" y="16880"/>
                  <a:pt x="4563" y="16678"/>
                  <a:pt x="4661" y="16560"/>
                </a:cubicBezTo>
                <a:cubicBezTo>
                  <a:pt x="4742" y="16465"/>
                  <a:pt x="4853" y="16400"/>
                  <a:pt x="4990" y="16400"/>
                </a:cubicBezTo>
                <a:close/>
                <a:moveTo>
                  <a:pt x="788" y="19627"/>
                </a:moveTo>
                <a:cubicBezTo>
                  <a:pt x="616" y="19627"/>
                  <a:pt x="476" y="19658"/>
                  <a:pt x="361" y="19733"/>
                </a:cubicBezTo>
                <a:cubicBezTo>
                  <a:pt x="248" y="19809"/>
                  <a:pt x="157" y="19915"/>
                  <a:pt x="98" y="20053"/>
                </a:cubicBezTo>
                <a:cubicBezTo>
                  <a:pt x="41" y="20195"/>
                  <a:pt x="0" y="20382"/>
                  <a:pt x="0" y="20613"/>
                </a:cubicBezTo>
                <a:cubicBezTo>
                  <a:pt x="0" y="20980"/>
                  <a:pt x="72" y="21250"/>
                  <a:pt x="230" y="21413"/>
                </a:cubicBezTo>
                <a:cubicBezTo>
                  <a:pt x="360" y="21546"/>
                  <a:pt x="558" y="21600"/>
                  <a:pt x="788" y="21600"/>
                </a:cubicBezTo>
                <a:cubicBezTo>
                  <a:pt x="965" y="21600"/>
                  <a:pt x="1102" y="21570"/>
                  <a:pt x="1215" y="21493"/>
                </a:cubicBezTo>
                <a:cubicBezTo>
                  <a:pt x="1328" y="21415"/>
                  <a:pt x="1419" y="21312"/>
                  <a:pt x="1477" y="21173"/>
                </a:cubicBezTo>
                <a:cubicBezTo>
                  <a:pt x="1535" y="21032"/>
                  <a:pt x="1576" y="20840"/>
                  <a:pt x="1576" y="20613"/>
                </a:cubicBezTo>
                <a:cubicBezTo>
                  <a:pt x="1576" y="20421"/>
                  <a:pt x="1545" y="20274"/>
                  <a:pt x="1510" y="20160"/>
                </a:cubicBezTo>
                <a:cubicBezTo>
                  <a:pt x="1473" y="20048"/>
                  <a:pt x="1409" y="19945"/>
                  <a:pt x="1346" y="19867"/>
                </a:cubicBezTo>
                <a:cubicBezTo>
                  <a:pt x="1285" y="19787"/>
                  <a:pt x="1212" y="19720"/>
                  <a:pt x="1116" y="19680"/>
                </a:cubicBezTo>
                <a:cubicBezTo>
                  <a:pt x="1016" y="19637"/>
                  <a:pt x="919" y="19627"/>
                  <a:pt x="788" y="19627"/>
                </a:cubicBezTo>
                <a:close/>
                <a:moveTo>
                  <a:pt x="2790" y="19627"/>
                </a:moveTo>
                <a:cubicBezTo>
                  <a:pt x="2740" y="19712"/>
                  <a:pt x="2650" y="19804"/>
                  <a:pt x="2528" y="19893"/>
                </a:cubicBezTo>
                <a:cubicBezTo>
                  <a:pt x="2404" y="19983"/>
                  <a:pt x="2268" y="20043"/>
                  <a:pt x="2101" y="20107"/>
                </a:cubicBezTo>
                <a:lnTo>
                  <a:pt x="2101" y="20347"/>
                </a:lnTo>
                <a:cubicBezTo>
                  <a:pt x="2195" y="20321"/>
                  <a:pt x="2281" y="20270"/>
                  <a:pt x="2396" y="20213"/>
                </a:cubicBezTo>
                <a:cubicBezTo>
                  <a:pt x="2509" y="20158"/>
                  <a:pt x="2619" y="20107"/>
                  <a:pt x="2692" y="20053"/>
                </a:cubicBezTo>
                <a:lnTo>
                  <a:pt x="2692" y="21573"/>
                </a:lnTo>
                <a:lnTo>
                  <a:pt x="2987" y="21573"/>
                </a:lnTo>
                <a:lnTo>
                  <a:pt x="2987" y="19627"/>
                </a:lnTo>
                <a:lnTo>
                  <a:pt x="2790" y="19627"/>
                </a:lnTo>
                <a:close/>
                <a:moveTo>
                  <a:pt x="4891" y="19627"/>
                </a:moveTo>
                <a:cubicBezTo>
                  <a:pt x="4841" y="19712"/>
                  <a:pt x="4751" y="19804"/>
                  <a:pt x="4629" y="19893"/>
                </a:cubicBezTo>
                <a:cubicBezTo>
                  <a:pt x="4504" y="19983"/>
                  <a:pt x="4367" y="20043"/>
                  <a:pt x="4202" y="20107"/>
                </a:cubicBezTo>
                <a:lnTo>
                  <a:pt x="4202" y="20347"/>
                </a:lnTo>
                <a:cubicBezTo>
                  <a:pt x="4291" y="20321"/>
                  <a:pt x="4381" y="20270"/>
                  <a:pt x="4497" y="20213"/>
                </a:cubicBezTo>
                <a:cubicBezTo>
                  <a:pt x="4611" y="20158"/>
                  <a:pt x="4723" y="20107"/>
                  <a:pt x="4793" y="20053"/>
                </a:cubicBezTo>
                <a:lnTo>
                  <a:pt x="4793" y="21573"/>
                </a:lnTo>
                <a:lnTo>
                  <a:pt x="5088" y="21573"/>
                </a:lnTo>
                <a:lnTo>
                  <a:pt x="5088" y="19627"/>
                </a:lnTo>
                <a:lnTo>
                  <a:pt x="4891" y="19627"/>
                </a:lnTo>
                <a:close/>
                <a:moveTo>
                  <a:pt x="6040" y="19627"/>
                </a:moveTo>
                <a:cubicBezTo>
                  <a:pt x="5865" y="19627"/>
                  <a:pt x="5727" y="19658"/>
                  <a:pt x="5613" y="19733"/>
                </a:cubicBezTo>
                <a:cubicBezTo>
                  <a:pt x="5497" y="19809"/>
                  <a:pt x="5409" y="19915"/>
                  <a:pt x="5351" y="20053"/>
                </a:cubicBezTo>
                <a:cubicBezTo>
                  <a:pt x="5292" y="20195"/>
                  <a:pt x="5252" y="20382"/>
                  <a:pt x="5252" y="20613"/>
                </a:cubicBezTo>
                <a:cubicBezTo>
                  <a:pt x="5252" y="20980"/>
                  <a:pt x="5325" y="21250"/>
                  <a:pt x="5482" y="21413"/>
                </a:cubicBezTo>
                <a:cubicBezTo>
                  <a:pt x="5612" y="21546"/>
                  <a:pt x="5809" y="21600"/>
                  <a:pt x="6040" y="21600"/>
                </a:cubicBezTo>
                <a:cubicBezTo>
                  <a:pt x="6213" y="21600"/>
                  <a:pt x="6351" y="21570"/>
                  <a:pt x="6467" y="21493"/>
                </a:cubicBezTo>
                <a:cubicBezTo>
                  <a:pt x="6580" y="21415"/>
                  <a:pt x="6671" y="21312"/>
                  <a:pt x="6729" y="21173"/>
                </a:cubicBezTo>
                <a:cubicBezTo>
                  <a:pt x="6787" y="21032"/>
                  <a:pt x="6828" y="20840"/>
                  <a:pt x="6828" y="20613"/>
                </a:cubicBezTo>
                <a:cubicBezTo>
                  <a:pt x="6828" y="20421"/>
                  <a:pt x="6799" y="20274"/>
                  <a:pt x="6762" y="20160"/>
                </a:cubicBezTo>
                <a:cubicBezTo>
                  <a:pt x="6727" y="20048"/>
                  <a:pt x="6662" y="19945"/>
                  <a:pt x="6598" y="19867"/>
                </a:cubicBezTo>
                <a:cubicBezTo>
                  <a:pt x="6535" y="19787"/>
                  <a:pt x="6466" y="19720"/>
                  <a:pt x="6368" y="19680"/>
                </a:cubicBezTo>
                <a:cubicBezTo>
                  <a:pt x="6273" y="19637"/>
                  <a:pt x="6167" y="19627"/>
                  <a:pt x="6040" y="19627"/>
                </a:cubicBezTo>
                <a:close/>
                <a:moveTo>
                  <a:pt x="788" y="19840"/>
                </a:moveTo>
                <a:cubicBezTo>
                  <a:pt x="927" y="19840"/>
                  <a:pt x="1023" y="19867"/>
                  <a:pt x="1116" y="19973"/>
                </a:cubicBezTo>
                <a:cubicBezTo>
                  <a:pt x="1207" y="20076"/>
                  <a:pt x="1247" y="20292"/>
                  <a:pt x="1247" y="20613"/>
                </a:cubicBezTo>
                <a:cubicBezTo>
                  <a:pt x="1247" y="20932"/>
                  <a:pt x="1209" y="21147"/>
                  <a:pt x="1116" y="21253"/>
                </a:cubicBezTo>
                <a:cubicBezTo>
                  <a:pt x="1025" y="21359"/>
                  <a:pt x="925" y="21413"/>
                  <a:pt x="788" y="21413"/>
                </a:cubicBezTo>
                <a:cubicBezTo>
                  <a:pt x="653" y="21413"/>
                  <a:pt x="520" y="21359"/>
                  <a:pt x="427" y="21253"/>
                </a:cubicBezTo>
                <a:cubicBezTo>
                  <a:pt x="334" y="21147"/>
                  <a:pt x="295" y="20932"/>
                  <a:pt x="295" y="20613"/>
                </a:cubicBezTo>
                <a:cubicBezTo>
                  <a:pt x="295" y="20296"/>
                  <a:pt x="358" y="20090"/>
                  <a:pt x="460" y="19973"/>
                </a:cubicBezTo>
                <a:cubicBezTo>
                  <a:pt x="540" y="19878"/>
                  <a:pt x="653" y="19840"/>
                  <a:pt x="788" y="19840"/>
                </a:cubicBezTo>
                <a:close/>
                <a:moveTo>
                  <a:pt x="6040" y="19840"/>
                </a:moveTo>
                <a:cubicBezTo>
                  <a:pt x="6177" y="19840"/>
                  <a:pt x="6279" y="19867"/>
                  <a:pt x="6368" y="19973"/>
                </a:cubicBezTo>
                <a:cubicBezTo>
                  <a:pt x="6462" y="20076"/>
                  <a:pt x="6500" y="20292"/>
                  <a:pt x="6500" y="20613"/>
                </a:cubicBezTo>
                <a:cubicBezTo>
                  <a:pt x="6500" y="20932"/>
                  <a:pt x="6462" y="21147"/>
                  <a:pt x="6368" y="21253"/>
                </a:cubicBezTo>
                <a:cubicBezTo>
                  <a:pt x="6279" y="21359"/>
                  <a:pt x="6177" y="21413"/>
                  <a:pt x="6040" y="21413"/>
                </a:cubicBezTo>
                <a:cubicBezTo>
                  <a:pt x="5906" y="21413"/>
                  <a:pt x="5773" y="21359"/>
                  <a:pt x="5679" y="21253"/>
                </a:cubicBezTo>
                <a:cubicBezTo>
                  <a:pt x="5587" y="21147"/>
                  <a:pt x="5548" y="20932"/>
                  <a:pt x="5548" y="20613"/>
                </a:cubicBezTo>
                <a:cubicBezTo>
                  <a:pt x="5548" y="20296"/>
                  <a:pt x="5610" y="20090"/>
                  <a:pt x="5712" y="19973"/>
                </a:cubicBezTo>
                <a:cubicBezTo>
                  <a:pt x="5793" y="19878"/>
                  <a:pt x="5904" y="19840"/>
                  <a:pt x="6040" y="19840"/>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0" name="文本框 39"/>
          <p:cNvSpPr txBox="1"/>
          <p:nvPr/>
        </p:nvSpPr>
        <p:spPr>
          <a:xfrm>
            <a:off x="5130956" y="1776136"/>
            <a:ext cx="4522470" cy="891540"/>
          </a:xfrm>
          <a:prstGeom prst="rect">
            <a:avLst/>
          </a:prstGeom>
          <a:noFill/>
        </p:spPr>
        <p:txBody>
          <a:bodyPr wrap="none" rtlCol="0">
            <a:spAutoFit/>
          </a:bodyPr>
          <a:lstStyle/>
          <a:p>
            <a:r>
              <a:rPr lang="zh-CN" altLang="en-US" sz="2000" b="1" dirty="0" smtClean="0">
                <a:solidFill>
                  <a:srgbClr val="C57E90"/>
                </a:solidFill>
                <a:latin typeface="宋体" panose="02010600030101010101" pitchFamily="2" charset="-122"/>
                <a:ea typeface="宋体" panose="02010600030101010101" pitchFamily="2" charset="-122"/>
              </a:rPr>
              <a:t>（一）马克思恩格斯诚信教育相关理论</a:t>
            </a:r>
            <a:endParaRPr lang="zh-CN" altLang="en-US" sz="2000" b="1" dirty="0" smtClean="0">
              <a:solidFill>
                <a:schemeClr val="tx1">
                  <a:lumMod val="75000"/>
                  <a:lumOff val="25000"/>
                </a:schemeClr>
              </a:solidFill>
              <a:latin typeface="宋体" panose="02010600030101010101" pitchFamily="2" charset="-122"/>
              <a:ea typeface="宋体" panose="02010600030101010101" pitchFamily="2" charset="-122"/>
            </a:endParaRPr>
          </a:p>
          <a:p>
            <a:r>
              <a:rPr lang="zh-CN" altLang="en-US" sz="1600" dirty="0" smtClean="0">
                <a:solidFill>
                  <a:schemeClr val="tx1">
                    <a:lumMod val="75000"/>
                    <a:lumOff val="25000"/>
                  </a:schemeClr>
                </a:solidFill>
                <a:latin typeface="宋体" panose="02010600030101010101" pitchFamily="2" charset="-122"/>
                <a:ea typeface="宋体" panose="02010600030101010101" pitchFamily="2" charset="-122"/>
              </a:rPr>
              <a:t>（1）马克思恩格斯对资本主义道德的批判。</a:t>
            </a:r>
            <a:endParaRPr lang="zh-CN" altLang="en-US" sz="1600" dirty="0" smtClean="0">
              <a:solidFill>
                <a:schemeClr val="tx1">
                  <a:lumMod val="75000"/>
                  <a:lumOff val="25000"/>
                </a:schemeClr>
              </a:solidFill>
              <a:latin typeface="宋体" panose="02010600030101010101" pitchFamily="2" charset="-122"/>
              <a:ea typeface="宋体" panose="02010600030101010101" pitchFamily="2" charset="-122"/>
            </a:endParaRPr>
          </a:p>
          <a:p>
            <a:r>
              <a:rPr lang="zh-CN" altLang="en-US" sz="1600" dirty="0" smtClean="0">
                <a:solidFill>
                  <a:schemeClr val="tx1">
                    <a:lumMod val="75000"/>
                    <a:lumOff val="25000"/>
                  </a:schemeClr>
                </a:solidFill>
                <a:latin typeface="宋体" panose="02010600030101010101" pitchFamily="2" charset="-122"/>
                <a:ea typeface="宋体" panose="02010600030101010101" pitchFamily="2" charset="-122"/>
              </a:rPr>
              <a:t>（2）马克思主义政治诚信理论。</a:t>
            </a:r>
            <a:endParaRPr lang="zh-CN" altLang="en-US" sz="16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2" name="文本框 41"/>
          <p:cNvSpPr txBox="1"/>
          <p:nvPr/>
        </p:nvSpPr>
        <p:spPr>
          <a:xfrm>
            <a:off x="5117693" y="3072771"/>
            <a:ext cx="4267200" cy="1137285"/>
          </a:xfrm>
          <a:prstGeom prst="rect">
            <a:avLst/>
          </a:prstGeom>
          <a:noFill/>
        </p:spPr>
        <p:txBody>
          <a:bodyPr wrap="none" rtlCol="0">
            <a:spAutoFit/>
          </a:bodyPr>
          <a:lstStyle/>
          <a:p>
            <a:r>
              <a:rPr lang="zh-CN" altLang="en-US" sz="2000" b="1" dirty="0" smtClean="0">
                <a:solidFill>
                  <a:srgbClr val="FFDC97"/>
                </a:solidFill>
                <a:latin typeface="宋体" panose="02010600030101010101" pitchFamily="2" charset="-122"/>
                <a:ea typeface="宋体" panose="02010600030101010101" pitchFamily="2" charset="-122"/>
              </a:rPr>
              <a:t>（二）中国优秀传统文化中的诚信观</a:t>
            </a:r>
            <a:endParaRPr lang="zh-CN" altLang="en-US" sz="2000" b="1" dirty="0" smtClean="0">
              <a:solidFill>
                <a:schemeClr val="tx1">
                  <a:lumMod val="75000"/>
                  <a:lumOff val="25000"/>
                </a:schemeClr>
              </a:solidFill>
              <a:latin typeface="宋体" panose="02010600030101010101" pitchFamily="2" charset="-122"/>
              <a:ea typeface="宋体" panose="02010600030101010101" pitchFamily="2" charset="-122"/>
            </a:endParaRPr>
          </a:p>
          <a:p>
            <a:r>
              <a:rPr lang="zh-CN" altLang="en-US" sz="1600" dirty="0" smtClean="0">
                <a:solidFill>
                  <a:schemeClr val="tx1">
                    <a:lumMod val="75000"/>
                    <a:lumOff val="25000"/>
                  </a:schemeClr>
                </a:solidFill>
                <a:latin typeface="宋体" panose="02010600030101010101" pitchFamily="2" charset="-122"/>
                <a:ea typeface="宋体" panose="02010600030101010101" pitchFamily="2" charset="-122"/>
              </a:rPr>
              <a:t>（1）注重诚信自我修养。</a:t>
            </a:r>
            <a:endParaRPr lang="zh-CN" altLang="en-US" sz="1600" dirty="0" smtClean="0">
              <a:solidFill>
                <a:schemeClr val="tx1">
                  <a:lumMod val="75000"/>
                  <a:lumOff val="25000"/>
                </a:schemeClr>
              </a:solidFill>
              <a:latin typeface="宋体" panose="02010600030101010101" pitchFamily="2" charset="-122"/>
              <a:ea typeface="宋体" panose="02010600030101010101" pitchFamily="2" charset="-122"/>
            </a:endParaRPr>
          </a:p>
          <a:p>
            <a:r>
              <a:rPr lang="zh-CN" altLang="en-US" sz="1600" dirty="0" smtClean="0">
                <a:solidFill>
                  <a:schemeClr val="tx1">
                    <a:lumMod val="75000"/>
                    <a:lumOff val="25000"/>
                  </a:schemeClr>
                </a:solidFill>
                <a:latin typeface="宋体" panose="02010600030101010101" pitchFamily="2" charset="-122"/>
                <a:ea typeface="宋体" panose="02010600030101010101" pitchFamily="2" charset="-122"/>
              </a:rPr>
              <a:t>（2）强调知、情、意、行的结合与统一。</a:t>
            </a:r>
            <a:endParaRPr lang="zh-CN" altLang="en-US" sz="1600" dirty="0" smtClean="0">
              <a:solidFill>
                <a:schemeClr val="tx1">
                  <a:lumMod val="75000"/>
                  <a:lumOff val="25000"/>
                </a:schemeClr>
              </a:solidFill>
              <a:latin typeface="宋体" panose="02010600030101010101" pitchFamily="2" charset="-122"/>
              <a:ea typeface="宋体" panose="02010600030101010101" pitchFamily="2" charset="-122"/>
            </a:endParaRPr>
          </a:p>
          <a:p>
            <a:r>
              <a:rPr lang="zh-CN" altLang="en-US" sz="1600" dirty="0" smtClean="0">
                <a:solidFill>
                  <a:schemeClr val="tx1">
                    <a:lumMod val="75000"/>
                    <a:lumOff val="25000"/>
                  </a:schemeClr>
                </a:solidFill>
                <a:latin typeface="宋体" panose="02010600030101010101" pitchFamily="2" charset="-122"/>
                <a:ea typeface="宋体" panose="02010600030101010101" pitchFamily="2" charset="-122"/>
              </a:rPr>
              <a:t>（3）重视诚信的启蒙教育。</a:t>
            </a:r>
            <a:endParaRPr lang="zh-CN" altLang="en-US" sz="16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4" name="文本框 43"/>
          <p:cNvSpPr txBox="1"/>
          <p:nvPr/>
        </p:nvSpPr>
        <p:spPr>
          <a:xfrm>
            <a:off x="5117465" y="4457065"/>
            <a:ext cx="5691505" cy="1630045"/>
          </a:xfrm>
          <a:prstGeom prst="rect">
            <a:avLst/>
          </a:prstGeom>
          <a:noFill/>
        </p:spPr>
        <p:txBody>
          <a:bodyPr wrap="square" rtlCol="0">
            <a:spAutoFit/>
          </a:bodyPr>
          <a:lstStyle/>
          <a:p>
            <a:r>
              <a:rPr lang="zh-CN" altLang="en-US" sz="2000" b="1" dirty="0" smtClean="0">
                <a:solidFill>
                  <a:srgbClr val="578FB7"/>
                </a:solidFill>
                <a:latin typeface="宋体" panose="02010600030101010101" pitchFamily="2" charset="-122"/>
                <a:ea typeface="宋体" panose="02010600030101010101" pitchFamily="2" charset="-122"/>
              </a:rPr>
              <a:t>（三）中国特色社会主义诚信观</a:t>
            </a:r>
            <a:endParaRPr lang="zh-CN" altLang="en-US" sz="2000" b="1" dirty="0" smtClean="0">
              <a:solidFill>
                <a:srgbClr val="578FB7"/>
              </a:solidFill>
              <a:latin typeface="宋体" panose="02010600030101010101" pitchFamily="2" charset="-122"/>
              <a:ea typeface="宋体" panose="02010600030101010101" pitchFamily="2" charset="-122"/>
            </a:endParaRPr>
          </a:p>
          <a:p>
            <a:r>
              <a:rPr lang="zh-CN" altLang="en-US" sz="1600" dirty="0" smtClean="0">
                <a:solidFill>
                  <a:schemeClr val="tx1">
                    <a:lumMod val="75000"/>
                    <a:lumOff val="25000"/>
                  </a:schemeClr>
                </a:solidFill>
                <a:latin typeface="宋体" panose="02010600030101010101" pitchFamily="2" charset="-122"/>
                <a:ea typeface="宋体" panose="02010600030101010101" pitchFamily="2" charset="-122"/>
              </a:rPr>
              <a:t>诚信观体现着中国特色社会主义价值观“诚信”维度的时代内涵和价值诉求。从将诚信作为思想道德建设的重点内容，再到上升为社会主义核心价值观是把握新时代公民思想道德建设规律的必然要求，也是对中国特色社会主义本质的进一步深化认识。</a:t>
            </a:r>
            <a:endParaRPr lang="zh-CN" altLang="en-US" sz="1600" dirty="0" smtClean="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104" name="图片 103"/>
          <p:cNvPicPr/>
          <p:nvPr>
            <p:custDataLst>
              <p:tags r:id="rId1"/>
            </p:custDataLst>
          </p:nvPr>
        </p:nvPicPr>
        <p:blipFill>
          <a:blip r:embed="rId2"/>
          <a:stretch>
            <a:fillRect/>
          </a:stretch>
        </p:blipFill>
        <p:spPr>
          <a:xfrm>
            <a:off x="720725" y="2433320"/>
            <a:ext cx="2774950" cy="290385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483044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三、大学生诚信教育的必要性</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文本框 32"/>
          <p:cNvSpPr txBox="1"/>
          <p:nvPr>
            <p:custDataLst>
              <p:tags r:id="rId1"/>
            </p:custDataLst>
          </p:nvPr>
        </p:nvSpPr>
        <p:spPr>
          <a:xfrm>
            <a:off x="1527810" y="3202305"/>
            <a:ext cx="3119755" cy="1853565"/>
          </a:xfrm>
          <a:prstGeom prst="rect">
            <a:avLst/>
          </a:prstGeom>
          <a:noFill/>
        </p:spPr>
        <p:txBody>
          <a:bodyPr wrap="square" rtlCol="0"/>
          <a:p>
            <a:pPr algn="l">
              <a:lnSpc>
                <a:spcPct val="120000"/>
              </a:lnSpc>
            </a:pPr>
            <a:r>
              <a:rPr lang="zh-CN" altLang="en-US" sz="1600" b="1" spc="300">
                <a:solidFill>
                  <a:srgbClr val="6A73A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（一）培养社会主义合格建设者与接班人的应有之举</a:t>
            </a:r>
            <a:endParaRPr lang="zh-CN" altLang="en-US" sz="1600" b="1" spc="300">
              <a:solidFill>
                <a:srgbClr val="6A73A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a:lnSpc>
                <a:spcPct val="120000"/>
              </a:lnSpc>
            </a:pPr>
            <a:endParaRPr lang="zh-CN" altLang="en-US" sz="1600" b="1" spc="300">
              <a:solidFill>
                <a:srgbClr val="6A73A1"/>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 name="文本框 3"/>
          <p:cNvSpPr txBox="1"/>
          <p:nvPr>
            <p:custDataLst>
              <p:tags r:id="rId2"/>
            </p:custDataLst>
          </p:nvPr>
        </p:nvSpPr>
        <p:spPr>
          <a:xfrm>
            <a:off x="7357745" y="2068195"/>
            <a:ext cx="2688590" cy="972185"/>
          </a:xfrm>
          <a:prstGeom prst="rect">
            <a:avLst/>
          </a:prstGeom>
          <a:noFill/>
        </p:spPr>
        <p:txBody>
          <a:bodyPr wrap="square" rtlCol="0"/>
          <a:p>
            <a:pPr>
              <a:lnSpc>
                <a:spcPct val="120000"/>
              </a:lnSpc>
            </a:pPr>
            <a:r>
              <a:rPr lang="zh-CN" altLang="en-US" sz="1600" b="1" spc="300">
                <a:solidFill>
                  <a:srgbClr val="7188B0"/>
                </a:solidFill>
                <a:latin typeface="宋体" panose="02010600030101010101" pitchFamily="2" charset="-122"/>
                <a:ea typeface="宋体" panose="02010600030101010101" pitchFamily="2" charset="-122"/>
                <a:sym typeface="Arial" panose="020B0604020202020204" pitchFamily="34" charset="0"/>
              </a:rPr>
              <a:t>（二）践行社会主义核心价值观的现实需要</a:t>
            </a:r>
            <a:endParaRPr lang="zh-CN" altLang="en-US" sz="1600" b="1" spc="300">
              <a:solidFill>
                <a:srgbClr val="7188B0"/>
              </a:solidFill>
              <a:latin typeface="宋体" panose="02010600030101010101" pitchFamily="2" charset="-122"/>
              <a:ea typeface="宋体" panose="02010600030101010101" pitchFamily="2" charset="-122"/>
              <a:sym typeface="Arial" panose="020B0604020202020204" pitchFamily="34" charset="0"/>
            </a:endParaRPr>
          </a:p>
          <a:p>
            <a:pPr>
              <a:lnSpc>
                <a:spcPct val="120000"/>
              </a:lnSpc>
            </a:pPr>
            <a:endParaRPr lang="zh-CN" altLang="en-US" sz="1600" b="1" spc="300">
              <a:solidFill>
                <a:srgbClr val="7188B0"/>
              </a:solidFill>
              <a:latin typeface="宋体" panose="02010600030101010101" pitchFamily="2" charset="-122"/>
              <a:ea typeface="宋体" panose="02010600030101010101" pitchFamily="2" charset="-122"/>
              <a:sym typeface="Arial" panose="020B0604020202020204" pitchFamily="34" charset="0"/>
            </a:endParaRPr>
          </a:p>
        </p:txBody>
      </p:sp>
      <p:sp>
        <p:nvSpPr>
          <p:cNvPr id="22" name="文本框 21"/>
          <p:cNvSpPr txBox="1"/>
          <p:nvPr>
            <p:custDataLst>
              <p:tags r:id="rId3"/>
            </p:custDataLst>
          </p:nvPr>
        </p:nvSpPr>
        <p:spPr>
          <a:xfrm>
            <a:off x="7388860" y="4089400"/>
            <a:ext cx="2657475" cy="1063625"/>
          </a:xfrm>
          <a:prstGeom prst="rect">
            <a:avLst/>
          </a:prstGeom>
          <a:noFill/>
        </p:spPr>
        <p:txBody>
          <a:bodyPr wrap="square" rtlCol="0"/>
          <a:p>
            <a:pPr>
              <a:lnSpc>
                <a:spcPct val="120000"/>
              </a:lnSpc>
            </a:pPr>
            <a:r>
              <a:rPr lang="zh-CN" altLang="en-US" sz="1600" b="1" spc="300">
                <a:solidFill>
                  <a:srgbClr val="6091A8"/>
                </a:solidFill>
                <a:latin typeface="宋体" panose="02010600030101010101" pitchFamily="2" charset="-122"/>
                <a:ea typeface="宋体" panose="02010600030101010101" pitchFamily="2" charset="-122"/>
                <a:sym typeface="Arial" panose="020B0604020202020204" pitchFamily="34" charset="0"/>
              </a:rPr>
              <a:t>（三）有利于实现个人的全面发展</a:t>
            </a:r>
            <a:endParaRPr lang="zh-CN" altLang="en-US" sz="1600" b="1" spc="300">
              <a:solidFill>
                <a:srgbClr val="6091A8"/>
              </a:solidFill>
              <a:latin typeface="宋体" panose="02010600030101010101" pitchFamily="2" charset="-122"/>
              <a:ea typeface="宋体" panose="02010600030101010101" pitchFamily="2" charset="-122"/>
              <a:sym typeface="Arial" panose="020B0604020202020204" pitchFamily="34" charset="0"/>
            </a:endParaRPr>
          </a:p>
          <a:p>
            <a:pPr>
              <a:lnSpc>
                <a:spcPct val="120000"/>
              </a:lnSpc>
            </a:pPr>
            <a:endParaRPr lang="zh-CN" altLang="en-US" sz="1600" b="1" spc="300">
              <a:solidFill>
                <a:srgbClr val="6091A8"/>
              </a:solidFill>
              <a:latin typeface="宋体" panose="02010600030101010101" pitchFamily="2" charset="-122"/>
              <a:ea typeface="宋体" panose="02010600030101010101" pitchFamily="2" charset="-122"/>
              <a:sym typeface="Arial" panose="020B0604020202020204" pitchFamily="34" charset="0"/>
            </a:endParaRPr>
          </a:p>
        </p:txBody>
      </p:sp>
      <p:sp>
        <p:nvSpPr>
          <p:cNvPr id="13" name="箭头: 上弧形 12"/>
          <p:cNvSpPr/>
          <p:nvPr>
            <p:custDataLst>
              <p:tags r:id="rId4"/>
            </p:custDataLst>
          </p:nvPr>
        </p:nvSpPr>
        <p:spPr>
          <a:xfrm rot="1800000">
            <a:off x="5546725" y="2339975"/>
            <a:ext cx="1986280" cy="772795"/>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6" name="箭头: 上弧形 13"/>
          <p:cNvSpPr/>
          <p:nvPr>
            <p:custDataLst>
              <p:tags r:id="rId5"/>
            </p:custDataLst>
          </p:nvPr>
        </p:nvSpPr>
        <p:spPr>
          <a:xfrm rot="9000000">
            <a:off x="5643245" y="4014470"/>
            <a:ext cx="1986280" cy="772795"/>
          </a:xfrm>
          <a:prstGeom prst="curvedDownArrow">
            <a:avLst>
              <a:gd name="adj1" fmla="val 50000"/>
              <a:gd name="adj2" fmla="val 50000"/>
              <a:gd name="adj3" fmla="val 2380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5" name="箭头: 上弧形 14"/>
          <p:cNvSpPr/>
          <p:nvPr>
            <p:custDataLst>
              <p:tags r:id="rId6"/>
            </p:custDataLst>
          </p:nvPr>
        </p:nvSpPr>
        <p:spPr>
          <a:xfrm rot="16200000">
            <a:off x="4121785" y="3223260"/>
            <a:ext cx="1986280" cy="772795"/>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5" name="AutoShape 11"/>
          <p:cNvSpPr>
            <a:spLocks noChangeAspect="1"/>
          </p:cNvSpPr>
          <p:nvPr>
            <p:custDataLst>
              <p:tags r:id="rId7"/>
            </p:custDataLst>
          </p:nvPr>
        </p:nvSpPr>
        <p:spPr bwMode="auto">
          <a:xfrm>
            <a:off x="6257925" y="2647950"/>
            <a:ext cx="343535" cy="31496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 name="AutoShape 14"/>
          <p:cNvSpPr/>
          <p:nvPr>
            <p:custDataLst>
              <p:tags r:id="rId8"/>
            </p:custDataLst>
          </p:nvPr>
        </p:nvSpPr>
        <p:spPr bwMode="auto">
          <a:xfrm>
            <a:off x="6457315" y="4154170"/>
            <a:ext cx="358775" cy="358775"/>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79B6D3"/>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grpSp>
        <p:nvGrpSpPr>
          <p:cNvPr id="2" name="组合 1"/>
          <p:cNvGrpSpPr/>
          <p:nvPr/>
        </p:nvGrpSpPr>
        <p:grpSpPr>
          <a:xfrm>
            <a:off x="5107305" y="3390900"/>
            <a:ext cx="340995" cy="353060"/>
            <a:chOff x="7966142" y="1223376"/>
            <a:chExt cx="906601" cy="944344"/>
          </a:xfrm>
        </p:grpSpPr>
        <p:sp>
          <p:nvSpPr>
            <p:cNvPr id="21" name="businessman_126340"/>
            <p:cNvSpPr>
              <a:spLocks noChangeAspect="1"/>
            </p:cNvSpPr>
            <p:nvPr>
              <p:custDataLst>
                <p:tags r:id="rId9"/>
              </p:custDataLst>
            </p:nvPr>
          </p:nvSpPr>
          <p:spPr bwMode="auto">
            <a:xfrm>
              <a:off x="8150385" y="1434597"/>
              <a:ext cx="538115" cy="565033"/>
            </a:xfrm>
            <a:custGeom>
              <a:avLst/>
              <a:gdLst>
                <a:gd name="connsiteX0" fmla="*/ 510101 w 577807"/>
                <a:gd name="connsiteY0" fmla="*/ 468052 h 606710"/>
                <a:gd name="connsiteX1" fmla="*/ 466708 w 577807"/>
                <a:gd name="connsiteY1" fmla="*/ 511097 h 606710"/>
                <a:gd name="connsiteX2" fmla="*/ 448566 w 577807"/>
                <a:gd name="connsiteY2" fmla="*/ 492889 h 606710"/>
                <a:gd name="connsiteX3" fmla="*/ 429582 w 577807"/>
                <a:gd name="connsiteY3" fmla="*/ 511750 h 606710"/>
                <a:gd name="connsiteX4" fmla="*/ 447818 w 577807"/>
                <a:gd name="connsiteY4" fmla="*/ 529865 h 606710"/>
                <a:gd name="connsiteX5" fmla="*/ 466615 w 577807"/>
                <a:gd name="connsiteY5" fmla="*/ 548819 h 606710"/>
                <a:gd name="connsiteX6" fmla="*/ 485599 w 577807"/>
                <a:gd name="connsiteY6" fmla="*/ 530051 h 606710"/>
                <a:gd name="connsiteX7" fmla="*/ 528991 w 577807"/>
                <a:gd name="connsiteY7" fmla="*/ 486913 h 606710"/>
                <a:gd name="connsiteX8" fmla="*/ 479333 w 577807"/>
                <a:gd name="connsiteY8" fmla="*/ 409974 h 606710"/>
                <a:gd name="connsiteX9" fmla="*/ 577807 w 577807"/>
                <a:gd name="connsiteY9" fmla="*/ 508389 h 606710"/>
                <a:gd name="connsiteX10" fmla="*/ 479333 w 577807"/>
                <a:gd name="connsiteY10" fmla="*/ 606710 h 606710"/>
                <a:gd name="connsiteX11" fmla="*/ 380859 w 577807"/>
                <a:gd name="connsiteY11" fmla="*/ 508389 h 606710"/>
                <a:gd name="connsiteX12" fmla="*/ 479333 w 577807"/>
                <a:gd name="connsiteY12" fmla="*/ 409974 h 606710"/>
                <a:gd name="connsiteX13" fmla="*/ 156092 w 577807"/>
                <a:gd name="connsiteY13" fmla="*/ 299045 h 606710"/>
                <a:gd name="connsiteX14" fmla="*/ 201451 w 577807"/>
                <a:gd name="connsiteY14" fmla="*/ 442283 h 606710"/>
                <a:gd name="connsiteX15" fmla="*/ 207717 w 577807"/>
                <a:gd name="connsiteY15" fmla="*/ 461705 h 606710"/>
                <a:gd name="connsiteX16" fmla="*/ 228012 w 577807"/>
                <a:gd name="connsiteY16" fmla="*/ 404186 h 606710"/>
                <a:gd name="connsiteX17" fmla="*/ 240263 w 577807"/>
                <a:gd name="connsiteY17" fmla="*/ 335928 h 606710"/>
                <a:gd name="connsiteX18" fmla="*/ 240357 w 577807"/>
                <a:gd name="connsiteY18" fmla="*/ 335928 h 606710"/>
                <a:gd name="connsiteX19" fmla="*/ 240544 w 577807"/>
                <a:gd name="connsiteY19" fmla="*/ 335928 h 606710"/>
                <a:gd name="connsiteX20" fmla="*/ 240638 w 577807"/>
                <a:gd name="connsiteY20" fmla="*/ 335928 h 606710"/>
                <a:gd name="connsiteX21" fmla="*/ 240731 w 577807"/>
                <a:gd name="connsiteY21" fmla="*/ 335928 h 606710"/>
                <a:gd name="connsiteX22" fmla="*/ 252983 w 577807"/>
                <a:gd name="connsiteY22" fmla="*/ 404186 h 606710"/>
                <a:gd name="connsiteX23" fmla="*/ 273277 w 577807"/>
                <a:gd name="connsiteY23" fmla="*/ 461705 h 606710"/>
                <a:gd name="connsiteX24" fmla="*/ 279544 w 577807"/>
                <a:gd name="connsiteY24" fmla="*/ 442283 h 606710"/>
                <a:gd name="connsiteX25" fmla="*/ 324903 w 577807"/>
                <a:gd name="connsiteY25" fmla="*/ 299045 h 606710"/>
                <a:gd name="connsiteX26" fmla="*/ 419082 w 577807"/>
                <a:gd name="connsiteY26" fmla="*/ 344519 h 606710"/>
                <a:gd name="connsiteX27" fmla="*/ 462009 w 577807"/>
                <a:gd name="connsiteY27" fmla="*/ 375799 h 606710"/>
                <a:gd name="connsiteX28" fmla="*/ 343140 w 577807"/>
                <a:gd name="connsiteY28" fmla="*/ 508393 h 606710"/>
                <a:gd name="connsiteX29" fmla="*/ 343795 w 577807"/>
                <a:gd name="connsiteY29" fmla="*/ 521185 h 606710"/>
                <a:gd name="connsiteX30" fmla="*/ 240918 w 577807"/>
                <a:gd name="connsiteY30" fmla="*/ 521185 h 606710"/>
                <a:gd name="connsiteX31" fmla="*/ 240263 w 577807"/>
                <a:gd name="connsiteY31" fmla="*/ 521185 h 606710"/>
                <a:gd name="connsiteX32" fmla="*/ 0 w 577807"/>
                <a:gd name="connsiteY32" fmla="*/ 521185 h 606710"/>
                <a:gd name="connsiteX33" fmla="*/ 61913 w 577807"/>
                <a:gd name="connsiteY33" fmla="*/ 344519 h 606710"/>
                <a:gd name="connsiteX34" fmla="*/ 156092 w 577807"/>
                <a:gd name="connsiteY34" fmla="*/ 299045 h 606710"/>
                <a:gd name="connsiteX35" fmla="*/ 240564 w 577807"/>
                <a:gd name="connsiteY35" fmla="*/ 48 h 606710"/>
                <a:gd name="connsiteX36" fmla="*/ 352492 w 577807"/>
                <a:gd name="connsiteY36" fmla="*/ 114519 h 606710"/>
                <a:gd name="connsiteX37" fmla="*/ 241312 w 577807"/>
                <a:gd name="connsiteY37" fmla="*/ 289307 h 606710"/>
                <a:gd name="connsiteX38" fmla="*/ 240564 w 577807"/>
                <a:gd name="connsiteY38" fmla="*/ 289307 h 606710"/>
                <a:gd name="connsiteX39" fmla="*/ 239815 w 577807"/>
                <a:gd name="connsiteY39" fmla="*/ 289307 h 606710"/>
                <a:gd name="connsiteX40" fmla="*/ 128542 w 577807"/>
                <a:gd name="connsiteY40" fmla="*/ 114519 h 606710"/>
                <a:gd name="connsiteX41" fmla="*/ 240564 w 577807"/>
                <a:gd name="connsiteY41" fmla="*/ 48 h 60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7807" h="606710">
                  <a:moveTo>
                    <a:pt x="510101" y="468052"/>
                  </a:moveTo>
                  <a:lnTo>
                    <a:pt x="466708" y="511097"/>
                  </a:lnTo>
                  <a:lnTo>
                    <a:pt x="448566" y="492889"/>
                  </a:lnTo>
                  <a:lnTo>
                    <a:pt x="429582" y="511750"/>
                  </a:lnTo>
                  <a:lnTo>
                    <a:pt x="447818" y="529865"/>
                  </a:lnTo>
                  <a:lnTo>
                    <a:pt x="466615" y="548819"/>
                  </a:lnTo>
                  <a:lnTo>
                    <a:pt x="485599" y="530051"/>
                  </a:lnTo>
                  <a:lnTo>
                    <a:pt x="528991" y="486913"/>
                  </a:lnTo>
                  <a:close/>
                  <a:moveTo>
                    <a:pt x="479333" y="409974"/>
                  </a:moveTo>
                  <a:cubicBezTo>
                    <a:pt x="533667" y="409974"/>
                    <a:pt x="577807" y="454046"/>
                    <a:pt x="577807" y="508389"/>
                  </a:cubicBezTo>
                  <a:cubicBezTo>
                    <a:pt x="577807" y="562638"/>
                    <a:pt x="533667" y="606710"/>
                    <a:pt x="479333" y="606710"/>
                  </a:cubicBezTo>
                  <a:cubicBezTo>
                    <a:pt x="425000" y="606710"/>
                    <a:pt x="380859" y="562638"/>
                    <a:pt x="380859" y="508389"/>
                  </a:cubicBezTo>
                  <a:cubicBezTo>
                    <a:pt x="380859" y="454046"/>
                    <a:pt x="425000" y="409974"/>
                    <a:pt x="479333" y="409974"/>
                  </a:cubicBezTo>
                  <a:close/>
                  <a:moveTo>
                    <a:pt x="156092" y="299045"/>
                  </a:moveTo>
                  <a:lnTo>
                    <a:pt x="201451" y="442283"/>
                  </a:lnTo>
                  <a:lnTo>
                    <a:pt x="207717" y="461705"/>
                  </a:lnTo>
                  <a:lnTo>
                    <a:pt x="228012" y="404186"/>
                  </a:lnTo>
                  <a:cubicBezTo>
                    <a:pt x="181437" y="339010"/>
                    <a:pt x="231566" y="336022"/>
                    <a:pt x="240263" y="335928"/>
                  </a:cubicBezTo>
                  <a:lnTo>
                    <a:pt x="240357" y="335928"/>
                  </a:lnTo>
                  <a:lnTo>
                    <a:pt x="240544" y="335928"/>
                  </a:lnTo>
                  <a:lnTo>
                    <a:pt x="240638" y="335928"/>
                  </a:lnTo>
                  <a:lnTo>
                    <a:pt x="240731" y="335928"/>
                  </a:lnTo>
                  <a:cubicBezTo>
                    <a:pt x="249522" y="336022"/>
                    <a:pt x="299651" y="339196"/>
                    <a:pt x="252983" y="404186"/>
                  </a:cubicBezTo>
                  <a:lnTo>
                    <a:pt x="273277" y="461705"/>
                  </a:lnTo>
                  <a:lnTo>
                    <a:pt x="279544" y="442283"/>
                  </a:lnTo>
                  <a:lnTo>
                    <a:pt x="324903" y="299045"/>
                  </a:lnTo>
                  <a:cubicBezTo>
                    <a:pt x="324903" y="299045"/>
                    <a:pt x="360255" y="322109"/>
                    <a:pt x="419082" y="344519"/>
                  </a:cubicBezTo>
                  <a:cubicBezTo>
                    <a:pt x="439376" y="351895"/>
                    <a:pt x="452844" y="362073"/>
                    <a:pt x="462009" y="375799"/>
                  </a:cubicBezTo>
                  <a:cubicBezTo>
                    <a:pt x="395233" y="383083"/>
                    <a:pt x="343140" y="439762"/>
                    <a:pt x="343140" y="508393"/>
                  </a:cubicBezTo>
                  <a:cubicBezTo>
                    <a:pt x="343140" y="512688"/>
                    <a:pt x="343420" y="516983"/>
                    <a:pt x="343795" y="521185"/>
                  </a:cubicBezTo>
                  <a:lnTo>
                    <a:pt x="240918" y="521185"/>
                  </a:lnTo>
                  <a:lnTo>
                    <a:pt x="240263" y="521185"/>
                  </a:lnTo>
                  <a:lnTo>
                    <a:pt x="0" y="521185"/>
                  </a:lnTo>
                  <a:cubicBezTo>
                    <a:pt x="1216" y="421367"/>
                    <a:pt x="-2805" y="368049"/>
                    <a:pt x="61913" y="344519"/>
                  </a:cubicBezTo>
                  <a:cubicBezTo>
                    <a:pt x="120833" y="322109"/>
                    <a:pt x="156092" y="299045"/>
                    <a:pt x="156092" y="299045"/>
                  </a:cubicBezTo>
                  <a:close/>
                  <a:moveTo>
                    <a:pt x="240564" y="48"/>
                  </a:moveTo>
                  <a:cubicBezTo>
                    <a:pt x="250008" y="-325"/>
                    <a:pt x="347162" y="-1352"/>
                    <a:pt x="352492" y="114519"/>
                  </a:cubicBezTo>
                  <a:cubicBezTo>
                    <a:pt x="352492" y="114519"/>
                    <a:pt x="371474" y="288000"/>
                    <a:pt x="241312" y="289307"/>
                  </a:cubicBezTo>
                  <a:lnTo>
                    <a:pt x="240564" y="289307"/>
                  </a:lnTo>
                  <a:lnTo>
                    <a:pt x="239815" y="289307"/>
                  </a:lnTo>
                  <a:cubicBezTo>
                    <a:pt x="109747" y="288000"/>
                    <a:pt x="128542" y="114519"/>
                    <a:pt x="128542" y="114519"/>
                  </a:cubicBezTo>
                  <a:cubicBezTo>
                    <a:pt x="133778" y="-1352"/>
                    <a:pt x="230932" y="-325"/>
                    <a:pt x="240564" y="48"/>
                  </a:cubicBezTo>
                  <a:close/>
                </a:path>
              </a:pathLst>
            </a:custGeom>
            <a:solidFill>
              <a:srgbClr val="6A73A1"/>
            </a:solidFill>
            <a:ln>
              <a:noFill/>
            </a:ln>
          </p:spPr>
          <p:txBody>
            <a:bodyPr/>
            <a:lstStyle/>
            <a:p>
              <a:endParaRPr lang="zh-CN" altLang="en-US">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sp>
          <p:nvSpPr>
            <p:cNvPr id="3" name="矩形: 圆角 24"/>
            <p:cNvSpPr/>
            <p:nvPr>
              <p:custDataLst>
                <p:tags r:id="rId10"/>
              </p:custDataLst>
            </p:nvPr>
          </p:nvSpPr>
          <p:spPr>
            <a:xfrm>
              <a:off x="7966142" y="1223376"/>
              <a:ext cx="906601" cy="944344"/>
            </a:xfrm>
            <a:prstGeom prst="roundRect">
              <a:avLst/>
            </a:prstGeom>
            <a:noFill/>
            <a:ln w="38100">
              <a:solidFill>
                <a:srgbClr val="6A73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05号-简雅黑" panose="00000500000000000000" pitchFamily="2" charset="-122"/>
                <a:ea typeface="字魂105号-简雅黑" panose="00000500000000000000" pitchFamily="2" charset="-122"/>
                <a:cs typeface="+mn-ea"/>
                <a:sym typeface="字魂105号-简雅黑" panose="00000500000000000000" pitchFamily="2" charset="-122"/>
              </a:endParaRPr>
            </a:p>
          </p:txBody>
        </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cxnSp>
        <p:nvCxnSpPr>
          <p:cNvPr id="64" name="直接连接符 63"/>
          <p:cNvCxnSpPr/>
          <p:nvPr/>
        </p:nvCxnSpPr>
        <p:spPr>
          <a:xfrm>
            <a:off x="7606528" y="2612388"/>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913965" y="2622896"/>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20" idx="2"/>
          </p:cNvCxnSpPr>
          <p:nvPr/>
        </p:nvCxnSpPr>
        <p:spPr>
          <a:xfrm>
            <a:off x="2079537" y="2643161"/>
            <a:ext cx="2182737" cy="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31525" y="5783580"/>
            <a:ext cx="1085215" cy="90360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24719"/>
            <a:ext cx="483044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四、大学生诚信观的培育路径</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 name="同心圆 3"/>
          <p:cNvSpPr/>
          <p:nvPr/>
        </p:nvSpPr>
        <p:spPr>
          <a:xfrm>
            <a:off x="1505261" y="2258062"/>
            <a:ext cx="729673" cy="729673"/>
          </a:xfrm>
          <a:prstGeom prst="donu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同心圆 19"/>
          <p:cNvSpPr/>
          <p:nvPr/>
        </p:nvSpPr>
        <p:spPr>
          <a:xfrm>
            <a:off x="4262274" y="2278325"/>
            <a:ext cx="729673" cy="729673"/>
          </a:xfrm>
          <a:prstGeom prst="donu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同心圆 24"/>
          <p:cNvSpPr/>
          <p:nvPr/>
        </p:nvSpPr>
        <p:spPr>
          <a:xfrm>
            <a:off x="7047957" y="2270163"/>
            <a:ext cx="729673" cy="729673"/>
          </a:xfrm>
          <a:prstGeom prst="donu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同心圆 25"/>
          <p:cNvSpPr/>
          <p:nvPr/>
        </p:nvSpPr>
        <p:spPr>
          <a:xfrm>
            <a:off x="9754215" y="2258060"/>
            <a:ext cx="729673" cy="729673"/>
          </a:xfrm>
          <a:prstGeom prst="donu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629920" y="2921000"/>
            <a:ext cx="2586355" cy="2768600"/>
          </a:xfrm>
          <a:prstGeom prst="rect">
            <a:avLst/>
          </a:prstGeom>
        </p:spPr>
        <p:txBody>
          <a:bodyPr wrap="square">
            <a:spAutoFit/>
          </a:bodyPr>
          <a:lstStyle/>
          <a:p>
            <a:pPr indent="0" algn="l" fontAlgn="auto">
              <a:lnSpc>
                <a:spcPct val="150000"/>
              </a:lnSpc>
            </a:pPr>
            <a:r>
              <a:rPr lang="zh-CN" altLang="en-US" sz="1600" b="1" dirty="0">
                <a:solidFill>
                  <a:srgbClr val="C57E90"/>
                </a:solidFill>
                <a:latin typeface="+mj-lt"/>
              </a:rPr>
              <a:t>（一）增强诚信内化意识，凸显诚信自律能力</a:t>
            </a:r>
            <a:endParaRPr lang="zh-CN" altLang="en-US" sz="1600" b="1" dirty="0">
              <a:solidFill>
                <a:srgbClr val="C57E90"/>
              </a:solidFill>
              <a:latin typeface="+mj-lt"/>
            </a:endParaRPr>
          </a:p>
          <a:p>
            <a:pPr indent="0" algn="l" fontAlgn="auto">
              <a:lnSpc>
                <a:spcPct val="150000"/>
              </a:lnSpc>
            </a:pPr>
            <a:r>
              <a:rPr lang="zh-CN" altLang="en-US" sz="1400" dirty="0">
                <a:solidFill>
                  <a:schemeClr val="tx1">
                    <a:lumMod val="50000"/>
                    <a:lumOff val="50000"/>
                  </a:schemeClr>
                </a:solidFill>
                <a:latin typeface="+mj-lt"/>
              </a:rPr>
              <a:t>（</a:t>
            </a:r>
            <a:r>
              <a:rPr lang="en-US" altLang="zh-CN" sz="1400" dirty="0">
                <a:solidFill>
                  <a:schemeClr val="tx1">
                    <a:lumMod val="50000"/>
                    <a:lumOff val="50000"/>
                  </a:schemeClr>
                </a:solidFill>
                <a:latin typeface="+mj-lt"/>
              </a:rPr>
              <a:t>1</a:t>
            </a:r>
            <a:r>
              <a:rPr lang="zh-CN" altLang="en-US" sz="1400" dirty="0">
                <a:solidFill>
                  <a:schemeClr val="tx1">
                    <a:lumMod val="50000"/>
                    <a:lumOff val="50000"/>
                  </a:schemeClr>
                </a:solidFill>
                <a:latin typeface="+mj-lt"/>
              </a:rPr>
              <a:t>）要树立坚定的理想信念，自觉提高自身道德修养。</a:t>
            </a:r>
            <a:endParaRPr lang="zh-CN" altLang="en-US" sz="1400" dirty="0">
              <a:solidFill>
                <a:schemeClr val="tx1">
                  <a:lumMod val="50000"/>
                  <a:lumOff val="50000"/>
                </a:schemeClr>
              </a:solidFill>
              <a:latin typeface="+mj-lt"/>
            </a:endParaRPr>
          </a:p>
          <a:p>
            <a:pPr indent="0" algn="l" fontAlgn="auto">
              <a:lnSpc>
                <a:spcPct val="150000"/>
              </a:lnSpc>
            </a:pPr>
            <a:r>
              <a:rPr lang="zh-CN" altLang="en-US" sz="1400" dirty="0">
                <a:solidFill>
                  <a:schemeClr val="tx1">
                    <a:lumMod val="50000"/>
                    <a:lumOff val="50000"/>
                  </a:schemeClr>
                </a:solidFill>
                <a:latin typeface="+mj-lt"/>
              </a:rPr>
              <a:t>（</a:t>
            </a:r>
            <a:r>
              <a:rPr lang="en-US" altLang="zh-CN" sz="1400" dirty="0">
                <a:solidFill>
                  <a:schemeClr val="tx1">
                    <a:lumMod val="50000"/>
                    <a:lumOff val="50000"/>
                  </a:schemeClr>
                </a:solidFill>
                <a:latin typeface="+mj-lt"/>
              </a:rPr>
              <a:t>2</a:t>
            </a:r>
            <a:r>
              <a:rPr lang="zh-CN" altLang="en-US" sz="1400" dirty="0">
                <a:solidFill>
                  <a:schemeClr val="tx1">
                    <a:lumMod val="50000"/>
                    <a:lumOff val="50000"/>
                  </a:schemeClr>
                </a:solidFill>
                <a:latin typeface="+mj-lt"/>
              </a:rPr>
              <a:t>）要看到诚信价值的长远性，而非注重一时的利益得失。</a:t>
            </a:r>
            <a:endParaRPr lang="zh-CN" altLang="en-US" sz="1400" dirty="0">
              <a:solidFill>
                <a:schemeClr val="tx1">
                  <a:lumMod val="50000"/>
                  <a:lumOff val="50000"/>
                </a:schemeClr>
              </a:solidFill>
              <a:latin typeface="+mj-lt"/>
            </a:endParaRPr>
          </a:p>
          <a:p>
            <a:pPr indent="0" algn="l" fontAlgn="auto">
              <a:lnSpc>
                <a:spcPct val="150000"/>
              </a:lnSpc>
            </a:pPr>
            <a:r>
              <a:rPr lang="zh-CN" altLang="en-US" sz="1400" dirty="0">
                <a:solidFill>
                  <a:schemeClr val="tx1">
                    <a:lumMod val="50000"/>
                    <a:lumOff val="50000"/>
                  </a:schemeClr>
                </a:solidFill>
                <a:latin typeface="+mj-lt"/>
              </a:rPr>
              <a:t>（</a:t>
            </a:r>
            <a:r>
              <a:rPr lang="en-US" altLang="zh-CN" sz="1400" dirty="0">
                <a:solidFill>
                  <a:schemeClr val="tx1">
                    <a:lumMod val="50000"/>
                    <a:lumOff val="50000"/>
                  </a:schemeClr>
                </a:solidFill>
                <a:latin typeface="+mj-lt"/>
              </a:rPr>
              <a:t>3</a:t>
            </a:r>
            <a:r>
              <a:rPr lang="zh-CN" altLang="en-US" sz="1400" dirty="0">
                <a:solidFill>
                  <a:schemeClr val="tx1">
                    <a:lumMod val="50000"/>
                    <a:lumOff val="50000"/>
                  </a:schemeClr>
                </a:solidFill>
                <a:latin typeface="+mj-lt"/>
              </a:rPr>
              <a:t>）要敢于直面现实困难与挫</a:t>
            </a:r>
            <a:endParaRPr lang="zh-CN" altLang="en-US" sz="1400" dirty="0">
              <a:solidFill>
                <a:schemeClr val="tx1">
                  <a:lumMod val="50000"/>
                  <a:lumOff val="50000"/>
                </a:schemeClr>
              </a:solidFill>
              <a:latin typeface="+mj-lt"/>
            </a:endParaRPr>
          </a:p>
          <a:p>
            <a:pPr indent="0" algn="l" fontAlgn="auto">
              <a:lnSpc>
                <a:spcPct val="150000"/>
              </a:lnSpc>
            </a:pPr>
            <a:r>
              <a:rPr lang="zh-CN" altLang="en-US" sz="1400" dirty="0">
                <a:solidFill>
                  <a:schemeClr val="tx1">
                    <a:lumMod val="50000"/>
                    <a:lumOff val="50000"/>
                  </a:schemeClr>
                </a:solidFill>
                <a:latin typeface="+mj-lt"/>
              </a:rPr>
              <a:t>折，坚守诚信的信念和品质。</a:t>
            </a:r>
            <a:endParaRPr lang="zh-CN" altLang="en-US" sz="1400" dirty="0">
              <a:solidFill>
                <a:schemeClr val="tx1">
                  <a:lumMod val="50000"/>
                  <a:lumOff val="50000"/>
                </a:schemeClr>
              </a:solidFill>
              <a:latin typeface="+mj-lt"/>
            </a:endParaRPr>
          </a:p>
        </p:txBody>
      </p:sp>
      <p:sp>
        <p:nvSpPr>
          <p:cNvPr id="58" name="Shape 23124"/>
          <p:cNvSpPr/>
          <p:nvPr/>
        </p:nvSpPr>
        <p:spPr>
          <a:xfrm>
            <a:off x="9888185" y="1521436"/>
            <a:ext cx="435837" cy="517933"/>
          </a:xfrm>
          <a:custGeom>
            <a:avLst/>
            <a:gdLst/>
            <a:ahLst/>
            <a:cxnLst>
              <a:cxn ang="0">
                <a:pos x="wd2" y="hd2"/>
              </a:cxn>
              <a:cxn ang="5400000">
                <a:pos x="wd2" y="hd2"/>
              </a:cxn>
              <a:cxn ang="10800000">
                <a:pos x="wd2" y="hd2"/>
              </a:cxn>
              <a:cxn ang="16200000">
                <a:pos x="wd2" y="hd2"/>
              </a:cxn>
            </a:cxnLst>
            <a:rect l="0" t="0" r="r" b="b"/>
            <a:pathLst>
              <a:path w="21600" h="21561" extrusionOk="0">
                <a:moveTo>
                  <a:pt x="5401" y="5234"/>
                </a:moveTo>
                <a:lnTo>
                  <a:pt x="7204" y="5234"/>
                </a:lnTo>
                <a:lnTo>
                  <a:pt x="7647" y="9080"/>
                </a:lnTo>
                <a:cubicBezTo>
                  <a:pt x="7672" y="9303"/>
                  <a:pt x="7912" y="9464"/>
                  <a:pt x="8177" y="9445"/>
                </a:cubicBezTo>
                <a:cubicBezTo>
                  <a:pt x="8444" y="9423"/>
                  <a:pt x="8638" y="9226"/>
                  <a:pt x="8613" y="9003"/>
                </a:cubicBezTo>
                <a:lnTo>
                  <a:pt x="8128" y="4790"/>
                </a:lnTo>
                <a:cubicBezTo>
                  <a:pt x="8104" y="4582"/>
                  <a:pt x="7895" y="4424"/>
                  <a:pt x="7645" y="4424"/>
                </a:cubicBezTo>
                <a:lnTo>
                  <a:pt x="6586" y="4424"/>
                </a:lnTo>
                <a:lnTo>
                  <a:pt x="10799" y="971"/>
                </a:lnTo>
                <a:lnTo>
                  <a:pt x="15012" y="4423"/>
                </a:lnTo>
                <a:lnTo>
                  <a:pt x="13955" y="4423"/>
                </a:lnTo>
                <a:cubicBezTo>
                  <a:pt x="13704" y="4423"/>
                  <a:pt x="13496" y="4582"/>
                  <a:pt x="13472" y="4790"/>
                </a:cubicBezTo>
                <a:lnTo>
                  <a:pt x="12986" y="9003"/>
                </a:lnTo>
                <a:cubicBezTo>
                  <a:pt x="12960" y="9225"/>
                  <a:pt x="13157" y="9423"/>
                  <a:pt x="13423" y="9443"/>
                </a:cubicBezTo>
                <a:cubicBezTo>
                  <a:pt x="13438" y="9446"/>
                  <a:pt x="13454" y="9446"/>
                  <a:pt x="13470" y="9446"/>
                </a:cubicBezTo>
                <a:cubicBezTo>
                  <a:pt x="13717" y="9446"/>
                  <a:pt x="13927" y="9289"/>
                  <a:pt x="13952" y="9080"/>
                </a:cubicBezTo>
                <a:lnTo>
                  <a:pt x="14396" y="5234"/>
                </a:lnTo>
                <a:lnTo>
                  <a:pt x="16199" y="5234"/>
                </a:lnTo>
                <a:cubicBezTo>
                  <a:pt x="16397" y="5234"/>
                  <a:pt x="16573" y="5134"/>
                  <a:pt x="16649" y="4981"/>
                </a:cubicBezTo>
                <a:cubicBezTo>
                  <a:pt x="16724" y="4830"/>
                  <a:pt x="16681" y="4655"/>
                  <a:pt x="16541" y="4540"/>
                </a:cubicBezTo>
                <a:lnTo>
                  <a:pt x="11139" y="116"/>
                </a:lnTo>
                <a:cubicBezTo>
                  <a:pt x="10951" y="-39"/>
                  <a:pt x="10648" y="-39"/>
                  <a:pt x="10458" y="116"/>
                </a:cubicBezTo>
                <a:lnTo>
                  <a:pt x="5060" y="4540"/>
                </a:lnTo>
                <a:cubicBezTo>
                  <a:pt x="4919" y="4655"/>
                  <a:pt x="4876" y="4830"/>
                  <a:pt x="4951" y="4981"/>
                </a:cubicBezTo>
                <a:cubicBezTo>
                  <a:pt x="5025" y="5134"/>
                  <a:pt x="5204" y="5234"/>
                  <a:pt x="5401" y="5234"/>
                </a:cubicBezTo>
                <a:cubicBezTo>
                  <a:pt x="5401" y="5234"/>
                  <a:pt x="5401" y="5234"/>
                  <a:pt x="5401" y="5234"/>
                </a:cubicBezTo>
                <a:close/>
                <a:moveTo>
                  <a:pt x="7645" y="16897"/>
                </a:moveTo>
                <a:lnTo>
                  <a:pt x="13955" y="16897"/>
                </a:lnTo>
                <a:cubicBezTo>
                  <a:pt x="14491" y="16897"/>
                  <a:pt x="14925" y="16535"/>
                  <a:pt x="14925" y="16088"/>
                </a:cubicBezTo>
                <a:cubicBezTo>
                  <a:pt x="14925" y="15641"/>
                  <a:pt x="14491" y="15279"/>
                  <a:pt x="13955" y="15279"/>
                </a:cubicBezTo>
                <a:lnTo>
                  <a:pt x="7645" y="15279"/>
                </a:lnTo>
                <a:cubicBezTo>
                  <a:pt x="7110" y="15279"/>
                  <a:pt x="6674" y="15642"/>
                  <a:pt x="6674" y="16088"/>
                </a:cubicBezTo>
                <a:cubicBezTo>
                  <a:pt x="6674" y="16535"/>
                  <a:pt x="7110" y="16897"/>
                  <a:pt x="7645" y="16897"/>
                </a:cubicBezTo>
                <a:cubicBezTo>
                  <a:pt x="7645" y="16897"/>
                  <a:pt x="7645" y="16897"/>
                  <a:pt x="7645" y="16897"/>
                </a:cubicBezTo>
                <a:close/>
                <a:moveTo>
                  <a:pt x="19657" y="19943"/>
                </a:moveTo>
                <a:lnTo>
                  <a:pt x="1942" y="19943"/>
                </a:lnTo>
                <a:lnTo>
                  <a:pt x="1942" y="12233"/>
                </a:lnTo>
                <a:lnTo>
                  <a:pt x="19657" y="12233"/>
                </a:lnTo>
                <a:cubicBezTo>
                  <a:pt x="19657" y="12233"/>
                  <a:pt x="19657" y="19943"/>
                  <a:pt x="19657" y="19943"/>
                </a:cubicBezTo>
                <a:close/>
                <a:moveTo>
                  <a:pt x="21593" y="11373"/>
                </a:moveTo>
                <a:cubicBezTo>
                  <a:pt x="21591" y="11351"/>
                  <a:pt x="21588" y="11329"/>
                  <a:pt x="21586" y="11309"/>
                </a:cubicBezTo>
                <a:cubicBezTo>
                  <a:pt x="21578" y="11265"/>
                  <a:pt x="21565" y="11222"/>
                  <a:pt x="21551" y="11182"/>
                </a:cubicBezTo>
                <a:cubicBezTo>
                  <a:pt x="21547" y="11171"/>
                  <a:pt x="21547" y="11159"/>
                  <a:pt x="21541" y="11148"/>
                </a:cubicBezTo>
                <a:lnTo>
                  <a:pt x="19599" y="6671"/>
                </a:lnTo>
                <a:cubicBezTo>
                  <a:pt x="19459" y="6349"/>
                  <a:pt x="19096" y="6137"/>
                  <a:pt x="18687" y="6137"/>
                </a:cubicBezTo>
                <a:lnTo>
                  <a:pt x="16624" y="6137"/>
                </a:lnTo>
                <a:cubicBezTo>
                  <a:pt x="16088" y="6137"/>
                  <a:pt x="15653" y="6497"/>
                  <a:pt x="15653" y="6944"/>
                </a:cubicBezTo>
                <a:cubicBezTo>
                  <a:pt x="15653" y="7391"/>
                  <a:pt x="16088" y="7754"/>
                  <a:pt x="16624" y="7754"/>
                </a:cubicBezTo>
                <a:lnTo>
                  <a:pt x="18005" y="7754"/>
                </a:lnTo>
                <a:lnTo>
                  <a:pt x="19246" y="10616"/>
                </a:lnTo>
                <a:lnTo>
                  <a:pt x="2354" y="10616"/>
                </a:lnTo>
                <a:lnTo>
                  <a:pt x="3595" y="7754"/>
                </a:lnTo>
                <a:lnTo>
                  <a:pt x="4976" y="7754"/>
                </a:lnTo>
                <a:cubicBezTo>
                  <a:pt x="5512" y="7754"/>
                  <a:pt x="5947" y="7391"/>
                  <a:pt x="5947" y="6944"/>
                </a:cubicBezTo>
                <a:cubicBezTo>
                  <a:pt x="5947" y="6497"/>
                  <a:pt x="5512" y="6137"/>
                  <a:pt x="4976" y="6137"/>
                </a:cubicBezTo>
                <a:lnTo>
                  <a:pt x="2913" y="6137"/>
                </a:lnTo>
                <a:cubicBezTo>
                  <a:pt x="2504" y="6137"/>
                  <a:pt x="2139" y="6349"/>
                  <a:pt x="2000" y="6671"/>
                </a:cubicBezTo>
                <a:lnTo>
                  <a:pt x="59" y="11148"/>
                </a:lnTo>
                <a:cubicBezTo>
                  <a:pt x="53" y="11159"/>
                  <a:pt x="53" y="11170"/>
                  <a:pt x="50" y="11180"/>
                </a:cubicBezTo>
                <a:cubicBezTo>
                  <a:pt x="33" y="11221"/>
                  <a:pt x="22" y="11265"/>
                  <a:pt x="15" y="11309"/>
                </a:cubicBezTo>
                <a:cubicBezTo>
                  <a:pt x="10" y="11329"/>
                  <a:pt x="8" y="11351"/>
                  <a:pt x="8" y="11371"/>
                </a:cubicBezTo>
                <a:cubicBezTo>
                  <a:pt x="4" y="11388"/>
                  <a:pt x="0" y="11405"/>
                  <a:pt x="0" y="11422"/>
                </a:cubicBezTo>
                <a:lnTo>
                  <a:pt x="0" y="20753"/>
                </a:lnTo>
                <a:cubicBezTo>
                  <a:pt x="0" y="21201"/>
                  <a:pt x="434" y="21561"/>
                  <a:pt x="970" y="21561"/>
                </a:cubicBezTo>
                <a:lnTo>
                  <a:pt x="20628" y="21561"/>
                </a:lnTo>
                <a:cubicBezTo>
                  <a:pt x="21164" y="21561"/>
                  <a:pt x="21600" y="21201"/>
                  <a:pt x="21600" y="20753"/>
                </a:cubicBezTo>
                <a:lnTo>
                  <a:pt x="21600" y="11422"/>
                </a:lnTo>
                <a:cubicBezTo>
                  <a:pt x="21598" y="11405"/>
                  <a:pt x="21594" y="11390"/>
                  <a:pt x="21593" y="11373"/>
                </a:cubicBezTo>
                <a:cubicBezTo>
                  <a:pt x="21593" y="11373"/>
                  <a:pt x="21593" y="11373"/>
                  <a:pt x="21593" y="11373"/>
                </a:cubicBezTo>
                <a:close/>
              </a:path>
            </a:pathLst>
          </a:custGeom>
          <a:solidFill>
            <a:srgbClr val="FFDC9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59" name="Shape 23129"/>
          <p:cNvSpPr/>
          <p:nvPr/>
        </p:nvSpPr>
        <p:spPr>
          <a:xfrm>
            <a:off x="7201907" y="1520800"/>
            <a:ext cx="494410" cy="517933"/>
          </a:xfrm>
          <a:custGeom>
            <a:avLst/>
            <a:gdLst/>
            <a:ahLst/>
            <a:cxnLst>
              <a:cxn ang="0">
                <a:pos x="wd2" y="hd2"/>
              </a:cxn>
              <a:cxn ang="5400000">
                <a:pos x="wd2" y="hd2"/>
              </a:cxn>
              <a:cxn ang="10800000">
                <a:pos x="wd2" y="hd2"/>
              </a:cxn>
              <a:cxn ang="16200000">
                <a:pos x="wd2" y="hd2"/>
              </a:cxn>
            </a:cxnLst>
            <a:rect l="0" t="0" r="r" b="b"/>
            <a:pathLst>
              <a:path w="21600" h="21600" extrusionOk="0">
                <a:moveTo>
                  <a:pt x="17544" y="0"/>
                </a:moveTo>
                <a:cubicBezTo>
                  <a:pt x="17310" y="0"/>
                  <a:pt x="17097" y="116"/>
                  <a:pt x="16957" y="298"/>
                </a:cubicBezTo>
                <a:cubicBezTo>
                  <a:pt x="16381" y="1054"/>
                  <a:pt x="13507" y="4919"/>
                  <a:pt x="13507" y="6797"/>
                </a:cubicBezTo>
                <a:cubicBezTo>
                  <a:pt x="13507" y="8926"/>
                  <a:pt x="15313" y="10651"/>
                  <a:pt x="17544" y="10651"/>
                </a:cubicBezTo>
                <a:cubicBezTo>
                  <a:pt x="19774" y="10651"/>
                  <a:pt x="21600" y="8926"/>
                  <a:pt x="21600" y="6797"/>
                </a:cubicBezTo>
                <a:cubicBezTo>
                  <a:pt x="21600" y="4919"/>
                  <a:pt x="18726" y="1054"/>
                  <a:pt x="18150" y="298"/>
                </a:cubicBezTo>
                <a:cubicBezTo>
                  <a:pt x="18012" y="116"/>
                  <a:pt x="17779" y="0"/>
                  <a:pt x="17544" y="0"/>
                </a:cubicBezTo>
                <a:close/>
                <a:moveTo>
                  <a:pt x="7763" y="561"/>
                </a:moveTo>
                <a:cubicBezTo>
                  <a:pt x="7528" y="561"/>
                  <a:pt x="7294" y="659"/>
                  <a:pt x="7157" y="841"/>
                </a:cubicBezTo>
                <a:cubicBezTo>
                  <a:pt x="6864" y="1227"/>
                  <a:pt x="0" y="10303"/>
                  <a:pt x="0" y="14190"/>
                </a:cubicBezTo>
                <a:cubicBezTo>
                  <a:pt x="0" y="18273"/>
                  <a:pt x="3484" y="21600"/>
                  <a:pt x="7763" y="21600"/>
                </a:cubicBezTo>
                <a:cubicBezTo>
                  <a:pt x="12041" y="21600"/>
                  <a:pt x="15526" y="18273"/>
                  <a:pt x="15526" y="14190"/>
                </a:cubicBezTo>
                <a:cubicBezTo>
                  <a:pt x="15526" y="10303"/>
                  <a:pt x="8643" y="1227"/>
                  <a:pt x="8350" y="841"/>
                </a:cubicBezTo>
                <a:cubicBezTo>
                  <a:pt x="8212" y="659"/>
                  <a:pt x="7998" y="561"/>
                  <a:pt x="7763" y="561"/>
                </a:cubicBezTo>
                <a:close/>
                <a:moveTo>
                  <a:pt x="17544" y="1927"/>
                </a:moveTo>
                <a:cubicBezTo>
                  <a:pt x="18718" y="3579"/>
                  <a:pt x="20132" y="5860"/>
                  <a:pt x="20132" y="6797"/>
                </a:cubicBezTo>
                <a:cubicBezTo>
                  <a:pt x="20132" y="8153"/>
                  <a:pt x="18965" y="9250"/>
                  <a:pt x="17544" y="9250"/>
                </a:cubicBezTo>
                <a:cubicBezTo>
                  <a:pt x="16124" y="9250"/>
                  <a:pt x="14975" y="8153"/>
                  <a:pt x="14975" y="6797"/>
                </a:cubicBezTo>
                <a:cubicBezTo>
                  <a:pt x="14975" y="5860"/>
                  <a:pt x="16369" y="3579"/>
                  <a:pt x="17544" y="1927"/>
                </a:cubicBezTo>
                <a:close/>
                <a:moveTo>
                  <a:pt x="7763" y="2470"/>
                </a:moveTo>
                <a:cubicBezTo>
                  <a:pt x="9947" y="5458"/>
                  <a:pt x="14057" y="11599"/>
                  <a:pt x="14057" y="14190"/>
                </a:cubicBezTo>
                <a:cubicBezTo>
                  <a:pt x="14057" y="17499"/>
                  <a:pt x="11230" y="20199"/>
                  <a:pt x="7763" y="20199"/>
                </a:cubicBezTo>
                <a:cubicBezTo>
                  <a:pt x="4295" y="20199"/>
                  <a:pt x="1468" y="17499"/>
                  <a:pt x="1468" y="14190"/>
                </a:cubicBezTo>
                <a:cubicBezTo>
                  <a:pt x="1468" y="11599"/>
                  <a:pt x="5577" y="5458"/>
                  <a:pt x="7763" y="2470"/>
                </a:cubicBezTo>
                <a:close/>
                <a:moveTo>
                  <a:pt x="3083" y="13454"/>
                </a:moveTo>
                <a:cubicBezTo>
                  <a:pt x="2678" y="13454"/>
                  <a:pt x="2349" y="13767"/>
                  <a:pt x="2349" y="14155"/>
                </a:cubicBezTo>
                <a:cubicBezTo>
                  <a:pt x="2349" y="16838"/>
                  <a:pt x="4639" y="19025"/>
                  <a:pt x="7451" y="19025"/>
                </a:cubicBezTo>
                <a:cubicBezTo>
                  <a:pt x="7855" y="19025"/>
                  <a:pt x="8185" y="18711"/>
                  <a:pt x="8185" y="18324"/>
                </a:cubicBezTo>
                <a:cubicBezTo>
                  <a:pt x="8185" y="17937"/>
                  <a:pt x="7855" y="17623"/>
                  <a:pt x="7451" y="17623"/>
                </a:cubicBezTo>
                <a:cubicBezTo>
                  <a:pt x="5448" y="17623"/>
                  <a:pt x="3817" y="16064"/>
                  <a:pt x="3817" y="14155"/>
                </a:cubicBezTo>
                <a:cubicBezTo>
                  <a:pt x="3817" y="13767"/>
                  <a:pt x="3488" y="13454"/>
                  <a:pt x="3083" y="13454"/>
                </a:cubicBezTo>
                <a:close/>
              </a:path>
            </a:pathLst>
          </a:custGeom>
          <a:solidFill>
            <a:srgbClr val="9DCBDB"/>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0" name="Shape 23157"/>
          <p:cNvSpPr/>
          <p:nvPr/>
        </p:nvSpPr>
        <p:spPr>
          <a:xfrm>
            <a:off x="1525378" y="1521436"/>
            <a:ext cx="575586" cy="523114"/>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rgbClr val="C57E90"/>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2" name="Shape 23159"/>
          <p:cNvSpPr/>
          <p:nvPr/>
        </p:nvSpPr>
        <p:spPr>
          <a:xfrm>
            <a:off x="4309502" y="1519913"/>
            <a:ext cx="643113" cy="539720"/>
          </a:xfrm>
          <a:custGeom>
            <a:avLst/>
            <a:gdLst/>
            <a:ahLst/>
            <a:cxnLst>
              <a:cxn ang="0">
                <a:pos x="wd2" y="hd2"/>
              </a:cxn>
              <a:cxn ang="5400000">
                <a:pos x="wd2" y="hd2"/>
              </a:cxn>
              <a:cxn ang="10800000">
                <a:pos x="wd2" y="hd2"/>
              </a:cxn>
              <a:cxn ang="16200000">
                <a:pos x="wd2" y="hd2"/>
              </a:cxn>
            </a:cxnLst>
            <a:rect l="0" t="0" r="r" b="b"/>
            <a:pathLst>
              <a:path w="21600" h="21600" extrusionOk="0">
                <a:moveTo>
                  <a:pt x="3637" y="0"/>
                </a:moveTo>
                <a:cubicBezTo>
                  <a:pt x="2849" y="0"/>
                  <a:pt x="2207" y="758"/>
                  <a:pt x="2207" y="1696"/>
                </a:cubicBezTo>
                <a:lnTo>
                  <a:pt x="2207" y="1869"/>
                </a:lnTo>
                <a:cubicBezTo>
                  <a:pt x="2209" y="2295"/>
                  <a:pt x="2498" y="2638"/>
                  <a:pt x="2853" y="2638"/>
                </a:cubicBezTo>
                <a:cubicBezTo>
                  <a:pt x="3211" y="2638"/>
                  <a:pt x="3499" y="2295"/>
                  <a:pt x="3499" y="1869"/>
                </a:cubicBezTo>
                <a:lnTo>
                  <a:pt x="3499" y="1696"/>
                </a:lnTo>
                <a:cubicBezTo>
                  <a:pt x="3499" y="1607"/>
                  <a:pt x="3563" y="1539"/>
                  <a:pt x="3637" y="1539"/>
                </a:cubicBezTo>
                <a:lnTo>
                  <a:pt x="4678" y="1539"/>
                </a:lnTo>
                <a:cubicBezTo>
                  <a:pt x="4753" y="1539"/>
                  <a:pt x="4817" y="1607"/>
                  <a:pt x="4817" y="1696"/>
                </a:cubicBezTo>
                <a:lnTo>
                  <a:pt x="4817" y="1869"/>
                </a:lnTo>
                <a:cubicBezTo>
                  <a:pt x="4817" y="2295"/>
                  <a:pt x="5107" y="2638"/>
                  <a:pt x="5463" y="2638"/>
                </a:cubicBezTo>
                <a:cubicBezTo>
                  <a:pt x="5818" y="2638"/>
                  <a:pt x="6108" y="2295"/>
                  <a:pt x="6108" y="1869"/>
                </a:cubicBezTo>
                <a:lnTo>
                  <a:pt x="6108" y="1696"/>
                </a:lnTo>
                <a:cubicBezTo>
                  <a:pt x="6108" y="758"/>
                  <a:pt x="5465" y="0"/>
                  <a:pt x="4678" y="0"/>
                </a:cubicBezTo>
                <a:lnTo>
                  <a:pt x="3637" y="0"/>
                </a:lnTo>
                <a:close/>
                <a:moveTo>
                  <a:pt x="2089" y="3156"/>
                </a:moveTo>
                <a:cubicBezTo>
                  <a:pt x="937" y="3156"/>
                  <a:pt x="0" y="4263"/>
                  <a:pt x="0" y="5638"/>
                </a:cubicBezTo>
                <a:lnTo>
                  <a:pt x="0" y="19111"/>
                </a:lnTo>
                <a:cubicBezTo>
                  <a:pt x="0" y="20483"/>
                  <a:pt x="937" y="21600"/>
                  <a:pt x="2089" y="21600"/>
                </a:cubicBezTo>
                <a:lnTo>
                  <a:pt x="3137" y="21600"/>
                </a:lnTo>
                <a:cubicBezTo>
                  <a:pt x="3495" y="21600"/>
                  <a:pt x="3789" y="21257"/>
                  <a:pt x="3789" y="20831"/>
                </a:cubicBezTo>
                <a:cubicBezTo>
                  <a:pt x="3789" y="20403"/>
                  <a:pt x="3495" y="20061"/>
                  <a:pt x="3137" y="20061"/>
                </a:cubicBezTo>
                <a:lnTo>
                  <a:pt x="2089" y="20061"/>
                </a:lnTo>
                <a:cubicBezTo>
                  <a:pt x="1651" y="20061"/>
                  <a:pt x="1292" y="19632"/>
                  <a:pt x="1292" y="19111"/>
                </a:cubicBezTo>
                <a:lnTo>
                  <a:pt x="1292" y="5638"/>
                </a:lnTo>
                <a:cubicBezTo>
                  <a:pt x="1292" y="5119"/>
                  <a:pt x="1651" y="4695"/>
                  <a:pt x="2089" y="4695"/>
                </a:cubicBezTo>
                <a:lnTo>
                  <a:pt x="7044" y="4695"/>
                </a:lnTo>
                <a:cubicBezTo>
                  <a:pt x="7400" y="4695"/>
                  <a:pt x="7690" y="4350"/>
                  <a:pt x="7690" y="3926"/>
                </a:cubicBezTo>
                <a:cubicBezTo>
                  <a:pt x="7690" y="3501"/>
                  <a:pt x="7400" y="3156"/>
                  <a:pt x="7044" y="3156"/>
                </a:cubicBezTo>
                <a:lnTo>
                  <a:pt x="2089" y="3156"/>
                </a:lnTo>
                <a:close/>
                <a:moveTo>
                  <a:pt x="18463" y="3156"/>
                </a:moveTo>
                <a:cubicBezTo>
                  <a:pt x="18105" y="3156"/>
                  <a:pt x="17818" y="3499"/>
                  <a:pt x="17818" y="3926"/>
                </a:cubicBezTo>
                <a:cubicBezTo>
                  <a:pt x="17818" y="4350"/>
                  <a:pt x="18105" y="4695"/>
                  <a:pt x="18463" y="4695"/>
                </a:cubicBezTo>
                <a:lnTo>
                  <a:pt x="19511" y="4695"/>
                </a:lnTo>
                <a:cubicBezTo>
                  <a:pt x="19949" y="4695"/>
                  <a:pt x="20308" y="5117"/>
                  <a:pt x="20308" y="5638"/>
                </a:cubicBezTo>
                <a:lnTo>
                  <a:pt x="20308" y="19119"/>
                </a:lnTo>
                <a:cubicBezTo>
                  <a:pt x="20308" y="19640"/>
                  <a:pt x="19949" y="20061"/>
                  <a:pt x="19511" y="20061"/>
                </a:cubicBezTo>
                <a:lnTo>
                  <a:pt x="14879" y="20061"/>
                </a:lnTo>
                <a:cubicBezTo>
                  <a:pt x="14521" y="20061"/>
                  <a:pt x="14233" y="20406"/>
                  <a:pt x="14233" y="20831"/>
                </a:cubicBezTo>
                <a:cubicBezTo>
                  <a:pt x="14233" y="21257"/>
                  <a:pt x="14521" y="21600"/>
                  <a:pt x="14879" y="21600"/>
                </a:cubicBezTo>
                <a:lnTo>
                  <a:pt x="19511" y="21600"/>
                </a:lnTo>
                <a:cubicBezTo>
                  <a:pt x="20663" y="21600"/>
                  <a:pt x="21600" y="20491"/>
                  <a:pt x="21600" y="19119"/>
                </a:cubicBezTo>
                <a:lnTo>
                  <a:pt x="21600" y="5638"/>
                </a:lnTo>
                <a:cubicBezTo>
                  <a:pt x="21600" y="4265"/>
                  <a:pt x="20663" y="3156"/>
                  <a:pt x="19511" y="3156"/>
                </a:cubicBezTo>
                <a:lnTo>
                  <a:pt x="18463" y="3156"/>
                </a:lnTo>
                <a:close/>
                <a:moveTo>
                  <a:pt x="11828" y="4994"/>
                </a:moveTo>
                <a:cubicBezTo>
                  <a:pt x="8408" y="4994"/>
                  <a:pt x="5627" y="8307"/>
                  <a:pt x="5627" y="12382"/>
                </a:cubicBezTo>
                <a:cubicBezTo>
                  <a:pt x="5627" y="16459"/>
                  <a:pt x="8408" y="19778"/>
                  <a:pt x="11828" y="19778"/>
                </a:cubicBezTo>
                <a:cubicBezTo>
                  <a:pt x="15250" y="19778"/>
                  <a:pt x="18029" y="16459"/>
                  <a:pt x="18029" y="12382"/>
                </a:cubicBezTo>
                <a:cubicBezTo>
                  <a:pt x="18029" y="8307"/>
                  <a:pt x="15250" y="4994"/>
                  <a:pt x="11828" y="4994"/>
                </a:cubicBezTo>
                <a:close/>
                <a:moveTo>
                  <a:pt x="11828" y="6533"/>
                </a:moveTo>
                <a:cubicBezTo>
                  <a:pt x="14535" y="6533"/>
                  <a:pt x="16737" y="9159"/>
                  <a:pt x="16737" y="12382"/>
                </a:cubicBezTo>
                <a:cubicBezTo>
                  <a:pt x="16737" y="15608"/>
                  <a:pt x="14535" y="18232"/>
                  <a:pt x="11828" y="18232"/>
                </a:cubicBezTo>
                <a:cubicBezTo>
                  <a:pt x="9123" y="18232"/>
                  <a:pt x="6919" y="15608"/>
                  <a:pt x="6919" y="12382"/>
                </a:cubicBezTo>
                <a:cubicBezTo>
                  <a:pt x="6919" y="9159"/>
                  <a:pt x="9125" y="6533"/>
                  <a:pt x="11828" y="6533"/>
                </a:cubicBezTo>
                <a:close/>
                <a:moveTo>
                  <a:pt x="11821" y="7491"/>
                </a:moveTo>
                <a:cubicBezTo>
                  <a:pt x="9562" y="7491"/>
                  <a:pt x="7723" y="9682"/>
                  <a:pt x="7723" y="12374"/>
                </a:cubicBezTo>
                <a:cubicBezTo>
                  <a:pt x="7723" y="15068"/>
                  <a:pt x="9562" y="17258"/>
                  <a:pt x="11821" y="17258"/>
                </a:cubicBezTo>
                <a:cubicBezTo>
                  <a:pt x="14083" y="17258"/>
                  <a:pt x="15920" y="15068"/>
                  <a:pt x="15920" y="12374"/>
                </a:cubicBezTo>
                <a:cubicBezTo>
                  <a:pt x="15920" y="9682"/>
                  <a:pt x="14083" y="7491"/>
                  <a:pt x="11821" y="7491"/>
                </a:cubicBezTo>
                <a:close/>
                <a:moveTo>
                  <a:pt x="11821" y="9037"/>
                </a:moveTo>
                <a:cubicBezTo>
                  <a:pt x="13369" y="9037"/>
                  <a:pt x="14628" y="10533"/>
                  <a:pt x="14628" y="12374"/>
                </a:cubicBezTo>
                <a:cubicBezTo>
                  <a:pt x="14628" y="14217"/>
                  <a:pt x="13369" y="15719"/>
                  <a:pt x="11821" y="15719"/>
                </a:cubicBezTo>
                <a:cubicBezTo>
                  <a:pt x="10277" y="15719"/>
                  <a:pt x="9021" y="14217"/>
                  <a:pt x="9021" y="12374"/>
                </a:cubicBezTo>
                <a:cubicBezTo>
                  <a:pt x="9021" y="10533"/>
                  <a:pt x="10277" y="9037"/>
                  <a:pt x="11821" y="9037"/>
                </a:cubicBezTo>
                <a:close/>
              </a:path>
            </a:pathLst>
          </a:custGeom>
          <a:solidFill>
            <a:srgbClr val="578FB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5" name="矩形 64"/>
          <p:cNvSpPr/>
          <p:nvPr/>
        </p:nvSpPr>
        <p:spPr>
          <a:xfrm>
            <a:off x="3426460" y="2921000"/>
            <a:ext cx="2588895" cy="3415030"/>
          </a:xfrm>
          <a:prstGeom prst="rect">
            <a:avLst/>
          </a:prstGeom>
        </p:spPr>
        <p:txBody>
          <a:bodyPr wrap="square">
            <a:spAutoFit/>
          </a:bodyPr>
          <a:lstStyle/>
          <a:p>
            <a:pPr algn="l" fontAlgn="auto">
              <a:lnSpc>
                <a:spcPct val="150000"/>
              </a:lnSpc>
              <a:buClrTx/>
              <a:buSzTx/>
              <a:buFontTx/>
            </a:pPr>
            <a:r>
              <a:rPr lang="zh-CN" altLang="en-US" sz="1600" b="1" dirty="0">
                <a:solidFill>
                  <a:srgbClr val="578FB7"/>
                </a:solidFill>
                <a:latin typeface="+mj-lt"/>
              </a:rPr>
              <a:t>（二）完善高校诚信教育内容，践行诚信目标</a:t>
            </a:r>
            <a:endParaRPr lang="zh-CN" altLang="en-US" sz="1600" b="1" dirty="0">
              <a:solidFill>
                <a:srgbClr val="578FB7"/>
              </a:solidFill>
              <a:latin typeface="+mj-lt"/>
            </a:endParaRPr>
          </a:p>
          <a:p>
            <a:pPr indent="0" algn="l" fontAlgn="auto">
              <a:lnSpc>
                <a:spcPct val="150000"/>
              </a:lnSpc>
            </a:pPr>
            <a:r>
              <a:rPr lang="zh-CN" altLang="en-US" sz="1400" dirty="0">
                <a:solidFill>
                  <a:schemeClr val="tx1">
                    <a:lumMod val="50000"/>
                    <a:lumOff val="50000"/>
                  </a:schemeClr>
                </a:solidFill>
                <a:latin typeface="+mj-lt"/>
              </a:rPr>
              <a:t>（</a:t>
            </a:r>
            <a:r>
              <a:rPr lang="en-US" altLang="zh-CN" sz="1400" dirty="0">
                <a:solidFill>
                  <a:schemeClr val="tx1">
                    <a:lumMod val="50000"/>
                    <a:lumOff val="50000"/>
                  </a:schemeClr>
                </a:solidFill>
                <a:latin typeface="+mj-lt"/>
              </a:rPr>
              <a:t>1</a:t>
            </a:r>
            <a:r>
              <a:rPr lang="zh-CN" altLang="en-US" sz="1400" dirty="0">
                <a:solidFill>
                  <a:schemeClr val="tx1">
                    <a:lumMod val="50000"/>
                    <a:lumOff val="50000"/>
                  </a:schemeClr>
                </a:solidFill>
                <a:latin typeface="+mj-lt"/>
              </a:rPr>
              <a:t>）在对大学生进行思想道德教育的同时，把诚信教育放在第一位。</a:t>
            </a:r>
            <a:endParaRPr lang="zh-CN" altLang="en-US" sz="1400" dirty="0">
              <a:solidFill>
                <a:schemeClr val="tx1">
                  <a:lumMod val="50000"/>
                  <a:lumOff val="50000"/>
                </a:schemeClr>
              </a:solidFill>
              <a:latin typeface="+mj-lt"/>
            </a:endParaRPr>
          </a:p>
          <a:p>
            <a:pPr indent="0" algn="l" fontAlgn="auto">
              <a:lnSpc>
                <a:spcPct val="150000"/>
              </a:lnSpc>
            </a:pPr>
            <a:r>
              <a:rPr lang="zh-CN" altLang="en-US" sz="1400" dirty="0">
                <a:solidFill>
                  <a:schemeClr val="tx1">
                    <a:lumMod val="50000"/>
                    <a:lumOff val="50000"/>
                  </a:schemeClr>
                </a:solidFill>
                <a:latin typeface="+mj-lt"/>
              </a:rPr>
              <a:t>（</a:t>
            </a:r>
            <a:r>
              <a:rPr lang="en-US" altLang="zh-CN" sz="1400" dirty="0">
                <a:solidFill>
                  <a:schemeClr val="tx1">
                    <a:lumMod val="50000"/>
                    <a:lumOff val="50000"/>
                  </a:schemeClr>
                </a:solidFill>
                <a:latin typeface="+mj-lt"/>
              </a:rPr>
              <a:t>2</a:t>
            </a:r>
            <a:r>
              <a:rPr lang="zh-CN" altLang="en-US" sz="1400" dirty="0">
                <a:solidFill>
                  <a:schemeClr val="tx1">
                    <a:lumMod val="50000"/>
                    <a:lumOff val="50000"/>
                  </a:schemeClr>
                </a:solidFill>
                <a:latin typeface="+mj-lt"/>
              </a:rPr>
              <a:t>）在经济领域采用信用评级指标体系，完善大学生诚信管理机制。</a:t>
            </a:r>
            <a:endParaRPr lang="zh-CN" altLang="en-US" sz="1400" dirty="0">
              <a:solidFill>
                <a:schemeClr val="tx1">
                  <a:lumMod val="50000"/>
                  <a:lumOff val="50000"/>
                </a:schemeClr>
              </a:solidFill>
              <a:latin typeface="+mj-lt"/>
            </a:endParaRPr>
          </a:p>
          <a:p>
            <a:pPr indent="0" algn="l" fontAlgn="auto">
              <a:lnSpc>
                <a:spcPct val="150000"/>
              </a:lnSpc>
            </a:pPr>
            <a:r>
              <a:rPr lang="zh-CN" altLang="en-US" sz="1400" dirty="0">
                <a:solidFill>
                  <a:schemeClr val="tx1">
                    <a:lumMod val="50000"/>
                    <a:lumOff val="50000"/>
                  </a:schemeClr>
                </a:solidFill>
                <a:latin typeface="+mj-lt"/>
              </a:rPr>
              <a:t>（</a:t>
            </a:r>
            <a:r>
              <a:rPr lang="en-US" altLang="zh-CN" sz="1400" dirty="0">
                <a:solidFill>
                  <a:schemeClr val="tx1">
                    <a:lumMod val="50000"/>
                    <a:lumOff val="50000"/>
                  </a:schemeClr>
                </a:solidFill>
                <a:latin typeface="+mj-lt"/>
              </a:rPr>
              <a:t>3</a:t>
            </a:r>
            <a:r>
              <a:rPr lang="zh-CN" altLang="en-US" sz="1400" dirty="0">
                <a:solidFill>
                  <a:schemeClr val="tx1">
                    <a:lumMod val="50000"/>
                    <a:lumOff val="50000"/>
                  </a:schemeClr>
                </a:solidFill>
                <a:latin typeface="+mj-lt"/>
              </a:rPr>
              <a:t>）要使课堂的具体教学中包含诚信观念教育。</a:t>
            </a:r>
            <a:endParaRPr lang="zh-CN" altLang="en-US" sz="1400" dirty="0">
              <a:solidFill>
                <a:schemeClr val="tx1">
                  <a:lumMod val="50000"/>
                  <a:lumOff val="50000"/>
                </a:schemeClr>
              </a:solidFill>
              <a:latin typeface="+mj-lt"/>
            </a:endParaRPr>
          </a:p>
        </p:txBody>
      </p:sp>
      <p:sp>
        <p:nvSpPr>
          <p:cNvPr id="66" name="矩形 65"/>
          <p:cNvSpPr/>
          <p:nvPr/>
        </p:nvSpPr>
        <p:spPr>
          <a:xfrm>
            <a:off x="6225540" y="2921000"/>
            <a:ext cx="2759710" cy="1799590"/>
          </a:xfrm>
          <a:prstGeom prst="rect">
            <a:avLst/>
          </a:prstGeom>
        </p:spPr>
        <p:txBody>
          <a:bodyPr wrap="square">
            <a:spAutoFit/>
          </a:bodyPr>
          <a:lstStyle/>
          <a:p>
            <a:pPr algn="l" fontAlgn="auto">
              <a:lnSpc>
                <a:spcPct val="150000"/>
              </a:lnSpc>
              <a:buClrTx/>
              <a:buSzTx/>
              <a:buFontTx/>
            </a:pPr>
            <a:r>
              <a:rPr lang="zh-CN" altLang="en-US" sz="1600" b="1" dirty="0">
                <a:solidFill>
                  <a:srgbClr val="6091A8"/>
                </a:solidFill>
                <a:latin typeface="+mj-lt"/>
              </a:rPr>
              <a:t>（三）发挥家庭诚信涵育功能，夯实诚信教育基础</a:t>
            </a:r>
            <a:endParaRPr lang="zh-CN" altLang="en-US" sz="1600" b="1" dirty="0">
              <a:solidFill>
                <a:srgbClr val="6091A8"/>
              </a:solidFill>
              <a:latin typeface="+mj-lt"/>
            </a:endParaRPr>
          </a:p>
          <a:p>
            <a:pPr indent="0" algn="l" fontAlgn="auto">
              <a:lnSpc>
                <a:spcPct val="150000"/>
              </a:lnSpc>
            </a:pPr>
            <a:r>
              <a:rPr lang="zh-CN" altLang="en-US" sz="1400" dirty="0">
                <a:solidFill>
                  <a:schemeClr val="tx1">
                    <a:lumMod val="50000"/>
                    <a:lumOff val="50000"/>
                  </a:schemeClr>
                </a:solidFill>
                <a:latin typeface="+mj-lt"/>
              </a:rPr>
              <a:t>（1）要转变家庭教育重“智”轻“德”的观念。</a:t>
            </a:r>
            <a:endParaRPr lang="zh-CN" altLang="en-US" sz="1400" dirty="0">
              <a:solidFill>
                <a:schemeClr val="tx1">
                  <a:lumMod val="50000"/>
                  <a:lumOff val="50000"/>
                </a:schemeClr>
              </a:solidFill>
              <a:latin typeface="+mj-lt"/>
            </a:endParaRPr>
          </a:p>
          <a:p>
            <a:pPr indent="0" algn="l" fontAlgn="auto">
              <a:lnSpc>
                <a:spcPct val="150000"/>
              </a:lnSpc>
            </a:pPr>
            <a:r>
              <a:rPr lang="zh-CN" altLang="en-US" sz="1400" dirty="0">
                <a:solidFill>
                  <a:schemeClr val="tx1">
                    <a:lumMod val="50000"/>
                    <a:lumOff val="50000"/>
                  </a:schemeClr>
                </a:solidFill>
                <a:latin typeface="+mj-lt"/>
              </a:rPr>
              <a:t>（2）家长要树立模范榜样。</a:t>
            </a:r>
            <a:endParaRPr lang="zh-CN" altLang="en-US" sz="1400" dirty="0">
              <a:solidFill>
                <a:schemeClr val="tx1">
                  <a:lumMod val="50000"/>
                  <a:lumOff val="50000"/>
                </a:schemeClr>
              </a:solidFill>
              <a:latin typeface="+mj-lt"/>
            </a:endParaRPr>
          </a:p>
        </p:txBody>
      </p:sp>
      <p:sp>
        <p:nvSpPr>
          <p:cNvPr id="67" name="矩形 66"/>
          <p:cNvSpPr/>
          <p:nvPr/>
        </p:nvSpPr>
        <p:spPr>
          <a:xfrm>
            <a:off x="9021445" y="2921000"/>
            <a:ext cx="2666365" cy="2445385"/>
          </a:xfrm>
          <a:prstGeom prst="rect">
            <a:avLst/>
          </a:prstGeom>
        </p:spPr>
        <p:txBody>
          <a:bodyPr wrap="square">
            <a:spAutoFit/>
          </a:bodyPr>
          <a:lstStyle/>
          <a:p>
            <a:pPr algn="l" fontAlgn="auto">
              <a:lnSpc>
                <a:spcPct val="150000"/>
              </a:lnSpc>
              <a:buClrTx/>
              <a:buSzTx/>
              <a:buFontTx/>
            </a:pPr>
            <a:r>
              <a:rPr lang="zh-CN" altLang="en-US" sz="1600" b="1" dirty="0">
                <a:solidFill>
                  <a:schemeClr val="accent4"/>
                </a:solidFill>
                <a:latin typeface="+mj-lt"/>
              </a:rPr>
              <a:t>（四）发挥社会依托作用，营造诚信教育氛围</a:t>
            </a:r>
            <a:endParaRPr lang="zh-CN" altLang="en-US" sz="1600" b="1" dirty="0">
              <a:solidFill>
                <a:schemeClr val="accent4"/>
              </a:solidFill>
              <a:latin typeface="+mj-lt"/>
            </a:endParaRPr>
          </a:p>
          <a:p>
            <a:pPr indent="0" algn="l" fontAlgn="auto">
              <a:lnSpc>
                <a:spcPct val="150000"/>
              </a:lnSpc>
            </a:pPr>
            <a:r>
              <a:rPr lang="zh-CN" altLang="en-US" sz="1400" dirty="0">
                <a:solidFill>
                  <a:schemeClr val="tx1">
                    <a:lumMod val="50000"/>
                    <a:lumOff val="50000"/>
                  </a:schemeClr>
                </a:solidFill>
                <a:latin typeface="+mj-lt"/>
              </a:rPr>
              <a:t>（1）加强诚信宣传教育。</a:t>
            </a:r>
            <a:endParaRPr lang="zh-CN" altLang="en-US" sz="1400" dirty="0">
              <a:solidFill>
                <a:schemeClr val="tx1">
                  <a:lumMod val="50000"/>
                  <a:lumOff val="50000"/>
                </a:schemeClr>
              </a:solidFill>
              <a:latin typeface="+mj-lt"/>
            </a:endParaRPr>
          </a:p>
          <a:p>
            <a:pPr indent="0" algn="l" fontAlgn="auto">
              <a:lnSpc>
                <a:spcPct val="150000"/>
              </a:lnSpc>
            </a:pPr>
            <a:r>
              <a:rPr lang="zh-CN" altLang="en-US" sz="1400" dirty="0">
                <a:solidFill>
                  <a:schemeClr val="tx1">
                    <a:lumMod val="50000"/>
                    <a:lumOff val="50000"/>
                  </a:schemeClr>
                </a:solidFill>
                <a:latin typeface="+mj-lt"/>
              </a:rPr>
              <a:t>（2）社会要与政府共建社会信用体系。</a:t>
            </a:r>
            <a:endParaRPr lang="zh-CN" altLang="en-US" sz="1400" dirty="0">
              <a:solidFill>
                <a:schemeClr val="tx1">
                  <a:lumMod val="50000"/>
                  <a:lumOff val="50000"/>
                </a:schemeClr>
              </a:solidFill>
              <a:latin typeface="+mj-lt"/>
            </a:endParaRPr>
          </a:p>
          <a:p>
            <a:pPr indent="0" algn="l" fontAlgn="auto">
              <a:lnSpc>
                <a:spcPct val="150000"/>
              </a:lnSpc>
            </a:pPr>
            <a:r>
              <a:rPr lang="zh-CN" altLang="en-US" sz="1400" dirty="0">
                <a:solidFill>
                  <a:schemeClr val="tx1">
                    <a:lumMod val="50000"/>
                    <a:lumOff val="50000"/>
                  </a:schemeClr>
                </a:solidFill>
                <a:latin typeface="+mj-lt"/>
              </a:rPr>
              <a:t>（</a:t>
            </a:r>
            <a:r>
              <a:rPr lang="en-US" altLang="zh-CN" sz="1400" dirty="0">
                <a:solidFill>
                  <a:schemeClr val="tx1">
                    <a:lumMod val="50000"/>
                    <a:lumOff val="50000"/>
                  </a:schemeClr>
                </a:solidFill>
                <a:latin typeface="+mj-lt"/>
              </a:rPr>
              <a:t>3</a:t>
            </a:r>
            <a:r>
              <a:rPr lang="zh-CN" altLang="en-US" sz="1400" dirty="0">
                <a:solidFill>
                  <a:schemeClr val="tx1">
                    <a:lumMod val="50000"/>
                    <a:lumOff val="50000"/>
                  </a:schemeClr>
                </a:solidFill>
                <a:latin typeface="+mj-lt"/>
              </a:rPr>
              <a:t>）在推进诚信价值观教育时，需要具有全面的“合德性”。</a:t>
            </a:r>
            <a:endParaRPr lang="zh-CN" altLang="en-US" sz="1400" dirty="0">
              <a:solidFill>
                <a:schemeClr val="tx1">
                  <a:lumMod val="50000"/>
                  <a:lumOff val="50000"/>
                </a:schemeClr>
              </a:solidFill>
              <a:latin typeface="+mj-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down)">
                                      <p:cBhvr>
                                        <p:cTn id="12" dur="5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down)">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65" grpId="0"/>
      <p:bldP spid="66" grpId="0"/>
      <p:bldP spid="6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1290320" y="1466215"/>
            <a:ext cx="9639935" cy="4246245"/>
          </a:xfrm>
          <a:prstGeom prst="rect">
            <a:avLst/>
          </a:prstGeom>
          <a:noFill/>
        </p:spPr>
        <p:txBody>
          <a:bodyPr wrap="square" rtlCol="0">
            <a:spAutoFit/>
          </a:bodyPr>
          <a:lstStyle/>
          <a:p>
            <a:pPr indent="0" algn="ctr" fontAlgn="auto">
              <a:lnSpc>
                <a:spcPct val="150000"/>
              </a:lnSpc>
            </a:pPr>
            <a:r>
              <a:rPr lang="en-US" altLang="zh-CN" sz="2000" b="1" dirty="0">
                <a:solidFill>
                  <a:schemeClr val="tx1">
                    <a:lumMod val="50000"/>
                    <a:lumOff val="50000"/>
                  </a:schemeClr>
                </a:solidFill>
                <a:latin typeface="宋体" panose="02010600030101010101" pitchFamily="2" charset="-122"/>
                <a:ea typeface="宋体" panose="02010600030101010101" pitchFamily="2" charset="-122"/>
              </a:rPr>
              <a:t>《韩信报恩》</a:t>
            </a:r>
            <a:endParaRPr lang="en-US" altLang="zh-CN" sz="2000" b="1" dirty="0">
              <a:solidFill>
                <a:schemeClr val="tx1">
                  <a:lumMod val="50000"/>
                  <a:lumOff val="50000"/>
                </a:schemeClr>
              </a:solidFill>
              <a:latin typeface="宋体" panose="02010600030101010101" pitchFamily="2" charset="-122"/>
              <a:ea typeface="宋体" panose="02010600030101010101" pitchFamily="2" charset="-122"/>
            </a:endParaRPr>
          </a:p>
          <a:p>
            <a:pPr indent="508000" algn="l" fontAlgn="auto">
              <a:lnSpc>
                <a:spcPct val="150000"/>
              </a:lnSpc>
              <a:extLst>
                <a:ext uri="{35155182-B16C-46BC-9424-99874614C6A1}">
                  <wpsdc:indentchars xmlns:wpsdc="http://www.wps.cn/officeDocument/2017/drawingmlCustomData" val="200" checksum="282533468"/>
                </a:ext>
              </a:extLst>
            </a:pPr>
            <a:r>
              <a:rPr lang="en-US" altLang="zh-CN" sz="2000" dirty="0">
                <a:solidFill>
                  <a:schemeClr val="tx1">
                    <a:lumMod val="50000"/>
                    <a:lumOff val="50000"/>
                  </a:schemeClr>
                </a:solidFill>
                <a:latin typeface="宋体" panose="02010600030101010101" pitchFamily="2" charset="-122"/>
                <a:ea typeface="宋体" panose="02010600030101010101" pitchFamily="2" charset="-122"/>
              </a:rPr>
              <a:t>汉朝的开国功臣韩信，幼时家里很贫穷，常常衣食无着，他跟着哥哥嫂嫂住在一起，靠吃剩饭剩菜过日子。小韩信白天帮哥哥干活，晚上刻苦读书，刻薄的嫂嫂还是非常讨厌他读书，认为读书耗费了灯油，又没有用处。于是韩信只好流落街头，过着衣不蔽体，食不果腹的生活。有一位为别人当</a:t>
            </a:r>
            <a:r>
              <a:rPr lang="zh-CN" altLang="en-US" sz="2000" dirty="0">
                <a:solidFill>
                  <a:schemeClr val="tx1">
                    <a:lumMod val="50000"/>
                    <a:lumOff val="50000"/>
                  </a:schemeClr>
                </a:solidFill>
                <a:latin typeface="宋体" panose="02010600030101010101" pitchFamily="2" charset="-122"/>
                <a:ea typeface="宋体" panose="02010600030101010101" pitchFamily="2" charset="-122"/>
              </a:rPr>
              <a:t>佣人</a:t>
            </a:r>
            <a:r>
              <a:rPr lang="en-US" altLang="zh-CN" sz="2000" dirty="0">
                <a:solidFill>
                  <a:schemeClr val="tx1">
                    <a:lumMod val="50000"/>
                    <a:lumOff val="50000"/>
                  </a:schemeClr>
                </a:solidFill>
                <a:latin typeface="宋体" panose="02010600030101010101" pitchFamily="2" charset="-122"/>
                <a:ea typeface="宋体" panose="02010600030101010101" pitchFamily="2" charset="-122"/>
              </a:rPr>
              <a:t>的老婆婆很同情他，支持他读书，还每天给他饭吃。面对老婆婆的一片诚心，韩信很感激，他对老人说：“我长大了一定要报答你。”老婆婆笑着说：“等你长大后我就入土了。”后来韩信成为著名的将领，被刘邦封为楚王，他仍然惦记着这位曾经给他帮助的老人。他于是找到这位老人，将老人接到自己的宫殿里，像对待自己的母亲一样对待她。</a:t>
            </a:r>
            <a:endParaRPr lang="en-US" altLang="zh-CN" sz="2000" dirty="0">
              <a:solidFill>
                <a:schemeClr val="tx1">
                  <a:lumMod val="50000"/>
                  <a:lumOff val="50000"/>
                </a:schemeClr>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1936160" y="2383525"/>
            <a:ext cx="2212119" cy="1939658"/>
          </a:xfrm>
          <a:prstGeom prst="roundRect">
            <a:avLst>
              <a:gd name="adj" fmla="val 12232"/>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5890"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472647"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7787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502410" y="1481455"/>
            <a:ext cx="9028430" cy="4509672"/>
            <a:chOff x="2293" y="1396"/>
            <a:chExt cx="14291" cy="8068"/>
          </a:xfrm>
        </p:grpSpPr>
        <p:sp>
          <p:nvSpPr>
            <p:cNvPr id="3" name="矩形 2"/>
            <p:cNvSpPr/>
            <p:nvPr/>
          </p:nvSpPr>
          <p:spPr>
            <a:xfrm>
              <a:off x="2293" y="2138"/>
              <a:ext cx="6762" cy="7326"/>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9822" y="2138"/>
              <a:ext cx="6762" cy="7326"/>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932" y="1396"/>
              <a:ext cx="1484" cy="1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2309" y="1460"/>
              <a:ext cx="1484" cy="14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Shape 23143"/>
            <p:cNvSpPr/>
            <p:nvPr/>
          </p:nvSpPr>
          <p:spPr>
            <a:xfrm>
              <a:off x="5271" y="1531"/>
              <a:ext cx="783" cy="979"/>
            </a:xfrm>
            <a:custGeom>
              <a:avLst/>
              <a:gdLst/>
              <a:ahLst/>
              <a:cxnLst>
                <a:cxn ang="0">
                  <a:pos x="wd2" y="hd2"/>
                </a:cxn>
                <a:cxn ang="5400000">
                  <a:pos x="wd2" y="hd2"/>
                </a:cxn>
                <a:cxn ang="10800000">
                  <a:pos x="wd2" y="hd2"/>
                </a:cxn>
                <a:cxn ang="16200000">
                  <a:pos x="wd2" y="hd2"/>
                </a:cxn>
              </a:cxnLst>
              <a:rect l="0" t="0" r="r" b="b"/>
              <a:pathLst>
                <a:path w="21600" h="21600" extrusionOk="0">
                  <a:moveTo>
                    <a:pt x="14851" y="15119"/>
                  </a:moveTo>
                  <a:cubicBezTo>
                    <a:pt x="14106" y="15119"/>
                    <a:pt x="13500" y="15604"/>
                    <a:pt x="13500" y="16201"/>
                  </a:cubicBezTo>
                  <a:cubicBezTo>
                    <a:pt x="13500" y="16796"/>
                    <a:pt x="14106" y="17278"/>
                    <a:pt x="14851" y="17278"/>
                  </a:cubicBezTo>
                  <a:cubicBezTo>
                    <a:pt x="15596" y="17278"/>
                    <a:pt x="16199" y="16796"/>
                    <a:pt x="16199" y="16201"/>
                  </a:cubicBezTo>
                  <a:cubicBezTo>
                    <a:pt x="16199" y="15604"/>
                    <a:pt x="15596" y="15119"/>
                    <a:pt x="14851" y="15119"/>
                  </a:cubicBezTo>
                  <a:cubicBezTo>
                    <a:pt x="14851" y="15119"/>
                    <a:pt x="14851" y="15119"/>
                    <a:pt x="14851" y="15119"/>
                  </a:cubicBezTo>
                  <a:close/>
                  <a:moveTo>
                    <a:pt x="6750" y="10800"/>
                  </a:moveTo>
                  <a:lnTo>
                    <a:pt x="6750" y="10800"/>
                  </a:lnTo>
                  <a:cubicBezTo>
                    <a:pt x="7495" y="10800"/>
                    <a:pt x="8102" y="10315"/>
                    <a:pt x="8102" y="9718"/>
                  </a:cubicBezTo>
                  <a:cubicBezTo>
                    <a:pt x="8102" y="9124"/>
                    <a:pt x="7495" y="8641"/>
                    <a:pt x="6750" y="8641"/>
                  </a:cubicBezTo>
                  <a:cubicBezTo>
                    <a:pt x="6005" y="8641"/>
                    <a:pt x="5399" y="9124"/>
                    <a:pt x="5399" y="9718"/>
                  </a:cubicBezTo>
                  <a:cubicBezTo>
                    <a:pt x="5399" y="10315"/>
                    <a:pt x="6005" y="10800"/>
                    <a:pt x="6750" y="10800"/>
                  </a:cubicBezTo>
                  <a:cubicBezTo>
                    <a:pt x="6750" y="10800"/>
                    <a:pt x="6750" y="10800"/>
                    <a:pt x="6750" y="10800"/>
                  </a:cubicBezTo>
                  <a:close/>
                  <a:moveTo>
                    <a:pt x="6750" y="14041"/>
                  </a:moveTo>
                  <a:lnTo>
                    <a:pt x="6750" y="14041"/>
                  </a:lnTo>
                  <a:cubicBezTo>
                    <a:pt x="7495" y="14041"/>
                    <a:pt x="8102" y="13556"/>
                    <a:pt x="8102" y="12959"/>
                  </a:cubicBezTo>
                  <a:cubicBezTo>
                    <a:pt x="8102" y="12364"/>
                    <a:pt x="7495" y="11881"/>
                    <a:pt x="6750" y="11881"/>
                  </a:cubicBezTo>
                  <a:cubicBezTo>
                    <a:pt x="6005" y="11881"/>
                    <a:pt x="5399" y="12364"/>
                    <a:pt x="5399" y="12959"/>
                  </a:cubicBezTo>
                  <a:cubicBezTo>
                    <a:pt x="5399" y="13556"/>
                    <a:pt x="6005" y="14041"/>
                    <a:pt x="6750" y="14041"/>
                  </a:cubicBezTo>
                  <a:cubicBezTo>
                    <a:pt x="6750" y="14041"/>
                    <a:pt x="6750" y="14041"/>
                    <a:pt x="6750" y="14041"/>
                  </a:cubicBezTo>
                  <a:close/>
                  <a:moveTo>
                    <a:pt x="10801" y="15119"/>
                  </a:moveTo>
                  <a:cubicBezTo>
                    <a:pt x="10056" y="15119"/>
                    <a:pt x="9449" y="15604"/>
                    <a:pt x="9449" y="16201"/>
                  </a:cubicBezTo>
                  <a:cubicBezTo>
                    <a:pt x="9449" y="16796"/>
                    <a:pt x="10052" y="17278"/>
                    <a:pt x="10801" y="17278"/>
                  </a:cubicBezTo>
                  <a:cubicBezTo>
                    <a:pt x="11546" y="17278"/>
                    <a:pt x="12148" y="16796"/>
                    <a:pt x="12148" y="16201"/>
                  </a:cubicBezTo>
                  <a:cubicBezTo>
                    <a:pt x="12148" y="15604"/>
                    <a:pt x="11546" y="15119"/>
                    <a:pt x="10801" y="15119"/>
                  </a:cubicBezTo>
                  <a:cubicBezTo>
                    <a:pt x="10801" y="15119"/>
                    <a:pt x="10801" y="15119"/>
                    <a:pt x="10801" y="15119"/>
                  </a:cubicBezTo>
                  <a:close/>
                  <a:moveTo>
                    <a:pt x="18898" y="19441"/>
                  </a:moveTo>
                  <a:lnTo>
                    <a:pt x="2700" y="19441"/>
                  </a:lnTo>
                  <a:lnTo>
                    <a:pt x="2700" y="2160"/>
                  </a:lnTo>
                  <a:lnTo>
                    <a:pt x="18898" y="2160"/>
                  </a:lnTo>
                  <a:cubicBezTo>
                    <a:pt x="18898" y="2160"/>
                    <a:pt x="18898" y="19441"/>
                    <a:pt x="18898" y="19441"/>
                  </a:cubicBezTo>
                  <a:close/>
                  <a:moveTo>
                    <a:pt x="18898" y="0"/>
                  </a:moveTo>
                  <a:lnTo>
                    <a:pt x="2700" y="0"/>
                  </a:lnTo>
                  <a:cubicBezTo>
                    <a:pt x="1210" y="0"/>
                    <a:pt x="0" y="968"/>
                    <a:pt x="0" y="2160"/>
                  </a:cubicBezTo>
                  <a:lnTo>
                    <a:pt x="0" y="19441"/>
                  </a:lnTo>
                  <a:cubicBezTo>
                    <a:pt x="0" y="20633"/>
                    <a:pt x="1210" y="21600"/>
                    <a:pt x="2700" y="21600"/>
                  </a:cubicBezTo>
                  <a:lnTo>
                    <a:pt x="18898" y="21600"/>
                  </a:lnTo>
                  <a:cubicBezTo>
                    <a:pt x="20391" y="21600"/>
                    <a:pt x="21600" y="20633"/>
                    <a:pt x="21600" y="19441"/>
                  </a:cubicBezTo>
                  <a:lnTo>
                    <a:pt x="21600" y="2160"/>
                  </a:lnTo>
                  <a:cubicBezTo>
                    <a:pt x="21600" y="968"/>
                    <a:pt x="20391" y="0"/>
                    <a:pt x="18898" y="0"/>
                  </a:cubicBezTo>
                  <a:cubicBezTo>
                    <a:pt x="18898" y="0"/>
                    <a:pt x="18898" y="0"/>
                    <a:pt x="18898" y="0"/>
                  </a:cubicBezTo>
                  <a:close/>
                  <a:moveTo>
                    <a:pt x="6750" y="17278"/>
                  </a:moveTo>
                  <a:lnTo>
                    <a:pt x="6750" y="17278"/>
                  </a:lnTo>
                  <a:cubicBezTo>
                    <a:pt x="7495" y="17278"/>
                    <a:pt x="8102" y="16796"/>
                    <a:pt x="8102" y="16201"/>
                  </a:cubicBezTo>
                  <a:cubicBezTo>
                    <a:pt x="8102" y="15604"/>
                    <a:pt x="7495" y="15119"/>
                    <a:pt x="6750" y="15119"/>
                  </a:cubicBezTo>
                  <a:cubicBezTo>
                    <a:pt x="6005" y="15119"/>
                    <a:pt x="5399" y="15604"/>
                    <a:pt x="5399" y="16201"/>
                  </a:cubicBezTo>
                  <a:cubicBezTo>
                    <a:pt x="5399" y="16796"/>
                    <a:pt x="6005" y="17278"/>
                    <a:pt x="6750" y="17278"/>
                  </a:cubicBezTo>
                  <a:cubicBezTo>
                    <a:pt x="6750" y="17278"/>
                    <a:pt x="6750" y="17278"/>
                    <a:pt x="6750" y="17278"/>
                  </a:cubicBezTo>
                  <a:close/>
                  <a:moveTo>
                    <a:pt x="6750" y="6482"/>
                  </a:moveTo>
                  <a:lnTo>
                    <a:pt x="14851" y="6482"/>
                  </a:lnTo>
                  <a:cubicBezTo>
                    <a:pt x="15596" y="6482"/>
                    <a:pt x="16199" y="5996"/>
                    <a:pt x="16199" y="5400"/>
                  </a:cubicBezTo>
                  <a:cubicBezTo>
                    <a:pt x="16199" y="4805"/>
                    <a:pt x="15596" y="4318"/>
                    <a:pt x="14851" y="4318"/>
                  </a:cubicBezTo>
                  <a:lnTo>
                    <a:pt x="6750" y="4318"/>
                  </a:lnTo>
                  <a:cubicBezTo>
                    <a:pt x="6005" y="4318"/>
                    <a:pt x="5399" y="4805"/>
                    <a:pt x="5399" y="5400"/>
                  </a:cubicBezTo>
                  <a:cubicBezTo>
                    <a:pt x="5399" y="5996"/>
                    <a:pt x="6005" y="6482"/>
                    <a:pt x="6750" y="6482"/>
                  </a:cubicBezTo>
                  <a:cubicBezTo>
                    <a:pt x="6750" y="6482"/>
                    <a:pt x="6750" y="6482"/>
                    <a:pt x="6750" y="6482"/>
                  </a:cubicBezTo>
                  <a:close/>
                  <a:moveTo>
                    <a:pt x="10801" y="8641"/>
                  </a:moveTo>
                  <a:cubicBezTo>
                    <a:pt x="10056" y="8641"/>
                    <a:pt x="9449" y="9124"/>
                    <a:pt x="9449" y="9718"/>
                  </a:cubicBezTo>
                  <a:cubicBezTo>
                    <a:pt x="9449" y="10315"/>
                    <a:pt x="10052" y="10800"/>
                    <a:pt x="10801" y="10800"/>
                  </a:cubicBezTo>
                  <a:cubicBezTo>
                    <a:pt x="11546" y="10800"/>
                    <a:pt x="12148" y="10315"/>
                    <a:pt x="12148" y="9718"/>
                  </a:cubicBezTo>
                  <a:cubicBezTo>
                    <a:pt x="12148" y="9124"/>
                    <a:pt x="11546" y="8641"/>
                    <a:pt x="10801" y="8641"/>
                  </a:cubicBezTo>
                  <a:cubicBezTo>
                    <a:pt x="10801" y="8641"/>
                    <a:pt x="10801" y="8641"/>
                    <a:pt x="10801" y="8641"/>
                  </a:cubicBezTo>
                  <a:close/>
                  <a:moveTo>
                    <a:pt x="10801" y="11881"/>
                  </a:moveTo>
                  <a:cubicBezTo>
                    <a:pt x="10056" y="11881"/>
                    <a:pt x="9449" y="12364"/>
                    <a:pt x="9449" y="12959"/>
                  </a:cubicBezTo>
                  <a:cubicBezTo>
                    <a:pt x="9449" y="13556"/>
                    <a:pt x="10056" y="14041"/>
                    <a:pt x="10801" y="14041"/>
                  </a:cubicBezTo>
                  <a:cubicBezTo>
                    <a:pt x="11546" y="14041"/>
                    <a:pt x="12148" y="13556"/>
                    <a:pt x="12148" y="12959"/>
                  </a:cubicBezTo>
                  <a:cubicBezTo>
                    <a:pt x="12148" y="12364"/>
                    <a:pt x="11546" y="11881"/>
                    <a:pt x="10801" y="11881"/>
                  </a:cubicBezTo>
                  <a:cubicBezTo>
                    <a:pt x="10801" y="11881"/>
                    <a:pt x="10801" y="11881"/>
                    <a:pt x="10801" y="11881"/>
                  </a:cubicBezTo>
                  <a:close/>
                  <a:moveTo>
                    <a:pt x="14851" y="8641"/>
                  </a:moveTo>
                  <a:cubicBezTo>
                    <a:pt x="14106" y="8641"/>
                    <a:pt x="13500" y="9124"/>
                    <a:pt x="13500" y="9718"/>
                  </a:cubicBezTo>
                  <a:cubicBezTo>
                    <a:pt x="13500" y="10315"/>
                    <a:pt x="14106" y="10800"/>
                    <a:pt x="14851" y="10800"/>
                  </a:cubicBezTo>
                  <a:cubicBezTo>
                    <a:pt x="15596" y="10800"/>
                    <a:pt x="16199" y="10315"/>
                    <a:pt x="16199" y="9718"/>
                  </a:cubicBezTo>
                  <a:cubicBezTo>
                    <a:pt x="16199" y="9124"/>
                    <a:pt x="15596" y="8641"/>
                    <a:pt x="14851" y="8641"/>
                  </a:cubicBezTo>
                  <a:cubicBezTo>
                    <a:pt x="14851" y="8641"/>
                    <a:pt x="14851" y="8641"/>
                    <a:pt x="14851" y="8641"/>
                  </a:cubicBezTo>
                  <a:close/>
                  <a:moveTo>
                    <a:pt x="14851" y="11881"/>
                  </a:moveTo>
                  <a:cubicBezTo>
                    <a:pt x="14106" y="11881"/>
                    <a:pt x="13500" y="12364"/>
                    <a:pt x="13500" y="12959"/>
                  </a:cubicBezTo>
                  <a:cubicBezTo>
                    <a:pt x="13500" y="13556"/>
                    <a:pt x="14106" y="14041"/>
                    <a:pt x="14851" y="14041"/>
                  </a:cubicBezTo>
                  <a:cubicBezTo>
                    <a:pt x="15596" y="14041"/>
                    <a:pt x="16199" y="13556"/>
                    <a:pt x="16199" y="12959"/>
                  </a:cubicBezTo>
                  <a:cubicBezTo>
                    <a:pt x="16199" y="12364"/>
                    <a:pt x="15596" y="11881"/>
                    <a:pt x="14851" y="11881"/>
                  </a:cubicBezTo>
                  <a:cubicBezTo>
                    <a:pt x="14851" y="11881"/>
                    <a:pt x="14851" y="11881"/>
                    <a:pt x="14851" y="11881"/>
                  </a:cubicBezTo>
                  <a:close/>
                </a:path>
              </a:pathLst>
            </a:custGeom>
            <a:solidFill>
              <a:srgbClr val="C57E90"/>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34" name="Shape 23144"/>
            <p:cNvSpPr/>
            <p:nvPr/>
          </p:nvSpPr>
          <p:spPr>
            <a:xfrm>
              <a:off x="12685" y="1610"/>
              <a:ext cx="730" cy="979"/>
            </a:xfrm>
            <a:custGeom>
              <a:avLst/>
              <a:gdLst/>
              <a:ahLst/>
              <a:cxnLst>
                <a:cxn ang="0">
                  <a:pos x="wd2" y="hd2"/>
                </a:cxn>
                <a:cxn ang="5400000">
                  <a:pos x="wd2" y="hd2"/>
                </a:cxn>
                <a:cxn ang="10800000">
                  <a:pos x="wd2" y="hd2"/>
                </a:cxn>
                <a:cxn ang="16200000">
                  <a:pos x="wd2" y="hd2"/>
                </a:cxn>
              </a:cxnLst>
              <a:rect l="0" t="0" r="r" b="b"/>
              <a:pathLst>
                <a:path w="21600" h="21600" extrusionOk="0">
                  <a:moveTo>
                    <a:pt x="5489" y="0"/>
                  </a:moveTo>
                  <a:cubicBezTo>
                    <a:pt x="4966" y="0"/>
                    <a:pt x="4527" y="327"/>
                    <a:pt x="4527" y="718"/>
                  </a:cubicBezTo>
                  <a:lnTo>
                    <a:pt x="4527" y="1756"/>
                  </a:lnTo>
                  <a:lnTo>
                    <a:pt x="962" y="1756"/>
                  </a:lnTo>
                  <a:cubicBezTo>
                    <a:pt x="438" y="1756"/>
                    <a:pt x="0" y="2057"/>
                    <a:pt x="0" y="2447"/>
                  </a:cubicBezTo>
                  <a:lnTo>
                    <a:pt x="0" y="20882"/>
                  </a:lnTo>
                  <a:cubicBezTo>
                    <a:pt x="0" y="21274"/>
                    <a:pt x="438" y="21600"/>
                    <a:pt x="962" y="21600"/>
                  </a:cubicBezTo>
                  <a:lnTo>
                    <a:pt x="20673" y="21600"/>
                  </a:lnTo>
                  <a:cubicBezTo>
                    <a:pt x="21198" y="21600"/>
                    <a:pt x="21600" y="21274"/>
                    <a:pt x="21600" y="20882"/>
                  </a:cubicBezTo>
                  <a:lnTo>
                    <a:pt x="21600" y="2447"/>
                  </a:lnTo>
                  <a:cubicBezTo>
                    <a:pt x="21600" y="2057"/>
                    <a:pt x="21198" y="1756"/>
                    <a:pt x="20673" y="1756"/>
                  </a:cubicBezTo>
                  <a:lnTo>
                    <a:pt x="17073" y="1756"/>
                  </a:lnTo>
                  <a:lnTo>
                    <a:pt x="17073" y="718"/>
                  </a:lnTo>
                  <a:cubicBezTo>
                    <a:pt x="17073" y="327"/>
                    <a:pt x="16636" y="0"/>
                    <a:pt x="16111" y="0"/>
                  </a:cubicBezTo>
                  <a:cubicBezTo>
                    <a:pt x="15587" y="0"/>
                    <a:pt x="15184" y="327"/>
                    <a:pt x="15184" y="718"/>
                  </a:cubicBezTo>
                  <a:lnTo>
                    <a:pt x="15184" y="1756"/>
                  </a:lnTo>
                  <a:lnTo>
                    <a:pt x="11762" y="1756"/>
                  </a:lnTo>
                  <a:lnTo>
                    <a:pt x="11762" y="718"/>
                  </a:lnTo>
                  <a:cubicBezTo>
                    <a:pt x="11762" y="327"/>
                    <a:pt x="11325" y="0"/>
                    <a:pt x="10800" y="0"/>
                  </a:cubicBezTo>
                  <a:cubicBezTo>
                    <a:pt x="10276" y="0"/>
                    <a:pt x="9873" y="327"/>
                    <a:pt x="9873" y="718"/>
                  </a:cubicBezTo>
                  <a:lnTo>
                    <a:pt x="9873" y="1756"/>
                  </a:lnTo>
                  <a:lnTo>
                    <a:pt x="6451" y="1756"/>
                  </a:lnTo>
                  <a:lnTo>
                    <a:pt x="6451" y="718"/>
                  </a:lnTo>
                  <a:cubicBezTo>
                    <a:pt x="6451" y="327"/>
                    <a:pt x="6014" y="0"/>
                    <a:pt x="5489" y="0"/>
                  </a:cubicBezTo>
                  <a:close/>
                  <a:moveTo>
                    <a:pt x="1889" y="3166"/>
                  </a:moveTo>
                  <a:lnTo>
                    <a:pt x="4527" y="3166"/>
                  </a:lnTo>
                  <a:lnTo>
                    <a:pt x="4527" y="3990"/>
                  </a:lnTo>
                  <a:cubicBezTo>
                    <a:pt x="4527" y="4382"/>
                    <a:pt x="4966" y="4708"/>
                    <a:pt x="5489" y="4708"/>
                  </a:cubicBezTo>
                  <a:cubicBezTo>
                    <a:pt x="6014" y="4708"/>
                    <a:pt x="6451" y="4382"/>
                    <a:pt x="6451" y="3990"/>
                  </a:cubicBezTo>
                  <a:lnTo>
                    <a:pt x="6451" y="3166"/>
                  </a:lnTo>
                  <a:lnTo>
                    <a:pt x="9873" y="3166"/>
                  </a:lnTo>
                  <a:lnTo>
                    <a:pt x="9873" y="3990"/>
                  </a:lnTo>
                  <a:cubicBezTo>
                    <a:pt x="9873" y="4382"/>
                    <a:pt x="10276" y="4708"/>
                    <a:pt x="10800" y="4708"/>
                  </a:cubicBezTo>
                  <a:cubicBezTo>
                    <a:pt x="11325" y="4708"/>
                    <a:pt x="11762" y="4382"/>
                    <a:pt x="11762" y="3990"/>
                  </a:cubicBezTo>
                  <a:lnTo>
                    <a:pt x="11762" y="3166"/>
                  </a:lnTo>
                  <a:lnTo>
                    <a:pt x="15184" y="3166"/>
                  </a:lnTo>
                  <a:lnTo>
                    <a:pt x="15184" y="3990"/>
                  </a:lnTo>
                  <a:cubicBezTo>
                    <a:pt x="15184" y="4382"/>
                    <a:pt x="15587" y="4708"/>
                    <a:pt x="16111" y="4708"/>
                  </a:cubicBezTo>
                  <a:cubicBezTo>
                    <a:pt x="16636" y="4708"/>
                    <a:pt x="17073" y="4382"/>
                    <a:pt x="17073" y="3990"/>
                  </a:cubicBezTo>
                  <a:lnTo>
                    <a:pt x="17073" y="3166"/>
                  </a:lnTo>
                  <a:lnTo>
                    <a:pt x="19711" y="3166"/>
                  </a:lnTo>
                  <a:cubicBezTo>
                    <a:pt x="19711" y="3166"/>
                    <a:pt x="19711" y="20164"/>
                    <a:pt x="19711" y="20164"/>
                  </a:cubicBezTo>
                  <a:lnTo>
                    <a:pt x="1889" y="20164"/>
                  </a:lnTo>
                  <a:lnTo>
                    <a:pt x="1889" y="3166"/>
                  </a:lnTo>
                  <a:close/>
                  <a:moveTo>
                    <a:pt x="5525" y="7661"/>
                  </a:moveTo>
                  <a:cubicBezTo>
                    <a:pt x="5000" y="7661"/>
                    <a:pt x="4562" y="7990"/>
                    <a:pt x="4562" y="8379"/>
                  </a:cubicBezTo>
                  <a:cubicBezTo>
                    <a:pt x="4562" y="8771"/>
                    <a:pt x="5000" y="9071"/>
                    <a:pt x="5525" y="9071"/>
                  </a:cubicBezTo>
                  <a:lnTo>
                    <a:pt x="16752" y="9071"/>
                  </a:lnTo>
                  <a:cubicBezTo>
                    <a:pt x="17276" y="9071"/>
                    <a:pt x="17715" y="8771"/>
                    <a:pt x="17715" y="8379"/>
                  </a:cubicBezTo>
                  <a:cubicBezTo>
                    <a:pt x="17715" y="7989"/>
                    <a:pt x="17276" y="7661"/>
                    <a:pt x="16752" y="7661"/>
                  </a:cubicBezTo>
                  <a:lnTo>
                    <a:pt x="5525" y="7661"/>
                  </a:lnTo>
                  <a:close/>
                  <a:moveTo>
                    <a:pt x="5525" y="11917"/>
                  </a:moveTo>
                  <a:cubicBezTo>
                    <a:pt x="5000" y="11917"/>
                    <a:pt x="4562" y="12245"/>
                    <a:pt x="4562" y="12635"/>
                  </a:cubicBezTo>
                  <a:cubicBezTo>
                    <a:pt x="4562" y="13029"/>
                    <a:pt x="5000" y="13327"/>
                    <a:pt x="5525" y="13327"/>
                  </a:cubicBezTo>
                  <a:lnTo>
                    <a:pt x="16752" y="13327"/>
                  </a:lnTo>
                  <a:cubicBezTo>
                    <a:pt x="17276" y="13327"/>
                    <a:pt x="17715" y="13029"/>
                    <a:pt x="17715" y="12635"/>
                  </a:cubicBezTo>
                  <a:cubicBezTo>
                    <a:pt x="17715" y="12245"/>
                    <a:pt x="17276" y="11917"/>
                    <a:pt x="16752" y="11917"/>
                  </a:cubicBezTo>
                  <a:lnTo>
                    <a:pt x="5525" y="11917"/>
                  </a:lnTo>
                  <a:close/>
                  <a:moveTo>
                    <a:pt x="5525" y="16173"/>
                  </a:moveTo>
                  <a:cubicBezTo>
                    <a:pt x="5000" y="16173"/>
                    <a:pt x="4562" y="16502"/>
                    <a:pt x="4562" y="16892"/>
                  </a:cubicBezTo>
                  <a:cubicBezTo>
                    <a:pt x="4562" y="17282"/>
                    <a:pt x="5000" y="17583"/>
                    <a:pt x="5525" y="17583"/>
                  </a:cubicBezTo>
                  <a:lnTo>
                    <a:pt x="16752" y="17583"/>
                  </a:lnTo>
                  <a:cubicBezTo>
                    <a:pt x="17276" y="17583"/>
                    <a:pt x="17715" y="17282"/>
                    <a:pt x="17715" y="16892"/>
                  </a:cubicBezTo>
                  <a:cubicBezTo>
                    <a:pt x="17715" y="16502"/>
                    <a:pt x="17276" y="16173"/>
                    <a:pt x="16752" y="16173"/>
                  </a:cubicBezTo>
                  <a:lnTo>
                    <a:pt x="5525" y="16173"/>
                  </a:lnTo>
                  <a:close/>
                </a:path>
              </a:pathLst>
            </a:custGeom>
            <a:solidFill>
              <a:srgbClr val="578FB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35" name="矩形 34"/>
            <p:cNvSpPr/>
            <p:nvPr/>
          </p:nvSpPr>
          <p:spPr>
            <a:xfrm>
              <a:off x="2705" y="2944"/>
              <a:ext cx="5914" cy="6110"/>
            </a:xfrm>
            <a:prstGeom prst="rect">
              <a:avLst/>
            </a:prstGeom>
          </p:spPr>
          <p:txBody>
            <a:bodyPr wrap="square">
              <a:spAutoFit/>
            </a:bodyPr>
            <a:lstStyle/>
            <a:p>
              <a:pPr indent="0" algn="l" fontAlgn="auto">
                <a:lnSpc>
                  <a:spcPct val="150000"/>
                </a:lnSpc>
              </a:pPr>
              <a:r>
                <a:rPr lang="zh-CN" altLang="en-US" sz="1600" b="1" dirty="0">
                  <a:solidFill>
                    <a:schemeClr val="bg1"/>
                  </a:solidFill>
                  <a:latin typeface="+mj-lt"/>
                </a:rPr>
                <a:t>（一）活动指导思想</a:t>
              </a:r>
              <a:endParaRPr lang="zh-CN" altLang="en-US" sz="1600" b="1" dirty="0">
                <a:solidFill>
                  <a:schemeClr val="bg1"/>
                </a:solidFill>
                <a:latin typeface="+mj-lt"/>
              </a:endParaRPr>
            </a:p>
            <a:p>
              <a:pPr indent="0" algn="l" fontAlgn="auto">
                <a:lnSpc>
                  <a:spcPct val="150000"/>
                </a:lnSpc>
              </a:pPr>
              <a:r>
                <a:rPr lang="zh-CN" altLang="en-US" sz="1600" dirty="0">
                  <a:solidFill>
                    <a:schemeClr val="bg1"/>
                  </a:solidFill>
                  <a:latin typeface="+mj-lt"/>
                </a:rPr>
                <a:t>全面贯彻党的教育方针，落实立德树人根本任务，以提高人才培养质量为核心，以创新人才培养机制为重点，在社会主义核心价值观引领下，遵照“落细、落小、落实”的要求，完善“知识探究、能力提升、素质培养、人格养成”四位一体育人体系，推进诚信校园建设，提高青年学生诚信修养。</a:t>
              </a:r>
              <a:endParaRPr lang="zh-CN" altLang="en-US" sz="1600" dirty="0">
                <a:solidFill>
                  <a:schemeClr val="bg1"/>
                </a:solidFill>
                <a:latin typeface="+mj-lt"/>
              </a:endParaRPr>
            </a:p>
          </p:txBody>
        </p:sp>
        <p:sp>
          <p:nvSpPr>
            <p:cNvPr id="39" name="矩形 38"/>
            <p:cNvSpPr/>
            <p:nvPr/>
          </p:nvSpPr>
          <p:spPr>
            <a:xfrm>
              <a:off x="10401" y="2944"/>
              <a:ext cx="5914" cy="6110"/>
            </a:xfrm>
            <a:prstGeom prst="rect">
              <a:avLst/>
            </a:prstGeom>
          </p:spPr>
          <p:txBody>
            <a:bodyPr wrap="square">
              <a:spAutoFit/>
            </a:bodyPr>
            <a:lstStyle/>
            <a:p>
              <a:pPr indent="0" algn="l" fontAlgn="auto">
                <a:lnSpc>
                  <a:spcPct val="150000"/>
                </a:lnSpc>
              </a:pPr>
              <a:r>
                <a:rPr lang="zh-CN" altLang="en-US" sz="1600" b="1" dirty="0">
                  <a:solidFill>
                    <a:schemeClr val="bg1"/>
                  </a:solidFill>
                  <a:latin typeface="+mj-lt"/>
                </a:rPr>
                <a:t>（二）活动目标</a:t>
              </a:r>
              <a:endParaRPr lang="zh-CN" altLang="en-US" sz="1600" b="1" dirty="0">
                <a:solidFill>
                  <a:schemeClr val="bg1"/>
                </a:solidFill>
                <a:latin typeface="+mj-lt"/>
              </a:endParaRPr>
            </a:p>
            <a:p>
              <a:pPr indent="0" algn="l" fontAlgn="auto">
                <a:lnSpc>
                  <a:spcPct val="150000"/>
                </a:lnSpc>
              </a:pPr>
              <a:r>
                <a:rPr lang="zh-CN" altLang="en-US" sz="1600" dirty="0">
                  <a:solidFill>
                    <a:schemeClr val="bg1"/>
                  </a:solidFill>
                  <a:latin typeface="+mj-lt"/>
                </a:rPr>
                <a:t>营造校园诚信之风，以“诚信”主题教育促进学生全面发展，努力实现诚信教育与大学生思想政治教育、学生全面发展相结合，引导青年学生树立“说诚信话，办诚信事，做诚信人”的诚信理念，养成诚信待人、诚信做事、诚信学习、诚信立身的良好习惯，自觉践行社会主义核心价值观，共建和谐校园。</a:t>
              </a:r>
              <a:endParaRPr lang="zh-CN" altLang="en-US" sz="1600" dirty="0">
                <a:solidFill>
                  <a:schemeClr val="bg1"/>
                </a:solidFill>
                <a:latin typeface="+mj-lt"/>
              </a:endParaRPr>
            </a:p>
          </p:txBody>
        </p:sp>
      </p:grpSp>
      <p:sp>
        <p:nvSpPr>
          <p:cNvPr id="6" name="文本框 5"/>
          <p:cNvSpPr txBox="1"/>
          <p:nvPr/>
        </p:nvSpPr>
        <p:spPr>
          <a:xfrm>
            <a:off x="2621280" y="897890"/>
            <a:ext cx="6690360" cy="521970"/>
          </a:xfrm>
          <a:prstGeom prst="rect">
            <a:avLst/>
          </a:prstGeom>
          <a:noFill/>
        </p:spPr>
        <p:txBody>
          <a:bodyPr wrap="square" rtlCol="0">
            <a:spAutoFit/>
          </a:bodyPr>
          <a:p>
            <a:pPr algn="ctr"/>
            <a:r>
              <a:rPr lang="zh-CN" altLang="en-US" sz="2800" b="1"/>
              <a:t>塑造诚信大学生，构建诚信校园</a:t>
            </a:r>
            <a:endParaRPr lang="zh-CN" altLang="en-US" sz="2800" b="1"/>
          </a:p>
        </p:txBody>
      </p:sp>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6549219" y="106471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131821" y="886387"/>
            <a:ext cx="942109" cy="9421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7815963" y="927265"/>
            <a:ext cx="942109" cy="9421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16"/>
          <p:cNvSpPr/>
          <p:nvPr>
            <p:custDataLst>
              <p:tags r:id="rId1"/>
            </p:custDataLst>
          </p:nvPr>
        </p:nvSpPr>
        <p:spPr bwMode="auto">
          <a:xfrm flipH="1">
            <a:off x="6800642" y="1948823"/>
            <a:ext cx="1293617" cy="895339"/>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6350" cap="flat" cmpd="sng">
            <a:solidFill>
              <a:srgbClr val="808080">
                <a:lumMod val="50000"/>
              </a:srgb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pPr defTabSz="1218565" fontAlgn="base">
              <a:spcBef>
                <a:spcPct val="0"/>
              </a:spcBef>
              <a:spcAft>
                <a:spcPct val="0"/>
              </a:spcAft>
            </a:pPr>
            <a:endParaRPr lang="zh-CN" altLang="en-US" sz="2400">
              <a:solidFill>
                <a:srgbClr val="000000"/>
              </a:solidFill>
            </a:endParaRPr>
          </a:p>
        </p:txBody>
      </p:sp>
      <p:sp>
        <p:nvSpPr>
          <p:cNvPr id="33804" name="Oval 12"/>
          <p:cNvSpPr>
            <a:spLocks noChangeArrowheads="1"/>
          </p:cNvSpPr>
          <p:nvPr>
            <p:custDataLst>
              <p:tags r:id="rId2"/>
            </p:custDataLst>
          </p:nvPr>
        </p:nvSpPr>
        <p:spPr bwMode="auto">
          <a:xfrm>
            <a:off x="5710779" y="3622670"/>
            <a:ext cx="766210" cy="766210"/>
          </a:xfrm>
          <a:prstGeom prst="ellipse">
            <a:avLst/>
          </a:prstGeom>
          <a:solidFill>
            <a:srgbClr val="000000">
              <a:lumMod val="50000"/>
              <a:lumOff val="50000"/>
            </a:srgbClr>
          </a:solidFill>
          <a:ln>
            <a:noFill/>
          </a:ln>
        </p:spPr>
        <p:txBody>
          <a:bodyPr/>
          <a:lstStyle/>
          <a:p>
            <a:pPr defTabSz="1218565" fontAlgn="base">
              <a:spcBef>
                <a:spcPct val="0"/>
              </a:spcBef>
              <a:spcAft>
                <a:spcPct val="0"/>
              </a:spcAft>
            </a:pPr>
            <a:endParaRPr lang="zh-CN" altLang="en-US" sz="2400">
              <a:solidFill>
                <a:srgbClr val="000000"/>
              </a:solidFill>
            </a:endParaRPr>
          </a:p>
        </p:txBody>
      </p:sp>
      <p:sp>
        <p:nvSpPr>
          <p:cNvPr id="33811" name="Freeform 19"/>
          <p:cNvSpPr/>
          <p:nvPr>
            <p:custDataLst>
              <p:tags r:id="rId3"/>
            </p:custDataLst>
          </p:nvPr>
        </p:nvSpPr>
        <p:spPr bwMode="auto">
          <a:xfrm flipV="1">
            <a:off x="3666169" y="3147332"/>
            <a:ext cx="1013852" cy="806252"/>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6350" cap="flat" cmpd="sng">
            <a:solidFill>
              <a:srgbClr val="808080">
                <a:lumMod val="50000"/>
              </a:srgb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pPr defTabSz="1218565" fontAlgn="base">
              <a:spcBef>
                <a:spcPct val="0"/>
              </a:spcBef>
              <a:spcAft>
                <a:spcPct val="0"/>
              </a:spcAft>
            </a:pPr>
            <a:endParaRPr lang="zh-CN" altLang="en-US" sz="2400">
              <a:solidFill>
                <a:srgbClr val="000000"/>
              </a:solidFill>
            </a:endParaRPr>
          </a:p>
        </p:txBody>
      </p:sp>
      <p:sp>
        <p:nvSpPr>
          <p:cNvPr id="33805" name="Oval 13"/>
          <p:cNvSpPr>
            <a:spLocks noChangeArrowheads="1"/>
          </p:cNvSpPr>
          <p:nvPr>
            <p:custDataLst>
              <p:tags r:id="rId4"/>
            </p:custDataLst>
          </p:nvPr>
        </p:nvSpPr>
        <p:spPr bwMode="auto">
          <a:xfrm>
            <a:off x="6519321" y="4601597"/>
            <a:ext cx="1022320" cy="1022320"/>
          </a:xfrm>
          <a:prstGeom prst="ellipse">
            <a:avLst/>
          </a:prstGeom>
          <a:solidFill>
            <a:srgbClr val="CE7075"/>
          </a:solidFill>
          <a:ln>
            <a:noFill/>
          </a:ln>
        </p:spPr>
        <p:txBody>
          <a:bodyPr/>
          <a:lstStyle/>
          <a:p>
            <a:pPr defTabSz="1218565" fontAlgn="base">
              <a:spcBef>
                <a:spcPct val="0"/>
              </a:spcBef>
              <a:spcAft>
                <a:spcPct val="0"/>
              </a:spcAft>
            </a:pPr>
            <a:endParaRPr lang="zh-CN" altLang="en-US" sz="2400">
              <a:solidFill>
                <a:srgbClr val="000000"/>
              </a:solidFill>
            </a:endParaRPr>
          </a:p>
        </p:txBody>
      </p:sp>
      <p:sp>
        <p:nvSpPr>
          <p:cNvPr id="33826" name="Freeform 34"/>
          <p:cNvSpPr>
            <a:spLocks noEditPoints="1"/>
          </p:cNvSpPr>
          <p:nvPr>
            <p:custDataLst>
              <p:tags r:id="rId5"/>
            </p:custDataLst>
          </p:nvPr>
        </p:nvSpPr>
        <p:spPr bwMode="auto">
          <a:xfrm>
            <a:off x="6834696" y="4921205"/>
            <a:ext cx="410621" cy="351356"/>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33827" name="Freeform 35"/>
          <p:cNvSpPr>
            <a:spLocks noEditPoints="1"/>
          </p:cNvSpPr>
          <p:nvPr>
            <p:custDataLst>
              <p:tags r:id="rId6"/>
            </p:custDataLst>
          </p:nvPr>
        </p:nvSpPr>
        <p:spPr bwMode="auto">
          <a:xfrm>
            <a:off x="6998944" y="5067603"/>
            <a:ext cx="129052" cy="12883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33828" name="Freeform 36"/>
          <p:cNvSpPr>
            <a:spLocks noEditPoints="1"/>
          </p:cNvSpPr>
          <p:nvPr>
            <p:custDataLst>
              <p:tags r:id="rId7"/>
            </p:custDataLst>
          </p:nvPr>
        </p:nvSpPr>
        <p:spPr bwMode="auto">
          <a:xfrm>
            <a:off x="5941489" y="3861846"/>
            <a:ext cx="309024" cy="287858"/>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rgbClr val="FFFFFF"/>
          </a:solidFill>
          <a:ln>
            <a:solidFill>
              <a:srgbClr val="FFFFFF"/>
            </a:solidFill>
          </a:ln>
        </p:spPr>
        <p:txBody>
          <a:bodyPr/>
          <a:lstStyle/>
          <a:p>
            <a:pPr defTabSz="1218565" fontAlgn="base">
              <a:spcBef>
                <a:spcPct val="0"/>
              </a:spcBef>
              <a:spcAft>
                <a:spcPct val="0"/>
              </a:spcAft>
            </a:pPr>
            <a:endParaRPr lang="zh-CN" altLang="en-US" sz="2400">
              <a:solidFill>
                <a:srgbClr val="000000"/>
              </a:solidFill>
            </a:endParaRPr>
          </a:p>
        </p:txBody>
      </p:sp>
      <p:sp>
        <p:nvSpPr>
          <p:cNvPr id="33807" name="Oval 15"/>
          <p:cNvSpPr>
            <a:spLocks noChangeArrowheads="1"/>
          </p:cNvSpPr>
          <p:nvPr>
            <p:custDataLst>
              <p:tags r:id="rId8"/>
            </p:custDataLst>
          </p:nvPr>
        </p:nvSpPr>
        <p:spPr bwMode="auto">
          <a:xfrm>
            <a:off x="4090079" y="3620252"/>
            <a:ext cx="1024435" cy="1024435"/>
          </a:xfrm>
          <a:prstGeom prst="ellipse">
            <a:avLst/>
          </a:prstGeom>
          <a:solidFill>
            <a:srgbClr val="7EA88C"/>
          </a:solidFill>
          <a:ln>
            <a:noFill/>
          </a:ln>
        </p:spPr>
        <p:txBody>
          <a:bodyPr/>
          <a:lstStyle/>
          <a:p>
            <a:pPr defTabSz="1218565" fontAlgn="base">
              <a:spcBef>
                <a:spcPct val="0"/>
              </a:spcBef>
              <a:spcAft>
                <a:spcPct val="0"/>
              </a:spcAft>
            </a:pPr>
            <a:endParaRPr lang="zh-CN" altLang="en-US" sz="2400">
              <a:solidFill>
                <a:srgbClr val="000000"/>
              </a:solidFill>
            </a:endParaRPr>
          </a:p>
        </p:txBody>
      </p:sp>
      <p:sp>
        <p:nvSpPr>
          <p:cNvPr id="40" name="Freeform 19"/>
          <p:cNvSpPr>
            <a:spLocks noEditPoints="1"/>
          </p:cNvSpPr>
          <p:nvPr>
            <p:custDataLst>
              <p:tags r:id="rId9"/>
            </p:custDataLst>
          </p:nvPr>
        </p:nvSpPr>
        <p:spPr bwMode="auto">
          <a:xfrm>
            <a:off x="4479247" y="3994509"/>
            <a:ext cx="275731" cy="345888"/>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41" name="Freeform 20"/>
          <p:cNvSpPr/>
          <p:nvPr>
            <p:custDataLst>
              <p:tags r:id="rId10"/>
            </p:custDataLst>
          </p:nvPr>
        </p:nvSpPr>
        <p:spPr bwMode="auto">
          <a:xfrm>
            <a:off x="4535464" y="3937741"/>
            <a:ext cx="164635" cy="34325"/>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42" name="Freeform 21"/>
          <p:cNvSpPr/>
          <p:nvPr>
            <p:custDataLst>
              <p:tags r:id="rId11"/>
            </p:custDataLst>
          </p:nvPr>
        </p:nvSpPr>
        <p:spPr bwMode="auto">
          <a:xfrm>
            <a:off x="4554202" y="4076360"/>
            <a:ext cx="125819" cy="124097"/>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45" name="Oval 11"/>
          <p:cNvSpPr>
            <a:spLocks noChangeArrowheads="1"/>
          </p:cNvSpPr>
          <p:nvPr>
            <p:custDataLst>
              <p:tags r:id="rId12"/>
            </p:custDataLst>
          </p:nvPr>
        </p:nvSpPr>
        <p:spPr bwMode="auto">
          <a:xfrm>
            <a:off x="6122478" y="2165977"/>
            <a:ext cx="972000" cy="972000"/>
          </a:xfrm>
          <a:prstGeom prst="ellipse">
            <a:avLst/>
          </a:prstGeom>
          <a:solidFill>
            <a:srgbClr val="7EA88C"/>
          </a:solidFill>
          <a:ln>
            <a:noFill/>
          </a:ln>
        </p:spPr>
        <p:txBody>
          <a:bodyPr>
            <a:normAutofit/>
          </a:bodyPr>
          <a:lstStyle/>
          <a:p>
            <a:pPr defTabSz="1218565" fontAlgn="base">
              <a:spcBef>
                <a:spcPct val="0"/>
              </a:spcBef>
              <a:spcAft>
                <a:spcPct val="0"/>
              </a:spcAft>
            </a:pPr>
            <a:endParaRPr lang="zh-CN" altLang="en-US" sz="2400">
              <a:solidFill>
                <a:srgbClr val="000000"/>
              </a:solidFill>
            </a:endParaRPr>
          </a:p>
        </p:txBody>
      </p:sp>
      <p:sp>
        <p:nvSpPr>
          <p:cNvPr id="46" name="Freeform 28"/>
          <p:cNvSpPr>
            <a:spLocks noEditPoints="1"/>
          </p:cNvSpPr>
          <p:nvPr>
            <p:custDataLst>
              <p:tags r:id="rId13"/>
            </p:custDataLst>
          </p:nvPr>
        </p:nvSpPr>
        <p:spPr bwMode="auto">
          <a:xfrm>
            <a:off x="6445809" y="2481927"/>
            <a:ext cx="353455" cy="362235"/>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solidFill>
              <a:srgbClr val="FFFFFF"/>
            </a:solidFill>
          </a:ln>
        </p:spPr>
        <p:txBody>
          <a:bodyPr>
            <a:normAutofit fontScale="92500" lnSpcReduction="20000"/>
          </a:bodyPr>
          <a:lstStyle/>
          <a:p>
            <a:pPr defTabSz="1218565" fontAlgn="base">
              <a:spcBef>
                <a:spcPct val="0"/>
              </a:spcBef>
              <a:spcAft>
                <a:spcPct val="0"/>
              </a:spcAft>
            </a:pPr>
            <a:endParaRPr lang="zh-CN" altLang="en-US" sz="2400">
              <a:solidFill>
                <a:srgbClr val="000000"/>
              </a:solidFill>
            </a:endParaRPr>
          </a:p>
        </p:txBody>
      </p:sp>
      <p:sp>
        <p:nvSpPr>
          <p:cNvPr id="6" name="燕尾形 5"/>
          <p:cNvSpPr/>
          <p:nvPr>
            <p:custDataLst>
              <p:tags r:id="rId14"/>
            </p:custDataLst>
          </p:nvPr>
        </p:nvSpPr>
        <p:spPr>
          <a:xfrm rot="17671586">
            <a:off x="6330339" y="3290562"/>
            <a:ext cx="127494" cy="143452"/>
          </a:xfrm>
          <a:prstGeom prst="chevron">
            <a:avLst>
              <a:gd name="adj" fmla="val 288147"/>
            </a:avLst>
          </a:prstGeom>
          <a:solidFill>
            <a:srgbClr val="7EA88C"/>
          </a:solidFill>
          <a:ln>
            <a:solidFill>
              <a:srgbClr val="7EA88C"/>
            </a:solidFill>
          </a:ln>
        </p:spPr>
        <p:style>
          <a:lnRef idx="2">
            <a:srgbClr val="7EA88C">
              <a:shade val="50000"/>
            </a:srgbClr>
          </a:lnRef>
          <a:fillRef idx="1">
            <a:srgbClr val="7EA88C"/>
          </a:fillRef>
          <a:effectRef idx="0">
            <a:srgbClr val="7EA88C"/>
          </a:effectRef>
          <a:fontRef idx="minor">
            <a:srgbClr val="FFFFFF"/>
          </a:fontRef>
        </p:style>
        <p:txBody>
          <a:bodyPr rtlCol="0" anchor="ctr"/>
          <a:lstStyle/>
          <a:p>
            <a:pPr algn="ctr"/>
            <a:endParaRPr lang="zh-CN" altLang="en-US" dirty="0">
              <a:solidFill>
                <a:srgbClr val="000000"/>
              </a:solidFill>
            </a:endParaRPr>
          </a:p>
        </p:txBody>
      </p:sp>
      <p:sp>
        <p:nvSpPr>
          <p:cNvPr id="47" name="燕尾形 46"/>
          <p:cNvSpPr/>
          <p:nvPr>
            <p:custDataLst>
              <p:tags r:id="rId15"/>
            </p:custDataLst>
          </p:nvPr>
        </p:nvSpPr>
        <p:spPr>
          <a:xfrm rot="3206810">
            <a:off x="6436338" y="4497118"/>
            <a:ext cx="127494" cy="143452"/>
          </a:xfrm>
          <a:prstGeom prst="chevron">
            <a:avLst>
              <a:gd name="adj" fmla="val 288147"/>
            </a:avLst>
          </a:prstGeom>
          <a:solidFill>
            <a:srgbClr val="CE7075"/>
          </a:solidFill>
          <a:ln>
            <a:solidFill>
              <a:srgbClr val="CE7075"/>
            </a:solidFill>
          </a:ln>
        </p:spPr>
        <p:style>
          <a:lnRef idx="2">
            <a:srgbClr val="7EA88C">
              <a:shade val="50000"/>
            </a:srgbClr>
          </a:lnRef>
          <a:fillRef idx="1">
            <a:srgbClr val="7EA88C"/>
          </a:fillRef>
          <a:effectRef idx="0">
            <a:srgbClr val="7EA88C"/>
          </a:effectRef>
          <a:fontRef idx="minor">
            <a:srgbClr val="FFFFFF"/>
          </a:fontRef>
        </p:style>
        <p:txBody>
          <a:bodyPr rtlCol="0" anchor="ctr"/>
          <a:lstStyle/>
          <a:p>
            <a:pPr algn="ctr"/>
            <a:endParaRPr lang="zh-CN" altLang="en-US" dirty="0">
              <a:solidFill>
                <a:srgbClr val="000000"/>
              </a:solidFill>
            </a:endParaRPr>
          </a:p>
        </p:txBody>
      </p:sp>
      <p:sp>
        <p:nvSpPr>
          <p:cNvPr id="48" name="燕尾形 47"/>
          <p:cNvSpPr/>
          <p:nvPr>
            <p:custDataLst>
              <p:tags r:id="rId16"/>
            </p:custDataLst>
          </p:nvPr>
        </p:nvSpPr>
        <p:spPr>
          <a:xfrm rot="10440000">
            <a:off x="5342457" y="3986293"/>
            <a:ext cx="127494" cy="149421"/>
          </a:xfrm>
          <a:prstGeom prst="chevron">
            <a:avLst>
              <a:gd name="adj" fmla="val 288147"/>
            </a:avLst>
          </a:prstGeom>
          <a:solidFill>
            <a:srgbClr val="7EA88C"/>
          </a:solidFill>
          <a:ln>
            <a:solidFill>
              <a:srgbClr val="7EA88C"/>
            </a:solidFill>
          </a:ln>
        </p:spPr>
        <p:style>
          <a:lnRef idx="2">
            <a:srgbClr val="7EA88C">
              <a:shade val="50000"/>
            </a:srgbClr>
          </a:lnRef>
          <a:fillRef idx="1">
            <a:srgbClr val="7EA88C"/>
          </a:fillRef>
          <a:effectRef idx="0">
            <a:srgbClr val="7EA88C"/>
          </a:effectRef>
          <a:fontRef idx="minor">
            <a:srgbClr val="FFFFFF"/>
          </a:fontRef>
        </p:style>
        <p:txBody>
          <a:bodyPr rtlCol="0" anchor="ctr"/>
          <a:lstStyle/>
          <a:p>
            <a:pPr algn="ctr"/>
            <a:endParaRPr lang="zh-CN" altLang="en-US" dirty="0">
              <a:solidFill>
                <a:srgbClr val="000000"/>
              </a:solidFill>
            </a:endParaRPr>
          </a:p>
        </p:txBody>
      </p:sp>
      <p:sp>
        <p:nvSpPr>
          <p:cNvPr id="51" name="文本框 50"/>
          <p:cNvSpPr txBox="1"/>
          <p:nvPr>
            <p:custDataLst>
              <p:tags r:id="rId17"/>
            </p:custDataLst>
          </p:nvPr>
        </p:nvSpPr>
        <p:spPr>
          <a:xfrm>
            <a:off x="8261350" y="1357630"/>
            <a:ext cx="2628265" cy="1642745"/>
          </a:xfrm>
          <a:prstGeom prst="rect">
            <a:avLst/>
          </a:prstGeom>
          <a:noFill/>
        </p:spPr>
        <p:txBody>
          <a:bodyPr wrap="square" lIns="90000" tIns="46800" rIns="90000" bIns="46800" rtlCol="0" anchor="b" anchorCtr="0"/>
          <a:lstStyle/>
          <a:p>
            <a:pPr indent="0" defTabSz="1218565" fontAlgn="base">
              <a:lnSpc>
                <a:spcPct val="150000"/>
              </a:lnSpc>
              <a:spcBef>
                <a:spcPct val="0"/>
              </a:spcBef>
              <a:spcAft>
                <a:spcPct val="0"/>
              </a:spcAft>
            </a:pPr>
            <a:r>
              <a:rPr lang="zh-CN" altLang="en-US" sz="1600" b="1" dirty="0">
                <a:solidFill>
                  <a:srgbClr val="7EA88C"/>
                </a:solidFill>
                <a:latin typeface="宋体" panose="02010600030101010101" pitchFamily="2" charset="-122"/>
                <a:ea typeface="宋体" panose="02010600030101010101" pitchFamily="2" charset="-122"/>
                <a:cs typeface="宋体" panose="02010600030101010101" pitchFamily="2" charset="-122"/>
              </a:rPr>
              <a:t>（四）活动实施步骤</a:t>
            </a:r>
            <a:endParaRPr lang="zh-CN" altLang="en-US" sz="1600" b="1" dirty="0">
              <a:solidFill>
                <a:srgbClr val="7EA88C"/>
              </a:solidFill>
              <a:latin typeface="宋体" panose="02010600030101010101" pitchFamily="2" charset="-122"/>
              <a:ea typeface="宋体" panose="02010600030101010101" pitchFamily="2" charset="-122"/>
              <a:cs typeface="宋体" panose="02010600030101010101" pitchFamily="2" charset="-122"/>
            </a:endParaRPr>
          </a:p>
          <a:p>
            <a:pPr indent="0" defTabSz="1218565" fontAlgn="base">
              <a:lnSpc>
                <a:spcPct val="150000"/>
              </a:lnSpc>
              <a:spcBef>
                <a:spcPct val="0"/>
              </a:spcBef>
              <a:spcAft>
                <a:spcPct val="0"/>
              </a:spcAft>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1. 宣传发动阶段</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defTabSz="1218565" fontAlgn="base">
              <a:lnSpc>
                <a:spcPct val="150000"/>
              </a:lnSpc>
              <a:spcBef>
                <a:spcPct val="0"/>
              </a:spcBef>
              <a:spcAft>
                <a:spcPct val="0"/>
              </a:spcAft>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2. 组织实施阶段</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defTabSz="1218565" fontAlgn="base">
              <a:lnSpc>
                <a:spcPct val="150000"/>
              </a:lnSpc>
              <a:spcBef>
                <a:spcPct val="0"/>
              </a:spcBef>
              <a:spcAft>
                <a:spcPct val="0"/>
              </a:spcAft>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3. 总结表彰阶段</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53" name="Freeform 16"/>
          <p:cNvSpPr/>
          <p:nvPr>
            <p:custDataLst>
              <p:tags r:id="rId18"/>
            </p:custDataLst>
          </p:nvPr>
        </p:nvSpPr>
        <p:spPr bwMode="auto">
          <a:xfrm flipH="1">
            <a:off x="7766976" y="4644687"/>
            <a:ext cx="912952" cy="766322"/>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6350" cap="flat" cmpd="sng">
            <a:solidFill>
              <a:srgbClr val="808080">
                <a:lumMod val="50000"/>
              </a:srgb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pPr defTabSz="1218565" fontAlgn="base">
              <a:spcBef>
                <a:spcPct val="0"/>
              </a:spcBef>
              <a:spcAft>
                <a:spcPct val="0"/>
              </a:spcAft>
            </a:pPr>
            <a:endParaRPr lang="zh-CN" altLang="en-US" sz="2400">
              <a:solidFill>
                <a:srgbClr val="000000"/>
              </a:solidFill>
            </a:endParaRPr>
          </a:p>
        </p:txBody>
      </p:sp>
      <p:sp>
        <p:nvSpPr>
          <p:cNvPr id="55" name="文本框 54"/>
          <p:cNvSpPr txBox="1"/>
          <p:nvPr>
            <p:custDataLst>
              <p:tags r:id="rId19"/>
            </p:custDataLst>
          </p:nvPr>
        </p:nvSpPr>
        <p:spPr>
          <a:xfrm>
            <a:off x="8813800" y="4004945"/>
            <a:ext cx="2628265" cy="1505585"/>
          </a:xfrm>
          <a:prstGeom prst="rect">
            <a:avLst/>
          </a:prstGeom>
          <a:noFill/>
        </p:spPr>
        <p:txBody>
          <a:bodyPr wrap="square" lIns="90000" tIns="46800" rIns="90000" bIns="46800" rtlCol="0" anchor="b" anchorCtr="0"/>
          <a:lstStyle/>
          <a:p>
            <a:pPr defTabSz="1218565" fontAlgn="base">
              <a:spcBef>
                <a:spcPct val="0"/>
              </a:spcBef>
              <a:spcAft>
                <a:spcPct val="0"/>
              </a:spcAft>
            </a:pPr>
            <a:r>
              <a:rPr lang="zh-CN" altLang="en-US" sz="1600" b="1" dirty="0">
                <a:solidFill>
                  <a:srgbClr val="CE7075"/>
                </a:solidFill>
                <a:latin typeface="Arial" panose="020B0604020202020204" pitchFamily="34" charset="0"/>
                <a:ea typeface="黑体" panose="02010609060101010101" charset="-122"/>
                <a:cs typeface="+mn-ea"/>
              </a:rPr>
              <a:t>（五）活动要求</a:t>
            </a:r>
            <a:endParaRPr lang="zh-CN" altLang="en-US" sz="1600" b="1" dirty="0">
              <a:solidFill>
                <a:srgbClr val="CE7075"/>
              </a:solidFill>
              <a:latin typeface="Arial" panose="020B0604020202020204" pitchFamily="34" charset="0"/>
              <a:ea typeface="黑体" panose="02010609060101010101" charset="-122"/>
              <a:cs typeface="+mn-ea"/>
            </a:endParaRPr>
          </a:p>
          <a:p>
            <a:pPr defTabSz="1218565" fontAlgn="base">
              <a:spcBef>
                <a:spcPct val="0"/>
              </a:spcBef>
              <a:spcAft>
                <a:spcPct val="0"/>
              </a:spcAft>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1. 广泛发动，营造氛围</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defTabSz="1218565" fontAlgn="base">
              <a:spcBef>
                <a:spcPct val="0"/>
              </a:spcBef>
              <a:spcAft>
                <a:spcPct val="0"/>
              </a:spcAft>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2. 形式多样，充满活力</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defTabSz="1218565" fontAlgn="base">
              <a:spcBef>
                <a:spcPct val="0"/>
              </a:spcBef>
              <a:spcAft>
                <a:spcPct val="0"/>
              </a:spcAft>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3. 拒绝形式，强调收获</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defTabSz="1218565" fontAlgn="base">
              <a:spcBef>
                <a:spcPct val="0"/>
              </a:spcBef>
              <a:spcAft>
                <a:spcPct val="0"/>
              </a:spcAft>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4. 建立机制，强化考核</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57" name="文本框 56"/>
          <p:cNvSpPr txBox="1"/>
          <p:nvPr>
            <p:custDataLst>
              <p:tags r:id="rId20"/>
            </p:custDataLst>
          </p:nvPr>
        </p:nvSpPr>
        <p:spPr>
          <a:xfrm>
            <a:off x="729615" y="2288540"/>
            <a:ext cx="3302635" cy="2907030"/>
          </a:xfrm>
          <a:prstGeom prst="rect">
            <a:avLst/>
          </a:prstGeom>
          <a:noFill/>
        </p:spPr>
        <p:txBody>
          <a:bodyPr wrap="square" lIns="90000" tIns="46800" rIns="90000" bIns="46800" rtlCol="0" anchor="b" anchorCtr="0"/>
          <a:lstStyle/>
          <a:p>
            <a:pPr indent="0" algn="l" defTabSz="1218565" fontAlgn="base">
              <a:lnSpc>
                <a:spcPct val="150000"/>
              </a:lnSpc>
              <a:spcBef>
                <a:spcPct val="0"/>
              </a:spcBef>
              <a:spcAft>
                <a:spcPct val="0"/>
              </a:spcAft>
            </a:pPr>
            <a:r>
              <a:rPr lang="en-US" altLang="zh-CN" sz="1600" b="1">
                <a:solidFill>
                  <a:srgbClr val="7EA88C"/>
                </a:solidFill>
                <a:latin typeface="宋体" panose="02010600030101010101" pitchFamily="2" charset="-122"/>
                <a:ea typeface="宋体" panose="02010600030101010101" pitchFamily="2" charset="-122"/>
                <a:cs typeface="宋体" panose="02010600030101010101" pitchFamily="2" charset="-122"/>
              </a:rPr>
              <a:t>（三）活动内容</a:t>
            </a:r>
            <a:endParaRPr lang="en-US" altLang="zh-CN" sz="1600" b="1">
              <a:solidFill>
                <a:srgbClr val="7EA88C"/>
              </a:solidFill>
              <a:latin typeface="宋体" panose="02010600030101010101" pitchFamily="2" charset="-122"/>
              <a:ea typeface="宋体" panose="02010600030101010101" pitchFamily="2" charset="-122"/>
              <a:cs typeface="宋体" panose="02010600030101010101" pitchFamily="2" charset="-122"/>
            </a:endParaRPr>
          </a:p>
          <a:p>
            <a:pPr indent="0" algn="l" defTabSz="1218565" fontAlgn="base">
              <a:lnSpc>
                <a:spcPct val="150000"/>
              </a:lnSpc>
              <a:spcBef>
                <a:spcPct val="0"/>
              </a:spcBef>
              <a:spcAft>
                <a:spcPct val="0"/>
              </a:spcAft>
            </a:pPr>
            <a:r>
              <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rPr>
              <a:t>1. 营造校园诚信之风</a:t>
            </a:r>
            <a:endParaRPr lang="en-US" altLang="zh-CN" sz="160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defTabSz="1218565" fontAlgn="base">
              <a:lnSpc>
                <a:spcPct val="150000"/>
              </a:lnSpc>
              <a:spcBef>
                <a:spcPct val="0"/>
              </a:spcBef>
              <a:spcAft>
                <a:spcPct val="0"/>
              </a:spcAft>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2. 建立完善诚信教育制度</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defTabSz="1218565" fontAlgn="base">
              <a:lnSpc>
                <a:spcPct val="150000"/>
              </a:lnSpc>
              <a:spcBef>
                <a:spcPct val="0"/>
              </a:spcBef>
              <a:spcAft>
                <a:spcPct val="0"/>
              </a:spcAft>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3. 创新开展各类诚信教育活动</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defTabSz="1218565" fontAlgn="base">
              <a:lnSpc>
                <a:spcPct val="150000"/>
              </a:lnSpc>
              <a:spcBef>
                <a:spcPct val="0"/>
              </a:spcBef>
              <a:spcAft>
                <a:spcPct val="0"/>
              </a:spcAft>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4. 开展诚信志愿服务建设</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defTabSz="1218565" fontAlgn="base">
              <a:lnSpc>
                <a:spcPct val="150000"/>
              </a:lnSpc>
              <a:spcBef>
                <a:spcPct val="0"/>
              </a:spcBef>
              <a:spcAft>
                <a:spcPct val="0"/>
              </a:spcAft>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5. 加大对不诚信现象的惩戒及宣传力度</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indent="0" algn="l" defTabSz="1218565" fontAlgn="base">
              <a:lnSpc>
                <a:spcPct val="150000"/>
              </a:lnSpc>
              <a:spcBef>
                <a:spcPct val="0"/>
              </a:spcBef>
              <a:spcAft>
                <a:spcPct val="0"/>
              </a:spcAft>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rPr>
              <a:t>6. 建立学生在校期间的诚信档案</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1504058" y="2251517"/>
            <a:ext cx="776097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第三讲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不信不立　不诚不行</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845986" y="2970368"/>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6260465"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一、以建立系统科学的诚信内涵为起点</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100" name="图片 99"/>
          <p:cNvPicPr/>
          <p:nvPr>
            <p:custDataLst>
              <p:tags r:id="rId1"/>
            </p:custDataLst>
          </p:nvPr>
        </p:nvPicPr>
        <p:blipFill>
          <a:blip r:embed="rId2"/>
          <a:srcRect r="-144" b="12250"/>
          <a:stretch>
            <a:fillRect/>
          </a:stretch>
        </p:blipFill>
        <p:spPr>
          <a:xfrm>
            <a:off x="1394460" y="1551305"/>
            <a:ext cx="3427730" cy="4097020"/>
          </a:xfrm>
          <a:prstGeom prst="rect">
            <a:avLst/>
          </a:prstGeom>
          <a:noFill/>
          <a:ln w="9525">
            <a:noFill/>
          </a:ln>
        </p:spPr>
      </p:pic>
      <p:sp>
        <p:nvSpPr>
          <p:cNvPr id="3" name="文本框 2"/>
          <p:cNvSpPr txBox="1"/>
          <p:nvPr/>
        </p:nvSpPr>
        <p:spPr>
          <a:xfrm>
            <a:off x="5495290" y="1536700"/>
            <a:ext cx="5798820" cy="3830955"/>
          </a:xfrm>
          <a:prstGeom prst="rect">
            <a:avLst/>
          </a:prstGeom>
          <a:noFill/>
        </p:spPr>
        <p:txBody>
          <a:bodyPr wrap="square" rtlCol="0">
            <a:spAutoFit/>
          </a:bodyPr>
          <a:p>
            <a:pPr indent="0" fontAlgn="auto">
              <a:lnSpc>
                <a:spcPct val="150000"/>
              </a:lnSpc>
            </a:pPr>
            <a:r>
              <a:rPr lang="zh-CN" altLang="en-US"/>
              <a:t>诚信是新时代奋斗者必备的优良品质，是中华民族的优秀传统美德，自古以来就是哲学家和思想家推崇的优秀品质，并赋予了其丰富的内涵。分析探究新时代大学生的诚信问题，需要以诚信的基本内涵为出发点，进行充分的理论研究。 大学生进行诚信教育，也是思想政治教育工作中不可或缺的一项重要内容，能够促进大学生对诚信的内涵、意义有更深入的了解，进一步增强他们的诚信意识，改善当前大学生在为人处事等方面失信的不良状况，为大学生顺利成人、成才和步入社会做好准备。</a:t>
            </a:r>
            <a:endParaRPr lang="zh-CN" altLang="en-US"/>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6260465"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二、以认知诚信教育必要性为内驱动力</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文本框 2"/>
          <p:cNvSpPr txBox="1"/>
          <p:nvPr/>
        </p:nvSpPr>
        <p:spPr>
          <a:xfrm>
            <a:off x="5495290" y="1838325"/>
            <a:ext cx="5798820" cy="3415030"/>
          </a:xfrm>
          <a:prstGeom prst="rect">
            <a:avLst/>
          </a:prstGeom>
          <a:noFill/>
        </p:spPr>
        <p:txBody>
          <a:bodyPr wrap="square" rtlCol="0">
            <a:spAutoFit/>
          </a:bodyPr>
          <a:p>
            <a:pPr indent="0" fontAlgn="auto">
              <a:lnSpc>
                <a:spcPct val="150000"/>
              </a:lnSpc>
            </a:pPr>
            <a:r>
              <a:rPr lang="zh-CN" altLang="en-US"/>
              <a:t>大学生正是新时代的参与者和见证者，他们的价值取向决定了未来整个社会的价值取向，大学生的诚信价值观将影响未来社会的发展，大学时期是大学生价值观形成的重要阶段，大学生诚信价值观的形成极容易受到外界环境的影响。因此，在这一关键时期，引导大学生形成正确的价值观念、培养其诚信情感、促进其诚信行为、营造良好的诚信氛围，以助力社会主义和谐社会的健康发展是一项重要的课题。</a:t>
            </a:r>
            <a:endParaRPr lang="zh-CN" altLang="en-US"/>
          </a:p>
        </p:txBody>
      </p:sp>
      <p:pic>
        <p:nvPicPr>
          <p:cNvPr id="101" name="图片 100"/>
          <p:cNvPicPr/>
          <p:nvPr>
            <p:custDataLst>
              <p:tags r:id="rId1"/>
            </p:custDataLst>
          </p:nvPr>
        </p:nvPicPr>
        <p:blipFill>
          <a:blip r:embed="rId2"/>
          <a:stretch>
            <a:fillRect/>
          </a:stretch>
        </p:blipFill>
        <p:spPr>
          <a:xfrm>
            <a:off x="1501140" y="1620520"/>
            <a:ext cx="3767455" cy="434086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7332980"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三、以探寻行之有效的诚信教育路径为落脚点</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文本框 2"/>
          <p:cNvSpPr txBox="1"/>
          <p:nvPr/>
        </p:nvSpPr>
        <p:spPr>
          <a:xfrm>
            <a:off x="5495290" y="1838325"/>
            <a:ext cx="5798820" cy="3415030"/>
          </a:xfrm>
          <a:prstGeom prst="rect">
            <a:avLst/>
          </a:prstGeom>
          <a:noFill/>
        </p:spPr>
        <p:txBody>
          <a:bodyPr wrap="square" rtlCol="0">
            <a:spAutoFit/>
          </a:bodyPr>
          <a:p>
            <a:pPr indent="0" fontAlgn="auto">
              <a:lnSpc>
                <a:spcPct val="150000"/>
              </a:lnSpc>
            </a:pPr>
            <a:r>
              <a:rPr lang="zh-CN" altLang="en-US"/>
              <a:t>新时代大学生肩负着中华民族伟大复兴的历史使命，其诚信状况是否良好，对建设中国特色社会主义事业，实现国家稳定、人民幸福具有重要影响。而解决新时代大学生存在的诚信问题，提出有力可行的对策，既是培养高素质人才的要求，也是一项复杂而艰巨的社会课题。因此，需要个人、家庭、高校、社会共同付出努力，形成合力，才能营造一个风清气正的诚信氛围，提升大学生诚信意识。</a:t>
            </a:r>
            <a:endParaRPr lang="zh-CN" altLang="en-US"/>
          </a:p>
        </p:txBody>
      </p:sp>
      <p:pic>
        <p:nvPicPr>
          <p:cNvPr id="102" name="图片 101"/>
          <p:cNvPicPr/>
          <p:nvPr>
            <p:custDataLst>
              <p:tags r:id="rId1"/>
            </p:custDataLst>
          </p:nvPr>
        </p:nvPicPr>
        <p:blipFill>
          <a:blip r:embed="rId2"/>
          <a:stretch>
            <a:fillRect/>
          </a:stretch>
        </p:blipFill>
        <p:spPr>
          <a:xfrm>
            <a:off x="986155" y="1948815"/>
            <a:ext cx="4222750" cy="321310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829649" y="277751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2685415"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一、诚信的内涵</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文本框 2"/>
          <p:cNvSpPr txBox="1"/>
          <p:nvPr/>
        </p:nvSpPr>
        <p:spPr>
          <a:xfrm>
            <a:off x="5365750" y="1838325"/>
            <a:ext cx="6334760" cy="2999740"/>
          </a:xfrm>
          <a:prstGeom prst="rect">
            <a:avLst/>
          </a:prstGeom>
          <a:noFill/>
        </p:spPr>
        <p:txBody>
          <a:bodyPr wrap="square" rtlCol="0">
            <a:spAutoFit/>
          </a:bodyPr>
          <a:p>
            <a:pPr indent="0" fontAlgn="auto">
              <a:lnSpc>
                <a:spcPct val="150000"/>
              </a:lnSpc>
            </a:pPr>
            <a:r>
              <a:rPr lang="zh-CN" altLang="en-US" b="1"/>
              <a:t>（1）诚信是一种规范。</a:t>
            </a:r>
            <a:r>
              <a:rPr lang="zh-CN" altLang="en-US"/>
              <a:t>这种规范指的是保证人们社会交往</a:t>
            </a:r>
            <a:endParaRPr lang="zh-CN" altLang="en-US"/>
          </a:p>
          <a:p>
            <a:pPr indent="0" fontAlgn="auto">
              <a:lnSpc>
                <a:spcPct val="150000"/>
              </a:lnSpc>
            </a:pPr>
            <a:r>
              <a:rPr lang="zh-CN" altLang="en-US"/>
              <a:t>和谐、美好的基本要求，要求与人交往要真诚、讲信用。</a:t>
            </a:r>
            <a:endParaRPr lang="zh-CN" altLang="en-US"/>
          </a:p>
          <a:p>
            <a:pPr indent="0" fontAlgn="auto">
              <a:lnSpc>
                <a:spcPct val="150000"/>
              </a:lnSpc>
            </a:pPr>
            <a:r>
              <a:rPr lang="zh-CN" altLang="en-US" b="1"/>
              <a:t>（2）诚信是一种制度。</a:t>
            </a:r>
            <a:r>
              <a:rPr lang="zh-CN" altLang="en-US"/>
              <a:t>这种制度成为社会关系中的基本准则，为人们的社会行为作出正确示范，保证社会秩序的公平合理、社会生产的有序进行。</a:t>
            </a:r>
            <a:endParaRPr lang="zh-CN" altLang="en-US"/>
          </a:p>
          <a:p>
            <a:pPr indent="0" fontAlgn="auto">
              <a:lnSpc>
                <a:spcPct val="150000"/>
              </a:lnSpc>
            </a:pPr>
            <a:r>
              <a:rPr lang="zh-CN" altLang="en-US" b="1"/>
              <a:t>（3）诚信是一种道德品质。</a:t>
            </a:r>
            <a:r>
              <a:rPr lang="zh-CN" altLang="en-US"/>
              <a:t>是人实现自我价值和社会价值的基本素养，是人受到尊重和信赖的基本条件。</a:t>
            </a:r>
            <a:endParaRPr lang="zh-CN" altLang="en-US"/>
          </a:p>
        </p:txBody>
      </p:sp>
      <p:pic>
        <p:nvPicPr>
          <p:cNvPr id="103" name="图片 102"/>
          <p:cNvPicPr/>
          <p:nvPr>
            <p:custDataLst>
              <p:tags r:id="rId1"/>
            </p:custDataLst>
          </p:nvPr>
        </p:nvPicPr>
        <p:blipFill>
          <a:blip r:embed="rId2"/>
          <a:srcRect r="-626" b="9562"/>
          <a:stretch>
            <a:fillRect/>
          </a:stretch>
        </p:blipFill>
        <p:spPr>
          <a:xfrm>
            <a:off x="1394460" y="1838325"/>
            <a:ext cx="3777615" cy="352552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4755_2*q_h_i*1_3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2*q_h_i*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VALUE" val="87*9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2*q_h_x*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3.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74755_2*q_h_x*1_3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1"/>
  <p:tag name="KSO_WM_UNIT_ID" val="diagram20169918_1*q_h_i*1_1_1"/>
  <p:tag name="KSO_WM_UNIT_LAYERLEVEL" val="1_1_1"/>
  <p:tag name="KSO_WM_DIAGRAM_GROUP_CODE" val="q1-1"/>
  <p:tag name="KSO_WM_UNIT_LINE_FORE_SCHEMECOLOR_INDEX" val="16"/>
  <p:tag name="KSO_WM_UNIT_LINE_FILL_TYPE" val="2"/>
</p:tagLst>
</file>

<file path=ppt/tags/tag17.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i"/>
  <p:tag name="KSO_WM_UNIT_INDEX" val="1_2"/>
  <p:tag name="KSO_WM_UNIT_LAYERLEVEL" val="1_1"/>
  <p:tag name="KSO_WM_DIAGRAM_GROUP_CODE" val="q1-1"/>
  <p:tag name="KSO_WM_UNIT_ID" val="diagram20169918_1*q_i*1_2"/>
  <p:tag name="KSO_WM_UNIT_FILL_FORE_SCHEMECOLOR_INDEX" val="8"/>
  <p:tag name="KSO_WM_UNIT_FILL_TYPE"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1"/>
  <p:tag name="KSO_WM_UNIT_ID" val="diagram20169918_1*q_h_i*1_3_1"/>
  <p:tag name="KSO_WM_UNIT_LAYERLEVEL" val="1_1_1"/>
  <p:tag name="KSO_WM_DIAGRAM_GROUP_CODE" val="q1-1"/>
  <p:tag name="KSO_WM_UNIT_LINE_FORE_SCHEMECOLOR_INDEX" val="16"/>
  <p:tag name="KSO_WM_UNIT_LINE_FILL_TYPE" val="2"/>
</p:tagLst>
</file>

<file path=ppt/tags/tag19.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1"/>
  <p:tag name="KSO_WM_UNIT_ID" val="diagram20169918_1*q_h_i*1_2_1"/>
  <p:tag name="KSO_WM_UNIT_LAYERLEVEL" val="1_1_1"/>
  <p:tag name="KSO_WM_DIAGRAM_GROUP_CODE" val="q1-1"/>
  <p:tag name="KSO_WM_UNIT_FILL_FORE_SCHEMECOLOR_INDEX" val="6"/>
  <p:tag name="KSO_WM_UNI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2"/>
  <p:tag name="KSO_WM_UNIT_ID" val="diagram20169918_1*q_h_i*1_2_2"/>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21.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3"/>
  <p:tag name="KSO_WM_UNIT_ID" val="diagram20169918_1*q_h_i*1_2_3"/>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22.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i"/>
  <p:tag name="KSO_WM_UNIT_INDEX" val="1_3"/>
  <p:tag name="KSO_WM_UNIT_LAYERLEVEL" val="1_1"/>
  <p:tag name="KSO_WM_DIAGRAM_GROUP_CODE" val="q1-1"/>
  <p:tag name="KSO_WM_UNIT_ID" val="diagram20169918_1*q_i*1_3"/>
  <p:tag name="KSO_WM_UNIT_FILL_FORE_SCHEMECOLOR_INDEX" val="14"/>
  <p:tag name="KSO_WM_UNIT_FILL_TYPE" val="1"/>
  <p:tag name="KSO_WM_UNIT_LINE_FORE_SCHEMECOLOR_INDEX" val="14"/>
  <p:tag name="KSO_WM_UNIT_LINE_FILL_TYPE" val="2"/>
</p:tagLst>
</file>

<file path=ppt/tags/tag23.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2"/>
  <p:tag name="KSO_WM_UNIT_ID" val="diagram20169918_1*q_h_i*1_3_2"/>
  <p:tag name="KSO_WM_UNIT_LAYERLEVEL" val="1_1_1"/>
  <p:tag name="KSO_WM_DIAGRAM_GROUP_CODE" val="q1-1"/>
  <p:tag name="KSO_WM_UNIT_FILL_FORE_SCHEMECOLOR_INDEX" val="5"/>
  <p:tag name="KSO_WM_UNIT_FILL_TYPE" val="1"/>
</p:tagLst>
</file>

<file path=ppt/tags/tag24.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3"/>
  <p:tag name="KSO_WM_UNIT_ID" val="diagram20169918_1*q_h_i*1_3_3"/>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25.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4"/>
  <p:tag name="KSO_WM_UNIT_ID" val="diagram20169918_1*q_h_i*1_3_4"/>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26.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5"/>
  <p:tag name="KSO_WM_UNIT_ID" val="diagram20169918_1*q_h_i*1_3_5"/>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2"/>
  <p:tag name="KSO_WM_UNIT_ID" val="diagram20169918_1*q_h_i*1_1_2"/>
  <p:tag name="KSO_WM_UNIT_LAYERLEVEL" val="1_1_1"/>
  <p:tag name="KSO_WM_DIAGRAM_GROUP_CODE" val="q1-1"/>
  <p:tag name="KSO_WM_UNIT_FILL_FORE_SCHEMECOLOR_INDEX" val="5"/>
  <p:tag name="KSO_WM_UNIT_FILL_TYPE"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3"/>
  <p:tag name="KSO_WM_UNIT_ID" val="diagram20169918_1*q_h_i*1_1_3"/>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29.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4"/>
  <p:tag name="KSO_WM_UNIT_ID" val="diagram20169918_1*q_h_i*1_1_4"/>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4"/>
  <p:tag name="KSO_WM_UNIT_ID" val="diagram20169918_1*q_h_i*1_2_4"/>
  <p:tag name="KSO_WM_UNIT_LAYERLEVEL" val="1_1_1"/>
  <p:tag name="KSO_WM_DIAGRAM_GROUP_CODE" val="q1-1"/>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6"/>
  <p:tag name="KSO_WM_UNIT_ID" val="diagram20169918_1*q_h_i*1_3_6"/>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a"/>
  <p:tag name="KSO_WM_UNIT_INDEX" val="1_1_1"/>
  <p:tag name="KSO_WM_UNIT_LAYERLEVEL" val="1_1_1"/>
  <p:tag name="KSO_WM_UNIT_VALUE" val="10"/>
  <p:tag name="KSO_WM_UNIT_HIGHLIGHT" val="0"/>
  <p:tag name="KSO_WM_UNIT_COMPATIBLE" val="0"/>
  <p:tag name="KSO_WM_UNIT_CLEAR" val="0"/>
  <p:tag name="KSO_WM_UNIT_PRESET_TEXT_INDEX" val="3"/>
  <p:tag name="KSO_WM_UNIT_PRESET_TEXT_LEN" val="5"/>
  <p:tag name="KSO_WM_DIAGRAM_GROUP_CODE" val="q1-1"/>
  <p:tag name="KSO_WM_UNIT_ID" val="diagram20169918_1*q_h_a*1_1_1"/>
  <p:tag name="KSO_WM_UNIT_TEXT_FILL_FORE_SCHEMECOLOR_INDEX" val="5"/>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5"/>
  <p:tag name="KSO_WM_UNIT_ID" val="diagram20169918_1*q_h_i*1_2_5"/>
  <p:tag name="KSO_WM_UNIT_LAYERLEVEL" val="1_1_1"/>
  <p:tag name="KSO_WM_DIAGRAM_GROUP_CODE" val="q1-1"/>
  <p:tag name="KSO_WM_UNIT_LINE_FORE_SCHEMECOLOR_INDEX" val="16"/>
  <p:tag name="KSO_WM_UNIT_LINE_FILL_TYPE" val="2"/>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a"/>
  <p:tag name="KSO_WM_UNIT_INDEX" val="1_2_1"/>
  <p:tag name="KSO_WM_UNIT_LAYERLEVEL" val="1_1_1"/>
  <p:tag name="KSO_WM_UNIT_VALUE" val="10"/>
  <p:tag name="KSO_WM_UNIT_HIGHLIGHT" val="0"/>
  <p:tag name="KSO_WM_UNIT_COMPATIBLE" val="0"/>
  <p:tag name="KSO_WM_UNIT_CLEAR" val="0"/>
  <p:tag name="KSO_WM_UNIT_PRESET_TEXT_INDEX" val="3"/>
  <p:tag name="KSO_WM_UNIT_PRESET_TEXT_LEN" val="5"/>
  <p:tag name="KSO_WM_DIAGRAM_GROUP_CODE" val="q1-1"/>
  <p:tag name="KSO_WM_UNIT_ID" val="diagram20169918_1*q_h_a*1_2_1"/>
  <p:tag name="KSO_WM_UNIT_TEXT_FILL_FORE_SCHEMECOLOR_INDEX" val="6"/>
  <p:tag name="KSO_WM_UNIT_TEXT_FILL_TYPE"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a"/>
  <p:tag name="KSO_WM_UNIT_INDEX" val="1_3_1"/>
  <p:tag name="KSO_WM_UNIT_LAYERLEVEL" val="1_1_1"/>
  <p:tag name="KSO_WM_UNIT_VALUE" val="10"/>
  <p:tag name="KSO_WM_UNIT_HIGHLIGHT" val="0"/>
  <p:tag name="KSO_WM_UNIT_COMPATIBLE" val="0"/>
  <p:tag name="KSO_WM_UNIT_CLEAR" val="0"/>
  <p:tag name="KSO_WM_UNIT_PRESET_TEXT_INDEX" val="3"/>
  <p:tag name="KSO_WM_UNIT_PRESET_TEXT_LEN" val="5"/>
  <p:tag name="KSO_WM_DIAGRAM_GROUP_CODE" val="q1-1"/>
  <p:tag name="KSO_WM_UNIT_ID" val="diagram20169918_1*q_h_a*1_3_1"/>
  <p:tag name="KSO_WM_UNIT_TEXT_FILL_FORE_SCHEMECOLOR_INDEX" val="5"/>
  <p:tag name="KSO_WM_UNIT_TEXT_FILL_TYPE" val="1"/>
</p:tagLst>
</file>

<file path=ppt/tags/tag36.xml><?xml version="1.0" encoding="utf-8"?>
<p:tagLst xmlns:p="http://schemas.openxmlformats.org/presentationml/2006/main">
  <p:tag name="KSO_WPP_MARK_KEY" val="7cacf78b-9b70-4a39-840d-a097007d870d"/>
  <p:tag name="COMMONDATA" val="eyJjb3VudCI6NywiaGRpZCI6IjdmNzE3YzM0NDQwZjRhZWNmYTY5ZjYzNzc5YTY3NTI3IiwidXNlckNvdW50Ijox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55_2*q_h_a*1_1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55_2*q_h_a*1_2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8.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4755_2*q_h_a*1_3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2*q_h_i*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2312</Words>
  <Application>WPS 演示</Application>
  <PresentationFormat>宽屏</PresentationFormat>
  <Paragraphs>131</Paragraphs>
  <Slides>17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17</vt:i4>
      </vt:variant>
    </vt:vector>
  </HeadingPairs>
  <TitlesOfParts>
    <vt:vector size="30" baseType="lpstr">
      <vt:lpstr>Arial</vt:lpstr>
      <vt:lpstr>宋体</vt:lpstr>
      <vt:lpstr>Wingdings</vt:lpstr>
      <vt:lpstr>黑体</vt:lpstr>
      <vt:lpstr>汉仪文黑-55简</vt:lpstr>
      <vt:lpstr>Gill Sans</vt:lpstr>
      <vt:lpstr>微软雅黑</vt:lpstr>
      <vt:lpstr>字魂105号-简雅黑</vt:lpstr>
      <vt:lpstr>Calibri</vt:lpstr>
      <vt:lpstr>Arial Unicode MS</vt:lpstr>
      <vt:lpstr>Calibri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无谓</cp:lastModifiedBy>
  <cp:revision>55</cp:revision>
  <dcterms:created xsi:type="dcterms:W3CDTF">2020-11-02T00:16:00Z</dcterms:created>
  <dcterms:modified xsi:type="dcterms:W3CDTF">2023-04-11T05:49:25Z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KSOTemplateUUID">
    <vt:lpwstr>v1.0_mb_FYPQbM/Idg0/3FlFuKmlMg==</vt:lpwstr>
  </property>
  <property fmtid="{D5CDD505-2E9C-101B-9397-08002B2CF9AE}" pid="4" name="ICV">
    <vt:lpwstr>EB2A524EA31F41FBB37A26437181D399</vt:lpwstr>
  </property>
</Properties>
</file>