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media/image11.svg" ContentType="image/svg+xml"/>
  <Override PartName="/ppt/media/image5.svg" ContentType="image/svg+xml"/>
  <Override PartName="/ppt/media/image7.svg" ContentType="image/svg+xml"/>
  <Override PartName="/ppt/media/image9.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3"/>
    <p:sldId id="275" r:id="rId4"/>
    <p:sldId id="258" r:id="rId5"/>
    <p:sldId id="259" r:id="rId6"/>
    <p:sldId id="263" r:id="rId7"/>
    <p:sldId id="302" r:id="rId8"/>
    <p:sldId id="262" r:id="rId9"/>
    <p:sldId id="290" r:id="rId10"/>
    <p:sldId id="291" r:id="rId11"/>
    <p:sldId id="265" r:id="rId12"/>
    <p:sldId id="276" r:id="rId13"/>
    <p:sldId id="261" r:id="rId14"/>
    <p:sldId id="292" r:id="rId15"/>
    <p:sldId id="303" r:id="rId16"/>
    <p:sldId id="257" r:id="rId17"/>
  </p:sldIdLst>
  <p:sldSz cx="12192000" cy="6858000"/>
  <p:notesSz cx="6858000" cy="9144000"/>
  <p:embeddedFontLst>
    <p:embeddedFont>
      <p:font typeface="黑体" panose="02010609060101010101" charset="-122"/>
      <p:regular r:id="rId21"/>
    </p:embeddedFont>
    <p:embeddedFont>
      <p:font typeface="汉仪文黑-55简" panose="00020600040101010101" pitchFamily="18" charset="-122"/>
      <p:regular r:id="rId22"/>
    </p:embeddedFont>
    <p:embeddedFont>
      <p:font typeface="微软雅黑" panose="020B0503020204020204" charset="-122"/>
      <p:regular r:id="rId23"/>
    </p:embeddedFont>
    <p:embeddedFont>
      <p:font typeface="Calibri" panose="020F0502020204030204" charset="0"/>
      <p:regular r:id="rId24"/>
      <p:bold r:id="rId25"/>
      <p:italic r:id="rId26"/>
      <p:boldItalic r:id="rId27"/>
    </p:embeddedFont>
    <p:embeddedFont>
      <p:font typeface="Calibri Light" panose="02010600030101010101" charset="-122"/>
      <p:regular r:id="rId28"/>
    </p:embeddedFont>
  </p:embeddedFontLst>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DC97"/>
    <a:srgbClr val="9DCBDB"/>
    <a:srgbClr val="578FB7"/>
    <a:srgbClr val="C57E90"/>
    <a:srgbClr val="FBCE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03" d="100"/>
          <a:sy n="103" d="100"/>
        </p:scale>
        <p:origin x="84" y="3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gs" Target="tags/tag36.xml"/><Relationship Id="rId28" Type="http://schemas.openxmlformats.org/officeDocument/2006/relationships/font" Target="fonts/font8.fntdata"/><Relationship Id="rId27" Type="http://schemas.openxmlformats.org/officeDocument/2006/relationships/font" Target="fonts/font7.fntdata"/><Relationship Id="rId26" Type="http://schemas.openxmlformats.org/officeDocument/2006/relationships/font" Target="fonts/font6.fntdata"/><Relationship Id="rId25" Type="http://schemas.openxmlformats.org/officeDocument/2006/relationships/font" Target="fonts/font5.fntdata"/><Relationship Id="rId24" Type="http://schemas.openxmlformats.org/officeDocument/2006/relationships/font" Target="fonts/font4.fntdata"/><Relationship Id="rId23" Type="http://schemas.openxmlformats.org/officeDocument/2006/relationships/font" Target="fonts/font3.fntdata"/><Relationship Id="rId22" Type="http://schemas.openxmlformats.org/officeDocument/2006/relationships/font" Target="fonts/font2.fntdata"/><Relationship Id="rId21" Type="http://schemas.openxmlformats.org/officeDocument/2006/relationships/font" Target="fonts/font1.fntdata"/><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2B3237-3EFE-404D-9578-924EAB6E777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F19EF3-EDE8-4AFE-B7B3-DF38F1A9307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2.jpeg"/><Relationship Id="rId1" Type="http://schemas.openxmlformats.org/officeDocument/2006/relationships/tags" Target="../tags/tag24.xml"/></Relationships>
</file>

<file path=ppt/slides/_rels/slide14.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2" Type="http://schemas.openxmlformats.org/officeDocument/2006/relationships/slideLayout" Target="../slideLayouts/slideLayout1.xml"/><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tags" Target="../tags/tag2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jpeg"/><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tags" Target="../tags/tag3.xml"/></Relationships>
</file>

<file path=ppt/slides/_rels/slide9.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9" Type="http://schemas.openxmlformats.org/officeDocument/2006/relationships/slideLayout" Target="../slideLayouts/slideLayout1.xml"/><Relationship Id="rId28" Type="http://schemas.openxmlformats.org/officeDocument/2006/relationships/image" Target="../media/image11.svg"/><Relationship Id="rId27" Type="http://schemas.openxmlformats.org/officeDocument/2006/relationships/image" Target="../media/image10.png"/><Relationship Id="rId26" Type="http://schemas.openxmlformats.org/officeDocument/2006/relationships/tags" Target="../tags/tag23.xml"/><Relationship Id="rId25" Type="http://schemas.openxmlformats.org/officeDocument/2006/relationships/image" Target="../media/image9.svg"/><Relationship Id="rId24" Type="http://schemas.openxmlformats.org/officeDocument/2006/relationships/image" Target="../media/image8.png"/><Relationship Id="rId23" Type="http://schemas.openxmlformats.org/officeDocument/2006/relationships/tags" Target="../tags/tag22.xml"/><Relationship Id="rId22" Type="http://schemas.openxmlformats.org/officeDocument/2006/relationships/image" Target="../media/image7.svg"/><Relationship Id="rId21" Type="http://schemas.openxmlformats.org/officeDocument/2006/relationships/image" Target="../media/image6.png"/><Relationship Id="rId20" Type="http://schemas.openxmlformats.org/officeDocument/2006/relationships/tags" Target="../tags/tag21.xml"/><Relationship Id="rId2" Type="http://schemas.openxmlformats.org/officeDocument/2006/relationships/tags" Target="../tags/tag5.xml"/><Relationship Id="rId19" Type="http://schemas.openxmlformats.org/officeDocument/2006/relationships/image" Target="../media/image5.svg"/><Relationship Id="rId18" Type="http://schemas.openxmlformats.org/officeDocument/2006/relationships/image" Target="../media/image4.png"/><Relationship Id="rId17" Type="http://schemas.openxmlformats.org/officeDocument/2006/relationships/tags" Target="../tags/tag20.xml"/><Relationship Id="rId16" Type="http://schemas.openxmlformats.org/officeDocument/2006/relationships/tags" Target="../tags/tag19.xml"/><Relationship Id="rId15" Type="http://schemas.openxmlformats.org/officeDocument/2006/relationships/tags" Target="../tags/tag18.xml"/><Relationship Id="rId14" Type="http://schemas.openxmlformats.org/officeDocument/2006/relationships/tags" Target="../tags/tag17.xml"/><Relationship Id="rId13" Type="http://schemas.openxmlformats.org/officeDocument/2006/relationships/tags" Target="../tags/tag16.xml"/><Relationship Id="rId12" Type="http://schemas.openxmlformats.org/officeDocument/2006/relationships/tags" Target="../tags/tag15.xml"/><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tags" Target="../tags/tag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2448434" y="2194258"/>
            <a:ext cx="7294880" cy="1322070"/>
          </a:xfrm>
          <a:prstGeom prst="rect">
            <a:avLst/>
          </a:prstGeom>
          <a:noFill/>
        </p:spPr>
        <p:txBody>
          <a:bodyPr wrap="none" rtlCol="0">
            <a:spAutoFit/>
          </a:bodyPr>
          <a:lstStyle/>
          <a:p>
            <a:pPr algn="l"/>
            <a:r>
              <a:rPr lang="zh-CN" altLang="en-US" sz="8000" dirty="0" smtClean="0">
                <a:solidFill>
                  <a:srgbClr val="C57E90"/>
                </a:solidFill>
                <a:latin typeface="黑体" panose="02010609060101010101" charset="-122"/>
                <a:ea typeface="黑体" panose="02010609060101010101" charset="-122"/>
              </a:rPr>
              <a:t>大学生养成教育</a:t>
            </a:r>
            <a:endParaRPr lang="zh-CN" altLang="en-US" sz="8000" dirty="0" smtClean="0">
              <a:solidFill>
                <a:srgbClr val="C57E90"/>
              </a:solidFill>
              <a:latin typeface="黑体" panose="02010609060101010101" charset="-122"/>
              <a:ea typeface="黑体" panose="02010609060101010101" charset="-122"/>
            </a:endParaRPr>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4405630" y="4171315"/>
            <a:ext cx="2930525" cy="688340"/>
          </a:xfrm>
          <a:prstGeom prst="roundRect">
            <a:avLst>
              <a:gd name="adj" fmla="val 50000"/>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4763770" y="4171315"/>
            <a:ext cx="2214880" cy="688340"/>
          </a:xfrm>
          <a:prstGeom prst="rect">
            <a:avLst/>
          </a:prstGeom>
          <a:noFill/>
        </p:spPr>
        <p:txBody>
          <a:bodyPr wrap="none" rtlCol="0">
            <a:noAutofit/>
          </a:bodyPr>
          <a:lstStyle/>
          <a:p>
            <a:r>
              <a:rPr lang="zh-CN" sz="3200" dirty="0" smtClean="0">
                <a:solidFill>
                  <a:schemeClr val="bg1"/>
                </a:solidFill>
                <a:latin typeface="汉仪文黑-55简" panose="00020600040101010101" pitchFamily="18" charset="-122"/>
                <a:ea typeface="汉仪文黑-55简" panose="00020600040101010101" pitchFamily="18" charset="-122"/>
              </a:rPr>
              <a:t>北京出版社</a:t>
            </a:r>
            <a:endParaRPr lang="zh-CN" sz="3200" dirty="0" smtClean="0">
              <a:solidFill>
                <a:schemeClr val="bg1"/>
              </a:solidFill>
              <a:latin typeface="汉仪文黑-55简" panose="00020600040101010101" pitchFamily="18" charset="-122"/>
              <a:ea typeface="汉仪文黑-55简" panose="00020600040101010101" pitchFamily="18"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cxnSp>
        <p:nvCxnSpPr>
          <p:cNvPr id="64" name="直接连接符 63"/>
          <p:cNvCxnSpPr/>
          <p:nvPr/>
        </p:nvCxnSpPr>
        <p:spPr>
          <a:xfrm>
            <a:off x="7683363" y="3096893"/>
            <a:ext cx="2150152" cy="3822"/>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5033345" y="3099146"/>
            <a:ext cx="2150152" cy="3822"/>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endCxn id="20" idx="2"/>
          </p:cNvCxnSpPr>
          <p:nvPr/>
        </p:nvCxnSpPr>
        <p:spPr>
          <a:xfrm>
            <a:off x="2198917" y="3120046"/>
            <a:ext cx="2182737" cy="1"/>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1064240" y="5937885"/>
            <a:ext cx="952500" cy="749300"/>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985405" y="642804"/>
            <a:ext cx="4115435" cy="521970"/>
          </a:xfrm>
          <a:prstGeom prst="rect">
            <a:avLst/>
          </a:prstGeom>
          <a:noFill/>
        </p:spPr>
        <p:txBody>
          <a:bodyPr wrap="none" rtlCol="0">
            <a:spAutoFit/>
          </a:bodyPr>
          <a:lstStyle/>
          <a:p>
            <a:pPr algn="l"/>
            <a:r>
              <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rPr>
              <a:t>三、坚毅性格的培育路径</a:t>
            </a:r>
            <a:endPar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 name="同心圆 3"/>
          <p:cNvSpPr/>
          <p:nvPr/>
        </p:nvSpPr>
        <p:spPr>
          <a:xfrm>
            <a:off x="1624641" y="2734312"/>
            <a:ext cx="729673" cy="729673"/>
          </a:xfrm>
          <a:prstGeom prst="donu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同心圆 19"/>
          <p:cNvSpPr/>
          <p:nvPr/>
        </p:nvSpPr>
        <p:spPr>
          <a:xfrm>
            <a:off x="4381654" y="2754575"/>
            <a:ext cx="729673" cy="729673"/>
          </a:xfrm>
          <a:prstGeom prst="donu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同心圆 24"/>
          <p:cNvSpPr/>
          <p:nvPr/>
        </p:nvSpPr>
        <p:spPr>
          <a:xfrm>
            <a:off x="7167337" y="2746413"/>
            <a:ext cx="729673" cy="729673"/>
          </a:xfrm>
          <a:prstGeom prst="donu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同心圆 25"/>
          <p:cNvSpPr/>
          <p:nvPr/>
        </p:nvSpPr>
        <p:spPr>
          <a:xfrm>
            <a:off x="9862800" y="2734310"/>
            <a:ext cx="729673" cy="729673"/>
          </a:xfrm>
          <a:prstGeom prst="donu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矩形 32"/>
          <p:cNvSpPr/>
          <p:nvPr/>
        </p:nvSpPr>
        <p:spPr>
          <a:xfrm>
            <a:off x="763905" y="3354070"/>
            <a:ext cx="2518410" cy="2584450"/>
          </a:xfrm>
          <a:prstGeom prst="rect">
            <a:avLst/>
          </a:prstGeom>
        </p:spPr>
        <p:txBody>
          <a:bodyPr wrap="square">
            <a:spAutoFit/>
          </a:bodyPr>
          <a:lstStyle/>
          <a:p>
            <a:pPr indent="0" algn="l" fontAlgn="auto">
              <a:lnSpc>
                <a:spcPct val="150000"/>
              </a:lnSpc>
            </a:pPr>
            <a:r>
              <a:rPr lang="zh-CN" altLang="en-US" b="1" dirty="0">
                <a:solidFill>
                  <a:srgbClr val="C57E90"/>
                </a:solidFill>
                <a:latin typeface="+mj-lt"/>
              </a:rPr>
              <a:t>（一）培养兴趣</a:t>
            </a:r>
            <a:endParaRPr lang="zh-CN" altLang="en-US" b="1" dirty="0">
              <a:solidFill>
                <a:srgbClr val="C57E90"/>
              </a:solidFill>
              <a:latin typeface="+mj-lt"/>
            </a:endParaRPr>
          </a:p>
          <a:p>
            <a:pPr indent="0" algn="l" fontAlgn="auto">
              <a:lnSpc>
                <a:spcPct val="150000"/>
              </a:lnSpc>
            </a:pPr>
            <a:r>
              <a:rPr lang="zh-CN" altLang="en-US" dirty="0">
                <a:solidFill>
                  <a:schemeClr val="tx1"/>
                </a:solidFill>
                <a:latin typeface="+mj-lt"/>
              </a:rPr>
              <a:t>要充分认识你自己。正如之前一直强调的培养坚毅的性格首先需要清楚地认识到自己的兴趣点在哪。</a:t>
            </a:r>
            <a:endParaRPr lang="zh-CN" altLang="en-US" dirty="0">
              <a:solidFill>
                <a:schemeClr val="tx1"/>
              </a:solidFill>
              <a:latin typeface="+mj-lt"/>
            </a:endParaRPr>
          </a:p>
        </p:txBody>
      </p:sp>
      <p:sp>
        <p:nvSpPr>
          <p:cNvPr id="58" name="Shape 23124"/>
          <p:cNvSpPr/>
          <p:nvPr/>
        </p:nvSpPr>
        <p:spPr>
          <a:xfrm>
            <a:off x="9996770" y="1997686"/>
            <a:ext cx="435837" cy="517933"/>
          </a:xfrm>
          <a:custGeom>
            <a:avLst/>
            <a:gdLst/>
            <a:ahLst/>
            <a:cxnLst>
              <a:cxn ang="0">
                <a:pos x="wd2" y="hd2"/>
              </a:cxn>
              <a:cxn ang="5400000">
                <a:pos x="wd2" y="hd2"/>
              </a:cxn>
              <a:cxn ang="10800000">
                <a:pos x="wd2" y="hd2"/>
              </a:cxn>
              <a:cxn ang="16200000">
                <a:pos x="wd2" y="hd2"/>
              </a:cxn>
            </a:cxnLst>
            <a:rect l="0" t="0" r="r" b="b"/>
            <a:pathLst>
              <a:path w="21600" h="21561" extrusionOk="0">
                <a:moveTo>
                  <a:pt x="5401" y="5234"/>
                </a:moveTo>
                <a:lnTo>
                  <a:pt x="7204" y="5234"/>
                </a:lnTo>
                <a:lnTo>
                  <a:pt x="7647" y="9080"/>
                </a:lnTo>
                <a:cubicBezTo>
                  <a:pt x="7672" y="9303"/>
                  <a:pt x="7912" y="9464"/>
                  <a:pt x="8177" y="9445"/>
                </a:cubicBezTo>
                <a:cubicBezTo>
                  <a:pt x="8444" y="9423"/>
                  <a:pt x="8638" y="9226"/>
                  <a:pt x="8613" y="9003"/>
                </a:cubicBezTo>
                <a:lnTo>
                  <a:pt x="8128" y="4790"/>
                </a:lnTo>
                <a:cubicBezTo>
                  <a:pt x="8104" y="4582"/>
                  <a:pt x="7895" y="4424"/>
                  <a:pt x="7645" y="4424"/>
                </a:cubicBezTo>
                <a:lnTo>
                  <a:pt x="6586" y="4424"/>
                </a:lnTo>
                <a:lnTo>
                  <a:pt x="10799" y="971"/>
                </a:lnTo>
                <a:lnTo>
                  <a:pt x="15012" y="4423"/>
                </a:lnTo>
                <a:lnTo>
                  <a:pt x="13955" y="4423"/>
                </a:lnTo>
                <a:cubicBezTo>
                  <a:pt x="13704" y="4423"/>
                  <a:pt x="13496" y="4582"/>
                  <a:pt x="13472" y="4790"/>
                </a:cubicBezTo>
                <a:lnTo>
                  <a:pt x="12986" y="9003"/>
                </a:lnTo>
                <a:cubicBezTo>
                  <a:pt x="12960" y="9225"/>
                  <a:pt x="13157" y="9423"/>
                  <a:pt x="13423" y="9443"/>
                </a:cubicBezTo>
                <a:cubicBezTo>
                  <a:pt x="13438" y="9446"/>
                  <a:pt x="13454" y="9446"/>
                  <a:pt x="13470" y="9446"/>
                </a:cubicBezTo>
                <a:cubicBezTo>
                  <a:pt x="13717" y="9446"/>
                  <a:pt x="13927" y="9289"/>
                  <a:pt x="13952" y="9080"/>
                </a:cubicBezTo>
                <a:lnTo>
                  <a:pt x="14396" y="5234"/>
                </a:lnTo>
                <a:lnTo>
                  <a:pt x="16199" y="5234"/>
                </a:lnTo>
                <a:cubicBezTo>
                  <a:pt x="16397" y="5234"/>
                  <a:pt x="16573" y="5134"/>
                  <a:pt x="16649" y="4981"/>
                </a:cubicBezTo>
                <a:cubicBezTo>
                  <a:pt x="16724" y="4830"/>
                  <a:pt x="16681" y="4655"/>
                  <a:pt x="16541" y="4540"/>
                </a:cubicBezTo>
                <a:lnTo>
                  <a:pt x="11139" y="116"/>
                </a:lnTo>
                <a:cubicBezTo>
                  <a:pt x="10951" y="-39"/>
                  <a:pt x="10648" y="-39"/>
                  <a:pt x="10458" y="116"/>
                </a:cubicBezTo>
                <a:lnTo>
                  <a:pt x="5060" y="4540"/>
                </a:lnTo>
                <a:cubicBezTo>
                  <a:pt x="4919" y="4655"/>
                  <a:pt x="4876" y="4830"/>
                  <a:pt x="4951" y="4981"/>
                </a:cubicBezTo>
                <a:cubicBezTo>
                  <a:pt x="5025" y="5134"/>
                  <a:pt x="5204" y="5234"/>
                  <a:pt x="5401" y="5234"/>
                </a:cubicBezTo>
                <a:cubicBezTo>
                  <a:pt x="5401" y="5234"/>
                  <a:pt x="5401" y="5234"/>
                  <a:pt x="5401" y="5234"/>
                </a:cubicBezTo>
                <a:close/>
                <a:moveTo>
                  <a:pt x="7645" y="16897"/>
                </a:moveTo>
                <a:lnTo>
                  <a:pt x="13955" y="16897"/>
                </a:lnTo>
                <a:cubicBezTo>
                  <a:pt x="14491" y="16897"/>
                  <a:pt x="14925" y="16535"/>
                  <a:pt x="14925" y="16088"/>
                </a:cubicBezTo>
                <a:cubicBezTo>
                  <a:pt x="14925" y="15641"/>
                  <a:pt x="14491" y="15279"/>
                  <a:pt x="13955" y="15279"/>
                </a:cubicBezTo>
                <a:lnTo>
                  <a:pt x="7645" y="15279"/>
                </a:lnTo>
                <a:cubicBezTo>
                  <a:pt x="7110" y="15279"/>
                  <a:pt x="6674" y="15642"/>
                  <a:pt x="6674" y="16088"/>
                </a:cubicBezTo>
                <a:cubicBezTo>
                  <a:pt x="6674" y="16535"/>
                  <a:pt x="7110" y="16897"/>
                  <a:pt x="7645" y="16897"/>
                </a:cubicBezTo>
                <a:cubicBezTo>
                  <a:pt x="7645" y="16897"/>
                  <a:pt x="7645" y="16897"/>
                  <a:pt x="7645" y="16897"/>
                </a:cubicBezTo>
                <a:close/>
                <a:moveTo>
                  <a:pt x="19657" y="19943"/>
                </a:moveTo>
                <a:lnTo>
                  <a:pt x="1942" y="19943"/>
                </a:lnTo>
                <a:lnTo>
                  <a:pt x="1942" y="12233"/>
                </a:lnTo>
                <a:lnTo>
                  <a:pt x="19657" y="12233"/>
                </a:lnTo>
                <a:cubicBezTo>
                  <a:pt x="19657" y="12233"/>
                  <a:pt x="19657" y="19943"/>
                  <a:pt x="19657" y="19943"/>
                </a:cubicBezTo>
                <a:close/>
                <a:moveTo>
                  <a:pt x="21593" y="11373"/>
                </a:moveTo>
                <a:cubicBezTo>
                  <a:pt x="21591" y="11351"/>
                  <a:pt x="21588" y="11329"/>
                  <a:pt x="21586" y="11309"/>
                </a:cubicBezTo>
                <a:cubicBezTo>
                  <a:pt x="21578" y="11265"/>
                  <a:pt x="21565" y="11222"/>
                  <a:pt x="21551" y="11182"/>
                </a:cubicBezTo>
                <a:cubicBezTo>
                  <a:pt x="21547" y="11171"/>
                  <a:pt x="21547" y="11159"/>
                  <a:pt x="21541" y="11148"/>
                </a:cubicBezTo>
                <a:lnTo>
                  <a:pt x="19599" y="6671"/>
                </a:lnTo>
                <a:cubicBezTo>
                  <a:pt x="19459" y="6349"/>
                  <a:pt x="19096" y="6137"/>
                  <a:pt x="18687" y="6137"/>
                </a:cubicBezTo>
                <a:lnTo>
                  <a:pt x="16624" y="6137"/>
                </a:lnTo>
                <a:cubicBezTo>
                  <a:pt x="16088" y="6137"/>
                  <a:pt x="15653" y="6497"/>
                  <a:pt x="15653" y="6944"/>
                </a:cubicBezTo>
                <a:cubicBezTo>
                  <a:pt x="15653" y="7391"/>
                  <a:pt x="16088" y="7754"/>
                  <a:pt x="16624" y="7754"/>
                </a:cubicBezTo>
                <a:lnTo>
                  <a:pt x="18005" y="7754"/>
                </a:lnTo>
                <a:lnTo>
                  <a:pt x="19246" y="10616"/>
                </a:lnTo>
                <a:lnTo>
                  <a:pt x="2354" y="10616"/>
                </a:lnTo>
                <a:lnTo>
                  <a:pt x="3595" y="7754"/>
                </a:lnTo>
                <a:lnTo>
                  <a:pt x="4976" y="7754"/>
                </a:lnTo>
                <a:cubicBezTo>
                  <a:pt x="5512" y="7754"/>
                  <a:pt x="5947" y="7391"/>
                  <a:pt x="5947" y="6944"/>
                </a:cubicBezTo>
                <a:cubicBezTo>
                  <a:pt x="5947" y="6497"/>
                  <a:pt x="5512" y="6137"/>
                  <a:pt x="4976" y="6137"/>
                </a:cubicBezTo>
                <a:lnTo>
                  <a:pt x="2913" y="6137"/>
                </a:lnTo>
                <a:cubicBezTo>
                  <a:pt x="2504" y="6137"/>
                  <a:pt x="2139" y="6349"/>
                  <a:pt x="2000" y="6671"/>
                </a:cubicBezTo>
                <a:lnTo>
                  <a:pt x="59" y="11148"/>
                </a:lnTo>
                <a:cubicBezTo>
                  <a:pt x="53" y="11159"/>
                  <a:pt x="53" y="11170"/>
                  <a:pt x="50" y="11180"/>
                </a:cubicBezTo>
                <a:cubicBezTo>
                  <a:pt x="33" y="11221"/>
                  <a:pt x="22" y="11265"/>
                  <a:pt x="15" y="11309"/>
                </a:cubicBezTo>
                <a:cubicBezTo>
                  <a:pt x="10" y="11329"/>
                  <a:pt x="8" y="11351"/>
                  <a:pt x="8" y="11371"/>
                </a:cubicBezTo>
                <a:cubicBezTo>
                  <a:pt x="4" y="11388"/>
                  <a:pt x="0" y="11405"/>
                  <a:pt x="0" y="11422"/>
                </a:cubicBezTo>
                <a:lnTo>
                  <a:pt x="0" y="20753"/>
                </a:lnTo>
                <a:cubicBezTo>
                  <a:pt x="0" y="21201"/>
                  <a:pt x="434" y="21561"/>
                  <a:pt x="970" y="21561"/>
                </a:cubicBezTo>
                <a:lnTo>
                  <a:pt x="20628" y="21561"/>
                </a:lnTo>
                <a:cubicBezTo>
                  <a:pt x="21164" y="21561"/>
                  <a:pt x="21600" y="21201"/>
                  <a:pt x="21600" y="20753"/>
                </a:cubicBezTo>
                <a:lnTo>
                  <a:pt x="21600" y="11422"/>
                </a:lnTo>
                <a:cubicBezTo>
                  <a:pt x="21598" y="11405"/>
                  <a:pt x="21594" y="11390"/>
                  <a:pt x="21593" y="11373"/>
                </a:cubicBezTo>
                <a:cubicBezTo>
                  <a:pt x="21593" y="11373"/>
                  <a:pt x="21593" y="11373"/>
                  <a:pt x="21593" y="11373"/>
                </a:cubicBezTo>
                <a:close/>
              </a:path>
            </a:pathLst>
          </a:custGeom>
          <a:solidFill>
            <a:srgbClr val="FFDC97"/>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59" name="Shape 23129"/>
          <p:cNvSpPr/>
          <p:nvPr/>
        </p:nvSpPr>
        <p:spPr>
          <a:xfrm>
            <a:off x="7321287" y="1997050"/>
            <a:ext cx="494410" cy="517933"/>
          </a:xfrm>
          <a:custGeom>
            <a:avLst/>
            <a:gdLst/>
            <a:ahLst/>
            <a:cxnLst>
              <a:cxn ang="0">
                <a:pos x="wd2" y="hd2"/>
              </a:cxn>
              <a:cxn ang="5400000">
                <a:pos x="wd2" y="hd2"/>
              </a:cxn>
              <a:cxn ang="10800000">
                <a:pos x="wd2" y="hd2"/>
              </a:cxn>
              <a:cxn ang="16200000">
                <a:pos x="wd2" y="hd2"/>
              </a:cxn>
            </a:cxnLst>
            <a:rect l="0" t="0" r="r" b="b"/>
            <a:pathLst>
              <a:path w="21600" h="21600" extrusionOk="0">
                <a:moveTo>
                  <a:pt x="17544" y="0"/>
                </a:moveTo>
                <a:cubicBezTo>
                  <a:pt x="17310" y="0"/>
                  <a:pt x="17097" y="116"/>
                  <a:pt x="16957" y="298"/>
                </a:cubicBezTo>
                <a:cubicBezTo>
                  <a:pt x="16381" y="1054"/>
                  <a:pt x="13507" y="4919"/>
                  <a:pt x="13507" y="6797"/>
                </a:cubicBezTo>
                <a:cubicBezTo>
                  <a:pt x="13507" y="8926"/>
                  <a:pt x="15313" y="10651"/>
                  <a:pt x="17544" y="10651"/>
                </a:cubicBezTo>
                <a:cubicBezTo>
                  <a:pt x="19774" y="10651"/>
                  <a:pt x="21600" y="8926"/>
                  <a:pt x="21600" y="6797"/>
                </a:cubicBezTo>
                <a:cubicBezTo>
                  <a:pt x="21600" y="4919"/>
                  <a:pt x="18726" y="1054"/>
                  <a:pt x="18150" y="298"/>
                </a:cubicBezTo>
                <a:cubicBezTo>
                  <a:pt x="18012" y="116"/>
                  <a:pt x="17779" y="0"/>
                  <a:pt x="17544" y="0"/>
                </a:cubicBezTo>
                <a:close/>
                <a:moveTo>
                  <a:pt x="7763" y="561"/>
                </a:moveTo>
                <a:cubicBezTo>
                  <a:pt x="7528" y="561"/>
                  <a:pt x="7294" y="659"/>
                  <a:pt x="7157" y="841"/>
                </a:cubicBezTo>
                <a:cubicBezTo>
                  <a:pt x="6864" y="1227"/>
                  <a:pt x="0" y="10303"/>
                  <a:pt x="0" y="14190"/>
                </a:cubicBezTo>
                <a:cubicBezTo>
                  <a:pt x="0" y="18273"/>
                  <a:pt x="3484" y="21600"/>
                  <a:pt x="7763" y="21600"/>
                </a:cubicBezTo>
                <a:cubicBezTo>
                  <a:pt x="12041" y="21600"/>
                  <a:pt x="15526" y="18273"/>
                  <a:pt x="15526" y="14190"/>
                </a:cubicBezTo>
                <a:cubicBezTo>
                  <a:pt x="15526" y="10303"/>
                  <a:pt x="8643" y="1227"/>
                  <a:pt x="8350" y="841"/>
                </a:cubicBezTo>
                <a:cubicBezTo>
                  <a:pt x="8212" y="659"/>
                  <a:pt x="7998" y="561"/>
                  <a:pt x="7763" y="561"/>
                </a:cubicBezTo>
                <a:close/>
                <a:moveTo>
                  <a:pt x="17544" y="1927"/>
                </a:moveTo>
                <a:cubicBezTo>
                  <a:pt x="18718" y="3579"/>
                  <a:pt x="20132" y="5860"/>
                  <a:pt x="20132" y="6797"/>
                </a:cubicBezTo>
                <a:cubicBezTo>
                  <a:pt x="20132" y="8153"/>
                  <a:pt x="18965" y="9250"/>
                  <a:pt x="17544" y="9250"/>
                </a:cubicBezTo>
                <a:cubicBezTo>
                  <a:pt x="16124" y="9250"/>
                  <a:pt x="14975" y="8153"/>
                  <a:pt x="14975" y="6797"/>
                </a:cubicBezTo>
                <a:cubicBezTo>
                  <a:pt x="14975" y="5860"/>
                  <a:pt x="16369" y="3579"/>
                  <a:pt x="17544" y="1927"/>
                </a:cubicBezTo>
                <a:close/>
                <a:moveTo>
                  <a:pt x="7763" y="2470"/>
                </a:moveTo>
                <a:cubicBezTo>
                  <a:pt x="9947" y="5458"/>
                  <a:pt x="14057" y="11599"/>
                  <a:pt x="14057" y="14190"/>
                </a:cubicBezTo>
                <a:cubicBezTo>
                  <a:pt x="14057" y="17499"/>
                  <a:pt x="11230" y="20199"/>
                  <a:pt x="7763" y="20199"/>
                </a:cubicBezTo>
                <a:cubicBezTo>
                  <a:pt x="4295" y="20199"/>
                  <a:pt x="1468" y="17499"/>
                  <a:pt x="1468" y="14190"/>
                </a:cubicBezTo>
                <a:cubicBezTo>
                  <a:pt x="1468" y="11599"/>
                  <a:pt x="5577" y="5458"/>
                  <a:pt x="7763" y="2470"/>
                </a:cubicBezTo>
                <a:close/>
                <a:moveTo>
                  <a:pt x="3083" y="13454"/>
                </a:moveTo>
                <a:cubicBezTo>
                  <a:pt x="2678" y="13454"/>
                  <a:pt x="2349" y="13767"/>
                  <a:pt x="2349" y="14155"/>
                </a:cubicBezTo>
                <a:cubicBezTo>
                  <a:pt x="2349" y="16838"/>
                  <a:pt x="4639" y="19025"/>
                  <a:pt x="7451" y="19025"/>
                </a:cubicBezTo>
                <a:cubicBezTo>
                  <a:pt x="7855" y="19025"/>
                  <a:pt x="8185" y="18711"/>
                  <a:pt x="8185" y="18324"/>
                </a:cubicBezTo>
                <a:cubicBezTo>
                  <a:pt x="8185" y="17937"/>
                  <a:pt x="7855" y="17623"/>
                  <a:pt x="7451" y="17623"/>
                </a:cubicBezTo>
                <a:cubicBezTo>
                  <a:pt x="5448" y="17623"/>
                  <a:pt x="3817" y="16064"/>
                  <a:pt x="3817" y="14155"/>
                </a:cubicBezTo>
                <a:cubicBezTo>
                  <a:pt x="3817" y="13767"/>
                  <a:pt x="3488" y="13454"/>
                  <a:pt x="3083" y="13454"/>
                </a:cubicBezTo>
                <a:close/>
              </a:path>
            </a:pathLst>
          </a:custGeom>
          <a:solidFill>
            <a:srgbClr val="9DCBDB"/>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60" name="Shape 23157"/>
          <p:cNvSpPr/>
          <p:nvPr/>
        </p:nvSpPr>
        <p:spPr>
          <a:xfrm>
            <a:off x="1644758" y="1997686"/>
            <a:ext cx="575586" cy="523114"/>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rgbClr val="C57E90"/>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62" name="Shape 23159"/>
          <p:cNvSpPr/>
          <p:nvPr/>
        </p:nvSpPr>
        <p:spPr>
          <a:xfrm>
            <a:off x="4428882" y="1996163"/>
            <a:ext cx="643113" cy="539720"/>
          </a:xfrm>
          <a:custGeom>
            <a:avLst/>
            <a:gdLst/>
            <a:ahLst/>
            <a:cxnLst>
              <a:cxn ang="0">
                <a:pos x="wd2" y="hd2"/>
              </a:cxn>
              <a:cxn ang="5400000">
                <a:pos x="wd2" y="hd2"/>
              </a:cxn>
              <a:cxn ang="10800000">
                <a:pos x="wd2" y="hd2"/>
              </a:cxn>
              <a:cxn ang="16200000">
                <a:pos x="wd2" y="hd2"/>
              </a:cxn>
            </a:cxnLst>
            <a:rect l="0" t="0" r="r" b="b"/>
            <a:pathLst>
              <a:path w="21600" h="21600" extrusionOk="0">
                <a:moveTo>
                  <a:pt x="3637" y="0"/>
                </a:moveTo>
                <a:cubicBezTo>
                  <a:pt x="2849" y="0"/>
                  <a:pt x="2207" y="758"/>
                  <a:pt x="2207" y="1696"/>
                </a:cubicBezTo>
                <a:lnTo>
                  <a:pt x="2207" y="1869"/>
                </a:lnTo>
                <a:cubicBezTo>
                  <a:pt x="2209" y="2295"/>
                  <a:pt x="2498" y="2638"/>
                  <a:pt x="2853" y="2638"/>
                </a:cubicBezTo>
                <a:cubicBezTo>
                  <a:pt x="3211" y="2638"/>
                  <a:pt x="3499" y="2295"/>
                  <a:pt x="3499" y="1869"/>
                </a:cubicBezTo>
                <a:lnTo>
                  <a:pt x="3499" y="1696"/>
                </a:lnTo>
                <a:cubicBezTo>
                  <a:pt x="3499" y="1607"/>
                  <a:pt x="3563" y="1539"/>
                  <a:pt x="3637" y="1539"/>
                </a:cubicBezTo>
                <a:lnTo>
                  <a:pt x="4678" y="1539"/>
                </a:lnTo>
                <a:cubicBezTo>
                  <a:pt x="4753" y="1539"/>
                  <a:pt x="4817" y="1607"/>
                  <a:pt x="4817" y="1696"/>
                </a:cubicBezTo>
                <a:lnTo>
                  <a:pt x="4817" y="1869"/>
                </a:lnTo>
                <a:cubicBezTo>
                  <a:pt x="4817" y="2295"/>
                  <a:pt x="5107" y="2638"/>
                  <a:pt x="5463" y="2638"/>
                </a:cubicBezTo>
                <a:cubicBezTo>
                  <a:pt x="5818" y="2638"/>
                  <a:pt x="6108" y="2295"/>
                  <a:pt x="6108" y="1869"/>
                </a:cubicBezTo>
                <a:lnTo>
                  <a:pt x="6108" y="1696"/>
                </a:lnTo>
                <a:cubicBezTo>
                  <a:pt x="6108" y="758"/>
                  <a:pt x="5465" y="0"/>
                  <a:pt x="4678" y="0"/>
                </a:cubicBezTo>
                <a:lnTo>
                  <a:pt x="3637" y="0"/>
                </a:lnTo>
                <a:close/>
                <a:moveTo>
                  <a:pt x="2089" y="3156"/>
                </a:moveTo>
                <a:cubicBezTo>
                  <a:pt x="937" y="3156"/>
                  <a:pt x="0" y="4263"/>
                  <a:pt x="0" y="5638"/>
                </a:cubicBezTo>
                <a:lnTo>
                  <a:pt x="0" y="19111"/>
                </a:lnTo>
                <a:cubicBezTo>
                  <a:pt x="0" y="20483"/>
                  <a:pt x="937" y="21600"/>
                  <a:pt x="2089" y="21600"/>
                </a:cubicBezTo>
                <a:lnTo>
                  <a:pt x="3137" y="21600"/>
                </a:lnTo>
                <a:cubicBezTo>
                  <a:pt x="3495" y="21600"/>
                  <a:pt x="3789" y="21257"/>
                  <a:pt x="3789" y="20831"/>
                </a:cubicBezTo>
                <a:cubicBezTo>
                  <a:pt x="3789" y="20403"/>
                  <a:pt x="3495" y="20061"/>
                  <a:pt x="3137" y="20061"/>
                </a:cubicBezTo>
                <a:lnTo>
                  <a:pt x="2089" y="20061"/>
                </a:lnTo>
                <a:cubicBezTo>
                  <a:pt x="1651" y="20061"/>
                  <a:pt x="1292" y="19632"/>
                  <a:pt x="1292" y="19111"/>
                </a:cubicBezTo>
                <a:lnTo>
                  <a:pt x="1292" y="5638"/>
                </a:lnTo>
                <a:cubicBezTo>
                  <a:pt x="1292" y="5119"/>
                  <a:pt x="1651" y="4695"/>
                  <a:pt x="2089" y="4695"/>
                </a:cubicBezTo>
                <a:lnTo>
                  <a:pt x="7044" y="4695"/>
                </a:lnTo>
                <a:cubicBezTo>
                  <a:pt x="7400" y="4695"/>
                  <a:pt x="7690" y="4350"/>
                  <a:pt x="7690" y="3926"/>
                </a:cubicBezTo>
                <a:cubicBezTo>
                  <a:pt x="7690" y="3501"/>
                  <a:pt x="7400" y="3156"/>
                  <a:pt x="7044" y="3156"/>
                </a:cubicBezTo>
                <a:lnTo>
                  <a:pt x="2089" y="3156"/>
                </a:lnTo>
                <a:close/>
                <a:moveTo>
                  <a:pt x="18463" y="3156"/>
                </a:moveTo>
                <a:cubicBezTo>
                  <a:pt x="18105" y="3156"/>
                  <a:pt x="17818" y="3499"/>
                  <a:pt x="17818" y="3926"/>
                </a:cubicBezTo>
                <a:cubicBezTo>
                  <a:pt x="17818" y="4350"/>
                  <a:pt x="18105" y="4695"/>
                  <a:pt x="18463" y="4695"/>
                </a:cubicBezTo>
                <a:lnTo>
                  <a:pt x="19511" y="4695"/>
                </a:lnTo>
                <a:cubicBezTo>
                  <a:pt x="19949" y="4695"/>
                  <a:pt x="20308" y="5117"/>
                  <a:pt x="20308" y="5638"/>
                </a:cubicBezTo>
                <a:lnTo>
                  <a:pt x="20308" y="19119"/>
                </a:lnTo>
                <a:cubicBezTo>
                  <a:pt x="20308" y="19640"/>
                  <a:pt x="19949" y="20061"/>
                  <a:pt x="19511" y="20061"/>
                </a:cubicBezTo>
                <a:lnTo>
                  <a:pt x="14879" y="20061"/>
                </a:lnTo>
                <a:cubicBezTo>
                  <a:pt x="14521" y="20061"/>
                  <a:pt x="14233" y="20406"/>
                  <a:pt x="14233" y="20831"/>
                </a:cubicBezTo>
                <a:cubicBezTo>
                  <a:pt x="14233" y="21257"/>
                  <a:pt x="14521" y="21600"/>
                  <a:pt x="14879" y="21600"/>
                </a:cubicBezTo>
                <a:lnTo>
                  <a:pt x="19511" y="21600"/>
                </a:lnTo>
                <a:cubicBezTo>
                  <a:pt x="20663" y="21600"/>
                  <a:pt x="21600" y="20491"/>
                  <a:pt x="21600" y="19119"/>
                </a:cubicBezTo>
                <a:lnTo>
                  <a:pt x="21600" y="5638"/>
                </a:lnTo>
                <a:cubicBezTo>
                  <a:pt x="21600" y="4265"/>
                  <a:pt x="20663" y="3156"/>
                  <a:pt x="19511" y="3156"/>
                </a:cubicBezTo>
                <a:lnTo>
                  <a:pt x="18463" y="3156"/>
                </a:lnTo>
                <a:close/>
                <a:moveTo>
                  <a:pt x="11828" y="4994"/>
                </a:moveTo>
                <a:cubicBezTo>
                  <a:pt x="8408" y="4994"/>
                  <a:pt x="5627" y="8307"/>
                  <a:pt x="5627" y="12382"/>
                </a:cubicBezTo>
                <a:cubicBezTo>
                  <a:pt x="5627" y="16459"/>
                  <a:pt x="8408" y="19778"/>
                  <a:pt x="11828" y="19778"/>
                </a:cubicBezTo>
                <a:cubicBezTo>
                  <a:pt x="15250" y="19778"/>
                  <a:pt x="18029" y="16459"/>
                  <a:pt x="18029" y="12382"/>
                </a:cubicBezTo>
                <a:cubicBezTo>
                  <a:pt x="18029" y="8307"/>
                  <a:pt x="15250" y="4994"/>
                  <a:pt x="11828" y="4994"/>
                </a:cubicBezTo>
                <a:close/>
                <a:moveTo>
                  <a:pt x="11828" y="6533"/>
                </a:moveTo>
                <a:cubicBezTo>
                  <a:pt x="14535" y="6533"/>
                  <a:pt x="16737" y="9159"/>
                  <a:pt x="16737" y="12382"/>
                </a:cubicBezTo>
                <a:cubicBezTo>
                  <a:pt x="16737" y="15608"/>
                  <a:pt x="14535" y="18232"/>
                  <a:pt x="11828" y="18232"/>
                </a:cubicBezTo>
                <a:cubicBezTo>
                  <a:pt x="9123" y="18232"/>
                  <a:pt x="6919" y="15608"/>
                  <a:pt x="6919" y="12382"/>
                </a:cubicBezTo>
                <a:cubicBezTo>
                  <a:pt x="6919" y="9159"/>
                  <a:pt x="9125" y="6533"/>
                  <a:pt x="11828" y="6533"/>
                </a:cubicBezTo>
                <a:close/>
                <a:moveTo>
                  <a:pt x="11821" y="7491"/>
                </a:moveTo>
                <a:cubicBezTo>
                  <a:pt x="9562" y="7491"/>
                  <a:pt x="7723" y="9682"/>
                  <a:pt x="7723" y="12374"/>
                </a:cubicBezTo>
                <a:cubicBezTo>
                  <a:pt x="7723" y="15068"/>
                  <a:pt x="9562" y="17258"/>
                  <a:pt x="11821" y="17258"/>
                </a:cubicBezTo>
                <a:cubicBezTo>
                  <a:pt x="14083" y="17258"/>
                  <a:pt x="15920" y="15068"/>
                  <a:pt x="15920" y="12374"/>
                </a:cubicBezTo>
                <a:cubicBezTo>
                  <a:pt x="15920" y="9682"/>
                  <a:pt x="14083" y="7491"/>
                  <a:pt x="11821" y="7491"/>
                </a:cubicBezTo>
                <a:close/>
                <a:moveTo>
                  <a:pt x="11821" y="9037"/>
                </a:moveTo>
                <a:cubicBezTo>
                  <a:pt x="13369" y="9037"/>
                  <a:pt x="14628" y="10533"/>
                  <a:pt x="14628" y="12374"/>
                </a:cubicBezTo>
                <a:cubicBezTo>
                  <a:pt x="14628" y="14217"/>
                  <a:pt x="13369" y="15719"/>
                  <a:pt x="11821" y="15719"/>
                </a:cubicBezTo>
                <a:cubicBezTo>
                  <a:pt x="10277" y="15719"/>
                  <a:pt x="9021" y="14217"/>
                  <a:pt x="9021" y="12374"/>
                </a:cubicBezTo>
                <a:cubicBezTo>
                  <a:pt x="9021" y="10533"/>
                  <a:pt x="10277" y="9037"/>
                  <a:pt x="11821" y="9037"/>
                </a:cubicBezTo>
                <a:close/>
              </a:path>
            </a:pathLst>
          </a:custGeom>
          <a:solidFill>
            <a:srgbClr val="578FB7"/>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65" name="矩形 64"/>
          <p:cNvSpPr/>
          <p:nvPr/>
        </p:nvSpPr>
        <p:spPr>
          <a:xfrm>
            <a:off x="3808095" y="3413125"/>
            <a:ext cx="2261870" cy="2168525"/>
          </a:xfrm>
          <a:prstGeom prst="rect">
            <a:avLst/>
          </a:prstGeom>
        </p:spPr>
        <p:txBody>
          <a:bodyPr wrap="square">
            <a:spAutoFit/>
          </a:bodyPr>
          <a:lstStyle/>
          <a:p>
            <a:pPr indent="0" algn="l" fontAlgn="auto">
              <a:lnSpc>
                <a:spcPct val="150000"/>
              </a:lnSpc>
            </a:pPr>
            <a:r>
              <a:rPr lang="zh-CN" altLang="en-US" b="1" dirty="0">
                <a:solidFill>
                  <a:srgbClr val="578FB7"/>
                </a:solidFill>
                <a:latin typeface="+mj-lt"/>
              </a:rPr>
              <a:t>（二）持续练习</a:t>
            </a:r>
            <a:endParaRPr lang="zh-CN" altLang="en-US" b="1" dirty="0">
              <a:solidFill>
                <a:srgbClr val="578FB7"/>
              </a:solidFill>
              <a:latin typeface="+mj-lt"/>
            </a:endParaRPr>
          </a:p>
          <a:p>
            <a:pPr indent="0" algn="l" fontAlgn="auto">
              <a:lnSpc>
                <a:spcPct val="150000"/>
              </a:lnSpc>
            </a:pPr>
            <a:r>
              <a:rPr lang="zh-CN" altLang="en-US" dirty="0">
                <a:solidFill>
                  <a:schemeClr val="tx1">
                    <a:lumMod val="50000"/>
                    <a:lumOff val="50000"/>
                  </a:schemeClr>
                </a:solidFill>
                <a:latin typeface="+mj-lt"/>
              </a:rPr>
              <a:t>在你确定了一个特定领域的兴趣后，你需要全身心地投入练习，以达到精通。</a:t>
            </a:r>
            <a:endParaRPr lang="zh-CN" altLang="en-US" dirty="0">
              <a:solidFill>
                <a:schemeClr val="tx1">
                  <a:lumMod val="50000"/>
                  <a:lumOff val="50000"/>
                </a:schemeClr>
              </a:solidFill>
              <a:latin typeface="+mj-lt"/>
            </a:endParaRPr>
          </a:p>
        </p:txBody>
      </p:sp>
      <p:sp>
        <p:nvSpPr>
          <p:cNvPr id="66" name="矩形 65"/>
          <p:cNvSpPr/>
          <p:nvPr/>
        </p:nvSpPr>
        <p:spPr>
          <a:xfrm>
            <a:off x="6210300" y="3427095"/>
            <a:ext cx="3005455" cy="2584450"/>
          </a:xfrm>
          <a:prstGeom prst="rect">
            <a:avLst/>
          </a:prstGeom>
        </p:spPr>
        <p:txBody>
          <a:bodyPr wrap="square">
            <a:spAutoFit/>
          </a:bodyPr>
          <a:lstStyle/>
          <a:p>
            <a:pPr indent="0" algn="l" fontAlgn="auto">
              <a:lnSpc>
                <a:spcPct val="150000"/>
              </a:lnSpc>
            </a:pPr>
            <a:r>
              <a:rPr lang="zh-CN" altLang="en-US" b="1" dirty="0">
                <a:solidFill>
                  <a:srgbClr val="9DCBDB"/>
                </a:solidFill>
                <a:latin typeface="+mj-lt"/>
              </a:rPr>
              <a:t>（三）坚定目标</a:t>
            </a:r>
            <a:endParaRPr lang="zh-CN" altLang="en-US" b="1" dirty="0">
              <a:solidFill>
                <a:srgbClr val="9DCBDB"/>
              </a:solidFill>
              <a:latin typeface="+mj-lt"/>
            </a:endParaRPr>
          </a:p>
          <a:p>
            <a:pPr indent="0" algn="l" fontAlgn="auto">
              <a:lnSpc>
                <a:spcPct val="150000"/>
              </a:lnSpc>
            </a:pPr>
            <a:r>
              <a:rPr lang="zh-CN" altLang="en-US" dirty="0">
                <a:solidFill>
                  <a:schemeClr val="tx1">
                    <a:lumMod val="50000"/>
                    <a:lumOff val="50000"/>
                  </a:schemeClr>
                </a:solidFill>
                <a:latin typeface="+mj-lt"/>
              </a:rPr>
              <a:t>对大多数人来说，没有目的的兴趣几乎不可能维持一辈子的。因此，你需要将你的工作与你的个人兴趣相连，与他人的福祉相连。</a:t>
            </a:r>
            <a:endParaRPr lang="zh-CN" altLang="en-US" dirty="0">
              <a:solidFill>
                <a:schemeClr val="tx1">
                  <a:lumMod val="50000"/>
                  <a:lumOff val="50000"/>
                </a:schemeClr>
              </a:solidFill>
              <a:latin typeface="+mj-lt"/>
            </a:endParaRPr>
          </a:p>
        </p:txBody>
      </p:sp>
      <p:sp>
        <p:nvSpPr>
          <p:cNvPr id="67" name="矩形 66"/>
          <p:cNvSpPr/>
          <p:nvPr/>
        </p:nvSpPr>
        <p:spPr>
          <a:xfrm>
            <a:off x="9215755" y="3484245"/>
            <a:ext cx="2374900" cy="2584450"/>
          </a:xfrm>
          <a:prstGeom prst="rect">
            <a:avLst/>
          </a:prstGeom>
        </p:spPr>
        <p:txBody>
          <a:bodyPr wrap="square">
            <a:spAutoFit/>
          </a:bodyPr>
          <a:lstStyle/>
          <a:p>
            <a:pPr indent="0" algn="l" fontAlgn="auto">
              <a:lnSpc>
                <a:spcPct val="150000"/>
              </a:lnSpc>
            </a:pPr>
            <a:r>
              <a:rPr lang="zh-CN" altLang="en-US" b="1" dirty="0">
                <a:solidFill>
                  <a:srgbClr val="FFDC97"/>
                </a:solidFill>
                <a:latin typeface="+mj-lt"/>
              </a:rPr>
              <a:t>（四）主动求变</a:t>
            </a:r>
            <a:endParaRPr lang="zh-CN" altLang="en-US" b="1" dirty="0">
              <a:solidFill>
                <a:srgbClr val="FFDC97"/>
              </a:solidFill>
              <a:latin typeface="+mj-lt"/>
            </a:endParaRPr>
          </a:p>
          <a:p>
            <a:pPr indent="0" algn="l" fontAlgn="auto">
              <a:lnSpc>
                <a:spcPct val="150000"/>
              </a:lnSpc>
            </a:pPr>
            <a:r>
              <a:rPr lang="zh-CN" altLang="en-US" dirty="0">
                <a:solidFill>
                  <a:schemeClr val="tx1">
                    <a:lumMod val="50000"/>
                    <a:lumOff val="50000"/>
                  </a:schemeClr>
                </a:solidFill>
                <a:latin typeface="+mj-lt"/>
              </a:rPr>
              <a:t>在长期坚毅习惯的培养过程中，我们不仅培养了坚毅的习惯、性格，还培养了衍生的能力。</a:t>
            </a:r>
            <a:endParaRPr lang="zh-CN" altLang="en-US" dirty="0">
              <a:solidFill>
                <a:schemeClr val="tx1">
                  <a:lumMod val="50000"/>
                  <a:lumOff val="50000"/>
                </a:schemeClr>
              </a:solidFill>
              <a:latin typeface="+mj-lt"/>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wipe(down)">
                                      <p:cBhvr>
                                        <p:cTn id="12" dur="500"/>
                                        <p:tgtEl>
                                          <p:spTgt spid="6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6"/>
                                        </p:tgtEl>
                                        <p:attrNameLst>
                                          <p:attrName>style.visibility</p:attrName>
                                        </p:attrNameLst>
                                      </p:cBhvr>
                                      <p:to>
                                        <p:strVal val="visible"/>
                                      </p:to>
                                    </p:set>
                                    <p:animEffect transition="in" filter="wipe(down)">
                                      <p:cBhvr>
                                        <p:cTn id="17" dur="500"/>
                                        <p:tgtEl>
                                          <p:spTgt spid="6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7"/>
                                        </p:tgtEl>
                                        <p:attrNameLst>
                                          <p:attrName>style.visibility</p:attrName>
                                        </p:attrNameLst>
                                      </p:cBhvr>
                                      <p:to>
                                        <p:strVal val="visible"/>
                                      </p:to>
                                    </p:set>
                                    <p:animEffect transition="in" filter="wipe(down)">
                                      <p:cBhvr>
                                        <p:cTn id="22"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65" grpId="0"/>
      <p:bldP spid="66" grpId="0"/>
      <p:bldP spid="67"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B0D3E0"/>
        </a:solidFill>
        <a:effectLst/>
      </p:bgPr>
    </p:bg>
    <p:spTree>
      <p:nvGrpSpPr>
        <p:cNvPr id="1" name=""/>
        <p:cNvGrpSpPr/>
        <p:nvPr/>
      </p:nvGrpSpPr>
      <p:grpSpPr>
        <a:xfrm>
          <a:off x="0" y="0"/>
          <a:ext cx="0" cy="0"/>
          <a:chOff x="0" y="0"/>
          <a:chExt cx="0" cy="0"/>
        </a:xfrm>
      </p:grpSpPr>
      <p:sp>
        <p:nvSpPr>
          <p:cNvPr id="35" name="等腰三角形 34"/>
          <p:cNvSpPr/>
          <p:nvPr/>
        </p:nvSpPr>
        <p:spPr>
          <a:xfrm rot="16200000" flipH="1">
            <a:off x="5495636" y="161636"/>
            <a:ext cx="6858000" cy="6534727"/>
          </a:xfrm>
          <a:prstGeom prst="triangle">
            <a:avLst/>
          </a:prstGeom>
          <a:solidFill>
            <a:srgbClr val="FCDA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rot="5400000">
            <a:off x="-161637" y="161637"/>
            <a:ext cx="6858000" cy="6534727"/>
          </a:xfrm>
          <a:prstGeom prst="triangle">
            <a:avLst/>
          </a:prstGeom>
          <a:solidFill>
            <a:srgbClr val="FCDA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92546" y="385618"/>
            <a:ext cx="11406908" cy="6086764"/>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6545" y="584199"/>
            <a:ext cx="10898909" cy="568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045110" y="882419"/>
            <a:ext cx="1816100" cy="583565"/>
          </a:xfrm>
          <a:prstGeom prst="rect">
            <a:avLst/>
          </a:prstGeom>
          <a:noFill/>
        </p:spPr>
        <p:txBody>
          <a:bodyPr wrap="none" rtlCol="0">
            <a:spAutoFit/>
          </a:bodyPr>
          <a:lstStyle/>
          <a:p>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rPr>
              <a:t>课外拓展</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30" name="文本框 29"/>
          <p:cNvSpPr txBox="1"/>
          <p:nvPr/>
        </p:nvSpPr>
        <p:spPr>
          <a:xfrm>
            <a:off x="1045210" y="1679575"/>
            <a:ext cx="10226675" cy="4246245"/>
          </a:xfrm>
          <a:prstGeom prst="rect">
            <a:avLst/>
          </a:prstGeom>
          <a:noFill/>
        </p:spPr>
        <p:txBody>
          <a:bodyPr wrap="square" rtlCol="0">
            <a:spAutoFit/>
          </a:bodyPr>
          <a:lstStyle/>
          <a:p>
            <a:pPr indent="457200" algn="l" fontAlgn="auto">
              <a:lnSpc>
                <a:spcPct val="150000"/>
              </a:lnSpc>
              <a:extLst>
                <a:ext uri="{35155182-B16C-46BC-9424-99874614C6A1}">
                  <wpsdc:indentchars xmlns:wpsdc="http://www.wps.cn/officeDocument/2017/drawingmlCustomData" val="200" checksum="59296752"/>
                </a:ext>
              </a:extLst>
            </a:pPr>
            <a:r>
              <a:rPr lang="en-US" altLang="zh-CN" dirty="0">
                <a:solidFill>
                  <a:schemeClr val="tx1"/>
                </a:solidFill>
                <a:latin typeface="宋体" panose="02010600030101010101" pitchFamily="2" charset="-122"/>
                <a:ea typeface="宋体" panose="02010600030101010101" pitchFamily="2" charset="-122"/>
              </a:rPr>
              <a:t>传说有</a:t>
            </a:r>
            <a:r>
              <a:rPr lang="zh-CN" altLang="en-US" dirty="0">
                <a:solidFill>
                  <a:schemeClr val="tx1"/>
                </a:solidFill>
                <a:latin typeface="宋体" panose="02010600030101010101" pitchFamily="2" charset="-122"/>
                <a:ea typeface="宋体" panose="02010600030101010101" pitchFamily="2" charset="-122"/>
              </a:rPr>
              <a:t>人</a:t>
            </a:r>
            <a:r>
              <a:rPr lang="en-US" altLang="zh-CN" dirty="0">
                <a:solidFill>
                  <a:schemeClr val="tx1"/>
                </a:solidFill>
                <a:latin typeface="宋体" panose="02010600030101010101" pitchFamily="2" charset="-122"/>
                <a:ea typeface="宋体" panose="02010600030101010101" pitchFamily="2" charset="-122"/>
              </a:rPr>
              <a:t>拿桐</a:t>
            </a:r>
            <a:r>
              <a:rPr lang="zh-CN" altLang="en-US" dirty="0">
                <a:solidFill>
                  <a:schemeClr val="tx1"/>
                </a:solidFill>
                <a:latin typeface="宋体" panose="02010600030101010101" pitchFamily="2" charset="-122"/>
                <a:ea typeface="宋体" panose="02010600030101010101" pitchFamily="2" charset="-122"/>
              </a:rPr>
              <a:t>木</a:t>
            </a:r>
            <a:r>
              <a:rPr lang="en-US" altLang="zh-CN" dirty="0">
                <a:solidFill>
                  <a:schemeClr val="tx1"/>
                </a:solidFill>
                <a:latin typeface="宋体" panose="02010600030101010101" pitchFamily="2" charset="-122"/>
                <a:ea typeface="宋体" panose="02010600030101010101" pitchFamily="2" charset="-122"/>
              </a:rPr>
              <a:t>当柴烧,蔡邕经过炉旁,听见</a:t>
            </a:r>
            <a:r>
              <a:rPr lang="zh-CN" altLang="en-US" dirty="0">
                <a:solidFill>
                  <a:schemeClr val="tx1"/>
                </a:solidFill>
                <a:latin typeface="宋体" panose="02010600030101010101" pitchFamily="2" charset="-122"/>
                <a:ea typeface="宋体" panose="02010600030101010101" pitchFamily="2" charset="-122"/>
              </a:rPr>
              <a:t>木</a:t>
            </a:r>
            <a:r>
              <a:rPr lang="en-US" altLang="zh-CN" dirty="0">
                <a:solidFill>
                  <a:schemeClr val="tx1"/>
                </a:solidFill>
                <a:latin typeface="宋体" panose="02010600030101010101" pitchFamily="2" charset="-122"/>
                <a:ea typeface="宋体" panose="02010600030101010101" pitchFamily="2" charset="-122"/>
              </a:rPr>
              <a:t>裂之声,知道这块桐⽊是制造乐器的上等材料,就⽴即把没有烧完的半截</a:t>
            </a:r>
            <a:r>
              <a:rPr lang="zh-CN" altLang="en-US" dirty="0">
                <a:solidFill>
                  <a:schemeClr val="tx1"/>
                </a:solidFill>
                <a:latin typeface="宋体" panose="02010600030101010101" pitchFamily="2" charset="-122"/>
                <a:ea typeface="宋体" panose="02010600030101010101" pitchFamily="2" charset="-122"/>
              </a:rPr>
              <a:t>木</a:t>
            </a:r>
            <a:r>
              <a:rPr lang="en-US" altLang="zh-CN" dirty="0">
                <a:solidFill>
                  <a:schemeClr val="tx1"/>
                </a:solidFill>
                <a:latin typeface="宋体" panose="02010600030101010101" pitchFamily="2" charset="-122"/>
                <a:ea typeface="宋体" panose="02010600030101010101" pitchFamily="2" charset="-122"/>
              </a:rPr>
              <a:t>柴从</a:t>
            </a:r>
            <a:r>
              <a:rPr lang="zh-CN" altLang="en-US" dirty="0">
                <a:solidFill>
                  <a:schemeClr val="tx1"/>
                </a:solidFill>
                <a:latin typeface="宋体" panose="02010600030101010101" pitchFamily="2" charset="-122"/>
                <a:ea typeface="宋体" panose="02010600030101010101" pitchFamily="2" charset="-122"/>
              </a:rPr>
              <a:t>火</a:t>
            </a:r>
            <a:r>
              <a:rPr lang="en-US" altLang="zh-CN" dirty="0">
                <a:solidFill>
                  <a:schemeClr val="tx1"/>
                </a:solidFill>
                <a:latin typeface="宋体" panose="02010600030101010101" pitchFamily="2" charset="-122"/>
                <a:ea typeface="宋体" panose="02010600030101010101" pitchFamily="2" charset="-122"/>
              </a:rPr>
              <a:t>⾥抽出来,交给良⼯做琴。桐</a:t>
            </a:r>
            <a:r>
              <a:rPr lang="zh-CN" altLang="en-US" dirty="0">
                <a:solidFill>
                  <a:schemeClr val="tx1"/>
                </a:solidFill>
                <a:latin typeface="宋体" panose="02010600030101010101" pitchFamily="2" charset="-122"/>
                <a:ea typeface="宋体" panose="02010600030101010101" pitchFamily="2" charset="-122"/>
              </a:rPr>
              <a:t>木</a:t>
            </a:r>
            <a:r>
              <a:rPr lang="en-US" altLang="zh-CN" dirty="0">
                <a:solidFill>
                  <a:schemeClr val="tx1"/>
                </a:solidFill>
                <a:latin typeface="宋体" panose="02010600030101010101" pitchFamily="2" charset="-122"/>
                <a:ea typeface="宋体" panose="02010600030101010101" pitchFamily="2" charset="-122"/>
              </a:rPr>
              <a:t>的长度恰合琴</a:t>
            </a:r>
            <a:r>
              <a:rPr lang="zh-CN" altLang="en-US" dirty="0">
                <a:solidFill>
                  <a:schemeClr val="tx1"/>
                </a:solidFill>
                <a:latin typeface="宋体" panose="02010600030101010101" pitchFamily="2" charset="-122"/>
                <a:ea typeface="宋体" panose="02010600030101010101" pitchFamily="2" charset="-122"/>
              </a:rPr>
              <a:t>身</a:t>
            </a:r>
            <a:r>
              <a:rPr lang="en-US" altLang="zh-CN" dirty="0">
                <a:solidFill>
                  <a:schemeClr val="tx1"/>
                </a:solidFill>
                <a:latin typeface="宋体" panose="02010600030101010101" pitchFamily="2" charset="-122"/>
                <a:ea typeface="宋体" panose="02010600030101010101" pitchFamily="2" charset="-122"/>
              </a:rPr>
              <a:t>的需要,不过琴尾必须留下烧焦的痕迹。这张琴,就叫“焦尾琴”。这个故事教给我们的是当机</a:t>
            </a:r>
            <a:r>
              <a:rPr lang="zh-CN" altLang="en-US" dirty="0">
                <a:solidFill>
                  <a:schemeClr val="tx1"/>
                </a:solidFill>
                <a:latin typeface="宋体" panose="02010600030101010101" pitchFamily="2" charset="-122"/>
                <a:ea typeface="宋体" panose="02010600030101010101" pitchFamily="2" charset="-122"/>
              </a:rPr>
              <a:t>立</a:t>
            </a:r>
            <a:r>
              <a:rPr lang="en-US" altLang="zh-CN" dirty="0">
                <a:solidFill>
                  <a:schemeClr val="tx1"/>
                </a:solidFill>
                <a:latin typeface="宋体" panose="02010600030101010101" pitchFamily="2" charset="-122"/>
                <a:ea typeface="宋体" panose="02010600030101010101" pitchFamily="2" charset="-122"/>
              </a:rPr>
              <a:t>断。蔡邕如果稍稍迟疑⽚刻,让桐</a:t>
            </a:r>
            <a:r>
              <a:rPr lang="zh-CN" altLang="en-US" dirty="0">
                <a:solidFill>
                  <a:schemeClr val="tx1"/>
                </a:solidFill>
                <a:latin typeface="宋体" panose="02010600030101010101" pitchFamily="2" charset="-122"/>
                <a:ea typeface="宋体" panose="02010600030101010101" pitchFamily="2" charset="-122"/>
              </a:rPr>
              <a:t>木</a:t>
            </a:r>
            <a:r>
              <a:rPr lang="en-US" altLang="zh-CN" dirty="0">
                <a:solidFill>
                  <a:schemeClr val="tx1"/>
                </a:solidFill>
                <a:latin typeface="宋体" panose="02010600030101010101" pitchFamily="2" charset="-122"/>
                <a:ea typeface="宋体" panose="02010600030101010101" pitchFamily="2" charset="-122"/>
              </a:rPr>
              <a:t>多烧⼀会⼉,剩下的长度就不够制琴之</a:t>
            </a:r>
            <a:r>
              <a:rPr lang="zh-CN" altLang="en-US" dirty="0">
                <a:solidFill>
                  <a:schemeClr val="tx1"/>
                </a:solidFill>
                <a:latin typeface="宋体" panose="02010600030101010101" pitchFamily="2" charset="-122"/>
                <a:ea typeface="宋体" panose="02010600030101010101" pitchFamily="2" charset="-122"/>
              </a:rPr>
              <a:t>用</a:t>
            </a:r>
            <a:r>
              <a:rPr lang="en-US" altLang="zh-CN" dirty="0">
                <a:solidFill>
                  <a:schemeClr val="tx1"/>
                </a:solidFill>
                <a:latin typeface="宋体" panose="02010600030101010101" pitchFamily="2" charset="-122"/>
                <a:ea typeface="宋体" panose="02010600030101010101" pitchFamily="2" charset="-122"/>
              </a:rPr>
              <a:t>了。琴尾的焦痕代表⼀位</a:t>
            </a:r>
            <a:r>
              <a:rPr lang="zh-CN" altLang="en-US" dirty="0">
                <a:solidFill>
                  <a:schemeClr val="tx1"/>
                </a:solidFill>
                <a:latin typeface="宋体" panose="02010600030101010101" pitchFamily="2" charset="-122"/>
                <a:ea typeface="宋体" panose="02010600030101010101" pitchFamily="2" charset="-122"/>
              </a:rPr>
              <a:t>音</a:t>
            </a:r>
            <a:r>
              <a:rPr lang="en-US" altLang="zh-CN" dirty="0">
                <a:solidFill>
                  <a:schemeClr val="tx1"/>
                </a:solidFill>
                <a:latin typeface="宋体" panose="02010600030101010101" pitchFamily="2" charset="-122"/>
                <a:ea typeface="宋体" panose="02010600030101010101" pitchFamily="2" charset="-122"/>
              </a:rPr>
              <a:t>律专家的果决。“果决”曾经为世界保全了许多美好的事物。</a:t>
            </a:r>
            <a:endParaRPr lang="en-US" altLang="zh-CN" dirty="0">
              <a:solidFill>
                <a:schemeClr val="tx1"/>
              </a:solidFill>
              <a:latin typeface="宋体" panose="02010600030101010101" pitchFamily="2" charset="-122"/>
              <a:ea typeface="宋体" panose="02010600030101010101" pitchFamily="2" charset="-122"/>
            </a:endParaRPr>
          </a:p>
          <a:p>
            <a:pPr indent="457200" algn="l" fontAlgn="auto">
              <a:lnSpc>
                <a:spcPct val="150000"/>
              </a:lnSpc>
              <a:extLst>
                <a:ext uri="{35155182-B16C-46BC-9424-99874614C6A1}">
                  <wpsdc:indentchars xmlns:wpsdc="http://www.wps.cn/officeDocument/2017/drawingmlCustomData" val="200" checksum="59296752"/>
                </a:ext>
              </a:extLst>
            </a:pPr>
            <a:r>
              <a:rPr lang="en-US" altLang="zh-CN" dirty="0">
                <a:solidFill>
                  <a:schemeClr val="tx1"/>
                </a:solidFill>
                <a:latin typeface="宋体" panose="02010600030101010101" pitchFamily="2" charset="-122"/>
                <a:ea typeface="宋体" panose="02010600030101010101" pitchFamily="2" charset="-122"/>
              </a:rPr>
              <a:t>从这个</a:t>
            </a:r>
            <a:r>
              <a:rPr lang="zh-CN" altLang="en-US" dirty="0">
                <a:solidFill>
                  <a:schemeClr val="tx1"/>
                </a:solidFill>
                <a:latin typeface="宋体" panose="02010600030101010101" pitchFamily="2" charset="-122"/>
                <a:ea typeface="宋体" panose="02010600030101010101" pitchFamily="2" charset="-122"/>
              </a:rPr>
              <a:t>角</a:t>
            </a:r>
            <a:r>
              <a:rPr lang="en-US" altLang="zh-CN" dirty="0">
                <a:solidFill>
                  <a:schemeClr val="tx1"/>
                </a:solidFill>
                <a:latin typeface="宋体" panose="02010600030101010101" pitchFamily="2" charset="-122"/>
                <a:ea typeface="宋体" panose="02010600030101010101" pitchFamily="2" charset="-122"/>
              </a:rPr>
              <a:t>度看,</a:t>
            </a:r>
            <a:r>
              <a:rPr lang="zh-CN" altLang="en-US" dirty="0">
                <a:solidFill>
                  <a:schemeClr val="tx1"/>
                </a:solidFill>
                <a:latin typeface="宋体" panose="02010600030101010101" pitchFamily="2" charset="-122"/>
                <a:ea typeface="宋体" panose="02010600030101010101" pitchFamily="2" charset="-122"/>
              </a:rPr>
              <a:t>人生</a:t>
            </a:r>
            <a:r>
              <a:rPr lang="en-US" altLang="zh-CN" dirty="0">
                <a:solidFill>
                  <a:schemeClr val="tx1"/>
                </a:solidFill>
                <a:latin typeface="宋体" panose="02010600030101010101" pitchFamily="2" charset="-122"/>
                <a:ea typeface="宋体" panose="02010600030101010101" pitchFamily="2" charset="-122"/>
              </a:rPr>
              <a:t>原是⼀种不断的选择:种</a:t>
            </a:r>
            <a:r>
              <a:rPr lang="zh-CN" altLang="en-US" dirty="0">
                <a:solidFill>
                  <a:schemeClr val="tx1"/>
                </a:solidFill>
                <a:latin typeface="宋体" panose="02010600030101010101" pitchFamily="2" charset="-122"/>
                <a:ea typeface="宋体" panose="02010600030101010101" pitchFamily="2" charset="-122"/>
              </a:rPr>
              <a:t>瓜</a:t>
            </a:r>
            <a:r>
              <a:rPr lang="en-US" altLang="zh-CN" dirty="0">
                <a:solidFill>
                  <a:schemeClr val="tx1"/>
                </a:solidFill>
                <a:latin typeface="宋体" panose="02010600030101010101" pitchFamily="2" charset="-122"/>
                <a:ea typeface="宋体" panose="02010600030101010101" pitchFamily="2" charset="-122"/>
              </a:rPr>
              <a:t>还是种</a:t>
            </a:r>
            <a:r>
              <a:rPr lang="zh-CN" altLang="en-US" dirty="0">
                <a:solidFill>
                  <a:schemeClr val="tx1"/>
                </a:solidFill>
                <a:latin typeface="宋体" panose="02010600030101010101" pitchFamily="2" charset="-122"/>
                <a:ea typeface="宋体" panose="02010600030101010101" pitchFamily="2" charset="-122"/>
              </a:rPr>
              <a:t>豆</a:t>
            </a:r>
            <a:r>
              <a:rPr lang="en-US" altLang="zh-CN" dirty="0">
                <a:solidFill>
                  <a:schemeClr val="tx1"/>
                </a:solidFill>
                <a:latin typeface="宋体" panose="02010600030101010101" pitchFamily="2" charset="-122"/>
                <a:ea typeface="宋体" panose="02010600030101010101" pitchFamily="2" charset="-122"/>
              </a:rPr>
              <a:t>?取鱼还是取熊掌?有⼈为</a:t>
            </a:r>
            <a:r>
              <a:rPr lang="zh-CN" altLang="en-US" dirty="0">
                <a:solidFill>
                  <a:schemeClr val="tx1"/>
                </a:solidFill>
                <a:latin typeface="宋体" panose="02010600030101010101" pitchFamily="2" charset="-122"/>
                <a:ea typeface="宋体" panose="02010600030101010101" pitchFamily="2" charset="-122"/>
              </a:rPr>
              <a:t>自己</a:t>
            </a:r>
            <a:r>
              <a:rPr lang="en-US" altLang="zh-CN" dirty="0">
                <a:solidFill>
                  <a:schemeClr val="tx1"/>
                </a:solidFill>
                <a:latin typeface="宋体" panose="02010600030101010101" pitchFamily="2" charset="-122"/>
                <a:ea typeface="宋体" panose="02010600030101010101" pitchFamily="2" charset="-122"/>
              </a:rPr>
              <a:t>选择,有</a:t>
            </a:r>
            <a:r>
              <a:rPr lang="zh-CN" altLang="en-US" dirty="0">
                <a:solidFill>
                  <a:schemeClr val="tx1"/>
                </a:solidFill>
                <a:latin typeface="宋体" panose="02010600030101010101" pitchFamily="2" charset="-122"/>
                <a:ea typeface="宋体" panose="02010600030101010101" pitchFamily="2" charset="-122"/>
              </a:rPr>
              <a:t>人</a:t>
            </a:r>
            <a:r>
              <a:rPr lang="en-US" altLang="zh-CN" dirty="0">
                <a:solidFill>
                  <a:schemeClr val="tx1"/>
                </a:solidFill>
                <a:latin typeface="宋体" panose="02010600030101010101" pitchFamily="2" charset="-122"/>
                <a:ea typeface="宋体" panose="02010600030101010101" pitchFamily="2" charset="-122"/>
              </a:rPr>
              <a:t>为⼀家选择,有</a:t>
            </a:r>
            <a:r>
              <a:rPr lang="zh-CN" altLang="en-US" dirty="0">
                <a:solidFill>
                  <a:schemeClr val="tx1"/>
                </a:solidFill>
                <a:latin typeface="宋体" panose="02010600030101010101" pitchFamily="2" charset="-122"/>
                <a:ea typeface="宋体" panose="02010600030101010101" pitchFamily="2" charset="-122"/>
              </a:rPr>
              <a:t>人</a:t>
            </a:r>
            <a:r>
              <a:rPr lang="en-US" altLang="zh-CN" dirty="0">
                <a:solidFill>
                  <a:schemeClr val="tx1"/>
                </a:solidFill>
                <a:latin typeface="宋体" panose="02010600030101010101" pitchFamily="2" charset="-122"/>
                <a:ea typeface="宋体" panose="02010600030101010101" pitchFamily="2" charset="-122"/>
              </a:rPr>
              <a:t>为⼀群选择,负重责⼤任的⼈为⼀国选择。每⼀种选择都有后果,每⼀种后果都需要有</a:t>
            </a:r>
            <a:r>
              <a:rPr lang="zh-CN" altLang="en-US" dirty="0">
                <a:solidFill>
                  <a:schemeClr val="tx1"/>
                </a:solidFill>
                <a:latin typeface="宋体" panose="02010600030101010101" pitchFamily="2" charset="-122"/>
                <a:ea typeface="宋体" panose="02010600030101010101" pitchFamily="2" charset="-122"/>
              </a:rPr>
              <a:t>人</a:t>
            </a:r>
            <a:r>
              <a:rPr lang="en-US" altLang="zh-CN" dirty="0">
                <a:solidFill>
                  <a:schemeClr val="tx1"/>
                </a:solidFill>
                <a:latin typeface="宋体" panose="02010600030101010101" pitchFamily="2" charset="-122"/>
                <a:ea typeface="宋体" panose="02010600030101010101" pitchFamily="2" charset="-122"/>
              </a:rPr>
              <a:t>承担,果断的⼈能够毫不胆怯地负起这种责任来。游轮在海上航</a:t>
            </a:r>
            <a:r>
              <a:rPr lang="zh-CN" altLang="en-US" dirty="0">
                <a:solidFill>
                  <a:schemeClr val="tx1"/>
                </a:solidFill>
                <a:latin typeface="宋体" panose="02010600030101010101" pitchFamily="2" charset="-122"/>
                <a:ea typeface="宋体" panose="02010600030101010101" pitchFamily="2" charset="-122"/>
              </a:rPr>
              <a:t>行</a:t>
            </a:r>
            <a:r>
              <a:rPr lang="en-US" altLang="zh-CN" dirty="0">
                <a:solidFill>
                  <a:schemeClr val="tx1"/>
                </a:solidFill>
                <a:latin typeface="宋体" panose="02010600030101010101" pitchFamily="2" charset="-122"/>
                <a:ea typeface="宋体" panose="02010600030101010101" pitchFamily="2" charset="-122"/>
              </a:rPr>
              <a:t>,第⼀舱忽然进</a:t>
            </a:r>
            <a:r>
              <a:rPr lang="zh-CN" altLang="en-US" dirty="0">
                <a:solidFill>
                  <a:schemeClr val="tx1"/>
                </a:solidFill>
                <a:latin typeface="宋体" panose="02010600030101010101" pitchFamily="2" charset="-122"/>
                <a:ea typeface="宋体" panose="02010600030101010101" pitchFamily="2" charset="-122"/>
              </a:rPr>
              <a:t>水</a:t>
            </a:r>
            <a:r>
              <a:rPr lang="en-US" altLang="zh-CN" dirty="0">
                <a:solidFill>
                  <a:schemeClr val="tx1"/>
                </a:solidFill>
                <a:latin typeface="宋体" panose="02010600030101010101" pitchFamily="2" charset="-122"/>
                <a:ea typeface="宋体" panose="02010600030101010101" pitchFamily="2" charset="-122"/>
              </a:rPr>
              <a:t>,船长派两名</a:t>
            </a:r>
            <a:r>
              <a:rPr lang="zh-CN" altLang="en-US" dirty="0">
                <a:solidFill>
                  <a:schemeClr val="tx1"/>
                </a:solidFill>
                <a:latin typeface="宋体" panose="02010600030101010101" pitchFamily="2" charset="-122"/>
                <a:ea typeface="宋体" panose="02010600030101010101" pitchFamily="2" charset="-122"/>
              </a:rPr>
              <a:t>水</a:t>
            </a:r>
            <a:r>
              <a:rPr lang="en-US" altLang="zh-CN" dirty="0">
                <a:solidFill>
                  <a:schemeClr val="tx1"/>
                </a:solidFill>
                <a:latin typeface="宋体" panose="02010600030101010101" pitchFamily="2" charset="-122"/>
                <a:ea typeface="宋体" panose="02010600030101010101" pitchFamily="2" charset="-122"/>
              </a:rPr>
              <a:t>⼿</a:t>
            </a:r>
            <a:r>
              <a:rPr lang="zh-CN" altLang="en-US" dirty="0">
                <a:solidFill>
                  <a:schemeClr val="tx1"/>
                </a:solidFill>
                <a:latin typeface="宋体" panose="02010600030101010101" pitchFamily="2" charset="-122"/>
                <a:ea typeface="宋体" panose="02010600030101010101" pitchFamily="2" charset="-122"/>
              </a:rPr>
              <a:t>入</a:t>
            </a:r>
            <a:r>
              <a:rPr lang="en-US" altLang="zh-CN" dirty="0">
                <a:solidFill>
                  <a:schemeClr val="tx1"/>
                </a:solidFill>
                <a:latin typeface="宋体" panose="02010600030101010101" pitchFamily="2" charset="-122"/>
                <a:ea typeface="宋体" panose="02010600030101010101" pitchFamily="2" charset="-122"/>
              </a:rPr>
              <a:t>舱潜</a:t>
            </a:r>
            <a:r>
              <a:rPr lang="zh-CN" altLang="en-US" dirty="0">
                <a:solidFill>
                  <a:schemeClr val="tx1"/>
                </a:solidFill>
                <a:latin typeface="宋体" panose="02010600030101010101" pitchFamily="2" charset="-122"/>
                <a:ea typeface="宋体" panose="02010600030101010101" pitchFamily="2" charset="-122"/>
              </a:rPr>
              <a:t>水</a:t>
            </a:r>
            <a:r>
              <a:rPr lang="en-US" altLang="zh-CN" dirty="0">
                <a:solidFill>
                  <a:schemeClr val="tx1"/>
                </a:solidFill>
                <a:latin typeface="宋体" panose="02010600030101010101" pitchFamily="2" charset="-122"/>
                <a:ea typeface="宋体" panose="02010600030101010101" pitchFamily="2" charset="-122"/>
              </a:rPr>
              <a:t>勘察船底,</a:t>
            </a:r>
            <a:r>
              <a:rPr lang="zh-CN" altLang="en-US" dirty="0">
                <a:solidFill>
                  <a:schemeClr val="tx1"/>
                </a:solidFill>
                <a:latin typeface="宋体" panose="02010600030101010101" pitchFamily="2" charset="-122"/>
                <a:ea typeface="宋体" panose="02010600030101010101" pitchFamily="2" charset="-122"/>
              </a:rPr>
              <a:t>人</a:t>
            </a:r>
            <a:r>
              <a:rPr lang="en-US" altLang="zh-CN" dirty="0">
                <a:solidFill>
                  <a:schemeClr val="tx1"/>
                </a:solidFill>
                <a:latin typeface="宋体" panose="02010600030101010101" pitchFamily="2" charset="-122"/>
                <a:ea typeface="宋体" panose="02010600030101010101" pitchFamily="2" charset="-122"/>
              </a:rPr>
              <a:t>还没有回来,第⼀舱</a:t>
            </a:r>
            <a:r>
              <a:rPr lang="zh-CN" altLang="en-US" dirty="0">
                <a:solidFill>
                  <a:schemeClr val="tx1"/>
                </a:solidFill>
                <a:latin typeface="宋体" panose="02010600030101010101" pitchFamily="2" charset="-122"/>
                <a:ea typeface="宋体" panose="02010600030101010101" pitchFamily="2" charset="-122"/>
              </a:rPr>
              <a:t>水</a:t>
            </a:r>
            <a:r>
              <a:rPr lang="en-US" altLang="zh-CN" dirty="0">
                <a:solidFill>
                  <a:schemeClr val="tx1"/>
                </a:solidFill>
                <a:latin typeface="宋体" panose="02010600030101010101" pitchFamily="2" charset="-122"/>
                <a:ea typeface="宋体" panose="02010600030101010101" pitchFamily="2" charset="-122"/>
              </a:rPr>
              <a:t>已涨满,即将溢</a:t>
            </a:r>
            <a:r>
              <a:rPr lang="zh-CN" altLang="en-US" dirty="0">
                <a:solidFill>
                  <a:schemeClr val="tx1"/>
                </a:solidFill>
                <a:latin typeface="宋体" panose="02010600030101010101" pitchFamily="2" charset="-122"/>
                <a:ea typeface="宋体" panose="02010600030101010101" pitchFamily="2" charset="-122"/>
              </a:rPr>
              <a:t>入</a:t>
            </a:r>
            <a:r>
              <a:rPr lang="en-US" altLang="zh-CN" dirty="0">
                <a:solidFill>
                  <a:schemeClr val="tx1"/>
                </a:solidFill>
                <a:latin typeface="宋体" panose="02010600030101010101" pitchFamily="2" charset="-122"/>
                <a:ea typeface="宋体" panose="02010600030101010101" pitchFamily="2" charset="-122"/>
              </a:rPr>
              <a:t>第⼆舱,这时需要有⼀个</a:t>
            </a:r>
            <a:r>
              <a:rPr lang="zh-CN" altLang="en-US" dirty="0">
                <a:solidFill>
                  <a:schemeClr val="tx1"/>
                </a:solidFill>
                <a:latin typeface="宋体" panose="02010600030101010101" pitchFamily="2" charset="-122"/>
                <a:ea typeface="宋体" panose="02010600030101010101" pitchFamily="2" charset="-122"/>
              </a:rPr>
              <a:t>人</a:t>
            </a:r>
            <a:r>
              <a:rPr lang="en-US" altLang="zh-CN" dirty="0">
                <a:solidFill>
                  <a:schemeClr val="tx1"/>
                </a:solidFill>
                <a:latin typeface="宋体" panose="02010600030101010101" pitchFamily="2" charset="-122"/>
                <a:ea typeface="宋体" panose="02010600030101010101" pitchFamily="2" charset="-122"/>
              </a:rPr>
              <a:t>为全船作⼀选择,断然下令封闭第⼀舱的舱门,这</a:t>
            </a:r>
            <a:r>
              <a:rPr lang="zh-CN" altLang="en-US" dirty="0">
                <a:solidFill>
                  <a:schemeClr val="tx1"/>
                </a:solidFill>
                <a:latin typeface="宋体" panose="02010600030101010101" pitchFamily="2" charset="-122"/>
                <a:ea typeface="宋体" panose="02010600030101010101" pitchFamily="2" charset="-122"/>
              </a:rPr>
              <a:t>人</a:t>
            </a:r>
            <a:r>
              <a:rPr lang="en-US" altLang="zh-CN" dirty="0">
                <a:solidFill>
                  <a:schemeClr val="tx1"/>
                </a:solidFill>
                <a:latin typeface="宋体" panose="02010600030101010101" pitchFamily="2" charset="-122"/>
                <a:ea typeface="宋体" panose="02010600030101010101" pitchFamily="2" charset="-122"/>
              </a:rPr>
              <a:t>当然是船长。</a:t>
            </a:r>
            <a:endParaRPr lang="en-US" altLang="zh-CN" dirty="0">
              <a:solidFill>
                <a:schemeClr val="tx1"/>
              </a:solidFill>
              <a:latin typeface="宋体" panose="02010600030101010101" pitchFamily="2" charset="-122"/>
              <a:ea typeface="宋体" panose="0201060003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2132427" y="2383525"/>
            <a:ext cx="2212119" cy="1939658"/>
          </a:xfrm>
          <a:prstGeom prst="roundRect">
            <a:avLst>
              <a:gd name="adj" fmla="val 12232"/>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633087" y="2882926"/>
            <a:ext cx="2926080" cy="922020"/>
          </a:xfrm>
          <a:prstGeom prst="rect">
            <a:avLst/>
          </a:prstGeom>
          <a:noFill/>
        </p:spPr>
        <p:txBody>
          <a:bodyPr wrap="none" rtlCol="0">
            <a:spAutoFit/>
          </a:bodyPr>
          <a:lstStyle/>
          <a:p>
            <a:pPr algn="l"/>
            <a:r>
              <a:rPr lang="zh-CN" altLang="en-US" sz="5400" dirty="0" smtClean="0">
                <a:solidFill>
                  <a:schemeClr val="tx1">
                    <a:lumMod val="75000"/>
                    <a:lumOff val="25000"/>
                  </a:schemeClr>
                </a:solidFill>
                <a:latin typeface="宋体" panose="02010600030101010101" pitchFamily="2" charset="-122"/>
                <a:ea typeface="宋体" panose="02010600030101010101" pitchFamily="2" charset="-122"/>
              </a:rPr>
              <a:t>实践项目</a:t>
            </a:r>
            <a:endParaRPr lang="zh-CN" altLang="en-US" sz="5400"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6" name="Shape 23157"/>
          <p:cNvSpPr/>
          <p:nvPr/>
        </p:nvSpPr>
        <p:spPr>
          <a:xfrm>
            <a:off x="2668914" y="2777234"/>
            <a:ext cx="1130922" cy="1027825"/>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534670" y="1161415"/>
            <a:ext cx="6311900" cy="5169535"/>
          </a:xfrm>
          <a:prstGeom prst="rect">
            <a:avLst/>
          </a:prstGeom>
          <a:noFill/>
        </p:spPr>
        <p:txBody>
          <a:bodyPr wrap="square" rtlCol="0">
            <a:spAutoFit/>
          </a:bodyPr>
          <a:p>
            <a:pPr indent="0" fontAlgn="auto">
              <a:lnSpc>
                <a:spcPct val="150000"/>
              </a:lnSpc>
            </a:pPr>
            <a:r>
              <a:rPr lang="zh-CN" altLang="en-US" sz="2000" b="1"/>
              <a:t>（一）活动目的</a:t>
            </a:r>
            <a:endParaRPr lang="zh-CN" altLang="en-US" sz="2000" b="1"/>
          </a:p>
          <a:p>
            <a:pPr indent="0" fontAlgn="auto">
              <a:lnSpc>
                <a:spcPct val="150000"/>
              </a:lnSpc>
            </a:pPr>
            <a:r>
              <a:rPr lang="zh-CN" altLang="en-US" sz="2000"/>
              <a:t>通过“全体同学共读一本书，打卡记录每一天”的方式，让学生的理论素养、文化素养不断提高。</a:t>
            </a:r>
            <a:endParaRPr lang="zh-CN" altLang="en-US" sz="2000"/>
          </a:p>
          <a:p>
            <a:pPr indent="0" fontAlgn="auto">
              <a:lnSpc>
                <a:spcPct val="150000"/>
              </a:lnSpc>
            </a:pPr>
            <a:r>
              <a:rPr lang="zh-CN" altLang="en-US" sz="2000" b="1"/>
              <a:t>（二）活动主题</a:t>
            </a:r>
            <a:endParaRPr lang="zh-CN" altLang="en-US" sz="2000" b="1"/>
          </a:p>
          <a:p>
            <a:pPr indent="0" fontAlgn="auto">
              <a:lnSpc>
                <a:spcPct val="150000"/>
              </a:lnSpc>
            </a:pPr>
            <a:r>
              <a:rPr lang="zh-CN" altLang="en-US" sz="2000"/>
              <a:t>坚持一件小事，培养一个习惯。</a:t>
            </a:r>
            <a:endParaRPr lang="zh-CN" altLang="en-US" sz="2000"/>
          </a:p>
          <a:p>
            <a:pPr indent="0" fontAlgn="auto">
              <a:lnSpc>
                <a:spcPct val="150000"/>
              </a:lnSpc>
            </a:pPr>
            <a:r>
              <a:rPr lang="zh-CN" altLang="en-US" sz="2000" b="1"/>
              <a:t>（三）活动准备</a:t>
            </a:r>
            <a:endParaRPr lang="zh-CN" altLang="en-US" sz="2000" b="1"/>
          </a:p>
          <a:p>
            <a:pPr indent="0" fontAlgn="auto">
              <a:lnSpc>
                <a:spcPct val="150000"/>
              </a:lnSpc>
            </a:pPr>
            <a:r>
              <a:rPr lang="zh-CN" altLang="en-US" sz="2000"/>
              <a:t>每日打卡表。</a:t>
            </a:r>
            <a:endParaRPr lang="zh-CN" altLang="en-US" sz="2000"/>
          </a:p>
          <a:p>
            <a:pPr indent="0" fontAlgn="auto">
              <a:lnSpc>
                <a:spcPct val="150000"/>
              </a:lnSpc>
            </a:pPr>
            <a:r>
              <a:rPr lang="zh-CN" altLang="en-US" sz="2000" b="1"/>
              <a:t>（四）活动时间</a:t>
            </a:r>
            <a:endParaRPr lang="zh-CN" altLang="en-US" sz="2000" b="1"/>
          </a:p>
          <a:p>
            <a:pPr indent="0" fontAlgn="auto">
              <a:lnSpc>
                <a:spcPct val="150000"/>
              </a:lnSpc>
            </a:pPr>
            <a:r>
              <a:rPr lang="zh-CN" altLang="en-US" sz="2000"/>
              <a:t>开学后每日打卡。</a:t>
            </a:r>
            <a:endParaRPr lang="zh-CN" altLang="en-US" sz="2000"/>
          </a:p>
          <a:p>
            <a:pPr indent="0" fontAlgn="auto">
              <a:lnSpc>
                <a:spcPct val="150000"/>
              </a:lnSpc>
            </a:pPr>
            <a:r>
              <a:rPr lang="zh-CN" altLang="en-US" sz="2000" b="1"/>
              <a:t>（五）活动对象</a:t>
            </a:r>
            <a:endParaRPr lang="zh-CN" altLang="en-US" sz="2000" b="1"/>
          </a:p>
          <a:p>
            <a:pPr indent="0" fontAlgn="auto">
              <a:lnSpc>
                <a:spcPct val="150000"/>
              </a:lnSpc>
            </a:pPr>
            <a:r>
              <a:rPr lang="zh-CN" altLang="en-US" sz="2000"/>
              <a:t>全校同学。</a:t>
            </a:r>
            <a:endParaRPr lang="zh-CN" altLang="en-US" sz="2000"/>
          </a:p>
        </p:txBody>
      </p:sp>
      <p:sp>
        <p:nvSpPr>
          <p:cNvPr id="2" name="文本框 1"/>
          <p:cNvSpPr txBox="1"/>
          <p:nvPr/>
        </p:nvSpPr>
        <p:spPr>
          <a:xfrm>
            <a:off x="1985645" y="635000"/>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日常打卡 10 分钟：培养持久的习惯</a:t>
            </a:r>
            <a:endParaRPr lang="zh-CN" altLang="en-US" sz="2800" b="1">
              <a:latin typeface="宋体" panose="02010600030101010101" pitchFamily="2" charset="-122"/>
              <a:ea typeface="宋体" panose="02010600030101010101" pitchFamily="2" charset="-122"/>
            </a:endParaRPr>
          </a:p>
        </p:txBody>
      </p:sp>
      <p:pic>
        <p:nvPicPr>
          <p:cNvPr id="103" name="图片 102"/>
          <p:cNvPicPr/>
          <p:nvPr>
            <p:custDataLst>
              <p:tags r:id="rId1"/>
            </p:custDataLst>
          </p:nvPr>
        </p:nvPicPr>
        <p:blipFill>
          <a:blip r:embed="rId2"/>
          <a:stretch>
            <a:fillRect/>
          </a:stretch>
        </p:blipFill>
        <p:spPr>
          <a:xfrm>
            <a:off x="7060565" y="1784350"/>
            <a:ext cx="4147185" cy="3263900"/>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985645" y="1058545"/>
            <a:ext cx="6311900" cy="548640"/>
          </a:xfrm>
          <a:prstGeom prst="rect">
            <a:avLst/>
          </a:prstGeom>
          <a:noFill/>
        </p:spPr>
        <p:txBody>
          <a:bodyPr wrap="square" rtlCol="0">
            <a:noAutofit/>
          </a:bodyPr>
          <a:p>
            <a:pPr indent="0" fontAlgn="auto">
              <a:lnSpc>
                <a:spcPct val="150000"/>
              </a:lnSpc>
            </a:pPr>
            <a:r>
              <a:rPr lang="zh-CN" altLang="en-US" sz="2400" b="1"/>
              <a:t>（六）活动内容</a:t>
            </a:r>
            <a:endParaRPr lang="zh-CN" altLang="en-US" sz="2400" b="1"/>
          </a:p>
        </p:txBody>
      </p:sp>
      <p:sp>
        <p:nvSpPr>
          <p:cNvPr id="2" name="文本框 1"/>
          <p:cNvSpPr txBox="1"/>
          <p:nvPr/>
        </p:nvSpPr>
        <p:spPr>
          <a:xfrm>
            <a:off x="1985645" y="635000"/>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日常打卡 10 分钟：培养持久的习惯</a:t>
            </a:r>
            <a:endParaRPr lang="zh-CN" altLang="en-US" sz="2800" b="1">
              <a:latin typeface="宋体" panose="02010600030101010101" pitchFamily="2" charset="-122"/>
              <a:ea typeface="宋体" panose="02010600030101010101" pitchFamily="2" charset="-122"/>
            </a:endParaRPr>
          </a:p>
        </p:txBody>
      </p:sp>
      <p:sp>
        <p:nvSpPr>
          <p:cNvPr id="10" name="MH_Desc_1"/>
          <p:cNvSpPr/>
          <p:nvPr>
            <p:custDataLst>
              <p:tags r:id="rId1"/>
            </p:custDataLst>
          </p:nvPr>
        </p:nvSpPr>
        <p:spPr bwMode="auto">
          <a:xfrm>
            <a:off x="6671945" y="1784350"/>
            <a:ext cx="3111500" cy="977265"/>
          </a:xfrm>
          <a:prstGeom prst="rect">
            <a:avLst/>
          </a:prstGeom>
          <a:noFill/>
          <a:ln w="3175">
            <a:noFill/>
          </a:ln>
          <a:effectLst/>
        </p:spPr>
        <p:style>
          <a:lnRef idx="2">
            <a:srgbClr val="47B6E7">
              <a:shade val="50000"/>
            </a:srgbClr>
          </a:lnRef>
          <a:fillRef idx="1">
            <a:srgbClr val="47B6E7"/>
          </a:fillRef>
          <a:effectRef idx="0">
            <a:srgbClr val="47B6E7"/>
          </a:effectRef>
          <a:fontRef idx="minor">
            <a:srgbClr val="FFFFFF"/>
          </a:fontRef>
        </p:style>
        <p:txBody>
          <a:bodyPr tIns="35100" bIns="35100" anchor="ctr" anchorCtr="0"/>
          <a:lstStyle/>
          <a:p>
            <a:pPr>
              <a:lnSpc>
                <a:spcPct val="130000"/>
              </a:lnSpc>
              <a:defRPr/>
            </a:pPr>
            <a:r>
              <a:rPr lang="en-US" altLang="zh-CN" sz="1600" b="1" dirty="0">
                <a:solidFill>
                  <a:schemeClr val="accent4"/>
                </a:solidFill>
                <a:latin typeface="宋体" panose="02010600030101010101" pitchFamily="2" charset="-122"/>
                <a:ea typeface="宋体" panose="02010600030101010101" pitchFamily="2" charset="-122"/>
                <a:cs typeface="宋体" panose="02010600030101010101" pitchFamily="2" charset="-122"/>
              </a:rPr>
              <a:t>2. 细化阶段目标</a:t>
            </a:r>
            <a:endParaRPr lang="en-US" altLang="zh-CN" sz="1600" b="1" dirty="0">
              <a:solidFill>
                <a:schemeClr val="accent4"/>
              </a:solidFill>
              <a:latin typeface="宋体" panose="02010600030101010101" pitchFamily="2" charset="-122"/>
              <a:ea typeface="宋体" panose="02010600030101010101" pitchFamily="2" charset="-122"/>
              <a:cs typeface="宋体" panose="02010600030101010101" pitchFamily="2" charset="-122"/>
            </a:endParaRPr>
          </a:p>
          <a:p>
            <a:pPr>
              <a:lnSpc>
                <a:spcPct val="130000"/>
              </a:lnSpc>
              <a:defRPr/>
            </a:pPr>
            <a:r>
              <a:rPr lang="en-US" altLang="zh-CN" sz="1600" dirty="0">
                <a:solidFill>
                  <a:schemeClr val="tx1"/>
                </a:solidFill>
                <a:latin typeface="宋体" panose="02010600030101010101" pitchFamily="2" charset="-122"/>
                <a:ea typeface="宋体" panose="02010600030101010101" pitchFamily="2" charset="-122"/>
                <a:cs typeface="宋体" panose="02010600030101010101" pitchFamily="2" charset="-122"/>
              </a:rPr>
              <a:t>具体化自身期望的目标，可以尝试定义阶段目标和年度目标。</a:t>
            </a:r>
            <a:endParaRPr lang="en-US" altLang="zh-CN" sz="1600"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11" name="MH_Desc_1"/>
          <p:cNvSpPr/>
          <p:nvPr>
            <p:custDataLst>
              <p:tags r:id="rId2"/>
            </p:custDataLst>
          </p:nvPr>
        </p:nvSpPr>
        <p:spPr bwMode="auto">
          <a:xfrm>
            <a:off x="7194550" y="2983865"/>
            <a:ext cx="3780155" cy="1428115"/>
          </a:xfrm>
          <a:prstGeom prst="rect">
            <a:avLst/>
          </a:prstGeom>
          <a:noFill/>
          <a:ln w="3175">
            <a:noFill/>
          </a:ln>
          <a:effectLst/>
        </p:spPr>
        <p:style>
          <a:lnRef idx="2">
            <a:srgbClr val="47B6E7">
              <a:shade val="50000"/>
            </a:srgbClr>
          </a:lnRef>
          <a:fillRef idx="1">
            <a:srgbClr val="47B6E7"/>
          </a:fillRef>
          <a:effectRef idx="0">
            <a:srgbClr val="47B6E7"/>
          </a:effectRef>
          <a:fontRef idx="minor">
            <a:srgbClr val="FFFFFF"/>
          </a:fontRef>
        </p:style>
        <p:txBody>
          <a:bodyPr tIns="35100" bIns="35100" anchor="ctr" anchorCtr="0"/>
          <a:lstStyle/>
          <a:p>
            <a:pPr>
              <a:lnSpc>
                <a:spcPct val="130000"/>
              </a:lnSpc>
              <a:defRPr/>
            </a:pPr>
            <a:r>
              <a:rPr lang="en-US" altLang="zh-CN" sz="1600" b="1" dirty="0">
                <a:solidFill>
                  <a:srgbClr val="C00000"/>
                </a:solidFill>
              </a:rPr>
              <a:t>3. 细分目标打卡</a:t>
            </a:r>
            <a:endParaRPr lang="en-US" altLang="zh-CN" sz="1600" b="1" dirty="0">
              <a:solidFill>
                <a:srgbClr val="C00000"/>
              </a:solidFill>
            </a:endParaRPr>
          </a:p>
          <a:p>
            <a:pPr>
              <a:lnSpc>
                <a:spcPct val="130000"/>
              </a:lnSpc>
              <a:defRPr/>
            </a:pPr>
            <a:r>
              <a:rPr lang="en-US" altLang="zh-CN" sz="1600" dirty="0">
                <a:solidFill>
                  <a:schemeClr val="tx1"/>
                </a:solidFill>
              </a:rPr>
              <a:t>每天打卡分为集体打卡和个人打卡两部分。集体打卡内容可选择一件需要大家共同完成的事情，分组进行。</a:t>
            </a:r>
            <a:endParaRPr lang="en-US" altLang="zh-CN" sz="1600" dirty="0">
              <a:solidFill>
                <a:schemeClr val="tx1"/>
              </a:solidFill>
            </a:endParaRPr>
          </a:p>
        </p:txBody>
      </p:sp>
      <p:sp>
        <p:nvSpPr>
          <p:cNvPr id="12" name="MH_Desc_1"/>
          <p:cNvSpPr/>
          <p:nvPr>
            <p:custDataLst>
              <p:tags r:id="rId3"/>
            </p:custDataLst>
          </p:nvPr>
        </p:nvSpPr>
        <p:spPr bwMode="auto">
          <a:xfrm>
            <a:off x="6171565" y="4657090"/>
            <a:ext cx="2700020" cy="955675"/>
          </a:xfrm>
          <a:prstGeom prst="rect">
            <a:avLst/>
          </a:prstGeom>
          <a:noFill/>
          <a:ln w="3175">
            <a:noFill/>
          </a:ln>
          <a:effectLst/>
        </p:spPr>
        <p:style>
          <a:lnRef idx="2">
            <a:srgbClr val="47B6E7">
              <a:shade val="50000"/>
            </a:srgbClr>
          </a:lnRef>
          <a:fillRef idx="1">
            <a:srgbClr val="47B6E7"/>
          </a:fillRef>
          <a:effectRef idx="0">
            <a:srgbClr val="47B6E7"/>
          </a:effectRef>
          <a:fontRef idx="minor">
            <a:srgbClr val="FFFFFF"/>
          </a:fontRef>
        </p:style>
        <p:txBody>
          <a:bodyPr tIns="35100" bIns="35100" anchor="ctr" anchorCtr="0"/>
          <a:lstStyle/>
          <a:p>
            <a:pPr>
              <a:lnSpc>
                <a:spcPct val="130000"/>
              </a:lnSpc>
              <a:defRPr/>
            </a:pPr>
            <a:r>
              <a:rPr lang="en-US" altLang="zh-CN" sz="1600" b="1" dirty="0">
                <a:solidFill>
                  <a:schemeClr val="accent6">
                    <a:lumMod val="75000"/>
                  </a:schemeClr>
                </a:solidFill>
                <a:latin typeface="宋体" panose="02010600030101010101" pitchFamily="2" charset="-122"/>
                <a:ea typeface="宋体" panose="02010600030101010101" pitchFamily="2" charset="-122"/>
                <a:cs typeface="宋体" panose="02010600030101010101" pitchFamily="2" charset="-122"/>
              </a:rPr>
              <a:t>4. 分享坚持所得</a:t>
            </a:r>
            <a:endParaRPr lang="en-US" altLang="zh-CN" sz="1600" b="1" dirty="0">
              <a:solidFill>
                <a:schemeClr val="accent6">
                  <a:lumMod val="75000"/>
                </a:schemeClr>
              </a:solidFill>
              <a:latin typeface="宋体" panose="02010600030101010101" pitchFamily="2" charset="-122"/>
              <a:ea typeface="宋体" panose="02010600030101010101" pitchFamily="2" charset="-122"/>
              <a:cs typeface="宋体" panose="02010600030101010101" pitchFamily="2" charset="-122"/>
            </a:endParaRPr>
          </a:p>
          <a:p>
            <a:pPr>
              <a:lnSpc>
                <a:spcPct val="130000"/>
              </a:lnSpc>
              <a:defRPr/>
            </a:pPr>
            <a:r>
              <a:rPr lang="en-US" altLang="zh-CN" sz="1600" dirty="0">
                <a:solidFill>
                  <a:schemeClr val="tx1"/>
                </a:solidFill>
                <a:latin typeface="宋体" panose="02010600030101010101" pitchFamily="2" charset="-122"/>
                <a:ea typeface="宋体" panose="02010600030101010101" pitchFamily="2" charset="-122"/>
                <a:cs typeface="宋体" panose="02010600030101010101" pitchFamily="2" charset="-122"/>
              </a:rPr>
              <a:t>每两周举行班会，让大家分享近期自己的打卡收获。</a:t>
            </a:r>
            <a:endParaRPr lang="en-US" altLang="zh-CN" sz="1600"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13" name="MH_Desc_1"/>
          <p:cNvSpPr/>
          <p:nvPr>
            <p:custDataLst>
              <p:tags r:id="rId4"/>
            </p:custDataLst>
          </p:nvPr>
        </p:nvSpPr>
        <p:spPr bwMode="auto">
          <a:xfrm>
            <a:off x="1900555" y="1987550"/>
            <a:ext cx="3067050" cy="1211580"/>
          </a:xfrm>
          <a:prstGeom prst="rect">
            <a:avLst/>
          </a:prstGeom>
          <a:noFill/>
          <a:ln w="3175">
            <a:noFill/>
          </a:ln>
          <a:effectLst/>
        </p:spPr>
        <p:style>
          <a:lnRef idx="2">
            <a:srgbClr val="47B6E7">
              <a:shade val="50000"/>
            </a:srgbClr>
          </a:lnRef>
          <a:fillRef idx="1">
            <a:srgbClr val="47B6E7"/>
          </a:fillRef>
          <a:effectRef idx="0">
            <a:srgbClr val="47B6E7"/>
          </a:effectRef>
          <a:fontRef idx="minor">
            <a:srgbClr val="FFFFFF"/>
          </a:fontRef>
        </p:style>
        <p:txBody>
          <a:bodyPr tIns="35100" bIns="35100" anchor="ctr" anchorCtr="0"/>
          <a:lstStyle/>
          <a:p>
            <a:pPr algn="l">
              <a:lnSpc>
                <a:spcPct val="130000"/>
              </a:lnSpc>
              <a:defRPr/>
            </a:pPr>
            <a:r>
              <a:rPr lang="en-US" altLang="zh-CN" sz="1600" b="1" dirty="0">
                <a:solidFill>
                  <a:schemeClr val="accent1"/>
                </a:solidFill>
                <a:latin typeface="宋体" panose="02010600030101010101" pitchFamily="2" charset="-122"/>
                <a:ea typeface="宋体" panose="02010600030101010101" pitchFamily="2" charset="-122"/>
              </a:rPr>
              <a:t>1. 设置基础属性</a:t>
            </a:r>
            <a:endParaRPr lang="en-US" altLang="zh-CN" sz="1600" b="1" dirty="0">
              <a:solidFill>
                <a:schemeClr val="accent1"/>
              </a:solidFill>
              <a:latin typeface="宋体" panose="02010600030101010101" pitchFamily="2" charset="-122"/>
              <a:ea typeface="宋体" panose="02010600030101010101" pitchFamily="2" charset="-122"/>
            </a:endParaRPr>
          </a:p>
          <a:p>
            <a:pPr algn="l">
              <a:lnSpc>
                <a:spcPct val="130000"/>
              </a:lnSpc>
              <a:defRPr/>
            </a:pPr>
            <a:r>
              <a:rPr lang="en-US" altLang="zh-CN" sz="1600" dirty="0">
                <a:solidFill>
                  <a:schemeClr val="tx1"/>
                </a:solidFill>
                <a:latin typeface="宋体" panose="02010600030101010101" pitchFamily="2" charset="-122"/>
                <a:ea typeface="宋体" panose="02010600030101010101" pitchFamily="2" charset="-122"/>
              </a:rPr>
              <a:t>在活动开始前，客观按照自身情况在性格、能力、坚持等方面对自己进行评分</a:t>
            </a:r>
            <a:r>
              <a:rPr lang="zh-CN" altLang="en-US" sz="1600" dirty="0">
                <a:solidFill>
                  <a:schemeClr val="tx1"/>
                </a:solidFill>
                <a:latin typeface="宋体" panose="02010600030101010101" pitchFamily="2" charset="-122"/>
                <a:ea typeface="宋体" panose="02010600030101010101" pitchFamily="2" charset="-122"/>
              </a:rPr>
              <a:t>。</a:t>
            </a:r>
            <a:endParaRPr lang="zh-CN" altLang="en-US" sz="1600" dirty="0">
              <a:solidFill>
                <a:schemeClr val="tx1"/>
              </a:solidFill>
              <a:latin typeface="宋体" panose="02010600030101010101" pitchFamily="2" charset="-122"/>
              <a:ea typeface="宋体" panose="02010600030101010101" pitchFamily="2" charset="-122"/>
            </a:endParaRPr>
          </a:p>
        </p:txBody>
      </p:sp>
      <p:sp>
        <p:nvSpPr>
          <p:cNvPr id="6" name="MH_Desc_1"/>
          <p:cNvSpPr/>
          <p:nvPr>
            <p:custDataLst>
              <p:tags r:id="rId5"/>
            </p:custDataLst>
          </p:nvPr>
        </p:nvSpPr>
        <p:spPr bwMode="auto">
          <a:xfrm>
            <a:off x="1668145" y="3750945"/>
            <a:ext cx="3169920" cy="1677670"/>
          </a:xfrm>
          <a:prstGeom prst="rect">
            <a:avLst/>
          </a:prstGeom>
          <a:noFill/>
          <a:ln w="3175">
            <a:noFill/>
          </a:ln>
          <a:effectLst/>
        </p:spPr>
        <p:style>
          <a:lnRef idx="2">
            <a:srgbClr val="47B6E7">
              <a:shade val="50000"/>
            </a:srgbClr>
          </a:lnRef>
          <a:fillRef idx="1">
            <a:srgbClr val="47B6E7"/>
          </a:fillRef>
          <a:effectRef idx="0">
            <a:srgbClr val="47B6E7"/>
          </a:effectRef>
          <a:fontRef idx="minor">
            <a:srgbClr val="FFFFFF"/>
          </a:fontRef>
        </p:style>
        <p:txBody>
          <a:bodyPr tIns="35100" bIns="35100" anchor="ctr" anchorCtr="0"/>
          <a:lstStyle/>
          <a:p>
            <a:pPr algn="l">
              <a:lnSpc>
                <a:spcPct val="130000"/>
              </a:lnSpc>
              <a:defRPr/>
            </a:pPr>
            <a:r>
              <a:rPr lang="en-US" altLang="zh-CN" sz="1600" b="1" dirty="0">
                <a:solidFill>
                  <a:srgbClr val="00B050"/>
                </a:solidFill>
                <a:latin typeface="宋体" panose="02010600030101010101" pitchFamily="2" charset="-122"/>
                <a:ea typeface="宋体" panose="02010600030101010101" pitchFamily="2" charset="-122"/>
                <a:cs typeface="宋体" panose="02010600030101010101" pitchFamily="2" charset="-122"/>
              </a:rPr>
              <a:t>5. 建立奖励机制</a:t>
            </a:r>
            <a:endParaRPr lang="en-US" altLang="zh-CN" sz="1600" b="1" dirty="0">
              <a:solidFill>
                <a:srgbClr val="00B050"/>
              </a:solidFill>
              <a:latin typeface="宋体" panose="02010600030101010101" pitchFamily="2" charset="-122"/>
              <a:ea typeface="宋体" panose="02010600030101010101" pitchFamily="2" charset="-122"/>
              <a:cs typeface="宋体" panose="02010600030101010101" pitchFamily="2" charset="-122"/>
            </a:endParaRPr>
          </a:p>
          <a:p>
            <a:pPr algn="l">
              <a:lnSpc>
                <a:spcPct val="130000"/>
              </a:lnSpc>
              <a:defRPr/>
            </a:pPr>
            <a:r>
              <a:rPr lang="en-US" altLang="zh-CN" sz="1600" dirty="0">
                <a:solidFill>
                  <a:schemeClr val="tx1"/>
                </a:solidFill>
                <a:latin typeface="宋体" panose="02010600030101010101" pitchFamily="2" charset="-122"/>
                <a:ea typeface="宋体" panose="02010600030101010101" pitchFamily="2" charset="-122"/>
                <a:cs typeface="宋体" panose="02010600030101010101" pitchFamily="2" charset="-122"/>
              </a:rPr>
              <a:t>针对每天完成打卡任务的同学可以给予第二课堂学分或者其他精神或物质性奖励，鼓励同学养成完成打卡任务的习惯。</a:t>
            </a:r>
            <a:endParaRPr lang="en-US" altLang="zh-CN" sz="1600"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33" name="任意多边形 32"/>
          <p:cNvSpPr/>
          <p:nvPr>
            <p:custDataLst>
              <p:tags r:id="rId6"/>
            </p:custDataLst>
          </p:nvPr>
        </p:nvSpPr>
        <p:spPr>
          <a:xfrm>
            <a:off x="5645767" y="2428422"/>
            <a:ext cx="1141975" cy="553936"/>
          </a:xfrm>
          <a:custGeom>
            <a:avLst/>
            <a:gdLst>
              <a:gd name="connsiteX0" fmla="*/ 409273 w 1522633"/>
              <a:gd name="connsiteY0" fmla="*/ 0 h 738581"/>
              <a:gd name="connsiteX1" fmla="*/ 1459977 w 1522633"/>
              <a:gd name="connsiteY1" fmla="*/ 435216 h 738581"/>
              <a:gd name="connsiteX2" fmla="*/ 1522633 w 1522633"/>
              <a:gd name="connsiteY2" fmla="*/ 504155 h 738581"/>
              <a:gd name="connsiteX3" fmla="*/ 1469737 w 1522633"/>
              <a:gd name="connsiteY3" fmla="*/ 738581 h 738581"/>
              <a:gd name="connsiteX4" fmla="*/ 1238291 w 1522633"/>
              <a:gd name="connsiteY4" fmla="*/ 717173 h 738581"/>
              <a:gd name="connsiteX5" fmla="*/ 1209595 w 1522633"/>
              <a:gd name="connsiteY5" fmla="*/ 685600 h 738581"/>
              <a:gd name="connsiteX6" fmla="*/ 409273 w 1522633"/>
              <a:gd name="connsiteY6" fmla="*/ 354095 h 738581"/>
              <a:gd name="connsiteX7" fmla="*/ 195015 w 1522633"/>
              <a:gd name="connsiteY7" fmla="*/ 374347 h 738581"/>
              <a:gd name="connsiteX8" fmla="*/ 130497 w 1522633"/>
              <a:gd name="connsiteY8" fmla="*/ 389870 h 738581"/>
              <a:gd name="connsiteX9" fmla="*/ 217877 w 1522633"/>
              <a:gd name="connsiteY9" fmla="*/ 186824 h 738581"/>
              <a:gd name="connsiteX10" fmla="*/ 0 w 1522633"/>
              <a:gd name="connsiteY10" fmla="*/ 57379 h 738581"/>
              <a:gd name="connsiteX11" fmla="*/ 127985 w 1522633"/>
              <a:gd name="connsiteY11" fmla="*/ 26588 h 738581"/>
              <a:gd name="connsiteX12" fmla="*/ 409273 w 1522633"/>
              <a:gd name="connsiteY12" fmla="*/ 0 h 73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22633" h="738581">
                <a:moveTo>
                  <a:pt x="409273" y="0"/>
                </a:moveTo>
                <a:cubicBezTo>
                  <a:pt x="819599" y="0"/>
                  <a:pt x="1191078" y="166317"/>
                  <a:pt x="1459977" y="435216"/>
                </a:cubicBezTo>
                <a:lnTo>
                  <a:pt x="1522633" y="504155"/>
                </a:lnTo>
                <a:lnTo>
                  <a:pt x="1469737" y="738581"/>
                </a:lnTo>
                <a:lnTo>
                  <a:pt x="1238291" y="717173"/>
                </a:lnTo>
                <a:lnTo>
                  <a:pt x="1209595" y="685600"/>
                </a:lnTo>
                <a:cubicBezTo>
                  <a:pt x="1004774" y="480779"/>
                  <a:pt x="721818" y="354095"/>
                  <a:pt x="409273" y="354095"/>
                </a:cubicBezTo>
                <a:cubicBezTo>
                  <a:pt x="336020" y="354095"/>
                  <a:pt x="264392" y="361054"/>
                  <a:pt x="195015" y="374347"/>
                </a:cubicBezTo>
                <a:lnTo>
                  <a:pt x="130497" y="389870"/>
                </a:lnTo>
                <a:lnTo>
                  <a:pt x="217877" y="186824"/>
                </a:lnTo>
                <a:lnTo>
                  <a:pt x="0" y="57379"/>
                </a:lnTo>
                <a:lnTo>
                  <a:pt x="127985" y="26588"/>
                </a:lnTo>
                <a:cubicBezTo>
                  <a:pt x="219066" y="9137"/>
                  <a:pt x="313103" y="0"/>
                  <a:pt x="409273" y="0"/>
                </a:cubicBezTo>
                <a:close/>
              </a:path>
            </a:pathLst>
          </a:custGeom>
          <a:solidFill>
            <a:srgbClr val="F2B800"/>
          </a:solidFill>
          <a:ln>
            <a:noFill/>
          </a:ln>
        </p:spPr>
        <p:style>
          <a:lnRef idx="2">
            <a:srgbClr val="47B6E7">
              <a:shade val="50000"/>
            </a:srgbClr>
          </a:lnRef>
          <a:fillRef idx="1">
            <a:srgbClr val="47B6E7"/>
          </a:fillRef>
          <a:effectRef idx="0">
            <a:srgbClr val="47B6E7"/>
          </a:effectRef>
          <a:fontRef idx="minor">
            <a:srgbClr val="FFFFFF"/>
          </a:fontRef>
        </p:style>
        <p:txBody>
          <a:bodyPr rtlCol="0" anchor="ctr">
            <a:normAutofit/>
          </a:bodyPr>
          <a:lstStyle/>
          <a:p>
            <a:pPr algn="ctr"/>
            <a:endParaRPr lang="zh-CN" altLang="en-US" b="1" dirty="0">
              <a:solidFill>
                <a:srgbClr val="47B6E7"/>
              </a:solidFill>
            </a:endParaRPr>
          </a:p>
        </p:txBody>
      </p:sp>
      <p:sp>
        <p:nvSpPr>
          <p:cNvPr id="31" name="任意多边形 30"/>
          <p:cNvSpPr/>
          <p:nvPr>
            <p:custDataLst>
              <p:tags r:id="rId7"/>
            </p:custDataLst>
          </p:nvPr>
        </p:nvSpPr>
        <p:spPr>
          <a:xfrm>
            <a:off x="4840360" y="2523802"/>
            <a:ext cx="820056" cy="977867"/>
          </a:xfrm>
          <a:custGeom>
            <a:avLst/>
            <a:gdLst>
              <a:gd name="connsiteX0" fmla="*/ 884533 w 1093408"/>
              <a:gd name="connsiteY0" fmla="*/ 0 h 1303823"/>
              <a:gd name="connsiteX1" fmla="*/ 1093408 w 1093408"/>
              <a:gd name="connsiteY1" fmla="*/ 124097 h 1303823"/>
              <a:gd name="connsiteX2" fmla="*/ 1002757 w 1093408"/>
              <a:gd name="connsiteY2" fmla="*/ 334741 h 1303823"/>
              <a:gd name="connsiteX3" fmla="*/ 973994 w 1093408"/>
              <a:gd name="connsiteY3" fmla="*/ 347637 h 1303823"/>
              <a:gd name="connsiteX4" fmla="*/ 357166 w 1093408"/>
              <a:gd name="connsiteY4" fmla="*/ 1243026 h 1303823"/>
              <a:gd name="connsiteX5" fmla="*/ 354500 w 1093408"/>
              <a:gd name="connsiteY5" fmla="*/ 1295813 h 1303823"/>
              <a:gd name="connsiteX6" fmla="*/ 181811 w 1093408"/>
              <a:gd name="connsiteY6" fmla="*/ 1144185 h 1303823"/>
              <a:gd name="connsiteX7" fmla="*/ 0 w 1093408"/>
              <a:gd name="connsiteY7" fmla="*/ 1303823 h 1303823"/>
              <a:gd name="connsiteX8" fmla="*/ 4899 w 1093408"/>
              <a:gd name="connsiteY8" fmla="*/ 1206821 h 1303823"/>
              <a:gd name="connsiteX9" fmla="*/ 814703 w 1093408"/>
              <a:gd name="connsiteY9" fmla="*/ 31307 h 1303823"/>
              <a:gd name="connsiteX10" fmla="*/ 884533 w 1093408"/>
              <a:gd name="connsiteY10" fmla="*/ 0 h 1303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93408" h="1303823">
                <a:moveTo>
                  <a:pt x="884533" y="0"/>
                </a:moveTo>
                <a:lnTo>
                  <a:pt x="1093408" y="124097"/>
                </a:lnTo>
                <a:lnTo>
                  <a:pt x="1002757" y="334741"/>
                </a:lnTo>
                <a:lnTo>
                  <a:pt x="973994" y="347637"/>
                </a:lnTo>
                <a:cubicBezTo>
                  <a:pt x="637286" y="517522"/>
                  <a:pt x="397014" y="850648"/>
                  <a:pt x="357166" y="1243026"/>
                </a:cubicBezTo>
                <a:lnTo>
                  <a:pt x="354500" y="1295813"/>
                </a:lnTo>
                <a:lnTo>
                  <a:pt x="181811" y="1144185"/>
                </a:lnTo>
                <a:lnTo>
                  <a:pt x="0" y="1303823"/>
                </a:lnTo>
                <a:lnTo>
                  <a:pt x="4899" y="1206821"/>
                </a:lnTo>
                <a:cubicBezTo>
                  <a:pt x="57213" y="691688"/>
                  <a:pt x="372656" y="254343"/>
                  <a:pt x="814703" y="31307"/>
                </a:cubicBezTo>
                <a:lnTo>
                  <a:pt x="884533" y="0"/>
                </a:lnTo>
                <a:close/>
              </a:path>
            </a:pathLst>
          </a:custGeom>
          <a:solidFill>
            <a:srgbClr val="47B6E7"/>
          </a:solidFill>
          <a:ln>
            <a:noFill/>
          </a:ln>
        </p:spPr>
        <p:style>
          <a:lnRef idx="2">
            <a:srgbClr val="47B6E7">
              <a:shade val="50000"/>
            </a:srgbClr>
          </a:lnRef>
          <a:fillRef idx="1">
            <a:srgbClr val="47B6E7"/>
          </a:fillRef>
          <a:effectRef idx="0">
            <a:srgbClr val="47B6E7"/>
          </a:effectRef>
          <a:fontRef idx="minor">
            <a:srgbClr val="FFFFFF"/>
          </a:fontRef>
        </p:style>
        <p:txBody>
          <a:bodyPr rtlCol="0" anchor="ctr">
            <a:normAutofit/>
          </a:bodyPr>
          <a:lstStyle/>
          <a:p>
            <a:pPr algn="ctr"/>
            <a:endParaRPr lang="zh-CN" altLang="en-US" b="1">
              <a:solidFill>
                <a:srgbClr val="47B6E7"/>
              </a:solidFill>
            </a:endParaRPr>
          </a:p>
        </p:txBody>
      </p:sp>
      <p:sp>
        <p:nvSpPr>
          <p:cNvPr id="7" name="任意多边形 6"/>
          <p:cNvSpPr/>
          <p:nvPr>
            <p:custDataLst>
              <p:tags r:id="rId8"/>
            </p:custDataLst>
          </p:nvPr>
        </p:nvSpPr>
        <p:spPr>
          <a:xfrm>
            <a:off x="6671861" y="2926789"/>
            <a:ext cx="395300" cy="1202928"/>
          </a:xfrm>
          <a:custGeom>
            <a:avLst/>
            <a:gdLst>
              <a:gd name="connsiteX0" fmla="*/ 278981 w 527066"/>
              <a:gd name="connsiteY0" fmla="*/ 0 h 1603904"/>
              <a:gd name="connsiteX1" fmla="*/ 347724 w 527066"/>
              <a:gd name="connsiteY1" fmla="*/ 113153 h 1603904"/>
              <a:gd name="connsiteX2" fmla="*/ 527066 w 527066"/>
              <a:gd name="connsiteY2" fmla="*/ 821431 h 1603904"/>
              <a:gd name="connsiteX3" fmla="*/ 347724 w 527066"/>
              <a:gd name="connsiteY3" fmla="*/ 1529710 h 1603904"/>
              <a:gd name="connsiteX4" fmla="*/ 315532 w 527066"/>
              <a:gd name="connsiteY4" fmla="*/ 1582699 h 1603904"/>
              <a:gd name="connsiteX5" fmla="*/ 86287 w 527066"/>
              <a:gd name="connsiteY5" fmla="*/ 1603904 h 1603904"/>
              <a:gd name="connsiteX6" fmla="*/ 32790 w 527066"/>
              <a:gd name="connsiteY6" fmla="*/ 1366813 h 1603904"/>
              <a:gd name="connsiteX7" fmla="*/ 36366 w 527066"/>
              <a:gd name="connsiteY7" fmla="*/ 1360927 h 1603904"/>
              <a:gd name="connsiteX8" fmla="*/ 172971 w 527066"/>
              <a:gd name="connsiteY8" fmla="*/ 821431 h 1603904"/>
              <a:gd name="connsiteX9" fmla="*/ 36366 w 527066"/>
              <a:gd name="connsiteY9" fmla="*/ 281936 h 1603904"/>
              <a:gd name="connsiteX10" fmla="*/ 0 w 527066"/>
              <a:gd name="connsiteY10" fmla="*/ 222075 h 1603904"/>
              <a:gd name="connsiteX11" fmla="*/ 224193 w 527066"/>
              <a:gd name="connsiteY11" fmla="*/ 242812 h 1603904"/>
              <a:gd name="connsiteX12" fmla="*/ 278981 w 527066"/>
              <a:gd name="connsiteY12" fmla="*/ 0 h 1603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7066" h="1603904">
                <a:moveTo>
                  <a:pt x="278981" y="0"/>
                </a:moveTo>
                <a:lnTo>
                  <a:pt x="347724" y="113153"/>
                </a:lnTo>
                <a:cubicBezTo>
                  <a:pt x="462099" y="323698"/>
                  <a:pt x="527066" y="564978"/>
                  <a:pt x="527066" y="821431"/>
                </a:cubicBezTo>
                <a:cubicBezTo>
                  <a:pt x="527066" y="1077885"/>
                  <a:pt x="462099" y="1319164"/>
                  <a:pt x="347724" y="1529710"/>
                </a:cubicBezTo>
                <a:lnTo>
                  <a:pt x="315532" y="1582699"/>
                </a:lnTo>
                <a:lnTo>
                  <a:pt x="86287" y="1603904"/>
                </a:lnTo>
                <a:lnTo>
                  <a:pt x="32790" y="1366813"/>
                </a:lnTo>
                <a:lnTo>
                  <a:pt x="36366" y="1360927"/>
                </a:lnTo>
                <a:cubicBezTo>
                  <a:pt x="123485" y="1200555"/>
                  <a:pt x="172971" y="1016772"/>
                  <a:pt x="172971" y="821431"/>
                </a:cubicBezTo>
                <a:cubicBezTo>
                  <a:pt x="172971" y="626091"/>
                  <a:pt x="123485" y="442308"/>
                  <a:pt x="36366" y="281936"/>
                </a:cubicBezTo>
                <a:lnTo>
                  <a:pt x="0" y="222075"/>
                </a:lnTo>
                <a:lnTo>
                  <a:pt x="224193" y="242812"/>
                </a:lnTo>
                <a:lnTo>
                  <a:pt x="278981" y="0"/>
                </a:lnTo>
                <a:close/>
              </a:path>
            </a:pathLst>
          </a:custGeom>
          <a:solidFill>
            <a:srgbClr val="BF0000"/>
          </a:solidFill>
          <a:ln>
            <a:noFill/>
          </a:ln>
        </p:spPr>
        <p:style>
          <a:lnRef idx="2">
            <a:srgbClr val="47B6E7">
              <a:shade val="50000"/>
            </a:srgbClr>
          </a:lnRef>
          <a:fillRef idx="1">
            <a:srgbClr val="47B6E7"/>
          </a:fillRef>
          <a:effectRef idx="0">
            <a:srgbClr val="47B6E7"/>
          </a:effectRef>
          <a:fontRef idx="minor">
            <a:srgbClr val="FFFFFF"/>
          </a:fontRef>
        </p:style>
        <p:txBody>
          <a:bodyPr rtlCol="0" anchor="ctr">
            <a:normAutofit/>
          </a:bodyPr>
          <a:lstStyle/>
          <a:p>
            <a:pPr algn="ctr"/>
            <a:endParaRPr lang="zh-CN" altLang="en-US" b="1" dirty="0">
              <a:solidFill>
                <a:srgbClr val="47B6E7"/>
              </a:solidFill>
            </a:endParaRPr>
          </a:p>
        </p:txBody>
      </p:sp>
      <p:sp>
        <p:nvSpPr>
          <p:cNvPr id="8" name="任意多边形 7"/>
          <p:cNvSpPr/>
          <p:nvPr>
            <p:custDataLst>
              <p:tags r:id="rId9"/>
            </p:custDataLst>
          </p:nvPr>
        </p:nvSpPr>
        <p:spPr>
          <a:xfrm>
            <a:off x="4843939" y="3538355"/>
            <a:ext cx="802154" cy="1047931"/>
          </a:xfrm>
          <a:custGeom>
            <a:avLst/>
            <a:gdLst>
              <a:gd name="connsiteX0" fmla="*/ 177038 w 1069538"/>
              <a:gd name="connsiteY0" fmla="*/ 0 h 1397241"/>
              <a:gd name="connsiteX1" fmla="*/ 358073 w 1069538"/>
              <a:gd name="connsiteY1" fmla="*/ 158957 h 1397241"/>
              <a:gd name="connsiteX2" fmla="*/ 369544 w 1069538"/>
              <a:gd name="connsiteY2" fmla="*/ 234114 h 1397241"/>
              <a:gd name="connsiteX3" fmla="*/ 1000093 w 1069538"/>
              <a:gd name="connsiteY3" fmla="*/ 1032114 h 1397241"/>
              <a:gd name="connsiteX4" fmla="*/ 1069538 w 1069538"/>
              <a:gd name="connsiteY4" fmla="*/ 1060980 h 1397241"/>
              <a:gd name="connsiteX5" fmla="*/ 865500 w 1069538"/>
              <a:gd name="connsiteY5" fmla="*/ 1182203 h 1397241"/>
              <a:gd name="connsiteX6" fmla="*/ 958041 w 1069538"/>
              <a:gd name="connsiteY6" fmla="*/ 1397241 h 1397241"/>
              <a:gd name="connsiteX7" fmla="*/ 933525 w 1069538"/>
              <a:gd name="connsiteY7" fmla="*/ 1388864 h 1397241"/>
              <a:gd name="connsiteX8" fmla="*/ 126 w 1069538"/>
              <a:gd name="connsiteY8" fmla="*/ 157938 h 1397241"/>
              <a:gd name="connsiteX9" fmla="*/ 0 w 1069538"/>
              <a:gd name="connsiteY9" fmla="*/ 155448 h 1397241"/>
              <a:gd name="connsiteX10" fmla="*/ 177038 w 1069538"/>
              <a:gd name="connsiteY10" fmla="*/ 0 h 1397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9538" h="1397241">
                <a:moveTo>
                  <a:pt x="177038" y="0"/>
                </a:moveTo>
                <a:lnTo>
                  <a:pt x="358073" y="158957"/>
                </a:lnTo>
                <a:lnTo>
                  <a:pt x="369544" y="234114"/>
                </a:lnTo>
                <a:cubicBezTo>
                  <a:pt x="442102" y="588695"/>
                  <a:pt x="680467" y="882877"/>
                  <a:pt x="1000093" y="1032114"/>
                </a:cubicBezTo>
                <a:lnTo>
                  <a:pt x="1069538" y="1060980"/>
                </a:lnTo>
                <a:lnTo>
                  <a:pt x="865500" y="1182203"/>
                </a:lnTo>
                <a:lnTo>
                  <a:pt x="958041" y="1397241"/>
                </a:lnTo>
                <a:lnTo>
                  <a:pt x="933525" y="1388864"/>
                </a:lnTo>
                <a:cubicBezTo>
                  <a:pt x="427411" y="1189292"/>
                  <a:pt x="57196" y="719902"/>
                  <a:pt x="126" y="157938"/>
                </a:cubicBezTo>
                <a:lnTo>
                  <a:pt x="0" y="155448"/>
                </a:lnTo>
                <a:lnTo>
                  <a:pt x="177038" y="0"/>
                </a:lnTo>
                <a:close/>
              </a:path>
            </a:pathLst>
          </a:custGeom>
          <a:solidFill>
            <a:srgbClr val="92D050"/>
          </a:solidFill>
          <a:ln>
            <a:noFill/>
          </a:ln>
        </p:spPr>
        <p:style>
          <a:lnRef idx="2">
            <a:srgbClr val="47B6E7">
              <a:shade val="50000"/>
            </a:srgbClr>
          </a:lnRef>
          <a:fillRef idx="1">
            <a:srgbClr val="47B6E7"/>
          </a:fillRef>
          <a:effectRef idx="0">
            <a:srgbClr val="47B6E7"/>
          </a:effectRef>
          <a:fontRef idx="minor">
            <a:srgbClr val="FFFFFF"/>
          </a:fontRef>
        </p:style>
        <p:txBody>
          <a:bodyPr rtlCol="0" anchor="ctr">
            <a:normAutofit/>
          </a:bodyPr>
          <a:lstStyle/>
          <a:p>
            <a:pPr algn="ctr"/>
            <a:endParaRPr lang="zh-CN" altLang="en-US" b="1">
              <a:solidFill>
                <a:srgbClr val="47B6E7"/>
              </a:solidFill>
            </a:endParaRPr>
          </a:p>
        </p:txBody>
      </p:sp>
      <p:sp>
        <p:nvSpPr>
          <p:cNvPr id="26" name="任意多边形 25"/>
          <p:cNvSpPr/>
          <p:nvPr>
            <p:custDataLst>
              <p:tags r:id="rId10"/>
            </p:custDataLst>
          </p:nvPr>
        </p:nvSpPr>
        <p:spPr>
          <a:xfrm>
            <a:off x="5641822" y="4084801"/>
            <a:ext cx="1179720" cy="572503"/>
          </a:xfrm>
          <a:custGeom>
            <a:avLst/>
            <a:gdLst>
              <a:gd name="connsiteX0" fmla="*/ 1285505 w 1572960"/>
              <a:gd name="connsiteY0" fmla="*/ 0 h 763337"/>
              <a:gd name="connsiteX1" fmla="*/ 1337089 w 1572960"/>
              <a:gd name="connsiteY1" fmla="*/ 228610 h 763337"/>
              <a:gd name="connsiteX2" fmla="*/ 1572960 w 1572960"/>
              <a:gd name="connsiteY2" fmla="*/ 206793 h 763337"/>
              <a:gd name="connsiteX3" fmla="*/ 1561139 w 1572960"/>
              <a:gd name="connsiteY3" fmla="*/ 222600 h 763337"/>
              <a:gd name="connsiteX4" fmla="*/ 414531 w 1572960"/>
              <a:gd name="connsiteY4" fmla="*/ 763337 h 763337"/>
              <a:gd name="connsiteX5" fmla="*/ 133243 w 1572960"/>
              <a:gd name="connsiteY5" fmla="*/ 736749 h 763337"/>
              <a:gd name="connsiteX6" fmla="*/ 89597 w 1572960"/>
              <a:gd name="connsiteY6" fmla="*/ 726249 h 763337"/>
              <a:gd name="connsiteX7" fmla="*/ 0 w 1572960"/>
              <a:gd name="connsiteY7" fmla="*/ 518054 h 763337"/>
              <a:gd name="connsiteX8" fmla="*/ 213253 w 1572960"/>
              <a:gd name="connsiteY8" fmla="*/ 391357 h 763337"/>
              <a:gd name="connsiteX9" fmla="*/ 214179 w 1572960"/>
              <a:gd name="connsiteY9" fmla="*/ 391565 h 763337"/>
              <a:gd name="connsiteX10" fmla="*/ 414531 w 1572960"/>
              <a:gd name="connsiteY10" fmla="*/ 409242 h 763337"/>
              <a:gd name="connsiteX11" fmla="*/ 1214853 w 1572960"/>
              <a:gd name="connsiteY11" fmla="*/ 77738 h 763337"/>
              <a:gd name="connsiteX12" fmla="*/ 1285505 w 1572960"/>
              <a:gd name="connsiteY12" fmla="*/ 0 h 763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72960" h="763337">
                <a:moveTo>
                  <a:pt x="1285505" y="0"/>
                </a:moveTo>
                <a:lnTo>
                  <a:pt x="1337089" y="228610"/>
                </a:lnTo>
                <a:lnTo>
                  <a:pt x="1572960" y="206793"/>
                </a:lnTo>
                <a:lnTo>
                  <a:pt x="1561139" y="222600"/>
                </a:lnTo>
                <a:cubicBezTo>
                  <a:pt x="1288600" y="552842"/>
                  <a:pt x="876147" y="763337"/>
                  <a:pt x="414531" y="763337"/>
                </a:cubicBezTo>
                <a:cubicBezTo>
                  <a:pt x="318361" y="763337"/>
                  <a:pt x="224324" y="754201"/>
                  <a:pt x="133243" y="736749"/>
                </a:cubicBezTo>
                <a:lnTo>
                  <a:pt x="89597" y="726249"/>
                </a:lnTo>
                <a:lnTo>
                  <a:pt x="0" y="518054"/>
                </a:lnTo>
                <a:lnTo>
                  <a:pt x="213253" y="391357"/>
                </a:lnTo>
                <a:lnTo>
                  <a:pt x="214179" y="391565"/>
                </a:lnTo>
                <a:cubicBezTo>
                  <a:pt x="279208" y="403180"/>
                  <a:pt x="346161" y="409242"/>
                  <a:pt x="414531" y="409242"/>
                </a:cubicBezTo>
                <a:cubicBezTo>
                  <a:pt x="727076" y="409242"/>
                  <a:pt x="1010032" y="282558"/>
                  <a:pt x="1214853" y="77738"/>
                </a:cubicBezTo>
                <a:lnTo>
                  <a:pt x="1285505" y="0"/>
                </a:lnTo>
                <a:close/>
              </a:path>
            </a:pathLst>
          </a:custGeom>
          <a:solidFill>
            <a:srgbClr val="2AC3B5"/>
          </a:solidFill>
          <a:ln>
            <a:noFill/>
          </a:ln>
        </p:spPr>
        <p:style>
          <a:lnRef idx="2">
            <a:srgbClr val="47B6E7">
              <a:shade val="50000"/>
            </a:srgbClr>
          </a:lnRef>
          <a:fillRef idx="1">
            <a:srgbClr val="47B6E7"/>
          </a:fillRef>
          <a:effectRef idx="0">
            <a:srgbClr val="47B6E7"/>
          </a:effectRef>
          <a:fontRef idx="minor">
            <a:srgbClr val="FFFFFF"/>
          </a:fontRef>
        </p:style>
        <p:txBody>
          <a:bodyPr rtlCol="0" anchor="ctr">
            <a:normAutofit/>
          </a:bodyPr>
          <a:lstStyle/>
          <a:p>
            <a:pPr algn="ctr"/>
            <a:endParaRPr lang="zh-CN" altLang="en-US" b="1" dirty="0">
              <a:solidFill>
                <a:srgbClr val="47B6E7"/>
              </a:solidFill>
            </a:endParaRPr>
          </a:p>
        </p:txBody>
      </p:sp>
      <p:sp>
        <p:nvSpPr>
          <p:cNvPr id="35" name="KSO_Shape"/>
          <p:cNvSpPr/>
          <p:nvPr>
            <p:custDataLst>
              <p:tags r:id="rId11"/>
            </p:custDataLst>
          </p:nvPr>
        </p:nvSpPr>
        <p:spPr bwMode="auto">
          <a:xfrm>
            <a:off x="5639848" y="3198892"/>
            <a:ext cx="659835" cy="642239"/>
          </a:xfrm>
          <a:custGeom>
            <a:avLst/>
            <a:gdLst>
              <a:gd name="T0" fmla="*/ 666817 w 2390775"/>
              <a:gd name="T1" fmla="*/ 1651200 h 2327275"/>
              <a:gd name="T2" fmla="*/ 566198 w 2390775"/>
              <a:gd name="T3" fmla="*/ 1648988 h 2327275"/>
              <a:gd name="T4" fmla="*/ 521900 w 2390775"/>
              <a:gd name="T5" fmla="*/ 1642352 h 2327275"/>
              <a:gd name="T6" fmla="*/ 451657 w 2390775"/>
              <a:gd name="T7" fmla="*/ 1625606 h 2327275"/>
              <a:gd name="T8" fmla="*/ 414954 w 2390775"/>
              <a:gd name="T9" fmla="*/ 1611703 h 2327275"/>
              <a:gd name="T10" fmla="*/ 386794 w 2390775"/>
              <a:gd name="T11" fmla="*/ 1596536 h 2327275"/>
              <a:gd name="T12" fmla="*/ 361480 w 2390775"/>
              <a:gd name="T13" fmla="*/ 1577261 h 2327275"/>
              <a:gd name="T14" fmla="*/ 340280 w 2390775"/>
              <a:gd name="T15" fmla="*/ 1553247 h 2327275"/>
              <a:gd name="T16" fmla="*/ 888937 w 2390775"/>
              <a:gd name="T17" fmla="*/ 1206621 h 2327275"/>
              <a:gd name="T18" fmla="*/ 1840488 w 2390775"/>
              <a:gd name="T19" fmla="*/ 1219287 h 2327275"/>
              <a:gd name="T20" fmla="*/ 1623069 w 2390775"/>
              <a:gd name="T21" fmla="*/ 1586618 h 2327275"/>
              <a:gd name="T22" fmla="*/ 1603447 w 2390775"/>
              <a:gd name="T23" fmla="*/ 1604668 h 2327275"/>
              <a:gd name="T24" fmla="*/ 1586041 w 2390775"/>
              <a:gd name="T25" fmla="*/ 1615435 h 2327275"/>
              <a:gd name="T26" fmla="*/ 1564203 w 2390775"/>
              <a:gd name="T27" fmla="*/ 1624302 h 2327275"/>
              <a:gd name="T28" fmla="*/ 1537619 w 2390775"/>
              <a:gd name="T29" fmla="*/ 1631584 h 2327275"/>
              <a:gd name="T30" fmla="*/ 1504706 w 2390775"/>
              <a:gd name="T31" fmla="*/ 1636335 h 2327275"/>
              <a:gd name="T32" fmla="*/ 1344252 w 2390775"/>
              <a:gd name="T33" fmla="*/ 1642035 h 2327275"/>
              <a:gd name="T34" fmla="*/ 1310389 w 2390775"/>
              <a:gd name="T35" fmla="*/ 991605 h 2327275"/>
              <a:gd name="T36" fmla="*/ 441594 w 2390775"/>
              <a:gd name="T37" fmla="*/ 1195662 h 2327275"/>
              <a:gd name="T38" fmla="*/ 81238 w 2390775"/>
              <a:gd name="T39" fmla="*/ 1104844 h 2327275"/>
              <a:gd name="T40" fmla="*/ 72704 w 2390775"/>
              <a:gd name="T41" fmla="*/ 1075414 h 2327275"/>
              <a:gd name="T42" fmla="*/ 71439 w 2390775"/>
              <a:gd name="T43" fmla="*/ 1055795 h 2327275"/>
              <a:gd name="T44" fmla="*/ 73335 w 2390775"/>
              <a:gd name="T45" fmla="*/ 1033327 h 2327275"/>
              <a:gd name="T46" fmla="*/ 79342 w 2390775"/>
              <a:gd name="T47" fmla="*/ 1007378 h 2327275"/>
              <a:gd name="T48" fmla="*/ 89773 w 2390775"/>
              <a:gd name="T49" fmla="*/ 977316 h 2327275"/>
              <a:gd name="T50" fmla="*/ 110320 w 2390775"/>
              <a:gd name="T51" fmla="*/ 933964 h 2327275"/>
              <a:gd name="T52" fmla="*/ 509555 w 2390775"/>
              <a:gd name="T53" fmla="*/ 642520 h 2327275"/>
              <a:gd name="T54" fmla="*/ 1847476 w 2390775"/>
              <a:gd name="T55" fmla="*/ 860382 h 2327275"/>
              <a:gd name="T56" fmla="*/ 1866124 w 2390775"/>
              <a:gd name="T57" fmla="*/ 899590 h 2327275"/>
              <a:gd name="T58" fmla="*/ 1881611 w 2390775"/>
              <a:gd name="T59" fmla="*/ 941329 h 2327275"/>
              <a:gd name="T60" fmla="*/ 1899627 w 2390775"/>
              <a:gd name="T61" fmla="*/ 1008363 h 2327275"/>
              <a:gd name="T62" fmla="*/ 1904368 w 2390775"/>
              <a:gd name="T63" fmla="*/ 1046940 h 2327275"/>
              <a:gd name="T64" fmla="*/ 1904052 w 2390775"/>
              <a:gd name="T65" fmla="*/ 1078876 h 2327275"/>
              <a:gd name="T66" fmla="*/ 1898679 w 2390775"/>
              <a:gd name="T67" fmla="*/ 1110496 h 2327275"/>
              <a:gd name="T68" fmla="*/ 1886036 w 2390775"/>
              <a:gd name="T69" fmla="*/ 1139903 h 2327275"/>
              <a:gd name="T70" fmla="*/ 1704931 w 2390775"/>
              <a:gd name="T71" fmla="*/ 607105 h 2327275"/>
              <a:gd name="T72" fmla="*/ 1269206 w 2390775"/>
              <a:gd name="T73" fmla="*/ 633 h 2327275"/>
              <a:gd name="T74" fmla="*/ 1298604 w 2390775"/>
              <a:gd name="T75" fmla="*/ 7913 h 2327275"/>
              <a:gd name="T76" fmla="*/ 1316622 w 2390775"/>
              <a:gd name="T77" fmla="*/ 16460 h 2327275"/>
              <a:gd name="T78" fmla="*/ 1334957 w 2390775"/>
              <a:gd name="T79" fmla="*/ 29437 h 2327275"/>
              <a:gd name="T80" fmla="*/ 1354556 w 2390775"/>
              <a:gd name="T81" fmla="*/ 47796 h 2327275"/>
              <a:gd name="T82" fmla="*/ 1374787 w 2390775"/>
              <a:gd name="T83" fmla="*/ 71853 h 2327275"/>
              <a:gd name="T84" fmla="*/ 1402289 w 2390775"/>
              <a:gd name="T85" fmla="*/ 111420 h 2327275"/>
              <a:gd name="T86" fmla="*/ 1454131 w 2390775"/>
              <a:gd name="T87" fmla="*/ 603311 h 2327275"/>
              <a:gd name="T88" fmla="*/ 851305 w 2390775"/>
              <a:gd name="T89" fmla="*/ 0 h 2327275"/>
              <a:gd name="T90" fmla="*/ 776986 w 2390775"/>
              <a:gd name="T91" fmla="*/ 648844 h 2327275"/>
              <a:gd name="T92" fmla="*/ 537523 w 2390775"/>
              <a:gd name="T93" fmla="*/ 174396 h 2327275"/>
              <a:gd name="T94" fmla="*/ 561912 w 2390775"/>
              <a:gd name="T95" fmla="*/ 138631 h 2327275"/>
              <a:gd name="T96" fmla="*/ 590420 w 2390775"/>
              <a:gd name="T97" fmla="*/ 103815 h 2327275"/>
              <a:gd name="T98" fmla="*/ 639199 w 2390775"/>
              <a:gd name="T99" fmla="*/ 54439 h 2327275"/>
              <a:gd name="T100" fmla="*/ 670241 w 2390775"/>
              <a:gd name="T101" fmla="*/ 30701 h 2327275"/>
              <a:gd name="T102" fmla="*/ 698115 w 2390775"/>
              <a:gd name="T103" fmla="*/ 15192 h 2327275"/>
              <a:gd name="T104" fmla="*/ 728206 w 2390775"/>
              <a:gd name="T105" fmla="*/ 4114 h 2327275"/>
              <a:gd name="T106" fmla="*/ 759565 w 2390775"/>
              <a:gd name="T107" fmla="*/ 0 h 23272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390775" h="2327275">
                <a:moveTo>
                  <a:pt x="1115616" y="1514475"/>
                </a:moveTo>
                <a:lnTo>
                  <a:pt x="1116013" y="2073275"/>
                </a:lnTo>
                <a:lnTo>
                  <a:pt x="959557" y="2072879"/>
                </a:lnTo>
                <a:lnTo>
                  <a:pt x="836855" y="2072482"/>
                </a:lnTo>
                <a:lnTo>
                  <a:pt x="750685" y="2072085"/>
                </a:lnTo>
                <a:lnTo>
                  <a:pt x="737978" y="2071689"/>
                </a:lnTo>
                <a:lnTo>
                  <a:pt x="724080" y="2070896"/>
                </a:lnTo>
                <a:lnTo>
                  <a:pt x="710579" y="2069706"/>
                </a:lnTo>
                <a:lnTo>
                  <a:pt x="696680" y="2067723"/>
                </a:lnTo>
                <a:lnTo>
                  <a:pt x="682782" y="2065740"/>
                </a:lnTo>
                <a:lnTo>
                  <a:pt x="668487" y="2063757"/>
                </a:lnTo>
                <a:lnTo>
                  <a:pt x="654985" y="2061377"/>
                </a:lnTo>
                <a:lnTo>
                  <a:pt x="641087" y="2058998"/>
                </a:lnTo>
                <a:lnTo>
                  <a:pt x="614482" y="2053049"/>
                </a:lnTo>
                <a:lnTo>
                  <a:pt x="589465" y="2046703"/>
                </a:lnTo>
                <a:lnTo>
                  <a:pt x="566830" y="2040358"/>
                </a:lnTo>
                <a:lnTo>
                  <a:pt x="556903" y="2037185"/>
                </a:lnTo>
                <a:lnTo>
                  <a:pt x="547769" y="2034012"/>
                </a:lnTo>
                <a:lnTo>
                  <a:pt x="529503" y="2026874"/>
                </a:lnTo>
                <a:lnTo>
                  <a:pt x="520767" y="2022908"/>
                </a:lnTo>
                <a:lnTo>
                  <a:pt x="512031" y="2018149"/>
                </a:lnTo>
                <a:lnTo>
                  <a:pt x="502898" y="2013786"/>
                </a:lnTo>
                <a:lnTo>
                  <a:pt x="493765" y="2009027"/>
                </a:lnTo>
                <a:lnTo>
                  <a:pt x="485426" y="2003871"/>
                </a:lnTo>
                <a:lnTo>
                  <a:pt x="477087" y="1998319"/>
                </a:lnTo>
                <a:lnTo>
                  <a:pt x="468747" y="1992370"/>
                </a:lnTo>
                <a:lnTo>
                  <a:pt x="461203" y="1986421"/>
                </a:lnTo>
                <a:lnTo>
                  <a:pt x="453658" y="1979679"/>
                </a:lnTo>
                <a:lnTo>
                  <a:pt x="446113" y="1972541"/>
                </a:lnTo>
                <a:lnTo>
                  <a:pt x="439362" y="1965402"/>
                </a:lnTo>
                <a:lnTo>
                  <a:pt x="433009" y="1957470"/>
                </a:lnTo>
                <a:lnTo>
                  <a:pt x="427052" y="1949538"/>
                </a:lnTo>
                <a:lnTo>
                  <a:pt x="421890" y="1941210"/>
                </a:lnTo>
                <a:lnTo>
                  <a:pt x="400050" y="1903930"/>
                </a:lnTo>
                <a:lnTo>
                  <a:pt x="616864" y="1518045"/>
                </a:lnTo>
                <a:lnTo>
                  <a:pt x="1115616" y="1514475"/>
                </a:lnTo>
                <a:close/>
                <a:moveTo>
                  <a:pt x="1644538" y="1244600"/>
                </a:moveTo>
                <a:lnTo>
                  <a:pt x="1644538" y="1533950"/>
                </a:lnTo>
                <a:lnTo>
                  <a:pt x="1919386" y="1532757"/>
                </a:lnTo>
                <a:lnTo>
                  <a:pt x="2309813" y="1530372"/>
                </a:lnTo>
                <a:lnTo>
                  <a:pt x="2054824" y="1965986"/>
                </a:lnTo>
                <a:lnTo>
                  <a:pt x="2049263" y="1974333"/>
                </a:lnTo>
                <a:lnTo>
                  <a:pt x="2043703" y="1983077"/>
                </a:lnTo>
                <a:lnTo>
                  <a:pt x="2036951" y="1991423"/>
                </a:lnTo>
                <a:lnTo>
                  <a:pt x="2029802" y="1999373"/>
                </a:lnTo>
                <a:lnTo>
                  <a:pt x="2021858" y="2006924"/>
                </a:lnTo>
                <a:lnTo>
                  <a:pt x="2017092" y="2010501"/>
                </a:lnTo>
                <a:lnTo>
                  <a:pt x="2012326" y="2014078"/>
                </a:lnTo>
                <a:lnTo>
                  <a:pt x="2007162" y="2017656"/>
                </a:lnTo>
                <a:lnTo>
                  <a:pt x="2001999" y="2020835"/>
                </a:lnTo>
                <a:lnTo>
                  <a:pt x="1996439" y="2024412"/>
                </a:lnTo>
                <a:lnTo>
                  <a:pt x="1990481" y="2027592"/>
                </a:lnTo>
                <a:lnTo>
                  <a:pt x="1984126" y="2030772"/>
                </a:lnTo>
                <a:lnTo>
                  <a:pt x="1977771" y="2033554"/>
                </a:lnTo>
                <a:lnTo>
                  <a:pt x="1970622" y="2036336"/>
                </a:lnTo>
                <a:lnTo>
                  <a:pt x="1963075" y="2038721"/>
                </a:lnTo>
                <a:lnTo>
                  <a:pt x="1955132" y="2041503"/>
                </a:lnTo>
                <a:lnTo>
                  <a:pt x="1947188" y="2043490"/>
                </a:lnTo>
                <a:lnTo>
                  <a:pt x="1938450" y="2045875"/>
                </a:lnTo>
                <a:lnTo>
                  <a:pt x="1929712" y="2047862"/>
                </a:lnTo>
                <a:lnTo>
                  <a:pt x="1919783" y="2049452"/>
                </a:lnTo>
                <a:lnTo>
                  <a:pt x="1909853" y="2051042"/>
                </a:lnTo>
                <a:lnTo>
                  <a:pt x="1899527" y="2052632"/>
                </a:lnTo>
                <a:lnTo>
                  <a:pt x="1888406" y="2053824"/>
                </a:lnTo>
                <a:lnTo>
                  <a:pt x="1877285" y="2055017"/>
                </a:lnTo>
                <a:lnTo>
                  <a:pt x="1864972" y="2055812"/>
                </a:lnTo>
                <a:lnTo>
                  <a:pt x="1839155" y="2057004"/>
                </a:lnTo>
                <a:lnTo>
                  <a:pt x="1687036" y="2060979"/>
                </a:lnTo>
                <a:lnTo>
                  <a:pt x="1642552" y="2062171"/>
                </a:lnTo>
                <a:lnTo>
                  <a:pt x="1644140" y="2327275"/>
                </a:lnTo>
                <a:lnTo>
                  <a:pt x="1273175" y="1801439"/>
                </a:lnTo>
                <a:lnTo>
                  <a:pt x="1644538" y="1244600"/>
                </a:lnTo>
                <a:close/>
                <a:moveTo>
                  <a:pt x="639492" y="806450"/>
                </a:moveTo>
                <a:lnTo>
                  <a:pt x="939800" y="1403808"/>
                </a:lnTo>
                <a:lnTo>
                  <a:pt x="688684" y="1261221"/>
                </a:lnTo>
                <a:lnTo>
                  <a:pt x="554200" y="1500720"/>
                </a:lnTo>
                <a:lnTo>
                  <a:pt x="363781" y="1841500"/>
                </a:lnTo>
                <a:lnTo>
                  <a:pt x="111078" y="1404603"/>
                </a:lnTo>
                <a:lnTo>
                  <a:pt x="106318" y="1395865"/>
                </a:lnTo>
                <a:lnTo>
                  <a:pt x="101954" y="1386730"/>
                </a:lnTo>
                <a:lnTo>
                  <a:pt x="97987" y="1376403"/>
                </a:lnTo>
                <a:lnTo>
                  <a:pt x="94813" y="1366473"/>
                </a:lnTo>
                <a:lnTo>
                  <a:pt x="92036" y="1355750"/>
                </a:lnTo>
                <a:lnTo>
                  <a:pt x="91243" y="1349792"/>
                </a:lnTo>
                <a:lnTo>
                  <a:pt x="90449" y="1344231"/>
                </a:lnTo>
                <a:lnTo>
                  <a:pt x="90053" y="1337877"/>
                </a:lnTo>
                <a:lnTo>
                  <a:pt x="89656" y="1331919"/>
                </a:lnTo>
                <a:lnTo>
                  <a:pt x="89656" y="1325167"/>
                </a:lnTo>
                <a:lnTo>
                  <a:pt x="89656" y="1318415"/>
                </a:lnTo>
                <a:lnTo>
                  <a:pt x="90053" y="1311265"/>
                </a:lnTo>
                <a:lnTo>
                  <a:pt x="90846" y="1304116"/>
                </a:lnTo>
                <a:lnTo>
                  <a:pt x="92036" y="1296967"/>
                </a:lnTo>
                <a:lnTo>
                  <a:pt x="93226" y="1289421"/>
                </a:lnTo>
                <a:lnTo>
                  <a:pt x="95210" y="1281080"/>
                </a:lnTo>
                <a:lnTo>
                  <a:pt x="97193" y="1272739"/>
                </a:lnTo>
                <a:lnTo>
                  <a:pt x="99574" y="1264398"/>
                </a:lnTo>
                <a:lnTo>
                  <a:pt x="101954" y="1255263"/>
                </a:lnTo>
                <a:lnTo>
                  <a:pt x="105127" y="1246128"/>
                </a:lnTo>
                <a:lnTo>
                  <a:pt x="108698" y="1236596"/>
                </a:lnTo>
                <a:lnTo>
                  <a:pt x="112665" y="1226666"/>
                </a:lnTo>
                <a:lnTo>
                  <a:pt x="116632" y="1216737"/>
                </a:lnTo>
                <a:lnTo>
                  <a:pt x="121392" y="1206013"/>
                </a:lnTo>
                <a:lnTo>
                  <a:pt x="126550" y="1195289"/>
                </a:lnTo>
                <a:lnTo>
                  <a:pt x="138451" y="1172253"/>
                </a:lnTo>
                <a:lnTo>
                  <a:pt x="209462" y="1038006"/>
                </a:lnTo>
                <a:lnTo>
                  <a:pt x="230884" y="998685"/>
                </a:lnTo>
                <a:lnTo>
                  <a:pt x="0" y="869205"/>
                </a:lnTo>
                <a:lnTo>
                  <a:pt x="639492" y="806450"/>
                </a:lnTo>
                <a:close/>
                <a:moveTo>
                  <a:pt x="2139688" y="762000"/>
                </a:moveTo>
                <a:lnTo>
                  <a:pt x="2216641" y="898525"/>
                </a:lnTo>
                <a:lnTo>
                  <a:pt x="2276537" y="1004887"/>
                </a:lnTo>
                <a:lnTo>
                  <a:pt x="2318583" y="1079897"/>
                </a:lnTo>
                <a:lnTo>
                  <a:pt x="2324533" y="1091406"/>
                </a:lnTo>
                <a:lnTo>
                  <a:pt x="2330483" y="1103709"/>
                </a:lnTo>
                <a:lnTo>
                  <a:pt x="2336432" y="1116409"/>
                </a:lnTo>
                <a:lnTo>
                  <a:pt x="2341986" y="1129109"/>
                </a:lnTo>
                <a:lnTo>
                  <a:pt x="2347142" y="1141809"/>
                </a:lnTo>
                <a:lnTo>
                  <a:pt x="2352299" y="1155303"/>
                </a:lnTo>
                <a:lnTo>
                  <a:pt x="2357059" y="1168400"/>
                </a:lnTo>
                <a:lnTo>
                  <a:pt x="2361422" y="1181497"/>
                </a:lnTo>
                <a:lnTo>
                  <a:pt x="2369355" y="1207690"/>
                </a:lnTo>
                <a:lnTo>
                  <a:pt x="2376099" y="1232297"/>
                </a:lnTo>
                <a:lnTo>
                  <a:pt x="2382048" y="1255315"/>
                </a:lnTo>
                <a:lnTo>
                  <a:pt x="2384032" y="1265634"/>
                </a:lnTo>
                <a:lnTo>
                  <a:pt x="2385618" y="1275556"/>
                </a:lnTo>
                <a:lnTo>
                  <a:pt x="2388395" y="1294606"/>
                </a:lnTo>
                <a:lnTo>
                  <a:pt x="2389188" y="1304528"/>
                </a:lnTo>
                <a:lnTo>
                  <a:pt x="2389982" y="1314053"/>
                </a:lnTo>
                <a:lnTo>
                  <a:pt x="2390378" y="1323975"/>
                </a:lnTo>
                <a:lnTo>
                  <a:pt x="2390775" y="1334294"/>
                </a:lnTo>
                <a:lnTo>
                  <a:pt x="2390378" y="1344215"/>
                </a:lnTo>
                <a:lnTo>
                  <a:pt x="2389585" y="1354137"/>
                </a:lnTo>
                <a:lnTo>
                  <a:pt x="2388792" y="1364059"/>
                </a:lnTo>
                <a:lnTo>
                  <a:pt x="2387205" y="1373981"/>
                </a:lnTo>
                <a:lnTo>
                  <a:pt x="2385222" y="1384300"/>
                </a:lnTo>
                <a:lnTo>
                  <a:pt x="2382842" y="1393825"/>
                </a:lnTo>
                <a:lnTo>
                  <a:pt x="2379272" y="1403350"/>
                </a:lnTo>
                <a:lnTo>
                  <a:pt x="2375702" y="1412478"/>
                </a:lnTo>
                <a:lnTo>
                  <a:pt x="2371735" y="1421606"/>
                </a:lnTo>
                <a:lnTo>
                  <a:pt x="2366975" y="1430734"/>
                </a:lnTo>
                <a:lnTo>
                  <a:pt x="2345556" y="1467644"/>
                </a:lnTo>
                <a:lnTo>
                  <a:pt x="1902485" y="1470025"/>
                </a:lnTo>
                <a:lnTo>
                  <a:pt x="1654175" y="1038225"/>
                </a:lnTo>
                <a:lnTo>
                  <a:pt x="2139688" y="762000"/>
                </a:lnTo>
                <a:close/>
                <a:moveTo>
                  <a:pt x="1068388" y="0"/>
                </a:moveTo>
                <a:lnTo>
                  <a:pt x="1572620" y="0"/>
                </a:lnTo>
                <a:lnTo>
                  <a:pt x="1582538" y="0"/>
                </a:lnTo>
                <a:lnTo>
                  <a:pt x="1592853" y="794"/>
                </a:lnTo>
                <a:lnTo>
                  <a:pt x="1603565" y="2384"/>
                </a:lnTo>
                <a:lnTo>
                  <a:pt x="1613879" y="4767"/>
                </a:lnTo>
                <a:lnTo>
                  <a:pt x="1624591" y="7946"/>
                </a:lnTo>
                <a:lnTo>
                  <a:pt x="1629748" y="9932"/>
                </a:lnTo>
                <a:lnTo>
                  <a:pt x="1635302" y="11919"/>
                </a:lnTo>
                <a:lnTo>
                  <a:pt x="1640856" y="14700"/>
                </a:lnTo>
                <a:lnTo>
                  <a:pt x="1646807" y="17481"/>
                </a:lnTo>
                <a:lnTo>
                  <a:pt x="1652361" y="20659"/>
                </a:lnTo>
                <a:lnTo>
                  <a:pt x="1657915" y="24235"/>
                </a:lnTo>
                <a:lnTo>
                  <a:pt x="1663866" y="27810"/>
                </a:lnTo>
                <a:lnTo>
                  <a:pt x="1669420" y="32181"/>
                </a:lnTo>
                <a:lnTo>
                  <a:pt x="1675371" y="36948"/>
                </a:lnTo>
                <a:lnTo>
                  <a:pt x="1681322" y="41716"/>
                </a:lnTo>
                <a:lnTo>
                  <a:pt x="1687273" y="47675"/>
                </a:lnTo>
                <a:lnTo>
                  <a:pt x="1693620" y="53634"/>
                </a:lnTo>
                <a:lnTo>
                  <a:pt x="1699968" y="59991"/>
                </a:lnTo>
                <a:lnTo>
                  <a:pt x="1706315" y="66745"/>
                </a:lnTo>
                <a:lnTo>
                  <a:pt x="1712663" y="73896"/>
                </a:lnTo>
                <a:lnTo>
                  <a:pt x="1719010" y="81445"/>
                </a:lnTo>
                <a:lnTo>
                  <a:pt x="1725358" y="90185"/>
                </a:lnTo>
                <a:lnTo>
                  <a:pt x="1732102" y="98926"/>
                </a:lnTo>
                <a:lnTo>
                  <a:pt x="1739243" y="108063"/>
                </a:lnTo>
                <a:lnTo>
                  <a:pt x="1745987" y="117996"/>
                </a:lnTo>
                <a:lnTo>
                  <a:pt x="1759873" y="139847"/>
                </a:lnTo>
                <a:lnTo>
                  <a:pt x="1840010" y="268569"/>
                </a:lnTo>
                <a:lnTo>
                  <a:pt x="1863417" y="306709"/>
                </a:lnTo>
                <a:lnTo>
                  <a:pt x="2090738" y="171233"/>
                </a:lnTo>
                <a:lnTo>
                  <a:pt x="1824935" y="757238"/>
                </a:lnTo>
                <a:lnTo>
                  <a:pt x="1158047" y="718303"/>
                </a:lnTo>
                <a:lnTo>
                  <a:pt x="1407188" y="572100"/>
                </a:lnTo>
                <a:lnTo>
                  <a:pt x="1267145" y="335711"/>
                </a:lnTo>
                <a:lnTo>
                  <a:pt x="1068388" y="0"/>
                </a:lnTo>
                <a:close/>
                <a:moveTo>
                  <a:pt x="953254" y="0"/>
                </a:moveTo>
                <a:lnTo>
                  <a:pt x="996186" y="0"/>
                </a:lnTo>
                <a:lnTo>
                  <a:pt x="1222376" y="381372"/>
                </a:lnTo>
                <a:lnTo>
                  <a:pt x="975117" y="814388"/>
                </a:lnTo>
                <a:lnTo>
                  <a:pt x="490538" y="534318"/>
                </a:lnTo>
                <a:lnTo>
                  <a:pt x="569247" y="398851"/>
                </a:lnTo>
                <a:lnTo>
                  <a:pt x="630863" y="293180"/>
                </a:lnTo>
                <a:lnTo>
                  <a:pt x="674591" y="218891"/>
                </a:lnTo>
                <a:lnTo>
                  <a:pt x="681349" y="207768"/>
                </a:lnTo>
                <a:lnTo>
                  <a:pt x="689299" y="196645"/>
                </a:lnTo>
                <a:lnTo>
                  <a:pt x="697249" y="185521"/>
                </a:lnTo>
                <a:lnTo>
                  <a:pt x="705200" y="174001"/>
                </a:lnTo>
                <a:lnTo>
                  <a:pt x="713945" y="162877"/>
                </a:lnTo>
                <a:lnTo>
                  <a:pt x="722691" y="151754"/>
                </a:lnTo>
                <a:lnTo>
                  <a:pt x="731834" y="141028"/>
                </a:lnTo>
                <a:lnTo>
                  <a:pt x="740977" y="130302"/>
                </a:lnTo>
                <a:lnTo>
                  <a:pt x="759263" y="110439"/>
                </a:lnTo>
                <a:lnTo>
                  <a:pt x="777549" y="92165"/>
                </a:lnTo>
                <a:lnTo>
                  <a:pt x="794245" y="75480"/>
                </a:lnTo>
                <a:lnTo>
                  <a:pt x="802195" y="68329"/>
                </a:lnTo>
                <a:lnTo>
                  <a:pt x="809748" y="61973"/>
                </a:lnTo>
                <a:lnTo>
                  <a:pt x="824854" y="50452"/>
                </a:lnTo>
                <a:lnTo>
                  <a:pt x="832804" y="44493"/>
                </a:lnTo>
                <a:lnTo>
                  <a:pt x="841152" y="38534"/>
                </a:lnTo>
                <a:lnTo>
                  <a:pt x="849500" y="33370"/>
                </a:lnTo>
                <a:lnTo>
                  <a:pt x="857848" y="28206"/>
                </a:lnTo>
                <a:lnTo>
                  <a:pt x="866991" y="23438"/>
                </a:lnTo>
                <a:lnTo>
                  <a:pt x="876134" y="19068"/>
                </a:lnTo>
                <a:lnTo>
                  <a:pt x="884880" y="14699"/>
                </a:lnTo>
                <a:lnTo>
                  <a:pt x="894420" y="11123"/>
                </a:lnTo>
                <a:lnTo>
                  <a:pt x="903961" y="7945"/>
                </a:lnTo>
                <a:lnTo>
                  <a:pt x="913899" y="5164"/>
                </a:lnTo>
                <a:lnTo>
                  <a:pt x="923439" y="2781"/>
                </a:lnTo>
                <a:lnTo>
                  <a:pt x="933377" y="1192"/>
                </a:lnTo>
                <a:lnTo>
                  <a:pt x="943316" y="397"/>
                </a:lnTo>
                <a:lnTo>
                  <a:pt x="953254" y="0"/>
                </a:lnTo>
                <a:close/>
              </a:path>
            </a:pathLst>
          </a:custGeom>
          <a:solidFill>
            <a:srgbClr val="DDDDDD"/>
          </a:solidFill>
          <a:ln>
            <a:noFill/>
          </a:ln>
        </p:spPr>
        <p:txBody>
          <a:bodyPr anchor="ctr">
            <a:normAutofit/>
            <a:scene3d>
              <a:camera prst="orthographicFront"/>
              <a:lightRig rig="threePt" dir="t"/>
            </a:scene3d>
            <a:sp3d>
              <a:contourClr>
                <a:srgbClr val="FFFFFF"/>
              </a:contourClr>
            </a:sp3d>
          </a:bodyPr>
          <a:lstStyle/>
          <a:p>
            <a:pPr algn="ctr" eaLnBrk="0" fontAlgn="base" hangingPunct="0">
              <a:spcBef>
                <a:spcPct val="0"/>
              </a:spcBef>
              <a:spcAft>
                <a:spcPct val="0"/>
              </a:spcAft>
            </a:pPr>
            <a:endParaRPr lang="zh-CN" altLang="en-US" sz="1350">
              <a:solidFill>
                <a:srgbClr val="FFFFFF"/>
              </a:solidFill>
            </a:endParaRPr>
          </a:p>
        </p:txBody>
      </p:sp>
    </p:spTree>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3525647" y="2107077"/>
            <a:ext cx="4653280" cy="1445260"/>
          </a:xfrm>
          <a:prstGeom prst="rect">
            <a:avLst/>
          </a:prstGeom>
          <a:noFill/>
        </p:spPr>
        <p:txBody>
          <a:bodyPr wrap="none" rtlCol="0">
            <a:spAutoFit/>
          </a:bodyPr>
          <a:lstStyle/>
          <a:p>
            <a:r>
              <a:rPr lang="zh-CN" altLang="en-US" sz="8800" dirty="0" smtClean="0">
                <a:solidFill>
                  <a:srgbClr val="C57E90"/>
                </a:solidFill>
                <a:latin typeface="汉仪文黑-55简" panose="00020600040101010101" pitchFamily="18" charset="-122"/>
                <a:ea typeface="汉仪文黑-55简" panose="00020600040101010101" pitchFamily="18" charset="-122"/>
              </a:rPr>
              <a:t>谢谢</a:t>
            </a:r>
            <a:r>
              <a:rPr lang="zh-CN" altLang="en-US" sz="8800" dirty="0" smtClean="0">
                <a:solidFill>
                  <a:srgbClr val="578FB7"/>
                </a:solidFill>
                <a:latin typeface="汉仪文黑-55简" panose="00020600040101010101" pitchFamily="18" charset="-122"/>
                <a:ea typeface="汉仪文黑-55简" panose="00020600040101010101" pitchFamily="18" charset="-122"/>
              </a:rPr>
              <a:t>观看</a:t>
            </a:r>
            <a:endParaRPr lang="zh-CN" altLang="en-US" sz="8800" dirty="0" smtClean="0">
              <a:solidFill>
                <a:srgbClr val="578FB7"/>
              </a:solidFill>
              <a:latin typeface="汉仪文黑-55简" panose="00020600040101010101" pitchFamily="18" charset="-122"/>
              <a:ea typeface="汉仪文黑-55简" panose="00020600040101010101" pitchFamily="18" charset="-122"/>
            </a:endParaRPr>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4405630" y="4171315"/>
            <a:ext cx="2585085" cy="631190"/>
          </a:xfrm>
          <a:prstGeom prst="roundRect">
            <a:avLst>
              <a:gd name="adj" fmla="val 50000"/>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4388485" y="4171315"/>
            <a:ext cx="2602230" cy="630555"/>
          </a:xfrm>
          <a:prstGeom prst="rect">
            <a:avLst/>
          </a:prstGeom>
          <a:noFill/>
        </p:spPr>
        <p:txBody>
          <a:bodyPr wrap="square" rtlCol="0">
            <a:noAutofit/>
          </a:bodyPr>
          <a:lstStyle/>
          <a:p>
            <a:pPr algn="ctr"/>
            <a:r>
              <a:rPr lang="zh-CN" sz="2800" dirty="0" smtClean="0">
                <a:solidFill>
                  <a:schemeClr val="bg1"/>
                </a:solidFill>
                <a:latin typeface="汉仪文黑-55简" panose="00020600040101010101" pitchFamily="18" charset="-122"/>
                <a:ea typeface="汉仪文黑-55简" panose="00020600040101010101" pitchFamily="18" charset="-122"/>
              </a:rPr>
              <a:t>北京出版社</a:t>
            </a:r>
            <a:endParaRPr lang="zh-CN" sz="2800" dirty="0" smtClean="0">
              <a:solidFill>
                <a:schemeClr val="bg1"/>
              </a:solidFill>
              <a:latin typeface="汉仪文黑-55简" panose="00020600040101010101" pitchFamily="18" charset="-122"/>
              <a:ea typeface="汉仪文黑-55简" panose="00020600040101010101" pitchFamily="18" charset="-122"/>
            </a:endParaRPr>
          </a:p>
        </p:txBody>
      </p:sp>
      <p:sp>
        <p:nvSpPr>
          <p:cNvPr id="18" name="矩形 17"/>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5E9DBD"/>
        </a:solidFill>
        <a:effectLst/>
      </p:bgPr>
    </p:bg>
    <p:spTree>
      <p:nvGrpSpPr>
        <p:cNvPr id="1" name=""/>
        <p:cNvGrpSpPr/>
        <p:nvPr/>
      </p:nvGrpSpPr>
      <p:grpSpPr>
        <a:xfrm>
          <a:off x="0" y="0"/>
          <a:ext cx="0" cy="0"/>
          <a:chOff x="0" y="0"/>
          <a:chExt cx="0" cy="0"/>
        </a:xfrm>
      </p:grpSpPr>
      <p:sp>
        <p:nvSpPr>
          <p:cNvPr id="43" name="矩形 42"/>
          <p:cNvSpPr/>
          <p:nvPr/>
        </p:nvSpPr>
        <p:spPr>
          <a:xfrm>
            <a:off x="4343952" y="0"/>
            <a:ext cx="7852531" cy="3439142"/>
          </a:xfrm>
          <a:prstGeom prst="rect">
            <a:avLst/>
          </a:prstGeom>
          <a:solidFill>
            <a:srgbClr val="E5C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1" y="3439143"/>
            <a:ext cx="4343951" cy="3418858"/>
          </a:xfrm>
          <a:prstGeom prst="rect">
            <a:avLst/>
          </a:prstGeom>
          <a:solidFill>
            <a:srgbClr val="E5C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93595" y="309282"/>
            <a:ext cx="11604811" cy="623943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8162364" y="880784"/>
            <a:ext cx="860611" cy="860611"/>
          </a:xfrm>
          <a:prstGeom prst="ellipse">
            <a:avLst/>
          </a:prstGeom>
          <a:solidFill>
            <a:srgbClr val="5E9D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9265023" y="880783"/>
            <a:ext cx="860611" cy="860611"/>
          </a:xfrm>
          <a:prstGeom prst="ellipse">
            <a:avLst/>
          </a:prstGeom>
          <a:solidFill>
            <a:srgbClr val="5E9D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0367682" y="880783"/>
            <a:ext cx="860611" cy="860611"/>
          </a:xfrm>
          <a:prstGeom prst="ellipse">
            <a:avLst/>
          </a:prstGeom>
          <a:solidFill>
            <a:srgbClr val="5E9D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65"/>
          <p:cNvSpPr>
            <a:spLocks noEditPoints="1"/>
          </p:cNvSpPr>
          <p:nvPr/>
        </p:nvSpPr>
        <p:spPr bwMode="auto">
          <a:xfrm>
            <a:off x="10518746" y="1131176"/>
            <a:ext cx="558481" cy="399594"/>
          </a:xfrm>
          <a:custGeom>
            <a:avLst/>
            <a:gdLst>
              <a:gd name="T0" fmla="*/ 763 w 3584"/>
              <a:gd name="T1" fmla="*/ 1686 h 2687"/>
              <a:gd name="T2" fmla="*/ 996 w 3584"/>
              <a:gd name="T3" fmla="*/ 1876 h 2687"/>
              <a:gd name="T4" fmla="*/ 1212 w 3584"/>
              <a:gd name="T5" fmla="*/ 2067 h 2687"/>
              <a:gd name="T6" fmla="*/ 1400 w 3584"/>
              <a:gd name="T7" fmla="*/ 2264 h 2687"/>
              <a:gd name="T8" fmla="*/ 1382 w 3584"/>
              <a:gd name="T9" fmla="*/ 2616 h 2687"/>
              <a:gd name="T10" fmla="*/ 1055 w 3584"/>
              <a:gd name="T11" fmla="*/ 2635 h 2687"/>
              <a:gd name="T12" fmla="*/ 1046 w 3584"/>
              <a:gd name="T13" fmla="*/ 2390 h 2687"/>
              <a:gd name="T14" fmla="*/ 793 w 3584"/>
              <a:gd name="T15" fmla="*/ 2341 h 2687"/>
              <a:gd name="T16" fmla="*/ 760 w 3584"/>
              <a:gd name="T17" fmla="*/ 2154 h 2687"/>
              <a:gd name="T18" fmla="*/ 545 w 3584"/>
              <a:gd name="T19" fmla="*/ 2046 h 2687"/>
              <a:gd name="T20" fmla="*/ 502 w 3584"/>
              <a:gd name="T21" fmla="*/ 1911 h 2687"/>
              <a:gd name="T22" fmla="*/ 310 w 3584"/>
              <a:gd name="T23" fmla="*/ 1726 h 2687"/>
              <a:gd name="T24" fmla="*/ 567 w 3584"/>
              <a:gd name="T25" fmla="*/ 1457 h 2687"/>
              <a:gd name="T26" fmla="*/ 1656 w 3584"/>
              <a:gd name="T27" fmla="*/ 132 h 2687"/>
              <a:gd name="T28" fmla="*/ 1503 w 3584"/>
              <a:gd name="T29" fmla="*/ 242 h 2687"/>
              <a:gd name="T30" fmla="*/ 1129 w 3584"/>
              <a:gd name="T31" fmla="*/ 490 h 2687"/>
              <a:gd name="T32" fmla="*/ 1133 w 3584"/>
              <a:gd name="T33" fmla="*/ 1009 h 2687"/>
              <a:gd name="T34" fmla="*/ 1524 w 3584"/>
              <a:gd name="T35" fmla="*/ 1080 h 2687"/>
              <a:gd name="T36" fmla="*/ 2026 w 3584"/>
              <a:gd name="T37" fmla="*/ 879 h 2687"/>
              <a:gd name="T38" fmla="*/ 2224 w 3584"/>
              <a:gd name="T39" fmla="*/ 1016 h 2687"/>
              <a:gd name="T40" fmla="*/ 2359 w 3584"/>
              <a:gd name="T41" fmla="*/ 1156 h 2687"/>
              <a:gd name="T42" fmla="*/ 2492 w 3584"/>
              <a:gd name="T43" fmla="*/ 1295 h 2687"/>
              <a:gd name="T44" fmla="*/ 2841 w 3584"/>
              <a:gd name="T45" fmla="*/ 1656 h 2687"/>
              <a:gd name="T46" fmla="*/ 2770 w 3584"/>
              <a:gd name="T47" fmla="*/ 1928 h 2687"/>
              <a:gd name="T48" fmla="*/ 2488 w 3584"/>
              <a:gd name="T49" fmla="*/ 1753 h 2687"/>
              <a:gd name="T50" fmla="*/ 2349 w 3584"/>
              <a:gd name="T51" fmla="*/ 1626 h 2687"/>
              <a:gd name="T52" fmla="*/ 2340 w 3584"/>
              <a:gd name="T53" fmla="*/ 1664 h 2687"/>
              <a:gd name="T54" fmla="*/ 2578 w 3584"/>
              <a:gd name="T55" fmla="*/ 1930 h 2687"/>
              <a:gd name="T56" fmla="*/ 2552 w 3584"/>
              <a:gd name="T57" fmla="*/ 2176 h 2687"/>
              <a:gd name="T58" fmla="*/ 2266 w 3584"/>
              <a:gd name="T59" fmla="*/ 2070 h 2687"/>
              <a:gd name="T60" fmla="*/ 2025 w 3584"/>
              <a:gd name="T61" fmla="*/ 1855 h 2687"/>
              <a:gd name="T62" fmla="*/ 2147 w 3584"/>
              <a:gd name="T63" fmla="*/ 2024 h 2687"/>
              <a:gd name="T64" fmla="*/ 2312 w 3584"/>
              <a:gd name="T65" fmla="*/ 2280 h 2687"/>
              <a:gd name="T66" fmla="*/ 2066 w 3584"/>
              <a:gd name="T67" fmla="*/ 2400 h 2687"/>
              <a:gd name="T68" fmla="*/ 1827 w 3584"/>
              <a:gd name="T69" fmla="*/ 2151 h 2687"/>
              <a:gd name="T70" fmla="*/ 1737 w 3584"/>
              <a:gd name="T71" fmla="*/ 2100 h 2687"/>
              <a:gd name="T72" fmla="*/ 1848 w 3584"/>
              <a:gd name="T73" fmla="*/ 2248 h 2687"/>
              <a:gd name="T74" fmla="*/ 1987 w 3584"/>
              <a:gd name="T75" fmla="*/ 2508 h 2687"/>
              <a:gd name="T76" fmla="*/ 1724 w 3584"/>
              <a:gd name="T77" fmla="*/ 2582 h 2687"/>
              <a:gd name="T78" fmla="*/ 1644 w 3584"/>
              <a:gd name="T79" fmla="*/ 2446 h 2687"/>
              <a:gd name="T80" fmla="*/ 1392 w 3584"/>
              <a:gd name="T81" fmla="*/ 2069 h 2687"/>
              <a:gd name="T82" fmla="*/ 1097 w 3584"/>
              <a:gd name="T83" fmla="*/ 1681 h 2687"/>
              <a:gd name="T84" fmla="*/ 734 w 3584"/>
              <a:gd name="T85" fmla="*/ 1321 h 2687"/>
              <a:gd name="T86" fmla="*/ 267 w 3584"/>
              <a:gd name="T87" fmla="*/ 1429 h 2687"/>
              <a:gd name="T88" fmla="*/ 11 w 3584"/>
              <a:gd name="T89" fmla="*/ 1498 h 2687"/>
              <a:gd name="T90" fmla="*/ 619 w 3584"/>
              <a:gd name="T91" fmla="*/ 351 h 2687"/>
              <a:gd name="T92" fmla="*/ 772 w 3584"/>
              <a:gd name="T93" fmla="*/ 263 h 2687"/>
              <a:gd name="T94" fmla="*/ 1188 w 3584"/>
              <a:gd name="T95" fmla="*/ 50 h 2687"/>
              <a:gd name="T96" fmla="*/ 2446 w 3584"/>
              <a:gd name="T97" fmla="*/ 56 h 2687"/>
              <a:gd name="T98" fmla="*/ 2825 w 3584"/>
              <a:gd name="T99" fmla="*/ 385 h 2687"/>
              <a:gd name="T100" fmla="*/ 2962 w 3584"/>
              <a:gd name="T101" fmla="*/ 458 h 2687"/>
              <a:gd name="T102" fmla="*/ 3316 w 3584"/>
              <a:gd name="T103" fmla="*/ 398 h 2687"/>
              <a:gd name="T104" fmla="*/ 3584 w 3584"/>
              <a:gd name="T105" fmla="*/ 1458 h 2687"/>
              <a:gd name="T106" fmla="*/ 3335 w 3584"/>
              <a:gd name="T107" fmla="*/ 1506 h 2687"/>
              <a:gd name="T108" fmla="*/ 3055 w 3584"/>
              <a:gd name="T109" fmla="*/ 1502 h 2687"/>
              <a:gd name="T110" fmla="*/ 2714 w 3584"/>
              <a:gd name="T111" fmla="*/ 1171 h 2687"/>
              <a:gd name="T112" fmla="*/ 2325 w 3584"/>
              <a:gd name="T113" fmla="*/ 772 h 2687"/>
              <a:gd name="T114" fmla="*/ 2197 w 3584"/>
              <a:gd name="T115" fmla="*/ 653 h 2687"/>
              <a:gd name="T116" fmla="*/ 1845 w 3584"/>
              <a:gd name="T117" fmla="*/ 733 h 2687"/>
              <a:gd name="T118" fmla="*/ 1414 w 3584"/>
              <a:gd name="T119" fmla="*/ 952 h 2687"/>
              <a:gd name="T120" fmla="*/ 1186 w 3584"/>
              <a:gd name="T121" fmla="*/ 674 h 2687"/>
              <a:gd name="T122" fmla="*/ 1604 w 3584"/>
              <a:gd name="T123" fmla="*/ 363 h 2687"/>
              <a:gd name="T124" fmla="*/ 2186 w 3584"/>
              <a:gd name="T125" fmla="*/ 28 h 2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84" h="2687">
                <a:moveTo>
                  <a:pt x="567" y="1457"/>
                </a:moveTo>
                <a:lnTo>
                  <a:pt x="600" y="1458"/>
                </a:lnTo>
                <a:lnTo>
                  <a:pt x="632" y="1466"/>
                </a:lnTo>
                <a:lnTo>
                  <a:pt x="661" y="1478"/>
                </a:lnTo>
                <a:lnTo>
                  <a:pt x="689" y="1495"/>
                </a:lnTo>
                <a:lnTo>
                  <a:pt x="715" y="1517"/>
                </a:lnTo>
                <a:lnTo>
                  <a:pt x="733" y="1541"/>
                </a:lnTo>
                <a:lnTo>
                  <a:pt x="747" y="1567"/>
                </a:lnTo>
                <a:lnTo>
                  <a:pt x="757" y="1596"/>
                </a:lnTo>
                <a:lnTo>
                  <a:pt x="764" y="1625"/>
                </a:lnTo>
                <a:lnTo>
                  <a:pt x="765" y="1656"/>
                </a:lnTo>
                <a:lnTo>
                  <a:pt x="763" y="1686"/>
                </a:lnTo>
                <a:lnTo>
                  <a:pt x="756" y="1717"/>
                </a:lnTo>
                <a:lnTo>
                  <a:pt x="785" y="1712"/>
                </a:lnTo>
                <a:lnTo>
                  <a:pt x="815" y="1710"/>
                </a:lnTo>
                <a:lnTo>
                  <a:pt x="844" y="1714"/>
                </a:lnTo>
                <a:lnTo>
                  <a:pt x="873" y="1720"/>
                </a:lnTo>
                <a:lnTo>
                  <a:pt x="899" y="1731"/>
                </a:lnTo>
                <a:lnTo>
                  <a:pt x="924" y="1747"/>
                </a:lnTo>
                <a:lnTo>
                  <a:pt x="947" y="1767"/>
                </a:lnTo>
                <a:lnTo>
                  <a:pt x="965" y="1792"/>
                </a:lnTo>
                <a:lnTo>
                  <a:pt x="981" y="1818"/>
                </a:lnTo>
                <a:lnTo>
                  <a:pt x="991" y="1847"/>
                </a:lnTo>
                <a:lnTo>
                  <a:pt x="996" y="1876"/>
                </a:lnTo>
                <a:lnTo>
                  <a:pt x="997" y="1906"/>
                </a:lnTo>
                <a:lnTo>
                  <a:pt x="995" y="1937"/>
                </a:lnTo>
                <a:lnTo>
                  <a:pt x="988" y="1968"/>
                </a:lnTo>
                <a:lnTo>
                  <a:pt x="1018" y="1962"/>
                </a:lnTo>
                <a:lnTo>
                  <a:pt x="1047" y="1961"/>
                </a:lnTo>
                <a:lnTo>
                  <a:pt x="1077" y="1963"/>
                </a:lnTo>
                <a:lnTo>
                  <a:pt x="1105" y="1971"/>
                </a:lnTo>
                <a:lnTo>
                  <a:pt x="1132" y="1982"/>
                </a:lnTo>
                <a:lnTo>
                  <a:pt x="1156" y="1997"/>
                </a:lnTo>
                <a:lnTo>
                  <a:pt x="1179" y="2018"/>
                </a:lnTo>
                <a:lnTo>
                  <a:pt x="1198" y="2041"/>
                </a:lnTo>
                <a:lnTo>
                  <a:pt x="1212" y="2067"/>
                </a:lnTo>
                <a:lnTo>
                  <a:pt x="1223" y="2093"/>
                </a:lnTo>
                <a:lnTo>
                  <a:pt x="1229" y="2122"/>
                </a:lnTo>
                <a:lnTo>
                  <a:pt x="1232" y="2151"/>
                </a:lnTo>
                <a:lnTo>
                  <a:pt x="1229" y="2180"/>
                </a:lnTo>
                <a:lnTo>
                  <a:pt x="1225" y="2210"/>
                </a:lnTo>
                <a:lnTo>
                  <a:pt x="1215" y="2239"/>
                </a:lnTo>
                <a:lnTo>
                  <a:pt x="1248" y="2232"/>
                </a:lnTo>
                <a:lnTo>
                  <a:pt x="1280" y="2228"/>
                </a:lnTo>
                <a:lnTo>
                  <a:pt x="1311" y="2230"/>
                </a:lnTo>
                <a:lnTo>
                  <a:pt x="1343" y="2236"/>
                </a:lnTo>
                <a:lnTo>
                  <a:pt x="1372" y="2248"/>
                </a:lnTo>
                <a:lnTo>
                  <a:pt x="1400" y="2264"/>
                </a:lnTo>
                <a:lnTo>
                  <a:pt x="1424" y="2286"/>
                </a:lnTo>
                <a:lnTo>
                  <a:pt x="1444" y="2312"/>
                </a:lnTo>
                <a:lnTo>
                  <a:pt x="1461" y="2342"/>
                </a:lnTo>
                <a:lnTo>
                  <a:pt x="1471" y="2374"/>
                </a:lnTo>
                <a:lnTo>
                  <a:pt x="1476" y="2406"/>
                </a:lnTo>
                <a:lnTo>
                  <a:pt x="1477" y="2440"/>
                </a:lnTo>
                <a:lnTo>
                  <a:pt x="1472" y="2473"/>
                </a:lnTo>
                <a:lnTo>
                  <a:pt x="1463" y="2507"/>
                </a:lnTo>
                <a:lnTo>
                  <a:pt x="1448" y="2538"/>
                </a:lnTo>
                <a:lnTo>
                  <a:pt x="1429" y="2569"/>
                </a:lnTo>
                <a:lnTo>
                  <a:pt x="1404" y="2597"/>
                </a:lnTo>
                <a:lnTo>
                  <a:pt x="1382" y="2616"/>
                </a:lnTo>
                <a:lnTo>
                  <a:pt x="1357" y="2634"/>
                </a:lnTo>
                <a:lnTo>
                  <a:pt x="1330" y="2650"/>
                </a:lnTo>
                <a:lnTo>
                  <a:pt x="1301" y="2663"/>
                </a:lnTo>
                <a:lnTo>
                  <a:pt x="1272" y="2674"/>
                </a:lnTo>
                <a:lnTo>
                  <a:pt x="1241" y="2681"/>
                </a:lnTo>
                <a:lnTo>
                  <a:pt x="1211" y="2686"/>
                </a:lnTo>
                <a:lnTo>
                  <a:pt x="1180" y="2687"/>
                </a:lnTo>
                <a:lnTo>
                  <a:pt x="1151" y="2684"/>
                </a:lnTo>
                <a:lnTo>
                  <a:pt x="1124" y="2679"/>
                </a:lnTo>
                <a:lnTo>
                  <a:pt x="1097" y="2668"/>
                </a:lnTo>
                <a:lnTo>
                  <a:pt x="1075" y="2654"/>
                </a:lnTo>
                <a:lnTo>
                  <a:pt x="1055" y="2635"/>
                </a:lnTo>
                <a:lnTo>
                  <a:pt x="1036" y="2610"/>
                </a:lnTo>
                <a:lnTo>
                  <a:pt x="1024" y="2585"/>
                </a:lnTo>
                <a:lnTo>
                  <a:pt x="1018" y="2561"/>
                </a:lnTo>
                <a:lnTo>
                  <a:pt x="1016" y="2537"/>
                </a:lnTo>
                <a:lnTo>
                  <a:pt x="1018" y="2514"/>
                </a:lnTo>
                <a:lnTo>
                  <a:pt x="1023" y="2491"/>
                </a:lnTo>
                <a:lnTo>
                  <a:pt x="1030" y="2470"/>
                </a:lnTo>
                <a:lnTo>
                  <a:pt x="1039" y="2448"/>
                </a:lnTo>
                <a:lnTo>
                  <a:pt x="1048" y="2426"/>
                </a:lnTo>
                <a:lnTo>
                  <a:pt x="1057" y="2404"/>
                </a:lnTo>
                <a:lnTo>
                  <a:pt x="1066" y="2383"/>
                </a:lnTo>
                <a:lnTo>
                  <a:pt x="1046" y="2390"/>
                </a:lnTo>
                <a:lnTo>
                  <a:pt x="1025" y="2396"/>
                </a:lnTo>
                <a:lnTo>
                  <a:pt x="1005" y="2403"/>
                </a:lnTo>
                <a:lnTo>
                  <a:pt x="982" y="2408"/>
                </a:lnTo>
                <a:lnTo>
                  <a:pt x="959" y="2414"/>
                </a:lnTo>
                <a:lnTo>
                  <a:pt x="936" y="2416"/>
                </a:lnTo>
                <a:lnTo>
                  <a:pt x="913" y="2417"/>
                </a:lnTo>
                <a:lnTo>
                  <a:pt x="890" y="2415"/>
                </a:lnTo>
                <a:lnTo>
                  <a:pt x="868" y="2410"/>
                </a:lnTo>
                <a:lnTo>
                  <a:pt x="848" y="2400"/>
                </a:lnTo>
                <a:lnTo>
                  <a:pt x="828" y="2386"/>
                </a:lnTo>
                <a:lnTo>
                  <a:pt x="811" y="2367"/>
                </a:lnTo>
                <a:lnTo>
                  <a:pt x="793" y="2341"/>
                </a:lnTo>
                <a:lnTo>
                  <a:pt x="783" y="2317"/>
                </a:lnTo>
                <a:lnTo>
                  <a:pt x="778" y="2293"/>
                </a:lnTo>
                <a:lnTo>
                  <a:pt x="778" y="2269"/>
                </a:lnTo>
                <a:lnTo>
                  <a:pt x="781" y="2246"/>
                </a:lnTo>
                <a:lnTo>
                  <a:pt x="787" y="2224"/>
                </a:lnTo>
                <a:lnTo>
                  <a:pt x="794" y="2201"/>
                </a:lnTo>
                <a:lnTo>
                  <a:pt x="802" y="2179"/>
                </a:lnTo>
                <a:lnTo>
                  <a:pt x="809" y="2159"/>
                </a:lnTo>
                <a:lnTo>
                  <a:pt x="817" y="2137"/>
                </a:lnTo>
                <a:lnTo>
                  <a:pt x="799" y="2142"/>
                </a:lnTo>
                <a:lnTo>
                  <a:pt x="780" y="2148"/>
                </a:lnTo>
                <a:lnTo>
                  <a:pt x="760" y="2154"/>
                </a:lnTo>
                <a:lnTo>
                  <a:pt x="740" y="2160"/>
                </a:lnTo>
                <a:lnTo>
                  <a:pt x="719" y="2164"/>
                </a:lnTo>
                <a:lnTo>
                  <a:pt x="698" y="2168"/>
                </a:lnTo>
                <a:lnTo>
                  <a:pt x="677" y="2168"/>
                </a:lnTo>
                <a:lnTo>
                  <a:pt x="656" y="2167"/>
                </a:lnTo>
                <a:lnTo>
                  <a:pt x="636" y="2162"/>
                </a:lnTo>
                <a:lnTo>
                  <a:pt x="615" y="2152"/>
                </a:lnTo>
                <a:lnTo>
                  <a:pt x="597" y="2137"/>
                </a:lnTo>
                <a:lnTo>
                  <a:pt x="578" y="2117"/>
                </a:lnTo>
                <a:lnTo>
                  <a:pt x="562" y="2092"/>
                </a:lnTo>
                <a:lnTo>
                  <a:pt x="551" y="2068"/>
                </a:lnTo>
                <a:lnTo>
                  <a:pt x="545" y="2046"/>
                </a:lnTo>
                <a:lnTo>
                  <a:pt x="544" y="2024"/>
                </a:lnTo>
                <a:lnTo>
                  <a:pt x="545" y="2004"/>
                </a:lnTo>
                <a:lnTo>
                  <a:pt x="550" y="1983"/>
                </a:lnTo>
                <a:lnTo>
                  <a:pt x="556" y="1963"/>
                </a:lnTo>
                <a:lnTo>
                  <a:pt x="563" y="1945"/>
                </a:lnTo>
                <a:lnTo>
                  <a:pt x="571" y="1925"/>
                </a:lnTo>
                <a:lnTo>
                  <a:pt x="578" y="1906"/>
                </a:lnTo>
                <a:lnTo>
                  <a:pt x="585" y="1887"/>
                </a:lnTo>
                <a:lnTo>
                  <a:pt x="565" y="1892"/>
                </a:lnTo>
                <a:lnTo>
                  <a:pt x="544" y="1899"/>
                </a:lnTo>
                <a:lnTo>
                  <a:pt x="524" y="1906"/>
                </a:lnTo>
                <a:lnTo>
                  <a:pt x="502" y="1911"/>
                </a:lnTo>
                <a:lnTo>
                  <a:pt x="480" y="1916"/>
                </a:lnTo>
                <a:lnTo>
                  <a:pt x="457" y="1919"/>
                </a:lnTo>
                <a:lnTo>
                  <a:pt x="435" y="1918"/>
                </a:lnTo>
                <a:lnTo>
                  <a:pt x="412" y="1913"/>
                </a:lnTo>
                <a:lnTo>
                  <a:pt x="389" y="1903"/>
                </a:lnTo>
                <a:lnTo>
                  <a:pt x="368" y="1888"/>
                </a:lnTo>
                <a:lnTo>
                  <a:pt x="346" y="1866"/>
                </a:lnTo>
                <a:lnTo>
                  <a:pt x="328" y="1841"/>
                </a:lnTo>
                <a:lnTo>
                  <a:pt x="317" y="1815"/>
                </a:lnTo>
                <a:lnTo>
                  <a:pt x="311" y="1786"/>
                </a:lnTo>
                <a:lnTo>
                  <a:pt x="309" y="1756"/>
                </a:lnTo>
                <a:lnTo>
                  <a:pt x="310" y="1726"/>
                </a:lnTo>
                <a:lnTo>
                  <a:pt x="316" y="1694"/>
                </a:lnTo>
                <a:lnTo>
                  <a:pt x="325" y="1662"/>
                </a:lnTo>
                <a:lnTo>
                  <a:pt x="338" y="1632"/>
                </a:lnTo>
                <a:lnTo>
                  <a:pt x="353" y="1602"/>
                </a:lnTo>
                <a:lnTo>
                  <a:pt x="371" y="1575"/>
                </a:lnTo>
                <a:lnTo>
                  <a:pt x="391" y="1549"/>
                </a:lnTo>
                <a:lnTo>
                  <a:pt x="412" y="1526"/>
                </a:lnTo>
                <a:lnTo>
                  <a:pt x="440" y="1502"/>
                </a:lnTo>
                <a:lnTo>
                  <a:pt x="470" y="1483"/>
                </a:lnTo>
                <a:lnTo>
                  <a:pt x="502" y="1469"/>
                </a:lnTo>
                <a:lnTo>
                  <a:pt x="535" y="1460"/>
                </a:lnTo>
                <a:lnTo>
                  <a:pt x="567" y="1457"/>
                </a:lnTo>
                <a:close/>
                <a:moveTo>
                  <a:pt x="1351" y="15"/>
                </a:moveTo>
                <a:lnTo>
                  <a:pt x="1395" y="17"/>
                </a:lnTo>
                <a:lnTo>
                  <a:pt x="1437" y="23"/>
                </a:lnTo>
                <a:lnTo>
                  <a:pt x="1475" y="31"/>
                </a:lnTo>
                <a:lnTo>
                  <a:pt x="1510" y="41"/>
                </a:lnTo>
                <a:lnTo>
                  <a:pt x="1540" y="54"/>
                </a:lnTo>
                <a:lnTo>
                  <a:pt x="1568" y="67"/>
                </a:lnTo>
                <a:lnTo>
                  <a:pt x="1592" y="82"/>
                </a:lnTo>
                <a:lnTo>
                  <a:pt x="1612" y="96"/>
                </a:lnTo>
                <a:lnTo>
                  <a:pt x="1631" y="109"/>
                </a:lnTo>
                <a:lnTo>
                  <a:pt x="1645" y="121"/>
                </a:lnTo>
                <a:lnTo>
                  <a:pt x="1656" y="132"/>
                </a:lnTo>
                <a:lnTo>
                  <a:pt x="1664" y="139"/>
                </a:lnTo>
                <a:lnTo>
                  <a:pt x="1668" y="145"/>
                </a:lnTo>
                <a:lnTo>
                  <a:pt x="1669" y="147"/>
                </a:lnTo>
                <a:lnTo>
                  <a:pt x="1667" y="149"/>
                </a:lnTo>
                <a:lnTo>
                  <a:pt x="1659" y="152"/>
                </a:lnTo>
                <a:lnTo>
                  <a:pt x="1647" y="160"/>
                </a:lnTo>
                <a:lnTo>
                  <a:pt x="1631" y="169"/>
                </a:lnTo>
                <a:lnTo>
                  <a:pt x="1610" y="180"/>
                </a:lnTo>
                <a:lnTo>
                  <a:pt x="1587" y="193"/>
                </a:lnTo>
                <a:lnTo>
                  <a:pt x="1561" y="208"/>
                </a:lnTo>
                <a:lnTo>
                  <a:pt x="1533" y="224"/>
                </a:lnTo>
                <a:lnTo>
                  <a:pt x="1503" y="242"/>
                </a:lnTo>
                <a:lnTo>
                  <a:pt x="1472" y="260"/>
                </a:lnTo>
                <a:lnTo>
                  <a:pt x="1439" y="279"/>
                </a:lnTo>
                <a:lnTo>
                  <a:pt x="1406" y="299"/>
                </a:lnTo>
                <a:lnTo>
                  <a:pt x="1372" y="318"/>
                </a:lnTo>
                <a:lnTo>
                  <a:pt x="1340" y="339"/>
                </a:lnTo>
                <a:lnTo>
                  <a:pt x="1308" y="359"/>
                </a:lnTo>
                <a:lnTo>
                  <a:pt x="1277" y="378"/>
                </a:lnTo>
                <a:lnTo>
                  <a:pt x="1249" y="397"/>
                </a:lnTo>
                <a:lnTo>
                  <a:pt x="1222" y="414"/>
                </a:lnTo>
                <a:lnTo>
                  <a:pt x="1198" y="432"/>
                </a:lnTo>
                <a:lnTo>
                  <a:pt x="1162" y="458"/>
                </a:lnTo>
                <a:lnTo>
                  <a:pt x="1129" y="490"/>
                </a:lnTo>
                <a:lnTo>
                  <a:pt x="1100" y="524"/>
                </a:lnTo>
                <a:lnTo>
                  <a:pt x="1075" y="564"/>
                </a:lnTo>
                <a:lnTo>
                  <a:pt x="1055" y="605"/>
                </a:lnTo>
                <a:lnTo>
                  <a:pt x="1041" y="650"/>
                </a:lnTo>
                <a:lnTo>
                  <a:pt x="1031" y="697"/>
                </a:lnTo>
                <a:lnTo>
                  <a:pt x="1029" y="746"/>
                </a:lnTo>
                <a:lnTo>
                  <a:pt x="1032" y="796"/>
                </a:lnTo>
                <a:lnTo>
                  <a:pt x="1041" y="845"/>
                </a:lnTo>
                <a:lnTo>
                  <a:pt x="1056" y="891"/>
                </a:lnTo>
                <a:lnTo>
                  <a:pt x="1077" y="934"/>
                </a:lnTo>
                <a:lnTo>
                  <a:pt x="1103" y="973"/>
                </a:lnTo>
                <a:lnTo>
                  <a:pt x="1133" y="1009"/>
                </a:lnTo>
                <a:lnTo>
                  <a:pt x="1167" y="1040"/>
                </a:lnTo>
                <a:lnTo>
                  <a:pt x="1205" y="1067"/>
                </a:lnTo>
                <a:lnTo>
                  <a:pt x="1247" y="1088"/>
                </a:lnTo>
                <a:lnTo>
                  <a:pt x="1292" y="1104"/>
                </a:lnTo>
                <a:lnTo>
                  <a:pt x="1339" y="1114"/>
                </a:lnTo>
                <a:lnTo>
                  <a:pt x="1387" y="1118"/>
                </a:lnTo>
                <a:lnTo>
                  <a:pt x="1397" y="1117"/>
                </a:lnTo>
                <a:lnTo>
                  <a:pt x="1413" y="1114"/>
                </a:lnTo>
                <a:lnTo>
                  <a:pt x="1435" y="1109"/>
                </a:lnTo>
                <a:lnTo>
                  <a:pt x="1461" y="1102"/>
                </a:lnTo>
                <a:lnTo>
                  <a:pt x="1490" y="1092"/>
                </a:lnTo>
                <a:lnTo>
                  <a:pt x="1524" y="1080"/>
                </a:lnTo>
                <a:lnTo>
                  <a:pt x="1560" y="1063"/>
                </a:lnTo>
                <a:lnTo>
                  <a:pt x="1597" y="1045"/>
                </a:lnTo>
                <a:lnTo>
                  <a:pt x="1646" y="1021"/>
                </a:lnTo>
                <a:lnTo>
                  <a:pt x="1699" y="996"/>
                </a:lnTo>
                <a:lnTo>
                  <a:pt x="1753" y="970"/>
                </a:lnTo>
                <a:lnTo>
                  <a:pt x="1808" y="944"/>
                </a:lnTo>
                <a:lnTo>
                  <a:pt x="1861" y="919"/>
                </a:lnTo>
                <a:lnTo>
                  <a:pt x="1911" y="896"/>
                </a:lnTo>
                <a:lnTo>
                  <a:pt x="1942" y="884"/>
                </a:lnTo>
                <a:lnTo>
                  <a:pt x="1971" y="878"/>
                </a:lnTo>
                <a:lnTo>
                  <a:pt x="2000" y="877"/>
                </a:lnTo>
                <a:lnTo>
                  <a:pt x="2026" y="879"/>
                </a:lnTo>
                <a:lnTo>
                  <a:pt x="2050" y="883"/>
                </a:lnTo>
                <a:lnTo>
                  <a:pt x="2073" y="891"/>
                </a:lnTo>
                <a:lnTo>
                  <a:pt x="2092" y="900"/>
                </a:lnTo>
                <a:lnTo>
                  <a:pt x="2110" y="910"/>
                </a:lnTo>
                <a:lnTo>
                  <a:pt x="2124" y="918"/>
                </a:lnTo>
                <a:lnTo>
                  <a:pt x="2136" y="927"/>
                </a:lnTo>
                <a:lnTo>
                  <a:pt x="2145" y="935"/>
                </a:lnTo>
                <a:lnTo>
                  <a:pt x="2150" y="939"/>
                </a:lnTo>
                <a:lnTo>
                  <a:pt x="2152" y="941"/>
                </a:lnTo>
                <a:lnTo>
                  <a:pt x="2179" y="968"/>
                </a:lnTo>
                <a:lnTo>
                  <a:pt x="2203" y="994"/>
                </a:lnTo>
                <a:lnTo>
                  <a:pt x="2224" y="1016"/>
                </a:lnTo>
                <a:lnTo>
                  <a:pt x="2243" y="1036"/>
                </a:lnTo>
                <a:lnTo>
                  <a:pt x="2260" y="1054"/>
                </a:lnTo>
                <a:lnTo>
                  <a:pt x="2276" y="1070"/>
                </a:lnTo>
                <a:lnTo>
                  <a:pt x="2289" y="1084"/>
                </a:lnTo>
                <a:lnTo>
                  <a:pt x="2301" y="1096"/>
                </a:lnTo>
                <a:lnTo>
                  <a:pt x="2312" y="1108"/>
                </a:lnTo>
                <a:lnTo>
                  <a:pt x="2321" y="1118"/>
                </a:lnTo>
                <a:lnTo>
                  <a:pt x="2330" y="1127"/>
                </a:lnTo>
                <a:lnTo>
                  <a:pt x="2338" y="1134"/>
                </a:lnTo>
                <a:lnTo>
                  <a:pt x="2345" y="1142"/>
                </a:lnTo>
                <a:lnTo>
                  <a:pt x="2352" y="1150"/>
                </a:lnTo>
                <a:lnTo>
                  <a:pt x="2359" y="1156"/>
                </a:lnTo>
                <a:lnTo>
                  <a:pt x="2365" y="1164"/>
                </a:lnTo>
                <a:lnTo>
                  <a:pt x="2373" y="1170"/>
                </a:lnTo>
                <a:lnTo>
                  <a:pt x="2379" y="1178"/>
                </a:lnTo>
                <a:lnTo>
                  <a:pt x="2387" y="1186"/>
                </a:lnTo>
                <a:lnTo>
                  <a:pt x="2396" y="1195"/>
                </a:lnTo>
                <a:lnTo>
                  <a:pt x="2405" y="1205"/>
                </a:lnTo>
                <a:lnTo>
                  <a:pt x="2415" y="1216"/>
                </a:lnTo>
                <a:lnTo>
                  <a:pt x="2427" y="1228"/>
                </a:lnTo>
                <a:lnTo>
                  <a:pt x="2440" y="1242"/>
                </a:lnTo>
                <a:lnTo>
                  <a:pt x="2456" y="1258"/>
                </a:lnTo>
                <a:lnTo>
                  <a:pt x="2473" y="1275"/>
                </a:lnTo>
                <a:lnTo>
                  <a:pt x="2492" y="1295"/>
                </a:lnTo>
                <a:lnTo>
                  <a:pt x="2512" y="1316"/>
                </a:lnTo>
                <a:lnTo>
                  <a:pt x="2536" y="1340"/>
                </a:lnTo>
                <a:lnTo>
                  <a:pt x="2563" y="1368"/>
                </a:lnTo>
                <a:lnTo>
                  <a:pt x="2592" y="1398"/>
                </a:lnTo>
                <a:lnTo>
                  <a:pt x="2624" y="1431"/>
                </a:lnTo>
                <a:lnTo>
                  <a:pt x="2659" y="1468"/>
                </a:lnTo>
                <a:lnTo>
                  <a:pt x="2698" y="1508"/>
                </a:lnTo>
                <a:lnTo>
                  <a:pt x="2739" y="1552"/>
                </a:lnTo>
                <a:lnTo>
                  <a:pt x="2785" y="1599"/>
                </a:lnTo>
                <a:lnTo>
                  <a:pt x="2835" y="1651"/>
                </a:lnTo>
                <a:lnTo>
                  <a:pt x="2839" y="1654"/>
                </a:lnTo>
                <a:lnTo>
                  <a:pt x="2841" y="1656"/>
                </a:lnTo>
                <a:lnTo>
                  <a:pt x="2859" y="1679"/>
                </a:lnTo>
                <a:lnTo>
                  <a:pt x="2872" y="1703"/>
                </a:lnTo>
                <a:lnTo>
                  <a:pt x="2882" y="1730"/>
                </a:lnTo>
                <a:lnTo>
                  <a:pt x="2887" y="1757"/>
                </a:lnTo>
                <a:lnTo>
                  <a:pt x="2887" y="1786"/>
                </a:lnTo>
                <a:lnTo>
                  <a:pt x="2881" y="1813"/>
                </a:lnTo>
                <a:lnTo>
                  <a:pt x="2872" y="1839"/>
                </a:lnTo>
                <a:lnTo>
                  <a:pt x="2859" y="1864"/>
                </a:lnTo>
                <a:lnTo>
                  <a:pt x="2841" y="1887"/>
                </a:lnTo>
                <a:lnTo>
                  <a:pt x="2819" y="1906"/>
                </a:lnTo>
                <a:lnTo>
                  <a:pt x="2795" y="1920"/>
                </a:lnTo>
                <a:lnTo>
                  <a:pt x="2770" y="1928"/>
                </a:lnTo>
                <a:lnTo>
                  <a:pt x="2743" y="1934"/>
                </a:lnTo>
                <a:lnTo>
                  <a:pt x="2716" y="1934"/>
                </a:lnTo>
                <a:lnTo>
                  <a:pt x="2689" y="1930"/>
                </a:lnTo>
                <a:lnTo>
                  <a:pt x="2664" y="1920"/>
                </a:lnTo>
                <a:lnTo>
                  <a:pt x="2640" y="1906"/>
                </a:lnTo>
                <a:lnTo>
                  <a:pt x="2618" y="1887"/>
                </a:lnTo>
                <a:lnTo>
                  <a:pt x="2617" y="1885"/>
                </a:lnTo>
                <a:lnTo>
                  <a:pt x="2615" y="1883"/>
                </a:lnTo>
                <a:lnTo>
                  <a:pt x="2579" y="1844"/>
                </a:lnTo>
                <a:lnTo>
                  <a:pt x="2545" y="1811"/>
                </a:lnTo>
                <a:lnTo>
                  <a:pt x="2516" y="1780"/>
                </a:lnTo>
                <a:lnTo>
                  <a:pt x="2488" y="1753"/>
                </a:lnTo>
                <a:lnTo>
                  <a:pt x="2465" y="1729"/>
                </a:lnTo>
                <a:lnTo>
                  <a:pt x="2445" y="1707"/>
                </a:lnTo>
                <a:lnTo>
                  <a:pt x="2426" y="1690"/>
                </a:lnTo>
                <a:lnTo>
                  <a:pt x="2411" y="1674"/>
                </a:lnTo>
                <a:lnTo>
                  <a:pt x="2398" y="1661"/>
                </a:lnTo>
                <a:lnTo>
                  <a:pt x="2386" y="1650"/>
                </a:lnTo>
                <a:lnTo>
                  <a:pt x="2377" y="1643"/>
                </a:lnTo>
                <a:lnTo>
                  <a:pt x="2368" y="1636"/>
                </a:lnTo>
                <a:lnTo>
                  <a:pt x="2362" y="1632"/>
                </a:lnTo>
                <a:lnTo>
                  <a:pt x="2357" y="1628"/>
                </a:lnTo>
                <a:lnTo>
                  <a:pt x="2353" y="1626"/>
                </a:lnTo>
                <a:lnTo>
                  <a:pt x="2349" y="1626"/>
                </a:lnTo>
                <a:lnTo>
                  <a:pt x="2347" y="1627"/>
                </a:lnTo>
                <a:lnTo>
                  <a:pt x="2344" y="1628"/>
                </a:lnTo>
                <a:lnTo>
                  <a:pt x="2341" y="1631"/>
                </a:lnTo>
                <a:lnTo>
                  <a:pt x="2339" y="1633"/>
                </a:lnTo>
                <a:lnTo>
                  <a:pt x="2337" y="1635"/>
                </a:lnTo>
                <a:lnTo>
                  <a:pt x="2335" y="1637"/>
                </a:lnTo>
                <a:lnTo>
                  <a:pt x="2333" y="1640"/>
                </a:lnTo>
                <a:lnTo>
                  <a:pt x="2332" y="1644"/>
                </a:lnTo>
                <a:lnTo>
                  <a:pt x="2332" y="1647"/>
                </a:lnTo>
                <a:lnTo>
                  <a:pt x="2333" y="1651"/>
                </a:lnTo>
                <a:lnTo>
                  <a:pt x="2336" y="1658"/>
                </a:lnTo>
                <a:lnTo>
                  <a:pt x="2340" y="1664"/>
                </a:lnTo>
                <a:lnTo>
                  <a:pt x="2345" y="1673"/>
                </a:lnTo>
                <a:lnTo>
                  <a:pt x="2353" y="1684"/>
                </a:lnTo>
                <a:lnTo>
                  <a:pt x="2362" y="1696"/>
                </a:lnTo>
                <a:lnTo>
                  <a:pt x="2374" y="1710"/>
                </a:lnTo>
                <a:lnTo>
                  <a:pt x="2389" y="1728"/>
                </a:lnTo>
                <a:lnTo>
                  <a:pt x="2405" y="1746"/>
                </a:lnTo>
                <a:lnTo>
                  <a:pt x="2426" y="1769"/>
                </a:lnTo>
                <a:lnTo>
                  <a:pt x="2449" y="1794"/>
                </a:lnTo>
                <a:lnTo>
                  <a:pt x="2475" y="1823"/>
                </a:lnTo>
                <a:lnTo>
                  <a:pt x="2506" y="1854"/>
                </a:lnTo>
                <a:lnTo>
                  <a:pt x="2540" y="1890"/>
                </a:lnTo>
                <a:lnTo>
                  <a:pt x="2578" y="1930"/>
                </a:lnTo>
                <a:lnTo>
                  <a:pt x="2580" y="1933"/>
                </a:lnTo>
                <a:lnTo>
                  <a:pt x="2582" y="1936"/>
                </a:lnTo>
                <a:lnTo>
                  <a:pt x="2583" y="1940"/>
                </a:lnTo>
                <a:lnTo>
                  <a:pt x="2600" y="1966"/>
                </a:lnTo>
                <a:lnTo>
                  <a:pt x="2611" y="1993"/>
                </a:lnTo>
                <a:lnTo>
                  <a:pt x="2617" y="2021"/>
                </a:lnTo>
                <a:lnTo>
                  <a:pt x="2618" y="2051"/>
                </a:lnTo>
                <a:lnTo>
                  <a:pt x="2614" y="2080"/>
                </a:lnTo>
                <a:lnTo>
                  <a:pt x="2605" y="2108"/>
                </a:lnTo>
                <a:lnTo>
                  <a:pt x="2592" y="2135"/>
                </a:lnTo>
                <a:lnTo>
                  <a:pt x="2572" y="2159"/>
                </a:lnTo>
                <a:lnTo>
                  <a:pt x="2552" y="2176"/>
                </a:lnTo>
                <a:lnTo>
                  <a:pt x="2529" y="2190"/>
                </a:lnTo>
                <a:lnTo>
                  <a:pt x="2504" y="2200"/>
                </a:lnTo>
                <a:lnTo>
                  <a:pt x="2479" y="2204"/>
                </a:lnTo>
                <a:lnTo>
                  <a:pt x="2452" y="2206"/>
                </a:lnTo>
                <a:lnTo>
                  <a:pt x="2426" y="2201"/>
                </a:lnTo>
                <a:lnTo>
                  <a:pt x="2401" y="2192"/>
                </a:lnTo>
                <a:lnTo>
                  <a:pt x="2377" y="2180"/>
                </a:lnTo>
                <a:lnTo>
                  <a:pt x="2356" y="2163"/>
                </a:lnTo>
                <a:lnTo>
                  <a:pt x="2355" y="2163"/>
                </a:lnTo>
                <a:lnTo>
                  <a:pt x="2354" y="2163"/>
                </a:lnTo>
                <a:lnTo>
                  <a:pt x="2308" y="2115"/>
                </a:lnTo>
                <a:lnTo>
                  <a:pt x="2266" y="2070"/>
                </a:lnTo>
                <a:lnTo>
                  <a:pt x="2227" y="2030"/>
                </a:lnTo>
                <a:lnTo>
                  <a:pt x="2192" y="1993"/>
                </a:lnTo>
                <a:lnTo>
                  <a:pt x="2160" y="1960"/>
                </a:lnTo>
                <a:lnTo>
                  <a:pt x="2132" y="1932"/>
                </a:lnTo>
                <a:lnTo>
                  <a:pt x="2108" y="1908"/>
                </a:lnTo>
                <a:lnTo>
                  <a:pt x="2086" y="1887"/>
                </a:lnTo>
                <a:lnTo>
                  <a:pt x="2068" y="1872"/>
                </a:lnTo>
                <a:lnTo>
                  <a:pt x="2053" y="1860"/>
                </a:lnTo>
                <a:lnTo>
                  <a:pt x="2042" y="1853"/>
                </a:lnTo>
                <a:lnTo>
                  <a:pt x="2033" y="1850"/>
                </a:lnTo>
                <a:lnTo>
                  <a:pt x="2028" y="1852"/>
                </a:lnTo>
                <a:lnTo>
                  <a:pt x="2025" y="1855"/>
                </a:lnTo>
                <a:lnTo>
                  <a:pt x="2024" y="1860"/>
                </a:lnTo>
                <a:lnTo>
                  <a:pt x="2024" y="1865"/>
                </a:lnTo>
                <a:lnTo>
                  <a:pt x="2026" y="1872"/>
                </a:lnTo>
                <a:lnTo>
                  <a:pt x="2029" y="1880"/>
                </a:lnTo>
                <a:lnTo>
                  <a:pt x="2035" y="1889"/>
                </a:lnTo>
                <a:lnTo>
                  <a:pt x="2042" y="1901"/>
                </a:lnTo>
                <a:lnTo>
                  <a:pt x="2052" y="1915"/>
                </a:lnTo>
                <a:lnTo>
                  <a:pt x="2065" y="1932"/>
                </a:lnTo>
                <a:lnTo>
                  <a:pt x="2080" y="1950"/>
                </a:lnTo>
                <a:lnTo>
                  <a:pt x="2099" y="1972"/>
                </a:lnTo>
                <a:lnTo>
                  <a:pt x="2121" y="1996"/>
                </a:lnTo>
                <a:lnTo>
                  <a:pt x="2147" y="2024"/>
                </a:lnTo>
                <a:lnTo>
                  <a:pt x="2176" y="2056"/>
                </a:lnTo>
                <a:lnTo>
                  <a:pt x="2209" y="2091"/>
                </a:lnTo>
                <a:lnTo>
                  <a:pt x="2246" y="2129"/>
                </a:lnTo>
                <a:lnTo>
                  <a:pt x="2252" y="2136"/>
                </a:lnTo>
                <a:lnTo>
                  <a:pt x="2256" y="2141"/>
                </a:lnTo>
                <a:lnTo>
                  <a:pt x="2261" y="2146"/>
                </a:lnTo>
                <a:lnTo>
                  <a:pt x="2267" y="2150"/>
                </a:lnTo>
                <a:lnTo>
                  <a:pt x="2284" y="2173"/>
                </a:lnTo>
                <a:lnTo>
                  <a:pt x="2299" y="2197"/>
                </a:lnTo>
                <a:lnTo>
                  <a:pt x="2307" y="2224"/>
                </a:lnTo>
                <a:lnTo>
                  <a:pt x="2312" y="2251"/>
                </a:lnTo>
                <a:lnTo>
                  <a:pt x="2312" y="2280"/>
                </a:lnTo>
                <a:lnTo>
                  <a:pt x="2307" y="2307"/>
                </a:lnTo>
                <a:lnTo>
                  <a:pt x="2299" y="2333"/>
                </a:lnTo>
                <a:lnTo>
                  <a:pt x="2284" y="2358"/>
                </a:lnTo>
                <a:lnTo>
                  <a:pt x="2267" y="2381"/>
                </a:lnTo>
                <a:lnTo>
                  <a:pt x="2245" y="2400"/>
                </a:lnTo>
                <a:lnTo>
                  <a:pt x="2221" y="2414"/>
                </a:lnTo>
                <a:lnTo>
                  <a:pt x="2195" y="2424"/>
                </a:lnTo>
                <a:lnTo>
                  <a:pt x="2169" y="2428"/>
                </a:lnTo>
                <a:lnTo>
                  <a:pt x="2141" y="2428"/>
                </a:lnTo>
                <a:lnTo>
                  <a:pt x="2115" y="2424"/>
                </a:lnTo>
                <a:lnTo>
                  <a:pt x="2090" y="2414"/>
                </a:lnTo>
                <a:lnTo>
                  <a:pt x="2066" y="2400"/>
                </a:lnTo>
                <a:lnTo>
                  <a:pt x="2044" y="2381"/>
                </a:lnTo>
                <a:lnTo>
                  <a:pt x="2036" y="2371"/>
                </a:lnTo>
                <a:lnTo>
                  <a:pt x="2029" y="2362"/>
                </a:lnTo>
                <a:lnTo>
                  <a:pt x="2027" y="2360"/>
                </a:lnTo>
                <a:lnTo>
                  <a:pt x="2025" y="2358"/>
                </a:lnTo>
                <a:lnTo>
                  <a:pt x="1985" y="2318"/>
                </a:lnTo>
                <a:lnTo>
                  <a:pt x="1951" y="2282"/>
                </a:lnTo>
                <a:lnTo>
                  <a:pt x="1920" y="2249"/>
                </a:lnTo>
                <a:lnTo>
                  <a:pt x="1893" y="2220"/>
                </a:lnTo>
                <a:lnTo>
                  <a:pt x="1868" y="2194"/>
                </a:lnTo>
                <a:lnTo>
                  <a:pt x="1847" y="2171"/>
                </a:lnTo>
                <a:lnTo>
                  <a:pt x="1827" y="2151"/>
                </a:lnTo>
                <a:lnTo>
                  <a:pt x="1812" y="2135"/>
                </a:lnTo>
                <a:lnTo>
                  <a:pt x="1798" y="2120"/>
                </a:lnTo>
                <a:lnTo>
                  <a:pt x="1786" y="2110"/>
                </a:lnTo>
                <a:lnTo>
                  <a:pt x="1776" y="2101"/>
                </a:lnTo>
                <a:lnTo>
                  <a:pt x="1768" y="2094"/>
                </a:lnTo>
                <a:lnTo>
                  <a:pt x="1761" y="2091"/>
                </a:lnTo>
                <a:lnTo>
                  <a:pt x="1755" y="2089"/>
                </a:lnTo>
                <a:lnTo>
                  <a:pt x="1751" y="2088"/>
                </a:lnTo>
                <a:lnTo>
                  <a:pt x="1747" y="2090"/>
                </a:lnTo>
                <a:lnTo>
                  <a:pt x="1742" y="2093"/>
                </a:lnTo>
                <a:lnTo>
                  <a:pt x="1739" y="2096"/>
                </a:lnTo>
                <a:lnTo>
                  <a:pt x="1737" y="2100"/>
                </a:lnTo>
                <a:lnTo>
                  <a:pt x="1736" y="2104"/>
                </a:lnTo>
                <a:lnTo>
                  <a:pt x="1736" y="2110"/>
                </a:lnTo>
                <a:lnTo>
                  <a:pt x="1737" y="2115"/>
                </a:lnTo>
                <a:lnTo>
                  <a:pt x="1740" y="2122"/>
                </a:lnTo>
                <a:lnTo>
                  <a:pt x="1744" y="2130"/>
                </a:lnTo>
                <a:lnTo>
                  <a:pt x="1752" y="2140"/>
                </a:lnTo>
                <a:lnTo>
                  <a:pt x="1761" y="2152"/>
                </a:lnTo>
                <a:lnTo>
                  <a:pt x="1773" y="2166"/>
                </a:lnTo>
                <a:lnTo>
                  <a:pt x="1787" y="2183"/>
                </a:lnTo>
                <a:lnTo>
                  <a:pt x="1804" y="2201"/>
                </a:lnTo>
                <a:lnTo>
                  <a:pt x="1824" y="2223"/>
                </a:lnTo>
                <a:lnTo>
                  <a:pt x="1848" y="2248"/>
                </a:lnTo>
                <a:lnTo>
                  <a:pt x="1874" y="2276"/>
                </a:lnTo>
                <a:lnTo>
                  <a:pt x="1905" y="2308"/>
                </a:lnTo>
                <a:lnTo>
                  <a:pt x="1940" y="2344"/>
                </a:lnTo>
                <a:lnTo>
                  <a:pt x="1940" y="2345"/>
                </a:lnTo>
                <a:lnTo>
                  <a:pt x="1943" y="2348"/>
                </a:lnTo>
                <a:lnTo>
                  <a:pt x="1946" y="2351"/>
                </a:lnTo>
                <a:lnTo>
                  <a:pt x="1964" y="2374"/>
                </a:lnTo>
                <a:lnTo>
                  <a:pt x="1978" y="2399"/>
                </a:lnTo>
                <a:lnTo>
                  <a:pt x="1987" y="2425"/>
                </a:lnTo>
                <a:lnTo>
                  <a:pt x="1991" y="2452"/>
                </a:lnTo>
                <a:lnTo>
                  <a:pt x="1991" y="2480"/>
                </a:lnTo>
                <a:lnTo>
                  <a:pt x="1987" y="2508"/>
                </a:lnTo>
                <a:lnTo>
                  <a:pt x="1978" y="2534"/>
                </a:lnTo>
                <a:lnTo>
                  <a:pt x="1964" y="2559"/>
                </a:lnTo>
                <a:lnTo>
                  <a:pt x="1946" y="2582"/>
                </a:lnTo>
                <a:lnTo>
                  <a:pt x="1924" y="2600"/>
                </a:lnTo>
                <a:lnTo>
                  <a:pt x="1900" y="2615"/>
                </a:lnTo>
                <a:lnTo>
                  <a:pt x="1874" y="2624"/>
                </a:lnTo>
                <a:lnTo>
                  <a:pt x="1848" y="2629"/>
                </a:lnTo>
                <a:lnTo>
                  <a:pt x="1821" y="2629"/>
                </a:lnTo>
                <a:lnTo>
                  <a:pt x="1795" y="2624"/>
                </a:lnTo>
                <a:lnTo>
                  <a:pt x="1768" y="2615"/>
                </a:lnTo>
                <a:lnTo>
                  <a:pt x="1744" y="2600"/>
                </a:lnTo>
                <a:lnTo>
                  <a:pt x="1724" y="2582"/>
                </a:lnTo>
                <a:lnTo>
                  <a:pt x="1713" y="2570"/>
                </a:lnTo>
                <a:lnTo>
                  <a:pt x="1701" y="2558"/>
                </a:lnTo>
                <a:lnTo>
                  <a:pt x="1689" y="2545"/>
                </a:lnTo>
                <a:lnTo>
                  <a:pt x="1677" y="2532"/>
                </a:lnTo>
                <a:lnTo>
                  <a:pt x="1666" y="2519"/>
                </a:lnTo>
                <a:lnTo>
                  <a:pt x="1656" y="2508"/>
                </a:lnTo>
                <a:lnTo>
                  <a:pt x="1648" y="2499"/>
                </a:lnTo>
                <a:lnTo>
                  <a:pt x="1643" y="2492"/>
                </a:lnTo>
                <a:lnTo>
                  <a:pt x="1641" y="2489"/>
                </a:lnTo>
                <a:lnTo>
                  <a:pt x="1640" y="2489"/>
                </a:lnTo>
                <a:lnTo>
                  <a:pt x="1640" y="2489"/>
                </a:lnTo>
                <a:lnTo>
                  <a:pt x="1644" y="2446"/>
                </a:lnTo>
                <a:lnTo>
                  <a:pt x="1644" y="2402"/>
                </a:lnTo>
                <a:lnTo>
                  <a:pt x="1640" y="2358"/>
                </a:lnTo>
                <a:lnTo>
                  <a:pt x="1631" y="2316"/>
                </a:lnTo>
                <a:lnTo>
                  <a:pt x="1617" y="2275"/>
                </a:lnTo>
                <a:lnTo>
                  <a:pt x="1597" y="2236"/>
                </a:lnTo>
                <a:lnTo>
                  <a:pt x="1574" y="2199"/>
                </a:lnTo>
                <a:lnTo>
                  <a:pt x="1546" y="2164"/>
                </a:lnTo>
                <a:lnTo>
                  <a:pt x="1519" y="2139"/>
                </a:lnTo>
                <a:lnTo>
                  <a:pt x="1490" y="2116"/>
                </a:lnTo>
                <a:lnTo>
                  <a:pt x="1459" y="2098"/>
                </a:lnTo>
                <a:lnTo>
                  <a:pt x="1426" y="2081"/>
                </a:lnTo>
                <a:lnTo>
                  <a:pt x="1392" y="2069"/>
                </a:lnTo>
                <a:lnTo>
                  <a:pt x="1381" y="2031"/>
                </a:lnTo>
                <a:lnTo>
                  <a:pt x="1367" y="1994"/>
                </a:lnTo>
                <a:lnTo>
                  <a:pt x="1348" y="1959"/>
                </a:lnTo>
                <a:lnTo>
                  <a:pt x="1327" y="1926"/>
                </a:lnTo>
                <a:lnTo>
                  <a:pt x="1301" y="1896"/>
                </a:lnTo>
                <a:lnTo>
                  <a:pt x="1269" y="1866"/>
                </a:lnTo>
                <a:lnTo>
                  <a:pt x="1234" y="1840"/>
                </a:lnTo>
                <a:lnTo>
                  <a:pt x="1196" y="1819"/>
                </a:lnTo>
                <a:lnTo>
                  <a:pt x="1154" y="1803"/>
                </a:lnTo>
                <a:lnTo>
                  <a:pt x="1140" y="1760"/>
                </a:lnTo>
                <a:lnTo>
                  <a:pt x="1121" y="1719"/>
                </a:lnTo>
                <a:lnTo>
                  <a:pt x="1097" y="1681"/>
                </a:lnTo>
                <a:lnTo>
                  <a:pt x="1069" y="1646"/>
                </a:lnTo>
                <a:lnTo>
                  <a:pt x="1036" y="1615"/>
                </a:lnTo>
                <a:lnTo>
                  <a:pt x="1001" y="1590"/>
                </a:lnTo>
                <a:lnTo>
                  <a:pt x="962" y="1568"/>
                </a:lnTo>
                <a:lnTo>
                  <a:pt x="922" y="1553"/>
                </a:lnTo>
                <a:lnTo>
                  <a:pt x="908" y="1510"/>
                </a:lnTo>
                <a:lnTo>
                  <a:pt x="889" y="1469"/>
                </a:lnTo>
                <a:lnTo>
                  <a:pt x="865" y="1431"/>
                </a:lnTo>
                <a:lnTo>
                  <a:pt x="837" y="1395"/>
                </a:lnTo>
                <a:lnTo>
                  <a:pt x="805" y="1367"/>
                </a:lnTo>
                <a:lnTo>
                  <a:pt x="770" y="1342"/>
                </a:lnTo>
                <a:lnTo>
                  <a:pt x="734" y="1321"/>
                </a:lnTo>
                <a:lnTo>
                  <a:pt x="695" y="1306"/>
                </a:lnTo>
                <a:lnTo>
                  <a:pt x="655" y="1295"/>
                </a:lnTo>
                <a:lnTo>
                  <a:pt x="613" y="1288"/>
                </a:lnTo>
                <a:lnTo>
                  <a:pt x="571" y="1286"/>
                </a:lnTo>
                <a:lnTo>
                  <a:pt x="528" y="1288"/>
                </a:lnTo>
                <a:lnTo>
                  <a:pt x="485" y="1296"/>
                </a:lnTo>
                <a:lnTo>
                  <a:pt x="444" y="1308"/>
                </a:lnTo>
                <a:lnTo>
                  <a:pt x="404" y="1323"/>
                </a:lnTo>
                <a:lnTo>
                  <a:pt x="364" y="1345"/>
                </a:lnTo>
                <a:lnTo>
                  <a:pt x="328" y="1370"/>
                </a:lnTo>
                <a:lnTo>
                  <a:pt x="295" y="1399"/>
                </a:lnTo>
                <a:lnTo>
                  <a:pt x="267" y="1429"/>
                </a:lnTo>
                <a:lnTo>
                  <a:pt x="244" y="1460"/>
                </a:lnTo>
                <a:lnTo>
                  <a:pt x="225" y="1493"/>
                </a:lnTo>
                <a:lnTo>
                  <a:pt x="207" y="1528"/>
                </a:lnTo>
                <a:lnTo>
                  <a:pt x="193" y="1564"/>
                </a:lnTo>
                <a:lnTo>
                  <a:pt x="166" y="1553"/>
                </a:lnTo>
                <a:lnTo>
                  <a:pt x="139" y="1542"/>
                </a:lnTo>
                <a:lnTo>
                  <a:pt x="111" y="1532"/>
                </a:lnTo>
                <a:lnTo>
                  <a:pt x="86" y="1523"/>
                </a:lnTo>
                <a:lnTo>
                  <a:pt x="62" y="1515"/>
                </a:lnTo>
                <a:lnTo>
                  <a:pt x="41" y="1507"/>
                </a:lnTo>
                <a:lnTo>
                  <a:pt x="24" y="1502"/>
                </a:lnTo>
                <a:lnTo>
                  <a:pt x="11" y="1498"/>
                </a:lnTo>
                <a:lnTo>
                  <a:pt x="3" y="1495"/>
                </a:lnTo>
                <a:lnTo>
                  <a:pt x="0" y="1494"/>
                </a:lnTo>
                <a:lnTo>
                  <a:pt x="0" y="207"/>
                </a:lnTo>
                <a:lnTo>
                  <a:pt x="357" y="336"/>
                </a:lnTo>
                <a:lnTo>
                  <a:pt x="399" y="351"/>
                </a:lnTo>
                <a:lnTo>
                  <a:pt x="439" y="361"/>
                </a:lnTo>
                <a:lnTo>
                  <a:pt x="476" y="366"/>
                </a:lnTo>
                <a:lnTo>
                  <a:pt x="511" y="368"/>
                </a:lnTo>
                <a:lnTo>
                  <a:pt x="542" y="367"/>
                </a:lnTo>
                <a:lnTo>
                  <a:pt x="571" y="363"/>
                </a:lnTo>
                <a:lnTo>
                  <a:pt x="597" y="358"/>
                </a:lnTo>
                <a:lnTo>
                  <a:pt x="619" y="351"/>
                </a:lnTo>
                <a:lnTo>
                  <a:pt x="638" y="344"/>
                </a:lnTo>
                <a:lnTo>
                  <a:pt x="652" y="338"/>
                </a:lnTo>
                <a:lnTo>
                  <a:pt x="663" y="332"/>
                </a:lnTo>
                <a:lnTo>
                  <a:pt x="670" y="328"/>
                </a:lnTo>
                <a:lnTo>
                  <a:pt x="672" y="327"/>
                </a:lnTo>
                <a:lnTo>
                  <a:pt x="675" y="326"/>
                </a:lnTo>
                <a:lnTo>
                  <a:pt x="682" y="322"/>
                </a:lnTo>
                <a:lnTo>
                  <a:pt x="693" y="314"/>
                </a:lnTo>
                <a:lnTo>
                  <a:pt x="707" y="304"/>
                </a:lnTo>
                <a:lnTo>
                  <a:pt x="725" y="292"/>
                </a:lnTo>
                <a:lnTo>
                  <a:pt x="747" y="279"/>
                </a:lnTo>
                <a:lnTo>
                  <a:pt x="772" y="263"/>
                </a:lnTo>
                <a:lnTo>
                  <a:pt x="800" y="246"/>
                </a:lnTo>
                <a:lnTo>
                  <a:pt x="829" y="229"/>
                </a:lnTo>
                <a:lnTo>
                  <a:pt x="861" y="210"/>
                </a:lnTo>
                <a:lnTo>
                  <a:pt x="895" y="191"/>
                </a:lnTo>
                <a:lnTo>
                  <a:pt x="929" y="171"/>
                </a:lnTo>
                <a:lnTo>
                  <a:pt x="965" y="151"/>
                </a:lnTo>
                <a:lnTo>
                  <a:pt x="1001" y="133"/>
                </a:lnTo>
                <a:lnTo>
                  <a:pt x="1040" y="114"/>
                </a:lnTo>
                <a:lnTo>
                  <a:pt x="1077" y="97"/>
                </a:lnTo>
                <a:lnTo>
                  <a:pt x="1115" y="79"/>
                </a:lnTo>
                <a:lnTo>
                  <a:pt x="1152" y="64"/>
                </a:lnTo>
                <a:lnTo>
                  <a:pt x="1188" y="50"/>
                </a:lnTo>
                <a:lnTo>
                  <a:pt x="1224" y="39"/>
                </a:lnTo>
                <a:lnTo>
                  <a:pt x="1258" y="29"/>
                </a:lnTo>
                <a:lnTo>
                  <a:pt x="1291" y="22"/>
                </a:lnTo>
                <a:lnTo>
                  <a:pt x="1321" y="17"/>
                </a:lnTo>
                <a:lnTo>
                  <a:pt x="1351" y="15"/>
                </a:lnTo>
                <a:close/>
                <a:moveTo>
                  <a:pt x="2283" y="0"/>
                </a:moveTo>
                <a:lnTo>
                  <a:pt x="2308" y="0"/>
                </a:lnTo>
                <a:lnTo>
                  <a:pt x="2333" y="3"/>
                </a:lnTo>
                <a:lnTo>
                  <a:pt x="2360" y="11"/>
                </a:lnTo>
                <a:lnTo>
                  <a:pt x="2386" y="22"/>
                </a:lnTo>
                <a:lnTo>
                  <a:pt x="2415" y="37"/>
                </a:lnTo>
                <a:lnTo>
                  <a:pt x="2446" y="56"/>
                </a:lnTo>
                <a:lnTo>
                  <a:pt x="2477" y="80"/>
                </a:lnTo>
                <a:lnTo>
                  <a:pt x="2512" y="110"/>
                </a:lnTo>
                <a:lnTo>
                  <a:pt x="2551" y="144"/>
                </a:lnTo>
                <a:lnTo>
                  <a:pt x="2589" y="176"/>
                </a:lnTo>
                <a:lnTo>
                  <a:pt x="2625" y="208"/>
                </a:lnTo>
                <a:lnTo>
                  <a:pt x="2660" y="239"/>
                </a:lnTo>
                <a:lnTo>
                  <a:pt x="2692" y="268"/>
                </a:lnTo>
                <a:lnTo>
                  <a:pt x="2724" y="295"/>
                </a:lnTo>
                <a:lnTo>
                  <a:pt x="2753" y="322"/>
                </a:lnTo>
                <a:lnTo>
                  <a:pt x="2780" y="346"/>
                </a:lnTo>
                <a:lnTo>
                  <a:pt x="2804" y="366"/>
                </a:lnTo>
                <a:lnTo>
                  <a:pt x="2825" y="385"/>
                </a:lnTo>
                <a:lnTo>
                  <a:pt x="2843" y="401"/>
                </a:lnTo>
                <a:lnTo>
                  <a:pt x="2857" y="414"/>
                </a:lnTo>
                <a:lnTo>
                  <a:pt x="2868" y="423"/>
                </a:lnTo>
                <a:lnTo>
                  <a:pt x="2875" y="430"/>
                </a:lnTo>
                <a:lnTo>
                  <a:pt x="2877" y="432"/>
                </a:lnTo>
                <a:lnTo>
                  <a:pt x="2879" y="433"/>
                </a:lnTo>
                <a:lnTo>
                  <a:pt x="2885" y="435"/>
                </a:lnTo>
                <a:lnTo>
                  <a:pt x="2895" y="439"/>
                </a:lnTo>
                <a:lnTo>
                  <a:pt x="2909" y="444"/>
                </a:lnTo>
                <a:lnTo>
                  <a:pt x="2925" y="449"/>
                </a:lnTo>
                <a:lnTo>
                  <a:pt x="2942" y="455"/>
                </a:lnTo>
                <a:lnTo>
                  <a:pt x="2962" y="458"/>
                </a:lnTo>
                <a:lnTo>
                  <a:pt x="2981" y="461"/>
                </a:lnTo>
                <a:lnTo>
                  <a:pt x="3002" y="461"/>
                </a:lnTo>
                <a:lnTo>
                  <a:pt x="3022" y="460"/>
                </a:lnTo>
                <a:lnTo>
                  <a:pt x="3044" y="457"/>
                </a:lnTo>
                <a:lnTo>
                  <a:pt x="3070" y="451"/>
                </a:lnTo>
                <a:lnTo>
                  <a:pt x="3099" y="446"/>
                </a:lnTo>
                <a:lnTo>
                  <a:pt x="3132" y="439"/>
                </a:lnTo>
                <a:lnTo>
                  <a:pt x="3167" y="432"/>
                </a:lnTo>
                <a:lnTo>
                  <a:pt x="3203" y="424"/>
                </a:lnTo>
                <a:lnTo>
                  <a:pt x="3240" y="415"/>
                </a:lnTo>
                <a:lnTo>
                  <a:pt x="3278" y="407"/>
                </a:lnTo>
                <a:lnTo>
                  <a:pt x="3316" y="398"/>
                </a:lnTo>
                <a:lnTo>
                  <a:pt x="3353" y="389"/>
                </a:lnTo>
                <a:lnTo>
                  <a:pt x="3391" y="380"/>
                </a:lnTo>
                <a:lnTo>
                  <a:pt x="3425" y="372"/>
                </a:lnTo>
                <a:lnTo>
                  <a:pt x="3458" y="363"/>
                </a:lnTo>
                <a:lnTo>
                  <a:pt x="3488" y="356"/>
                </a:lnTo>
                <a:lnTo>
                  <a:pt x="3515" y="350"/>
                </a:lnTo>
                <a:lnTo>
                  <a:pt x="3539" y="343"/>
                </a:lnTo>
                <a:lnTo>
                  <a:pt x="3557" y="339"/>
                </a:lnTo>
                <a:lnTo>
                  <a:pt x="3572" y="336"/>
                </a:lnTo>
                <a:lnTo>
                  <a:pt x="3581" y="332"/>
                </a:lnTo>
                <a:lnTo>
                  <a:pt x="3584" y="332"/>
                </a:lnTo>
                <a:lnTo>
                  <a:pt x="3584" y="1458"/>
                </a:lnTo>
                <a:lnTo>
                  <a:pt x="3580" y="1458"/>
                </a:lnTo>
                <a:lnTo>
                  <a:pt x="3571" y="1460"/>
                </a:lnTo>
                <a:lnTo>
                  <a:pt x="3556" y="1464"/>
                </a:lnTo>
                <a:lnTo>
                  <a:pt x="3537" y="1467"/>
                </a:lnTo>
                <a:lnTo>
                  <a:pt x="3514" y="1472"/>
                </a:lnTo>
                <a:lnTo>
                  <a:pt x="3489" y="1477"/>
                </a:lnTo>
                <a:lnTo>
                  <a:pt x="3461" y="1482"/>
                </a:lnTo>
                <a:lnTo>
                  <a:pt x="3434" y="1488"/>
                </a:lnTo>
                <a:lnTo>
                  <a:pt x="3407" y="1493"/>
                </a:lnTo>
                <a:lnTo>
                  <a:pt x="3381" y="1499"/>
                </a:lnTo>
                <a:lnTo>
                  <a:pt x="3356" y="1503"/>
                </a:lnTo>
                <a:lnTo>
                  <a:pt x="3335" y="1506"/>
                </a:lnTo>
                <a:lnTo>
                  <a:pt x="3317" y="1510"/>
                </a:lnTo>
                <a:lnTo>
                  <a:pt x="3304" y="1512"/>
                </a:lnTo>
                <a:lnTo>
                  <a:pt x="3290" y="1514"/>
                </a:lnTo>
                <a:lnTo>
                  <a:pt x="3273" y="1517"/>
                </a:lnTo>
                <a:lnTo>
                  <a:pt x="3251" y="1522"/>
                </a:lnTo>
                <a:lnTo>
                  <a:pt x="3228" y="1525"/>
                </a:lnTo>
                <a:lnTo>
                  <a:pt x="3202" y="1528"/>
                </a:lnTo>
                <a:lnTo>
                  <a:pt x="3173" y="1528"/>
                </a:lnTo>
                <a:lnTo>
                  <a:pt x="3145" y="1527"/>
                </a:lnTo>
                <a:lnTo>
                  <a:pt x="3115" y="1523"/>
                </a:lnTo>
                <a:lnTo>
                  <a:pt x="3085" y="1514"/>
                </a:lnTo>
                <a:lnTo>
                  <a:pt x="3055" y="1502"/>
                </a:lnTo>
                <a:lnTo>
                  <a:pt x="3026" y="1483"/>
                </a:lnTo>
                <a:lnTo>
                  <a:pt x="2998" y="1459"/>
                </a:lnTo>
                <a:lnTo>
                  <a:pt x="2979" y="1441"/>
                </a:lnTo>
                <a:lnTo>
                  <a:pt x="2957" y="1419"/>
                </a:lnTo>
                <a:lnTo>
                  <a:pt x="2933" y="1395"/>
                </a:lnTo>
                <a:lnTo>
                  <a:pt x="2907" y="1368"/>
                </a:lnTo>
                <a:lnTo>
                  <a:pt x="2878" y="1339"/>
                </a:lnTo>
                <a:lnTo>
                  <a:pt x="2848" y="1308"/>
                </a:lnTo>
                <a:lnTo>
                  <a:pt x="2816" y="1276"/>
                </a:lnTo>
                <a:lnTo>
                  <a:pt x="2783" y="1242"/>
                </a:lnTo>
                <a:lnTo>
                  <a:pt x="2749" y="1207"/>
                </a:lnTo>
                <a:lnTo>
                  <a:pt x="2714" y="1171"/>
                </a:lnTo>
                <a:lnTo>
                  <a:pt x="2678" y="1135"/>
                </a:lnTo>
                <a:lnTo>
                  <a:pt x="2642" y="1098"/>
                </a:lnTo>
                <a:lnTo>
                  <a:pt x="2607" y="1061"/>
                </a:lnTo>
                <a:lnTo>
                  <a:pt x="2571" y="1025"/>
                </a:lnTo>
                <a:lnTo>
                  <a:pt x="2536" y="989"/>
                </a:lnTo>
                <a:lnTo>
                  <a:pt x="2501" y="953"/>
                </a:lnTo>
                <a:lnTo>
                  <a:pt x="2469" y="919"/>
                </a:lnTo>
                <a:lnTo>
                  <a:pt x="2436" y="887"/>
                </a:lnTo>
                <a:lnTo>
                  <a:pt x="2405" y="855"/>
                </a:lnTo>
                <a:lnTo>
                  <a:pt x="2376" y="824"/>
                </a:lnTo>
                <a:lnTo>
                  <a:pt x="2350" y="797"/>
                </a:lnTo>
                <a:lnTo>
                  <a:pt x="2325" y="772"/>
                </a:lnTo>
                <a:lnTo>
                  <a:pt x="2303" y="749"/>
                </a:lnTo>
                <a:lnTo>
                  <a:pt x="2283" y="728"/>
                </a:lnTo>
                <a:lnTo>
                  <a:pt x="2266" y="711"/>
                </a:lnTo>
                <a:lnTo>
                  <a:pt x="2253" y="698"/>
                </a:lnTo>
                <a:lnTo>
                  <a:pt x="2243" y="688"/>
                </a:lnTo>
                <a:lnTo>
                  <a:pt x="2237" y="682"/>
                </a:lnTo>
                <a:lnTo>
                  <a:pt x="2235" y="679"/>
                </a:lnTo>
                <a:lnTo>
                  <a:pt x="2233" y="677"/>
                </a:lnTo>
                <a:lnTo>
                  <a:pt x="2229" y="674"/>
                </a:lnTo>
                <a:lnTo>
                  <a:pt x="2221" y="667"/>
                </a:lnTo>
                <a:lnTo>
                  <a:pt x="2211" y="661"/>
                </a:lnTo>
                <a:lnTo>
                  <a:pt x="2197" y="653"/>
                </a:lnTo>
                <a:lnTo>
                  <a:pt x="2182" y="646"/>
                </a:lnTo>
                <a:lnTo>
                  <a:pt x="2163" y="638"/>
                </a:lnTo>
                <a:lnTo>
                  <a:pt x="2143" y="632"/>
                </a:lnTo>
                <a:lnTo>
                  <a:pt x="2119" y="629"/>
                </a:lnTo>
                <a:lnTo>
                  <a:pt x="2092" y="628"/>
                </a:lnTo>
                <a:lnTo>
                  <a:pt x="2065" y="631"/>
                </a:lnTo>
                <a:lnTo>
                  <a:pt x="2035" y="638"/>
                </a:lnTo>
                <a:lnTo>
                  <a:pt x="2002" y="649"/>
                </a:lnTo>
                <a:lnTo>
                  <a:pt x="1968" y="665"/>
                </a:lnTo>
                <a:lnTo>
                  <a:pt x="1929" y="687"/>
                </a:lnTo>
                <a:lnTo>
                  <a:pt x="1887" y="709"/>
                </a:lnTo>
                <a:lnTo>
                  <a:pt x="1845" y="733"/>
                </a:lnTo>
                <a:lnTo>
                  <a:pt x="1800" y="756"/>
                </a:lnTo>
                <a:lnTo>
                  <a:pt x="1756" y="780"/>
                </a:lnTo>
                <a:lnTo>
                  <a:pt x="1713" y="804"/>
                </a:lnTo>
                <a:lnTo>
                  <a:pt x="1670" y="827"/>
                </a:lnTo>
                <a:lnTo>
                  <a:pt x="1630" y="848"/>
                </a:lnTo>
                <a:lnTo>
                  <a:pt x="1592" y="868"/>
                </a:lnTo>
                <a:lnTo>
                  <a:pt x="1557" y="887"/>
                </a:lnTo>
                <a:lnTo>
                  <a:pt x="1526" y="902"/>
                </a:lnTo>
                <a:lnTo>
                  <a:pt x="1500" y="916"/>
                </a:lnTo>
                <a:lnTo>
                  <a:pt x="1473" y="932"/>
                </a:lnTo>
                <a:lnTo>
                  <a:pt x="1444" y="944"/>
                </a:lnTo>
                <a:lnTo>
                  <a:pt x="1414" y="952"/>
                </a:lnTo>
                <a:lnTo>
                  <a:pt x="1381" y="954"/>
                </a:lnTo>
                <a:lnTo>
                  <a:pt x="1344" y="951"/>
                </a:lnTo>
                <a:lnTo>
                  <a:pt x="1309" y="941"/>
                </a:lnTo>
                <a:lnTo>
                  <a:pt x="1277" y="925"/>
                </a:lnTo>
                <a:lnTo>
                  <a:pt x="1249" y="904"/>
                </a:lnTo>
                <a:lnTo>
                  <a:pt x="1224" y="878"/>
                </a:lnTo>
                <a:lnTo>
                  <a:pt x="1203" y="848"/>
                </a:lnTo>
                <a:lnTo>
                  <a:pt x="1188" y="816"/>
                </a:lnTo>
                <a:lnTo>
                  <a:pt x="1179" y="779"/>
                </a:lnTo>
                <a:lnTo>
                  <a:pt x="1176" y="740"/>
                </a:lnTo>
                <a:lnTo>
                  <a:pt x="1178" y="707"/>
                </a:lnTo>
                <a:lnTo>
                  <a:pt x="1186" y="674"/>
                </a:lnTo>
                <a:lnTo>
                  <a:pt x="1198" y="644"/>
                </a:lnTo>
                <a:lnTo>
                  <a:pt x="1214" y="617"/>
                </a:lnTo>
                <a:lnTo>
                  <a:pt x="1234" y="592"/>
                </a:lnTo>
                <a:lnTo>
                  <a:pt x="1257" y="570"/>
                </a:lnTo>
                <a:lnTo>
                  <a:pt x="1283" y="553"/>
                </a:lnTo>
                <a:lnTo>
                  <a:pt x="1311" y="540"/>
                </a:lnTo>
                <a:lnTo>
                  <a:pt x="1352" y="515"/>
                </a:lnTo>
                <a:lnTo>
                  <a:pt x="1396" y="487"/>
                </a:lnTo>
                <a:lnTo>
                  <a:pt x="1444" y="458"/>
                </a:lnTo>
                <a:lnTo>
                  <a:pt x="1496" y="427"/>
                </a:lnTo>
                <a:lnTo>
                  <a:pt x="1549" y="396"/>
                </a:lnTo>
                <a:lnTo>
                  <a:pt x="1604" y="363"/>
                </a:lnTo>
                <a:lnTo>
                  <a:pt x="1660" y="329"/>
                </a:lnTo>
                <a:lnTo>
                  <a:pt x="1718" y="295"/>
                </a:lnTo>
                <a:lnTo>
                  <a:pt x="1775" y="262"/>
                </a:lnTo>
                <a:lnTo>
                  <a:pt x="1832" y="229"/>
                </a:lnTo>
                <a:lnTo>
                  <a:pt x="1887" y="197"/>
                </a:lnTo>
                <a:lnTo>
                  <a:pt x="1941" y="167"/>
                </a:lnTo>
                <a:lnTo>
                  <a:pt x="1992" y="137"/>
                </a:lnTo>
                <a:lnTo>
                  <a:pt x="2040" y="109"/>
                </a:lnTo>
                <a:lnTo>
                  <a:pt x="2085" y="84"/>
                </a:lnTo>
                <a:lnTo>
                  <a:pt x="2125" y="62"/>
                </a:lnTo>
                <a:lnTo>
                  <a:pt x="2160" y="41"/>
                </a:lnTo>
                <a:lnTo>
                  <a:pt x="2186" y="28"/>
                </a:lnTo>
                <a:lnTo>
                  <a:pt x="2211" y="17"/>
                </a:lnTo>
                <a:lnTo>
                  <a:pt x="2235" y="8"/>
                </a:lnTo>
                <a:lnTo>
                  <a:pt x="2259" y="3"/>
                </a:lnTo>
                <a:lnTo>
                  <a:pt x="2283" y="0"/>
                </a:lnTo>
                <a:close/>
              </a:path>
            </a:pathLst>
          </a:custGeom>
          <a:solidFill>
            <a:schemeClr val="bg1"/>
          </a:solid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grpSp>
        <p:nvGrpSpPr>
          <p:cNvPr id="25" name="Group 56"/>
          <p:cNvGrpSpPr/>
          <p:nvPr/>
        </p:nvGrpSpPr>
        <p:grpSpPr>
          <a:xfrm>
            <a:off x="9471884" y="1041731"/>
            <a:ext cx="519281" cy="465968"/>
            <a:chOff x="8367713" y="1762125"/>
            <a:chExt cx="376238" cy="327026"/>
          </a:xfrm>
          <a:solidFill>
            <a:schemeClr val="bg1"/>
          </a:solidFill>
        </p:grpSpPr>
        <p:sp>
          <p:nvSpPr>
            <p:cNvPr id="31" name="Freeform 34"/>
            <p:cNvSpPr/>
            <p:nvPr/>
          </p:nvSpPr>
          <p:spPr bwMode="auto">
            <a:xfrm>
              <a:off x="8475663" y="1762125"/>
              <a:ext cx="268288" cy="296863"/>
            </a:xfrm>
            <a:custGeom>
              <a:avLst/>
              <a:gdLst>
                <a:gd name="T0" fmla="*/ 455 w 2374"/>
                <a:gd name="T1" fmla="*/ 0 h 2614"/>
                <a:gd name="T2" fmla="*/ 468 w 2374"/>
                <a:gd name="T3" fmla="*/ 4 h 2614"/>
                <a:gd name="T4" fmla="*/ 2350 w 2374"/>
                <a:gd name="T5" fmla="*/ 903 h 2614"/>
                <a:gd name="T6" fmla="*/ 2362 w 2374"/>
                <a:gd name="T7" fmla="*/ 911 h 2614"/>
                <a:gd name="T8" fmla="*/ 2370 w 2374"/>
                <a:gd name="T9" fmla="*/ 921 h 2614"/>
                <a:gd name="T10" fmla="*/ 2374 w 2374"/>
                <a:gd name="T11" fmla="*/ 934 h 2614"/>
                <a:gd name="T12" fmla="*/ 2374 w 2374"/>
                <a:gd name="T13" fmla="*/ 948 h 2614"/>
                <a:gd name="T14" fmla="*/ 2370 w 2374"/>
                <a:gd name="T15" fmla="*/ 961 h 2614"/>
                <a:gd name="T16" fmla="*/ 1593 w 2374"/>
                <a:gd name="T17" fmla="*/ 2589 h 2614"/>
                <a:gd name="T18" fmla="*/ 1585 w 2374"/>
                <a:gd name="T19" fmla="*/ 2601 h 2614"/>
                <a:gd name="T20" fmla="*/ 1574 w 2374"/>
                <a:gd name="T21" fmla="*/ 2609 h 2614"/>
                <a:gd name="T22" fmla="*/ 1562 w 2374"/>
                <a:gd name="T23" fmla="*/ 2613 h 2614"/>
                <a:gd name="T24" fmla="*/ 1549 w 2374"/>
                <a:gd name="T25" fmla="*/ 2614 h 2614"/>
                <a:gd name="T26" fmla="*/ 1534 w 2374"/>
                <a:gd name="T27" fmla="*/ 2610 h 2614"/>
                <a:gd name="T28" fmla="*/ 1358 w 2374"/>
                <a:gd name="T29" fmla="*/ 2526 h 2614"/>
                <a:gd name="T30" fmla="*/ 1358 w 2374"/>
                <a:gd name="T31" fmla="*/ 1962 h 2614"/>
                <a:gd name="T32" fmla="*/ 1645 w 2374"/>
                <a:gd name="T33" fmla="*/ 2098 h 2614"/>
                <a:gd name="T34" fmla="*/ 2155 w 2374"/>
                <a:gd name="T35" fmla="*/ 1031 h 2614"/>
                <a:gd name="T36" fmla="*/ 524 w 2374"/>
                <a:gd name="T37" fmla="*/ 251 h 2614"/>
                <a:gd name="T38" fmla="*/ 224 w 2374"/>
                <a:gd name="T39" fmla="*/ 881 h 2614"/>
                <a:gd name="T40" fmla="*/ 0 w 2374"/>
                <a:gd name="T41" fmla="*/ 881 h 2614"/>
                <a:gd name="T42" fmla="*/ 410 w 2374"/>
                <a:gd name="T43" fmla="*/ 24 h 2614"/>
                <a:gd name="T44" fmla="*/ 417 w 2374"/>
                <a:gd name="T45" fmla="*/ 13 h 2614"/>
                <a:gd name="T46" fmla="*/ 429 w 2374"/>
                <a:gd name="T47" fmla="*/ 5 h 2614"/>
                <a:gd name="T48" fmla="*/ 442 w 2374"/>
                <a:gd name="T49" fmla="*/ 1 h 2614"/>
                <a:gd name="T50" fmla="*/ 455 w 2374"/>
                <a:gd name="T51" fmla="*/ 0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74" h="2614">
                  <a:moveTo>
                    <a:pt x="455" y="0"/>
                  </a:moveTo>
                  <a:lnTo>
                    <a:pt x="468" y="4"/>
                  </a:lnTo>
                  <a:lnTo>
                    <a:pt x="2350" y="903"/>
                  </a:lnTo>
                  <a:lnTo>
                    <a:pt x="2362" y="911"/>
                  </a:lnTo>
                  <a:lnTo>
                    <a:pt x="2370" y="921"/>
                  </a:lnTo>
                  <a:lnTo>
                    <a:pt x="2374" y="934"/>
                  </a:lnTo>
                  <a:lnTo>
                    <a:pt x="2374" y="948"/>
                  </a:lnTo>
                  <a:lnTo>
                    <a:pt x="2370" y="961"/>
                  </a:lnTo>
                  <a:lnTo>
                    <a:pt x="1593" y="2589"/>
                  </a:lnTo>
                  <a:lnTo>
                    <a:pt x="1585" y="2601"/>
                  </a:lnTo>
                  <a:lnTo>
                    <a:pt x="1574" y="2609"/>
                  </a:lnTo>
                  <a:lnTo>
                    <a:pt x="1562" y="2613"/>
                  </a:lnTo>
                  <a:lnTo>
                    <a:pt x="1549" y="2614"/>
                  </a:lnTo>
                  <a:lnTo>
                    <a:pt x="1534" y="2610"/>
                  </a:lnTo>
                  <a:lnTo>
                    <a:pt x="1358" y="2526"/>
                  </a:lnTo>
                  <a:lnTo>
                    <a:pt x="1358" y="1962"/>
                  </a:lnTo>
                  <a:lnTo>
                    <a:pt x="1645" y="2098"/>
                  </a:lnTo>
                  <a:lnTo>
                    <a:pt x="2155" y="1031"/>
                  </a:lnTo>
                  <a:lnTo>
                    <a:pt x="524" y="251"/>
                  </a:lnTo>
                  <a:lnTo>
                    <a:pt x="224" y="881"/>
                  </a:lnTo>
                  <a:lnTo>
                    <a:pt x="0" y="881"/>
                  </a:lnTo>
                  <a:lnTo>
                    <a:pt x="410" y="24"/>
                  </a:lnTo>
                  <a:lnTo>
                    <a:pt x="417" y="13"/>
                  </a:lnTo>
                  <a:lnTo>
                    <a:pt x="429" y="5"/>
                  </a:lnTo>
                  <a:lnTo>
                    <a:pt x="442" y="1"/>
                  </a:lnTo>
                  <a:lnTo>
                    <a:pt x="455"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2" name="Freeform 35"/>
            <p:cNvSpPr>
              <a:spLocks noEditPoints="1"/>
            </p:cNvSpPr>
            <p:nvPr/>
          </p:nvSpPr>
          <p:spPr bwMode="auto">
            <a:xfrm>
              <a:off x="8367713" y="1874838"/>
              <a:ext cx="246063" cy="214313"/>
            </a:xfrm>
            <a:custGeom>
              <a:avLst/>
              <a:gdLst>
                <a:gd name="T0" fmla="*/ 202 w 2173"/>
                <a:gd name="T1" fmla="*/ 1383 h 1892"/>
                <a:gd name="T2" fmla="*/ 517 w 2173"/>
                <a:gd name="T3" fmla="*/ 1380 h 1892"/>
                <a:gd name="T4" fmla="*/ 523 w 2173"/>
                <a:gd name="T5" fmla="*/ 1357 h 1892"/>
                <a:gd name="T6" fmla="*/ 535 w 2173"/>
                <a:gd name="T7" fmla="*/ 1316 h 1892"/>
                <a:gd name="T8" fmla="*/ 551 w 2173"/>
                <a:gd name="T9" fmla="*/ 1259 h 1892"/>
                <a:gd name="T10" fmla="*/ 572 w 2173"/>
                <a:gd name="T11" fmla="*/ 1190 h 1892"/>
                <a:gd name="T12" fmla="*/ 598 w 2173"/>
                <a:gd name="T13" fmla="*/ 1114 h 1892"/>
                <a:gd name="T14" fmla="*/ 628 w 2173"/>
                <a:gd name="T15" fmla="*/ 1034 h 1892"/>
                <a:gd name="T16" fmla="*/ 661 w 2173"/>
                <a:gd name="T17" fmla="*/ 952 h 1892"/>
                <a:gd name="T18" fmla="*/ 697 w 2173"/>
                <a:gd name="T19" fmla="*/ 875 h 1892"/>
                <a:gd name="T20" fmla="*/ 737 w 2173"/>
                <a:gd name="T21" fmla="*/ 804 h 1892"/>
                <a:gd name="T22" fmla="*/ 778 w 2173"/>
                <a:gd name="T23" fmla="*/ 743 h 1892"/>
                <a:gd name="T24" fmla="*/ 822 w 2173"/>
                <a:gd name="T25" fmla="*/ 697 h 1892"/>
                <a:gd name="T26" fmla="*/ 867 w 2173"/>
                <a:gd name="T27" fmla="*/ 668 h 1892"/>
                <a:gd name="T28" fmla="*/ 913 w 2173"/>
                <a:gd name="T29" fmla="*/ 662 h 1892"/>
                <a:gd name="T30" fmla="*/ 960 w 2173"/>
                <a:gd name="T31" fmla="*/ 680 h 1892"/>
                <a:gd name="T32" fmla="*/ 1019 w 2173"/>
                <a:gd name="T33" fmla="*/ 737 h 1892"/>
                <a:gd name="T34" fmla="*/ 1081 w 2173"/>
                <a:gd name="T35" fmla="*/ 819 h 1892"/>
                <a:gd name="T36" fmla="*/ 1135 w 2173"/>
                <a:gd name="T37" fmla="*/ 907 h 1892"/>
                <a:gd name="T38" fmla="*/ 1181 w 2173"/>
                <a:gd name="T39" fmla="*/ 998 h 1892"/>
                <a:gd name="T40" fmla="*/ 1220 w 2173"/>
                <a:gd name="T41" fmla="*/ 1088 h 1892"/>
                <a:gd name="T42" fmla="*/ 1250 w 2173"/>
                <a:gd name="T43" fmla="*/ 1172 h 1892"/>
                <a:gd name="T44" fmla="*/ 1274 w 2173"/>
                <a:gd name="T45" fmla="*/ 1247 h 1892"/>
                <a:gd name="T46" fmla="*/ 1291 w 2173"/>
                <a:gd name="T47" fmla="*/ 1310 h 1892"/>
                <a:gd name="T48" fmla="*/ 1302 w 2173"/>
                <a:gd name="T49" fmla="*/ 1355 h 1892"/>
                <a:gd name="T50" fmla="*/ 1308 w 2173"/>
                <a:gd name="T51" fmla="*/ 1380 h 1892"/>
                <a:gd name="T52" fmla="*/ 1309 w 2173"/>
                <a:gd name="T53" fmla="*/ 1380 h 1892"/>
                <a:gd name="T54" fmla="*/ 1314 w 2173"/>
                <a:gd name="T55" fmla="*/ 1356 h 1892"/>
                <a:gd name="T56" fmla="*/ 1326 w 2173"/>
                <a:gd name="T57" fmla="*/ 1315 h 1892"/>
                <a:gd name="T58" fmla="*/ 1343 w 2173"/>
                <a:gd name="T59" fmla="*/ 1260 h 1892"/>
                <a:gd name="T60" fmla="*/ 1365 w 2173"/>
                <a:gd name="T61" fmla="*/ 1197 h 1892"/>
                <a:gd name="T62" fmla="*/ 1393 w 2173"/>
                <a:gd name="T63" fmla="*/ 1131 h 1892"/>
                <a:gd name="T64" fmla="*/ 1426 w 2173"/>
                <a:gd name="T65" fmla="*/ 1068 h 1892"/>
                <a:gd name="T66" fmla="*/ 1466 w 2173"/>
                <a:gd name="T67" fmla="*/ 1012 h 1892"/>
                <a:gd name="T68" fmla="*/ 1511 w 2173"/>
                <a:gd name="T69" fmla="*/ 971 h 1892"/>
                <a:gd name="T70" fmla="*/ 1561 w 2173"/>
                <a:gd name="T71" fmla="*/ 946 h 1892"/>
                <a:gd name="T72" fmla="*/ 1610 w 2173"/>
                <a:gd name="T73" fmla="*/ 945 h 1892"/>
                <a:gd name="T74" fmla="*/ 1655 w 2173"/>
                <a:gd name="T75" fmla="*/ 966 h 1892"/>
                <a:gd name="T76" fmla="*/ 1696 w 2173"/>
                <a:gd name="T77" fmla="*/ 1006 h 1892"/>
                <a:gd name="T78" fmla="*/ 1735 w 2173"/>
                <a:gd name="T79" fmla="*/ 1061 h 1892"/>
                <a:gd name="T80" fmla="*/ 1771 w 2173"/>
                <a:gd name="T81" fmla="*/ 1126 h 1892"/>
                <a:gd name="T82" fmla="*/ 1803 w 2173"/>
                <a:gd name="T83" fmla="*/ 1199 h 1892"/>
                <a:gd name="T84" fmla="*/ 1835 w 2173"/>
                <a:gd name="T85" fmla="*/ 1273 h 1892"/>
                <a:gd name="T86" fmla="*/ 1863 w 2173"/>
                <a:gd name="T87" fmla="*/ 1347 h 1892"/>
                <a:gd name="T88" fmla="*/ 2009 w 2173"/>
                <a:gd name="T89" fmla="*/ 1383 h 1892"/>
                <a:gd name="T90" fmla="*/ 202 w 2173"/>
                <a:gd name="T91" fmla="*/ 200 h 1892"/>
                <a:gd name="T92" fmla="*/ 2129 w 2173"/>
                <a:gd name="T93" fmla="*/ 0 h 1892"/>
                <a:gd name="T94" fmla="*/ 2155 w 2173"/>
                <a:gd name="T95" fmla="*/ 8 h 1892"/>
                <a:gd name="T96" fmla="*/ 2171 w 2173"/>
                <a:gd name="T97" fmla="*/ 30 h 1892"/>
                <a:gd name="T98" fmla="*/ 2173 w 2173"/>
                <a:gd name="T99" fmla="*/ 1848 h 1892"/>
                <a:gd name="T100" fmla="*/ 2165 w 2173"/>
                <a:gd name="T101" fmla="*/ 1874 h 1892"/>
                <a:gd name="T102" fmla="*/ 2143 w 2173"/>
                <a:gd name="T103" fmla="*/ 1890 h 1892"/>
                <a:gd name="T104" fmla="*/ 44 w 2173"/>
                <a:gd name="T105" fmla="*/ 1892 h 1892"/>
                <a:gd name="T106" fmla="*/ 18 w 2173"/>
                <a:gd name="T107" fmla="*/ 1884 h 1892"/>
                <a:gd name="T108" fmla="*/ 2 w 2173"/>
                <a:gd name="T109" fmla="*/ 1861 h 1892"/>
                <a:gd name="T110" fmla="*/ 0 w 2173"/>
                <a:gd name="T111" fmla="*/ 44 h 1892"/>
                <a:gd name="T112" fmla="*/ 8 w 2173"/>
                <a:gd name="T113" fmla="*/ 18 h 1892"/>
                <a:gd name="T114" fmla="*/ 31 w 2173"/>
                <a:gd name="T115" fmla="*/ 2 h 1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73" h="1892">
                  <a:moveTo>
                    <a:pt x="202" y="200"/>
                  </a:moveTo>
                  <a:lnTo>
                    <a:pt x="202" y="1383"/>
                  </a:lnTo>
                  <a:lnTo>
                    <a:pt x="516" y="1383"/>
                  </a:lnTo>
                  <a:lnTo>
                    <a:pt x="517" y="1380"/>
                  </a:lnTo>
                  <a:lnTo>
                    <a:pt x="519" y="1371"/>
                  </a:lnTo>
                  <a:lnTo>
                    <a:pt x="523" y="1357"/>
                  </a:lnTo>
                  <a:lnTo>
                    <a:pt x="528" y="1338"/>
                  </a:lnTo>
                  <a:lnTo>
                    <a:pt x="535" y="1316"/>
                  </a:lnTo>
                  <a:lnTo>
                    <a:pt x="542" y="1289"/>
                  </a:lnTo>
                  <a:lnTo>
                    <a:pt x="551" y="1259"/>
                  </a:lnTo>
                  <a:lnTo>
                    <a:pt x="561" y="1226"/>
                  </a:lnTo>
                  <a:lnTo>
                    <a:pt x="572" y="1190"/>
                  </a:lnTo>
                  <a:lnTo>
                    <a:pt x="584" y="1153"/>
                  </a:lnTo>
                  <a:lnTo>
                    <a:pt x="598" y="1114"/>
                  </a:lnTo>
                  <a:lnTo>
                    <a:pt x="613" y="1074"/>
                  </a:lnTo>
                  <a:lnTo>
                    <a:pt x="628" y="1034"/>
                  </a:lnTo>
                  <a:lnTo>
                    <a:pt x="643" y="993"/>
                  </a:lnTo>
                  <a:lnTo>
                    <a:pt x="661" y="952"/>
                  </a:lnTo>
                  <a:lnTo>
                    <a:pt x="679" y="913"/>
                  </a:lnTo>
                  <a:lnTo>
                    <a:pt x="697" y="875"/>
                  </a:lnTo>
                  <a:lnTo>
                    <a:pt x="717" y="838"/>
                  </a:lnTo>
                  <a:lnTo>
                    <a:pt x="737" y="804"/>
                  </a:lnTo>
                  <a:lnTo>
                    <a:pt x="758" y="772"/>
                  </a:lnTo>
                  <a:lnTo>
                    <a:pt x="778" y="743"/>
                  </a:lnTo>
                  <a:lnTo>
                    <a:pt x="800" y="718"/>
                  </a:lnTo>
                  <a:lnTo>
                    <a:pt x="822" y="697"/>
                  </a:lnTo>
                  <a:lnTo>
                    <a:pt x="844" y="680"/>
                  </a:lnTo>
                  <a:lnTo>
                    <a:pt x="867" y="668"/>
                  </a:lnTo>
                  <a:lnTo>
                    <a:pt x="890" y="662"/>
                  </a:lnTo>
                  <a:lnTo>
                    <a:pt x="913" y="662"/>
                  </a:lnTo>
                  <a:lnTo>
                    <a:pt x="937" y="668"/>
                  </a:lnTo>
                  <a:lnTo>
                    <a:pt x="960" y="680"/>
                  </a:lnTo>
                  <a:lnTo>
                    <a:pt x="985" y="701"/>
                  </a:lnTo>
                  <a:lnTo>
                    <a:pt x="1019" y="737"/>
                  </a:lnTo>
                  <a:lnTo>
                    <a:pt x="1052" y="777"/>
                  </a:lnTo>
                  <a:lnTo>
                    <a:pt x="1081" y="819"/>
                  </a:lnTo>
                  <a:lnTo>
                    <a:pt x="1110" y="863"/>
                  </a:lnTo>
                  <a:lnTo>
                    <a:pt x="1135" y="907"/>
                  </a:lnTo>
                  <a:lnTo>
                    <a:pt x="1160" y="953"/>
                  </a:lnTo>
                  <a:lnTo>
                    <a:pt x="1181" y="998"/>
                  </a:lnTo>
                  <a:lnTo>
                    <a:pt x="1201" y="1044"/>
                  </a:lnTo>
                  <a:lnTo>
                    <a:pt x="1220" y="1088"/>
                  </a:lnTo>
                  <a:lnTo>
                    <a:pt x="1236" y="1130"/>
                  </a:lnTo>
                  <a:lnTo>
                    <a:pt x="1250" y="1172"/>
                  </a:lnTo>
                  <a:lnTo>
                    <a:pt x="1263" y="1211"/>
                  </a:lnTo>
                  <a:lnTo>
                    <a:pt x="1274" y="1247"/>
                  </a:lnTo>
                  <a:lnTo>
                    <a:pt x="1284" y="1280"/>
                  </a:lnTo>
                  <a:lnTo>
                    <a:pt x="1291" y="1310"/>
                  </a:lnTo>
                  <a:lnTo>
                    <a:pt x="1298" y="1335"/>
                  </a:lnTo>
                  <a:lnTo>
                    <a:pt x="1302" y="1355"/>
                  </a:lnTo>
                  <a:lnTo>
                    <a:pt x="1306" y="1370"/>
                  </a:lnTo>
                  <a:lnTo>
                    <a:pt x="1308" y="1380"/>
                  </a:lnTo>
                  <a:lnTo>
                    <a:pt x="1308" y="1383"/>
                  </a:lnTo>
                  <a:lnTo>
                    <a:pt x="1309" y="1380"/>
                  </a:lnTo>
                  <a:lnTo>
                    <a:pt x="1311" y="1371"/>
                  </a:lnTo>
                  <a:lnTo>
                    <a:pt x="1314" y="1356"/>
                  </a:lnTo>
                  <a:lnTo>
                    <a:pt x="1320" y="1337"/>
                  </a:lnTo>
                  <a:lnTo>
                    <a:pt x="1326" y="1315"/>
                  </a:lnTo>
                  <a:lnTo>
                    <a:pt x="1334" y="1288"/>
                  </a:lnTo>
                  <a:lnTo>
                    <a:pt x="1343" y="1260"/>
                  </a:lnTo>
                  <a:lnTo>
                    <a:pt x="1353" y="1229"/>
                  </a:lnTo>
                  <a:lnTo>
                    <a:pt x="1365" y="1197"/>
                  </a:lnTo>
                  <a:lnTo>
                    <a:pt x="1379" y="1164"/>
                  </a:lnTo>
                  <a:lnTo>
                    <a:pt x="1393" y="1131"/>
                  </a:lnTo>
                  <a:lnTo>
                    <a:pt x="1409" y="1099"/>
                  </a:lnTo>
                  <a:lnTo>
                    <a:pt x="1426" y="1068"/>
                  </a:lnTo>
                  <a:lnTo>
                    <a:pt x="1446" y="1039"/>
                  </a:lnTo>
                  <a:lnTo>
                    <a:pt x="1466" y="1012"/>
                  </a:lnTo>
                  <a:lnTo>
                    <a:pt x="1488" y="990"/>
                  </a:lnTo>
                  <a:lnTo>
                    <a:pt x="1511" y="971"/>
                  </a:lnTo>
                  <a:lnTo>
                    <a:pt x="1535" y="955"/>
                  </a:lnTo>
                  <a:lnTo>
                    <a:pt x="1561" y="946"/>
                  </a:lnTo>
                  <a:lnTo>
                    <a:pt x="1586" y="942"/>
                  </a:lnTo>
                  <a:lnTo>
                    <a:pt x="1610" y="945"/>
                  </a:lnTo>
                  <a:lnTo>
                    <a:pt x="1633" y="953"/>
                  </a:lnTo>
                  <a:lnTo>
                    <a:pt x="1655" y="966"/>
                  </a:lnTo>
                  <a:lnTo>
                    <a:pt x="1676" y="985"/>
                  </a:lnTo>
                  <a:lnTo>
                    <a:pt x="1696" y="1006"/>
                  </a:lnTo>
                  <a:lnTo>
                    <a:pt x="1716" y="1033"/>
                  </a:lnTo>
                  <a:lnTo>
                    <a:pt x="1735" y="1061"/>
                  </a:lnTo>
                  <a:lnTo>
                    <a:pt x="1753" y="1093"/>
                  </a:lnTo>
                  <a:lnTo>
                    <a:pt x="1771" y="1126"/>
                  </a:lnTo>
                  <a:lnTo>
                    <a:pt x="1787" y="1162"/>
                  </a:lnTo>
                  <a:lnTo>
                    <a:pt x="1803" y="1199"/>
                  </a:lnTo>
                  <a:lnTo>
                    <a:pt x="1819" y="1235"/>
                  </a:lnTo>
                  <a:lnTo>
                    <a:pt x="1835" y="1273"/>
                  </a:lnTo>
                  <a:lnTo>
                    <a:pt x="1849" y="1311"/>
                  </a:lnTo>
                  <a:lnTo>
                    <a:pt x="1863" y="1347"/>
                  </a:lnTo>
                  <a:lnTo>
                    <a:pt x="1877" y="1383"/>
                  </a:lnTo>
                  <a:lnTo>
                    <a:pt x="2009" y="1383"/>
                  </a:lnTo>
                  <a:lnTo>
                    <a:pt x="2009" y="200"/>
                  </a:lnTo>
                  <a:lnTo>
                    <a:pt x="202" y="200"/>
                  </a:lnTo>
                  <a:close/>
                  <a:moveTo>
                    <a:pt x="44" y="0"/>
                  </a:moveTo>
                  <a:lnTo>
                    <a:pt x="2129" y="0"/>
                  </a:lnTo>
                  <a:lnTo>
                    <a:pt x="2143" y="2"/>
                  </a:lnTo>
                  <a:lnTo>
                    <a:pt x="2155" y="8"/>
                  </a:lnTo>
                  <a:lnTo>
                    <a:pt x="2165" y="18"/>
                  </a:lnTo>
                  <a:lnTo>
                    <a:pt x="2171" y="30"/>
                  </a:lnTo>
                  <a:lnTo>
                    <a:pt x="2173" y="44"/>
                  </a:lnTo>
                  <a:lnTo>
                    <a:pt x="2173" y="1848"/>
                  </a:lnTo>
                  <a:lnTo>
                    <a:pt x="2171" y="1861"/>
                  </a:lnTo>
                  <a:lnTo>
                    <a:pt x="2165" y="1874"/>
                  </a:lnTo>
                  <a:lnTo>
                    <a:pt x="2155" y="1884"/>
                  </a:lnTo>
                  <a:lnTo>
                    <a:pt x="2143" y="1890"/>
                  </a:lnTo>
                  <a:lnTo>
                    <a:pt x="2129" y="1892"/>
                  </a:lnTo>
                  <a:lnTo>
                    <a:pt x="44" y="1892"/>
                  </a:lnTo>
                  <a:lnTo>
                    <a:pt x="31" y="1890"/>
                  </a:lnTo>
                  <a:lnTo>
                    <a:pt x="18" y="1884"/>
                  </a:lnTo>
                  <a:lnTo>
                    <a:pt x="8" y="1874"/>
                  </a:lnTo>
                  <a:lnTo>
                    <a:pt x="2" y="1861"/>
                  </a:lnTo>
                  <a:lnTo>
                    <a:pt x="0" y="1848"/>
                  </a:lnTo>
                  <a:lnTo>
                    <a:pt x="0" y="44"/>
                  </a:lnTo>
                  <a:lnTo>
                    <a:pt x="2" y="30"/>
                  </a:lnTo>
                  <a:lnTo>
                    <a:pt x="8" y="18"/>
                  </a:lnTo>
                  <a:lnTo>
                    <a:pt x="18" y="8"/>
                  </a:lnTo>
                  <a:lnTo>
                    <a:pt x="31" y="2"/>
                  </a:lnTo>
                  <a:lnTo>
                    <a:pt x="44"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3" name="Freeform 36"/>
            <p:cNvSpPr/>
            <p:nvPr/>
          </p:nvSpPr>
          <p:spPr bwMode="auto">
            <a:xfrm>
              <a:off x="8407401" y="1909763"/>
              <a:ext cx="33338" cy="33338"/>
            </a:xfrm>
            <a:custGeom>
              <a:avLst/>
              <a:gdLst>
                <a:gd name="T0" fmla="*/ 148 w 295"/>
                <a:gd name="T1" fmla="*/ 0 h 295"/>
                <a:gd name="T2" fmla="*/ 177 w 295"/>
                <a:gd name="T3" fmla="*/ 3 h 295"/>
                <a:gd name="T4" fmla="*/ 206 w 295"/>
                <a:gd name="T5" fmla="*/ 11 h 295"/>
                <a:gd name="T6" fmla="*/ 230 w 295"/>
                <a:gd name="T7" fmla="*/ 25 h 295"/>
                <a:gd name="T8" fmla="*/ 253 w 295"/>
                <a:gd name="T9" fmla="*/ 42 h 295"/>
                <a:gd name="T10" fmla="*/ 270 w 295"/>
                <a:gd name="T11" fmla="*/ 65 h 295"/>
                <a:gd name="T12" fmla="*/ 284 w 295"/>
                <a:gd name="T13" fmla="*/ 89 h 295"/>
                <a:gd name="T14" fmla="*/ 292 w 295"/>
                <a:gd name="T15" fmla="*/ 118 h 295"/>
                <a:gd name="T16" fmla="*/ 295 w 295"/>
                <a:gd name="T17" fmla="*/ 147 h 295"/>
                <a:gd name="T18" fmla="*/ 292 w 295"/>
                <a:gd name="T19" fmla="*/ 177 h 295"/>
                <a:gd name="T20" fmla="*/ 284 w 295"/>
                <a:gd name="T21" fmla="*/ 204 h 295"/>
                <a:gd name="T22" fmla="*/ 270 w 295"/>
                <a:gd name="T23" fmla="*/ 230 h 295"/>
                <a:gd name="T24" fmla="*/ 253 w 295"/>
                <a:gd name="T25" fmla="*/ 252 h 295"/>
                <a:gd name="T26" fmla="*/ 230 w 295"/>
                <a:gd name="T27" fmla="*/ 269 h 295"/>
                <a:gd name="T28" fmla="*/ 206 w 295"/>
                <a:gd name="T29" fmla="*/ 284 h 295"/>
                <a:gd name="T30" fmla="*/ 177 w 295"/>
                <a:gd name="T31" fmla="*/ 292 h 295"/>
                <a:gd name="T32" fmla="*/ 148 w 295"/>
                <a:gd name="T33" fmla="*/ 295 h 295"/>
                <a:gd name="T34" fmla="*/ 118 w 295"/>
                <a:gd name="T35" fmla="*/ 292 h 295"/>
                <a:gd name="T36" fmla="*/ 91 w 295"/>
                <a:gd name="T37" fmla="*/ 284 h 295"/>
                <a:gd name="T38" fmla="*/ 65 w 295"/>
                <a:gd name="T39" fmla="*/ 269 h 295"/>
                <a:gd name="T40" fmla="*/ 44 w 295"/>
                <a:gd name="T41" fmla="*/ 252 h 295"/>
                <a:gd name="T42" fmla="*/ 26 w 295"/>
                <a:gd name="T43" fmla="*/ 230 h 295"/>
                <a:gd name="T44" fmla="*/ 12 w 295"/>
                <a:gd name="T45" fmla="*/ 204 h 295"/>
                <a:gd name="T46" fmla="*/ 3 w 295"/>
                <a:gd name="T47" fmla="*/ 177 h 295"/>
                <a:gd name="T48" fmla="*/ 0 w 295"/>
                <a:gd name="T49" fmla="*/ 147 h 295"/>
                <a:gd name="T50" fmla="*/ 3 w 295"/>
                <a:gd name="T51" fmla="*/ 118 h 295"/>
                <a:gd name="T52" fmla="*/ 12 w 295"/>
                <a:gd name="T53" fmla="*/ 89 h 295"/>
                <a:gd name="T54" fmla="*/ 26 w 295"/>
                <a:gd name="T55" fmla="*/ 65 h 295"/>
                <a:gd name="T56" fmla="*/ 44 w 295"/>
                <a:gd name="T57" fmla="*/ 42 h 295"/>
                <a:gd name="T58" fmla="*/ 65 w 295"/>
                <a:gd name="T59" fmla="*/ 25 h 295"/>
                <a:gd name="T60" fmla="*/ 91 w 295"/>
                <a:gd name="T61" fmla="*/ 11 h 295"/>
                <a:gd name="T62" fmla="*/ 118 w 295"/>
                <a:gd name="T63" fmla="*/ 3 h 295"/>
                <a:gd name="T64" fmla="*/ 148 w 295"/>
                <a:gd name="T65" fmla="*/ 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95" h="295">
                  <a:moveTo>
                    <a:pt x="148" y="0"/>
                  </a:moveTo>
                  <a:lnTo>
                    <a:pt x="177" y="3"/>
                  </a:lnTo>
                  <a:lnTo>
                    <a:pt x="206" y="11"/>
                  </a:lnTo>
                  <a:lnTo>
                    <a:pt x="230" y="25"/>
                  </a:lnTo>
                  <a:lnTo>
                    <a:pt x="253" y="42"/>
                  </a:lnTo>
                  <a:lnTo>
                    <a:pt x="270" y="65"/>
                  </a:lnTo>
                  <a:lnTo>
                    <a:pt x="284" y="89"/>
                  </a:lnTo>
                  <a:lnTo>
                    <a:pt x="292" y="118"/>
                  </a:lnTo>
                  <a:lnTo>
                    <a:pt x="295" y="147"/>
                  </a:lnTo>
                  <a:lnTo>
                    <a:pt x="292" y="177"/>
                  </a:lnTo>
                  <a:lnTo>
                    <a:pt x="284" y="204"/>
                  </a:lnTo>
                  <a:lnTo>
                    <a:pt x="270" y="230"/>
                  </a:lnTo>
                  <a:lnTo>
                    <a:pt x="253" y="252"/>
                  </a:lnTo>
                  <a:lnTo>
                    <a:pt x="230" y="269"/>
                  </a:lnTo>
                  <a:lnTo>
                    <a:pt x="206" y="284"/>
                  </a:lnTo>
                  <a:lnTo>
                    <a:pt x="177" y="292"/>
                  </a:lnTo>
                  <a:lnTo>
                    <a:pt x="148" y="295"/>
                  </a:lnTo>
                  <a:lnTo>
                    <a:pt x="118" y="292"/>
                  </a:lnTo>
                  <a:lnTo>
                    <a:pt x="91" y="284"/>
                  </a:lnTo>
                  <a:lnTo>
                    <a:pt x="65" y="269"/>
                  </a:lnTo>
                  <a:lnTo>
                    <a:pt x="44" y="252"/>
                  </a:lnTo>
                  <a:lnTo>
                    <a:pt x="26" y="230"/>
                  </a:lnTo>
                  <a:lnTo>
                    <a:pt x="12" y="204"/>
                  </a:lnTo>
                  <a:lnTo>
                    <a:pt x="3" y="177"/>
                  </a:lnTo>
                  <a:lnTo>
                    <a:pt x="0" y="147"/>
                  </a:lnTo>
                  <a:lnTo>
                    <a:pt x="3" y="118"/>
                  </a:lnTo>
                  <a:lnTo>
                    <a:pt x="12" y="89"/>
                  </a:lnTo>
                  <a:lnTo>
                    <a:pt x="26" y="65"/>
                  </a:lnTo>
                  <a:lnTo>
                    <a:pt x="44" y="42"/>
                  </a:lnTo>
                  <a:lnTo>
                    <a:pt x="65" y="25"/>
                  </a:lnTo>
                  <a:lnTo>
                    <a:pt x="91" y="11"/>
                  </a:lnTo>
                  <a:lnTo>
                    <a:pt x="118" y="3"/>
                  </a:lnTo>
                  <a:lnTo>
                    <a:pt x="148"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4" name="Freeform 37"/>
            <p:cNvSpPr/>
            <p:nvPr/>
          </p:nvSpPr>
          <p:spPr bwMode="auto">
            <a:xfrm>
              <a:off x="8512176" y="1912938"/>
              <a:ext cx="69850" cy="26988"/>
            </a:xfrm>
            <a:custGeom>
              <a:avLst/>
              <a:gdLst>
                <a:gd name="T0" fmla="*/ 223 w 608"/>
                <a:gd name="T1" fmla="*/ 0 h 237"/>
                <a:gd name="T2" fmla="*/ 251 w 608"/>
                <a:gd name="T3" fmla="*/ 0 h 237"/>
                <a:gd name="T4" fmla="*/ 270 w 608"/>
                <a:gd name="T5" fmla="*/ 2 h 237"/>
                <a:gd name="T6" fmla="*/ 287 w 608"/>
                <a:gd name="T7" fmla="*/ 9 h 237"/>
                <a:gd name="T8" fmla="*/ 300 w 608"/>
                <a:gd name="T9" fmla="*/ 21 h 237"/>
                <a:gd name="T10" fmla="*/ 334 w 608"/>
                <a:gd name="T11" fmla="*/ 9 h 237"/>
                <a:gd name="T12" fmla="*/ 371 w 608"/>
                <a:gd name="T13" fmla="*/ 2 h 237"/>
                <a:gd name="T14" fmla="*/ 411 w 608"/>
                <a:gd name="T15" fmla="*/ 0 h 237"/>
                <a:gd name="T16" fmla="*/ 446 w 608"/>
                <a:gd name="T17" fmla="*/ 2 h 237"/>
                <a:gd name="T18" fmla="*/ 479 w 608"/>
                <a:gd name="T19" fmla="*/ 7 h 237"/>
                <a:gd name="T20" fmla="*/ 510 w 608"/>
                <a:gd name="T21" fmla="*/ 16 h 237"/>
                <a:gd name="T22" fmla="*/ 537 w 608"/>
                <a:gd name="T23" fmla="*/ 28 h 237"/>
                <a:gd name="T24" fmla="*/ 562 w 608"/>
                <a:gd name="T25" fmla="*/ 42 h 237"/>
                <a:gd name="T26" fmla="*/ 581 w 608"/>
                <a:gd name="T27" fmla="*/ 59 h 237"/>
                <a:gd name="T28" fmla="*/ 595 w 608"/>
                <a:gd name="T29" fmla="*/ 78 h 237"/>
                <a:gd name="T30" fmla="*/ 605 w 608"/>
                <a:gd name="T31" fmla="*/ 98 h 237"/>
                <a:gd name="T32" fmla="*/ 608 w 608"/>
                <a:gd name="T33" fmla="*/ 119 h 237"/>
                <a:gd name="T34" fmla="*/ 605 w 608"/>
                <a:gd name="T35" fmla="*/ 140 h 237"/>
                <a:gd name="T36" fmla="*/ 595 w 608"/>
                <a:gd name="T37" fmla="*/ 160 h 237"/>
                <a:gd name="T38" fmla="*/ 581 w 608"/>
                <a:gd name="T39" fmla="*/ 178 h 237"/>
                <a:gd name="T40" fmla="*/ 562 w 608"/>
                <a:gd name="T41" fmla="*/ 196 h 237"/>
                <a:gd name="T42" fmla="*/ 537 w 608"/>
                <a:gd name="T43" fmla="*/ 210 h 237"/>
                <a:gd name="T44" fmla="*/ 510 w 608"/>
                <a:gd name="T45" fmla="*/ 221 h 237"/>
                <a:gd name="T46" fmla="*/ 479 w 608"/>
                <a:gd name="T47" fmla="*/ 230 h 237"/>
                <a:gd name="T48" fmla="*/ 446 w 608"/>
                <a:gd name="T49" fmla="*/ 235 h 237"/>
                <a:gd name="T50" fmla="*/ 411 w 608"/>
                <a:gd name="T51" fmla="*/ 237 h 237"/>
                <a:gd name="T52" fmla="*/ 380 w 608"/>
                <a:gd name="T53" fmla="*/ 235 h 237"/>
                <a:gd name="T54" fmla="*/ 350 w 608"/>
                <a:gd name="T55" fmla="*/ 231 h 237"/>
                <a:gd name="T56" fmla="*/ 323 w 608"/>
                <a:gd name="T57" fmla="*/ 224 h 237"/>
                <a:gd name="T58" fmla="*/ 297 w 608"/>
                <a:gd name="T59" fmla="*/ 215 h 237"/>
                <a:gd name="T60" fmla="*/ 269 w 608"/>
                <a:gd name="T61" fmla="*/ 220 h 237"/>
                <a:gd name="T62" fmla="*/ 238 w 608"/>
                <a:gd name="T63" fmla="*/ 223 h 237"/>
                <a:gd name="T64" fmla="*/ 205 w 608"/>
                <a:gd name="T65" fmla="*/ 224 h 237"/>
                <a:gd name="T66" fmla="*/ 169 w 608"/>
                <a:gd name="T67" fmla="*/ 223 h 237"/>
                <a:gd name="T68" fmla="*/ 133 w 608"/>
                <a:gd name="T69" fmla="*/ 219 h 237"/>
                <a:gd name="T70" fmla="*/ 102 w 608"/>
                <a:gd name="T71" fmla="*/ 213 h 237"/>
                <a:gd name="T72" fmla="*/ 73 w 608"/>
                <a:gd name="T73" fmla="*/ 205 h 237"/>
                <a:gd name="T74" fmla="*/ 48 w 608"/>
                <a:gd name="T75" fmla="*/ 195 h 237"/>
                <a:gd name="T76" fmla="*/ 27 w 608"/>
                <a:gd name="T77" fmla="*/ 183 h 237"/>
                <a:gd name="T78" fmla="*/ 12 w 608"/>
                <a:gd name="T79" fmla="*/ 170 h 237"/>
                <a:gd name="T80" fmla="*/ 3 w 608"/>
                <a:gd name="T81" fmla="*/ 157 h 237"/>
                <a:gd name="T82" fmla="*/ 0 w 608"/>
                <a:gd name="T83" fmla="*/ 142 h 237"/>
                <a:gd name="T84" fmla="*/ 3 w 608"/>
                <a:gd name="T85" fmla="*/ 128 h 237"/>
                <a:gd name="T86" fmla="*/ 11 w 608"/>
                <a:gd name="T87" fmla="*/ 115 h 237"/>
                <a:gd name="T88" fmla="*/ 25 w 608"/>
                <a:gd name="T89" fmla="*/ 103 h 237"/>
                <a:gd name="T90" fmla="*/ 44 w 608"/>
                <a:gd name="T91" fmla="*/ 92 h 237"/>
                <a:gd name="T92" fmla="*/ 66 w 608"/>
                <a:gd name="T93" fmla="*/ 83 h 237"/>
                <a:gd name="T94" fmla="*/ 92 w 608"/>
                <a:gd name="T95" fmla="*/ 74 h 237"/>
                <a:gd name="T96" fmla="*/ 121 w 608"/>
                <a:gd name="T97" fmla="*/ 67 h 237"/>
                <a:gd name="T98" fmla="*/ 154 w 608"/>
                <a:gd name="T99" fmla="*/ 63 h 237"/>
                <a:gd name="T100" fmla="*/ 158 w 608"/>
                <a:gd name="T101" fmla="*/ 46 h 237"/>
                <a:gd name="T102" fmla="*/ 165 w 608"/>
                <a:gd name="T103" fmla="*/ 31 h 237"/>
                <a:gd name="T104" fmla="*/ 176 w 608"/>
                <a:gd name="T105" fmla="*/ 18 h 237"/>
                <a:gd name="T106" fmla="*/ 189 w 608"/>
                <a:gd name="T107" fmla="*/ 8 h 237"/>
                <a:gd name="T108" fmla="*/ 205 w 608"/>
                <a:gd name="T109" fmla="*/ 2 h 237"/>
                <a:gd name="T110" fmla="*/ 223 w 608"/>
                <a:gd name="T111"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08" h="237">
                  <a:moveTo>
                    <a:pt x="223" y="0"/>
                  </a:moveTo>
                  <a:lnTo>
                    <a:pt x="251" y="0"/>
                  </a:lnTo>
                  <a:lnTo>
                    <a:pt x="270" y="2"/>
                  </a:lnTo>
                  <a:lnTo>
                    <a:pt x="287" y="9"/>
                  </a:lnTo>
                  <a:lnTo>
                    <a:pt x="300" y="21"/>
                  </a:lnTo>
                  <a:lnTo>
                    <a:pt x="334" y="9"/>
                  </a:lnTo>
                  <a:lnTo>
                    <a:pt x="371" y="2"/>
                  </a:lnTo>
                  <a:lnTo>
                    <a:pt x="411" y="0"/>
                  </a:lnTo>
                  <a:lnTo>
                    <a:pt x="446" y="2"/>
                  </a:lnTo>
                  <a:lnTo>
                    <a:pt x="479" y="7"/>
                  </a:lnTo>
                  <a:lnTo>
                    <a:pt x="510" y="16"/>
                  </a:lnTo>
                  <a:lnTo>
                    <a:pt x="537" y="28"/>
                  </a:lnTo>
                  <a:lnTo>
                    <a:pt x="562" y="42"/>
                  </a:lnTo>
                  <a:lnTo>
                    <a:pt x="581" y="59"/>
                  </a:lnTo>
                  <a:lnTo>
                    <a:pt x="595" y="78"/>
                  </a:lnTo>
                  <a:lnTo>
                    <a:pt x="605" y="98"/>
                  </a:lnTo>
                  <a:lnTo>
                    <a:pt x="608" y="119"/>
                  </a:lnTo>
                  <a:lnTo>
                    <a:pt x="605" y="140"/>
                  </a:lnTo>
                  <a:lnTo>
                    <a:pt x="595" y="160"/>
                  </a:lnTo>
                  <a:lnTo>
                    <a:pt x="581" y="178"/>
                  </a:lnTo>
                  <a:lnTo>
                    <a:pt x="562" y="196"/>
                  </a:lnTo>
                  <a:lnTo>
                    <a:pt x="537" y="210"/>
                  </a:lnTo>
                  <a:lnTo>
                    <a:pt x="510" y="221"/>
                  </a:lnTo>
                  <a:lnTo>
                    <a:pt x="479" y="230"/>
                  </a:lnTo>
                  <a:lnTo>
                    <a:pt x="446" y="235"/>
                  </a:lnTo>
                  <a:lnTo>
                    <a:pt x="411" y="237"/>
                  </a:lnTo>
                  <a:lnTo>
                    <a:pt x="380" y="235"/>
                  </a:lnTo>
                  <a:lnTo>
                    <a:pt x="350" y="231"/>
                  </a:lnTo>
                  <a:lnTo>
                    <a:pt x="323" y="224"/>
                  </a:lnTo>
                  <a:lnTo>
                    <a:pt x="297" y="215"/>
                  </a:lnTo>
                  <a:lnTo>
                    <a:pt x="269" y="220"/>
                  </a:lnTo>
                  <a:lnTo>
                    <a:pt x="238" y="223"/>
                  </a:lnTo>
                  <a:lnTo>
                    <a:pt x="205" y="224"/>
                  </a:lnTo>
                  <a:lnTo>
                    <a:pt x="169" y="223"/>
                  </a:lnTo>
                  <a:lnTo>
                    <a:pt x="133" y="219"/>
                  </a:lnTo>
                  <a:lnTo>
                    <a:pt x="102" y="213"/>
                  </a:lnTo>
                  <a:lnTo>
                    <a:pt x="73" y="205"/>
                  </a:lnTo>
                  <a:lnTo>
                    <a:pt x="48" y="195"/>
                  </a:lnTo>
                  <a:lnTo>
                    <a:pt x="27" y="183"/>
                  </a:lnTo>
                  <a:lnTo>
                    <a:pt x="12" y="170"/>
                  </a:lnTo>
                  <a:lnTo>
                    <a:pt x="3" y="157"/>
                  </a:lnTo>
                  <a:lnTo>
                    <a:pt x="0" y="142"/>
                  </a:lnTo>
                  <a:lnTo>
                    <a:pt x="3" y="128"/>
                  </a:lnTo>
                  <a:lnTo>
                    <a:pt x="11" y="115"/>
                  </a:lnTo>
                  <a:lnTo>
                    <a:pt x="25" y="103"/>
                  </a:lnTo>
                  <a:lnTo>
                    <a:pt x="44" y="92"/>
                  </a:lnTo>
                  <a:lnTo>
                    <a:pt x="66" y="83"/>
                  </a:lnTo>
                  <a:lnTo>
                    <a:pt x="92" y="74"/>
                  </a:lnTo>
                  <a:lnTo>
                    <a:pt x="121" y="67"/>
                  </a:lnTo>
                  <a:lnTo>
                    <a:pt x="154" y="63"/>
                  </a:lnTo>
                  <a:lnTo>
                    <a:pt x="158" y="46"/>
                  </a:lnTo>
                  <a:lnTo>
                    <a:pt x="165" y="31"/>
                  </a:lnTo>
                  <a:lnTo>
                    <a:pt x="176" y="18"/>
                  </a:lnTo>
                  <a:lnTo>
                    <a:pt x="189" y="8"/>
                  </a:lnTo>
                  <a:lnTo>
                    <a:pt x="205" y="2"/>
                  </a:lnTo>
                  <a:lnTo>
                    <a:pt x="223"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grpSp>
      <p:grpSp>
        <p:nvGrpSpPr>
          <p:cNvPr id="26" name="Group 125"/>
          <p:cNvGrpSpPr/>
          <p:nvPr/>
        </p:nvGrpSpPr>
        <p:grpSpPr>
          <a:xfrm>
            <a:off x="8337645" y="1099011"/>
            <a:ext cx="530110" cy="408688"/>
            <a:chOff x="4859338" y="3862388"/>
            <a:chExt cx="568325" cy="438151"/>
          </a:xfrm>
          <a:solidFill>
            <a:schemeClr val="bg1"/>
          </a:solidFill>
        </p:grpSpPr>
        <p:sp>
          <p:nvSpPr>
            <p:cNvPr id="27" name="Freeform 150"/>
            <p:cNvSpPr>
              <a:spLocks noEditPoints="1"/>
            </p:cNvSpPr>
            <p:nvPr/>
          </p:nvSpPr>
          <p:spPr bwMode="auto">
            <a:xfrm>
              <a:off x="4859338" y="3862388"/>
              <a:ext cx="568325" cy="249238"/>
            </a:xfrm>
            <a:custGeom>
              <a:avLst/>
              <a:gdLst>
                <a:gd name="T0" fmla="*/ 1791 w 3582"/>
                <a:gd name="T1" fmla="*/ 179 h 1414"/>
                <a:gd name="T2" fmla="*/ 350 w 3582"/>
                <a:gd name="T3" fmla="*/ 675 h 1414"/>
                <a:gd name="T4" fmla="*/ 1791 w 3582"/>
                <a:gd name="T5" fmla="*/ 1233 h 1414"/>
                <a:gd name="T6" fmla="*/ 3232 w 3582"/>
                <a:gd name="T7" fmla="*/ 675 h 1414"/>
                <a:gd name="T8" fmla="*/ 1791 w 3582"/>
                <a:gd name="T9" fmla="*/ 179 h 1414"/>
                <a:gd name="T10" fmla="*/ 1780 w 3582"/>
                <a:gd name="T11" fmla="*/ 0 h 1414"/>
                <a:gd name="T12" fmla="*/ 1802 w 3582"/>
                <a:gd name="T13" fmla="*/ 0 h 1414"/>
                <a:gd name="T14" fmla="*/ 1826 w 3582"/>
                <a:gd name="T15" fmla="*/ 5 h 1414"/>
                <a:gd name="T16" fmla="*/ 3520 w 3582"/>
                <a:gd name="T17" fmla="*/ 589 h 1414"/>
                <a:gd name="T18" fmla="*/ 3541 w 3582"/>
                <a:gd name="T19" fmla="*/ 599 h 1414"/>
                <a:gd name="T20" fmla="*/ 3558 w 3582"/>
                <a:gd name="T21" fmla="*/ 612 h 1414"/>
                <a:gd name="T22" fmla="*/ 3571 w 3582"/>
                <a:gd name="T23" fmla="*/ 629 h 1414"/>
                <a:gd name="T24" fmla="*/ 3579 w 3582"/>
                <a:gd name="T25" fmla="*/ 648 h 1414"/>
                <a:gd name="T26" fmla="*/ 3582 w 3582"/>
                <a:gd name="T27" fmla="*/ 669 h 1414"/>
                <a:gd name="T28" fmla="*/ 3580 w 3582"/>
                <a:gd name="T29" fmla="*/ 689 h 1414"/>
                <a:gd name="T30" fmla="*/ 3572 w 3582"/>
                <a:gd name="T31" fmla="*/ 708 h 1414"/>
                <a:gd name="T32" fmla="*/ 3560 w 3582"/>
                <a:gd name="T33" fmla="*/ 725 h 1414"/>
                <a:gd name="T34" fmla="*/ 3545 w 3582"/>
                <a:gd name="T35" fmla="*/ 739 h 1414"/>
                <a:gd name="T36" fmla="*/ 3525 w 3582"/>
                <a:gd name="T37" fmla="*/ 750 h 1414"/>
                <a:gd name="T38" fmla="*/ 1829 w 3582"/>
                <a:gd name="T39" fmla="*/ 1407 h 1414"/>
                <a:gd name="T40" fmla="*/ 1810 w 3582"/>
                <a:gd name="T41" fmla="*/ 1412 h 1414"/>
                <a:gd name="T42" fmla="*/ 1791 w 3582"/>
                <a:gd name="T43" fmla="*/ 1414 h 1414"/>
                <a:gd name="T44" fmla="*/ 1772 w 3582"/>
                <a:gd name="T45" fmla="*/ 1412 h 1414"/>
                <a:gd name="T46" fmla="*/ 1753 w 3582"/>
                <a:gd name="T47" fmla="*/ 1407 h 1414"/>
                <a:gd name="T48" fmla="*/ 58 w 3582"/>
                <a:gd name="T49" fmla="*/ 750 h 1414"/>
                <a:gd name="T50" fmla="*/ 38 w 3582"/>
                <a:gd name="T51" fmla="*/ 739 h 1414"/>
                <a:gd name="T52" fmla="*/ 22 w 3582"/>
                <a:gd name="T53" fmla="*/ 725 h 1414"/>
                <a:gd name="T54" fmla="*/ 10 w 3582"/>
                <a:gd name="T55" fmla="*/ 708 h 1414"/>
                <a:gd name="T56" fmla="*/ 2 w 3582"/>
                <a:gd name="T57" fmla="*/ 689 h 1414"/>
                <a:gd name="T58" fmla="*/ 0 w 3582"/>
                <a:gd name="T59" fmla="*/ 669 h 1414"/>
                <a:gd name="T60" fmla="*/ 0 w 3582"/>
                <a:gd name="T61" fmla="*/ 669 h 1414"/>
                <a:gd name="T62" fmla="*/ 3 w 3582"/>
                <a:gd name="T63" fmla="*/ 648 h 1414"/>
                <a:gd name="T64" fmla="*/ 11 w 3582"/>
                <a:gd name="T65" fmla="*/ 629 h 1414"/>
                <a:gd name="T66" fmla="*/ 24 w 3582"/>
                <a:gd name="T67" fmla="*/ 612 h 1414"/>
                <a:gd name="T68" fmla="*/ 41 w 3582"/>
                <a:gd name="T69" fmla="*/ 599 h 1414"/>
                <a:gd name="T70" fmla="*/ 61 w 3582"/>
                <a:gd name="T71" fmla="*/ 589 h 1414"/>
                <a:gd name="T72" fmla="*/ 1757 w 3582"/>
                <a:gd name="T73" fmla="*/ 5 h 1414"/>
                <a:gd name="T74" fmla="*/ 1780 w 3582"/>
                <a:gd name="T75" fmla="*/ 0 h 1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582" h="1414">
                  <a:moveTo>
                    <a:pt x="1791" y="179"/>
                  </a:moveTo>
                  <a:lnTo>
                    <a:pt x="350" y="675"/>
                  </a:lnTo>
                  <a:lnTo>
                    <a:pt x="1791" y="1233"/>
                  </a:lnTo>
                  <a:lnTo>
                    <a:pt x="3232" y="675"/>
                  </a:lnTo>
                  <a:lnTo>
                    <a:pt x="1791" y="179"/>
                  </a:lnTo>
                  <a:close/>
                  <a:moveTo>
                    <a:pt x="1780" y="0"/>
                  </a:moveTo>
                  <a:lnTo>
                    <a:pt x="1802" y="0"/>
                  </a:lnTo>
                  <a:lnTo>
                    <a:pt x="1826" y="5"/>
                  </a:lnTo>
                  <a:lnTo>
                    <a:pt x="3520" y="589"/>
                  </a:lnTo>
                  <a:lnTo>
                    <a:pt x="3541" y="599"/>
                  </a:lnTo>
                  <a:lnTo>
                    <a:pt x="3558" y="612"/>
                  </a:lnTo>
                  <a:lnTo>
                    <a:pt x="3571" y="629"/>
                  </a:lnTo>
                  <a:lnTo>
                    <a:pt x="3579" y="648"/>
                  </a:lnTo>
                  <a:lnTo>
                    <a:pt x="3582" y="669"/>
                  </a:lnTo>
                  <a:lnTo>
                    <a:pt x="3580" y="689"/>
                  </a:lnTo>
                  <a:lnTo>
                    <a:pt x="3572" y="708"/>
                  </a:lnTo>
                  <a:lnTo>
                    <a:pt x="3560" y="725"/>
                  </a:lnTo>
                  <a:lnTo>
                    <a:pt x="3545" y="739"/>
                  </a:lnTo>
                  <a:lnTo>
                    <a:pt x="3525" y="750"/>
                  </a:lnTo>
                  <a:lnTo>
                    <a:pt x="1829" y="1407"/>
                  </a:lnTo>
                  <a:lnTo>
                    <a:pt x="1810" y="1412"/>
                  </a:lnTo>
                  <a:lnTo>
                    <a:pt x="1791" y="1414"/>
                  </a:lnTo>
                  <a:lnTo>
                    <a:pt x="1772" y="1412"/>
                  </a:lnTo>
                  <a:lnTo>
                    <a:pt x="1753" y="1407"/>
                  </a:lnTo>
                  <a:lnTo>
                    <a:pt x="58" y="750"/>
                  </a:lnTo>
                  <a:lnTo>
                    <a:pt x="38" y="739"/>
                  </a:lnTo>
                  <a:lnTo>
                    <a:pt x="22" y="725"/>
                  </a:lnTo>
                  <a:lnTo>
                    <a:pt x="10" y="708"/>
                  </a:lnTo>
                  <a:lnTo>
                    <a:pt x="2" y="689"/>
                  </a:lnTo>
                  <a:lnTo>
                    <a:pt x="0" y="669"/>
                  </a:lnTo>
                  <a:lnTo>
                    <a:pt x="0" y="669"/>
                  </a:lnTo>
                  <a:lnTo>
                    <a:pt x="3" y="648"/>
                  </a:lnTo>
                  <a:lnTo>
                    <a:pt x="11" y="629"/>
                  </a:lnTo>
                  <a:lnTo>
                    <a:pt x="24" y="612"/>
                  </a:lnTo>
                  <a:lnTo>
                    <a:pt x="41" y="599"/>
                  </a:lnTo>
                  <a:lnTo>
                    <a:pt x="61" y="589"/>
                  </a:lnTo>
                  <a:lnTo>
                    <a:pt x="1757" y="5"/>
                  </a:lnTo>
                  <a:lnTo>
                    <a:pt x="1780"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28" name="Freeform 151"/>
            <p:cNvSpPr/>
            <p:nvPr/>
          </p:nvSpPr>
          <p:spPr bwMode="auto">
            <a:xfrm>
              <a:off x="4859338" y="4030663"/>
              <a:ext cx="568325" cy="147638"/>
            </a:xfrm>
            <a:custGeom>
              <a:avLst/>
              <a:gdLst>
                <a:gd name="T0" fmla="*/ 91 w 3582"/>
                <a:gd name="T1" fmla="*/ 0 h 837"/>
                <a:gd name="T2" fmla="*/ 112 w 3582"/>
                <a:gd name="T3" fmla="*/ 1 h 837"/>
                <a:gd name="T4" fmla="*/ 133 w 3582"/>
                <a:gd name="T5" fmla="*/ 7 h 837"/>
                <a:gd name="T6" fmla="*/ 1791 w 3582"/>
                <a:gd name="T7" fmla="*/ 648 h 837"/>
                <a:gd name="T8" fmla="*/ 3449 w 3582"/>
                <a:gd name="T9" fmla="*/ 7 h 837"/>
                <a:gd name="T10" fmla="*/ 3470 w 3582"/>
                <a:gd name="T11" fmla="*/ 1 h 837"/>
                <a:gd name="T12" fmla="*/ 3491 w 3582"/>
                <a:gd name="T13" fmla="*/ 0 h 837"/>
                <a:gd name="T14" fmla="*/ 3512 w 3582"/>
                <a:gd name="T15" fmla="*/ 3 h 837"/>
                <a:gd name="T16" fmla="*/ 3532 w 3582"/>
                <a:gd name="T17" fmla="*/ 10 h 837"/>
                <a:gd name="T18" fmla="*/ 3549 w 3582"/>
                <a:gd name="T19" fmla="*/ 21 h 837"/>
                <a:gd name="T20" fmla="*/ 3564 w 3582"/>
                <a:gd name="T21" fmla="*/ 35 h 837"/>
                <a:gd name="T22" fmla="*/ 3575 w 3582"/>
                <a:gd name="T23" fmla="*/ 52 h 837"/>
                <a:gd name="T24" fmla="*/ 3581 w 3582"/>
                <a:gd name="T25" fmla="*/ 71 h 837"/>
                <a:gd name="T26" fmla="*/ 3582 w 3582"/>
                <a:gd name="T27" fmla="*/ 90 h 837"/>
                <a:gd name="T28" fmla="*/ 3579 w 3582"/>
                <a:gd name="T29" fmla="*/ 109 h 837"/>
                <a:gd name="T30" fmla="*/ 3571 w 3582"/>
                <a:gd name="T31" fmla="*/ 126 h 837"/>
                <a:gd name="T32" fmla="*/ 3559 w 3582"/>
                <a:gd name="T33" fmla="*/ 142 h 837"/>
                <a:gd name="T34" fmla="*/ 3544 w 3582"/>
                <a:gd name="T35" fmla="*/ 155 h 837"/>
                <a:gd name="T36" fmla="*/ 3525 w 3582"/>
                <a:gd name="T37" fmla="*/ 165 h 837"/>
                <a:gd name="T38" fmla="*/ 1791 w 3582"/>
                <a:gd name="T39" fmla="*/ 837 h 837"/>
                <a:gd name="T40" fmla="*/ 58 w 3582"/>
                <a:gd name="T41" fmla="*/ 165 h 837"/>
                <a:gd name="T42" fmla="*/ 39 w 3582"/>
                <a:gd name="T43" fmla="*/ 155 h 837"/>
                <a:gd name="T44" fmla="*/ 23 w 3582"/>
                <a:gd name="T45" fmla="*/ 142 h 837"/>
                <a:gd name="T46" fmla="*/ 11 w 3582"/>
                <a:gd name="T47" fmla="*/ 126 h 837"/>
                <a:gd name="T48" fmla="*/ 3 w 3582"/>
                <a:gd name="T49" fmla="*/ 109 h 837"/>
                <a:gd name="T50" fmla="*/ 0 w 3582"/>
                <a:gd name="T51" fmla="*/ 90 h 837"/>
                <a:gd name="T52" fmla="*/ 1 w 3582"/>
                <a:gd name="T53" fmla="*/ 71 h 837"/>
                <a:gd name="T54" fmla="*/ 8 w 3582"/>
                <a:gd name="T55" fmla="*/ 52 h 837"/>
                <a:gd name="T56" fmla="*/ 19 w 3582"/>
                <a:gd name="T57" fmla="*/ 35 h 837"/>
                <a:gd name="T58" fmla="*/ 33 w 3582"/>
                <a:gd name="T59" fmla="*/ 21 h 837"/>
                <a:gd name="T60" fmla="*/ 51 w 3582"/>
                <a:gd name="T61" fmla="*/ 10 h 837"/>
                <a:gd name="T62" fmla="*/ 70 w 3582"/>
                <a:gd name="T63" fmla="*/ 3 h 837"/>
                <a:gd name="T64" fmla="*/ 91 w 3582"/>
                <a:gd name="T65" fmla="*/ 0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7">
                  <a:moveTo>
                    <a:pt x="91" y="0"/>
                  </a:moveTo>
                  <a:lnTo>
                    <a:pt x="112" y="1"/>
                  </a:lnTo>
                  <a:lnTo>
                    <a:pt x="133" y="7"/>
                  </a:lnTo>
                  <a:lnTo>
                    <a:pt x="1791" y="648"/>
                  </a:lnTo>
                  <a:lnTo>
                    <a:pt x="3449" y="7"/>
                  </a:lnTo>
                  <a:lnTo>
                    <a:pt x="3470" y="1"/>
                  </a:lnTo>
                  <a:lnTo>
                    <a:pt x="3491" y="0"/>
                  </a:lnTo>
                  <a:lnTo>
                    <a:pt x="3512" y="3"/>
                  </a:lnTo>
                  <a:lnTo>
                    <a:pt x="3532" y="10"/>
                  </a:lnTo>
                  <a:lnTo>
                    <a:pt x="3549" y="21"/>
                  </a:lnTo>
                  <a:lnTo>
                    <a:pt x="3564" y="35"/>
                  </a:lnTo>
                  <a:lnTo>
                    <a:pt x="3575" y="52"/>
                  </a:lnTo>
                  <a:lnTo>
                    <a:pt x="3581" y="71"/>
                  </a:lnTo>
                  <a:lnTo>
                    <a:pt x="3582" y="90"/>
                  </a:lnTo>
                  <a:lnTo>
                    <a:pt x="3579" y="109"/>
                  </a:lnTo>
                  <a:lnTo>
                    <a:pt x="3571" y="126"/>
                  </a:lnTo>
                  <a:lnTo>
                    <a:pt x="3559" y="142"/>
                  </a:lnTo>
                  <a:lnTo>
                    <a:pt x="3544" y="155"/>
                  </a:lnTo>
                  <a:lnTo>
                    <a:pt x="3525" y="165"/>
                  </a:lnTo>
                  <a:lnTo>
                    <a:pt x="1791" y="837"/>
                  </a:lnTo>
                  <a:lnTo>
                    <a:pt x="58" y="165"/>
                  </a:lnTo>
                  <a:lnTo>
                    <a:pt x="39" y="155"/>
                  </a:lnTo>
                  <a:lnTo>
                    <a:pt x="23" y="142"/>
                  </a:lnTo>
                  <a:lnTo>
                    <a:pt x="11" y="126"/>
                  </a:lnTo>
                  <a:lnTo>
                    <a:pt x="3" y="109"/>
                  </a:lnTo>
                  <a:lnTo>
                    <a:pt x="0" y="90"/>
                  </a:lnTo>
                  <a:lnTo>
                    <a:pt x="1" y="71"/>
                  </a:lnTo>
                  <a:lnTo>
                    <a:pt x="8" y="52"/>
                  </a:lnTo>
                  <a:lnTo>
                    <a:pt x="19" y="35"/>
                  </a:lnTo>
                  <a:lnTo>
                    <a:pt x="33" y="21"/>
                  </a:lnTo>
                  <a:lnTo>
                    <a:pt x="51" y="10"/>
                  </a:lnTo>
                  <a:lnTo>
                    <a:pt x="70" y="3"/>
                  </a:lnTo>
                  <a:lnTo>
                    <a:pt x="91"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29" name="Freeform 152"/>
            <p:cNvSpPr/>
            <p:nvPr/>
          </p:nvSpPr>
          <p:spPr bwMode="auto">
            <a:xfrm>
              <a:off x="4859338" y="4092576"/>
              <a:ext cx="568325" cy="147638"/>
            </a:xfrm>
            <a:custGeom>
              <a:avLst/>
              <a:gdLst>
                <a:gd name="T0" fmla="*/ 3491 w 3582"/>
                <a:gd name="T1" fmla="*/ 0 h 837"/>
                <a:gd name="T2" fmla="*/ 3512 w 3582"/>
                <a:gd name="T3" fmla="*/ 3 h 837"/>
                <a:gd name="T4" fmla="*/ 3532 w 3582"/>
                <a:gd name="T5" fmla="*/ 10 h 837"/>
                <a:gd name="T6" fmla="*/ 3549 w 3582"/>
                <a:gd name="T7" fmla="*/ 21 h 837"/>
                <a:gd name="T8" fmla="*/ 3564 w 3582"/>
                <a:gd name="T9" fmla="*/ 35 h 837"/>
                <a:gd name="T10" fmla="*/ 3575 w 3582"/>
                <a:gd name="T11" fmla="*/ 52 h 837"/>
                <a:gd name="T12" fmla="*/ 3581 w 3582"/>
                <a:gd name="T13" fmla="*/ 71 h 837"/>
                <a:gd name="T14" fmla="*/ 3582 w 3582"/>
                <a:gd name="T15" fmla="*/ 92 h 837"/>
                <a:gd name="T16" fmla="*/ 3579 w 3582"/>
                <a:gd name="T17" fmla="*/ 110 h 837"/>
                <a:gd name="T18" fmla="*/ 3571 w 3582"/>
                <a:gd name="T19" fmla="*/ 128 h 837"/>
                <a:gd name="T20" fmla="*/ 3559 w 3582"/>
                <a:gd name="T21" fmla="*/ 143 h 837"/>
                <a:gd name="T22" fmla="*/ 3544 w 3582"/>
                <a:gd name="T23" fmla="*/ 156 h 837"/>
                <a:gd name="T24" fmla="*/ 3525 w 3582"/>
                <a:gd name="T25" fmla="*/ 166 h 837"/>
                <a:gd name="T26" fmla="*/ 1791 w 3582"/>
                <a:gd name="T27" fmla="*/ 837 h 837"/>
                <a:gd name="T28" fmla="*/ 58 w 3582"/>
                <a:gd name="T29" fmla="*/ 166 h 837"/>
                <a:gd name="T30" fmla="*/ 39 w 3582"/>
                <a:gd name="T31" fmla="*/ 156 h 837"/>
                <a:gd name="T32" fmla="*/ 23 w 3582"/>
                <a:gd name="T33" fmla="*/ 143 h 837"/>
                <a:gd name="T34" fmla="*/ 11 w 3582"/>
                <a:gd name="T35" fmla="*/ 128 h 837"/>
                <a:gd name="T36" fmla="*/ 3 w 3582"/>
                <a:gd name="T37" fmla="*/ 110 h 837"/>
                <a:gd name="T38" fmla="*/ 0 w 3582"/>
                <a:gd name="T39" fmla="*/ 92 h 837"/>
                <a:gd name="T40" fmla="*/ 1 w 3582"/>
                <a:gd name="T41" fmla="*/ 71 h 837"/>
                <a:gd name="T42" fmla="*/ 8 w 3582"/>
                <a:gd name="T43" fmla="*/ 52 h 837"/>
                <a:gd name="T44" fmla="*/ 19 w 3582"/>
                <a:gd name="T45" fmla="*/ 35 h 837"/>
                <a:gd name="T46" fmla="*/ 33 w 3582"/>
                <a:gd name="T47" fmla="*/ 21 h 837"/>
                <a:gd name="T48" fmla="*/ 51 w 3582"/>
                <a:gd name="T49" fmla="*/ 10 h 837"/>
                <a:gd name="T50" fmla="*/ 70 w 3582"/>
                <a:gd name="T51" fmla="*/ 3 h 837"/>
                <a:gd name="T52" fmla="*/ 91 w 3582"/>
                <a:gd name="T53" fmla="*/ 0 h 837"/>
                <a:gd name="T54" fmla="*/ 112 w 3582"/>
                <a:gd name="T55" fmla="*/ 1 h 837"/>
                <a:gd name="T56" fmla="*/ 133 w 3582"/>
                <a:gd name="T57" fmla="*/ 7 h 837"/>
                <a:gd name="T58" fmla="*/ 1791 w 3582"/>
                <a:gd name="T59" fmla="*/ 650 h 837"/>
                <a:gd name="T60" fmla="*/ 3449 w 3582"/>
                <a:gd name="T61" fmla="*/ 7 h 837"/>
                <a:gd name="T62" fmla="*/ 3470 w 3582"/>
                <a:gd name="T63" fmla="*/ 1 h 837"/>
                <a:gd name="T64" fmla="*/ 3491 w 3582"/>
                <a:gd name="T65" fmla="*/ 0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7">
                  <a:moveTo>
                    <a:pt x="3491" y="0"/>
                  </a:moveTo>
                  <a:lnTo>
                    <a:pt x="3512" y="3"/>
                  </a:lnTo>
                  <a:lnTo>
                    <a:pt x="3532" y="10"/>
                  </a:lnTo>
                  <a:lnTo>
                    <a:pt x="3549" y="21"/>
                  </a:lnTo>
                  <a:lnTo>
                    <a:pt x="3564" y="35"/>
                  </a:lnTo>
                  <a:lnTo>
                    <a:pt x="3575" y="52"/>
                  </a:lnTo>
                  <a:lnTo>
                    <a:pt x="3581" y="71"/>
                  </a:lnTo>
                  <a:lnTo>
                    <a:pt x="3582" y="92"/>
                  </a:lnTo>
                  <a:lnTo>
                    <a:pt x="3579" y="110"/>
                  </a:lnTo>
                  <a:lnTo>
                    <a:pt x="3571" y="128"/>
                  </a:lnTo>
                  <a:lnTo>
                    <a:pt x="3559" y="143"/>
                  </a:lnTo>
                  <a:lnTo>
                    <a:pt x="3544" y="156"/>
                  </a:lnTo>
                  <a:lnTo>
                    <a:pt x="3525" y="166"/>
                  </a:lnTo>
                  <a:lnTo>
                    <a:pt x="1791" y="837"/>
                  </a:lnTo>
                  <a:lnTo>
                    <a:pt x="58" y="166"/>
                  </a:lnTo>
                  <a:lnTo>
                    <a:pt x="39" y="156"/>
                  </a:lnTo>
                  <a:lnTo>
                    <a:pt x="23" y="143"/>
                  </a:lnTo>
                  <a:lnTo>
                    <a:pt x="11" y="128"/>
                  </a:lnTo>
                  <a:lnTo>
                    <a:pt x="3" y="110"/>
                  </a:lnTo>
                  <a:lnTo>
                    <a:pt x="0" y="92"/>
                  </a:lnTo>
                  <a:lnTo>
                    <a:pt x="1" y="71"/>
                  </a:lnTo>
                  <a:lnTo>
                    <a:pt x="8" y="52"/>
                  </a:lnTo>
                  <a:lnTo>
                    <a:pt x="19" y="35"/>
                  </a:lnTo>
                  <a:lnTo>
                    <a:pt x="33" y="21"/>
                  </a:lnTo>
                  <a:lnTo>
                    <a:pt x="51" y="10"/>
                  </a:lnTo>
                  <a:lnTo>
                    <a:pt x="70" y="3"/>
                  </a:lnTo>
                  <a:lnTo>
                    <a:pt x="91" y="0"/>
                  </a:lnTo>
                  <a:lnTo>
                    <a:pt x="112" y="1"/>
                  </a:lnTo>
                  <a:lnTo>
                    <a:pt x="133" y="7"/>
                  </a:lnTo>
                  <a:lnTo>
                    <a:pt x="1791" y="650"/>
                  </a:lnTo>
                  <a:lnTo>
                    <a:pt x="3449" y="7"/>
                  </a:lnTo>
                  <a:lnTo>
                    <a:pt x="3470" y="1"/>
                  </a:lnTo>
                  <a:lnTo>
                    <a:pt x="3491"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0" name="Freeform 153"/>
            <p:cNvSpPr/>
            <p:nvPr/>
          </p:nvSpPr>
          <p:spPr bwMode="auto">
            <a:xfrm>
              <a:off x="4859338" y="4152901"/>
              <a:ext cx="568325" cy="147638"/>
            </a:xfrm>
            <a:custGeom>
              <a:avLst/>
              <a:gdLst>
                <a:gd name="T0" fmla="*/ 91 w 3582"/>
                <a:gd name="T1" fmla="*/ 0 h 838"/>
                <a:gd name="T2" fmla="*/ 112 w 3582"/>
                <a:gd name="T3" fmla="*/ 2 h 838"/>
                <a:gd name="T4" fmla="*/ 133 w 3582"/>
                <a:gd name="T5" fmla="*/ 8 h 838"/>
                <a:gd name="T6" fmla="*/ 1791 w 3582"/>
                <a:gd name="T7" fmla="*/ 650 h 838"/>
                <a:gd name="T8" fmla="*/ 3449 w 3582"/>
                <a:gd name="T9" fmla="*/ 8 h 838"/>
                <a:gd name="T10" fmla="*/ 3470 w 3582"/>
                <a:gd name="T11" fmla="*/ 2 h 838"/>
                <a:gd name="T12" fmla="*/ 3491 w 3582"/>
                <a:gd name="T13" fmla="*/ 1 h 838"/>
                <a:gd name="T14" fmla="*/ 3512 w 3582"/>
                <a:gd name="T15" fmla="*/ 5 h 838"/>
                <a:gd name="T16" fmla="*/ 3532 w 3582"/>
                <a:gd name="T17" fmla="*/ 12 h 838"/>
                <a:gd name="T18" fmla="*/ 3549 w 3582"/>
                <a:gd name="T19" fmla="*/ 22 h 838"/>
                <a:gd name="T20" fmla="*/ 3564 w 3582"/>
                <a:gd name="T21" fmla="*/ 36 h 838"/>
                <a:gd name="T22" fmla="*/ 3575 w 3582"/>
                <a:gd name="T23" fmla="*/ 54 h 838"/>
                <a:gd name="T24" fmla="*/ 3581 w 3582"/>
                <a:gd name="T25" fmla="*/ 73 h 838"/>
                <a:gd name="T26" fmla="*/ 3582 w 3582"/>
                <a:gd name="T27" fmla="*/ 92 h 838"/>
                <a:gd name="T28" fmla="*/ 3579 w 3582"/>
                <a:gd name="T29" fmla="*/ 111 h 838"/>
                <a:gd name="T30" fmla="*/ 3571 w 3582"/>
                <a:gd name="T31" fmla="*/ 128 h 838"/>
                <a:gd name="T32" fmla="*/ 3559 w 3582"/>
                <a:gd name="T33" fmla="*/ 144 h 838"/>
                <a:gd name="T34" fmla="*/ 3544 w 3582"/>
                <a:gd name="T35" fmla="*/ 157 h 838"/>
                <a:gd name="T36" fmla="*/ 3525 w 3582"/>
                <a:gd name="T37" fmla="*/ 167 h 838"/>
                <a:gd name="T38" fmla="*/ 1791 w 3582"/>
                <a:gd name="T39" fmla="*/ 838 h 838"/>
                <a:gd name="T40" fmla="*/ 58 w 3582"/>
                <a:gd name="T41" fmla="*/ 167 h 838"/>
                <a:gd name="T42" fmla="*/ 39 w 3582"/>
                <a:gd name="T43" fmla="*/ 157 h 838"/>
                <a:gd name="T44" fmla="*/ 23 w 3582"/>
                <a:gd name="T45" fmla="*/ 144 h 838"/>
                <a:gd name="T46" fmla="*/ 11 w 3582"/>
                <a:gd name="T47" fmla="*/ 128 h 838"/>
                <a:gd name="T48" fmla="*/ 3 w 3582"/>
                <a:gd name="T49" fmla="*/ 111 h 838"/>
                <a:gd name="T50" fmla="*/ 0 w 3582"/>
                <a:gd name="T51" fmla="*/ 92 h 838"/>
                <a:gd name="T52" fmla="*/ 1 w 3582"/>
                <a:gd name="T53" fmla="*/ 73 h 838"/>
                <a:gd name="T54" fmla="*/ 8 w 3582"/>
                <a:gd name="T55" fmla="*/ 54 h 838"/>
                <a:gd name="T56" fmla="*/ 19 w 3582"/>
                <a:gd name="T57" fmla="*/ 36 h 838"/>
                <a:gd name="T58" fmla="*/ 33 w 3582"/>
                <a:gd name="T59" fmla="*/ 22 h 838"/>
                <a:gd name="T60" fmla="*/ 51 w 3582"/>
                <a:gd name="T61" fmla="*/ 12 h 838"/>
                <a:gd name="T62" fmla="*/ 70 w 3582"/>
                <a:gd name="T63" fmla="*/ 4 h 838"/>
                <a:gd name="T64" fmla="*/ 91 w 3582"/>
                <a:gd name="T65" fmla="*/ 0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8">
                  <a:moveTo>
                    <a:pt x="91" y="0"/>
                  </a:moveTo>
                  <a:lnTo>
                    <a:pt x="112" y="2"/>
                  </a:lnTo>
                  <a:lnTo>
                    <a:pt x="133" y="8"/>
                  </a:lnTo>
                  <a:lnTo>
                    <a:pt x="1791" y="650"/>
                  </a:lnTo>
                  <a:lnTo>
                    <a:pt x="3449" y="8"/>
                  </a:lnTo>
                  <a:lnTo>
                    <a:pt x="3470" y="2"/>
                  </a:lnTo>
                  <a:lnTo>
                    <a:pt x="3491" y="1"/>
                  </a:lnTo>
                  <a:lnTo>
                    <a:pt x="3512" y="5"/>
                  </a:lnTo>
                  <a:lnTo>
                    <a:pt x="3532" y="12"/>
                  </a:lnTo>
                  <a:lnTo>
                    <a:pt x="3549" y="22"/>
                  </a:lnTo>
                  <a:lnTo>
                    <a:pt x="3564" y="36"/>
                  </a:lnTo>
                  <a:lnTo>
                    <a:pt x="3575" y="54"/>
                  </a:lnTo>
                  <a:lnTo>
                    <a:pt x="3581" y="73"/>
                  </a:lnTo>
                  <a:lnTo>
                    <a:pt x="3582" y="92"/>
                  </a:lnTo>
                  <a:lnTo>
                    <a:pt x="3579" y="111"/>
                  </a:lnTo>
                  <a:lnTo>
                    <a:pt x="3571" y="128"/>
                  </a:lnTo>
                  <a:lnTo>
                    <a:pt x="3559" y="144"/>
                  </a:lnTo>
                  <a:lnTo>
                    <a:pt x="3544" y="157"/>
                  </a:lnTo>
                  <a:lnTo>
                    <a:pt x="3525" y="167"/>
                  </a:lnTo>
                  <a:lnTo>
                    <a:pt x="1791" y="838"/>
                  </a:lnTo>
                  <a:lnTo>
                    <a:pt x="58" y="167"/>
                  </a:lnTo>
                  <a:lnTo>
                    <a:pt x="39" y="157"/>
                  </a:lnTo>
                  <a:lnTo>
                    <a:pt x="23" y="144"/>
                  </a:lnTo>
                  <a:lnTo>
                    <a:pt x="11" y="128"/>
                  </a:lnTo>
                  <a:lnTo>
                    <a:pt x="3" y="111"/>
                  </a:lnTo>
                  <a:lnTo>
                    <a:pt x="0" y="92"/>
                  </a:lnTo>
                  <a:lnTo>
                    <a:pt x="1" y="73"/>
                  </a:lnTo>
                  <a:lnTo>
                    <a:pt x="8" y="54"/>
                  </a:lnTo>
                  <a:lnTo>
                    <a:pt x="19" y="36"/>
                  </a:lnTo>
                  <a:lnTo>
                    <a:pt x="33" y="22"/>
                  </a:lnTo>
                  <a:lnTo>
                    <a:pt x="51" y="12"/>
                  </a:lnTo>
                  <a:lnTo>
                    <a:pt x="70" y="4"/>
                  </a:lnTo>
                  <a:lnTo>
                    <a:pt x="91"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grpSp>
      <p:sp>
        <p:nvSpPr>
          <p:cNvPr id="20" name="文本框 19"/>
          <p:cNvSpPr txBox="1"/>
          <p:nvPr/>
        </p:nvSpPr>
        <p:spPr>
          <a:xfrm>
            <a:off x="2050158" y="2367087"/>
            <a:ext cx="7760970" cy="2122805"/>
          </a:xfrm>
          <a:prstGeom prst="rect">
            <a:avLst/>
          </a:prstGeom>
          <a:noFill/>
        </p:spPr>
        <p:txBody>
          <a:bodyPr wrap="none" rtlCol="0">
            <a:spAutoFit/>
            <a:scene3d>
              <a:camera prst="orthographicFront"/>
              <a:lightRig rig="threePt" dir="t"/>
            </a:scene3d>
          </a:bodyPr>
          <a:lstStyle/>
          <a:p>
            <a:pPr algn="l"/>
            <a:r>
              <a:rPr sz="6600" b="1" dirty="0" smtClean="0">
                <a:solidFill>
                  <a:schemeClr val="accent1"/>
                </a:solidFill>
                <a:effectLst/>
                <a:latin typeface="宋体" panose="02010600030101010101" pitchFamily="2" charset="-122"/>
                <a:ea typeface="宋体" panose="02010600030101010101" pitchFamily="2" charset="-122"/>
              </a:rPr>
              <a:t>第二十二讲　</a:t>
            </a:r>
            <a:endParaRPr sz="6600" b="1" dirty="0" smtClean="0">
              <a:solidFill>
                <a:schemeClr val="accent1"/>
              </a:solidFill>
              <a:effectLst/>
              <a:latin typeface="宋体" panose="02010600030101010101" pitchFamily="2" charset="-122"/>
              <a:ea typeface="宋体" panose="02010600030101010101" pitchFamily="2" charset="-122"/>
            </a:endParaRPr>
          </a:p>
          <a:p>
            <a:pPr algn="l"/>
            <a:r>
              <a:rPr sz="6600" b="1" dirty="0" smtClean="0">
                <a:solidFill>
                  <a:schemeClr val="accent1"/>
                </a:solidFill>
                <a:effectLst/>
                <a:latin typeface="宋体" panose="02010600030101010101" pitchFamily="2" charset="-122"/>
                <a:ea typeface="宋体" panose="02010600030101010101" pitchFamily="2" charset="-122"/>
              </a:rPr>
              <a:t>当机立断　坚毅果敢</a:t>
            </a:r>
            <a:endParaRPr lang="zh-CN" altLang="en-US" sz="6600" b="1" dirty="0" smtClean="0">
              <a:solidFill>
                <a:schemeClr val="accent1"/>
              </a:solidFill>
              <a:effectLst/>
              <a:latin typeface="宋体" panose="02010600030101010101" pitchFamily="2" charset="-122"/>
              <a:ea typeface="宋体" panose="0201060003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370796" y="1497802"/>
            <a:ext cx="1415772" cy="830997"/>
          </a:xfrm>
          <a:prstGeom prst="rect">
            <a:avLst/>
          </a:prstGeom>
          <a:noFill/>
        </p:spPr>
        <p:txBody>
          <a:bodyPr wrap="none" rtlCol="0">
            <a:spAutoFit/>
          </a:bodyPr>
          <a:lstStyle/>
          <a:p>
            <a:r>
              <a:rPr lang="zh-CN" altLang="en-US" sz="4800" dirty="0" smtClean="0">
                <a:solidFill>
                  <a:schemeClr val="tx1">
                    <a:lumMod val="75000"/>
                    <a:lumOff val="25000"/>
                  </a:schemeClr>
                </a:solidFill>
                <a:latin typeface="汉仪文黑-55简" panose="00020600040101010101" pitchFamily="18" charset="-122"/>
                <a:ea typeface="汉仪文黑-55简" panose="00020600040101010101" pitchFamily="18" charset="-122"/>
              </a:rPr>
              <a:t>目录</a:t>
            </a:r>
            <a:endParaRPr lang="zh-CN" altLang="en-US" sz="4800" dirty="0">
              <a:solidFill>
                <a:schemeClr val="tx1">
                  <a:lumMod val="75000"/>
                  <a:lumOff val="25000"/>
                </a:schemeClr>
              </a:solidFill>
              <a:latin typeface="汉仪文黑-55简" panose="00020600040101010101" pitchFamily="18" charset="-122"/>
              <a:ea typeface="汉仪文黑-55简" panose="00020600040101010101" pitchFamily="18" charset="-122"/>
            </a:endParaRPr>
          </a:p>
        </p:txBody>
      </p:sp>
      <p:sp>
        <p:nvSpPr>
          <p:cNvPr id="3" name="文本框 2"/>
          <p:cNvSpPr txBox="1"/>
          <p:nvPr/>
        </p:nvSpPr>
        <p:spPr>
          <a:xfrm>
            <a:off x="4822076" y="2328799"/>
            <a:ext cx="2795958" cy="400110"/>
          </a:xfrm>
          <a:prstGeom prst="rect">
            <a:avLst/>
          </a:prstGeom>
          <a:noFill/>
        </p:spPr>
        <p:txBody>
          <a:bodyPr wrap="none" rtlCol="0">
            <a:spAutoFit/>
          </a:bodyPr>
          <a:lstStyle/>
          <a:p>
            <a:r>
              <a:rPr lang="en-US" altLang="zh-CN" sz="2000" spc="1200" dirty="0" smtClean="0">
                <a:latin typeface="汉仪文黑-55简" panose="00020600040101010101" pitchFamily="18" charset="-122"/>
                <a:ea typeface="汉仪文黑-55简" panose="00020600040101010101" pitchFamily="18" charset="-122"/>
              </a:rPr>
              <a:t>CONTENTS</a:t>
            </a:r>
            <a:endParaRPr lang="zh-CN" altLang="en-US" sz="2000" spc="1200" dirty="0">
              <a:latin typeface="汉仪文黑-55简" panose="00020600040101010101" pitchFamily="18" charset="-122"/>
              <a:ea typeface="汉仪文黑-55简" panose="00020600040101010101" pitchFamily="18" charset="-122"/>
            </a:endParaRPr>
          </a:p>
        </p:txBody>
      </p:sp>
      <p:cxnSp>
        <p:nvCxnSpPr>
          <p:cNvPr id="6" name="直接连接符 5"/>
          <p:cNvCxnSpPr/>
          <p:nvPr/>
        </p:nvCxnSpPr>
        <p:spPr>
          <a:xfrm>
            <a:off x="5596600" y="2918690"/>
            <a:ext cx="1027545"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圆角矩形 7"/>
          <p:cNvSpPr/>
          <p:nvPr/>
        </p:nvSpPr>
        <p:spPr>
          <a:xfrm>
            <a:off x="3153867" y="3389981"/>
            <a:ext cx="720436" cy="720436"/>
          </a:xfrm>
          <a:prstGeom prst="round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5827094" y="3374888"/>
            <a:ext cx="720436" cy="720436"/>
          </a:xfrm>
          <a:prstGeom prst="round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8488970" y="3368046"/>
            <a:ext cx="720436" cy="720436"/>
          </a:xfrm>
          <a:prstGeom prst="round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3206949" y="3469680"/>
            <a:ext cx="614271" cy="521970"/>
          </a:xfrm>
          <a:prstGeom prst="rect">
            <a:avLst/>
          </a:prstGeom>
          <a:noFill/>
        </p:spPr>
        <p:txBody>
          <a:bodyPr wrap="square" rtlCol="0">
            <a:spAutoFit/>
          </a:bodyPr>
          <a:lstStyle/>
          <a:p>
            <a:r>
              <a:rPr lang="en-US" altLang="zh-CN" sz="2800" dirty="0" smtClean="0">
                <a:solidFill>
                  <a:schemeClr val="bg1"/>
                </a:solidFill>
                <a:latin typeface="汉仪文黑-55简" panose="00020600040101010101" pitchFamily="18" charset="-122"/>
                <a:ea typeface="汉仪文黑-55简" panose="00020600040101010101" pitchFamily="18" charset="-122"/>
              </a:rPr>
              <a:t>01</a:t>
            </a:r>
            <a:endParaRPr lang="zh-CN" altLang="en-US" sz="2800" dirty="0">
              <a:solidFill>
                <a:schemeClr val="bg1"/>
              </a:solidFill>
              <a:latin typeface="汉仪文黑-55简" panose="00020600040101010101" pitchFamily="18" charset="-122"/>
              <a:ea typeface="汉仪文黑-55简" panose="00020600040101010101" pitchFamily="18" charset="-122"/>
            </a:endParaRPr>
          </a:p>
        </p:txBody>
      </p:sp>
      <p:sp>
        <p:nvSpPr>
          <p:cNvPr id="36" name="文本框 35"/>
          <p:cNvSpPr txBox="1"/>
          <p:nvPr/>
        </p:nvSpPr>
        <p:spPr>
          <a:xfrm>
            <a:off x="5906092" y="3469680"/>
            <a:ext cx="614271" cy="521970"/>
          </a:xfrm>
          <a:prstGeom prst="rect">
            <a:avLst/>
          </a:prstGeom>
          <a:noFill/>
        </p:spPr>
        <p:txBody>
          <a:bodyPr wrap="square" rtlCol="0">
            <a:spAutoFit/>
          </a:bodyPr>
          <a:lstStyle/>
          <a:p>
            <a:r>
              <a:rPr lang="en-US" altLang="zh-CN" sz="2800" dirty="0" smtClean="0">
                <a:solidFill>
                  <a:schemeClr val="bg1"/>
                </a:solidFill>
                <a:latin typeface="汉仪文黑-55简" panose="00020600040101010101" pitchFamily="18" charset="-122"/>
                <a:ea typeface="汉仪文黑-55简" panose="00020600040101010101" pitchFamily="18" charset="-122"/>
              </a:rPr>
              <a:t>02</a:t>
            </a:r>
            <a:endParaRPr lang="zh-CN" altLang="en-US" sz="2800" dirty="0">
              <a:solidFill>
                <a:schemeClr val="bg1"/>
              </a:solidFill>
              <a:latin typeface="汉仪文黑-55简" panose="00020600040101010101" pitchFamily="18" charset="-122"/>
              <a:ea typeface="汉仪文黑-55简" panose="00020600040101010101" pitchFamily="18" charset="-122"/>
            </a:endParaRPr>
          </a:p>
        </p:txBody>
      </p:sp>
      <p:sp>
        <p:nvSpPr>
          <p:cNvPr id="37" name="文本框 36"/>
          <p:cNvSpPr txBox="1"/>
          <p:nvPr/>
        </p:nvSpPr>
        <p:spPr>
          <a:xfrm>
            <a:off x="8552500" y="3482938"/>
            <a:ext cx="614271" cy="521970"/>
          </a:xfrm>
          <a:prstGeom prst="rect">
            <a:avLst/>
          </a:prstGeom>
          <a:noFill/>
        </p:spPr>
        <p:txBody>
          <a:bodyPr wrap="square" rtlCol="0">
            <a:spAutoFit/>
          </a:bodyPr>
          <a:lstStyle/>
          <a:p>
            <a:r>
              <a:rPr lang="en-US" altLang="zh-CN" sz="2800" dirty="0" smtClean="0">
                <a:solidFill>
                  <a:schemeClr val="bg1"/>
                </a:solidFill>
                <a:latin typeface="汉仪文黑-55简" panose="00020600040101010101" pitchFamily="18" charset="-122"/>
                <a:ea typeface="汉仪文黑-55简" panose="00020600040101010101" pitchFamily="18" charset="-122"/>
              </a:rPr>
              <a:t>03</a:t>
            </a:r>
            <a:endParaRPr lang="zh-CN" altLang="en-US" sz="2800" dirty="0">
              <a:solidFill>
                <a:schemeClr val="bg1"/>
              </a:solidFill>
              <a:latin typeface="汉仪文黑-55简" panose="00020600040101010101" pitchFamily="18" charset="-122"/>
              <a:ea typeface="汉仪文黑-55简" panose="00020600040101010101" pitchFamily="18" charset="-122"/>
            </a:endParaRPr>
          </a:p>
        </p:txBody>
      </p:sp>
      <p:sp>
        <p:nvSpPr>
          <p:cNvPr id="12" name="文本框 11"/>
          <p:cNvSpPr txBox="1"/>
          <p:nvPr/>
        </p:nvSpPr>
        <p:spPr>
          <a:xfrm>
            <a:off x="2817479" y="4343779"/>
            <a:ext cx="1407160" cy="460375"/>
          </a:xfrm>
          <a:prstGeom prst="rect">
            <a:avLst/>
          </a:prstGeom>
          <a:noFill/>
        </p:spPr>
        <p:txBody>
          <a:bodyPr wrap="square" rtlCol="0">
            <a:spAutoFit/>
          </a:bodyPr>
          <a:lstStyle/>
          <a:p>
            <a:pPr algn="l"/>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rPr>
              <a:t>育人目标</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39" name="文本框 38"/>
          <p:cNvSpPr txBox="1"/>
          <p:nvPr/>
        </p:nvSpPr>
        <p:spPr>
          <a:xfrm>
            <a:off x="5518448" y="4347595"/>
            <a:ext cx="1407160" cy="460375"/>
          </a:xfrm>
          <a:prstGeom prst="rect">
            <a:avLst/>
          </a:prstGeom>
          <a:noFill/>
        </p:spPr>
        <p:txBody>
          <a:bodyPr wrap="square" rtlCol="0">
            <a:spAutoFit/>
          </a:bodyPr>
          <a:lstStyle/>
          <a:p>
            <a:pPr algn="l"/>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rPr>
              <a:t>理论认知</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0" name="文本框 39"/>
          <p:cNvSpPr txBox="1"/>
          <p:nvPr/>
        </p:nvSpPr>
        <p:spPr>
          <a:xfrm>
            <a:off x="8151749" y="4338302"/>
            <a:ext cx="1407160" cy="460375"/>
          </a:xfrm>
          <a:prstGeom prst="rect">
            <a:avLst/>
          </a:prstGeom>
          <a:noFill/>
        </p:spPr>
        <p:txBody>
          <a:bodyPr wrap="square" rtlCol="0">
            <a:spAutoFit/>
          </a:bodyPr>
          <a:lstStyle/>
          <a:p>
            <a:pPr algn="l"/>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rPr>
              <a:t>实践项目</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5" name="矩形 44"/>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down)">
                                      <p:cBhvr>
                                        <p:cTn id="17" dur="500"/>
                                        <p:tgtEl>
                                          <p:spTgt spid="3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wipe(down)">
                                      <p:cBhvr>
                                        <p:cTn id="2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39" grpId="0"/>
      <p:bldP spid="40"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2086246" y="2461442"/>
            <a:ext cx="2212119" cy="1939658"/>
          </a:xfrm>
          <a:prstGeom prst="roundRect">
            <a:avLst>
              <a:gd name="adj" fmla="val 12232"/>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616116" y="2963383"/>
            <a:ext cx="2926080" cy="922020"/>
          </a:xfrm>
          <a:prstGeom prst="rect">
            <a:avLst/>
          </a:prstGeom>
          <a:noFill/>
        </p:spPr>
        <p:txBody>
          <a:bodyPr wrap="none" rtlCol="0">
            <a:spAutoFit/>
          </a:bodyPr>
          <a:lstStyle/>
          <a:p>
            <a:pPr algn="l"/>
            <a:r>
              <a:rPr lang="zh-CN" altLang="en-US" sz="5400" dirty="0" smtClean="0">
                <a:solidFill>
                  <a:schemeClr val="tx1">
                    <a:lumMod val="75000"/>
                    <a:lumOff val="25000"/>
                  </a:schemeClr>
                </a:solidFill>
                <a:latin typeface="宋体" panose="02010600030101010101" pitchFamily="2" charset="-122"/>
                <a:ea typeface="宋体" panose="02010600030101010101" pitchFamily="2" charset="-122"/>
              </a:rPr>
              <a:t>育人目标</a:t>
            </a:r>
            <a:endParaRPr lang="zh-CN" altLang="en-US" sz="5400"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6" name="Shape 23157"/>
          <p:cNvSpPr/>
          <p:nvPr/>
        </p:nvSpPr>
        <p:spPr>
          <a:xfrm>
            <a:off x="2622733" y="2855151"/>
            <a:ext cx="1130922" cy="1027825"/>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barn(inVertical)">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54685" y="1493520"/>
            <a:ext cx="5601335" cy="4661535"/>
          </a:xfrm>
          <a:prstGeom prst="rect">
            <a:avLst/>
          </a:prstGeom>
          <a:noFill/>
        </p:spPr>
        <p:txBody>
          <a:bodyPr wrap="square" rtlCol="0">
            <a:spAutoFit/>
          </a:bodyPr>
          <a:p>
            <a:pPr indent="0" fontAlgn="auto">
              <a:lnSpc>
                <a:spcPct val="150000"/>
              </a:lnSpc>
            </a:pPr>
            <a:r>
              <a:rPr lang="zh-CN" altLang="en-US"/>
              <a:t>正如许多哲学家指出，人类的规定就在其无规定性。这种无规定性，</a:t>
            </a:r>
            <a:r>
              <a:rPr lang="zh-CN" altLang="en-US"/>
              <a:t>一方面预示着人类极强的可塑性，帮助所有人形成了一种指向未来的能力；另一方面也揭示了所有人内在的倦怠。既然人没有可规定性，那么自我塑造方面的懈怠就会影响未来自身的预期，自然无法对生活中的种种机遇有效把握。因此，从理论上认识坚毅果敢性格的培养对正处于世界观、人生观、价值观逐渐成熟的高校学生而言至关重要。通过本讲当机立断坚毅果断的学习，可以在理论上帮助各位大学生正确地认识自身、指向自身，从而更好地意向期望未来、把握未来。</a:t>
            </a:r>
            <a:endParaRPr lang="zh-CN" altLang="en-US"/>
          </a:p>
        </p:txBody>
      </p:sp>
      <p:sp>
        <p:nvSpPr>
          <p:cNvPr id="2" name="文本框 1"/>
          <p:cNvSpPr txBox="1"/>
          <p:nvPr/>
        </p:nvSpPr>
        <p:spPr>
          <a:xfrm>
            <a:off x="1985645" y="725170"/>
            <a:ext cx="8146415" cy="521970"/>
          </a:xfrm>
          <a:prstGeom prst="rect">
            <a:avLst/>
          </a:prstGeom>
          <a:noFill/>
        </p:spPr>
        <p:txBody>
          <a:bodyPr wrap="square" rtlCol="0">
            <a:spAutoFit/>
          </a:bodyPr>
          <a:p>
            <a:r>
              <a:rPr lang="zh-CN" altLang="en-US" sz="2800" b="1"/>
              <a:t>一、理论上提高实践坚毅的觉悟、培养果敢的能力</a:t>
            </a:r>
            <a:endParaRPr lang="zh-CN" altLang="en-US" sz="2800" b="1"/>
          </a:p>
        </p:txBody>
      </p:sp>
      <p:pic>
        <p:nvPicPr>
          <p:cNvPr id="4" name="图片 3"/>
          <p:cNvPicPr/>
          <p:nvPr>
            <p:custDataLst>
              <p:tags r:id="rId1"/>
            </p:custDataLst>
          </p:nvPr>
        </p:nvPicPr>
        <p:blipFill>
          <a:blip r:embed="rId2"/>
          <a:stretch>
            <a:fillRect/>
          </a:stretch>
        </p:blipFill>
        <p:spPr>
          <a:xfrm>
            <a:off x="6256020" y="1790065"/>
            <a:ext cx="5226685" cy="3519170"/>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934085" y="1908810"/>
            <a:ext cx="4477385" cy="2999740"/>
          </a:xfrm>
          <a:prstGeom prst="rect">
            <a:avLst/>
          </a:prstGeom>
          <a:noFill/>
        </p:spPr>
        <p:txBody>
          <a:bodyPr wrap="square" rtlCol="0">
            <a:spAutoFit/>
          </a:bodyPr>
          <a:p>
            <a:pPr indent="0" fontAlgn="auto">
              <a:lnSpc>
                <a:spcPct val="150000"/>
              </a:lnSpc>
            </a:pPr>
            <a:r>
              <a:rPr lang="zh-CN" altLang="en-US"/>
              <a:t>王阳明深刻地指出：“未有知而不行者，知而不行，只是未知。”懂得一个道理却不行动，只是因为没有真正懂得这个道理。因此，通过本讲的养成学习，将会具体给阅读的学生一些培养坚毅果敢习惯的方案和项目，希望大学生们在具体学习之后可以有所成就。</a:t>
            </a:r>
            <a:endParaRPr lang="zh-CN" altLang="en-US"/>
          </a:p>
        </p:txBody>
      </p:sp>
      <p:sp>
        <p:nvSpPr>
          <p:cNvPr id="2" name="文本框 1"/>
          <p:cNvSpPr txBox="1"/>
          <p:nvPr/>
        </p:nvSpPr>
        <p:spPr>
          <a:xfrm>
            <a:off x="1985645" y="725170"/>
            <a:ext cx="8146415" cy="521970"/>
          </a:xfrm>
          <a:prstGeom prst="rect">
            <a:avLst/>
          </a:prstGeom>
          <a:noFill/>
        </p:spPr>
        <p:txBody>
          <a:bodyPr wrap="square" rtlCol="0">
            <a:spAutoFit/>
          </a:bodyPr>
          <a:p>
            <a:r>
              <a:rPr lang="zh-CN" altLang="en-US" sz="2800" b="1"/>
              <a:t>二、实际中掌握培养坚毅的本领</a:t>
            </a:r>
            <a:endParaRPr lang="zh-CN" altLang="en-US" sz="2800" b="1"/>
          </a:p>
        </p:txBody>
      </p:sp>
      <p:pic>
        <p:nvPicPr>
          <p:cNvPr id="101" name="图片 100"/>
          <p:cNvPicPr/>
          <p:nvPr>
            <p:custDataLst>
              <p:tags r:id="rId1"/>
            </p:custDataLst>
          </p:nvPr>
        </p:nvPicPr>
        <p:blipFill>
          <a:blip r:embed="rId2"/>
          <a:stretch>
            <a:fillRect/>
          </a:stretch>
        </p:blipFill>
        <p:spPr>
          <a:xfrm>
            <a:off x="5925185" y="1458595"/>
            <a:ext cx="5439410" cy="3900805"/>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2141664" y="2383525"/>
            <a:ext cx="2212119" cy="1939658"/>
          </a:xfrm>
          <a:prstGeom prst="roundRect">
            <a:avLst>
              <a:gd name="adj" fmla="val 12232"/>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615654" y="2963571"/>
            <a:ext cx="2926080" cy="922020"/>
          </a:xfrm>
          <a:prstGeom prst="rect">
            <a:avLst/>
          </a:prstGeom>
          <a:noFill/>
        </p:spPr>
        <p:txBody>
          <a:bodyPr wrap="none" rtlCol="0">
            <a:spAutoFit/>
          </a:bodyPr>
          <a:lstStyle/>
          <a:p>
            <a:pPr algn="l"/>
            <a:r>
              <a:rPr lang="zh-CN" altLang="en-US" sz="5400" dirty="0" smtClean="0">
                <a:solidFill>
                  <a:schemeClr val="tx1">
                    <a:lumMod val="75000"/>
                    <a:lumOff val="25000"/>
                  </a:schemeClr>
                </a:solidFill>
                <a:latin typeface="宋体" panose="02010600030101010101" pitchFamily="2" charset="-122"/>
                <a:ea typeface="宋体" panose="02010600030101010101" pitchFamily="2" charset="-122"/>
              </a:rPr>
              <a:t>理论认知</a:t>
            </a:r>
            <a:endParaRPr lang="zh-CN" altLang="en-US" sz="5400"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6" name="Shape 23157"/>
          <p:cNvSpPr/>
          <p:nvPr/>
        </p:nvSpPr>
        <p:spPr>
          <a:xfrm>
            <a:off x="2678151" y="2777234"/>
            <a:ext cx="1130922" cy="1027825"/>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96925" y="1578610"/>
            <a:ext cx="5441950" cy="3830955"/>
          </a:xfrm>
          <a:prstGeom prst="rect">
            <a:avLst/>
          </a:prstGeom>
          <a:noFill/>
        </p:spPr>
        <p:txBody>
          <a:bodyPr wrap="square" rtlCol="0">
            <a:spAutoFit/>
          </a:bodyPr>
          <a:p>
            <a:pPr indent="0" fontAlgn="auto">
              <a:lnSpc>
                <a:spcPct val="150000"/>
              </a:lnSpc>
            </a:pPr>
            <a:r>
              <a:rPr lang="zh-CN" altLang="en-US"/>
              <a:t>一般来说，坚毅包括持续努力和持久热情两个部分。持续的努力是指个体在面对挫折和困难时继续朝着目标前进的能力，持久的热情是指个体随着时间的推移保持相对稳定的兴趣和目标的能力。也有研究者将坚毅放置于学习环境中进行考察，对其赋予了社会的意义，“在教育领域，坚毅更多地被视为一种社会情感技能，而不是一种性格特质”。但不论从社会还是心理视角看，“坚毅”都强调个体在明确目标指引下，通过自我调节等方式达到持久的过程性投入。</a:t>
            </a:r>
            <a:endParaRPr lang="zh-CN" altLang="en-US"/>
          </a:p>
        </p:txBody>
      </p:sp>
      <p:sp>
        <p:nvSpPr>
          <p:cNvPr id="2" name="文本框 1"/>
          <p:cNvSpPr txBox="1"/>
          <p:nvPr/>
        </p:nvSpPr>
        <p:spPr>
          <a:xfrm>
            <a:off x="1985645" y="635000"/>
            <a:ext cx="406400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一、坚毅果敢的内涵</a:t>
            </a:r>
            <a:endParaRPr lang="zh-CN" altLang="en-US" sz="2800" b="1">
              <a:latin typeface="宋体" panose="02010600030101010101" pitchFamily="2" charset="-122"/>
              <a:ea typeface="宋体" panose="02010600030101010101" pitchFamily="2" charset="-122"/>
            </a:endParaRPr>
          </a:p>
        </p:txBody>
      </p:sp>
      <p:pic>
        <p:nvPicPr>
          <p:cNvPr id="102" name="图片 101"/>
          <p:cNvPicPr/>
          <p:nvPr>
            <p:custDataLst>
              <p:tags r:id="rId1"/>
            </p:custDataLst>
          </p:nvPr>
        </p:nvPicPr>
        <p:blipFill>
          <a:blip r:embed="rId2"/>
          <a:stretch>
            <a:fillRect/>
          </a:stretch>
        </p:blipFill>
        <p:spPr>
          <a:xfrm>
            <a:off x="6716395" y="1285240"/>
            <a:ext cx="4400550" cy="4173855"/>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985645" y="635000"/>
            <a:ext cx="712216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二、践行坚毅果敢的重要意义</a:t>
            </a:r>
            <a:endParaRPr lang="zh-CN" altLang="en-US" sz="2800" b="1">
              <a:latin typeface="宋体" panose="02010600030101010101" pitchFamily="2" charset="-122"/>
              <a:ea typeface="宋体" panose="02010600030101010101" pitchFamily="2" charset="-122"/>
            </a:endParaRPr>
          </a:p>
        </p:txBody>
      </p:sp>
      <p:cxnSp>
        <p:nvCxnSpPr>
          <p:cNvPr id="52" name="Straight Connector 49"/>
          <p:cNvCxnSpPr/>
          <p:nvPr>
            <p:custDataLst>
              <p:tags r:id="rId1"/>
            </p:custDataLst>
          </p:nvPr>
        </p:nvCxnSpPr>
        <p:spPr>
          <a:xfrm>
            <a:off x="4627245" y="2603500"/>
            <a:ext cx="1021080" cy="0"/>
          </a:xfrm>
          <a:prstGeom prst="line">
            <a:avLst/>
          </a:prstGeom>
          <a:noFill/>
          <a:ln w="9525" cap="flat" cmpd="sng" algn="ctr">
            <a:solidFill>
              <a:sysClr val="window" lastClr="FFFFFF">
                <a:lumMod val="65000"/>
              </a:sysClr>
            </a:solidFill>
            <a:prstDash val="solid"/>
          </a:ln>
          <a:effectLst/>
        </p:spPr>
      </p:cxnSp>
      <p:cxnSp>
        <p:nvCxnSpPr>
          <p:cNvPr id="53" name="Straight Connector 52"/>
          <p:cNvCxnSpPr/>
          <p:nvPr>
            <p:custDataLst>
              <p:tags r:id="rId2"/>
            </p:custDataLst>
          </p:nvPr>
        </p:nvCxnSpPr>
        <p:spPr>
          <a:xfrm>
            <a:off x="3683000" y="4694555"/>
            <a:ext cx="1375410" cy="0"/>
          </a:xfrm>
          <a:prstGeom prst="line">
            <a:avLst/>
          </a:prstGeom>
          <a:noFill/>
          <a:ln w="9525" cap="flat" cmpd="sng" algn="ctr">
            <a:solidFill>
              <a:sysClr val="window" lastClr="FFFFFF">
                <a:lumMod val="65000"/>
              </a:sysClr>
            </a:solidFill>
            <a:prstDash val="solid"/>
          </a:ln>
          <a:effectLst/>
        </p:spPr>
      </p:cxnSp>
      <p:cxnSp>
        <p:nvCxnSpPr>
          <p:cNvPr id="54" name="Straight Connector 38"/>
          <p:cNvCxnSpPr/>
          <p:nvPr>
            <p:custDataLst>
              <p:tags r:id="rId3"/>
            </p:custDataLst>
          </p:nvPr>
        </p:nvCxnSpPr>
        <p:spPr>
          <a:xfrm>
            <a:off x="6778625" y="4505960"/>
            <a:ext cx="2443480" cy="0"/>
          </a:xfrm>
          <a:prstGeom prst="line">
            <a:avLst/>
          </a:prstGeom>
          <a:noFill/>
          <a:ln w="9525" cap="flat" cmpd="sng" algn="ctr">
            <a:solidFill>
              <a:sysClr val="window" lastClr="FFFFFF">
                <a:lumMod val="65000"/>
              </a:sysClr>
            </a:solidFill>
            <a:prstDash val="solid"/>
          </a:ln>
          <a:effectLst/>
        </p:spPr>
      </p:cxnSp>
      <p:sp>
        <p:nvSpPr>
          <p:cNvPr id="58" name="Oval 4"/>
          <p:cNvSpPr>
            <a:spLocks noChangeArrowheads="1"/>
          </p:cNvSpPr>
          <p:nvPr>
            <p:custDataLst>
              <p:tags r:id="rId4"/>
            </p:custDataLst>
          </p:nvPr>
        </p:nvSpPr>
        <p:spPr bwMode="auto">
          <a:xfrm>
            <a:off x="6451600" y="3644265"/>
            <a:ext cx="1820545" cy="1848485"/>
          </a:xfrm>
          <a:prstGeom prst="ellipse">
            <a:avLst/>
          </a:prstGeom>
          <a:solidFill>
            <a:srgbClr val="60A9C3"/>
          </a:solidFill>
          <a:ln w="76200">
            <a:solidFill>
              <a:srgbClr val="60A9C3">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9" name="Oval 5"/>
          <p:cNvSpPr>
            <a:spLocks noChangeArrowheads="1"/>
          </p:cNvSpPr>
          <p:nvPr>
            <p:custDataLst>
              <p:tags r:id="rId5"/>
            </p:custDataLst>
          </p:nvPr>
        </p:nvSpPr>
        <p:spPr bwMode="auto">
          <a:xfrm>
            <a:off x="5386070" y="1678940"/>
            <a:ext cx="1820545" cy="1848485"/>
          </a:xfrm>
          <a:prstGeom prst="ellipse">
            <a:avLst/>
          </a:prstGeom>
          <a:solidFill>
            <a:srgbClr val="519BDF"/>
          </a:solidFill>
          <a:ln w="76200">
            <a:solidFill>
              <a:srgbClr val="519BDF">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1" name="Oval 7"/>
          <p:cNvSpPr>
            <a:spLocks noChangeArrowheads="1"/>
          </p:cNvSpPr>
          <p:nvPr>
            <p:custDataLst>
              <p:tags r:id="rId6"/>
            </p:custDataLst>
          </p:nvPr>
        </p:nvSpPr>
        <p:spPr bwMode="auto">
          <a:xfrm>
            <a:off x="4400550" y="3639185"/>
            <a:ext cx="1820545" cy="1848485"/>
          </a:xfrm>
          <a:prstGeom prst="ellipse">
            <a:avLst/>
          </a:prstGeom>
          <a:solidFill>
            <a:srgbClr val="6FB6A6"/>
          </a:solidFill>
          <a:ln w="76200">
            <a:solidFill>
              <a:srgbClr val="6FB6A6">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1" name="Oval 68"/>
          <p:cNvSpPr>
            <a:spLocks noChangeArrowheads="1"/>
          </p:cNvSpPr>
          <p:nvPr>
            <p:custDataLst>
              <p:tags r:id="rId7"/>
            </p:custDataLst>
          </p:nvPr>
        </p:nvSpPr>
        <p:spPr bwMode="auto">
          <a:xfrm>
            <a:off x="8481695" y="4143375"/>
            <a:ext cx="718820" cy="729615"/>
          </a:xfrm>
          <a:prstGeom prst="ellipse">
            <a:avLst/>
          </a:prstGeom>
          <a:solidFill>
            <a:srgbClr val="60A9C3"/>
          </a:solidFill>
          <a:ln w="38100">
            <a:solidFill>
              <a:srgbClr val="60A9C3">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2</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2" name="Oval 69"/>
          <p:cNvSpPr>
            <a:spLocks noChangeArrowheads="1"/>
          </p:cNvSpPr>
          <p:nvPr>
            <p:custDataLst>
              <p:tags r:id="rId8"/>
            </p:custDataLst>
          </p:nvPr>
        </p:nvSpPr>
        <p:spPr bwMode="auto">
          <a:xfrm>
            <a:off x="3544570" y="4337050"/>
            <a:ext cx="718820" cy="729615"/>
          </a:xfrm>
          <a:prstGeom prst="ellipse">
            <a:avLst/>
          </a:prstGeom>
          <a:solidFill>
            <a:srgbClr val="6FB6A6"/>
          </a:solidFill>
          <a:ln w="38100">
            <a:solidFill>
              <a:srgbClr val="6FB6A6">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3</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3" name="Oval 70"/>
          <p:cNvSpPr>
            <a:spLocks noChangeArrowheads="1"/>
          </p:cNvSpPr>
          <p:nvPr>
            <p:custDataLst>
              <p:tags r:id="rId9"/>
            </p:custDataLst>
          </p:nvPr>
        </p:nvSpPr>
        <p:spPr bwMode="auto">
          <a:xfrm>
            <a:off x="4418965" y="2200275"/>
            <a:ext cx="718820" cy="729615"/>
          </a:xfrm>
          <a:prstGeom prst="ellipse">
            <a:avLst/>
          </a:prstGeom>
          <a:solidFill>
            <a:srgbClr val="519BDF"/>
          </a:solidFill>
          <a:ln w="38100">
            <a:solidFill>
              <a:srgbClr val="519BDF">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1</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7" name="Oval 2"/>
          <p:cNvSpPr>
            <a:spLocks noChangeArrowheads="1"/>
          </p:cNvSpPr>
          <p:nvPr>
            <p:custDataLst>
              <p:tags r:id="rId10"/>
            </p:custDataLst>
          </p:nvPr>
        </p:nvSpPr>
        <p:spPr bwMode="auto">
          <a:xfrm>
            <a:off x="5366385" y="2975610"/>
            <a:ext cx="1806575" cy="1834515"/>
          </a:xfrm>
          <a:prstGeom prst="ellipse">
            <a:avLst/>
          </a:prstGeom>
          <a:solidFill>
            <a:sysClr val="window" lastClr="FFFFFF"/>
          </a:solidFill>
          <a:ln w="152400">
            <a:solidFill>
              <a:sysClr val="window" lastClr="FFFFFF"/>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 name="空心弧 3"/>
          <p:cNvSpPr/>
          <p:nvPr>
            <p:custDataLst>
              <p:tags r:id="rId11"/>
            </p:custDataLst>
          </p:nvPr>
        </p:nvSpPr>
        <p:spPr>
          <a:xfrm rot="5400000">
            <a:off x="5366385" y="2989580"/>
            <a:ext cx="1806575" cy="1806575"/>
          </a:xfrm>
          <a:prstGeom prst="blockArc">
            <a:avLst>
              <a:gd name="adj1" fmla="val 14539512"/>
              <a:gd name="adj2" fmla="val 21487703"/>
              <a:gd name="adj3" fmla="val 11358"/>
            </a:avLst>
          </a:prstGeom>
          <a:solidFill>
            <a:srgbClr val="60A9C3"/>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5" name="空心弧 54"/>
          <p:cNvSpPr/>
          <p:nvPr>
            <p:custDataLst>
              <p:tags r:id="rId12"/>
            </p:custDataLst>
          </p:nvPr>
        </p:nvSpPr>
        <p:spPr>
          <a:xfrm rot="5400000">
            <a:off x="5366385" y="2989580"/>
            <a:ext cx="1806575" cy="1806575"/>
          </a:xfrm>
          <a:prstGeom prst="blockArc">
            <a:avLst>
              <a:gd name="adj1" fmla="val 8021480"/>
              <a:gd name="adj2" fmla="val 14611067"/>
              <a:gd name="adj3" fmla="val 11394"/>
            </a:avLst>
          </a:prstGeom>
          <a:solidFill>
            <a:srgbClr val="519BDF"/>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6" name="空心弧 55"/>
          <p:cNvSpPr/>
          <p:nvPr>
            <p:custDataLst>
              <p:tags r:id="rId13"/>
            </p:custDataLst>
          </p:nvPr>
        </p:nvSpPr>
        <p:spPr>
          <a:xfrm rot="5400000">
            <a:off x="5366385" y="2989580"/>
            <a:ext cx="1806575" cy="1806575"/>
          </a:xfrm>
          <a:prstGeom prst="blockArc">
            <a:avLst>
              <a:gd name="adj1" fmla="val 21457307"/>
              <a:gd name="adj2" fmla="val 8060412"/>
              <a:gd name="adj3" fmla="val 11420"/>
            </a:avLst>
          </a:prstGeom>
          <a:solidFill>
            <a:srgbClr val="6FB6A6"/>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34" name="文本框 33"/>
          <p:cNvSpPr txBox="1"/>
          <p:nvPr>
            <p:custDataLst>
              <p:tags r:id="rId14"/>
            </p:custDataLst>
          </p:nvPr>
        </p:nvSpPr>
        <p:spPr>
          <a:xfrm>
            <a:off x="539115" y="1480820"/>
            <a:ext cx="3631565" cy="1741170"/>
          </a:xfrm>
          <a:prstGeom prst="rect">
            <a:avLst/>
          </a:prstGeom>
          <a:noFill/>
        </p:spPr>
        <p:txBody>
          <a:bodyPr wrap="square" rtlCol="0" anchor="ctr" anchorCtr="0">
            <a:scene3d>
              <a:camera prst="orthographicFront"/>
              <a:lightRig rig="threePt" dir="t"/>
            </a:scene3d>
          </a:bodyPr>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algn="l" fontAlgn="auto">
              <a:lnSpc>
                <a:spcPct val="150000"/>
              </a:lnSpc>
            </a:pPr>
            <a:r>
              <a:rPr lang="zh-CN" altLang="en-US" sz="1600" b="1" dirty="0">
                <a:solidFill>
                  <a:schemeClr val="accent1"/>
                </a:solidFill>
                <a:effectLst/>
                <a:uFillTx/>
                <a:latin typeface="宋体" panose="02010600030101010101" pitchFamily="2" charset="-122"/>
                <a:ea typeface="宋体" panose="02010600030101010101" pitchFamily="2" charset="-122"/>
                <a:sym typeface="Arial" panose="020B0604020202020204" pitchFamily="34" charset="0"/>
              </a:rPr>
              <a:t>（一）塑造个体的成长发展</a:t>
            </a:r>
            <a:endParaRPr lang="zh-CN" altLang="en-US" sz="1600" b="1" dirty="0">
              <a:solidFill>
                <a:schemeClr val="accent1"/>
              </a:solidFill>
              <a:effectLst/>
              <a:uFillTx/>
              <a:latin typeface="宋体" panose="02010600030101010101" pitchFamily="2" charset="-122"/>
              <a:ea typeface="宋体" panose="02010600030101010101" pitchFamily="2" charset="-122"/>
              <a:sym typeface="Arial" panose="020B0604020202020204" pitchFamily="34" charset="0"/>
            </a:endParaRPr>
          </a:p>
          <a:p>
            <a:pPr algn="l" fontAlgn="auto">
              <a:lnSpc>
                <a:spcPct val="150000"/>
              </a:lnSpc>
            </a:pPr>
            <a:r>
              <a:rPr lang="zh-CN" altLang="en-US" sz="1600" dirty="0">
                <a:solidFill>
                  <a:schemeClr val="tx1"/>
                </a:solidFill>
                <a:effectLst/>
                <a:uFillTx/>
                <a:latin typeface="宋体" panose="02010600030101010101" pitchFamily="2" charset="-122"/>
                <a:ea typeface="宋体" panose="02010600030101010101" pitchFamily="2" charset="-122"/>
                <a:sym typeface="Arial" panose="020B0604020202020204" pitchFamily="34" charset="0"/>
              </a:rPr>
              <a:t>天赋只能决定个体获得初始技能的快慢程度，而努力决定个体取得最终成就的高低程度。</a:t>
            </a:r>
            <a:endParaRPr lang="zh-CN" altLang="en-US" sz="1600" dirty="0">
              <a:solidFill>
                <a:schemeClr val="tx1"/>
              </a:solidFill>
              <a:effectLst/>
              <a:uFillTx/>
              <a:latin typeface="宋体" panose="02010600030101010101" pitchFamily="2" charset="-122"/>
              <a:ea typeface="宋体" panose="02010600030101010101" pitchFamily="2" charset="-122"/>
              <a:sym typeface="Arial" panose="020B0604020202020204" pitchFamily="34" charset="0"/>
            </a:endParaRPr>
          </a:p>
        </p:txBody>
      </p:sp>
      <p:sp>
        <p:nvSpPr>
          <p:cNvPr id="35" name="文本框 34"/>
          <p:cNvSpPr txBox="1"/>
          <p:nvPr>
            <p:custDataLst>
              <p:tags r:id="rId15"/>
            </p:custDataLst>
          </p:nvPr>
        </p:nvSpPr>
        <p:spPr>
          <a:xfrm>
            <a:off x="8024495" y="1583055"/>
            <a:ext cx="3664585" cy="2465070"/>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fontAlgn="auto">
              <a:lnSpc>
                <a:spcPct val="150000"/>
              </a:lnSpc>
            </a:pPr>
            <a:r>
              <a:rPr lang="zh-CN" altLang="en-US" sz="1600" b="1" dirty="0">
                <a:solidFill>
                  <a:sysClr val="windowText" lastClr="000000">
                    <a:lumMod val="85000"/>
                    <a:lumOff val="15000"/>
                  </a:sysClr>
                </a:solidFill>
                <a:uFillTx/>
                <a:latin typeface="宋体" panose="02010600030101010101" pitchFamily="2" charset="-122"/>
                <a:ea typeface="宋体" panose="02010600030101010101" pitchFamily="2" charset="-122"/>
                <a:sym typeface="Arial" panose="020B0604020202020204" pitchFamily="34" charset="0"/>
              </a:rPr>
              <a:t>（二）预测个体的工作绩效</a:t>
            </a:r>
            <a:endParaRPr lang="zh-CN" altLang="en-US" sz="1600" b="1" dirty="0">
              <a:solidFill>
                <a:sysClr val="windowText" lastClr="000000">
                  <a:lumMod val="85000"/>
                  <a:lumOff val="15000"/>
                </a:sysClr>
              </a:solidFill>
              <a:uFillTx/>
              <a:latin typeface="宋体" panose="02010600030101010101" pitchFamily="2" charset="-122"/>
              <a:ea typeface="宋体" panose="02010600030101010101" pitchFamily="2" charset="-122"/>
              <a:sym typeface="Arial" panose="020B0604020202020204" pitchFamily="34" charset="0"/>
            </a:endParaRPr>
          </a:p>
          <a:p>
            <a:pPr fontAlgn="auto">
              <a:lnSpc>
                <a:spcPct val="150000"/>
              </a:lnSpc>
            </a:pPr>
            <a:r>
              <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sym typeface="Arial" panose="020B0604020202020204" pitchFamily="34" charset="0"/>
              </a:rPr>
              <a:t>成长型思维是 Dweck 所提出的两种思维模式中的一种，具备成长型思维模式的个体持有“能力增长观”，即他们认为智力具有可增长、可塑造、可调控的特性。</a:t>
            </a:r>
            <a:endPar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sym typeface="Arial" panose="020B0604020202020204" pitchFamily="34" charset="0"/>
            </a:endParaRPr>
          </a:p>
        </p:txBody>
      </p:sp>
      <p:sp>
        <p:nvSpPr>
          <p:cNvPr id="36" name="文本框 35"/>
          <p:cNvSpPr txBox="1"/>
          <p:nvPr>
            <p:custDataLst>
              <p:tags r:id="rId16"/>
            </p:custDataLst>
          </p:nvPr>
        </p:nvSpPr>
        <p:spPr>
          <a:xfrm>
            <a:off x="467995" y="3527425"/>
            <a:ext cx="2947035" cy="2771140"/>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algn="l" fontAlgn="auto">
              <a:lnSpc>
                <a:spcPct val="150000"/>
              </a:lnSpc>
            </a:pPr>
            <a:r>
              <a:rPr lang="zh-CN" altLang="en-US" sz="1600" b="1" dirty="0">
                <a:solidFill>
                  <a:schemeClr val="accent6"/>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（三）把握局面的良好时机</a:t>
            </a:r>
            <a:endParaRPr lang="zh-CN" altLang="en-US" sz="1600" b="1" dirty="0">
              <a:solidFill>
                <a:schemeClr val="accent6"/>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fontAlgn="auto">
              <a:lnSpc>
                <a:spcPct val="150000"/>
              </a:lnSpc>
            </a:pPr>
            <a:r>
              <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于变局中开新局，同时也要善于准确识变、科学应变、主动求变。</a:t>
            </a:r>
            <a:endPar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pic>
        <p:nvPicPr>
          <p:cNvPr id="33" name="图形 32"/>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983605" y="3621405"/>
            <a:ext cx="571500" cy="542925"/>
          </a:xfrm>
          <a:prstGeom prst="rect">
            <a:avLst/>
          </a:prstGeom>
        </p:spPr>
      </p:pic>
      <p:pic>
        <p:nvPicPr>
          <p:cNvPr id="37" name="图形 36"/>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7206615" y="4406265"/>
            <a:ext cx="676275" cy="466725"/>
          </a:xfrm>
          <a:prstGeom prst="rect">
            <a:avLst/>
          </a:prstGeom>
        </p:spPr>
      </p:pic>
      <p:pic>
        <p:nvPicPr>
          <p:cNvPr id="38" name="图形 37"/>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6010275" y="2147570"/>
            <a:ext cx="571500" cy="590550"/>
          </a:xfrm>
          <a:prstGeom prst="rect">
            <a:avLst/>
          </a:prstGeom>
        </p:spPr>
      </p:pic>
      <p:pic>
        <p:nvPicPr>
          <p:cNvPr id="39" name="图形 38"/>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4823460" y="4337050"/>
            <a:ext cx="628650" cy="714375"/>
          </a:xfrm>
          <a:prstGeom prst="rect">
            <a:avLst/>
          </a:prstGeom>
        </p:spPr>
      </p:pic>
    </p:spTree>
  </p:cSld>
  <p:clrMapOvr>
    <a:masterClrMapping/>
  </p:clrMapOvr>
  <p:transition spd="slow">
    <p:wipe/>
  </p:transition>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3"/>
  <p:tag name="KSO_WM_UNIT_ID" val="diagram20169785_1*q_h_i*1_2_3"/>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3"/>
  <p:tag name="KSO_WM_UNIT_ID" val="diagram20169785_1*q_h_i*1_3_3"/>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3"/>
  <p:tag name="KSO_WM_UNIT_ID" val="diagram20169785_1*q_h_i*1_1_3"/>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9785_1*q_i*1_1"/>
  <p:tag name="KSO_WM_TEMPLATE_CATEGORY" val="diagram"/>
  <p:tag name="KSO_WM_TEMPLATE_INDEX" val="20169785"/>
  <p:tag name="KSO_WM_UNIT_LAYERLEVEL" val="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69785_1*q_i*1_2"/>
  <p:tag name="KSO_WM_TEMPLATE_CATEGORY" val="diagram"/>
  <p:tag name="KSO_WM_TEMPLATE_INDEX" val="20169785"/>
  <p:tag name="KSO_WM_UNIT_LAYERLEVEL" val="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69785_1*q_i*1_3"/>
  <p:tag name="KSO_WM_TEMPLATE_CATEGORY" val="diagram"/>
  <p:tag name="KSO_WM_TEMPLATE_INDEX" val="20169785"/>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69785_1*q_i*1_4"/>
  <p:tag name="KSO_WM_TEMPLATE_CATEGORY" val="diagram"/>
  <p:tag name="KSO_WM_TEMPLATE_INDEX" val="20169785"/>
  <p:tag name="KSO_WM_UNIT_LAYERLEVEL" val="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785_1*q_h_f*1_1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785_1*q_h_f*1_2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9.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69785_1*q_h_f*1_3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UNIT_VALUE" val="151*159"/>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169785_1*q_x*1_1"/>
  <p:tag name="KSO_WM_TEMPLATE_CATEGORY" val="diagram"/>
  <p:tag name="KSO_WM_TEMPLATE_INDEX" val="20169785"/>
  <p:tag name="KSO_WM_UNIT_LAYERLEVEL" val="1_1"/>
  <p:tag name="KSO_WM_TAG_VERSION" val="1.0"/>
  <p:tag name="KSO_WM_BEAUTIFY_FLAG" val="#wm#"/>
</p:tagLst>
</file>

<file path=ppt/tags/tag21.xml><?xml version="1.0" encoding="utf-8"?>
<p:tagLst xmlns:p="http://schemas.openxmlformats.org/presentationml/2006/main">
  <p:tag name="KSO_WM_UNIT_VALUE" val="130*188"/>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785_1*q_h_x*1_2_1"/>
  <p:tag name="KSO_WM_TEMPLATE_CATEGORY" val="diagram"/>
  <p:tag name="KSO_WM_TEMPLATE_INDEX" val="20169785"/>
  <p:tag name="KSO_WM_UNIT_LAYERLEVEL" val="1_1_1"/>
  <p:tag name="KSO_WM_TAG_VERSION" val="1.0"/>
  <p:tag name="KSO_WM_BEAUTIFY_FLAG" val="#wm#"/>
</p:tagLst>
</file>

<file path=ppt/tags/tag22.xml><?xml version="1.0" encoding="utf-8"?>
<p:tagLst xmlns:p="http://schemas.openxmlformats.org/presentationml/2006/main">
  <p:tag name="KSO_WM_UNIT_VALUE" val="164*159"/>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785_1*q_h_x*1_1_1"/>
  <p:tag name="KSO_WM_TEMPLATE_CATEGORY" val="diagram"/>
  <p:tag name="KSO_WM_TEMPLATE_INDEX" val="20169785"/>
  <p:tag name="KSO_WM_UNIT_LAYERLEVEL" val="1_1_1"/>
  <p:tag name="KSO_WM_TAG_VERSION" val="1.0"/>
  <p:tag name="KSO_WM_BEAUTIFY_FLAG" val="#wm#"/>
</p:tagLst>
</file>

<file path=ppt/tags/tag23.xml><?xml version="1.0" encoding="utf-8"?>
<p:tagLst xmlns:p="http://schemas.openxmlformats.org/presentationml/2006/main">
  <p:tag name="KSO_WM_UNIT_VALUE" val="198*174"/>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69785_1*q_h_x*1_3_1"/>
  <p:tag name="KSO_WM_TEMPLATE_CATEGORY" val="diagram"/>
  <p:tag name="KSO_WM_TEMPLATE_INDEX" val="20169785"/>
  <p:tag name="KSO_WM_UNIT_LAYERLEVEL" val="1_1_1"/>
  <p:tag name="KSO_WM_TAG_VERSION" val="1.0"/>
  <p:tag name="KSO_WM_BEAUTIFY_FLAG" val="#wm#"/>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TEMPLATE_CATEGORY" val="diagram"/>
  <p:tag name="KSO_WM_TEMPLATE_INDEX" val="20185708"/>
  <p:tag name="KSO_WM_TAG_VERSION" val="1.0"/>
  <p:tag name="KSO_WM_BEAUTIFY_FLAG" val="#wm#"/>
  <p:tag name="MH" val="20160218111000"/>
  <p:tag name="MH_LIBRARY" val="GRAPHIC"/>
  <p:tag name="MH_TYPE" val="Desc"/>
  <p:tag name="MH_ORDER" val="1"/>
  <p:tag name="KSO_WM_UNIT_TYPE" val="q_h_f"/>
  <p:tag name="KSO_WM_UNIT_INDEX" val="1_2_1"/>
  <p:tag name="KSO_WM_UNIT_ID" val="diagram20185708_4*q_h_f*1_2_1"/>
  <p:tag name="KSO_WM_UNIT_LAYERLEVEL" val="1_1_1"/>
  <p:tag name="KSO_WM_UNIT_VALUE" val="28"/>
  <p:tag name="KSO_WM_UNIT_HIGHLIGHT" val="0"/>
  <p:tag name="KSO_WM_UNIT_COMPATIBLE" val="0"/>
  <p:tag name="KSO_WM_UNIT_CLEAR" val="0"/>
  <p:tag name="KSO_WM_UNIT_PRESET_TEXT_INDEX" val="4"/>
  <p:tag name="KSO_WM_UNIT_PRESET_TEXT_LEN" val="57"/>
  <p:tag name="KSO_WM_DIAGRAM_GROUP_CODE" val="q1-1"/>
  <p:tag name="KSO_WM_UNIT_TEXT_FILL_FORE_SCHEMECOLOR_INDEX" val="13"/>
  <p:tag name="KSO_WM_UNIT_TEXT_FILL_TYPE" val="1"/>
</p:tagLst>
</file>

<file path=ppt/tags/tag26.xml><?xml version="1.0" encoding="utf-8"?>
<p:tagLst xmlns:p="http://schemas.openxmlformats.org/presentationml/2006/main">
  <p:tag name="KSO_WM_TEMPLATE_CATEGORY" val="diagram"/>
  <p:tag name="KSO_WM_TEMPLATE_INDEX" val="20185708"/>
  <p:tag name="KSO_WM_TAG_VERSION" val="1.0"/>
  <p:tag name="KSO_WM_BEAUTIFY_FLAG" val="#wm#"/>
  <p:tag name="MH" val="20160218111000"/>
  <p:tag name="MH_LIBRARY" val="GRAPHIC"/>
  <p:tag name="MH_TYPE" val="Desc"/>
  <p:tag name="MH_ORDER" val="1"/>
  <p:tag name="KSO_WM_UNIT_TYPE" val="q_h_f"/>
  <p:tag name="KSO_WM_UNIT_INDEX" val="1_3_1"/>
  <p:tag name="KSO_WM_UNIT_ID" val="diagram20185708_4*q_h_f*1_3_1"/>
  <p:tag name="KSO_WM_UNIT_LAYERLEVEL" val="1_1_1"/>
  <p:tag name="KSO_WM_UNIT_VALUE" val="28"/>
  <p:tag name="KSO_WM_UNIT_HIGHLIGHT" val="0"/>
  <p:tag name="KSO_WM_UNIT_COMPATIBLE" val="0"/>
  <p:tag name="KSO_WM_UNIT_CLEAR" val="0"/>
  <p:tag name="KSO_WM_UNIT_PRESET_TEXT_INDEX" val="4"/>
  <p:tag name="KSO_WM_UNIT_PRESET_TEXT_LEN" val="57"/>
  <p:tag name="KSO_WM_DIAGRAM_GROUP_CODE" val="q1-1"/>
  <p:tag name="KSO_WM_UNIT_TEXT_FILL_FORE_SCHEMECOLOR_INDEX" val="13"/>
  <p:tag name="KSO_WM_UNIT_TEXT_FILL_TYPE" val="1"/>
</p:tagLst>
</file>

<file path=ppt/tags/tag27.xml><?xml version="1.0" encoding="utf-8"?>
<p:tagLst xmlns:p="http://schemas.openxmlformats.org/presentationml/2006/main">
  <p:tag name="KSO_WM_TEMPLATE_CATEGORY" val="diagram"/>
  <p:tag name="KSO_WM_TEMPLATE_INDEX" val="20185708"/>
  <p:tag name="KSO_WM_TAG_VERSION" val="1.0"/>
  <p:tag name="KSO_WM_BEAUTIFY_FLAG" val="#wm#"/>
  <p:tag name="MH" val="20160218111000"/>
  <p:tag name="MH_LIBRARY" val="GRAPHIC"/>
  <p:tag name="MH_TYPE" val="Desc"/>
  <p:tag name="MH_ORDER" val="1"/>
  <p:tag name="KSO_WM_UNIT_TYPE" val="q_h_f"/>
  <p:tag name="KSO_WM_UNIT_INDEX" val="1_4_1"/>
  <p:tag name="KSO_WM_UNIT_ID" val="diagram20185708_4*q_h_f*1_4_1"/>
  <p:tag name="KSO_WM_UNIT_LAYERLEVEL" val="1_1_1"/>
  <p:tag name="KSO_WM_UNIT_VALUE" val="28"/>
  <p:tag name="KSO_WM_UNIT_HIGHLIGHT" val="0"/>
  <p:tag name="KSO_WM_UNIT_COMPATIBLE" val="0"/>
  <p:tag name="KSO_WM_UNIT_CLEAR" val="0"/>
  <p:tag name="KSO_WM_UNIT_PRESET_TEXT_INDEX" val="4"/>
  <p:tag name="KSO_WM_UNIT_PRESET_TEXT_LEN" val="57"/>
  <p:tag name="KSO_WM_DIAGRAM_GROUP_CODE" val="q1-1"/>
  <p:tag name="KSO_WM_UNIT_TEXT_FILL_FORE_SCHEMECOLOR_INDEX" val="13"/>
  <p:tag name="KSO_WM_UNIT_TEXT_FILL_TYPE" val="1"/>
</p:tagLst>
</file>

<file path=ppt/tags/tag28.xml><?xml version="1.0" encoding="utf-8"?>
<p:tagLst xmlns:p="http://schemas.openxmlformats.org/presentationml/2006/main">
  <p:tag name="KSO_WM_TEMPLATE_CATEGORY" val="diagram"/>
  <p:tag name="KSO_WM_TEMPLATE_INDEX" val="20185708"/>
  <p:tag name="KSO_WM_TAG_VERSION" val="1.0"/>
  <p:tag name="KSO_WM_BEAUTIFY_FLAG" val="#wm#"/>
  <p:tag name="MH" val="20160218111000"/>
  <p:tag name="MH_LIBRARY" val="GRAPHIC"/>
  <p:tag name="MH_TYPE" val="Desc"/>
  <p:tag name="MH_ORDER" val="1"/>
  <p:tag name="KSO_WM_UNIT_TYPE" val="q_h_f"/>
  <p:tag name="KSO_WM_UNIT_INDEX" val="1_1_1"/>
  <p:tag name="KSO_WM_UNIT_ID" val="diagram20185708_4*q_h_f*1_1_1"/>
  <p:tag name="KSO_WM_UNIT_LAYERLEVEL" val="1_1_1"/>
  <p:tag name="KSO_WM_UNIT_VALUE" val="28"/>
  <p:tag name="KSO_WM_UNIT_HIGHLIGHT" val="0"/>
  <p:tag name="KSO_WM_UNIT_COMPATIBLE" val="0"/>
  <p:tag name="KSO_WM_UNIT_CLEAR" val="0"/>
  <p:tag name="KSO_WM_UNIT_PRESET_TEXT_INDEX" val="4"/>
  <p:tag name="KSO_WM_UNIT_PRESET_TEXT_LEN" val="57"/>
  <p:tag name="KSO_WM_DIAGRAM_GROUP_CODE" val="q1-1"/>
  <p:tag name="KSO_WM_UNIT_TEXT_FILL_FORE_SCHEMECOLOR_INDEX" val="13"/>
  <p:tag name="KSO_WM_UNIT_TEXT_FILL_TYPE" val="1"/>
</p:tagLst>
</file>

<file path=ppt/tags/tag29.xml><?xml version="1.0" encoding="utf-8"?>
<p:tagLst xmlns:p="http://schemas.openxmlformats.org/presentationml/2006/main">
  <p:tag name="KSO_WM_TEMPLATE_CATEGORY" val="diagram"/>
  <p:tag name="KSO_WM_TEMPLATE_INDEX" val="20185708"/>
  <p:tag name="KSO_WM_TAG_VERSION" val="1.0"/>
  <p:tag name="KSO_WM_BEAUTIFY_FLAG" val="#wm#"/>
  <p:tag name="MH" val="20160218111000"/>
  <p:tag name="MH_LIBRARY" val="GRAPHIC"/>
  <p:tag name="MH_TYPE" val="Desc"/>
  <p:tag name="MH_ORDER" val="1"/>
  <p:tag name="KSO_WM_UNIT_TYPE" val="q_h_f"/>
  <p:tag name="KSO_WM_UNIT_INDEX" val="1_5_1"/>
  <p:tag name="KSO_WM_UNIT_ID" val="diagram20185708_4*q_h_f*1_5_1"/>
  <p:tag name="KSO_WM_UNIT_LAYERLEVEL" val="1_1_1"/>
  <p:tag name="KSO_WM_UNIT_VALUE" val="28"/>
  <p:tag name="KSO_WM_UNIT_HIGHLIGHT" val="0"/>
  <p:tag name="KSO_WM_UNIT_COMPATIBLE" val="0"/>
  <p:tag name="KSO_WM_UNIT_CLEAR" val="0"/>
  <p:tag name="KSO_WM_UNIT_PRESET_TEXT_INDEX" val="4"/>
  <p:tag name="KSO_WM_UNIT_PRESET_TEXT_LEN" val="57"/>
  <p:tag name="KSO_WM_DIAGRAM_GROUP_CODE" val="q1-1"/>
  <p:tag name="KSO_WM_UNIT_TEXT_FILL_FORE_SCHEMECOLOR_INDEX" val="13"/>
  <p:tag name="KSO_WM_UNIT_TEXT_FILL_TYPE" val="1"/>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TEMPLATE_CATEGORY" val="diagram"/>
  <p:tag name="KSO_WM_TEMPLATE_INDEX" val="20185708"/>
  <p:tag name="KSO_WM_TAG_VERSION" val="1.0"/>
  <p:tag name="KSO_WM_BEAUTIFY_FLAG" val="#wm#"/>
  <p:tag name="KSO_WM_UNIT_TYPE" val="q_h_i"/>
  <p:tag name="KSO_WM_UNIT_INDEX" val="1_2_1"/>
  <p:tag name="KSO_WM_UNIT_ID" val="diagram20185708_4*q_h_i*1_2_1"/>
  <p:tag name="KSO_WM_UNIT_LAYERLEVEL" val="1_1_1"/>
  <p:tag name="KSO_WM_DIAGRAM_GROUP_CODE" val="q1-1"/>
  <p:tag name="KSO_WM_UNIT_FILL_FORE_SCHEMECOLOR_INDEX" val="6"/>
  <p:tag name="KSO_WM_UNIT_FILL_TYPE" val="1"/>
  <p:tag name="KSO_WM_UNIT_TEXT_FILL_FORE_SCHEMECOLOR_INDEX" val="5"/>
  <p:tag name="KSO_WM_UNIT_TEXT_FILL_TYPE" val="1"/>
</p:tagLst>
</file>

<file path=ppt/tags/tag31.xml><?xml version="1.0" encoding="utf-8"?>
<p:tagLst xmlns:p="http://schemas.openxmlformats.org/presentationml/2006/main">
  <p:tag name="KSO_WM_TEMPLATE_CATEGORY" val="diagram"/>
  <p:tag name="KSO_WM_TEMPLATE_INDEX" val="20185708"/>
  <p:tag name="KSO_WM_TAG_VERSION" val="1.0"/>
  <p:tag name="KSO_WM_BEAUTIFY_FLAG" val="#wm#"/>
  <p:tag name="KSO_WM_UNIT_TYPE" val="q_h_i"/>
  <p:tag name="KSO_WM_UNIT_INDEX" val="1_1_1"/>
  <p:tag name="KSO_WM_UNIT_ID" val="diagram20185708_4*q_h_i*1_1_1"/>
  <p:tag name="KSO_WM_UNIT_LAYERLEVEL" val="1_1_1"/>
  <p:tag name="KSO_WM_DIAGRAM_GROUP_CODE" val="q1-1"/>
  <p:tag name="KSO_WM_UNIT_FILL_FORE_SCHEMECOLOR_INDEX" val="5"/>
  <p:tag name="KSO_WM_UNIT_FILL_TYPE" val="1"/>
  <p:tag name="KSO_WM_UNIT_TEXT_FILL_FORE_SCHEMECOLOR_INDEX" val="5"/>
  <p:tag name="KSO_WM_UNIT_TEXT_FILL_TYPE" val="1"/>
</p:tagLst>
</file>

<file path=ppt/tags/tag32.xml><?xml version="1.0" encoding="utf-8"?>
<p:tagLst xmlns:p="http://schemas.openxmlformats.org/presentationml/2006/main">
  <p:tag name="KSO_WM_TEMPLATE_CATEGORY" val="diagram"/>
  <p:tag name="KSO_WM_TEMPLATE_INDEX" val="20185708"/>
  <p:tag name="KSO_WM_TAG_VERSION" val="1.0"/>
  <p:tag name="KSO_WM_BEAUTIFY_FLAG" val="#wm#"/>
  <p:tag name="KSO_WM_UNIT_TYPE" val="q_h_i"/>
  <p:tag name="KSO_WM_UNIT_INDEX" val="1_3_1"/>
  <p:tag name="KSO_WM_UNIT_ID" val="diagram20185708_4*q_h_i*1_3_1"/>
  <p:tag name="KSO_WM_UNIT_LAYERLEVEL" val="1_1_1"/>
  <p:tag name="KSO_WM_DIAGRAM_GROUP_CODE" val="q1-1"/>
  <p:tag name="KSO_WM_UNIT_FILL_FORE_SCHEMECOLOR_INDEX" val="7"/>
  <p:tag name="KSO_WM_UNIT_FILL_TYPE" val="1"/>
  <p:tag name="KSO_WM_UNIT_TEXT_FILL_FORE_SCHEMECOLOR_INDEX" val="5"/>
  <p:tag name="KSO_WM_UNIT_TEXT_FILL_TYPE" val="1"/>
</p:tagLst>
</file>

<file path=ppt/tags/tag33.xml><?xml version="1.0" encoding="utf-8"?>
<p:tagLst xmlns:p="http://schemas.openxmlformats.org/presentationml/2006/main">
  <p:tag name="KSO_WM_TEMPLATE_CATEGORY" val="diagram"/>
  <p:tag name="KSO_WM_TEMPLATE_INDEX" val="20185708"/>
  <p:tag name="KSO_WM_TAG_VERSION" val="1.0"/>
  <p:tag name="KSO_WM_BEAUTIFY_FLAG" val="#wm#"/>
  <p:tag name="KSO_WM_UNIT_TYPE" val="q_h_i"/>
  <p:tag name="KSO_WM_UNIT_INDEX" val="1_5_1"/>
  <p:tag name="KSO_WM_UNIT_ID" val="diagram20185708_4*q_h_i*1_5_1"/>
  <p:tag name="KSO_WM_UNIT_LAYERLEVEL" val="1_1_1"/>
  <p:tag name="KSO_WM_DIAGRAM_GROUP_CODE" val="q1-1"/>
  <p:tag name="KSO_WM_UNIT_FILL_FORE_SCHEMECOLOR_INDEX" val="9"/>
  <p:tag name="KSO_WM_UNIT_FILL_TYPE" val="1"/>
  <p:tag name="KSO_WM_UNIT_TEXT_FILL_FORE_SCHEMECOLOR_INDEX" val="5"/>
  <p:tag name="KSO_WM_UNIT_TEXT_FILL_TYPE" val="1"/>
</p:tagLst>
</file>

<file path=ppt/tags/tag34.xml><?xml version="1.0" encoding="utf-8"?>
<p:tagLst xmlns:p="http://schemas.openxmlformats.org/presentationml/2006/main">
  <p:tag name="KSO_WM_TEMPLATE_CATEGORY" val="diagram"/>
  <p:tag name="KSO_WM_TEMPLATE_INDEX" val="20185708"/>
  <p:tag name="KSO_WM_TAG_VERSION" val="1.0"/>
  <p:tag name="KSO_WM_BEAUTIFY_FLAG" val="#wm#"/>
  <p:tag name="KSO_WM_UNIT_TYPE" val="q_h_i"/>
  <p:tag name="KSO_WM_UNIT_INDEX" val="1_4_1"/>
  <p:tag name="KSO_WM_UNIT_ID" val="diagram20185708_4*q_h_i*1_4_1"/>
  <p:tag name="KSO_WM_UNIT_LAYERLEVEL" val="1_1_1"/>
  <p:tag name="KSO_WM_DIAGRAM_GROUP_CODE" val="q1-1"/>
  <p:tag name="KSO_WM_UNIT_FILL_FORE_SCHEMECOLOR_INDEX" val="8"/>
  <p:tag name="KSO_WM_UNIT_FILL_TYPE" val="1"/>
  <p:tag name="KSO_WM_UNIT_TEXT_FILL_FORE_SCHEMECOLOR_INDEX" val="5"/>
  <p:tag name="KSO_WM_UNIT_TEXT_FILL_TYPE" val="1"/>
</p:tagLst>
</file>

<file path=ppt/tags/tag35.xml><?xml version="1.0" encoding="utf-8"?>
<p:tagLst xmlns:p="http://schemas.openxmlformats.org/presentationml/2006/main">
  <p:tag name="KSO_WM_TEMPLATE_CATEGORY" val="diagram"/>
  <p:tag name="KSO_WM_TEMPLATE_INDEX" val="20185708"/>
  <p:tag name="KSO_WM_TAG_VERSION" val="1.0"/>
  <p:tag name="KSO_WM_BEAUTIFY_FLAG" val="#wm#"/>
  <p:tag name="KSO_WM_UNIT_TYPE" val="q_i"/>
  <p:tag name="KSO_WM_UNIT_INDEX" val="1_6"/>
  <p:tag name="KSO_WM_UNIT_ID" val="diagram20185708_4*q_i*1_6"/>
  <p:tag name="KSO_WM_UNIT_LAYERLEVEL" val="1_1"/>
  <p:tag name="KSO_WM_DIAGRAM_GROUP_CODE" val="q1-1"/>
  <p:tag name="KSO_WM_UNIT_FILL_FORE_SCHEMECOLOR_INDEX" val="10"/>
  <p:tag name="KSO_WM_UNIT_FILL_TYPE" val="1"/>
</p:tagLst>
</file>

<file path=ppt/tags/tag36.xml><?xml version="1.0" encoding="utf-8"?>
<p:tagLst xmlns:p="http://schemas.openxmlformats.org/presentationml/2006/main">
  <p:tag name="KSO_WPP_MARK_KEY" val="7cacf78b-9b70-4a39-840d-a097007d870d"/>
  <p:tag name="COMMONDATA" val="eyJjb3VudCI6OCwiaGRpZCI6IjdmNzE3YzM0NDQwZjRhZWNmYTY5ZjYzNzc5YTY3NTI3IiwidXNlckNvdW50Ijo4fQ=="/>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69785_1*q_h_i*1_1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69785_1*q_h_i*1_3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69785_1*q_h_i*1_2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785_1*q_h_i*1_2_2"/>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785_1*q_h_i*1_1_2"/>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9785_1*q_h_i*1_3_2"/>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1873</Words>
  <Application>WPS 演示</Application>
  <PresentationFormat>宽屏</PresentationFormat>
  <Paragraphs>113</Paragraphs>
  <Slides>15</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15</vt:i4>
      </vt:variant>
    </vt:vector>
  </HeadingPairs>
  <TitlesOfParts>
    <vt:vector size="27" baseType="lpstr">
      <vt:lpstr>Arial</vt:lpstr>
      <vt:lpstr>宋体</vt:lpstr>
      <vt:lpstr>Wingdings</vt:lpstr>
      <vt:lpstr>黑体</vt:lpstr>
      <vt:lpstr>汉仪文黑-55简</vt:lpstr>
      <vt:lpstr>Gill Sans</vt:lpstr>
      <vt:lpstr>微软雅黑</vt:lpstr>
      <vt:lpstr>Calibri</vt:lpstr>
      <vt:lpstr>Arial Unicode MS</vt:lpstr>
      <vt:lpstr>Calibri Light</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微软公司</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尹 欢</dc:creator>
  <cp:lastModifiedBy>无谓</cp:lastModifiedBy>
  <cp:revision>56</cp:revision>
  <dcterms:created xsi:type="dcterms:W3CDTF">2020-11-02T00:16:00Z</dcterms:created>
  <dcterms:modified xsi:type="dcterms:W3CDTF">2023-04-11T13:25:28Z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2052-11.1.0.14036</vt:lpwstr>
  </property>
  <property fmtid="{D5CDD505-2E9C-101B-9397-08002B2CF9AE}" pid="3" name="KSOTemplateUUID">
    <vt:lpwstr>v1.0_mb_FYPQbM/Idg0/3FlFuKmlMg==</vt:lpwstr>
  </property>
  <property fmtid="{D5CDD505-2E9C-101B-9397-08002B2CF9AE}" pid="4" name="ICV">
    <vt:lpwstr>EB2A524EA31F41FBB37A26437181D399</vt:lpwstr>
  </property>
</Properties>
</file>