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0.svg" ContentType="image/svg+xml"/>
  <Override PartName="/ppt/media/image4.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65" r:id="rId9"/>
    <p:sldId id="290" r:id="rId10"/>
    <p:sldId id="302" r:id="rId11"/>
    <p:sldId id="294" r:id="rId12"/>
    <p:sldId id="303" r:id="rId13"/>
    <p:sldId id="276" r:id="rId14"/>
    <p:sldId id="261" r:id="rId15"/>
    <p:sldId id="292" r:id="rId16"/>
    <p:sldId id="304" r:id="rId17"/>
    <p:sldId id="305" r:id="rId18"/>
    <p:sldId id="306" r:id="rId19"/>
    <p:sldId id="307" r:id="rId20"/>
    <p:sldId id="308" r:id="rId21"/>
    <p:sldId id="257" r:id="rId22"/>
  </p:sldIdLst>
  <p:sldSz cx="12192000" cy="6858000"/>
  <p:notesSz cx="6858000" cy="9144000"/>
  <p:embeddedFontLst>
    <p:embeddedFont>
      <p:font typeface="黑体" panose="02010609060101010101" charset="-122"/>
      <p:regular r:id="rId26"/>
    </p:embeddedFont>
    <p:embeddedFont>
      <p:font typeface="汉仪文黑-55简" panose="00020600040101010101" pitchFamily="18" charset="-122"/>
      <p:regular r:id="rId27"/>
    </p:embeddedFont>
    <p:embeddedFont>
      <p:font typeface="微软雅黑" panose="020B0503020204020204" charset="-122"/>
      <p:regular r:id="rId28"/>
    </p:embeddedFont>
    <p:embeddedFont>
      <p:font typeface="Calibri" panose="020F0502020204030204" charset="0"/>
      <p:regular r:id="rId29"/>
      <p:bold r:id="rId30"/>
      <p:italic r:id="rId31"/>
      <p:boldItalic r:id="rId32"/>
    </p:embeddedFont>
    <p:embeddedFont>
      <p:font typeface="Calibri Light" panose="020F0302020204030204" charset="0"/>
      <p:regular r:id="rId33"/>
      <p:italic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8FB7"/>
    <a:srgbClr val="C57E90"/>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52.xml"/><Relationship Id="rId34" Type="http://schemas.openxmlformats.org/officeDocument/2006/relationships/font" Target="fonts/font9.fntdata"/><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0" Type="http://schemas.openxmlformats.org/officeDocument/2006/relationships/slideLayout" Target="../slideLayouts/slideLayout1.xml"/><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4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4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png"/><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png"/><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tags" Target="../tags/tag5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4" Type="http://schemas.openxmlformats.org/officeDocument/2006/relationships/slideLayout" Target="../slideLayouts/slideLayout1.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4.svg"/><Relationship Id="rId7" Type="http://schemas.openxmlformats.org/officeDocument/2006/relationships/image" Target="../media/image3.png"/><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1" Type="http://schemas.openxmlformats.org/officeDocument/2006/relationships/slideLayout" Target="../slideLayouts/slideLayout1.xml"/><Relationship Id="rId30" Type="http://schemas.openxmlformats.org/officeDocument/2006/relationships/tags" Target="../tags/tag35.xml"/><Relationship Id="rId3" Type="http://schemas.openxmlformats.org/officeDocument/2006/relationships/tags" Target="../tags/tag16.xml"/><Relationship Id="rId29" Type="http://schemas.openxmlformats.org/officeDocument/2006/relationships/image" Target="../media/image10.svg"/><Relationship Id="rId28" Type="http://schemas.openxmlformats.org/officeDocument/2006/relationships/image" Target="../media/image9.png"/><Relationship Id="rId27" Type="http://schemas.openxmlformats.org/officeDocument/2006/relationships/tags" Target="../tags/tag34.xml"/><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image" Target="../media/image8.svg"/><Relationship Id="rId21" Type="http://schemas.openxmlformats.org/officeDocument/2006/relationships/image" Target="../media/image7.png"/><Relationship Id="rId20" Type="http://schemas.openxmlformats.org/officeDocument/2006/relationships/tags" Target="../tags/tag29.xml"/><Relationship Id="rId2" Type="http://schemas.openxmlformats.org/officeDocument/2006/relationships/image" Target="../media/image2.jpeg"/><Relationship Id="rId19" Type="http://schemas.openxmlformats.org/officeDocument/2006/relationships/tags" Target="../tags/tag28.xml"/><Relationship Id="rId18" Type="http://schemas.openxmlformats.org/officeDocument/2006/relationships/tags" Target="../tags/tag27.xml"/><Relationship Id="rId17" Type="http://schemas.openxmlformats.org/officeDocument/2006/relationships/tags" Target="../tags/tag26.xml"/><Relationship Id="rId16" Type="http://schemas.openxmlformats.org/officeDocument/2006/relationships/tags" Target="../tags/tag25.xml"/><Relationship Id="rId15" Type="http://schemas.openxmlformats.org/officeDocument/2006/relationships/image" Target="../media/image6.svg"/><Relationship Id="rId14" Type="http://schemas.openxmlformats.org/officeDocument/2006/relationships/image" Target="../media/image5.png"/><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四、如何养成“尊重”的习惯</a:t>
            </a:r>
            <a:endParaRPr lang="zh-CN" altLang="en-US" sz="2800" b="1">
              <a:latin typeface="宋体" panose="02010600030101010101" pitchFamily="2" charset="-122"/>
              <a:ea typeface="宋体" panose="02010600030101010101" pitchFamily="2" charset="-122"/>
            </a:endParaRPr>
          </a:p>
        </p:txBody>
      </p:sp>
      <p:sp>
        <p:nvSpPr>
          <p:cNvPr id="63" name="Freeform 9"/>
          <p:cNvSpPr/>
          <p:nvPr>
            <p:custDataLst>
              <p:tags r:id="rId1"/>
            </p:custDataLst>
          </p:nvPr>
        </p:nvSpPr>
        <p:spPr bwMode="auto">
          <a:xfrm>
            <a:off x="5775931" y="352158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97506" y="393016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97506" y="227284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862110" y="393016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182948" y="227284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1062990" y="4133850"/>
            <a:ext cx="3535045" cy="169354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b="1">
                <a:latin typeface="宋体" panose="02010600030101010101" pitchFamily="2" charset="-122"/>
                <a:ea typeface="宋体" panose="02010600030101010101" pitchFamily="2" charset="-122"/>
              </a:rPr>
              <a:t>（三）养成尊重社会的习惯</a:t>
            </a:r>
            <a:endParaRPr lang="zh-CN" altLang="en-US" sz="1600" b="1">
              <a:latin typeface="宋体" panose="02010600030101010101" pitchFamily="2" charset="-122"/>
              <a:ea typeface="宋体" panose="02010600030101010101" pitchFamily="2" charset="-122"/>
            </a:endParaRPr>
          </a:p>
          <a:p>
            <a:pPr algn="l"/>
            <a:r>
              <a:rPr lang="zh-CN" altLang="en-US" sz="1600">
                <a:solidFill>
                  <a:schemeClr val="tx1"/>
                </a:solidFill>
                <a:latin typeface="宋体" panose="02010600030101010101" pitchFamily="2" charset="-122"/>
                <a:ea typeface="宋体" panose="02010600030101010101" pitchFamily="2" charset="-122"/>
              </a:rPr>
              <a:t>人具有社会现实性，人与人之间的交往构成一定的社会关系。在这个社会关系中，尊重是交往的基本前提，也是基本原则，更是一个重要的条件。</a:t>
            </a:r>
            <a:endParaRPr lang="zh-CN" altLang="en-US" sz="1600">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8289290" y="3744595"/>
            <a:ext cx="2976245" cy="176530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（四）养成尊重自然的习惯</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规律是事物内在的、本质的、必然的联系，是客观事物本身所固有的内在规律，不以人的意志为转移。</a:t>
            </a:r>
            <a:endParaRPr lang="zh-CN" altLang="en-US" sz="16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8"/>
            </p:custDataLst>
          </p:nvPr>
        </p:nvSpPr>
        <p:spPr>
          <a:xfrm>
            <a:off x="1062990" y="1628775"/>
            <a:ext cx="3534410" cy="182118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sz="1600" b="1" smtClean="0">
                <a:latin typeface="宋体" panose="02010600030101010101" pitchFamily="2" charset="-122"/>
                <a:ea typeface="宋体" panose="02010600030101010101" pitchFamily="2" charset="-122"/>
                <a:cs typeface="宋体" panose="02010600030101010101" pitchFamily="2" charset="-122"/>
              </a:rPr>
              <a:t>（一）养成尊重自己的习惯</a:t>
            </a:r>
            <a:endParaRPr lang="en-US" altLang="zh-CN" sz="1600" b="1" smtClean="0">
              <a:latin typeface="宋体" panose="02010600030101010101" pitchFamily="2" charset="-122"/>
              <a:ea typeface="宋体" panose="02010600030101010101" pitchFamily="2" charset="-122"/>
              <a:cs typeface="宋体" panose="02010600030101010101" pitchFamily="2" charset="-122"/>
            </a:endParaRPr>
          </a:p>
          <a:p>
            <a:pPr algn="l"/>
            <a:r>
              <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rPr>
              <a:t>尊重更在于人的自我尊重。人的自我尊重其实就是一种比较自觉的主体意识。主体意识就是人作为主体，对自己的权利和责任的一种觉悟。</a:t>
            </a:r>
            <a:endPar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9"/>
            </p:custDataLst>
          </p:nvPr>
        </p:nvSpPr>
        <p:spPr>
          <a:xfrm>
            <a:off x="8266430" y="1635125"/>
            <a:ext cx="2976245" cy="163068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（二）养成尊重他人的习惯</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尊重他人，是人必须具备的基本道德修养。人与人进行社交礼仪的前提是要尊重他人的人格尊严。</a:t>
            </a:r>
            <a:endParaRPr lang="zh-CN" altLang="en-US" sz="160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369060"/>
            <a:ext cx="6652895" cy="4246245"/>
          </a:xfrm>
          <a:prstGeom prst="rect">
            <a:avLst/>
          </a:prstGeom>
          <a:noFill/>
        </p:spPr>
        <p:txBody>
          <a:bodyPr wrap="square" rtlCol="0">
            <a:spAutoFit/>
          </a:bodyPr>
          <a:p>
            <a:pPr indent="0" fontAlgn="auto">
              <a:lnSpc>
                <a:spcPct val="150000"/>
              </a:lnSpc>
            </a:pPr>
            <a:r>
              <a:rPr lang="zh-CN" altLang="en-US" b="1">
                <a:solidFill>
                  <a:srgbClr val="578FB7"/>
                </a:solidFill>
              </a:rPr>
              <a:t>尊重</a:t>
            </a:r>
            <a:r>
              <a:rPr lang="zh-CN" altLang="en-US"/>
              <a:t>是中华民族的一项传统美德。尊重他人，就是一种道德规范和道德行为。而要做到尊重他人，我们还需要严格律己修己，正所谓“克己复礼为仁”。尊重是社会主义社会一项基本的道德规范，是社会主义人道主义的必然要求。尊重具有极强的聚合力和</a:t>
            </a:r>
            <a:endParaRPr lang="zh-CN" altLang="en-US"/>
          </a:p>
          <a:p>
            <a:pPr indent="0" fontAlgn="auto">
              <a:lnSpc>
                <a:spcPct val="150000"/>
              </a:lnSpc>
            </a:pPr>
            <a:r>
              <a:rPr lang="zh-CN" altLang="en-US"/>
              <a:t>解释力，只有达成相互尊重的道德共识，才能建立起一个文明高度发达的国家。正是从这个意义上，我们说，尊重既是道德的最基本的要求，又是高层次与深层次的道德品质的确证与表征。新时代的大学生作为社会的一员，不管在自己的一生中怀抱什么样的个人或社会的理想，也不管是追求什么样的价值目标，都要养成尊重自己、尊重社会和他人、尊重自然规律等这样的良好习惯。</a:t>
            </a:r>
            <a:endParaRPr lang="zh-CN" altLang="en-US"/>
          </a:p>
        </p:txBody>
      </p:sp>
      <p:sp>
        <p:nvSpPr>
          <p:cNvPr id="2" name="文本框 1"/>
          <p:cNvSpPr txBox="1"/>
          <p:nvPr/>
        </p:nvSpPr>
        <p:spPr>
          <a:xfrm>
            <a:off x="1985645" y="635000"/>
            <a:ext cx="470344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五、结语</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7073265" y="1687195"/>
            <a:ext cx="4415790" cy="382333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58396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104265"/>
            <a:ext cx="10226675" cy="5169535"/>
          </a:xfrm>
          <a:prstGeom prst="rect">
            <a:avLst/>
          </a:prstGeom>
          <a:noFill/>
        </p:spPr>
        <p:txBody>
          <a:bodyPr wrap="square" rtlCol="0">
            <a:spAutoFit/>
          </a:bodyPr>
          <a:lstStyle/>
          <a:p>
            <a:pPr indent="508000" algn="l" fontAlgn="auto">
              <a:lnSpc>
                <a:spcPct val="150000"/>
              </a:lnSpc>
              <a:extLst>
                <a:ext uri="{35155182-B16C-46BC-9424-99874614C6A1}">
                  <wpsdc:indentchars xmlns:wpsdc="http://www.wps.cn/officeDocument/2017/drawingmlCustomData" val="200" checksum="282533468"/>
                </a:ext>
              </a:extLst>
            </a:pPr>
            <a:r>
              <a:rPr lang="en-US" altLang="zh-CN" sz="2000" dirty="0">
                <a:solidFill>
                  <a:schemeClr val="tx1"/>
                </a:solidFill>
                <a:latin typeface="宋体" panose="02010600030101010101" pitchFamily="2" charset="-122"/>
                <a:ea typeface="宋体" panose="02010600030101010101" pitchFamily="2" charset="-122"/>
              </a:rPr>
              <a:t>一家国际知名的大企业，在中国进行招聘，招聘的职位是该公司在中国的首席代表。经过了非常激烈的竞争后，有五名年轻人，从几千名应聘者中脱颖而出。最后的胜出者，将是这五个人中的一位。</a:t>
            </a:r>
            <a:endParaRPr lang="en-US" altLang="zh-CN" sz="2000" dirty="0">
              <a:solidFill>
                <a:schemeClr val="tx1"/>
              </a:solidFill>
              <a:latin typeface="宋体" panose="02010600030101010101" pitchFamily="2" charset="-122"/>
              <a:ea typeface="宋体" panose="02010600030101010101" pitchFamily="2"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en-US" altLang="zh-CN" sz="2000" dirty="0">
                <a:solidFill>
                  <a:schemeClr val="tx1"/>
                </a:solidFill>
                <a:latin typeface="宋体" panose="02010600030101010101" pitchFamily="2" charset="-122"/>
                <a:ea typeface="宋体" panose="02010600030101010101" pitchFamily="2" charset="-122"/>
              </a:rPr>
              <a:t>最后的考试是一场面试，考官们都是这家公司的高级管理人员。在这五位年轻人中，两位有博士学位，还有两位有硕士学位，另外一位只有本科学位。当那四位研究生自认为那名本科生在考试前就已经提前出局的时候，考试的结果却令包括他们在内的所有人大跌眼镜：那位本科生最终胜出了。面对所有人的质疑，公司老总在新闻发布会上给出了答案：“最后的这五名年轻人，无论从学识上，还是专业素质上，都非常的出色。但在面试开始前，他们向我们考官递交个人简历时，只有那位本科学历的先生，是用双手递给我们的，而其他人都是用单手。从这个细节上，我们不仅看出了这位先生做事的认真态度，对自己的严格要求，更看出了他对别人的尊重！”</a:t>
            </a:r>
            <a:endParaRPr lang="en-US" altLang="zh-CN" sz="20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61695" y="1498600"/>
            <a:ext cx="5871210" cy="4246245"/>
          </a:xfrm>
          <a:prstGeom prst="rect">
            <a:avLst/>
          </a:prstGeom>
          <a:noFill/>
        </p:spPr>
        <p:txBody>
          <a:bodyPr wrap="square" rtlCol="0">
            <a:spAutoFit/>
          </a:bodyPr>
          <a:p>
            <a:pPr indent="0" fontAlgn="auto">
              <a:lnSpc>
                <a:spcPct val="150000"/>
              </a:lnSpc>
            </a:pPr>
            <a:r>
              <a:rPr lang="zh-CN" altLang="en-US" b="1"/>
              <a:t>（一）活动目的</a:t>
            </a:r>
            <a:endParaRPr lang="zh-CN" altLang="en-US" b="1"/>
          </a:p>
          <a:p>
            <a:pPr indent="0" fontAlgn="auto">
              <a:lnSpc>
                <a:spcPct val="150000"/>
              </a:lnSpc>
            </a:pPr>
            <a:r>
              <a:rPr lang="zh-CN" altLang="en-US"/>
              <a:t>为进一步落实立德树人根本任务，着力推进学校内涵式发展，提升应用型人才培养质量，有效实施“三元育人”教育理念，以养成教育促进学校学风建设，通过养成教</a:t>
            </a:r>
            <a:endParaRPr lang="zh-CN" altLang="en-US"/>
          </a:p>
          <a:p>
            <a:pPr indent="0" fontAlgn="auto">
              <a:lnSpc>
                <a:spcPct val="150000"/>
              </a:lnSpc>
            </a:pPr>
            <a:r>
              <a:rPr lang="zh-CN" altLang="en-US"/>
              <a:t>育，培养全校的学生养成美德和好习惯，养成优良的素质和健全的人格，爱党爱国爱学业，心理健康、心态积极、内心强大、自身充满正能量，具有丰富的精神世界，为成就事业、成就人生奠定良好的基础，为闯荡职场、融入社会提高核心竞争力，学校积极组织全体在校学生开展“人生从这里启航”主题演讲比赛。</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131685" y="1658620"/>
            <a:ext cx="3550285" cy="380047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278255"/>
            <a:ext cx="7193280" cy="5077460"/>
          </a:xfrm>
          <a:prstGeom prst="rect">
            <a:avLst/>
          </a:prstGeom>
          <a:noFill/>
        </p:spPr>
        <p:txBody>
          <a:bodyPr wrap="square" rtlCol="0">
            <a:spAutoFit/>
          </a:bodyPr>
          <a:p>
            <a:pPr indent="0" fontAlgn="auto">
              <a:lnSpc>
                <a:spcPct val="150000"/>
              </a:lnSpc>
            </a:pPr>
            <a:r>
              <a:rPr lang="zh-CN" altLang="en-US" b="1"/>
              <a:t>（二）活动主题</a:t>
            </a:r>
            <a:endParaRPr lang="zh-CN" altLang="en-US" b="1"/>
          </a:p>
          <a:p>
            <a:pPr indent="0" fontAlgn="auto">
              <a:lnSpc>
                <a:spcPct val="150000"/>
              </a:lnSpc>
            </a:pPr>
            <a:r>
              <a:rPr lang="zh-CN" altLang="en-US"/>
              <a:t>人生从这里启航</a:t>
            </a:r>
            <a:r>
              <a:rPr lang="zh-CN" altLang="en-US">
                <a:latin typeface="Times New Roman" panose="02020603050405020304" charset="0"/>
                <a:cs typeface="Times New Roman" panose="02020603050405020304" charset="0"/>
              </a:rPr>
              <a:t>——</a:t>
            </a:r>
            <a:r>
              <a:rPr lang="zh-CN" altLang="en-US"/>
              <a:t>以尊重为主题。</a:t>
            </a:r>
            <a:endParaRPr lang="zh-CN" altLang="en-US"/>
          </a:p>
          <a:p>
            <a:pPr indent="0" fontAlgn="auto">
              <a:lnSpc>
                <a:spcPct val="150000"/>
              </a:lnSpc>
            </a:pPr>
            <a:r>
              <a:rPr lang="zh-CN" altLang="en-US" b="1"/>
              <a:t>（三）组织单位</a:t>
            </a:r>
            <a:endParaRPr lang="zh-CN" altLang="en-US" b="1"/>
          </a:p>
          <a:p>
            <a:pPr indent="0" fontAlgn="auto">
              <a:lnSpc>
                <a:spcPct val="150000"/>
              </a:lnSpc>
            </a:pPr>
            <a:r>
              <a:rPr lang="zh-CN" altLang="en-US"/>
              <a:t>主办单位：校团委、校学生会。承办单位：各学院团总支、学生会。</a:t>
            </a:r>
            <a:endParaRPr lang="zh-CN" altLang="en-US"/>
          </a:p>
          <a:p>
            <a:pPr indent="0" fontAlgn="auto">
              <a:lnSpc>
                <a:spcPct val="150000"/>
              </a:lnSpc>
            </a:pPr>
            <a:r>
              <a:rPr lang="zh-CN" altLang="en-US" b="1"/>
              <a:t>（四）参赛对象</a:t>
            </a:r>
            <a:endParaRPr lang="zh-CN" altLang="en-US" b="1"/>
          </a:p>
          <a:p>
            <a:pPr indent="0" fontAlgn="auto">
              <a:lnSpc>
                <a:spcPct val="150000"/>
              </a:lnSpc>
            </a:pPr>
            <a:r>
              <a:rPr lang="zh-CN" altLang="en-US"/>
              <a:t>全体在校学生。</a:t>
            </a:r>
            <a:endParaRPr lang="zh-CN" altLang="en-US"/>
          </a:p>
          <a:p>
            <a:pPr indent="0" fontAlgn="auto">
              <a:lnSpc>
                <a:spcPct val="150000"/>
              </a:lnSpc>
            </a:pPr>
            <a:r>
              <a:rPr lang="zh-CN" altLang="en-US" b="1"/>
              <a:t>（五）比赛形式</a:t>
            </a:r>
            <a:endParaRPr lang="zh-CN" altLang="en-US" b="1"/>
          </a:p>
          <a:p>
            <a:pPr indent="0" fontAlgn="auto">
              <a:lnSpc>
                <a:spcPct val="150000"/>
              </a:lnSpc>
            </a:pPr>
            <a:r>
              <a:rPr lang="zh-CN" altLang="en-US"/>
              <a:t>决赛分为理论测试与现场演讲两个环节，理论测试占 20%，现场演讲占 80%。第一环节：理论测试，重点考察党团基础理论知识，采取闭卷考试的形式，时间为40 分钟。（以团队形式参赛的，团队主讲人参加测试。）第二环节：选手以“人生从这里启航”为主题，自拟题目，尽情发挥自身风采和演讲才能，时间为 6 分钟。</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7841615" y="1775460"/>
            <a:ext cx="3723005" cy="350901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278255"/>
            <a:ext cx="7193280" cy="5077460"/>
          </a:xfrm>
          <a:prstGeom prst="rect">
            <a:avLst/>
          </a:prstGeom>
          <a:noFill/>
        </p:spPr>
        <p:txBody>
          <a:bodyPr wrap="square" rtlCol="0">
            <a:spAutoFit/>
          </a:bodyPr>
          <a:p>
            <a:pPr indent="0" fontAlgn="auto">
              <a:lnSpc>
                <a:spcPct val="150000"/>
              </a:lnSpc>
            </a:pPr>
            <a:r>
              <a:rPr lang="zh-CN" altLang="en-US" b="1"/>
              <a:t>（六）比赛时间</a:t>
            </a:r>
            <a:endParaRPr lang="zh-CN" altLang="en-US" b="1"/>
          </a:p>
          <a:p>
            <a:pPr indent="0" fontAlgn="auto">
              <a:lnSpc>
                <a:spcPct val="150000"/>
              </a:lnSpc>
            </a:pPr>
            <a:r>
              <a:rPr lang="zh-CN" altLang="en-US"/>
              <a:t>初赛、复赛：每年 9 月。</a:t>
            </a:r>
            <a:endParaRPr lang="zh-CN" altLang="en-US"/>
          </a:p>
          <a:p>
            <a:pPr indent="0" fontAlgn="auto">
              <a:lnSpc>
                <a:spcPct val="150000"/>
              </a:lnSpc>
            </a:pPr>
            <a:r>
              <a:rPr lang="zh-CN" altLang="en-US"/>
              <a:t>决赛：每年 10 月。</a:t>
            </a:r>
            <a:endParaRPr lang="zh-CN" altLang="en-US"/>
          </a:p>
          <a:p>
            <a:pPr indent="0" fontAlgn="auto">
              <a:lnSpc>
                <a:spcPct val="150000"/>
              </a:lnSpc>
            </a:pPr>
            <a:r>
              <a:rPr lang="zh-CN" altLang="en-US" b="1"/>
              <a:t>（七）比赛事项</a:t>
            </a:r>
            <a:endParaRPr lang="zh-CN" altLang="en-US" b="1"/>
          </a:p>
          <a:p>
            <a:pPr indent="0" fontAlgn="auto">
              <a:lnSpc>
                <a:spcPct val="150000"/>
              </a:lnSpc>
            </a:pPr>
            <a:r>
              <a:rPr lang="zh-CN" altLang="en-US"/>
              <a:t>（1）为保证比赛的公平公正公开，分院进行初赛时要邀请校学生会学术科创部工作者观看比赛，在决赛后将评委打分表原稿交给校学生会学术科创部工作人员。</a:t>
            </a:r>
            <a:endParaRPr lang="zh-CN" altLang="en-US"/>
          </a:p>
          <a:p>
            <a:pPr indent="0" fontAlgn="auto">
              <a:lnSpc>
                <a:spcPct val="150000"/>
              </a:lnSpc>
            </a:pPr>
            <a:r>
              <a:rPr lang="zh-CN" altLang="en-US"/>
              <a:t>（2）选手在比赛中尊重评委的打分，对分数有异议于赛后联系相关负责人，分数统计情况一切解释权归校学生会学术科创部所有。</a:t>
            </a:r>
            <a:endParaRPr lang="zh-CN" altLang="en-US"/>
          </a:p>
          <a:p>
            <a:pPr indent="0" fontAlgn="auto">
              <a:lnSpc>
                <a:spcPct val="150000"/>
              </a:lnSpc>
            </a:pPr>
            <a:r>
              <a:rPr lang="zh-CN" altLang="en-US"/>
              <a:t>（3）杜绝分院在决赛前临时更换选手，一经发现取消分院比赛资格。</a:t>
            </a:r>
            <a:endParaRPr lang="zh-CN" altLang="en-US"/>
          </a:p>
          <a:p>
            <a:pPr indent="0" fontAlgn="auto">
              <a:lnSpc>
                <a:spcPct val="150000"/>
              </a:lnSpc>
            </a:pPr>
            <a:r>
              <a:rPr lang="zh-CN" altLang="en-US"/>
              <a:t>（4）选手必须脱稿且本次大赛参赛选手所有参赛作品必须原创，由校学生会学术科创部负责赛前查重。</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8288020" y="1866265"/>
            <a:ext cx="3295650" cy="31178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278255"/>
            <a:ext cx="8630920" cy="5077460"/>
          </a:xfrm>
          <a:prstGeom prst="rect">
            <a:avLst/>
          </a:prstGeom>
          <a:noFill/>
        </p:spPr>
        <p:txBody>
          <a:bodyPr wrap="square" rtlCol="0">
            <a:spAutoFit/>
          </a:bodyPr>
          <a:p>
            <a:pPr indent="0" fontAlgn="auto">
              <a:lnSpc>
                <a:spcPct val="150000"/>
              </a:lnSpc>
            </a:pPr>
            <a:r>
              <a:rPr lang="zh-CN" altLang="en-US" b="1"/>
              <a:t>（八）活动要求</a:t>
            </a:r>
            <a:endParaRPr lang="zh-CN" altLang="en-US" b="1"/>
          </a:p>
          <a:p>
            <a:pPr indent="0" fontAlgn="auto">
              <a:lnSpc>
                <a:spcPct val="150000"/>
              </a:lnSpc>
            </a:pPr>
            <a:r>
              <a:rPr lang="zh-CN" altLang="en-US"/>
              <a:t>1. 宣传</a:t>
            </a:r>
            <a:endParaRPr lang="zh-CN" altLang="en-US"/>
          </a:p>
          <a:p>
            <a:pPr indent="0" fontAlgn="auto">
              <a:lnSpc>
                <a:spcPct val="150000"/>
              </a:lnSpc>
            </a:pPr>
            <a:r>
              <a:rPr lang="zh-CN" altLang="en-US"/>
              <a:t>（1）由校学生会学术科创部负责人召开分院负责人会议，传达此次比赛的要求以及注意事项，并以分院为单位进行线下宣传。</a:t>
            </a:r>
            <a:endParaRPr lang="zh-CN" altLang="en-US"/>
          </a:p>
          <a:p>
            <a:pPr indent="0" fontAlgn="auto">
              <a:lnSpc>
                <a:spcPct val="150000"/>
              </a:lnSpc>
            </a:pPr>
            <a:r>
              <a:rPr lang="zh-CN" altLang="en-US"/>
              <a:t>（2）每个分院需准备两张半开海报用于前期宣传（不可手绘，彩绘打印），由校学生会学术科创部审核。</a:t>
            </a:r>
            <a:endParaRPr lang="zh-CN" altLang="en-US"/>
          </a:p>
          <a:p>
            <a:pPr indent="0" fontAlgn="auto">
              <a:lnSpc>
                <a:spcPct val="150000"/>
              </a:lnSpc>
            </a:pPr>
            <a:r>
              <a:rPr lang="zh-CN" altLang="en-US"/>
              <a:t>2. 选拔</a:t>
            </a:r>
            <a:endParaRPr lang="zh-CN" altLang="en-US"/>
          </a:p>
          <a:p>
            <a:pPr indent="0" fontAlgn="auto">
              <a:lnSpc>
                <a:spcPct val="150000"/>
              </a:lnSpc>
            </a:pPr>
            <a:r>
              <a:rPr lang="zh-CN" altLang="en-US"/>
              <a:t>（1）初赛：由各学院自行组织选拔，每个分院综合选手各项能力最终推选出不多于两名参赛选手进入复赛。</a:t>
            </a:r>
            <a:endParaRPr lang="zh-CN" altLang="en-US"/>
          </a:p>
          <a:p>
            <a:pPr indent="0" fontAlgn="auto">
              <a:lnSpc>
                <a:spcPct val="150000"/>
              </a:lnSpc>
            </a:pPr>
            <a:r>
              <a:rPr lang="zh-CN" altLang="en-US"/>
              <a:t>（2）复赛：由初赛脱颖而出的参赛选手依次进行演讲，最终选出 10 名参赛选手晋级决赛。</a:t>
            </a:r>
            <a:endParaRPr lang="zh-CN" altLang="en-US"/>
          </a:p>
          <a:p>
            <a:pPr indent="0" fontAlgn="auto">
              <a:lnSpc>
                <a:spcPct val="150000"/>
              </a:lnSpc>
            </a:pPr>
            <a:r>
              <a:rPr lang="zh-CN" altLang="en-US"/>
              <a:t>（3）决赛：比赛分为两个环节，第一环节为理论测试，第二环节为选手主题演讲。</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9255125" y="2439670"/>
            <a:ext cx="2192020" cy="270129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513840"/>
            <a:ext cx="6155055" cy="3830955"/>
          </a:xfrm>
          <a:prstGeom prst="rect">
            <a:avLst/>
          </a:prstGeom>
          <a:noFill/>
        </p:spPr>
        <p:txBody>
          <a:bodyPr wrap="square" rtlCol="0">
            <a:spAutoFit/>
          </a:bodyPr>
          <a:p>
            <a:pPr indent="0" fontAlgn="auto">
              <a:lnSpc>
                <a:spcPct val="150000"/>
              </a:lnSpc>
            </a:pPr>
            <a:r>
              <a:rPr lang="zh-CN" altLang="en-US" b="1"/>
              <a:t>（九）评分形式</a:t>
            </a:r>
            <a:endParaRPr lang="zh-CN" altLang="en-US" b="1"/>
          </a:p>
          <a:p>
            <a:pPr indent="0" fontAlgn="auto">
              <a:lnSpc>
                <a:spcPct val="150000"/>
              </a:lnSpc>
            </a:pPr>
            <a:r>
              <a:rPr lang="zh-CN" altLang="en-US"/>
              <a:t>本次比赛中采用百分制进行评判，要求准确的主题内容和得体的表达形式统一。</a:t>
            </a:r>
            <a:endParaRPr lang="zh-CN" altLang="en-US"/>
          </a:p>
          <a:p>
            <a:pPr indent="0" fontAlgn="auto">
              <a:lnSpc>
                <a:spcPct val="150000"/>
              </a:lnSpc>
            </a:pPr>
            <a:r>
              <a:rPr lang="zh-CN" altLang="en-US"/>
              <a:t>（1）比赛分为两个环节，第一环节 20 分，第二环节 80 分。</a:t>
            </a:r>
            <a:endParaRPr lang="zh-CN" altLang="en-US"/>
          </a:p>
          <a:p>
            <a:pPr indent="0" fontAlgn="auto">
              <a:lnSpc>
                <a:spcPct val="150000"/>
              </a:lnSpc>
            </a:pPr>
            <a:r>
              <a:rPr lang="zh-CN" altLang="en-US"/>
              <a:t>（2）理论测试环节注意规范作答，答题时间控制于 40 分钟内，字迹潦草或涂改过多扣 0.5 分。</a:t>
            </a:r>
            <a:endParaRPr lang="zh-CN" altLang="en-US"/>
          </a:p>
          <a:p>
            <a:pPr indent="0" fontAlgn="auto">
              <a:lnSpc>
                <a:spcPct val="150000"/>
              </a:lnSpc>
            </a:pPr>
            <a:r>
              <a:rPr lang="zh-CN" altLang="en-US"/>
              <a:t>（3）演讲时间均需控制在 6 分钟以内，选手超时不到 1 分钟扣 0.5 分，超过一分钟扣 2 分。</a:t>
            </a:r>
            <a:endParaRPr lang="zh-CN" altLang="en-US"/>
          </a:p>
          <a:p>
            <a:pPr indent="0" fontAlgn="auto">
              <a:lnSpc>
                <a:spcPct val="150000"/>
              </a:lnSpc>
            </a:pPr>
            <a:r>
              <a:rPr lang="zh-CN" altLang="en-US"/>
              <a:t>（4）现场评分去掉最高最低分取平均分作为最后成绩。</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7524750" y="1136650"/>
            <a:ext cx="3809365" cy="420814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513840"/>
            <a:ext cx="6155055" cy="4246245"/>
          </a:xfrm>
          <a:prstGeom prst="rect">
            <a:avLst/>
          </a:prstGeom>
          <a:noFill/>
        </p:spPr>
        <p:txBody>
          <a:bodyPr wrap="square" rtlCol="0">
            <a:spAutoFit/>
          </a:bodyPr>
          <a:p>
            <a:pPr indent="0" fontAlgn="auto">
              <a:lnSpc>
                <a:spcPct val="150000"/>
              </a:lnSpc>
            </a:pPr>
            <a:r>
              <a:rPr lang="zh-CN" altLang="en-US" b="1"/>
              <a:t>（十）奖项设置</a:t>
            </a:r>
            <a:endParaRPr lang="zh-CN" altLang="en-US" b="1"/>
          </a:p>
          <a:p>
            <a:pPr indent="0" fontAlgn="auto">
              <a:lnSpc>
                <a:spcPct val="150000"/>
              </a:lnSpc>
            </a:pPr>
            <a:r>
              <a:rPr lang="zh-CN" altLang="en-US"/>
              <a:t>（1）面向各学院团总支设立“优秀组织奖”。</a:t>
            </a:r>
            <a:endParaRPr lang="zh-CN" altLang="en-US"/>
          </a:p>
          <a:p>
            <a:pPr indent="0" fontAlgn="auto">
              <a:lnSpc>
                <a:spcPct val="150000"/>
              </a:lnSpc>
            </a:pPr>
            <a:r>
              <a:rPr lang="zh-CN" altLang="en-US"/>
              <a:t>（2）面向参与活动的学生，设立一、二、三等奖，最佳人气奖、最具风采奖等奖项。</a:t>
            </a:r>
            <a:endParaRPr lang="zh-CN" altLang="en-US"/>
          </a:p>
          <a:p>
            <a:pPr indent="0" fontAlgn="auto">
              <a:lnSpc>
                <a:spcPct val="150000"/>
              </a:lnSpc>
            </a:pPr>
            <a:r>
              <a:rPr lang="zh-CN" altLang="en-US" b="1"/>
              <a:t>（十一）活动预期效果</a:t>
            </a:r>
            <a:endParaRPr lang="zh-CN" altLang="en-US" b="1"/>
          </a:p>
          <a:p>
            <a:pPr indent="0" fontAlgn="auto">
              <a:lnSpc>
                <a:spcPct val="150000"/>
              </a:lnSpc>
            </a:pPr>
            <a:r>
              <a:rPr lang="zh-CN" altLang="en-US"/>
              <a:t>通过本次活动，希望帮助学生养成尊重的习惯，学会尊重他人的感觉，善待他人，理解他人、尊重他人、成全他人；学会尊重自己，认同自我，积极乐观、诚实友善、行为举止得体。通过活动的开展，希望达到预期的育人效果，帮助学生在学习生活中以及今后的就业和成长中养成尊重的好习惯。</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“人生从这里启航”主题演讲比赛</a:t>
            </a:r>
            <a:endParaRPr lang="zh-CN" altLang="en-US" sz="2800" b="1">
              <a:latin typeface="宋体" panose="02010600030101010101" pitchFamily="2" charset="-122"/>
              <a:ea typeface="宋体" panose="02010600030101010101" pitchFamily="2" charset="-122"/>
            </a:endParaRPr>
          </a:p>
        </p:txBody>
      </p:sp>
      <p:pic>
        <p:nvPicPr>
          <p:cNvPr id="109" name="图片 108"/>
          <p:cNvPicPr/>
          <p:nvPr>
            <p:custDataLst>
              <p:tags r:id="rId1"/>
            </p:custDataLst>
          </p:nvPr>
        </p:nvPicPr>
        <p:blipFill>
          <a:blip r:embed="rId2"/>
          <a:stretch>
            <a:fillRect/>
          </a:stretch>
        </p:blipFill>
        <p:spPr>
          <a:xfrm>
            <a:off x="7262495" y="1761490"/>
            <a:ext cx="3987165" cy="348996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尊重他人　成就自己</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507490"/>
            <a:ext cx="5572760" cy="4246245"/>
          </a:xfrm>
          <a:prstGeom prst="rect">
            <a:avLst/>
          </a:prstGeom>
          <a:noFill/>
        </p:spPr>
        <p:txBody>
          <a:bodyPr wrap="square" rtlCol="0">
            <a:spAutoFit/>
          </a:bodyPr>
          <a:p>
            <a:pPr indent="0" fontAlgn="auto">
              <a:lnSpc>
                <a:spcPct val="150000"/>
              </a:lnSpc>
            </a:pPr>
            <a:r>
              <a:rPr lang="zh-CN" altLang="en-US"/>
              <a:t>尊重别人是一种美德，也是与人相处的一项基本原则，在品德习惯中占据非常重要的位置。由于现代的家庭孩子少，一家老少都围着孩子转，孩子在家自私娇惯得不成样子。这样以自我为中心的孩子在学校就经常会出现老师讲课时不是认真听老师讲而是做自己想做的事却忽略老师的存在。也有不少学生在别人回答问题时起哄喧哗，课后给学生起绰号等一系列不尊重别人的行为。为此学生尊重习惯的养成教育迫在眉睫。少成若天性，习惯成自然。习惯是素质的重要内容，良好的习惯可以使人终身受益。</a:t>
            </a:r>
            <a:endParaRPr lang="zh-CN" altLang="en-US"/>
          </a:p>
        </p:txBody>
      </p:sp>
      <p:pic>
        <p:nvPicPr>
          <p:cNvPr id="2" name="图片 1"/>
          <p:cNvPicPr/>
          <p:nvPr>
            <p:custDataLst>
              <p:tags r:id="rId1"/>
            </p:custDataLst>
          </p:nvPr>
        </p:nvPicPr>
        <p:blipFill>
          <a:blip r:embed="rId2"/>
          <a:srcRect r="3097" b="10030"/>
          <a:stretch>
            <a:fillRect/>
          </a:stretch>
        </p:blipFill>
        <p:spPr>
          <a:xfrm>
            <a:off x="6461760" y="1684655"/>
            <a:ext cx="4662805" cy="37160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868783" y="2818128"/>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005405" y="281403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70977" y="2834931"/>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131550" y="5875655"/>
            <a:ext cx="885190" cy="811530"/>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268541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一、尊重的内涵</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96701" y="244919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53714" y="246946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39397" y="246129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925030" y="246951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00430" y="3246755"/>
            <a:ext cx="2368550" cy="2676525"/>
          </a:xfrm>
          <a:prstGeom prst="rect">
            <a:avLst/>
          </a:prstGeom>
        </p:spPr>
        <p:txBody>
          <a:bodyPr wrap="square">
            <a:spAutoFit/>
          </a:bodyPr>
          <a:lstStyle/>
          <a:p>
            <a:pPr indent="0" algn="l" fontAlgn="auto">
              <a:lnSpc>
                <a:spcPct val="150000"/>
              </a:lnSpc>
            </a:pPr>
            <a:r>
              <a:rPr lang="zh-CN" altLang="en-US" sz="1600" b="1" dirty="0">
                <a:solidFill>
                  <a:srgbClr val="C57E90"/>
                </a:solidFill>
                <a:latin typeface="+mj-lt"/>
              </a:rPr>
              <a:t>（一）从古代起源看“尊重”</a:t>
            </a:r>
            <a:endParaRPr lang="zh-CN" altLang="en-US" sz="1600" b="1" dirty="0">
              <a:solidFill>
                <a:srgbClr val="C57E90"/>
              </a:solidFill>
              <a:latin typeface="+mj-lt"/>
            </a:endParaRPr>
          </a:p>
          <a:p>
            <a:pPr indent="0" algn="l" fontAlgn="auto">
              <a:lnSpc>
                <a:spcPct val="150000"/>
              </a:lnSpc>
            </a:pPr>
            <a:r>
              <a:rPr lang="zh-CN" altLang="en-US" sz="1600" b="1" dirty="0">
                <a:solidFill>
                  <a:schemeClr val="tx1">
                    <a:lumMod val="50000"/>
                    <a:lumOff val="50000"/>
                  </a:schemeClr>
                </a:solidFill>
                <a:latin typeface="+mj-lt"/>
              </a:rPr>
              <a:t>“尊”在古代是一种酒器的名字，用来置酒祭祀尊者或者是诸神，表示对尊者或诸神的一种敬畏之心。</a:t>
            </a:r>
            <a:endParaRPr lang="zh-CN" altLang="en-US" sz="1600" b="1" dirty="0">
              <a:solidFill>
                <a:schemeClr val="tx1">
                  <a:lumMod val="50000"/>
                  <a:lumOff val="50000"/>
                </a:schemeClr>
              </a:solidFill>
              <a:latin typeface="+mj-lt"/>
            </a:endParaRPr>
          </a:p>
        </p:txBody>
      </p:sp>
      <p:sp>
        <p:nvSpPr>
          <p:cNvPr id="58" name="Shape 23124"/>
          <p:cNvSpPr/>
          <p:nvPr/>
        </p:nvSpPr>
        <p:spPr>
          <a:xfrm>
            <a:off x="10059000" y="173289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93347" y="171193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16818" y="171257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400942" y="171104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413760" y="3244850"/>
            <a:ext cx="2689225" cy="3046095"/>
          </a:xfrm>
          <a:prstGeom prst="rect">
            <a:avLst/>
          </a:prstGeom>
        </p:spPr>
        <p:txBody>
          <a:bodyPr wrap="square">
            <a:spAutoFit/>
          </a:bodyPr>
          <a:lstStyle/>
          <a:p>
            <a:pPr indent="0" algn="l" fontAlgn="auto">
              <a:lnSpc>
                <a:spcPct val="150000"/>
              </a:lnSpc>
            </a:pPr>
            <a:r>
              <a:rPr lang="zh-CN" altLang="en-US" sz="1600" b="1" dirty="0">
                <a:solidFill>
                  <a:srgbClr val="578FB7"/>
                </a:solidFill>
                <a:latin typeface="+mj-lt"/>
              </a:rPr>
              <a:t>（二）从不同学科看“尊重”</a:t>
            </a:r>
            <a:endParaRPr lang="zh-CN" altLang="en-US" sz="1600" b="1" dirty="0">
              <a:solidFill>
                <a:schemeClr val="tx1">
                  <a:lumMod val="50000"/>
                  <a:lumOff val="50000"/>
                </a:schemeClr>
              </a:solidFill>
              <a:latin typeface="+mj-lt"/>
            </a:endParaRPr>
          </a:p>
          <a:p>
            <a:pPr indent="0" algn="l" fontAlgn="auto">
              <a:lnSpc>
                <a:spcPct val="150000"/>
              </a:lnSpc>
            </a:pPr>
            <a:r>
              <a:rPr lang="zh-CN" altLang="en-US" sz="1600" b="1" dirty="0">
                <a:solidFill>
                  <a:schemeClr val="tx1">
                    <a:lumMod val="50000"/>
                    <a:lumOff val="50000"/>
                  </a:schemeClr>
                </a:solidFill>
                <a:latin typeface="+mj-lt"/>
              </a:rPr>
              <a:t>从心理学角度看，尊重是人的一种内在的心理需要。</a:t>
            </a:r>
            <a:endParaRPr lang="zh-CN" altLang="en-US" sz="1600" b="1" dirty="0">
              <a:solidFill>
                <a:schemeClr val="tx1">
                  <a:lumMod val="50000"/>
                  <a:lumOff val="50000"/>
                </a:schemeClr>
              </a:solidFill>
              <a:latin typeface="+mj-lt"/>
            </a:endParaRPr>
          </a:p>
          <a:p>
            <a:pPr indent="0" algn="l" fontAlgn="auto">
              <a:lnSpc>
                <a:spcPct val="150000"/>
              </a:lnSpc>
            </a:pPr>
            <a:r>
              <a:rPr lang="zh-CN" altLang="en-US" sz="1600" b="1" dirty="0">
                <a:solidFill>
                  <a:schemeClr val="tx1">
                    <a:lumMod val="50000"/>
                    <a:lumOff val="50000"/>
                  </a:schemeClr>
                </a:solidFill>
                <a:latin typeface="+mj-lt"/>
              </a:rPr>
              <a:t>从社会学角度看，尊重是处理人际关系的行为准则。</a:t>
            </a:r>
            <a:endParaRPr lang="zh-CN" altLang="en-US" sz="1600" b="1" dirty="0">
              <a:solidFill>
                <a:schemeClr val="tx1">
                  <a:lumMod val="50000"/>
                  <a:lumOff val="50000"/>
                </a:schemeClr>
              </a:solidFill>
              <a:latin typeface="+mj-lt"/>
            </a:endParaRPr>
          </a:p>
          <a:p>
            <a:pPr indent="0" algn="l" fontAlgn="auto">
              <a:lnSpc>
                <a:spcPct val="150000"/>
              </a:lnSpc>
            </a:pPr>
            <a:r>
              <a:rPr lang="zh-CN" altLang="en-US" sz="1600" b="1" dirty="0">
                <a:solidFill>
                  <a:schemeClr val="tx1">
                    <a:lumMod val="50000"/>
                    <a:lumOff val="50000"/>
                  </a:schemeClr>
                </a:solidFill>
                <a:latin typeface="+mj-lt"/>
              </a:rPr>
              <a:t>从道德教育角度看，尊重是基本的约束人、规范人的道德观念。</a:t>
            </a:r>
            <a:endParaRPr lang="zh-CN" altLang="en-US" sz="1600" b="1" dirty="0">
              <a:solidFill>
                <a:schemeClr val="tx1">
                  <a:lumMod val="50000"/>
                  <a:lumOff val="50000"/>
                </a:schemeClr>
              </a:solidFill>
              <a:latin typeface="+mj-lt"/>
            </a:endParaRPr>
          </a:p>
        </p:txBody>
      </p:sp>
      <p:sp>
        <p:nvSpPr>
          <p:cNvPr id="66" name="矩形 65"/>
          <p:cNvSpPr/>
          <p:nvPr/>
        </p:nvSpPr>
        <p:spPr>
          <a:xfrm>
            <a:off x="6567805" y="3240405"/>
            <a:ext cx="2202815" cy="3046095"/>
          </a:xfrm>
          <a:prstGeom prst="rect">
            <a:avLst/>
          </a:prstGeom>
        </p:spPr>
        <p:txBody>
          <a:bodyPr wrap="square">
            <a:spAutoFit/>
          </a:bodyPr>
          <a:lstStyle/>
          <a:p>
            <a:pPr indent="0" algn="l" fontAlgn="auto">
              <a:lnSpc>
                <a:spcPct val="150000"/>
              </a:lnSpc>
            </a:pPr>
            <a:r>
              <a:rPr lang="zh-CN" altLang="en-US" sz="1600" b="1" dirty="0">
                <a:solidFill>
                  <a:srgbClr val="00B0F0"/>
                </a:solidFill>
                <a:latin typeface="+mj-lt"/>
              </a:rPr>
              <a:t>（三）从内在要素看“尊重”</a:t>
            </a:r>
            <a:endParaRPr lang="zh-CN" altLang="en-US" sz="1600" b="1" dirty="0">
              <a:solidFill>
                <a:srgbClr val="00B0F0"/>
              </a:solidFill>
              <a:latin typeface="+mj-lt"/>
            </a:endParaRPr>
          </a:p>
          <a:p>
            <a:pPr indent="0" algn="l" fontAlgn="auto">
              <a:lnSpc>
                <a:spcPct val="150000"/>
              </a:lnSpc>
            </a:pPr>
            <a:r>
              <a:rPr lang="zh-CN" altLang="en-US" sz="1600" b="1" dirty="0">
                <a:solidFill>
                  <a:schemeClr val="tx1">
                    <a:lumMod val="50000"/>
                    <a:lumOff val="50000"/>
                  </a:schemeClr>
                </a:solidFill>
                <a:latin typeface="+mj-lt"/>
              </a:rPr>
              <a:t>一般而言，尊重是主体和客体之间的一种关系。在这种关系中，主体从某种角度、以某种适当的方式对客体作为回应。</a:t>
            </a:r>
            <a:endParaRPr lang="zh-CN" altLang="en-US" sz="1600" b="1" dirty="0">
              <a:solidFill>
                <a:schemeClr val="tx1">
                  <a:lumMod val="50000"/>
                  <a:lumOff val="50000"/>
                </a:schemeClr>
              </a:solidFill>
              <a:latin typeface="+mj-lt"/>
            </a:endParaRPr>
          </a:p>
        </p:txBody>
      </p:sp>
      <p:sp>
        <p:nvSpPr>
          <p:cNvPr id="67" name="矩形 66"/>
          <p:cNvSpPr/>
          <p:nvPr/>
        </p:nvSpPr>
        <p:spPr>
          <a:xfrm>
            <a:off x="9198610" y="3199130"/>
            <a:ext cx="2190115" cy="2676525"/>
          </a:xfrm>
          <a:prstGeom prst="rect">
            <a:avLst/>
          </a:prstGeom>
        </p:spPr>
        <p:txBody>
          <a:bodyPr wrap="square">
            <a:spAutoFit/>
          </a:bodyPr>
          <a:lstStyle/>
          <a:p>
            <a:pPr indent="0" algn="l" fontAlgn="auto">
              <a:lnSpc>
                <a:spcPct val="150000"/>
              </a:lnSpc>
            </a:pPr>
            <a:r>
              <a:rPr lang="zh-CN" altLang="en-US" sz="1600" b="1" dirty="0">
                <a:solidFill>
                  <a:schemeClr val="accent4">
                    <a:lumMod val="60000"/>
                    <a:lumOff val="40000"/>
                  </a:schemeClr>
                </a:solidFill>
                <a:latin typeface="+mj-lt"/>
              </a:rPr>
              <a:t>（四）从价值角度看“尊重”</a:t>
            </a:r>
            <a:endParaRPr lang="zh-CN" altLang="en-US" sz="1600" b="1" dirty="0">
              <a:solidFill>
                <a:schemeClr val="accent4">
                  <a:lumMod val="60000"/>
                  <a:lumOff val="40000"/>
                </a:schemeClr>
              </a:solidFill>
              <a:latin typeface="+mj-lt"/>
            </a:endParaRPr>
          </a:p>
          <a:p>
            <a:pPr indent="0" algn="l" fontAlgn="auto">
              <a:lnSpc>
                <a:spcPct val="150000"/>
              </a:lnSpc>
            </a:pPr>
            <a:r>
              <a:rPr lang="zh-CN" altLang="en-US" sz="1600" b="1" dirty="0">
                <a:solidFill>
                  <a:schemeClr val="tx1">
                    <a:lumMod val="50000"/>
                    <a:lumOff val="50000"/>
                  </a:schemeClr>
                </a:solidFill>
                <a:latin typeface="+mj-lt"/>
              </a:rPr>
              <a:t>尊重是基于一种理性的价值意识，是基于对价值、价值关系的一种科学理解而形成</a:t>
            </a:r>
            <a:endParaRPr lang="zh-CN" altLang="en-US" sz="1600" b="1" dirty="0">
              <a:solidFill>
                <a:schemeClr val="tx1">
                  <a:lumMod val="50000"/>
                  <a:lumOff val="50000"/>
                </a:schemeClr>
              </a:solidFill>
              <a:latin typeface="+mj-lt"/>
            </a:endParaRPr>
          </a:p>
          <a:p>
            <a:pPr indent="0" algn="l" fontAlgn="auto">
              <a:lnSpc>
                <a:spcPct val="150000"/>
              </a:lnSpc>
            </a:pPr>
            <a:r>
              <a:rPr lang="zh-CN" altLang="en-US" sz="1600" b="1" dirty="0">
                <a:solidFill>
                  <a:schemeClr val="tx1">
                    <a:lumMod val="50000"/>
                    <a:lumOff val="50000"/>
                  </a:schemeClr>
                </a:solidFill>
                <a:latin typeface="+mj-lt"/>
              </a:rPr>
              <a:t>的一种理性价值意识。</a:t>
            </a:r>
            <a:endParaRPr lang="zh-CN" altLang="en-US" sz="1600" b="1" dirty="0">
              <a:solidFill>
                <a:schemeClr val="tx1">
                  <a:lumMod val="50000"/>
                  <a:lumOff val="50000"/>
                </a:schemeClr>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二、尊重的基本内容</a:t>
            </a:r>
            <a:endParaRPr lang="zh-CN" altLang="en-US" sz="2800" b="1">
              <a:latin typeface="宋体" panose="02010600030101010101" pitchFamily="2" charset="-122"/>
              <a:ea typeface="宋体" panose="02010600030101010101" pitchFamily="2" charset="-122"/>
            </a:endParaRPr>
          </a:p>
        </p:txBody>
      </p:sp>
      <p:cxnSp>
        <p:nvCxnSpPr>
          <p:cNvPr id="23" name="直接连接符 22"/>
          <p:cNvCxnSpPr/>
          <p:nvPr>
            <p:custDataLst>
              <p:tags r:id="rId1"/>
            </p:custDataLst>
          </p:nvPr>
        </p:nvCxnSpPr>
        <p:spPr>
          <a:xfrm>
            <a:off x="609561" y="5255163"/>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609600" y="1809750"/>
            <a:ext cx="3444240" cy="286004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3"/>
            </p:custDataLst>
          </p:nvPr>
        </p:nvSpPr>
        <p:spPr>
          <a:xfrm rot="10800000">
            <a:off x="612666" y="4669196"/>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4"/>
            </p:custDataLst>
          </p:nvPr>
        </p:nvSpPr>
        <p:spPr>
          <a:xfrm>
            <a:off x="701040" y="1913890"/>
            <a:ext cx="3349625" cy="2493010"/>
          </a:xfrm>
          <a:prstGeom prst="rect">
            <a:avLst/>
          </a:prstGeom>
        </p:spPr>
        <p:txBody>
          <a:bodyPr wrap="square" anchor="ctr"/>
          <a:p>
            <a:pPr>
              <a:lnSpc>
                <a:spcPct val="120000"/>
              </a:lnSpc>
            </a:pPr>
            <a:r>
              <a:rPr lang="en-US" altLang="zh-CN"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1.</a:t>
            </a: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尊重人</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尊重人，包含尊重自己、尊重他人和互相尊重三个方面。尊重自己，最基本的是要有尊严意识，学会捍卫自己的尊严。尊重他人，最基本的是要尊重他人的人格尊严。当然，我们还要学会相互尊重，当他人尊重我们的时候，我们也要学会尊重他人。</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30" name="椭圆 29"/>
          <p:cNvSpPr/>
          <p:nvPr>
            <p:custDataLst>
              <p:tags r:id="rId5"/>
            </p:custDataLst>
          </p:nvPr>
        </p:nvSpPr>
        <p:spPr>
          <a:xfrm>
            <a:off x="2154895" y="507298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6"/>
            </p:custDataLst>
          </p:nvPr>
        </p:nvSpPr>
        <p:spPr>
          <a:xfrm>
            <a:off x="4368800" y="1801495"/>
            <a:ext cx="3444240" cy="286829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7"/>
            </p:custDataLst>
          </p:nvPr>
        </p:nvSpPr>
        <p:spPr>
          <a:xfrm rot="10800000">
            <a:off x="4371865" y="4669196"/>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8"/>
            </p:custDataLst>
          </p:nvPr>
        </p:nvSpPr>
        <p:spPr>
          <a:xfrm>
            <a:off x="4468495" y="1751965"/>
            <a:ext cx="3349625" cy="2322195"/>
          </a:xfrm>
          <a:prstGeom prst="rect">
            <a:avLst/>
          </a:prstGeom>
        </p:spPr>
        <p:txBody>
          <a:bodyPr wrap="square" anchor="ctr"/>
          <a:p>
            <a:pPr>
              <a:lnSpc>
                <a:spcPct val="120000"/>
              </a:lnSpc>
            </a:pPr>
            <a:r>
              <a:rPr lang="en-US" altLang="zh-CN"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2.</a:t>
            </a: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尊重社会规则</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人与人之间的交往组成了这个社会，在进行交往的过程中，需要遵循一定的社会规则，这样我们的社会才会变得更加和谐。比如，在学校，遵守学校的规章制度，不逃课、不迟到、考试不作弊等。</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65" name="矩形 64"/>
          <p:cNvSpPr/>
          <p:nvPr>
            <p:custDataLst>
              <p:tags r:id="rId9"/>
            </p:custDataLst>
          </p:nvPr>
        </p:nvSpPr>
        <p:spPr>
          <a:xfrm>
            <a:off x="8128000" y="1809750"/>
            <a:ext cx="3444240" cy="286004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0"/>
            </p:custDataLst>
          </p:nvPr>
        </p:nvSpPr>
        <p:spPr>
          <a:xfrm rot="10800000">
            <a:off x="8131066" y="4669196"/>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1"/>
            </p:custDataLst>
          </p:nvPr>
        </p:nvSpPr>
        <p:spPr>
          <a:xfrm>
            <a:off x="8235950" y="1807845"/>
            <a:ext cx="3349625" cy="2503805"/>
          </a:xfrm>
          <a:prstGeom prst="rect">
            <a:avLst/>
          </a:prstGeom>
        </p:spPr>
        <p:txBody>
          <a:bodyPr wrap="square" anchor="ctr"/>
          <a:p>
            <a:pPr>
              <a:lnSpc>
                <a:spcPct val="120000"/>
              </a:lnSpc>
            </a:pP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en-US" altLang="zh-CN"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3.</a:t>
            </a: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尊重自然规律</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自然规律不以人的意志为转移，人们既不能创造规律，也不能改变规律，必须按照自然规律办事，否则就会受到自然规律的惩罚。尊重人、尊重社会规则、尊重自然规律组成了尊重的基本内容，我们在生活中不仅要有尊重的认知，更要在行动中落实。</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68" name="椭圆 67"/>
          <p:cNvSpPr/>
          <p:nvPr>
            <p:custDataLst>
              <p:tags r:id="rId12"/>
            </p:custDataLst>
          </p:nvPr>
        </p:nvSpPr>
        <p:spPr>
          <a:xfrm>
            <a:off x="5907541" y="507298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3"/>
            </p:custDataLst>
          </p:nvPr>
        </p:nvSpPr>
        <p:spPr>
          <a:xfrm>
            <a:off x="9673294" y="507298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470344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三、为何养成尊重的习惯</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rcRect r="602" b="6232"/>
          <a:stretch>
            <a:fillRect/>
          </a:stretch>
        </p:blipFill>
        <p:spPr>
          <a:xfrm>
            <a:off x="7073265" y="1884680"/>
            <a:ext cx="4554220" cy="3564255"/>
          </a:xfrm>
          <a:prstGeom prst="rect">
            <a:avLst/>
          </a:prstGeom>
          <a:noFill/>
          <a:ln w="9525">
            <a:noFill/>
          </a:ln>
        </p:spPr>
      </p:pic>
      <p:sp>
        <p:nvSpPr>
          <p:cNvPr id="4" name="燕尾形 3"/>
          <p:cNvSpPr/>
          <p:nvPr>
            <p:custDataLst>
              <p:tags r:id="rId3"/>
            </p:custDataLst>
          </p:nvPr>
        </p:nvSpPr>
        <p:spPr>
          <a:xfrm rot="16200000">
            <a:off x="681990" y="1670685"/>
            <a:ext cx="894818" cy="819528"/>
          </a:xfrm>
          <a:prstGeom prst="chevron">
            <a:avLst/>
          </a:prstGeom>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sp>
        <p:nvSpPr>
          <p:cNvPr id="8" name="矩形 7"/>
          <p:cNvSpPr/>
          <p:nvPr>
            <p:custDataLst>
              <p:tags r:id="rId4"/>
            </p:custDataLst>
          </p:nvPr>
        </p:nvSpPr>
        <p:spPr>
          <a:xfrm>
            <a:off x="2127885" y="1699895"/>
            <a:ext cx="4804410" cy="1056005"/>
          </a:xfrm>
          <a:prstGeom prst="rect">
            <a:avLst/>
          </a:prstGeom>
          <a:solidFill>
            <a:srgbClr val="FFC000">
              <a:lumMod val="40000"/>
              <a:lumOff val="60000"/>
              <a:alpha val="5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cxnSp>
        <p:nvCxnSpPr>
          <p:cNvPr id="6" name="直接连接符 5"/>
          <p:cNvCxnSpPr/>
          <p:nvPr>
            <p:custDataLst>
              <p:tags r:id="rId5"/>
            </p:custDataLst>
          </p:nvPr>
        </p:nvCxnSpPr>
        <p:spPr>
          <a:xfrm>
            <a:off x="1607300" y="2259450"/>
            <a:ext cx="447221" cy="0"/>
          </a:xfrm>
          <a:prstGeom prst="line">
            <a:avLst/>
          </a:prstGeom>
          <a:ln w="15875">
            <a:prstDash val="lgDash"/>
          </a:ln>
        </p:spPr>
        <p:style>
          <a:lnRef idx="1">
            <a:srgbClr val="FFC000"/>
          </a:lnRef>
          <a:fillRef idx="0">
            <a:srgbClr val="FFC000"/>
          </a:fillRef>
          <a:effectRef idx="0">
            <a:srgbClr val="FFC000"/>
          </a:effectRef>
          <a:fontRef idx="minor">
            <a:srgbClr val="000000"/>
          </a:fontRef>
        </p:style>
      </p:cxnSp>
      <p:pic>
        <p:nvPicPr>
          <p:cNvPr id="33" name="图片 32" descr="343435383038363b343532323430393bcdcbb3f6bbfad6c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232580" y="2116776"/>
            <a:ext cx="213446" cy="213446"/>
          </a:xfrm>
          <a:prstGeom prst="rect">
            <a:avLst/>
          </a:prstGeom>
        </p:spPr>
      </p:pic>
      <p:sp>
        <p:nvSpPr>
          <p:cNvPr id="57" name="文本框 56"/>
          <p:cNvSpPr txBox="1"/>
          <p:nvPr>
            <p:custDataLst>
              <p:tags r:id="rId9"/>
            </p:custDataLst>
          </p:nvPr>
        </p:nvSpPr>
        <p:spPr>
          <a:xfrm flipH="1">
            <a:off x="2533015" y="1734820"/>
            <a:ext cx="4540250" cy="76390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尊重就是真正承认人的权利和责任，人们平等地承认人们的权利和责任，并且承担人们的权利和责任。</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7" name="燕尾形 6"/>
          <p:cNvSpPr/>
          <p:nvPr>
            <p:custDataLst>
              <p:tags r:id="rId10"/>
            </p:custDataLst>
          </p:nvPr>
        </p:nvSpPr>
        <p:spPr>
          <a:xfrm rot="16200000">
            <a:off x="682366" y="2640416"/>
            <a:ext cx="894818" cy="819528"/>
          </a:xfrm>
          <a:prstGeom prst="chevron">
            <a:avLst/>
          </a:prstGeom>
          <a:solidFill>
            <a:srgbClr val="3B3E4D">
              <a:lumMod val="40000"/>
              <a:lumOff val="6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sp>
        <p:nvSpPr>
          <p:cNvPr id="13" name="矩形 12"/>
          <p:cNvSpPr/>
          <p:nvPr>
            <p:custDataLst>
              <p:tags r:id="rId11"/>
            </p:custDataLst>
          </p:nvPr>
        </p:nvSpPr>
        <p:spPr>
          <a:xfrm>
            <a:off x="2127885" y="2818130"/>
            <a:ext cx="4804410" cy="932180"/>
          </a:xfrm>
          <a:prstGeom prst="rect">
            <a:avLst/>
          </a:prstGeom>
          <a:solidFill>
            <a:srgbClr val="3B3E4D">
              <a:lumMod val="20000"/>
              <a:lumOff val="80000"/>
              <a:alpha val="7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cxnSp>
        <p:nvCxnSpPr>
          <p:cNvPr id="19" name="直接连接符 18"/>
          <p:cNvCxnSpPr/>
          <p:nvPr>
            <p:custDataLst>
              <p:tags r:id="rId12"/>
            </p:custDataLst>
          </p:nvPr>
        </p:nvCxnSpPr>
        <p:spPr>
          <a:xfrm>
            <a:off x="1607300" y="3229181"/>
            <a:ext cx="447221" cy="0"/>
          </a:xfrm>
          <a:prstGeom prst="line">
            <a:avLst/>
          </a:prstGeom>
          <a:ln w="15875">
            <a:solidFill>
              <a:srgbClr val="3B3E4D">
                <a:lumMod val="40000"/>
                <a:lumOff val="60000"/>
              </a:srgbClr>
            </a:solidFill>
            <a:prstDash val="lgDash"/>
          </a:ln>
        </p:spPr>
        <p:style>
          <a:lnRef idx="1">
            <a:srgbClr val="FFC000"/>
          </a:lnRef>
          <a:fillRef idx="0">
            <a:srgbClr val="FFC000"/>
          </a:fillRef>
          <a:effectRef idx="0">
            <a:srgbClr val="FFC000"/>
          </a:effectRef>
          <a:fontRef idx="minor">
            <a:srgbClr val="000000"/>
          </a:fontRef>
        </p:style>
      </p:cxnSp>
      <p:pic>
        <p:nvPicPr>
          <p:cNvPr id="31" name="图片 30" descr="343435383038363b343532323430313bd6b4d0d0bcc6bbae"/>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2232580" y="3086507"/>
            <a:ext cx="213446" cy="213446"/>
          </a:xfrm>
          <a:prstGeom prst="rect">
            <a:avLst/>
          </a:prstGeom>
        </p:spPr>
      </p:pic>
      <p:sp>
        <p:nvSpPr>
          <p:cNvPr id="35" name="文本框 34"/>
          <p:cNvSpPr txBox="1"/>
          <p:nvPr>
            <p:custDataLst>
              <p:tags r:id="rId16"/>
            </p:custDataLst>
          </p:nvPr>
        </p:nvSpPr>
        <p:spPr>
          <a:xfrm flipH="1">
            <a:off x="2583180" y="2771140"/>
            <a:ext cx="4380230" cy="1016000"/>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建立在平等的观念上，才能真正实现相互之间的尊重，真诚的、不掩饰、不做作的一种尊重。</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10" name="燕尾形 9"/>
          <p:cNvSpPr/>
          <p:nvPr>
            <p:custDataLst>
              <p:tags r:id="rId17"/>
            </p:custDataLst>
          </p:nvPr>
        </p:nvSpPr>
        <p:spPr>
          <a:xfrm rot="16200000">
            <a:off x="682366" y="3610146"/>
            <a:ext cx="894818" cy="819528"/>
          </a:xfrm>
          <a:prstGeom prst="chevron">
            <a:avLst/>
          </a:prstGeom>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sp>
        <p:nvSpPr>
          <p:cNvPr id="11" name="矩形 10"/>
          <p:cNvSpPr/>
          <p:nvPr>
            <p:custDataLst>
              <p:tags r:id="rId18"/>
            </p:custDataLst>
          </p:nvPr>
        </p:nvSpPr>
        <p:spPr>
          <a:xfrm>
            <a:off x="2127250" y="3813175"/>
            <a:ext cx="4805045" cy="784860"/>
          </a:xfrm>
          <a:prstGeom prst="rect">
            <a:avLst/>
          </a:prstGeom>
          <a:solidFill>
            <a:srgbClr val="FFC000">
              <a:lumMod val="40000"/>
              <a:lumOff val="60000"/>
              <a:alpha val="5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cxnSp>
        <p:nvCxnSpPr>
          <p:cNvPr id="15" name="直接连接符 14"/>
          <p:cNvCxnSpPr/>
          <p:nvPr>
            <p:custDataLst>
              <p:tags r:id="rId19"/>
            </p:custDataLst>
          </p:nvPr>
        </p:nvCxnSpPr>
        <p:spPr>
          <a:xfrm>
            <a:off x="1606923" y="4198912"/>
            <a:ext cx="447221" cy="0"/>
          </a:xfrm>
          <a:prstGeom prst="line">
            <a:avLst/>
          </a:prstGeom>
          <a:ln w="15875">
            <a:prstDash val="lgDash"/>
          </a:ln>
        </p:spPr>
        <p:style>
          <a:lnRef idx="1">
            <a:srgbClr val="FFC000"/>
          </a:lnRef>
          <a:fillRef idx="0">
            <a:srgbClr val="FFC000"/>
          </a:fillRef>
          <a:effectRef idx="0">
            <a:srgbClr val="FFC000"/>
          </a:effectRef>
          <a:fontRef idx="minor">
            <a:srgbClr val="000000"/>
          </a:fontRef>
        </p:style>
      </p:cxnSp>
      <p:pic>
        <p:nvPicPr>
          <p:cNvPr id="32" name="图片 31" descr="343435383038363b343532323430383bd3aacffab2bcbed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232204" y="4056238"/>
            <a:ext cx="213446" cy="213446"/>
          </a:xfrm>
          <a:prstGeom prst="rect">
            <a:avLst/>
          </a:prstGeom>
        </p:spPr>
      </p:pic>
      <p:sp>
        <p:nvSpPr>
          <p:cNvPr id="37" name="文本框 36"/>
          <p:cNvSpPr txBox="1"/>
          <p:nvPr>
            <p:custDataLst>
              <p:tags r:id="rId23"/>
            </p:custDataLst>
          </p:nvPr>
        </p:nvSpPr>
        <p:spPr>
          <a:xfrm flipH="1">
            <a:off x="2533015" y="3812540"/>
            <a:ext cx="4284345" cy="77025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尊重的理念，在我们现实生活中，看起来是非常超前的，其实不过是一种自觉而已。</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12" name="燕尾形 11"/>
          <p:cNvSpPr/>
          <p:nvPr>
            <p:custDataLst>
              <p:tags r:id="rId24"/>
            </p:custDataLst>
          </p:nvPr>
        </p:nvSpPr>
        <p:spPr>
          <a:xfrm rot="16200000">
            <a:off x="682743" y="4579877"/>
            <a:ext cx="894818" cy="819528"/>
          </a:xfrm>
          <a:prstGeom prst="chevron">
            <a:avLst/>
          </a:prstGeom>
          <a:solidFill>
            <a:srgbClr val="3B3E4D">
              <a:lumMod val="40000"/>
              <a:lumOff val="6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sp>
        <p:nvSpPr>
          <p:cNvPr id="16" name="矩形 15"/>
          <p:cNvSpPr/>
          <p:nvPr>
            <p:custDataLst>
              <p:tags r:id="rId25"/>
            </p:custDataLst>
          </p:nvPr>
        </p:nvSpPr>
        <p:spPr>
          <a:xfrm>
            <a:off x="2127250" y="4707890"/>
            <a:ext cx="4836160" cy="1005205"/>
          </a:xfrm>
          <a:prstGeom prst="rect">
            <a:avLst/>
          </a:prstGeom>
          <a:solidFill>
            <a:srgbClr val="3B3E4D">
              <a:lumMod val="20000"/>
              <a:lumOff val="80000"/>
              <a:alpha val="70000"/>
            </a:srgbClr>
          </a:solidFill>
          <a:ln>
            <a:noFill/>
          </a:ln>
        </p:spPr>
        <p:style>
          <a:lnRef idx="2">
            <a:srgbClr val="FFC000">
              <a:shade val="50000"/>
            </a:srgbClr>
          </a:lnRef>
          <a:fillRef idx="1">
            <a:srgbClr val="FFC000"/>
          </a:fillRef>
          <a:effectRef idx="0">
            <a:srgbClr val="FFC000"/>
          </a:effectRef>
          <a:fontRef idx="minor">
            <a:srgbClr val="FFFFFF"/>
          </a:fontRef>
        </p:style>
        <p:txBody>
          <a:bodyPr rtlCol="0" anchor="ctr"/>
          <a:p>
            <a:pPr algn="ctr"/>
            <a:endParaRPr lang="zh-CN" altLang="en-US"/>
          </a:p>
        </p:txBody>
      </p:sp>
      <p:cxnSp>
        <p:nvCxnSpPr>
          <p:cNvPr id="17" name="直接连接符 16"/>
          <p:cNvCxnSpPr/>
          <p:nvPr>
            <p:custDataLst>
              <p:tags r:id="rId26"/>
            </p:custDataLst>
          </p:nvPr>
        </p:nvCxnSpPr>
        <p:spPr>
          <a:xfrm>
            <a:off x="1606923" y="5168642"/>
            <a:ext cx="447221" cy="0"/>
          </a:xfrm>
          <a:prstGeom prst="line">
            <a:avLst/>
          </a:prstGeom>
          <a:ln w="15875">
            <a:solidFill>
              <a:srgbClr val="3B3E4D">
                <a:lumMod val="40000"/>
                <a:lumOff val="60000"/>
              </a:srgbClr>
            </a:solidFill>
            <a:prstDash val="lgDash"/>
          </a:ln>
        </p:spPr>
        <p:style>
          <a:lnRef idx="1">
            <a:srgbClr val="FFC000"/>
          </a:lnRef>
          <a:fillRef idx="0">
            <a:srgbClr val="FFC000"/>
          </a:fillRef>
          <a:effectRef idx="0">
            <a:srgbClr val="FFC000"/>
          </a:effectRef>
          <a:fontRef idx="minor">
            <a:srgbClr val="000000"/>
          </a:fontRef>
        </p:style>
      </p:cxnSp>
      <p:pic>
        <p:nvPicPr>
          <p:cNvPr id="30" name="图片 29" descr="343435383038363b343532323430323bcdc6b9e3b7bdb0b8"/>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232204" y="5025968"/>
            <a:ext cx="213446" cy="213446"/>
          </a:xfrm>
          <a:prstGeom prst="rect">
            <a:avLst/>
          </a:prstGeom>
        </p:spPr>
      </p:pic>
      <p:sp>
        <p:nvSpPr>
          <p:cNvPr id="39" name="文本框 38"/>
          <p:cNvSpPr txBox="1"/>
          <p:nvPr>
            <p:custDataLst>
              <p:tags r:id="rId30"/>
            </p:custDataLst>
          </p:nvPr>
        </p:nvSpPr>
        <p:spPr>
          <a:xfrm flipH="1">
            <a:off x="2581910" y="4660900"/>
            <a:ext cx="4354830" cy="102933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尊重既涉及社会体系，又跟个人的思想修养相关。达到尊重，懂得尊重，这是一种新的境界，需要有新的面貌。</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55_4*l_h_i*1_1_1"/>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55_4*l_h_i*1_1_2"/>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55_4*l_h_i*1_1_3"/>
  <p:tag name="KSO_WM_TEMPLATE_CATEGORY" val="diagram"/>
  <p:tag name="KSO_WM_TEMPLATE_INDEX" val="20227955"/>
  <p:tag name="KSO_WM_UNIT_LAYERLEVEL" val="1_1_1"/>
  <p:tag name="KSO_WM_TAG_VERSION" val="1.0"/>
  <p:tag name="KSO_WM_BEAUTIFY_FLAG" val="#wm#"/>
  <p:tag name="KSO_WM_UNIT_LINE_FORE_SCHEMECOLOR_INDEX" val="5"/>
  <p:tag name="KSO_WM_UNIT_LINE_FILL_TYPE" val="2"/>
</p:tagLst>
</file>

<file path=ppt/tags/tag1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55_4*l_h_x*1_1_1"/>
  <p:tag name="KSO_WM_TEMPLATE_CATEGORY" val="diagram"/>
  <p:tag name="KSO_WM_TEMPLATE_INDEX" val="20227955"/>
  <p:tag name="KSO_WM_UNIT_LAYERLEVEL" val="1_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2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55_4*l_h_f*1_1_1"/>
  <p:tag name="KSO_WM_TEMPLATE_CATEGORY" val="diagram"/>
  <p:tag name="KSO_WM_TEMPLATE_INDEX" val="20227955"/>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55_4*l_h_i*1_2_1"/>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55_4*l_h_i*1_2_2"/>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55_4*l_h_i*1_2_3"/>
  <p:tag name="KSO_WM_TEMPLATE_CATEGORY" val="diagram"/>
  <p:tag name="KSO_WM_TEMPLATE_INDEX" val="20227955"/>
  <p:tag name="KSO_WM_UNIT_LAYERLEVEL" val="1_1_1"/>
  <p:tag name="KSO_WM_TAG_VERSION" val="1.0"/>
  <p:tag name="KSO_WM_BEAUTIFY_FLAG" val="#wm#"/>
  <p:tag name="KSO_WM_UNIT_LINE_FORE_SCHEMECOLOR_INDEX" val="6"/>
  <p:tag name="KSO_WM_UNIT_LINE_FILL_TYPE" val="2"/>
</p:tagLst>
</file>

<file path=ppt/tags/tag2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55_4*l_h_x*1_2_1"/>
  <p:tag name="KSO_WM_TEMPLATE_CATEGORY" val="diagram"/>
  <p:tag name="KSO_WM_TEMPLATE_INDEX" val="20227955"/>
  <p:tag name="KSO_WM_UNIT_LAYERLEVEL" val="1_1_1"/>
  <p:tag name="KSO_WM_TAG_VERSION" val="1.0"/>
  <p:tag name="KSO_WM_BEAUTIFY_FLAG" val="#wm#"/>
</p:tagLst>
</file>

<file path=ppt/tags/tag25.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7955_4*l_h_f*1_2_1"/>
  <p:tag name="KSO_WM_TEMPLATE_CATEGORY" val="diagram"/>
  <p:tag name="KSO_WM_TEMPLATE_INDEX" val="20227955"/>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55_4*l_h_i*1_3_1"/>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55_4*l_h_i*1_3_2"/>
  <p:tag name="KSO_WM_TEMPLATE_CATEGORY" val="diagram"/>
  <p:tag name="KSO_WM_TEMPLATE_INDEX" val="2022795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55_4*l_h_i*1_3_3"/>
  <p:tag name="KSO_WM_TEMPLATE_CATEGORY" val="diagram"/>
  <p:tag name="KSO_WM_TEMPLATE_INDEX" val="20227955"/>
  <p:tag name="KSO_WM_UNIT_LAYERLEVEL" val="1_1_1"/>
  <p:tag name="KSO_WM_TAG_VERSION" val="1.0"/>
  <p:tag name="KSO_WM_BEAUTIFY_FLAG" val="#wm#"/>
  <p:tag name="KSO_WM_UNIT_LINE_FORE_SCHEMECOLOR_INDEX" val="5"/>
  <p:tag name="KSO_WM_UNIT_LINE_FILL_TYPE" val="2"/>
</p:tagLst>
</file>

<file path=ppt/tags/tag29.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55_4*l_h_x*1_3_1"/>
  <p:tag name="KSO_WM_TEMPLATE_CATEGORY" val="diagram"/>
  <p:tag name="KSO_WM_TEMPLATE_INDEX" val="20227955"/>
  <p:tag name="KSO_WM_UNIT_LAYERLEVEL" val="1_1_1"/>
  <p:tag name="KSO_WM_TAG_VERSION" val="1.0"/>
  <p:tag name="KSO_WM_BEAUTIFY_FLAG" val="#wm#"/>
</p:tagLst>
</file>

<file path=ppt/tags/tag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7955_4*l_h_f*1_3_1"/>
  <p:tag name="KSO_WM_TEMPLATE_CATEGORY" val="diagram"/>
  <p:tag name="KSO_WM_TEMPLATE_INDEX" val="20227955"/>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55_4*l_h_i*1_4_1"/>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55_4*l_h_i*1_4_2"/>
  <p:tag name="KSO_WM_TEMPLATE_CATEGORY" val="diagram"/>
  <p:tag name="KSO_WM_TEMPLATE_INDEX" val="2022795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55_4*l_h_i*1_4_3"/>
  <p:tag name="KSO_WM_TEMPLATE_CATEGORY" val="diagram"/>
  <p:tag name="KSO_WM_TEMPLATE_INDEX" val="20227955"/>
  <p:tag name="KSO_WM_UNIT_LAYERLEVEL" val="1_1_1"/>
  <p:tag name="KSO_WM_TAG_VERSION" val="1.0"/>
  <p:tag name="KSO_WM_BEAUTIFY_FLAG" val="#wm#"/>
  <p:tag name="KSO_WM_UNIT_LINE_FORE_SCHEMECOLOR_INDEX" val="6"/>
  <p:tag name="KSO_WM_UNIT_LINE_FILL_TYPE" val="2"/>
</p:tagLst>
</file>

<file path=ppt/tags/tag34.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55_4*l_h_x*1_4_1"/>
  <p:tag name="KSO_WM_TEMPLATE_CATEGORY" val="diagram"/>
  <p:tag name="KSO_WM_TEMPLATE_INDEX" val="20227955"/>
  <p:tag name="KSO_WM_UNIT_LAYERLEVEL" val="1_1_1"/>
  <p:tag name="KSO_WM_TAG_VERSION" val="1.0"/>
  <p:tag name="KSO_WM_BEAUTIFY_FLAG" val="#wm#"/>
</p:tagLst>
</file>

<file path=ppt/tags/tag35.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7955_4*l_h_f*1_4_1"/>
  <p:tag name="KSO_WM_TEMPLATE_CATEGORY" val="diagram"/>
  <p:tag name="KSO_WM_TEMPLATE_INDEX" val="20227955"/>
  <p:tag name="KSO_WM_UNIT_LAYERLEVEL" val="1_1_1"/>
  <p:tag name="KSO_WM_TAG_VERSION" val="1.0"/>
  <p:tag name="KSO_WM_BEAUTIFY_FLAG" val="#wm#"/>
  <p:tag name="KSO_WM_UNIT_TEXT_FILL_FORE_SCHEMECOLOR_INDEX" val="13"/>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PP_MARK_KEY" val="7cacf78b-9b70-4a39-840d-a097007d870d"/>
  <p:tag name="COMMONDATA" val="eyJjb3VudCI6OCwiaGRpZCI6IjE2NzkzYTgxZGZkNWQ2NGQ2ZGIzZjlkNmQzMTQ4ZmYxIiwidXNlckNvdW50IjoxfQ=="/>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3470</Words>
  <Application>WPS 演示</Application>
  <PresentationFormat>宽屏</PresentationFormat>
  <Paragraphs>159</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Arial</vt:lpstr>
      <vt:lpstr>宋体</vt:lpstr>
      <vt:lpstr>Wingdings</vt:lpstr>
      <vt:lpstr>黑体</vt:lpstr>
      <vt:lpstr>汉仪文黑-55简</vt:lpstr>
      <vt:lpstr>Gill Sans</vt:lpstr>
      <vt:lpstr>微软雅黑</vt:lpstr>
      <vt:lpstr>Calibri</vt:lpstr>
      <vt:lpstr>Calibri Light</vt:lpstr>
      <vt:lpstr>Gill Sans MT</vt:lpstr>
      <vt:lpstr>Arial Unicode MS</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56</cp:revision>
  <dcterms:created xsi:type="dcterms:W3CDTF">2020-11-02T00:16:00Z</dcterms:created>
  <dcterms:modified xsi:type="dcterms:W3CDTF">2023-04-12T00:52:26Z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