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media/image10.svg" ContentType="image/svg+xml"/>
  <Override PartName="/ppt/media/image4.svg" ContentType="image/svg+xml"/>
  <Override PartName="/ppt/media/image6.svg" ContentType="image/svg+xml"/>
  <Override PartName="/ppt/media/image8.svg" ContentType="image/svg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275" r:id="rId4"/>
    <p:sldId id="258" r:id="rId5"/>
    <p:sldId id="259" r:id="rId6"/>
    <p:sldId id="263" r:id="rId7"/>
    <p:sldId id="262" r:id="rId8"/>
    <p:sldId id="290" r:id="rId9"/>
    <p:sldId id="291" r:id="rId10"/>
    <p:sldId id="302" r:id="rId11"/>
    <p:sldId id="276" r:id="rId12"/>
    <p:sldId id="261" r:id="rId13"/>
    <p:sldId id="292" r:id="rId14"/>
    <p:sldId id="303" r:id="rId15"/>
    <p:sldId id="257" r:id="rId16"/>
  </p:sldIdLst>
  <p:sldSz cx="12192000" cy="6858000"/>
  <p:notesSz cx="6858000" cy="9144000"/>
  <p:embeddedFontLst>
    <p:embeddedFont>
      <p:font typeface="黑体" panose="02010609060101010101" charset="-122"/>
      <p:regular r:id="rId20"/>
    </p:embeddedFont>
    <p:embeddedFont>
      <p:font typeface="汉仪文黑-55简" panose="00020600040101010101" pitchFamily="18" charset="-122"/>
      <p:regular r:id="rId21"/>
    </p:embeddedFont>
    <p:embeddedFont>
      <p:font typeface="微软雅黑" panose="020B0503020204020204" charset="-122"/>
      <p:regular r:id="rId22"/>
    </p:embeddedFont>
    <p:embeddedFont>
      <p:font typeface="Calibri" panose="020F0502020204030204" charset="0"/>
      <p:regular r:id="rId23"/>
      <p:bold r:id="rId24"/>
      <p:italic r:id="rId25"/>
      <p:boldItalic r:id="rId26"/>
    </p:embeddedFont>
    <p:embeddedFont>
      <p:font typeface="Calibri Light" panose="02010600030101010101" charset="-122"/>
      <p:regular r:id="rId27"/>
    </p:embeddedFont>
  </p:embeddedFontLst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7E90"/>
    <a:srgbClr val="578FB7"/>
    <a:srgbClr val="FBCEC8"/>
    <a:srgbClr val="9DCBDB"/>
    <a:srgbClr val="FFDC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8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40.xml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B3237-3EFE-404D-9578-924EAB6E77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19EF3-EDE8-4AFE-B7B3-DF38F1A930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tags" Target="../tags/tag3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tags" Target="../tags/tag3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9" Type="http://schemas.openxmlformats.org/officeDocument/2006/relationships/slideLayout" Target="../slideLayouts/slideLayout1.xml"/><Relationship Id="rId28" Type="http://schemas.openxmlformats.org/officeDocument/2006/relationships/image" Target="../media/image10.svg"/><Relationship Id="rId27" Type="http://schemas.openxmlformats.org/officeDocument/2006/relationships/image" Target="../media/image9.png"/><Relationship Id="rId26" Type="http://schemas.openxmlformats.org/officeDocument/2006/relationships/tags" Target="../tags/tag22.xml"/><Relationship Id="rId25" Type="http://schemas.openxmlformats.org/officeDocument/2006/relationships/image" Target="../media/image8.svg"/><Relationship Id="rId24" Type="http://schemas.openxmlformats.org/officeDocument/2006/relationships/image" Target="../media/image7.png"/><Relationship Id="rId23" Type="http://schemas.openxmlformats.org/officeDocument/2006/relationships/tags" Target="../tags/tag21.xml"/><Relationship Id="rId22" Type="http://schemas.openxmlformats.org/officeDocument/2006/relationships/image" Target="../media/image6.svg"/><Relationship Id="rId21" Type="http://schemas.openxmlformats.org/officeDocument/2006/relationships/image" Target="../media/image5.png"/><Relationship Id="rId20" Type="http://schemas.openxmlformats.org/officeDocument/2006/relationships/tags" Target="../tags/tag20.xml"/><Relationship Id="rId2" Type="http://schemas.openxmlformats.org/officeDocument/2006/relationships/tags" Target="../tags/tag4.xml"/><Relationship Id="rId19" Type="http://schemas.openxmlformats.org/officeDocument/2006/relationships/image" Target="../media/image4.svg"/><Relationship Id="rId18" Type="http://schemas.openxmlformats.org/officeDocument/2006/relationships/image" Target="../media/image3.png"/><Relationship Id="rId17" Type="http://schemas.openxmlformats.org/officeDocument/2006/relationships/tags" Target="../tags/tag19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tags" Target="../tags/tag13.xml"/><Relationship Id="rId10" Type="http://schemas.openxmlformats.org/officeDocument/2006/relationships/tags" Target="../tags/tag12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11.jpeg"/><Relationship Id="rId17" Type="http://schemas.openxmlformats.org/officeDocument/2006/relationships/slideLayout" Target="../slideLayouts/slideLayout1.xml"/><Relationship Id="rId16" Type="http://schemas.openxmlformats.org/officeDocument/2006/relationships/tags" Target="../tags/tag37.xml"/><Relationship Id="rId15" Type="http://schemas.openxmlformats.org/officeDocument/2006/relationships/tags" Target="../tags/tag36.xml"/><Relationship Id="rId14" Type="http://schemas.openxmlformats.org/officeDocument/2006/relationships/tags" Target="../tags/tag35.xml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tags" Target="../tags/tag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448434" y="2194258"/>
            <a:ext cx="7294880" cy="13220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8000" dirty="0" smtClean="0">
                <a:solidFill>
                  <a:srgbClr val="C57E90"/>
                </a:solidFill>
                <a:latin typeface="黑体" panose="02010609060101010101" charset="-122"/>
                <a:ea typeface="黑体" panose="02010609060101010101" charset="-122"/>
              </a:rPr>
              <a:t>大学生养成教育</a:t>
            </a:r>
            <a:endParaRPr lang="zh-CN" altLang="en-US" sz="8000" dirty="0" smtClean="0">
              <a:solidFill>
                <a:srgbClr val="C57E9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405630" y="4171315"/>
            <a:ext cx="2930525" cy="688340"/>
          </a:xfrm>
          <a:prstGeom prst="roundRect">
            <a:avLst>
              <a:gd name="adj" fmla="val 50000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763770" y="4171315"/>
            <a:ext cx="2214880" cy="68834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sz="32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北京出版社</a:t>
            </a:r>
            <a:endParaRPr lang="zh-CN" sz="3200" dirty="0" smtClean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D3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等腰三角形 34"/>
          <p:cNvSpPr/>
          <p:nvPr/>
        </p:nvSpPr>
        <p:spPr>
          <a:xfrm rot="16200000" flipH="1">
            <a:off x="5495636" y="161636"/>
            <a:ext cx="6858000" cy="6534727"/>
          </a:xfrm>
          <a:prstGeom prst="triangle">
            <a:avLst/>
          </a:prstGeom>
          <a:solidFill>
            <a:srgbClr val="FCDA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5400000">
            <a:off x="-161637" y="161637"/>
            <a:ext cx="6858000" cy="6534727"/>
          </a:xfrm>
          <a:prstGeom prst="triangle">
            <a:avLst/>
          </a:prstGeom>
          <a:solidFill>
            <a:srgbClr val="FCDA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92546" y="385618"/>
            <a:ext cx="11406908" cy="6086764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46545" y="584199"/>
            <a:ext cx="10898909" cy="5689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045110" y="782724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课外拓展</a:t>
            </a:r>
            <a:endParaRPr lang="zh-CN" altLang="en-US" sz="32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88670" y="1366520"/>
            <a:ext cx="1061466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气象学家竺可桢，十五岁那年从故乡绍兴小学毕业，考进了上海澄衷学堂。在澄衷学堂，他的才学没有哪个能比得上，可是他的个头和体重，却要比同龄人矮一截，轻十来斤。他的这副单薄瘦弱的身子骨，成了同学们讥讽和嘲笑的目标。</a:t>
            </a:r>
            <a:endParaRPr lang="en-US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457200" algn="l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9296752"/>
                </a:ext>
              </a:extLst>
            </a:pP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一天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晚上，竺可桢辗转反侧，心潮翻涌：我们祖国灾难深重，人民贫穷病弱，被外国人称为“东亚病夫”。现在自己也被人看不起，被骂作短命的人。既然立志要为拯救祖国出力，那就必须首先战胜自己的病弱身体!想到这里，竺可桢霍地从床上爬起来，连夜制订了一个锻炼身体的计划。从那以后，竺可桢每天鸡一啼就起床，到校园里跑步、舞剑、做操……有一天清晨，竺可桢刚一醒来，就听到“轰隆隆”的雷声，从窗户往外一瞧，密密麻麻的雨点下得正紧。今天还要不要按时起床锻炼呢?他刚犹豫了一下，马上又坚定起来：不行，有一回间断，就可能有第二回、第三回……于是，他迅速起床，冒雨跑完了规定的路程。这样坚持了一个时期，竺可桢的体质明显增强了，再也没请过一堂课的病假。这时候，全班同学，包括过去讥讽他的那些同学，都异口同声称赞他是“智体并重”的模范。</a:t>
            </a:r>
            <a:endParaRPr lang="en-US" altLang="zh-CN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132427" y="2383525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633087" y="2882926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实践项目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68914" y="2777234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8929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“阳光体育，健康快乐”主题教育活动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6740" y="1369060"/>
            <a:ext cx="689483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/>
              <a:t>（一）活动目的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体育锻炼习惯需要逐步培养的过程。当个体对某一运动项目产生兴趣，在不断接触之后，其机体形成了一种运动需求，从而不断激励自己参与体育锻炼，形成运动动机；这一行为动机不断增强，使自我体质与技能达到一定的效果；通过展现自我，个体变得更加自信，对体育锻炼更加热爱，从而养成体育锻炼的习惯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（二）活动准备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微信建群，体育类 APP 下载。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 b="1"/>
              <a:t>（三）活动时间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每周进行 150 分钟中等强度的有氧锻炼外，每天学习时还要保证每坐 60 分钟就主动站起来运动几分钟的习惯。</a:t>
            </a:r>
            <a:endParaRPr lang="zh-CN" altLang="en-US"/>
          </a:p>
        </p:txBody>
      </p:sp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780655" y="1759585"/>
            <a:ext cx="3225800" cy="36995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8929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“阳光体育，健康快乐”主题教育活动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6740" y="1369060"/>
            <a:ext cx="6738620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b="1"/>
              <a:t>（四）活动内容</a:t>
            </a:r>
            <a:endParaRPr lang="zh-CN" altLang="en-US" b="1"/>
          </a:p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rgbClr val="C57E90"/>
                </a:solidFill>
              </a:rPr>
              <a:t>1. 培养大学生的运动兴趣，形成运动动机</a:t>
            </a:r>
            <a:endParaRPr lang="zh-CN" altLang="en-US">
              <a:solidFill>
                <a:srgbClr val="C57E90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体育运动类 APP 是网络时代的产物，是体育运动与电子科技融合的新生事物，为体育运动爱好者提供便利。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rgbClr val="C57E90"/>
                </a:solidFill>
              </a:rPr>
              <a:t>2. 满足大学生运动需求，养成良好的体育习惯</a:t>
            </a:r>
            <a:endParaRPr lang="zh-CN" altLang="en-US">
              <a:solidFill>
                <a:srgbClr val="C57E90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个体对运动产生兴趣后，会对其参与的运动形成知识、装备以及情感等方面更多的需求。</a:t>
            </a:r>
            <a:endParaRPr lang="zh-CN" altLang="en-US"/>
          </a:p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rgbClr val="C57E90"/>
                </a:solidFill>
              </a:rPr>
              <a:t>3. 展示运动成果，提升自信心</a:t>
            </a:r>
            <a:endParaRPr lang="zh-CN" altLang="en-US">
              <a:solidFill>
                <a:srgbClr val="C57E90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/>
              <a:t>运动成果是对自身行为很好的反馈，通过自身的努力，大学生机体的形态以及体能方面会有一定的改善，个体对自身运动成果的满足感也能推动其继续坚持体育锻炼。</a:t>
            </a:r>
            <a:endParaRPr lang="zh-CN" altLang="en-US"/>
          </a:p>
        </p:txBody>
      </p:sp>
      <p:pic>
        <p:nvPicPr>
          <p:cNvPr id="104" name="图片 10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769860" y="1664335"/>
            <a:ext cx="3702685" cy="3794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3525647" y="2107077"/>
            <a:ext cx="46532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57E90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谢谢</a:t>
            </a:r>
            <a:r>
              <a:rPr lang="zh-CN" altLang="en-US" sz="8800" dirty="0" smtClean="0">
                <a:solidFill>
                  <a:srgbClr val="578FB7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观看</a:t>
            </a:r>
            <a:endParaRPr lang="zh-CN" altLang="en-US" sz="8800" dirty="0" smtClean="0">
              <a:solidFill>
                <a:srgbClr val="578FB7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4405630" y="4171315"/>
            <a:ext cx="2585085" cy="631190"/>
          </a:xfrm>
          <a:prstGeom prst="roundRect">
            <a:avLst>
              <a:gd name="adj" fmla="val 50000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388485" y="4171315"/>
            <a:ext cx="2602230" cy="6305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北京出版社</a:t>
            </a:r>
            <a:endParaRPr lang="zh-CN" sz="2800" dirty="0" smtClean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9D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4343952" y="0"/>
            <a:ext cx="7852531" cy="3439142"/>
          </a:xfrm>
          <a:prstGeom prst="rect">
            <a:avLst/>
          </a:prstGeom>
          <a:solidFill>
            <a:srgbClr val="E5C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" y="3439143"/>
            <a:ext cx="4343951" cy="3418858"/>
          </a:xfrm>
          <a:prstGeom prst="rect">
            <a:avLst/>
          </a:prstGeom>
          <a:solidFill>
            <a:srgbClr val="E5C2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93595" y="309282"/>
            <a:ext cx="11604811" cy="62394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dist="25400" dir="2400000" sx="101000" sy="101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8162364" y="880784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9265023" y="880783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0367682" y="880783"/>
            <a:ext cx="860611" cy="860611"/>
          </a:xfrm>
          <a:prstGeom prst="ellipse">
            <a:avLst/>
          </a:prstGeom>
          <a:solidFill>
            <a:srgbClr val="5E9D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65"/>
          <p:cNvSpPr>
            <a:spLocks noEditPoints="1"/>
          </p:cNvSpPr>
          <p:nvPr/>
        </p:nvSpPr>
        <p:spPr bwMode="auto">
          <a:xfrm>
            <a:off x="10518746" y="1131176"/>
            <a:ext cx="558481" cy="399594"/>
          </a:xfrm>
          <a:custGeom>
            <a:avLst/>
            <a:gdLst>
              <a:gd name="T0" fmla="*/ 763 w 3584"/>
              <a:gd name="T1" fmla="*/ 1686 h 2687"/>
              <a:gd name="T2" fmla="*/ 996 w 3584"/>
              <a:gd name="T3" fmla="*/ 1876 h 2687"/>
              <a:gd name="T4" fmla="*/ 1212 w 3584"/>
              <a:gd name="T5" fmla="*/ 2067 h 2687"/>
              <a:gd name="T6" fmla="*/ 1400 w 3584"/>
              <a:gd name="T7" fmla="*/ 2264 h 2687"/>
              <a:gd name="T8" fmla="*/ 1382 w 3584"/>
              <a:gd name="T9" fmla="*/ 2616 h 2687"/>
              <a:gd name="T10" fmla="*/ 1055 w 3584"/>
              <a:gd name="T11" fmla="*/ 2635 h 2687"/>
              <a:gd name="T12" fmla="*/ 1046 w 3584"/>
              <a:gd name="T13" fmla="*/ 2390 h 2687"/>
              <a:gd name="T14" fmla="*/ 793 w 3584"/>
              <a:gd name="T15" fmla="*/ 2341 h 2687"/>
              <a:gd name="T16" fmla="*/ 760 w 3584"/>
              <a:gd name="T17" fmla="*/ 2154 h 2687"/>
              <a:gd name="T18" fmla="*/ 545 w 3584"/>
              <a:gd name="T19" fmla="*/ 2046 h 2687"/>
              <a:gd name="T20" fmla="*/ 502 w 3584"/>
              <a:gd name="T21" fmla="*/ 1911 h 2687"/>
              <a:gd name="T22" fmla="*/ 310 w 3584"/>
              <a:gd name="T23" fmla="*/ 1726 h 2687"/>
              <a:gd name="T24" fmla="*/ 567 w 3584"/>
              <a:gd name="T25" fmla="*/ 1457 h 2687"/>
              <a:gd name="T26" fmla="*/ 1656 w 3584"/>
              <a:gd name="T27" fmla="*/ 132 h 2687"/>
              <a:gd name="T28" fmla="*/ 1503 w 3584"/>
              <a:gd name="T29" fmla="*/ 242 h 2687"/>
              <a:gd name="T30" fmla="*/ 1129 w 3584"/>
              <a:gd name="T31" fmla="*/ 490 h 2687"/>
              <a:gd name="T32" fmla="*/ 1133 w 3584"/>
              <a:gd name="T33" fmla="*/ 1009 h 2687"/>
              <a:gd name="T34" fmla="*/ 1524 w 3584"/>
              <a:gd name="T35" fmla="*/ 1080 h 2687"/>
              <a:gd name="T36" fmla="*/ 2026 w 3584"/>
              <a:gd name="T37" fmla="*/ 879 h 2687"/>
              <a:gd name="T38" fmla="*/ 2224 w 3584"/>
              <a:gd name="T39" fmla="*/ 1016 h 2687"/>
              <a:gd name="T40" fmla="*/ 2359 w 3584"/>
              <a:gd name="T41" fmla="*/ 1156 h 2687"/>
              <a:gd name="T42" fmla="*/ 2492 w 3584"/>
              <a:gd name="T43" fmla="*/ 1295 h 2687"/>
              <a:gd name="T44" fmla="*/ 2841 w 3584"/>
              <a:gd name="T45" fmla="*/ 1656 h 2687"/>
              <a:gd name="T46" fmla="*/ 2770 w 3584"/>
              <a:gd name="T47" fmla="*/ 1928 h 2687"/>
              <a:gd name="T48" fmla="*/ 2488 w 3584"/>
              <a:gd name="T49" fmla="*/ 1753 h 2687"/>
              <a:gd name="T50" fmla="*/ 2349 w 3584"/>
              <a:gd name="T51" fmla="*/ 1626 h 2687"/>
              <a:gd name="T52" fmla="*/ 2340 w 3584"/>
              <a:gd name="T53" fmla="*/ 1664 h 2687"/>
              <a:gd name="T54" fmla="*/ 2578 w 3584"/>
              <a:gd name="T55" fmla="*/ 1930 h 2687"/>
              <a:gd name="T56" fmla="*/ 2552 w 3584"/>
              <a:gd name="T57" fmla="*/ 2176 h 2687"/>
              <a:gd name="T58" fmla="*/ 2266 w 3584"/>
              <a:gd name="T59" fmla="*/ 2070 h 2687"/>
              <a:gd name="T60" fmla="*/ 2025 w 3584"/>
              <a:gd name="T61" fmla="*/ 1855 h 2687"/>
              <a:gd name="T62" fmla="*/ 2147 w 3584"/>
              <a:gd name="T63" fmla="*/ 2024 h 2687"/>
              <a:gd name="T64" fmla="*/ 2312 w 3584"/>
              <a:gd name="T65" fmla="*/ 2280 h 2687"/>
              <a:gd name="T66" fmla="*/ 2066 w 3584"/>
              <a:gd name="T67" fmla="*/ 2400 h 2687"/>
              <a:gd name="T68" fmla="*/ 1827 w 3584"/>
              <a:gd name="T69" fmla="*/ 2151 h 2687"/>
              <a:gd name="T70" fmla="*/ 1737 w 3584"/>
              <a:gd name="T71" fmla="*/ 2100 h 2687"/>
              <a:gd name="T72" fmla="*/ 1848 w 3584"/>
              <a:gd name="T73" fmla="*/ 2248 h 2687"/>
              <a:gd name="T74" fmla="*/ 1987 w 3584"/>
              <a:gd name="T75" fmla="*/ 2508 h 2687"/>
              <a:gd name="T76" fmla="*/ 1724 w 3584"/>
              <a:gd name="T77" fmla="*/ 2582 h 2687"/>
              <a:gd name="T78" fmla="*/ 1644 w 3584"/>
              <a:gd name="T79" fmla="*/ 2446 h 2687"/>
              <a:gd name="T80" fmla="*/ 1392 w 3584"/>
              <a:gd name="T81" fmla="*/ 2069 h 2687"/>
              <a:gd name="T82" fmla="*/ 1097 w 3584"/>
              <a:gd name="T83" fmla="*/ 1681 h 2687"/>
              <a:gd name="T84" fmla="*/ 734 w 3584"/>
              <a:gd name="T85" fmla="*/ 1321 h 2687"/>
              <a:gd name="T86" fmla="*/ 267 w 3584"/>
              <a:gd name="T87" fmla="*/ 1429 h 2687"/>
              <a:gd name="T88" fmla="*/ 11 w 3584"/>
              <a:gd name="T89" fmla="*/ 1498 h 2687"/>
              <a:gd name="T90" fmla="*/ 619 w 3584"/>
              <a:gd name="T91" fmla="*/ 351 h 2687"/>
              <a:gd name="T92" fmla="*/ 772 w 3584"/>
              <a:gd name="T93" fmla="*/ 263 h 2687"/>
              <a:gd name="T94" fmla="*/ 1188 w 3584"/>
              <a:gd name="T95" fmla="*/ 50 h 2687"/>
              <a:gd name="T96" fmla="*/ 2446 w 3584"/>
              <a:gd name="T97" fmla="*/ 56 h 2687"/>
              <a:gd name="T98" fmla="*/ 2825 w 3584"/>
              <a:gd name="T99" fmla="*/ 385 h 2687"/>
              <a:gd name="T100" fmla="*/ 2962 w 3584"/>
              <a:gd name="T101" fmla="*/ 458 h 2687"/>
              <a:gd name="T102" fmla="*/ 3316 w 3584"/>
              <a:gd name="T103" fmla="*/ 398 h 2687"/>
              <a:gd name="T104" fmla="*/ 3584 w 3584"/>
              <a:gd name="T105" fmla="*/ 1458 h 2687"/>
              <a:gd name="T106" fmla="*/ 3335 w 3584"/>
              <a:gd name="T107" fmla="*/ 1506 h 2687"/>
              <a:gd name="T108" fmla="*/ 3055 w 3584"/>
              <a:gd name="T109" fmla="*/ 1502 h 2687"/>
              <a:gd name="T110" fmla="*/ 2714 w 3584"/>
              <a:gd name="T111" fmla="*/ 1171 h 2687"/>
              <a:gd name="T112" fmla="*/ 2325 w 3584"/>
              <a:gd name="T113" fmla="*/ 772 h 2687"/>
              <a:gd name="T114" fmla="*/ 2197 w 3584"/>
              <a:gd name="T115" fmla="*/ 653 h 2687"/>
              <a:gd name="T116" fmla="*/ 1845 w 3584"/>
              <a:gd name="T117" fmla="*/ 733 h 2687"/>
              <a:gd name="T118" fmla="*/ 1414 w 3584"/>
              <a:gd name="T119" fmla="*/ 952 h 2687"/>
              <a:gd name="T120" fmla="*/ 1186 w 3584"/>
              <a:gd name="T121" fmla="*/ 674 h 2687"/>
              <a:gd name="T122" fmla="*/ 1604 w 3584"/>
              <a:gd name="T123" fmla="*/ 363 h 2687"/>
              <a:gd name="T124" fmla="*/ 2186 w 3584"/>
              <a:gd name="T125" fmla="*/ 28 h 2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84" h="2687">
                <a:moveTo>
                  <a:pt x="567" y="1457"/>
                </a:moveTo>
                <a:lnTo>
                  <a:pt x="600" y="1458"/>
                </a:lnTo>
                <a:lnTo>
                  <a:pt x="632" y="1466"/>
                </a:lnTo>
                <a:lnTo>
                  <a:pt x="661" y="1478"/>
                </a:lnTo>
                <a:lnTo>
                  <a:pt x="689" y="1495"/>
                </a:lnTo>
                <a:lnTo>
                  <a:pt x="715" y="1517"/>
                </a:lnTo>
                <a:lnTo>
                  <a:pt x="733" y="1541"/>
                </a:lnTo>
                <a:lnTo>
                  <a:pt x="747" y="1567"/>
                </a:lnTo>
                <a:lnTo>
                  <a:pt x="757" y="1596"/>
                </a:lnTo>
                <a:lnTo>
                  <a:pt x="764" y="1625"/>
                </a:lnTo>
                <a:lnTo>
                  <a:pt x="765" y="1656"/>
                </a:lnTo>
                <a:lnTo>
                  <a:pt x="763" y="1686"/>
                </a:lnTo>
                <a:lnTo>
                  <a:pt x="756" y="1717"/>
                </a:lnTo>
                <a:lnTo>
                  <a:pt x="785" y="1712"/>
                </a:lnTo>
                <a:lnTo>
                  <a:pt x="815" y="1710"/>
                </a:lnTo>
                <a:lnTo>
                  <a:pt x="844" y="1714"/>
                </a:lnTo>
                <a:lnTo>
                  <a:pt x="873" y="1720"/>
                </a:lnTo>
                <a:lnTo>
                  <a:pt x="899" y="1731"/>
                </a:lnTo>
                <a:lnTo>
                  <a:pt x="924" y="1747"/>
                </a:lnTo>
                <a:lnTo>
                  <a:pt x="947" y="1767"/>
                </a:lnTo>
                <a:lnTo>
                  <a:pt x="965" y="1792"/>
                </a:lnTo>
                <a:lnTo>
                  <a:pt x="981" y="1818"/>
                </a:lnTo>
                <a:lnTo>
                  <a:pt x="991" y="1847"/>
                </a:lnTo>
                <a:lnTo>
                  <a:pt x="996" y="1876"/>
                </a:lnTo>
                <a:lnTo>
                  <a:pt x="997" y="1906"/>
                </a:lnTo>
                <a:lnTo>
                  <a:pt x="995" y="1937"/>
                </a:lnTo>
                <a:lnTo>
                  <a:pt x="988" y="1968"/>
                </a:lnTo>
                <a:lnTo>
                  <a:pt x="1018" y="1962"/>
                </a:lnTo>
                <a:lnTo>
                  <a:pt x="1047" y="1961"/>
                </a:lnTo>
                <a:lnTo>
                  <a:pt x="1077" y="1963"/>
                </a:lnTo>
                <a:lnTo>
                  <a:pt x="1105" y="1971"/>
                </a:lnTo>
                <a:lnTo>
                  <a:pt x="1132" y="1982"/>
                </a:lnTo>
                <a:lnTo>
                  <a:pt x="1156" y="1997"/>
                </a:lnTo>
                <a:lnTo>
                  <a:pt x="1179" y="2018"/>
                </a:lnTo>
                <a:lnTo>
                  <a:pt x="1198" y="2041"/>
                </a:lnTo>
                <a:lnTo>
                  <a:pt x="1212" y="2067"/>
                </a:lnTo>
                <a:lnTo>
                  <a:pt x="1223" y="2093"/>
                </a:lnTo>
                <a:lnTo>
                  <a:pt x="1229" y="2122"/>
                </a:lnTo>
                <a:lnTo>
                  <a:pt x="1232" y="2151"/>
                </a:lnTo>
                <a:lnTo>
                  <a:pt x="1229" y="2180"/>
                </a:lnTo>
                <a:lnTo>
                  <a:pt x="1225" y="2210"/>
                </a:lnTo>
                <a:lnTo>
                  <a:pt x="1215" y="2239"/>
                </a:lnTo>
                <a:lnTo>
                  <a:pt x="1248" y="2232"/>
                </a:lnTo>
                <a:lnTo>
                  <a:pt x="1280" y="2228"/>
                </a:lnTo>
                <a:lnTo>
                  <a:pt x="1311" y="2230"/>
                </a:lnTo>
                <a:lnTo>
                  <a:pt x="1343" y="2236"/>
                </a:lnTo>
                <a:lnTo>
                  <a:pt x="1372" y="2248"/>
                </a:lnTo>
                <a:lnTo>
                  <a:pt x="1400" y="2264"/>
                </a:lnTo>
                <a:lnTo>
                  <a:pt x="1424" y="2286"/>
                </a:lnTo>
                <a:lnTo>
                  <a:pt x="1444" y="2312"/>
                </a:lnTo>
                <a:lnTo>
                  <a:pt x="1461" y="2342"/>
                </a:lnTo>
                <a:lnTo>
                  <a:pt x="1471" y="2374"/>
                </a:lnTo>
                <a:lnTo>
                  <a:pt x="1476" y="2406"/>
                </a:lnTo>
                <a:lnTo>
                  <a:pt x="1477" y="2440"/>
                </a:lnTo>
                <a:lnTo>
                  <a:pt x="1472" y="2473"/>
                </a:lnTo>
                <a:lnTo>
                  <a:pt x="1463" y="2507"/>
                </a:lnTo>
                <a:lnTo>
                  <a:pt x="1448" y="2538"/>
                </a:lnTo>
                <a:lnTo>
                  <a:pt x="1429" y="2569"/>
                </a:lnTo>
                <a:lnTo>
                  <a:pt x="1404" y="2597"/>
                </a:lnTo>
                <a:lnTo>
                  <a:pt x="1382" y="2616"/>
                </a:lnTo>
                <a:lnTo>
                  <a:pt x="1357" y="2634"/>
                </a:lnTo>
                <a:lnTo>
                  <a:pt x="1330" y="2650"/>
                </a:lnTo>
                <a:lnTo>
                  <a:pt x="1301" y="2663"/>
                </a:lnTo>
                <a:lnTo>
                  <a:pt x="1272" y="2674"/>
                </a:lnTo>
                <a:lnTo>
                  <a:pt x="1241" y="2681"/>
                </a:lnTo>
                <a:lnTo>
                  <a:pt x="1211" y="2686"/>
                </a:lnTo>
                <a:lnTo>
                  <a:pt x="1180" y="2687"/>
                </a:lnTo>
                <a:lnTo>
                  <a:pt x="1151" y="2684"/>
                </a:lnTo>
                <a:lnTo>
                  <a:pt x="1124" y="2679"/>
                </a:lnTo>
                <a:lnTo>
                  <a:pt x="1097" y="2668"/>
                </a:lnTo>
                <a:lnTo>
                  <a:pt x="1075" y="2654"/>
                </a:lnTo>
                <a:lnTo>
                  <a:pt x="1055" y="2635"/>
                </a:lnTo>
                <a:lnTo>
                  <a:pt x="1036" y="2610"/>
                </a:lnTo>
                <a:lnTo>
                  <a:pt x="1024" y="2585"/>
                </a:lnTo>
                <a:lnTo>
                  <a:pt x="1018" y="2561"/>
                </a:lnTo>
                <a:lnTo>
                  <a:pt x="1016" y="2537"/>
                </a:lnTo>
                <a:lnTo>
                  <a:pt x="1018" y="2514"/>
                </a:lnTo>
                <a:lnTo>
                  <a:pt x="1023" y="2491"/>
                </a:lnTo>
                <a:lnTo>
                  <a:pt x="1030" y="2470"/>
                </a:lnTo>
                <a:lnTo>
                  <a:pt x="1039" y="2448"/>
                </a:lnTo>
                <a:lnTo>
                  <a:pt x="1048" y="2426"/>
                </a:lnTo>
                <a:lnTo>
                  <a:pt x="1057" y="2404"/>
                </a:lnTo>
                <a:lnTo>
                  <a:pt x="1066" y="2383"/>
                </a:lnTo>
                <a:lnTo>
                  <a:pt x="1046" y="2390"/>
                </a:lnTo>
                <a:lnTo>
                  <a:pt x="1025" y="2396"/>
                </a:lnTo>
                <a:lnTo>
                  <a:pt x="1005" y="2403"/>
                </a:lnTo>
                <a:lnTo>
                  <a:pt x="982" y="2408"/>
                </a:lnTo>
                <a:lnTo>
                  <a:pt x="959" y="2414"/>
                </a:lnTo>
                <a:lnTo>
                  <a:pt x="936" y="2416"/>
                </a:lnTo>
                <a:lnTo>
                  <a:pt x="913" y="2417"/>
                </a:lnTo>
                <a:lnTo>
                  <a:pt x="890" y="2415"/>
                </a:lnTo>
                <a:lnTo>
                  <a:pt x="868" y="2410"/>
                </a:lnTo>
                <a:lnTo>
                  <a:pt x="848" y="2400"/>
                </a:lnTo>
                <a:lnTo>
                  <a:pt x="828" y="2386"/>
                </a:lnTo>
                <a:lnTo>
                  <a:pt x="811" y="2367"/>
                </a:lnTo>
                <a:lnTo>
                  <a:pt x="793" y="2341"/>
                </a:lnTo>
                <a:lnTo>
                  <a:pt x="783" y="2317"/>
                </a:lnTo>
                <a:lnTo>
                  <a:pt x="778" y="2293"/>
                </a:lnTo>
                <a:lnTo>
                  <a:pt x="778" y="2269"/>
                </a:lnTo>
                <a:lnTo>
                  <a:pt x="781" y="2246"/>
                </a:lnTo>
                <a:lnTo>
                  <a:pt x="787" y="2224"/>
                </a:lnTo>
                <a:lnTo>
                  <a:pt x="794" y="2201"/>
                </a:lnTo>
                <a:lnTo>
                  <a:pt x="802" y="2179"/>
                </a:lnTo>
                <a:lnTo>
                  <a:pt x="809" y="2159"/>
                </a:lnTo>
                <a:lnTo>
                  <a:pt x="817" y="2137"/>
                </a:lnTo>
                <a:lnTo>
                  <a:pt x="799" y="2142"/>
                </a:lnTo>
                <a:lnTo>
                  <a:pt x="780" y="2148"/>
                </a:lnTo>
                <a:lnTo>
                  <a:pt x="760" y="2154"/>
                </a:lnTo>
                <a:lnTo>
                  <a:pt x="740" y="2160"/>
                </a:lnTo>
                <a:lnTo>
                  <a:pt x="719" y="2164"/>
                </a:lnTo>
                <a:lnTo>
                  <a:pt x="698" y="2168"/>
                </a:lnTo>
                <a:lnTo>
                  <a:pt x="677" y="2168"/>
                </a:lnTo>
                <a:lnTo>
                  <a:pt x="656" y="2167"/>
                </a:lnTo>
                <a:lnTo>
                  <a:pt x="636" y="2162"/>
                </a:lnTo>
                <a:lnTo>
                  <a:pt x="615" y="2152"/>
                </a:lnTo>
                <a:lnTo>
                  <a:pt x="597" y="2137"/>
                </a:lnTo>
                <a:lnTo>
                  <a:pt x="578" y="2117"/>
                </a:lnTo>
                <a:lnTo>
                  <a:pt x="562" y="2092"/>
                </a:lnTo>
                <a:lnTo>
                  <a:pt x="551" y="2068"/>
                </a:lnTo>
                <a:lnTo>
                  <a:pt x="545" y="2046"/>
                </a:lnTo>
                <a:lnTo>
                  <a:pt x="544" y="2024"/>
                </a:lnTo>
                <a:lnTo>
                  <a:pt x="545" y="2004"/>
                </a:lnTo>
                <a:lnTo>
                  <a:pt x="550" y="1983"/>
                </a:lnTo>
                <a:lnTo>
                  <a:pt x="556" y="1963"/>
                </a:lnTo>
                <a:lnTo>
                  <a:pt x="563" y="1945"/>
                </a:lnTo>
                <a:lnTo>
                  <a:pt x="571" y="1925"/>
                </a:lnTo>
                <a:lnTo>
                  <a:pt x="578" y="1906"/>
                </a:lnTo>
                <a:lnTo>
                  <a:pt x="585" y="1887"/>
                </a:lnTo>
                <a:lnTo>
                  <a:pt x="565" y="1892"/>
                </a:lnTo>
                <a:lnTo>
                  <a:pt x="544" y="1899"/>
                </a:lnTo>
                <a:lnTo>
                  <a:pt x="524" y="1906"/>
                </a:lnTo>
                <a:lnTo>
                  <a:pt x="502" y="1911"/>
                </a:lnTo>
                <a:lnTo>
                  <a:pt x="480" y="1916"/>
                </a:lnTo>
                <a:lnTo>
                  <a:pt x="457" y="1919"/>
                </a:lnTo>
                <a:lnTo>
                  <a:pt x="435" y="1918"/>
                </a:lnTo>
                <a:lnTo>
                  <a:pt x="412" y="1913"/>
                </a:lnTo>
                <a:lnTo>
                  <a:pt x="389" y="1903"/>
                </a:lnTo>
                <a:lnTo>
                  <a:pt x="368" y="1888"/>
                </a:lnTo>
                <a:lnTo>
                  <a:pt x="346" y="1866"/>
                </a:lnTo>
                <a:lnTo>
                  <a:pt x="328" y="1841"/>
                </a:lnTo>
                <a:lnTo>
                  <a:pt x="317" y="1815"/>
                </a:lnTo>
                <a:lnTo>
                  <a:pt x="311" y="1786"/>
                </a:lnTo>
                <a:lnTo>
                  <a:pt x="309" y="1756"/>
                </a:lnTo>
                <a:lnTo>
                  <a:pt x="310" y="1726"/>
                </a:lnTo>
                <a:lnTo>
                  <a:pt x="316" y="1694"/>
                </a:lnTo>
                <a:lnTo>
                  <a:pt x="325" y="1662"/>
                </a:lnTo>
                <a:lnTo>
                  <a:pt x="338" y="1632"/>
                </a:lnTo>
                <a:lnTo>
                  <a:pt x="353" y="1602"/>
                </a:lnTo>
                <a:lnTo>
                  <a:pt x="371" y="1575"/>
                </a:lnTo>
                <a:lnTo>
                  <a:pt x="391" y="1549"/>
                </a:lnTo>
                <a:lnTo>
                  <a:pt x="412" y="1526"/>
                </a:lnTo>
                <a:lnTo>
                  <a:pt x="440" y="1502"/>
                </a:lnTo>
                <a:lnTo>
                  <a:pt x="470" y="1483"/>
                </a:lnTo>
                <a:lnTo>
                  <a:pt x="502" y="1469"/>
                </a:lnTo>
                <a:lnTo>
                  <a:pt x="535" y="1460"/>
                </a:lnTo>
                <a:lnTo>
                  <a:pt x="567" y="1457"/>
                </a:lnTo>
                <a:close/>
                <a:moveTo>
                  <a:pt x="1351" y="15"/>
                </a:moveTo>
                <a:lnTo>
                  <a:pt x="1395" y="17"/>
                </a:lnTo>
                <a:lnTo>
                  <a:pt x="1437" y="23"/>
                </a:lnTo>
                <a:lnTo>
                  <a:pt x="1475" y="31"/>
                </a:lnTo>
                <a:lnTo>
                  <a:pt x="1510" y="41"/>
                </a:lnTo>
                <a:lnTo>
                  <a:pt x="1540" y="54"/>
                </a:lnTo>
                <a:lnTo>
                  <a:pt x="1568" y="67"/>
                </a:lnTo>
                <a:lnTo>
                  <a:pt x="1592" y="82"/>
                </a:lnTo>
                <a:lnTo>
                  <a:pt x="1612" y="96"/>
                </a:lnTo>
                <a:lnTo>
                  <a:pt x="1631" y="109"/>
                </a:lnTo>
                <a:lnTo>
                  <a:pt x="1645" y="121"/>
                </a:lnTo>
                <a:lnTo>
                  <a:pt x="1656" y="132"/>
                </a:lnTo>
                <a:lnTo>
                  <a:pt x="1664" y="139"/>
                </a:lnTo>
                <a:lnTo>
                  <a:pt x="1668" y="145"/>
                </a:lnTo>
                <a:lnTo>
                  <a:pt x="1669" y="147"/>
                </a:lnTo>
                <a:lnTo>
                  <a:pt x="1667" y="149"/>
                </a:lnTo>
                <a:lnTo>
                  <a:pt x="1659" y="152"/>
                </a:lnTo>
                <a:lnTo>
                  <a:pt x="1647" y="160"/>
                </a:lnTo>
                <a:lnTo>
                  <a:pt x="1631" y="169"/>
                </a:lnTo>
                <a:lnTo>
                  <a:pt x="1610" y="180"/>
                </a:lnTo>
                <a:lnTo>
                  <a:pt x="1587" y="193"/>
                </a:lnTo>
                <a:lnTo>
                  <a:pt x="1561" y="208"/>
                </a:lnTo>
                <a:lnTo>
                  <a:pt x="1533" y="224"/>
                </a:lnTo>
                <a:lnTo>
                  <a:pt x="1503" y="242"/>
                </a:lnTo>
                <a:lnTo>
                  <a:pt x="1472" y="260"/>
                </a:lnTo>
                <a:lnTo>
                  <a:pt x="1439" y="279"/>
                </a:lnTo>
                <a:lnTo>
                  <a:pt x="1406" y="299"/>
                </a:lnTo>
                <a:lnTo>
                  <a:pt x="1372" y="318"/>
                </a:lnTo>
                <a:lnTo>
                  <a:pt x="1340" y="339"/>
                </a:lnTo>
                <a:lnTo>
                  <a:pt x="1308" y="359"/>
                </a:lnTo>
                <a:lnTo>
                  <a:pt x="1277" y="378"/>
                </a:lnTo>
                <a:lnTo>
                  <a:pt x="1249" y="397"/>
                </a:lnTo>
                <a:lnTo>
                  <a:pt x="1222" y="414"/>
                </a:lnTo>
                <a:lnTo>
                  <a:pt x="1198" y="432"/>
                </a:lnTo>
                <a:lnTo>
                  <a:pt x="1162" y="458"/>
                </a:lnTo>
                <a:lnTo>
                  <a:pt x="1129" y="490"/>
                </a:lnTo>
                <a:lnTo>
                  <a:pt x="1100" y="524"/>
                </a:lnTo>
                <a:lnTo>
                  <a:pt x="1075" y="564"/>
                </a:lnTo>
                <a:lnTo>
                  <a:pt x="1055" y="605"/>
                </a:lnTo>
                <a:lnTo>
                  <a:pt x="1041" y="650"/>
                </a:lnTo>
                <a:lnTo>
                  <a:pt x="1031" y="697"/>
                </a:lnTo>
                <a:lnTo>
                  <a:pt x="1029" y="746"/>
                </a:lnTo>
                <a:lnTo>
                  <a:pt x="1032" y="796"/>
                </a:lnTo>
                <a:lnTo>
                  <a:pt x="1041" y="845"/>
                </a:lnTo>
                <a:lnTo>
                  <a:pt x="1056" y="891"/>
                </a:lnTo>
                <a:lnTo>
                  <a:pt x="1077" y="934"/>
                </a:lnTo>
                <a:lnTo>
                  <a:pt x="1103" y="973"/>
                </a:lnTo>
                <a:lnTo>
                  <a:pt x="1133" y="1009"/>
                </a:lnTo>
                <a:lnTo>
                  <a:pt x="1167" y="1040"/>
                </a:lnTo>
                <a:lnTo>
                  <a:pt x="1205" y="1067"/>
                </a:lnTo>
                <a:lnTo>
                  <a:pt x="1247" y="1088"/>
                </a:lnTo>
                <a:lnTo>
                  <a:pt x="1292" y="1104"/>
                </a:lnTo>
                <a:lnTo>
                  <a:pt x="1339" y="1114"/>
                </a:lnTo>
                <a:lnTo>
                  <a:pt x="1387" y="1118"/>
                </a:lnTo>
                <a:lnTo>
                  <a:pt x="1397" y="1117"/>
                </a:lnTo>
                <a:lnTo>
                  <a:pt x="1413" y="1114"/>
                </a:lnTo>
                <a:lnTo>
                  <a:pt x="1435" y="1109"/>
                </a:lnTo>
                <a:lnTo>
                  <a:pt x="1461" y="1102"/>
                </a:lnTo>
                <a:lnTo>
                  <a:pt x="1490" y="1092"/>
                </a:lnTo>
                <a:lnTo>
                  <a:pt x="1524" y="1080"/>
                </a:lnTo>
                <a:lnTo>
                  <a:pt x="1560" y="1063"/>
                </a:lnTo>
                <a:lnTo>
                  <a:pt x="1597" y="1045"/>
                </a:lnTo>
                <a:lnTo>
                  <a:pt x="1646" y="1021"/>
                </a:lnTo>
                <a:lnTo>
                  <a:pt x="1699" y="996"/>
                </a:lnTo>
                <a:lnTo>
                  <a:pt x="1753" y="970"/>
                </a:lnTo>
                <a:lnTo>
                  <a:pt x="1808" y="944"/>
                </a:lnTo>
                <a:lnTo>
                  <a:pt x="1861" y="919"/>
                </a:lnTo>
                <a:lnTo>
                  <a:pt x="1911" y="896"/>
                </a:lnTo>
                <a:lnTo>
                  <a:pt x="1942" y="884"/>
                </a:lnTo>
                <a:lnTo>
                  <a:pt x="1971" y="878"/>
                </a:lnTo>
                <a:lnTo>
                  <a:pt x="2000" y="877"/>
                </a:lnTo>
                <a:lnTo>
                  <a:pt x="2026" y="879"/>
                </a:lnTo>
                <a:lnTo>
                  <a:pt x="2050" y="883"/>
                </a:lnTo>
                <a:lnTo>
                  <a:pt x="2073" y="891"/>
                </a:lnTo>
                <a:lnTo>
                  <a:pt x="2092" y="900"/>
                </a:lnTo>
                <a:lnTo>
                  <a:pt x="2110" y="910"/>
                </a:lnTo>
                <a:lnTo>
                  <a:pt x="2124" y="918"/>
                </a:lnTo>
                <a:lnTo>
                  <a:pt x="2136" y="927"/>
                </a:lnTo>
                <a:lnTo>
                  <a:pt x="2145" y="935"/>
                </a:lnTo>
                <a:lnTo>
                  <a:pt x="2150" y="939"/>
                </a:lnTo>
                <a:lnTo>
                  <a:pt x="2152" y="941"/>
                </a:lnTo>
                <a:lnTo>
                  <a:pt x="2179" y="968"/>
                </a:lnTo>
                <a:lnTo>
                  <a:pt x="2203" y="994"/>
                </a:lnTo>
                <a:lnTo>
                  <a:pt x="2224" y="1016"/>
                </a:lnTo>
                <a:lnTo>
                  <a:pt x="2243" y="1036"/>
                </a:lnTo>
                <a:lnTo>
                  <a:pt x="2260" y="1054"/>
                </a:lnTo>
                <a:lnTo>
                  <a:pt x="2276" y="1070"/>
                </a:lnTo>
                <a:lnTo>
                  <a:pt x="2289" y="1084"/>
                </a:lnTo>
                <a:lnTo>
                  <a:pt x="2301" y="1096"/>
                </a:lnTo>
                <a:lnTo>
                  <a:pt x="2312" y="1108"/>
                </a:lnTo>
                <a:lnTo>
                  <a:pt x="2321" y="1118"/>
                </a:lnTo>
                <a:lnTo>
                  <a:pt x="2330" y="1127"/>
                </a:lnTo>
                <a:lnTo>
                  <a:pt x="2338" y="1134"/>
                </a:lnTo>
                <a:lnTo>
                  <a:pt x="2345" y="1142"/>
                </a:lnTo>
                <a:lnTo>
                  <a:pt x="2352" y="1150"/>
                </a:lnTo>
                <a:lnTo>
                  <a:pt x="2359" y="1156"/>
                </a:lnTo>
                <a:lnTo>
                  <a:pt x="2365" y="1164"/>
                </a:lnTo>
                <a:lnTo>
                  <a:pt x="2373" y="1170"/>
                </a:lnTo>
                <a:lnTo>
                  <a:pt x="2379" y="1178"/>
                </a:lnTo>
                <a:lnTo>
                  <a:pt x="2387" y="1186"/>
                </a:lnTo>
                <a:lnTo>
                  <a:pt x="2396" y="1195"/>
                </a:lnTo>
                <a:lnTo>
                  <a:pt x="2405" y="1205"/>
                </a:lnTo>
                <a:lnTo>
                  <a:pt x="2415" y="1216"/>
                </a:lnTo>
                <a:lnTo>
                  <a:pt x="2427" y="1228"/>
                </a:lnTo>
                <a:lnTo>
                  <a:pt x="2440" y="1242"/>
                </a:lnTo>
                <a:lnTo>
                  <a:pt x="2456" y="1258"/>
                </a:lnTo>
                <a:lnTo>
                  <a:pt x="2473" y="1275"/>
                </a:lnTo>
                <a:lnTo>
                  <a:pt x="2492" y="1295"/>
                </a:lnTo>
                <a:lnTo>
                  <a:pt x="2512" y="1316"/>
                </a:lnTo>
                <a:lnTo>
                  <a:pt x="2536" y="1340"/>
                </a:lnTo>
                <a:lnTo>
                  <a:pt x="2563" y="1368"/>
                </a:lnTo>
                <a:lnTo>
                  <a:pt x="2592" y="1398"/>
                </a:lnTo>
                <a:lnTo>
                  <a:pt x="2624" y="1431"/>
                </a:lnTo>
                <a:lnTo>
                  <a:pt x="2659" y="1468"/>
                </a:lnTo>
                <a:lnTo>
                  <a:pt x="2698" y="1508"/>
                </a:lnTo>
                <a:lnTo>
                  <a:pt x="2739" y="1552"/>
                </a:lnTo>
                <a:lnTo>
                  <a:pt x="2785" y="1599"/>
                </a:lnTo>
                <a:lnTo>
                  <a:pt x="2835" y="1651"/>
                </a:lnTo>
                <a:lnTo>
                  <a:pt x="2839" y="1654"/>
                </a:lnTo>
                <a:lnTo>
                  <a:pt x="2841" y="1656"/>
                </a:lnTo>
                <a:lnTo>
                  <a:pt x="2859" y="1679"/>
                </a:lnTo>
                <a:lnTo>
                  <a:pt x="2872" y="1703"/>
                </a:lnTo>
                <a:lnTo>
                  <a:pt x="2882" y="1730"/>
                </a:lnTo>
                <a:lnTo>
                  <a:pt x="2887" y="1757"/>
                </a:lnTo>
                <a:lnTo>
                  <a:pt x="2887" y="1786"/>
                </a:lnTo>
                <a:lnTo>
                  <a:pt x="2881" y="1813"/>
                </a:lnTo>
                <a:lnTo>
                  <a:pt x="2872" y="1839"/>
                </a:lnTo>
                <a:lnTo>
                  <a:pt x="2859" y="1864"/>
                </a:lnTo>
                <a:lnTo>
                  <a:pt x="2841" y="1887"/>
                </a:lnTo>
                <a:lnTo>
                  <a:pt x="2819" y="1906"/>
                </a:lnTo>
                <a:lnTo>
                  <a:pt x="2795" y="1920"/>
                </a:lnTo>
                <a:lnTo>
                  <a:pt x="2770" y="1928"/>
                </a:lnTo>
                <a:lnTo>
                  <a:pt x="2743" y="1934"/>
                </a:lnTo>
                <a:lnTo>
                  <a:pt x="2716" y="1934"/>
                </a:lnTo>
                <a:lnTo>
                  <a:pt x="2689" y="1930"/>
                </a:lnTo>
                <a:lnTo>
                  <a:pt x="2664" y="1920"/>
                </a:lnTo>
                <a:lnTo>
                  <a:pt x="2640" y="1906"/>
                </a:lnTo>
                <a:lnTo>
                  <a:pt x="2618" y="1887"/>
                </a:lnTo>
                <a:lnTo>
                  <a:pt x="2617" y="1885"/>
                </a:lnTo>
                <a:lnTo>
                  <a:pt x="2615" y="1883"/>
                </a:lnTo>
                <a:lnTo>
                  <a:pt x="2579" y="1844"/>
                </a:lnTo>
                <a:lnTo>
                  <a:pt x="2545" y="1811"/>
                </a:lnTo>
                <a:lnTo>
                  <a:pt x="2516" y="1780"/>
                </a:lnTo>
                <a:lnTo>
                  <a:pt x="2488" y="1753"/>
                </a:lnTo>
                <a:lnTo>
                  <a:pt x="2465" y="1729"/>
                </a:lnTo>
                <a:lnTo>
                  <a:pt x="2445" y="1707"/>
                </a:lnTo>
                <a:lnTo>
                  <a:pt x="2426" y="1690"/>
                </a:lnTo>
                <a:lnTo>
                  <a:pt x="2411" y="1674"/>
                </a:lnTo>
                <a:lnTo>
                  <a:pt x="2398" y="1661"/>
                </a:lnTo>
                <a:lnTo>
                  <a:pt x="2386" y="1650"/>
                </a:lnTo>
                <a:lnTo>
                  <a:pt x="2377" y="1643"/>
                </a:lnTo>
                <a:lnTo>
                  <a:pt x="2368" y="1636"/>
                </a:lnTo>
                <a:lnTo>
                  <a:pt x="2362" y="1632"/>
                </a:lnTo>
                <a:lnTo>
                  <a:pt x="2357" y="1628"/>
                </a:lnTo>
                <a:lnTo>
                  <a:pt x="2353" y="1626"/>
                </a:lnTo>
                <a:lnTo>
                  <a:pt x="2349" y="1626"/>
                </a:lnTo>
                <a:lnTo>
                  <a:pt x="2347" y="1627"/>
                </a:lnTo>
                <a:lnTo>
                  <a:pt x="2344" y="1628"/>
                </a:lnTo>
                <a:lnTo>
                  <a:pt x="2341" y="1631"/>
                </a:lnTo>
                <a:lnTo>
                  <a:pt x="2339" y="1633"/>
                </a:lnTo>
                <a:lnTo>
                  <a:pt x="2337" y="1635"/>
                </a:lnTo>
                <a:lnTo>
                  <a:pt x="2335" y="1637"/>
                </a:lnTo>
                <a:lnTo>
                  <a:pt x="2333" y="1640"/>
                </a:lnTo>
                <a:lnTo>
                  <a:pt x="2332" y="1644"/>
                </a:lnTo>
                <a:lnTo>
                  <a:pt x="2332" y="1647"/>
                </a:lnTo>
                <a:lnTo>
                  <a:pt x="2333" y="1651"/>
                </a:lnTo>
                <a:lnTo>
                  <a:pt x="2336" y="1658"/>
                </a:lnTo>
                <a:lnTo>
                  <a:pt x="2340" y="1664"/>
                </a:lnTo>
                <a:lnTo>
                  <a:pt x="2345" y="1673"/>
                </a:lnTo>
                <a:lnTo>
                  <a:pt x="2353" y="1684"/>
                </a:lnTo>
                <a:lnTo>
                  <a:pt x="2362" y="1696"/>
                </a:lnTo>
                <a:lnTo>
                  <a:pt x="2374" y="1710"/>
                </a:lnTo>
                <a:lnTo>
                  <a:pt x="2389" y="1728"/>
                </a:lnTo>
                <a:lnTo>
                  <a:pt x="2405" y="1746"/>
                </a:lnTo>
                <a:lnTo>
                  <a:pt x="2426" y="1769"/>
                </a:lnTo>
                <a:lnTo>
                  <a:pt x="2449" y="1794"/>
                </a:lnTo>
                <a:lnTo>
                  <a:pt x="2475" y="1823"/>
                </a:lnTo>
                <a:lnTo>
                  <a:pt x="2506" y="1854"/>
                </a:lnTo>
                <a:lnTo>
                  <a:pt x="2540" y="1890"/>
                </a:lnTo>
                <a:lnTo>
                  <a:pt x="2578" y="1930"/>
                </a:lnTo>
                <a:lnTo>
                  <a:pt x="2580" y="1933"/>
                </a:lnTo>
                <a:lnTo>
                  <a:pt x="2582" y="1936"/>
                </a:lnTo>
                <a:lnTo>
                  <a:pt x="2583" y="1940"/>
                </a:lnTo>
                <a:lnTo>
                  <a:pt x="2600" y="1966"/>
                </a:lnTo>
                <a:lnTo>
                  <a:pt x="2611" y="1993"/>
                </a:lnTo>
                <a:lnTo>
                  <a:pt x="2617" y="2021"/>
                </a:lnTo>
                <a:lnTo>
                  <a:pt x="2618" y="2051"/>
                </a:lnTo>
                <a:lnTo>
                  <a:pt x="2614" y="2080"/>
                </a:lnTo>
                <a:lnTo>
                  <a:pt x="2605" y="2108"/>
                </a:lnTo>
                <a:lnTo>
                  <a:pt x="2592" y="2135"/>
                </a:lnTo>
                <a:lnTo>
                  <a:pt x="2572" y="2159"/>
                </a:lnTo>
                <a:lnTo>
                  <a:pt x="2552" y="2176"/>
                </a:lnTo>
                <a:lnTo>
                  <a:pt x="2529" y="2190"/>
                </a:lnTo>
                <a:lnTo>
                  <a:pt x="2504" y="2200"/>
                </a:lnTo>
                <a:lnTo>
                  <a:pt x="2479" y="2204"/>
                </a:lnTo>
                <a:lnTo>
                  <a:pt x="2452" y="2206"/>
                </a:lnTo>
                <a:lnTo>
                  <a:pt x="2426" y="2201"/>
                </a:lnTo>
                <a:lnTo>
                  <a:pt x="2401" y="2192"/>
                </a:lnTo>
                <a:lnTo>
                  <a:pt x="2377" y="2180"/>
                </a:lnTo>
                <a:lnTo>
                  <a:pt x="2356" y="2163"/>
                </a:lnTo>
                <a:lnTo>
                  <a:pt x="2355" y="2163"/>
                </a:lnTo>
                <a:lnTo>
                  <a:pt x="2354" y="2163"/>
                </a:lnTo>
                <a:lnTo>
                  <a:pt x="2308" y="2115"/>
                </a:lnTo>
                <a:lnTo>
                  <a:pt x="2266" y="2070"/>
                </a:lnTo>
                <a:lnTo>
                  <a:pt x="2227" y="2030"/>
                </a:lnTo>
                <a:lnTo>
                  <a:pt x="2192" y="1993"/>
                </a:lnTo>
                <a:lnTo>
                  <a:pt x="2160" y="1960"/>
                </a:lnTo>
                <a:lnTo>
                  <a:pt x="2132" y="1932"/>
                </a:lnTo>
                <a:lnTo>
                  <a:pt x="2108" y="1908"/>
                </a:lnTo>
                <a:lnTo>
                  <a:pt x="2086" y="1887"/>
                </a:lnTo>
                <a:lnTo>
                  <a:pt x="2068" y="1872"/>
                </a:lnTo>
                <a:lnTo>
                  <a:pt x="2053" y="1860"/>
                </a:lnTo>
                <a:lnTo>
                  <a:pt x="2042" y="1853"/>
                </a:lnTo>
                <a:lnTo>
                  <a:pt x="2033" y="1850"/>
                </a:lnTo>
                <a:lnTo>
                  <a:pt x="2028" y="1852"/>
                </a:lnTo>
                <a:lnTo>
                  <a:pt x="2025" y="1855"/>
                </a:lnTo>
                <a:lnTo>
                  <a:pt x="2024" y="1860"/>
                </a:lnTo>
                <a:lnTo>
                  <a:pt x="2024" y="1865"/>
                </a:lnTo>
                <a:lnTo>
                  <a:pt x="2026" y="1872"/>
                </a:lnTo>
                <a:lnTo>
                  <a:pt x="2029" y="1880"/>
                </a:lnTo>
                <a:lnTo>
                  <a:pt x="2035" y="1889"/>
                </a:lnTo>
                <a:lnTo>
                  <a:pt x="2042" y="1901"/>
                </a:lnTo>
                <a:lnTo>
                  <a:pt x="2052" y="1915"/>
                </a:lnTo>
                <a:lnTo>
                  <a:pt x="2065" y="1932"/>
                </a:lnTo>
                <a:lnTo>
                  <a:pt x="2080" y="1950"/>
                </a:lnTo>
                <a:lnTo>
                  <a:pt x="2099" y="1972"/>
                </a:lnTo>
                <a:lnTo>
                  <a:pt x="2121" y="1996"/>
                </a:lnTo>
                <a:lnTo>
                  <a:pt x="2147" y="2024"/>
                </a:lnTo>
                <a:lnTo>
                  <a:pt x="2176" y="2056"/>
                </a:lnTo>
                <a:lnTo>
                  <a:pt x="2209" y="2091"/>
                </a:lnTo>
                <a:lnTo>
                  <a:pt x="2246" y="2129"/>
                </a:lnTo>
                <a:lnTo>
                  <a:pt x="2252" y="2136"/>
                </a:lnTo>
                <a:lnTo>
                  <a:pt x="2256" y="2141"/>
                </a:lnTo>
                <a:lnTo>
                  <a:pt x="2261" y="2146"/>
                </a:lnTo>
                <a:lnTo>
                  <a:pt x="2267" y="2150"/>
                </a:lnTo>
                <a:lnTo>
                  <a:pt x="2284" y="2173"/>
                </a:lnTo>
                <a:lnTo>
                  <a:pt x="2299" y="2197"/>
                </a:lnTo>
                <a:lnTo>
                  <a:pt x="2307" y="2224"/>
                </a:lnTo>
                <a:lnTo>
                  <a:pt x="2312" y="2251"/>
                </a:lnTo>
                <a:lnTo>
                  <a:pt x="2312" y="2280"/>
                </a:lnTo>
                <a:lnTo>
                  <a:pt x="2307" y="2307"/>
                </a:lnTo>
                <a:lnTo>
                  <a:pt x="2299" y="2333"/>
                </a:lnTo>
                <a:lnTo>
                  <a:pt x="2284" y="2358"/>
                </a:lnTo>
                <a:lnTo>
                  <a:pt x="2267" y="2381"/>
                </a:lnTo>
                <a:lnTo>
                  <a:pt x="2245" y="2400"/>
                </a:lnTo>
                <a:lnTo>
                  <a:pt x="2221" y="2414"/>
                </a:lnTo>
                <a:lnTo>
                  <a:pt x="2195" y="2424"/>
                </a:lnTo>
                <a:lnTo>
                  <a:pt x="2169" y="2428"/>
                </a:lnTo>
                <a:lnTo>
                  <a:pt x="2141" y="2428"/>
                </a:lnTo>
                <a:lnTo>
                  <a:pt x="2115" y="2424"/>
                </a:lnTo>
                <a:lnTo>
                  <a:pt x="2090" y="2414"/>
                </a:lnTo>
                <a:lnTo>
                  <a:pt x="2066" y="2400"/>
                </a:lnTo>
                <a:lnTo>
                  <a:pt x="2044" y="2381"/>
                </a:lnTo>
                <a:lnTo>
                  <a:pt x="2036" y="2371"/>
                </a:lnTo>
                <a:lnTo>
                  <a:pt x="2029" y="2362"/>
                </a:lnTo>
                <a:lnTo>
                  <a:pt x="2027" y="2360"/>
                </a:lnTo>
                <a:lnTo>
                  <a:pt x="2025" y="2358"/>
                </a:lnTo>
                <a:lnTo>
                  <a:pt x="1985" y="2318"/>
                </a:lnTo>
                <a:lnTo>
                  <a:pt x="1951" y="2282"/>
                </a:lnTo>
                <a:lnTo>
                  <a:pt x="1920" y="2249"/>
                </a:lnTo>
                <a:lnTo>
                  <a:pt x="1893" y="2220"/>
                </a:lnTo>
                <a:lnTo>
                  <a:pt x="1868" y="2194"/>
                </a:lnTo>
                <a:lnTo>
                  <a:pt x="1847" y="2171"/>
                </a:lnTo>
                <a:lnTo>
                  <a:pt x="1827" y="2151"/>
                </a:lnTo>
                <a:lnTo>
                  <a:pt x="1812" y="2135"/>
                </a:lnTo>
                <a:lnTo>
                  <a:pt x="1798" y="2120"/>
                </a:lnTo>
                <a:lnTo>
                  <a:pt x="1786" y="2110"/>
                </a:lnTo>
                <a:lnTo>
                  <a:pt x="1776" y="2101"/>
                </a:lnTo>
                <a:lnTo>
                  <a:pt x="1768" y="2094"/>
                </a:lnTo>
                <a:lnTo>
                  <a:pt x="1761" y="2091"/>
                </a:lnTo>
                <a:lnTo>
                  <a:pt x="1755" y="2089"/>
                </a:lnTo>
                <a:lnTo>
                  <a:pt x="1751" y="2088"/>
                </a:lnTo>
                <a:lnTo>
                  <a:pt x="1747" y="2090"/>
                </a:lnTo>
                <a:lnTo>
                  <a:pt x="1742" y="2093"/>
                </a:lnTo>
                <a:lnTo>
                  <a:pt x="1739" y="2096"/>
                </a:lnTo>
                <a:lnTo>
                  <a:pt x="1737" y="2100"/>
                </a:lnTo>
                <a:lnTo>
                  <a:pt x="1736" y="2104"/>
                </a:lnTo>
                <a:lnTo>
                  <a:pt x="1736" y="2110"/>
                </a:lnTo>
                <a:lnTo>
                  <a:pt x="1737" y="2115"/>
                </a:lnTo>
                <a:lnTo>
                  <a:pt x="1740" y="2122"/>
                </a:lnTo>
                <a:lnTo>
                  <a:pt x="1744" y="2130"/>
                </a:lnTo>
                <a:lnTo>
                  <a:pt x="1752" y="2140"/>
                </a:lnTo>
                <a:lnTo>
                  <a:pt x="1761" y="2152"/>
                </a:lnTo>
                <a:lnTo>
                  <a:pt x="1773" y="2166"/>
                </a:lnTo>
                <a:lnTo>
                  <a:pt x="1787" y="2183"/>
                </a:lnTo>
                <a:lnTo>
                  <a:pt x="1804" y="2201"/>
                </a:lnTo>
                <a:lnTo>
                  <a:pt x="1824" y="2223"/>
                </a:lnTo>
                <a:lnTo>
                  <a:pt x="1848" y="2248"/>
                </a:lnTo>
                <a:lnTo>
                  <a:pt x="1874" y="2276"/>
                </a:lnTo>
                <a:lnTo>
                  <a:pt x="1905" y="2308"/>
                </a:lnTo>
                <a:lnTo>
                  <a:pt x="1940" y="2344"/>
                </a:lnTo>
                <a:lnTo>
                  <a:pt x="1940" y="2345"/>
                </a:lnTo>
                <a:lnTo>
                  <a:pt x="1943" y="2348"/>
                </a:lnTo>
                <a:lnTo>
                  <a:pt x="1946" y="2351"/>
                </a:lnTo>
                <a:lnTo>
                  <a:pt x="1964" y="2374"/>
                </a:lnTo>
                <a:lnTo>
                  <a:pt x="1978" y="2399"/>
                </a:lnTo>
                <a:lnTo>
                  <a:pt x="1987" y="2425"/>
                </a:lnTo>
                <a:lnTo>
                  <a:pt x="1991" y="2452"/>
                </a:lnTo>
                <a:lnTo>
                  <a:pt x="1991" y="2480"/>
                </a:lnTo>
                <a:lnTo>
                  <a:pt x="1987" y="2508"/>
                </a:lnTo>
                <a:lnTo>
                  <a:pt x="1978" y="2534"/>
                </a:lnTo>
                <a:lnTo>
                  <a:pt x="1964" y="2559"/>
                </a:lnTo>
                <a:lnTo>
                  <a:pt x="1946" y="2582"/>
                </a:lnTo>
                <a:lnTo>
                  <a:pt x="1924" y="2600"/>
                </a:lnTo>
                <a:lnTo>
                  <a:pt x="1900" y="2615"/>
                </a:lnTo>
                <a:lnTo>
                  <a:pt x="1874" y="2624"/>
                </a:lnTo>
                <a:lnTo>
                  <a:pt x="1848" y="2629"/>
                </a:lnTo>
                <a:lnTo>
                  <a:pt x="1821" y="2629"/>
                </a:lnTo>
                <a:lnTo>
                  <a:pt x="1795" y="2624"/>
                </a:lnTo>
                <a:lnTo>
                  <a:pt x="1768" y="2615"/>
                </a:lnTo>
                <a:lnTo>
                  <a:pt x="1744" y="2600"/>
                </a:lnTo>
                <a:lnTo>
                  <a:pt x="1724" y="2582"/>
                </a:lnTo>
                <a:lnTo>
                  <a:pt x="1713" y="2570"/>
                </a:lnTo>
                <a:lnTo>
                  <a:pt x="1701" y="2558"/>
                </a:lnTo>
                <a:lnTo>
                  <a:pt x="1689" y="2545"/>
                </a:lnTo>
                <a:lnTo>
                  <a:pt x="1677" y="2532"/>
                </a:lnTo>
                <a:lnTo>
                  <a:pt x="1666" y="2519"/>
                </a:lnTo>
                <a:lnTo>
                  <a:pt x="1656" y="2508"/>
                </a:lnTo>
                <a:lnTo>
                  <a:pt x="1648" y="2499"/>
                </a:lnTo>
                <a:lnTo>
                  <a:pt x="1643" y="2492"/>
                </a:lnTo>
                <a:lnTo>
                  <a:pt x="1641" y="2489"/>
                </a:lnTo>
                <a:lnTo>
                  <a:pt x="1640" y="2489"/>
                </a:lnTo>
                <a:lnTo>
                  <a:pt x="1640" y="2489"/>
                </a:lnTo>
                <a:lnTo>
                  <a:pt x="1644" y="2446"/>
                </a:lnTo>
                <a:lnTo>
                  <a:pt x="1644" y="2402"/>
                </a:lnTo>
                <a:lnTo>
                  <a:pt x="1640" y="2358"/>
                </a:lnTo>
                <a:lnTo>
                  <a:pt x="1631" y="2316"/>
                </a:lnTo>
                <a:lnTo>
                  <a:pt x="1617" y="2275"/>
                </a:lnTo>
                <a:lnTo>
                  <a:pt x="1597" y="2236"/>
                </a:lnTo>
                <a:lnTo>
                  <a:pt x="1574" y="2199"/>
                </a:lnTo>
                <a:lnTo>
                  <a:pt x="1546" y="2164"/>
                </a:lnTo>
                <a:lnTo>
                  <a:pt x="1519" y="2139"/>
                </a:lnTo>
                <a:lnTo>
                  <a:pt x="1490" y="2116"/>
                </a:lnTo>
                <a:lnTo>
                  <a:pt x="1459" y="2098"/>
                </a:lnTo>
                <a:lnTo>
                  <a:pt x="1426" y="2081"/>
                </a:lnTo>
                <a:lnTo>
                  <a:pt x="1392" y="2069"/>
                </a:lnTo>
                <a:lnTo>
                  <a:pt x="1381" y="2031"/>
                </a:lnTo>
                <a:lnTo>
                  <a:pt x="1367" y="1994"/>
                </a:lnTo>
                <a:lnTo>
                  <a:pt x="1348" y="1959"/>
                </a:lnTo>
                <a:lnTo>
                  <a:pt x="1327" y="1926"/>
                </a:lnTo>
                <a:lnTo>
                  <a:pt x="1301" y="1896"/>
                </a:lnTo>
                <a:lnTo>
                  <a:pt x="1269" y="1866"/>
                </a:lnTo>
                <a:lnTo>
                  <a:pt x="1234" y="1840"/>
                </a:lnTo>
                <a:lnTo>
                  <a:pt x="1196" y="1819"/>
                </a:lnTo>
                <a:lnTo>
                  <a:pt x="1154" y="1803"/>
                </a:lnTo>
                <a:lnTo>
                  <a:pt x="1140" y="1760"/>
                </a:lnTo>
                <a:lnTo>
                  <a:pt x="1121" y="1719"/>
                </a:lnTo>
                <a:lnTo>
                  <a:pt x="1097" y="1681"/>
                </a:lnTo>
                <a:lnTo>
                  <a:pt x="1069" y="1646"/>
                </a:lnTo>
                <a:lnTo>
                  <a:pt x="1036" y="1615"/>
                </a:lnTo>
                <a:lnTo>
                  <a:pt x="1001" y="1590"/>
                </a:lnTo>
                <a:lnTo>
                  <a:pt x="962" y="1568"/>
                </a:lnTo>
                <a:lnTo>
                  <a:pt x="922" y="1553"/>
                </a:lnTo>
                <a:lnTo>
                  <a:pt x="908" y="1510"/>
                </a:lnTo>
                <a:lnTo>
                  <a:pt x="889" y="1469"/>
                </a:lnTo>
                <a:lnTo>
                  <a:pt x="865" y="1431"/>
                </a:lnTo>
                <a:lnTo>
                  <a:pt x="837" y="1395"/>
                </a:lnTo>
                <a:lnTo>
                  <a:pt x="805" y="1367"/>
                </a:lnTo>
                <a:lnTo>
                  <a:pt x="770" y="1342"/>
                </a:lnTo>
                <a:lnTo>
                  <a:pt x="734" y="1321"/>
                </a:lnTo>
                <a:lnTo>
                  <a:pt x="695" y="1306"/>
                </a:lnTo>
                <a:lnTo>
                  <a:pt x="655" y="1295"/>
                </a:lnTo>
                <a:lnTo>
                  <a:pt x="613" y="1288"/>
                </a:lnTo>
                <a:lnTo>
                  <a:pt x="571" y="1286"/>
                </a:lnTo>
                <a:lnTo>
                  <a:pt x="528" y="1288"/>
                </a:lnTo>
                <a:lnTo>
                  <a:pt x="485" y="1296"/>
                </a:lnTo>
                <a:lnTo>
                  <a:pt x="444" y="1308"/>
                </a:lnTo>
                <a:lnTo>
                  <a:pt x="404" y="1323"/>
                </a:lnTo>
                <a:lnTo>
                  <a:pt x="364" y="1345"/>
                </a:lnTo>
                <a:lnTo>
                  <a:pt x="328" y="1370"/>
                </a:lnTo>
                <a:lnTo>
                  <a:pt x="295" y="1399"/>
                </a:lnTo>
                <a:lnTo>
                  <a:pt x="267" y="1429"/>
                </a:lnTo>
                <a:lnTo>
                  <a:pt x="244" y="1460"/>
                </a:lnTo>
                <a:lnTo>
                  <a:pt x="225" y="1493"/>
                </a:lnTo>
                <a:lnTo>
                  <a:pt x="207" y="1528"/>
                </a:lnTo>
                <a:lnTo>
                  <a:pt x="193" y="1564"/>
                </a:lnTo>
                <a:lnTo>
                  <a:pt x="166" y="1553"/>
                </a:lnTo>
                <a:lnTo>
                  <a:pt x="139" y="1542"/>
                </a:lnTo>
                <a:lnTo>
                  <a:pt x="111" y="1532"/>
                </a:lnTo>
                <a:lnTo>
                  <a:pt x="86" y="1523"/>
                </a:lnTo>
                <a:lnTo>
                  <a:pt x="62" y="1515"/>
                </a:lnTo>
                <a:lnTo>
                  <a:pt x="41" y="1507"/>
                </a:lnTo>
                <a:lnTo>
                  <a:pt x="24" y="1502"/>
                </a:lnTo>
                <a:lnTo>
                  <a:pt x="11" y="1498"/>
                </a:lnTo>
                <a:lnTo>
                  <a:pt x="3" y="1495"/>
                </a:lnTo>
                <a:lnTo>
                  <a:pt x="0" y="1494"/>
                </a:lnTo>
                <a:lnTo>
                  <a:pt x="0" y="207"/>
                </a:lnTo>
                <a:lnTo>
                  <a:pt x="357" y="336"/>
                </a:lnTo>
                <a:lnTo>
                  <a:pt x="399" y="351"/>
                </a:lnTo>
                <a:lnTo>
                  <a:pt x="439" y="361"/>
                </a:lnTo>
                <a:lnTo>
                  <a:pt x="476" y="366"/>
                </a:lnTo>
                <a:lnTo>
                  <a:pt x="511" y="368"/>
                </a:lnTo>
                <a:lnTo>
                  <a:pt x="542" y="367"/>
                </a:lnTo>
                <a:lnTo>
                  <a:pt x="571" y="363"/>
                </a:lnTo>
                <a:lnTo>
                  <a:pt x="597" y="358"/>
                </a:lnTo>
                <a:lnTo>
                  <a:pt x="619" y="351"/>
                </a:lnTo>
                <a:lnTo>
                  <a:pt x="638" y="344"/>
                </a:lnTo>
                <a:lnTo>
                  <a:pt x="652" y="338"/>
                </a:lnTo>
                <a:lnTo>
                  <a:pt x="663" y="332"/>
                </a:lnTo>
                <a:lnTo>
                  <a:pt x="670" y="328"/>
                </a:lnTo>
                <a:lnTo>
                  <a:pt x="672" y="327"/>
                </a:lnTo>
                <a:lnTo>
                  <a:pt x="675" y="326"/>
                </a:lnTo>
                <a:lnTo>
                  <a:pt x="682" y="322"/>
                </a:lnTo>
                <a:lnTo>
                  <a:pt x="693" y="314"/>
                </a:lnTo>
                <a:lnTo>
                  <a:pt x="707" y="304"/>
                </a:lnTo>
                <a:lnTo>
                  <a:pt x="725" y="292"/>
                </a:lnTo>
                <a:lnTo>
                  <a:pt x="747" y="279"/>
                </a:lnTo>
                <a:lnTo>
                  <a:pt x="772" y="263"/>
                </a:lnTo>
                <a:lnTo>
                  <a:pt x="800" y="246"/>
                </a:lnTo>
                <a:lnTo>
                  <a:pt x="829" y="229"/>
                </a:lnTo>
                <a:lnTo>
                  <a:pt x="861" y="210"/>
                </a:lnTo>
                <a:lnTo>
                  <a:pt x="895" y="191"/>
                </a:lnTo>
                <a:lnTo>
                  <a:pt x="929" y="171"/>
                </a:lnTo>
                <a:lnTo>
                  <a:pt x="965" y="151"/>
                </a:lnTo>
                <a:lnTo>
                  <a:pt x="1001" y="133"/>
                </a:lnTo>
                <a:lnTo>
                  <a:pt x="1040" y="114"/>
                </a:lnTo>
                <a:lnTo>
                  <a:pt x="1077" y="97"/>
                </a:lnTo>
                <a:lnTo>
                  <a:pt x="1115" y="79"/>
                </a:lnTo>
                <a:lnTo>
                  <a:pt x="1152" y="64"/>
                </a:lnTo>
                <a:lnTo>
                  <a:pt x="1188" y="50"/>
                </a:lnTo>
                <a:lnTo>
                  <a:pt x="1224" y="39"/>
                </a:lnTo>
                <a:lnTo>
                  <a:pt x="1258" y="29"/>
                </a:lnTo>
                <a:lnTo>
                  <a:pt x="1291" y="22"/>
                </a:lnTo>
                <a:lnTo>
                  <a:pt x="1321" y="17"/>
                </a:lnTo>
                <a:lnTo>
                  <a:pt x="1351" y="15"/>
                </a:lnTo>
                <a:close/>
                <a:moveTo>
                  <a:pt x="2283" y="0"/>
                </a:moveTo>
                <a:lnTo>
                  <a:pt x="2308" y="0"/>
                </a:lnTo>
                <a:lnTo>
                  <a:pt x="2333" y="3"/>
                </a:lnTo>
                <a:lnTo>
                  <a:pt x="2360" y="11"/>
                </a:lnTo>
                <a:lnTo>
                  <a:pt x="2386" y="22"/>
                </a:lnTo>
                <a:lnTo>
                  <a:pt x="2415" y="37"/>
                </a:lnTo>
                <a:lnTo>
                  <a:pt x="2446" y="56"/>
                </a:lnTo>
                <a:lnTo>
                  <a:pt x="2477" y="80"/>
                </a:lnTo>
                <a:lnTo>
                  <a:pt x="2512" y="110"/>
                </a:lnTo>
                <a:lnTo>
                  <a:pt x="2551" y="144"/>
                </a:lnTo>
                <a:lnTo>
                  <a:pt x="2589" y="176"/>
                </a:lnTo>
                <a:lnTo>
                  <a:pt x="2625" y="208"/>
                </a:lnTo>
                <a:lnTo>
                  <a:pt x="2660" y="239"/>
                </a:lnTo>
                <a:lnTo>
                  <a:pt x="2692" y="268"/>
                </a:lnTo>
                <a:lnTo>
                  <a:pt x="2724" y="295"/>
                </a:lnTo>
                <a:lnTo>
                  <a:pt x="2753" y="322"/>
                </a:lnTo>
                <a:lnTo>
                  <a:pt x="2780" y="346"/>
                </a:lnTo>
                <a:lnTo>
                  <a:pt x="2804" y="366"/>
                </a:lnTo>
                <a:lnTo>
                  <a:pt x="2825" y="385"/>
                </a:lnTo>
                <a:lnTo>
                  <a:pt x="2843" y="401"/>
                </a:lnTo>
                <a:lnTo>
                  <a:pt x="2857" y="414"/>
                </a:lnTo>
                <a:lnTo>
                  <a:pt x="2868" y="423"/>
                </a:lnTo>
                <a:lnTo>
                  <a:pt x="2875" y="430"/>
                </a:lnTo>
                <a:lnTo>
                  <a:pt x="2877" y="432"/>
                </a:lnTo>
                <a:lnTo>
                  <a:pt x="2879" y="433"/>
                </a:lnTo>
                <a:lnTo>
                  <a:pt x="2885" y="435"/>
                </a:lnTo>
                <a:lnTo>
                  <a:pt x="2895" y="439"/>
                </a:lnTo>
                <a:lnTo>
                  <a:pt x="2909" y="444"/>
                </a:lnTo>
                <a:lnTo>
                  <a:pt x="2925" y="449"/>
                </a:lnTo>
                <a:lnTo>
                  <a:pt x="2942" y="455"/>
                </a:lnTo>
                <a:lnTo>
                  <a:pt x="2962" y="458"/>
                </a:lnTo>
                <a:lnTo>
                  <a:pt x="2981" y="461"/>
                </a:lnTo>
                <a:lnTo>
                  <a:pt x="3002" y="461"/>
                </a:lnTo>
                <a:lnTo>
                  <a:pt x="3022" y="460"/>
                </a:lnTo>
                <a:lnTo>
                  <a:pt x="3044" y="457"/>
                </a:lnTo>
                <a:lnTo>
                  <a:pt x="3070" y="451"/>
                </a:lnTo>
                <a:lnTo>
                  <a:pt x="3099" y="446"/>
                </a:lnTo>
                <a:lnTo>
                  <a:pt x="3132" y="439"/>
                </a:lnTo>
                <a:lnTo>
                  <a:pt x="3167" y="432"/>
                </a:lnTo>
                <a:lnTo>
                  <a:pt x="3203" y="424"/>
                </a:lnTo>
                <a:lnTo>
                  <a:pt x="3240" y="415"/>
                </a:lnTo>
                <a:lnTo>
                  <a:pt x="3278" y="407"/>
                </a:lnTo>
                <a:lnTo>
                  <a:pt x="3316" y="398"/>
                </a:lnTo>
                <a:lnTo>
                  <a:pt x="3353" y="389"/>
                </a:lnTo>
                <a:lnTo>
                  <a:pt x="3391" y="380"/>
                </a:lnTo>
                <a:lnTo>
                  <a:pt x="3425" y="372"/>
                </a:lnTo>
                <a:lnTo>
                  <a:pt x="3458" y="363"/>
                </a:lnTo>
                <a:lnTo>
                  <a:pt x="3488" y="356"/>
                </a:lnTo>
                <a:lnTo>
                  <a:pt x="3515" y="350"/>
                </a:lnTo>
                <a:lnTo>
                  <a:pt x="3539" y="343"/>
                </a:lnTo>
                <a:lnTo>
                  <a:pt x="3557" y="339"/>
                </a:lnTo>
                <a:lnTo>
                  <a:pt x="3572" y="336"/>
                </a:lnTo>
                <a:lnTo>
                  <a:pt x="3581" y="332"/>
                </a:lnTo>
                <a:lnTo>
                  <a:pt x="3584" y="332"/>
                </a:lnTo>
                <a:lnTo>
                  <a:pt x="3584" y="1458"/>
                </a:lnTo>
                <a:lnTo>
                  <a:pt x="3580" y="1458"/>
                </a:lnTo>
                <a:lnTo>
                  <a:pt x="3571" y="1460"/>
                </a:lnTo>
                <a:lnTo>
                  <a:pt x="3556" y="1464"/>
                </a:lnTo>
                <a:lnTo>
                  <a:pt x="3537" y="1467"/>
                </a:lnTo>
                <a:lnTo>
                  <a:pt x="3514" y="1472"/>
                </a:lnTo>
                <a:lnTo>
                  <a:pt x="3489" y="1477"/>
                </a:lnTo>
                <a:lnTo>
                  <a:pt x="3461" y="1482"/>
                </a:lnTo>
                <a:lnTo>
                  <a:pt x="3434" y="1488"/>
                </a:lnTo>
                <a:lnTo>
                  <a:pt x="3407" y="1493"/>
                </a:lnTo>
                <a:lnTo>
                  <a:pt x="3381" y="1499"/>
                </a:lnTo>
                <a:lnTo>
                  <a:pt x="3356" y="1503"/>
                </a:lnTo>
                <a:lnTo>
                  <a:pt x="3335" y="1506"/>
                </a:lnTo>
                <a:lnTo>
                  <a:pt x="3317" y="1510"/>
                </a:lnTo>
                <a:lnTo>
                  <a:pt x="3304" y="1512"/>
                </a:lnTo>
                <a:lnTo>
                  <a:pt x="3290" y="1514"/>
                </a:lnTo>
                <a:lnTo>
                  <a:pt x="3273" y="1517"/>
                </a:lnTo>
                <a:lnTo>
                  <a:pt x="3251" y="1522"/>
                </a:lnTo>
                <a:lnTo>
                  <a:pt x="3228" y="1525"/>
                </a:lnTo>
                <a:lnTo>
                  <a:pt x="3202" y="1528"/>
                </a:lnTo>
                <a:lnTo>
                  <a:pt x="3173" y="1528"/>
                </a:lnTo>
                <a:lnTo>
                  <a:pt x="3145" y="1527"/>
                </a:lnTo>
                <a:lnTo>
                  <a:pt x="3115" y="1523"/>
                </a:lnTo>
                <a:lnTo>
                  <a:pt x="3085" y="1514"/>
                </a:lnTo>
                <a:lnTo>
                  <a:pt x="3055" y="1502"/>
                </a:lnTo>
                <a:lnTo>
                  <a:pt x="3026" y="1483"/>
                </a:lnTo>
                <a:lnTo>
                  <a:pt x="2998" y="1459"/>
                </a:lnTo>
                <a:lnTo>
                  <a:pt x="2979" y="1441"/>
                </a:lnTo>
                <a:lnTo>
                  <a:pt x="2957" y="1419"/>
                </a:lnTo>
                <a:lnTo>
                  <a:pt x="2933" y="1395"/>
                </a:lnTo>
                <a:lnTo>
                  <a:pt x="2907" y="1368"/>
                </a:lnTo>
                <a:lnTo>
                  <a:pt x="2878" y="1339"/>
                </a:lnTo>
                <a:lnTo>
                  <a:pt x="2848" y="1308"/>
                </a:lnTo>
                <a:lnTo>
                  <a:pt x="2816" y="1276"/>
                </a:lnTo>
                <a:lnTo>
                  <a:pt x="2783" y="1242"/>
                </a:lnTo>
                <a:lnTo>
                  <a:pt x="2749" y="1207"/>
                </a:lnTo>
                <a:lnTo>
                  <a:pt x="2714" y="1171"/>
                </a:lnTo>
                <a:lnTo>
                  <a:pt x="2678" y="1135"/>
                </a:lnTo>
                <a:lnTo>
                  <a:pt x="2642" y="1098"/>
                </a:lnTo>
                <a:lnTo>
                  <a:pt x="2607" y="1061"/>
                </a:lnTo>
                <a:lnTo>
                  <a:pt x="2571" y="1025"/>
                </a:lnTo>
                <a:lnTo>
                  <a:pt x="2536" y="989"/>
                </a:lnTo>
                <a:lnTo>
                  <a:pt x="2501" y="953"/>
                </a:lnTo>
                <a:lnTo>
                  <a:pt x="2469" y="919"/>
                </a:lnTo>
                <a:lnTo>
                  <a:pt x="2436" y="887"/>
                </a:lnTo>
                <a:lnTo>
                  <a:pt x="2405" y="855"/>
                </a:lnTo>
                <a:lnTo>
                  <a:pt x="2376" y="824"/>
                </a:lnTo>
                <a:lnTo>
                  <a:pt x="2350" y="797"/>
                </a:lnTo>
                <a:lnTo>
                  <a:pt x="2325" y="772"/>
                </a:lnTo>
                <a:lnTo>
                  <a:pt x="2303" y="749"/>
                </a:lnTo>
                <a:lnTo>
                  <a:pt x="2283" y="728"/>
                </a:lnTo>
                <a:lnTo>
                  <a:pt x="2266" y="711"/>
                </a:lnTo>
                <a:lnTo>
                  <a:pt x="2253" y="698"/>
                </a:lnTo>
                <a:lnTo>
                  <a:pt x="2243" y="688"/>
                </a:lnTo>
                <a:lnTo>
                  <a:pt x="2237" y="682"/>
                </a:lnTo>
                <a:lnTo>
                  <a:pt x="2235" y="679"/>
                </a:lnTo>
                <a:lnTo>
                  <a:pt x="2233" y="677"/>
                </a:lnTo>
                <a:lnTo>
                  <a:pt x="2229" y="674"/>
                </a:lnTo>
                <a:lnTo>
                  <a:pt x="2221" y="667"/>
                </a:lnTo>
                <a:lnTo>
                  <a:pt x="2211" y="661"/>
                </a:lnTo>
                <a:lnTo>
                  <a:pt x="2197" y="653"/>
                </a:lnTo>
                <a:lnTo>
                  <a:pt x="2182" y="646"/>
                </a:lnTo>
                <a:lnTo>
                  <a:pt x="2163" y="638"/>
                </a:lnTo>
                <a:lnTo>
                  <a:pt x="2143" y="632"/>
                </a:lnTo>
                <a:lnTo>
                  <a:pt x="2119" y="629"/>
                </a:lnTo>
                <a:lnTo>
                  <a:pt x="2092" y="628"/>
                </a:lnTo>
                <a:lnTo>
                  <a:pt x="2065" y="631"/>
                </a:lnTo>
                <a:lnTo>
                  <a:pt x="2035" y="638"/>
                </a:lnTo>
                <a:lnTo>
                  <a:pt x="2002" y="649"/>
                </a:lnTo>
                <a:lnTo>
                  <a:pt x="1968" y="665"/>
                </a:lnTo>
                <a:lnTo>
                  <a:pt x="1929" y="687"/>
                </a:lnTo>
                <a:lnTo>
                  <a:pt x="1887" y="709"/>
                </a:lnTo>
                <a:lnTo>
                  <a:pt x="1845" y="733"/>
                </a:lnTo>
                <a:lnTo>
                  <a:pt x="1800" y="756"/>
                </a:lnTo>
                <a:lnTo>
                  <a:pt x="1756" y="780"/>
                </a:lnTo>
                <a:lnTo>
                  <a:pt x="1713" y="804"/>
                </a:lnTo>
                <a:lnTo>
                  <a:pt x="1670" y="827"/>
                </a:lnTo>
                <a:lnTo>
                  <a:pt x="1630" y="848"/>
                </a:lnTo>
                <a:lnTo>
                  <a:pt x="1592" y="868"/>
                </a:lnTo>
                <a:lnTo>
                  <a:pt x="1557" y="887"/>
                </a:lnTo>
                <a:lnTo>
                  <a:pt x="1526" y="902"/>
                </a:lnTo>
                <a:lnTo>
                  <a:pt x="1500" y="916"/>
                </a:lnTo>
                <a:lnTo>
                  <a:pt x="1473" y="932"/>
                </a:lnTo>
                <a:lnTo>
                  <a:pt x="1444" y="944"/>
                </a:lnTo>
                <a:lnTo>
                  <a:pt x="1414" y="952"/>
                </a:lnTo>
                <a:lnTo>
                  <a:pt x="1381" y="954"/>
                </a:lnTo>
                <a:lnTo>
                  <a:pt x="1344" y="951"/>
                </a:lnTo>
                <a:lnTo>
                  <a:pt x="1309" y="941"/>
                </a:lnTo>
                <a:lnTo>
                  <a:pt x="1277" y="925"/>
                </a:lnTo>
                <a:lnTo>
                  <a:pt x="1249" y="904"/>
                </a:lnTo>
                <a:lnTo>
                  <a:pt x="1224" y="878"/>
                </a:lnTo>
                <a:lnTo>
                  <a:pt x="1203" y="848"/>
                </a:lnTo>
                <a:lnTo>
                  <a:pt x="1188" y="816"/>
                </a:lnTo>
                <a:lnTo>
                  <a:pt x="1179" y="779"/>
                </a:lnTo>
                <a:lnTo>
                  <a:pt x="1176" y="740"/>
                </a:lnTo>
                <a:lnTo>
                  <a:pt x="1178" y="707"/>
                </a:lnTo>
                <a:lnTo>
                  <a:pt x="1186" y="674"/>
                </a:lnTo>
                <a:lnTo>
                  <a:pt x="1198" y="644"/>
                </a:lnTo>
                <a:lnTo>
                  <a:pt x="1214" y="617"/>
                </a:lnTo>
                <a:lnTo>
                  <a:pt x="1234" y="592"/>
                </a:lnTo>
                <a:lnTo>
                  <a:pt x="1257" y="570"/>
                </a:lnTo>
                <a:lnTo>
                  <a:pt x="1283" y="553"/>
                </a:lnTo>
                <a:lnTo>
                  <a:pt x="1311" y="540"/>
                </a:lnTo>
                <a:lnTo>
                  <a:pt x="1352" y="515"/>
                </a:lnTo>
                <a:lnTo>
                  <a:pt x="1396" y="487"/>
                </a:lnTo>
                <a:lnTo>
                  <a:pt x="1444" y="458"/>
                </a:lnTo>
                <a:lnTo>
                  <a:pt x="1496" y="427"/>
                </a:lnTo>
                <a:lnTo>
                  <a:pt x="1549" y="396"/>
                </a:lnTo>
                <a:lnTo>
                  <a:pt x="1604" y="363"/>
                </a:lnTo>
                <a:lnTo>
                  <a:pt x="1660" y="329"/>
                </a:lnTo>
                <a:lnTo>
                  <a:pt x="1718" y="295"/>
                </a:lnTo>
                <a:lnTo>
                  <a:pt x="1775" y="262"/>
                </a:lnTo>
                <a:lnTo>
                  <a:pt x="1832" y="229"/>
                </a:lnTo>
                <a:lnTo>
                  <a:pt x="1887" y="197"/>
                </a:lnTo>
                <a:lnTo>
                  <a:pt x="1941" y="167"/>
                </a:lnTo>
                <a:lnTo>
                  <a:pt x="1992" y="137"/>
                </a:lnTo>
                <a:lnTo>
                  <a:pt x="2040" y="109"/>
                </a:lnTo>
                <a:lnTo>
                  <a:pt x="2085" y="84"/>
                </a:lnTo>
                <a:lnTo>
                  <a:pt x="2125" y="62"/>
                </a:lnTo>
                <a:lnTo>
                  <a:pt x="2160" y="41"/>
                </a:lnTo>
                <a:lnTo>
                  <a:pt x="2186" y="28"/>
                </a:lnTo>
                <a:lnTo>
                  <a:pt x="2211" y="17"/>
                </a:lnTo>
                <a:lnTo>
                  <a:pt x="2235" y="8"/>
                </a:lnTo>
                <a:lnTo>
                  <a:pt x="2259" y="3"/>
                </a:lnTo>
                <a:lnTo>
                  <a:pt x="228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IN" dirty="0"/>
          </a:p>
        </p:txBody>
      </p:sp>
      <p:grpSp>
        <p:nvGrpSpPr>
          <p:cNvPr id="25" name="Group 56"/>
          <p:cNvGrpSpPr/>
          <p:nvPr/>
        </p:nvGrpSpPr>
        <p:grpSpPr>
          <a:xfrm>
            <a:off x="9471884" y="1041731"/>
            <a:ext cx="519281" cy="465968"/>
            <a:chOff x="8367713" y="1762125"/>
            <a:chExt cx="376238" cy="327026"/>
          </a:xfrm>
          <a:solidFill>
            <a:schemeClr val="bg1"/>
          </a:solidFill>
        </p:grpSpPr>
        <p:sp>
          <p:nvSpPr>
            <p:cNvPr id="31" name="Freeform 34"/>
            <p:cNvSpPr/>
            <p:nvPr/>
          </p:nvSpPr>
          <p:spPr bwMode="auto">
            <a:xfrm>
              <a:off x="8475663" y="1762125"/>
              <a:ext cx="268288" cy="296863"/>
            </a:xfrm>
            <a:custGeom>
              <a:avLst/>
              <a:gdLst>
                <a:gd name="T0" fmla="*/ 455 w 2374"/>
                <a:gd name="T1" fmla="*/ 0 h 2614"/>
                <a:gd name="T2" fmla="*/ 468 w 2374"/>
                <a:gd name="T3" fmla="*/ 4 h 2614"/>
                <a:gd name="T4" fmla="*/ 2350 w 2374"/>
                <a:gd name="T5" fmla="*/ 903 h 2614"/>
                <a:gd name="T6" fmla="*/ 2362 w 2374"/>
                <a:gd name="T7" fmla="*/ 911 h 2614"/>
                <a:gd name="T8" fmla="*/ 2370 w 2374"/>
                <a:gd name="T9" fmla="*/ 921 h 2614"/>
                <a:gd name="T10" fmla="*/ 2374 w 2374"/>
                <a:gd name="T11" fmla="*/ 934 h 2614"/>
                <a:gd name="T12" fmla="*/ 2374 w 2374"/>
                <a:gd name="T13" fmla="*/ 948 h 2614"/>
                <a:gd name="T14" fmla="*/ 2370 w 2374"/>
                <a:gd name="T15" fmla="*/ 961 h 2614"/>
                <a:gd name="T16" fmla="*/ 1593 w 2374"/>
                <a:gd name="T17" fmla="*/ 2589 h 2614"/>
                <a:gd name="T18" fmla="*/ 1585 w 2374"/>
                <a:gd name="T19" fmla="*/ 2601 h 2614"/>
                <a:gd name="T20" fmla="*/ 1574 w 2374"/>
                <a:gd name="T21" fmla="*/ 2609 h 2614"/>
                <a:gd name="T22" fmla="*/ 1562 w 2374"/>
                <a:gd name="T23" fmla="*/ 2613 h 2614"/>
                <a:gd name="T24" fmla="*/ 1549 w 2374"/>
                <a:gd name="T25" fmla="*/ 2614 h 2614"/>
                <a:gd name="T26" fmla="*/ 1534 w 2374"/>
                <a:gd name="T27" fmla="*/ 2610 h 2614"/>
                <a:gd name="T28" fmla="*/ 1358 w 2374"/>
                <a:gd name="T29" fmla="*/ 2526 h 2614"/>
                <a:gd name="T30" fmla="*/ 1358 w 2374"/>
                <a:gd name="T31" fmla="*/ 1962 h 2614"/>
                <a:gd name="T32" fmla="*/ 1645 w 2374"/>
                <a:gd name="T33" fmla="*/ 2098 h 2614"/>
                <a:gd name="T34" fmla="*/ 2155 w 2374"/>
                <a:gd name="T35" fmla="*/ 1031 h 2614"/>
                <a:gd name="T36" fmla="*/ 524 w 2374"/>
                <a:gd name="T37" fmla="*/ 251 h 2614"/>
                <a:gd name="T38" fmla="*/ 224 w 2374"/>
                <a:gd name="T39" fmla="*/ 881 h 2614"/>
                <a:gd name="T40" fmla="*/ 0 w 2374"/>
                <a:gd name="T41" fmla="*/ 881 h 2614"/>
                <a:gd name="T42" fmla="*/ 410 w 2374"/>
                <a:gd name="T43" fmla="*/ 24 h 2614"/>
                <a:gd name="T44" fmla="*/ 417 w 2374"/>
                <a:gd name="T45" fmla="*/ 13 h 2614"/>
                <a:gd name="T46" fmla="*/ 429 w 2374"/>
                <a:gd name="T47" fmla="*/ 5 h 2614"/>
                <a:gd name="T48" fmla="*/ 442 w 2374"/>
                <a:gd name="T49" fmla="*/ 1 h 2614"/>
                <a:gd name="T50" fmla="*/ 455 w 2374"/>
                <a:gd name="T51" fmla="*/ 0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374" h="2614">
                  <a:moveTo>
                    <a:pt x="455" y="0"/>
                  </a:moveTo>
                  <a:lnTo>
                    <a:pt x="468" y="4"/>
                  </a:lnTo>
                  <a:lnTo>
                    <a:pt x="2350" y="903"/>
                  </a:lnTo>
                  <a:lnTo>
                    <a:pt x="2362" y="911"/>
                  </a:lnTo>
                  <a:lnTo>
                    <a:pt x="2370" y="921"/>
                  </a:lnTo>
                  <a:lnTo>
                    <a:pt x="2374" y="934"/>
                  </a:lnTo>
                  <a:lnTo>
                    <a:pt x="2374" y="948"/>
                  </a:lnTo>
                  <a:lnTo>
                    <a:pt x="2370" y="961"/>
                  </a:lnTo>
                  <a:lnTo>
                    <a:pt x="1593" y="2589"/>
                  </a:lnTo>
                  <a:lnTo>
                    <a:pt x="1585" y="2601"/>
                  </a:lnTo>
                  <a:lnTo>
                    <a:pt x="1574" y="2609"/>
                  </a:lnTo>
                  <a:lnTo>
                    <a:pt x="1562" y="2613"/>
                  </a:lnTo>
                  <a:lnTo>
                    <a:pt x="1549" y="2614"/>
                  </a:lnTo>
                  <a:lnTo>
                    <a:pt x="1534" y="2610"/>
                  </a:lnTo>
                  <a:lnTo>
                    <a:pt x="1358" y="2526"/>
                  </a:lnTo>
                  <a:lnTo>
                    <a:pt x="1358" y="1962"/>
                  </a:lnTo>
                  <a:lnTo>
                    <a:pt x="1645" y="2098"/>
                  </a:lnTo>
                  <a:lnTo>
                    <a:pt x="2155" y="1031"/>
                  </a:lnTo>
                  <a:lnTo>
                    <a:pt x="524" y="251"/>
                  </a:lnTo>
                  <a:lnTo>
                    <a:pt x="224" y="881"/>
                  </a:lnTo>
                  <a:lnTo>
                    <a:pt x="0" y="881"/>
                  </a:lnTo>
                  <a:lnTo>
                    <a:pt x="410" y="24"/>
                  </a:lnTo>
                  <a:lnTo>
                    <a:pt x="417" y="13"/>
                  </a:lnTo>
                  <a:lnTo>
                    <a:pt x="429" y="5"/>
                  </a:lnTo>
                  <a:lnTo>
                    <a:pt x="442" y="1"/>
                  </a:lnTo>
                  <a:lnTo>
                    <a:pt x="45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2" name="Freeform 35"/>
            <p:cNvSpPr>
              <a:spLocks noEditPoints="1"/>
            </p:cNvSpPr>
            <p:nvPr/>
          </p:nvSpPr>
          <p:spPr bwMode="auto">
            <a:xfrm>
              <a:off x="8367713" y="1874838"/>
              <a:ext cx="246063" cy="214313"/>
            </a:xfrm>
            <a:custGeom>
              <a:avLst/>
              <a:gdLst>
                <a:gd name="T0" fmla="*/ 202 w 2173"/>
                <a:gd name="T1" fmla="*/ 1383 h 1892"/>
                <a:gd name="T2" fmla="*/ 517 w 2173"/>
                <a:gd name="T3" fmla="*/ 1380 h 1892"/>
                <a:gd name="T4" fmla="*/ 523 w 2173"/>
                <a:gd name="T5" fmla="*/ 1357 h 1892"/>
                <a:gd name="T6" fmla="*/ 535 w 2173"/>
                <a:gd name="T7" fmla="*/ 1316 h 1892"/>
                <a:gd name="T8" fmla="*/ 551 w 2173"/>
                <a:gd name="T9" fmla="*/ 1259 h 1892"/>
                <a:gd name="T10" fmla="*/ 572 w 2173"/>
                <a:gd name="T11" fmla="*/ 1190 h 1892"/>
                <a:gd name="T12" fmla="*/ 598 w 2173"/>
                <a:gd name="T13" fmla="*/ 1114 h 1892"/>
                <a:gd name="T14" fmla="*/ 628 w 2173"/>
                <a:gd name="T15" fmla="*/ 1034 h 1892"/>
                <a:gd name="T16" fmla="*/ 661 w 2173"/>
                <a:gd name="T17" fmla="*/ 952 h 1892"/>
                <a:gd name="T18" fmla="*/ 697 w 2173"/>
                <a:gd name="T19" fmla="*/ 875 h 1892"/>
                <a:gd name="T20" fmla="*/ 737 w 2173"/>
                <a:gd name="T21" fmla="*/ 804 h 1892"/>
                <a:gd name="T22" fmla="*/ 778 w 2173"/>
                <a:gd name="T23" fmla="*/ 743 h 1892"/>
                <a:gd name="T24" fmla="*/ 822 w 2173"/>
                <a:gd name="T25" fmla="*/ 697 h 1892"/>
                <a:gd name="T26" fmla="*/ 867 w 2173"/>
                <a:gd name="T27" fmla="*/ 668 h 1892"/>
                <a:gd name="T28" fmla="*/ 913 w 2173"/>
                <a:gd name="T29" fmla="*/ 662 h 1892"/>
                <a:gd name="T30" fmla="*/ 960 w 2173"/>
                <a:gd name="T31" fmla="*/ 680 h 1892"/>
                <a:gd name="T32" fmla="*/ 1019 w 2173"/>
                <a:gd name="T33" fmla="*/ 737 h 1892"/>
                <a:gd name="T34" fmla="*/ 1081 w 2173"/>
                <a:gd name="T35" fmla="*/ 819 h 1892"/>
                <a:gd name="T36" fmla="*/ 1135 w 2173"/>
                <a:gd name="T37" fmla="*/ 907 h 1892"/>
                <a:gd name="T38" fmla="*/ 1181 w 2173"/>
                <a:gd name="T39" fmla="*/ 998 h 1892"/>
                <a:gd name="T40" fmla="*/ 1220 w 2173"/>
                <a:gd name="T41" fmla="*/ 1088 h 1892"/>
                <a:gd name="T42" fmla="*/ 1250 w 2173"/>
                <a:gd name="T43" fmla="*/ 1172 h 1892"/>
                <a:gd name="T44" fmla="*/ 1274 w 2173"/>
                <a:gd name="T45" fmla="*/ 1247 h 1892"/>
                <a:gd name="T46" fmla="*/ 1291 w 2173"/>
                <a:gd name="T47" fmla="*/ 1310 h 1892"/>
                <a:gd name="T48" fmla="*/ 1302 w 2173"/>
                <a:gd name="T49" fmla="*/ 1355 h 1892"/>
                <a:gd name="T50" fmla="*/ 1308 w 2173"/>
                <a:gd name="T51" fmla="*/ 1380 h 1892"/>
                <a:gd name="T52" fmla="*/ 1309 w 2173"/>
                <a:gd name="T53" fmla="*/ 1380 h 1892"/>
                <a:gd name="T54" fmla="*/ 1314 w 2173"/>
                <a:gd name="T55" fmla="*/ 1356 h 1892"/>
                <a:gd name="T56" fmla="*/ 1326 w 2173"/>
                <a:gd name="T57" fmla="*/ 1315 h 1892"/>
                <a:gd name="T58" fmla="*/ 1343 w 2173"/>
                <a:gd name="T59" fmla="*/ 1260 h 1892"/>
                <a:gd name="T60" fmla="*/ 1365 w 2173"/>
                <a:gd name="T61" fmla="*/ 1197 h 1892"/>
                <a:gd name="T62" fmla="*/ 1393 w 2173"/>
                <a:gd name="T63" fmla="*/ 1131 h 1892"/>
                <a:gd name="T64" fmla="*/ 1426 w 2173"/>
                <a:gd name="T65" fmla="*/ 1068 h 1892"/>
                <a:gd name="T66" fmla="*/ 1466 w 2173"/>
                <a:gd name="T67" fmla="*/ 1012 h 1892"/>
                <a:gd name="T68" fmla="*/ 1511 w 2173"/>
                <a:gd name="T69" fmla="*/ 971 h 1892"/>
                <a:gd name="T70" fmla="*/ 1561 w 2173"/>
                <a:gd name="T71" fmla="*/ 946 h 1892"/>
                <a:gd name="T72" fmla="*/ 1610 w 2173"/>
                <a:gd name="T73" fmla="*/ 945 h 1892"/>
                <a:gd name="T74" fmla="*/ 1655 w 2173"/>
                <a:gd name="T75" fmla="*/ 966 h 1892"/>
                <a:gd name="T76" fmla="*/ 1696 w 2173"/>
                <a:gd name="T77" fmla="*/ 1006 h 1892"/>
                <a:gd name="T78" fmla="*/ 1735 w 2173"/>
                <a:gd name="T79" fmla="*/ 1061 h 1892"/>
                <a:gd name="T80" fmla="*/ 1771 w 2173"/>
                <a:gd name="T81" fmla="*/ 1126 h 1892"/>
                <a:gd name="T82" fmla="*/ 1803 w 2173"/>
                <a:gd name="T83" fmla="*/ 1199 h 1892"/>
                <a:gd name="T84" fmla="*/ 1835 w 2173"/>
                <a:gd name="T85" fmla="*/ 1273 h 1892"/>
                <a:gd name="T86" fmla="*/ 1863 w 2173"/>
                <a:gd name="T87" fmla="*/ 1347 h 1892"/>
                <a:gd name="T88" fmla="*/ 2009 w 2173"/>
                <a:gd name="T89" fmla="*/ 1383 h 1892"/>
                <a:gd name="T90" fmla="*/ 202 w 2173"/>
                <a:gd name="T91" fmla="*/ 200 h 1892"/>
                <a:gd name="T92" fmla="*/ 2129 w 2173"/>
                <a:gd name="T93" fmla="*/ 0 h 1892"/>
                <a:gd name="T94" fmla="*/ 2155 w 2173"/>
                <a:gd name="T95" fmla="*/ 8 h 1892"/>
                <a:gd name="T96" fmla="*/ 2171 w 2173"/>
                <a:gd name="T97" fmla="*/ 30 h 1892"/>
                <a:gd name="T98" fmla="*/ 2173 w 2173"/>
                <a:gd name="T99" fmla="*/ 1848 h 1892"/>
                <a:gd name="T100" fmla="*/ 2165 w 2173"/>
                <a:gd name="T101" fmla="*/ 1874 h 1892"/>
                <a:gd name="T102" fmla="*/ 2143 w 2173"/>
                <a:gd name="T103" fmla="*/ 1890 h 1892"/>
                <a:gd name="T104" fmla="*/ 44 w 2173"/>
                <a:gd name="T105" fmla="*/ 1892 h 1892"/>
                <a:gd name="T106" fmla="*/ 18 w 2173"/>
                <a:gd name="T107" fmla="*/ 1884 h 1892"/>
                <a:gd name="T108" fmla="*/ 2 w 2173"/>
                <a:gd name="T109" fmla="*/ 1861 h 1892"/>
                <a:gd name="T110" fmla="*/ 0 w 2173"/>
                <a:gd name="T111" fmla="*/ 44 h 1892"/>
                <a:gd name="T112" fmla="*/ 8 w 2173"/>
                <a:gd name="T113" fmla="*/ 18 h 1892"/>
                <a:gd name="T114" fmla="*/ 31 w 2173"/>
                <a:gd name="T115" fmla="*/ 2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73" h="1892">
                  <a:moveTo>
                    <a:pt x="202" y="200"/>
                  </a:moveTo>
                  <a:lnTo>
                    <a:pt x="202" y="1383"/>
                  </a:lnTo>
                  <a:lnTo>
                    <a:pt x="516" y="1383"/>
                  </a:lnTo>
                  <a:lnTo>
                    <a:pt x="517" y="1380"/>
                  </a:lnTo>
                  <a:lnTo>
                    <a:pt x="519" y="1371"/>
                  </a:lnTo>
                  <a:lnTo>
                    <a:pt x="523" y="1357"/>
                  </a:lnTo>
                  <a:lnTo>
                    <a:pt x="528" y="1338"/>
                  </a:lnTo>
                  <a:lnTo>
                    <a:pt x="535" y="1316"/>
                  </a:lnTo>
                  <a:lnTo>
                    <a:pt x="542" y="1289"/>
                  </a:lnTo>
                  <a:lnTo>
                    <a:pt x="551" y="1259"/>
                  </a:lnTo>
                  <a:lnTo>
                    <a:pt x="561" y="1226"/>
                  </a:lnTo>
                  <a:lnTo>
                    <a:pt x="572" y="1190"/>
                  </a:lnTo>
                  <a:lnTo>
                    <a:pt x="584" y="1153"/>
                  </a:lnTo>
                  <a:lnTo>
                    <a:pt x="598" y="1114"/>
                  </a:lnTo>
                  <a:lnTo>
                    <a:pt x="613" y="1074"/>
                  </a:lnTo>
                  <a:lnTo>
                    <a:pt x="628" y="1034"/>
                  </a:lnTo>
                  <a:lnTo>
                    <a:pt x="643" y="993"/>
                  </a:lnTo>
                  <a:lnTo>
                    <a:pt x="661" y="952"/>
                  </a:lnTo>
                  <a:lnTo>
                    <a:pt x="679" y="913"/>
                  </a:lnTo>
                  <a:lnTo>
                    <a:pt x="697" y="875"/>
                  </a:lnTo>
                  <a:lnTo>
                    <a:pt x="717" y="838"/>
                  </a:lnTo>
                  <a:lnTo>
                    <a:pt x="737" y="804"/>
                  </a:lnTo>
                  <a:lnTo>
                    <a:pt x="758" y="772"/>
                  </a:lnTo>
                  <a:lnTo>
                    <a:pt x="778" y="743"/>
                  </a:lnTo>
                  <a:lnTo>
                    <a:pt x="800" y="718"/>
                  </a:lnTo>
                  <a:lnTo>
                    <a:pt x="822" y="697"/>
                  </a:lnTo>
                  <a:lnTo>
                    <a:pt x="844" y="680"/>
                  </a:lnTo>
                  <a:lnTo>
                    <a:pt x="867" y="668"/>
                  </a:lnTo>
                  <a:lnTo>
                    <a:pt x="890" y="662"/>
                  </a:lnTo>
                  <a:lnTo>
                    <a:pt x="913" y="662"/>
                  </a:lnTo>
                  <a:lnTo>
                    <a:pt x="937" y="668"/>
                  </a:lnTo>
                  <a:lnTo>
                    <a:pt x="960" y="680"/>
                  </a:lnTo>
                  <a:lnTo>
                    <a:pt x="985" y="701"/>
                  </a:lnTo>
                  <a:lnTo>
                    <a:pt x="1019" y="737"/>
                  </a:lnTo>
                  <a:lnTo>
                    <a:pt x="1052" y="777"/>
                  </a:lnTo>
                  <a:lnTo>
                    <a:pt x="1081" y="819"/>
                  </a:lnTo>
                  <a:lnTo>
                    <a:pt x="1110" y="863"/>
                  </a:lnTo>
                  <a:lnTo>
                    <a:pt x="1135" y="907"/>
                  </a:lnTo>
                  <a:lnTo>
                    <a:pt x="1160" y="953"/>
                  </a:lnTo>
                  <a:lnTo>
                    <a:pt x="1181" y="998"/>
                  </a:lnTo>
                  <a:lnTo>
                    <a:pt x="1201" y="1044"/>
                  </a:lnTo>
                  <a:lnTo>
                    <a:pt x="1220" y="1088"/>
                  </a:lnTo>
                  <a:lnTo>
                    <a:pt x="1236" y="1130"/>
                  </a:lnTo>
                  <a:lnTo>
                    <a:pt x="1250" y="1172"/>
                  </a:lnTo>
                  <a:lnTo>
                    <a:pt x="1263" y="1211"/>
                  </a:lnTo>
                  <a:lnTo>
                    <a:pt x="1274" y="1247"/>
                  </a:lnTo>
                  <a:lnTo>
                    <a:pt x="1284" y="1280"/>
                  </a:lnTo>
                  <a:lnTo>
                    <a:pt x="1291" y="1310"/>
                  </a:lnTo>
                  <a:lnTo>
                    <a:pt x="1298" y="1335"/>
                  </a:lnTo>
                  <a:lnTo>
                    <a:pt x="1302" y="1355"/>
                  </a:lnTo>
                  <a:lnTo>
                    <a:pt x="1306" y="1370"/>
                  </a:lnTo>
                  <a:lnTo>
                    <a:pt x="1308" y="1380"/>
                  </a:lnTo>
                  <a:lnTo>
                    <a:pt x="1308" y="1383"/>
                  </a:lnTo>
                  <a:lnTo>
                    <a:pt x="1309" y="1380"/>
                  </a:lnTo>
                  <a:lnTo>
                    <a:pt x="1311" y="1371"/>
                  </a:lnTo>
                  <a:lnTo>
                    <a:pt x="1314" y="1356"/>
                  </a:lnTo>
                  <a:lnTo>
                    <a:pt x="1320" y="1337"/>
                  </a:lnTo>
                  <a:lnTo>
                    <a:pt x="1326" y="1315"/>
                  </a:lnTo>
                  <a:lnTo>
                    <a:pt x="1334" y="1288"/>
                  </a:lnTo>
                  <a:lnTo>
                    <a:pt x="1343" y="1260"/>
                  </a:lnTo>
                  <a:lnTo>
                    <a:pt x="1353" y="1229"/>
                  </a:lnTo>
                  <a:lnTo>
                    <a:pt x="1365" y="1197"/>
                  </a:lnTo>
                  <a:lnTo>
                    <a:pt x="1379" y="1164"/>
                  </a:lnTo>
                  <a:lnTo>
                    <a:pt x="1393" y="1131"/>
                  </a:lnTo>
                  <a:lnTo>
                    <a:pt x="1409" y="1099"/>
                  </a:lnTo>
                  <a:lnTo>
                    <a:pt x="1426" y="1068"/>
                  </a:lnTo>
                  <a:lnTo>
                    <a:pt x="1446" y="1039"/>
                  </a:lnTo>
                  <a:lnTo>
                    <a:pt x="1466" y="1012"/>
                  </a:lnTo>
                  <a:lnTo>
                    <a:pt x="1488" y="990"/>
                  </a:lnTo>
                  <a:lnTo>
                    <a:pt x="1511" y="971"/>
                  </a:lnTo>
                  <a:lnTo>
                    <a:pt x="1535" y="955"/>
                  </a:lnTo>
                  <a:lnTo>
                    <a:pt x="1561" y="946"/>
                  </a:lnTo>
                  <a:lnTo>
                    <a:pt x="1586" y="942"/>
                  </a:lnTo>
                  <a:lnTo>
                    <a:pt x="1610" y="945"/>
                  </a:lnTo>
                  <a:lnTo>
                    <a:pt x="1633" y="953"/>
                  </a:lnTo>
                  <a:lnTo>
                    <a:pt x="1655" y="966"/>
                  </a:lnTo>
                  <a:lnTo>
                    <a:pt x="1676" y="985"/>
                  </a:lnTo>
                  <a:lnTo>
                    <a:pt x="1696" y="1006"/>
                  </a:lnTo>
                  <a:lnTo>
                    <a:pt x="1716" y="1033"/>
                  </a:lnTo>
                  <a:lnTo>
                    <a:pt x="1735" y="1061"/>
                  </a:lnTo>
                  <a:lnTo>
                    <a:pt x="1753" y="1093"/>
                  </a:lnTo>
                  <a:lnTo>
                    <a:pt x="1771" y="1126"/>
                  </a:lnTo>
                  <a:lnTo>
                    <a:pt x="1787" y="1162"/>
                  </a:lnTo>
                  <a:lnTo>
                    <a:pt x="1803" y="1199"/>
                  </a:lnTo>
                  <a:lnTo>
                    <a:pt x="1819" y="1235"/>
                  </a:lnTo>
                  <a:lnTo>
                    <a:pt x="1835" y="1273"/>
                  </a:lnTo>
                  <a:lnTo>
                    <a:pt x="1849" y="1311"/>
                  </a:lnTo>
                  <a:lnTo>
                    <a:pt x="1863" y="1347"/>
                  </a:lnTo>
                  <a:lnTo>
                    <a:pt x="1877" y="1383"/>
                  </a:lnTo>
                  <a:lnTo>
                    <a:pt x="2009" y="1383"/>
                  </a:lnTo>
                  <a:lnTo>
                    <a:pt x="2009" y="200"/>
                  </a:lnTo>
                  <a:lnTo>
                    <a:pt x="202" y="200"/>
                  </a:lnTo>
                  <a:close/>
                  <a:moveTo>
                    <a:pt x="44" y="0"/>
                  </a:moveTo>
                  <a:lnTo>
                    <a:pt x="2129" y="0"/>
                  </a:lnTo>
                  <a:lnTo>
                    <a:pt x="2143" y="2"/>
                  </a:lnTo>
                  <a:lnTo>
                    <a:pt x="2155" y="8"/>
                  </a:lnTo>
                  <a:lnTo>
                    <a:pt x="2165" y="18"/>
                  </a:lnTo>
                  <a:lnTo>
                    <a:pt x="2171" y="30"/>
                  </a:lnTo>
                  <a:lnTo>
                    <a:pt x="2173" y="44"/>
                  </a:lnTo>
                  <a:lnTo>
                    <a:pt x="2173" y="1848"/>
                  </a:lnTo>
                  <a:lnTo>
                    <a:pt x="2171" y="1861"/>
                  </a:lnTo>
                  <a:lnTo>
                    <a:pt x="2165" y="1874"/>
                  </a:lnTo>
                  <a:lnTo>
                    <a:pt x="2155" y="1884"/>
                  </a:lnTo>
                  <a:lnTo>
                    <a:pt x="2143" y="1890"/>
                  </a:lnTo>
                  <a:lnTo>
                    <a:pt x="2129" y="1892"/>
                  </a:lnTo>
                  <a:lnTo>
                    <a:pt x="44" y="1892"/>
                  </a:lnTo>
                  <a:lnTo>
                    <a:pt x="31" y="1890"/>
                  </a:lnTo>
                  <a:lnTo>
                    <a:pt x="18" y="1884"/>
                  </a:lnTo>
                  <a:lnTo>
                    <a:pt x="8" y="1874"/>
                  </a:lnTo>
                  <a:lnTo>
                    <a:pt x="2" y="1861"/>
                  </a:lnTo>
                  <a:lnTo>
                    <a:pt x="0" y="1848"/>
                  </a:lnTo>
                  <a:lnTo>
                    <a:pt x="0" y="44"/>
                  </a:lnTo>
                  <a:lnTo>
                    <a:pt x="2" y="30"/>
                  </a:lnTo>
                  <a:lnTo>
                    <a:pt x="8" y="18"/>
                  </a:lnTo>
                  <a:lnTo>
                    <a:pt x="18" y="8"/>
                  </a:lnTo>
                  <a:lnTo>
                    <a:pt x="31" y="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3" name="Freeform 36"/>
            <p:cNvSpPr/>
            <p:nvPr/>
          </p:nvSpPr>
          <p:spPr bwMode="auto">
            <a:xfrm>
              <a:off x="8407401" y="1909763"/>
              <a:ext cx="33338" cy="33338"/>
            </a:xfrm>
            <a:custGeom>
              <a:avLst/>
              <a:gdLst>
                <a:gd name="T0" fmla="*/ 148 w 295"/>
                <a:gd name="T1" fmla="*/ 0 h 295"/>
                <a:gd name="T2" fmla="*/ 177 w 295"/>
                <a:gd name="T3" fmla="*/ 3 h 295"/>
                <a:gd name="T4" fmla="*/ 206 w 295"/>
                <a:gd name="T5" fmla="*/ 11 h 295"/>
                <a:gd name="T6" fmla="*/ 230 w 295"/>
                <a:gd name="T7" fmla="*/ 25 h 295"/>
                <a:gd name="T8" fmla="*/ 253 w 295"/>
                <a:gd name="T9" fmla="*/ 42 h 295"/>
                <a:gd name="T10" fmla="*/ 270 w 295"/>
                <a:gd name="T11" fmla="*/ 65 h 295"/>
                <a:gd name="T12" fmla="*/ 284 w 295"/>
                <a:gd name="T13" fmla="*/ 89 h 295"/>
                <a:gd name="T14" fmla="*/ 292 w 295"/>
                <a:gd name="T15" fmla="*/ 118 h 295"/>
                <a:gd name="T16" fmla="*/ 295 w 295"/>
                <a:gd name="T17" fmla="*/ 147 h 295"/>
                <a:gd name="T18" fmla="*/ 292 w 295"/>
                <a:gd name="T19" fmla="*/ 177 h 295"/>
                <a:gd name="T20" fmla="*/ 284 w 295"/>
                <a:gd name="T21" fmla="*/ 204 h 295"/>
                <a:gd name="T22" fmla="*/ 270 w 295"/>
                <a:gd name="T23" fmla="*/ 230 h 295"/>
                <a:gd name="T24" fmla="*/ 253 w 295"/>
                <a:gd name="T25" fmla="*/ 252 h 295"/>
                <a:gd name="T26" fmla="*/ 230 w 295"/>
                <a:gd name="T27" fmla="*/ 269 h 295"/>
                <a:gd name="T28" fmla="*/ 206 w 295"/>
                <a:gd name="T29" fmla="*/ 284 h 295"/>
                <a:gd name="T30" fmla="*/ 177 w 295"/>
                <a:gd name="T31" fmla="*/ 292 h 295"/>
                <a:gd name="T32" fmla="*/ 148 w 295"/>
                <a:gd name="T33" fmla="*/ 295 h 295"/>
                <a:gd name="T34" fmla="*/ 118 w 295"/>
                <a:gd name="T35" fmla="*/ 292 h 295"/>
                <a:gd name="T36" fmla="*/ 91 w 295"/>
                <a:gd name="T37" fmla="*/ 284 h 295"/>
                <a:gd name="T38" fmla="*/ 65 w 295"/>
                <a:gd name="T39" fmla="*/ 269 h 295"/>
                <a:gd name="T40" fmla="*/ 44 w 295"/>
                <a:gd name="T41" fmla="*/ 252 h 295"/>
                <a:gd name="T42" fmla="*/ 26 w 295"/>
                <a:gd name="T43" fmla="*/ 230 h 295"/>
                <a:gd name="T44" fmla="*/ 12 w 295"/>
                <a:gd name="T45" fmla="*/ 204 h 295"/>
                <a:gd name="T46" fmla="*/ 3 w 295"/>
                <a:gd name="T47" fmla="*/ 177 h 295"/>
                <a:gd name="T48" fmla="*/ 0 w 295"/>
                <a:gd name="T49" fmla="*/ 147 h 295"/>
                <a:gd name="T50" fmla="*/ 3 w 295"/>
                <a:gd name="T51" fmla="*/ 118 h 295"/>
                <a:gd name="T52" fmla="*/ 12 w 295"/>
                <a:gd name="T53" fmla="*/ 89 h 295"/>
                <a:gd name="T54" fmla="*/ 26 w 295"/>
                <a:gd name="T55" fmla="*/ 65 h 295"/>
                <a:gd name="T56" fmla="*/ 44 w 295"/>
                <a:gd name="T57" fmla="*/ 42 h 295"/>
                <a:gd name="T58" fmla="*/ 65 w 295"/>
                <a:gd name="T59" fmla="*/ 25 h 295"/>
                <a:gd name="T60" fmla="*/ 91 w 295"/>
                <a:gd name="T61" fmla="*/ 11 h 295"/>
                <a:gd name="T62" fmla="*/ 118 w 295"/>
                <a:gd name="T63" fmla="*/ 3 h 295"/>
                <a:gd name="T64" fmla="*/ 148 w 295"/>
                <a:gd name="T6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5" h="295">
                  <a:moveTo>
                    <a:pt x="148" y="0"/>
                  </a:moveTo>
                  <a:lnTo>
                    <a:pt x="177" y="3"/>
                  </a:lnTo>
                  <a:lnTo>
                    <a:pt x="206" y="11"/>
                  </a:lnTo>
                  <a:lnTo>
                    <a:pt x="230" y="25"/>
                  </a:lnTo>
                  <a:lnTo>
                    <a:pt x="253" y="42"/>
                  </a:lnTo>
                  <a:lnTo>
                    <a:pt x="270" y="65"/>
                  </a:lnTo>
                  <a:lnTo>
                    <a:pt x="284" y="89"/>
                  </a:lnTo>
                  <a:lnTo>
                    <a:pt x="292" y="118"/>
                  </a:lnTo>
                  <a:lnTo>
                    <a:pt x="295" y="147"/>
                  </a:lnTo>
                  <a:lnTo>
                    <a:pt x="292" y="177"/>
                  </a:lnTo>
                  <a:lnTo>
                    <a:pt x="284" y="204"/>
                  </a:lnTo>
                  <a:lnTo>
                    <a:pt x="270" y="230"/>
                  </a:lnTo>
                  <a:lnTo>
                    <a:pt x="253" y="252"/>
                  </a:lnTo>
                  <a:lnTo>
                    <a:pt x="230" y="269"/>
                  </a:lnTo>
                  <a:lnTo>
                    <a:pt x="206" y="284"/>
                  </a:lnTo>
                  <a:lnTo>
                    <a:pt x="177" y="292"/>
                  </a:lnTo>
                  <a:lnTo>
                    <a:pt x="148" y="295"/>
                  </a:lnTo>
                  <a:lnTo>
                    <a:pt x="118" y="292"/>
                  </a:lnTo>
                  <a:lnTo>
                    <a:pt x="91" y="284"/>
                  </a:lnTo>
                  <a:lnTo>
                    <a:pt x="65" y="269"/>
                  </a:lnTo>
                  <a:lnTo>
                    <a:pt x="44" y="252"/>
                  </a:lnTo>
                  <a:lnTo>
                    <a:pt x="26" y="230"/>
                  </a:lnTo>
                  <a:lnTo>
                    <a:pt x="12" y="204"/>
                  </a:lnTo>
                  <a:lnTo>
                    <a:pt x="3" y="177"/>
                  </a:lnTo>
                  <a:lnTo>
                    <a:pt x="0" y="147"/>
                  </a:lnTo>
                  <a:lnTo>
                    <a:pt x="3" y="118"/>
                  </a:lnTo>
                  <a:lnTo>
                    <a:pt x="12" y="89"/>
                  </a:lnTo>
                  <a:lnTo>
                    <a:pt x="26" y="65"/>
                  </a:lnTo>
                  <a:lnTo>
                    <a:pt x="44" y="42"/>
                  </a:lnTo>
                  <a:lnTo>
                    <a:pt x="65" y="25"/>
                  </a:lnTo>
                  <a:lnTo>
                    <a:pt x="91" y="11"/>
                  </a:lnTo>
                  <a:lnTo>
                    <a:pt x="118" y="3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4" name="Freeform 37"/>
            <p:cNvSpPr/>
            <p:nvPr/>
          </p:nvSpPr>
          <p:spPr bwMode="auto">
            <a:xfrm>
              <a:off x="8512176" y="1912938"/>
              <a:ext cx="69850" cy="26988"/>
            </a:xfrm>
            <a:custGeom>
              <a:avLst/>
              <a:gdLst>
                <a:gd name="T0" fmla="*/ 223 w 608"/>
                <a:gd name="T1" fmla="*/ 0 h 237"/>
                <a:gd name="T2" fmla="*/ 251 w 608"/>
                <a:gd name="T3" fmla="*/ 0 h 237"/>
                <a:gd name="T4" fmla="*/ 270 w 608"/>
                <a:gd name="T5" fmla="*/ 2 h 237"/>
                <a:gd name="T6" fmla="*/ 287 w 608"/>
                <a:gd name="T7" fmla="*/ 9 h 237"/>
                <a:gd name="T8" fmla="*/ 300 w 608"/>
                <a:gd name="T9" fmla="*/ 21 h 237"/>
                <a:gd name="T10" fmla="*/ 334 w 608"/>
                <a:gd name="T11" fmla="*/ 9 h 237"/>
                <a:gd name="T12" fmla="*/ 371 w 608"/>
                <a:gd name="T13" fmla="*/ 2 h 237"/>
                <a:gd name="T14" fmla="*/ 411 w 608"/>
                <a:gd name="T15" fmla="*/ 0 h 237"/>
                <a:gd name="T16" fmla="*/ 446 w 608"/>
                <a:gd name="T17" fmla="*/ 2 h 237"/>
                <a:gd name="T18" fmla="*/ 479 w 608"/>
                <a:gd name="T19" fmla="*/ 7 h 237"/>
                <a:gd name="T20" fmla="*/ 510 w 608"/>
                <a:gd name="T21" fmla="*/ 16 h 237"/>
                <a:gd name="T22" fmla="*/ 537 w 608"/>
                <a:gd name="T23" fmla="*/ 28 h 237"/>
                <a:gd name="T24" fmla="*/ 562 w 608"/>
                <a:gd name="T25" fmla="*/ 42 h 237"/>
                <a:gd name="T26" fmla="*/ 581 w 608"/>
                <a:gd name="T27" fmla="*/ 59 h 237"/>
                <a:gd name="T28" fmla="*/ 595 w 608"/>
                <a:gd name="T29" fmla="*/ 78 h 237"/>
                <a:gd name="T30" fmla="*/ 605 w 608"/>
                <a:gd name="T31" fmla="*/ 98 h 237"/>
                <a:gd name="T32" fmla="*/ 608 w 608"/>
                <a:gd name="T33" fmla="*/ 119 h 237"/>
                <a:gd name="T34" fmla="*/ 605 w 608"/>
                <a:gd name="T35" fmla="*/ 140 h 237"/>
                <a:gd name="T36" fmla="*/ 595 w 608"/>
                <a:gd name="T37" fmla="*/ 160 h 237"/>
                <a:gd name="T38" fmla="*/ 581 w 608"/>
                <a:gd name="T39" fmla="*/ 178 h 237"/>
                <a:gd name="T40" fmla="*/ 562 w 608"/>
                <a:gd name="T41" fmla="*/ 196 h 237"/>
                <a:gd name="T42" fmla="*/ 537 w 608"/>
                <a:gd name="T43" fmla="*/ 210 h 237"/>
                <a:gd name="T44" fmla="*/ 510 w 608"/>
                <a:gd name="T45" fmla="*/ 221 h 237"/>
                <a:gd name="T46" fmla="*/ 479 w 608"/>
                <a:gd name="T47" fmla="*/ 230 h 237"/>
                <a:gd name="T48" fmla="*/ 446 w 608"/>
                <a:gd name="T49" fmla="*/ 235 h 237"/>
                <a:gd name="T50" fmla="*/ 411 w 608"/>
                <a:gd name="T51" fmla="*/ 237 h 237"/>
                <a:gd name="T52" fmla="*/ 380 w 608"/>
                <a:gd name="T53" fmla="*/ 235 h 237"/>
                <a:gd name="T54" fmla="*/ 350 w 608"/>
                <a:gd name="T55" fmla="*/ 231 h 237"/>
                <a:gd name="T56" fmla="*/ 323 w 608"/>
                <a:gd name="T57" fmla="*/ 224 h 237"/>
                <a:gd name="T58" fmla="*/ 297 w 608"/>
                <a:gd name="T59" fmla="*/ 215 h 237"/>
                <a:gd name="T60" fmla="*/ 269 w 608"/>
                <a:gd name="T61" fmla="*/ 220 h 237"/>
                <a:gd name="T62" fmla="*/ 238 w 608"/>
                <a:gd name="T63" fmla="*/ 223 h 237"/>
                <a:gd name="T64" fmla="*/ 205 w 608"/>
                <a:gd name="T65" fmla="*/ 224 h 237"/>
                <a:gd name="T66" fmla="*/ 169 w 608"/>
                <a:gd name="T67" fmla="*/ 223 h 237"/>
                <a:gd name="T68" fmla="*/ 133 w 608"/>
                <a:gd name="T69" fmla="*/ 219 h 237"/>
                <a:gd name="T70" fmla="*/ 102 w 608"/>
                <a:gd name="T71" fmla="*/ 213 h 237"/>
                <a:gd name="T72" fmla="*/ 73 w 608"/>
                <a:gd name="T73" fmla="*/ 205 h 237"/>
                <a:gd name="T74" fmla="*/ 48 w 608"/>
                <a:gd name="T75" fmla="*/ 195 h 237"/>
                <a:gd name="T76" fmla="*/ 27 w 608"/>
                <a:gd name="T77" fmla="*/ 183 h 237"/>
                <a:gd name="T78" fmla="*/ 12 w 608"/>
                <a:gd name="T79" fmla="*/ 170 h 237"/>
                <a:gd name="T80" fmla="*/ 3 w 608"/>
                <a:gd name="T81" fmla="*/ 157 h 237"/>
                <a:gd name="T82" fmla="*/ 0 w 608"/>
                <a:gd name="T83" fmla="*/ 142 h 237"/>
                <a:gd name="T84" fmla="*/ 3 w 608"/>
                <a:gd name="T85" fmla="*/ 128 h 237"/>
                <a:gd name="T86" fmla="*/ 11 w 608"/>
                <a:gd name="T87" fmla="*/ 115 h 237"/>
                <a:gd name="T88" fmla="*/ 25 w 608"/>
                <a:gd name="T89" fmla="*/ 103 h 237"/>
                <a:gd name="T90" fmla="*/ 44 w 608"/>
                <a:gd name="T91" fmla="*/ 92 h 237"/>
                <a:gd name="T92" fmla="*/ 66 w 608"/>
                <a:gd name="T93" fmla="*/ 83 h 237"/>
                <a:gd name="T94" fmla="*/ 92 w 608"/>
                <a:gd name="T95" fmla="*/ 74 h 237"/>
                <a:gd name="T96" fmla="*/ 121 w 608"/>
                <a:gd name="T97" fmla="*/ 67 h 237"/>
                <a:gd name="T98" fmla="*/ 154 w 608"/>
                <a:gd name="T99" fmla="*/ 63 h 237"/>
                <a:gd name="T100" fmla="*/ 158 w 608"/>
                <a:gd name="T101" fmla="*/ 46 h 237"/>
                <a:gd name="T102" fmla="*/ 165 w 608"/>
                <a:gd name="T103" fmla="*/ 31 h 237"/>
                <a:gd name="T104" fmla="*/ 176 w 608"/>
                <a:gd name="T105" fmla="*/ 18 h 237"/>
                <a:gd name="T106" fmla="*/ 189 w 608"/>
                <a:gd name="T107" fmla="*/ 8 h 237"/>
                <a:gd name="T108" fmla="*/ 205 w 608"/>
                <a:gd name="T109" fmla="*/ 2 h 237"/>
                <a:gd name="T110" fmla="*/ 223 w 608"/>
                <a:gd name="T111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08" h="237">
                  <a:moveTo>
                    <a:pt x="223" y="0"/>
                  </a:moveTo>
                  <a:lnTo>
                    <a:pt x="251" y="0"/>
                  </a:lnTo>
                  <a:lnTo>
                    <a:pt x="270" y="2"/>
                  </a:lnTo>
                  <a:lnTo>
                    <a:pt x="287" y="9"/>
                  </a:lnTo>
                  <a:lnTo>
                    <a:pt x="300" y="21"/>
                  </a:lnTo>
                  <a:lnTo>
                    <a:pt x="334" y="9"/>
                  </a:lnTo>
                  <a:lnTo>
                    <a:pt x="371" y="2"/>
                  </a:lnTo>
                  <a:lnTo>
                    <a:pt x="411" y="0"/>
                  </a:lnTo>
                  <a:lnTo>
                    <a:pt x="446" y="2"/>
                  </a:lnTo>
                  <a:lnTo>
                    <a:pt x="479" y="7"/>
                  </a:lnTo>
                  <a:lnTo>
                    <a:pt x="510" y="16"/>
                  </a:lnTo>
                  <a:lnTo>
                    <a:pt x="537" y="28"/>
                  </a:lnTo>
                  <a:lnTo>
                    <a:pt x="562" y="42"/>
                  </a:lnTo>
                  <a:lnTo>
                    <a:pt x="581" y="59"/>
                  </a:lnTo>
                  <a:lnTo>
                    <a:pt x="595" y="78"/>
                  </a:lnTo>
                  <a:lnTo>
                    <a:pt x="605" y="98"/>
                  </a:lnTo>
                  <a:lnTo>
                    <a:pt x="608" y="119"/>
                  </a:lnTo>
                  <a:lnTo>
                    <a:pt x="605" y="140"/>
                  </a:lnTo>
                  <a:lnTo>
                    <a:pt x="595" y="160"/>
                  </a:lnTo>
                  <a:lnTo>
                    <a:pt x="581" y="178"/>
                  </a:lnTo>
                  <a:lnTo>
                    <a:pt x="562" y="196"/>
                  </a:lnTo>
                  <a:lnTo>
                    <a:pt x="537" y="210"/>
                  </a:lnTo>
                  <a:lnTo>
                    <a:pt x="510" y="221"/>
                  </a:lnTo>
                  <a:lnTo>
                    <a:pt x="479" y="230"/>
                  </a:lnTo>
                  <a:lnTo>
                    <a:pt x="446" y="235"/>
                  </a:lnTo>
                  <a:lnTo>
                    <a:pt x="411" y="237"/>
                  </a:lnTo>
                  <a:lnTo>
                    <a:pt x="380" y="235"/>
                  </a:lnTo>
                  <a:lnTo>
                    <a:pt x="350" y="231"/>
                  </a:lnTo>
                  <a:lnTo>
                    <a:pt x="323" y="224"/>
                  </a:lnTo>
                  <a:lnTo>
                    <a:pt x="297" y="215"/>
                  </a:lnTo>
                  <a:lnTo>
                    <a:pt x="269" y="220"/>
                  </a:lnTo>
                  <a:lnTo>
                    <a:pt x="238" y="223"/>
                  </a:lnTo>
                  <a:lnTo>
                    <a:pt x="205" y="224"/>
                  </a:lnTo>
                  <a:lnTo>
                    <a:pt x="169" y="223"/>
                  </a:lnTo>
                  <a:lnTo>
                    <a:pt x="133" y="219"/>
                  </a:lnTo>
                  <a:lnTo>
                    <a:pt x="102" y="213"/>
                  </a:lnTo>
                  <a:lnTo>
                    <a:pt x="73" y="205"/>
                  </a:lnTo>
                  <a:lnTo>
                    <a:pt x="48" y="195"/>
                  </a:lnTo>
                  <a:lnTo>
                    <a:pt x="27" y="183"/>
                  </a:lnTo>
                  <a:lnTo>
                    <a:pt x="12" y="170"/>
                  </a:lnTo>
                  <a:lnTo>
                    <a:pt x="3" y="157"/>
                  </a:lnTo>
                  <a:lnTo>
                    <a:pt x="0" y="142"/>
                  </a:lnTo>
                  <a:lnTo>
                    <a:pt x="3" y="128"/>
                  </a:lnTo>
                  <a:lnTo>
                    <a:pt x="11" y="115"/>
                  </a:lnTo>
                  <a:lnTo>
                    <a:pt x="25" y="103"/>
                  </a:lnTo>
                  <a:lnTo>
                    <a:pt x="44" y="92"/>
                  </a:lnTo>
                  <a:lnTo>
                    <a:pt x="66" y="83"/>
                  </a:lnTo>
                  <a:lnTo>
                    <a:pt x="92" y="74"/>
                  </a:lnTo>
                  <a:lnTo>
                    <a:pt x="121" y="67"/>
                  </a:lnTo>
                  <a:lnTo>
                    <a:pt x="154" y="63"/>
                  </a:lnTo>
                  <a:lnTo>
                    <a:pt x="158" y="46"/>
                  </a:lnTo>
                  <a:lnTo>
                    <a:pt x="165" y="31"/>
                  </a:lnTo>
                  <a:lnTo>
                    <a:pt x="176" y="18"/>
                  </a:lnTo>
                  <a:lnTo>
                    <a:pt x="189" y="8"/>
                  </a:lnTo>
                  <a:lnTo>
                    <a:pt x="205" y="2"/>
                  </a:lnTo>
                  <a:lnTo>
                    <a:pt x="22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</p:grpSp>
      <p:grpSp>
        <p:nvGrpSpPr>
          <p:cNvPr id="26" name="Group 125"/>
          <p:cNvGrpSpPr/>
          <p:nvPr/>
        </p:nvGrpSpPr>
        <p:grpSpPr>
          <a:xfrm>
            <a:off x="8337645" y="1099011"/>
            <a:ext cx="530110" cy="408688"/>
            <a:chOff x="4859338" y="3862388"/>
            <a:chExt cx="568325" cy="438151"/>
          </a:xfrm>
          <a:solidFill>
            <a:schemeClr val="bg1"/>
          </a:solidFill>
        </p:grpSpPr>
        <p:sp>
          <p:nvSpPr>
            <p:cNvPr id="27" name="Freeform 150"/>
            <p:cNvSpPr>
              <a:spLocks noEditPoints="1"/>
            </p:cNvSpPr>
            <p:nvPr/>
          </p:nvSpPr>
          <p:spPr bwMode="auto">
            <a:xfrm>
              <a:off x="4859338" y="3862388"/>
              <a:ext cx="568325" cy="249238"/>
            </a:xfrm>
            <a:custGeom>
              <a:avLst/>
              <a:gdLst>
                <a:gd name="T0" fmla="*/ 1791 w 3582"/>
                <a:gd name="T1" fmla="*/ 179 h 1414"/>
                <a:gd name="T2" fmla="*/ 350 w 3582"/>
                <a:gd name="T3" fmla="*/ 675 h 1414"/>
                <a:gd name="T4" fmla="*/ 1791 w 3582"/>
                <a:gd name="T5" fmla="*/ 1233 h 1414"/>
                <a:gd name="T6" fmla="*/ 3232 w 3582"/>
                <a:gd name="T7" fmla="*/ 675 h 1414"/>
                <a:gd name="T8" fmla="*/ 1791 w 3582"/>
                <a:gd name="T9" fmla="*/ 179 h 1414"/>
                <a:gd name="T10" fmla="*/ 1780 w 3582"/>
                <a:gd name="T11" fmla="*/ 0 h 1414"/>
                <a:gd name="T12" fmla="*/ 1802 w 3582"/>
                <a:gd name="T13" fmla="*/ 0 h 1414"/>
                <a:gd name="T14" fmla="*/ 1826 w 3582"/>
                <a:gd name="T15" fmla="*/ 5 h 1414"/>
                <a:gd name="T16" fmla="*/ 3520 w 3582"/>
                <a:gd name="T17" fmla="*/ 589 h 1414"/>
                <a:gd name="T18" fmla="*/ 3541 w 3582"/>
                <a:gd name="T19" fmla="*/ 599 h 1414"/>
                <a:gd name="T20" fmla="*/ 3558 w 3582"/>
                <a:gd name="T21" fmla="*/ 612 h 1414"/>
                <a:gd name="T22" fmla="*/ 3571 w 3582"/>
                <a:gd name="T23" fmla="*/ 629 h 1414"/>
                <a:gd name="T24" fmla="*/ 3579 w 3582"/>
                <a:gd name="T25" fmla="*/ 648 h 1414"/>
                <a:gd name="T26" fmla="*/ 3582 w 3582"/>
                <a:gd name="T27" fmla="*/ 669 h 1414"/>
                <a:gd name="T28" fmla="*/ 3580 w 3582"/>
                <a:gd name="T29" fmla="*/ 689 h 1414"/>
                <a:gd name="T30" fmla="*/ 3572 w 3582"/>
                <a:gd name="T31" fmla="*/ 708 h 1414"/>
                <a:gd name="T32" fmla="*/ 3560 w 3582"/>
                <a:gd name="T33" fmla="*/ 725 h 1414"/>
                <a:gd name="T34" fmla="*/ 3545 w 3582"/>
                <a:gd name="T35" fmla="*/ 739 h 1414"/>
                <a:gd name="T36" fmla="*/ 3525 w 3582"/>
                <a:gd name="T37" fmla="*/ 750 h 1414"/>
                <a:gd name="T38" fmla="*/ 1829 w 3582"/>
                <a:gd name="T39" fmla="*/ 1407 h 1414"/>
                <a:gd name="T40" fmla="*/ 1810 w 3582"/>
                <a:gd name="T41" fmla="*/ 1412 h 1414"/>
                <a:gd name="T42" fmla="*/ 1791 w 3582"/>
                <a:gd name="T43" fmla="*/ 1414 h 1414"/>
                <a:gd name="T44" fmla="*/ 1772 w 3582"/>
                <a:gd name="T45" fmla="*/ 1412 h 1414"/>
                <a:gd name="T46" fmla="*/ 1753 w 3582"/>
                <a:gd name="T47" fmla="*/ 1407 h 1414"/>
                <a:gd name="T48" fmla="*/ 58 w 3582"/>
                <a:gd name="T49" fmla="*/ 750 h 1414"/>
                <a:gd name="T50" fmla="*/ 38 w 3582"/>
                <a:gd name="T51" fmla="*/ 739 h 1414"/>
                <a:gd name="T52" fmla="*/ 22 w 3582"/>
                <a:gd name="T53" fmla="*/ 725 h 1414"/>
                <a:gd name="T54" fmla="*/ 10 w 3582"/>
                <a:gd name="T55" fmla="*/ 708 h 1414"/>
                <a:gd name="T56" fmla="*/ 2 w 3582"/>
                <a:gd name="T57" fmla="*/ 689 h 1414"/>
                <a:gd name="T58" fmla="*/ 0 w 3582"/>
                <a:gd name="T59" fmla="*/ 669 h 1414"/>
                <a:gd name="T60" fmla="*/ 0 w 3582"/>
                <a:gd name="T61" fmla="*/ 669 h 1414"/>
                <a:gd name="T62" fmla="*/ 3 w 3582"/>
                <a:gd name="T63" fmla="*/ 648 h 1414"/>
                <a:gd name="T64" fmla="*/ 11 w 3582"/>
                <a:gd name="T65" fmla="*/ 629 h 1414"/>
                <a:gd name="T66" fmla="*/ 24 w 3582"/>
                <a:gd name="T67" fmla="*/ 612 h 1414"/>
                <a:gd name="T68" fmla="*/ 41 w 3582"/>
                <a:gd name="T69" fmla="*/ 599 h 1414"/>
                <a:gd name="T70" fmla="*/ 61 w 3582"/>
                <a:gd name="T71" fmla="*/ 589 h 1414"/>
                <a:gd name="T72" fmla="*/ 1757 w 3582"/>
                <a:gd name="T73" fmla="*/ 5 h 1414"/>
                <a:gd name="T74" fmla="*/ 1780 w 3582"/>
                <a:gd name="T75" fmla="*/ 0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82" h="1414">
                  <a:moveTo>
                    <a:pt x="1791" y="179"/>
                  </a:moveTo>
                  <a:lnTo>
                    <a:pt x="350" y="675"/>
                  </a:lnTo>
                  <a:lnTo>
                    <a:pt x="1791" y="1233"/>
                  </a:lnTo>
                  <a:lnTo>
                    <a:pt x="3232" y="675"/>
                  </a:lnTo>
                  <a:lnTo>
                    <a:pt x="1791" y="179"/>
                  </a:lnTo>
                  <a:close/>
                  <a:moveTo>
                    <a:pt x="1780" y="0"/>
                  </a:moveTo>
                  <a:lnTo>
                    <a:pt x="1802" y="0"/>
                  </a:lnTo>
                  <a:lnTo>
                    <a:pt x="1826" y="5"/>
                  </a:lnTo>
                  <a:lnTo>
                    <a:pt x="3520" y="589"/>
                  </a:lnTo>
                  <a:lnTo>
                    <a:pt x="3541" y="599"/>
                  </a:lnTo>
                  <a:lnTo>
                    <a:pt x="3558" y="612"/>
                  </a:lnTo>
                  <a:lnTo>
                    <a:pt x="3571" y="629"/>
                  </a:lnTo>
                  <a:lnTo>
                    <a:pt x="3579" y="648"/>
                  </a:lnTo>
                  <a:lnTo>
                    <a:pt x="3582" y="669"/>
                  </a:lnTo>
                  <a:lnTo>
                    <a:pt x="3580" y="689"/>
                  </a:lnTo>
                  <a:lnTo>
                    <a:pt x="3572" y="708"/>
                  </a:lnTo>
                  <a:lnTo>
                    <a:pt x="3560" y="725"/>
                  </a:lnTo>
                  <a:lnTo>
                    <a:pt x="3545" y="739"/>
                  </a:lnTo>
                  <a:lnTo>
                    <a:pt x="3525" y="750"/>
                  </a:lnTo>
                  <a:lnTo>
                    <a:pt x="1829" y="1407"/>
                  </a:lnTo>
                  <a:lnTo>
                    <a:pt x="1810" y="1412"/>
                  </a:lnTo>
                  <a:lnTo>
                    <a:pt x="1791" y="1414"/>
                  </a:lnTo>
                  <a:lnTo>
                    <a:pt x="1772" y="1412"/>
                  </a:lnTo>
                  <a:lnTo>
                    <a:pt x="1753" y="1407"/>
                  </a:lnTo>
                  <a:lnTo>
                    <a:pt x="58" y="750"/>
                  </a:lnTo>
                  <a:lnTo>
                    <a:pt x="38" y="739"/>
                  </a:lnTo>
                  <a:lnTo>
                    <a:pt x="22" y="725"/>
                  </a:lnTo>
                  <a:lnTo>
                    <a:pt x="10" y="708"/>
                  </a:lnTo>
                  <a:lnTo>
                    <a:pt x="2" y="689"/>
                  </a:lnTo>
                  <a:lnTo>
                    <a:pt x="0" y="669"/>
                  </a:lnTo>
                  <a:lnTo>
                    <a:pt x="0" y="669"/>
                  </a:lnTo>
                  <a:lnTo>
                    <a:pt x="3" y="648"/>
                  </a:lnTo>
                  <a:lnTo>
                    <a:pt x="11" y="629"/>
                  </a:lnTo>
                  <a:lnTo>
                    <a:pt x="24" y="612"/>
                  </a:lnTo>
                  <a:lnTo>
                    <a:pt x="41" y="599"/>
                  </a:lnTo>
                  <a:lnTo>
                    <a:pt x="61" y="589"/>
                  </a:lnTo>
                  <a:lnTo>
                    <a:pt x="1757" y="5"/>
                  </a:lnTo>
                  <a:lnTo>
                    <a:pt x="17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28" name="Freeform 151"/>
            <p:cNvSpPr/>
            <p:nvPr/>
          </p:nvSpPr>
          <p:spPr bwMode="auto">
            <a:xfrm>
              <a:off x="4859338" y="4030663"/>
              <a:ext cx="568325" cy="147638"/>
            </a:xfrm>
            <a:custGeom>
              <a:avLst/>
              <a:gdLst>
                <a:gd name="T0" fmla="*/ 91 w 3582"/>
                <a:gd name="T1" fmla="*/ 0 h 837"/>
                <a:gd name="T2" fmla="*/ 112 w 3582"/>
                <a:gd name="T3" fmla="*/ 1 h 837"/>
                <a:gd name="T4" fmla="*/ 133 w 3582"/>
                <a:gd name="T5" fmla="*/ 7 h 837"/>
                <a:gd name="T6" fmla="*/ 1791 w 3582"/>
                <a:gd name="T7" fmla="*/ 648 h 837"/>
                <a:gd name="T8" fmla="*/ 3449 w 3582"/>
                <a:gd name="T9" fmla="*/ 7 h 837"/>
                <a:gd name="T10" fmla="*/ 3470 w 3582"/>
                <a:gd name="T11" fmla="*/ 1 h 837"/>
                <a:gd name="T12" fmla="*/ 3491 w 3582"/>
                <a:gd name="T13" fmla="*/ 0 h 837"/>
                <a:gd name="T14" fmla="*/ 3512 w 3582"/>
                <a:gd name="T15" fmla="*/ 3 h 837"/>
                <a:gd name="T16" fmla="*/ 3532 w 3582"/>
                <a:gd name="T17" fmla="*/ 10 h 837"/>
                <a:gd name="T18" fmla="*/ 3549 w 3582"/>
                <a:gd name="T19" fmla="*/ 21 h 837"/>
                <a:gd name="T20" fmla="*/ 3564 w 3582"/>
                <a:gd name="T21" fmla="*/ 35 h 837"/>
                <a:gd name="T22" fmla="*/ 3575 w 3582"/>
                <a:gd name="T23" fmla="*/ 52 h 837"/>
                <a:gd name="T24" fmla="*/ 3581 w 3582"/>
                <a:gd name="T25" fmla="*/ 71 h 837"/>
                <a:gd name="T26" fmla="*/ 3582 w 3582"/>
                <a:gd name="T27" fmla="*/ 90 h 837"/>
                <a:gd name="T28" fmla="*/ 3579 w 3582"/>
                <a:gd name="T29" fmla="*/ 109 h 837"/>
                <a:gd name="T30" fmla="*/ 3571 w 3582"/>
                <a:gd name="T31" fmla="*/ 126 h 837"/>
                <a:gd name="T32" fmla="*/ 3559 w 3582"/>
                <a:gd name="T33" fmla="*/ 142 h 837"/>
                <a:gd name="T34" fmla="*/ 3544 w 3582"/>
                <a:gd name="T35" fmla="*/ 155 h 837"/>
                <a:gd name="T36" fmla="*/ 3525 w 3582"/>
                <a:gd name="T37" fmla="*/ 165 h 837"/>
                <a:gd name="T38" fmla="*/ 1791 w 3582"/>
                <a:gd name="T39" fmla="*/ 837 h 837"/>
                <a:gd name="T40" fmla="*/ 58 w 3582"/>
                <a:gd name="T41" fmla="*/ 165 h 837"/>
                <a:gd name="T42" fmla="*/ 39 w 3582"/>
                <a:gd name="T43" fmla="*/ 155 h 837"/>
                <a:gd name="T44" fmla="*/ 23 w 3582"/>
                <a:gd name="T45" fmla="*/ 142 h 837"/>
                <a:gd name="T46" fmla="*/ 11 w 3582"/>
                <a:gd name="T47" fmla="*/ 126 h 837"/>
                <a:gd name="T48" fmla="*/ 3 w 3582"/>
                <a:gd name="T49" fmla="*/ 109 h 837"/>
                <a:gd name="T50" fmla="*/ 0 w 3582"/>
                <a:gd name="T51" fmla="*/ 90 h 837"/>
                <a:gd name="T52" fmla="*/ 1 w 3582"/>
                <a:gd name="T53" fmla="*/ 71 h 837"/>
                <a:gd name="T54" fmla="*/ 8 w 3582"/>
                <a:gd name="T55" fmla="*/ 52 h 837"/>
                <a:gd name="T56" fmla="*/ 19 w 3582"/>
                <a:gd name="T57" fmla="*/ 35 h 837"/>
                <a:gd name="T58" fmla="*/ 33 w 3582"/>
                <a:gd name="T59" fmla="*/ 21 h 837"/>
                <a:gd name="T60" fmla="*/ 51 w 3582"/>
                <a:gd name="T61" fmla="*/ 10 h 837"/>
                <a:gd name="T62" fmla="*/ 70 w 3582"/>
                <a:gd name="T63" fmla="*/ 3 h 837"/>
                <a:gd name="T64" fmla="*/ 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91" y="0"/>
                  </a:moveTo>
                  <a:lnTo>
                    <a:pt x="112" y="1"/>
                  </a:lnTo>
                  <a:lnTo>
                    <a:pt x="133" y="7"/>
                  </a:lnTo>
                  <a:lnTo>
                    <a:pt x="1791" y="648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0"/>
                  </a:lnTo>
                  <a:lnTo>
                    <a:pt x="3579" y="109"/>
                  </a:lnTo>
                  <a:lnTo>
                    <a:pt x="3571" y="126"/>
                  </a:lnTo>
                  <a:lnTo>
                    <a:pt x="3559" y="142"/>
                  </a:lnTo>
                  <a:lnTo>
                    <a:pt x="3544" y="155"/>
                  </a:lnTo>
                  <a:lnTo>
                    <a:pt x="3525" y="165"/>
                  </a:lnTo>
                  <a:lnTo>
                    <a:pt x="1791" y="837"/>
                  </a:lnTo>
                  <a:lnTo>
                    <a:pt x="58" y="165"/>
                  </a:lnTo>
                  <a:lnTo>
                    <a:pt x="39" y="155"/>
                  </a:lnTo>
                  <a:lnTo>
                    <a:pt x="23" y="142"/>
                  </a:lnTo>
                  <a:lnTo>
                    <a:pt x="11" y="126"/>
                  </a:lnTo>
                  <a:lnTo>
                    <a:pt x="3" y="109"/>
                  </a:lnTo>
                  <a:lnTo>
                    <a:pt x="0" y="90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29" name="Freeform 152"/>
            <p:cNvSpPr/>
            <p:nvPr/>
          </p:nvSpPr>
          <p:spPr bwMode="auto">
            <a:xfrm>
              <a:off x="4859338" y="4092576"/>
              <a:ext cx="568325" cy="147638"/>
            </a:xfrm>
            <a:custGeom>
              <a:avLst/>
              <a:gdLst>
                <a:gd name="T0" fmla="*/ 3491 w 3582"/>
                <a:gd name="T1" fmla="*/ 0 h 837"/>
                <a:gd name="T2" fmla="*/ 3512 w 3582"/>
                <a:gd name="T3" fmla="*/ 3 h 837"/>
                <a:gd name="T4" fmla="*/ 3532 w 3582"/>
                <a:gd name="T5" fmla="*/ 10 h 837"/>
                <a:gd name="T6" fmla="*/ 3549 w 3582"/>
                <a:gd name="T7" fmla="*/ 21 h 837"/>
                <a:gd name="T8" fmla="*/ 3564 w 3582"/>
                <a:gd name="T9" fmla="*/ 35 h 837"/>
                <a:gd name="T10" fmla="*/ 3575 w 3582"/>
                <a:gd name="T11" fmla="*/ 52 h 837"/>
                <a:gd name="T12" fmla="*/ 3581 w 3582"/>
                <a:gd name="T13" fmla="*/ 71 h 837"/>
                <a:gd name="T14" fmla="*/ 3582 w 3582"/>
                <a:gd name="T15" fmla="*/ 92 h 837"/>
                <a:gd name="T16" fmla="*/ 3579 w 3582"/>
                <a:gd name="T17" fmla="*/ 110 h 837"/>
                <a:gd name="T18" fmla="*/ 3571 w 3582"/>
                <a:gd name="T19" fmla="*/ 128 h 837"/>
                <a:gd name="T20" fmla="*/ 3559 w 3582"/>
                <a:gd name="T21" fmla="*/ 143 h 837"/>
                <a:gd name="T22" fmla="*/ 3544 w 3582"/>
                <a:gd name="T23" fmla="*/ 156 h 837"/>
                <a:gd name="T24" fmla="*/ 3525 w 3582"/>
                <a:gd name="T25" fmla="*/ 166 h 837"/>
                <a:gd name="T26" fmla="*/ 1791 w 3582"/>
                <a:gd name="T27" fmla="*/ 837 h 837"/>
                <a:gd name="T28" fmla="*/ 58 w 3582"/>
                <a:gd name="T29" fmla="*/ 166 h 837"/>
                <a:gd name="T30" fmla="*/ 39 w 3582"/>
                <a:gd name="T31" fmla="*/ 156 h 837"/>
                <a:gd name="T32" fmla="*/ 23 w 3582"/>
                <a:gd name="T33" fmla="*/ 143 h 837"/>
                <a:gd name="T34" fmla="*/ 11 w 3582"/>
                <a:gd name="T35" fmla="*/ 128 h 837"/>
                <a:gd name="T36" fmla="*/ 3 w 3582"/>
                <a:gd name="T37" fmla="*/ 110 h 837"/>
                <a:gd name="T38" fmla="*/ 0 w 3582"/>
                <a:gd name="T39" fmla="*/ 92 h 837"/>
                <a:gd name="T40" fmla="*/ 1 w 3582"/>
                <a:gd name="T41" fmla="*/ 71 h 837"/>
                <a:gd name="T42" fmla="*/ 8 w 3582"/>
                <a:gd name="T43" fmla="*/ 52 h 837"/>
                <a:gd name="T44" fmla="*/ 19 w 3582"/>
                <a:gd name="T45" fmla="*/ 35 h 837"/>
                <a:gd name="T46" fmla="*/ 33 w 3582"/>
                <a:gd name="T47" fmla="*/ 21 h 837"/>
                <a:gd name="T48" fmla="*/ 51 w 3582"/>
                <a:gd name="T49" fmla="*/ 10 h 837"/>
                <a:gd name="T50" fmla="*/ 70 w 3582"/>
                <a:gd name="T51" fmla="*/ 3 h 837"/>
                <a:gd name="T52" fmla="*/ 91 w 3582"/>
                <a:gd name="T53" fmla="*/ 0 h 837"/>
                <a:gd name="T54" fmla="*/ 112 w 3582"/>
                <a:gd name="T55" fmla="*/ 1 h 837"/>
                <a:gd name="T56" fmla="*/ 133 w 3582"/>
                <a:gd name="T57" fmla="*/ 7 h 837"/>
                <a:gd name="T58" fmla="*/ 1791 w 3582"/>
                <a:gd name="T59" fmla="*/ 650 h 837"/>
                <a:gd name="T60" fmla="*/ 3449 w 3582"/>
                <a:gd name="T61" fmla="*/ 7 h 837"/>
                <a:gd name="T62" fmla="*/ 3470 w 3582"/>
                <a:gd name="T63" fmla="*/ 1 h 837"/>
                <a:gd name="T64" fmla="*/ 3491 w 3582"/>
                <a:gd name="T65" fmla="*/ 0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7">
                  <a:moveTo>
                    <a:pt x="3491" y="0"/>
                  </a:moveTo>
                  <a:lnTo>
                    <a:pt x="3512" y="3"/>
                  </a:lnTo>
                  <a:lnTo>
                    <a:pt x="3532" y="10"/>
                  </a:lnTo>
                  <a:lnTo>
                    <a:pt x="3549" y="21"/>
                  </a:lnTo>
                  <a:lnTo>
                    <a:pt x="3564" y="35"/>
                  </a:lnTo>
                  <a:lnTo>
                    <a:pt x="3575" y="52"/>
                  </a:lnTo>
                  <a:lnTo>
                    <a:pt x="3581" y="71"/>
                  </a:lnTo>
                  <a:lnTo>
                    <a:pt x="3582" y="92"/>
                  </a:lnTo>
                  <a:lnTo>
                    <a:pt x="3579" y="110"/>
                  </a:lnTo>
                  <a:lnTo>
                    <a:pt x="3571" y="128"/>
                  </a:lnTo>
                  <a:lnTo>
                    <a:pt x="3559" y="143"/>
                  </a:lnTo>
                  <a:lnTo>
                    <a:pt x="3544" y="156"/>
                  </a:lnTo>
                  <a:lnTo>
                    <a:pt x="3525" y="166"/>
                  </a:lnTo>
                  <a:lnTo>
                    <a:pt x="1791" y="837"/>
                  </a:lnTo>
                  <a:lnTo>
                    <a:pt x="58" y="166"/>
                  </a:lnTo>
                  <a:lnTo>
                    <a:pt x="39" y="156"/>
                  </a:lnTo>
                  <a:lnTo>
                    <a:pt x="23" y="143"/>
                  </a:lnTo>
                  <a:lnTo>
                    <a:pt x="11" y="128"/>
                  </a:lnTo>
                  <a:lnTo>
                    <a:pt x="3" y="110"/>
                  </a:lnTo>
                  <a:lnTo>
                    <a:pt x="0" y="92"/>
                  </a:lnTo>
                  <a:lnTo>
                    <a:pt x="1" y="71"/>
                  </a:lnTo>
                  <a:lnTo>
                    <a:pt x="8" y="52"/>
                  </a:lnTo>
                  <a:lnTo>
                    <a:pt x="19" y="35"/>
                  </a:lnTo>
                  <a:lnTo>
                    <a:pt x="33" y="21"/>
                  </a:lnTo>
                  <a:lnTo>
                    <a:pt x="51" y="10"/>
                  </a:lnTo>
                  <a:lnTo>
                    <a:pt x="70" y="3"/>
                  </a:lnTo>
                  <a:lnTo>
                    <a:pt x="91" y="0"/>
                  </a:lnTo>
                  <a:lnTo>
                    <a:pt x="112" y="1"/>
                  </a:lnTo>
                  <a:lnTo>
                    <a:pt x="133" y="7"/>
                  </a:lnTo>
                  <a:lnTo>
                    <a:pt x="1791" y="650"/>
                  </a:lnTo>
                  <a:lnTo>
                    <a:pt x="3449" y="7"/>
                  </a:lnTo>
                  <a:lnTo>
                    <a:pt x="3470" y="1"/>
                  </a:lnTo>
                  <a:lnTo>
                    <a:pt x="34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  <p:sp>
          <p:nvSpPr>
            <p:cNvPr id="30" name="Freeform 153"/>
            <p:cNvSpPr/>
            <p:nvPr/>
          </p:nvSpPr>
          <p:spPr bwMode="auto">
            <a:xfrm>
              <a:off x="4859338" y="4152901"/>
              <a:ext cx="568325" cy="147638"/>
            </a:xfrm>
            <a:custGeom>
              <a:avLst/>
              <a:gdLst>
                <a:gd name="T0" fmla="*/ 91 w 3582"/>
                <a:gd name="T1" fmla="*/ 0 h 838"/>
                <a:gd name="T2" fmla="*/ 112 w 3582"/>
                <a:gd name="T3" fmla="*/ 2 h 838"/>
                <a:gd name="T4" fmla="*/ 133 w 3582"/>
                <a:gd name="T5" fmla="*/ 8 h 838"/>
                <a:gd name="T6" fmla="*/ 1791 w 3582"/>
                <a:gd name="T7" fmla="*/ 650 h 838"/>
                <a:gd name="T8" fmla="*/ 3449 w 3582"/>
                <a:gd name="T9" fmla="*/ 8 h 838"/>
                <a:gd name="T10" fmla="*/ 3470 w 3582"/>
                <a:gd name="T11" fmla="*/ 2 h 838"/>
                <a:gd name="T12" fmla="*/ 3491 w 3582"/>
                <a:gd name="T13" fmla="*/ 1 h 838"/>
                <a:gd name="T14" fmla="*/ 3512 w 3582"/>
                <a:gd name="T15" fmla="*/ 5 h 838"/>
                <a:gd name="T16" fmla="*/ 3532 w 3582"/>
                <a:gd name="T17" fmla="*/ 12 h 838"/>
                <a:gd name="T18" fmla="*/ 3549 w 3582"/>
                <a:gd name="T19" fmla="*/ 22 h 838"/>
                <a:gd name="T20" fmla="*/ 3564 w 3582"/>
                <a:gd name="T21" fmla="*/ 36 h 838"/>
                <a:gd name="T22" fmla="*/ 3575 w 3582"/>
                <a:gd name="T23" fmla="*/ 54 h 838"/>
                <a:gd name="T24" fmla="*/ 3581 w 3582"/>
                <a:gd name="T25" fmla="*/ 73 h 838"/>
                <a:gd name="T26" fmla="*/ 3582 w 3582"/>
                <a:gd name="T27" fmla="*/ 92 h 838"/>
                <a:gd name="T28" fmla="*/ 3579 w 3582"/>
                <a:gd name="T29" fmla="*/ 111 h 838"/>
                <a:gd name="T30" fmla="*/ 3571 w 3582"/>
                <a:gd name="T31" fmla="*/ 128 h 838"/>
                <a:gd name="T32" fmla="*/ 3559 w 3582"/>
                <a:gd name="T33" fmla="*/ 144 h 838"/>
                <a:gd name="T34" fmla="*/ 3544 w 3582"/>
                <a:gd name="T35" fmla="*/ 157 h 838"/>
                <a:gd name="T36" fmla="*/ 3525 w 3582"/>
                <a:gd name="T37" fmla="*/ 167 h 838"/>
                <a:gd name="T38" fmla="*/ 1791 w 3582"/>
                <a:gd name="T39" fmla="*/ 838 h 838"/>
                <a:gd name="T40" fmla="*/ 58 w 3582"/>
                <a:gd name="T41" fmla="*/ 167 h 838"/>
                <a:gd name="T42" fmla="*/ 39 w 3582"/>
                <a:gd name="T43" fmla="*/ 157 h 838"/>
                <a:gd name="T44" fmla="*/ 23 w 3582"/>
                <a:gd name="T45" fmla="*/ 144 h 838"/>
                <a:gd name="T46" fmla="*/ 11 w 3582"/>
                <a:gd name="T47" fmla="*/ 128 h 838"/>
                <a:gd name="T48" fmla="*/ 3 w 3582"/>
                <a:gd name="T49" fmla="*/ 111 h 838"/>
                <a:gd name="T50" fmla="*/ 0 w 3582"/>
                <a:gd name="T51" fmla="*/ 92 h 838"/>
                <a:gd name="T52" fmla="*/ 1 w 3582"/>
                <a:gd name="T53" fmla="*/ 73 h 838"/>
                <a:gd name="T54" fmla="*/ 8 w 3582"/>
                <a:gd name="T55" fmla="*/ 54 h 838"/>
                <a:gd name="T56" fmla="*/ 19 w 3582"/>
                <a:gd name="T57" fmla="*/ 36 h 838"/>
                <a:gd name="T58" fmla="*/ 33 w 3582"/>
                <a:gd name="T59" fmla="*/ 22 h 838"/>
                <a:gd name="T60" fmla="*/ 51 w 3582"/>
                <a:gd name="T61" fmla="*/ 12 h 838"/>
                <a:gd name="T62" fmla="*/ 70 w 3582"/>
                <a:gd name="T63" fmla="*/ 4 h 838"/>
                <a:gd name="T64" fmla="*/ 91 w 3582"/>
                <a:gd name="T65" fmla="*/ 0 h 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82" h="838">
                  <a:moveTo>
                    <a:pt x="91" y="0"/>
                  </a:moveTo>
                  <a:lnTo>
                    <a:pt x="112" y="2"/>
                  </a:lnTo>
                  <a:lnTo>
                    <a:pt x="133" y="8"/>
                  </a:lnTo>
                  <a:lnTo>
                    <a:pt x="1791" y="650"/>
                  </a:lnTo>
                  <a:lnTo>
                    <a:pt x="3449" y="8"/>
                  </a:lnTo>
                  <a:lnTo>
                    <a:pt x="3470" y="2"/>
                  </a:lnTo>
                  <a:lnTo>
                    <a:pt x="3491" y="1"/>
                  </a:lnTo>
                  <a:lnTo>
                    <a:pt x="3512" y="5"/>
                  </a:lnTo>
                  <a:lnTo>
                    <a:pt x="3532" y="12"/>
                  </a:lnTo>
                  <a:lnTo>
                    <a:pt x="3549" y="22"/>
                  </a:lnTo>
                  <a:lnTo>
                    <a:pt x="3564" y="36"/>
                  </a:lnTo>
                  <a:lnTo>
                    <a:pt x="3575" y="54"/>
                  </a:lnTo>
                  <a:lnTo>
                    <a:pt x="3581" y="73"/>
                  </a:lnTo>
                  <a:lnTo>
                    <a:pt x="3582" y="92"/>
                  </a:lnTo>
                  <a:lnTo>
                    <a:pt x="3579" y="111"/>
                  </a:lnTo>
                  <a:lnTo>
                    <a:pt x="3571" y="128"/>
                  </a:lnTo>
                  <a:lnTo>
                    <a:pt x="3559" y="144"/>
                  </a:lnTo>
                  <a:lnTo>
                    <a:pt x="3544" y="157"/>
                  </a:lnTo>
                  <a:lnTo>
                    <a:pt x="3525" y="167"/>
                  </a:lnTo>
                  <a:lnTo>
                    <a:pt x="1791" y="838"/>
                  </a:lnTo>
                  <a:lnTo>
                    <a:pt x="58" y="167"/>
                  </a:lnTo>
                  <a:lnTo>
                    <a:pt x="39" y="157"/>
                  </a:lnTo>
                  <a:lnTo>
                    <a:pt x="23" y="144"/>
                  </a:lnTo>
                  <a:lnTo>
                    <a:pt x="11" y="128"/>
                  </a:lnTo>
                  <a:lnTo>
                    <a:pt x="3" y="111"/>
                  </a:lnTo>
                  <a:lnTo>
                    <a:pt x="0" y="92"/>
                  </a:lnTo>
                  <a:lnTo>
                    <a:pt x="1" y="73"/>
                  </a:lnTo>
                  <a:lnTo>
                    <a:pt x="8" y="54"/>
                  </a:lnTo>
                  <a:lnTo>
                    <a:pt x="19" y="36"/>
                  </a:lnTo>
                  <a:lnTo>
                    <a:pt x="33" y="22"/>
                  </a:lnTo>
                  <a:lnTo>
                    <a:pt x="51" y="12"/>
                  </a:lnTo>
                  <a:lnTo>
                    <a:pt x="70" y="4"/>
                  </a:lnTo>
                  <a:lnTo>
                    <a:pt x="9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IN" dirty="0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050158" y="2367087"/>
            <a:ext cx="7760970" cy="21228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sz="6600" b="1" dirty="0" smtClean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第十八讲　</a:t>
            </a:r>
            <a:endParaRPr sz="6600" b="1" dirty="0" smtClean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sz="6600" b="1" dirty="0" smtClean="0">
                <a:solidFill>
                  <a:schemeClr val="accent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锻炼身体　增强体质</a:t>
            </a:r>
            <a:endParaRPr lang="zh-CN" altLang="en-US" sz="6600" b="1" dirty="0" smtClean="0">
              <a:solidFill>
                <a:schemeClr val="accent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370796" y="1497802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目录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22076" y="2328799"/>
            <a:ext cx="27959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spc="1200" dirty="0" smtClean="0">
                <a:latin typeface="汉仪文黑-55简" panose="00020600040101010101" pitchFamily="18" charset="-122"/>
                <a:ea typeface="汉仪文黑-55简" panose="00020600040101010101" pitchFamily="18" charset="-122"/>
              </a:rPr>
              <a:t>CONTENTS</a:t>
            </a:r>
            <a:endParaRPr lang="zh-CN" altLang="en-US" sz="2000" spc="1200" dirty="0"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596600" y="2918690"/>
            <a:ext cx="1027545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3153867" y="3389981"/>
            <a:ext cx="720436" cy="720436"/>
          </a:xfrm>
          <a:prstGeom prst="round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5827094" y="3374888"/>
            <a:ext cx="720436" cy="720436"/>
          </a:xfrm>
          <a:prstGeom prst="round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8488970" y="3368046"/>
            <a:ext cx="720436" cy="720436"/>
          </a:xfrm>
          <a:prstGeom prst="round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06949" y="3469680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906092" y="3469680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552500" y="3482938"/>
            <a:ext cx="614271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汉仪文黑-55简" panose="00020600040101010101" pitchFamily="18" charset="-122"/>
                <a:ea typeface="汉仪文黑-55简" panose="00020600040101010101" pitchFamily="18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汉仪文黑-55简" panose="00020600040101010101" pitchFamily="18" charset="-122"/>
              <a:ea typeface="汉仪文黑-55简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17479" y="4343779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育人目标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518448" y="4347595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理论认知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51749" y="4338302"/>
            <a:ext cx="1407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实践项目</a:t>
            </a:r>
            <a:endParaRPr lang="zh-CN" altLang="en-US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086246" y="2461442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616116" y="2963383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育人目标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22733" y="2855151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39470" y="2025015"/>
            <a:ext cx="4534535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/>
              <a:t>在思想上提升体育锻炼的认识，在实践中掌握运动技能。着力培养大学生的体育爱好、运动兴趣和技能特长，大力培养学生的意志品质、合作精神和交往能力，使大学生掌握科学锻炼的基础知识、基本技能和有效方法，养成良好体育锻炼习惯和健康生活方式。</a:t>
            </a:r>
            <a:endParaRPr lang="zh-CN" altLang="en-US"/>
          </a:p>
        </p:txBody>
      </p:sp>
      <p:pic>
        <p:nvPicPr>
          <p:cNvPr id="2" name="图片 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76645" y="1569720"/>
            <a:ext cx="4588510" cy="37185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2141664" y="2383525"/>
            <a:ext cx="2212119" cy="1939658"/>
          </a:xfrm>
          <a:prstGeom prst="roundRect">
            <a:avLst>
              <a:gd name="adj" fmla="val 12232"/>
            </a:avLst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4615654" y="2963571"/>
            <a:ext cx="2926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理论认知</a:t>
            </a:r>
            <a:endParaRPr lang="zh-CN" altLang="en-US" sz="5400" dirty="0" smtClean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6" name="Shape 23157"/>
          <p:cNvSpPr/>
          <p:nvPr/>
        </p:nvSpPr>
        <p:spPr>
          <a:xfrm>
            <a:off x="2678151" y="2777234"/>
            <a:ext cx="1130922" cy="10278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600" extrusionOk="0">
                <a:moveTo>
                  <a:pt x="20270" y="12587"/>
                </a:moveTo>
                <a:lnTo>
                  <a:pt x="11292" y="12587"/>
                </a:lnTo>
                <a:lnTo>
                  <a:pt x="11292" y="20248"/>
                </a:lnTo>
                <a:lnTo>
                  <a:pt x="20270" y="20248"/>
                </a:lnTo>
                <a:cubicBezTo>
                  <a:pt x="20270" y="20248"/>
                  <a:pt x="20270" y="12587"/>
                  <a:pt x="20270" y="12587"/>
                </a:cubicBezTo>
                <a:close/>
                <a:moveTo>
                  <a:pt x="21492" y="11911"/>
                </a:moveTo>
                <a:lnTo>
                  <a:pt x="21492" y="20924"/>
                </a:lnTo>
                <a:cubicBezTo>
                  <a:pt x="21492" y="21298"/>
                  <a:pt x="21218" y="21600"/>
                  <a:pt x="20881" y="21600"/>
                </a:cubicBezTo>
                <a:lnTo>
                  <a:pt x="10681" y="21600"/>
                </a:lnTo>
                <a:cubicBezTo>
                  <a:pt x="10344" y="21600"/>
                  <a:pt x="10070" y="21298"/>
                  <a:pt x="10070" y="20924"/>
                </a:cubicBezTo>
                <a:lnTo>
                  <a:pt x="10070" y="11911"/>
                </a:lnTo>
                <a:cubicBezTo>
                  <a:pt x="10070" y="11538"/>
                  <a:pt x="10344" y="11235"/>
                  <a:pt x="10681" y="11235"/>
                </a:cubicBezTo>
                <a:lnTo>
                  <a:pt x="20881" y="11235"/>
                </a:lnTo>
                <a:cubicBezTo>
                  <a:pt x="21218" y="11235"/>
                  <a:pt x="21492" y="11538"/>
                  <a:pt x="21492" y="11911"/>
                </a:cubicBezTo>
                <a:cubicBezTo>
                  <a:pt x="21492" y="11911"/>
                  <a:pt x="21492" y="11911"/>
                  <a:pt x="21492" y="11911"/>
                </a:cubicBezTo>
                <a:close/>
                <a:moveTo>
                  <a:pt x="12342" y="3106"/>
                </a:moveTo>
                <a:cubicBezTo>
                  <a:pt x="12342" y="3187"/>
                  <a:pt x="12336" y="3272"/>
                  <a:pt x="12325" y="3358"/>
                </a:cubicBezTo>
                <a:cubicBezTo>
                  <a:pt x="12301" y="3551"/>
                  <a:pt x="12352" y="3747"/>
                  <a:pt x="12468" y="3895"/>
                </a:cubicBezTo>
                <a:cubicBezTo>
                  <a:pt x="12583" y="4042"/>
                  <a:pt x="12750" y="4128"/>
                  <a:pt x="12927" y="4129"/>
                </a:cubicBezTo>
                <a:cubicBezTo>
                  <a:pt x="15511" y="4143"/>
                  <a:pt x="17687" y="6196"/>
                  <a:pt x="18102" y="9011"/>
                </a:cubicBezTo>
                <a:cubicBezTo>
                  <a:pt x="18156" y="9379"/>
                  <a:pt x="18470" y="9629"/>
                  <a:pt x="18803" y="9569"/>
                </a:cubicBezTo>
                <a:cubicBezTo>
                  <a:pt x="19136" y="9509"/>
                  <a:pt x="19362" y="9162"/>
                  <a:pt x="19308" y="8793"/>
                </a:cubicBezTo>
                <a:cubicBezTo>
                  <a:pt x="19064" y="7137"/>
                  <a:pt x="18293" y="5618"/>
                  <a:pt x="17138" y="4516"/>
                </a:cubicBezTo>
                <a:cubicBezTo>
                  <a:pt x="16127" y="3553"/>
                  <a:pt x="14872" y="2960"/>
                  <a:pt x="13551" y="2813"/>
                </a:cubicBezTo>
                <a:cubicBezTo>
                  <a:pt x="13418" y="1237"/>
                  <a:pt x="12215" y="0"/>
                  <a:pt x="10756" y="0"/>
                </a:cubicBezTo>
                <a:cubicBezTo>
                  <a:pt x="9985" y="0"/>
                  <a:pt x="9265" y="343"/>
                  <a:pt x="8742" y="939"/>
                </a:cubicBezTo>
                <a:cubicBezTo>
                  <a:pt x="8156" y="649"/>
                  <a:pt x="7517" y="498"/>
                  <a:pt x="6869" y="498"/>
                </a:cubicBezTo>
                <a:cubicBezTo>
                  <a:pt x="4342" y="498"/>
                  <a:pt x="2287" y="2771"/>
                  <a:pt x="2287" y="5565"/>
                </a:cubicBezTo>
                <a:cubicBezTo>
                  <a:pt x="2287" y="5984"/>
                  <a:pt x="2332" y="6395"/>
                  <a:pt x="2423" y="6795"/>
                </a:cubicBezTo>
                <a:cubicBezTo>
                  <a:pt x="1613" y="7247"/>
                  <a:pt x="968" y="7951"/>
                  <a:pt x="538" y="8858"/>
                </a:cubicBezTo>
                <a:cubicBezTo>
                  <a:pt x="59" y="9868"/>
                  <a:pt x="-108" y="11056"/>
                  <a:pt x="69" y="12203"/>
                </a:cubicBezTo>
                <a:cubicBezTo>
                  <a:pt x="251" y="13384"/>
                  <a:pt x="792" y="14448"/>
                  <a:pt x="1593" y="15200"/>
                </a:cubicBezTo>
                <a:cubicBezTo>
                  <a:pt x="2491" y="16042"/>
                  <a:pt x="3696" y="16487"/>
                  <a:pt x="5078" y="16487"/>
                </a:cubicBezTo>
                <a:lnTo>
                  <a:pt x="8290" y="16487"/>
                </a:lnTo>
                <a:cubicBezTo>
                  <a:pt x="8628" y="16487"/>
                  <a:pt x="8901" y="16184"/>
                  <a:pt x="8901" y="15811"/>
                </a:cubicBezTo>
                <a:cubicBezTo>
                  <a:pt x="8901" y="15438"/>
                  <a:pt x="8628" y="15135"/>
                  <a:pt x="8290" y="15135"/>
                </a:cubicBezTo>
                <a:lnTo>
                  <a:pt x="5078" y="15135"/>
                </a:lnTo>
                <a:cubicBezTo>
                  <a:pt x="2632" y="15135"/>
                  <a:pt x="1509" y="13503"/>
                  <a:pt x="1274" y="11976"/>
                </a:cubicBezTo>
                <a:cubicBezTo>
                  <a:pt x="1040" y="10454"/>
                  <a:pt x="1598" y="8503"/>
                  <a:pt x="3376" y="7813"/>
                </a:cubicBezTo>
                <a:cubicBezTo>
                  <a:pt x="3533" y="7752"/>
                  <a:pt x="3660" y="7623"/>
                  <a:pt x="3729" y="7456"/>
                </a:cubicBezTo>
                <a:cubicBezTo>
                  <a:pt x="3798" y="7289"/>
                  <a:pt x="3803" y="7098"/>
                  <a:pt x="3742" y="6927"/>
                </a:cubicBezTo>
                <a:cubicBezTo>
                  <a:pt x="3587" y="6494"/>
                  <a:pt x="3509" y="6035"/>
                  <a:pt x="3509" y="5565"/>
                </a:cubicBezTo>
                <a:cubicBezTo>
                  <a:pt x="3509" y="3516"/>
                  <a:pt x="5016" y="1850"/>
                  <a:pt x="6869" y="1850"/>
                </a:cubicBezTo>
                <a:cubicBezTo>
                  <a:pt x="7477" y="1850"/>
                  <a:pt x="8072" y="2031"/>
                  <a:pt x="8591" y="2374"/>
                </a:cubicBezTo>
                <a:cubicBezTo>
                  <a:pt x="8874" y="2562"/>
                  <a:pt x="9241" y="2467"/>
                  <a:pt x="9419" y="2160"/>
                </a:cubicBezTo>
                <a:cubicBezTo>
                  <a:pt x="9713" y="1654"/>
                  <a:pt x="10212" y="1352"/>
                  <a:pt x="10756" y="1352"/>
                </a:cubicBezTo>
                <a:cubicBezTo>
                  <a:pt x="11630" y="1352"/>
                  <a:pt x="12342" y="2139"/>
                  <a:pt x="12342" y="3106"/>
                </a:cubicBezTo>
                <a:cubicBezTo>
                  <a:pt x="12342" y="3106"/>
                  <a:pt x="12342" y="3106"/>
                  <a:pt x="12342" y="3106"/>
                </a:cubicBezTo>
                <a:close/>
                <a:moveTo>
                  <a:pt x="12506" y="15422"/>
                </a:moveTo>
                <a:cubicBezTo>
                  <a:pt x="12313" y="15115"/>
                  <a:pt x="12381" y="14694"/>
                  <a:pt x="12658" y="14480"/>
                </a:cubicBezTo>
                <a:cubicBezTo>
                  <a:pt x="12935" y="14267"/>
                  <a:pt x="13316" y="14342"/>
                  <a:pt x="13509" y="14648"/>
                </a:cubicBezTo>
                <a:lnTo>
                  <a:pt x="14199" y="15742"/>
                </a:lnTo>
                <a:lnTo>
                  <a:pt x="17363" y="15742"/>
                </a:lnTo>
                <a:lnTo>
                  <a:pt x="18053" y="14648"/>
                </a:lnTo>
                <a:cubicBezTo>
                  <a:pt x="18246" y="14342"/>
                  <a:pt x="18627" y="14267"/>
                  <a:pt x="18904" y="14480"/>
                </a:cubicBezTo>
                <a:cubicBezTo>
                  <a:pt x="19181" y="14694"/>
                  <a:pt x="19249" y="15115"/>
                  <a:pt x="19055" y="15422"/>
                </a:cubicBezTo>
                <a:lnTo>
                  <a:pt x="18427" y="16417"/>
                </a:lnTo>
                <a:lnTo>
                  <a:pt x="19056" y="17414"/>
                </a:lnTo>
                <a:cubicBezTo>
                  <a:pt x="19249" y="17720"/>
                  <a:pt x="19181" y="18141"/>
                  <a:pt x="18904" y="18355"/>
                </a:cubicBezTo>
                <a:cubicBezTo>
                  <a:pt x="18797" y="18437"/>
                  <a:pt x="18675" y="18477"/>
                  <a:pt x="18555" y="18477"/>
                </a:cubicBezTo>
                <a:cubicBezTo>
                  <a:pt x="18362" y="18477"/>
                  <a:pt x="18172" y="18376"/>
                  <a:pt x="18053" y="18187"/>
                </a:cubicBezTo>
                <a:lnTo>
                  <a:pt x="17363" y="17094"/>
                </a:lnTo>
                <a:lnTo>
                  <a:pt x="14199" y="17094"/>
                </a:lnTo>
                <a:lnTo>
                  <a:pt x="13509" y="18187"/>
                </a:lnTo>
                <a:cubicBezTo>
                  <a:pt x="13316" y="18493"/>
                  <a:pt x="12935" y="18568"/>
                  <a:pt x="12658" y="18355"/>
                </a:cubicBezTo>
                <a:cubicBezTo>
                  <a:pt x="12381" y="18141"/>
                  <a:pt x="12314" y="17720"/>
                  <a:pt x="12506" y="17414"/>
                </a:cubicBezTo>
                <a:lnTo>
                  <a:pt x="13135" y="16417"/>
                </a:lnTo>
                <a:cubicBezTo>
                  <a:pt x="13135" y="16417"/>
                  <a:pt x="12506" y="15422"/>
                  <a:pt x="12506" y="1542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1" tIns="19051" rIns="19051" bIns="19051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/>
          </a:p>
        </p:txBody>
      </p:sp>
      <p:sp>
        <p:nvSpPr>
          <p:cNvPr id="47" name="矩形 46"/>
          <p:cNvSpPr/>
          <p:nvPr/>
        </p:nvSpPr>
        <p:spPr>
          <a:xfrm>
            <a:off x="720435" y="1357747"/>
            <a:ext cx="480291" cy="480289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10889672" y="5033818"/>
            <a:ext cx="498763" cy="476469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24865" y="1424940"/>
            <a:ext cx="6105525" cy="4661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rgbClr val="578FB7"/>
                </a:solidFill>
              </a:rPr>
              <a:t>在高等学校《体育与健康理论教程》中，体育锻炼是指“通过科学的身体活动形式给予人体各器官、系统一种良性刺激，促进身体的形态结构、生理机能等方面发生一系列适应性反映和变化，从而增强体质、增进健康。”</a:t>
            </a:r>
            <a:endParaRPr lang="zh-CN" altLang="en-US">
              <a:solidFill>
                <a:srgbClr val="578FB7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rgbClr val="C57E90"/>
                </a:solidFill>
              </a:rPr>
              <a:t>《中国百科全书》（体育）中对身体锻炼的定义为“身体锻炼是以发展身体、增进健康、增强体质、调节精神和丰富文化生活为目的的身体活动。”</a:t>
            </a:r>
            <a:endParaRPr lang="zh-CN" altLang="en-US">
              <a:solidFill>
                <a:srgbClr val="C57E90"/>
              </a:solidFill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>
                <a:solidFill>
                  <a:schemeClr val="accent4"/>
                </a:solidFill>
              </a:rPr>
              <a:t>有其他研究学者认为：“体育锻炼（亦称身体锻炼）是人们运用各种身体练习方法，并结合自然力和卫生因素以发展身体、增进健康、增强体质、陶冶情操、丰富文化生活为目的的身体活动。</a:t>
            </a:r>
            <a:r>
              <a:rPr lang="en-US" altLang="zh-CN">
                <a:solidFill>
                  <a:schemeClr val="accent4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endParaRPr lang="en-US" altLang="zh-CN">
              <a:solidFill>
                <a:schemeClr val="accent4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54864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一、理解体育锻炼的深刻含义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106920" y="1664970"/>
            <a:ext cx="4283710" cy="3860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7122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二、养成体育锻炼习惯的重要意义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52" name="Straight Connector 49"/>
          <p:cNvCxnSpPr/>
          <p:nvPr>
            <p:custDataLst>
              <p:tags r:id="rId1"/>
            </p:custDataLst>
          </p:nvPr>
        </p:nvCxnSpPr>
        <p:spPr>
          <a:xfrm>
            <a:off x="4627245" y="2603500"/>
            <a:ext cx="102108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3" name="Straight Connector 52"/>
          <p:cNvCxnSpPr/>
          <p:nvPr>
            <p:custDataLst>
              <p:tags r:id="rId2"/>
            </p:custDataLst>
          </p:nvPr>
        </p:nvCxnSpPr>
        <p:spPr>
          <a:xfrm>
            <a:off x="3683000" y="4694555"/>
            <a:ext cx="137541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cxnSp>
        <p:nvCxnSpPr>
          <p:cNvPr id="54" name="Straight Connector 38"/>
          <p:cNvCxnSpPr/>
          <p:nvPr>
            <p:custDataLst>
              <p:tags r:id="rId3"/>
            </p:custDataLst>
          </p:nvPr>
        </p:nvCxnSpPr>
        <p:spPr>
          <a:xfrm>
            <a:off x="6778625" y="4505960"/>
            <a:ext cx="2443480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sp>
        <p:nvSpPr>
          <p:cNvPr id="58" name="Oval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51600" y="3644265"/>
            <a:ext cx="1820545" cy="1848485"/>
          </a:xfrm>
          <a:prstGeom prst="ellipse">
            <a:avLst/>
          </a:prstGeom>
          <a:solidFill>
            <a:srgbClr val="60A9C3"/>
          </a:solidFill>
          <a:ln w="76200">
            <a:solidFill>
              <a:srgbClr val="60A9C3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9" name="Oval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86070" y="1678940"/>
            <a:ext cx="1820545" cy="1848485"/>
          </a:xfrm>
          <a:prstGeom prst="ellipse">
            <a:avLst/>
          </a:prstGeom>
          <a:solidFill>
            <a:srgbClr val="519BDF"/>
          </a:solidFill>
          <a:ln w="76200">
            <a:solidFill>
              <a:srgbClr val="519BDF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Oval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400550" y="3639185"/>
            <a:ext cx="1820545" cy="1848485"/>
          </a:xfrm>
          <a:prstGeom prst="ellipse">
            <a:avLst/>
          </a:prstGeom>
          <a:solidFill>
            <a:srgbClr val="6FB6A6"/>
          </a:solidFill>
          <a:ln w="76200">
            <a:solidFill>
              <a:srgbClr val="6FB6A6">
                <a:lumMod val="20000"/>
                <a:lumOff val="80000"/>
              </a:srgbClr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1" name="Oval 6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481695" y="4143375"/>
            <a:ext cx="718820" cy="729615"/>
          </a:xfrm>
          <a:prstGeom prst="ellipse">
            <a:avLst/>
          </a:prstGeom>
          <a:solidFill>
            <a:srgbClr val="60A9C3"/>
          </a:solidFill>
          <a:ln w="38100">
            <a:solidFill>
              <a:srgbClr val="60A9C3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92500" lnSpcReduction="200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2" name="Oval 6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796030" y="4337050"/>
            <a:ext cx="718820" cy="729615"/>
          </a:xfrm>
          <a:prstGeom prst="ellipse">
            <a:avLst/>
          </a:prstGeom>
          <a:solidFill>
            <a:srgbClr val="6FB6A6"/>
          </a:solidFill>
          <a:ln w="38100">
            <a:solidFill>
              <a:srgbClr val="6FB6A6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92500" lnSpcReduction="200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3" name="Oval 7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418965" y="2200275"/>
            <a:ext cx="718820" cy="729615"/>
          </a:xfrm>
          <a:prstGeom prst="ellipse">
            <a:avLst/>
          </a:prstGeom>
          <a:solidFill>
            <a:srgbClr val="519BDF"/>
          </a:solidFill>
          <a:ln w="38100">
            <a:solidFill>
              <a:srgbClr val="519BDF">
                <a:lumMod val="20000"/>
                <a:lumOff val="80000"/>
              </a:srgbClr>
            </a:solidFill>
          </a:ln>
        </p:spPr>
        <p:txBody>
          <a:bodyPr vert="horz" wrap="square" lIns="91440" tIns="45720" rIns="91440" bIns="45720" numCol="1" anchor="ctr" anchorCtr="0" compatLnSpc="1">
            <a:normAutofit fontScale="92500" lnSpcReduction="20000"/>
          </a:bodyPr>
          <a:lstStyle/>
          <a:p>
            <a:pPr marL="0" marR="0" lvl="0" indent="0" algn="ctr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7" name="Oval 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366385" y="2975610"/>
            <a:ext cx="1806575" cy="1834515"/>
          </a:xfrm>
          <a:prstGeom prst="ellipse">
            <a:avLst/>
          </a:prstGeom>
          <a:solidFill>
            <a:sysClr val="window" lastClr="FFFFFF"/>
          </a:solidFill>
          <a:ln w="152400">
            <a:solidFill>
              <a:sysClr val="window" lastClr="FFFFFF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latinLnBrk="0" hangingPunct="1">
              <a:lnSpc>
                <a:spcPct val="120000"/>
              </a:lnSpc>
              <a:buClrTx/>
              <a:buSzTx/>
              <a:buFontTx/>
              <a:buNone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空心弧 3"/>
          <p:cNvSpPr/>
          <p:nvPr>
            <p:custDataLst>
              <p:tags r:id="rId11"/>
            </p:custDataLst>
          </p:nvPr>
        </p:nvSpPr>
        <p:spPr>
          <a:xfrm rot="5400000">
            <a:off x="5366385" y="2989580"/>
            <a:ext cx="1806575" cy="1806575"/>
          </a:xfrm>
          <a:prstGeom prst="blockArc">
            <a:avLst>
              <a:gd name="adj1" fmla="val 14539512"/>
              <a:gd name="adj2" fmla="val 21487703"/>
              <a:gd name="adj3" fmla="val 11358"/>
            </a:avLst>
          </a:prstGeom>
          <a:solidFill>
            <a:srgbClr val="60A9C3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5" name="空心弧 54"/>
          <p:cNvSpPr/>
          <p:nvPr>
            <p:custDataLst>
              <p:tags r:id="rId12"/>
            </p:custDataLst>
          </p:nvPr>
        </p:nvSpPr>
        <p:spPr>
          <a:xfrm rot="5400000">
            <a:off x="5366385" y="2989580"/>
            <a:ext cx="1806575" cy="1806575"/>
          </a:xfrm>
          <a:prstGeom prst="blockArc">
            <a:avLst>
              <a:gd name="adj1" fmla="val 8021480"/>
              <a:gd name="adj2" fmla="val 14611067"/>
              <a:gd name="adj3" fmla="val 11394"/>
            </a:avLst>
          </a:prstGeom>
          <a:solidFill>
            <a:srgbClr val="519BDF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6" name="空心弧 55"/>
          <p:cNvSpPr/>
          <p:nvPr>
            <p:custDataLst>
              <p:tags r:id="rId13"/>
            </p:custDataLst>
          </p:nvPr>
        </p:nvSpPr>
        <p:spPr>
          <a:xfrm rot="5400000">
            <a:off x="5366385" y="2989580"/>
            <a:ext cx="1806575" cy="1806575"/>
          </a:xfrm>
          <a:prstGeom prst="blockArc">
            <a:avLst>
              <a:gd name="adj1" fmla="val 21457307"/>
              <a:gd name="adj2" fmla="val 8060412"/>
              <a:gd name="adj3" fmla="val 11420"/>
            </a:avLst>
          </a:prstGeom>
          <a:solidFill>
            <a:srgbClr val="6FB6A6"/>
          </a:solidFill>
          <a:ln>
            <a:noFill/>
          </a:ln>
        </p:spPr>
        <p:style>
          <a:lnRef idx="2">
            <a:srgbClr val="519BDF">
              <a:shade val="50000"/>
            </a:srgbClr>
          </a:lnRef>
          <a:fillRef idx="1">
            <a:srgbClr val="519BDF"/>
          </a:fillRef>
          <a:effectRef idx="0">
            <a:srgbClr val="519BDF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ysClr val="windowText" lastClr="000000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>
            <p:custDataLst>
              <p:tags r:id="rId14"/>
            </p:custDataLst>
          </p:nvPr>
        </p:nvSpPr>
        <p:spPr>
          <a:xfrm>
            <a:off x="539115" y="1156970"/>
            <a:ext cx="3750945" cy="2422525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algn="l"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1">
                    <a:lumMod val="7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（一）增进生理健康</a:t>
            </a:r>
            <a:endParaRPr lang="zh-CN" altLang="en-US" sz="1600" b="1" dirty="0">
              <a:solidFill>
                <a:schemeClr val="accent1">
                  <a:lumMod val="75000"/>
                </a:scheme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体育锻炼通过机体能量的消耗，促进了新陈代谢，从而使机体重新获得了能量。在体育锻炼过程中，由于锻炼的强度不一样，所得到的效果也不同。</a:t>
            </a:r>
            <a:endParaRPr lang="zh-CN" altLang="en-US" sz="1600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>
            <p:custDataLst>
              <p:tags r:id="rId15"/>
            </p:custDataLst>
          </p:nvPr>
        </p:nvSpPr>
        <p:spPr>
          <a:xfrm>
            <a:off x="8024495" y="1583055"/>
            <a:ext cx="3664585" cy="2465070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（二）促进心理健康</a:t>
            </a:r>
            <a:endParaRPr lang="zh-CN" altLang="en-US" sz="1600" b="1" dirty="0">
              <a:solidFill>
                <a:schemeClr val="accent1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1. 有助于开发大脑智力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2. 有助于调节心理情绪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3. 有助于改善人际关系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4. 有助于形成坚强的意志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>
            <p:custDataLst>
              <p:tags r:id="rId16"/>
            </p:custDataLst>
          </p:nvPr>
        </p:nvSpPr>
        <p:spPr>
          <a:xfrm>
            <a:off x="534035" y="3462020"/>
            <a:ext cx="3497580" cy="2771140"/>
          </a:xfrm>
          <a:prstGeom prst="rect">
            <a:avLst/>
          </a:prstGeom>
          <a:noFill/>
        </p:spPr>
        <p:txBody>
          <a:bodyPr wrap="square" rtlCol="0" anchor="ctr" anchorCtr="0"/>
          <a:lstStyle>
            <a:defPPr>
              <a:defRPr lang="zh-CN"/>
            </a:defPPr>
            <a:lvl1pPr>
              <a:lnSpc>
                <a:spcPct val="120000"/>
              </a:lnSpc>
              <a:defRPr sz="1400" spc="15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algn="l" fontAlgn="auto">
              <a:lnSpc>
                <a:spcPct val="150000"/>
              </a:lnSpc>
            </a:pPr>
            <a:r>
              <a:rPr lang="zh-CN" altLang="en-US" sz="1600" b="1" dirty="0">
                <a:solidFill>
                  <a:schemeClr val="accent6">
                    <a:lumMod val="7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（三）助力社会健康</a:t>
            </a:r>
            <a:endParaRPr lang="zh-CN" altLang="en-US" sz="1600" b="1" dirty="0">
              <a:solidFill>
                <a:schemeClr val="accent6">
                  <a:lumMod val="75000"/>
                </a:scheme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1600" dirty="0">
                <a:solidFill>
                  <a:sysClr val="windowText" lastClr="000000">
                    <a:lumMod val="85000"/>
                    <a:lumOff val="15000"/>
                  </a:sys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体育锻炼活动激励人们追求胜利，也锻炼人不怕失败和承受失败，使参与者得到各种心理体验和心理调整，因为一个人的社会适应和心理健康有着密切联系。</a:t>
            </a:r>
            <a:endParaRPr lang="zh-CN" altLang="en-US" sz="1600" dirty="0">
              <a:solidFill>
                <a:sysClr val="windowText" lastClr="000000">
                  <a:lumMod val="85000"/>
                  <a:lumOff val="15000"/>
                </a:sysClr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33" name="图形 32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983605" y="3621405"/>
            <a:ext cx="571500" cy="542925"/>
          </a:xfrm>
          <a:prstGeom prst="rect">
            <a:avLst/>
          </a:prstGeom>
        </p:spPr>
      </p:pic>
      <p:pic>
        <p:nvPicPr>
          <p:cNvPr id="37" name="图形 36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7206615" y="4406265"/>
            <a:ext cx="676275" cy="466725"/>
          </a:xfrm>
          <a:prstGeom prst="rect">
            <a:avLst/>
          </a:prstGeom>
        </p:spPr>
      </p:pic>
      <p:pic>
        <p:nvPicPr>
          <p:cNvPr id="38" name="图形 37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010275" y="2147570"/>
            <a:ext cx="571500" cy="590550"/>
          </a:xfrm>
          <a:prstGeom prst="rect">
            <a:avLst/>
          </a:prstGeom>
        </p:spPr>
      </p:pic>
      <p:pic>
        <p:nvPicPr>
          <p:cNvPr id="39" name="图形 38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4823460" y="4337050"/>
            <a:ext cx="628650" cy="71437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018" y="166255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89673" y="5606474"/>
            <a:ext cx="1126836" cy="1080655"/>
          </a:xfrm>
          <a:prstGeom prst="rect">
            <a:avLst/>
          </a:prstGeom>
          <a:solidFill>
            <a:srgbClr val="C57E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57018" y="1357747"/>
            <a:ext cx="263234" cy="4875211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5400000">
            <a:off x="5329384" y="1163779"/>
            <a:ext cx="263234" cy="10607966"/>
          </a:xfrm>
          <a:prstGeom prst="rect">
            <a:avLst/>
          </a:prstGeom>
          <a:solidFill>
            <a:srgbClr val="FBCE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737112" y="635077"/>
            <a:ext cx="263234" cy="487521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 rot="5400000">
            <a:off x="6557819" y="-4912945"/>
            <a:ext cx="263234" cy="10589491"/>
          </a:xfrm>
          <a:prstGeom prst="rect">
            <a:avLst/>
          </a:prstGeom>
          <a:solidFill>
            <a:srgbClr val="578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394690" y="706757"/>
            <a:ext cx="480292" cy="469466"/>
          </a:xfrm>
          <a:prstGeom prst="rect">
            <a:avLst/>
          </a:prstGeom>
          <a:solidFill>
            <a:srgbClr val="FFDC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10280073" y="5648039"/>
            <a:ext cx="484910" cy="498762"/>
          </a:xfrm>
          <a:prstGeom prst="rect">
            <a:avLst/>
          </a:prstGeom>
          <a:solidFill>
            <a:srgbClr val="9DC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985645" y="635000"/>
            <a:ext cx="61976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三、影响体育锻炼习惯形成的因素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" name="图片 101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70065" y="1550035"/>
            <a:ext cx="4211320" cy="3749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平行四边形 3"/>
          <p:cNvSpPr/>
          <p:nvPr>
            <p:custDataLst>
              <p:tags r:id="rId3"/>
            </p:custDataLst>
          </p:nvPr>
        </p:nvSpPr>
        <p:spPr>
          <a:xfrm>
            <a:off x="1191260" y="1710055"/>
            <a:ext cx="2928620" cy="362585"/>
          </a:xfrm>
          <a:prstGeom prst="parallelogram">
            <a:avLst/>
          </a:prstGeom>
          <a:solidFill>
            <a:srgbClr val="7D01AA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33" name="平行四边形 32"/>
          <p:cNvSpPr/>
          <p:nvPr>
            <p:custDataLst>
              <p:tags r:id="rId4"/>
            </p:custDataLst>
          </p:nvPr>
        </p:nvSpPr>
        <p:spPr>
          <a:xfrm>
            <a:off x="1045210" y="1917700"/>
            <a:ext cx="5139055" cy="1589405"/>
          </a:xfrm>
          <a:prstGeom prst="parallelogram">
            <a:avLst>
              <a:gd name="adj" fmla="val 14222"/>
            </a:avLst>
          </a:prstGeom>
          <a:gradFill>
            <a:gsLst>
              <a:gs pos="0">
                <a:srgbClr val="7D01AA">
                  <a:lumMod val="20000"/>
                  <a:lumOff val="80000"/>
                  <a:alpha val="2000"/>
                </a:srgbClr>
              </a:gs>
              <a:gs pos="100000">
                <a:srgbClr val="7D01AA">
                  <a:lumMod val="20000"/>
                  <a:lumOff val="8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42" name="平行四边形 41"/>
          <p:cNvSpPr/>
          <p:nvPr>
            <p:custDataLst>
              <p:tags r:id="rId5"/>
            </p:custDataLst>
          </p:nvPr>
        </p:nvSpPr>
        <p:spPr>
          <a:xfrm>
            <a:off x="916305" y="1510030"/>
            <a:ext cx="3060065" cy="615315"/>
          </a:xfrm>
          <a:prstGeom prst="parallelogram">
            <a:avLst/>
          </a:prstGeom>
          <a:solidFill>
            <a:srgbClr val="7D01AA"/>
          </a:solidFill>
          <a:ln>
            <a:noFill/>
          </a:ln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51" name="文本框 50"/>
          <p:cNvSpPr txBox="1"/>
          <p:nvPr>
            <p:custDataLst>
              <p:tags r:id="rId6"/>
            </p:custDataLst>
          </p:nvPr>
        </p:nvSpPr>
        <p:spPr>
          <a:xfrm>
            <a:off x="5119370" y="1624965"/>
            <a:ext cx="607695" cy="385445"/>
          </a:xfrm>
          <a:prstGeom prst="rect">
            <a:avLst/>
          </a:prstGeom>
          <a:noFill/>
        </p:spPr>
        <p:txBody>
          <a:bodyPr wrap="square" rtlCol="0" anchor="ctr" anchorCtr="0">
            <a:normAutofit fontScale="67500" lnSpcReduction="20000"/>
          </a:bodyPr>
          <a:p>
            <a:pPr algn="ctr"/>
            <a:r>
              <a:rPr lang="en-US" altLang="zh-CN" sz="2800" dirty="0">
                <a:ln>
                  <a:noFill/>
                </a:ln>
                <a:solidFill>
                  <a:srgbClr val="7030A0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  <a:sym typeface="微软雅黑" panose="020B0503020204020204" charset="-122"/>
              </a:rPr>
              <a:t>01</a:t>
            </a:r>
            <a:endParaRPr lang="en-US" altLang="zh-CN" sz="2800" dirty="0">
              <a:ln>
                <a:noFill/>
              </a:ln>
              <a:solidFill>
                <a:srgbClr val="7030A0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  <a:sym typeface="微软雅黑" panose="020B0503020204020204" charset="-122"/>
            </a:endParaRPr>
          </a:p>
        </p:txBody>
      </p:sp>
      <p:cxnSp>
        <p:nvCxnSpPr>
          <p:cNvPr id="54" name="直接箭头连接符 53"/>
          <p:cNvCxnSpPr/>
          <p:nvPr>
            <p:custDataLst>
              <p:tags r:id="rId7"/>
            </p:custDataLst>
          </p:nvPr>
        </p:nvCxnSpPr>
        <p:spPr>
          <a:xfrm>
            <a:off x="4307840" y="1862455"/>
            <a:ext cx="623570" cy="0"/>
          </a:xfrm>
          <a:prstGeom prst="straightConnector1">
            <a:avLst/>
          </a:prstGeom>
          <a:ln>
            <a:solidFill>
              <a:srgbClr val="8D41CB">
                <a:alpha val="20000"/>
              </a:srgbClr>
            </a:solidFill>
            <a:tailEnd type="stealth"/>
          </a:ln>
        </p:spPr>
        <p:style>
          <a:lnRef idx="1">
            <a:srgbClr val="7D01AA"/>
          </a:lnRef>
          <a:fillRef idx="0">
            <a:srgbClr val="7D01AA"/>
          </a:fillRef>
          <a:effectRef idx="0">
            <a:srgbClr val="7D01AA"/>
          </a:effectRef>
          <a:fontRef idx="minor">
            <a:srgbClr val="000000"/>
          </a:fontRef>
        </p:style>
      </p:cxnSp>
      <p:sp>
        <p:nvSpPr>
          <p:cNvPr id="55" name="文本框 54"/>
          <p:cNvSpPr txBox="1"/>
          <p:nvPr>
            <p:custDataLst>
              <p:tags r:id="rId8"/>
            </p:custDataLst>
          </p:nvPr>
        </p:nvSpPr>
        <p:spPr>
          <a:xfrm>
            <a:off x="1282700" y="1607820"/>
            <a:ext cx="2119630" cy="410845"/>
          </a:xfrm>
          <a:prstGeom prst="rect">
            <a:avLst/>
          </a:prstGeom>
          <a:noFill/>
        </p:spPr>
        <p:txBody>
          <a:bodyPr wrap="square" bIns="0" rtlCol="0" anchor="ctr" anchorCtr="0">
            <a:normAutofit/>
          </a:bodyPr>
          <a:p>
            <a:pPr algn="l"/>
            <a:r>
              <a:rPr lang="zh-CN" altLang="en-US" sz="2000" spc="300"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个人内部因素</a:t>
            </a:r>
            <a:endParaRPr lang="zh-CN" altLang="en-US" sz="2000" spc="300"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9"/>
            </p:custDataLst>
          </p:nvPr>
        </p:nvSpPr>
        <p:spPr>
          <a:xfrm>
            <a:off x="1282700" y="2104390"/>
            <a:ext cx="4398645" cy="1405890"/>
          </a:xfrm>
          <a:prstGeom prst="rect">
            <a:avLst/>
          </a:prstGeom>
          <a:noFill/>
        </p:spPr>
        <p:txBody>
          <a:bodyPr wrap="square" rtlCol="0" anchor="t"/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1. 体育锻炼需要</a:t>
            </a:r>
            <a:r>
              <a:rPr lang="en-US" altLang="zh-CN" sz="1600" spc="15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  </a:t>
            </a: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2. 体育锻炼动机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3. 体育锻炼兴趣</a:t>
            </a:r>
            <a:r>
              <a:rPr lang="en-US" altLang="zh-CN" sz="1600" spc="15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  </a:t>
            </a: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4. 体育锻炼认知程度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5. 个人遗传素质对体育锻炼习惯的影响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60" name="平行四边形 59"/>
          <p:cNvSpPr/>
          <p:nvPr>
            <p:custDataLst>
              <p:tags r:id="rId10"/>
            </p:custDataLst>
          </p:nvPr>
        </p:nvSpPr>
        <p:spPr>
          <a:xfrm>
            <a:off x="1191260" y="4138295"/>
            <a:ext cx="2928620" cy="362585"/>
          </a:xfrm>
          <a:prstGeom prst="parallelogram">
            <a:avLst/>
          </a:prstGeom>
          <a:solidFill>
            <a:srgbClr val="892BC0">
              <a:lumMod val="20000"/>
              <a:lumOff val="80000"/>
            </a:srgbClr>
          </a:solidFill>
          <a:ln>
            <a:noFill/>
          </a:ln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62" name="平行四边形 61"/>
          <p:cNvSpPr/>
          <p:nvPr>
            <p:custDataLst>
              <p:tags r:id="rId11"/>
            </p:custDataLst>
          </p:nvPr>
        </p:nvSpPr>
        <p:spPr>
          <a:xfrm>
            <a:off x="1045210" y="4345940"/>
            <a:ext cx="5139055" cy="1589405"/>
          </a:xfrm>
          <a:prstGeom prst="parallelogram">
            <a:avLst>
              <a:gd name="adj" fmla="val 14222"/>
            </a:avLst>
          </a:prstGeom>
          <a:gradFill>
            <a:gsLst>
              <a:gs pos="0">
                <a:srgbClr val="892BC0">
                  <a:lumMod val="20000"/>
                  <a:lumOff val="80000"/>
                  <a:alpha val="2000"/>
                </a:srgbClr>
              </a:gs>
              <a:gs pos="100000">
                <a:srgbClr val="8D41CB">
                  <a:lumMod val="20000"/>
                  <a:lumOff val="80000"/>
                </a:srgbClr>
              </a:gs>
            </a:gsLst>
            <a:lin ang="10800000" scaled="0"/>
          </a:gradFill>
          <a:ln>
            <a:noFill/>
          </a:ln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63" name="平行四边形 62"/>
          <p:cNvSpPr/>
          <p:nvPr>
            <p:custDataLst>
              <p:tags r:id="rId12"/>
            </p:custDataLst>
          </p:nvPr>
        </p:nvSpPr>
        <p:spPr>
          <a:xfrm>
            <a:off x="916305" y="3938270"/>
            <a:ext cx="3060065" cy="615315"/>
          </a:xfrm>
          <a:prstGeom prst="parallelogram">
            <a:avLst/>
          </a:prstGeom>
          <a:solidFill>
            <a:srgbClr val="892BC0"/>
          </a:solidFill>
          <a:ln>
            <a:noFill/>
          </a:ln>
        </p:spPr>
        <p:style>
          <a:lnRef idx="2">
            <a:srgbClr val="7D01AA">
              <a:shade val="50000"/>
            </a:srgbClr>
          </a:lnRef>
          <a:fillRef idx="1">
            <a:srgbClr val="7D01AA"/>
          </a:fillRef>
          <a:effectRef idx="0">
            <a:srgbClr val="7D01AA"/>
          </a:effectRef>
          <a:fontRef idx="minor">
            <a:srgbClr val="FFFFFF"/>
          </a:fontRef>
        </p:style>
        <p:txBody>
          <a:bodyPr rtlCol="0" anchor="ctr"/>
          <a:p>
            <a:pPr algn="ctr"/>
            <a:endParaRPr lang="zh-CN" altLang="en-US">
              <a:cs typeface="思源黑体 CN Regular" panose="020B0500000000000000" charset="-122"/>
            </a:endParaRPr>
          </a:p>
        </p:txBody>
      </p:sp>
      <p:sp>
        <p:nvSpPr>
          <p:cNvPr id="64" name="文本框 63"/>
          <p:cNvSpPr txBox="1"/>
          <p:nvPr>
            <p:custDataLst>
              <p:tags r:id="rId13"/>
            </p:custDataLst>
          </p:nvPr>
        </p:nvSpPr>
        <p:spPr>
          <a:xfrm>
            <a:off x="5119370" y="4053205"/>
            <a:ext cx="607695" cy="385445"/>
          </a:xfrm>
          <a:prstGeom prst="rect">
            <a:avLst/>
          </a:prstGeom>
          <a:noFill/>
        </p:spPr>
        <p:txBody>
          <a:bodyPr wrap="square" rtlCol="0" anchor="ctr" anchorCtr="0">
            <a:normAutofit fontScale="67500" lnSpcReduction="20000"/>
          </a:bodyPr>
          <a:p>
            <a:pPr algn="ctr"/>
            <a:r>
              <a:rPr lang="en-US" altLang="zh-CN" sz="2800">
                <a:ln>
                  <a:noFill/>
                </a:ln>
                <a:solidFill>
                  <a:srgbClr val="7030A0"/>
                </a:solidFill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  <a:sym typeface="微软雅黑" panose="020B0503020204020204" charset="-122"/>
              </a:rPr>
              <a:t>02</a:t>
            </a:r>
            <a:endParaRPr lang="en-US" altLang="zh-CN" sz="2800">
              <a:ln>
                <a:noFill/>
              </a:ln>
              <a:solidFill>
                <a:srgbClr val="7030A0"/>
              </a:solidFill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  <a:sym typeface="微软雅黑" panose="020B0503020204020204" charset="-122"/>
            </a:endParaRPr>
          </a:p>
        </p:txBody>
      </p:sp>
      <p:cxnSp>
        <p:nvCxnSpPr>
          <p:cNvPr id="65" name="直接箭头连接符 64"/>
          <p:cNvCxnSpPr/>
          <p:nvPr>
            <p:custDataLst>
              <p:tags r:id="rId14"/>
            </p:custDataLst>
          </p:nvPr>
        </p:nvCxnSpPr>
        <p:spPr>
          <a:xfrm>
            <a:off x="4307840" y="4290695"/>
            <a:ext cx="623570" cy="0"/>
          </a:xfrm>
          <a:prstGeom prst="straightConnector1">
            <a:avLst/>
          </a:prstGeom>
          <a:ln>
            <a:solidFill>
              <a:srgbClr val="8D41CB">
                <a:alpha val="20000"/>
              </a:srgbClr>
            </a:solidFill>
            <a:tailEnd type="stealth"/>
          </a:ln>
        </p:spPr>
        <p:style>
          <a:lnRef idx="1">
            <a:srgbClr val="7D01AA"/>
          </a:lnRef>
          <a:fillRef idx="0">
            <a:srgbClr val="7D01AA"/>
          </a:fillRef>
          <a:effectRef idx="0">
            <a:srgbClr val="7D01AA"/>
          </a:effectRef>
          <a:fontRef idx="minor">
            <a:srgbClr val="000000"/>
          </a:fontRef>
        </p:style>
      </p:cxnSp>
      <p:sp>
        <p:nvSpPr>
          <p:cNvPr id="66" name="文本框 65"/>
          <p:cNvSpPr txBox="1"/>
          <p:nvPr>
            <p:custDataLst>
              <p:tags r:id="rId15"/>
            </p:custDataLst>
          </p:nvPr>
        </p:nvSpPr>
        <p:spPr>
          <a:xfrm>
            <a:off x="1282700" y="4036060"/>
            <a:ext cx="2119630" cy="410845"/>
          </a:xfrm>
          <a:prstGeom prst="rect">
            <a:avLst/>
          </a:prstGeom>
          <a:noFill/>
        </p:spPr>
        <p:txBody>
          <a:bodyPr wrap="square" bIns="0" rtlCol="0" anchor="ctr" anchorCtr="0">
            <a:normAutofit/>
          </a:bodyPr>
          <a:p>
            <a:pPr algn="l"/>
            <a:r>
              <a:rPr lang="zh-CN" altLang="en-US" sz="2000" spc="300">
                <a:solidFill>
                  <a:srgbClr val="FFFFFF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Regular" panose="020B0500000000000000" charset="-122"/>
              </a:rPr>
              <a:t>外部环境因素</a:t>
            </a:r>
            <a:endParaRPr lang="zh-CN" altLang="en-US" sz="2000" spc="300">
              <a:solidFill>
                <a:srgbClr val="FFFFFF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Regular" panose="020B0500000000000000" charset="-122"/>
            </a:endParaRPr>
          </a:p>
        </p:txBody>
      </p:sp>
      <p:sp>
        <p:nvSpPr>
          <p:cNvPr id="67" name="文本框 66"/>
          <p:cNvSpPr txBox="1"/>
          <p:nvPr>
            <p:custDataLst>
              <p:tags r:id="rId16"/>
            </p:custDataLst>
          </p:nvPr>
        </p:nvSpPr>
        <p:spPr>
          <a:xfrm>
            <a:off x="1394460" y="4598035"/>
            <a:ext cx="3790950" cy="1050290"/>
          </a:xfrm>
          <a:prstGeom prst="rect">
            <a:avLst/>
          </a:prstGeom>
          <a:noFill/>
        </p:spPr>
        <p:txBody>
          <a:bodyPr wrap="square" rtlCol="0" anchor="t">
            <a:normAutofit/>
          </a:bodyPr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1. 学校因素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algn="l" fontAlgn="auto">
              <a:lnSpc>
                <a:spcPct val="130000"/>
              </a:lnSpc>
              <a:spcAft>
                <a:spcPts val="1000"/>
              </a:spcAft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2. 家庭因素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3_3"/>
  <p:tag name="KSO_WM_UNIT_ID" val="diagram20169785_1*q_h_i*1_3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  <p:tag name="KSO_WM_UNIT_TEXT_FILL_FORE_SCHEMECOLOR_INDEX" val="14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1_3"/>
  <p:tag name="KSO_WM_UNIT_ID" val="diagram20169785_1*q_h_i*1_1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4"/>
  <p:tag name="KSO_WM_UNIT_TEXT_FILL_TYPE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1"/>
  <p:tag name="KSO_WM_UNIT_ID" val="diagram20169785_1*q_i*1_1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14"/>
  <p:tag name="KSO_WM_UNIT_FILL_TYPE" val="1"/>
  <p:tag name="KSO_WM_UNIT_LINE_FORE_SCHEMECOLOR_INDEX" val="14"/>
  <p:tag name="KSO_WM_UNIT_LINE_FILL_TYPE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2"/>
  <p:tag name="KSO_WM_UNIT_ID" val="diagram20169785_1*q_i*1_2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3"/>
  <p:tag name="KSO_WM_UNIT_ID" val="diagram20169785_1*q_i*1_3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i"/>
  <p:tag name="KSO_WM_UNIT_INDEX" val="1_4"/>
  <p:tag name="KSO_WM_UNIT_ID" val="diagram20169785_1*q_i*1_4"/>
  <p:tag name="KSO_WM_TEMPLATE_CATEGORY" val="diagram"/>
  <p:tag name="KSO_WM_TEMPLATE_INDEX" val="20169785"/>
  <p:tag name="KSO_WM_UNIT_LAYERLEVEL" val="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1_1"/>
  <p:tag name="KSO_WM_UNIT_ID" val="diagram20169785_1*q_h_f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2_1"/>
  <p:tag name="KSO_WM_UNIT_ID" val="diagram20169785_1*q_h_f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f"/>
  <p:tag name="KSO_WM_UNIT_INDEX" val="1_3_1"/>
  <p:tag name="KSO_WM_UNIT_ID" val="diagram20169785_1*q_h_f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VALUE" val="151*15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x"/>
  <p:tag name="KSO_WM_UNIT_INDEX" val="1_1"/>
  <p:tag name="KSO_WM_UNIT_ID" val="diagram20169785_1*q_x*1_1"/>
  <p:tag name="KSO_WM_TEMPLATE_CATEGORY" val="diagram"/>
  <p:tag name="KSO_WM_TEMPLATE_INDEX" val="20169785"/>
  <p:tag name="KSO_WM_UNIT_LAYERLEVEL" val="1_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VALUE" val="130*188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2_1"/>
  <p:tag name="KSO_WM_UNIT_ID" val="diagram20169785_1*q_h_x*1_2_1"/>
  <p:tag name="KSO_WM_TEMPLATE_CATEGORY" val="diagram"/>
  <p:tag name="KSO_WM_TEMPLATE_INDEX" val="20169785"/>
  <p:tag name="KSO_WM_UNIT_LAYERLEVEL" val="1_1_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VALUE" val="164*159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1_1"/>
  <p:tag name="KSO_WM_UNIT_ID" val="diagram20169785_1*q_h_x*1_1_1"/>
  <p:tag name="KSO_WM_TEMPLATE_CATEGORY" val="diagram"/>
  <p:tag name="KSO_WM_TEMPLATE_INDEX" val="20169785"/>
  <p:tag name="KSO_WM_UNIT_LAYERLEVEL" val="1_1_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VALUE" val="198*174"/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x"/>
  <p:tag name="KSO_WM_UNIT_INDEX" val="1_3_1"/>
  <p:tag name="KSO_WM_UNIT_ID" val="diagram20169785_1*q_h_x*1_3_1"/>
  <p:tag name="KSO_WM_TEMPLATE_CATEGORY" val="diagram"/>
  <p:tag name="KSO_WM_TEMPLATE_INDEX" val="20169785"/>
  <p:tag name="KSO_WM_UNIT_LAYERLEVEL" val="1_1_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28083_2*l_h_i*1_1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28083_2*l_h_i*1_1_3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28083_2*l_h_i*1_1_4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28083_2*l_h_i*1_1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28083_2*l_h_i*1_1_5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LINE_FORE_SCHEMECOLOR_INDEX" val="7"/>
  <p:tag name="KSO_WM_UNIT_LINE_FILL_TYPE" val="2"/>
</p:tagLst>
</file>

<file path=ppt/tags/tag29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083_2*l_h_a*1_1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1"/>
  <p:tag name="KSO_WM_UNIT_ID" val="diagram20169785_1*q_h_i*1_1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30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083_2*l_h_f*1_1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28083_2*l_h_i*1_2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28083_2*l_h_i*1_2_3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28083_2*l_h_i*1_2_4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28083_2*l_h_i*1_2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TEXT_FILL_FORE_SCHEMECOLOR_INDEX" val="7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28083_2*l_h_i*1_2_5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LINE_FORE_SCHEMECOLOR_INDEX" val="7"/>
  <p:tag name="KSO_WM_UNIT_LINE_FILL_TYPE" val="2"/>
</p:tagLst>
</file>

<file path=ppt/tags/tag36.xml><?xml version="1.0" encoding="utf-8"?>
<p:tagLst xmlns:p="http://schemas.openxmlformats.org/presentationml/2006/main">
  <p:tag name="KSO_WM_UNIT_ISCONTENTSTITLE" val="0"/>
  <p:tag name="KSO_WM_UNIT_ISNUMDGMTITLE" val="0"/>
  <p:tag name="KSO_WM_UNIT_PRESET_TEXT" val="请添加小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083_2*l_h_a*1_2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TEXT_FILL_FORE_SCHEMECOLOR_INDEX" val="14"/>
  <p:tag name="KSO_WM_UNIT_TEXT_FILL_TYPE" val="1"/>
</p:tagLst>
</file>

<file path=ppt/tags/tag37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083_2*l_h_f*1_2_1"/>
  <p:tag name="KSO_WM_TEMPLATE_CATEGORY" val="diagram"/>
  <p:tag name="KSO_WM_TEMPLATE_INDEX" val="20228083"/>
  <p:tag name="KSO_WM_UNIT_LAYERLEVEL" val="1_1_1"/>
  <p:tag name="KSO_WM_TAG_VERSION" val="1.0"/>
  <p:tag name="KSO_WM_BEAUTIFY_FLAG" val="#wm#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1"/>
  <p:tag name="KSO_WM_UNIT_ID" val="diagram20169785_1*q_h_i*1_3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40.xml><?xml version="1.0" encoding="utf-8"?>
<p:tagLst xmlns:p="http://schemas.openxmlformats.org/presentationml/2006/main">
  <p:tag name="KSO_WPP_MARK_KEY" val="7cacf78b-9b70-4a39-840d-a097007d870d"/>
  <p:tag name="COMMONDATA" val="eyJjb3VudCI6NiwiaGRpZCI6IjdmNzE3YzM0NDQwZjRhZWNmYTY5ZjYzNzc5YTY3NTI3IiwidXNlckNvdW50Ijo2fQ==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1"/>
  <p:tag name="KSO_WM_UNIT_ID" val="diagram20169785_1*q_h_i*1_2_1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LINE_FORE_SCHEMECOLOR_INDEX" val="14"/>
  <p:tag name="KSO_WM_UNIT_LINE_FILL_TYPE" val="2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2_2"/>
  <p:tag name="KSO_WM_UNIT_ID" val="diagram20169785_1*q_h_i*1_2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1_2"/>
  <p:tag name="KSO_WM_UNIT_ID" val="diagram20169785_1*q_h_i*1_1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LINE_FORE_SCHEMECOLOR_INDEX" val="5"/>
  <p:tag name="KSO_WM_UNIT_LINE_FILL_TYPE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q_h_i"/>
  <p:tag name="KSO_WM_UNIT_INDEX" val="1_3_2"/>
  <p:tag name="KSO_WM_UNIT_ID" val="diagram20169785_1*q_h_i*1_3_2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LINE_FORE_SCHEMECOLOR_INDEX" val="7"/>
  <p:tag name="KSO_WM_UNIT_LINE_FILL_TYPE" val="2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SUBTYPE" val="d"/>
  <p:tag name="KSO_WM_UNIT_TYPE" val="q_h_i"/>
  <p:tag name="KSO_WM_UNIT_INDEX" val="1_2_3"/>
  <p:tag name="KSO_WM_UNIT_ID" val="diagram20169785_1*q_h_i*1_2_3"/>
  <p:tag name="KSO_WM_TEMPLATE_CATEGORY" val="diagram"/>
  <p:tag name="KSO_WM_TEMPLATE_INDEX" val="20169785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LINE_FORE_SCHEMECOLOR_INDEX" val="6"/>
  <p:tag name="KSO_WM_UNIT_LINE_FILL_TYPE" val="2"/>
  <p:tag name="KSO_WM_UNIT_TEXT_FILL_FORE_SCHEMECOLOR_INDEX" val="14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1732</Words>
  <Application>WPS 演示</Application>
  <PresentationFormat>宽屏</PresentationFormat>
  <Paragraphs>102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汉仪文黑-55简</vt:lpstr>
      <vt:lpstr>Gill Sans</vt:lpstr>
      <vt:lpstr>微软雅黑</vt:lpstr>
      <vt:lpstr>Calibri</vt:lpstr>
      <vt:lpstr>Arial Unicode MS</vt:lpstr>
      <vt:lpstr>Calibri Light</vt:lpstr>
      <vt:lpstr>Segoe Print</vt:lpstr>
      <vt:lpstr>思源黑体 CN Regular</vt:lpstr>
      <vt:lpstr>思源黑体 CN Bold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尹 欢</dc:creator>
  <cp:lastModifiedBy>无谓</cp:lastModifiedBy>
  <cp:revision>54</cp:revision>
  <dcterms:created xsi:type="dcterms:W3CDTF">2020-11-02T00:16:00Z</dcterms:created>
  <dcterms:modified xsi:type="dcterms:W3CDTF">2023-04-11T12:58:20Z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KSOTemplateUUID">
    <vt:lpwstr>v1.0_mb_FYPQbM/Idg0/3FlFuKmlMg==</vt:lpwstr>
  </property>
  <property fmtid="{D5CDD505-2E9C-101B-9397-08002B2CF9AE}" pid="4" name="ICV">
    <vt:lpwstr>EB2A524EA31F41FBB37A26437181D399</vt:lpwstr>
  </property>
</Properties>
</file>