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3.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302" r:id="rId10"/>
    <p:sldId id="303" r:id="rId11"/>
    <p:sldId id="304" r:id="rId12"/>
    <p:sldId id="276" r:id="rId13"/>
    <p:sldId id="261" r:id="rId14"/>
    <p:sldId id="292" r:id="rId15"/>
    <p:sldId id="305" r:id="rId16"/>
    <p:sldId id="306" r:id="rId17"/>
    <p:sldId id="257" r:id="rId18"/>
  </p:sldIdLst>
  <p:sldSz cx="12192000" cy="6858000"/>
  <p:notesSz cx="6858000" cy="9144000"/>
  <p:embeddedFontLst>
    <p:embeddedFont>
      <p:font typeface="黑体" panose="02010609060101010101" charset="-122"/>
      <p:regular r:id="rId22"/>
    </p:embeddedFont>
    <p:embeddedFont>
      <p:font typeface="汉仪文黑-55简" panose="00020600040101010101" pitchFamily="18" charset="-122"/>
      <p:regular r:id="rId23"/>
    </p:embeddedFont>
    <p:embeddedFont>
      <p:font typeface="Calibri" panose="020F0502020204030204" charset="0"/>
      <p:regular r:id="rId24"/>
      <p:bold r:id="rId25"/>
      <p:italic r:id="rId26"/>
      <p:boldItalic r:id="rId27"/>
    </p:embeddedFont>
    <p:embeddedFont>
      <p:font typeface="微软雅黑" panose="020B0503020204020204" charset="-122"/>
      <p:regular r:id="rId28"/>
    </p:embeddedFont>
    <p:embeddedFont>
      <p:font typeface="Calibri Light" panose="02010600030101010101" charset="-122"/>
      <p:regular r:id="rId29"/>
    </p:embeddedFont>
  </p:embeddedFontLst>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0" Type="http://schemas.openxmlformats.org/officeDocument/2006/relationships/tags" Target="tags/tag53.xml"/><Relationship Id="rId3" Type="http://schemas.openxmlformats.org/officeDocument/2006/relationships/slide" Target="slides/slide1.xml"/><Relationship Id="rId29" Type="http://schemas.openxmlformats.org/officeDocument/2006/relationships/font" Target="fonts/font8.fntdata"/><Relationship Id="rId28" Type="http://schemas.openxmlformats.org/officeDocument/2006/relationships/font" Target="fonts/font7.fntdata"/><Relationship Id="rId27" Type="http://schemas.openxmlformats.org/officeDocument/2006/relationships/font" Target="fonts/font6.fntdata"/><Relationship Id="rId26" Type="http://schemas.openxmlformats.org/officeDocument/2006/relationships/font" Target="fonts/font5.fntdata"/><Relationship Id="rId25" Type="http://schemas.openxmlformats.org/officeDocument/2006/relationships/font" Target="fonts/font4.fntdata"/><Relationship Id="rId24" Type="http://schemas.openxmlformats.org/officeDocument/2006/relationships/font" Target="fonts/font3.fntdata"/><Relationship Id="rId23" Type="http://schemas.openxmlformats.org/officeDocument/2006/relationships/font" Target="fonts/font2.fntdata"/><Relationship Id="rId22" Type="http://schemas.openxmlformats.org/officeDocument/2006/relationships/font" Target="fonts/font1.fntdata"/><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4" Type="http://schemas.openxmlformats.org/officeDocument/2006/relationships/slideLayout" Target="../slideLayouts/slideLayout1.xml"/><Relationship Id="rId13" Type="http://schemas.openxmlformats.org/officeDocument/2006/relationships/tags" Target="../tags/tag49.xml"/><Relationship Id="rId12" Type="http://schemas.openxmlformats.org/officeDocument/2006/relationships/tags" Target="../tags/tag48.xml"/><Relationship Id="rId11" Type="http://schemas.openxmlformats.org/officeDocument/2006/relationships/tags" Target="../tags/tag47.xml"/><Relationship Id="rId10" Type="http://schemas.openxmlformats.org/officeDocument/2006/relationships/tags" Target="../tags/tag46.xml"/><Relationship Id="rId1" Type="http://schemas.openxmlformats.org/officeDocument/2006/relationships/tags" Target="../tags/tag3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50.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5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3" Type="http://schemas.openxmlformats.org/officeDocument/2006/relationships/slideLayout" Target="../slideLayouts/slideLayout1.xml"/><Relationship Id="rId22" Type="http://schemas.openxmlformats.org/officeDocument/2006/relationships/image" Target="../media/image9.svg"/><Relationship Id="rId21" Type="http://schemas.openxmlformats.org/officeDocument/2006/relationships/image" Target="../media/image8.png"/><Relationship Id="rId20" Type="http://schemas.openxmlformats.org/officeDocument/2006/relationships/tags" Target="../tags/tag15.xml"/><Relationship Id="rId2" Type="http://schemas.openxmlformats.org/officeDocument/2006/relationships/tags" Target="../tags/tag3.xml"/><Relationship Id="rId19" Type="http://schemas.openxmlformats.org/officeDocument/2006/relationships/tags" Target="../tags/tag14.xml"/><Relationship Id="rId18" Type="http://schemas.openxmlformats.org/officeDocument/2006/relationships/tags" Target="../tags/tag13.xml"/><Relationship Id="rId17" Type="http://schemas.openxmlformats.org/officeDocument/2006/relationships/tags" Target="../tags/tag12.xml"/><Relationship Id="rId16" Type="http://schemas.openxmlformats.org/officeDocument/2006/relationships/image" Target="../media/image7.svg"/><Relationship Id="rId15" Type="http://schemas.openxmlformats.org/officeDocument/2006/relationships/image" Target="../media/image6.png"/><Relationship Id="rId14" Type="http://schemas.openxmlformats.org/officeDocument/2006/relationships/tags" Target="../tags/tag11.xml"/><Relationship Id="rId13" Type="http://schemas.openxmlformats.org/officeDocument/2006/relationships/image" Target="../media/image5.svg"/><Relationship Id="rId12" Type="http://schemas.openxmlformats.org/officeDocument/2006/relationships/image" Target="../media/image4.png"/><Relationship Id="rId11" Type="http://schemas.openxmlformats.org/officeDocument/2006/relationships/tags" Target="../tags/tag10.xml"/><Relationship Id="rId10" Type="http://schemas.openxmlformats.org/officeDocument/2006/relationships/image" Target="../media/image3.sv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tags" Target="../tags/tag19.xml"/><Relationship Id="rId21" Type="http://schemas.openxmlformats.org/officeDocument/2006/relationships/slideLayout" Target="../slideLayouts/slideLayout1.xml"/><Relationship Id="rId20" Type="http://schemas.openxmlformats.org/officeDocument/2006/relationships/tags" Target="../tags/tag36.xml"/><Relationship Id="rId2" Type="http://schemas.openxmlformats.org/officeDocument/2006/relationships/tags" Target="../tags/tag18.xml"/><Relationship Id="rId19" Type="http://schemas.openxmlformats.org/officeDocument/2006/relationships/tags" Target="../tags/tag35.xml"/><Relationship Id="rId18" Type="http://schemas.openxmlformats.org/officeDocument/2006/relationships/tags" Target="../tags/tag34.xml"/><Relationship Id="rId17" Type="http://schemas.openxmlformats.org/officeDocument/2006/relationships/tags" Target="../tags/tag33.xml"/><Relationship Id="rId16" Type="http://schemas.openxmlformats.org/officeDocument/2006/relationships/tags" Target="../tags/tag32.xml"/><Relationship Id="rId15" Type="http://schemas.openxmlformats.org/officeDocument/2006/relationships/tags" Target="../tags/tag31.xml"/><Relationship Id="rId14" Type="http://schemas.openxmlformats.org/officeDocument/2006/relationships/tags" Target="../tags/tag30.xml"/><Relationship Id="rId13" Type="http://schemas.openxmlformats.org/officeDocument/2006/relationships/tags" Target="../tags/tag2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3676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四、大学生认真严谨习惯培育的路径分析</a:t>
            </a:r>
            <a:endParaRPr lang="zh-CN" altLang="en-US" sz="2800" b="1">
              <a:latin typeface="宋体" panose="02010600030101010101" pitchFamily="2" charset="-122"/>
              <a:ea typeface="宋体" panose="02010600030101010101" pitchFamily="2" charset="-122"/>
            </a:endParaRPr>
          </a:p>
        </p:txBody>
      </p:sp>
      <p:cxnSp>
        <p:nvCxnSpPr>
          <p:cNvPr id="23" name="直接连接符 22"/>
          <p:cNvCxnSpPr/>
          <p:nvPr>
            <p:custDataLst>
              <p:tags r:id="rId1"/>
            </p:custDataLst>
          </p:nvPr>
        </p:nvCxnSpPr>
        <p:spPr>
          <a:xfrm>
            <a:off x="594956" y="5241193"/>
            <a:ext cx="1096267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2"/>
            </p:custDataLst>
          </p:nvPr>
        </p:nvSpPr>
        <p:spPr>
          <a:xfrm>
            <a:off x="594995" y="2223770"/>
            <a:ext cx="3444240" cy="2432050"/>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3"/>
            </p:custDataLst>
          </p:nvPr>
        </p:nvSpPr>
        <p:spPr>
          <a:xfrm rot="10800000">
            <a:off x="598061" y="4655226"/>
            <a:ext cx="1725585" cy="241125"/>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4"/>
            </p:custDataLst>
          </p:nvPr>
        </p:nvSpPr>
        <p:spPr>
          <a:xfrm>
            <a:off x="690880" y="2357120"/>
            <a:ext cx="3279140" cy="1953260"/>
          </a:xfrm>
          <a:prstGeom prst="rect">
            <a:avLst/>
          </a:prstGeom>
        </p:spPr>
        <p:txBody>
          <a:bodyPr wrap="square" anchor="ctr"/>
          <a:p>
            <a:pPr>
              <a:lnSpc>
                <a:spcPct val="120000"/>
              </a:lnSpc>
            </a:pPr>
            <a:r>
              <a:rPr lang="zh-CN" altLang="en-US" sz="1600" b="1"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rPr>
              <a:t>校园物质文化是精神文化建设的重要平台与载体，校园中的建筑风格、绿化景观、雕像，宣传栏、文化走廊、广播校报，都可以成为向大学生宣传认真严谨习惯的空间。</a:t>
            </a:r>
            <a:endParaRPr lang="zh-CN" altLang="en-US" sz="1600" b="1" spc="150" dirty="0">
              <a:solidFill>
                <a:sysClr val="window" lastClr="FFFFFF"/>
              </a:solidFill>
              <a:latin typeface="宋体" panose="02010600030101010101" pitchFamily="2" charset="-122"/>
              <a:ea typeface="宋体" panose="02010600030101010101" pitchFamily="2" charset="-122"/>
              <a:sym typeface="Arial" panose="020B0604020202020204" pitchFamily="34" charset="0"/>
            </a:endParaRPr>
          </a:p>
        </p:txBody>
      </p:sp>
      <p:sp>
        <p:nvSpPr>
          <p:cNvPr id="30" name="椭圆 29"/>
          <p:cNvSpPr/>
          <p:nvPr>
            <p:custDataLst>
              <p:tags r:id="rId5"/>
            </p:custDataLst>
          </p:nvPr>
        </p:nvSpPr>
        <p:spPr>
          <a:xfrm>
            <a:off x="2140290" y="5059011"/>
            <a:ext cx="366713" cy="366713"/>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A</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6"/>
            </p:custDataLst>
          </p:nvPr>
        </p:nvSpPr>
        <p:spPr>
          <a:xfrm>
            <a:off x="4354195" y="2228850"/>
            <a:ext cx="3444240" cy="242697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7"/>
            </p:custDataLst>
          </p:nvPr>
        </p:nvSpPr>
        <p:spPr>
          <a:xfrm rot="10800000">
            <a:off x="4357260" y="4655226"/>
            <a:ext cx="1725585" cy="241125"/>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8"/>
            </p:custDataLst>
          </p:nvPr>
        </p:nvSpPr>
        <p:spPr>
          <a:xfrm>
            <a:off x="4458970" y="2508250"/>
            <a:ext cx="3349625" cy="1896110"/>
          </a:xfrm>
          <a:prstGeom prst="rect">
            <a:avLst/>
          </a:prstGeom>
        </p:spPr>
        <p:txBody>
          <a:bodyPr wrap="square" anchor="ctr"/>
          <a:p>
            <a:pPr>
              <a:lnSpc>
                <a:spcPct val="120000"/>
              </a:lnSpc>
            </a:pPr>
            <a:r>
              <a:rPr lang="zh-CN" altLang="en-US" sz="1600" b="1" spc="150" dirty="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利用好官方微博、微信公众号、朋友圈与短视频等网络社交媒体平台持续大规模地强化认真严谨习惯，“成立专门的校园网络文化领导小组”加强对小组成员的培训学习。</a:t>
            </a:r>
            <a:endParaRPr lang="zh-CN" altLang="en-US" sz="1600" b="1" spc="150" dirty="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5" name="矩形 64"/>
          <p:cNvSpPr/>
          <p:nvPr>
            <p:custDataLst>
              <p:tags r:id="rId9"/>
            </p:custDataLst>
          </p:nvPr>
        </p:nvSpPr>
        <p:spPr>
          <a:xfrm>
            <a:off x="8113395" y="2235200"/>
            <a:ext cx="3444240" cy="2420620"/>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p>
            <a:pPr>
              <a:lnSpc>
                <a:spcPct val="120000"/>
              </a:lnSpc>
            </a:pPr>
            <a:endParaRPr lang="zh-CN" altLang="en-US" sz="140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0"/>
            </p:custDataLst>
          </p:nvPr>
        </p:nvSpPr>
        <p:spPr>
          <a:xfrm rot="10800000">
            <a:off x="8116461" y="4655226"/>
            <a:ext cx="1725585" cy="241125"/>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p>
            <a:pPr algn="ctr">
              <a:lnSpc>
                <a:spcPct val="120000"/>
              </a:lnSpc>
            </a:pPr>
            <a:endParaRPr lang="zh-CN" altLang="en-US">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1"/>
            </p:custDataLst>
          </p:nvPr>
        </p:nvSpPr>
        <p:spPr>
          <a:xfrm>
            <a:off x="8354695" y="2656205"/>
            <a:ext cx="3032125" cy="1355725"/>
          </a:xfrm>
          <a:prstGeom prst="rect">
            <a:avLst/>
          </a:prstGeom>
        </p:spPr>
        <p:txBody>
          <a:bodyPr wrap="square" anchor="ctr">
            <a:normAutofit fontScale="90000" lnSpcReduction="20000"/>
          </a:bodyPr>
          <a:p>
            <a:pPr>
              <a:lnSpc>
                <a:spcPct val="120000"/>
              </a:lnSpc>
            </a:pPr>
            <a:r>
              <a:rPr lang="zh-CN" altLang="en-US" b="1" spc="150" dirty="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积极创办与培育认真严谨习惯相关的征文比赛、演讲比赛、辩论赛以及“校园认真严谨人物评选”、寝室文化节等校园文化活动。</a:t>
            </a:r>
            <a:endParaRPr lang="zh-CN" altLang="en-US" b="1" spc="150" dirty="0">
              <a:solidFill>
                <a:sysClr val="window" lastClr="FFFFFF"/>
              </a:solidFill>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sp>
        <p:nvSpPr>
          <p:cNvPr id="68" name="椭圆 67"/>
          <p:cNvSpPr/>
          <p:nvPr>
            <p:custDataLst>
              <p:tags r:id="rId12"/>
            </p:custDataLst>
          </p:nvPr>
        </p:nvSpPr>
        <p:spPr>
          <a:xfrm>
            <a:off x="5892936" y="5059011"/>
            <a:ext cx="366713" cy="366713"/>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B</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3"/>
            </p:custDataLst>
          </p:nvPr>
        </p:nvSpPr>
        <p:spPr>
          <a:xfrm>
            <a:off x="9658689" y="5059011"/>
            <a:ext cx="366713" cy="366713"/>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0000" lnSpcReduction="20000"/>
          </a:bodyPr>
          <a:p>
            <a:pPr algn="ctr"/>
            <a:r>
              <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rPr>
              <a:t>C</a:t>
            </a:r>
            <a:endParaRPr lang="en-US" altLang="zh-CN"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045210" y="1466215"/>
            <a:ext cx="10079355" cy="4246245"/>
          </a:xfrm>
          <a:prstGeom prst="rect">
            <a:avLst/>
          </a:prstGeom>
          <a:noFill/>
        </p:spPr>
        <p:txBody>
          <a:bodyPr wrap="square" rtlCol="0">
            <a:spAutoFit/>
          </a:bodyPr>
          <a:lstStyle/>
          <a:p>
            <a:pPr indent="0" algn="ctr" fontAlgn="auto">
              <a:lnSpc>
                <a:spcPct val="150000"/>
              </a:lnSpc>
            </a:pPr>
            <a:r>
              <a:rPr lang="en-US" altLang="zh-CN" dirty="0">
                <a:solidFill>
                  <a:schemeClr val="tx1"/>
                </a:solidFill>
                <a:latin typeface="宋体" panose="02010600030101010101" pitchFamily="2" charset="-122"/>
                <a:ea typeface="宋体" panose="02010600030101010101" pitchFamily="2" charset="-122"/>
              </a:rPr>
              <a:t>领导人需要严谨的品格</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1983 年 6 月，全国正在学习、宣传朱伯儒的事迹。中央军委主席邓小平同志特地为学习朱伯儒题了词：“向朱伯儒同志学习，做一个名符其实的共产党员。”</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当时，邓小平同志嘱咐办公室的工作人员不要急于发表，应先请语言学家看看，有没有用字不准确的地方。办公室的同志找到语言学家王力先生。王老接过写在宣纸上的题词，戴上眼镜，看过后说：“写得好。不过‘符合’的‘符’字目前已不再使用，如果这样使用显得不大规范，最好改成‘副’字。”</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邓小平同志得知此事后很高兴，马上提笔说：“再重写一张，用字不规范，这样不好。”邓小平同志又铺开宣纸，一笔一画写了起来，字迹苍劲有力：“向朱伯儒同志学习，做一个名副其实的共产党员。”</a:t>
            </a:r>
            <a:endParaRPr lang="en-US" altLang="zh-CN"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932815" y="1854200"/>
            <a:ext cx="5871210" cy="3784600"/>
          </a:xfrm>
          <a:prstGeom prst="rect">
            <a:avLst/>
          </a:prstGeom>
          <a:noFill/>
        </p:spPr>
        <p:txBody>
          <a:bodyPr wrap="square" rtlCol="0">
            <a:spAutoFit/>
          </a:bodyPr>
          <a:p>
            <a:pPr indent="0" fontAlgn="auto">
              <a:lnSpc>
                <a:spcPct val="150000"/>
              </a:lnSpc>
            </a:pPr>
            <a:r>
              <a:rPr lang="zh-CN" altLang="en-US" sz="2000" b="1"/>
              <a:t>（一）指导思想和目标</a:t>
            </a:r>
            <a:endParaRPr lang="zh-CN" altLang="en-US" sz="2000" b="1"/>
          </a:p>
          <a:p>
            <a:pPr indent="0" fontAlgn="auto">
              <a:lnSpc>
                <a:spcPct val="150000"/>
              </a:lnSpc>
            </a:pPr>
            <a:r>
              <a:rPr lang="zh-CN" altLang="en-US" sz="2000"/>
              <a:t>紧紧围绕“认真严谨、文明有礼”的学风建设主题，以学风建设为重点，以规范管理为手段，以培养应用型高素质人才为目标，引导学生遵规守纪、认真严谨、文明有礼，争创文明班级以促进良好学风的形成。</a:t>
            </a:r>
            <a:endParaRPr lang="zh-CN" altLang="en-US" sz="2000"/>
          </a:p>
          <a:p>
            <a:pPr indent="0" fontAlgn="auto">
              <a:lnSpc>
                <a:spcPct val="150000"/>
              </a:lnSpc>
            </a:pPr>
            <a:r>
              <a:rPr lang="zh-CN" altLang="en-US" sz="2000" b="1"/>
              <a:t>（二）活动时间</a:t>
            </a:r>
            <a:endParaRPr lang="zh-CN" altLang="en-US" sz="2000" b="1"/>
          </a:p>
          <a:p>
            <a:pPr indent="0" fontAlgn="auto">
              <a:lnSpc>
                <a:spcPct val="150000"/>
              </a:lnSpc>
            </a:pPr>
            <a:r>
              <a:rPr lang="zh-CN" altLang="en-US" sz="2000"/>
              <a:t>3 个月时间，具体时间待定。</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一、“认真严谨、文明有礼”主题教育活动</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rcRect r="1340" b="5550"/>
          <a:stretch>
            <a:fillRect/>
          </a:stretch>
        </p:blipFill>
        <p:spPr>
          <a:xfrm>
            <a:off x="7316470" y="1854200"/>
            <a:ext cx="3149600" cy="350774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156970"/>
            <a:ext cx="7692390" cy="5169535"/>
          </a:xfrm>
          <a:prstGeom prst="rect">
            <a:avLst/>
          </a:prstGeom>
          <a:noFill/>
        </p:spPr>
        <p:txBody>
          <a:bodyPr wrap="square" rtlCol="0">
            <a:spAutoFit/>
          </a:bodyPr>
          <a:p>
            <a:pPr indent="0" fontAlgn="auto">
              <a:lnSpc>
                <a:spcPct val="150000"/>
              </a:lnSpc>
            </a:pPr>
            <a:r>
              <a:rPr lang="zh-CN" altLang="en-US" sz="2000" b="1"/>
              <a:t>（三）活动内容</a:t>
            </a:r>
            <a:endParaRPr lang="zh-CN" altLang="en-US" sz="2000" b="1"/>
          </a:p>
          <a:p>
            <a:pPr indent="0" fontAlgn="auto">
              <a:lnSpc>
                <a:spcPct val="150000"/>
              </a:lnSpc>
            </a:pPr>
            <a:r>
              <a:rPr lang="zh-CN" altLang="en-US" sz="2000"/>
              <a:t>（1）第 1 个月月初制订主题教育活动方案，并于当月中旬召开各学院书记、辅导员会议，进行活动部署安排。</a:t>
            </a:r>
            <a:endParaRPr lang="zh-CN" altLang="en-US" sz="2000"/>
          </a:p>
          <a:p>
            <a:pPr indent="0" fontAlgn="auto">
              <a:lnSpc>
                <a:spcPct val="150000"/>
              </a:lnSpc>
            </a:pPr>
            <a:r>
              <a:rPr lang="zh-CN" altLang="en-US" sz="2000"/>
              <a:t>（2）当月 20 日前，各班召开主题班会，对活动进行动员部署，提出创建优良学风班、争当学习标兵的目标任务和具体要求。</a:t>
            </a:r>
            <a:endParaRPr lang="zh-CN" altLang="en-US" sz="2000"/>
          </a:p>
          <a:p>
            <a:pPr indent="0" fontAlgn="auto">
              <a:lnSpc>
                <a:spcPct val="150000"/>
              </a:lnSpc>
            </a:pPr>
            <a:r>
              <a:rPr lang="zh-CN" altLang="en-US" sz="2000"/>
              <a:t>（3）规范管理，加强检查。学工处将对学生迟到、旷课情况加强检查，每周对检查结果进行通报。</a:t>
            </a:r>
            <a:endParaRPr lang="zh-CN" altLang="en-US" sz="2000"/>
          </a:p>
          <a:p>
            <a:pPr indent="0" fontAlgn="auto">
              <a:lnSpc>
                <a:spcPct val="150000"/>
              </a:lnSpc>
            </a:pPr>
            <a:r>
              <a:rPr lang="zh-CN" altLang="en-US" sz="2000"/>
              <a:t>（4）浓厚寝室学习氛围，建设学习型寝室。在抓好寝室内务卫生的同时，积极引导学生以寝室为单位开展学习活动，建设学习型寝室。</a:t>
            </a:r>
            <a:endParaRPr lang="zh-CN" altLang="en-US" sz="2000"/>
          </a:p>
          <a:p>
            <a:pPr indent="0" fontAlgn="auto">
              <a:lnSpc>
                <a:spcPct val="150000"/>
              </a:lnSpc>
            </a:pPr>
            <a:r>
              <a:rPr lang="zh-CN" altLang="en-US" sz="2000"/>
              <a:t>（5）学工处将继续开展学生晨读活动，引导学生积极参加晨读，形成深厚的读书氛围。</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一、“认真严谨、文明有礼”主题教育活动</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8406130" y="1599565"/>
            <a:ext cx="3054350" cy="390334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402080"/>
            <a:ext cx="7967345" cy="4707890"/>
          </a:xfrm>
          <a:prstGeom prst="rect">
            <a:avLst/>
          </a:prstGeom>
          <a:noFill/>
        </p:spPr>
        <p:txBody>
          <a:bodyPr wrap="square" rtlCol="0">
            <a:spAutoFit/>
          </a:bodyPr>
          <a:p>
            <a:pPr indent="0" fontAlgn="auto">
              <a:lnSpc>
                <a:spcPct val="150000"/>
              </a:lnSpc>
            </a:pPr>
            <a:r>
              <a:rPr lang="zh-CN" altLang="en-US" sz="2000" b="1"/>
              <a:t>（四）措施和要求</a:t>
            </a:r>
            <a:endParaRPr lang="zh-CN" altLang="en-US" sz="2000" b="1"/>
          </a:p>
          <a:p>
            <a:pPr indent="0" fontAlgn="auto">
              <a:lnSpc>
                <a:spcPct val="150000"/>
              </a:lnSpc>
            </a:pPr>
            <a:r>
              <a:rPr lang="zh-CN" altLang="en-US" sz="2000"/>
              <a:t>（1）各学院要高度重视，制定出本学院的学风建设具体实施细则和主题教育活动实施方案，于第一个月 20 日前上交学工处。</a:t>
            </a:r>
            <a:endParaRPr lang="zh-CN" altLang="en-US" sz="2000"/>
          </a:p>
          <a:p>
            <a:pPr indent="0" fontAlgn="auto">
              <a:lnSpc>
                <a:spcPct val="150000"/>
              </a:lnSpc>
            </a:pPr>
            <a:r>
              <a:rPr lang="zh-CN" altLang="en-US" sz="2000"/>
              <a:t>（2）要做好宣传和动员工作。各学院要做好宣传和动员工作，使学生充分认识到培育优良学风的重要意义，并积极地投入到本次主题教育活动中来，做到遵规守纪、严谨好学、文明有礼，争创文明班级。</a:t>
            </a:r>
            <a:endParaRPr lang="zh-CN" altLang="en-US" sz="2000"/>
          </a:p>
          <a:p>
            <a:pPr indent="0" fontAlgn="auto">
              <a:lnSpc>
                <a:spcPct val="150000"/>
              </a:lnSpc>
            </a:pPr>
            <a:r>
              <a:rPr lang="zh-CN" altLang="en-US" sz="2000"/>
              <a:t>（3）第 3 个月底学校将评出 30 个学习型寝室，50 名学习标兵予以表彰并加强宣传。</a:t>
            </a:r>
            <a:endParaRPr lang="zh-CN" altLang="en-US" sz="2000"/>
          </a:p>
          <a:p>
            <a:pPr indent="0" fontAlgn="auto">
              <a:lnSpc>
                <a:spcPct val="150000"/>
              </a:lnSpc>
            </a:pPr>
            <a:r>
              <a:rPr lang="zh-CN" altLang="en-US" sz="2000"/>
              <a:t>（4）最后学工处将对本次主题教育活动进行总结，评选出 3 个学风建设先进单位，20 个学风优良班集体予以表彰。</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一、“认真严谨、文明有礼”主题教育活动</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8564245" y="1828165"/>
            <a:ext cx="2996565" cy="363093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776097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第十七讲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谨言慎行　虑周藻密</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294130"/>
            <a:ext cx="5984875" cy="4246245"/>
          </a:xfrm>
          <a:prstGeom prst="rect">
            <a:avLst/>
          </a:prstGeom>
          <a:noFill/>
        </p:spPr>
        <p:txBody>
          <a:bodyPr wrap="square" rtlCol="0">
            <a:spAutoFit/>
          </a:bodyPr>
          <a:p>
            <a:pPr indent="0" fontAlgn="auto">
              <a:lnSpc>
                <a:spcPct val="150000"/>
              </a:lnSpc>
            </a:pPr>
            <a:r>
              <a:rPr lang="zh-CN" altLang="en-US"/>
              <a:t>培育当代大学生认真严谨的好习惯，有助于形成一种积极向上的社会氛围，有助于造就出适宜社会主义建设事业前进和发展的沃土，既丰富了思想政治教育内容，又拓宽了思想政治教育路径。高等院校应积极地引导学生参与实践活动，通过参与各种实践活动来形成追求真理、崇尚科学、敢于质疑、勇于批判的精神。培养大学生认真严谨的好习惯，有助于培养大学生掌握科学知识，提高脚踏实地工作学习的能力，并且运用科学的思维和方法来解决问题，树立正确的人生观和价值观，对促进大学生全面发展和综合素质的提高具有重要意义。</a:t>
            </a:r>
            <a:endParaRPr lang="zh-CN" altLang="en-US"/>
          </a:p>
        </p:txBody>
      </p:sp>
      <p:pic>
        <p:nvPicPr>
          <p:cNvPr id="2" name="图片 1"/>
          <p:cNvPicPr/>
          <p:nvPr>
            <p:custDataLst>
              <p:tags r:id="rId1"/>
            </p:custDataLst>
          </p:nvPr>
        </p:nvPicPr>
        <p:blipFill>
          <a:blip r:embed="rId2"/>
          <a:stretch>
            <a:fillRect/>
          </a:stretch>
        </p:blipFill>
        <p:spPr>
          <a:xfrm>
            <a:off x="6873875" y="1244600"/>
            <a:ext cx="4547870" cy="41452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656780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一、大学生认真严谨习惯培育概述</a:t>
            </a:r>
            <a:endParaRPr lang="zh-CN" altLang="en-US" sz="2800" b="1">
              <a:latin typeface="宋体" panose="02010600030101010101" pitchFamily="2" charset="-122"/>
              <a:ea typeface="宋体" panose="02010600030101010101" pitchFamily="2" charset="-122"/>
            </a:endParaRPr>
          </a:p>
        </p:txBody>
      </p:sp>
      <p:sp>
        <p:nvSpPr>
          <p:cNvPr id="6" name="椭圆 5"/>
          <p:cNvSpPr/>
          <p:nvPr>
            <p:custDataLst>
              <p:tags r:id="rId1"/>
            </p:custDataLst>
          </p:nvPr>
        </p:nvSpPr>
        <p:spPr>
          <a:xfrm flipH="1">
            <a:off x="4655820" y="2078990"/>
            <a:ext cx="2879725" cy="2879725"/>
          </a:xfrm>
          <a:prstGeom prst="ellipse">
            <a:avLst/>
          </a:prstGeom>
          <a:solidFill>
            <a:srgbClr val="FEFF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7" name="椭圆 6"/>
          <p:cNvSpPr/>
          <p:nvPr>
            <p:custDataLst>
              <p:tags r:id="rId2"/>
            </p:custDataLst>
          </p:nvPr>
        </p:nvSpPr>
        <p:spPr>
          <a:xfrm>
            <a:off x="4884420" y="4366895"/>
            <a:ext cx="647700" cy="647700"/>
          </a:xfrm>
          <a:prstGeom prst="ellipse">
            <a:avLst/>
          </a:prstGeom>
          <a:solidFill>
            <a:srgbClr val="51DBF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dirty="0">
              <a:solidFill>
                <a:srgbClr val="FFFFFF"/>
              </a:solidFill>
            </a:endParaRPr>
          </a:p>
        </p:txBody>
      </p:sp>
      <p:sp>
        <p:nvSpPr>
          <p:cNvPr id="10" name="椭圆 9"/>
          <p:cNvSpPr/>
          <p:nvPr>
            <p:custDataLst>
              <p:tags r:id="rId3"/>
            </p:custDataLst>
          </p:nvPr>
        </p:nvSpPr>
        <p:spPr>
          <a:xfrm>
            <a:off x="5003165" y="1883410"/>
            <a:ext cx="647700" cy="647700"/>
          </a:xfrm>
          <a:prstGeom prst="ellipse">
            <a:avLst/>
          </a:prstGeom>
          <a:solidFill>
            <a:srgbClr val="FE909F"/>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E909F"/>
              </a:solidFill>
            </a:endParaRPr>
          </a:p>
        </p:txBody>
      </p:sp>
      <p:sp>
        <p:nvSpPr>
          <p:cNvPr id="11" name="椭圆 10"/>
          <p:cNvSpPr/>
          <p:nvPr>
            <p:custDataLst>
              <p:tags r:id="rId4"/>
            </p:custDataLst>
          </p:nvPr>
        </p:nvSpPr>
        <p:spPr>
          <a:xfrm>
            <a:off x="7382510" y="3195320"/>
            <a:ext cx="647700" cy="647700"/>
          </a:xfrm>
          <a:prstGeom prst="ellipse">
            <a:avLst/>
          </a:prstGeom>
          <a:solidFill>
            <a:srgbClr val="D18CE5"/>
          </a:solidFill>
          <a:ln>
            <a:noFill/>
          </a:ln>
          <a:effectLst>
            <a:outerShdw blurRad="63500" sx="102000" sy="102000" algn="ctr" rotWithShape="0">
              <a:srgbClr val="FFFFFF">
                <a:lumMod val="65000"/>
                <a:alpha val="40000"/>
              </a:srgbClr>
            </a:outerShdw>
          </a:effectLst>
        </p:spPr>
        <p:style>
          <a:lnRef idx="2">
            <a:srgbClr val="51DBFF">
              <a:shade val="50000"/>
            </a:srgbClr>
          </a:lnRef>
          <a:fillRef idx="1">
            <a:srgbClr val="51DBFF"/>
          </a:fillRef>
          <a:effectRef idx="0">
            <a:srgbClr val="51DBFF"/>
          </a:effectRef>
          <a:fontRef idx="minor">
            <a:srgbClr val="FFFFFF"/>
          </a:fontRef>
        </p:style>
        <p:txBody>
          <a:bodyPr rtlCol="0" anchor="ctr"/>
          <a:p>
            <a:pPr algn="ctr"/>
            <a:endParaRPr lang="zh-CN" altLang="en-US">
              <a:solidFill>
                <a:srgbClr val="FFFFFF"/>
              </a:solidFill>
            </a:endParaRPr>
          </a:p>
        </p:txBody>
      </p:sp>
      <p:sp>
        <p:nvSpPr>
          <p:cNvPr id="12" name="文本框 11"/>
          <p:cNvSpPr txBox="1"/>
          <p:nvPr>
            <p:custDataLst>
              <p:tags r:id="rId5"/>
            </p:custDataLst>
          </p:nvPr>
        </p:nvSpPr>
        <p:spPr>
          <a:xfrm>
            <a:off x="709930" y="1757680"/>
            <a:ext cx="3767455" cy="1580515"/>
          </a:xfrm>
          <a:prstGeom prst="rect">
            <a:avLst/>
          </a:prstGeom>
          <a:noFill/>
        </p:spPr>
        <p:txBody>
          <a:bodyPr wrap="square" bIns="0" rtlCol="0">
            <a:scene3d>
              <a:camera prst="orthographicFront"/>
              <a:lightRig rig="threePt" dir="t"/>
            </a:scene3d>
          </a:bodyPr>
          <a:p>
            <a:pPr algn="l"/>
            <a:r>
              <a:rPr lang="zh-CN" altLang="en-US" sz="2000" b="1" spc="300">
                <a:solidFill>
                  <a:srgbClr val="FE909F"/>
                </a:solidFill>
                <a:effectLst/>
                <a:uFillTx/>
                <a:latin typeface="宋体" panose="02010600030101010101" pitchFamily="2" charset="-122"/>
                <a:ea typeface="宋体" panose="02010600030101010101" pitchFamily="2" charset="-122"/>
              </a:rPr>
              <a:t>培育大学生认真严谨的习惯是实现个人全面可持续发展的内生动力，高等教育阶段是大学生个人全面成长成才的关键时期。</a:t>
            </a:r>
            <a:endParaRPr lang="zh-CN" altLang="en-US" sz="2000" b="1" spc="300">
              <a:solidFill>
                <a:srgbClr val="FE909F"/>
              </a:solidFill>
              <a:effectLst/>
              <a:uFillTx/>
              <a:latin typeface="宋体" panose="02010600030101010101" pitchFamily="2" charset="-122"/>
              <a:ea typeface="宋体" panose="02010600030101010101" pitchFamily="2" charset="-122"/>
            </a:endParaRPr>
          </a:p>
        </p:txBody>
      </p:sp>
      <p:sp>
        <p:nvSpPr>
          <p:cNvPr id="16" name="文本框 15"/>
          <p:cNvSpPr txBox="1"/>
          <p:nvPr>
            <p:custDataLst>
              <p:tags r:id="rId6"/>
            </p:custDataLst>
          </p:nvPr>
        </p:nvSpPr>
        <p:spPr>
          <a:xfrm>
            <a:off x="709930" y="3939540"/>
            <a:ext cx="3765550" cy="2302510"/>
          </a:xfrm>
          <a:prstGeom prst="rect">
            <a:avLst/>
          </a:prstGeom>
          <a:noFill/>
        </p:spPr>
        <p:txBody>
          <a:bodyPr wrap="square" bIns="0" rtlCol="0">
            <a:scene3d>
              <a:camera prst="orthographicFront"/>
              <a:lightRig rig="threePt" dir="t"/>
            </a:scene3d>
          </a:bodyPr>
          <a:p>
            <a:pPr algn="l"/>
            <a:r>
              <a:rPr lang="zh-CN" altLang="en-US" sz="2000" b="1" spc="300">
                <a:solidFill>
                  <a:srgbClr val="51DBFF"/>
                </a:solidFill>
                <a:effectLst/>
                <a:uFillTx/>
                <a:latin typeface="宋体" panose="02010600030101010101" pitchFamily="2" charset="-122"/>
                <a:ea typeface="宋体" panose="02010600030101010101" pitchFamily="2" charset="-122"/>
              </a:rPr>
              <a:t>培育大学生认真严谨的习惯是全面建设社会主义现代化强国的现实要求，全面建设社会主义现代化强国是一项无比光荣且又艰巨的任务，需要我们一代又一代的国人为之共同奋斗。</a:t>
            </a:r>
            <a:endParaRPr lang="zh-CN" altLang="en-US" sz="2000" b="1" spc="300">
              <a:solidFill>
                <a:srgbClr val="51DBFF"/>
              </a:solidFill>
              <a:effectLst/>
              <a:uFillTx/>
              <a:latin typeface="宋体" panose="02010600030101010101" pitchFamily="2" charset="-122"/>
              <a:ea typeface="宋体" panose="02010600030101010101" pitchFamily="2" charset="-122"/>
            </a:endParaRPr>
          </a:p>
        </p:txBody>
      </p:sp>
      <p:sp>
        <p:nvSpPr>
          <p:cNvPr id="18" name="文本框 17"/>
          <p:cNvSpPr txBox="1"/>
          <p:nvPr>
            <p:custDataLst>
              <p:tags r:id="rId7"/>
            </p:custDataLst>
          </p:nvPr>
        </p:nvSpPr>
        <p:spPr>
          <a:xfrm>
            <a:off x="8119745" y="3121660"/>
            <a:ext cx="3530600" cy="2016760"/>
          </a:xfrm>
          <a:prstGeom prst="rect">
            <a:avLst/>
          </a:prstGeom>
          <a:noFill/>
        </p:spPr>
        <p:txBody>
          <a:bodyPr wrap="square" bIns="0" rtlCol="0">
            <a:scene3d>
              <a:camera prst="orthographicFront"/>
              <a:lightRig rig="threePt" dir="t"/>
            </a:scene3d>
          </a:bodyPr>
          <a:p>
            <a:pPr algn="l"/>
            <a:r>
              <a:rPr lang="zh-CN" altLang="en-US" sz="2000" b="1" spc="300">
                <a:solidFill>
                  <a:srgbClr val="D18CE5"/>
                </a:solidFill>
                <a:effectLst/>
                <a:uFillTx/>
                <a:latin typeface="宋体" panose="02010600030101010101" pitchFamily="2" charset="-122"/>
                <a:ea typeface="宋体" panose="02010600030101010101" pitchFamily="2" charset="-122"/>
              </a:rPr>
              <a:t>培育大学生认真严谨是高等教育改革发展的使命诉求，坚持高等教育立德树人，需要重视学生基本人格、基本精神、基本道德的养成。</a:t>
            </a:r>
            <a:endParaRPr lang="zh-CN" altLang="en-US" sz="2000" b="1" spc="300">
              <a:solidFill>
                <a:srgbClr val="D18CE5"/>
              </a:solidFill>
              <a:effectLst/>
              <a:uFillTx/>
              <a:latin typeface="宋体" panose="02010600030101010101" pitchFamily="2" charset="-122"/>
              <a:ea typeface="宋体" panose="02010600030101010101" pitchFamily="2" charset="-122"/>
            </a:endParaRPr>
          </a:p>
        </p:txBody>
      </p:sp>
      <p:pic>
        <p:nvPicPr>
          <p:cNvPr id="8" name="图片 7" descr="333438343933313b333437363734333bcfc2d4d8"/>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flipH="1">
            <a:off x="5064125" y="4546600"/>
            <a:ext cx="288290" cy="288290"/>
          </a:xfrm>
          <a:prstGeom prst="rect">
            <a:avLst/>
          </a:prstGeom>
        </p:spPr>
      </p:pic>
      <p:pic>
        <p:nvPicPr>
          <p:cNvPr id="15" name="图片 14" descr="333438343933313b333437363734343bc1c1b5e3"/>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237480" y="2570480"/>
            <a:ext cx="1716405" cy="1716405"/>
          </a:xfrm>
          <a:prstGeom prst="rect">
            <a:avLst/>
          </a:prstGeom>
        </p:spPr>
      </p:pic>
      <p:pic>
        <p:nvPicPr>
          <p:cNvPr id="31" name="图片 30" descr="333438343933313b333437363735343bcec4b5b5"/>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flipH="1">
            <a:off x="5182870" y="2063115"/>
            <a:ext cx="288290" cy="288290"/>
          </a:xfrm>
          <a:prstGeom prst="rect">
            <a:avLst/>
          </a:prstGeom>
        </p:spPr>
      </p:pic>
      <p:sp>
        <p:nvSpPr>
          <p:cNvPr id="41" name="弧形 40"/>
          <p:cNvSpPr/>
          <p:nvPr>
            <p:custDataLst>
              <p:tags r:id="rId17"/>
            </p:custDataLst>
          </p:nvPr>
        </p:nvSpPr>
        <p:spPr>
          <a:xfrm>
            <a:off x="4475480" y="1898650"/>
            <a:ext cx="3239770" cy="3239770"/>
          </a:xfrm>
          <a:prstGeom prst="arc">
            <a:avLst>
              <a:gd name="adj1" fmla="val 858060"/>
              <a:gd name="adj2" fmla="val 6879900"/>
            </a:avLst>
          </a:prstGeom>
          <a:ln>
            <a:solidFill>
              <a:srgbClr val="D18CE5"/>
            </a:solidFill>
          </a:ln>
        </p:spPr>
        <p:style>
          <a:lnRef idx="1">
            <a:srgbClr val="FFC606"/>
          </a:lnRef>
          <a:fillRef idx="0">
            <a:srgbClr val="FFC606"/>
          </a:fillRef>
          <a:effectRef idx="0">
            <a:srgbClr val="FFC606"/>
          </a:effectRef>
          <a:fontRef idx="minor">
            <a:srgbClr val="000000"/>
          </a:fontRef>
        </p:style>
        <p:txBody>
          <a:bodyPr rtlCol="0" anchor="ctr"/>
          <a:p>
            <a:pPr algn="ctr"/>
            <a:endParaRPr lang="zh-CN" altLang="en-US">
              <a:solidFill>
                <a:srgbClr val="000000"/>
              </a:solidFill>
            </a:endParaRPr>
          </a:p>
        </p:txBody>
      </p:sp>
      <p:sp>
        <p:nvSpPr>
          <p:cNvPr id="43" name="弧形 42"/>
          <p:cNvSpPr/>
          <p:nvPr>
            <p:custDataLst>
              <p:tags r:id="rId18"/>
            </p:custDataLst>
          </p:nvPr>
        </p:nvSpPr>
        <p:spPr>
          <a:xfrm flipH="1">
            <a:off x="4475480" y="1898650"/>
            <a:ext cx="3239770" cy="3239770"/>
          </a:xfrm>
          <a:prstGeom prst="arc">
            <a:avLst>
              <a:gd name="adj1" fmla="val 18963927"/>
              <a:gd name="adj2" fmla="val 2412404"/>
            </a:avLst>
          </a:prstGeom>
          <a:ln>
            <a:solidFill>
              <a:srgbClr val="51DBFF"/>
            </a:solidFill>
          </a:ln>
        </p:spPr>
        <p:style>
          <a:lnRef idx="1">
            <a:srgbClr val="FE909F"/>
          </a:lnRef>
          <a:fillRef idx="0">
            <a:srgbClr val="FE909F"/>
          </a:fillRef>
          <a:effectRef idx="0">
            <a:srgbClr val="FE909F"/>
          </a:effectRef>
          <a:fontRef idx="minor">
            <a:srgbClr val="000000"/>
          </a:fontRef>
        </p:style>
        <p:txBody>
          <a:bodyPr rtlCol="0" anchor="ctr"/>
          <a:p>
            <a:pPr algn="ctr"/>
            <a:endParaRPr lang="zh-CN" altLang="en-US">
              <a:solidFill>
                <a:srgbClr val="000000"/>
              </a:solidFill>
            </a:endParaRPr>
          </a:p>
        </p:txBody>
      </p:sp>
      <p:sp>
        <p:nvSpPr>
          <p:cNvPr id="45" name="弧形 44"/>
          <p:cNvSpPr/>
          <p:nvPr>
            <p:custDataLst>
              <p:tags r:id="rId19"/>
            </p:custDataLst>
          </p:nvPr>
        </p:nvSpPr>
        <p:spPr>
          <a:xfrm flipH="1">
            <a:off x="4475480" y="1898650"/>
            <a:ext cx="3239770" cy="3239770"/>
          </a:xfrm>
          <a:prstGeom prst="arc">
            <a:avLst>
              <a:gd name="adj1" fmla="val 11904737"/>
              <a:gd name="adj2" fmla="val 17175853"/>
            </a:avLst>
          </a:prstGeom>
          <a:ln>
            <a:solidFill>
              <a:srgbClr val="FE909F"/>
            </a:solidFill>
          </a:ln>
        </p:spPr>
        <p:style>
          <a:lnRef idx="1">
            <a:srgbClr val="D18CE5"/>
          </a:lnRef>
          <a:fillRef idx="0">
            <a:srgbClr val="D18CE5"/>
          </a:fillRef>
          <a:effectRef idx="0">
            <a:srgbClr val="D18CE5"/>
          </a:effectRef>
          <a:fontRef idx="minor">
            <a:srgbClr val="000000"/>
          </a:fontRef>
        </p:style>
        <p:txBody>
          <a:bodyPr rtlCol="0" anchor="ctr"/>
          <a:p>
            <a:pPr algn="ctr"/>
            <a:endParaRPr lang="zh-CN" altLang="en-US">
              <a:solidFill>
                <a:srgbClr val="000000"/>
              </a:solidFill>
            </a:endParaRPr>
          </a:p>
        </p:txBody>
      </p:sp>
      <p:pic>
        <p:nvPicPr>
          <p:cNvPr id="20" name="图片 19" descr="333438343933313b333437363735303bb6d4bbb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flipH="1">
            <a:off x="7562215" y="3375025"/>
            <a:ext cx="288290" cy="288290"/>
          </a:xfrm>
          <a:prstGeom prst="rect">
            <a:avLst/>
          </a:prstGeom>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882650" y="1520190"/>
            <a:ext cx="6411595" cy="4246245"/>
          </a:xfrm>
          <a:prstGeom prst="rect">
            <a:avLst/>
          </a:prstGeom>
          <a:noFill/>
        </p:spPr>
        <p:txBody>
          <a:bodyPr wrap="square" rtlCol="0">
            <a:spAutoFit/>
          </a:bodyPr>
          <a:p>
            <a:pPr indent="0" fontAlgn="auto">
              <a:lnSpc>
                <a:spcPct val="150000"/>
              </a:lnSpc>
            </a:pPr>
            <a:r>
              <a:rPr lang="zh-CN" altLang="en-US"/>
              <a:t>大学生把握新形势、面对新情况、解决新问题，需要弘扬认真严谨的优良传统，把那股认真严谨劲体现在学习、干事、创业的方方面面。</a:t>
            </a:r>
            <a:r>
              <a:rPr lang="zh-CN" altLang="en-US" b="1"/>
              <a:t>讲认真是做人做事应有的态度，也是做好工作、成就事业的前提。讲认真是我们党的优良传统，是中国共产党人的优秀品格，也是新时代大学生应大力弘扬的精神品质。</a:t>
            </a:r>
            <a:r>
              <a:rPr lang="zh-CN" altLang="en-US"/>
              <a:t>毛泽东同志曾指出，“世界上怕就怕‘认真’二字，共产党就最讲‘认真’。”在长期革命、建设和改革的过程中，中国共产党人正是靠着这种认真精神一步一步走向胜利。中国特色社会主义进入新时代，我们踏上向第二个百年奋斗目标进军的新征程，讲“认真”是履职尽责的应有态度。</a:t>
            </a:r>
            <a:endParaRPr lang="zh-CN" altLang="en-US"/>
          </a:p>
        </p:txBody>
      </p:sp>
      <p:sp>
        <p:nvSpPr>
          <p:cNvPr id="2" name="文本框 1"/>
          <p:cNvSpPr txBox="1"/>
          <p:nvPr/>
        </p:nvSpPr>
        <p:spPr>
          <a:xfrm>
            <a:off x="1985645" y="635000"/>
            <a:ext cx="656780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二、大学生认真严谨习惯培育的必要性</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tretch>
            <a:fillRect/>
          </a:stretch>
        </p:blipFill>
        <p:spPr>
          <a:xfrm>
            <a:off x="7514590" y="1875790"/>
            <a:ext cx="4116705" cy="33096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3676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三、大学生认真严谨习惯培育存在的问题</a:t>
            </a:r>
            <a:endParaRPr lang="zh-CN" altLang="en-US" sz="2800" b="1">
              <a:latin typeface="宋体" panose="02010600030101010101" pitchFamily="2" charset="-122"/>
              <a:ea typeface="宋体" panose="02010600030101010101" pitchFamily="2" charset="-122"/>
            </a:endParaRPr>
          </a:p>
        </p:txBody>
      </p:sp>
      <p:sp>
        <p:nvSpPr>
          <p:cNvPr id="4" name="Freeform 16"/>
          <p:cNvSpPr/>
          <p:nvPr>
            <p:custDataLst>
              <p:tags r:id="rId1"/>
            </p:custDataLst>
          </p:nvPr>
        </p:nvSpPr>
        <p:spPr bwMode="auto">
          <a:xfrm flipH="1">
            <a:off x="6800642" y="1948823"/>
            <a:ext cx="1293617" cy="895339"/>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4" name="Oval 12"/>
          <p:cNvSpPr>
            <a:spLocks noChangeArrowheads="1"/>
          </p:cNvSpPr>
          <p:nvPr>
            <p:custDataLst>
              <p:tags r:id="rId2"/>
            </p:custDataLst>
          </p:nvPr>
        </p:nvSpPr>
        <p:spPr bwMode="auto">
          <a:xfrm>
            <a:off x="5710779" y="3622670"/>
            <a:ext cx="766210" cy="766210"/>
          </a:xfrm>
          <a:prstGeom prst="ellipse">
            <a:avLst/>
          </a:prstGeom>
          <a:solidFill>
            <a:srgbClr val="000000">
              <a:lumMod val="50000"/>
              <a:lumOff val="50000"/>
            </a:srgbClr>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11" name="Freeform 19"/>
          <p:cNvSpPr/>
          <p:nvPr>
            <p:custDataLst>
              <p:tags r:id="rId3"/>
            </p:custDataLst>
          </p:nvPr>
        </p:nvSpPr>
        <p:spPr bwMode="auto">
          <a:xfrm flipV="1">
            <a:off x="3666169" y="3147332"/>
            <a:ext cx="1013852" cy="806252"/>
          </a:xfrm>
          <a:custGeom>
            <a:avLst/>
            <a:gdLst>
              <a:gd name="T0" fmla="*/ 479 w 479"/>
              <a:gd name="T1" fmla="*/ 0 h 139"/>
              <a:gd name="T2" fmla="*/ 479 w 479"/>
              <a:gd name="T3" fmla="*/ 139 h 139"/>
              <a:gd name="T4" fmla="*/ 0 w 479"/>
              <a:gd name="T5" fmla="*/ 139 h 139"/>
            </a:gdLst>
            <a:ahLst/>
            <a:cxnLst>
              <a:cxn ang="0">
                <a:pos x="T0" y="T1"/>
              </a:cxn>
              <a:cxn ang="0">
                <a:pos x="T2" y="T3"/>
              </a:cxn>
              <a:cxn ang="0">
                <a:pos x="T4" y="T5"/>
              </a:cxn>
            </a:cxnLst>
            <a:rect l="0" t="0" r="r" b="b"/>
            <a:pathLst>
              <a:path w="479" h="139">
                <a:moveTo>
                  <a:pt x="479" y="0"/>
                </a:moveTo>
                <a:lnTo>
                  <a:pt x="479" y="139"/>
                </a:lnTo>
                <a:lnTo>
                  <a:pt x="0" y="139"/>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33805" name="Oval 13"/>
          <p:cNvSpPr>
            <a:spLocks noChangeArrowheads="1"/>
          </p:cNvSpPr>
          <p:nvPr>
            <p:custDataLst>
              <p:tags r:id="rId4"/>
            </p:custDataLst>
          </p:nvPr>
        </p:nvSpPr>
        <p:spPr bwMode="auto">
          <a:xfrm>
            <a:off x="6519321" y="4601597"/>
            <a:ext cx="1022320" cy="1022320"/>
          </a:xfrm>
          <a:prstGeom prst="ellipse">
            <a:avLst/>
          </a:prstGeom>
          <a:solidFill>
            <a:srgbClr val="CE7075"/>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33826" name="Freeform 34"/>
          <p:cNvSpPr>
            <a:spLocks noEditPoints="1"/>
          </p:cNvSpPr>
          <p:nvPr>
            <p:custDataLst>
              <p:tags r:id="rId5"/>
            </p:custDataLst>
          </p:nvPr>
        </p:nvSpPr>
        <p:spPr bwMode="auto">
          <a:xfrm>
            <a:off x="6834696" y="4921205"/>
            <a:ext cx="410621" cy="351356"/>
          </a:xfrm>
          <a:custGeom>
            <a:avLst/>
            <a:gdLst>
              <a:gd name="T0" fmla="*/ 122 w 140"/>
              <a:gd name="T1" fmla="*/ 20 h 120"/>
              <a:gd name="T2" fmla="*/ 100 w 140"/>
              <a:gd name="T3" fmla="*/ 20 h 120"/>
              <a:gd name="T4" fmla="*/ 100 w 140"/>
              <a:gd name="T5" fmla="*/ 18 h 120"/>
              <a:gd name="T6" fmla="*/ 100 w 140"/>
              <a:gd name="T7" fmla="*/ 15 h 120"/>
              <a:gd name="T8" fmla="*/ 85 w 140"/>
              <a:gd name="T9" fmla="*/ 0 h 120"/>
              <a:gd name="T10" fmla="*/ 70 w 140"/>
              <a:gd name="T11" fmla="*/ 0 h 120"/>
              <a:gd name="T12" fmla="*/ 56 w 140"/>
              <a:gd name="T13" fmla="*/ 15 h 120"/>
              <a:gd name="T14" fmla="*/ 56 w 140"/>
              <a:gd name="T15" fmla="*/ 20 h 120"/>
              <a:gd name="T16" fmla="*/ 18 w 140"/>
              <a:gd name="T17" fmla="*/ 20 h 120"/>
              <a:gd name="T18" fmla="*/ 0 w 140"/>
              <a:gd name="T19" fmla="*/ 38 h 120"/>
              <a:gd name="T20" fmla="*/ 0 w 140"/>
              <a:gd name="T21" fmla="*/ 101 h 120"/>
              <a:gd name="T22" fmla="*/ 18 w 140"/>
              <a:gd name="T23" fmla="*/ 120 h 120"/>
              <a:gd name="T24" fmla="*/ 122 w 140"/>
              <a:gd name="T25" fmla="*/ 120 h 120"/>
              <a:gd name="T26" fmla="*/ 140 w 140"/>
              <a:gd name="T27" fmla="*/ 101 h 120"/>
              <a:gd name="T28" fmla="*/ 140 w 140"/>
              <a:gd name="T29" fmla="*/ 38 h 120"/>
              <a:gd name="T30" fmla="*/ 122 w 140"/>
              <a:gd name="T31" fmla="*/ 20 h 120"/>
              <a:gd name="T32" fmla="*/ 12 w 140"/>
              <a:gd name="T33" fmla="*/ 101 h 120"/>
              <a:gd name="T34" fmla="*/ 12 w 140"/>
              <a:gd name="T35" fmla="*/ 38 h 120"/>
              <a:gd name="T36" fmla="*/ 18 w 140"/>
              <a:gd name="T37" fmla="*/ 32 h 120"/>
              <a:gd name="T38" fmla="*/ 33 w 140"/>
              <a:gd name="T39" fmla="*/ 32 h 120"/>
              <a:gd name="T40" fmla="*/ 33 w 140"/>
              <a:gd name="T41" fmla="*/ 108 h 120"/>
              <a:gd name="T42" fmla="*/ 18 w 140"/>
              <a:gd name="T43" fmla="*/ 108 h 120"/>
              <a:gd name="T44" fmla="*/ 12 w 140"/>
              <a:gd name="T45" fmla="*/ 101 h 120"/>
              <a:gd name="T46" fmla="*/ 128 w 140"/>
              <a:gd name="T47" fmla="*/ 101 h 120"/>
              <a:gd name="T48" fmla="*/ 122 w 140"/>
              <a:gd name="T49" fmla="*/ 108 h 120"/>
              <a:gd name="T50" fmla="*/ 45 w 140"/>
              <a:gd name="T51" fmla="*/ 108 h 120"/>
              <a:gd name="T52" fmla="*/ 45 w 140"/>
              <a:gd name="T53" fmla="*/ 32 h 120"/>
              <a:gd name="T54" fmla="*/ 56 w 140"/>
              <a:gd name="T55" fmla="*/ 32 h 120"/>
              <a:gd name="T56" fmla="*/ 99 w 140"/>
              <a:gd name="T57" fmla="*/ 32 h 120"/>
              <a:gd name="T58" fmla="*/ 122 w 140"/>
              <a:gd name="T59" fmla="*/ 32 h 120"/>
              <a:gd name="T60" fmla="*/ 128 w 140"/>
              <a:gd name="T61" fmla="*/ 38 h 120"/>
              <a:gd name="T62" fmla="*/ 128 w 140"/>
              <a:gd name="T63" fmla="*/ 10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0" h="120">
                <a:moveTo>
                  <a:pt x="122" y="20"/>
                </a:moveTo>
                <a:cubicBezTo>
                  <a:pt x="100" y="20"/>
                  <a:pt x="100" y="20"/>
                  <a:pt x="100" y="20"/>
                </a:cubicBezTo>
                <a:cubicBezTo>
                  <a:pt x="100" y="18"/>
                  <a:pt x="100" y="18"/>
                  <a:pt x="100" y="18"/>
                </a:cubicBezTo>
                <a:cubicBezTo>
                  <a:pt x="100" y="15"/>
                  <a:pt x="100" y="15"/>
                  <a:pt x="100" y="15"/>
                </a:cubicBezTo>
                <a:cubicBezTo>
                  <a:pt x="100" y="6"/>
                  <a:pt x="93" y="0"/>
                  <a:pt x="85" y="0"/>
                </a:cubicBezTo>
                <a:cubicBezTo>
                  <a:pt x="70" y="0"/>
                  <a:pt x="70" y="0"/>
                  <a:pt x="70" y="0"/>
                </a:cubicBezTo>
                <a:cubicBezTo>
                  <a:pt x="62" y="0"/>
                  <a:pt x="56" y="6"/>
                  <a:pt x="56" y="15"/>
                </a:cubicBezTo>
                <a:cubicBezTo>
                  <a:pt x="56" y="20"/>
                  <a:pt x="56" y="20"/>
                  <a:pt x="56" y="20"/>
                </a:cubicBezTo>
                <a:cubicBezTo>
                  <a:pt x="18" y="20"/>
                  <a:pt x="18" y="20"/>
                  <a:pt x="18" y="20"/>
                </a:cubicBezTo>
                <a:cubicBezTo>
                  <a:pt x="8" y="20"/>
                  <a:pt x="0" y="28"/>
                  <a:pt x="0" y="38"/>
                </a:cubicBezTo>
                <a:cubicBezTo>
                  <a:pt x="0" y="101"/>
                  <a:pt x="0" y="101"/>
                  <a:pt x="0" y="101"/>
                </a:cubicBezTo>
                <a:cubicBezTo>
                  <a:pt x="0" y="112"/>
                  <a:pt x="8" y="120"/>
                  <a:pt x="18" y="120"/>
                </a:cubicBezTo>
                <a:cubicBezTo>
                  <a:pt x="122" y="120"/>
                  <a:pt x="122" y="120"/>
                  <a:pt x="122" y="120"/>
                </a:cubicBezTo>
                <a:cubicBezTo>
                  <a:pt x="132" y="120"/>
                  <a:pt x="140" y="111"/>
                  <a:pt x="140" y="101"/>
                </a:cubicBezTo>
                <a:cubicBezTo>
                  <a:pt x="140" y="38"/>
                  <a:pt x="140" y="38"/>
                  <a:pt x="140" y="38"/>
                </a:cubicBezTo>
                <a:cubicBezTo>
                  <a:pt x="140" y="28"/>
                  <a:pt x="132" y="20"/>
                  <a:pt x="122" y="20"/>
                </a:cubicBezTo>
                <a:close/>
                <a:moveTo>
                  <a:pt x="12" y="101"/>
                </a:moveTo>
                <a:cubicBezTo>
                  <a:pt x="12" y="38"/>
                  <a:pt x="12" y="38"/>
                  <a:pt x="12" y="38"/>
                </a:cubicBezTo>
                <a:cubicBezTo>
                  <a:pt x="12" y="34"/>
                  <a:pt x="15" y="32"/>
                  <a:pt x="18" y="32"/>
                </a:cubicBezTo>
                <a:cubicBezTo>
                  <a:pt x="33" y="32"/>
                  <a:pt x="33" y="32"/>
                  <a:pt x="33" y="32"/>
                </a:cubicBezTo>
                <a:cubicBezTo>
                  <a:pt x="33" y="108"/>
                  <a:pt x="33" y="108"/>
                  <a:pt x="33" y="108"/>
                </a:cubicBezTo>
                <a:cubicBezTo>
                  <a:pt x="18" y="108"/>
                  <a:pt x="18" y="108"/>
                  <a:pt x="18" y="108"/>
                </a:cubicBezTo>
                <a:cubicBezTo>
                  <a:pt x="14" y="108"/>
                  <a:pt x="12" y="105"/>
                  <a:pt x="12" y="101"/>
                </a:cubicBezTo>
                <a:close/>
                <a:moveTo>
                  <a:pt x="128" y="101"/>
                </a:moveTo>
                <a:cubicBezTo>
                  <a:pt x="128" y="105"/>
                  <a:pt x="125" y="108"/>
                  <a:pt x="122" y="108"/>
                </a:cubicBezTo>
                <a:cubicBezTo>
                  <a:pt x="45" y="108"/>
                  <a:pt x="45" y="108"/>
                  <a:pt x="45" y="108"/>
                </a:cubicBezTo>
                <a:cubicBezTo>
                  <a:pt x="45" y="32"/>
                  <a:pt x="45" y="32"/>
                  <a:pt x="45" y="32"/>
                </a:cubicBezTo>
                <a:cubicBezTo>
                  <a:pt x="56" y="32"/>
                  <a:pt x="56" y="32"/>
                  <a:pt x="56" y="32"/>
                </a:cubicBezTo>
                <a:cubicBezTo>
                  <a:pt x="99" y="32"/>
                  <a:pt x="99" y="32"/>
                  <a:pt x="99" y="32"/>
                </a:cubicBezTo>
                <a:cubicBezTo>
                  <a:pt x="122" y="32"/>
                  <a:pt x="122" y="32"/>
                  <a:pt x="122" y="32"/>
                </a:cubicBezTo>
                <a:cubicBezTo>
                  <a:pt x="125" y="32"/>
                  <a:pt x="128" y="34"/>
                  <a:pt x="128" y="38"/>
                </a:cubicBezTo>
                <a:lnTo>
                  <a:pt x="128" y="101"/>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7" name="Freeform 35"/>
          <p:cNvSpPr>
            <a:spLocks noEditPoints="1"/>
          </p:cNvSpPr>
          <p:nvPr>
            <p:custDataLst>
              <p:tags r:id="rId6"/>
            </p:custDataLst>
          </p:nvPr>
        </p:nvSpPr>
        <p:spPr bwMode="auto">
          <a:xfrm>
            <a:off x="6998944" y="5067603"/>
            <a:ext cx="129052" cy="12883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2 h 44"/>
              <a:gd name="T12" fmla="*/ 12 w 44"/>
              <a:gd name="T13" fmla="*/ 22 h 44"/>
              <a:gd name="T14" fmla="*/ 22 w 44"/>
              <a:gd name="T15" fmla="*/ 12 h 44"/>
              <a:gd name="T16" fmla="*/ 32 w 44"/>
              <a:gd name="T17" fmla="*/ 22 h 44"/>
              <a:gd name="T18" fmla="*/ 22 w 44"/>
              <a:gd name="T19"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2"/>
                </a:moveTo>
                <a:cubicBezTo>
                  <a:pt x="16" y="32"/>
                  <a:pt x="12" y="27"/>
                  <a:pt x="12" y="22"/>
                </a:cubicBezTo>
                <a:cubicBezTo>
                  <a:pt x="12" y="16"/>
                  <a:pt x="16" y="12"/>
                  <a:pt x="22" y="12"/>
                </a:cubicBezTo>
                <a:cubicBezTo>
                  <a:pt x="27" y="12"/>
                  <a:pt x="32" y="16"/>
                  <a:pt x="32" y="22"/>
                </a:cubicBezTo>
                <a:cubicBezTo>
                  <a:pt x="32" y="27"/>
                  <a:pt x="27" y="32"/>
                  <a:pt x="22" y="32"/>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33828" name="Freeform 36"/>
          <p:cNvSpPr>
            <a:spLocks noEditPoints="1"/>
          </p:cNvSpPr>
          <p:nvPr>
            <p:custDataLst>
              <p:tags r:id="rId7"/>
            </p:custDataLst>
          </p:nvPr>
        </p:nvSpPr>
        <p:spPr bwMode="auto">
          <a:xfrm>
            <a:off x="5941489" y="3861846"/>
            <a:ext cx="309024" cy="287858"/>
          </a:xfrm>
          <a:custGeom>
            <a:avLst/>
            <a:gdLst>
              <a:gd name="T0" fmla="*/ 138 w 142"/>
              <a:gd name="T1" fmla="*/ 47 h 133"/>
              <a:gd name="T2" fmla="*/ 114 w 142"/>
              <a:gd name="T3" fmla="*/ 30 h 133"/>
              <a:gd name="T4" fmla="*/ 114 w 142"/>
              <a:gd name="T5" fmla="*/ 12 h 133"/>
              <a:gd name="T6" fmla="*/ 108 w 142"/>
              <a:gd name="T7" fmla="*/ 6 h 133"/>
              <a:gd name="T8" fmla="*/ 104 w 142"/>
              <a:gd name="T9" fmla="*/ 6 h 133"/>
              <a:gd name="T10" fmla="*/ 98 w 142"/>
              <a:gd name="T11" fmla="*/ 12 h 133"/>
              <a:gd name="T12" fmla="*/ 98 w 142"/>
              <a:gd name="T13" fmla="*/ 18 h 133"/>
              <a:gd name="T14" fmla="*/ 74 w 142"/>
              <a:gd name="T15" fmla="*/ 2 h 133"/>
              <a:gd name="T16" fmla="*/ 68 w 142"/>
              <a:gd name="T17" fmla="*/ 2 h 133"/>
              <a:gd name="T18" fmla="*/ 4 w 142"/>
              <a:gd name="T19" fmla="*/ 47 h 133"/>
              <a:gd name="T20" fmla="*/ 2 w 142"/>
              <a:gd name="T21" fmla="*/ 56 h 133"/>
              <a:gd name="T22" fmla="*/ 10 w 142"/>
              <a:gd name="T23" fmla="*/ 57 h 133"/>
              <a:gd name="T24" fmla="*/ 17 w 142"/>
              <a:gd name="T25" fmla="*/ 52 h 133"/>
              <a:gd name="T26" fmla="*/ 17 w 142"/>
              <a:gd name="T27" fmla="*/ 123 h 133"/>
              <a:gd name="T28" fmla="*/ 27 w 142"/>
              <a:gd name="T29" fmla="*/ 133 h 133"/>
              <a:gd name="T30" fmla="*/ 115 w 142"/>
              <a:gd name="T31" fmla="*/ 133 h 133"/>
              <a:gd name="T32" fmla="*/ 125 w 142"/>
              <a:gd name="T33" fmla="*/ 123 h 133"/>
              <a:gd name="T34" fmla="*/ 125 w 142"/>
              <a:gd name="T35" fmla="*/ 52 h 133"/>
              <a:gd name="T36" fmla="*/ 132 w 142"/>
              <a:gd name="T37" fmla="*/ 57 h 133"/>
              <a:gd name="T38" fmla="*/ 135 w 142"/>
              <a:gd name="T39" fmla="*/ 58 h 133"/>
              <a:gd name="T40" fmla="*/ 140 w 142"/>
              <a:gd name="T41" fmla="*/ 56 h 133"/>
              <a:gd name="T42" fmla="*/ 138 w 142"/>
              <a:gd name="T43" fmla="*/ 47 h 133"/>
              <a:gd name="T44" fmla="*/ 83 w 142"/>
              <a:gd name="T45" fmla="*/ 121 h 133"/>
              <a:gd name="T46" fmla="*/ 59 w 142"/>
              <a:gd name="T47" fmla="*/ 121 h 133"/>
              <a:gd name="T48" fmla="*/ 59 w 142"/>
              <a:gd name="T49" fmla="*/ 84 h 133"/>
              <a:gd name="T50" fmla="*/ 83 w 142"/>
              <a:gd name="T51" fmla="*/ 84 h 133"/>
              <a:gd name="T52" fmla="*/ 83 w 142"/>
              <a:gd name="T53" fmla="*/ 121 h 133"/>
              <a:gd name="T54" fmla="*/ 113 w 142"/>
              <a:gd name="T55" fmla="*/ 121 h 133"/>
              <a:gd name="T56" fmla="*/ 95 w 142"/>
              <a:gd name="T57" fmla="*/ 121 h 133"/>
              <a:gd name="T58" fmla="*/ 95 w 142"/>
              <a:gd name="T59" fmla="*/ 82 h 133"/>
              <a:gd name="T60" fmla="*/ 85 w 142"/>
              <a:gd name="T61" fmla="*/ 72 h 133"/>
              <a:gd name="T62" fmla="*/ 57 w 142"/>
              <a:gd name="T63" fmla="*/ 72 h 133"/>
              <a:gd name="T64" fmla="*/ 47 w 142"/>
              <a:gd name="T65" fmla="*/ 82 h 133"/>
              <a:gd name="T66" fmla="*/ 47 w 142"/>
              <a:gd name="T67" fmla="*/ 121 h 133"/>
              <a:gd name="T68" fmla="*/ 29 w 142"/>
              <a:gd name="T69" fmla="*/ 121 h 133"/>
              <a:gd name="T70" fmla="*/ 29 w 142"/>
              <a:gd name="T71" fmla="*/ 44 h 133"/>
              <a:gd name="T72" fmla="*/ 71 w 142"/>
              <a:gd name="T73" fmla="*/ 14 h 133"/>
              <a:gd name="T74" fmla="*/ 113 w 142"/>
              <a:gd name="T75" fmla="*/ 44 h 133"/>
              <a:gd name="T76" fmla="*/ 113 w 142"/>
              <a:gd name="T77" fmla="*/ 121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2" h="133">
                <a:moveTo>
                  <a:pt x="138" y="47"/>
                </a:moveTo>
                <a:cubicBezTo>
                  <a:pt x="114" y="30"/>
                  <a:pt x="114" y="30"/>
                  <a:pt x="114" y="30"/>
                </a:cubicBezTo>
                <a:cubicBezTo>
                  <a:pt x="114" y="12"/>
                  <a:pt x="114" y="12"/>
                  <a:pt x="114" y="12"/>
                </a:cubicBezTo>
                <a:cubicBezTo>
                  <a:pt x="114" y="9"/>
                  <a:pt x="111" y="6"/>
                  <a:pt x="108" y="6"/>
                </a:cubicBezTo>
                <a:cubicBezTo>
                  <a:pt x="104" y="6"/>
                  <a:pt x="104" y="6"/>
                  <a:pt x="104" y="6"/>
                </a:cubicBezTo>
                <a:cubicBezTo>
                  <a:pt x="100" y="6"/>
                  <a:pt x="98" y="9"/>
                  <a:pt x="98" y="12"/>
                </a:cubicBezTo>
                <a:cubicBezTo>
                  <a:pt x="98" y="18"/>
                  <a:pt x="98" y="18"/>
                  <a:pt x="98" y="18"/>
                </a:cubicBezTo>
                <a:cubicBezTo>
                  <a:pt x="74" y="2"/>
                  <a:pt x="74" y="2"/>
                  <a:pt x="74" y="2"/>
                </a:cubicBezTo>
                <a:cubicBezTo>
                  <a:pt x="72" y="0"/>
                  <a:pt x="70" y="0"/>
                  <a:pt x="68" y="2"/>
                </a:cubicBezTo>
                <a:cubicBezTo>
                  <a:pt x="4" y="47"/>
                  <a:pt x="4" y="47"/>
                  <a:pt x="4" y="47"/>
                </a:cubicBezTo>
                <a:cubicBezTo>
                  <a:pt x="1" y="49"/>
                  <a:pt x="0" y="53"/>
                  <a:pt x="2" y="56"/>
                </a:cubicBezTo>
                <a:cubicBezTo>
                  <a:pt x="4" y="58"/>
                  <a:pt x="8" y="59"/>
                  <a:pt x="10" y="57"/>
                </a:cubicBezTo>
                <a:cubicBezTo>
                  <a:pt x="17" y="52"/>
                  <a:pt x="17" y="52"/>
                  <a:pt x="17" y="52"/>
                </a:cubicBezTo>
                <a:cubicBezTo>
                  <a:pt x="17" y="123"/>
                  <a:pt x="17" y="123"/>
                  <a:pt x="17" y="123"/>
                </a:cubicBezTo>
                <a:cubicBezTo>
                  <a:pt x="17" y="129"/>
                  <a:pt x="21" y="133"/>
                  <a:pt x="27" y="133"/>
                </a:cubicBezTo>
                <a:cubicBezTo>
                  <a:pt x="115" y="133"/>
                  <a:pt x="115" y="133"/>
                  <a:pt x="115" y="133"/>
                </a:cubicBezTo>
                <a:cubicBezTo>
                  <a:pt x="121" y="133"/>
                  <a:pt x="125" y="129"/>
                  <a:pt x="125" y="123"/>
                </a:cubicBezTo>
                <a:cubicBezTo>
                  <a:pt x="125" y="52"/>
                  <a:pt x="125" y="52"/>
                  <a:pt x="125" y="52"/>
                </a:cubicBezTo>
                <a:cubicBezTo>
                  <a:pt x="132" y="57"/>
                  <a:pt x="132" y="57"/>
                  <a:pt x="132" y="57"/>
                </a:cubicBezTo>
                <a:cubicBezTo>
                  <a:pt x="133" y="58"/>
                  <a:pt x="134" y="58"/>
                  <a:pt x="135" y="58"/>
                </a:cubicBezTo>
                <a:cubicBezTo>
                  <a:pt x="137" y="58"/>
                  <a:pt x="139" y="57"/>
                  <a:pt x="140" y="56"/>
                </a:cubicBezTo>
                <a:cubicBezTo>
                  <a:pt x="142" y="53"/>
                  <a:pt x="141" y="49"/>
                  <a:pt x="138" y="47"/>
                </a:cubicBezTo>
                <a:close/>
                <a:moveTo>
                  <a:pt x="83" y="121"/>
                </a:moveTo>
                <a:cubicBezTo>
                  <a:pt x="59" y="121"/>
                  <a:pt x="59" y="121"/>
                  <a:pt x="59" y="121"/>
                </a:cubicBezTo>
                <a:cubicBezTo>
                  <a:pt x="59" y="84"/>
                  <a:pt x="59" y="84"/>
                  <a:pt x="59" y="84"/>
                </a:cubicBezTo>
                <a:cubicBezTo>
                  <a:pt x="83" y="84"/>
                  <a:pt x="83" y="84"/>
                  <a:pt x="83" y="84"/>
                </a:cubicBezTo>
                <a:lnTo>
                  <a:pt x="83" y="121"/>
                </a:lnTo>
                <a:close/>
                <a:moveTo>
                  <a:pt x="113" y="121"/>
                </a:moveTo>
                <a:cubicBezTo>
                  <a:pt x="95" y="121"/>
                  <a:pt x="95" y="121"/>
                  <a:pt x="95" y="121"/>
                </a:cubicBezTo>
                <a:cubicBezTo>
                  <a:pt x="95" y="82"/>
                  <a:pt x="95" y="82"/>
                  <a:pt x="95" y="82"/>
                </a:cubicBezTo>
                <a:cubicBezTo>
                  <a:pt x="95" y="76"/>
                  <a:pt x="90" y="72"/>
                  <a:pt x="85" y="72"/>
                </a:cubicBezTo>
                <a:cubicBezTo>
                  <a:pt x="57" y="72"/>
                  <a:pt x="57" y="72"/>
                  <a:pt x="57" y="72"/>
                </a:cubicBezTo>
                <a:cubicBezTo>
                  <a:pt x="52" y="72"/>
                  <a:pt x="47" y="76"/>
                  <a:pt x="47" y="82"/>
                </a:cubicBezTo>
                <a:cubicBezTo>
                  <a:pt x="47" y="121"/>
                  <a:pt x="47" y="121"/>
                  <a:pt x="47" y="121"/>
                </a:cubicBezTo>
                <a:cubicBezTo>
                  <a:pt x="29" y="121"/>
                  <a:pt x="29" y="121"/>
                  <a:pt x="29" y="121"/>
                </a:cubicBezTo>
                <a:cubicBezTo>
                  <a:pt x="29" y="44"/>
                  <a:pt x="29" y="44"/>
                  <a:pt x="29" y="44"/>
                </a:cubicBezTo>
                <a:cubicBezTo>
                  <a:pt x="71" y="14"/>
                  <a:pt x="71" y="14"/>
                  <a:pt x="71" y="14"/>
                </a:cubicBezTo>
                <a:cubicBezTo>
                  <a:pt x="113" y="44"/>
                  <a:pt x="113" y="44"/>
                  <a:pt x="113" y="44"/>
                </a:cubicBezTo>
                <a:lnTo>
                  <a:pt x="113" y="121"/>
                </a:lnTo>
                <a:close/>
              </a:path>
            </a:pathLst>
          </a:custGeom>
          <a:solidFill>
            <a:srgbClr val="FFFFFF"/>
          </a:solidFill>
          <a:ln>
            <a:solidFill>
              <a:srgbClr val="FFFFFF"/>
            </a:solidFill>
          </a:ln>
        </p:spPr>
        <p:txBody>
          <a:bodyPr/>
          <a:lstStyle/>
          <a:p>
            <a:pPr defTabSz="1218565" fontAlgn="base">
              <a:spcBef>
                <a:spcPct val="0"/>
              </a:spcBef>
              <a:spcAft>
                <a:spcPct val="0"/>
              </a:spcAft>
            </a:pPr>
            <a:endParaRPr lang="zh-CN" altLang="en-US" sz="2400">
              <a:solidFill>
                <a:srgbClr val="000000"/>
              </a:solidFill>
            </a:endParaRPr>
          </a:p>
        </p:txBody>
      </p:sp>
      <p:sp>
        <p:nvSpPr>
          <p:cNvPr id="33807" name="Oval 15"/>
          <p:cNvSpPr>
            <a:spLocks noChangeArrowheads="1"/>
          </p:cNvSpPr>
          <p:nvPr>
            <p:custDataLst>
              <p:tags r:id="rId8"/>
            </p:custDataLst>
          </p:nvPr>
        </p:nvSpPr>
        <p:spPr bwMode="auto">
          <a:xfrm>
            <a:off x="4090079" y="3620252"/>
            <a:ext cx="1024435" cy="1024435"/>
          </a:xfrm>
          <a:prstGeom prst="ellipse">
            <a:avLst/>
          </a:prstGeom>
          <a:solidFill>
            <a:srgbClr val="7EA88C"/>
          </a:solidFill>
          <a:ln>
            <a:noFill/>
          </a:ln>
        </p:spPr>
        <p:txBody>
          <a:bodyPr/>
          <a:lstStyle/>
          <a:p>
            <a:pPr defTabSz="1218565" fontAlgn="base">
              <a:spcBef>
                <a:spcPct val="0"/>
              </a:spcBef>
              <a:spcAft>
                <a:spcPct val="0"/>
              </a:spcAft>
            </a:pPr>
            <a:endParaRPr lang="zh-CN" altLang="en-US" sz="2400">
              <a:solidFill>
                <a:srgbClr val="000000"/>
              </a:solidFill>
            </a:endParaRPr>
          </a:p>
        </p:txBody>
      </p:sp>
      <p:sp>
        <p:nvSpPr>
          <p:cNvPr id="40" name="Freeform 19"/>
          <p:cNvSpPr>
            <a:spLocks noEditPoints="1"/>
          </p:cNvSpPr>
          <p:nvPr>
            <p:custDataLst>
              <p:tags r:id="rId9"/>
            </p:custDataLst>
          </p:nvPr>
        </p:nvSpPr>
        <p:spPr bwMode="auto">
          <a:xfrm>
            <a:off x="4479247" y="3994509"/>
            <a:ext cx="275731" cy="345888"/>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1" name="Freeform 20"/>
          <p:cNvSpPr/>
          <p:nvPr>
            <p:custDataLst>
              <p:tags r:id="rId10"/>
            </p:custDataLst>
          </p:nvPr>
        </p:nvSpPr>
        <p:spPr bwMode="auto">
          <a:xfrm>
            <a:off x="4535464" y="3937741"/>
            <a:ext cx="164635" cy="34325"/>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2" name="Freeform 21"/>
          <p:cNvSpPr/>
          <p:nvPr>
            <p:custDataLst>
              <p:tags r:id="rId11"/>
            </p:custDataLst>
          </p:nvPr>
        </p:nvSpPr>
        <p:spPr bwMode="auto">
          <a:xfrm>
            <a:off x="4554202" y="4076360"/>
            <a:ext cx="125819" cy="124097"/>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w="9525">
            <a:solidFill>
              <a:srgbClr val="FFFFFF"/>
            </a:solidFill>
            <a:round/>
          </a:ln>
        </p:spPr>
        <p:txBody>
          <a:bodyPr/>
          <a:lstStyle/>
          <a:p>
            <a:pPr defTabSz="1218565" fontAlgn="base">
              <a:spcBef>
                <a:spcPct val="0"/>
              </a:spcBef>
              <a:spcAft>
                <a:spcPct val="0"/>
              </a:spcAft>
            </a:pPr>
            <a:endParaRPr lang="zh-CN" altLang="en-US" sz="2400">
              <a:solidFill>
                <a:srgbClr val="000000"/>
              </a:solidFill>
            </a:endParaRPr>
          </a:p>
        </p:txBody>
      </p:sp>
      <p:sp>
        <p:nvSpPr>
          <p:cNvPr id="45" name="Oval 11"/>
          <p:cNvSpPr>
            <a:spLocks noChangeArrowheads="1"/>
          </p:cNvSpPr>
          <p:nvPr>
            <p:custDataLst>
              <p:tags r:id="rId12"/>
            </p:custDataLst>
          </p:nvPr>
        </p:nvSpPr>
        <p:spPr bwMode="auto">
          <a:xfrm>
            <a:off x="6122478" y="2165977"/>
            <a:ext cx="972000" cy="972000"/>
          </a:xfrm>
          <a:prstGeom prst="ellipse">
            <a:avLst/>
          </a:prstGeom>
          <a:solidFill>
            <a:srgbClr val="7EA88C"/>
          </a:solidFill>
          <a:ln>
            <a:noFill/>
          </a:ln>
        </p:spPr>
        <p:txBody>
          <a:bodyPr>
            <a:normAutofit/>
          </a:bodyPr>
          <a:lstStyle/>
          <a:p>
            <a:pPr defTabSz="1218565" fontAlgn="base">
              <a:spcBef>
                <a:spcPct val="0"/>
              </a:spcBef>
              <a:spcAft>
                <a:spcPct val="0"/>
              </a:spcAft>
            </a:pPr>
            <a:endParaRPr lang="zh-CN" altLang="en-US" sz="2400">
              <a:solidFill>
                <a:srgbClr val="000000"/>
              </a:solidFill>
            </a:endParaRPr>
          </a:p>
        </p:txBody>
      </p:sp>
      <p:sp>
        <p:nvSpPr>
          <p:cNvPr id="46" name="Freeform 28"/>
          <p:cNvSpPr>
            <a:spLocks noEditPoints="1"/>
          </p:cNvSpPr>
          <p:nvPr>
            <p:custDataLst>
              <p:tags r:id="rId13"/>
            </p:custDataLst>
          </p:nvPr>
        </p:nvSpPr>
        <p:spPr bwMode="auto">
          <a:xfrm>
            <a:off x="6445809" y="2481927"/>
            <a:ext cx="353455" cy="362235"/>
          </a:xfrm>
          <a:custGeom>
            <a:avLst/>
            <a:gdLst>
              <a:gd name="T0" fmla="*/ 130 w 136"/>
              <a:gd name="T1" fmla="*/ 33 h 140"/>
              <a:gd name="T2" fmla="*/ 100 w 136"/>
              <a:gd name="T3" fmla="*/ 33 h 140"/>
              <a:gd name="T4" fmla="*/ 100 w 136"/>
              <a:gd name="T5" fmla="*/ 6 h 140"/>
              <a:gd name="T6" fmla="*/ 94 w 136"/>
              <a:gd name="T7" fmla="*/ 0 h 140"/>
              <a:gd name="T8" fmla="*/ 6 w 136"/>
              <a:gd name="T9" fmla="*/ 0 h 140"/>
              <a:gd name="T10" fmla="*/ 0 w 136"/>
              <a:gd name="T11" fmla="*/ 6 h 140"/>
              <a:gd name="T12" fmla="*/ 0 w 136"/>
              <a:gd name="T13" fmla="*/ 35 h 140"/>
              <a:gd name="T14" fmla="*/ 0 w 136"/>
              <a:gd name="T15" fmla="*/ 104 h 140"/>
              <a:gd name="T16" fmla="*/ 0 w 136"/>
              <a:gd name="T17" fmla="*/ 134 h 140"/>
              <a:gd name="T18" fmla="*/ 6 w 136"/>
              <a:gd name="T19" fmla="*/ 140 h 140"/>
              <a:gd name="T20" fmla="*/ 94 w 136"/>
              <a:gd name="T21" fmla="*/ 140 h 140"/>
              <a:gd name="T22" fmla="*/ 130 w 136"/>
              <a:gd name="T23" fmla="*/ 140 h 140"/>
              <a:gd name="T24" fmla="*/ 136 w 136"/>
              <a:gd name="T25" fmla="*/ 134 h 140"/>
              <a:gd name="T26" fmla="*/ 136 w 136"/>
              <a:gd name="T27" fmla="*/ 39 h 140"/>
              <a:gd name="T28" fmla="*/ 130 w 136"/>
              <a:gd name="T29" fmla="*/ 33 h 140"/>
              <a:gd name="T30" fmla="*/ 88 w 136"/>
              <a:gd name="T31" fmla="*/ 128 h 140"/>
              <a:gd name="T32" fmla="*/ 72 w 136"/>
              <a:gd name="T33" fmla="*/ 128 h 140"/>
              <a:gd name="T34" fmla="*/ 72 w 136"/>
              <a:gd name="T35" fmla="*/ 110 h 140"/>
              <a:gd name="T36" fmla="*/ 88 w 136"/>
              <a:gd name="T37" fmla="*/ 110 h 140"/>
              <a:gd name="T38" fmla="*/ 88 w 136"/>
              <a:gd name="T39" fmla="*/ 128 h 140"/>
              <a:gd name="T40" fmla="*/ 60 w 136"/>
              <a:gd name="T41" fmla="*/ 110 h 140"/>
              <a:gd name="T42" fmla="*/ 60 w 136"/>
              <a:gd name="T43" fmla="*/ 128 h 140"/>
              <a:gd name="T44" fmla="*/ 39 w 136"/>
              <a:gd name="T45" fmla="*/ 128 h 140"/>
              <a:gd name="T46" fmla="*/ 39 w 136"/>
              <a:gd name="T47" fmla="*/ 110 h 140"/>
              <a:gd name="T48" fmla="*/ 60 w 136"/>
              <a:gd name="T49" fmla="*/ 110 h 140"/>
              <a:gd name="T50" fmla="*/ 12 w 136"/>
              <a:gd name="T51" fmla="*/ 98 h 140"/>
              <a:gd name="T52" fmla="*/ 12 w 136"/>
              <a:gd name="T53" fmla="*/ 41 h 140"/>
              <a:gd name="T54" fmla="*/ 88 w 136"/>
              <a:gd name="T55" fmla="*/ 41 h 140"/>
              <a:gd name="T56" fmla="*/ 88 w 136"/>
              <a:gd name="T57" fmla="*/ 98 h 140"/>
              <a:gd name="T58" fmla="*/ 12 w 136"/>
              <a:gd name="T59" fmla="*/ 98 h 140"/>
              <a:gd name="T60" fmla="*/ 39 w 136"/>
              <a:gd name="T61" fmla="*/ 29 h 140"/>
              <a:gd name="T62" fmla="*/ 39 w 136"/>
              <a:gd name="T63" fmla="*/ 12 h 140"/>
              <a:gd name="T64" fmla="*/ 60 w 136"/>
              <a:gd name="T65" fmla="*/ 12 h 140"/>
              <a:gd name="T66" fmla="*/ 60 w 136"/>
              <a:gd name="T67" fmla="*/ 29 h 140"/>
              <a:gd name="T68" fmla="*/ 39 w 136"/>
              <a:gd name="T69" fmla="*/ 29 h 140"/>
              <a:gd name="T70" fmla="*/ 88 w 136"/>
              <a:gd name="T71" fmla="*/ 29 h 140"/>
              <a:gd name="T72" fmla="*/ 72 w 136"/>
              <a:gd name="T73" fmla="*/ 29 h 140"/>
              <a:gd name="T74" fmla="*/ 72 w 136"/>
              <a:gd name="T75" fmla="*/ 12 h 140"/>
              <a:gd name="T76" fmla="*/ 88 w 136"/>
              <a:gd name="T77" fmla="*/ 12 h 140"/>
              <a:gd name="T78" fmla="*/ 88 w 136"/>
              <a:gd name="T79" fmla="*/ 29 h 140"/>
              <a:gd name="T80" fmla="*/ 12 w 136"/>
              <a:gd name="T81" fmla="*/ 12 h 140"/>
              <a:gd name="T82" fmla="*/ 27 w 136"/>
              <a:gd name="T83" fmla="*/ 12 h 140"/>
              <a:gd name="T84" fmla="*/ 27 w 136"/>
              <a:gd name="T85" fmla="*/ 29 h 140"/>
              <a:gd name="T86" fmla="*/ 12 w 136"/>
              <a:gd name="T87" fmla="*/ 29 h 140"/>
              <a:gd name="T88" fmla="*/ 12 w 136"/>
              <a:gd name="T89" fmla="*/ 12 h 140"/>
              <a:gd name="T90" fmla="*/ 12 w 136"/>
              <a:gd name="T91" fmla="*/ 110 h 140"/>
              <a:gd name="T92" fmla="*/ 27 w 136"/>
              <a:gd name="T93" fmla="*/ 110 h 140"/>
              <a:gd name="T94" fmla="*/ 27 w 136"/>
              <a:gd name="T95" fmla="*/ 128 h 140"/>
              <a:gd name="T96" fmla="*/ 12 w 136"/>
              <a:gd name="T97" fmla="*/ 128 h 140"/>
              <a:gd name="T98" fmla="*/ 12 w 136"/>
              <a:gd name="T99" fmla="*/ 110 h 140"/>
              <a:gd name="T100" fmla="*/ 124 w 136"/>
              <a:gd name="T101" fmla="*/ 128 h 140"/>
              <a:gd name="T102" fmla="*/ 100 w 136"/>
              <a:gd name="T103" fmla="*/ 128 h 140"/>
              <a:gd name="T104" fmla="*/ 100 w 136"/>
              <a:gd name="T105" fmla="*/ 104 h 140"/>
              <a:gd name="T106" fmla="*/ 100 w 136"/>
              <a:gd name="T107" fmla="*/ 45 h 140"/>
              <a:gd name="T108" fmla="*/ 124 w 136"/>
              <a:gd name="T109" fmla="*/ 45 h 140"/>
              <a:gd name="T110" fmla="*/ 124 w 136"/>
              <a:gd name="T111" fmla="*/ 12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6" h="140">
                <a:moveTo>
                  <a:pt x="130" y="33"/>
                </a:moveTo>
                <a:cubicBezTo>
                  <a:pt x="100" y="33"/>
                  <a:pt x="100" y="33"/>
                  <a:pt x="100" y="33"/>
                </a:cubicBezTo>
                <a:cubicBezTo>
                  <a:pt x="100" y="6"/>
                  <a:pt x="100" y="6"/>
                  <a:pt x="100" y="6"/>
                </a:cubicBezTo>
                <a:cubicBezTo>
                  <a:pt x="100" y="2"/>
                  <a:pt x="97" y="0"/>
                  <a:pt x="94" y="0"/>
                </a:cubicBezTo>
                <a:cubicBezTo>
                  <a:pt x="6" y="0"/>
                  <a:pt x="6" y="0"/>
                  <a:pt x="6" y="0"/>
                </a:cubicBezTo>
                <a:cubicBezTo>
                  <a:pt x="2" y="0"/>
                  <a:pt x="0" y="2"/>
                  <a:pt x="0" y="6"/>
                </a:cubicBezTo>
                <a:cubicBezTo>
                  <a:pt x="0" y="35"/>
                  <a:pt x="0" y="35"/>
                  <a:pt x="0" y="35"/>
                </a:cubicBezTo>
                <a:cubicBezTo>
                  <a:pt x="0" y="104"/>
                  <a:pt x="0" y="104"/>
                  <a:pt x="0" y="104"/>
                </a:cubicBezTo>
                <a:cubicBezTo>
                  <a:pt x="0" y="134"/>
                  <a:pt x="0" y="134"/>
                  <a:pt x="0" y="134"/>
                </a:cubicBezTo>
                <a:cubicBezTo>
                  <a:pt x="0" y="137"/>
                  <a:pt x="2" y="140"/>
                  <a:pt x="6" y="140"/>
                </a:cubicBezTo>
                <a:cubicBezTo>
                  <a:pt x="94" y="140"/>
                  <a:pt x="94" y="140"/>
                  <a:pt x="94" y="140"/>
                </a:cubicBezTo>
                <a:cubicBezTo>
                  <a:pt x="130" y="140"/>
                  <a:pt x="130" y="140"/>
                  <a:pt x="130" y="140"/>
                </a:cubicBezTo>
                <a:cubicBezTo>
                  <a:pt x="134" y="140"/>
                  <a:pt x="136" y="137"/>
                  <a:pt x="136" y="134"/>
                </a:cubicBezTo>
                <a:cubicBezTo>
                  <a:pt x="136" y="39"/>
                  <a:pt x="136" y="39"/>
                  <a:pt x="136" y="39"/>
                </a:cubicBezTo>
                <a:cubicBezTo>
                  <a:pt x="136" y="36"/>
                  <a:pt x="134" y="33"/>
                  <a:pt x="130" y="33"/>
                </a:cubicBezTo>
                <a:close/>
                <a:moveTo>
                  <a:pt x="88" y="128"/>
                </a:moveTo>
                <a:cubicBezTo>
                  <a:pt x="72" y="128"/>
                  <a:pt x="72" y="128"/>
                  <a:pt x="72" y="128"/>
                </a:cubicBezTo>
                <a:cubicBezTo>
                  <a:pt x="72" y="110"/>
                  <a:pt x="72" y="110"/>
                  <a:pt x="72" y="110"/>
                </a:cubicBezTo>
                <a:cubicBezTo>
                  <a:pt x="88" y="110"/>
                  <a:pt x="88" y="110"/>
                  <a:pt x="88" y="110"/>
                </a:cubicBezTo>
                <a:lnTo>
                  <a:pt x="88" y="128"/>
                </a:lnTo>
                <a:close/>
                <a:moveTo>
                  <a:pt x="60" y="110"/>
                </a:moveTo>
                <a:cubicBezTo>
                  <a:pt x="60" y="128"/>
                  <a:pt x="60" y="128"/>
                  <a:pt x="60" y="128"/>
                </a:cubicBezTo>
                <a:cubicBezTo>
                  <a:pt x="39" y="128"/>
                  <a:pt x="39" y="128"/>
                  <a:pt x="39" y="128"/>
                </a:cubicBezTo>
                <a:cubicBezTo>
                  <a:pt x="39" y="110"/>
                  <a:pt x="39" y="110"/>
                  <a:pt x="39" y="110"/>
                </a:cubicBezTo>
                <a:lnTo>
                  <a:pt x="60" y="110"/>
                </a:lnTo>
                <a:close/>
                <a:moveTo>
                  <a:pt x="12" y="98"/>
                </a:moveTo>
                <a:cubicBezTo>
                  <a:pt x="12" y="41"/>
                  <a:pt x="12" y="41"/>
                  <a:pt x="12" y="41"/>
                </a:cubicBezTo>
                <a:cubicBezTo>
                  <a:pt x="88" y="41"/>
                  <a:pt x="88" y="41"/>
                  <a:pt x="88" y="41"/>
                </a:cubicBezTo>
                <a:cubicBezTo>
                  <a:pt x="88" y="98"/>
                  <a:pt x="88" y="98"/>
                  <a:pt x="88" y="98"/>
                </a:cubicBezTo>
                <a:lnTo>
                  <a:pt x="12" y="98"/>
                </a:lnTo>
                <a:close/>
                <a:moveTo>
                  <a:pt x="39" y="29"/>
                </a:moveTo>
                <a:cubicBezTo>
                  <a:pt x="39" y="12"/>
                  <a:pt x="39" y="12"/>
                  <a:pt x="39" y="12"/>
                </a:cubicBezTo>
                <a:cubicBezTo>
                  <a:pt x="60" y="12"/>
                  <a:pt x="60" y="12"/>
                  <a:pt x="60" y="12"/>
                </a:cubicBezTo>
                <a:cubicBezTo>
                  <a:pt x="60" y="29"/>
                  <a:pt x="60" y="29"/>
                  <a:pt x="60" y="29"/>
                </a:cubicBezTo>
                <a:lnTo>
                  <a:pt x="39" y="29"/>
                </a:lnTo>
                <a:close/>
                <a:moveTo>
                  <a:pt x="88" y="29"/>
                </a:moveTo>
                <a:cubicBezTo>
                  <a:pt x="72" y="29"/>
                  <a:pt x="72" y="29"/>
                  <a:pt x="72" y="29"/>
                </a:cubicBezTo>
                <a:cubicBezTo>
                  <a:pt x="72" y="12"/>
                  <a:pt x="72" y="12"/>
                  <a:pt x="72" y="12"/>
                </a:cubicBezTo>
                <a:cubicBezTo>
                  <a:pt x="88" y="12"/>
                  <a:pt x="88" y="12"/>
                  <a:pt x="88" y="12"/>
                </a:cubicBezTo>
                <a:lnTo>
                  <a:pt x="88" y="29"/>
                </a:lnTo>
                <a:close/>
                <a:moveTo>
                  <a:pt x="12" y="12"/>
                </a:moveTo>
                <a:cubicBezTo>
                  <a:pt x="27" y="12"/>
                  <a:pt x="27" y="12"/>
                  <a:pt x="27" y="12"/>
                </a:cubicBezTo>
                <a:cubicBezTo>
                  <a:pt x="27" y="29"/>
                  <a:pt x="27" y="29"/>
                  <a:pt x="27" y="29"/>
                </a:cubicBezTo>
                <a:cubicBezTo>
                  <a:pt x="12" y="29"/>
                  <a:pt x="12" y="29"/>
                  <a:pt x="12" y="29"/>
                </a:cubicBezTo>
                <a:lnTo>
                  <a:pt x="12" y="12"/>
                </a:lnTo>
                <a:close/>
                <a:moveTo>
                  <a:pt x="12" y="110"/>
                </a:moveTo>
                <a:cubicBezTo>
                  <a:pt x="27" y="110"/>
                  <a:pt x="27" y="110"/>
                  <a:pt x="27" y="110"/>
                </a:cubicBezTo>
                <a:cubicBezTo>
                  <a:pt x="27" y="128"/>
                  <a:pt x="27" y="128"/>
                  <a:pt x="27" y="128"/>
                </a:cubicBezTo>
                <a:cubicBezTo>
                  <a:pt x="12" y="128"/>
                  <a:pt x="12" y="128"/>
                  <a:pt x="12" y="128"/>
                </a:cubicBezTo>
                <a:lnTo>
                  <a:pt x="12" y="110"/>
                </a:lnTo>
                <a:close/>
                <a:moveTo>
                  <a:pt x="124" y="128"/>
                </a:moveTo>
                <a:cubicBezTo>
                  <a:pt x="100" y="128"/>
                  <a:pt x="100" y="128"/>
                  <a:pt x="100" y="128"/>
                </a:cubicBezTo>
                <a:cubicBezTo>
                  <a:pt x="100" y="104"/>
                  <a:pt x="100" y="104"/>
                  <a:pt x="100" y="104"/>
                </a:cubicBezTo>
                <a:cubicBezTo>
                  <a:pt x="100" y="45"/>
                  <a:pt x="100" y="45"/>
                  <a:pt x="100" y="45"/>
                </a:cubicBezTo>
                <a:cubicBezTo>
                  <a:pt x="124" y="45"/>
                  <a:pt x="124" y="45"/>
                  <a:pt x="124" y="45"/>
                </a:cubicBezTo>
                <a:lnTo>
                  <a:pt x="124" y="128"/>
                </a:lnTo>
                <a:close/>
              </a:path>
            </a:pathLst>
          </a:custGeom>
          <a:solidFill>
            <a:srgbClr val="FFFFFF"/>
          </a:solidFill>
          <a:ln>
            <a:solidFill>
              <a:srgbClr val="FFFFFF"/>
            </a:solidFill>
          </a:ln>
        </p:spPr>
        <p:txBody>
          <a:bodyPr>
            <a:normAutofit fontScale="92500" lnSpcReduction="20000"/>
          </a:bodyPr>
          <a:lstStyle/>
          <a:p>
            <a:pPr defTabSz="1218565" fontAlgn="base">
              <a:spcBef>
                <a:spcPct val="0"/>
              </a:spcBef>
              <a:spcAft>
                <a:spcPct val="0"/>
              </a:spcAft>
            </a:pPr>
            <a:endParaRPr lang="zh-CN" altLang="en-US" sz="2400">
              <a:solidFill>
                <a:srgbClr val="000000"/>
              </a:solidFill>
            </a:endParaRPr>
          </a:p>
        </p:txBody>
      </p:sp>
      <p:sp>
        <p:nvSpPr>
          <p:cNvPr id="6" name="燕尾形 5"/>
          <p:cNvSpPr/>
          <p:nvPr>
            <p:custDataLst>
              <p:tags r:id="rId14"/>
            </p:custDataLst>
          </p:nvPr>
        </p:nvSpPr>
        <p:spPr>
          <a:xfrm rot="17671586">
            <a:off x="6330339" y="3290562"/>
            <a:ext cx="127494" cy="143452"/>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7" name="燕尾形 46"/>
          <p:cNvSpPr/>
          <p:nvPr>
            <p:custDataLst>
              <p:tags r:id="rId15"/>
            </p:custDataLst>
          </p:nvPr>
        </p:nvSpPr>
        <p:spPr>
          <a:xfrm rot="3206810">
            <a:off x="6436338" y="4497118"/>
            <a:ext cx="127494" cy="143452"/>
          </a:xfrm>
          <a:prstGeom prst="chevron">
            <a:avLst>
              <a:gd name="adj" fmla="val 288147"/>
            </a:avLst>
          </a:prstGeom>
          <a:solidFill>
            <a:srgbClr val="CE7075"/>
          </a:solidFill>
          <a:ln>
            <a:solidFill>
              <a:srgbClr val="CE7075"/>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48" name="燕尾形 47"/>
          <p:cNvSpPr/>
          <p:nvPr>
            <p:custDataLst>
              <p:tags r:id="rId16"/>
            </p:custDataLst>
          </p:nvPr>
        </p:nvSpPr>
        <p:spPr>
          <a:xfrm rot="10440000">
            <a:off x="5342457" y="3986293"/>
            <a:ext cx="127494" cy="149421"/>
          </a:xfrm>
          <a:prstGeom prst="chevron">
            <a:avLst>
              <a:gd name="adj" fmla="val 288147"/>
            </a:avLst>
          </a:prstGeom>
          <a:solidFill>
            <a:srgbClr val="7EA88C"/>
          </a:solidFill>
          <a:ln>
            <a:solidFill>
              <a:srgbClr val="7EA88C"/>
            </a:solidFill>
          </a:ln>
        </p:spPr>
        <p:style>
          <a:lnRef idx="2">
            <a:srgbClr val="7EA88C">
              <a:shade val="50000"/>
            </a:srgbClr>
          </a:lnRef>
          <a:fillRef idx="1">
            <a:srgbClr val="7EA88C"/>
          </a:fillRef>
          <a:effectRef idx="0">
            <a:srgbClr val="7EA88C"/>
          </a:effectRef>
          <a:fontRef idx="minor">
            <a:srgbClr val="FFFFFF"/>
          </a:fontRef>
        </p:style>
        <p:txBody>
          <a:bodyPr rtlCol="0" anchor="ctr"/>
          <a:lstStyle/>
          <a:p>
            <a:pPr algn="ctr"/>
            <a:endParaRPr lang="zh-CN" altLang="en-US" dirty="0">
              <a:solidFill>
                <a:srgbClr val="000000"/>
              </a:solidFill>
            </a:endParaRPr>
          </a:p>
        </p:txBody>
      </p:sp>
      <p:sp>
        <p:nvSpPr>
          <p:cNvPr id="51" name="文本框 50"/>
          <p:cNvSpPr txBox="1"/>
          <p:nvPr>
            <p:custDataLst>
              <p:tags r:id="rId17"/>
            </p:custDataLst>
          </p:nvPr>
        </p:nvSpPr>
        <p:spPr>
          <a:xfrm>
            <a:off x="8478520" y="1496060"/>
            <a:ext cx="2879090" cy="1628775"/>
          </a:xfrm>
          <a:prstGeom prst="rect">
            <a:avLst/>
          </a:prstGeom>
          <a:noFill/>
        </p:spPr>
        <p:txBody>
          <a:bodyPr wrap="square" lIns="90000" tIns="46800" rIns="90000" bIns="46800" rtlCol="0" anchor="b" anchorCtr="0"/>
          <a:lstStyle/>
          <a:p>
            <a:pPr indent="0" defTabSz="1218565" fontAlgn="base">
              <a:lnSpc>
                <a:spcPct val="150000"/>
              </a:lnSpc>
              <a:spcBef>
                <a:spcPct val="0"/>
              </a:spcBef>
              <a:spcAft>
                <a:spcPct val="0"/>
              </a:spcAft>
            </a:pPr>
            <a:r>
              <a:rPr lang="zh-CN" altLang="en-US" sz="1600" b="1" dirty="0">
                <a:solidFill>
                  <a:srgbClr val="7EA88C"/>
                </a:solidFill>
                <a:latin typeface="宋体" panose="02010600030101010101" pitchFamily="2" charset="-122"/>
                <a:ea typeface="宋体" panose="02010600030101010101" pitchFamily="2" charset="-122"/>
                <a:cs typeface="+mn-ea"/>
              </a:rPr>
              <a:t>在对待学习上，部分大学生缺乏严谨求实的学风与治学态</a:t>
            </a:r>
            <a:endParaRPr lang="zh-CN" altLang="en-US" sz="1600" b="1" dirty="0">
              <a:solidFill>
                <a:srgbClr val="7EA88C"/>
              </a:solidFill>
              <a:latin typeface="宋体" panose="02010600030101010101" pitchFamily="2" charset="-122"/>
              <a:ea typeface="宋体" panose="02010600030101010101" pitchFamily="2" charset="-122"/>
              <a:cs typeface="+mn-ea"/>
            </a:endParaRPr>
          </a:p>
          <a:p>
            <a:pPr indent="0" defTabSz="1218565" fontAlgn="base">
              <a:lnSpc>
                <a:spcPct val="150000"/>
              </a:lnSpc>
              <a:spcBef>
                <a:spcPct val="0"/>
              </a:spcBef>
              <a:spcAft>
                <a:spcPct val="0"/>
              </a:spcAft>
            </a:pPr>
            <a:r>
              <a:rPr lang="zh-CN" altLang="en-US" sz="1600" b="1" dirty="0">
                <a:solidFill>
                  <a:srgbClr val="7EA88C"/>
                </a:solidFill>
                <a:latin typeface="宋体" panose="02010600030101010101" pitchFamily="2" charset="-122"/>
                <a:ea typeface="宋体" panose="02010600030101010101" pitchFamily="2" charset="-122"/>
                <a:cs typeface="+mn-ea"/>
              </a:rPr>
              <a:t>度，对课本知识与老师讲授的知识唯本本主义与权威论。</a:t>
            </a:r>
            <a:endParaRPr lang="zh-CN" altLang="en-US" sz="1600" b="1" dirty="0">
              <a:solidFill>
                <a:srgbClr val="7EA88C"/>
              </a:solidFill>
              <a:latin typeface="宋体" panose="02010600030101010101" pitchFamily="2" charset="-122"/>
              <a:ea typeface="宋体" panose="02010600030101010101" pitchFamily="2" charset="-122"/>
              <a:cs typeface="+mn-ea"/>
            </a:endParaRPr>
          </a:p>
        </p:txBody>
      </p:sp>
      <p:sp>
        <p:nvSpPr>
          <p:cNvPr id="53" name="Freeform 16"/>
          <p:cNvSpPr/>
          <p:nvPr>
            <p:custDataLst>
              <p:tags r:id="rId18"/>
            </p:custDataLst>
          </p:nvPr>
        </p:nvSpPr>
        <p:spPr bwMode="auto">
          <a:xfrm flipH="1">
            <a:off x="7766976" y="4644687"/>
            <a:ext cx="912952" cy="766322"/>
          </a:xfrm>
          <a:custGeom>
            <a:avLst/>
            <a:gdLst>
              <a:gd name="T0" fmla="*/ 774 w 774"/>
              <a:gd name="T1" fmla="*/ 210 h 210"/>
              <a:gd name="T2" fmla="*/ 389 w 774"/>
              <a:gd name="T3" fmla="*/ 210 h 210"/>
              <a:gd name="T4" fmla="*/ 389 w 774"/>
              <a:gd name="T5" fmla="*/ 0 h 210"/>
              <a:gd name="T6" fmla="*/ 0 w 774"/>
              <a:gd name="T7" fmla="*/ 0 h 210"/>
            </a:gdLst>
            <a:ahLst/>
            <a:cxnLst>
              <a:cxn ang="0">
                <a:pos x="T0" y="T1"/>
              </a:cxn>
              <a:cxn ang="0">
                <a:pos x="T2" y="T3"/>
              </a:cxn>
              <a:cxn ang="0">
                <a:pos x="T4" y="T5"/>
              </a:cxn>
              <a:cxn ang="0">
                <a:pos x="T6" y="T7"/>
              </a:cxn>
            </a:cxnLst>
            <a:rect l="0" t="0" r="r" b="b"/>
            <a:pathLst>
              <a:path w="774" h="210">
                <a:moveTo>
                  <a:pt x="774" y="210"/>
                </a:moveTo>
                <a:lnTo>
                  <a:pt x="389" y="210"/>
                </a:lnTo>
                <a:lnTo>
                  <a:pt x="389" y="0"/>
                </a:lnTo>
                <a:lnTo>
                  <a:pt x="0" y="0"/>
                </a:lnTo>
              </a:path>
            </a:pathLst>
          </a:custGeom>
          <a:noFill/>
          <a:ln w="6350" cap="flat" cmpd="sng">
            <a:solidFill>
              <a:srgbClr val="808080">
                <a:lumMod val="50000"/>
              </a:srgbClr>
            </a:solidFill>
            <a:prstDash val="dash"/>
            <a:round/>
            <a:tailEnd type="oval" w="sm" len="sm"/>
          </a:ln>
          <a:extLst>
            <a:ext uri="{909E8E84-426E-40DD-AFC4-6F175D3DCCD1}">
              <a14:hiddenFill xmlns:a14="http://schemas.microsoft.com/office/drawing/2010/main">
                <a:solidFill>
                  <a:srgbClr val="FFFFFF"/>
                </a:solidFill>
              </a14:hiddenFill>
            </a:ext>
          </a:extLst>
        </p:spPr>
        <p:txBody>
          <a:bodyPr/>
          <a:lstStyle/>
          <a:p>
            <a:pPr defTabSz="1218565" fontAlgn="base">
              <a:spcBef>
                <a:spcPct val="0"/>
              </a:spcBef>
              <a:spcAft>
                <a:spcPct val="0"/>
              </a:spcAft>
            </a:pPr>
            <a:endParaRPr lang="zh-CN" altLang="en-US" sz="2400">
              <a:solidFill>
                <a:srgbClr val="000000"/>
              </a:solidFill>
            </a:endParaRPr>
          </a:p>
        </p:txBody>
      </p:sp>
      <p:sp>
        <p:nvSpPr>
          <p:cNvPr id="55" name="文本框 54"/>
          <p:cNvSpPr txBox="1"/>
          <p:nvPr>
            <p:custDataLst>
              <p:tags r:id="rId19"/>
            </p:custDataLst>
          </p:nvPr>
        </p:nvSpPr>
        <p:spPr>
          <a:xfrm>
            <a:off x="8679815" y="3994785"/>
            <a:ext cx="2769870" cy="1170305"/>
          </a:xfrm>
          <a:prstGeom prst="rect">
            <a:avLst/>
          </a:prstGeom>
          <a:noFill/>
        </p:spPr>
        <p:txBody>
          <a:bodyPr wrap="square" lIns="90000" tIns="46800" rIns="90000" bIns="46800" rtlCol="0" anchor="b" anchorCtr="0"/>
          <a:lstStyle/>
          <a:p>
            <a:pPr indent="0" defTabSz="1218565" fontAlgn="base">
              <a:lnSpc>
                <a:spcPct val="150000"/>
              </a:lnSpc>
              <a:spcBef>
                <a:spcPct val="0"/>
              </a:spcBef>
              <a:spcAft>
                <a:spcPct val="0"/>
              </a:spcAft>
            </a:pPr>
            <a:r>
              <a:rPr lang="zh-CN" altLang="en-US" sz="1600" b="1" dirty="0">
                <a:solidFill>
                  <a:srgbClr val="CE7075"/>
                </a:solidFill>
                <a:latin typeface="宋体" panose="02010600030101010101" pitchFamily="2" charset="-122"/>
                <a:ea typeface="宋体" panose="02010600030101010101" pitchFamily="2" charset="-122"/>
                <a:cs typeface="+mn-ea"/>
              </a:rPr>
              <a:t>部分大学生对于新知识的获取仅停留在了解皮毛的阶段，不求甚解浅尝辄止。</a:t>
            </a:r>
            <a:endParaRPr lang="zh-CN" altLang="en-US" sz="1600" b="1" dirty="0">
              <a:solidFill>
                <a:srgbClr val="CE7075"/>
              </a:solidFill>
              <a:latin typeface="宋体" panose="02010600030101010101" pitchFamily="2" charset="-122"/>
              <a:ea typeface="宋体" panose="02010600030101010101" pitchFamily="2" charset="-122"/>
              <a:cs typeface="+mn-ea"/>
            </a:endParaRPr>
          </a:p>
        </p:txBody>
      </p:sp>
      <p:sp>
        <p:nvSpPr>
          <p:cNvPr id="57" name="文本框 56"/>
          <p:cNvSpPr txBox="1"/>
          <p:nvPr>
            <p:custDataLst>
              <p:tags r:id="rId20"/>
            </p:custDataLst>
          </p:nvPr>
        </p:nvSpPr>
        <p:spPr>
          <a:xfrm>
            <a:off x="655320" y="2206625"/>
            <a:ext cx="3010535" cy="2714625"/>
          </a:xfrm>
          <a:prstGeom prst="rect">
            <a:avLst/>
          </a:prstGeom>
          <a:noFill/>
        </p:spPr>
        <p:txBody>
          <a:bodyPr wrap="square" lIns="90000" tIns="46800" rIns="90000" bIns="46800" rtlCol="0" anchor="b" anchorCtr="0"/>
          <a:lstStyle/>
          <a:p>
            <a:pPr indent="0" algn="l" defTabSz="1218565" fontAlgn="base">
              <a:lnSpc>
                <a:spcPct val="150000"/>
              </a:lnSpc>
              <a:spcBef>
                <a:spcPct val="0"/>
              </a:spcBef>
              <a:spcAft>
                <a:spcPct val="0"/>
              </a:spcAft>
            </a:pPr>
            <a:r>
              <a:rPr lang="zh-CN" altLang="en-US" sz="1600" b="1" dirty="0">
                <a:solidFill>
                  <a:srgbClr val="7EA88C"/>
                </a:solidFill>
                <a:latin typeface="宋体" panose="02010600030101010101" pitchFamily="2" charset="-122"/>
                <a:ea typeface="宋体" panose="02010600030101010101" pitchFamily="2" charset="-122"/>
                <a:cs typeface="+mn-ea"/>
              </a:rPr>
              <a:t>大学生择业观总体而言越来越趋于理性，越来越重视自我价值与社会价值的实现，但仍有部分大学生好高骛远，未将自己的择业观置于理性认识的基础之上，追求不切实际的高薪与待遇。</a:t>
            </a:r>
            <a:endParaRPr lang="zh-CN" altLang="en-US" sz="1600" b="1" dirty="0">
              <a:solidFill>
                <a:srgbClr val="7EA88C"/>
              </a:solidFill>
              <a:latin typeface="宋体" panose="02010600030101010101" pitchFamily="2" charset="-122"/>
              <a:ea typeface="宋体" panose="02010600030101010101" pitchFamily="2" charset="-122"/>
              <a:cs typeface="+mn-ea"/>
            </a:endParaRPr>
          </a:p>
        </p:txBody>
      </p:sp>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VALUE" val="476*476"/>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227967_2*q_x*1_1"/>
  <p:tag name="KSO_WM_TEMPLATE_CATEGORY" val="diagram"/>
  <p:tag name="KSO_WM_TEMPLATE_INDEX" val="20227967"/>
  <p:tag name="KSO_WM_UNIT_LAYERLEVEL" val="1_1"/>
  <p:tag name="KSO_WM_TAG_VERSION" val="1.0"/>
  <p:tag name="KSO_WM_BEAUTIFY_FLAG" val="#wm#"/>
</p:tagLst>
</file>

<file path=ppt/tags/tag11.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27967_2*q_h_x*1_2_1"/>
  <p:tag name="KSO_WM_TEMPLATE_CATEGORY" val="diagram"/>
  <p:tag name="KSO_WM_TEMPLATE_INDEX" val="20227967"/>
  <p:tag name="KSO_WM_UNIT_LAYERLEVEL" val="1_1_1"/>
  <p:tag name="KSO_WM_TAG_VERSION" val="1.0"/>
  <p:tag name="KSO_WM_BEAUTIFY_FLAG" val="#wm#"/>
</p:tagLst>
</file>

<file path=ppt/tags/tag12.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227967_2*q_i*1_2"/>
  <p:tag name="KSO_WM_TEMPLATE_CATEGORY" val="diagram"/>
  <p:tag name="KSO_WM_TEMPLATE_INDEX" val="20227967"/>
  <p:tag name="KSO_WM_UNIT_LAYERLEVEL" val="1_1"/>
  <p:tag name="KSO_WM_TAG_VERSION" val="1.0"/>
  <p:tag name="KSO_WM_BEAUTIFY_FLAG" val="#wm#"/>
</p:tagLst>
</file>

<file path=ppt/tags/tag13.xml><?xml version="1.0" encoding="utf-8"?>
<p:tagLst xmlns:p="http://schemas.openxmlformats.org/presentationml/2006/main">
  <p:tag name="KSO_WM_UNIT_LINE_FORE_SCHEMECOLOR_INDEX_BRIGHTNESS" val="0"/>
  <p:tag name="KSO_WM_UNIT_LINE_FORE_SCHEMECOLOR_INDEX" val="6"/>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227967_2*q_i*1_3"/>
  <p:tag name="KSO_WM_TEMPLATE_CATEGORY" val="diagram"/>
  <p:tag name="KSO_WM_TEMPLATE_INDEX" val="20227967"/>
  <p:tag name="KSO_WM_UNIT_LAYERLEVEL" val="1_1"/>
  <p:tag name="KSO_WM_TAG_VERSION" val="1.0"/>
  <p:tag name="KSO_WM_BEAUTIFY_FLAG" val="#wm#"/>
</p:tagLst>
</file>

<file path=ppt/tags/tag14.xml><?xml version="1.0" encoding="utf-8"?>
<p:tagLst xmlns:p="http://schemas.openxmlformats.org/presentationml/2006/main">
  <p:tag name="KSO_WM_UNIT_LINE_FORE_SCHEMECOLOR_INDEX_BRIGHTNESS" val="0"/>
  <p:tag name="KSO_WM_UNIT_LINE_FORE_SCHEMECOLOR_INDEX" val="7"/>
  <p:tag name="KSO_WM_UNIT_LINE_FILL_TYPE" val="2"/>
  <p:tag name="KSO_WM_UNIT_TEXT_FILL_FORE_SCHEMECOLOR_INDEX_BRIGHTNESS" val="0"/>
  <p:tag name="KSO_WM_UNIT_TEXT_FILL_FORE_SCHEMECOLOR_INDEX" val="13"/>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227967_2*q_i*1_4"/>
  <p:tag name="KSO_WM_TEMPLATE_CATEGORY" val="diagram"/>
  <p:tag name="KSO_WM_TEMPLATE_INDEX" val="20227967"/>
  <p:tag name="KSO_WM_UNIT_LAYERLEVEL" val="1_1"/>
  <p:tag name="KSO_WM_TAG_VERSION" val="1.0"/>
  <p:tag name="KSO_WM_BEAUTIFY_FLAG" val="#wm#"/>
</p:tagLst>
</file>

<file path=ppt/tags/tag15.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27967_2*q_h_x*1_3_1"/>
  <p:tag name="KSO_WM_TEMPLATE_CATEGORY" val="diagram"/>
  <p:tag name="KSO_WM_TEMPLATE_INDEX" val="20227967"/>
  <p:tag name="KSO_WM_UNIT_LAYERLEVEL" val="1_1_1"/>
  <p:tag name="KSO_WM_TAG_VERSION" val="1.0"/>
  <p:tag name="KSO_WM_BEAUTIFY_FLAG" val="#wm#"/>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1"/>
  <p:tag name="KSO_WM_UNIT_ID" val="diagram20169918_1*q_h_i*1_1_1"/>
  <p:tag name="KSO_WM_UNIT_LAYERLEVEL" val="1_1_1"/>
  <p:tag name="KSO_WM_DIAGRAM_GROUP_CODE" val="q1-1"/>
  <p:tag name="KSO_WM_UNIT_LINE_FORE_SCHEMECOLOR_INDEX" val="16"/>
  <p:tag name="KSO_WM_UNIT_LINE_FILL_TYPE" val="2"/>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2"/>
  <p:tag name="KSO_WM_UNIT_LAYERLEVEL" val="1_1"/>
  <p:tag name="KSO_WM_DIAGRAM_GROUP_CODE" val="q1-1"/>
  <p:tag name="KSO_WM_UNIT_ID" val="diagram20169918_1*q_i*1_2"/>
  <p:tag name="KSO_WM_UNIT_FILL_FORE_SCHEMECOLOR_INDEX" val="8"/>
  <p:tag name="KSO_WM_UNI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1"/>
  <p:tag name="KSO_WM_UNIT_ID" val="diagram20169918_1*q_h_i*1_3_1"/>
  <p:tag name="KSO_WM_UNIT_LAYERLEVEL" val="1_1_1"/>
  <p:tag name="KSO_WM_DIAGRAM_GROUP_CODE" val="q1-1"/>
  <p:tag name="KSO_WM_UNIT_LINE_FORE_SCHEMECOLOR_INDEX" val="16"/>
  <p:tag name="KSO_WM_UNIT_LINE_FILL_TYPE" val="2"/>
</p:tagLst>
</file>

<file path=ppt/tags/tag2.xml><?xml version="1.0" encoding="utf-8"?>
<p:tagLst xmlns:p="http://schemas.openxmlformats.org/presentationml/2006/main">
  <p:tag name="KSO_WM_UNIT_FILL_FORE_SCHEMECOLOR_INDEX_BRIGHTNESS" val="0"/>
  <p:tag name="KSO_WM_UNIT_FILL_FORE_SCHEMECOLOR_INDEX" val="16"/>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227967_2*q_i*1_1"/>
  <p:tag name="KSO_WM_TEMPLATE_CATEGORY" val="diagram"/>
  <p:tag name="KSO_WM_TEMPLATE_INDEX" val="20227967"/>
  <p:tag name="KSO_WM_UNIT_LAYERLEVEL" val="1_1"/>
  <p:tag name="KSO_WM_TAG_VERSION" val="1.0"/>
  <p:tag name="KSO_WM_BEAUTIFY_FLAG" val="#wm#"/>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1"/>
  <p:tag name="KSO_WM_UNIT_ID" val="diagram20169918_1*q_h_i*1_2_1"/>
  <p:tag name="KSO_WM_UNIT_LAYERLEVEL" val="1_1_1"/>
  <p:tag name="KSO_WM_DIAGRAM_GROUP_CODE" val="q1-1"/>
  <p:tag name="KSO_WM_UNIT_FILL_FORE_SCHEMECOLOR_INDEX" val="6"/>
  <p:tag name="KSO_WM_UNI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2"/>
  <p:tag name="KSO_WM_UNIT_ID" val="diagram20169918_1*q_h_i*1_2_2"/>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3"/>
  <p:tag name="KSO_WM_UNIT_ID" val="diagram20169918_1*q_h_i*1_2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i"/>
  <p:tag name="KSO_WM_UNIT_INDEX" val="1_3"/>
  <p:tag name="KSO_WM_UNIT_LAYERLEVEL" val="1_1"/>
  <p:tag name="KSO_WM_DIAGRAM_GROUP_CODE" val="q1-1"/>
  <p:tag name="KSO_WM_UNIT_ID" val="diagram20169918_1*q_i*1_3"/>
  <p:tag name="KSO_WM_UNIT_FILL_FORE_SCHEMECOLOR_INDEX" val="14"/>
  <p:tag name="KSO_WM_UNIT_FILL_TYPE" val="1"/>
  <p:tag name="KSO_WM_UNIT_LINE_FORE_SCHEMECOLOR_INDEX" val="14"/>
  <p:tag name="KSO_WM_UNIT_LINE_FILL_TYPE" val="2"/>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2"/>
  <p:tag name="KSO_WM_UNIT_ID" val="diagram20169918_1*q_h_i*1_3_2"/>
  <p:tag name="KSO_WM_UNIT_LAYERLEVEL" val="1_1_1"/>
  <p:tag name="KSO_WM_DIAGRAM_GROUP_CODE" val="q1-1"/>
  <p:tag name="KSO_WM_UNIT_FILL_FORE_SCHEMECOLOR_INDEX" val="5"/>
  <p:tag name="KSO_WM_UNIT_FILL_TYPE"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3"/>
  <p:tag name="KSO_WM_UNIT_ID" val="diagram20169918_1*q_h_i*1_3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4"/>
  <p:tag name="KSO_WM_UNIT_ID" val="diagram20169918_1*q_h_i*1_3_4"/>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5"/>
  <p:tag name="KSO_WM_UNIT_ID" val="diagram20169918_1*q_h_i*1_3_5"/>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2"/>
  <p:tag name="KSO_WM_UNIT_ID" val="diagram20169918_1*q_h_i*1_1_2"/>
  <p:tag name="KSO_WM_UNIT_LAYERLEVEL" val="1_1_1"/>
  <p:tag name="KSO_WM_DIAGRAM_GROUP_CODE" val="q1-1"/>
  <p:tag name="KSO_WM_UNIT_FILL_FORE_SCHEMECOLOR_INDEX" val="5"/>
  <p:tag name="KSO_WM_UNIT_FILL_TYPE"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3"/>
  <p:tag name="KSO_WM_UNIT_ID" val="diagram20169918_1*q_h_i*1_1_3"/>
  <p:tag name="KSO_WM_UNIT_LAYERLEVEL" val="1_1_1"/>
  <p:tag name="KSO_WM_DIAGRAM_GROUP_CODE" val="q1-1"/>
  <p:tag name="KSO_WM_UNIT_FILL_FORE_SCHEMECOLOR_INDEX" val="14"/>
  <p:tag name="KSO_WM_UNIT_FILL_TYPE" val="1"/>
  <p:tag name="KSO_WM_UNIT_LINE_FORE_SCHEMECOLOR_INDEX" val="14"/>
  <p:tag name="KSO_WM_UNIT_LINE_FILL_TYPE" val="2"/>
</p:tagLst>
</file>

<file path=ppt/tags/tag3.xml><?xml version="1.0" encoding="utf-8"?>
<p:tagLst xmlns:p="http://schemas.openxmlformats.org/presentationml/2006/main">
  <p:tag name="KSO_WM_UNIT_FILL_FORE_SCHEMECOLOR_INDEX_BRIGHTNESS" val="0"/>
  <p:tag name="KSO_WM_UNIT_FILL_FORE_SCHEMECOLOR_INDEX" val="5"/>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27967_2*q_h_i*1_1_2"/>
  <p:tag name="KSO_WM_TEMPLATE_CATEGORY" val="diagram"/>
  <p:tag name="KSO_WM_TEMPLATE_INDEX" val="20227967"/>
  <p:tag name="KSO_WM_UNIT_LAYERLEVEL" val="1_1_1"/>
  <p:tag name="KSO_WM_TAG_VERSION" val="1.0"/>
  <p:tag name="KSO_WM_BEAUTIFY_FLAG" val="#wm#"/>
</p:tagLst>
</file>

<file path=ppt/tags/tag30.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1_4"/>
  <p:tag name="KSO_WM_UNIT_ID" val="diagram20169918_1*q_h_i*1_1_4"/>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31.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4"/>
  <p:tag name="KSO_WM_UNIT_ID" val="diagram20169918_1*q_h_i*1_2_4"/>
  <p:tag name="KSO_WM_UNIT_LAYERLEVEL" val="1_1_1"/>
  <p:tag name="KSO_WM_DIAGRAM_GROUP_CODE" val="q1-1"/>
  <p:tag name="KSO_WM_UNIT_FILL_FORE_SCHEMECOLOR_INDEX" val="6"/>
  <p:tag name="KSO_WM_UNIT_FILL_TYPE" val="1"/>
  <p:tag name="KSO_WM_UNIT_LINE_FORE_SCHEMECOLOR_INDEX" val="6"/>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3_6"/>
  <p:tag name="KSO_WM_UNIT_ID" val="diagram20169918_1*q_h_i*1_3_6"/>
  <p:tag name="KSO_WM_UNIT_LAYERLEVEL" val="1_1_1"/>
  <p:tag name="KSO_WM_DIAGRAM_GROUP_CODE" val="q1-1"/>
  <p:tag name="KSO_WM_UNIT_FILL_FORE_SCHEMECOLOR_INDEX" val="5"/>
  <p:tag name="KSO_WM_UNIT_FILL_TYPE" val="1"/>
  <p:tag name="KSO_WM_UNIT_LINE_FORE_SCHEMECOLOR_INDEX" val="5"/>
  <p:tag name="KSO_WM_UNIT_LINE_FILL_TYPE" val="2"/>
  <p:tag name="KSO_WM_UNIT_TEXT_FILL_FORE_SCHEMECOLOR_INDEX" val="13"/>
  <p:tag name="KSO_WM_UNIT_TEXT_FILL_TYPE" val="1"/>
</p:tagLst>
</file>

<file path=ppt/tags/tag33.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1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1_1"/>
  <p:tag name="KSO_WM_UNIT_TEXT_FILL_FORE_SCHEMECOLOR_INDEX" val="5"/>
  <p:tag name="KSO_WM_UNIT_TEXT_FILL_TYPE" val="1"/>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i"/>
  <p:tag name="KSO_WM_UNIT_INDEX" val="1_2_5"/>
  <p:tag name="KSO_WM_UNIT_ID" val="diagram20169918_1*q_h_i*1_2_5"/>
  <p:tag name="KSO_WM_UNIT_LAYERLEVEL" val="1_1_1"/>
  <p:tag name="KSO_WM_DIAGRAM_GROUP_CODE" val="q1-1"/>
  <p:tag name="KSO_WM_UNIT_LINE_FORE_SCHEMECOLOR_INDEX" val="16"/>
  <p:tag name="KSO_WM_UNIT_LINE_FILL_TYPE" val="2"/>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2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2_1"/>
  <p:tag name="KSO_WM_UNIT_TEXT_FILL_FORE_SCHEMECOLOR_INDEX" val="6"/>
  <p:tag name="KSO_WM_UNIT_TEXT_FILL_TYPE"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69918"/>
  <p:tag name="KSO_WM_UNIT_TYPE" val="q_h_a"/>
  <p:tag name="KSO_WM_UNIT_INDEX" val="1_3_1"/>
  <p:tag name="KSO_WM_UNIT_LAYERLEVEL" val="1_1_1"/>
  <p:tag name="KSO_WM_UNIT_VALUE" val="10"/>
  <p:tag name="KSO_WM_UNIT_HIGHLIGHT" val="0"/>
  <p:tag name="KSO_WM_UNIT_COMPATIBLE" val="0"/>
  <p:tag name="KSO_WM_UNIT_CLEAR" val="0"/>
  <p:tag name="KSO_WM_UNIT_PRESET_TEXT_INDEX" val="3"/>
  <p:tag name="KSO_WM_UNIT_PRESET_TEXT_LEN" val="5"/>
  <p:tag name="KSO_WM_DIAGRAM_GROUP_CODE" val="q1-1"/>
  <p:tag name="KSO_WM_UNIT_ID" val="diagram20169918_1*q_h_a*1_3_1"/>
  <p:tag name="KSO_WM_UNIT_TEXT_FILL_FORE_SCHEMECOLOR_INDEX" val="5"/>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3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4.xml><?xml version="1.0" encoding="utf-8"?>
<p:tagLst xmlns:p="http://schemas.openxmlformats.org/presentationml/2006/main">
  <p:tag name="KSO_WM_UNIT_FILL_FORE_SCHEMECOLOR_INDEX_BRIGHTNESS" val="0"/>
  <p:tag name="KSO_WM_UNIT_FILL_FORE_SCHEMECOLOR_INDEX" val="7"/>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27967_2*q_h_i*1_2_2"/>
  <p:tag name="KSO_WM_TEMPLATE_CATEGORY" val="diagram"/>
  <p:tag name="KSO_WM_TEMPLATE_INDEX" val="20227967"/>
  <p:tag name="KSO_WM_UNIT_LAYERLEVEL" val="1_1_1"/>
  <p:tag name="KSO_WM_TAG_VERSION" val="1.0"/>
  <p:tag name="KSO_WM_BEAUTIFY_FLAG" val="#wm#"/>
</p:tagLst>
</file>

<file path=ppt/tags/tag4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42.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44.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45.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47.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5.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35"/>
  <p:tag name="KSO_WM_UNIT_SHADOW_SCHEMECOLOR_INDEX" val="14"/>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27967_2*q_h_i*1_3_2"/>
  <p:tag name="KSO_WM_TEMPLATE_CATEGORY" val="diagram"/>
  <p:tag name="KSO_WM_TEMPLATE_INDEX" val="20227967"/>
  <p:tag name="KSO_WM_UNIT_LAYERLEVEL" val="1_1_1"/>
  <p:tag name="KSO_WM_TAG_VERSION" val="1.0"/>
  <p:tag name="KSO_WM_BEAUTIFY_FLAG" val="#wm#"/>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PP_MARK_KEY" val="7cacf78b-9b70-4a39-840d-a097007d870d"/>
  <p:tag name="COMMONDATA" val="eyJjb3VudCI6NiwiaGRpZCI6IjdmNzE3YzM0NDQwZjRhZWNmYTY5ZjYzNzc5YTY3NTI3IiwidXNlckNvdW50Ijo2fQ=="/>
</p:tagLst>
</file>

<file path=ppt/tags/tag6.xml><?xml version="1.0" encoding="utf-8"?>
<p:tagLst xmlns:p="http://schemas.openxmlformats.org/presentationml/2006/main">
  <p:tag name="KSO_WM_UNIT_TEXT_FILL_FORE_SCHEMECOLOR_INDEX_BRIGHTNESS" val="-0.25"/>
  <p:tag name="KSO_WM_UNIT_TEXT_FILL_FORE_SCHEMECOLOR_INDEX" val="7"/>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27967_2*q_h_a*1_2_1"/>
  <p:tag name="KSO_WM_TEMPLATE_CATEGORY" val="diagram"/>
  <p:tag name="KSO_WM_TEMPLATE_INDEX" val="20227967"/>
  <p:tag name="KSO_WM_UNIT_LAYERLEVEL" val="1_1_1"/>
  <p:tag name="KSO_WM_TAG_VERSION" val="1.0"/>
  <p:tag name="KSO_WM_BEAUTIFY_FLAG" val="#wm#"/>
</p:tagLst>
</file>

<file path=ppt/tags/tag7.xml><?xml version="1.0" encoding="utf-8"?>
<p:tagLst xmlns:p="http://schemas.openxmlformats.org/presentationml/2006/main">
  <p:tag name="KSO_WM_UNIT_TEXT_FILL_FORE_SCHEMECOLOR_INDEX_BRIGHTNESS" val="-0.25"/>
  <p:tag name="KSO_WM_UNIT_TEXT_FILL_FORE_SCHEMECOLOR_INDEX" val="5"/>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27967_2*q_h_a*1_1_1"/>
  <p:tag name="KSO_WM_TEMPLATE_CATEGORY" val="diagram"/>
  <p:tag name="KSO_WM_TEMPLATE_INDEX" val="20227967"/>
  <p:tag name="KSO_WM_UNIT_LAYERLEVEL" val="1_1_1"/>
  <p:tag name="KSO_WM_TAG_VERSION" val="1.0"/>
  <p:tag name="KSO_WM_BEAUTIFY_FLAG" val="#wm#"/>
</p:tagLst>
</file>

<file path=ppt/tags/tag8.xml><?xml version="1.0" encoding="utf-8"?>
<p:tagLst xmlns:p="http://schemas.openxmlformats.org/presentationml/2006/main">
  <p:tag name="KSO_WM_UNIT_TEXT_FILL_FORE_SCHEMECOLOR_INDEX_BRIGHTNESS" val="-0.25"/>
  <p:tag name="KSO_WM_UNIT_TEXT_FILL_FORE_SCHEMECOLOR_INDEX" val="8"/>
  <p:tag name="KSO_WM_UNIT_TEXT_FILL_TYPE" val="1"/>
  <p:tag name="KSO_WM_UNIT_ISCONTENTSTITLE" val="0"/>
  <p:tag name="KSO_WM_UNIT_ISNUMDGMTITLE" val="0"/>
  <p:tag name="KSO_WM_UNIT_PRESET_TEXT" val="请添加小标题"/>
  <p:tag name="KSO_WM_UNIT_NOCLEAR" val="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27967_2*q_h_a*1_3_1"/>
  <p:tag name="KSO_WM_TEMPLATE_CATEGORY" val="diagram"/>
  <p:tag name="KSO_WM_TEMPLATE_INDEX" val="20227967"/>
  <p:tag name="KSO_WM_UNIT_LAYERLEVEL" val="1_1_1"/>
  <p:tag name="KSO_WM_TAG_VERSION" val="1.0"/>
  <p:tag name="KSO_WM_BEAUTIFY_FLAG" val="#wm#"/>
</p:tagLst>
</file>

<file path=ppt/tags/tag9.xml><?xml version="1.0" encoding="utf-8"?>
<p:tagLst xmlns:p="http://schemas.openxmlformats.org/presentationml/2006/main">
  <p:tag name="KSO_WM_UNIT_VALUE" val="80*80"/>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27967_2*q_h_x*1_1_1"/>
  <p:tag name="KSO_WM_TEMPLATE_CATEGORY" val="diagram"/>
  <p:tag name="KSO_WM_TEMPLATE_INDEX" val="20227967"/>
  <p:tag name="KSO_WM_UNIT_LAYERLEVEL" val="1_1_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2215</Words>
  <Application>WPS 演示</Application>
  <PresentationFormat>宽屏</PresentationFormat>
  <Paragraphs>101</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16</vt:i4>
      </vt:variant>
    </vt:vector>
  </HeadingPairs>
  <TitlesOfParts>
    <vt:vector size="30" baseType="lpstr">
      <vt:lpstr>Arial</vt:lpstr>
      <vt:lpstr>宋体</vt:lpstr>
      <vt:lpstr>Wingdings</vt:lpstr>
      <vt:lpstr>黑体</vt:lpstr>
      <vt:lpstr>汉仪文黑-55简</vt:lpstr>
      <vt:lpstr>Gill Sans</vt:lpstr>
      <vt:lpstr>Calibri</vt:lpstr>
      <vt:lpstr>微软雅黑</vt:lpstr>
      <vt:lpstr>Arial Unicode MS</vt:lpstr>
      <vt:lpstr>Calibri Light</vt:lpstr>
      <vt:lpstr>Segoe Print</vt:lpstr>
      <vt:lpstr>思源黑体 CN Bold</vt:lpstr>
      <vt:lpstr>思源黑体 CN Regular</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54</cp:revision>
  <dcterms:created xsi:type="dcterms:W3CDTF">2020-11-02T00:16:00Z</dcterms:created>
  <dcterms:modified xsi:type="dcterms:W3CDTF">2023-04-11T12:40:27Z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