
<file path=[Content_Types].xml><?xml version="1.0" encoding="utf-8"?>
<Types xmlns="http://schemas.openxmlformats.org/package/2006/content-types">
  <Default Extension="jpeg" ContentType="image/jpeg"/>
  <Default Extension="JPG" ContentType="image/.jp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1.svg" ContentType="image/svg+xml"/>
  <Override PartName="/ppt/media/image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302" r:id="rId8"/>
    <p:sldId id="262" r:id="rId9"/>
    <p:sldId id="290" r:id="rId10"/>
    <p:sldId id="291" r:id="rId11"/>
    <p:sldId id="265" r:id="rId12"/>
    <p:sldId id="303" r:id="rId13"/>
    <p:sldId id="276" r:id="rId14"/>
    <p:sldId id="261" r:id="rId15"/>
    <p:sldId id="292" r:id="rId16"/>
    <p:sldId id="304" r:id="rId17"/>
    <p:sldId id="305" r:id="rId18"/>
    <p:sldId id="306" r:id="rId19"/>
    <p:sldId id="307" r:id="rId20"/>
    <p:sldId id="257" r:id="rId21"/>
  </p:sldIdLst>
  <p:sldSz cx="12192000" cy="6858000"/>
  <p:notesSz cx="6858000" cy="9144000"/>
  <p:embeddedFontLst>
    <p:embeddedFont>
      <p:font typeface="黑体" panose="02010609060101010101" charset="-122"/>
      <p:regular r:id="rId25"/>
    </p:embeddedFont>
    <p:embeddedFont>
      <p:font typeface="汉仪文黑-55简" panose="00020600040101010101" pitchFamily="18" charset="-122"/>
      <p:regular r:id="rId26"/>
    </p:embeddedFont>
    <p:embeddedFont>
      <p:font typeface="微软雅黑" panose="020B0503020204020204" charset="-122"/>
      <p:regular r:id="rId27"/>
    </p:embeddedFont>
    <p:embeddedFont>
      <p:font typeface="Calibri" panose="020F0502020204030204" charset="0"/>
      <p:regular r:id="rId28"/>
      <p:bold r:id="rId29"/>
      <p:italic r:id="rId30"/>
      <p:boldItalic r:id="rId31"/>
    </p:embeddedFont>
    <p:embeddedFont>
      <p:font typeface="Calibri Light" panose="02010600030101010101" charset="-122"/>
      <p:regular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DCBDB"/>
    <a:srgbClr val="578FB7"/>
    <a:srgbClr val="C57E90"/>
    <a:srgbClr val="FBCEC8"/>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38.xml"/><Relationship Id="rId32" Type="http://schemas.openxmlformats.org/officeDocument/2006/relationships/font" Target="fonts/font8.fntdata"/><Relationship Id="rId31" Type="http://schemas.openxmlformats.org/officeDocument/2006/relationships/font" Target="fonts/font7.fntdata"/><Relationship Id="rId30" Type="http://schemas.openxmlformats.org/officeDocument/2006/relationships/font" Target="fonts/font6.fntdata"/><Relationship Id="rId3" Type="http://schemas.openxmlformats.org/officeDocument/2006/relationships/slide" Target="slides/slide1.xml"/><Relationship Id="rId29" Type="http://schemas.openxmlformats.org/officeDocument/2006/relationships/font" Target="fonts/font5.fntdata"/><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tags" Target="../tags/tag30.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0" Type="http://schemas.openxmlformats.org/officeDocument/2006/relationships/slideLayout" Target="../slideLayouts/slideLayout1.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3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tags" Target="../tags/tag3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GIF"/><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9" Type="http://schemas.openxmlformats.org/officeDocument/2006/relationships/slideLayout" Target="../slideLayouts/slideLayout1.xml"/><Relationship Id="rId28" Type="http://schemas.openxmlformats.org/officeDocument/2006/relationships/image" Target="../media/image11.svg"/><Relationship Id="rId27" Type="http://schemas.openxmlformats.org/officeDocument/2006/relationships/image" Target="../media/image10.png"/><Relationship Id="rId26" Type="http://schemas.openxmlformats.org/officeDocument/2006/relationships/tags" Target="../tags/tag23.xml"/><Relationship Id="rId25" Type="http://schemas.openxmlformats.org/officeDocument/2006/relationships/image" Target="../media/image9.svg"/><Relationship Id="rId24" Type="http://schemas.openxmlformats.org/officeDocument/2006/relationships/image" Target="../media/image8.png"/><Relationship Id="rId23" Type="http://schemas.openxmlformats.org/officeDocument/2006/relationships/tags" Target="../tags/tag22.xml"/><Relationship Id="rId22" Type="http://schemas.openxmlformats.org/officeDocument/2006/relationships/image" Target="../media/image7.svg"/><Relationship Id="rId21" Type="http://schemas.openxmlformats.org/officeDocument/2006/relationships/image" Target="../media/image6.png"/><Relationship Id="rId20" Type="http://schemas.openxmlformats.org/officeDocument/2006/relationships/tags" Target="../tags/tag21.xml"/><Relationship Id="rId2" Type="http://schemas.openxmlformats.org/officeDocument/2006/relationships/tags" Target="../tags/tag5.xml"/><Relationship Id="rId19" Type="http://schemas.openxmlformats.org/officeDocument/2006/relationships/image" Target="../media/image5.svg"/><Relationship Id="rId18" Type="http://schemas.openxmlformats.org/officeDocument/2006/relationships/image" Target="../media/image4.png"/><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683363" y="3429633"/>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0800" y="3440141"/>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156372" y="3460406"/>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42804"/>
            <a:ext cx="483044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三、大学生责任意识发展现状</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582096" y="3075307"/>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339109" y="3095570"/>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124792" y="3087408"/>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831050" y="3075305"/>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990764" y="4020949"/>
            <a:ext cx="1870662" cy="922020"/>
          </a:xfrm>
          <a:prstGeom prst="rect">
            <a:avLst/>
          </a:prstGeom>
        </p:spPr>
        <p:txBody>
          <a:bodyPr wrap="square">
            <a:spAutoFit/>
          </a:bodyPr>
          <a:lstStyle/>
          <a:p>
            <a:pPr indent="0" algn="l" fontAlgn="auto">
              <a:lnSpc>
                <a:spcPct val="150000"/>
              </a:lnSpc>
            </a:pPr>
            <a:r>
              <a:rPr lang="zh-CN" altLang="en-US" b="1" dirty="0">
                <a:solidFill>
                  <a:srgbClr val="C57E90"/>
                </a:solidFill>
                <a:latin typeface="+mj-lt"/>
              </a:rPr>
              <a:t>（一）缺乏人生信仰与目标</a:t>
            </a:r>
            <a:endParaRPr lang="zh-CN" altLang="en-US" b="1" dirty="0">
              <a:solidFill>
                <a:srgbClr val="C57E90"/>
              </a:solidFill>
              <a:latin typeface="+mj-lt"/>
            </a:endParaRPr>
          </a:p>
        </p:txBody>
      </p:sp>
      <p:sp>
        <p:nvSpPr>
          <p:cNvPr id="58" name="Shape 23124"/>
          <p:cNvSpPr/>
          <p:nvPr/>
        </p:nvSpPr>
        <p:spPr>
          <a:xfrm>
            <a:off x="9965020" y="2338681"/>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278742" y="2338045"/>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602213" y="2338681"/>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386337" y="2337158"/>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754698" y="4050121"/>
            <a:ext cx="1870662" cy="922020"/>
          </a:xfrm>
          <a:prstGeom prst="rect">
            <a:avLst/>
          </a:prstGeom>
        </p:spPr>
        <p:txBody>
          <a:bodyPr wrap="square">
            <a:spAutoFit/>
          </a:bodyPr>
          <a:lstStyle/>
          <a:p>
            <a:pPr indent="0" algn="l" fontAlgn="auto">
              <a:lnSpc>
                <a:spcPct val="150000"/>
              </a:lnSpc>
            </a:pPr>
            <a:r>
              <a:rPr lang="zh-CN" altLang="en-US" b="1" dirty="0">
                <a:solidFill>
                  <a:srgbClr val="578FB7"/>
                </a:solidFill>
                <a:latin typeface="+mj-lt"/>
              </a:rPr>
              <a:t>（二）漠视家庭责任与义务</a:t>
            </a:r>
            <a:endParaRPr lang="zh-CN" altLang="en-US" b="1" dirty="0">
              <a:solidFill>
                <a:srgbClr val="578FB7"/>
              </a:solidFill>
              <a:latin typeface="+mj-lt"/>
            </a:endParaRPr>
          </a:p>
        </p:txBody>
      </p:sp>
      <p:sp>
        <p:nvSpPr>
          <p:cNvPr id="66" name="矩形 65"/>
          <p:cNvSpPr/>
          <p:nvPr/>
        </p:nvSpPr>
        <p:spPr>
          <a:xfrm>
            <a:off x="6553478" y="4023496"/>
            <a:ext cx="1870662" cy="1337945"/>
          </a:xfrm>
          <a:prstGeom prst="rect">
            <a:avLst/>
          </a:prstGeom>
        </p:spPr>
        <p:txBody>
          <a:bodyPr wrap="square">
            <a:spAutoFit/>
          </a:bodyPr>
          <a:lstStyle/>
          <a:p>
            <a:pPr indent="0" algn="l" fontAlgn="auto">
              <a:lnSpc>
                <a:spcPct val="150000"/>
              </a:lnSpc>
            </a:pPr>
            <a:r>
              <a:rPr lang="zh-CN" altLang="en-US" b="1" dirty="0">
                <a:solidFill>
                  <a:srgbClr val="9DCBDB"/>
                </a:solidFill>
                <a:latin typeface="+mj-lt"/>
              </a:rPr>
              <a:t>（三）个人意识增强，集体意识弱化</a:t>
            </a:r>
            <a:endParaRPr lang="zh-CN" altLang="en-US" b="1" dirty="0">
              <a:solidFill>
                <a:srgbClr val="9DCBDB"/>
              </a:solidFill>
              <a:latin typeface="+mj-lt"/>
            </a:endParaRPr>
          </a:p>
        </p:txBody>
      </p:sp>
      <p:sp>
        <p:nvSpPr>
          <p:cNvPr id="67" name="矩形 66"/>
          <p:cNvSpPr/>
          <p:nvPr/>
        </p:nvSpPr>
        <p:spPr>
          <a:xfrm>
            <a:off x="9198610" y="4020820"/>
            <a:ext cx="2190115" cy="922020"/>
          </a:xfrm>
          <a:prstGeom prst="rect">
            <a:avLst/>
          </a:prstGeom>
        </p:spPr>
        <p:txBody>
          <a:bodyPr wrap="square">
            <a:spAutoFit/>
          </a:bodyPr>
          <a:lstStyle/>
          <a:p>
            <a:pPr indent="0" algn="l" fontAlgn="auto">
              <a:lnSpc>
                <a:spcPct val="150000"/>
              </a:lnSpc>
            </a:pPr>
            <a:r>
              <a:rPr lang="zh-CN" altLang="en-US" b="1" dirty="0">
                <a:solidFill>
                  <a:schemeClr val="accent4"/>
                </a:solidFill>
                <a:latin typeface="+mj-lt"/>
              </a:rPr>
              <a:t>（四）功利主义明显，社会责任淡薄</a:t>
            </a:r>
            <a:endParaRPr lang="zh-CN" altLang="en-US" b="1" dirty="0">
              <a:solidFill>
                <a:schemeClr val="accent4"/>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四、新时代大学生责任意识培养路径</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custDataLst>
              <p:tags r:id="rId1"/>
            </p:custDataLst>
          </p:nvPr>
        </p:nvSpPr>
        <p:spPr>
          <a:xfrm>
            <a:off x="461010" y="2867025"/>
            <a:ext cx="3674110" cy="2242185"/>
          </a:xfrm>
          <a:prstGeom prst="rect">
            <a:avLst/>
          </a:prstGeom>
          <a:noFill/>
        </p:spPr>
        <p:txBody>
          <a:bodyPr wrap="square" rtlCol="0">
            <a:normAutofit fontScale="90000" lnSpcReduction="20000"/>
          </a:bodyPr>
          <a:p>
            <a:pPr algn="l">
              <a:lnSpc>
                <a:spcPct val="120000"/>
              </a:lnSpc>
            </a:pPr>
            <a:r>
              <a:rPr lang="zh-CN" altLang="en-US" b="1" spc="300">
                <a:solidFill>
                  <a:schemeClr val="accent1">
                    <a:lumMod val="75000"/>
                  </a:schemeClr>
                </a:solidFill>
                <a:latin typeface="宋体" panose="02010600030101010101" pitchFamily="2" charset="-122"/>
                <a:ea typeface="宋体" panose="02010600030101010101" pitchFamily="2" charset="-122"/>
                <a:sym typeface="Arial" panose="020B0604020202020204" pitchFamily="34" charset="0"/>
              </a:rPr>
              <a:t>（一）坚持教育为重，实现学生责任意识内化与外显相融合</a:t>
            </a:r>
            <a:endParaRPr lang="zh-CN" altLang="en-US" b="1" spc="300">
              <a:solidFill>
                <a:schemeClr val="accent1">
                  <a:lumMod val="75000"/>
                </a:schemeClr>
              </a:solidFill>
              <a:latin typeface="宋体" panose="02010600030101010101" pitchFamily="2" charset="-122"/>
              <a:ea typeface="宋体" panose="02010600030101010101" pitchFamily="2" charset="-122"/>
              <a:sym typeface="Arial" panose="020B0604020202020204" pitchFamily="34" charset="0"/>
            </a:endParaRPr>
          </a:p>
          <a:p>
            <a:pPr algn="l">
              <a:lnSpc>
                <a:spcPct val="120000"/>
              </a:lnSpc>
            </a:pPr>
            <a:r>
              <a:rPr lang="zh-CN" altLang="en-US" spc="300">
                <a:solidFill>
                  <a:sysClr val="windowText" lastClr="000000">
                    <a:lumMod val="85000"/>
                    <a:lumOff val="15000"/>
                  </a:sysClr>
                </a:solidFill>
                <a:latin typeface="宋体" panose="02010600030101010101" pitchFamily="2" charset="-122"/>
                <a:ea typeface="宋体" panose="02010600030101010101" pitchFamily="2" charset="-122"/>
                <a:sym typeface="Arial" panose="020B0604020202020204" pitchFamily="34" charset="0"/>
              </a:rPr>
              <a:t>1. 发挥课堂教育的主渠道功能，将责任意识贯穿到“课程思政”体系构建中去</a:t>
            </a:r>
            <a:endParaRPr lang="zh-CN" altLang="en-US" spc="300">
              <a:solidFill>
                <a:sysClr val="windowText" lastClr="000000">
                  <a:lumMod val="85000"/>
                  <a:lumOff val="15000"/>
                </a:sysClr>
              </a:solidFill>
              <a:latin typeface="宋体" panose="02010600030101010101" pitchFamily="2" charset="-122"/>
              <a:ea typeface="宋体" panose="02010600030101010101" pitchFamily="2" charset="-122"/>
              <a:sym typeface="Arial" panose="020B0604020202020204" pitchFamily="34" charset="0"/>
            </a:endParaRPr>
          </a:p>
          <a:p>
            <a:pPr algn="l">
              <a:lnSpc>
                <a:spcPct val="120000"/>
              </a:lnSpc>
            </a:pPr>
            <a:r>
              <a:rPr lang="zh-CN" altLang="en-US" spc="300">
                <a:solidFill>
                  <a:sysClr val="windowText" lastClr="000000">
                    <a:lumMod val="85000"/>
                    <a:lumOff val="15000"/>
                  </a:sysClr>
                </a:solidFill>
                <a:latin typeface="宋体" panose="02010600030101010101" pitchFamily="2" charset="-122"/>
                <a:ea typeface="宋体" panose="02010600030101010101" pitchFamily="2" charset="-122"/>
                <a:sym typeface="Arial" panose="020B0604020202020204" pitchFamily="34" charset="0"/>
              </a:rPr>
              <a:t>2. 以丰富的实践活动为载体，实现做中学、学中悟、悟后行的责任意识</a:t>
            </a:r>
            <a:endParaRPr lang="zh-CN" altLang="en-US" spc="300">
              <a:solidFill>
                <a:sysClr val="windowText" lastClr="000000">
                  <a:lumMod val="85000"/>
                  <a:lumOff val="1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19" name="文本框 18"/>
          <p:cNvSpPr txBox="1"/>
          <p:nvPr>
            <p:custDataLst>
              <p:tags r:id="rId2"/>
            </p:custDataLst>
          </p:nvPr>
        </p:nvSpPr>
        <p:spPr>
          <a:xfrm>
            <a:off x="6944360" y="1190625"/>
            <a:ext cx="4004310" cy="2663190"/>
          </a:xfrm>
          <a:prstGeom prst="rect">
            <a:avLst/>
          </a:prstGeom>
          <a:noFill/>
        </p:spPr>
        <p:txBody>
          <a:bodyPr wrap="square" rtlCol="0"/>
          <a:p>
            <a:pPr>
              <a:lnSpc>
                <a:spcPct val="120000"/>
              </a:lnSpc>
            </a:pPr>
            <a:r>
              <a:rPr lang="zh-CN" altLang="en-US" sz="1600" b="1" spc="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（二）坚持榜样树人，感染培养学生责任意识的文化氛围</a:t>
            </a:r>
            <a:endParaRPr lang="zh-CN" altLang="en-US" sz="1600" b="1" spc="300">
              <a:solidFill>
                <a:schemeClr val="accent1">
                  <a:lumMod val="75000"/>
                </a:scheme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 发挥教师言传身教、榜样引领作用，用教师自身的故事来感染人、影响人</a:t>
            </a:r>
            <a:endPar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 发挥同辈的示范影响作用，用学生自身的故事来互助互长</a:t>
            </a:r>
            <a:endPar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nSpc>
                <a:spcPct val="120000"/>
              </a:lnSpc>
            </a:pPr>
            <a:r>
              <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 强化社会、家庭、学校共育，营造育人氛围</a:t>
            </a:r>
            <a:endPar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22" name="文本框 21"/>
          <p:cNvSpPr txBox="1"/>
          <p:nvPr>
            <p:custDataLst>
              <p:tags r:id="rId3"/>
            </p:custDataLst>
          </p:nvPr>
        </p:nvSpPr>
        <p:spPr>
          <a:xfrm>
            <a:off x="6830695" y="3963670"/>
            <a:ext cx="4770120" cy="2209165"/>
          </a:xfrm>
          <a:prstGeom prst="rect">
            <a:avLst/>
          </a:prstGeom>
          <a:noFill/>
        </p:spPr>
        <p:txBody>
          <a:bodyPr wrap="square" rtlCol="0"/>
          <a:p>
            <a:pPr>
              <a:lnSpc>
                <a:spcPct val="120000"/>
              </a:lnSpc>
            </a:pPr>
            <a:r>
              <a:rPr lang="zh-CN" altLang="en-US" sz="1600" b="1" spc="300">
                <a:solidFill>
                  <a:srgbClr val="00B0F0"/>
                </a:solidFill>
                <a:latin typeface="宋体" panose="02010600030101010101" pitchFamily="2" charset="-122"/>
                <a:ea typeface="宋体" panose="02010600030101010101" pitchFamily="2" charset="-122"/>
                <a:sym typeface="Arial" panose="020B0604020202020204" pitchFamily="34" charset="0"/>
              </a:rPr>
              <a:t>（三）坚持评价为标，制定考核机制</a:t>
            </a:r>
            <a:endParaRPr lang="zh-CN" altLang="en-US" sz="1600" b="1" spc="300">
              <a:solidFill>
                <a:srgbClr val="00B0F0"/>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r>
              <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sym typeface="Arial" panose="020B0604020202020204" pitchFamily="34" charset="0"/>
              </a:rPr>
              <a:t>如何达到育人效果，检测责任意识的培养成效，关键还是评价体系及考核机制的构建。在应用型本科院校中，培养高素质技术技能人才是人才培养的根本目标，工匠精神和职业道德是关键评判点。</a:t>
            </a:r>
            <a:endParaRPr lang="zh-CN" altLang="en-US" sz="1600" spc="300">
              <a:solidFill>
                <a:sysClr val="windowText" lastClr="000000">
                  <a:lumMod val="85000"/>
                  <a:lumOff val="15000"/>
                </a:sysClr>
              </a:solidFill>
              <a:latin typeface="宋体" panose="02010600030101010101" pitchFamily="2" charset="-122"/>
              <a:ea typeface="宋体" panose="02010600030101010101" pitchFamily="2" charset="-122"/>
              <a:sym typeface="Arial" panose="020B0604020202020204" pitchFamily="34" charset="0"/>
            </a:endParaRPr>
          </a:p>
        </p:txBody>
      </p:sp>
      <p:sp>
        <p:nvSpPr>
          <p:cNvPr id="13" name="箭头: 上弧形 12"/>
          <p:cNvSpPr/>
          <p:nvPr>
            <p:custDataLst>
              <p:tags r:id="rId4"/>
            </p:custDataLst>
          </p:nvPr>
        </p:nvSpPr>
        <p:spPr>
          <a:xfrm rot="1800000">
            <a:off x="5034280" y="2354580"/>
            <a:ext cx="1986280" cy="772795"/>
          </a:xfrm>
          <a:prstGeom prst="curvedDownArrow">
            <a:avLst>
              <a:gd name="adj1" fmla="val 50000"/>
              <a:gd name="adj2" fmla="val 50000"/>
              <a:gd name="adj3" fmla="val 23800"/>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7" name="箭头: 上弧形 13"/>
          <p:cNvSpPr/>
          <p:nvPr>
            <p:custDataLst>
              <p:tags r:id="rId5"/>
            </p:custDataLst>
          </p:nvPr>
        </p:nvSpPr>
        <p:spPr>
          <a:xfrm rot="9000000">
            <a:off x="5130800" y="4029075"/>
            <a:ext cx="1986280" cy="772795"/>
          </a:xfrm>
          <a:prstGeom prst="curvedDownArrow">
            <a:avLst>
              <a:gd name="adj1" fmla="val 50000"/>
              <a:gd name="adj2" fmla="val 50000"/>
              <a:gd name="adj3" fmla="val 23800"/>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5" name="箭头: 上弧形 14"/>
          <p:cNvSpPr/>
          <p:nvPr>
            <p:custDataLst>
              <p:tags r:id="rId6"/>
            </p:custDataLst>
          </p:nvPr>
        </p:nvSpPr>
        <p:spPr>
          <a:xfrm rot="16200000">
            <a:off x="3609340" y="3237865"/>
            <a:ext cx="1986280" cy="772795"/>
          </a:xfrm>
          <a:prstGeom prst="curvedDownArrow">
            <a:avLst>
              <a:gd name="adj1" fmla="val 50000"/>
              <a:gd name="adj2" fmla="val 50000"/>
              <a:gd name="adj3" fmla="val 23800"/>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24" name="AutoShape 8"/>
          <p:cNvSpPr/>
          <p:nvPr>
            <p:custDataLst>
              <p:tags r:id="rId7"/>
            </p:custDataLst>
          </p:nvPr>
        </p:nvSpPr>
        <p:spPr bwMode="auto">
          <a:xfrm>
            <a:off x="4470400" y="3422650"/>
            <a:ext cx="406400" cy="403225"/>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8590CA"/>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25" name="AutoShape 11"/>
          <p:cNvSpPr>
            <a:spLocks noChangeAspect="1"/>
          </p:cNvSpPr>
          <p:nvPr>
            <p:custDataLst>
              <p:tags r:id="rId8"/>
            </p:custDataLst>
          </p:nvPr>
        </p:nvSpPr>
        <p:spPr bwMode="auto">
          <a:xfrm>
            <a:off x="5745480" y="2662555"/>
            <a:ext cx="343535" cy="314960"/>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8EAADC"/>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8" name="AutoShape 14"/>
          <p:cNvSpPr/>
          <p:nvPr>
            <p:custDataLst>
              <p:tags r:id="rId9"/>
            </p:custDataLst>
          </p:nvPr>
        </p:nvSpPr>
        <p:spPr bwMode="auto">
          <a:xfrm>
            <a:off x="5944870" y="4168775"/>
            <a:ext cx="358775" cy="358775"/>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79B6D3"/>
          </a:solidFill>
          <a:ln>
            <a:noFill/>
          </a:ln>
        </p:spPr>
        <p:txBody>
          <a:bodyPr lIns="0" tIns="0" rIns="0" bIns="0"/>
          <a:p>
            <a:pPr algn="ctr" eaLnBrk="1" hangingPunct="1">
              <a:lnSpc>
                <a:spcPct val="120000"/>
              </a:lnSpc>
            </a:pPr>
            <a:endParaRPr lang="zh-CN" altLang="en-US" sz="200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045210" y="1608455"/>
            <a:ext cx="10681970" cy="4154170"/>
          </a:xfrm>
          <a:prstGeom prst="rect">
            <a:avLst/>
          </a:prstGeom>
          <a:noFill/>
        </p:spPr>
        <p:txBody>
          <a:bodyPr wrap="square" rtlCol="0">
            <a:spAutoFit/>
          </a:bodyPr>
          <a:lstStyle/>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有一位十几岁的小男孩正与他的同伴们玩足球,一不小心,小男孩将足球踢到了邻近-户人家的窗户上击碎了</a:t>
            </a:r>
            <a:r>
              <a:rPr lang="zh-CN" altLang="en-US" sz="1600" dirty="0">
                <a:solidFill>
                  <a:schemeClr val="tx1"/>
                </a:solidFill>
                <a:latin typeface="宋体" panose="02010600030101010101" pitchFamily="2" charset="-122"/>
                <a:ea typeface="宋体" panose="02010600030101010101" pitchFamily="2" charset="-122"/>
              </a:rPr>
              <a:t>一</a:t>
            </a:r>
            <a:r>
              <a:rPr lang="en-US" altLang="zh-CN" sz="1600" dirty="0">
                <a:solidFill>
                  <a:schemeClr val="tx1"/>
                </a:solidFill>
                <a:latin typeface="宋体" panose="02010600030101010101" pitchFamily="2" charset="-122"/>
                <a:ea typeface="宋体" panose="02010600030101010101" pitchFamily="2" charset="-122"/>
              </a:rPr>
              <a:t>块玻璃。</a:t>
            </a:r>
            <a:r>
              <a:rPr lang="zh-CN" altLang="en-US" sz="1600" dirty="0">
                <a:solidFill>
                  <a:schemeClr val="tx1"/>
                </a:solidFill>
                <a:latin typeface="宋体" panose="02010600030101010101" pitchFamily="2" charset="-122"/>
                <a:ea typeface="宋体" panose="02010600030101010101" pitchFamily="2" charset="-122"/>
              </a:rPr>
              <a:t>一</a:t>
            </a:r>
            <a:r>
              <a:rPr lang="en-US" altLang="zh-CN" sz="1600" dirty="0">
                <a:solidFill>
                  <a:schemeClr val="tx1"/>
                </a:solidFill>
                <a:latin typeface="宋体" panose="02010600030101010101" pitchFamily="2" charset="-122"/>
                <a:ea typeface="宋体" panose="02010600030101010101" pitchFamily="2" charset="-122"/>
              </a:rPr>
              <a:t>位老人气愤的从屋子里跑了出来,大声责问是谁干的。其他的伙伴当即纷纷逃走,只有小男孩走到老人面前,诚心的向老人低头认错请求原谅。然而,老人却十分固执。后来,老人同意小男孩回家取钱来赔给老人。</a:t>
            </a:r>
            <a:endParaRPr lang="en-US" altLang="zh-CN" sz="16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回到家,闯了祸的小男孩小心翼翼地将整个事情的经过告诉了父亲。然而，父亲并没有因为小男孩主动认错而开恩,却是板着脸沉思着。坐在一旁的母亲总是为儿子说情, 导着父亲。 过了许久,父亲才冷冰冰的说道:“家里 虽然有钱,但谁闯的祸,谁就应该对自己的过失行为负责”过了</a:t>
            </a:r>
            <a:r>
              <a:rPr lang="zh-CN" altLang="en-US" sz="1600" dirty="0">
                <a:solidFill>
                  <a:schemeClr val="tx1"/>
                </a:solidFill>
                <a:latin typeface="宋体" panose="02010600030101010101" pitchFamily="2" charset="-122"/>
                <a:ea typeface="宋体" panose="02010600030101010101" pitchFamily="2" charset="-122"/>
              </a:rPr>
              <a:t>一</a:t>
            </a:r>
            <a:r>
              <a:rPr lang="en-US" altLang="zh-CN" sz="1600" dirty="0">
                <a:solidFill>
                  <a:schemeClr val="tx1"/>
                </a:solidFill>
                <a:latin typeface="宋体" panose="02010600030101010101" pitchFamily="2" charset="-122"/>
                <a:ea typeface="宋体" panose="02010600030101010101" pitchFamily="2" charset="-122"/>
              </a:rPr>
              <a:t>会儿, 父掏出了钱,严肃地对小男孩说:”这15美元是我暂时借给你赔人家 ,过,你必须想法还给我。”小男孩从父亲手中接过钱，飞快跑过去赔给了老人。</a:t>
            </a:r>
            <a:endParaRPr lang="en-US" altLang="zh-CN" sz="16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从此,小男孩-边刻苦读书, </a:t>
            </a:r>
            <a:r>
              <a:rPr lang="zh-CN" altLang="en-US" sz="1600" dirty="0">
                <a:solidFill>
                  <a:schemeClr val="tx1"/>
                </a:solidFill>
                <a:latin typeface="宋体" panose="02010600030101010101" pitchFamily="2" charset="-122"/>
                <a:ea typeface="宋体" panose="02010600030101010101" pitchFamily="2" charset="-122"/>
              </a:rPr>
              <a:t>一</a:t>
            </a:r>
            <a:r>
              <a:rPr lang="en-US" altLang="zh-CN" sz="1600" dirty="0">
                <a:solidFill>
                  <a:schemeClr val="tx1"/>
                </a:solidFill>
                <a:latin typeface="宋体" panose="02010600030101010101" pitchFamily="2" charset="-122"/>
                <a:ea typeface="宋体" panose="02010600030101010101" pitchFamily="2" charset="-122"/>
              </a:rPr>
              <a:t>边用空闲时间打工挣钱还父亲。由于他人小,只能到餐馆帮别人洗盘子刷碗,有时还捡捡破烂。经过几个月的努力,他终于凑足了15元，并自豪地交给了他的父亲。父亲欣然的点头说</a:t>
            </a:r>
            <a:r>
              <a:rPr lang="zh-CN" altLang="en-US" sz="1600" dirty="0">
                <a:solidFill>
                  <a:schemeClr val="tx1"/>
                </a:solidFill>
                <a:latin typeface="宋体" panose="02010600030101010101" pitchFamily="2" charset="-122"/>
                <a:ea typeface="宋体" panose="02010600030101010101" pitchFamily="2" charset="-122"/>
              </a:rPr>
              <a:t>：</a:t>
            </a:r>
            <a:r>
              <a:rPr lang="en-US" altLang="zh-CN" sz="1600" dirty="0">
                <a:solidFill>
                  <a:schemeClr val="tx1"/>
                </a:solidFill>
                <a:latin typeface="宋体" panose="02010600030101010101" pitchFamily="2" charset="-122"/>
                <a:ea typeface="宋体" panose="02010600030101010101" pitchFamily="2" charset="-122"/>
              </a:rPr>
              <a:t>“</a:t>
            </a:r>
            <a:r>
              <a:rPr lang="zh-CN" altLang="en-US" sz="1600" dirty="0">
                <a:solidFill>
                  <a:schemeClr val="tx1"/>
                </a:solidFill>
                <a:latin typeface="宋体" panose="02010600030101010101" pitchFamily="2" charset="-122"/>
                <a:ea typeface="宋体" panose="02010600030101010101" pitchFamily="2" charset="-122"/>
              </a:rPr>
              <a:t>一</a:t>
            </a:r>
            <a:r>
              <a:rPr lang="en-US" altLang="zh-CN" sz="1600" dirty="0">
                <a:solidFill>
                  <a:schemeClr val="tx1"/>
                </a:solidFill>
                <a:latin typeface="宋体" panose="02010600030101010101" pitchFamily="2" charset="-122"/>
                <a:ea typeface="宋体" panose="02010600030101010101" pitchFamily="2" charset="-122"/>
              </a:rPr>
              <a:t>个能为自己的过失行为负责的人,将来</a:t>
            </a:r>
            <a:r>
              <a:rPr lang="zh-CN" altLang="en-US" sz="1600" dirty="0">
                <a:solidFill>
                  <a:schemeClr val="tx1"/>
                </a:solidFill>
                <a:latin typeface="宋体" panose="02010600030101010101" pitchFamily="2" charset="-122"/>
                <a:ea typeface="宋体" panose="02010600030101010101" pitchFamily="2" charset="-122"/>
              </a:rPr>
              <a:t>一</a:t>
            </a:r>
            <a:r>
              <a:rPr lang="en-US" altLang="zh-CN" sz="1600" dirty="0">
                <a:solidFill>
                  <a:schemeClr val="tx1"/>
                </a:solidFill>
                <a:latin typeface="宋体" panose="02010600030101010101" pitchFamily="2" charset="-122"/>
                <a:ea typeface="宋体" panose="02010600030101010101" pitchFamily="2" charset="-122"/>
              </a:rPr>
              <a:t>定是会有出息的。”这个小男孩就是美利坚合众国的总统里根。后来,里根在回忆录中深有感触地说:“那</a:t>
            </a:r>
            <a:r>
              <a:rPr lang="zh-CN" altLang="en-US" sz="1600" dirty="0">
                <a:solidFill>
                  <a:schemeClr val="tx1"/>
                </a:solidFill>
                <a:latin typeface="宋体" panose="02010600030101010101" pitchFamily="2" charset="-122"/>
                <a:ea typeface="宋体" panose="02010600030101010101" pitchFamily="2" charset="-122"/>
              </a:rPr>
              <a:t>一</a:t>
            </a:r>
            <a:r>
              <a:rPr lang="en-US" altLang="zh-CN" sz="1600" dirty="0">
                <a:solidFill>
                  <a:schemeClr val="tx1"/>
                </a:solidFill>
                <a:latin typeface="宋体" panose="02010600030101010101" pitchFamily="2" charset="-122"/>
                <a:ea typeface="宋体" panose="02010600030101010101" pitchFamily="2" charset="-122"/>
              </a:rPr>
              <a:t>次闯祸之后,使我懂得了做人的责。”</a:t>
            </a:r>
            <a:endParaRPr lang="en-US" altLang="zh-CN" sz="1600"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5970" y="1278255"/>
            <a:ext cx="6724650" cy="4661535"/>
          </a:xfrm>
          <a:prstGeom prst="rect">
            <a:avLst/>
          </a:prstGeom>
          <a:noFill/>
        </p:spPr>
        <p:txBody>
          <a:bodyPr wrap="square" rtlCol="0">
            <a:spAutoFit/>
          </a:bodyPr>
          <a:p>
            <a:pPr indent="0" fontAlgn="auto">
              <a:lnSpc>
                <a:spcPct val="150000"/>
              </a:lnSpc>
            </a:pPr>
            <a:r>
              <a:rPr lang="zh-CN" altLang="en-US" b="1"/>
              <a:t>（一）活动背景</a:t>
            </a:r>
            <a:endParaRPr lang="zh-CN" altLang="en-US" b="1"/>
          </a:p>
          <a:p>
            <a:pPr indent="0" fontAlgn="auto">
              <a:lnSpc>
                <a:spcPct val="150000"/>
              </a:lnSpc>
            </a:pPr>
            <a:r>
              <a:rPr lang="zh-CN" altLang="en-US"/>
              <a:t>随着社会文明程度的提高，越来越多地要求人们承担更多的社会责任。然而，当代部分大学生责任感出现淡化的现象令人担忧，如何培养大学生的责任感已经成为高校教育中面临的一个重要而又紧迫的课题。为增强同学们的责任感和自立意识，增进思想交流，繁荣校园文化，给同学们提供一个展现自我，提升自我的机会和舞台，我团支部举行以“责任”为主题的团日活动。</a:t>
            </a:r>
            <a:endParaRPr lang="zh-CN" altLang="en-US"/>
          </a:p>
          <a:p>
            <a:pPr indent="0" fontAlgn="auto">
              <a:lnSpc>
                <a:spcPct val="150000"/>
              </a:lnSpc>
            </a:pPr>
            <a:r>
              <a:rPr lang="zh-CN" altLang="en-US" b="1"/>
              <a:t>（二）班会主题</a:t>
            </a:r>
            <a:endParaRPr lang="zh-CN" altLang="en-US" b="1"/>
          </a:p>
          <a:p>
            <a:pPr indent="0" fontAlgn="auto">
              <a:lnSpc>
                <a:spcPct val="150000"/>
              </a:lnSpc>
            </a:pPr>
            <a:r>
              <a:rPr lang="zh-CN" altLang="en-US"/>
              <a:t>责任</a:t>
            </a:r>
            <a:endParaRPr lang="zh-CN" altLang="en-US"/>
          </a:p>
          <a:p>
            <a:pPr indent="0" fontAlgn="auto">
              <a:lnSpc>
                <a:spcPct val="150000"/>
              </a:lnSpc>
            </a:pPr>
            <a:r>
              <a:rPr lang="zh-CN" altLang="en-US" b="1"/>
              <a:t>（三）活动对象</a:t>
            </a:r>
            <a:endParaRPr lang="zh-CN" altLang="en-US" b="1"/>
          </a:p>
          <a:p>
            <a:pPr indent="0" fontAlgn="auto">
              <a:lnSpc>
                <a:spcPct val="150000"/>
              </a:lnSpc>
            </a:pPr>
            <a:r>
              <a:rPr lang="zh-CN" altLang="en-US"/>
              <a:t>班级全体学生</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一、以责任为主题的团日活动策划</a:t>
            </a:r>
            <a:endParaRPr lang="zh-CN" altLang="en-US" sz="2800" b="1">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7500620" y="1986280"/>
            <a:ext cx="3827780" cy="326834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5970" y="1278255"/>
            <a:ext cx="6724650" cy="4246245"/>
          </a:xfrm>
          <a:prstGeom prst="rect">
            <a:avLst/>
          </a:prstGeom>
          <a:noFill/>
        </p:spPr>
        <p:txBody>
          <a:bodyPr wrap="square" rtlCol="0">
            <a:spAutoFit/>
          </a:bodyPr>
          <a:p>
            <a:pPr indent="0" fontAlgn="auto">
              <a:lnSpc>
                <a:spcPct val="150000"/>
              </a:lnSpc>
            </a:pPr>
            <a:r>
              <a:rPr lang="zh-CN" altLang="en-US" b="1"/>
              <a:t>（四）活动安排</a:t>
            </a:r>
            <a:endParaRPr lang="zh-CN" altLang="en-US" b="1"/>
          </a:p>
          <a:p>
            <a:pPr indent="0" fontAlgn="auto">
              <a:lnSpc>
                <a:spcPct val="150000"/>
              </a:lnSpc>
            </a:pPr>
            <a:r>
              <a:rPr lang="zh-CN" altLang="en-US"/>
              <a:t>1. 活动时间</a:t>
            </a:r>
            <a:endParaRPr lang="zh-CN" altLang="en-US"/>
          </a:p>
          <a:p>
            <a:pPr indent="0" fontAlgn="auto">
              <a:lnSpc>
                <a:spcPct val="150000"/>
              </a:lnSpc>
            </a:pPr>
            <a:r>
              <a:rPr lang="zh-CN" altLang="en-US"/>
              <a:t>利用晚自习时间</a:t>
            </a:r>
            <a:endParaRPr lang="zh-CN" altLang="en-US"/>
          </a:p>
          <a:p>
            <a:pPr indent="0" fontAlgn="auto">
              <a:lnSpc>
                <a:spcPct val="150000"/>
              </a:lnSpc>
            </a:pPr>
            <a:r>
              <a:rPr lang="zh-CN" altLang="en-US"/>
              <a:t>2. 活动地点</a:t>
            </a:r>
            <a:endParaRPr lang="zh-CN" altLang="en-US"/>
          </a:p>
          <a:p>
            <a:pPr indent="0" fontAlgn="auto">
              <a:lnSpc>
                <a:spcPct val="150000"/>
              </a:lnSpc>
            </a:pPr>
            <a:r>
              <a:rPr lang="zh-CN" altLang="en-US"/>
              <a:t>教学楼班级教室</a:t>
            </a:r>
            <a:endParaRPr lang="zh-CN" altLang="en-US"/>
          </a:p>
          <a:p>
            <a:pPr indent="0" fontAlgn="auto">
              <a:lnSpc>
                <a:spcPct val="150000"/>
              </a:lnSpc>
            </a:pPr>
            <a:r>
              <a:rPr lang="zh-CN" altLang="en-US"/>
              <a:t>3. 活动流程</a:t>
            </a:r>
            <a:endParaRPr lang="zh-CN" altLang="en-US"/>
          </a:p>
          <a:p>
            <a:pPr indent="0" fontAlgn="auto">
              <a:lnSpc>
                <a:spcPct val="150000"/>
              </a:lnSpc>
            </a:pPr>
            <a:r>
              <a:rPr lang="zh-CN" altLang="en-US"/>
              <a:t>（1）主持人宣布班会活动事宜（主题、内容、到场嘉宾及注意事项等）。</a:t>
            </a:r>
            <a:endParaRPr lang="zh-CN" altLang="en-US"/>
          </a:p>
          <a:p>
            <a:pPr indent="0" fontAlgn="auto">
              <a:lnSpc>
                <a:spcPct val="150000"/>
              </a:lnSpc>
            </a:pPr>
            <a:r>
              <a:rPr lang="zh-CN" altLang="en-US"/>
              <a:t>（2）开场歌曲：我的未来不是梦。</a:t>
            </a:r>
            <a:endParaRPr lang="zh-CN" altLang="en-US"/>
          </a:p>
          <a:p>
            <a:pPr indent="0" fontAlgn="auto">
              <a:lnSpc>
                <a:spcPct val="150000"/>
              </a:lnSpc>
            </a:pPr>
            <a:r>
              <a:rPr lang="zh-CN" altLang="en-US"/>
              <a:t>（3）关于“责任”的指示竞赛（以小组为单位积分比赛）。</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一、以责任为主题的团日活动策划</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7618095" y="1357630"/>
            <a:ext cx="3880485" cy="368046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5970" y="1278255"/>
            <a:ext cx="6881495" cy="4939030"/>
          </a:xfrm>
          <a:prstGeom prst="rect">
            <a:avLst/>
          </a:prstGeom>
          <a:noFill/>
        </p:spPr>
        <p:txBody>
          <a:bodyPr wrap="square" rtlCol="0">
            <a:spAutoFit/>
          </a:bodyPr>
          <a:p>
            <a:pPr indent="0" fontAlgn="auto">
              <a:lnSpc>
                <a:spcPct val="150000"/>
              </a:lnSpc>
            </a:pPr>
            <a:r>
              <a:rPr lang="zh-CN" altLang="en-US" b="1"/>
              <a:t>（四）活动安排</a:t>
            </a:r>
            <a:endParaRPr lang="zh-CN" altLang="en-US" b="1"/>
          </a:p>
          <a:p>
            <a:pPr indent="0" fontAlgn="auto">
              <a:lnSpc>
                <a:spcPct val="150000"/>
              </a:lnSpc>
            </a:pPr>
            <a:r>
              <a:rPr lang="zh-CN" altLang="en-US" sz="1600"/>
              <a:t>5. 活动人员安排</a:t>
            </a:r>
            <a:endParaRPr lang="zh-CN" altLang="en-US" sz="1600"/>
          </a:p>
          <a:p>
            <a:pPr indent="0" fontAlgn="auto">
              <a:lnSpc>
                <a:spcPct val="150000"/>
              </a:lnSpc>
            </a:pPr>
            <a:r>
              <a:rPr lang="zh-CN" altLang="en-US" sz="1600"/>
              <a:t>主持人：评分人员：竞赛题目负责人：歌曲准备：通知宿舍代表：</a:t>
            </a:r>
            <a:endParaRPr lang="zh-CN" altLang="en-US" sz="1600"/>
          </a:p>
          <a:p>
            <a:pPr indent="0" fontAlgn="auto">
              <a:lnSpc>
                <a:spcPct val="150000"/>
              </a:lnSpc>
            </a:pPr>
            <a:r>
              <a:rPr lang="zh-CN" altLang="en-US" sz="1600"/>
              <a:t>拍照：奖品负责人：卫生负责人：</a:t>
            </a:r>
            <a:endParaRPr lang="zh-CN" altLang="en-US" sz="1600"/>
          </a:p>
          <a:p>
            <a:pPr indent="0" fontAlgn="auto">
              <a:lnSpc>
                <a:spcPct val="150000"/>
              </a:lnSpc>
            </a:pPr>
            <a:r>
              <a:rPr lang="zh-CN" altLang="en-US" sz="1600"/>
              <a:t>6. 活动预期效果</a:t>
            </a:r>
            <a:endParaRPr lang="zh-CN" altLang="en-US" sz="1600"/>
          </a:p>
          <a:p>
            <a:pPr indent="0" fontAlgn="auto">
              <a:lnSpc>
                <a:spcPct val="150000"/>
              </a:lnSpc>
            </a:pPr>
            <a:r>
              <a:rPr lang="zh-CN" altLang="en-US" sz="1600"/>
              <a:t>在愉快的气氛中发表对“担起责任”的建议</a:t>
            </a:r>
            <a:endParaRPr lang="zh-CN" altLang="en-US" sz="1600"/>
          </a:p>
          <a:p>
            <a:pPr indent="0" fontAlgn="auto">
              <a:lnSpc>
                <a:spcPct val="150000"/>
              </a:lnSpc>
            </a:pPr>
            <a:r>
              <a:rPr lang="zh-CN" altLang="en-US" sz="1600"/>
              <a:t>7. 团日活动总结</a:t>
            </a:r>
            <a:endParaRPr lang="zh-CN" altLang="en-US" sz="1600"/>
          </a:p>
          <a:p>
            <a:pPr indent="0" fontAlgn="auto">
              <a:lnSpc>
                <a:spcPct val="150000"/>
              </a:lnSpc>
            </a:pPr>
            <a:r>
              <a:rPr lang="zh-CN" altLang="en-US" sz="1600"/>
              <a:t>大学就像一个小社会，担起责任需从我做起，每一个大学生都应该自觉地肩负起自己应该担负的责任，担起责任不只是一句话的事，而是需要我们不断增强自己的使命感和责任感。</a:t>
            </a:r>
            <a:endParaRPr lang="zh-CN" altLang="en-US" sz="1600"/>
          </a:p>
          <a:p>
            <a:pPr indent="0" fontAlgn="auto">
              <a:lnSpc>
                <a:spcPct val="150000"/>
              </a:lnSpc>
            </a:pPr>
            <a:r>
              <a:rPr lang="zh-CN" altLang="en-US" sz="1600"/>
              <a:t>结束语：顾炎武曾说过：“天下兴亡，匹夫有责。”这是一种高度的责任感。今天，通过各种活动，让同学们在活动中体会，明确在未来构建的目标与方向，增强同学们的责任意识。</a:t>
            </a:r>
            <a:endParaRPr lang="zh-CN" altLang="en-US" sz="16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一、以责任为主题的团日活动策划</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7657465" y="1609725"/>
            <a:ext cx="3886200" cy="374269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5970" y="1623695"/>
            <a:ext cx="6588760" cy="4523105"/>
          </a:xfrm>
          <a:prstGeom prst="rect">
            <a:avLst/>
          </a:prstGeom>
          <a:noFill/>
        </p:spPr>
        <p:txBody>
          <a:bodyPr wrap="square" rtlCol="0">
            <a:spAutoFit/>
          </a:bodyPr>
          <a:p>
            <a:pPr indent="0" fontAlgn="auto">
              <a:lnSpc>
                <a:spcPct val="150000"/>
              </a:lnSpc>
            </a:pPr>
            <a:r>
              <a:rPr lang="zh-CN" altLang="en-US" sz="1600" b="1"/>
              <a:t>（一）活动主题</a:t>
            </a:r>
            <a:endParaRPr lang="zh-CN" altLang="en-US" sz="1600" b="1"/>
          </a:p>
          <a:p>
            <a:pPr indent="0" fontAlgn="auto">
              <a:lnSpc>
                <a:spcPct val="150000"/>
              </a:lnSpc>
            </a:pPr>
            <a:r>
              <a:rPr lang="zh-CN" altLang="en-US" sz="1600"/>
              <a:t>让党旗在疫情防控一线高高飘扬。</a:t>
            </a:r>
            <a:endParaRPr lang="zh-CN" altLang="en-US" sz="1600"/>
          </a:p>
          <a:p>
            <a:pPr indent="0" fontAlgn="auto">
              <a:lnSpc>
                <a:spcPct val="150000"/>
              </a:lnSpc>
            </a:pPr>
            <a:r>
              <a:rPr lang="zh-CN" altLang="en-US" sz="1600" b="1"/>
              <a:t>（二）活动对象</a:t>
            </a:r>
            <a:endParaRPr lang="zh-CN" altLang="en-US" sz="1600" b="1"/>
          </a:p>
          <a:p>
            <a:pPr indent="0" fontAlgn="auto">
              <a:lnSpc>
                <a:spcPct val="150000"/>
              </a:lnSpc>
            </a:pPr>
            <a:r>
              <a:rPr lang="zh-CN" altLang="en-US" sz="1600"/>
              <a:t>全体学生党员、团学干部。</a:t>
            </a:r>
            <a:endParaRPr lang="zh-CN" altLang="en-US" sz="1600"/>
          </a:p>
          <a:p>
            <a:pPr indent="0" fontAlgn="auto">
              <a:lnSpc>
                <a:spcPct val="150000"/>
              </a:lnSpc>
            </a:pPr>
            <a:r>
              <a:rPr lang="zh-CN" altLang="en-US" sz="1600" b="1"/>
              <a:t>（三）活动内容</a:t>
            </a:r>
            <a:endParaRPr lang="zh-CN" altLang="en-US" sz="1600" b="1"/>
          </a:p>
          <a:p>
            <a:pPr indent="0" fontAlgn="auto">
              <a:lnSpc>
                <a:spcPct val="150000"/>
              </a:lnSpc>
            </a:pPr>
            <a:r>
              <a:rPr lang="zh-CN" altLang="en-US" sz="1600"/>
              <a:t>1. 提高认识，制定切实可行的工作目标</a:t>
            </a:r>
            <a:endParaRPr lang="zh-CN" altLang="en-US" sz="1600"/>
          </a:p>
          <a:p>
            <a:pPr indent="0" fontAlgn="auto">
              <a:lnSpc>
                <a:spcPct val="150000"/>
              </a:lnSpc>
            </a:pPr>
            <a:r>
              <a:rPr lang="zh-CN" altLang="en-US" sz="1600"/>
              <a:t>学校要高度重视新型冠状病毒感染疫情防控工作，通过群通知组织教师和学生认真学习上级文件精神，贯彻落实上级的决策部署，按照高度重视、全员参与、积极应对、联防联控、依法科学处置的总体要求，按照预防为主，防治结合；依法防控，科学应对；分级负责，属地管理的原则，充分准备，严阵以待，认真做好各项防控工作，最大限度地减少新冠疫情对师生健康和学校安全稳定造成的危害，维护社会稳定。</a:t>
            </a:r>
            <a:endParaRPr lang="zh-CN" altLang="en-US" sz="16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二、“让党旗在疫情防控一线高高飘扬”活动方案</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rcRect r="220" b="7350"/>
          <a:stretch>
            <a:fillRect/>
          </a:stretch>
        </p:blipFill>
        <p:spPr>
          <a:xfrm>
            <a:off x="7364730" y="1425575"/>
            <a:ext cx="4102735" cy="395160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75970" y="1623695"/>
            <a:ext cx="6588760" cy="3784600"/>
          </a:xfrm>
          <a:prstGeom prst="rect">
            <a:avLst/>
          </a:prstGeom>
          <a:noFill/>
        </p:spPr>
        <p:txBody>
          <a:bodyPr wrap="square" rtlCol="0">
            <a:spAutoFit/>
          </a:bodyPr>
          <a:p>
            <a:pPr indent="0" fontAlgn="auto">
              <a:lnSpc>
                <a:spcPct val="150000"/>
              </a:lnSpc>
            </a:pPr>
            <a:r>
              <a:rPr lang="zh-CN" altLang="en-US" sz="1600"/>
              <a:t>2. 精心组织，建立健全组织领导机构</a:t>
            </a:r>
            <a:endParaRPr lang="zh-CN" altLang="en-US" sz="1600"/>
          </a:p>
          <a:p>
            <a:pPr indent="0" fontAlgn="auto">
              <a:lnSpc>
                <a:spcPct val="150000"/>
              </a:lnSpc>
            </a:pPr>
            <a:r>
              <a:rPr lang="zh-CN" altLang="en-US" sz="1600"/>
              <a:t>学院成立防控新冠疫情的工作领导小组，分院团总支、学生党支部成立志愿服务队。按照相关文件要求，把学校疫情防控工作作为当前最重要工作来抓，将新冠疫情防控工作落实到每位党员，认真开展学院防病防疫工作的筛查活动。</a:t>
            </a:r>
            <a:endParaRPr lang="zh-CN" altLang="en-US" sz="1600"/>
          </a:p>
          <a:p>
            <a:pPr indent="0" fontAlgn="auto">
              <a:lnSpc>
                <a:spcPct val="150000"/>
              </a:lnSpc>
            </a:pPr>
            <a:r>
              <a:rPr lang="zh-CN" altLang="en-US" sz="1600"/>
              <a:t>3. 合理安排，采取有效的防控工作措施</a:t>
            </a:r>
            <a:endParaRPr lang="zh-CN" altLang="en-US" sz="1600"/>
          </a:p>
          <a:p>
            <a:pPr indent="0" fontAlgn="auto">
              <a:lnSpc>
                <a:spcPct val="150000"/>
              </a:lnSpc>
            </a:pPr>
            <a:r>
              <a:rPr lang="zh-CN" altLang="en-US" sz="1600"/>
              <a:t>（1）制订方案，精心准备。</a:t>
            </a:r>
            <a:endParaRPr lang="zh-CN" altLang="en-US" sz="1600"/>
          </a:p>
          <a:p>
            <a:pPr indent="0" fontAlgn="auto">
              <a:lnSpc>
                <a:spcPct val="150000"/>
              </a:lnSpc>
            </a:pPr>
            <a:r>
              <a:rPr lang="zh-CN" altLang="en-US" sz="1600"/>
              <a:t>（2）加强宣传，及时预防。</a:t>
            </a:r>
            <a:endParaRPr lang="zh-CN" altLang="en-US" sz="1600"/>
          </a:p>
          <a:p>
            <a:pPr indent="0" fontAlgn="auto">
              <a:lnSpc>
                <a:spcPct val="150000"/>
              </a:lnSpc>
            </a:pPr>
            <a:r>
              <a:rPr lang="zh-CN" altLang="en-US" sz="1600"/>
              <a:t>（3）建立制度，完善措施。</a:t>
            </a:r>
            <a:endParaRPr lang="zh-CN" altLang="en-US" sz="1600"/>
          </a:p>
          <a:p>
            <a:pPr indent="0" fontAlgn="auto">
              <a:lnSpc>
                <a:spcPct val="150000"/>
              </a:lnSpc>
            </a:pPr>
            <a:r>
              <a:rPr lang="zh-CN" altLang="en-US" sz="1600"/>
              <a:t>（4）畅通渠道，上报及时。</a:t>
            </a:r>
            <a:endParaRPr lang="zh-CN" altLang="en-US" sz="16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二、“让党旗在疫情防控一线高高飘扬”活动方案</a:t>
            </a:r>
            <a:endParaRPr lang="zh-CN" altLang="en-US" sz="2800" b="1">
              <a:latin typeface="宋体" panose="02010600030101010101" pitchFamily="2" charset="-122"/>
              <a:ea typeface="宋体" panose="02010600030101010101" pitchFamily="2" charset="-122"/>
            </a:endParaRPr>
          </a:p>
        </p:txBody>
      </p:sp>
      <p:pic>
        <p:nvPicPr>
          <p:cNvPr id="100" name="图片 99"/>
          <p:cNvPicPr/>
          <p:nvPr>
            <p:custDataLst>
              <p:tags r:id="rId1"/>
            </p:custDataLst>
          </p:nvPr>
        </p:nvPicPr>
        <p:blipFill>
          <a:blip r:embed="rId2"/>
          <a:stretch>
            <a:fillRect/>
          </a:stretch>
        </p:blipFill>
        <p:spPr>
          <a:xfrm>
            <a:off x="7364730" y="1793240"/>
            <a:ext cx="4175125" cy="34893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第八讲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勇担责任　砥砺前行</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679575"/>
            <a:ext cx="6028055" cy="3830955"/>
          </a:xfrm>
          <a:prstGeom prst="rect">
            <a:avLst/>
          </a:prstGeom>
          <a:noFill/>
        </p:spPr>
        <p:txBody>
          <a:bodyPr wrap="square" rtlCol="0">
            <a:spAutoFit/>
          </a:bodyPr>
          <a:p>
            <a:pPr indent="0" fontAlgn="auto">
              <a:lnSpc>
                <a:spcPct val="150000"/>
              </a:lnSpc>
            </a:pPr>
            <a:r>
              <a:rPr lang="zh-CN" altLang="en-US"/>
              <a:t>培养大学生责任担当精神，促使大学生主动承担责任，有利于完善大学生的人格，有利于大学生德、智、体、美、劳全面发展，有利于大学生综合素质的提高。中国特色社会主义事业的发展不可能一帆风顺，必定要经历很多挑战，这就需要具备全面发展素质的建设者和接班人。具备爱国责任担当、社会责任担当、家庭责任担当、个人责任担当精神，能帮助大学生树立崇高理想信念和正确的价值观，促进大学生的全面发展，才能成为有担当能担当的一代，成为优秀的社会主义建设者和接班人。</a:t>
            </a:r>
            <a:endParaRPr lang="zh-CN" altLang="en-US"/>
          </a:p>
        </p:txBody>
      </p:sp>
      <p:sp>
        <p:nvSpPr>
          <p:cNvPr id="2" name="文本框 1"/>
          <p:cNvSpPr txBox="1"/>
          <p:nvPr/>
        </p:nvSpPr>
        <p:spPr>
          <a:xfrm>
            <a:off x="1985645" y="706755"/>
            <a:ext cx="5012055" cy="521970"/>
          </a:xfrm>
          <a:prstGeom prst="rect">
            <a:avLst/>
          </a:prstGeom>
          <a:noFill/>
        </p:spPr>
        <p:txBody>
          <a:bodyPr wrap="square" rtlCol="0">
            <a:spAutoFit/>
          </a:bodyPr>
          <a:p>
            <a:r>
              <a:rPr lang="zh-CN" altLang="en-US" sz="2800" b="1"/>
              <a:t>一、促进大学生全面发展</a:t>
            </a:r>
            <a:endParaRPr lang="zh-CN" altLang="en-US" sz="2800" b="1"/>
          </a:p>
        </p:txBody>
      </p:sp>
      <p:pic>
        <p:nvPicPr>
          <p:cNvPr id="4" name="图片 3"/>
          <p:cNvPicPr/>
          <p:nvPr>
            <p:custDataLst>
              <p:tags r:id="rId1"/>
            </p:custDataLst>
          </p:nvPr>
        </p:nvPicPr>
        <p:blipFill>
          <a:blip r:embed="rId2"/>
          <a:stretch>
            <a:fillRect/>
          </a:stretch>
        </p:blipFill>
        <p:spPr>
          <a:xfrm>
            <a:off x="6682740" y="1783080"/>
            <a:ext cx="4779645" cy="331216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679575"/>
            <a:ext cx="6028055" cy="3415030"/>
          </a:xfrm>
          <a:prstGeom prst="rect">
            <a:avLst/>
          </a:prstGeom>
          <a:noFill/>
        </p:spPr>
        <p:txBody>
          <a:bodyPr wrap="square" rtlCol="0">
            <a:spAutoFit/>
          </a:bodyPr>
          <a:p>
            <a:pPr indent="0" fontAlgn="auto">
              <a:lnSpc>
                <a:spcPct val="150000"/>
              </a:lnSpc>
            </a:pPr>
            <a:r>
              <a:rPr lang="zh-CN" altLang="en-US"/>
              <a:t>中华优秀传统文化凝聚了一代又一代人的智慧，有多少人不畏困难，不畏敌寇，努力拼搏与奋斗。“捐躯赴国难，视死忽如归”“位卑未敢忘忧国，事定犹须待阖棺”，这</a:t>
            </a:r>
            <a:endParaRPr lang="zh-CN" altLang="en-US"/>
          </a:p>
          <a:p>
            <a:pPr indent="0" fontAlgn="auto">
              <a:lnSpc>
                <a:spcPct val="150000"/>
              </a:lnSpc>
            </a:pPr>
            <a:r>
              <a:rPr lang="zh-CN" altLang="en-US"/>
              <a:t>是中国文化的精髓，它被一代又一代的后人继承和发扬。大学生在学习优秀的传统文化时，要培养责任担当意识，当国家有难、社会有需要时，将其转化为实际行动去保卫祖国、守护人民。通过继承与弘扬中华优秀传统文化，以增强大学生的文化自信。</a:t>
            </a:r>
            <a:endParaRPr lang="zh-CN" altLang="en-US"/>
          </a:p>
        </p:txBody>
      </p:sp>
      <p:sp>
        <p:nvSpPr>
          <p:cNvPr id="2" name="文本框 1"/>
          <p:cNvSpPr txBox="1"/>
          <p:nvPr/>
        </p:nvSpPr>
        <p:spPr>
          <a:xfrm>
            <a:off x="1985645" y="706755"/>
            <a:ext cx="5012055" cy="521970"/>
          </a:xfrm>
          <a:prstGeom prst="rect">
            <a:avLst/>
          </a:prstGeom>
          <a:noFill/>
        </p:spPr>
        <p:txBody>
          <a:bodyPr wrap="square" rtlCol="0">
            <a:spAutoFit/>
          </a:bodyPr>
          <a:p>
            <a:r>
              <a:rPr lang="zh-CN" altLang="en-US" sz="2800" b="1"/>
              <a:t>二、增强大学生文化自信</a:t>
            </a:r>
            <a:endParaRPr lang="zh-CN" altLang="en-US" sz="2800" b="1"/>
          </a:p>
        </p:txBody>
      </p:sp>
      <p:pic>
        <p:nvPicPr>
          <p:cNvPr id="101" name="图片 100"/>
          <p:cNvPicPr/>
          <p:nvPr>
            <p:custDataLst>
              <p:tags r:id="rId1"/>
            </p:custDataLst>
          </p:nvPr>
        </p:nvPicPr>
        <p:blipFill>
          <a:blip r:embed="rId2"/>
          <a:stretch>
            <a:fillRect/>
          </a:stretch>
        </p:blipFill>
        <p:spPr>
          <a:xfrm>
            <a:off x="6682876" y="1612184"/>
            <a:ext cx="4863829" cy="3482502"/>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578610"/>
            <a:ext cx="5636260" cy="4246245"/>
          </a:xfrm>
          <a:prstGeom prst="rect">
            <a:avLst/>
          </a:prstGeom>
          <a:noFill/>
        </p:spPr>
        <p:txBody>
          <a:bodyPr wrap="square" rtlCol="0">
            <a:spAutoFit/>
          </a:bodyPr>
          <a:p>
            <a:pPr indent="0" fontAlgn="auto">
              <a:lnSpc>
                <a:spcPct val="150000"/>
              </a:lnSpc>
            </a:pPr>
            <a:r>
              <a:rPr lang="zh-CN" altLang="en-US"/>
              <a:t>在《现代汉语词典》中，有关“责任感”的意义是这样的：“积极自主地做好自己责任范围内的事情的感受。”刘世宝在期刊《责任感的心理学界定及心理实质》中指出：“责任感是个体作出的行为选择，过程及后果是否符合内心需要，而产生的不同态度的感受和心情。”通过责任感的概念界定，我们发现，责任感属于道德领域，是个体在社会实践生活中具有承担某种责任的意识，用自我持有的道德评价来衡量自身行为，如果自我行为满足道德要求，会产生积极的情感，反之会产生消极的情绪。</a:t>
            </a: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一、责任的内涵</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rcRect r="1450" b="5505"/>
          <a:stretch>
            <a:fillRect/>
          </a:stretch>
        </p:blipFill>
        <p:spPr>
          <a:xfrm>
            <a:off x="6452235" y="1791970"/>
            <a:ext cx="4792980" cy="352425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二、习近平青年社会责任观的理论关键</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627245" y="260350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683000" y="469455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778625" y="450596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451600" y="364426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86070" y="167894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00550" y="3639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481695" y="414337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796030" y="433705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18965" y="220027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366385" y="297561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366385" y="298958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366385" y="298958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366385" y="298958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539115" y="1156970"/>
            <a:ext cx="3794760" cy="242252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（一）放眼全球的国际责任</a:t>
            </a:r>
            <a:endPar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时代的希望在青年，世界的未来在青年。中国始终秉持大国理念，践行大国担当，对中国青年，习近平总书记也高度重视拓宽青年的国际视野和国际责任担当精神的培育。</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024495" y="1583055"/>
            <a:ext cx="3493770" cy="246507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rPr>
              <a:t>（二）胸怀民族的家国责任</a:t>
            </a:r>
            <a:endPar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有国才有家，在国与家的关系中，青年要学会辩证认识家国的关系，</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将二者责任进行辩证分析处理，实现爱国爱家相统一。</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610870" y="3527425"/>
            <a:ext cx="3161030" cy="27711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（三）积极向上的自我责任</a:t>
            </a:r>
            <a:endPar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积极向上的自我责任以坚定的理想信念、高尚的道德情操、远大的志向目标、坚韧的志气品格为主要方面。</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83605" y="362140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206615" y="440626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010275" y="214757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23460" y="4337050"/>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21.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2.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3.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4.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74755_2*q_h_a*1_1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5.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74755_2*q_h_a*1_2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6.xml><?xml version="1.0" encoding="utf-8"?>
<p:tagLst xmlns:p="http://schemas.openxmlformats.org/presentationml/2006/main">
  <p:tag name="KSO_WM_UNIT_ISCONTENTSTITLE" val="0"/>
  <p:tag name="KSO_WM_UNIT_ISNUMDGMTITLE" val="0"/>
  <p:tag name="KSO_WM_UNIT_NOCLEAR" val="0"/>
  <p:tag name="KSO_WM_UNIT_VALUE" val="13"/>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74755_2*q_h_a*1_3_1"/>
  <p:tag name="KSO_WM_TEMPLATE_CATEGORY" val="diagram"/>
  <p:tag name="KSO_WM_TEMPLATE_INDEX" val="20174755"/>
  <p:tag name="KSO_WM_UNIT_LAYERLEVEL" val="1_1_1"/>
  <p:tag name="KSO_WM_TAG_VERSION" val="1.0"/>
  <p:tag name="KSO_WM_BEAUTIFY_FLAG" val="#wm#"/>
  <p:tag name="KSO_WM_UNIT_PRESET_TEXT" val="单击此处添加标题"/>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74755_2*q_h_i*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74755_2*q_h_i*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74755_2*q_h_i*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VALUE" val="112*113"/>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74755_2*q_h_x*1_1_1"/>
  <p:tag name="KSO_WM_TEMPLATE_CATEGORY" val="diagram"/>
  <p:tag name="KSO_WM_TEMPLATE_INDEX" val="20174755"/>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UNIT_VALUE" val="87*95"/>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74755_2*q_h_x*1_2_1"/>
  <p:tag name="KSO_WM_TEMPLATE_CATEGORY" val="diagram"/>
  <p:tag name="KSO_WM_TEMPLATE_INDEX" val="2017475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Lst>
</file>

<file path=ppt/tags/tag32.xml><?xml version="1.0" encoding="utf-8"?>
<p:tagLst xmlns:p="http://schemas.openxmlformats.org/presentationml/2006/main">
  <p:tag name="KSO_WM_UNIT_VALUE" val="100*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74755_2*q_h_x*1_3_1"/>
  <p:tag name="KSO_WM_TEMPLATE_CATEGORY" val="diagram"/>
  <p:tag name="KSO_WM_TEMPLATE_INDEX" val="20174755"/>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PP_MARK_KEY" val="7cacf78b-9b70-4a39-840d-a097007d870d"/>
  <p:tag name="COMMONDATA" val="eyJjb3VudCI6OCwiaGRpZCI6IjdmNzE3YzM0NDQwZjRhZWNmYTY5ZjYzNzc5YTY3NTI3IiwidXNlckNvdW50Ijo4fQ=="/>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2985</Words>
  <Application>WPS 演示</Application>
  <PresentationFormat>宽屏</PresentationFormat>
  <Paragraphs>147</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黑体</vt:lpstr>
      <vt:lpstr>汉仪文黑-55简</vt:lpstr>
      <vt:lpstr>Gill Sans</vt:lpstr>
      <vt:lpstr>微软雅黑</vt:lpstr>
      <vt:lpstr>Calibri</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56</cp:revision>
  <dcterms:created xsi:type="dcterms:W3CDTF">2020-11-02T00:16:00Z</dcterms:created>
  <dcterms:modified xsi:type="dcterms:W3CDTF">2023-04-11T08:58:54Z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