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media/image12.svg" ContentType="image/svg+xml"/>
  <Override PartName="/ppt/media/image14.svg" ContentType="image/svg+xml"/>
  <Override PartName="/ppt/media/image17.svg" ContentType="image/svg+xml"/>
  <Override PartName="/ppt/media/image19.svg" ContentType="image/svg+xml"/>
  <Override PartName="/ppt/media/image3.svg" ContentType="image/svg+xml"/>
  <Override PartName="/ppt/media/image5.svg" ContentType="image/svg+xml"/>
  <Override PartName="/ppt/media/image7.svg" ContentType="image/svg+xml"/>
  <Override PartName="/ppt/media/image9.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62" r:id="rId8"/>
    <p:sldId id="290" r:id="rId9"/>
    <p:sldId id="302" r:id="rId10"/>
    <p:sldId id="291" r:id="rId11"/>
    <p:sldId id="303" r:id="rId12"/>
    <p:sldId id="276" r:id="rId13"/>
    <p:sldId id="261" r:id="rId14"/>
    <p:sldId id="292" r:id="rId15"/>
    <p:sldId id="304" r:id="rId16"/>
    <p:sldId id="305" r:id="rId17"/>
    <p:sldId id="306" r:id="rId18"/>
    <p:sldId id="308" r:id="rId19"/>
    <p:sldId id="309" r:id="rId20"/>
    <p:sldId id="257" r:id="rId21"/>
  </p:sldIdLst>
  <p:sldSz cx="12192000" cy="6858000"/>
  <p:notesSz cx="6858000" cy="9144000"/>
  <p:embeddedFontLst>
    <p:embeddedFont>
      <p:font typeface="黑体" panose="02010609060101010101" charset="-122"/>
      <p:regular r:id="rId25"/>
    </p:embeddedFont>
    <p:embeddedFont>
      <p:font typeface="汉仪文黑-55简" panose="00020600040101010101" pitchFamily="18" charset="-122"/>
      <p:regular r:id="rId26"/>
    </p:embeddedFont>
    <p:embeddedFont>
      <p:font typeface="微软雅黑" panose="020B0503020204020204" charset="-122"/>
      <p:regular r:id="rId27"/>
    </p:embeddedFont>
    <p:embeddedFont>
      <p:font typeface="Calibri" panose="020F0502020204030204" charset="0"/>
      <p:regular r:id="rId28"/>
      <p:bold r:id="rId29"/>
      <p:italic r:id="rId30"/>
      <p:boldItalic r:id="rId31"/>
    </p:embeddedFont>
    <p:embeddedFont>
      <p:font typeface="Calibri Light" panose="020F0302020204030204" charset="0"/>
      <p:regular r:id="rId32"/>
      <p:italic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7E90"/>
    <a:srgbClr val="578FB7"/>
    <a:srgbClr val="FBCEC8"/>
    <a:srgbClr val="9DCBDB"/>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73.xml"/><Relationship Id="rId33" Type="http://schemas.openxmlformats.org/officeDocument/2006/relationships/font" Target="fonts/font9.fntdata"/><Relationship Id="rId32" Type="http://schemas.openxmlformats.org/officeDocument/2006/relationships/font" Target="fonts/font8.fntdata"/><Relationship Id="rId31" Type="http://schemas.openxmlformats.org/officeDocument/2006/relationships/font" Target="fonts/font7.fntdata"/><Relationship Id="rId30" Type="http://schemas.openxmlformats.org/officeDocument/2006/relationships/font" Target="fonts/font6.fntdata"/><Relationship Id="rId3" Type="http://schemas.openxmlformats.org/officeDocument/2006/relationships/slide" Target="slides/slide1.xml"/><Relationship Id="rId29" Type="http://schemas.openxmlformats.org/officeDocument/2006/relationships/font" Target="fonts/font5.fntdata"/><Relationship Id="rId28" Type="http://schemas.openxmlformats.org/officeDocument/2006/relationships/font" Target="fonts/font4.fntdata"/><Relationship Id="rId27" Type="http://schemas.openxmlformats.org/officeDocument/2006/relationships/font" Target="fonts/font3.fntdata"/><Relationship Id="rId26" Type="http://schemas.openxmlformats.org/officeDocument/2006/relationships/font" Target="fonts/font2.fntdata"/><Relationship Id="rId25" Type="http://schemas.openxmlformats.org/officeDocument/2006/relationships/font" Target="fonts/font1.fntdata"/><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image" Target="../media/image15.jpeg"/><Relationship Id="rId18" Type="http://schemas.openxmlformats.org/officeDocument/2006/relationships/slideLayout" Target="../slideLayouts/slideLayout1.xml"/><Relationship Id="rId17" Type="http://schemas.openxmlformats.org/officeDocument/2006/relationships/tags" Target="../tags/tag66.xml"/><Relationship Id="rId16" Type="http://schemas.openxmlformats.org/officeDocument/2006/relationships/image" Target="../media/image19.svg"/><Relationship Id="rId15" Type="http://schemas.openxmlformats.org/officeDocument/2006/relationships/image" Target="../media/image18.png"/><Relationship Id="rId14" Type="http://schemas.openxmlformats.org/officeDocument/2006/relationships/tags" Target="../tags/tag65.xml"/><Relationship Id="rId13" Type="http://schemas.openxmlformats.org/officeDocument/2006/relationships/image" Target="../media/image17.svg"/><Relationship Id="rId12" Type="http://schemas.openxmlformats.org/officeDocument/2006/relationships/image" Target="../media/image16.png"/><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tags" Target="../tags/tag5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tags" Target="../tags/tag6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jpeg"/><Relationship Id="rId1" Type="http://schemas.openxmlformats.org/officeDocument/2006/relationships/tags" Target="../tags/tag68.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2.jpeg"/><Relationship Id="rId1" Type="http://schemas.openxmlformats.org/officeDocument/2006/relationships/tags" Target="../tags/tag69.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jpeg"/><Relationship Id="rId1" Type="http://schemas.openxmlformats.org/officeDocument/2006/relationships/tags" Target="../tags/tag7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4.jpeg"/><Relationship Id="rId1" Type="http://schemas.openxmlformats.org/officeDocument/2006/relationships/tags" Target="../tags/tag7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jpeg"/><Relationship Id="rId1" Type="http://schemas.openxmlformats.org/officeDocument/2006/relationships/tags" Target="../tags/tag7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9" Type="http://schemas.openxmlformats.org/officeDocument/2006/relationships/slideLayout" Target="../slideLayouts/slideLayout1.xml"/><Relationship Id="rId28" Type="http://schemas.openxmlformats.org/officeDocument/2006/relationships/image" Target="../media/image9.svg"/><Relationship Id="rId27" Type="http://schemas.openxmlformats.org/officeDocument/2006/relationships/image" Target="../media/image8.png"/><Relationship Id="rId26" Type="http://schemas.openxmlformats.org/officeDocument/2006/relationships/tags" Target="../tags/tag21.xml"/><Relationship Id="rId25" Type="http://schemas.openxmlformats.org/officeDocument/2006/relationships/image" Target="../media/image7.svg"/><Relationship Id="rId24" Type="http://schemas.openxmlformats.org/officeDocument/2006/relationships/image" Target="../media/image6.png"/><Relationship Id="rId23" Type="http://schemas.openxmlformats.org/officeDocument/2006/relationships/tags" Target="../tags/tag20.xml"/><Relationship Id="rId22" Type="http://schemas.openxmlformats.org/officeDocument/2006/relationships/image" Target="../media/image5.svg"/><Relationship Id="rId21" Type="http://schemas.openxmlformats.org/officeDocument/2006/relationships/image" Target="../media/image4.png"/><Relationship Id="rId20" Type="http://schemas.openxmlformats.org/officeDocument/2006/relationships/tags" Target="../tags/tag19.xml"/><Relationship Id="rId2" Type="http://schemas.openxmlformats.org/officeDocument/2006/relationships/tags" Target="../tags/tag3.xml"/><Relationship Id="rId19" Type="http://schemas.openxmlformats.org/officeDocument/2006/relationships/image" Target="../media/image3.svg"/><Relationship Id="rId18" Type="http://schemas.openxmlformats.org/officeDocument/2006/relationships/image" Target="../media/image2.png"/><Relationship Id="rId17" Type="http://schemas.openxmlformats.org/officeDocument/2006/relationships/tags" Target="../tags/tag18.xml"/><Relationship Id="rId16" Type="http://schemas.openxmlformats.org/officeDocument/2006/relationships/tags" Target="../tags/tag17.xml"/><Relationship Id="rId15" Type="http://schemas.openxmlformats.org/officeDocument/2006/relationships/tags" Target="../tags/tag16.xml"/><Relationship Id="rId14" Type="http://schemas.openxmlformats.org/officeDocument/2006/relationships/tags" Target="../tags/tag15.xml"/><Relationship Id="rId13" Type="http://schemas.openxmlformats.org/officeDocument/2006/relationships/tags" Target="../tags/tag14.xml"/><Relationship Id="rId12" Type="http://schemas.openxmlformats.org/officeDocument/2006/relationships/tags" Target="../tags/tag13.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0.jpeg"/><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5" Type="http://schemas.openxmlformats.org/officeDocument/2006/relationships/slideLayout" Target="../slideLayouts/slideLayout1.xml"/><Relationship Id="rId44" Type="http://schemas.openxmlformats.org/officeDocument/2006/relationships/image" Target="../media/image3.svg"/><Relationship Id="rId43" Type="http://schemas.openxmlformats.org/officeDocument/2006/relationships/image" Target="../media/image2.png"/><Relationship Id="rId42" Type="http://schemas.openxmlformats.org/officeDocument/2006/relationships/tags" Target="../tags/tag54.xml"/><Relationship Id="rId41" Type="http://schemas.openxmlformats.org/officeDocument/2006/relationships/image" Target="../media/image7.svg"/><Relationship Id="rId40" Type="http://schemas.openxmlformats.org/officeDocument/2006/relationships/image" Target="../media/image6.png"/><Relationship Id="rId4" Type="http://schemas.openxmlformats.org/officeDocument/2006/relationships/tags" Target="../tags/tag26.xml"/><Relationship Id="rId39" Type="http://schemas.openxmlformats.org/officeDocument/2006/relationships/tags" Target="../tags/tag53.xml"/><Relationship Id="rId38" Type="http://schemas.openxmlformats.org/officeDocument/2006/relationships/image" Target="../media/image5.svg"/><Relationship Id="rId37" Type="http://schemas.openxmlformats.org/officeDocument/2006/relationships/image" Target="../media/image4.png"/><Relationship Id="rId36" Type="http://schemas.openxmlformats.org/officeDocument/2006/relationships/tags" Target="../tags/tag52.xml"/><Relationship Id="rId35" Type="http://schemas.openxmlformats.org/officeDocument/2006/relationships/image" Target="../media/image14.svg"/><Relationship Id="rId34" Type="http://schemas.openxmlformats.org/officeDocument/2006/relationships/image" Target="../media/image13.png"/><Relationship Id="rId33" Type="http://schemas.openxmlformats.org/officeDocument/2006/relationships/tags" Target="../tags/tag51.xml"/><Relationship Id="rId32" Type="http://schemas.openxmlformats.org/officeDocument/2006/relationships/image" Target="../media/image12.svg"/><Relationship Id="rId31" Type="http://schemas.openxmlformats.org/officeDocument/2006/relationships/image" Target="../media/image11.png"/><Relationship Id="rId30" Type="http://schemas.openxmlformats.org/officeDocument/2006/relationships/tags" Target="../tags/tag50.xml"/><Relationship Id="rId3" Type="http://schemas.openxmlformats.org/officeDocument/2006/relationships/tags" Target="../tags/tag25.xml"/><Relationship Id="rId29" Type="http://schemas.openxmlformats.org/officeDocument/2006/relationships/image" Target="../media/image9.svg"/><Relationship Id="rId28" Type="http://schemas.openxmlformats.org/officeDocument/2006/relationships/image" Target="../media/image8.png"/><Relationship Id="rId27" Type="http://schemas.openxmlformats.org/officeDocument/2006/relationships/tags" Target="../tags/tag49.xml"/><Relationship Id="rId26" Type="http://schemas.openxmlformats.org/officeDocument/2006/relationships/tags" Target="../tags/tag48.xml"/><Relationship Id="rId25" Type="http://schemas.openxmlformats.org/officeDocument/2006/relationships/tags" Target="../tags/tag47.xml"/><Relationship Id="rId24" Type="http://schemas.openxmlformats.org/officeDocument/2006/relationships/tags" Target="../tags/tag46.xml"/><Relationship Id="rId23" Type="http://schemas.openxmlformats.org/officeDocument/2006/relationships/tags" Target="../tags/tag45.xml"/><Relationship Id="rId22" Type="http://schemas.openxmlformats.org/officeDocument/2006/relationships/tags" Target="../tags/tag44.xml"/><Relationship Id="rId21" Type="http://schemas.openxmlformats.org/officeDocument/2006/relationships/tags" Target="../tags/tag43.xml"/><Relationship Id="rId20" Type="http://schemas.openxmlformats.org/officeDocument/2006/relationships/tags" Target="../tags/tag42.xml"/><Relationship Id="rId2" Type="http://schemas.openxmlformats.org/officeDocument/2006/relationships/tags" Target="../tags/tag24.xml"/><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249795"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四、大学生挫而不倒习惯培育的路径选择</a:t>
            </a:r>
            <a:endParaRPr lang="zh-CN" altLang="en-US" sz="2800" b="1">
              <a:latin typeface="宋体" panose="02010600030101010101" pitchFamily="2" charset="-122"/>
              <a:ea typeface="宋体" panose="02010600030101010101" pitchFamily="2" charset="-122"/>
            </a:endParaRPr>
          </a:p>
        </p:txBody>
      </p:sp>
      <p:pic>
        <p:nvPicPr>
          <p:cNvPr id="103" name="图片 102"/>
          <p:cNvPicPr/>
          <p:nvPr>
            <p:custDataLst>
              <p:tags r:id="rId1"/>
            </p:custDataLst>
          </p:nvPr>
        </p:nvPicPr>
        <p:blipFill>
          <a:blip r:embed="rId2"/>
          <a:stretch>
            <a:fillRect/>
          </a:stretch>
        </p:blipFill>
        <p:spPr>
          <a:xfrm>
            <a:off x="7613650" y="2139315"/>
            <a:ext cx="3890645" cy="3026410"/>
          </a:xfrm>
          <a:prstGeom prst="rect">
            <a:avLst/>
          </a:prstGeom>
          <a:noFill/>
          <a:ln w="9525">
            <a:noFill/>
          </a:ln>
        </p:spPr>
      </p:pic>
      <p:sp>
        <p:nvSpPr>
          <p:cNvPr id="4" name="椭圆 3"/>
          <p:cNvSpPr/>
          <p:nvPr>
            <p:custDataLst>
              <p:tags r:id="rId3"/>
            </p:custDataLst>
          </p:nvPr>
        </p:nvSpPr>
        <p:spPr>
          <a:xfrm>
            <a:off x="1122045" y="2199640"/>
            <a:ext cx="788670" cy="788670"/>
          </a:xfrm>
          <a:prstGeom prst="ellipse">
            <a:avLst/>
          </a:prstGeom>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44" name="圆角矩形 43"/>
          <p:cNvSpPr/>
          <p:nvPr>
            <p:custDataLst>
              <p:tags r:id="rId4"/>
            </p:custDataLst>
          </p:nvPr>
        </p:nvSpPr>
        <p:spPr>
          <a:xfrm>
            <a:off x="2054225" y="3173730"/>
            <a:ext cx="3640455" cy="76200"/>
          </a:xfrm>
          <a:prstGeom prst="roundRect">
            <a:avLst>
              <a:gd name="adj" fmla="val 50000"/>
            </a:avLst>
          </a:prstGeom>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45" name="椭圆 44"/>
          <p:cNvSpPr/>
          <p:nvPr>
            <p:custDataLst>
              <p:tags r:id="rId5"/>
            </p:custDataLst>
          </p:nvPr>
        </p:nvSpPr>
        <p:spPr>
          <a:xfrm>
            <a:off x="977900" y="2055495"/>
            <a:ext cx="1076325" cy="1076325"/>
          </a:xfrm>
          <a:prstGeom prst="ellipse">
            <a:avLst/>
          </a:prstGeom>
          <a:noFill/>
          <a:ln>
            <a:solidFill>
              <a:srgbClr val="77D65E"/>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51" name="椭圆 50"/>
          <p:cNvSpPr/>
          <p:nvPr>
            <p:custDataLst>
              <p:tags r:id="rId6"/>
            </p:custDataLst>
          </p:nvPr>
        </p:nvSpPr>
        <p:spPr>
          <a:xfrm>
            <a:off x="1122045" y="4288790"/>
            <a:ext cx="788670" cy="788670"/>
          </a:xfrm>
          <a:prstGeom prst="ellipse">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52" name="圆角矩形 51"/>
          <p:cNvSpPr/>
          <p:nvPr>
            <p:custDataLst>
              <p:tags r:id="rId7"/>
            </p:custDataLst>
          </p:nvPr>
        </p:nvSpPr>
        <p:spPr>
          <a:xfrm>
            <a:off x="2054225" y="5201285"/>
            <a:ext cx="3640455" cy="76200"/>
          </a:xfrm>
          <a:prstGeom prst="roundRect">
            <a:avLst>
              <a:gd name="adj" fmla="val 50000"/>
            </a:avLst>
          </a:prstGeom>
          <a:solidFill>
            <a:srgbClr val="45BF55"/>
          </a:solidFill>
          <a:ln>
            <a:no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53" name="椭圆 52"/>
          <p:cNvSpPr/>
          <p:nvPr>
            <p:custDataLst>
              <p:tags r:id="rId8"/>
            </p:custDataLst>
          </p:nvPr>
        </p:nvSpPr>
        <p:spPr>
          <a:xfrm>
            <a:off x="977900" y="4144645"/>
            <a:ext cx="1076325" cy="1076325"/>
          </a:xfrm>
          <a:prstGeom prst="ellipse">
            <a:avLst/>
          </a:prstGeom>
          <a:noFill/>
          <a:ln>
            <a:solidFill>
              <a:srgbClr val="45BF55"/>
            </a:solidFill>
          </a:ln>
        </p:spPr>
        <p:style>
          <a:lnRef idx="2">
            <a:srgbClr val="77D65E">
              <a:shade val="50000"/>
            </a:srgbClr>
          </a:lnRef>
          <a:fillRef idx="1">
            <a:srgbClr val="77D65E"/>
          </a:fillRef>
          <a:effectRef idx="0">
            <a:srgbClr val="77D65E"/>
          </a:effectRef>
          <a:fontRef idx="minor">
            <a:srgbClr val="FFFFFF"/>
          </a:fontRef>
        </p:style>
        <p:txBody>
          <a:bodyPr rtlCol="0" anchor="ctr"/>
          <a:p>
            <a:pPr algn="ctr"/>
            <a:endParaRPr lang="zh-CN" altLang="en-US"/>
          </a:p>
        </p:txBody>
      </p:sp>
      <p:sp>
        <p:nvSpPr>
          <p:cNvPr id="146" name="文本框 145"/>
          <p:cNvSpPr txBox="1"/>
          <p:nvPr>
            <p:custDataLst>
              <p:tags r:id="rId9"/>
            </p:custDataLst>
          </p:nvPr>
        </p:nvSpPr>
        <p:spPr>
          <a:xfrm>
            <a:off x="2152015" y="1868170"/>
            <a:ext cx="5392420" cy="1304925"/>
          </a:xfrm>
          <a:prstGeom prst="rect">
            <a:avLst/>
          </a:prstGeom>
          <a:noFill/>
        </p:spPr>
        <p:txBody>
          <a:bodyPr wrap="square" bIns="0" rtlCol="0"/>
          <a:p>
            <a:pPr algn="l"/>
            <a:r>
              <a:rPr lang="zh-CN" altLang="en-US" sz="1600" spc="30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rPr>
              <a:t>大学生思想政治教育咨询方式要求广大教育工作者和大学生之间以建设性、个性、平等的交流方式进行沟通，教育工作者在大学生发展中充分行使“外脑”、参谋、顾问等重要的作用，带动大学生实现个人全面的进步与发展。</a:t>
            </a:r>
            <a:endParaRPr lang="zh-CN" altLang="en-US" sz="1600" spc="30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endParaRPr>
          </a:p>
        </p:txBody>
      </p:sp>
      <p:sp>
        <p:nvSpPr>
          <p:cNvPr id="70" name="文本框 69"/>
          <p:cNvSpPr txBox="1"/>
          <p:nvPr>
            <p:custDataLst>
              <p:tags r:id="rId10"/>
            </p:custDataLst>
          </p:nvPr>
        </p:nvSpPr>
        <p:spPr>
          <a:xfrm>
            <a:off x="2103755" y="3535045"/>
            <a:ext cx="5276850" cy="1666240"/>
          </a:xfrm>
          <a:prstGeom prst="rect">
            <a:avLst/>
          </a:prstGeom>
          <a:noFill/>
        </p:spPr>
        <p:txBody>
          <a:bodyPr wrap="square" bIns="0" rtlCol="0"/>
          <a:p>
            <a:pPr algn="l"/>
            <a:r>
              <a:rPr lang="zh-CN" altLang="en-US" sz="1600" spc="300">
                <a:solidFill>
                  <a:srgbClr val="45BF55"/>
                </a:solidFill>
                <a:uFillTx/>
                <a:latin typeface="宋体" panose="02010600030101010101" pitchFamily="2" charset="-122"/>
                <a:ea typeface="宋体" panose="02010600030101010101" pitchFamily="2" charset="-122"/>
              </a:rPr>
              <a:t>大学生思想政治教育咨询引导是由心理健康咨询、人际关系咨询、就业咨询、学习方式咨询等不同咨询内容组成，并以报刊专栏、网络、电话为主要形式，就业、学业、心理、人际关系等为重要内容的咨询体，其中心理咨询是受挫后疏导的重点，也是保障在校生成长的重要要素。</a:t>
            </a:r>
            <a:endParaRPr lang="zh-CN" altLang="en-US" sz="1600" spc="300">
              <a:solidFill>
                <a:srgbClr val="45BF55"/>
              </a:solidFill>
              <a:uFillTx/>
              <a:latin typeface="宋体" panose="02010600030101010101" pitchFamily="2" charset="-122"/>
              <a:ea typeface="宋体" panose="02010600030101010101" pitchFamily="2" charset="-122"/>
            </a:endParaRPr>
          </a:p>
        </p:txBody>
      </p:sp>
      <p:pic>
        <p:nvPicPr>
          <p:cNvPr id="86" name="图片 85" descr="343435383036303b343532343136343bcfeec4bfb7b6cea7"/>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318260" y="2395855"/>
            <a:ext cx="396240" cy="396240"/>
          </a:xfrm>
          <a:prstGeom prst="rect">
            <a:avLst/>
          </a:prstGeom>
        </p:spPr>
      </p:pic>
      <p:pic>
        <p:nvPicPr>
          <p:cNvPr id="87" name="图片 86" descr="343435383036303b343532343136353bcfeec4bfc6c0c9f3"/>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1318260" y="4485005"/>
            <a:ext cx="396240" cy="396240"/>
          </a:xfrm>
          <a:prstGeom prst="rect">
            <a:avLst/>
          </a:prstGeom>
        </p:spPr>
      </p:pic>
      <p:cxnSp>
        <p:nvCxnSpPr>
          <p:cNvPr id="10" name="直接连接符 9"/>
          <p:cNvCxnSpPr/>
          <p:nvPr>
            <p:custDataLst>
              <p:tags r:id="rId17"/>
            </p:custDataLst>
          </p:nvPr>
        </p:nvCxnSpPr>
        <p:spPr>
          <a:xfrm>
            <a:off x="3851275" y="1191260"/>
            <a:ext cx="4164330" cy="0"/>
          </a:xfrm>
          <a:prstGeom prst="line">
            <a:avLst/>
          </a:prstGeom>
          <a:ln>
            <a:solidFill>
              <a:srgbClr val="77D65E"/>
            </a:solidFill>
            <a:headEnd type="oval"/>
            <a:tailEnd type="oval"/>
          </a:ln>
        </p:spPr>
        <p:style>
          <a:lnRef idx="1">
            <a:srgbClr val="77D65E"/>
          </a:lnRef>
          <a:fillRef idx="0">
            <a:srgbClr val="77D65E"/>
          </a:fillRef>
          <a:effectRef idx="0">
            <a:srgbClr val="77D65E"/>
          </a:effectRef>
          <a:fontRef idx="minor">
            <a:srgbClr val="000000"/>
          </a:fontRef>
        </p:style>
      </p:cxnSp>
    </p:spTree>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982345" y="1807210"/>
            <a:ext cx="10226675" cy="3784600"/>
          </a:xfrm>
          <a:prstGeom prst="rect">
            <a:avLst/>
          </a:prstGeom>
          <a:noFill/>
        </p:spPr>
        <p:txBody>
          <a:bodyPr wrap="square" rtlCol="0">
            <a:spAutoFit/>
          </a:bodyPr>
          <a:lstStyle/>
          <a:p>
            <a:pPr indent="508000" algn="l" fontAlgn="auto">
              <a:lnSpc>
                <a:spcPct val="150000"/>
              </a:lnSpc>
              <a:extLst>
                <a:ext uri="{35155182-B16C-46BC-9424-99874614C6A1}">
                  <wpsdc:indentchars xmlns:wpsdc="http://www.wps.cn/officeDocument/2017/drawingmlCustomData" val="200" checksum="282533468"/>
                </a:ext>
              </a:extLst>
            </a:pPr>
            <a:r>
              <a:rPr lang="en-US" altLang="zh-CN" sz="2000" dirty="0">
                <a:solidFill>
                  <a:schemeClr val="tx1"/>
                </a:solidFill>
                <a:latin typeface="宋体" panose="02010600030101010101" pitchFamily="2" charset="-122"/>
                <a:ea typeface="宋体" panose="02010600030101010101" pitchFamily="2" charset="-122"/>
              </a:rPr>
              <a:t>在爱迪生发明灯泡的时候他失败了很多次，当他用到一千多种材料做灯丝的时候，助手对他说：“你已经失败了一千多次了，成功已经变得渺茫，还是放弃吧！”但爱迪生却说：“到现在我的收获还不错，起码我发现有一千多种材料不能做灯丝。”最后，他经过六千多次的实验终于成功了。</a:t>
            </a:r>
            <a:endParaRPr lang="en-US" altLang="zh-CN" sz="2000" dirty="0">
              <a:solidFill>
                <a:schemeClr val="tx1"/>
              </a:solidFill>
              <a:latin typeface="宋体" panose="02010600030101010101" pitchFamily="2" charset="-122"/>
              <a:ea typeface="宋体" panose="02010600030101010101" pitchFamily="2" charset="-122"/>
            </a:endParaRPr>
          </a:p>
          <a:p>
            <a:pPr indent="508000" algn="l" fontAlgn="auto">
              <a:lnSpc>
                <a:spcPct val="150000"/>
              </a:lnSpc>
              <a:extLst>
                <a:ext uri="{35155182-B16C-46BC-9424-99874614C6A1}">
                  <wpsdc:indentchars xmlns:wpsdc="http://www.wps.cn/officeDocument/2017/drawingmlCustomData" val="200" checksum="282533468"/>
                </a:ext>
              </a:extLst>
            </a:pPr>
            <a:r>
              <a:rPr lang="en-US" altLang="zh-CN" sz="2000" dirty="0">
                <a:solidFill>
                  <a:schemeClr val="tx1"/>
                </a:solidFill>
                <a:latin typeface="宋体" panose="02010600030101010101" pitchFamily="2" charset="-122"/>
                <a:ea typeface="宋体" panose="02010600030101010101" pitchFamily="2" charset="-122"/>
              </a:rPr>
              <a:t>我们可以试想，如果爱迪生在助手劝他停止实验的时候放弃了，我们现在会怎么样呢？可能我们还要点只有豆粒般大小的油灯在夜里照明。其实爱迪生的每次试验失败都可以看作是挫折。这么一算，爱迪生发明电灯也就是遇上了六千多次的挫折，这是一个多么惊人的数目啊！</a:t>
            </a:r>
            <a:endParaRPr lang="en-US" altLang="zh-CN" sz="2000"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55625" y="1426845"/>
            <a:ext cx="6924040" cy="4707890"/>
          </a:xfrm>
          <a:prstGeom prst="rect">
            <a:avLst/>
          </a:prstGeom>
          <a:noFill/>
        </p:spPr>
        <p:txBody>
          <a:bodyPr wrap="square" rtlCol="0">
            <a:spAutoFit/>
          </a:bodyPr>
          <a:p>
            <a:pPr indent="0" fontAlgn="auto">
              <a:lnSpc>
                <a:spcPct val="150000"/>
              </a:lnSpc>
            </a:pPr>
            <a:r>
              <a:rPr lang="zh-CN" altLang="en-US" sz="2000" b="1">
                <a:solidFill>
                  <a:srgbClr val="C57E90"/>
                </a:solidFill>
              </a:rPr>
              <a:t>各院在学期末或下学期开学初，至少组织 200 名学生骨干、各班学生代表，进行抗挫折 15 千米徒步穿越活动。</a:t>
            </a:r>
            <a:r>
              <a:rPr lang="zh-CN" altLang="en-US" sz="2000"/>
              <a:t>在欣赏大自然鬼斧神工的同时，使学生们在大自然的风雨中去摔打，让他们精神意志在汗水中得到考验，鼓励他们自己去战胜困难、磨练意志、体验挫折、超越自我。</a:t>
            </a:r>
            <a:r>
              <a:rPr lang="zh-CN" altLang="en-US" sz="2000" b="1">
                <a:solidFill>
                  <a:srgbClr val="C57E90"/>
                </a:solidFill>
              </a:rPr>
              <a:t>徒步训练活动在中途折返点休息 1 小时，带队老师结合徒步中体验的挫折艰辛，进行抗挫折教育现场讲座，这是此项活动的重点。</a:t>
            </a:r>
            <a:r>
              <a:rPr lang="zh-CN" altLang="en-US" sz="2000"/>
              <a:t>通过徒步训练活动，使学生们素质拓展训练与抗挫折教育相结合，学生们体会到与困难作斗争的无限乐趣，增强抗挫的信心和能力，提升抗挫折能力、团队协作能力。</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一、开展“户外拉练、磨练意志”徒步训练活动</a:t>
            </a:r>
            <a:endParaRPr lang="zh-CN" altLang="en-US" sz="2800" b="1">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7614920" y="1913255"/>
            <a:ext cx="3957320" cy="334772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34060" y="1618615"/>
            <a:ext cx="6254750" cy="4246245"/>
          </a:xfrm>
          <a:prstGeom prst="rect">
            <a:avLst/>
          </a:prstGeom>
          <a:noFill/>
        </p:spPr>
        <p:txBody>
          <a:bodyPr wrap="square" rtlCol="0">
            <a:spAutoFit/>
          </a:bodyPr>
          <a:p>
            <a:pPr indent="0" fontAlgn="auto">
              <a:lnSpc>
                <a:spcPct val="150000"/>
              </a:lnSpc>
            </a:pPr>
            <a:r>
              <a:rPr lang="zh-CN" altLang="en-US" sz="2000"/>
              <a:t>为自己设计一定的某方面的抗挫折目标与强度，碰到社会的不公、迷茫、困惑、磨难之后，在丛丛乱象之间保持定力，加强对社会、对人生的认知，在真实的社会环境中，面对工作、生活、交往、为人处事等方方面面不可预知的挫折，用自己的思考、实际的行动、可行的办法，面对并解决问题，提升抗挫折的意识与能力。将自己在处理社会实践过程中，处理挫折时的内心思考，具体措施、心得体会，以撰写文字或拍摄短视频的方式进行记录。</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二、开展“挑战挫折、助我成长”社会实践活动</a:t>
            </a:r>
            <a:endParaRPr lang="zh-CN" altLang="en-US" sz="2800" b="1">
              <a:latin typeface="宋体" panose="02010600030101010101" pitchFamily="2" charset="-122"/>
              <a:ea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7301865" y="1618615"/>
            <a:ext cx="4288790" cy="384048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004570" y="1501775"/>
            <a:ext cx="5727065" cy="4246245"/>
          </a:xfrm>
          <a:prstGeom prst="rect">
            <a:avLst/>
          </a:prstGeom>
          <a:noFill/>
        </p:spPr>
        <p:txBody>
          <a:bodyPr wrap="square" rtlCol="0">
            <a:spAutoFit/>
          </a:bodyPr>
          <a:p>
            <a:pPr indent="0" fontAlgn="auto">
              <a:lnSpc>
                <a:spcPct val="150000"/>
              </a:lnSpc>
            </a:pPr>
            <a:r>
              <a:rPr lang="zh-CN" altLang="en-US" sz="2000"/>
              <a:t>各学院组织暑期“三下乡”社会实践活动，成立大学生社会实践团队，由老师带队，公开招募志愿者，用十天左右的时间分赴省内各地，参与理论宣讲、科技支农、教育关爱、爱心医疗、禁毒防艾等多种形式的实践活动。学生们还可根据实际情况，分散所在参与乡村、当地企业的公益事业，帮助贫困户脱贫，将志愿服务与脱贫攻坚结合起来，将个人公益行动的小目标与全社会奋斗的大目标结合起来。</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三、开展“三下乡”社会实践活动</a:t>
            </a:r>
            <a:endParaRPr lang="zh-CN" altLang="en-US" sz="2800" b="1">
              <a:latin typeface="宋体" panose="02010600030101010101" pitchFamily="2" charset="-122"/>
              <a:ea typeface="宋体" panose="02010600030101010101" pitchFamily="2" charset="-122"/>
            </a:endParaRPr>
          </a:p>
        </p:txBody>
      </p:sp>
      <p:pic>
        <p:nvPicPr>
          <p:cNvPr id="106" name="图片 105"/>
          <p:cNvPicPr/>
          <p:nvPr>
            <p:custDataLst>
              <p:tags r:id="rId1"/>
            </p:custDataLst>
          </p:nvPr>
        </p:nvPicPr>
        <p:blipFill>
          <a:blip r:embed="rId2"/>
          <a:stretch>
            <a:fillRect/>
          </a:stretch>
        </p:blipFill>
        <p:spPr>
          <a:xfrm>
            <a:off x="6903720" y="1631315"/>
            <a:ext cx="4432935" cy="358711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20700" y="1231265"/>
            <a:ext cx="6893560" cy="4707890"/>
          </a:xfrm>
          <a:prstGeom prst="rect">
            <a:avLst/>
          </a:prstGeom>
          <a:noFill/>
        </p:spPr>
        <p:txBody>
          <a:bodyPr wrap="square" rtlCol="0">
            <a:spAutoFit/>
          </a:bodyPr>
          <a:p>
            <a:pPr indent="0" fontAlgn="auto">
              <a:lnSpc>
                <a:spcPct val="150000"/>
              </a:lnSpc>
            </a:pPr>
            <a:r>
              <a:rPr lang="zh-CN" altLang="en-US" sz="2000"/>
              <a:t>在暑假里，全体学生认真阅读</a:t>
            </a:r>
            <a:r>
              <a:rPr lang="zh-CN" altLang="en-US" sz="2000" b="1">
                <a:solidFill>
                  <a:srgbClr val="C57E90"/>
                </a:solidFill>
              </a:rPr>
              <a:t>《青春作伴好读书》</a:t>
            </a:r>
            <a:r>
              <a:rPr lang="zh-CN" altLang="en-US" sz="2000"/>
              <a:t>中关于励志敬业为主的相关文章和书籍。结合《青春作伴好读书》经典美文征集活动，通过阅读，推荐优秀经典、可读可学的励志美文，让“双百工程”入心入行，让阅读成为我们的生活方式，从中感受到励志奋斗的精神动力，并写一篇感悟文章。在暑期，每一位学生把自己参与社会实践过程中的心得体会、实践报告、自己的所思所想、所作所为的典型案例，以文字、图片、微视频等形式，借助微信平台，与其他学生一起分享，学生们亦可发表微博、感言、微视频，与其互动交流挫折经历，提高自身抗挫折能力。</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四、开展“经典阅读、励志奋斗”抗挫折教育实践活动</a:t>
            </a:r>
            <a:endParaRPr lang="zh-CN" altLang="en-US" sz="2800" b="1">
              <a:latin typeface="宋体" panose="02010600030101010101" pitchFamily="2" charset="-122"/>
              <a:ea typeface="宋体" panose="02010600030101010101" pitchFamily="2" charset="-122"/>
            </a:endParaRPr>
          </a:p>
        </p:txBody>
      </p:sp>
      <p:pic>
        <p:nvPicPr>
          <p:cNvPr id="107" name="图片 106"/>
          <p:cNvPicPr/>
          <p:nvPr>
            <p:custDataLst>
              <p:tags r:id="rId1"/>
            </p:custDataLst>
          </p:nvPr>
        </p:nvPicPr>
        <p:blipFill>
          <a:blip r:embed="rId2"/>
          <a:stretch>
            <a:fillRect/>
          </a:stretch>
        </p:blipFill>
        <p:spPr>
          <a:xfrm>
            <a:off x="7514590" y="1799590"/>
            <a:ext cx="3749040" cy="321310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20700" y="1402080"/>
            <a:ext cx="4987290" cy="4707890"/>
          </a:xfrm>
          <a:prstGeom prst="rect">
            <a:avLst/>
          </a:prstGeom>
          <a:noFill/>
        </p:spPr>
        <p:txBody>
          <a:bodyPr wrap="square" rtlCol="0">
            <a:spAutoFit/>
          </a:bodyPr>
          <a:p>
            <a:pPr indent="0" fontAlgn="auto">
              <a:lnSpc>
                <a:spcPct val="150000"/>
              </a:lnSpc>
            </a:pPr>
            <a:r>
              <a:rPr lang="zh-CN" altLang="en-US" sz="2000"/>
              <a:t>在我校学生生源地、就业企业、实习实践相对集中的地区、企业开展“校企合作、走访调研”挫折分析研究活动。对学生在实习、就业过程中遇到的困境、挫败等典型问题做深度调研，走访学生成长过程中至关重要的人，如过去的老师、企业管理人员，人力资源部门管理人员，对典型个例深度研究，形成比较完整的案例原型，以此形成相应的策略方案，进而对在校生进行挫折预警、应对策略培养。</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五、开展“校企合作、走访调研”挫折分析研究活动</a:t>
            </a:r>
            <a:endParaRPr lang="zh-CN" altLang="en-US" sz="2800" b="1">
              <a:latin typeface="宋体" panose="02010600030101010101" pitchFamily="2" charset="-122"/>
              <a:ea typeface="宋体" panose="02010600030101010101" pitchFamily="2" charset="-122"/>
            </a:endParaRPr>
          </a:p>
        </p:txBody>
      </p:sp>
      <p:pic>
        <p:nvPicPr>
          <p:cNvPr id="108" name="图片 107"/>
          <p:cNvPicPr/>
          <p:nvPr>
            <p:custDataLst>
              <p:tags r:id="rId1"/>
            </p:custDataLst>
          </p:nvPr>
        </p:nvPicPr>
        <p:blipFill>
          <a:blip r:embed="rId2"/>
          <a:stretch>
            <a:fillRect/>
          </a:stretch>
        </p:blipFill>
        <p:spPr>
          <a:xfrm>
            <a:off x="5851525" y="1676400"/>
            <a:ext cx="5499735" cy="378269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19760" y="1416050"/>
            <a:ext cx="7105650" cy="4246245"/>
          </a:xfrm>
          <a:prstGeom prst="rect">
            <a:avLst/>
          </a:prstGeom>
          <a:noFill/>
        </p:spPr>
        <p:txBody>
          <a:bodyPr wrap="square" rtlCol="0">
            <a:spAutoFit/>
          </a:bodyPr>
          <a:p>
            <a:pPr indent="0" fontAlgn="auto">
              <a:lnSpc>
                <a:spcPct val="150000"/>
              </a:lnSpc>
            </a:pPr>
            <a:r>
              <a:rPr lang="zh-CN" altLang="en-US" sz="2000"/>
              <a:t>社会实践活动是暑期抗挫折教育的重点，活动强调持续性，要求全体学生于暑期结束后提交一份抗挫折教育实践活动报告（文字图片或三分钟短视频），各院须充分掌握学生暑期抗挫折教育实践活动进展情况，每十天甄选出具有代表性的抗挫折案例（文字图片或微视频），报团委审核后，及时在学校、学院微信平台上进行推送。开学后，各班级要召开主题班团会，各院要召开总结交流会，对暑期抗挫折实践教育活动进行总结。各院甄选出优秀学生活动小结（5～10 份）并在各院做交流报告，学院在此基础上再作甄选，并适时做交流报告。</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六、活动具体要求</a:t>
            </a:r>
            <a:endParaRPr lang="zh-CN" altLang="en-US" sz="2800" b="1">
              <a:latin typeface="宋体" panose="02010600030101010101" pitchFamily="2" charset="-122"/>
              <a:ea typeface="宋体" panose="02010600030101010101" pitchFamily="2" charset="-122"/>
            </a:endParaRPr>
          </a:p>
        </p:txBody>
      </p:sp>
      <p:pic>
        <p:nvPicPr>
          <p:cNvPr id="109" name="图片 108"/>
          <p:cNvPicPr/>
          <p:nvPr>
            <p:custDataLst>
              <p:tags r:id="rId1"/>
            </p:custDataLst>
          </p:nvPr>
        </p:nvPicPr>
        <p:blipFill>
          <a:blip r:embed="rId2"/>
          <a:stretch>
            <a:fillRect/>
          </a:stretch>
        </p:blipFill>
        <p:spPr>
          <a:xfrm>
            <a:off x="7911465" y="1852295"/>
            <a:ext cx="3640455" cy="291274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1631693" y="2367087"/>
            <a:ext cx="944499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第二十一讲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不经历风雨　怎能见彩虹</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25805" y="1598930"/>
            <a:ext cx="5103495" cy="3830955"/>
          </a:xfrm>
          <a:prstGeom prst="rect">
            <a:avLst/>
          </a:prstGeom>
          <a:noFill/>
        </p:spPr>
        <p:txBody>
          <a:bodyPr wrap="square" rtlCol="0">
            <a:spAutoFit/>
          </a:bodyPr>
          <a:p>
            <a:pPr indent="0" fontAlgn="auto">
              <a:lnSpc>
                <a:spcPct val="150000"/>
              </a:lnSpc>
            </a:pPr>
            <a:r>
              <a:rPr lang="zh-CN" altLang="en-US"/>
              <a:t>大学生人生观、价值观、世界观的建立，对我国新时期经济建设、国家稳定拥有非常特殊的现实价值，特别是思想政治教育视域下大学生受挫教育体系的建立，直接关系到我国未来社会建设型高素质人才的培养以及伟大“中国梦”理想的实现。可以说，探索高校学生挫折问题及其相关问题的教育，有利于我们更好地培养大学生良好的人生观、价值观、世界观，为高校学生未来踏入社会发展起到了积极的准备。</a:t>
            </a:r>
            <a:endParaRPr lang="zh-CN" altLang="en-US"/>
          </a:p>
        </p:txBody>
      </p:sp>
      <p:pic>
        <p:nvPicPr>
          <p:cNvPr id="2" name="图片 1"/>
          <p:cNvPicPr/>
          <p:nvPr>
            <p:custDataLst>
              <p:tags r:id="rId1"/>
            </p:custDataLst>
          </p:nvPr>
        </p:nvPicPr>
        <p:blipFill>
          <a:blip r:embed="rId2"/>
          <a:stretch>
            <a:fillRect/>
          </a:stretch>
        </p:blipFill>
        <p:spPr>
          <a:xfrm>
            <a:off x="6062980" y="1598930"/>
            <a:ext cx="5096510" cy="386016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446151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一、大学生挫折教育概述</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542155" y="2219325"/>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597910" y="4310380"/>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693535" y="4121785"/>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366510" y="326009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300980" y="1294765"/>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315460" y="3255010"/>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396605" y="3759200"/>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389630" y="396748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333875" y="1816100"/>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281295" y="2591435"/>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 name="空心弧 5"/>
          <p:cNvSpPr/>
          <p:nvPr>
            <p:custDataLst>
              <p:tags r:id="rId11"/>
            </p:custDataLst>
          </p:nvPr>
        </p:nvSpPr>
        <p:spPr>
          <a:xfrm rot="5400000">
            <a:off x="5281295" y="2605405"/>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281295" y="2605405"/>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281295" y="2605405"/>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787400" y="1403350"/>
            <a:ext cx="3505200" cy="200977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（1）挫折情境是</a:t>
            </a:r>
            <a:r>
              <a:rPr lang="zh-CN" altLang="en-US" sz="1600">
                <a:solidFill>
                  <a:srgbClr val="0070C0"/>
                </a:solidFill>
                <a:latin typeface="宋体" panose="02010600030101010101" pitchFamily="2" charset="-122"/>
                <a:ea typeface="宋体" panose="02010600030101010101" pitchFamily="2" charset="-122"/>
                <a:cs typeface="宋体" panose="02010600030101010101" pitchFamily="2" charset="-122"/>
                <a:sym typeface="+mn-ea"/>
              </a:rPr>
              <a:t>指阻碍或影响人们既定目标活动的内外情境状态或因素，使活动目标不能达成，愿望不能实现。</a:t>
            </a:r>
            <a:endParaRPr lang="zh-CN" altLang="en-US" sz="1600" dirty="0">
              <a:solidFill>
                <a:srgbClr val="0070C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5" name="文本框 34"/>
          <p:cNvSpPr txBox="1"/>
          <p:nvPr>
            <p:custDataLst>
              <p:tags r:id="rId15"/>
            </p:custDataLst>
          </p:nvPr>
        </p:nvSpPr>
        <p:spPr>
          <a:xfrm>
            <a:off x="8322945" y="1816100"/>
            <a:ext cx="3281045" cy="1847850"/>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a:solidFill>
                  <a:srgbClr val="578FB7"/>
                </a:solidFill>
                <a:latin typeface="宋体" panose="02010600030101010101" pitchFamily="2" charset="-122"/>
                <a:ea typeface="宋体" panose="02010600030101010101" pitchFamily="2" charset="-122"/>
                <a:cs typeface="宋体" panose="02010600030101010101" pitchFamily="2" charset="-122"/>
                <a:sym typeface="+mn-ea"/>
              </a:rPr>
              <a:t>（2）挫折认知</a:t>
            </a:r>
            <a:r>
              <a:rPr lang="zh-CN" altLang="en-US" sz="1600">
                <a:solidFill>
                  <a:srgbClr val="578FB7"/>
                </a:solidFill>
                <a:latin typeface="宋体" panose="02010600030101010101" pitchFamily="2" charset="-122"/>
                <a:ea typeface="宋体" panose="02010600030101010101" pitchFamily="2" charset="-122"/>
                <a:cs typeface="宋体" panose="02010600030101010101" pitchFamily="2" charset="-122"/>
                <a:sym typeface="+mn-ea"/>
              </a:rPr>
              <a:t>是个体从客观实际出发对所遭遇的挫折情境的认识、理解及评价，从主观出发也可以是对想象的挫折情境的认知。</a:t>
            </a:r>
            <a:endParaRPr lang="zh-CN" altLang="en-US" sz="1600" dirty="0">
              <a:solidFill>
                <a:srgbClr val="578FB7"/>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6" name="文本框 35"/>
          <p:cNvSpPr txBox="1"/>
          <p:nvPr>
            <p:custDataLst>
              <p:tags r:id="rId16"/>
            </p:custDataLst>
          </p:nvPr>
        </p:nvSpPr>
        <p:spPr>
          <a:xfrm>
            <a:off x="626110" y="3647440"/>
            <a:ext cx="2699385" cy="2221865"/>
          </a:xfrm>
          <a:prstGeom prst="rect">
            <a:avLst/>
          </a:prstGeom>
          <a:noFill/>
        </p:spPr>
        <p:txBody>
          <a:bodyPr wrap="square" rtlCol="0" anchor="ctr" anchorCtr="0">
            <a:noAutofit/>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（3</a:t>
            </a:r>
            <a:r>
              <a:rPr lang="zh-CN" altLang="en-US" sz="16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）挫折反应</a:t>
            </a:r>
            <a:r>
              <a:rPr lang="zh-CN" altLang="en-US" sz="16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是个体在挫折认知的基础上，在目的得不到满足的情况下，在挫折情境中表现出焦虑、逃避、愤怒和攻击等情绪感受和行为反应。</a:t>
            </a:r>
            <a:endParaRPr lang="zh-CN" altLang="en-US" sz="1600" dirty="0">
              <a:solidFill>
                <a:srgbClr val="00B050"/>
              </a:solidFill>
              <a:uFillTx/>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98515" y="3237230"/>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21525" y="4022090"/>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5925185" y="1763395"/>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738370" y="3952875"/>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578610"/>
            <a:ext cx="5629910" cy="3830955"/>
          </a:xfrm>
          <a:prstGeom prst="rect">
            <a:avLst/>
          </a:prstGeom>
          <a:noFill/>
        </p:spPr>
        <p:txBody>
          <a:bodyPr wrap="square" rtlCol="0">
            <a:spAutoFit/>
          </a:bodyPr>
          <a:p>
            <a:pPr indent="0" fontAlgn="auto">
              <a:lnSpc>
                <a:spcPct val="150000"/>
              </a:lnSpc>
            </a:pPr>
            <a:r>
              <a:rPr lang="zh-CN" altLang="en-US" b="1">
                <a:solidFill>
                  <a:srgbClr val="578FB7"/>
                </a:solidFill>
              </a:rPr>
              <a:t>（1）大学生挫折教育的理论依据表现在以下两个方面。</a:t>
            </a:r>
            <a:endParaRPr lang="zh-CN" altLang="en-US"/>
          </a:p>
          <a:p>
            <a:pPr indent="0" fontAlgn="auto">
              <a:lnSpc>
                <a:spcPct val="150000"/>
              </a:lnSpc>
            </a:pPr>
            <a:r>
              <a:rPr lang="zh-CN" altLang="en-US"/>
              <a:t>①加强挫折教育的理论学习，有利于拓展高校的素质教育工作。</a:t>
            </a:r>
            <a:endParaRPr lang="zh-CN" altLang="en-US"/>
          </a:p>
          <a:p>
            <a:pPr indent="0" fontAlgn="auto">
              <a:lnSpc>
                <a:spcPct val="150000"/>
              </a:lnSpc>
            </a:pPr>
            <a:r>
              <a:rPr lang="zh-CN" altLang="en-US"/>
              <a:t>②开展挫折教育的实践活动，是构建和谐社会的基础保障。</a:t>
            </a:r>
            <a:endParaRPr lang="zh-CN" altLang="en-US"/>
          </a:p>
          <a:p>
            <a:pPr indent="0" fontAlgn="auto">
              <a:lnSpc>
                <a:spcPct val="150000"/>
              </a:lnSpc>
            </a:pPr>
            <a:r>
              <a:rPr lang="zh-CN" altLang="en-US" b="1">
                <a:solidFill>
                  <a:srgbClr val="578FB7"/>
                </a:solidFill>
              </a:rPr>
              <a:t>（2）大学生挫折教育的现实追求有以下两方面。</a:t>
            </a:r>
            <a:endParaRPr lang="zh-CN" altLang="en-US" b="1">
              <a:solidFill>
                <a:srgbClr val="578FB7"/>
              </a:solidFill>
            </a:endParaRPr>
          </a:p>
          <a:p>
            <a:pPr indent="0" fontAlgn="auto">
              <a:lnSpc>
                <a:spcPct val="150000"/>
              </a:lnSpc>
            </a:pPr>
            <a:r>
              <a:rPr lang="zh-CN" altLang="en-US"/>
              <a:t>①大学生具备良好的心理素质是提高自身综合素质和全面发展的必然要求。</a:t>
            </a:r>
            <a:endParaRPr lang="zh-CN" altLang="en-US"/>
          </a:p>
          <a:p>
            <a:pPr indent="0" fontAlgn="auto">
              <a:lnSpc>
                <a:spcPct val="150000"/>
              </a:lnSpc>
            </a:pPr>
            <a:r>
              <a:rPr lang="zh-CN" altLang="en-US"/>
              <a:t>②为了提升大学生顺应社会发展和变化的综合能力。</a:t>
            </a:r>
            <a:endParaRPr lang="zh-CN" altLang="en-US"/>
          </a:p>
        </p:txBody>
      </p:sp>
      <p:sp>
        <p:nvSpPr>
          <p:cNvPr id="2" name="文本框 1"/>
          <p:cNvSpPr txBox="1"/>
          <p:nvPr/>
        </p:nvSpPr>
        <p:spPr>
          <a:xfrm>
            <a:off x="1985645" y="635000"/>
            <a:ext cx="567055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二、大学生挫折教育的必要性</a:t>
            </a:r>
            <a:endParaRPr lang="zh-CN" altLang="en-US" sz="2800" b="1">
              <a:latin typeface="宋体" panose="02010600030101010101" pitchFamily="2" charset="-122"/>
              <a:ea typeface="宋体" panose="02010600030101010101" pitchFamily="2" charset="-122"/>
            </a:endParaRPr>
          </a:p>
        </p:txBody>
      </p:sp>
      <p:pic>
        <p:nvPicPr>
          <p:cNvPr id="4" name="图片 3"/>
          <p:cNvPicPr/>
          <p:nvPr>
            <p:custDataLst>
              <p:tags r:id="rId1"/>
            </p:custDataLst>
          </p:nvPr>
        </p:nvPicPr>
        <p:blipFill>
          <a:blip r:embed="rId2"/>
          <a:stretch>
            <a:fillRect/>
          </a:stretch>
        </p:blipFill>
        <p:spPr>
          <a:xfrm>
            <a:off x="6757035" y="1744980"/>
            <a:ext cx="4400550" cy="349821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088370" y="5960745"/>
            <a:ext cx="928370" cy="726440"/>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221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三、大学生常见的挫折类型</a:t>
            </a:r>
            <a:endParaRPr lang="zh-CN" altLang="en-US" sz="2800" b="1">
              <a:latin typeface="宋体" panose="02010600030101010101" pitchFamily="2" charset="-122"/>
              <a:ea typeface="宋体" panose="02010600030101010101" pitchFamily="2" charset="-122"/>
            </a:endParaRPr>
          </a:p>
        </p:txBody>
      </p:sp>
      <p:cxnSp>
        <p:nvCxnSpPr>
          <p:cNvPr id="3" name="Straight Connector 49"/>
          <p:cNvCxnSpPr/>
          <p:nvPr>
            <p:custDataLst>
              <p:tags r:id="rId1"/>
            </p:custDataLst>
          </p:nvPr>
        </p:nvCxnSpPr>
        <p:spPr>
          <a:xfrm>
            <a:off x="3101658" y="3299460"/>
            <a:ext cx="1021080" cy="0"/>
          </a:xfrm>
          <a:prstGeom prst="line">
            <a:avLst/>
          </a:prstGeom>
          <a:noFill/>
          <a:ln w="9525" cap="flat" cmpd="sng" algn="ctr">
            <a:solidFill>
              <a:sysClr val="window" lastClr="FFFFFF">
                <a:lumMod val="65000"/>
              </a:sysClr>
            </a:solidFill>
            <a:prstDash val="solid"/>
          </a:ln>
          <a:effectLst/>
        </p:spPr>
      </p:cxnSp>
      <p:cxnSp>
        <p:nvCxnSpPr>
          <p:cNvPr id="6" name="Straight Connector 52"/>
          <p:cNvCxnSpPr/>
          <p:nvPr>
            <p:custDataLst>
              <p:tags r:id="rId2"/>
            </p:custDataLst>
          </p:nvPr>
        </p:nvCxnSpPr>
        <p:spPr>
          <a:xfrm>
            <a:off x="3101658" y="4947920"/>
            <a:ext cx="1375410" cy="0"/>
          </a:xfrm>
          <a:prstGeom prst="line">
            <a:avLst/>
          </a:prstGeom>
          <a:noFill/>
          <a:ln w="9525" cap="flat" cmpd="sng" algn="ctr">
            <a:solidFill>
              <a:sysClr val="window" lastClr="FFFFFF">
                <a:lumMod val="65000"/>
              </a:sysClr>
            </a:solidFill>
            <a:prstDash val="solid"/>
          </a:ln>
          <a:effectLst/>
        </p:spPr>
      </p:cxnSp>
      <p:cxnSp>
        <p:nvCxnSpPr>
          <p:cNvPr id="7" name="Straight Connector 38"/>
          <p:cNvCxnSpPr/>
          <p:nvPr>
            <p:custDataLst>
              <p:tags r:id="rId3"/>
            </p:custDataLst>
          </p:nvPr>
        </p:nvCxnSpPr>
        <p:spPr>
          <a:xfrm>
            <a:off x="6524308" y="1818640"/>
            <a:ext cx="902335" cy="0"/>
          </a:xfrm>
          <a:prstGeom prst="line">
            <a:avLst/>
          </a:prstGeom>
          <a:noFill/>
          <a:ln w="9525" cap="flat" cmpd="sng" algn="ctr">
            <a:solidFill>
              <a:sysClr val="window" lastClr="FFFFFF">
                <a:lumMod val="65000"/>
              </a:sysClr>
            </a:solidFill>
            <a:prstDash val="solid"/>
          </a:ln>
          <a:effectLst/>
        </p:spPr>
      </p:cxnSp>
      <p:cxnSp>
        <p:nvCxnSpPr>
          <p:cNvPr id="8" name="Straight Connector 41"/>
          <p:cNvCxnSpPr/>
          <p:nvPr>
            <p:custDataLst>
              <p:tags r:id="rId4"/>
            </p:custDataLst>
          </p:nvPr>
        </p:nvCxnSpPr>
        <p:spPr>
          <a:xfrm>
            <a:off x="7963853" y="3299460"/>
            <a:ext cx="1021080" cy="0"/>
          </a:xfrm>
          <a:prstGeom prst="line">
            <a:avLst/>
          </a:prstGeom>
          <a:noFill/>
          <a:ln w="9525" cap="flat" cmpd="sng" algn="ctr">
            <a:solidFill>
              <a:sysClr val="window" lastClr="FFFFFF">
                <a:lumMod val="65000"/>
              </a:sysClr>
            </a:solidFill>
            <a:prstDash val="solid"/>
          </a:ln>
          <a:effectLst/>
        </p:spPr>
      </p:cxnSp>
      <p:cxnSp>
        <p:nvCxnSpPr>
          <p:cNvPr id="10" name="Straight Connector 51"/>
          <p:cNvCxnSpPr/>
          <p:nvPr>
            <p:custDataLst>
              <p:tags r:id="rId5"/>
            </p:custDataLst>
          </p:nvPr>
        </p:nvCxnSpPr>
        <p:spPr>
          <a:xfrm>
            <a:off x="7783513" y="4947920"/>
            <a:ext cx="1431925" cy="0"/>
          </a:xfrm>
          <a:prstGeom prst="line">
            <a:avLst/>
          </a:prstGeom>
          <a:noFill/>
          <a:ln w="9525" cap="flat" cmpd="sng" algn="ctr">
            <a:solidFill>
              <a:sysClr val="window" lastClr="FFFFFF">
                <a:lumMod val="65000"/>
              </a:sysClr>
            </a:solidFill>
            <a:prstDash val="solid"/>
          </a:ln>
          <a:effectLst/>
        </p:spPr>
      </p:cxnSp>
      <p:sp>
        <p:nvSpPr>
          <p:cNvPr id="11" name="Oval 3"/>
          <p:cNvSpPr>
            <a:spLocks noChangeArrowheads="1"/>
          </p:cNvSpPr>
          <p:nvPr>
            <p:custDataLst>
              <p:tags r:id="rId6"/>
            </p:custDataLst>
          </p:nvPr>
        </p:nvSpPr>
        <p:spPr bwMode="auto">
          <a:xfrm>
            <a:off x="6472873" y="2374900"/>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2" name="Oval 4"/>
          <p:cNvSpPr>
            <a:spLocks noChangeArrowheads="1"/>
          </p:cNvSpPr>
          <p:nvPr>
            <p:custDataLst>
              <p:tags r:id="rId7"/>
            </p:custDataLst>
          </p:nvPr>
        </p:nvSpPr>
        <p:spPr bwMode="auto">
          <a:xfrm>
            <a:off x="5157153" y="157607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3" name="Oval 5"/>
          <p:cNvSpPr>
            <a:spLocks noChangeArrowheads="1"/>
          </p:cNvSpPr>
          <p:nvPr>
            <p:custDataLst>
              <p:tags r:id="rId8"/>
            </p:custDataLst>
          </p:nvPr>
        </p:nvSpPr>
        <p:spPr bwMode="auto">
          <a:xfrm>
            <a:off x="3996373" y="2374900"/>
            <a:ext cx="1820545" cy="1848485"/>
          </a:xfrm>
          <a:prstGeom prst="ellipse">
            <a:avLst/>
          </a:prstGeom>
          <a:solidFill>
            <a:srgbClr val="8CD16D"/>
          </a:solidFill>
          <a:ln w="76200">
            <a:solidFill>
              <a:srgbClr val="8CD16D">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0" name="Oval 6"/>
          <p:cNvSpPr>
            <a:spLocks noChangeArrowheads="1"/>
          </p:cNvSpPr>
          <p:nvPr>
            <p:custDataLst>
              <p:tags r:id="rId9"/>
            </p:custDataLst>
          </p:nvPr>
        </p:nvSpPr>
        <p:spPr bwMode="auto">
          <a:xfrm>
            <a:off x="6067743" y="3893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dirty="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5" name="Oval 7"/>
          <p:cNvSpPr>
            <a:spLocks noChangeArrowheads="1"/>
          </p:cNvSpPr>
          <p:nvPr>
            <p:custDataLst>
              <p:tags r:id="rId10"/>
            </p:custDataLst>
          </p:nvPr>
        </p:nvSpPr>
        <p:spPr bwMode="auto">
          <a:xfrm>
            <a:off x="4406583" y="3893185"/>
            <a:ext cx="1820545" cy="1848485"/>
          </a:xfrm>
          <a:prstGeom prst="ellipse">
            <a:avLst/>
          </a:prstGeom>
          <a:solidFill>
            <a:srgbClr val="7DC48A"/>
          </a:solidFill>
          <a:ln w="76200">
            <a:solidFill>
              <a:srgbClr val="7DC48A">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8" name="Oval 57"/>
          <p:cNvSpPr>
            <a:spLocks noChangeArrowheads="1"/>
          </p:cNvSpPr>
          <p:nvPr>
            <p:custDataLst>
              <p:tags r:id="rId11"/>
            </p:custDataLst>
          </p:nvPr>
        </p:nvSpPr>
        <p:spPr bwMode="auto">
          <a:xfrm>
            <a:off x="8474393" y="292544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0" name="Oval 67"/>
          <p:cNvSpPr>
            <a:spLocks noChangeArrowheads="1"/>
          </p:cNvSpPr>
          <p:nvPr>
            <p:custDataLst>
              <p:tags r:id="rId12"/>
            </p:custDataLst>
          </p:nvPr>
        </p:nvSpPr>
        <p:spPr bwMode="auto">
          <a:xfrm>
            <a:off x="8474393" y="4605655"/>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6" name="Oval 68"/>
          <p:cNvSpPr>
            <a:spLocks noChangeArrowheads="1"/>
          </p:cNvSpPr>
          <p:nvPr>
            <p:custDataLst>
              <p:tags r:id="rId13"/>
            </p:custDataLst>
          </p:nvPr>
        </p:nvSpPr>
        <p:spPr bwMode="auto">
          <a:xfrm>
            <a:off x="7314248" y="145605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7" name="Oval 69"/>
          <p:cNvSpPr>
            <a:spLocks noChangeArrowheads="1"/>
          </p:cNvSpPr>
          <p:nvPr>
            <p:custDataLst>
              <p:tags r:id="rId14"/>
            </p:custDataLst>
          </p:nvPr>
        </p:nvSpPr>
        <p:spPr bwMode="auto">
          <a:xfrm>
            <a:off x="2893378" y="4605655"/>
            <a:ext cx="718820" cy="729615"/>
          </a:xfrm>
          <a:prstGeom prst="ellipse">
            <a:avLst/>
          </a:prstGeom>
          <a:solidFill>
            <a:srgbClr val="7DC48A"/>
          </a:solidFill>
          <a:ln w="38100">
            <a:solidFill>
              <a:srgbClr val="7DC48A">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4</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18" name="Oval 70"/>
          <p:cNvSpPr>
            <a:spLocks noChangeArrowheads="1"/>
          </p:cNvSpPr>
          <p:nvPr>
            <p:custDataLst>
              <p:tags r:id="rId15"/>
            </p:custDataLst>
          </p:nvPr>
        </p:nvSpPr>
        <p:spPr bwMode="auto">
          <a:xfrm>
            <a:off x="2893378" y="2896870"/>
            <a:ext cx="718820" cy="729615"/>
          </a:xfrm>
          <a:prstGeom prst="ellipse">
            <a:avLst/>
          </a:prstGeom>
          <a:solidFill>
            <a:srgbClr val="8CD16D"/>
          </a:solidFill>
          <a:ln w="38100">
            <a:solidFill>
              <a:srgbClr val="8CD16D">
                <a:lumMod val="20000"/>
                <a:lumOff val="80000"/>
              </a:srgbClr>
            </a:solidFill>
          </a:ln>
        </p:spPr>
        <p:txBody>
          <a:bodyPr vert="horz" wrap="square" lIns="91440" tIns="45720" rIns="91440" bIns="45720" numCol="1" anchor="ctr" anchorCtr="0" compatLnSpc="1">
            <a:normAutofit fontScale="92500" lnSpcReduction="1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5</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9" name="Oval 2"/>
          <p:cNvSpPr>
            <a:spLocks noChangeArrowheads="1"/>
          </p:cNvSpPr>
          <p:nvPr>
            <p:custDataLst>
              <p:tags r:id="rId16"/>
            </p:custDataLst>
          </p:nvPr>
        </p:nvSpPr>
        <p:spPr bwMode="auto">
          <a:xfrm>
            <a:off x="5258118" y="289433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a:lnSpc>
                <a:spcPct val="120000"/>
              </a:lnSpc>
            </a:pPr>
            <a:endParaRPr lang="en-US" sz="2400" kern="0">
              <a:solidFill>
                <a:prstClr val="black"/>
              </a:solidFill>
              <a:latin typeface="Arial" panose="020B0604020202020204" pitchFamily="34" charset="0"/>
              <a:ea typeface="微软雅黑" panose="020B0503020204020204" charset="-122"/>
              <a:sym typeface="Arial" panose="020B0604020202020204" pitchFamily="34" charset="0"/>
            </a:endParaRPr>
          </a:p>
        </p:txBody>
      </p:sp>
      <p:sp>
        <p:nvSpPr>
          <p:cNvPr id="107" name="空心弧 106"/>
          <p:cNvSpPr/>
          <p:nvPr>
            <p:custDataLst>
              <p:tags r:id="rId17"/>
            </p:custDataLst>
          </p:nvPr>
        </p:nvSpPr>
        <p:spPr>
          <a:xfrm rot="5400000">
            <a:off x="5257483" y="2904490"/>
            <a:ext cx="1806575" cy="1806575"/>
          </a:xfrm>
          <a:prstGeom prst="blockArc">
            <a:avLst>
              <a:gd name="adj1" fmla="val 21536926"/>
              <a:gd name="adj2" fmla="val 4563580"/>
              <a:gd name="adj3" fmla="val 9876"/>
            </a:avLst>
          </a:prstGeom>
          <a:solidFill>
            <a:srgbClr val="7DC48A"/>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2" name="空心弧 111"/>
          <p:cNvSpPr/>
          <p:nvPr>
            <p:custDataLst>
              <p:tags r:id="rId18"/>
            </p:custDataLst>
          </p:nvPr>
        </p:nvSpPr>
        <p:spPr>
          <a:xfrm rot="5400000">
            <a:off x="5257483" y="2904490"/>
            <a:ext cx="1806575" cy="1806575"/>
          </a:xfrm>
          <a:prstGeom prst="blockArc">
            <a:avLst>
              <a:gd name="adj1" fmla="val 8718108"/>
              <a:gd name="adj2" fmla="val 13669574"/>
              <a:gd name="adj3" fmla="val 9895"/>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3" name="空心弧 112"/>
          <p:cNvSpPr/>
          <p:nvPr>
            <p:custDataLst>
              <p:tags r:id="rId19"/>
            </p:custDataLst>
          </p:nvPr>
        </p:nvSpPr>
        <p:spPr>
          <a:xfrm rot="5400000">
            <a:off x="5257483" y="2904490"/>
            <a:ext cx="1806575" cy="1806575"/>
          </a:xfrm>
          <a:prstGeom prst="blockArc">
            <a:avLst>
              <a:gd name="adj1" fmla="val 4533040"/>
              <a:gd name="adj2" fmla="val 8761354"/>
              <a:gd name="adj3" fmla="val 9748"/>
            </a:avLst>
          </a:prstGeom>
          <a:solidFill>
            <a:srgbClr val="8CD16D"/>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14" name="空心弧 113"/>
          <p:cNvSpPr/>
          <p:nvPr>
            <p:custDataLst>
              <p:tags r:id="rId20"/>
            </p:custDataLst>
          </p:nvPr>
        </p:nvSpPr>
        <p:spPr>
          <a:xfrm rot="5400000">
            <a:off x="5257483" y="2904490"/>
            <a:ext cx="1806575" cy="1806575"/>
          </a:xfrm>
          <a:prstGeom prst="blockArc">
            <a:avLst>
              <a:gd name="adj1" fmla="val 17590353"/>
              <a:gd name="adj2" fmla="val 21540837"/>
              <a:gd name="adj3" fmla="val 9879"/>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24" name="空心弧 123"/>
          <p:cNvSpPr/>
          <p:nvPr>
            <p:custDataLst>
              <p:tags r:id="rId21"/>
            </p:custDataLst>
          </p:nvPr>
        </p:nvSpPr>
        <p:spPr>
          <a:xfrm rot="5400000">
            <a:off x="5257483" y="2904490"/>
            <a:ext cx="1806575" cy="1806575"/>
          </a:xfrm>
          <a:prstGeom prst="blockArc">
            <a:avLst>
              <a:gd name="adj1" fmla="val 13643770"/>
              <a:gd name="adj2" fmla="val 17591825"/>
              <a:gd name="adj3" fmla="val 9956"/>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custDataLst>
              <p:tags r:id="rId22"/>
            </p:custDataLst>
          </p:nvPr>
        </p:nvSpPr>
        <p:spPr>
          <a:xfrm>
            <a:off x="571183" y="2607310"/>
            <a:ext cx="2274570" cy="1469390"/>
          </a:xfrm>
          <a:prstGeom prst="rect">
            <a:avLst/>
          </a:prstGeom>
          <a:noFill/>
        </p:spPr>
        <p:txBody>
          <a:bodyPr wrap="square" rtlCol="0" anchor="ctr" anchorCtr="0"/>
          <a:lstStyle/>
          <a:p>
            <a:pPr algn="l" fontAlgn="auto">
              <a:lnSpc>
                <a:spcPct val="150000"/>
              </a:lnSpc>
            </a:pPr>
            <a:r>
              <a:rPr lang="zh-CN" altLang="en-US" sz="1600" b="1" spc="150" dirty="0">
                <a:solidFill>
                  <a:srgbClr val="92D050"/>
                </a:solidFill>
                <a:uFillTx/>
                <a:latin typeface="宋体" panose="02010600030101010101" pitchFamily="2" charset="-122"/>
                <a:ea typeface="宋体" panose="02010600030101010101" pitchFamily="2" charset="-122"/>
                <a:sym typeface="Arial" panose="020B0604020202020204" pitchFamily="34" charset="0"/>
              </a:rPr>
              <a:t>（五）经济型挫折</a:t>
            </a:r>
            <a:endParaRPr lang="zh-CN" altLang="en-US" sz="1600" b="1" spc="150" dirty="0">
              <a:solidFill>
                <a:srgbClr val="92D050"/>
              </a:solidFill>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spc="150" dirty="0">
                <a:solidFill>
                  <a:sysClr val="windowText" lastClr="000000">
                    <a:lumMod val="75000"/>
                    <a:lumOff val="25000"/>
                  </a:sysClr>
                </a:solidFill>
                <a:uFillTx/>
                <a:latin typeface="宋体" panose="02010600030101010101" pitchFamily="2" charset="-122"/>
                <a:ea typeface="宋体" panose="02010600030101010101" pitchFamily="2" charset="-122"/>
                <a:sym typeface="Arial" panose="020B0604020202020204" pitchFamily="34" charset="0"/>
              </a:rPr>
              <a:t>大学生攀比现象屡见不鲜，炫富已经成为大学生彰显个性的一项手段。</a:t>
            </a:r>
            <a:endParaRPr lang="zh-CN" altLang="en-US" sz="1600" spc="150" dirty="0">
              <a:solidFill>
                <a:sysClr val="windowText" lastClr="000000">
                  <a:lumMod val="75000"/>
                  <a:lumOff val="2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51" name="文本框 50"/>
          <p:cNvSpPr txBox="1"/>
          <p:nvPr>
            <p:custDataLst>
              <p:tags r:id="rId23"/>
            </p:custDataLst>
          </p:nvPr>
        </p:nvSpPr>
        <p:spPr>
          <a:xfrm>
            <a:off x="571500" y="4232275"/>
            <a:ext cx="2495550" cy="2009775"/>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rgbClr val="00B050"/>
                </a:solidFill>
                <a:uFillTx/>
                <a:latin typeface="宋体" panose="02010600030101010101" pitchFamily="2" charset="-122"/>
                <a:ea typeface="宋体" panose="02010600030101010101" pitchFamily="2" charset="-122"/>
                <a:sym typeface="Arial" panose="020B0604020202020204" pitchFamily="34" charset="0"/>
              </a:rPr>
              <a:t>（四）情感型挫折</a:t>
            </a:r>
            <a:endParaRPr lang="zh-CN" altLang="en-US" sz="1600" b="1" dirty="0">
              <a:solidFill>
                <a:srgbClr val="00B050"/>
              </a:solidFill>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75000"/>
                    <a:lumOff val="25000"/>
                  </a:sysClr>
                </a:solidFill>
                <a:uFillTx/>
                <a:latin typeface="宋体" panose="02010600030101010101" pitchFamily="2" charset="-122"/>
                <a:ea typeface="宋体" panose="02010600030101010101" pitchFamily="2" charset="-122"/>
                <a:sym typeface="Arial" panose="020B0604020202020204" pitchFamily="34" charset="0"/>
              </a:rPr>
              <a:t>由于缺乏情感交流经验和社会交往经验，他们往往在处理情感问题上表现出激进的心态。</a:t>
            </a:r>
            <a:endParaRPr lang="zh-CN" altLang="en-US" sz="1600" dirty="0">
              <a:solidFill>
                <a:sysClr val="windowText" lastClr="000000">
                  <a:lumMod val="75000"/>
                  <a:lumOff val="2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62" name="文本框 61"/>
          <p:cNvSpPr txBox="1"/>
          <p:nvPr>
            <p:custDataLst>
              <p:tags r:id="rId24"/>
            </p:custDataLst>
          </p:nvPr>
        </p:nvSpPr>
        <p:spPr>
          <a:xfrm>
            <a:off x="9107805" y="2185670"/>
            <a:ext cx="2501265" cy="210312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rPr>
              <a:t>（二）交往型挫折</a:t>
            </a:r>
            <a:endParaRPr lang="zh-CN" altLang="en-US" sz="1600" b="1" dirty="0">
              <a:solidFill>
                <a:schemeClr val="accent1">
                  <a:lumMod val="75000"/>
                </a:schemeClr>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latin typeface="宋体" panose="02010600030101010101" pitchFamily="2" charset="-122"/>
                <a:ea typeface="宋体" panose="02010600030101010101" pitchFamily="2" charset="-122"/>
                <a:sym typeface="Arial" panose="020B0604020202020204" pitchFamily="34" charset="0"/>
              </a:rPr>
              <a:t>中国传统教学模式导致了家长和学校仅仅注重提高学生的各科考试成绩，而忽略了社会交往的重要性。</a:t>
            </a:r>
            <a:endParaRPr lang="zh-CN" altLang="en-US" sz="1600" dirty="0">
              <a:solidFill>
                <a:sysClr val="windowText" lastClr="000000">
                  <a:lumMod val="75000"/>
                  <a:lumOff val="2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63" name="文本框 62"/>
          <p:cNvSpPr txBox="1"/>
          <p:nvPr>
            <p:custDataLst>
              <p:tags r:id="rId25"/>
            </p:custDataLst>
          </p:nvPr>
        </p:nvSpPr>
        <p:spPr>
          <a:xfrm>
            <a:off x="9218295" y="4334510"/>
            <a:ext cx="2516505" cy="200152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6">
                    <a:lumMod val="75000"/>
                  </a:schemeClr>
                </a:solidFill>
                <a:uFillTx/>
                <a:latin typeface="宋体" panose="02010600030101010101" pitchFamily="2" charset="-122"/>
                <a:ea typeface="宋体" panose="02010600030101010101" pitchFamily="2" charset="-122"/>
                <a:sym typeface="Arial" panose="020B0604020202020204" pitchFamily="34" charset="0"/>
              </a:rPr>
              <a:t>（三）就业型挫折</a:t>
            </a:r>
            <a:endParaRPr lang="zh-CN" altLang="en-US" sz="1600" b="1" dirty="0">
              <a:solidFill>
                <a:schemeClr val="accent6">
                  <a:lumMod val="75000"/>
                </a:schemeClr>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75000"/>
                    <a:lumOff val="25000"/>
                  </a:sysClr>
                </a:solidFill>
                <a:uFillTx/>
                <a:latin typeface="宋体" panose="02010600030101010101" pitchFamily="2" charset="-122"/>
                <a:ea typeface="宋体" panose="02010600030101010101" pitchFamily="2" charset="-122"/>
                <a:sym typeface="Arial" panose="020B0604020202020204" pitchFamily="34" charset="0"/>
              </a:rPr>
              <a:t>就业型挫折是发生在大学生毕业后或临近毕业时，面对就业竞争日益激烈的社会环境。</a:t>
            </a:r>
            <a:endParaRPr lang="zh-CN" altLang="en-US" sz="1600" dirty="0">
              <a:solidFill>
                <a:sysClr val="windowText" lastClr="000000">
                  <a:lumMod val="75000"/>
                  <a:lumOff val="2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64" name="文本框 63"/>
          <p:cNvSpPr txBox="1"/>
          <p:nvPr>
            <p:custDataLst>
              <p:tags r:id="rId26"/>
            </p:custDataLst>
          </p:nvPr>
        </p:nvSpPr>
        <p:spPr>
          <a:xfrm>
            <a:off x="8033385" y="706755"/>
            <a:ext cx="3216275" cy="1469390"/>
          </a:xfrm>
          <a:prstGeom prst="rect">
            <a:avLst/>
          </a:prstGeom>
          <a:noFill/>
        </p:spPr>
        <p:txBody>
          <a:bodyPr wrap="square" rtlCol="0" anchor="ctr" anchorCtr="0">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（一）学习型挫折</a:t>
            </a:r>
            <a:endParaRPr lang="zh-CN" altLang="en-US" sz="1600" b="1" dirty="0">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chemeClr val="tx1"/>
                </a:solidFill>
                <a:effectLst/>
                <a:uFillTx/>
                <a:latin typeface="宋体" panose="02010600030101010101" pitchFamily="2" charset="-122"/>
                <a:ea typeface="宋体" panose="02010600030101010101" pitchFamily="2" charset="-122"/>
                <a:sym typeface="Arial" panose="020B0604020202020204" pitchFamily="34" charset="0"/>
              </a:rPr>
              <a:t>学习型挫折是大学生最为常见的挫折，特别是在竞争激烈的社会环境中。</a:t>
            </a:r>
            <a:endParaRPr lang="zh-CN" altLang="en-US" sz="1600" dirty="0">
              <a:solidFill>
                <a:schemeClr val="tx1"/>
              </a:solidFill>
              <a:effectLst/>
              <a:uFillTx/>
              <a:latin typeface="宋体" panose="02010600030101010101" pitchFamily="2" charset="-122"/>
              <a:ea typeface="宋体" panose="02010600030101010101" pitchFamily="2" charset="-122"/>
              <a:sym typeface="Arial" panose="020B0604020202020204" pitchFamily="34" charset="0"/>
            </a:endParaRPr>
          </a:p>
        </p:txBody>
      </p:sp>
      <p:pic>
        <p:nvPicPr>
          <p:cNvPr id="20" name="图形 1"/>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4943158" y="4503420"/>
            <a:ext cx="628650" cy="714375"/>
          </a:xfrm>
          <a:prstGeom prst="rect">
            <a:avLst/>
          </a:prstGeom>
        </p:spPr>
      </p:pic>
      <p:pic>
        <p:nvPicPr>
          <p:cNvPr id="21" name="图形 2"/>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6887528" y="4488815"/>
            <a:ext cx="361950" cy="657225"/>
          </a:xfrm>
          <a:prstGeom prst="rect">
            <a:avLst/>
          </a:prstGeom>
        </p:spPr>
      </p:pic>
      <p:pic>
        <p:nvPicPr>
          <p:cNvPr id="22" name="图形 3"/>
          <p:cNvPicPr>
            <a:picLocks noChangeAspect="1"/>
          </p:cNvPicPr>
          <p:nvPr>
            <p:custDataLst>
              <p:tags r:id="rId33"/>
            </p:custDataLst>
          </p:nvPr>
        </p:nvPicPr>
        <p:blipFill>
          <a:blip r:embed="rId34">
            <a:extLst>
              <a:ext uri="{96DAC541-7B7A-43D3-8B79-37D633B846F1}">
                <asvg:svgBlip xmlns:asvg="http://schemas.microsoft.com/office/drawing/2016/SVG/main" r:embed="rId35"/>
              </a:ext>
            </a:extLst>
          </a:blip>
          <a:stretch>
            <a:fillRect/>
          </a:stretch>
        </p:blipFill>
        <p:spPr>
          <a:xfrm>
            <a:off x="7227253" y="3056890"/>
            <a:ext cx="457200" cy="485775"/>
          </a:xfrm>
          <a:prstGeom prst="rect">
            <a:avLst/>
          </a:prstGeom>
        </p:spPr>
      </p:pic>
      <p:pic>
        <p:nvPicPr>
          <p:cNvPr id="23" name="图形 4"/>
          <p:cNvPicPr>
            <a:picLocks noChangeAspect="1"/>
          </p:cNvPicPr>
          <p:nvPr>
            <p:custDataLst>
              <p:tags r:id="rId36"/>
            </p:custDataLst>
          </p:nvPr>
        </p:nvPicPr>
        <p:blipFill>
          <a:blip r:embed="rId37">
            <a:extLst>
              <a:ext uri="{96DAC541-7B7A-43D3-8B79-37D633B846F1}">
                <asvg:svgBlip xmlns:asvg="http://schemas.microsoft.com/office/drawing/2016/SVG/main" r:embed="rId38"/>
              </a:ext>
            </a:extLst>
          </a:blip>
          <a:stretch>
            <a:fillRect/>
          </a:stretch>
        </p:blipFill>
        <p:spPr>
          <a:xfrm>
            <a:off x="5822633" y="2137410"/>
            <a:ext cx="676275" cy="466725"/>
          </a:xfrm>
          <a:prstGeom prst="rect">
            <a:avLst/>
          </a:prstGeom>
        </p:spPr>
      </p:pic>
      <p:pic>
        <p:nvPicPr>
          <p:cNvPr id="24" name="图形 5"/>
          <p:cNvPicPr>
            <a:picLocks noChangeAspect="1"/>
          </p:cNvPicPr>
          <p:nvPr>
            <p:custDataLst>
              <p:tags r:id="rId39"/>
            </p:custDataLst>
          </p:nvPr>
        </p:nvPicPr>
        <p:blipFill>
          <a:blip r:embed="rId40">
            <a:extLst>
              <a:ext uri="{96DAC541-7B7A-43D3-8B79-37D633B846F1}">
                <asvg:svgBlip xmlns:asvg="http://schemas.microsoft.com/office/drawing/2016/SVG/main" r:embed="rId41"/>
              </a:ext>
            </a:extLst>
          </a:blip>
          <a:stretch>
            <a:fillRect/>
          </a:stretch>
        </p:blipFill>
        <p:spPr>
          <a:xfrm>
            <a:off x="4503103" y="3004185"/>
            <a:ext cx="571500" cy="590550"/>
          </a:xfrm>
          <a:prstGeom prst="rect">
            <a:avLst/>
          </a:prstGeom>
        </p:spPr>
      </p:pic>
      <p:pic>
        <p:nvPicPr>
          <p:cNvPr id="25" name="图形 6"/>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5875338" y="3540125"/>
            <a:ext cx="571500" cy="542925"/>
          </a:xfrm>
          <a:prstGeom prst="rect">
            <a:avLst/>
          </a:prstGeom>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5.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6.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7.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8.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19.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0.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21.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1"/>
  <p:tag name="KSO_WM_UNIT_ID" val="diagram20169785_3*q_h_i*1_5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1"/>
  <p:tag name="KSO_WM_UNIT_ID" val="diagram20169785_3*q_h_i*1_4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3*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3*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3*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3*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3*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785_3*q_h_i*1_5_2"/>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3*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785_3*q_h_i*1_4_2"/>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3*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3*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3*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3"/>
  <p:tag name="KSO_WM_UNIT_ID" val="diagram20169785_3*q_h_i*1_4_3"/>
  <p:tag name="KSO_WM_TEMPLATE_CATEGORY" val="diagram"/>
  <p:tag name="KSO_WM_TEMPLATE_INDEX" val="20169785"/>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 name="KSO_WM_UNIT_TEXT_FILL_FORE_SCHEMECOLOR_INDEX" val="14"/>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5_3"/>
  <p:tag name="KSO_WM_UNIT_ID" val="diagram20169785_3*q_h_i*1_5_3"/>
  <p:tag name="KSO_WM_TEMPLATE_CATEGORY" val="diagram"/>
  <p:tag name="KSO_WM_TEMPLATE_INDEX" val="20169785"/>
  <p:tag name="KSO_WM_UNIT_LAYERLEVEL" val="1_1_1"/>
  <p:tag name="KSO_WM_TAG_VERSION" val="1.0"/>
  <p:tag name="KSO_WM_BEAUTIFY_FLAG" val="#wm#"/>
  <p:tag name="KSO_WM_UNIT_FILL_FORE_SCHEMECOLOR_INDEX" val="9"/>
  <p:tag name="KSO_WM_UNIT_FILL_TYPE" val="1"/>
  <p:tag name="KSO_WM_UNIT_LINE_FORE_SCHEMECOLOR_INDEX" val="9"/>
  <p:tag name="KSO_WM_UNIT_LINE_FILL_TYPE" val="2"/>
  <p:tag name="KSO_WM_UNIT_TEXT_FILL_FORE_SCHEMECOLOR_INDEX" val="14"/>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3*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3*q_i*1_2"/>
  <p:tag name="KSO_WM_TEMPLATE_CATEGORY" val="diagram"/>
  <p:tag name="KSO_WM_TEMPLATE_INDEX" val="20169785"/>
  <p:tag name="KSO_WM_UNIT_LAYERLEVEL" val="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3*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3*q_i*1_4"/>
  <p:tag name="KSO_WM_TEMPLATE_CATEGORY" val="diagram"/>
  <p:tag name="KSO_WM_TEMPLATE_INDEX" val="20169785"/>
  <p:tag name="KSO_WM_UNIT_LAYERLEVEL" val="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5"/>
  <p:tag name="KSO_WM_UNIT_ID" val="diagram20169785_3*q_i*1_5"/>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6"/>
  <p:tag name="KSO_WM_UNIT_ID" val="diagram20169785_3*q_i*1_6"/>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44.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785_3*q_h_f*1_5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5.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785_3*q_h_f*1_4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6.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3*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3*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8.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3*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49.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785_3*q_h_x*1_4_1"/>
  <p:tag name="KSO_WM_TEMPLATE_CATEGORY" val="diagram"/>
  <p:tag name="KSO_WM_TEMPLATE_INDEX" val="20169785"/>
  <p:tag name="KSO_WM_UNIT_LAYERLEVEL" val="1_1_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50.xml><?xml version="1.0" encoding="utf-8"?>
<p:tagLst xmlns:p="http://schemas.openxmlformats.org/presentationml/2006/main">
  <p:tag name="KSO_WM_UNIT_VALUE" val="182*100"/>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3*q_h_x*1_3_1"/>
  <p:tag name="KSO_WM_TEMPLATE_CATEGORY" val="diagram"/>
  <p:tag name="KSO_WM_TEMPLATE_INDEX" val="20169785"/>
  <p:tag name="KSO_WM_UNIT_LAYERLEVEL" val="1_1_1"/>
  <p:tag name="KSO_WM_TAG_VERSION" val="1.0"/>
  <p:tag name="KSO_WM_BEAUTIFY_FLAG" val="#wm#"/>
</p:tagLst>
</file>

<file path=ppt/tags/tag51.xml><?xml version="1.0" encoding="utf-8"?>
<p:tagLst xmlns:p="http://schemas.openxmlformats.org/presentationml/2006/main">
  <p:tag name="KSO_WM_UNIT_VALUE" val="135*127"/>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3*q_h_x*1_2_1"/>
  <p:tag name="KSO_WM_TEMPLATE_CATEGORY" val="diagram"/>
  <p:tag name="KSO_WM_TEMPLATE_INDEX" val="20169785"/>
  <p:tag name="KSO_WM_UNIT_LAYERLEVEL" val="1_1_1"/>
  <p:tag name="KSO_WM_TAG_VERSION" val="1.0"/>
  <p:tag name="KSO_WM_BEAUTIFY_FLAG" val="#wm#"/>
</p:tagLst>
</file>

<file path=ppt/tags/tag52.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3*q_h_x*1_1_1"/>
  <p:tag name="KSO_WM_TEMPLATE_CATEGORY" val="diagram"/>
  <p:tag name="KSO_WM_TEMPLATE_INDEX" val="20169785"/>
  <p:tag name="KSO_WM_UNIT_LAYERLEVEL" val="1_1_1"/>
  <p:tag name="KSO_WM_TAG_VERSION" val="1.0"/>
  <p:tag name="KSO_WM_BEAUTIFY_FLAG" val="#wm#"/>
</p:tagLst>
</file>

<file path=ppt/tags/tag53.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5_1"/>
  <p:tag name="KSO_WM_UNIT_ID" val="diagram20169785_3*q_h_x*1_5_1"/>
  <p:tag name="KSO_WM_TEMPLATE_CATEGORY" val="diagram"/>
  <p:tag name="KSO_WM_TEMPLATE_INDEX" val="20169785"/>
  <p:tag name="KSO_WM_UNIT_LAYERLEVEL" val="1_1_1"/>
  <p:tag name="KSO_WM_TAG_VERSION" val="1.0"/>
  <p:tag name="KSO_WM_BEAUTIFY_FLAG" val="#wm#"/>
</p:tagLst>
</file>

<file path=ppt/tags/tag54.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3*q_x*1_1"/>
  <p:tag name="KSO_WM_TEMPLATE_CATEGORY" val="diagram"/>
  <p:tag name="KSO_WM_TEMPLATE_INDEX" val="20169785"/>
  <p:tag name="KSO_WM_UNIT_LAYERLEVEL" val="1_1"/>
  <p:tag name="KSO_WM_TAG_VERSION" val="1.0"/>
  <p:tag name="KSO_WM_BEAUTIFY_FLAG" val="#wm#"/>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68_2*l_h_i*1_1_1"/>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68_2*l_h_i*1_1_2"/>
  <p:tag name="KSO_WM_TEMPLATE_CATEGORY" val="diagram"/>
  <p:tag name="KSO_WM_TEMPLATE_INDEX" val="20228068"/>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68_2*l_h_i*1_1_3"/>
  <p:tag name="KSO_WM_TEMPLATE_CATEGORY" val="diagram"/>
  <p:tag name="KSO_WM_TEMPLATE_INDEX" val="20228068"/>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68_2*l_h_i*1_2_1"/>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68_2*l_h_i*1_2_2"/>
  <p:tag name="KSO_WM_TEMPLATE_CATEGORY" val="diagram"/>
  <p:tag name="KSO_WM_TEMPLATE_INDEX" val="20228068"/>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68_2*l_h_i*1_2_3"/>
  <p:tag name="KSO_WM_TEMPLATE_CATEGORY" val="diagram"/>
  <p:tag name="KSO_WM_TEMPLATE_INDEX" val="20228068"/>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6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68_2*l_h_a*1_1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63.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68_2*l_h_a*1_2_1"/>
  <p:tag name="KSO_WM_TEMPLATE_CATEGORY" val="diagram"/>
  <p:tag name="KSO_WM_TEMPLATE_INDEX" val="20228068"/>
  <p:tag name="KSO_WM_UNIT_LAYERLEVEL" val="1_1_1"/>
  <p:tag name="KSO_WM_TAG_VERSION" val="1.0"/>
  <p:tag name="KSO_WM_BEAUTIFY_FLAG" val="#wm#"/>
  <p:tag name="KSO_WM_UNIT_TEXT_FILL_FORE_SCHEMECOLOR_INDEX" val="6"/>
  <p:tag name="KSO_WM_UNIT_TEXT_FILL_TYPE" val="1"/>
</p:tagLst>
</file>

<file path=ppt/tags/tag64.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28068_2*l_h_x*1_1_1"/>
  <p:tag name="KSO_WM_TEMPLATE_CATEGORY" val="diagram"/>
  <p:tag name="KSO_WM_TEMPLATE_INDEX" val="20228068"/>
  <p:tag name="KSO_WM_UNIT_LAYERLEVEL" val="1_1_1"/>
  <p:tag name="KSO_WM_TAG_VERSION" val="1.0"/>
  <p:tag name="KSO_WM_BEAUTIFY_FLAG" val="#wm#"/>
</p:tagLst>
</file>

<file path=ppt/tags/tag65.xml><?xml version="1.0" encoding="utf-8"?>
<p:tagLst xmlns:p="http://schemas.openxmlformats.org/presentationml/2006/main">
  <p:tag name="KSO_WM_UNIT_VALUE" val="110*110"/>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28068_2*l_h_x*1_2_1"/>
  <p:tag name="KSO_WM_TEMPLATE_CATEGORY" val="diagram"/>
  <p:tag name="KSO_WM_TEMPLATE_INDEX" val="20228068"/>
  <p:tag name="KSO_WM_UNIT_LAYERLEVEL" val="1_1_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diagram20228068_2*i*1"/>
  <p:tag name="KSO_WM_TEMPLATE_CATEGORY" val="diagram"/>
  <p:tag name="KSO_WM_TEMPLATE_INDEX" val="20228068"/>
  <p:tag name="KSO_WM_UNIT_LAYERLEVEL" val="1"/>
  <p:tag name="KSO_WM_TAG_VERSION" val="1.0"/>
  <p:tag name="KSO_WM_BEAUTIFY_FLAG" val="#wm#"/>
  <p:tag name="KSO_WM_UNIT_LINE_FORE_SCHEMECOLOR_INDEX" val="5"/>
  <p:tag name="KSO_WM_UNIT_LINE_FILL_TYPE" val="2"/>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PP_MARK_KEY" val="7cacf78b-9b70-4a39-840d-a097007d870d"/>
  <p:tag name="COMMONDATA" val="eyJjb3VudCI6OCwiaGRpZCI6IjE2NzkzYTgxZGZkNWQ2NGQ2ZGIzZjlkNmQzMTQ4ZmYxIiwidXNlckNvdW50Ijox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2760</Words>
  <Application>WPS 演示</Application>
  <PresentationFormat>宽屏</PresentationFormat>
  <Paragraphs>120</Paragraphs>
  <Slides>19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19</vt:i4>
      </vt:variant>
    </vt:vector>
  </HeadingPairs>
  <TitlesOfParts>
    <vt:vector size="31" baseType="lpstr">
      <vt:lpstr>Arial</vt:lpstr>
      <vt:lpstr>宋体</vt:lpstr>
      <vt:lpstr>Wingdings</vt:lpstr>
      <vt:lpstr>黑体</vt:lpstr>
      <vt:lpstr>汉仪文黑-55简</vt:lpstr>
      <vt:lpstr>Gill Sans</vt:lpstr>
      <vt:lpstr>微软雅黑</vt:lpstr>
      <vt:lpstr>Calibri</vt:lpstr>
      <vt:lpstr>Calibri Light</vt:lpstr>
      <vt:lpstr>Gill Sans MT</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云卷云舒</cp:lastModifiedBy>
  <cp:revision>56</cp:revision>
  <dcterms:created xsi:type="dcterms:W3CDTF">2020-11-02T00:16:00Z</dcterms:created>
  <dcterms:modified xsi:type="dcterms:W3CDTF">2023-04-12T01:02:04Z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KSOTemplateUUID">
    <vt:lpwstr>v1.0_mb_FYPQbM/Idg0/3FlFuKmlMg==</vt:lpwstr>
  </property>
  <property fmtid="{D5CDD505-2E9C-101B-9397-08002B2CF9AE}" pid="4" name="ICV">
    <vt:lpwstr>EB2A524EA31F41FBB37A26437181D399</vt:lpwstr>
  </property>
</Properties>
</file>