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0.svg" ContentType="image/svg+xml"/>
  <Override PartName="/ppt/media/image12.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302" r:id="rId8"/>
    <p:sldId id="262" r:id="rId9"/>
    <p:sldId id="290" r:id="rId10"/>
    <p:sldId id="303" r:id="rId11"/>
    <p:sldId id="291" r:id="rId12"/>
    <p:sldId id="276" r:id="rId13"/>
    <p:sldId id="261" r:id="rId14"/>
    <p:sldId id="292" r:id="rId15"/>
    <p:sldId id="304" r:id="rId16"/>
    <p:sldId id="305" r:id="rId17"/>
    <p:sldId id="306" r:id="rId18"/>
    <p:sldId id="257" r:id="rId19"/>
  </p:sldIdLst>
  <p:sldSz cx="12192000" cy="6858000"/>
  <p:notesSz cx="6858000" cy="9144000"/>
  <p:embeddedFontLst>
    <p:embeddedFont>
      <p:font typeface="黑体" panose="02010609060101010101" charset="-122"/>
      <p:regular r:id="rId23"/>
    </p:embeddedFont>
    <p:embeddedFont>
      <p:font typeface="汉仪文黑-55简" panose="00020600040101010101" pitchFamily="18" charset="-122"/>
      <p:regular r:id="rId24"/>
    </p:embeddedFont>
    <p:embeddedFont>
      <p:font typeface="微软雅黑" panose="020B0503020204020204" charset="-122"/>
      <p:regular r:id="rId25"/>
    </p:embeddedFont>
    <p:embeddedFont>
      <p:font typeface="Calibri" panose="020F0502020204030204" charset="0"/>
      <p:regular r:id="rId26"/>
      <p:bold r:id="rId27"/>
      <p:italic r:id="rId28"/>
      <p:boldItalic r:id="rId29"/>
    </p:embeddedFont>
    <p:embeddedFont>
      <p:font typeface="Calibri Light" panose="02010600030101010101" charset="-122"/>
      <p:regular r:id="rId30"/>
    </p:embeddedFont>
  </p:embeddedFontLst>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1" Type="http://schemas.openxmlformats.org/officeDocument/2006/relationships/tags" Target="tags/tag29.xml"/><Relationship Id="rId30" Type="http://schemas.openxmlformats.org/officeDocument/2006/relationships/font" Target="fonts/font8.fntdata"/><Relationship Id="rId3" Type="http://schemas.openxmlformats.org/officeDocument/2006/relationships/slide" Target="slides/slide1.xml"/><Relationship Id="rId29" Type="http://schemas.openxmlformats.org/officeDocument/2006/relationships/font" Target="fonts/font7.fntdata"/><Relationship Id="rId28" Type="http://schemas.openxmlformats.org/officeDocument/2006/relationships/font" Target="fonts/font6.fntdata"/><Relationship Id="rId27" Type="http://schemas.openxmlformats.org/officeDocument/2006/relationships/font" Target="fonts/font5.fntdata"/><Relationship Id="rId26" Type="http://schemas.openxmlformats.org/officeDocument/2006/relationships/font" Target="fonts/font4.fntdata"/><Relationship Id="rId25" Type="http://schemas.openxmlformats.org/officeDocument/2006/relationships/font" Target="fonts/font3.fntdata"/><Relationship Id="rId24" Type="http://schemas.openxmlformats.org/officeDocument/2006/relationships/font" Target="fonts/font2.fntdata"/><Relationship Id="rId23" Type="http://schemas.openxmlformats.org/officeDocument/2006/relationships/font" Target="fonts/font1.fntdata"/><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9" Type="http://schemas.openxmlformats.org/officeDocument/2006/relationships/slideLayout" Target="../slideLayouts/slideLayout1.xml"/><Relationship Id="rId28" Type="http://schemas.openxmlformats.org/officeDocument/2006/relationships/image" Target="../media/image12.svg"/><Relationship Id="rId27" Type="http://schemas.openxmlformats.org/officeDocument/2006/relationships/image" Target="../media/image11.png"/><Relationship Id="rId26" Type="http://schemas.openxmlformats.org/officeDocument/2006/relationships/tags" Target="../tags/tag24.xml"/><Relationship Id="rId25" Type="http://schemas.openxmlformats.org/officeDocument/2006/relationships/image" Target="../media/image10.svg"/><Relationship Id="rId24" Type="http://schemas.openxmlformats.org/officeDocument/2006/relationships/image" Target="../media/image9.png"/><Relationship Id="rId23" Type="http://schemas.openxmlformats.org/officeDocument/2006/relationships/tags" Target="../tags/tag23.xml"/><Relationship Id="rId22" Type="http://schemas.openxmlformats.org/officeDocument/2006/relationships/image" Target="../media/image8.svg"/><Relationship Id="rId21" Type="http://schemas.openxmlformats.org/officeDocument/2006/relationships/image" Target="../media/image7.png"/><Relationship Id="rId20" Type="http://schemas.openxmlformats.org/officeDocument/2006/relationships/tags" Target="../tags/tag22.xml"/><Relationship Id="rId2" Type="http://schemas.openxmlformats.org/officeDocument/2006/relationships/tags" Target="../tags/tag6.xml"/><Relationship Id="rId19" Type="http://schemas.openxmlformats.org/officeDocument/2006/relationships/image" Target="../media/image6.svg"/><Relationship Id="rId18" Type="http://schemas.openxmlformats.org/officeDocument/2006/relationships/image" Target="../media/image5.png"/><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tags" Target="../tags/tag2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三、性格塑造的影响因素</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7245" y="260350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683000" y="469455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778625" y="450596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451600" y="364426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86070" y="16789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00550" y="3639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481695" y="414337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796030" y="433705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18965" y="220027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66385" y="297561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66385" y="298958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66385" y="298958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66385" y="298958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539115" y="1156970"/>
            <a:ext cx="4088130" cy="211010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（一）家庭方面的影响</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孩子从小就跟爸爸妈妈生活在一起，父母平时的一言一行一举一动，孩子都看在眼里记在心里，也就是说父母的言行举止对子女起着潜移默化的作用。</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024495" y="1583055"/>
            <a:ext cx="3664585" cy="24650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（二）社会因素的影响</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在社会快速发展的背后是各种各样不良信息的生成，学生在刚接触社会这个大家庭时，由于受到这些不良信息的影响，会使他们产生害怕、恐惧的心理，进而逐渐让其害怕社交，把自己封闭起来。</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383540" y="3527425"/>
            <a:ext cx="3602355" cy="27711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（三）主观因素的影响</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当然，性格的塑造与家庭、社会的关系很大，但是这并不意味着否定了个体主观的因素。许多大学生在成长过程中没有形成正确的交际能力，这使得他们在与他人交流时会害怕，会胆怯。</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83605" y="362140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206615" y="440626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010275" y="214757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23460" y="4337050"/>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466215"/>
            <a:ext cx="10226675" cy="4661535"/>
          </a:xfrm>
          <a:prstGeom prst="rect">
            <a:avLst/>
          </a:prstGeom>
          <a:noFill/>
        </p:spPr>
        <p:txBody>
          <a:bodyPr wrap="square" rtlCol="0">
            <a:spAutoFit/>
          </a:bodyPr>
          <a:lstStyle/>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 贝多芬成为大师之后，坚持自己勇于创新的方向和目标。在许多人都被贝多芬的曲子征服的同时，也有很多人不能理解和接受他所创作的曲子，自然也不能理解和接受他的创作精神。一些守旧的同行或外行开始攻击贝多芬。</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贝多芬的曲子简直让人莫名其妙，他所表现的都是深奥难懂的东西，真不知道他在想些什么？”有人这样说。“贝多芬的曲子，太矫揉造作了，一点也不自然，旋律别扭，歌唱者很难跟上这样的调子。”也有人这样说。</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对于这些攻击，他写信给一家音乐杂志说：“请你们的评论员对自己的言论负责，你们的言论可能会有严重的误导作用。一些有前途的年轻音乐家可能会被你们吓倒，因而改变他们的艺术方向，至于我，我并不认为自己完美而不应受到任何评论，只是你们的评论实在是外行话。因此我要说你们根本就不懂什么是音乐。”他丝毫不被外界的非议和攻击所吓倒，一直沿着自己所追求的艺术方向前进，终于登上巅峰，取得巨大成功。</a:t>
            </a:r>
            <a:endParaRPr lang="en-US" altLang="zh-CN"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03885" y="1402080"/>
            <a:ext cx="7137400" cy="4707890"/>
          </a:xfrm>
          <a:prstGeom prst="rect">
            <a:avLst/>
          </a:prstGeom>
          <a:noFill/>
        </p:spPr>
        <p:txBody>
          <a:bodyPr wrap="square" rtlCol="0">
            <a:spAutoFit/>
          </a:bodyPr>
          <a:p>
            <a:pPr indent="0" fontAlgn="auto">
              <a:lnSpc>
                <a:spcPct val="150000"/>
              </a:lnSpc>
            </a:pPr>
            <a:r>
              <a:rPr lang="zh-CN" altLang="en-US" sz="2000" b="1"/>
              <a:t>（一）活动目的</a:t>
            </a:r>
            <a:endParaRPr lang="zh-CN" altLang="en-US" sz="2000" b="1"/>
          </a:p>
          <a:p>
            <a:pPr indent="0" fontAlgn="auto">
              <a:lnSpc>
                <a:spcPct val="150000"/>
              </a:lnSpc>
            </a:pPr>
            <a:r>
              <a:rPr lang="zh-CN" altLang="en-US" sz="2000"/>
              <a:t>自我调整包括两种含义：</a:t>
            </a:r>
            <a:endParaRPr lang="zh-CN" altLang="en-US" sz="2000"/>
          </a:p>
          <a:p>
            <a:pPr indent="0" fontAlgn="auto">
              <a:lnSpc>
                <a:spcPct val="150000"/>
              </a:lnSpc>
            </a:pPr>
            <a:r>
              <a:rPr lang="zh-CN" altLang="en-US" sz="2000"/>
              <a:t>①通过调整处世原则来转变性格发展的方向；</a:t>
            </a:r>
            <a:endParaRPr lang="zh-CN" altLang="en-US" sz="2000"/>
          </a:p>
          <a:p>
            <a:pPr indent="0" fontAlgn="auto">
              <a:lnSpc>
                <a:spcPct val="150000"/>
              </a:lnSpc>
            </a:pPr>
            <a:r>
              <a:rPr lang="zh-CN" altLang="en-US" sz="2000"/>
              <a:t>②通过调整行为方式，以正确的行为方式来取代原有的行为方式，并使之习惯化，缓慢地改变性格特征。</a:t>
            </a:r>
            <a:endParaRPr lang="zh-CN" altLang="en-US" sz="2000"/>
          </a:p>
          <a:p>
            <a:pPr indent="0" fontAlgn="auto">
              <a:lnSpc>
                <a:spcPct val="150000"/>
              </a:lnSpc>
            </a:pPr>
            <a:r>
              <a:rPr lang="zh-CN" altLang="en-US" sz="2000"/>
              <a:t>性格是人对现实的态度及其相应的行为方式，而人的态度与行为都依附于人的处世原则。人总是以其处世原则来评价事物，进而影响自己表达态度的行为方式。处世原则在很大程度上能对性格起定向作用。因此，调整了自己的处世原则，就会使性格发生相应改变。</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一、对现实人格的自我调整活动</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924800" y="2171065"/>
            <a:ext cx="3687445" cy="314071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249680"/>
            <a:ext cx="7137400" cy="4707890"/>
          </a:xfrm>
          <a:prstGeom prst="rect">
            <a:avLst/>
          </a:prstGeom>
          <a:noFill/>
        </p:spPr>
        <p:txBody>
          <a:bodyPr wrap="square" rtlCol="0">
            <a:spAutoFit/>
          </a:bodyPr>
          <a:p>
            <a:pPr indent="0" fontAlgn="auto">
              <a:lnSpc>
                <a:spcPct val="150000"/>
              </a:lnSpc>
            </a:pPr>
            <a:r>
              <a:rPr lang="zh-CN" altLang="en-US" sz="2000" b="1"/>
              <a:t>（二）活动主题</a:t>
            </a:r>
            <a:endParaRPr lang="zh-CN" altLang="en-US" sz="2000" b="1"/>
          </a:p>
          <a:p>
            <a:pPr indent="0" fontAlgn="auto">
              <a:lnSpc>
                <a:spcPct val="150000"/>
              </a:lnSpc>
            </a:pPr>
            <a:r>
              <a:rPr lang="zh-CN" altLang="en-US" sz="2000"/>
              <a:t>对现实人格的自我调整。</a:t>
            </a:r>
            <a:endParaRPr lang="zh-CN" altLang="en-US" sz="2000"/>
          </a:p>
          <a:p>
            <a:pPr indent="0" fontAlgn="auto">
              <a:lnSpc>
                <a:spcPct val="150000"/>
              </a:lnSpc>
            </a:pPr>
            <a:r>
              <a:rPr lang="zh-CN" altLang="en-US" sz="2000" b="1"/>
              <a:t>（三）活动准备</a:t>
            </a:r>
            <a:endParaRPr lang="zh-CN" altLang="en-US" sz="2000" b="1"/>
          </a:p>
          <a:p>
            <a:pPr indent="0" fontAlgn="auto">
              <a:lnSpc>
                <a:spcPct val="150000"/>
              </a:lnSpc>
            </a:pPr>
            <a:r>
              <a:rPr lang="zh-CN" altLang="en-US" sz="2000"/>
              <a:t>反省列表。</a:t>
            </a:r>
            <a:endParaRPr lang="zh-CN" altLang="en-US" sz="2000"/>
          </a:p>
          <a:p>
            <a:pPr indent="0" fontAlgn="auto">
              <a:lnSpc>
                <a:spcPct val="150000"/>
              </a:lnSpc>
            </a:pPr>
            <a:r>
              <a:rPr lang="zh-CN" altLang="en-US" sz="2000" b="1"/>
              <a:t>（四）活动时间</a:t>
            </a:r>
            <a:endParaRPr lang="zh-CN" altLang="en-US" sz="2000" b="1"/>
          </a:p>
          <a:p>
            <a:pPr indent="0" fontAlgn="auto">
              <a:lnSpc>
                <a:spcPct val="150000"/>
              </a:lnSpc>
            </a:pPr>
            <a:r>
              <a:rPr lang="zh-CN" altLang="en-US" sz="2000"/>
              <a:t>每日睡前。</a:t>
            </a:r>
            <a:endParaRPr lang="zh-CN" altLang="en-US" sz="2000"/>
          </a:p>
          <a:p>
            <a:pPr indent="0" fontAlgn="auto">
              <a:lnSpc>
                <a:spcPct val="150000"/>
              </a:lnSpc>
            </a:pPr>
            <a:r>
              <a:rPr lang="zh-CN" altLang="en-US" sz="2000" b="1"/>
              <a:t>（五）活动内容</a:t>
            </a:r>
            <a:endParaRPr lang="zh-CN" altLang="en-US" sz="2000" b="1"/>
          </a:p>
          <a:p>
            <a:pPr indent="0" fontAlgn="auto">
              <a:lnSpc>
                <a:spcPct val="150000"/>
              </a:lnSpc>
            </a:pPr>
            <a:r>
              <a:rPr lang="zh-CN" altLang="en-US" sz="2000"/>
              <a:t>1. 反思自我行为，调整处事方式</a:t>
            </a:r>
            <a:endParaRPr lang="zh-CN" altLang="en-US" sz="2000"/>
          </a:p>
          <a:p>
            <a:pPr indent="0" fontAlgn="auto">
              <a:lnSpc>
                <a:spcPct val="150000"/>
              </a:lnSpc>
            </a:pPr>
            <a:r>
              <a:rPr lang="zh-CN" altLang="en-US" sz="2000"/>
              <a:t>2. 改变行为本身，优化内在性格</a:t>
            </a:r>
            <a:endParaRPr lang="zh-CN" altLang="en-US" sz="2000"/>
          </a:p>
          <a:p>
            <a:pPr indent="0" fontAlgn="auto">
              <a:lnSpc>
                <a:spcPct val="150000"/>
              </a:lnSpc>
            </a:pPr>
            <a:r>
              <a:rPr lang="zh-CN" altLang="en-US" sz="2000"/>
              <a:t>3. 改造生活环境，潜在塑造性格</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一、对现实人格的自我调整活动</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6025515" y="1630680"/>
            <a:ext cx="5079365" cy="35896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19125" y="1447800"/>
            <a:ext cx="6070600" cy="4246245"/>
          </a:xfrm>
          <a:prstGeom prst="rect">
            <a:avLst/>
          </a:prstGeom>
          <a:noFill/>
        </p:spPr>
        <p:txBody>
          <a:bodyPr wrap="square" rtlCol="0">
            <a:spAutoFit/>
          </a:bodyPr>
          <a:p>
            <a:pPr indent="0" fontAlgn="auto">
              <a:lnSpc>
                <a:spcPct val="150000"/>
              </a:lnSpc>
            </a:pPr>
            <a:r>
              <a:rPr lang="zh-CN" altLang="en-US" sz="2000" b="1"/>
              <a:t>（一）活动目的</a:t>
            </a:r>
            <a:endParaRPr lang="zh-CN" altLang="en-US" sz="2000" b="1"/>
          </a:p>
          <a:p>
            <a:pPr indent="0" fontAlgn="auto">
              <a:lnSpc>
                <a:spcPct val="150000"/>
              </a:lnSpc>
            </a:pPr>
            <a:r>
              <a:rPr lang="zh-CN" altLang="en-US" sz="2000"/>
              <a:t>对已经具备现实人格和虚拟人格的大学生来说，虚拟人格与真实人格的剥离是性格优化的第一步。对于许多大学生来说，虚拟人格的产生已经不是最重要的问题，最重要的问题是要正确认识虚拟人格和现实人格的界限。虚拟人格是网络时代背景下的产物，大学生的虚拟人格建设需要依赖能够藏匿身影、隐瞒身份的虚拟平台，那么引导自身摆脱虚拟人格也需要借助网络去达成目标。</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二、对双重人格的性格优化活动</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7272655" y="2003425"/>
            <a:ext cx="3696335" cy="32988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47395" y="1402080"/>
            <a:ext cx="5885180" cy="4707890"/>
          </a:xfrm>
          <a:prstGeom prst="rect">
            <a:avLst/>
          </a:prstGeom>
          <a:noFill/>
        </p:spPr>
        <p:txBody>
          <a:bodyPr wrap="square" rtlCol="0">
            <a:spAutoFit/>
          </a:bodyPr>
          <a:p>
            <a:pPr indent="0" fontAlgn="auto">
              <a:lnSpc>
                <a:spcPct val="150000"/>
              </a:lnSpc>
            </a:pPr>
            <a:r>
              <a:rPr lang="zh-CN" altLang="en-US" sz="2000" b="1"/>
              <a:t>（二）活动主题</a:t>
            </a:r>
            <a:endParaRPr lang="zh-CN" altLang="en-US" sz="2000" b="1"/>
          </a:p>
          <a:p>
            <a:pPr indent="0" fontAlgn="auto">
              <a:lnSpc>
                <a:spcPct val="150000"/>
              </a:lnSpc>
            </a:pPr>
            <a:r>
              <a:rPr lang="zh-CN" altLang="en-US" sz="2000"/>
              <a:t>对双重人格的性格优化。</a:t>
            </a:r>
            <a:endParaRPr lang="zh-CN" altLang="en-US" sz="2000"/>
          </a:p>
          <a:p>
            <a:pPr indent="0" fontAlgn="auto">
              <a:lnSpc>
                <a:spcPct val="150000"/>
              </a:lnSpc>
            </a:pPr>
            <a:r>
              <a:rPr lang="zh-CN" altLang="en-US" sz="2000" b="1"/>
              <a:t>（三）活动准备</a:t>
            </a:r>
            <a:endParaRPr lang="zh-CN" altLang="en-US" sz="2000" b="1"/>
          </a:p>
          <a:p>
            <a:pPr indent="0" fontAlgn="auto">
              <a:lnSpc>
                <a:spcPct val="150000"/>
              </a:lnSpc>
            </a:pPr>
            <a:r>
              <a:rPr lang="zh-CN" altLang="en-US" sz="2000"/>
              <a:t>自我了解、性格测试。</a:t>
            </a:r>
            <a:endParaRPr lang="zh-CN" altLang="en-US" sz="2000"/>
          </a:p>
          <a:p>
            <a:pPr indent="0" fontAlgn="auto">
              <a:lnSpc>
                <a:spcPct val="150000"/>
              </a:lnSpc>
            </a:pPr>
            <a:r>
              <a:rPr lang="zh-CN" altLang="en-US" sz="2000" b="1"/>
              <a:t>（四）活动时间</a:t>
            </a:r>
            <a:endParaRPr lang="zh-CN" altLang="en-US" sz="2000" b="1"/>
          </a:p>
          <a:p>
            <a:pPr indent="0" fontAlgn="auto">
              <a:lnSpc>
                <a:spcPct val="150000"/>
              </a:lnSpc>
            </a:pPr>
            <a:r>
              <a:rPr lang="zh-CN" altLang="en-US" sz="2000"/>
              <a:t>每日睡前。</a:t>
            </a:r>
            <a:endParaRPr lang="zh-CN" altLang="en-US" sz="2000"/>
          </a:p>
          <a:p>
            <a:pPr indent="0" fontAlgn="auto">
              <a:lnSpc>
                <a:spcPct val="150000"/>
              </a:lnSpc>
            </a:pPr>
            <a:r>
              <a:rPr lang="zh-CN" altLang="en-US" sz="2000" b="1"/>
              <a:t>（五）活动内容</a:t>
            </a:r>
            <a:endParaRPr lang="zh-CN" altLang="en-US" sz="2000" b="1"/>
          </a:p>
          <a:p>
            <a:pPr indent="0" fontAlgn="auto">
              <a:lnSpc>
                <a:spcPct val="150000"/>
              </a:lnSpc>
            </a:pPr>
            <a:r>
              <a:rPr lang="zh-CN" altLang="en-US" sz="2000"/>
              <a:t>1. 通过虚拟社会培养理想人格</a:t>
            </a:r>
            <a:endParaRPr lang="zh-CN" altLang="en-US" sz="2000"/>
          </a:p>
          <a:p>
            <a:pPr indent="0" fontAlgn="auto">
              <a:lnSpc>
                <a:spcPct val="150000"/>
              </a:lnSpc>
            </a:pPr>
            <a:r>
              <a:rPr lang="zh-CN" altLang="en-US" sz="2000"/>
              <a:t>2. 通过虚拟社区强化薄弱短板</a:t>
            </a:r>
            <a:endParaRPr lang="zh-CN" altLang="en-US" sz="2000"/>
          </a:p>
          <a:p>
            <a:pPr indent="0" fontAlgn="auto">
              <a:lnSpc>
                <a:spcPct val="150000"/>
              </a:lnSpc>
            </a:pPr>
            <a:r>
              <a:rPr lang="zh-CN" altLang="en-US" sz="2000"/>
              <a:t>3. 通过虚拟游戏培养不同能力</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二、对双重人格的性格优化活动</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5929630" y="1402080"/>
            <a:ext cx="4835525" cy="387921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06343"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第十九讲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认识自我　</a:t>
            </a:r>
            <a:r>
              <a:rPr lang="zh-CN" sz="6600" b="1" dirty="0" smtClean="0">
                <a:solidFill>
                  <a:schemeClr val="accent1"/>
                </a:solidFill>
                <a:effectLst/>
                <a:latin typeface="宋体" panose="02010600030101010101" pitchFamily="2" charset="-122"/>
                <a:ea typeface="宋体" panose="02010600030101010101" pitchFamily="2" charset="-122"/>
              </a:rPr>
              <a:t>优化性格</a:t>
            </a:r>
            <a:endParaRPr lang="zh-CN"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2190750"/>
            <a:ext cx="7023735" cy="2999740"/>
          </a:xfrm>
          <a:prstGeom prst="rect">
            <a:avLst/>
          </a:prstGeom>
          <a:noFill/>
        </p:spPr>
        <p:txBody>
          <a:bodyPr wrap="square" rtlCol="0">
            <a:spAutoFit/>
          </a:bodyPr>
          <a:p>
            <a:pPr indent="0" fontAlgn="auto">
              <a:lnSpc>
                <a:spcPct val="150000"/>
              </a:lnSpc>
            </a:pPr>
            <a:r>
              <a:rPr lang="zh-CN" altLang="en-US"/>
              <a:t>“世界上没有完全相同的两片叶子，也没有性格完全相同的人。”性格的形成受到遗传、家庭、学校、个人的生活经历及自我调节等因素的影响，因此会形成各不相同的性格。性格上的优点和缺点体现出了性格的两面性。要想拥有一个良好的性格，需要对性格有一个全面的了解，通过本讲养成教育的学习，可以帮助大学生了解自己性格中的优缺点，同时全面认清自己性格的基本特征，进而为性格的优化和塑造奠定坚实的基础。</a:t>
            </a:r>
            <a:endParaRPr lang="zh-CN" altLang="en-US"/>
          </a:p>
        </p:txBody>
      </p:sp>
      <p:sp>
        <p:nvSpPr>
          <p:cNvPr id="2" name="文本框 1"/>
          <p:cNvSpPr txBox="1"/>
          <p:nvPr/>
        </p:nvSpPr>
        <p:spPr>
          <a:xfrm>
            <a:off x="2080895" y="725170"/>
            <a:ext cx="5785485" cy="521970"/>
          </a:xfrm>
          <a:prstGeom prst="rect">
            <a:avLst/>
          </a:prstGeom>
          <a:noFill/>
        </p:spPr>
        <p:txBody>
          <a:bodyPr wrap="square" rtlCol="0">
            <a:spAutoFit/>
          </a:bodyPr>
          <a:p>
            <a:r>
              <a:rPr lang="zh-CN" altLang="en-US" sz="2800" b="1"/>
              <a:t>一、简单了解人格塑造的因素</a:t>
            </a:r>
            <a:endParaRPr lang="zh-CN" altLang="en-US" sz="2800" b="1"/>
          </a:p>
        </p:txBody>
      </p:sp>
      <p:pic>
        <p:nvPicPr>
          <p:cNvPr id="4" name="图片 3"/>
          <p:cNvPicPr/>
          <p:nvPr>
            <p:custDataLst>
              <p:tags r:id="rId1"/>
            </p:custDataLst>
          </p:nvPr>
        </p:nvPicPr>
        <p:blipFill>
          <a:blip r:embed="rId2"/>
          <a:stretch>
            <a:fillRect/>
          </a:stretch>
        </p:blipFill>
        <p:spPr>
          <a:xfrm>
            <a:off x="7444105" y="1570355"/>
            <a:ext cx="3884295" cy="353314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20065" y="1668780"/>
            <a:ext cx="6515735" cy="4246245"/>
          </a:xfrm>
          <a:prstGeom prst="rect">
            <a:avLst/>
          </a:prstGeom>
          <a:noFill/>
        </p:spPr>
        <p:txBody>
          <a:bodyPr wrap="square" rtlCol="0">
            <a:spAutoFit/>
          </a:bodyPr>
          <a:p>
            <a:pPr indent="0" fontAlgn="auto">
              <a:lnSpc>
                <a:spcPct val="150000"/>
              </a:lnSpc>
            </a:pPr>
            <a:r>
              <a:rPr lang="zh-CN" altLang="en-US"/>
              <a:t>随着网络的普及和大学生的广泛参与，虚拟的网络社区、网络游戏对大学生的性格塑造影响越来越大，许多大学生甚至在虚拟空间中衍生出了与现实人格有所差异的虚拟人格。由于两者表现形式的差异，这给许多大学生造成了不小的困惑。以往许多家长谈“网”色变，认为网络影响了子女的学习，影响了子女的正常生活，并想方设法掐断子女上网的途径。家长的态度让许多学生对自己在虚拟世界产生的虚拟人格产生了类似的反感情绪。通过本讲的养成教育学习，我们试图帮助各位同学科学认识自己的第二人格、与其达成和解，并通过对自身虚拟人格的科学认识，进一步对自身的性格进行优化。</a:t>
            </a:r>
            <a:endParaRPr lang="zh-CN" altLang="en-US"/>
          </a:p>
        </p:txBody>
      </p:sp>
      <p:sp>
        <p:nvSpPr>
          <p:cNvPr id="2" name="文本框 1"/>
          <p:cNvSpPr txBox="1"/>
          <p:nvPr/>
        </p:nvSpPr>
        <p:spPr>
          <a:xfrm>
            <a:off x="2080895" y="725170"/>
            <a:ext cx="5785485" cy="521970"/>
          </a:xfrm>
          <a:prstGeom prst="rect">
            <a:avLst/>
          </a:prstGeom>
          <a:noFill/>
        </p:spPr>
        <p:txBody>
          <a:bodyPr wrap="square" rtlCol="0">
            <a:spAutoFit/>
          </a:bodyPr>
          <a:p>
            <a:r>
              <a:rPr lang="zh-CN" altLang="en-US" sz="2800" b="1"/>
              <a:t>二、科学对待衍生的虚拟人格</a:t>
            </a:r>
            <a:endParaRPr lang="zh-CN" altLang="en-US" sz="2800" b="1"/>
          </a:p>
        </p:txBody>
      </p:sp>
      <p:pic>
        <p:nvPicPr>
          <p:cNvPr id="101" name="图片 100"/>
          <p:cNvPicPr/>
          <p:nvPr>
            <p:custDataLst>
              <p:tags r:id="rId1"/>
            </p:custDataLst>
          </p:nvPr>
        </p:nvPicPr>
        <p:blipFill>
          <a:blip r:embed="rId2"/>
          <a:stretch>
            <a:fillRect/>
          </a:stretch>
        </p:blipFill>
        <p:spPr>
          <a:xfrm>
            <a:off x="7135495" y="2070100"/>
            <a:ext cx="3992245" cy="30784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578610"/>
            <a:ext cx="6120130" cy="3415030"/>
          </a:xfrm>
          <a:prstGeom prst="rect">
            <a:avLst/>
          </a:prstGeom>
          <a:noFill/>
        </p:spPr>
        <p:txBody>
          <a:bodyPr wrap="square" rtlCol="0">
            <a:spAutoFit/>
          </a:bodyPr>
          <a:p>
            <a:pPr indent="0" fontAlgn="auto">
              <a:lnSpc>
                <a:spcPct val="150000"/>
              </a:lnSpc>
            </a:pPr>
            <a:r>
              <a:rPr lang="zh-CN" altLang="en-US"/>
              <a:t>性格（character）一词来源于古希腊语“kharakter”，词根为“kharax”（尖头的棍子），意思是“雕塑的痕迹”（或“刻下的印记”）。源于“雕塑”用语的“kharakter”呈</a:t>
            </a:r>
            <a:endParaRPr lang="zh-CN" altLang="en-US"/>
          </a:p>
          <a:p>
            <a:pPr indent="0" fontAlgn="auto">
              <a:lnSpc>
                <a:spcPct val="150000"/>
              </a:lnSpc>
            </a:pPr>
            <a:r>
              <a:rPr lang="zh-CN" altLang="en-US"/>
              <a:t>现了古希腊人对“性格”最基本的理解：和雕塑类似，外在环境和成长经历会给内在的身心留下印记，从而使其具有与众不同、相对稳定的性格特征。因此，伟大的古希腊哲学家亚里士多德就曾用性格来描述人的“性情”“习惯”。外因塑造性格的观点直到近现代社会依然活跃。</a:t>
            </a:r>
            <a:endParaRPr lang="zh-CN" altLang="en-US"/>
          </a:p>
        </p:txBody>
      </p:sp>
      <p:sp>
        <p:nvSpPr>
          <p:cNvPr id="2" name="文本框 1"/>
          <p:cNvSpPr txBox="1"/>
          <p:nvPr/>
        </p:nvSpPr>
        <p:spPr>
          <a:xfrm>
            <a:off x="1985645" y="635000"/>
            <a:ext cx="500253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一、现实生活的第一人格</a:t>
            </a:r>
            <a:endParaRPr lang="zh-CN" altLang="en-US" sz="2800" b="1">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6988175" y="1823720"/>
            <a:ext cx="4307840" cy="31578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37845" y="1775460"/>
            <a:ext cx="6293485" cy="3830955"/>
          </a:xfrm>
          <a:prstGeom prst="rect">
            <a:avLst/>
          </a:prstGeom>
          <a:noFill/>
        </p:spPr>
        <p:txBody>
          <a:bodyPr wrap="square" rtlCol="0">
            <a:spAutoFit/>
          </a:bodyPr>
          <a:p>
            <a:pPr indent="0" fontAlgn="auto">
              <a:lnSpc>
                <a:spcPct val="150000"/>
              </a:lnSpc>
            </a:pPr>
            <a:r>
              <a:rPr lang="zh-CN" altLang="en-US"/>
              <a:t>不论是作为“雕塑痕迹”的性格，还是“演员面具”的人格都强调的是心理学意义上的人格或性格，强调的是实际生活中所展现出来的人格特点，强调的是由“长 + 宽+ 高 + 时间”构成的物理空间中社会活动呈现出来的人格特点。随着全球互联网、移动通信的普及应用，人类社会逐渐从物理空间步入由网络信息组成的虚拟空间，几乎所有人和事都开始与虚拟空间发生关联。时至今日，网络空间的“虚拟性”已经逐渐减弱，与现实空间的关联反而越来越紧密，两个空间的重合度也越来越高。</a:t>
            </a:r>
            <a:endParaRPr lang="zh-CN" altLang="en-US"/>
          </a:p>
        </p:txBody>
      </p:sp>
      <p:sp>
        <p:nvSpPr>
          <p:cNvPr id="2" name="文本框 1"/>
          <p:cNvSpPr txBox="1"/>
          <p:nvPr/>
        </p:nvSpPr>
        <p:spPr>
          <a:xfrm>
            <a:off x="1985645" y="635000"/>
            <a:ext cx="500253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二、信息时代的虚拟人格</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6948805" y="1920240"/>
            <a:ext cx="4613910" cy="357251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4.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PP_MARK_KEY" val="7cacf78b-9b70-4a39-840d-a097007d870d"/>
  <p:tag name="COMMONDATA" val="eyJjb3VudCI6NywiaGRpZCI6IjdmNzE3YzM0NDQwZjRhZWNmYTY5ZjYzNzc5YTY3NTI3IiwidXNlckNvdW50Ijo3fQ=="/>
</p:tagLst>
</file>

<file path=ppt/tags/tag3.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2310</Words>
  <Application>WPS 演示</Application>
  <PresentationFormat>宽屏</PresentationFormat>
  <Paragraphs>112</Paragraphs>
  <Slides>17</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Arial</vt:lpstr>
      <vt:lpstr>宋体</vt:lpstr>
      <vt:lpstr>Wingdings</vt:lpstr>
      <vt:lpstr>黑体</vt:lpstr>
      <vt:lpstr>汉仪文黑-55简</vt:lpstr>
      <vt:lpstr>Gill Sans</vt:lpstr>
      <vt:lpstr>微软雅黑</vt:lpstr>
      <vt:lpstr>Calibri</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55</cp:revision>
  <dcterms:created xsi:type="dcterms:W3CDTF">2020-11-02T00:16:00Z</dcterms:created>
  <dcterms:modified xsi:type="dcterms:W3CDTF">2023-04-11T13:03:40Z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