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media/image10.svg" ContentType="image/svg+xml"/>
  <Override PartName="/ppt/media/image12.svg" ContentType="image/svg+xml"/>
  <Override PartName="/ppt/media/image14.svg" ContentType="image/svg+xml"/>
  <Override PartName="/ppt/media/image19.svg" ContentType="image/svg+xml"/>
  <Override PartName="/ppt/media/image21.svg" ContentType="image/svg+xml"/>
  <Override PartName="/ppt/media/image23.svg" ContentType="image/svg+xml"/>
  <Override PartName="/ppt/media/image6.svg" ContentType="image/svg+xml"/>
  <Override PartName="/ppt/media/image8.svg" ContentType="image/svg+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3"/>
    <p:sldId id="275" r:id="rId4"/>
    <p:sldId id="258" r:id="rId5"/>
    <p:sldId id="259" r:id="rId6"/>
    <p:sldId id="263" r:id="rId7"/>
    <p:sldId id="291" r:id="rId8"/>
    <p:sldId id="292" r:id="rId9"/>
    <p:sldId id="262" r:id="rId10"/>
    <p:sldId id="290" r:id="rId11"/>
    <p:sldId id="293" r:id="rId12"/>
    <p:sldId id="294" r:id="rId13"/>
    <p:sldId id="295" r:id="rId14"/>
    <p:sldId id="276" r:id="rId15"/>
    <p:sldId id="261" r:id="rId16"/>
    <p:sldId id="264" r:id="rId17"/>
    <p:sldId id="296" r:id="rId18"/>
    <p:sldId id="297" r:id="rId19"/>
    <p:sldId id="298" r:id="rId20"/>
    <p:sldId id="299" r:id="rId21"/>
    <p:sldId id="300" r:id="rId22"/>
    <p:sldId id="257" r:id="rId23"/>
  </p:sldIdLst>
  <p:sldSz cx="12192000" cy="6858000"/>
  <p:notesSz cx="6858000" cy="9144000"/>
  <p:embeddedFontLst>
    <p:embeddedFont>
      <p:font typeface="黑体" panose="02010609060101010101" charset="-122"/>
      <p:regular r:id="rId27"/>
    </p:embeddedFont>
    <p:embeddedFont>
      <p:font typeface="汉仪文黑-55简" panose="02010600030101010101" pitchFamily="18" charset="-122"/>
      <p:regular r:id="rId28"/>
    </p:embeddedFont>
    <p:embeddedFont>
      <p:font typeface="微软雅黑" panose="020B0503020204020204" charset="-122"/>
      <p:regular r:id="rId29"/>
    </p:embeddedFont>
    <p:embeddedFont>
      <p:font typeface="Calibri" panose="020F0502020204030204" charset="0"/>
      <p:regular r:id="rId30"/>
      <p:bold r:id="rId31"/>
      <p:italic r:id="rId32"/>
      <p:boldItalic r:id="rId33"/>
    </p:embeddedFont>
    <p:embeddedFont>
      <p:font typeface="Calibri Light" panose="020F0302020204030204" charset="0"/>
      <p:regular r:id="rId34"/>
      <p:italic r:id="rId35"/>
    </p:embeddedFont>
  </p:embeddedFontLst>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0A9C3"/>
    <a:srgbClr val="6FB6A6"/>
    <a:srgbClr val="578FB7"/>
    <a:srgbClr val="C57E90"/>
    <a:srgbClr val="FBCEC8"/>
    <a:srgbClr val="9DCBDB"/>
    <a:srgbClr val="FFDC9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03" d="100"/>
          <a:sy n="103" d="100"/>
        </p:scale>
        <p:origin x="84" y="3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6" Type="http://schemas.openxmlformats.org/officeDocument/2006/relationships/tags" Target="tags/tag83.xml"/><Relationship Id="rId35" Type="http://schemas.openxmlformats.org/officeDocument/2006/relationships/font" Target="fonts/font9.fntdata"/><Relationship Id="rId34" Type="http://schemas.openxmlformats.org/officeDocument/2006/relationships/font" Target="fonts/font8.fntdata"/><Relationship Id="rId33" Type="http://schemas.openxmlformats.org/officeDocument/2006/relationships/font" Target="fonts/font7.fntdata"/><Relationship Id="rId32" Type="http://schemas.openxmlformats.org/officeDocument/2006/relationships/font" Target="fonts/font6.fntdata"/><Relationship Id="rId31" Type="http://schemas.openxmlformats.org/officeDocument/2006/relationships/font" Target="fonts/font5.fntdata"/><Relationship Id="rId30" Type="http://schemas.openxmlformats.org/officeDocument/2006/relationships/font" Target="fonts/font4.fntdata"/><Relationship Id="rId3" Type="http://schemas.openxmlformats.org/officeDocument/2006/relationships/slide" Target="slides/slide1.xml"/><Relationship Id="rId29" Type="http://schemas.openxmlformats.org/officeDocument/2006/relationships/font" Target="fonts/font3.fntdata"/><Relationship Id="rId28" Type="http://schemas.openxmlformats.org/officeDocument/2006/relationships/font" Target="fonts/font2.fntdata"/><Relationship Id="rId27" Type="http://schemas.openxmlformats.org/officeDocument/2006/relationships/font" Target="fonts/font1.fntdata"/><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2B3237-3EFE-404D-9578-924EAB6E777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F19EF3-EDE8-4AFE-B7B3-DF38F1A9307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tags" Target="../tags/tag16.xml"/><Relationship Id="rId8" Type="http://schemas.openxmlformats.org/officeDocument/2006/relationships/tags" Target="../tags/tag15.xml"/><Relationship Id="rId7" Type="http://schemas.openxmlformats.org/officeDocument/2006/relationships/tags" Target="../tags/tag14.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8" Type="http://schemas.openxmlformats.org/officeDocument/2006/relationships/slideLayout" Target="../slideLayouts/slideLayout1.xml"/><Relationship Id="rId17" Type="http://schemas.openxmlformats.org/officeDocument/2006/relationships/tags" Target="../tags/tag24.xml"/><Relationship Id="rId16" Type="http://schemas.openxmlformats.org/officeDocument/2006/relationships/tags" Target="../tags/tag23.xml"/><Relationship Id="rId15" Type="http://schemas.openxmlformats.org/officeDocument/2006/relationships/tags" Target="../tags/tag22.xml"/><Relationship Id="rId14" Type="http://schemas.openxmlformats.org/officeDocument/2006/relationships/tags" Target="../tags/tag21.xml"/><Relationship Id="rId13" Type="http://schemas.openxmlformats.org/officeDocument/2006/relationships/tags" Target="../tags/tag20.xml"/><Relationship Id="rId12" Type="http://schemas.openxmlformats.org/officeDocument/2006/relationships/tags" Target="../tags/tag19.xml"/><Relationship Id="rId11" Type="http://schemas.openxmlformats.org/officeDocument/2006/relationships/tags" Target="../tags/tag18.xml"/><Relationship Id="rId10" Type="http://schemas.openxmlformats.org/officeDocument/2006/relationships/tags" Target="../tags/tag17.xml"/><Relationship Id="rId1" Type="http://schemas.openxmlformats.org/officeDocument/2006/relationships/tags" Target="../tags/tag8.xml"/></Relationships>
</file>

<file path=ppt/slides/_rels/slide11.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image" Target="../media/image6.svg"/><Relationship Id="rId7" Type="http://schemas.openxmlformats.org/officeDocument/2006/relationships/image" Target="../media/image5.png"/><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4" Type="http://schemas.openxmlformats.org/officeDocument/2006/relationships/slideLayout" Target="../slideLayouts/slideLayout1.xml"/><Relationship Id="rId13" Type="http://schemas.openxmlformats.org/officeDocument/2006/relationships/tags" Target="../tags/tag35.xml"/><Relationship Id="rId12" Type="http://schemas.openxmlformats.org/officeDocument/2006/relationships/tags" Target="../tags/tag34.xml"/><Relationship Id="rId11" Type="http://schemas.openxmlformats.org/officeDocument/2006/relationships/tags" Target="../tags/tag33.xml"/><Relationship Id="rId10" Type="http://schemas.openxmlformats.org/officeDocument/2006/relationships/tags" Target="../tags/tag32.xml"/><Relationship Id="rId1" Type="http://schemas.openxmlformats.org/officeDocument/2006/relationships/tags" Target="../tags/tag25.xml"/></Relationships>
</file>

<file path=ppt/slides/_rels/slide12.xml.rels><?xml version="1.0" encoding="UTF-8" standalone="yes"?>
<Relationships xmlns="http://schemas.openxmlformats.org/package/2006/relationships"><Relationship Id="rId9" Type="http://schemas.openxmlformats.org/officeDocument/2006/relationships/tags" Target="../tags/tag44.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0" Type="http://schemas.openxmlformats.org/officeDocument/2006/relationships/slideLayout" Target="../slideLayouts/slideLayout1.xml"/><Relationship Id="rId3" Type="http://schemas.openxmlformats.org/officeDocument/2006/relationships/tags" Target="../tags/tag38.xml"/><Relationship Id="rId29" Type="http://schemas.openxmlformats.org/officeDocument/2006/relationships/image" Target="../media/image14.svg"/><Relationship Id="rId28" Type="http://schemas.openxmlformats.org/officeDocument/2006/relationships/image" Target="../media/image13.png"/><Relationship Id="rId27" Type="http://schemas.openxmlformats.org/officeDocument/2006/relationships/tags" Target="../tags/tag56.xml"/><Relationship Id="rId26" Type="http://schemas.openxmlformats.org/officeDocument/2006/relationships/image" Target="../media/image12.svg"/><Relationship Id="rId25" Type="http://schemas.openxmlformats.org/officeDocument/2006/relationships/image" Target="../media/image11.png"/><Relationship Id="rId24" Type="http://schemas.openxmlformats.org/officeDocument/2006/relationships/tags" Target="../tags/tag55.xml"/><Relationship Id="rId23" Type="http://schemas.openxmlformats.org/officeDocument/2006/relationships/image" Target="../media/image10.svg"/><Relationship Id="rId22" Type="http://schemas.openxmlformats.org/officeDocument/2006/relationships/image" Target="../media/image9.png"/><Relationship Id="rId21" Type="http://schemas.openxmlformats.org/officeDocument/2006/relationships/tags" Target="../tags/tag54.xml"/><Relationship Id="rId20" Type="http://schemas.openxmlformats.org/officeDocument/2006/relationships/image" Target="../media/image8.svg"/><Relationship Id="rId2" Type="http://schemas.openxmlformats.org/officeDocument/2006/relationships/tags" Target="../tags/tag37.xml"/><Relationship Id="rId19" Type="http://schemas.openxmlformats.org/officeDocument/2006/relationships/image" Target="../media/image7.png"/><Relationship Id="rId18" Type="http://schemas.openxmlformats.org/officeDocument/2006/relationships/tags" Target="../tags/tag53.xml"/><Relationship Id="rId17" Type="http://schemas.openxmlformats.org/officeDocument/2006/relationships/tags" Target="../tags/tag52.xml"/><Relationship Id="rId16" Type="http://schemas.openxmlformats.org/officeDocument/2006/relationships/tags" Target="../tags/tag51.xml"/><Relationship Id="rId15" Type="http://schemas.openxmlformats.org/officeDocument/2006/relationships/tags" Target="../tags/tag50.xml"/><Relationship Id="rId14" Type="http://schemas.openxmlformats.org/officeDocument/2006/relationships/tags" Target="../tags/tag49.xml"/><Relationship Id="rId13" Type="http://schemas.openxmlformats.org/officeDocument/2006/relationships/tags" Target="../tags/tag48.xml"/><Relationship Id="rId12" Type="http://schemas.openxmlformats.org/officeDocument/2006/relationships/tags" Target="../tags/tag47.xml"/><Relationship Id="rId11" Type="http://schemas.openxmlformats.org/officeDocument/2006/relationships/tags" Target="../tags/tag46.xml"/><Relationship Id="rId10" Type="http://schemas.openxmlformats.org/officeDocument/2006/relationships/tags" Target="../tags/tag45.xml"/><Relationship Id="rId1" Type="http://schemas.openxmlformats.org/officeDocument/2006/relationships/tags" Target="../tags/tag3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5.jpeg"/><Relationship Id="rId1" Type="http://schemas.openxmlformats.org/officeDocument/2006/relationships/tags" Target="../tags/tag57.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6.png"/><Relationship Id="rId1" Type="http://schemas.openxmlformats.org/officeDocument/2006/relationships/tags" Target="../tags/tag58.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60.xml"/><Relationship Id="rId2" Type="http://schemas.openxmlformats.org/officeDocument/2006/relationships/image" Target="../media/image17.jpeg"/><Relationship Id="rId1" Type="http://schemas.openxmlformats.org/officeDocument/2006/relationships/tags" Target="../tags/tag59.xml"/></Relationships>
</file>

<file path=ppt/slides/_rels/slide19.xml.rels><?xml version="1.0" encoding="UTF-8" standalone="yes"?>
<Relationships xmlns="http://schemas.openxmlformats.org/package/2006/relationships"><Relationship Id="rId9" Type="http://schemas.openxmlformats.org/officeDocument/2006/relationships/image" Target="../media/image18.png"/><Relationship Id="rId8" Type="http://schemas.openxmlformats.org/officeDocument/2006/relationships/tags" Target="../tags/tag68.xml"/><Relationship Id="rId7" Type="http://schemas.openxmlformats.org/officeDocument/2006/relationships/tags" Target="../tags/tag67.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tags" Target="../tags/tag63.xml"/><Relationship Id="rId22" Type="http://schemas.openxmlformats.org/officeDocument/2006/relationships/slideLayout" Target="../slideLayouts/slideLayout1.xml"/><Relationship Id="rId21" Type="http://schemas.openxmlformats.org/officeDocument/2006/relationships/tags" Target="../tags/tag75.xml"/><Relationship Id="rId20" Type="http://schemas.openxmlformats.org/officeDocument/2006/relationships/tags" Target="../tags/tag74.xml"/><Relationship Id="rId2" Type="http://schemas.openxmlformats.org/officeDocument/2006/relationships/tags" Target="../tags/tag62.xml"/><Relationship Id="rId19" Type="http://schemas.openxmlformats.org/officeDocument/2006/relationships/tags" Target="../tags/tag73.xml"/><Relationship Id="rId18" Type="http://schemas.openxmlformats.org/officeDocument/2006/relationships/tags" Target="../tags/tag72.xml"/><Relationship Id="rId17" Type="http://schemas.openxmlformats.org/officeDocument/2006/relationships/tags" Target="../tags/tag71.xml"/><Relationship Id="rId16" Type="http://schemas.openxmlformats.org/officeDocument/2006/relationships/image" Target="../media/image23.svg"/><Relationship Id="rId15" Type="http://schemas.openxmlformats.org/officeDocument/2006/relationships/image" Target="../media/image22.png"/><Relationship Id="rId14" Type="http://schemas.openxmlformats.org/officeDocument/2006/relationships/tags" Target="../tags/tag70.xml"/><Relationship Id="rId13" Type="http://schemas.openxmlformats.org/officeDocument/2006/relationships/image" Target="../media/image21.svg"/><Relationship Id="rId12" Type="http://schemas.openxmlformats.org/officeDocument/2006/relationships/image" Target="../media/image20.png"/><Relationship Id="rId11" Type="http://schemas.openxmlformats.org/officeDocument/2006/relationships/tags" Target="../tags/tag69.xml"/><Relationship Id="rId10" Type="http://schemas.openxmlformats.org/officeDocument/2006/relationships/image" Target="../media/image19.svg"/><Relationship Id="rId1" Type="http://schemas.openxmlformats.org/officeDocument/2006/relationships/tags" Target="../tags/tag6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tags" Target="../tags/tag7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2.xml"/><Relationship Id="rId2" Type="http://schemas.openxmlformats.org/officeDocument/2006/relationships/image" Target="../media/image1.jpeg"/><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4.xml"/><Relationship Id="rId2" Type="http://schemas.openxmlformats.org/officeDocument/2006/relationships/image" Target="../media/image2.jpeg"/><Relationship Id="rId1" Type="http://schemas.openxmlformats.org/officeDocument/2006/relationships/tags" Target="../tags/tag3.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6.xml"/><Relationship Id="rId2" Type="http://schemas.openxmlformats.org/officeDocument/2006/relationships/image" Target="../media/image3.jpeg"/><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jpeg"/><Relationship Id="rId1" Type="http://schemas.openxmlformats.org/officeDocument/2006/relationships/tags" Target="../tags/tag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2448434" y="2194258"/>
            <a:ext cx="7294880" cy="1322070"/>
          </a:xfrm>
          <a:prstGeom prst="rect">
            <a:avLst/>
          </a:prstGeom>
          <a:noFill/>
        </p:spPr>
        <p:txBody>
          <a:bodyPr wrap="none" rtlCol="0">
            <a:spAutoFit/>
          </a:bodyPr>
          <a:lstStyle/>
          <a:p>
            <a:pPr algn="l"/>
            <a:r>
              <a:rPr lang="zh-CN" altLang="en-US" sz="8000" dirty="0" smtClean="0">
                <a:solidFill>
                  <a:srgbClr val="C57E90"/>
                </a:solidFill>
                <a:latin typeface="黑体" panose="02010609060101010101" charset="-122"/>
                <a:ea typeface="黑体" panose="02010609060101010101" charset="-122"/>
              </a:rPr>
              <a:t>大学生养成教育</a:t>
            </a:r>
            <a:endParaRPr lang="zh-CN" altLang="en-US" sz="8000" dirty="0" smtClean="0">
              <a:solidFill>
                <a:srgbClr val="C57E90"/>
              </a:solidFill>
              <a:latin typeface="黑体" panose="02010609060101010101" charset="-122"/>
              <a:ea typeface="黑体" panose="02010609060101010101" charset="-122"/>
            </a:endParaRPr>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4405630" y="4171315"/>
            <a:ext cx="2930525" cy="688340"/>
          </a:xfrm>
          <a:prstGeom prst="roundRect">
            <a:avLst>
              <a:gd name="adj" fmla="val 50000"/>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4763770" y="4171315"/>
            <a:ext cx="2214880" cy="688340"/>
          </a:xfrm>
          <a:prstGeom prst="rect">
            <a:avLst/>
          </a:prstGeom>
          <a:noFill/>
        </p:spPr>
        <p:txBody>
          <a:bodyPr wrap="none" rtlCol="0">
            <a:noAutofit/>
          </a:bodyPr>
          <a:lstStyle/>
          <a:p>
            <a:r>
              <a:rPr lang="zh-CN" sz="3200" dirty="0" smtClean="0">
                <a:solidFill>
                  <a:schemeClr val="bg1"/>
                </a:solidFill>
                <a:latin typeface="汉仪文黑-55简" panose="02010600030101010101" pitchFamily="18" charset="-122"/>
                <a:ea typeface="汉仪文黑-55简" panose="02010600030101010101" pitchFamily="18" charset="-122"/>
              </a:rPr>
              <a:t>北京出版社</a:t>
            </a:r>
            <a:endParaRPr lang="zh-CN" sz="3200" dirty="0" smtClean="0">
              <a:solidFill>
                <a:schemeClr val="bg1"/>
              </a:solidFill>
              <a:latin typeface="汉仪文黑-55简" panose="02010600030101010101" pitchFamily="18" charset="-122"/>
              <a:ea typeface="汉仪文黑-55简" panose="02010600030101010101" pitchFamily="18"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985405" y="710749"/>
            <a:ext cx="4115435" cy="521970"/>
          </a:xfrm>
          <a:prstGeom prst="rect">
            <a:avLst/>
          </a:prstGeom>
          <a:noFill/>
        </p:spPr>
        <p:txBody>
          <a:bodyPr wrap="none" rtlCol="0">
            <a:spAutoFit/>
          </a:bodyPr>
          <a:lstStyle/>
          <a:p>
            <a:pPr algn="l"/>
            <a:r>
              <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rPr>
              <a:t>二、敬业教育的主要内容</a:t>
            </a:r>
            <a:endPar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24" name="任意多边形 23"/>
          <p:cNvSpPr/>
          <p:nvPr>
            <p:custDataLst>
              <p:tags r:id="rId1"/>
            </p:custDataLst>
          </p:nvPr>
        </p:nvSpPr>
        <p:spPr>
          <a:xfrm>
            <a:off x="3350635" y="2543377"/>
            <a:ext cx="5715924" cy="1228079"/>
          </a:xfrm>
          <a:custGeom>
            <a:avLst/>
            <a:gdLst>
              <a:gd name="connsiteX0" fmla="*/ 0 w 7013359"/>
              <a:gd name="connsiteY0" fmla="*/ 1420427 h 1420427"/>
              <a:gd name="connsiteX1" fmla="*/ 1420427 w 7013359"/>
              <a:gd name="connsiteY1" fmla="*/ 790113 h 1420427"/>
              <a:gd name="connsiteX2" fmla="*/ 7013359 w 7013359"/>
              <a:gd name="connsiteY2" fmla="*/ 0 h 1420427"/>
              <a:gd name="connsiteX3" fmla="*/ 7013359 w 7013359"/>
              <a:gd name="connsiteY3" fmla="*/ 0 h 1420427"/>
              <a:gd name="connsiteX0-1" fmla="*/ 0 w 7013359"/>
              <a:gd name="connsiteY0-2" fmla="*/ 1420427 h 1420427"/>
              <a:gd name="connsiteX1-3" fmla="*/ 1313894 w 7013359"/>
              <a:gd name="connsiteY1-4" fmla="*/ 878889 h 1420427"/>
              <a:gd name="connsiteX2-5" fmla="*/ 7013359 w 7013359"/>
              <a:gd name="connsiteY2-6" fmla="*/ 0 h 1420427"/>
              <a:gd name="connsiteX3-7" fmla="*/ 7013359 w 7013359"/>
              <a:gd name="connsiteY3-8" fmla="*/ 0 h 1420427"/>
              <a:gd name="connsiteX0-9" fmla="*/ 0 w 7013359"/>
              <a:gd name="connsiteY0-10" fmla="*/ 1420427 h 1420427"/>
              <a:gd name="connsiteX1-11" fmla="*/ 1313894 w 7013359"/>
              <a:gd name="connsiteY1-12" fmla="*/ 878889 h 1420427"/>
              <a:gd name="connsiteX2-13" fmla="*/ 7013359 w 7013359"/>
              <a:gd name="connsiteY2-14" fmla="*/ 0 h 1420427"/>
              <a:gd name="connsiteX3-15" fmla="*/ 7013359 w 7013359"/>
              <a:gd name="connsiteY3-16" fmla="*/ 0 h 1420427"/>
              <a:gd name="connsiteX0-17" fmla="*/ 0 w 7013359"/>
              <a:gd name="connsiteY0-18" fmla="*/ 1420427 h 1420427"/>
              <a:gd name="connsiteX1-19" fmla="*/ 1313894 w 7013359"/>
              <a:gd name="connsiteY1-20" fmla="*/ 878889 h 1420427"/>
              <a:gd name="connsiteX2-21" fmla="*/ 2840854 w 7013359"/>
              <a:gd name="connsiteY2-22" fmla="*/ 701336 h 1420427"/>
              <a:gd name="connsiteX3-23" fmla="*/ 7013359 w 7013359"/>
              <a:gd name="connsiteY3-24" fmla="*/ 0 h 1420427"/>
              <a:gd name="connsiteX4" fmla="*/ 7013359 w 7013359"/>
              <a:gd name="connsiteY4" fmla="*/ 0 h 1420427"/>
              <a:gd name="connsiteX0-25" fmla="*/ 0 w 7013359"/>
              <a:gd name="connsiteY0-26" fmla="*/ 1420427 h 1420427"/>
              <a:gd name="connsiteX1-27" fmla="*/ 1313894 w 7013359"/>
              <a:gd name="connsiteY1-28" fmla="*/ 878889 h 1420427"/>
              <a:gd name="connsiteX2-29" fmla="*/ 2974019 w 7013359"/>
              <a:gd name="connsiteY2-30" fmla="*/ 1127464 h 1420427"/>
              <a:gd name="connsiteX3-31" fmla="*/ 7013359 w 7013359"/>
              <a:gd name="connsiteY3-32" fmla="*/ 0 h 1420427"/>
              <a:gd name="connsiteX4-33" fmla="*/ 7013359 w 7013359"/>
              <a:gd name="connsiteY4-34" fmla="*/ 0 h 1420427"/>
              <a:gd name="connsiteX0-35" fmla="*/ 0 w 7013359"/>
              <a:gd name="connsiteY0-36" fmla="*/ 1420427 h 1420427"/>
              <a:gd name="connsiteX1-37" fmla="*/ 1313894 w 7013359"/>
              <a:gd name="connsiteY1-38" fmla="*/ 878889 h 1420427"/>
              <a:gd name="connsiteX2-39" fmla="*/ 2974019 w 7013359"/>
              <a:gd name="connsiteY2-40" fmla="*/ 1127464 h 1420427"/>
              <a:gd name="connsiteX3-41" fmla="*/ 4429957 w 7013359"/>
              <a:gd name="connsiteY3-42" fmla="*/ 763480 h 1420427"/>
              <a:gd name="connsiteX4-43" fmla="*/ 7013359 w 7013359"/>
              <a:gd name="connsiteY4-44" fmla="*/ 0 h 1420427"/>
              <a:gd name="connsiteX5" fmla="*/ 7013359 w 7013359"/>
              <a:gd name="connsiteY5" fmla="*/ 0 h 1420427"/>
              <a:gd name="connsiteX0-45" fmla="*/ 0 w 7013359"/>
              <a:gd name="connsiteY0-46" fmla="*/ 1420427 h 1420427"/>
              <a:gd name="connsiteX1-47" fmla="*/ 1313894 w 7013359"/>
              <a:gd name="connsiteY1-48" fmla="*/ 878889 h 1420427"/>
              <a:gd name="connsiteX2-49" fmla="*/ 2974019 w 7013359"/>
              <a:gd name="connsiteY2-50" fmla="*/ 1127464 h 1420427"/>
              <a:gd name="connsiteX3-51" fmla="*/ 4279036 w 7013359"/>
              <a:gd name="connsiteY3-52" fmla="*/ 541538 h 1420427"/>
              <a:gd name="connsiteX4-53" fmla="*/ 7013359 w 7013359"/>
              <a:gd name="connsiteY4-54" fmla="*/ 0 h 1420427"/>
              <a:gd name="connsiteX5-55" fmla="*/ 7013359 w 7013359"/>
              <a:gd name="connsiteY5-56" fmla="*/ 0 h 1420427"/>
              <a:gd name="connsiteX0-57" fmla="*/ 0 w 7013359"/>
              <a:gd name="connsiteY0-58" fmla="*/ 1420427 h 1420427"/>
              <a:gd name="connsiteX1-59" fmla="*/ 1313894 w 7013359"/>
              <a:gd name="connsiteY1-60" fmla="*/ 878889 h 1420427"/>
              <a:gd name="connsiteX2-61" fmla="*/ 2974019 w 7013359"/>
              <a:gd name="connsiteY2-62" fmla="*/ 1127464 h 1420427"/>
              <a:gd name="connsiteX3-63" fmla="*/ 4243525 w 7013359"/>
              <a:gd name="connsiteY3-64" fmla="*/ 523783 h 1420427"/>
              <a:gd name="connsiteX4-65" fmla="*/ 7013359 w 7013359"/>
              <a:gd name="connsiteY4-66" fmla="*/ 0 h 1420427"/>
              <a:gd name="connsiteX5-67" fmla="*/ 7013359 w 7013359"/>
              <a:gd name="connsiteY5-68" fmla="*/ 0 h 1420427"/>
              <a:gd name="connsiteX0-69" fmla="*/ 0 w 7013359"/>
              <a:gd name="connsiteY0-70" fmla="*/ 1420427 h 1420427"/>
              <a:gd name="connsiteX1-71" fmla="*/ 1313894 w 7013359"/>
              <a:gd name="connsiteY1-72" fmla="*/ 878889 h 1420427"/>
              <a:gd name="connsiteX2-73" fmla="*/ 2974019 w 7013359"/>
              <a:gd name="connsiteY2-74" fmla="*/ 1127464 h 1420427"/>
              <a:gd name="connsiteX3-75" fmla="*/ 4243525 w 7013359"/>
              <a:gd name="connsiteY3-76" fmla="*/ 523783 h 1420427"/>
              <a:gd name="connsiteX4-77" fmla="*/ 5690586 w 7013359"/>
              <a:gd name="connsiteY4-78" fmla="*/ 221942 h 1420427"/>
              <a:gd name="connsiteX5-79" fmla="*/ 7013359 w 7013359"/>
              <a:gd name="connsiteY5-80" fmla="*/ 0 h 1420427"/>
              <a:gd name="connsiteX6" fmla="*/ 7013359 w 7013359"/>
              <a:gd name="connsiteY6" fmla="*/ 0 h 1420427"/>
              <a:gd name="connsiteX0-81" fmla="*/ 0 w 7013359"/>
              <a:gd name="connsiteY0-82" fmla="*/ 1420427 h 1420427"/>
              <a:gd name="connsiteX1-83" fmla="*/ 1313894 w 7013359"/>
              <a:gd name="connsiteY1-84" fmla="*/ 878889 h 1420427"/>
              <a:gd name="connsiteX2-85" fmla="*/ 2974019 w 7013359"/>
              <a:gd name="connsiteY2-86" fmla="*/ 1127464 h 1420427"/>
              <a:gd name="connsiteX3-87" fmla="*/ 4243525 w 7013359"/>
              <a:gd name="connsiteY3-88" fmla="*/ 523783 h 1420427"/>
              <a:gd name="connsiteX4-89" fmla="*/ 5734974 w 7013359"/>
              <a:gd name="connsiteY4-90" fmla="*/ 346229 h 1420427"/>
              <a:gd name="connsiteX5-91" fmla="*/ 7013359 w 7013359"/>
              <a:gd name="connsiteY5-92" fmla="*/ 0 h 1420427"/>
              <a:gd name="connsiteX6-93" fmla="*/ 7013359 w 7013359"/>
              <a:gd name="connsiteY6-94" fmla="*/ 0 h 1420427"/>
              <a:gd name="connsiteX0-95" fmla="*/ 0 w 7013359"/>
              <a:gd name="connsiteY0-96" fmla="*/ 1420427 h 1420427"/>
              <a:gd name="connsiteX1-97" fmla="*/ 1313894 w 7013359"/>
              <a:gd name="connsiteY1-98" fmla="*/ 878889 h 1420427"/>
              <a:gd name="connsiteX2-99" fmla="*/ 2974019 w 7013359"/>
              <a:gd name="connsiteY2-100" fmla="*/ 1127464 h 1420427"/>
              <a:gd name="connsiteX3-101" fmla="*/ 4243525 w 7013359"/>
              <a:gd name="connsiteY3-102" fmla="*/ 523783 h 1420427"/>
              <a:gd name="connsiteX4-103" fmla="*/ 5734974 w 7013359"/>
              <a:gd name="connsiteY4-104" fmla="*/ 346229 h 1420427"/>
              <a:gd name="connsiteX5-105" fmla="*/ 7013359 w 7013359"/>
              <a:gd name="connsiteY5-106" fmla="*/ 0 h 1420427"/>
              <a:gd name="connsiteX6-107" fmla="*/ 7013359 w 7013359"/>
              <a:gd name="connsiteY6-108" fmla="*/ 0 h 1420427"/>
              <a:gd name="connsiteX0-109" fmla="*/ 0 w 7013359"/>
              <a:gd name="connsiteY0-110" fmla="*/ 1420427 h 1420427"/>
              <a:gd name="connsiteX1-111" fmla="*/ 1340527 w 7013359"/>
              <a:gd name="connsiteY1-112" fmla="*/ 887766 h 1420427"/>
              <a:gd name="connsiteX2-113" fmla="*/ 2974019 w 7013359"/>
              <a:gd name="connsiteY2-114" fmla="*/ 1127464 h 1420427"/>
              <a:gd name="connsiteX3-115" fmla="*/ 4243525 w 7013359"/>
              <a:gd name="connsiteY3-116" fmla="*/ 523783 h 1420427"/>
              <a:gd name="connsiteX4-117" fmla="*/ 5734974 w 7013359"/>
              <a:gd name="connsiteY4-118" fmla="*/ 346229 h 1420427"/>
              <a:gd name="connsiteX5-119" fmla="*/ 7013359 w 7013359"/>
              <a:gd name="connsiteY5-120" fmla="*/ 0 h 1420427"/>
              <a:gd name="connsiteX6-121" fmla="*/ 7013359 w 7013359"/>
              <a:gd name="connsiteY6-122" fmla="*/ 0 h 1420427"/>
              <a:gd name="connsiteX0-123" fmla="*/ 0 w 7013359"/>
              <a:gd name="connsiteY0-124" fmla="*/ 1420427 h 1420427"/>
              <a:gd name="connsiteX1-125" fmla="*/ 1340527 w 7013359"/>
              <a:gd name="connsiteY1-126" fmla="*/ 887766 h 1420427"/>
              <a:gd name="connsiteX2-127" fmla="*/ 2807332 w 7013359"/>
              <a:gd name="connsiteY2-128" fmla="*/ 1132227 h 1420427"/>
              <a:gd name="connsiteX3-129" fmla="*/ 4243525 w 7013359"/>
              <a:gd name="connsiteY3-130" fmla="*/ 523783 h 1420427"/>
              <a:gd name="connsiteX4-131" fmla="*/ 5734974 w 7013359"/>
              <a:gd name="connsiteY4-132" fmla="*/ 346229 h 1420427"/>
              <a:gd name="connsiteX5-133" fmla="*/ 7013359 w 7013359"/>
              <a:gd name="connsiteY5-134" fmla="*/ 0 h 1420427"/>
              <a:gd name="connsiteX6-135" fmla="*/ 7013359 w 7013359"/>
              <a:gd name="connsiteY6-136" fmla="*/ 0 h 1420427"/>
              <a:gd name="connsiteX0-137" fmla="*/ 0 w 7013359"/>
              <a:gd name="connsiteY0-138" fmla="*/ 1420427 h 1420427"/>
              <a:gd name="connsiteX1-139" fmla="*/ 1340527 w 7013359"/>
              <a:gd name="connsiteY1-140" fmla="*/ 887766 h 1420427"/>
              <a:gd name="connsiteX2-141" fmla="*/ 2807332 w 7013359"/>
              <a:gd name="connsiteY2-142" fmla="*/ 1132227 h 1420427"/>
              <a:gd name="connsiteX3-143" fmla="*/ 4281625 w 7013359"/>
              <a:gd name="connsiteY3-144" fmla="*/ 533308 h 1420427"/>
              <a:gd name="connsiteX4-145" fmla="*/ 5734974 w 7013359"/>
              <a:gd name="connsiteY4-146" fmla="*/ 346229 h 1420427"/>
              <a:gd name="connsiteX5-147" fmla="*/ 7013359 w 7013359"/>
              <a:gd name="connsiteY5-148" fmla="*/ 0 h 1420427"/>
              <a:gd name="connsiteX6-149" fmla="*/ 7013359 w 7013359"/>
              <a:gd name="connsiteY6-150" fmla="*/ 0 h 1420427"/>
              <a:gd name="connsiteX0-151" fmla="*/ 0 w 7013359"/>
              <a:gd name="connsiteY0-152" fmla="*/ 1420427 h 1420427"/>
              <a:gd name="connsiteX1-153" fmla="*/ 1340527 w 7013359"/>
              <a:gd name="connsiteY1-154" fmla="*/ 887766 h 1420427"/>
              <a:gd name="connsiteX2-155" fmla="*/ 2807332 w 7013359"/>
              <a:gd name="connsiteY2-156" fmla="*/ 1132227 h 1420427"/>
              <a:gd name="connsiteX3-157" fmla="*/ 4281625 w 7013359"/>
              <a:gd name="connsiteY3-158" fmla="*/ 533308 h 1420427"/>
              <a:gd name="connsiteX4-159" fmla="*/ 5734974 w 7013359"/>
              <a:gd name="connsiteY4-160" fmla="*/ 346229 h 1420427"/>
              <a:gd name="connsiteX5-161" fmla="*/ 7013359 w 7013359"/>
              <a:gd name="connsiteY5-162" fmla="*/ 0 h 1420427"/>
              <a:gd name="connsiteX6-163" fmla="*/ 7013359 w 7013359"/>
              <a:gd name="connsiteY6-164" fmla="*/ 0 h 1420427"/>
              <a:gd name="connsiteX0-165" fmla="*/ 0 w 7013359"/>
              <a:gd name="connsiteY0-166" fmla="*/ 1420427 h 1420427"/>
              <a:gd name="connsiteX1-167" fmla="*/ 1340527 w 7013359"/>
              <a:gd name="connsiteY1-168" fmla="*/ 887766 h 1420427"/>
              <a:gd name="connsiteX2-169" fmla="*/ 2807332 w 7013359"/>
              <a:gd name="connsiteY2-170" fmla="*/ 1132227 h 1420427"/>
              <a:gd name="connsiteX3-171" fmla="*/ 4262575 w 7013359"/>
              <a:gd name="connsiteY3-172" fmla="*/ 538070 h 1420427"/>
              <a:gd name="connsiteX4-173" fmla="*/ 5734974 w 7013359"/>
              <a:gd name="connsiteY4-174" fmla="*/ 346229 h 1420427"/>
              <a:gd name="connsiteX5-175" fmla="*/ 7013359 w 7013359"/>
              <a:gd name="connsiteY5-176" fmla="*/ 0 h 1420427"/>
              <a:gd name="connsiteX6-177" fmla="*/ 7013359 w 7013359"/>
              <a:gd name="connsiteY6-178" fmla="*/ 0 h 1420427"/>
              <a:gd name="connsiteX0-179" fmla="*/ 0 w 7013359"/>
              <a:gd name="connsiteY0-180" fmla="*/ 1420427 h 1420427"/>
              <a:gd name="connsiteX1-181" fmla="*/ 1340527 w 7013359"/>
              <a:gd name="connsiteY1-182" fmla="*/ 887766 h 1420427"/>
              <a:gd name="connsiteX2-183" fmla="*/ 2807332 w 7013359"/>
              <a:gd name="connsiteY2-184" fmla="*/ 1132227 h 1420427"/>
              <a:gd name="connsiteX3-185" fmla="*/ 4276863 w 7013359"/>
              <a:gd name="connsiteY3-186" fmla="*/ 530927 h 1420427"/>
              <a:gd name="connsiteX4-187" fmla="*/ 5734974 w 7013359"/>
              <a:gd name="connsiteY4-188" fmla="*/ 346229 h 1420427"/>
              <a:gd name="connsiteX5-189" fmla="*/ 7013359 w 7013359"/>
              <a:gd name="connsiteY5-190" fmla="*/ 0 h 1420427"/>
              <a:gd name="connsiteX6-191" fmla="*/ 7013359 w 7013359"/>
              <a:gd name="connsiteY6-192" fmla="*/ 0 h 1420427"/>
              <a:gd name="connsiteX0-193" fmla="*/ 0 w 7013359"/>
              <a:gd name="connsiteY0-194" fmla="*/ 1420427 h 1420427"/>
              <a:gd name="connsiteX1-195" fmla="*/ 1340527 w 7013359"/>
              <a:gd name="connsiteY1-196" fmla="*/ 887766 h 1420427"/>
              <a:gd name="connsiteX2-197" fmla="*/ 2807332 w 7013359"/>
              <a:gd name="connsiteY2-198" fmla="*/ 1132227 h 1420427"/>
              <a:gd name="connsiteX3-199" fmla="*/ 4276863 w 7013359"/>
              <a:gd name="connsiteY3-200" fmla="*/ 530927 h 1420427"/>
              <a:gd name="connsiteX4-201" fmla="*/ 5734974 w 7013359"/>
              <a:gd name="connsiteY4-202" fmla="*/ 346229 h 1420427"/>
              <a:gd name="connsiteX5-203" fmla="*/ 7013359 w 7013359"/>
              <a:gd name="connsiteY5-204" fmla="*/ 0 h 1420427"/>
              <a:gd name="connsiteX6-205" fmla="*/ 7013359 w 7013359"/>
              <a:gd name="connsiteY6-206" fmla="*/ 0 h 1420427"/>
              <a:gd name="connsiteX0-207" fmla="*/ 0 w 7013359"/>
              <a:gd name="connsiteY0-208" fmla="*/ 1420427 h 1420427"/>
              <a:gd name="connsiteX1-209" fmla="*/ 1340527 w 7013359"/>
              <a:gd name="connsiteY1-210" fmla="*/ 887766 h 1420427"/>
              <a:gd name="connsiteX2-211" fmla="*/ 2807332 w 7013359"/>
              <a:gd name="connsiteY2-212" fmla="*/ 1132227 h 1420427"/>
              <a:gd name="connsiteX3-213" fmla="*/ 4276863 w 7013359"/>
              <a:gd name="connsiteY3-214" fmla="*/ 530927 h 1420427"/>
              <a:gd name="connsiteX4-215" fmla="*/ 5734974 w 7013359"/>
              <a:gd name="connsiteY4-216" fmla="*/ 346229 h 1420427"/>
              <a:gd name="connsiteX5-217" fmla="*/ 7013359 w 7013359"/>
              <a:gd name="connsiteY5-218" fmla="*/ 0 h 1420427"/>
              <a:gd name="connsiteX6-219" fmla="*/ 7013359 w 7013359"/>
              <a:gd name="connsiteY6-220" fmla="*/ 0 h 1420427"/>
              <a:gd name="connsiteX0-221" fmla="*/ 0 w 7013359"/>
              <a:gd name="connsiteY0-222" fmla="*/ 1420427 h 1420427"/>
              <a:gd name="connsiteX1-223" fmla="*/ 1340527 w 7013359"/>
              <a:gd name="connsiteY1-224" fmla="*/ 887766 h 1420427"/>
              <a:gd name="connsiteX2-225" fmla="*/ 2807332 w 7013359"/>
              <a:gd name="connsiteY2-226" fmla="*/ 1132227 h 1420427"/>
              <a:gd name="connsiteX3-227" fmla="*/ 4276863 w 7013359"/>
              <a:gd name="connsiteY3-228" fmla="*/ 530927 h 1420427"/>
              <a:gd name="connsiteX4-229" fmla="*/ 5734974 w 7013359"/>
              <a:gd name="connsiteY4-230" fmla="*/ 346229 h 1420427"/>
              <a:gd name="connsiteX5-231" fmla="*/ 7013359 w 7013359"/>
              <a:gd name="connsiteY5-232" fmla="*/ 0 h 1420427"/>
              <a:gd name="connsiteX6-233" fmla="*/ 7013359 w 7013359"/>
              <a:gd name="connsiteY6-234" fmla="*/ 0 h 1420427"/>
              <a:gd name="connsiteX0-235" fmla="*/ 0 w 7013359"/>
              <a:gd name="connsiteY0-236" fmla="*/ 1420427 h 1420427"/>
              <a:gd name="connsiteX1-237" fmla="*/ 1340527 w 7013359"/>
              <a:gd name="connsiteY1-238" fmla="*/ 887766 h 1420427"/>
              <a:gd name="connsiteX2-239" fmla="*/ 2807332 w 7013359"/>
              <a:gd name="connsiteY2-240" fmla="*/ 1132227 h 1420427"/>
              <a:gd name="connsiteX3-241" fmla="*/ 4276863 w 7013359"/>
              <a:gd name="connsiteY3-242" fmla="*/ 530927 h 1420427"/>
              <a:gd name="connsiteX4-243" fmla="*/ 5734974 w 7013359"/>
              <a:gd name="connsiteY4-244" fmla="*/ 346229 h 1420427"/>
              <a:gd name="connsiteX5-245" fmla="*/ 7013359 w 7013359"/>
              <a:gd name="connsiteY5-246" fmla="*/ 0 h 1420427"/>
              <a:gd name="connsiteX6-247" fmla="*/ 7013359 w 7013359"/>
              <a:gd name="connsiteY6-248" fmla="*/ 0 h 1420427"/>
              <a:gd name="connsiteX0-249" fmla="*/ 0 w 7013359"/>
              <a:gd name="connsiteY0-250" fmla="*/ 1420427 h 1420427"/>
              <a:gd name="connsiteX1-251" fmla="*/ 1340527 w 7013359"/>
              <a:gd name="connsiteY1-252" fmla="*/ 887766 h 1420427"/>
              <a:gd name="connsiteX2-253" fmla="*/ 2807332 w 7013359"/>
              <a:gd name="connsiteY2-254" fmla="*/ 1132227 h 1420427"/>
              <a:gd name="connsiteX3-255" fmla="*/ 4276863 w 7013359"/>
              <a:gd name="connsiteY3-256" fmla="*/ 530927 h 1420427"/>
              <a:gd name="connsiteX4-257" fmla="*/ 5734974 w 7013359"/>
              <a:gd name="connsiteY4-258" fmla="*/ 346229 h 1420427"/>
              <a:gd name="connsiteX5-259" fmla="*/ 7013359 w 7013359"/>
              <a:gd name="connsiteY5-260" fmla="*/ 0 h 1420427"/>
              <a:gd name="connsiteX6-261" fmla="*/ 7013359 w 7013359"/>
              <a:gd name="connsiteY6-262" fmla="*/ 0 h 1420427"/>
              <a:gd name="connsiteX0-263" fmla="*/ 0 w 7013359"/>
              <a:gd name="connsiteY0-264" fmla="*/ 1420427 h 1420427"/>
              <a:gd name="connsiteX1-265" fmla="*/ 1340527 w 7013359"/>
              <a:gd name="connsiteY1-266" fmla="*/ 887766 h 1420427"/>
              <a:gd name="connsiteX2-267" fmla="*/ 2807332 w 7013359"/>
              <a:gd name="connsiteY2-268" fmla="*/ 1132227 h 1420427"/>
              <a:gd name="connsiteX3-269" fmla="*/ 4276863 w 7013359"/>
              <a:gd name="connsiteY3-270" fmla="*/ 530927 h 1420427"/>
              <a:gd name="connsiteX4-271" fmla="*/ 5734974 w 7013359"/>
              <a:gd name="connsiteY4-272" fmla="*/ 346229 h 1420427"/>
              <a:gd name="connsiteX5-273" fmla="*/ 7013359 w 7013359"/>
              <a:gd name="connsiteY5-274" fmla="*/ 0 h 1420427"/>
              <a:gd name="connsiteX6-275" fmla="*/ 7013359 w 7013359"/>
              <a:gd name="connsiteY6-276" fmla="*/ 0 h 1420427"/>
              <a:gd name="connsiteX0-277" fmla="*/ 0 w 7013359"/>
              <a:gd name="connsiteY0-278" fmla="*/ 1420427 h 1420427"/>
              <a:gd name="connsiteX1-279" fmla="*/ 1340527 w 7013359"/>
              <a:gd name="connsiteY1-280" fmla="*/ 887766 h 1420427"/>
              <a:gd name="connsiteX2-281" fmla="*/ 2807332 w 7013359"/>
              <a:gd name="connsiteY2-282" fmla="*/ 1132227 h 1420427"/>
              <a:gd name="connsiteX3-283" fmla="*/ 4276863 w 7013359"/>
              <a:gd name="connsiteY3-284" fmla="*/ 530927 h 1420427"/>
              <a:gd name="connsiteX4-285" fmla="*/ 5734974 w 7013359"/>
              <a:gd name="connsiteY4-286" fmla="*/ 585926 h 1420427"/>
              <a:gd name="connsiteX5-287" fmla="*/ 7013359 w 7013359"/>
              <a:gd name="connsiteY5-288" fmla="*/ 0 h 1420427"/>
              <a:gd name="connsiteX6-289" fmla="*/ 7013359 w 7013359"/>
              <a:gd name="connsiteY6-290" fmla="*/ 0 h 1420427"/>
              <a:gd name="connsiteX0-291" fmla="*/ 0 w 7013359"/>
              <a:gd name="connsiteY0-292" fmla="*/ 1420427 h 1420427"/>
              <a:gd name="connsiteX1-293" fmla="*/ 1340527 w 7013359"/>
              <a:gd name="connsiteY1-294" fmla="*/ 887766 h 1420427"/>
              <a:gd name="connsiteX2-295" fmla="*/ 2807332 w 7013359"/>
              <a:gd name="connsiteY2-296" fmla="*/ 1132227 h 1420427"/>
              <a:gd name="connsiteX3-297" fmla="*/ 4276863 w 7013359"/>
              <a:gd name="connsiteY3-298" fmla="*/ 530927 h 1420427"/>
              <a:gd name="connsiteX4-299" fmla="*/ 5734974 w 7013359"/>
              <a:gd name="connsiteY4-300" fmla="*/ 585926 h 1420427"/>
              <a:gd name="connsiteX5-301" fmla="*/ 7013359 w 7013359"/>
              <a:gd name="connsiteY5-302" fmla="*/ 0 h 1420427"/>
              <a:gd name="connsiteX6-303" fmla="*/ 7013359 w 7013359"/>
              <a:gd name="connsiteY6-304" fmla="*/ 0 h 1420427"/>
              <a:gd name="connsiteX0-305" fmla="*/ 0 w 7013359"/>
              <a:gd name="connsiteY0-306" fmla="*/ 1420427 h 1420427"/>
              <a:gd name="connsiteX1-307" fmla="*/ 1340527 w 7013359"/>
              <a:gd name="connsiteY1-308" fmla="*/ 887766 h 1420427"/>
              <a:gd name="connsiteX2-309" fmla="*/ 2807332 w 7013359"/>
              <a:gd name="connsiteY2-310" fmla="*/ 1132227 h 1420427"/>
              <a:gd name="connsiteX3-311" fmla="*/ 4276863 w 7013359"/>
              <a:gd name="connsiteY3-312" fmla="*/ 530927 h 1420427"/>
              <a:gd name="connsiteX4-313" fmla="*/ 5734974 w 7013359"/>
              <a:gd name="connsiteY4-314" fmla="*/ 585926 h 1420427"/>
              <a:gd name="connsiteX5-315" fmla="*/ 7013359 w 7013359"/>
              <a:gd name="connsiteY5-316" fmla="*/ 0 h 1420427"/>
              <a:gd name="connsiteX6-317" fmla="*/ 7013359 w 7013359"/>
              <a:gd name="connsiteY6-318" fmla="*/ 0 h 1420427"/>
              <a:gd name="connsiteX0-319" fmla="*/ 0 w 7013359"/>
              <a:gd name="connsiteY0-320" fmla="*/ 1420427 h 1420427"/>
              <a:gd name="connsiteX1-321" fmla="*/ 1340527 w 7013359"/>
              <a:gd name="connsiteY1-322" fmla="*/ 887766 h 1420427"/>
              <a:gd name="connsiteX2-323" fmla="*/ 2807332 w 7013359"/>
              <a:gd name="connsiteY2-324" fmla="*/ 1132227 h 1420427"/>
              <a:gd name="connsiteX3-325" fmla="*/ 4276863 w 7013359"/>
              <a:gd name="connsiteY3-326" fmla="*/ 530927 h 1420427"/>
              <a:gd name="connsiteX4-327" fmla="*/ 5734974 w 7013359"/>
              <a:gd name="connsiteY4-328" fmla="*/ 585926 h 1420427"/>
              <a:gd name="connsiteX5-329" fmla="*/ 7013359 w 7013359"/>
              <a:gd name="connsiteY5-330" fmla="*/ 0 h 1420427"/>
              <a:gd name="connsiteX6-331" fmla="*/ 7013359 w 7013359"/>
              <a:gd name="connsiteY6-332" fmla="*/ 0 h 1420427"/>
              <a:gd name="connsiteX0-333" fmla="*/ 0 w 7013359"/>
              <a:gd name="connsiteY0-334" fmla="*/ 1420427 h 1420427"/>
              <a:gd name="connsiteX1-335" fmla="*/ 1340527 w 7013359"/>
              <a:gd name="connsiteY1-336" fmla="*/ 887766 h 1420427"/>
              <a:gd name="connsiteX2-337" fmla="*/ 2807332 w 7013359"/>
              <a:gd name="connsiteY2-338" fmla="*/ 1132227 h 1420427"/>
              <a:gd name="connsiteX3-339" fmla="*/ 4276863 w 7013359"/>
              <a:gd name="connsiteY3-340" fmla="*/ 530927 h 1420427"/>
              <a:gd name="connsiteX4-341" fmla="*/ 5734974 w 7013359"/>
              <a:gd name="connsiteY4-342" fmla="*/ 585926 h 1420427"/>
              <a:gd name="connsiteX5-343" fmla="*/ 7013359 w 7013359"/>
              <a:gd name="connsiteY5-344" fmla="*/ 0 h 1420427"/>
              <a:gd name="connsiteX6-345" fmla="*/ 7013359 w 7013359"/>
              <a:gd name="connsiteY6-346" fmla="*/ 0 h 1420427"/>
              <a:gd name="connsiteX0-347" fmla="*/ 0 w 7013359"/>
              <a:gd name="connsiteY0-348" fmla="*/ 1420427 h 1420427"/>
              <a:gd name="connsiteX1-349" fmla="*/ 1340527 w 7013359"/>
              <a:gd name="connsiteY1-350" fmla="*/ 887766 h 1420427"/>
              <a:gd name="connsiteX2-351" fmla="*/ 2807332 w 7013359"/>
              <a:gd name="connsiteY2-352" fmla="*/ 1132227 h 1420427"/>
              <a:gd name="connsiteX3-353" fmla="*/ 4276863 w 7013359"/>
              <a:gd name="connsiteY3-354" fmla="*/ 530927 h 1420427"/>
              <a:gd name="connsiteX4-355" fmla="*/ 5734974 w 7013359"/>
              <a:gd name="connsiteY4-356" fmla="*/ 585926 h 1420427"/>
              <a:gd name="connsiteX5-357" fmla="*/ 7013359 w 7013359"/>
              <a:gd name="connsiteY5-358" fmla="*/ 0 h 1420427"/>
              <a:gd name="connsiteX6-359" fmla="*/ 7013359 w 7013359"/>
              <a:gd name="connsiteY6-360" fmla="*/ 0 h 1420427"/>
              <a:gd name="connsiteX0-361" fmla="*/ 0 w 7013359"/>
              <a:gd name="connsiteY0-362" fmla="*/ 1420427 h 1420427"/>
              <a:gd name="connsiteX1-363" fmla="*/ 1340527 w 7013359"/>
              <a:gd name="connsiteY1-364" fmla="*/ 887766 h 1420427"/>
              <a:gd name="connsiteX2-365" fmla="*/ 2807332 w 7013359"/>
              <a:gd name="connsiteY2-366" fmla="*/ 1132227 h 1420427"/>
              <a:gd name="connsiteX3-367" fmla="*/ 4276863 w 7013359"/>
              <a:gd name="connsiteY3-368" fmla="*/ 530927 h 1420427"/>
              <a:gd name="connsiteX4-369" fmla="*/ 5734974 w 7013359"/>
              <a:gd name="connsiteY4-370" fmla="*/ 585926 h 1420427"/>
              <a:gd name="connsiteX5-371" fmla="*/ 7013359 w 7013359"/>
              <a:gd name="connsiteY5-372" fmla="*/ 0 h 1420427"/>
              <a:gd name="connsiteX6-373" fmla="*/ 7013359 w 7013359"/>
              <a:gd name="connsiteY6-374" fmla="*/ 0 h 1420427"/>
              <a:gd name="connsiteX0-375" fmla="*/ 0 w 7013359"/>
              <a:gd name="connsiteY0-376" fmla="*/ 1420427 h 1420427"/>
              <a:gd name="connsiteX1-377" fmla="*/ 1340527 w 7013359"/>
              <a:gd name="connsiteY1-378" fmla="*/ 887766 h 1420427"/>
              <a:gd name="connsiteX2-379" fmla="*/ 2807332 w 7013359"/>
              <a:gd name="connsiteY2-380" fmla="*/ 1132227 h 1420427"/>
              <a:gd name="connsiteX3-381" fmla="*/ 4276863 w 7013359"/>
              <a:gd name="connsiteY3-382" fmla="*/ 530927 h 1420427"/>
              <a:gd name="connsiteX4-383" fmla="*/ 5734974 w 7013359"/>
              <a:gd name="connsiteY4-384" fmla="*/ 585926 h 1420427"/>
              <a:gd name="connsiteX5-385" fmla="*/ 7013359 w 7013359"/>
              <a:gd name="connsiteY5-386" fmla="*/ 0 h 1420427"/>
              <a:gd name="connsiteX0-387" fmla="*/ 0 w 5734974"/>
              <a:gd name="connsiteY0-388" fmla="*/ 903680 h 903680"/>
              <a:gd name="connsiteX1-389" fmla="*/ 1340527 w 5734974"/>
              <a:gd name="connsiteY1-390" fmla="*/ 371019 h 903680"/>
              <a:gd name="connsiteX2-391" fmla="*/ 2807332 w 5734974"/>
              <a:gd name="connsiteY2-392" fmla="*/ 615480 h 903680"/>
              <a:gd name="connsiteX3-393" fmla="*/ 4276863 w 5734974"/>
              <a:gd name="connsiteY3-394" fmla="*/ 14180 h 903680"/>
              <a:gd name="connsiteX4-395" fmla="*/ 5734974 w 5734974"/>
              <a:gd name="connsiteY4-396" fmla="*/ 69179 h 903680"/>
              <a:gd name="connsiteX0-397" fmla="*/ 0 w 5734974"/>
              <a:gd name="connsiteY0-398" fmla="*/ 1129776 h 1129776"/>
              <a:gd name="connsiteX1-399" fmla="*/ 1340527 w 5734974"/>
              <a:gd name="connsiteY1-400" fmla="*/ 597115 h 1129776"/>
              <a:gd name="connsiteX2-401" fmla="*/ 2807332 w 5734974"/>
              <a:gd name="connsiteY2-402" fmla="*/ 841576 h 1129776"/>
              <a:gd name="connsiteX3-403" fmla="*/ 4276863 w 5734974"/>
              <a:gd name="connsiteY3-404" fmla="*/ 240276 h 1129776"/>
              <a:gd name="connsiteX4-405" fmla="*/ 5734974 w 5734974"/>
              <a:gd name="connsiteY4-406" fmla="*/ 0 h 1129776"/>
              <a:gd name="connsiteX0-407" fmla="*/ 0 w 5734974"/>
              <a:gd name="connsiteY0-408" fmla="*/ 1131360 h 1131360"/>
              <a:gd name="connsiteX1-409" fmla="*/ 1340527 w 5734974"/>
              <a:gd name="connsiteY1-410" fmla="*/ 598699 h 1131360"/>
              <a:gd name="connsiteX2-411" fmla="*/ 2807332 w 5734974"/>
              <a:gd name="connsiteY2-412" fmla="*/ 843160 h 1131360"/>
              <a:gd name="connsiteX3-413" fmla="*/ 4276863 w 5734974"/>
              <a:gd name="connsiteY3-414" fmla="*/ 241860 h 1131360"/>
              <a:gd name="connsiteX4-415" fmla="*/ 5734974 w 5734974"/>
              <a:gd name="connsiteY4-416" fmla="*/ 1584 h 1131360"/>
              <a:gd name="connsiteX0-417" fmla="*/ 0 w 5734974"/>
              <a:gd name="connsiteY0-418" fmla="*/ 1131360 h 1131360"/>
              <a:gd name="connsiteX1-419" fmla="*/ 1835827 w 5734974"/>
              <a:gd name="connsiteY1-420" fmla="*/ 598699 h 1131360"/>
              <a:gd name="connsiteX2-421" fmla="*/ 2807332 w 5734974"/>
              <a:gd name="connsiteY2-422" fmla="*/ 843160 h 1131360"/>
              <a:gd name="connsiteX3-423" fmla="*/ 4276863 w 5734974"/>
              <a:gd name="connsiteY3-424" fmla="*/ 241860 h 1131360"/>
              <a:gd name="connsiteX4-425" fmla="*/ 5734974 w 5734974"/>
              <a:gd name="connsiteY4-426" fmla="*/ 1584 h 1131360"/>
              <a:gd name="connsiteX0-427" fmla="*/ 0 w 5734974"/>
              <a:gd name="connsiteY0-428" fmla="*/ 1131360 h 1131360"/>
              <a:gd name="connsiteX1-429" fmla="*/ 1835827 w 5734974"/>
              <a:gd name="connsiteY1-430" fmla="*/ 598699 h 1131360"/>
              <a:gd name="connsiteX2-431" fmla="*/ 3759832 w 5734974"/>
              <a:gd name="connsiteY2-432" fmla="*/ 843160 h 1131360"/>
              <a:gd name="connsiteX3-433" fmla="*/ 4276863 w 5734974"/>
              <a:gd name="connsiteY3-434" fmla="*/ 241860 h 1131360"/>
              <a:gd name="connsiteX4-435" fmla="*/ 5734974 w 5734974"/>
              <a:gd name="connsiteY4-436" fmla="*/ 1584 h 1131360"/>
              <a:gd name="connsiteX0-437" fmla="*/ 0 w 5734974"/>
              <a:gd name="connsiteY0-438" fmla="*/ 1129776 h 1129776"/>
              <a:gd name="connsiteX1-439" fmla="*/ 1835827 w 5734974"/>
              <a:gd name="connsiteY1-440" fmla="*/ 597115 h 1129776"/>
              <a:gd name="connsiteX2-441" fmla="*/ 3759832 w 5734974"/>
              <a:gd name="connsiteY2-442" fmla="*/ 841576 h 1129776"/>
              <a:gd name="connsiteX3-443" fmla="*/ 5734974 w 5734974"/>
              <a:gd name="connsiteY3-444" fmla="*/ 0 h 1129776"/>
              <a:gd name="connsiteX0-445" fmla="*/ 0 w 5734974"/>
              <a:gd name="connsiteY0-446" fmla="*/ 1129776 h 1129776"/>
              <a:gd name="connsiteX1-447" fmla="*/ 1821540 w 5734974"/>
              <a:gd name="connsiteY1-448" fmla="*/ 592352 h 1129776"/>
              <a:gd name="connsiteX2-449" fmla="*/ 3759832 w 5734974"/>
              <a:gd name="connsiteY2-450" fmla="*/ 841576 h 1129776"/>
              <a:gd name="connsiteX3-451" fmla="*/ 5734974 w 5734974"/>
              <a:gd name="connsiteY3-452" fmla="*/ 0 h 1129776"/>
              <a:gd name="connsiteX0-453" fmla="*/ 0 w 5734974"/>
              <a:gd name="connsiteY0-454" fmla="*/ 1129776 h 1129776"/>
              <a:gd name="connsiteX1-455" fmla="*/ 1821540 w 5734974"/>
              <a:gd name="connsiteY1-456" fmla="*/ 592352 h 1129776"/>
              <a:gd name="connsiteX2-457" fmla="*/ 3783644 w 5734974"/>
              <a:gd name="connsiteY2-458" fmla="*/ 846338 h 1129776"/>
              <a:gd name="connsiteX3-459" fmla="*/ 5734974 w 5734974"/>
              <a:gd name="connsiteY3-460" fmla="*/ 0 h 1129776"/>
              <a:gd name="connsiteX0-461" fmla="*/ 0 w 5734974"/>
              <a:gd name="connsiteY0-462" fmla="*/ 1129776 h 1129776"/>
              <a:gd name="connsiteX1-463" fmla="*/ 1821540 w 5734974"/>
              <a:gd name="connsiteY1-464" fmla="*/ 592352 h 1129776"/>
              <a:gd name="connsiteX2-465" fmla="*/ 3783644 w 5734974"/>
              <a:gd name="connsiteY2-466" fmla="*/ 846338 h 1129776"/>
              <a:gd name="connsiteX3-467" fmla="*/ 5734974 w 5734974"/>
              <a:gd name="connsiteY3-468" fmla="*/ 0 h 1129776"/>
              <a:gd name="connsiteX0-469" fmla="*/ 0 w 5734974"/>
              <a:gd name="connsiteY0-470" fmla="*/ 1129776 h 1129776"/>
              <a:gd name="connsiteX1-471" fmla="*/ 1821540 w 5734974"/>
              <a:gd name="connsiteY1-472" fmla="*/ 592352 h 1129776"/>
              <a:gd name="connsiteX2-473" fmla="*/ 3783644 w 5734974"/>
              <a:gd name="connsiteY2-474" fmla="*/ 846338 h 1129776"/>
              <a:gd name="connsiteX3-475" fmla="*/ 5734974 w 5734974"/>
              <a:gd name="connsiteY3-476" fmla="*/ 0 h 1129776"/>
              <a:gd name="connsiteX0-477" fmla="*/ 0 w 5734974"/>
              <a:gd name="connsiteY0-478" fmla="*/ 1129776 h 1129776"/>
              <a:gd name="connsiteX1-479" fmla="*/ 1821540 w 5734974"/>
              <a:gd name="connsiteY1-480" fmla="*/ 592352 h 1129776"/>
              <a:gd name="connsiteX2-481" fmla="*/ 3783644 w 5734974"/>
              <a:gd name="connsiteY2-482" fmla="*/ 846338 h 1129776"/>
              <a:gd name="connsiteX3-483" fmla="*/ 5734974 w 5734974"/>
              <a:gd name="connsiteY3-484" fmla="*/ 0 h 1129776"/>
              <a:gd name="connsiteX0-485" fmla="*/ 0 w 5734974"/>
              <a:gd name="connsiteY0-486" fmla="*/ 1129776 h 1129776"/>
              <a:gd name="connsiteX1-487" fmla="*/ 2799440 w 5734974"/>
              <a:gd name="connsiteY1-488" fmla="*/ 605052 h 1129776"/>
              <a:gd name="connsiteX2-489" fmla="*/ 3783644 w 5734974"/>
              <a:gd name="connsiteY2-490" fmla="*/ 846338 h 1129776"/>
              <a:gd name="connsiteX3-491" fmla="*/ 5734974 w 5734974"/>
              <a:gd name="connsiteY3-492" fmla="*/ 0 h 1129776"/>
              <a:gd name="connsiteX0-493" fmla="*/ 0 w 5734974"/>
              <a:gd name="connsiteY0-494" fmla="*/ 1129776 h 1129776"/>
              <a:gd name="connsiteX1-495" fmla="*/ 2799440 w 5734974"/>
              <a:gd name="connsiteY1-496" fmla="*/ 605052 h 1129776"/>
              <a:gd name="connsiteX2-497" fmla="*/ 5734974 w 5734974"/>
              <a:gd name="connsiteY2-498" fmla="*/ 0 h 1129776"/>
              <a:gd name="connsiteX0-499" fmla="*/ 0 w 5734974"/>
              <a:gd name="connsiteY0-500" fmla="*/ 1129776 h 1129776"/>
              <a:gd name="connsiteX1-501" fmla="*/ 2799440 w 5734974"/>
              <a:gd name="connsiteY1-502" fmla="*/ 605052 h 1129776"/>
              <a:gd name="connsiteX2-503" fmla="*/ 5734974 w 5734974"/>
              <a:gd name="connsiteY2-504" fmla="*/ 0 h 1129776"/>
              <a:gd name="connsiteX0-505" fmla="*/ 0 w 5734974"/>
              <a:gd name="connsiteY0-506" fmla="*/ 1129776 h 1129776"/>
              <a:gd name="connsiteX1-507" fmla="*/ 2799440 w 5734974"/>
              <a:gd name="connsiteY1-508" fmla="*/ 605052 h 1129776"/>
              <a:gd name="connsiteX2-509" fmla="*/ 5734974 w 5734974"/>
              <a:gd name="connsiteY2-510" fmla="*/ 0 h 1129776"/>
              <a:gd name="connsiteX0-511" fmla="*/ 0 w 5715924"/>
              <a:gd name="connsiteY0-512" fmla="*/ 1148826 h 1148826"/>
              <a:gd name="connsiteX1-513" fmla="*/ 2799440 w 5715924"/>
              <a:gd name="connsiteY1-514" fmla="*/ 624102 h 1148826"/>
              <a:gd name="connsiteX2-515" fmla="*/ 5715924 w 5715924"/>
              <a:gd name="connsiteY2-516" fmla="*/ 0 h 1148826"/>
              <a:gd name="connsiteX0-517" fmla="*/ 0 w 5715924"/>
              <a:gd name="connsiteY0-518" fmla="*/ 1181345 h 1181345"/>
              <a:gd name="connsiteX1-519" fmla="*/ 2799440 w 5715924"/>
              <a:gd name="connsiteY1-520" fmla="*/ 656621 h 1181345"/>
              <a:gd name="connsiteX2-521" fmla="*/ 5715924 w 5715924"/>
              <a:gd name="connsiteY2-522" fmla="*/ 32519 h 1181345"/>
              <a:gd name="connsiteX0-523" fmla="*/ 0 w 5715924"/>
              <a:gd name="connsiteY0-524" fmla="*/ 1170120 h 1170120"/>
              <a:gd name="connsiteX1-525" fmla="*/ 2799440 w 5715924"/>
              <a:gd name="connsiteY1-526" fmla="*/ 645396 h 1170120"/>
              <a:gd name="connsiteX2-527" fmla="*/ 5715924 w 5715924"/>
              <a:gd name="connsiteY2-528" fmla="*/ 21294 h 1170120"/>
              <a:gd name="connsiteX0-529" fmla="*/ 0 w 5715924"/>
              <a:gd name="connsiteY0-530" fmla="*/ 1170120 h 1170120"/>
              <a:gd name="connsiteX1-531" fmla="*/ 2799440 w 5715924"/>
              <a:gd name="connsiteY1-532" fmla="*/ 645396 h 1170120"/>
              <a:gd name="connsiteX2-533" fmla="*/ 5715924 w 5715924"/>
              <a:gd name="connsiteY2-534" fmla="*/ 21294 h 1170120"/>
              <a:gd name="connsiteX0-535" fmla="*/ 0 w 5715924"/>
              <a:gd name="connsiteY0-536" fmla="*/ 1167107 h 1167107"/>
              <a:gd name="connsiteX1-537" fmla="*/ 2799440 w 5715924"/>
              <a:gd name="connsiteY1-538" fmla="*/ 642383 h 1167107"/>
              <a:gd name="connsiteX2-539" fmla="*/ 5715924 w 5715924"/>
              <a:gd name="connsiteY2-540" fmla="*/ 18281 h 1167107"/>
              <a:gd name="connsiteX0-541" fmla="*/ 0 w 5715924"/>
              <a:gd name="connsiteY0-542" fmla="*/ 1228079 h 1228079"/>
              <a:gd name="connsiteX1-543" fmla="*/ 2799440 w 5715924"/>
              <a:gd name="connsiteY1-544" fmla="*/ 703355 h 1228079"/>
              <a:gd name="connsiteX2-545" fmla="*/ 5715924 w 5715924"/>
              <a:gd name="connsiteY2-546" fmla="*/ 79253 h 1228079"/>
            </a:gdLst>
            <a:ahLst/>
            <a:cxnLst>
              <a:cxn ang="0">
                <a:pos x="connsiteX0-541" y="connsiteY0-542"/>
              </a:cxn>
              <a:cxn ang="0">
                <a:pos x="connsiteX1-543" y="connsiteY1-544"/>
              </a:cxn>
              <a:cxn ang="0">
                <a:pos x="connsiteX2-545" y="connsiteY2-546"/>
              </a:cxn>
            </a:cxnLst>
            <a:rect l="l" t="t" r="r" b="b"/>
            <a:pathLst>
              <a:path w="5715924" h="1228079">
                <a:moveTo>
                  <a:pt x="0" y="1228079"/>
                </a:moveTo>
                <a:cubicBezTo>
                  <a:pt x="608367" y="777291"/>
                  <a:pt x="1967436" y="297926"/>
                  <a:pt x="2799440" y="703355"/>
                </a:cubicBezTo>
                <a:cubicBezTo>
                  <a:pt x="3631444" y="1108784"/>
                  <a:pt x="4813613" y="-347713"/>
                  <a:pt x="5715924" y="79253"/>
                </a:cubicBezTo>
              </a:path>
            </a:pathLst>
          </a:custGeom>
          <a:noFill/>
          <a:ln w="19050">
            <a:solidFill>
              <a:sysClr val="window" lastClr="FFFFFF">
                <a:lumMod val="75000"/>
              </a:sysClr>
            </a:solidFill>
            <a:prstDash val="sysDash"/>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 name="椭圆 1"/>
          <p:cNvSpPr/>
          <p:nvPr>
            <p:custDataLst>
              <p:tags r:id="rId2"/>
            </p:custDataLst>
          </p:nvPr>
        </p:nvSpPr>
        <p:spPr>
          <a:xfrm>
            <a:off x="3051010" y="3736437"/>
            <a:ext cx="355600" cy="355600"/>
          </a:xfrm>
          <a:prstGeom prst="ellipse">
            <a:avLst/>
          </a:prstGeom>
          <a:solidFill>
            <a:sysClr val="window" lastClr="FFFFFF"/>
          </a:solidFill>
          <a:ln w="38100">
            <a:solidFill>
              <a:sysClr val="window" lastClr="FFFFFF">
                <a:lumMod val="7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37500" lnSpcReduction="20000"/>
          </a:bodyPr>
          <a:p>
            <a:pPr algn="ctr">
              <a:lnSpc>
                <a:spcPct val="140000"/>
              </a:lnSpc>
            </a:pPr>
            <a:endParaRPr lang="zh-CN" altLang="en-US"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4" name="椭圆 3"/>
          <p:cNvSpPr/>
          <p:nvPr>
            <p:custDataLst>
              <p:tags r:id="rId3"/>
            </p:custDataLst>
          </p:nvPr>
        </p:nvSpPr>
        <p:spPr>
          <a:xfrm>
            <a:off x="3166898" y="3852325"/>
            <a:ext cx="123825" cy="123825"/>
          </a:xfrm>
          <a:prstGeom prst="ellipse">
            <a:avLst/>
          </a:prstGeom>
          <a:solidFill>
            <a:srgbClr val="1F74AD"/>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7" name="椭圆 6"/>
          <p:cNvSpPr/>
          <p:nvPr>
            <p:custDataLst>
              <p:tags r:id="rId4"/>
            </p:custDataLst>
          </p:nvPr>
        </p:nvSpPr>
        <p:spPr>
          <a:xfrm>
            <a:off x="5973853" y="3061734"/>
            <a:ext cx="355600" cy="355600"/>
          </a:xfrm>
          <a:prstGeom prst="ellipse">
            <a:avLst/>
          </a:prstGeom>
          <a:solidFill>
            <a:sysClr val="window" lastClr="FFFFFF"/>
          </a:solidFill>
          <a:ln w="38100">
            <a:solidFill>
              <a:sysClr val="window" lastClr="FFFFFF">
                <a:lumMod val="7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37500" lnSpcReduction="20000"/>
          </a:bodyPr>
          <a:p>
            <a:pPr algn="ctr">
              <a:lnSpc>
                <a:spcPct val="140000"/>
              </a:lnSpc>
            </a:pPr>
            <a:endParaRPr lang="zh-CN" altLang="en-US">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8" name="椭圆 7"/>
          <p:cNvSpPr/>
          <p:nvPr>
            <p:custDataLst>
              <p:tags r:id="rId5"/>
            </p:custDataLst>
          </p:nvPr>
        </p:nvSpPr>
        <p:spPr>
          <a:xfrm>
            <a:off x="6089741" y="3177622"/>
            <a:ext cx="123825" cy="123825"/>
          </a:xfrm>
          <a:prstGeom prst="ellipse">
            <a:avLst/>
          </a:prstGeom>
          <a:solidFill>
            <a:srgbClr val="3498DB"/>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0" name="椭圆 9"/>
          <p:cNvSpPr/>
          <p:nvPr>
            <p:custDataLst>
              <p:tags r:id="rId6"/>
            </p:custDataLst>
          </p:nvPr>
        </p:nvSpPr>
        <p:spPr>
          <a:xfrm>
            <a:off x="8896696" y="2438616"/>
            <a:ext cx="355600" cy="355600"/>
          </a:xfrm>
          <a:prstGeom prst="ellipse">
            <a:avLst/>
          </a:prstGeom>
          <a:solidFill>
            <a:sysClr val="window" lastClr="FFFFFF"/>
          </a:solidFill>
          <a:ln w="38100">
            <a:solidFill>
              <a:sysClr val="window" lastClr="FFFFFF">
                <a:lumMod val="75000"/>
              </a:sys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37500" lnSpcReduction="20000"/>
          </a:bodyPr>
          <a:p>
            <a:pPr algn="ctr">
              <a:lnSpc>
                <a:spcPct val="140000"/>
              </a:lnSpc>
            </a:pPr>
            <a:endParaRPr lang="zh-CN" altLang="en-US">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1" name="椭圆 10"/>
          <p:cNvSpPr/>
          <p:nvPr>
            <p:custDataLst>
              <p:tags r:id="rId7"/>
            </p:custDataLst>
          </p:nvPr>
        </p:nvSpPr>
        <p:spPr>
          <a:xfrm>
            <a:off x="9012584" y="2554504"/>
            <a:ext cx="123825" cy="123825"/>
          </a:xfrm>
          <a:prstGeom prst="ellipse">
            <a:avLst/>
          </a:prstGeom>
          <a:solidFill>
            <a:srgbClr val="1AA3AA"/>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a:lnSpc>
                <a:spcPct val="140000"/>
              </a:lnSpc>
            </a:pPr>
            <a:endParaRPr lang="zh-CN" altLang="en-US">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8" name="矩形 17"/>
          <p:cNvSpPr/>
          <p:nvPr>
            <p:custDataLst>
              <p:tags r:id="rId8"/>
            </p:custDataLst>
          </p:nvPr>
        </p:nvSpPr>
        <p:spPr>
          <a:xfrm>
            <a:off x="8058785" y="3061335"/>
            <a:ext cx="2615565" cy="704850"/>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lIns="36000" rIns="36000" rtlCol="0" anchor="ctr">
            <a:noAutofit/>
          </a:bodyPr>
          <a:p>
            <a:pPr algn="ctr">
              <a:lnSpc>
                <a:spcPct val="120000"/>
              </a:lnSpc>
            </a:pPr>
            <a:endParaRPr lang="en-US" altLang="zh-CN" dirty="0">
              <a:solidFill>
                <a:sysClr val="window" lastClr="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6" name="文本框 5"/>
          <p:cNvSpPr txBox="1"/>
          <p:nvPr>
            <p:custDataLst>
              <p:tags r:id="rId9"/>
            </p:custDataLst>
          </p:nvPr>
        </p:nvSpPr>
        <p:spPr>
          <a:xfrm>
            <a:off x="8181340" y="3187065"/>
            <a:ext cx="2391410" cy="430530"/>
          </a:xfrm>
          <a:prstGeom prst="rect">
            <a:avLst/>
          </a:prstGeom>
          <a:noFill/>
        </p:spPr>
        <p:txBody>
          <a:bodyPr wrap="square" rtlCol="0" anchor="ctr"/>
          <a:p>
            <a:pPr algn="ctr">
              <a:lnSpc>
                <a:spcPct val="120000"/>
              </a:lnSpc>
            </a:pPr>
            <a:r>
              <a:rPr lang="zh-CN" altLang="en-US" b="1" spc="300">
                <a:solidFill>
                  <a:sysClr val="window" lastClr="FFFFFF"/>
                </a:solidFill>
                <a:latin typeface="Arial" panose="020B0604020202020204" pitchFamily="34" charset="0"/>
                <a:ea typeface="微软雅黑" panose="020B0503020204020204" charset="-122"/>
                <a:sym typeface="Arial" panose="020B0604020202020204" pitchFamily="34" charset="0"/>
              </a:rPr>
              <a:t>（三）创新意识与奉献精神培育</a:t>
            </a:r>
            <a:endParaRPr lang="zh-CN" altLang="en-US" b="1" spc="3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0" name="矩形 19"/>
          <p:cNvSpPr/>
          <p:nvPr>
            <p:custDataLst>
              <p:tags r:id="rId10"/>
            </p:custDataLst>
          </p:nvPr>
        </p:nvSpPr>
        <p:spPr>
          <a:xfrm>
            <a:off x="7282815" y="3786505"/>
            <a:ext cx="3924935" cy="1948180"/>
          </a:xfrm>
          <a:prstGeom prst="rect">
            <a:avLst/>
          </a:prstGeom>
        </p:spPr>
        <p:txBody>
          <a:bodyPr wrap="square" lIns="90000" rIns="90000" anchor="t" anchorCtr="0"/>
          <a:p>
            <a:pPr algn="l">
              <a:lnSpc>
                <a:spcPct val="120000"/>
              </a:lnSpc>
            </a:pPr>
            <a:r>
              <a:rPr lang="zh-CN" altLang="en-US" sz="1600" spc="150">
                <a:latin typeface="宋体" panose="02010600030101010101" pitchFamily="2" charset="-122"/>
                <a:ea typeface="宋体" panose="02010600030101010101" pitchFamily="2" charset="-122"/>
                <a:sym typeface="Arial" panose="020B0604020202020204" pitchFamily="34" charset="0"/>
              </a:rPr>
              <a:t>创新意识与奉献精神正是乐业的集中体现。大学生要懂得冲破旧观念，将创新思想落到实处。大学生要懂得奉献，将事业化为自身的内在要求，要守住初心，不贪图名利、不好高骛远，在奋斗中谋幸福。</a:t>
            </a:r>
            <a:endParaRPr lang="zh-CN" altLang="en-US" sz="1600" spc="150">
              <a:latin typeface="宋体" panose="02010600030101010101" pitchFamily="2" charset="-122"/>
              <a:ea typeface="宋体" panose="02010600030101010101" pitchFamily="2" charset="-122"/>
              <a:sym typeface="Arial" panose="020B0604020202020204" pitchFamily="34" charset="0"/>
            </a:endParaRPr>
          </a:p>
        </p:txBody>
      </p:sp>
      <p:sp>
        <p:nvSpPr>
          <p:cNvPr id="21" name="矩形 20"/>
          <p:cNvSpPr/>
          <p:nvPr>
            <p:custDataLst>
              <p:tags r:id="rId11"/>
            </p:custDataLst>
          </p:nvPr>
        </p:nvSpPr>
        <p:spPr>
          <a:xfrm>
            <a:off x="1807210" y="4145280"/>
            <a:ext cx="2722245" cy="612140"/>
          </a:xfrm>
          <a:prstGeom prst="rect">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lIns="36000" rIns="36000" rtlCol="0" anchor="ctr">
            <a:noAutofit/>
          </a:bodyPr>
          <a:p>
            <a:pPr algn="ctr">
              <a:lnSpc>
                <a:spcPct val="120000"/>
              </a:lnSpc>
            </a:pPr>
            <a:endParaRPr lang="en-US" altLang="zh-CN" dirty="0">
              <a:solidFill>
                <a:sysClr val="window" lastClr="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2" name="矩形 21"/>
          <p:cNvSpPr/>
          <p:nvPr>
            <p:custDataLst>
              <p:tags r:id="rId12"/>
            </p:custDataLst>
          </p:nvPr>
        </p:nvSpPr>
        <p:spPr>
          <a:xfrm>
            <a:off x="1060450" y="4800600"/>
            <a:ext cx="4571365" cy="1475105"/>
          </a:xfrm>
          <a:prstGeom prst="rect">
            <a:avLst/>
          </a:prstGeom>
        </p:spPr>
        <p:txBody>
          <a:bodyPr wrap="square" lIns="90000" rIns="90000" anchor="t" anchorCtr="0"/>
          <a:p>
            <a:pPr algn="l">
              <a:lnSpc>
                <a:spcPct val="120000"/>
              </a:lnSpc>
            </a:pPr>
            <a:r>
              <a:rPr lang="zh-CN" altLang="en-US" sz="1600" spc="150">
                <a:latin typeface="宋体" panose="02010600030101010101" pitchFamily="2" charset="-122"/>
                <a:ea typeface="宋体" panose="02010600030101010101" pitchFamily="2" charset="-122"/>
                <a:sym typeface="Arial" panose="020B0604020202020204" pitchFamily="34" charset="0"/>
              </a:rPr>
              <a:t>职业生涯规划教育可帮助大学生探索职业世界，根据自身的兴趣、特长与社会发展要求确立目标，并制订行之有效的计划。</a:t>
            </a:r>
            <a:endParaRPr lang="zh-CN" altLang="en-US" sz="1600" spc="150">
              <a:latin typeface="宋体" panose="02010600030101010101" pitchFamily="2" charset="-122"/>
              <a:ea typeface="宋体" panose="02010600030101010101" pitchFamily="2" charset="-122"/>
              <a:sym typeface="Arial" panose="020B0604020202020204" pitchFamily="34" charset="0"/>
            </a:endParaRPr>
          </a:p>
          <a:p>
            <a:pPr algn="l">
              <a:lnSpc>
                <a:spcPct val="120000"/>
              </a:lnSpc>
            </a:pPr>
            <a:r>
              <a:rPr lang="zh-CN" altLang="en-US" sz="1600" spc="150">
                <a:latin typeface="宋体" panose="02010600030101010101" pitchFamily="2" charset="-122"/>
                <a:ea typeface="宋体" panose="02010600030101010101" pitchFamily="2" charset="-122"/>
                <a:sym typeface="Arial" panose="020B0604020202020204" pitchFamily="34" charset="0"/>
              </a:rPr>
              <a:t>职业道德教育可引导大学生明确眼前利益与长远利益之间的关系，树立全局观。</a:t>
            </a:r>
            <a:endParaRPr lang="zh-CN" altLang="en-US" sz="1600" spc="150">
              <a:latin typeface="宋体" panose="02010600030101010101" pitchFamily="2" charset="-122"/>
              <a:ea typeface="宋体" panose="02010600030101010101" pitchFamily="2" charset="-122"/>
              <a:sym typeface="Arial" panose="020B0604020202020204" pitchFamily="34" charset="0"/>
            </a:endParaRPr>
          </a:p>
        </p:txBody>
      </p:sp>
      <p:sp>
        <p:nvSpPr>
          <p:cNvPr id="23" name="文本框 22"/>
          <p:cNvSpPr txBox="1"/>
          <p:nvPr>
            <p:custDataLst>
              <p:tags r:id="rId13"/>
            </p:custDataLst>
          </p:nvPr>
        </p:nvSpPr>
        <p:spPr>
          <a:xfrm>
            <a:off x="1610360" y="4157980"/>
            <a:ext cx="2976245" cy="544195"/>
          </a:xfrm>
          <a:prstGeom prst="rect">
            <a:avLst/>
          </a:prstGeom>
          <a:noFill/>
        </p:spPr>
        <p:txBody>
          <a:bodyPr wrap="square" rtlCol="0" anchor="ctr"/>
          <a:p>
            <a:pPr algn="ctr">
              <a:lnSpc>
                <a:spcPct val="120000"/>
              </a:lnSpc>
            </a:pPr>
            <a:r>
              <a:rPr lang="zh-CN" altLang="en-US" b="1" spc="300">
                <a:solidFill>
                  <a:sysClr val="window" lastClr="FFFFFF"/>
                </a:solidFill>
                <a:latin typeface="Arial" panose="020B0604020202020204" pitchFamily="34" charset="0"/>
                <a:ea typeface="微软雅黑" panose="020B0503020204020204" charset="-122"/>
                <a:sym typeface="Arial" panose="020B0604020202020204" pitchFamily="34" charset="0"/>
              </a:rPr>
              <a:t>（一）职业生涯规划与职业道德培育</a:t>
            </a:r>
            <a:endParaRPr lang="zh-CN" altLang="en-US" b="1" spc="3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2" name="矩形 11"/>
          <p:cNvSpPr/>
          <p:nvPr>
            <p:custDataLst>
              <p:tags r:id="rId14"/>
            </p:custDataLst>
          </p:nvPr>
        </p:nvSpPr>
        <p:spPr>
          <a:xfrm>
            <a:off x="4672330" y="1183005"/>
            <a:ext cx="2500630" cy="635000"/>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lIns="36000" rIns="36000" rtlCol="0" anchor="ctr">
            <a:noAutofit/>
          </a:bodyPr>
          <a:p>
            <a:pPr algn="ctr">
              <a:lnSpc>
                <a:spcPct val="120000"/>
              </a:lnSpc>
            </a:pPr>
            <a:endParaRPr lang="en-US" altLang="zh-CN" sz="2000" dirty="0">
              <a:solidFill>
                <a:sysClr val="window" lastClr="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0" name="文本框 29"/>
          <p:cNvSpPr txBox="1"/>
          <p:nvPr>
            <p:custDataLst>
              <p:tags r:id="rId15"/>
            </p:custDataLst>
          </p:nvPr>
        </p:nvSpPr>
        <p:spPr>
          <a:xfrm>
            <a:off x="4672330" y="1234440"/>
            <a:ext cx="2496820" cy="473075"/>
          </a:xfrm>
          <a:prstGeom prst="rect">
            <a:avLst/>
          </a:prstGeom>
          <a:noFill/>
        </p:spPr>
        <p:txBody>
          <a:bodyPr wrap="square" rtlCol="0" anchor="ctr"/>
          <a:p>
            <a:pPr algn="ctr">
              <a:lnSpc>
                <a:spcPct val="120000"/>
              </a:lnSpc>
            </a:pPr>
            <a:r>
              <a:rPr lang="zh-CN" altLang="en-US" b="1" spc="300">
                <a:solidFill>
                  <a:sysClr val="window" lastClr="FFFFFF"/>
                </a:solidFill>
                <a:latin typeface="Arial" panose="020B0604020202020204" pitchFamily="34" charset="0"/>
                <a:ea typeface="微软雅黑" panose="020B0503020204020204" charset="-122"/>
                <a:sym typeface="Arial" panose="020B0604020202020204" pitchFamily="34" charset="0"/>
              </a:rPr>
              <a:t>（二）责任意识与担当精神培育</a:t>
            </a:r>
            <a:endParaRPr lang="zh-CN" altLang="en-US" b="1" spc="3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3" name="矩形 32"/>
          <p:cNvSpPr/>
          <p:nvPr>
            <p:custDataLst>
              <p:tags r:id="rId16"/>
            </p:custDataLst>
          </p:nvPr>
        </p:nvSpPr>
        <p:spPr>
          <a:xfrm>
            <a:off x="3664585" y="1871980"/>
            <a:ext cx="4516755" cy="1391920"/>
          </a:xfrm>
          <a:prstGeom prst="rect">
            <a:avLst/>
          </a:prstGeom>
        </p:spPr>
        <p:txBody>
          <a:bodyPr wrap="square" lIns="90000" rIns="90000" anchor="t" anchorCtr="0"/>
          <a:p>
            <a:pPr algn="l">
              <a:lnSpc>
                <a:spcPct val="120000"/>
              </a:lnSpc>
            </a:pPr>
            <a:r>
              <a:rPr lang="zh-CN" altLang="en-US" sz="1600" spc="150">
                <a:latin typeface="宋体" panose="02010600030101010101" pitchFamily="2" charset="-122"/>
                <a:ea typeface="宋体" panose="02010600030101010101" pitchFamily="2" charset="-122"/>
                <a:sym typeface="Arial" panose="020B0604020202020204" pitchFamily="34" charset="0"/>
              </a:rPr>
              <a:t>对大学生进行责任担当精神培育，有利于大学生担当起事业的发展与人们的诉求，使得他们在以后的工作岗位上敢作敢为，使得他们能够顶着压力、迎着风险承担应负的责任。</a:t>
            </a:r>
            <a:endParaRPr lang="zh-CN" altLang="en-US" sz="1600" spc="150">
              <a:latin typeface="宋体" panose="02010600030101010101" pitchFamily="2" charset="-122"/>
              <a:ea typeface="宋体" panose="02010600030101010101" pitchFamily="2" charset="-122"/>
              <a:sym typeface="Arial" panose="020B0604020202020204" pitchFamily="34" charset="0"/>
            </a:endParaRPr>
          </a:p>
        </p:txBody>
      </p:sp>
      <p:sp>
        <p:nvSpPr>
          <p:cNvPr id="47" name="矩形 46"/>
          <p:cNvSpPr/>
          <p:nvPr>
            <p:custDataLst>
              <p:tags r:id="rId17"/>
            </p:custDataLst>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985405" y="710749"/>
            <a:ext cx="3757930" cy="521970"/>
          </a:xfrm>
          <a:prstGeom prst="rect">
            <a:avLst/>
          </a:prstGeom>
          <a:noFill/>
        </p:spPr>
        <p:txBody>
          <a:bodyPr wrap="none" rtlCol="0">
            <a:spAutoFit/>
          </a:bodyPr>
          <a:lstStyle/>
          <a:p>
            <a:pPr algn="l"/>
            <a:r>
              <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rPr>
              <a:t>三、敬业观的理论来源</a:t>
            </a:r>
            <a:endPar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3" name="圆角矩形 2"/>
          <p:cNvSpPr/>
          <p:nvPr>
            <p:custDataLst>
              <p:tags r:id="rId1"/>
            </p:custDataLst>
          </p:nvPr>
        </p:nvSpPr>
        <p:spPr>
          <a:xfrm rot="6120000">
            <a:off x="5435918" y="2717483"/>
            <a:ext cx="1423670" cy="1423670"/>
          </a:xfrm>
          <a:prstGeom prst="roundRect">
            <a:avLst/>
          </a:prstGeom>
          <a:solidFill>
            <a:srgbClr val="6096E6">
              <a:lumMod val="20000"/>
              <a:lumOff val="8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3" name="圆角矩形 12"/>
          <p:cNvSpPr/>
          <p:nvPr>
            <p:custDataLst>
              <p:tags r:id="rId2"/>
            </p:custDataLst>
          </p:nvPr>
        </p:nvSpPr>
        <p:spPr>
          <a:xfrm rot="2520000">
            <a:off x="5435918" y="2717483"/>
            <a:ext cx="1423670" cy="1423670"/>
          </a:xfrm>
          <a:prstGeom prst="roundRect">
            <a:avLst/>
          </a:prstGeom>
          <a:gradFill>
            <a:gsLst>
              <a:gs pos="42000">
                <a:srgbClr val="6096E6"/>
              </a:gs>
              <a:gs pos="0">
                <a:srgbClr val="6096E6">
                  <a:lumMod val="40000"/>
                  <a:lumOff val="60000"/>
                </a:srgbClr>
              </a:gs>
              <a:gs pos="92000">
                <a:srgbClr val="6096E6">
                  <a:lumMod val="75000"/>
                </a:srgbClr>
              </a:gs>
            </a:gsLst>
            <a:lin ang="2700000" scaled="0"/>
          </a:gradFill>
          <a:ln>
            <a:noFill/>
          </a:ln>
          <a:effectLst>
            <a:outerShdw blurRad="114300" dist="50800" dir="5400000" algn="ctr" rotWithShape="0">
              <a:srgbClr val="6096E6">
                <a:lumMod val="50000"/>
                <a:alpha val="84000"/>
              </a:srgbClr>
            </a:outerShdw>
          </a:effec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5" name="圆角矩形 14"/>
          <p:cNvSpPr/>
          <p:nvPr>
            <p:custDataLst>
              <p:tags r:id="rId3"/>
            </p:custDataLst>
          </p:nvPr>
        </p:nvSpPr>
        <p:spPr>
          <a:xfrm rot="2520000">
            <a:off x="5069840" y="2351405"/>
            <a:ext cx="2155825" cy="2155825"/>
          </a:xfrm>
          <a:prstGeom prst="roundRect">
            <a:avLst/>
          </a:prstGeom>
          <a:noFill/>
          <a:ln w="57150">
            <a:solidFill>
              <a:srgbClr val="6096E6">
                <a:lumMod val="40000"/>
                <a:lumOff val="60000"/>
              </a:srgbClr>
            </a:solidFill>
          </a:ln>
          <a:extLst>
            <a:ext uri="{909E8E84-426E-40DD-AFC4-6F175D3DCCD1}">
              <a14:hiddenFill xmlns:a14="http://schemas.microsoft.com/office/drawing/2010/main">
                <a:solidFill>
                  <a:srgbClr val="6096E6"/>
                </a:solidFill>
              </a14:hiddenFill>
            </a:ext>
          </a:ex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6" name="圆角矩形 15"/>
          <p:cNvSpPr/>
          <p:nvPr>
            <p:custDataLst>
              <p:tags r:id="rId4"/>
            </p:custDataLst>
          </p:nvPr>
        </p:nvSpPr>
        <p:spPr>
          <a:xfrm rot="2520000">
            <a:off x="4927600" y="2209165"/>
            <a:ext cx="2440305" cy="2440305"/>
          </a:xfrm>
          <a:prstGeom prst="roundRect">
            <a:avLst/>
          </a:prstGeom>
          <a:noFill/>
          <a:ln w="19050">
            <a:solidFill>
              <a:srgbClr val="6096E6">
                <a:lumMod val="50000"/>
              </a:srgbClr>
            </a:solidFill>
            <a:prstDash val="sysDot"/>
          </a:ln>
          <a:extLst>
            <a:ext uri="{909E8E84-426E-40DD-AFC4-6F175D3DCCD1}">
              <a14:hiddenFill xmlns:a14="http://schemas.microsoft.com/office/drawing/2010/main">
                <a:solidFill>
                  <a:srgbClr val="6096E6"/>
                </a:solidFill>
              </a14:hiddenFill>
            </a:ext>
          </a:ex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7" name="圆角矩形 16"/>
          <p:cNvSpPr/>
          <p:nvPr>
            <p:custDataLst>
              <p:tags r:id="rId5"/>
            </p:custDataLst>
          </p:nvPr>
        </p:nvSpPr>
        <p:spPr>
          <a:xfrm rot="2520000">
            <a:off x="4459605" y="1741170"/>
            <a:ext cx="3376295" cy="3376295"/>
          </a:xfrm>
          <a:prstGeom prst="roundRect">
            <a:avLst/>
          </a:prstGeom>
          <a:noFill/>
          <a:ln w="19050">
            <a:solidFill>
              <a:srgbClr val="6096E6">
                <a:lumMod val="75000"/>
              </a:srgbClr>
            </a:solidFill>
            <a:prstDash val="sysDot"/>
          </a:ln>
          <a:extLst>
            <a:ext uri="{909E8E84-426E-40DD-AFC4-6F175D3DCCD1}">
              <a14:hiddenFill xmlns:a14="http://schemas.microsoft.com/office/drawing/2010/main">
                <a:solidFill>
                  <a:srgbClr val="6096E6"/>
                </a:solidFill>
              </a14:hiddenFill>
            </a:ext>
          </a:ex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pic>
        <p:nvPicPr>
          <p:cNvPr id="25" name="图片 24" descr="343435383038363b343532323339363bd5bdc2d4c4bfb1ea"/>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5723255" y="3004820"/>
            <a:ext cx="848995" cy="848995"/>
          </a:xfrm>
          <a:prstGeom prst="rect">
            <a:avLst/>
          </a:prstGeom>
          <a:effectLst>
            <a:outerShdw blurRad="38100" dist="38100" dir="5400000" algn="ctr" rotWithShape="0">
              <a:srgbClr val="6096E6">
                <a:lumMod val="50000"/>
                <a:alpha val="60000"/>
              </a:srgbClr>
            </a:outerShdw>
          </a:effectLst>
        </p:spPr>
      </p:pic>
      <p:sp>
        <p:nvSpPr>
          <p:cNvPr id="31" name="文本框 30"/>
          <p:cNvSpPr txBox="1"/>
          <p:nvPr>
            <p:custDataLst>
              <p:tags r:id="rId9"/>
            </p:custDataLst>
          </p:nvPr>
        </p:nvSpPr>
        <p:spPr>
          <a:xfrm>
            <a:off x="8321675" y="1906905"/>
            <a:ext cx="3339465" cy="677545"/>
          </a:xfrm>
          <a:prstGeom prst="rect">
            <a:avLst/>
          </a:prstGeom>
          <a:noFill/>
        </p:spPr>
        <p:txBody>
          <a:bodyPr wrap="square" bIns="0" rtlCol="0"/>
          <a:p>
            <a:pPr algn="l"/>
            <a:r>
              <a:rPr lang="zh-CN" altLang="en-US" b="1" spc="300">
                <a:solidFill>
                  <a:srgbClr val="58B6E5">
                    <a:lumMod val="50000"/>
                  </a:srgbClr>
                </a:solidFill>
                <a:uFillTx/>
                <a:latin typeface="宋体" panose="02010600030101010101" pitchFamily="2" charset="-122"/>
                <a:ea typeface="宋体" panose="02010600030101010101" pitchFamily="2" charset="-122"/>
              </a:rPr>
              <a:t>（二）马克思主义经典作家的敬业思想指明方向</a:t>
            </a:r>
            <a:endParaRPr lang="zh-CN" altLang="en-US" b="1" spc="300">
              <a:solidFill>
                <a:srgbClr val="58B6E5">
                  <a:lumMod val="50000"/>
                </a:srgbClr>
              </a:solidFill>
              <a:uFillTx/>
              <a:latin typeface="宋体" panose="02010600030101010101" pitchFamily="2" charset="-122"/>
              <a:ea typeface="宋体" panose="02010600030101010101" pitchFamily="2" charset="-122"/>
            </a:endParaRPr>
          </a:p>
        </p:txBody>
      </p:sp>
      <p:sp>
        <p:nvSpPr>
          <p:cNvPr id="32" name="文本框 31"/>
          <p:cNvSpPr txBox="1"/>
          <p:nvPr>
            <p:custDataLst>
              <p:tags r:id="rId10"/>
            </p:custDataLst>
          </p:nvPr>
        </p:nvSpPr>
        <p:spPr>
          <a:xfrm>
            <a:off x="8321675" y="2527300"/>
            <a:ext cx="3312160" cy="2997835"/>
          </a:xfrm>
          <a:prstGeom prst="rect">
            <a:avLst/>
          </a:prstGeom>
          <a:noFill/>
        </p:spPr>
        <p:txBody>
          <a:bodyPr wrap="square" rtlCol="0"/>
          <a:p>
            <a:pPr algn="l" fontAlgn="auto">
              <a:lnSpc>
                <a:spcPct val="120000"/>
              </a:lnSpc>
              <a:spcAft>
                <a:spcPts val="1000"/>
              </a:spcAft>
            </a:pPr>
            <a:r>
              <a:rPr lang="zh-CN" altLang="en-US" sz="1600" spc="150">
                <a:solidFill>
                  <a:srgbClr val="000000">
                    <a:lumMod val="75000"/>
                    <a:lumOff val="25000"/>
                  </a:srgbClr>
                </a:solidFill>
                <a:uFillTx/>
                <a:latin typeface="宋体" panose="02010600030101010101" pitchFamily="2" charset="-122"/>
                <a:ea typeface="宋体" panose="02010600030101010101" pitchFamily="2" charset="-122"/>
              </a:rPr>
              <a:t>合理的利益分配表现在职业世界中就是让劳动者获得相对合理的工资报酬，合理的报酬能够满足劳动者生存和发展方面的需要，补偿劳动过程的损耗，充分调动劳动者的积极性。合理的利益分配是激励敬业思想产生的重要手段。因此，敬业观传承了尊重劳动的观点，为当下敬业观的培育指明了方向。</a:t>
            </a:r>
            <a:endParaRPr lang="zh-CN" altLang="en-US" sz="1600" spc="150">
              <a:solidFill>
                <a:srgbClr val="000000">
                  <a:lumMod val="75000"/>
                  <a:lumOff val="25000"/>
                </a:srgbClr>
              </a:solidFill>
              <a:uFillTx/>
              <a:latin typeface="宋体" panose="02010600030101010101" pitchFamily="2" charset="-122"/>
              <a:ea typeface="宋体" panose="02010600030101010101" pitchFamily="2" charset="-122"/>
            </a:endParaRPr>
          </a:p>
        </p:txBody>
      </p:sp>
      <p:sp>
        <p:nvSpPr>
          <p:cNvPr id="40" name="文本框 39"/>
          <p:cNvSpPr txBox="1"/>
          <p:nvPr>
            <p:custDataLst>
              <p:tags r:id="rId11"/>
            </p:custDataLst>
          </p:nvPr>
        </p:nvSpPr>
        <p:spPr>
          <a:xfrm>
            <a:off x="443865" y="1995170"/>
            <a:ext cx="3415030" cy="774065"/>
          </a:xfrm>
          <a:prstGeom prst="rect">
            <a:avLst/>
          </a:prstGeom>
          <a:noFill/>
        </p:spPr>
        <p:txBody>
          <a:bodyPr wrap="square" bIns="0" rtlCol="0"/>
          <a:p>
            <a:pPr algn="l"/>
            <a:r>
              <a:rPr lang="zh-CN" altLang="en-US" sz="2000" b="1" spc="300">
                <a:solidFill>
                  <a:srgbClr val="6096E6">
                    <a:lumMod val="50000"/>
                  </a:srgbClr>
                </a:solidFill>
                <a:uFillTx/>
                <a:latin typeface="宋体" panose="02010600030101010101" pitchFamily="2" charset="-122"/>
                <a:ea typeface="宋体" panose="02010600030101010101" pitchFamily="2" charset="-122"/>
              </a:rPr>
              <a:t>（一）中国传统文化中的敬业思想奠定根基</a:t>
            </a:r>
            <a:endParaRPr lang="zh-CN" altLang="en-US" sz="2000" b="1" spc="300">
              <a:solidFill>
                <a:srgbClr val="6096E6">
                  <a:lumMod val="50000"/>
                </a:srgbClr>
              </a:solidFill>
              <a:uFillTx/>
              <a:latin typeface="宋体" panose="02010600030101010101" pitchFamily="2" charset="-122"/>
              <a:ea typeface="宋体" panose="02010600030101010101" pitchFamily="2" charset="-122"/>
            </a:endParaRPr>
          </a:p>
        </p:txBody>
      </p:sp>
      <p:sp>
        <p:nvSpPr>
          <p:cNvPr id="41" name="文本框 40"/>
          <p:cNvSpPr txBox="1"/>
          <p:nvPr>
            <p:custDataLst>
              <p:tags r:id="rId12"/>
            </p:custDataLst>
          </p:nvPr>
        </p:nvSpPr>
        <p:spPr>
          <a:xfrm>
            <a:off x="443865" y="2675255"/>
            <a:ext cx="3529965" cy="3223895"/>
          </a:xfrm>
          <a:prstGeom prst="rect">
            <a:avLst/>
          </a:prstGeom>
          <a:noFill/>
        </p:spPr>
        <p:txBody>
          <a:bodyPr wrap="square" rtlCol="0"/>
          <a:p>
            <a:pPr algn="l" fontAlgn="auto">
              <a:lnSpc>
                <a:spcPct val="120000"/>
              </a:lnSpc>
              <a:spcAft>
                <a:spcPts val="1000"/>
              </a:spcAft>
            </a:pPr>
            <a:r>
              <a:rPr lang="zh-CN" altLang="en-US" sz="1600" spc="150">
                <a:solidFill>
                  <a:srgbClr val="000000">
                    <a:lumMod val="75000"/>
                    <a:lumOff val="25000"/>
                  </a:srgbClr>
                </a:solidFill>
                <a:uFillTx/>
                <a:latin typeface="宋体" panose="02010600030101010101" pitchFamily="2" charset="-122"/>
                <a:ea typeface="宋体" panose="02010600030101010101" pitchFamily="2" charset="-122"/>
                <a:cs typeface="宋体" panose="02010600030101010101" pitchFamily="2" charset="-122"/>
              </a:rPr>
              <a:t>中国传统文化中“以仁为业、博施济众的奉献精神，自强不息、刚健有为的工作风貌，严肃谨慎、主一无适的执事态度，忠于职守、尽心竭力的职业操守，精益求精、止于至善的精艺之道”的敬业思想为新时代敬业观的内涵注入传统文化的基因。学习和掌握其中的各种思想精华，对大学生树立正确的敬业观颇有益处。</a:t>
            </a:r>
            <a:endParaRPr lang="zh-CN" altLang="en-US" sz="1600" spc="150">
              <a:solidFill>
                <a:srgbClr val="000000">
                  <a:lumMod val="75000"/>
                  <a:lumOff val="25000"/>
                </a:srgbClr>
              </a:solidFill>
              <a:uFillTx/>
              <a:latin typeface="宋体" panose="02010600030101010101" pitchFamily="2" charset="-122"/>
              <a:ea typeface="宋体" panose="02010600030101010101" pitchFamily="2" charset="-122"/>
              <a:cs typeface="宋体" panose="02010600030101010101" pitchFamily="2" charset="-122"/>
            </a:endParaRPr>
          </a:p>
        </p:txBody>
      </p:sp>
      <p:sp>
        <p:nvSpPr>
          <p:cNvPr id="37" name="椭圆 36"/>
          <p:cNvSpPr/>
          <p:nvPr>
            <p:custDataLst>
              <p:tags r:id="rId13"/>
            </p:custDataLst>
          </p:nvPr>
        </p:nvSpPr>
        <p:spPr>
          <a:xfrm>
            <a:off x="443865" y="372745"/>
            <a:ext cx="497205" cy="497205"/>
          </a:xfrm>
          <a:prstGeom prst="ellipse">
            <a:avLst/>
          </a:prstGeom>
          <a:solidFill>
            <a:srgbClr val="6096E6">
              <a:lumMod val="20000"/>
              <a:lumOff val="8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Tree>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985405" y="710749"/>
            <a:ext cx="3757930" cy="521970"/>
          </a:xfrm>
          <a:prstGeom prst="rect">
            <a:avLst/>
          </a:prstGeom>
          <a:noFill/>
        </p:spPr>
        <p:txBody>
          <a:bodyPr wrap="none" rtlCol="0">
            <a:spAutoFit/>
          </a:bodyPr>
          <a:lstStyle/>
          <a:p>
            <a:pPr algn="l"/>
            <a:r>
              <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rPr>
              <a:t>四、敬业观的养成路径</a:t>
            </a:r>
            <a:endPar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37" name="椭圆 36"/>
          <p:cNvSpPr/>
          <p:nvPr>
            <p:custDataLst>
              <p:tags r:id="rId1"/>
            </p:custDataLst>
          </p:nvPr>
        </p:nvSpPr>
        <p:spPr>
          <a:xfrm>
            <a:off x="443865" y="372745"/>
            <a:ext cx="497205" cy="497205"/>
          </a:xfrm>
          <a:prstGeom prst="ellipse">
            <a:avLst/>
          </a:prstGeom>
          <a:solidFill>
            <a:srgbClr val="6096E6">
              <a:lumMod val="20000"/>
              <a:lumOff val="8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cxnSp>
        <p:nvCxnSpPr>
          <p:cNvPr id="52" name="Straight Connector 49"/>
          <p:cNvCxnSpPr/>
          <p:nvPr>
            <p:custDataLst>
              <p:tags r:id="rId2"/>
            </p:custDataLst>
          </p:nvPr>
        </p:nvCxnSpPr>
        <p:spPr>
          <a:xfrm>
            <a:off x="4911725" y="2432685"/>
            <a:ext cx="1021080" cy="0"/>
          </a:xfrm>
          <a:prstGeom prst="line">
            <a:avLst/>
          </a:prstGeom>
          <a:noFill/>
          <a:ln w="9525" cap="flat" cmpd="sng" algn="ctr">
            <a:solidFill>
              <a:sysClr val="window" lastClr="FFFFFF">
                <a:lumMod val="65000"/>
              </a:sysClr>
            </a:solidFill>
            <a:prstDash val="solid"/>
          </a:ln>
          <a:effectLst/>
        </p:spPr>
      </p:cxnSp>
      <p:cxnSp>
        <p:nvCxnSpPr>
          <p:cNvPr id="53" name="Straight Connector 52"/>
          <p:cNvCxnSpPr/>
          <p:nvPr>
            <p:custDataLst>
              <p:tags r:id="rId3"/>
            </p:custDataLst>
          </p:nvPr>
        </p:nvCxnSpPr>
        <p:spPr>
          <a:xfrm>
            <a:off x="3967480" y="4523740"/>
            <a:ext cx="1375410" cy="0"/>
          </a:xfrm>
          <a:prstGeom prst="line">
            <a:avLst/>
          </a:prstGeom>
          <a:noFill/>
          <a:ln w="9525" cap="flat" cmpd="sng" algn="ctr">
            <a:solidFill>
              <a:sysClr val="window" lastClr="FFFFFF">
                <a:lumMod val="65000"/>
              </a:sysClr>
            </a:solidFill>
            <a:prstDash val="solid"/>
          </a:ln>
          <a:effectLst/>
        </p:spPr>
      </p:cxnSp>
      <p:cxnSp>
        <p:nvCxnSpPr>
          <p:cNvPr id="54" name="Straight Connector 38"/>
          <p:cNvCxnSpPr/>
          <p:nvPr>
            <p:custDataLst>
              <p:tags r:id="rId4"/>
            </p:custDataLst>
          </p:nvPr>
        </p:nvCxnSpPr>
        <p:spPr>
          <a:xfrm>
            <a:off x="7063105" y="4335145"/>
            <a:ext cx="2443480" cy="0"/>
          </a:xfrm>
          <a:prstGeom prst="line">
            <a:avLst/>
          </a:prstGeom>
          <a:noFill/>
          <a:ln w="9525" cap="flat" cmpd="sng" algn="ctr">
            <a:solidFill>
              <a:sysClr val="window" lastClr="FFFFFF">
                <a:lumMod val="65000"/>
              </a:sysClr>
            </a:solidFill>
            <a:prstDash val="solid"/>
          </a:ln>
          <a:effectLst/>
        </p:spPr>
      </p:cxnSp>
      <p:sp>
        <p:nvSpPr>
          <p:cNvPr id="58" name="Oval 4"/>
          <p:cNvSpPr>
            <a:spLocks noChangeArrowheads="1"/>
          </p:cNvSpPr>
          <p:nvPr>
            <p:custDataLst>
              <p:tags r:id="rId5"/>
            </p:custDataLst>
          </p:nvPr>
        </p:nvSpPr>
        <p:spPr bwMode="auto">
          <a:xfrm>
            <a:off x="6736080" y="3473450"/>
            <a:ext cx="1820545" cy="1848485"/>
          </a:xfrm>
          <a:prstGeom prst="ellipse">
            <a:avLst/>
          </a:prstGeom>
          <a:solidFill>
            <a:srgbClr val="60A9C3"/>
          </a:solidFill>
          <a:ln w="76200">
            <a:solidFill>
              <a:srgbClr val="60A9C3">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9" name="Oval 5"/>
          <p:cNvSpPr>
            <a:spLocks noChangeArrowheads="1"/>
          </p:cNvSpPr>
          <p:nvPr>
            <p:custDataLst>
              <p:tags r:id="rId6"/>
            </p:custDataLst>
          </p:nvPr>
        </p:nvSpPr>
        <p:spPr bwMode="auto">
          <a:xfrm>
            <a:off x="5670550" y="1508125"/>
            <a:ext cx="1820545" cy="1848485"/>
          </a:xfrm>
          <a:prstGeom prst="ellipse">
            <a:avLst/>
          </a:prstGeom>
          <a:solidFill>
            <a:srgbClr val="519BDF"/>
          </a:solidFill>
          <a:ln w="76200">
            <a:solidFill>
              <a:srgbClr val="519BDF">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1" name="Oval 7"/>
          <p:cNvSpPr>
            <a:spLocks noChangeArrowheads="1"/>
          </p:cNvSpPr>
          <p:nvPr>
            <p:custDataLst>
              <p:tags r:id="rId7"/>
            </p:custDataLst>
          </p:nvPr>
        </p:nvSpPr>
        <p:spPr bwMode="auto">
          <a:xfrm>
            <a:off x="4685030" y="3468370"/>
            <a:ext cx="1820545" cy="1848485"/>
          </a:xfrm>
          <a:prstGeom prst="ellipse">
            <a:avLst/>
          </a:prstGeom>
          <a:solidFill>
            <a:srgbClr val="6FB6A6"/>
          </a:solidFill>
          <a:ln w="76200">
            <a:solidFill>
              <a:srgbClr val="6FB6A6">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1" name="Oval 68"/>
          <p:cNvSpPr>
            <a:spLocks noChangeArrowheads="1"/>
          </p:cNvSpPr>
          <p:nvPr>
            <p:custDataLst>
              <p:tags r:id="rId8"/>
            </p:custDataLst>
          </p:nvPr>
        </p:nvSpPr>
        <p:spPr bwMode="auto">
          <a:xfrm>
            <a:off x="8766175" y="3972560"/>
            <a:ext cx="718820" cy="729615"/>
          </a:xfrm>
          <a:prstGeom prst="ellipse">
            <a:avLst/>
          </a:prstGeom>
          <a:solidFill>
            <a:srgbClr val="60A9C3"/>
          </a:solidFill>
          <a:ln w="38100">
            <a:solidFill>
              <a:srgbClr val="60A9C3">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2</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2" name="Oval 69"/>
          <p:cNvSpPr>
            <a:spLocks noChangeArrowheads="1"/>
          </p:cNvSpPr>
          <p:nvPr>
            <p:custDataLst>
              <p:tags r:id="rId9"/>
            </p:custDataLst>
          </p:nvPr>
        </p:nvSpPr>
        <p:spPr bwMode="auto">
          <a:xfrm>
            <a:off x="3759200" y="4180840"/>
            <a:ext cx="718820" cy="729615"/>
          </a:xfrm>
          <a:prstGeom prst="ellipse">
            <a:avLst/>
          </a:prstGeom>
          <a:solidFill>
            <a:srgbClr val="6FB6A6"/>
          </a:solidFill>
          <a:ln w="38100">
            <a:solidFill>
              <a:srgbClr val="6FB6A6">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3</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3" name="Oval 70"/>
          <p:cNvSpPr>
            <a:spLocks noChangeArrowheads="1"/>
          </p:cNvSpPr>
          <p:nvPr>
            <p:custDataLst>
              <p:tags r:id="rId10"/>
            </p:custDataLst>
          </p:nvPr>
        </p:nvSpPr>
        <p:spPr bwMode="auto">
          <a:xfrm>
            <a:off x="4703445" y="2029460"/>
            <a:ext cx="718820" cy="729615"/>
          </a:xfrm>
          <a:prstGeom prst="ellipse">
            <a:avLst/>
          </a:prstGeom>
          <a:solidFill>
            <a:srgbClr val="519BDF"/>
          </a:solidFill>
          <a:ln w="38100">
            <a:solidFill>
              <a:srgbClr val="519BDF">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1</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7" name="Oval 2"/>
          <p:cNvSpPr>
            <a:spLocks noChangeArrowheads="1"/>
          </p:cNvSpPr>
          <p:nvPr>
            <p:custDataLst>
              <p:tags r:id="rId11"/>
            </p:custDataLst>
          </p:nvPr>
        </p:nvSpPr>
        <p:spPr bwMode="auto">
          <a:xfrm>
            <a:off x="5650865" y="2804795"/>
            <a:ext cx="1806575" cy="1834515"/>
          </a:xfrm>
          <a:prstGeom prst="ellipse">
            <a:avLst/>
          </a:prstGeom>
          <a:solidFill>
            <a:sysClr val="window" lastClr="FFFFFF"/>
          </a:solidFill>
          <a:ln w="152400">
            <a:solidFill>
              <a:sysClr val="window" lastClr="FFFFFF"/>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 name="空心弧 1"/>
          <p:cNvSpPr/>
          <p:nvPr>
            <p:custDataLst>
              <p:tags r:id="rId12"/>
            </p:custDataLst>
          </p:nvPr>
        </p:nvSpPr>
        <p:spPr>
          <a:xfrm rot="5400000">
            <a:off x="5650865" y="2818765"/>
            <a:ext cx="1806575" cy="1806575"/>
          </a:xfrm>
          <a:prstGeom prst="blockArc">
            <a:avLst>
              <a:gd name="adj1" fmla="val 14539512"/>
              <a:gd name="adj2" fmla="val 21487703"/>
              <a:gd name="adj3" fmla="val 11358"/>
            </a:avLst>
          </a:prstGeom>
          <a:solidFill>
            <a:srgbClr val="60A9C3"/>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5" name="空心弧 54"/>
          <p:cNvSpPr/>
          <p:nvPr>
            <p:custDataLst>
              <p:tags r:id="rId13"/>
            </p:custDataLst>
          </p:nvPr>
        </p:nvSpPr>
        <p:spPr>
          <a:xfrm rot="5400000">
            <a:off x="5650865" y="2818765"/>
            <a:ext cx="1806575" cy="1806575"/>
          </a:xfrm>
          <a:prstGeom prst="blockArc">
            <a:avLst>
              <a:gd name="adj1" fmla="val 8021480"/>
              <a:gd name="adj2" fmla="val 14611067"/>
              <a:gd name="adj3" fmla="val 11394"/>
            </a:avLst>
          </a:prstGeom>
          <a:solidFill>
            <a:srgbClr val="519BDF"/>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6" name="空心弧 55"/>
          <p:cNvSpPr/>
          <p:nvPr>
            <p:custDataLst>
              <p:tags r:id="rId14"/>
            </p:custDataLst>
          </p:nvPr>
        </p:nvSpPr>
        <p:spPr>
          <a:xfrm rot="5400000">
            <a:off x="5650865" y="2818765"/>
            <a:ext cx="1806575" cy="1806575"/>
          </a:xfrm>
          <a:prstGeom prst="blockArc">
            <a:avLst>
              <a:gd name="adj1" fmla="val 21457307"/>
              <a:gd name="adj2" fmla="val 8060412"/>
              <a:gd name="adj3" fmla="val 11420"/>
            </a:avLst>
          </a:prstGeom>
          <a:solidFill>
            <a:srgbClr val="6FB6A6"/>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34" name="文本框 33"/>
          <p:cNvSpPr txBox="1"/>
          <p:nvPr>
            <p:custDataLst>
              <p:tags r:id="rId15"/>
            </p:custDataLst>
          </p:nvPr>
        </p:nvSpPr>
        <p:spPr>
          <a:xfrm>
            <a:off x="706120" y="1383030"/>
            <a:ext cx="4033520" cy="1786255"/>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algn="l" fontAlgn="auto">
              <a:lnSpc>
                <a:spcPct val="150000"/>
              </a:lnSpc>
            </a:pPr>
            <a:r>
              <a:rPr lang="zh-CN" altLang="en-US" sz="1600" b="1" dirty="0">
                <a:solidFill>
                  <a:schemeClr val="accent1"/>
                </a:solidFill>
                <a:uFillTx/>
                <a:latin typeface="宋体" panose="02010600030101010101" pitchFamily="2" charset="-122"/>
                <a:ea typeface="宋体" panose="02010600030101010101" pitchFamily="2" charset="-122"/>
                <a:sym typeface="Arial" panose="020B0604020202020204" pitchFamily="34" charset="0"/>
              </a:rPr>
              <a:t>（一）健全敬业观宣传机制</a:t>
            </a:r>
            <a:endParaRPr lang="zh-CN" altLang="en-US" sz="1600" b="1" dirty="0">
              <a:solidFill>
                <a:sysClr val="windowText" lastClr="000000">
                  <a:lumMod val="85000"/>
                  <a:lumOff val="15000"/>
                </a:sysClr>
              </a:solidFill>
              <a:uFillTx/>
              <a:latin typeface="宋体" panose="02010600030101010101" pitchFamily="2" charset="-122"/>
              <a:ea typeface="宋体" panose="02010600030101010101" pitchFamily="2" charset="-122"/>
              <a:sym typeface="Arial" panose="020B0604020202020204" pitchFamily="34" charset="0"/>
            </a:endParaRPr>
          </a:p>
          <a:p>
            <a:pPr algn="l" fontAlgn="auto">
              <a:lnSpc>
                <a:spcPct val="150000"/>
              </a:lnSpc>
            </a:pPr>
            <a:r>
              <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sym typeface="Arial" panose="020B0604020202020204" pitchFamily="34" charset="0"/>
              </a:rPr>
              <a:t>榜样作为一种价值符号和政治象征，是鲜活载体，通过宣传敬业先进人物、劳动模范、敬业典型事迹等，让大学生感受到榜样身上所蕴藏的敬业观。</a:t>
            </a:r>
            <a:endPar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sym typeface="Arial" panose="020B0604020202020204" pitchFamily="34" charset="0"/>
            </a:endParaRPr>
          </a:p>
        </p:txBody>
      </p:sp>
      <p:sp>
        <p:nvSpPr>
          <p:cNvPr id="35" name="文本框 34"/>
          <p:cNvSpPr txBox="1"/>
          <p:nvPr>
            <p:custDataLst>
              <p:tags r:id="rId16"/>
            </p:custDataLst>
          </p:nvPr>
        </p:nvSpPr>
        <p:spPr>
          <a:xfrm>
            <a:off x="534670" y="3535680"/>
            <a:ext cx="3489325" cy="2647315"/>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fontAlgn="auto">
              <a:lnSpc>
                <a:spcPct val="150000"/>
              </a:lnSpc>
            </a:pPr>
            <a:r>
              <a:rPr lang="zh-CN" altLang="en-US" sz="1600" b="1" dirty="0">
                <a:solidFill>
                  <a:srgbClr val="6FB6A6"/>
                </a:solidFill>
                <a:uFillTx/>
                <a:latin typeface="宋体" panose="02010600030101010101" pitchFamily="2" charset="-122"/>
                <a:ea typeface="宋体" panose="02010600030101010101" pitchFamily="2" charset="-122"/>
                <a:sym typeface="Arial" panose="020B0604020202020204" pitchFamily="34" charset="0"/>
              </a:rPr>
              <a:t>（三）构建敬业观思政育人体系</a:t>
            </a:r>
            <a:endParaRPr lang="zh-CN" altLang="en-US" sz="1600" b="1" dirty="0">
              <a:solidFill>
                <a:srgbClr val="6FB6A6"/>
              </a:solidFill>
              <a:uFillTx/>
              <a:latin typeface="宋体" panose="02010600030101010101" pitchFamily="2" charset="-122"/>
              <a:ea typeface="宋体" panose="02010600030101010101" pitchFamily="2" charset="-122"/>
              <a:sym typeface="Arial" panose="020B0604020202020204" pitchFamily="34" charset="0"/>
            </a:endParaRPr>
          </a:p>
          <a:p>
            <a:pPr fontAlgn="auto">
              <a:lnSpc>
                <a:spcPct val="150000"/>
              </a:lnSpc>
            </a:pPr>
            <a:r>
              <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sym typeface="Arial" panose="020B0604020202020204" pitchFamily="34" charset="0"/>
              </a:rPr>
              <a:t>将敬业观的培育融入课程思政之中，就是要深入梳理专业课教学内容，结合不同课程特点、思维方法和价值理念，深入挖掘课程思政元素，有机融入课程教学，以达到润物无声的育人效果。</a:t>
            </a:r>
            <a:endPar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sym typeface="Arial" panose="020B0604020202020204" pitchFamily="34" charset="0"/>
            </a:endParaRPr>
          </a:p>
        </p:txBody>
      </p:sp>
      <p:sp>
        <p:nvSpPr>
          <p:cNvPr id="36" name="文本框 35"/>
          <p:cNvSpPr txBox="1"/>
          <p:nvPr>
            <p:custDataLst>
              <p:tags r:id="rId17"/>
            </p:custDataLst>
          </p:nvPr>
        </p:nvSpPr>
        <p:spPr>
          <a:xfrm>
            <a:off x="8244205" y="1357630"/>
            <a:ext cx="3589020" cy="2689225"/>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algn="l" fontAlgn="auto">
              <a:lnSpc>
                <a:spcPct val="150000"/>
              </a:lnSpc>
            </a:pPr>
            <a:r>
              <a:rPr lang="zh-CN" altLang="en-US" sz="1600" b="1" dirty="0">
                <a:solidFill>
                  <a:srgbClr val="60A9C3"/>
                </a:solidFill>
                <a:uFillTx/>
                <a:latin typeface="宋体" panose="02010600030101010101" pitchFamily="2" charset="-122"/>
                <a:ea typeface="宋体" panose="02010600030101010101" pitchFamily="2" charset="-122"/>
                <a:sym typeface="Arial" panose="020B0604020202020204" pitchFamily="34" charset="0"/>
              </a:rPr>
              <a:t>（二）提升敬业观培育自觉性</a:t>
            </a:r>
            <a:endParaRPr lang="zh-CN" altLang="en-US" sz="1600" b="1" dirty="0">
              <a:solidFill>
                <a:sysClr val="windowText" lastClr="000000">
                  <a:lumMod val="85000"/>
                  <a:lumOff val="15000"/>
                </a:sysClr>
              </a:solidFill>
              <a:uFillTx/>
              <a:latin typeface="宋体" panose="02010600030101010101" pitchFamily="2" charset="-122"/>
              <a:ea typeface="宋体" panose="02010600030101010101" pitchFamily="2" charset="-122"/>
              <a:sym typeface="Arial" panose="020B0604020202020204" pitchFamily="34" charset="0"/>
            </a:endParaRPr>
          </a:p>
          <a:p>
            <a:pPr algn="l" fontAlgn="auto">
              <a:lnSpc>
                <a:spcPct val="150000"/>
              </a:lnSpc>
            </a:pPr>
            <a:r>
              <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sym typeface="Arial" panose="020B0604020202020204" pitchFamily="34" charset="0"/>
              </a:rPr>
              <a:t>大学生要主动了解敬业先进事迹，积极向敬业模范学习，与之产生道德共鸣与价值认同，成为线上线下敬业观念的积极传播者；要积极培育踏实肯干精神，塑造良好的行为习惯，志存高远、脚踏实地。</a:t>
            </a:r>
            <a:endPar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sym typeface="Arial" panose="020B0604020202020204" pitchFamily="34" charset="0"/>
            </a:endParaRPr>
          </a:p>
        </p:txBody>
      </p:sp>
      <p:pic>
        <p:nvPicPr>
          <p:cNvPr id="33" name="图形 32"/>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6268085" y="3450590"/>
            <a:ext cx="571500" cy="542925"/>
          </a:xfrm>
          <a:prstGeom prst="rect">
            <a:avLst/>
          </a:prstGeom>
        </p:spPr>
      </p:pic>
      <p:pic>
        <p:nvPicPr>
          <p:cNvPr id="4" name="图形 36"/>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7491095" y="4235450"/>
            <a:ext cx="676275" cy="466725"/>
          </a:xfrm>
          <a:prstGeom prst="rect">
            <a:avLst/>
          </a:prstGeom>
        </p:spPr>
      </p:pic>
      <p:pic>
        <p:nvPicPr>
          <p:cNvPr id="38" name="图形 37"/>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6294755" y="1976755"/>
            <a:ext cx="571500" cy="590550"/>
          </a:xfrm>
          <a:prstGeom prst="rect">
            <a:avLst/>
          </a:prstGeom>
        </p:spPr>
      </p:pic>
      <p:pic>
        <p:nvPicPr>
          <p:cNvPr id="39" name="图形 38"/>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5107940" y="4166235"/>
            <a:ext cx="628650" cy="714375"/>
          </a:xfrm>
          <a:prstGeom prst="rect">
            <a:avLst/>
          </a:prstGeom>
        </p:spPr>
      </p:pic>
    </p:spTree>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B0D3E0"/>
        </a:solidFill>
        <a:effectLst/>
      </p:bgPr>
    </p:bg>
    <p:spTree>
      <p:nvGrpSpPr>
        <p:cNvPr id="1" name=""/>
        <p:cNvGrpSpPr/>
        <p:nvPr/>
      </p:nvGrpSpPr>
      <p:grpSpPr>
        <a:xfrm>
          <a:off x="0" y="0"/>
          <a:ext cx="0" cy="0"/>
          <a:chOff x="0" y="0"/>
          <a:chExt cx="0" cy="0"/>
        </a:xfrm>
      </p:grpSpPr>
      <p:sp>
        <p:nvSpPr>
          <p:cNvPr id="35" name="等腰三角形 34"/>
          <p:cNvSpPr/>
          <p:nvPr/>
        </p:nvSpPr>
        <p:spPr>
          <a:xfrm rot="16200000" flipH="1">
            <a:off x="5495636" y="161636"/>
            <a:ext cx="6858000" cy="6534727"/>
          </a:xfrm>
          <a:prstGeom prst="triangle">
            <a:avLst/>
          </a:prstGeom>
          <a:solidFill>
            <a:srgbClr val="FCDA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rot="5400000">
            <a:off x="-161637" y="161637"/>
            <a:ext cx="6858000" cy="6534727"/>
          </a:xfrm>
          <a:prstGeom prst="triangle">
            <a:avLst/>
          </a:prstGeom>
          <a:solidFill>
            <a:srgbClr val="FCDA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92546" y="385618"/>
            <a:ext cx="11406908" cy="6086764"/>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46545" y="584199"/>
            <a:ext cx="10898909" cy="568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045110" y="882419"/>
            <a:ext cx="1816100" cy="583565"/>
          </a:xfrm>
          <a:prstGeom prst="rect">
            <a:avLst/>
          </a:prstGeom>
          <a:noFill/>
        </p:spPr>
        <p:txBody>
          <a:bodyPr wrap="none" rtlCol="0">
            <a:spAutoFit/>
          </a:bodyPr>
          <a:lstStyle/>
          <a:p>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rPr>
              <a:t>课外拓展</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30" name="文本框 29"/>
          <p:cNvSpPr txBox="1"/>
          <p:nvPr/>
        </p:nvSpPr>
        <p:spPr>
          <a:xfrm>
            <a:off x="1439545" y="1466215"/>
            <a:ext cx="9312275" cy="4707890"/>
          </a:xfrm>
          <a:prstGeom prst="rect">
            <a:avLst/>
          </a:prstGeom>
          <a:noFill/>
        </p:spPr>
        <p:txBody>
          <a:bodyPr wrap="square" rtlCol="0">
            <a:spAutoFit/>
          </a:bodyPr>
          <a:lstStyle/>
          <a:p>
            <a:pPr indent="0" algn="l" fontAlgn="auto">
              <a:lnSpc>
                <a:spcPct val="150000"/>
              </a:lnSpc>
            </a:pPr>
            <a:r>
              <a:rPr lang="en-US" altLang="zh-CN" sz="2000" dirty="0">
                <a:solidFill>
                  <a:schemeClr val="tx1">
                    <a:lumMod val="65000"/>
                    <a:lumOff val="35000"/>
                  </a:schemeClr>
                </a:solidFill>
                <a:latin typeface="宋体" panose="02010600030101010101" pitchFamily="2" charset="-122"/>
                <a:ea typeface="宋体" panose="02010600030101010101" pitchFamily="2" charset="-122"/>
              </a:rPr>
              <a:t>在美国标准石油公司，有一位名叫阿基勃特的小职员。每次远行住旅馆时，总会在自己签名的下方写上“每桶四美元的标准石油”，而且在书信及收据上也不例外，签了名后，总不忘写上那几个字。他因此被同事叫做“每桶4美元”，而他的真名倒没有人叫了。公司董事长洛克菲勒知道此事后，大为感叹：“没想到竟有如此敬业的员工，我要见见他。”洛克菲勒卸任后，阿基勃特便成为了该公司的第二任董事长。</a:t>
            </a:r>
            <a:endParaRPr lang="en-US" altLang="zh-CN" sz="2000" dirty="0">
              <a:solidFill>
                <a:schemeClr val="tx1">
                  <a:lumMod val="65000"/>
                  <a:lumOff val="35000"/>
                </a:schemeClr>
              </a:solidFill>
              <a:latin typeface="宋体" panose="02010600030101010101" pitchFamily="2" charset="-122"/>
              <a:ea typeface="宋体" panose="02010600030101010101" pitchFamily="2" charset="-122"/>
            </a:endParaRPr>
          </a:p>
          <a:p>
            <a:pPr indent="0" algn="l" fontAlgn="auto">
              <a:lnSpc>
                <a:spcPct val="150000"/>
              </a:lnSpc>
            </a:pPr>
            <a:r>
              <a:rPr lang="en-US" altLang="zh-CN" sz="2000" dirty="0">
                <a:solidFill>
                  <a:schemeClr val="tx1">
                    <a:lumMod val="65000"/>
                    <a:lumOff val="35000"/>
                  </a:schemeClr>
                </a:solidFill>
                <a:latin typeface="宋体" panose="02010600030101010101" pitchFamily="2" charset="-122"/>
                <a:ea typeface="宋体" panose="02010600030101010101" pitchFamily="2" charset="-122"/>
              </a:rPr>
              <a:t>作为一名企业员工，只有具备敬业精神，才能在工作中更好地体现自己的人生价值，才能获得丰厚的薪水、更高的职位和更完美的人生。而对一个企业来说，员工的敬业精神将决定这家企业的竞争力，在企业里，员工敬业精神越强，工作效率就越高，企业的发展也就越迅速。</a:t>
            </a:r>
            <a:endParaRPr lang="en-US" altLang="zh-CN" sz="2000" dirty="0">
              <a:solidFill>
                <a:schemeClr val="tx1">
                  <a:lumMod val="65000"/>
                  <a:lumOff val="35000"/>
                </a:schemeClr>
              </a:solidFill>
              <a:latin typeface="宋体" panose="02010600030101010101" pitchFamily="2" charset="-122"/>
              <a:ea typeface="宋体" panose="0201060003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2132427" y="2383525"/>
            <a:ext cx="2212119" cy="1939658"/>
          </a:xfrm>
          <a:prstGeom prst="roundRect">
            <a:avLst>
              <a:gd name="adj" fmla="val 12232"/>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4742307" y="2882926"/>
            <a:ext cx="2926080" cy="922020"/>
          </a:xfrm>
          <a:prstGeom prst="rect">
            <a:avLst/>
          </a:prstGeom>
          <a:noFill/>
        </p:spPr>
        <p:txBody>
          <a:bodyPr wrap="none" rtlCol="0">
            <a:spAutoFit/>
          </a:bodyPr>
          <a:lstStyle/>
          <a:p>
            <a:pPr algn="l"/>
            <a:r>
              <a:rPr lang="zh-CN" altLang="en-US" sz="5400" dirty="0" smtClean="0">
                <a:solidFill>
                  <a:schemeClr val="tx1">
                    <a:lumMod val="75000"/>
                    <a:lumOff val="25000"/>
                  </a:schemeClr>
                </a:solidFill>
                <a:latin typeface="宋体" panose="02010600030101010101" pitchFamily="2" charset="-122"/>
                <a:ea typeface="宋体" panose="02010600030101010101" pitchFamily="2" charset="-122"/>
              </a:rPr>
              <a:t>实践项目</a:t>
            </a:r>
            <a:endParaRPr lang="zh-CN" altLang="en-US" sz="5400"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6" name="Shape 23157"/>
          <p:cNvSpPr/>
          <p:nvPr/>
        </p:nvSpPr>
        <p:spPr>
          <a:xfrm>
            <a:off x="2668914" y="2777234"/>
            <a:ext cx="1130922" cy="1027825"/>
          </a:xfrm>
          <a:custGeom>
            <a:avLst/>
            <a:gdLst/>
            <a:ahLst/>
            <a:cxnLst>
              <a:cxn ang="0">
                <a:pos x="wd2" y="hd2"/>
              </a:cxn>
              <a:cxn ang="5400000">
                <a:pos x="wd2" y="hd2"/>
              </a:cxn>
              <a:cxn ang="10800000">
                <a:pos x="wd2" y="hd2"/>
              </a:cxn>
              <a:cxn ang="16200000">
                <a:pos x="wd2" y="hd2"/>
              </a:cxn>
            </a:cxnLst>
            <a:rect l="0" t="0" r="r" b="b"/>
            <a:pathLst>
              <a:path w="21492" h="21600" extrusionOk="0">
                <a:moveTo>
                  <a:pt x="20270" y="12587"/>
                </a:moveTo>
                <a:lnTo>
                  <a:pt x="11292" y="12587"/>
                </a:lnTo>
                <a:lnTo>
                  <a:pt x="11292" y="20248"/>
                </a:lnTo>
                <a:lnTo>
                  <a:pt x="20270" y="20248"/>
                </a:lnTo>
                <a:cubicBezTo>
                  <a:pt x="20270" y="20248"/>
                  <a:pt x="20270" y="12587"/>
                  <a:pt x="20270" y="12587"/>
                </a:cubicBezTo>
                <a:close/>
                <a:moveTo>
                  <a:pt x="21492" y="11911"/>
                </a:moveTo>
                <a:lnTo>
                  <a:pt x="21492" y="20924"/>
                </a:lnTo>
                <a:cubicBezTo>
                  <a:pt x="21492" y="21298"/>
                  <a:pt x="21218" y="21600"/>
                  <a:pt x="20881" y="21600"/>
                </a:cubicBezTo>
                <a:lnTo>
                  <a:pt x="10681" y="21600"/>
                </a:lnTo>
                <a:cubicBezTo>
                  <a:pt x="10344" y="21600"/>
                  <a:pt x="10070" y="21298"/>
                  <a:pt x="10070" y="20924"/>
                </a:cubicBezTo>
                <a:lnTo>
                  <a:pt x="10070" y="11911"/>
                </a:lnTo>
                <a:cubicBezTo>
                  <a:pt x="10070" y="11538"/>
                  <a:pt x="10344" y="11235"/>
                  <a:pt x="10681" y="11235"/>
                </a:cubicBezTo>
                <a:lnTo>
                  <a:pt x="20881" y="11235"/>
                </a:lnTo>
                <a:cubicBezTo>
                  <a:pt x="21218" y="11235"/>
                  <a:pt x="21492" y="11538"/>
                  <a:pt x="21492" y="11911"/>
                </a:cubicBezTo>
                <a:cubicBezTo>
                  <a:pt x="21492" y="11911"/>
                  <a:pt x="21492" y="11911"/>
                  <a:pt x="21492" y="11911"/>
                </a:cubicBezTo>
                <a:close/>
                <a:moveTo>
                  <a:pt x="12342" y="3106"/>
                </a:moveTo>
                <a:cubicBezTo>
                  <a:pt x="12342" y="3187"/>
                  <a:pt x="12336" y="3272"/>
                  <a:pt x="12325" y="3358"/>
                </a:cubicBezTo>
                <a:cubicBezTo>
                  <a:pt x="12301" y="3551"/>
                  <a:pt x="12352" y="3747"/>
                  <a:pt x="12468" y="3895"/>
                </a:cubicBezTo>
                <a:cubicBezTo>
                  <a:pt x="12583" y="4042"/>
                  <a:pt x="12750" y="4128"/>
                  <a:pt x="12927" y="4129"/>
                </a:cubicBezTo>
                <a:cubicBezTo>
                  <a:pt x="15511" y="4143"/>
                  <a:pt x="17687" y="6196"/>
                  <a:pt x="18102" y="9011"/>
                </a:cubicBezTo>
                <a:cubicBezTo>
                  <a:pt x="18156" y="9379"/>
                  <a:pt x="18470" y="9629"/>
                  <a:pt x="18803" y="9569"/>
                </a:cubicBezTo>
                <a:cubicBezTo>
                  <a:pt x="19136" y="9509"/>
                  <a:pt x="19362" y="9162"/>
                  <a:pt x="19308" y="8793"/>
                </a:cubicBezTo>
                <a:cubicBezTo>
                  <a:pt x="19064" y="7137"/>
                  <a:pt x="18293" y="5618"/>
                  <a:pt x="17138" y="4516"/>
                </a:cubicBezTo>
                <a:cubicBezTo>
                  <a:pt x="16127" y="3553"/>
                  <a:pt x="14872" y="2960"/>
                  <a:pt x="13551" y="2813"/>
                </a:cubicBezTo>
                <a:cubicBezTo>
                  <a:pt x="13418" y="1237"/>
                  <a:pt x="12215" y="0"/>
                  <a:pt x="10756" y="0"/>
                </a:cubicBezTo>
                <a:cubicBezTo>
                  <a:pt x="9985" y="0"/>
                  <a:pt x="9265" y="343"/>
                  <a:pt x="8742" y="939"/>
                </a:cubicBezTo>
                <a:cubicBezTo>
                  <a:pt x="8156" y="649"/>
                  <a:pt x="7517" y="498"/>
                  <a:pt x="6869" y="498"/>
                </a:cubicBezTo>
                <a:cubicBezTo>
                  <a:pt x="4342" y="498"/>
                  <a:pt x="2287" y="2771"/>
                  <a:pt x="2287" y="5565"/>
                </a:cubicBezTo>
                <a:cubicBezTo>
                  <a:pt x="2287" y="5984"/>
                  <a:pt x="2332" y="6395"/>
                  <a:pt x="2423" y="6795"/>
                </a:cubicBezTo>
                <a:cubicBezTo>
                  <a:pt x="1613" y="7247"/>
                  <a:pt x="968" y="7951"/>
                  <a:pt x="538" y="8858"/>
                </a:cubicBezTo>
                <a:cubicBezTo>
                  <a:pt x="59" y="9868"/>
                  <a:pt x="-108" y="11056"/>
                  <a:pt x="69" y="12203"/>
                </a:cubicBezTo>
                <a:cubicBezTo>
                  <a:pt x="251" y="13384"/>
                  <a:pt x="792" y="14448"/>
                  <a:pt x="1593" y="15200"/>
                </a:cubicBezTo>
                <a:cubicBezTo>
                  <a:pt x="2491" y="16042"/>
                  <a:pt x="3696" y="16487"/>
                  <a:pt x="5078" y="16487"/>
                </a:cubicBezTo>
                <a:lnTo>
                  <a:pt x="8290" y="16487"/>
                </a:lnTo>
                <a:cubicBezTo>
                  <a:pt x="8628" y="16487"/>
                  <a:pt x="8901" y="16184"/>
                  <a:pt x="8901" y="15811"/>
                </a:cubicBezTo>
                <a:cubicBezTo>
                  <a:pt x="8901" y="15438"/>
                  <a:pt x="8628" y="15135"/>
                  <a:pt x="8290" y="15135"/>
                </a:cubicBezTo>
                <a:lnTo>
                  <a:pt x="5078" y="15135"/>
                </a:lnTo>
                <a:cubicBezTo>
                  <a:pt x="2632" y="15135"/>
                  <a:pt x="1509" y="13503"/>
                  <a:pt x="1274" y="11976"/>
                </a:cubicBezTo>
                <a:cubicBezTo>
                  <a:pt x="1040" y="10454"/>
                  <a:pt x="1598" y="8503"/>
                  <a:pt x="3376" y="7813"/>
                </a:cubicBezTo>
                <a:cubicBezTo>
                  <a:pt x="3533" y="7752"/>
                  <a:pt x="3660" y="7623"/>
                  <a:pt x="3729" y="7456"/>
                </a:cubicBezTo>
                <a:cubicBezTo>
                  <a:pt x="3798" y="7289"/>
                  <a:pt x="3803" y="7098"/>
                  <a:pt x="3742" y="6927"/>
                </a:cubicBezTo>
                <a:cubicBezTo>
                  <a:pt x="3587" y="6494"/>
                  <a:pt x="3509" y="6035"/>
                  <a:pt x="3509" y="5565"/>
                </a:cubicBezTo>
                <a:cubicBezTo>
                  <a:pt x="3509" y="3516"/>
                  <a:pt x="5016" y="1850"/>
                  <a:pt x="6869" y="1850"/>
                </a:cubicBezTo>
                <a:cubicBezTo>
                  <a:pt x="7477" y="1850"/>
                  <a:pt x="8072" y="2031"/>
                  <a:pt x="8591" y="2374"/>
                </a:cubicBezTo>
                <a:cubicBezTo>
                  <a:pt x="8874" y="2562"/>
                  <a:pt x="9241" y="2467"/>
                  <a:pt x="9419" y="2160"/>
                </a:cubicBezTo>
                <a:cubicBezTo>
                  <a:pt x="9713" y="1654"/>
                  <a:pt x="10212" y="1352"/>
                  <a:pt x="10756" y="1352"/>
                </a:cubicBezTo>
                <a:cubicBezTo>
                  <a:pt x="11630" y="1352"/>
                  <a:pt x="12342" y="2139"/>
                  <a:pt x="12342" y="3106"/>
                </a:cubicBezTo>
                <a:cubicBezTo>
                  <a:pt x="12342" y="3106"/>
                  <a:pt x="12342" y="3106"/>
                  <a:pt x="12342" y="3106"/>
                </a:cubicBezTo>
                <a:close/>
                <a:moveTo>
                  <a:pt x="12506" y="15422"/>
                </a:moveTo>
                <a:cubicBezTo>
                  <a:pt x="12313" y="15115"/>
                  <a:pt x="12381" y="14694"/>
                  <a:pt x="12658" y="14480"/>
                </a:cubicBezTo>
                <a:cubicBezTo>
                  <a:pt x="12935" y="14267"/>
                  <a:pt x="13316" y="14342"/>
                  <a:pt x="13509" y="14648"/>
                </a:cubicBezTo>
                <a:lnTo>
                  <a:pt x="14199" y="15742"/>
                </a:lnTo>
                <a:lnTo>
                  <a:pt x="17363" y="15742"/>
                </a:lnTo>
                <a:lnTo>
                  <a:pt x="18053" y="14648"/>
                </a:lnTo>
                <a:cubicBezTo>
                  <a:pt x="18246" y="14342"/>
                  <a:pt x="18627" y="14267"/>
                  <a:pt x="18904" y="14480"/>
                </a:cubicBezTo>
                <a:cubicBezTo>
                  <a:pt x="19181" y="14694"/>
                  <a:pt x="19249" y="15115"/>
                  <a:pt x="19055" y="15422"/>
                </a:cubicBezTo>
                <a:lnTo>
                  <a:pt x="18427" y="16417"/>
                </a:lnTo>
                <a:lnTo>
                  <a:pt x="19056" y="17414"/>
                </a:lnTo>
                <a:cubicBezTo>
                  <a:pt x="19249" y="17720"/>
                  <a:pt x="19181" y="18141"/>
                  <a:pt x="18904" y="18355"/>
                </a:cubicBezTo>
                <a:cubicBezTo>
                  <a:pt x="18797" y="18437"/>
                  <a:pt x="18675" y="18477"/>
                  <a:pt x="18555" y="18477"/>
                </a:cubicBezTo>
                <a:cubicBezTo>
                  <a:pt x="18362" y="18477"/>
                  <a:pt x="18172" y="18376"/>
                  <a:pt x="18053" y="18187"/>
                </a:cubicBezTo>
                <a:lnTo>
                  <a:pt x="17363" y="17094"/>
                </a:lnTo>
                <a:lnTo>
                  <a:pt x="14199" y="17094"/>
                </a:lnTo>
                <a:lnTo>
                  <a:pt x="13509" y="18187"/>
                </a:lnTo>
                <a:cubicBezTo>
                  <a:pt x="13316" y="18493"/>
                  <a:pt x="12935" y="18568"/>
                  <a:pt x="12658" y="18355"/>
                </a:cubicBezTo>
                <a:cubicBezTo>
                  <a:pt x="12381" y="18141"/>
                  <a:pt x="12314" y="17720"/>
                  <a:pt x="12506" y="17414"/>
                </a:cubicBezTo>
                <a:lnTo>
                  <a:pt x="13135" y="16417"/>
                </a:lnTo>
                <a:cubicBezTo>
                  <a:pt x="13135" y="16417"/>
                  <a:pt x="12506" y="15422"/>
                  <a:pt x="12506" y="15422"/>
                </a:cubicBezTo>
                <a:close/>
              </a:path>
            </a:pathLst>
          </a:custGeom>
          <a:solidFill>
            <a:schemeClr val="bg1"/>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2174635" y="682174"/>
            <a:ext cx="4472940" cy="521970"/>
          </a:xfrm>
          <a:prstGeom prst="rect">
            <a:avLst/>
          </a:prstGeom>
          <a:noFill/>
        </p:spPr>
        <p:txBody>
          <a:bodyPr wrap="none" rtlCol="0">
            <a:spAutoFit/>
          </a:bodyPr>
          <a:lstStyle/>
          <a:p>
            <a:pPr algn="l"/>
            <a:r>
              <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rPr>
              <a:t>一、开展职业生涯规划大赛</a:t>
            </a:r>
            <a:endPar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3" name="矩形 2"/>
          <p:cNvSpPr/>
          <p:nvPr/>
        </p:nvSpPr>
        <p:spPr>
          <a:xfrm>
            <a:off x="1327733" y="2462977"/>
            <a:ext cx="4293746" cy="2918691"/>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6108702" y="2462977"/>
            <a:ext cx="4293746" cy="29186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3003551" y="1991922"/>
            <a:ext cx="942109" cy="9421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7687693" y="2032800"/>
            <a:ext cx="942109" cy="9421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Shape 23143"/>
          <p:cNvSpPr/>
          <p:nvPr/>
        </p:nvSpPr>
        <p:spPr>
          <a:xfrm>
            <a:off x="3218643" y="2077665"/>
            <a:ext cx="497167" cy="621419"/>
          </a:xfrm>
          <a:custGeom>
            <a:avLst/>
            <a:gdLst/>
            <a:ahLst/>
            <a:cxnLst>
              <a:cxn ang="0">
                <a:pos x="wd2" y="hd2"/>
              </a:cxn>
              <a:cxn ang="5400000">
                <a:pos x="wd2" y="hd2"/>
              </a:cxn>
              <a:cxn ang="10800000">
                <a:pos x="wd2" y="hd2"/>
              </a:cxn>
              <a:cxn ang="16200000">
                <a:pos x="wd2" y="hd2"/>
              </a:cxn>
            </a:cxnLst>
            <a:rect l="0" t="0" r="r" b="b"/>
            <a:pathLst>
              <a:path w="21600" h="21600" extrusionOk="0">
                <a:moveTo>
                  <a:pt x="14851" y="15119"/>
                </a:moveTo>
                <a:cubicBezTo>
                  <a:pt x="14106" y="15119"/>
                  <a:pt x="13500" y="15604"/>
                  <a:pt x="13500" y="16201"/>
                </a:cubicBezTo>
                <a:cubicBezTo>
                  <a:pt x="13500" y="16796"/>
                  <a:pt x="14106" y="17278"/>
                  <a:pt x="14851" y="17278"/>
                </a:cubicBezTo>
                <a:cubicBezTo>
                  <a:pt x="15596" y="17278"/>
                  <a:pt x="16199" y="16796"/>
                  <a:pt x="16199" y="16201"/>
                </a:cubicBezTo>
                <a:cubicBezTo>
                  <a:pt x="16199" y="15604"/>
                  <a:pt x="15596" y="15119"/>
                  <a:pt x="14851" y="15119"/>
                </a:cubicBezTo>
                <a:cubicBezTo>
                  <a:pt x="14851" y="15119"/>
                  <a:pt x="14851" y="15119"/>
                  <a:pt x="14851" y="15119"/>
                </a:cubicBezTo>
                <a:close/>
                <a:moveTo>
                  <a:pt x="6750" y="10800"/>
                </a:moveTo>
                <a:lnTo>
                  <a:pt x="6750" y="10800"/>
                </a:lnTo>
                <a:cubicBezTo>
                  <a:pt x="7495" y="10800"/>
                  <a:pt x="8102" y="10315"/>
                  <a:pt x="8102" y="9718"/>
                </a:cubicBezTo>
                <a:cubicBezTo>
                  <a:pt x="8102" y="9124"/>
                  <a:pt x="7495" y="8641"/>
                  <a:pt x="6750" y="8641"/>
                </a:cubicBezTo>
                <a:cubicBezTo>
                  <a:pt x="6005" y="8641"/>
                  <a:pt x="5399" y="9124"/>
                  <a:pt x="5399" y="9718"/>
                </a:cubicBezTo>
                <a:cubicBezTo>
                  <a:pt x="5399" y="10315"/>
                  <a:pt x="6005" y="10800"/>
                  <a:pt x="6750" y="10800"/>
                </a:cubicBezTo>
                <a:cubicBezTo>
                  <a:pt x="6750" y="10800"/>
                  <a:pt x="6750" y="10800"/>
                  <a:pt x="6750" y="10800"/>
                </a:cubicBezTo>
                <a:close/>
                <a:moveTo>
                  <a:pt x="6750" y="14041"/>
                </a:moveTo>
                <a:lnTo>
                  <a:pt x="6750" y="14041"/>
                </a:lnTo>
                <a:cubicBezTo>
                  <a:pt x="7495" y="14041"/>
                  <a:pt x="8102" y="13556"/>
                  <a:pt x="8102" y="12959"/>
                </a:cubicBezTo>
                <a:cubicBezTo>
                  <a:pt x="8102" y="12364"/>
                  <a:pt x="7495" y="11881"/>
                  <a:pt x="6750" y="11881"/>
                </a:cubicBezTo>
                <a:cubicBezTo>
                  <a:pt x="6005" y="11881"/>
                  <a:pt x="5399" y="12364"/>
                  <a:pt x="5399" y="12959"/>
                </a:cubicBezTo>
                <a:cubicBezTo>
                  <a:pt x="5399" y="13556"/>
                  <a:pt x="6005" y="14041"/>
                  <a:pt x="6750" y="14041"/>
                </a:cubicBezTo>
                <a:cubicBezTo>
                  <a:pt x="6750" y="14041"/>
                  <a:pt x="6750" y="14041"/>
                  <a:pt x="6750" y="14041"/>
                </a:cubicBezTo>
                <a:close/>
                <a:moveTo>
                  <a:pt x="10801" y="15119"/>
                </a:moveTo>
                <a:cubicBezTo>
                  <a:pt x="10056" y="15119"/>
                  <a:pt x="9449" y="15604"/>
                  <a:pt x="9449" y="16201"/>
                </a:cubicBezTo>
                <a:cubicBezTo>
                  <a:pt x="9449" y="16796"/>
                  <a:pt x="10052" y="17278"/>
                  <a:pt x="10801" y="17278"/>
                </a:cubicBezTo>
                <a:cubicBezTo>
                  <a:pt x="11546" y="17278"/>
                  <a:pt x="12148" y="16796"/>
                  <a:pt x="12148" y="16201"/>
                </a:cubicBezTo>
                <a:cubicBezTo>
                  <a:pt x="12148" y="15604"/>
                  <a:pt x="11546" y="15119"/>
                  <a:pt x="10801" y="15119"/>
                </a:cubicBezTo>
                <a:cubicBezTo>
                  <a:pt x="10801" y="15119"/>
                  <a:pt x="10801" y="15119"/>
                  <a:pt x="10801" y="15119"/>
                </a:cubicBezTo>
                <a:close/>
                <a:moveTo>
                  <a:pt x="18898" y="19441"/>
                </a:moveTo>
                <a:lnTo>
                  <a:pt x="2700" y="19441"/>
                </a:lnTo>
                <a:lnTo>
                  <a:pt x="2700" y="2160"/>
                </a:lnTo>
                <a:lnTo>
                  <a:pt x="18898" y="2160"/>
                </a:lnTo>
                <a:cubicBezTo>
                  <a:pt x="18898" y="2160"/>
                  <a:pt x="18898" y="19441"/>
                  <a:pt x="18898" y="19441"/>
                </a:cubicBezTo>
                <a:close/>
                <a:moveTo>
                  <a:pt x="18898" y="0"/>
                </a:moveTo>
                <a:lnTo>
                  <a:pt x="2700" y="0"/>
                </a:lnTo>
                <a:cubicBezTo>
                  <a:pt x="1210" y="0"/>
                  <a:pt x="0" y="968"/>
                  <a:pt x="0" y="2160"/>
                </a:cubicBezTo>
                <a:lnTo>
                  <a:pt x="0" y="19441"/>
                </a:lnTo>
                <a:cubicBezTo>
                  <a:pt x="0" y="20633"/>
                  <a:pt x="1210" y="21600"/>
                  <a:pt x="2700" y="21600"/>
                </a:cubicBezTo>
                <a:lnTo>
                  <a:pt x="18898" y="21600"/>
                </a:lnTo>
                <a:cubicBezTo>
                  <a:pt x="20391" y="21600"/>
                  <a:pt x="21600" y="20633"/>
                  <a:pt x="21600" y="19441"/>
                </a:cubicBezTo>
                <a:lnTo>
                  <a:pt x="21600" y="2160"/>
                </a:lnTo>
                <a:cubicBezTo>
                  <a:pt x="21600" y="968"/>
                  <a:pt x="20391" y="0"/>
                  <a:pt x="18898" y="0"/>
                </a:cubicBezTo>
                <a:cubicBezTo>
                  <a:pt x="18898" y="0"/>
                  <a:pt x="18898" y="0"/>
                  <a:pt x="18898" y="0"/>
                </a:cubicBezTo>
                <a:close/>
                <a:moveTo>
                  <a:pt x="6750" y="17278"/>
                </a:moveTo>
                <a:lnTo>
                  <a:pt x="6750" y="17278"/>
                </a:lnTo>
                <a:cubicBezTo>
                  <a:pt x="7495" y="17278"/>
                  <a:pt x="8102" y="16796"/>
                  <a:pt x="8102" y="16201"/>
                </a:cubicBezTo>
                <a:cubicBezTo>
                  <a:pt x="8102" y="15604"/>
                  <a:pt x="7495" y="15119"/>
                  <a:pt x="6750" y="15119"/>
                </a:cubicBezTo>
                <a:cubicBezTo>
                  <a:pt x="6005" y="15119"/>
                  <a:pt x="5399" y="15604"/>
                  <a:pt x="5399" y="16201"/>
                </a:cubicBezTo>
                <a:cubicBezTo>
                  <a:pt x="5399" y="16796"/>
                  <a:pt x="6005" y="17278"/>
                  <a:pt x="6750" y="17278"/>
                </a:cubicBezTo>
                <a:cubicBezTo>
                  <a:pt x="6750" y="17278"/>
                  <a:pt x="6750" y="17278"/>
                  <a:pt x="6750" y="17278"/>
                </a:cubicBezTo>
                <a:close/>
                <a:moveTo>
                  <a:pt x="6750" y="6482"/>
                </a:moveTo>
                <a:lnTo>
                  <a:pt x="14851" y="6482"/>
                </a:lnTo>
                <a:cubicBezTo>
                  <a:pt x="15596" y="6482"/>
                  <a:pt x="16199" y="5996"/>
                  <a:pt x="16199" y="5400"/>
                </a:cubicBezTo>
                <a:cubicBezTo>
                  <a:pt x="16199" y="4805"/>
                  <a:pt x="15596" y="4318"/>
                  <a:pt x="14851" y="4318"/>
                </a:cubicBezTo>
                <a:lnTo>
                  <a:pt x="6750" y="4318"/>
                </a:lnTo>
                <a:cubicBezTo>
                  <a:pt x="6005" y="4318"/>
                  <a:pt x="5399" y="4805"/>
                  <a:pt x="5399" y="5400"/>
                </a:cubicBezTo>
                <a:cubicBezTo>
                  <a:pt x="5399" y="5996"/>
                  <a:pt x="6005" y="6482"/>
                  <a:pt x="6750" y="6482"/>
                </a:cubicBezTo>
                <a:cubicBezTo>
                  <a:pt x="6750" y="6482"/>
                  <a:pt x="6750" y="6482"/>
                  <a:pt x="6750" y="6482"/>
                </a:cubicBezTo>
                <a:close/>
                <a:moveTo>
                  <a:pt x="10801" y="8641"/>
                </a:moveTo>
                <a:cubicBezTo>
                  <a:pt x="10056" y="8641"/>
                  <a:pt x="9449" y="9124"/>
                  <a:pt x="9449" y="9718"/>
                </a:cubicBezTo>
                <a:cubicBezTo>
                  <a:pt x="9449" y="10315"/>
                  <a:pt x="10052" y="10800"/>
                  <a:pt x="10801" y="10800"/>
                </a:cubicBezTo>
                <a:cubicBezTo>
                  <a:pt x="11546" y="10800"/>
                  <a:pt x="12148" y="10315"/>
                  <a:pt x="12148" y="9718"/>
                </a:cubicBezTo>
                <a:cubicBezTo>
                  <a:pt x="12148" y="9124"/>
                  <a:pt x="11546" y="8641"/>
                  <a:pt x="10801" y="8641"/>
                </a:cubicBezTo>
                <a:cubicBezTo>
                  <a:pt x="10801" y="8641"/>
                  <a:pt x="10801" y="8641"/>
                  <a:pt x="10801" y="8641"/>
                </a:cubicBezTo>
                <a:close/>
                <a:moveTo>
                  <a:pt x="10801" y="11881"/>
                </a:moveTo>
                <a:cubicBezTo>
                  <a:pt x="10056" y="11881"/>
                  <a:pt x="9449" y="12364"/>
                  <a:pt x="9449" y="12959"/>
                </a:cubicBezTo>
                <a:cubicBezTo>
                  <a:pt x="9449" y="13556"/>
                  <a:pt x="10056" y="14041"/>
                  <a:pt x="10801" y="14041"/>
                </a:cubicBezTo>
                <a:cubicBezTo>
                  <a:pt x="11546" y="14041"/>
                  <a:pt x="12148" y="13556"/>
                  <a:pt x="12148" y="12959"/>
                </a:cubicBezTo>
                <a:cubicBezTo>
                  <a:pt x="12148" y="12364"/>
                  <a:pt x="11546" y="11881"/>
                  <a:pt x="10801" y="11881"/>
                </a:cubicBezTo>
                <a:cubicBezTo>
                  <a:pt x="10801" y="11881"/>
                  <a:pt x="10801" y="11881"/>
                  <a:pt x="10801" y="11881"/>
                </a:cubicBezTo>
                <a:close/>
                <a:moveTo>
                  <a:pt x="14851" y="8641"/>
                </a:moveTo>
                <a:cubicBezTo>
                  <a:pt x="14106" y="8641"/>
                  <a:pt x="13500" y="9124"/>
                  <a:pt x="13500" y="9718"/>
                </a:cubicBezTo>
                <a:cubicBezTo>
                  <a:pt x="13500" y="10315"/>
                  <a:pt x="14106" y="10800"/>
                  <a:pt x="14851" y="10800"/>
                </a:cubicBezTo>
                <a:cubicBezTo>
                  <a:pt x="15596" y="10800"/>
                  <a:pt x="16199" y="10315"/>
                  <a:pt x="16199" y="9718"/>
                </a:cubicBezTo>
                <a:cubicBezTo>
                  <a:pt x="16199" y="9124"/>
                  <a:pt x="15596" y="8641"/>
                  <a:pt x="14851" y="8641"/>
                </a:cubicBezTo>
                <a:cubicBezTo>
                  <a:pt x="14851" y="8641"/>
                  <a:pt x="14851" y="8641"/>
                  <a:pt x="14851" y="8641"/>
                </a:cubicBezTo>
                <a:close/>
                <a:moveTo>
                  <a:pt x="14851" y="11881"/>
                </a:moveTo>
                <a:cubicBezTo>
                  <a:pt x="14106" y="11881"/>
                  <a:pt x="13500" y="12364"/>
                  <a:pt x="13500" y="12959"/>
                </a:cubicBezTo>
                <a:cubicBezTo>
                  <a:pt x="13500" y="13556"/>
                  <a:pt x="14106" y="14041"/>
                  <a:pt x="14851" y="14041"/>
                </a:cubicBezTo>
                <a:cubicBezTo>
                  <a:pt x="15596" y="14041"/>
                  <a:pt x="16199" y="13556"/>
                  <a:pt x="16199" y="12959"/>
                </a:cubicBezTo>
                <a:cubicBezTo>
                  <a:pt x="16199" y="12364"/>
                  <a:pt x="15596" y="11881"/>
                  <a:pt x="14851" y="11881"/>
                </a:cubicBezTo>
                <a:cubicBezTo>
                  <a:pt x="14851" y="11881"/>
                  <a:pt x="14851" y="11881"/>
                  <a:pt x="14851" y="11881"/>
                </a:cubicBezTo>
                <a:close/>
              </a:path>
            </a:pathLst>
          </a:custGeom>
          <a:solidFill>
            <a:srgbClr val="C57E90"/>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34" name="Shape 23144"/>
          <p:cNvSpPr/>
          <p:nvPr/>
        </p:nvSpPr>
        <p:spPr>
          <a:xfrm>
            <a:off x="7926863" y="2127817"/>
            <a:ext cx="463768" cy="621419"/>
          </a:xfrm>
          <a:custGeom>
            <a:avLst/>
            <a:gdLst/>
            <a:ahLst/>
            <a:cxnLst>
              <a:cxn ang="0">
                <a:pos x="wd2" y="hd2"/>
              </a:cxn>
              <a:cxn ang="5400000">
                <a:pos x="wd2" y="hd2"/>
              </a:cxn>
              <a:cxn ang="10800000">
                <a:pos x="wd2" y="hd2"/>
              </a:cxn>
              <a:cxn ang="16200000">
                <a:pos x="wd2" y="hd2"/>
              </a:cxn>
            </a:cxnLst>
            <a:rect l="0" t="0" r="r" b="b"/>
            <a:pathLst>
              <a:path w="21600" h="21600" extrusionOk="0">
                <a:moveTo>
                  <a:pt x="5489" y="0"/>
                </a:moveTo>
                <a:cubicBezTo>
                  <a:pt x="4966" y="0"/>
                  <a:pt x="4527" y="327"/>
                  <a:pt x="4527" y="718"/>
                </a:cubicBezTo>
                <a:lnTo>
                  <a:pt x="4527" y="1756"/>
                </a:lnTo>
                <a:lnTo>
                  <a:pt x="962" y="1756"/>
                </a:lnTo>
                <a:cubicBezTo>
                  <a:pt x="438" y="1756"/>
                  <a:pt x="0" y="2057"/>
                  <a:pt x="0" y="2447"/>
                </a:cubicBezTo>
                <a:lnTo>
                  <a:pt x="0" y="20882"/>
                </a:lnTo>
                <a:cubicBezTo>
                  <a:pt x="0" y="21274"/>
                  <a:pt x="438" y="21600"/>
                  <a:pt x="962" y="21600"/>
                </a:cubicBezTo>
                <a:lnTo>
                  <a:pt x="20673" y="21600"/>
                </a:lnTo>
                <a:cubicBezTo>
                  <a:pt x="21198" y="21600"/>
                  <a:pt x="21600" y="21274"/>
                  <a:pt x="21600" y="20882"/>
                </a:cubicBezTo>
                <a:lnTo>
                  <a:pt x="21600" y="2447"/>
                </a:lnTo>
                <a:cubicBezTo>
                  <a:pt x="21600" y="2057"/>
                  <a:pt x="21198" y="1756"/>
                  <a:pt x="20673" y="1756"/>
                </a:cubicBezTo>
                <a:lnTo>
                  <a:pt x="17073" y="1756"/>
                </a:lnTo>
                <a:lnTo>
                  <a:pt x="17073" y="718"/>
                </a:lnTo>
                <a:cubicBezTo>
                  <a:pt x="17073" y="327"/>
                  <a:pt x="16636" y="0"/>
                  <a:pt x="16111" y="0"/>
                </a:cubicBezTo>
                <a:cubicBezTo>
                  <a:pt x="15587" y="0"/>
                  <a:pt x="15184" y="327"/>
                  <a:pt x="15184" y="718"/>
                </a:cubicBezTo>
                <a:lnTo>
                  <a:pt x="15184" y="1756"/>
                </a:lnTo>
                <a:lnTo>
                  <a:pt x="11762" y="1756"/>
                </a:lnTo>
                <a:lnTo>
                  <a:pt x="11762" y="718"/>
                </a:lnTo>
                <a:cubicBezTo>
                  <a:pt x="11762" y="327"/>
                  <a:pt x="11325" y="0"/>
                  <a:pt x="10800" y="0"/>
                </a:cubicBezTo>
                <a:cubicBezTo>
                  <a:pt x="10276" y="0"/>
                  <a:pt x="9873" y="327"/>
                  <a:pt x="9873" y="718"/>
                </a:cubicBezTo>
                <a:lnTo>
                  <a:pt x="9873" y="1756"/>
                </a:lnTo>
                <a:lnTo>
                  <a:pt x="6451" y="1756"/>
                </a:lnTo>
                <a:lnTo>
                  <a:pt x="6451" y="718"/>
                </a:lnTo>
                <a:cubicBezTo>
                  <a:pt x="6451" y="327"/>
                  <a:pt x="6014" y="0"/>
                  <a:pt x="5489" y="0"/>
                </a:cubicBezTo>
                <a:close/>
                <a:moveTo>
                  <a:pt x="1889" y="3166"/>
                </a:moveTo>
                <a:lnTo>
                  <a:pt x="4527" y="3166"/>
                </a:lnTo>
                <a:lnTo>
                  <a:pt x="4527" y="3990"/>
                </a:lnTo>
                <a:cubicBezTo>
                  <a:pt x="4527" y="4382"/>
                  <a:pt x="4966" y="4708"/>
                  <a:pt x="5489" y="4708"/>
                </a:cubicBezTo>
                <a:cubicBezTo>
                  <a:pt x="6014" y="4708"/>
                  <a:pt x="6451" y="4382"/>
                  <a:pt x="6451" y="3990"/>
                </a:cubicBezTo>
                <a:lnTo>
                  <a:pt x="6451" y="3166"/>
                </a:lnTo>
                <a:lnTo>
                  <a:pt x="9873" y="3166"/>
                </a:lnTo>
                <a:lnTo>
                  <a:pt x="9873" y="3990"/>
                </a:lnTo>
                <a:cubicBezTo>
                  <a:pt x="9873" y="4382"/>
                  <a:pt x="10276" y="4708"/>
                  <a:pt x="10800" y="4708"/>
                </a:cubicBezTo>
                <a:cubicBezTo>
                  <a:pt x="11325" y="4708"/>
                  <a:pt x="11762" y="4382"/>
                  <a:pt x="11762" y="3990"/>
                </a:cubicBezTo>
                <a:lnTo>
                  <a:pt x="11762" y="3166"/>
                </a:lnTo>
                <a:lnTo>
                  <a:pt x="15184" y="3166"/>
                </a:lnTo>
                <a:lnTo>
                  <a:pt x="15184" y="3990"/>
                </a:lnTo>
                <a:cubicBezTo>
                  <a:pt x="15184" y="4382"/>
                  <a:pt x="15587" y="4708"/>
                  <a:pt x="16111" y="4708"/>
                </a:cubicBezTo>
                <a:cubicBezTo>
                  <a:pt x="16636" y="4708"/>
                  <a:pt x="17073" y="4382"/>
                  <a:pt x="17073" y="3990"/>
                </a:cubicBezTo>
                <a:lnTo>
                  <a:pt x="17073" y="3166"/>
                </a:lnTo>
                <a:lnTo>
                  <a:pt x="19711" y="3166"/>
                </a:lnTo>
                <a:cubicBezTo>
                  <a:pt x="19711" y="3166"/>
                  <a:pt x="19711" y="20164"/>
                  <a:pt x="19711" y="20164"/>
                </a:cubicBezTo>
                <a:lnTo>
                  <a:pt x="1889" y="20164"/>
                </a:lnTo>
                <a:lnTo>
                  <a:pt x="1889" y="3166"/>
                </a:lnTo>
                <a:close/>
                <a:moveTo>
                  <a:pt x="5525" y="7661"/>
                </a:moveTo>
                <a:cubicBezTo>
                  <a:pt x="5000" y="7661"/>
                  <a:pt x="4562" y="7990"/>
                  <a:pt x="4562" y="8379"/>
                </a:cubicBezTo>
                <a:cubicBezTo>
                  <a:pt x="4562" y="8771"/>
                  <a:pt x="5000" y="9071"/>
                  <a:pt x="5525" y="9071"/>
                </a:cubicBezTo>
                <a:lnTo>
                  <a:pt x="16752" y="9071"/>
                </a:lnTo>
                <a:cubicBezTo>
                  <a:pt x="17276" y="9071"/>
                  <a:pt x="17715" y="8771"/>
                  <a:pt x="17715" y="8379"/>
                </a:cubicBezTo>
                <a:cubicBezTo>
                  <a:pt x="17715" y="7989"/>
                  <a:pt x="17276" y="7661"/>
                  <a:pt x="16752" y="7661"/>
                </a:cubicBezTo>
                <a:lnTo>
                  <a:pt x="5525" y="7661"/>
                </a:lnTo>
                <a:close/>
                <a:moveTo>
                  <a:pt x="5525" y="11917"/>
                </a:moveTo>
                <a:cubicBezTo>
                  <a:pt x="5000" y="11917"/>
                  <a:pt x="4562" y="12245"/>
                  <a:pt x="4562" y="12635"/>
                </a:cubicBezTo>
                <a:cubicBezTo>
                  <a:pt x="4562" y="13029"/>
                  <a:pt x="5000" y="13327"/>
                  <a:pt x="5525" y="13327"/>
                </a:cubicBezTo>
                <a:lnTo>
                  <a:pt x="16752" y="13327"/>
                </a:lnTo>
                <a:cubicBezTo>
                  <a:pt x="17276" y="13327"/>
                  <a:pt x="17715" y="13029"/>
                  <a:pt x="17715" y="12635"/>
                </a:cubicBezTo>
                <a:cubicBezTo>
                  <a:pt x="17715" y="12245"/>
                  <a:pt x="17276" y="11917"/>
                  <a:pt x="16752" y="11917"/>
                </a:cubicBezTo>
                <a:lnTo>
                  <a:pt x="5525" y="11917"/>
                </a:lnTo>
                <a:close/>
                <a:moveTo>
                  <a:pt x="5525" y="16173"/>
                </a:moveTo>
                <a:cubicBezTo>
                  <a:pt x="5000" y="16173"/>
                  <a:pt x="4562" y="16502"/>
                  <a:pt x="4562" y="16892"/>
                </a:cubicBezTo>
                <a:cubicBezTo>
                  <a:pt x="4562" y="17282"/>
                  <a:pt x="5000" y="17583"/>
                  <a:pt x="5525" y="17583"/>
                </a:cubicBezTo>
                <a:lnTo>
                  <a:pt x="16752" y="17583"/>
                </a:lnTo>
                <a:cubicBezTo>
                  <a:pt x="17276" y="17583"/>
                  <a:pt x="17715" y="17282"/>
                  <a:pt x="17715" y="16892"/>
                </a:cubicBezTo>
                <a:cubicBezTo>
                  <a:pt x="17715" y="16502"/>
                  <a:pt x="17276" y="16173"/>
                  <a:pt x="16752" y="16173"/>
                </a:cubicBezTo>
                <a:lnTo>
                  <a:pt x="5525" y="16173"/>
                </a:lnTo>
                <a:close/>
              </a:path>
            </a:pathLst>
          </a:custGeom>
          <a:solidFill>
            <a:srgbClr val="578FB7"/>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35" name="矩形 34"/>
          <p:cNvSpPr/>
          <p:nvPr/>
        </p:nvSpPr>
        <p:spPr>
          <a:xfrm>
            <a:off x="1430020" y="2934335"/>
            <a:ext cx="4122420" cy="2306955"/>
          </a:xfrm>
          <a:prstGeom prst="rect">
            <a:avLst/>
          </a:prstGeom>
        </p:spPr>
        <p:txBody>
          <a:bodyPr wrap="square">
            <a:spAutoFit/>
          </a:bodyPr>
          <a:lstStyle/>
          <a:p>
            <a:pPr indent="0" algn="l" fontAlgn="auto">
              <a:lnSpc>
                <a:spcPct val="150000"/>
              </a:lnSpc>
            </a:pPr>
            <a:r>
              <a:rPr lang="zh-CN" altLang="en-US" sz="1600" b="1" dirty="0">
                <a:solidFill>
                  <a:schemeClr val="bg1"/>
                </a:solidFill>
                <a:latin typeface="+mj-lt"/>
              </a:rPr>
              <a:t>（一）活动背景</a:t>
            </a:r>
            <a:endParaRPr lang="zh-CN" altLang="en-US" sz="1600" b="1" dirty="0">
              <a:solidFill>
                <a:schemeClr val="bg1"/>
              </a:solidFill>
              <a:latin typeface="+mj-lt"/>
            </a:endParaRPr>
          </a:p>
          <a:p>
            <a:pPr indent="0" algn="l" fontAlgn="auto">
              <a:lnSpc>
                <a:spcPct val="150000"/>
              </a:lnSpc>
            </a:pPr>
            <a:r>
              <a:rPr lang="zh-CN" altLang="en-US" sz="1600" dirty="0">
                <a:solidFill>
                  <a:schemeClr val="bg1"/>
                </a:solidFill>
                <a:latin typeface="+mj-lt"/>
              </a:rPr>
              <a:t>随着社会的高速发展，社会竞争的日益激烈。对即将迈入社会的大学生来说，一份行之有效的职业规划就显得尤为重要。大学时期是职业生涯规划的黄金时段，对每位大学生未来职业的发展具有深远影响。</a:t>
            </a:r>
            <a:endParaRPr lang="zh-CN" altLang="en-US" sz="1600" dirty="0">
              <a:solidFill>
                <a:schemeClr val="bg1"/>
              </a:solidFill>
              <a:latin typeface="+mj-lt"/>
            </a:endParaRPr>
          </a:p>
        </p:txBody>
      </p:sp>
      <p:sp>
        <p:nvSpPr>
          <p:cNvPr id="39" name="矩形 38"/>
          <p:cNvSpPr/>
          <p:nvPr/>
        </p:nvSpPr>
        <p:spPr>
          <a:xfrm>
            <a:off x="6334125" y="2974975"/>
            <a:ext cx="3946525" cy="2306955"/>
          </a:xfrm>
          <a:prstGeom prst="rect">
            <a:avLst/>
          </a:prstGeom>
        </p:spPr>
        <p:txBody>
          <a:bodyPr wrap="square">
            <a:spAutoFit/>
          </a:bodyPr>
          <a:lstStyle/>
          <a:p>
            <a:pPr indent="0" algn="l" fontAlgn="auto">
              <a:lnSpc>
                <a:spcPct val="150000"/>
              </a:lnSpc>
            </a:pPr>
            <a:r>
              <a:rPr lang="zh-CN" altLang="en-US" sz="1600" b="1" dirty="0">
                <a:solidFill>
                  <a:schemeClr val="bg1"/>
                </a:solidFill>
                <a:latin typeface="+mj-lt"/>
              </a:rPr>
              <a:t>（二）活动比赛安排与流程</a:t>
            </a:r>
            <a:endParaRPr lang="zh-CN" altLang="en-US" sz="1600" b="1" dirty="0">
              <a:solidFill>
                <a:schemeClr val="bg1"/>
              </a:solidFill>
              <a:latin typeface="+mj-lt"/>
            </a:endParaRPr>
          </a:p>
          <a:p>
            <a:pPr indent="0" algn="l" fontAlgn="auto">
              <a:lnSpc>
                <a:spcPct val="150000"/>
              </a:lnSpc>
            </a:pPr>
            <a:r>
              <a:rPr lang="zh-CN" altLang="en-US" sz="1600" dirty="0">
                <a:solidFill>
                  <a:schemeClr val="bg1"/>
                </a:solidFill>
                <a:latin typeface="+mj-lt"/>
              </a:rPr>
              <a:t>比赛由个人讲演、职业模拟、现场答辩三部分组成。每位选手参赛时间限时 10 分钟，个人讲演 5 分钟，职业模拟 3 分钟，现场答辩 2分钟。其出场顺序由赛前抽签决定。</a:t>
            </a:r>
            <a:endParaRPr lang="zh-CN" altLang="en-US" sz="1600" dirty="0">
              <a:solidFill>
                <a:schemeClr val="bg1"/>
              </a:solidFill>
              <a:latin typeface="+mj-lt"/>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down)">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wipe(down)">
                                      <p:cBhvr>
                                        <p:cTn id="1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9"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2174635" y="682174"/>
            <a:ext cx="4472940" cy="521970"/>
          </a:xfrm>
          <a:prstGeom prst="rect">
            <a:avLst/>
          </a:prstGeom>
          <a:noFill/>
        </p:spPr>
        <p:txBody>
          <a:bodyPr wrap="none" rtlCol="0">
            <a:spAutoFit/>
          </a:bodyPr>
          <a:lstStyle/>
          <a:p>
            <a:r>
              <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rPr>
              <a:t>一、开展职业生涯规划大赛</a:t>
            </a:r>
            <a:endPar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2" name="文本框 1"/>
          <p:cNvSpPr txBox="1"/>
          <p:nvPr/>
        </p:nvSpPr>
        <p:spPr>
          <a:xfrm>
            <a:off x="1031875" y="1343025"/>
            <a:ext cx="6796405" cy="4767580"/>
          </a:xfrm>
          <a:prstGeom prst="rect">
            <a:avLst/>
          </a:prstGeom>
          <a:noFill/>
        </p:spPr>
        <p:txBody>
          <a:bodyPr wrap="square" rtlCol="0">
            <a:spAutoFit/>
          </a:bodyPr>
          <a:p>
            <a:pPr indent="0" fontAlgn="auto">
              <a:lnSpc>
                <a:spcPct val="130000"/>
              </a:lnSpc>
            </a:pPr>
            <a:r>
              <a:rPr lang="zh-CN" altLang="en-US" b="1"/>
              <a:t>（三）《职业生涯规划书》作品内容建议</a:t>
            </a:r>
            <a:endParaRPr lang="zh-CN" altLang="en-US" b="1"/>
          </a:p>
          <a:p>
            <a:pPr indent="0" fontAlgn="auto">
              <a:lnSpc>
                <a:spcPct val="130000"/>
              </a:lnSpc>
            </a:pPr>
            <a:r>
              <a:rPr lang="zh-CN" altLang="en-US"/>
              <a:t>1. 自我认知</a:t>
            </a:r>
            <a:endParaRPr lang="zh-CN" altLang="en-US"/>
          </a:p>
          <a:p>
            <a:pPr indent="0" fontAlgn="auto">
              <a:lnSpc>
                <a:spcPct val="130000"/>
              </a:lnSpc>
            </a:pPr>
            <a:r>
              <a:rPr lang="zh-CN" altLang="en-US"/>
              <a:t>（1）自我描述，自我定位。对自己的评估应包括兴趣、性格、技能、特长、思维方式等。</a:t>
            </a:r>
            <a:endParaRPr lang="zh-CN" altLang="en-US"/>
          </a:p>
          <a:p>
            <a:pPr indent="0" fontAlgn="auto">
              <a:lnSpc>
                <a:spcPct val="130000"/>
              </a:lnSpc>
            </a:pPr>
            <a:r>
              <a:rPr lang="zh-CN" altLang="en-US"/>
              <a:t>（2）自我盘点（SWOT 分析）。</a:t>
            </a:r>
            <a:endParaRPr lang="zh-CN" altLang="en-US"/>
          </a:p>
          <a:p>
            <a:pPr indent="0" fontAlgn="auto">
              <a:lnSpc>
                <a:spcPct val="130000"/>
              </a:lnSpc>
            </a:pPr>
            <a:r>
              <a:rPr lang="zh-CN" altLang="en-US"/>
              <a:t>2. 职业认知与决策</a:t>
            </a:r>
            <a:endParaRPr lang="zh-CN" altLang="en-US"/>
          </a:p>
          <a:p>
            <a:pPr indent="0" fontAlgn="auto">
              <a:lnSpc>
                <a:spcPct val="130000"/>
              </a:lnSpc>
            </a:pPr>
            <a:r>
              <a:rPr lang="zh-CN" altLang="en-US"/>
              <a:t>（1）就业前景的看法。</a:t>
            </a:r>
            <a:endParaRPr lang="zh-CN" altLang="en-US"/>
          </a:p>
          <a:p>
            <a:pPr indent="0" fontAlgn="auto">
              <a:lnSpc>
                <a:spcPct val="130000"/>
              </a:lnSpc>
            </a:pPr>
            <a:r>
              <a:rPr lang="zh-CN" altLang="en-US"/>
              <a:t>（2）想从事的行业或岗位对该行业或岗位对人才的素质要求。</a:t>
            </a:r>
            <a:endParaRPr lang="zh-CN" altLang="en-US"/>
          </a:p>
          <a:p>
            <a:pPr indent="0" fontAlgn="auto">
              <a:lnSpc>
                <a:spcPct val="130000"/>
              </a:lnSpc>
            </a:pPr>
            <a:r>
              <a:rPr lang="zh-CN" altLang="en-US"/>
              <a:t>（3）如何解决自身在竞争目标岗位时的劣势或缺点。</a:t>
            </a:r>
            <a:endParaRPr lang="zh-CN" altLang="en-US"/>
          </a:p>
          <a:p>
            <a:pPr indent="0" fontAlgn="auto">
              <a:lnSpc>
                <a:spcPct val="130000"/>
              </a:lnSpc>
            </a:pPr>
            <a:r>
              <a:rPr lang="zh-CN" altLang="en-US"/>
              <a:t>3. 计划与路径</a:t>
            </a:r>
            <a:endParaRPr lang="zh-CN" altLang="en-US"/>
          </a:p>
          <a:p>
            <a:pPr indent="0" fontAlgn="auto">
              <a:lnSpc>
                <a:spcPct val="130000"/>
              </a:lnSpc>
            </a:pPr>
            <a:r>
              <a:rPr lang="zh-CN" altLang="en-US"/>
              <a:t>（1）现在开始，为想从事的行业或岗位做求职准备。</a:t>
            </a:r>
            <a:endParaRPr lang="zh-CN" altLang="en-US"/>
          </a:p>
          <a:p>
            <a:pPr indent="0" fontAlgn="auto">
              <a:lnSpc>
                <a:spcPct val="130000"/>
              </a:lnSpc>
            </a:pPr>
            <a:r>
              <a:rPr lang="zh-CN" altLang="en-US"/>
              <a:t>（2）职业生涯发展目标。分大学目标（现在至毕业）、短期目标（毕业后 5 年内）、中长期目标（毕业 5 年后）三个阶段。</a:t>
            </a:r>
            <a:endParaRPr lang="zh-CN" altLang="en-US"/>
          </a:p>
        </p:txBody>
      </p:sp>
      <p:pic>
        <p:nvPicPr>
          <p:cNvPr id="104" name="图片 103"/>
          <p:cNvPicPr/>
          <p:nvPr>
            <p:custDataLst>
              <p:tags r:id="rId1"/>
            </p:custDataLst>
          </p:nvPr>
        </p:nvPicPr>
        <p:blipFill>
          <a:blip r:embed="rId2"/>
          <a:stretch>
            <a:fillRect/>
          </a:stretch>
        </p:blipFill>
        <p:spPr>
          <a:xfrm>
            <a:off x="7828280" y="1819275"/>
            <a:ext cx="3522980" cy="3499485"/>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2174635" y="682174"/>
            <a:ext cx="6260465" cy="521970"/>
          </a:xfrm>
          <a:prstGeom prst="rect">
            <a:avLst/>
          </a:prstGeom>
          <a:noFill/>
        </p:spPr>
        <p:txBody>
          <a:bodyPr wrap="none" rtlCol="0">
            <a:spAutoFit/>
          </a:bodyPr>
          <a:lstStyle/>
          <a:p>
            <a:pPr algn="l"/>
            <a:r>
              <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rPr>
              <a:t>二、开展大学生敬业形象大使评选活动</a:t>
            </a:r>
            <a:endPar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2" name="文本框 1"/>
          <p:cNvSpPr txBox="1"/>
          <p:nvPr/>
        </p:nvSpPr>
        <p:spPr>
          <a:xfrm>
            <a:off x="645795" y="1297940"/>
            <a:ext cx="6796405" cy="491490"/>
          </a:xfrm>
          <a:prstGeom prst="rect">
            <a:avLst/>
          </a:prstGeom>
          <a:noFill/>
        </p:spPr>
        <p:txBody>
          <a:bodyPr wrap="square" rtlCol="0">
            <a:spAutoFit/>
          </a:bodyPr>
          <a:p>
            <a:pPr indent="0" fontAlgn="auto">
              <a:lnSpc>
                <a:spcPct val="130000"/>
              </a:lnSpc>
            </a:pPr>
            <a:r>
              <a:rPr lang="zh-CN" altLang="en-US" sz="2000" b="1"/>
              <a:t>（一）评选内容</a:t>
            </a:r>
            <a:endParaRPr lang="zh-CN" altLang="en-US" sz="2000" b="1"/>
          </a:p>
        </p:txBody>
      </p:sp>
      <p:pic>
        <p:nvPicPr>
          <p:cNvPr id="3" name="图片 2"/>
          <p:cNvPicPr>
            <a:picLocks noChangeAspect="1"/>
          </p:cNvPicPr>
          <p:nvPr>
            <p:custDataLst>
              <p:tags r:id="rId1"/>
            </p:custDataLst>
          </p:nvPr>
        </p:nvPicPr>
        <p:blipFill>
          <a:blip r:embed="rId2"/>
          <a:stretch>
            <a:fillRect/>
          </a:stretch>
        </p:blipFill>
        <p:spPr>
          <a:xfrm>
            <a:off x="811530" y="1883410"/>
            <a:ext cx="9459595" cy="3185795"/>
          </a:xfrm>
          <a:prstGeom prst="rect">
            <a:avLst/>
          </a:prstGeom>
        </p:spPr>
      </p:pic>
    </p:spTree>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2174635" y="682174"/>
            <a:ext cx="6260465" cy="521970"/>
          </a:xfrm>
          <a:prstGeom prst="rect">
            <a:avLst/>
          </a:prstGeom>
          <a:noFill/>
        </p:spPr>
        <p:txBody>
          <a:bodyPr wrap="none" rtlCol="0">
            <a:spAutoFit/>
          </a:bodyPr>
          <a:lstStyle/>
          <a:p>
            <a:r>
              <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rPr>
              <a:t>二、开展大学生敬业形象大使评选活动</a:t>
            </a:r>
            <a:endPar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2" name="文本框 1"/>
          <p:cNvSpPr txBox="1"/>
          <p:nvPr/>
        </p:nvSpPr>
        <p:spPr>
          <a:xfrm>
            <a:off x="703580" y="1749425"/>
            <a:ext cx="6796405" cy="4092575"/>
          </a:xfrm>
          <a:prstGeom prst="rect">
            <a:avLst/>
          </a:prstGeom>
          <a:noFill/>
        </p:spPr>
        <p:txBody>
          <a:bodyPr wrap="square" rtlCol="0">
            <a:spAutoFit/>
          </a:bodyPr>
          <a:p>
            <a:pPr indent="0" fontAlgn="auto">
              <a:lnSpc>
                <a:spcPct val="130000"/>
              </a:lnSpc>
            </a:pPr>
            <a:r>
              <a:rPr lang="zh-CN" altLang="en-US" sz="2000" b="1"/>
              <a:t>（二）材料准备</a:t>
            </a:r>
            <a:endParaRPr lang="zh-CN" altLang="en-US" sz="2000" b="1"/>
          </a:p>
          <a:p>
            <a:pPr indent="0" fontAlgn="auto">
              <a:lnSpc>
                <a:spcPct val="130000"/>
              </a:lnSpc>
            </a:pPr>
            <a:r>
              <a:rPr lang="zh-CN" altLang="en-US" sz="2000"/>
              <a:t>（1）自我推荐、学生推荐、教师推荐，学生需要提交“敬业形象大使报名表”。</a:t>
            </a:r>
            <a:endParaRPr lang="zh-CN" altLang="en-US" sz="2000"/>
          </a:p>
          <a:p>
            <a:pPr indent="0" fontAlgn="auto">
              <a:lnSpc>
                <a:spcPct val="130000"/>
              </a:lnSpc>
            </a:pPr>
            <a:r>
              <a:rPr lang="zh-CN" altLang="en-US" sz="2000"/>
              <a:t>（2）提交个人事迹材料（可附相关荣誉证书）。</a:t>
            </a:r>
            <a:endParaRPr lang="zh-CN" altLang="en-US" sz="2000"/>
          </a:p>
          <a:p>
            <a:pPr indent="0" fontAlgn="auto">
              <a:lnSpc>
                <a:spcPct val="130000"/>
              </a:lnSpc>
            </a:pPr>
            <a:r>
              <a:rPr lang="zh-CN" altLang="en-US" sz="2000"/>
              <a:t>（3）电子宣传材料。</a:t>
            </a:r>
            <a:endParaRPr lang="zh-CN" altLang="en-US" sz="2000"/>
          </a:p>
          <a:p>
            <a:pPr indent="0" fontAlgn="auto">
              <a:lnSpc>
                <a:spcPct val="130000"/>
              </a:lnSpc>
            </a:pPr>
            <a:r>
              <a:rPr lang="zh-CN" altLang="en-US" sz="2000" b="1"/>
              <a:t>（三）评选方式</a:t>
            </a:r>
            <a:endParaRPr lang="zh-CN" altLang="en-US" sz="2000" b="1"/>
          </a:p>
          <a:p>
            <a:pPr indent="0" fontAlgn="auto">
              <a:lnSpc>
                <a:spcPct val="130000"/>
              </a:lnSpc>
            </a:pPr>
            <a:r>
              <a:rPr lang="zh-CN" altLang="en-US" sz="2000"/>
              <a:t>采取线上线下相结合的评选方式。首先通过线下组织师生共评的方式选出前二十名（每个领域敬业之星选出前两名）；最后采取线上投票方式，通过学校公众号进行线上评</a:t>
            </a:r>
            <a:endParaRPr lang="zh-CN" altLang="en-US" sz="2000"/>
          </a:p>
          <a:p>
            <a:pPr indent="0" fontAlgn="auto">
              <a:lnSpc>
                <a:spcPct val="130000"/>
              </a:lnSpc>
            </a:pPr>
            <a:r>
              <a:rPr lang="zh-CN" altLang="en-US" sz="2000"/>
              <a:t>选，选出 10 位敬业之星。</a:t>
            </a:r>
            <a:endParaRPr lang="zh-CN" altLang="en-US" sz="2000"/>
          </a:p>
        </p:txBody>
      </p:sp>
      <p:pic>
        <p:nvPicPr>
          <p:cNvPr id="105" name="图片 104"/>
          <p:cNvPicPr/>
          <p:nvPr>
            <p:custDataLst>
              <p:tags r:id="rId1"/>
            </p:custDataLst>
          </p:nvPr>
        </p:nvPicPr>
        <p:blipFill>
          <a:blip r:embed="rId2"/>
          <a:stretch>
            <a:fillRect/>
          </a:stretch>
        </p:blipFill>
        <p:spPr>
          <a:xfrm>
            <a:off x="7696200" y="1929130"/>
            <a:ext cx="3844925" cy="3339465"/>
          </a:xfrm>
          <a:prstGeom prst="rect">
            <a:avLst/>
          </a:prstGeom>
          <a:noFill/>
          <a:ln w="9525">
            <a:noFill/>
          </a:ln>
        </p:spPr>
      </p:pic>
      <p:sp>
        <p:nvSpPr>
          <p:cNvPr id="47" name="矩形 46"/>
          <p:cNvSpPr/>
          <p:nvPr>
            <p:custDataLst>
              <p:tags r:id="rId3"/>
            </p:custDataLst>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1045825" y="5631815"/>
            <a:ext cx="970915" cy="1055370"/>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2174635" y="682174"/>
            <a:ext cx="7332980" cy="521970"/>
          </a:xfrm>
          <a:prstGeom prst="rect">
            <a:avLst/>
          </a:prstGeom>
          <a:noFill/>
        </p:spPr>
        <p:txBody>
          <a:bodyPr wrap="none" rtlCol="0">
            <a:spAutoFit/>
          </a:bodyPr>
          <a:lstStyle/>
          <a:p>
            <a:pPr algn="l"/>
            <a:r>
              <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rPr>
              <a:t>三、开展“校友进校园”敬业观培育宣讲活动</a:t>
            </a:r>
            <a:endPar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3" name="椭圆 2"/>
          <p:cNvSpPr/>
          <p:nvPr>
            <p:custDataLst>
              <p:tags r:id="rId1"/>
            </p:custDataLst>
          </p:nvPr>
        </p:nvSpPr>
        <p:spPr>
          <a:xfrm flipH="1">
            <a:off x="4375150" y="1423035"/>
            <a:ext cx="2879725" cy="2879725"/>
          </a:xfrm>
          <a:prstGeom prst="ellipse">
            <a:avLst/>
          </a:prstGeom>
          <a:solidFill>
            <a:srgbClr val="FEFFF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endParaRPr>
          </a:p>
        </p:txBody>
      </p:sp>
      <p:sp>
        <p:nvSpPr>
          <p:cNvPr id="10" name="椭圆 9"/>
          <p:cNvSpPr/>
          <p:nvPr>
            <p:custDataLst>
              <p:tags r:id="rId2"/>
            </p:custDataLst>
          </p:nvPr>
        </p:nvSpPr>
        <p:spPr>
          <a:xfrm>
            <a:off x="3976370" y="2381885"/>
            <a:ext cx="647700" cy="647700"/>
          </a:xfrm>
          <a:prstGeom prst="ellipse">
            <a:avLst/>
          </a:prstGeom>
          <a:solidFill>
            <a:srgbClr val="51DBF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endParaRPr>
          </a:p>
        </p:txBody>
      </p:sp>
      <p:sp>
        <p:nvSpPr>
          <p:cNvPr id="11" name="椭圆 10"/>
          <p:cNvSpPr/>
          <p:nvPr>
            <p:custDataLst>
              <p:tags r:id="rId3"/>
            </p:custDataLst>
          </p:nvPr>
        </p:nvSpPr>
        <p:spPr>
          <a:xfrm>
            <a:off x="7181215" y="2381885"/>
            <a:ext cx="647700" cy="647700"/>
          </a:xfrm>
          <a:prstGeom prst="ellipse">
            <a:avLst/>
          </a:prstGeom>
          <a:solidFill>
            <a:srgbClr val="FE909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endParaRPr>
          </a:p>
        </p:txBody>
      </p:sp>
      <p:sp>
        <p:nvSpPr>
          <p:cNvPr id="12" name="文本框 11"/>
          <p:cNvSpPr txBox="1"/>
          <p:nvPr>
            <p:custDataLst>
              <p:tags r:id="rId4"/>
            </p:custDataLst>
          </p:nvPr>
        </p:nvSpPr>
        <p:spPr>
          <a:xfrm>
            <a:off x="1518285" y="2238375"/>
            <a:ext cx="2637790" cy="380365"/>
          </a:xfrm>
          <a:prstGeom prst="rect">
            <a:avLst/>
          </a:prstGeom>
          <a:noFill/>
        </p:spPr>
        <p:txBody>
          <a:bodyPr wrap="square" bIns="0" rtlCol="0">
            <a:scene3d>
              <a:camera prst="orthographicFront"/>
              <a:lightRig rig="threePt" dir="t"/>
            </a:scene3d>
          </a:bodyPr>
          <a:p>
            <a:pPr algn="l"/>
            <a:r>
              <a:rPr lang="zh-CN" altLang="en-US" sz="2400" b="1" spc="300">
                <a:solidFill>
                  <a:srgbClr val="51DBFF"/>
                </a:solidFill>
                <a:effectLst/>
                <a:uFillTx/>
                <a:latin typeface="宋体" panose="02010600030101010101" pitchFamily="2" charset="-122"/>
                <a:ea typeface="宋体" panose="02010600030101010101" pitchFamily="2" charset="-122"/>
              </a:rPr>
              <a:t>（一）活动目的</a:t>
            </a:r>
            <a:endParaRPr lang="zh-CN" altLang="en-US" sz="2400" b="1" spc="300">
              <a:solidFill>
                <a:srgbClr val="51DBFF"/>
              </a:solidFill>
              <a:effectLst/>
              <a:uFillTx/>
              <a:latin typeface="宋体" panose="02010600030101010101" pitchFamily="2" charset="-122"/>
              <a:ea typeface="宋体" panose="02010600030101010101" pitchFamily="2" charset="-122"/>
            </a:endParaRPr>
          </a:p>
        </p:txBody>
      </p:sp>
      <p:sp>
        <p:nvSpPr>
          <p:cNvPr id="13" name="文本框 12"/>
          <p:cNvSpPr txBox="1"/>
          <p:nvPr>
            <p:custDataLst>
              <p:tags r:id="rId5"/>
            </p:custDataLst>
          </p:nvPr>
        </p:nvSpPr>
        <p:spPr>
          <a:xfrm>
            <a:off x="474345" y="2715895"/>
            <a:ext cx="3415665" cy="2574925"/>
          </a:xfrm>
          <a:prstGeom prst="rect">
            <a:avLst/>
          </a:prstGeom>
          <a:noFill/>
        </p:spPr>
        <p:txBody>
          <a:bodyPr wrap="square" rtlCol="0">
            <a:scene3d>
              <a:camera prst="orthographicFront"/>
              <a:lightRig rig="threePt" dir="t"/>
            </a:scene3d>
          </a:bodyPr>
          <a:p>
            <a:pPr algn="l" fontAlgn="auto">
              <a:lnSpc>
                <a:spcPct val="130000"/>
              </a:lnSpc>
              <a:spcAft>
                <a:spcPts val="1000"/>
              </a:spcAft>
            </a:pPr>
            <a:r>
              <a:rPr lang="zh-CN" altLang="en-US" sz="1600" spc="150">
                <a:solidFill>
                  <a:schemeClr val="tx1">
                    <a:lumMod val="65000"/>
                    <a:lumOff val="35000"/>
                  </a:schemeClr>
                </a:solidFill>
                <a:effectLst/>
                <a:uFillTx/>
                <a:latin typeface="宋体" panose="02010600030101010101" pitchFamily="2" charset="-122"/>
                <a:ea typeface="宋体" panose="02010600030101010101" pitchFamily="2" charset="-122"/>
                <a:cs typeface="宋体" panose="02010600030101010101" pitchFamily="2" charset="-122"/>
              </a:rPr>
              <a:t>“校友进校园”敬业观培育宣讲活动以“爱岗敬业”为主题，通过邀请各个专业步入工作岗位的校友回校宣讲，从而为本校毕业生提供职业指导，在传递正能量的同时，能够引导学生传承敬业精神，树立正确的人生观、价值观、职业观、奋斗观。</a:t>
            </a:r>
            <a:endParaRPr lang="zh-CN" altLang="en-US" sz="1600" spc="150">
              <a:solidFill>
                <a:schemeClr val="tx1">
                  <a:lumMod val="65000"/>
                  <a:lumOff val="35000"/>
                </a:schemeClr>
              </a:solidFill>
              <a:effectLst/>
              <a:uFillTx/>
              <a:latin typeface="宋体" panose="02010600030101010101" pitchFamily="2" charset="-122"/>
              <a:ea typeface="宋体" panose="02010600030101010101" pitchFamily="2" charset="-122"/>
              <a:cs typeface="宋体" panose="02010600030101010101" pitchFamily="2" charset="-122"/>
            </a:endParaRPr>
          </a:p>
        </p:txBody>
      </p:sp>
      <p:sp>
        <p:nvSpPr>
          <p:cNvPr id="18" name="文本框 17"/>
          <p:cNvSpPr txBox="1"/>
          <p:nvPr>
            <p:custDataLst>
              <p:tags r:id="rId6"/>
            </p:custDataLst>
          </p:nvPr>
        </p:nvSpPr>
        <p:spPr>
          <a:xfrm>
            <a:off x="7905115" y="1534160"/>
            <a:ext cx="2531110" cy="380365"/>
          </a:xfrm>
          <a:prstGeom prst="rect">
            <a:avLst/>
          </a:prstGeom>
          <a:noFill/>
        </p:spPr>
        <p:txBody>
          <a:bodyPr wrap="square" bIns="0" rtlCol="0">
            <a:scene3d>
              <a:camera prst="orthographicFront"/>
              <a:lightRig rig="threePt" dir="t"/>
            </a:scene3d>
          </a:bodyPr>
          <a:p>
            <a:pPr algn="l"/>
            <a:r>
              <a:rPr lang="zh-CN" altLang="en-US" sz="2000" b="1" spc="300">
                <a:solidFill>
                  <a:srgbClr val="FE909F"/>
                </a:solidFill>
                <a:effectLst/>
                <a:uFillTx/>
                <a:latin typeface="宋体" panose="02010600030101010101" pitchFamily="2" charset="-122"/>
                <a:ea typeface="宋体" panose="02010600030101010101" pitchFamily="2" charset="-122"/>
              </a:rPr>
              <a:t>（二）活动内容</a:t>
            </a:r>
            <a:endParaRPr lang="zh-CN" altLang="en-US" sz="2000" b="1" spc="300">
              <a:solidFill>
                <a:srgbClr val="FE909F"/>
              </a:solidFill>
              <a:effectLst/>
              <a:uFillTx/>
              <a:latin typeface="宋体" panose="02010600030101010101" pitchFamily="2" charset="-122"/>
              <a:ea typeface="宋体" panose="02010600030101010101" pitchFamily="2" charset="-122"/>
            </a:endParaRPr>
          </a:p>
        </p:txBody>
      </p:sp>
      <p:sp>
        <p:nvSpPr>
          <p:cNvPr id="4" name="文本框 3"/>
          <p:cNvSpPr txBox="1"/>
          <p:nvPr>
            <p:custDataLst>
              <p:tags r:id="rId7"/>
            </p:custDataLst>
          </p:nvPr>
        </p:nvSpPr>
        <p:spPr>
          <a:xfrm>
            <a:off x="7806690" y="1979295"/>
            <a:ext cx="3701415" cy="4133850"/>
          </a:xfrm>
          <a:prstGeom prst="rect">
            <a:avLst/>
          </a:prstGeom>
          <a:noFill/>
        </p:spPr>
        <p:txBody>
          <a:bodyPr wrap="square" rtlCol="0">
            <a:scene3d>
              <a:camera prst="orthographicFront"/>
              <a:lightRig rig="threePt" dir="t"/>
            </a:scene3d>
          </a:bodyPr>
          <a:p>
            <a:pPr algn="l" fontAlgn="auto">
              <a:lnSpc>
                <a:spcPct val="130000"/>
              </a:lnSpc>
              <a:spcAft>
                <a:spcPts val="1000"/>
              </a:spcAft>
            </a:pPr>
            <a:r>
              <a:rPr lang="zh-CN" altLang="en-US" sz="1600" spc="150">
                <a:solidFill>
                  <a:schemeClr val="tx1">
                    <a:lumMod val="65000"/>
                    <a:lumOff val="35000"/>
                  </a:schemeClr>
                </a:solidFill>
                <a:effectLst/>
                <a:uFillTx/>
                <a:latin typeface="宋体" panose="02010600030101010101" pitchFamily="2" charset="-122"/>
                <a:ea typeface="宋体" panose="02010600030101010101" pitchFamily="2" charset="-122"/>
                <a:cs typeface="宋体" panose="02010600030101010101" pitchFamily="2" charset="-122"/>
              </a:rPr>
              <a:t>（1）各分院分别邀请本专业领域现已在工作岗位上做出贡献的毕业生回校宣讲。</a:t>
            </a:r>
            <a:endParaRPr lang="zh-CN" altLang="en-US" sz="1600" spc="150">
              <a:solidFill>
                <a:schemeClr val="tx1">
                  <a:lumMod val="65000"/>
                  <a:lumOff val="35000"/>
                </a:schemeClr>
              </a:solidFill>
              <a:effectLst/>
              <a:uFillTx/>
              <a:latin typeface="宋体" panose="02010600030101010101" pitchFamily="2" charset="-122"/>
              <a:ea typeface="宋体" panose="02010600030101010101" pitchFamily="2" charset="-122"/>
              <a:cs typeface="宋体" panose="02010600030101010101" pitchFamily="2" charset="-122"/>
            </a:endParaRPr>
          </a:p>
          <a:p>
            <a:pPr algn="l" fontAlgn="auto">
              <a:lnSpc>
                <a:spcPct val="130000"/>
              </a:lnSpc>
              <a:spcAft>
                <a:spcPts val="1000"/>
              </a:spcAft>
            </a:pPr>
            <a:r>
              <a:rPr lang="zh-CN" altLang="en-US" sz="1600" spc="150">
                <a:solidFill>
                  <a:schemeClr val="tx1">
                    <a:lumMod val="65000"/>
                    <a:lumOff val="35000"/>
                  </a:schemeClr>
                </a:solidFill>
                <a:effectLst/>
                <a:uFillTx/>
                <a:latin typeface="宋体" panose="02010600030101010101" pitchFamily="2" charset="-122"/>
                <a:ea typeface="宋体" panose="02010600030101010101" pitchFamily="2" charset="-122"/>
                <a:cs typeface="宋体" panose="02010600030101010101" pitchFamily="2" charset="-122"/>
              </a:rPr>
              <a:t>（2）学校进行统筹，制订方案，确定具体宣讲时间以及流程。</a:t>
            </a:r>
            <a:endParaRPr lang="zh-CN" altLang="en-US" sz="1600" spc="150">
              <a:solidFill>
                <a:schemeClr val="tx1">
                  <a:lumMod val="65000"/>
                  <a:lumOff val="35000"/>
                </a:schemeClr>
              </a:solidFill>
              <a:effectLst/>
              <a:uFillTx/>
              <a:latin typeface="宋体" panose="02010600030101010101" pitchFamily="2" charset="-122"/>
              <a:ea typeface="宋体" panose="02010600030101010101" pitchFamily="2" charset="-122"/>
              <a:cs typeface="宋体" panose="02010600030101010101" pitchFamily="2" charset="-122"/>
            </a:endParaRPr>
          </a:p>
          <a:p>
            <a:pPr algn="l" fontAlgn="auto">
              <a:lnSpc>
                <a:spcPct val="130000"/>
              </a:lnSpc>
              <a:spcAft>
                <a:spcPts val="1000"/>
              </a:spcAft>
            </a:pPr>
            <a:r>
              <a:rPr lang="zh-CN" altLang="en-US" sz="1600" spc="150">
                <a:solidFill>
                  <a:schemeClr val="tx1">
                    <a:lumMod val="65000"/>
                    <a:lumOff val="35000"/>
                  </a:schemeClr>
                </a:solidFill>
                <a:effectLst/>
                <a:uFillTx/>
                <a:latin typeface="宋体" panose="02010600030101010101" pitchFamily="2" charset="-122"/>
                <a:ea typeface="宋体" panose="02010600030101010101" pitchFamily="2" charset="-122"/>
                <a:cs typeface="宋体" panose="02010600030101010101" pitchFamily="2" charset="-122"/>
              </a:rPr>
              <a:t>（3）受邀毕业生结合自己的人生经历和奋斗历程，勉励学生要确定人生奋斗目标。</a:t>
            </a:r>
            <a:endParaRPr lang="zh-CN" altLang="en-US" sz="1600" spc="150">
              <a:solidFill>
                <a:schemeClr val="tx1">
                  <a:lumMod val="65000"/>
                  <a:lumOff val="35000"/>
                </a:schemeClr>
              </a:solidFill>
              <a:effectLst/>
              <a:uFillTx/>
              <a:latin typeface="宋体" panose="02010600030101010101" pitchFamily="2" charset="-122"/>
              <a:ea typeface="宋体" panose="02010600030101010101" pitchFamily="2" charset="-122"/>
              <a:cs typeface="宋体" panose="02010600030101010101" pitchFamily="2" charset="-122"/>
            </a:endParaRPr>
          </a:p>
          <a:p>
            <a:pPr algn="l" fontAlgn="auto">
              <a:lnSpc>
                <a:spcPct val="130000"/>
              </a:lnSpc>
              <a:spcAft>
                <a:spcPts val="1000"/>
              </a:spcAft>
            </a:pPr>
            <a:r>
              <a:rPr lang="zh-CN" altLang="en-US" sz="1600" spc="150">
                <a:solidFill>
                  <a:schemeClr val="tx1">
                    <a:lumMod val="65000"/>
                    <a:lumOff val="35000"/>
                  </a:schemeClr>
                </a:solidFill>
                <a:effectLst/>
                <a:uFillTx/>
                <a:latin typeface="宋体" panose="02010600030101010101" pitchFamily="2" charset="-122"/>
                <a:ea typeface="宋体" panose="02010600030101010101" pitchFamily="2" charset="-122"/>
                <a:cs typeface="宋体" panose="02010600030101010101" pitchFamily="2" charset="-122"/>
              </a:rPr>
              <a:t>（4）现场设置提问环节，增强在校学生与毕业生之间的有效互动，进一步培育大学生敬业观。</a:t>
            </a:r>
            <a:endParaRPr lang="zh-CN" altLang="en-US" sz="1600" spc="150">
              <a:solidFill>
                <a:schemeClr val="tx1">
                  <a:lumMod val="65000"/>
                  <a:lumOff val="35000"/>
                </a:schemeClr>
              </a:solidFill>
              <a:effectLst/>
              <a:uFillTx/>
              <a:latin typeface="宋体" panose="02010600030101010101" pitchFamily="2" charset="-122"/>
              <a:ea typeface="宋体" panose="02010600030101010101" pitchFamily="2" charset="-122"/>
              <a:cs typeface="宋体" panose="02010600030101010101" pitchFamily="2" charset="-122"/>
            </a:endParaRPr>
          </a:p>
        </p:txBody>
      </p:sp>
      <p:pic>
        <p:nvPicPr>
          <p:cNvPr id="6" name="图片 5" descr="333438343933313b333437363734333bcfc2d4d8"/>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flipH="1">
            <a:off x="4156075" y="2561590"/>
            <a:ext cx="288290" cy="288290"/>
          </a:xfrm>
          <a:prstGeom prst="rect">
            <a:avLst/>
          </a:prstGeom>
        </p:spPr>
      </p:pic>
      <p:pic>
        <p:nvPicPr>
          <p:cNvPr id="7" name="图片 6" descr="333438343933313b333437363734343bc1c1b5e3"/>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4956810" y="1914525"/>
            <a:ext cx="1716405" cy="1716405"/>
          </a:xfrm>
          <a:prstGeom prst="rect">
            <a:avLst/>
          </a:prstGeom>
        </p:spPr>
      </p:pic>
      <p:pic>
        <p:nvPicPr>
          <p:cNvPr id="31" name="图片 30" descr="333438343933313b333437363735343bcec4b5b5"/>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flipH="1">
            <a:off x="7360920" y="2561590"/>
            <a:ext cx="288290" cy="288290"/>
          </a:xfrm>
          <a:prstGeom prst="rect">
            <a:avLst/>
          </a:prstGeom>
        </p:spPr>
      </p:pic>
      <p:cxnSp>
        <p:nvCxnSpPr>
          <p:cNvPr id="35" name="直接箭头连接符 34"/>
          <p:cNvCxnSpPr/>
          <p:nvPr>
            <p:custDataLst>
              <p:tags r:id="rId17"/>
            </p:custDataLst>
          </p:nvPr>
        </p:nvCxnSpPr>
        <p:spPr>
          <a:xfrm flipH="1">
            <a:off x="1729740" y="2705735"/>
            <a:ext cx="2160270" cy="0"/>
          </a:xfrm>
          <a:prstGeom prst="straightConnector1">
            <a:avLst/>
          </a:prstGeom>
          <a:ln>
            <a:solidFill>
              <a:srgbClr val="51DBFF"/>
            </a:solidFill>
            <a:tailEnd type="arrow" w="med" len="med"/>
          </a:ln>
        </p:spPr>
        <p:style>
          <a:lnRef idx="3">
            <a:srgbClr val="D18CE5"/>
          </a:lnRef>
          <a:fillRef idx="0">
            <a:srgbClr val="D18CE5"/>
          </a:fillRef>
          <a:effectRef idx="2">
            <a:srgbClr val="D18CE5"/>
          </a:effectRef>
          <a:fontRef idx="minor">
            <a:srgbClr val="000000"/>
          </a:fontRef>
        </p:style>
      </p:cxnSp>
      <p:cxnSp>
        <p:nvCxnSpPr>
          <p:cNvPr id="40" name="直接箭头连接符 39"/>
          <p:cNvCxnSpPr/>
          <p:nvPr>
            <p:custDataLst>
              <p:tags r:id="rId18"/>
            </p:custDataLst>
          </p:nvPr>
        </p:nvCxnSpPr>
        <p:spPr>
          <a:xfrm>
            <a:off x="8034655" y="2009140"/>
            <a:ext cx="2160270" cy="0"/>
          </a:xfrm>
          <a:prstGeom prst="straightConnector1">
            <a:avLst/>
          </a:prstGeom>
          <a:ln>
            <a:solidFill>
              <a:srgbClr val="FE909F"/>
            </a:solidFill>
            <a:tailEnd type="arrow" w="med" len="med"/>
          </a:ln>
        </p:spPr>
        <p:style>
          <a:lnRef idx="3">
            <a:srgbClr val="FFC606"/>
          </a:lnRef>
          <a:fillRef idx="0">
            <a:srgbClr val="FFC606"/>
          </a:fillRef>
          <a:effectRef idx="2">
            <a:srgbClr val="FFC606"/>
          </a:effectRef>
          <a:fontRef idx="minor">
            <a:srgbClr val="000000"/>
          </a:fontRef>
        </p:style>
      </p:cxnSp>
      <p:sp>
        <p:nvSpPr>
          <p:cNvPr id="41" name="弧形 40"/>
          <p:cNvSpPr/>
          <p:nvPr>
            <p:custDataLst>
              <p:tags r:id="rId19"/>
            </p:custDataLst>
          </p:nvPr>
        </p:nvSpPr>
        <p:spPr>
          <a:xfrm>
            <a:off x="4194810" y="1229360"/>
            <a:ext cx="3239770" cy="3239770"/>
          </a:xfrm>
          <a:prstGeom prst="arc">
            <a:avLst>
              <a:gd name="adj1" fmla="val 732374"/>
              <a:gd name="adj2" fmla="val 10257353"/>
            </a:avLst>
          </a:prstGeom>
          <a:ln>
            <a:solidFill>
              <a:srgbClr val="FE909F"/>
            </a:solidFill>
          </a:ln>
        </p:spPr>
        <p:style>
          <a:lnRef idx="1">
            <a:srgbClr val="FFC606"/>
          </a:lnRef>
          <a:fillRef idx="0">
            <a:srgbClr val="FFC606"/>
          </a:fillRef>
          <a:effectRef idx="0">
            <a:srgbClr val="FFC606"/>
          </a:effectRef>
          <a:fontRef idx="minor">
            <a:srgbClr val="000000"/>
          </a:fontRef>
        </p:style>
        <p:txBody>
          <a:bodyPr rtlCol="0" anchor="ctr"/>
          <a:p>
            <a:pPr algn="ctr"/>
            <a:endParaRPr lang="zh-CN" altLang="en-US">
              <a:solidFill>
                <a:srgbClr val="000000"/>
              </a:solidFill>
            </a:endParaRPr>
          </a:p>
        </p:txBody>
      </p:sp>
      <p:sp>
        <p:nvSpPr>
          <p:cNvPr id="45" name="弧形 44"/>
          <p:cNvSpPr/>
          <p:nvPr>
            <p:custDataLst>
              <p:tags r:id="rId20"/>
            </p:custDataLst>
          </p:nvPr>
        </p:nvSpPr>
        <p:spPr>
          <a:xfrm flipH="1">
            <a:off x="4194810" y="1242695"/>
            <a:ext cx="3239770" cy="3239770"/>
          </a:xfrm>
          <a:prstGeom prst="arc">
            <a:avLst>
              <a:gd name="adj1" fmla="val 11889935"/>
              <a:gd name="adj2" fmla="val 20372817"/>
            </a:avLst>
          </a:prstGeom>
          <a:ln>
            <a:solidFill>
              <a:srgbClr val="51DBFF"/>
            </a:solidFill>
          </a:ln>
        </p:spPr>
        <p:style>
          <a:lnRef idx="1">
            <a:srgbClr val="D18CE5"/>
          </a:lnRef>
          <a:fillRef idx="0">
            <a:srgbClr val="D18CE5"/>
          </a:fillRef>
          <a:effectRef idx="0">
            <a:srgbClr val="D18CE5"/>
          </a:effectRef>
          <a:fontRef idx="minor">
            <a:srgbClr val="000000"/>
          </a:fontRef>
        </p:style>
        <p:txBody>
          <a:bodyPr rtlCol="0" anchor="ctr"/>
          <a:p>
            <a:pPr algn="ctr"/>
            <a:endParaRPr lang="zh-CN" altLang="en-US">
              <a:solidFill>
                <a:srgbClr val="000000"/>
              </a:solidFill>
            </a:endParaRPr>
          </a:p>
        </p:txBody>
      </p:sp>
      <p:sp>
        <p:nvSpPr>
          <p:cNvPr id="47" name="矩形 46"/>
          <p:cNvSpPr/>
          <p:nvPr>
            <p:custDataLst>
              <p:tags r:id="rId21"/>
            </p:custDataLst>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5E9DBD"/>
        </a:solidFill>
        <a:effectLst/>
      </p:bgPr>
    </p:bg>
    <p:spTree>
      <p:nvGrpSpPr>
        <p:cNvPr id="1" name=""/>
        <p:cNvGrpSpPr/>
        <p:nvPr/>
      </p:nvGrpSpPr>
      <p:grpSpPr>
        <a:xfrm>
          <a:off x="0" y="0"/>
          <a:ext cx="0" cy="0"/>
          <a:chOff x="0" y="0"/>
          <a:chExt cx="0" cy="0"/>
        </a:xfrm>
      </p:grpSpPr>
      <p:sp>
        <p:nvSpPr>
          <p:cNvPr id="43" name="矩形 42"/>
          <p:cNvSpPr/>
          <p:nvPr/>
        </p:nvSpPr>
        <p:spPr>
          <a:xfrm>
            <a:off x="4343952" y="0"/>
            <a:ext cx="7852531" cy="3439142"/>
          </a:xfrm>
          <a:prstGeom prst="rect">
            <a:avLst/>
          </a:prstGeom>
          <a:solidFill>
            <a:srgbClr val="E5C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1" y="3439143"/>
            <a:ext cx="4343951" cy="3418858"/>
          </a:xfrm>
          <a:prstGeom prst="rect">
            <a:avLst/>
          </a:prstGeom>
          <a:solidFill>
            <a:srgbClr val="E5C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93595" y="309282"/>
            <a:ext cx="11604811" cy="623943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8162364" y="880784"/>
            <a:ext cx="860611" cy="860611"/>
          </a:xfrm>
          <a:prstGeom prst="ellipse">
            <a:avLst/>
          </a:prstGeom>
          <a:solidFill>
            <a:srgbClr val="5E9D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9265023" y="880783"/>
            <a:ext cx="860611" cy="860611"/>
          </a:xfrm>
          <a:prstGeom prst="ellipse">
            <a:avLst/>
          </a:prstGeom>
          <a:solidFill>
            <a:srgbClr val="5E9D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0367682" y="880783"/>
            <a:ext cx="860611" cy="860611"/>
          </a:xfrm>
          <a:prstGeom prst="ellipse">
            <a:avLst/>
          </a:prstGeom>
          <a:solidFill>
            <a:srgbClr val="5E9D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65"/>
          <p:cNvSpPr>
            <a:spLocks noEditPoints="1"/>
          </p:cNvSpPr>
          <p:nvPr/>
        </p:nvSpPr>
        <p:spPr bwMode="auto">
          <a:xfrm>
            <a:off x="10518746" y="1131176"/>
            <a:ext cx="558481" cy="399594"/>
          </a:xfrm>
          <a:custGeom>
            <a:avLst/>
            <a:gdLst>
              <a:gd name="T0" fmla="*/ 763 w 3584"/>
              <a:gd name="T1" fmla="*/ 1686 h 2687"/>
              <a:gd name="T2" fmla="*/ 996 w 3584"/>
              <a:gd name="T3" fmla="*/ 1876 h 2687"/>
              <a:gd name="T4" fmla="*/ 1212 w 3584"/>
              <a:gd name="T5" fmla="*/ 2067 h 2687"/>
              <a:gd name="T6" fmla="*/ 1400 w 3584"/>
              <a:gd name="T7" fmla="*/ 2264 h 2687"/>
              <a:gd name="T8" fmla="*/ 1382 w 3584"/>
              <a:gd name="T9" fmla="*/ 2616 h 2687"/>
              <a:gd name="T10" fmla="*/ 1055 w 3584"/>
              <a:gd name="T11" fmla="*/ 2635 h 2687"/>
              <a:gd name="T12" fmla="*/ 1046 w 3584"/>
              <a:gd name="T13" fmla="*/ 2390 h 2687"/>
              <a:gd name="T14" fmla="*/ 793 w 3584"/>
              <a:gd name="T15" fmla="*/ 2341 h 2687"/>
              <a:gd name="T16" fmla="*/ 760 w 3584"/>
              <a:gd name="T17" fmla="*/ 2154 h 2687"/>
              <a:gd name="T18" fmla="*/ 545 w 3584"/>
              <a:gd name="T19" fmla="*/ 2046 h 2687"/>
              <a:gd name="T20" fmla="*/ 502 w 3584"/>
              <a:gd name="T21" fmla="*/ 1911 h 2687"/>
              <a:gd name="T22" fmla="*/ 310 w 3584"/>
              <a:gd name="T23" fmla="*/ 1726 h 2687"/>
              <a:gd name="T24" fmla="*/ 567 w 3584"/>
              <a:gd name="T25" fmla="*/ 1457 h 2687"/>
              <a:gd name="T26" fmla="*/ 1656 w 3584"/>
              <a:gd name="T27" fmla="*/ 132 h 2687"/>
              <a:gd name="T28" fmla="*/ 1503 w 3584"/>
              <a:gd name="T29" fmla="*/ 242 h 2687"/>
              <a:gd name="T30" fmla="*/ 1129 w 3584"/>
              <a:gd name="T31" fmla="*/ 490 h 2687"/>
              <a:gd name="T32" fmla="*/ 1133 w 3584"/>
              <a:gd name="T33" fmla="*/ 1009 h 2687"/>
              <a:gd name="T34" fmla="*/ 1524 w 3584"/>
              <a:gd name="T35" fmla="*/ 1080 h 2687"/>
              <a:gd name="T36" fmla="*/ 2026 w 3584"/>
              <a:gd name="T37" fmla="*/ 879 h 2687"/>
              <a:gd name="T38" fmla="*/ 2224 w 3584"/>
              <a:gd name="T39" fmla="*/ 1016 h 2687"/>
              <a:gd name="T40" fmla="*/ 2359 w 3584"/>
              <a:gd name="T41" fmla="*/ 1156 h 2687"/>
              <a:gd name="T42" fmla="*/ 2492 w 3584"/>
              <a:gd name="T43" fmla="*/ 1295 h 2687"/>
              <a:gd name="T44" fmla="*/ 2841 w 3584"/>
              <a:gd name="T45" fmla="*/ 1656 h 2687"/>
              <a:gd name="T46" fmla="*/ 2770 w 3584"/>
              <a:gd name="T47" fmla="*/ 1928 h 2687"/>
              <a:gd name="T48" fmla="*/ 2488 w 3584"/>
              <a:gd name="T49" fmla="*/ 1753 h 2687"/>
              <a:gd name="T50" fmla="*/ 2349 w 3584"/>
              <a:gd name="T51" fmla="*/ 1626 h 2687"/>
              <a:gd name="T52" fmla="*/ 2340 w 3584"/>
              <a:gd name="T53" fmla="*/ 1664 h 2687"/>
              <a:gd name="T54" fmla="*/ 2578 w 3584"/>
              <a:gd name="T55" fmla="*/ 1930 h 2687"/>
              <a:gd name="T56" fmla="*/ 2552 w 3584"/>
              <a:gd name="T57" fmla="*/ 2176 h 2687"/>
              <a:gd name="T58" fmla="*/ 2266 w 3584"/>
              <a:gd name="T59" fmla="*/ 2070 h 2687"/>
              <a:gd name="T60" fmla="*/ 2025 w 3584"/>
              <a:gd name="T61" fmla="*/ 1855 h 2687"/>
              <a:gd name="T62" fmla="*/ 2147 w 3584"/>
              <a:gd name="T63" fmla="*/ 2024 h 2687"/>
              <a:gd name="T64" fmla="*/ 2312 w 3584"/>
              <a:gd name="T65" fmla="*/ 2280 h 2687"/>
              <a:gd name="T66" fmla="*/ 2066 w 3584"/>
              <a:gd name="T67" fmla="*/ 2400 h 2687"/>
              <a:gd name="T68" fmla="*/ 1827 w 3584"/>
              <a:gd name="T69" fmla="*/ 2151 h 2687"/>
              <a:gd name="T70" fmla="*/ 1737 w 3584"/>
              <a:gd name="T71" fmla="*/ 2100 h 2687"/>
              <a:gd name="T72" fmla="*/ 1848 w 3584"/>
              <a:gd name="T73" fmla="*/ 2248 h 2687"/>
              <a:gd name="T74" fmla="*/ 1987 w 3584"/>
              <a:gd name="T75" fmla="*/ 2508 h 2687"/>
              <a:gd name="T76" fmla="*/ 1724 w 3584"/>
              <a:gd name="T77" fmla="*/ 2582 h 2687"/>
              <a:gd name="T78" fmla="*/ 1644 w 3584"/>
              <a:gd name="T79" fmla="*/ 2446 h 2687"/>
              <a:gd name="T80" fmla="*/ 1392 w 3584"/>
              <a:gd name="T81" fmla="*/ 2069 h 2687"/>
              <a:gd name="T82" fmla="*/ 1097 w 3584"/>
              <a:gd name="T83" fmla="*/ 1681 h 2687"/>
              <a:gd name="T84" fmla="*/ 734 w 3584"/>
              <a:gd name="T85" fmla="*/ 1321 h 2687"/>
              <a:gd name="T86" fmla="*/ 267 w 3584"/>
              <a:gd name="T87" fmla="*/ 1429 h 2687"/>
              <a:gd name="T88" fmla="*/ 11 w 3584"/>
              <a:gd name="T89" fmla="*/ 1498 h 2687"/>
              <a:gd name="T90" fmla="*/ 619 w 3584"/>
              <a:gd name="T91" fmla="*/ 351 h 2687"/>
              <a:gd name="T92" fmla="*/ 772 w 3584"/>
              <a:gd name="T93" fmla="*/ 263 h 2687"/>
              <a:gd name="T94" fmla="*/ 1188 w 3584"/>
              <a:gd name="T95" fmla="*/ 50 h 2687"/>
              <a:gd name="T96" fmla="*/ 2446 w 3584"/>
              <a:gd name="T97" fmla="*/ 56 h 2687"/>
              <a:gd name="T98" fmla="*/ 2825 w 3584"/>
              <a:gd name="T99" fmla="*/ 385 h 2687"/>
              <a:gd name="T100" fmla="*/ 2962 w 3584"/>
              <a:gd name="T101" fmla="*/ 458 h 2687"/>
              <a:gd name="T102" fmla="*/ 3316 w 3584"/>
              <a:gd name="T103" fmla="*/ 398 h 2687"/>
              <a:gd name="T104" fmla="*/ 3584 w 3584"/>
              <a:gd name="T105" fmla="*/ 1458 h 2687"/>
              <a:gd name="T106" fmla="*/ 3335 w 3584"/>
              <a:gd name="T107" fmla="*/ 1506 h 2687"/>
              <a:gd name="T108" fmla="*/ 3055 w 3584"/>
              <a:gd name="T109" fmla="*/ 1502 h 2687"/>
              <a:gd name="T110" fmla="*/ 2714 w 3584"/>
              <a:gd name="T111" fmla="*/ 1171 h 2687"/>
              <a:gd name="T112" fmla="*/ 2325 w 3584"/>
              <a:gd name="T113" fmla="*/ 772 h 2687"/>
              <a:gd name="T114" fmla="*/ 2197 w 3584"/>
              <a:gd name="T115" fmla="*/ 653 h 2687"/>
              <a:gd name="T116" fmla="*/ 1845 w 3584"/>
              <a:gd name="T117" fmla="*/ 733 h 2687"/>
              <a:gd name="T118" fmla="*/ 1414 w 3584"/>
              <a:gd name="T119" fmla="*/ 952 h 2687"/>
              <a:gd name="T120" fmla="*/ 1186 w 3584"/>
              <a:gd name="T121" fmla="*/ 674 h 2687"/>
              <a:gd name="T122" fmla="*/ 1604 w 3584"/>
              <a:gd name="T123" fmla="*/ 363 h 2687"/>
              <a:gd name="T124" fmla="*/ 2186 w 3584"/>
              <a:gd name="T125" fmla="*/ 28 h 2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84" h="2687">
                <a:moveTo>
                  <a:pt x="567" y="1457"/>
                </a:moveTo>
                <a:lnTo>
                  <a:pt x="600" y="1458"/>
                </a:lnTo>
                <a:lnTo>
                  <a:pt x="632" y="1466"/>
                </a:lnTo>
                <a:lnTo>
                  <a:pt x="661" y="1478"/>
                </a:lnTo>
                <a:lnTo>
                  <a:pt x="689" y="1495"/>
                </a:lnTo>
                <a:lnTo>
                  <a:pt x="715" y="1517"/>
                </a:lnTo>
                <a:lnTo>
                  <a:pt x="733" y="1541"/>
                </a:lnTo>
                <a:lnTo>
                  <a:pt x="747" y="1567"/>
                </a:lnTo>
                <a:lnTo>
                  <a:pt x="757" y="1596"/>
                </a:lnTo>
                <a:lnTo>
                  <a:pt x="764" y="1625"/>
                </a:lnTo>
                <a:lnTo>
                  <a:pt x="765" y="1656"/>
                </a:lnTo>
                <a:lnTo>
                  <a:pt x="763" y="1686"/>
                </a:lnTo>
                <a:lnTo>
                  <a:pt x="756" y="1717"/>
                </a:lnTo>
                <a:lnTo>
                  <a:pt x="785" y="1712"/>
                </a:lnTo>
                <a:lnTo>
                  <a:pt x="815" y="1710"/>
                </a:lnTo>
                <a:lnTo>
                  <a:pt x="844" y="1714"/>
                </a:lnTo>
                <a:lnTo>
                  <a:pt x="873" y="1720"/>
                </a:lnTo>
                <a:lnTo>
                  <a:pt x="899" y="1731"/>
                </a:lnTo>
                <a:lnTo>
                  <a:pt x="924" y="1747"/>
                </a:lnTo>
                <a:lnTo>
                  <a:pt x="947" y="1767"/>
                </a:lnTo>
                <a:lnTo>
                  <a:pt x="965" y="1792"/>
                </a:lnTo>
                <a:lnTo>
                  <a:pt x="981" y="1818"/>
                </a:lnTo>
                <a:lnTo>
                  <a:pt x="991" y="1847"/>
                </a:lnTo>
                <a:lnTo>
                  <a:pt x="996" y="1876"/>
                </a:lnTo>
                <a:lnTo>
                  <a:pt x="997" y="1906"/>
                </a:lnTo>
                <a:lnTo>
                  <a:pt x="995" y="1937"/>
                </a:lnTo>
                <a:lnTo>
                  <a:pt x="988" y="1968"/>
                </a:lnTo>
                <a:lnTo>
                  <a:pt x="1018" y="1962"/>
                </a:lnTo>
                <a:lnTo>
                  <a:pt x="1047" y="1961"/>
                </a:lnTo>
                <a:lnTo>
                  <a:pt x="1077" y="1963"/>
                </a:lnTo>
                <a:lnTo>
                  <a:pt x="1105" y="1971"/>
                </a:lnTo>
                <a:lnTo>
                  <a:pt x="1132" y="1982"/>
                </a:lnTo>
                <a:lnTo>
                  <a:pt x="1156" y="1997"/>
                </a:lnTo>
                <a:lnTo>
                  <a:pt x="1179" y="2018"/>
                </a:lnTo>
                <a:lnTo>
                  <a:pt x="1198" y="2041"/>
                </a:lnTo>
                <a:lnTo>
                  <a:pt x="1212" y="2067"/>
                </a:lnTo>
                <a:lnTo>
                  <a:pt x="1223" y="2093"/>
                </a:lnTo>
                <a:lnTo>
                  <a:pt x="1229" y="2122"/>
                </a:lnTo>
                <a:lnTo>
                  <a:pt x="1232" y="2151"/>
                </a:lnTo>
                <a:lnTo>
                  <a:pt x="1229" y="2180"/>
                </a:lnTo>
                <a:lnTo>
                  <a:pt x="1225" y="2210"/>
                </a:lnTo>
                <a:lnTo>
                  <a:pt x="1215" y="2239"/>
                </a:lnTo>
                <a:lnTo>
                  <a:pt x="1248" y="2232"/>
                </a:lnTo>
                <a:lnTo>
                  <a:pt x="1280" y="2228"/>
                </a:lnTo>
                <a:lnTo>
                  <a:pt x="1311" y="2230"/>
                </a:lnTo>
                <a:lnTo>
                  <a:pt x="1343" y="2236"/>
                </a:lnTo>
                <a:lnTo>
                  <a:pt x="1372" y="2248"/>
                </a:lnTo>
                <a:lnTo>
                  <a:pt x="1400" y="2264"/>
                </a:lnTo>
                <a:lnTo>
                  <a:pt x="1424" y="2286"/>
                </a:lnTo>
                <a:lnTo>
                  <a:pt x="1444" y="2312"/>
                </a:lnTo>
                <a:lnTo>
                  <a:pt x="1461" y="2342"/>
                </a:lnTo>
                <a:lnTo>
                  <a:pt x="1471" y="2374"/>
                </a:lnTo>
                <a:lnTo>
                  <a:pt x="1476" y="2406"/>
                </a:lnTo>
                <a:lnTo>
                  <a:pt x="1477" y="2440"/>
                </a:lnTo>
                <a:lnTo>
                  <a:pt x="1472" y="2473"/>
                </a:lnTo>
                <a:lnTo>
                  <a:pt x="1463" y="2507"/>
                </a:lnTo>
                <a:lnTo>
                  <a:pt x="1448" y="2538"/>
                </a:lnTo>
                <a:lnTo>
                  <a:pt x="1429" y="2569"/>
                </a:lnTo>
                <a:lnTo>
                  <a:pt x="1404" y="2597"/>
                </a:lnTo>
                <a:lnTo>
                  <a:pt x="1382" y="2616"/>
                </a:lnTo>
                <a:lnTo>
                  <a:pt x="1357" y="2634"/>
                </a:lnTo>
                <a:lnTo>
                  <a:pt x="1330" y="2650"/>
                </a:lnTo>
                <a:lnTo>
                  <a:pt x="1301" y="2663"/>
                </a:lnTo>
                <a:lnTo>
                  <a:pt x="1272" y="2674"/>
                </a:lnTo>
                <a:lnTo>
                  <a:pt x="1241" y="2681"/>
                </a:lnTo>
                <a:lnTo>
                  <a:pt x="1211" y="2686"/>
                </a:lnTo>
                <a:lnTo>
                  <a:pt x="1180" y="2687"/>
                </a:lnTo>
                <a:lnTo>
                  <a:pt x="1151" y="2684"/>
                </a:lnTo>
                <a:lnTo>
                  <a:pt x="1124" y="2679"/>
                </a:lnTo>
                <a:lnTo>
                  <a:pt x="1097" y="2668"/>
                </a:lnTo>
                <a:lnTo>
                  <a:pt x="1075" y="2654"/>
                </a:lnTo>
                <a:lnTo>
                  <a:pt x="1055" y="2635"/>
                </a:lnTo>
                <a:lnTo>
                  <a:pt x="1036" y="2610"/>
                </a:lnTo>
                <a:lnTo>
                  <a:pt x="1024" y="2585"/>
                </a:lnTo>
                <a:lnTo>
                  <a:pt x="1018" y="2561"/>
                </a:lnTo>
                <a:lnTo>
                  <a:pt x="1016" y="2537"/>
                </a:lnTo>
                <a:lnTo>
                  <a:pt x="1018" y="2514"/>
                </a:lnTo>
                <a:lnTo>
                  <a:pt x="1023" y="2491"/>
                </a:lnTo>
                <a:lnTo>
                  <a:pt x="1030" y="2470"/>
                </a:lnTo>
                <a:lnTo>
                  <a:pt x="1039" y="2448"/>
                </a:lnTo>
                <a:lnTo>
                  <a:pt x="1048" y="2426"/>
                </a:lnTo>
                <a:lnTo>
                  <a:pt x="1057" y="2404"/>
                </a:lnTo>
                <a:lnTo>
                  <a:pt x="1066" y="2383"/>
                </a:lnTo>
                <a:lnTo>
                  <a:pt x="1046" y="2390"/>
                </a:lnTo>
                <a:lnTo>
                  <a:pt x="1025" y="2396"/>
                </a:lnTo>
                <a:lnTo>
                  <a:pt x="1005" y="2403"/>
                </a:lnTo>
                <a:lnTo>
                  <a:pt x="982" y="2408"/>
                </a:lnTo>
                <a:lnTo>
                  <a:pt x="959" y="2414"/>
                </a:lnTo>
                <a:lnTo>
                  <a:pt x="936" y="2416"/>
                </a:lnTo>
                <a:lnTo>
                  <a:pt x="913" y="2417"/>
                </a:lnTo>
                <a:lnTo>
                  <a:pt x="890" y="2415"/>
                </a:lnTo>
                <a:lnTo>
                  <a:pt x="868" y="2410"/>
                </a:lnTo>
                <a:lnTo>
                  <a:pt x="848" y="2400"/>
                </a:lnTo>
                <a:lnTo>
                  <a:pt x="828" y="2386"/>
                </a:lnTo>
                <a:lnTo>
                  <a:pt x="811" y="2367"/>
                </a:lnTo>
                <a:lnTo>
                  <a:pt x="793" y="2341"/>
                </a:lnTo>
                <a:lnTo>
                  <a:pt x="783" y="2317"/>
                </a:lnTo>
                <a:lnTo>
                  <a:pt x="778" y="2293"/>
                </a:lnTo>
                <a:lnTo>
                  <a:pt x="778" y="2269"/>
                </a:lnTo>
                <a:lnTo>
                  <a:pt x="781" y="2246"/>
                </a:lnTo>
                <a:lnTo>
                  <a:pt x="787" y="2224"/>
                </a:lnTo>
                <a:lnTo>
                  <a:pt x="794" y="2201"/>
                </a:lnTo>
                <a:lnTo>
                  <a:pt x="802" y="2179"/>
                </a:lnTo>
                <a:lnTo>
                  <a:pt x="809" y="2159"/>
                </a:lnTo>
                <a:lnTo>
                  <a:pt x="817" y="2137"/>
                </a:lnTo>
                <a:lnTo>
                  <a:pt x="799" y="2142"/>
                </a:lnTo>
                <a:lnTo>
                  <a:pt x="780" y="2148"/>
                </a:lnTo>
                <a:lnTo>
                  <a:pt x="760" y="2154"/>
                </a:lnTo>
                <a:lnTo>
                  <a:pt x="740" y="2160"/>
                </a:lnTo>
                <a:lnTo>
                  <a:pt x="719" y="2164"/>
                </a:lnTo>
                <a:lnTo>
                  <a:pt x="698" y="2168"/>
                </a:lnTo>
                <a:lnTo>
                  <a:pt x="677" y="2168"/>
                </a:lnTo>
                <a:lnTo>
                  <a:pt x="656" y="2167"/>
                </a:lnTo>
                <a:lnTo>
                  <a:pt x="636" y="2162"/>
                </a:lnTo>
                <a:lnTo>
                  <a:pt x="615" y="2152"/>
                </a:lnTo>
                <a:lnTo>
                  <a:pt x="597" y="2137"/>
                </a:lnTo>
                <a:lnTo>
                  <a:pt x="578" y="2117"/>
                </a:lnTo>
                <a:lnTo>
                  <a:pt x="562" y="2092"/>
                </a:lnTo>
                <a:lnTo>
                  <a:pt x="551" y="2068"/>
                </a:lnTo>
                <a:lnTo>
                  <a:pt x="545" y="2046"/>
                </a:lnTo>
                <a:lnTo>
                  <a:pt x="544" y="2024"/>
                </a:lnTo>
                <a:lnTo>
                  <a:pt x="545" y="2004"/>
                </a:lnTo>
                <a:lnTo>
                  <a:pt x="550" y="1983"/>
                </a:lnTo>
                <a:lnTo>
                  <a:pt x="556" y="1963"/>
                </a:lnTo>
                <a:lnTo>
                  <a:pt x="563" y="1945"/>
                </a:lnTo>
                <a:lnTo>
                  <a:pt x="571" y="1925"/>
                </a:lnTo>
                <a:lnTo>
                  <a:pt x="578" y="1906"/>
                </a:lnTo>
                <a:lnTo>
                  <a:pt x="585" y="1887"/>
                </a:lnTo>
                <a:lnTo>
                  <a:pt x="565" y="1892"/>
                </a:lnTo>
                <a:lnTo>
                  <a:pt x="544" y="1899"/>
                </a:lnTo>
                <a:lnTo>
                  <a:pt x="524" y="1906"/>
                </a:lnTo>
                <a:lnTo>
                  <a:pt x="502" y="1911"/>
                </a:lnTo>
                <a:lnTo>
                  <a:pt x="480" y="1916"/>
                </a:lnTo>
                <a:lnTo>
                  <a:pt x="457" y="1919"/>
                </a:lnTo>
                <a:lnTo>
                  <a:pt x="435" y="1918"/>
                </a:lnTo>
                <a:lnTo>
                  <a:pt x="412" y="1913"/>
                </a:lnTo>
                <a:lnTo>
                  <a:pt x="389" y="1903"/>
                </a:lnTo>
                <a:lnTo>
                  <a:pt x="368" y="1888"/>
                </a:lnTo>
                <a:lnTo>
                  <a:pt x="346" y="1866"/>
                </a:lnTo>
                <a:lnTo>
                  <a:pt x="328" y="1841"/>
                </a:lnTo>
                <a:lnTo>
                  <a:pt x="317" y="1815"/>
                </a:lnTo>
                <a:lnTo>
                  <a:pt x="311" y="1786"/>
                </a:lnTo>
                <a:lnTo>
                  <a:pt x="309" y="1756"/>
                </a:lnTo>
                <a:lnTo>
                  <a:pt x="310" y="1726"/>
                </a:lnTo>
                <a:lnTo>
                  <a:pt x="316" y="1694"/>
                </a:lnTo>
                <a:lnTo>
                  <a:pt x="325" y="1662"/>
                </a:lnTo>
                <a:lnTo>
                  <a:pt x="338" y="1632"/>
                </a:lnTo>
                <a:lnTo>
                  <a:pt x="353" y="1602"/>
                </a:lnTo>
                <a:lnTo>
                  <a:pt x="371" y="1575"/>
                </a:lnTo>
                <a:lnTo>
                  <a:pt x="391" y="1549"/>
                </a:lnTo>
                <a:lnTo>
                  <a:pt x="412" y="1526"/>
                </a:lnTo>
                <a:lnTo>
                  <a:pt x="440" y="1502"/>
                </a:lnTo>
                <a:lnTo>
                  <a:pt x="470" y="1483"/>
                </a:lnTo>
                <a:lnTo>
                  <a:pt x="502" y="1469"/>
                </a:lnTo>
                <a:lnTo>
                  <a:pt x="535" y="1460"/>
                </a:lnTo>
                <a:lnTo>
                  <a:pt x="567" y="1457"/>
                </a:lnTo>
                <a:close/>
                <a:moveTo>
                  <a:pt x="1351" y="15"/>
                </a:moveTo>
                <a:lnTo>
                  <a:pt x="1395" y="17"/>
                </a:lnTo>
                <a:lnTo>
                  <a:pt x="1437" y="23"/>
                </a:lnTo>
                <a:lnTo>
                  <a:pt x="1475" y="31"/>
                </a:lnTo>
                <a:lnTo>
                  <a:pt x="1510" y="41"/>
                </a:lnTo>
                <a:lnTo>
                  <a:pt x="1540" y="54"/>
                </a:lnTo>
                <a:lnTo>
                  <a:pt x="1568" y="67"/>
                </a:lnTo>
                <a:lnTo>
                  <a:pt x="1592" y="82"/>
                </a:lnTo>
                <a:lnTo>
                  <a:pt x="1612" y="96"/>
                </a:lnTo>
                <a:lnTo>
                  <a:pt x="1631" y="109"/>
                </a:lnTo>
                <a:lnTo>
                  <a:pt x="1645" y="121"/>
                </a:lnTo>
                <a:lnTo>
                  <a:pt x="1656" y="132"/>
                </a:lnTo>
                <a:lnTo>
                  <a:pt x="1664" y="139"/>
                </a:lnTo>
                <a:lnTo>
                  <a:pt x="1668" y="145"/>
                </a:lnTo>
                <a:lnTo>
                  <a:pt x="1669" y="147"/>
                </a:lnTo>
                <a:lnTo>
                  <a:pt x="1667" y="149"/>
                </a:lnTo>
                <a:lnTo>
                  <a:pt x="1659" y="152"/>
                </a:lnTo>
                <a:lnTo>
                  <a:pt x="1647" y="160"/>
                </a:lnTo>
                <a:lnTo>
                  <a:pt x="1631" y="169"/>
                </a:lnTo>
                <a:lnTo>
                  <a:pt x="1610" y="180"/>
                </a:lnTo>
                <a:lnTo>
                  <a:pt x="1587" y="193"/>
                </a:lnTo>
                <a:lnTo>
                  <a:pt x="1561" y="208"/>
                </a:lnTo>
                <a:lnTo>
                  <a:pt x="1533" y="224"/>
                </a:lnTo>
                <a:lnTo>
                  <a:pt x="1503" y="242"/>
                </a:lnTo>
                <a:lnTo>
                  <a:pt x="1472" y="260"/>
                </a:lnTo>
                <a:lnTo>
                  <a:pt x="1439" y="279"/>
                </a:lnTo>
                <a:lnTo>
                  <a:pt x="1406" y="299"/>
                </a:lnTo>
                <a:lnTo>
                  <a:pt x="1372" y="318"/>
                </a:lnTo>
                <a:lnTo>
                  <a:pt x="1340" y="339"/>
                </a:lnTo>
                <a:lnTo>
                  <a:pt x="1308" y="359"/>
                </a:lnTo>
                <a:lnTo>
                  <a:pt x="1277" y="378"/>
                </a:lnTo>
                <a:lnTo>
                  <a:pt x="1249" y="397"/>
                </a:lnTo>
                <a:lnTo>
                  <a:pt x="1222" y="414"/>
                </a:lnTo>
                <a:lnTo>
                  <a:pt x="1198" y="432"/>
                </a:lnTo>
                <a:lnTo>
                  <a:pt x="1162" y="458"/>
                </a:lnTo>
                <a:lnTo>
                  <a:pt x="1129" y="490"/>
                </a:lnTo>
                <a:lnTo>
                  <a:pt x="1100" y="524"/>
                </a:lnTo>
                <a:lnTo>
                  <a:pt x="1075" y="564"/>
                </a:lnTo>
                <a:lnTo>
                  <a:pt x="1055" y="605"/>
                </a:lnTo>
                <a:lnTo>
                  <a:pt x="1041" y="650"/>
                </a:lnTo>
                <a:lnTo>
                  <a:pt x="1031" y="697"/>
                </a:lnTo>
                <a:lnTo>
                  <a:pt x="1029" y="746"/>
                </a:lnTo>
                <a:lnTo>
                  <a:pt x="1032" y="796"/>
                </a:lnTo>
                <a:lnTo>
                  <a:pt x="1041" y="845"/>
                </a:lnTo>
                <a:lnTo>
                  <a:pt x="1056" y="891"/>
                </a:lnTo>
                <a:lnTo>
                  <a:pt x="1077" y="934"/>
                </a:lnTo>
                <a:lnTo>
                  <a:pt x="1103" y="973"/>
                </a:lnTo>
                <a:lnTo>
                  <a:pt x="1133" y="1009"/>
                </a:lnTo>
                <a:lnTo>
                  <a:pt x="1167" y="1040"/>
                </a:lnTo>
                <a:lnTo>
                  <a:pt x="1205" y="1067"/>
                </a:lnTo>
                <a:lnTo>
                  <a:pt x="1247" y="1088"/>
                </a:lnTo>
                <a:lnTo>
                  <a:pt x="1292" y="1104"/>
                </a:lnTo>
                <a:lnTo>
                  <a:pt x="1339" y="1114"/>
                </a:lnTo>
                <a:lnTo>
                  <a:pt x="1387" y="1118"/>
                </a:lnTo>
                <a:lnTo>
                  <a:pt x="1397" y="1117"/>
                </a:lnTo>
                <a:lnTo>
                  <a:pt x="1413" y="1114"/>
                </a:lnTo>
                <a:lnTo>
                  <a:pt x="1435" y="1109"/>
                </a:lnTo>
                <a:lnTo>
                  <a:pt x="1461" y="1102"/>
                </a:lnTo>
                <a:lnTo>
                  <a:pt x="1490" y="1092"/>
                </a:lnTo>
                <a:lnTo>
                  <a:pt x="1524" y="1080"/>
                </a:lnTo>
                <a:lnTo>
                  <a:pt x="1560" y="1063"/>
                </a:lnTo>
                <a:lnTo>
                  <a:pt x="1597" y="1045"/>
                </a:lnTo>
                <a:lnTo>
                  <a:pt x="1646" y="1021"/>
                </a:lnTo>
                <a:lnTo>
                  <a:pt x="1699" y="996"/>
                </a:lnTo>
                <a:lnTo>
                  <a:pt x="1753" y="970"/>
                </a:lnTo>
                <a:lnTo>
                  <a:pt x="1808" y="944"/>
                </a:lnTo>
                <a:lnTo>
                  <a:pt x="1861" y="919"/>
                </a:lnTo>
                <a:lnTo>
                  <a:pt x="1911" y="896"/>
                </a:lnTo>
                <a:lnTo>
                  <a:pt x="1942" y="884"/>
                </a:lnTo>
                <a:lnTo>
                  <a:pt x="1971" y="878"/>
                </a:lnTo>
                <a:lnTo>
                  <a:pt x="2000" y="877"/>
                </a:lnTo>
                <a:lnTo>
                  <a:pt x="2026" y="879"/>
                </a:lnTo>
                <a:lnTo>
                  <a:pt x="2050" y="883"/>
                </a:lnTo>
                <a:lnTo>
                  <a:pt x="2073" y="891"/>
                </a:lnTo>
                <a:lnTo>
                  <a:pt x="2092" y="900"/>
                </a:lnTo>
                <a:lnTo>
                  <a:pt x="2110" y="910"/>
                </a:lnTo>
                <a:lnTo>
                  <a:pt x="2124" y="918"/>
                </a:lnTo>
                <a:lnTo>
                  <a:pt x="2136" y="927"/>
                </a:lnTo>
                <a:lnTo>
                  <a:pt x="2145" y="935"/>
                </a:lnTo>
                <a:lnTo>
                  <a:pt x="2150" y="939"/>
                </a:lnTo>
                <a:lnTo>
                  <a:pt x="2152" y="941"/>
                </a:lnTo>
                <a:lnTo>
                  <a:pt x="2179" y="968"/>
                </a:lnTo>
                <a:lnTo>
                  <a:pt x="2203" y="994"/>
                </a:lnTo>
                <a:lnTo>
                  <a:pt x="2224" y="1016"/>
                </a:lnTo>
                <a:lnTo>
                  <a:pt x="2243" y="1036"/>
                </a:lnTo>
                <a:lnTo>
                  <a:pt x="2260" y="1054"/>
                </a:lnTo>
                <a:lnTo>
                  <a:pt x="2276" y="1070"/>
                </a:lnTo>
                <a:lnTo>
                  <a:pt x="2289" y="1084"/>
                </a:lnTo>
                <a:lnTo>
                  <a:pt x="2301" y="1096"/>
                </a:lnTo>
                <a:lnTo>
                  <a:pt x="2312" y="1108"/>
                </a:lnTo>
                <a:lnTo>
                  <a:pt x="2321" y="1118"/>
                </a:lnTo>
                <a:lnTo>
                  <a:pt x="2330" y="1127"/>
                </a:lnTo>
                <a:lnTo>
                  <a:pt x="2338" y="1134"/>
                </a:lnTo>
                <a:lnTo>
                  <a:pt x="2345" y="1142"/>
                </a:lnTo>
                <a:lnTo>
                  <a:pt x="2352" y="1150"/>
                </a:lnTo>
                <a:lnTo>
                  <a:pt x="2359" y="1156"/>
                </a:lnTo>
                <a:lnTo>
                  <a:pt x="2365" y="1164"/>
                </a:lnTo>
                <a:lnTo>
                  <a:pt x="2373" y="1170"/>
                </a:lnTo>
                <a:lnTo>
                  <a:pt x="2379" y="1178"/>
                </a:lnTo>
                <a:lnTo>
                  <a:pt x="2387" y="1186"/>
                </a:lnTo>
                <a:lnTo>
                  <a:pt x="2396" y="1195"/>
                </a:lnTo>
                <a:lnTo>
                  <a:pt x="2405" y="1205"/>
                </a:lnTo>
                <a:lnTo>
                  <a:pt x="2415" y="1216"/>
                </a:lnTo>
                <a:lnTo>
                  <a:pt x="2427" y="1228"/>
                </a:lnTo>
                <a:lnTo>
                  <a:pt x="2440" y="1242"/>
                </a:lnTo>
                <a:lnTo>
                  <a:pt x="2456" y="1258"/>
                </a:lnTo>
                <a:lnTo>
                  <a:pt x="2473" y="1275"/>
                </a:lnTo>
                <a:lnTo>
                  <a:pt x="2492" y="1295"/>
                </a:lnTo>
                <a:lnTo>
                  <a:pt x="2512" y="1316"/>
                </a:lnTo>
                <a:lnTo>
                  <a:pt x="2536" y="1340"/>
                </a:lnTo>
                <a:lnTo>
                  <a:pt x="2563" y="1368"/>
                </a:lnTo>
                <a:lnTo>
                  <a:pt x="2592" y="1398"/>
                </a:lnTo>
                <a:lnTo>
                  <a:pt x="2624" y="1431"/>
                </a:lnTo>
                <a:lnTo>
                  <a:pt x="2659" y="1468"/>
                </a:lnTo>
                <a:lnTo>
                  <a:pt x="2698" y="1508"/>
                </a:lnTo>
                <a:lnTo>
                  <a:pt x="2739" y="1552"/>
                </a:lnTo>
                <a:lnTo>
                  <a:pt x="2785" y="1599"/>
                </a:lnTo>
                <a:lnTo>
                  <a:pt x="2835" y="1651"/>
                </a:lnTo>
                <a:lnTo>
                  <a:pt x="2839" y="1654"/>
                </a:lnTo>
                <a:lnTo>
                  <a:pt x="2841" y="1656"/>
                </a:lnTo>
                <a:lnTo>
                  <a:pt x="2859" y="1679"/>
                </a:lnTo>
                <a:lnTo>
                  <a:pt x="2872" y="1703"/>
                </a:lnTo>
                <a:lnTo>
                  <a:pt x="2882" y="1730"/>
                </a:lnTo>
                <a:lnTo>
                  <a:pt x="2887" y="1757"/>
                </a:lnTo>
                <a:lnTo>
                  <a:pt x="2887" y="1786"/>
                </a:lnTo>
                <a:lnTo>
                  <a:pt x="2881" y="1813"/>
                </a:lnTo>
                <a:lnTo>
                  <a:pt x="2872" y="1839"/>
                </a:lnTo>
                <a:lnTo>
                  <a:pt x="2859" y="1864"/>
                </a:lnTo>
                <a:lnTo>
                  <a:pt x="2841" y="1887"/>
                </a:lnTo>
                <a:lnTo>
                  <a:pt x="2819" y="1906"/>
                </a:lnTo>
                <a:lnTo>
                  <a:pt x="2795" y="1920"/>
                </a:lnTo>
                <a:lnTo>
                  <a:pt x="2770" y="1928"/>
                </a:lnTo>
                <a:lnTo>
                  <a:pt x="2743" y="1934"/>
                </a:lnTo>
                <a:lnTo>
                  <a:pt x="2716" y="1934"/>
                </a:lnTo>
                <a:lnTo>
                  <a:pt x="2689" y="1930"/>
                </a:lnTo>
                <a:lnTo>
                  <a:pt x="2664" y="1920"/>
                </a:lnTo>
                <a:lnTo>
                  <a:pt x="2640" y="1906"/>
                </a:lnTo>
                <a:lnTo>
                  <a:pt x="2618" y="1887"/>
                </a:lnTo>
                <a:lnTo>
                  <a:pt x="2617" y="1885"/>
                </a:lnTo>
                <a:lnTo>
                  <a:pt x="2615" y="1883"/>
                </a:lnTo>
                <a:lnTo>
                  <a:pt x="2579" y="1844"/>
                </a:lnTo>
                <a:lnTo>
                  <a:pt x="2545" y="1811"/>
                </a:lnTo>
                <a:lnTo>
                  <a:pt x="2516" y="1780"/>
                </a:lnTo>
                <a:lnTo>
                  <a:pt x="2488" y="1753"/>
                </a:lnTo>
                <a:lnTo>
                  <a:pt x="2465" y="1729"/>
                </a:lnTo>
                <a:lnTo>
                  <a:pt x="2445" y="1707"/>
                </a:lnTo>
                <a:lnTo>
                  <a:pt x="2426" y="1690"/>
                </a:lnTo>
                <a:lnTo>
                  <a:pt x="2411" y="1674"/>
                </a:lnTo>
                <a:lnTo>
                  <a:pt x="2398" y="1661"/>
                </a:lnTo>
                <a:lnTo>
                  <a:pt x="2386" y="1650"/>
                </a:lnTo>
                <a:lnTo>
                  <a:pt x="2377" y="1643"/>
                </a:lnTo>
                <a:lnTo>
                  <a:pt x="2368" y="1636"/>
                </a:lnTo>
                <a:lnTo>
                  <a:pt x="2362" y="1632"/>
                </a:lnTo>
                <a:lnTo>
                  <a:pt x="2357" y="1628"/>
                </a:lnTo>
                <a:lnTo>
                  <a:pt x="2353" y="1626"/>
                </a:lnTo>
                <a:lnTo>
                  <a:pt x="2349" y="1626"/>
                </a:lnTo>
                <a:lnTo>
                  <a:pt x="2347" y="1627"/>
                </a:lnTo>
                <a:lnTo>
                  <a:pt x="2344" y="1628"/>
                </a:lnTo>
                <a:lnTo>
                  <a:pt x="2341" y="1631"/>
                </a:lnTo>
                <a:lnTo>
                  <a:pt x="2339" y="1633"/>
                </a:lnTo>
                <a:lnTo>
                  <a:pt x="2337" y="1635"/>
                </a:lnTo>
                <a:lnTo>
                  <a:pt x="2335" y="1637"/>
                </a:lnTo>
                <a:lnTo>
                  <a:pt x="2333" y="1640"/>
                </a:lnTo>
                <a:lnTo>
                  <a:pt x="2332" y="1644"/>
                </a:lnTo>
                <a:lnTo>
                  <a:pt x="2332" y="1647"/>
                </a:lnTo>
                <a:lnTo>
                  <a:pt x="2333" y="1651"/>
                </a:lnTo>
                <a:lnTo>
                  <a:pt x="2336" y="1658"/>
                </a:lnTo>
                <a:lnTo>
                  <a:pt x="2340" y="1664"/>
                </a:lnTo>
                <a:lnTo>
                  <a:pt x="2345" y="1673"/>
                </a:lnTo>
                <a:lnTo>
                  <a:pt x="2353" y="1684"/>
                </a:lnTo>
                <a:lnTo>
                  <a:pt x="2362" y="1696"/>
                </a:lnTo>
                <a:lnTo>
                  <a:pt x="2374" y="1710"/>
                </a:lnTo>
                <a:lnTo>
                  <a:pt x="2389" y="1728"/>
                </a:lnTo>
                <a:lnTo>
                  <a:pt x="2405" y="1746"/>
                </a:lnTo>
                <a:lnTo>
                  <a:pt x="2426" y="1769"/>
                </a:lnTo>
                <a:lnTo>
                  <a:pt x="2449" y="1794"/>
                </a:lnTo>
                <a:lnTo>
                  <a:pt x="2475" y="1823"/>
                </a:lnTo>
                <a:lnTo>
                  <a:pt x="2506" y="1854"/>
                </a:lnTo>
                <a:lnTo>
                  <a:pt x="2540" y="1890"/>
                </a:lnTo>
                <a:lnTo>
                  <a:pt x="2578" y="1930"/>
                </a:lnTo>
                <a:lnTo>
                  <a:pt x="2580" y="1933"/>
                </a:lnTo>
                <a:lnTo>
                  <a:pt x="2582" y="1936"/>
                </a:lnTo>
                <a:lnTo>
                  <a:pt x="2583" y="1940"/>
                </a:lnTo>
                <a:lnTo>
                  <a:pt x="2600" y="1966"/>
                </a:lnTo>
                <a:lnTo>
                  <a:pt x="2611" y="1993"/>
                </a:lnTo>
                <a:lnTo>
                  <a:pt x="2617" y="2021"/>
                </a:lnTo>
                <a:lnTo>
                  <a:pt x="2618" y="2051"/>
                </a:lnTo>
                <a:lnTo>
                  <a:pt x="2614" y="2080"/>
                </a:lnTo>
                <a:lnTo>
                  <a:pt x="2605" y="2108"/>
                </a:lnTo>
                <a:lnTo>
                  <a:pt x="2592" y="2135"/>
                </a:lnTo>
                <a:lnTo>
                  <a:pt x="2572" y="2159"/>
                </a:lnTo>
                <a:lnTo>
                  <a:pt x="2552" y="2176"/>
                </a:lnTo>
                <a:lnTo>
                  <a:pt x="2529" y="2190"/>
                </a:lnTo>
                <a:lnTo>
                  <a:pt x="2504" y="2200"/>
                </a:lnTo>
                <a:lnTo>
                  <a:pt x="2479" y="2204"/>
                </a:lnTo>
                <a:lnTo>
                  <a:pt x="2452" y="2206"/>
                </a:lnTo>
                <a:lnTo>
                  <a:pt x="2426" y="2201"/>
                </a:lnTo>
                <a:lnTo>
                  <a:pt x="2401" y="2192"/>
                </a:lnTo>
                <a:lnTo>
                  <a:pt x="2377" y="2180"/>
                </a:lnTo>
                <a:lnTo>
                  <a:pt x="2356" y="2163"/>
                </a:lnTo>
                <a:lnTo>
                  <a:pt x="2355" y="2163"/>
                </a:lnTo>
                <a:lnTo>
                  <a:pt x="2354" y="2163"/>
                </a:lnTo>
                <a:lnTo>
                  <a:pt x="2308" y="2115"/>
                </a:lnTo>
                <a:lnTo>
                  <a:pt x="2266" y="2070"/>
                </a:lnTo>
                <a:lnTo>
                  <a:pt x="2227" y="2030"/>
                </a:lnTo>
                <a:lnTo>
                  <a:pt x="2192" y="1993"/>
                </a:lnTo>
                <a:lnTo>
                  <a:pt x="2160" y="1960"/>
                </a:lnTo>
                <a:lnTo>
                  <a:pt x="2132" y="1932"/>
                </a:lnTo>
                <a:lnTo>
                  <a:pt x="2108" y="1908"/>
                </a:lnTo>
                <a:lnTo>
                  <a:pt x="2086" y="1887"/>
                </a:lnTo>
                <a:lnTo>
                  <a:pt x="2068" y="1872"/>
                </a:lnTo>
                <a:lnTo>
                  <a:pt x="2053" y="1860"/>
                </a:lnTo>
                <a:lnTo>
                  <a:pt x="2042" y="1853"/>
                </a:lnTo>
                <a:lnTo>
                  <a:pt x="2033" y="1850"/>
                </a:lnTo>
                <a:lnTo>
                  <a:pt x="2028" y="1852"/>
                </a:lnTo>
                <a:lnTo>
                  <a:pt x="2025" y="1855"/>
                </a:lnTo>
                <a:lnTo>
                  <a:pt x="2024" y="1860"/>
                </a:lnTo>
                <a:lnTo>
                  <a:pt x="2024" y="1865"/>
                </a:lnTo>
                <a:lnTo>
                  <a:pt x="2026" y="1872"/>
                </a:lnTo>
                <a:lnTo>
                  <a:pt x="2029" y="1880"/>
                </a:lnTo>
                <a:lnTo>
                  <a:pt x="2035" y="1889"/>
                </a:lnTo>
                <a:lnTo>
                  <a:pt x="2042" y="1901"/>
                </a:lnTo>
                <a:lnTo>
                  <a:pt x="2052" y="1915"/>
                </a:lnTo>
                <a:lnTo>
                  <a:pt x="2065" y="1932"/>
                </a:lnTo>
                <a:lnTo>
                  <a:pt x="2080" y="1950"/>
                </a:lnTo>
                <a:lnTo>
                  <a:pt x="2099" y="1972"/>
                </a:lnTo>
                <a:lnTo>
                  <a:pt x="2121" y="1996"/>
                </a:lnTo>
                <a:lnTo>
                  <a:pt x="2147" y="2024"/>
                </a:lnTo>
                <a:lnTo>
                  <a:pt x="2176" y="2056"/>
                </a:lnTo>
                <a:lnTo>
                  <a:pt x="2209" y="2091"/>
                </a:lnTo>
                <a:lnTo>
                  <a:pt x="2246" y="2129"/>
                </a:lnTo>
                <a:lnTo>
                  <a:pt x="2252" y="2136"/>
                </a:lnTo>
                <a:lnTo>
                  <a:pt x="2256" y="2141"/>
                </a:lnTo>
                <a:lnTo>
                  <a:pt x="2261" y="2146"/>
                </a:lnTo>
                <a:lnTo>
                  <a:pt x="2267" y="2150"/>
                </a:lnTo>
                <a:lnTo>
                  <a:pt x="2284" y="2173"/>
                </a:lnTo>
                <a:lnTo>
                  <a:pt x="2299" y="2197"/>
                </a:lnTo>
                <a:lnTo>
                  <a:pt x="2307" y="2224"/>
                </a:lnTo>
                <a:lnTo>
                  <a:pt x="2312" y="2251"/>
                </a:lnTo>
                <a:lnTo>
                  <a:pt x="2312" y="2280"/>
                </a:lnTo>
                <a:lnTo>
                  <a:pt x="2307" y="2307"/>
                </a:lnTo>
                <a:lnTo>
                  <a:pt x="2299" y="2333"/>
                </a:lnTo>
                <a:lnTo>
                  <a:pt x="2284" y="2358"/>
                </a:lnTo>
                <a:lnTo>
                  <a:pt x="2267" y="2381"/>
                </a:lnTo>
                <a:lnTo>
                  <a:pt x="2245" y="2400"/>
                </a:lnTo>
                <a:lnTo>
                  <a:pt x="2221" y="2414"/>
                </a:lnTo>
                <a:lnTo>
                  <a:pt x="2195" y="2424"/>
                </a:lnTo>
                <a:lnTo>
                  <a:pt x="2169" y="2428"/>
                </a:lnTo>
                <a:lnTo>
                  <a:pt x="2141" y="2428"/>
                </a:lnTo>
                <a:lnTo>
                  <a:pt x="2115" y="2424"/>
                </a:lnTo>
                <a:lnTo>
                  <a:pt x="2090" y="2414"/>
                </a:lnTo>
                <a:lnTo>
                  <a:pt x="2066" y="2400"/>
                </a:lnTo>
                <a:lnTo>
                  <a:pt x="2044" y="2381"/>
                </a:lnTo>
                <a:lnTo>
                  <a:pt x="2036" y="2371"/>
                </a:lnTo>
                <a:lnTo>
                  <a:pt x="2029" y="2362"/>
                </a:lnTo>
                <a:lnTo>
                  <a:pt x="2027" y="2360"/>
                </a:lnTo>
                <a:lnTo>
                  <a:pt x="2025" y="2358"/>
                </a:lnTo>
                <a:lnTo>
                  <a:pt x="1985" y="2318"/>
                </a:lnTo>
                <a:lnTo>
                  <a:pt x="1951" y="2282"/>
                </a:lnTo>
                <a:lnTo>
                  <a:pt x="1920" y="2249"/>
                </a:lnTo>
                <a:lnTo>
                  <a:pt x="1893" y="2220"/>
                </a:lnTo>
                <a:lnTo>
                  <a:pt x="1868" y="2194"/>
                </a:lnTo>
                <a:lnTo>
                  <a:pt x="1847" y="2171"/>
                </a:lnTo>
                <a:lnTo>
                  <a:pt x="1827" y="2151"/>
                </a:lnTo>
                <a:lnTo>
                  <a:pt x="1812" y="2135"/>
                </a:lnTo>
                <a:lnTo>
                  <a:pt x="1798" y="2120"/>
                </a:lnTo>
                <a:lnTo>
                  <a:pt x="1786" y="2110"/>
                </a:lnTo>
                <a:lnTo>
                  <a:pt x="1776" y="2101"/>
                </a:lnTo>
                <a:lnTo>
                  <a:pt x="1768" y="2094"/>
                </a:lnTo>
                <a:lnTo>
                  <a:pt x="1761" y="2091"/>
                </a:lnTo>
                <a:lnTo>
                  <a:pt x="1755" y="2089"/>
                </a:lnTo>
                <a:lnTo>
                  <a:pt x="1751" y="2088"/>
                </a:lnTo>
                <a:lnTo>
                  <a:pt x="1747" y="2090"/>
                </a:lnTo>
                <a:lnTo>
                  <a:pt x="1742" y="2093"/>
                </a:lnTo>
                <a:lnTo>
                  <a:pt x="1739" y="2096"/>
                </a:lnTo>
                <a:lnTo>
                  <a:pt x="1737" y="2100"/>
                </a:lnTo>
                <a:lnTo>
                  <a:pt x="1736" y="2104"/>
                </a:lnTo>
                <a:lnTo>
                  <a:pt x="1736" y="2110"/>
                </a:lnTo>
                <a:lnTo>
                  <a:pt x="1737" y="2115"/>
                </a:lnTo>
                <a:lnTo>
                  <a:pt x="1740" y="2122"/>
                </a:lnTo>
                <a:lnTo>
                  <a:pt x="1744" y="2130"/>
                </a:lnTo>
                <a:lnTo>
                  <a:pt x="1752" y="2140"/>
                </a:lnTo>
                <a:lnTo>
                  <a:pt x="1761" y="2152"/>
                </a:lnTo>
                <a:lnTo>
                  <a:pt x="1773" y="2166"/>
                </a:lnTo>
                <a:lnTo>
                  <a:pt x="1787" y="2183"/>
                </a:lnTo>
                <a:lnTo>
                  <a:pt x="1804" y="2201"/>
                </a:lnTo>
                <a:lnTo>
                  <a:pt x="1824" y="2223"/>
                </a:lnTo>
                <a:lnTo>
                  <a:pt x="1848" y="2248"/>
                </a:lnTo>
                <a:lnTo>
                  <a:pt x="1874" y="2276"/>
                </a:lnTo>
                <a:lnTo>
                  <a:pt x="1905" y="2308"/>
                </a:lnTo>
                <a:lnTo>
                  <a:pt x="1940" y="2344"/>
                </a:lnTo>
                <a:lnTo>
                  <a:pt x="1940" y="2345"/>
                </a:lnTo>
                <a:lnTo>
                  <a:pt x="1943" y="2348"/>
                </a:lnTo>
                <a:lnTo>
                  <a:pt x="1946" y="2351"/>
                </a:lnTo>
                <a:lnTo>
                  <a:pt x="1964" y="2374"/>
                </a:lnTo>
                <a:lnTo>
                  <a:pt x="1978" y="2399"/>
                </a:lnTo>
                <a:lnTo>
                  <a:pt x="1987" y="2425"/>
                </a:lnTo>
                <a:lnTo>
                  <a:pt x="1991" y="2452"/>
                </a:lnTo>
                <a:lnTo>
                  <a:pt x="1991" y="2480"/>
                </a:lnTo>
                <a:lnTo>
                  <a:pt x="1987" y="2508"/>
                </a:lnTo>
                <a:lnTo>
                  <a:pt x="1978" y="2534"/>
                </a:lnTo>
                <a:lnTo>
                  <a:pt x="1964" y="2559"/>
                </a:lnTo>
                <a:lnTo>
                  <a:pt x="1946" y="2582"/>
                </a:lnTo>
                <a:lnTo>
                  <a:pt x="1924" y="2600"/>
                </a:lnTo>
                <a:lnTo>
                  <a:pt x="1900" y="2615"/>
                </a:lnTo>
                <a:lnTo>
                  <a:pt x="1874" y="2624"/>
                </a:lnTo>
                <a:lnTo>
                  <a:pt x="1848" y="2629"/>
                </a:lnTo>
                <a:lnTo>
                  <a:pt x="1821" y="2629"/>
                </a:lnTo>
                <a:lnTo>
                  <a:pt x="1795" y="2624"/>
                </a:lnTo>
                <a:lnTo>
                  <a:pt x="1768" y="2615"/>
                </a:lnTo>
                <a:lnTo>
                  <a:pt x="1744" y="2600"/>
                </a:lnTo>
                <a:lnTo>
                  <a:pt x="1724" y="2582"/>
                </a:lnTo>
                <a:lnTo>
                  <a:pt x="1713" y="2570"/>
                </a:lnTo>
                <a:lnTo>
                  <a:pt x="1701" y="2558"/>
                </a:lnTo>
                <a:lnTo>
                  <a:pt x="1689" y="2545"/>
                </a:lnTo>
                <a:lnTo>
                  <a:pt x="1677" y="2532"/>
                </a:lnTo>
                <a:lnTo>
                  <a:pt x="1666" y="2519"/>
                </a:lnTo>
                <a:lnTo>
                  <a:pt x="1656" y="2508"/>
                </a:lnTo>
                <a:lnTo>
                  <a:pt x="1648" y="2499"/>
                </a:lnTo>
                <a:lnTo>
                  <a:pt x="1643" y="2492"/>
                </a:lnTo>
                <a:lnTo>
                  <a:pt x="1641" y="2489"/>
                </a:lnTo>
                <a:lnTo>
                  <a:pt x="1640" y="2489"/>
                </a:lnTo>
                <a:lnTo>
                  <a:pt x="1640" y="2489"/>
                </a:lnTo>
                <a:lnTo>
                  <a:pt x="1644" y="2446"/>
                </a:lnTo>
                <a:lnTo>
                  <a:pt x="1644" y="2402"/>
                </a:lnTo>
                <a:lnTo>
                  <a:pt x="1640" y="2358"/>
                </a:lnTo>
                <a:lnTo>
                  <a:pt x="1631" y="2316"/>
                </a:lnTo>
                <a:lnTo>
                  <a:pt x="1617" y="2275"/>
                </a:lnTo>
                <a:lnTo>
                  <a:pt x="1597" y="2236"/>
                </a:lnTo>
                <a:lnTo>
                  <a:pt x="1574" y="2199"/>
                </a:lnTo>
                <a:lnTo>
                  <a:pt x="1546" y="2164"/>
                </a:lnTo>
                <a:lnTo>
                  <a:pt x="1519" y="2139"/>
                </a:lnTo>
                <a:lnTo>
                  <a:pt x="1490" y="2116"/>
                </a:lnTo>
                <a:lnTo>
                  <a:pt x="1459" y="2098"/>
                </a:lnTo>
                <a:lnTo>
                  <a:pt x="1426" y="2081"/>
                </a:lnTo>
                <a:lnTo>
                  <a:pt x="1392" y="2069"/>
                </a:lnTo>
                <a:lnTo>
                  <a:pt x="1381" y="2031"/>
                </a:lnTo>
                <a:lnTo>
                  <a:pt x="1367" y="1994"/>
                </a:lnTo>
                <a:lnTo>
                  <a:pt x="1348" y="1959"/>
                </a:lnTo>
                <a:lnTo>
                  <a:pt x="1327" y="1926"/>
                </a:lnTo>
                <a:lnTo>
                  <a:pt x="1301" y="1896"/>
                </a:lnTo>
                <a:lnTo>
                  <a:pt x="1269" y="1866"/>
                </a:lnTo>
                <a:lnTo>
                  <a:pt x="1234" y="1840"/>
                </a:lnTo>
                <a:lnTo>
                  <a:pt x="1196" y="1819"/>
                </a:lnTo>
                <a:lnTo>
                  <a:pt x="1154" y="1803"/>
                </a:lnTo>
                <a:lnTo>
                  <a:pt x="1140" y="1760"/>
                </a:lnTo>
                <a:lnTo>
                  <a:pt x="1121" y="1719"/>
                </a:lnTo>
                <a:lnTo>
                  <a:pt x="1097" y="1681"/>
                </a:lnTo>
                <a:lnTo>
                  <a:pt x="1069" y="1646"/>
                </a:lnTo>
                <a:lnTo>
                  <a:pt x="1036" y="1615"/>
                </a:lnTo>
                <a:lnTo>
                  <a:pt x="1001" y="1590"/>
                </a:lnTo>
                <a:lnTo>
                  <a:pt x="962" y="1568"/>
                </a:lnTo>
                <a:lnTo>
                  <a:pt x="922" y="1553"/>
                </a:lnTo>
                <a:lnTo>
                  <a:pt x="908" y="1510"/>
                </a:lnTo>
                <a:lnTo>
                  <a:pt x="889" y="1469"/>
                </a:lnTo>
                <a:lnTo>
                  <a:pt x="865" y="1431"/>
                </a:lnTo>
                <a:lnTo>
                  <a:pt x="837" y="1395"/>
                </a:lnTo>
                <a:lnTo>
                  <a:pt x="805" y="1367"/>
                </a:lnTo>
                <a:lnTo>
                  <a:pt x="770" y="1342"/>
                </a:lnTo>
                <a:lnTo>
                  <a:pt x="734" y="1321"/>
                </a:lnTo>
                <a:lnTo>
                  <a:pt x="695" y="1306"/>
                </a:lnTo>
                <a:lnTo>
                  <a:pt x="655" y="1295"/>
                </a:lnTo>
                <a:lnTo>
                  <a:pt x="613" y="1288"/>
                </a:lnTo>
                <a:lnTo>
                  <a:pt x="571" y="1286"/>
                </a:lnTo>
                <a:lnTo>
                  <a:pt x="528" y="1288"/>
                </a:lnTo>
                <a:lnTo>
                  <a:pt x="485" y="1296"/>
                </a:lnTo>
                <a:lnTo>
                  <a:pt x="444" y="1308"/>
                </a:lnTo>
                <a:lnTo>
                  <a:pt x="404" y="1323"/>
                </a:lnTo>
                <a:lnTo>
                  <a:pt x="364" y="1345"/>
                </a:lnTo>
                <a:lnTo>
                  <a:pt x="328" y="1370"/>
                </a:lnTo>
                <a:lnTo>
                  <a:pt x="295" y="1399"/>
                </a:lnTo>
                <a:lnTo>
                  <a:pt x="267" y="1429"/>
                </a:lnTo>
                <a:lnTo>
                  <a:pt x="244" y="1460"/>
                </a:lnTo>
                <a:lnTo>
                  <a:pt x="225" y="1493"/>
                </a:lnTo>
                <a:lnTo>
                  <a:pt x="207" y="1528"/>
                </a:lnTo>
                <a:lnTo>
                  <a:pt x="193" y="1564"/>
                </a:lnTo>
                <a:lnTo>
                  <a:pt x="166" y="1553"/>
                </a:lnTo>
                <a:lnTo>
                  <a:pt x="139" y="1542"/>
                </a:lnTo>
                <a:lnTo>
                  <a:pt x="111" y="1532"/>
                </a:lnTo>
                <a:lnTo>
                  <a:pt x="86" y="1523"/>
                </a:lnTo>
                <a:lnTo>
                  <a:pt x="62" y="1515"/>
                </a:lnTo>
                <a:lnTo>
                  <a:pt x="41" y="1507"/>
                </a:lnTo>
                <a:lnTo>
                  <a:pt x="24" y="1502"/>
                </a:lnTo>
                <a:lnTo>
                  <a:pt x="11" y="1498"/>
                </a:lnTo>
                <a:lnTo>
                  <a:pt x="3" y="1495"/>
                </a:lnTo>
                <a:lnTo>
                  <a:pt x="0" y="1494"/>
                </a:lnTo>
                <a:lnTo>
                  <a:pt x="0" y="207"/>
                </a:lnTo>
                <a:lnTo>
                  <a:pt x="357" y="336"/>
                </a:lnTo>
                <a:lnTo>
                  <a:pt x="399" y="351"/>
                </a:lnTo>
                <a:lnTo>
                  <a:pt x="439" y="361"/>
                </a:lnTo>
                <a:lnTo>
                  <a:pt x="476" y="366"/>
                </a:lnTo>
                <a:lnTo>
                  <a:pt x="511" y="368"/>
                </a:lnTo>
                <a:lnTo>
                  <a:pt x="542" y="367"/>
                </a:lnTo>
                <a:lnTo>
                  <a:pt x="571" y="363"/>
                </a:lnTo>
                <a:lnTo>
                  <a:pt x="597" y="358"/>
                </a:lnTo>
                <a:lnTo>
                  <a:pt x="619" y="351"/>
                </a:lnTo>
                <a:lnTo>
                  <a:pt x="638" y="344"/>
                </a:lnTo>
                <a:lnTo>
                  <a:pt x="652" y="338"/>
                </a:lnTo>
                <a:lnTo>
                  <a:pt x="663" y="332"/>
                </a:lnTo>
                <a:lnTo>
                  <a:pt x="670" y="328"/>
                </a:lnTo>
                <a:lnTo>
                  <a:pt x="672" y="327"/>
                </a:lnTo>
                <a:lnTo>
                  <a:pt x="675" y="326"/>
                </a:lnTo>
                <a:lnTo>
                  <a:pt x="682" y="322"/>
                </a:lnTo>
                <a:lnTo>
                  <a:pt x="693" y="314"/>
                </a:lnTo>
                <a:lnTo>
                  <a:pt x="707" y="304"/>
                </a:lnTo>
                <a:lnTo>
                  <a:pt x="725" y="292"/>
                </a:lnTo>
                <a:lnTo>
                  <a:pt x="747" y="279"/>
                </a:lnTo>
                <a:lnTo>
                  <a:pt x="772" y="263"/>
                </a:lnTo>
                <a:lnTo>
                  <a:pt x="800" y="246"/>
                </a:lnTo>
                <a:lnTo>
                  <a:pt x="829" y="229"/>
                </a:lnTo>
                <a:lnTo>
                  <a:pt x="861" y="210"/>
                </a:lnTo>
                <a:lnTo>
                  <a:pt x="895" y="191"/>
                </a:lnTo>
                <a:lnTo>
                  <a:pt x="929" y="171"/>
                </a:lnTo>
                <a:lnTo>
                  <a:pt x="965" y="151"/>
                </a:lnTo>
                <a:lnTo>
                  <a:pt x="1001" y="133"/>
                </a:lnTo>
                <a:lnTo>
                  <a:pt x="1040" y="114"/>
                </a:lnTo>
                <a:lnTo>
                  <a:pt x="1077" y="97"/>
                </a:lnTo>
                <a:lnTo>
                  <a:pt x="1115" y="79"/>
                </a:lnTo>
                <a:lnTo>
                  <a:pt x="1152" y="64"/>
                </a:lnTo>
                <a:lnTo>
                  <a:pt x="1188" y="50"/>
                </a:lnTo>
                <a:lnTo>
                  <a:pt x="1224" y="39"/>
                </a:lnTo>
                <a:lnTo>
                  <a:pt x="1258" y="29"/>
                </a:lnTo>
                <a:lnTo>
                  <a:pt x="1291" y="22"/>
                </a:lnTo>
                <a:lnTo>
                  <a:pt x="1321" y="17"/>
                </a:lnTo>
                <a:lnTo>
                  <a:pt x="1351" y="15"/>
                </a:lnTo>
                <a:close/>
                <a:moveTo>
                  <a:pt x="2283" y="0"/>
                </a:moveTo>
                <a:lnTo>
                  <a:pt x="2308" y="0"/>
                </a:lnTo>
                <a:lnTo>
                  <a:pt x="2333" y="3"/>
                </a:lnTo>
                <a:lnTo>
                  <a:pt x="2360" y="11"/>
                </a:lnTo>
                <a:lnTo>
                  <a:pt x="2386" y="22"/>
                </a:lnTo>
                <a:lnTo>
                  <a:pt x="2415" y="37"/>
                </a:lnTo>
                <a:lnTo>
                  <a:pt x="2446" y="56"/>
                </a:lnTo>
                <a:lnTo>
                  <a:pt x="2477" y="80"/>
                </a:lnTo>
                <a:lnTo>
                  <a:pt x="2512" y="110"/>
                </a:lnTo>
                <a:lnTo>
                  <a:pt x="2551" y="144"/>
                </a:lnTo>
                <a:lnTo>
                  <a:pt x="2589" y="176"/>
                </a:lnTo>
                <a:lnTo>
                  <a:pt x="2625" y="208"/>
                </a:lnTo>
                <a:lnTo>
                  <a:pt x="2660" y="239"/>
                </a:lnTo>
                <a:lnTo>
                  <a:pt x="2692" y="268"/>
                </a:lnTo>
                <a:lnTo>
                  <a:pt x="2724" y="295"/>
                </a:lnTo>
                <a:lnTo>
                  <a:pt x="2753" y="322"/>
                </a:lnTo>
                <a:lnTo>
                  <a:pt x="2780" y="346"/>
                </a:lnTo>
                <a:lnTo>
                  <a:pt x="2804" y="366"/>
                </a:lnTo>
                <a:lnTo>
                  <a:pt x="2825" y="385"/>
                </a:lnTo>
                <a:lnTo>
                  <a:pt x="2843" y="401"/>
                </a:lnTo>
                <a:lnTo>
                  <a:pt x="2857" y="414"/>
                </a:lnTo>
                <a:lnTo>
                  <a:pt x="2868" y="423"/>
                </a:lnTo>
                <a:lnTo>
                  <a:pt x="2875" y="430"/>
                </a:lnTo>
                <a:lnTo>
                  <a:pt x="2877" y="432"/>
                </a:lnTo>
                <a:lnTo>
                  <a:pt x="2879" y="433"/>
                </a:lnTo>
                <a:lnTo>
                  <a:pt x="2885" y="435"/>
                </a:lnTo>
                <a:lnTo>
                  <a:pt x="2895" y="439"/>
                </a:lnTo>
                <a:lnTo>
                  <a:pt x="2909" y="444"/>
                </a:lnTo>
                <a:lnTo>
                  <a:pt x="2925" y="449"/>
                </a:lnTo>
                <a:lnTo>
                  <a:pt x="2942" y="455"/>
                </a:lnTo>
                <a:lnTo>
                  <a:pt x="2962" y="458"/>
                </a:lnTo>
                <a:lnTo>
                  <a:pt x="2981" y="461"/>
                </a:lnTo>
                <a:lnTo>
                  <a:pt x="3002" y="461"/>
                </a:lnTo>
                <a:lnTo>
                  <a:pt x="3022" y="460"/>
                </a:lnTo>
                <a:lnTo>
                  <a:pt x="3044" y="457"/>
                </a:lnTo>
                <a:lnTo>
                  <a:pt x="3070" y="451"/>
                </a:lnTo>
                <a:lnTo>
                  <a:pt x="3099" y="446"/>
                </a:lnTo>
                <a:lnTo>
                  <a:pt x="3132" y="439"/>
                </a:lnTo>
                <a:lnTo>
                  <a:pt x="3167" y="432"/>
                </a:lnTo>
                <a:lnTo>
                  <a:pt x="3203" y="424"/>
                </a:lnTo>
                <a:lnTo>
                  <a:pt x="3240" y="415"/>
                </a:lnTo>
                <a:lnTo>
                  <a:pt x="3278" y="407"/>
                </a:lnTo>
                <a:lnTo>
                  <a:pt x="3316" y="398"/>
                </a:lnTo>
                <a:lnTo>
                  <a:pt x="3353" y="389"/>
                </a:lnTo>
                <a:lnTo>
                  <a:pt x="3391" y="380"/>
                </a:lnTo>
                <a:lnTo>
                  <a:pt x="3425" y="372"/>
                </a:lnTo>
                <a:lnTo>
                  <a:pt x="3458" y="363"/>
                </a:lnTo>
                <a:lnTo>
                  <a:pt x="3488" y="356"/>
                </a:lnTo>
                <a:lnTo>
                  <a:pt x="3515" y="350"/>
                </a:lnTo>
                <a:lnTo>
                  <a:pt x="3539" y="343"/>
                </a:lnTo>
                <a:lnTo>
                  <a:pt x="3557" y="339"/>
                </a:lnTo>
                <a:lnTo>
                  <a:pt x="3572" y="336"/>
                </a:lnTo>
                <a:lnTo>
                  <a:pt x="3581" y="332"/>
                </a:lnTo>
                <a:lnTo>
                  <a:pt x="3584" y="332"/>
                </a:lnTo>
                <a:lnTo>
                  <a:pt x="3584" y="1458"/>
                </a:lnTo>
                <a:lnTo>
                  <a:pt x="3580" y="1458"/>
                </a:lnTo>
                <a:lnTo>
                  <a:pt x="3571" y="1460"/>
                </a:lnTo>
                <a:lnTo>
                  <a:pt x="3556" y="1464"/>
                </a:lnTo>
                <a:lnTo>
                  <a:pt x="3537" y="1467"/>
                </a:lnTo>
                <a:lnTo>
                  <a:pt x="3514" y="1472"/>
                </a:lnTo>
                <a:lnTo>
                  <a:pt x="3489" y="1477"/>
                </a:lnTo>
                <a:lnTo>
                  <a:pt x="3461" y="1482"/>
                </a:lnTo>
                <a:lnTo>
                  <a:pt x="3434" y="1488"/>
                </a:lnTo>
                <a:lnTo>
                  <a:pt x="3407" y="1493"/>
                </a:lnTo>
                <a:lnTo>
                  <a:pt x="3381" y="1499"/>
                </a:lnTo>
                <a:lnTo>
                  <a:pt x="3356" y="1503"/>
                </a:lnTo>
                <a:lnTo>
                  <a:pt x="3335" y="1506"/>
                </a:lnTo>
                <a:lnTo>
                  <a:pt x="3317" y="1510"/>
                </a:lnTo>
                <a:lnTo>
                  <a:pt x="3304" y="1512"/>
                </a:lnTo>
                <a:lnTo>
                  <a:pt x="3290" y="1514"/>
                </a:lnTo>
                <a:lnTo>
                  <a:pt x="3273" y="1517"/>
                </a:lnTo>
                <a:lnTo>
                  <a:pt x="3251" y="1522"/>
                </a:lnTo>
                <a:lnTo>
                  <a:pt x="3228" y="1525"/>
                </a:lnTo>
                <a:lnTo>
                  <a:pt x="3202" y="1528"/>
                </a:lnTo>
                <a:lnTo>
                  <a:pt x="3173" y="1528"/>
                </a:lnTo>
                <a:lnTo>
                  <a:pt x="3145" y="1527"/>
                </a:lnTo>
                <a:lnTo>
                  <a:pt x="3115" y="1523"/>
                </a:lnTo>
                <a:lnTo>
                  <a:pt x="3085" y="1514"/>
                </a:lnTo>
                <a:lnTo>
                  <a:pt x="3055" y="1502"/>
                </a:lnTo>
                <a:lnTo>
                  <a:pt x="3026" y="1483"/>
                </a:lnTo>
                <a:lnTo>
                  <a:pt x="2998" y="1459"/>
                </a:lnTo>
                <a:lnTo>
                  <a:pt x="2979" y="1441"/>
                </a:lnTo>
                <a:lnTo>
                  <a:pt x="2957" y="1419"/>
                </a:lnTo>
                <a:lnTo>
                  <a:pt x="2933" y="1395"/>
                </a:lnTo>
                <a:lnTo>
                  <a:pt x="2907" y="1368"/>
                </a:lnTo>
                <a:lnTo>
                  <a:pt x="2878" y="1339"/>
                </a:lnTo>
                <a:lnTo>
                  <a:pt x="2848" y="1308"/>
                </a:lnTo>
                <a:lnTo>
                  <a:pt x="2816" y="1276"/>
                </a:lnTo>
                <a:lnTo>
                  <a:pt x="2783" y="1242"/>
                </a:lnTo>
                <a:lnTo>
                  <a:pt x="2749" y="1207"/>
                </a:lnTo>
                <a:lnTo>
                  <a:pt x="2714" y="1171"/>
                </a:lnTo>
                <a:lnTo>
                  <a:pt x="2678" y="1135"/>
                </a:lnTo>
                <a:lnTo>
                  <a:pt x="2642" y="1098"/>
                </a:lnTo>
                <a:lnTo>
                  <a:pt x="2607" y="1061"/>
                </a:lnTo>
                <a:lnTo>
                  <a:pt x="2571" y="1025"/>
                </a:lnTo>
                <a:lnTo>
                  <a:pt x="2536" y="989"/>
                </a:lnTo>
                <a:lnTo>
                  <a:pt x="2501" y="953"/>
                </a:lnTo>
                <a:lnTo>
                  <a:pt x="2469" y="919"/>
                </a:lnTo>
                <a:lnTo>
                  <a:pt x="2436" y="887"/>
                </a:lnTo>
                <a:lnTo>
                  <a:pt x="2405" y="855"/>
                </a:lnTo>
                <a:lnTo>
                  <a:pt x="2376" y="824"/>
                </a:lnTo>
                <a:lnTo>
                  <a:pt x="2350" y="797"/>
                </a:lnTo>
                <a:lnTo>
                  <a:pt x="2325" y="772"/>
                </a:lnTo>
                <a:lnTo>
                  <a:pt x="2303" y="749"/>
                </a:lnTo>
                <a:lnTo>
                  <a:pt x="2283" y="728"/>
                </a:lnTo>
                <a:lnTo>
                  <a:pt x="2266" y="711"/>
                </a:lnTo>
                <a:lnTo>
                  <a:pt x="2253" y="698"/>
                </a:lnTo>
                <a:lnTo>
                  <a:pt x="2243" y="688"/>
                </a:lnTo>
                <a:lnTo>
                  <a:pt x="2237" y="682"/>
                </a:lnTo>
                <a:lnTo>
                  <a:pt x="2235" y="679"/>
                </a:lnTo>
                <a:lnTo>
                  <a:pt x="2233" y="677"/>
                </a:lnTo>
                <a:lnTo>
                  <a:pt x="2229" y="674"/>
                </a:lnTo>
                <a:lnTo>
                  <a:pt x="2221" y="667"/>
                </a:lnTo>
                <a:lnTo>
                  <a:pt x="2211" y="661"/>
                </a:lnTo>
                <a:lnTo>
                  <a:pt x="2197" y="653"/>
                </a:lnTo>
                <a:lnTo>
                  <a:pt x="2182" y="646"/>
                </a:lnTo>
                <a:lnTo>
                  <a:pt x="2163" y="638"/>
                </a:lnTo>
                <a:lnTo>
                  <a:pt x="2143" y="632"/>
                </a:lnTo>
                <a:lnTo>
                  <a:pt x="2119" y="629"/>
                </a:lnTo>
                <a:lnTo>
                  <a:pt x="2092" y="628"/>
                </a:lnTo>
                <a:lnTo>
                  <a:pt x="2065" y="631"/>
                </a:lnTo>
                <a:lnTo>
                  <a:pt x="2035" y="638"/>
                </a:lnTo>
                <a:lnTo>
                  <a:pt x="2002" y="649"/>
                </a:lnTo>
                <a:lnTo>
                  <a:pt x="1968" y="665"/>
                </a:lnTo>
                <a:lnTo>
                  <a:pt x="1929" y="687"/>
                </a:lnTo>
                <a:lnTo>
                  <a:pt x="1887" y="709"/>
                </a:lnTo>
                <a:lnTo>
                  <a:pt x="1845" y="733"/>
                </a:lnTo>
                <a:lnTo>
                  <a:pt x="1800" y="756"/>
                </a:lnTo>
                <a:lnTo>
                  <a:pt x="1756" y="780"/>
                </a:lnTo>
                <a:lnTo>
                  <a:pt x="1713" y="804"/>
                </a:lnTo>
                <a:lnTo>
                  <a:pt x="1670" y="827"/>
                </a:lnTo>
                <a:lnTo>
                  <a:pt x="1630" y="848"/>
                </a:lnTo>
                <a:lnTo>
                  <a:pt x="1592" y="868"/>
                </a:lnTo>
                <a:lnTo>
                  <a:pt x="1557" y="887"/>
                </a:lnTo>
                <a:lnTo>
                  <a:pt x="1526" y="902"/>
                </a:lnTo>
                <a:lnTo>
                  <a:pt x="1500" y="916"/>
                </a:lnTo>
                <a:lnTo>
                  <a:pt x="1473" y="932"/>
                </a:lnTo>
                <a:lnTo>
                  <a:pt x="1444" y="944"/>
                </a:lnTo>
                <a:lnTo>
                  <a:pt x="1414" y="952"/>
                </a:lnTo>
                <a:lnTo>
                  <a:pt x="1381" y="954"/>
                </a:lnTo>
                <a:lnTo>
                  <a:pt x="1344" y="951"/>
                </a:lnTo>
                <a:lnTo>
                  <a:pt x="1309" y="941"/>
                </a:lnTo>
                <a:lnTo>
                  <a:pt x="1277" y="925"/>
                </a:lnTo>
                <a:lnTo>
                  <a:pt x="1249" y="904"/>
                </a:lnTo>
                <a:lnTo>
                  <a:pt x="1224" y="878"/>
                </a:lnTo>
                <a:lnTo>
                  <a:pt x="1203" y="848"/>
                </a:lnTo>
                <a:lnTo>
                  <a:pt x="1188" y="816"/>
                </a:lnTo>
                <a:lnTo>
                  <a:pt x="1179" y="779"/>
                </a:lnTo>
                <a:lnTo>
                  <a:pt x="1176" y="740"/>
                </a:lnTo>
                <a:lnTo>
                  <a:pt x="1178" y="707"/>
                </a:lnTo>
                <a:lnTo>
                  <a:pt x="1186" y="674"/>
                </a:lnTo>
                <a:lnTo>
                  <a:pt x="1198" y="644"/>
                </a:lnTo>
                <a:lnTo>
                  <a:pt x="1214" y="617"/>
                </a:lnTo>
                <a:lnTo>
                  <a:pt x="1234" y="592"/>
                </a:lnTo>
                <a:lnTo>
                  <a:pt x="1257" y="570"/>
                </a:lnTo>
                <a:lnTo>
                  <a:pt x="1283" y="553"/>
                </a:lnTo>
                <a:lnTo>
                  <a:pt x="1311" y="540"/>
                </a:lnTo>
                <a:lnTo>
                  <a:pt x="1352" y="515"/>
                </a:lnTo>
                <a:lnTo>
                  <a:pt x="1396" y="487"/>
                </a:lnTo>
                <a:lnTo>
                  <a:pt x="1444" y="458"/>
                </a:lnTo>
                <a:lnTo>
                  <a:pt x="1496" y="427"/>
                </a:lnTo>
                <a:lnTo>
                  <a:pt x="1549" y="396"/>
                </a:lnTo>
                <a:lnTo>
                  <a:pt x="1604" y="363"/>
                </a:lnTo>
                <a:lnTo>
                  <a:pt x="1660" y="329"/>
                </a:lnTo>
                <a:lnTo>
                  <a:pt x="1718" y="295"/>
                </a:lnTo>
                <a:lnTo>
                  <a:pt x="1775" y="262"/>
                </a:lnTo>
                <a:lnTo>
                  <a:pt x="1832" y="229"/>
                </a:lnTo>
                <a:lnTo>
                  <a:pt x="1887" y="197"/>
                </a:lnTo>
                <a:lnTo>
                  <a:pt x="1941" y="167"/>
                </a:lnTo>
                <a:lnTo>
                  <a:pt x="1992" y="137"/>
                </a:lnTo>
                <a:lnTo>
                  <a:pt x="2040" y="109"/>
                </a:lnTo>
                <a:lnTo>
                  <a:pt x="2085" y="84"/>
                </a:lnTo>
                <a:lnTo>
                  <a:pt x="2125" y="62"/>
                </a:lnTo>
                <a:lnTo>
                  <a:pt x="2160" y="41"/>
                </a:lnTo>
                <a:lnTo>
                  <a:pt x="2186" y="28"/>
                </a:lnTo>
                <a:lnTo>
                  <a:pt x="2211" y="17"/>
                </a:lnTo>
                <a:lnTo>
                  <a:pt x="2235" y="8"/>
                </a:lnTo>
                <a:lnTo>
                  <a:pt x="2259" y="3"/>
                </a:lnTo>
                <a:lnTo>
                  <a:pt x="2283" y="0"/>
                </a:lnTo>
                <a:close/>
              </a:path>
            </a:pathLst>
          </a:custGeom>
          <a:solidFill>
            <a:schemeClr val="bg1"/>
          </a:solid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grpSp>
        <p:nvGrpSpPr>
          <p:cNvPr id="25" name="Group 56"/>
          <p:cNvGrpSpPr/>
          <p:nvPr/>
        </p:nvGrpSpPr>
        <p:grpSpPr>
          <a:xfrm>
            <a:off x="9471884" y="1041731"/>
            <a:ext cx="519281" cy="465968"/>
            <a:chOff x="8367713" y="1762125"/>
            <a:chExt cx="376238" cy="327026"/>
          </a:xfrm>
          <a:solidFill>
            <a:schemeClr val="bg1"/>
          </a:solidFill>
        </p:grpSpPr>
        <p:sp>
          <p:nvSpPr>
            <p:cNvPr id="31" name="Freeform 34"/>
            <p:cNvSpPr/>
            <p:nvPr/>
          </p:nvSpPr>
          <p:spPr bwMode="auto">
            <a:xfrm>
              <a:off x="8475663" y="1762125"/>
              <a:ext cx="268288" cy="296863"/>
            </a:xfrm>
            <a:custGeom>
              <a:avLst/>
              <a:gdLst>
                <a:gd name="T0" fmla="*/ 455 w 2374"/>
                <a:gd name="T1" fmla="*/ 0 h 2614"/>
                <a:gd name="T2" fmla="*/ 468 w 2374"/>
                <a:gd name="T3" fmla="*/ 4 h 2614"/>
                <a:gd name="T4" fmla="*/ 2350 w 2374"/>
                <a:gd name="T5" fmla="*/ 903 h 2614"/>
                <a:gd name="T6" fmla="*/ 2362 w 2374"/>
                <a:gd name="T7" fmla="*/ 911 h 2614"/>
                <a:gd name="T8" fmla="*/ 2370 w 2374"/>
                <a:gd name="T9" fmla="*/ 921 h 2614"/>
                <a:gd name="T10" fmla="*/ 2374 w 2374"/>
                <a:gd name="T11" fmla="*/ 934 h 2614"/>
                <a:gd name="T12" fmla="*/ 2374 w 2374"/>
                <a:gd name="T13" fmla="*/ 948 h 2614"/>
                <a:gd name="T14" fmla="*/ 2370 w 2374"/>
                <a:gd name="T15" fmla="*/ 961 h 2614"/>
                <a:gd name="T16" fmla="*/ 1593 w 2374"/>
                <a:gd name="T17" fmla="*/ 2589 h 2614"/>
                <a:gd name="T18" fmla="*/ 1585 w 2374"/>
                <a:gd name="T19" fmla="*/ 2601 h 2614"/>
                <a:gd name="T20" fmla="*/ 1574 w 2374"/>
                <a:gd name="T21" fmla="*/ 2609 h 2614"/>
                <a:gd name="T22" fmla="*/ 1562 w 2374"/>
                <a:gd name="T23" fmla="*/ 2613 h 2614"/>
                <a:gd name="T24" fmla="*/ 1549 w 2374"/>
                <a:gd name="T25" fmla="*/ 2614 h 2614"/>
                <a:gd name="T26" fmla="*/ 1534 w 2374"/>
                <a:gd name="T27" fmla="*/ 2610 h 2614"/>
                <a:gd name="T28" fmla="*/ 1358 w 2374"/>
                <a:gd name="T29" fmla="*/ 2526 h 2614"/>
                <a:gd name="T30" fmla="*/ 1358 w 2374"/>
                <a:gd name="T31" fmla="*/ 1962 h 2614"/>
                <a:gd name="T32" fmla="*/ 1645 w 2374"/>
                <a:gd name="T33" fmla="*/ 2098 h 2614"/>
                <a:gd name="T34" fmla="*/ 2155 w 2374"/>
                <a:gd name="T35" fmla="*/ 1031 h 2614"/>
                <a:gd name="T36" fmla="*/ 524 w 2374"/>
                <a:gd name="T37" fmla="*/ 251 h 2614"/>
                <a:gd name="T38" fmla="*/ 224 w 2374"/>
                <a:gd name="T39" fmla="*/ 881 h 2614"/>
                <a:gd name="T40" fmla="*/ 0 w 2374"/>
                <a:gd name="T41" fmla="*/ 881 h 2614"/>
                <a:gd name="T42" fmla="*/ 410 w 2374"/>
                <a:gd name="T43" fmla="*/ 24 h 2614"/>
                <a:gd name="T44" fmla="*/ 417 w 2374"/>
                <a:gd name="T45" fmla="*/ 13 h 2614"/>
                <a:gd name="T46" fmla="*/ 429 w 2374"/>
                <a:gd name="T47" fmla="*/ 5 h 2614"/>
                <a:gd name="T48" fmla="*/ 442 w 2374"/>
                <a:gd name="T49" fmla="*/ 1 h 2614"/>
                <a:gd name="T50" fmla="*/ 455 w 2374"/>
                <a:gd name="T51" fmla="*/ 0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74" h="2614">
                  <a:moveTo>
                    <a:pt x="455" y="0"/>
                  </a:moveTo>
                  <a:lnTo>
                    <a:pt x="468" y="4"/>
                  </a:lnTo>
                  <a:lnTo>
                    <a:pt x="2350" y="903"/>
                  </a:lnTo>
                  <a:lnTo>
                    <a:pt x="2362" y="911"/>
                  </a:lnTo>
                  <a:lnTo>
                    <a:pt x="2370" y="921"/>
                  </a:lnTo>
                  <a:lnTo>
                    <a:pt x="2374" y="934"/>
                  </a:lnTo>
                  <a:lnTo>
                    <a:pt x="2374" y="948"/>
                  </a:lnTo>
                  <a:lnTo>
                    <a:pt x="2370" y="961"/>
                  </a:lnTo>
                  <a:lnTo>
                    <a:pt x="1593" y="2589"/>
                  </a:lnTo>
                  <a:lnTo>
                    <a:pt x="1585" y="2601"/>
                  </a:lnTo>
                  <a:lnTo>
                    <a:pt x="1574" y="2609"/>
                  </a:lnTo>
                  <a:lnTo>
                    <a:pt x="1562" y="2613"/>
                  </a:lnTo>
                  <a:lnTo>
                    <a:pt x="1549" y="2614"/>
                  </a:lnTo>
                  <a:lnTo>
                    <a:pt x="1534" y="2610"/>
                  </a:lnTo>
                  <a:lnTo>
                    <a:pt x="1358" y="2526"/>
                  </a:lnTo>
                  <a:lnTo>
                    <a:pt x="1358" y="1962"/>
                  </a:lnTo>
                  <a:lnTo>
                    <a:pt x="1645" y="2098"/>
                  </a:lnTo>
                  <a:lnTo>
                    <a:pt x="2155" y="1031"/>
                  </a:lnTo>
                  <a:lnTo>
                    <a:pt x="524" y="251"/>
                  </a:lnTo>
                  <a:lnTo>
                    <a:pt x="224" y="881"/>
                  </a:lnTo>
                  <a:lnTo>
                    <a:pt x="0" y="881"/>
                  </a:lnTo>
                  <a:lnTo>
                    <a:pt x="410" y="24"/>
                  </a:lnTo>
                  <a:lnTo>
                    <a:pt x="417" y="13"/>
                  </a:lnTo>
                  <a:lnTo>
                    <a:pt x="429" y="5"/>
                  </a:lnTo>
                  <a:lnTo>
                    <a:pt x="442" y="1"/>
                  </a:lnTo>
                  <a:lnTo>
                    <a:pt x="455"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2" name="Freeform 35"/>
            <p:cNvSpPr>
              <a:spLocks noEditPoints="1"/>
            </p:cNvSpPr>
            <p:nvPr/>
          </p:nvSpPr>
          <p:spPr bwMode="auto">
            <a:xfrm>
              <a:off x="8367713" y="1874838"/>
              <a:ext cx="246063" cy="214313"/>
            </a:xfrm>
            <a:custGeom>
              <a:avLst/>
              <a:gdLst>
                <a:gd name="T0" fmla="*/ 202 w 2173"/>
                <a:gd name="T1" fmla="*/ 1383 h 1892"/>
                <a:gd name="T2" fmla="*/ 517 w 2173"/>
                <a:gd name="T3" fmla="*/ 1380 h 1892"/>
                <a:gd name="T4" fmla="*/ 523 w 2173"/>
                <a:gd name="T5" fmla="*/ 1357 h 1892"/>
                <a:gd name="T6" fmla="*/ 535 w 2173"/>
                <a:gd name="T7" fmla="*/ 1316 h 1892"/>
                <a:gd name="T8" fmla="*/ 551 w 2173"/>
                <a:gd name="T9" fmla="*/ 1259 h 1892"/>
                <a:gd name="T10" fmla="*/ 572 w 2173"/>
                <a:gd name="T11" fmla="*/ 1190 h 1892"/>
                <a:gd name="T12" fmla="*/ 598 w 2173"/>
                <a:gd name="T13" fmla="*/ 1114 h 1892"/>
                <a:gd name="T14" fmla="*/ 628 w 2173"/>
                <a:gd name="T15" fmla="*/ 1034 h 1892"/>
                <a:gd name="T16" fmla="*/ 661 w 2173"/>
                <a:gd name="T17" fmla="*/ 952 h 1892"/>
                <a:gd name="T18" fmla="*/ 697 w 2173"/>
                <a:gd name="T19" fmla="*/ 875 h 1892"/>
                <a:gd name="T20" fmla="*/ 737 w 2173"/>
                <a:gd name="T21" fmla="*/ 804 h 1892"/>
                <a:gd name="T22" fmla="*/ 778 w 2173"/>
                <a:gd name="T23" fmla="*/ 743 h 1892"/>
                <a:gd name="T24" fmla="*/ 822 w 2173"/>
                <a:gd name="T25" fmla="*/ 697 h 1892"/>
                <a:gd name="T26" fmla="*/ 867 w 2173"/>
                <a:gd name="T27" fmla="*/ 668 h 1892"/>
                <a:gd name="T28" fmla="*/ 913 w 2173"/>
                <a:gd name="T29" fmla="*/ 662 h 1892"/>
                <a:gd name="T30" fmla="*/ 960 w 2173"/>
                <a:gd name="T31" fmla="*/ 680 h 1892"/>
                <a:gd name="T32" fmla="*/ 1019 w 2173"/>
                <a:gd name="T33" fmla="*/ 737 h 1892"/>
                <a:gd name="T34" fmla="*/ 1081 w 2173"/>
                <a:gd name="T35" fmla="*/ 819 h 1892"/>
                <a:gd name="T36" fmla="*/ 1135 w 2173"/>
                <a:gd name="T37" fmla="*/ 907 h 1892"/>
                <a:gd name="T38" fmla="*/ 1181 w 2173"/>
                <a:gd name="T39" fmla="*/ 998 h 1892"/>
                <a:gd name="T40" fmla="*/ 1220 w 2173"/>
                <a:gd name="T41" fmla="*/ 1088 h 1892"/>
                <a:gd name="T42" fmla="*/ 1250 w 2173"/>
                <a:gd name="T43" fmla="*/ 1172 h 1892"/>
                <a:gd name="T44" fmla="*/ 1274 w 2173"/>
                <a:gd name="T45" fmla="*/ 1247 h 1892"/>
                <a:gd name="T46" fmla="*/ 1291 w 2173"/>
                <a:gd name="T47" fmla="*/ 1310 h 1892"/>
                <a:gd name="T48" fmla="*/ 1302 w 2173"/>
                <a:gd name="T49" fmla="*/ 1355 h 1892"/>
                <a:gd name="T50" fmla="*/ 1308 w 2173"/>
                <a:gd name="T51" fmla="*/ 1380 h 1892"/>
                <a:gd name="T52" fmla="*/ 1309 w 2173"/>
                <a:gd name="T53" fmla="*/ 1380 h 1892"/>
                <a:gd name="T54" fmla="*/ 1314 w 2173"/>
                <a:gd name="T55" fmla="*/ 1356 h 1892"/>
                <a:gd name="T56" fmla="*/ 1326 w 2173"/>
                <a:gd name="T57" fmla="*/ 1315 h 1892"/>
                <a:gd name="T58" fmla="*/ 1343 w 2173"/>
                <a:gd name="T59" fmla="*/ 1260 h 1892"/>
                <a:gd name="T60" fmla="*/ 1365 w 2173"/>
                <a:gd name="T61" fmla="*/ 1197 h 1892"/>
                <a:gd name="T62" fmla="*/ 1393 w 2173"/>
                <a:gd name="T63" fmla="*/ 1131 h 1892"/>
                <a:gd name="T64" fmla="*/ 1426 w 2173"/>
                <a:gd name="T65" fmla="*/ 1068 h 1892"/>
                <a:gd name="T66" fmla="*/ 1466 w 2173"/>
                <a:gd name="T67" fmla="*/ 1012 h 1892"/>
                <a:gd name="T68" fmla="*/ 1511 w 2173"/>
                <a:gd name="T69" fmla="*/ 971 h 1892"/>
                <a:gd name="T70" fmla="*/ 1561 w 2173"/>
                <a:gd name="T71" fmla="*/ 946 h 1892"/>
                <a:gd name="T72" fmla="*/ 1610 w 2173"/>
                <a:gd name="T73" fmla="*/ 945 h 1892"/>
                <a:gd name="T74" fmla="*/ 1655 w 2173"/>
                <a:gd name="T75" fmla="*/ 966 h 1892"/>
                <a:gd name="T76" fmla="*/ 1696 w 2173"/>
                <a:gd name="T77" fmla="*/ 1006 h 1892"/>
                <a:gd name="T78" fmla="*/ 1735 w 2173"/>
                <a:gd name="T79" fmla="*/ 1061 h 1892"/>
                <a:gd name="T80" fmla="*/ 1771 w 2173"/>
                <a:gd name="T81" fmla="*/ 1126 h 1892"/>
                <a:gd name="T82" fmla="*/ 1803 w 2173"/>
                <a:gd name="T83" fmla="*/ 1199 h 1892"/>
                <a:gd name="T84" fmla="*/ 1835 w 2173"/>
                <a:gd name="T85" fmla="*/ 1273 h 1892"/>
                <a:gd name="T86" fmla="*/ 1863 w 2173"/>
                <a:gd name="T87" fmla="*/ 1347 h 1892"/>
                <a:gd name="T88" fmla="*/ 2009 w 2173"/>
                <a:gd name="T89" fmla="*/ 1383 h 1892"/>
                <a:gd name="T90" fmla="*/ 202 w 2173"/>
                <a:gd name="T91" fmla="*/ 200 h 1892"/>
                <a:gd name="T92" fmla="*/ 2129 w 2173"/>
                <a:gd name="T93" fmla="*/ 0 h 1892"/>
                <a:gd name="T94" fmla="*/ 2155 w 2173"/>
                <a:gd name="T95" fmla="*/ 8 h 1892"/>
                <a:gd name="T96" fmla="*/ 2171 w 2173"/>
                <a:gd name="T97" fmla="*/ 30 h 1892"/>
                <a:gd name="T98" fmla="*/ 2173 w 2173"/>
                <a:gd name="T99" fmla="*/ 1848 h 1892"/>
                <a:gd name="T100" fmla="*/ 2165 w 2173"/>
                <a:gd name="T101" fmla="*/ 1874 h 1892"/>
                <a:gd name="T102" fmla="*/ 2143 w 2173"/>
                <a:gd name="T103" fmla="*/ 1890 h 1892"/>
                <a:gd name="T104" fmla="*/ 44 w 2173"/>
                <a:gd name="T105" fmla="*/ 1892 h 1892"/>
                <a:gd name="T106" fmla="*/ 18 w 2173"/>
                <a:gd name="T107" fmla="*/ 1884 h 1892"/>
                <a:gd name="T108" fmla="*/ 2 w 2173"/>
                <a:gd name="T109" fmla="*/ 1861 h 1892"/>
                <a:gd name="T110" fmla="*/ 0 w 2173"/>
                <a:gd name="T111" fmla="*/ 44 h 1892"/>
                <a:gd name="T112" fmla="*/ 8 w 2173"/>
                <a:gd name="T113" fmla="*/ 18 h 1892"/>
                <a:gd name="T114" fmla="*/ 31 w 2173"/>
                <a:gd name="T115" fmla="*/ 2 h 1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73" h="1892">
                  <a:moveTo>
                    <a:pt x="202" y="200"/>
                  </a:moveTo>
                  <a:lnTo>
                    <a:pt x="202" y="1383"/>
                  </a:lnTo>
                  <a:lnTo>
                    <a:pt x="516" y="1383"/>
                  </a:lnTo>
                  <a:lnTo>
                    <a:pt x="517" y="1380"/>
                  </a:lnTo>
                  <a:lnTo>
                    <a:pt x="519" y="1371"/>
                  </a:lnTo>
                  <a:lnTo>
                    <a:pt x="523" y="1357"/>
                  </a:lnTo>
                  <a:lnTo>
                    <a:pt x="528" y="1338"/>
                  </a:lnTo>
                  <a:lnTo>
                    <a:pt x="535" y="1316"/>
                  </a:lnTo>
                  <a:lnTo>
                    <a:pt x="542" y="1289"/>
                  </a:lnTo>
                  <a:lnTo>
                    <a:pt x="551" y="1259"/>
                  </a:lnTo>
                  <a:lnTo>
                    <a:pt x="561" y="1226"/>
                  </a:lnTo>
                  <a:lnTo>
                    <a:pt x="572" y="1190"/>
                  </a:lnTo>
                  <a:lnTo>
                    <a:pt x="584" y="1153"/>
                  </a:lnTo>
                  <a:lnTo>
                    <a:pt x="598" y="1114"/>
                  </a:lnTo>
                  <a:lnTo>
                    <a:pt x="613" y="1074"/>
                  </a:lnTo>
                  <a:lnTo>
                    <a:pt x="628" y="1034"/>
                  </a:lnTo>
                  <a:lnTo>
                    <a:pt x="643" y="993"/>
                  </a:lnTo>
                  <a:lnTo>
                    <a:pt x="661" y="952"/>
                  </a:lnTo>
                  <a:lnTo>
                    <a:pt x="679" y="913"/>
                  </a:lnTo>
                  <a:lnTo>
                    <a:pt x="697" y="875"/>
                  </a:lnTo>
                  <a:lnTo>
                    <a:pt x="717" y="838"/>
                  </a:lnTo>
                  <a:lnTo>
                    <a:pt x="737" y="804"/>
                  </a:lnTo>
                  <a:lnTo>
                    <a:pt x="758" y="772"/>
                  </a:lnTo>
                  <a:lnTo>
                    <a:pt x="778" y="743"/>
                  </a:lnTo>
                  <a:lnTo>
                    <a:pt x="800" y="718"/>
                  </a:lnTo>
                  <a:lnTo>
                    <a:pt x="822" y="697"/>
                  </a:lnTo>
                  <a:lnTo>
                    <a:pt x="844" y="680"/>
                  </a:lnTo>
                  <a:lnTo>
                    <a:pt x="867" y="668"/>
                  </a:lnTo>
                  <a:lnTo>
                    <a:pt x="890" y="662"/>
                  </a:lnTo>
                  <a:lnTo>
                    <a:pt x="913" y="662"/>
                  </a:lnTo>
                  <a:lnTo>
                    <a:pt x="937" y="668"/>
                  </a:lnTo>
                  <a:lnTo>
                    <a:pt x="960" y="680"/>
                  </a:lnTo>
                  <a:lnTo>
                    <a:pt x="985" y="701"/>
                  </a:lnTo>
                  <a:lnTo>
                    <a:pt x="1019" y="737"/>
                  </a:lnTo>
                  <a:lnTo>
                    <a:pt x="1052" y="777"/>
                  </a:lnTo>
                  <a:lnTo>
                    <a:pt x="1081" y="819"/>
                  </a:lnTo>
                  <a:lnTo>
                    <a:pt x="1110" y="863"/>
                  </a:lnTo>
                  <a:lnTo>
                    <a:pt x="1135" y="907"/>
                  </a:lnTo>
                  <a:lnTo>
                    <a:pt x="1160" y="953"/>
                  </a:lnTo>
                  <a:lnTo>
                    <a:pt x="1181" y="998"/>
                  </a:lnTo>
                  <a:lnTo>
                    <a:pt x="1201" y="1044"/>
                  </a:lnTo>
                  <a:lnTo>
                    <a:pt x="1220" y="1088"/>
                  </a:lnTo>
                  <a:lnTo>
                    <a:pt x="1236" y="1130"/>
                  </a:lnTo>
                  <a:lnTo>
                    <a:pt x="1250" y="1172"/>
                  </a:lnTo>
                  <a:lnTo>
                    <a:pt x="1263" y="1211"/>
                  </a:lnTo>
                  <a:lnTo>
                    <a:pt x="1274" y="1247"/>
                  </a:lnTo>
                  <a:lnTo>
                    <a:pt x="1284" y="1280"/>
                  </a:lnTo>
                  <a:lnTo>
                    <a:pt x="1291" y="1310"/>
                  </a:lnTo>
                  <a:lnTo>
                    <a:pt x="1298" y="1335"/>
                  </a:lnTo>
                  <a:lnTo>
                    <a:pt x="1302" y="1355"/>
                  </a:lnTo>
                  <a:lnTo>
                    <a:pt x="1306" y="1370"/>
                  </a:lnTo>
                  <a:lnTo>
                    <a:pt x="1308" y="1380"/>
                  </a:lnTo>
                  <a:lnTo>
                    <a:pt x="1308" y="1383"/>
                  </a:lnTo>
                  <a:lnTo>
                    <a:pt x="1309" y="1380"/>
                  </a:lnTo>
                  <a:lnTo>
                    <a:pt x="1311" y="1371"/>
                  </a:lnTo>
                  <a:lnTo>
                    <a:pt x="1314" y="1356"/>
                  </a:lnTo>
                  <a:lnTo>
                    <a:pt x="1320" y="1337"/>
                  </a:lnTo>
                  <a:lnTo>
                    <a:pt x="1326" y="1315"/>
                  </a:lnTo>
                  <a:lnTo>
                    <a:pt x="1334" y="1288"/>
                  </a:lnTo>
                  <a:lnTo>
                    <a:pt x="1343" y="1260"/>
                  </a:lnTo>
                  <a:lnTo>
                    <a:pt x="1353" y="1229"/>
                  </a:lnTo>
                  <a:lnTo>
                    <a:pt x="1365" y="1197"/>
                  </a:lnTo>
                  <a:lnTo>
                    <a:pt x="1379" y="1164"/>
                  </a:lnTo>
                  <a:lnTo>
                    <a:pt x="1393" y="1131"/>
                  </a:lnTo>
                  <a:lnTo>
                    <a:pt x="1409" y="1099"/>
                  </a:lnTo>
                  <a:lnTo>
                    <a:pt x="1426" y="1068"/>
                  </a:lnTo>
                  <a:lnTo>
                    <a:pt x="1446" y="1039"/>
                  </a:lnTo>
                  <a:lnTo>
                    <a:pt x="1466" y="1012"/>
                  </a:lnTo>
                  <a:lnTo>
                    <a:pt x="1488" y="990"/>
                  </a:lnTo>
                  <a:lnTo>
                    <a:pt x="1511" y="971"/>
                  </a:lnTo>
                  <a:lnTo>
                    <a:pt x="1535" y="955"/>
                  </a:lnTo>
                  <a:lnTo>
                    <a:pt x="1561" y="946"/>
                  </a:lnTo>
                  <a:lnTo>
                    <a:pt x="1586" y="942"/>
                  </a:lnTo>
                  <a:lnTo>
                    <a:pt x="1610" y="945"/>
                  </a:lnTo>
                  <a:lnTo>
                    <a:pt x="1633" y="953"/>
                  </a:lnTo>
                  <a:lnTo>
                    <a:pt x="1655" y="966"/>
                  </a:lnTo>
                  <a:lnTo>
                    <a:pt x="1676" y="985"/>
                  </a:lnTo>
                  <a:lnTo>
                    <a:pt x="1696" y="1006"/>
                  </a:lnTo>
                  <a:lnTo>
                    <a:pt x="1716" y="1033"/>
                  </a:lnTo>
                  <a:lnTo>
                    <a:pt x="1735" y="1061"/>
                  </a:lnTo>
                  <a:lnTo>
                    <a:pt x="1753" y="1093"/>
                  </a:lnTo>
                  <a:lnTo>
                    <a:pt x="1771" y="1126"/>
                  </a:lnTo>
                  <a:lnTo>
                    <a:pt x="1787" y="1162"/>
                  </a:lnTo>
                  <a:lnTo>
                    <a:pt x="1803" y="1199"/>
                  </a:lnTo>
                  <a:lnTo>
                    <a:pt x="1819" y="1235"/>
                  </a:lnTo>
                  <a:lnTo>
                    <a:pt x="1835" y="1273"/>
                  </a:lnTo>
                  <a:lnTo>
                    <a:pt x="1849" y="1311"/>
                  </a:lnTo>
                  <a:lnTo>
                    <a:pt x="1863" y="1347"/>
                  </a:lnTo>
                  <a:lnTo>
                    <a:pt x="1877" y="1383"/>
                  </a:lnTo>
                  <a:lnTo>
                    <a:pt x="2009" y="1383"/>
                  </a:lnTo>
                  <a:lnTo>
                    <a:pt x="2009" y="200"/>
                  </a:lnTo>
                  <a:lnTo>
                    <a:pt x="202" y="200"/>
                  </a:lnTo>
                  <a:close/>
                  <a:moveTo>
                    <a:pt x="44" y="0"/>
                  </a:moveTo>
                  <a:lnTo>
                    <a:pt x="2129" y="0"/>
                  </a:lnTo>
                  <a:lnTo>
                    <a:pt x="2143" y="2"/>
                  </a:lnTo>
                  <a:lnTo>
                    <a:pt x="2155" y="8"/>
                  </a:lnTo>
                  <a:lnTo>
                    <a:pt x="2165" y="18"/>
                  </a:lnTo>
                  <a:lnTo>
                    <a:pt x="2171" y="30"/>
                  </a:lnTo>
                  <a:lnTo>
                    <a:pt x="2173" y="44"/>
                  </a:lnTo>
                  <a:lnTo>
                    <a:pt x="2173" y="1848"/>
                  </a:lnTo>
                  <a:lnTo>
                    <a:pt x="2171" y="1861"/>
                  </a:lnTo>
                  <a:lnTo>
                    <a:pt x="2165" y="1874"/>
                  </a:lnTo>
                  <a:lnTo>
                    <a:pt x="2155" y="1884"/>
                  </a:lnTo>
                  <a:lnTo>
                    <a:pt x="2143" y="1890"/>
                  </a:lnTo>
                  <a:lnTo>
                    <a:pt x="2129" y="1892"/>
                  </a:lnTo>
                  <a:lnTo>
                    <a:pt x="44" y="1892"/>
                  </a:lnTo>
                  <a:lnTo>
                    <a:pt x="31" y="1890"/>
                  </a:lnTo>
                  <a:lnTo>
                    <a:pt x="18" y="1884"/>
                  </a:lnTo>
                  <a:lnTo>
                    <a:pt x="8" y="1874"/>
                  </a:lnTo>
                  <a:lnTo>
                    <a:pt x="2" y="1861"/>
                  </a:lnTo>
                  <a:lnTo>
                    <a:pt x="0" y="1848"/>
                  </a:lnTo>
                  <a:lnTo>
                    <a:pt x="0" y="44"/>
                  </a:lnTo>
                  <a:lnTo>
                    <a:pt x="2" y="30"/>
                  </a:lnTo>
                  <a:lnTo>
                    <a:pt x="8" y="18"/>
                  </a:lnTo>
                  <a:lnTo>
                    <a:pt x="18" y="8"/>
                  </a:lnTo>
                  <a:lnTo>
                    <a:pt x="31" y="2"/>
                  </a:lnTo>
                  <a:lnTo>
                    <a:pt x="44"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3" name="Freeform 36"/>
            <p:cNvSpPr/>
            <p:nvPr/>
          </p:nvSpPr>
          <p:spPr bwMode="auto">
            <a:xfrm>
              <a:off x="8407401" y="1909763"/>
              <a:ext cx="33338" cy="33338"/>
            </a:xfrm>
            <a:custGeom>
              <a:avLst/>
              <a:gdLst>
                <a:gd name="T0" fmla="*/ 148 w 295"/>
                <a:gd name="T1" fmla="*/ 0 h 295"/>
                <a:gd name="T2" fmla="*/ 177 w 295"/>
                <a:gd name="T3" fmla="*/ 3 h 295"/>
                <a:gd name="T4" fmla="*/ 206 w 295"/>
                <a:gd name="T5" fmla="*/ 11 h 295"/>
                <a:gd name="T6" fmla="*/ 230 w 295"/>
                <a:gd name="T7" fmla="*/ 25 h 295"/>
                <a:gd name="T8" fmla="*/ 253 w 295"/>
                <a:gd name="T9" fmla="*/ 42 h 295"/>
                <a:gd name="T10" fmla="*/ 270 w 295"/>
                <a:gd name="T11" fmla="*/ 65 h 295"/>
                <a:gd name="T12" fmla="*/ 284 w 295"/>
                <a:gd name="T13" fmla="*/ 89 h 295"/>
                <a:gd name="T14" fmla="*/ 292 w 295"/>
                <a:gd name="T15" fmla="*/ 118 h 295"/>
                <a:gd name="T16" fmla="*/ 295 w 295"/>
                <a:gd name="T17" fmla="*/ 147 h 295"/>
                <a:gd name="T18" fmla="*/ 292 w 295"/>
                <a:gd name="T19" fmla="*/ 177 h 295"/>
                <a:gd name="T20" fmla="*/ 284 w 295"/>
                <a:gd name="T21" fmla="*/ 204 h 295"/>
                <a:gd name="T22" fmla="*/ 270 w 295"/>
                <a:gd name="T23" fmla="*/ 230 h 295"/>
                <a:gd name="T24" fmla="*/ 253 w 295"/>
                <a:gd name="T25" fmla="*/ 252 h 295"/>
                <a:gd name="T26" fmla="*/ 230 w 295"/>
                <a:gd name="T27" fmla="*/ 269 h 295"/>
                <a:gd name="T28" fmla="*/ 206 w 295"/>
                <a:gd name="T29" fmla="*/ 284 h 295"/>
                <a:gd name="T30" fmla="*/ 177 w 295"/>
                <a:gd name="T31" fmla="*/ 292 h 295"/>
                <a:gd name="T32" fmla="*/ 148 w 295"/>
                <a:gd name="T33" fmla="*/ 295 h 295"/>
                <a:gd name="T34" fmla="*/ 118 w 295"/>
                <a:gd name="T35" fmla="*/ 292 h 295"/>
                <a:gd name="T36" fmla="*/ 91 w 295"/>
                <a:gd name="T37" fmla="*/ 284 h 295"/>
                <a:gd name="T38" fmla="*/ 65 w 295"/>
                <a:gd name="T39" fmla="*/ 269 h 295"/>
                <a:gd name="T40" fmla="*/ 44 w 295"/>
                <a:gd name="T41" fmla="*/ 252 h 295"/>
                <a:gd name="T42" fmla="*/ 26 w 295"/>
                <a:gd name="T43" fmla="*/ 230 h 295"/>
                <a:gd name="T44" fmla="*/ 12 w 295"/>
                <a:gd name="T45" fmla="*/ 204 h 295"/>
                <a:gd name="T46" fmla="*/ 3 w 295"/>
                <a:gd name="T47" fmla="*/ 177 h 295"/>
                <a:gd name="T48" fmla="*/ 0 w 295"/>
                <a:gd name="T49" fmla="*/ 147 h 295"/>
                <a:gd name="T50" fmla="*/ 3 w 295"/>
                <a:gd name="T51" fmla="*/ 118 h 295"/>
                <a:gd name="T52" fmla="*/ 12 w 295"/>
                <a:gd name="T53" fmla="*/ 89 h 295"/>
                <a:gd name="T54" fmla="*/ 26 w 295"/>
                <a:gd name="T55" fmla="*/ 65 h 295"/>
                <a:gd name="T56" fmla="*/ 44 w 295"/>
                <a:gd name="T57" fmla="*/ 42 h 295"/>
                <a:gd name="T58" fmla="*/ 65 w 295"/>
                <a:gd name="T59" fmla="*/ 25 h 295"/>
                <a:gd name="T60" fmla="*/ 91 w 295"/>
                <a:gd name="T61" fmla="*/ 11 h 295"/>
                <a:gd name="T62" fmla="*/ 118 w 295"/>
                <a:gd name="T63" fmla="*/ 3 h 295"/>
                <a:gd name="T64" fmla="*/ 148 w 295"/>
                <a:gd name="T65" fmla="*/ 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95" h="295">
                  <a:moveTo>
                    <a:pt x="148" y="0"/>
                  </a:moveTo>
                  <a:lnTo>
                    <a:pt x="177" y="3"/>
                  </a:lnTo>
                  <a:lnTo>
                    <a:pt x="206" y="11"/>
                  </a:lnTo>
                  <a:lnTo>
                    <a:pt x="230" y="25"/>
                  </a:lnTo>
                  <a:lnTo>
                    <a:pt x="253" y="42"/>
                  </a:lnTo>
                  <a:lnTo>
                    <a:pt x="270" y="65"/>
                  </a:lnTo>
                  <a:lnTo>
                    <a:pt x="284" y="89"/>
                  </a:lnTo>
                  <a:lnTo>
                    <a:pt x="292" y="118"/>
                  </a:lnTo>
                  <a:lnTo>
                    <a:pt x="295" y="147"/>
                  </a:lnTo>
                  <a:lnTo>
                    <a:pt x="292" y="177"/>
                  </a:lnTo>
                  <a:lnTo>
                    <a:pt x="284" y="204"/>
                  </a:lnTo>
                  <a:lnTo>
                    <a:pt x="270" y="230"/>
                  </a:lnTo>
                  <a:lnTo>
                    <a:pt x="253" y="252"/>
                  </a:lnTo>
                  <a:lnTo>
                    <a:pt x="230" y="269"/>
                  </a:lnTo>
                  <a:lnTo>
                    <a:pt x="206" y="284"/>
                  </a:lnTo>
                  <a:lnTo>
                    <a:pt x="177" y="292"/>
                  </a:lnTo>
                  <a:lnTo>
                    <a:pt x="148" y="295"/>
                  </a:lnTo>
                  <a:lnTo>
                    <a:pt x="118" y="292"/>
                  </a:lnTo>
                  <a:lnTo>
                    <a:pt x="91" y="284"/>
                  </a:lnTo>
                  <a:lnTo>
                    <a:pt x="65" y="269"/>
                  </a:lnTo>
                  <a:lnTo>
                    <a:pt x="44" y="252"/>
                  </a:lnTo>
                  <a:lnTo>
                    <a:pt x="26" y="230"/>
                  </a:lnTo>
                  <a:lnTo>
                    <a:pt x="12" y="204"/>
                  </a:lnTo>
                  <a:lnTo>
                    <a:pt x="3" y="177"/>
                  </a:lnTo>
                  <a:lnTo>
                    <a:pt x="0" y="147"/>
                  </a:lnTo>
                  <a:lnTo>
                    <a:pt x="3" y="118"/>
                  </a:lnTo>
                  <a:lnTo>
                    <a:pt x="12" y="89"/>
                  </a:lnTo>
                  <a:lnTo>
                    <a:pt x="26" y="65"/>
                  </a:lnTo>
                  <a:lnTo>
                    <a:pt x="44" y="42"/>
                  </a:lnTo>
                  <a:lnTo>
                    <a:pt x="65" y="25"/>
                  </a:lnTo>
                  <a:lnTo>
                    <a:pt x="91" y="11"/>
                  </a:lnTo>
                  <a:lnTo>
                    <a:pt x="118" y="3"/>
                  </a:lnTo>
                  <a:lnTo>
                    <a:pt x="148"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4" name="Freeform 37"/>
            <p:cNvSpPr/>
            <p:nvPr/>
          </p:nvSpPr>
          <p:spPr bwMode="auto">
            <a:xfrm>
              <a:off x="8512176" y="1912938"/>
              <a:ext cx="69850" cy="26988"/>
            </a:xfrm>
            <a:custGeom>
              <a:avLst/>
              <a:gdLst>
                <a:gd name="T0" fmla="*/ 223 w 608"/>
                <a:gd name="T1" fmla="*/ 0 h 237"/>
                <a:gd name="T2" fmla="*/ 251 w 608"/>
                <a:gd name="T3" fmla="*/ 0 h 237"/>
                <a:gd name="T4" fmla="*/ 270 w 608"/>
                <a:gd name="T5" fmla="*/ 2 h 237"/>
                <a:gd name="T6" fmla="*/ 287 w 608"/>
                <a:gd name="T7" fmla="*/ 9 h 237"/>
                <a:gd name="T8" fmla="*/ 300 w 608"/>
                <a:gd name="T9" fmla="*/ 21 h 237"/>
                <a:gd name="T10" fmla="*/ 334 w 608"/>
                <a:gd name="T11" fmla="*/ 9 h 237"/>
                <a:gd name="T12" fmla="*/ 371 w 608"/>
                <a:gd name="T13" fmla="*/ 2 h 237"/>
                <a:gd name="T14" fmla="*/ 411 w 608"/>
                <a:gd name="T15" fmla="*/ 0 h 237"/>
                <a:gd name="T16" fmla="*/ 446 w 608"/>
                <a:gd name="T17" fmla="*/ 2 h 237"/>
                <a:gd name="T18" fmla="*/ 479 w 608"/>
                <a:gd name="T19" fmla="*/ 7 h 237"/>
                <a:gd name="T20" fmla="*/ 510 w 608"/>
                <a:gd name="T21" fmla="*/ 16 h 237"/>
                <a:gd name="T22" fmla="*/ 537 w 608"/>
                <a:gd name="T23" fmla="*/ 28 h 237"/>
                <a:gd name="T24" fmla="*/ 562 w 608"/>
                <a:gd name="T25" fmla="*/ 42 h 237"/>
                <a:gd name="T26" fmla="*/ 581 w 608"/>
                <a:gd name="T27" fmla="*/ 59 h 237"/>
                <a:gd name="T28" fmla="*/ 595 w 608"/>
                <a:gd name="T29" fmla="*/ 78 h 237"/>
                <a:gd name="T30" fmla="*/ 605 w 608"/>
                <a:gd name="T31" fmla="*/ 98 h 237"/>
                <a:gd name="T32" fmla="*/ 608 w 608"/>
                <a:gd name="T33" fmla="*/ 119 h 237"/>
                <a:gd name="T34" fmla="*/ 605 w 608"/>
                <a:gd name="T35" fmla="*/ 140 h 237"/>
                <a:gd name="T36" fmla="*/ 595 w 608"/>
                <a:gd name="T37" fmla="*/ 160 h 237"/>
                <a:gd name="T38" fmla="*/ 581 w 608"/>
                <a:gd name="T39" fmla="*/ 178 h 237"/>
                <a:gd name="T40" fmla="*/ 562 w 608"/>
                <a:gd name="T41" fmla="*/ 196 h 237"/>
                <a:gd name="T42" fmla="*/ 537 w 608"/>
                <a:gd name="T43" fmla="*/ 210 h 237"/>
                <a:gd name="T44" fmla="*/ 510 w 608"/>
                <a:gd name="T45" fmla="*/ 221 h 237"/>
                <a:gd name="T46" fmla="*/ 479 w 608"/>
                <a:gd name="T47" fmla="*/ 230 h 237"/>
                <a:gd name="T48" fmla="*/ 446 w 608"/>
                <a:gd name="T49" fmla="*/ 235 h 237"/>
                <a:gd name="T50" fmla="*/ 411 w 608"/>
                <a:gd name="T51" fmla="*/ 237 h 237"/>
                <a:gd name="T52" fmla="*/ 380 w 608"/>
                <a:gd name="T53" fmla="*/ 235 h 237"/>
                <a:gd name="T54" fmla="*/ 350 w 608"/>
                <a:gd name="T55" fmla="*/ 231 h 237"/>
                <a:gd name="T56" fmla="*/ 323 w 608"/>
                <a:gd name="T57" fmla="*/ 224 h 237"/>
                <a:gd name="T58" fmla="*/ 297 w 608"/>
                <a:gd name="T59" fmla="*/ 215 h 237"/>
                <a:gd name="T60" fmla="*/ 269 w 608"/>
                <a:gd name="T61" fmla="*/ 220 h 237"/>
                <a:gd name="T62" fmla="*/ 238 w 608"/>
                <a:gd name="T63" fmla="*/ 223 h 237"/>
                <a:gd name="T64" fmla="*/ 205 w 608"/>
                <a:gd name="T65" fmla="*/ 224 h 237"/>
                <a:gd name="T66" fmla="*/ 169 w 608"/>
                <a:gd name="T67" fmla="*/ 223 h 237"/>
                <a:gd name="T68" fmla="*/ 133 w 608"/>
                <a:gd name="T69" fmla="*/ 219 h 237"/>
                <a:gd name="T70" fmla="*/ 102 w 608"/>
                <a:gd name="T71" fmla="*/ 213 h 237"/>
                <a:gd name="T72" fmla="*/ 73 w 608"/>
                <a:gd name="T73" fmla="*/ 205 h 237"/>
                <a:gd name="T74" fmla="*/ 48 w 608"/>
                <a:gd name="T75" fmla="*/ 195 h 237"/>
                <a:gd name="T76" fmla="*/ 27 w 608"/>
                <a:gd name="T77" fmla="*/ 183 h 237"/>
                <a:gd name="T78" fmla="*/ 12 w 608"/>
                <a:gd name="T79" fmla="*/ 170 h 237"/>
                <a:gd name="T80" fmla="*/ 3 w 608"/>
                <a:gd name="T81" fmla="*/ 157 h 237"/>
                <a:gd name="T82" fmla="*/ 0 w 608"/>
                <a:gd name="T83" fmla="*/ 142 h 237"/>
                <a:gd name="T84" fmla="*/ 3 w 608"/>
                <a:gd name="T85" fmla="*/ 128 h 237"/>
                <a:gd name="T86" fmla="*/ 11 w 608"/>
                <a:gd name="T87" fmla="*/ 115 h 237"/>
                <a:gd name="T88" fmla="*/ 25 w 608"/>
                <a:gd name="T89" fmla="*/ 103 h 237"/>
                <a:gd name="T90" fmla="*/ 44 w 608"/>
                <a:gd name="T91" fmla="*/ 92 h 237"/>
                <a:gd name="T92" fmla="*/ 66 w 608"/>
                <a:gd name="T93" fmla="*/ 83 h 237"/>
                <a:gd name="T94" fmla="*/ 92 w 608"/>
                <a:gd name="T95" fmla="*/ 74 h 237"/>
                <a:gd name="T96" fmla="*/ 121 w 608"/>
                <a:gd name="T97" fmla="*/ 67 h 237"/>
                <a:gd name="T98" fmla="*/ 154 w 608"/>
                <a:gd name="T99" fmla="*/ 63 h 237"/>
                <a:gd name="T100" fmla="*/ 158 w 608"/>
                <a:gd name="T101" fmla="*/ 46 h 237"/>
                <a:gd name="T102" fmla="*/ 165 w 608"/>
                <a:gd name="T103" fmla="*/ 31 h 237"/>
                <a:gd name="T104" fmla="*/ 176 w 608"/>
                <a:gd name="T105" fmla="*/ 18 h 237"/>
                <a:gd name="T106" fmla="*/ 189 w 608"/>
                <a:gd name="T107" fmla="*/ 8 h 237"/>
                <a:gd name="T108" fmla="*/ 205 w 608"/>
                <a:gd name="T109" fmla="*/ 2 h 237"/>
                <a:gd name="T110" fmla="*/ 223 w 608"/>
                <a:gd name="T111"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08" h="237">
                  <a:moveTo>
                    <a:pt x="223" y="0"/>
                  </a:moveTo>
                  <a:lnTo>
                    <a:pt x="251" y="0"/>
                  </a:lnTo>
                  <a:lnTo>
                    <a:pt x="270" y="2"/>
                  </a:lnTo>
                  <a:lnTo>
                    <a:pt x="287" y="9"/>
                  </a:lnTo>
                  <a:lnTo>
                    <a:pt x="300" y="21"/>
                  </a:lnTo>
                  <a:lnTo>
                    <a:pt x="334" y="9"/>
                  </a:lnTo>
                  <a:lnTo>
                    <a:pt x="371" y="2"/>
                  </a:lnTo>
                  <a:lnTo>
                    <a:pt x="411" y="0"/>
                  </a:lnTo>
                  <a:lnTo>
                    <a:pt x="446" y="2"/>
                  </a:lnTo>
                  <a:lnTo>
                    <a:pt x="479" y="7"/>
                  </a:lnTo>
                  <a:lnTo>
                    <a:pt x="510" y="16"/>
                  </a:lnTo>
                  <a:lnTo>
                    <a:pt x="537" y="28"/>
                  </a:lnTo>
                  <a:lnTo>
                    <a:pt x="562" y="42"/>
                  </a:lnTo>
                  <a:lnTo>
                    <a:pt x="581" y="59"/>
                  </a:lnTo>
                  <a:lnTo>
                    <a:pt x="595" y="78"/>
                  </a:lnTo>
                  <a:lnTo>
                    <a:pt x="605" y="98"/>
                  </a:lnTo>
                  <a:lnTo>
                    <a:pt x="608" y="119"/>
                  </a:lnTo>
                  <a:lnTo>
                    <a:pt x="605" y="140"/>
                  </a:lnTo>
                  <a:lnTo>
                    <a:pt x="595" y="160"/>
                  </a:lnTo>
                  <a:lnTo>
                    <a:pt x="581" y="178"/>
                  </a:lnTo>
                  <a:lnTo>
                    <a:pt x="562" y="196"/>
                  </a:lnTo>
                  <a:lnTo>
                    <a:pt x="537" y="210"/>
                  </a:lnTo>
                  <a:lnTo>
                    <a:pt x="510" y="221"/>
                  </a:lnTo>
                  <a:lnTo>
                    <a:pt x="479" y="230"/>
                  </a:lnTo>
                  <a:lnTo>
                    <a:pt x="446" y="235"/>
                  </a:lnTo>
                  <a:lnTo>
                    <a:pt x="411" y="237"/>
                  </a:lnTo>
                  <a:lnTo>
                    <a:pt x="380" y="235"/>
                  </a:lnTo>
                  <a:lnTo>
                    <a:pt x="350" y="231"/>
                  </a:lnTo>
                  <a:lnTo>
                    <a:pt x="323" y="224"/>
                  </a:lnTo>
                  <a:lnTo>
                    <a:pt x="297" y="215"/>
                  </a:lnTo>
                  <a:lnTo>
                    <a:pt x="269" y="220"/>
                  </a:lnTo>
                  <a:lnTo>
                    <a:pt x="238" y="223"/>
                  </a:lnTo>
                  <a:lnTo>
                    <a:pt x="205" y="224"/>
                  </a:lnTo>
                  <a:lnTo>
                    <a:pt x="169" y="223"/>
                  </a:lnTo>
                  <a:lnTo>
                    <a:pt x="133" y="219"/>
                  </a:lnTo>
                  <a:lnTo>
                    <a:pt x="102" y="213"/>
                  </a:lnTo>
                  <a:lnTo>
                    <a:pt x="73" y="205"/>
                  </a:lnTo>
                  <a:lnTo>
                    <a:pt x="48" y="195"/>
                  </a:lnTo>
                  <a:lnTo>
                    <a:pt x="27" y="183"/>
                  </a:lnTo>
                  <a:lnTo>
                    <a:pt x="12" y="170"/>
                  </a:lnTo>
                  <a:lnTo>
                    <a:pt x="3" y="157"/>
                  </a:lnTo>
                  <a:lnTo>
                    <a:pt x="0" y="142"/>
                  </a:lnTo>
                  <a:lnTo>
                    <a:pt x="3" y="128"/>
                  </a:lnTo>
                  <a:lnTo>
                    <a:pt x="11" y="115"/>
                  </a:lnTo>
                  <a:lnTo>
                    <a:pt x="25" y="103"/>
                  </a:lnTo>
                  <a:lnTo>
                    <a:pt x="44" y="92"/>
                  </a:lnTo>
                  <a:lnTo>
                    <a:pt x="66" y="83"/>
                  </a:lnTo>
                  <a:lnTo>
                    <a:pt x="92" y="74"/>
                  </a:lnTo>
                  <a:lnTo>
                    <a:pt x="121" y="67"/>
                  </a:lnTo>
                  <a:lnTo>
                    <a:pt x="154" y="63"/>
                  </a:lnTo>
                  <a:lnTo>
                    <a:pt x="158" y="46"/>
                  </a:lnTo>
                  <a:lnTo>
                    <a:pt x="165" y="31"/>
                  </a:lnTo>
                  <a:lnTo>
                    <a:pt x="176" y="18"/>
                  </a:lnTo>
                  <a:lnTo>
                    <a:pt x="189" y="8"/>
                  </a:lnTo>
                  <a:lnTo>
                    <a:pt x="205" y="2"/>
                  </a:lnTo>
                  <a:lnTo>
                    <a:pt x="223"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grpSp>
      <p:grpSp>
        <p:nvGrpSpPr>
          <p:cNvPr id="26" name="Group 125"/>
          <p:cNvGrpSpPr/>
          <p:nvPr/>
        </p:nvGrpSpPr>
        <p:grpSpPr>
          <a:xfrm>
            <a:off x="8337645" y="1099011"/>
            <a:ext cx="530110" cy="408688"/>
            <a:chOff x="4859338" y="3862388"/>
            <a:chExt cx="568325" cy="438151"/>
          </a:xfrm>
          <a:solidFill>
            <a:schemeClr val="bg1"/>
          </a:solidFill>
        </p:grpSpPr>
        <p:sp>
          <p:nvSpPr>
            <p:cNvPr id="27" name="Freeform 150"/>
            <p:cNvSpPr>
              <a:spLocks noEditPoints="1"/>
            </p:cNvSpPr>
            <p:nvPr/>
          </p:nvSpPr>
          <p:spPr bwMode="auto">
            <a:xfrm>
              <a:off x="4859338" y="3862388"/>
              <a:ext cx="568325" cy="249238"/>
            </a:xfrm>
            <a:custGeom>
              <a:avLst/>
              <a:gdLst>
                <a:gd name="T0" fmla="*/ 1791 w 3582"/>
                <a:gd name="T1" fmla="*/ 179 h 1414"/>
                <a:gd name="T2" fmla="*/ 350 w 3582"/>
                <a:gd name="T3" fmla="*/ 675 h 1414"/>
                <a:gd name="T4" fmla="*/ 1791 w 3582"/>
                <a:gd name="T5" fmla="*/ 1233 h 1414"/>
                <a:gd name="T6" fmla="*/ 3232 w 3582"/>
                <a:gd name="T7" fmla="*/ 675 h 1414"/>
                <a:gd name="T8" fmla="*/ 1791 w 3582"/>
                <a:gd name="T9" fmla="*/ 179 h 1414"/>
                <a:gd name="T10" fmla="*/ 1780 w 3582"/>
                <a:gd name="T11" fmla="*/ 0 h 1414"/>
                <a:gd name="T12" fmla="*/ 1802 w 3582"/>
                <a:gd name="T13" fmla="*/ 0 h 1414"/>
                <a:gd name="T14" fmla="*/ 1826 w 3582"/>
                <a:gd name="T15" fmla="*/ 5 h 1414"/>
                <a:gd name="T16" fmla="*/ 3520 w 3582"/>
                <a:gd name="T17" fmla="*/ 589 h 1414"/>
                <a:gd name="T18" fmla="*/ 3541 w 3582"/>
                <a:gd name="T19" fmla="*/ 599 h 1414"/>
                <a:gd name="T20" fmla="*/ 3558 w 3582"/>
                <a:gd name="T21" fmla="*/ 612 h 1414"/>
                <a:gd name="T22" fmla="*/ 3571 w 3582"/>
                <a:gd name="T23" fmla="*/ 629 h 1414"/>
                <a:gd name="T24" fmla="*/ 3579 w 3582"/>
                <a:gd name="T25" fmla="*/ 648 h 1414"/>
                <a:gd name="T26" fmla="*/ 3582 w 3582"/>
                <a:gd name="T27" fmla="*/ 669 h 1414"/>
                <a:gd name="T28" fmla="*/ 3580 w 3582"/>
                <a:gd name="T29" fmla="*/ 689 h 1414"/>
                <a:gd name="T30" fmla="*/ 3572 w 3582"/>
                <a:gd name="T31" fmla="*/ 708 h 1414"/>
                <a:gd name="T32" fmla="*/ 3560 w 3582"/>
                <a:gd name="T33" fmla="*/ 725 h 1414"/>
                <a:gd name="T34" fmla="*/ 3545 w 3582"/>
                <a:gd name="T35" fmla="*/ 739 h 1414"/>
                <a:gd name="T36" fmla="*/ 3525 w 3582"/>
                <a:gd name="T37" fmla="*/ 750 h 1414"/>
                <a:gd name="T38" fmla="*/ 1829 w 3582"/>
                <a:gd name="T39" fmla="*/ 1407 h 1414"/>
                <a:gd name="T40" fmla="*/ 1810 w 3582"/>
                <a:gd name="T41" fmla="*/ 1412 h 1414"/>
                <a:gd name="T42" fmla="*/ 1791 w 3582"/>
                <a:gd name="T43" fmla="*/ 1414 h 1414"/>
                <a:gd name="T44" fmla="*/ 1772 w 3582"/>
                <a:gd name="T45" fmla="*/ 1412 h 1414"/>
                <a:gd name="T46" fmla="*/ 1753 w 3582"/>
                <a:gd name="T47" fmla="*/ 1407 h 1414"/>
                <a:gd name="T48" fmla="*/ 58 w 3582"/>
                <a:gd name="T49" fmla="*/ 750 h 1414"/>
                <a:gd name="T50" fmla="*/ 38 w 3582"/>
                <a:gd name="T51" fmla="*/ 739 h 1414"/>
                <a:gd name="T52" fmla="*/ 22 w 3582"/>
                <a:gd name="T53" fmla="*/ 725 h 1414"/>
                <a:gd name="T54" fmla="*/ 10 w 3582"/>
                <a:gd name="T55" fmla="*/ 708 h 1414"/>
                <a:gd name="T56" fmla="*/ 2 w 3582"/>
                <a:gd name="T57" fmla="*/ 689 h 1414"/>
                <a:gd name="T58" fmla="*/ 0 w 3582"/>
                <a:gd name="T59" fmla="*/ 669 h 1414"/>
                <a:gd name="T60" fmla="*/ 0 w 3582"/>
                <a:gd name="T61" fmla="*/ 669 h 1414"/>
                <a:gd name="T62" fmla="*/ 3 w 3582"/>
                <a:gd name="T63" fmla="*/ 648 h 1414"/>
                <a:gd name="T64" fmla="*/ 11 w 3582"/>
                <a:gd name="T65" fmla="*/ 629 h 1414"/>
                <a:gd name="T66" fmla="*/ 24 w 3582"/>
                <a:gd name="T67" fmla="*/ 612 h 1414"/>
                <a:gd name="T68" fmla="*/ 41 w 3582"/>
                <a:gd name="T69" fmla="*/ 599 h 1414"/>
                <a:gd name="T70" fmla="*/ 61 w 3582"/>
                <a:gd name="T71" fmla="*/ 589 h 1414"/>
                <a:gd name="T72" fmla="*/ 1757 w 3582"/>
                <a:gd name="T73" fmla="*/ 5 h 1414"/>
                <a:gd name="T74" fmla="*/ 1780 w 3582"/>
                <a:gd name="T75" fmla="*/ 0 h 1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582" h="1414">
                  <a:moveTo>
                    <a:pt x="1791" y="179"/>
                  </a:moveTo>
                  <a:lnTo>
                    <a:pt x="350" y="675"/>
                  </a:lnTo>
                  <a:lnTo>
                    <a:pt x="1791" y="1233"/>
                  </a:lnTo>
                  <a:lnTo>
                    <a:pt x="3232" y="675"/>
                  </a:lnTo>
                  <a:lnTo>
                    <a:pt x="1791" y="179"/>
                  </a:lnTo>
                  <a:close/>
                  <a:moveTo>
                    <a:pt x="1780" y="0"/>
                  </a:moveTo>
                  <a:lnTo>
                    <a:pt x="1802" y="0"/>
                  </a:lnTo>
                  <a:lnTo>
                    <a:pt x="1826" y="5"/>
                  </a:lnTo>
                  <a:lnTo>
                    <a:pt x="3520" y="589"/>
                  </a:lnTo>
                  <a:lnTo>
                    <a:pt x="3541" y="599"/>
                  </a:lnTo>
                  <a:lnTo>
                    <a:pt x="3558" y="612"/>
                  </a:lnTo>
                  <a:lnTo>
                    <a:pt x="3571" y="629"/>
                  </a:lnTo>
                  <a:lnTo>
                    <a:pt x="3579" y="648"/>
                  </a:lnTo>
                  <a:lnTo>
                    <a:pt x="3582" y="669"/>
                  </a:lnTo>
                  <a:lnTo>
                    <a:pt x="3580" y="689"/>
                  </a:lnTo>
                  <a:lnTo>
                    <a:pt x="3572" y="708"/>
                  </a:lnTo>
                  <a:lnTo>
                    <a:pt x="3560" y="725"/>
                  </a:lnTo>
                  <a:lnTo>
                    <a:pt x="3545" y="739"/>
                  </a:lnTo>
                  <a:lnTo>
                    <a:pt x="3525" y="750"/>
                  </a:lnTo>
                  <a:lnTo>
                    <a:pt x="1829" y="1407"/>
                  </a:lnTo>
                  <a:lnTo>
                    <a:pt x="1810" y="1412"/>
                  </a:lnTo>
                  <a:lnTo>
                    <a:pt x="1791" y="1414"/>
                  </a:lnTo>
                  <a:lnTo>
                    <a:pt x="1772" y="1412"/>
                  </a:lnTo>
                  <a:lnTo>
                    <a:pt x="1753" y="1407"/>
                  </a:lnTo>
                  <a:lnTo>
                    <a:pt x="58" y="750"/>
                  </a:lnTo>
                  <a:lnTo>
                    <a:pt x="38" y="739"/>
                  </a:lnTo>
                  <a:lnTo>
                    <a:pt x="22" y="725"/>
                  </a:lnTo>
                  <a:lnTo>
                    <a:pt x="10" y="708"/>
                  </a:lnTo>
                  <a:lnTo>
                    <a:pt x="2" y="689"/>
                  </a:lnTo>
                  <a:lnTo>
                    <a:pt x="0" y="669"/>
                  </a:lnTo>
                  <a:lnTo>
                    <a:pt x="0" y="669"/>
                  </a:lnTo>
                  <a:lnTo>
                    <a:pt x="3" y="648"/>
                  </a:lnTo>
                  <a:lnTo>
                    <a:pt x="11" y="629"/>
                  </a:lnTo>
                  <a:lnTo>
                    <a:pt x="24" y="612"/>
                  </a:lnTo>
                  <a:lnTo>
                    <a:pt x="41" y="599"/>
                  </a:lnTo>
                  <a:lnTo>
                    <a:pt x="61" y="589"/>
                  </a:lnTo>
                  <a:lnTo>
                    <a:pt x="1757" y="5"/>
                  </a:lnTo>
                  <a:lnTo>
                    <a:pt x="1780"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28" name="Freeform 151"/>
            <p:cNvSpPr/>
            <p:nvPr/>
          </p:nvSpPr>
          <p:spPr bwMode="auto">
            <a:xfrm>
              <a:off x="4859338" y="4030663"/>
              <a:ext cx="568325" cy="147638"/>
            </a:xfrm>
            <a:custGeom>
              <a:avLst/>
              <a:gdLst>
                <a:gd name="T0" fmla="*/ 91 w 3582"/>
                <a:gd name="T1" fmla="*/ 0 h 837"/>
                <a:gd name="T2" fmla="*/ 112 w 3582"/>
                <a:gd name="T3" fmla="*/ 1 h 837"/>
                <a:gd name="T4" fmla="*/ 133 w 3582"/>
                <a:gd name="T5" fmla="*/ 7 h 837"/>
                <a:gd name="T6" fmla="*/ 1791 w 3582"/>
                <a:gd name="T7" fmla="*/ 648 h 837"/>
                <a:gd name="T8" fmla="*/ 3449 w 3582"/>
                <a:gd name="T9" fmla="*/ 7 h 837"/>
                <a:gd name="T10" fmla="*/ 3470 w 3582"/>
                <a:gd name="T11" fmla="*/ 1 h 837"/>
                <a:gd name="T12" fmla="*/ 3491 w 3582"/>
                <a:gd name="T13" fmla="*/ 0 h 837"/>
                <a:gd name="T14" fmla="*/ 3512 w 3582"/>
                <a:gd name="T15" fmla="*/ 3 h 837"/>
                <a:gd name="T16" fmla="*/ 3532 w 3582"/>
                <a:gd name="T17" fmla="*/ 10 h 837"/>
                <a:gd name="T18" fmla="*/ 3549 w 3582"/>
                <a:gd name="T19" fmla="*/ 21 h 837"/>
                <a:gd name="T20" fmla="*/ 3564 w 3582"/>
                <a:gd name="T21" fmla="*/ 35 h 837"/>
                <a:gd name="T22" fmla="*/ 3575 w 3582"/>
                <a:gd name="T23" fmla="*/ 52 h 837"/>
                <a:gd name="T24" fmla="*/ 3581 w 3582"/>
                <a:gd name="T25" fmla="*/ 71 h 837"/>
                <a:gd name="T26" fmla="*/ 3582 w 3582"/>
                <a:gd name="T27" fmla="*/ 90 h 837"/>
                <a:gd name="T28" fmla="*/ 3579 w 3582"/>
                <a:gd name="T29" fmla="*/ 109 h 837"/>
                <a:gd name="T30" fmla="*/ 3571 w 3582"/>
                <a:gd name="T31" fmla="*/ 126 h 837"/>
                <a:gd name="T32" fmla="*/ 3559 w 3582"/>
                <a:gd name="T33" fmla="*/ 142 h 837"/>
                <a:gd name="T34" fmla="*/ 3544 w 3582"/>
                <a:gd name="T35" fmla="*/ 155 h 837"/>
                <a:gd name="T36" fmla="*/ 3525 w 3582"/>
                <a:gd name="T37" fmla="*/ 165 h 837"/>
                <a:gd name="T38" fmla="*/ 1791 w 3582"/>
                <a:gd name="T39" fmla="*/ 837 h 837"/>
                <a:gd name="T40" fmla="*/ 58 w 3582"/>
                <a:gd name="T41" fmla="*/ 165 h 837"/>
                <a:gd name="T42" fmla="*/ 39 w 3582"/>
                <a:gd name="T43" fmla="*/ 155 h 837"/>
                <a:gd name="T44" fmla="*/ 23 w 3582"/>
                <a:gd name="T45" fmla="*/ 142 h 837"/>
                <a:gd name="T46" fmla="*/ 11 w 3582"/>
                <a:gd name="T47" fmla="*/ 126 h 837"/>
                <a:gd name="T48" fmla="*/ 3 w 3582"/>
                <a:gd name="T49" fmla="*/ 109 h 837"/>
                <a:gd name="T50" fmla="*/ 0 w 3582"/>
                <a:gd name="T51" fmla="*/ 90 h 837"/>
                <a:gd name="T52" fmla="*/ 1 w 3582"/>
                <a:gd name="T53" fmla="*/ 71 h 837"/>
                <a:gd name="T54" fmla="*/ 8 w 3582"/>
                <a:gd name="T55" fmla="*/ 52 h 837"/>
                <a:gd name="T56" fmla="*/ 19 w 3582"/>
                <a:gd name="T57" fmla="*/ 35 h 837"/>
                <a:gd name="T58" fmla="*/ 33 w 3582"/>
                <a:gd name="T59" fmla="*/ 21 h 837"/>
                <a:gd name="T60" fmla="*/ 51 w 3582"/>
                <a:gd name="T61" fmla="*/ 10 h 837"/>
                <a:gd name="T62" fmla="*/ 70 w 3582"/>
                <a:gd name="T63" fmla="*/ 3 h 837"/>
                <a:gd name="T64" fmla="*/ 91 w 3582"/>
                <a:gd name="T65" fmla="*/ 0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82" h="837">
                  <a:moveTo>
                    <a:pt x="91" y="0"/>
                  </a:moveTo>
                  <a:lnTo>
                    <a:pt x="112" y="1"/>
                  </a:lnTo>
                  <a:lnTo>
                    <a:pt x="133" y="7"/>
                  </a:lnTo>
                  <a:lnTo>
                    <a:pt x="1791" y="648"/>
                  </a:lnTo>
                  <a:lnTo>
                    <a:pt x="3449" y="7"/>
                  </a:lnTo>
                  <a:lnTo>
                    <a:pt x="3470" y="1"/>
                  </a:lnTo>
                  <a:lnTo>
                    <a:pt x="3491" y="0"/>
                  </a:lnTo>
                  <a:lnTo>
                    <a:pt x="3512" y="3"/>
                  </a:lnTo>
                  <a:lnTo>
                    <a:pt x="3532" y="10"/>
                  </a:lnTo>
                  <a:lnTo>
                    <a:pt x="3549" y="21"/>
                  </a:lnTo>
                  <a:lnTo>
                    <a:pt x="3564" y="35"/>
                  </a:lnTo>
                  <a:lnTo>
                    <a:pt x="3575" y="52"/>
                  </a:lnTo>
                  <a:lnTo>
                    <a:pt x="3581" y="71"/>
                  </a:lnTo>
                  <a:lnTo>
                    <a:pt x="3582" y="90"/>
                  </a:lnTo>
                  <a:lnTo>
                    <a:pt x="3579" y="109"/>
                  </a:lnTo>
                  <a:lnTo>
                    <a:pt x="3571" y="126"/>
                  </a:lnTo>
                  <a:lnTo>
                    <a:pt x="3559" y="142"/>
                  </a:lnTo>
                  <a:lnTo>
                    <a:pt x="3544" y="155"/>
                  </a:lnTo>
                  <a:lnTo>
                    <a:pt x="3525" y="165"/>
                  </a:lnTo>
                  <a:lnTo>
                    <a:pt x="1791" y="837"/>
                  </a:lnTo>
                  <a:lnTo>
                    <a:pt x="58" y="165"/>
                  </a:lnTo>
                  <a:lnTo>
                    <a:pt x="39" y="155"/>
                  </a:lnTo>
                  <a:lnTo>
                    <a:pt x="23" y="142"/>
                  </a:lnTo>
                  <a:lnTo>
                    <a:pt x="11" y="126"/>
                  </a:lnTo>
                  <a:lnTo>
                    <a:pt x="3" y="109"/>
                  </a:lnTo>
                  <a:lnTo>
                    <a:pt x="0" y="90"/>
                  </a:lnTo>
                  <a:lnTo>
                    <a:pt x="1" y="71"/>
                  </a:lnTo>
                  <a:lnTo>
                    <a:pt x="8" y="52"/>
                  </a:lnTo>
                  <a:lnTo>
                    <a:pt x="19" y="35"/>
                  </a:lnTo>
                  <a:lnTo>
                    <a:pt x="33" y="21"/>
                  </a:lnTo>
                  <a:lnTo>
                    <a:pt x="51" y="10"/>
                  </a:lnTo>
                  <a:lnTo>
                    <a:pt x="70" y="3"/>
                  </a:lnTo>
                  <a:lnTo>
                    <a:pt x="91"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29" name="Freeform 152"/>
            <p:cNvSpPr/>
            <p:nvPr/>
          </p:nvSpPr>
          <p:spPr bwMode="auto">
            <a:xfrm>
              <a:off x="4859338" y="4092576"/>
              <a:ext cx="568325" cy="147638"/>
            </a:xfrm>
            <a:custGeom>
              <a:avLst/>
              <a:gdLst>
                <a:gd name="T0" fmla="*/ 3491 w 3582"/>
                <a:gd name="T1" fmla="*/ 0 h 837"/>
                <a:gd name="T2" fmla="*/ 3512 w 3582"/>
                <a:gd name="T3" fmla="*/ 3 h 837"/>
                <a:gd name="T4" fmla="*/ 3532 w 3582"/>
                <a:gd name="T5" fmla="*/ 10 h 837"/>
                <a:gd name="T6" fmla="*/ 3549 w 3582"/>
                <a:gd name="T7" fmla="*/ 21 h 837"/>
                <a:gd name="T8" fmla="*/ 3564 w 3582"/>
                <a:gd name="T9" fmla="*/ 35 h 837"/>
                <a:gd name="T10" fmla="*/ 3575 w 3582"/>
                <a:gd name="T11" fmla="*/ 52 h 837"/>
                <a:gd name="T12" fmla="*/ 3581 w 3582"/>
                <a:gd name="T13" fmla="*/ 71 h 837"/>
                <a:gd name="T14" fmla="*/ 3582 w 3582"/>
                <a:gd name="T15" fmla="*/ 92 h 837"/>
                <a:gd name="T16" fmla="*/ 3579 w 3582"/>
                <a:gd name="T17" fmla="*/ 110 h 837"/>
                <a:gd name="T18" fmla="*/ 3571 w 3582"/>
                <a:gd name="T19" fmla="*/ 128 h 837"/>
                <a:gd name="T20" fmla="*/ 3559 w 3582"/>
                <a:gd name="T21" fmla="*/ 143 h 837"/>
                <a:gd name="T22" fmla="*/ 3544 w 3582"/>
                <a:gd name="T23" fmla="*/ 156 h 837"/>
                <a:gd name="T24" fmla="*/ 3525 w 3582"/>
                <a:gd name="T25" fmla="*/ 166 h 837"/>
                <a:gd name="T26" fmla="*/ 1791 w 3582"/>
                <a:gd name="T27" fmla="*/ 837 h 837"/>
                <a:gd name="T28" fmla="*/ 58 w 3582"/>
                <a:gd name="T29" fmla="*/ 166 h 837"/>
                <a:gd name="T30" fmla="*/ 39 w 3582"/>
                <a:gd name="T31" fmla="*/ 156 h 837"/>
                <a:gd name="T32" fmla="*/ 23 w 3582"/>
                <a:gd name="T33" fmla="*/ 143 h 837"/>
                <a:gd name="T34" fmla="*/ 11 w 3582"/>
                <a:gd name="T35" fmla="*/ 128 h 837"/>
                <a:gd name="T36" fmla="*/ 3 w 3582"/>
                <a:gd name="T37" fmla="*/ 110 h 837"/>
                <a:gd name="T38" fmla="*/ 0 w 3582"/>
                <a:gd name="T39" fmla="*/ 92 h 837"/>
                <a:gd name="T40" fmla="*/ 1 w 3582"/>
                <a:gd name="T41" fmla="*/ 71 h 837"/>
                <a:gd name="T42" fmla="*/ 8 w 3582"/>
                <a:gd name="T43" fmla="*/ 52 h 837"/>
                <a:gd name="T44" fmla="*/ 19 w 3582"/>
                <a:gd name="T45" fmla="*/ 35 h 837"/>
                <a:gd name="T46" fmla="*/ 33 w 3582"/>
                <a:gd name="T47" fmla="*/ 21 h 837"/>
                <a:gd name="T48" fmla="*/ 51 w 3582"/>
                <a:gd name="T49" fmla="*/ 10 h 837"/>
                <a:gd name="T50" fmla="*/ 70 w 3582"/>
                <a:gd name="T51" fmla="*/ 3 h 837"/>
                <a:gd name="T52" fmla="*/ 91 w 3582"/>
                <a:gd name="T53" fmla="*/ 0 h 837"/>
                <a:gd name="T54" fmla="*/ 112 w 3582"/>
                <a:gd name="T55" fmla="*/ 1 h 837"/>
                <a:gd name="T56" fmla="*/ 133 w 3582"/>
                <a:gd name="T57" fmla="*/ 7 h 837"/>
                <a:gd name="T58" fmla="*/ 1791 w 3582"/>
                <a:gd name="T59" fmla="*/ 650 h 837"/>
                <a:gd name="T60" fmla="*/ 3449 w 3582"/>
                <a:gd name="T61" fmla="*/ 7 h 837"/>
                <a:gd name="T62" fmla="*/ 3470 w 3582"/>
                <a:gd name="T63" fmla="*/ 1 h 837"/>
                <a:gd name="T64" fmla="*/ 3491 w 3582"/>
                <a:gd name="T65" fmla="*/ 0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82" h="837">
                  <a:moveTo>
                    <a:pt x="3491" y="0"/>
                  </a:moveTo>
                  <a:lnTo>
                    <a:pt x="3512" y="3"/>
                  </a:lnTo>
                  <a:lnTo>
                    <a:pt x="3532" y="10"/>
                  </a:lnTo>
                  <a:lnTo>
                    <a:pt x="3549" y="21"/>
                  </a:lnTo>
                  <a:lnTo>
                    <a:pt x="3564" y="35"/>
                  </a:lnTo>
                  <a:lnTo>
                    <a:pt x="3575" y="52"/>
                  </a:lnTo>
                  <a:lnTo>
                    <a:pt x="3581" y="71"/>
                  </a:lnTo>
                  <a:lnTo>
                    <a:pt x="3582" y="92"/>
                  </a:lnTo>
                  <a:lnTo>
                    <a:pt x="3579" y="110"/>
                  </a:lnTo>
                  <a:lnTo>
                    <a:pt x="3571" y="128"/>
                  </a:lnTo>
                  <a:lnTo>
                    <a:pt x="3559" y="143"/>
                  </a:lnTo>
                  <a:lnTo>
                    <a:pt x="3544" y="156"/>
                  </a:lnTo>
                  <a:lnTo>
                    <a:pt x="3525" y="166"/>
                  </a:lnTo>
                  <a:lnTo>
                    <a:pt x="1791" y="837"/>
                  </a:lnTo>
                  <a:lnTo>
                    <a:pt x="58" y="166"/>
                  </a:lnTo>
                  <a:lnTo>
                    <a:pt x="39" y="156"/>
                  </a:lnTo>
                  <a:lnTo>
                    <a:pt x="23" y="143"/>
                  </a:lnTo>
                  <a:lnTo>
                    <a:pt x="11" y="128"/>
                  </a:lnTo>
                  <a:lnTo>
                    <a:pt x="3" y="110"/>
                  </a:lnTo>
                  <a:lnTo>
                    <a:pt x="0" y="92"/>
                  </a:lnTo>
                  <a:lnTo>
                    <a:pt x="1" y="71"/>
                  </a:lnTo>
                  <a:lnTo>
                    <a:pt x="8" y="52"/>
                  </a:lnTo>
                  <a:lnTo>
                    <a:pt x="19" y="35"/>
                  </a:lnTo>
                  <a:lnTo>
                    <a:pt x="33" y="21"/>
                  </a:lnTo>
                  <a:lnTo>
                    <a:pt x="51" y="10"/>
                  </a:lnTo>
                  <a:lnTo>
                    <a:pt x="70" y="3"/>
                  </a:lnTo>
                  <a:lnTo>
                    <a:pt x="91" y="0"/>
                  </a:lnTo>
                  <a:lnTo>
                    <a:pt x="112" y="1"/>
                  </a:lnTo>
                  <a:lnTo>
                    <a:pt x="133" y="7"/>
                  </a:lnTo>
                  <a:lnTo>
                    <a:pt x="1791" y="650"/>
                  </a:lnTo>
                  <a:lnTo>
                    <a:pt x="3449" y="7"/>
                  </a:lnTo>
                  <a:lnTo>
                    <a:pt x="3470" y="1"/>
                  </a:lnTo>
                  <a:lnTo>
                    <a:pt x="3491"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0" name="Freeform 153"/>
            <p:cNvSpPr/>
            <p:nvPr/>
          </p:nvSpPr>
          <p:spPr bwMode="auto">
            <a:xfrm>
              <a:off x="4859338" y="4152901"/>
              <a:ext cx="568325" cy="147638"/>
            </a:xfrm>
            <a:custGeom>
              <a:avLst/>
              <a:gdLst>
                <a:gd name="T0" fmla="*/ 91 w 3582"/>
                <a:gd name="T1" fmla="*/ 0 h 838"/>
                <a:gd name="T2" fmla="*/ 112 w 3582"/>
                <a:gd name="T3" fmla="*/ 2 h 838"/>
                <a:gd name="T4" fmla="*/ 133 w 3582"/>
                <a:gd name="T5" fmla="*/ 8 h 838"/>
                <a:gd name="T6" fmla="*/ 1791 w 3582"/>
                <a:gd name="T7" fmla="*/ 650 h 838"/>
                <a:gd name="T8" fmla="*/ 3449 w 3582"/>
                <a:gd name="T9" fmla="*/ 8 h 838"/>
                <a:gd name="T10" fmla="*/ 3470 w 3582"/>
                <a:gd name="T11" fmla="*/ 2 h 838"/>
                <a:gd name="T12" fmla="*/ 3491 w 3582"/>
                <a:gd name="T13" fmla="*/ 1 h 838"/>
                <a:gd name="T14" fmla="*/ 3512 w 3582"/>
                <a:gd name="T15" fmla="*/ 5 h 838"/>
                <a:gd name="T16" fmla="*/ 3532 w 3582"/>
                <a:gd name="T17" fmla="*/ 12 h 838"/>
                <a:gd name="T18" fmla="*/ 3549 w 3582"/>
                <a:gd name="T19" fmla="*/ 22 h 838"/>
                <a:gd name="T20" fmla="*/ 3564 w 3582"/>
                <a:gd name="T21" fmla="*/ 36 h 838"/>
                <a:gd name="T22" fmla="*/ 3575 w 3582"/>
                <a:gd name="T23" fmla="*/ 54 h 838"/>
                <a:gd name="T24" fmla="*/ 3581 w 3582"/>
                <a:gd name="T25" fmla="*/ 73 h 838"/>
                <a:gd name="T26" fmla="*/ 3582 w 3582"/>
                <a:gd name="T27" fmla="*/ 92 h 838"/>
                <a:gd name="T28" fmla="*/ 3579 w 3582"/>
                <a:gd name="T29" fmla="*/ 111 h 838"/>
                <a:gd name="T30" fmla="*/ 3571 w 3582"/>
                <a:gd name="T31" fmla="*/ 128 h 838"/>
                <a:gd name="T32" fmla="*/ 3559 w 3582"/>
                <a:gd name="T33" fmla="*/ 144 h 838"/>
                <a:gd name="T34" fmla="*/ 3544 w 3582"/>
                <a:gd name="T35" fmla="*/ 157 h 838"/>
                <a:gd name="T36" fmla="*/ 3525 w 3582"/>
                <a:gd name="T37" fmla="*/ 167 h 838"/>
                <a:gd name="T38" fmla="*/ 1791 w 3582"/>
                <a:gd name="T39" fmla="*/ 838 h 838"/>
                <a:gd name="T40" fmla="*/ 58 w 3582"/>
                <a:gd name="T41" fmla="*/ 167 h 838"/>
                <a:gd name="T42" fmla="*/ 39 w 3582"/>
                <a:gd name="T43" fmla="*/ 157 h 838"/>
                <a:gd name="T44" fmla="*/ 23 w 3582"/>
                <a:gd name="T45" fmla="*/ 144 h 838"/>
                <a:gd name="T46" fmla="*/ 11 w 3582"/>
                <a:gd name="T47" fmla="*/ 128 h 838"/>
                <a:gd name="T48" fmla="*/ 3 w 3582"/>
                <a:gd name="T49" fmla="*/ 111 h 838"/>
                <a:gd name="T50" fmla="*/ 0 w 3582"/>
                <a:gd name="T51" fmla="*/ 92 h 838"/>
                <a:gd name="T52" fmla="*/ 1 w 3582"/>
                <a:gd name="T53" fmla="*/ 73 h 838"/>
                <a:gd name="T54" fmla="*/ 8 w 3582"/>
                <a:gd name="T55" fmla="*/ 54 h 838"/>
                <a:gd name="T56" fmla="*/ 19 w 3582"/>
                <a:gd name="T57" fmla="*/ 36 h 838"/>
                <a:gd name="T58" fmla="*/ 33 w 3582"/>
                <a:gd name="T59" fmla="*/ 22 h 838"/>
                <a:gd name="T60" fmla="*/ 51 w 3582"/>
                <a:gd name="T61" fmla="*/ 12 h 838"/>
                <a:gd name="T62" fmla="*/ 70 w 3582"/>
                <a:gd name="T63" fmla="*/ 4 h 838"/>
                <a:gd name="T64" fmla="*/ 91 w 3582"/>
                <a:gd name="T65" fmla="*/ 0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82" h="838">
                  <a:moveTo>
                    <a:pt x="91" y="0"/>
                  </a:moveTo>
                  <a:lnTo>
                    <a:pt x="112" y="2"/>
                  </a:lnTo>
                  <a:lnTo>
                    <a:pt x="133" y="8"/>
                  </a:lnTo>
                  <a:lnTo>
                    <a:pt x="1791" y="650"/>
                  </a:lnTo>
                  <a:lnTo>
                    <a:pt x="3449" y="8"/>
                  </a:lnTo>
                  <a:lnTo>
                    <a:pt x="3470" y="2"/>
                  </a:lnTo>
                  <a:lnTo>
                    <a:pt x="3491" y="1"/>
                  </a:lnTo>
                  <a:lnTo>
                    <a:pt x="3512" y="5"/>
                  </a:lnTo>
                  <a:lnTo>
                    <a:pt x="3532" y="12"/>
                  </a:lnTo>
                  <a:lnTo>
                    <a:pt x="3549" y="22"/>
                  </a:lnTo>
                  <a:lnTo>
                    <a:pt x="3564" y="36"/>
                  </a:lnTo>
                  <a:lnTo>
                    <a:pt x="3575" y="54"/>
                  </a:lnTo>
                  <a:lnTo>
                    <a:pt x="3581" y="73"/>
                  </a:lnTo>
                  <a:lnTo>
                    <a:pt x="3582" y="92"/>
                  </a:lnTo>
                  <a:lnTo>
                    <a:pt x="3579" y="111"/>
                  </a:lnTo>
                  <a:lnTo>
                    <a:pt x="3571" y="128"/>
                  </a:lnTo>
                  <a:lnTo>
                    <a:pt x="3559" y="144"/>
                  </a:lnTo>
                  <a:lnTo>
                    <a:pt x="3544" y="157"/>
                  </a:lnTo>
                  <a:lnTo>
                    <a:pt x="3525" y="167"/>
                  </a:lnTo>
                  <a:lnTo>
                    <a:pt x="1791" y="838"/>
                  </a:lnTo>
                  <a:lnTo>
                    <a:pt x="58" y="167"/>
                  </a:lnTo>
                  <a:lnTo>
                    <a:pt x="39" y="157"/>
                  </a:lnTo>
                  <a:lnTo>
                    <a:pt x="23" y="144"/>
                  </a:lnTo>
                  <a:lnTo>
                    <a:pt x="11" y="128"/>
                  </a:lnTo>
                  <a:lnTo>
                    <a:pt x="3" y="111"/>
                  </a:lnTo>
                  <a:lnTo>
                    <a:pt x="0" y="92"/>
                  </a:lnTo>
                  <a:lnTo>
                    <a:pt x="1" y="73"/>
                  </a:lnTo>
                  <a:lnTo>
                    <a:pt x="8" y="54"/>
                  </a:lnTo>
                  <a:lnTo>
                    <a:pt x="19" y="36"/>
                  </a:lnTo>
                  <a:lnTo>
                    <a:pt x="33" y="22"/>
                  </a:lnTo>
                  <a:lnTo>
                    <a:pt x="51" y="12"/>
                  </a:lnTo>
                  <a:lnTo>
                    <a:pt x="70" y="4"/>
                  </a:lnTo>
                  <a:lnTo>
                    <a:pt x="91"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grpSp>
      <p:sp>
        <p:nvSpPr>
          <p:cNvPr id="20" name="文本框 19"/>
          <p:cNvSpPr txBox="1"/>
          <p:nvPr/>
        </p:nvSpPr>
        <p:spPr>
          <a:xfrm>
            <a:off x="1115438" y="2151822"/>
            <a:ext cx="7760970" cy="2122805"/>
          </a:xfrm>
          <a:prstGeom prst="rect">
            <a:avLst/>
          </a:prstGeom>
          <a:noFill/>
        </p:spPr>
        <p:txBody>
          <a:bodyPr wrap="none" rtlCol="0">
            <a:spAutoFit/>
            <a:scene3d>
              <a:camera prst="orthographicFront"/>
              <a:lightRig rig="threePt" dir="t"/>
            </a:scene3d>
          </a:bodyPr>
          <a:lstStyle/>
          <a:p>
            <a:pPr algn="l"/>
            <a:r>
              <a:rPr sz="6600" b="1" dirty="0" smtClean="0">
                <a:solidFill>
                  <a:schemeClr val="accent1"/>
                </a:solidFill>
                <a:effectLst/>
                <a:latin typeface="宋体" panose="02010600030101010101" pitchFamily="2" charset="-122"/>
                <a:ea typeface="宋体" panose="02010600030101010101" pitchFamily="2" charset="-122"/>
              </a:rPr>
              <a:t>第二讲　</a:t>
            </a:r>
            <a:endParaRPr sz="6600" b="1" dirty="0" smtClean="0">
              <a:solidFill>
                <a:schemeClr val="accent1"/>
              </a:solidFill>
              <a:effectLst/>
              <a:latin typeface="宋体" panose="02010600030101010101" pitchFamily="2" charset="-122"/>
              <a:ea typeface="宋体" panose="02010600030101010101" pitchFamily="2" charset="-122"/>
            </a:endParaRPr>
          </a:p>
          <a:p>
            <a:pPr algn="l"/>
            <a:r>
              <a:rPr sz="6600" b="1" dirty="0" smtClean="0">
                <a:solidFill>
                  <a:schemeClr val="accent1"/>
                </a:solidFill>
                <a:effectLst/>
                <a:latin typeface="宋体" panose="02010600030101010101" pitchFamily="2" charset="-122"/>
                <a:ea typeface="宋体" panose="02010600030101010101" pitchFamily="2" charset="-122"/>
              </a:rPr>
              <a:t>奉献不息　敬业不止</a:t>
            </a:r>
            <a:endParaRPr lang="zh-CN" altLang="en-US" sz="6600" b="1" dirty="0" smtClean="0">
              <a:solidFill>
                <a:schemeClr val="accent1"/>
              </a:solidFill>
              <a:effectLst/>
              <a:latin typeface="宋体" panose="02010600030101010101" pitchFamily="2" charset="-122"/>
              <a:ea typeface="宋体" panose="0201060003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1045825" y="5631815"/>
            <a:ext cx="970915" cy="1055370"/>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2174635" y="682174"/>
            <a:ext cx="8763000" cy="521970"/>
          </a:xfrm>
          <a:prstGeom prst="rect">
            <a:avLst/>
          </a:prstGeom>
          <a:noFill/>
        </p:spPr>
        <p:txBody>
          <a:bodyPr wrap="none" rtlCol="0">
            <a:spAutoFit/>
          </a:bodyPr>
          <a:lstStyle/>
          <a:p>
            <a:pPr algn="l"/>
            <a:r>
              <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rPr>
              <a:t>四、打造“大学生敬业价值观”培养体系线上推送活动</a:t>
            </a:r>
            <a:endPar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22" name="文本框 21"/>
          <p:cNvSpPr txBox="1"/>
          <p:nvPr>
            <p:custDataLst>
              <p:tags r:id="rId1"/>
            </p:custDataLst>
          </p:nvPr>
        </p:nvSpPr>
        <p:spPr>
          <a:xfrm>
            <a:off x="8155940" y="1957070"/>
            <a:ext cx="3581400" cy="3794125"/>
          </a:xfrm>
          <a:prstGeom prst="rect">
            <a:avLst/>
          </a:prstGeom>
          <a:noFill/>
        </p:spPr>
        <p:txBody>
          <a:bodyPr wrap="square" lIns="90000" tIns="46800" rIns="90000" bIns="46800"/>
          <a:p>
            <a:pPr>
              <a:lnSpc>
                <a:spcPct val="120000"/>
              </a:lnSpc>
            </a:pPr>
            <a:r>
              <a:rPr lang="zh-CN" altLang="en-US" sz="1600" spc="15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（1）各学院或者学校微信公众号从“身边敬业人”与“社会敬业人”两个专题推送文章。</a:t>
            </a:r>
            <a:endParaRPr lang="zh-CN" altLang="en-US" sz="1600" spc="15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20000"/>
              </a:lnSpc>
            </a:pPr>
            <a:r>
              <a:rPr lang="zh-CN" altLang="en-US" sz="1600" spc="15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（2）“身边敬业人”可涵盖教职工、学生等群体，可分成“亲爱的老师”“温情校园”两个板块。</a:t>
            </a:r>
            <a:endParaRPr lang="zh-CN" altLang="en-US" sz="1600" spc="15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20000"/>
              </a:lnSpc>
            </a:pPr>
            <a:r>
              <a:rPr lang="zh-CN" altLang="en-US" sz="1600" spc="15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（3）希望学生能以敬业典型为榜样，学习他们的担当与奉献，从敬业态度</a:t>
            </a:r>
            <a:r>
              <a:rPr lang="zh-CN" altLang="en-US" sz="1600" spc="150">
                <a:latin typeface="Times New Roman" panose="02020603050405020304" charset="0"/>
                <a:ea typeface="宋体" panose="02010600030101010101" pitchFamily="2" charset="-122"/>
                <a:cs typeface="Times New Roman" panose="02020603050405020304" charset="0"/>
                <a:sym typeface="Arial" panose="020B0604020202020204" pitchFamily="34" charset="0"/>
              </a:rPr>
              <a:t>——</a:t>
            </a:r>
            <a:r>
              <a:rPr lang="zh-CN" altLang="en-US" sz="1600" spc="15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敬业情感——敬业行动三个维度的培养，使青年大学生牢固树立社会主义敬业观，将专业学习、职业素养、价值观养成相结合，内化于心，外化于行。</a:t>
            </a:r>
            <a:endParaRPr lang="zh-CN" altLang="en-US" sz="1600" spc="15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24" name="矩形 23"/>
          <p:cNvSpPr/>
          <p:nvPr>
            <p:custDataLst>
              <p:tags r:id="rId2"/>
            </p:custDataLst>
          </p:nvPr>
        </p:nvSpPr>
        <p:spPr>
          <a:xfrm>
            <a:off x="8362890" y="1477270"/>
            <a:ext cx="2611177" cy="480024"/>
          </a:xfrm>
          <a:prstGeom prst="rect">
            <a:avLst/>
          </a:prstGeom>
        </p:spPr>
        <p:txBody>
          <a:bodyPr wrap="square" lIns="90000" tIns="46800" rIns="90000" bIns="46800" anchor="b" anchorCtr="0">
            <a:normAutofit/>
          </a:bodyPr>
          <a:p>
            <a:pPr>
              <a:lnSpc>
                <a:spcPct val="120000"/>
              </a:lnSpc>
            </a:pPr>
            <a:r>
              <a:rPr lang="zh-CN" altLang="en-US" sz="2000" b="1" spc="300">
                <a:solidFill>
                  <a:srgbClr val="3498DB"/>
                </a:solidFill>
                <a:latin typeface="微软雅黑" panose="020B0503020204020204" charset="-122"/>
                <a:ea typeface="微软雅黑" panose="020B0503020204020204" charset="-122"/>
                <a:cs typeface="+mn-ea"/>
                <a:sym typeface="Arial" panose="020B0604020202020204" pitchFamily="34" charset="0"/>
              </a:rPr>
              <a:t>（二）活动内容</a:t>
            </a:r>
            <a:endParaRPr lang="zh-CN" altLang="en-US" sz="2000" b="1" spc="300">
              <a:solidFill>
                <a:srgbClr val="3498DB"/>
              </a:solidFill>
              <a:latin typeface="微软雅黑" panose="020B0503020204020204" charset="-122"/>
              <a:ea typeface="微软雅黑" panose="020B0503020204020204" charset="-122"/>
              <a:cs typeface="+mn-ea"/>
              <a:sym typeface="Arial" panose="020B0604020202020204" pitchFamily="34" charset="0"/>
            </a:endParaRPr>
          </a:p>
        </p:txBody>
      </p:sp>
      <p:sp>
        <p:nvSpPr>
          <p:cNvPr id="2" name="任意多边形 1"/>
          <p:cNvSpPr/>
          <p:nvPr>
            <p:custDataLst>
              <p:tags r:id="rId3"/>
            </p:custDataLst>
          </p:nvPr>
        </p:nvSpPr>
        <p:spPr bwMode="auto">
          <a:xfrm>
            <a:off x="3991610" y="1625600"/>
            <a:ext cx="4164965" cy="3884295"/>
          </a:xfrm>
          <a:custGeom>
            <a:avLst/>
            <a:gdLst>
              <a:gd name="T0" fmla="*/ 365 w 2340"/>
              <a:gd name="T1" fmla="*/ 542 h 2348"/>
              <a:gd name="T2" fmla="*/ 805 w 2340"/>
              <a:gd name="T3" fmla="*/ 220 h 2348"/>
              <a:gd name="T4" fmla="*/ 1001 w 2340"/>
              <a:gd name="T5" fmla="*/ 167 h 2348"/>
              <a:gd name="T6" fmla="*/ 1122 w 2340"/>
              <a:gd name="T7" fmla="*/ 155 h 2348"/>
              <a:gd name="T8" fmla="*/ 1230 w 2340"/>
              <a:gd name="T9" fmla="*/ 156 h 2348"/>
              <a:gd name="T10" fmla="*/ 1341 w 2340"/>
              <a:gd name="T11" fmla="*/ 169 h 2348"/>
              <a:gd name="T12" fmla="*/ 1513 w 2340"/>
              <a:gd name="T13" fmla="*/ 215 h 2348"/>
              <a:gd name="T14" fmla="*/ 1590 w 2340"/>
              <a:gd name="T15" fmla="*/ 246 h 2348"/>
              <a:gd name="T16" fmla="*/ 1708 w 2340"/>
              <a:gd name="T17" fmla="*/ 310 h 2348"/>
              <a:gd name="T18" fmla="*/ 1818 w 2340"/>
              <a:gd name="T19" fmla="*/ 389 h 2348"/>
              <a:gd name="T20" fmla="*/ 1940 w 2340"/>
              <a:gd name="T21" fmla="*/ 510 h 2348"/>
              <a:gd name="T22" fmla="*/ 2014 w 2340"/>
              <a:gd name="T23" fmla="*/ 608 h 2348"/>
              <a:gd name="T24" fmla="*/ 2076 w 2340"/>
              <a:gd name="T25" fmla="*/ 714 h 2348"/>
              <a:gd name="T26" fmla="*/ 2137 w 2340"/>
              <a:gd name="T27" fmla="*/ 860 h 2348"/>
              <a:gd name="T28" fmla="*/ 2174 w 2340"/>
              <a:gd name="T29" fmla="*/ 1015 h 2348"/>
              <a:gd name="T30" fmla="*/ 2186 w 2340"/>
              <a:gd name="T31" fmla="*/ 1192 h 2348"/>
              <a:gd name="T32" fmla="*/ 2174 w 2340"/>
              <a:gd name="T33" fmla="*/ 1333 h 2348"/>
              <a:gd name="T34" fmla="*/ 2131 w 2340"/>
              <a:gd name="T35" fmla="*/ 1505 h 2348"/>
              <a:gd name="T36" fmla="*/ 2077 w 2340"/>
              <a:gd name="T37" fmla="*/ 1634 h 2348"/>
              <a:gd name="T38" fmla="*/ 1985 w 2340"/>
              <a:gd name="T39" fmla="*/ 1782 h 2348"/>
              <a:gd name="T40" fmla="*/ 1859 w 2340"/>
              <a:gd name="T41" fmla="*/ 1922 h 2348"/>
              <a:gd name="T42" fmla="*/ 1740 w 2340"/>
              <a:gd name="T43" fmla="*/ 2017 h 2348"/>
              <a:gd name="T44" fmla="*/ 1611 w 2340"/>
              <a:gd name="T45" fmla="*/ 2092 h 2348"/>
              <a:gd name="T46" fmla="*/ 1382 w 2340"/>
              <a:gd name="T47" fmla="*/ 2171 h 2348"/>
              <a:gd name="T48" fmla="*/ 1167 w 2340"/>
              <a:gd name="T49" fmla="*/ 2194 h 2348"/>
              <a:gd name="T50" fmla="*/ 1018 w 2340"/>
              <a:gd name="T51" fmla="*/ 2183 h 2348"/>
              <a:gd name="T52" fmla="*/ 906 w 2340"/>
              <a:gd name="T53" fmla="*/ 2161 h 2348"/>
              <a:gd name="T54" fmla="*/ 775 w 2340"/>
              <a:gd name="T55" fmla="*/ 2117 h 2348"/>
              <a:gd name="T56" fmla="*/ 669 w 2340"/>
              <a:gd name="T57" fmla="*/ 2065 h 2348"/>
              <a:gd name="T58" fmla="*/ 435 w 2340"/>
              <a:gd name="T59" fmla="*/ 1886 h 2348"/>
              <a:gd name="T60" fmla="*/ 486 w 2340"/>
              <a:gd name="T61" fmla="*/ 1739 h 2348"/>
              <a:gd name="T62" fmla="*/ 283 w 2340"/>
              <a:gd name="T63" fmla="*/ 1948 h 2348"/>
              <a:gd name="T64" fmla="*/ 532 w 2340"/>
              <a:gd name="T65" fmla="*/ 2162 h 2348"/>
              <a:gd name="T66" fmla="*/ 660 w 2340"/>
              <a:gd name="T67" fmla="*/ 2234 h 2348"/>
              <a:gd name="T68" fmla="*/ 836 w 2340"/>
              <a:gd name="T69" fmla="*/ 2301 h 2348"/>
              <a:gd name="T70" fmla="*/ 963 w 2340"/>
              <a:gd name="T71" fmla="*/ 2331 h 2348"/>
              <a:gd name="T72" fmla="*/ 1098 w 2340"/>
              <a:gd name="T73" fmla="*/ 2346 h 2348"/>
              <a:gd name="T74" fmla="*/ 1343 w 2340"/>
              <a:gd name="T75" fmla="*/ 2335 h 2348"/>
              <a:gd name="T76" fmla="*/ 1626 w 2340"/>
              <a:gd name="T77" fmla="*/ 2254 h 2348"/>
              <a:gd name="T78" fmla="*/ 1795 w 2340"/>
              <a:gd name="T79" fmla="*/ 2166 h 2348"/>
              <a:gd name="T80" fmla="*/ 1949 w 2340"/>
              <a:gd name="T81" fmla="*/ 2049 h 2348"/>
              <a:gd name="T82" fmla="*/ 2072 w 2340"/>
              <a:gd name="T83" fmla="*/ 1921 h 2348"/>
              <a:gd name="T84" fmla="*/ 2195 w 2340"/>
              <a:gd name="T85" fmla="*/ 1739 h 2348"/>
              <a:gd name="T86" fmla="*/ 2267 w 2340"/>
              <a:gd name="T87" fmla="*/ 1583 h 2348"/>
              <a:gd name="T88" fmla="*/ 2306 w 2340"/>
              <a:gd name="T89" fmla="*/ 1457 h 2348"/>
              <a:gd name="T90" fmla="*/ 2336 w 2340"/>
              <a:gd name="T91" fmla="*/ 1276 h 2348"/>
              <a:gd name="T92" fmla="*/ 2334 w 2340"/>
              <a:gd name="T93" fmla="*/ 1052 h 2348"/>
              <a:gd name="T94" fmla="*/ 2301 w 2340"/>
              <a:gd name="T95" fmla="*/ 871 h 2348"/>
              <a:gd name="T96" fmla="*/ 2231 w 2340"/>
              <a:gd name="T97" fmla="*/ 680 h 2348"/>
              <a:gd name="T98" fmla="*/ 2164 w 2340"/>
              <a:gd name="T99" fmla="*/ 556 h 2348"/>
              <a:gd name="T100" fmla="*/ 2083 w 2340"/>
              <a:gd name="T101" fmla="*/ 441 h 2348"/>
              <a:gd name="T102" fmla="*/ 1990 w 2340"/>
              <a:gd name="T103" fmla="*/ 337 h 2348"/>
              <a:gd name="T104" fmla="*/ 1854 w 2340"/>
              <a:gd name="T105" fmla="*/ 223 h 2348"/>
              <a:gd name="T106" fmla="*/ 1680 w 2340"/>
              <a:gd name="T107" fmla="*/ 118 h 2348"/>
              <a:gd name="T108" fmla="*/ 1583 w 2340"/>
              <a:gd name="T109" fmla="*/ 76 h 2348"/>
              <a:gd name="T110" fmla="*/ 1439 w 2340"/>
              <a:gd name="T111" fmla="*/ 32 h 2348"/>
              <a:gd name="T112" fmla="*/ 1276 w 2340"/>
              <a:gd name="T113" fmla="*/ 5 h 2348"/>
              <a:gd name="T114" fmla="*/ 1168 w 2340"/>
              <a:gd name="T115" fmla="*/ 0 h 2348"/>
              <a:gd name="T116" fmla="*/ 1045 w 2340"/>
              <a:gd name="T117" fmla="*/ 6 h 2348"/>
              <a:gd name="T118" fmla="*/ 844 w 2340"/>
              <a:gd name="T119" fmla="*/ 45 h 2348"/>
              <a:gd name="T120" fmla="*/ 579 w 2340"/>
              <a:gd name="T121" fmla="*/ 157 h 2348"/>
              <a:gd name="T122" fmla="*/ 3 w 2340"/>
              <a:gd name="T123" fmla="*/ 1014 h 2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40" h="2348">
                <a:moveTo>
                  <a:pt x="153" y="1052"/>
                </a:moveTo>
                <a:cubicBezTo>
                  <a:pt x="153" y="1052"/>
                  <a:pt x="154" y="1046"/>
                  <a:pt x="155" y="1035"/>
                </a:cubicBezTo>
                <a:cubicBezTo>
                  <a:pt x="157" y="1024"/>
                  <a:pt x="159" y="1007"/>
                  <a:pt x="164" y="985"/>
                </a:cubicBezTo>
                <a:cubicBezTo>
                  <a:pt x="172" y="941"/>
                  <a:pt x="186" y="878"/>
                  <a:pt x="217" y="801"/>
                </a:cubicBezTo>
                <a:cubicBezTo>
                  <a:pt x="224" y="781"/>
                  <a:pt x="233" y="761"/>
                  <a:pt x="242" y="740"/>
                </a:cubicBezTo>
                <a:cubicBezTo>
                  <a:pt x="253" y="720"/>
                  <a:pt x="263" y="698"/>
                  <a:pt x="275" y="677"/>
                </a:cubicBezTo>
                <a:cubicBezTo>
                  <a:pt x="300" y="633"/>
                  <a:pt x="329" y="588"/>
                  <a:pt x="365" y="542"/>
                </a:cubicBezTo>
                <a:cubicBezTo>
                  <a:pt x="401" y="497"/>
                  <a:pt x="443" y="452"/>
                  <a:pt x="491" y="409"/>
                </a:cubicBezTo>
                <a:cubicBezTo>
                  <a:pt x="540" y="366"/>
                  <a:pt x="595" y="326"/>
                  <a:pt x="656" y="290"/>
                </a:cubicBezTo>
                <a:cubicBezTo>
                  <a:pt x="672" y="281"/>
                  <a:pt x="688" y="273"/>
                  <a:pt x="704" y="265"/>
                </a:cubicBezTo>
                <a:cubicBezTo>
                  <a:pt x="712" y="260"/>
                  <a:pt x="720" y="256"/>
                  <a:pt x="728" y="253"/>
                </a:cubicBezTo>
                <a:cubicBezTo>
                  <a:pt x="737" y="249"/>
                  <a:pt x="745" y="245"/>
                  <a:pt x="753" y="241"/>
                </a:cubicBezTo>
                <a:cubicBezTo>
                  <a:pt x="762" y="237"/>
                  <a:pt x="770" y="234"/>
                  <a:pt x="779" y="230"/>
                </a:cubicBezTo>
                <a:cubicBezTo>
                  <a:pt x="787" y="227"/>
                  <a:pt x="796" y="223"/>
                  <a:pt x="805" y="220"/>
                </a:cubicBezTo>
                <a:cubicBezTo>
                  <a:pt x="823" y="213"/>
                  <a:pt x="840" y="207"/>
                  <a:pt x="859" y="201"/>
                </a:cubicBezTo>
                <a:cubicBezTo>
                  <a:pt x="868" y="198"/>
                  <a:pt x="877" y="195"/>
                  <a:pt x="886" y="193"/>
                </a:cubicBezTo>
                <a:cubicBezTo>
                  <a:pt x="896" y="190"/>
                  <a:pt x="905" y="188"/>
                  <a:pt x="914" y="185"/>
                </a:cubicBezTo>
                <a:cubicBezTo>
                  <a:pt x="919" y="184"/>
                  <a:pt x="924" y="183"/>
                  <a:pt x="929" y="182"/>
                </a:cubicBezTo>
                <a:cubicBezTo>
                  <a:pt x="933" y="181"/>
                  <a:pt x="938" y="180"/>
                  <a:pt x="943" y="179"/>
                </a:cubicBezTo>
                <a:cubicBezTo>
                  <a:pt x="952" y="177"/>
                  <a:pt x="962" y="174"/>
                  <a:pt x="972" y="172"/>
                </a:cubicBezTo>
                <a:cubicBezTo>
                  <a:pt x="981" y="170"/>
                  <a:pt x="991" y="169"/>
                  <a:pt x="1001" y="167"/>
                </a:cubicBezTo>
                <a:cubicBezTo>
                  <a:pt x="1011" y="166"/>
                  <a:pt x="1021" y="164"/>
                  <a:pt x="1031" y="163"/>
                </a:cubicBezTo>
                <a:cubicBezTo>
                  <a:pt x="1041" y="162"/>
                  <a:pt x="1051" y="161"/>
                  <a:pt x="1061" y="159"/>
                </a:cubicBezTo>
                <a:cubicBezTo>
                  <a:pt x="1068" y="159"/>
                  <a:pt x="1068" y="159"/>
                  <a:pt x="1068" y="159"/>
                </a:cubicBezTo>
                <a:cubicBezTo>
                  <a:pt x="1071" y="158"/>
                  <a:pt x="1073" y="158"/>
                  <a:pt x="1076" y="158"/>
                </a:cubicBezTo>
                <a:cubicBezTo>
                  <a:pt x="1081" y="158"/>
                  <a:pt x="1086" y="157"/>
                  <a:pt x="1091" y="157"/>
                </a:cubicBezTo>
                <a:cubicBezTo>
                  <a:pt x="1096" y="157"/>
                  <a:pt x="1101" y="156"/>
                  <a:pt x="1106" y="156"/>
                </a:cubicBezTo>
                <a:cubicBezTo>
                  <a:pt x="1111" y="156"/>
                  <a:pt x="1116" y="155"/>
                  <a:pt x="1122" y="155"/>
                </a:cubicBezTo>
                <a:cubicBezTo>
                  <a:pt x="1132" y="155"/>
                  <a:pt x="1142" y="154"/>
                  <a:pt x="1152" y="154"/>
                </a:cubicBezTo>
                <a:cubicBezTo>
                  <a:pt x="1158" y="154"/>
                  <a:pt x="1163" y="154"/>
                  <a:pt x="1168" y="154"/>
                </a:cubicBezTo>
                <a:cubicBezTo>
                  <a:pt x="1173" y="154"/>
                  <a:pt x="1178" y="154"/>
                  <a:pt x="1183" y="154"/>
                </a:cubicBezTo>
                <a:cubicBezTo>
                  <a:pt x="1194" y="155"/>
                  <a:pt x="1204" y="155"/>
                  <a:pt x="1215" y="155"/>
                </a:cubicBezTo>
                <a:cubicBezTo>
                  <a:pt x="1219" y="155"/>
                  <a:pt x="1219" y="155"/>
                  <a:pt x="1219" y="155"/>
                </a:cubicBezTo>
                <a:cubicBezTo>
                  <a:pt x="1223" y="156"/>
                  <a:pt x="1223" y="156"/>
                  <a:pt x="1223" y="156"/>
                </a:cubicBezTo>
                <a:cubicBezTo>
                  <a:pt x="1230" y="156"/>
                  <a:pt x="1230" y="156"/>
                  <a:pt x="1230" y="156"/>
                </a:cubicBezTo>
                <a:cubicBezTo>
                  <a:pt x="1236" y="157"/>
                  <a:pt x="1241" y="157"/>
                  <a:pt x="1246" y="157"/>
                </a:cubicBezTo>
                <a:cubicBezTo>
                  <a:pt x="1251" y="158"/>
                  <a:pt x="1257" y="158"/>
                  <a:pt x="1262" y="159"/>
                </a:cubicBezTo>
                <a:cubicBezTo>
                  <a:pt x="1270" y="159"/>
                  <a:pt x="1270" y="159"/>
                  <a:pt x="1270" y="159"/>
                </a:cubicBezTo>
                <a:cubicBezTo>
                  <a:pt x="1272" y="159"/>
                  <a:pt x="1275" y="160"/>
                  <a:pt x="1278" y="160"/>
                </a:cubicBezTo>
                <a:cubicBezTo>
                  <a:pt x="1288" y="161"/>
                  <a:pt x="1299" y="163"/>
                  <a:pt x="1309" y="164"/>
                </a:cubicBezTo>
                <a:cubicBezTo>
                  <a:pt x="1314" y="165"/>
                  <a:pt x="1320" y="165"/>
                  <a:pt x="1325" y="166"/>
                </a:cubicBezTo>
                <a:cubicBezTo>
                  <a:pt x="1330" y="167"/>
                  <a:pt x="1335" y="168"/>
                  <a:pt x="1341" y="169"/>
                </a:cubicBezTo>
                <a:cubicBezTo>
                  <a:pt x="1351" y="171"/>
                  <a:pt x="1362" y="173"/>
                  <a:pt x="1372" y="175"/>
                </a:cubicBezTo>
                <a:cubicBezTo>
                  <a:pt x="1383" y="177"/>
                  <a:pt x="1393" y="180"/>
                  <a:pt x="1404" y="182"/>
                </a:cubicBezTo>
                <a:cubicBezTo>
                  <a:pt x="1409" y="183"/>
                  <a:pt x="1414" y="184"/>
                  <a:pt x="1419" y="186"/>
                </a:cubicBezTo>
                <a:cubicBezTo>
                  <a:pt x="1425" y="187"/>
                  <a:pt x="1430" y="189"/>
                  <a:pt x="1435" y="190"/>
                </a:cubicBezTo>
                <a:cubicBezTo>
                  <a:pt x="1446" y="193"/>
                  <a:pt x="1456" y="196"/>
                  <a:pt x="1466" y="199"/>
                </a:cubicBezTo>
                <a:cubicBezTo>
                  <a:pt x="1477" y="202"/>
                  <a:pt x="1487" y="206"/>
                  <a:pt x="1498" y="209"/>
                </a:cubicBezTo>
                <a:cubicBezTo>
                  <a:pt x="1503" y="211"/>
                  <a:pt x="1508" y="213"/>
                  <a:pt x="1513" y="215"/>
                </a:cubicBezTo>
                <a:cubicBezTo>
                  <a:pt x="1516" y="215"/>
                  <a:pt x="1518" y="216"/>
                  <a:pt x="1521" y="217"/>
                </a:cubicBezTo>
                <a:cubicBezTo>
                  <a:pt x="1528" y="220"/>
                  <a:pt x="1528" y="220"/>
                  <a:pt x="1528" y="220"/>
                </a:cubicBezTo>
                <a:cubicBezTo>
                  <a:pt x="1539" y="224"/>
                  <a:pt x="1549" y="228"/>
                  <a:pt x="1559" y="233"/>
                </a:cubicBezTo>
                <a:cubicBezTo>
                  <a:pt x="1563" y="234"/>
                  <a:pt x="1563" y="234"/>
                  <a:pt x="1563" y="234"/>
                </a:cubicBezTo>
                <a:cubicBezTo>
                  <a:pt x="1567" y="236"/>
                  <a:pt x="1567" y="236"/>
                  <a:pt x="1567" y="236"/>
                </a:cubicBezTo>
                <a:cubicBezTo>
                  <a:pt x="1574" y="239"/>
                  <a:pt x="1574" y="239"/>
                  <a:pt x="1574" y="239"/>
                </a:cubicBezTo>
                <a:cubicBezTo>
                  <a:pt x="1590" y="246"/>
                  <a:pt x="1590" y="246"/>
                  <a:pt x="1590" y="246"/>
                </a:cubicBezTo>
                <a:cubicBezTo>
                  <a:pt x="1605" y="253"/>
                  <a:pt x="1605" y="253"/>
                  <a:pt x="1605" y="253"/>
                </a:cubicBezTo>
                <a:cubicBezTo>
                  <a:pt x="1607" y="254"/>
                  <a:pt x="1610" y="255"/>
                  <a:pt x="1612" y="257"/>
                </a:cubicBezTo>
                <a:cubicBezTo>
                  <a:pt x="1620" y="260"/>
                  <a:pt x="1620" y="260"/>
                  <a:pt x="1620" y="260"/>
                </a:cubicBezTo>
                <a:cubicBezTo>
                  <a:pt x="1630" y="265"/>
                  <a:pt x="1640" y="270"/>
                  <a:pt x="1649" y="276"/>
                </a:cubicBezTo>
                <a:cubicBezTo>
                  <a:pt x="1659" y="281"/>
                  <a:pt x="1669" y="287"/>
                  <a:pt x="1679" y="292"/>
                </a:cubicBezTo>
                <a:cubicBezTo>
                  <a:pt x="1693" y="301"/>
                  <a:pt x="1693" y="301"/>
                  <a:pt x="1693" y="301"/>
                </a:cubicBezTo>
                <a:cubicBezTo>
                  <a:pt x="1698" y="303"/>
                  <a:pt x="1703" y="307"/>
                  <a:pt x="1708" y="310"/>
                </a:cubicBezTo>
                <a:cubicBezTo>
                  <a:pt x="1717" y="316"/>
                  <a:pt x="1727" y="322"/>
                  <a:pt x="1736" y="328"/>
                </a:cubicBezTo>
                <a:cubicBezTo>
                  <a:pt x="1745" y="334"/>
                  <a:pt x="1755" y="341"/>
                  <a:pt x="1764" y="348"/>
                </a:cubicBezTo>
                <a:cubicBezTo>
                  <a:pt x="1768" y="351"/>
                  <a:pt x="1773" y="354"/>
                  <a:pt x="1778" y="358"/>
                </a:cubicBezTo>
                <a:cubicBezTo>
                  <a:pt x="1791" y="368"/>
                  <a:pt x="1791" y="368"/>
                  <a:pt x="1791" y="368"/>
                </a:cubicBezTo>
                <a:cubicBezTo>
                  <a:pt x="1804" y="379"/>
                  <a:pt x="1804" y="379"/>
                  <a:pt x="1804" y="379"/>
                </a:cubicBezTo>
                <a:cubicBezTo>
                  <a:pt x="1811" y="384"/>
                  <a:pt x="1811" y="384"/>
                  <a:pt x="1811" y="384"/>
                </a:cubicBezTo>
                <a:cubicBezTo>
                  <a:pt x="1813" y="386"/>
                  <a:pt x="1816" y="387"/>
                  <a:pt x="1818" y="389"/>
                </a:cubicBezTo>
                <a:cubicBezTo>
                  <a:pt x="1835" y="404"/>
                  <a:pt x="1853" y="419"/>
                  <a:pt x="1869" y="435"/>
                </a:cubicBezTo>
                <a:cubicBezTo>
                  <a:pt x="1882" y="447"/>
                  <a:pt x="1882" y="447"/>
                  <a:pt x="1882" y="447"/>
                </a:cubicBezTo>
                <a:cubicBezTo>
                  <a:pt x="1888" y="453"/>
                  <a:pt x="1888" y="453"/>
                  <a:pt x="1888" y="453"/>
                </a:cubicBezTo>
                <a:cubicBezTo>
                  <a:pt x="1894" y="459"/>
                  <a:pt x="1894" y="459"/>
                  <a:pt x="1894" y="459"/>
                </a:cubicBezTo>
                <a:cubicBezTo>
                  <a:pt x="1902" y="468"/>
                  <a:pt x="1910" y="476"/>
                  <a:pt x="1918" y="484"/>
                </a:cubicBezTo>
                <a:cubicBezTo>
                  <a:pt x="1922" y="489"/>
                  <a:pt x="1925" y="493"/>
                  <a:pt x="1929" y="497"/>
                </a:cubicBezTo>
                <a:cubicBezTo>
                  <a:pt x="1940" y="510"/>
                  <a:pt x="1940" y="510"/>
                  <a:pt x="1940" y="510"/>
                </a:cubicBezTo>
                <a:cubicBezTo>
                  <a:pt x="1952" y="524"/>
                  <a:pt x="1952" y="524"/>
                  <a:pt x="1952" y="524"/>
                </a:cubicBezTo>
                <a:cubicBezTo>
                  <a:pt x="1956" y="528"/>
                  <a:pt x="1959" y="533"/>
                  <a:pt x="1963" y="537"/>
                </a:cubicBezTo>
                <a:cubicBezTo>
                  <a:pt x="1970" y="546"/>
                  <a:pt x="1977" y="556"/>
                  <a:pt x="1984" y="565"/>
                </a:cubicBezTo>
                <a:cubicBezTo>
                  <a:pt x="1991" y="574"/>
                  <a:pt x="1998" y="584"/>
                  <a:pt x="2004" y="593"/>
                </a:cubicBezTo>
                <a:cubicBezTo>
                  <a:pt x="2010" y="600"/>
                  <a:pt x="2010" y="600"/>
                  <a:pt x="2010" y="600"/>
                </a:cubicBezTo>
                <a:cubicBezTo>
                  <a:pt x="2012" y="604"/>
                  <a:pt x="2012" y="604"/>
                  <a:pt x="2012" y="604"/>
                </a:cubicBezTo>
                <a:cubicBezTo>
                  <a:pt x="2014" y="608"/>
                  <a:pt x="2014" y="608"/>
                  <a:pt x="2014" y="608"/>
                </a:cubicBezTo>
                <a:cubicBezTo>
                  <a:pt x="2024" y="622"/>
                  <a:pt x="2024" y="622"/>
                  <a:pt x="2024" y="622"/>
                </a:cubicBezTo>
                <a:cubicBezTo>
                  <a:pt x="2033" y="637"/>
                  <a:pt x="2033" y="637"/>
                  <a:pt x="2033" y="637"/>
                </a:cubicBezTo>
                <a:cubicBezTo>
                  <a:pt x="2038" y="644"/>
                  <a:pt x="2038" y="644"/>
                  <a:pt x="2038" y="644"/>
                </a:cubicBezTo>
                <a:cubicBezTo>
                  <a:pt x="2040" y="647"/>
                  <a:pt x="2041" y="649"/>
                  <a:pt x="2042" y="652"/>
                </a:cubicBezTo>
                <a:cubicBezTo>
                  <a:pt x="2048" y="662"/>
                  <a:pt x="2054" y="672"/>
                  <a:pt x="2060" y="682"/>
                </a:cubicBezTo>
                <a:cubicBezTo>
                  <a:pt x="2063" y="687"/>
                  <a:pt x="2066" y="693"/>
                  <a:pt x="2068" y="698"/>
                </a:cubicBezTo>
                <a:cubicBezTo>
                  <a:pt x="2076" y="714"/>
                  <a:pt x="2076" y="714"/>
                  <a:pt x="2076" y="714"/>
                </a:cubicBezTo>
                <a:cubicBezTo>
                  <a:pt x="2084" y="729"/>
                  <a:pt x="2084" y="729"/>
                  <a:pt x="2084" y="729"/>
                </a:cubicBezTo>
                <a:cubicBezTo>
                  <a:pt x="2087" y="734"/>
                  <a:pt x="2089" y="740"/>
                  <a:pt x="2092" y="745"/>
                </a:cubicBezTo>
                <a:cubicBezTo>
                  <a:pt x="2096" y="756"/>
                  <a:pt x="2101" y="767"/>
                  <a:pt x="2106" y="777"/>
                </a:cubicBezTo>
                <a:cubicBezTo>
                  <a:pt x="2110" y="788"/>
                  <a:pt x="2115" y="799"/>
                  <a:pt x="2119" y="810"/>
                </a:cubicBezTo>
                <a:cubicBezTo>
                  <a:pt x="2121" y="816"/>
                  <a:pt x="2124" y="821"/>
                  <a:pt x="2125" y="827"/>
                </a:cubicBezTo>
                <a:cubicBezTo>
                  <a:pt x="2131" y="843"/>
                  <a:pt x="2131" y="843"/>
                  <a:pt x="2131" y="843"/>
                </a:cubicBezTo>
                <a:cubicBezTo>
                  <a:pt x="2137" y="860"/>
                  <a:pt x="2137" y="860"/>
                  <a:pt x="2137" y="860"/>
                </a:cubicBezTo>
                <a:cubicBezTo>
                  <a:pt x="2139" y="866"/>
                  <a:pt x="2141" y="871"/>
                  <a:pt x="2142" y="877"/>
                </a:cubicBezTo>
                <a:cubicBezTo>
                  <a:pt x="2152" y="911"/>
                  <a:pt x="2152" y="911"/>
                  <a:pt x="2152" y="911"/>
                </a:cubicBezTo>
                <a:cubicBezTo>
                  <a:pt x="2154" y="920"/>
                  <a:pt x="2154" y="920"/>
                  <a:pt x="2154" y="920"/>
                </a:cubicBezTo>
                <a:cubicBezTo>
                  <a:pt x="2156" y="928"/>
                  <a:pt x="2156" y="928"/>
                  <a:pt x="2156" y="928"/>
                </a:cubicBezTo>
                <a:cubicBezTo>
                  <a:pt x="2160" y="945"/>
                  <a:pt x="2160" y="945"/>
                  <a:pt x="2160" y="945"/>
                </a:cubicBezTo>
                <a:cubicBezTo>
                  <a:pt x="2163" y="957"/>
                  <a:pt x="2166" y="968"/>
                  <a:pt x="2167" y="980"/>
                </a:cubicBezTo>
                <a:cubicBezTo>
                  <a:pt x="2174" y="1015"/>
                  <a:pt x="2174" y="1015"/>
                  <a:pt x="2174" y="1015"/>
                </a:cubicBezTo>
                <a:cubicBezTo>
                  <a:pt x="2176" y="1027"/>
                  <a:pt x="2177" y="1038"/>
                  <a:pt x="2178" y="1050"/>
                </a:cubicBezTo>
                <a:cubicBezTo>
                  <a:pt x="2181" y="1068"/>
                  <a:pt x="2181" y="1068"/>
                  <a:pt x="2181" y="1068"/>
                </a:cubicBezTo>
                <a:cubicBezTo>
                  <a:pt x="2181" y="1074"/>
                  <a:pt x="2182" y="1080"/>
                  <a:pt x="2182" y="1086"/>
                </a:cubicBezTo>
                <a:cubicBezTo>
                  <a:pt x="2185" y="1121"/>
                  <a:pt x="2185" y="1121"/>
                  <a:pt x="2185" y="1121"/>
                </a:cubicBezTo>
                <a:cubicBezTo>
                  <a:pt x="2186" y="1156"/>
                  <a:pt x="2186" y="1156"/>
                  <a:pt x="2186" y="1156"/>
                </a:cubicBezTo>
                <a:cubicBezTo>
                  <a:pt x="2186" y="1174"/>
                  <a:pt x="2186" y="1174"/>
                  <a:pt x="2186" y="1174"/>
                </a:cubicBezTo>
                <a:cubicBezTo>
                  <a:pt x="2186" y="1192"/>
                  <a:pt x="2186" y="1192"/>
                  <a:pt x="2186" y="1192"/>
                </a:cubicBezTo>
                <a:cubicBezTo>
                  <a:pt x="2185" y="1228"/>
                  <a:pt x="2185" y="1228"/>
                  <a:pt x="2185" y="1228"/>
                </a:cubicBezTo>
                <a:cubicBezTo>
                  <a:pt x="2182" y="1263"/>
                  <a:pt x="2182" y="1263"/>
                  <a:pt x="2182" y="1263"/>
                </a:cubicBezTo>
                <a:cubicBezTo>
                  <a:pt x="2182" y="1269"/>
                  <a:pt x="2181" y="1275"/>
                  <a:pt x="2181" y="1281"/>
                </a:cubicBezTo>
                <a:cubicBezTo>
                  <a:pt x="2178" y="1298"/>
                  <a:pt x="2178" y="1298"/>
                  <a:pt x="2178" y="1298"/>
                </a:cubicBezTo>
                <a:cubicBezTo>
                  <a:pt x="2176" y="1316"/>
                  <a:pt x="2176" y="1316"/>
                  <a:pt x="2176" y="1316"/>
                </a:cubicBezTo>
                <a:cubicBezTo>
                  <a:pt x="2175" y="1325"/>
                  <a:pt x="2175" y="1325"/>
                  <a:pt x="2175" y="1325"/>
                </a:cubicBezTo>
                <a:cubicBezTo>
                  <a:pt x="2175" y="1327"/>
                  <a:pt x="2174" y="1330"/>
                  <a:pt x="2174" y="1333"/>
                </a:cubicBezTo>
                <a:cubicBezTo>
                  <a:pt x="2169" y="1357"/>
                  <a:pt x="2166" y="1380"/>
                  <a:pt x="2160" y="1403"/>
                </a:cubicBezTo>
                <a:cubicBezTo>
                  <a:pt x="2156" y="1420"/>
                  <a:pt x="2156" y="1420"/>
                  <a:pt x="2156" y="1420"/>
                </a:cubicBezTo>
                <a:cubicBezTo>
                  <a:pt x="2154" y="1429"/>
                  <a:pt x="2154" y="1429"/>
                  <a:pt x="2154" y="1429"/>
                </a:cubicBezTo>
                <a:cubicBezTo>
                  <a:pt x="2152" y="1437"/>
                  <a:pt x="2152" y="1437"/>
                  <a:pt x="2152" y="1437"/>
                </a:cubicBezTo>
                <a:cubicBezTo>
                  <a:pt x="2149" y="1448"/>
                  <a:pt x="2145" y="1460"/>
                  <a:pt x="2142" y="1471"/>
                </a:cubicBezTo>
                <a:cubicBezTo>
                  <a:pt x="2141" y="1477"/>
                  <a:pt x="2139" y="1482"/>
                  <a:pt x="2137" y="1488"/>
                </a:cubicBezTo>
                <a:cubicBezTo>
                  <a:pt x="2131" y="1505"/>
                  <a:pt x="2131" y="1505"/>
                  <a:pt x="2131" y="1505"/>
                </a:cubicBezTo>
                <a:cubicBezTo>
                  <a:pt x="2125" y="1521"/>
                  <a:pt x="2125" y="1521"/>
                  <a:pt x="2125" y="1521"/>
                </a:cubicBezTo>
                <a:cubicBezTo>
                  <a:pt x="2125" y="1524"/>
                  <a:pt x="2124" y="1527"/>
                  <a:pt x="2122" y="1529"/>
                </a:cubicBezTo>
                <a:cubicBezTo>
                  <a:pt x="2119" y="1538"/>
                  <a:pt x="2119" y="1538"/>
                  <a:pt x="2119" y="1538"/>
                </a:cubicBezTo>
                <a:cubicBezTo>
                  <a:pt x="2115" y="1549"/>
                  <a:pt x="2111" y="1559"/>
                  <a:pt x="2106" y="1570"/>
                </a:cubicBezTo>
                <a:cubicBezTo>
                  <a:pt x="2101" y="1581"/>
                  <a:pt x="2097" y="1592"/>
                  <a:pt x="2092" y="1602"/>
                </a:cubicBezTo>
                <a:cubicBezTo>
                  <a:pt x="2089" y="1608"/>
                  <a:pt x="2087" y="1613"/>
                  <a:pt x="2085" y="1618"/>
                </a:cubicBezTo>
                <a:cubicBezTo>
                  <a:pt x="2077" y="1634"/>
                  <a:pt x="2077" y="1634"/>
                  <a:pt x="2077" y="1634"/>
                </a:cubicBezTo>
                <a:cubicBezTo>
                  <a:pt x="2069" y="1649"/>
                  <a:pt x="2069" y="1649"/>
                  <a:pt x="2069" y="1649"/>
                </a:cubicBezTo>
                <a:cubicBezTo>
                  <a:pt x="2066" y="1655"/>
                  <a:pt x="2063" y="1660"/>
                  <a:pt x="2060" y="1665"/>
                </a:cubicBezTo>
                <a:cubicBezTo>
                  <a:pt x="2055" y="1675"/>
                  <a:pt x="2049" y="1685"/>
                  <a:pt x="2043" y="1695"/>
                </a:cubicBezTo>
                <a:cubicBezTo>
                  <a:pt x="2039" y="1703"/>
                  <a:pt x="2039" y="1703"/>
                  <a:pt x="2039" y="1703"/>
                </a:cubicBezTo>
                <a:cubicBezTo>
                  <a:pt x="2034" y="1710"/>
                  <a:pt x="2034" y="1710"/>
                  <a:pt x="2034" y="1710"/>
                </a:cubicBezTo>
                <a:cubicBezTo>
                  <a:pt x="2025" y="1725"/>
                  <a:pt x="2025" y="1725"/>
                  <a:pt x="2025" y="1725"/>
                </a:cubicBezTo>
                <a:cubicBezTo>
                  <a:pt x="2012" y="1744"/>
                  <a:pt x="1999" y="1763"/>
                  <a:pt x="1985" y="1782"/>
                </a:cubicBezTo>
                <a:cubicBezTo>
                  <a:pt x="1978" y="1791"/>
                  <a:pt x="1971" y="1800"/>
                  <a:pt x="1964" y="1809"/>
                </a:cubicBezTo>
                <a:cubicBezTo>
                  <a:pt x="1953" y="1823"/>
                  <a:pt x="1953" y="1823"/>
                  <a:pt x="1953" y="1823"/>
                </a:cubicBezTo>
                <a:cubicBezTo>
                  <a:pt x="1942" y="1836"/>
                  <a:pt x="1942" y="1836"/>
                  <a:pt x="1942" y="1836"/>
                </a:cubicBezTo>
                <a:cubicBezTo>
                  <a:pt x="1934" y="1844"/>
                  <a:pt x="1927" y="1853"/>
                  <a:pt x="1919" y="1862"/>
                </a:cubicBezTo>
                <a:cubicBezTo>
                  <a:pt x="1911" y="1870"/>
                  <a:pt x="1904" y="1878"/>
                  <a:pt x="1896" y="1887"/>
                </a:cubicBezTo>
                <a:cubicBezTo>
                  <a:pt x="1888" y="1895"/>
                  <a:pt x="1880" y="1903"/>
                  <a:pt x="1871" y="1911"/>
                </a:cubicBezTo>
                <a:cubicBezTo>
                  <a:pt x="1859" y="1922"/>
                  <a:pt x="1859" y="1922"/>
                  <a:pt x="1859" y="1922"/>
                </a:cubicBezTo>
                <a:cubicBezTo>
                  <a:pt x="1853" y="1928"/>
                  <a:pt x="1853" y="1928"/>
                  <a:pt x="1853" y="1928"/>
                </a:cubicBezTo>
                <a:cubicBezTo>
                  <a:pt x="1851" y="1930"/>
                  <a:pt x="1849" y="1932"/>
                  <a:pt x="1846" y="1934"/>
                </a:cubicBezTo>
                <a:cubicBezTo>
                  <a:pt x="1838" y="1941"/>
                  <a:pt x="1829" y="1949"/>
                  <a:pt x="1821" y="1956"/>
                </a:cubicBezTo>
                <a:cubicBezTo>
                  <a:pt x="1819" y="1958"/>
                  <a:pt x="1816" y="1960"/>
                  <a:pt x="1814" y="1962"/>
                </a:cubicBezTo>
                <a:cubicBezTo>
                  <a:pt x="1808" y="1967"/>
                  <a:pt x="1808" y="1967"/>
                  <a:pt x="1808" y="1967"/>
                </a:cubicBezTo>
                <a:cubicBezTo>
                  <a:pt x="1794" y="1977"/>
                  <a:pt x="1794" y="1977"/>
                  <a:pt x="1794" y="1977"/>
                </a:cubicBezTo>
                <a:cubicBezTo>
                  <a:pt x="1777" y="1992"/>
                  <a:pt x="1758" y="2004"/>
                  <a:pt x="1740" y="2017"/>
                </a:cubicBezTo>
                <a:cubicBezTo>
                  <a:pt x="1736" y="2021"/>
                  <a:pt x="1731" y="2023"/>
                  <a:pt x="1726" y="2027"/>
                </a:cubicBezTo>
                <a:cubicBezTo>
                  <a:pt x="1712" y="2036"/>
                  <a:pt x="1712" y="2036"/>
                  <a:pt x="1712" y="2036"/>
                </a:cubicBezTo>
                <a:cubicBezTo>
                  <a:pt x="1698" y="2045"/>
                  <a:pt x="1698" y="2045"/>
                  <a:pt x="1698" y="2045"/>
                </a:cubicBezTo>
                <a:cubicBezTo>
                  <a:pt x="1693" y="2048"/>
                  <a:pt x="1688" y="2050"/>
                  <a:pt x="1684" y="2053"/>
                </a:cubicBezTo>
                <a:cubicBezTo>
                  <a:pt x="1674" y="2059"/>
                  <a:pt x="1664" y="2064"/>
                  <a:pt x="1655" y="2070"/>
                </a:cubicBezTo>
                <a:cubicBezTo>
                  <a:pt x="1645" y="2075"/>
                  <a:pt x="1635" y="2080"/>
                  <a:pt x="1625" y="2085"/>
                </a:cubicBezTo>
                <a:cubicBezTo>
                  <a:pt x="1621" y="2087"/>
                  <a:pt x="1616" y="2090"/>
                  <a:pt x="1611" y="2092"/>
                </a:cubicBezTo>
                <a:cubicBezTo>
                  <a:pt x="1606" y="2095"/>
                  <a:pt x="1601" y="2097"/>
                  <a:pt x="1596" y="2099"/>
                </a:cubicBezTo>
                <a:cubicBezTo>
                  <a:pt x="1586" y="2104"/>
                  <a:pt x="1576" y="2108"/>
                  <a:pt x="1566" y="2113"/>
                </a:cubicBezTo>
                <a:cubicBezTo>
                  <a:pt x="1526" y="2129"/>
                  <a:pt x="1485" y="2145"/>
                  <a:pt x="1444" y="2156"/>
                </a:cubicBezTo>
                <a:cubicBezTo>
                  <a:pt x="1439" y="2157"/>
                  <a:pt x="1434" y="2158"/>
                  <a:pt x="1429" y="2160"/>
                </a:cubicBezTo>
                <a:cubicBezTo>
                  <a:pt x="1421" y="2162"/>
                  <a:pt x="1421" y="2162"/>
                  <a:pt x="1421" y="2162"/>
                </a:cubicBezTo>
                <a:cubicBezTo>
                  <a:pt x="1413" y="2164"/>
                  <a:pt x="1413" y="2164"/>
                  <a:pt x="1413" y="2164"/>
                </a:cubicBezTo>
                <a:cubicBezTo>
                  <a:pt x="1403" y="2166"/>
                  <a:pt x="1392" y="2169"/>
                  <a:pt x="1382" y="2171"/>
                </a:cubicBezTo>
                <a:cubicBezTo>
                  <a:pt x="1372" y="2174"/>
                  <a:pt x="1362" y="2175"/>
                  <a:pt x="1351" y="2177"/>
                </a:cubicBezTo>
                <a:cubicBezTo>
                  <a:pt x="1341" y="2179"/>
                  <a:pt x="1331" y="2181"/>
                  <a:pt x="1320" y="2183"/>
                </a:cubicBezTo>
                <a:cubicBezTo>
                  <a:pt x="1310" y="2184"/>
                  <a:pt x="1300" y="2185"/>
                  <a:pt x="1289" y="2186"/>
                </a:cubicBezTo>
                <a:cubicBezTo>
                  <a:pt x="1284" y="2187"/>
                  <a:pt x="1279" y="2188"/>
                  <a:pt x="1274" y="2188"/>
                </a:cubicBezTo>
                <a:cubicBezTo>
                  <a:pt x="1269" y="2189"/>
                  <a:pt x="1264" y="2189"/>
                  <a:pt x="1258" y="2190"/>
                </a:cubicBezTo>
                <a:cubicBezTo>
                  <a:pt x="1238" y="2191"/>
                  <a:pt x="1218" y="2193"/>
                  <a:pt x="1197" y="2193"/>
                </a:cubicBezTo>
                <a:cubicBezTo>
                  <a:pt x="1187" y="2194"/>
                  <a:pt x="1177" y="2194"/>
                  <a:pt x="1167" y="2194"/>
                </a:cubicBezTo>
                <a:cubicBezTo>
                  <a:pt x="1157" y="2194"/>
                  <a:pt x="1146" y="2194"/>
                  <a:pt x="1136" y="2194"/>
                </a:cubicBezTo>
                <a:cubicBezTo>
                  <a:pt x="1126" y="2194"/>
                  <a:pt x="1116" y="2193"/>
                  <a:pt x="1106" y="2192"/>
                </a:cubicBezTo>
                <a:cubicBezTo>
                  <a:pt x="1102" y="2192"/>
                  <a:pt x="1097" y="2192"/>
                  <a:pt x="1092" y="2191"/>
                </a:cubicBezTo>
                <a:cubicBezTo>
                  <a:pt x="1084" y="2191"/>
                  <a:pt x="1084" y="2191"/>
                  <a:pt x="1084" y="2191"/>
                </a:cubicBezTo>
                <a:cubicBezTo>
                  <a:pt x="1077" y="2190"/>
                  <a:pt x="1077" y="2190"/>
                  <a:pt x="1077" y="2190"/>
                </a:cubicBezTo>
                <a:cubicBezTo>
                  <a:pt x="1067" y="2189"/>
                  <a:pt x="1057" y="2188"/>
                  <a:pt x="1047" y="2187"/>
                </a:cubicBezTo>
                <a:cubicBezTo>
                  <a:pt x="1038" y="2186"/>
                  <a:pt x="1028" y="2185"/>
                  <a:pt x="1018" y="2183"/>
                </a:cubicBezTo>
                <a:cubicBezTo>
                  <a:pt x="1014" y="2183"/>
                  <a:pt x="1009" y="2182"/>
                  <a:pt x="1004" y="2181"/>
                </a:cubicBezTo>
                <a:cubicBezTo>
                  <a:pt x="999" y="2181"/>
                  <a:pt x="994" y="2180"/>
                  <a:pt x="990" y="2179"/>
                </a:cubicBezTo>
                <a:cubicBezTo>
                  <a:pt x="985" y="2178"/>
                  <a:pt x="980" y="2177"/>
                  <a:pt x="975" y="2176"/>
                </a:cubicBezTo>
                <a:cubicBezTo>
                  <a:pt x="971" y="2175"/>
                  <a:pt x="966" y="2175"/>
                  <a:pt x="961" y="2174"/>
                </a:cubicBezTo>
                <a:cubicBezTo>
                  <a:pt x="952" y="2172"/>
                  <a:pt x="943" y="2170"/>
                  <a:pt x="933" y="2167"/>
                </a:cubicBezTo>
                <a:cubicBezTo>
                  <a:pt x="929" y="2167"/>
                  <a:pt x="924" y="2165"/>
                  <a:pt x="920" y="2164"/>
                </a:cubicBezTo>
                <a:cubicBezTo>
                  <a:pt x="915" y="2163"/>
                  <a:pt x="910" y="2162"/>
                  <a:pt x="906" y="2161"/>
                </a:cubicBezTo>
                <a:cubicBezTo>
                  <a:pt x="901" y="2159"/>
                  <a:pt x="897" y="2158"/>
                  <a:pt x="892" y="2157"/>
                </a:cubicBezTo>
                <a:cubicBezTo>
                  <a:pt x="888" y="2156"/>
                  <a:pt x="883" y="2154"/>
                  <a:pt x="879" y="2153"/>
                </a:cubicBezTo>
                <a:cubicBezTo>
                  <a:pt x="870" y="2150"/>
                  <a:pt x="861" y="2148"/>
                  <a:pt x="852" y="2145"/>
                </a:cubicBezTo>
                <a:cubicBezTo>
                  <a:pt x="844" y="2142"/>
                  <a:pt x="835" y="2139"/>
                  <a:pt x="826" y="2136"/>
                </a:cubicBezTo>
                <a:cubicBezTo>
                  <a:pt x="822" y="2135"/>
                  <a:pt x="818" y="2133"/>
                  <a:pt x="813" y="2132"/>
                </a:cubicBezTo>
                <a:cubicBezTo>
                  <a:pt x="809" y="2130"/>
                  <a:pt x="805" y="2128"/>
                  <a:pt x="801" y="2127"/>
                </a:cubicBezTo>
                <a:cubicBezTo>
                  <a:pt x="792" y="2123"/>
                  <a:pt x="784" y="2120"/>
                  <a:pt x="775" y="2117"/>
                </a:cubicBezTo>
                <a:cubicBezTo>
                  <a:pt x="767" y="2113"/>
                  <a:pt x="759" y="2110"/>
                  <a:pt x="751" y="2106"/>
                </a:cubicBezTo>
                <a:cubicBezTo>
                  <a:pt x="743" y="2103"/>
                  <a:pt x="735" y="2099"/>
                  <a:pt x="727" y="2095"/>
                </a:cubicBezTo>
                <a:cubicBezTo>
                  <a:pt x="723" y="2093"/>
                  <a:pt x="719" y="2091"/>
                  <a:pt x="715" y="2089"/>
                </a:cubicBezTo>
                <a:cubicBezTo>
                  <a:pt x="709" y="2086"/>
                  <a:pt x="709" y="2086"/>
                  <a:pt x="709" y="2086"/>
                </a:cubicBezTo>
                <a:cubicBezTo>
                  <a:pt x="703" y="2083"/>
                  <a:pt x="703" y="2083"/>
                  <a:pt x="703" y="2083"/>
                </a:cubicBezTo>
                <a:cubicBezTo>
                  <a:pt x="696" y="2079"/>
                  <a:pt x="688" y="2075"/>
                  <a:pt x="680" y="2071"/>
                </a:cubicBezTo>
                <a:cubicBezTo>
                  <a:pt x="677" y="2069"/>
                  <a:pt x="673" y="2067"/>
                  <a:pt x="669" y="2065"/>
                </a:cubicBezTo>
                <a:cubicBezTo>
                  <a:pt x="665" y="2063"/>
                  <a:pt x="662" y="2061"/>
                  <a:pt x="658" y="2059"/>
                </a:cubicBezTo>
                <a:cubicBezTo>
                  <a:pt x="643" y="2051"/>
                  <a:pt x="629" y="2041"/>
                  <a:pt x="615" y="2033"/>
                </a:cubicBezTo>
                <a:cubicBezTo>
                  <a:pt x="610" y="2029"/>
                  <a:pt x="610" y="2029"/>
                  <a:pt x="610" y="2029"/>
                </a:cubicBezTo>
                <a:cubicBezTo>
                  <a:pt x="605" y="2026"/>
                  <a:pt x="605" y="2026"/>
                  <a:pt x="605" y="2026"/>
                </a:cubicBezTo>
                <a:cubicBezTo>
                  <a:pt x="601" y="2024"/>
                  <a:pt x="598" y="2021"/>
                  <a:pt x="594" y="2019"/>
                </a:cubicBezTo>
                <a:cubicBezTo>
                  <a:pt x="588" y="2014"/>
                  <a:pt x="581" y="2010"/>
                  <a:pt x="574" y="2005"/>
                </a:cubicBezTo>
                <a:cubicBezTo>
                  <a:pt x="522" y="1967"/>
                  <a:pt x="475" y="1927"/>
                  <a:pt x="435" y="1886"/>
                </a:cubicBezTo>
                <a:cubicBezTo>
                  <a:pt x="425" y="1875"/>
                  <a:pt x="415" y="1865"/>
                  <a:pt x="406" y="1854"/>
                </a:cubicBezTo>
                <a:cubicBezTo>
                  <a:pt x="403" y="1852"/>
                  <a:pt x="401" y="1849"/>
                  <a:pt x="399" y="1846"/>
                </a:cubicBezTo>
                <a:cubicBezTo>
                  <a:pt x="398" y="1845"/>
                  <a:pt x="397" y="1844"/>
                  <a:pt x="396" y="1843"/>
                </a:cubicBezTo>
                <a:cubicBezTo>
                  <a:pt x="394" y="1841"/>
                  <a:pt x="392" y="1839"/>
                  <a:pt x="391" y="1837"/>
                </a:cubicBezTo>
                <a:cubicBezTo>
                  <a:pt x="388" y="1833"/>
                  <a:pt x="385" y="1831"/>
                  <a:pt x="384" y="1829"/>
                </a:cubicBezTo>
                <a:cubicBezTo>
                  <a:pt x="382" y="1827"/>
                  <a:pt x="381" y="1826"/>
                  <a:pt x="381" y="1826"/>
                </a:cubicBezTo>
                <a:cubicBezTo>
                  <a:pt x="486" y="1739"/>
                  <a:pt x="486" y="1739"/>
                  <a:pt x="486" y="1739"/>
                </a:cubicBezTo>
                <a:cubicBezTo>
                  <a:pt x="368" y="1708"/>
                  <a:pt x="247" y="1648"/>
                  <a:pt x="138" y="1558"/>
                </a:cubicBezTo>
                <a:cubicBezTo>
                  <a:pt x="114" y="1697"/>
                  <a:pt x="119" y="1853"/>
                  <a:pt x="158" y="2011"/>
                </a:cubicBezTo>
                <a:cubicBezTo>
                  <a:pt x="263" y="1924"/>
                  <a:pt x="263" y="1924"/>
                  <a:pt x="263" y="1924"/>
                </a:cubicBezTo>
                <a:cubicBezTo>
                  <a:pt x="263" y="1924"/>
                  <a:pt x="264" y="1925"/>
                  <a:pt x="265" y="1928"/>
                </a:cubicBezTo>
                <a:cubicBezTo>
                  <a:pt x="267" y="1930"/>
                  <a:pt x="270" y="1933"/>
                  <a:pt x="274" y="1937"/>
                </a:cubicBezTo>
                <a:cubicBezTo>
                  <a:pt x="275" y="1939"/>
                  <a:pt x="277" y="1941"/>
                  <a:pt x="280" y="1944"/>
                </a:cubicBezTo>
                <a:cubicBezTo>
                  <a:pt x="281" y="1945"/>
                  <a:pt x="282" y="1946"/>
                  <a:pt x="283" y="1948"/>
                </a:cubicBezTo>
                <a:cubicBezTo>
                  <a:pt x="286" y="1951"/>
                  <a:pt x="288" y="1954"/>
                  <a:pt x="291" y="1957"/>
                </a:cubicBezTo>
                <a:cubicBezTo>
                  <a:pt x="302" y="1969"/>
                  <a:pt x="313" y="1981"/>
                  <a:pt x="325" y="1993"/>
                </a:cubicBezTo>
                <a:cubicBezTo>
                  <a:pt x="371" y="2040"/>
                  <a:pt x="424" y="2087"/>
                  <a:pt x="485" y="2131"/>
                </a:cubicBezTo>
                <a:cubicBezTo>
                  <a:pt x="492" y="2136"/>
                  <a:pt x="500" y="2141"/>
                  <a:pt x="508" y="2146"/>
                </a:cubicBezTo>
                <a:cubicBezTo>
                  <a:pt x="512" y="2149"/>
                  <a:pt x="516" y="2152"/>
                  <a:pt x="520" y="2154"/>
                </a:cubicBezTo>
                <a:cubicBezTo>
                  <a:pt x="526" y="2158"/>
                  <a:pt x="526" y="2158"/>
                  <a:pt x="526" y="2158"/>
                </a:cubicBezTo>
                <a:cubicBezTo>
                  <a:pt x="532" y="2162"/>
                  <a:pt x="532" y="2162"/>
                  <a:pt x="532" y="2162"/>
                </a:cubicBezTo>
                <a:cubicBezTo>
                  <a:pt x="548" y="2172"/>
                  <a:pt x="564" y="2183"/>
                  <a:pt x="581" y="2192"/>
                </a:cubicBezTo>
                <a:cubicBezTo>
                  <a:pt x="585" y="2195"/>
                  <a:pt x="590" y="2197"/>
                  <a:pt x="594" y="2200"/>
                </a:cubicBezTo>
                <a:cubicBezTo>
                  <a:pt x="598" y="2202"/>
                  <a:pt x="603" y="2205"/>
                  <a:pt x="607" y="2207"/>
                </a:cubicBezTo>
                <a:cubicBezTo>
                  <a:pt x="616" y="2211"/>
                  <a:pt x="625" y="2216"/>
                  <a:pt x="633" y="2221"/>
                </a:cubicBezTo>
                <a:cubicBezTo>
                  <a:pt x="640" y="2224"/>
                  <a:pt x="640" y="2224"/>
                  <a:pt x="640" y="2224"/>
                </a:cubicBezTo>
                <a:cubicBezTo>
                  <a:pt x="647" y="2227"/>
                  <a:pt x="647" y="2227"/>
                  <a:pt x="647" y="2227"/>
                </a:cubicBezTo>
                <a:cubicBezTo>
                  <a:pt x="651" y="2230"/>
                  <a:pt x="656" y="2232"/>
                  <a:pt x="660" y="2234"/>
                </a:cubicBezTo>
                <a:cubicBezTo>
                  <a:pt x="670" y="2238"/>
                  <a:pt x="679" y="2243"/>
                  <a:pt x="688" y="2247"/>
                </a:cubicBezTo>
                <a:cubicBezTo>
                  <a:pt x="698" y="2251"/>
                  <a:pt x="707" y="2255"/>
                  <a:pt x="716" y="2259"/>
                </a:cubicBezTo>
                <a:cubicBezTo>
                  <a:pt x="726" y="2263"/>
                  <a:pt x="736" y="2267"/>
                  <a:pt x="745" y="2270"/>
                </a:cubicBezTo>
                <a:cubicBezTo>
                  <a:pt x="750" y="2272"/>
                  <a:pt x="755" y="2274"/>
                  <a:pt x="760" y="2276"/>
                </a:cubicBezTo>
                <a:cubicBezTo>
                  <a:pt x="765" y="2278"/>
                  <a:pt x="770" y="2280"/>
                  <a:pt x="775" y="2281"/>
                </a:cubicBezTo>
                <a:cubicBezTo>
                  <a:pt x="785" y="2285"/>
                  <a:pt x="795" y="2288"/>
                  <a:pt x="805" y="2292"/>
                </a:cubicBezTo>
                <a:cubicBezTo>
                  <a:pt x="815" y="2295"/>
                  <a:pt x="825" y="2298"/>
                  <a:pt x="836" y="2301"/>
                </a:cubicBezTo>
                <a:cubicBezTo>
                  <a:pt x="841" y="2302"/>
                  <a:pt x="846" y="2304"/>
                  <a:pt x="851" y="2305"/>
                </a:cubicBezTo>
                <a:cubicBezTo>
                  <a:pt x="856" y="2307"/>
                  <a:pt x="862" y="2308"/>
                  <a:pt x="867" y="2310"/>
                </a:cubicBezTo>
                <a:cubicBezTo>
                  <a:pt x="872" y="2311"/>
                  <a:pt x="877" y="2312"/>
                  <a:pt x="883" y="2314"/>
                </a:cubicBezTo>
                <a:cubicBezTo>
                  <a:pt x="888" y="2315"/>
                  <a:pt x="893" y="2316"/>
                  <a:pt x="898" y="2318"/>
                </a:cubicBezTo>
                <a:cubicBezTo>
                  <a:pt x="909" y="2320"/>
                  <a:pt x="920" y="2322"/>
                  <a:pt x="931" y="2325"/>
                </a:cubicBezTo>
                <a:cubicBezTo>
                  <a:pt x="936" y="2326"/>
                  <a:pt x="941" y="2327"/>
                  <a:pt x="947" y="2328"/>
                </a:cubicBezTo>
                <a:cubicBezTo>
                  <a:pt x="952" y="2329"/>
                  <a:pt x="958" y="2330"/>
                  <a:pt x="963" y="2331"/>
                </a:cubicBezTo>
                <a:cubicBezTo>
                  <a:pt x="969" y="2332"/>
                  <a:pt x="974" y="2333"/>
                  <a:pt x="980" y="2334"/>
                </a:cubicBezTo>
                <a:cubicBezTo>
                  <a:pt x="985" y="2334"/>
                  <a:pt x="991" y="2335"/>
                  <a:pt x="996" y="2336"/>
                </a:cubicBezTo>
                <a:cubicBezTo>
                  <a:pt x="1007" y="2337"/>
                  <a:pt x="1018" y="2339"/>
                  <a:pt x="1030" y="2340"/>
                </a:cubicBezTo>
                <a:cubicBezTo>
                  <a:pt x="1041" y="2341"/>
                  <a:pt x="1052" y="2343"/>
                  <a:pt x="1063" y="2344"/>
                </a:cubicBezTo>
                <a:cubicBezTo>
                  <a:pt x="1072" y="2345"/>
                  <a:pt x="1072" y="2345"/>
                  <a:pt x="1072" y="2345"/>
                </a:cubicBezTo>
                <a:cubicBezTo>
                  <a:pt x="1081" y="2345"/>
                  <a:pt x="1081" y="2345"/>
                  <a:pt x="1081" y="2345"/>
                </a:cubicBezTo>
                <a:cubicBezTo>
                  <a:pt x="1086" y="2345"/>
                  <a:pt x="1092" y="2346"/>
                  <a:pt x="1098" y="2346"/>
                </a:cubicBezTo>
                <a:cubicBezTo>
                  <a:pt x="1109" y="2347"/>
                  <a:pt x="1121" y="2348"/>
                  <a:pt x="1132" y="2348"/>
                </a:cubicBezTo>
                <a:cubicBezTo>
                  <a:pt x="1144" y="2348"/>
                  <a:pt x="1155" y="2348"/>
                  <a:pt x="1167" y="2348"/>
                </a:cubicBezTo>
                <a:cubicBezTo>
                  <a:pt x="1178" y="2348"/>
                  <a:pt x="1190" y="2348"/>
                  <a:pt x="1202" y="2347"/>
                </a:cubicBezTo>
                <a:cubicBezTo>
                  <a:pt x="1225" y="2347"/>
                  <a:pt x="1249" y="2345"/>
                  <a:pt x="1272" y="2343"/>
                </a:cubicBezTo>
                <a:cubicBezTo>
                  <a:pt x="1278" y="2343"/>
                  <a:pt x="1284" y="2343"/>
                  <a:pt x="1290" y="2342"/>
                </a:cubicBezTo>
                <a:cubicBezTo>
                  <a:pt x="1296" y="2341"/>
                  <a:pt x="1302" y="2340"/>
                  <a:pt x="1308" y="2339"/>
                </a:cubicBezTo>
                <a:cubicBezTo>
                  <a:pt x="1320" y="2338"/>
                  <a:pt x="1331" y="2336"/>
                  <a:pt x="1343" y="2335"/>
                </a:cubicBezTo>
                <a:cubicBezTo>
                  <a:pt x="1355" y="2333"/>
                  <a:pt x="1367" y="2331"/>
                  <a:pt x="1379" y="2329"/>
                </a:cubicBezTo>
                <a:cubicBezTo>
                  <a:pt x="1391" y="2326"/>
                  <a:pt x="1403" y="2325"/>
                  <a:pt x="1415" y="2322"/>
                </a:cubicBezTo>
                <a:cubicBezTo>
                  <a:pt x="1427" y="2319"/>
                  <a:pt x="1438" y="2316"/>
                  <a:pt x="1450" y="2313"/>
                </a:cubicBezTo>
                <a:cubicBezTo>
                  <a:pt x="1459" y="2311"/>
                  <a:pt x="1459" y="2311"/>
                  <a:pt x="1459" y="2311"/>
                </a:cubicBezTo>
                <a:cubicBezTo>
                  <a:pt x="1468" y="2309"/>
                  <a:pt x="1468" y="2309"/>
                  <a:pt x="1468" y="2309"/>
                </a:cubicBezTo>
                <a:cubicBezTo>
                  <a:pt x="1474" y="2307"/>
                  <a:pt x="1480" y="2305"/>
                  <a:pt x="1486" y="2304"/>
                </a:cubicBezTo>
                <a:cubicBezTo>
                  <a:pt x="1533" y="2291"/>
                  <a:pt x="1580" y="2273"/>
                  <a:pt x="1626" y="2254"/>
                </a:cubicBezTo>
                <a:cubicBezTo>
                  <a:pt x="1638" y="2249"/>
                  <a:pt x="1649" y="2244"/>
                  <a:pt x="1661" y="2239"/>
                </a:cubicBezTo>
                <a:cubicBezTo>
                  <a:pt x="1667" y="2236"/>
                  <a:pt x="1672" y="2234"/>
                  <a:pt x="1678" y="2231"/>
                </a:cubicBezTo>
                <a:cubicBezTo>
                  <a:pt x="1684" y="2228"/>
                  <a:pt x="1689" y="2225"/>
                  <a:pt x="1695" y="2222"/>
                </a:cubicBezTo>
                <a:cubicBezTo>
                  <a:pt x="1706" y="2216"/>
                  <a:pt x="1718" y="2211"/>
                  <a:pt x="1729" y="2205"/>
                </a:cubicBezTo>
                <a:cubicBezTo>
                  <a:pt x="1740" y="2198"/>
                  <a:pt x="1751" y="2192"/>
                  <a:pt x="1762" y="2186"/>
                </a:cubicBezTo>
                <a:cubicBezTo>
                  <a:pt x="1767" y="2182"/>
                  <a:pt x="1773" y="2180"/>
                  <a:pt x="1778" y="2176"/>
                </a:cubicBezTo>
                <a:cubicBezTo>
                  <a:pt x="1784" y="2173"/>
                  <a:pt x="1789" y="2169"/>
                  <a:pt x="1795" y="2166"/>
                </a:cubicBezTo>
                <a:cubicBezTo>
                  <a:pt x="1800" y="2162"/>
                  <a:pt x="1805" y="2159"/>
                  <a:pt x="1811" y="2155"/>
                </a:cubicBezTo>
                <a:cubicBezTo>
                  <a:pt x="1816" y="2152"/>
                  <a:pt x="1822" y="2148"/>
                  <a:pt x="1827" y="2145"/>
                </a:cubicBezTo>
                <a:cubicBezTo>
                  <a:pt x="1848" y="2130"/>
                  <a:pt x="1869" y="2115"/>
                  <a:pt x="1889" y="2099"/>
                </a:cubicBezTo>
                <a:cubicBezTo>
                  <a:pt x="1905" y="2087"/>
                  <a:pt x="1905" y="2087"/>
                  <a:pt x="1905" y="2087"/>
                </a:cubicBezTo>
                <a:cubicBezTo>
                  <a:pt x="1912" y="2081"/>
                  <a:pt x="1912" y="2081"/>
                  <a:pt x="1912" y="2081"/>
                </a:cubicBezTo>
                <a:cubicBezTo>
                  <a:pt x="1915" y="2079"/>
                  <a:pt x="1917" y="2076"/>
                  <a:pt x="1920" y="2074"/>
                </a:cubicBezTo>
                <a:cubicBezTo>
                  <a:pt x="1930" y="2066"/>
                  <a:pt x="1939" y="2057"/>
                  <a:pt x="1949" y="2049"/>
                </a:cubicBezTo>
                <a:cubicBezTo>
                  <a:pt x="1952" y="2046"/>
                  <a:pt x="1954" y="2044"/>
                  <a:pt x="1957" y="2042"/>
                </a:cubicBezTo>
                <a:cubicBezTo>
                  <a:pt x="1964" y="2035"/>
                  <a:pt x="1964" y="2035"/>
                  <a:pt x="1964" y="2035"/>
                </a:cubicBezTo>
                <a:cubicBezTo>
                  <a:pt x="1978" y="2022"/>
                  <a:pt x="1978" y="2022"/>
                  <a:pt x="1978" y="2022"/>
                </a:cubicBezTo>
                <a:cubicBezTo>
                  <a:pt x="1987" y="2013"/>
                  <a:pt x="1997" y="2004"/>
                  <a:pt x="2006" y="1994"/>
                </a:cubicBezTo>
                <a:cubicBezTo>
                  <a:pt x="2015" y="1985"/>
                  <a:pt x="2024" y="1975"/>
                  <a:pt x="2033" y="1966"/>
                </a:cubicBezTo>
                <a:cubicBezTo>
                  <a:pt x="2042" y="1956"/>
                  <a:pt x="2050" y="1946"/>
                  <a:pt x="2059" y="1936"/>
                </a:cubicBezTo>
                <a:cubicBezTo>
                  <a:pt x="2072" y="1921"/>
                  <a:pt x="2072" y="1921"/>
                  <a:pt x="2072" y="1921"/>
                </a:cubicBezTo>
                <a:cubicBezTo>
                  <a:pt x="2084" y="1905"/>
                  <a:pt x="2084" y="1905"/>
                  <a:pt x="2084" y="1905"/>
                </a:cubicBezTo>
                <a:cubicBezTo>
                  <a:pt x="2093" y="1895"/>
                  <a:pt x="2101" y="1884"/>
                  <a:pt x="2109" y="1874"/>
                </a:cubicBezTo>
                <a:cubicBezTo>
                  <a:pt x="2124" y="1852"/>
                  <a:pt x="2140" y="1831"/>
                  <a:pt x="2154" y="1808"/>
                </a:cubicBezTo>
                <a:cubicBezTo>
                  <a:pt x="2165" y="1791"/>
                  <a:pt x="2165" y="1791"/>
                  <a:pt x="2165" y="1791"/>
                </a:cubicBezTo>
                <a:cubicBezTo>
                  <a:pt x="2170" y="1783"/>
                  <a:pt x="2170" y="1783"/>
                  <a:pt x="2170" y="1783"/>
                </a:cubicBezTo>
                <a:cubicBezTo>
                  <a:pt x="2175" y="1774"/>
                  <a:pt x="2175" y="1774"/>
                  <a:pt x="2175" y="1774"/>
                </a:cubicBezTo>
                <a:cubicBezTo>
                  <a:pt x="2182" y="1762"/>
                  <a:pt x="2189" y="1751"/>
                  <a:pt x="2195" y="1739"/>
                </a:cubicBezTo>
                <a:cubicBezTo>
                  <a:pt x="2199" y="1733"/>
                  <a:pt x="2202" y="1727"/>
                  <a:pt x="2205" y="1721"/>
                </a:cubicBezTo>
                <a:cubicBezTo>
                  <a:pt x="2214" y="1703"/>
                  <a:pt x="2214" y="1703"/>
                  <a:pt x="2214" y="1703"/>
                </a:cubicBezTo>
                <a:cubicBezTo>
                  <a:pt x="2223" y="1685"/>
                  <a:pt x="2223" y="1685"/>
                  <a:pt x="2223" y="1685"/>
                </a:cubicBezTo>
                <a:cubicBezTo>
                  <a:pt x="2226" y="1679"/>
                  <a:pt x="2229" y="1673"/>
                  <a:pt x="2232" y="1667"/>
                </a:cubicBezTo>
                <a:cubicBezTo>
                  <a:pt x="2237" y="1655"/>
                  <a:pt x="2243" y="1643"/>
                  <a:pt x="2248" y="1630"/>
                </a:cubicBezTo>
                <a:cubicBezTo>
                  <a:pt x="2253" y="1618"/>
                  <a:pt x="2258" y="1605"/>
                  <a:pt x="2263" y="1593"/>
                </a:cubicBezTo>
                <a:cubicBezTo>
                  <a:pt x="2267" y="1583"/>
                  <a:pt x="2267" y="1583"/>
                  <a:pt x="2267" y="1583"/>
                </a:cubicBezTo>
                <a:cubicBezTo>
                  <a:pt x="2268" y="1580"/>
                  <a:pt x="2269" y="1577"/>
                  <a:pt x="2270" y="1574"/>
                </a:cubicBezTo>
                <a:cubicBezTo>
                  <a:pt x="2277" y="1554"/>
                  <a:pt x="2277" y="1554"/>
                  <a:pt x="2277" y="1554"/>
                </a:cubicBezTo>
                <a:cubicBezTo>
                  <a:pt x="2283" y="1535"/>
                  <a:pt x="2283" y="1535"/>
                  <a:pt x="2283" y="1535"/>
                </a:cubicBezTo>
                <a:cubicBezTo>
                  <a:pt x="2286" y="1529"/>
                  <a:pt x="2288" y="1522"/>
                  <a:pt x="2289" y="1516"/>
                </a:cubicBezTo>
                <a:cubicBezTo>
                  <a:pt x="2293" y="1503"/>
                  <a:pt x="2297" y="1490"/>
                  <a:pt x="2301" y="1477"/>
                </a:cubicBezTo>
                <a:cubicBezTo>
                  <a:pt x="2303" y="1467"/>
                  <a:pt x="2303" y="1467"/>
                  <a:pt x="2303" y="1467"/>
                </a:cubicBezTo>
                <a:cubicBezTo>
                  <a:pt x="2306" y="1457"/>
                  <a:pt x="2306" y="1457"/>
                  <a:pt x="2306" y="1457"/>
                </a:cubicBezTo>
                <a:cubicBezTo>
                  <a:pt x="2310" y="1437"/>
                  <a:pt x="2310" y="1437"/>
                  <a:pt x="2310" y="1437"/>
                </a:cubicBezTo>
                <a:cubicBezTo>
                  <a:pt x="2317" y="1411"/>
                  <a:pt x="2321" y="1384"/>
                  <a:pt x="2326" y="1357"/>
                </a:cubicBezTo>
                <a:cubicBezTo>
                  <a:pt x="2327" y="1354"/>
                  <a:pt x="2327" y="1350"/>
                  <a:pt x="2327" y="1347"/>
                </a:cubicBezTo>
                <a:cubicBezTo>
                  <a:pt x="2329" y="1337"/>
                  <a:pt x="2329" y="1337"/>
                  <a:pt x="2329" y="1337"/>
                </a:cubicBezTo>
                <a:cubicBezTo>
                  <a:pt x="2331" y="1317"/>
                  <a:pt x="2331" y="1317"/>
                  <a:pt x="2331" y="1317"/>
                </a:cubicBezTo>
                <a:cubicBezTo>
                  <a:pt x="2334" y="1296"/>
                  <a:pt x="2334" y="1296"/>
                  <a:pt x="2334" y="1296"/>
                </a:cubicBezTo>
                <a:cubicBezTo>
                  <a:pt x="2335" y="1290"/>
                  <a:pt x="2335" y="1283"/>
                  <a:pt x="2336" y="1276"/>
                </a:cubicBezTo>
                <a:cubicBezTo>
                  <a:pt x="2339" y="1235"/>
                  <a:pt x="2339" y="1235"/>
                  <a:pt x="2339" y="1235"/>
                </a:cubicBezTo>
                <a:cubicBezTo>
                  <a:pt x="2340" y="1195"/>
                  <a:pt x="2340" y="1195"/>
                  <a:pt x="2340" y="1195"/>
                </a:cubicBezTo>
                <a:cubicBezTo>
                  <a:pt x="2340" y="1174"/>
                  <a:pt x="2340" y="1174"/>
                  <a:pt x="2340" y="1174"/>
                </a:cubicBezTo>
                <a:cubicBezTo>
                  <a:pt x="2340" y="1154"/>
                  <a:pt x="2340" y="1154"/>
                  <a:pt x="2340" y="1154"/>
                </a:cubicBezTo>
                <a:cubicBezTo>
                  <a:pt x="2339" y="1113"/>
                  <a:pt x="2339" y="1113"/>
                  <a:pt x="2339" y="1113"/>
                </a:cubicBezTo>
                <a:cubicBezTo>
                  <a:pt x="2336" y="1072"/>
                  <a:pt x="2336" y="1072"/>
                  <a:pt x="2336" y="1072"/>
                </a:cubicBezTo>
                <a:cubicBezTo>
                  <a:pt x="2335" y="1066"/>
                  <a:pt x="2335" y="1059"/>
                  <a:pt x="2334" y="1052"/>
                </a:cubicBezTo>
                <a:cubicBezTo>
                  <a:pt x="2331" y="1032"/>
                  <a:pt x="2331" y="1032"/>
                  <a:pt x="2331" y="1032"/>
                </a:cubicBezTo>
                <a:cubicBezTo>
                  <a:pt x="2330" y="1018"/>
                  <a:pt x="2328" y="1005"/>
                  <a:pt x="2326" y="991"/>
                </a:cubicBezTo>
                <a:cubicBezTo>
                  <a:pt x="2319" y="951"/>
                  <a:pt x="2319" y="951"/>
                  <a:pt x="2319" y="951"/>
                </a:cubicBezTo>
                <a:cubicBezTo>
                  <a:pt x="2317" y="938"/>
                  <a:pt x="2313" y="924"/>
                  <a:pt x="2310" y="911"/>
                </a:cubicBezTo>
                <a:cubicBezTo>
                  <a:pt x="2306" y="891"/>
                  <a:pt x="2306" y="891"/>
                  <a:pt x="2306" y="891"/>
                </a:cubicBezTo>
                <a:cubicBezTo>
                  <a:pt x="2303" y="881"/>
                  <a:pt x="2303" y="881"/>
                  <a:pt x="2303" y="881"/>
                </a:cubicBezTo>
                <a:cubicBezTo>
                  <a:pt x="2301" y="871"/>
                  <a:pt x="2301" y="871"/>
                  <a:pt x="2301" y="871"/>
                </a:cubicBezTo>
                <a:cubicBezTo>
                  <a:pt x="2289" y="832"/>
                  <a:pt x="2289" y="832"/>
                  <a:pt x="2289" y="832"/>
                </a:cubicBezTo>
                <a:cubicBezTo>
                  <a:pt x="2288" y="826"/>
                  <a:pt x="2285" y="819"/>
                  <a:pt x="2283" y="813"/>
                </a:cubicBezTo>
                <a:cubicBezTo>
                  <a:pt x="2277" y="793"/>
                  <a:pt x="2277" y="793"/>
                  <a:pt x="2277" y="793"/>
                </a:cubicBezTo>
                <a:cubicBezTo>
                  <a:pt x="2270" y="774"/>
                  <a:pt x="2270" y="774"/>
                  <a:pt x="2270" y="774"/>
                </a:cubicBezTo>
                <a:cubicBezTo>
                  <a:pt x="2268" y="768"/>
                  <a:pt x="2265" y="762"/>
                  <a:pt x="2263" y="755"/>
                </a:cubicBezTo>
                <a:cubicBezTo>
                  <a:pt x="2258" y="743"/>
                  <a:pt x="2253" y="730"/>
                  <a:pt x="2248" y="717"/>
                </a:cubicBezTo>
                <a:cubicBezTo>
                  <a:pt x="2242" y="705"/>
                  <a:pt x="2237" y="693"/>
                  <a:pt x="2231" y="680"/>
                </a:cubicBezTo>
                <a:cubicBezTo>
                  <a:pt x="2229" y="674"/>
                  <a:pt x="2226" y="668"/>
                  <a:pt x="2223" y="662"/>
                </a:cubicBezTo>
                <a:cubicBezTo>
                  <a:pt x="2214" y="644"/>
                  <a:pt x="2214" y="644"/>
                  <a:pt x="2214" y="644"/>
                </a:cubicBezTo>
                <a:cubicBezTo>
                  <a:pt x="2204" y="626"/>
                  <a:pt x="2204" y="626"/>
                  <a:pt x="2204" y="626"/>
                </a:cubicBezTo>
                <a:cubicBezTo>
                  <a:pt x="2201" y="620"/>
                  <a:pt x="2198" y="614"/>
                  <a:pt x="2195" y="608"/>
                </a:cubicBezTo>
                <a:cubicBezTo>
                  <a:pt x="2188" y="596"/>
                  <a:pt x="2181" y="585"/>
                  <a:pt x="2175" y="573"/>
                </a:cubicBezTo>
                <a:cubicBezTo>
                  <a:pt x="2173" y="570"/>
                  <a:pt x="2171" y="567"/>
                  <a:pt x="2170" y="564"/>
                </a:cubicBezTo>
                <a:cubicBezTo>
                  <a:pt x="2164" y="556"/>
                  <a:pt x="2164" y="556"/>
                  <a:pt x="2164" y="556"/>
                </a:cubicBezTo>
                <a:cubicBezTo>
                  <a:pt x="2153" y="539"/>
                  <a:pt x="2153" y="539"/>
                  <a:pt x="2153" y="539"/>
                </a:cubicBezTo>
                <a:cubicBezTo>
                  <a:pt x="2142" y="522"/>
                  <a:pt x="2142" y="522"/>
                  <a:pt x="2142" y="522"/>
                </a:cubicBezTo>
                <a:cubicBezTo>
                  <a:pt x="2140" y="518"/>
                  <a:pt x="2140" y="518"/>
                  <a:pt x="2140" y="518"/>
                </a:cubicBezTo>
                <a:cubicBezTo>
                  <a:pt x="2137" y="513"/>
                  <a:pt x="2137" y="513"/>
                  <a:pt x="2137" y="513"/>
                </a:cubicBezTo>
                <a:cubicBezTo>
                  <a:pt x="2131" y="505"/>
                  <a:pt x="2131" y="505"/>
                  <a:pt x="2131" y="505"/>
                </a:cubicBezTo>
                <a:cubicBezTo>
                  <a:pt x="2123" y="494"/>
                  <a:pt x="2115" y="483"/>
                  <a:pt x="2108" y="473"/>
                </a:cubicBezTo>
                <a:cubicBezTo>
                  <a:pt x="2100" y="462"/>
                  <a:pt x="2091" y="451"/>
                  <a:pt x="2083" y="441"/>
                </a:cubicBezTo>
                <a:cubicBezTo>
                  <a:pt x="2079" y="436"/>
                  <a:pt x="2075" y="430"/>
                  <a:pt x="2071" y="425"/>
                </a:cubicBezTo>
                <a:cubicBezTo>
                  <a:pt x="2057" y="410"/>
                  <a:pt x="2057" y="410"/>
                  <a:pt x="2057" y="410"/>
                </a:cubicBezTo>
                <a:cubicBezTo>
                  <a:pt x="2044" y="395"/>
                  <a:pt x="2044" y="395"/>
                  <a:pt x="2044" y="395"/>
                </a:cubicBezTo>
                <a:cubicBezTo>
                  <a:pt x="2040" y="390"/>
                  <a:pt x="2036" y="385"/>
                  <a:pt x="2031" y="380"/>
                </a:cubicBezTo>
                <a:cubicBezTo>
                  <a:pt x="2022" y="371"/>
                  <a:pt x="2013" y="361"/>
                  <a:pt x="2004" y="351"/>
                </a:cubicBezTo>
                <a:cubicBezTo>
                  <a:pt x="1997" y="344"/>
                  <a:pt x="1997" y="344"/>
                  <a:pt x="1997" y="344"/>
                </a:cubicBezTo>
                <a:cubicBezTo>
                  <a:pt x="1990" y="337"/>
                  <a:pt x="1990" y="337"/>
                  <a:pt x="1990" y="337"/>
                </a:cubicBezTo>
                <a:cubicBezTo>
                  <a:pt x="1975" y="324"/>
                  <a:pt x="1975" y="324"/>
                  <a:pt x="1975" y="324"/>
                </a:cubicBezTo>
                <a:cubicBezTo>
                  <a:pt x="1956" y="305"/>
                  <a:pt x="1936" y="288"/>
                  <a:pt x="1916" y="271"/>
                </a:cubicBezTo>
                <a:cubicBezTo>
                  <a:pt x="1914" y="269"/>
                  <a:pt x="1911" y="267"/>
                  <a:pt x="1909" y="265"/>
                </a:cubicBezTo>
                <a:cubicBezTo>
                  <a:pt x="1901" y="259"/>
                  <a:pt x="1901" y="259"/>
                  <a:pt x="1901" y="259"/>
                </a:cubicBezTo>
                <a:cubicBezTo>
                  <a:pt x="1886" y="246"/>
                  <a:pt x="1886" y="246"/>
                  <a:pt x="1886" y="246"/>
                </a:cubicBezTo>
                <a:cubicBezTo>
                  <a:pt x="1870" y="234"/>
                  <a:pt x="1870" y="234"/>
                  <a:pt x="1870" y="234"/>
                </a:cubicBezTo>
                <a:cubicBezTo>
                  <a:pt x="1865" y="230"/>
                  <a:pt x="1859" y="227"/>
                  <a:pt x="1854" y="223"/>
                </a:cubicBezTo>
                <a:cubicBezTo>
                  <a:pt x="1844" y="215"/>
                  <a:pt x="1833" y="208"/>
                  <a:pt x="1822" y="200"/>
                </a:cubicBezTo>
                <a:cubicBezTo>
                  <a:pt x="1811" y="193"/>
                  <a:pt x="1800" y="186"/>
                  <a:pt x="1789" y="179"/>
                </a:cubicBezTo>
                <a:cubicBezTo>
                  <a:pt x="1784" y="176"/>
                  <a:pt x="1779" y="172"/>
                  <a:pt x="1773" y="169"/>
                </a:cubicBezTo>
                <a:cubicBezTo>
                  <a:pt x="1756" y="159"/>
                  <a:pt x="1756" y="159"/>
                  <a:pt x="1756" y="159"/>
                </a:cubicBezTo>
                <a:cubicBezTo>
                  <a:pt x="1745" y="153"/>
                  <a:pt x="1734" y="146"/>
                  <a:pt x="1723" y="140"/>
                </a:cubicBezTo>
                <a:cubicBezTo>
                  <a:pt x="1711" y="134"/>
                  <a:pt x="1700" y="128"/>
                  <a:pt x="1688" y="122"/>
                </a:cubicBezTo>
                <a:cubicBezTo>
                  <a:pt x="1680" y="118"/>
                  <a:pt x="1680" y="118"/>
                  <a:pt x="1680" y="118"/>
                </a:cubicBezTo>
                <a:cubicBezTo>
                  <a:pt x="1677" y="117"/>
                  <a:pt x="1674" y="115"/>
                  <a:pt x="1671" y="114"/>
                </a:cubicBezTo>
                <a:cubicBezTo>
                  <a:pt x="1665" y="111"/>
                  <a:pt x="1659" y="109"/>
                  <a:pt x="1654" y="106"/>
                </a:cubicBezTo>
                <a:cubicBezTo>
                  <a:pt x="1648" y="103"/>
                  <a:pt x="1642" y="101"/>
                  <a:pt x="1636" y="98"/>
                </a:cubicBezTo>
                <a:cubicBezTo>
                  <a:pt x="1627" y="94"/>
                  <a:pt x="1627" y="94"/>
                  <a:pt x="1627" y="94"/>
                </a:cubicBezTo>
                <a:cubicBezTo>
                  <a:pt x="1623" y="92"/>
                  <a:pt x="1623" y="92"/>
                  <a:pt x="1623" y="92"/>
                </a:cubicBezTo>
                <a:cubicBezTo>
                  <a:pt x="1619" y="90"/>
                  <a:pt x="1619" y="90"/>
                  <a:pt x="1619" y="90"/>
                </a:cubicBezTo>
                <a:cubicBezTo>
                  <a:pt x="1607" y="86"/>
                  <a:pt x="1595" y="81"/>
                  <a:pt x="1583" y="76"/>
                </a:cubicBezTo>
                <a:cubicBezTo>
                  <a:pt x="1574" y="73"/>
                  <a:pt x="1574" y="73"/>
                  <a:pt x="1574" y="73"/>
                </a:cubicBezTo>
                <a:cubicBezTo>
                  <a:pt x="1571" y="72"/>
                  <a:pt x="1569" y="71"/>
                  <a:pt x="1566" y="70"/>
                </a:cubicBezTo>
                <a:cubicBezTo>
                  <a:pt x="1560" y="68"/>
                  <a:pt x="1554" y="66"/>
                  <a:pt x="1548" y="64"/>
                </a:cubicBezTo>
                <a:cubicBezTo>
                  <a:pt x="1536" y="60"/>
                  <a:pt x="1524" y="55"/>
                  <a:pt x="1512" y="52"/>
                </a:cubicBezTo>
                <a:cubicBezTo>
                  <a:pt x="1500" y="48"/>
                  <a:pt x="1488" y="45"/>
                  <a:pt x="1476" y="41"/>
                </a:cubicBezTo>
                <a:cubicBezTo>
                  <a:pt x="1470" y="40"/>
                  <a:pt x="1464" y="38"/>
                  <a:pt x="1458" y="36"/>
                </a:cubicBezTo>
                <a:cubicBezTo>
                  <a:pt x="1452" y="35"/>
                  <a:pt x="1445" y="34"/>
                  <a:pt x="1439" y="32"/>
                </a:cubicBezTo>
                <a:cubicBezTo>
                  <a:pt x="1427" y="29"/>
                  <a:pt x="1415" y="27"/>
                  <a:pt x="1403" y="24"/>
                </a:cubicBezTo>
                <a:cubicBezTo>
                  <a:pt x="1391" y="22"/>
                  <a:pt x="1379" y="19"/>
                  <a:pt x="1367" y="17"/>
                </a:cubicBezTo>
                <a:cubicBezTo>
                  <a:pt x="1361" y="16"/>
                  <a:pt x="1355" y="15"/>
                  <a:pt x="1349" y="14"/>
                </a:cubicBezTo>
                <a:cubicBezTo>
                  <a:pt x="1343" y="13"/>
                  <a:pt x="1337" y="12"/>
                  <a:pt x="1330" y="12"/>
                </a:cubicBezTo>
                <a:cubicBezTo>
                  <a:pt x="1318" y="10"/>
                  <a:pt x="1306" y="8"/>
                  <a:pt x="1294" y="7"/>
                </a:cubicBezTo>
                <a:cubicBezTo>
                  <a:pt x="1291" y="7"/>
                  <a:pt x="1288" y="6"/>
                  <a:pt x="1285" y="6"/>
                </a:cubicBezTo>
                <a:cubicBezTo>
                  <a:pt x="1276" y="5"/>
                  <a:pt x="1276" y="5"/>
                  <a:pt x="1276" y="5"/>
                </a:cubicBezTo>
                <a:cubicBezTo>
                  <a:pt x="1270" y="5"/>
                  <a:pt x="1264" y="4"/>
                  <a:pt x="1258" y="4"/>
                </a:cubicBezTo>
                <a:cubicBezTo>
                  <a:pt x="1252" y="3"/>
                  <a:pt x="1246" y="3"/>
                  <a:pt x="1240" y="2"/>
                </a:cubicBezTo>
                <a:cubicBezTo>
                  <a:pt x="1231" y="2"/>
                  <a:pt x="1231" y="2"/>
                  <a:pt x="1231" y="2"/>
                </a:cubicBezTo>
                <a:cubicBezTo>
                  <a:pt x="1226" y="1"/>
                  <a:pt x="1226" y="1"/>
                  <a:pt x="1226" y="1"/>
                </a:cubicBezTo>
                <a:cubicBezTo>
                  <a:pt x="1222" y="1"/>
                  <a:pt x="1222" y="1"/>
                  <a:pt x="1222" y="1"/>
                </a:cubicBezTo>
                <a:cubicBezTo>
                  <a:pt x="1210" y="1"/>
                  <a:pt x="1198" y="1"/>
                  <a:pt x="1186" y="0"/>
                </a:cubicBezTo>
                <a:cubicBezTo>
                  <a:pt x="1180" y="0"/>
                  <a:pt x="1174" y="0"/>
                  <a:pt x="1168" y="0"/>
                </a:cubicBezTo>
                <a:cubicBezTo>
                  <a:pt x="1162" y="0"/>
                  <a:pt x="1156" y="0"/>
                  <a:pt x="1150" y="0"/>
                </a:cubicBezTo>
                <a:cubicBezTo>
                  <a:pt x="1139" y="0"/>
                  <a:pt x="1127" y="1"/>
                  <a:pt x="1115" y="1"/>
                </a:cubicBezTo>
                <a:cubicBezTo>
                  <a:pt x="1109" y="1"/>
                  <a:pt x="1103" y="2"/>
                  <a:pt x="1097" y="2"/>
                </a:cubicBezTo>
                <a:cubicBezTo>
                  <a:pt x="1092" y="2"/>
                  <a:pt x="1086" y="3"/>
                  <a:pt x="1080" y="3"/>
                </a:cubicBezTo>
                <a:cubicBezTo>
                  <a:pt x="1074" y="4"/>
                  <a:pt x="1068" y="4"/>
                  <a:pt x="1062" y="4"/>
                </a:cubicBezTo>
                <a:cubicBezTo>
                  <a:pt x="1059" y="5"/>
                  <a:pt x="1057" y="5"/>
                  <a:pt x="1054" y="5"/>
                </a:cubicBezTo>
                <a:cubicBezTo>
                  <a:pt x="1045" y="6"/>
                  <a:pt x="1045" y="6"/>
                  <a:pt x="1045" y="6"/>
                </a:cubicBezTo>
                <a:cubicBezTo>
                  <a:pt x="1033" y="8"/>
                  <a:pt x="1022" y="9"/>
                  <a:pt x="1010" y="10"/>
                </a:cubicBezTo>
                <a:cubicBezTo>
                  <a:pt x="999" y="11"/>
                  <a:pt x="988" y="14"/>
                  <a:pt x="976" y="15"/>
                </a:cubicBezTo>
                <a:cubicBezTo>
                  <a:pt x="965" y="17"/>
                  <a:pt x="954" y="19"/>
                  <a:pt x="943" y="21"/>
                </a:cubicBezTo>
                <a:cubicBezTo>
                  <a:pt x="931" y="24"/>
                  <a:pt x="920" y="26"/>
                  <a:pt x="909" y="28"/>
                </a:cubicBezTo>
                <a:cubicBezTo>
                  <a:pt x="904" y="29"/>
                  <a:pt x="898" y="31"/>
                  <a:pt x="893" y="32"/>
                </a:cubicBezTo>
                <a:cubicBezTo>
                  <a:pt x="887" y="33"/>
                  <a:pt x="882" y="35"/>
                  <a:pt x="876" y="36"/>
                </a:cubicBezTo>
                <a:cubicBezTo>
                  <a:pt x="866" y="39"/>
                  <a:pt x="855" y="42"/>
                  <a:pt x="844" y="45"/>
                </a:cubicBezTo>
                <a:cubicBezTo>
                  <a:pt x="833" y="48"/>
                  <a:pt x="823" y="51"/>
                  <a:pt x="812" y="54"/>
                </a:cubicBezTo>
                <a:cubicBezTo>
                  <a:pt x="791" y="60"/>
                  <a:pt x="771" y="68"/>
                  <a:pt x="750" y="76"/>
                </a:cubicBezTo>
                <a:cubicBezTo>
                  <a:pt x="740" y="79"/>
                  <a:pt x="730" y="84"/>
                  <a:pt x="720" y="88"/>
                </a:cubicBezTo>
                <a:cubicBezTo>
                  <a:pt x="710" y="92"/>
                  <a:pt x="701" y="96"/>
                  <a:pt x="691" y="100"/>
                </a:cubicBezTo>
                <a:cubicBezTo>
                  <a:pt x="681" y="104"/>
                  <a:pt x="672" y="109"/>
                  <a:pt x="662" y="113"/>
                </a:cubicBezTo>
                <a:cubicBezTo>
                  <a:pt x="653" y="118"/>
                  <a:pt x="643" y="122"/>
                  <a:pt x="634" y="127"/>
                </a:cubicBezTo>
                <a:cubicBezTo>
                  <a:pt x="615" y="137"/>
                  <a:pt x="597" y="146"/>
                  <a:pt x="579" y="157"/>
                </a:cubicBezTo>
                <a:cubicBezTo>
                  <a:pt x="509" y="198"/>
                  <a:pt x="445" y="244"/>
                  <a:pt x="389" y="294"/>
                </a:cubicBezTo>
                <a:cubicBezTo>
                  <a:pt x="333" y="343"/>
                  <a:pt x="285" y="395"/>
                  <a:pt x="244" y="447"/>
                </a:cubicBezTo>
                <a:cubicBezTo>
                  <a:pt x="203" y="499"/>
                  <a:pt x="169" y="551"/>
                  <a:pt x="141" y="601"/>
                </a:cubicBezTo>
                <a:cubicBezTo>
                  <a:pt x="126" y="626"/>
                  <a:pt x="115" y="651"/>
                  <a:pt x="103" y="675"/>
                </a:cubicBezTo>
                <a:cubicBezTo>
                  <a:pt x="92" y="699"/>
                  <a:pt x="82" y="722"/>
                  <a:pt x="73" y="744"/>
                </a:cubicBezTo>
                <a:cubicBezTo>
                  <a:pt x="38" y="833"/>
                  <a:pt x="21" y="906"/>
                  <a:pt x="12" y="957"/>
                </a:cubicBezTo>
                <a:cubicBezTo>
                  <a:pt x="7" y="982"/>
                  <a:pt x="5" y="1001"/>
                  <a:pt x="3" y="1014"/>
                </a:cubicBezTo>
                <a:cubicBezTo>
                  <a:pt x="1" y="1027"/>
                  <a:pt x="0" y="1034"/>
                  <a:pt x="0" y="1034"/>
                </a:cubicBezTo>
                <a:lnTo>
                  <a:pt x="153" y="1052"/>
                </a:lnTo>
                <a:close/>
              </a:path>
            </a:pathLst>
          </a:custGeom>
          <a:solidFill>
            <a:srgbClr val="4D576B">
              <a:lumMod val="20000"/>
              <a:lumOff val="80000"/>
            </a:srgbClr>
          </a:solidFill>
          <a:ln>
            <a:noFill/>
          </a:ln>
        </p:spPr>
        <p:txBody>
          <a:bodyPr anchor="ctr"/>
          <a:p>
            <a:pPr algn="ctr"/>
            <a:endParaRPr>
              <a:latin typeface="微软雅黑" panose="020B0503020204020204" charset="-122"/>
              <a:ea typeface="微软雅黑" panose="020B0503020204020204" charset="-122"/>
              <a:sym typeface="Arial" panose="020B0604020202020204" pitchFamily="34" charset="0"/>
            </a:endParaRPr>
          </a:p>
        </p:txBody>
      </p:sp>
      <p:sp>
        <p:nvSpPr>
          <p:cNvPr id="17" name="任意多边形 16"/>
          <p:cNvSpPr/>
          <p:nvPr>
            <p:custDataLst>
              <p:tags r:id="rId4"/>
            </p:custDataLst>
          </p:nvPr>
        </p:nvSpPr>
        <p:spPr bwMode="auto">
          <a:xfrm>
            <a:off x="5699959" y="3187829"/>
            <a:ext cx="926536" cy="896085"/>
          </a:xfrm>
          <a:custGeom>
            <a:avLst/>
            <a:gdLst>
              <a:gd name="connsiteX0" fmla="*/ 70140 w 338138"/>
              <a:gd name="connsiteY0" fmla="*/ 285750 h 327025"/>
              <a:gd name="connsiteX1" fmla="*/ 85221 w 338138"/>
              <a:gd name="connsiteY1" fmla="*/ 285750 h 327025"/>
              <a:gd name="connsiteX2" fmla="*/ 92076 w 338138"/>
              <a:gd name="connsiteY2" fmla="*/ 293544 h 327025"/>
              <a:gd name="connsiteX3" fmla="*/ 85221 w 338138"/>
              <a:gd name="connsiteY3" fmla="*/ 300038 h 327025"/>
              <a:gd name="connsiteX4" fmla="*/ 70140 w 338138"/>
              <a:gd name="connsiteY4" fmla="*/ 300038 h 327025"/>
              <a:gd name="connsiteX5" fmla="*/ 61913 w 338138"/>
              <a:gd name="connsiteY5" fmla="*/ 293544 h 327025"/>
              <a:gd name="connsiteX6" fmla="*/ 70140 w 338138"/>
              <a:gd name="connsiteY6" fmla="*/ 285750 h 327025"/>
              <a:gd name="connsiteX7" fmla="*/ 22225 w 338138"/>
              <a:gd name="connsiteY7" fmla="*/ 277812 h 327025"/>
              <a:gd name="connsiteX8" fmla="*/ 22225 w 338138"/>
              <a:gd name="connsiteY8" fmla="*/ 304800 h 327025"/>
              <a:gd name="connsiteX9" fmla="*/ 23529 w 338138"/>
              <a:gd name="connsiteY9" fmla="*/ 304800 h 327025"/>
              <a:gd name="connsiteX10" fmla="*/ 131763 w 338138"/>
              <a:gd name="connsiteY10" fmla="*/ 304800 h 327025"/>
              <a:gd name="connsiteX11" fmla="*/ 131763 w 338138"/>
              <a:gd name="connsiteY11" fmla="*/ 277812 h 327025"/>
              <a:gd name="connsiteX12" fmla="*/ 22225 w 338138"/>
              <a:gd name="connsiteY12" fmla="*/ 277812 h 327025"/>
              <a:gd name="connsiteX13" fmla="*/ 155575 w 338138"/>
              <a:gd name="connsiteY13" fmla="*/ 244475 h 327025"/>
              <a:gd name="connsiteX14" fmla="*/ 155575 w 338138"/>
              <a:gd name="connsiteY14" fmla="*/ 266700 h 327025"/>
              <a:gd name="connsiteX15" fmla="*/ 211138 w 338138"/>
              <a:gd name="connsiteY15" fmla="*/ 266700 h 327025"/>
              <a:gd name="connsiteX16" fmla="*/ 211138 w 338138"/>
              <a:gd name="connsiteY16" fmla="*/ 244475 h 327025"/>
              <a:gd name="connsiteX17" fmla="*/ 22225 w 338138"/>
              <a:gd name="connsiteY17" fmla="*/ 120650 h 327025"/>
              <a:gd name="connsiteX18" fmla="*/ 22225 w 338138"/>
              <a:gd name="connsiteY18" fmla="*/ 263525 h 327025"/>
              <a:gd name="connsiteX19" fmla="*/ 131763 w 338138"/>
              <a:gd name="connsiteY19" fmla="*/ 263525 h 327025"/>
              <a:gd name="connsiteX20" fmla="*/ 131763 w 338138"/>
              <a:gd name="connsiteY20" fmla="*/ 120650 h 327025"/>
              <a:gd name="connsiteX21" fmla="*/ 23529 w 338138"/>
              <a:gd name="connsiteY21" fmla="*/ 120650 h 327025"/>
              <a:gd name="connsiteX22" fmla="*/ 22225 w 338138"/>
              <a:gd name="connsiteY22" fmla="*/ 120650 h 327025"/>
              <a:gd name="connsiteX23" fmla="*/ 62683 w 338138"/>
              <a:gd name="connsiteY23" fmla="*/ 22225 h 327025"/>
              <a:gd name="connsiteX24" fmla="*/ 50800 w 338138"/>
              <a:gd name="connsiteY24" fmla="*/ 32767 h 327025"/>
              <a:gd name="connsiteX25" fmla="*/ 50800 w 338138"/>
              <a:gd name="connsiteY25" fmla="*/ 97336 h 327025"/>
              <a:gd name="connsiteX26" fmla="*/ 132659 w 338138"/>
              <a:gd name="connsiteY26" fmla="*/ 97336 h 327025"/>
              <a:gd name="connsiteX27" fmla="*/ 155104 w 338138"/>
              <a:gd name="connsiteY27" fmla="*/ 119737 h 327025"/>
              <a:gd name="connsiteX28" fmla="*/ 155104 w 338138"/>
              <a:gd name="connsiteY28" fmla="*/ 223838 h 327025"/>
              <a:gd name="connsiteX29" fmla="*/ 305618 w 338138"/>
              <a:gd name="connsiteY29" fmla="*/ 223838 h 327025"/>
              <a:gd name="connsiteX30" fmla="*/ 317500 w 338138"/>
              <a:gd name="connsiteY30" fmla="*/ 213296 h 327025"/>
              <a:gd name="connsiteX31" fmla="*/ 317500 w 338138"/>
              <a:gd name="connsiteY31" fmla="*/ 32767 h 327025"/>
              <a:gd name="connsiteX32" fmla="*/ 305618 w 338138"/>
              <a:gd name="connsiteY32" fmla="*/ 22225 h 327025"/>
              <a:gd name="connsiteX33" fmla="*/ 62683 w 338138"/>
              <a:gd name="connsiteY33" fmla="*/ 22225 h 327025"/>
              <a:gd name="connsiteX34" fmla="*/ 62080 w 338138"/>
              <a:gd name="connsiteY34" fmla="*/ 0 h 327025"/>
              <a:gd name="connsiteX35" fmla="*/ 305117 w 338138"/>
              <a:gd name="connsiteY35" fmla="*/ 0 h 327025"/>
              <a:gd name="connsiteX36" fmla="*/ 338138 w 338138"/>
              <a:gd name="connsiteY36" fmla="*/ 32966 h 327025"/>
              <a:gd name="connsiteX37" fmla="*/ 338138 w 338138"/>
              <a:gd name="connsiteY37" fmla="*/ 213621 h 327025"/>
              <a:gd name="connsiteX38" fmla="*/ 305117 w 338138"/>
              <a:gd name="connsiteY38" fmla="*/ 245269 h 327025"/>
              <a:gd name="connsiteX39" fmla="*/ 233791 w 338138"/>
              <a:gd name="connsiteY39" fmla="*/ 245269 h 327025"/>
              <a:gd name="connsiteX40" fmla="*/ 233791 w 338138"/>
              <a:gd name="connsiteY40" fmla="*/ 266367 h 327025"/>
              <a:gd name="connsiteX41" fmla="*/ 265491 w 338138"/>
              <a:gd name="connsiteY41" fmla="*/ 266367 h 327025"/>
              <a:gd name="connsiteX42" fmla="*/ 276058 w 338138"/>
              <a:gd name="connsiteY42" fmla="*/ 276916 h 327025"/>
              <a:gd name="connsiteX43" fmla="*/ 265491 w 338138"/>
              <a:gd name="connsiteY43" fmla="*/ 288784 h 327025"/>
              <a:gd name="connsiteX44" fmla="*/ 154540 w 338138"/>
              <a:gd name="connsiteY44" fmla="*/ 288784 h 327025"/>
              <a:gd name="connsiteX45" fmla="*/ 154540 w 338138"/>
              <a:gd name="connsiteY45" fmla="*/ 304608 h 327025"/>
              <a:gd name="connsiteX46" fmla="*/ 132085 w 338138"/>
              <a:gd name="connsiteY46" fmla="*/ 327025 h 327025"/>
              <a:gd name="connsiteX47" fmla="*/ 22454 w 338138"/>
              <a:gd name="connsiteY47" fmla="*/ 327025 h 327025"/>
              <a:gd name="connsiteX48" fmla="*/ 0 w 338138"/>
              <a:gd name="connsiteY48" fmla="*/ 304608 h 327025"/>
              <a:gd name="connsiteX49" fmla="*/ 0 w 338138"/>
              <a:gd name="connsiteY49" fmla="*/ 119997 h 327025"/>
              <a:gd name="connsiteX50" fmla="*/ 22454 w 338138"/>
              <a:gd name="connsiteY50" fmla="*/ 97580 h 327025"/>
              <a:gd name="connsiteX51" fmla="*/ 29058 w 338138"/>
              <a:gd name="connsiteY51" fmla="*/ 97580 h 327025"/>
              <a:gd name="connsiteX52" fmla="*/ 29058 w 338138"/>
              <a:gd name="connsiteY52" fmla="*/ 32966 h 327025"/>
              <a:gd name="connsiteX53" fmla="*/ 62080 w 338138"/>
              <a:gd name="connsiteY53" fmla="*/ 0 h 327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38138" h="327025">
                <a:moveTo>
                  <a:pt x="70140" y="285750"/>
                </a:moveTo>
                <a:cubicBezTo>
                  <a:pt x="70140" y="285750"/>
                  <a:pt x="70140" y="285750"/>
                  <a:pt x="85221" y="285750"/>
                </a:cubicBezTo>
                <a:cubicBezTo>
                  <a:pt x="89334" y="285750"/>
                  <a:pt x="92076" y="289647"/>
                  <a:pt x="92076" y="293544"/>
                </a:cubicBezTo>
                <a:cubicBezTo>
                  <a:pt x="92076" y="297440"/>
                  <a:pt x="89334" y="300038"/>
                  <a:pt x="85221" y="300038"/>
                </a:cubicBezTo>
                <a:cubicBezTo>
                  <a:pt x="85221" y="300038"/>
                  <a:pt x="85221" y="300038"/>
                  <a:pt x="70140" y="300038"/>
                </a:cubicBezTo>
                <a:cubicBezTo>
                  <a:pt x="66026" y="300038"/>
                  <a:pt x="61913" y="297440"/>
                  <a:pt x="61913" y="293544"/>
                </a:cubicBezTo>
                <a:cubicBezTo>
                  <a:pt x="61913" y="289647"/>
                  <a:pt x="66026" y="285750"/>
                  <a:pt x="70140" y="285750"/>
                </a:cubicBezTo>
                <a:close/>
                <a:moveTo>
                  <a:pt x="22225" y="277812"/>
                </a:moveTo>
                <a:cubicBezTo>
                  <a:pt x="22225" y="277812"/>
                  <a:pt x="22225" y="277812"/>
                  <a:pt x="22225" y="304800"/>
                </a:cubicBezTo>
                <a:cubicBezTo>
                  <a:pt x="22225" y="304800"/>
                  <a:pt x="23529" y="304800"/>
                  <a:pt x="23529" y="304800"/>
                </a:cubicBezTo>
                <a:cubicBezTo>
                  <a:pt x="23529" y="304800"/>
                  <a:pt x="23529" y="304800"/>
                  <a:pt x="131763" y="304800"/>
                </a:cubicBezTo>
                <a:cubicBezTo>
                  <a:pt x="131763" y="304800"/>
                  <a:pt x="131763" y="304800"/>
                  <a:pt x="131763" y="277812"/>
                </a:cubicBezTo>
                <a:cubicBezTo>
                  <a:pt x="131763" y="277812"/>
                  <a:pt x="131763" y="277812"/>
                  <a:pt x="22225" y="277812"/>
                </a:cubicBezTo>
                <a:close/>
                <a:moveTo>
                  <a:pt x="155575" y="244475"/>
                </a:moveTo>
                <a:lnTo>
                  <a:pt x="155575" y="266700"/>
                </a:lnTo>
                <a:lnTo>
                  <a:pt x="211138" y="266700"/>
                </a:lnTo>
                <a:lnTo>
                  <a:pt x="211138" y="244475"/>
                </a:lnTo>
                <a:close/>
                <a:moveTo>
                  <a:pt x="22225" y="120650"/>
                </a:moveTo>
                <a:cubicBezTo>
                  <a:pt x="22225" y="120650"/>
                  <a:pt x="22225" y="120650"/>
                  <a:pt x="22225" y="263525"/>
                </a:cubicBezTo>
                <a:cubicBezTo>
                  <a:pt x="22225" y="263525"/>
                  <a:pt x="22225" y="263525"/>
                  <a:pt x="131763" y="263525"/>
                </a:cubicBezTo>
                <a:cubicBezTo>
                  <a:pt x="131763" y="263525"/>
                  <a:pt x="131763" y="263525"/>
                  <a:pt x="131763" y="120650"/>
                </a:cubicBezTo>
                <a:cubicBezTo>
                  <a:pt x="131763" y="120650"/>
                  <a:pt x="131763" y="120650"/>
                  <a:pt x="23529" y="120650"/>
                </a:cubicBezTo>
                <a:cubicBezTo>
                  <a:pt x="23529" y="120650"/>
                  <a:pt x="22225" y="120650"/>
                  <a:pt x="22225" y="120650"/>
                </a:cubicBezTo>
                <a:close/>
                <a:moveTo>
                  <a:pt x="62683" y="22225"/>
                </a:moveTo>
                <a:cubicBezTo>
                  <a:pt x="56081" y="22225"/>
                  <a:pt x="50800" y="26178"/>
                  <a:pt x="50800" y="32767"/>
                </a:cubicBezTo>
                <a:cubicBezTo>
                  <a:pt x="50800" y="32767"/>
                  <a:pt x="50800" y="32767"/>
                  <a:pt x="50800" y="97336"/>
                </a:cubicBezTo>
                <a:cubicBezTo>
                  <a:pt x="50800" y="97336"/>
                  <a:pt x="50800" y="97336"/>
                  <a:pt x="132659" y="97336"/>
                </a:cubicBezTo>
                <a:cubicBezTo>
                  <a:pt x="144541" y="97336"/>
                  <a:pt x="155104" y="107878"/>
                  <a:pt x="155104" y="119737"/>
                </a:cubicBezTo>
                <a:cubicBezTo>
                  <a:pt x="155104" y="119737"/>
                  <a:pt x="155104" y="119737"/>
                  <a:pt x="155104" y="223838"/>
                </a:cubicBezTo>
                <a:cubicBezTo>
                  <a:pt x="155104" y="223838"/>
                  <a:pt x="155104" y="223838"/>
                  <a:pt x="305618" y="223838"/>
                </a:cubicBezTo>
                <a:cubicBezTo>
                  <a:pt x="312219" y="223838"/>
                  <a:pt x="317500" y="218567"/>
                  <a:pt x="317500" y="213296"/>
                </a:cubicBezTo>
                <a:lnTo>
                  <a:pt x="317500" y="32767"/>
                </a:lnTo>
                <a:cubicBezTo>
                  <a:pt x="317500" y="26178"/>
                  <a:pt x="312219" y="22225"/>
                  <a:pt x="305618" y="22225"/>
                </a:cubicBezTo>
                <a:cubicBezTo>
                  <a:pt x="305618" y="22225"/>
                  <a:pt x="305618" y="22225"/>
                  <a:pt x="62683" y="22225"/>
                </a:cubicBezTo>
                <a:close/>
                <a:moveTo>
                  <a:pt x="62080" y="0"/>
                </a:moveTo>
                <a:cubicBezTo>
                  <a:pt x="62080" y="0"/>
                  <a:pt x="62080" y="0"/>
                  <a:pt x="305117" y="0"/>
                </a:cubicBezTo>
                <a:cubicBezTo>
                  <a:pt x="323609" y="0"/>
                  <a:pt x="338138" y="14505"/>
                  <a:pt x="338138" y="32966"/>
                </a:cubicBezTo>
                <a:cubicBezTo>
                  <a:pt x="338138" y="32966"/>
                  <a:pt x="338138" y="32966"/>
                  <a:pt x="338138" y="213621"/>
                </a:cubicBezTo>
                <a:cubicBezTo>
                  <a:pt x="338138" y="230764"/>
                  <a:pt x="323609" y="245269"/>
                  <a:pt x="305117" y="245269"/>
                </a:cubicBezTo>
                <a:cubicBezTo>
                  <a:pt x="305117" y="245269"/>
                  <a:pt x="305117" y="245269"/>
                  <a:pt x="233791" y="245269"/>
                </a:cubicBezTo>
                <a:cubicBezTo>
                  <a:pt x="233791" y="245269"/>
                  <a:pt x="233791" y="245269"/>
                  <a:pt x="233791" y="266367"/>
                </a:cubicBezTo>
                <a:cubicBezTo>
                  <a:pt x="233791" y="266367"/>
                  <a:pt x="233791" y="266367"/>
                  <a:pt x="265491" y="266367"/>
                </a:cubicBezTo>
                <a:cubicBezTo>
                  <a:pt x="270775" y="266367"/>
                  <a:pt x="276058" y="271642"/>
                  <a:pt x="276058" y="276916"/>
                </a:cubicBezTo>
                <a:cubicBezTo>
                  <a:pt x="276058" y="283510"/>
                  <a:pt x="270775" y="288784"/>
                  <a:pt x="265491" y="288784"/>
                </a:cubicBezTo>
                <a:cubicBezTo>
                  <a:pt x="265491" y="288784"/>
                  <a:pt x="265491" y="288784"/>
                  <a:pt x="154540" y="288784"/>
                </a:cubicBezTo>
                <a:cubicBezTo>
                  <a:pt x="154540" y="288784"/>
                  <a:pt x="154540" y="288784"/>
                  <a:pt x="154540" y="304608"/>
                </a:cubicBezTo>
                <a:cubicBezTo>
                  <a:pt x="154540" y="316476"/>
                  <a:pt x="143973" y="327025"/>
                  <a:pt x="132085" y="327025"/>
                </a:cubicBezTo>
                <a:cubicBezTo>
                  <a:pt x="132085" y="327025"/>
                  <a:pt x="132085" y="327025"/>
                  <a:pt x="22454" y="327025"/>
                </a:cubicBezTo>
                <a:cubicBezTo>
                  <a:pt x="10567" y="327025"/>
                  <a:pt x="0" y="316476"/>
                  <a:pt x="0" y="304608"/>
                </a:cubicBezTo>
                <a:cubicBezTo>
                  <a:pt x="0" y="304608"/>
                  <a:pt x="0" y="304608"/>
                  <a:pt x="0" y="119997"/>
                </a:cubicBezTo>
                <a:cubicBezTo>
                  <a:pt x="0" y="108129"/>
                  <a:pt x="10567" y="97580"/>
                  <a:pt x="22454" y="97580"/>
                </a:cubicBezTo>
                <a:cubicBezTo>
                  <a:pt x="22454" y="97580"/>
                  <a:pt x="22454" y="97580"/>
                  <a:pt x="29058" y="97580"/>
                </a:cubicBezTo>
                <a:cubicBezTo>
                  <a:pt x="29058" y="97580"/>
                  <a:pt x="29058" y="97580"/>
                  <a:pt x="29058" y="32966"/>
                </a:cubicBezTo>
                <a:cubicBezTo>
                  <a:pt x="29058" y="14505"/>
                  <a:pt x="43588" y="0"/>
                  <a:pt x="62080" y="0"/>
                </a:cubicBezTo>
                <a:close/>
              </a:path>
            </a:pathLst>
          </a:custGeom>
          <a:solidFill>
            <a:srgbClr val="1F74AD"/>
          </a:solidFill>
          <a:ln>
            <a:noFill/>
          </a:ln>
          <a:extLst>
            <a:ext uri="{91240B29-F687-4F45-9708-019B960494DF}">
              <a14:hiddenLine xmlns:a14="http://schemas.microsoft.com/office/drawing/2010/main" w="9525">
                <a:solidFill>
                  <a:srgbClr val="000000"/>
                </a:solidFill>
                <a:round/>
              </a14:hiddenLine>
            </a:ext>
          </a:extLst>
        </p:spPr>
        <p:txBody>
          <a:bodyPr anchor="ctr"/>
          <a:p>
            <a:pPr algn="ctr"/>
            <a:endParaRPr>
              <a:latin typeface="微软雅黑" panose="020B0503020204020204" charset="-122"/>
              <a:ea typeface="微软雅黑" panose="020B0503020204020204" charset="-122"/>
              <a:sym typeface="Arial" panose="020B0604020202020204" pitchFamily="34" charset="0"/>
            </a:endParaRPr>
          </a:p>
        </p:txBody>
      </p:sp>
      <p:sp>
        <p:nvSpPr>
          <p:cNvPr id="20" name="文本框 19"/>
          <p:cNvSpPr txBox="1"/>
          <p:nvPr>
            <p:custDataLst>
              <p:tags r:id="rId5"/>
            </p:custDataLst>
          </p:nvPr>
        </p:nvSpPr>
        <p:spPr>
          <a:xfrm>
            <a:off x="598805" y="2447290"/>
            <a:ext cx="3392805" cy="3084195"/>
          </a:xfrm>
          <a:prstGeom prst="rect">
            <a:avLst/>
          </a:prstGeom>
          <a:noFill/>
        </p:spPr>
        <p:txBody>
          <a:bodyPr wrap="square" lIns="90000" tIns="46800" rIns="90000" bIns="46800"/>
          <a:p>
            <a:pPr indent="0" fontAlgn="auto">
              <a:lnSpc>
                <a:spcPct val="130000"/>
              </a:lnSpc>
            </a:pPr>
            <a:r>
              <a:rPr lang="zh-CN" altLang="en-US" sz="1600" spc="15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敬业是社会主义核心价值观的重要内容。青年有担当，国家有前途，中国比以往任何时候更加接近“两个百年”奋斗目标，更加需要广大青年树立社会主义敬业观</a:t>
            </a:r>
            <a:r>
              <a:rPr lang="en-US" altLang="zh-CN" sz="1600" spc="150">
                <a:latin typeface="Times New Roman" panose="02020603050405020304" charset="0"/>
                <a:ea typeface="宋体" panose="02010600030101010101" pitchFamily="2" charset="-122"/>
                <a:cs typeface="Times New Roman" panose="02020603050405020304" charset="0"/>
                <a:sym typeface="Arial" panose="020B0604020202020204" pitchFamily="34" charset="0"/>
              </a:rPr>
              <a:t>——</a:t>
            </a:r>
            <a:r>
              <a:rPr lang="zh-CN" altLang="en-US" sz="1600" spc="15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心怀家国树立崇高志向、勤学笃实练就过硬本领，艰苦奋斗做精本职工作，肩负起实现伟</a:t>
            </a:r>
            <a:endParaRPr lang="zh-CN" altLang="en-US" sz="1600" spc="15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indent="0" fontAlgn="auto">
              <a:lnSpc>
                <a:spcPct val="130000"/>
              </a:lnSpc>
            </a:pPr>
            <a:r>
              <a:rPr lang="zh-CN" altLang="en-US" sz="1600" spc="15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大“中国梦”的青春使命。</a:t>
            </a:r>
            <a:endParaRPr lang="zh-CN" altLang="en-US" sz="1600" spc="15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21" name="矩形 20"/>
          <p:cNvSpPr/>
          <p:nvPr>
            <p:custDataLst>
              <p:tags r:id="rId6"/>
            </p:custDataLst>
          </p:nvPr>
        </p:nvSpPr>
        <p:spPr>
          <a:xfrm>
            <a:off x="598915" y="1853825"/>
            <a:ext cx="2611177" cy="480024"/>
          </a:xfrm>
          <a:prstGeom prst="rect">
            <a:avLst/>
          </a:prstGeom>
        </p:spPr>
        <p:txBody>
          <a:bodyPr wrap="square" lIns="90000" tIns="46800" rIns="90000" bIns="46800" anchor="b" anchorCtr="0">
            <a:normAutofit/>
          </a:bodyPr>
          <a:p>
            <a:pPr>
              <a:lnSpc>
                <a:spcPct val="120000"/>
              </a:lnSpc>
            </a:pPr>
            <a:r>
              <a:rPr lang="zh-CN" altLang="en-US" sz="2000" b="1" spc="300">
                <a:solidFill>
                  <a:srgbClr val="1F74AD"/>
                </a:solidFill>
                <a:latin typeface="微软雅黑" panose="020B0503020204020204" charset="-122"/>
                <a:ea typeface="微软雅黑" panose="020B0503020204020204" charset="-122"/>
                <a:cs typeface="+mn-ea"/>
                <a:sym typeface="Arial" panose="020B0604020202020204" pitchFamily="34" charset="0"/>
              </a:rPr>
              <a:t>（一）活动目的</a:t>
            </a:r>
            <a:endParaRPr lang="zh-CN" altLang="en-US" sz="2000" b="1" spc="300">
              <a:solidFill>
                <a:srgbClr val="1F74AD"/>
              </a:solidFill>
              <a:latin typeface="微软雅黑" panose="020B0503020204020204" charset="-122"/>
              <a:ea typeface="微软雅黑" panose="020B0503020204020204" charset="-122"/>
              <a:cs typeface="+mn-ea"/>
              <a:sym typeface="Arial" panose="020B0604020202020204" pitchFamily="34" charset="0"/>
            </a:endParaRPr>
          </a:p>
        </p:txBody>
      </p:sp>
      <p:sp>
        <p:nvSpPr>
          <p:cNvPr id="47" name="矩形 46"/>
          <p:cNvSpPr/>
          <p:nvPr>
            <p:custDataLst>
              <p:tags r:id="rId7"/>
            </p:custDataLst>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3525647" y="2107077"/>
            <a:ext cx="4653280" cy="1445260"/>
          </a:xfrm>
          <a:prstGeom prst="rect">
            <a:avLst/>
          </a:prstGeom>
          <a:noFill/>
        </p:spPr>
        <p:txBody>
          <a:bodyPr wrap="none" rtlCol="0">
            <a:spAutoFit/>
          </a:bodyPr>
          <a:lstStyle/>
          <a:p>
            <a:r>
              <a:rPr lang="zh-CN" altLang="en-US" sz="8800" dirty="0" smtClean="0">
                <a:solidFill>
                  <a:srgbClr val="C57E90"/>
                </a:solidFill>
                <a:latin typeface="汉仪文黑-55简" panose="02010600030101010101" pitchFamily="18" charset="-122"/>
                <a:ea typeface="汉仪文黑-55简" panose="02010600030101010101" pitchFamily="18" charset="-122"/>
              </a:rPr>
              <a:t>谢谢</a:t>
            </a:r>
            <a:r>
              <a:rPr lang="zh-CN" altLang="en-US" sz="8800" dirty="0" smtClean="0">
                <a:solidFill>
                  <a:srgbClr val="578FB7"/>
                </a:solidFill>
                <a:latin typeface="汉仪文黑-55简" panose="02010600030101010101" pitchFamily="18" charset="-122"/>
                <a:ea typeface="汉仪文黑-55简" panose="02010600030101010101" pitchFamily="18" charset="-122"/>
              </a:rPr>
              <a:t>观看</a:t>
            </a:r>
            <a:endParaRPr lang="zh-CN" altLang="en-US" sz="8800" dirty="0" smtClean="0">
              <a:solidFill>
                <a:srgbClr val="578FB7"/>
              </a:solidFill>
              <a:latin typeface="汉仪文黑-55简" panose="02010600030101010101" pitchFamily="18" charset="-122"/>
              <a:ea typeface="汉仪文黑-55简" panose="02010600030101010101" pitchFamily="18" charset="-122"/>
            </a:endParaRPr>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4405630" y="4171315"/>
            <a:ext cx="2585085" cy="631190"/>
          </a:xfrm>
          <a:prstGeom prst="roundRect">
            <a:avLst>
              <a:gd name="adj" fmla="val 50000"/>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4388485" y="4171315"/>
            <a:ext cx="2602230" cy="630555"/>
          </a:xfrm>
          <a:prstGeom prst="rect">
            <a:avLst/>
          </a:prstGeom>
          <a:noFill/>
        </p:spPr>
        <p:txBody>
          <a:bodyPr wrap="square" rtlCol="0">
            <a:noAutofit/>
          </a:bodyPr>
          <a:lstStyle/>
          <a:p>
            <a:pPr algn="ctr"/>
            <a:r>
              <a:rPr lang="zh-CN" sz="2800" dirty="0" smtClean="0">
                <a:solidFill>
                  <a:schemeClr val="bg1"/>
                </a:solidFill>
                <a:latin typeface="汉仪文黑-55简" panose="02010600030101010101" pitchFamily="18" charset="-122"/>
                <a:ea typeface="汉仪文黑-55简" panose="02010600030101010101" pitchFamily="18" charset="-122"/>
              </a:rPr>
              <a:t>北京出版社</a:t>
            </a:r>
            <a:endParaRPr lang="zh-CN" sz="2800" dirty="0" smtClean="0">
              <a:solidFill>
                <a:schemeClr val="bg1"/>
              </a:solidFill>
              <a:latin typeface="汉仪文黑-55简" panose="02010600030101010101" pitchFamily="18" charset="-122"/>
              <a:ea typeface="汉仪文黑-55简" panose="02010600030101010101" pitchFamily="18" charset="-122"/>
            </a:endParaRPr>
          </a:p>
        </p:txBody>
      </p:sp>
      <p:sp>
        <p:nvSpPr>
          <p:cNvPr id="18" name="矩形 17"/>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370796" y="1497802"/>
            <a:ext cx="1415772" cy="830997"/>
          </a:xfrm>
          <a:prstGeom prst="rect">
            <a:avLst/>
          </a:prstGeom>
          <a:noFill/>
        </p:spPr>
        <p:txBody>
          <a:bodyPr wrap="none" rtlCol="0">
            <a:spAutoFit/>
          </a:bodyPr>
          <a:lstStyle/>
          <a:p>
            <a:r>
              <a:rPr lang="zh-CN" altLang="en-US" sz="4800" dirty="0" smtClean="0">
                <a:solidFill>
                  <a:schemeClr val="tx1">
                    <a:lumMod val="75000"/>
                    <a:lumOff val="25000"/>
                  </a:schemeClr>
                </a:solidFill>
                <a:latin typeface="汉仪文黑-55简" panose="02010600030101010101" pitchFamily="18" charset="-122"/>
                <a:ea typeface="汉仪文黑-55简" panose="02010600030101010101" pitchFamily="18" charset="-122"/>
              </a:rPr>
              <a:t>目录</a:t>
            </a:r>
            <a:endParaRPr lang="zh-CN" altLang="en-US" sz="4800" dirty="0">
              <a:solidFill>
                <a:schemeClr val="tx1">
                  <a:lumMod val="75000"/>
                  <a:lumOff val="25000"/>
                </a:schemeClr>
              </a:solidFill>
              <a:latin typeface="汉仪文黑-55简" panose="02010600030101010101" pitchFamily="18" charset="-122"/>
              <a:ea typeface="汉仪文黑-55简" panose="02010600030101010101" pitchFamily="18" charset="-122"/>
            </a:endParaRPr>
          </a:p>
        </p:txBody>
      </p:sp>
      <p:sp>
        <p:nvSpPr>
          <p:cNvPr id="3" name="文本框 2"/>
          <p:cNvSpPr txBox="1"/>
          <p:nvPr/>
        </p:nvSpPr>
        <p:spPr>
          <a:xfrm>
            <a:off x="4822076" y="2328799"/>
            <a:ext cx="2795958" cy="400110"/>
          </a:xfrm>
          <a:prstGeom prst="rect">
            <a:avLst/>
          </a:prstGeom>
          <a:noFill/>
        </p:spPr>
        <p:txBody>
          <a:bodyPr wrap="none" rtlCol="0">
            <a:spAutoFit/>
          </a:bodyPr>
          <a:lstStyle/>
          <a:p>
            <a:r>
              <a:rPr lang="en-US" altLang="zh-CN" sz="2000" spc="1200" dirty="0" smtClean="0">
                <a:latin typeface="汉仪文黑-55简" panose="02010600030101010101" pitchFamily="18" charset="-122"/>
                <a:ea typeface="汉仪文黑-55简" panose="02010600030101010101" pitchFamily="18" charset="-122"/>
              </a:rPr>
              <a:t>CONTENTS</a:t>
            </a:r>
            <a:endParaRPr lang="zh-CN" altLang="en-US" sz="2000" spc="1200" dirty="0">
              <a:latin typeface="汉仪文黑-55简" panose="02010600030101010101" pitchFamily="18" charset="-122"/>
              <a:ea typeface="汉仪文黑-55简" panose="02010600030101010101" pitchFamily="18" charset="-122"/>
            </a:endParaRPr>
          </a:p>
        </p:txBody>
      </p:sp>
      <p:cxnSp>
        <p:nvCxnSpPr>
          <p:cNvPr id="6" name="直接连接符 5"/>
          <p:cNvCxnSpPr/>
          <p:nvPr/>
        </p:nvCxnSpPr>
        <p:spPr>
          <a:xfrm>
            <a:off x="5596600" y="2918690"/>
            <a:ext cx="1027545"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圆角矩形 7"/>
          <p:cNvSpPr/>
          <p:nvPr/>
        </p:nvSpPr>
        <p:spPr>
          <a:xfrm>
            <a:off x="3153867" y="3389981"/>
            <a:ext cx="720436" cy="720436"/>
          </a:xfrm>
          <a:prstGeom prst="round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5827094" y="3374888"/>
            <a:ext cx="720436" cy="720436"/>
          </a:xfrm>
          <a:prstGeom prst="round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a:off x="8488970" y="3368046"/>
            <a:ext cx="720436" cy="720436"/>
          </a:xfrm>
          <a:prstGeom prst="round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3206949" y="3469680"/>
            <a:ext cx="614271" cy="521970"/>
          </a:xfrm>
          <a:prstGeom prst="rect">
            <a:avLst/>
          </a:prstGeom>
          <a:noFill/>
        </p:spPr>
        <p:txBody>
          <a:bodyPr wrap="square" rtlCol="0">
            <a:spAutoFit/>
          </a:bodyPr>
          <a:lstStyle/>
          <a:p>
            <a:r>
              <a:rPr lang="en-US" altLang="zh-CN" sz="2800" dirty="0" smtClean="0">
                <a:solidFill>
                  <a:schemeClr val="bg1"/>
                </a:solidFill>
                <a:latin typeface="汉仪文黑-55简" panose="02010600030101010101" pitchFamily="18" charset="-122"/>
                <a:ea typeface="汉仪文黑-55简" panose="02010600030101010101" pitchFamily="18" charset="-122"/>
              </a:rPr>
              <a:t>01</a:t>
            </a:r>
            <a:endParaRPr lang="zh-CN" altLang="en-US" sz="2800" dirty="0">
              <a:solidFill>
                <a:schemeClr val="bg1"/>
              </a:solidFill>
              <a:latin typeface="汉仪文黑-55简" panose="02010600030101010101" pitchFamily="18" charset="-122"/>
              <a:ea typeface="汉仪文黑-55简" panose="02010600030101010101" pitchFamily="18" charset="-122"/>
            </a:endParaRPr>
          </a:p>
        </p:txBody>
      </p:sp>
      <p:sp>
        <p:nvSpPr>
          <p:cNvPr id="36" name="文本框 35"/>
          <p:cNvSpPr txBox="1"/>
          <p:nvPr/>
        </p:nvSpPr>
        <p:spPr>
          <a:xfrm>
            <a:off x="5906092" y="3469680"/>
            <a:ext cx="614271" cy="521970"/>
          </a:xfrm>
          <a:prstGeom prst="rect">
            <a:avLst/>
          </a:prstGeom>
          <a:noFill/>
        </p:spPr>
        <p:txBody>
          <a:bodyPr wrap="square" rtlCol="0">
            <a:spAutoFit/>
          </a:bodyPr>
          <a:lstStyle/>
          <a:p>
            <a:r>
              <a:rPr lang="en-US" altLang="zh-CN" sz="2800" dirty="0" smtClean="0">
                <a:solidFill>
                  <a:schemeClr val="bg1"/>
                </a:solidFill>
                <a:latin typeface="汉仪文黑-55简" panose="02010600030101010101" pitchFamily="18" charset="-122"/>
                <a:ea typeface="汉仪文黑-55简" panose="02010600030101010101" pitchFamily="18" charset="-122"/>
              </a:rPr>
              <a:t>02</a:t>
            </a:r>
            <a:endParaRPr lang="zh-CN" altLang="en-US" sz="2800" dirty="0">
              <a:solidFill>
                <a:schemeClr val="bg1"/>
              </a:solidFill>
              <a:latin typeface="汉仪文黑-55简" panose="02010600030101010101" pitchFamily="18" charset="-122"/>
              <a:ea typeface="汉仪文黑-55简" panose="02010600030101010101" pitchFamily="18" charset="-122"/>
            </a:endParaRPr>
          </a:p>
        </p:txBody>
      </p:sp>
      <p:sp>
        <p:nvSpPr>
          <p:cNvPr id="37" name="文本框 36"/>
          <p:cNvSpPr txBox="1"/>
          <p:nvPr/>
        </p:nvSpPr>
        <p:spPr>
          <a:xfrm>
            <a:off x="8552500" y="3482938"/>
            <a:ext cx="614271" cy="521970"/>
          </a:xfrm>
          <a:prstGeom prst="rect">
            <a:avLst/>
          </a:prstGeom>
          <a:noFill/>
        </p:spPr>
        <p:txBody>
          <a:bodyPr wrap="square" rtlCol="0">
            <a:spAutoFit/>
          </a:bodyPr>
          <a:lstStyle/>
          <a:p>
            <a:r>
              <a:rPr lang="en-US" altLang="zh-CN" sz="2800" dirty="0" smtClean="0">
                <a:solidFill>
                  <a:schemeClr val="bg1"/>
                </a:solidFill>
                <a:latin typeface="汉仪文黑-55简" panose="02010600030101010101" pitchFamily="18" charset="-122"/>
                <a:ea typeface="汉仪文黑-55简" panose="02010600030101010101" pitchFamily="18" charset="-122"/>
              </a:rPr>
              <a:t>03</a:t>
            </a:r>
            <a:endParaRPr lang="zh-CN" altLang="en-US" sz="2800" dirty="0">
              <a:solidFill>
                <a:schemeClr val="bg1"/>
              </a:solidFill>
              <a:latin typeface="汉仪文黑-55简" panose="02010600030101010101" pitchFamily="18" charset="-122"/>
              <a:ea typeface="汉仪文黑-55简" panose="02010600030101010101" pitchFamily="18" charset="-122"/>
            </a:endParaRPr>
          </a:p>
        </p:txBody>
      </p:sp>
      <p:sp>
        <p:nvSpPr>
          <p:cNvPr id="12" name="文本框 11"/>
          <p:cNvSpPr txBox="1"/>
          <p:nvPr/>
        </p:nvSpPr>
        <p:spPr>
          <a:xfrm>
            <a:off x="2817479" y="4343779"/>
            <a:ext cx="1407160" cy="460375"/>
          </a:xfrm>
          <a:prstGeom prst="rect">
            <a:avLst/>
          </a:prstGeom>
          <a:noFill/>
        </p:spPr>
        <p:txBody>
          <a:bodyPr wrap="square" rtlCol="0">
            <a:spAutoFit/>
          </a:bodyPr>
          <a:lstStyle/>
          <a:p>
            <a:pPr algn="l"/>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rPr>
              <a:t>育人目标</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39" name="文本框 38"/>
          <p:cNvSpPr txBox="1"/>
          <p:nvPr/>
        </p:nvSpPr>
        <p:spPr>
          <a:xfrm>
            <a:off x="5518448" y="4347595"/>
            <a:ext cx="1407160" cy="460375"/>
          </a:xfrm>
          <a:prstGeom prst="rect">
            <a:avLst/>
          </a:prstGeom>
          <a:noFill/>
        </p:spPr>
        <p:txBody>
          <a:bodyPr wrap="square" rtlCol="0">
            <a:spAutoFit/>
          </a:bodyPr>
          <a:lstStyle/>
          <a:p>
            <a:pPr algn="l"/>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rPr>
              <a:t>理论认知</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0" name="文本框 39"/>
          <p:cNvSpPr txBox="1"/>
          <p:nvPr/>
        </p:nvSpPr>
        <p:spPr>
          <a:xfrm>
            <a:off x="8151749" y="4338302"/>
            <a:ext cx="1407160" cy="460375"/>
          </a:xfrm>
          <a:prstGeom prst="rect">
            <a:avLst/>
          </a:prstGeom>
          <a:noFill/>
        </p:spPr>
        <p:txBody>
          <a:bodyPr wrap="square" rtlCol="0">
            <a:spAutoFit/>
          </a:bodyPr>
          <a:lstStyle/>
          <a:p>
            <a:pPr algn="l"/>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rPr>
              <a:t>实践项目</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5" name="矩形 44"/>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down)">
                                      <p:cBhvr>
                                        <p:cTn id="17" dur="500"/>
                                        <p:tgtEl>
                                          <p:spTgt spid="3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wipe(down)">
                                      <p:cBhvr>
                                        <p:cTn id="2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39" grpId="0"/>
      <p:bldP spid="40"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2086246" y="2461442"/>
            <a:ext cx="2212119" cy="1939658"/>
          </a:xfrm>
          <a:prstGeom prst="roundRect">
            <a:avLst>
              <a:gd name="adj" fmla="val 12232"/>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5226351" y="2854798"/>
            <a:ext cx="2926080" cy="922020"/>
          </a:xfrm>
          <a:prstGeom prst="rect">
            <a:avLst/>
          </a:prstGeom>
          <a:noFill/>
        </p:spPr>
        <p:txBody>
          <a:bodyPr wrap="none" rtlCol="0">
            <a:spAutoFit/>
          </a:bodyPr>
          <a:lstStyle/>
          <a:p>
            <a:pPr algn="l"/>
            <a:r>
              <a:rPr lang="zh-CN" altLang="en-US" sz="5400" dirty="0" smtClean="0">
                <a:solidFill>
                  <a:schemeClr val="tx1">
                    <a:lumMod val="75000"/>
                    <a:lumOff val="25000"/>
                  </a:schemeClr>
                </a:solidFill>
                <a:latin typeface="宋体" panose="02010600030101010101" pitchFamily="2" charset="-122"/>
                <a:ea typeface="宋体" panose="02010600030101010101" pitchFamily="2" charset="-122"/>
              </a:rPr>
              <a:t>育人目标</a:t>
            </a:r>
            <a:endParaRPr lang="zh-CN" altLang="en-US" sz="5400"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6" name="Shape 23157"/>
          <p:cNvSpPr/>
          <p:nvPr/>
        </p:nvSpPr>
        <p:spPr>
          <a:xfrm>
            <a:off x="2622733" y="2855151"/>
            <a:ext cx="1130922" cy="1027825"/>
          </a:xfrm>
          <a:custGeom>
            <a:avLst/>
            <a:gdLst/>
            <a:ahLst/>
            <a:cxnLst>
              <a:cxn ang="0">
                <a:pos x="wd2" y="hd2"/>
              </a:cxn>
              <a:cxn ang="5400000">
                <a:pos x="wd2" y="hd2"/>
              </a:cxn>
              <a:cxn ang="10800000">
                <a:pos x="wd2" y="hd2"/>
              </a:cxn>
              <a:cxn ang="16200000">
                <a:pos x="wd2" y="hd2"/>
              </a:cxn>
            </a:cxnLst>
            <a:rect l="0" t="0" r="r" b="b"/>
            <a:pathLst>
              <a:path w="21492" h="21600" extrusionOk="0">
                <a:moveTo>
                  <a:pt x="20270" y="12587"/>
                </a:moveTo>
                <a:lnTo>
                  <a:pt x="11292" y="12587"/>
                </a:lnTo>
                <a:lnTo>
                  <a:pt x="11292" y="20248"/>
                </a:lnTo>
                <a:lnTo>
                  <a:pt x="20270" y="20248"/>
                </a:lnTo>
                <a:cubicBezTo>
                  <a:pt x="20270" y="20248"/>
                  <a:pt x="20270" y="12587"/>
                  <a:pt x="20270" y="12587"/>
                </a:cubicBezTo>
                <a:close/>
                <a:moveTo>
                  <a:pt x="21492" y="11911"/>
                </a:moveTo>
                <a:lnTo>
                  <a:pt x="21492" y="20924"/>
                </a:lnTo>
                <a:cubicBezTo>
                  <a:pt x="21492" y="21298"/>
                  <a:pt x="21218" y="21600"/>
                  <a:pt x="20881" y="21600"/>
                </a:cubicBezTo>
                <a:lnTo>
                  <a:pt x="10681" y="21600"/>
                </a:lnTo>
                <a:cubicBezTo>
                  <a:pt x="10344" y="21600"/>
                  <a:pt x="10070" y="21298"/>
                  <a:pt x="10070" y="20924"/>
                </a:cubicBezTo>
                <a:lnTo>
                  <a:pt x="10070" y="11911"/>
                </a:lnTo>
                <a:cubicBezTo>
                  <a:pt x="10070" y="11538"/>
                  <a:pt x="10344" y="11235"/>
                  <a:pt x="10681" y="11235"/>
                </a:cubicBezTo>
                <a:lnTo>
                  <a:pt x="20881" y="11235"/>
                </a:lnTo>
                <a:cubicBezTo>
                  <a:pt x="21218" y="11235"/>
                  <a:pt x="21492" y="11538"/>
                  <a:pt x="21492" y="11911"/>
                </a:cubicBezTo>
                <a:cubicBezTo>
                  <a:pt x="21492" y="11911"/>
                  <a:pt x="21492" y="11911"/>
                  <a:pt x="21492" y="11911"/>
                </a:cubicBezTo>
                <a:close/>
                <a:moveTo>
                  <a:pt x="12342" y="3106"/>
                </a:moveTo>
                <a:cubicBezTo>
                  <a:pt x="12342" y="3187"/>
                  <a:pt x="12336" y="3272"/>
                  <a:pt x="12325" y="3358"/>
                </a:cubicBezTo>
                <a:cubicBezTo>
                  <a:pt x="12301" y="3551"/>
                  <a:pt x="12352" y="3747"/>
                  <a:pt x="12468" y="3895"/>
                </a:cubicBezTo>
                <a:cubicBezTo>
                  <a:pt x="12583" y="4042"/>
                  <a:pt x="12750" y="4128"/>
                  <a:pt x="12927" y="4129"/>
                </a:cubicBezTo>
                <a:cubicBezTo>
                  <a:pt x="15511" y="4143"/>
                  <a:pt x="17687" y="6196"/>
                  <a:pt x="18102" y="9011"/>
                </a:cubicBezTo>
                <a:cubicBezTo>
                  <a:pt x="18156" y="9379"/>
                  <a:pt x="18470" y="9629"/>
                  <a:pt x="18803" y="9569"/>
                </a:cubicBezTo>
                <a:cubicBezTo>
                  <a:pt x="19136" y="9509"/>
                  <a:pt x="19362" y="9162"/>
                  <a:pt x="19308" y="8793"/>
                </a:cubicBezTo>
                <a:cubicBezTo>
                  <a:pt x="19064" y="7137"/>
                  <a:pt x="18293" y="5618"/>
                  <a:pt x="17138" y="4516"/>
                </a:cubicBezTo>
                <a:cubicBezTo>
                  <a:pt x="16127" y="3553"/>
                  <a:pt x="14872" y="2960"/>
                  <a:pt x="13551" y="2813"/>
                </a:cubicBezTo>
                <a:cubicBezTo>
                  <a:pt x="13418" y="1237"/>
                  <a:pt x="12215" y="0"/>
                  <a:pt x="10756" y="0"/>
                </a:cubicBezTo>
                <a:cubicBezTo>
                  <a:pt x="9985" y="0"/>
                  <a:pt x="9265" y="343"/>
                  <a:pt x="8742" y="939"/>
                </a:cubicBezTo>
                <a:cubicBezTo>
                  <a:pt x="8156" y="649"/>
                  <a:pt x="7517" y="498"/>
                  <a:pt x="6869" y="498"/>
                </a:cubicBezTo>
                <a:cubicBezTo>
                  <a:pt x="4342" y="498"/>
                  <a:pt x="2287" y="2771"/>
                  <a:pt x="2287" y="5565"/>
                </a:cubicBezTo>
                <a:cubicBezTo>
                  <a:pt x="2287" y="5984"/>
                  <a:pt x="2332" y="6395"/>
                  <a:pt x="2423" y="6795"/>
                </a:cubicBezTo>
                <a:cubicBezTo>
                  <a:pt x="1613" y="7247"/>
                  <a:pt x="968" y="7951"/>
                  <a:pt x="538" y="8858"/>
                </a:cubicBezTo>
                <a:cubicBezTo>
                  <a:pt x="59" y="9868"/>
                  <a:pt x="-108" y="11056"/>
                  <a:pt x="69" y="12203"/>
                </a:cubicBezTo>
                <a:cubicBezTo>
                  <a:pt x="251" y="13384"/>
                  <a:pt x="792" y="14448"/>
                  <a:pt x="1593" y="15200"/>
                </a:cubicBezTo>
                <a:cubicBezTo>
                  <a:pt x="2491" y="16042"/>
                  <a:pt x="3696" y="16487"/>
                  <a:pt x="5078" y="16487"/>
                </a:cubicBezTo>
                <a:lnTo>
                  <a:pt x="8290" y="16487"/>
                </a:lnTo>
                <a:cubicBezTo>
                  <a:pt x="8628" y="16487"/>
                  <a:pt x="8901" y="16184"/>
                  <a:pt x="8901" y="15811"/>
                </a:cubicBezTo>
                <a:cubicBezTo>
                  <a:pt x="8901" y="15438"/>
                  <a:pt x="8628" y="15135"/>
                  <a:pt x="8290" y="15135"/>
                </a:cubicBezTo>
                <a:lnTo>
                  <a:pt x="5078" y="15135"/>
                </a:lnTo>
                <a:cubicBezTo>
                  <a:pt x="2632" y="15135"/>
                  <a:pt x="1509" y="13503"/>
                  <a:pt x="1274" y="11976"/>
                </a:cubicBezTo>
                <a:cubicBezTo>
                  <a:pt x="1040" y="10454"/>
                  <a:pt x="1598" y="8503"/>
                  <a:pt x="3376" y="7813"/>
                </a:cubicBezTo>
                <a:cubicBezTo>
                  <a:pt x="3533" y="7752"/>
                  <a:pt x="3660" y="7623"/>
                  <a:pt x="3729" y="7456"/>
                </a:cubicBezTo>
                <a:cubicBezTo>
                  <a:pt x="3798" y="7289"/>
                  <a:pt x="3803" y="7098"/>
                  <a:pt x="3742" y="6927"/>
                </a:cubicBezTo>
                <a:cubicBezTo>
                  <a:pt x="3587" y="6494"/>
                  <a:pt x="3509" y="6035"/>
                  <a:pt x="3509" y="5565"/>
                </a:cubicBezTo>
                <a:cubicBezTo>
                  <a:pt x="3509" y="3516"/>
                  <a:pt x="5016" y="1850"/>
                  <a:pt x="6869" y="1850"/>
                </a:cubicBezTo>
                <a:cubicBezTo>
                  <a:pt x="7477" y="1850"/>
                  <a:pt x="8072" y="2031"/>
                  <a:pt x="8591" y="2374"/>
                </a:cubicBezTo>
                <a:cubicBezTo>
                  <a:pt x="8874" y="2562"/>
                  <a:pt x="9241" y="2467"/>
                  <a:pt x="9419" y="2160"/>
                </a:cubicBezTo>
                <a:cubicBezTo>
                  <a:pt x="9713" y="1654"/>
                  <a:pt x="10212" y="1352"/>
                  <a:pt x="10756" y="1352"/>
                </a:cubicBezTo>
                <a:cubicBezTo>
                  <a:pt x="11630" y="1352"/>
                  <a:pt x="12342" y="2139"/>
                  <a:pt x="12342" y="3106"/>
                </a:cubicBezTo>
                <a:cubicBezTo>
                  <a:pt x="12342" y="3106"/>
                  <a:pt x="12342" y="3106"/>
                  <a:pt x="12342" y="3106"/>
                </a:cubicBezTo>
                <a:close/>
                <a:moveTo>
                  <a:pt x="12506" y="15422"/>
                </a:moveTo>
                <a:cubicBezTo>
                  <a:pt x="12313" y="15115"/>
                  <a:pt x="12381" y="14694"/>
                  <a:pt x="12658" y="14480"/>
                </a:cubicBezTo>
                <a:cubicBezTo>
                  <a:pt x="12935" y="14267"/>
                  <a:pt x="13316" y="14342"/>
                  <a:pt x="13509" y="14648"/>
                </a:cubicBezTo>
                <a:lnTo>
                  <a:pt x="14199" y="15742"/>
                </a:lnTo>
                <a:lnTo>
                  <a:pt x="17363" y="15742"/>
                </a:lnTo>
                <a:lnTo>
                  <a:pt x="18053" y="14648"/>
                </a:lnTo>
                <a:cubicBezTo>
                  <a:pt x="18246" y="14342"/>
                  <a:pt x="18627" y="14267"/>
                  <a:pt x="18904" y="14480"/>
                </a:cubicBezTo>
                <a:cubicBezTo>
                  <a:pt x="19181" y="14694"/>
                  <a:pt x="19249" y="15115"/>
                  <a:pt x="19055" y="15422"/>
                </a:cubicBezTo>
                <a:lnTo>
                  <a:pt x="18427" y="16417"/>
                </a:lnTo>
                <a:lnTo>
                  <a:pt x="19056" y="17414"/>
                </a:lnTo>
                <a:cubicBezTo>
                  <a:pt x="19249" y="17720"/>
                  <a:pt x="19181" y="18141"/>
                  <a:pt x="18904" y="18355"/>
                </a:cubicBezTo>
                <a:cubicBezTo>
                  <a:pt x="18797" y="18437"/>
                  <a:pt x="18675" y="18477"/>
                  <a:pt x="18555" y="18477"/>
                </a:cubicBezTo>
                <a:cubicBezTo>
                  <a:pt x="18362" y="18477"/>
                  <a:pt x="18172" y="18376"/>
                  <a:pt x="18053" y="18187"/>
                </a:cubicBezTo>
                <a:lnTo>
                  <a:pt x="17363" y="17094"/>
                </a:lnTo>
                <a:lnTo>
                  <a:pt x="14199" y="17094"/>
                </a:lnTo>
                <a:lnTo>
                  <a:pt x="13509" y="18187"/>
                </a:lnTo>
                <a:cubicBezTo>
                  <a:pt x="13316" y="18493"/>
                  <a:pt x="12935" y="18568"/>
                  <a:pt x="12658" y="18355"/>
                </a:cubicBezTo>
                <a:cubicBezTo>
                  <a:pt x="12381" y="18141"/>
                  <a:pt x="12314" y="17720"/>
                  <a:pt x="12506" y="17414"/>
                </a:cubicBezTo>
                <a:lnTo>
                  <a:pt x="13135" y="16417"/>
                </a:lnTo>
                <a:cubicBezTo>
                  <a:pt x="13135" y="16417"/>
                  <a:pt x="12506" y="15422"/>
                  <a:pt x="12506" y="15422"/>
                </a:cubicBezTo>
                <a:close/>
              </a:path>
            </a:pathLst>
          </a:custGeom>
          <a:solidFill>
            <a:schemeClr val="bg1"/>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barn(inVertical)">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985405" y="710749"/>
            <a:ext cx="6260465" cy="521970"/>
          </a:xfrm>
          <a:prstGeom prst="rect">
            <a:avLst/>
          </a:prstGeom>
          <a:noFill/>
        </p:spPr>
        <p:txBody>
          <a:bodyPr wrap="none" rtlCol="0">
            <a:spAutoFit/>
          </a:bodyPr>
          <a:lstStyle/>
          <a:p>
            <a:r>
              <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rPr>
              <a:t>一、以掌握敬业的科学内涵为逻辑起点</a:t>
            </a:r>
            <a:endPar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3" name="文本框 2"/>
          <p:cNvSpPr txBox="1"/>
          <p:nvPr/>
        </p:nvSpPr>
        <p:spPr>
          <a:xfrm>
            <a:off x="1061720" y="1252855"/>
            <a:ext cx="7249160" cy="4246245"/>
          </a:xfrm>
          <a:prstGeom prst="rect">
            <a:avLst/>
          </a:prstGeom>
          <a:noFill/>
        </p:spPr>
        <p:txBody>
          <a:bodyPr wrap="square" rtlCol="0">
            <a:spAutoFit/>
          </a:bodyPr>
          <a:p>
            <a:pPr indent="0" fontAlgn="auto">
              <a:lnSpc>
                <a:spcPct val="150000"/>
              </a:lnSpc>
            </a:pPr>
            <a:r>
              <a:rPr lang="zh-CN" altLang="en-US"/>
              <a:t>“敬业”作为社会主义核心价值观中对公民个人层面的基本价值要求之一，它决定了整个社会生产的精神状态，一个成熟、文明的民族应有本民族特色与标志的敬业观。</a:t>
            </a:r>
            <a:endParaRPr lang="zh-CN" altLang="en-US"/>
          </a:p>
          <a:p>
            <a:pPr indent="0" fontAlgn="auto">
              <a:lnSpc>
                <a:spcPct val="150000"/>
              </a:lnSpc>
            </a:pPr>
            <a:r>
              <a:rPr lang="zh-CN" altLang="en-US"/>
              <a:t>大学生需要明晰：</a:t>
            </a:r>
            <a:endParaRPr lang="zh-CN" altLang="en-US"/>
          </a:p>
          <a:p>
            <a:pPr indent="0" fontAlgn="auto">
              <a:lnSpc>
                <a:spcPct val="150000"/>
              </a:lnSpc>
            </a:pPr>
            <a:r>
              <a:rPr lang="zh-CN" altLang="en-US" b="1"/>
              <a:t>何为敬业？</a:t>
            </a:r>
            <a:endParaRPr lang="zh-CN" altLang="en-US" b="1"/>
          </a:p>
          <a:p>
            <a:pPr indent="0" fontAlgn="auto">
              <a:lnSpc>
                <a:spcPct val="150000"/>
              </a:lnSpc>
            </a:pPr>
            <a:r>
              <a:rPr lang="zh-CN" altLang="en-US" b="1"/>
              <a:t>敬业包含哪些内容？</a:t>
            </a:r>
            <a:endParaRPr lang="zh-CN" altLang="en-US" b="1"/>
          </a:p>
          <a:p>
            <a:pPr indent="0" fontAlgn="auto">
              <a:lnSpc>
                <a:spcPct val="150000"/>
              </a:lnSpc>
            </a:pPr>
            <a:r>
              <a:rPr lang="zh-CN" altLang="en-US" b="1"/>
              <a:t>敬业观的重要性体现在哪？</a:t>
            </a:r>
            <a:endParaRPr lang="zh-CN" altLang="en-US"/>
          </a:p>
          <a:p>
            <a:pPr indent="0" fontAlgn="auto">
              <a:lnSpc>
                <a:spcPct val="150000"/>
              </a:lnSpc>
            </a:pPr>
            <a:r>
              <a:rPr lang="zh-CN" altLang="en-US"/>
              <a:t>只有梳理清楚这些基本要点，方可推动大学生掌握敬业的科学内涵、引导大学生认识到敬业的重要性，实现从清楚敬业表层概念，到内化为稳定的敬业认知，再到外化为敬业行为的目标。</a:t>
            </a:r>
            <a:endParaRPr lang="zh-CN" altLang="en-US"/>
          </a:p>
        </p:txBody>
      </p:sp>
      <p:pic>
        <p:nvPicPr>
          <p:cNvPr id="100" name="图片 99"/>
          <p:cNvPicPr/>
          <p:nvPr>
            <p:custDataLst>
              <p:tags r:id="rId1"/>
            </p:custDataLst>
          </p:nvPr>
        </p:nvPicPr>
        <p:blipFill>
          <a:blip r:embed="rId2"/>
          <a:stretch>
            <a:fillRect/>
          </a:stretch>
        </p:blipFill>
        <p:spPr>
          <a:xfrm>
            <a:off x="8584565" y="1346200"/>
            <a:ext cx="2989580" cy="4112260"/>
          </a:xfrm>
          <a:prstGeom prst="rect">
            <a:avLst/>
          </a:prstGeom>
          <a:noFill/>
          <a:ln w="9525">
            <a:noFill/>
          </a:ln>
        </p:spPr>
      </p:pic>
      <p:sp>
        <p:nvSpPr>
          <p:cNvPr id="47" name="矩形 46"/>
          <p:cNvSpPr/>
          <p:nvPr>
            <p:custDataLst>
              <p:tags r:id="rId3"/>
            </p:custDataLst>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985405" y="710749"/>
            <a:ext cx="4472940" cy="521970"/>
          </a:xfrm>
          <a:prstGeom prst="rect">
            <a:avLst/>
          </a:prstGeom>
          <a:noFill/>
        </p:spPr>
        <p:txBody>
          <a:bodyPr wrap="none" rtlCol="0">
            <a:spAutoFit/>
          </a:bodyPr>
          <a:lstStyle/>
          <a:p>
            <a:r>
              <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rPr>
              <a:t>二、以培植敬业认知为中轴</a:t>
            </a:r>
            <a:endPar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3" name="文本框 2"/>
          <p:cNvSpPr txBox="1"/>
          <p:nvPr/>
        </p:nvSpPr>
        <p:spPr>
          <a:xfrm>
            <a:off x="1167765" y="1780540"/>
            <a:ext cx="5660390" cy="2584450"/>
          </a:xfrm>
          <a:prstGeom prst="rect">
            <a:avLst/>
          </a:prstGeom>
          <a:noFill/>
        </p:spPr>
        <p:txBody>
          <a:bodyPr wrap="square" rtlCol="0">
            <a:spAutoFit/>
          </a:bodyPr>
          <a:p>
            <a:pPr indent="0" fontAlgn="auto">
              <a:lnSpc>
                <a:spcPct val="150000"/>
              </a:lnSpc>
            </a:pPr>
            <a:r>
              <a:rPr lang="zh-CN" altLang="en-US"/>
              <a:t>通过各类方式将敬业观厚值于大学生的内心，形成稳定的敬业观念、敬业精神，即敬业认知，最终形成对敬业观的认同感。敬业认知是指一个人对自我职业产生了敬业价值和敬业意义的自觉认识与高度认同。对大学生来说，就是对自己作为学生身份在专业学习和实践中所具有的自觉认同。</a:t>
            </a:r>
            <a:endParaRPr lang="zh-CN" altLang="en-US"/>
          </a:p>
        </p:txBody>
      </p:sp>
      <p:pic>
        <p:nvPicPr>
          <p:cNvPr id="101" name="图片 100"/>
          <p:cNvPicPr/>
          <p:nvPr>
            <p:custDataLst>
              <p:tags r:id="rId1"/>
            </p:custDataLst>
          </p:nvPr>
        </p:nvPicPr>
        <p:blipFill>
          <a:blip r:embed="rId2"/>
          <a:stretch>
            <a:fillRect/>
          </a:stretch>
        </p:blipFill>
        <p:spPr>
          <a:xfrm>
            <a:off x="7256780" y="1452245"/>
            <a:ext cx="4051935" cy="3699510"/>
          </a:xfrm>
          <a:prstGeom prst="rect">
            <a:avLst/>
          </a:prstGeom>
          <a:noFill/>
          <a:ln w="9525">
            <a:noFill/>
          </a:ln>
        </p:spPr>
      </p:pic>
      <p:sp>
        <p:nvSpPr>
          <p:cNvPr id="47" name="矩形 46"/>
          <p:cNvSpPr/>
          <p:nvPr>
            <p:custDataLst>
              <p:tags r:id="rId3"/>
            </p:custDataLst>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985405" y="710749"/>
            <a:ext cx="5187950" cy="521970"/>
          </a:xfrm>
          <a:prstGeom prst="rect">
            <a:avLst/>
          </a:prstGeom>
          <a:noFill/>
        </p:spPr>
        <p:txBody>
          <a:bodyPr wrap="none" rtlCol="0">
            <a:spAutoFit/>
          </a:bodyPr>
          <a:lstStyle/>
          <a:p>
            <a:r>
              <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rPr>
              <a:t>三、以外化敬业行为为行动路径</a:t>
            </a:r>
            <a:endPar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3" name="文本框 2"/>
          <p:cNvSpPr txBox="1"/>
          <p:nvPr/>
        </p:nvSpPr>
        <p:spPr>
          <a:xfrm>
            <a:off x="1213485" y="1476375"/>
            <a:ext cx="5744210" cy="3830955"/>
          </a:xfrm>
          <a:prstGeom prst="rect">
            <a:avLst/>
          </a:prstGeom>
          <a:noFill/>
        </p:spPr>
        <p:txBody>
          <a:bodyPr wrap="square" rtlCol="0">
            <a:spAutoFit/>
          </a:bodyPr>
          <a:p>
            <a:pPr indent="0" fontAlgn="auto">
              <a:lnSpc>
                <a:spcPct val="150000"/>
              </a:lnSpc>
            </a:pPr>
            <a:r>
              <a:rPr lang="zh-CN" altLang="en-US"/>
              <a:t>培养学生敬业认知的最终目的是转化为学生的行为习惯。</a:t>
            </a:r>
            <a:endParaRPr lang="zh-CN" altLang="en-US"/>
          </a:p>
          <a:p>
            <a:pPr indent="0" fontAlgn="auto">
              <a:lnSpc>
                <a:spcPct val="150000"/>
              </a:lnSpc>
            </a:pPr>
            <a:r>
              <a:rPr lang="zh-CN" altLang="en-US"/>
              <a:t>大学生敬业观的培育要注重言行一致，防止口头上敬业、书本上敬业、朋友圈敬业，应从日常的学习、生活、工作中不断锻炼，将专业的知识转化为实践能力，培养和塑造良好的行为习惯和行为方式。</a:t>
            </a:r>
            <a:endParaRPr lang="zh-CN" altLang="en-US"/>
          </a:p>
          <a:p>
            <a:pPr indent="0" fontAlgn="auto">
              <a:lnSpc>
                <a:spcPct val="150000"/>
              </a:lnSpc>
            </a:pPr>
            <a:r>
              <a:rPr lang="zh-CN" altLang="en-US"/>
              <a:t>实践是将敬业认知转化为敬业行为的重要环节，学生要通过实践方案，将课堂上学习的敬业观知识应用于实践活动中，将敬业观内化于心、外化于行为方式和职业素养，做到知行合一。</a:t>
            </a:r>
            <a:endParaRPr lang="zh-CN" altLang="en-US"/>
          </a:p>
        </p:txBody>
      </p:sp>
      <p:pic>
        <p:nvPicPr>
          <p:cNvPr id="102" name="图片 101"/>
          <p:cNvPicPr/>
          <p:nvPr>
            <p:custDataLst>
              <p:tags r:id="rId1"/>
            </p:custDataLst>
          </p:nvPr>
        </p:nvPicPr>
        <p:blipFill>
          <a:blip r:embed="rId2"/>
          <a:stretch>
            <a:fillRect/>
          </a:stretch>
        </p:blipFill>
        <p:spPr>
          <a:xfrm>
            <a:off x="7439660" y="1494155"/>
            <a:ext cx="3702685" cy="3868420"/>
          </a:xfrm>
          <a:prstGeom prst="rect">
            <a:avLst/>
          </a:prstGeom>
          <a:noFill/>
          <a:ln w="9525">
            <a:noFill/>
          </a:ln>
        </p:spPr>
      </p:pic>
      <p:sp>
        <p:nvSpPr>
          <p:cNvPr id="47" name="矩形 46"/>
          <p:cNvSpPr/>
          <p:nvPr>
            <p:custDataLst>
              <p:tags r:id="rId3"/>
            </p:custDataLst>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2141664" y="2383525"/>
            <a:ext cx="2212119" cy="1939658"/>
          </a:xfrm>
          <a:prstGeom prst="roundRect">
            <a:avLst>
              <a:gd name="adj" fmla="val 12232"/>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4759164" y="2968016"/>
            <a:ext cx="2926080" cy="922020"/>
          </a:xfrm>
          <a:prstGeom prst="rect">
            <a:avLst/>
          </a:prstGeom>
          <a:noFill/>
        </p:spPr>
        <p:txBody>
          <a:bodyPr wrap="none" rtlCol="0">
            <a:spAutoFit/>
          </a:bodyPr>
          <a:lstStyle/>
          <a:p>
            <a:pPr algn="l"/>
            <a:r>
              <a:rPr lang="zh-CN" altLang="en-US" sz="5400" dirty="0" smtClean="0">
                <a:solidFill>
                  <a:schemeClr val="tx1">
                    <a:lumMod val="75000"/>
                    <a:lumOff val="25000"/>
                  </a:schemeClr>
                </a:solidFill>
                <a:latin typeface="宋体" panose="02010600030101010101" pitchFamily="2" charset="-122"/>
                <a:ea typeface="宋体" panose="02010600030101010101" pitchFamily="2" charset="-122"/>
              </a:rPr>
              <a:t>理论认知</a:t>
            </a:r>
            <a:endParaRPr lang="zh-CN" altLang="en-US" sz="5400"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6" name="Shape 23157"/>
          <p:cNvSpPr/>
          <p:nvPr/>
        </p:nvSpPr>
        <p:spPr>
          <a:xfrm>
            <a:off x="2678151" y="2777234"/>
            <a:ext cx="1130922" cy="1027825"/>
          </a:xfrm>
          <a:custGeom>
            <a:avLst/>
            <a:gdLst/>
            <a:ahLst/>
            <a:cxnLst>
              <a:cxn ang="0">
                <a:pos x="wd2" y="hd2"/>
              </a:cxn>
              <a:cxn ang="5400000">
                <a:pos x="wd2" y="hd2"/>
              </a:cxn>
              <a:cxn ang="10800000">
                <a:pos x="wd2" y="hd2"/>
              </a:cxn>
              <a:cxn ang="16200000">
                <a:pos x="wd2" y="hd2"/>
              </a:cxn>
            </a:cxnLst>
            <a:rect l="0" t="0" r="r" b="b"/>
            <a:pathLst>
              <a:path w="21492" h="21600" extrusionOk="0">
                <a:moveTo>
                  <a:pt x="20270" y="12587"/>
                </a:moveTo>
                <a:lnTo>
                  <a:pt x="11292" y="12587"/>
                </a:lnTo>
                <a:lnTo>
                  <a:pt x="11292" y="20248"/>
                </a:lnTo>
                <a:lnTo>
                  <a:pt x="20270" y="20248"/>
                </a:lnTo>
                <a:cubicBezTo>
                  <a:pt x="20270" y="20248"/>
                  <a:pt x="20270" y="12587"/>
                  <a:pt x="20270" y="12587"/>
                </a:cubicBezTo>
                <a:close/>
                <a:moveTo>
                  <a:pt x="21492" y="11911"/>
                </a:moveTo>
                <a:lnTo>
                  <a:pt x="21492" y="20924"/>
                </a:lnTo>
                <a:cubicBezTo>
                  <a:pt x="21492" y="21298"/>
                  <a:pt x="21218" y="21600"/>
                  <a:pt x="20881" y="21600"/>
                </a:cubicBezTo>
                <a:lnTo>
                  <a:pt x="10681" y="21600"/>
                </a:lnTo>
                <a:cubicBezTo>
                  <a:pt x="10344" y="21600"/>
                  <a:pt x="10070" y="21298"/>
                  <a:pt x="10070" y="20924"/>
                </a:cubicBezTo>
                <a:lnTo>
                  <a:pt x="10070" y="11911"/>
                </a:lnTo>
                <a:cubicBezTo>
                  <a:pt x="10070" y="11538"/>
                  <a:pt x="10344" y="11235"/>
                  <a:pt x="10681" y="11235"/>
                </a:cubicBezTo>
                <a:lnTo>
                  <a:pt x="20881" y="11235"/>
                </a:lnTo>
                <a:cubicBezTo>
                  <a:pt x="21218" y="11235"/>
                  <a:pt x="21492" y="11538"/>
                  <a:pt x="21492" y="11911"/>
                </a:cubicBezTo>
                <a:cubicBezTo>
                  <a:pt x="21492" y="11911"/>
                  <a:pt x="21492" y="11911"/>
                  <a:pt x="21492" y="11911"/>
                </a:cubicBezTo>
                <a:close/>
                <a:moveTo>
                  <a:pt x="12342" y="3106"/>
                </a:moveTo>
                <a:cubicBezTo>
                  <a:pt x="12342" y="3187"/>
                  <a:pt x="12336" y="3272"/>
                  <a:pt x="12325" y="3358"/>
                </a:cubicBezTo>
                <a:cubicBezTo>
                  <a:pt x="12301" y="3551"/>
                  <a:pt x="12352" y="3747"/>
                  <a:pt x="12468" y="3895"/>
                </a:cubicBezTo>
                <a:cubicBezTo>
                  <a:pt x="12583" y="4042"/>
                  <a:pt x="12750" y="4128"/>
                  <a:pt x="12927" y="4129"/>
                </a:cubicBezTo>
                <a:cubicBezTo>
                  <a:pt x="15511" y="4143"/>
                  <a:pt x="17687" y="6196"/>
                  <a:pt x="18102" y="9011"/>
                </a:cubicBezTo>
                <a:cubicBezTo>
                  <a:pt x="18156" y="9379"/>
                  <a:pt x="18470" y="9629"/>
                  <a:pt x="18803" y="9569"/>
                </a:cubicBezTo>
                <a:cubicBezTo>
                  <a:pt x="19136" y="9509"/>
                  <a:pt x="19362" y="9162"/>
                  <a:pt x="19308" y="8793"/>
                </a:cubicBezTo>
                <a:cubicBezTo>
                  <a:pt x="19064" y="7137"/>
                  <a:pt x="18293" y="5618"/>
                  <a:pt x="17138" y="4516"/>
                </a:cubicBezTo>
                <a:cubicBezTo>
                  <a:pt x="16127" y="3553"/>
                  <a:pt x="14872" y="2960"/>
                  <a:pt x="13551" y="2813"/>
                </a:cubicBezTo>
                <a:cubicBezTo>
                  <a:pt x="13418" y="1237"/>
                  <a:pt x="12215" y="0"/>
                  <a:pt x="10756" y="0"/>
                </a:cubicBezTo>
                <a:cubicBezTo>
                  <a:pt x="9985" y="0"/>
                  <a:pt x="9265" y="343"/>
                  <a:pt x="8742" y="939"/>
                </a:cubicBezTo>
                <a:cubicBezTo>
                  <a:pt x="8156" y="649"/>
                  <a:pt x="7517" y="498"/>
                  <a:pt x="6869" y="498"/>
                </a:cubicBezTo>
                <a:cubicBezTo>
                  <a:pt x="4342" y="498"/>
                  <a:pt x="2287" y="2771"/>
                  <a:pt x="2287" y="5565"/>
                </a:cubicBezTo>
                <a:cubicBezTo>
                  <a:pt x="2287" y="5984"/>
                  <a:pt x="2332" y="6395"/>
                  <a:pt x="2423" y="6795"/>
                </a:cubicBezTo>
                <a:cubicBezTo>
                  <a:pt x="1613" y="7247"/>
                  <a:pt x="968" y="7951"/>
                  <a:pt x="538" y="8858"/>
                </a:cubicBezTo>
                <a:cubicBezTo>
                  <a:pt x="59" y="9868"/>
                  <a:pt x="-108" y="11056"/>
                  <a:pt x="69" y="12203"/>
                </a:cubicBezTo>
                <a:cubicBezTo>
                  <a:pt x="251" y="13384"/>
                  <a:pt x="792" y="14448"/>
                  <a:pt x="1593" y="15200"/>
                </a:cubicBezTo>
                <a:cubicBezTo>
                  <a:pt x="2491" y="16042"/>
                  <a:pt x="3696" y="16487"/>
                  <a:pt x="5078" y="16487"/>
                </a:cubicBezTo>
                <a:lnTo>
                  <a:pt x="8290" y="16487"/>
                </a:lnTo>
                <a:cubicBezTo>
                  <a:pt x="8628" y="16487"/>
                  <a:pt x="8901" y="16184"/>
                  <a:pt x="8901" y="15811"/>
                </a:cubicBezTo>
                <a:cubicBezTo>
                  <a:pt x="8901" y="15438"/>
                  <a:pt x="8628" y="15135"/>
                  <a:pt x="8290" y="15135"/>
                </a:cubicBezTo>
                <a:lnTo>
                  <a:pt x="5078" y="15135"/>
                </a:lnTo>
                <a:cubicBezTo>
                  <a:pt x="2632" y="15135"/>
                  <a:pt x="1509" y="13503"/>
                  <a:pt x="1274" y="11976"/>
                </a:cubicBezTo>
                <a:cubicBezTo>
                  <a:pt x="1040" y="10454"/>
                  <a:pt x="1598" y="8503"/>
                  <a:pt x="3376" y="7813"/>
                </a:cubicBezTo>
                <a:cubicBezTo>
                  <a:pt x="3533" y="7752"/>
                  <a:pt x="3660" y="7623"/>
                  <a:pt x="3729" y="7456"/>
                </a:cubicBezTo>
                <a:cubicBezTo>
                  <a:pt x="3798" y="7289"/>
                  <a:pt x="3803" y="7098"/>
                  <a:pt x="3742" y="6927"/>
                </a:cubicBezTo>
                <a:cubicBezTo>
                  <a:pt x="3587" y="6494"/>
                  <a:pt x="3509" y="6035"/>
                  <a:pt x="3509" y="5565"/>
                </a:cubicBezTo>
                <a:cubicBezTo>
                  <a:pt x="3509" y="3516"/>
                  <a:pt x="5016" y="1850"/>
                  <a:pt x="6869" y="1850"/>
                </a:cubicBezTo>
                <a:cubicBezTo>
                  <a:pt x="7477" y="1850"/>
                  <a:pt x="8072" y="2031"/>
                  <a:pt x="8591" y="2374"/>
                </a:cubicBezTo>
                <a:cubicBezTo>
                  <a:pt x="8874" y="2562"/>
                  <a:pt x="9241" y="2467"/>
                  <a:pt x="9419" y="2160"/>
                </a:cubicBezTo>
                <a:cubicBezTo>
                  <a:pt x="9713" y="1654"/>
                  <a:pt x="10212" y="1352"/>
                  <a:pt x="10756" y="1352"/>
                </a:cubicBezTo>
                <a:cubicBezTo>
                  <a:pt x="11630" y="1352"/>
                  <a:pt x="12342" y="2139"/>
                  <a:pt x="12342" y="3106"/>
                </a:cubicBezTo>
                <a:cubicBezTo>
                  <a:pt x="12342" y="3106"/>
                  <a:pt x="12342" y="3106"/>
                  <a:pt x="12342" y="3106"/>
                </a:cubicBezTo>
                <a:close/>
                <a:moveTo>
                  <a:pt x="12506" y="15422"/>
                </a:moveTo>
                <a:cubicBezTo>
                  <a:pt x="12313" y="15115"/>
                  <a:pt x="12381" y="14694"/>
                  <a:pt x="12658" y="14480"/>
                </a:cubicBezTo>
                <a:cubicBezTo>
                  <a:pt x="12935" y="14267"/>
                  <a:pt x="13316" y="14342"/>
                  <a:pt x="13509" y="14648"/>
                </a:cubicBezTo>
                <a:lnTo>
                  <a:pt x="14199" y="15742"/>
                </a:lnTo>
                <a:lnTo>
                  <a:pt x="17363" y="15742"/>
                </a:lnTo>
                <a:lnTo>
                  <a:pt x="18053" y="14648"/>
                </a:lnTo>
                <a:cubicBezTo>
                  <a:pt x="18246" y="14342"/>
                  <a:pt x="18627" y="14267"/>
                  <a:pt x="18904" y="14480"/>
                </a:cubicBezTo>
                <a:cubicBezTo>
                  <a:pt x="19181" y="14694"/>
                  <a:pt x="19249" y="15115"/>
                  <a:pt x="19055" y="15422"/>
                </a:cubicBezTo>
                <a:lnTo>
                  <a:pt x="18427" y="16417"/>
                </a:lnTo>
                <a:lnTo>
                  <a:pt x="19056" y="17414"/>
                </a:lnTo>
                <a:cubicBezTo>
                  <a:pt x="19249" y="17720"/>
                  <a:pt x="19181" y="18141"/>
                  <a:pt x="18904" y="18355"/>
                </a:cubicBezTo>
                <a:cubicBezTo>
                  <a:pt x="18797" y="18437"/>
                  <a:pt x="18675" y="18477"/>
                  <a:pt x="18555" y="18477"/>
                </a:cubicBezTo>
                <a:cubicBezTo>
                  <a:pt x="18362" y="18477"/>
                  <a:pt x="18172" y="18376"/>
                  <a:pt x="18053" y="18187"/>
                </a:cubicBezTo>
                <a:lnTo>
                  <a:pt x="17363" y="17094"/>
                </a:lnTo>
                <a:lnTo>
                  <a:pt x="14199" y="17094"/>
                </a:lnTo>
                <a:lnTo>
                  <a:pt x="13509" y="18187"/>
                </a:lnTo>
                <a:cubicBezTo>
                  <a:pt x="13316" y="18493"/>
                  <a:pt x="12935" y="18568"/>
                  <a:pt x="12658" y="18355"/>
                </a:cubicBezTo>
                <a:cubicBezTo>
                  <a:pt x="12381" y="18141"/>
                  <a:pt x="12314" y="17720"/>
                  <a:pt x="12506" y="17414"/>
                </a:cubicBezTo>
                <a:lnTo>
                  <a:pt x="13135" y="16417"/>
                </a:lnTo>
                <a:cubicBezTo>
                  <a:pt x="13135" y="16417"/>
                  <a:pt x="12506" y="15422"/>
                  <a:pt x="12506" y="15422"/>
                </a:cubicBezTo>
                <a:close/>
              </a:path>
            </a:pathLst>
          </a:custGeom>
          <a:solidFill>
            <a:schemeClr val="bg1"/>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985405" y="682174"/>
            <a:ext cx="5187950" cy="521970"/>
          </a:xfrm>
          <a:prstGeom prst="rect">
            <a:avLst/>
          </a:prstGeom>
          <a:noFill/>
        </p:spPr>
        <p:txBody>
          <a:bodyPr wrap="none" rtlCol="0">
            <a:spAutoFit/>
          </a:bodyPr>
          <a:lstStyle/>
          <a:p>
            <a:r>
              <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rPr>
              <a:t>一、敬业的科学内涵及其重要性</a:t>
            </a:r>
            <a:endPar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8" name="左大括号 7"/>
          <p:cNvSpPr/>
          <p:nvPr/>
        </p:nvSpPr>
        <p:spPr>
          <a:xfrm>
            <a:off x="3693390" y="1967345"/>
            <a:ext cx="360219" cy="3680694"/>
          </a:xfrm>
          <a:prstGeom prst="leftBrace">
            <a:avLst/>
          </a:prstGeom>
          <a:ln>
            <a:solidFill>
              <a:srgbClr val="C57E9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椭圆 11"/>
          <p:cNvSpPr/>
          <p:nvPr/>
        </p:nvSpPr>
        <p:spPr>
          <a:xfrm>
            <a:off x="4250631" y="1838036"/>
            <a:ext cx="765417" cy="765417"/>
          </a:xfrm>
          <a:prstGeom prst="ellipse">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4271187" y="5008156"/>
            <a:ext cx="765417" cy="765417"/>
          </a:xfrm>
          <a:prstGeom prst="ellipse">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Shape 23143"/>
          <p:cNvSpPr/>
          <p:nvPr/>
        </p:nvSpPr>
        <p:spPr>
          <a:xfrm>
            <a:off x="4471577" y="2028689"/>
            <a:ext cx="323525" cy="404381"/>
          </a:xfrm>
          <a:custGeom>
            <a:avLst/>
            <a:gdLst/>
            <a:ahLst/>
            <a:cxnLst>
              <a:cxn ang="0">
                <a:pos x="wd2" y="hd2"/>
              </a:cxn>
              <a:cxn ang="5400000">
                <a:pos x="wd2" y="hd2"/>
              </a:cxn>
              <a:cxn ang="10800000">
                <a:pos x="wd2" y="hd2"/>
              </a:cxn>
              <a:cxn ang="16200000">
                <a:pos x="wd2" y="hd2"/>
              </a:cxn>
            </a:cxnLst>
            <a:rect l="0" t="0" r="r" b="b"/>
            <a:pathLst>
              <a:path w="21600" h="21600" extrusionOk="0">
                <a:moveTo>
                  <a:pt x="14851" y="15119"/>
                </a:moveTo>
                <a:cubicBezTo>
                  <a:pt x="14106" y="15119"/>
                  <a:pt x="13500" y="15604"/>
                  <a:pt x="13500" y="16201"/>
                </a:cubicBezTo>
                <a:cubicBezTo>
                  <a:pt x="13500" y="16796"/>
                  <a:pt x="14106" y="17278"/>
                  <a:pt x="14851" y="17278"/>
                </a:cubicBezTo>
                <a:cubicBezTo>
                  <a:pt x="15596" y="17278"/>
                  <a:pt x="16199" y="16796"/>
                  <a:pt x="16199" y="16201"/>
                </a:cubicBezTo>
                <a:cubicBezTo>
                  <a:pt x="16199" y="15604"/>
                  <a:pt x="15596" y="15119"/>
                  <a:pt x="14851" y="15119"/>
                </a:cubicBezTo>
                <a:cubicBezTo>
                  <a:pt x="14851" y="15119"/>
                  <a:pt x="14851" y="15119"/>
                  <a:pt x="14851" y="15119"/>
                </a:cubicBezTo>
                <a:close/>
                <a:moveTo>
                  <a:pt x="6750" y="10800"/>
                </a:moveTo>
                <a:lnTo>
                  <a:pt x="6750" y="10800"/>
                </a:lnTo>
                <a:cubicBezTo>
                  <a:pt x="7495" y="10800"/>
                  <a:pt x="8102" y="10315"/>
                  <a:pt x="8102" y="9718"/>
                </a:cubicBezTo>
                <a:cubicBezTo>
                  <a:pt x="8102" y="9124"/>
                  <a:pt x="7495" y="8641"/>
                  <a:pt x="6750" y="8641"/>
                </a:cubicBezTo>
                <a:cubicBezTo>
                  <a:pt x="6005" y="8641"/>
                  <a:pt x="5399" y="9124"/>
                  <a:pt x="5399" y="9718"/>
                </a:cubicBezTo>
                <a:cubicBezTo>
                  <a:pt x="5399" y="10315"/>
                  <a:pt x="6005" y="10800"/>
                  <a:pt x="6750" y="10800"/>
                </a:cubicBezTo>
                <a:cubicBezTo>
                  <a:pt x="6750" y="10800"/>
                  <a:pt x="6750" y="10800"/>
                  <a:pt x="6750" y="10800"/>
                </a:cubicBezTo>
                <a:close/>
                <a:moveTo>
                  <a:pt x="6750" y="14041"/>
                </a:moveTo>
                <a:lnTo>
                  <a:pt x="6750" y="14041"/>
                </a:lnTo>
                <a:cubicBezTo>
                  <a:pt x="7495" y="14041"/>
                  <a:pt x="8102" y="13556"/>
                  <a:pt x="8102" y="12959"/>
                </a:cubicBezTo>
                <a:cubicBezTo>
                  <a:pt x="8102" y="12364"/>
                  <a:pt x="7495" y="11881"/>
                  <a:pt x="6750" y="11881"/>
                </a:cubicBezTo>
                <a:cubicBezTo>
                  <a:pt x="6005" y="11881"/>
                  <a:pt x="5399" y="12364"/>
                  <a:pt x="5399" y="12959"/>
                </a:cubicBezTo>
                <a:cubicBezTo>
                  <a:pt x="5399" y="13556"/>
                  <a:pt x="6005" y="14041"/>
                  <a:pt x="6750" y="14041"/>
                </a:cubicBezTo>
                <a:cubicBezTo>
                  <a:pt x="6750" y="14041"/>
                  <a:pt x="6750" y="14041"/>
                  <a:pt x="6750" y="14041"/>
                </a:cubicBezTo>
                <a:close/>
                <a:moveTo>
                  <a:pt x="10801" y="15119"/>
                </a:moveTo>
                <a:cubicBezTo>
                  <a:pt x="10056" y="15119"/>
                  <a:pt x="9449" y="15604"/>
                  <a:pt x="9449" y="16201"/>
                </a:cubicBezTo>
                <a:cubicBezTo>
                  <a:pt x="9449" y="16796"/>
                  <a:pt x="10052" y="17278"/>
                  <a:pt x="10801" y="17278"/>
                </a:cubicBezTo>
                <a:cubicBezTo>
                  <a:pt x="11546" y="17278"/>
                  <a:pt x="12148" y="16796"/>
                  <a:pt x="12148" y="16201"/>
                </a:cubicBezTo>
                <a:cubicBezTo>
                  <a:pt x="12148" y="15604"/>
                  <a:pt x="11546" y="15119"/>
                  <a:pt x="10801" y="15119"/>
                </a:cubicBezTo>
                <a:cubicBezTo>
                  <a:pt x="10801" y="15119"/>
                  <a:pt x="10801" y="15119"/>
                  <a:pt x="10801" y="15119"/>
                </a:cubicBezTo>
                <a:close/>
                <a:moveTo>
                  <a:pt x="18898" y="19441"/>
                </a:moveTo>
                <a:lnTo>
                  <a:pt x="2700" y="19441"/>
                </a:lnTo>
                <a:lnTo>
                  <a:pt x="2700" y="2160"/>
                </a:lnTo>
                <a:lnTo>
                  <a:pt x="18898" y="2160"/>
                </a:lnTo>
                <a:cubicBezTo>
                  <a:pt x="18898" y="2160"/>
                  <a:pt x="18898" y="19441"/>
                  <a:pt x="18898" y="19441"/>
                </a:cubicBezTo>
                <a:close/>
                <a:moveTo>
                  <a:pt x="18898" y="0"/>
                </a:moveTo>
                <a:lnTo>
                  <a:pt x="2700" y="0"/>
                </a:lnTo>
                <a:cubicBezTo>
                  <a:pt x="1210" y="0"/>
                  <a:pt x="0" y="968"/>
                  <a:pt x="0" y="2160"/>
                </a:cubicBezTo>
                <a:lnTo>
                  <a:pt x="0" y="19441"/>
                </a:lnTo>
                <a:cubicBezTo>
                  <a:pt x="0" y="20633"/>
                  <a:pt x="1210" y="21600"/>
                  <a:pt x="2700" y="21600"/>
                </a:cubicBezTo>
                <a:lnTo>
                  <a:pt x="18898" y="21600"/>
                </a:lnTo>
                <a:cubicBezTo>
                  <a:pt x="20391" y="21600"/>
                  <a:pt x="21600" y="20633"/>
                  <a:pt x="21600" y="19441"/>
                </a:cubicBezTo>
                <a:lnTo>
                  <a:pt x="21600" y="2160"/>
                </a:lnTo>
                <a:cubicBezTo>
                  <a:pt x="21600" y="968"/>
                  <a:pt x="20391" y="0"/>
                  <a:pt x="18898" y="0"/>
                </a:cubicBezTo>
                <a:cubicBezTo>
                  <a:pt x="18898" y="0"/>
                  <a:pt x="18898" y="0"/>
                  <a:pt x="18898" y="0"/>
                </a:cubicBezTo>
                <a:close/>
                <a:moveTo>
                  <a:pt x="6750" y="17278"/>
                </a:moveTo>
                <a:lnTo>
                  <a:pt x="6750" y="17278"/>
                </a:lnTo>
                <a:cubicBezTo>
                  <a:pt x="7495" y="17278"/>
                  <a:pt x="8102" y="16796"/>
                  <a:pt x="8102" y="16201"/>
                </a:cubicBezTo>
                <a:cubicBezTo>
                  <a:pt x="8102" y="15604"/>
                  <a:pt x="7495" y="15119"/>
                  <a:pt x="6750" y="15119"/>
                </a:cubicBezTo>
                <a:cubicBezTo>
                  <a:pt x="6005" y="15119"/>
                  <a:pt x="5399" y="15604"/>
                  <a:pt x="5399" y="16201"/>
                </a:cubicBezTo>
                <a:cubicBezTo>
                  <a:pt x="5399" y="16796"/>
                  <a:pt x="6005" y="17278"/>
                  <a:pt x="6750" y="17278"/>
                </a:cubicBezTo>
                <a:cubicBezTo>
                  <a:pt x="6750" y="17278"/>
                  <a:pt x="6750" y="17278"/>
                  <a:pt x="6750" y="17278"/>
                </a:cubicBezTo>
                <a:close/>
                <a:moveTo>
                  <a:pt x="6750" y="6482"/>
                </a:moveTo>
                <a:lnTo>
                  <a:pt x="14851" y="6482"/>
                </a:lnTo>
                <a:cubicBezTo>
                  <a:pt x="15596" y="6482"/>
                  <a:pt x="16199" y="5996"/>
                  <a:pt x="16199" y="5400"/>
                </a:cubicBezTo>
                <a:cubicBezTo>
                  <a:pt x="16199" y="4805"/>
                  <a:pt x="15596" y="4318"/>
                  <a:pt x="14851" y="4318"/>
                </a:cubicBezTo>
                <a:lnTo>
                  <a:pt x="6750" y="4318"/>
                </a:lnTo>
                <a:cubicBezTo>
                  <a:pt x="6005" y="4318"/>
                  <a:pt x="5399" y="4805"/>
                  <a:pt x="5399" y="5400"/>
                </a:cubicBezTo>
                <a:cubicBezTo>
                  <a:pt x="5399" y="5996"/>
                  <a:pt x="6005" y="6482"/>
                  <a:pt x="6750" y="6482"/>
                </a:cubicBezTo>
                <a:cubicBezTo>
                  <a:pt x="6750" y="6482"/>
                  <a:pt x="6750" y="6482"/>
                  <a:pt x="6750" y="6482"/>
                </a:cubicBezTo>
                <a:close/>
                <a:moveTo>
                  <a:pt x="10801" y="8641"/>
                </a:moveTo>
                <a:cubicBezTo>
                  <a:pt x="10056" y="8641"/>
                  <a:pt x="9449" y="9124"/>
                  <a:pt x="9449" y="9718"/>
                </a:cubicBezTo>
                <a:cubicBezTo>
                  <a:pt x="9449" y="10315"/>
                  <a:pt x="10052" y="10800"/>
                  <a:pt x="10801" y="10800"/>
                </a:cubicBezTo>
                <a:cubicBezTo>
                  <a:pt x="11546" y="10800"/>
                  <a:pt x="12148" y="10315"/>
                  <a:pt x="12148" y="9718"/>
                </a:cubicBezTo>
                <a:cubicBezTo>
                  <a:pt x="12148" y="9124"/>
                  <a:pt x="11546" y="8641"/>
                  <a:pt x="10801" y="8641"/>
                </a:cubicBezTo>
                <a:cubicBezTo>
                  <a:pt x="10801" y="8641"/>
                  <a:pt x="10801" y="8641"/>
                  <a:pt x="10801" y="8641"/>
                </a:cubicBezTo>
                <a:close/>
                <a:moveTo>
                  <a:pt x="10801" y="11881"/>
                </a:moveTo>
                <a:cubicBezTo>
                  <a:pt x="10056" y="11881"/>
                  <a:pt x="9449" y="12364"/>
                  <a:pt x="9449" y="12959"/>
                </a:cubicBezTo>
                <a:cubicBezTo>
                  <a:pt x="9449" y="13556"/>
                  <a:pt x="10056" y="14041"/>
                  <a:pt x="10801" y="14041"/>
                </a:cubicBezTo>
                <a:cubicBezTo>
                  <a:pt x="11546" y="14041"/>
                  <a:pt x="12148" y="13556"/>
                  <a:pt x="12148" y="12959"/>
                </a:cubicBezTo>
                <a:cubicBezTo>
                  <a:pt x="12148" y="12364"/>
                  <a:pt x="11546" y="11881"/>
                  <a:pt x="10801" y="11881"/>
                </a:cubicBezTo>
                <a:cubicBezTo>
                  <a:pt x="10801" y="11881"/>
                  <a:pt x="10801" y="11881"/>
                  <a:pt x="10801" y="11881"/>
                </a:cubicBezTo>
                <a:close/>
                <a:moveTo>
                  <a:pt x="14851" y="8641"/>
                </a:moveTo>
                <a:cubicBezTo>
                  <a:pt x="14106" y="8641"/>
                  <a:pt x="13500" y="9124"/>
                  <a:pt x="13500" y="9718"/>
                </a:cubicBezTo>
                <a:cubicBezTo>
                  <a:pt x="13500" y="10315"/>
                  <a:pt x="14106" y="10800"/>
                  <a:pt x="14851" y="10800"/>
                </a:cubicBezTo>
                <a:cubicBezTo>
                  <a:pt x="15596" y="10800"/>
                  <a:pt x="16199" y="10315"/>
                  <a:pt x="16199" y="9718"/>
                </a:cubicBezTo>
                <a:cubicBezTo>
                  <a:pt x="16199" y="9124"/>
                  <a:pt x="15596" y="8641"/>
                  <a:pt x="14851" y="8641"/>
                </a:cubicBezTo>
                <a:cubicBezTo>
                  <a:pt x="14851" y="8641"/>
                  <a:pt x="14851" y="8641"/>
                  <a:pt x="14851" y="8641"/>
                </a:cubicBezTo>
                <a:close/>
                <a:moveTo>
                  <a:pt x="14851" y="11881"/>
                </a:moveTo>
                <a:cubicBezTo>
                  <a:pt x="14106" y="11881"/>
                  <a:pt x="13500" y="12364"/>
                  <a:pt x="13500" y="12959"/>
                </a:cubicBezTo>
                <a:cubicBezTo>
                  <a:pt x="13500" y="13556"/>
                  <a:pt x="14106" y="14041"/>
                  <a:pt x="14851" y="14041"/>
                </a:cubicBezTo>
                <a:cubicBezTo>
                  <a:pt x="15596" y="14041"/>
                  <a:pt x="16199" y="13556"/>
                  <a:pt x="16199" y="12959"/>
                </a:cubicBezTo>
                <a:cubicBezTo>
                  <a:pt x="16199" y="12364"/>
                  <a:pt x="15596" y="11881"/>
                  <a:pt x="14851" y="11881"/>
                </a:cubicBezTo>
                <a:cubicBezTo>
                  <a:pt x="14851" y="11881"/>
                  <a:pt x="14851" y="11881"/>
                  <a:pt x="14851" y="11881"/>
                </a:cubicBezTo>
                <a:close/>
              </a:path>
            </a:pathLst>
          </a:custGeom>
          <a:solidFill>
            <a:schemeClr val="bg1"/>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38" name="Shape 23147"/>
          <p:cNvSpPr/>
          <p:nvPr/>
        </p:nvSpPr>
        <p:spPr>
          <a:xfrm>
            <a:off x="4484728" y="5198480"/>
            <a:ext cx="328497" cy="40438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4720"/>
                </a:lnTo>
                <a:lnTo>
                  <a:pt x="1773" y="4720"/>
                </a:lnTo>
                <a:cubicBezTo>
                  <a:pt x="1773" y="4720"/>
                  <a:pt x="1773" y="1440"/>
                  <a:pt x="1773" y="1440"/>
                </a:cubicBezTo>
                <a:lnTo>
                  <a:pt x="19072" y="1440"/>
                </a:lnTo>
                <a:lnTo>
                  <a:pt x="19072" y="9120"/>
                </a:lnTo>
                <a:lnTo>
                  <a:pt x="20878" y="9120"/>
                </a:lnTo>
                <a:lnTo>
                  <a:pt x="20878" y="0"/>
                </a:lnTo>
                <a:lnTo>
                  <a:pt x="0" y="0"/>
                </a:lnTo>
                <a:close/>
                <a:moveTo>
                  <a:pt x="4924" y="3413"/>
                </a:moveTo>
                <a:cubicBezTo>
                  <a:pt x="4257" y="3413"/>
                  <a:pt x="4207" y="3910"/>
                  <a:pt x="4464" y="4267"/>
                </a:cubicBezTo>
                <a:lnTo>
                  <a:pt x="3250" y="4347"/>
                </a:lnTo>
                <a:lnTo>
                  <a:pt x="2889" y="4667"/>
                </a:lnTo>
                <a:cubicBezTo>
                  <a:pt x="2889" y="4667"/>
                  <a:pt x="2907" y="4985"/>
                  <a:pt x="2922" y="5147"/>
                </a:cubicBezTo>
                <a:cubicBezTo>
                  <a:pt x="2806" y="5201"/>
                  <a:pt x="2695" y="5266"/>
                  <a:pt x="2593" y="5333"/>
                </a:cubicBezTo>
                <a:cubicBezTo>
                  <a:pt x="2425" y="5269"/>
                  <a:pt x="2101" y="5147"/>
                  <a:pt x="2101" y="5147"/>
                </a:cubicBezTo>
                <a:lnTo>
                  <a:pt x="1576" y="5253"/>
                </a:lnTo>
                <a:lnTo>
                  <a:pt x="1083" y="6133"/>
                </a:lnTo>
                <a:lnTo>
                  <a:pt x="1050" y="6213"/>
                </a:lnTo>
                <a:lnTo>
                  <a:pt x="1215" y="6560"/>
                </a:lnTo>
                <a:cubicBezTo>
                  <a:pt x="1215" y="6560"/>
                  <a:pt x="1612" y="6726"/>
                  <a:pt x="1805" y="6800"/>
                </a:cubicBezTo>
                <a:cubicBezTo>
                  <a:pt x="1815" y="6903"/>
                  <a:pt x="1808" y="6994"/>
                  <a:pt x="1838" y="7093"/>
                </a:cubicBezTo>
                <a:cubicBezTo>
                  <a:pt x="1691" y="7196"/>
                  <a:pt x="1412" y="7413"/>
                  <a:pt x="1412" y="7413"/>
                </a:cubicBezTo>
                <a:lnTo>
                  <a:pt x="1412" y="7840"/>
                </a:lnTo>
                <a:lnTo>
                  <a:pt x="2167" y="8587"/>
                </a:lnTo>
                <a:cubicBezTo>
                  <a:pt x="2167" y="8587"/>
                  <a:pt x="2635" y="8626"/>
                  <a:pt x="2659" y="8613"/>
                </a:cubicBezTo>
                <a:cubicBezTo>
                  <a:pt x="2684" y="8604"/>
                  <a:pt x="2725" y="8587"/>
                  <a:pt x="2725" y="8587"/>
                </a:cubicBezTo>
                <a:cubicBezTo>
                  <a:pt x="2725" y="8587"/>
                  <a:pt x="3011" y="8390"/>
                  <a:pt x="3151" y="8293"/>
                </a:cubicBezTo>
                <a:cubicBezTo>
                  <a:pt x="3269" y="8335"/>
                  <a:pt x="3384" y="8372"/>
                  <a:pt x="3512" y="8400"/>
                </a:cubicBezTo>
                <a:cubicBezTo>
                  <a:pt x="3525" y="8531"/>
                  <a:pt x="3578" y="8800"/>
                  <a:pt x="3578" y="8800"/>
                </a:cubicBezTo>
                <a:lnTo>
                  <a:pt x="3939" y="9120"/>
                </a:lnTo>
                <a:lnTo>
                  <a:pt x="5154" y="9013"/>
                </a:lnTo>
                <a:cubicBezTo>
                  <a:pt x="5154" y="9013"/>
                  <a:pt x="5515" y="8693"/>
                  <a:pt x="5515" y="8693"/>
                </a:cubicBezTo>
                <a:cubicBezTo>
                  <a:pt x="5515" y="8693"/>
                  <a:pt x="5502" y="8381"/>
                  <a:pt x="5482" y="8213"/>
                </a:cubicBezTo>
                <a:cubicBezTo>
                  <a:pt x="5582" y="8166"/>
                  <a:pt x="5657" y="8109"/>
                  <a:pt x="5745" y="8053"/>
                </a:cubicBezTo>
                <a:cubicBezTo>
                  <a:pt x="5899" y="8127"/>
                  <a:pt x="6204" y="8267"/>
                  <a:pt x="6204" y="8267"/>
                </a:cubicBezTo>
                <a:lnTo>
                  <a:pt x="6729" y="8160"/>
                </a:lnTo>
                <a:lnTo>
                  <a:pt x="7353" y="7307"/>
                </a:lnTo>
                <a:lnTo>
                  <a:pt x="7189" y="6880"/>
                </a:lnTo>
                <a:cubicBezTo>
                  <a:pt x="7189" y="6880"/>
                  <a:pt x="6798" y="6706"/>
                  <a:pt x="6598" y="6613"/>
                </a:cubicBezTo>
                <a:cubicBezTo>
                  <a:pt x="6592" y="6517"/>
                  <a:pt x="6589" y="6411"/>
                  <a:pt x="6565" y="6320"/>
                </a:cubicBezTo>
                <a:cubicBezTo>
                  <a:pt x="6722" y="6212"/>
                  <a:pt x="7025" y="6000"/>
                  <a:pt x="7025" y="6000"/>
                </a:cubicBezTo>
                <a:lnTo>
                  <a:pt x="7025" y="5547"/>
                </a:lnTo>
                <a:lnTo>
                  <a:pt x="6270" y="4827"/>
                </a:lnTo>
                <a:lnTo>
                  <a:pt x="5712" y="4827"/>
                </a:lnTo>
                <a:cubicBezTo>
                  <a:pt x="5712" y="4827"/>
                  <a:pt x="5446" y="5003"/>
                  <a:pt x="5318" y="5093"/>
                </a:cubicBezTo>
                <a:cubicBezTo>
                  <a:pt x="5175" y="5038"/>
                  <a:pt x="5045" y="4995"/>
                  <a:pt x="4891" y="4960"/>
                </a:cubicBezTo>
                <a:cubicBezTo>
                  <a:pt x="4879" y="4836"/>
                  <a:pt x="4858" y="4587"/>
                  <a:pt x="4858" y="4587"/>
                </a:cubicBezTo>
                <a:cubicBezTo>
                  <a:pt x="4889" y="4589"/>
                  <a:pt x="4891" y="4613"/>
                  <a:pt x="4924" y="4613"/>
                </a:cubicBezTo>
                <a:lnTo>
                  <a:pt x="16381" y="4613"/>
                </a:lnTo>
                <a:cubicBezTo>
                  <a:pt x="17340" y="4613"/>
                  <a:pt x="17340" y="3413"/>
                  <a:pt x="16381" y="3413"/>
                </a:cubicBezTo>
                <a:lnTo>
                  <a:pt x="4924" y="3413"/>
                </a:lnTo>
                <a:close/>
                <a:moveTo>
                  <a:pt x="4136" y="5707"/>
                </a:moveTo>
                <a:cubicBezTo>
                  <a:pt x="4803" y="5707"/>
                  <a:pt x="5351" y="6156"/>
                  <a:pt x="5351" y="6693"/>
                </a:cubicBezTo>
                <a:cubicBezTo>
                  <a:pt x="5351" y="7235"/>
                  <a:pt x="4803" y="7653"/>
                  <a:pt x="4136" y="7653"/>
                </a:cubicBezTo>
                <a:cubicBezTo>
                  <a:pt x="3473" y="7653"/>
                  <a:pt x="2922" y="7235"/>
                  <a:pt x="2922" y="6693"/>
                </a:cubicBezTo>
                <a:cubicBezTo>
                  <a:pt x="2922" y="6156"/>
                  <a:pt x="3473" y="5707"/>
                  <a:pt x="4136" y="5707"/>
                </a:cubicBezTo>
                <a:close/>
                <a:moveTo>
                  <a:pt x="11227" y="5973"/>
                </a:moveTo>
                <a:cubicBezTo>
                  <a:pt x="10265" y="5973"/>
                  <a:pt x="10265" y="7173"/>
                  <a:pt x="11227" y="7173"/>
                </a:cubicBezTo>
                <a:lnTo>
                  <a:pt x="16742" y="7173"/>
                </a:lnTo>
                <a:cubicBezTo>
                  <a:pt x="17701" y="7173"/>
                  <a:pt x="17701" y="5973"/>
                  <a:pt x="16742" y="5973"/>
                </a:cubicBezTo>
                <a:lnTo>
                  <a:pt x="11227" y="5973"/>
                </a:lnTo>
                <a:close/>
                <a:moveTo>
                  <a:pt x="7846" y="8533"/>
                </a:moveTo>
                <a:lnTo>
                  <a:pt x="6926" y="8587"/>
                </a:lnTo>
                <a:lnTo>
                  <a:pt x="6631" y="8827"/>
                </a:lnTo>
                <a:cubicBezTo>
                  <a:pt x="6631" y="8827"/>
                  <a:pt x="6652" y="9075"/>
                  <a:pt x="6664" y="9200"/>
                </a:cubicBezTo>
                <a:cubicBezTo>
                  <a:pt x="6575" y="9240"/>
                  <a:pt x="6512" y="9281"/>
                  <a:pt x="6434" y="9333"/>
                </a:cubicBezTo>
                <a:cubicBezTo>
                  <a:pt x="6308" y="9285"/>
                  <a:pt x="6040" y="9200"/>
                  <a:pt x="6040" y="9200"/>
                </a:cubicBezTo>
                <a:lnTo>
                  <a:pt x="5646" y="9280"/>
                </a:lnTo>
                <a:lnTo>
                  <a:pt x="5252" y="9947"/>
                </a:lnTo>
                <a:lnTo>
                  <a:pt x="5252" y="10000"/>
                </a:lnTo>
                <a:lnTo>
                  <a:pt x="5384" y="10267"/>
                </a:lnTo>
                <a:cubicBezTo>
                  <a:pt x="5384" y="10267"/>
                  <a:pt x="5666" y="10398"/>
                  <a:pt x="5810" y="10453"/>
                </a:cubicBezTo>
                <a:cubicBezTo>
                  <a:pt x="5816" y="10534"/>
                  <a:pt x="5850" y="10591"/>
                  <a:pt x="5876" y="10667"/>
                </a:cubicBezTo>
                <a:cubicBezTo>
                  <a:pt x="5762" y="10742"/>
                  <a:pt x="5515" y="10907"/>
                  <a:pt x="5515" y="10907"/>
                </a:cubicBezTo>
                <a:lnTo>
                  <a:pt x="5515" y="11253"/>
                </a:lnTo>
                <a:lnTo>
                  <a:pt x="6106" y="11787"/>
                </a:lnTo>
                <a:cubicBezTo>
                  <a:pt x="6106" y="11787"/>
                  <a:pt x="6450" y="11845"/>
                  <a:pt x="6467" y="11840"/>
                </a:cubicBezTo>
                <a:cubicBezTo>
                  <a:pt x="6488" y="11829"/>
                  <a:pt x="6533" y="11787"/>
                  <a:pt x="6533" y="11787"/>
                </a:cubicBezTo>
                <a:cubicBezTo>
                  <a:pt x="6533" y="11787"/>
                  <a:pt x="6724" y="11647"/>
                  <a:pt x="6828" y="11573"/>
                </a:cubicBezTo>
                <a:cubicBezTo>
                  <a:pt x="6918" y="11607"/>
                  <a:pt x="7028" y="11632"/>
                  <a:pt x="7123" y="11653"/>
                </a:cubicBezTo>
                <a:cubicBezTo>
                  <a:pt x="7136" y="11749"/>
                  <a:pt x="7156" y="11947"/>
                  <a:pt x="7156" y="11947"/>
                </a:cubicBezTo>
                <a:lnTo>
                  <a:pt x="7452" y="12187"/>
                </a:lnTo>
                <a:lnTo>
                  <a:pt x="8338" y="12133"/>
                </a:lnTo>
                <a:cubicBezTo>
                  <a:pt x="8338" y="12133"/>
                  <a:pt x="8633" y="11893"/>
                  <a:pt x="8633" y="11893"/>
                </a:cubicBezTo>
                <a:cubicBezTo>
                  <a:pt x="8633" y="11893"/>
                  <a:pt x="8615" y="11648"/>
                  <a:pt x="8601" y="11520"/>
                </a:cubicBezTo>
                <a:cubicBezTo>
                  <a:pt x="8676" y="11485"/>
                  <a:pt x="8731" y="11429"/>
                  <a:pt x="8798" y="11387"/>
                </a:cubicBezTo>
                <a:cubicBezTo>
                  <a:pt x="8913" y="11442"/>
                  <a:pt x="9159" y="11573"/>
                  <a:pt x="9159" y="11573"/>
                </a:cubicBezTo>
                <a:lnTo>
                  <a:pt x="9553" y="11467"/>
                </a:lnTo>
                <a:lnTo>
                  <a:pt x="10012" y="10827"/>
                </a:lnTo>
                <a:lnTo>
                  <a:pt x="9914" y="10507"/>
                </a:lnTo>
                <a:cubicBezTo>
                  <a:pt x="9914" y="10507"/>
                  <a:pt x="9605" y="10365"/>
                  <a:pt x="9454" y="10293"/>
                </a:cubicBezTo>
                <a:cubicBezTo>
                  <a:pt x="9452" y="10223"/>
                  <a:pt x="9442" y="10174"/>
                  <a:pt x="9421" y="10107"/>
                </a:cubicBezTo>
                <a:cubicBezTo>
                  <a:pt x="9544" y="10024"/>
                  <a:pt x="9782" y="9840"/>
                  <a:pt x="9782" y="9840"/>
                </a:cubicBezTo>
                <a:lnTo>
                  <a:pt x="9782" y="9520"/>
                </a:lnTo>
                <a:lnTo>
                  <a:pt x="9191" y="8960"/>
                </a:lnTo>
                <a:lnTo>
                  <a:pt x="8765" y="8960"/>
                </a:lnTo>
                <a:cubicBezTo>
                  <a:pt x="8765" y="8960"/>
                  <a:pt x="8598" y="9079"/>
                  <a:pt x="8502" y="9147"/>
                </a:cubicBezTo>
                <a:cubicBezTo>
                  <a:pt x="8395" y="9105"/>
                  <a:pt x="8257" y="9093"/>
                  <a:pt x="8141" y="9067"/>
                </a:cubicBezTo>
                <a:cubicBezTo>
                  <a:pt x="8128" y="8974"/>
                  <a:pt x="8108" y="8773"/>
                  <a:pt x="8108" y="8773"/>
                </a:cubicBezTo>
                <a:lnTo>
                  <a:pt x="7846" y="8533"/>
                </a:lnTo>
                <a:close/>
                <a:moveTo>
                  <a:pt x="16676" y="9387"/>
                </a:moveTo>
                <a:lnTo>
                  <a:pt x="14575" y="9467"/>
                </a:lnTo>
                <a:lnTo>
                  <a:pt x="13853" y="10000"/>
                </a:lnTo>
                <a:cubicBezTo>
                  <a:pt x="13853" y="10000"/>
                  <a:pt x="13901" y="10587"/>
                  <a:pt x="13919" y="10880"/>
                </a:cubicBezTo>
                <a:cubicBezTo>
                  <a:pt x="13710" y="10970"/>
                  <a:pt x="13514" y="11083"/>
                  <a:pt x="13328" y="11200"/>
                </a:cubicBezTo>
                <a:cubicBezTo>
                  <a:pt x="13034" y="11080"/>
                  <a:pt x="12441" y="10853"/>
                  <a:pt x="12441" y="10853"/>
                </a:cubicBezTo>
                <a:lnTo>
                  <a:pt x="11489" y="11013"/>
                </a:lnTo>
                <a:lnTo>
                  <a:pt x="10537" y="12560"/>
                </a:lnTo>
                <a:lnTo>
                  <a:pt x="10505" y="12667"/>
                </a:lnTo>
                <a:lnTo>
                  <a:pt x="10767" y="13333"/>
                </a:lnTo>
                <a:cubicBezTo>
                  <a:pt x="10767" y="13333"/>
                  <a:pt x="11203" y="13512"/>
                  <a:pt x="11555" y="13653"/>
                </a:cubicBezTo>
                <a:lnTo>
                  <a:pt x="11949" y="13360"/>
                </a:lnTo>
                <a:lnTo>
                  <a:pt x="12113" y="13227"/>
                </a:lnTo>
                <a:lnTo>
                  <a:pt x="12310" y="13227"/>
                </a:lnTo>
                <a:lnTo>
                  <a:pt x="13919" y="13147"/>
                </a:lnTo>
                <a:cubicBezTo>
                  <a:pt x="14198" y="12417"/>
                  <a:pt x="15037" y="11897"/>
                  <a:pt x="16019" y="11920"/>
                </a:cubicBezTo>
                <a:cubicBezTo>
                  <a:pt x="17200" y="11952"/>
                  <a:pt x="18124" y="12774"/>
                  <a:pt x="18088" y="13733"/>
                </a:cubicBezTo>
                <a:cubicBezTo>
                  <a:pt x="18075" y="13991"/>
                  <a:pt x="17991" y="14209"/>
                  <a:pt x="17858" y="14427"/>
                </a:cubicBezTo>
                <a:lnTo>
                  <a:pt x="18941" y="15573"/>
                </a:lnTo>
                <a:lnTo>
                  <a:pt x="19105" y="15707"/>
                </a:lnTo>
                <a:lnTo>
                  <a:pt x="19072" y="15893"/>
                </a:lnTo>
                <a:lnTo>
                  <a:pt x="19072" y="16347"/>
                </a:lnTo>
                <a:cubicBezTo>
                  <a:pt x="19302" y="16462"/>
                  <a:pt x="19532" y="16560"/>
                  <a:pt x="19532" y="16560"/>
                </a:cubicBezTo>
                <a:lnTo>
                  <a:pt x="20451" y="16400"/>
                </a:lnTo>
                <a:lnTo>
                  <a:pt x="21600" y="14933"/>
                </a:lnTo>
                <a:cubicBezTo>
                  <a:pt x="21600" y="14933"/>
                  <a:pt x="21370" y="14160"/>
                  <a:pt x="21370" y="14160"/>
                </a:cubicBezTo>
                <a:cubicBezTo>
                  <a:pt x="21370" y="14160"/>
                  <a:pt x="20665" y="13802"/>
                  <a:pt x="20320" y="13627"/>
                </a:cubicBezTo>
                <a:cubicBezTo>
                  <a:pt x="20316" y="13459"/>
                  <a:pt x="20322" y="13308"/>
                  <a:pt x="20287" y="13147"/>
                </a:cubicBezTo>
                <a:cubicBezTo>
                  <a:pt x="20578" y="12960"/>
                  <a:pt x="21140" y="12587"/>
                  <a:pt x="21140" y="12587"/>
                </a:cubicBezTo>
                <a:lnTo>
                  <a:pt x="21173" y="11787"/>
                </a:lnTo>
                <a:lnTo>
                  <a:pt x="19827" y="10453"/>
                </a:lnTo>
                <a:lnTo>
                  <a:pt x="18875" y="10427"/>
                </a:lnTo>
                <a:cubicBezTo>
                  <a:pt x="18875" y="10427"/>
                  <a:pt x="18385" y="10724"/>
                  <a:pt x="18153" y="10880"/>
                </a:cubicBezTo>
                <a:cubicBezTo>
                  <a:pt x="17906" y="10774"/>
                  <a:pt x="17671" y="10707"/>
                  <a:pt x="17398" y="10640"/>
                </a:cubicBezTo>
                <a:cubicBezTo>
                  <a:pt x="17386" y="10418"/>
                  <a:pt x="17333" y="9973"/>
                  <a:pt x="17333" y="9973"/>
                </a:cubicBezTo>
                <a:lnTo>
                  <a:pt x="16676" y="9387"/>
                </a:lnTo>
                <a:close/>
                <a:moveTo>
                  <a:pt x="7583" y="9627"/>
                </a:moveTo>
                <a:cubicBezTo>
                  <a:pt x="8086" y="9627"/>
                  <a:pt x="8502" y="9967"/>
                  <a:pt x="8502" y="10373"/>
                </a:cubicBezTo>
                <a:cubicBezTo>
                  <a:pt x="8502" y="10783"/>
                  <a:pt x="8086" y="11093"/>
                  <a:pt x="7583" y="11093"/>
                </a:cubicBezTo>
                <a:cubicBezTo>
                  <a:pt x="7079" y="11093"/>
                  <a:pt x="6664" y="10783"/>
                  <a:pt x="6664" y="10373"/>
                </a:cubicBezTo>
                <a:cubicBezTo>
                  <a:pt x="6664" y="9967"/>
                  <a:pt x="7079" y="9627"/>
                  <a:pt x="7583" y="9627"/>
                </a:cubicBezTo>
                <a:close/>
                <a:moveTo>
                  <a:pt x="788" y="10240"/>
                </a:moveTo>
                <a:cubicBezTo>
                  <a:pt x="613" y="10240"/>
                  <a:pt x="474" y="10272"/>
                  <a:pt x="361" y="10347"/>
                </a:cubicBezTo>
                <a:cubicBezTo>
                  <a:pt x="246" y="10423"/>
                  <a:pt x="156" y="10527"/>
                  <a:pt x="98" y="10667"/>
                </a:cubicBezTo>
                <a:cubicBezTo>
                  <a:pt x="41" y="10808"/>
                  <a:pt x="0" y="10997"/>
                  <a:pt x="0" y="11227"/>
                </a:cubicBezTo>
                <a:cubicBezTo>
                  <a:pt x="0" y="11592"/>
                  <a:pt x="73" y="11863"/>
                  <a:pt x="230" y="12027"/>
                </a:cubicBezTo>
                <a:cubicBezTo>
                  <a:pt x="364" y="12159"/>
                  <a:pt x="554" y="12213"/>
                  <a:pt x="788" y="12213"/>
                </a:cubicBezTo>
                <a:cubicBezTo>
                  <a:pt x="963" y="12213"/>
                  <a:pt x="1098" y="12185"/>
                  <a:pt x="1215" y="12107"/>
                </a:cubicBezTo>
                <a:cubicBezTo>
                  <a:pt x="1327" y="12032"/>
                  <a:pt x="1419" y="11926"/>
                  <a:pt x="1477" y="11787"/>
                </a:cubicBezTo>
                <a:cubicBezTo>
                  <a:pt x="1536" y="11646"/>
                  <a:pt x="1576" y="11454"/>
                  <a:pt x="1576" y="11227"/>
                </a:cubicBezTo>
                <a:cubicBezTo>
                  <a:pt x="1576" y="11034"/>
                  <a:pt x="1545" y="10885"/>
                  <a:pt x="1510" y="10773"/>
                </a:cubicBezTo>
                <a:cubicBezTo>
                  <a:pt x="1475" y="10659"/>
                  <a:pt x="1411" y="10561"/>
                  <a:pt x="1346" y="10480"/>
                </a:cubicBezTo>
                <a:cubicBezTo>
                  <a:pt x="1282" y="10402"/>
                  <a:pt x="1215" y="10336"/>
                  <a:pt x="1116" y="10293"/>
                </a:cubicBezTo>
                <a:cubicBezTo>
                  <a:pt x="1020" y="10253"/>
                  <a:pt x="917" y="10240"/>
                  <a:pt x="788" y="10240"/>
                </a:cubicBezTo>
                <a:close/>
                <a:moveTo>
                  <a:pt x="2790" y="10240"/>
                </a:moveTo>
                <a:cubicBezTo>
                  <a:pt x="2742" y="10323"/>
                  <a:pt x="2652" y="10417"/>
                  <a:pt x="2528" y="10507"/>
                </a:cubicBezTo>
                <a:cubicBezTo>
                  <a:pt x="2406" y="10594"/>
                  <a:pt x="2262" y="10658"/>
                  <a:pt x="2101" y="10720"/>
                </a:cubicBezTo>
                <a:lnTo>
                  <a:pt x="2101" y="10960"/>
                </a:lnTo>
                <a:cubicBezTo>
                  <a:pt x="2190" y="10934"/>
                  <a:pt x="2279" y="10882"/>
                  <a:pt x="2396" y="10827"/>
                </a:cubicBezTo>
                <a:cubicBezTo>
                  <a:pt x="2510" y="10773"/>
                  <a:pt x="2622" y="10722"/>
                  <a:pt x="2692" y="10667"/>
                </a:cubicBezTo>
                <a:lnTo>
                  <a:pt x="2692" y="12187"/>
                </a:lnTo>
                <a:lnTo>
                  <a:pt x="2987" y="12187"/>
                </a:lnTo>
                <a:lnTo>
                  <a:pt x="2987" y="10240"/>
                </a:lnTo>
                <a:lnTo>
                  <a:pt x="2790" y="10240"/>
                </a:lnTo>
                <a:close/>
                <a:moveTo>
                  <a:pt x="788" y="10427"/>
                </a:moveTo>
                <a:cubicBezTo>
                  <a:pt x="924" y="10427"/>
                  <a:pt x="1026" y="10480"/>
                  <a:pt x="1116" y="10587"/>
                </a:cubicBezTo>
                <a:cubicBezTo>
                  <a:pt x="1209" y="10689"/>
                  <a:pt x="1247" y="10904"/>
                  <a:pt x="1247" y="11227"/>
                </a:cubicBezTo>
                <a:cubicBezTo>
                  <a:pt x="1247" y="11544"/>
                  <a:pt x="1209" y="11760"/>
                  <a:pt x="1116" y="11867"/>
                </a:cubicBezTo>
                <a:cubicBezTo>
                  <a:pt x="1026" y="11974"/>
                  <a:pt x="924" y="12027"/>
                  <a:pt x="788" y="12027"/>
                </a:cubicBezTo>
                <a:cubicBezTo>
                  <a:pt x="654" y="12027"/>
                  <a:pt x="519" y="11974"/>
                  <a:pt x="427" y="11867"/>
                </a:cubicBezTo>
                <a:cubicBezTo>
                  <a:pt x="333" y="11760"/>
                  <a:pt x="295" y="11544"/>
                  <a:pt x="295" y="11227"/>
                </a:cubicBezTo>
                <a:cubicBezTo>
                  <a:pt x="291" y="10907"/>
                  <a:pt x="359" y="10705"/>
                  <a:pt x="460" y="10587"/>
                </a:cubicBezTo>
                <a:cubicBezTo>
                  <a:pt x="538" y="10494"/>
                  <a:pt x="654" y="10427"/>
                  <a:pt x="788" y="10427"/>
                </a:cubicBezTo>
                <a:close/>
                <a:moveTo>
                  <a:pt x="788" y="12800"/>
                </a:moveTo>
                <a:cubicBezTo>
                  <a:pt x="616" y="12800"/>
                  <a:pt x="476" y="12828"/>
                  <a:pt x="361" y="12907"/>
                </a:cubicBezTo>
                <a:cubicBezTo>
                  <a:pt x="248" y="12982"/>
                  <a:pt x="157" y="13087"/>
                  <a:pt x="98" y="13227"/>
                </a:cubicBezTo>
                <a:cubicBezTo>
                  <a:pt x="41" y="13366"/>
                  <a:pt x="0" y="13557"/>
                  <a:pt x="0" y="13787"/>
                </a:cubicBezTo>
                <a:cubicBezTo>
                  <a:pt x="0" y="14153"/>
                  <a:pt x="72" y="14422"/>
                  <a:pt x="230" y="14587"/>
                </a:cubicBezTo>
                <a:cubicBezTo>
                  <a:pt x="360" y="14722"/>
                  <a:pt x="558" y="14800"/>
                  <a:pt x="788" y="14800"/>
                </a:cubicBezTo>
                <a:cubicBezTo>
                  <a:pt x="965" y="14800"/>
                  <a:pt x="1102" y="14742"/>
                  <a:pt x="1215" y="14667"/>
                </a:cubicBezTo>
                <a:cubicBezTo>
                  <a:pt x="1328" y="14589"/>
                  <a:pt x="1419" y="14488"/>
                  <a:pt x="1477" y="14347"/>
                </a:cubicBezTo>
                <a:cubicBezTo>
                  <a:pt x="1535" y="14207"/>
                  <a:pt x="1576" y="14016"/>
                  <a:pt x="1576" y="13787"/>
                </a:cubicBezTo>
                <a:cubicBezTo>
                  <a:pt x="1576" y="13596"/>
                  <a:pt x="1545" y="13448"/>
                  <a:pt x="1510" y="13333"/>
                </a:cubicBezTo>
                <a:cubicBezTo>
                  <a:pt x="1473" y="13221"/>
                  <a:pt x="1409" y="13117"/>
                  <a:pt x="1346" y="13040"/>
                </a:cubicBezTo>
                <a:cubicBezTo>
                  <a:pt x="1285" y="12959"/>
                  <a:pt x="1212" y="12895"/>
                  <a:pt x="1116" y="12853"/>
                </a:cubicBezTo>
                <a:cubicBezTo>
                  <a:pt x="1016" y="12811"/>
                  <a:pt x="919" y="12800"/>
                  <a:pt x="788" y="12800"/>
                </a:cubicBezTo>
                <a:close/>
                <a:moveTo>
                  <a:pt x="2790" y="12800"/>
                </a:moveTo>
                <a:cubicBezTo>
                  <a:pt x="2740" y="12884"/>
                  <a:pt x="2650" y="12979"/>
                  <a:pt x="2528" y="13067"/>
                </a:cubicBezTo>
                <a:cubicBezTo>
                  <a:pt x="2406" y="13158"/>
                  <a:pt x="2268" y="13217"/>
                  <a:pt x="2101" y="13280"/>
                </a:cubicBezTo>
                <a:lnTo>
                  <a:pt x="2101" y="13520"/>
                </a:lnTo>
                <a:cubicBezTo>
                  <a:pt x="2195" y="13491"/>
                  <a:pt x="2281" y="13441"/>
                  <a:pt x="2396" y="13387"/>
                </a:cubicBezTo>
                <a:cubicBezTo>
                  <a:pt x="2509" y="13332"/>
                  <a:pt x="2619" y="13279"/>
                  <a:pt x="2692" y="13227"/>
                </a:cubicBezTo>
                <a:lnTo>
                  <a:pt x="2692" y="14747"/>
                </a:lnTo>
                <a:cubicBezTo>
                  <a:pt x="2692" y="14747"/>
                  <a:pt x="2987" y="14747"/>
                  <a:pt x="2987" y="14747"/>
                </a:cubicBezTo>
                <a:lnTo>
                  <a:pt x="2987" y="12800"/>
                </a:lnTo>
                <a:lnTo>
                  <a:pt x="2790" y="12800"/>
                </a:lnTo>
                <a:close/>
                <a:moveTo>
                  <a:pt x="4891" y="12800"/>
                </a:moveTo>
                <a:cubicBezTo>
                  <a:pt x="4841" y="12884"/>
                  <a:pt x="4751" y="12979"/>
                  <a:pt x="4629" y="13067"/>
                </a:cubicBezTo>
                <a:cubicBezTo>
                  <a:pt x="4504" y="13158"/>
                  <a:pt x="4367" y="13217"/>
                  <a:pt x="4202" y="13280"/>
                </a:cubicBezTo>
                <a:lnTo>
                  <a:pt x="4202" y="13520"/>
                </a:lnTo>
                <a:cubicBezTo>
                  <a:pt x="4291" y="13491"/>
                  <a:pt x="4381" y="13441"/>
                  <a:pt x="4497" y="13387"/>
                </a:cubicBezTo>
                <a:cubicBezTo>
                  <a:pt x="4611" y="13332"/>
                  <a:pt x="4723" y="13279"/>
                  <a:pt x="4793" y="13227"/>
                </a:cubicBezTo>
                <a:lnTo>
                  <a:pt x="4793" y="14747"/>
                </a:lnTo>
                <a:cubicBezTo>
                  <a:pt x="4793" y="14747"/>
                  <a:pt x="5088" y="14747"/>
                  <a:pt x="5088" y="14747"/>
                </a:cubicBezTo>
                <a:lnTo>
                  <a:pt x="5088" y="12800"/>
                </a:lnTo>
                <a:lnTo>
                  <a:pt x="4891" y="12800"/>
                </a:lnTo>
                <a:close/>
                <a:moveTo>
                  <a:pt x="6040" y="12800"/>
                </a:moveTo>
                <a:cubicBezTo>
                  <a:pt x="5865" y="12800"/>
                  <a:pt x="5727" y="12828"/>
                  <a:pt x="5613" y="12907"/>
                </a:cubicBezTo>
                <a:cubicBezTo>
                  <a:pt x="5497" y="12982"/>
                  <a:pt x="5409" y="13087"/>
                  <a:pt x="5351" y="13227"/>
                </a:cubicBezTo>
                <a:cubicBezTo>
                  <a:pt x="5292" y="13368"/>
                  <a:pt x="5252" y="13557"/>
                  <a:pt x="5252" y="13787"/>
                </a:cubicBezTo>
                <a:cubicBezTo>
                  <a:pt x="5252" y="14153"/>
                  <a:pt x="5325" y="14426"/>
                  <a:pt x="5482" y="14587"/>
                </a:cubicBezTo>
                <a:cubicBezTo>
                  <a:pt x="5612" y="14722"/>
                  <a:pt x="5809" y="14800"/>
                  <a:pt x="6040" y="14800"/>
                </a:cubicBezTo>
                <a:cubicBezTo>
                  <a:pt x="6213" y="14800"/>
                  <a:pt x="6351" y="14742"/>
                  <a:pt x="6467" y="14667"/>
                </a:cubicBezTo>
                <a:cubicBezTo>
                  <a:pt x="6580" y="14592"/>
                  <a:pt x="6671" y="14487"/>
                  <a:pt x="6729" y="14347"/>
                </a:cubicBezTo>
                <a:cubicBezTo>
                  <a:pt x="6787" y="14206"/>
                  <a:pt x="6828" y="14016"/>
                  <a:pt x="6828" y="13787"/>
                </a:cubicBezTo>
                <a:cubicBezTo>
                  <a:pt x="6828" y="13596"/>
                  <a:pt x="6799" y="13448"/>
                  <a:pt x="6762" y="13333"/>
                </a:cubicBezTo>
                <a:cubicBezTo>
                  <a:pt x="6727" y="13219"/>
                  <a:pt x="6662" y="13117"/>
                  <a:pt x="6598" y="13040"/>
                </a:cubicBezTo>
                <a:cubicBezTo>
                  <a:pt x="6535" y="12959"/>
                  <a:pt x="6466" y="12895"/>
                  <a:pt x="6368" y="12853"/>
                </a:cubicBezTo>
                <a:cubicBezTo>
                  <a:pt x="6273" y="12811"/>
                  <a:pt x="6167" y="12800"/>
                  <a:pt x="6040" y="12800"/>
                </a:cubicBezTo>
                <a:close/>
                <a:moveTo>
                  <a:pt x="788" y="12987"/>
                </a:moveTo>
                <a:cubicBezTo>
                  <a:pt x="927" y="12987"/>
                  <a:pt x="1023" y="13041"/>
                  <a:pt x="1116" y="13147"/>
                </a:cubicBezTo>
                <a:cubicBezTo>
                  <a:pt x="1207" y="13250"/>
                  <a:pt x="1247" y="13466"/>
                  <a:pt x="1247" y="13787"/>
                </a:cubicBezTo>
                <a:cubicBezTo>
                  <a:pt x="1247" y="14106"/>
                  <a:pt x="1209" y="14320"/>
                  <a:pt x="1116" y="14427"/>
                </a:cubicBezTo>
                <a:cubicBezTo>
                  <a:pt x="1025" y="14532"/>
                  <a:pt x="925" y="14587"/>
                  <a:pt x="788" y="14587"/>
                </a:cubicBezTo>
                <a:cubicBezTo>
                  <a:pt x="653" y="14587"/>
                  <a:pt x="520" y="14532"/>
                  <a:pt x="427" y="14427"/>
                </a:cubicBezTo>
                <a:cubicBezTo>
                  <a:pt x="334" y="14320"/>
                  <a:pt x="295" y="14106"/>
                  <a:pt x="295" y="13787"/>
                </a:cubicBezTo>
                <a:cubicBezTo>
                  <a:pt x="295" y="13468"/>
                  <a:pt x="358" y="13264"/>
                  <a:pt x="460" y="13147"/>
                </a:cubicBezTo>
                <a:cubicBezTo>
                  <a:pt x="540" y="13054"/>
                  <a:pt x="653" y="12987"/>
                  <a:pt x="788" y="12987"/>
                </a:cubicBezTo>
                <a:close/>
                <a:moveTo>
                  <a:pt x="6040" y="12987"/>
                </a:moveTo>
                <a:cubicBezTo>
                  <a:pt x="6177" y="12987"/>
                  <a:pt x="6279" y="13041"/>
                  <a:pt x="6368" y="13147"/>
                </a:cubicBezTo>
                <a:cubicBezTo>
                  <a:pt x="6462" y="13250"/>
                  <a:pt x="6500" y="13466"/>
                  <a:pt x="6500" y="13787"/>
                </a:cubicBezTo>
                <a:cubicBezTo>
                  <a:pt x="6500" y="14106"/>
                  <a:pt x="6462" y="14320"/>
                  <a:pt x="6368" y="14427"/>
                </a:cubicBezTo>
                <a:cubicBezTo>
                  <a:pt x="6279" y="14532"/>
                  <a:pt x="6177" y="14587"/>
                  <a:pt x="6040" y="14587"/>
                </a:cubicBezTo>
                <a:cubicBezTo>
                  <a:pt x="5906" y="14587"/>
                  <a:pt x="5773" y="14532"/>
                  <a:pt x="5679" y="14427"/>
                </a:cubicBezTo>
                <a:cubicBezTo>
                  <a:pt x="5587" y="14320"/>
                  <a:pt x="5548" y="14106"/>
                  <a:pt x="5548" y="13787"/>
                </a:cubicBezTo>
                <a:cubicBezTo>
                  <a:pt x="5548" y="13468"/>
                  <a:pt x="5610" y="13264"/>
                  <a:pt x="5712" y="13147"/>
                </a:cubicBezTo>
                <a:cubicBezTo>
                  <a:pt x="5793" y="13054"/>
                  <a:pt x="5904" y="12987"/>
                  <a:pt x="6040" y="12987"/>
                </a:cubicBezTo>
                <a:close/>
                <a:moveTo>
                  <a:pt x="14148" y="13653"/>
                </a:moveTo>
                <a:lnTo>
                  <a:pt x="12179" y="13733"/>
                </a:lnTo>
                <a:lnTo>
                  <a:pt x="11522" y="14240"/>
                </a:lnTo>
                <a:cubicBezTo>
                  <a:pt x="11522" y="14240"/>
                  <a:pt x="11537" y="14768"/>
                  <a:pt x="11555" y="15040"/>
                </a:cubicBezTo>
                <a:cubicBezTo>
                  <a:pt x="11357" y="15122"/>
                  <a:pt x="11201" y="15227"/>
                  <a:pt x="11030" y="15333"/>
                </a:cubicBezTo>
                <a:cubicBezTo>
                  <a:pt x="10756" y="15223"/>
                  <a:pt x="10209" y="15013"/>
                  <a:pt x="10209" y="15013"/>
                </a:cubicBezTo>
                <a:lnTo>
                  <a:pt x="9323" y="15173"/>
                </a:lnTo>
                <a:lnTo>
                  <a:pt x="8436" y="16613"/>
                </a:lnTo>
                <a:lnTo>
                  <a:pt x="8404" y="16693"/>
                </a:lnTo>
                <a:lnTo>
                  <a:pt x="8633" y="17307"/>
                </a:lnTo>
                <a:cubicBezTo>
                  <a:pt x="8633" y="17307"/>
                  <a:pt x="9268" y="17578"/>
                  <a:pt x="9585" y="17707"/>
                </a:cubicBezTo>
                <a:cubicBezTo>
                  <a:pt x="9591" y="17881"/>
                  <a:pt x="9605" y="18050"/>
                  <a:pt x="9651" y="18213"/>
                </a:cubicBezTo>
                <a:cubicBezTo>
                  <a:pt x="9397" y="18376"/>
                  <a:pt x="8896" y="18693"/>
                  <a:pt x="8896" y="18693"/>
                </a:cubicBezTo>
                <a:lnTo>
                  <a:pt x="8896" y="19413"/>
                </a:lnTo>
                <a:lnTo>
                  <a:pt x="9093" y="19627"/>
                </a:lnTo>
                <a:cubicBezTo>
                  <a:pt x="9043" y="19710"/>
                  <a:pt x="8953" y="19804"/>
                  <a:pt x="8830" y="19893"/>
                </a:cubicBezTo>
                <a:cubicBezTo>
                  <a:pt x="8705" y="19984"/>
                  <a:pt x="8568" y="20042"/>
                  <a:pt x="8404" y="20107"/>
                </a:cubicBezTo>
                <a:lnTo>
                  <a:pt x="8404" y="20347"/>
                </a:lnTo>
                <a:cubicBezTo>
                  <a:pt x="8496" y="20321"/>
                  <a:pt x="8583" y="20267"/>
                  <a:pt x="8699" y="20213"/>
                </a:cubicBezTo>
                <a:cubicBezTo>
                  <a:pt x="8812" y="20159"/>
                  <a:pt x="8924" y="20106"/>
                  <a:pt x="8995" y="20053"/>
                </a:cubicBezTo>
                <a:lnTo>
                  <a:pt x="8995" y="21573"/>
                </a:lnTo>
                <a:lnTo>
                  <a:pt x="9290" y="21573"/>
                </a:lnTo>
                <a:lnTo>
                  <a:pt x="9290" y="19813"/>
                </a:lnTo>
                <a:lnTo>
                  <a:pt x="10111" y="20667"/>
                </a:lnTo>
                <a:cubicBezTo>
                  <a:pt x="10111" y="20667"/>
                  <a:pt x="10858" y="20765"/>
                  <a:pt x="10898" y="20747"/>
                </a:cubicBezTo>
                <a:lnTo>
                  <a:pt x="10997" y="20693"/>
                </a:lnTo>
                <a:cubicBezTo>
                  <a:pt x="10997" y="20693"/>
                  <a:pt x="11479" y="20394"/>
                  <a:pt x="11719" y="20240"/>
                </a:cubicBezTo>
                <a:cubicBezTo>
                  <a:pt x="11911" y="20316"/>
                  <a:pt x="12130" y="20376"/>
                  <a:pt x="12343" y="20427"/>
                </a:cubicBezTo>
                <a:cubicBezTo>
                  <a:pt x="12357" y="20642"/>
                  <a:pt x="12376" y="21067"/>
                  <a:pt x="12376" y="21067"/>
                </a:cubicBezTo>
                <a:lnTo>
                  <a:pt x="12999" y="21600"/>
                </a:lnTo>
                <a:lnTo>
                  <a:pt x="14969" y="21520"/>
                </a:lnTo>
                <a:lnTo>
                  <a:pt x="15626" y="21013"/>
                </a:lnTo>
                <a:cubicBezTo>
                  <a:pt x="15626" y="21013"/>
                  <a:pt x="15580" y="20465"/>
                  <a:pt x="15560" y="20187"/>
                </a:cubicBezTo>
                <a:cubicBezTo>
                  <a:pt x="15722" y="20118"/>
                  <a:pt x="15868" y="20032"/>
                  <a:pt x="16019" y="19947"/>
                </a:cubicBezTo>
                <a:lnTo>
                  <a:pt x="16774" y="20320"/>
                </a:lnTo>
                <a:lnTo>
                  <a:pt x="17661" y="20160"/>
                </a:lnTo>
                <a:lnTo>
                  <a:pt x="18711" y="18800"/>
                </a:lnTo>
                <a:lnTo>
                  <a:pt x="18514" y="18080"/>
                </a:lnTo>
                <a:cubicBezTo>
                  <a:pt x="18514" y="18080"/>
                  <a:pt x="17853" y="17762"/>
                  <a:pt x="17529" y="17600"/>
                </a:cubicBezTo>
                <a:cubicBezTo>
                  <a:pt x="17526" y="17447"/>
                  <a:pt x="17528" y="17295"/>
                  <a:pt x="17497" y="17147"/>
                </a:cubicBezTo>
                <a:cubicBezTo>
                  <a:pt x="17764" y="16971"/>
                  <a:pt x="18284" y="16613"/>
                  <a:pt x="18284" y="16613"/>
                </a:cubicBezTo>
                <a:lnTo>
                  <a:pt x="18317" y="15893"/>
                </a:lnTo>
                <a:lnTo>
                  <a:pt x="17070" y="14640"/>
                </a:lnTo>
                <a:lnTo>
                  <a:pt x="16184" y="14613"/>
                </a:lnTo>
                <a:cubicBezTo>
                  <a:pt x="16184" y="14613"/>
                  <a:pt x="15745" y="14897"/>
                  <a:pt x="15527" y="15040"/>
                </a:cubicBezTo>
                <a:cubicBezTo>
                  <a:pt x="15300" y="14942"/>
                  <a:pt x="15058" y="14865"/>
                  <a:pt x="14805" y="14800"/>
                </a:cubicBezTo>
                <a:cubicBezTo>
                  <a:pt x="14791" y="14592"/>
                  <a:pt x="14772" y="14187"/>
                  <a:pt x="14772" y="14187"/>
                </a:cubicBezTo>
                <a:lnTo>
                  <a:pt x="14148" y="13653"/>
                </a:lnTo>
                <a:close/>
                <a:moveTo>
                  <a:pt x="13525" y="16027"/>
                </a:moveTo>
                <a:cubicBezTo>
                  <a:pt x="14621" y="16055"/>
                  <a:pt x="15463" y="16787"/>
                  <a:pt x="15429" y="17680"/>
                </a:cubicBezTo>
                <a:cubicBezTo>
                  <a:pt x="15391" y="18570"/>
                  <a:pt x="14488" y="19283"/>
                  <a:pt x="13393" y="19253"/>
                </a:cubicBezTo>
                <a:cubicBezTo>
                  <a:pt x="12297" y="19226"/>
                  <a:pt x="11422" y="18462"/>
                  <a:pt x="11457" y="17573"/>
                </a:cubicBezTo>
                <a:cubicBezTo>
                  <a:pt x="11491" y="16682"/>
                  <a:pt x="12429" y="15998"/>
                  <a:pt x="13525" y="16027"/>
                </a:cubicBezTo>
                <a:close/>
                <a:moveTo>
                  <a:pt x="788" y="16213"/>
                </a:moveTo>
                <a:cubicBezTo>
                  <a:pt x="616" y="16213"/>
                  <a:pt x="476" y="16244"/>
                  <a:pt x="361" y="16320"/>
                </a:cubicBezTo>
                <a:cubicBezTo>
                  <a:pt x="248" y="16395"/>
                  <a:pt x="157" y="16499"/>
                  <a:pt x="98" y="16640"/>
                </a:cubicBezTo>
                <a:cubicBezTo>
                  <a:pt x="41" y="16781"/>
                  <a:pt x="0" y="16971"/>
                  <a:pt x="0" y="17200"/>
                </a:cubicBezTo>
                <a:cubicBezTo>
                  <a:pt x="0" y="17567"/>
                  <a:pt x="72" y="17840"/>
                  <a:pt x="230" y="18000"/>
                </a:cubicBezTo>
                <a:cubicBezTo>
                  <a:pt x="360" y="18136"/>
                  <a:pt x="558" y="18187"/>
                  <a:pt x="788" y="18187"/>
                </a:cubicBezTo>
                <a:cubicBezTo>
                  <a:pt x="965" y="18187"/>
                  <a:pt x="1102" y="18157"/>
                  <a:pt x="1215" y="18080"/>
                </a:cubicBezTo>
                <a:cubicBezTo>
                  <a:pt x="1328" y="18005"/>
                  <a:pt x="1419" y="17899"/>
                  <a:pt x="1477" y="17760"/>
                </a:cubicBezTo>
                <a:cubicBezTo>
                  <a:pt x="1535" y="17621"/>
                  <a:pt x="1576" y="17428"/>
                  <a:pt x="1576" y="17200"/>
                </a:cubicBezTo>
                <a:cubicBezTo>
                  <a:pt x="1576" y="17008"/>
                  <a:pt x="1545" y="16860"/>
                  <a:pt x="1510" y="16747"/>
                </a:cubicBezTo>
                <a:cubicBezTo>
                  <a:pt x="1473" y="16632"/>
                  <a:pt x="1409" y="16535"/>
                  <a:pt x="1346" y="16453"/>
                </a:cubicBezTo>
                <a:cubicBezTo>
                  <a:pt x="1285" y="16375"/>
                  <a:pt x="1212" y="16309"/>
                  <a:pt x="1116" y="16267"/>
                </a:cubicBezTo>
                <a:cubicBezTo>
                  <a:pt x="1016" y="16227"/>
                  <a:pt x="919" y="16213"/>
                  <a:pt x="788" y="16213"/>
                </a:cubicBezTo>
                <a:close/>
                <a:moveTo>
                  <a:pt x="2889" y="16213"/>
                </a:moveTo>
                <a:cubicBezTo>
                  <a:pt x="2714" y="16213"/>
                  <a:pt x="2579" y="16244"/>
                  <a:pt x="2462" y="16320"/>
                </a:cubicBezTo>
                <a:cubicBezTo>
                  <a:pt x="2349" y="16395"/>
                  <a:pt x="2257" y="16499"/>
                  <a:pt x="2199" y="16640"/>
                </a:cubicBezTo>
                <a:cubicBezTo>
                  <a:pt x="2141" y="16781"/>
                  <a:pt x="2101" y="16971"/>
                  <a:pt x="2101" y="17200"/>
                </a:cubicBezTo>
                <a:cubicBezTo>
                  <a:pt x="2101" y="17567"/>
                  <a:pt x="2174" y="17840"/>
                  <a:pt x="2331" y="18000"/>
                </a:cubicBezTo>
                <a:cubicBezTo>
                  <a:pt x="2461" y="18136"/>
                  <a:pt x="2656" y="18187"/>
                  <a:pt x="2889" y="18187"/>
                </a:cubicBezTo>
                <a:cubicBezTo>
                  <a:pt x="3063" y="18187"/>
                  <a:pt x="3200" y="18157"/>
                  <a:pt x="3316" y="18080"/>
                </a:cubicBezTo>
                <a:cubicBezTo>
                  <a:pt x="3428" y="18005"/>
                  <a:pt x="3519" y="17899"/>
                  <a:pt x="3578" y="17760"/>
                </a:cubicBezTo>
                <a:cubicBezTo>
                  <a:pt x="3636" y="17617"/>
                  <a:pt x="3677" y="17428"/>
                  <a:pt x="3677" y="17200"/>
                </a:cubicBezTo>
                <a:cubicBezTo>
                  <a:pt x="3677" y="17008"/>
                  <a:pt x="3645" y="16860"/>
                  <a:pt x="3611" y="16747"/>
                </a:cubicBezTo>
                <a:cubicBezTo>
                  <a:pt x="3577" y="16632"/>
                  <a:pt x="3508" y="16535"/>
                  <a:pt x="3447" y="16453"/>
                </a:cubicBezTo>
                <a:cubicBezTo>
                  <a:pt x="3383" y="16375"/>
                  <a:pt x="3312" y="16309"/>
                  <a:pt x="3217" y="16267"/>
                </a:cubicBezTo>
                <a:cubicBezTo>
                  <a:pt x="3118" y="16227"/>
                  <a:pt x="3016" y="16213"/>
                  <a:pt x="2889" y="16213"/>
                </a:cubicBezTo>
                <a:close/>
                <a:moveTo>
                  <a:pt x="4990" y="16213"/>
                </a:moveTo>
                <a:cubicBezTo>
                  <a:pt x="4815" y="16213"/>
                  <a:pt x="4678" y="16244"/>
                  <a:pt x="4563" y="16320"/>
                </a:cubicBezTo>
                <a:cubicBezTo>
                  <a:pt x="4450" y="16395"/>
                  <a:pt x="4358" y="16499"/>
                  <a:pt x="4300" y="16640"/>
                </a:cubicBezTo>
                <a:cubicBezTo>
                  <a:pt x="4243" y="16781"/>
                  <a:pt x="4202" y="16971"/>
                  <a:pt x="4202" y="17200"/>
                </a:cubicBezTo>
                <a:cubicBezTo>
                  <a:pt x="4202" y="17567"/>
                  <a:pt x="4274" y="17840"/>
                  <a:pt x="4432" y="18000"/>
                </a:cubicBezTo>
                <a:cubicBezTo>
                  <a:pt x="4562" y="18136"/>
                  <a:pt x="4759" y="18187"/>
                  <a:pt x="4990" y="18187"/>
                </a:cubicBezTo>
                <a:cubicBezTo>
                  <a:pt x="5163" y="18187"/>
                  <a:pt x="5304" y="18157"/>
                  <a:pt x="5416" y="18080"/>
                </a:cubicBezTo>
                <a:cubicBezTo>
                  <a:pt x="5530" y="18005"/>
                  <a:pt x="5620" y="17899"/>
                  <a:pt x="5679" y="17760"/>
                </a:cubicBezTo>
                <a:cubicBezTo>
                  <a:pt x="5737" y="17617"/>
                  <a:pt x="5778" y="17428"/>
                  <a:pt x="5778" y="17200"/>
                </a:cubicBezTo>
                <a:cubicBezTo>
                  <a:pt x="5778" y="17008"/>
                  <a:pt x="5748" y="16860"/>
                  <a:pt x="5712" y="16747"/>
                </a:cubicBezTo>
                <a:cubicBezTo>
                  <a:pt x="5679" y="16632"/>
                  <a:pt x="5612" y="16535"/>
                  <a:pt x="5548" y="16453"/>
                </a:cubicBezTo>
                <a:cubicBezTo>
                  <a:pt x="5487" y="16375"/>
                  <a:pt x="5414" y="16309"/>
                  <a:pt x="5318" y="16267"/>
                </a:cubicBezTo>
                <a:cubicBezTo>
                  <a:pt x="5219" y="16227"/>
                  <a:pt x="5117" y="16213"/>
                  <a:pt x="4990" y="16213"/>
                </a:cubicBezTo>
                <a:close/>
                <a:moveTo>
                  <a:pt x="6992" y="16213"/>
                </a:moveTo>
                <a:cubicBezTo>
                  <a:pt x="6942" y="16296"/>
                  <a:pt x="6854" y="16390"/>
                  <a:pt x="6729" y="16480"/>
                </a:cubicBezTo>
                <a:cubicBezTo>
                  <a:pt x="6607" y="16570"/>
                  <a:pt x="6466" y="16629"/>
                  <a:pt x="6303" y="16693"/>
                </a:cubicBezTo>
                <a:lnTo>
                  <a:pt x="6303" y="16933"/>
                </a:lnTo>
                <a:cubicBezTo>
                  <a:pt x="6393" y="16907"/>
                  <a:pt x="6485" y="16854"/>
                  <a:pt x="6598" y="16800"/>
                </a:cubicBezTo>
                <a:cubicBezTo>
                  <a:pt x="6714" y="16746"/>
                  <a:pt x="6824" y="16694"/>
                  <a:pt x="6894" y="16640"/>
                </a:cubicBezTo>
                <a:lnTo>
                  <a:pt x="6894" y="18160"/>
                </a:lnTo>
                <a:cubicBezTo>
                  <a:pt x="6894" y="18160"/>
                  <a:pt x="7189" y="18160"/>
                  <a:pt x="7189" y="18160"/>
                </a:cubicBezTo>
                <a:lnTo>
                  <a:pt x="7189" y="16213"/>
                </a:lnTo>
                <a:lnTo>
                  <a:pt x="6992" y="16213"/>
                </a:lnTo>
                <a:close/>
                <a:moveTo>
                  <a:pt x="788" y="16400"/>
                </a:moveTo>
                <a:cubicBezTo>
                  <a:pt x="927" y="16400"/>
                  <a:pt x="1023" y="16457"/>
                  <a:pt x="1116" y="16560"/>
                </a:cubicBezTo>
                <a:cubicBezTo>
                  <a:pt x="1207" y="16667"/>
                  <a:pt x="1247" y="16880"/>
                  <a:pt x="1247" y="17200"/>
                </a:cubicBezTo>
                <a:cubicBezTo>
                  <a:pt x="1247" y="17520"/>
                  <a:pt x="1209" y="17734"/>
                  <a:pt x="1116" y="17840"/>
                </a:cubicBezTo>
                <a:cubicBezTo>
                  <a:pt x="1025" y="17947"/>
                  <a:pt x="925" y="18000"/>
                  <a:pt x="788" y="18000"/>
                </a:cubicBezTo>
                <a:cubicBezTo>
                  <a:pt x="653" y="18000"/>
                  <a:pt x="520" y="17944"/>
                  <a:pt x="427" y="17840"/>
                </a:cubicBezTo>
                <a:cubicBezTo>
                  <a:pt x="334" y="17733"/>
                  <a:pt x="295" y="17521"/>
                  <a:pt x="295" y="17200"/>
                </a:cubicBezTo>
                <a:cubicBezTo>
                  <a:pt x="295" y="16880"/>
                  <a:pt x="358" y="16678"/>
                  <a:pt x="460" y="16560"/>
                </a:cubicBezTo>
                <a:cubicBezTo>
                  <a:pt x="540" y="16465"/>
                  <a:pt x="653" y="16400"/>
                  <a:pt x="788" y="16400"/>
                </a:cubicBezTo>
                <a:close/>
                <a:moveTo>
                  <a:pt x="2889" y="16400"/>
                </a:moveTo>
                <a:cubicBezTo>
                  <a:pt x="3027" y="16400"/>
                  <a:pt x="3124" y="16457"/>
                  <a:pt x="3217" y="16560"/>
                </a:cubicBezTo>
                <a:cubicBezTo>
                  <a:pt x="3307" y="16667"/>
                  <a:pt x="3348" y="16880"/>
                  <a:pt x="3348" y="17200"/>
                </a:cubicBezTo>
                <a:cubicBezTo>
                  <a:pt x="3348" y="17520"/>
                  <a:pt x="3307" y="17734"/>
                  <a:pt x="3217" y="17840"/>
                </a:cubicBezTo>
                <a:cubicBezTo>
                  <a:pt x="3124" y="17947"/>
                  <a:pt x="3024" y="18000"/>
                  <a:pt x="2889" y="18000"/>
                </a:cubicBezTo>
                <a:cubicBezTo>
                  <a:pt x="2752" y="18000"/>
                  <a:pt x="2622" y="17944"/>
                  <a:pt x="2528" y="17840"/>
                </a:cubicBezTo>
                <a:cubicBezTo>
                  <a:pt x="2438" y="17733"/>
                  <a:pt x="2396" y="17521"/>
                  <a:pt x="2396" y="17200"/>
                </a:cubicBezTo>
                <a:cubicBezTo>
                  <a:pt x="2396" y="16880"/>
                  <a:pt x="2458" y="16678"/>
                  <a:pt x="2560" y="16560"/>
                </a:cubicBezTo>
                <a:cubicBezTo>
                  <a:pt x="2641" y="16465"/>
                  <a:pt x="2752" y="16400"/>
                  <a:pt x="2889" y="16400"/>
                </a:cubicBezTo>
                <a:close/>
                <a:moveTo>
                  <a:pt x="4990" y="16400"/>
                </a:moveTo>
                <a:cubicBezTo>
                  <a:pt x="5127" y="16400"/>
                  <a:pt x="5225" y="16457"/>
                  <a:pt x="5318" y="16560"/>
                </a:cubicBezTo>
                <a:cubicBezTo>
                  <a:pt x="5410" y="16667"/>
                  <a:pt x="5449" y="16880"/>
                  <a:pt x="5449" y="17200"/>
                </a:cubicBezTo>
                <a:cubicBezTo>
                  <a:pt x="5448" y="17520"/>
                  <a:pt x="5407" y="17734"/>
                  <a:pt x="5318" y="17840"/>
                </a:cubicBezTo>
                <a:cubicBezTo>
                  <a:pt x="5225" y="17947"/>
                  <a:pt x="5125" y="18000"/>
                  <a:pt x="4990" y="18000"/>
                </a:cubicBezTo>
                <a:cubicBezTo>
                  <a:pt x="4853" y="18000"/>
                  <a:pt x="4722" y="17944"/>
                  <a:pt x="4629" y="17840"/>
                </a:cubicBezTo>
                <a:cubicBezTo>
                  <a:pt x="4538" y="17733"/>
                  <a:pt x="4497" y="17521"/>
                  <a:pt x="4497" y="17200"/>
                </a:cubicBezTo>
                <a:cubicBezTo>
                  <a:pt x="4497" y="16880"/>
                  <a:pt x="4563" y="16678"/>
                  <a:pt x="4661" y="16560"/>
                </a:cubicBezTo>
                <a:cubicBezTo>
                  <a:pt x="4742" y="16465"/>
                  <a:pt x="4853" y="16400"/>
                  <a:pt x="4990" y="16400"/>
                </a:cubicBezTo>
                <a:close/>
                <a:moveTo>
                  <a:pt x="788" y="19627"/>
                </a:moveTo>
                <a:cubicBezTo>
                  <a:pt x="616" y="19627"/>
                  <a:pt x="476" y="19658"/>
                  <a:pt x="361" y="19733"/>
                </a:cubicBezTo>
                <a:cubicBezTo>
                  <a:pt x="248" y="19809"/>
                  <a:pt x="157" y="19915"/>
                  <a:pt x="98" y="20053"/>
                </a:cubicBezTo>
                <a:cubicBezTo>
                  <a:pt x="41" y="20195"/>
                  <a:pt x="0" y="20382"/>
                  <a:pt x="0" y="20613"/>
                </a:cubicBezTo>
                <a:cubicBezTo>
                  <a:pt x="0" y="20980"/>
                  <a:pt x="72" y="21250"/>
                  <a:pt x="230" y="21413"/>
                </a:cubicBezTo>
                <a:cubicBezTo>
                  <a:pt x="360" y="21546"/>
                  <a:pt x="558" y="21600"/>
                  <a:pt x="788" y="21600"/>
                </a:cubicBezTo>
                <a:cubicBezTo>
                  <a:pt x="965" y="21600"/>
                  <a:pt x="1102" y="21570"/>
                  <a:pt x="1215" y="21493"/>
                </a:cubicBezTo>
                <a:cubicBezTo>
                  <a:pt x="1328" y="21415"/>
                  <a:pt x="1419" y="21312"/>
                  <a:pt x="1477" y="21173"/>
                </a:cubicBezTo>
                <a:cubicBezTo>
                  <a:pt x="1535" y="21032"/>
                  <a:pt x="1576" y="20840"/>
                  <a:pt x="1576" y="20613"/>
                </a:cubicBezTo>
                <a:cubicBezTo>
                  <a:pt x="1576" y="20421"/>
                  <a:pt x="1545" y="20274"/>
                  <a:pt x="1510" y="20160"/>
                </a:cubicBezTo>
                <a:cubicBezTo>
                  <a:pt x="1473" y="20048"/>
                  <a:pt x="1409" y="19945"/>
                  <a:pt x="1346" y="19867"/>
                </a:cubicBezTo>
                <a:cubicBezTo>
                  <a:pt x="1285" y="19787"/>
                  <a:pt x="1212" y="19720"/>
                  <a:pt x="1116" y="19680"/>
                </a:cubicBezTo>
                <a:cubicBezTo>
                  <a:pt x="1016" y="19637"/>
                  <a:pt x="919" y="19627"/>
                  <a:pt x="788" y="19627"/>
                </a:cubicBezTo>
                <a:close/>
                <a:moveTo>
                  <a:pt x="2790" y="19627"/>
                </a:moveTo>
                <a:cubicBezTo>
                  <a:pt x="2740" y="19712"/>
                  <a:pt x="2650" y="19804"/>
                  <a:pt x="2528" y="19893"/>
                </a:cubicBezTo>
                <a:cubicBezTo>
                  <a:pt x="2404" y="19983"/>
                  <a:pt x="2268" y="20043"/>
                  <a:pt x="2101" y="20107"/>
                </a:cubicBezTo>
                <a:lnTo>
                  <a:pt x="2101" y="20347"/>
                </a:lnTo>
                <a:cubicBezTo>
                  <a:pt x="2195" y="20321"/>
                  <a:pt x="2281" y="20270"/>
                  <a:pt x="2396" y="20213"/>
                </a:cubicBezTo>
                <a:cubicBezTo>
                  <a:pt x="2509" y="20158"/>
                  <a:pt x="2619" y="20107"/>
                  <a:pt x="2692" y="20053"/>
                </a:cubicBezTo>
                <a:lnTo>
                  <a:pt x="2692" y="21573"/>
                </a:lnTo>
                <a:lnTo>
                  <a:pt x="2987" y="21573"/>
                </a:lnTo>
                <a:lnTo>
                  <a:pt x="2987" y="19627"/>
                </a:lnTo>
                <a:lnTo>
                  <a:pt x="2790" y="19627"/>
                </a:lnTo>
                <a:close/>
                <a:moveTo>
                  <a:pt x="4891" y="19627"/>
                </a:moveTo>
                <a:cubicBezTo>
                  <a:pt x="4841" y="19712"/>
                  <a:pt x="4751" y="19804"/>
                  <a:pt x="4629" y="19893"/>
                </a:cubicBezTo>
                <a:cubicBezTo>
                  <a:pt x="4504" y="19983"/>
                  <a:pt x="4367" y="20043"/>
                  <a:pt x="4202" y="20107"/>
                </a:cubicBezTo>
                <a:lnTo>
                  <a:pt x="4202" y="20347"/>
                </a:lnTo>
                <a:cubicBezTo>
                  <a:pt x="4291" y="20321"/>
                  <a:pt x="4381" y="20270"/>
                  <a:pt x="4497" y="20213"/>
                </a:cubicBezTo>
                <a:cubicBezTo>
                  <a:pt x="4611" y="20158"/>
                  <a:pt x="4723" y="20107"/>
                  <a:pt x="4793" y="20053"/>
                </a:cubicBezTo>
                <a:lnTo>
                  <a:pt x="4793" y="21573"/>
                </a:lnTo>
                <a:lnTo>
                  <a:pt x="5088" y="21573"/>
                </a:lnTo>
                <a:lnTo>
                  <a:pt x="5088" y="19627"/>
                </a:lnTo>
                <a:lnTo>
                  <a:pt x="4891" y="19627"/>
                </a:lnTo>
                <a:close/>
                <a:moveTo>
                  <a:pt x="6040" y="19627"/>
                </a:moveTo>
                <a:cubicBezTo>
                  <a:pt x="5865" y="19627"/>
                  <a:pt x="5727" y="19658"/>
                  <a:pt x="5613" y="19733"/>
                </a:cubicBezTo>
                <a:cubicBezTo>
                  <a:pt x="5497" y="19809"/>
                  <a:pt x="5409" y="19915"/>
                  <a:pt x="5351" y="20053"/>
                </a:cubicBezTo>
                <a:cubicBezTo>
                  <a:pt x="5292" y="20195"/>
                  <a:pt x="5252" y="20382"/>
                  <a:pt x="5252" y="20613"/>
                </a:cubicBezTo>
                <a:cubicBezTo>
                  <a:pt x="5252" y="20980"/>
                  <a:pt x="5325" y="21250"/>
                  <a:pt x="5482" y="21413"/>
                </a:cubicBezTo>
                <a:cubicBezTo>
                  <a:pt x="5612" y="21546"/>
                  <a:pt x="5809" y="21600"/>
                  <a:pt x="6040" y="21600"/>
                </a:cubicBezTo>
                <a:cubicBezTo>
                  <a:pt x="6213" y="21600"/>
                  <a:pt x="6351" y="21570"/>
                  <a:pt x="6467" y="21493"/>
                </a:cubicBezTo>
                <a:cubicBezTo>
                  <a:pt x="6580" y="21415"/>
                  <a:pt x="6671" y="21312"/>
                  <a:pt x="6729" y="21173"/>
                </a:cubicBezTo>
                <a:cubicBezTo>
                  <a:pt x="6787" y="21032"/>
                  <a:pt x="6828" y="20840"/>
                  <a:pt x="6828" y="20613"/>
                </a:cubicBezTo>
                <a:cubicBezTo>
                  <a:pt x="6828" y="20421"/>
                  <a:pt x="6799" y="20274"/>
                  <a:pt x="6762" y="20160"/>
                </a:cubicBezTo>
                <a:cubicBezTo>
                  <a:pt x="6727" y="20048"/>
                  <a:pt x="6662" y="19945"/>
                  <a:pt x="6598" y="19867"/>
                </a:cubicBezTo>
                <a:cubicBezTo>
                  <a:pt x="6535" y="19787"/>
                  <a:pt x="6466" y="19720"/>
                  <a:pt x="6368" y="19680"/>
                </a:cubicBezTo>
                <a:cubicBezTo>
                  <a:pt x="6273" y="19637"/>
                  <a:pt x="6167" y="19627"/>
                  <a:pt x="6040" y="19627"/>
                </a:cubicBezTo>
                <a:close/>
                <a:moveTo>
                  <a:pt x="788" y="19840"/>
                </a:moveTo>
                <a:cubicBezTo>
                  <a:pt x="927" y="19840"/>
                  <a:pt x="1023" y="19867"/>
                  <a:pt x="1116" y="19973"/>
                </a:cubicBezTo>
                <a:cubicBezTo>
                  <a:pt x="1207" y="20076"/>
                  <a:pt x="1247" y="20292"/>
                  <a:pt x="1247" y="20613"/>
                </a:cubicBezTo>
                <a:cubicBezTo>
                  <a:pt x="1247" y="20932"/>
                  <a:pt x="1209" y="21147"/>
                  <a:pt x="1116" y="21253"/>
                </a:cubicBezTo>
                <a:cubicBezTo>
                  <a:pt x="1025" y="21359"/>
                  <a:pt x="925" y="21413"/>
                  <a:pt x="788" y="21413"/>
                </a:cubicBezTo>
                <a:cubicBezTo>
                  <a:pt x="653" y="21413"/>
                  <a:pt x="520" y="21359"/>
                  <a:pt x="427" y="21253"/>
                </a:cubicBezTo>
                <a:cubicBezTo>
                  <a:pt x="334" y="21147"/>
                  <a:pt x="295" y="20932"/>
                  <a:pt x="295" y="20613"/>
                </a:cubicBezTo>
                <a:cubicBezTo>
                  <a:pt x="295" y="20296"/>
                  <a:pt x="358" y="20090"/>
                  <a:pt x="460" y="19973"/>
                </a:cubicBezTo>
                <a:cubicBezTo>
                  <a:pt x="540" y="19878"/>
                  <a:pt x="653" y="19840"/>
                  <a:pt x="788" y="19840"/>
                </a:cubicBezTo>
                <a:close/>
                <a:moveTo>
                  <a:pt x="6040" y="19840"/>
                </a:moveTo>
                <a:cubicBezTo>
                  <a:pt x="6177" y="19840"/>
                  <a:pt x="6279" y="19867"/>
                  <a:pt x="6368" y="19973"/>
                </a:cubicBezTo>
                <a:cubicBezTo>
                  <a:pt x="6462" y="20076"/>
                  <a:pt x="6500" y="20292"/>
                  <a:pt x="6500" y="20613"/>
                </a:cubicBezTo>
                <a:cubicBezTo>
                  <a:pt x="6500" y="20932"/>
                  <a:pt x="6462" y="21147"/>
                  <a:pt x="6368" y="21253"/>
                </a:cubicBezTo>
                <a:cubicBezTo>
                  <a:pt x="6279" y="21359"/>
                  <a:pt x="6177" y="21413"/>
                  <a:pt x="6040" y="21413"/>
                </a:cubicBezTo>
                <a:cubicBezTo>
                  <a:pt x="5906" y="21413"/>
                  <a:pt x="5773" y="21359"/>
                  <a:pt x="5679" y="21253"/>
                </a:cubicBezTo>
                <a:cubicBezTo>
                  <a:pt x="5587" y="21147"/>
                  <a:pt x="5548" y="20932"/>
                  <a:pt x="5548" y="20613"/>
                </a:cubicBezTo>
                <a:cubicBezTo>
                  <a:pt x="5548" y="20296"/>
                  <a:pt x="5610" y="20090"/>
                  <a:pt x="5712" y="19973"/>
                </a:cubicBezTo>
                <a:cubicBezTo>
                  <a:pt x="5793" y="19878"/>
                  <a:pt x="5904" y="19840"/>
                  <a:pt x="6040" y="19840"/>
                </a:cubicBezTo>
                <a:close/>
              </a:path>
            </a:pathLst>
          </a:custGeom>
          <a:solidFill>
            <a:schemeClr val="bg1"/>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39" name="矩形 38"/>
          <p:cNvSpPr/>
          <p:nvPr/>
        </p:nvSpPr>
        <p:spPr>
          <a:xfrm>
            <a:off x="5213350" y="2163445"/>
            <a:ext cx="6088380" cy="1198880"/>
          </a:xfrm>
          <a:prstGeom prst="rect">
            <a:avLst/>
          </a:prstGeom>
        </p:spPr>
        <p:txBody>
          <a:bodyPr wrap="square">
            <a:spAutoFit/>
          </a:bodyPr>
          <a:lstStyle/>
          <a:p>
            <a:pPr indent="0" fontAlgn="auto">
              <a:lnSpc>
                <a:spcPct val="150000"/>
              </a:lnSpc>
            </a:pPr>
            <a:r>
              <a:rPr lang="zh-CN" altLang="en-US" sz="1600" b="1" dirty="0">
                <a:solidFill>
                  <a:schemeClr val="tx1">
                    <a:lumMod val="50000"/>
                    <a:lumOff val="50000"/>
                  </a:schemeClr>
                </a:solidFill>
                <a:latin typeface="+mj-lt"/>
              </a:rPr>
              <a:t>敬业</a:t>
            </a:r>
            <a:r>
              <a:rPr lang="zh-CN" altLang="en-US" sz="1600" dirty="0">
                <a:solidFill>
                  <a:schemeClr val="tx1">
                    <a:lumMod val="50000"/>
                    <a:lumOff val="50000"/>
                  </a:schemeClr>
                </a:solidFill>
                <a:latin typeface="+mj-lt"/>
              </a:rPr>
              <a:t>就是劳动者尊重、认同、珍惜、热爱自己所从事的职业，是指一种甘于奉献、刻苦执著、精益求精的负责精神。</a:t>
            </a:r>
            <a:endParaRPr lang="zh-CN" altLang="en-US" sz="1600" dirty="0">
              <a:solidFill>
                <a:schemeClr val="tx1">
                  <a:lumMod val="50000"/>
                  <a:lumOff val="50000"/>
                </a:schemeClr>
              </a:solidFill>
              <a:latin typeface="+mj-lt"/>
            </a:endParaRPr>
          </a:p>
          <a:p>
            <a:pPr indent="0" fontAlgn="auto">
              <a:lnSpc>
                <a:spcPct val="150000"/>
              </a:lnSpc>
            </a:pPr>
            <a:r>
              <a:rPr lang="zh-CN" altLang="en-US" sz="1600" b="1" dirty="0">
                <a:solidFill>
                  <a:schemeClr val="tx1">
                    <a:lumMod val="50000"/>
                    <a:lumOff val="50000"/>
                  </a:schemeClr>
                </a:solidFill>
                <a:latin typeface="+mj-lt"/>
              </a:rPr>
              <a:t>敬业观</a:t>
            </a:r>
            <a:r>
              <a:rPr lang="zh-CN" altLang="en-US" sz="1600" dirty="0">
                <a:solidFill>
                  <a:schemeClr val="tx1">
                    <a:lumMod val="50000"/>
                    <a:lumOff val="50000"/>
                  </a:schemeClr>
                </a:solidFill>
                <a:latin typeface="+mj-lt"/>
              </a:rPr>
              <a:t>就是对于这种敬业精神所具有的一种态度和观念。</a:t>
            </a:r>
            <a:endParaRPr lang="zh-CN" altLang="en-US" sz="1600" dirty="0">
              <a:solidFill>
                <a:schemeClr val="tx1">
                  <a:lumMod val="50000"/>
                  <a:lumOff val="50000"/>
                </a:schemeClr>
              </a:solidFill>
              <a:latin typeface="+mj-lt"/>
            </a:endParaRPr>
          </a:p>
        </p:txBody>
      </p:sp>
      <p:sp>
        <p:nvSpPr>
          <p:cNvPr id="40" name="文本框 39"/>
          <p:cNvSpPr txBox="1"/>
          <p:nvPr/>
        </p:nvSpPr>
        <p:spPr>
          <a:xfrm>
            <a:off x="5230016" y="1776136"/>
            <a:ext cx="2480310" cy="398780"/>
          </a:xfrm>
          <a:prstGeom prst="rect">
            <a:avLst/>
          </a:prstGeom>
          <a:noFill/>
        </p:spPr>
        <p:txBody>
          <a:bodyPr wrap="none" rtlCol="0">
            <a:spAutoFit/>
          </a:bodyPr>
          <a:lstStyle/>
          <a:p>
            <a:r>
              <a:rPr lang="zh-CN" altLang="en-US" sz="2000" b="1" dirty="0" smtClean="0">
                <a:solidFill>
                  <a:srgbClr val="C57E90"/>
                </a:solidFill>
                <a:latin typeface="宋体" panose="02010600030101010101" pitchFamily="2" charset="-122"/>
                <a:ea typeface="宋体" panose="02010600030101010101" pitchFamily="2" charset="-122"/>
              </a:rPr>
              <a:t>（一）敬业及敬业观</a:t>
            </a:r>
            <a:endParaRPr lang="zh-CN" altLang="en-US" sz="2000" b="1" dirty="0" smtClean="0">
              <a:solidFill>
                <a:srgbClr val="C57E90"/>
              </a:solidFill>
              <a:latin typeface="宋体" panose="02010600030101010101" pitchFamily="2" charset="-122"/>
              <a:ea typeface="宋体" panose="02010600030101010101" pitchFamily="2" charset="-122"/>
            </a:endParaRPr>
          </a:p>
        </p:txBody>
      </p:sp>
      <p:sp>
        <p:nvSpPr>
          <p:cNvPr id="43" name="矩形 42"/>
          <p:cNvSpPr/>
          <p:nvPr/>
        </p:nvSpPr>
        <p:spPr>
          <a:xfrm>
            <a:off x="5128360" y="4691132"/>
            <a:ext cx="5761080" cy="1198880"/>
          </a:xfrm>
          <a:prstGeom prst="rect">
            <a:avLst/>
          </a:prstGeom>
        </p:spPr>
        <p:txBody>
          <a:bodyPr wrap="square">
            <a:spAutoFit/>
          </a:bodyPr>
          <a:lstStyle/>
          <a:p>
            <a:pPr indent="0" fontAlgn="auto">
              <a:lnSpc>
                <a:spcPct val="150000"/>
              </a:lnSpc>
            </a:pPr>
            <a:r>
              <a:rPr lang="zh-CN" altLang="en-US" sz="1600" dirty="0">
                <a:solidFill>
                  <a:schemeClr val="tx1">
                    <a:lumMod val="50000"/>
                    <a:lumOff val="50000"/>
                  </a:schemeClr>
                </a:solidFill>
                <a:latin typeface="+mj-lt"/>
              </a:rPr>
              <a:t>（</a:t>
            </a:r>
            <a:r>
              <a:rPr lang="en-US" altLang="zh-CN" sz="1600" dirty="0">
                <a:solidFill>
                  <a:schemeClr val="tx1">
                    <a:lumMod val="50000"/>
                    <a:lumOff val="50000"/>
                  </a:schemeClr>
                </a:solidFill>
                <a:latin typeface="+mj-lt"/>
              </a:rPr>
              <a:t>1</a:t>
            </a:r>
            <a:r>
              <a:rPr lang="zh-CN" altLang="en-US" sz="1600" dirty="0">
                <a:solidFill>
                  <a:schemeClr val="tx1">
                    <a:lumMod val="50000"/>
                    <a:lumOff val="50000"/>
                  </a:schemeClr>
                </a:solidFill>
                <a:latin typeface="+mj-lt"/>
              </a:rPr>
              <a:t>）是大学生就业和成才的现实需求。</a:t>
            </a:r>
            <a:endParaRPr lang="zh-CN" altLang="en-US" sz="1600" dirty="0">
              <a:solidFill>
                <a:schemeClr val="tx1">
                  <a:lumMod val="50000"/>
                  <a:lumOff val="50000"/>
                </a:schemeClr>
              </a:solidFill>
              <a:latin typeface="+mj-lt"/>
            </a:endParaRPr>
          </a:p>
          <a:p>
            <a:pPr indent="0" fontAlgn="auto">
              <a:lnSpc>
                <a:spcPct val="150000"/>
              </a:lnSpc>
            </a:pPr>
            <a:r>
              <a:rPr lang="zh-CN" altLang="en-US" sz="1600" dirty="0">
                <a:solidFill>
                  <a:schemeClr val="tx1">
                    <a:lumMod val="50000"/>
                    <a:lumOff val="50000"/>
                  </a:schemeClr>
                </a:solidFill>
                <a:latin typeface="+mj-lt"/>
              </a:rPr>
              <a:t>（</a:t>
            </a:r>
            <a:r>
              <a:rPr lang="en-US" altLang="zh-CN" sz="1600" dirty="0">
                <a:solidFill>
                  <a:schemeClr val="tx1">
                    <a:lumMod val="50000"/>
                    <a:lumOff val="50000"/>
                  </a:schemeClr>
                </a:solidFill>
                <a:latin typeface="+mj-lt"/>
              </a:rPr>
              <a:t>2</a:t>
            </a:r>
            <a:r>
              <a:rPr lang="zh-CN" altLang="en-US" sz="1600" dirty="0">
                <a:solidFill>
                  <a:schemeClr val="tx1">
                    <a:lumMod val="50000"/>
                    <a:lumOff val="50000"/>
                  </a:schemeClr>
                </a:solidFill>
                <a:latin typeface="+mj-lt"/>
              </a:rPr>
              <a:t>）是践行社会主义核心价值观的内在要求。</a:t>
            </a:r>
            <a:endParaRPr lang="zh-CN" altLang="en-US" sz="1600" dirty="0">
              <a:solidFill>
                <a:schemeClr val="tx1">
                  <a:lumMod val="50000"/>
                  <a:lumOff val="50000"/>
                </a:schemeClr>
              </a:solidFill>
              <a:latin typeface="+mj-lt"/>
            </a:endParaRPr>
          </a:p>
          <a:p>
            <a:pPr indent="0" fontAlgn="auto">
              <a:lnSpc>
                <a:spcPct val="150000"/>
              </a:lnSpc>
            </a:pPr>
            <a:r>
              <a:rPr lang="zh-CN" altLang="en-US" sz="1600" dirty="0">
                <a:solidFill>
                  <a:schemeClr val="tx1">
                    <a:lumMod val="50000"/>
                    <a:lumOff val="50000"/>
                  </a:schemeClr>
                </a:solidFill>
                <a:latin typeface="+mj-lt"/>
              </a:rPr>
              <a:t>（</a:t>
            </a:r>
            <a:r>
              <a:rPr lang="en-US" altLang="zh-CN" sz="1600" dirty="0">
                <a:solidFill>
                  <a:schemeClr val="tx1">
                    <a:lumMod val="50000"/>
                    <a:lumOff val="50000"/>
                  </a:schemeClr>
                </a:solidFill>
                <a:latin typeface="+mj-lt"/>
              </a:rPr>
              <a:t>3</a:t>
            </a:r>
            <a:r>
              <a:rPr lang="zh-CN" altLang="en-US" sz="1600" dirty="0">
                <a:solidFill>
                  <a:schemeClr val="tx1">
                    <a:lumMod val="50000"/>
                    <a:lumOff val="50000"/>
                  </a:schemeClr>
                </a:solidFill>
                <a:latin typeface="+mj-lt"/>
              </a:rPr>
              <a:t>）是实现中华民族伟大复兴的必然要求。</a:t>
            </a:r>
            <a:endParaRPr lang="zh-CN" altLang="en-US" sz="1600" dirty="0">
              <a:solidFill>
                <a:schemeClr val="tx1">
                  <a:lumMod val="50000"/>
                  <a:lumOff val="50000"/>
                </a:schemeClr>
              </a:solidFill>
              <a:latin typeface="+mj-lt"/>
            </a:endParaRPr>
          </a:p>
        </p:txBody>
      </p:sp>
      <p:sp>
        <p:nvSpPr>
          <p:cNvPr id="44" name="文本框 43"/>
          <p:cNvSpPr txBox="1"/>
          <p:nvPr/>
        </p:nvSpPr>
        <p:spPr>
          <a:xfrm>
            <a:off x="5213315" y="4260169"/>
            <a:ext cx="3246120" cy="398780"/>
          </a:xfrm>
          <a:prstGeom prst="rect">
            <a:avLst/>
          </a:prstGeom>
          <a:noFill/>
        </p:spPr>
        <p:txBody>
          <a:bodyPr wrap="none" rtlCol="0">
            <a:spAutoFit/>
          </a:bodyPr>
          <a:lstStyle/>
          <a:p>
            <a:r>
              <a:rPr lang="zh-CN" altLang="en-US" sz="2000" b="1" dirty="0" smtClean="0">
                <a:solidFill>
                  <a:srgbClr val="578FB7"/>
                </a:solidFill>
                <a:latin typeface="宋体" panose="02010600030101010101" pitchFamily="2" charset="-122"/>
                <a:ea typeface="宋体" panose="02010600030101010101" pitchFamily="2" charset="-122"/>
              </a:rPr>
              <a:t>（二）敬业观培育的重要性</a:t>
            </a:r>
            <a:endParaRPr lang="zh-CN" altLang="en-US" sz="2000" b="1" dirty="0" smtClean="0">
              <a:solidFill>
                <a:srgbClr val="578FB7"/>
              </a:solidFill>
              <a:latin typeface="宋体" panose="02010600030101010101" pitchFamily="2" charset="-122"/>
              <a:ea typeface="宋体" panose="02010600030101010101" pitchFamily="2" charset="-122"/>
            </a:endParaRPr>
          </a:p>
        </p:txBody>
      </p:sp>
      <p:pic>
        <p:nvPicPr>
          <p:cNvPr id="103" name="图片 102"/>
          <p:cNvPicPr/>
          <p:nvPr>
            <p:custDataLst>
              <p:tags r:id="rId1"/>
            </p:custDataLst>
          </p:nvPr>
        </p:nvPicPr>
        <p:blipFill>
          <a:blip r:embed="rId2"/>
          <a:stretch>
            <a:fillRect/>
          </a:stretch>
        </p:blipFill>
        <p:spPr>
          <a:xfrm>
            <a:off x="638175" y="2198370"/>
            <a:ext cx="2837815" cy="3187065"/>
          </a:xfrm>
          <a:prstGeom prst="rect">
            <a:avLst/>
          </a:prstGeom>
          <a:noFill/>
          <a:ln w="9525">
            <a:noFill/>
          </a:ln>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down)">
                                      <p:cBhvr>
                                        <p:cTn id="7" dur="500"/>
                                        <p:tgtEl>
                                          <p:spTgt spid="3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wipe(down)">
                                      <p:cBhvr>
                                        <p:cTn id="1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3"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160108_2*m_h_i*1_1_2"/>
  <p:tag name="KSO_WM_TEMPLATE_CATEGORY" val="diagram"/>
  <p:tag name="KSO_WM_TEMPLATE_INDEX" val="160108"/>
  <p:tag name="KSO_WM_UNIT_LAYERLEVEL" val="1_1_1"/>
  <p:tag name="KSO_WM_TAG_VERSION" val="1.0"/>
  <p:tag name="KSO_WM_BEAUTIFY_FLAG" val="#wm#"/>
  <p:tag name="KSO_WM_UNIT_FILL_FORE_SCHEMECOLOR_INDEX" val="5"/>
  <p:tag name="KSO_WM_UNI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160108_2*m_h_i*1_2_3"/>
  <p:tag name="KSO_WM_TEMPLATE_CATEGORY" val="diagram"/>
  <p:tag name="KSO_WM_TEMPLATE_INDEX" val="160108"/>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160108_2*m_h_i*1_2_2"/>
  <p:tag name="KSO_WM_TEMPLATE_CATEGORY" val="diagram"/>
  <p:tag name="KSO_WM_TEMPLATE_INDEX" val="160108"/>
  <p:tag name="KSO_WM_UNIT_LAYERLEVEL" val="1_1_1"/>
  <p:tag name="KSO_WM_TAG_VERSION" val="1.0"/>
  <p:tag name="KSO_WM_BEAUTIFY_FLAG" val="#wm#"/>
  <p:tag name="KSO_WM_UNIT_FILL_FORE_SCHEMECOLOR_INDEX" val="6"/>
  <p:tag name="KSO_WM_UNI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160108_2*m_h_i*1_3_3"/>
  <p:tag name="KSO_WM_TEMPLATE_CATEGORY" val="diagram"/>
  <p:tag name="KSO_WM_TEMPLATE_INDEX" val="160108"/>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160108_2*m_h_i*1_3_2"/>
  <p:tag name="KSO_WM_TEMPLATE_CATEGORY" val="diagram"/>
  <p:tag name="KSO_WM_TEMPLATE_INDEX" val="160108"/>
  <p:tag name="KSO_WM_UNIT_LAYERLEVEL" val="1_1_1"/>
  <p:tag name="KSO_WM_TAG_VERSION" val="1.0"/>
  <p:tag name="KSO_WM_BEAUTIFY_FLAG" val="#wm#"/>
  <p:tag name="KSO_WM_UNIT_FILL_FORE_SCHEMECOLOR_INDEX" val="7"/>
  <p:tag name="KSO_WM_UNIT_FILL_TYPE" val="1"/>
</p:tagLst>
</file>

<file path=ppt/tags/tag15.xml><?xml version="1.0" encoding="utf-8"?>
<p:tagLst xmlns:p="http://schemas.openxmlformats.org/presentationml/2006/main">
  <p:tag name="KSO_WM_UNIT_ISCONTENTSTITLE" val="0"/>
  <p:tag name="KSO_WM_UNIT_NOCLEAR" val="0"/>
  <p:tag name="KSO_WM_UNIT_BIND_DECORATION_IDS" val="diagram160108_2*m_i*1_6;diagram160108_2*m_i*1_7"/>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160108_2*m_h_i*1_3_1"/>
  <p:tag name="KSO_WM_TEMPLATE_CATEGORY" val="diagram"/>
  <p:tag name="KSO_WM_TEMPLATE_INDEX" val="160108"/>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6.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160108_2*m_h_a*1_3_1"/>
  <p:tag name="KSO_WM_TEMPLATE_CATEGORY" val="diagram"/>
  <p:tag name="KSO_WM_TEMPLATE_INDEX" val="160108"/>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17.xml><?xml version="1.0" encoding="utf-8"?>
<p:tagLst xmlns:p="http://schemas.openxmlformats.org/presentationml/2006/main">
  <p:tag name="KSO_WM_UNIT_SUBTYPE" val="a"/>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160108_2*m_h_f*1_3_1"/>
  <p:tag name="KSO_WM_TEMPLATE_CATEGORY" val="diagram"/>
  <p:tag name="KSO_WM_TEMPLATE_INDEX" val="16010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18.xml><?xml version="1.0" encoding="utf-8"?>
<p:tagLst xmlns:p="http://schemas.openxmlformats.org/presentationml/2006/main">
  <p:tag name="KSO_WM_UNIT_ISCONTENTSTITLE" val="0"/>
  <p:tag name="KSO_WM_UNIT_NOCLEAR" val="0"/>
  <p:tag name="KSO_WM_UNIT_BIND_DECORATION_IDS" val="diagram160108_2*m_i*1_2;diagram160108_2*m_i*1_3"/>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160108_2*m_h_i*1_1_1"/>
  <p:tag name="KSO_WM_TEMPLATE_CATEGORY" val="diagram"/>
  <p:tag name="KSO_WM_TEMPLATE_INDEX" val="160108"/>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9.xml><?xml version="1.0" encoding="utf-8"?>
<p:tagLst xmlns:p="http://schemas.openxmlformats.org/presentationml/2006/main">
  <p:tag name="KSO_WM_UNIT_SUBTYPE" val="a"/>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160108_2*m_h_f*1_1_1"/>
  <p:tag name="KSO_WM_TEMPLATE_CATEGORY" val="diagram"/>
  <p:tag name="KSO_WM_TEMPLATE_INDEX" val="16010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160108_2*m_h_a*1_1_1"/>
  <p:tag name="KSO_WM_TEMPLATE_CATEGORY" val="diagram"/>
  <p:tag name="KSO_WM_TEMPLATE_INDEX" val="160108"/>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21.xml><?xml version="1.0" encoding="utf-8"?>
<p:tagLst xmlns:p="http://schemas.openxmlformats.org/presentationml/2006/main">
  <p:tag name="KSO_WM_UNIT_ISCONTENTSTITLE" val="0"/>
  <p:tag name="KSO_WM_UNIT_NOCLEAR" val="0"/>
  <p:tag name="KSO_WM_UNIT_BIND_DECORATION_IDS" val="diagram160108_2*m_i*1_4;diagram160108_2*m_i*1_5"/>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160108_2*m_h_i*1_2_1"/>
  <p:tag name="KSO_WM_TEMPLATE_CATEGORY" val="diagram"/>
  <p:tag name="KSO_WM_TEMPLATE_INDEX" val="160108"/>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22.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160108_2*m_h_a*1_2_1"/>
  <p:tag name="KSO_WM_TEMPLATE_CATEGORY" val="diagram"/>
  <p:tag name="KSO_WM_TEMPLATE_INDEX" val="160108"/>
  <p:tag name="KSO_WM_UNIT_LAYERLEVEL" val="1_1_1"/>
  <p:tag name="KSO_WM_TAG_VERSION" val="1.0"/>
  <p:tag name="KSO_WM_BEAUTIFY_FLAG" val="#wm#"/>
  <p:tag name="KSO_WM_UNIT_PRESET_TEXT" val="添加标题"/>
  <p:tag name="KSO_WM_UNIT_TEXT_FILL_FORE_SCHEMECOLOR_INDEX" val="14"/>
  <p:tag name="KSO_WM_UNIT_TEXT_FILL_TYPE" val="1"/>
</p:tagLst>
</file>

<file path=ppt/tags/tag23.xml><?xml version="1.0" encoding="utf-8"?>
<p:tagLst xmlns:p="http://schemas.openxmlformats.org/presentationml/2006/main">
  <p:tag name="KSO_WM_UNIT_SUBTYPE" val="a"/>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160108_2*m_h_f*1_2_1"/>
  <p:tag name="KSO_WM_TEMPLATE_CATEGORY" val="diagram"/>
  <p:tag name="KSO_WM_TEMPLATE_INDEX" val="16010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1"/>
  <p:tag name="KSO_WM_UNIT_ID" val="diagram20228121_2*q_i*1_1"/>
  <p:tag name="KSO_WM_UNIT_LAYERLEVEL" val="1_1"/>
  <p:tag name="KSO_WM_UNIT_FILL_FORE_SCHEMECOLOR_INDEX" val="5"/>
  <p:tag name="KSO_WM_UNIT_FILL_TYPE" val="1"/>
  <p:tag name="KSO_WM_UNIT_TEXT_FILL_FORE_SCHEMECOLOR_INDEX" val="2"/>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2"/>
  <p:tag name="KSO_WM_UNIT_ID" val="diagram20228121_2*q_i*1_2"/>
  <p:tag name="KSO_WM_UNIT_LAYERLEVEL" val="1_1"/>
  <p:tag name="KSO_WM_UNIT_FILL_FORE_SCHEMECOLOR_INDEX" val="5"/>
  <p:tag name="KSO_WM_UNIT_FILL_TYPE" val="1"/>
  <p:tag name="KSO_WM_UNIT_SHADOW_SCHEMECOLOR_INDEX" val="5"/>
  <p:tag name="KSO_WM_UNIT_TEXT_FILL_FORE_SCHEMECOLOR_INDEX" val="2"/>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3"/>
  <p:tag name="KSO_WM_UNIT_ID" val="diagram20228121_2*q_i*1_3"/>
  <p:tag name="KSO_WM_UNIT_LAYERLEVEL" val="1_1"/>
  <p:tag name="KSO_WM_UNIT_LINE_FORE_SCHEMECOLOR_INDEX" val="5"/>
  <p:tag name="KSO_WM_UNIT_LINE_FILL_TYPE" val="2"/>
  <p:tag name="KSO_WM_UNIT_TEXT_FILL_FORE_SCHEMECOLOR_INDEX" val="2"/>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4"/>
  <p:tag name="KSO_WM_UNIT_ID" val="diagram20228121_2*q_i*1_4"/>
  <p:tag name="KSO_WM_UNIT_LAYERLEVEL" val="1_1"/>
  <p:tag name="KSO_WM_UNIT_LINE_FORE_SCHEMECOLOR_INDEX" val="5"/>
  <p:tag name="KSO_WM_UNIT_LINE_FILL_TYPE" val="2"/>
  <p:tag name="KSO_WM_UNIT_TEXT_FILL_FORE_SCHEMECOLOR_INDEX" val="2"/>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DIAGRAM_GROUP_CODE" val="q1-1"/>
  <p:tag name="KSO_WM_UNIT_TYPE" val="q_i"/>
  <p:tag name="KSO_WM_UNIT_INDEX" val="1_5"/>
  <p:tag name="KSO_WM_UNIT_ID" val="diagram20228121_2*q_i*1_5"/>
  <p:tag name="KSO_WM_UNIT_LAYERLEVEL" val="1_1"/>
  <p:tag name="KSO_WM_UNIT_LINE_FORE_SCHEMECOLOR_INDEX" val="5"/>
  <p:tag name="KSO_WM_UNIT_LINE_FILL_TYPE" val="2"/>
  <p:tag name="KSO_WM_UNIT_TEXT_FILL_FORE_SCHEMECOLOR_INDEX" val="2"/>
  <p:tag name="KSO_WM_UNIT_TEXT_FILL_TYPE" val="1"/>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VALUE" val="236*236"/>
  <p:tag name="KSO_WM_DIAGRAM_GROUP_CODE" val="q1-1"/>
  <p:tag name="KSO_WM_UNIT_TYPE" val="q_x"/>
  <p:tag name="KSO_WM_UNIT_INDEX" val="1_1"/>
  <p:tag name="KSO_WM_UNIT_ID" val="diagram20228121_2*q_x*1_1"/>
  <p:tag name="KSO_WM_UNIT_LAYERLEVEL" val="1_1"/>
  <p:tag name="KSO_WM_UNIT_SHADOW_SCHEMECOLOR_INDEX" val="5"/>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ISCONTENTSTITLE" val="0"/>
  <p:tag name="KSO_WM_UNIT_ISNUMDGMTITLE" val="0"/>
  <p:tag name="KSO_WM_UNIT_PRESET_TEXT" val="添加标题"/>
  <p:tag name="KSO_WM_UNIT_NOCLEAR" val="0"/>
  <p:tag name="KSO_WM_DIAGRAM_GROUP_CODE" val="q1-1"/>
  <p:tag name="KSO_WM_UNIT_TYPE" val="q_h_a"/>
  <p:tag name="KSO_WM_UNIT_LAYERLEVEL" val="1_1_1"/>
  <p:tag name="KSO_WM_UNIT_VALUE" val="5"/>
  <p:tag name="KSO_WM_UNIT_INDEX" val="1_1_1"/>
  <p:tag name="KSO_WM_UNIT_ID" val="diagram20228121_2*q_h_a*1_1_1"/>
  <p:tag name="KSO_WM_UNIT_TEXT_FILL_FORE_SCHEMECOLOR_INDEX" val="6"/>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SUBTYPE" val="a"/>
  <p:tag name="KSO_WM_UNIT_PRESET_TEXT" val="单击此处输入你的正文。"/>
  <p:tag name="KSO_WM_UNIT_NOCLEAR" val="0"/>
  <p:tag name="KSO_WM_UNIT_VALUE" val="12"/>
  <p:tag name="KSO_WM_DIAGRAM_GROUP_CODE" val="q1-1"/>
  <p:tag name="KSO_WM_UNIT_TYPE" val="q_h_f"/>
  <p:tag name="KSO_WM_UNIT_LAYERLEVEL" val="1_1_1"/>
  <p:tag name="KSO_WM_UNIT_INDEX" val="1_1_1"/>
  <p:tag name="KSO_WM_UNIT_ID" val="diagram20228121_2*q_h_f*1_1_1"/>
  <p:tag name="KSO_WM_UNIT_TEXT_FILL_FORE_SCHEMECOLOR_INDEX" val="13"/>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ISCONTENTSTITLE" val="0"/>
  <p:tag name="KSO_WM_UNIT_ISNUMDGMTITLE" val="0"/>
  <p:tag name="KSO_WM_UNIT_PRESET_TEXT" val="添加标题"/>
  <p:tag name="KSO_WM_UNIT_NOCLEAR" val="0"/>
  <p:tag name="KSO_WM_DIAGRAM_GROUP_CODE" val="q1-1"/>
  <p:tag name="KSO_WM_UNIT_TYPE" val="q_h_a"/>
  <p:tag name="KSO_WM_UNIT_LAYERLEVEL" val="1_1_1"/>
  <p:tag name="KSO_WM_UNIT_VALUE" val="5"/>
  <p:tag name="KSO_WM_UNIT_INDEX" val="1_2_1"/>
  <p:tag name="KSO_WM_UNIT_ID" val="diagram20228121_2*q_h_a*1_2_1"/>
  <p:tag name="KSO_WM_UNIT_TEXT_FILL_FORE_SCHEMECOLOR_INDEX" val="5"/>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wm#"/>
  <p:tag name="KSO_WM_UNIT_SUBTYPE" val="a"/>
  <p:tag name="KSO_WM_UNIT_PRESET_TEXT" val="单击此处输入你的正文。"/>
  <p:tag name="KSO_WM_UNIT_NOCLEAR" val="0"/>
  <p:tag name="KSO_WM_UNIT_VALUE" val="12"/>
  <p:tag name="KSO_WM_DIAGRAM_GROUP_CODE" val="q1-1"/>
  <p:tag name="KSO_WM_UNIT_TYPE" val="q_h_f"/>
  <p:tag name="KSO_WM_UNIT_LAYERLEVEL" val="1_1_1"/>
  <p:tag name="KSO_WM_UNIT_INDEX" val="1_2_1"/>
  <p:tag name="KSO_WM_UNIT_ID" val="diagram20228121_2*q_h_f*1_2_1"/>
  <p:tag name="KSO_WM_UNIT_TEXT_FILL_FORE_SCHEMECOLOR_INDEX" val="13"/>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UNIT_LAYERLEVEL" val="1"/>
  <p:tag name="KSO_WM_TAG_VERSION" val="1.0"/>
  <p:tag name="KSO_WM_BEAUTIFY_FLAG" val="#wm#"/>
  <p:tag name="KSO_WM_DIAGRAM_GROUP_CODE" val="q1-1"/>
  <p:tag name="KSO_WM_UNIT_TYPE" val="i"/>
  <p:tag name="KSO_WM_UNIT_INDEX" val="1"/>
  <p:tag name="KSO_WM_UNIT_ID" val="diagram20228121_2*i*1"/>
  <p:tag name="KSO_WM_UNIT_FILL_FORE_SCHEMECOLOR_INDEX" val="5"/>
  <p:tag name="KSO_WM_UNIT_FILL_TYPE" val="1"/>
  <p:tag name="KSO_WM_UNIT_TEXT_FILL_FORE_SCHEMECOLOR_INDEX" val="2"/>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UNIT_LAYERLEVEL" val="1"/>
  <p:tag name="KSO_WM_TAG_VERSION" val="1.0"/>
  <p:tag name="KSO_WM_BEAUTIFY_FLAG" val="#wm#"/>
  <p:tag name="KSO_WM_DIAGRAM_GROUP_CODE" val="q1-1"/>
  <p:tag name="KSO_WM_UNIT_TYPE" val="i"/>
  <p:tag name="KSO_WM_UNIT_INDEX" val="1"/>
  <p:tag name="KSO_WM_UNIT_ID" val="diagram20228121_2*i*1"/>
  <p:tag name="KSO_WM_UNIT_FILL_FORE_SCHEMECOLOR_INDEX" val="5"/>
  <p:tag name="KSO_WM_UNIT_FILL_TYPE" val="1"/>
  <p:tag name="KSO_WM_UNIT_TEXT_FILL_FORE_SCHEMECOLOR_INDEX" val="2"/>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69785_1*q_h_i*1_1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69785_1*q_h_i*1_3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69785_1*q_h_i*1_2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785_1*q_h_i*1_2_2"/>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785_1*q_h_i*1_1_2"/>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9785_1*q_h_i*1_3_2"/>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3"/>
  <p:tag name="KSO_WM_UNIT_ID" val="diagram20169785_1*q_h_i*1_2_3"/>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3"/>
  <p:tag name="KSO_WM_UNIT_ID" val="diagram20169785_1*q_h_i*1_3_3"/>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3"/>
  <p:tag name="KSO_WM_UNIT_ID" val="diagram20169785_1*q_h_i*1_1_3"/>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69785_1*q_i*1_1"/>
  <p:tag name="KSO_WM_TEMPLATE_CATEGORY" val="diagram"/>
  <p:tag name="KSO_WM_TEMPLATE_INDEX" val="20169785"/>
  <p:tag name="KSO_WM_UNIT_LAYERLEVEL" val="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69785_1*q_i*1_2"/>
  <p:tag name="KSO_WM_TEMPLATE_CATEGORY" val="diagram"/>
  <p:tag name="KSO_WM_TEMPLATE_INDEX" val="20169785"/>
  <p:tag name="KSO_WM_UNIT_LAYERLEVEL" val="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69785_1*q_i*1_3"/>
  <p:tag name="KSO_WM_TEMPLATE_CATEGORY" val="diagram"/>
  <p:tag name="KSO_WM_TEMPLATE_INDEX" val="20169785"/>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69785_1*q_i*1_4"/>
  <p:tag name="KSO_WM_TEMPLATE_CATEGORY" val="diagram"/>
  <p:tag name="KSO_WM_TEMPLATE_INDEX" val="20169785"/>
  <p:tag name="KSO_WM_UNIT_LAYERLEVEL" val="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785_1*q_h_f*1_1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51.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785_1*q_h_f*1_2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5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69785_1*q_h_f*1_3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53.xml><?xml version="1.0" encoding="utf-8"?>
<p:tagLst xmlns:p="http://schemas.openxmlformats.org/presentationml/2006/main">
  <p:tag name="KSO_WM_UNIT_VALUE" val="151*159"/>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169785_1*q_x*1_1"/>
  <p:tag name="KSO_WM_TEMPLATE_CATEGORY" val="diagram"/>
  <p:tag name="KSO_WM_TEMPLATE_INDEX" val="20169785"/>
  <p:tag name="KSO_WM_UNIT_LAYERLEVEL" val="1_1"/>
  <p:tag name="KSO_WM_TAG_VERSION" val="1.0"/>
  <p:tag name="KSO_WM_BEAUTIFY_FLAG" val="#wm#"/>
</p:tagLst>
</file>

<file path=ppt/tags/tag54.xml><?xml version="1.0" encoding="utf-8"?>
<p:tagLst xmlns:p="http://schemas.openxmlformats.org/presentationml/2006/main">
  <p:tag name="KSO_WM_UNIT_VALUE" val="130*188"/>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69785_1*q_h_x*1_2_1"/>
  <p:tag name="KSO_WM_TEMPLATE_CATEGORY" val="diagram"/>
  <p:tag name="KSO_WM_TEMPLATE_INDEX" val="20169785"/>
  <p:tag name="KSO_WM_UNIT_LAYERLEVEL" val="1_1_1"/>
  <p:tag name="KSO_WM_TAG_VERSION" val="1.0"/>
  <p:tag name="KSO_WM_BEAUTIFY_FLAG" val="#wm#"/>
</p:tagLst>
</file>

<file path=ppt/tags/tag55.xml><?xml version="1.0" encoding="utf-8"?>
<p:tagLst xmlns:p="http://schemas.openxmlformats.org/presentationml/2006/main">
  <p:tag name="KSO_WM_UNIT_VALUE" val="164*159"/>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69785_1*q_h_x*1_1_1"/>
  <p:tag name="KSO_WM_TEMPLATE_CATEGORY" val="diagram"/>
  <p:tag name="KSO_WM_TEMPLATE_INDEX" val="20169785"/>
  <p:tag name="KSO_WM_UNIT_LAYERLEVEL" val="1_1_1"/>
  <p:tag name="KSO_WM_TAG_VERSION" val="1.0"/>
  <p:tag name="KSO_WM_BEAUTIFY_FLAG" val="#wm#"/>
</p:tagLst>
</file>

<file path=ppt/tags/tag56.xml><?xml version="1.0" encoding="utf-8"?>
<p:tagLst xmlns:p="http://schemas.openxmlformats.org/presentationml/2006/main">
  <p:tag name="KSO_WM_UNIT_VALUE" val="198*174"/>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69785_1*q_h_x*1_3_1"/>
  <p:tag name="KSO_WM_TEMPLATE_CATEGORY" val="diagram"/>
  <p:tag name="KSO_WM_TEMPLATE_INDEX" val="20169785"/>
  <p:tag name="KSO_WM_UNIT_LAYERLEVEL" val="1_1_1"/>
  <p:tag name="KSO_WM_TAG_VERSION" val="1.0"/>
  <p:tag name="KSO_WM_BEAUTIFY_FLAG" val="#wm#"/>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UNIT_FILL_FORE_SCHEMECOLOR_INDEX_BRIGHTNESS" val="0"/>
  <p:tag name="KSO_WM_UNIT_FILL_FORE_SCHEMECOLOR_INDEX" val="16"/>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67_1*q_i*1_1"/>
  <p:tag name="KSO_WM_TEMPLATE_CATEGORY" val="diagram"/>
  <p:tag name="KSO_WM_TEMPLATE_INDEX" val="20227967"/>
  <p:tag name="KSO_WM_UNIT_LAYERLEVEL" val="1_1"/>
  <p:tag name="KSO_WM_TAG_VERSION" val="1.0"/>
  <p:tag name="KSO_WM_BEAUTIFY_FLAG" val="#wm#"/>
</p:tagLst>
</file>

<file path=ppt/tags/tag62.xml><?xml version="1.0" encoding="utf-8"?>
<p:tagLst xmlns:p="http://schemas.openxmlformats.org/presentationml/2006/main">
  <p:tag name="KSO_WM_UNIT_FILL_FORE_SCHEMECOLOR_INDEX_BRIGHTNESS" val="0"/>
  <p:tag name="KSO_WM_UNIT_FILL_FORE_SCHEMECOLOR_INDEX" val="7"/>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27967_1*q_h_i*1_1_2"/>
  <p:tag name="KSO_WM_TEMPLATE_CATEGORY" val="diagram"/>
  <p:tag name="KSO_WM_TEMPLATE_INDEX" val="20227967"/>
  <p:tag name="KSO_WM_UNIT_LAYERLEVEL" val="1_1_1"/>
  <p:tag name="KSO_WM_TAG_VERSION" val="1.0"/>
  <p:tag name="KSO_WM_BEAUTIFY_FLAG" val="#wm#"/>
</p:tagLst>
</file>

<file path=ppt/tags/tag63.xml><?xml version="1.0" encoding="utf-8"?>
<p:tagLst xmlns:p="http://schemas.openxmlformats.org/presentationml/2006/main">
  <p:tag name="KSO_WM_UNIT_FILL_FORE_SCHEMECOLOR_INDEX_BRIGHTNESS" val="0"/>
  <p:tag name="KSO_WM_UNIT_FILL_FORE_SCHEMECOLOR_INDEX" val="8"/>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27967_1*q_h_i*1_2_2"/>
  <p:tag name="KSO_WM_TEMPLATE_CATEGORY" val="diagram"/>
  <p:tag name="KSO_WM_TEMPLATE_INDEX" val="20227967"/>
  <p:tag name="KSO_WM_UNIT_LAYERLEVEL" val="1_1_1"/>
  <p:tag name="KSO_WM_TAG_VERSION" val="1.0"/>
  <p:tag name="KSO_WM_BEAUTIFY_FLAG" val="#wm#"/>
</p:tagLst>
</file>

<file path=ppt/tags/tag64.xml><?xml version="1.0" encoding="utf-8"?>
<p:tagLst xmlns:p="http://schemas.openxmlformats.org/presentationml/2006/main">
  <p:tag name="KSO_WM_UNIT_TEXT_FILL_FORE_SCHEMECOLOR_INDEX_BRIGHTNESS" val="-0.25"/>
  <p:tag name="KSO_WM_UNIT_TEXT_FILL_FORE_SCHEMECOLOR_INDEX" val="7"/>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67_1*q_h_a*1_1_1"/>
  <p:tag name="KSO_WM_TEMPLATE_CATEGORY" val="diagram"/>
  <p:tag name="KSO_WM_TEMPLATE_INDEX" val="20227967"/>
  <p:tag name="KSO_WM_UNIT_LAYERLEVEL" val="1_1_1"/>
  <p:tag name="KSO_WM_TAG_VERSION" val="1.0"/>
  <p:tag name="KSO_WM_BEAUTIFY_FLAG" val="#wm#"/>
</p:tagLst>
</file>

<file path=ppt/tags/tag65.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7967_1*q_h_f*1_1_1"/>
  <p:tag name="KSO_WM_TEMPLATE_CATEGORY" val="diagram"/>
  <p:tag name="KSO_WM_TEMPLATE_INDEX" val="20227967"/>
  <p:tag name="KSO_WM_UNIT_LAYERLEVEL" val="1_1_1"/>
  <p:tag name="KSO_WM_TAG_VERSION" val="1.0"/>
  <p:tag name="KSO_WM_BEAUTIFY_FLAG" val="#wm#"/>
</p:tagLst>
</file>

<file path=ppt/tags/tag66.xml><?xml version="1.0" encoding="utf-8"?>
<p:tagLst xmlns:p="http://schemas.openxmlformats.org/presentationml/2006/main">
  <p:tag name="KSO_WM_UNIT_TEXT_FILL_FORE_SCHEMECOLOR_INDEX_BRIGHTNESS" val="-0.25"/>
  <p:tag name="KSO_WM_UNIT_TEXT_FILL_FORE_SCHEMECOLOR_INDEX" val="8"/>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67_1*q_h_a*1_2_1"/>
  <p:tag name="KSO_WM_TEMPLATE_CATEGORY" val="diagram"/>
  <p:tag name="KSO_WM_TEMPLATE_INDEX" val="20227967"/>
  <p:tag name="KSO_WM_UNIT_LAYERLEVEL" val="1_1_1"/>
  <p:tag name="KSO_WM_TAG_VERSION" val="1.0"/>
  <p:tag name="KSO_WM_BEAUTIFY_FLAG" val="#wm#"/>
</p:tagLst>
</file>

<file path=ppt/tags/tag67.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7967_1*q_h_f*1_2_1"/>
  <p:tag name="KSO_WM_TEMPLATE_CATEGORY" val="diagram"/>
  <p:tag name="KSO_WM_TEMPLATE_INDEX" val="20227967"/>
  <p:tag name="KSO_WM_UNIT_LAYERLEVEL" val="1_1_1"/>
  <p:tag name="KSO_WM_TAG_VERSION" val="1.0"/>
  <p:tag name="KSO_WM_BEAUTIFY_FLAG" val="#wm#"/>
</p:tagLst>
</file>

<file path=ppt/tags/tag68.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27967_1*q_h_x*1_1_1"/>
  <p:tag name="KSO_WM_TEMPLATE_CATEGORY" val="diagram"/>
  <p:tag name="KSO_WM_TEMPLATE_INDEX" val="20227967"/>
  <p:tag name="KSO_WM_UNIT_LAYERLEVEL" val="1_1_1"/>
  <p:tag name="KSO_WM_TAG_VERSION" val="1.0"/>
  <p:tag name="KSO_WM_BEAUTIFY_FLAG" val="#wm#"/>
</p:tagLst>
</file>

<file path=ppt/tags/tag69.xml><?xml version="1.0" encoding="utf-8"?>
<p:tagLst xmlns:p="http://schemas.openxmlformats.org/presentationml/2006/main">
  <p:tag name="KSO_WM_UNIT_VALUE" val="476*47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67_1*q_x*1_1"/>
  <p:tag name="KSO_WM_TEMPLATE_CATEGORY" val="diagram"/>
  <p:tag name="KSO_WM_TEMPLATE_INDEX" val="20227967"/>
  <p:tag name="KSO_WM_UNIT_LAYERLEVEL" val="1_1"/>
  <p:tag name="KSO_WM_TAG_VERSION" val="1.0"/>
  <p:tag name="KSO_WM_BEAUTIFY_FLAG" val="#wm#"/>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27967_1*q_h_x*1_2_1"/>
  <p:tag name="KSO_WM_TEMPLATE_CATEGORY" val="diagram"/>
  <p:tag name="KSO_WM_TEMPLATE_INDEX" val="20227967"/>
  <p:tag name="KSO_WM_UNIT_LAYERLEVEL" val="1_1_1"/>
  <p:tag name="KSO_WM_TAG_VERSION" val="1.0"/>
  <p:tag name="KSO_WM_BEAUTIFY_FLAG" val="#wm#"/>
</p:tagLst>
</file>

<file path=ppt/tags/tag71.xml><?xml version="1.0" encoding="utf-8"?>
<p:tagLst xmlns:p="http://schemas.openxmlformats.org/presentationml/2006/main">
  <p:tag name="KSO_WM_UNIT_LINE_FORE_SCHEMECOLOR_INDEX_BRIGHTNESS" val="0"/>
  <p:tag name="KSO_WM_UNIT_LINE_FORE_SCHEMECOLOR_INDEX" val="7"/>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27967_1*q_h_i*1_1_1"/>
  <p:tag name="KSO_WM_TEMPLATE_CATEGORY" val="diagram"/>
  <p:tag name="KSO_WM_TEMPLATE_INDEX" val="20227967"/>
  <p:tag name="KSO_WM_UNIT_LAYERLEVEL" val="1_1_1"/>
  <p:tag name="KSO_WM_TAG_VERSION" val="1.0"/>
  <p:tag name="KSO_WM_BEAUTIFY_FLAG" val="#wm#"/>
</p:tagLst>
</file>

<file path=ppt/tags/tag72.xml><?xml version="1.0" encoding="utf-8"?>
<p:tagLst xmlns:p="http://schemas.openxmlformats.org/presentationml/2006/main">
  <p:tag name="KSO_WM_UNIT_LINE_FORE_SCHEMECOLOR_INDEX_BRIGHTNESS" val="0"/>
  <p:tag name="KSO_WM_UNIT_LINE_FORE_SCHEMECOLOR_INDEX" val="8"/>
  <p:tag name="KSO_WM_UNIT_LINE_FILL_TYPE" val="2"/>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27967_1*q_h_i*1_2_1"/>
  <p:tag name="KSO_WM_TEMPLATE_CATEGORY" val="diagram"/>
  <p:tag name="KSO_WM_TEMPLATE_INDEX" val="20227967"/>
  <p:tag name="KSO_WM_UNIT_LAYERLEVEL" val="1_1_1"/>
  <p:tag name="KSO_WM_TAG_VERSION" val="1.0"/>
  <p:tag name="KSO_WM_BEAUTIFY_FLAG" val="#wm#"/>
</p:tagLst>
</file>

<file path=ppt/tags/tag73.xml><?xml version="1.0" encoding="utf-8"?>
<p:tagLst xmlns:p="http://schemas.openxmlformats.org/presentationml/2006/main">
  <p:tag name="KSO_WM_UNIT_LINE_FORE_SCHEMECOLOR_INDEX_BRIGHTNESS" val="0"/>
  <p:tag name="KSO_WM_UNIT_LINE_FORE_SCHEMECOLOR_INDEX" val="8"/>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67_1*q_i*1_2"/>
  <p:tag name="KSO_WM_TEMPLATE_CATEGORY" val="diagram"/>
  <p:tag name="KSO_WM_TEMPLATE_INDEX" val="20227967"/>
  <p:tag name="KSO_WM_UNIT_LAYERLEVEL" val="1_1"/>
  <p:tag name="KSO_WM_TAG_VERSION" val="1.0"/>
  <p:tag name="KSO_WM_BEAUTIFY_FLAG" val="#wm#"/>
</p:tagLst>
</file>

<file path=ppt/tags/tag74.xml><?xml version="1.0" encoding="utf-8"?>
<p:tagLst xmlns:p="http://schemas.openxmlformats.org/presentationml/2006/main">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67_1*q_i*1_3"/>
  <p:tag name="KSO_WM_TEMPLATE_CATEGORY" val="diagram"/>
  <p:tag name="KSO_WM_TEMPLATE_INDEX" val="20227967"/>
  <p:tag name="KSO_WM_UNIT_LAYERLEVEL" val="1_1"/>
  <p:tag name="KSO_WM_TAG_VERSION" val="1.0"/>
  <p:tag name="KSO_WM_BEAUTIFY_FLAG" val="#wm#"/>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UNIT_SUBTYPE" val="a"/>
  <p:tag name="KSO_WM_UNIT_PRESET_TEXT" val="单击此处添加文本具体内容"/>
  <p:tag name="KSO_WM_UNIT_NOCLEAR" val="0"/>
  <p:tag name="KSO_WM_UNIT_VALUE" val="13"/>
  <p:tag name="KSO_WM_UNIT_HIGHLIGHT" val="0"/>
  <p:tag name="KSO_WM_UNIT_COMPATIBLE" val="0"/>
  <p:tag name="KSO_WM_UNIT_DIAGRAM_ISNUMVISUAL" val="0"/>
  <p:tag name="KSO_WM_UNIT_DIAGRAM_ISREFERUNIT" val="0"/>
  <p:tag name="KSO_WM_DIAGRAM_GROUP_CODE" val="q1-1"/>
  <p:tag name="KSO_WM_UNIT_TYPE" val="q_h_h_f"/>
  <p:tag name="KSO_WM_UNIT_INDEX" val="1_2_1_1"/>
  <p:tag name="KSO_WM_UNIT_ID" val="diagram20186275_1*q_h_h_f*1_2_1_1"/>
  <p:tag name="KSO_WM_TEMPLATE_CATEGORY" val="diagram"/>
  <p:tag name="KSO_WM_TEMPLATE_INDEX" val="20186275"/>
  <p:tag name="KSO_WM_UNIT_LAYERLEVEL" val="1_1_1_1"/>
  <p:tag name="KSO_WM_TAG_VERSION" val="1.0"/>
  <p:tag name="KSO_WM_BEAUTIFY_FLAG" val="#wm#"/>
  <p:tag name="KSO_WM_UNIT_TEXT_FILL_FORE_SCHEMECOLOR_INDEX" val="13"/>
  <p:tag name="KSO_WM_UNIT_TEXT_FILL_TYPE" val="1"/>
</p:tagLst>
</file>

<file path=ppt/tags/tag77.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q1-1"/>
  <p:tag name="KSO_WM_UNIT_TYPE" val="q_h_h_a"/>
  <p:tag name="KSO_WM_UNIT_INDEX" val="1_2_1_1"/>
  <p:tag name="KSO_WM_UNIT_ID" val="diagram20186275_1*q_h_h_a*1_2_1_1"/>
  <p:tag name="KSO_WM_TEMPLATE_CATEGORY" val="diagram"/>
  <p:tag name="KSO_WM_TEMPLATE_INDEX" val="20186275"/>
  <p:tag name="KSO_WM_UNIT_LAYERLEVEL" val="1_1_1_1"/>
  <p:tag name="KSO_WM_TAG_VERSION" val="1.0"/>
  <p:tag name="KSO_WM_BEAUTIFY_FLAG" val="#wm#"/>
  <p:tag name="KSO_WM_UNIT_TEXT_FILL_FORE_SCHEMECOLOR_INDEX" val="6"/>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86275_1*q_i*1_1"/>
  <p:tag name="KSO_WM_TEMPLATE_CATEGORY" val="diagram"/>
  <p:tag name="KSO_WM_TEMPLATE_INDEX" val="20186275"/>
  <p:tag name="KSO_WM_UNIT_LAYERLEVEL" val="1_1"/>
  <p:tag name="KSO_WM_TAG_VERSION" val="1.0"/>
  <p:tag name="KSO_WM_BEAUTIFY_FLAG" val="#wm#"/>
  <p:tag name="KSO_WM_UNIT_FILL_FORE_SCHEMECOLOR_INDEX" val="15"/>
  <p:tag name="KSO_WM_UNIT_FILL_TYPE" val="1"/>
  <p:tag name="KSO_WM_UNIT_TEXT_FILL_FORE_SCHEMECOLOR_INDEX" val="13"/>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86275_1*q_i*1_2"/>
  <p:tag name="KSO_WM_TEMPLATE_CATEGORY" val="diagram"/>
  <p:tag name="KSO_WM_TEMPLATE_INDEX" val="20186275"/>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160108_2*m_i*1_1"/>
  <p:tag name="KSO_WM_TEMPLATE_CATEGORY" val="diagram"/>
  <p:tag name="KSO_WM_TEMPLATE_INDEX" val="160108"/>
  <p:tag name="KSO_WM_UNIT_LAYERLEVEL" val="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80.xml><?xml version="1.0" encoding="utf-8"?>
<p:tagLst xmlns:p="http://schemas.openxmlformats.org/presentationml/2006/main">
  <p:tag name="KSO_WM_UNIT_SUBTYPE" val="a"/>
  <p:tag name="KSO_WM_UNIT_PRESET_TEXT" val="单击此处添加文本具体内容"/>
  <p:tag name="KSO_WM_UNIT_NOCLEAR" val="0"/>
  <p:tag name="KSO_WM_UNIT_VALUE" val="13"/>
  <p:tag name="KSO_WM_UNIT_HIGHLIGHT" val="0"/>
  <p:tag name="KSO_WM_UNIT_COMPATIBLE" val="0"/>
  <p:tag name="KSO_WM_UNIT_DIAGRAM_ISNUMVISUAL" val="0"/>
  <p:tag name="KSO_WM_UNIT_DIAGRAM_ISREFERUNIT" val="0"/>
  <p:tag name="KSO_WM_DIAGRAM_GROUP_CODE" val="q1-1"/>
  <p:tag name="KSO_WM_UNIT_TYPE" val="q_h_h_f"/>
  <p:tag name="KSO_WM_UNIT_INDEX" val="1_1_1_1"/>
  <p:tag name="KSO_WM_UNIT_ID" val="diagram20186275_1*q_h_h_f*1_1_1_1"/>
  <p:tag name="KSO_WM_TEMPLATE_CATEGORY" val="diagram"/>
  <p:tag name="KSO_WM_TEMPLATE_INDEX" val="20186275"/>
  <p:tag name="KSO_WM_UNIT_LAYERLEVEL" val="1_1_1_1"/>
  <p:tag name="KSO_WM_TAG_VERSION" val="1.0"/>
  <p:tag name="KSO_WM_BEAUTIFY_FLAG" val="#wm#"/>
  <p:tag name="KSO_WM_UNIT_TEXT_FILL_FORE_SCHEMECOLOR_INDEX" val="13"/>
  <p:tag name="KSO_WM_UNIT_TEXT_FILL_TYPE" val="1"/>
</p:tagLst>
</file>

<file path=ppt/tags/tag81.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q1-1"/>
  <p:tag name="KSO_WM_UNIT_TYPE" val="q_h_h_a"/>
  <p:tag name="KSO_WM_UNIT_INDEX" val="1_1_1_1"/>
  <p:tag name="KSO_WM_UNIT_ID" val="diagram20186275_1*q_h_h_a*1_1_1_1"/>
  <p:tag name="KSO_WM_TEMPLATE_CATEGORY" val="diagram"/>
  <p:tag name="KSO_WM_TEMPLATE_INDEX" val="20186275"/>
  <p:tag name="KSO_WM_UNIT_LAYERLEVEL" val="1_1_1_1"/>
  <p:tag name="KSO_WM_TAG_VERSION" val="1.0"/>
  <p:tag name="KSO_WM_BEAUTIFY_FLAG" val="#wm#"/>
  <p:tag name="KSO_WM_UNIT_TEXT_FILL_FORE_SCHEMECOLOR_INDEX" val="5"/>
  <p:tag name="KSO_WM_UNIT_TEXT_FILL_TYPE" val="1"/>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PP_MARK_KEY" val="7cacf78b-9b70-4a39-840d-a097007d870d"/>
  <p:tag name="COMMONDATA" val="eyJjb3VudCI6NywiaGRpZCI6IjYyMWQ3OTM0N2E4ZDk5MDkwNmNjOTVkMjkxY2U1M2Y0IiwidXNlckNvdW50IjozfQ=="/>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160108_2*m_h_i*1_1_3"/>
  <p:tag name="KSO_WM_TEMPLATE_CATEGORY" val="diagram"/>
  <p:tag name="KSO_WM_TEMPLATE_INDEX" val="160108"/>
  <p:tag name="KSO_WM_UNIT_LAYERLEVEL" val="1_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3331</Words>
  <Application>WPS 演示</Application>
  <PresentationFormat>宽屏</PresentationFormat>
  <Paragraphs>174</Paragraphs>
  <Slides>21</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21</vt:i4>
      </vt:variant>
    </vt:vector>
  </HeadingPairs>
  <TitlesOfParts>
    <vt:vector size="34" baseType="lpstr">
      <vt:lpstr>Arial</vt:lpstr>
      <vt:lpstr>宋体</vt:lpstr>
      <vt:lpstr>Wingdings</vt:lpstr>
      <vt:lpstr>黑体</vt:lpstr>
      <vt:lpstr>汉仪文黑-55简</vt:lpstr>
      <vt:lpstr>Gill Sans</vt:lpstr>
      <vt:lpstr>微软雅黑</vt:lpstr>
      <vt:lpstr>Calibri</vt:lpstr>
      <vt:lpstr>Arial Unicode MS</vt:lpstr>
      <vt:lpstr>Calibri Light</vt:lpstr>
      <vt:lpstr>Times New Roman</vt:lpstr>
      <vt:lpstr>Gill Sans MT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微软公司</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尹 欢</dc:creator>
  <cp:lastModifiedBy>云卷云舒</cp:lastModifiedBy>
  <cp:revision>55</cp:revision>
  <dcterms:created xsi:type="dcterms:W3CDTF">2020-11-02T00:16:00Z</dcterms:created>
  <dcterms:modified xsi:type="dcterms:W3CDTF">2023-04-06T03:33:44Z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KSOTemplateUUID">
    <vt:lpwstr>v1.0_mb_FYPQbM/Idg0/3FlFuKmlMg==</vt:lpwstr>
  </property>
  <property fmtid="{D5CDD505-2E9C-101B-9397-08002B2CF9AE}" pid="4" name="ICV">
    <vt:lpwstr>EB2A524EA31F41FBB37A26437181D399</vt:lpwstr>
  </property>
</Properties>
</file>