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302" r:id="rId8"/>
    <p:sldId id="262" r:id="rId9"/>
    <p:sldId id="290" r:id="rId10"/>
    <p:sldId id="265" r:id="rId11"/>
    <p:sldId id="276" r:id="rId12"/>
    <p:sldId id="261" r:id="rId13"/>
    <p:sldId id="292" r:id="rId14"/>
    <p:sldId id="303" r:id="rId15"/>
    <p:sldId id="304" r:id="rId16"/>
    <p:sldId id="305" r:id="rId17"/>
    <p:sldId id="306" r:id="rId18"/>
    <p:sldId id="307" r:id="rId19"/>
    <p:sldId id="257" r:id="rId20"/>
  </p:sldIdLst>
  <p:sldSz cx="12192000" cy="6858000"/>
  <p:notesSz cx="6858000" cy="9144000"/>
  <p:embeddedFontLst>
    <p:embeddedFont>
      <p:font typeface="黑体" panose="02010609060101010101" charset="-122"/>
      <p:regular r:id="rId24"/>
    </p:embeddedFont>
    <p:embeddedFont>
      <p:font typeface="汉仪文黑-55简" panose="00020600040101010101" pitchFamily="18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  <p:embeddedFont>
      <p:font typeface="Calibri Light" panose="02010600030101010101" charset="-122"/>
      <p:regular r:id="rId30"/>
    </p:embeddedFont>
  </p:embeddedFontLst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7E90"/>
    <a:srgbClr val="FFDC97"/>
    <a:srgbClr val="9DCBDB"/>
    <a:srgbClr val="578FB7"/>
    <a:srgbClr val="FBCE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8.xml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jpeg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882419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2345" y="1579880"/>
            <a:ext cx="1043940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缪斐塞司博士有一天午饭后坐在门前晒太阳，看见一只猫在阳光下安详地打着盹，很是悠闲。时间一分一分地流走，每隔一段时间，猫都会随着阳光的转移而不停地变换睡觉的场地。这一切在我们看来是那样的司空见惯，可是却唤起了斐塞司博士的好奇。猫为什么喜欢呆在阳光下呢?猫喜欢呆在阳光下，那么这说明光和热对它一定是有益的。那对人呢?对人是不是也同样有益?这个想法在斐塞司的脑子里闪了一下。这个一闪而过的想法，成为闻名世界的“日光疗法”的触发点。之后不久，日光疗法便在世界上诞生了。斐塞司博士因此获得了诺贝尔医学奖。</a:t>
            </a:r>
            <a:endParaRPr lang="en-US" altLang="zh-CN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altLang="zh-CN" sz="16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我们家的院里也有这么一只睡懒觉的猫，我们也看到它一次次地趋近阳光，我们是不是能像斐塞司博士那样去想问题呢?1910年，德国科学家魏格纳因病卧床休息。在闲得无聊的时间里，他茫然地看着墙上悬挂的一张世界地图。一天，他突然发现，大西洋两岸的地形好像是互补的，南美大陆东部亚马逊河流域地区突出的部分，与非洲大陆西海岸的刚果、几内亚陷入的部分正好对应，可以把它们完全拼合在一起。这个发现让魏格纳兴奋不已，这两个大陆是不是原先就是连在一起的?如果是的话，那又是什么原因使它们分开了?魏格纳立即着手搜集大量的地质学、古生物学资料，终于推出了一个崭新的理论：大陆板块漂移说。</a:t>
            </a:r>
            <a:endParaRPr lang="en-US" altLang="zh-CN" sz="16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33087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85645" y="1156970"/>
            <a:ext cx="58712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/>
              <a:t>（一）竞赛时间安排与流程</a:t>
            </a:r>
            <a:endParaRPr lang="zh-CN" altLang="en-US" sz="2000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一、“学会思考，成就智慧人生”的演讲比赛活动方案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69415" y="1923415"/>
            <a:ext cx="9095740" cy="337312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一、“学会思考，成就智慧人生”的演讲比赛活动方案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105" y="1209040"/>
            <a:ext cx="68091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（二）选手来源及宣传发动方式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（1）本次比赛不区分本科与专科组。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（2）参赛学生可在班级中选拔，遴选优秀的学生推荐参赛。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（三）比赛组织与管理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承办单位成立“学会思考，成就智慧人生”演讲比赛项目执委会（以下简称“执委会”），负责指挥和协调竞赛的各项工作。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（四）专业评委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由学校选派精干专业的教师担任演讲比赛的评委。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（五）竞赛场地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教学楼协调安排。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（六）竞赛设施设备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多媒体教室。</a:t>
            </a:r>
            <a:endParaRPr lang="zh-CN" altLang="en-US"/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38365" y="1830705"/>
            <a:ext cx="4096385" cy="32137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二、举办“重拾深度思考”的主题讲座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105" y="1209040"/>
            <a:ext cx="68091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（一）活动目的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为了落实大学生“养成教育”目标要求，学校精心策划了这次以“重拾深度思考”为主题的人文精神讲座特色活动。让同学们在活动中学会思考，主动思考。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（二）讲座主题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“重拾深度思考”的人文精神讲座。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（三）活动内容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讲述青年学生如何学会深度思考。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（四）主讲老师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邀请其他高校名师或社会专家。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（五）特邀嘉宾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校内专业教师及相关领导。</a:t>
            </a:r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395210" y="1691640"/>
            <a:ext cx="4101465" cy="36372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二、举办“重拾深度思考”的主题讲座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105" y="1925320"/>
            <a:ext cx="550926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（六）活动时间及参加人员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学院根据实际情况安排。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（七）活动筹备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指定主要负责人、摄像组、宣传策划组、接待组等工作人员负责活动筹备工作。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（八）活动地点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学校大讲堂。</a:t>
            </a:r>
            <a:endParaRPr lang="zh-CN" altLang="en-US"/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76645" y="1829435"/>
            <a:ext cx="4749800" cy="3499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三、举办关于《思考快与慢》的读书分享会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1195" y="1369060"/>
            <a:ext cx="604964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（一）活动主要内容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本次活动由三部分内容组成。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第一部分首先各班级通过阅读《思考快与慢》，了解关于思考的相关知识和内容。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第二部分则是在阅读完成《思考快与慢》之后，组织学生撰写书评，并开展校级优秀书评评选活动，评选“我心中最优秀的书评”。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第三部分开展读书讨论会，针对《思考快与慢》书中提到的有关“思考”话题进行现场讨论与对话，加深学生对思考的理解和认识。</a:t>
            </a:r>
            <a:endParaRPr lang="zh-CN" altLang="en-US"/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06895" y="1778000"/>
            <a:ext cx="4506595" cy="3475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三、举办关于《思考快与慢》的读书分享会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135" y="1217295"/>
            <a:ext cx="727329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（二）具体安排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1. 前期准备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发动《思考快与慢》，征集相关优秀书评，布置参观场景，安排好活动主持人，等等。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2. 活动流程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主持人开场白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评选优秀书评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组织观点讨论：针对书中观点，小组讨论大学生应如何培养思考能力等问题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派出代表发表自己小组的观点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各小组对其他小组有疑问或不同意的观点进行反驳，互相辩论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主持人汇总最后的一致观点，并总结此次活动的意义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活动结束后每位学生谈谈自己对“思考”的认识，并提交不少于 800字的读书心得体会。通过系列活动逐步树立大学生的思考能力，让他们学会思考、养成思考的习惯，成为一个有独立思考能力的人。</a:t>
            </a:r>
            <a:endParaRPr lang="zh-CN" altLang="en-US"/>
          </a:p>
        </p:txBody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22285" y="1426210"/>
            <a:ext cx="3338195" cy="4032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346068" y="2367087"/>
            <a:ext cx="691896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第十三讲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行成于思　毁于随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0020600040101010101" pitchFamily="18" charset="-122"/>
                <a:ea typeface="汉仪文黑-55简" panose="00020600040101010101" pitchFamily="18" charset="-122"/>
              </a:rPr>
              <a:t>CONTENTS</a:t>
            </a:r>
            <a:endParaRPr lang="zh-CN" altLang="en-US" sz="2000" spc="1200" dirty="0"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6116" y="2963383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4685" y="1564005"/>
            <a:ext cx="5996940" cy="3830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如果说工业革命解脱了人的手脚，那么信息革命将解脱人类的大脑。在算法时代，人们正在抛弃独立思考，转而寻求各种“上瘾”。人的大脑里有一种叫多巴胺的神经传导物质，当人被外界刺激得愉悦时多巴胺会大量爆发出来，这种爽的感觉已经被“算法”利用，“算法”不停地收集你的数据，根据你的行为算出你的喜好，直接把你最喜欢的推送过来，你喜欢什么就给你推送什么。如果我们自身没有思辨能力，很有可能成为其中不自觉的推手，将低品味的价值传递给身边的人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38350" y="720090"/>
            <a:ext cx="5205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一、独立思考，突破认知藩篱</a:t>
            </a:r>
            <a:endParaRPr lang="zh-CN" altLang="en-US" sz="2800" b="1"/>
          </a:p>
        </p:txBody>
      </p:sp>
      <p:pic>
        <p:nvPicPr>
          <p:cNvPr id="4" name="图片 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51625" y="1899285"/>
            <a:ext cx="4698365" cy="3049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9595" y="1425575"/>
            <a:ext cx="655955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一个人的表达可以大致分为事实和观点。比如，我说今天很热。其实我表达的是观点。如果你非要跟我争，今天只有 10 度，怎么可能热呢。这时候，你就是用事实和我的观点争论。我们的争论毫无意义。因为观点是每个人基于事实的主观看法。如果你是一个独立思考的人，你的态度应该是什么。我不同意你，但我支持你。我不同意你，是因为我确实觉得冷。我支持你，是因为我知道，我们对温度的感受不同。学会思考，你不会人云亦云，随波逐流；学会思考，你不会上当受骗；学会思考，面对选择时你会有明智的抉择；学会思考，你便会质疑，对事对物有自己独到的见解，这正是创新的基础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038350" y="720090"/>
            <a:ext cx="5205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/>
              <a:t>二、心怀思辨，获得真知与理性</a:t>
            </a:r>
            <a:endParaRPr lang="zh-CN" altLang="en-US" sz="2800" b="1"/>
          </a:p>
        </p:txBody>
      </p:sp>
      <p:pic>
        <p:nvPicPr>
          <p:cNvPr id="101" name="图片 100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244080" y="1788795"/>
            <a:ext cx="4336415" cy="3284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5654" y="2963571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一、如何思考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1"/>
            </p:custDataLst>
          </p:nvPr>
        </p:nvSpPr>
        <p:spPr>
          <a:xfrm>
            <a:off x="973455" y="2852420"/>
            <a:ext cx="3207385" cy="1896745"/>
          </a:xfrm>
          <a:prstGeom prst="rect">
            <a:avLst/>
          </a:prstGeom>
          <a:noFill/>
        </p:spPr>
        <p:txBody>
          <a:bodyPr wrap="square" rtlCol="0"/>
          <a:p>
            <a:pPr algn="l">
              <a:lnSpc>
                <a:spcPct val="120000"/>
              </a:lnSpc>
            </a:pPr>
            <a:r>
              <a:rPr lang="zh-CN" altLang="en-US" sz="1600" b="1" spc="30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三要慎思。思想一旦插上翅膀就没有什么是不可能的。因为在本质上，人类史就是思想史。思考使人类伟大，思考使社会进步。</a:t>
            </a:r>
            <a:endParaRPr lang="zh-CN" altLang="en-US" sz="1600" b="1" spc="30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2"/>
            </p:custDataLst>
          </p:nvPr>
        </p:nvSpPr>
        <p:spPr>
          <a:xfrm>
            <a:off x="7157720" y="1995805"/>
            <a:ext cx="3607435" cy="621030"/>
          </a:xfrm>
          <a:prstGeom prst="rect">
            <a:avLst/>
          </a:prstGeom>
          <a:noFill/>
        </p:spPr>
        <p:txBody>
          <a:bodyPr wrap="square" rtlCol="0">
            <a:scene3d>
              <a:camera prst="orthographicFront"/>
              <a:lightRig rig="threePt" dir="t"/>
            </a:scene3d>
          </a:bodyPr>
          <a:p>
            <a:pPr>
              <a:lnSpc>
                <a:spcPct val="120000"/>
              </a:lnSpc>
            </a:pPr>
            <a:r>
              <a:rPr lang="zh-CN" altLang="en-US" sz="1600" b="1" spc="300">
                <a:ln/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一要多思。人只要一息尚存，便应生命不息，思索不止。</a:t>
            </a:r>
            <a:endParaRPr lang="zh-CN" altLang="en-US" sz="1600" b="1" spc="300">
              <a:ln/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7557770" y="3811270"/>
            <a:ext cx="3207385" cy="1131570"/>
          </a:xfrm>
          <a:prstGeom prst="rect">
            <a:avLst/>
          </a:prstGeom>
          <a:noFill/>
        </p:spPr>
        <p:txBody>
          <a:bodyPr wrap="square" rtlCol="0"/>
          <a:p>
            <a:pPr>
              <a:lnSpc>
                <a:spcPct val="120000"/>
              </a:lnSpc>
            </a:pPr>
            <a:r>
              <a:rPr lang="zh-CN" altLang="en-US" sz="1600" b="1" spc="300">
                <a:solidFill>
                  <a:schemeClr val="accent1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二要深思。俗话说，深思熟虑，这是智者的思考，而深谋远虑，是思考的更高境界。</a:t>
            </a:r>
            <a:endParaRPr lang="zh-CN" altLang="en-US" sz="1600" b="1" spc="300">
              <a:solidFill>
                <a:schemeClr val="accent1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3" name="箭头: 上弧形 12"/>
          <p:cNvSpPr/>
          <p:nvPr>
            <p:custDataLst>
              <p:tags r:id="rId4"/>
            </p:custDataLst>
          </p:nvPr>
        </p:nvSpPr>
        <p:spPr>
          <a:xfrm rot="1800000">
            <a:off x="5546725" y="2339975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8EAADC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箭头: 上弧形 13"/>
          <p:cNvSpPr/>
          <p:nvPr>
            <p:custDataLst>
              <p:tags r:id="rId5"/>
            </p:custDataLst>
          </p:nvPr>
        </p:nvSpPr>
        <p:spPr>
          <a:xfrm rot="9000000">
            <a:off x="5643245" y="4014470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solidFill>
            <a:srgbClr val="79B6D3"/>
          </a:solidFill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箭头: 上弧形 14"/>
          <p:cNvSpPr/>
          <p:nvPr>
            <p:custDataLst>
              <p:tags r:id="rId6"/>
            </p:custDataLst>
          </p:nvPr>
        </p:nvSpPr>
        <p:spPr>
          <a:xfrm rot="16200000">
            <a:off x="4121785" y="3223260"/>
            <a:ext cx="1986280" cy="772795"/>
          </a:xfrm>
          <a:prstGeom prst="curvedDownArrow">
            <a:avLst>
              <a:gd name="adj1" fmla="val 50000"/>
              <a:gd name="adj2" fmla="val 50000"/>
              <a:gd name="adj3" fmla="val 23800"/>
            </a:avLst>
          </a:prstGeom>
          <a:ln>
            <a:noFill/>
          </a:ln>
        </p:spPr>
        <p:style>
          <a:lnRef idx="2">
            <a:srgbClr val="8590CA">
              <a:shade val="50000"/>
            </a:srgbClr>
          </a:lnRef>
          <a:fillRef idx="1">
            <a:srgbClr val="8590CA"/>
          </a:fillRef>
          <a:effectRef idx="0">
            <a:srgbClr val="8590CA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AutoShape 8"/>
          <p:cNvSpPr/>
          <p:nvPr>
            <p:custDataLst>
              <p:tags r:id="rId7"/>
            </p:custDataLst>
          </p:nvPr>
        </p:nvSpPr>
        <p:spPr bwMode="auto">
          <a:xfrm>
            <a:off x="4982845" y="3408045"/>
            <a:ext cx="406400" cy="403225"/>
          </a:xfrm>
          <a:custGeom>
            <a:avLst/>
            <a:gdLst>
              <a:gd name="T0" fmla="*/ 0 w 21600"/>
              <a:gd name="T1" fmla="*/ 17264004 h 21600"/>
              <a:gd name="T2" fmla="*/ 35037639 w 21600"/>
              <a:gd name="T3" fmla="*/ 17264004 h 21600"/>
              <a:gd name="T4" fmla="*/ 24234350 w 21600"/>
              <a:gd name="T5" fmla="*/ 6905601 h 21600"/>
              <a:gd name="T6" fmla="*/ 25110301 w 21600"/>
              <a:gd name="T7" fmla="*/ 4028254 h 21600"/>
              <a:gd name="T8" fmla="*/ 25110301 w 21600"/>
              <a:gd name="T9" fmla="*/ 8056548 h 21600"/>
              <a:gd name="T10" fmla="*/ 13723058 w 21600"/>
              <a:gd name="T11" fmla="*/ 22155458 h 21600"/>
              <a:gd name="T12" fmla="*/ 11971197 w 21600"/>
              <a:gd name="T13" fmla="*/ 25320552 h 21600"/>
              <a:gd name="T14" fmla="*/ 11095246 w 21600"/>
              <a:gd name="T15" fmla="*/ 27334659 h 21600"/>
              <a:gd name="T16" fmla="*/ 10803289 w 21600"/>
              <a:gd name="T17" fmla="*/ 31650660 h 21600"/>
              <a:gd name="T18" fmla="*/ 9051387 w 21600"/>
              <a:gd name="T19" fmla="*/ 28485606 h 21600"/>
              <a:gd name="T20" fmla="*/ 7591482 w 21600"/>
              <a:gd name="T21" fmla="*/ 25608259 h 21600"/>
              <a:gd name="T22" fmla="*/ 4963669 w 21600"/>
              <a:gd name="T23" fmla="*/ 23594152 h 21600"/>
              <a:gd name="T24" fmla="*/ 4671672 w 21600"/>
              <a:gd name="T25" fmla="*/ 19565858 h 21600"/>
              <a:gd name="T26" fmla="*/ 4379715 w 21600"/>
              <a:gd name="T27" fmla="*/ 17264004 h 21600"/>
              <a:gd name="T28" fmla="*/ 2919810 w 21600"/>
              <a:gd name="T29" fmla="*/ 15537603 h 21600"/>
              <a:gd name="T30" fmla="*/ 2919810 w 21600"/>
              <a:gd name="T31" fmla="*/ 12948003 h 21600"/>
              <a:gd name="T32" fmla="*/ 11095246 w 21600"/>
              <a:gd name="T33" fmla="*/ 5754655 h 21600"/>
              <a:gd name="T34" fmla="*/ 9051387 w 21600"/>
              <a:gd name="T35" fmla="*/ 5754655 h 21600"/>
              <a:gd name="T36" fmla="*/ 8175436 w 21600"/>
              <a:gd name="T37" fmla="*/ 7481055 h 21600"/>
              <a:gd name="T38" fmla="*/ 9343384 w 21600"/>
              <a:gd name="T39" fmla="*/ 8056548 h 21600"/>
              <a:gd name="T40" fmla="*/ 9051387 w 21600"/>
              <a:gd name="T41" fmla="*/ 6905601 h 21600"/>
              <a:gd name="T42" fmla="*/ 13723058 w 21600"/>
              <a:gd name="T43" fmla="*/ 8632002 h 21600"/>
              <a:gd name="T44" fmla="*/ 11971197 w 21600"/>
              <a:gd name="T45" fmla="*/ 9782949 h 21600"/>
              <a:gd name="T46" fmla="*/ 10803289 w 21600"/>
              <a:gd name="T47" fmla="*/ 10358402 h 21600"/>
              <a:gd name="T48" fmla="*/ 11095246 w 21600"/>
              <a:gd name="T49" fmla="*/ 12372549 h 21600"/>
              <a:gd name="T50" fmla="*/ 9635341 w 21600"/>
              <a:gd name="T51" fmla="*/ 14098950 h 21600"/>
              <a:gd name="T52" fmla="*/ 8467433 w 21600"/>
              <a:gd name="T53" fmla="*/ 14674403 h 21600"/>
              <a:gd name="T54" fmla="*/ 6131577 w 21600"/>
              <a:gd name="T55" fmla="*/ 14098950 h 21600"/>
              <a:gd name="T56" fmla="*/ 4379715 w 21600"/>
              <a:gd name="T57" fmla="*/ 15537603 h 21600"/>
              <a:gd name="T58" fmla="*/ 4671672 w 21600"/>
              <a:gd name="T59" fmla="*/ 16688550 h 21600"/>
              <a:gd name="T60" fmla="*/ 7883479 w 21600"/>
              <a:gd name="T61" fmla="*/ 17839457 h 21600"/>
              <a:gd name="T62" fmla="*/ 11971197 w 21600"/>
              <a:gd name="T63" fmla="*/ 18990404 h 21600"/>
              <a:gd name="T64" fmla="*/ 13723058 w 21600"/>
              <a:gd name="T65" fmla="*/ 22155458 h 21600"/>
              <a:gd name="T66" fmla="*/ 16058915 w 21600"/>
              <a:gd name="T67" fmla="*/ 6042401 h 21600"/>
              <a:gd name="T68" fmla="*/ 12847148 w 21600"/>
              <a:gd name="T69" fmla="*/ 4316001 h 21600"/>
              <a:gd name="T70" fmla="*/ 18394771 w 21600"/>
              <a:gd name="T71" fmla="*/ 2877347 h 21600"/>
              <a:gd name="T72" fmla="*/ 31241878 w 21600"/>
              <a:gd name="T73" fmla="*/ 17839457 h 21600"/>
              <a:gd name="T74" fmla="*/ 26862203 w 21600"/>
              <a:gd name="T75" fmla="*/ 29348806 h 21600"/>
              <a:gd name="T76" fmla="*/ 26570206 w 21600"/>
              <a:gd name="T77" fmla="*/ 26471459 h 21600"/>
              <a:gd name="T78" fmla="*/ 24526347 w 21600"/>
              <a:gd name="T79" fmla="*/ 23306405 h 21600"/>
              <a:gd name="T80" fmla="*/ 19270722 w 21600"/>
              <a:gd name="T81" fmla="*/ 19278151 h 21600"/>
              <a:gd name="T82" fmla="*/ 28322108 w 21600"/>
              <a:gd name="T83" fmla="*/ 16113057 h 21600"/>
              <a:gd name="T84" fmla="*/ 30657924 w 21600"/>
              <a:gd name="T85" fmla="*/ 14098950 h 21600"/>
              <a:gd name="T86" fmla="*/ 27154160 w 21600"/>
              <a:gd name="T87" fmla="*/ 11221602 h 21600"/>
              <a:gd name="T88" fmla="*/ 26570206 w 21600"/>
              <a:gd name="T89" fmla="*/ 14962150 h 21600"/>
              <a:gd name="T90" fmla="*/ 23066442 w 21600"/>
              <a:gd name="T91" fmla="*/ 14098950 h 21600"/>
              <a:gd name="T92" fmla="*/ 21314581 w 21600"/>
              <a:gd name="T93" fmla="*/ 12660256 h 21600"/>
              <a:gd name="T94" fmla="*/ 22190491 w 21600"/>
              <a:gd name="T95" fmla="*/ 10070656 h 21600"/>
              <a:gd name="T96" fmla="*/ 26278249 w 21600"/>
              <a:gd name="T97" fmla="*/ 10358402 h 21600"/>
              <a:gd name="T98" fmla="*/ 29198019 w 21600"/>
              <a:gd name="T99" fmla="*/ 10358402 h 21600"/>
              <a:gd name="T100" fmla="*/ 30657924 w 21600"/>
              <a:gd name="T101" fmla="*/ 9207455 h 21600"/>
              <a:gd name="T102" fmla="*/ 32117829 w 21600"/>
              <a:gd name="T103" fmla="*/ 16400804 h 21600"/>
              <a:gd name="T104" fmla="*/ 31241878 w 21600"/>
              <a:gd name="T105" fmla="*/ 17839457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8590CA"/>
          </a:solidFill>
          <a:ln>
            <a:noFill/>
          </a:ln>
        </p:spPr>
        <p:txBody>
          <a:bodyPr lIns="0" tIns="0" rIns="0" bIns="0"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AutoShape 11"/>
          <p:cNvSpPr>
            <a:spLocks noChangeAspect="1"/>
          </p:cNvSpPr>
          <p:nvPr>
            <p:custDataLst>
              <p:tags r:id="rId8"/>
            </p:custDataLst>
          </p:nvPr>
        </p:nvSpPr>
        <p:spPr bwMode="auto">
          <a:xfrm>
            <a:off x="6257925" y="2647950"/>
            <a:ext cx="343535" cy="314960"/>
          </a:xfrm>
          <a:custGeom>
            <a:avLst/>
            <a:gdLst>
              <a:gd name="T0" fmla="*/ 22164047 w 21600"/>
              <a:gd name="T1" fmla="*/ 2448170 h 21600"/>
              <a:gd name="T2" fmla="*/ 23197674 w 21600"/>
              <a:gd name="T3" fmla="*/ 2821150 h 21600"/>
              <a:gd name="T4" fmla="*/ 23626465 w 21600"/>
              <a:gd name="T5" fmla="*/ 3695433 h 21600"/>
              <a:gd name="T6" fmla="*/ 23626465 w 21600"/>
              <a:gd name="T7" fmla="*/ 15179792 h 21600"/>
              <a:gd name="T8" fmla="*/ 23197674 w 21600"/>
              <a:gd name="T9" fmla="*/ 16043437 h 21600"/>
              <a:gd name="T10" fmla="*/ 22164047 w 21600"/>
              <a:gd name="T11" fmla="*/ 16407295 h 21600"/>
              <a:gd name="T12" fmla="*/ 1475548 w 21600"/>
              <a:gd name="T13" fmla="*/ 16407295 h 21600"/>
              <a:gd name="T14" fmla="*/ 436430 w 21600"/>
              <a:gd name="T15" fmla="*/ 16043437 h 21600"/>
              <a:gd name="T16" fmla="*/ 0 w 21600"/>
              <a:gd name="T17" fmla="*/ 15179792 h 21600"/>
              <a:gd name="T18" fmla="*/ 0 w 21600"/>
              <a:gd name="T19" fmla="*/ 3695433 h 21600"/>
              <a:gd name="T20" fmla="*/ 436430 w 21600"/>
              <a:gd name="T21" fmla="*/ 2821150 h 21600"/>
              <a:gd name="T22" fmla="*/ 1475548 w 21600"/>
              <a:gd name="T23" fmla="*/ 2448170 h 21600"/>
              <a:gd name="T24" fmla="*/ 6166941 w 21600"/>
              <a:gd name="T25" fmla="*/ 2448170 h 21600"/>
              <a:gd name="T26" fmla="*/ 6911843 w 21600"/>
              <a:gd name="T27" fmla="*/ 1109019 h 21600"/>
              <a:gd name="T28" fmla="*/ 7755169 w 21600"/>
              <a:gd name="T29" fmla="*/ 323591 h 21600"/>
              <a:gd name="T30" fmla="*/ 8973674 w 21600"/>
              <a:gd name="T31" fmla="*/ 0 h 21600"/>
              <a:gd name="T32" fmla="*/ 14652790 w 21600"/>
              <a:gd name="T33" fmla="*/ 0 h 21600"/>
              <a:gd name="T34" fmla="*/ 15871296 w 21600"/>
              <a:gd name="T35" fmla="*/ 323591 h 21600"/>
              <a:gd name="T36" fmla="*/ 16728843 w 21600"/>
              <a:gd name="T37" fmla="*/ 1109019 h 21600"/>
              <a:gd name="T38" fmla="*/ 17459523 w 21600"/>
              <a:gd name="T39" fmla="*/ 2448170 h 21600"/>
              <a:gd name="T40" fmla="*/ 22164047 w 21600"/>
              <a:gd name="T41" fmla="*/ 2448170 h 21600"/>
              <a:gd name="T42" fmla="*/ 11819797 w 21600"/>
              <a:gd name="T43" fmla="*/ 14572876 h 21600"/>
              <a:gd name="T44" fmla="*/ 14205413 w 21600"/>
              <a:gd name="T45" fmla="*/ 14166493 h 21600"/>
              <a:gd name="T46" fmla="*/ 16161147 w 21600"/>
              <a:gd name="T47" fmla="*/ 13062022 h 21600"/>
              <a:gd name="T48" fmla="*/ 17472653 w 21600"/>
              <a:gd name="T49" fmla="*/ 11430423 h 21600"/>
              <a:gd name="T50" fmla="*/ 17960479 w 21600"/>
              <a:gd name="T51" fmla="*/ 9435711 h 21600"/>
              <a:gd name="T52" fmla="*/ 17472653 w 21600"/>
              <a:gd name="T53" fmla="*/ 7440255 h 21600"/>
              <a:gd name="T54" fmla="*/ 16161147 w 21600"/>
              <a:gd name="T55" fmla="*/ 5807113 h 21600"/>
              <a:gd name="T56" fmla="*/ 14205413 w 21600"/>
              <a:gd name="T57" fmla="*/ 4708733 h 21600"/>
              <a:gd name="T58" fmla="*/ 11819797 w 21600"/>
              <a:gd name="T59" fmla="*/ 4304637 h 21600"/>
              <a:gd name="T60" fmla="*/ 9428725 w 21600"/>
              <a:gd name="T61" fmla="*/ 4708733 h 21600"/>
              <a:gd name="T62" fmla="*/ 7468592 w 21600"/>
              <a:gd name="T63" fmla="*/ 5807113 h 21600"/>
              <a:gd name="T64" fmla="*/ 6153811 w 21600"/>
              <a:gd name="T65" fmla="*/ 7435707 h 21600"/>
              <a:gd name="T66" fmla="*/ 5665986 w 21600"/>
              <a:gd name="T67" fmla="*/ 9435711 h 21600"/>
              <a:gd name="T68" fmla="*/ 6153811 w 21600"/>
              <a:gd name="T69" fmla="*/ 11430423 h 21600"/>
              <a:gd name="T70" fmla="*/ 7468592 w 21600"/>
              <a:gd name="T71" fmla="*/ 13062022 h 21600"/>
              <a:gd name="T72" fmla="*/ 9428725 w 21600"/>
              <a:gd name="T73" fmla="*/ 14166493 h 21600"/>
              <a:gd name="T74" fmla="*/ 11819797 w 21600"/>
              <a:gd name="T75" fmla="*/ 14572876 h 21600"/>
              <a:gd name="T76" fmla="*/ 11819797 w 21600"/>
              <a:gd name="T77" fmla="*/ 5949933 h 21600"/>
              <a:gd name="T78" fmla="*/ 13448506 w 21600"/>
              <a:gd name="T79" fmla="*/ 6221848 h 21600"/>
              <a:gd name="T80" fmla="*/ 14768744 w 21600"/>
              <a:gd name="T81" fmla="*/ 6964749 h 21600"/>
              <a:gd name="T82" fmla="*/ 15660191 w 21600"/>
              <a:gd name="T83" fmla="*/ 8069964 h 21600"/>
              <a:gd name="T84" fmla="*/ 15986158 w 21600"/>
              <a:gd name="T85" fmla="*/ 9435711 h 21600"/>
              <a:gd name="T86" fmla="*/ 15660191 w 21600"/>
              <a:gd name="T87" fmla="*/ 10790076 h 21600"/>
              <a:gd name="T88" fmla="*/ 14768744 w 21600"/>
              <a:gd name="T89" fmla="*/ 11901354 h 21600"/>
              <a:gd name="T90" fmla="*/ 13443016 w 21600"/>
              <a:gd name="T91" fmla="*/ 12655638 h 21600"/>
              <a:gd name="T92" fmla="*/ 11819797 w 21600"/>
              <a:gd name="T93" fmla="*/ 12926064 h 21600"/>
              <a:gd name="T94" fmla="*/ 10186723 w 21600"/>
              <a:gd name="T95" fmla="*/ 12655638 h 21600"/>
              <a:gd name="T96" fmla="*/ 8861028 w 21600"/>
              <a:gd name="T97" fmla="*/ 11901354 h 21600"/>
              <a:gd name="T98" fmla="*/ 7969548 w 21600"/>
              <a:gd name="T99" fmla="*/ 10785528 h 21600"/>
              <a:gd name="T100" fmla="*/ 7640307 w 21600"/>
              <a:gd name="T101" fmla="*/ 9435711 h 21600"/>
              <a:gd name="T102" fmla="*/ 7969548 w 21600"/>
              <a:gd name="T103" fmla="*/ 8069964 h 21600"/>
              <a:gd name="T104" fmla="*/ 8861028 w 21600"/>
              <a:gd name="T105" fmla="*/ 6964749 h 21600"/>
              <a:gd name="T106" fmla="*/ 10186723 w 21600"/>
              <a:gd name="T107" fmla="*/ 6221848 h 21600"/>
              <a:gd name="T108" fmla="*/ 11819797 w 21600"/>
              <a:gd name="T109" fmla="*/ 5949933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8EAADC"/>
          </a:solidFill>
          <a:ln>
            <a:noFill/>
          </a:ln>
        </p:spPr>
        <p:txBody>
          <a:bodyPr lIns="0" tIns="0" rIns="0" bIns="0"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AutoShape 14"/>
          <p:cNvSpPr/>
          <p:nvPr>
            <p:custDataLst>
              <p:tags r:id="rId9"/>
            </p:custDataLst>
          </p:nvPr>
        </p:nvSpPr>
        <p:spPr bwMode="auto">
          <a:xfrm>
            <a:off x="6457315" y="4154170"/>
            <a:ext cx="358775" cy="358775"/>
          </a:xfrm>
          <a:custGeom>
            <a:avLst/>
            <a:gdLst>
              <a:gd name="T0" fmla="*/ 20487631 w 21600"/>
              <a:gd name="T1" fmla="*/ 0 h 21600"/>
              <a:gd name="T2" fmla="*/ 22563709 w 21600"/>
              <a:gd name="T3" fmla="*/ 862956 h 21600"/>
              <a:gd name="T4" fmla="*/ 23416919 w 21600"/>
              <a:gd name="T5" fmla="*/ 2939034 h 21600"/>
              <a:gd name="T6" fmla="*/ 23416919 w 21600"/>
              <a:gd name="T7" fmla="*/ 20471365 h 21600"/>
              <a:gd name="T8" fmla="*/ 23181663 w 21600"/>
              <a:gd name="T9" fmla="*/ 21630292 h 21600"/>
              <a:gd name="T10" fmla="*/ 22553963 w 21600"/>
              <a:gd name="T11" fmla="*/ 22553963 h 21600"/>
              <a:gd name="T12" fmla="*/ 21617286 w 21600"/>
              <a:gd name="T13" fmla="*/ 23175176 h 21600"/>
              <a:gd name="T14" fmla="*/ 20487631 w 21600"/>
              <a:gd name="T15" fmla="*/ 23410399 h 21600"/>
              <a:gd name="T16" fmla="*/ 13080944 w 21600"/>
              <a:gd name="T17" fmla="*/ 23410399 h 21600"/>
              <a:gd name="T18" fmla="*/ 13080944 w 21600"/>
              <a:gd name="T19" fmla="*/ 13607824 h 21600"/>
              <a:gd name="T20" fmla="*/ 15704514 w 21600"/>
              <a:gd name="T21" fmla="*/ 13607824 h 21600"/>
              <a:gd name="T22" fmla="*/ 16033016 w 21600"/>
              <a:gd name="T23" fmla="*/ 13487480 h 21600"/>
              <a:gd name="T24" fmla="*/ 16176112 w 21600"/>
              <a:gd name="T25" fmla="*/ 13165497 h 21600"/>
              <a:gd name="T26" fmla="*/ 16357139 w 21600"/>
              <a:gd name="T27" fmla="*/ 10601588 h 21600"/>
              <a:gd name="T28" fmla="*/ 16236828 w 21600"/>
              <a:gd name="T29" fmla="*/ 10238383 h 21600"/>
              <a:gd name="T30" fmla="*/ 15886660 w 21600"/>
              <a:gd name="T31" fmla="*/ 10085540 h 21600"/>
              <a:gd name="T32" fmla="*/ 13080944 w 21600"/>
              <a:gd name="T33" fmla="*/ 10085540 h 21600"/>
              <a:gd name="T34" fmla="*/ 13080944 w 21600"/>
              <a:gd name="T35" fmla="*/ 8958058 h 21600"/>
              <a:gd name="T36" fmla="*/ 13243565 w 21600"/>
              <a:gd name="T37" fmla="*/ 8127633 h 21600"/>
              <a:gd name="T38" fmla="*/ 14055584 w 21600"/>
              <a:gd name="T39" fmla="*/ 7923822 h 21600"/>
              <a:gd name="T40" fmla="*/ 14902274 w 21600"/>
              <a:gd name="T41" fmla="*/ 7986677 h 21600"/>
              <a:gd name="T42" fmla="*/ 15793414 w 21600"/>
              <a:gd name="T43" fmla="*/ 8152558 h 21600"/>
              <a:gd name="T44" fmla="*/ 16000485 w 21600"/>
              <a:gd name="T45" fmla="*/ 8129806 h 21600"/>
              <a:gd name="T46" fmla="*/ 16176112 w 21600"/>
              <a:gd name="T47" fmla="*/ 8047393 h 21600"/>
              <a:gd name="T48" fmla="*/ 16389670 w 21600"/>
              <a:gd name="T49" fmla="*/ 7713491 h 21600"/>
              <a:gd name="T50" fmla="*/ 16736577 w 21600"/>
              <a:gd name="T51" fmla="*/ 5244968 h 21600"/>
              <a:gd name="T52" fmla="*/ 16357139 w 21600"/>
              <a:gd name="T53" fmla="*/ 4712655 h 21600"/>
              <a:gd name="T54" fmla="*/ 13491826 w 21600"/>
              <a:gd name="T55" fmla="*/ 4347309 h 21600"/>
              <a:gd name="T56" fmla="*/ 8902775 w 21600"/>
              <a:gd name="T57" fmla="*/ 8811702 h 21600"/>
              <a:gd name="T58" fmla="*/ 8902775 w 21600"/>
              <a:gd name="T59" fmla="*/ 10092027 h 21600"/>
              <a:gd name="T60" fmla="*/ 7332966 w 21600"/>
              <a:gd name="T61" fmla="*/ 10092027 h 21600"/>
              <a:gd name="T62" fmla="*/ 6849449 w 21600"/>
              <a:gd name="T63" fmla="*/ 10578804 h 21600"/>
              <a:gd name="T64" fmla="*/ 6849449 w 21600"/>
              <a:gd name="T65" fmla="*/ 13139486 h 21600"/>
              <a:gd name="T66" fmla="*/ 6986058 w 21600"/>
              <a:gd name="T67" fmla="*/ 13471247 h 21600"/>
              <a:gd name="T68" fmla="*/ 7332966 w 21600"/>
              <a:gd name="T69" fmla="*/ 13614344 h 21600"/>
              <a:gd name="T70" fmla="*/ 8902775 w 21600"/>
              <a:gd name="T71" fmla="*/ 13614344 h 21600"/>
              <a:gd name="T72" fmla="*/ 8902775 w 21600"/>
              <a:gd name="T73" fmla="*/ 23416919 h 21600"/>
              <a:gd name="T74" fmla="*/ 2910849 w 21600"/>
              <a:gd name="T75" fmla="*/ 23416919 h 21600"/>
              <a:gd name="T76" fmla="*/ 1786627 w 21600"/>
              <a:gd name="T77" fmla="*/ 23181663 h 21600"/>
              <a:gd name="T78" fmla="*/ 862956 w 21600"/>
              <a:gd name="T79" fmla="*/ 22560482 h 21600"/>
              <a:gd name="T80" fmla="*/ 238515 w 21600"/>
              <a:gd name="T81" fmla="*/ 21636811 h 21600"/>
              <a:gd name="T82" fmla="*/ 0 w 21600"/>
              <a:gd name="T83" fmla="*/ 20477885 h 21600"/>
              <a:gd name="T84" fmla="*/ 0 w 21600"/>
              <a:gd name="T85" fmla="*/ 2945553 h 21600"/>
              <a:gd name="T86" fmla="*/ 238515 w 21600"/>
              <a:gd name="T87" fmla="*/ 1801805 h 21600"/>
              <a:gd name="T88" fmla="*/ 862956 w 21600"/>
              <a:gd name="T89" fmla="*/ 869475 h 21600"/>
              <a:gd name="T90" fmla="*/ 1786627 w 21600"/>
              <a:gd name="T91" fmla="*/ 241742 h 21600"/>
              <a:gd name="T92" fmla="*/ 2910849 w 21600"/>
              <a:gd name="T93" fmla="*/ 6519 h 21600"/>
              <a:gd name="T94" fmla="*/ 20487631 w 21600"/>
              <a:gd name="T95" fmla="*/ 6519 h 21600"/>
              <a:gd name="T96" fmla="*/ 20487631 w 21600"/>
              <a:gd name="T97" fmla="*/ 0 h 21600"/>
              <a:gd name="T98" fmla="*/ 20487631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79B6D3"/>
          </a:solidFill>
          <a:ln>
            <a:noFill/>
          </a:ln>
        </p:spPr>
        <p:txBody>
          <a:bodyPr lIns="0" tIns="0" rIns="0" bIns="0"/>
          <a:p>
            <a:pPr algn="ctr" eaLnBrk="1" hangingPunct="1">
              <a:lnSpc>
                <a:spcPct val="120000"/>
              </a:lnSpc>
            </a:pPr>
            <a:endParaRPr lang="zh-CN" altLang="en-US" sz="200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7683363" y="3429633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990800" y="3440141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20" idx="2"/>
          </p:cNvCxnSpPr>
          <p:nvPr/>
        </p:nvCxnSpPr>
        <p:spPr>
          <a:xfrm>
            <a:off x="2156372" y="3460406"/>
            <a:ext cx="2182737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642804"/>
            <a:ext cx="4115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二、如何养成思考的习惯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582096" y="3075307"/>
            <a:ext cx="729673" cy="729673"/>
          </a:xfrm>
          <a:prstGeom prst="donu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4339109" y="3095570"/>
            <a:ext cx="729673" cy="729673"/>
          </a:xfrm>
          <a:prstGeom prst="donu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7124792" y="3087408"/>
            <a:ext cx="729673" cy="729673"/>
          </a:xfrm>
          <a:prstGeom prst="donu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9831050" y="3075305"/>
            <a:ext cx="729673" cy="729673"/>
          </a:xfrm>
          <a:prstGeom prst="donu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990764" y="4020949"/>
            <a:ext cx="1870662" cy="2168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C57E90"/>
                </a:solidFill>
                <a:latin typeface="+mj-lt"/>
              </a:rPr>
              <a:t>（一）思考起步于“温故而知新”：多接触、多积累、多见识、多记忆</a:t>
            </a:r>
            <a:endParaRPr lang="zh-CN" altLang="en-US" b="1" dirty="0">
              <a:solidFill>
                <a:srgbClr val="C57E90"/>
              </a:solidFill>
              <a:latin typeface="+mj-lt"/>
            </a:endParaRPr>
          </a:p>
        </p:txBody>
      </p:sp>
      <p:sp>
        <p:nvSpPr>
          <p:cNvPr id="58" name="Shape 23124"/>
          <p:cNvSpPr/>
          <p:nvPr/>
        </p:nvSpPr>
        <p:spPr>
          <a:xfrm>
            <a:off x="9965020" y="2338681"/>
            <a:ext cx="435837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1" extrusionOk="0">
                <a:moveTo>
                  <a:pt x="5401" y="5234"/>
                </a:moveTo>
                <a:lnTo>
                  <a:pt x="7204" y="5234"/>
                </a:lnTo>
                <a:lnTo>
                  <a:pt x="7647" y="9080"/>
                </a:lnTo>
                <a:cubicBezTo>
                  <a:pt x="7672" y="9303"/>
                  <a:pt x="7912" y="9464"/>
                  <a:pt x="8177" y="9445"/>
                </a:cubicBezTo>
                <a:cubicBezTo>
                  <a:pt x="8444" y="9423"/>
                  <a:pt x="8638" y="9226"/>
                  <a:pt x="8613" y="9003"/>
                </a:cubicBezTo>
                <a:lnTo>
                  <a:pt x="8128" y="4790"/>
                </a:lnTo>
                <a:cubicBezTo>
                  <a:pt x="8104" y="4582"/>
                  <a:pt x="7895" y="4424"/>
                  <a:pt x="7645" y="4424"/>
                </a:cubicBezTo>
                <a:lnTo>
                  <a:pt x="6586" y="4424"/>
                </a:lnTo>
                <a:lnTo>
                  <a:pt x="10799" y="971"/>
                </a:lnTo>
                <a:lnTo>
                  <a:pt x="15012" y="4423"/>
                </a:lnTo>
                <a:lnTo>
                  <a:pt x="13955" y="4423"/>
                </a:lnTo>
                <a:cubicBezTo>
                  <a:pt x="13704" y="4423"/>
                  <a:pt x="13496" y="4582"/>
                  <a:pt x="13472" y="4790"/>
                </a:cubicBezTo>
                <a:lnTo>
                  <a:pt x="12986" y="9003"/>
                </a:lnTo>
                <a:cubicBezTo>
                  <a:pt x="12960" y="9225"/>
                  <a:pt x="13157" y="9423"/>
                  <a:pt x="13423" y="9443"/>
                </a:cubicBezTo>
                <a:cubicBezTo>
                  <a:pt x="13438" y="9446"/>
                  <a:pt x="13454" y="9446"/>
                  <a:pt x="13470" y="9446"/>
                </a:cubicBezTo>
                <a:cubicBezTo>
                  <a:pt x="13717" y="9446"/>
                  <a:pt x="13927" y="9289"/>
                  <a:pt x="13952" y="9080"/>
                </a:cubicBezTo>
                <a:lnTo>
                  <a:pt x="14396" y="5234"/>
                </a:lnTo>
                <a:lnTo>
                  <a:pt x="16199" y="5234"/>
                </a:lnTo>
                <a:cubicBezTo>
                  <a:pt x="16397" y="5234"/>
                  <a:pt x="16573" y="5134"/>
                  <a:pt x="16649" y="4981"/>
                </a:cubicBezTo>
                <a:cubicBezTo>
                  <a:pt x="16724" y="4830"/>
                  <a:pt x="16681" y="4655"/>
                  <a:pt x="16541" y="4540"/>
                </a:cubicBezTo>
                <a:lnTo>
                  <a:pt x="11139" y="116"/>
                </a:lnTo>
                <a:cubicBezTo>
                  <a:pt x="10951" y="-39"/>
                  <a:pt x="10648" y="-39"/>
                  <a:pt x="10458" y="116"/>
                </a:cubicBezTo>
                <a:lnTo>
                  <a:pt x="5060" y="4540"/>
                </a:lnTo>
                <a:cubicBezTo>
                  <a:pt x="4919" y="4655"/>
                  <a:pt x="4876" y="4830"/>
                  <a:pt x="4951" y="4981"/>
                </a:cubicBezTo>
                <a:cubicBezTo>
                  <a:pt x="5025" y="5134"/>
                  <a:pt x="5204" y="5234"/>
                  <a:pt x="5401" y="5234"/>
                </a:cubicBezTo>
                <a:cubicBezTo>
                  <a:pt x="5401" y="5234"/>
                  <a:pt x="5401" y="5234"/>
                  <a:pt x="5401" y="5234"/>
                </a:cubicBezTo>
                <a:close/>
                <a:moveTo>
                  <a:pt x="7645" y="16897"/>
                </a:moveTo>
                <a:lnTo>
                  <a:pt x="13955" y="16897"/>
                </a:lnTo>
                <a:cubicBezTo>
                  <a:pt x="14491" y="16897"/>
                  <a:pt x="14925" y="16535"/>
                  <a:pt x="14925" y="16088"/>
                </a:cubicBezTo>
                <a:cubicBezTo>
                  <a:pt x="14925" y="15641"/>
                  <a:pt x="14491" y="15279"/>
                  <a:pt x="13955" y="15279"/>
                </a:cubicBezTo>
                <a:lnTo>
                  <a:pt x="7645" y="15279"/>
                </a:lnTo>
                <a:cubicBezTo>
                  <a:pt x="7110" y="15279"/>
                  <a:pt x="6674" y="15642"/>
                  <a:pt x="6674" y="16088"/>
                </a:cubicBezTo>
                <a:cubicBezTo>
                  <a:pt x="6674" y="16535"/>
                  <a:pt x="7110" y="16897"/>
                  <a:pt x="7645" y="16897"/>
                </a:cubicBezTo>
                <a:cubicBezTo>
                  <a:pt x="7645" y="16897"/>
                  <a:pt x="7645" y="16897"/>
                  <a:pt x="7645" y="16897"/>
                </a:cubicBezTo>
                <a:close/>
                <a:moveTo>
                  <a:pt x="19657" y="19943"/>
                </a:moveTo>
                <a:lnTo>
                  <a:pt x="1942" y="19943"/>
                </a:lnTo>
                <a:lnTo>
                  <a:pt x="1942" y="12233"/>
                </a:lnTo>
                <a:lnTo>
                  <a:pt x="19657" y="12233"/>
                </a:lnTo>
                <a:cubicBezTo>
                  <a:pt x="19657" y="12233"/>
                  <a:pt x="19657" y="19943"/>
                  <a:pt x="19657" y="19943"/>
                </a:cubicBezTo>
                <a:close/>
                <a:moveTo>
                  <a:pt x="21593" y="11373"/>
                </a:moveTo>
                <a:cubicBezTo>
                  <a:pt x="21591" y="11351"/>
                  <a:pt x="21588" y="11329"/>
                  <a:pt x="21586" y="11309"/>
                </a:cubicBezTo>
                <a:cubicBezTo>
                  <a:pt x="21578" y="11265"/>
                  <a:pt x="21565" y="11222"/>
                  <a:pt x="21551" y="11182"/>
                </a:cubicBezTo>
                <a:cubicBezTo>
                  <a:pt x="21547" y="11171"/>
                  <a:pt x="21547" y="11159"/>
                  <a:pt x="21541" y="11148"/>
                </a:cubicBezTo>
                <a:lnTo>
                  <a:pt x="19599" y="6671"/>
                </a:lnTo>
                <a:cubicBezTo>
                  <a:pt x="19459" y="6349"/>
                  <a:pt x="19096" y="6137"/>
                  <a:pt x="18687" y="6137"/>
                </a:cubicBezTo>
                <a:lnTo>
                  <a:pt x="16624" y="6137"/>
                </a:lnTo>
                <a:cubicBezTo>
                  <a:pt x="16088" y="6137"/>
                  <a:pt x="15653" y="6497"/>
                  <a:pt x="15653" y="6944"/>
                </a:cubicBezTo>
                <a:cubicBezTo>
                  <a:pt x="15653" y="7391"/>
                  <a:pt x="16088" y="7754"/>
                  <a:pt x="16624" y="7754"/>
                </a:cubicBezTo>
                <a:lnTo>
                  <a:pt x="18005" y="7754"/>
                </a:lnTo>
                <a:lnTo>
                  <a:pt x="19246" y="10616"/>
                </a:lnTo>
                <a:lnTo>
                  <a:pt x="2354" y="10616"/>
                </a:lnTo>
                <a:lnTo>
                  <a:pt x="3595" y="7754"/>
                </a:lnTo>
                <a:lnTo>
                  <a:pt x="4976" y="7754"/>
                </a:lnTo>
                <a:cubicBezTo>
                  <a:pt x="5512" y="7754"/>
                  <a:pt x="5947" y="7391"/>
                  <a:pt x="5947" y="6944"/>
                </a:cubicBezTo>
                <a:cubicBezTo>
                  <a:pt x="5947" y="6497"/>
                  <a:pt x="5512" y="6137"/>
                  <a:pt x="4976" y="6137"/>
                </a:cubicBezTo>
                <a:lnTo>
                  <a:pt x="2913" y="6137"/>
                </a:lnTo>
                <a:cubicBezTo>
                  <a:pt x="2504" y="6137"/>
                  <a:pt x="2139" y="6349"/>
                  <a:pt x="2000" y="6671"/>
                </a:cubicBezTo>
                <a:lnTo>
                  <a:pt x="59" y="11148"/>
                </a:lnTo>
                <a:cubicBezTo>
                  <a:pt x="53" y="11159"/>
                  <a:pt x="53" y="11170"/>
                  <a:pt x="50" y="11180"/>
                </a:cubicBezTo>
                <a:cubicBezTo>
                  <a:pt x="33" y="11221"/>
                  <a:pt x="22" y="11265"/>
                  <a:pt x="15" y="11309"/>
                </a:cubicBezTo>
                <a:cubicBezTo>
                  <a:pt x="10" y="11329"/>
                  <a:pt x="8" y="11351"/>
                  <a:pt x="8" y="11371"/>
                </a:cubicBezTo>
                <a:cubicBezTo>
                  <a:pt x="4" y="11388"/>
                  <a:pt x="0" y="11405"/>
                  <a:pt x="0" y="11422"/>
                </a:cubicBezTo>
                <a:lnTo>
                  <a:pt x="0" y="20753"/>
                </a:lnTo>
                <a:cubicBezTo>
                  <a:pt x="0" y="21201"/>
                  <a:pt x="434" y="21561"/>
                  <a:pt x="970" y="21561"/>
                </a:cubicBezTo>
                <a:lnTo>
                  <a:pt x="20628" y="21561"/>
                </a:lnTo>
                <a:cubicBezTo>
                  <a:pt x="21164" y="21561"/>
                  <a:pt x="21600" y="21201"/>
                  <a:pt x="21600" y="20753"/>
                </a:cubicBezTo>
                <a:lnTo>
                  <a:pt x="21600" y="11422"/>
                </a:lnTo>
                <a:cubicBezTo>
                  <a:pt x="21598" y="11405"/>
                  <a:pt x="21594" y="11390"/>
                  <a:pt x="21593" y="11373"/>
                </a:cubicBezTo>
                <a:cubicBezTo>
                  <a:pt x="21593" y="11373"/>
                  <a:pt x="21593" y="11373"/>
                  <a:pt x="21593" y="11373"/>
                </a:cubicBezTo>
                <a:close/>
              </a:path>
            </a:pathLst>
          </a:custGeom>
          <a:solidFill>
            <a:srgbClr val="FFDC9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59" name="Shape 23129"/>
          <p:cNvSpPr/>
          <p:nvPr/>
        </p:nvSpPr>
        <p:spPr>
          <a:xfrm>
            <a:off x="7278742" y="2338045"/>
            <a:ext cx="494410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4" y="0"/>
                </a:moveTo>
                <a:cubicBezTo>
                  <a:pt x="17310" y="0"/>
                  <a:pt x="17097" y="116"/>
                  <a:pt x="16957" y="298"/>
                </a:cubicBezTo>
                <a:cubicBezTo>
                  <a:pt x="16381" y="1054"/>
                  <a:pt x="13507" y="4919"/>
                  <a:pt x="13507" y="6797"/>
                </a:cubicBezTo>
                <a:cubicBezTo>
                  <a:pt x="13507" y="8926"/>
                  <a:pt x="15313" y="10651"/>
                  <a:pt x="17544" y="10651"/>
                </a:cubicBezTo>
                <a:cubicBezTo>
                  <a:pt x="19774" y="10651"/>
                  <a:pt x="21600" y="8926"/>
                  <a:pt x="21600" y="6797"/>
                </a:cubicBezTo>
                <a:cubicBezTo>
                  <a:pt x="21600" y="4919"/>
                  <a:pt x="18726" y="1054"/>
                  <a:pt x="18150" y="298"/>
                </a:cubicBezTo>
                <a:cubicBezTo>
                  <a:pt x="18012" y="116"/>
                  <a:pt x="17779" y="0"/>
                  <a:pt x="17544" y="0"/>
                </a:cubicBezTo>
                <a:close/>
                <a:moveTo>
                  <a:pt x="7763" y="561"/>
                </a:moveTo>
                <a:cubicBezTo>
                  <a:pt x="7528" y="561"/>
                  <a:pt x="7294" y="659"/>
                  <a:pt x="7157" y="841"/>
                </a:cubicBezTo>
                <a:cubicBezTo>
                  <a:pt x="6864" y="1227"/>
                  <a:pt x="0" y="10303"/>
                  <a:pt x="0" y="14190"/>
                </a:cubicBezTo>
                <a:cubicBezTo>
                  <a:pt x="0" y="18273"/>
                  <a:pt x="3484" y="21600"/>
                  <a:pt x="7763" y="21600"/>
                </a:cubicBezTo>
                <a:cubicBezTo>
                  <a:pt x="12041" y="21600"/>
                  <a:pt x="15526" y="18273"/>
                  <a:pt x="15526" y="14190"/>
                </a:cubicBezTo>
                <a:cubicBezTo>
                  <a:pt x="15526" y="10303"/>
                  <a:pt x="8643" y="1227"/>
                  <a:pt x="8350" y="841"/>
                </a:cubicBezTo>
                <a:cubicBezTo>
                  <a:pt x="8212" y="659"/>
                  <a:pt x="7998" y="561"/>
                  <a:pt x="7763" y="561"/>
                </a:cubicBezTo>
                <a:close/>
                <a:moveTo>
                  <a:pt x="17544" y="1927"/>
                </a:moveTo>
                <a:cubicBezTo>
                  <a:pt x="18718" y="3579"/>
                  <a:pt x="20132" y="5860"/>
                  <a:pt x="20132" y="6797"/>
                </a:cubicBezTo>
                <a:cubicBezTo>
                  <a:pt x="20132" y="8153"/>
                  <a:pt x="18965" y="9250"/>
                  <a:pt x="17544" y="9250"/>
                </a:cubicBezTo>
                <a:cubicBezTo>
                  <a:pt x="16124" y="9250"/>
                  <a:pt x="14975" y="8153"/>
                  <a:pt x="14975" y="6797"/>
                </a:cubicBezTo>
                <a:cubicBezTo>
                  <a:pt x="14975" y="5860"/>
                  <a:pt x="16369" y="3579"/>
                  <a:pt x="17544" y="1927"/>
                </a:cubicBezTo>
                <a:close/>
                <a:moveTo>
                  <a:pt x="7763" y="2470"/>
                </a:moveTo>
                <a:cubicBezTo>
                  <a:pt x="9947" y="5458"/>
                  <a:pt x="14057" y="11599"/>
                  <a:pt x="14057" y="14190"/>
                </a:cubicBezTo>
                <a:cubicBezTo>
                  <a:pt x="14057" y="17499"/>
                  <a:pt x="11230" y="20199"/>
                  <a:pt x="7763" y="20199"/>
                </a:cubicBezTo>
                <a:cubicBezTo>
                  <a:pt x="4295" y="20199"/>
                  <a:pt x="1468" y="17499"/>
                  <a:pt x="1468" y="14190"/>
                </a:cubicBezTo>
                <a:cubicBezTo>
                  <a:pt x="1468" y="11599"/>
                  <a:pt x="5577" y="5458"/>
                  <a:pt x="7763" y="2470"/>
                </a:cubicBezTo>
                <a:close/>
                <a:moveTo>
                  <a:pt x="3083" y="13454"/>
                </a:moveTo>
                <a:cubicBezTo>
                  <a:pt x="2678" y="13454"/>
                  <a:pt x="2349" y="13767"/>
                  <a:pt x="2349" y="14155"/>
                </a:cubicBezTo>
                <a:cubicBezTo>
                  <a:pt x="2349" y="16838"/>
                  <a:pt x="4639" y="19025"/>
                  <a:pt x="7451" y="19025"/>
                </a:cubicBezTo>
                <a:cubicBezTo>
                  <a:pt x="7855" y="19025"/>
                  <a:pt x="8185" y="18711"/>
                  <a:pt x="8185" y="18324"/>
                </a:cubicBezTo>
                <a:cubicBezTo>
                  <a:pt x="8185" y="17937"/>
                  <a:pt x="7855" y="17623"/>
                  <a:pt x="7451" y="17623"/>
                </a:cubicBezTo>
                <a:cubicBezTo>
                  <a:pt x="5448" y="17623"/>
                  <a:pt x="3817" y="16064"/>
                  <a:pt x="3817" y="14155"/>
                </a:cubicBezTo>
                <a:cubicBezTo>
                  <a:pt x="3817" y="13767"/>
                  <a:pt x="3488" y="13454"/>
                  <a:pt x="3083" y="13454"/>
                </a:cubicBezTo>
                <a:close/>
              </a:path>
            </a:pathLst>
          </a:custGeom>
          <a:solidFill>
            <a:srgbClr val="9DCBDB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0" name="Shape 23157"/>
          <p:cNvSpPr/>
          <p:nvPr/>
        </p:nvSpPr>
        <p:spPr>
          <a:xfrm>
            <a:off x="1602213" y="2338681"/>
            <a:ext cx="575586" cy="523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2" name="Shape 23159"/>
          <p:cNvSpPr/>
          <p:nvPr/>
        </p:nvSpPr>
        <p:spPr>
          <a:xfrm>
            <a:off x="4386337" y="2337158"/>
            <a:ext cx="643113" cy="539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37" y="0"/>
                </a:moveTo>
                <a:cubicBezTo>
                  <a:pt x="2849" y="0"/>
                  <a:pt x="2207" y="758"/>
                  <a:pt x="2207" y="1696"/>
                </a:cubicBezTo>
                <a:lnTo>
                  <a:pt x="2207" y="1869"/>
                </a:lnTo>
                <a:cubicBezTo>
                  <a:pt x="2209" y="2295"/>
                  <a:pt x="2498" y="2638"/>
                  <a:pt x="2853" y="2638"/>
                </a:cubicBezTo>
                <a:cubicBezTo>
                  <a:pt x="3211" y="2638"/>
                  <a:pt x="3499" y="2295"/>
                  <a:pt x="3499" y="1869"/>
                </a:cubicBezTo>
                <a:lnTo>
                  <a:pt x="3499" y="1696"/>
                </a:lnTo>
                <a:cubicBezTo>
                  <a:pt x="3499" y="1607"/>
                  <a:pt x="3563" y="1539"/>
                  <a:pt x="3637" y="1539"/>
                </a:cubicBezTo>
                <a:lnTo>
                  <a:pt x="4678" y="1539"/>
                </a:lnTo>
                <a:cubicBezTo>
                  <a:pt x="4753" y="1539"/>
                  <a:pt x="4817" y="1607"/>
                  <a:pt x="4817" y="1696"/>
                </a:cubicBezTo>
                <a:lnTo>
                  <a:pt x="4817" y="1869"/>
                </a:lnTo>
                <a:cubicBezTo>
                  <a:pt x="4817" y="2295"/>
                  <a:pt x="5107" y="2638"/>
                  <a:pt x="5463" y="2638"/>
                </a:cubicBezTo>
                <a:cubicBezTo>
                  <a:pt x="5818" y="2638"/>
                  <a:pt x="6108" y="2295"/>
                  <a:pt x="6108" y="1869"/>
                </a:cubicBezTo>
                <a:lnTo>
                  <a:pt x="6108" y="1696"/>
                </a:lnTo>
                <a:cubicBezTo>
                  <a:pt x="6108" y="758"/>
                  <a:pt x="5465" y="0"/>
                  <a:pt x="4678" y="0"/>
                </a:cubicBezTo>
                <a:lnTo>
                  <a:pt x="3637" y="0"/>
                </a:lnTo>
                <a:close/>
                <a:moveTo>
                  <a:pt x="2089" y="3156"/>
                </a:moveTo>
                <a:cubicBezTo>
                  <a:pt x="937" y="3156"/>
                  <a:pt x="0" y="4263"/>
                  <a:pt x="0" y="5638"/>
                </a:cubicBezTo>
                <a:lnTo>
                  <a:pt x="0" y="19111"/>
                </a:lnTo>
                <a:cubicBezTo>
                  <a:pt x="0" y="20483"/>
                  <a:pt x="937" y="21600"/>
                  <a:pt x="2089" y="21600"/>
                </a:cubicBezTo>
                <a:lnTo>
                  <a:pt x="3137" y="21600"/>
                </a:lnTo>
                <a:cubicBezTo>
                  <a:pt x="3495" y="21600"/>
                  <a:pt x="3789" y="21257"/>
                  <a:pt x="3789" y="20831"/>
                </a:cubicBezTo>
                <a:cubicBezTo>
                  <a:pt x="3789" y="20403"/>
                  <a:pt x="3495" y="20061"/>
                  <a:pt x="3137" y="20061"/>
                </a:cubicBezTo>
                <a:lnTo>
                  <a:pt x="2089" y="20061"/>
                </a:lnTo>
                <a:cubicBezTo>
                  <a:pt x="1651" y="20061"/>
                  <a:pt x="1292" y="19632"/>
                  <a:pt x="1292" y="19111"/>
                </a:cubicBezTo>
                <a:lnTo>
                  <a:pt x="1292" y="5638"/>
                </a:lnTo>
                <a:cubicBezTo>
                  <a:pt x="1292" y="5119"/>
                  <a:pt x="1651" y="4695"/>
                  <a:pt x="2089" y="4695"/>
                </a:cubicBezTo>
                <a:lnTo>
                  <a:pt x="7044" y="4695"/>
                </a:lnTo>
                <a:cubicBezTo>
                  <a:pt x="7400" y="4695"/>
                  <a:pt x="7690" y="4350"/>
                  <a:pt x="7690" y="3926"/>
                </a:cubicBezTo>
                <a:cubicBezTo>
                  <a:pt x="7690" y="3501"/>
                  <a:pt x="7400" y="3156"/>
                  <a:pt x="7044" y="3156"/>
                </a:cubicBezTo>
                <a:lnTo>
                  <a:pt x="2089" y="3156"/>
                </a:lnTo>
                <a:close/>
                <a:moveTo>
                  <a:pt x="18463" y="3156"/>
                </a:moveTo>
                <a:cubicBezTo>
                  <a:pt x="18105" y="3156"/>
                  <a:pt x="17818" y="3499"/>
                  <a:pt x="17818" y="3926"/>
                </a:cubicBezTo>
                <a:cubicBezTo>
                  <a:pt x="17818" y="4350"/>
                  <a:pt x="18105" y="4695"/>
                  <a:pt x="18463" y="4695"/>
                </a:cubicBezTo>
                <a:lnTo>
                  <a:pt x="19511" y="4695"/>
                </a:lnTo>
                <a:cubicBezTo>
                  <a:pt x="19949" y="4695"/>
                  <a:pt x="20308" y="5117"/>
                  <a:pt x="20308" y="5638"/>
                </a:cubicBezTo>
                <a:lnTo>
                  <a:pt x="20308" y="19119"/>
                </a:lnTo>
                <a:cubicBezTo>
                  <a:pt x="20308" y="19640"/>
                  <a:pt x="19949" y="20061"/>
                  <a:pt x="19511" y="20061"/>
                </a:cubicBezTo>
                <a:lnTo>
                  <a:pt x="14879" y="20061"/>
                </a:lnTo>
                <a:cubicBezTo>
                  <a:pt x="14521" y="20061"/>
                  <a:pt x="14233" y="20406"/>
                  <a:pt x="14233" y="20831"/>
                </a:cubicBezTo>
                <a:cubicBezTo>
                  <a:pt x="14233" y="21257"/>
                  <a:pt x="14521" y="21600"/>
                  <a:pt x="14879" y="21600"/>
                </a:cubicBezTo>
                <a:lnTo>
                  <a:pt x="19511" y="21600"/>
                </a:lnTo>
                <a:cubicBezTo>
                  <a:pt x="20663" y="21600"/>
                  <a:pt x="21600" y="20491"/>
                  <a:pt x="21600" y="19119"/>
                </a:cubicBezTo>
                <a:lnTo>
                  <a:pt x="21600" y="5638"/>
                </a:lnTo>
                <a:cubicBezTo>
                  <a:pt x="21600" y="4265"/>
                  <a:pt x="20663" y="3156"/>
                  <a:pt x="19511" y="3156"/>
                </a:cubicBezTo>
                <a:lnTo>
                  <a:pt x="18463" y="3156"/>
                </a:lnTo>
                <a:close/>
                <a:moveTo>
                  <a:pt x="11828" y="4994"/>
                </a:moveTo>
                <a:cubicBezTo>
                  <a:pt x="8408" y="4994"/>
                  <a:pt x="5627" y="8307"/>
                  <a:pt x="5627" y="12382"/>
                </a:cubicBezTo>
                <a:cubicBezTo>
                  <a:pt x="5627" y="16459"/>
                  <a:pt x="8408" y="19778"/>
                  <a:pt x="11828" y="19778"/>
                </a:cubicBezTo>
                <a:cubicBezTo>
                  <a:pt x="15250" y="19778"/>
                  <a:pt x="18029" y="16459"/>
                  <a:pt x="18029" y="12382"/>
                </a:cubicBezTo>
                <a:cubicBezTo>
                  <a:pt x="18029" y="8307"/>
                  <a:pt x="15250" y="4994"/>
                  <a:pt x="11828" y="4994"/>
                </a:cubicBezTo>
                <a:close/>
                <a:moveTo>
                  <a:pt x="11828" y="6533"/>
                </a:moveTo>
                <a:cubicBezTo>
                  <a:pt x="14535" y="6533"/>
                  <a:pt x="16737" y="9159"/>
                  <a:pt x="16737" y="12382"/>
                </a:cubicBezTo>
                <a:cubicBezTo>
                  <a:pt x="16737" y="15608"/>
                  <a:pt x="14535" y="18232"/>
                  <a:pt x="11828" y="18232"/>
                </a:cubicBezTo>
                <a:cubicBezTo>
                  <a:pt x="9123" y="18232"/>
                  <a:pt x="6919" y="15608"/>
                  <a:pt x="6919" y="12382"/>
                </a:cubicBezTo>
                <a:cubicBezTo>
                  <a:pt x="6919" y="9159"/>
                  <a:pt x="9125" y="6533"/>
                  <a:pt x="11828" y="6533"/>
                </a:cubicBezTo>
                <a:close/>
                <a:moveTo>
                  <a:pt x="11821" y="7491"/>
                </a:moveTo>
                <a:cubicBezTo>
                  <a:pt x="9562" y="7491"/>
                  <a:pt x="7723" y="9682"/>
                  <a:pt x="7723" y="12374"/>
                </a:cubicBezTo>
                <a:cubicBezTo>
                  <a:pt x="7723" y="15068"/>
                  <a:pt x="9562" y="17258"/>
                  <a:pt x="11821" y="17258"/>
                </a:cubicBezTo>
                <a:cubicBezTo>
                  <a:pt x="14083" y="17258"/>
                  <a:pt x="15920" y="15068"/>
                  <a:pt x="15920" y="12374"/>
                </a:cubicBezTo>
                <a:cubicBezTo>
                  <a:pt x="15920" y="9682"/>
                  <a:pt x="14083" y="7491"/>
                  <a:pt x="11821" y="7491"/>
                </a:cubicBezTo>
                <a:close/>
                <a:moveTo>
                  <a:pt x="11821" y="9037"/>
                </a:moveTo>
                <a:cubicBezTo>
                  <a:pt x="13369" y="9037"/>
                  <a:pt x="14628" y="10533"/>
                  <a:pt x="14628" y="12374"/>
                </a:cubicBezTo>
                <a:cubicBezTo>
                  <a:pt x="14628" y="14217"/>
                  <a:pt x="13369" y="15719"/>
                  <a:pt x="11821" y="15719"/>
                </a:cubicBezTo>
                <a:cubicBezTo>
                  <a:pt x="10277" y="15719"/>
                  <a:pt x="9021" y="14217"/>
                  <a:pt x="9021" y="12374"/>
                </a:cubicBezTo>
                <a:cubicBezTo>
                  <a:pt x="9021" y="10533"/>
                  <a:pt x="10277" y="9037"/>
                  <a:pt x="11821" y="9037"/>
                </a:cubicBezTo>
                <a:close/>
              </a:path>
            </a:pathLst>
          </a:custGeom>
          <a:solidFill>
            <a:srgbClr val="578FB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5" name="矩形 64"/>
          <p:cNvSpPr/>
          <p:nvPr/>
        </p:nvSpPr>
        <p:spPr>
          <a:xfrm>
            <a:off x="3754698" y="4050121"/>
            <a:ext cx="1870662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578FB7"/>
                </a:solidFill>
                <a:latin typeface="+mj-lt"/>
              </a:rPr>
              <a:t>（二）“善于质疑”是人类思维的精髓：敢于质疑，勇于提问</a:t>
            </a:r>
            <a:endParaRPr lang="zh-CN" altLang="en-US" b="1" dirty="0">
              <a:solidFill>
                <a:srgbClr val="578FB7"/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553478" y="4023496"/>
            <a:ext cx="1870662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9DCBDB"/>
                </a:solidFill>
                <a:latin typeface="+mj-lt"/>
              </a:rPr>
              <a:t>（三）学会思考，要求保持理性：明辨是非</a:t>
            </a:r>
            <a:endParaRPr lang="zh-CN" altLang="en-US" b="1" dirty="0">
              <a:solidFill>
                <a:srgbClr val="9DCBDB"/>
              </a:solidFill>
              <a:latin typeface="+mj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9198610" y="4020820"/>
            <a:ext cx="219011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FFDC97"/>
                </a:solidFill>
                <a:latin typeface="+mj-lt"/>
              </a:rPr>
              <a:t>（四）学思结合：读书时要深思多问</a:t>
            </a:r>
            <a:endParaRPr lang="zh-CN" altLang="en-US" b="1" dirty="0">
              <a:solidFill>
                <a:srgbClr val="FFDC97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5" grpId="0"/>
      <p:bldP spid="66" grpId="0"/>
      <p:bldP spid="67" grpId="0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VALUE" val="87*95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74755_2*q_h_x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VALUE" val="100*10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74755_2*q_h_x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PP_MARK_KEY" val="7cacf78b-9b70-4a39-840d-a097007d870d"/>
  <p:tag name="COMMONDATA" val="eyJjb3VudCI6NiwiaGRpZCI6IjdmNzE3YzM0NDQwZjRhZWNmYTY5ZjYzNzc5YTY3NTI3IiwidXNlckNvdW50Ijo2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174755_2*q_h_a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174755_2*q_h_a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174755_2*q_h_a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PRESET_TEXT" val="单击此处添加标题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74755_2*q_h_i*1_2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74755_2*q_h_i*1_3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74755_2*q_h_i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VALUE" val="112*113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74755_2*q_h_x*1_1_1"/>
  <p:tag name="KSO_WM_TEMPLATE_CATEGORY" val="diagram"/>
  <p:tag name="KSO_WM_TEMPLATE_INDEX" val="2017475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2337</Words>
  <Application>WPS 演示</Application>
  <PresentationFormat>宽屏</PresentationFormat>
  <Paragraphs>120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汉仪文黑-55简</vt:lpstr>
      <vt:lpstr>Gill Sans</vt:lpstr>
      <vt:lpstr>Times New Roman</vt:lpstr>
      <vt:lpstr>Calibri</vt:lpstr>
      <vt:lpstr>微软雅黑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54</cp:revision>
  <dcterms:created xsi:type="dcterms:W3CDTF">2020-11-02T00:16:00Z</dcterms:created>
  <dcterms:modified xsi:type="dcterms:W3CDTF">2023-04-11T10:31:34Z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