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0.svg" ContentType="image/svg+xml"/>
  <Override PartName="/ppt/media/image4.svg" ContentType="image/svg+xml"/>
  <Override PartName="/ppt/media/image6.svg" ContentType="image/svg+xml"/>
  <Override PartName="/ppt/media/image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90" r:id="rId9"/>
    <p:sldId id="302" r:id="rId10"/>
    <p:sldId id="265" r:id="rId11"/>
    <p:sldId id="276" r:id="rId12"/>
    <p:sldId id="261" r:id="rId13"/>
    <p:sldId id="292" r:id="rId14"/>
    <p:sldId id="303" r:id="rId15"/>
    <p:sldId id="297" r:id="rId16"/>
    <p:sldId id="304" r:id="rId17"/>
    <p:sldId id="305" r:id="rId18"/>
    <p:sldId id="306" r:id="rId19"/>
    <p:sldId id="307" r:id="rId20"/>
    <p:sldId id="308" r:id="rId21"/>
    <p:sldId id="257" r:id="rId22"/>
  </p:sldIdLst>
  <p:sldSz cx="12192000" cy="6858000"/>
  <p:notesSz cx="6858000" cy="9144000"/>
  <p:embeddedFontLst>
    <p:embeddedFont>
      <p:font typeface="黑体" panose="02010609060101010101" charset="-122"/>
      <p:regular r:id="rId26"/>
    </p:embeddedFont>
    <p:embeddedFont>
      <p:font typeface="汉仪文黑-55简" panose="00020600040101010101" pitchFamily="18" charset="-122"/>
      <p:regular r:id="rId27"/>
    </p:embeddedFont>
    <p:embeddedFont>
      <p:font typeface="Calibri" panose="020F0502020204030204" charset="0"/>
      <p:regular r:id="rId28"/>
      <p:bold r:id="rId29"/>
      <p:italic r:id="rId30"/>
      <p:boldItalic r:id="rId31"/>
    </p:embeddedFont>
    <p:embeddedFont>
      <p:font typeface="微软雅黑" panose="020B0503020204020204" charset="-122"/>
      <p:regular r:id="rId32"/>
    </p:embeddedFont>
    <p:embeddedFont>
      <p:font typeface="Calibri Light" panose="02010600030101010101" charset="-122"/>
      <p:regular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78FB7"/>
    <a:srgbClr val="C57E90"/>
    <a:srgbClr val="FFDC97"/>
    <a:srgbClr val="9DCBDB"/>
    <a:srgbClr val="FBCE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31.xml"/><Relationship Id="rId33" Type="http://schemas.openxmlformats.org/officeDocument/2006/relationships/font" Target="fonts/font8.fntdata"/><Relationship Id="rId32" Type="http://schemas.openxmlformats.org/officeDocument/2006/relationships/font" Target="fonts/font7.fntdata"/><Relationship Id="rId31" Type="http://schemas.openxmlformats.org/officeDocument/2006/relationships/font" Target="fonts/font6.fntdata"/><Relationship Id="rId30" Type="http://schemas.openxmlformats.org/officeDocument/2006/relationships/font" Target="fonts/font5.fntdata"/><Relationship Id="rId3" Type="http://schemas.openxmlformats.org/officeDocument/2006/relationships/slide" Target="slides/slide1.xml"/><Relationship Id="rId29" Type="http://schemas.openxmlformats.org/officeDocument/2006/relationships/font" Target="fonts/font4.fntdata"/><Relationship Id="rId28" Type="http://schemas.openxmlformats.org/officeDocument/2006/relationships/font" Target="fonts/font3.fntdata"/><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9" Type="http://schemas.openxmlformats.org/officeDocument/2006/relationships/slideLayout" Target="../slideLayouts/slideLayout1.xml"/><Relationship Id="rId28" Type="http://schemas.openxmlformats.org/officeDocument/2006/relationships/image" Target="../media/image10.svg"/><Relationship Id="rId27" Type="http://schemas.openxmlformats.org/officeDocument/2006/relationships/image" Target="../media/image9.png"/><Relationship Id="rId26" Type="http://schemas.openxmlformats.org/officeDocument/2006/relationships/tags" Target="../tags/tag22.xml"/><Relationship Id="rId25" Type="http://schemas.openxmlformats.org/officeDocument/2006/relationships/image" Target="../media/image8.svg"/><Relationship Id="rId24" Type="http://schemas.openxmlformats.org/officeDocument/2006/relationships/image" Target="../media/image7.png"/><Relationship Id="rId23" Type="http://schemas.openxmlformats.org/officeDocument/2006/relationships/tags" Target="../tags/tag21.xml"/><Relationship Id="rId22" Type="http://schemas.openxmlformats.org/officeDocument/2006/relationships/image" Target="../media/image6.svg"/><Relationship Id="rId21" Type="http://schemas.openxmlformats.org/officeDocument/2006/relationships/image" Target="../media/image5.png"/><Relationship Id="rId20" Type="http://schemas.openxmlformats.org/officeDocument/2006/relationships/tags" Target="../tags/tag20.xml"/><Relationship Id="rId2" Type="http://schemas.openxmlformats.org/officeDocument/2006/relationships/tags" Target="../tags/tag4.xml"/><Relationship Id="rId19" Type="http://schemas.openxmlformats.org/officeDocument/2006/relationships/image" Target="../media/image4.svg"/><Relationship Id="rId18" Type="http://schemas.openxmlformats.org/officeDocument/2006/relationships/image" Target="../media/image3.png"/><Relationship Id="rId17" Type="http://schemas.openxmlformats.org/officeDocument/2006/relationships/tags" Target="../tags/tag19.xml"/><Relationship Id="rId16" Type="http://schemas.openxmlformats.org/officeDocument/2006/relationships/tags" Target="../tags/tag18.xml"/><Relationship Id="rId15" Type="http://schemas.openxmlformats.org/officeDocument/2006/relationships/tags" Target="../tags/tag17.xml"/><Relationship Id="rId14" Type="http://schemas.openxmlformats.org/officeDocument/2006/relationships/tags" Target="../tags/tag16.xml"/><Relationship Id="rId13" Type="http://schemas.openxmlformats.org/officeDocument/2006/relationships/tags" Target="../tags/tag15.xml"/><Relationship Id="rId12" Type="http://schemas.openxmlformats.org/officeDocument/2006/relationships/tags" Target="../tags/tag14.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861695" y="1807845"/>
            <a:ext cx="10467975" cy="3784600"/>
          </a:xfrm>
          <a:prstGeom prst="rect">
            <a:avLst/>
          </a:prstGeom>
          <a:noFill/>
        </p:spPr>
        <p:txBody>
          <a:bodyPr wrap="square" rtlCol="0">
            <a:spAutoFit/>
          </a:bodyPr>
          <a:lstStyle/>
          <a:p>
            <a:pPr indent="0" algn="l" fontAlgn="auto">
              <a:lnSpc>
                <a:spcPct val="150000"/>
              </a:lnSpc>
            </a:pPr>
            <a:r>
              <a:rPr lang="en-US" altLang="zh-CN" sz="2000" dirty="0">
                <a:solidFill>
                  <a:schemeClr val="tx1"/>
                </a:solidFill>
                <a:latin typeface="宋体" panose="02010600030101010101" pitchFamily="2" charset="-122"/>
                <a:ea typeface="宋体" panose="02010600030101010101" pitchFamily="2" charset="-122"/>
              </a:rPr>
              <a:t>300多年前的一天，伽利略到比萨大教堂做礼拜。悬挂在教堂半空的一盏吊灯被门洞里刮来的风吹得来回摆动。</a:t>
            </a:r>
            <a:endParaRPr lang="en-US" altLang="zh-CN" sz="20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2000" dirty="0">
                <a:solidFill>
                  <a:schemeClr val="tx1"/>
                </a:solidFill>
                <a:latin typeface="宋体" panose="02010600030101010101" pitchFamily="2" charset="-122"/>
                <a:ea typeface="宋体" panose="02010600030101010101" pitchFamily="2" charset="-122"/>
              </a:rPr>
              <a:t>这引起了他的注意，“奇怪，怎么每次摆动的时间都相同呢?”伽利略发出这样的疑问。为了确切地肯定每次摆动的时间相同，当时在学医的他忽然想到用自己的脉搏测试。“千真万确!” 伽利略为自己的发现感到惊喜。接着他又想：“吊灯要是大小不一样。摆的时间会有什么不同?挂吊灯的绳子要是有长有短又会怎样呢?”回到家，伽利略做起了实验。</a:t>
            </a:r>
            <a:endParaRPr lang="en-US" altLang="zh-CN" sz="2000" dirty="0">
              <a:solidFill>
                <a:schemeClr val="tx1"/>
              </a:solidFill>
              <a:latin typeface="宋体" panose="02010600030101010101" pitchFamily="2" charset="-122"/>
              <a:ea typeface="宋体" panose="02010600030101010101" pitchFamily="2" charset="-122"/>
            </a:endParaRPr>
          </a:p>
          <a:p>
            <a:pPr indent="0" algn="l" fontAlgn="auto">
              <a:lnSpc>
                <a:spcPct val="150000"/>
              </a:lnSpc>
            </a:pPr>
            <a:r>
              <a:rPr lang="en-US" altLang="zh-CN" sz="2000" dirty="0">
                <a:solidFill>
                  <a:schemeClr val="tx1"/>
                </a:solidFill>
                <a:latin typeface="宋体" panose="02010600030101010101" pitchFamily="2" charset="-122"/>
                <a:ea typeface="宋体" panose="02010600030101010101" pitchFamily="2" charset="-122"/>
              </a:rPr>
              <a:t>结果发现摆动的快慢与物体的重量无关，当线长时摆动慢，当线短时摆动快。后来人们根据伽利略的发现，制成了时钟。</a:t>
            </a:r>
            <a:endParaRPr lang="en-US" altLang="zh-CN" sz="2000"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48030" y="1672590"/>
            <a:ext cx="6233795" cy="3830955"/>
          </a:xfrm>
          <a:prstGeom prst="rect">
            <a:avLst/>
          </a:prstGeom>
          <a:noFill/>
        </p:spPr>
        <p:txBody>
          <a:bodyPr wrap="square" rtlCol="0">
            <a:spAutoFit/>
          </a:bodyPr>
          <a:p>
            <a:pPr indent="0" fontAlgn="auto">
              <a:lnSpc>
                <a:spcPct val="150000"/>
              </a:lnSpc>
            </a:pPr>
            <a:r>
              <a:rPr lang="zh-CN" altLang="en-US" b="1"/>
              <a:t>（一）活动目的</a:t>
            </a:r>
            <a:endParaRPr lang="zh-CN" altLang="en-US" b="1"/>
          </a:p>
          <a:p>
            <a:pPr indent="0" fontAlgn="auto">
              <a:lnSpc>
                <a:spcPct val="150000"/>
              </a:lnSpc>
            </a:pPr>
            <a:r>
              <a:rPr lang="zh-CN" altLang="en-US"/>
              <a:t>头脑风暴是锻炼个人思维、练习提问经常使用到的一种方法，常用来收集创意性见解或看法，正确使用头脑风暴法有助于打破群体思维、惯性思维，提出更多富有创造性的意见或建议，从中发掘最有用的方案以帮助解决问题。</a:t>
            </a:r>
            <a:endParaRPr lang="zh-CN" altLang="en-US"/>
          </a:p>
          <a:p>
            <a:pPr indent="0" fontAlgn="auto">
              <a:lnSpc>
                <a:spcPct val="150000"/>
              </a:lnSpc>
            </a:pPr>
            <a:r>
              <a:rPr lang="zh-CN" altLang="en-US" b="1"/>
              <a:t>（二）活动时间</a:t>
            </a:r>
            <a:endParaRPr lang="zh-CN" altLang="en-US" b="1"/>
          </a:p>
          <a:p>
            <a:pPr indent="0" fontAlgn="auto">
              <a:lnSpc>
                <a:spcPct val="150000"/>
              </a:lnSpc>
            </a:pPr>
            <a:r>
              <a:rPr lang="zh-CN" altLang="en-US"/>
              <a:t>开学后每两周一次。</a:t>
            </a:r>
            <a:endParaRPr lang="zh-CN" altLang="en-US"/>
          </a:p>
          <a:p>
            <a:pPr indent="0" fontAlgn="auto">
              <a:lnSpc>
                <a:spcPct val="150000"/>
              </a:lnSpc>
            </a:pPr>
            <a:r>
              <a:rPr lang="zh-CN" altLang="en-US" b="1"/>
              <a:t>（三）活动对象</a:t>
            </a:r>
            <a:endParaRPr lang="zh-CN" altLang="en-US" b="1"/>
          </a:p>
          <a:p>
            <a:pPr indent="0" fontAlgn="auto">
              <a:lnSpc>
                <a:spcPct val="150000"/>
              </a:lnSpc>
            </a:pPr>
            <a:r>
              <a:rPr lang="zh-CN" altLang="en-US"/>
              <a:t>各班级学生（在班主任的组织下进行）。</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一、头脑风暴法</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7223760" y="1894840"/>
            <a:ext cx="4088130" cy="306006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252855"/>
            <a:ext cx="7734935" cy="5077460"/>
          </a:xfrm>
          <a:prstGeom prst="rect">
            <a:avLst/>
          </a:prstGeom>
          <a:noFill/>
        </p:spPr>
        <p:txBody>
          <a:bodyPr wrap="square" rtlCol="0">
            <a:spAutoFit/>
          </a:bodyPr>
          <a:p>
            <a:pPr indent="0" fontAlgn="auto">
              <a:lnSpc>
                <a:spcPct val="150000"/>
              </a:lnSpc>
            </a:pPr>
            <a:r>
              <a:rPr lang="zh-CN" altLang="en-US" b="1"/>
              <a:t>（四）头脑风暴的实施步骤</a:t>
            </a:r>
            <a:endParaRPr lang="zh-CN" altLang="en-US" b="1"/>
          </a:p>
          <a:p>
            <a:pPr indent="0" fontAlgn="auto">
              <a:lnSpc>
                <a:spcPct val="150000"/>
              </a:lnSpc>
            </a:pPr>
            <a:r>
              <a:rPr lang="zh-CN" altLang="en-US" b="1">
                <a:solidFill>
                  <a:srgbClr val="578FB7"/>
                </a:solidFill>
              </a:rPr>
              <a:t>（1）准备阶段：</a:t>
            </a:r>
            <a:r>
              <a:rPr lang="zh-CN" altLang="en-US"/>
              <a:t>产生问题（如如何有效控制学生沉迷网络游戏的问题），组建头脑风暴小组，培训主持人和组员，通知会议内容、时间和地点等。</a:t>
            </a:r>
            <a:endParaRPr lang="zh-CN" altLang="en-US"/>
          </a:p>
          <a:p>
            <a:pPr indent="0" fontAlgn="auto">
              <a:lnSpc>
                <a:spcPct val="150000"/>
              </a:lnSpc>
            </a:pPr>
            <a:r>
              <a:rPr lang="zh-CN" altLang="en-US" b="1">
                <a:solidFill>
                  <a:srgbClr val="578FB7"/>
                </a:solidFill>
              </a:rPr>
              <a:t>（2）热身活动：</a:t>
            </a:r>
            <a:r>
              <a:rPr lang="zh-CN" altLang="en-US"/>
              <a:t>为了使头脑风暴会议能形成热烈和轻松的气氛，使与会者的思维活跃起来，可以做一些智力游戏，如猜谜、讲幽默故事等。</a:t>
            </a:r>
            <a:endParaRPr lang="zh-CN" altLang="en-US"/>
          </a:p>
          <a:p>
            <a:pPr indent="0" fontAlgn="auto">
              <a:lnSpc>
                <a:spcPct val="150000"/>
              </a:lnSpc>
            </a:pPr>
            <a:r>
              <a:rPr lang="zh-CN" altLang="en-US" b="1">
                <a:solidFill>
                  <a:srgbClr val="578FB7"/>
                </a:solidFill>
              </a:rPr>
              <a:t>（3）明确问题：</a:t>
            </a:r>
            <a:r>
              <a:rPr lang="zh-CN" altLang="en-US"/>
              <a:t>由主持人向大家介绍所要解决的问题，问题需要简单、明了、具体，对一般性的问题要分成几个具体的问题解决。</a:t>
            </a:r>
            <a:endParaRPr lang="zh-CN" altLang="en-US"/>
          </a:p>
          <a:p>
            <a:pPr indent="0" fontAlgn="auto">
              <a:lnSpc>
                <a:spcPct val="150000"/>
              </a:lnSpc>
            </a:pPr>
            <a:r>
              <a:rPr lang="zh-CN" altLang="en-US" b="1">
                <a:solidFill>
                  <a:srgbClr val="578FB7"/>
                </a:solidFill>
              </a:rPr>
              <a:t>（4）自由畅谈：</a:t>
            </a:r>
            <a:r>
              <a:rPr lang="zh-CN" altLang="en-US"/>
              <a:t>由与会者自由提出设想，主持人要坚持原则，尤其要坚持严禁批评的原则，对违反原则的与会者要及时制止，如坚持不改可及时劝退，会议秘书要对与会者提出的每个设想予以记录或做现场录音。</a:t>
            </a:r>
            <a:endParaRPr lang="zh-CN" altLang="en-US"/>
          </a:p>
          <a:p>
            <a:pPr indent="0" fontAlgn="auto">
              <a:lnSpc>
                <a:spcPct val="150000"/>
              </a:lnSpc>
            </a:pPr>
            <a:r>
              <a:rPr lang="zh-CN" altLang="en-US" b="1">
                <a:solidFill>
                  <a:srgbClr val="578FB7"/>
                </a:solidFill>
              </a:rPr>
              <a:t>（5）收集设想：</a:t>
            </a:r>
            <a:r>
              <a:rPr lang="zh-CN" altLang="en-US"/>
              <a:t>在会议的第二天再向组员收集设想，这时得到的设想往往更有创意。</a:t>
            </a: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一、头脑风暴法</a:t>
            </a:r>
            <a:endParaRPr lang="zh-CN" altLang="en-US" sz="2800" b="1">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8319770" y="1958975"/>
            <a:ext cx="3018155" cy="307149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513715"/>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二、质疑习惯养成的实践与研究课题</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686435" y="1551940"/>
            <a:ext cx="6219190" cy="4246245"/>
          </a:xfrm>
          <a:prstGeom prst="rect">
            <a:avLst/>
          </a:prstGeom>
          <a:noFill/>
        </p:spPr>
        <p:txBody>
          <a:bodyPr wrap="square" rtlCol="0">
            <a:spAutoFit/>
          </a:bodyPr>
          <a:p>
            <a:pPr indent="0" fontAlgn="auto">
              <a:lnSpc>
                <a:spcPct val="150000"/>
              </a:lnSpc>
            </a:pPr>
            <a:r>
              <a:rPr lang="zh-CN" altLang="en-US" b="1"/>
              <a:t>（一）研究目的</a:t>
            </a:r>
            <a:endParaRPr lang="zh-CN" altLang="en-US" b="1"/>
          </a:p>
          <a:p>
            <a:pPr indent="0" fontAlgn="auto">
              <a:lnSpc>
                <a:spcPct val="150000"/>
              </a:lnSpc>
            </a:pPr>
            <a:r>
              <a:rPr lang="zh-CN" altLang="en-US" b="1">
                <a:solidFill>
                  <a:srgbClr val="C57E90"/>
                </a:solidFill>
              </a:rPr>
              <a:t>（1）培养学生创造性思维能力。</a:t>
            </a:r>
            <a:r>
              <a:rPr lang="zh-CN" altLang="en-US"/>
              <a:t>“学起于思，思源于疑”。更是说明了“疑”的先导作用。如果孩子从小总愿意对身边的事情多问几个为什么，思维必然会活跃起来。人们的观察、思维、探索，创新正是从疑问和惊奇开始。</a:t>
            </a:r>
            <a:endParaRPr lang="zh-CN" altLang="en-US"/>
          </a:p>
          <a:p>
            <a:pPr indent="0" fontAlgn="auto">
              <a:lnSpc>
                <a:spcPct val="150000"/>
              </a:lnSpc>
            </a:pPr>
            <a:r>
              <a:rPr lang="zh-CN" altLang="en-US" b="1">
                <a:solidFill>
                  <a:srgbClr val="C57E90"/>
                </a:solidFill>
              </a:rPr>
              <a:t>（2）提高学生学习效率。</a:t>
            </a:r>
            <a:r>
              <a:rPr lang="zh-CN" altLang="en-US"/>
              <a:t>在学习过程中，疑难问题多由教师提出。我们总是以为学生限于知识和经验，不善于发现问题，于是总是由教师包办代替。</a:t>
            </a:r>
            <a:endParaRPr lang="zh-CN" altLang="en-US"/>
          </a:p>
          <a:p>
            <a:pPr indent="0" fontAlgn="auto">
              <a:lnSpc>
                <a:spcPct val="150000"/>
              </a:lnSpc>
            </a:pPr>
            <a:r>
              <a:rPr lang="zh-CN" altLang="en-US" b="1">
                <a:solidFill>
                  <a:srgbClr val="C57E90"/>
                </a:solidFill>
              </a:rPr>
              <a:t>（3）培养学生良好的思维品质和学习习惯。</a:t>
            </a:r>
            <a:r>
              <a:rPr lang="zh-CN" altLang="en-US"/>
              <a:t>质疑能力的养成，是培养学生自学能力、创造能力的重要手段。</a:t>
            </a:r>
            <a:endParaRPr lang="zh-CN" altLang="en-US"/>
          </a:p>
        </p:txBody>
      </p:sp>
      <p:pic>
        <p:nvPicPr>
          <p:cNvPr id="105" name="图片 104"/>
          <p:cNvPicPr/>
          <p:nvPr>
            <p:custDataLst>
              <p:tags r:id="rId1"/>
            </p:custDataLst>
          </p:nvPr>
        </p:nvPicPr>
        <p:blipFill>
          <a:blip r:embed="rId2"/>
          <a:srcRect r="2544" b="5106"/>
          <a:stretch>
            <a:fillRect/>
          </a:stretch>
        </p:blipFill>
        <p:spPr>
          <a:xfrm>
            <a:off x="7171690" y="1680210"/>
            <a:ext cx="3661410" cy="396811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513715"/>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二、质疑习惯养成的实践与研究课题</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713740" y="1562735"/>
            <a:ext cx="5580380" cy="4246245"/>
          </a:xfrm>
          <a:prstGeom prst="rect">
            <a:avLst/>
          </a:prstGeom>
          <a:noFill/>
        </p:spPr>
        <p:txBody>
          <a:bodyPr wrap="square" rtlCol="0">
            <a:spAutoFit/>
          </a:bodyPr>
          <a:p>
            <a:pPr indent="0" fontAlgn="auto">
              <a:lnSpc>
                <a:spcPct val="150000"/>
              </a:lnSpc>
            </a:pPr>
            <a:r>
              <a:rPr lang="zh-CN" altLang="en-US" b="1"/>
              <a:t>（二）研究意义</a:t>
            </a:r>
            <a:endParaRPr lang="zh-CN" altLang="en-US" b="1"/>
          </a:p>
          <a:p>
            <a:pPr indent="0" fontAlgn="auto">
              <a:lnSpc>
                <a:spcPct val="150000"/>
              </a:lnSpc>
            </a:pPr>
            <a:r>
              <a:rPr lang="zh-CN" altLang="en-US"/>
              <a:t>质疑，是析疑、释疑的先决条件，所以，明王守仁说得好：“盖学不能以无疑，则有思，思即学也。又不能无疑，则有辩，辩即学也，即行也。”这段精辟见解，很好地揭示了学、间、思、辩、行与质疑之间的关系，即学、间、思、辩、行任何一个环节都离不开质疑这个前提。通过启发学生大胆地提出问题，大胆地怀疑大胆地批判，让学生敢于质疑，敢于批判，在质疑过程中培养优秀品质和开拓创新的精神，这正是 21 世纪人才所需要的。</a:t>
            </a:r>
            <a:endParaRPr lang="zh-CN" altLang="en-US"/>
          </a:p>
        </p:txBody>
      </p:sp>
      <p:pic>
        <p:nvPicPr>
          <p:cNvPr id="106" name="图片 105"/>
          <p:cNvPicPr/>
          <p:nvPr>
            <p:custDataLst>
              <p:tags r:id="rId1"/>
            </p:custDataLst>
          </p:nvPr>
        </p:nvPicPr>
        <p:blipFill>
          <a:blip r:embed="rId2"/>
          <a:stretch>
            <a:fillRect/>
          </a:stretch>
        </p:blipFill>
        <p:spPr>
          <a:xfrm>
            <a:off x="6919595" y="2033270"/>
            <a:ext cx="3590925" cy="330581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513715"/>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二、质疑习惯养成的实践与研究课题</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713740" y="1562735"/>
            <a:ext cx="5580380" cy="3830955"/>
          </a:xfrm>
          <a:prstGeom prst="rect">
            <a:avLst/>
          </a:prstGeom>
          <a:noFill/>
        </p:spPr>
        <p:txBody>
          <a:bodyPr wrap="square" rtlCol="0">
            <a:spAutoFit/>
          </a:bodyPr>
          <a:p>
            <a:pPr indent="0" fontAlgn="auto">
              <a:lnSpc>
                <a:spcPct val="150000"/>
              </a:lnSpc>
            </a:pPr>
            <a:r>
              <a:rPr lang="zh-CN" altLang="en-US" b="1"/>
              <a:t>（三）课题研究计划（包括研究目标、内容、过程、方法、手段等）</a:t>
            </a:r>
            <a:endParaRPr lang="zh-CN" altLang="en-US" b="1"/>
          </a:p>
          <a:p>
            <a:pPr indent="0" fontAlgn="auto">
              <a:lnSpc>
                <a:spcPct val="150000"/>
              </a:lnSpc>
            </a:pPr>
            <a:r>
              <a:rPr lang="zh-CN" altLang="en-US" b="1">
                <a:solidFill>
                  <a:srgbClr val="578FB7"/>
                </a:solidFill>
              </a:rPr>
              <a:t>1. 研究内容</a:t>
            </a:r>
            <a:endParaRPr lang="zh-CN" altLang="en-US" b="1">
              <a:solidFill>
                <a:srgbClr val="578FB7"/>
              </a:solidFill>
            </a:endParaRPr>
          </a:p>
          <a:p>
            <a:pPr indent="0" fontAlgn="auto">
              <a:lnSpc>
                <a:spcPct val="150000"/>
              </a:lnSpc>
            </a:pPr>
            <a:r>
              <a:rPr lang="zh-CN" altLang="en-US"/>
              <a:t>（1）在日常生活中质疑。</a:t>
            </a:r>
            <a:endParaRPr lang="zh-CN" altLang="en-US"/>
          </a:p>
          <a:p>
            <a:pPr indent="0" fontAlgn="auto">
              <a:lnSpc>
                <a:spcPct val="150000"/>
              </a:lnSpc>
            </a:pPr>
            <a:r>
              <a:rPr lang="zh-CN" altLang="en-US"/>
              <a:t>（2）在学科学习中质疑。</a:t>
            </a:r>
            <a:endParaRPr lang="zh-CN" altLang="en-US"/>
          </a:p>
          <a:p>
            <a:pPr indent="0" fontAlgn="auto">
              <a:lnSpc>
                <a:spcPct val="150000"/>
              </a:lnSpc>
            </a:pPr>
            <a:r>
              <a:rPr lang="zh-CN" altLang="en-US" b="1">
                <a:solidFill>
                  <a:srgbClr val="578FB7"/>
                </a:solidFill>
              </a:rPr>
              <a:t>2. 分成三个阶段培养学生的质疑能力</a:t>
            </a:r>
            <a:endParaRPr lang="zh-CN" altLang="en-US" b="1">
              <a:solidFill>
                <a:srgbClr val="578FB7"/>
              </a:solidFill>
            </a:endParaRPr>
          </a:p>
          <a:p>
            <a:pPr indent="0" fontAlgn="auto">
              <a:lnSpc>
                <a:spcPct val="150000"/>
              </a:lnSpc>
            </a:pPr>
            <a:r>
              <a:rPr lang="zh-CN" altLang="en-US"/>
              <a:t>（1）培养学生积极质疑的意识，使学生敢于质疑。</a:t>
            </a:r>
            <a:endParaRPr lang="zh-CN" altLang="en-US"/>
          </a:p>
          <a:p>
            <a:pPr indent="0" fontAlgn="auto">
              <a:lnSpc>
                <a:spcPct val="150000"/>
              </a:lnSpc>
            </a:pPr>
            <a:r>
              <a:rPr lang="zh-CN" altLang="en-US"/>
              <a:t>（2）培养学生善于质疑的能力。</a:t>
            </a:r>
            <a:endParaRPr lang="zh-CN" altLang="en-US"/>
          </a:p>
          <a:p>
            <a:pPr indent="0" fontAlgn="auto">
              <a:lnSpc>
                <a:spcPct val="150000"/>
              </a:lnSpc>
            </a:pPr>
            <a:r>
              <a:rPr lang="zh-CN" altLang="en-US"/>
              <a:t>（3）培养学生善于解决疑难的兴趣和能力。</a:t>
            </a:r>
            <a:endParaRPr lang="zh-CN" altLang="en-US"/>
          </a:p>
        </p:txBody>
      </p:sp>
      <p:pic>
        <p:nvPicPr>
          <p:cNvPr id="107" name="图片 106"/>
          <p:cNvPicPr/>
          <p:nvPr>
            <p:custDataLst>
              <p:tags r:id="rId1"/>
            </p:custDataLst>
          </p:nvPr>
        </p:nvPicPr>
        <p:blipFill>
          <a:blip r:embed="rId2"/>
          <a:stretch>
            <a:fillRect/>
          </a:stretch>
        </p:blipFill>
        <p:spPr>
          <a:xfrm>
            <a:off x="6294120" y="1558925"/>
            <a:ext cx="4565015" cy="373253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513715"/>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二、质疑习惯养成的实践与研究课题</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514350" y="1252855"/>
            <a:ext cx="7927340" cy="5077460"/>
          </a:xfrm>
          <a:prstGeom prst="rect">
            <a:avLst/>
          </a:prstGeom>
          <a:noFill/>
        </p:spPr>
        <p:txBody>
          <a:bodyPr wrap="square" rtlCol="0">
            <a:spAutoFit/>
          </a:bodyPr>
          <a:p>
            <a:pPr indent="0" fontAlgn="auto">
              <a:lnSpc>
                <a:spcPct val="150000"/>
              </a:lnSpc>
            </a:pPr>
            <a:r>
              <a:rPr lang="zh-CN" altLang="en-US" b="1">
                <a:solidFill>
                  <a:srgbClr val="578FB7"/>
                </a:solidFill>
              </a:rPr>
              <a:t>3. 课题研究过程</a:t>
            </a:r>
            <a:endParaRPr lang="zh-CN" altLang="en-US" b="1">
              <a:solidFill>
                <a:srgbClr val="578FB7"/>
              </a:solidFill>
            </a:endParaRPr>
          </a:p>
          <a:p>
            <a:pPr indent="0" fontAlgn="auto">
              <a:lnSpc>
                <a:spcPct val="150000"/>
              </a:lnSpc>
            </a:pPr>
            <a:r>
              <a:rPr lang="zh-CN" altLang="en-US"/>
              <a:t>明确研究任务并进行分工，修订课题方案和计划，邀请区教委领导和专家进行指导工作，加强课题组成员的培训，举行课题研讨及开放活动，组织阶段性评估，做好课题研究资料的收集和整理，为结题工作做好资料积累。</a:t>
            </a:r>
            <a:endParaRPr lang="zh-CN" altLang="en-US"/>
          </a:p>
          <a:p>
            <a:pPr indent="0" fontAlgn="auto">
              <a:lnSpc>
                <a:spcPct val="150000"/>
              </a:lnSpc>
            </a:pPr>
            <a:r>
              <a:rPr lang="zh-CN" altLang="en-US" b="1">
                <a:solidFill>
                  <a:srgbClr val="578FB7"/>
                </a:solidFill>
              </a:rPr>
              <a:t>4. 课题研究方法手段</a:t>
            </a:r>
            <a:endParaRPr lang="zh-CN" altLang="en-US" b="1">
              <a:solidFill>
                <a:srgbClr val="578FB7"/>
              </a:solidFill>
            </a:endParaRPr>
          </a:p>
          <a:p>
            <a:pPr indent="0" fontAlgn="auto">
              <a:lnSpc>
                <a:spcPct val="150000"/>
              </a:lnSpc>
            </a:pPr>
            <a:r>
              <a:rPr lang="zh-CN" altLang="en-US"/>
              <a:t>（1）积累资料法：学生个人的《十万个为什么》，班级的《我班十万个为什么》和《学校十万个为什么》编辑、评选和生活中的发明创作的评选和激励等措施以及成功的教学案例和学生成长进步的案例积累下来，作为研究的重点参考资料和研究成果。</a:t>
            </a:r>
            <a:endParaRPr lang="zh-CN" altLang="en-US"/>
          </a:p>
          <a:p>
            <a:pPr indent="0" fontAlgn="auto">
              <a:lnSpc>
                <a:spcPct val="150000"/>
              </a:lnSpc>
            </a:pPr>
            <a:r>
              <a:rPr lang="zh-CN" altLang="en-US"/>
              <a:t>（2）调查法：问卷调查法，在不同的阶段设置调查问卷，随时存档，对比。</a:t>
            </a:r>
            <a:endParaRPr lang="zh-CN" altLang="en-US"/>
          </a:p>
          <a:p>
            <a:pPr indent="0" fontAlgn="auto">
              <a:lnSpc>
                <a:spcPct val="150000"/>
              </a:lnSpc>
            </a:pPr>
            <a:r>
              <a:rPr lang="zh-CN" altLang="en-US"/>
              <a:t>（3）经验总结法：结合课题研究，定期或不定期地记录自己的一些做法、体会，并撰写总结性文章，进行推广。</a:t>
            </a:r>
            <a:endParaRPr lang="zh-CN" altLang="en-US"/>
          </a:p>
        </p:txBody>
      </p:sp>
      <p:pic>
        <p:nvPicPr>
          <p:cNvPr id="108" name="图片 107"/>
          <p:cNvPicPr/>
          <p:nvPr>
            <p:custDataLst>
              <p:tags r:id="rId1"/>
            </p:custDataLst>
          </p:nvPr>
        </p:nvPicPr>
        <p:blipFill>
          <a:blip r:embed="rId2"/>
          <a:stretch>
            <a:fillRect/>
          </a:stretch>
        </p:blipFill>
        <p:spPr>
          <a:xfrm>
            <a:off x="8535670" y="2096770"/>
            <a:ext cx="3021330" cy="317754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513715"/>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二、质疑习惯养成的实践与研究课题</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514350" y="1252855"/>
            <a:ext cx="7927340" cy="5077460"/>
          </a:xfrm>
          <a:prstGeom prst="rect">
            <a:avLst/>
          </a:prstGeom>
          <a:noFill/>
        </p:spPr>
        <p:txBody>
          <a:bodyPr wrap="square" rtlCol="0">
            <a:spAutoFit/>
          </a:bodyPr>
          <a:p>
            <a:pPr indent="0" fontAlgn="auto">
              <a:lnSpc>
                <a:spcPct val="150000"/>
              </a:lnSpc>
            </a:pPr>
            <a:r>
              <a:rPr lang="zh-CN" altLang="en-US" b="1">
                <a:solidFill>
                  <a:srgbClr val="578FB7"/>
                </a:solidFill>
              </a:rPr>
              <a:t>5. 课题研究步骤和时间</a:t>
            </a:r>
            <a:endParaRPr lang="zh-CN" altLang="en-US" b="1">
              <a:solidFill>
                <a:srgbClr val="578FB7"/>
              </a:solidFill>
            </a:endParaRPr>
          </a:p>
          <a:p>
            <a:pPr indent="0" fontAlgn="auto">
              <a:lnSpc>
                <a:spcPct val="150000"/>
              </a:lnSpc>
            </a:pPr>
            <a:r>
              <a:rPr lang="zh-CN" altLang="en-US"/>
              <a:t>（1）第一阶段：准备阶段。</a:t>
            </a:r>
            <a:endParaRPr lang="zh-CN" altLang="en-US"/>
          </a:p>
          <a:p>
            <a:pPr indent="0" fontAlgn="auto">
              <a:lnSpc>
                <a:spcPct val="150000"/>
              </a:lnSpc>
            </a:pPr>
            <a:r>
              <a:rPr lang="zh-CN" altLang="en-US"/>
              <a:t>①组织选题，开题，提出课题研究方案，明确任务和分工，各位参加研究的教师自主提出研究目标，写出研究计划。②通过年级组根据研究计划，以学科教学、生活发现、突发奇想以及如何制订班级和校级的《十万个为什么》等方面进行探讨，制订详细的实施规划，讨论、研究后备案。</a:t>
            </a:r>
            <a:endParaRPr lang="zh-CN" altLang="en-US"/>
          </a:p>
          <a:p>
            <a:pPr indent="0" fontAlgn="auto">
              <a:lnSpc>
                <a:spcPct val="150000"/>
              </a:lnSpc>
            </a:pPr>
            <a:r>
              <a:rPr lang="zh-CN" altLang="en-US"/>
              <a:t>（2）第二阶段：实施阶段。</a:t>
            </a:r>
            <a:endParaRPr lang="zh-CN" altLang="en-US"/>
          </a:p>
          <a:p>
            <a:pPr indent="0" fontAlgn="auto">
              <a:lnSpc>
                <a:spcPct val="150000"/>
              </a:lnSpc>
            </a:pPr>
            <a:r>
              <a:rPr lang="zh-CN" altLang="en-US"/>
              <a:t>①对于教学过程中可能出现的问题，提出可能解决的方法。</a:t>
            </a:r>
            <a:endParaRPr lang="zh-CN" altLang="en-US"/>
          </a:p>
          <a:p>
            <a:pPr indent="0" fontAlgn="auto">
              <a:lnSpc>
                <a:spcPct val="150000"/>
              </a:lnSpc>
            </a:pPr>
            <a:r>
              <a:rPr lang="zh-CN" altLang="en-US"/>
              <a:t>②组织各种互动，及时进行反馈、总结整理。</a:t>
            </a:r>
            <a:endParaRPr lang="zh-CN" altLang="en-US"/>
          </a:p>
          <a:p>
            <a:pPr indent="0" fontAlgn="auto">
              <a:lnSpc>
                <a:spcPct val="150000"/>
              </a:lnSpc>
            </a:pPr>
            <a:r>
              <a:rPr lang="zh-CN" altLang="en-US"/>
              <a:t>③聘请领导和专家进行指导，解决研究中出现的问题，提升课题研究质量。</a:t>
            </a:r>
            <a:endParaRPr lang="zh-CN" altLang="en-US"/>
          </a:p>
          <a:p>
            <a:pPr indent="0" fontAlgn="auto">
              <a:lnSpc>
                <a:spcPct val="150000"/>
              </a:lnSpc>
            </a:pPr>
            <a:r>
              <a:rPr lang="zh-CN" altLang="en-US"/>
              <a:t>（3）第三阶段：结题阶段。</a:t>
            </a:r>
            <a:endParaRPr lang="zh-CN" altLang="en-US"/>
          </a:p>
          <a:p>
            <a:pPr indent="0" fontAlgn="auto">
              <a:lnSpc>
                <a:spcPct val="150000"/>
              </a:lnSpc>
            </a:pPr>
            <a:r>
              <a:rPr lang="zh-CN" altLang="en-US"/>
              <a:t>课题组成员撰写结题报告，展示课题研究成果。</a:t>
            </a:r>
            <a:endParaRPr lang="zh-CN" altLang="en-US"/>
          </a:p>
        </p:txBody>
      </p:sp>
      <p:pic>
        <p:nvPicPr>
          <p:cNvPr id="109" name="图片 108"/>
          <p:cNvPicPr/>
          <p:nvPr>
            <p:custDataLst>
              <p:tags r:id="rId1"/>
            </p:custDataLst>
          </p:nvPr>
        </p:nvPicPr>
        <p:blipFill>
          <a:blip r:embed="rId2"/>
          <a:stretch>
            <a:fillRect/>
          </a:stretch>
        </p:blipFill>
        <p:spPr>
          <a:xfrm>
            <a:off x="8535670" y="2323465"/>
            <a:ext cx="2906395" cy="28905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29130" y="513715"/>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二、质疑习惯养成的实践与研究课题</a:t>
            </a:r>
            <a:endParaRPr lang="zh-CN" altLang="en-US" sz="2800" b="1">
              <a:latin typeface="宋体" panose="02010600030101010101" pitchFamily="2" charset="-122"/>
              <a:ea typeface="宋体" panose="02010600030101010101" pitchFamily="2" charset="-122"/>
            </a:endParaRPr>
          </a:p>
        </p:txBody>
      </p:sp>
      <p:sp>
        <p:nvSpPr>
          <p:cNvPr id="6" name="文本框 5"/>
          <p:cNvSpPr txBox="1"/>
          <p:nvPr/>
        </p:nvSpPr>
        <p:spPr>
          <a:xfrm>
            <a:off x="514350" y="1252855"/>
            <a:ext cx="7927340" cy="5077460"/>
          </a:xfrm>
          <a:prstGeom prst="rect">
            <a:avLst/>
          </a:prstGeom>
          <a:noFill/>
        </p:spPr>
        <p:txBody>
          <a:bodyPr wrap="square" rtlCol="0">
            <a:spAutoFit/>
          </a:bodyPr>
          <a:p>
            <a:pPr indent="0" fontAlgn="auto">
              <a:lnSpc>
                <a:spcPct val="150000"/>
              </a:lnSpc>
            </a:pPr>
            <a:r>
              <a:rPr lang="zh-CN" altLang="en-US" b="1">
                <a:solidFill>
                  <a:srgbClr val="578FB7"/>
                </a:solidFill>
              </a:rPr>
              <a:t>6. 成果呈现形式</a:t>
            </a:r>
            <a:endParaRPr lang="zh-CN" altLang="en-US" b="1">
              <a:solidFill>
                <a:srgbClr val="578FB7"/>
              </a:solidFill>
            </a:endParaRPr>
          </a:p>
          <a:p>
            <a:pPr indent="0" fontAlgn="auto">
              <a:lnSpc>
                <a:spcPct val="150000"/>
              </a:lnSpc>
            </a:pPr>
            <a:r>
              <a:rPr lang="zh-CN" altLang="en-US" b="1"/>
              <a:t>（1）经验总结：</a:t>
            </a:r>
            <a:r>
              <a:rPr lang="zh-CN" altLang="en-US"/>
              <a:t>对教育经验活动及经验认识进行分析、加工、制作、整理，形成较为系统的、合乎逻辑的认识。</a:t>
            </a:r>
            <a:endParaRPr lang="zh-CN" altLang="en-US"/>
          </a:p>
          <a:p>
            <a:pPr indent="0" fontAlgn="auto">
              <a:lnSpc>
                <a:spcPct val="150000"/>
              </a:lnSpc>
            </a:pPr>
            <a:r>
              <a:rPr lang="zh-CN" altLang="en-US" b="1"/>
              <a:t>（2）研究日志：</a:t>
            </a:r>
            <a:r>
              <a:rPr lang="zh-CN" altLang="en-US"/>
              <a:t>教师对生活事件定期的记录，不仅仅罗列生活事件的清单，还通过聚集这些事件，让我们更多地了解自己的假定。</a:t>
            </a:r>
            <a:endParaRPr lang="zh-CN" altLang="en-US"/>
          </a:p>
          <a:p>
            <a:pPr indent="0" fontAlgn="auto">
              <a:lnSpc>
                <a:spcPct val="150000"/>
              </a:lnSpc>
            </a:pPr>
            <a:r>
              <a:rPr lang="zh-CN" altLang="en-US" b="1"/>
              <a:t>（3）教育叙事：</a:t>
            </a:r>
            <a:r>
              <a:rPr lang="zh-CN" altLang="en-US"/>
              <a:t>课题实施中用叙事的方法所做的某些简短的记录，也指教师在行动研究中采用叙事方法写作成型的研究成果。</a:t>
            </a:r>
            <a:endParaRPr lang="zh-CN" altLang="en-US"/>
          </a:p>
          <a:p>
            <a:pPr indent="0" fontAlgn="auto">
              <a:lnSpc>
                <a:spcPct val="150000"/>
              </a:lnSpc>
            </a:pPr>
            <a:r>
              <a:rPr lang="zh-CN" altLang="en-US" b="1"/>
              <a:t>（4）教育案例：</a:t>
            </a:r>
            <a:r>
              <a:rPr lang="zh-CN" altLang="en-US"/>
              <a:t>教师将发生在课题研究中的事例经过一定的思维加工，以案例的形式表现出来，是重新认识这个事例，整理自己思维的过程。</a:t>
            </a:r>
            <a:endParaRPr lang="zh-CN" altLang="en-US"/>
          </a:p>
          <a:p>
            <a:pPr indent="0" fontAlgn="auto">
              <a:lnSpc>
                <a:spcPct val="150000"/>
              </a:lnSpc>
            </a:pPr>
            <a:r>
              <a:rPr lang="zh-CN" altLang="en-US" b="1"/>
              <a:t>（5）教学案例：</a:t>
            </a:r>
            <a:r>
              <a:rPr lang="zh-CN" altLang="en-US"/>
              <a:t>强调对课题研究进行详细的罗列以及加上简要的评析或反思。</a:t>
            </a:r>
            <a:endParaRPr lang="zh-CN" altLang="en-US"/>
          </a:p>
          <a:p>
            <a:pPr indent="0" fontAlgn="auto">
              <a:lnSpc>
                <a:spcPct val="150000"/>
              </a:lnSpc>
            </a:pPr>
            <a:r>
              <a:rPr lang="zh-CN" altLang="en-US" b="1"/>
              <a:t>（6）作品展现：</a:t>
            </a:r>
            <a:r>
              <a:rPr lang="zh-CN" altLang="en-US"/>
              <a:t>学生个人的《十万个为什么》《我班十万个为什么》和《学校十万个为什么》；生活中的发明创作。</a:t>
            </a:r>
            <a:endParaRPr lang="zh-CN" altLang="en-US"/>
          </a:p>
        </p:txBody>
      </p:sp>
      <p:pic>
        <p:nvPicPr>
          <p:cNvPr id="110" name="图片 109"/>
          <p:cNvPicPr/>
          <p:nvPr>
            <p:custDataLst>
              <p:tags r:id="rId1"/>
            </p:custDataLst>
          </p:nvPr>
        </p:nvPicPr>
        <p:blipFill>
          <a:blip r:embed="rId2"/>
          <a:stretch>
            <a:fillRect/>
          </a:stretch>
        </p:blipFill>
        <p:spPr>
          <a:xfrm>
            <a:off x="8535670" y="2197100"/>
            <a:ext cx="3098165" cy="28543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第十四讲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疑是思之始　学之端</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82320" y="2014220"/>
            <a:ext cx="4776470" cy="2999740"/>
          </a:xfrm>
          <a:prstGeom prst="rect">
            <a:avLst/>
          </a:prstGeom>
          <a:noFill/>
        </p:spPr>
        <p:txBody>
          <a:bodyPr wrap="square" rtlCol="0">
            <a:spAutoFit/>
          </a:bodyPr>
          <a:p>
            <a:pPr indent="0" fontAlgn="auto">
              <a:lnSpc>
                <a:spcPct val="150000"/>
              </a:lnSpc>
            </a:pPr>
            <a:r>
              <a:rPr lang="zh-CN" altLang="en-US"/>
              <a:t>高等教育所追寻的人才是发展的人才，是具有未来性的人才。批判性思维是发展创造性人才、创新型人才的重要条件。在此需求之下，大学教育需要培养出能够独立思考和质疑的人才，深入思考学科内外的问题，在整个成长中不断地学习和发展。培养大学生质疑的好习惯，有助于为大学生学习与成长提供更多的帮助。</a:t>
            </a:r>
            <a:endParaRPr lang="zh-CN" altLang="en-US"/>
          </a:p>
        </p:txBody>
      </p:sp>
      <p:pic>
        <p:nvPicPr>
          <p:cNvPr id="2" name="图片 1"/>
          <p:cNvPicPr/>
          <p:nvPr>
            <p:custDataLst>
              <p:tags r:id="rId1"/>
            </p:custDataLst>
          </p:nvPr>
        </p:nvPicPr>
        <p:blipFill>
          <a:blip r:embed="rId2"/>
          <a:stretch>
            <a:fillRect/>
          </a:stretch>
        </p:blipFill>
        <p:spPr>
          <a:xfrm>
            <a:off x="5920740" y="1835785"/>
            <a:ext cx="5008880" cy="317817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31875" y="1679575"/>
            <a:ext cx="5971540" cy="3830955"/>
          </a:xfrm>
          <a:prstGeom prst="rect">
            <a:avLst/>
          </a:prstGeom>
          <a:noFill/>
        </p:spPr>
        <p:txBody>
          <a:bodyPr wrap="square" rtlCol="0">
            <a:spAutoFit/>
          </a:bodyPr>
          <a:p>
            <a:pPr indent="0" fontAlgn="auto">
              <a:lnSpc>
                <a:spcPct val="150000"/>
              </a:lnSpc>
            </a:pPr>
            <a:r>
              <a:rPr lang="zh-CN" altLang="en-US" b="1">
                <a:solidFill>
                  <a:srgbClr val="578FB7"/>
                </a:solidFill>
              </a:rPr>
              <a:t>质疑</a:t>
            </a:r>
            <a:r>
              <a:rPr lang="zh-CN" altLang="en-US"/>
              <a:t>是一个汉语词语，出自《管子·七臣七主》：“芒主通人情以质疑，故臣下无信，尽自治其事。”质，询问、责问。此处“质”为动词，有时有反诘反问之意。疑，疑问、疑惑。质疑谓心有所疑，提出以求得解答。</a:t>
            </a:r>
            <a:endParaRPr lang="zh-CN" altLang="en-US"/>
          </a:p>
          <a:p>
            <a:pPr indent="0" fontAlgn="auto">
              <a:lnSpc>
                <a:spcPct val="150000"/>
              </a:lnSpc>
            </a:pPr>
            <a:r>
              <a:rPr lang="zh-CN" altLang="en-US" b="1">
                <a:solidFill>
                  <a:srgbClr val="578FB7"/>
                </a:solidFill>
              </a:rPr>
              <a:t>质疑</a:t>
            </a:r>
            <a:r>
              <a:rPr lang="zh-CN" altLang="en-US"/>
              <a:t>是获取新知识的第一步，在现代关于质疑能力的学习研究中，更多地来源于西方批判性思维。关于批判性思维的界定，不同的学者基于不同的学科背景各有不同，所包含的内容也较为丰富，在此，不对其定义进行具体的界定，但是关于批判性思维主要存在两种普遍的认识。</a:t>
            </a: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一、质疑的内涵</a:t>
            </a:r>
            <a:endParaRPr lang="zh-CN" altLang="en-US" sz="2800" b="1">
              <a:latin typeface="宋体" panose="02010600030101010101" pitchFamily="2" charset="-122"/>
              <a:ea typeface="宋体" panose="02010600030101010101" pitchFamily="2" charset="-122"/>
            </a:endParaRPr>
          </a:p>
        </p:txBody>
      </p:sp>
      <p:pic>
        <p:nvPicPr>
          <p:cNvPr id="4" name="图片 3"/>
          <p:cNvPicPr/>
          <p:nvPr>
            <p:custDataLst>
              <p:tags r:id="rId1"/>
            </p:custDataLst>
          </p:nvPr>
        </p:nvPicPr>
        <p:blipFill>
          <a:blip r:embed="rId2"/>
          <a:stretch>
            <a:fillRect/>
          </a:stretch>
        </p:blipFill>
        <p:spPr>
          <a:xfrm>
            <a:off x="7287260" y="1953260"/>
            <a:ext cx="3712845" cy="328295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22249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二、大学生质疑习惯培育的必要性</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442460" y="2219325"/>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498215" y="431038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593840" y="4121785"/>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266815" y="326009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201285" y="1294765"/>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215765" y="3255010"/>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296910" y="3759200"/>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289935" y="396748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234180" y="1816100"/>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181600" y="2591435"/>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181600" y="2605405"/>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181600" y="2605405"/>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181600" y="2605405"/>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799465" y="1473200"/>
            <a:ext cx="3281045" cy="1764030"/>
          </a:xfrm>
          <a:prstGeom prst="rect">
            <a:avLst/>
          </a:prstGeom>
          <a:noFill/>
        </p:spPr>
        <p:txBody>
          <a:bodyPr wrap="square" rtlCol="0" anchor="ctr" anchorCtr="0">
            <a:noAutofit/>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ln/>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通过质疑既有的思想来寻找和确立合乎逻辑的思想，质疑不是否定，不等于批判，有效的质疑总是基于逻辑与事实展开的追问。</a:t>
            </a:r>
            <a:endParaRPr lang="zh-CN" altLang="en-US" sz="1600" dirty="0">
              <a:ln/>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161020" y="1327785"/>
            <a:ext cx="3408045" cy="226060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dirty="0">
                <a:solidFill>
                  <a:srgbClr val="578FB7"/>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正确的怀疑是建立在理性逻辑的基础之上，是在对研究对象周密深刻思考之后提出问题的过程，它强调不要被杂乱的、表面的现象遮蔽，不要习惯于“理所当然”的惯性思维。</a:t>
            </a:r>
            <a:endParaRPr lang="zh-CN" altLang="en-US" sz="1600" dirty="0">
              <a:solidFill>
                <a:srgbClr val="578FB7"/>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692785" y="3647440"/>
            <a:ext cx="2619375" cy="1915795"/>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dirty="0">
                <a:solidFill>
                  <a:schemeClr val="accent6">
                    <a:lumMod val="75000"/>
                  </a:schemeClr>
                </a:solidFill>
                <a:uFillTx/>
                <a:latin typeface="宋体" panose="02010600030101010101" pitchFamily="2" charset="-122"/>
                <a:ea typeface="宋体" panose="02010600030101010101" pitchFamily="2" charset="-122"/>
                <a:sym typeface="Arial" panose="020B0604020202020204" pitchFamily="34" charset="0"/>
              </a:rPr>
              <a:t>无论是捍卫真理的勇气，还是开放性的胸怀，以及谦卑与敬慎的精神，都是一个社会对其成员所要求的必备品质。</a:t>
            </a:r>
            <a:endParaRPr lang="zh-CN" altLang="en-US" sz="1600" dirty="0">
              <a:solidFill>
                <a:schemeClr val="accent6">
                  <a:lumMod val="75000"/>
                </a:schemeClr>
              </a:solidFill>
              <a:uFillTx/>
              <a:latin typeface="宋体" panose="02010600030101010101" pitchFamily="2" charset="-122"/>
              <a:ea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798820" y="3237230"/>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021830" y="4022090"/>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825490" y="1763395"/>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638675" y="3952875"/>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683363" y="3429633"/>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0800" y="3440141"/>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156372" y="3460406"/>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42804"/>
            <a:ext cx="5902960"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三、大学生质疑习惯培育的路径选择</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582096" y="3075307"/>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339109" y="3095570"/>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124792" y="3087408"/>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831050" y="3075305"/>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990764" y="4020949"/>
            <a:ext cx="1870662" cy="922020"/>
          </a:xfrm>
          <a:prstGeom prst="rect">
            <a:avLst/>
          </a:prstGeom>
        </p:spPr>
        <p:txBody>
          <a:bodyPr wrap="square">
            <a:spAutoFit/>
          </a:bodyPr>
          <a:lstStyle/>
          <a:p>
            <a:pPr indent="0" algn="l" fontAlgn="auto">
              <a:lnSpc>
                <a:spcPct val="150000"/>
              </a:lnSpc>
            </a:pPr>
            <a:r>
              <a:rPr lang="zh-CN" altLang="en-US" b="1" dirty="0">
                <a:solidFill>
                  <a:srgbClr val="C57E90"/>
                </a:solidFill>
                <a:latin typeface="+mj-lt"/>
              </a:rPr>
              <a:t>（1）迷信书本，没有质疑的意识。</a:t>
            </a:r>
            <a:endParaRPr lang="zh-CN" altLang="en-US" b="1" dirty="0">
              <a:solidFill>
                <a:srgbClr val="C57E90"/>
              </a:solidFill>
              <a:latin typeface="+mj-lt"/>
            </a:endParaRPr>
          </a:p>
        </p:txBody>
      </p:sp>
      <p:sp>
        <p:nvSpPr>
          <p:cNvPr id="58" name="Shape 23124"/>
          <p:cNvSpPr/>
          <p:nvPr/>
        </p:nvSpPr>
        <p:spPr>
          <a:xfrm>
            <a:off x="9965020" y="2338681"/>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278742" y="2338045"/>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602213" y="2338681"/>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386337" y="2337158"/>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754698" y="4050121"/>
            <a:ext cx="1870662" cy="922020"/>
          </a:xfrm>
          <a:prstGeom prst="rect">
            <a:avLst/>
          </a:prstGeom>
        </p:spPr>
        <p:txBody>
          <a:bodyPr wrap="square">
            <a:spAutoFit/>
          </a:bodyPr>
          <a:lstStyle/>
          <a:p>
            <a:pPr indent="0" algn="l" fontAlgn="auto">
              <a:lnSpc>
                <a:spcPct val="150000"/>
              </a:lnSpc>
            </a:pPr>
            <a:r>
              <a:rPr lang="zh-CN" altLang="en-US" b="1" dirty="0">
                <a:solidFill>
                  <a:srgbClr val="578FB7"/>
                </a:solidFill>
                <a:latin typeface="+mj-lt"/>
              </a:rPr>
              <a:t>（2）没有主动质疑的习惯。</a:t>
            </a:r>
            <a:endParaRPr lang="zh-CN" altLang="en-US" b="1" dirty="0">
              <a:solidFill>
                <a:srgbClr val="578FB7"/>
              </a:solidFill>
              <a:latin typeface="+mj-lt"/>
            </a:endParaRPr>
          </a:p>
        </p:txBody>
      </p:sp>
      <p:sp>
        <p:nvSpPr>
          <p:cNvPr id="66" name="矩形 65"/>
          <p:cNvSpPr/>
          <p:nvPr/>
        </p:nvSpPr>
        <p:spPr>
          <a:xfrm>
            <a:off x="6553200" y="4023360"/>
            <a:ext cx="2205990" cy="1337945"/>
          </a:xfrm>
          <a:prstGeom prst="rect">
            <a:avLst/>
          </a:prstGeom>
        </p:spPr>
        <p:txBody>
          <a:bodyPr wrap="square">
            <a:spAutoFit/>
          </a:bodyPr>
          <a:lstStyle/>
          <a:p>
            <a:pPr indent="0" algn="l" fontAlgn="auto">
              <a:lnSpc>
                <a:spcPct val="150000"/>
              </a:lnSpc>
            </a:pPr>
            <a:r>
              <a:rPr lang="zh-CN" altLang="en-US" b="1" dirty="0">
                <a:solidFill>
                  <a:srgbClr val="9DCBDB"/>
                </a:solidFill>
                <a:latin typeface="+mj-lt"/>
              </a:rPr>
              <a:t>（3）缺乏足够的相关知识或是只是对知识的死记硬背。</a:t>
            </a:r>
            <a:endParaRPr lang="zh-CN" altLang="en-US" b="1" dirty="0">
              <a:solidFill>
                <a:srgbClr val="9DCBDB"/>
              </a:solidFill>
              <a:latin typeface="+mj-lt"/>
            </a:endParaRPr>
          </a:p>
        </p:txBody>
      </p:sp>
      <p:sp>
        <p:nvSpPr>
          <p:cNvPr id="67" name="矩形 66"/>
          <p:cNvSpPr/>
          <p:nvPr/>
        </p:nvSpPr>
        <p:spPr>
          <a:xfrm>
            <a:off x="9198610" y="4020820"/>
            <a:ext cx="2190115" cy="1337945"/>
          </a:xfrm>
          <a:prstGeom prst="rect">
            <a:avLst/>
          </a:prstGeom>
        </p:spPr>
        <p:txBody>
          <a:bodyPr wrap="square">
            <a:spAutoFit/>
          </a:bodyPr>
          <a:lstStyle/>
          <a:p>
            <a:pPr indent="0" algn="l" fontAlgn="auto">
              <a:lnSpc>
                <a:spcPct val="150000"/>
              </a:lnSpc>
            </a:pPr>
            <a:r>
              <a:rPr lang="zh-CN" altLang="en-US" b="1" dirty="0">
                <a:solidFill>
                  <a:schemeClr val="accent4"/>
                </a:solidFill>
                <a:latin typeface="+mj-lt"/>
              </a:rPr>
              <a:t>（4）顾及面子，不想在同学们面前表现自己的无知。</a:t>
            </a:r>
            <a:endParaRPr lang="zh-CN" altLang="en-US" b="1" dirty="0">
              <a:solidFill>
                <a:schemeClr val="accent4"/>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1.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2.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PP_MARK_KEY" val="7cacf78b-9b70-4a39-840d-a097007d870d"/>
  <p:tag name="COMMONDATA" val="eyJjb3VudCI6NiwiaGRpZCI6IjdmNzE3YzM0NDQwZjRhZWNmYTY5ZjYzNzc5YTY3NTI3IiwidXNlckNvdW50Ijo2fQ=="/>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3059</Words>
  <Application>WPS 演示</Application>
  <PresentationFormat>宽屏</PresentationFormat>
  <Paragraphs>142</Paragraphs>
  <Slides>20</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20</vt:i4>
      </vt:variant>
    </vt:vector>
  </HeadingPairs>
  <TitlesOfParts>
    <vt:vector size="32" baseType="lpstr">
      <vt:lpstr>Arial</vt:lpstr>
      <vt:lpstr>宋体</vt:lpstr>
      <vt:lpstr>Wingdings</vt:lpstr>
      <vt:lpstr>黑体</vt:lpstr>
      <vt:lpstr>汉仪文黑-55简</vt:lpstr>
      <vt:lpstr>Gill Sans</vt:lpstr>
      <vt:lpstr>Calibri</vt:lpstr>
      <vt:lpstr>微软雅黑</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54</cp:revision>
  <dcterms:created xsi:type="dcterms:W3CDTF">2020-11-02T00:16:00Z</dcterms:created>
  <dcterms:modified xsi:type="dcterms:W3CDTF">2023-04-11T10:42:45Z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