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media/image10.svg" ContentType="image/svg+xml"/>
  <Override PartName="/ppt/media/image12.svg" ContentType="image/svg+xml"/>
  <Override PartName="/ppt/media/image14.svg" ContentType="image/svg+xml"/>
  <Override PartName="/ppt/media/image16.svg" ContentType="image/svg+xml"/>
  <Override PartName="/ppt/media/image18.svg" ContentType="image/svg+xml"/>
  <Override PartName="/ppt/media/image20.svg" ContentType="image/svg+xml"/>
  <Override PartName="/ppt/media/image6.svg" ContentType="image/svg+xml"/>
  <Override PartName="/ppt/media/image8.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75" r:id="rId4"/>
    <p:sldId id="258" r:id="rId5"/>
    <p:sldId id="259" r:id="rId6"/>
    <p:sldId id="263" r:id="rId7"/>
    <p:sldId id="262" r:id="rId8"/>
    <p:sldId id="290" r:id="rId9"/>
    <p:sldId id="291" r:id="rId10"/>
    <p:sldId id="292" r:id="rId11"/>
    <p:sldId id="293" r:id="rId12"/>
    <p:sldId id="276" r:id="rId13"/>
    <p:sldId id="261" r:id="rId14"/>
    <p:sldId id="266" r:id="rId15"/>
    <p:sldId id="294" r:id="rId16"/>
    <p:sldId id="295" r:id="rId17"/>
    <p:sldId id="296" r:id="rId18"/>
    <p:sldId id="257" r:id="rId19"/>
  </p:sldIdLst>
  <p:sldSz cx="12192000" cy="6858000"/>
  <p:notesSz cx="6858000" cy="9144000"/>
  <p:embeddedFontLst>
    <p:embeddedFont>
      <p:font typeface="黑体" panose="02010609060101010101" charset="-122"/>
      <p:regular r:id="rId23"/>
    </p:embeddedFont>
    <p:embeddedFont>
      <p:font typeface="汉仪文黑-55简" panose="00020600040101010101" pitchFamily="18" charset="-122"/>
      <p:regular r:id="rId24"/>
    </p:embeddedFont>
    <p:embeddedFont>
      <p:font typeface="微软雅黑" panose="020B0503020204020204" charset="-122"/>
      <p:regular r:id="rId25"/>
    </p:embeddedFont>
    <p:embeddedFont>
      <p:font typeface="Calibri" panose="020F0502020204030204" charset="0"/>
      <p:regular r:id="rId26"/>
      <p:bold r:id="rId27"/>
      <p:italic r:id="rId28"/>
      <p:boldItalic r:id="rId29"/>
    </p:embeddedFont>
    <p:embeddedFont>
      <p:font typeface="Calibri Light" panose="02010600030101010101" charset="-122"/>
      <p:regular r:id="rId30"/>
    </p:embeddedFont>
  </p:embeddedFontLst>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7E90"/>
    <a:srgbClr val="578FB7"/>
    <a:srgbClr val="FBCEC8"/>
    <a:srgbClr val="9DCBDB"/>
    <a:srgbClr val="FFDC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84"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gs" Target="tags/tag41.xml"/><Relationship Id="rId30" Type="http://schemas.openxmlformats.org/officeDocument/2006/relationships/font" Target="fonts/font8.fntdata"/><Relationship Id="rId3" Type="http://schemas.openxmlformats.org/officeDocument/2006/relationships/slide" Target="slides/slide1.xml"/><Relationship Id="rId29" Type="http://schemas.openxmlformats.org/officeDocument/2006/relationships/font" Target="fonts/font7.fntdata"/><Relationship Id="rId28" Type="http://schemas.openxmlformats.org/officeDocument/2006/relationships/font" Target="fonts/font6.fntdata"/><Relationship Id="rId27" Type="http://schemas.openxmlformats.org/officeDocument/2006/relationships/font" Target="fonts/font5.fntdata"/><Relationship Id="rId26" Type="http://schemas.openxmlformats.org/officeDocument/2006/relationships/font" Target="fonts/font4.fntdata"/><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2B3237-3EFE-404D-9578-924EAB6E777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F19EF3-EDE8-4AFE-B7B3-DF38F1A930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image" Target="../media/image5.png"/><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3" Type="http://schemas.openxmlformats.org/officeDocument/2006/relationships/slideLayout" Target="../slideLayouts/slideLayout1.xml"/><Relationship Id="rId22" Type="http://schemas.openxmlformats.org/officeDocument/2006/relationships/image" Target="../media/image12.svg"/><Relationship Id="rId21" Type="http://schemas.openxmlformats.org/officeDocument/2006/relationships/image" Target="../media/image11.png"/><Relationship Id="rId20" Type="http://schemas.openxmlformats.org/officeDocument/2006/relationships/tags" Target="../tags/tag20.xml"/><Relationship Id="rId2" Type="http://schemas.openxmlformats.org/officeDocument/2006/relationships/tags" Target="../tags/tag8.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image" Target="../media/image10.svg"/><Relationship Id="rId15" Type="http://schemas.openxmlformats.org/officeDocument/2006/relationships/image" Target="../media/image9.png"/><Relationship Id="rId14" Type="http://schemas.openxmlformats.org/officeDocument/2006/relationships/tags" Target="../tags/tag16.xml"/><Relationship Id="rId13" Type="http://schemas.openxmlformats.org/officeDocument/2006/relationships/image" Target="../media/image8.svg"/><Relationship Id="rId12" Type="http://schemas.openxmlformats.org/officeDocument/2006/relationships/image" Target="../media/image7.png"/><Relationship Id="rId11" Type="http://schemas.openxmlformats.org/officeDocument/2006/relationships/tags" Target="../tags/tag15.xml"/><Relationship Id="rId10" Type="http://schemas.openxmlformats.org/officeDocument/2006/relationships/image" Target="../media/image6.svg"/><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7" Type="http://schemas.openxmlformats.org/officeDocument/2006/relationships/slideLayout" Target="../slideLayouts/slideLayout1.xml"/><Relationship Id="rId26" Type="http://schemas.openxmlformats.org/officeDocument/2006/relationships/image" Target="../media/image20.svg"/><Relationship Id="rId25" Type="http://schemas.openxmlformats.org/officeDocument/2006/relationships/image" Target="../media/image19.png"/><Relationship Id="rId24" Type="http://schemas.openxmlformats.org/officeDocument/2006/relationships/tags" Target="../tags/tag38.xml"/><Relationship Id="rId23" Type="http://schemas.openxmlformats.org/officeDocument/2006/relationships/image" Target="../media/image18.svg"/><Relationship Id="rId22" Type="http://schemas.openxmlformats.org/officeDocument/2006/relationships/image" Target="../media/image17.png"/><Relationship Id="rId21" Type="http://schemas.openxmlformats.org/officeDocument/2006/relationships/tags" Target="../tags/tag37.xml"/><Relationship Id="rId20" Type="http://schemas.openxmlformats.org/officeDocument/2006/relationships/image" Target="../media/image16.svg"/><Relationship Id="rId2" Type="http://schemas.openxmlformats.org/officeDocument/2006/relationships/tags" Target="../tags/tag22.xml"/><Relationship Id="rId19" Type="http://schemas.openxmlformats.org/officeDocument/2006/relationships/image" Target="../media/image15.png"/><Relationship Id="rId18" Type="http://schemas.openxmlformats.org/officeDocument/2006/relationships/tags" Target="../tags/tag36.xml"/><Relationship Id="rId17" Type="http://schemas.openxmlformats.org/officeDocument/2006/relationships/image" Target="../media/image14.svg"/><Relationship Id="rId16" Type="http://schemas.openxmlformats.org/officeDocument/2006/relationships/image" Target="../media/image13.png"/><Relationship Id="rId15" Type="http://schemas.openxmlformats.org/officeDocument/2006/relationships/tags" Target="../tags/tag35.xml"/><Relationship Id="rId14" Type="http://schemas.openxmlformats.org/officeDocument/2006/relationships/tags" Target="../tags/tag34.xml"/><Relationship Id="rId13" Type="http://schemas.openxmlformats.org/officeDocument/2006/relationships/tags" Target="../tags/tag33.xml"/><Relationship Id="rId12" Type="http://schemas.openxmlformats.org/officeDocument/2006/relationships/tags" Target="../tags/tag32.xml"/><Relationship Id="rId11" Type="http://schemas.openxmlformats.org/officeDocument/2006/relationships/tags" Target="../tags/tag31.xml"/><Relationship Id="rId10" Type="http://schemas.openxmlformats.org/officeDocument/2006/relationships/tags" Target="../tags/tag30.xml"/><Relationship Id="rId1" Type="http://schemas.openxmlformats.org/officeDocument/2006/relationships/tags" Target="../tags/tag2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jpeg"/><Relationship Id="rId1" Type="http://schemas.openxmlformats.org/officeDocument/2006/relationships/tags" Target="../tags/tag39.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jpeg"/><Relationship Id="rId1" Type="http://schemas.openxmlformats.org/officeDocument/2006/relationships/tags" Target="../tags/tag4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jpe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image" Target="../media/image3.jpeg"/><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448434" y="2194258"/>
            <a:ext cx="7294880" cy="1322070"/>
          </a:xfrm>
          <a:prstGeom prst="rect">
            <a:avLst/>
          </a:prstGeom>
          <a:noFill/>
        </p:spPr>
        <p:txBody>
          <a:bodyPr wrap="none" rtlCol="0">
            <a:spAutoFit/>
          </a:bodyPr>
          <a:lstStyle/>
          <a:p>
            <a:pPr algn="l"/>
            <a:r>
              <a:rPr lang="zh-CN" altLang="en-US" sz="8000" dirty="0" smtClean="0">
                <a:solidFill>
                  <a:srgbClr val="C57E90"/>
                </a:solidFill>
                <a:latin typeface="黑体" panose="02010609060101010101" charset="-122"/>
                <a:ea typeface="黑体" panose="02010609060101010101" charset="-122"/>
              </a:rPr>
              <a:t>大学生养成教育</a:t>
            </a:r>
            <a:endParaRPr lang="zh-CN" altLang="en-US" sz="8000" dirty="0" smtClean="0">
              <a:solidFill>
                <a:srgbClr val="C57E90"/>
              </a:solidFill>
              <a:latin typeface="黑体" panose="02010609060101010101" charset="-122"/>
              <a:ea typeface="黑体" panose="02010609060101010101"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930525" cy="68834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763770" y="4171315"/>
            <a:ext cx="2214880" cy="688340"/>
          </a:xfrm>
          <a:prstGeom prst="rect">
            <a:avLst/>
          </a:prstGeom>
          <a:noFill/>
        </p:spPr>
        <p:txBody>
          <a:bodyPr wrap="none" rtlCol="0">
            <a:noAutofit/>
          </a:bodyPr>
          <a:lstStyle/>
          <a:p>
            <a:r>
              <a:rPr lang="zh-CN" sz="3200" dirty="0" smtClean="0">
                <a:solidFill>
                  <a:schemeClr val="bg1"/>
                </a:solidFill>
                <a:latin typeface="汉仪文黑-55简" panose="00020600040101010101" pitchFamily="18" charset="-122"/>
                <a:ea typeface="汉仪文黑-55简" panose="00020600040101010101" pitchFamily="18" charset="-122"/>
              </a:rPr>
              <a:t>北京出版社</a:t>
            </a:r>
            <a:endParaRPr lang="zh-CN" sz="3200" dirty="0" smtClean="0">
              <a:solidFill>
                <a:schemeClr val="bg1"/>
              </a:solidFill>
              <a:latin typeface="汉仪文黑-55简" panose="00020600040101010101" pitchFamily="18" charset="-122"/>
              <a:ea typeface="汉仪文黑-55简" panose="00020600040101010101" pitchFamily="18"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06939"/>
            <a:ext cx="6617970"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四、大学生文明习惯素养培育的对策分析</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 name="椭圆 2"/>
          <p:cNvSpPr/>
          <p:nvPr>
            <p:custDataLst>
              <p:tags r:id="rId1"/>
            </p:custDataLst>
          </p:nvPr>
        </p:nvSpPr>
        <p:spPr>
          <a:xfrm flipH="1">
            <a:off x="4584700" y="2419985"/>
            <a:ext cx="2879725" cy="287972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endParaRPr>
          </a:p>
        </p:txBody>
      </p:sp>
      <p:sp>
        <p:nvSpPr>
          <p:cNvPr id="6" name="椭圆 5"/>
          <p:cNvSpPr/>
          <p:nvPr>
            <p:custDataLst>
              <p:tags r:id="rId2"/>
            </p:custDataLst>
          </p:nvPr>
        </p:nvSpPr>
        <p:spPr>
          <a:xfrm>
            <a:off x="4813300" y="4707890"/>
            <a:ext cx="647700" cy="64770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dirty="0">
              <a:solidFill>
                <a:srgbClr val="FFFFFF"/>
              </a:solidFill>
            </a:endParaRPr>
          </a:p>
        </p:txBody>
      </p:sp>
      <p:sp>
        <p:nvSpPr>
          <p:cNvPr id="10" name="椭圆 9"/>
          <p:cNvSpPr/>
          <p:nvPr>
            <p:custDataLst>
              <p:tags r:id="rId3"/>
            </p:custDataLst>
          </p:nvPr>
        </p:nvSpPr>
        <p:spPr>
          <a:xfrm>
            <a:off x="4932045" y="2224405"/>
            <a:ext cx="647700" cy="64770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E909F"/>
              </a:solidFill>
            </a:endParaRPr>
          </a:p>
        </p:txBody>
      </p:sp>
      <p:sp>
        <p:nvSpPr>
          <p:cNvPr id="11" name="椭圆 10"/>
          <p:cNvSpPr/>
          <p:nvPr>
            <p:custDataLst>
              <p:tags r:id="rId4"/>
            </p:custDataLst>
          </p:nvPr>
        </p:nvSpPr>
        <p:spPr>
          <a:xfrm>
            <a:off x="7311390" y="3536315"/>
            <a:ext cx="647700" cy="64770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endParaRPr>
          </a:p>
        </p:txBody>
      </p:sp>
      <p:sp>
        <p:nvSpPr>
          <p:cNvPr id="12" name="文本框 11"/>
          <p:cNvSpPr txBox="1"/>
          <p:nvPr>
            <p:custDataLst>
              <p:tags r:id="rId5"/>
            </p:custDataLst>
          </p:nvPr>
        </p:nvSpPr>
        <p:spPr>
          <a:xfrm>
            <a:off x="870585" y="1777365"/>
            <a:ext cx="3707765" cy="1707515"/>
          </a:xfrm>
          <a:prstGeom prst="rect">
            <a:avLst/>
          </a:prstGeom>
          <a:noFill/>
        </p:spPr>
        <p:txBody>
          <a:bodyPr wrap="square" bIns="0" rtlCol="0">
            <a:scene3d>
              <a:camera prst="orthographicFront"/>
              <a:lightRig rig="threePt" dir="t"/>
            </a:scene3d>
          </a:bodyPr>
          <a:p>
            <a:pPr algn="l"/>
            <a:r>
              <a:rPr lang="zh-CN" altLang="en-US" sz="2000" b="1" spc="300">
                <a:solidFill>
                  <a:srgbClr val="FE909F"/>
                </a:solidFill>
                <a:effectLst/>
                <a:uFillTx/>
                <a:latin typeface="宋体" panose="02010600030101010101" pitchFamily="2" charset="-122"/>
                <a:ea typeface="宋体" panose="02010600030101010101" pitchFamily="2" charset="-122"/>
              </a:rPr>
              <a:t>推动育人主体下沉，校、分院、班团三个层次推进学生文明素养养成教育，打通校院之间、学校与学生之间的育人渠道。</a:t>
            </a:r>
            <a:endParaRPr lang="zh-CN" altLang="en-US" sz="2000" b="1" spc="300">
              <a:solidFill>
                <a:srgbClr val="FE909F"/>
              </a:solidFill>
              <a:effectLst/>
              <a:uFillTx/>
              <a:latin typeface="宋体" panose="02010600030101010101" pitchFamily="2" charset="-122"/>
              <a:ea typeface="宋体" panose="02010600030101010101" pitchFamily="2" charset="-122"/>
            </a:endParaRPr>
          </a:p>
        </p:txBody>
      </p:sp>
      <p:sp>
        <p:nvSpPr>
          <p:cNvPr id="16" name="文本框 15"/>
          <p:cNvSpPr txBox="1"/>
          <p:nvPr>
            <p:custDataLst>
              <p:tags r:id="rId6"/>
            </p:custDataLst>
          </p:nvPr>
        </p:nvSpPr>
        <p:spPr>
          <a:xfrm>
            <a:off x="869950" y="4975225"/>
            <a:ext cx="3534410" cy="504825"/>
          </a:xfrm>
          <a:prstGeom prst="rect">
            <a:avLst/>
          </a:prstGeom>
          <a:noFill/>
        </p:spPr>
        <p:txBody>
          <a:bodyPr wrap="square" bIns="0" rtlCol="0">
            <a:scene3d>
              <a:camera prst="orthographicFront"/>
              <a:lightRig rig="threePt" dir="t"/>
            </a:scene3d>
          </a:bodyPr>
          <a:p>
            <a:pPr algn="l"/>
            <a:r>
              <a:rPr lang="zh-CN" altLang="en-US" sz="2000" b="1" spc="300">
                <a:solidFill>
                  <a:srgbClr val="51DBFF"/>
                </a:solidFill>
                <a:effectLst/>
                <a:uFillTx/>
                <a:latin typeface="宋体" panose="02010600030101010101" pitchFamily="2" charset="-122"/>
                <a:ea typeface="宋体" panose="02010600030101010101" pitchFamily="2" charset="-122"/>
              </a:rPr>
              <a:t>构建协同推进的育人格局。</a:t>
            </a:r>
            <a:endParaRPr lang="zh-CN" altLang="en-US" sz="2000" b="1" spc="300">
              <a:solidFill>
                <a:srgbClr val="51DBFF"/>
              </a:solidFill>
              <a:effectLst/>
              <a:uFillTx/>
              <a:latin typeface="宋体" panose="02010600030101010101" pitchFamily="2" charset="-122"/>
              <a:ea typeface="宋体" panose="02010600030101010101" pitchFamily="2" charset="-122"/>
            </a:endParaRPr>
          </a:p>
        </p:txBody>
      </p:sp>
      <p:sp>
        <p:nvSpPr>
          <p:cNvPr id="18" name="文本框 17"/>
          <p:cNvSpPr txBox="1"/>
          <p:nvPr>
            <p:custDataLst>
              <p:tags r:id="rId7"/>
            </p:custDataLst>
          </p:nvPr>
        </p:nvSpPr>
        <p:spPr>
          <a:xfrm>
            <a:off x="8048625" y="3462655"/>
            <a:ext cx="3021965" cy="1424940"/>
          </a:xfrm>
          <a:prstGeom prst="rect">
            <a:avLst/>
          </a:prstGeom>
          <a:noFill/>
        </p:spPr>
        <p:txBody>
          <a:bodyPr wrap="square" bIns="0" rtlCol="0">
            <a:scene3d>
              <a:camera prst="orthographicFront"/>
              <a:lightRig rig="threePt" dir="t"/>
            </a:scene3d>
          </a:bodyPr>
          <a:p>
            <a:pPr algn="l"/>
            <a:r>
              <a:rPr lang="zh-CN" altLang="en-US" sz="2000" b="1" spc="300">
                <a:solidFill>
                  <a:srgbClr val="D18CE5"/>
                </a:solidFill>
                <a:effectLst/>
                <a:uFillTx/>
                <a:latin typeface="宋体" panose="02010600030101010101" pitchFamily="2" charset="-122"/>
                <a:ea typeface="宋体" panose="02010600030101010101" pitchFamily="2" charset="-122"/>
              </a:rPr>
              <a:t>解决教育主客体对文明素养养成教育的认识问题，改变以往的唯成绩论。</a:t>
            </a:r>
            <a:endParaRPr lang="zh-CN" altLang="en-US" sz="2000" b="1" spc="300">
              <a:solidFill>
                <a:srgbClr val="D18CE5"/>
              </a:solidFill>
              <a:effectLst/>
              <a:uFillTx/>
              <a:latin typeface="宋体" panose="02010600030101010101" pitchFamily="2" charset="-122"/>
              <a:ea typeface="宋体" panose="02010600030101010101" pitchFamily="2" charset="-122"/>
            </a:endParaRPr>
          </a:p>
        </p:txBody>
      </p:sp>
      <p:pic>
        <p:nvPicPr>
          <p:cNvPr id="7" name="图片 6" descr="333438343933313b333437363734333bcfc2d4d8"/>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flipH="1">
            <a:off x="4993005" y="4887595"/>
            <a:ext cx="288290" cy="288290"/>
          </a:xfrm>
          <a:prstGeom prst="rect">
            <a:avLst/>
          </a:prstGeom>
        </p:spPr>
      </p:pic>
      <p:pic>
        <p:nvPicPr>
          <p:cNvPr id="8" name="图片 7" descr="333438343933313b333437363734343bc1c1b5e3"/>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5166360" y="2911475"/>
            <a:ext cx="1716405" cy="1716405"/>
          </a:xfrm>
          <a:prstGeom prst="rect">
            <a:avLst/>
          </a:prstGeom>
        </p:spPr>
      </p:pic>
      <p:pic>
        <p:nvPicPr>
          <p:cNvPr id="31" name="图片 30" descr="333438343933313b333437363735343bcec4b5b5"/>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5111750" y="2404110"/>
            <a:ext cx="288290" cy="288290"/>
          </a:xfrm>
          <a:prstGeom prst="rect">
            <a:avLst/>
          </a:prstGeom>
        </p:spPr>
      </p:pic>
      <p:sp>
        <p:nvSpPr>
          <p:cNvPr id="41" name="弧形 40"/>
          <p:cNvSpPr/>
          <p:nvPr>
            <p:custDataLst>
              <p:tags r:id="rId17"/>
            </p:custDataLst>
          </p:nvPr>
        </p:nvSpPr>
        <p:spPr>
          <a:xfrm>
            <a:off x="4404360" y="2239645"/>
            <a:ext cx="3239770" cy="3239770"/>
          </a:xfrm>
          <a:prstGeom prst="arc">
            <a:avLst>
              <a:gd name="adj1" fmla="val 858060"/>
              <a:gd name="adj2" fmla="val 6879900"/>
            </a:avLst>
          </a:prstGeom>
          <a:ln>
            <a:solidFill>
              <a:srgbClr val="D18CE5"/>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endParaRPr>
          </a:p>
        </p:txBody>
      </p:sp>
      <p:sp>
        <p:nvSpPr>
          <p:cNvPr id="43" name="弧形 42"/>
          <p:cNvSpPr/>
          <p:nvPr>
            <p:custDataLst>
              <p:tags r:id="rId18"/>
            </p:custDataLst>
          </p:nvPr>
        </p:nvSpPr>
        <p:spPr>
          <a:xfrm flipH="1">
            <a:off x="4404360" y="2239645"/>
            <a:ext cx="3239770" cy="3239770"/>
          </a:xfrm>
          <a:prstGeom prst="arc">
            <a:avLst>
              <a:gd name="adj1" fmla="val 18963927"/>
              <a:gd name="adj2" fmla="val 2412404"/>
            </a:avLst>
          </a:prstGeom>
          <a:ln>
            <a:solidFill>
              <a:srgbClr val="51DBF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endParaRPr>
          </a:p>
        </p:txBody>
      </p:sp>
      <p:sp>
        <p:nvSpPr>
          <p:cNvPr id="45" name="弧形 44"/>
          <p:cNvSpPr/>
          <p:nvPr>
            <p:custDataLst>
              <p:tags r:id="rId19"/>
            </p:custDataLst>
          </p:nvPr>
        </p:nvSpPr>
        <p:spPr>
          <a:xfrm flipH="1">
            <a:off x="4404360" y="2239645"/>
            <a:ext cx="3239770" cy="3239770"/>
          </a:xfrm>
          <a:prstGeom prst="arc">
            <a:avLst>
              <a:gd name="adj1" fmla="val 11904737"/>
              <a:gd name="adj2" fmla="val 17175853"/>
            </a:avLst>
          </a:prstGeom>
          <a:ln>
            <a:solidFill>
              <a:srgbClr val="FE909F"/>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endParaRPr>
          </a:p>
        </p:txBody>
      </p:sp>
      <p:pic>
        <p:nvPicPr>
          <p:cNvPr id="15" name="图片 14" descr="333438343933313b333437363735303bb6d4bbb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flipH="1">
            <a:off x="7491095" y="3716020"/>
            <a:ext cx="288290" cy="288290"/>
          </a:xfrm>
          <a:prstGeom prst="rect">
            <a:avLst/>
          </a:prstGeom>
        </p:spPr>
      </p:pic>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B0D3E0"/>
        </a:solidFill>
        <a:effectLst/>
      </p:bgPr>
    </p:bg>
    <p:spTree>
      <p:nvGrpSpPr>
        <p:cNvPr id="1" name=""/>
        <p:cNvGrpSpPr/>
        <p:nvPr/>
      </p:nvGrpSpPr>
      <p:grpSpPr>
        <a:xfrm>
          <a:off x="0" y="0"/>
          <a:ext cx="0" cy="0"/>
          <a:chOff x="0" y="0"/>
          <a:chExt cx="0" cy="0"/>
        </a:xfrm>
      </p:grpSpPr>
      <p:sp>
        <p:nvSpPr>
          <p:cNvPr id="35" name="等腰三角形 34"/>
          <p:cNvSpPr/>
          <p:nvPr/>
        </p:nvSpPr>
        <p:spPr>
          <a:xfrm rot="16200000" flipH="1">
            <a:off x="5495636" y="161636"/>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161637" y="161637"/>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2546" y="385618"/>
            <a:ext cx="11406908" cy="6086764"/>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6545" y="584199"/>
            <a:ext cx="10898909" cy="568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045110" y="882419"/>
            <a:ext cx="1816100" cy="583565"/>
          </a:xfrm>
          <a:prstGeom prst="rect">
            <a:avLst/>
          </a:prstGeom>
          <a:noFill/>
        </p:spPr>
        <p:txBody>
          <a:bodyPr wrap="none" rtlCol="0">
            <a:spAutoFit/>
          </a:bodyPr>
          <a:lstStyle/>
          <a:p>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rPr>
              <a:t>课外拓展</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0" name="文本框 29"/>
          <p:cNvSpPr txBox="1"/>
          <p:nvPr/>
        </p:nvSpPr>
        <p:spPr>
          <a:xfrm>
            <a:off x="1530985" y="1536700"/>
            <a:ext cx="9497060" cy="3415030"/>
          </a:xfrm>
          <a:prstGeom prst="rect">
            <a:avLst/>
          </a:prstGeom>
          <a:noFill/>
        </p:spPr>
        <p:txBody>
          <a:bodyPr wrap="square" rtlCol="0">
            <a:spAutoFit/>
          </a:bodyPr>
          <a:lstStyle/>
          <a:p>
            <a:pPr indent="0" algn="l" fontAlgn="auto">
              <a:lnSpc>
                <a:spcPct val="150000"/>
              </a:lnSpc>
            </a:pPr>
            <a:r>
              <a:rPr lang="en-US" altLang="zh-CN" dirty="0">
                <a:solidFill>
                  <a:schemeClr val="tx1">
                    <a:lumMod val="50000"/>
                    <a:lumOff val="50000"/>
                  </a:schemeClr>
                </a:solidFill>
                <a:latin typeface="宋体" panose="02010600030101010101" pitchFamily="2" charset="-122"/>
                <a:ea typeface="宋体" panose="02010600030101010101" pitchFamily="2" charset="-122"/>
              </a:rPr>
              <a:t>在南北朝时期的齐国，有一个叫陆晓慧的人，他才华横溢，博闻强识，为人更是恭谨亲切。他曾在好几个王的手下当过长史，可以说是一个高高在上的人了，然而他却从来不把自己看得很高，前来拜见他的官员，不管官大官小，他都以礼相待，一点儿也不摆驾子。如果客人离开，他更会站起身亲自将对方送到门外。有一个幕僚看到这种情景，很是难以理解，就对他说“陆长史官居高位，不管对谁，哪怕对老百姓也是彬彬有礼，这样实在有失身份，更什么也得不到，长史何必这样麻烦呢？”陆晓慧听了不以为然地轻松一笑，说道：“欲先取之，必先与之。我想让所有的人都尊重我，那我就必须尊重所有的人。”陆晓慧一生都奉行这个准则，所以得到非常多的人的尊重和支持，他的政绩也远远地超过别人。</a:t>
            </a:r>
            <a:endParaRPr lang="en-US" altLang="zh-CN" dirty="0">
              <a:solidFill>
                <a:schemeClr val="tx1">
                  <a:lumMod val="50000"/>
                  <a:lumOff val="50000"/>
                </a:schemeClr>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32427" y="2383525"/>
            <a:ext cx="2212119" cy="1939658"/>
          </a:xfrm>
          <a:prstGeom prst="roundRect">
            <a:avLst>
              <a:gd name="adj" fmla="val 12232"/>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33087" y="2882926"/>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68914"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06939"/>
            <a:ext cx="5545455"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一、文明行为习惯养成月活动方案</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20" name="任意多边形 19"/>
          <p:cNvSpPr/>
          <p:nvPr/>
        </p:nvSpPr>
        <p:spPr>
          <a:xfrm>
            <a:off x="1503435" y="1980080"/>
            <a:ext cx="3846727" cy="1845319"/>
          </a:xfrm>
          <a:custGeom>
            <a:avLst/>
            <a:gdLst>
              <a:gd name="connsiteX0" fmla="*/ 1923363 w 3846727"/>
              <a:gd name="connsiteY0" fmla="*/ 0 h 1845319"/>
              <a:gd name="connsiteX1" fmla="*/ 3840926 w 3846727"/>
              <a:gd name="connsiteY1" fmla="*/ 1730437 h 1845319"/>
              <a:gd name="connsiteX2" fmla="*/ 3846727 w 3846727"/>
              <a:gd name="connsiteY2" fmla="*/ 1845319 h 1845319"/>
              <a:gd name="connsiteX3" fmla="*/ 0 w 3846727"/>
              <a:gd name="connsiteY3" fmla="*/ 1845319 h 1845319"/>
              <a:gd name="connsiteX4" fmla="*/ 5801 w 3846727"/>
              <a:gd name="connsiteY4" fmla="*/ 1730437 h 1845319"/>
              <a:gd name="connsiteX5" fmla="*/ 1923363 w 3846727"/>
              <a:gd name="connsiteY5" fmla="*/ 0 h 1845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46727" h="1845319">
                <a:moveTo>
                  <a:pt x="1923363" y="0"/>
                </a:moveTo>
                <a:cubicBezTo>
                  <a:pt x="2921367" y="0"/>
                  <a:pt x="3742218" y="758476"/>
                  <a:pt x="3840926" y="1730437"/>
                </a:cubicBezTo>
                <a:lnTo>
                  <a:pt x="3846727" y="1845319"/>
                </a:lnTo>
                <a:lnTo>
                  <a:pt x="0" y="1845319"/>
                </a:lnTo>
                <a:lnTo>
                  <a:pt x="5801" y="1730437"/>
                </a:lnTo>
                <a:cubicBezTo>
                  <a:pt x="104509" y="758476"/>
                  <a:pt x="925360" y="0"/>
                  <a:pt x="1923363" y="0"/>
                </a:cubicBezTo>
                <a:close/>
              </a:path>
            </a:pathLst>
          </a:cu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6689436" y="1980080"/>
            <a:ext cx="3846727" cy="1845319"/>
          </a:xfrm>
          <a:custGeom>
            <a:avLst/>
            <a:gdLst>
              <a:gd name="connsiteX0" fmla="*/ 1923363 w 3846727"/>
              <a:gd name="connsiteY0" fmla="*/ 0 h 1845319"/>
              <a:gd name="connsiteX1" fmla="*/ 3840926 w 3846727"/>
              <a:gd name="connsiteY1" fmla="*/ 1730437 h 1845319"/>
              <a:gd name="connsiteX2" fmla="*/ 3846727 w 3846727"/>
              <a:gd name="connsiteY2" fmla="*/ 1845319 h 1845319"/>
              <a:gd name="connsiteX3" fmla="*/ 0 w 3846727"/>
              <a:gd name="connsiteY3" fmla="*/ 1845319 h 1845319"/>
              <a:gd name="connsiteX4" fmla="*/ 5801 w 3846727"/>
              <a:gd name="connsiteY4" fmla="*/ 1730437 h 1845319"/>
              <a:gd name="connsiteX5" fmla="*/ 1923363 w 3846727"/>
              <a:gd name="connsiteY5" fmla="*/ 0 h 1845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46727" h="1845319">
                <a:moveTo>
                  <a:pt x="1923363" y="0"/>
                </a:moveTo>
                <a:cubicBezTo>
                  <a:pt x="2921367" y="0"/>
                  <a:pt x="3742218" y="758476"/>
                  <a:pt x="3840926" y="1730437"/>
                </a:cubicBezTo>
                <a:lnTo>
                  <a:pt x="3846727" y="1845319"/>
                </a:lnTo>
                <a:lnTo>
                  <a:pt x="0" y="1845319"/>
                </a:lnTo>
                <a:lnTo>
                  <a:pt x="5801" y="1730437"/>
                </a:lnTo>
                <a:cubicBezTo>
                  <a:pt x="104509" y="758476"/>
                  <a:pt x="925360" y="0"/>
                  <a:pt x="1923363" y="0"/>
                </a:cubicBezTo>
                <a:close/>
              </a:path>
            </a:pathLst>
          </a:cu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Shape 23125"/>
          <p:cNvSpPr/>
          <p:nvPr/>
        </p:nvSpPr>
        <p:spPr>
          <a:xfrm>
            <a:off x="3066126" y="2252678"/>
            <a:ext cx="721343" cy="621419"/>
          </a:xfrm>
          <a:custGeom>
            <a:avLst/>
            <a:gdLst/>
            <a:ahLst/>
            <a:cxnLst>
              <a:cxn ang="0">
                <a:pos x="wd2" y="hd2"/>
              </a:cxn>
              <a:cxn ang="5400000">
                <a:pos x="wd2" y="hd2"/>
              </a:cxn>
              <a:cxn ang="10800000">
                <a:pos x="wd2" y="hd2"/>
              </a:cxn>
              <a:cxn ang="16200000">
                <a:pos x="wd2" y="hd2"/>
              </a:cxn>
            </a:cxnLst>
            <a:rect l="0" t="0" r="r" b="b"/>
            <a:pathLst>
              <a:path w="21600" h="21600" extrusionOk="0">
                <a:moveTo>
                  <a:pt x="7513" y="0"/>
                </a:moveTo>
                <a:cubicBezTo>
                  <a:pt x="6749" y="0"/>
                  <a:pt x="5922" y="131"/>
                  <a:pt x="5132" y="1496"/>
                </a:cubicBezTo>
                <a:cubicBezTo>
                  <a:pt x="5116" y="1523"/>
                  <a:pt x="5100" y="1543"/>
                  <a:pt x="5089" y="1572"/>
                </a:cubicBezTo>
                <a:lnTo>
                  <a:pt x="3953" y="4234"/>
                </a:lnTo>
                <a:lnTo>
                  <a:pt x="2337" y="4234"/>
                </a:lnTo>
                <a:cubicBezTo>
                  <a:pt x="998" y="4234"/>
                  <a:pt x="0" y="5489"/>
                  <a:pt x="0" y="6921"/>
                </a:cubicBezTo>
                <a:lnTo>
                  <a:pt x="0" y="18913"/>
                </a:lnTo>
                <a:cubicBezTo>
                  <a:pt x="0" y="20358"/>
                  <a:pt x="1020" y="21600"/>
                  <a:pt x="2337" y="21600"/>
                </a:cubicBezTo>
                <a:lnTo>
                  <a:pt x="19350" y="21600"/>
                </a:lnTo>
                <a:cubicBezTo>
                  <a:pt x="20569" y="21600"/>
                  <a:pt x="21600" y="20459"/>
                  <a:pt x="21600" y="18913"/>
                </a:cubicBezTo>
                <a:lnTo>
                  <a:pt x="21600" y="6921"/>
                </a:lnTo>
                <a:cubicBezTo>
                  <a:pt x="21600" y="5392"/>
                  <a:pt x="20589" y="4234"/>
                  <a:pt x="19350" y="4234"/>
                </a:cubicBezTo>
                <a:lnTo>
                  <a:pt x="17712" y="4234"/>
                </a:lnTo>
                <a:lnTo>
                  <a:pt x="16380" y="1521"/>
                </a:lnTo>
                <a:cubicBezTo>
                  <a:pt x="16367" y="1494"/>
                  <a:pt x="16354" y="1470"/>
                  <a:pt x="16337" y="1445"/>
                </a:cubicBezTo>
                <a:cubicBezTo>
                  <a:pt x="15714" y="474"/>
                  <a:pt x="14796" y="0"/>
                  <a:pt x="13541" y="0"/>
                </a:cubicBezTo>
                <a:lnTo>
                  <a:pt x="7950" y="0"/>
                </a:lnTo>
                <a:lnTo>
                  <a:pt x="7513" y="0"/>
                </a:lnTo>
                <a:close/>
                <a:moveTo>
                  <a:pt x="7513" y="1572"/>
                </a:moveTo>
                <a:lnTo>
                  <a:pt x="13541" y="1572"/>
                </a:lnTo>
                <a:cubicBezTo>
                  <a:pt x="14364" y="1572"/>
                  <a:pt x="14874" y="1806"/>
                  <a:pt x="15244" y="2358"/>
                </a:cubicBezTo>
                <a:lnTo>
                  <a:pt x="16751" y="5400"/>
                </a:lnTo>
                <a:cubicBezTo>
                  <a:pt x="16870" y="5641"/>
                  <a:pt x="17081" y="5780"/>
                  <a:pt x="17319" y="5780"/>
                </a:cubicBezTo>
                <a:lnTo>
                  <a:pt x="19350" y="5780"/>
                </a:lnTo>
                <a:cubicBezTo>
                  <a:pt x="19947" y="5780"/>
                  <a:pt x="20268" y="6390"/>
                  <a:pt x="20268" y="6921"/>
                </a:cubicBezTo>
                <a:lnTo>
                  <a:pt x="20268" y="8924"/>
                </a:lnTo>
                <a:lnTo>
                  <a:pt x="15004" y="8924"/>
                </a:lnTo>
                <a:cubicBezTo>
                  <a:pt x="14955" y="8924"/>
                  <a:pt x="14959" y="9003"/>
                  <a:pt x="14917" y="9025"/>
                </a:cubicBezTo>
                <a:cubicBezTo>
                  <a:pt x="14068" y="7538"/>
                  <a:pt x="12678" y="6490"/>
                  <a:pt x="11029" y="6490"/>
                </a:cubicBezTo>
                <a:cubicBezTo>
                  <a:pt x="9420" y="6490"/>
                  <a:pt x="8063" y="7496"/>
                  <a:pt x="7207" y="8924"/>
                </a:cubicBezTo>
                <a:lnTo>
                  <a:pt x="1332" y="8924"/>
                </a:lnTo>
                <a:lnTo>
                  <a:pt x="1332" y="6921"/>
                </a:lnTo>
                <a:cubicBezTo>
                  <a:pt x="1332" y="6303"/>
                  <a:pt x="1809" y="5780"/>
                  <a:pt x="2337" y="5780"/>
                </a:cubicBezTo>
                <a:cubicBezTo>
                  <a:pt x="2337" y="5780"/>
                  <a:pt x="4368" y="5780"/>
                  <a:pt x="4368" y="5780"/>
                </a:cubicBezTo>
                <a:cubicBezTo>
                  <a:pt x="4619" y="5780"/>
                  <a:pt x="4844" y="5638"/>
                  <a:pt x="4958" y="5375"/>
                </a:cubicBezTo>
                <a:lnTo>
                  <a:pt x="6268" y="2332"/>
                </a:lnTo>
                <a:cubicBezTo>
                  <a:pt x="6694" y="1610"/>
                  <a:pt x="6997" y="1572"/>
                  <a:pt x="7513" y="1572"/>
                </a:cubicBezTo>
                <a:close/>
                <a:moveTo>
                  <a:pt x="11029" y="7251"/>
                </a:moveTo>
                <a:cubicBezTo>
                  <a:pt x="13276" y="7251"/>
                  <a:pt x="15092" y="9385"/>
                  <a:pt x="15092" y="11992"/>
                </a:cubicBezTo>
                <a:cubicBezTo>
                  <a:pt x="15092" y="14599"/>
                  <a:pt x="13276" y="16707"/>
                  <a:pt x="11029" y="16707"/>
                </a:cubicBezTo>
                <a:cubicBezTo>
                  <a:pt x="8785" y="16707"/>
                  <a:pt x="6945" y="14599"/>
                  <a:pt x="6945" y="11992"/>
                </a:cubicBezTo>
                <a:cubicBezTo>
                  <a:pt x="6945" y="9385"/>
                  <a:pt x="8785" y="7251"/>
                  <a:pt x="11029" y="7251"/>
                </a:cubicBezTo>
                <a:close/>
                <a:moveTo>
                  <a:pt x="11553" y="8113"/>
                </a:moveTo>
                <a:cubicBezTo>
                  <a:pt x="10279" y="8113"/>
                  <a:pt x="9081" y="8894"/>
                  <a:pt x="8430" y="10166"/>
                </a:cubicBezTo>
                <a:cubicBezTo>
                  <a:pt x="8337" y="10349"/>
                  <a:pt x="8382" y="10589"/>
                  <a:pt x="8540" y="10699"/>
                </a:cubicBezTo>
                <a:cubicBezTo>
                  <a:pt x="8594" y="10736"/>
                  <a:pt x="8657" y="10749"/>
                  <a:pt x="8714" y="10749"/>
                </a:cubicBezTo>
                <a:cubicBezTo>
                  <a:pt x="8828" y="10749"/>
                  <a:pt x="8936" y="10695"/>
                  <a:pt x="8998" y="10572"/>
                </a:cubicBezTo>
                <a:cubicBezTo>
                  <a:pt x="9530" y="9534"/>
                  <a:pt x="10513" y="8873"/>
                  <a:pt x="11553" y="8873"/>
                </a:cubicBezTo>
                <a:cubicBezTo>
                  <a:pt x="11736" y="8873"/>
                  <a:pt x="11881" y="8707"/>
                  <a:pt x="11881" y="8493"/>
                </a:cubicBezTo>
                <a:cubicBezTo>
                  <a:pt x="11881" y="8280"/>
                  <a:pt x="11736" y="8113"/>
                  <a:pt x="11553" y="8113"/>
                </a:cubicBezTo>
                <a:close/>
                <a:moveTo>
                  <a:pt x="1332" y="9685"/>
                </a:moveTo>
                <a:lnTo>
                  <a:pt x="6770" y="9685"/>
                </a:lnTo>
                <a:cubicBezTo>
                  <a:pt x="6482" y="10395"/>
                  <a:pt x="6290" y="11156"/>
                  <a:pt x="6290" y="11992"/>
                </a:cubicBezTo>
                <a:cubicBezTo>
                  <a:pt x="6290" y="12959"/>
                  <a:pt x="6566" y="13812"/>
                  <a:pt x="6945" y="14603"/>
                </a:cubicBezTo>
                <a:lnTo>
                  <a:pt x="1332" y="14603"/>
                </a:lnTo>
                <a:lnTo>
                  <a:pt x="1332" y="9685"/>
                </a:lnTo>
                <a:close/>
                <a:moveTo>
                  <a:pt x="15288" y="9685"/>
                </a:moveTo>
                <a:lnTo>
                  <a:pt x="20268" y="9685"/>
                </a:lnTo>
                <a:lnTo>
                  <a:pt x="20268" y="14603"/>
                </a:lnTo>
                <a:lnTo>
                  <a:pt x="18499" y="14603"/>
                </a:lnTo>
                <a:cubicBezTo>
                  <a:pt x="18401" y="14603"/>
                  <a:pt x="18385" y="14727"/>
                  <a:pt x="18324" y="14806"/>
                </a:cubicBezTo>
                <a:cubicBezTo>
                  <a:pt x="18263" y="14723"/>
                  <a:pt x="18228" y="14603"/>
                  <a:pt x="18127" y="14603"/>
                </a:cubicBezTo>
                <a:lnTo>
                  <a:pt x="17800" y="14603"/>
                </a:lnTo>
                <a:cubicBezTo>
                  <a:pt x="17615" y="14603"/>
                  <a:pt x="17472" y="14770"/>
                  <a:pt x="17472" y="14983"/>
                </a:cubicBezTo>
                <a:cubicBezTo>
                  <a:pt x="17472" y="15196"/>
                  <a:pt x="17615" y="15389"/>
                  <a:pt x="17800" y="15389"/>
                </a:cubicBezTo>
                <a:lnTo>
                  <a:pt x="18127" y="15389"/>
                </a:lnTo>
                <a:cubicBezTo>
                  <a:pt x="18230" y="15389"/>
                  <a:pt x="18263" y="15247"/>
                  <a:pt x="18324" y="15161"/>
                </a:cubicBezTo>
                <a:cubicBezTo>
                  <a:pt x="18385" y="15243"/>
                  <a:pt x="18398" y="15389"/>
                  <a:pt x="18499" y="15389"/>
                </a:cubicBezTo>
                <a:lnTo>
                  <a:pt x="20268" y="15389"/>
                </a:lnTo>
                <a:lnTo>
                  <a:pt x="20268" y="18913"/>
                </a:lnTo>
                <a:cubicBezTo>
                  <a:pt x="20268" y="19475"/>
                  <a:pt x="19906" y="20054"/>
                  <a:pt x="19350" y="20054"/>
                </a:cubicBezTo>
                <a:lnTo>
                  <a:pt x="2337" y="20054"/>
                </a:lnTo>
                <a:cubicBezTo>
                  <a:pt x="1761" y="20054"/>
                  <a:pt x="1332" y="19503"/>
                  <a:pt x="1332" y="18913"/>
                </a:cubicBezTo>
                <a:lnTo>
                  <a:pt x="1332" y="15389"/>
                </a:lnTo>
                <a:lnTo>
                  <a:pt x="7338" y="15389"/>
                </a:lnTo>
                <a:cubicBezTo>
                  <a:pt x="7361" y="15389"/>
                  <a:pt x="7360" y="15343"/>
                  <a:pt x="7382" y="15338"/>
                </a:cubicBezTo>
                <a:cubicBezTo>
                  <a:pt x="8250" y="16610"/>
                  <a:pt x="9526" y="17493"/>
                  <a:pt x="11029" y="17493"/>
                </a:cubicBezTo>
                <a:cubicBezTo>
                  <a:pt x="12612" y="17493"/>
                  <a:pt x="13947" y="16522"/>
                  <a:pt x="14808" y="15135"/>
                </a:cubicBezTo>
                <a:cubicBezTo>
                  <a:pt x="14868" y="15235"/>
                  <a:pt x="14892" y="15389"/>
                  <a:pt x="15004" y="15389"/>
                </a:cubicBezTo>
                <a:lnTo>
                  <a:pt x="16664" y="15389"/>
                </a:lnTo>
                <a:cubicBezTo>
                  <a:pt x="16848" y="15389"/>
                  <a:pt x="17014" y="15196"/>
                  <a:pt x="17014" y="14983"/>
                </a:cubicBezTo>
                <a:cubicBezTo>
                  <a:pt x="17014" y="14770"/>
                  <a:pt x="16848" y="14603"/>
                  <a:pt x="16664" y="14603"/>
                </a:cubicBezTo>
                <a:lnTo>
                  <a:pt x="15113" y="14603"/>
                </a:lnTo>
                <a:cubicBezTo>
                  <a:pt x="15493" y="13812"/>
                  <a:pt x="15769" y="12959"/>
                  <a:pt x="15769" y="11992"/>
                </a:cubicBezTo>
                <a:cubicBezTo>
                  <a:pt x="15769" y="11156"/>
                  <a:pt x="15577" y="10395"/>
                  <a:pt x="15288" y="9685"/>
                </a:cubicBezTo>
                <a:close/>
                <a:moveTo>
                  <a:pt x="8190" y="11358"/>
                </a:moveTo>
                <a:cubicBezTo>
                  <a:pt x="8011" y="11311"/>
                  <a:pt x="7817" y="11455"/>
                  <a:pt x="7775" y="11662"/>
                </a:cubicBezTo>
                <a:cubicBezTo>
                  <a:pt x="7715" y="11963"/>
                  <a:pt x="7688" y="12135"/>
                  <a:pt x="7688" y="12473"/>
                </a:cubicBezTo>
                <a:cubicBezTo>
                  <a:pt x="7688" y="12686"/>
                  <a:pt x="7833" y="12879"/>
                  <a:pt x="8015" y="12879"/>
                </a:cubicBezTo>
                <a:cubicBezTo>
                  <a:pt x="8198" y="12879"/>
                  <a:pt x="8343" y="12686"/>
                  <a:pt x="8343" y="12473"/>
                </a:cubicBezTo>
                <a:cubicBezTo>
                  <a:pt x="8343" y="12217"/>
                  <a:pt x="8375" y="12107"/>
                  <a:pt x="8430" y="11839"/>
                </a:cubicBezTo>
                <a:cubicBezTo>
                  <a:pt x="8471" y="11633"/>
                  <a:pt x="8369" y="11407"/>
                  <a:pt x="8190" y="11358"/>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26" name="Shape 23126"/>
          <p:cNvSpPr/>
          <p:nvPr/>
        </p:nvSpPr>
        <p:spPr>
          <a:xfrm>
            <a:off x="8370840" y="2281320"/>
            <a:ext cx="600493" cy="621419"/>
          </a:xfrm>
          <a:custGeom>
            <a:avLst/>
            <a:gdLst/>
            <a:ahLst/>
            <a:cxnLst>
              <a:cxn ang="0">
                <a:pos x="wd2" y="hd2"/>
              </a:cxn>
              <a:cxn ang="5400000">
                <a:pos x="wd2" y="hd2"/>
              </a:cxn>
              <a:cxn ang="10800000">
                <a:pos x="wd2" y="hd2"/>
              </a:cxn>
              <a:cxn ang="16200000">
                <a:pos x="wd2" y="hd2"/>
              </a:cxn>
            </a:cxnLst>
            <a:rect l="0" t="0" r="r" b="b"/>
            <a:pathLst>
              <a:path w="21600" h="21600" extrusionOk="0">
                <a:moveTo>
                  <a:pt x="3992" y="0"/>
                </a:moveTo>
                <a:cubicBezTo>
                  <a:pt x="1790" y="0"/>
                  <a:pt x="0" y="1728"/>
                  <a:pt x="0" y="3857"/>
                </a:cubicBezTo>
                <a:cubicBezTo>
                  <a:pt x="0" y="4935"/>
                  <a:pt x="553" y="5869"/>
                  <a:pt x="1346" y="6590"/>
                </a:cubicBezTo>
                <a:cubicBezTo>
                  <a:pt x="520" y="8026"/>
                  <a:pt x="0" y="9662"/>
                  <a:pt x="0" y="11417"/>
                </a:cubicBezTo>
                <a:cubicBezTo>
                  <a:pt x="0" y="14423"/>
                  <a:pt x="1401" y="17098"/>
                  <a:pt x="3581" y="18933"/>
                </a:cubicBezTo>
                <a:lnTo>
                  <a:pt x="2327" y="20520"/>
                </a:lnTo>
                <a:cubicBezTo>
                  <a:pt x="2093" y="20815"/>
                  <a:pt x="2158" y="21241"/>
                  <a:pt x="2463" y="21468"/>
                </a:cubicBezTo>
                <a:cubicBezTo>
                  <a:pt x="2588" y="21559"/>
                  <a:pt x="2726" y="21600"/>
                  <a:pt x="2874" y="21600"/>
                </a:cubicBezTo>
                <a:cubicBezTo>
                  <a:pt x="3083" y="21600"/>
                  <a:pt x="3307" y="21507"/>
                  <a:pt x="3444" y="21336"/>
                </a:cubicBezTo>
                <a:lnTo>
                  <a:pt x="4676" y="19771"/>
                </a:lnTo>
                <a:cubicBezTo>
                  <a:pt x="6307" y="20807"/>
                  <a:pt x="8262" y="21424"/>
                  <a:pt x="10355" y="21424"/>
                </a:cubicBezTo>
                <a:cubicBezTo>
                  <a:pt x="12366" y="21424"/>
                  <a:pt x="14239" y="20843"/>
                  <a:pt x="15829" y="19881"/>
                </a:cubicBezTo>
                <a:lnTo>
                  <a:pt x="16993" y="21336"/>
                </a:lnTo>
                <a:cubicBezTo>
                  <a:pt x="17130" y="21507"/>
                  <a:pt x="17331" y="21600"/>
                  <a:pt x="17540" y="21600"/>
                </a:cubicBezTo>
                <a:cubicBezTo>
                  <a:pt x="17688" y="21600"/>
                  <a:pt x="17846" y="21559"/>
                  <a:pt x="17973" y="21468"/>
                </a:cubicBezTo>
                <a:cubicBezTo>
                  <a:pt x="18277" y="21241"/>
                  <a:pt x="18321" y="20815"/>
                  <a:pt x="18087" y="20520"/>
                </a:cubicBezTo>
                <a:lnTo>
                  <a:pt x="16947" y="19065"/>
                </a:lnTo>
                <a:cubicBezTo>
                  <a:pt x="19227" y="17229"/>
                  <a:pt x="20710" y="14503"/>
                  <a:pt x="20710" y="11417"/>
                </a:cubicBezTo>
                <a:cubicBezTo>
                  <a:pt x="20710" y="9887"/>
                  <a:pt x="20322" y="8440"/>
                  <a:pt x="19684" y="7141"/>
                </a:cubicBezTo>
                <a:cubicBezTo>
                  <a:pt x="19707" y="7130"/>
                  <a:pt x="19731" y="7133"/>
                  <a:pt x="19752" y="7119"/>
                </a:cubicBezTo>
                <a:cubicBezTo>
                  <a:pt x="20905" y="6406"/>
                  <a:pt x="21600" y="5180"/>
                  <a:pt x="21600" y="3857"/>
                </a:cubicBezTo>
                <a:cubicBezTo>
                  <a:pt x="21600" y="1728"/>
                  <a:pt x="19812" y="0"/>
                  <a:pt x="17608" y="0"/>
                </a:cubicBezTo>
                <a:cubicBezTo>
                  <a:pt x="16111" y="0"/>
                  <a:pt x="14806" y="853"/>
                  <a:pt x="14119" y="2116"/>
                </a:cubicBezTo>
                <a:cubicBezTo>
                  <a:pt x="12947" y="1670"/>
                  <a:pt x="11689" y="1411"/>
                  <a:pt x="10355" y="1411"/>
                </a:cubicBezTo>
                <a:cubicBezTo>
                  <a:pt x="9284" y="1411"/>
                  <a:pt x="8272" y="1624"/>
                  <a:pt x="7299" y="1918"/>
                </a:cubicBezTo>
                <a:cubicBezTo>
                  <a:pt x="6579" y="791"/>
                  <a:pt x="5394" y="0"/>
                  <a:pt x="3992" y="0"/>
                </a:cubicBezTo>
                <a:close/>
                <a:moveTo>
                  <a:pt x="3992" y="1344"/>
                </a:moveTo>
                <a:cubicBezTo>
                  <a:pt x="4807" y="1344"/>
                  <a:pt x="5489" y="1780"/>
                  <a:pt x="5976" y="2380"/>
                </a:cubicBezTo>
                <a:cubicBezTo>
                  <a:pt x="4427" y="3083"/>
                  <a:pt x="3115" y="4133"/>
                  <a:pt x="2098" y="5444"/>
                </a:cubicBezTo>
                <a:cubicBezTo>
                  <a:pt x="1696" y="4993"/>
                  <a:pt x="1391" y="4472"/>
                  <a:pt x="1391" y="3857"/>
                </a:cubicBezTo>
                <a:cubicBezTo>
                  <a:pt x="1391" y="2468"/>
                  <a:pt x="2554" y="1344"/>
                  <a:pt x="3992" y="1344"/>
                </a:cubicBezTo>
                <a:close/>
                <a:moveTo>
                  <a:pt x="17608" y="1344"/>
                </a:moveTo>
                <a:cubicBezTo>
                  <a:pt x="19046" y="1344"/>
                  <a:pt x="20209" y="2468"/>
                  <a:pt x="20209" y="3857"/>
                </a:cubicBezTo>
                <a:cubicBezTo>
                  <a:pt x="20209" y="4709"/>
                  <a:pt x="19758" y="5482"/>
                  <a:pt x="19023" y="5951"/>
                </a:cubicBezTo>
                <a:cubicBezTo>
                  <a:pt x="18101" y="4588"/>
                  <a:pt x="16827" y="3506"/>
                  <a:pt x="15350" y="2711"/>
                </a:cubicBezTo>
                <a:cubicBezTo>
                  <a:pt x="15800" y="1895"/>
                  <a:pt x="16637" y="1344"/>
                  <a:pt x="17608" y="1344"/>
                </a:cubicBezTo>
                <a:close/>
                <a:moveTo>
                  <a:pt x="10355" y="2755"/>
                </a:moveTo>
                <a:cubicBezTo>
                  <a:pt x="15297" y="2755"/>
                  <a:pt x="19319" y="6639"/>
                  <a:pt x="19319" y="11417"/>
                </a:cubicBezTo>
                <a:cubicBezTo>
                  <a:pt x="19319" y="16192"/>
                  <a:pt x="15297" y="20079"/>
                  <a:pt x="10355" y="20079"/>
                </a:cubicBezTo>
                <a:cubicBezTo>
                  <a:pt x="5411" y="20079"/>
                  <a:pt x="1391" y="16192"/>
                  <a:pt x="1391" y="11417"/>
                </a:cubicBezTo>
                <a:cubicBezTo>
                  <a:pt x="1391" y="6639"/>
                  <a:pt x="5411" y="2755"/>
                  <a:pt x="10355" y="2755"/>
                </a:cubicBezTo>
                <a:close/>
                <a:moveTo>
                  <a:pt x="10925" y="5642"/>
                </a:moveTo>
                <a:cubicBezTo>
                  <a:pt x="10543" y="5642"/>
                  <a:pt x="10218" y="5933"/>
                  <a:pt x="10218" y="6304"/>
                </a:cubicBezTo>
                <a:lnTo>
                  <a:pt x="10218" y="11616"/>
                </a:lnTo>
                <a:cubicBezTo>
                  <a:pt x="10218" y="11790"/>
                  <a:pt x="10181" y="11975"/>
                  <a:pt x="10310" y="12100"/>
                </a:cubicBezTo>
                <a:lnTo>
                  <a:pt x="12180" y="14018"/>
                </a:lnTo>
                <a:cubicBezTo>
                  <a:pt x="12316" y="14152"/>
                  <a:pt x="12504" y="14216"/>
                  <a:pt x="12682" y="14216"/>
                </a:cubicBezTo>
                <a:cubicBezTo>
                  <a:pt x="12858" y="14216"/>
                  <a:pt x="13094" y="14148"/>
                  <a:pt x="13229" y="14018"/>
                </a:cubicBezTo>
                <a:cubicBezTo>
                  <a:pt x="13502" y="13760"/>
                  <a:pt x="13544" y="13334"/>
                  <a:pt x="13275" y="13070"/>
                </a:cubicBezTo>
                <a:lnTo>
                  <a:pt x="11610" y="11351"/>
                </a:lnTo>
                <a:lnTo>
                  <a:pt x="11610" y="6304"/>
                </a:lnTo>
                <a:cubicBezTo>
                  <a:pt x="11610" y="5933"/>
                  <a:pt x="11309" y="5642"/>
                  <a:pt x="10925" y="5642"/>
                </a:cubicBezTo>
                <a:close/>
                <a:moveTo>
                  <a:pt x="3262" y="11285"/>
                </a:moveTo>
                <a:cubicBezTo>
                  <a:pt x="3071" y="11285"/>
                  <a:pt x="2920" y="11430"/>
                  <a:pt x="2920" y="11616"/>
                </a:cubicBezTo>
                <a:cubicBezTo>
                  <a:pt x="2920" y="14327"/>
                  <a:pt x="4444" y="16844"/>
                  <a:pt x="6888" y="18184"/>
                </a:cubicBezTo>
                <a:cubicBezTo>
                  <a:pt x="6942" y="18213"/>
                  <a:pt x="6990" y="18228"/>
                  <a:pt x="7048" y="18228"/>
                </a:cubicBezTo>
                <a:cubicBezTo>
                  <a:pt x="7168" y="18228"/>
                  <a:pt x="7282" y="18161"/>
                  <a:pt x="7344" y="18051"/>
                </a:cubicBezTo>
                <a:cubicBezTo>
                  <a:pt x="7440" y="17891"/>
                  <a:pt x="7396" y="17700"/>
                  <a:pt x="7230" y="17611"/>
                </a:cubicBezTo>
                <a:cubicBezTo>
                  <a:pt x="5003" y="16388"/>
                  <a:pt x="3627" y="14084"/>
                  <a:pt x="3627" y="11616"/>
                </a:cubicBezTo>
                <a:cubicBezTo>
                  <a:pt x="3627" y="11430"/>
                  <a:pt x="3453" y="11285"/>
                  <a:pt x="3262" y="11285"/>
                </a:cubicBezTo>
                <a:close/>
                <a:moveTo>
                  <a:pt x="9146" y="18338"/>
                </a:moveTo>
                <a:cubicBezTo>
                  <a:pt x="8956" y="18313"/>
                  <a:pt x="8786" y="18442"/>
                  <a:pt x="8759" y="18624"/>
                </a:cubicBezTo>
                <a:cubicBezTo>
                  <a:pt x="8729" y="18808"/>
                  <a:pt x="8865" y="18973"/>
                  <a:pt x="9055" y="18999"/>
                </a:cubicBezTo>
                <a:cubicBezTo>
                  <a:pt x="9202" y="19021"/>
                  <a:pt x="9360" y="19052"/>
                  <a:pt x="9511" y="19065"/>
                </a:cubicBezTo>
                <a:cubicBezTo>
                  <a:pt x="9521" y="19065"/>
                  <a:pt x="9524" y="19065"/>
                  <a:pt x="9534" y="19065"/>
                </a:cubicBezTo>
                <a:cubicBezTo>
                  <a:pt x="9712" y="19065"/>
                  <a:pt x="9861" y="18933"/>
                  <a:pt x="9876" y="18757"/>
                </a:cubicBezTo>
                <a:cubicBezTo>
                  <a:pt x="9895" y="18572"/>
                  <a:pt x="9749" y="18399"/>
                  <a:pt x="9557" y="18382"/>
                </a:cubicBezTo>
                <a:cubicBezTo>
                  <a:pt x="9421" y="18369"/>
                  <a:pt x="9280" y="18358"/>
                  <a:pt x="9146" y="18338"/>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30" name="文本框 29"/>
          <p:cNvSpPr txBox="1"/>
          <p:nvPr/>
        </p:nvSpPr>
        <p:spPr>
          <a:xfrm>
            <a:off x="1784879" y="3073952"/>
            <a:ext cx="3383280" cy="521970"/>
          </a:xfrm>
          <a:prstGeom prst="rect">
            <a:avLst/>
          </a:prstGeom>
          <a:noFill/>
        </p:spPr>
        <p:txBody>
          <a:bodyPr wrap="none" rtlCol="0">
            <a:spAutoFit/>
          </a:bodyPr>
          <a:lstStyle/>
          <a:p>
            <a:pPr algn="l"/>
            <a:r>
              <a:rPr lang="zh-CN" altLang="en-US" sz="2800" dirty="0" smtClean="0">
                <a:solidFill>
                  <a:schemeClr val="bg1"/>
                </a:solidFill>
                <a:latin typeface="汉仪文黑-55简" panose="00020600040101010101" pitchFamily="18" charset="-122"/>
                <a:ea typeface="汉仪文黑-55简" panose="00020600040101010101" pitchFamily="18" charset="-122"/>
              </a:rPr>
              <a:t>（一）活动指导思想</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1" name="文本框 30"/>
          <p:cNvSpPr txBox="1"/>
          <p:nvPr/>
        </p:nvSpPr>
        <p:spPr>
          <a:xfrm>
            <a:off x="7276306" y="3073952"/>
            <a:ext cx="2672080" cy="521970"/>
          </a:xfrm>
          <a:prstGeom prst="rect">
            <a:avLst/>
          </a:prstGeom>
          <a:noFill/>
        </p:spPr>
        <p:txBody>
          <a:bodyPr wrap="none" rtlCol="0">
            <a:spAutoFit/>
          </a:bodyPr>
          <a:lstStyle/>
          <a:p>
            <a:pPr algn="l"/>
            <a:r>
              <a:rPr lang="zh-CN" altLang="en-US" sz="2800" dirty="0" smtClean="0">
                <a:solidFill>
                  <a:schemeClr val="bg1"/>
                </a:solidFill>
                <a:latin typeface="汉仪文黑-55简" panose="00020600040101010101" pitchFamily="18" charset="-122"/>
                <a:ea typeface="汉仪文黑-55简" panose="00020600040101010101" pitchFamily="18" charset="-122"/>
              </a:rPr>
              <a:t>（二）活动目标</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6" name="矩形 35"/>
          <p:cNvSpPr/>
          <p:nvPr/>
        </p:nvSpPr>
        <p:spPr>
          <a:xfrm>
            <a:off x="1503578" y="3927394"/>
            <a:ext cx="3872342" cy="2306955"/>
          </a:xfrm>
          <a:prstGeom prst="rect">
            <a:avLst/>
          </a:prstGeom>
        </p:spPr>
        <p:txBody>
          <a:bodyPr wrap="square">
            <a:spAutoFit/>
          </a:bodyPr>
          <a:lstStyle/>
          <a:p>
            <a:pPr indent="0" fontAlgn="auto">
              <a:lnSpc>
                <a:spcPct val="150000"/>
              </a:lnSpc>
            </a:pPr>
            <a:r>
              <a:rPr lang="zh-CN" altLang="en-US" sz="1600" dirty="0">
                <a:solidFill>
                  <a:schemeClr val="tx1">
                    <a:lumMod val="50000"/>
                    <a:lumOff val="50000"/>
                  </a:schemeClr>
                </a:solidFill>
                <a:latin typeface="+mj-lt"/>
              </a:rPr>
              <a:t>为进一步加强全校师生的环保意识和文明礼貌意识，加强大学生日常文明礼貌常</a:t>
            </a:r>
            <a:endParaRPr lang="zh-CN" altLang="en-US" sz="1600" dirty="0">
              <a:solidFill>
                <a:schemeClr val="tx1">
                  <a:lumMod val="50000"/>
                  <a:lumOff val="50000"/>
                </a:schemeClr>
              </a:solidFill>
              <a:latin typeface="+mj-lt"/>
            </a:endParaRPr>
          </a:p>
          <a:p>
            <a:pPr indent="0" fontAlgn="auto">
              <a:lnSpc>
                <a:spcPct val="150000"/>
              </a:lnSpc>
            </a:pPr>
            <a:r>
              <a:rPr lang="zh-CN" altLang="en-US" sz="1600" dirty="0">
                <a:solidFill>
                  <a:schemeClr val="tx1">
                    <a:lumMod val="50000"/>
                    <a:lumOff val="50000"/>
                  </a:schemeClr>
                </a:solidFill>
                <a:latin typeface="+mj-lt"/>
              </a:rPr>
              <a:t>规教育，将文明与温暖辐射到每个家庭，把文明礼貌的种子播撒到每一个大学生的心间，使师生的整体素质得到全面的提高，形成良好的文明校风。</a:t>
            </a:r>
            <a:endParaRPr lang="zh-CN" altLang="en-US" sz="1600" dirty="0">
              <a:solidFill>
                <a:schemeClr val="tx1">
                  <a:lumMod val="50000"/>
                  <a:lumOff val="50000"/>
                </a:schemeClr>
              </a:solidFill>
              <a:latin typeface="+mj-lt"/>
            </a:endParaRPr>
          </a:p>
        </p:txBody>
      </p:sp>
      <p:sp>
        <p:nvSpPr>
          <p:cNvPr id="38" name="矩形 37"/>
          <p:cNvSpPr/>
          <p:nvPr/>
        </p:nvSpPr>
        <p:spPr>
          <a:xfrm>
            <a:off x="6689973" y="3927277"/>
            <a:ext cx="3872342" cy="2306955"/>
          </a:xfrm>
          <a:prstGeom prst="rect">
            <a:avLst/>
          </a:prstGeom>
        </p:spPr>
        <p:txBody>
          <a:bodyPr wrap="square">
            <a:spAutoFit/>
          </a:bodyPr>
          <a:lstStyle/>
          <a:p>
            <a:pPr indent="0" fontAlgn="auto">
              <a:lnSpc>
                <a:spcPct val="150000"/>
              </a:lnSpc>
            </a:pPr>
            <a:r>
              <a:rPr lang="zh-CN" altLang="en-US" sz="1600" dirty="0">
                <a:solidFill>
                  <a:schemeClr val="tx1">
                    <a:lumMod val="50000"/>
                    <a:lumOff val="50000"/>
                  </a:schemeClr>
                </a:solidFill>
                <a:latin typeface="+mj-lt"/>
              </a:rPr>
              <a:t>增强全体师生的文明素养意识，让全体师生行动起来，从我做起，从现在做起，从</a:t>
            </a:r>
            <a:endParaRPr lang="zh-CN" altLang="en-US" sz="1600" dirty="0">
              <a:solidFill>
                <a:schemeClr val="tx1">
                  <a:lumMod val="50000"/>
                  <a:lumOff val="50000"/>
                </a:schemeClr>
              </a:solidFill>
              <a:latin typeface="+mj-lt"/>
            </a:endParaRPr>
          </a:p>
          <a:p>
            <a:pPr indent="0" fontAlgn="auto">
              <a:lnSpc>
                <a:spcPct val="150000"/>
              </a:lnSpc>
            </a:pPr>
            <a:r>
              <a:rPr lang="zh-CN" altLang="en-US" sz="1600" dirty="0">
                <a:solidFill>
                  <a:schemeClr val="tx1">
                    <a:lumMod val="50000"/>
                    <a:lumOff val="50000"/>
                  </a:schemeClr>
                </a:solidFill>
                <a:latin typeface="+mj-lt"/>
              </a:rPr>
              <a:t>小事做起，让大学生用信心、用自觉、用努力去养成良好的文明习惯，进一步促进园所文化建设，让文明礼仪伴我而行，文明之花处处绽放。</a:t>
            </a:r>
            <a:endParaRPr lang="zh-CN" altLang="en-US" sz="1600" dirty="0">
              <a:solidFill>
                <a:schemeClr val="tx1">
                  <a:lumMod val="50000"/>
                  <a:lumOff val="50000"/>
                </a:schemeClr>
              </a:solidFill>
              <a:latin typeface="+mj-lt"/>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down)">
                                      <p:cBhvr>
                                        <p:cTn id="1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06939"/>
            <a:ext cx="5545455"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一、文明行为习惯养成月活动方案</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cxnSp>
        <p:nvCxnSpPr>
          <p:cNvPr id="52" name="Straight Connector 49"/>
          <p:cNvCxnSpPr/>
          <p:nvPr>
            <p:custDataLst>
              <p:tags r:id="rId1"/>
            </p:custDataLst>
          </p:nvPr>
        </p:nvCxnSpPr>
        <p:spPr>
          <a:xfrm>
            <a:off x="4199850" y="2813200"/>
            <a:ext cx="922292" cy="0"/>
          </a:xfrm>
          <a:prstGeom prst="line">
            <a:avLst/>
          </a:prstGeom>
          <a:noFill/>
          <a:ln w="9525" cap="flat" cmpd="sng" algn="ctr">
            <a:solidFill>
              <a:sysClr val="window" lastClr="FFFFFF">
                <a:lumMod val="65000"/>
              </a:sysClr>
            </a:solidFill>
            <a:prstDash val="solid"/>
          </a:ln>
          <a:effectLst/>
        </p:spPr>
      </p:cxnSp>
      <p:sp>
        <p:nvSpPr>
          <p:cNvPr id="58" name="Oval 4"/>
          <p:cNvSpPr>
            <a:spLocks noChangeArrowheads="1"/>
          </p:cNvSpPr>
          <p:nvPr>
            <p:custDataLst>
              <p:tags r:id="rId2"/>
            </p:custDataLst>
          </p:nvPr>
        </p:nvSpPr>
        <p:spPr bwMode="auto">
          <a:xfrm>
            <a:off x="5847702" y="3753273"/>
            <a:ext cx="1644411" cy="1669647"/>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Oval 5"/>
          <p:cNvSpPr>
            <a:spLocks noChangeArrowheads="1"/>
          </p:cNvSpPr>
          <p:nvPr>
            <p:custDataLst>
              <p:tags r:id="rId3"/>
            </p:custDataLst>
          </p:nvPr>
        </p:nvSpPr>
        <p:spPr bwMode="auto">
          <a:xfrm>
            <a:off x="4885260" y="1978090"/>
            <a:ext cx="1644411" cy="1669647"/>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4"/>
            </p:custDataLst>
          </p:nvPr>
        </p:nvSpPr>
        <p:spPr bwMode="auto">
          <a:xfrm>
            <a:off x="3995087" y="3748685"/>
            <a:ext cx="1644411" cy="1669647"/>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5"/>
            </p:custDataLst>
          </p:nvPr>
        </p:nvSpPr>
        <p:spPr bwMode="auto">
          <a:xfrm>
            <a:off x="7462314" y="4865130"/>
            <a:ext cx="649275" cy="659026"/>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7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5</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6"/>
            </p:custDataLst>
          </p:nvPr>
        </p:nvSpPr>
        <p:spPr bwMode="auto">
          <a:xfrm>
            <a:off x="3840820" y="5248205"/>
            <a:ext cx="649275" cy="659026"/>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7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4</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7"/>
            </p:custDataLst>
          </p:nvPr>
        </p:nvSpPr>
        <p:spPr bwMode="auto">
          <a:xfrm>
            <a:off x="4011721" y="2448987"/>
            <a:ext cx="649275" cy="659026"/>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725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7" name="Oval 2"/>
          <p:cNvSpPr>
            <a:spLocks noChangeArrowheads="1"/>
          </p:cNvSpPr>
          <p:nvPr>
            <p:custDataLst>
              <p:tags r:id="rId8"/>
            </p:custDataLst>
          </p:nvPr>
        </p:nvSpPr>
        <p:spPr bwMode="auto">
          <a:xfrm>
            <a:off x="4867479" y="3149310"/>
            <a:ext cx="1631792" cy="1657029"/>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2" name="空心弧 1"/>
          <p:cNvSpPr/>
          <p:nvPr>
            <p:custDataLst>
              <p:tags r:id="rId9"/>
            </p:custDataLst>
          </p:nvPr>
        </p:nvSpPr>
        <p:spPr>
          <a:xfrm rot="5400000">
            <a:off x="4867479" y="3161928"/>
            <a:ext cx="1631792" cy="1631792"/>
          </a:xfrm>
          <a:prstGeom prst="blockArc">
            <a:avLst>
              <a:gd name="adj1" fmla="val 14539512"/>
              <a:gd name="adj2" fmla="val 21487703"/>
              <a:gd name="adj3" fmla="val 11358"/>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5" name="空心弧 54"/>
          <p:cNvSpPr/>
          <p:nvPr>
            <p:custDataLst>
              <p:tags r:id="rId10"/>
            </p:custDataLst>
          </p:nvPr>
        </p:nvSpPr>
        <p:spPr>
          <a:xfrm rot="5400000">
            <a:off x="4867479" y="3161928"/>
            <a:ext cx="1631792" cy="1631792"/>
          </a:xfrm>
          <a:prstGeom prst="blockArc">
            <a:avLst>
              <a:gd name="adj1" fmla="val 8021480"/>
              <a:gd name="adj2" fmla="val 14611067"/>
              <a:gd name="adj3" fmla="val 11394"/>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空心弧 55"/>
          <p:cNvSpPr/>
          <p:nvPr>
            <p:custDataLst>
              <p:tags r:id="rId11"/>
            </p:custDataLst>
          </p:nvPr>
        </p:nvSpPr>
        <p:spPr>
          <a:xfrm rot="5400000">
            <a:off x="4867479" y="3161928"/>
            <a:ext cx="1631792" cy="1631792"/>
          </a:xfrm>
          <a:prstGeom prst="blockArc">
            <a:avLst>
              <a:gd name="adj1" fmla="val 21457307"/>
              <a:gd name="adj2" fmla="val 8060412"/>
              <a:gd name="adj3" fmla="val 11420"/>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12"/>
            </p:custDataLst>
          </p:nvPr>
        </p:nvSpPr>
        <p:spPr>
          <a:xfrm>
            <a:off x="452120" y="1336040"/>
            <a:ext cx="3559810" cy="4177030"/>
          </a:xfrm>
          <a:prstGeom prst="rect">
            <a:avLst/>
          </a:prstGeom>
          <a:noFill/>
        </p:spPr>
        <p:txBody>
          <a:bodyPr wrap="square" rtlCol="0" anchor="ctr" anchorCtr="0">
            <a:scene3d>
              <a:camera prst="orthographicFront"/>
              <a:lightRig rig="threePt" dir="t"/>
            </a:scene3d>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chemeClr val="accent1"/>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（三）活动要求</a:t>
            </a:r>
            <a:endParaRPr lang="zh-CN" altLang="en-US" sz="1600" b="1" dirty="0">
              <a:solidFill>
                <a:schemeClr val="accent1"/>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fontAlgn="auto">
              <a:lnSpc>
                <a:spcPct val="150000"/>
              </a:lnSpc>
            </a:pPr>
            <a:r>
              <a:rPr lang="zh-CN" altLang="en-US" sz="1600" dirty="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（1）“文明在我口中”——讲文明用语，正确使用称呼，不讲脏话、粗话。</a:t>
            </a:r>
            <a:endParaRPr lang="zh-CN" altLang="en-US" sz="1600" dirty="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fontAlgn="auto">
              <a:lnSpc>
                <a:spcPct val="150000"/>
              </a:lnSpc>
            </a:pPr>
            <a:r>
              <a:rPr lang="zh-CN" altLang="en-US" sz="1600" dirty="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（2）“文明在我手中”——爱护公共卫生，爱护公共财物、节约水电。</a:t>
            </a:r>
            <a:endParaRPr lang="zh-CN" altLang="en-US" sz="1600" dirty="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fontAlgn="auto">
              <a:lnSpc>
                <a:spcPct val="150000"/>
              </a:lnSpc>
            </a:pPr>
            <a:r>
              <a:rPr lang="zh-CN" altLang="en-US" sz="1600" dirty="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（3）“文明在我脚下”——文明行走，文明乘车，文明游园。</a:t>
            </a:r>
            <a:endParaRPr lang="zh-CN" altLang="en-US" sz="1600" dirty="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fontAlgn="auto">
              <a:lnSpc>
                <a:spcPct val="150000"/>
              </a:lnSpc>
            </a:pPr>
            <a:r>
              <a:rPr lang="zh-CN" altLang="en-US" sz="1600" dirty="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（4）“文明在我心中”——文明无处不在，内化于心，外化于行。</a:t>
            </a:r>
            <a:endParaRPr lang="zh-CN" altLang="en-US" sz="1600" dirty="0">
              <a:solidFill>
                <a:schemeClr val="tx1"/>
              </a:solidFill>
              <a:effectLst/>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5" name="文本框 34"/>
          <p:cNvSpPr txBox="1"/>
          <p:nvPr>
            <p:custDataLst>
              <p:tags r:id="rId13"/>
            </p:custDataLst>
          </p:nvPr>
        </p:nvSpPr>
        <p:spPr>
          <a:xfrm>
            <a:off x="8303260" y="1371600"/>
            <a:ext cx="3490595" cy="439928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solidFill>
                  <a:schemeClr val="accent1">
                    <a:lumMod val="75000"/>
                  </a:scheme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（五）具体时间安排</a:t>
            </a:r>
            <a:endParaRPr lang="zh-CN" altLang="en-US" sz="1600" b="1" dirty="0">
              <a:solidFill>
                <a:schemeClr val="accent1">
                  <a:lumMod val="75000"/>
                </a:scheme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（1）第一周（3 月 31 日～4 月 4 日），倡导文明礼貌行动。</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（2）第二周（4 月 8 日～4 月 11 日），创设良好的教育环境。</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（3）第三周、第四周（4 月 15 日～4 月 25 日），将礼貌教育融于日常生活之中，让大学生养成良好的文明礼貌习惯。</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（4）第五周（4 月 28 日～4 月 30 日），全校范围内开展总结评“星”活动。</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 name="文本框 2"/>
          <p:cNvSpPr txBox="1"/>
          <p:nvPr>
            <p:custDataLst>
              <p:tags r:id="rId14"/>
            </p:custDataLst>
          </p:nvPr>
        </p:nvSpPr>
        <p:spPr>
          <a:xfrm>
            <a:off x="4725670" y="5267960"/>
            <a:ext cx="1858010" cy="1068070"/>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chemeClr val="accent6">
                    <a:lumMod val="75000"/>
                  </a:scheme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（四）活动时间</a:t>
            </a:r>
            <a:endParaRPr lang="zh-CN" altLang="en-US" sz="1600" b="1" dirty="0">
              <a:solidFill>
                <a:schemeClr val="accent6">
                  <a:lumMod val="75000"/>
                </a:scheme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每年 3～4 月。</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pic>
        <p:nvPicPr>
          <p:cNvPr id="33" name="图形 32"/>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5424984" y="3732625"/>
            <a:ext cx="516208" cy="490398"/>
          </a:xfrm>
          <a:prstGeom prst="rect">
            <a:avLst/>
          </a:prstGeom>
        </p:spPr>
      </p:pic>
      <p:pic>
        <p:nvPicPr>
          <p:cNvPr id="37" name="图形 36"/>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6529670" y="4441551"/>
            <a:ext cx="610847" cy="421570"/>
          </a:xfrm>
          <a:prstGeom prst="rect">
            <a:avLst/>
          </a:prstGeom>
        </p:spPr>
      </p:pic>
      <p:pic>
        <p:nvPicPr>
          <p:cNvPr id="4" name="图形 37"/>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5449074" y="2401381"/>
            <a:ext cx="516208" cy="533415"/>
          </a:xfrm>
          <a:prstGeom prst="rect">
            <a:avLst/>
          </a:prstGeom>
        </p:spPr>
      </p:pic>
      <p:pic>
        <p:nvPicPr>
          <p:cNvPr id="39" name="图形 38"/>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4377081" y="4379033"/>
            <a:ext cx="567829" cy="645261"/>
          </a:xfrm>
          <a:prstGeom prst="rect">
            <a:avLst/>
          </a:prstGeom>
        </p:spPr>
      </p:pic>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06939"/>
            <a:ext cx="6617970"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二、文明行为习惯养成教育实践活动方案</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511175" y="1369060"/>
            <a:ext cx="6539230" cy="4661535"/>
          </a:xfrm>
          <a:prstGeom prst="rect">
            <a:avLst/>
          </a:prstGeom>
          <a:noFill/>
        </p:spPr>
        <p:txBody>
          <a:bodyPr wrap="square" rtlCol="0">
            <a:spAutoFit/>
          </a:bodyPr>
          <a:p>
            <a:pPr indent="0" fontAlgn="auto">
              <a:lnSpc>
                <a:spcPct val="150000"/>
              </a:lnSpc>
            </a:pPr>
            <a:r>
              <a:rPr lang="zh-CN" altLang="en-US" b="1"/>
              <a:t>（一）活动主旨</a:t>
            </a:r>
            <a:endParaRPr lang="zh-CN" altLang="en-US" b="1"/>
          </a:p>
          <a:p>
            <a:pPr indent="0" fontAlgn="auto">
              <a:lnSpc>
                <a:spcPct val="150000"/>
              </a:lnSpc>
            </a:pPr>
            <a:r>
              <a:rPr lang="zh-CN" altLang="en-US"/>
              <a:t>当代大学生有着一定的专业素质，掌握了一定的科学文化知识的同时，在不同程度上也存在基础文明修养、公共道德修养欠佳的现象。为了紧跟时代步伐，提高学生全面素质，可结合学校具体情况，</a:t>
            </a:r>
            <a:r>
              <a:rPr lang="zh-CN" altLang="en-US" b="1"/>
              <a:t>在 9～10 月份期间开展文明行为养成教育实践活动。</a:t>
            </a:r>
            <a:r>
              <a:rPr lang="zh-CN" altLang="en-US"/>
              <a:t>通过开展此项活动，把精神文明创建活动、公民道德教育活动、学风建设等各项工作结合并贯穿起来，分阶段、分层次，由浅入深地开展教育引导工作。使学生自觉树立良好形象，促进全面素质提高，改善学风、校风，进一步推进学校素质教育和精神文明建设工作，营造素质教育的软环境，引导和激励学生奋发有为，自学成才，成为我国现代建设事业合格的接班人。</a:t>
            </a:r>
            <a:endParaRPr lang="zh-CN" altLang="en-US"/>
          </a:p>
        </p:txBody>
      </p:sp>
      <p:pic>
        <p:nvPicPr>
          <p:cNvPr id="105" name="图片 104"/>
          <p:cNvPicPr/>
          <p:nvPr>
            <p:custDataLst>
              <p:tags r:id="rId1"/>
            </p:custDataLst>
          </p:nvPr>
        </p:nvPicPr>
        <p:blipFill>
          <a:blip r:embed="rId2"/>
          <a:stretch>
            <a:fillRect/>
          </a:stretch>
        </p:blipFill>
        <p:spPr>
          <a:xfrm>
            <a:off x="7293610" y="1557020"/>
            <a:ext cx="3596005" cy="390207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06939"/>
            <a:ext cx="6617970"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二、文明行为习惯养成教育实践活动方案</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724535" y="1925320"/>
            <a:ext cx="5934710" cy="2999740"/>
          </a:xfrm>
          <a:prstGeom prst="rect">
            <a:avLst/>
          </a:prstGeom>
          <a:noFill/>
        </p:spPr>
        <p:txBody>
          <a:bodyPr wrap="square" rtlCol="0">
            <a:spAutoFit/>
          </a:bodyPr>
          <a:p>
            <a:pPr indent="0" fontAlgn="auto">
              <a:lnSpc>
                <a:spcPct val="150000"/>
              </a:lnSpc>
            </a:pPr>
            <a:r>
              <a:rPr lang="zh-CN" altLang="en-US" b="1"/>
              <a:t>（二）活动口号</a:t>
            </a:r>
            <a:endParaRPr lang="zh-CN" altLang="en-US" b="1"/>
          </a:p>
          <a:p>
            <a:pPr indent="0" fontAlgn="auto">
              <a:lnSpc>
                <a:spcPct val="150000"/>
              </a:lnSpc>
            </a:pPr>
            <a:r>
              <a:rPr lang="zh-CN" altLang="en-US"/>
              <a:t>“创文明校园，做文明学子”。</a:t>
            </a:r>
            <a:endParaRPr lang="zh-CN" altLang="en-US"/>
          </a:p>
          <a:p>
            <a:pPr indent="0" fontAlgn="auto">
              <a:lnSpc>
                <a:spcPct val="150000"/>
              </a:lnSpc>
            </a:pPr>
            <a:r>
              <a:rPr lang="zh-CN" altLang="en-US" b="1"/>
              <a:t>（三）活动安排</a:t>
            </a:r>
            <a:endParaRPr lang="zh-CN" altLang="en-US" b="1"/>
          </a:p>
          <a:p>
            <a:pPr indent="0" fontAlgn="auto">
              <a:lnSpc>
                <a:spcPct val="150000"/>
              </a:lnSpc>
            </a:pPr>
            <a:r>
              <a:rPr lang="zh-CN" altLang="en-US"/>
              <a:t>（1）认真开展文明礼仪知识的学习。</a:t>
            </a:r>
            <a:endParaRPr lang="zh-CN" altLang="en-US"/>
          </a:p>
          <a:p>
            <a:pPr indent="0" fontAlgn="auto">
              <a:lnSpc>
                <a:spcPct val="150000"/>
              </a:lnSpc>
            </a:pPr>
            <a:r>
              <a:rPr lang="zh-CN" altLang="en-US"/>
              <a:t>（2）充分发挥文明礼仪活动的主阵地作用。</a:t>
            </a:r>
            <a:endParaRPr lang="zh-CN" altLang="en-US"/>
          </a:p>
          <a:p>
            <a:pPr indent="0" fontAlgn="auto">
              <a:lnSpc>
                <a:spcPct val="150000"/>
              </a:lnSpc>
            </a:pPr>
            <a:r>
              <a:rPr lang="zh-CN" altLang="en-US"/>
              <a:t>（3）以各种活动为载体，在活动中渗透文明礼仪教育。</a:t>
            </a:r>
            <a:endParaRPr lang="zh-CN" altLang="en-US"/>
          </a:p>
          <a:p>
            <a:pPr indent="0" fontAlgn="auto">
              <a:lnSpc>
                <a:spcPct val="150000"/>
              </a:lnSpc>
            </a:pPr>
            <a:r>
              <a:rPr lang="zh-CN" altLang="en-US"/>
              <a:t>（4）社会实践活动。</a:t>
            </a:r>
            <a:endParaRPr lang="zh-CN" altLang="en-US"/>
          </a:p>
        </p:txBody>
      </p:sp>
      <p:pic>
        <p:nvPicPr>
          <p:cNvPr id="106" name="图片 105"/>
          <p:cNvPicPr/>
          <p:nvPr>
            <p:custDataLst>
              <p:tags r:id="rId1"/>
            </p:custDataLst>
          </p:nvPr>
        </p:nvPicPr>
        <p:blipFill>
          <a:blip r:embed="rId2"/>
          <a:stretch>
            <a:fillRect/>
          </a:stretch>
        </p:blipFill>
        <p:spPr>
          <a:xfrm>
            <a:off x="6963410" y="1718945"/>
            <a:ext cx="3547745" cy="341122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525647" y="2107077"/>
            <a:ext cx="4653280" cy="1445260"/>
          </a:xfrm>
          <a:prstGeom prst="rect">
            <a:avLst/>
          </a:prstGeom>
          <a:noFill/>
        </p:spPr>
        <p:txBody>
          <a:bodyPr wrap="none" rtlCol="0">
            <a:spAutoFit/>
          </a:bodyPr>
          <a:lstStyle/>
          <a:p>
            <a:r>
              <a:rPr lang="zh-CN" altLang="en-US" sz="8800" dirty="0" smtClean="0">
                <a:solidFill>
                  <a:srgbClr val="C57E90"/>
                </a:solidFill>
                <a:latin typeface="汉仪文黑-55简" panose="00020600040101010101" pitchFamily="18" charset="-122"/>
                <a:ea typeface="汉仪文黑-55简" panose="00020600040101010101" pitchFamily="18" charset="-122"/>
              </a:rPr>
              <a:t>谢谢</a:t>
            </a:r>
            <a:r>
              <a:rPr lang="zh-CN" altLang="en-US" sz="8800" dirty="0" smtClean="0">
                <a:solidFill>
                  <a:srgbClr val="578FB7"/>
                </a:solidFill>
                <a:latin typeface="汉仪文黑-55简" panose="00020600040101010101" pitchFamily="18" charset="-122"/>
                <a:ea typeface="汉仪文黑-55简" panose="00020600040101010101" pitchFamily="18" charset="-122"/>
              </a:rPr>
              <a:t>观看</a:t>
            </a:r>
            <a:endParaRPr lang="zh-CN" altLang="en-US" sz="8800" dirty="0" smtClean="0">
              <a:solidFill>
                <a:srgbClr val="578FB7"/>
              </a:solidFill>
              <a:latin typeface="汉仪文黑-55简" panose="00020600040101010101" pitchFamily="18" charset="-122"/>
              <a:ea typeface="汉仪文黑-55简" panose="00020600040101010101" pitchFamily="18"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585085" cy="63119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388485" y="4171315"/>
            <a:ext cx="2602230" cy="630555"/>
          </a:xfrm>
          <a:prstGeom prst="rect">
            <a:avLst/>
          </a:prstGeom>
          <a:noFill/>
        </p:spPr>
        <p:txBody>
          <a:bodyPr wrap="square" rtlCol="0">
            <a:noAutofit/>
          </a:bodyPr>
          <a:lstStyle/>
          <a:p>
            <a:pPr algn="ctr"/>
            <a:r>
              <a:rPr lang="zh-CN" sz="2800" dirty="0" smtClean="0">
                <a:solidFill>
                  <a:schemeClr val="bg1"/>
                </a:solidFill>
                <a:latin typeface="汉仪文黑-55简" panose="00020600040101010101" pitchFamily="18" charset="-122"/>
                <a:ea typeface="汉仪文黑-55简" panose="00020600040101010101" pitchFamily="18" charset="-122"/>
              </a:rPr>
              <a:t>北京出版社</a:t>
            </a:r>
            <a:endParaRPr lang="zh-CN" sz="2800" dirty="0" smtClean="0">
              <a:solidFill>
                <a:schemeClr val="bg1"/>
              </a:solidFill>
              <a:latin typeface="汉仪文黑-55简" panose="00020600040101010101" pitchFamily="18" charset="-122"/>
              <a:ea typeface="汉仪文黑-55简" panose="00020600040101010101" pitchFamily="18" charset="-122"/>
            </a:endParaRPr>
          </a:p>
        </p:txBody>
      </p:sp>
      <p:sp>
        <p:nvSpPr>
          <p:cNvPr id="18" name="矩形 17"/>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E9DBD"/>
        </a:solidFill>
        <a:effectLst/>
      </p:bgPr>
    </p:bg>
    <p:spTree>
      <p:nvGrpSpPr>
        <p:cNvPr id="1" name=""/>
        <p:cNvGrpSpPr/>
        <p:nvPr/>
      </p:nvGrpSpPr>
      <p:grpSpPr>
        <a:xfrm>
          <a:off x="0" y="0"/>
          <a:ext cx="0" cy="0"/>
          <a:chOff x="0" y="0"/>
          <a:chExt cx="0" cy="0"/>
        </a:xfrm>
      </p:grpSpPr>
      <p:sp>
        <p:nvSpPr>
          <p:cNvPr id="43" name="矩形 42"/>
          <p:cNvSpPr/>
          <p:nvPr/>
        </p:nvSpPr>
        <p:spPr>
          <a:xfrm>
            <a:off x="4343952" y="0"/>
            <a:ext cx="7852531" cy="3439142"/>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 y="3439143"/>
            <a:ext cx="4343951" cy="3418858"/>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93595" y="309282"/>
            <a:ext cx="11604811" cy="623943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162364" y="880784"/>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265023"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367682"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65"/>
          <p:cNvSpPr>
            <a:spLocks noEditPoints="1"/>
          </p:cNvSpPr>
          <p:nvPr/>
        </p:nvSpPr>
        <p:spPr bwMode="auto">
          <a:xfrm>
            <a:off x="10518746" y="1131176"/>
            <a:ext cx="558481" cy="399594"/>
          </a:xfrm>
          <a:custGeom>
            <a:avLst/>
            <a:gdLst>
              <a:gd name="T0" fmla="*/ 763 w 3584"/>
              <a:gd name="T1" fmla="*/ 1686 h 2687"/>
              <a:gd name="T2" fmla="*/ 996 w 3584"/>
              <a:gd name="T3" fmla="*/ 1876 h 2687"/>
              <a:gd name="T4" fmla="*/ 1212 w 3584"/>
              <a:gd name="T5" fmla="*/ 2067 h 2687"/>
              <a:gd name="T6" fmla="*/ 1400 w 3584"/>
              <a:gd name="T7" fmla="*/ 2264 h 2687"/>
              <a:gd name="T8" fmla="*/ 1382 w 3584"/>
              <a:gd name="T9" fmla="*/ 2616 h 2687"/>
              <a:gd name="T10" fmla="*/ 1055 w 3584"/>
              <a:gd name="T11" fmla="*/ 2635 h 2687"/>
              <a:gd name="T12" fmla="*/ 1046 w 3584"/>
              <a:gd name="T13" fmla="*/ 2390 h 2687"/>
              <a:gd name="T14" fmla="*/ 793 w 3584"/>
              <a:gd name="T15" fmla="*/ 2341 h 2687"/>
              <a:gd name="T16" fmla="*/ 760 w 3584"/>
              <a:gd name="T17" fmla="*/ 2154 h 2687"/>
              <a:gd name="T18" fmla="*/ 545 w 3584"/>
              <a:gd name="T19" fmla="*/ 2046 h 2687"/>
              <a:gd name="T20" fmla="*/ 502 w 3584"/>
              <a:gd name="T21" fmla="*/ 1911 h 2687"/>
              <a:gd name="T22" fmla="*/ 310 w 3584"/>
              <a:gd name="T23" fmla="*/ 1726 h 2687"/>
              <a:gd name="T24" fmla="*/ 567 w 3584"/>
              <a:gd name="T25" fmla="*/ 1457 h 2687"/>
              <a:gd name="T26" fmla="*/ 1656 w 3584"/>
              <a:gd name="T27" fmla="*/ 132 h 2687"/>
              <a:gd name="T28" fmla="*/ 1503 w 3584"/>
              <a:gd name="T29" fmla="*/ 242 h 2687"/>
              <a:gd name="T30" fmla="*/ 1129 w 3584"/>
              <a:gd name="T31" fmla="*/ 490 h 2687"/>
              <a:gd name="T32" fmla="*/ 1133 w 3584"/>
              <a:gd name="T33" fmla="*/ 1009 h 2687"/>
              <a:gd name="T34" fmla="*/ 1524 w 3584"/>
              <a:gd name="T35" fmla="*/ 1080 h 2687"/>
              <a:gd name="T36" fmla="*/ 2026 w 3584"/>
              <a:gd name="T37" fmla="*/ 879 h 2687"/>
              <a:gd name="T38" fmla="*/ 2224 w 3584"/>
              <a:gd name="T39" fmla="*/ 1016 h 2687"/>
              <a:gd name="T40" fmla="*/ 2359 w 3584"/>
              <a:gd name="T41" fmla="*/ 1156 h 2687"/>
              <a:gd name="T42" fmla="*/ 2492 w 3584"/>
              <a:gd name="T43" fmla="*/ 1295 h 2687"/>
              <a:gd name="T44" fmla="*/ 2841 w 3584"/>
              <a:gd name="T45" fmla="*/ 1656 h 2687"/>
              <a:gd name="T46" fmla="*/ 2770 w 3584"/>
              <a:gd name="T47" fmla="*/ 1928 h 2687"/>
              <a:gd name="T48" fmla="*/ 2488 w 3584"/>
              <a:gd name="T49" fmla="*/ 1753 h 2687"/>
              <a:gd name="T50" fmla="*/ 2349 w 3584"/>
              <a:gd name="T51" fmla="*/ 1626 h 2687"/>
              <a:gd name="T52" fmla="*/ 2340 w 3584"/>
              <a:gd name="T53" fmla="*/ 1664 h 2687"/>
              <a:gd name="T54" fmla="*/ 2578 w 3584"/>
              <a:gd name="T55" fmla="*/ 1930 h 2687"/>
              <a:gd name="T56" fmla="*/ 2552 w 3584"/>
              <a:gd name="T57" fmla="*/ 2176 h 2687"/>
              <a:gd name="T58" fmla="*/ 2266 w 3584"/>
              <a:gd name="T59" fmla="*/ 2070 h 2687"/>
              <a:gd name="T60" fmla="*/ 2025 w 3584"/>
              <a:gd name="T61" fmla="*/ 1855 h 2687"/>
              <a:gd name="T62" fmla="*/ 2147 w 3584"/>
              <a:gd name="T63" fmla="*/ 2024 h 2687"/>
              <a:gd name="T64" fmla="*/ 2312 w 3584"/>
              <a:gd name="T65" fmla="*/ 2280 h 2687"/>
              <a:gd name="T66" fmla="*/ 2066 w 3584"/>
              <a:gd name="T67" fmla="*/ 2400 h 2687"/>
              <a:gd name="T68" fmla="*/ 1827 w 3584"/>
              <a:gd name="T69" fmla="*/ 2151 h 2687"/>
              <a:gd name="T70" fmla="*/ 1737 w 3584"/>
              <a:gd name="T71" fmla="*/ 2100 h 2687"/>
              <a:gd name="T72" fmla="*/ 1848 w 3584"/>
              <a:gd name="T73" fmla="*/ 2248 h 2687"/>
              <a:gd name="T74" fmla="*/ 1987 w 3584"/>
              <a:gd name="T75" fmla="*/ 2508 h 2687"/>
              <a:gd name="T76" fmla="*/ 1724 w 3584"/>
              <a:gd name="T77" fmla="*/ 2582 h 2687"/>
              <a:gd name="T78" fmla="*/ 1644 w 3584"/>
              <a:gd name="T79" fmla="*/ 2446 h 2687"/>
              <a:gd name="T80" fmla="*/ 1392 w 3584"/>
              <a:gd name="T81" fmla="*/ 2069 h 2687"/>
              <a:gd name="T82" fmla="*/ 1097 w 3584"/>
              <a:gd name="T83" fmla="*/ 1681 h 2687"/>
              <a:gd name="T84" fmla="*/ 734 w 3584"/>
              <a:gd name="T85" fmla="*/ 1321 h 2687"/>
              <a:gd name="T86" fmla="*/ 267 w 3584"/>
              <a:gd name="T87" fmla="*/ 1429 h 2687"/>
              <a:gd name="T88" fmla="*/ 11 w 3584"/>
              <a:gd name="T89" fmla="*/ 1498 h 2687"/>
              <a:gd name="T90" fmla="*/ 619 w 3584"/>
              <a:gd name="T91" fmla="*/ 351 h 2687"/>
              <a:gd name="T92" fmla="*/ 772 w 3584"/>
              <a:gd name="T93" fmla="*/ 263 h 2687"/>
              <a:gd name="T94" fmla="*/ 1188 w 3584"/>
              <a:gd name="T95" fmla="*/ 50 h 2687"/>
              <a:gd name="T96" fmla="*/ 2446 w 3584"/>
              <a:gd name="T97" fmla="*/ 56 h 2687"/>
              <a:gd name="T98" fmla="*/ 2825 w 3584"/>
              <a:gd name="T99" fmla="*/ 385 h 2687"/>
              <a:gd name="T100" fmla="*/ 2962 w 3584"/>
              <a:gd name="T101" fmla="*/ 458 h 2687"/>
              <a:gd name="T102" fmla="*/ 3316 w 3584"/>
              <a:gd name="T103" fmla="*/ 398 h 2687"/>
              <a:gd name="T104" fmla="*/ 3584 w 3584"/>
              <a:gd name="T105" fmla="*/ 1458 h 2687"/>
              <a:gd name="T106" fmla="*/ 3335 w 3584"/>
              <a:gd name="T107" fmla="*/ 1506 h 2687"/>
              <a:gd name="T108" fmla="*/ 3055 w 3584"/>
              <a:gd name="T109" fmla="*/ 1502 h 2687"/>
              <a:gd name="T110" fmla="*/ 2714 w 3584"/>
              <a:gd name="T111" fmla="*/ 1171 h 2687"/>
              <a:gd name="T112" fmla="*/ 2325 w 3584"/>
              <a:gd name="T113" fmla="*/ 772 h 2687"/>
              <a:gd name="T114" fmla="*/ 2197 w 3584"/>
              <a:gd name="T115" fmla="*/ 653 h 2687"/>
              <a:gd name="T116" fmla="*/ 1845 w 3584"/>
              <a:gd name="T117" fmla="*/ 733 h 2687"/>
              <a:gd name="T118" fmla="*/ 1414 w 3584"/>
              <a:gd name="T119" fmla="*/ 952 h 2687"/>
              <a:gd name="T120" fmla="*/ 1186 w 3584"/>
              <a:gd name="T121" fmla="*/ 674 h 2687"/>
              <a:gd name="T122" fmla="*/ 1604 w 3584"/>
              <a:gd name="T123" fmla="*/ 363 h 2687"/>
              <a:gd name="T124" fmla="*/ 2186 w 3584"/>
              <a:gd name="T125" fmla="*/ 28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4" h="2687">
                <a:moveTo>
                  <a:pt x="567" y="1457"/>
                </a:moveTo>
                <a:lnTo>
                  <a:pt x="600" y="1458"/>
                </a:lnTo>
                <a:lnTo>
                  <a:pt x="632" y="1466"/>
                </a:lnTo>
                <a:lnTo>
                  <a:pt x="661" y="1478"/>
                </a:lnTo>
                <a:lnTo>
                  <a:pt x="689" y="1495"/>
                </a:lnTo>
                <a:lnTo>
                  <a:pt x="715" y="1517"/>
                </a:lnTo>
                <a:lnTo>
                  <a:pt x="733" y="1541"/>
                </a:lnTo>
                <a:lnTo>
                  <a:pt x="747" y="1567"/>
                </a:lnTo>
                <a:lnTo>
                  <a:pt x="757" y="1596"/>
                </a:lnTo>
                <a:lnTo>
                  <a:pt x="764" y="1625"/>
                </a:lnTo>
                <a:lnTo>
                  <a:pt x="765" y="1656"/>
                </a:lnTo>
                <a:lnTo>
                  <a:pt x="763" y="1686"/>
                </a:lnTo>
                <a:lnTo>
                  <a:pt x="756" y="1717"/>
                </a:lnTo>
                <a:lnTo>
                  <a:pt x="785" y="1712"/>
                </a:lnTo>
                <a:lnTo>
                  <a:pt x="815" y="1710"/>
                </a:lnTo>
                <a:lnTo>
                  <a:pt x="844" y="1714"/>
                </a:lnTo>
                <a:lnTo>
                  <a:pt x="873" y="1720"/>
                </a:lnTo>
                <a:lnTo>
                  <a:pt x="899" y="1731"/>
                </a:lnTo>
                <a:lnTo>
                  <a:pt x="924" y="1747"/>
                </a:lnTo>
                <a:lnTo>
                  <a:pt x="947" y="1767"/>
                </a:lnTo>
                <a:lnTo>
                  <a:pt x="965" y="1792"/>
                </a:lnTo>
                <a:lnTo>
                  <a:pt x="981" y="1818"/>
                </a:lnTo>
                <a:lnTo>
                  <a:pt x="991" y="1847"/>
                </a:lnTo>
                <a:lnTo>
                  <a:pt x="996" y="1876"/>
                </a:lnTo>
                <a:lnTo>
                  <a:pt x="997" y="1906"/>
                </a:lnTo>
                <a:lnTo>
                  <a:pt x="995" y="1937"/>
                </a:lnTo>
                <a:lnTo>
                  <a:pt x="988" y="1968"/>
                </a:lnTo>
                <a:lnTo>
                  <a:pt x="1018" y="1962"/>
                </a:lnTo>
                <a:lnTo>
                  <a:pt x="1047" y="1961"/>
                </a:lnTo>
                <a:lnTo>
                  <a:pt x="1077" y="1963"/>
                </a:lnTo>
                <a:lnTo>
                  <a:pt x="1105" y="1971"/>
                </a:lnTo>
                <a:lnTo>
                  <a:pt x="1132" y="1982"/>
                </a:lnTo>
                <a:lnTo>
                  <a:pt x="1156" y="1997"/>
                </a:lnTo>
                <a:lnTo>
                  <a:pt x="1179" y="2018"/>
                </a:lnTo>
                <a:lnTo>
                  <a:pt x="1198" y="2041"/>
                </a:lnTo>
                <a:lnTo>
                  <a:pt x="1212" y="2067"/>
                </a:lnTo>
                <a:lnTo>
                  <a:pt x="1223" y="2093"/>
                </a:lnTo>
                <a:lnTo>
                  <a:pt x="1229" y="2122"/>
                </a:lnTo>
                <a:lnTo>
                  <a:pt x="1232" y="2151"/>
                </a:lnTo>
                <a:lnTo>
                  <a:pt x="1229" y="2180"/>
                </a:lnTo>
                <a:lnTo>
                  <a:pt x="1225" y="2210"/>
                </a:lnTo>
                <a:lnTo>
                  <a:pt x="1215" y="2239"/>
                </a:lnTo>
                <a:lnTo>
                  <a:pt x="1248" y="2232"/>
                </a:lnTo>
                <a:lnTo>
                  <a:pt x="1280" y="2228"/>
                </a:lnTo>
                <a:lnTo>
                  <a:pt x="1311" y="2230"/>
                </a:lnTo>
                <a:lnTo>
                  <a:pt x="1343" y="2236"/>
                </a:lnTo>
                <a:lnTo>
                  <a:pt x="1372" y="2248"/>
                </a:lnTo>
                <a:lnTo>
                  <a:pt x="1400" y="2264"/>
                </a:lnTo>
                <a:lnTo>
                  <a:pt x="1424" y="2286"/>
                </a:lnTo>
                <a:lnTo>
                  <a:pt x="1444" y="2312"/>
                </a:lnTo>
                <a:lnTo>
                  <a:pt x="1461" y="2342"/>
                </a:lnTo>
                <a:lnTo>
                  <a:pt x="1471" y="2374"/>
                </a:lnTo>
                <a:lnTo>
                  <a:pt x="1476" y="2406"/>
                </a:lnTo>
                <a:lnTo>
                  <a:pt x="1477" y="2440"/>
                </a:lnTo>
                <a:lnTo>
                  <a:pt x="1472" y="2473"/>
                </a:lnTo>
                <a:lnTo>
                  <a:pt x="1463" y="2507"/>
                </a:lnTo>
                <a:lnTo>
                  <a:pt x="1448" y="2538"/>
                </a:lnTo>
                <a:lnTo>
                  <a:pt x="1429" y="2569"/>
                </a:lnTo>
                <a:lnTo>
                  <a:pt x="1404" y="2597"/>
                </a:lnTo>
                <a:lnTo>
                  <a:pt x="1382" y="2616"/>
                </a:lnTo>
                <a:lnTo>
                  <a:pt x="1357" y="2634"/>
                </a:lnTo>
                <a:lnTo>
                  <a:pt x="1330" y="2650"/>
                </a:lnTo>
                <a:lnTo>
                  <a:pt x="1301" y="2663"/>
                </a:lnTo>
                <a:lnTo>
                  <a:pt x="1272" y="2674"/>
                </a:lnTo>
                <a:lnTo>
                  <a:pt x="1241" y="2681"/>
                </a:lnTo>
                <a:lnTo>
                  <a:pt x="1211" y="2686"/>
                </a:lnTo>
                <a:lnTo>
                  <a:pt x="1180" y="2687"/>
                </a:lnTo>
                <a:lnTo>
                  <a:pt x="1151" y="2684"/>
                </a:lnTo>
                <a:lnTo>
                  <a:pt x="1124" y="2679"/>
                </a:lnTo>
                <a:lnTo>
                  <a:pt x="1097" y="2668"/>
                </a:lnTo>
                <a:lnTo>
                  <a:pt x="1075" y="2654"/>
                </a:lnTo>
                <a:lnTo>
                  <a:pt x="1055" y="2635"/>
                </a:lnTo>
                <a:lnTo>
                  <a:pt x="1036" y="2610"/>
                </a:lnTo>
                <a:lnTo>
                  <a:pt x="1024" y="2585"/>
                </a:lnTo>
                <a:lnTo>
                  <a:pt x="1018" y="2561"/>
                </a:lnTo>
                <a:lnTo>
                  <a:pt x="1016" y="2537"/>
                </a:lnTo>
                <a:lnTo>
                  <a:pt x="1018" y="2514"/>
                </a:lnTo>
                <a:lnTo>
                  <a:pt x="1023" y="2491"/>
                </a:lnTo>
                <a:lnTo>
                  <a:pt x="1030" y="2470"/>
                </a:lnTo>
                <a:lnTo>
                  <a:pt x="1039" y="2448"/>
                </a:lnTo>
                <a:lnTo>
                  <a:pt x="1048" y="2426"/>
                </a:lnTo>
                <a:lnTo>
                  <a:pt x="1057" y="2404"/>
                </a:lnTo>
                <a:lnTo>
                  <a:pt x="1066" y="2383"/>
                </a:lnTo>
                <a:lnTo>
                  <a:pt x="1046" y="2390"/>
                </a:lnTo>
                <a:lnTo>
                  <a:pt x="1025" y="2396"/>
                </a:lnTo>
                <a:lnTo>
                  <a:pt x="1005" y="2403"/>
                </a:lnTo>
                <a:lnTo>
                  <a:pt x="982" y="2408"/>
                </a:lnTo>
                <a:lnTo>
                  <a:pt x="959" y="2414"/>
                </a:lnTo>
                <a:lnTo>
                  <a:pt x="936" y="2416"/>
                </a:lnTo>
                <a:lnTo>
                  <a:pt x="913" y="2417"/>
                </a:lnTo>
                <a:lnTo>
                  <a:pt x="890" y="2415"/>
                </a:lnTo>
                <a:lnTo>
                  <a:pt x="868" y="2410"/>
                </a:lnTo>
                <a:lnTo>
                  <a:pt x="848" y="2400"/>
                </a:lnTo>
                <a:lnTo>
                  <a:pt x="828" y="2386"/>
                </a:lnTo>
                <a:lnTo>
                  <a:pt x="811" y="2367"/>
                </a:lnTo>
                <a:lnTo>
                  <a:pt x="793" y="2341"/>
                </a:lnTo>
                <a:lnTo>
                  <a:pt x="783" y="2317"/>
                </a:lnTo>
                <a:lnTo>
                  <a:pt x="778" y="2293"/>
                </a:lnTo>
                <a:lnTo>
                  <a:pt x="778" y="2269"/>
                </a:lnTo>
                <a:lnTo>
                  <a:pt x="781" y="2246"/>
                </a:lnTo>
                <a:lnTo>
                  <a:pt x="787" y="2224"/>
                </a:lnTo>
                <a:lnTo>
                  <a:pt x="794" y="2201"/>
                </a:lnTo>
                <a:lnTo>
                  <a:pt x="802" y="2179"/>
                </a:lnTo>
                <a:lnTo>
                  <a:pt x="809" y="2159"/>
                </a:lnTo>
                <a:lnTo>
                  <a:pt x="817" y="2137"/>
                </a:lnTo>
                <a:lnTo>
                  <a:pt x="799" y="2142"/>
                </a:lnTo>
                <a:lnTo>
                  <a:pt x="780" y="2148"/>
                </a:lnTo>
                <a:lnTo>
                  <a:pt x="760" y="2154"/>
                </a:lnTo>
                <a:lnTo>
                  <a:pt x="740" y="2160"/>
                </a:lnTo>
                <a:lnTo>
                  <a:pt x="719" y="2164"/>
                </a:lnTo>
                <a:lnTo>
                  <a:pt x="698" y="2168"/>
                </a:lnTo>
                <a:lnTo>
                  <a:pt x="677" y="2168"/>
                </a:lnTo>
                <a:lnTo>
                  <a:pt x="656" y="2167"/>
                </a:lnTo>
                <a:lnTo>
                  <a:pt x="636" y="2162"/>
                </a:lnTo>
                <a:lnTo>
                  <a:pt x="615" y="2152"/>
                </a:lnTo>
                <a:lnTo>
                  <a:pt x="597" y="2137"/>
                </a:lnTo>
                <a:lnTo>
                  <a:pt x="578" y="2117"/>
                </a:lnTo>
                <a:lnTo>
                  <a:pt x="562" y="2092"/>
                </a:lnTo>
                <a:lnTo>
                  <a:pt x="551" y="2068"/>
                </a:lnTo>
                <a:lnTo>
                  <a:pt x="545" y="2046"/>
                </a:lnTo>
                <a:lnTo>
                  <a:pt x="544" y="2024"/>
                </a:lnTo>
                <a:lnTo>
                  <a:pt x="545" y="2004"/>
                </a:lnTo>
                <a:lnTo>
                  <a:pt x="550" y="1983"/>
                </a:lnTo>
                <a:lnTo>
                  <a:pt x="556" y="1963"/>
                </a:lnTo>
                <a:lnTo>
                  <a:pt x="563" y="1945"/>
                </a:lnTo>
                <a:lnTo>
                  <a:pt x="571" y="1925"/>
                </a:lnTo>
                <a:lnTo>
                  <a:pt x="578" y="1906"/>
                </a:lnTo>
                <a:lnTo>
                  <a:pt x="585" y="1887"/>
                </a:lnTo>
                <a:lnTo>
                  <a:pt x="565" y="1892"/>
                </a:lnTo>
                <a:lnTo>
                  <a:pt x="544" y="1899"/>
                </a:lnTo>
                <a:lnTo>
                  <a:pt x="524" y="1906"/>
                </a:lnTo>
                <a:lnTo>
                  <a:pt x="502" y="1911"/>
                </a:lnTo>
                <a:lnTo>
                  <a:pt x="480" y="1916"/>
                </a:lnTo>
                <a:lnTo>
                  <a:pt x="457" y="1919"/>
                </a:lnTo>
                <a:lnTo>
                  <a:pt x="435" y="1918"/>
                </a:lnTo>
                <a:lnTo>
                  <a:pt x="412" y="1913"/>
                </a:lnTo>
                <a:lnTo>
                  <a:pt x="389" y="1903"/>
                </a:lnTo>
                <a:lnTo>
                  <a:pt x="368" y="1888"/>
                </a:lnTo>
                <a:lnTo>
                  <a:pt x="346" y="1866"/>
                </a:lnTo>
                <a:lnTo>
                  <a:pt x="328" y="1841"/>
                </a:lnTo>
                <a:lnTo>
                  <a:pt x="317" y="1815"/>
                </a:lnTo>
                <a:lnTo>
                  <a:pt x="311" y="1786"/>
                </a:lnTo>
                <a:lnTo>
                  <a:pt x="309" y="1756"/>
                </a:lnTo>
                <a:lnTo>
                  <a:pt x="310" y="1726"/>
                </a:lnTo>
                <a:lnTo>
                  <a:pt x="316" y="1694"/>
                </a:lnTo>
                <a:lnTo>
                  <a:pt x="325" y="1662"/>
                </a:lnTo>
                <a:lnTo>
                  <a:pt x="338" y="1632"/>
                </a:lnTo>
                <a:lnTo>
                  <a:pt x="353" y="1602"/>
                </a:lnTo>
                <a:lnTo>
                  <a:pt x="371" y="1575"/>
                </a:lnTo>
                <a:lnTo>
                  <a:pt x="391" y="1549"/>
                </a:lnTo>
                <a:lnTo>
                  <a:pt x="412" y="1526"/>
                </a:lnTo>
                <a:lnTo>
                  <a:pt x="440" y="1502"/>
                </a:lnTo>
                <a:lnTo>
                  <a:pt x="470" y="1483"/>
                </a:lnTo>
                <a:lnTo>
                  <a:pt x="502" y="1469"/>
                </a:lnTo>
                <a:lnTo>
                  <a:pt x="535" y="1460"/>
                </a:lnTo>
                <a:lnTo>
                  <a:pt x="567" y="1457"/>
                </a:lnTo>
                <a:close/>
                <a:moveTo>
                  <a:pt x="1351" y="15"/>
                </a:moveTo>
                <a:lnTo>
                  <a:pt x="1395" y="17"/>
                </a:lnTo>
                <a:lnTo>
                  <a:pt x="1437" y="23"/>
                </a:lnTo>
                <a:lnTo>
                  <a:pt x="1475" y="31"/>
                </a:lnTo>
                <a:lnTo>
                  <a:pt x="1510" y="41"/>
                </a:lnTo>
                <a:lnTo>
                  <a:pt x="1540" y="54"/>
                </a:lnTo>
                <a:lnTo>
                  <a:pt x="1568" y="67"/>
                </a:lnTo>
                <a:lnTo>
                  <a:pt x="1592" y="82"/>
                </a:lnTo>
                <a:lnTo>
                  <a:pt x="1612" y="96"/>
                </a:lnTo>
                <a:lnTo>
                  <a:pt x="1631" y="109"/>
                </a:lnTo>
                <a:lnTo>
                  <a:pt x="1645" y="121"/>
                </a:lnTo>
                <a:lnTo>
                  <a:pt x="1656" y="132"/>
                </a:lnTo>
                <a:lnTo>
                  <a:pt x="1664" y="139"/>
                </a:lnTo>
                <a:lnTo>
                  <a:pt x="1668" y="145"/>
                </a:lnTo>
                <a:lnTo>
                  <a:pt x="1669" y="147"/>
                </a:lnTo>
                <a:lnTo>
                  <a:pt x="1667" y="149"/>
                </a:lnTo>
                <a:lnTo>
                  <a:pt x="1659" y="152"/>
                </a:lnTo>
                <a:lnTo>
                  <a:pt x="1647" y="160"/>
                </a:lnTo>
                <a:lnTo>
                  <a:pt x="1631" y="169"/>
                </a:lnTo>
                <a:lnTo>
                  <a:pt x="1610" y="180"/>
                </a:lnTo>
                <a:lnTo>
                  <a:pt x="1587" y="193"/>
                </a:lnTo>
                <a:lnTo>
                  <a:pt x="1561" y="208"/>
                </a:lnTo>
                <a:lnTo>
                  <a:pt x="1533" y="224"/>
                </a:lnTo>
                <a:lnTo>
                  <a:pt x="1503" y="242"/>
                </a:lnTo>
                <a:lnTo>
                  <a:pt x="1472" y="260"/>
                </a:lnTo>
                <a:lnTo>
                  <a:pt x="1439" y="279"/>
                </a:lnTo>
                <a:lnTo>
                  <a:pt x="1406" y="299"/>
                </a:lnTo>
                <a:lnTo>
                  <a:pt x="1372" y="318"/>
                </a:lnTo>
                <a:lnTo>
                  <a:pt x="1340" y="339"/>
                </a:lnTo>
                <a:lnTo>
                  <a:pt x="1308" y="359"/>
                </a:lnTo>
                <a:lnTo>
                  <a:pt x="1277" y="378"/>
                </a:lnTo>
                <a:lnTo>
                  <a:pt x="1249" y="397"/>
                </a:lnTo>
                <a:lnTo>
                  <a:pt x="1222" y="414"/>
                </a:lnTo>
                <a:lnTo>
                  <a:pt x="1198" y="432"/>
                </a:lnTo>
                <a:lnTo>
                  <a:pt x="1162" y="458"/>
                </a:lnTo>
                <a:lnTo>
                  <a:pt x="1129" y="490"/>
                </a:lnTo>
                <a:lnTo>
                  <a:pt x="1100" y="524"/>
                </a:lnTo>
                <a:lnTo>
                  <a:pt x="1075" y="564"/>
                </a:lnTo>
                <a:lnTo>
                  <a:pt x="1055" y="605"/>
                </a:lnTo>
                <a:lnTo>
                  <a:pt x="1041" y="650"/>
                </a:lnTo>
                <a:lnTo>
                  <a:pt x="1031" y="697"/>
                </a:lnTo>
                <a:lnTo>
                  <a:pt x="1029" y="746"/>
                </a:lnTo>
                <a:lnTo>
                  <a:pt x="1032" y="796"/>
                </a:lnTo>
                <a:lnTo>
                  <a:pt x="1041" y="845"/>
                </a:lnTo>
                <a:lnTo>
                  <a:pt x="1056" y="891"/>
                </a:lnTo>
                <a:lnTo>
                  <a:pt x="1077" y="934"/>
                </a:lnTo>
                <a:lnTo>
                  <a:pt x="1103" y="973"/>
                </a:lnTo>
                <a:lnTo>
                  <a:pt x="1133" y="1009"/>
                </a:lnTo>
                <a:lnTo>
                  <a:pt x="1167" y="1040"/>
                </a:lnTo>
                <a:lnTo>
                  <a:pt x="1205" y="1067"/>
                </a:lnTo>
                <a:lnTo>
                  <a:pt x="1247" y="1088"/>
                </a:lnTo>
                <a:lnTo>
                  <a:pt x="1292" y="1104"/>
                </a:lnTo>
                <a:lnTo>
                  <a:pt x="1339" y="1114"/>
                </a:lnTo>
                <a:lnTo>
                  <a:pt x="1387" y="1118"/>
                </a:lnTo>
                <a:lnTo>
                  <a:pt x="1397" y="1117"/>
                </a:lnTo>
                <a:lnTo>
                  <a:pt x="1413" y="1114"/>
                </a:lnTo>
                <a:lnTo>
                  <a:pt x="1435" y="1109"/>
                </a:lnTo>
                <a:lnTo>
                  <a:pt x="1461" y="1102"/>
                </a:lnTo>
                <a:lnTo>
                  <a:pt x="1490" y="1092"/>
                </a:lnTo>
                <a:lnTo>
                  <a:pt x="1524" y="1080"/>
                </a:lnTo>
                <a:lnTo>
                  <a:pt x="1560" y="1063"/>
                </a:lnTo>
                <a:lnTo>
                  <a:pt x="1597" y="1045"/>
                </a:lnTo>
                <a:lnTo>
                  <a:pt x="1646" y="1021"/>
                </a:lnTo>
                <a:lnTo>
                  <a:pt x="1699" y="996"/>
                </a:lnTo>
                <a:lnTo>
                  <a:pt x="1753" y="970"/>
                </a:lnTo>
                <a:lnTo>
                  <a:pt x="1808" y="944"/>
                </a:lnTo>
                <a:lnTo>
                  <a:pt x="1861" y="919"/>
                </a:lnTo>
                <a:lnTo>
                  <a:pt x="1911" y="896"/>
                </a:lnTo>
                <a:lnTo>
                  <a:pt x="1942" y="884"/>
                </a:lnTo>
                <a:lnTo>
                  <a:pt x="1971" y="878"/>
                </a:lnTo>
                <a:lnTo>
                  <a:pt x="2000" y="877"/>
                </a:lnTo>
                <a:lnTo>
                  <a:pt x="2026" y="879"/>
                </a:lnTo>
                <a:lnTo>
                  <a:pt x="2050" y="883"/>
                </a:lnTo>
                <a:lnTo>
                  <a:pt x="2073" y="891"/>
                </a:lnTo>
                <a:lnTo>
                  <a:pt x="2092" y="900"/>
                </a:lnTo>
                <a:lnTo>
                  <a:pt x="2110" y="910"/>
                </a:lnTo>
                <a:lnTo>
                  <a:pt x="2124" y="918"/>
                </a:lnTo>
                <a:lnTo>
                  <a:pt x="2136" y="927"/>
                </a:lnTo>
                <a:lnTo>
                  <a:pt x="2145" y="935"/>
                </a:lnTo>
                <a:lnTo>
                  <a:pt x="2150" y="939"/>
                </a:lnTo>
                <a:lnTo>
                  <a:pt x="2152" y="941"/>
                </a:lnTo>
                <a:lnTo>
                  <a:pt x="2179" y="968"/>
                </a:lnTo>
                <a:lnTo>
                  <a:pt x="2203" y="994"/>
                </a:lnTo>
                <a:lnTo>
                  <a:pt x="2224" y="1016"/>
                </a:lnTo>
                <a:lnTo>
                  <a:pt x="2243" y="1036"/>
                </a:lnTo>
                <a:lnTo>
                  <a:pt x="2260" y="1054"/>
                </a:lnTo>
                <a:lnTo>
                  <a:pt x="2276" y="1070"/>
                </a:lnTo>
                <a:lnTo>
                  <a:pt x="2289" y="1084"/>
                </a:lnTo>
                <a:lnTo>
                  <a:pt x="2301" y="1096"/>
                </a:lnTo>
                <a:lnTo>
                  <a:pt x="2312" y="1108"/>
                </a:lnTo>
                <a:lnTo>
                  <a:pt x="2321" y="1118"/>
                </a:lnTo>
                <a:lnTo>
                  <a:pt x="2330" y="1127"/>
                </a:lnTo>
                <a:lnTo>
                  <a:pt x="2338" y="1134"/>
                </a:lnTo>
                <a:lnTo>
                  <a:pt x="2345" y="1142"/>
                </a:lnTo>
                <a:lnTo>
                  <a:pt x="2352" y="1150"/>
                </a:lnTo>
                <a:lnTo>
                  <a:pt x="2359" y="1156"/>
                </a:lnTo>
                <a:lnTo>
                  <a:pt x="2365" y="1164"/>
                </a:lnTo>
                <a:lnTo>
                  <a:pt x="2373" y="1170"/>
                </a:lnTo>
                <a:lnTo>
                  <a:pt x="2379" y="1178"/>
                </a:lnTo>
                <a:lnTo>
                  <a:pt x="2387" y="1186"/>
                </a:lnTo>
                <a:lnTo>
                  <a:pt x="2396" y="1195"/>
                </a:lnTo>
                <a:lnTo>
                  <a:pt x="2405" y="1205"/>
                </a:lnTo>
                <a:lnTo>
                  <a:pt x="2415" y="1216"/>
                </a:lnTo>
                <a:lnTo>
                  <a:pt x="2427" y="1228"/>
                </a:lnTo>
                <a:lnTo>
                  <a:pt x="2440" y="1242"/>
                </a:lnTo>
                <a:lnTo>
                  <a:pt x="2456" y="1258"/>
                </a:lnTo>
                <a:lnTo>
                  <a:pt x="2473" y="1275"/>
                </a:lnTo>
                <a:lnTo>
                  <a:pt x="2492" y="1295"/>
                </a:lnTo>
                <a:lnTo>
                  <a:pt x="2512" y="1316"/>
                </a:lnTo>
                <a:lnTo>
                  <a:pt x="2536" y="1340"/>
                </a:lnTo>
                <a:lnTo>
                  <a:pt x="2563" y="1368"/>
                </a:lnTo>
                <a:lnTo>
                  <a:pt x="2592" y="1398"/>
                </a:lnTo>
                <a:lnTo>
                  <a:pt x="2624" y="1431"/>
                </a:lnTo>
                <a:lnTo>
                  <a:pt x="2659" y="1468"/>
                </a:lnTo>
                <a:lnTo>
                  <a:pt x="2698" y="1508"/>
                </a:lnTo>
                <a:lnTo>
                  <a:pt x="2739" y="1552"/>
                </a:lnTo>
                <a:lnTo>
                  <a:pt x="2785" y="1599"/>
                </a:lnTo>
                <a:lnTo>
                  <a:pt x="2835" y="1651"/>
                </a:lnTo>
                <a:lnTo>
                  <a:pt x="2839" y="1654"/>
                </a:lnTo>
                <a:lnTo>
                  <a:pt x="2841" y="1656"/>
                </a:lnTo>
                <a:lnTo>
                  <a:pt x="2859" y="1679"/>
                </a:lnTo>
                <a:lnTo>
                  <a:pt x="2872" y="1703"/>
                </a:lnTo>
                <a:lnTo>
                  <a:pt x="2882" y="1730"/>
                </a:lnTo>
                <a:lnTo>
                  <a:pt x="2887" y="1757"/>
                </a:lnTo>
                <a:lnTo>
                  <a:pt x="2887" y="1786"/>
                </a:lnTo>
                <a:lnTo>
                  <a:pt x="2881" y="1813"/>
                </a:lnTo>
                <a:lnTo>
                  <a:pt x="2872" y="1839"/>
                </a:lnTo>
                <a:lnTo>
                  <a:pt x="2859" y="1864"/>
                </a:lnTo>
                <a:lnTo>
                  <a:pt x="2841" y="1887"/>
                </a:lnTo>
                <a:lnTo>
                  <a:pt x="2819" y="1906"/>
                </a:lnTo>
                <a:lnTo>
                  <a:pt x="2795" y="1920"/>
                </a:lnTo>
                <a:lnTo>
                  <a:pt x="2770" y="1928"/>
                </a:lnTo>
                <a:lnTo>
                  <a:pt x="2743" y="1934"/>
                </a:lnTo>
                <a:lnTo>
                  <a:pt x="2716" y="1934"/>
                </a:lnTo>
                <a:lnTo>
                  <a:pt x="2689" y="1930"/>
                </a:lnTo>
                <a:lnTo>
                  <a:pt x="2664" y="1920"/>
                </a:lnTo>
                <a:lnTo>
                  <a:pt x="2640" y="1906"/>
                </a:lnTo>
                <a:lnTo>
                  <a:pt x="2618" y="1887"/>
                </a:lnTo>
                <a:lnTo>
                  <a:pt x="2617" y="1885"/>
                </a:lnTo>
                <a:lnTo>
                  <a:pt x="2615" y="1883"/>
                </a:lnTo>
                <a:lnTo>
                  <a:pt x="2579" y="1844"/>
                </a:lnTo>
                <a:lnTo>
                  <a:pt x="2545" y="1811"/>
                </a:lnTo>
                <a:lnTo>
                  <a:pt x="2516" y="1780"/>
                </a:lnTo>
                <a:lnTo>
                  <a:pt x="2488" y="1753"/>
                </a:lnTo>
                <a:lnTo>
                  <a:pt x="2465" y="1729"/>
                </a:lnTo>
                <a:lnTo>
                  <a:pt x="2445" y="1707"/>
                </a:lnTo>
                <a:lnTo>
                  <a:pt x="2426" y="1690"/>
                </a:lnTo>
                <a:lnTo>
                  <a:pt x="2411" y="1674"/>
                </a:lnTo>
                <a:lnTo>
                  <a:pt x="2398" y="1661"/>
                </a:lnTo>
                <a:lnTo>
                  <a:pt x="2386" y="1650"/>
                </a:lnTo>
                <a:lnTo>
                  <a:pt x="2377" y="1643"/>
                </a:lnTo>
                <a:lnTo>
                  <a:pt x="2368" y="1636"/>
                </a:lnTo>
                <a:lnTo>
                  <a:pt x="2362" y="1632"/>
                </a:lnTo>
                <a:lnTo>
                  <a:pt x="2357" y="1628"/>
                </a:lnTo>
                <a:lnTo>
                  <a:pt x="2353" y="1626"/>
                </a:lnTo>
                <a:lnTo>
                  <a:pt x="2349" y="1626"/>
                </a:lnTo>
                <a:lnTo>
                  <a:pt x="2347" y="1627"/>
                </a:lnTo>
                <a:lnTo>
                  <a:pt x="2344" y="1628"/>
                </a:lnTo>
                <a:lnTo>
                  <a:pt x="2341" y="1631"/>
                </a:lnTo>
                <a:lnTo>
                  <a:pt x="2339" y="1633"/>
                </a:lnTo>
                <a:lnTo>
                  <a:pt x="2337" y="1635"/>
                </a:lnTo>
                <a:lnTo>
                  <a:pt x="2335" y="1637"/>
                </a:lnTo>
                <a:lnTo>
                  <a:pt x="2333" y="1640"/>
                </a:lnTo>
                <a:lnTo>
                  <a:pt x="2332" y="1644"/>
                </a:lnTo>
                <a:lnTo>
                  <a:pt x="2332" y="1647"/>
                </a:lnTo>
                <a:lnTo>
                  <a:pt x="2333" y="1651"/>
                </a:lnTo>
                <a:lnTo>
                  <a:pt x="2336" y="1658"/>
                </a:lnTo>
                <a:lnTo>
                  <a:pt x="2340" y="1664"/>
                </a:lnTo>
                <a:lnTo>
                  <a:pt x="2345" y="1673"/>
                </a:lnTo>
                <a:lnTo>
                  <a:pt x="2353" y="1684"/>
                </a:lnTo>
                <a:lnTo>
                  <a:pt x="2362" y="1696"/>
                </a:lnTo>
                <a:lnTo>
                  <a:pt x="2374" y="1710"/>
                </a:lnTo>
                <a:lnTo>
                  <a:pt x="2389" y="1728"/>
                </a:lnTo>
                <a:lnTo>
                  <a:pt x="2405" y="1746"/>
                </a:lnTo>
                <a:lnTo>
                  <a:pt x="2426" y="1769"/>
                </a:lnTo>
                <a:lnTo>
                  <a:pt x="2449" y="1794"/>
                </a:lnTo>
                <a:lnTo>
                  <a:pt x="2475" y="1823"/>
                </a:lnTo>
                <a:lnTo>
                  <a:pt x="2506" y="1854"/>
                </a:lnTo>
                <a:lnTo>
                  <a:pt x="2540" y="1890"/>
                </a:lnTo>
                <a:lnTo>
                  <a:pt x="2578" y="1930"/>
                </a:lnTo>
                <a:lnTo>
                  <a:pt x="2580" y="1933"/>
                </a:lnTo>
                <a:lnTo>
                  <a:pt x="2582" y="1936"/>
                </a:lnTo>
                <a:lnTo>
                  <a:pt x="2583" y="1940"/>
                </a:lnTo>
                <a:lnTo>
                  <a:pt x="2600" y="1966"/>
                </a:lnTo>
                <a:lnTo>
                  <a:pt x="2611" y="1993"/>
                </a:lnTo>
                <a:lnTo>
                  <a:pt x="2617" y="2021"/>
                </a:lnTo>
                <a:lnTo>
                  <a:pt x="2618" y="2051"/>
                </a:lnTo>
                <a:lnTo>
                  <a:pt x="2614" y="2080"/>
                </a:lnTo>
                <a:lnTo>
                  <a:pt x="2605" y="2108"/>
                </a:lnTo>
                <a:lnTo>
                  <a:pt x="2592" y="2135"/>
                </a:lnTo>
                <a:lnTo>
                  <a:pt x="2572" y="2159"/>
                </a:lnTo>
                <a:lnTo>
                  <a:pt x="2552" y="2176"/>
                </a:lnTo>
                <a:lnTo>
                  <a:pt x="2529" y="2190"/>
                </a:lnTo>
                <a:lnTo>
                  <a:pt x="2504" y="2200"/>
                </a:lnTo>
                <a:lnTo>
                  <a:pt x="2479" y="2204"/>
                </a:lnTo>
                <a:lnTo>
                  <a:pt x="2452" y="2206"/>
                </a:lnTo>
                <a:lnTo>
                  <a:pt x="2426" y="2201"/>
                </a:lnTo>
                <a:lnTo>
                  <a:pt x="2401" y="2192"/>
                </a:lnTo>
                <a:lnTo>
                  <a:pt x="2377" y="2180"/>
                </a:lnTo>
                <a:lnTo>
                  <a:pt x="2356" y="2163"/>
                </a:lnTo>
                <a:lnTo>
                  <a:pt x="2355" y="2163"/>
                </a:lnTo>
                <a:lnTo>
                  <a:pt x="2354" y="2163"/>
                </a:lnTo>
                <a:lnTo>
                  <a:pt x="2308" y="2115"/>
                </a:lnTo>
                <a:lnTo>
                  <a:pt x="2266" y="2070"/>
                </a:lnTo>
                <a:lnTo>
                  <a:pt x="2227" y="2030"/>
                </a:lnTo>
                <a:lnTo>
                  <a:pt x="2192" y="1993"/>
                </a:lnTo>
                <a:lnTo>
                  <a:pt x="2160" y="1960"/>
                </a:lnTo>
                <a:lnTo>
                  <a:pt x="2132" y="1932"/>
                </a:lnTo>
                <a:lnTo>
                  <a:pt x="2108" y="1908"/>
                </a:lnTo>
                <a:lnTo>
                  <a:pt x="2086" y="1887"/>
                </a:lnTo>
                <a:lnTo>
                  <a:pt x="2068" y="1872"/>
                </a:lnTo>
                <a:lnTo>
                  <a:pt x="2053" y="1860"/>
                </a:lnTo>
                <a:lnTo>
                  <a:pt x="2042" y="1853"/>
                </a:lnTo>
                <a:lnTo>
                  <a:pt x="2033" y="1850"/>
                </a:lnTo>
                <a:lnTo>
                  <a:pt x="2028" y="1852"/>
                </a:lnTo>
                <a:lnTo>
                  <a:pt x="2025" y="1855"/>
                </a:lnTo>
                <a:lnTo>
                  <a:pt x="2024" y="1860"/>
                </a:lnTo>
                <a:lnTo>
                  <a:pt x="2024" y="1865"/>
                </a:lnTo>
                <a:lnTo>
                  <a:pt x="2026" y="1872"/>
                </a:lnTo>
                <a:lnTo>
                  <a:pt x="2029" y="1880"/>
                </a:lnTo>
                <a:lnTo>
                  <a:pt x="2035" y="1889"/>
                </a:lnTo>
                <a:lnTo>
                  <a:pt x="2042" y="1901"/>
                </a:lnTo>
                <a:lnTo>
                  <a:pt x="2052" y="1915"/>
                </a:lnTo>
                <a:lnTo>
                  <a:pt x="2065" y="1932"/>
                </a:lnTo>
                <a:lnTo>
                  <a:pt x="2080" y="1950"/>
                </a:lnTo>
                <a:lnTo>
                  <a:pt x="2099" y="1972"/>
                </a:lnTo>
                <a:lnTo>
                  <a:pt x="2121" y="1996"/>
                </a:lnTo>
                <a:lnTo>
                  <a:pt x="2147" y="2024"/>
                </a:lnTo>
                <a:lnTo>
                  <a:pt x="2176" y="2056"/>
                </a:lnTo>
                <a:lnTo>
                  <a:pt x="2209" y="2091"/>
                </a:lnTo>
                <a:lnTo>
                  <a:pt x="2246" y="2129"/>
                </a:lnTo>
                <a:lnTo>
                  <a:pt x="2252" y="2136"/>
                </a:lnTo>
                <a:lnTo>
                  <a:pt x="2256" y="2141"/>
                </a:lnTo>
                <a:lnTo>
                  <a:pt x="2261" y="2146"/>
                </a:lnTo>
                <a:lnTo>
                  <a:pt x="2267" y="2150"/>
                </a:lnTo>
                <a:lnTo>
                  <a:pt x="2284" y="2173"/>
                </a:lnTo>
                <a:lnTo>
                  <a:pt x="2299" y="2197"/>
                </a:lnTo>
                <a:lnTo>
                  <a:pt x="2307" y="2224"/>
                </a:lnTo>
                <a:lnTo>
                  <a:pt x="2312" y="2251"/>
                </a:lnTo>
                <a:lnTo>
                  <a:pt x="2312" y="2280"/>
                </a:lnTo>
                <a:lnTo>
                  <a:pt x="2307" y="2307"/>
                </a:lnTo>
                <a:lnTo>
                  <a:pt x="2299" y="2333"/>
                </a:lnTo>
                <a:lnTo>
                  <a:pt x="2284" y="2358"/>
                </a:lnTo>
                <a:lnTo>
                  <a:pt x="2267" y="2381"/>
                </a:lnTo>
                <a:lnTo>
                  <a:pt x="2245" y="2400"/>
                </a:lnTo>
                <a:lnTo>
                  <a:pt x="2221" y="2414"/>
                </a:lnTo>
                <a:lnTo>
                  <a:pt x="2195" y="2424"/>
                </a:lnTo>
                <a:lnTo>
                  <a:pt x="2169" y="2428"/>
                </a:lnTo>
                <a:lnTo>
                  <a:pt x="2141" y="2428"/>
                </a:lnTo>
                <a:lnTo>
                  <a:pt x="2115" y="2424"/>
                </a:lnTo>
                <a:lnTo>
                  <a:pt x="2090" y="2414"/>
                </a:lnTo>
                <a:lnTo>
                  <a:pt x="2066" y="2400"/>
                </a:lnTo>
                <a:lnTo>
                  <a:pt x="2044" y="2381"/>
                </a:lnTo>
                <a:lnTo>
                  <a:pt x="2036" y="2371"/>
                </a:lnTo>
                <a:lnTo>
                  <a:pt x="2029" y="2362"/>
                </a:lnTo>
                <a:lnTo>
                  <a:pt x="2027" y="2360"/>
                </a:lnTo>
                <a:lnTo>
                  <a:pt x="2025" y="2358"/>
                </a:lnTo>
                <a:lnTo>
                  <a:pt x="1985" y="2318"/>
                </a:lnTo>
                <a:lnTo>
                  <a:pt x="1951" y="2282"/>
                </a:lnTo>
                <a:lnTo>
                  <a:pt x="1920" y="2249"/>
                </a:lnTo>
                <a:lnTo>
                  <a:pt x="1893" y="2220"/>
                </a:lnTo>
                <a:lnTo>
                  <a:pt x="1868" y="2194"/>
                </a:lnTo>
                <a:lnTo>
                  <a:pt x="1847" y="2171"/>
                </a:lnTo>
                <a:lnTo>
                  <a:pt x="1827" y="2151"/>
                </a:lnTo>
                <a:lnTo>
                  <a:pt x="1812" y="2135"/>
                </a:lnTo>
                <a:lnTo>
                  <a:pt x="1798" y="2120"/>
                </a:lnTo>
                <a:lnTo>
                  <a:pt x="1786" y="2110"/>
                </a:lnTo>
                <a:lnTo>
                  <a:pt x="1776" y="2101"/>
                </a:lnTo>
                <a:lnTo>
                  <a:pt x="1768" y="2094"/>
                </a:lnTo>
                <a:lnTo>
                  <a:pt x="1761" y="2091"/>
                </a:lnTo>
                <a:lnTo>
                  <a:pt x="1755" y="2089"/>
                </a:lnTo>
                <a:lnTo>
                  <a:pt x="1751" y="2088"/>
                </a:lnTo>
                <a:lnTo>
                  <a:pt x="1747" y="2090"/>
                </a:lnTo>
                <a:lnTo>
                  <a:pt x="1742" y="2093"/>
                </a:lnTo>
                <a:lnTo>
                  <a:pt x="1739" y="2096"/>
                </a:lnTo>
                <a:lnTo>
                  <a:pt x="1737" y="2100"/>
                </a:lnTo>
                <a:lnTo>
                  <a:pt x="1736" y="2104"/>
                </a:lnTo>
                <a:lnTo>
                  <a:pt x="1736" y="2110"/>
                </a:lnTo>
                <a:lnTo>
                  <a:pt x="1737" y="2115"/>
                </a:lnTo>
                <a:lnTo>
                  <a:pt x="1740" y="2122"/>
                </a:lnTo>
                <a:lnTo>
                  <a:pt x="1744" y="2130"/>
                </a:lnTo>
                <a:lnTo>
                  <a:pt x="1752" y="2140"/>
                </a:lnTo>
                <a:lnTo>
                  <a:pt x="1761" y="2152"/>
                </a:lnTo>
                <a:lnTo>
                  <a:pt x="1773" y="2166"/>
                </a:lnTo>
                <a:lnTo>
                  <a:pt x="1787" y="2183"/>
                </a:lnTo>
                <a:lnTo>
                  <a:pt x="1804" y="2201"/>
                </a:lnTo>
                <a:lnTo>
                  <a:pt x="1824" y="2223"/>
                </a:lnTo>
                <a:lnTo>
                  <a:pt x="1848" y="2248"/>
                </a:lnTo>
                <a:lnTo>
                  <a:pt x="1874" y="2276"/>
                </a:lnTo>
                <a:lnTo>
                  <a:pt x="1905" y="2308"/>
                </a:lnTo>
                <a:lnTo>
                  <a:pt x="1940" y="2344"/>
                </a:lnTo>
                <a:lnTo>
                  <a:pt x="1940" y="2345"/>
                </a:lnTo>
                <a:lnTo>
                  <a:pt x="1943" y="2348"/>
                </a:lnTo>
                <a:lnTo>
                  <a:pt x="1946" y="2351"/>
                </a:lnTo>
                <a:lnTo>
                  <a:pt x="1964" y="2374"/>
                </a:lnTo>
                <a:lnTo>
                  <a:pt x="1978" y="2399"/>
                </a:lnTo>
                <a:lnTo>
                  <a:pt x="1987" y="2425"/>
                </a:lnTo>
                <a:lnTo>
                  <a:pt x="1991" y="2452"/>
                </a:lnTo>
                <a:lnTo>
                  <a:pt x="1991" y="2480"/>
                </a:lnTo>
                <a:lnTo>
                  <a:pt x="1987" y="2508"/>
                </a:lnTo>
                <a:lnTo>
                  <a:pt x="1978" y="2534"/>
                </a:lnTo>
                <a:lnTo>
                  <a:pt x="1964" y="2559"/>
                </a:lnTo>
                <a:lnTo>
                  <a:pt x="1946" y="2582"/>
                </a:lnTo>
                <a:lnTo>
                  <a:pt x="1924" y="2600"/>
                </a:lnTo>
                <a:lnTo>
                  <a:pt x="1900" y="2615"/>
                </a:lnTo>
                <a:lnTo>
                  <a:pt x="1874" y="2624"/>
                </a:lnTo>
                <a:lnTo>
                  <a:pt x="1848" y="2629"/>
                </a:lnTo>
                <a:lnTo>
                  <a:pt x="1821" y="2629"/>
                </a:lnTo>
                <a:lnTo>
                  <a:pt x="1795" y="2624"/>
                </a:lnTo>
                <a:lnTo>
                  <a:pt x="1768" y="2615"/>
                </a:lnTo>
                <a:lnTo>
                  <a:pt x="1744" y="2600"/>
                </a:lnTo>
                <a:lnTo>
                  <a:pt x="1724" y="2582"/>
                </a:lnTo>
                <a:lnTo>
                  <a:pt x="1713" y="2570"/>
                </a:lnTo>
                <a:lnTo>
                  <a:pt x="1701" y="2558"/>
                </a:lnTo>
                <a:lnTo>
                  <a:pt x="1689" y="2545"/>
                </a:lnTo>
                <a:lnTo>
                  <a:pt x="1677" y="2532"/>
                </a:lnTo>
                <a:lnTo>
                  <a:pt x="1666" y="2519"/>
                </a:lnTo>
                <a:lnTo>
                  <a:pt x="1656" y="2508"/>
                </a:lnTo>
                <a:lnTo>
                  <a:pt x="1648" y="2499"/>
                </a:lnTo>
                <a:lnTo>
                  <a:pt x="1643" y="2492"/>
                </a:lnTo>
                <a:lnTo>
                  <a:pt x="1641" y="2489"/>
                </a:lnTo>
                <a:lnTo>
                  <a:pt x="1640" y="2489"/>
                </a:lnTo>
                <a:lnTo>
                  <a:pt x="1640" y="2489"/>
                </a:lnTo>
                <a:lnTo>
                  <a:pt x="1644" y="2446"/>
                </a:lnTo>
                <a:lnTo>
                  <a:pt x="1644" y="2402"/>
                </a:lnTo>
                <a:lnTo>
                  <a:pt x="1640" y="2358"/>
                </a:lnTo>
                <a:lnTo>
                  <a:pt x="1631" y="2316"/>
                </a:lnTo>
                <a:lnTo>
                  <a:pt x="1617" y="2275"/>
                </a:lnTo>
                <a:lnTo>
                  <a:pt x="1597" y="2236"/>
                </a:lnTo>
                <a:lnTo>
                  <a:pt x="1574" y="2199"/>
                </a:lnTo>
                <a:lnTo>
                  <a:pt x="1546" y="2164"/>
                </a:lnTo>
                <a:lnTo>
                  <a:pt x="1519" y="2139"/>
                </a:lnTo>
                <a:lnTo>
                  <a:pt x="1490" y="2116"/>
                </a:lnTo>
                <a:lnTo>
                  <a:pt x="1459" y="2098"/>
                </a:lnTo>
                <a:lnTo>
                  <a:pt x="1426" y="2081"/>
                </a:lnTo>
                <a:lnTo>
                  <a:pt x="1392" y="2069"/>
                </a:lnTo>
                <a:lnTo>
                  <a:pt x="1381" y="2031"/>
                </a:lnTo>
                <a:lnTo>
                  <a:pt x="1367" y="1994"/>
                </a:lnTo>
                <a:lnTo>
                  <a:pt x="1348" y="1959"/>
                </a:lnTo>
                <a:lnTo>
                  <a:pt x="1327" y="1926"/>
                </a:lnTo>
                <a:lnTo>
                  <a:pt x="1301" y="1896"/>
                </a:lnTo>
                <a:lnTo>
                  <a:pt x="1269" y="1866"/>
                </a:lnTo>
                <a:lnTo>
                  <a:pt x="1234" y="1840"/>
                </a:lnTo>
                <a:lnTo>
                  <a:pt x="1196" y="1819"/>
                </a:lnTo>
                <a:lnTo>
                  <a:pt x="1154" y="1803"/>
                </a:lnTo>
                <a:lnTo>
                  <a:pt x="1140" y="1760"/>
                </a:lnTo>
                <a:lnTo>
                  <a:pt x="1121" y="1719"/>
                </a:lnTo>
                <a:lnTo>
                  <a:pt x="1097" y="1681"/>
                </a:lnTo>
                <a:lnTo>
                  <a:pt x="1069" y="1646"/>
                </a:lnTo>
                <a:lnTo>
                  <a:pt x="1036" y="1615"/>
                </a:lnTo>
                <a:lnTo>
                  <a:pt x="1001" y="1590"/>
                </a:lnTo>
                <a:lnTo>
                  <a:pt x="962" y="1568"/>
                </a:lnTo>
                <a:lnTo>
                  <a:pt x="922" y="1553"/>
                </a:lnTo>
                <a:lnTo>
                  <a:pt x="908" y="1510"/>
                </a:lnTo>
                <a:lnTo>
                  <a:pt x="889" y="1469"/>
                </a:lnTo>
                <a:lnTo>
                  <a:pt x="865" y="1431"/>
                </a:lnTo>
                <a:lnTo>
                  <a:pt x="837" y="1395"/>
                </a:lnTo>
                <a:lnTo>
                  <a:pt x="805" y="1367"/>
                </a:lnTo>
                <a:lnTo>
                  <a:pt x="770" y="1342"/>
                </a:lnTo>
                <a:lnTo>
                  <a:pt x="734" y="1321"/>
                </a:lnTo>
                <a:lnTo>
                  <a:pt x="695" y="1306"/>
                </a:lnTo>
                <a:lnTo>
                  <a:pt x="655" y="1295"/>
                </a:lnTo>
                <a:lnTo>
                  <a:pt x="613" y="1288"/>
                </a:lnTo>
                <a:lnTo>
                  <a:pt x="571" y="1286"/>
                </a:lnTo>
                <a:lnTo>
                  <a:pt x="528" y="1288"/>
                </a:lnTo>
                <a:lnTo>
                  <a:pt x="485" y="1296"/>
                </a:lnTo>
                <a:lnTo>
                  <a:pt x="444" y="1308"/>
                </a:lnTo>
                <a:lnTo>
                  <a:pt x="404" y="1323"/>
                </a:lnTo>
                <a:lnTo>
                  <a:pt x="364" y="1345"/>
                </a:lnTo>
                <a:lnTo>
                  <a:pt x="328" y="1370"/>
                </a:lnTo>
                <a:lnTo>
                  <a:pt x="295" y="1399"/>
                </a:lnTo>
                <a:lnTo>
                  <a:pt x="267" y="1429"/>
                </a:lnTo>
                <a:lnTo>
                  <a:pt x="244" y="1460"/>
                </a:lnTo>
                <a:lnTo>
                  <a:pt x="225" y="1493"/>
                </a:lnTo>
                <a:lnTo>
                  <a:pt x="207" y="1528"/>
                </a:lnTo>
                <a:lnTo>
                  <a:pt x="193" y="1564"/>
                </a:lnTo>
                <a:lnTo>
                  <a:pt x="166" y="1553"/>
                </a:lnTo>
                <a:lnTo>
                  <a:pt x="139" y="1542"/>
                </a:lnTo>
                <a:lnTo>
                  <a:pt x="111" y="1532"/>
                </a:lnTo>
                <a:lnTo>
                  <a:pt x="86" y="1523"/>
                </a:lnTo>
                <a:lnTo>
                  <a:pt x="62" y="1515"/>
                </a:lnTo>
                <a:lnTo>
                  <a:pt x="41" y="1507"/>
                </a:lnTo>
                <a:lnTo>
                  <a:pt x="24" y="1502"/>
                </a:lnTo>
                <a:lnTo>
                  <a:pt x="11" y="1498"/>
                </a:lnTo>
                <a:lnTo>
                  <a:pt x="3" y="1495"/>
                </a:lnTo>
                <a:lnTo>
                  <a:pt x="0" y="1494"/>
                </a:lnTo>
                <a:lnTo>
                  <a:pt x="0" y="207"/>
                </a:lnTo>
                <a:lnTo>
                  <a:pt x="357" y="336"/>
                </a:lnTo>
                <a:lnTo>
                  <a:pt x="399" y="351"/>
                </a:lnTo>
                <a:lnTo>
                  <a:pt x="439" y="361"/>
                </a:lnTo>
                <a:lnTo>
                  <a:pt x="476" y="366"/>
                </a:lnTo>
                <a:lnTo>
                  <a:pt x="511" y="368"/>
                </a:lnTo>
                <a:lnTo>
                  <a:pt x="542" y="367"/>
                </a:lnTo>
                <a:lnTo>
                  <a:pt x="571" y="363"/>
                </a:lnTo>
                <a:lnTo>
                  <a:pt x="597" y="358"/>
                </a:lnTo>
                <a:lnTo>
                  <a:pt x="619" y="351"/>
                </a:lnTo>
                <a:lnTo>
                  <a:pt x="638" y="344"/>
                </a:lnTo>
                <a:lnTo>
                  <a:pt x="652" y="338"/>
                </a:lnTo>
                <a:lnTo>
                  <a:pt x="663" y="332"/>
                </a:lnTo>
                <a:lnTo>
                  <a:pt x="670" y="328"/>
                </a:lnTo>
                <a:lnTo>
                  <a:pt x="672" y="327"/>
                </a:lnTo>
                <a:lnTo>
                  <a:pt x="675" y="326"/>
                </a:lnTo>
                <a:lnTo>
                  <a:pt x="682" y="322"/>
                </a:lnTo>
                <a:lnTo>
                  <a:pt x="693" y="314"/>
                </a:lnTo>
                <a:lnTo>
                  <a:pt x="707" y="304"/>
                </a:lnTo>
                <a:lnTo>
                  <a:pt x="725" y="292"/>
                </a:lnTo>
                <a:lnTo>
                  <a:pt x="747" y="279"/>
                </a:lnTo>
                <a:lnTo>
                  <a:pt x="772" y="263"/>
                </a:lnTo>
                <a:lnTo>
                  <a:pt x="800" y="246"/>
                </a:lnTo>
                <a:lnTo>
                  <a:pt x="829" y="229"/>
                </a:lnTo>
                <a:lnTo>
                  <a:pt x="861" y="210"/>
                </a:lnTo>
                <a:lnTo>
                  <a:pt x="895" y="191"/>
                </a:lnTo>
                <a:lnTo>
                  <a:pt x="929" y="171"/>
                </a:lnTo>
                <a:lnTo>
                  <a:pt x="965" y="151"/>
                </a:lnTo>
                <a:lnTo>
                  <a:pt x="1001" y="133"/>
                </a:lnTo>
                <a:lnTo>
                  <a:pt x="1040" y="114"/>
                </a:lnTo>
                <a:lnTo>
                  <a:pt x="1077" y="97"/>
                </a:lnTo>
                <a:lnTo>
                  <a:pt x="1115" y="79"/>
                </a:lnTo>
                <a:lnTo>
                  <a:pt x="1152" y="64"/>
                </a:lnTo>
                <a:lnTo>
                  <a:pt x="1188" y="50"/>
                </a:lnTo>
                <a:lnTo>
                  <a:pt x="1224" y="39"/>
                </a:lnTo>
                <a:lnTo>
                  <a:pt x="1258" y="29"/>
                </a:lnTo>
                <a:lnTo>
                  <a:pt x="1291" y="22"/>
                </a:lnTo>
                <a:lnTo>
                  <a:pt x="1321" y="17"/>
                </a:lnTo>
                <a:lnTo>
                  <a:pt x="1351" y="15"/>
                </a:lnTo>
                <a:close/>
                <a:moveTo>
                  <a:pt x="2283" y="0"/>
                </a:moveTo>
                <a:lnTo>
                  <a:pt x="2308" y="0"/>
                </a:lnTo>
                <a:lnTo>
                  <a:pt x="2333" y="3"/>
                </a:lnTo>
                <a:lnTo>
                  <a:pt x="2360" y="11"/>
                </a:lnTo>
                <a:lnTo>
                  <a:pt x="2386" y="22"/>
                </a:lnTo>
                <a:lnTo>
                  <a:pt x="2415" y="37"/>
                </a:lnTo>
                <a:lnTo>
                  <a:pt x="2446" y="56"/>
                </a:lnTo>
                <a:lnTo>
                  <a:pt x="2477" y="80"/>
                </a:lnTo>
                <a:lnTo>
                  <a:pt x="2512" y="110"/>
                </a:lnTo>
                <a:lnTo>
                  <a:pt x="2551" y="144"/>
                </a:lnTo>
                <a:lnTo>
                  <a:pt x="2589" y="176"/>
                </a:lnTo>
                <a:lnTo>
                  <a:pt x="2625" y="208"/>
                </a:lnTo>
                <a:lnTo>
                  <a:pt x="2660" y="239"/>
                </a:lnTo>
                <a:lnTo>
                  <a:pt x="2692" y="268"/>
                </a:lnTo>
                <a:lnTo>
                  <a:pt x="2724" y="295"/>
                </a:lnTo>
                <a:lnTo>
                  <a:pt x="2753" y="322"/>
                </a:lnTo>
                <a:lnTo>
                  <a:pt x="2780" y="346"/>
                </a:lnTo>
                <a:lnTo>
                  <a:pt x="2804" y="366"/>
                </a:lnTo>
                <a:lnTo>
                  <a:pt x="2825" y="385"/>
                </a:lnTo>
                <a:lnTo>
                  <a:pt x="2843" y="401"/>
                </a:lnTo>
                <a:lnTo>
                  <a:pt x="2857" y="414"/>
                </a:lnTo>
                <a:lnTo>
                  <a:pt x="2868" y="423"/>
                </a:lnTo>
                <a:lnTo>
                  <a:pt x="2875" y="430"/>
                </a:lnTo>
                <a:lnTo>
                  <a:pt x="2877" y="432"/>
                </a:lnTo>
                <a:lnTo>
                  <a:pt x="2879" y="433"/>
                </a:lnTo>
                <a:lnTo>
                  <a:pt x="2885" y="435"/>
                </a:lnTo>
                <a:lnTo>
                  <a:pt x="2895" y="439"/>
                </a:lnTo>
                <a:lnTo>
                  <a:pt x="2909" y="444"/>
                </a:lnTo>
                <a:lnTo>
                  <a:pt x="2925" y="449"/>
                </a:lnTo>
                <a:lnTo>
                  <a:pt x="2942" y="455"/>
                </a:lnTo>
                <a:lnTo>
                  <a:pt x="2962" y="458"/>
                </a:lnTo>
                <a:lnTo>
                  <a:pt x="2981" y="461"/>
                </a:lnTo>
                <a:lnTo>
                  <a:pt x="3002" y="461"/>
                </a:lnTo>
                <a:lnTo>
                  <a:pt x="3022" y="460"/>
                </a:lnTo>
                <a:lnTo>
                  <a:pt x="3044" y="457"/>
                </a:lnTo>
                <a:lnTo>
                  <a:pt x="3070" y="451"/>
                </a:lnTo>
                <a:lnTo>
                  <a:pt x="3099" y="446"/>
                </a:lnTo>
                <a:lnTo>
                  <a:pt x="3132" y="439"/>
                </a:lnTo>
                <a:lnTo>
                  <a:pt x="3167" y="432"/>
                </a:lnTo>
                <a:lnTo>
                  <a:pt x="3203" y="424"/>
                </a:lnTo>
                <a:lnTo>
                  <a:pt x="3240" y="415"/>
                </a:lnTo>
                <a:lnTo>
                  <a:pt x="3278" y="407"/>
                </a:lnTo>
                <a:lnTo>
                  <a:pt x="3316" y="398"/>
                </a:lnTo>
                <a:lnTo>
                  <a:pt x="3353" y="389"/>
                </a:lnTo>
                <a:lnTo>
                  <a:pt x="3391" y="380"/>
                </a:lnTo>
                <a:lnTo>
                  <a:pt x="3425" y="372"/>
                </a:lnTo>
                <a:lnTo>
                  <a:pt x="3458" y="363"/>
                </a:lnTo>
                <a:lnTo>
                  <a:pt x="3488" y="356"/>
                </a:lnTo>
                <a:lnTo>
                  <a:pt x="3515" y="350"/>
                </a:lnTo>
                <a:lnTo>
                  <a:pt x="3539" y="343"/>
                </a:lnTo>
                <a:lnTo>
                  <a:pt x="3557" y="339"/>
                </a:lnTo>
                <a:lnTo>
                  <a:pt x="3572" y="336"/>
                </a:lnTo>
                <a:lnTo>
                  <a:pt x="3581" y="332"/>
                </a:lnTo>
                <a:lnTo>
                  <a:pt x="3584" y="332"/>
                </a:lnTo>
                <a:lnTo>
                  <a:pt x="3584" y="1458"/>
                </a:lnTo>
                <a:lnTo>
                  <a:pt x="3580" y="1458"/>
                </a:lnTo>
                <a:lnTo>
                  <a:pt x="3571" y="1460"/>
                </a:lnTo>
                <a:lnTo>
                  <a:pt x="3556" y="1464"/>
                </a:lnTo>
                <a:lnTo>
                  <a:pt x="3537" y="1467"/>
                </a:lnTo>
                <a:lnTo>
                  <a:pt x="3514" y="1472"/>
                </a:lnTo>
                <a:lnTo>
                  <a:pt x="3489" y="1477"/>
                </a:lnTo>
                <a:lnTo>
                  <a:pt x="3461" y="1482"/>
                </a:lnTo>
                <a:lnTo>
                  <a:pt x="3434" y="1488"/>
                </a:lnTo>
                <a:lnTo>
                  <a:pt x="3407" y="1493"/>
                </a:lnTo>
                <a:lnTo>
                  <a:pt x="3381" y="1499"/>
                </a:lnTo>
                <a:lnTo>
                  <a:pt x="3356" y="1503"/>
                </a:lnTo>
                <a:lnTo>
                  <a:pt x="3335" y="1506"/>
                </a:lnTo>
                <a:lnTo>
                  <a:pt x="3317" y="1510"/>
                </a:lnTo>
                <a:lnTo>
                  <a:pt x="3304" y="1512"/>
                </a:lnTo>
                <a:lnTo>
                  <a:pt x="3290" y="1514"/>
                </a:lnTo>
                <a:lnTo>
                  <a:pt x="3273" y="1517"/>
                </a:lnTo>
                <a:lnTo>
                  <a:pt x="3251" y="1522"/>
                </a:lnTo>
                <a:lnTo>
                  <a:pt x="3228" y="1525"/>
                </a:lnTo>
                <a:lnTo>
                  <a:pt x="3202" y="1528"/>
                </a:lnTo>
                <a:lnTo>
                  <a:pt x="3173" y="1528"/>
                </a:lnTo>
                <a:lnTo>
                  <a:pt x="3145" y="1527"/>
                </a:lnTo>
                <a:lnTo>
                  <a:pt x="3115" y="1523"/>
                </a:lnTo>
                <a:lnTo>
                  <a:pt x="3085" y="1514"/>
                </a:lnTo>
                <a:lnTo>
                  <a:pt x="3055" y="1502"/>
                </a:lnTo>
                <a:lnTo>
                  <a:pt x="3026" y="1483"/>
                </a:lnTo>
                <a:lnTo>
                  <a:pt x="2998" y="1459"/>
                </a:lnTo>
                <a:lnTo>
                  <a:pt x="2979" y="1441"/>
                </a:lnTo>
                <a:lnTo>
                  <a:pt x="2957" y="1419"/>
                </a:lnTo>
                <a:lnTo>
                  <a:pt x="2933" y="1395"/>
                </a:lnTo>
                <a:lnTo>
                  <a:pt x="2907" y="1368"/>
                </a:lnTo>
                <a:lnTo>
                  <a:pt x="2878" y="1339"/>
                </a:lnTo>
                <a:lnTo>
                  <a:pt x="2848" y="1308"/>
                </a:lnTo>
                <a:lnTo>
                  <a:pt x="2816" y="1276"/>
                </a:lnTo>
                <a:lnTo>
                  <a:pt x="2783" y="1242"/>
                </a:lnTo>
                <a:lnTo>
                  <a:pt x="2749" y="1207"/>
                </a:lnTo>
                <a:lnTo>
                  <a:pt x="2714" y="1171"/>
                </a:lnTo>
                <a:lnTo>
                  <a:pt x="2678" y="1135"/>
                </a:lnTo>
                <a:lnTo>
                  <a:pt x="2642" y="1098"/>
                </a:lnTo>
                <a:lnTo>
                  <a:pt x="2607" y="1061"/>
                </a:lnTo>
                <a:lnTo>
                  <a:pt x="2571" y="1025"/>
                </a:lnTo>
                <a:lnTo>
                  <a:pt x="2536" y="989"/>
                </a:lnTo>
                <a:lnTo>
                  <a:pt x="2501" y="953"/>
                </a:lnTo>
                <a:lnTo>
                  <a:pt x="2469" y="919"/>
                </a:lnTo>
                <a:lnTo>
                  <a:pt x="2436" y="887"/>
                </a:lnTo>
                <a:lnTo>
                  <a:pt x="2405" y="855"/>
                </a:lnTo>
                <a:lnTo>
                  <a:pt x="2376" y="824"/>
                </a:lnTo>
                <a:lnTo>
                  <a:pt x="2350" y="797"/>
                </a:lnTo>
                <a:lnTo>
                  <a:pt x="2325" y="772"/>
                </a:lnTo>
                <a:lnTo>
                  <a:pt x="2303" y="749"/>
                </a:lnTo>
                <a:lnTo>
                  <a:pt x="2283" y="728"/>
                </a:lnTo>
                <a:lnTo>
                  <a:pt x="2266" y="711"/>
                </a:lnTo>
                <a:lnTo>
                  <a:pt x="2253" y="698"/>
                </a:lnTo>
                <a:lnTo>
                  <a:pt x="2243" y="688"/>
                </a:lnTo>
                <a:lnTo>
                  <a:pt x="2237" y="682"/>
                </a:lnTo>
                <a:lnTo>
                  <a:pt x="2235" y="679"/>
                </a:lnTo>
                <a:lnTo>
                  <a:pt x="2233" y="677"/>
                </a:lnTo>
                <a:lnTo>
                  <a:pt x="2229" y="674"/>
                </a:lnTo>
                <a:lnTo>
                  <a:pt x="2221" y="667"/>
                </a:lnTo>
                <a:lnTo>
                  <a:pt x="2211" y="661"/>
                </a:lnTo>
                <a:lnTo>
                  <a:pt x="2197" y="653"/>
                </a:lnTo>
                <a:lnTo>
                  <a:pt x="2182" y="646"/>
                </a:lnTo>
                <a:lnTo>
                  <a:pt x="2163" y="638"/>
                </a:lnTo>
                <a:lnTo>
                  <a:pt x="2143" y="632"/>
                </a:lnTo>
                <a:lnTo>
                  <a:pt x="2119" y="629"/>
                </a:lnTo>
                <a:lnTo>
                  <a:pt x="2092" y="628"/>
                </a:lnTo>
                <a:lnTo>
                  <a:pt x="2065" y="631"/>
                </a:lnTo>
                <a:lnTo>
                  <a:pt x="2035" y="638"/>
                </a:lnTo>
                <a:lnTo>
                  <a:pt x="2002" y="649"/>
                </a:lnTo>
                <a:lnTo>
                  <a:pt x="1968" y="665"/>
                </a:lnTo>
                <a:lnTo>
                  <a:pt x="1929" y="687"/>
                </a:lnTo>
                <a:lnTo>
                  <a:pt x="1887" y="709"/>
                </a:lnTo>
                <a:lnTo>
                  <a:pt x="1845" y="733"/>
                </a:lnTo>
                <a:lnTo>
                  <a:pt x="1800" y="756"/>
                </a:lnTo>
                <a:lnTo>
                  <a:pt x="1756" y="780"/>
                </a:lnTo>
                <a:lnTo>
                  <a:pt x="1713" y="804"/>
                </a:lnTo>
                <a:lnTo>
                  <a:pt x="1670" y="827"/>
                </a:lnTo>
                <a:lnTo>
                  <a:pt x="1630" y="848"/>
                </a:lnTo>
                <a:lnTo>
                  <a:pt x="1592" y="868"/>
                </a:lnTo>
                <a:lnTo>
                  <a:pt x="1557" y="887"/>
                </a:lnTo>
                <a:lnTo>
                  <a:pt x="1526" y="902"/>
                </a:lnTo>
                <a:lnTo>
                  <a:pt x="1500" y="916"/>
                </a:lnTo>
                <a:lnTo>
                  <a:pt x="1473" y="932"/>
                </a:lnTo>
                <a:lnTo>
                  <a:pt x="1444" y="944"/>
                </a:lnTo>
                <a:lnTo>
                  <a:pt x="1414" y="952"/>
                </a:lnTo>
                <a:lnTo>
                  <a:pt x="1381" y="954"/>
                </a:lnTo>
                <a:lnTo>
                  <a:pt x="1344" y="951"/>
                </a:lnTo>
                <a:lnTo>
                  <a:pt x="1309" y="941"/>
                </a:lnTo>
                <a:lnTo>
                  <a:pt x="1277" y="925"/>
                </a:lnTo>
                <a:lnTo>
                  <a:pt x="1249" y="904"/>
                </a:lnTo>
                <a:lnTo>
                  <a:pt x="1224" y="878"/>
                </a:lnTo>
                <a:lnTo>
                  <a:pt x="1203" y="848"/>
                </a:lnTo>
                <a:lnTo>
                  <a:pt x="1188" y="816"/>
                </a:lnTo>
                <a:lnTo>
                  <a:pt x="1179" y="779"/>
                </a:lnTo>
                <a:lnTo>
                  <a:pt x="1176" y="740"/>
                </a:lnTo>
                <a:lnTo>
                  <a:pt x="1178" y="707"/>
                </a:lnTo>
                <a:lnTo>
                  <a:pt x="1186" y="674"/>
                </a:lnTo>
                <a:lnTo>
                  <a:pt x="1198" y="644"/>
                </a:lnTo>
                <a:lnTo>
                  <a:pt x="1214" y="617"/>
                </a:lnTo>
                <a:lnTo>
                  <a:pt x="1234" y="592"/>
                </a:lnTo>
                <a:lnTo>
                  <a:pt x="1257" y="570"/>
                </a:lnTo>
                <a:lnTo>
                  <a:pt x="1283" y="553"/>
                </a:lnTo>
                <a:lnTo>
                  <a:pt x="1311" y="540"/>
                </a:lnTo>
                <a:lnTo>
                  <a:pt x="1352" y="515"/>
                </a:lnTo>
                <a:lnTo>
                  <a:pt x="1396" y="487"/>
                </a:lnTo>
                <a:lnTo>
                  <a:pt x="1444" y="458"/>
                </a:lnTo>
                <a:lnTo>
                  <a:pt x="1496" y="427"/>
                </a:lnTo>
                <a:lnTo>
                  <a:pt x="1549" y="396"/>
                </a:lnTo>
                <a:lnTo>
                  <a:pt x="1604" y="363"/>
                </a:lnTo>
                <a:lnTo>
                  <a:pt x="1660" y="329"/>
                </a:lnTo>
                <a:lnTo>
                  <a:pt x="1718" y="295"/>
                </a:lnTo>
                <a:lnTo>
                  <a:pt x="1775" y="262"/>
                </a:lnTo>
                <a:lnTo>
                  <a:pt x="1832" y="229"/>
                </a:lnTo>
                <a:lnTo>
                  <a:pt x="1887" y="197"/>
                </a:lnTo>
                <a:lnTo>
                  <a:pt x="1941" y="167"/>
                </a:lnTo>
                <a:lnTo>
                  <a:pt x="1992" y="137"/>
                </a:lnTo>
                <a:lnTo>
                  <a:pt x="2040" y="109"/>
                </a:lnTo>
                <a:lnTo>
                  <a:pt x="2085" y="84"/>
                </a:lnTo>
                <a:lnTo>
                  <a:pt x="2125" y="62"/>
                </a:lnTo>
                <a:lnTo>
                  <a:pt x="2160" y="41"/>
                </a:lnTo>
                <a:lnTo>
                  <a:pt x="2186" y="28"/>
                </a:lnTo>
                <a:lnTo>
                  <a:pt x="2211" y="17"/>
                </a:lnTo>
                <a:lnTo>
                  <a:pt x="2235" y="8"/>
                </a:lnTo>
                <a:lnTo>
                  <a:pt x="2259" y="3"/>
                </a:lnTo>
                <a:lnTo>
                  <a:pt x="2283" y="0"/>
                </a:ln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nvGrpSpPr>
          <p:cNvPr id="25" name="Group 56"/>
          <p:cNvGrpSpPr/>
          <p:nvPr/>
        </p:nvGrpSpPr>
        <p:grpSpPr>
          <a:xfrm>
            <a:off x="9471884" y="1041731"/>
            <a:ext cx="519281" cy="465968"/>
            <a:chOff x="8367713" y="1762125"/>
            <a:chExt cx="376238" cy="327026"/>
          </a:xfrm>
          <a:solidFill>
            <a:schemeClr val="bg1"/>
          </a:solidFill>
        </p:grpSpPr>
        <p:sp>
          <p:nvSpPr>
            <p:cNvPr id="31" name="Freeform 34"/>
            <p:cNvSpPr/>
            <p:nvPr/>
          </p:nvSpPr>
          <p:spPr bwMode="auto">
            <a:xfrm>
              <a:off x="8475663" y="1762125"/>
              <a:ext cx="268288" cy="296863"/>
            </a:xfrm>
            <a:custGeom>
              <a:avLst/>
              <a:gdLst>
                <a:gd name="T0" fmla="*/ 455 w 2374"/>
                <a:gd name="T1" fmla="*/ 0 h 2614"/>
                <a:gd name="T2" fmla="*/ 468 w 2374"/>
                <a:gd name="T3" fmla="*/ 4 h 2614"/>
                <a:gd name="T4" fmla="*/ 2350 w 2374"/>
                <a:gd name="T5" fmla="*/ 903 h 2614"/>
                <a:gd name="T6" fmla="*/ 2362 w 2374"/>
                <a:gd name="T7" fmla="*/ 911 h 2614"/>
                <a:gd name="T8" fmla="*/ 2370 w 2374"/>
                <a:gd name="T9" fmla="*/ 921 h 2614"/>
                <a:gd name="T10" fmla="*/ 2374 w 2374"/>
                <a:gd name="T11" fmla="*/ 934 h 2614"/>
                <a:gd name="T12" fmla="*/ 2374 w 2374"/>
                <a:gd name="T13" fmla="*/ 948 h 2614"/>
                <a:gd name="T14" fmla="*/ 2370 w 2374"/>
                <a:gd name="T15" fmla="*/ 961 h 2614"/>
                <a:gd name="T16" fmla="*/ 1593 w 2374"/>
                <a:gd name="T17" fmla="*/ 2589 h 2614"/>
                <a:gd name="T18" fmla="*/ 1585 w 2374"/>
                <a:gd name="T19" fmla="*/ 2601 h 2614"/>
                <a:gd name="T20" fmla="*/ 1574 w 2374"/>
                <a:gd name="T21" fmla="*/ 2609 h 2614"/>
                <a:gd name="T22" fmla="*/ 1562 w 2374"/>
                <a:gd name="T23" fmla="*/ 2613 h 2614"/>
                <a:gd name="T24" fmla="*/ 1549 w 2374"/>
                <a:gd name="T25" fmla="*/ 2614 h 2614"/>
                <a:gd name="T26" fmla="*/ 1534 w 2374"/>
                <a:gd name="T27" fmla="*/ 2610 h 2614"/>
                <a:gd name="T28" fmla="*/ 1358 w 2374"/>
                <a:gd name="T29" fmla="*/ 2526 h 2614"/>
                <a:gd name="T30" fmla="*/ 1358 w 2374"/>
                <a:gd name="T31" fmla="*/ 1962 h 2614"/>
                <a:gd name="T32" fmla="*/ 1645 w 2374"/>
                <a:gd name="T33" fmla="*/ 2098 h 2614"/>
                <a:gd name="T34" fmla="*/ 2155 w 2374"/>
                <a:gd name="T35" fmla="*/ 1031 h 2614"/>
                <a:gd name="T36" fmla="*/ 524 w 2374"/>
                <a:gd name="T37" fmla="*/ 251 h 2614"/>
                <a:gd name="T38" fmla="*/ 224 w 2374"/>
                <a:gd name="T39" fmla="*/ 881 h 2614"/>
                <a:gd name="T40" fmla="*/ 0 w 2374"/>
                <a:gd name="T41" fmla="*/ 881 h 2614"/>
                <a:gd name="T42" fmla="*/ 410 w 2374"/>
                <a:gd name="T43" fmla="*/ 24 h 2614"/>
                <a:gd name="T44" fmla="*/ 417 w 2374"/>
                <a:gd name="T45" fmla="*/ 13 h 2614"/>
                <a:gd name="T46" fmla="*/ 429 w 2374"/>
                <a:gd name="T47" fmla="*/ 5 h 2614"/>
                <a:gd name="T48" fmla="*/ 442 w 2374"/>
                <a:gd name="T49" fmla="*/ 1 h 2614"/>
                <a:gd name="T50" fmla="*/ 455 w 2374"/>
                <a:gd name="T51"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74" h="2614">
                  <a:moveTo>
                    <a:pt x="455" y="0"/>
                  </a:moveTo>
                  <a:lnTo>
                    <a:pt x="468" y="4"/>
                  </a:lnTo>
                  <a:lnTo>
                    <a:pt x="2350" y="903"/>
                  </a:lnTo>
                  <a:lnTo>
                    <a:pt x="2362" y="911"/>
                  </a:lnTo>
                  <a:lnTo>
                    <a:pt x="2370" y="921"/>
                  </a:lnTo>
                  <a:lnTo>
                    <a:pt x="2374" y="934"/>
                  </a:lnTo>
                  <a:lnTo>
                    <a:pt x="2374" y="948"/>
                  </a:lnTo>
                  <a:lnTo>
                    <a:pt x="2370" y="961"/>
                  </a:lnTo>
                  <a:lnTo>
                    <a:pt x="1593" y="2589"/>
                  </a:lnTo>
                  <a:lnTo>
                    <a:pt x="1585" y="2601"/>
                  </a:lnTo>
                  <a:lnTo>
                    <a:pt x="1574" y="2609"/>
                  </a:lnTo>
                  <a:lnTo>
                    <a:pt x="1562" y="2613"/>
                  </a:lnTo>
                  <a:lnTo>
                    <a:pt x="1549" y="2614"/>
                  </a:lnTo>
                  <a:lnTo>
                    <a:pt x="1534" y="2610"/>
                  </a:lnTo>
                  <a:lnTo>
                    <a:pt x="1358" y="2526"/>
                  </a:lnTo>
                  <a:lnTo>
                    <a:pt x="1358" y="1962"/>
                  </a:lnTo>
                  <a:lnTo>
                    <a:pt x="1645" y="2098"/>
                  </a:lnTo>
                  <a:lnTo>
                    <a:pt x="2155" y="1031"/>
                  </a:lnTo>
                  <a:lnTo>
                    <a:pt x="524" y="251"/>
                  </a:lnTo>
                  <a:lnTo>
                    <a:pt x="224" y="881"/>
                  </a:lnTo>
                  <a:lnTo>
                    <a:pt x="0" y="881"/>
                  </a:lnTo>
                  <a:lnTo>
                    <a:pt x="410" y="24"/>
                  </a:lnTo>
                  <a:lnTo>
                    <a:pt x="417" y="13"/>
                  </a:lnTo>
                  <a:lnTo>
                    <a:pt x="429" y="5"/>
                  </a:lnTo>
                  <a:lnTo>
                    <a:pt x="442" y="1"/>
                  </a:lnTo>
                  <a:lnTo>
                    <a:pt x="455"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2" name="Freeform 35"/>
            <p:cNvSpPr>
              <a:spLocks noEditPoints="1"/>
            </p:cNvSpPr>
            <p:nvPr/>
          </p:nvSpPr>
          <p:spPr bwMode="auto">
            <a:xfrm>
              <a:off x="8367713" y="1874838"/>
              <a:ext cx="246063" cy="214313"/>
            </a:xfrm>
            <a:custGeom>
              <a:avLst/>
              <a:gdLst>
                <a:gd name="T0" fmla="*/ 202 w 2173"/>
                <a:gd name="T1" fmla="*/ 1383 h 1892"/>
                <a:gd name="T2" fmla="*/ 517 w 2173"/>
                <a:gd name="T3" fmla="*/ 1380 h 1892"/>
                <a:gd name="T4" fmla="*/ 523 w 2173"/>
                <a:gd name="T5" fmla="*/ 1357 h 1892"/>
                <a:gd name="T6" fmla="*/ 535 w 2173"/>
                <a:gd name="T7" fmla="*/ 1316 h 1892"/>
                <a:gd name="T8" fmla="*/ 551 w 2173"/>
                <a:gd name="T9" fmla="*/ 1259 h 1892"/>
                <a:gd name="T10" fmla="*/ 572 w 2173"/>
                <a:gd name="T11" fmla="*/ 1190 h 1892"/>
                <a:gd name="T12" fmla="*/ 598 w 2173"/>
                <a:gd name="T13" fmla="*/ 1114 h 1892"/>
                <a:gd name="T14" fmla="*/ 628 w 2173"/>
                <a:gd name="T15" fmla="*/ 1034 h 1892"/>
                <a:gd name="T16" fmla="*/ 661 w 2173"/>
                <a:gd name="T17" fmla="*/ 952 h 1892"/>
                <a:gd name="T18" fmla="*/ 697 w 2173"/>
                <a:gd name="T19" fmla="*/ 875 h 1892"/>
                <a:gd name="T20" fmla="*/ 737 w 2173"/>
                <a:gd name="T21" fmla="*/ 804 h 1892"/>
                <a:gd name="T22" fmla="*/ 778 w 2173"/>
                <a:gd name="T23" fmla="*/ 743 h 1892"/>
                <a:gd name="T24" fmla="*/ 822 w 2173"/>
                <a:gd name="T25" fmla="*/ 697 h 1892"/>
                <a:gd name="T26" fmla="*/ 867 w 2173"/>
                <a:gd name="T27" fmla="*/ 668 h 1892"/>
                <a:gd name="T28" fmla="*/ 913 w 2173"/>
                <a:gd name="T29" fmla="*/ 662 h 1892"/>
                <a:gd name="T30" fmla="*/ 960 w 2173"/>
                <a:gd name="T31" fmla="*/ 680 h 1892"/>
                <a:gd name="T32" fmla="*/ 1019 w 2173"/>
                <a:gd name="T33" fmla="*/ 737 h 1892"/>
                <a:gd name="T34" fmla="*/ 1081 w 2173"/>
                <a:gd name="T35" fmla="*/ 819 h 1892"/>
                <a:gd name="T36" fmla="*/ 1135 w 2173"/>
                <a:gd name="T37" fmla="*/ 907 h 1892"/>
                <a:gd name="T38" fmla="*/ 1181 w 2173"/>
                <a:gd name="T39" fmla="*/ 998 h 1892"/>
                <a:gd name="T40" fmla="*/ 1220 w 2173"/>
                <a:gd name="T41" fmla="*/ 1088 h 1892"/>
                <a:gd name="T42" fmla="*/ 1250 w 2173"/>
                <a:gd name="T43" fmla="*/ 1172 h 1892"/>
                <a:gd name="T44" fmla="*/ 1274 w 2173"/>
                <a:gd name="T45" fmla="*/ 1247 h 1892"/>
                <a:gd name="T46" fmla="*/ 1291 w 2173"/>
                <a:gd name="T47" fmla="*/ 1310 h 1892"/>
                <a:gd name="T48" fmla="*/ 1302 w 2173"/>
                <a:gd name="T49" fmla="*/ 1355 h 1892"/>
                <a:gd name="T50" fmla="*/ 1308 w 2173"/>
                <a:gd name="T51" fmla="*/ 1380 h 1892"/>
                <a:gd name="T52" fmla="*/ 1309 w 2173"/>
                <a:gd name="T53" fmla="*/ 1380 h 1892"/>
                <a:gd name="T54" fmla="*/ 1314 w 2173"/>
                <a:gd name="T55" fmla="*/ 1356 h 1892"/>
                <a:gd name="T56" fmla="*/ 1326 w 2173"/>
                <a:gd name="T57" fmla="*/ 1315 h 1892"/>
                <a:gd name="T58" fmla="*/ 1343 w 2173"/>
                <a:gd name="T59" fmla="*/ 1260 h 1892"/>
                <a:gd name="T60" fmla="*/ 1365 w 2173"/>
                <a:gd name="T61" fmla="*/ 1197 h 1892"/>
                <a:gd name="T62" fmla="*/ 1393 w 2173"/>
                <a:gd name="T63" fmla="*/ 1131 h 1892"/>
                <a:gd name="T64" fmla="*/ 1426 w 2173"/>
                <a:gd name="T65" fmla="*/ 1068 h 1892"/>
                <a:gd name="T66" fmla="*/ 1466 w 2173"/>
                <a:gd name="T67" fmla="*/ 1012 h 1892"/>
                <a:gd name="T68" fmla="*/ 1511 w 2173"/>
                <a:gd name="T69" fmla="*/ 971 h 1892"/>
                <a:gd name="T70" fmla="*/ 1561 w 2173"/>
                <a:gd name="T71" fmla="*/ 946 h 1892"/>
                <a:gd name="T72" fmla="*/ 1610 w 2173"/>
                <a:gd name="T73" fmla="*/ 945 h 1892"/>
                <a:gd name="T74" fmla="*/ 1655 w 2173"/>
                <a:gd name="T75" fmla="*/ 966 h 1892"/>
                <a:gd name="T76" fmla="*/ 1696 w 2173"/>
                <a:gd name="T77" fmla="*/ 1006 h 1892"/>
                <a:gd name="T78" fmla="*/ 1735 w 2173"/>
                <a:gd name="T79" fmla="*/ 1061 h 1892"/>
                <a:gd name="T80" fmla="*/ 1771 w 2173"/>
                <a:gd name="T81" fmla="*/ 1126 h 1892"/>
                <a:gd name="T82" fmla="*/ 1803 w 2173"/>
                <a:gd name="T83" fmla="*/ 1199 h 1892"/>
                <a:gd name="T84" fmla="*/ 1835 w 2173"/>
                <a:gd name="T85" fmla="*/ 1273 h 1892"/>
                <a:gd name="T86" fmla="*/ 1863 w 2173"/>
                <a:gd name="T87" fmla="*/ 1347 h 1892"/>
                <a:gd name="T88" fmla="*/ 2009 w 2173"/>
                <a:gd name="T89" fmla="*/ 1383 h 1892"/>
                <a:gd name="T90" fmla="*/ 202 w 2173"/>
                <a:gd name="T91" fmla="*/ 200 h 1892"/>
                <a:gd name="T92" fmla="*/ 2129 w 2173"/>
                <a:gd name="T93" fmla="*/ 0 h 1892"/>
                <a:gd name="T94" fmla="*/ 2155 w 2173"/>
                <a:gd name="T95" fmla="*/ 8 h 1892"/>
                <a:gd name="T96" fmla="*/ 2171 w 2173"/>
                <a:gd name="T97" fmla="*/ 30 h 1892"/>
                <a:gd name="T98" fmla="*/ 2173 w 2173"/>
                <a:gd name="T99" fmla="*/ 1848 h 1892"/>
                <a:gd name="T100" fmla="*/ 2165 w 2173"/>
                <a:gd name="T101" fmla="*/ 1874 h 1892"/>
                <a:gd name="T102" fmla="*/ 2143 w 2173"/>
                <a:gd name="T103" fmla="*/ 1890 h 1892"/>
                <a:gd name="T104" fmla="*/ 44 w 2173"/>
                <a:gd name="T105" fmla="*/ 1892 h 1892"/>
                <a:gd name="T106" fmla="*/ 18 w 2173"/>
                <a:gd name="T107" fmla="*/ 1884 h 1892"/>
                <a:gd name="T108" fmla="*/ 2 w 2173"/>
                <a:gd name="T109" fmla="*/ 1861 h 1892"/>
                <a:gd name="T110" fmla="*/ 0 w 2173"/>
                <a:gd name="T111" fmla="*/ 44 h 1892"/>
                <a:gd name="T112" fmla="*/ 8 w 2173"/>
                <a:gd name="T113" fmla="*/ 18 h 1892"/>
                <a:gd name="T114" fmla="*/ 31 w 2173"/>
                <a:gd name="T115" fmla="*/ 2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3" h="1892">
                  <a:moveTo>
                    <a:pt x="202" y="200"/>
                  </a:moveTo>
                  <a:lnTo>
                    <a:pt x="202" y="1383"/>
                  </a:lnTo>
                  <a:lnTo>
                    <a:pt x="516" y="1383"/>
                  </a:lnTo>
                  <a:lnTo>
                    <a:pt x="517" y="1380"/>
                  </a:lnTo>
                  <a:lnTo>
                    <a:pt x="519" y="1371"/>
                  </a:lnTo>
                  <a:lnTo>
                    <a:pt x="523" y="1357"/>
                  </a:lnTo>
                  <a:lnTo>
                    <a:pt x="528" y="1338"/>
                  </a:lnTo>
                  <a:lnTo>
                    <a:pt x="535" y="1316"/>
                  </a:lnTo>
                  <a:lnTo>
                    <a:pt x="542" y="1289"/>
                  </a:lnTo>
                  <a:lnTo>
                    <a:pt x="551" y="1259"/>
                  </a:lnTo>
                  <a:lnTo>
                    <a:pt x="561" y="1226"/>
                  </a:lnTo>
                  <a:lnTo>
                    <a:pt x="572" y="1190"/>
                  </a:lnTo>
                  <a:lnTo>
                    <a:pt x="584" y="1153"/>
                  </a:lnTo>
                  <a:lnTo>
                    <a:pt x="598" y="1114"/>
                  </a:lnTo>
                  <a:lnTo>
                    <a:pt x="613" y="1074"/>
                  </a:lnTo>
                  <a:lnTo>
                    <a:pt x="628" y="1034"/>
                  </a:lnTo>
                  <a:lnTo>
                    <a:pt x="643" y="993"/>
                  </a:lnTo>
                  <a:lnTo>
                    <a:pt x="661" y="952"/>
                  </a:lnTo>
                  <a:lnTo>
                    <a:pt x="679" y="913"/>
                  </a:lnTo>
                  <a:lnTo>
                    <a:pt x="697" y="875"/>
                  </a:lnTo>
                  <a:lnTo>
                    <a:pt x="717" y="838"/>
                  </a:lnTo>
                  <a:lnTo>
                    <a:pt x="737" y="804"/>
                  </a:lnTo>
                  <a:lnTo>
                    <a:pt x="758" y="772"/>
                  </a:lnTo>
                  <a:lnTo>
                    <a:pt x="778" y="743"/>
                  </a:lnTo>
                  <a:lnTo>
                    <a:pt x="800" y="718"/>
                  </a:lnTo>
                  <a:lnTo>
                    <a:pt x="822" y="697"/>
                  </a:lnTo>
                  <a:lnTo>
                    <a:pt x="844" y="680"/>
                  </a:lnTo>
                  <a:lnTo>
                    <a:pt x="867" y="668"/>
                  </a:lnTo>
                  <a:lnTo>
                    <a:pt x="890" y="662"/>
                  </a:lnTo>
                  <a:lnTo>
                    <a:pt x="913" y="662"/>
                  </a:lnTo>
                  <a:lnTo>
                    <a:pt x="937" y="668"/>
                  </a:lnTo>
                  <a:lnTo>
                    <a:pt x="960" y="680"/>
                  </a:lnTo>
                  <a:lnTo>
                    <a:pt x="985" y="701"/>
                  </a:lnTo>
                  <a:lnTo>
                    <a:pt x="1019" y="737"/>
                  </a:lnTo>
                  <a:lnTo>
                    <a:pt x="1052" y="777"/>
                  </a:lnTo>
                  <a:lnTo>
                    <a:pt x="1081" y="819"/>
                  </a:lnTo>
                  <a:lnTo>
                    <a:pt x="1110" y="863"/>
                  </a:lnTo>
                  <a:lnTo>
                    <a:pt x="1135" y="907"/>
                  </a:lnTo>
                  <a:lnTo>
                    <a:pt x="1160" y="953"/>
                  </a:lnTo>
                  <a:lnTo>
                    <a:pt x="1181" y="998"/>
                  </a:lnTo>
                  <a:lnTo>
                    <a:pt x="1201" y="1044"/>
                  </a:lnTo>
                  <a:lnTo>
                    <a:pt x="1220" y="1088"/>
                  </a:lnTo>
                  <a:lnTo>
                    <a:pt x="1236" y="1130"/>
                  </a:lnTo>
                  <a:lnTo>
                    <a:pt x="1250" y="1172"/>
                  </a:lnTo>
                  <a:lnTo>
                    <a:pt x="1263" y="1211"/>
                  </a:lnTo>
                  <a:lnTo>
                    <a:pt x="1274" y="1247"/>
                  </a:lnTo>
                  <a:lnTo>
                    <a:pt x="1284" y="1280"/>
                  </a:lnTo>
                  <a:lnTo>
                    <a:pt x="1291" y="1310"/>
                  </a:lnTo>
                  <a:lnTo>
                    <a:pt x="1298" y="1335"/>
                  </a:lnTo>
                  <a:lnTo>
                    <a:pt x="1302" y="1355"/>
                  </a:lnTo>
                  <a:lnTo>
                    <a:pt x="1306" y="1370"/>
                  </a:lnTo>
                  <a:lnTo>
                    <a:pt x="1308" y="1380"/>
                  </a:lnTo>
                  <a:lnTo>
                    <a:pt x="1308" y="1383"/>
                  </a:lnTo>
                  <a:lnTo>
                    <a:pt x="1309" y="1380"/>
                  </a:lnTo>
                  <a:lnTo>
                    <a:pt x="1311" y="1371"/>
                  </a:lnTo>
                  <a:lnTo>
                    <a:pt x="1314" y="1356"/>
                  </a:lnTo>
                  <a:lnTo>
                    <a:pt x="1320" y="1337"/>
                  </a:lnTo>
                  <a:lnTo>
                    <a:pt x="1326" y="1315"/>
                  </a:lnTo>
                  <a:lnTo>
                    <a:pt x="1334" y="1288"/>
                  </a:lnTo>
                  <a:lnTo>
                    <a:pt x="1343" y="1260"/>
                  </a:lnTo>
                  <a:lnTo>
                    <a:pt x="1353" y="1229"/>
                  </a:lnTo>
                  <a:lnTo>
                    <a:pt x="1365" y="1197"/>
                  </a:lnTo>
                  <a:lnTo>
                    <a:pt x="1379" y="1164"/>
                  </a:lnTo>
                  <a:lnTo>
                    <a:pt x="1393" y="1131"/>
                  </a:lnTo>
                  <a:lnTo>
                    <a:pt x="1409" y="1099"/>
                  </a:lnTo>
                  <a:lnTo>
                    <a:pt x="1426" y="1068"/>
                  </a:lnTo>
                  <a:lnTo>
                    <a:pt x="1446" y="1039"/>
                  </a:lnTo>
                  <a:lnTo>
                    <a:pt x="1466" y="1012"/>
                  </a:lnTo>
                  <a:lnTo>
                    <a:pt x="1488" y="990"/>
                  </a:lnTo>
                  <a:lnTo>
                    <a:pt x="1511" y="971"/>
                  </a:lnTo>
                  <a:lnTo>
                    <a:pt x="1535" y="955"/>
                  </a:lnTo>
                  <a:lnTo>
                    <a:pt x="1561" y="946"/>
                  </a:lnTo>
                  <a:lnTo>
                    <a:pt x="1586" y="942"/>
                  </a:lnTo>
                  <a:lnTo>
                    <a:pt x="1610" y="945"/>
                  </a:lnTo>
                  <a:lnTo>
                    <a:pt x="1633" y="953"/>
                  </a:lnTo>
                  <a:lnTo>
                    <a:pt x="1655" y="966"/>
                  </a:lnTo>
                  <a:lnTo>
                    <a:pt x="1676" y="985"/>
                  </a:lnTo>
                  <a:lnTo>
                    <a:pt x="1696" y="1006"/>
                  </a:lnTo>
                  <a:lnTo>
                    <a:pt x="1716" y="1033"/>
                  </a:lnTo>
                  <a:lnTo>
                    <a:pt x="1735" y="1061"/>
                  </a:lnTo>
                  <a:lnTo>
                    <a:pt x="1753" y="1093"/>
                  </a:lnTo>
                  <a:lnTo>
                    <a:pt x="1771" y="1126"/>
                  </a:lnTo>
                  <a:lnTo>
                    <a:pt x="1787" y="1162"/>
                  </a:lnTo>
                  <a:lnTo>
                    <a:pt x="1803" y="1199"/>
                  </a:lnTo>
                  <a:lnTo>
                    <a:pt x="1819" y="1235"/>
                  </a:lnTo>
                  <a:lnTo>
                    <a:pt x="1835" y="1273"/>
                  </a:lnTo>
                  <a:lnTo>
                    <a:pt x="1849" y="1311"/>
                  </a:lnTo>
                  <a:lnTo>
                    <a:pt x="1863" y="1347"/>
                  </a:lnTo>
                  <a:lnTo>
                    <a:pt x="1877" y="1383"/>
                  </a:lnTo>
                  <a:lnTo>
                    <a:pt x="2009" y="1383"/>
                  </a:lnTo>
                  <a:lnTo>
                    <a:pt x="2009" y="200"/>
                  </a:lnTo>
                  <a:lnTo>
                    <a:pt x="202" y="200"/>
                  </a:lnTo>
                  <a:close/>
                  <a:moveTo>
                    <a:pt x="44" y="0"/>
                  </a:moveTo>
                  <a:lnTo>
                    <a:pt x="2129" y="0"/>
                  </a:lnTo>
                  <a:lnTo>
                    <a:pt x="2143" y="2"/>
                  </a:lnTo>
                  <a:lnTo>
                    <a:pt x="2155" y="8"/>
                  </a:lnTo>
                  <a:lnTo>
                    <a:pt x="2165" y="18"/>
                  </a:lnTo>
                  <a:lnTo>
                    <a:pt x="2171" y="30"/>
                  </a:lnTo>
                  <a:lnTo>
                    <a:pt x="2173" y="44"/>
                  </a:lnTo>
                  <a:lnTo>
                    <a:pt x="2173" y="1848"/>
                  </a:lnTo>
                  <a:lnTo>
                    <a:pt x="2171" y="1861"/>
                  </a:lnTo>
                  <a:lnTo>
                    <a:pt x="2165" y="1874"/>
                  </a:lnTo>
                  <a:lnTo>
                    <a:pt x="2155" y="1884"/>
                  </a:lnTo>
                  <a:lnTo>
                    <a:pt x="2143" y="1890"/>
                  </a:lnTo>
                  <a:lnTo>
                    <a:pt x="2129" y="1892"/>
                  </a:lnTo>
                  <a:lnTo>
                    <a:pt x="44" y="1892"/>
                  </a:lnTo>
                  <a:lnTo>
                    <a:pt x="31" y="1890"/>
                  </a:lnTo>
                  <a:lnTo>
                    <a:pt x="18" y="1884"/>
                  </a:lnTo>
                  <a:lnTo>
                    <a:pt x="8" y="1874"/>
                  </a:lnTo>
                  <a:lnTo>
                    <a:pt x="2" y="1861"/>
                  </a:lnTo>
                  <a:lnTo>
                    <a:pt x="0" y="1848"/>
                  </a:lnTo>
                  <a:lnTo>
                    <a:pt x="0" y="44"/>
                  </a:lnTo>
                  <a:lnTo>
                    <a:pt x="2" y="30"/>
                  </a:lnTo>
                  <a:lnTo>
                    <a:pt x="8" y="18"/>
                  </a:lnTo>
                  <a:lnTo>
                    <a:pt x="18" y="8"/>
                  </a:lnTo>
                  <a:lnTo>
                    <a:pt x="31" y="2"/>
                  </a:lnTo>
                  <a:lnTo>
                    <a:pt x="44"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3" name="Freeform 36"/>
            <p:cNvSpPr/>
            <p:nvPr/>
          </p:nvSpPr>
          <p:spPr bwMode="auto">
            <a:xfrm>
              <a:off x="8407401" y="1909763"/>
              <a:ext cx="33338" cy="33338"/>
            </a:xfrm>
            <a:custGeom>
              <a:avLst/>
              <a:gdLst>
                <a:gd name="T0" fmla="*/ 148 w 295"/>
                <a:gd name="T1" fmla="*/ 0 h 295"/>
                <a:gd name="T2" fmla="*/ 177 w 295"/>
                <a:gd name="T3" fmla="*/ 3 h 295"/>
                <a:gd name="T4" fmla="*/ 206 w 295"/>
                <a:gd name="T5" fmla="*/ 11 h 295"/>
                <a:gd name="T6" fmla="*/ 230 w 295"/>
                <a:gd name="T7" fmla="*/ 25 h 295"/>
                <a:gd name="T8" fmla="*/ 253 w 295"/>
                <a:gd name="T9" fmla="*/ 42 h 295"/>
                <a:gd name="T10" fmla="*/ 270 w 295"/>
                <a:gd name="T11" fmla="*/ 65 h 295"/>
                <a:gd name="T12" fmla="*/ 284 w 295"/>
                <a:gd name="T13" fmla="*/ 89 h 295"/>
                <a:gd name="T14" fmla="*/ 292 w 295"/>
                <a:gd name="T15" fmla="*/ 118 h 295"/>
                <a:gd name="T16" fmla="*/ 295 w 295"/>
                <a:gd name="T17" fmla="*/ 147 h 295"/>
                <a:gd name="T18" fmla="*/ 292 w 295"/>
                <a:gd name="T19" fmla="*/ 177 h 295"/>
                <a:gd name="T20" fmla="*/ 284 w 295"/>
                <a:gd name="T21" fmla="*/ 204 h 295"/>
                <a:gd name="T22" fmla="*/ 270 w 295"/>
                <a:gd name="T23" fmla="*/ 230 h 295"/>
                <a:gd name="T24" fmla="*/ 253 w 295"/>
                <a:gd name="T25" fmla="*/ 252 h 295"/>
                <a:gd name="T26" fmla="*/ 230 w 295"/>
                <a:gd name="T27" fmla="*/ 269 h 295"/>
                <a:gd name="T28" fmla="*/ 206 w 295"/>
                <a:gd name="T29" fmla="*/ 284 h 295"/>
                <a:gd name="T30" fmla="*/ 177 w 295"/>
                <a:gd name="T31" fmla="*/ 292 h 295"/>
                <a:gd name="T32" fmla="*/ 148 w 295"/>
                <a:gd name="T33" fmla="*/ 295 h 295"/>
                <a:gd name="T34" fmla="*/ 118 w 295"/>
                <a:gd name="T35" fmla="*/ 292 h 295"/>
                <a:gd name="T36" fmla="*/ 91 w 295"/>
                <a:gd name="T37" fmla="*/ 284 h 295"/>
                <a:gd name="T38" fmla="*/ 65 w 295"/>
                <a:gd name="T39" fmla="*/ 269 h 295"/>
                <a:gd name="T40" fmla="*/ 44 w 295"/>
                <a:gd name="T41" fmla="*/ 252 h 295"/>
                <a:gd name="T42" fmla="*/ 26 w 295"/>
                <a:gd name="T43" fmla="*/ 230 h 295"/>
                <a:gd name="T44" fmla="*/ 12 w 295"/>
                <a:gd name="T45" fmla="*/ 204 h 295"/>
                <a:gd name="T46" fmla="*/ 3 w 295"/>
                <a:gd name="T47" fmla="*/ 177 h 295"/>
                <a:gd name="T48" fmla="*/ 0 w 295"/>
                <a:gd name="T49" fmla="*/ 147 h 295"/>
                <a:gd name="T50" fmla="*/ 3 w 295"/>
                <a:gd name="T51" fmla="*/ 118 h 295"/>
                <a:gd name="T52" fmla="*/ 12 w 295"/>
                <a:gd name="T53" fmla="*/ 89 h 295"/>
                <a:gd name="T54" fmla="*/ 26 w 295"/>
                <a:gd name="T55" fmla="*/ 65 h 295"/>
                <a:gd name="T56" fmla="*/ 44 w 295"/>
                <a:gd name="T57" fmla="*/ 42 h 295"/>
                <a:gd name="T58" fmla="*/ 65 w 295"/>
                <a:gd name="T59" fmla="*/ 25 h 295"/>
                <a:gd name="T60" fmla="*/ 91 w 295"/>
                <a:gd name="T61" fmla="*/ 11 h 295"/>
                <a:gd name="T62" fmla="*/ 118 w 295"/>
                <a:gd name="T63" fmla="*/ 3 h 295"/>
                <a:gd name="T64" fmla="*/ 148 w 295"/>
                <a:gd name="T6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5" h="295">
                  <a:moveTo>
                    <a:pt x="148" y="0"/>
                  </a:moveTo>
                  <a:lnTo>
                    <a:pt x="177" y="3"/>
                  </a:lnTo>
                  <a:lnTo>
                    <a:pt x="206" y="11"/>
                  </a:lnTo>
                  <a:lnTo>
                    <a:pt x="230" y="25"/>
                  </a:lnTo>
                  <a:lnTo>
                    <a:pt x="253" y="42"/>
                  </a:lnTo>
                  <a:lnTo>
                    <a:pt x="270" y="65"/>
                  </a:lnTo>
                  <a:lnTo>
                    <a:pt x="284" y="89"/>
                  </a:lnTo>
                  <a:lnTo>
                    <a:pt x="292" y="118"/>
                  </a:lnTo>
                  <a:lnTo>
                    <a:pt x="295" y="147"/>
                  </a:lnTo>
                  <a:lnTo>
                    <a:pt x="292" y="177"/>
                  </a:lnTo>
                  <a:lnTo>
                    <a:pt x="284" y="204"/>
                  </a:lnTo>
                  <a:lnTo>
                    <a:pt x="270" y="230"/>
                  </a:lnTo>
                  <a:lnTo>
                    <a:pt x="253" y="252"/>
                  </a:lnTo>
                  <a:lnTo>
                    <a:pt x="230" y="269"/>
                  </a:lnTo>
                  <a:lnTo>
                    <a:pt x="206" y="284"/>
                  </a:lnTo>
                  <a:lnTo>
                    <a:pt x="177" y="292"/>
                  </a:lnTo>
                  <a:lnTo>
                    <a:pt x="148" y="295"/>
                  </a:lnTo>
                  <a:lnTo>
                    <a:pt x="118" y="292"/>
                  </a:lnTo>
                  <a:lnTo>
                    <a:pt x="91" y="284"/>
                  </a:lnTo>
                  <a:lnTo>
                    <a:pt x="65" y="269"/>
                  </a:lnTo>
                  <a:lnTo>
                    <a:pt x="44" y="252"/>
                  </a:lnTo>
                  <a:lnTo>
                    <a:pt x="26" y="230"/>
                  </a:lnTo>
                  <a:lnTo>
                    <a:pt x="12" y="204"/>
                  </a:lnTo>
                  <a:lnTo>
                    <a:pt x="3" y="177"/>
                  </a:lnTo>
                  <a:lnTo>
                    <a:pt x="0" y="147"/>
                  </a:lnTo>
                  <a:lnTo>
                    <a:pt x="3" y="118"/>
                  </a:lnTo>
                  <a:lnTo>
                    <a:pt x="12" y="89"/>
                  </a:lnTo>
                  <a:lnTo>
                    <a:pt x="26" y="65"/>
                  </a:lnTo>
                  <a:lnTo>
                    <a:pt x="44" y="42"/>
                  </a:lnTo>
                  <a:lnTo>
                    <a:pt x="65" y="25"/>
                  </a:lnTo>
                  <a:lnTo>
                    <a:pt x="91" y="11"/>
                  </a:lnTo>
                  <a:lnTo>
                    <a:pt x="118" y="3"/>
                  </a:lnTo>
                  <a:lnTo>
                    <a:pt x="148"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4" name="Freeform 37"/>
            <p:cNvSpPr/>
            <p:nvPr/>
          </p:nvSpPr>
          <p:spPr bwMode="auto">
            <a:xfrm>
              <a:off x="8512176" y="1912938"/>
              <a:ext cx="69850" cy="26988"/>
            </a:xfrm>
            <a:custGeom>
              <a:avLst/>
              <a:gdLst>
                <a:gd name="T0" fmla="*/ 223 w 608"/>
                <a:gd name="T1" fmla="*/ 0 h 237"/>
                <a:gd name="T2" fmla="*/ 251 w 608"/>
                <a:gd name="T3" fmla="*/ 0 h 237"/>
                <a:gd name="T4" fmla="*/ 270 w 608"/>
                <a:gd name="T5" fmla="*/ 2 h 237"/>
                <a:gd name="T6" fmla="*/ 287 w 608"/>
                <a:gd name="T7" fmla="*/ 9 h 237"/>
                <a:gd name="T8" fmla="*/ 300 w 608"/>
                <a:gd name="T9" fmla="*/ 21 h 237"/>
                <a:gd name="T10" fmla="*/ 334 w 608"/>
                <a:gd name="T11" fmla="*/ 9 h 237"/>
                <a:gd name="T12" fmla="*/ 371 w 608"/>
                <a:gd name="T13" fmla="*/ 2 h 237"/>
                <a:gd name="T14" fmla="*/ 411 w 608"/>
                <a:gd name="T15" fmla="*/ 0 h 237"/>
                <a:gd name="T16" fmla="*/ 446 w 608"/>
                <a:gd name="T17" fmla="*/ 2 h 237"/>
                <a:gd name="T18" fmla="*/ 479 w 608"/>
                <a:gd name="T19" fmla="*/ 7 h 237"/>
                <a:gd name="T20" fmla="*/ 510 w 608"/>
                <a:gd name="T21" fmla="*/ 16 h 237"/>
                <a:gd name="T22" fmla="*/ 537 w 608"/>
                <a:gd name="T23" fmla="*/ 28 h 237"/>
                <a:gd name="T24" fmla="*/ 562 w 608"/>
                <a:gd name="T25" fmla="*/ 42 h 237"/>
                <a:gd name="T26" fmla="*/ 581 w 608"/>
                <a:gd name="T27" fmla="*/ 59 h 237"/>
                <a:gd name="T28" fmla="*/ 595 w 608"/>
                <a:gd name="T29" fmla="*/ 78 h 237"/>
                <a:gd name="T30" fmla="*/ 605 w 608"/>
                <a:gd name="T31" fmla="*/ 98 h 237"/>
                <a:gd name="T32" fmla="*/ 608 w 608"/>
                <a:gd name="T33" fmla="*/ 119 h 237"/>
                <a:gd name="T34" fmla="*/ 605 w 608"/>
                <a:gd name="T35" fmla="*/ 140 h 237"/>
                <a:gd name="T36" fmla="*/ 595 w 608"/>
                <a:gd name="T37" fmla="*/ 160 h 237"/>
                <a:gd name="T38" fmla="*/ 581 w 608"/>
                <a:gd name="T39" fmla="*/ 178 h 237"/>
                <a:gd name="T40" fmla="*/ 562 w 608"/>
                <a:gd name="T41" fmla="*/ 196 h 237"/>
                <a:gd name="T42" fmla="*/ 537 w 608"/>
                <a:gd name="T43" fmla="*/ 210 h 237"/>
                <a:gd name="T44" fmla="*/ 510 w 608"/>
                <a:gd name="T45" fmla="*/ 221 h 237"/>
                <a:gd name="T46" fmla="*/ 479 w 608"/>
                <a:gd name="T47" fmla="*/ 230 h 237"/>
                <a:gd name="T48" fmla="*/ 446 w 608"/>
                <a:gd name="T49" fmla="*/ 235 h 237"/>
                <a:gd name="T50" fmla="*/ 411 w 608"/>
                <a:gd name="T51" fmla="*/ 237 h 237"/>
                <a:gd name="T52" fmla="*/ 380 w 608"/>
                <a:gd name="T53" fmla="*/ 235 h 237"/>
                <a:gd name="T54" fmla="*/ 350 w 608"/>
                <a:gd name="T55" fmla="*/ 231 h 237"/>
                <a:gd name="T56" fmla="*/ 323 w 608"/>
                <a:gd name="T57" fmla="*/ 224 h 237"/>
                <a:gd name="T58" fmla="*/ 297 w 608"/>
                <a:gd name="T59" fmla="*/ 215 h 237"/>
                <a:gd name="T60" fmla="*/ 269 w 608"/>
                <a:gd name="T61" fmla="*/ 220 h 237"/>
                <a:gd name="T62" fmla="*/ 238 w 608"/>
                <a:gd name="T63" fmla="*/ 223 h 237"/>
                <a:gd name="T64" fmla="*/ 205 w 608"/>
                <a:gd name="T65" fmla="*/ 224 h 237"/>
                <a:gd name="T66" fmla="*/ 169 w 608"/>
                <a:gd name="T67" fmla="*/ 223 h 237"/>
                <a:gd name="T68" fmla="*/ 133 w 608"/>
                <a:gd name="T69" fmla="*/ 219 h 237"/>
                <a:gd name="T70" fmla="*/ 102 w 608"/>
                <a:gd name="T71" fmla="*/ 213 h 237"/>
                <a:gd name="T72" fmla="*/ 73 w 608"/>
                <a:gd name="T73" fmla="*/ 205 h 237"/>
                <a:gd name="T74" fmla="*/ 48 w 608"/>
                <a:gd name="T75" fmla="*/ 195 h 237"/>
                <a:gd name="T76" fmla="*/ 27 w 608"/>
                <a:gd name="T77" fmla="*/ 183 h 237"/>
                <a:gd name="T78" fmla="*/ 12 w 608"/>
                <a:gd name="T79" fmla="*/ 170 h 237"/>
                <a:gd name="T80" fmla="*/ 3 w 608"/>
                <a:gd name="T81" fmla="*/ 157 h 237"/>
                <a:gd name="T82" fmla="*/ 0 w 608"/>
                <a:gd name="T83" fmla="*/ 142 h 237"/>
                <a:gd name="T84" fmla="*/ 3 w 608"/>
                <a:gd name="T85" fmla="*/ 128 h 237"/>
                <a:gd name="T86" fmla="*/ 11 w 608"/>
                <a:gd name="T87" fmla="*/ 115 h 237"/>
                <a:gd name="T88" fmla="*/ 25 w 608"/>
                <a:gd name="T89" fmla="*/ 103 h 237"/>
                <a:gd name="T90" fmla="*/ 44 w 608"/>
                <a:gd name="T91" fmla="*/ 92 h 237"/>
                <a:gd name="T92" fmla="*/ 66 w 608"/>
                <a:gd name="T93" fmla="*/ 83 h 237"/>
                <a:gd name="T94" fmla="*/ 92 w 608"/>
                <a:gd name="T95" fmla="*/ 74 h 237"/>
                <a:gd name="T96" fmla="*/ 121 w 608"/>
                <a:gd name="T97" fmla="*/ 67 h 237"/>
                <a:gd name="T98" fmla="*/ 154 w 608"/>
                <a:gd name="T99" fmla="*/ 63 h 237"/>
                <a:gd name="T100" fmla="*/ 158 w 608"/>
                <a:gd name="T101" fmla="*/ 46 h 237"/>
                <a:gd name="T102" fmla="*/ 165 w 608"/>
                <a:gd name="T103" fmla="*/ 31 h 237"/>
                <a:gd name="T104" fmla="*/ 176 w 608"/>
                <a:gd name="T105" fmla="*/ 18 h 237"/>
                <a:gd name="T106" fmla="*/ 189 w 608"/>
                <a:gd name="T107" fmla="*/ 8 h 237"/>
                <a:gd name="T108" fmla="*/ 205 w 608"/>
                <a:gd name="T109" fmla="*/ 2 h 237"/>
                <a:gd name="T110" fmla="*/ 223 w 608"/>
                <a:gd name="T11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8" h="237">
                  <a:moveTo>
                    <a:pt x="223" y="0"/>
                  </a:moveTo>
                  <a:lnTo>
                    <a:pt x="251" y="0"/>
                  </a:lnTo>
                  <a:lnTo>
                    <a:pt x="270" y="2"/>
                  </a:lnTo>
                  <a:lnTo>
                    <a:pt x="287" y="9"/>
                  </a:lnTo>
                  <a:lnTo>
                    <a:pt x="300" y="21"/>
                  </a:lnTo>
                  <a:lnTo>
                    <a:pt x="334" y="9"/>
                  </a:lnTo>
                  <a:lnTo>
                    <a:pt x="371" y="2"/>
                  </a:lnTo>
                  <a:lnTo>
                    <a:pt x="411" y="0"/>
                  </a:lnTo>
                  <a:lnTo>
                    <a:pt x="446" y="2"/>
                  </a:lnTo>
                  <a:lnTo>
                    <a:pt x="479" y="7"/>
                  </a:lnTo>
                  <a:lnTo>
                    <a:pt x="510" y="16"/>
                  </a:lnTo>
                  <a:lnTo>
                    <a:pt x="537" y="28"/>
                  </a:lnTo>
                  <a:lnTo>
                    <a:pt x="562" y="42"/>
                  </a:lnTo>
                  <a:lnTo>
                    <a:pt x="581" y="59"/>
                  </a:lnTo>
                  <a:lnTo>
                    <a:pt x="595" y="78"/>
                  </a:lnTo>
                  <a:lnTo>
                    <a:pt x="605" y="98"/>
                  </a:lnTo>
                  <a:lnTo>
                    <a:pt x="608" y="119"/>
                  </a:lnTo>
                  <a:lnTo>
                    <a:pt x="605" y="140"/>
                  </a:lnTo>
                  <a:lnTo>
                    <a:pt x="595" y="160"/>
                  </a:lnTo>
                  <a:lnTo>
                    <a:pt x="581" y="178"/>
                  </a:lnTo>
                  <a:lnTo>
                    <a:pt x="562" y="196"/>
                  </a:lnTo>
                  <a:lnTo>
                    <a:pt x="537" y="210"/>
                  </a:lnTo>
                  <a:lnTo>
                    <a:pt x="510" y="221"/>
                  </a:lnTo>
                  <a:lnTo>
                    <a:pt x="479" y="230"/>
                  </a:lnTo>
                  <a:lnTo>
                    <a:pt x="446" y="235"/>
                  </a:lnTo>
                  <a:lnTo>
                    <a:pt x="411" y="237"/>
                  </a:lnTo>
                  <a:lnTo>
                    <a:pt x="380" y="235"/>
                  </a:lnTo>
                  <a:lnTo>
                    <a:pt x="350" y="231"/>
                  </a:lnTo>
                  <a:lnTo>
                    <a:pt x="323" y="224"/>
                  </a:lnTo>
                  <a:lnTo>
                    <a:pt x="297" y="215"/>
                  </a:lnTo>
                  <a:lnTo>
                    <a:pt x="269" y="220"/>
                  </a:lnTo>
                  <a:lnTo>
                    <a:pt x="238" y="223"/>
                  </a:lnTo>
                  <a:lnTo>
                    <a:pt x="205" y="224"/>
                  </a:lnTo>
                  <a:lnTo>
                    <a:pt x="169" y="223"/>
                  </a:lnTo>
                  <a:lnTo>
                    <a:pt x="133" y="219"/>
                  </a:lnTo>
                  <a:lnTo>
                    <a:pt x="102" y="213"/>
                  </a:lnTo>
                  <a:lnTo>
                    <a:pt x="73" y="205"/>
                  </a:lnTo>
                  <a:lnTo>
                    <a:pt x="48" y="195"/>
                  </a:lnTo>
                  <a:lnTo>
                    <a:pt x="27" y="183"/>
                  </a:lnTo>
                  <a:lnTo>
                    <a:pt x="12" y="170"/>
                  </a:lnTo>
                  <a:lnTo>
                    <a:pt x="3" y="157"/>
                  </a:lnTo>
                  <a:lnTo>
                    <a:pt x="0" y="142"/>
                  </a:lnTo>
                  <a:lnTo>
                    <a:pt x="3" y="128"/>
                  </a:lnTo>
                  <a:lnTo>
                    <a:pt x="11" y="115"/>
                  </a:lnTo>
                  <a:lnTo>
                    <a:pt x="25" y="103"/>
                  </a:lnTo>
                  <a:lnTo>
                    <a:pt x="44" y="92"/>
                  </a:lnTo>
                  <a:lnTo>
                    <a:pt x="66" y="83"/>
                  </a:lnTo>
                  <a:lnTo>
                    <a:pt x="92" y="74"/>
                  </a:lnTo>
                  <a:lnTo>
                    <a:pt x="121" y="67"/>
                  </a:lnTo>
                  <a:lnTo>
                    <a:pt x="154" y="63"/>
                  </a:lnTo>
                  <a:lnTo>
                    <a:pt x="158" y="46"/>
                  </a:lnTo>
                  <a:lnTo>
                    <a:pt x="165" y="31"/>
                  </a:lnTo>
                  <a:lnTo>
                    <a:pt x="176" y="18"/>
                  </a:lnTo>
                  <a:lnTo>
                    <a:pt x="189" y="8"/>
                  </a:lnTo>
                  <a:lnTo>
                    <a:pt x="205" y="2"/>
                  </a:lnTo>
                  <a:lnTo>
                    <a:pt x="223"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grpSp>
        <p:nvGrpSpPr>
          <p:cNvPr id="26" name="Group 125"/>
          <p:cNvGrpSpPr/>
          <p:nvPr/>
        </p:nvGrpSpPr>
        <p:grpSpPr>
          <a:xfrm>
            <a:off x="8337645" y="1099011"/>
            <a:ext cx="530110" cy="408688"/>
            <a:chOff x="4859338" y="3862388"/>
            <a:chExt cx="568325" cy="438151"/>
          </a:xfrm>
          <a:solidFill>
            <a:schemeClr val="bg1"/>
          </a:solidFill>
        </p:grpSpPr>
        <p:sp>
          <p:nvSpPr>
            <p:cNvPr id="27" name="Freeform 150"/>
            <p:cNvSpPr>
              <a:spLocks noEditPoints="1"/>
            </p:cNvSpPr>
            <p:nvPr/>
          </p:nvSpPr>
          <p:spPr bwMode="auto">
            <a:xfrm>
              <a:off x="4859338" y="3862388"/>
              <a:ext cx="568325" cy="249238"/>
            </a:xfrm>
            <a:custGeom>
              <a:avLst/>
              <a:gdLst>
                <a:gd name="T0" fmla="*/ 1791 w 3582"/>
                <a:gd name="T1" fmla="*/ 179 h 1414"/>
                <a:gd name="T2" fmla="*/ 350 w 3582"/>
                <a:gd name="T3" fmla="*/ 675 h 1414"/>
                <a:gd name="T4" fmla="*/ 1791 w 3582"/>
                <a:gd name="T5" fmla="*/ 1233 h 1414"/>
                <a:gd name="T6" fmla="*/ 3232 w 3582"/>
                <a:gd name="T7" fmla="*/ 675 h 1414"/>
                <a:gd name="T8" fmla="*/ 1791 w 3582"/>
                <a:gd name="T9" fmla="*/ 179 h 1414"/>
                <a:gd name="T10" fmla="*/ 1780 w 3582"/>
                <a:gd name="T11" fmla="*/ 0 h 1414"/>
                <a:gd name="T12" fmla="*/ 1802 w 3582"/>
                <a:gd name="T13" fmla="*/ 0 h 1414"/>
                <a:gd name="T14" fmla="*/ 1826 w 3582"/>
                <a:gd name="T15" fmla="*/ 5 h 1414"/>
                <a:gd name="T16" fmla="*/ 3520 w 3582"/>
                <a:gd name="T17" fmla="*/ 589 h 1414"/>
                <a:gd name="T18" fmla="*/ 3541 w 3582"/>
                <a:gd name="T19" fmla="*/ 599 h 1414"/>
                <a:gd name="T20" fmla="*/ 3558 w 3582"/>
                <a:gd name="T21" fmla="*/ 612 h 1414"/>
                <a:gd name="T22" fmla="*/ 3571 w 3582"/>
                <a:gd name="T23" fmla="*/ 629 h 1414"/>
                <a:gd name="T24" fmla="*/ 3579 w 3582"/>
                <a:gd name="T25" fmla="*/ 648 h 1414"/>
                <a:gd name="T26" fmla="*/ 3582 w 3582"/>
                <a:gd name="T27" fmla="*/ 669 h 1414"/>
                <a:gd name="T28" fmla="*/ 3580 w 3582"/>
                <a:gd name="T29" fmla="*/ 689 h 1414"/>
                <a:gd name="T30" fmla="*/ 3572 w 3582"/>
                <a:gd name="T31" fmla="*/ 708 h 1414"/>
                <a:gd name="T32" fmla="*/ 3560 w 3582"/>
                <a:gd name="T33" fmla="*/ 725 h 1414"/>
                <a:gd name="T34" fmla="*/ 3545 w 3582"/>
                <a:gd name="T35" fmla="*/ 739 h 1414"/>
                <a:gd name="T36" fmla="*/ 3525 w 3582"/>
                <a:gd name="T37" fmla="*/ 750 h 1414"/>
                <a:gd name="T38" fmla="*/ 1829 w 3582"/>
                <a:gd name="T39" fmla="*/ 1407 h 1414"/>
                <a:gd name="T40" fmla="*/ 1810 w 3582"/>
                <a:gd name="T41" fmla="*/ 1412 h 1414"/>
                <a:gd name="T42" fmla="*/ 1791 w 3582"/>
                <a:gd name="T43" fmla="*/ 1414 h 1414"/>
                <a:gd name="T44" fmla="*/ 1772 w 3582"/>
                <a:gd name="T45" fmla="*/ 1412 h 1414"/>
                <a:gd name="T46" fmla="*/ 1753 w 3582"/>
                <a:gd name="T47" fmla="*/ 1407 h 1414"/>
                <a:gd name="T48" fmla="*/ 58 w 3582"/>
                <a:gd name="T49" fmla="*/ 750 h 1414"/>
                <a:gd name="T50" fmla="*/ 38 w 3582"/>
                <a:gd name="T51" fmla="*/ 739 h 1414"/>
                <a:gd name="T52" fmla="*/ 22 w 3582"/>
                <a:gd name="T53" fmla="*/ 725 h 1414"/>
                <a:gd name="T54" fmla="*/ 10 w 3582"/>
                <a:gd name="T55" fmla="*/ 708 h 1414"/>
                <a:gd name="T56" fmla="*/ 2 w 3582"/>
                <a:gd name="T57" fmla="*/ 689 h 1414"/>
                <a:gd name="T58" fmla="*/ 0 w 3582"/>
                <a:gd name="T59" fmla="*/ 669 h 1414"/>
                <a:gd name="T60" fmla="*/ 0 w 3582"/>
                <a:gd name="T61" fmla="*/ 669 h 1414"/>
                <a:gd name="T62" fmla="*/ 3 w 3582"/>
                <a:gd name="T63" fmla="*/ 648 h 1414"/>
                <a:gd name="T64" fmla="*/ 11 w 3582"/>
                <a:gd name="T65" fmla="*/ 629 h 1414"/>
                <a:gd name="T66" fmla="*/ 24 w 3582"/>
                <a:gd name="T67" fmla="*/ 612 h 1414"/>
                <a:gd name="T68" fmla="*/ 41 w 3582"/>
                <a:gd name="T69" fmla="*/ 599 h 1414"/>
                <a:gd name="T70" fmla="*/ 61 w 3582"/>
                <a:gd name="T71" fmla="*/ 589 h 1414"/>
                <a:gd name="T72" fmla="*/ 1757 w 3582"/>
                <a:gd name="T73" fmla="*/ 5 h 1414"/>
                <a:gd name="T74" fmla="*/ 1780 w 3582"/>
                <a:gd name="T75" fmla="*/ 0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82" h="1414">
                  <a:moveTo>
                    <a:pt x="1791" y="179"/>
                  </a:moveTo>
                  <a:lnTo>
                    <a:pt x="350" y="675"/>
                  </a:lnTo>
                  <a:lnTo>
                    <a:pt x="1791" y="1233"/>
                  </a:lnTo>
                  <a:lnTo>
                    <a:pt x="3232" y="675"/>
                  </a:lnTo>
                  <a:lnTo>
                    <a:pt x="1791" y="179"/>
                  </a:lnTo>
                  <a:close/>
                  <a:moveTo>
                    <a:pt x="1780" y="0"/>
                  </a:moveTo>
                  <a:lnTo>
                    <a:pt x="1802" y="0"/>
                  </a:lnTo>
                  <a:lnTo>
                    <a:pt x="1826" y="5"/>
                  </a:lnTo>
                  <a:lnTo>
                    <a:pt x="3520" y="589"/>
                  </a:lnTo>
                  <a:lnTo>
                    <a:pt x="3541" y="599"/>
                  </a:lnTo>
                  <a:lnTo>
                    <a:pt x="3558" y="612"/>
                  </a:lnTo>
                  <a:lnTo>
                    <a:pt x="3571" y="629"/>
                  </a:lnTo>
                  <a:lnTo>
                    <a:pt x="3579" y="648"/>
                  </a:lnTo>
                  <a:lnTo>
                    <a:pt x="3582" y="669"/>
                  </a:lnTo>
                  <a:lnTo>
                    <a:pt x="3580" y="689"/>
                  </a:lnTo>
                  <a:lnTo>
                    <a:pt x="3572" y="708"/>
                  </a:lnTo>
                  <a:lnTo>
                    <a:pt x="3560" y="725"/>
                  </a:lnTo>
                  <a:lnTo>
                    <a:pt x="3545" y="739"/>
                  </a:lnTo>
                  <a:lnTo>
                    <a:pt x="3525" y="750"/>
                  </a:lnTo>
                  <a:lnTo>
                    <a:pt x="1829" y="1407"/>
                  </a:lnTo>
                  <a:lnTo>
                    <a:pt x="1810" y="1412"/>
                  </a:lnTo>
                  <a:lnTo>
                    <a:pt x="1791" y="1414"/>
                  </a:lnTo>
                  <a:lnTo>
                    <a:pt x="1772" y="1412"/>
                  </a:lnTo>
                  <a:lnTo>
                    <a:pt x="1753" y="1407"/>
                  </a:lnTo>
                  <a:lnTo>
                    <a:pt x="58" y="750"/>
                  </a:lnTo>
                  <a:lnTo>
                    <a:pt x="38" y="739"/>
                  </a:lnTo>
                  <a:lnTo>
                    <a:pt x="22" y="725"/>
                  </a:lnTo>
                  <a:lnTo>
                    <a:pt x="10" y="708"/>
                  </a:lnTo>
                  <a:lnTo>
                    <a:pt x="2" y="689"/>
                  </a:lnTo>
                  <a:lnTo>
                    <a:pt x="0" y="669"/>
                  </a:lnTo>
                  <a:lnTo>
                    <a:pt x="0" y="669"/>
                  </a:lnTo>
                  <a:lnTo>
                    <a:pt x="3" y="648"/>
                  </a:lnTo>
                  <a:lnTo>
                    <a:pt x="11" y="629"/>
                  </a:lnTo>
                  <a:lnTo>
                    <a:pt x="24" y="612"/>
                  </a:lnTo>
                  <a:lnTo>
                    <a:pt x="41" y="599"/>
                  </a:lnTo>
                  <a:lnTo>
                    <a:pt x="61" y="589"/>
                  </a:lnTo>
                  <a:lnTo>
                    <a:pt x="1757" y="5"/>
                  </a:lnTo>
                  <a:lnTo>
                    <a:pt x="1780"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8" name="Freeform 151"/>
            <p:cNvSpPr/>
            <p:nvPr/>
          </p:nvSpPr>
          <p:spPr bwMode="auto">
            <a:xfrm>
              <a:off x="4859338" y="4030663"/>
              <a:ext cx="568325" cy="147638"/>
            </a:xfrm>
            <a:custGeom>
              <a:avLst/>
              <a:gdLst>
                <a:gd name="T0" fmla="*/ 91 w 3582"/>
                <a:gd name="T1" fmla="*/ 0 h 837"/>
                <a:gd name="T2" fmla="*/ 112 w 3582"/>
                <a:gd name="T3" fmla="*/ 1 h 837"/>
                <a:gd name="T4" fmla="*/ 133 w 3582"/>
                <a:gd name="T5" fmla="*/ 7 h 837"/>
                <a:gd name="T6" fmla="*/ 1791 w 3582"/>
                <a:gd name="T7" fmla="*/ 648 h 837"/>
                <a:gd name="T8" fmla="*/ 3449 w 3582"/>
                <a:gd name="T9" fmla="*/ 7 h 837"/>
                <a:gd name="T10" fmla="*/ 3470 w 3582"/>
                <a:gd name="T11" fmla="*/ 1 h 837"/>
                <a:gd name="T12" fmla="*/ 3491 w 3582"/>
                <a:gd name="T13" fmla="*/ 0 h 837"/>
                <a:gd name="T14" fmla="*/ 3512 w 3582"/>
                <a:gd name="T15" fmla="*/ 3 h 837"/>
                <a:gd name="T16" fmla="*/ 3532 w 3582"/>
                <a:gd name="T17" fmla="*/ 10 h 837"/>
                <a:gd name="T18" fmla="*/ 3549 w 3582"/>
                <a:gd name="T19" fmla="*/ 21 h 837"/>
                <a:gd name="T20" fmla="*/ 3564 w 3582"/>
                <a:gd name="T21" fmla="*/ 35 h 837"/>
                <a:gd name="T22" fmla="*/ 3575 w 3582"/>
                <a:gd name="T23" fmla="*/ 52 h 837"/>
                <a:gd name="T24" fmla="*/ 3581 w 3582"/>
                <a:gd name="T25" fmla="*/ 71 h 837"/>
                <a:gd name="T26" fmla="*/ 3582 w 3582"/>
                <a:gd name="T27" fmla="*/ 90 h 837"/>
                <a:gd name="T28" fmla="*/ 3579 w 3582"/>
                <a:gd name="T29" fmla="*/ 109 h 837"/>
                <a:gd name="T30" fmla="*/ 3571 w 3582"/>
                <a:gd name="T31" fmla="*/ 126 h 837"/>
                <a:gd name="T32" fmla="*/ 3559 w 3582"/>
                <a:gd name="T33" fmla="*/ 142 h 837"/>
                <a:gd name="T34" fmla="*/ 3544 w 3582"/>
                <a:gd name="T35" fmla="*/ 155 h 837"/>
                <a:gd name="T36" fmla="*/ 3525 w 3582"/>
                <a:gd name="T37" fmla="*/ 165 h 837"/>
                <a:gd name="T38" fmla="*/ 1791 w 3582"/>
                <a:gd name="T39" fmla="*/ 837 h 837"/>
                <a:gd name="T40" fmla="*/ 58 w 3582"/>
                <a:gd name="T41" fmla="*/ 165 h 837"/>
                <a:gd name="T42" fmla="*/ 39 w 3582"/>
                <a:gd name="T43" fmla="*/ 155 h 837"/>
                <a:gd name="T44" fmla="*/ 23 w 3582"/>
                <a:gd name="T45" fmla="*/ 142 h 837"/>
                <a:gd name="T46" fmla="*/ 11 w 3582"/>
                <a:gd name="T47" fmla="*/ 126 h 837"/>
                <a:gd name="T48" fmla="*/ 3 w 3582"/>
                <a:gd name="T49" fmla="*/ 109 h 837"/>
                <a:gd name="T50" fmla="*/ 0 w 3582"/>
                <a:gd name="T51" fmla="*/ 90 h 837"/>
                <a:gd name="T52" fmla="*/ 1 w 3582"/>
                <a:gd name="T53" fmla="*/ 71 h 837"/>
                <a:gd name="T54" fmla="*/ 8 w 3582"/>
                <a:gd name="T55" fmla="*/ 52 h 837"/>
                <a:gd name="T56" fmla="*/ 19 w 3582"/>
                <a:gd name="T57" fmla="*/ 35 h 837"/>
                <a:gd name="T58" fmla="*/ 33 w 3582"/>
                <a:gd name="T59" fmla="*/ 21 h 837"/>
                <a:gd name="T60" fmla="*/ 51 w 3582"/>
                <a:gd name="T61" fmla="*/ 10 h 837"/>
                <a:gd name="T62" fmla="*/ 70 w 3582"/>
                <a:gd name="T63" fmla="*/ 3 h 837"/>
                <a:gd name="T64" fmla="*/ 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91" y="0"/>
                  </a:moveTo>
                  <a:lnTo>
                    <a:pt x="112" y="1"/>
                  </a:lnTo>
                  <a:lnTo>
                    <a:pt x="133" y="7"/>
                  </a:lnTo>
                  <a:lnTo>
                    <a:pt x="1791" y="648"/>
                  </a:lnTo>
                  <a:lnTo>
                    <a:pt x="3449" y="7"/>
                  </a:lnTo>
                  <a:lnTo>
                    <a:pt x="3470" y="1"/>
                  </a:lnTo>
                  <a:lnTo>
                    <a:pt x="3491" y="0"/>
                  </a:lnTo>
                  <a:lnTo>
                    <a:pt x="3512" y="3"/>
                  </a:lnTo>
                  <a:lnTo>
                    <a:pt x="3532" y="10"/>
                  </a:lnTo>
                  <a:lnTo>
                    <a:pt x="3549" y="21"/>
                  </a:lnTo>
                  <a:lnTo>
                    <a:pt x="3564" y="35"/>
                  </a:lnTo>
                  <a:lnTo>
                    <a:pt x="3575" y="52"/>
                  </a:lnTo>
                  <a:lnTo>
                    <a:pt x="3581" y="71"/>
                  </a:lnTo>
                  <a:lnTo>
                    <a:pt x="3582" y="90"/>
                  </a:lnTo>
                  <a:lnTo>
                    <a:pt x="3579" y="109"/>
                  </a:lnTo>
                  <a:lnTo>
                    <a:pt x="3571" y="126"/>
                  </a:lnTo>
                  <a:lnTo>
                    <a:pt x="3559" y="142"/>
                  </a:lnTo>
                  <a:lnTo>
                    <a:pt x="3544" y="155"/>
                  </a:lnTo>
                  <a:lnTo>
                    <a:pt x="3525" y="165"/>
                  </a:lnTo>
                  <a:lnTo>
                    <a:pt x="1791" y="837"/>
                  </a:lnTo>
                  <a:lnTo>
                    <a:pt x="58" y="165"/>
                  </a:lnTo>
                  <a:lnTo>
                    <a:pt x="39" y="155"/>
                  </a:lnTo>
                  <a:lnTo>
                    <a:pt x="23" y="142"/>
                  </a:lnTo>
                  <a:lnTo>
                    <a:pt x="11" y="126"/>
                  </a:lnTo>
                  <a:lnTo>
                    <a:pt x="3" y="109"/>
                  </a:lnTo>
                  <a:lnTo>
                    <a:pt x="0" y="90"/>
                  </a:lnTo>
                  <a:lnTo>
                    <a:pt x="1" y="71"/>
                  </a:lnTo>
                  <a:lnTo>
                    <a:pt x="8" y="52"/>
                  </a:lnTo>
                  <a:lnTo>
                    <a:pt x="19" y="35"/>
                  </a:lnTo>
                  <a:lnTo>
                    <a:pt x="33" y="21"/>
                  </a:lnTo>
                  <a:lnTo>
                    <a:pt x="51" y="10"/>
                  </a:lnTo>
                  <a:lnTo>
                    <a:pt x="70" y="3"/>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9" name="Freeform 152"/>
            <p:cNvSpPr/>
            <p:nvPr/>
          </p:nvSpPr>
          <p:spPr bwMode="auto">
            <a:xfrm>
              <a:off x="4859338" y="4092576"/>
              <a:ext cx="568325" cy="147638"/>
            </a:xfrm>
            <a:custGeom>
              <a:avLst/>
              <a:gdLst>
                <a:gd name="T0" fmla="*/ 3491 w 3582"/>
                <a:gd name="T1" fmla="*/ 0 h 837"/>
                <a:gd name="T2" fmla="*/ 3512 w 3582"/>
                <a:gd name="T3" fmla="*/ 3 h 837"/>
                <a:gd name="T4" fmla="*/ 3532 w 3582"/>
                <a:gd name="T5" fmla="*/ 10 h 837"/>
                <a:gd name="T6" fmla="*/ 3549 w 3582"/>
                <a:gd name="T7" fmla="*/ 21 h 837"/>
                <a:gd name="T8" fmla="*/ 3564 w 3582"/>
                <a:gd name="T9" fmla="*/ 35 h 837"/>
                <a:gd name="T10" fmla="*/ 3575 w 3582"/>
                <a:gd name="T11" fmla="*/ 52 h 837"/>
                <a:gd name="T12" fmla="*/ 3581 w 3582"/>
                <a:gd name="T13" fmla="*/ 71 h 837"/>
                <a:gd name="T14" fmla="*/ 3582 w 3582"/>
                <a:gd name="T15" fmla="*/ 92 h 837"/>
                <a:gd name="T16" fmla="*/ 3579 w 3582"/>
                <a:gd name="T17" fmla="*/ 110 h 837"/>
                <a:gd name="T18" fmla="*/ 3571 w 3582"/>
                <a:gd name="T19" fmla="*/ 128 h 837"/>
                <a:gd name="T20" fmla="*/ 3559 w 3582"/>
                <a:gd name="T21" fmla="*/ 143 h 837"/>
                <a:gd name="T22" fmla="*/ 3544 w 3582"/>
                <a:gd name="T23" fmla="*/ 156 h 837"/>
                <a:gd name="T24" fmla="*/ 3525 w 3582"/>
                <a:gd name="T25" fmla="*/ 166 h 837"/>
                <a:gd name="T26" fmla="*/ 1791 w 3582"/>
                <a:gd name="T27" fmla="*/ 837 h 837"/>
                <a:gd name="T28" fmla="*/ 58 w 3582"/>
                <a:gd name="T29" fmla="*/ 166 h 837"/>
                <a:gd name="T30" fmla="*/ 39 w 3582"/>
                <a:gd name="T31" fmla="*/ 156 h 837"/>
                <a:gd name="T32" fmla="*/ 23 w 3582"/>
                <a:gd name="T33" fmla="*/ 143 h 837"/>
                <a:gd name="T34" fmla="*/ 11 w 3582"/>
                <a:gd name="T35" fmla="*/ 128 h 837"/>
                <a:gd name="T36" fmla="*/ 3 w 3582"/>
                <a:gd name="T37" fmla="*/ 110 h 837"/>
                <a:gd name="T38" fmla="*/ 0 w 3582"/>
                <a:gd name="T39" fmla="*/ 92 h 837"/>
                <a:gd name="T40" fmla="*/ 1 w 3582"/>
                <a:gd name="T41" fmla="*/ 71 h 837"/>
                <a:gd name="T42" fmla="*/ 8 w 3582"/>
                <a:gd name="T43" fmla="*/ 52 h 837"/>
                <a:gd name="T44" fmla="*/ 19 w 3582"/>
                <a:gd name="T45" fmla="*/ 35 h 837"/>
                <a:gd name="T46" fmla="*/ 33 w 3582"/>
                <a:gd name="T47" fmla="*/ 21 h 837"/>
                <a:gd name="T48" fmla="*/ 51 w 3582"/>
                <a:gd name="T49" fmla="*/ 10 h 837"/>
                <a:gd name="T50" fmla="*/ 70 w 3582"/>
                <a:gd name="T51" fmla="*/ 3 h 837"/>
                <a:gd name="T52" fmla="*/ 91 w 3582"/>
                <a:gd name="T53" fmla="*/ 0 h 837"/>
                <a:gd name="T54" fmla="*/ 112 w 3582"/>
                <a:gd name="T55" fmla="*/ 1 h 837"/>
                <a:gd name="T56" fmla="*/ 133 w 3582"/>
                <a:gd name="T57" fmla="*/ 7 h 837"/>
                <a:gd name="T58" fmla="*/ 1791 w 3582"/>
                <a:gd name="T59" fmla="*/ 650 h 837"/>
                <a:gd name="T60" fmla="*/ 3449 w 3582"/>
                <a:gd name="T61" fmla="*/ 7 h 837"/>
                <a:gd name="T62" fmla="*/ 3470 w 3582"/>
                <a:gd name="T63" fmla="*/ 1 h 837"/>
                <a:gd name="T64" fmla="*/ 34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3491" y="0"/>
                  </a:moveTo>
                  <a:lnTo>
                    <a:pt x="3512" y="3"/>
                  </a:lnTo>
                  <a:lnTo>
                    <a:pt x="3532" y="10"/>
                  </a:lnTo>
                  <a:lnTo>
                    <a:pt x="3549" y="21"/>
                  </a:lnTo>
                  <a:lnTo>
                    <a:pt x="3564" y="35"/>
                  </a:lnTo>
                  <a:lnTo>
                    <a:pt x="3575" y="52"/>
                  </a:lnTo>
                  <a:lnTo>
                    <a:pt x="3581" y="71"/>
                  </a:lnTo>
                  <a:lnTo>
                    <a:pt x="3582" y="92"/>
                  </a:lnTo>
                  <a:lnTo>
                    <a:pt x="3579" y="110"/>
                  </a:lnTo>
                  <a:lnTo>
                    <a:pt x="3571" y="128"/>
                  </a:lnTo>
                  <a:lnTo>
                    <a:pt x="3559" y="143"/>
                  </a:lnTo>
                  <a:lnTo>
                    <a:pt x="3544" y="156"/>
                  </a:lnTo>
                  <a:lnTo>
                    <a:pt x="3525" y="166"/>
                  </a:lnTo>
                  <a:lnTo>
                    <a:pt x="1791" y="837"/>
                  </a:lnTo>
                  <a:lnTo>
                    <a:pt x="58" y="166"/>
                  </a:lnTo>
                  <a:lnTo>
                    <a:pt x="39" y="156"/>
                  </a:lnTo>
                  <a:lnTo>
                    <a:pt x="23" y="143"/>
                  </a:lnTo>
                  <a:lnTo>
                    <a:pt x="11" y="128"/>
                  </a:lnTo>
                  <a:lnTo>
                    <a:pt x="3" y="110"/>
                  </a:lnTo>
                  <a:lnTo>
                    <a:pt x="0" y="92"/>
                  </a:lnTo>
                  <a:lnTo>
                    <a:pt x="1" y="71"/>
                  </a:lnTo>
                  <a:lnTo>
                    <a:pt x="8" y="52"/>
                  </a:lnTo>
                  <a:lnTo>
                    <a:pt x="19" y="35"/>
                  </a:lnTo>
                  <a:lnTo>
                    <a:pt x="33" y="21"/>
                  </a:lnTo>
                  <a:lnTo>
                    <a:pt x="51" y="10"/>
                  </a:lnTo>
                  <a:lnTo>
                    <a:pt x="70" y="3"/>
                  </a:lnTo>
                  <a:lnTo>
                    <a:pt x="91" y="0"/>
                  </a:lnTo>
                  <a:lnTo>
                    <a:pt x="112" y="1"/>
                  </a:lnTo>
                  <a:lnTo>
                    <a:pt x="133" y="7"/>
                  </a:lnTo>
                  <a:lnTo>
                    <a:pt x="1791" y="650"/>
                  </a:lnTo>
                  <a:lnTo>
                    <a:pt x="3449" y="7"/>
                  </a:lnTo>
                  <a:lnTo>
                    <a:pt x="3470" y="1"/>
                  </a:lnTo>
                  <a:lnTo>
                    <a:pt x="34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0" name="Freeform 153"/>
            <p:cNvSpPr/>
            <p:nvPr/>
          </p:nvSpPr>
          <p:spPr bwMode="auto">
            <a:xfrm>
              <a:off x="4859338" y="4152901"/>
              <a:ext cx="568325" cy="147638"/>
            </a:xfrm>
            <a:custGeom>
              <a:avLst/>
              <a:gdLst>
                <a:gd name="T0" fmla="*/ 91 w 3582"/>
                <a:gd name="T1" fmla="*/ 0 h 838"/>
                <a:gd name="T2" fmla="*/ 112 w 3582"/>
                <a:gd name="T3" fmla="*/ 2 h 838"/>
                <a:gd name="T4" fmla="*/ 133 w 3582"/>
                <a:gd name="T5" fmla="*/ 8 h 838"/>
                <a:gd name="T6" fmla="*/ 1791 w 3582"/>
                <a:gd name="T7" fmla="*/ 650 h 838"/>
                <a:gd name="T8" fmla="*/ 3449 w 3582"/>
                <a:gd name="T9" fmla="*/ 8 h 838"/>
                <a:gd name="T10" fmla="*/ 3470 w 3582"/>
                <a:gd name="T11" fmla="*/ 2 h 838"/>
                <a:gd name="T12" fmla="*/ 3491 w 3582"/>
                <a:gd name="T13" fmla="*/ 1 h 838"/>
                <a:gd name="T14" fmla="*/ 3512 w 3582"/>
                <a:gd name="T15" fmla="*/ 5 h 838"/>
                <a:gd name="T16" fmla="*/ 3532 w 3582"/>
                <a:gd name="T17" fmla="*/ 12 h 838"/>
                <a:gd name="T18" fmla="*/ 3549 w 3582"/>
                <a:gd name="T19" fmla="*/ 22 h 838"/>
                <a:gd name="T20" fmla="*/ 3564 w 3582"/>
                <a:gd name="T21" fmla="*/ 36 h 838"/>
                <a:gd name="T22" fmla="*/ 3575 w 3582"/>
                <a:gd name="T23" fmla="*/ 54 h 838"/>
                <a:gd name="T24" fmla="*/ 3581 w 3582"/>
                <a:gd name="T25" fmla="*/ 73 h 838"/>
                <a:gd name="T26" fmla="*/ 3582 w 3582"/>
                <a:gd name="T27" fmla="*/ 92 h 838"/>
                <a:gd name="T28" fmla="*/ 3579 w 3582"/>
                <a:gd name="T29" fmla="*/ 111 h 838"/>
                <a:gd name="T30" fmla="*/ 3571 w 3582"/>
                <a:gd name="T31" fmla="*/ 128 h 838"/>
                <a:gd name="T32" fmla="*/ 3559 w 3582"/>
                <a:gd name="T33" fmla="*/ 144 h 838"/>
                <a:gd name="T34" fmla="*/ 3544 w 3582"/>
                <a:gd name="T35" fmla="*/ 157 h 838"/>
                <a:gd name="T36" fmla="*/ 3525 w 3582"/>
                <a:gd name="T37" fmla="*/ 167 h 838"/>
                <a:gd name="T38" fmla="*/ 1791 w 3582"/>
                <a:gd name="T39" fmla="*/ 838 h 838"/>
                <a:gd name="T40" fmla="*/ 58 w 3582"/>
                <a:gd name="T41" fmla="*/ 167 h 838"/>
                <a:gd name="T42" fmla="*/ 39 w 3582"/>
                <a:gd name="T43" fmla="*/ 157 h 838"/>
                <a:gd name="T44" fmla="*/ 23 w 3582"/>
                <a:gd name="T45" fmla="*/ 144 h 838"/>
                <a:gd name="T46" fmla="*/ 11 w 3582"/>
                <a:gd name="T47" fmla="*/ 128 h 838"/>
                <a:gd name="T48" fmla="*/ 3 w 3582"/>
                <a:gd name="T49" fmla="*/ 111 h 838"/>
                <a:gd name="T50" fmla="*/ 0 w 3582"/>
                <a:gd name="T51" fmla="*/ 92 h 838"/>
                <a:gd name="T52" fmla="*/ 1 w 3582"/>
                <a:gd name="T53" fmla="*/ 73 h 838"/>
                <a:gd name="T54" fmla="*/ 8 w 3582"/>
                <a:gd name="T55" fmla="*/ 54 h 838"/>
                <a:gd name="T56" fmla="*/ 19 w 3582"/>
                <a:gd name="T57" fmla="*/ 36 h 838"/>
                <a:gd name="T58" fmla="*/ 33 w 3582"/>
                <a:gd name="T59" fmla="*/ 22 h 838"/>
                <a:gd name="T60" fmla="*/ 51 w 3582"/>
                <a:gd name="T61" fmla="*/ 12 h 838"/>
                <a:gd name="T62" fmla="*/ 70 w 3582"/>
                <a:gd name="T63" fmla="*/ 4 h 838"/>
                <a:gd name="T64" fmla="*/ 91 w 3582"/>
                <a:gd name="T6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8">
                  <a:moveTo>
                    <a:pt x="91" y="0"/>
                  </a:moveTo>
                  <a:lnTo>
                    <a:pt x="112" y="2"/>
                  </a:lnTo>
                  <a:lnTo>
                    <a:pt x="133" y="8"/>
                  </a:lnTo>
                  <a:lnTo>
                    <a:pt x="1791" y="650"/>
                  </a:lnTo>
                  <a:lnTo>
                    <a:pt x="3449" y="8"/>
                  </a:lnTo>
                  <a:lnTo>
                    <a:pt x="3470" y="2"/>
                  </a:lnTo>
                  <a:lnTo>
                    <a:pt x="3491" y="1"/>
                  </a:lnTo>
                  <a:lnTo>
                    <a:pt x="3512" y="5"/>
                  </a:lnTo>
                  <a:lnTo>
                    <a:pt x="3532" y="12"/>
                  </a:lnTo>
                  <a:lnTo>
                    <a:pt x="3549" y="22"/>
                  </a:lnTo>
                  <a:lnTo>
                    <a:pt x="3564" y="36"/>
                  </a:lnTo>
                  <a:lnTo>
                    <a:pt x="3575" y="54"/>
                  </a:lnTo>
                  <a:lnTo>
                    <a:pt x="3581" y="73"/>
                  </a:lnTo>
                  <a:lnTo>
                    <a:pt x="3582" y="92"/>
                  </a:lnTo>
                  <a:lnTo>
                    <a:pt x="3579" y="111"/>
                  </a:lnTo>
                  <a:lnTo>
                    <a:pt x="3571" y="128"/>
                  </a:lnTo>
                  <a:lnTo>
                    <a:pt x="3559" y="144"/>
                  </a:lnTo>
                  <a:lnTo>
                    <a:pt x="3544" y="157"/>
                  </a:lnTo>
                  <a:lnTo>
                    <a:pt x="3525" y="167"/>
                  </a:lnTo>
                  <a:lnTo>
                    <a:pt x="1791" y="838"/>
                  </a:lnTo>
                  <a:lnTo>
                    <a:pt x="58" y="167"/>
                  </a:lnTo>
                  <a:lnTo>
                    <a:pt x="39" y="157"/>
                  </a:lnTo>
                  <a:lnTo>
                    <a:pt x="23" y="144"/>
                  </a:lnTo>
                  <a:lnTo>
                    <a:pt x="11" y="128"/>
                  </a:lnTo>
                  <a:lnTo>
                    <a:pt x="3" y="111"/>
                  </a:lnTo>
                  <a:lnTo>
                    <a:pt x="0" y="92"/>
                  </a:lnTo>
                  <a:lnTo>
                    <a:pt x="1" y="73"/>
                  </a:lnTo>
                  <a:lnTo>
                    <a:pt x="8" y="54"/>
                  </a:lnTo>
                  <a:lnTo>
                    <a:pt x="19" y="36"/>
                  </a:lnTo>
                  <a:lnTo>
                    <a:pt x="33" y="22"/>
                  </a:lnTo>
                  <a:lnTo>
                    <a:pt x="51" y="12"/>
                  </a:lnTo>
                  <a:lnTo>
                    <a:pt x="70" y="4"/>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sp>
        <p:nvSpPr>
          <p:cNvPr id="20" name="文本框 19"/>
          <p:cNvSpPr txBox="1"/>
          <p:nvPr/>
        </p:nvSpPr>
        <p:spPr>
          <a:xfrm>
            <a:off x="1115438" y="2151822"/>
            <a:ext cx="7760970" cy="2122805"/>
          </a:xfrm>
          <a:prstGeom prst="rect">
            <a:avLst/>
          </a:prstGeom>
          <a:noFill/>
        </p:spPr>
        <p:txBody>
          <a:bodyPr wrap="none" rtlCol="0">
            <a:spAutoFit/>
            <a:scene3d>
              <a:camera prst="orthographicFront"/>
              <a:lightRig rig="threePt" dir="t"/>
            </a:scene3d>
          </a:bodyPr>
          <a:lstStyle/>
          <a:p>
            <a:pPr algn="l"/>
            <a:r>
              <a:rPr sz="6600" b="1" dirty="0" smtClean="0">
                <a:solidFill>
                  <a:schemeClr val="accent1"/>
                </a:solidFill>
                <a:effectLst/>
                <a:latin typeface="宋体" panose="02010600030101010101" pitchFamily="2" charset="-122"/>
                <a:ea typeface="宋体" panose="02010600030101010101" pitchFamily="2" charset="-122"/>
              </a:rPr>
              <a:t>第五讲　</a:t>
            </a:r>
            <a:endParaRPr sz="6600" b="1" dirty="0" smtClean="0">
              <a:solidFill>
                <a:schemeClr val="accent1"/>
              </a:solidFill>
              <a:effectLst/>
              <a:latin typeface="宋体" panose="02010600030101010101" pitchFamily="2" charset="-122"/>
              <a:ea typeface="宋体" panose="02010600030101010101" pitchFamily="2" charset="-122"/>
            </a:endParaRPr>
          </a:p>
          <a:p>
            <a:pPr algn="l"/>
            <a:r>
              <a:rPr sz="6600" b="1" dirty="0" smtClean="0">
                <a:solidFill>
                  <a:schemeClr val="accent1"/>
                </a:solidFill>
                <a:effectLst/>
                <a:latin typeface="宋体" panose="02010600030101010101" pitchFamily="2" charset="-122"/>
                <a:ea typeface="宋体" panose="02010600030101010101" pitchFamily="2" charset="-122"/>
              </a:rPr>
              <a:t>彬彬有礼　温文尔雅</a:t>
            </a:r>
            <a:endParaRPr lang="zh-CN" altLang="en-US" sz="6600" b="1" dirty="0" smtClean="0">
              <a:solidFill>
                <a:schemeClr val="accent1"/>
              </a:solidFill>
              <a:effectLst/>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370796" y="1497802"/>
            <a:ext cx="1415772" cy="830997"/>
          </a:xfrm>
          <a:prstGeom prst="rect">
            <a:avLst/>
          </a:prstGeom>
          <a:noFill/>
        </p:spPr>
        <p:txBody>
          <a:bodyPr wrap="none" rtlCol="0">
            <a:spAutoFit/>
          </a:bodyPr>
          <a:lstStyle/>
          <a:p>
            <a:r>
              <a:rPr lang="zh-CN" altLang="en-US" sz="4800" dirty="0" smtClean="0">
                <a:solidFill>
                  <a:schemeClr val="tx1">
                    <a:lumMod val="75000"/>
                    <a:lumOff val="25000"/>
                  </a:schemeClr>
                </a:solidFill>
                <a:latin typeface="汉仪文黑-55简" panose="00020600040101010101" pitchFamily="18" charset="-122"/>
                <a:ea typeface="汉仪文黑-55简" panose="00020600040101010101" pitchFamily="18" charset="-122"/>
              </a:rPr>
              <a:t>目录</a:t>
            </a:r>
            <a:endParaRPr lang="zh-CN" altLang="en-US" sz="4800" dirty="0">
              <a:solidFill>
                <a:schemeClr val="tx1">
                  <a:lumMod val="75000"/>
                  <a:lumOff val="25000"/>
                </a:schemeClr>
              </a:solidFill>
              <a:latin typeface="汉仪文黑-55简" panose="00020600040101010101" pitchFamily="18" charset="-122"/>
              <a:ea typeface="汉仪文黑-55简" panose="00020600040101010101" pitchFamily="18" charset="-122"/>
            </a:endParaRPr>
          </a:p>
        </p:txBody>
      </p:sp>
      <p:sp>
        <p:nvSpPr>
          <p:cNvPr id="3" name="文本框 2"/>
          <p:cNvSpPr txBox="1"/>
          <p:nvPr/>
        </p:nvSpPr>
        <p:spPr>
          <a:xfrm>
            <a:off x="4822076" y="2328799"/>
            <a:ext cx="2795958" cy="400110"/>
          </a:xfrm>
          <a:prstGeom prst="rect">
            <a:avLst/>
          </a:prstGeom>
          <a:noFill/>
        </p:spPr>
        <p:txBody>
          <a:bodyPr wrap="none" rtlCol="0">
            <a:spAutoFit/>
          </a:bodyPr>
          <a:lstStyle/>
          <a:p>
            <a:r>
              <a:rPr lang="en-US" altLang="zh-CN" sz="2000" spc="1200" dirty="0" smtClean="0">
                <a:latin typeface="汉仪文黑-55简" panose="00020600040101010101" pitchFamily="18" charset="-122"/>
                <a:ea typeface="汉仪文黑-55简" panose="00020600040101010101" pitchFamily="18" charset="-122"/>
              </a:rPr>
              <a:t>CONTENTS</a:t>
            </a:r>
            <a:endParaRPr lang="zh-CN" altLang="en-US" sz="2000" spc="1200" dirty="0">
              <a:latin typeface="汉仪文黑-55简" panose="00020600040101010101" pitchFamily="18" charset="-122"/>
              <a:ea typeface="汉仪文黑-55简" panose="00020600040101010101" pitchFamily="18" charset="-122"/>
            </a:endParaRPr>
          </a:p>
        </p:txBody>
      </p:sp>
      <p:cxnSp>
        <p:nvCxnSpPr>
          <p:cNvPr id="6" name="直接连接符 5"/>
          <p:cNvCxnSpPr/>
          <p:nvPr/>
        </p:nvCxnSpPr>
        <p:spPr>
          <a:xfrm>
            <a:off x="5596600" y="2918690"/>
            <a:ext cx="1027545"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3153867" y="3389981"/>
            <a:ext cx="720436" cy="720436"/>
          </a:xfrm>
          <a:prstGeom prst="round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827094" y="3374888"/>
            <a:ext cx="720436" cy="720436"/>
          </a:xfrm>
          <a:prstGeom prst="round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8488970" y="3368046"/>
            <a:ext cx="720436" cy="720436"/>
          </a:xfrm>
          <a:prstGeom prst="round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206949"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01</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6" name="文本框 35"/>
          <p:cNvSpPr txBox="1"/>
          <p:nvPr/>
        </p:nvSpPr>
        <p:spPr>
          <a:xfrm>
            <a:off x="5906092"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02</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7" name="文本框 36"/>
          <p:cNvSpPr txBox="1"/>
          <p:nvPr/>
        </p:nvSpPr>
        <p:spPr>
          <a:xfrm>
            <a:off x="8552500" y="3482938"/>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03</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12" name="文本框 11"/>
          <p:cNvSpPr txBox="1"/>
          <p:nvPr/>
        </p:nvSpPr>
        <p:spPr>
          <a:xfrm>
            <a:off x="2817479" y="4343779"/>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9" name="文本框 38"/>
          <p:cNvSpPr txBox="1"/>
          <p:nvPr/>
        </p:nvSpPr>
        <p:spPr>
          <a:xfrm>
            <a:off x="5518448" y="4347595"/>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0" name="文本框 39"/>
          <p:cNvSpPr txBox="1"/>
          <p:nvPr/>
        </p:nvSpPr>
        <p:spPr>
          <a:xfrm>
            <a:off x="8151749" y="4338302"/>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5" name="矩形 44"/>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down)">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086246" y="2461442"/>
            <a:ext cx="2212119" cy="1939658"/>
          </a:xfrm>
          <a:prstGeom prst="roundRect">
            <a:avLst>
              <a:gd name="adj" fmla="val 12232"/>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33261" y="2964018"/>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22733" y="2855151"/>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394460" y="1450975"/>
            <a:ext cx="5784215" cy="4246245"/>
          </a:xfrm>
          <a:prstGeom prst="rect">
            <a:avLst/>
          </a:prstGeom>
          <a:noFill/>
        </p:spPr>
        <p:txBody>
          <a:bodyPr wrap="square" rtlCol="0">
            <a:spAutoFit/>
          </a:bodyPr>
          <a:p>
            <a:pPr indent="0" fontAlgn="auto">
              <a:lnSpc>
                <a:spcPct val="150000"/>
              </a:lnSpc>
            </a:pPr>
            <a:r>
              <a:rPr lang="zh-CN" altLang="en-US"/>
              <a:t>文明程度是一个社会发展进步的标尺，大学生的文明行为对于促进社会主义精神文明建设以及构建社会主义和谐社会起着巨大的促进作用。作为未来中国特色社会主义事业建设者的大学生，对大学生的文明行为教育是整个社会文明进步的强烈要求和现实需要。从高校思想政治教育层面来看，对大学生进行系统的文明行为教育，既有利于创新高效德育工作的教育教学理念，强化高校大学生思想政治教育的实效性，也有利于大学生与他人形成良好和谐的人际关系，从而对于构建美丽和谐校园，营造文明的校园氛围，也具有重要的实践意义。</a:t>
            </a:r>
            <a:endParaRPr lang="zh-CN" altLang="en-US"/>
          </a:p>
        </p:txBody>
      </p:sp>
      <p:pic>
        <p:nvPicPr>
          <p:cNvPr id="100" name="图片 99"/>
          <p:cNvPicPr/>
          <p:nvPr>
            <p:custDataLst>
              <p:tags r:id="rId1"/>
            </p:custDataLst>
          </p:nvPr>
        </p:nvPicPr>
        <p:blipFill>
          <a:blip r:embed="rId2"/>
          <a:srcRect r="1146" b="7570"/>
          <a:stretch>
            <a:fillRect/>
          </a:stretch>
        </p:blipFill>
        <p:spPr>
          <a:xfrm>
            <a:off x="7178675" y="1838325"/>
            <a:ext cx="4362450" cy="310007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41664" y="2383525"/>
            <a:ext cx="2212119" cy="1939658"/>
          </a:xfrm>
          <a:prstGeom prst="roundRect">
            <a:avLst>
              <a:gd name="adj" fmla="val 12232"/>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32799" y="2882926"/>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78151"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06939"/>
            <a:ext cx="5902960"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一、大学生文明习惯素养培育的内涵</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1336675" y="1546225"/>
            <a:ext cx="6198235" cy="4246245"/>
          </a:xfrm>
          <a:prstGeom prst="rect">
            <a:avLst/>
          </a:prstGeom>
          <a:noFill/>
        </p:spPr>
        <p:txBody>
          <a:bodyPr wrap="square" rtlCol="0">
            <a:spAutoFit/>
          </a:bodyPr>
          <a:p>
            <a:pPr indent="0" fontAlgn="auto">
              <a:lnSpc>
                <a:spcPct val="150000"/>
              </a:lnSpc>
            </a:pPr>
            <a:r>
              <a:rPr lang="zh-CN" altLang="en-US"/>
              <a:t>在经济信息全球化的影响下，世界范围内各种思想文化思潮相互碰撞，人们的思想、道德和价值观念发生深刻的变化，社会意识和社会价值取向在日益多元化。广大学生们的世界观和价值观的取向也在多元化，这是我们所不得不面对的现实。文明行为是一个人最基本的道德素质，文明行为的形成依赖于道德教育培养，而道德教育现状急待改进。实际中德育目标在确立上存在着理想化的倾向，这就导致有意无意的拔高学生的道德水平，而在实际的德育活动中对于正处于生理和心理发展期的大学生来讲只是肤浅的、唯心的理解它，得不到大学生内心的认同甚至极易产生逆反心理。</a:t>
            </a:r>
            <a:endParaRPr lang="zh-CN" altLang="en-US"/>
          </a:p>
        </p:txBody>
      </p:sp>
      <p:pic>
        <p:nvPicPr>
          <p:cNvPr id="101" name="图片 100"/>
          <p:cNvPicPr/>
          <p:nvPr>
            <p:custDataLst>
              <p:tags r:id="rId1"/>
            </p:custDataLst>
          </p:nvPr>
        </p:nvPicPr>
        <p:blipFill>
          <a:blip r:embed="rId2"/>
          <a:stretch>
            <a:fillRect/>
          </a:stretch>
        </p:blipFill>
        <p:spPr>
          <a:xfrm>
            <a:off x="7888605" y="1692910"/>
            <a:ext cx="3235960" cy="347218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06939"/>
            <a:ext cx="6260465"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二、大学生文明习惯素养培育的必要性</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pic>
        <p:nvPicPr>
          <p:cNvPr id="102" name="图片 101"/>
          <p:cNvPicPr/>
          <p:nvPr>
            <p:custDataLst>
              <p:tags r:id="rId1"/>
            </p:custDataLst>
          </p:nvPr>
        </p:nvPicPr>
        <p:blipFill>
          <a:blip r:embed="rId2"/>
          <a:stretch>
            <a:fillRect/>
          </a:stretch>
        </p:blipFill>
        <p:spPr>
          <a:xfrm>
            <a:off x="7676515" y="1576705"/>
            <a:ext cx="3806825" cy="3810000"/>
          </a:xfrm>
          <a:prstGeom prst="rect">
            <a:avLst/>
          </a:prstGeom>
          <a:noFill/>
          <a:ln w="9525">
            <a:noFill/>
          </a:ln>
        </p:spPr>
      </p:pic>
      <p:sp>
        <p:nvSpPr>
          <p:cNvPr id="3" name="圆角矩形 2"/>
          <p:cNvSpPr/>
          <p:nvPr/>
        </p:nvSpPr>
        <p:spPr>
          <a:xfrm>
            <a:off x="871220" y="1393825"/>
            <a:ext cx="6459855" cy="2134235"/>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4" name="文本框 3"/>
          <p:cNvSpPr txBox="1"/>
          <p:nvPr/>
        </p:nvSpPr>
        <p:spPr>
          <a:xfrm>
            <a:off x="1176655" y="1421765"/>
            <a:ext cx="6012180" cy="2168525"/>
          </a:xfrm>
          <a:prstGeom prst="rect">
            <a:avLst/>
          </a:prstGeom>
          <a:noFill/>
        </p:spPr>
        <p:txBody>
          <a:bodyPr wrap="square" rtlCol="0">
            <a:spAutoFit/>
          </a:bodyPr>
          <a:p>
            <a:pPr indent="0" fontAlgn="auto">
              <a:lnSpc>
                <a:spcPct val="150000"/>
              </a:lnSpc>
            </a:pPr>
            <a:r>
              <a:rPr lang="zh-CN" altLang="en-US">
                <a:sym typeface="+mn-ea"/>
              </a:rPr>
              <a:t>大学生文明习惯的养成教育是从内部入手，使大学生从思想内部完全真正的接受并且内化，这就有利于高校思想政治教育的改革，大学生道德素质和综合能力提升，文明习惯养成，他们的精神状态和行为风尚代表了校风、学风，更有助于高校学风建设。</a:t>
            </a:r>
            <a:endParaRPr lang="zh-CN" altLang="en-US"/>
          </a:p>
        </p:txBody>
      </p:sp>
      <p:sp>
        <p:nvSpPr>
          <p:cNvPr id="6" name="圆角矩形 5"/>
          <p:cNvSpPr/>
          <p:nvPr>
            <p:custDataLst>
              <p:tags r:id="rId3"/>
            </p:custDataLst>
          </p:nvPr>
        </p:nvSpPr>
        <p:spPr>
          <a:xfrm>
            <a:off x="885190" y="3674745"/>
            <a:ext cx="6459855" cy="2575560"/>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p>
            <a:pPr algn="ctr"/>
            <a:endParaRPr lang="zh-CN" altLang="en-US"/>
          </a:p>
        </p:txBody>
      </p:sp>
      <p:sp>
        <p:nvSpPr>
          <p:cNvPr id="7" name="文本框 6"/>
          <p:cNvSpPr txBox="1"/>
          <p:nvPr>
            <p:custDataLst>
              <p:tags r:id="rId4"/>
            </p:custDataLst>
          </p:nvPr>
        </p:nvSpPr>
        <p:spPr>
          <a:xfrm>
            <a:off x="1176655" y="3639820"/>
            <a:ext cx="6012180" cy="2584450"/>
          </a:xfrm>
          <a:prstGeom prst="rect">
            <a:avLst/>
          </a:prstGeom>
          <a:noFill/>
        </p:spPr>
        <p:txBody>
          <a:bodyPr wrap="square" rtlCol="0">
            <a:spAutoFit/>
          </a:bodyPr>
          <a:p>
            <a:pPr indent="0" fontAlgn="auto">
              <a:lnSpc>
                <a:spcPct val="150000"/>
              </a:lnSpc>
            </a:pPr>
            <a:r>
              <a:rPr lang="zh-CN" altLang="en-US">
                <a:sym typeface="+mn-ea"/>
              </a:rPr>
              <a:t>开展大学生文明习惯养成教育，就是在为社会培育全面发展的人才而努力，高素质、高水平的大学生在社会上才能发挥重要的作用。大学生在激烈的就业竞争市场中，素质体现就会显得尤为重要，素质优良的大学生走向社会才能遵守社会规范，报效社会，这就是除了社会技能以外高校大学生更应该具有的文明习惯。</a:t>
            </a:r>
            <a:endParaRPr lang="zh-CN" altLang="en-US">
              <a:sym typeface="+mn-ea"/>
            </a:endParaRPr>
          </a:p>
        </p:txBody>
      </p:sp>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06939"/>
            <a:ext cx="6617970"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三、大学生践行文明习惯素养存在的问题</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2" name="文本框 1"/>
          <p:cNvSpPr txBox="1"/>
          <p:nvPr/>
        </p:nvSpPr>
        <p:spPr>
          <a:xfrm>
            <a:off x="639445" y="1864995"/>
            <a:ext cx="5913120" cy="3415030"/>
          </a:xfrm>
          <a:prstGeom prst="rect">
            <a:avLst/>
          </a:prstGeom>
          <a:noFill/>
        </p:spPr>
        <p:txBody>
          <a:bodyPr wrap="square" rtlCol="0">
            <a:spAutoFit/>
          </a:bodyPr>
          <a:p>
            <a:pPr indent="0" fontAlgn="auto">
              <a:lnSpc>
                <a:spcPct val="150000"/>
              </a:lnSpc>
            </a:pPr>
            <a:r>
              <a:rPr lang="zh-CN" altLang="en-US"/>
              <a:t>高校文明习惯教育体制不健全。目前我国高校主体仍然主张严格的应试教育，而普遍存在重专业知识传授，轻人文综合素养培养的现象。高校所持有的态度是文明习惯的养成应该在从小就已经建立，到了大学就应该一心学习、培养技能，认为素质教育没有太大的实用价值，这样的观点导致了大学生的现状。所以，高校素质教育体制不健全，没有将文明素质养成提上日程，没有形成一个专业体系，高校文明习惯教育体制的不健全是造成问题的一大原因。</a:t>
            </a:r>
            <a:endParaRPr lang="zh-CN" altLang="en-US"/>
          </a:p>
        </p:txBody>
      </p:sp>
      <p:pic>
        <p:nvPicPr>
          <p:cNvPr id="103" name="图片 102"/>
          <p:cNvPicPr/>
          <p:nvPr>
            <p:custDataLst>
              <p:tags r:id="rId1"/>
            </p:custDataLst>
          </p:nvPr>
        </p:nvPicPr>
        <p:blipFill>
          <a:blip r:embed="rId2"/>
          <a:stretch>
            <a:fillRect/>
          </a:stretch>
        </p:blipFill>
        <p:spPr>
          <a:xfrm>
            <a:off x="7106920" y="1864995"/>
            <a:ext cx="3934460" cy="343979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2*q_h_i*1_3_2"/>
  <p:tag name="KSO_WM_TEMPLATE_CATEGORY" val="diagram"/>
  <p:tag name="KSO_WM_TEMPLATE_INDEX" val="20227967"/>
  <p:tag name="KSO_WM_UNIT_LAYERLEVEL" val="1_1_1"/>
  <p:tag name="KSO_WM_TAG_VERSION" val="1.0"/>
  <p:tag name="KSO_WM_BEAUTIFY_FLAG" val="#wm#"/>
</p:tagLst>
</file>

<file path=ppt/tags/tag11.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2*q_h_a*1_2_1"/>
  <p:tag name="KSO_WM_TEMPLATE_CATEGORY" val="diagram"/>
  <p:tag name="KSO_WM_TEMPLATE_INDEX" val="20227967"/>
  <p:tag name="KSO_WM_UNIT_LAYERLEVEL" val="1_1_1"/>
  <p:tag name="KSO_WM_TAG_VERSION" val="1.0"/>
  <p:tag name="KSO_WM_BEAUTIFY_FLAG" val="#wm#"/>
</p:tagLst>
</file>

<file path=ppt/tags/tag12.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2*q_h_a*1_1_1"/>
  <p:tag name="KSO_WM_TEMPLATE_CATEGORY" val="diagram"/>
  <p:tag name="KSO_WM_TEMPLATE_INDEX" val="20227967"/>
  <p:tag name="KSO_WM_UNIT_LAYERLEVEL" val="1_1_1"/>
  <p:tag name="KSO_WM_TAG_VERSION" val="1.0"/>
  <p:tag name="KSO_WM_BEAUTIFY_FLAG" val="#wm#"/>
</p:tagLst>
</file>

<file path=ppt/tags/tag13.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2*q_h_a*1_3_1"/>
  <p:tag name="KSO_WM_TEMPLATE_CATEGORY" val="diagram"/>
  <p:tag name="KSO_WM_TEMPLATE_INDEX" val="20227967"/>
  <p:tag name="KSO_WM_UNIT_LAYERLEVEL" val="1_1_1"/>
  <p:tag name="KSO_WM_TAG_VERSION" val="1.0"/>
  <p:tag name="KSO_WM_BEAUTIFY_FLAG" val="#wm#"/>
</p:tagLst>
</file>

<file path=ppt/tags/tag14.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2*q_h_x*1_1_1"/>
  <p:tag name="KSO_WM_TEMPLATE_CATEGORY" val="diagram"/>
  <p:tag name="KSO_WM_TEMPLATE_INDEX" val="20227967"/>
  <p:tag name="KSO_WM_UNIT_LAYERLEVEL" val="1_1_1"/>
  <p:tag name="KSO_WM_TAG_VERSION" val="1.0"/>
  <p:tag name="KSO_WM_BEAUTIFY_FLAG" val="#wm#"/>
</p:tagLst>
</file>

<file path=ppt/tags/tag15.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2*q_x*1_1"/>
  <p:tag name="KSO_WM_TEMPLATE_CATEGORY" val="diagram"/>
  <p:tag name="KSO_WM_TEMPLATE_INDEX" val="20227967"/>
  <p:tag name="KSO_WM_UNIT_LAYERLEVEL" val="1_1"/>
  <p:tag name="KSO_WM_TAG_VERSION" val="1.0"/>
  <p:tag name="KSO_WM_BEAUTIFY_FLAG" val="#wm#"/>
</p:tagLst>
</file>

<file path=ppt/tags/tag16.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2*q_h_x*1_2_1"/>
  <p:tag name="KSO_WM_TEMPLATE_CATEGORY" val="diagram"/>
  <p:tag name="KSO_WM_TEMPLATE_INDEX" val="20227967"/>
  <p:tag name="KSO_WM_UNIT_LAYERLEVEL" val="1_1_1"/>
  <p:tag name="KSO_WM_TAG_VERSION" val="1.0"/>
  <p:tag name="KSO_WM_BEAUTIFY_FLAG" val="#wm#"/>
</p:tagLst>
</file>

<file path=ppt/tags/tag17.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2*q_i*1_2"/>
  <p:tag name="KSO_WM_TEMPLATE_CATEGORY" val="diagram"/>
  <p:tag name="KSO_WM_TEMPLATE_INDEX" val="20227967"/>
  <p:tag name="KSO_WM_UNIT_LAYERLEVEL" val="1_1"/>
  <p:tag name="KSO_WM_TAG_VERSION" val="1.0"/>
  <p:tag name="KSO_WM_BEAUTIFY_FLAG" val="#wm#"/>
</p:tagLst>
</file>

<file path=ppt/tags/tag18.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2*q_i*1_3"/>
  <p:tag name="KSO_WM_TEMPLATE_CATEGORY" val="diagram"/>
  <p:tag name="KSO_WM_TEMPLATE_INDEX" val="20227967"/>
  <p:tag name="KSO_WM_UNIT_LAYERLEVEL" val="1_1"/>
  <p:tag name="KSO_WM_TAG_VERSION" val="1.0"/>
  <p:tag name="KSO_WM_BEAUTIFY_FLAG" val="#wm#"/>
</p:tagLst>
</file>

<file path=ppt/tags/tag19.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2*q_i*1_4"/>
  <p:tag name="KSO_WM_TEMPLATE_CATEGORY" val="diagram"/>
  <p:tag name="KSO_WM_TEMPLATE_INDEX" val="20227967"/>
  <p:tag name="KSO_WM_UNIT_LAYERLEVEL" val="1_1"/>
  <p:tag name="KSO_WM_TAG_VERSION" val="1.0"/>
  <p:tag name="KSO_WM_BEAUTIFY_FLAG" val="#wm#"/>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2*q_h_x*1_3_1"/>
  <p:tag name="KSO_WM_TEMPLATE_CATEGORY" val="diagram"/>
  <p:tag name="KSO_WM_TEMPLATE_INDEX" val="20227967"/>
  <p:tag name="KSO_WM_UNIT_LAYERLEVEL" val="1_1_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1*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1*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1*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1*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1*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1*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1*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1*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1*q_i*1_2"/>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1*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1*q_i*1_4"/>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32.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1*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33.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1*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3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1*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35.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1*q_x*1_1"/>
  <p:tag name="KSO_WM_TEMPLATE_CATEGORY" val="diagram"/>
  <p:tag name="KSO_WM_TEMPLATE_INDEX" val="20169785"/>
  <p:tag name="KSO_WM_UNIT_LAYERLEVEL" val="1_1"/>
  <p:tag name="KSO_WM_TAG_VERSION" val="1.0"/>
  <p:tag name="KSO_WM_BEAUTIFY_FLAG" val="#wm#"/>
</p:tagLst>
</file>

<file path=ppt/tags/tag36.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1*q_h_x*1_2_1"/>
  <p:tag name="KSO_WM_TEMPLATE_CATEGORY" val="diagram"/>
  <p:tag name="KSO_WM_TEMPLATE_INDEX" val="20169785"/>
  <p:tag name="KSO_WM_UNIT_LAYERLEVEL" val="1_1_1"/>
  <p:tag name="KSO_WM_TAG_VERSION" val="1.0"/>
  <p:tag name="KSO_WM_BEAUTIFY_FLAG" val="#wm#"/>
</p:tagLst>
</file>

<file path=ppt/tags/tag37.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1*q_h_x*1_1_1"/>
  <p:tag name="KSO_WM_TEMPLATE_CATEGORY" val="diagram"/>
  <p:tag name="KSO_WM_TEMPLATE_INDEX" val="20169785"/>
  <p:tag name="KSO_WM_UNIT_LAYERLEVEL" val="1_1_1"/>
  <p:tag name="KSO_WM_TAG_VERSION" val="1.0"/>
  <p:tag name="KSO_WM_BEAUTIFY_FLAG" val="#wm#"/>
</p:tagLst>
</file>

<file path=ppt/tags/tag38.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1*q_h_x*1_3_1"/>
  <p:tag name="KSO_WM_TEMPLATE_CATEGORY" val="diagram"/>
  <p:tag name="KSO_WM_TEMPLATE_INDEX" val="20169785"/>
  <p:tag name="KSO_WM_UNIT_LAYERLEVEL" val="1_1_1"/>
  <p:tag name="KSO_WM_TAG_VERSION" val="1.0"/>
  <p:tag name="KSO_WM_BEAUTIFY_FLAG" val="#wm#"/>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PP_MARK_KEY" val="7cacf78b-9b70-4a39-840d-a097007d870d"/>
  <p:tag name="COMMONDATA" val="eyJjb3VudCI6NywiaGRpZCI6IjdmNzE3YzM0NDQwZjRhZWNmYTY5ZjYzNzc5YTY3NTI3IiwidXNlckNvdW50Ijo3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2*q_i*1_1"/>
  <p:tag name="KSO_WM_TEMPLATE_CATEGORY" val="diagram"/>
  <p:tag name="KSO_WM_TEMPLATE_INDEX" val="20227967"/>
  <p:tag name="KSO_WM_UNIT_LAYERLEVEL" val="1_1"/>
  <p:tag name="KSO_WM_TAG_VERSION" val="1.0"/>
  <p:tag name="KSO_WM_BEAUTIFY_FLAG" val="#wm#"/>
</p:tagLst>
</file>

<file path=ppt/tags/tag8.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2*q_h_i*1_1_2"/>
  <p:tag name="KSO_WM_TEMPLATE_CATEGORY" val="diagram"/>
  <p:tag name="KSO_WM_TEMPLATE_INDEX" val="20227967"/>
  <p:tag name="KSO_WM_UNIT_LAYERLEVEL" val="1_1_1"/>
  <p:tag name="KSO_WM_TAG_VERSION" val="1.0"/>
  <p:tag name="KSO_WM_BEAUTIFY_FLAG" val="#wm#"/>
</p:tagLst>
</file>

<file path=ppt/tags/tag9.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2*q_h_i*1_2_2"/>
  <p:tag name="KSO_WM_TEMPLATE_CATEGORY" val="diagram"/>
  <p:tag name="KSO_WM_TEMPLATE_INDEX" val="20227967"/>
  <p:tag name="KSO_WM_UNIT_LAYERLEVEL" val="1_1_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2493</Words>
  <Application>WPS 演示</Application>
  <PresentationFormat>宽屏</PresentationFormat>
  <Paragraphs>111</Paragraphs>
  <Slides>17</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17</vt:i4>
      </vt:variant>
    </vt:vector>
  </HeadingPairs>
  <TitlesOfParts>
    <vt:vector size="31" baseType="lpstr">
      <vt:lpstr>Arial</vt:lpstr>
      <vt:lpstr>宋体</vt:lpstr>
      <vt:lpstr>Wingdings</vt:lpstr>
      <vt:lpstr>黑体</vt:lpstr>
      <vt:lpstr>汉仪文黑-55简</vt:lpstr>
      <vt:lpstr>Gill Sans</vt:lpstr>
      <vt:lpstr>微软雅黑</vt:lpstr>
      <vt:lpstr>Calibri</vt:lpstr>
      <vt:lpstr>Arial Unicode MS</vt:lpstr>
      <vt:lpstr>Calibri Light</vt:lpstr>
      <vt:lpstr>Segoe Print</vt:lpstr>
      <vt:lpstr>思源黑体 CN Bold</vt:lpstr>
      <vt:lpstr>思源黑体 CN Regular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尹 欢</dc:creator>
  <cp:lastModifiedBy>无谓</cp:lastModifiedBy>
  <cp:revision>55</cp:revision>
  <dcterms:created xsi:type="dcterms:W3CDTF">2020-11-02T00:16:00Z</dcterms:created>
  <dcterms:modified xsi:type="dcterms:W3CDTF">2023-04-11T08:11:03Z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KSOTemplateUUID">
    <vt:lpwstr>v1.0_mb_FYPQbM/Idg0/3FlFuKmlMg==</vt:lpwstr>
  </property>
  <property fmtid="{D5CDD505-2E9C-101B-9397-08002B2CF9AE}" pid="4" name="ICV">
    <vt:lpwstr>EB2A524EA31F41FBB37A26437181D399</vt:lpwstr>
  </property>
</Properties>
</file>