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5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  <p:sldMasterId id="2147483665" r:id="rId4"/>
  </p:sldMasterIdLst>
  <p:notesMasterIdLst>
    <p:notesMasterId r:id="rId14"/>
  </p:notesMasterIdLst>
  <p:handoutMasterIdLst>
    <p:handoutMasterId r:id="rId19"/>
  </p:handoutMasterIdLst>
  <p:sldIdLst>
    <p:sldId id="256" r:id="rId5"/>
    <p:sldId id="283" r:id="rId6"/>
    <p:sldId id="258" r:id="rId7"/>
    <p:sldId id="261" r:id="rId8"/>
    <p:sldId id="257" r:id="rId9"/>
    <p:sldId id="299" r:id="rId10"/>
    <p:sldId id="300" r:id="rId11"/>
    <p:sldId id="301" r:id="rId12"/>
    <p:sldId id="284" r:id="rId13"/>
    <p:sldId id="263" r:id="rId15"/>
    <p:sldId id="265" r:id="rId16"/>
    <p:sldId id="302" r:id="rId17"/>
    <p:sldId id="272" r:id="rId18"/>
  </p:sldIdLst>
  <p:sldSz cx="9144000" cy="5144135" type="screen16x9"/>
  <p:notesSz cx="6858000" cy="9144000"/>
  <p:embeddedFontLst>
    <p:embeddedFont>
      <p:font typeface="汉仪中宋简" panose="02010600000101010101" charset="-128"/>
      <p:regular r:id="rId23"/>
    </p:embeddedFont>
    <p:embeddedFont>
      <p:font typeface="微软雅黑" panose="020B0503020204020204" charset="-122"/>
      <p:regular r:id="rId24"/>
    </p:embeddedFont>
    <p:embeddedFont>
      <p:font typeface="汉仪汉黑W" panose="00020600040101010101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4" userDrawn="1">
          <p15:clr>
            <a:srgbClr val="A4A3A4"/>
          </p15:clr>
        </p15:guide>
        <p15:guide id="2" pos="2893" userDrawn="1">
          <p15:clr>
            <a:srgbClr val="A4A3A4"/>
          </p15:clr>
        </p15:guide>
        <p15:guide id="3" pos="0" userDrawn="1">
          <p15:clr>
            <a:srgbClr val="A4A3A4"/>
          </p15:clr>
        </p15:guide>
        <p15:guide id="4" pos="5760" userDrawn="1">
          <p15:clr>
            <a:srgbClr val="A4A3A4"/>
          </p15:clr>
        </p15:guide>
        <p15:guide id="5" orient="horz" pos="0" userDrawn="1">
          <p15:clr>
            <a:srgbClr val="A4A3A4"/>
          </p15:clr>
        </p15:guide>
        <p15:guide id="6" orient="horz" pos="507" userDrawn="1">
          <p15:clr>
            <a:srgbClr val="A4A3A4"/>
          </p15:clr>
        </p15:guide>
        <p15:guide id="7" orient="horz" pos="2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A1C6"/>
    <a:srgbClr val="4F5498"/>
    <a:srgbClr val="E5E5F4"/>
    <a:srgbClr val="D9DFF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738" y="48"/>
      </p:cViewPr>
      <p:guideLst>
        <p:guide orient="horz" pos="1714"/>
        <p:guide pos="2893"/>
        <p:guide/>
        <p:guide pos="5760"/>
        <p:guide orient="horz"/>
        <p:guide orient="horz" pos="507"/>
        <p:guide orient="horz" pos="2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44.xml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中宋简" panose="02010600000101010101" charset="-128"/>
              <a:ea typeface="汉仪中宋简" panose="02010600000101010101" charset="-128"/>
              <a:cs typeface="汉仪中宋简" panose="02010600000101010101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中宋简" panose="02010600000101010101" charset="-128"/>
              </a:rPr>
            </a:fld>
            <a:endParaRPr lang="zh-CN" altLang="en-US">
              <a:latin typeface="汉仪中宋简" panose="02010600000101010101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中宋简" panose="02010600000101010101" charset="-128"/>
              <a:ea typeface="汉仪中宋简" panose="02010600000101010101" charset="-128"/>
              <a:cs typeface="汉仪中宋简" panose="02010600000101010101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中宋简" panose="02010600000101010101" charset="-128"/>
              </a:rPr>
            </a:fld>
            <a:endParaRPr lang="zh-CN" altLang="en-US">
              <a:latin typeface="汉仪中宋简" panose="02010600000101010101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649" y="220755"/>
            <a:ext cx="8648701" cy="4674308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矩形 2"/>
          <p:cNvSpPr/>
          <p:nvPr userDrawn="1"/>
        </p:nvSpPr>
        <p:spPr>
          <a:xfrm>
            <a:off x="342899" y="314379"/>
            <a:ext cx="8458201" cy="4487060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9793"/>
            <a:ext cx="2971922" cy="25777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6172078" y="2572200"/>
            <a:ext cx="2971922" cy="25777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47649" y="220755"/>
            <a:ext cx="8648701" cy="4674308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 userDrawn="1"/>
        </p:nvSpPr>
        <p:spPr>
          <a:xfrm>
            <a:off x="342899" y="314379"/>
            <a:ext cx="8458201" cy="4487060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342899" y="313138"/>
            <a:ext cx="3645099" cy="44870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2483225" y="3810667"/>
            <a:ext cx="2044193" cy="988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0800000">
            <a:off x="640772" y="626378"/>
            <a:ext cx="7862456" cy="3863064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 userDrawn="1"/>
        </p:nvSpPr>
        <p:spPr>
          <a:xfrm rot="10800000">
            <a:off x="727363" y="703753"/>
            <a:ext cx="7689274" cy="3708313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7363" y="703753"/>
            <a:ext cx="2452325" cy="21270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 flipV="1">
            <a:off x="5964311" y="2285038"/>
            <a:ext cx="2452325" cy="21270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 flipH="1">
            <a:off x="7723151" y="2346119"/>
            <a:ext cx="934889" cy="4521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 flipV="1">
            <a:off x="485960" y="2331828"/>
            <a:ext cx="934889" cy="452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0800000">
            <a:off x="132755" y="120287"/>
            <a:ext cx="8878491" cy="4903827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 userDrawn="1"/>
        </p:nvSpPr>
        <p:spPr>
          <a:xfrm rot="10800000">
            <a:off x="229345" y="219031"/>
            <a:ext cx="8682929" cy="470738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8010524" y="-19792"/>
            <a:ext cx="1133476" cy="98312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V="1">
            <a:off x="0" y="4161278"/>
            <a:ext cx="1133476" cy="9831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567B-8408-4D8E-BF98-3462BC051A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C858F-F4C9-4B52-9954-F2387D823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567B-8408-4D8E-BF98-3462BC051A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C858F-F4C9-4B52-9954-F2387D823559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flipV="1">
            <a:off x="123462" y="402037"/>
            <a:ext cx="2103462" cy="8104"/>
          </a:xfrm>
          <a:prstGeom prst="line">
            <a:avLst/>
          </a:prstGeom>
          <a:ln>
            <a:solidFill>
              <a:srgbClr val="3148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 userDrawn="1"/>
        </p:nvSpPr>
        <p:spPr>
          <a:xfrm rot="5400000">
            <a:off x="154850" y="164749"/>
            <a:ext cx="205740" cy="177393"/>
          </a:xfrm>
          <a:prstGeom prst="triangle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9526"/>
            <a:ext cx="9143999" cy="5153926"/>
          </a:xfrm>
          <a:prstGeom prst="rect">
            <a:avLst/>
          </a:prstGeom>
          <a:pattFill prst="wdUpDiag">
            <a:fgClr>
              <a:srgbClr val="F7F7F7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E1C9567B-8408-4D8E-BF98-3462BC051A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09EC858F-F4C9-4B52-9954-F2387D8235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tags" Target="../tags/tag42.xml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tags" Target="../tags/tag43.xml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tags" Target="../tags/tag1.xml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4" Type="http://schemas.openxmlformats.org/officeDocument/2006/relationships/slideLayout" Target="../slideLayouts/slideLayout7.xml"/><Relationship Id="rId53" Type="http://schemas.openxmlformats.org/officeDocument/2006/relationships/tags" Target="../tags/tag40.xml"/><Relationship Id="rId52" Type="http://schemas.openxmlformats.org/officeDocument/2006/relationships/tags" Target="../tags/tag39.xml"/><Relationship Id="rId51" Type="http://schemas.openxmlformats.org/officeDocument/2006/relationships/tags" Target="../tags/tag38.xml"/><Relationship Id="rId50" Type="http://schemas.openxmlformats.org/officeDocument/2006/relationships/tags" Target="../tags/tag37.xml"/><Relationship Id="rId5" Type="http://schemas.openxmlformats.org/officeDocument/2006/relationships/tags" Target="../tags/tag4.xml"/><Relationship Id="rId49" Type="http://schemas.openxmlformats.org/officeDocument/2006/relationships/tags" Target="../tags/tag36.xml"/><Relationship Id="rId48" Type="http://schemas.openxmlformats.org/officeDocument/2006/relationships/tags" Target="../tags/tag35.xml"/><Relationship Id="rId47" Type="http://schemas.openxmlformats.org/officeDocument/2006/relationships/tags" Target="../tags/tag34.xml"/><Relationship Id="rId46" Type="http://schemas.openxmlformats.org/officeDocument/2006/relationships/tags" Target="../tags/tag33.xml"/><Relationship Id="rId45" Type="http://schemas.openxmlformats.org/officeDocument/2006/relationships/tags" Target="../tags/tag32.xml"/><Relationship Id="rId44" Type="http://schemas.openxmlformats.org/officeDocument/2006/relationships/tags" Target="../tags/tag31.xml"/><Relationship Id="rId43" Type="http://schemas.openxmlformats.org/officeDocument/2006/relationships/tags" Target="../tags/tag30.xml"/><Relationship Id="rId42" Type="http://schemas.openxmlformats.org/officeDocument/2006/relationships/tags" Target="../tags/tag29.xml"/><Relationship Id="rId41" Type="http://schemas.openxmlformats.org/officeDocument/2006/relationships/tags" Target="../tags/tag28.xml"/><Relationship Id="rId40" Type="http://schemas.openxmlformats.org/officeDocument/2006/relationships/tags" Target="../tags/tag27.xml"/><Relationship Id="rId4" Type="http://schemas.openxmlformats.org/officeDocument/2006/relationships/tags" Target="../tags/tag3.xml"/><Relationship Id="rId39" Type="http://schemas.openxmlformats.org/officeDocument/2006/relationships/tags" Target="../tags/tag26.xml"/><Relationship Id="rId38" Type="http://schemas.openxmlformats.org/officeDocument/2006/relationships/tags" Target="../tags/tag25.xml"/><Relationship Id="rId37" Type="http://schemas.openxmlformats.org/officeDocument/2006/relationships/tags" Target="../tags/tag24.xml"/><Relationship Id="rId36" Type="http://schemas.openxmlformats.org/officeDocument/2006/relationships/tags" Target="../tags/tag23.xml"/><Relationship Id="rId35" Type="http://schemas.openxmlformats.org/officeDocument/2006/relationships/image" Target="../media/image24.svg"/><Relationship Id="rId34" Type="http://schemas.openxmlformats.org/officeDocument/2006/relationships/image" Target="../media/image23.png"/><Relationship Id="rId33" Type="http://schemas.openxmlformats.org/officeDocument/2006/relationships/tags" Target="../tags/tag22.xml"/><Relationship Id="rId32" Type="http://schemas.openxmlformats.org/officeDocument/2006/relationships/image" Target="../media/image22.svg"/><Relationship Id="rId31" Type="http://schemas.openxmlformats.org/officeDocument/2006/relationships/image" Target="../media/image21.png"/><Relationship Id="rId30" Type="http://schemas.openxmlformats.org/officeDocument/2006/relationships/tags" Target="../tags/tag21.xml"/><Relationship Id="rId3" Type="http://schemas.openxmlformats.org/officeDocument/2006/relationships/tags" Target="../tags/tag2.xml"/><Relationship Id="rId29" Type="http://schemas.openxmlformats.org/officeDocument/2006/relationships/image" Target="../media/image20.svg"/><Relationship Id="rId28" Type="http://schemas.openxmlformats.org/officeDocument/2006/relationships/image" Target="../media/image19.png"/><Relationship Id="rId27" Type="http://schemas.openxmlformats.org/officeDocument/2006/relationships/tags" Target="../tags/tag20.xml"/><Relationship Id="rId26" Type="http://schemas.openxmlformats.org/officeDocument/2006/relationships/image" Target="../media/image18.svg"/><Relationship Id="rId25" Type="http://schemas.openxmlformats.org/officeDocument/2006/relationships/image" Target="../media/image17.png"/><Relationship Id="rId24" Type="http://schemas.openxmlformats.org/officeDocument/2006/relationships/tags" Target="../tags/tag19.xml"/><Relationship Id="rId23" Type="http://schemas.openxmlformats.org/officeDocument/2006/relationships/image" Target="../media/image16.svg"/><Relationship Id="rId22" Type="http://schemas.openxmlformats.org/officeDocument/2006/relationships/image" Target="../media/image15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image" Target="../media/image7.svg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image" Target="../media/image14.svg"/><Relationship Id="rId15" Type="http://schemas.openxmlformats.org/officeDocument/2006/relationships/image" Target="../media/image13.png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2327564" y="2073436"/>
            <a:ext cx="4530437" cy="997529"/>
            <a:chOff x="3103418" y="2572879"/>
            <a:chExt cx="6040582" cy="1330038"/>
          </a:xfrm>
        </p:grpSpPr>
        <p:sp>
          <p:nvSpPr>
            <p:cNvPr id="175" name="文本框 174"/>
            <p:cNvSpPr txBox="1"/>
            <p:nvPr/>
          </p:nvSpPr>
          <p:spPr>
            <a:xfrm>
              <a:off x="3103418" y="2739138"/>
              <a:ext cx="6040582" cy="1044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5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创新创业基础</a:t>
              </a:r>
              <a:endParaRPr lang="zh-CN" altLang="en-US" sz="45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cxnSp>
          <p:nvCxnSpPr>
            <p:cNvPr id="179" name="直接连接符 178"/>
            <p:cNvCxnSpPr/>
            <p:nvPr/>
          </p:nvCxnSpPr>
          <p:spPr>
            <a:xfrm>
              <a:off x="3283527" y="2572879"/>
              <a:ext cx="5583382" cy="0"/>
            </a:xfrm>
            <a:prstGeom prst="line">
              <a:avLst/>
            </a:prstGeom>
            <a:ln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3283527" y="3902917"/>
              <a:ext cx="5583382" cy="0"/>
            </a:xfrm>
            <a:prstGeom prst="line">
              <a:avLst/>
            </a:prstGeom>
            <a:ln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2" name="文本框 181"/>
          <p:cNvSpPr txBox="1"/>
          <p:nvPr/>
        </p:nvSpPr>
        <p:spPr>
          <a:xfrm>
            <a:off x="3792855" y="3284670"/>
            <a:ext cx="172545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北京出版社</a:t>
            </a:r>
            <a:endParaRPr lang="zh-CN" sz="240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175" name="文本框 174"/>
          <p:cNvSpPr txBox="1"/>
          <p:nvPr/>
        </p:nvSpPr>
        <p:spPr>
          <a:xfrm>
            <a:off x="2327563" y="2198130"/>
            <a:ext cx="4530437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30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22164" y="1887313"/>
            <a:ext cx="5828824" cy="1479312"/>
            <a:chOff x="3976254" y="2528454"/>
            <a:chExt cx="7771765" cy="1972416"/>
          </a:xfrm>
        </p:grpSpPr>
        <p:sp>
          <p:nvSpPr>
            <p:cNvPr id="178" name="任意多边形: 形状 177"/>
            <p:cNvSpPr/>
            <p:nvPr/>
          </p:nvSpPr>
          <p:spPr>
            <a:xfrm>
              <a:off x="6677892" y="3620137"/>
              <a:ext cx="880733" cy="880733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3976254" y="2528454"/>
              <a:ext cx="1801092" cy="1801092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D9D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419484" y="3005339"/>
              <a:ext cx="7328535" cy="737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任务二 企业的选址与登记注册</a:t>
              </a:r>
              <a:endParaRPr lang="zh-CN" altLang="en-US" sz="30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69665" y="633730"/>
            <a:ext cx="2138045" cy="645160"/>
            <a:chOff x="4893137" y="844034"/>
            <a:chExt cx="2334260" cy="860213"/>
          </a:xfrm>
        </p:grpSpPr>
        <p:sp>
          <p:nvSpPr>
            <p:cNvPr id="6" name="文本框 5"/>
            <p:cNvSpPr txBox="1"/>
            <p:nvPr/>
          </p:nvSpPr>
          <p:spPr>
            <a:xfrm>
              <a:off x="4893137" y="844034"/>
              <a:ext cx="2334260" cy="860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一、企业的选址</a:t>
              </a:r>
              <a:endPara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19138" y="1046295"/>
            <a:ext cx="4039553" cy="3207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3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创业选址是创业前期准备工作中的一项非常重要的工作。不论创立何种企业，地点的选择都是决定成败的一大关键性要素。可以说“地段决定前途”，好的选址等于成功的一半。尤其是以门市为主的零售、餐饮等服务业，店面的选择更是成败的关键。同时，企业的选址直接体现了企业的战略目标。一个企业的战略目标，是在全面、综合考虑地理因素、人文因素和交通状况等方面的基础上，根据企业自身实际情况制定出来的企业指导战略，对于地址的选择也不例外，也是企业战略目标的一个组成部分。</a:t>
            </a:r>
            <a:endParaRPr lang="zh-CN" altLang="en-US" sz="13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1" name="图片 100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40643" y="1343475"/>
            <a:ext cx="3271838" cy="2457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53172" y="633475"/>
            <a:ext cx="2326005" cy="368300"/>
            <a:chOff x="4737562" y="844034"/>
            <a:chExt cx="3101340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737562" y="844034"/>
              <a:ext cx="3101340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二、企业的登记注册</a:t>
              </a:r>
              <a:endPara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19138" y="1046295"/>
            <a:ext cx="3852386" cy="3207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3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一种企业组织形式都有其相应的设立条件和登记注册流程。个体工商户、个人独资企业及合伙企业的设立条件和登记注册程序相对简便，而有限责任公司和股份有限公司的则要烦琐一些。企业登记注册是指创业者根据国家法律法规的相关规定，取得企业合法经营手续的行为。为规范企业行为，保护企业及股东的合法权益，维护社会经济秩序，新企业必须经国家登记机关依法登记，领取营业执照。未经国家登记机关登记的，不得以公司名义从事经营活动。</a:t>
            </a:r>
            <a:endParaRPr lang="zh-CN" altLang="en-US" sz="13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72000" y="1225841"/>
            <a:ext cx="3620453" cy="284654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2275607" y="2073436"/>
            <a:ext cx="4530437" cy="997529"/>
            <a:chOff x="3034143" y="2572879"/>
            <a:chExt cx="6040582" cy="1330038"/>
          </a:xfrm>
        </p:grpSpPr>
        <p:sp>
          <p:nvSpPr>
            <p:cNvPr id="175" name="文本框 174"/>
            <p:cNvSpPr txBox="1"/>
            <p:nvPr/>
          </p:nvSpPr>
          <p:spPr>
            <a:xfrm>
              <a:off x="3034143" y="2755071"/>
              <a:ext cx="6040582" cy="1044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5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感谢观看</a:t>
              </a:r>
              <a:endParaRPr lang="zh-CN" altLang="en-US" sz="45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cxnSp>
          <p:nvCxnSpPr>
            <p:cNvPr id="179" name="直接连接符 178"/>
            <p:cNvCxnSpPr/>
            <p:nvPr/>
          </p:nvCxnSpPr>
          <p:spPr>
            <a:xfrm>
              <a:off x="3283527" y="2572879"/>
              <a:ext cx="5583382" cy="0"/>
            </a:xfrm>
            <a:prstGeom prst="line">
              <a:avLst/>
            </a:prstGeom>
            <a:ln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3283527" y="3902917"/>
              <a:ext cx="5583382" cy="0"/>
            </a:xfrm>
            <a:prstGeom prst="line">
              <a:avLst/>
            </a:prstGeom>
            <a:ln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2430780" y="1880685"/>
            <a:ext cx="4318000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50" b="1" dirty="0">
                <a:gradFill>
                  <a:gsLst>
                    <a:gs pos="0">
                      <a:srgbClr val="2A324B"/>
                    </a:gs>
                    <a:gs pos="100000">
                      <a:srgbClr val="465F94"/>
                    </a:gs>
                  </a:gsLst>
                  <a:lin ang="0" scaled="1"/>
                </a:gradFill>
                <a:latin typeface="思源宋体 CN Light" panose="02020300000000000000" pitchFamily="18" charset="-122"/>
                <a:ea typeface="思源宋体 CN" panose="02020400000000000000" pitchFamily="18" charset="-122"/>
                <a:cs typeface="+mn-ea"/>
                <a:sym typeface="思源宋体 CN Light" panose="02020300000000000000" pitchFamily="18" charset="-122"/>
              </a:rPr>
              <a:t>项目九　创办企业</a:t>
            </a:r>
            <a:endParaRPr lang="zh-CN" altLang="en-US" sz="4050" b="1" dirty="0">
              <a:gradFill>
                <a:gsLst>
                  <a:gs pos="0">
                    <a:srgbClr val="2A324B"/>
                  </a:gs>
                  <a:gs pos="100000">
                    <a:srgbClr val="465F94"/>
                  </a:gs>
                </a:gsLst>
                <a:lin ang="0" scaled="1"/>
              </a:gradFill>
              <a:latin typeface="思源宋体 CN Light" panose="02020300000000000000" pitchFamily="18" charset="-122"/>
              <a:ea typeface="思源宋体 CN" panose="02020400000000000000" pitchFamily="18" charset="-122"/>
              <a:cs typeface="+mn-ea"/>
              <a:sym typeface="思源宋体 CN Light" panose="02020300000000000000" pitchFamily="18" charset="-122"/>
            </a:endParaRPr>
          </a:p>
        </p:txBody>
      </p:sp>
      <p:grpSp>
        <p:nvGrpSpPr>
          <p:cNvPr id="279" name="组合 278"/>
          <p:cNvGrpSpPr/>
          <p:nvPr/>
        </p:nvGrpSpPr>
        <p:grpSpPr>
          <a:xfrm>
            <a:off x="1187867" y="1358434"/>
            <a:ext cx="6275969" cy="2451565"/>
            <a:chOff x="1583822" y="1810646"/>
            <a:chExt cx="8367959" cy="3268753"/>
          </a:xfrm>
        </p:grpSpPr>
        <p:grpSp>
          <p:nvGrpSpPr>
            <p:cNvPr id="55" name="组合 54"/>
            <p:cNvGrpSpPr/>
            <p:nvPr/>
          </p:nvGrpSpPr>
          <p:grpSpPr>
            <a:xfrm flipH="1" flipV="1">
              <a:off x="9481900" y="1810646"/>
              <a:ext cx="469881" cy="414376"/>
              <a:chOff x="10029097" y="1654139"/>
              <a:chExt cx="680839" cy="600414"/>
            </a:xfrm>
          </p:grpSpPr>
          <p:cxnSp>
            <p:nvCxnSpPr>
              <p:cNvPr id="56" name="直接连接符 55"/>
              <p:cNvCxnSpPr/>
              <p:nvPr/>
            </p:nvCxnSpPr>
            <p:spPr>
              <a:xfrm flipH="1">
                <a:off x="10123032" y="1654139"/>
                <a:ext cx="546100" cy="571500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10029097" y="1654139"/>
                <a:ext cx="366985" cy="384054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>
                <a:off x="10355277" y="1883398"/>
                <a:ext cx="354659" cy="371155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组合 64"/>
            <p:cNvGrpSpPr/>
            <p:nvPr/>
          </p:nvGrpSpPr>
          <p:grpSpPr>
            <a:xfrm flipH="1" flipV="1">
              <a:off x="1583822" y="4665023"/>
              <a:ext cx="469881" cy="414376"/>
              <a:chOff x="10029097" y="1654139"/>
              <a:chExt cx="680839" cy="600414"/>
            </a:xfrm>
          </p:grpSpPr>
          <p:cxnSp>
            <p:nvCxnSpPr>
              <p:cNvPr id="66" name="直接连接符 65"/>
              <p:cNvCxnSpPr/>
              <p:nvPr/>
            </p:nvCxnSpPr>
            <p:spPr>
              <a:xfrm flipH="1">
                <a:off x="10123032" y="1654139"/>
                <a:ext cx="546100" cy="571500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10029097" y="1654139"/>
                <a:ext cx="366985" cy="384054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10355277" y="1883398"/>
                <a:ext cx="354659" cy="371155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8" name="组合 277"/>
          <p:cNvGrpSpPr/>
          <p:nvPr/>
        </p:nvGrpSpPr>
        <p:grpSpPr>
          <a:xfrm>
            <a:off x="1801226" y="1211024"/>
            <a:ext cx="4479872" cy="1843070"/>
            <a:chOff x="2401635" y="1614099"/>
            <a:chExt cx="5973162" cy="2457426"/>
          </a:xfrm>
        </p:grpSpPr>
        <p:sp>
          <p:nvSpPr>
            <p:cNvPr id="273" name="椭圆 272"/>
            <p:cNvSpPr/>
            <p:nvPr/>
          </p:nvSpPr>
          <p:spPr>
            <a:xfrm>
              <a:off x="7634042" y="1614099"/>
              <a:ext cx="740755" cy="740755"/>
            </a:xfrm>
            <a:prstGeom prst="ellipse">
              <a:avLst/>
            </a:prstGeom>
            <a:solidFill>
              <a:srgbClr val="37518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思源宋体 CN Light" panose="02020300000000000000" pitchFamily="18" charset="-122"/>
                <a:ea typeface="思源宋体 CN" panose="02020400000000000000" pitchFamily="18" charset="-122"/>
                <a:sym typeface="思源宋体 CN Light" panose="02020300000000000000" pitchFamily="18" charset="-122"/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2401635" y="3330770"/>
              <a:ext cx="740755" cy="740755"/>
            </a:xfrm>
            <a:prstGeom prst="ellipse">
              <a:avLst/>
            </a:prstGeom>
            <a:solidFill>
              <a:srgbClr val="37518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思源宋体 CN Light" panose="02020300000000000000" pitchFamily="18" charset="-122"/>
                <a:ea typeface="思源宋体 CN" panose="02020400000000000000" pitchFamily="18" charset="-122"/>
                <a:sym typeface="思源宋体 CN Light" panose="020203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26520" y="1128398"/>
            <a:ext cx="2320048" cy="687096"/>
            <a:chOff x="4547385" y="1523651"/>
            <a:chExt cx="3093397" cy="916128"/>
          </a:xfrm>
        </p:grpSpPr>
        <p:sp>
          <p:nvSpPr>
            <p:cNvPr id="166" name="文本框 165"/>
            <p:cNvSpPr txBox="1"/>
            <p:nvPr/>
          </p:nvSpPr>
          <p:spPr>
            <a:xfrm>
              <a:off x="4547385" y="1523651"/>
              <a:ext cx="3089564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spc="600">
                  <a:solidFill>
                    <a:schemeClr val="bg2">
                      <a:lumMod val="75000"/>
                    </a:schemeClr>
                  </a:solidFill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contents</a:t>
              </a:r>
              <a:endParaRPr lang="zh-CN" altLang="en-US" sz="2100" spc="600">
                <a:solidFill>
                  <a:schemeClr val="bg2">
                    <a:lumMod val="75000"/>
                  </a:schemeClr>
                </a:solidFill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551218" y="1825946"/>
              <a:ext cx="3089564" cy="61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目录</a:t>
              </a:r>
              <a:endParaRPr lang="zh-CN" altLang="en-US" sz="2400" spc="6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</p:grpSp>
      <p:sp>
        <p:nvSpPr>
          <p:cNvPr id="199" name="任意多边形: 形状 198"/>
          <p:cNvSpPr/>
          <p:nvPr/>
        </p:nvSpPr>
        <p:spPr>
          <a:xfrm rot="16200000">
            <a:off x="1076631" y="2752833"/>
            <a:ext cx="333092" cy="334754"/>
          </a:xfrm>
          <a:custGeom>
            <a:avLst/>
            <a:gdLst>
              <a:gd name="connsiteX0" fmla="*/ 171574 w 362673"/>
              <a:gd name="connsiteY0" fmla="*/ 0 h 364483"/>
              <a:gd name="connsiteX1" fmla="*/ 168631 w 362673"/>
              <a:gd name="connsiteY1" fmla="*/ 29195 h 364483"/>
              <a:gd name="connsiteX2" fmla="*/ 351439 w 362673"/>
              <a:gd name="connsiteY2" fmla="*/ 212003 h 364483"/>
              <a:gd name="connsiteX3" fmla="*/ 362673 w 362673"/>
              <a:gd name="connsiteY3" fmla="*/ 210871 h 364483"/>
              <a:gd name="connsiteX4" fmla="*/ 361902 w 362673"/>
              <a:gd name="connsiteY4" fmla="*/ 218517 h 364483"/>
              <a:gd name="connsiteX5" fmla="*/ 182808 w 362673"/>
              <a:gd name="connsiteY5" fmla="*/ 364483 h 364483"/>
              <a:gd name="connsiteX6" fmla="*/ 0 w 362673"/>
              <a:gd name="connsiteY6" fmla="*/ 181675 h 364483"/>
              <a:gd name="connsiteX7" fmla="*/ 145966 w 362673"/>
              <a:gd name="connsiteY7" fmla="*/ 2581 h 364483"/>
              <a:gd name="connsiteX8" fmla="*/ 171574 w 362673"/>
              <a:gd name="connsiteY8" fmla="*/ 0 h 36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673" h="364483">
                <a:moveTo>
                  <a:pt x="171574" y="0"/>
                </a:moveTo>
                <a:lnTo>
                  <a:pt x="168631" y="29195"/>
                </a:lnTo>
                <a:cubicBezTo>
                  <a:pt x="168631" y="130157"/>
                  <a:pt x="250477" y="212003"/>
                  <a:pt x="351439" y="212003"/>
                </a:cubicBezTo>
                <a:lnTo>
                  <a:pt x="362673" y="210871"/>
                </a:lnTo>
                <a:lnTo>
                  <a:pt x="361902" y="218517"/>
                </a:lnTo>
                <a:cubicBezTo>
                  <a:pt x="344856" y="301820"/>
                  <a:pt x="271150" y="364483"/>
                  <a:pt x="182808" y="364483"/>
                </a:cubicBezTo>
                <a:cubicBezTo>
                  <a:pt x="81846" y="364483"/>
                  <a:pt x="0" y="282637"/>
                  <a:pt x="0" y="181675"/>
                </a:cubicBezTo>
                <a:cubicBezTo>
                  <a:pt x="0" y="93333"/>
                  <a:pt x="62663" y="19627"/>
                  <a:pt x="145966" y="2581"/>
                </a:cubicBezTo>
                <a:lnTo>
                  <a:pt x="171574" y="0"/>
                </a:lnTo>
                <a:close/>
              </a:path>
            </a:pathLst>
          </a:custGeom>
          <a:solidFill>
            <a:srgbClr val="9EA1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cs typeface="汉仪中宋简" panose="02010600000101010101" charset="-128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1602581" y="2753492"/>
            <a:ext cx="3240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任务二 企业的选址与登记注册</a:t>
            </a:r>
            <a:endParaRPr lang="zh-CN" altLang="en-US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sp>
        <p:nvSpPr>
          <p:cNvPr id="182" name="任意多边形: 形状 181"/>
          <p:cNvSpPr/>
          <p:nvPr/>
        </p:nvSpPr>
        <p:spPr>
          <a:xfrm rot="16200000">
            <a:off x="1076529" y="1792847"/>
            <a:ext cx="333092" cy="334754"/>
          </a:xfrm>
          <a:custGeom>
            <a:avLst/>
            <a:gdLst>
              <a:gd name="connsiteX0" fmla="*/ 171574 w 362673"/>
              <a:gd name="connsiteY0" fmla="*/ 0 h 364483"/>
              <a:gd name="connsiteX1" fmla="*/ 168631 w 362673"/>
              <a:gd name="connsiteY1" fmla="*/ 29195 h 364483"/>
              <a:gd name="connsiteX2" fmla="*/ 351439 w 362673"/>
              <a:gd name="connsiteY2" fmla="*/ 212003 h 364483"/>
              <a:gd name="connsiteX3" fmla="*/ 362673 w 362673"/>
              <a:gd name="connsiteY3" fmla="*/ 210871 h 364483"/>
              <a:gd name="connsiteX4" fmla="*/ 361902 w 362673"/>
              <a:gd name="connsiteY4" fmla="*/ 218517 h 364483"/>
              <a:gd name="connsiteX5" fmla="*/ 182808 w 362673"/>
              <a:gd name="connsiteY5" fmla="*/ 364483 h 364483"/>
              <a:gd name="connsiteX6" fmla="*/ 0 w 362673"/>
              <a:gd name="connsiteY6" fmla="*/ 181675 h 364483"/>
              <a:gd name="connsiteX7" fmla="*/ 145966 w 362673"/>
              <a:gd name="connsiteY7" fmla="*/ 2581 h 364483"/>
              <a:gd name="connsiteX8" fmla="*/ 171574 w 362673"/>
              <a:gd name="connsiteY8" fmla="*/ 0 h 36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673" h="364483">
                <a:moveTo>
                  <a:pt x="171574" y="0"/>
                </a:moveTo>
                <a:lnTo>
                  <a:pt x="168631" y="29195"/>
                </a:lnTo>
                <a:cubicBezTo>
                  <a:pt x="168631" y="130157"/>
                  <a:pt x="250477" y="212003"/>
                  <a:pt x="351439" y="212003"/>
                </a:cubicBezTo>
                <a:lnTo>
                  <a:pt x="362673" y="210871"/>
                </a:lnTo>
                <a:lnTo>
                  <a:pt x="361902" y="218517"/>
                </a:lnTo>
                <a:cubicBezTo>
                  <a:pt x="344856" y="301820"/>
                  <a:pt x="271150" y="364483"/>
                  <a:pt x="182808" y="364483"/>
                </a:cubicBezTo>
                <a:cubicBezTo>
                  <a:pt x="81846" y="364483"/>
                  <a:pt x="0" y="282637"/>
                  <a:pt x="0" y="181675"/>
                </a:cubicBezTo>
                <a:cubicBezTo>
                  <a:pt x="0" y="93333"/>
                  <a:pt x="62663" y="19627"/>
                  <a:pt x="145966" y="2581"/>
                </a:cubicBezTo>
                <a:lnTo>
                  <a:pt x="171574" y="0"/>
                </a:lnTo>
                <a:close/>
              </a:path>
            </a:pathLst>
          </a:custGeom>
          <a:solidFill>
            <a:srgbClr val="9EA1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cs typeface="汉仪中宋简" panose="02010600000101010101" charset="-128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2581" y="1877827"/>
            <a:ext cx="358663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任务一</a:t>
            </a:r>
            <a:r>
              <a:rPr lang="en-US" altLang="zh-CN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 </a:t>
            </a:r>
            <a:r>
              <a: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选择适合的企业组织形式</a:t>
            </a:r>
            <a:endParaRPr lang="zh-CN" altLang="en-US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175" name="文本框 174"/>
          <p:cNvSpPr txBox="1"/>
          <p:nvPr/>
        </p:nvSpPr>
        <p:spPr>
          <a:xfrm>
            <a:off x="2327563" y="2198130"/>
            <a:ext cx="4530437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30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327390" y="1793491"/>
            <a:ext cx="5838508" cy="1479312"/>
            <a:chOff x="3976254" y="2528454"/>
            <a:chExt cx="7784677" cy="1972416"/>
          </a:xfrm>
        </p:grpSpPr>
        <p:sp>
          <p:nvSpPr>
            <p:cNvPr id="178" name="任意多边形: 形状 177"/>
            <p:cNvSpPr/>
            <p:nvPr/>
          </p:nvSpPr>
          <p:spPr>
            <a:xfrm>
              <a:off x="6677892" y="3620137"/>
              <a:ext cx="880733" cy="880733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3976254" y="2528454"/>
              <a:ext cx="1801092" cy="1801092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D9D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125056" y="3068204"/>
              <a:ext cx="7635875" cy="737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任务一 选择适合的企业组织形式</a:t>
              </a:r>
              <a:endParaRPr lang="zh-CN" altLang="en-US" sz="30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00747" y="633475"/>
            <a:ext cx="2817495" cy="368300"/>
            <a:chOff x="4267662" y="844034"/>
            <a:chExt cx="3756660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267662" y="844034"/>
              <a:ext cx="3756660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一、企业组织形式的种类</a:t>
              </a:r>
              <a:endPara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804863" y="1303311"/>
            <a:ext cx="3207544" cy="2895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350">
                <a:latin typeface="宋体" panose="02010600030101010101" pitchFamily="2" charset="-122"/>
                <a:ea typeface="宋体" panose="02010600030101010101" pitchFamily="2" charset="-122"/>
              </a:rPr>
              <a:t>常见的企业组织形式主要有两大类：</a:t>
            </a:r>
            <a:endParaRPr lang="zh-CN" altLang="en-US" sz="135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350">
                <a:latin typeface="宋体" panose="02010600030101010101" pitchFamily="2" charset="-122"/>
                <a:ea typeface="宋体" panose="02010600030101010101" pitchFamily="2" charset="-122"/>
              </a:rPr>
              <a:t>①一个自然人投资创办的，主要有个体工商户、个人独资企业、一人有限责任公司；</a:t>
            </a:r>
            <a:endParaRPr lang="zh-CN" altLang="en-US" sz="135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350">
                <a:latin typeface="宋体" panose="02010600030101010101" pitchFamily="2" charset="-122"/>
                <a:ea typeface="宋体" panose="02010600030101010101" pitchFamily="2" charset="-122"/>
              </a:rPr>
              <a:t>②两人及两人以上投资创办的，主要有合伙企业、有限责任公司、股份有限公司。股份有限公司由于投资较大，成立程序复杂，一般来说不适合初次创业时创办。</a:t>
            </a:r>
            <a:endParaRPr lang="zh-CN" altLang="en-US" sz="135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77665" y="1302994"/>
            <a:ext cx="4087654" cy="267890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00747" y="633475"/>
            <a:ext cx="2817495" cy="368300"/>
            <a:chOff x="4267662" y="844034"/>
            <a:chExt cx="3756660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267662" y="844034"/>
              <a:ext cx="3756660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二、企业组织形式的特点</a:t>
              </a:r>
              <a:endPara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074870"/>
            <a:ext cx="4579620" cy="28655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4446" y="1074870"/>
            <a:ext cx="3588544" cy="2865596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763073" y="633475"/>
            <a:ext cx="3617595" cy="368300"/>
            <a:chOff x="3684097" y="844034"/>
            <a:chExt cx="4823460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3684097" y="844034"/>
              <a:ext cx="4823460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三、不同企业组织形式优劣势比较</a:t>
              </a:r>
              <a:endPara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53" y="1145355"/>
            <a:ext cx="4279583" cy="2257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3466" y="1145355"/>
            <a:ext cx="3403759" cy="3170396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763073" y="633475"/>
            <a:ext cx="3997325" cy="368300"/>
            <a:chOff x="3684097" y="844034"/>
            <a:chExt cx="5329767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3684097" y="844034"/>
              <a:ext cx="5329767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四、选择企业组织形式需考虑的因素</a:t>
              </a:r>
              <a:endPara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3" name="圆角矩形 2"/>
          <p:cNvSpPr/>
          <p:nvPr>
            <p:custDataLst>
              <p:tags r:id="rId3"/>
            </p:custDataLst>
          </p:nvPr>
        </p:nvSpPr>
        <p:spPr>
          <a:xfrm rot="2520000">
            <a:off x="3445373" y="2300162"/>
            <a:ext cx="1948565" cy="1948565"/>
          </a:xfrm>
          <a:prstGeom prst="roundRect">
            <a:avLst/>
          </a:prstGeom>
          <a:noFill/>
          <a:ln w="19050">
            <a:solidFill>
              <a:srgbClr val="6096E6">
                <a:lumMod val="75000"/>
              </a:srgbClr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6096E6"/>
                </a:solidFill>
              </a14:hiddenFill>
            </a:ext>
          </a:ex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5" name="圆角矩形 4"/>
          <p:cNvSpPr/>
          <p:nvPr>
            <p:custDataLst>
              <p:tags r:id="rId4"/>
            </p:custDataLst>
          </p:nvPr>
        </p:nvSpPr>
        <p:spPr>
          <a:xfrm rot="6120000">
            <a:off x="4008834" y="2863622"/>
            <a:ext cx="821644" cy="821644"/>
          </a:xfrm>
          <a:prstGeom prst="roundRect">
            <a:avLst/>
          </a:prstGeom>
          <a:solidFill>
            <a:srgbClr val="6096E6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1" name="圆角矩形 10"/>
          <p:cNvSpPr/>
          <p:nvPr>
            <p:custDataLst>
              <p:tags r:id="rId5"/>
            </p:custDataLst>
          </p:nvPr>
        </p:nvSpPr>
        <p:spPr>
          <a:xfrm rot="2520000">
            <a:off x="4008834" y="2863622"/>
            <a:ext cx="821644" cy="821644"/>
          </a:xfrm>
          <a:prstGeom prst="roundRect">
            <a:avLst/>
          </a:prstGeom>
          <a:gradFill>
            <a:gsLst>
              <a:gs pos="42000">
                <a:srgbClr val="6096E6"/>
              </a:gs>
              <a:gs pos="0">
                <a:srgbClr val="6096E6">
                  <a:lumMod val="40000"/>
                  <a:lumOff val="60000"/>
                </a:srgbClr>
              </a:gs>
              <a:gs pos="92000">
                <a:srgbClr val="6096E6">
                  <a:lumMod val="75000"/>
                </a:srgbClr>
              </a:gs>
            </a:gsLst>
            <a:lin ang="2700000" scaled="0"/>
          </a:gradFill>
          <a:ln>
            <a:noFill/>
          </a:ln>
          <a:effectLst>
            <a:outerShdw blurRad="114300" dist="50800" dir="5400000" algn="ctr" rotWithShape="0">
              <a:srgbClr val="6096E6">
                <a:lumMod val="50000"/>
                <a:alpha val="84000"/>
              </a:srgbClr>
            </a:outerShdw>
          </a:effec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2" name="圆角矩形 11"/>
          <p:cNvSpPr/>
          <p:nvPr>
            <p:custDataLst>
              <p:tags r:id="rId6"/>
            </p:custDataLst>
          </p:nvPr>
        </p:nvSpPr>
        <p:spPr>
          <a:xfrm rot="2520000">
            <a:off x="3797559" y="2652347"/>
            <a:ext cx="1244193" cy="1244193"/>
          </a:xfrm>
          <a:prstGeom prst="roundRect">
            <a:avLst/>
          </a:prstGeom>
          <a:noFill/>
          <a:ln w="57150">
            <a:solidFill>
              <a:srgbClr val="6096E6">
                <a:lumMod val="40000"/>
                <a:lumOff val="60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6096E6"/>
                </a:solidFill>
              </a14:hiddenFill>
            </a:ext>
          </a:ex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3" name="圆角矩形 12"/>
          <p:cNvSpPr/>
          <p:nvPr>
            <p:custDataLst>
              <p:tags r:id="rId7"/>
            </p:custDataLst>
          </p:nvPr>
        </p:nvSpPr>
        <p:spPr>
          <a:xfrm rot="2520000">
            <a:off x="3715468" y="2570257"/>
            <a:ext cx="1408376" cy="1408376"/>
          </a:xfrm>
          <a:prstGeom prst="roundRect">
            <a:avLst/>
          </a:prstGeom>
          <a:noFill/>
          <a:ln w="19050">
            <a:solidFill>
              <a:srgbClr val="6096E6">
                <a:lumMod val="50000"/>
              </a:srgbClr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6096E6"/>
                </a:solidFill>
              </a14:hiddenFill>
            </a:ext>
          </a:ex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" name="六边形 13"/>
          <p:cNvSpPr/>
          <p:nvPr>
            <p:custDataLst>
              <p:tags r:id="rId8"/>
            </p:custDataLst>
          </p:nvPr>
        </p:nvSpPr>
        <p:spPr>
          <a:xfrm rot="5400000">
            <a:off x="4171367" y="1515898"/>
            <a:ext cx="496578" cy="444172"/>
          </a:xfrm>
          <a:prstGeom prst="hexagon">
            <a:avLst/>
          </a:prstGeom>
          <a:solidFill>
            <a:srgbClr val="6096E6"/>
          </a:solidFill>
          <a:ln w="38100">
            <a:solidFill>
              <a:srgbClr val="6096E6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5" name="六边形 14"/>
          <p:cNvSpPr/>
          <p:nvPr>
            <p:custDataLst>
              <p:tags r:id="rId9"/>
            </p:custDataLst>
          </p:nvPr>
        </p:nvSpPr>
        <p:spPr>
          <a:xfrm rot="5400000">
            <a:off x="5440115" y="2352568"/>
            <a:ext cx="496578" cy="444172"/>
          </a:xfrm>
          <a:prstGeom prst="hexagon">
            <a:avLst/>
          </a:prstGeom>
          <a:solidFill>
            <a:srgbClr val="58B6E5"/>
          </a:solidFill>
          <a:ln w="38100">
            <a:solidFill>
              <a:srgbClr val="58B6E5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6" name="六边形 15"/>
          <p:cNvSpPr/>
          <p:nvPr>
            <p:custDataLst>
              <p:tags r:id="rId10"/>
            </p:custDataLst>
          </p:nvPr>
        </p:nvSpPr>
        <p:spPr>
          <a:xfrm rot="5400000">
            <a:off x="5440115" y="3699009"/>
            <a:ext cx="496578" cy="444172"/>
          </a:xfrm>
          <a:prstGeom prst="hexagon">
            <a:avLst/>
          </a:prstGeom>
          <a:solidFill>
            <a:srgbClr val="56CA95"/>
          </a:solidFill>
          <a:ln w="38100">
            <a:solidFill>
              <a:srgbClr val="56CA95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7" name="六边形 16"/>
          <p:cNvSpPr/>
          <p:nvPr>
            <p:custDataLst>
              <p:tags r:id="rId11"/>
            </p:custDataLst>
          </p:nvPr>
        </p:nvSpPr>
        <p:spPr>
          <a:xfrm rot="5400000">
            <a:off x="2896756" y="2352568"/>
            <a:ext cx="496578" cy="444172"/>
          </a:xfrm>
          <a:prstGeom prst="hexagon">
            <a:avLst/>
          </a:prstGeom>
          <a:solidFill>
            <a:srgbClr val="F18870"/>
          </a:solidFill>
          <a:ln w="38100">
            <a:solidFill>
              <a:srgbClr val="F18870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18870"/>
              </a:solidFill>
            </a:endParaRPr>
          </a:p>
        </p:txBody>
      </p:sp>
      <p:sp>
        <p:nvSpPr>
          <p:cNvPr id="18" name="六边形 17"/>
          <p:cNvSpPr/>
          <p:nvPr>
            <p:custDataLst>
              <p:tags r:id="rId12"/>
            </p:custDataLst>
          </p:nvPr>
        </p:nvSpPr>
        <p:spPr>
          <a:xfrm rot="5400000">
            <a:off x="2896756" y="3699009"/>
            <a:ext cx="496578" cy="444172"/>
          </a:xfrm>
          <a:prstGeom prst="hexagon">
            <a:avLst/>
          </a:prstGeom>
          <a:solidFill>
            <a:srgbClr val="FFBA55"/>
          </a:solidFill>
          <a:ln w="38100">
            <a:solidFill>
              <a:srgbClr val="FFBA55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3367088" y="1050105"/>
            <a:ext cx="2176463" cy="439579"/>
          </a:xfrm>
          <a:prstGeom prst="rect">
            <a:avLst/>
          </a:prstGeom>
          <a:noFill/>
        </p:spPr>
        <p:txBody>
          <a:bodyPr wrap="square" bIns="0" rtlCol="0"/>
          <a:p>
            <a:pPr algn="ctr"/>
            <a:r>
              <a:rPr lang="zh-CN" altLang="en-US" sz="1350" spc="300">
                <a:solidFill>
                  <a:srgbClr val="6096E6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（1）拟投资的行业</a:t>
            </a:r>
            <a:endParaRPr lang="zh-CN" altLang="en-US" sz="1350" spc="300">
              <a:solidFill>
                <a:srgbClr val="6096E6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21" name="图片 20" descr="343435383038363b343532323339363bd5bdc2d4c4bfb1ea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174665" y="3029453"/>
            <a:ext cx="489981" cy="489981"/>
          </a:xfrm>
          <a:prstGeom prst="rect">
            <a:avLst/>
          </a:prstGeom>
          <a:effectLst>
            <a:outerShdw blurRad="38100" dist="38100" dir="5400000" algn="ctr" rotWithShape="0">
              <a:srgbClr val="6096E6">
                <a:lumMod val="50000"/>
                <a:alpha val="60000"/>
              </a:srgbClr>
            </a:outerShdw>
          </a:effectLst>
        </p:spPr>
      </p:pic>
      <p:sp>
        <p:nvSpPr>
          <p:cNvPr id="23" name="文本框 22"/>
          <p:cNvSpPr txBox="1"/>
          <p:nvPr>
            <p:custDataLst>
              <p:tags r:id="rId17"/>
            </p:custDataLst>
          </p:nvPr>
        </p:nvSpPr>
        <p:spPr>
          <a:xfrm>
            <a:off x="5968365" y="2364079"/>
            <a:ext cx="1438751" cy="330041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350" spc="300">
                <a:solidFill>
                  <a:srgbClr val="58B6E5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（3）税负</a:t>
            </a:r>
            <a:endParaRPr lang="zh-CN" altLang="en-US" sz="1350" spc="300">
              <a:solidFill>
                <a:srgbClr val="58B6E5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8"/>
            </p:custDataLst>
          </p:nvPr>
        </p:nvSpPr>
        <p:spPr>
          <a:xfrm>
            <a:off x="5965508" y="3710437"/>
            <a:ext cx="2039303" cy="459105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350" spc="300">
                <a:solidFill>
                  <a:srgbClr val="56CA95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（5）经营期限</a:t>
            </a:r>
            <a:endParaRPr lang="zh-CN" altLang="en-US" sz="1350" spc="300">
              <a:solidFill>
                <a:srgbClr val="56CA95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19"/>
            </p:custDataLst>
          </p:nvPr>
        </p:nvSpPr>
        <p:spPr>
          <a:xfrm>
            <a:off x="1236821" y="3710437"/>
            <a:ext cx="1629728" cy="458629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350" spc="300">
                <a:solidFill>
                  <a:srgbClr val="FFBA55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（4）未来融资需要</a:t>
            </a:r>
            <a:endParaRPr lang="zh-CN" altLang="en-US" sz="1350" spc="300">
              <a:solidFill>
                <a:srgbClr val="FFBA55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20"/>
            </p:custDataLst>
          </p:nvPr>
        </p:nvSpPr>
        <p:spPr>
          <a:xfrm>
            <a:off x="1236821" y="2364079"/>
            <a:ext cx="1630680" cy="458629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350" spc="300">
                <a:solidFill>
                  <a:srgbClr val="F18870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（2）创业者的风险承担能力</a:t>
            </a:r>
            <a:endParaRPr lang="zh-CN" altLang="en-US" sz="1350" spc="300">
              <a:solidFill>
                <a:srgbClr val="F18870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42" name="图片 41" descr="343435383038363b343532323337393bc9cfcad0cdcbb3f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273614" y="1589927"/>
            <a:ext cx="291716" cy="291716"/>
          </a:xfrm>
          <a:prstGeom prst="rect">
            <a:avLst/>
          </a:prstGeom>
          <a:effectLst>
            <a:outerShdw blurRad="38100" dist="38100" dir="5400000" algn="ctr" rotWithShape="0">
              <a:srgbClr val="6096E6">
                <a:lumMod val="50000"/>
                <a:alpha val="60000"/>
              </a:srgbClr>
            </a:outerShdw>
          </a:effectLst>
        </p:spPr>
      </p:pic>
      <p:pic>
        <p:nvPicPr>
          <p:cNvPr id="43" name="图片 42" descr="343435383038363b343532323338323bcee5c1a6c4a3d0cd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542728" y="2429162"/>
            <a:ext cx="291716" cy="291716"/>
          </a:xfrm>
          <a:prstGeom prst="rect">
            <a:avLst/>
          </a:prstGeom>
          <a:effectLst>
            <a:outerShdw blurRad="38100" dist="38100" dir="5400000" algn="ctr" rotWithShape="0">
              <a:srgbClr val="58B6E5">
                <a:lumMod val="50000"/>
                <a:alpha val="60000"/>
              </a:srgbClr>
            </a:outerShdw>
          </a:effectLst>
        </p:spPr>
      </p:pic>
      <p:pic>
        <p:nvPicPr>
          <p:cNvPr id="48" name="图片 47" descr="343435383038363b343532323430323bcdc6b9e3b7bdb0b8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543828" y="3775603"/>
            <a:ext cx="291716" cy="291716"/>
          </a:xfrm>
          <a:prstGeom prst="rect">
            <a:avLst/>
          </a:prstGeom>
          <a:effectLst>
            <a:outerShdw blurRad="38100" dist="38100" dir="5400000" algn="ctr" rotWithShape="0">
              <a:srgbClr val="56CA95">
                <a:lumMod val="50000"/>
                <a:alpha val="60000"/>
              </a:srgbClr>
            </a:outerShdw>
          </a:effectLst>
        </p:spPr>
      </p:pic>
      <p:pic>
        <p:nvPicPr>
          <p:cNvPr id="50" name="图片 49" descr="343435383038363b343532323338353bc8abc7f2bbaf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2999369" y="3775603"/>
            <a:ext cx="291716" cy="291716"/>
          </a:xfrm>
          <a:prstGeom prst="rect">
            <a:avLst/>
          </a:prstGeom>
          <a:effectLst>
            <a:outerShdw blurRad="38100" dist="38100" dir="5400000" algn="ctr" rotWithShape="0">
              <a:srgbClr val="FFBA55">
                <a:lumMod val="50000"/>
                <a:alpha val="60000"/>
              </a:srgbClr>
            </a:outerShdw>
          </a:effectLst>
        </p:spPr>
      </p:pic>
      <p:pic>
        <p:nvPicPr>
          <p:cNvPr id="51" name="图片 50" descr="343435383038363b343532323430383bd3aacffab2bcbed6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3000469" y="2429162"/>
            <a:ext cx="291716" cy="291716"/>
          </a:xfrm>
          <a:prstGeom prst="rect">
            <a:avLst/>
          </a:prstGeom>
          <a:effectLst>
            <a:outerShdw blurRad="38100" dist="38100" dir="5400000" algn="ctr" rotWithShape="0">
              <a:srgbClr val="F18870">
                <a:lumMod val="50000"/>
                <a:alpha val="60000"/>
              </a:srgbClr>
            </a:outerShdw>
          </a:effectLst>
        </p:spPr>
      </p:pic>
      <p:sp>
        <p:nvSpPr>
          <p:cNvPr id="22" name="椭圆 21"/>
          <p:cNvSpPr/>
          <p:nvPr>
            <p:custDataLst>
              <p:tags r:id="rId36"/>
            </p:custDataLst>
          </p:nvPr>
        </p:nvSpPr>
        <p:spPr>
          <a:xfrm>
            <a:off x="332899" y="280009"/>
            <a:ext cx="372904" cy="372904"/>
          </a:xfrm>
          <a:prstGeom prst="ellipse">
            <a:avLst/>
          </a:prstGeom>
          <a:solidFill>
            <a:srgbClr val="6096E6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6" name="圆角矩形 25"/>
          <p:cNvSpPr/>
          <p:nvPr>
            <p:custDataLst>
              <p:tags r:id="rId37"/>
            </p:custDataLst>
          </p:nvPr>
        </p:nvSpPr>
        <p:spPr>
          <a:xfrm rot="2520000">
            <a:off x="3445373" y="2300162"/>
            <a:ext cx="1948565" cy="1948565"/>
          </a:xfrm>
          <a:prstGeom prst="roundRect">
            <a:avLst/>
          </a:prstGeom>
          <a:noFill/>
          <a:ln w="19050">
            <a:solidFill>
              <a:srgbClr val="6096E6">
                <a:lumMod val="75000"/>
              </a:srgbClr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6096E6"/>
                </a:solidFill>
              </a14:hiddenFill>
            </a:ext>
          </a:ex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9" name="圆角矩形 28"/>
          <p:cNvSpPr/>
          <p:nvPr>
            <p:custDataLst>
              <p:tags r:id="rId38"/>
            </p:custDataLst>
          </p:nvPr>
        </p:nvSpPr>
        <p:spPr>
          <a:xfrm rot="6120000">
            <a:off x="4008834" y="2863622"/>
            <a:ext cx="821644" cy="821644"/>
          </a:xfrm>
          <a:prstGeom prst="roundRect">
            <a:avLst/>
          </a:prstGeom>
          <a:solidFill>
            <a:srgbClr val="6096E6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30" name="圆角矩形 29"/>
          <p:cNvSpPr/>
          <p:nvPr>
            <p:custDataLst>
              <p:tags r:id="rId39"/>
            </p:custDataLst>
          </p:nvPr>
        </p:nvSpPr>
        <p:spPr>
          <a:xfrm rot="2520000">
            <a:off x="4008834" y="2863622"/>
            <a:ext cx="821644" cy="821644"/>
          </a:xfrm>
          <a:prstGeom prst="roundRect">
            <a:avLst/>
          </a:prstGeom>
          <a:gradFill>
            <a:gsLst>
              <a:gs pos="42000">
                <a:srgbClr val="6096E6"/>
              </a:gs>
              <a:gs pos="0">
                <a:srgbClr val="6096E6">
                  <a:lumMod val="40000"/>
                  <a:lumOff val="60000"/>
                </a:srgbClr>
              </a:gs>
              <a:gs pos="92000">
                <a:srgbClr val="6096E6">
                  <a:lumMod val="75000"/>
                </a:srgbClr>
              </a:gs>
            </a:gsLst>
            <a:lin ang="2700000" scaled="0"/>
          </a:gradFill>
          <a:ln>
            <a:noFill/>
          </a:ln>
          <a:effectLst>
            <a:outerShdw blurRad="114300" dist="50800" dir="5400000" algn="ctr" rotWithShape="0">
              <a:srgbClr val="6096E6">
                <a:lumMod val="50000"/>
                <a:alpha val="84000"/>
              </a:srgbClr>
            </a:outerShdw>
          </a:effec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33" name="圆角矩形 32"/>
          <p:cNvSpPr/>
          <p:nvPr>
            <p:custDataLst>
              <p:tags r:id="rId40"/>
            </p:custDataLst>
          </p:nvPr>
        </p:nvSpPr>
        <p:spPr>
          <a:xfrm rot="2520000">
            <a:off x="3797559" y="2652347"/>
            <a:ext cx="1244193" cy="1244193"/>
          </a:xfrm>
          <a:prstGeom prst="roundRect">
            <a:avLst/>
          </a:prstGeom>
          <a:noFill/>
          <a:ln w="57150">
            <a:solidFill>
              <a:srgbClr val="6096E6">
                <a:lumMod val="40000"/>
                <a:lumOff val="60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6096E6"/>
                </a:solidFill>
              </a14:hiddenFill>
            </a:ext>
          </a:ex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34" name="圆角矩形 33"/>
          <p:cNvSpPr/>
          <p:nvPr>
            <p:custDataLst>
              <p:tags r:id="rId41"/>
            </p:custDataLst>
          </p:nvPr>
        </p:nvSpPr>
        <p:spPr>
          <a:xfrm rot="2520000">
            <a:off x="3715468" y="2570257"/>
            <a:ext cx="1408376" cy="1408376"/>
          </a:xfrm>
          <a:prstGeom prst="roundRect">
            <a:avLst/>
          </a:prstGeom>
          <a:noFill/>
          <a:ln w="19050">
            <a:solidFill>
              <a:srgbClr val="6096E6">
                <a:lumMod val="50000"/>
              </a:srgbClr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6096E6"/>
                </a:solidFill>
              </a14:hiddenFill>
            </a:ext>
          </a:ex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35" name="六边形 34"/>
          <p:cNvSpPr/>
          <p:nvPr>
            <p:custDataLst>
              <p:tags r:id="rId42"/>
            </p:custDataLst>
          </p:nvPr>
        </p:nvSpPr>
        <p:spPr>
          <a:xfrm rot="5400000">
            <a:off x="4171367" y="1515898"/>
            <a:ext cx="496578" cy="444172"/>
          </a:xfrm>
          <a:prstGeom prst="hexagon">
            <a:avLst/>
          </a:prstGeom>
          <a:solidFill>
            <a:srgbClr val="6096E6"/>
          </a:solidFill>
          <a:ln w="38100">
            <a:solidFill>
              <a:srgbClr val="6096E6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36" name="六边形 35"/>
          <p:cNvSpPr/>
          <p:nvPr>
            <p:custDataLst>
              <p:tags r:id="rId43"/>
            </p:custDataLst>
          </p:nvPr>
        </p:nvSpPr>
        <p:spPr>
          <a:xfrm rot="5400000">
            <a:off x="5440115" y="2352568"/>
            <a:ext cx="496578" cy="444172"/>
          </a:xfrm>
          <a:prstGeom prst="hexagon">
            <a:avLst/>
          </a:prstGeom>
          <a:solidFill>
            <a:srgbClr val="58B6E5"/>
          </a:solidFill>
          <a:ln w="38100">
            <a:solidFill>
              <a:srgbClr val="58B6E5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37" name="六边形 36"/>
          <p:cNvSpPr/>
          <p:nvPr>
            <p:custDataLst>
              <p:tags r:id="rId44"/>
            </p:custDataLst>
          </p:nvPr>
        </p:nvSpPr>
        <p:spPr>
          <a:xfrm rot="5400000">
            <a:off x="5440115" y="3699009"/>
            <a:ext cx="496578" cy="444172"/>
          </a:xfrm>
          <a:prstGeom prst="hexagon">
            <a:avLst/>
          </a:prstGeom>
          <a:solidFill>
            <a:srgbClr val="56CA95"/>
          </a:solidFill>
          <a:ln w="38100">
            <a:solidFill>
              <a:srgbClr val="56CA95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38" name="六边形 37"/>
          <p:cNvSpPr/>
          <p:nvPr>
            <p:custDataLst>
              <p:tags r:id="rId45"/>
            </p:custDataLst>
          </p:nvPr>
        </p:nvSpPr>
        <p:spPr>
          <a:xfrm rot="5400000">
            <a:off x="2896756" y="2352568"/>
            <a:ext cx="496578" cy="444172"/>
          </a:xfrm>
          <a:prstGeom prst="hexagon">
            <a:avLst/>
          </a:prstGeom>
          <a:solidFill>
            <a:srgbClr val="F18870"/>
          </a:solidFill>
          <a:ln w="38100">
            <a:solidFill>
              <a:srgbClr val="F18870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18870"/>
              </a:solidFill>
            </a:endParaRPr>
          </a:p>
        </p:txBody>
      </p:sp>
      <p:sp>
        <p:nvSpPr>
          <p:cNvPr id="39" name="六边形 38"/>
          <p:cNvSpPr/>
          <p:nvPr>
            <p:custDataLst>
              <p:tags r:id="rId46"/>
            </p:custDataLst>
          </p:nvPr>
        </p:nvSpPr>
        <p:spPr>
          <a:xfrm rot="5400000">
            <a:off x="2896756" y="3699009"/>
            <a:ext cx="496578" cy="444172"/>
          </a:xfrm>
          <a:prstGeom prst="hexagon">
            <a:avLst/>
          </a:prstGeom>
          <a:solidFill>
            <a:srgbClr val="FFBA55"/>
          </a:solidFill>
          <a:ln w="38100">
            <a:solidFill>
              <a:srgbClr val="FFBA55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pic>
        <p:nvPicPr>
          <p:cNvPr id="46" name="图片 45" descr="343435383038363b343532323339363bd5bdc2d4c4bfb1ea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174665" y="3029453"/>
            <a:ext cx="489981" cy="489981"/>
          </a:xfrm>
          <a:prstGeom prst="rect">
            <a:avLst/>
          </a:prstGeom>
          <a:effectLst>
            <a:outerShdw blurRad="38100" dist="38100" dir="5400000" algn="ctr" rotWithShape="0">
              <a:srgbClr val="6096E6">
                <a:lumMod val="50000"/>
                <a:alpha val="60000"/>
              </a:srgbClr>
            </a:outerShdw>
          </a:effectLst>
        </p:spPr>
      </p:pic>
      <p:pic>
        <p:nvPicPr>
          <p:cNvPr id="58" name="图片 57" descr="343435383038363b343532323337393bc9cfcad0cdcbb3f6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273614" y="1589927"/>
            <a:ext cx="291716" cy="291716"/>
          </a:xfrm>
          <a:prstGeom prst="rect">
            <a:avLst/>
          </a:prstGeom>
          <a:effectLst>
            <a:outerShdw blurRad="38100" dist="38100" dir="5400000" algn="ctr" rotWithShape="0">
              <a:srgbClr val="6096E6">
                <a:lumMod val="50000"/>
                <a:alpha val="60000"/>
              </a:srgbClr>
            </a:outerShdw>
          </a:effectLst>
        </p:spPr>
      </p:pic>
      <p:pic>
        <p:nvPicPr>
          <p:cNvPr id="59" name="图片 58" descr="343435383038363b343532323338323bcee5c1a6c4a3d0cd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542728" y="2429162"/>
            <a:ext cx="291716" cy="291716"/>
          </a:xfrm>
          <a:prstGeom prst="rect">
            <a:avLst/>
          </a:prstGeom>
          <a:effectLst>
            <a:outerShdw blurRad="38100" dist="38100" dir="5400000" algn="ctr" rotWithShape="0">
              <a:srgbClr val="58B6E5">
                <a:lumMod val="50000"/>
                <a:alpha val="60000"/>
              </a:srgbClr>
            </a:outerShdw>
          </a:effectLst>
        </p:spPr>
      </p:pic>
      <p:pic>
        <p:nvPicPr>
          <p:cNvPr id="60" name="图片 59" descr="343435383038363b343532323430323bcdc6b9e3b7bdb0b8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543828" y="3775603"/>
            <a:ext cx="291716" cy="291716"/>
          </a:xfrm>
          <a:prstGeom prst="rect">
            <a:avLst/>
          </a:prstGeom>
          <a:effectLst>
            <a:outerShdw blurRad="38100" dist="38100" dir="5400000" algn="ctr" rotWithShape="0">
              <a:srgbClr val="56CA95">
                <a:lumMod val="50000"/>
                <a:alpha val="60000"/>
              </a:srgbClr>
            </a:outerShdw>
          </a:effectLst>
        </p:spPr>
      </p:pic>
      <p:pic>
        <p:nvPicPr>
          <p:cNvPr id="61" name="图片 60" descr="343435383038363b343532323338353bc8abc7f2bbaf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2999369" y="3775603"/>
            <a:ext cx="291716" cy="291716"/>
          </a:xfrm>
          <a:prstGeom prst="rect">
            <a:avLst/>
          </a:prstGeom>
          <a:effectLst>
            <a:outerShdw blurRad="38100" dist="38100" dir="5400000" algn="ctr" rotWithShape="0">
              <a:srgbClr val="FFBA55">
                <a:lumMod val="50000"/>
                <a:alpha val="60000"/>
              </a:srgbClr>
            </a:outerShdw>
          </a:effectLst>
        </p:spPr>
      </p:pic>
      <p:pic>
        <p:nvPicPr>
          <p:cNvPr id="62" name="图片 61" descr="343435383038363b343532323430383bd3aacffab2bcbed6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3000469" y="2429162"/>
            <a:ext cx="291716" cy="291716"/>
          </a:xfrm>
          <a:prstGeom prst="rect">
            <a:avLst/>
          </a:prstGeom>
          <a:effectLst>
            <a:outerShdw blurRad="38100" dist="38100" dir="5400000" algn="ctr" rotWithShape="0">
              <a:srgbClr val="F18870">
                <a:lumMod val="50000"/>
                <a:alpha val="60000"/>
              </a:srgbClr>
            </a:outerShdw>
          </a:effectLst>
        </p:spPr>
      </p:pic>
      <p:sp>
        <p:nvSpPr>
          <p:cNvPr id="63" name="椭圆 62"/>
          <p:cNvSpPr/>
          <p:nvPr>
            <p:custDataLst>
              <p:tags r:id="rId53"/>
            </p:custDataLst>
          </p:nvPr>
        </p:nvSpPr>
        <p:spPr>
          <a:xfrm>
            <a:off x="332899" y="280009"/>
            <a:ext cx="372904" cy="372904"/>
          </a:xfrm>
          <a:prstGeom prst="ellipse">
            <a:avLst/>
          </a:prstGeom>
          <a:solidFill>
            <a:srgbClr val="6096E6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25775" y="1804992"/>
            <a:ext cx="1419043" cy="13849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4500" b="1">
                <a:solidFill>
                  <a:srgbClr val="314865"/>
                </a:solidFill>
                <a:latin typeface="Arial" panose="020B0604020202020204"/>
                <a:ea typeface="微软雅黑" panose="020B0503020204020204" charset="-122"/>
                <a:cs typeface="Times New Roman" panose="02020603050405020304" pitchFamily="18" charset="0"/>
                <a:sym typeface="Arial" panose="020B0604020202020204"/>
              </a:rPr>
              <a:t>课外拓展</a:t>
            </a:r>
            <a:endParaRPr lang="zh-CN" altLang="en-US" sz="4500" b="1" dirty="0">
              <a:solidFill>
                <a:srgbClr val="314865"/>
              </a:solidFill>
              <a:latin typeface="Arial" panose="020B0604020202020204"/>
              <a:ea typeface="微软雅黑" panose="020B0503020204020204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5875" y="449"/>
            <a:ext cx="1458000" cy="133178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5875" y="3685824"/>
            <a:ext cx="1458000" cy="1458126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764155" y="627671"/>
            <a:ext cx="5721668" cy="3739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sz="135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/>
              </a:rPr>
              <a:t>《吃饺子》</a:t>
            </a:r>
            <a:endParaRPr sz="135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Arial" panose="020B0604020202020204"/>
            </a:endParaRPr>
          </a:p>
          <a:p>
            <a:pPr indent="3429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1147212865"/>
                </a:ext>
              </a:extLst>
            </a:pPr>
            <a:r>
              <a:rPr sz="135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/>
              </a:rPr>
              <a:t>有个富家子弟特别爱吃饺子，每天都要吃。但他又特别刁，只吃馅，两头的皮尖尖就丢到后面的小河里去。好景不长，在他十六岁那年，一把大火烧了他的全家，父母急怒中相继病逝。这下他身无分文，又不好意思要饭。邻居家大嫂非常好，每餐给他吃一碗面糊糊。他则发奋读书，三年后考取官位回来，一定要感谢邻居大嫂。大嫂对他讲：不要感谢我。我没有给你什么，都是我收集的当年你丢的饺子皮尖，晒干后装了好凡麻袋，本来是想备不时之需的。正好你有需要，就又还给你了。大官思考良久，良久……有一个有名的三八理论：八小时睡觉，八小时工作，这个人人一样。人与人之间的不同，是在于业余时间怎么渡过。时间是最有情，也最无情的东西，每人拥有的都一样，非常公平。但拥有资源的人不一定成功，善用资源的人才会成功。白天图生存，晚上求发展，这是二十一世纪对人才的要求。</a:t>
            </a:r>
            <a:endParaRPr lang="en-US" altLang="zh-CN" sz="135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4" grpId="0" bldLvl="0" animBg="1"/>
      <p:bldP spid="25" grpId="0" bldLvl="0" animBg="1"/>
      <p:bldP spid="1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INDEX" val="1_5_1"/>
  <p:tag name="KSO_WM_UNIT_ID" val="diagram20228121_5*q_h_i*1_5_1"/>
  <p:tag name="KSO_WM_UNIT_LAYERLEVEL" val="1_1_1"/>
  <p:tag name="KSO_WM_UNIT_FILL_FORE_SCHEMECOLOR_INDEX" val="9"/>
  <p:tag name="KSO_WM_UNIT_FILL_TYPE" val="1"/>
  <p:tag name="KSO_WM_UNIT_LINE_FORE_SCHEMECOLOR_INDEX" val="9"/>
  <p:tag name="KSO_WM_UNIT_LINE_FILL_TYPE" val="2"/>
  <p:tag name="KSO_WM_UNIT_TEXT_FILL_FORE_SCHEMECOLOR_INDEX" val="9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INDEX" val="1_4_1"/>
  <p:tag name="KSO_WM_UNIT_ID" val="diagram20228121_5*q_h_i*1_4_1"/>
  <p:tag name="KSO_WM_UNIT_LAYERLEVEL" val="1_1_1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DIAGRAM_GROUP_CODE" val="q1-1"/>
  <p:tag name="KSO_WM_UNIT_TYPE" val="q_h_a"/>
  <p:tag name="KSO_WM_UNIT_INDEX" val="1_1_1"/>
  <p:tag name="KSO_WM_UNIT_ID" val="diagram20228121_5*q_h_a*1_1_1"/>
  <p:tag name="KSO_WM_UNIT_LAYERLEVEL" val="1_1_1"/>
  <p:tag name="KSO_WM_UNIT_TEXT_FILL_FORE_SCHEMECOLOR_INDEX" val="5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236*236"/>
  <p:tag name="KSO_WM_DIAGRAM_GROUP_CODE" val="q1-1"/>
  <p:tag name="KSO_WM_UNIT_TYPE" val="q_x"/>
  <p:tag name="KSO_WM_UNIT_INDEX" val="1_1"/>
  <p:tag name="KSO_WM_UNIT_ID" val="diagram20228121_5*q_x*1_1"/>
  <p:tag name="KSO_WM_UNIT_LAYERLEVEL" val="1_1"/>
  <p:tag name="KSO_WM_UNIT_SHADOW_SCHEMECOLOR_INDEX" val="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DIAGRAM_GROUP_CODE" val="q1-1"/>
  <p:tag name="KSO_WM_UNIT_TYPE" val="q_h_a"/>
  <p:tag name="KSO_WM_UNIT_INDEX" val="1_2_1"/>
  <p:tag name="KSO_WM_UNIT_ID" val="diagram20228121_5*q_h_a*1_2_1"/>
  <p:tag name="KSO_WM_UNIT_LAYERLEVEL" val="1_1_1"/>
  <p:tag name="KSO_WM_UNIT_TEXT_FILL_FORE_SCHEMECOLOR_INDEX" val="6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DIAGRAM_GROUP_CODE" val="q1-1"/>
  <p:tag name="KSO_WM_UNIT_TYPE" val="q_h_a"/>
  <p:tag name="KSO_WM_UNIT_INDEX" val="1_3_1"/>
  <p:tag name="KSO_WM_UNIT_ID" val="diagram20228121_5*q_h_a*1_3_1"/>
  <p:tag name="KSO_WM_UNIT_LAYERLEVEL" val="1_1_1"/>
  <p:tag name="KSO_WM_UNIT_TEXT_FILL_FORE_SCHEMECOLOR_INDEX" val="7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DIAGRAM_GROUP_CODE" val="q1-1"/>
  <p:tag name="KSO_WM_UNIT_TYPE" val="q_h_a"/>
  <p:tag name="KSO_WM_UNIT_INDEX" val="1_4_1"/>
  <p:tag name="KSO_WM_UNIT_ID" val="diagram20228121_5*q_h_a*1_4_1"/>
  <p:tag name="KSO_WM_UNIT_LAYERLEVEL" val="1_1_1"/>
  <p:tag name="KSO_WM_UNIT_TEXT_FILL_FORE_SCHEMECOLOR_INDEX" val="8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DIAGRAM_GROUP_CODE" val="q1-1"/>
  <p:tag name="KSO_WM_UNIT_TYPE" val="q_h_a"/>
  <p:tag name="KSO_WM_UNIT_INDEX" val="1_5_1"/>
  <p:tag name="KSO_WM_UNIT_ID" val="diagram20228121_5*q_h_a*1_5_1"/>
  <p:tag name="KSO_WM_UNIT_LAYERLEVEL" val="1_1_1"/>
  <p:tag name="KSO_WM_UNIT_TEXT_FILL_FORE_SCHEMECOLOR_INDEX" val="9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INDEX" val="1_1_1"/>
  <p:tag name="KSO_WM_UNIT_ID" val="diagram20228121_5*q_h_x*1_1_1"/>
  <p:tag name="KSO_WM_UNIT_LAYERLEVEL" val="1_1_1"/>
  <p:tag name="KSO_WM_UNIT_SHADOW_SCHEMECOLOR_INDEX" val="5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INDEX" val="1_2_1"/>
  <p:tag name="KSO_WM_UNIT_ID" val="diagram20228121_5*q_h_x*1_2_1"/>
  <p:tag name="KSO_WM_UNIT_LAYERLEVEL" val="1_1_1"/>
  <p:tag name="KSO_WM_UNIT_SHADOW_SCHEMECOLOR_INDEX" val="6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1"/>
  <p:tag name="KSO_WM_UNIT_ID" val="diagram20228121_5*q_i*1_1"/>
  <p:tag name="KSO_WM_UNIT_LAYERLEVEL" val="1_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INDEX" val="1_3_1"/>
  <p:tag name="KSO_WM_UNIT_ID" val="diagram20228121_5*q_h_x*1_3_1"/>
  <p:tag name="KSO_WM_UNIT_LAYERLEVEL" val="1_1_1"/>
  <p:tag name="KSO_WM_UNIT_SHADOW_SCHEMECOLOR_INDEX" val="7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INDEX" val="1_4_1"/>
  <p:tag name="KSO_WM_UNIT_ID" val="diagram20228121_5*q_h_x*1_4_1"/>
  <p:tag name="KSO_WM_UNIT_LAYERLEVEL" val="1_1_1"/>
  <p:tag name="KSO_WM_UNIT_SHADOW_SCHEMECOLOR_INDEX" val="8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INDEX" val="1_5_1"/>
  <p:tag name="KSO_WM_UNIT_ID" val="diagram20228121_5*q_h_x*1_5_1"/>
  <p:tag name="KSO_WM_UNIT_LAYERLEVEL" val="1_1_1"/>
  <p:tag name="KSO_WM_UNIT_SHADOW_SCHEMECOLOR_INDEX" val="9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UNIT_LAYERLEVEL" val="1"/>
  <p:tag name="KSO_WM_TAG_VERSION" val="1.0"/>
  <p:tag name="KSO_WM_BEAUTIFY_FLAG" val="#wm#"/>
  <p:tag name="KSO_WM_DIAGRAM_GROUP_CODE" val="q1-1"/>
  <p:tag name="KSO_WM_UNIT_TYPE" val="i"/>
  <p:tag name="KSO_WM_UNIT_INDEX" val="1"/>
  <p:tag name="KSO_WM_UNIT_ID" val="diagram20228121_5*i*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1"/>
  <p:tag name="KSO_WM_UNIT_ID" val="diagram20228121_5*q_i*1_1"/>
  <p:tag name="KSO_WM_UNIT_LAYERLEVEL" val="1_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2"/>
  <p:tag name="KSO_WM_UNIT_ID" val="diagram20228121_5*q_i*1_2"/>
  <p:tag name="KSO_WM_UNIT_LAYERLEVEL" val="1_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3"/>
  <p:tag name="KSO_WM_UNIT_ID" val="diagram20228121_5*q_i*1_3"/>
  <p:tag name="KSO_WM_UNIT_LAYERLEVEL" val="1_1"/>
  <p:tag name="KSO_WM_UNIT_FILL_FORE_SCHEMECOLOR_INDEX" val="5"/>
  <p:tag name="KSO_WM_UNIT_FILL_TYPE" val="1"/>
  <p:tag name="KSO_WM_UNIT_SHADOW_SCHEMECOLOR_INDEX" val="5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4"/>
  <p:tag name="KSO_WM_UNIT_ID" val="diagram20228121_5*q_i*1_4"/>
  <p:tag name="KSO_WM_UNIT_LAYERLEVEL" val="1_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5"/>
  <p:tag name="KSO_WM_UNIT_ID" val="diagram20228121_5*q_i*1_5"/>
  <p:tag name="KSO_WM_UNIT_LAYERLEVEL" val="1_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INDEX" val="1_1_1"/>
  <p:tag name="KSO_WM_UNIT_ID" val="diagram20228121_5*q_h_i*1_1_1"/>
  <p:tag name="KSO_WM_UNIT_LAYERLEVEL" val="1_1_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2"/>
  <p:tag name="KSO_WM_UNIT_ID" val="diagram20228121_5*q_i*1_2"/>
  <p:tag name="KSO_WM_UNIT_LAYERLEVEL" val="1_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INDEX" val="1_2_1"/>
  <p:tag name="KSO_WM_UNIT_ID" val="diagram20228121_5*q_h_i*1_2_1"/>
  <p:tag name="KSO_WM_UNIT_LAYERLEVEL" val="1_1_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INDEX" val="1_3_1"/>
  <p:tag name="KSO_WM_UNIT_ID" val="diagram20228121_5*q_h_i*1_3_1"/>
  <p:tag name="KSO_WM_UNIT_LAYERLEVEL" val="1_1_1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INDEX" val="1_5_1"/>
  <p:tag name="KSO_WM_UNIT_ID" val="diagram20228121_5*q_h_i*1_5_1"/>
  <p:tag name="KSO_WM_UNIT_LAYERLEVEL" val="1_1_1"/>
  <p:tag name="KSO_WM_UNIT_FILL_FORE_SCHEMECOLOR_INDEX" val="9"/>
  <p:tag name="KSO_WM_UNIT_FILL_TYPE" val="1"/>
  <p:tag name="KSO_WM_UNIT_LINE_FORE_SCHEMECOLOR_INDEX" val="9"/>
  <p:tag name="KSO_WM_UNIT_LINE_FILL_TYPE" val="2"/>
  <p:tag name="KSO_WM_UNIT_TEXT_FILL_FORE_SCHEMECOLOR_INDEX" val="9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INDEX" val="1_4_1"/>
  <p:tag name="KSO_WM_UNIT_ID" val="diagram20228121_5*q_h_i*1_4_1"/>
  <p:tag name="KSO_WM_UNIT_LAYERLEVEL" val="1_1_1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236*236"/>
  <p:tag name="KSO_WM_DIAGRAM_GROUP_CODE" val="q1-1"/>
  <p:tag name="KSO_WM_UNIT_TYPE" val="q_x"/>
  <p:tag name="KSO_WM_UNIT_INDEX" val="1_1"/>
  <p:tag name="KSO_WM_UNIT_ID" val="diagram20228121_5*q_x*1_1"/>
  <p:tag name="KSO_WM_UNIT_LAYERLEVEL" val="1_1"/>
  <p:tag name="KSO_WM_UNIT_SHADOW_SCHEMECOLOR_INDEX" val="5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INDEX" val="1_1_1"/>
  <p:tag name="KSO_WM_UNIT_ID" val="diagram20228121_5*q_h_x*1_1_1"/>
  <p:tag name="KSO_WM_UNIT_LAYERLEVEL" val="1_1_1"/>
  <p:tag name="KSO_WM_UNIT_SHADOW_SCHEMECOLOR_INDEX" val="5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INDEX" val="1_2_1"/>
  <p:tag name="KSO_WM_UNIT_ID" val="diagram20228121_5*q_h_x*1_2_1"/>
  <p:tag name="KSO_WM_UNIT_LAYERLEVEL" val="1_1_1"/>
  <p:tag name="KSO_WM_UNIT_SHADOW_SCHEMECOLOR_INDEX" val="6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INDEX" val="1_3_1"/>
  <p:tag name="KSO_WM_UNIT_ID" val="diagram20228121_5*q_h_x*1_3_1"/>
  <p:tag name="KSO_WM_UNIT_LAYERLEVEL" val="1_1_1"/>
  <p:tag name="KSO_WM_UNIT_SHADOW_SCHEMECOLOR_INDEX" val="7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INDEX" val="1_4_1"/>
  <p:tag name="KSO_WM_UNIT_ID" val="diagram20228121_5*q_h_x*1_4_1"/>
  <p:tag name="KSO_WM_UNIT_LAYERLEVEL" val="1_1_1"/>
  <p:tag name="KSO_WM_UNIT_SHADOW_SCHEMECOLOR_INDEX" val="8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INDEX" val="1_5_1"/>
  <p:tag name="KSO_WM_UNIT_ID" val="diagram20228121_5*q_h_x*1_5_1"/>
  <p:tag name="KSO_WM_UNIT_LAYERLEVEL" val="1_1_1"/>
  <p:tag name="KSO_WM_UNIT_SHADOW_SCHEMECOLOR_INDEX" val="9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3"/>
  <p:tag name="KSO_WM_UNIT_ID" val="diagram20228121_5*q_i*1_3"/>
  <p:tag name="KSO_WM_UNIT_LAYERLEVEL" val="1_1"/>
  <p:tag name="KSO_WM_UNIT_FILL_FORE_SCHEMECOLOR_INDEX" val="5"/>
  <p:tag name="KSO_WM_UNIT_FILL_TYPE" val="1"/>
  <p:tag name="KSO_WM_UNIT_SHADOW_SCHEMECOLOR_INDEX" val="5"/>
  <p:tag name="KSO_WM_UNIT_TEXT_FILL_FORE_SCHEMECOLOR_INDEX" val="2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UNIT_LAYERLEVEL" val="1"/>
  <p:tag name="KSO_WM_TAG_VERSION" val="1.0"/>
  <p:tag name="KSO_WM_BEAUTIFY_FLAG" val="#wm#"/>
  <p:tag name="KSO_WM_DIAGRAM_GROUP_CODE" val="q1-1"/>
  <p:tag name="KSO_WM_UNIT_TYPE" val="i"/>
  <p:tag name="KSO_WM_UNIT_INDEX" val="1"/>
  <p:tag name="KSO_WM_UNIT_ID" val="diagram20228121_5*i*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KSO_WPP_MARK_KEY" val="fb67b7c7-f61c-44da-bfd5-7e7a76384cc8"/>
  <p:tag name="COMMONDATA" val="eyJjb3VudCI6NywiaGRpZCI6IjE2NzkzYTgxZGZkNWQ2NGQ2ZGIzZjlkNmQzMTQ4ZmYxIiwidXNlckNvdW50IjoxfQ==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4"/>
  <p:tag name="KSO_WM_UNIT_ID" val="diagram20228121_5*q_i*1_4"/>
  <p:tag name="KSO_WM_UNIT_LAYERLEVEL" val="1_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5"/>
  <p:tag name="KSO_WM_UNIT_ID" val="diagram20228121_5*q_i*1_5"/>
  <p:tag name="KSO_WM_UNIT_LAYERLEVEL" val="1_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INDEX" val="1_1_1"/>
  <p:tag name="KSO_WM_UNIT_ID" val="diagram20228121_5*q_h_i*1_1_1"/>
  <p:tag name="KSO_WM_UNIT_LAYERLEVEL" val="1_1_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INDEX" val="1_2_1"/>
  <p:tag name="KSO_WM_UNIT_ID" val="diagram20228121_5*q_h_i*1_2_1"/>
  <p:tag name="KSO_WM_UNIT_LAYERLEVEL" val="1_1_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INDEX" val="1_3_1"/>
  <p:tag name="KSO_WM_UNIT_ID" val="diagram20228121_5*q_h_i*1_3_1"/>
  <p:tag name="KSO_WM_UNIT_LAYERLEVEL" val="1_1_1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汉仪中宋简"/>
        <a:font script="Hebr" typeface="汉仪中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7">
      <a:dk1>
        <a:sysClr val="windowText" lastClr="000000"/>
      </a:dk1>
      <a:lt1>
        <a:sysClr val="window" lastClr="FFFFFF"/>
      </a:lt1>
      <a:dk2>
        <a:srgbClr val="000000"/>
      </a:dk2>
      <a:lt2>
        <a:srgbClr val="37518F"/>
      </a:lt2>
      <a:accent1>
        <a:srgbClr val="37518F"/>
      </a:accent1>
      <a:accent2>
        <a:srgbClr val="A4C9E4"/>
      </a:accent2>
      <a:accent3>
        <a:srgbClr val="3F3F3F"/>
      </a:accent3>
      <a:accent4>
        <a:srgbClr val="B30D19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zlj4k0c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汉仪中宋简"/>
        <a:font script="Hebr" typeface="汉仪中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汉仪中宋简"/>
        <a:font script="Hebr" typeface="汉仪中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1116</Words>
  <Application>WPS 演示</Application>
  <PresentationFormat>宽屏</PresentationFormat>
  <Paragraphs>55</Paragraphs>
  <Slides>13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汉仪中宋简</vt:lpstr>
      <vt:lpstr>微软雅黑</vt:lpstr>
      <vt:lpstr>汉仪汉黑W</vt:lpstr>
      <vt:lpstr>思源宋体 CN Light</vt:lpstr>
      <vt:lpstr>思源宋体 CN</vt:lpstr>
      <vt:lpstr>思源黑体 CN Bold</vt:lpstr>
      <vt:lpstr>黑体</vt:lpstr>
      <vt:lpstr>Calibri</vt:lpstr>
      <vt:lpstr>Arial</vt:lpstr>
      <vt:lpstr>Times New Roman</vt:lpstr>
      <vt:lpstr>Arial Unicode MS</vt:lpstr>
      <vt:lpstr>Segoe UI</vt:lpstr>
      <vt:lpstr>Office 主题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云卷云舒</cp:lastModifiedBy>
  <cp:revision>34</cp:revision>
  <dcterms:created xsi:type="dcterms:W3CDTF">2022-03-10T07:19:00Z</dcterms:created>
  <dcterms:modified xsi:type="dcterms:W3CDTF">2023-03-14T06:05:37Z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24C2D79E8F214054B9493A553F2B2C03</vt:lpwstr>
  </property>
  <property fmtid="{D5CDD505-2E9C-101B-9397-08002B2CF9AE}" pid="3" name="KSOProductBuildVer">
    <vt:lpwstr>2052-11.1.0.13703</vt:lpwstr>
  </property>
  <property fmtid="{D5CDD505-2E9C-101B-9397-08002B2CF9AE}" pid="4" name="KSOTemplateUUID">
    <vt:lpwstr>v1.0_mb_Zu69sPXkYiJxAP20O2SAqg==</vt:lpwstr>
  </property>
</Properties>
</file>