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3"/>
  </p:notesMasterIdLst>
  <p:handoutMasterIdLst>
    <p:handoutMasterId r:id="rId23"/>
  </p:handoutMasterIdLst>
  <p:sldIdLst>
    <p:sldId id="256" r:id="rId5"/>
    <p:sldId id="283" r:id="rId6"/>
    <p:sldId id="258" r:id="rId7"/>
    <p:sldId id="261" r:id="rId8"/>
    <p:sldId id="257" r:id="rId9"/>
    <p:sldId id="299" r:id="rId10"/>
    <p:sldId id="300" r:id="rId11"/>
    <p:sldId id="284" r:id="rId12"/>
    <p:sldId id="263" r:id="rId14"/>
    <p:sldId id="301" r:id="rId15"/>
    <p:sldId id="270" r:id="rId16"/>
    <p:sldId id="264" r:id="rId17"/>
    <p:sldId id="265" r:id="rId18"/>
    <p:sldId id="313" r:id="rId19"/>
    <p:sldId id="314" r:id="rId20"/>
    <p:sldId id="315" r:id="rId21"/>
    <p:sldId id="272" r:id="rId22"/>
  </p:sldIdLst>
  <p:sldSz cx="9144000" cy="5144135" type="screen16x9"/>
  <p:notesSz cx="6858000" cy="9144000"/>
  <p:embeddedFontLst>
    <p:embeddedFont>
      <p:font typeface="汉仪中宋简" panose="02010600000101010101" charset="-128"/>
      <p:regular r:id="rId27"/>
    </p:embeddedFont>
    <p:embeddedFont>
      <p:font typeface="微软雅黑" panose="020B0503020204020204" charset="-122"/>
      <p:regular r:id="rId28"/>
    </p:embeddedFont>
    <p:embeddedFont>
      <p:font typeface="汉仪汉黑W" panose="00020600040101010101" charset="-122"/>
      <p:regular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8" userDrawn="1">
          <p15:clr>
            <a:srgbClr val="A4A3A4"/>
          </p15:clr>
        </p15:guide>
        <p15:guide id="2" pos="2879"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07" userDrawn="1">
          <p15:clr>
            <a:srgbClr val="A4A3A4"/>
          </p15:clr>
        </p15:guide>
        <p15:guide id="7" orient="horz" pos="28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738"/>
        <p:guide pos="2879"/>
        <p:guide/>
        <p:guide pos="5760"/>
        <p:guide orient="horz"/>
        <p:guide orient="horz" pos="507"/>
        <p:guide orient="horz" pos="2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44.xml"/><Relationship Id="rId3" Type="http://schemas.openxmlformats.org/officeDocument/2006/relationships/slideMaster" Target="slideMasters/slideMaster2.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63"/>
            <a:ext cx="6858000" cy="1791105"/>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140"/>
            <a:ext cx="6858000" cy="124210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06"/>
            <a:ext cx="1971675" cy="435986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906"/>
            <a:ext cx="5800725" cy="435986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67"/>
            <a:ext cx="8648701" cy="467454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95"/>
            <a:ext cx="8458201" cy="4487291"/>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4"/>
            <a:ext cx="2971922" cy="2577835"/>
          </a:xfrm>
          <a:prstGeom prst="rect">
            <a:avLst/>
          </a:prstGeom>
        </p:spPr>
      </p:pic>
      <p:pic>
        <p:nvPicPr>
          <p:cNvPr id="5" name="图片 4"/>
          <p:cNvPicPr>
            <a:picLocks noChangeAspect="1"/>
          </p:cNvPicPr>
          <p:nvPr userDrawn="1"/>
        </p:nvPicPr>
        <p:blipFill>
          <a:blip r:embed="rId2"/>
          <a:stretch>
            <a:fillRect/>
          </a:stretch>
        </p:blipFill>
        <p:spPr>
          <a:xfrm rot="10800000">
            <a:off x="6172078" y="2572332"/>
            <a:ext cx="2971922" cy="25778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67"/>
            <a:ext cx="8648701" cy="467454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95"/>
            <a:ext cx="8458201" cy="4487291"/>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54"/>
            <a:ext cx="3645099" cy="4487290"/>
          </a:xfrm>
          <a:prstGeom prst="rect">
            <a:avLst/>
          </a:prstGeom>
        </p:spPr>
      </p:pic>
      <p:pic>
        <p:nvPicPr>
          <p:cNvPr id="7" name="图片 6"/>
          <p:cNvPicPr>
            <a:picLocks noChangeAspect="1"/>
          </p:cNvPicPr>
          <p:nvPr userDrawn="1"/>
        </p:nvPicPr>
        <p:blipFill>
          <a:blip r:embed="rId3"/>
          <a:stretch>
            <a:fillRect/>
          </a:stretch>
        </p:blipFill>
        <p:spPr>
          <a:xfrm flipH="1">
            <a:off x="2483225" y="3810863"/>
            <a:ext cx="2044193" cy="98873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410"/>
            <a:ext cx="7862456" cy="3863263"/>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89"/>
            <a:ext cx="7689274" cy="370850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89"/>
            <a:ext cx="2452325" cy="2127138"/>
          </a:xfrm>
          <a:prstGeom prst="rect">
            <a:avLst/>
          </a:prstGeom>
        </p:spPr>
      </p:pic>
      <p:pic>
        <p:nvPicPr>
          <p:cNvPr id="12" name="图片 11"/>
          <p:cNvPicPr>
            <a:picLocks noChangeAspect="1"/>
          </p:cNvPicPr>
          <p:nvPr userDrawn="1"/>
        </p:nvPicPr>
        <p:blipFill>
          <a:blip r:embed="rId2"/>
          <a:stretch>
            <a:fillRect/>
          </a:stretch>
        </p:blipFill>
        <p:spPr>
          <a:xfrm flipH="1" flipV="1">
            <a:off x="5964311" y="2285155"/>
            <a:ext cx="2452325" cy="2127138"/>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239"/>
            <a:ext cx="934889" cy="452185"/>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948"/>
            <a:ext cx="934889" cy="4521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93"/>
            <a:ext cx="8878491" cy="4904079"/>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42"/>
            <a:ext cx="8682929" cy="4707626"/>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3"/>
            <a:ext cx="1133476" cy="983173"/>
          </a:xfrm>
          <a:prstGeom prst="rect">
            <a:avLst/>
          </a:prstGeom>
        </p:spPr>
      </p:pic>
      <p:pic>
        <p:nvPicPr>
          <p:cNvPr id="17" name="图片 16"/>
          <p:cNvPicPr>
            <a:picLocks noChangeAspect="1"/>
          </p:cNvPicPr>
          <p:nvPr userDrawn="1"/>
        </p:nvPicPr>
        <p:blipFill>
          <a:blip r:embed="rId2"/>
          <a:stretch>
            <a:fillRect/>
          </a:stretch>
        </p:blipFill>
        <p:spPr>
          <a:xfrm flipV="1">
            <a:off x="0" y="4161492"/>
            <a:ext cx="1133476" cy="98317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58"/>
            <a:ext cx="2103462" cy="8105"/>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58"/>
            <a:ext cx="205740" cy="177402"/>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94"/>
            <a:ext cx="7886700" cy="21400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877"/>
            <a:ext cx="7886700" cy="1125395"/>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529"/>
            <a:ext cx="3886200" cy="32642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529"/>
            <a:ext cx="3886200" cy="32642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06"/>
            <a:ext cx="7886700" cy="994397"/>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158"/>
            <a:ext cx="3868340" cy="61807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232"/>
            <a:ext cx="3868340" cy="276406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158"/>
            <a:ext cx="3887391" cy="61807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232"/>
            <a:ext cx="3887391" cy="276406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78"/>
            <a:ext cx="2949178" cy="1200422"/>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736"/>
            <a:ext cx="4629150" cy="365604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99"/>
            <a:ext cx="2949178" cy="285933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78"/>
            <a:ext cx="2949178" cy="1200422"/>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736"/>
            <a:ext cx="4629150" cy="365604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99"/>
            <a:ext cx="2949178" cy="285933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06"/>
            <a:ext cx="7886700" cy="994397"/>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529"/>
            <a:ext cx="7886700" cy="326424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342"/>
            <a:ext cx="2057400" cy="273906"/>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342"/>
            <a:ext cx="3086100" cy="273906"/>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342"/>
            <a:ext cx="2057400" cy="273906"/>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4191"/>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06"/>
            <a:ext cx="7886700" cy="994397"/>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529"/>
            <a:ext cx="7886700" cy="326424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342"/>
            <a:ext cx="2057400" cy="273906"/>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342"/>
            <a:ext cx="3086100" cy="273906"/>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342"/>
            <a:ext cx="2057400" cy="273906"/>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png"/><Relationship Id="rId3" Type="http://schemas.openxmlformats.org/officeDocument/2006/relationships/tags" Target="../tags/tag39.xml"/><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svg"/><Relationship Id="rId7" Type="http://schemas.openxmlformats.org/officeDocument/2006/relationships/image" Target="../media/image30.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 Id="rId3" Type="http://schemas.openxmlformats.org/officeDocument/2006/relationships/image" Target="../media/image26.png"/><Relationship Id="rId2" Type="http://schemas.openxmlformats.org/officeDocument/2006/relationships/image" Target="../media/image7.svg"/><Relationship Id="rId11" Type="http://schemas.openxmlformats.org/officeDocument/2006/relationships/slideLayout" Target="../slideLayouts/slideLayout7.xml"/><Relationship Id="rId10" Type="http://schemas.openxmlformats.org/officeDocument/2006/relationships/image" Target="../media/image33.sv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4.jpeg"/><Relationship Id="rId3" Type="http://schemas.openxmlformats.org/officeDocument/2006/relationships/tags" Target="../tags/tag40.xml"/><Relationship Id="rId2" Type="http://schemas.openxmlformats.org/officeDocument/2006/relationships/image" Target="../media/image7.sv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jpeg"/><Relationship Id="rId3" Type="http://schemas.openxmlformats.org/officeDocument/2006/relationships/tags" Target="../tags/tag41.xml"/><Relationship Id="rId2" Type="http://schemas.openxmlformats.org/officeDocument/2006/relationships/image" Target="../media/image7.sv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6.png"/><Relationship Id="rId3" Type="http://schemas.openxmlformats.org/officeDocument/2006/relationships/tags" Target="../tags/tag42.xml"/><Relationship Id="rId2" Type="http://schemas.openxmlformats.org/officeDocument/2006/relationships/image" Target="../media/image7.sv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7.jpeg"/><Relationship Id="rId3" Type="http://schemas.openxmlformats.org/officeDocument/2006/relationships/tags" Target="../tags/tag43.xml"/><Relationship Id="rId2" Type="http://schemas.openxmlformats.org/officeDocument/2006/relationships/image" Target="../media/image7.sv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7" Type="http://schemas.openxmlformats.org/officeDocument/2006/relationships/slideLayout" Target="../slideLayouts/slideLayout7.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7.sv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9.png"/><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1" Type="http://schemas.openxmlformats.org/officeDocument/2006/relationships/slideLayout" Target="../slideLayouts/slideLayout7.xml"/><Relationship Id="rId30" Type="http://schemas.openxmlformats.org/officeDocument/2006/relationships/image" Target="../media/image24.svg"/><Relationship Id="rId3" Type="http://schemas.openxmlformats.org/officeDocument/2006/relationships/tags" Target="../tags/tag26.xml"/><Relationship Id="rId29" Type="http://schemas.openxmlformats.org/officeDocument/2006/relationships/image" Target="../media/image23.png"/><Relationship Id="rId28" Type="http://schemas.openxmlformats.org/officeDocument/2006/relationships/tags" Target="../tags/tag37.xml"/><Relationship Id="rId27" Type="http://schemas.openxmlformats.org/officeDocument/2006/relationships/image" Target="../media/image22.svg"/><Relationship Id="rId26" Type="http://schemas.openxmlformats.org/officeDocument/2006/relationships/image" Target="../media/image21.png"/><Relationship Id="rId25" Type="http://schemas.openxmlformats.org/officeDocument/2006/relationships/tags" Target="../tags/tag36.xml"/><Relationship Id="rId24" Type="http://schemas.openxmlformats.org/officeDocument/2006/relationships/image" Target="../media/image20.svg"/><Relationship Id="rId23" Type="http://schemas.openxmlformats.org/officeDocument/2006/relationships/image" Target="../media/image19.png"/><Relationship Id="rId22" Type="http://schemas.openxmlformats.org/officeDocument/2006/relationships/tags" Target="../tags/tag35.xml"/><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image" Target="../media/image7.svg"/><Relationship Id="rId19" Type="http://schemas.openxmlformats.org/officeDocument/2006/relationships/tags" Target="../tags/tag34.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33.xml"/><Relationship Id="rId15" Type="http://schemas.openxmlformats.org/officeDocument/2006/relationships/image" Target="../media/image14.svg"/><Relationship Id="rId14" Type="http://schemas.openxmlformats.org/officeDocument/2006/relationships/image" Target="../media/image13.png"/><Relationship Id="rId13" Type="http://schemas.openxmlformats.org/officeDocument/2006/relationships/tags" Target="../tags/tag32.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3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3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568"/>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创新创业基础</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802"/>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5042" y="633608"/>
            <a:ext cx="2731770" cy="368300"/>
            <a:chOff x="4366722" y="844034"/>
            <a:chExt cx="3642360" cy="491067"/>
          </a:xfrm>
        </p:grpSpPr>
        <p:sp>
          <p:nvSpPr>
            <p:cNvPr id="6" name="文本框 5"/>
            <p:cNvSpPr txBox="1"/>
            <p:nvPr/>
          </p:nvSpPr>
          <p:spPr>
            <a:xfrm>
              <a:off x="4366722" y="844034"/>
              <a:ext cx="364236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一、市场调研的一般步骤</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87229" y="1185016"/>
            <a:ext cx="7615238" cy="71437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市场调研要取得成功，及时准确地获得市场信息，需要遵循合理的调研程序。市场调研一般要经过以下五个步骤（见图 7-1）。</a:t>
            </a:r>
            <a:endParaRPr lang="zh-CN" altLang="en-US" sz="1350">
              <a:latin typeface="宋体" panose="02010600030101010101" pitchFamily="2" charset="-122"/>
              <a:ea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1416844" y="2225622"/>
            <a:ext cx="6008846" cy="1322546"/>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25035" y="633608"/>
            <a:ext cx="2920841" cy="368300"/>
            <a:chOff x="4300047" y="844034"/>
            <a:chExt cx="3894455" cy="491067"/>
          </a:xfrm>
        </p:grpSpPr>
        <p:sp>
          <p:nvSpPr>
            <p:cNvPr id="6" name="文本框 5"/>
            <p:cNvSpPr txBox="1"/>
            <p:nvPr/>
          </p:nvSpPr>
          <p:spPr>
            <a:xfrm>
              <a:off x="4300047" y="844034"/>
              <a:ext cx="38944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二、市场调研的基本方法</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nvGrpSpPr>
        <p:grpSpPr>
          <a:xfrm rot="821553">
            <a:off x="3419630" y="1577970"/>
            <a:ext cx="230474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50526" y="2673187"/>
            <a:ext cx="322964" cy="322964"/>
          </a:xfrm>
          <a:prstGeom prst="rect">
            <a:avLst/>
          </a:prstGeom>
        </p:spPr>
      </p:pic>
      <p:pic>
        <p:nvPicPr>
          <p:cNvPr id="28" name="图形 2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50893" y="3322035"/>
            <a:ext cx="278469" cy="278469"/>
          </a:xfrm>
          <a:prstGeom prst="rect">
            <a:avLst/>
          </a:prstGeom>
        </p:spPr>
      </p:pic>
      <p:pic>
        <p:nvPicPr>
          <p:cNvPr id="30" name="图形 2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79154" y="2540876"/>
            <a:ext cx="286532" cy="286532"/>
          </a:xfrm>
          <a:prstGeom prst="rect">
            <a:avLst/>
          </a:prstGeom>
        </p:spPr>
      </p:pic>
      <p:pic>
        <p:nvPicPr>
          <p:cNvPr id="32" name="图形 3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19170" y="1879638"/>
            <a:ext cx="300257" cy="300257"/>
          </a:xfrm>
          <a:prstGeom prst="rect">
            <a:avLst/>
          </a:prstGeom>
        </p:spPr>
      </p:pic>
      <p:grpSp>
        <p:nvGrpSpPr>
          <p:cNvPr id="33" name="组合 32"/>
          <p:cNvGrpSpPr/>
          <p:nvPr/>
        </p:nvGrpSpPr>
        <p:grpSpPr>
          <a:xfrm>
            <a:off x="644941" y="1709571"/>
            <a:ext cx="2580719" cy="1317577"/>
            <a:chOff x="859921" y="2278651"/>
            <a:chExt cx="3440958" cy="1756769"/>
          </a:xfrm>
        </p:grpSpPr>
        <p:sp>
          <p:nvSpPr>
            <p:cNvPr id="147" name="文本框 146"/>
            <p:cNvSpPr txBox="1"/>
            <p:nvPr/>
          </p:nvSpPr>
          <p:spPr>
            <a:xfrm>
              <a:off x="2513643" y="2278651"/>
              <a:ext cx="1787236" cy="429260"/>
            </a:xfrm>
            <a:prstGeom prst="rect">
              <a:avLst/>
            </a:prstGeom>
            <a:noFill/>
          </p:spPr>
          <p:txBody>
            <a:bodyPr wrap="square" rtlCol="0">
              <a:spAutoFit/>
            </a:bodyPr>
            <a:lstStyle/>
            <a:p>
              <a:pPr algn="l"/>
              <a:r>
                <a:rPr lang="zh-CN" altLang="en-US" sz="1500">
                  <a:latin typeface="宋体" panose="02010600030101010101" pitchFamily="2" charset="-122"/>
                  <a:ea typeface="宋体" panose="02010600030101010101" pitchFamily="2" charset="-122"/>
                  <a:cs typeface="汉仪中宋简" panose="02010600000101010101" charset="-128"/>
                </a:rPr>
                <a:t>（一）观察法</a:t>
              </a:r>
              <a:endParaRPr lang="zh-CN" altLang="en-US" sz="1500">
                <a:latin typeface="宋体" panose="02010600030101010101" pitchFamily="2" charset="-122"/>
                <a:ea typeface="宋体" panose="02010600030101010101" pitchFamily="2" charset="-122"/>
                <a:cs typeface="汉仪中宋简" panose="02010600000101010101" charset="-128"/>
              </a:endParaRPr>
            </a:p>
          </p:txBody>
        </p:sp>
        <p:sp>
          <p:nvSpPr>
            <p:cNvPr id="148" name="文本框 147"/>
            <p:cNvSpPr txBox="1"/>
            <p:nvPr/>
          </p:nvSpPr>
          <p:spPr>
            <a:xfrm>
              <a:off x="859921" y="2682447"/>
              <a:ext cx="3403742" cy="135297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观察法是指调查者凭借自己的眼睛或摄像机、录音机等器具，在调查现场进行实地考察，记录正在发生的市场行为或状况，以获取各种原始资料的一种调查方法。</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49" name="组合 148"/>
          <p:cNvGrpSpPr/>
          <p:nvPr/>
        </p:nvGrpSpPr>
        <p:grpSpPr>
          <a:xfrm>
            <a:off x="644941" y="2994018"/>
            <a:ext cx="2580719" cy="948007"/>
            <a:chOff x="859921" y="2278651"/>
            <a:chExt cx="3440958" cy="1264009"/>
          </a:xfrm>
        </p:grpSpPr>
        <p:sp>
          <p:nvSpPr>
            <p:cNvPr id="150" name="文本框 149"/>
            <p:cNvSpPr txBox="1"/>
            <p:nvPr/>
          </p:nvSpPr>
          <p:spPr>
            <a:xfrm>
              <a:off x="2513643" y="2278651"/>
              <a:ext cx="1787236" cy="429260"/>
            </a:xfrm>
            <a:prstGeom prst="rect">
              <a:avLst/>
            </a:prstGeom>
            <a:noFill/>
          </p:spPr>
          <p:txBody>
            <a:bodyPr wrap="square" rtlCol="0">
              <a:spAutoFit/>
            </a:bodyPr>
            <a:lstStyle/>
            <a:p>
              <a:pPr algn="l"/>
              <a:r>
                <a:rPr lang="zh-CN" altLang="en-US" sz="1500">
                  <a:latin typeface="宋体" panose="02010600030101010101" pitchFamily="2" charset="-122"/>
                  <a:ea typeface="宋体" panose="02010600030101010101" pitchFamily="2" charset="-122"/>
                  <a:cs typeface="汉仪中宋简" panose="02010600000101010101" charset="-128"/>
                </a:rPr>
                <a:t>（三）实验法</a:t>
              </a:r>
              <a:endParaRPr lang="zh-CN" altLang="en-US" sz="1500">
                <a:latin typeface="宋体" panose="02010600030101010101" pitchFamily="2" charset="-122"/>
                <a:ea typeface="宋体" panose="02010600030101010101" pitchFamily="2" charset="-122"/>
                <a:cs typeface="汉仪中宋简" panose="02010600000101010101" charset="-128"/>
              </a:endParaRPr>
            </a:p>
          </p:txBody>
        </p:sp>
        <p:sp>
          <p:nvSpPr>
            <p:cNvPr id="151" name="文本框 150"/>
            <p:cNvSpPr txBox="1"/>
            <p:nvPr/>
          </p:nvSpPr>
          <p:spPr>
            <a:xfrm>
              <a:off x="859921" y="2682447"/>
              <a:ext cx="3403742" cy="86021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实验法是从影响研究对象的若干因素中选出一个或多个因素作为实验因素</a:t>
              </a:r>
              <a:r>
                <a:rPr lang="zh-CN" altLang="en-US" sz="1200">
                  <a:effectLst/>
                  <a:latin typeface="宋体" panose="02010600030101010101" pitchFamily="2" charset="-122"/>
                  <a:ea typeface="宋体" panose="02010600030101010101" pitchFamily="2" charset="-122"/>
                  <a:cs typeface="汉仪中宋简" panose="02010600000101010101" charset="-128"/>
                </a:rPr>
                <a:t>。</a:t>
              </a:r>
              <a:endParaRPr lang="zh-CN" altLang="en-US"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2" name="组合 151"/>
          <p:cNvGrpSpPr/>
          <p:nvPr/>
        </p:nvGrpSpPr>
        <p:grpSpPr>
          <a:xfrm>
            <a:off x="5906773" y="2994018"/>
            <a:ext cx="2559423" cy="1132792"/>
            <a:chOff x="851099" y="2278651"/>
            <a:chExt cx="3412564" cy="1510389"/>
          </a:xfrm>
        </p:grpSpPr>
        <p:sp>
          <p:nvSpPr>
            <p:cNvPr id="153" name="文本框 152"/>
            <p:cNvSpPr txBox="1"/>
            <p:nvPr/>
          </p:nvSpPr>
          <p:spPr>
            <a:xfrm>
              <a:off x="851099" y="2278651"/>
              <a:ext cx="2361565" cy="429260"/>
            </a:xfrm>
            <a:prstGeom prst="rect">
              <a:avLst/>
            </a:prstGeom>
            <a:noFill/>
          </p:spPr>
          <p:txBody>
            <a:bodyPr wrap="square" rtlCol="0">
              <a:spAutoFit/>
            </a:bodyPr>
            <a:lstStyle/>
            <a:p>
              <a:r>
                <a:rPr lang="zh-CN" altLang="en-US" sz="1500">
                  <a:latin typeface="宋体" panose="02010600030101010101" pitchFamily="2" charset="-122"/>
                  <a:ea typeface="宋体" panose="02010600030101010101" pitchFamily="2" charset="-122"/>
                  <a:cs typeface="汉仪中宋简" panose="02010600000101010101" charset="-128"/>
                </a:rPr>
                <a:t>（四）文案调查法</a:t>
              </a:r>
              <a:endParaRPr lang="zh-CN" altLang="en-US" sz="1500">
                <a:latin typeface="宋体" panose="02010600030101010101" pitchFamily="2" charset="-122"/>
                <a:ea typeface="宋体" panose="02010600030101010101" pitchFamily="2" charset="-122"/>
                <a:cs typeface="汉仪中宋简" panose="02010600000101010101" charset="-128"/>
              </a:endParaRPr>
            </a:p>
          </p:txBody>
        </p:sp>
        <p:sp>
          <p:nvSpPr>
            <p:cNvPr id="154" name="文本框 153"/>
            <p:cNvSpPr txBox="1"/>
            <p:nvPr/>
          </p:nvSpPr>
          <p:spPr>
            <a:xfrm>
              <a:off x="859921" y="2682447"/>
              <a:ext cx="3403742" cy="1106593"/>
            </a:xfrm>
            <a:prstGeom prst="rect">
              <a:avLst/>
            </a:prstGeom>
            <a:noFill/>
          </p:spPr>
          <p:txBody>
            <a:bodyPr wrap="square">
              <a:spAutoFit/>
            </a:bodyPr>
            <a:lstStyle/>
            <a:p>
              <a:r>
                <a:rPr lang="en-US" altLang="zh-CN" sz="1200">
                  <a:effectLst/>
                  <a:latin typeface="宋体" panose="02010600030101010101" pitchFamily="2" charset="-122"/>
                  <a:ea typeface="宋体" panose="02010600030101010101" pitchFamily="2" charset="-122"/>
                  <a:cs typeface="汉仪中宋简" panose="02010600000101010101" charset="-128"/>
                </a:rPr>
                <a:t>所谓文案调查法，是指调查者收集各种历史和现实的文献资料，从中摘取与市场调研课题有关的信息并在室内进行统计分析的调研方法。</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5" name="组合 154"/>
          <p:cNvGrpSpPr/>
          <p:nvPr/>
        </p:nvGrpSpPr>
        <p:grpSpPr>
          <a:xfrm>
            <a:off x="5906773" y="1715487"/>
            <a:ext cx="2559423" cy="948007"/>
            <a:chOff x="851099" y="2278651"/>
            <a:chExt cx="3412564" cy="1264009"/>
          </a:xfrm>
        </p:grpSpPr>
        <p:sp>
          <p:nvSpPr>
            <p:cNvPr id="156" name="文本框 155"/>
            <p:cNvSpPr txBox="1"/>
            <p:nvPr/>
          </p:nvSpPr>
          <p:spPr>
            <a:xfrm>
              <a:off x="851099" y="2278651"/>
              <a:ext cx="1787236" cy="429260"/>
            </a:xfrm>
            <a:prstGeom prst="rect">
              <a:avLst/>
            </a:prstGeom>
            <a:noFill/>
          </p:spPr>
          <p:txBody>
            <a:bodyPr wrap="square" rtlCol="0">
              <a:spAutoFit/>
            </a:bodyPr>
            <a:lstStyle/>
            <a:p>
              <a:r>
                <a:rPr lang="zh-CN" altLang="en-US" sz="1500">
                  <a:latin typeface="宋体" panose="02010600030101010101" pitchFamily="2" charset="-122"/>
                  <a:ea typeface="宋体" panose="02010600030101010101" pitchFamily="2" charset="-122"/>
                  <a:cs typeface="汉仪中宋简" panose="02010600000101010101" charset="-128"/>
                </a:rPr>
                <a:t>（二）询问法</a:t>
              </a:r>
              <a:endParaRPr lang="zh-CN" altLang="en-US" sz="1500">
                <a:latin typeface="宋体" panose="02010600030101010101" pitchFamily="2" charset="-122"/>
                <a:ea typeface="宋体" panose="02010600030101010101" pitchFamily="2" charset="-122"/>
                <a:cs typeface="汉仪中宋简" panose="02010600000101010101" charset="-128"/>
              </a:endParaRPr>
            </a:p>
          </p:txBody>
        </p:sp>
        <p:sp>
          <p:nvSpPr>
            <p:cNvPr id="157" name="文本框 156"/>
            <p:cNvSpPr txBox="1"/>
            <p:nvPr/>
          </p:nvSpPr>
          <p:spPr>
            <a:xfrm>
              <a:off x="859921" y="2682447"/>
              <a:ext cx="3403742" cy="860213"/>
            </a:xfrm>
            <a:prstGeom prst="rect">
              <a:avLst/>
            </a:prstGeom>
            <a:noFill/>
          </p:spPr>
          <p:txBody>
            <a:bodyPr wrap="square">
              <a:spAutoFit/>
            </a:bodyPr>
            <a:lstStyle/>
            <a:p>
              <a:r>
                <a:rPr lang="en-US" altLang="zh-CN" sz="1200">
                  <a:effectLst/>
                  <a:latin typeface="宋体" panose="02010600030101010101" pitchFamily="2" charset="-122"/>
                  <a:ea typeface="宋体" panose="02010600030101010101" pitchFamily="2" charset="-122"/>
                  <a:cs typeface="汉仪中宋简" panose="02010600000101010101" charset="-128"/>
                </a:rPr>
                <a:t>询问法是调查者通过书面问卷或口头交谈等方式，向被调查者了解市场情况的调查方法。</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262"/>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676"/>
            <a:ext cx="5579269" cy="1479312"/>
            <a:chOff x="3976254" y="2528454"/>
            <a:chExt cx="743902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699579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任务三 市场调研问卷的设计</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608"/>
            <a:ext cx="2767965" cy="368300"/>
            <a:chOff x="4249247" y="844034"/>
            <a:chExt cx="3690620" cy="491067"/>
          </a:xfrm>
        </p:grpSpPr>
        <p:sp>
          <p:nvSpPr>
            <p:cNvPr id="6" name="文本框 5"/>
            <p:cNvSpPr txBox="1"/>
            <p:nvPr/>
          </p:nvSpPr>
          <p:spPr>
            <a:xfrm>
              <a:off x="4249247" y="844034"/>
              <a:ext cx="369062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一、市场调研问卷的设计</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33889" y="1323605"/>
            <a:ext cx="3938111" cy="289560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（一）市场调研问卷的组成</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一份完整的调研问卷一般包括以下三个组成部分。</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（1）前言。主要说明调研的主题、目的、意义，以及向被调查者表示感谢。前言部分文字须简明易懂，能激发被调查者的兴趣。</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（2）正文。这是调研问卷的主体部分，一般设计若干问题要求被调查者回答。</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（3）附录。这一部分可以将被调查者的有关情况加以登记，为后续统计分析收集资料。</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3"/>
            </p:custDataLst>
          </p:nvPr>
        </p:nvPicPr>
        <p:blipFill>
          <a:blip r:embed="rId4"/>
          <a:stretch>
            <a:fillRect/>
          </a:stretch>
        </p:blipFill>
        <p:spPr>
          <a:xfrm>
            <a:off x="4697254" y="1681269"/>
            <a:ext cx="3774281" cy="2617946"/>
          </a:xfrm>
          <a:prstGeom prst="rect">
            <a:avLst/>
          </a:prstGeom>
          <a:noFill/>
          <a:ln w="9525">
            <a:noFill/>
          </a:ln>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608"/>
            <a:ext cx="2767965" cy="368300"/>
            <a:chOff x="4249247" y="844034"/>
            <a:chExt cx="3690620" cy="491067"/>
          </a:xfrm>
        </p:grpSpPr>
        <p:sp>
          <p:nvSpPr>
            <p:cNvPr id="6" name="文本框 5"/>
            <p:cNvSpPr txBox="1"/>
            <p:nvPr/>
          </p:nvSpPr>
          <p:spPr>
            <a:xfrm>
              <a:off x="4249247" y="844034"/>
              <a:ext cx="369062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一、市场调研问卷的设计</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33889" y="1323605"/>
            <a:ext cx="3938111" cy="227266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（二）市场调研问卷设计的步骤</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问卷的设计，通常可以分为以下四个步骤。</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a:t>
            </a:r>
            <a:r>
              <a:rPr lang="en-US" altLang="zh-CN" sz="1350">
                <a:latin typeface="宋体" panose="02010600030101010101" pitchFamily="2" charset="-122"/>
                <a:ea typeface="宋体" panose="02010600030101010101" pitchFamily="2" charset="-122"/>
                <a:cs typeface="宋体" panose="02010600030101010101" pitchFamily="2" charset="-122"/>
              </a:rPr>
              <a:t>1</a:t>
            </a:r>
            <a:r>
              <a:rPr lang="zh-CN" altLang="en-US" sz="1350">
                <a:latin typeface="宋体" panose="02010600030101010101" pitchFamily="2" charset="-122"/>
                <a:ea typeface="宋体" panose="02010600030101010101" pitchFamily="2" charset="-122"/>
                <a:cs typeface="宋体" panose="02010600030101010101" pitchFamily="2" charset="-122"/>
              </a:rPr>
              <a:t>）明确调研目的，把握调研主题</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a:t>
            </a:r>
            <a:r>
              <a:rPr lang="en-US" altLang="zh-CN" sz="1350">
                <a:latin typeface="宋体" panose="02010600030101010101" pitchFamily="2" charset="-122"/>
                <a:ea typeface="宋体" panose="02010600030101010101" pitchFamily="2" charset="-122"/>
                <a:cs typeface="宋体" panose="02010600030101010101" pitchFamily="2" charset="-122"/>
              </a:rPr>
              <a:t>2</a:t>
            </a:r>
            <a:r>
              <a:rPr lang="zh-CN" altLang="en-US" sz="1350">
                <a:latin typeface="宋体" panose="02010600030101010101" pitchFamily="2" charset="-122"/>
                <a:ea typeface="宋体" panose="02010600030101010101" pitchFamily="2" charset="-122"/>
                <a:cs typeface="宋体" panose="02010600030101010101" pitchFamily="2" charset="-122"/>
              </a:rPr>
              <a:t>）确定调研项目，即具体的调研内容</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a:t>
            </a:r>
            <a:r>
              <a:rPr lang="en-US" altLang="zh-CN" sz="1350">
                <a:latin typeface="宋体" panose="02010600030101010101" pitchFamily="2" charset="-122"/>
                <a:ea typeface="宋体" panose="02010600030101010101" pitchFamily="2" charset="-122"/>
                <a:cs typeface="宋体" panose="02010600030101010101" pitchFamily="2" charset="-122"/>
              </a:rPr>
              <a:t>3</a:t>
            </a:r>
            <a:r>
              <a:rPr lang="zh-CN" altLang="en-US" sz="1350">
                <a:latin typeface="宋体" panose="02010600030101010101" pitchFamily="2" charset="-122"/>
                <a:ea typeface="宋体" panose="02010600030101010101" pitchFamily="2" charset="-122"/>
                <a:cs typeface="宋体" panose="02010600030101010101" pitchFamily="2" charset="-122"/>
              </a:rPr>
              <a:t>）依据调研项目，拟定调研问卷</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a:t>
            </a:r>
            <a:r>
              <a:rPr lang="en-US" altLang="zh-CN" sz="1350">
                <a:latin typeface="宋体" panose="02010600030101010101" pitchFamily="2" charset="-122"/>
                <a:ea typeface="宋体" panose="02010600030101010101" pitchFamily="2" charset="-122"/>
                <a:cs typeface="宋体" panose="02010600030101010101" pitchFamily="2" charset="-122"/>
              </a:rPr>
              <a:t>4</a:t>
            </a:r>
            <a:r>
              <a:rPr lang="zh-CN" altLang="en-US" sz="1350">
                <a:latin typeface="宋体" panose="02010600030101010101" pitchFamily="2" charset="-122"/>
                <a:ea typeface="宋体" panose="02010600030101010101" pitchFamily="2" charset="-122"/>
                <a:cs typeface="宋体" panose="02010600030101010101" pitchFamily="2" charset="-122"/>
              </a:rPr>
              <a:t>）对调研问卷初稿进行小范围试验，然后修改调研问卷</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3"/>
            </p:custDataLst>
          </p:nvPr>
        </p:nvPicPr>
        <p:blipFill>
          <a:blip r:embed="rId4"/>
          <a:stretch>
            <a:fillRect/>
          </a:stretch>
        </p:blipFill>
        <p:spPr>
          <a:xfrm>
            <a:off x="4684395" y="1323605"/>
            <a:ext cx="3492341" cy="2421255"/>
          </a:xfrm>
          <a:prstGeom prst="rect">
            <a:avLst/>
          </a:prstGeom>
          <a:noFill/>
          <a:ln w="9525">
            <a:noFill/>
          </a:ln>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608"/>
            <a:ext cx="2767965" cy="368300"/>
            <a:chOff x="4249247" y="844034"/>
            <a:chExt cx="3690620" cy="491067"/>
          </a:xfrm>
        </p:grpSpPr>
        <p:sp>
          <p:nvSpPr>
            <p:cNvPr id="6" name="文本框 5"/>
            <p:cNvSpPr txBox="1"/>
            <p:nvPr/>
          </p:nvSpPr>
          <p:spPr>
            <a:xfrm>
              <a:off x="4249247" y="844034"/>
              <a:ext cx="369062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一、市场调研问卷的设计</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27209" y="1024520"/>
            <a:ext cx="4346258" cy="351917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（三）市场调研问卷设计的注意事项</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（1）市场调研问卷要简洁明了，避免因冗长、烦琐而被拒绝。</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（2）为了便于统计分析，所提的问题要直接具体。比如，“您喜欢什么样的牙膏？”“您现在用的是什么牌子的牙膏？”这两个问题中，后一个更方便统计分析。</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（3）问题的排序要有讲究。先问简单的、凭直觉就能回答的问题，再问复杂的、经过思考才能回答的问题。</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（4）隐私性、敏感性的问题，如工资、住址、联系方式等，应尽量避免提问，在需要问的情况下，可安排在最后问。</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custDataLst>
              <p:tags r:id="rId3"/>
            </p:custDataLst>
          </p:nvPr>
        </p:nvPicPr>
        <p:blipFill>
          <a:blip r:embed="rId4"/>
          <a:stretch>
            <a:fillRect/>
          </a:stretch>
        </p:blipFill>
        <p:spPr>
          <a:xfrm>
            <a:off x="5202079" y="1490292"/>
            <a:ext cx="3288506" cy="2443639"/>
          </a:xfrm>
          <a:prstGeom prst="rect">
            <a:avLst/>
          </a:prstGeom>
          <a:noFill/>
          <a:ln w="9525">
            <a:noFill/>
          </a:ln>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86935" y="633608"/>
            <a:ext cx="2767965" cy="368300"/>
            <a:chOff x="4249247" y="844034"/>
            <a:chExt cx="3690620" cy="491067"/>
          </a:xfrm>
        </p:grpSpPr>
        <p:sp>
          <p:nvSpPr>
            <p:cNvPr id="6" name="文本框 5"/>
            <p:cNvSpPr txBox="1"/>
            <p:nvPr/>
          </p:nvSpPr>
          <p:spPr>
            <a:xfrm>
              <a:off x="4249247" y="844034"/>
              <a:ext cx="369062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二、市场调研问卷案例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27209" y="1024520"/>
            <a:ext cx="4346258" cy="3207385"/>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王珺毕业后先在一家公司上班，工作了一年多就辞职创业，在闹市区开了一家服装店，生意还不错。随着人们生活水平的提高，讲究时尚、追求美丽的人越来越多了，所以各种时尚的小饰品生意红火。王珺打算和表姐在步</a:t>
            </a:r>
            <a:endParaRPr lang="zh-CN" altLang="en-US" sz="135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cs typeface="宋体" panose="02010600030101010101" pitchFamily="2" charset="-122"/>
              </a:rPr>
              <a:t>行街再合开一家小饰品店，她想就人们对小饰品的喜好及消费情况进行一个问卷调查，主要想了解人们喜欢什么样的小饰品，能接受什么样的价位，习惯在什么时间和什么地方购买等。她和表姐开动脑筋，花了几天时间，终于设计了一份调研问卷。她们还准备了不少小礼品，想给接受问卷调研的人一个小小的惊喜。</a:t>
            </a:r>
            <a:endParaRPr lang="zh-CN" altLang="en-US" sz="1350">
              <a:latin typeface="宋体" panose="02010600030101010101" pitchFamily="2" charset="-122"/>
              <a:ea typeface="宋体" panose="02010600030101010101" pitchFamily="2" charset="-122"/>
              <a:cs typeface="宋体" panose="02010600030101010101" pitchFamily="2" charset="-122"/>
            </a:endParaRPr>
          </a:p>
        </p:txBody>
      </p:sp>
      <p:pic>
        <p:nvPicPr>
          <p:cNvPr id="103" name="图片 102"/>
          <p:cNvPicPr/>
          <p:nvPr>
            <p:custDataLst>
              <p:tags r:id="rId3"/>
            </p:custDataLst>
          </p:nvPr>
        </p:nvPicPr>
        <p:blipFill>
          <a:blip r:embed="rId4"/>
          <a:stretch>
            <a:fillRect/>
          </a:stretch>
        </p:blipFill>
        <p:spPr>
          <a:xfrm>
            <a:off x="5046821" y="1151679"/>
            <a:ext cx="3629978" cy="3057525"/>
          </a:xfrm>
          <a:prstGeom prst="rect">
            <a:avLst/>
          </a:prstGeom>
          <a:noFill/>
          <a:ln w="9525">
            <a:noFill/>
          </a:ln>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568"/>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351780"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项目七　进行市场调研</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567"/>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157"/>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531"/>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366"/>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505926" y="1940825"/>
            <a:ext cx="3218974" cy="64516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任务二 市场调研的步骤和方法</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284"/>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980"/>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960"/>
            <a:ext cx="3322320"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任务一 市场调研及其内容</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591"/>
            <a:ext cx="3298031"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任务三 市场调研问卷的设计</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262"/>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676"/>
            <a:ext cx="4930616" cy="1479312"/>
            <a:chOff x="3976254" y="2528454"/>
            <a:chExt cx="657415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613092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任务一 市场调研及其内容</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5042" y="633608"/>
            <a:ext cx="2423160" cy="368300"/>
            <a:chOff x="4366722" y="844034"/>
            <a:chExt cx="3230880" cy="491067"/>
          </a:xfrm>
        </p:grpSpPr>
        <p:sp>
          <p:nvSpPr>
            <p:cNvPr id="6" name="文本框 5"/>
            <p:cNvSpPr txBox="1"/>
            <p:nvPr/>
          </p:nvSpPr>
          <p:spPr>
            <a:xfrm>
              <a:off x="4366722" y="844034"/>
              <a:ext cx="323088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一、市场调研的含义</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687229" y="1185016"/>
            <a:ext cx="3133725" cy="2895600"/>
          </a:xfrm>
          <a:prstGeom prst="rect">
            <a:avLst/>
          </a:prstGeom>
          <a:noFill/>
        </p:spPr>
        <p:txBody>
          <a:bodyPr wrap="square" rtlCol="0">
            <a:spAutoFit/>
          </a:bodyPr>
          <a:p>
            <a:pPr indent="0" fontAlgn="auto">
              <a:lnSpc>
                <a:spcPct val="150000"/>
              </a:lnSpc>
            </a:pPr>
            <a:r>
              <a:rPr lang="zh-CN" altLang="en-US" sz="1350">
                <a:latin typeface="宋体" panose="02010600030101010101" pitchFamily="2" charset="-122"/>
                <a:ea typeface="宋体" panose="02010600030101010101" pitchFamily="2" charset="-122"/>
              </a:rPr>
              <a:t>市场调研是通过科学的调查方法，以客观的态度，收集记录市场信息并进行系统整理、分析，从而了解现有市场和潜在市场的情况，并以此为依据提出对策的一种认识市场的活动。市场调研是获取市场信息、进行市场营销的重要手段，能够帮助企业行有效的市场分析，科学地认识和把握市场，为企业制定市场战略决策提供重要依据。</a:t>
            </a:r>
            <a:endParaRPr lang="zh-CN" altLang="en-US" sz="1350">
              <a:latin typeface="宋体" panose="02010600030101010101" pitchFamily="2" charset="-122"/>
              <a:ea typeface="宋体" panose="02010600030101010101" pitchFamily="2" charset="-122"/>
            </a:endParaRPr>
          </a:p>
        </p:txBody>
      </p:sp>
      <p:pic>
        <p:nvPicPr>
          <p:cNvPr id="100" name="图片 99"/>
          <p:cNvPicPr/>
          <p:nvPr>
            <p:custDataLst>
              <p:tags r:id="rId3"/>
            </p:custDataLst>
          </p:nvPr>
        </p:nvPicPr>
        <p:blipFill>
          <a:blip r:embed="rId4"/>
          <a:stretch>
            <a:fillRect/>
          </a:stretch>
        </p:blipFill>
        <p:spPr>
          <a:xfrm>
            <a:off x="4486751" y="1280266"/>
            <a:ext cx="3491865" cy="2584609"/>
          </a:xfrm>
          <a:prstGeom prst="rect">
            <a:avLst/>
          </a:prstGeom>
          <a:noFill/>
          <a:ln w="9525">
            <a:noFill/>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5042" y="633608"/>
            <a:ext cx="2746375" cy="368300"/>
            <a:chOff x="4366722" y="844034"/>
            <a:chExt cx="3661833" cy="491066"/>
          </a:xfrm>
        </p:grpSpPr>
        <p:sp>
          <p:nvSpPr>
            <p:cNvPr id="6" name="文本框 5"/>
            <p:cNvSpPr txBox="1"/>
            <p:nvPr/>
          </p:nvSpPr>
          <p:spPr>
            <a:xfrm>
              <a:off x="4366722" y="844034"/>
              <a:ext cx="3661833"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二、市场调研的重要性</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4" name="组合 3"/>
          <p:cNvGrpSpPr/>
          <p:nvPr>
            <p:custDataLst>
              <p:tags r:id="rId3"/>
            </p:custDataLst>
          </p:nvPr>
        </p:nvGrpSpPr>
        <p:grpSpPr>
          <a:xfrm>
            <a:off x="1149440" y="1607403"/>
            <a:ext cx="6738440" cy="2367915"/>
            <a:chOff x="2020394" y="1627666"/>
            <a:chExt cx="8160646" cy="2867684"/>
          </a:xfrm>
        </p:grpSpPr>
        <p:sp>
          <p:nvSpPr>
            <p:cNvPr id="3" name="Oval 2"/>
            <p:cNvSpPr>
              <a:spLocks noChangeArrowheads="1"/>
            </p:cNvSpPr>
            <p:nvPr>
              <p:custDataLst>
                <p:tags r:id="rId4"/>
              </p:custDataLst>
            </p:nvPr>
          </p:nvSpPr>
          <p:spPr bwMode="auto">
            <a:xfrm>
              <a:off x="4775178" y="1664626"/>
              <a:ext cx="2644991" cy="2660288"/>
            </a:xfrm>
            <a:prstGeom prst="ellipse">
              <a:avLst/>
            </a:prstGeom>
            <a:noFill/>
            <a:ln w="53975" cmpd="dbl">
              <a:solidFill>
                <a:srgbClr val="8AB833">
                  <a:lumMod val="60000"/>
                  <a:lumOff val="40000"/>
                </a:srgbClr>
              </a:solidFill>
              <a:bevel/>
            </a:ln>
          </p:spPr>
          <p:txBody>
            <a:bodyPr anchor="ctr">
              <a:normAutofit/>
            </a:bodyPr>
            <a:p>
              <a:pPr algn="ctr"/>
              <a:endParaRPr lang="zh-CN" altLang="zh-CN" sz="6600">
                <a:solidFill>
                  <a:sysClr val="window" lastClr="FFFFFF"/>
                </a:solidFill>
                <a:sym typeface="Arial" panose="020B0604020202020204" pitchFamily="34" charset="0"/>
              </a:endParaRPr>
            </a:p>
          </p:txBody>
        </p:sp>
        <p:sp>
          <p:nvSpPr>
            <p:cNvPr id="5" name="Oval 3"/>
            <p:cNvSpPr>
              <a:spLocks noChangeArrowheads="1"/>
            </p:cNvSpPr>
            <p:nvPr>
              <p:custDataLst>
                <p:tags r:id="rId5"/>
              </p:custDataLst>
            </p:nvPr>
          </p:nvSpPr>
          <p:spPr bwMode="auto">
            <a:xfrm>
              <a:off x="4692318" y="1627666"/>
              <a:ext cx="829826" cy="834925"/>
            </a:xfrm>
            <a:prstGeom prst="ellipse">
              <a:avLst/>
            </a:prstGeom>
            <a:solidFill>
              <a:srgbClr val="549E39"/>
            </a:solidFill>
            <a:ln w="28575">
              <a:noFill/>
              <a:bevel/>
            </a:ln>
          </p:spPr>
          <p:txBody>
            <a:bodyPr anchor="ctr">
              <a:normAutofit fontScale="37500" lnSpcReduction="20000"/>
            </a:bodyPr>
            <a:p>
              <a:pPr algn="ctr"/>
              <a:endParaRPr lang="zh-CN" altLang="zh-CN" sz="6600">
                <a:solidFill>
                  <a:sysClr val="window" lastClr="FFFFFF"/>
                </a:solidFill>
                <a:sym typeface="Arial" panose="020B0604020202020204" pitchFamily="34" charset="0"/>
              </a:endParaRPr>
            </a:p>
          </p:txBody>
        </p:sp>
        <p:sp>
          <p:nvSpPr>
            <p:cNvPr id="11" name="Oval 5"/>
            <p:cNvSpPr>
              <a:spLocks noChangeArrowheads="1"/>
            </p:cNvSpPr>
            <p:nvPr>
              <p:custDataLst>
                <p:tags r:id="rId6"/>
              </p:custDataLst>
            </p:nvPr>
          </p:nvSpPr>
          <p:spPr bwMode="auto">
            <a:xfrm>
              <a:off x="4692318" y="3574119"/>
              <a:ext cx="829826" cy="836200"/>
            </a:xfrm>
            <a:prstGeom prst="ellipse">
              <a:avLst/>
            </a:prstGeom>
            <a:solidFill>
              <a:srgbClr val="549E39"/>
            </a:solidFill>
            <a:ln w="28575">
              <a:noFill/>
              <a:bevel/>
            </a:ln>
          </p:spPr>
          <p:txBody>
            <a:bodyPr anchor="ctr">
              <a:normAutofit fontScale="37500" lnSpcReduction="20000"/>
            </a:bodyPr>
            <a:p>
              <a:pPr algn="ctr"/>
              <a:endParaRPr lang="zh-CN" altLang="zh-CN" sz="6600">
                <a:solidFill>
                  <a:sysClr val="window" lastClr="FFFFFF"/>
                </a:solidFill>
                <a:sym typeface="Arial" panose="020B0604020202020204" pitchFamily="34" charset="0"/>
              </a:endParaRPr>
            </a:p>
          </p:txBody>
        </p:sp>
        <p:sp>
          <p:nvSpPr>
            <p:cNvPr id="12" name="Oval 6"/>
            <p:cNvSpPr>
              <a:spLocks noChangeArrowheads="1"/>
            </p:cNvSpPr>
            <p:nvPr>
              <p:custDataLst>
                <p:tags r:id="rId7"/>
              </p:custDataLst>
            </p:nvPr>
          </p:nvSpPr>
          <p:spPr bwMode="auto">
            <a:xfrm>
              <a:off x="6684670" y="1627666"/>
              <a:ext cx="831101" cy="834925"/>
            </a:xfrm>
            <a:prstGeom prst="ellipse">
              <a:avLst/>
            </a:prstGeom>
            <a:solidFill>
              <a:srgbClr val="DC9F0C"/>
            </a:solidFill>
            <a:ln w="28575">
              <a:noFill/>
              <a:bevel/>
            </a:ln>
          </p:spPr>
          <p:txBody>
            <a:bodyPr anchor="ctr">
              <a:normAutofit fontScale="37500" lnSpcReduction="20000"/>
            </a:bodyPr>
            <a:p>
              <a:pPr algn="ctr"/>
              <a:endParaRPr lang="zh-CN" altLang="zh-CN" sz="6600">
                <a:solidFill>
                  <a:sysClr val="window" lastClr="FFFFFF"/>
                </a:solidFill>
                <a:sym typeface="Arial" panose="020B0604020202020204" pitchFamily="34" charset="0"/>
              </a:endParaRPr>
            </a:p>
          </p:txBody>
        </p:sp>
        <p:sp>
          <p:nvSpPr>
            <p:cNvPr id="13" name="Oval 8"/>
            <p:cNvSpPr>
              <a:spLocks noChangeArrowheads="1"/>
            </p:cNvSpPr>
            <p:nvPr>
              <p:custDataLst>
                <p:tags r:id="rId8"/>
              </p:custDataLst>
            </p:nvPr>
          </p:nvSpPr>
          <p:spPr bwMode="auto">
            <a:xfrm>
              <a:off x="6684670" y="3574119"/>
              <a:ext cx="831101" cy="836200"/>
            </a:xfrm>
            <a:prstGeom prst="ellipse">
              <a:avLst/>
            </a:prstGeom>
            <a:solidFill>
              <a:srgbClr val="DC9F0C"/>
            </a:solidFill>
            <a:ln w="28575">
              <a:noFill/>
              <a:bevel/>
            </a:ln>
          </p:spPr>
          <p:txBody>
            <a:bodyPr anchor="ctr">
              <a:normAutofit fontScale="37500" lnSpcReduction="20000"/>
            </a:bodyPr>
            <a:p>
              <a:pPr algn="ctr"/>
              <a:endParaRPr lang="zh-CN" altLang="zh-CN" sz="6600">
                <a:solidFill>
                  <a:sysClr val="window" lastClr="FFFFFF"/>
                </a:solidFill>
                <a:sym typeface="Arial" panose="020B0604020202020204" pitchFamily="34" charset="0"/>
              </a:endParaRPr>
            </a:p>
          </p:txBody>
        </p:sp>
        <p:grpSp>
          <p:nvGrpSpPr>
            <p:cNvPr id="14" name="Group 29"/>
            <p:cNvGrpSpPr/>
            <p:nvPr>
              <p:custDataLst>
                <p:tags r:id="rId9"/>
              </p:custDataLst>
            </p:nvPr>
          </p:nvGrpSpPr>
          <p:grpSpPr bwMode="auto">
            <a:xfrm>
              <a:off x="4907741" y="1835436"/>
              <a:ext cx="457616" cy="388782"/>
              <a:chOff x="0" y="0"/>
              <a:chExt cx="496661" cy="421788"/>
            </a:xfrm>
          </p:grpSpPr>
          <p:sp>
            <p:nvSpPr>
              <p:cNvPr id="15" name="Freeform 12"/>
              <p:cNvSpPr>
                <a:spLocks noChangeArrowheads="1"/>
              </p:cNvSpPr>
              <p:nvPr>
                <p:custDataLst>
                  <p:tags r:id="rId10"/>
                </p:custDataLst>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ysClr val="window" lastClr="FFFFFF"/>
              </a:solidFill>
              <a:ln w="9525" cmpd="sng">
                <a:noFill/>
                <a:bevel/>
              </a:ln>
            </p:spPr>
            <p:txBody>
              <a:bodyPr>
                <a:normAutofit fontScale="25000" lnSpcReduction="20000"/>
              </a:bodyPr>
              <a:p>
                <a:endParaRPr lang="zh-CN" altLang="en-US" sz="1350">
                  <a:sym typeface="Arial" panose="020B0604020202020204" pitchFamily="34" charset="0"/>
                </a:endParaRPr>
              </a:p>
            </p:txBody>
          </p:sp>
          <p:sp>
            <p:nvSpPr>
              <p:cNvPr id="16" name="Rectangle 13"/>
              <p:cNvSpPr>
                <a:spLocks noChangeArrowheads="1"/>
              </p:cNvSpPr>
              <p:nvPr>
                <p:custDataLst>
                  <p:tags r:id="rId11"/>
                </p:custDataLst>
              </p:nvPr>
            </p:nvSpPr>
            <p:spPr bwMode="auto">
              <a:xfrm>
                <a:off x="247083" y="294502"/>
                <a:ext cx="2497" cy="2497"/>
              </a:xfrm>
              <a:prstGeom prst="rect">
                <a:avLst/>
              </a:prstGeom>
              <a:solidFill>
                <a:sysClr val="window" lastClr="FFFFFF"/>
              </a:solidFill>
              <a:ln w="9525">
                <a:noFill/>
                <a:bevel/>
              </a:ln>
            </p:spPr>
            <p:txBody>
              <a:bodyPr>
                <a:normAutofit fontScale="25000" lnSpcReduction="20000"/>
              </a:bodyPr>
              <a:p>
                <a:endParaRPr lang="zh-CN" altLang="zh-CN" sz="1350">
                  <a:sym typeface="Arial" panose="020B0604020202020204" pitchFamily="34" charset="0"/>
                </a:endParaRPr>
              </a:p>
            </p:txBody>
          </p:sp>
          <p:sp>
            <p:nvSpPr>
              <p:cNvPr id="17" name="Freeform 14"/>
              <p:cNvSpPr>
                <a:spLocks noChangeArrowheads="1"/>
              </p:cNvSpPr>
              <p:nvPr>
                <p:custDataLst>
                  <p:tags r:id="rId12"/>
                </p:custDataLst>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ysClr val="window" lastClr="FFFFFF"/>
              </a:solidFill>
              <a:ln w="9525" cmpd="sng">
                <a:noFill/>
                <a:bevel/>
              </a:ln>
            </p:spPr>
            <p:txBody>
              <a:bodyPr>
                <a:normAutofit fontScale="45000" lnSpcReduction="20000"/>
              </a:bodyPr>
              <a:p>
                <a:endParaRPr lang="zh-CN" altLang="en-US" sz="1350">
                  <a:sym typeface="Arial" panose="020B0604020202020204" pitchFamily="34" charset="0"/>
                </a:endParaRPr>
              </a:p>
            </p:txBody>
          </p:sp>
          <p:sp>
            <p:nvSpPr>
              <p:cNvPr id="18" name="Freeform 15"/>
              <p:cNvSpPr>
                <a:spLocks noChangeArrowheads="1"/>
              </p:cNvSpPr>
              <p:nvPr>
                <p:custDataLst>
                  <p:tags r:id="rId13"/>
                </p:custDataLst>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ysClr val="window" lastClr="FFFFFF"/>
              </a:solidFill>
              <a:ln w="9525" cmpd="sng">
                <a:noFill/>
                <a:bevel/>
              </a:ln>
            </p:spPr>
            <p:txBody>
              <a:bodyPr>
                <a:normAutofit fontScale="55000" lnSpcReduction="20000"/>
              </a:bodyPr>
              <a:p>
                <a:endParaRPr lang="zh-CN" altLang="en-US" sz="1350">
                  <a:sym typeface="Arial" panose="020B0604020202020204" pitchFamily="34" charset="0"/>
                </a:endParaRPr>
              </a:p>
            </p:txBody>
          </p:sp>
          <p:sp>
            <p:nvSpPr>
              <p:cNvPr id="19" name="Freeform 16"/>
              <p:cNvSpPr>
                <a:spLocks noChangeArrowheads="1"/>
              </p:cNvSpPr>
              <p:nvPr>
                <p:custDataLst>
                  <p:tags r:id="rId14"/>
                </p:custDataLst>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ysClr val="window" lastClr="FFFFFF"/>
              </a:solidFill>
              <a:ln w="9525" cmpd="sng">
                <a:noFill/>
                <a:bevel/>
              </a:ln>
            </p:spPr>
            <p:txBody>
              <a:bodyPr>
                <a:normAutofit fontScale="25000" lnSpcReduction="20000"/>
              </a:bodyPr>
              <a:p>
                <a:endParaRPr lang="zh-CN" altLang="en-US" sz="1350">
                  <a:sym typeface="Arial" panose="020B0604020202020204" pitchFamily="34" charset="0"/>
                </a:endParaRPr>
              </a:p>
            </p:txBody>
          </p:sp>
          <p:sp>
            <p:nvSpPr>
              <p:cNvPr id="20" name="Freeform 17"/>
              <p:cNvSpPr>
                <a:spLocks noChangeArrowheads="1"/>
              </p:cNvSpPr>
              <p:nvPr>
                <p:custDataLst>
                  <p:tags r:id="rId15"/>
                </p:custDataLst>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ysClr val="window" lastClr="FFFFFF"/>
              </a:solidFill>
              <a:ln w="9525" cmpd="sng">
                <a:noFill/>
                <a:bevel/>
              </a:ln>
            </p:spPr>
            <p:txBody>
              <a:bodyPr>
                <a:normAutofit/>
              </a:bodyPr>
              <a:p>
                <a:endParaRPr lang="zh-CN" altLang="en-US" sz="1350">
                  <a:sym typeface="Arial" panose="020B0604020202020204" pitchFamily="34" charset="0"/>
                </a:endParaRPr>
              </a:p>
            </p:txBody>
          </p:sp>
        </p:grpSp>
        <p:sp>
          <p:nvSpPr>
            <p:cNvPr id="24" name="Freeform 103"/>
            <p:cNvSpPr>
              <a:spLocks noEditPoints="1" noChangeArrowheads="1"/>
            </p:cNvSpPr>
            <p:nvPr>
              <p:custDataLst>
                <p:tags r:id="rId16"/>
              </p:custDataLst>
            </p:nvPr>
          </p:nvSpPr>
          <p:spPr bwMode="auto">
            <a:xfrm>
              <a:off x="4869505" y="3789548"/>
              <a:ext cx="411727" cy="405353"/>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ysClr val="window" lastClr="FFFFFF"/>
            </a:solidFill>
            <a:ln w="9525" cmpd="sng">
              <a:noFill/>
              <a:bevel/>
            </a:ln>
          </p:spPr>
          <p:txBody>
            <a:bodyPr>
              <a:normAutofit/>
            </a:bodyPr>
            <a:p>
              <a:endParaRPr lang="zh-CN" altLang="en-US" sz="1350">
                <a:sym typeface="Arial" panose="020B0604020202020204" pitchFamily="34" charset="0"/>
              </a:endParaRPr>
            </a:p>
          </p:txBody>
        </p:sp>
        <p:sp>
          <p:nvSpPr>
            <p:cNvPr id="25" name="Freeform 104"/>
            <p:cNvSpPr>
              <a:spLocks noEditPoints="1" noChangeArrowheads="1"/>
            </p:cNvSpPr>
            <p:nvPr>
              <p:custDataLst>
                <p:tags r:id="rId17"/>
              </p:custDataLst>
            </p:nvPr>
          </p:nvSpPr>
          <p:spPr bwMode="auto">
            <a:xfrm>
              <a:off x="6883522" y="3765323"/>
              <a:ext cx="434671" cy="429572"/>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ysClr val="window" lastClr="FFFFFF"/>
            </a:solidFill>
            <a:ln w="9525" cmpd="sng">
              <a:noFill/>
              <a:bevel/>
            </a:ln>
          </p:spPr>
          <p:txBody>
            <a:bodyPr>
              <a:normAutofit/>
            </a:bodyPr>
            <a:p>
              <a:endParaRPr lang="zh-CN" altLang="en-US" sz="1350">
                <a:sym typeface="Arial" panose="020B0604020202020204" pitchFamily="34" charset="0"/>
              </a:endParaRPr>
            </a:p>
          </p:txBody>
        </p:sp>
        <p:grpSp>
          <p:nvGrpSpPr>
            <p:cNvPr id="26" name="Group 46"/>
            <p:cNvGrpSpPr/>
            <p:nvPr>
              <p:custDataLst>
                <p:tags r:id="rId18"/>
              </p:custDataLst>
            </p:nvPr>
          </p:nvGrpSpPr>
          <p:grpSpPr bwMode="auto">
            <a:xfrm>
              <a:off x="6873325" y="1761503"/>
              <a:ext cx="444869" cy="506054"/>
              <a:chOff x="0" y="0"/>
              <a:chExt cx="361887" cy="411804"/>
            </a:xfrm>
          </p:grpSpPr>
          <p:sp>
            <p:nvSpPr>
              <p:cNvPr id="27" name="Freeform 68"/>
              <p:cNvSpPr>
                <a:spLocks noEditPoints="1" noChangeArrowheads="1"/>
              </p:cNvSpPr>
              <p:nvPr>
                <p:custDataLst>
                  <p:tags r:id="rId19"/>
                </p:custDataLst>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ysClr val="window" lastClr="FFFFFF"/>
              </a:solidFill>
              <a:ln w="9525" cmpd="sng">
                <a:noFill/>
                <a:bevel/>
              </a:ln>
            </p:spPr>
            <p:txBody>
              <a:bodyPr>
                <a:normAutofit/>
              </a:bodyPr>
              <a:p>
                <a:endParaRPr lang="zh-CN" altLang="en-US" sz="1350">
                  <a:sym typeface="Arial" panose="020B0604020202020204" pitchFamily="34" charset="0"/>
                </a:endParaRPr>
              </a:p>
            </p:txBody>
          </p:sp>
          <p:sp>
            <p:nvSpPr>
              <p:cNvPr id="28" name="Freeform 69"/>
              <p:cNvSpPr>
                <a:spLocks noEditPoints="1" noChangeArrowheads="1"/>
              </p:cNvSpPr>
              <p:nvPr>
                <p:custDataLst>
                  <p:tags r:id="rId20"/>
                </p:custDataLst>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ysClr val="window" lastClr="FFFFFF"/>
              </a:solidFill>
              <a:ln w="9525" cmpd="sng">
                <a:noFill/>
                <a:bevel/>
              </a:ln>
            </p:spPr>
            <p:txBody>
              <a:bodyPr>
                <a:normAutofit/>
              </a:bodyPr>
              <a:p>
                <a:endParaRPr lang="zh-CN" altLang="en-US" sz="1350">
                  <a:sym typeface="Arial" panose="020B0604020202020204" pitchFamily="34" charset="0"/>
                </a:endParaRPr>
              </a:p>
            </p:txBody>
          </p:sp>
          <p:sp>
            <p:nvSpPr>
              <p:cNvPr id="29" name="Freeform 70"/>
              <p:cNvSpPr>
                <a:spLocks noChangeArrowheads="1"/>
              </p:cNvSpPr>
              <p:nvPr>
                <p:custDataLst>
                  <p:tags r:id="rId21"/>
                </p:custDataLst>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ysClr val="window" lastClr="FFFFFF"/>
              </a:solidFill>
              <a:ln w="9525" cmpd="sng">
                <a:noFill/>
                <a:bevel/>
              </a:ln>
            </p:spPr>
            <p:txBody>
              <a:bodyPr>
                <a:normAutofit fontScale="25000" lnSpcReduction="20000"/>
              </a:bodyPr>
              <a:p>
                <a:endParaRPr lang="zh-CN" altLang="en-US" sz="1350">
                  <a:sym typeface="Arial" panose="020B0604020202020204" pitchFamily="34" charset="0"/>
                </a:endParaRPr>
              </a:p>
            </p:txBody>
          </p:sp>
          <p:sp>
            <p:nvSpPr>
              <p:cNvPr id="30" name="Freeform 71"/>
              <p:cNvSpPr>
                <a:spLocks noChangeArrowheads="1"/>
              </p:cNvSpPr>
              <p:nvPr>
                <p:custDataLst>
                  <p:tags r:id="rId22"/>
                </p:custDataLst>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ysClr val="window" lastClr="FFFFFF"/>
              </a:solidFill>
              <a:ln w="9525" cmpd="sng">
                <a:noFill/>
                <a:bevel/>
              </a:ln>
            </p:spPr>
            <p:txBody>
              <a:bodyPr>
                <a:normAutofit fontScale="25000" lnSpcReduction="20000"/>
              </a:bodyPr>
              <a:p>
                <a:endParaRPr lang="zh-CN" altLang="en-US" sz="1350">
                  <a:sym typeface="Arial" panose="020B0604020202020204" pitchFamily="34" charset="0"/>
                </a:endParaRPr>
              </a:p>
            </p:txBody>
          </p:sp>
        </p:grpSp>
        <p:sp>
          <p:nvSpPr>
            <p:cNvPr id="43" name="矩形 42"/>
            <p:cNvSpPr/>
            <p:nvPr>
              <p:custDataLst>
                <p:tags r:id="rId23"/>
              </p:custDataLst>
            </p:nvPr>
          </p:nvSpPr>
          <p:spPr>
            <a:xfrm>
              <a:off x="2020394" y="1711267"/>
              <a:ext cx="2664000" cy="646331"/>
            </a:xfrm>
            <a:prstGeom prst="rect">
              <a:avLst/>
            </a:prstGeom>
          </p:spPr>
          <p:txBody>
            <a:bodyPr wrap="square">
              <a:normAutofit/>
            </a:bodyPr>
            <a:p>
              <a:pPr algn="l"/>
              <a:r>
                <a:rPr lang="da-DK" altLang="zh-CN" sz="1350">
                  <a:sym typeface="Arial" panose="020B0604020202020204" pitchFamily="34" charset="0"/>
                </a:rPr>
                <a:t>（一）为企业的经营决策提供了依据</a:t>
              </a:r>
              <a:endParaRPr lang="da-DK" altLang="zh-CN" sz="1350">
                <a:sym typeface="Arial" panose="020B0604020202020204" pitchFamily="34" charset="0"/>
              </a:endParaRPr>
            </a:p>
          </p:txBody>
        </p:sp>
        <p:sp>
          <p:nvSpPr>
            <p:cNvPr id="45" name="矩形 44"/>
            <p:cNvSpPr/>
            <p:nvPr>
              <p:custDataLst>
                <p:tags r:id="rId24"/>
              </p:custDataLst>
            </p:nvPr>
          </p:nvSpPr>
          <p:spPr>
            <a:xfrm>
              <a:off x="2020394" y="3667690"/>
              <a:ext cx="2664085" cy="827660"/>
            </a:xfrm>
            <a:prstGeom prst="rect">
              <a:avLst/>
            </a:prstGeom>
          </p:spPr>
          <p:txBody>
            <a:bodyPr wrap="square"/>
            <a:p>
              <a:pPr algn="l"/>
              <a:r>
                <a:rPr lang="da-DK" altLang="zh-CN" sz="1350">
                  <a:sym typeface="Arial" panose="020B0604020202020204" pitchFamily="34" charset="0"/>
                </a:rPr>
                <a:t>（三）有助于企业了解市场趋势，制定正确的营销组合策略</a:t>
              </a:r>
              <a:endParaRPr lang="da-DK" altLang="zh-CN" sz="1350">
                <a:sym typeface="Arial" panose="020B0604020202020204" pitchFamily="34" charset="0"/>
              </a:endParaRPr>
            </a:p>
          </p:txBody>
        </p:sp>
        <p:sp>
          <p:nvSpPr>
            <p:cNvPr id="46" name="矩形 45"/>
            <p:cNvSpPr/>
            <p:nvPr>
              <p:custDataLst>
                <p:tags r:id="rId25"/>
              </p:custDataLst>
            </p:nvPr>
          </p:nvSpPr>
          <p:spPr>
            <a:xfrm>
              <a:off x="7517040" y="1711267"/>
              <a:ext cx="2664000" cy="646331"/>
            </a:xfrm>
            <a:prstGeom prst="rect">
              <a:avLst/>
            </a:prstGeom>
          </p:spPr>
          <p:txBody>
            <a:bodyPr wrap="square">
              <a:normAutofit/>
            </a:bodyPr>
            <a:p>
              <a:r>
                <a:rPr lang="da-DK" altLang="zh-CN" sz="1350">
                  <a:sym typeface="Arial" panose="020B0604020202020204" pitchFamily="34" charset="0"/>
                </a:rPr>
                <a:t>（二）有助于企业开发新产品，开拓新产品市场</a:t>
              </a:r>
              <a:endParaRPr lang="da-DK" altLang="zh-CN" sz="1350">
                <a:sym typeface="Arial" panose="020B0604020202020204" pitchFamily="34" charset="0"/>
              </a:endParaRPr>
            </a:p>
          </p:txBody>
        </p:sp>
        <p:sp>
          <p:nvSpPr>
            <p:cNvPr id="48" name="矩形 47"/>
            <p:cNvSpPr/>
            <p:nvPr>
              <p:custDataLst>
                <p:tags r:id="rId26"/>
              </p:custDataLst>
            </p:nvPr>
          </p:nvSpPr>
          <p:spPr>
            <a:xfrm>
              <a:off x="7517040" y="3667661"/>
              <a:ext cx="2664000" cy="646331"/>
            </a:xfrm>
            <a:prstGeom prst="rect">
              <a:avLst/>
            </a:prstGeom>
          </p:spPr>
          <p:txBody>
            <a:bodyPr wrap="square"/>
            <a:p>
              <a:r>
                <a:rPr lang="da-DK" altLang="zh-CN" sz="1350">
                  <a:sym typeface="Arial" panose="020B0604020202020204" pitchFamily="34" charset="0"/>
                </a:rPr>
                <a:t>（四）有助于企业准确地进行市场定位，提高企业的竞争力</a:t>
              </a:r>
              <a:endParaRPr lang="da-DK" altLang="zh-CN" sz="1350">
                <a:sym typeface="Arial" panose="020B0604020202020204" pitchFamily="34" charset="0"/>
              </a:endParaRPr>
            </a:p>
          </p:txBody>
        </p:sp>
      </p:gr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5042" y="633608"/>
            <a:ext cx="2423160" cy="368300"/>
            <a:chOff x="4366722" y="844034"/>
            <a:chExt cx="3230880" cy="491067"/>
          </a:xfrm>
        </p:grpSpPr>
        <p:sp>
          <p:nvSpPr>
            <p:cNvPr id="6" name="文本框 5"/>
            <p:cNvSpPr txBox="1"/>
            <p:nvPr/>
          </p:nvSpPr>
          <p:spPr>
            <a:xfrm>
              <a:off x="4366722" y="844034"/>
              <a:ext cx="323088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三、市场调研的内容</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1" name="文本框 30"/>
          <p:cNvSpPr txBox="1"/>
          <p:nvPr>
            <p:custDataLst>
              <p:tags r:id="rId3"/>
            </p:custDataLst>
          </p:nvPr>
        </p:nvSpPr>
        <p:spPr>
          <a:xfrm>
            <a:off x="5930265" y="2107989"/>
            <a:ext cx="1725930" cy="299085"/>
          </a:xfrm>
          <a:prstGeom prst="rect">
            <a:avLst/>
          </a:prstGeom>
          <a:noFill/>
        </p:spPr>
        <p:txBody>
          <a:bodyPr wrap="none" rtlCol="0">
            <a:spAutoFit/>
          </a:bodyPr>
          <a:p>
            <a:pPr algn="l"/>
            <a:r>
              <a:rPr lang="zh-CN" altLang="en-US" sz="1350">
                <a:solidFill>
                  <a:srgbClr val="F99043"/>
                </a:solidFill>
                <a:latin typeface="思源黑体 CN Bold" panose="020B0800000000000000" charset="-122"/>
                <a:ea typeface="思源黑体 CN Bold" panose="020B0800000000000000" charset="-122"/>
              </a:rPr>
              <a:t>（二）市场需求调研</a:t>
            </a:r>
            <a:endParaRPr lang="zh-CN" altLang="en-US" sz="1350">
              <a:solidFill>
                <a:srgbClr val="F99043"/>
              </a:solidFill>
              <a:latin typeface="思源黑体 CN Bold" panose="020B0800000000000000" charset="-122"/>
              <a:ea typeface="思源黑体 CN Bold" panose="020B0800000000000000" charset="-122"/>
            </a:endParaRPr>
          </a:p>
        </p:txBody>
      </p:sp>
      <p:sp>
        <p:nvSpPr>
          <p:cNvPr id="33" name="文本框 32"/>
          <p:cNvSpPr txBox="1"/>
          <p:nvPr>
            <p:custDataLst>
              <p:tags r:id="rId4"/>
            </p:custDataLst>
          </p:nvPr>
        </p:nvSpPr>
        <p:spPr>
          <a:xfrm>
            <a:off x="5930265" y="3349096"/>
            <a:ext cx="1725930" cy="299085"/>
          </a:xfrm>
          <a:prstGeom prst="rect">
            <a:avLst/>
          </a:prstGeom>
          <a:noFill/>
        </p:spPr>
        <p:txBody>
          <a:bodyPr wrap="none" rtlCol="0">
            <a:spAutoFit/>
          </a:bodyPr>
          <a:p>
            <a:pPr algn="l"/>
            <a:r>
              <a:rPr lang="zh-CN" altLang="en-US" sz="1350">
                <a:solidFill>
                  <a:srgbClr val="FCD10A"/>
                </a:solidFill>
                <a:latin typeface="思源黑体 CN Bold" panose="020B0800000000000000" charset="-122"/>
                <a:ea typeface="思源黑体 CN Bold" panose="020B0800000000000000" charset="-122"/>
              </a:rPr>
              <a:t>（四）竞争对手调研</a:t>
            </a:r>
            <a:endParaRPr lang="zh-CN" altLang="en-US" sz="1350">
              <a:solidFill>
                <a:srgbClr val="FCD10A"/>
              </a:solidFill>
              <a:latin typeface="思源黑体 CN Bold" panose="020B0800000000000000" charset="-122"/>
              <a:ea typeface="思源黑体 CN Bold" panose="020B0800000000000000" charset="-122"/>
            </a:endParaRPr>
          </a:p>
        </p:txBody>
      </p:sp>
      <p:sp>
        <p:nvSpPr>
          <p:cNvPr id="35" name="文本框 34"/>
          <p:cNvSpPr txBox="1"/>
          <p:nvPr>
            <p:custDataLst>
              <p:tags r:id="rId5"/>
            </p:custDataLst>
          </p:nvPr>
        </p:nvSpPr>
        <p:spPr>
          <a:xfrm>
            <a:off x="1145858" y="2107989"/>
            <a:ext cx="2068830" cy="299085"/>
          </a:xfrm>
          <a:prstGeom prst="rect">
            <a:avLst/>
          </a:prstGeom>
          <a:noFill/>
        </p:spPr>
        <p:txBody>
          <a:bodyPr wrap="none" rtlCol="0">
            <a:spAutoFit/>
          </a:bodyPr>
          <a:p>
            <a:pPr algn="l"/>
            <a:r>
              <a:rPr lang="zh-CN" altLang="en-US" sz="1350">
                <a:solidFill>
                  <a:srgbClr val="F25252"/>
                </a:solidFill>
                <a:latin typeface="思源黑体 CN Bold" panose="020B0800000000000000" charset="-122"/>
                <a:ea typeface="思源黑体 CN Bold" panose="020B0800000000000000" charset="-122"/>
              </a:rPr>
              <a:t>（一）市场营销环境调研</a:t>
            </a:r>
            <a:endParaRPr lang="zh-CN" altLang="en-US" sz="1350">
              <a:solidFill>
                <a:srgbClr val="F25252"/>
              </a:solidFill>
              <a:latin typeface="思源黑体 CN Bold" panose="020B0800000000000000" charset="-122"/>
              <a:ea typeface="思源黑体 CN Bold" panose="020B0800000000000000" charset="-122"/>
            </a:endParaRPr>
          </a:p>
        </p:txBody>
      </p:sp>
      <p:sp>
        <p:nvSpPr>
          <p:cNvPr id="37" name="文本框 36"/>
          <p:cNvSpPr txBox="1"/>
          <p:nvPr>
            <p:custDataLst>
              <p:tags r:id="rId6"/>
            </p:custDataLst>
          </p:nvPr>
        </p:nvSpPr>
        <p:spPr>
          <a:xfrm>
            <a:off x="1417796" y="3349096"/>
            <a:ext cx="1725930" cy="299085"/>
          </a:xfrm>
          <a:prstGeom prst="rect">
            <a:avLst/>
          </a:prstGeom>
          <a:noFill/>
        </p:spPr>
        <p:txBody>
          <a:bodyPr wrap="none" rtlCol="0">
            <a:spAutoFit/>
          </a:bodyPr>
          <a:p>
            <a:pPr algn="l"/>
            <a:r>
              <a:rPr lang="zh-CN" altLang="en-US" sz="1350">
                <a:solidFill>
                  <a:srgbClr val="5EB95E"/>
                </a:solidFill>
                <a:latin typeface="思源黑体 CN Bold" panose="020B0800000000000000" charset="-122"/>
                <a:ea typeface="思源黑体 CN Bold" panose="020B0800000000000000" charset="-122"/>
              </a:rPr>
              <a:t>（三）营销要素调研</a:t>
            </a:r>
            <a:endParaRPr lang="zh-CN" altLang="en-US" sz="1350">
              <a:solidFill>
                <a:srgbClr val="5EB95E"/>
              </a:solidFill>
              <a:latin typeface="思源黑体 CN Bold" panose="020B0800000000000000" charset="-122"/>
              <a:ea typeface="思源黑体 CN Bold" panose="020B0800000000000000" charset="-122"/>
            </a:endParaRPr>
          </a:p>
        </p:txBody>
      </p:sp>
      <p:pic>
        <p:nvPicPr>
          <p:cNvPr id="39" name="图片 38" descr="ewfr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16200000">
            <a:off x="3186113" y="3049059"/>
            <a:ext cx="1270159" cy="1212056"/>
          </a:xfrm>
          <a:prstGeom prst="rect">
            <a:avLst/>
          </a:prstGeom>
        </p:spPr>
      </p:pic>
      <p:pic>
        <p:nvPicPr>
          <p:cNvPr id="47" name="图片 46" descr="ewfr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0800000">
            <a:off x="4483418" y="3083349"/>
            <a:ext cx="1269683" cy="1212056"/>
          </a:xfrm>
          <a:prstGeom prst="rect">
            <a:avLst/>
          </a:prstGeom>
        </p:spPr>
      </p:pic>
      <p:pic>
        <p:nvPicPr>
          <p:cNvPr id="49" name="图片 48" descr="ewfr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5400000">
            <a:off x="4515326" y="1805570"/>
            <a:ext cx="1270159" cy="1212056"/>
          </a:xfrm>
          <a:prstGeom prst="rect">
            <a:avLst/>
          </a:prstGeom>
        </p:spPr>
      </p:pic>
      <p:pic>
        <p:nvPicPr>
          <p:cNvPr id="50" name="图片 49" descr="ewfr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flipV="1">
            <a:off x="3221831" y="1776995"/>
            <a:ext cx="1269683" cy="1212056"/>
          </a:xfrm>
          <a:prstGeom prst="rect">
            <a:avLst/>
          </a:prstGeom>
        </p:spPr>
      </p:pic>
      <p:pic>
        <p:nvPicPr>
          <p:cNvPr id="51" name="图片 50" descr="32313538333630393b32313538333731323bd4dacfdfbdccd3f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45694" y="2171806"/>
            <a:ext cx="422434" cy="422434"/>
          </a:xfrm>
          <a:prstGeom prst="rect">
            <a:avLst/>
          </a:prstGeom>
        </p:spPr>
      </p:pic>
      <p:pic>
        <p:nvPicPr>
          <p:cNvPr id="52" name="图片 51" descr="32313538333630393b32313538333732363bd4b6b3ccb4f0d2c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953476" y="2214669"/>
            <a:ext cx="393859" cy="393859"/>
          </a:xfrm>
          <a:prstGeom prst="rect">
            <a:avLst/>
          </a:prstGeom>
        </p:spPr>
      </p:pic>
      <p:pic>
        <p:nvPicPr>
          <p:cNvPr id="53" name="图片 52" descr="333438303937363b333438313037303bb6a8cebbb2fac6b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922520" y="3493400"/>
            <a:ext cx="391954" cy="391954"/>
          </a:xfrm>
          <a:prstGeom prst="rect">
            <a:avLst/>
          </a:prstGeom>
        </p:spPr>
      </p:pic>
      <p:pic>
        <p:nvPicPr>
          <p:cNvPr id="54" name="图片 53" descr="333438303937363b333438313039323bcfeec4bfbcc6bbae"/>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685699" y="3525309"/>
            <a:ext cx="309086" cy="309086"/>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5124"/>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课外拓展</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582"/>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956"/>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582704" y="107262"/>
            <a:ext cx="6063139"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销售，是一个有针对性地对顾客所进行的工作，而不是盲目地去模仿他人，千万不要像《完美的厕所》这个销售小故事中的主人翁一样，不但没有取得好的效果，反而让人感到啼笑皆非。</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有一户人家，住在市镇与市镇之间的路上，以种菜为主，颇为肥料不足所苦。</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有一天，主人灵机一动：在这条路上，往来贸易的人很多。如果能在路边盖一个厕所，一方面给过路的人方便，另一方面也解决了肥料的问题。于是，他用竹子与茅草盖了一间厕所。果然来往的人无不称好。种莱的肥料从此不缺，青菜萝卜都长得极为肥美。</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路对面有一户人家也以种菜为生。他看到了邻里的收获，非常羡慕，心想：我也就该在路边盖个厕所。而且，为了吸引更多人来，我要把厕所盖得清洁、美观、大方、豪华。</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于是，他用上好的砖瓦搭盖了一间厕所，内外都漆上石灰，比对面的茅厕大了一倍。完工之后，他觉得非常满意。</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然而，对面的茅厕人来人往，而自己盖的茅厕却无人光顾。这户人家感到非常奇怪，就问路过的人是怎么回事。原来，他盖的厕所太美、太干净，一般人以为是神庙，内急的人当然是跑茅厕，不会跑神庙了。</a:t>
            </a:r>
            <a:endPar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04800" algn="l" fontAlgn="base">
              <a:lnSpc>
                <a:spcPct val="150000"/>
              </a:lnSpc>
              <a:spcBef>
                <a:spcPct val="0"/>
              </a:spcBef>
              <a:spcAft>
                <a:spcPct val="0"/>
              </a:spcAft>
              <a:buFont typeface="Arial" panose="020B0604020202020204" pitchFamily="34" charset="0"/>
              <a:buNone/>
              <a:extLst>
                <a:ext uri="{35155182-B16C-46BC-9424-99874614C6A1}">
                  <wpsdc:indentchars xmlns:wpsdc="http://www.wps.cn/officeDocument/2017/drawingmlCustomData" val="200" checksum="1077528236"/>
                </a:ext>
              </a:extLst>
            </a:pPr>
            <a:r>
              <a:rPr sz="120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营销是有针对性地对顾客所进行的工作。如果看到竞争对手采取了行动，而自己缺乏周密计划安排，仓促上马，很容易导致失败。凡事预则立不预则废，前期的调查勘探是十分重要的。</a:t>
            </a:r>
            <a:endParaRPr lang="en-US" altLang="zh-CN" sz="120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401"/>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526"/>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162"/>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348"/>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222"/>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447"/>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262"/>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977"/>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980"/>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345012" y="1793624"/>
            <a:ext cx="5905976" cy="1479312"/>
            <a:chOff x="3976254" y="2528454"/>
            <a:chExt cx="787463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743140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任务二　市场调研的步骤和方法</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5"/>
  <p:tag name="KSO_WM_UNIT_ID" val="diagram160173_3*q_i*1_1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6"/>
  <p:tag name="KSO_WM_UNIT_ID" val="diagram160173_3*q_i*1_1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7"/>
  <p:tag name="KSO_WM_UNIT_ID" val="diagram160173_3*q_i*1_1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160173_3*q_i*1_2"/>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160173_3*q_i*1_3"/>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160173_3*q_i*1_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160173_3*q_i*1_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UNIT_TYPE" val="i"/>
  <p:tag name="KSO_WM_UNIT_ID" val="258*i*20"/>
  <p:tag name="KSO_WM_TEMPLATE_CATEGORY" val="diagram"/>
  <p:tag name="KSO_WM_TEMPLATE_INDEX" val="17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160173_3*q_i*1_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160173_3*q_i*1_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3"/>
  <p:tag name="KSO_WM_UNIT_TYPE" val="i"/>
  <p:tag name="KSO_WM_UNIT_INDEX" val="1"/>
  <p:tag name="KSO_WM_UNIT_ID" val="diagram160173_3*i*1"/>
  <p:tag name="KSO_WM_TEMPLATE_CATEGORY" val="diagram"/>
  <p:tag name="KSO_WM_TEMPLATE_INDEX" val="160173"/>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
  <p:tag name="KSO_WM_UNIT_ID" val="diagram160173_3*q_i*1_8"/>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
  <p:tag name="KSO_WM_UNIT_ID" val="diagram160173_3*q_i*1_9"/>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160173_3*q_h_f*1_1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23.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160173_3*q_h_f*1_3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2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160173_3*q_h_f*1_2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25.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160173_3*q_h_f*1_4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2*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2*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2*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2*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160173_3*q_i*1_1"/>
  <p:tag name="KSO_WM_TEMPLATE_CATEGORY" val="diagram"/>
  <p:tag name="KSO_WM_TEMPLATE_INDEX" val="160173"/>
  <p:tag name="KSO_WM_UNIT_LAYERLEVEL" val="1_1"/>
  <p:tag name="KSO_WM_TAG_VERSION" val="1.0"/>
  <p:tag name="KSO_WM_BEAUTIFY_FLAG" val="#wm#"/>
  <p:tag name="KSO_WM_UNIT_LINE_FORE_SCHEMECOLOR_INDEX" val="7"/>
  <p:tag name="KSO_WM_UNIT_LINE_FILL_TYPE" val="2"/>
  <p:tag name="KSO_WM_UNIT_TEXT_FILL_FORE_SCHEMECOLOR_INDEX" val="14"/>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2*q_h_i*1_4_1"/>
  <p:tag name="KSO_WM_TEMPLATE_CATEGORY" val="diagram"/>
  <p:tag name="KSO_WM_TEMPLATE_INDEX" val="20228029"/>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2*q_h_i*1_3_1"/>
  <p:tag name="KSO_WM_TEMPLATE_CATEGORY" val="diagram"/>
  <p:tag name="KSO_WM_TEMPLATE_INDEX" val="20228029"/>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2*q_h_i*1_2_1"/>
  <p:tag name="KSO_WM_TEMPLATE_CATEGORY" val="diagram"/>
  <p:tag name="KSO_WM_TEMPLATE_INDEX" val="20228029"/>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2*q_h_i*1_1_1"/>
  <p:tag name="KSO_WM_TEMPLATE_CATEGORY" val="diagram"/>
  <p:tag name="KSO_WM_TEMPLATE_INDEX" val="20228029"/>
  <p:tag name="KSO_WM_UNIT_LAYERLEVEL" val="1_1_1"/>
  <p:tag name="KSO_WM_TAG_VERSION" val="1.0"/>
  <p:tag name="KSO_WM_BEAUTIFY_FLAG" val="#wm#"/>
</p:tagLst>
</file>

<file path=ppt/tags/tag34.xml><?xml version="1.0" encoding="utf-8"?>
<p:tagLst xmlns:p="http://schemas.openxmlformats.org/presentationml/2006/main">
  <p:tag name="KSO_WM_UNIT_VALUE" val="156*156"/>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2*q_h_x*1_1_1"/>
  <p:tag name="KSO_WM_TEMPLATE_CATEGORY" val="diagram"/>
  <p:tag name="KSO_WM_TEMPLATE_INDEX" val="20228029"/>
  <p:tag name="KSO_WM_UNIT_LAYERLEVEL" val="1_1_1"/>
  <p:tag name="KSO_WM_TAG_VERSION" val="1.0"/>
  <p:tag name="KSO_WM_BEAUTIFY_FLAG" val="#wm#"/>
</p:tagLst>
</file>

<file path=ppt/tags/tag35.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2*q_h_x*1_2_1"/>
  <p:tag name="KSO_WM_TEMPLATE_CATEGORY" val="diagram"/>
  <p:tag name="KSO_WM_TEMPLATE_INDEX" val="20228029"/>
  <p:tag name="KSO_WM_UNIT_LAYERLEVEL" val="1_1_1"/>
  <p:tag name="KSO_WM_TAG_VERSION" val="1.0"/>
  <p:tag name="KSO_WM_BEAUTIFY_FLAG" val="#wm#"/>
</p:tagLst>
</file>

<file path=ppt/tags/tag36.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2*q_h_x*1_3_1"/>
  <p:tag name="KSO_WM_TEMPLATE_CATEGORY" val="diagram"/>
  <p:tag name="KSO_WM_TEMPLATE_INDEX" val="20228029"/>
  <p:tag name="KSO_WM_UNIT_LAYERLEVEL" val="1_1_1"/>
  <p:tag name="KSO_WM_TAG_VERSION" val="1.0"/>
  <p:tag name="KSO_WM_BEAUTIFY_FLAG" val="#wm#"/>
</p:tagLst>
</file>

<file path=ppt/tags/tag37.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2*q_h_x*1_4_1"/>
  <p:tag name="KSO_WM_TEMPLATE_CATEGORY" val="diagram"/>
  <p:tag name="KSO_WM_TEMPLATE_INDEX" val="20228029"/>
  <p:tag name="KSO_WM_UNIT_LAYERLEVEL" val="1_1_1"/>
  <p:tag name="KSO_WM_TAG_VERSION" val="1.0"/>
  <p:tag name="KSO_WM_BEAUTIFY_FLAG" val="#wm#"/>
</p:tagLst>
</file>

<file path=ppt/tags/tag38.xml><?xml version="1.0" encoding="utf-8"?>
<p:tagLst xmlns:p="http://schemas.openxmlformats.org/presentationml/2006/main">
  <p:tag name="MH" val="20161022204031"/>
  <p:tag name="MH_LIBRARY" val="GRAPHIC"/>
  <p:tag name="MH_ORDER" val="文本框 2"/>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0"/>
  <p:tag name="KSO_WM_UNIT_ID" val="diagram160173_3*q_i*1_10"/>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NiwiaGRpZCI6IjE2NzkzYTgxZGZkNWQ2NGQ2ZGIzZjlkNmQzMTQ4ZmYxIiwidXNlckNvdW50IjoxfQ=="/>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1"/>
  <p:tag name="KSO_WM_UNIT_ID" val="diagram160173_3*q_i*1_11"/>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2"/>
  <p:tag name="KSO_WM_UNIT_ID" val="diagram160173_3*q_i*1_12"/>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3"/>
  <p:tag name="KSO_WM_UNIT_ID" val="diagram160173_3*q_i*1_13"/>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TAG_VERSION" val="1.0"/>
  <p:tag name="KSO_WM_BEAUTIFY_FLAG" val="#wm#"/>
  <p:tag name="KSO_WM_UNIT_TYPE" val="i"/>
  <p:tag name="KSO_WM_UNIT_ID" val="258*i*5"/>
  <p:tag name="KSO_WM_TEMPLATE_CATEGORY" val="diagram"/>
  <p:tag name="KSO_WM_TEMPLATE_INDEX" val="16017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4"/>
  <p:tag name="KSO_WM_UNIT_ID" val="diagram160173_3*q_i*1_1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2024</Words>
  <Application>WPS 演示</Application>
  <PresentationFormat>宽屏</PresentationFormat>
  <Paragraphs>110</Paragraphs>
  <Slides>17</Slides>
  <Notes>1</Notes>
  <HiddenSlides>1</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17</vt:i4>
      </vt:variant>
    </vt:vector>
  </HeadingPairs>
  <TitlesOfParts>
    <vt:vector size="35" baseType="lpstr">
      <vt:lpstr>Arial</vt:lpstr>
      <vt:lpstr>宋体</vt:lpstr>
      <vt:lpstr>Wingdings</vt:lpstr>
      <vt:lpstr>汉仪中宋简</vt:lpstr>
      <vt:lpstr>微软雅黑</vt:lpstr>
      <vt:lpstr>汉仪汉黑W</vt:lpstr>
      <vt:lpstr>思源宋体 CN Light</vt:lpstr>
      <vt:lpstr>思源宋体 CN</vt:lpstr>
      <vt:lpstr>思源黑体 CN Bold</vt:lpstr>
      <vt:lpstr>黑体</vt:lpstr>
      <vt:lpstr>Calibri</vt:lpstr>
      <vt:lpstr>Arial</vt:lpstr>
      <vt:lpstr>Times New Roman</vt:lpstr>
      <vt:lpstr>Arial Unicode MS</vt:lpstr>
      <vt:lpstr>Segoe UI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33</cp:revision>
  <dcterms:created xsi:type="dcterms:W3CDTF">2022-03-10T07:19:00Z</dcterms:created>
  <dcterms:modified xsi:type="dcterms:W3CDTF">2023-03-14T05:56:54Z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2052-11.1.0.13703</vt:lpwstr>
  </property>
  <property fmtid="{D5CDD505-2E9C-101B-9397-08002B2CF9AE}" pid="4" name="KSOTemplateUUID">
    <vt:lpwstr>v1.0_mb_Zu69sPXkYiJxAP20O2SAqg==</vt:lpwstr>
  </property>
</Properties>
</file>