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svg" ContentType="image/svg+xml"/>
  <Override PartName="/ppt/media/image51.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65" r:id="rId4"/>
  </p:sldMasterIdLst>
  <p:notesMasterIdLst>
    <p:notesMasterId r:id="rId14"/>
  </p:notesMasterIdLst>
  <p:handoutMasterIdLst>
    <p:handoutMasterId r:id="rId25"/>
  </p:handoutMasterIdLst>
  <p:sldIdLst>
    <p:sldId id="256" r:id="rId5"/>
    <p:sldId id="283" r:id="rId6"/>
    <p:sldId id="258" r:id="rId7"/>
    <p:sldId id="261" r:id="rId8"/>
    <p:sldId id="257" r:id="rId9"/>
    <p:sldId id="299" r:id="rId10"/>
    <p:sldId id="300" r:id="rId11"/>
    <p:sldId id="270" r:id="rId12"/>
    <p:sldId id="284" r:id="rId13"/>
    <p:sldId id="263" r:id="rId15"/>
    <p:sldId id="262" r:id="rId16"/>
    <p:sldId id="265" r:id="rId17"/>
    <p:sldId id="313" r:id="rId18"/>
    <p:sldId id="264" r:id="rId19"/>
    <p:sldId id="321" r:id="rId20"/>
    <p:sldId id="322" r:id="rId21"/>
    <p:sldId id="323" r:id="rId22"/>
    <p:sldId id="324" r:id="rId23"/>
    <p:sldId id="272" r:id="rId24"/>
  </p:sldIdLst>
  <p:sldSz cx="9144000" cy="5144135" type="screen16x9"/>
  <p:notesSz cx="6858000" cy="9144000"/>
  <p:embeddedFontLst>
    <p:embeddedFont>
      <p:font typeface="汉仪中宋简" panose="02010600000101010101" charset="-128"/>
      <p:regular r:id="rId29"/>
    </p:embeddedFont>
    <p:embeddedFont>
      <p:font typeface="微软雅黑" panose="020B0503020204020204" charset="-122"/>
      <p:regular r:id="rId30"/>
    </p:embeddedFont>
    <p:embeddedFont>
      <p:font typeface="汉仪汉黑W" panose="00020600040101010101" charset="-122"/>
      <p:regular r:id="rId31"/>
    </p:embeddedFont>
  </p:embeddedFontLst>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40" userDrawn="1">
          <p15:clr>
            <a:srgbClr val="A4A3A4"/>
          </p15:clr>
        </p15:guide>
        <p15:guide id="2" pos="2880" userDrawn="1">
          <p15:clr>
            <a:srgbClr val="A4A3A4"/>
          </p15:clr>
        </p15:guide>
        <p15:guide id="3" pos="0" userDrawn="1">
          <p15:clr>
            <a:srgbClr val="A4A3A4"/>
          </p15:clr>
        </p15:guide>
        <p15:guide id="4" pos="5760" userDrawn="1">
          <p15:clr>
            <a:srgbClr val="A4A3A4"/>
          </p15:clr>
        </p15:guide>
        <p15:guide id="5" orient="horz" pos="0" userDrawn="1">
          <p15:clr>
            <a:srgbClr val="A4A3A4"/>
          </p15:clr>
        </p15:guide>
        <p15:guide id="6" orient="horz" pos="507" userDrawn="1">
          <p15:clr>
            <a:srgbClr val="A4A3A4"/>
          </p15:clr>
        </p15:guide>
        <p15:guide id="7" orient="horz" pos="289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A1C6"/>
    <a:srgbClr val="4F5498"/>
    <a:srgbClr val="E5E5F4"/>
    <a:srgbClr val="D9DFF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69" d="100"/>
          <a:sy n="69" d="100"/>
        </p:scale>
        <p:origin x="738" y="48"/>
      </p:cViewPr>
      <p:guideLst>
        <p:guide orient="horz" pos="1740"/>
        <p:guide pos="2880"/>
        <p:guide/>
        <p:guide pos="5760"/>
        <p:guide orient="horz"/>
        <p:guide orient="horz" pos="507"/>
        <p:guide orient="horz" pos="289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2" Type="http://schemas.openxmlformats.org/officeDocument/2006/relationships/tags" Target="tags/tag78.xml"/><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Master" Target="slideMasters/slideMaster2.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notesMaster" Target="notesMasters/notesMaster1.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宋简" panose="02010600000101010101" charset="-128"/>
              </a:rPr>
            </a:fld>
            <a:endParaRPr lang="zh-CN" altLang="en-US">
              <a:latin typeface="汉仪中宋简" panose="0201060000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宋简" panose="02010600000101010101" charset="-128"/>
              </a:rPr>
            </a:fld>
            <a:endParaRPr lang="zh-CN" altLang="en-US">
              <a:latin typeface="汉仪中宋简" panose="0201060000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宋简" panose="02010600000101010101" charset="-128"/>
                <a:ea typeface="汉仪中宋简" panose="02010600000101010101" charset="-128"/>
                <a:cs typeface="汉仪中宋简" panose="0201060000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宋简" panose="02010600000101010101" charset="-128"/>
                <a:ea typeface="汉仪中宋简" panose="02010600000101010101" charset="-128"/>
                <a:cs typeface="汉仪中宋简" panose="0201060000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4572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9144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3716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8288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1CB6D9-8422-47B9-A6AD-378C452C655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2" name="矩形 1"/>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图片 3"/>
          <p:cNvPicPr>
            <a:picLocks noChangeAspect="1"/>
          </p:cNvPicPr>
          <p:nvPr userDrawn="1"/>
        </p:nvPicPr>
        <p:blipFill>
          <a:blip r:embed="rId2"/>
          <a:stretch>
            <a:fillRect/>
          </a:stretch>
        </p:blipFill>
        <p:spPr>
          <a:xfrm>
            <a:off x="-1" y="-19793"/>
            <a:ext cx="2971922" cy="2577702"/>
          </a:xfrm>
          <a:prstGeom prst="rect">
            <a:avLst/>
          </a:prstGeom>
        </p:spPr>
      </p:pic>
      <p:pic>
        <p:nvPicPr>
          <p:cNvPr id="5" name="图片 4"/>
          <p:cNvPicPr>
            <a:picLocks noChangeAspect="1"/>
          </p:cNvPicPr>
          <p:nvPr userDrawn="1"/>
        </p:nvPicPr>
        <p:blipFill>
          <a:blip r:embed="rId2"/>
          <a:stretch>
            <a:fillRect/>
          </a:stretch>
        </p:blipFill>
        <p:spPr>
          <a:xfrm rot="10800000">
            <a:off x="6172078" y="2572200"/>
            <a:ext cx="2971922" cy="25777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6" name="图片 5"/>
          <p:cNvPicPr>
            <a:picLocks noChangeAspect="1"/>
          </p:cNvPicPr>
          <p:nvPr userDrawn="1"/>
        </p:nvPicPr>
        <p:blipFill>
          <a:blip r:embed="rId2"/>
          <a:stretch>
            <a:fillRect/>
          </a:stretch>
        </p:blipFill>
        <p:spPr>
          <a:xfrm flipH="1">
            <a:off x="342899" y="313138"/>
            <a:ext cx="3645099" cy="4487059"/>
          </a:xfrm>
          <a:prstGeom prst="rect">
            <a:avLst/>
          </a:prstGeom>
        </p:spPr>
      </p:pic>
      <p:pic>
        <p:nvPicPr>
          <p:cNvPr id="7" name="图片 6"/>
          <p:cNvPicPr>
            <a:picLocks noChangeAspect="1"/>
          </p:cNvPicPr>
          <p:nvPr userDrawn="1"/>
        </p:nvPicPr>
        <p:blipFill>
          <a:blip r:embed="rId3"/>
          <a:stretch>
            <a:fillRect/>
          </a:stretch>
        </p:blipFill>
        <p:spPr>
          <a:xfrm flipH="1">
            <a:off x="2483225" y="3810667"/>
            <a:ext cx="2044193" cy="9886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rot="10800000">
            <a:off x="640772" y="626378"/>
            <a:ext cx="7862456" cy="3863064"/>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rot="10800000">
            <a:off x="727363" y="703753"/>
            <a:ext cx="7689274" cy="3708313"/>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1" name="图片 10"/>
          <p:cNvPicPr>
            <a:picLocks noChangeAspect="1"/>
          </p:cNvPicPr>
          <p:nvPr userDrawn="1"/>
        </p:nvPicPr>
        <p:blipFill>
          <a:blip r:embed="rId2"/>
          <a:stretch>
            <a:fillRect/>
          </a:stretch>
        </p:blipFill>
        <p:spPr>
          <a:xfrm>
            <a:off x="727363" y="703753"/>
            <a:ext cx="2452325" cy="2127029"/>
          </a:xfrm>
          <a:prstGeom prst="rect">
            <a:avLst/>
          </a:prstGeom>
        </p:spPr>
      </p:pic>
      <p:pic>
        <p:nvPicPr>
          <p:cNvPr id="12" name="图片 11"/>
          <p:cNvPicPr>
            <a:picLocks noChangeAspect="1"/>
          </p:cNvPicPr>
          <p:nvPr userDrawn="1"/>
        </p:nvPicPr>
        <p:blipFill>
          <a:blip r:embed="rId2"/>
          <a:stretch>
            <a:fillRect/>
          </a:stretch>
        </p:blipFill>
        <p:spPr>
          <a:xfrm flipH="1" flipV="1">
            <a:off x="5964311" y="2285038"/>
            <a:ext cx="2452325" cy="2127029"/>
          </a:xfrm>
          <a:prstGeom prst="rect">
            <a:avLst/>
          </a:prstGeom>
        </p:spPr>
      </p:pic>
      <p:pic>
        <p:nvPicPr>
          <p:cNvPr id="13" name="图片 12"/>
          <p:cNvPicPr>
            <a:picLocks noChangeAspect="1"/>
          </p:cNvPicPr>
          <p:nvPr userDrawn="1"/>
        </p:nvPicPr>
        <p:blipFill>
          <a:blip r:embed="rId3"/>
          <a:stretch>
            <a:fillRect/>
          </a:stretch>
        </p:blipFill>
        <p:spPr>
          <a:xfrm rot="16200000" flipH="1">
            <a:off x="7723151" y="2346119"/>
            <a:ext cx="934889" cy="452162"/>
          </a:xfrm>
          <a:prstGeom prst="rect">
            <a:avLst/>
          </a:prstGeom>
        </p:spPr>
      </p:pic>
      <p:pic>
        <p:nvPicPr>
          <p:cNvPr id="14" name="图片 13"/>
          <p:cNvPicPr>
            <a:picLocks noChangeAspect="1"/>
          </p:cNvPicPr>
          <p:nvPr userDrawn="1"/>
        </p:nvPicPr>
        <p:blipFill>
          <a:blip r:embed="rId3"/>
          <a:stretch>
            <a:fillRect/>
          </a:stretch>
        </p:blipFill>
        <p:spPr>
          <a:xfrm rot="16200000" flipV="1">
            <a:off x="485960" y="2331828"/>
            <a:ext cx="934889" cy="45216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矩形 3"/>
          <p:cNvSpPr/>
          <p:nvPr userDrawn="1"/>
        </p:nvSpPr>
        <p:spPr>
          <a:xfrm rot="10800000">
            <a:off x="132755" y="120287"/>
            <a:ext cx="8878491" cy="4903827"/>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userDrawn="1"/>
        </p:nvSpPr>
        <p:spPr>
          <a:xfrm rot="10800000">
            <a:off x="229345" y="219031"/>
            <a:ext cx="8682929" cy="4707384"/>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6" name="图片 15"/>
          <p:cNvPicPr>
            <a:picLocks noChangeAspect="1"/>
          </p:cNvPicPr>
          <p:nvPr userDrawn="1"/>
        </p:nvPicPr>
        <p:blipFill>
          <a:blip r:embed="rId2"/>
          <a:stretch>
            <a:fillRect/>
          </a:stretch>
        </p:blipFill>
        <p:spPr>
          <a:xfrm flipH="1">
            <a:off x="8010524" y="-19792"/>
            <a:ext cx="1133476" cy="983122"/>
          </a:xfrm>
          <a:prstGeom prst="rect">
            <a:avLst/>
          </a:prstGeom>
        </p:spPr>
      </p:pic>
      <p:pic>
        <p:nvPicPr>
          <p:cNvPr id="17" name="图片 16"/>
          <p:cNvPicPr>
            <a:picLocks noChangeAspect="1"/>
          </p:cNvPicPr>
          <p:nvPr userDrawn="1"/>
        </p:nvPicPr>
        <p:blipFill>
          <a:blip r:embed="rId2"/>
          <a:stretch>
            <a:fillRect/>
          </a:stretch>
        </p:blipFill>
        <p:spPr>
          <a:xfrm flipV="1">
            <a:off x="0" y="4161278"/>
            <a:ext cx="1133476" cy="98312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cxnSp>
        <p:nvCxnSpPr>
          <p:cNvPr id="8" name="直接连接符 7"/>
          <p:cNvCxnSpPr/>
          <p:nvPr userDrawn="1"/>
        </p:nvCxnSpPr>
        <p:spPr>
          <a:xfrm flipV="1">
            <a:off x="123462" y="402037"/>
            <a:ext cx="2103462" cy="8104"/>
          </a:xfrm>
          <a:prstGeom prst="line">
            <a:avLst/>
          </a:prstGeom>
          <a:ln>
            <a:solidFill>
              <a:srgbClr val="314865"/>
            </a:solidFill>
          </a:ln>
        </p:spPr>
        <p:style>
          <a:lnRef idx="1">
            <a:schemeClr val="accent1"/>
          </a:lnRef>
          <a:fillRef idx="0">
            <a:schemeClr val="accent1"/>
          </a:fillRef>
          <a:effectRef idx="0">
            <a:schemeClr val="accent1"/>
          </a:effectRef>
          <a:fontRef idx="minor">
            <a:schemeClr val="tx1"/>
          </a:fontRef>
        </p:style>
      </p:cxnSp>
      <p:sp>
        <p:nvSpPr>
          <p:cNvPr id="10" name="等腰三角形 9"/>
          <p:cNvSpPr/>
          <p:nvPr userDrawn="1"/>
        </p:nvSpPr>
        <p:spPr>
          <a:xfrm rot="5400000">
            <a:off x="154850" y="164749"/>
            <a:ext cx="205740" cy="177393"/>
          </a:xfrm>
          <a:prstGeom prst="triangl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699"/>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261093"/>
            <a:ext cx="3868340"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1879135"/>
            <a:ext cx="3868340"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1093"/>
            <a:ext cx="3887391"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135"/>
            <a:ext cx="3887391"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698"/>
            <a:ext cx="4629150" cy="365585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698"/>
            <a:ext cx="4629150" cy="365585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685800" rtl="0" eaLnBrk="1" latinLnBrk="0" hangingPunct="1">
        <a:lnSpc>
          <a:spcPct val="90000"/>
        </a:lnSpc>
        <a:spcBef>
          <a:spcPct val="0"/>
        </a:spcBef>
        <a:buNone/>
        <a:defRPr sz="3300" kern="1200">
          <a:solidFill>
            <a:schemeClr val="tx1"/>
          </a:solidFill>
          <a:latin typeface="汉仪中宋简" panose="02010600000101010101" charset="-128"/>
          <a:ea typeface="汉仪中宋简" panose="02010600000101010101" charset="-128"/>
          <a:cs typeface="汉仪中宋简" panose="02010600000101010101" charset="-128"/>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9526"/>
            <a:ext cx="9143999" cy="5153926"/>
          </a:xfrm>
          <a:prstGeom prst="rect">
            <a:avLst/>
          </a:prstGeom>
          <a:pattFill prst="wdUpDiag">
            <a:fgClr>
              <a:srgbClr val="F7F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defRPr>
            </a:lvl1pPr>
          </a:lstStyle>
          <a:p>
            <a:fld id="{E1C9567B-8408-4D8E-BF98-3462BC051AB1}"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defRPr>
            </a:lvl1pPr>
          </a:lstStyle>
          <a:p>
            <a:fld id="{09EC858F-F4C9-4B52-9954-F2387D82355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9" Type="http://schemas.openxmlformats.org/officeDocument/2006/relationships/image" Target="../media/image19.svg"/><Relationship Id="rId8" Type="http://schemas.openxmlformats.org/officeDocument/2006/relationships/image" Target="../media/image18.png"/><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9" Type="http://schemas.openxmlformats.org/officeDocument/2006/relationships/slideLayout" Target="../slideLayouts/slideLayout7.xml"/><Relationship Id="rId28" Type="http://schemas.openxmlformats.org/officeDocument/2006/relationships/tags" Target="../tags/tag39.xml"/><Relationship Id="rId27" Type="http://schemas.openxmlformats.org/officeDocument/2006/relationships/tags" Target="../tags/tag38.xml"/><Relationship Id="rId26" Type="http://schemas.openxmlformats.org/officeDocument/2006/relationships/tags" Target="../tags/tag37.xml"/><Relationship Id="rId25" Type="http://schemas.openxmlformats.org/officeDocument/2006/relationships/tags" Target="../tags/tag36.xml"/><Relationship Id="rId24" Type="http://schemas.openxmlformats.org/officeDocument/2006/relationships/tags" Target="../tags/tag35.xml"/><Relationship Id="rId23" Type="http://schemas.openxmlformats.org/officeDocument/2006/relationships/tags" Target="../tags/tag34.xml"/><Relationship Id="rId22" Type="http://schemas.openxmlformats.org/officeDocument/2006/relationships/tags" Target="../tags/tag33.xml"/><Relationship Id="rId21" Type="http://schemas.openxmlformats.org/officeDocument/2006/relationships/tags" Target="../tags/tag32.xml"/><Relationship Id="rId20" Type="http://schemas.openxmlformats.org/officeDocument/2006/relationships/tags" Target="../tags/tag31.xml"/><Relationship Id="rId2" Type="http://schemas.openxmlformats.org/officeDocument/2006/relationships/tags" Target="../tags/tag17.xml"/><Relationship Id="rId19" Type="http://schemas.openxmlformats.org/officeDocument/2006/relationships/tags" Target="../tags/tag30.xml"/><Relationship Id="rId18" Type="http://schemas.openxmlformats.org/officeDocument/2006/relationships/tags" Target="../tags/tag29.xml"/><Relationship Id="rId17" Type="http://schemas.openxmlformats.org/officeDocument/2006/relationships/tags" Target="../tags/tag28.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image" Target="../media/image21.svg"/><Relationship Id="rId11" Type="http://schemas.openxmlformats.org/officeDocument/2006/relationships/image" Target="../media/image20.png"/><Relationship Id="rId10" Type="http://schemas.openxmlformats.org/officeDocument/2006/relationships/tags" Target="../tags/tag23.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tags" Target="../tags/tag40.xml"/><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tags" Target="../tags/tag43.xml"/><Relationship Id="rId7" Type="http://schemas.openxmlformats.org/officeDocument/2006/relationships/image" Target="../media/image28.svg"/><Relationship Id="rId6" Type="http://schemas.openxmlformats.org/officeDocument/2006/relationships/image" Target="../media/image27.png"/><Relationship Id="rId5" Type="http://schemas.openxmlformats.org/officeDocument/2006/relationships/tags" Target="../tags/tag42.xml"/><Relationship Id="rId44" Type="http://schemas.openxmlformats.org/officeDocument/2006/relationships/slideLayout" Target="../slideLayouts/slideLayout7.xml"/><Relationship Id="rId43" Type="http://schemas.openxmlformats.org/officeDocument/2006/relationships/image" Target="../media/image48.svg"/><Relationship Id="rId42" Type="http://schemas.openxmlformats.org/officeDocument/2006/relationships/image" Target="../media/image47.png"/><Relationship Id="rId41" Type="http://schemas.openxmlformats.org/officeDocument/2006/relationships/tags" Target="../tags/tag58.xml"/><Relationship Id="rId40" Type="http://schemas.openxmlformats.org/officeDocument/2006/relationships/image" Target="../media/image46.svg"/><Relationship Id="rId4" Type="http://schemas.openxmlformats.org/officeDocument/2006/relationships/image" Target="../media/image26.svg"/><Relationship Id="rId39" Type="http://schemas.openxmlformats.org/officeDocument/2006/relationships/image" Target="../media/image45.png"/><Relationship Id="rId38" Type="http://schemas.openxmlformats.org/officeDocument/2006/relationships/tags" Target="../tags/tag57.xml"/><Relationship Id="rId37" Type="http://schemas.openxmlformats.org/officeDocument/2006/relationships/image" Target="../media/image44.svg"/><Relationship Id="rId36" Type="http://schemas.openxmlformats.org/officeDocument/2006/relationships/image" Target="../media/image43.png"/><Relationship Id="rId35" Type="http://schemas.openxmlformats.org/officeDocument/2006/relationships/tags" Target="../tags/tag56.xml"/><Relationship Id="rId34" Type="http://schemas.openxmlformats.org/officeDocument/2006/relationships/image" Target="../media/image42.svg"/><Relationship Id="rId33" Type="http://schemas.openxmlformats.org/officeDocument/2006/relationships/image" Target="../media/image41.png"/><Relationship Id="rId32" Type="http://schemas.openxmlformats.org/officeDocument/2006/relationships/tags" Target="../tags/tag55.xml"/><Relationship Id="rId31" Type="http://schemas.openxmlformats.org/officeDocument/2006/relationships/image" Target="../media/image40.svg"/><Relationship Id="rId30" Type="http://schemas.openxmlformats.org/officeDocument/2006/relationships/image" Target="../media/image39.png"/><Relationship Id="rId3" Type="http://schemas.openxmlformats.org/officeDocument/2006/relationships/image" Target="../media/image25.png"/><Relationship Id="rId29" Type="http://schemas.openxmlformats.org/officeDocument/2006/relationships/tags" Target="../tags/tag54.xml"/><Relationship Id="rId28" Type="http://schemas.openxmlformats.org/officeDocument/2006/relationships/image" Target="../media/image38.svg"/><Relationship Id="rId27" Type="http://schemas.openxmlformats.org/officeDocument/2006/relationships/image" Target="../media/image37.png"/><Relationship Id="rId26" Type="http://schemas.openxmlformats.org/officeDocument/2006/relationships/tags" Target="../tags/tag53.xml"/><Relationship Id="rId25" Type="http://schemas.openxmlformats.org/officeDocument/2006/relationships/tags" Target="../tags/tag52.xml"/><Relationship Id="rId24" Type="http://schemas.openxmlformats.org/officeDocument/2006/relationships/tags" Target="../tags/tag51.xml"/><Relationship Id="rId23" Type="http://schemas.openxmlformats.org/officeDocument/2006/relationships/tags" Target="../tags/tag50.xml"/><Relationship Id="rId22" Type="http://schemas.openxmlformats.org/officeDocument/2006/relationships/tags" Target="../tags/tag49.xml"/><Relationship Id="rId21" Type="http://schemas.openxmlformats.org/officeDocument/2006/relationships/tags" Target="../tags/tag48.xml"/><Relationship Id="rId20" Type="http://schemas.openxmlformats.org/officeDocument/2006/relationships/tags" Target="../tags/tag47.xml"/><Relationship Id="rId2" Type="http://schemas.openxmlformats.org/officeDocument/2006/relationships/tags" Target="../tags/tag41.xml"/><Relationship Id="rId19" Type="http://schemas.openxmlformats.org/officeDocument/2006/relationships/image" Target="../media/image36.svg"/><Relationship Id="rId18" Type="http://schemas.openxmlformats.org/officeDocument/2006/relationships/image" Target="../media/image35.png"/><Relationship Id="rId17" Type="http://schemas.openxmlformats.org/officeDocument/2006/relationships/tags" Target="../tags/tag46.xml"/><Relationship Id="rId16" Type="http://schemas.openxmlformats.org/officeDocument/2006/relationships/image" Target="../media/image34.svg"/><Relationship Id="rId15" Type="http://schemas.openxmlformats.org/officeDocument/2006/relationships/image" Target="../media/image33.png"/><Relationship Id="rId14" Type="http://schemas.openxmlformats.org/officeDocument/2006/relationships/tags" Target="../tags/tag45.xml"/><Relationship Id="rId13" Type="http://schemas.openxmlformats.org/officeDocument/2006/relationships/image" Target="../media/image32.svg"/><Relationship Id="rId12" Type="http://schemas.openxmlformats.org/officeDocument/2006/relationships/image" Target="../media/image31.png"/><Relationship Id="rId11" Type="http://schemas.openxmlformats.org/officeDocument/2006/relationships/tags" Target="../tags/tag44.xml"/><Relationship Id="rId10" Type="http://schemas.openxmlformats.org/officeDocument/2006/relationships/image" Target="../media/image30.sv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9.png"/><Relationship Id="rId3" Type="http://schemas.openxmlformats.org/officeDocument/2006/relationships/tags" Target="../tags/tag59.xml"/><Relationship Id="rId2" Type="http://schemas.openxmlformats.org/officeDocument/2006/relationships/image" Target="../media/image7.sv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1" Type="http://schemas.openxmlformats.org/officeDocument/2006/relationships/slideLayout" Target="../slideLayouts/slideLayout7.xml"/><Relationship Id="rId20" Type="http://schemas.openxmlformats.org/officeDocument/2006/relationships/image" Target="../media/image51.svg"/><Relationship Id="rId2" Type="http://schemas.openxmlformats.org/officeDocument/2006/relationships/image" Target="../media/image7.svg"/><Relationship Id="rId19" Type="http://schemas.openxmlformats.org/officeDocument/2006/relationships/image" Target="../media/image50.png"/><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2.jpeg"/><Relationship Id="rId3" Type="http://schemas.openxmlformats.org/officeDocument/2006/relationships/tags" Target="../tags/tag76.xml"/><Relationship Id="rId2" Type="http://schemas.openxmlformats.org/officeDocument/2006/relationships/image" Target="../media/image7.sv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3.png"/><Relationship Id="rId3" Type="http://schemas.openxmlformats.org/officeDocument/2006/relationships/tags" Target="../tags/tag77.xml"/><Relationship Id="rId2" Type="http://schemas.openxmlformats.org/officeDocument/2006/relationships/image" Target="../media/image7.svg"/><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jpeg"/><Relationship Id="rId3" Type="http://schemas.openxmlformats.org/officeDocument/2006/relationships/tags" Target="../tags/tag1.xml"/><Relationship Id="rId2" Type="http://schemas.openxmlformats.org/officeDocument/2006/relationships/image" Target="../media/image7.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7.svg"/><Relationship Id="rId16" Type="http://schemas.openxmlformats.org/officeDocument/2006/relationships/slideLayout" Target="../slideLayouts/slideLayout7.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png"/><Relationship Id="rId3" Type="http://schemas.openxmlformats.org/officeDocument/2006/relationships/tags" Target="../tags/tag15.xml"/><Relationship Id="rId2" Type="http://schemas.openxmlformats.org/officeDocument/2006/relationships/image" Target="../media/image7.sv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15.svg"/><Relationship Id="rId7" Type="http://schemas.openxmlformats.org/officeDocument/2006/relationships/image" Target="../media/image14.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 Id="rId3" Type="http://schemas.openxmlformats.org/officeDocument/2006/relationships/image" Target="../media/image10.png"/><Relationship Id="rId2" Type="http://schemas.openxmlformats.org/officeDocument/2006/relationships/image" Target="../media/image7.svg"/><Relationship Id="rId11" Type="http://schemas.openxmlformats.org/officeDocument/2006/relationships/slideLayout" Target="../slideLayouts/slideLayout7.xml"/><Relationship Id="rId10" Type="http://schemas.openxmlformats.org/officeDocument/2006/relationships/image" Target="../media/image17.sv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327564" y="2073436"/>
            <a:ext cx="4530437" cy="997529"/>
            <a:chOff x="3103418" y="2572879"/>
            <a:chExt cx="6040582" cy="1330038"/>
          </a:xfrm>
        </p:grpSpPr>
        <p:sp>
          <p:nvSpPr>
            <p:cNvPr id="175" name="文本框 174"/>
            <p:cNvSpPr txBox="1"/>
            <p:nvPr/>
          </p:nvSpPr>
          <p:spPr>
            <a:xfrm>
              <a:off x="3103418" y="2739138"/>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创新创业基础</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sp>
        <p:nvSpPr>
          <p:cNvPr id="182" name="文本框 181"/>
          <p:cNvSpPr txBox="1"/>
          <p:nvPr/>
        </p:nvSpPr>
        <p:spPr>
          <a:xfrm>
            <a:off x="3792855" y="3284670"/>
            <a:ext cx="1725454" cy="460375"/>
          </a:xfrm>
          <a:prstGeom prst="rect">
            <a:avLst/>
          </a:prstGeom>
          <a:noFill/>
        </p:spPr>
        <p:txBody>
          <a:bodyPr wrap="square" rtlCol="0">
            <a:spAutoFit/>
          </a:bodyPr>
          <a:lstStyle/>
          <a:p>
            <a:pPr algn="ctr"/>
            <a:r>
              <a:rPr lang="zh-CN" sz="2400">
                <a:latin typeface="汉仪汉黑W" panose="00020600040101010101" charset="-122"/>
                <a:ea typeface="汉仪汉黑W" panose="00020600040101010101" charset="-122"/>
                <a:cs typeface="汉仪汉黑W" panose="00020600040101010101" charset="-122"/>
              </a:rPr>
              <a:t>北京出版社</a:t>
            </a:r>
            <a:endParaRPr lang="zh-CN" sz="24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4080986" cy="1479312"/>
            <a:chOff x="3976254" y="2528454"/>
            <a:chExt cx="5441315"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4998085"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任务二 识别创业机会</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584604" y="622522"/>
            <a:ext cx="2038350" cy="368300"/>
            <a:chOff x="4779472" y="829429"/>
            <a:chExt cx="2717800" cy="491067"/>
          </a:xfrm>
        </p:grpSpPr>
        <p:sp>
          <p:nvSpPr>
            <p:cNvPr id="6" name="文本框 5"/>
            <p:cNvSpPr txBox="1"/>
            <p:nvPr/>
          </p:nvSpPr>
          <p:spPr>
            <a:xfrm>
              <a:off x="4779472" y="829429"/>
              <a:ext cx="271780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一、寻找创业机会</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6" name="椭圆 55"/>
          <p:cNvSpPr/>
          <p:nvPr>
            <p:custDataLst>
              <p:tags r:id="rId2"/>
            </p:custDataLst>
          </p:nvPr>
        </p:nvSpPr>
        <p:spPr>
          <a:xfrm>
            <a:off x="4751864" y="2097696"/>
            <a:ext cx="1169670" cy="1169670"/>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57" name="椭圆 56"/>
          <p:cNvSpPr/>
          <p:nvPr>
            <p:custDataLst>
              <p:tags r:id="rId3"/>
            </p:custDataLst>
          </p:nvPr>
        </p:nvSpPr>
        <p:spPr>
          <a:xfrm>
            <a:off x="2997359" y="2097220"/>
            <a:ext cx="1169670" cy="1169670"/>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59" name="椭圆 58"/>
          <p:cNvSpPr/>
          <p:nvPr>
            <p:custDataLst>
              <p:tags r:id="rId4"/>
            </p:custDataLst>
          </p:nvPr>
        </p:nvSpPr>
        <p:spPr>
          <a:xfrm>
            <a:off x="3107849" y="2207710"/>
            <a:ext cx="948690" cy="948690"/>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60" name="椭圆 59"/>
          <p:cNvSpPr/>
          <p:nvPr>
            <p:custDataLst>
              <p:tags r:id="rId5"/>
            </p:custDataLst>
          </p:nvPr>
        </p:nvSpPr>
        <p:spPr>
          <a:xfrm>
            <a:off x="4862354" y="2208186"/>
            <a:ext cx="948690" cy="948690"/>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cxnSp>
        <p:nvCxnSpPr>
          <p:cNvPr id="67" name="直接连接符 66"/>
          <p:cNvCxnSpPr/>
          <p:nvPr>
            <p:custDataLst>
              <p:tags r:id="rId6"/>
            </p:custDataLst>
          </p:nvPr>
        </p:nvCxnSpPr>
        <p:spPr>
          <a:xfrm>
            <a:off x="4267041" y="2680626"/>
            <a:ext cx="384810" cy="3334"/>
          </a:xfrm>
          <a:prstGeom prst="line">
            <a:avLst/>
          </a:prstGeom>
          <a:ln>
            <a:headEnd type="oval"/>
            <a:tailEnd type="oval"/>
          </a:ln>
        </p:spPr>
        <p:style>
          <a:lnRef idx="1">
            <a:srgbClr val="7578EC"/>
          </a:lnRef>
          <a:fillRef idx="0">
            <a:srgbClr val="7578EC"/>
          </a:fillRef>
          <a:effectRef idx="0">
            <a:srgbClr val="7578EC"/>
          </a:effectRef>
          <a:fontRef idx="minor">
            <a:srgbClr val="000000"/>
          </a:fontRef>
        </p:style>
      </p:cxnSp>
      <p:pic>
        <p:nvPicPr>
          <p:cNvPr id="68" name="图片 67" descr="343435383037343b343533303738313bb1e3c0fbccf9"/>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312160" y="2412021"/>
            <a:ext cx="540068" cy="540068"/>
          </a:xfrm>
          <a:prstGeom prst="rect">
            <a:avLst/>
          </a:prstGeom>
          <a:effectLst>
            <a:outerShdw blurRad="50800" dist="50800" dir="5400000" algn="ctr" rotWithShape="0">
              <a:srgbClr val="000000">
                <a:alpha val="24000"/>
              </a:srgbClr>
            </a:outerShdw>
          </a:effectLst>
        </p:spPr>
      </p:pic>
      <p:pic>
        <p:nvPicPr>
          <p:cNvPr id="69" name="图片 68" descr="343435383037343b343532333833373bb9abcbbe"/>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066665" y="2412497"/>
            <a:ext cx="540068" cy="540068"/>
          </a:xfrm>
          <a:prstGeom prst="rect">
            <a:avLst/>
          </a:prstGeom>
          <a:effectLst>
            <a:outerShdw blurRad="50800" dist="50800" dir="5400000" algn="ctr" rotWithShape="0">
              <a:srgbClr val="000000">
                <a:alpha val="24000"/>
              </a:srgbClr>
            </a:outerShdw>
          </a:effectLst>
        </p:spPr>
      </p:pic>
      <p:sp>
        <p:nvSpPr>
          <p:cNvPr id="61" name="椭圆 60"/>
          <p:cNvSpPr/>
          <p:nvPr>
            <p:custDataLst>
              <p:tags r:id="rId13"/>
            </p:custDataLst>
          </p:nvPr>
        </p:nvSpPr>
        <p:spPr>
          <a:xfrm>
            <a:off x="2708751" y="1494287"/>
            <a:ext cx="463391" cy="463391"/>
          </a:xfrm>
          <a:prstGeom prst="ellipse">
            <a:avLst/>
          </a:prstGeom>
          <a:solidFill>
            <a:srgbClr val="7578EC"/>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0" name="文本框 69"/>
          <p:cNvSpPr txBox="1"/>
          <p:nvPr>
            <p:custDataLst>
              <p:tags r:id="rId14"/>
            </p:custDataLst>
          </p:nvPr>
        </p:nvSpPr>
        <p:spPr>
          <a:xfrm>
            <a:off x="655638" y="1229492"/>
            <a:ext cx="1872139" cy="520541"/>
          </a:xfrm>
          <a:prstGeom prst="rect">
            <a:avLst/>
          </a:prstGeom>
          <a:noFill/>
        </p:spPr>
        <p:txBody>
          <a:bodyPr wrap="square" bIns="0" rtlCol="0"/>
          <a:p>
            <a:pPr algn="l"/>
            <a:r>
              <a:rPr lang="zh-CN" altLang="en-US" sz="1350" spc="300">
                <a:solidFill>
                  <a:srgbClr val="7578EC"/>
                </a:solidFill>
                <a:uFillTx/>
                <a:latin typeface="思源黑体 CN Bold" panose="020B0800000000000000" charset="-122"/>
                <a:ea typeface="思源黑体 CN Bold" panose="020B0800000000000000" charset="-122"/>
              </a:rPr>
              <a:t>（一）现有市场机会和潜在市场机会</a:t>
            </a:r>
            <a:endParaRPr lang="zh-CN" altLang="en-US" sz="1350" spc="300">
              <a:solidFill>
                <a:srgbClr val="7578EC"/>
              </a:solidFill>
              <a:uFillTx/>
              <a:latin typeface="思源黑体 CN Bold" panose="020B0800000000000000" charset="-122"/>
              <a:ea typeface="思源黑体 CN Bold" panose="020B0800000000000000" charset="-122"/>
            </a:endParaRPr>
          </a:p>
        </p:txBody>
      </p:sp>
      <p:sp>
        <p:nvSpPr>
          <p:cNvPr id="71" name="文本框 70"/>
          <p:cNvSpPr txBox="1"/>
          <p:nvPr>
            <p:custDataLst>
              <p:tags r:id="rId15"/>
            </p:custDataLst>
          </p:nvPr>
        </p:nvSpPr>
        <p:spPr>
          <a:xfrm>
            <a:off x="497523" y="1795754"/>
            <a:ext cx="2251710" cy="497205"/>
          </a:xfrm>
          <a:prstGeom prst="rect">
            <a:avLst/>
          </a:prstGeom>
          <a:noFill/>
        </p:spPr>
        <p:txBody>
          <a:bodyPr wrap="square" rtlCol="0"/>
          <a:p>
            <a:pPr algn="l" fontAlgn="auto">
              <a:lnSpc>
                <a:spcPct val="130000"/>
              </a:lnSpc>
              <a:spcAft>
                <a:spcPts val="1000"/>
              </a:spcAft>
            </a:pPr>
            <a:r>
              <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sym typeface="微软雅黑" panose="020B0503020204020204" charset="-122"/>
              </a:rPr>
              <a:t>现有市场机会是指市场机会中那些明显未被满足的市场需求。潜在市场机会是指那些隐藏在现有需求背后的、未被满足的市场需求。</a:t>
            </a:r>
            <a:endPar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sym typeface="微软雅黑" panose="020B0503020204020204" charset="-122"/>
            </a:endParaRPr>
          </a:p>
        </p:txBody>
      </p:sp>
      <p:sp>
        <p:nvSpPr>
          <p:cNvPr id="82" name="文本框 81"/>
          <p:cNvSpPr txBox="1"/>
          <p:nvPr>
            <p:custDataLst>
              <p:tags r:id="rId16"/>
            </p:custDataLst>
          </p:nvPr>
        </p:nvSpPr>
        <p:spPr>
          <a:xfrm>
            <a:off x="2749709" y="1604301"/>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01</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
        <p:nvSpPr>
          <p:cNvPr id="62" name="椭圆 61"/>
          <p:cNvSpPr/>
          <p:nvPr>
            <p:custDataLst>
              <p:tags r:id="rId17"/>
            </p:custDataLst>
          </p:nvPr>
        </p:nvSpPr>
        <p:spPr>
          <a:xfrm>
            <a:off x="2643981" y="3137826"/>
            <a:ext cx="463391" cy="463391"/>
          </a:xfrm>
          <a:prstGeom prst="ellipse">
            <a:avLst/>
          </a:prstGeom>
          <a:solidFill>
            <a:srgbClr val="F18703"/>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2" name="文本框 71"/>
          <p:cNvSpPr txBox="1"/>
          <p:nvPr>
            <p:custDataLst>
              <p:tags r:id="rId18"/>
            </p:custDataLst>
          </p:nvPr>
        </p:nvSpPr>
        <p:spPr>
          <a:xfrm>
            <a:off x="498475" y="3204210"/>
            <a:ext cx="2072640" cy="264795"/>
          </a:xfrm>
          <a:prstGeom prst="rect">
            <a:avLst/>
          </a:prstGeom>
          <a:noFill/>
        </p:spPr>
        <p:txBody>
          <a:bodyPr wrap="square" bIns="0" rtlCol="0"/>
          <a:p>
            <a:pPr algn="l"/>
            <a:r>
              <a:rPr lang="zh-CN" altLang="en-US" sz="1350" spc="300">
                <a:solidFill>
                  <a:srgbClr val="F18703"/>
                </a:solidFill>
                <a:uFillTx/>
                <a:latin typeface="思源黑体 CN Bold" panose="020B0800000000000000" charset="-122"/>
                <a:ea typeface="思源黑体 CN Bold" panose="020B0800000000000000" charset="-122"/>
              </a:rPr>
              <a:t>（二）行业市场机会与边缘市场机会</a:t>
            </a:r>
            <a:endParaRPr lang="zh-CN" altLang="en-US" sz="1350" spc="300">
              <a:solidFill>
                <a:srgbClr val="F18703"/>
              </a:solidFill>
              <a:uFillTx/>
              <a:latin typeface="思源黑体 CN Bold" panose="020B0800000000000000" charset="-122"/>
              <a:ea typeface="思源黑体 CN Bold" panose="020B0800000000000000" charset="-122"/>
            </a:endParaRPr>
          </a:p>
        </p:txBody>
      </p:sp>
      <p:sp>
        <p:nvSpPr>
          <p:cNvPr id="73" name="文本框 72"/>
          <p:cNvSpPr txBox="1"/>
          <p:nvPr>
            <p:custDataLst>
              <p:tags r:id="rId19"/>
            </p:custDataLst>
          </p:nvPr>
        </p:nvSpPr>
        <p:spPr>
          <a:xfrm>
            <a:off x="498475" y="3644265"/>
            <a:ext cx="2673350" cy="1233805"/>
          </a:xfrm>
          <a:prstGeom prst="rect">
            <a:avLst/>
          </a:prstGeom>
          <a:noFill/>
        </p:spPr>
        <p:txBody>
          <a:bodyPr wrap="square" rtlCol="0"/>
          <a:p>
            <a:pPr algn="l" fontAlgn="auto">
              <a:lnSpc>
                <a:spcPct val="130000"/>
              </a:lnSpc>
              <a:spcAft>
                <a:spcPts val="1000"/>
              </a:spcAft>
            </a:pPr>
            <a:r>
              <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sym typeface="微软雅黑" panose="020B0503020204020204" charset="-122"/>
              </a:rPr>
              <a:t>行业市场机会是指在某一个行业内的市场机会。边缘市场机会是指在不同行业之间的交叉结合部分出现的市场机会。</a:t>
            </a:r>
            <a:endPar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sym typeface="微软雅黑" panose="020B0503020204020204" charset="-122"/>
            </a:endParaRPr>
          </a:p>
        </p:txBody>
      </p:sp>
      <p:sp>
        <p:nvSpPr>
          <p:cNvPr id="83" name="文本框 82"/>
          <p:cNvSpPr txBox="1"/>
          <p:nvPr>
            <p:custDataLst>
              <p:tags r:id="rId20"/>
            </p:custDataLst>
          </p:nvPr>
        </p:nvSpPr>
        <p:spPr>
          <a:xfrm>
            <a:off x="2709069" y="3227837"/>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02</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
        <p:nvSpPr>
          <p:cNvPr id="64" name="椭圆 63"/>
          <p:cNvSpPr/>
          <p:nvPr>
            <p:custDataLst>
              <p:tags r:id="rId21"/>
            </p:custDataLst>
          </p:nvPr>
        </p:nvSpPr>
        <p:spPr>
          <a:xfrm flipH="1">
            <a:off x="5746750" y="1493811"/>
            <a:ext cx="463391" cy="463391"/>
          </a:xfrm>
          <a:prstGeom prst="ellipse">
            <a:avLst/>
          </a:prstGeom>
          <a:solidFill>
            <a:srgbClr val="F18703"/>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6" name="文本框 75"/>
          <p:cNvSpPr txBox="1"/>
          <p:nvPr>
            <p:custDataLst>
              <p:tags r:id="rId22"/>
            </p:custDataLst>
          </p:nvPr>
        </p:nvSpPr>
        <p:spPr>
          <a:xfrm>
            <a:off x="6345555" y="1272540"/>
            <a:ext cx="2082800" cy="264795"/>
          </a:xfrm>
          <a:prstGeom prst="rect">
            <a:avLst/>
          </a:prstGeom>
          <a:noFill/>
        </p:spPr>
        <p:txBody>
          <a:bodyPr wrap="square" bIns="0" rtlCol="0"/>
          <a:p>
            <a:pPr algn="l"/>
            <a:r>
              <a:rPr lang="zh-CN" altLang="en-US" sz="1350" spc="300">
                <a:solidFill>
                  <a:srgbClr val="F18703"/>
                </a:solidFill>
                <a:uFillTx/>
                <a:latin typeface="思源黑体 CN Bold" panose="020B0800000000000000" charset="-122"/>
                <a:ea typeface="思源黑体 CN Bold" panose="020B0800000000000000" charset="-122"/>
              </a:rPr>
              <a:t>（三）目前市场机会与未来市场机会</a:t>
            </a:r>
            <a:endParaRPr lang="zh-CN" altLang="en-US" sz="1350" spc="300">
              <a:solidFill>
                <a:srgbClr val="F18703"/>
              </a:solidFill>
              <a:uFillTx/>
              <a:latin typeface="思源黑体 CN Bold" panose="020B0800000000000000" charset="-122"/>
              <a:ea typeface="思源黑体 CN Bold" panose="020B0800000000000000" charset="-122"/>
            </a:endParaRPr>
          </a:p>
        </p:txBody>
      </p:sp>
      <p:sp>
        <p:nvSpPr>
          <p:cNvPr id="77" name="文本框 76"/>
          <p:cNvSpPr txBox="1"/>
          <p:nvPr>
            <p:custDataLst>
              <p:tags r:id="rId23"/>
            </p:custDataLst>
          </p:nvPr>
        </p:nvSpPr>
        <p:spPr>
          <a:xfrm>
            <a:off x="6250940" y="1795780"/>
            <a:ext cx="2371090" cy="1310005"/>
          </a:xfrm>
          <a:prstGeom prst="rect">
            <a:avLst/>
          </a:prstGeom>
          <a:noFill/>
        </p:spPr>
        <p:txBody>
          <a:bodyPr wrap="square" rtlCol="0"/>
          <a:p>
            <a:pPr algn="l" fontAlgn="auto">
              <a:lnSpc>
                <a:spcPct val="130000"/>
              </a:lnSpc>
              <a:spcAft>
                <a:spcPts val="1000"/>
              </a:spcAft>
            </a:pPr>
            <a:r>
              <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sym typeface="微软雅黑" panose="020B0503020204020204" charset="-122"/>
              </a:rPr>
              <a:t>目前市场机会是指那些在目前环境变化中出现的机会；未来市场机会是指通过市场研究和预测分析，将在未来某一时期内实现的市场机会。</a:t>
            </a:r>
            <a:endPar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sym typeface="微软雅黑" panose="020B0503020204020204" charset="-122"/>
            </a:endParaRPr>
          </a:p>
        </p:txBody>
      </p:sp>
      <p:sp>
        <p:nvSpPr>
          <p:cNvPr id="85" name="文本框 84"/>
          <p:cNvSpPr txBox="1"/>
          <p:nvPr>
            <p:custDataLst>
              <p:tags r:id="rId24"/>
            </p:custDataLst>
          </p:nvPr>
        </p:nvSpPr>
        <p:spPr>
          <a:xfrm>
            <a:off x="5787708" y="1604301"/>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03</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
        <p:nvSpPr>
          <p:cNvPr id="65" name="椭圆 64"/>
          <p:cNvSpPr/>
          <p:nvPr>
            <p:custDataLst>
              <p:tags r:id="rId25"/>
            </p:custDataLst>
          </p:nvPr>
        </p:nvSpPr>
        <p:spPr>
          <a:xfrm flipH="1">
            <a:off x="5810726" y="3116871"/>
            <a:ext cx="463391" cy="463391"/>
          </a:xfrm>
          <a:prstGeom prst="ellipse">
            <a:avLst/>
          </a:prstGeom>
          <a:solidFill>
            <a:srgbClr val="F35B06"/>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8" name="文本框 77"/>
          <p:cNvSpPr txBox="1"/>
          <p:nvPr>
            <p:custDataLst>
              <p:tags r:id="rId26"/>
            </p:custDataLst>
          </p:nvPr>
        </p:nvSpPr>
        <p:spPr>
          <a:xfrm>
            <a:off x="6345555" y="3155315"/>
            <a:ext cx="2082800" cy="367665"/>
          </a:xfrm>
          <a:prstGeom prst="rect">
            <a:avLst/>
          </a:prstGeom>
          <a:noFill/>
        </p:spPr>
        <p:txBody>
          <a:bodyPr wrap="square" bIns="0" rtlCol="0"/>
          <a:p>
            <a:pPr algn="l"/>
            <a:r>
              <a:rPr lang="zh-CN" altLang="en-US" sz="1350" spc="300">
                <a:solidFill>
                  <a:srgbClr val="F35B06"/>
                </a:solidFill>
                <a:uFillTx/>
                <a:latin typeface="思源黑体 CN Bold" panose="020B0800000000000000" charset="-122"/>
                <a:ea typeface="思源黑体 CN Bold" panose="020B0800000000000000" charset="-122"/>
              </a:rPr>
              <a:t>（四）全面市场机会与局部市场机会</a:t>
            </a:r>
            <a:endParaRPr lang="zh-CN" altLang="en-US" sz="1350" spc="300">
              <a:solidFill>
                <a:srgbClr val="F35B06"/>
              </a:solidFill>
              <a:uFillTx/>
              <a:latin typeface="思源黑体 CN Bold" panose="020B0800000000000000" charset="-122"/>
              <a:ea typeface="思源黑体 CN Bold" panose="020B0800000000000000" charset="-122"/>
            </a:endParaRPr>
          </a:p>
        </p:txBody>
      </p:sp>
      <p:sp>
        <p:nvSpPr>
          <p:cNvPr id="79" name="文本框 78"/>
          <p:cNvSpPr txBox="1"/>
          <p:nvPr>
            <p:custDataLst>
              <p:tags r:id="rId27"/>
            </p:custDataLst>
          </p:nvPr>
        </p:nvSpPr>
        <p:spPr>
          <a:xfrm>
            <a:off x="5921375" y="3644265"/>
            <a:ext cx="2590800" cy="497205"/>
          </a:xfrm>
          <a:prstGeom prst="rect">
            <a:avLst/>
          </a:prstGeom>
          <a:noFill/>
        </p:spPr>
        <p:txBody>
          <a:bodyPr wrap="square" rtlCol="0"/>
          <a:p>
            <a:pPr algn="l" fontAlgn="auto">
              <a:lnSpc>
                <a:spcPct val="130000"/>
              </a:lnSpc>
              <a:spcAft>
                <a:spcPts val="1000"/>
              </a:spcAft>
            </a:pPr>
            <a:r>
              <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sym typeface="微软雅黑" panose="020B0503020204020204" charset="-122"/>
              </a:rPr>
              <a:t>全面市场机会是指在大范围市场出现的未满足的需求。局部市场机会则是指在一个局部范围或细分市场出现未满足的需求。</a:t>
            </a:r>
            <a:endPar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sym typeface="微软雅黑" panose="020B0503020204020204" charset="-122"/>
            </a:endParaRPr>
          </a:p>
        </p:txBody>
      </p:sp>
      <p:sp>
        <p:nvSpPr>
          <p:cNvPr id="86" name="文本框 85"/>
          <p:cNvSpPr txBox="1"/>
          <p:nvPr>
            <p:custDataLst>
              <p:tags r:id="rId28"/>
            </p:custDataLst>
          </p:nvPr>
        </p:nvSpPr>
        <p:spPr>
          <a:xfrm>
            <a:off x="5870099" y="3227361"/>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04</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44" name="图形 4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0800000">
            <a:off x="984521" y="1233071"/>
            <a:ext cx="403512" cy="403512"/>
          </a:xfrm>
          <a:prstGeom prst="rect">
            <a:avLst/>
          </a:prstGeom>
        </p:spPr>
      </p:pic>
      <p:grpSp>
        <p:nvGrpSpPr>
          <p:cNvPr id="10" name="组合 9"/>
          <p:cNvGrpSpPr/>
          <p:nvPr/>
        </p:nvGrpSpPr>
        <p:grpSpPr>
          <a:xfrm>
            <a:off x="3361243" y="633475"/>
            <a:ext cx="2254250" cy="368300"/>
            <a:chOff x="4481657" y="844034"/>
            <a:chExt cx="3005666" cy="491066"/>
          </a:xfrm>
        </p:grpSpPr>
        <p:sp>
          <p:nvSpPr>
            <p:cNvPr id="6" name="文本框 5"/>
            <p:cNvSpPr txBox="1"/>
            <p:nvPr/>
          </p:nvSpPr>
          <p:spPr>
            <a:xfrm>
              <a:off x="4481657" y="844034"/>
              <a:ext cx="3005666" cy="491066"/>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二、选择创业机会</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67" name="组合 66"/>
          <p:cNvGrpSpPr/>
          <p:nvPr/>
        </p:nvGrpSpPr>
        <p:grpSpPr>
          <a:xfrm>
            <a:off x="4613950" y="1398301"/>
            <a:ext cx="3258503" cy="2676816"/>
            <a:chOff x="6171703" y="1656033"/>
            <a:chExt cx="4344670" cy="3569088"/>
          </a:xfrm>
        </p:grpSpPr>
        <p:sp>
          <p:nvSpPr>
            <p:cNvPr id="61" name="文本框 60"/>
            <p:cNvSpPr txBox="1"/>
            <p:nvPr/>
          </p:nvSpPr>
          <p:spPr>
            <a:xfrm>
              <a:off x="6171703" y="1656033"/>
              <a:ext cx="3650615" cy="429260"/>
            </a:xfrm>
            <a:prstGeom prst="rect">
              <a:avLst/>
            </a:prstGeom>
            <a:noFill/>
          </p:spPr>
          <p:txBody>
            <a:bodyPr wrap="square" rtlCol="0">
              <a:spAutoFit/>
            </a:bodyPr>
            <a:lstStyle/>
            <a:p>
              <a:r>
                <a:rPr lang="zh-CN" altLang="en-US" sz="1500" b="1">
                  <a:latin typeface="宋体" panose="02010600030101010101" pitchFamily="2" charset="-122"/>
                  <a:ea typeface="宋体" panose="02010600030101010101" pitchFamily="2" charset="-122"/>
                  <a:cs typeface="汉仪中宋简" panose="02010600000101010101" charset="-128"/>
                </a:rPr>
                <a:t>（一）筛选出较好的创业机会</a:t>
              </a:r>
              <a:endParaRPr lang="zh-CN" altLang="en-US" sz="1500" b="1">
                <a:latin typeface="宋体" panose="02010600030101010101" pitchFamily="2" charset="-122"/>
                <a:ea typeface="宋体" panose="02010600030101010101" pitchFamily="2" charset="-122"/>
                <a:cs typeface="汉仪中宋简" panose="02010600000101010101" charset="-128"/>
              </a:endParaRPr>
            </a:p>
          </p:txBody>
        </p:sp>
        <p:sp>
          <p:nvSpPr>
            <p:cNvPr id="62" name="文本框 61"/>
            <p:cNvSpPr txBox="1"/>
            <p:nvPr/>
          </p:nvSpPr>
          <p:spPr>
            <a:xfrm>
              <a:off x="6199413" y="1973570"/>
              <a:ext cx="4316906" cy="1229360"/>
            </a:xfrm>
            <a:prstGeom prst="rect">
              <a:avLst/>
            </a:prstGeom>
            <a:noFill/>
          </p:spPr>
          <p:txBody>
            <a:bodyPr wrap="square">
              <a:spAutoFit/>
            </a:bodyPr>
            <a:lstStyle/>
            <a:p>
              <a:pPr indent="0" fontAlgn="auto">
                <a:lnSpc>
                  <a:spcPct val="150000"/>
                </a:lnSpc>
              </a:pPr>
              <a:r>
                <a:rPr sz="1200">
                  <a:effectLst/>
                  <a:latin typeface="宋体" panose="02010600030101010101" pitchFamily="2" charset="-122"/>
                  <a:ea typeface="宋体" panose="02010600030101010101" pitchFamily="2" charset="-122"/>
                  <a:cs typeface="宋体" panose="02010600030101010101" pitchFamily="2" charset="-122"/>
                </a:rPr>
                <a:t>①在前景市场中，前 5 年里的市场需求会稳步快速增长；②创业者能够获得利用该机会所需的关键资源</a:t>
              </a:r>
              <a:r>
                <a:rPr lang="zh-CN" sz="1200">
                  <a:effectLst/>
                  <a:latin typeface="宋体" panose="02010600030101010101" pitchFamily="2" charset="-122"/>
                  <a:ea typeface="宋体" panose="02010600030101010101" pitchFamily="2" charset="-122"/>
                  <a:cs typeface="宋体" panose="02010600030101010101" pitchFamily="2" charset="-122"/>
                </a:rPr>
                <a:t>。</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63" name="文本框 62"/>
            <p:cNvSpPr txBox="1"/>
            <p:nvPr/>
          </p:nvSpPr>
          <p:spPr>
            <a:xfrm>
              <a:off x="6171703" y="3167968"/>
              <a:ext cx="4344670" cy="429260"/>
            </a:xfrm>
            <a:prstGeom prst="rect">
              <a:avLst/>
            </a:prstGeom>
            <a:noFill/>
          </p:spPr>
          <p:txBody>
            <a:bodyPr wrap="square" rtlCol="0">
              <a:spAutoFit/>
            </a:bodyPr>
            <a:lstStyle/>
            <a:p>
              <a:r>
                <a:rPr lang="zh-CN" altLang="en-US" sz="1500" b="1">
                  <a:latin typeface="宋体" panose="02010600030101010101" pitchFamily="2" charset="-122"/>
                  <a:ea typeface="宋体" panose="02010600030101010101" pitchFamily="2" charset="-122"/>
                  <a:cs typeface="汉仪中宋简" panose="02010600000101010101" charset="-128"/>
                </a:rPr>
                <a:t>（二）筛选出利己的创业机会</a:t>
              </a:r>
              <a:endParaRPr lang="zh-CN" altLang="en-US" sz="1500" b="1">
                <a:latin typeface="宋体" panose="02010600030101010101" pitchFamily="2" charset="-122"/>
                <a:ea typeface="宋体" panose="02010600030101010101" pitchFamily="2" charset="-122"/>
                <a:cs typeface="汉仪中宋简" panose="02010600000101010101" charset="-128"/>
              </a:endParaRPr>
            </a:p>
          </p:txBody>
        </p:sp>
        <p:sp>
          <p:nvSpPr>
            <p:cNvPr id="64" name="文本框 63"/>
            <p:cNvSpPr txBox="1"/>
            <p:nvPr/>
          </p:nvSpPr>
          <p:spPr>
            <a:xfrm>
              <a:off x="6199413" y="3626614"/>
              <a:ext cx="4316906" cy="1598507"/>
            </a:xfrm>
            <a:prstGeom prst="rect">
              <a:avLst/>
            </a:prstGeom>
            <a:noFill/>
          </p:spPr>
          <p:txBody>
            <a:bodyPr wrap="square">
              <a:spAutoFit/>
            </a:bodyPr>
            <a:lstStyle/>
            <a:p>
              <a:pPr indent="0" fontAlgn="auto">
                <a:lnSpc>
                  <a:spcPct val="150000"/>
                </a:lnSpc>
              </a:pPr>
              <a:r>
                <a:rPr sz="1200">
                  <a:effectLst/>
                  <a:latin typeface="宋体" panose="02010600030101010101" pitchFamily="2" charset="-122"/>
                  <a:ea typeface="宋体" panose="02010600030101010101" pitchFamily="2" charset="-122"/>
                  <a:cs typeface="汉仪中宋简" panose="02010600000101010101" charset="-128"/>
                </a:rPr>
                <a:t>1. 遵循前辈经验</a:t>
              </a:r>
              <a:endParaRPr sz="1200">
                <a:effectLst/>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200">
                  <a:effectLst/>
                  <a:latin typeface="宋体" panose="02010600030101010101" pitchFamily="2" charset="-122"/>
                  <a:ea typeface="宋体" panose="02010600030101010101" pitchFamily="2" charset="-122"/>
                  <a:cs typeface="汉仪中宋简" panose="02010600000101010101" charset="-128"/>
                </a:rPr>
                <a:t>2. 能否创造利润</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200">
                  <a:effectLst/>
                  <a:latin typeface="宋体" panose="02010600030101010101" pitchFamily="2" charset="-122"/>
                  <a:ea typeface="宋体" panose="02010600030101010101" pitchFamily="2" charset="-122"/>
                  <a:cs typeface="汉仪中宋简" panose="02010600000101010101" charset="-128"/>
                </a:rPr>
                <a:t>3. 个人资源储备</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200">
                  <a:effectLst/>
                  <a:latin typeface="宋体" panose="02010600030101010101" pitchFamily="2" charset="-122"/>
                  <a:ea typeface="宋体" panose="02010600030101010101" pitchFamily="2" charset="-122"/>
                  <a:cs typeface="汉仪中宋简" panose="02010600000101010101" charset="-128"/>
                </a:rPr>
                <a:t>4. 环境适应性</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grpSp>
      <p:pic>
        <p:nvPicPr>
          <p:cNvPr id="101" name="图片 100"/>
          <p:cNvPicPr/>
          <p:nvPr>
            <p:custDataLst>
              <p:tags r:id="rId4"/>
            </p:custDataLst>
          </p:nvPr>
        </p:nvPicPr>
        <p:blipFill>
          <a:blip r:embed="rId5"/>
          <a:stretch>
            <a:fillRect/>
          </a:stretch>
        </p:blipFill>
        <p:spPr>
          <a:xfrm>
            <a:off x="984409" y="1408721"/>
            <a:ext cx="3450908" cy="2806541"/>
          </a:xfrm>
          <a:prstGeom prst="rect">
            <a:avLst/>
          </a:prstGeom>
          <a:noFill/>
          <a:ln w="9525">
            <a:noFill/>
          </a:ln>
        </p:spPr>
      </p:pic>
    </p:spTree>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584604" y="622522"/>
            <a:ext cx="2038350" cy="368300"/>
            <a:chOff x="4779472" y="829429"/>
            <a:chExt cx="2717800" cy="491067"/>
          </a:xfrm>
        </p:grpSpPr>
        <p:sp>
          <p:nvSpPr>
            <p:cNvPr id="6" name="文本框 5"/>
            <p:cNvSpPr txBox="1"/>
            <p:nvPr/>
          </p:nvSpPr>
          <p:spPr>
            <a:xfrm>
              <a:off x="4779472" y="829429"/>
              <a:ext cx="271780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三、识别创业机会</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3" name="图片 2" descr="frefrg"/>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364230" y="1503971"/>
            <a:ext cx="1265396" cy="1228725"/>
          </a:xfrm>
          <a:prstGeom prst="rect">
            <a:avLst/>
          </a:prstGeom>
        </p:spPr>
      </p:pic>
      <p:pic>
        <p:nvPicPr>
          <p:cNvPr id="4" name="图片 3" descr="frefrg"/>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rot="3600000">
            <a:off x="4389120" y="1504447"/>
            <a:ext cx="1265396" cy="1228725"/>
          </a:xfrm>
          <a:prstGeom prst="rect">
            <a:avLst/>
          </a:prstGeom>
        </p:spPr>
      </p:pic>
      <p:pic>
        <p:nvPicPr>
          <p:cNvPr id="5" name="图片 4" descr="frefrg"/>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7260000">
            <a:off x="4959668" y="2385510"/>
            <a:ext cx="1265396" cy="1228725"/>
          </a:xfrm>
          <a:prstGeom prst="rect">
            <a:avLst/>
          </a:prstGeom>
        </p:spPr>
      </p:pic>
      <p:pic>
        <p:nvPicPr>
          <p:cNvPr id="2" name="图片 1" descr="frefrg"/>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18000000">
            <a:off x="2885861" y="2382176"/>
            <a:ext cx="1265396" cy="1228725"/>
          </a:xfrm>
          <a:prstGeom prst="rect">
            <a:avLst/>
          </a:prstGeom>
        </p:spPr>
      </p:pic>
      <p:pic>
        <p:nvPicPr>
          <p:cNvPr id="11" name="图片 10" descr="frefrg"/>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14520000">
            <a:off x="3396615" y="3291814"/>
            <a:ext cx="1265396" cy="1228725"/>
          </a:xfrm>
          <a:prstGeom prst="rect">
            <a:avLst/>
          </a:prstGeom>
        </p:spPr>
      </p:pic>
      <p:pic>
        <p:nvPicPr>
          <p:cNvPr id="12" name="图片 11" descr="frefrg"/>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rot="10800000">
            <a:off x="4404110" y="3291814"/>
            <a:ext cx="1265396" cy="1228725"/>
          </a:xfrm>
          <a:prstGeom prst="rect">
            <a:avLst/>
          </a:prstGeom>
        </p:spPr>
      </p:pic>
      <p:sp>
        <p:nvSpPr>
          <p:cNvPr id="17" name="文本框 16"/>
          <p:cNvSpPr txBox="1"/>
          <p:nvPr>
            <p:custDataLst>
              <p:tags r:id="rId20"/>
            </p:custDataLst>
          </p:nvPr>
        </p:nvSpPr>
        <p:spPr>
          <a:xfrm>
            <a:off x="5802154" y="1342046"/>
            <a:ext cx="2926080" cy="299085"/>
          </a:xfrm>
          <a:prstGeom prst="rect">
            <a:avLst/>
          </a:prstGeom>
          <a:noFill/>
        </p:spPr>
        <p:txBody>
          <a:bodyPr wrap="none" rtlCol="0">
            <a:spAutoFit/>
          </a:bodyPr>
          <a:p>
            <a:pPr algn="l"/>
            <a:r>
              <a:rPr lang="zh-CN" altLang="en-US" sz="1350">
                <a:solidFill>
                  <a:srgbClr val="F99043"/>
                </a:solidFill>
                <a:latin typeface="思源黑体 CN Bold" panose="020B0800000000000000" charset="-122"/>
                <a:ea typeface="思源黑体 CN Bold" panose="020B0800000000000000" charset="-122"/>
              </a:rPr>
              <a:t>（四）在市场夹缝中，识别创业机会</a:t>
            </a:r>
            <a:endParaRPr lang="zh-CN" altLang="en-US" sz="1350">
              <a:solidFill>
                <a:srgbClr val="F99043"/>
              </a:solidFill>
              <a:latin typeface="思源黑体 CN Bold" panose="020B0800000000000000" charset="-122"/>
              <a:ea typeface="思源黑体 CN Bold" panose="020B0800000000000000" charset="-122"/>
            </a:endParaRPr>
          </a:p>
        </p:txBody>
      </p:sp>
      <p:sp>
        <p:nvSpPr>
          <p:cNvPr id="20" name="文本框 19"/>
          <p:cNvSpPr txBox="1"/>
          <p:nvPr>
            <p:custDataLst>
              <p:tags r:id="rId21"/>
            </p:custDataLst>
          </p:nvPr>
        </p:nvSpPr>
        <p:spPr>
          <a:xfrm>
            <a:off x="6263640" y="2782702"/>
            <a:ext cx="2283143" cy="506730"/>
          </a:xfrm>
          <a:prstGeom prst="rect">
            <a:avLst/>
          </a:prstGeom>
          <a:noFill/>
        </p:spPr>
        <p:txBody>
          <a:bodyPr wrap="square" rtlCol="0">
            <a:spAutoFit/>
          </a:bodyPr>
          <a:p>
            <a:pPr algn="l"/>
            <a:r>
              <a:rPr lang="zh-CN" altLang="en-US" sz="1350">
                <a:solidFill>
                  <a:srgbClr val="FCD10A"/>
                </a:solidFill>
                <a:latin typeface="思源黑体 CN Bold" panose="020B0800000000000000" charset="-122"/>
                <a:ea typeface="思源黑体 CN Bold" panose="020B0800000000000000" charset="-122"/>
              </a:rPr>
              <a:t>（五）捕捉政策变化，识别创业机会</a:t>
            </a:r>
            <a:endParaRPr lang="zh-CN" altLang="en-US" sz="1350">
              <a:solidFill>
                <a:srgbClr val="FCD10A"/>
              </a:solidFill>
              <a:latin typeface="思源黑体 CN Bold" panose="020B0800000000000000" charset="-122"/>
              <a:ea typeface="思源黑体 CN Bold" panose="020B0800000000000000" charset="-122"/>
            </a:endParaRPr>
          </a:p>
        </p:txBody>
      </p:sp>
      <p:sp>
        <p:nvSpPr>
          <p:cNvPr id="22" name="文本框 21"/>
          <p:cNvSpPr txBox="1"/>
          <p:nvPr>
            <p:custDataLst>
              <p:tags r:id="rId22"/>
            </p:custDataLst>
          </p:nvPr>
        </p:nvSpPr>
        <p:spPr>
          <a:xfrm>
            <a:off x="5802154" y="3880459"/>
            <a:ext cx="2926080" cy="299085"/>
          </a:xfrm>
          <a:prstGeom prst="rect">
            <a:avLst/>
          </a:prstGeom>
          <a:noFill/>
        </p:spPr>
        <p:txBody>
          <a:bodyPr wrap="none" rtlCol="0">
            <a:spAutoFit/>
          </a:bodyPr>
          <a:p>
            <a:pPr algn="l"/>
            <a:r>
              <a:rPr lang="zh-CN" altLang="en-US" sz="1350">
                <a:solidFill>
                  <a:srgbClr val="5EB95E"/>
                </a:solidFill>
                <a:latin typeface="思源黑体 CN Bold" panose="020B0800000000000000" charset="-122"/>
                <a:ea typeface="思源黑体 CN Bold" panose="020B0800000000000000" charset="-122"/>
              </a:rPr>
              <a:t>（六）弥补对手缺陷，识别创业机会</a:t>
            </a:r>
            <a:endParaRPr lang="zh-CN" altLang="en-US" sz="1350">
              <a:solidFill>
                <a:srgbClr val="5EB95E"/>
              </a:solidFill>
              <a:latin typeface="思源黑体 CN Bold" panose="020B0800000000000000" charset="-122"/>
              <a:ea typeface="思源黑体 CN Bold" panose="020B0800000000000000" charset="-122"/>
            </a:endParaRPr>
          </a:p>
        </p:txBody>
      </p:sp>
      <p:sp>
        <p:nvSpPr>
          <p:cNvPr id="24" name="文本框 23"/>
          <p:cNvSpPr txBox="1"/>
          <p:nvPr>
            <p:custDataLst>
              <p:tags r:id="rId23"/>
            </p:custDataLst>
          </p:nvPr>
        </p:nvSpPr>
        <p:spPr>
          <a:xfrm>
            <a:off x="655320" y="1342046"/>
            <a:ext cx="2754630" cy="299085"/>
          </a:xfrm>
          <a:prstGeom prst="rect">
            <a:avLst/>
          </a:prstGeom>
          <a:noFill/>
        </p:spPr>
        <p:txBody>
          <a:bodyPr wrap="none" rtlCol="0">
            <a:spAutoFit/>
          </a:bodyPr>
          <a:p>
            <a:pPr algn="l"/>
            <a:r>
              <a:rPr lang="zh-CN" altLang="en-US" sz="1350">
                <a:solidFill>
                  <a:srgbClr val="F25252"/>
                </a:solidFill>
                <a:latin typeface="思源黑体 CN Bold" panose="020B0800000000000000" charset="-122"/>
                <a:ea typeface="思源黑体 CN Bold" panose="020B0800000000000000" charset="-122"/>
              </a:rPr>
              <a:t>（一）着眼于问题，识别创业机会</a:t>
            </a:r>
            <a:endParaRPr lang="zh-CN" altLang="en-US" sz="1350">
              <a:solidFill>
                <a:srgbClr val="F25252"/>
              </a:solidFill>
              <a:latin typeface="思源黑体 CN Bold" panose="020B0800000000000000" charset="-122"/>
              <a:ea typeface="思源黑体 CN Bold" panose="020B0800000000000000" charset="-122"/>
            </a:endParaRPr>
          </a:p>
        </p:txBody>
      </p:sp>
      <p:sp>
        <p:nvSpPr>
          <p:cNvPr id="26" name="文本框 25"/>
          <p:cNvSpPr txBox="1"/>
          <p:nvPr>
            <p:custDataLst>
              <p:tags r:id="rId24"/>
            </p:custDataLst>
          </p:nvPr>
        </p:nvSpPr>
        <p:spPr>
          <a:xfrm>
            <a:off x="320993" y="2754127"/>
            <a:ext cx="2583180" cy="299085"/>
          </a:xfrm>
          <a:prstGeom prst="rect">
            <a:avLst/>
          </a:prstGeom>
          <a:noFill/>
        </p:spPr>
        <p:txBody>
          <a:bodyPr wrap="none" rtlCol="0">
            <a:spAutoFit/>
          </a:bodyPr>
          <a:p>
            <a:pPr algn="l"/>
            <a:r>
              <a:rPr lang="zh-CN" altLang="en-US" sz="1350">
                <a:solidFill>
                  <a:srgbClr val="A367D1"/>
                </a:solidFill>
                <a:latin typeface="思源黑体 CN Bold" panose="020B0800000000000000" charset="-122"/>
                <a:ea typeface="思源黑体 CN Bold" panose="020B0800000000000000" charset="-122"/>
              </a:rPr>
              <a:t>（二）利用变化，识别创业机会</a:t>
            </a:r>
            <a:endParaRPr lang="zh-CN" altLang="en-US" sz="1350">
              <a:solidFill>
                <a:srgbClr val="A367D1"/>
              </a:solidFill>
              <a:latin typeface="思源黑体 CN Bold" panose="020B0800000000000000" charset="-122"/>
              <a:ea typeface="思源黑体 CN Bold" panose="020B0800000000000000" charset="-122"/>
            </a:endParaRPr>
          </a:p>
        </p:txBody>
      </p:sp>
      <p:sp>
        <p:nvSpPr>
          <p:cNvPr id="28" name="文本框 27"/>
          <p:cNvSpPr txBox="1"/>
          <p:nvPr>
            <p:custDataLst>
              <p:tags r:id="rId25"/>
            </p:custDataLst>
          </p:nvPr>
        </p:nvSpPr>
        <p:spPr>
          <a:xfrm>
            <a:off x="355759" y="3880459"/>
            <a:ext cx="2926080" cy="299085"/>
          </a:xfrm>
          <a:prstGeom prst="rect">
            <a:avLst/>
          </a:prstGeom>
          <a:noFill/>
        </p:spPr>
        <p:txBody>
          <a:bodyPr wrap="none" rtlCol="0">
            <a:spAutoFit/>
          </a:bodyPr>
          <a:p>
            <a:pPr algn="l"/>
            <a:r>
              <a:rPr lang="zh-CN" altLang="en-US" sz="1350">
                <a:solidFill>
                  <a:srgbClr val="1F8DD6"/>
                </a:solidFill>
                <a:latin typeface="思源黑体 CN Bold" panose="020B0800000000000000" charset="-122"/>
                <a:ea typeface="思源黑体 CN Bold" panose="020B0800000000000000" charset="-122"/>
              </a:rPr>
              <a:t>（三）跟踪技术创新，识别创业机会</a:t>
            </a:r>
            <a:endParaRPr lang="zh-CN" altLang="en-US" sz="1350">
              <a:solidFill>
                <a:srgbClr val="1F8DD6"/>
              </a:solidFill>
              <a:latin typeface="思源黑体 CN Bold" panose="020B0800000000000000" charset="-122"/>
              <a:ea typeface="思源黑体 CN Bold" panose="020B0800000000000000" charset="-122"/>
            </a:endParaRPr>
          </a:p>
        </p:txBody>
      </p:sp>
      <p:pic>
        <p:nvPicPr>
          <p:cNvPr id="32" name="图片 31" descr="32313538333630393b32313538333731313bd0cbc8a4c6abbac3"/>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236119" y="2697930"/>
            <a:ext cx="332423" cy="332423"/>
          </a:xfrm>
          <a:prstGeom prst="rect">
            <a:avLst/>
          </a:prstGeom>
        </p:spPr>
      </p:pic>
      <p:pic>
        <p:nvPicPr>
          <p:cNvPr id="33" name="图片 32" descr="32313538333630393b32313538333731323bd4dacfdfbdccd3fd"/>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3817632" y="1794960"/>
            <a:ext cx="391478" cy="391478"/>
          </a:xfrm>
          <a:prstGeom prst="rect">
            <a:avLst/>
          </a:prstGeom>
        </p:spPr>
      </p:pic>
      <p:pic>
        <p:nvPicPr>
          <p:cNvPr id="34" name="图片 33" descr="32313538333630393b32313538333732363bd4b6b3ccb4f0d2c9"/>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4963490" y="1935930"/>
            <a:ext cx="365760" cy="365760"/>
          </a:xfrm>
          <a:prstGeom prst="rect">
            <a:avLst/>
          </a:prstGeom>
        </p:spPr>
      </p:pic>
      <p:pic>
        <p:nvPicPr>
          <p:cNvPr id="35" name="图片 34" descr="32313538333630393b32313538333731393bcbd1cbf7bfceb3cc"/>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3771686" y="3763301"/>
            <a:ext cx="285750" cy="285750"/>
          </a:xfrm>
          <a:prstGeom prst="rect">
            <a:avLst/>
          </a:prstGeom>
        </p:spPr>
      </p:pic>
      <p:pic>
        <p:nvPicPr>
          <p:cNvPr id="36" name="图片 35" descr="333438303937363b333438313039323bcfeec4bfbcc6bbae"/>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4937069" y="3880459"/>
            <a:ext cx="307658" cy="307658"/>
          </a:xfrm>
          <a:prstGeom prst="rect">
            <a:avLst/>
          </a:prstGeom>
        </p:spPr>
      </p:pic>
      <p:pic>
        <p:nvPicPr>
          <p:cNvPr id="37" name="图片 36" descr="333438303937363b333438313037303bb6a8cebbb2fac6b7"/>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5438311" y="2950342"/>
            <a:ext cx="363855" cy="363855"/>
          </a:xfrm>
          <a:prstGeom prst="rect">
            <a:avLst/>
          </a:prstGeom>
        </p:spPr>
      </p:pic>
    </p:spTree>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4191953" cy="1479312"/>
            <a:chOff x="3976254" y="2528454"/>
            <a:chExt cx="5589270"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5146040"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任务三 评估创业机会</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593052" y="633475"/>
            <a:ext cx="3808571" cy="368300"/>
            <a:chOff x="3457402" y="844034"/>
            <a:chExt cx="5078095" cy="491067"/>
          </a:xfrm>
        </p:grpSpPr>
        <p:sp>
          <p:nvSpPr>
            <p:cNvPr id="6" name="文本框 5"/>
            <p:cNvSpPr txBox="1"/>
            <p:nvPr/>
          </p:nvSpPr>
          <p:spPr>
            <a:xfrm>
              <a:off x="3457402" y="844034"/>
              <a:ext cx="507809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一、有价值的创业机会的基本特征</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409575" y="1248701"/>
            <a:ext cx="4258151" cy="3207385"/>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rPr>
              <a:t>《创业学：21 世纪的创业精神》的作者杰弗里·蒂蒙斯教授提出，好的商业机会有以下四个特征。</a:t>
            </a:r>
            <a:endParaRPr lang="zh-CN" altLang="en-US" sz="1350">
              <a:latin typeface="宋体" panose="02010600030101010101" pitchFamily="2" charset="-122"/>
              <a:ea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rPr>
              <a:t>（1）它能吸引顾客。</a:t>
            </a:r>
            <a:endParaRPr lang="zh-CN" altLang="en-US" sz="1350">
              <a:latin typeface="宋体" panose="02010600030101010101" pitchFamily="2" charset="-122"/>
              <a:ea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rPr>
              <a:t>（2）它能在你的商业环境中行得通。</a:t>
            </a:r>
            <a:endParaRPr lang="zh-CN" altLang="en-US" sz="1350">
              <a:latin typeface="宋体" panose="02010600030101010101" pitchFamily="2" charset="-122"/>
              <a:ea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rPr>
              <a:t>（3）它必须在“机会之窗”存在期间被实施（“机会之窗”是指商业想法推广到市场上去所花的时间，若竞争者已经有了同样的思想，并已把产品推向市场，那么“机会之窗”也就关闭了）。</a:t>
            </a:r>
            <a:endParaRPr lang="zh-CN" altLang="en-US" sz="1350">
              <a:latin typeface="宋体" panose="02010600030101010101" pitchFamily="2" charset="-122"/>
              <a:ea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rPr>
              <a:t>（4）你必须有资源（人、财、物、信息、时间）和技能才能创立业务。</a:t>
            </a:r>
            <a:endParaRPr lang="zh-CN" altLang="en-US" sz="1350">
              <a:latin typeface="宋体" panose="02010600030101010101" pitchFamily="2" charset="-122"/>
              <a:ea typeface="宋体" panose="02010600030101010101" pitchFamily="2" charset="-122"/>
            </a:endParaRPr>
          </a:p>
        </p:txBody>
      </p:sp>
      <p:pic>
        <p:nvPicPr>
          <p:cNvPr id="100" name="图片 99"/>
          <p:cNvPicPr/>
          <p:nvPr>
            <p:custDataLst>
              <p:tags r:id="rId3"/>
            </p:custDataLst>
          </p:nvPr>
        </p:nvPicPr>
        <p:blipFill>
          <a:blip r:embed="rId4"/>
          <a:stretch>
            <a:fillRect/>
          </a:stretch>
        </p:blipFill>
        <p:spPr>
          <a:xfrm>
            <a:off x="5255895" y="1313947"/>
            <a:ext cx="2455069" cy="3255169"/>
          </a:xfrm>
          <a:prstGeom prst="rect">
            <a:avLst/>
          </a:prstGeom>
          <a:noFill/>
          <a:ln w="9525">
            <a:noFill/>
          </a:ln>
        </p:spPr>
      </p:pic>
    </p:spTree>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593052" y="633475"/>
            <a:ext cx="3808571" cy="368300"/>
            <a:chOff x="3457402" y="844034"/>
            <a:chExt cx="5078095" cy="491067"/>
          </a:xfrm>
        </p:grpSpPr>
        <p:sp>
          <p:nvSpPr>
            <p:cNvPr id="6" name="文本框 5"/>
            <p:cNvSpPr txBox="1"/>
            <p:nvPr/>
          </p:nvSpPr>
          <p:spPr>
            <a:xfrm>
              <a:off x="3457402" y="844034"/>
              <a:ext cx="507809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二、评估创业机会的基本原则</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6" name="文本框 15"/>
          <p:cNvSpPr txBox="1"/>
          <p:nvPr>
            <p:custDataLst>
              <p:tags r:id="rId3"/>
            </p:custDataLst>
          </p:nvPr>
        </p:nvSpPr>
        <p:spPr>
          <a:xfrm flipH="1">
            <a:off x="978376" y="1897989"/>
            <a:ext cx="2149793" cy="2123123"/>
          </a:xfrm>
          <a:prstGeom prst="rect">
            <a:avLst/>
          </a:prstGeom>
          <a:noFill/>
          <a:ln w="9525">
            <a:noFill/>
          </a:ln>
        </p:spPr>
        <p:txBody>
          <a:bodyPr wrap="square"/>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1. 市场定位</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2. 市场结构</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3. 市场规模</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4. 市场渗透力</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5. 市场占有率</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6. 产品的成本结构</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17" name="文本框 16"/>
          <p:cNvSpPr txBox="1"/>
          <p:nvPr>
            <p:custDataLst>
              <p:tags r:id="rId4"/>
            </p:custDataLst>
          </p:nvPr>
        </p:nvSpPr>
        <p:spPr>
          <a:xfrm flipH="1">
            <a:off x="894715" y="1483995"/>
            <a:ext cx="2234565" cy="307975"/>
          </a:xfrm>
          <a:prstGeom prst="rect">
            <a:avLst/>
          </a:prstGeom>
          <a:noFill/>
        </p:spPr>
        <p:txBody>
          <a:bodyPr wrap="square" bIns="0" rtlCol="0" anchor="ctr" anchorCtr="0"/>
          <a:p>
            <a:pPr algn="l"/>
            <a:r>
              <a:rPr lang="zh-CN" sz="1350" spc="300" dirty="0">
                <a:solidFill>
                  <a:srgbClr val="3DA2C2"/>
                </a:solidFill>
                <a:uFillTx/>
                <a:latin typeface="思源黑体 CN Bold" panose="020B0800000000000000" charset="-122"/>
                <a:ea typeface="思源黑体 CN Bold" panose="020B0800000000000000" charset="-122"/>
                <a:sym typeface="微软雅黑" panose="020B0503020204020204" charset="-122"/>
              </a:rPr>
              <a:t>（一）市场评估准则</a:t>
            </a:r>
            <a:endParaRPr lang="zh-CN" sz="1350" spc="300" dirty="0">
              <a:solidFill>
                <a:srgbClr val="3DA2C2"/>
              </a:solidFill>
              <a:uFillTx/>
              <a:latin typeface="思源黑体 CN Bold" panose="020B0800000000000000" charset="-122"/>
              <a:ea typeface="思源黑体 CN Bold" panose="020B0800000000000000" charset="-122"/>
              <a:sym typeface="微软雅黑" panose="020B0503020204020204" charset="-122"/>
            </a:endParaRPr>
          </a:p>
        </p:txBody>
      </p:sp>
      <p:sp>
        <p:nvSpPr>
          <p:cNvPr id="58" name="文本框 57"/>
          <p:cNvSpPr txBox="1"/>
          <p:nvPr>
            <p:custDataLst>
              <p:tags r:id="rId5"/>
            </p:custDataLst>
          </p:nvPr>
        </p:nvSpPr>
        <p:spPr>
          <a:xfrm flipH="1">
            <a:off x="6215380" y="1842135"/>
            <a:ext cx="2590800" cy="2122805"/>
          </a:xfrm>
          <a:prstGeom prst="rect">
            <a:avLst/>
          </a:prstGeom>
          <a:noFill/>
          <a:ln w="9525">
            <a:noFill/>
          </a:ln>
        </p:spPr>
        <p:txBody>
          <a:bodyPr wrap="square"/>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1. 合理的税后净利</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2. 达到损益平衡所需要的时间</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3. 投资报酬率</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4. 资本需求</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5. 毛利率</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6. 策略性价值</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7. 资本市场活力</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8. 退出机制与策略</a:t>
            </a:r>
            <a:r>
              <a:rPr lang="en-US" altLang="zh-CN"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 </a:t>
            </a:r>
            <a:endParaRPr lang="en-US" altLang="zh-CN"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59" name="文本框 58"/>
          <p:cNvSpPr txBox="1"/>
          <p:nvPr>
            <p:custDataLst>
              <p:tags r:id="rId6"/>
            </p:custDataLst>
          </p:nvPr>
        </p:nvSpPr>
        <p:spPr>
          <a:xfrm flipH="1">
            <a:off x="6160453" y="1439519"/>
            <a:ext cx="2124551" cy="307658"/>
          </a:xfrm>
          <a:prstGeom prst="rect">
            <a:avLst/>
          </a:prstGeom>
          <a:noFill/>
        </p:spPr>
        <p:txBody>
          <a:bodyPr wrap="square" bIns="0" rtlCol="0" anchor="ctr" anchorCtr="0"/>
          <a:p>
            <a:pPr algn="l"/>
            <a:r>
              <a:rPr lang="zh-CN" sz="135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rPr>
              <a:t>（二）效益评估准则</a:t>
            </a:r>
            <a:endParaRPr lang="zh-CN" sz="135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30" name="同心圆 29"/>
          <p:cNvSpPr/>
          <p:nvPr>
            <p:custDataLst>
              <p:tags r:id="rId7"/>
            </p:custDataLst>
          </p:nvPr>
        </p:nvSpPr>
        <p:spPr>
          <a:xfrm flipH="1">
            <a:off x="3100864" y="1104874"/>
            <a:ext cx="2921318" cy="2921318"/>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sp>
        <p:nvSpPr>
          <p:cNvPr id="3" name="同心圆 2"/>
          <p:cNvSpPr/>
          <p:nvPr>
            <p:custDataLst>
              <p:tags r:id="rId8"/>
            </p:custDataLst>
          </p:nvPr>
        </p:nvSpPr>
        <p:spPr>
          <a:xfrm rot="5400000" flipH="1">
            <a:off x="3359944" y="1363954"/>
            <a:ext cx="2403158" cy="2403158"/>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sp>
        <p:nvSpPr>
          <p:cNvPr id="4" name="椭圆 3"/>
          <p:cNvSpPr/>
          <p:nvPr>
            <p:custDataLst>
              <p:tags r:id="rId9"/>
            </p:custDataLst>
          </p:nvPr>
        </p:nvSpPr>
        <p:spPr>
          <a:xfrm>
            <a:off x="5493068" y="2273591"/>
            <a:ext cx="538163" cy="538163"/>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20" name="椭圆 19"/>
          <p:cNvSpPr/>
          <p:nvPr>
            <p:custDataLst>
              <p:tags r:id="rId10"/>
            </p:custDataLst>
          </p:nvPr>
        </p:nvSpPr>
        <p:spPr>
          <a:xfrm flipH="1">
            <a:off x="3092291" y="2273591"/>
            <a:ext cx="538163" cy="538163"/>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54" name="文本框 53"/>
          <p:cNvSpPr txBox="1"/>
          <p:nvPr>
            <p:custDataLst>
              <p:tags r:id="rId11"/>
            </p:custDataLst>
          </p:nvPr>
        </p:nvSpPr>
        <p:spPr>
          <a:xfrm>
            <a:off x="3129439" y="2404560"/>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12"/>
            </p:custDataLst>
          </p:nvPr>
        </p:nvSpPr>
        <p:spPr>
          <a:xfrm>
            <a:off x="5530215" y="2404560"/>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 name="椭圆 4"/>
          <p:cNvSpPr/>
          <p:nvPr>
            <p:custDataLst>
              <p:tags r:id="rId13"/>
            </p:custDataLst>
          </p:nvPr>
        </p:nvSpPr>
        <p:spPr>
          <a:xfrm>
            <a:off x="4057174" y="2057136"/>
            <a:ext cx="1029653" cy="1030129"/>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思源黑体 CN Regular" panose="020B0500000000000000" charset="-122"/>
              <a:sym typeface="微软雅黑" panose="020B0503020204020204" charset="-122"/>
            </a:endParaRPr>
          </a:p>
        </p:txBody>
      </p:sp>
      <p:sp>
        <p:nvSpPr>
          <p:cNvPr id="42" name="同心圆 41"/>
          <p:cNvSpPr/>
          <p:nvPr>
            <p:custDataLst>
              <p:tags r:id="rId14"/>
            </p:custDataLst>
          </p:nvPr>
        </p:nvSpPr>
        <p:spPr>
          <a:xfrm flipH="1">
            <a:off x="3679984" y="1683994"/>
            <a:ext cx="1763554" cy="1763554"/>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grpSp>
        <p:nvGrpSpPr>
          <p:cNvPr id="56" name="组合 55"/>
          <p:cNvGrpSpPr/>
          <p:nvPr>
            <p:custDataLst>
              <p:tags r:id="rId15"/>
            </p:custDataLst>
          </p:nvPr>
        </p:nvGrpSpPr>
        <p:grpSpPr>
          <a:xfrm rot="0">
            <a:off x="3893344" y="1898306"/>
            <a:ext cx="1336358" cy="1334929"/>
            <a:chOff x="11317288" y="-5686262"/>
            <a:chExt cx="4924404" cy="4919848"/>
          </a:xfrm>
          <a:solidFill>
            <a:srgbClr val="58BBDB"/>
          </a:solidFill>
        </p:grpSpPr>
        <p:sp>
          <p:nvSpPr>
            <p:cNvPr id="57" name="Freeform 6"/>
            <p:cNvSpPr>
              <a:spLocks noEditPoints="1"/>
            </p:cNvSpPr>
            <p:nvPr>
              <p:custDataLst>
                <p:tags r:id="rId16"/>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17"/>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4387691" y="2387891"/>
            <a:ext cx="368618" cy="368618"/>
          </a:xfrm>
          <a:prstGeom prst="rect">
            <a:avLst/>
          </a:prstGeom>
        </p:spPr>
      </p:pic>
    </p:spTree>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593052" y="633475"/>
            <a:ext cx="3808571" cy="368300"/>
            <a:chOff x="3457402" y="844034"/>
            <a:chExt cx="5078095" cy="491067"/>
          </a:xfrm>
        </p:grpSpPr>
        <p:sp>
          <p:nvSpPr>
            <p:cNvPr id="6" name="文本框 5"/>
            <p:cNvSpPr txBox="1"/>
            <p:nvPr/>
          </p:nvSpPr>
          <p:spPr>
            <a:xfrm>
              <a:off x="3457402" y="844034"/>
              <a:ext cx="507809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三、评估创业机会的方法</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409575" y="1248701"/>
            <a:ext cx="3329940" cy="3207385"/>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rPr>
              <a:t>（一）蒂蒙斯创业机会评价体系</a:t>
            </a:r>
            <a:endParaRPr lang="zh-CN" altLang="en-US" sz="1350">
              <a:latin typeface="宋体" panose="02010600030101010101" pitchFamily="2" charset="-122"/>
              <a:ea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rPr>
              <a:t>蒂蒙斯创业机会评价体系给我们提供了一套系统的评价框架和可以量化的指标体系，这个工具可以帮助创业者科学深入地评价创业项目的可行性及价值性。囿于蒂蒙斯创业机会评价体系的提出背景与局限，创业导师和创业者在实际进行创业机会评价时，通常会参考该指标体系，筛选出符合国情环境、行业特征与评价者特质的精简化的指标体系。</a:t>
            </a:r>
            <a:endParaRPr lang="zh-CN" altLang="en-US" sz="1350">
              <a:latin typeface="宋体" panose="02010600030101010101" pitchFamily="2" charset="-122"/>
              <a:ea typeface="宋体" panose="02010600030101010101" pitchFamily="2" charset="-122"/>
            </a:endParaRPr>
          </a:p>
        </p:txBody>
      </p:sp>
      <p:pic>
        <p:nvPicPr>
          <p:cNvPr id="101" name="图片 100"/>
          <p:cNvPicPr/>
          <p:nvPr>
            <p:custDataLst>
              <p:tags r:id="rId3"/>
            </p:custDataLst>
          </p:nvPr>
        </p:nvPicPr>
        <p:blipFill>
          <a:blip r:embed="rId4"/>
          <a:stretch>
            <a:fillRect/>
          </a:stretch>
        </p:blipFill>
        <p:spPr>
          <a:xfrm>
            <a:off x="4047649" y="1356810"/>
            <a:ext cx="3954780" cy="2827973"/>
          </a:xfrm>
          <a:prstGeom prst="rect">
            <a:avLst/>
          </a:prstGeom>
          <a:noFill/>
          <a:ln w="9525">
            <a:noFill/>
          </a:ln>
        </p:spPr>
      </p:pic>
    </p:spTree>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593052" y="633475"/>
            <a:ext cx="3808571" cy="368300"/>
            <a:chOff x="3457402" y="844034"/>
            <a:chExt cx="5078095" cy="491067"/>
          </a:xfrm>
        </p:grpSpPr>
        <p:sp>
          <p:nvSpPr>
            <p:cNvPr id="6" name="文本框 5"/>
            <p:cNvSpPr txBox="1"/>
            <p:nvPr/>
          </p:nvSpPr>
          <p:spPr>
            <a:xfrm>
              <a:off x="3457402" y="844034"/>
              <a:ext cx="507809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三、评估创业机会的方法</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655320" y="1447297"/>
            <a:ext cx="3329940" cy="2272665"/>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rPr>
              <a:t>（二）创业机会评价的简便方法</a:t>
            </a:r>
            <a:endParaRPr lang="zh-CN" altLang="en-US" sz="1350">
              <a:latin typeface="宋体" panose="02010600030101010101" pitchFamily="2" charset="-122"/>
              <a:ea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rPr>
              <a:t>蒂蒙斯创业机会评价体系只是一套评价标准，在进行创业机会评价实践时，还需要科学的步骤和专业的评价方法才能操作。下面介绍两种常用且易操作的评价方法。</a:t>
            </a:r>
            <a:endParaRPr lang="zh-CN" altLang="en-US" sz="1350">
              <a:latin typeface="宋体" panose="02010600030101010101" pitchFamily="2" charset="-122"/>
              <a:ea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rPr>
              <a:t>1.标准矩阵打分法</a:t>
            </a:r>
            <a:endParaRPr lang="zh-CN" altLang="en-US" sz="1350">
              <a:latin typeface="宋体" panose="02010600030101010101" pitchFamily="2" charset="-122"/>
              <a:ea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rPr>
              <a:t>2.Baty选择因素法</a:t>
            </a:r>
            <a:endParaRPr lang="zh-CN" altLang="en-US" sz="1350">
              <a:latin typeface="宋体" panose="02010600030101010101" pitchFamily="2" charset="-122"/>
              <a:ea typeface="宋体" panose="02010600030101010101" pitchFamily="2" charset="-122"/>
            </a:endParaRPr>
          </a:p>
        </p:txBody>
      </p:sp>
      <p:pic>
        <p:nvPicPr>
          <p:cNvPr id="103" name="图片 102"/>
          <p:cNvPicPr/>
          <p:nvPr>
            <p:custDataLst>
              <p:tags r:id="rId3"/>
            </p:custDataLst>
          </p:nvPr>
        </p:nvPicPr>
        <p:blipFill>
          <a:blip r:embed="rId4"/>
          <a:stretch>
            <a:fillRect/>
          </a:stretch>
        </p:blipFill>
        <p:spPr>
          <a:xfrm>
            <a:off x="4198144" y="1102016"/>
            <a:ext cx="3170396" cy="3113723"/>
          </a:xfrm>
          <a:prstGeom prst="rect">
            <a:avLst/>
          </a:prstGeom>
          <a:noFill/>
          <a:ln w="9525">
            <a:noFill/>
          </a:ln>
        </p:spPr>
      </p:pic>
    </p:spTree>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275607" y="2073436"/>
            <a:ext cx="4530437" cy="997529"/>
            <a:chOff x="3034143" y="2572879"/>
            <a:chExt cx="6040582" cy="1330038"/>
          </a:xfrm>
        </p:grpSpPr>
        <p:sp>
          <p:nvSpPr>
            <p:cNvPr id="175" name="文本框 174"/>
            <p:cNvSpPr txBox="1"/>
            <p:nvPr/>
          </p:nvSpPr>
          <p:spPr>
            <a:xfrm>
              <a:off x="3034143" y="2755071"/>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感谢观看</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801178" y="2226442"/>
            <a:ext cx="5351780" cy="714375"/>
          </a:xfrm>
          <a:prstGeom prst="rect">
            <a:avLst/>
          </a:prstGeom>
          <a:noFill/>
        </p:spPr>
        <p:txBody>
          <a:bodyPr wrap="none" rtlCol="0">
            <a:spAutoFit/>
          </a:bodyPr>
          <a:lstStyle/>
          <a:p>
            <a:pPr algn="l"/>
            <a:r>
              <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项目六　捕捉创业机会</a:t>
            </a:r>
            <a:endPar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endParaRPr>
          </a:p>
        </p:txBody>
      </p:sp>
      <p:grpSp>
        <p:nvGrpSpPr>
          <p:cNvPr id="279" name="组合 278"/>
          <p:cNvGrpSpPr/>
          <p:nvPr/>
        </p:nvGrpSpPr>
        <p:grpSpPr>
          <a:xfrm>
            <a:off x="1187867" y="1358434"/>
            <a:ext cx="6275969" cy="2451565"/>
            <a:chOff x="1583822" y="1810646"/>
            <a:chExt cx="8367959" cy="3268753"/>
          </a:xfrm>
        </p:grpSpPr>
        <p:grpSp>
          <p:nvGrpSpPr>
            <p:cNvPr id="55" name="组合 54"/>
            <p:cNvGrpSpPr/>
            <p:nvPr/>
          </p:nvGrpSpPr>
          <p:grpSpPr>
            <a:xfrm flipH="1" flipV="1">
              <a:off x="9481900" y="1810646"/>
              <a:ext cx="469881" cy="414376"/>
              <a:chOff x="10029097" y="1654139"/>
              <a:chExt cx="680839" cy="600414"/>
            </a:xfrm>
          </p:grpSpPr>
          <p:cxnSp>
            <p:nvCxnSpPr>
              <p:cNvPr id="56" name="直接连接符 5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1583822" y="4665023"/>
              <a:ext cx="469881" cy="414376"/>
              <a:chOff x="10029097" y="1654139"/>
              <a:chExt cx="680839" cy="600414"/>
            </a:xfrm>
          </p:grpSpPr>
          <p:cxnSp>
            <p:nvCxnSpPr>
              <p:cNvPr id="66" name="直接连接符 6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grpSp>
        <p:nvGrpSpPr>
          <p:cNvPr id="278" name="组合 277"/>
          <p:cNvGrpSpPr/>
          <p:nvPr/>
        </p:nvGrpSpPr>
        <p:grpSpPr>
          <a:xfrm>
            <a:off x="1801226" y="1211024"/>
            <a:ext cx="4479872" cy="1843070"/>
            <a:chOff x="2401635" y="1614099"/>
            <a:chExt cx="5973162" cy="2457426"/>
          </a:xfrm>
        </p:grpSpPr>
        <p:sp>
          <p:nvSpPr>
            <p:cNvPr id="273" name="椭圆 272"/>
            <p:cNvSpPr/>
            <p:nvPr/>
          </p:nvSpPr>
          <p:spPr>
            <a:xfrm>
              <a:off x="7634042" y="1614099"/>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sp>
          <p:nvSpPr>
            <p:cNvPr id="274" name="椭圆 273"/>
            <p:cNvSpPr/>
            <p:nvPr/>
          </p:nvSpPr>
          <p:spPr>
            <a:xfrm>
              <a:off x="2401635" y="3330770"/>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8"/>
                                        </p:tgtEl>
                                        <p:attrNameLst>
                                          <p:attrName>style.visibility</p:attrName>
                                        </p:attrNameLst>
                                      </p:cBhvr>
                                      <p:to>
                                        <p:strVal val="visible"/>
                                      </p:to>
                                    </p:set>
                                    <p:animEffect transition="in" filter="fade">
                                      <p:cBhvr>
                                        <p:cTn id="7" dur="500"/>
                                        <p:tgtEl>
                                          <p:spTgt spid="27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9"/>
                                        </p:tgtEl>
                                        <p:attrNameLst>
                                          <p:attrName>style.visibility</p:attrName>
                                        </p:attrNameLst>
                                      </p:cBhvr>
                                      <p:to>
                                        <p:strVal val="visible"/>
                                      </p:to>
                                    </p:set>
                                    <p:animEffect transition="in" filter="fade">
                                      <p:cBhvr>
                                        <p:cTn id="11"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3" name="组合 2"/>
          <p:cNvGrpSpPr/>
          <p:nvPr/>
        </p:nvGrpSpPr>
        <p:grpSpPr>
          <a:xfrm>
            <a:off x="3426520" y="1128398"/>
            <a:ext cx="2320048" cy="687096"/>
            <a:chOff x="4547385" y="1523651"/>
            <a:chExt cx="3093397" cy="916128"/>
          </a:xfrm>
        </p:grpSpPr>
        <p:sp>
          <p:nvSpPr>
            <p:cNvPr id="166" name="文本框 165"/>
            <p:cNvSpPr txBox="1"/>
            <p:nvPr/>
          </p:nvSpPr>
          <p:spPr>
            <a:xfrm>
              <a:off x="4547385" y="1523651"/>
              <a:ext cx="3089564" cy="552027"/>
            </a:xfrm>
            <a:prstGeom prst="rect">
              <a:avLst/>
            </a:prstGeom>
            <a:noFill/>
          </p:spPr>
          <p:txBody>
            <a:bodyPr wrap="square" rtlCol="0">
              <a:spAutoFit/>
            </a:bodyPr>
            <a:lstStyle/>
            <a:p>
              <a:pPr algn="ctr"/>
              <a:r>
                <a:rPr lang="en-US" altLang="zh-CN" sz="2100" spc="600">
                  <a:solidFill>
                    <a:schemeClr val="bg2">
                      <a:lumMod val="75000"/>
                    </a:schemeClr>
                  </a:solidFill>
                  <a:latin typeface="汉仪汉黑W" panose="00020600040101010101" charset="-122"/>
                  <a:ea typeface="汉仪汉黑W" panose="00020600040101010101" charset="-122"/>
                  <a:cs typeface="汉仪汉黑W" panose="00020600040101010101" charset="-122"/>
                </a:rPr>
                <a:t>contents</a:t>
              </a:r>
              <a:endParaRPr lang="zh-CN" altLang="en-US" sz="2100" spc="600">
                <a:solidFill>
                  <a:schemeClr val="bg2">
                    <a:lumMod val="75000"/>
                  </a:schemeClr>
                </a:solidFill>
                <a:latin typeface="汉仪汉黑W" panose="00020600040101010101" charset="-122"/>
                <a:ea typeface="汉仪汉黑W" panose="00020600040101010101" charset="-122"/>
                <a:cs typeface="汉仪汉黑W" panose="00020600040101010101" charset="-122"/>
              </a:endParaRPr>
            </a:p>
          </p:txBody>
        </p:sp>
        <p:sp>
          <p:nvSpPr>
            <p:cNvPr id="2" name="文本框 1"/>
            <p:cNvSpPr txBox="1"/>
            <p:nvPr/>
          </p:nvSpPr>
          <p:spPr>
            <a:xfrm>
              <a:off x="4551218" y="1825946"/>
              <a:ext cx="3089564" cy="613833"/>
            </a:xfrm>
            <a:prstGeom prst="rect">
              <a:avLst/>
            </a:prstGeom>
            <a:noFill/>
          </p:spPr>
          <p:txBody>
            <a:bodyPr wrap="square" rtlCol="0">
              <a:spAutoFit/>
            </a:bodyPr>
            <a:lstStyle/>
            <a:p>
              <a:pPr algn="ctr"/>
              <a:r>
                <a:rPr lang="zh-CN" altLang="en-US" sz="2400" spc="600">
                  <a:latin typeface="汉仪汉黑W" panose="00020600040101010101" charset="-122"/>
                  <a:ea typeface="汉仪汉黑W" panose="00020600040101010101" charset="-122"/>
                  <a:cs typeface="汉仪汉黑W" panose="00020600040101010101" charset="-122"/>
                </a:rPr>
                <a:t>目录</a:t>
              </a:r>
              <a:endParaRPr lang="zh-CN" altLang="en-US" sz="2400" spc="600">
                <a:latin typeface="汉仪汉黑W" panose="00020600040101010101" charset="-122"/>
                <a:ea typeface="汉仪汉黑W" panose="00020600040101010101" charset="-122"/>
                <a:cs typeface="汉仪汉黑W" panose="00020600040101010101" charset="-122"/>
              </a:endParaRPr>
            </a:p>
          </p:txBody>
        </p:sp>
      </p:grpSp>
      <p:sp>
        <p:nvSpPr>
          <p:cNvPr id="199" name="任意多边形: 形状 198"/>
          <p:cNvSpPr/>
          <p:nvPr/>
        </p:nvSpPr>
        <p:spPr>
          <a:xfrm rot="16200000">
            <a:off x="5053636" y="1889233"/>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7" name="文本框 166"/>
          <p:cNvSpPr txBox="1"/>
          <p:nvPr/>
        </p:nvSpPr>
        <p:spPr>
          <a:xfrm>
            <a:off x="5505926" y="1940692"/>
            <a:ext cx="2988469"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任务二 识别创业机会</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201" name="任意多边形: 形状 200"/>
          <p:cNvSpPr/>
          <p:nvPr/>
        </p:nvSpPr>
        <p:spPr>
          <a:xfrm rot="16200000">
            <a:off x="1076729" y="3124152"/>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82" name="任意多边形: 形状 181"/>
          <p:cNvSpPr/>
          <p:nvPr/>
        </p:nvSpPr>
        <p:spPr>
          <a:xfrm rot="16200000">
            <a:off x="1076529" y="1792847"/>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 name="文本框 3"/>
          <p:cNvSpPr txBox="1"/>
          <p:nvPr/>
        </p:nvSpPr>
        <p:spPr>
          <a:xfrm>
            <a:off x="1478756" y="1886400"/>
            <a:ext cx="2410301" cy="336709"/>
          </a:xfrm>
          <a:prstGeom prst="rect">
            <a:avLst/>
          </a:prstGeom>
          <a:noFill/>
        </p:spPr>
        <p:txBody>
          <a:bodyPr wrap="square" rtlCol="0">
            <a:noAutofit/>
          </a:bodyPr>
          <a:lstStyle/>
          <a:p>
            <a:r>
              <a:rPr lang="zh-CN" altLang="en-US">
                <a:latin typeface="汉仪汉黑W" panose="00020600040101010101" charset="-122"/>
                <a:ea typeface="汉仪汉黑W" panose="00020600040101010101" charset="-122"/>
                <a:cs typeface="汉仪汉黑W" panose="00020600040101010101" charset="-122"/>
              </a:rPr>
              <a:t>任务一 认知创业机会</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168" name="文本框 167"/>
          <p:cNvSpPr txBox="1"/>
          <p:nvPr/>
        </p:nvSpPr>
        <p:spPr>
          <a:xfrm>
            <a:off x="1503521" y="3118459"/>
            <a:ext cx="2476024"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任务三 评估创业机会</a:t>
            </a:r>
            <a:endParaRPr lang="zh-CN" altLang="en-US">
              <a:latin typeface="汉仪汉黑W" panose="00020600040101010101" charset="-122"/>
              <a:ea typeface="汉仪汉黑W" panose="00020600040101010101" charset="-122"/>
              <a:cs typeface="汉仪汉黑W" panose="00020600040101010101" charset="-122"/>
            </a:endParaRPr>
          </a:p>
        </p:txBody>
      </p:sp>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4191476" cy="1479312"/>
            <a:chOff x="3976254" y="2528454"/>
            <a:chExt cx="5588635"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5145405"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任务一 认知创业机会</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307427" y="633475"/>
            <a:ext cx="2454593" cy="368300"/>
            <a:chOff x="4409902" y="844034"/>
            <a:chExt cx="3272790" cy="491067"/>
          </a:xfrm>
        </p:grpSpPr>
        <p:sp>
          <p:nvSpPr>
            <p:cNvPr id="6" name="文本框 5"/>
            <p:cNvSpPr txBox="1"/>
            <p:nvPr/>
          </p:nvSpPr>
          <p:spPr>
            <a:xfrm>
              <a:off x="4409902" y="844034"/>
              <a:ext cx="327279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一、创业机会的概念</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1060609" y="1398244"/>
            <a:ext cx="3396615" cy="2584450"/>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rPr>
              <a:t>创业机会是指具有较强吸引力的、较为持久的、有利于创业的商业机会。创业者据此可以为客户提供有价值的产品或服务，并同时使自身获益。有的创业者认为自己有很好的想法和点子，对创业充满信心。有想法、有点子固然重要，但并不是每个大胆的想法和新颖的点子都能转化为创业机会。</a:t>
            </a:r>
            <a:endParaRPr lang="zh-CN" altLang="en-US" sz="1350">
              <a:latin typeface="宋体" panose="02010600030101010101" pitchFamily="2" charset="-122"/>
              <a:ea typeface="宋体" panose="02010600030101010101" pitchFamily="2" charset="-122"/>
            </a:endParaRPr>
          </a:p>
        </p:txBody>
      </p:sp>
      <p:pic>
        <p:nvPicPr>
          <p:cNvPr id="101" name="图片 100"/>
          <p:cNvPicPr/>
          <p:nvPr>
            <p:custDataLst>
              <p:tags r:id="rId3"/>
            </p:custDataLst>
          </p:nvPr>
        </p:nvPicPr>
        <p:blipFill>
          <a:blip r:embed="rId4"/>
          <a:stretch>
            <a:fillRect/>
          </a:stretch>
        </p:blipFill>
        <p:spPr>
          <a:xfrm>
            <a:off x="4572000" y="1318710"/>
            <a:ext cx="3864769" cy="2741771"/>
          </a:xfrm>
          <a:prstGeom prst="rect">
            <a:avLst/>
          </a:prstGeom>
          <a:noFill/>
          <a:ln w="9525">
            <a:noFill/>
          </a:ln>
        </p:spPr>
      </p:pic>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307427" y="633475"/>
            <a:ext cx="2454593" cy="368300"/>
            <a:chOff x="4409902" y="844034"/>
            <a:chExt cx="3272790" cy="491067"/>
          </a:xfrm>
        </p:grpSpPr>
        <p:sp>
          <p:nvSpPr>
            <p:cNvPr id="6" name="文本框 5"/>
            <p:cNvSpPr txBox="1"/>
            <p:nvPr/>
          </p:nvSpPr>
          <p:spPr>
            <a:xfrm>
              <a:off x="4409902" y="844034"/>
              <a:ext cx="327279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二、创业机会的特征</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cxnSp>
        <p:nvCxnSpPr>
          <p:cNvPr id="23" name="直接连接符 22"/>
          <p:cNvCxnSpPr/>
          <p:nvPr>
            <p:custDataLst>
              <p:tags r:id="rId3"/>
            </p:custDataLst>
          </p:nvPr>
        </p:nvCxnSpPr>
        <p:spPr>
          <a:xfrm>
            <a:off x="457171" y="3419376"/>
            <a:ext cx="8222009"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25" name="矩形 24"/>
          <p:cNvSpPr/>
          <p:nvPr>
            <p:custDataLst>
              <p:tags r:id="rId4"/>
            </p:custDataLst>
          </p:nvPr>
        </p:nvSpPr>
        <p:spPr>
          <a:xfrm>
            <a:off x="457171" y="1586626"/>
            <a:ext cx="2583209" cy="1393277"/>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050" spc="150" dirty="0">
              <a:latin typeface="Arial" panose="020B0604020202020204" pitchFamily="34" charset="0"/>
              <a:ea typeface="微软雅黑" panose="020B0503020204020204" charset="-122"/>
              <a:sym typeface="Arial" panose="020B0604020202020204" pitchFamily="34" charset="0"/>
            </a:endParaRPr>
          </a:p>
        </p:txBody>
      </p:sp>
      <p:sp>
        <p:nvSpPr>
          <p:cNvPr id="31" name="等腰三角形 30"/>
          <p:cNvSpPr/>
          <p:nvPr>
            <p:custDataLst>
              <p:tags r:id="rId5"/>
            </p:custDataLst>
          </p:nvPr>
        </p:nvSpPr>
        <p:spPr>
          <a:xfrm rot="10800000">
            <a:off x="459500" y="2979901"/>
            <a:ext cx="1294189" cy="180844"/>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6" name="矩形 35"/>
          <p:cNvSpPr/>
          <p:nvPr>
            <p:custDataLst>
              <p:tags r:id="rId6"/>
            </p:custDataLst>
          </p:nvPr>
        </p:nvSpPr>
        <p:spPr>
          <a:xfrm>
            <a:off x="535781" y="1774957"/>
            <a:ext cx="2352675" cy="1016794"/>
          </a:xfrm>
          <a:prstGeom prst="rect">
            <a:avLst/>
          </a:prstGeom>
        </p:spPr>
        <p:txBody>
          <a:bodyPr wrap="square" anchor="ctr">
            <a:noAutofit/>
          </a:bodyPr>
          <a:p>
            <a:pPr>
              <a:lnSpc>
                <a:spcPct val="120000"/>
              </a:lnSpc>
            </a:pPr>
            <a:r>
              <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（一）普遍性</a:t>
            </a:r>
            <a:endPar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凡是有市场、有经营的地方，客观上就存在着创业机会。创业机会普遍存在于各种经营活动过程中。</a:t>
            </a:r>
            <a:endPar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7"/>
            </p:custDataLst>
          </p:nvPr>
        </p:nvSpPr>
        <p:spPr>
          <a:xfrm>
            <a:off x="1616171" y="3282739"/>
            <a:ext cx="275035" cy="275035"/>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25000" lnSpcReduction="20000"/>
          </a:bodyPr>
          <a:p>
            <a:pPr algn="ctr"/>
            <a:r>
              <a:rPr lang="en-US" altLang="zh-CN" sz="1350"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en-US" altLang="zh-CN" sz="13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59"/>
          <p:cNvSpPr/>
          <p:nvPr>
            <p:custDataLst>
              <p:tags r:id="rId8"/>
            </p:custDataLst>
          </p:nvPr>
        </p:nvSpPr>
        <p:spPr>
          <a:xfrm>
            <a:off x="3276570" y="1586626"/>
            <a:ext cx="2583209" cy="1393277"/>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050" spc="150" dirty="0">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9"/>
            </p:custDataLst>
          </p:nvPr>
        </p:nvSpPr>
        <p:spPr>
          <a:xfrm rot="10800000">
            <a:off x="3278899" y="2979901"/>
            <a:ext cx="1294189" cy="180844"/>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59" name="矩形 58"/>
          <p:cNvSpPr/>
          <p:nvPr>
            <p:custDataLst>
              <p:tags r:id="rId10"/>
            </p:custDataLst>
          </p:nvPr>
        </p:nvSpPr>
        <p:spPr>
          <a:xfrm>
            <a:off x="3355254" y="1774795"/>
            <a:ext cx="2512175" cy="1016939"/>
          </a:xfrm>
          <a:prstGeom prst="rect">
            <a:avLst/>
          </a:prstGeom>
        </p:spPr>
        <p:txBody>
          <a:bodyPr wrap="square" anchor="ctr"/>
          <a:p>
            <a:pPr>
              <a:lnSpc>
                <a:spcPct val="120000"/>
              </a:lnSpc>
            </a:pPr>
            <a:r>
              <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（二）偶然性</a:t>
            </a:r>
            <a:endPar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对一个企业来说，创业机会的发现和捕捉带有很大的不确定性，任何创业机会的产生都有“偶然”因素。</a:t>
            </a:r>
            <a:endPar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5" name="矩形 64"/>
          <p:cNvSpPr/>
          <p:nvPr>
            <p:custDataLst>
              <p:tags r:id="rId11"/>
            </p:custDataLst>
          </p:nvPr>
        </p:nvSpPr>
        <p:spPr>
          <a:xfrm>
            <a:off x="6095971" y="1586626"/>
            <a:ext cx="2583209" cy="1393277"/>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050" spc="150" dirty="0">
              <a:latin typeface="Arial" panose="020B0604020202020204" pitchFamily="34" charset="0"/>
              <a:ea typeface="微软雅黑" panose="020B0503020204020204" charset="-122"/>
              <a:sym typeface="Arial" panose="020B0604020202020204" pitchFamily="34" charset="0"/>
            </a:endParaRPr>
          </a:p>
        </p:txBody>
      </p:sp>
      <p:sp>
        <p:nvSpPr>
          <p:cNvPr id="66" name="等腰三角形 65"/>
          <p:cNvSpPr/>
          <p:nvPr>
            <p:custDataLst>
              <p:tags r:id="rId12"/>
            </p:custDataLst>
          </p:nvPr>
        </p:nvSpPr>
        <p:spPr>
          <a:xfrm rot="10800000">
            <a:off x="6098300" y="2979901"/>
            <a:ext cx="1294189" cy="180844"/>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64" name="矩形 63"/>
          <p:cNvSpPr/>
          <p:nvPr>
            <p:custDataLst>
              <p:tags r:id="rId13"/>
            </p:custDataLst>
          </p:nvPr>
        </p:nvSpPr>
        <p:spPr>
          <a:xfrm>
            <a:off x="6174655" y="1774795"/>
            <a:ext cx="2512175" cy="1016939"/>
          </a:xfrm>
          <a:prstGeom prst="rect">
            <a:avLst/>
          </a:prstGeom>
        </p:spPr>
        <p:txBody>
          <a:bodyPr wrap="square" anchor="ctr"/>
          <a:p>
            <a:pPr>
              <a:lnSpc>
                <a:spcPct val="120000"/>
              </a:lnSpc>
            </a:pPr>
            <a:r>
              <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（三）消逝性</a:t>
            </a:r>
            <a:endPar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创业机会存在于一定的时空范围之内，随着产生创业机会的客观条件的变化，创业机会会相应地消逝或流失。</a:t>
            </a:r>
            <a:endPar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8" name="椭圆 67"/>
          <p:cNvSpPr/>
          <p:nvPr>
            <p:custDataLst>
              <p:tags r:id="rId14"/>
            </p:custDataLst>
          </p:nvPr>
        </p:nvSpPr>
        <p:spPr>
          <a:xfrm>
            <a:off x="4430656" y="3282739"/>
            <a:ext cx="275035" cy="275035"/>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25000" lnSpcReduction="20000"/>
          </a:bodyPr>
          <a:p>
            <a:pPr algn="ctr"/>
            <a:r>
              <a:rPr lang="en-US" altLang="zh-CN" sz="1350"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en-US" altLang="zh-CN" sz="13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1" name="椭圆 70"/>
          <p:cNvSpPr/>
          <p:nvPr>
            <p:custDataLst>
              <p:tags r:id="rId15"/>
            </p:custDataLst>
          </p:nvPr>
        </p:nvSpPr>
        <p:spPr>
          <a:xfrm>
            <a:off x="7254971" y="3282739"/>
            <a:ext cx="275035" cy="275035"/>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25000" lnSpcReduction="20000"/>
          </a:bodyPr>
          <a:p>
            <a:pPr algn="ctr"/>
            <a:r>
              <a:rPr lang="en-US" altLang="zh-CN" sz="1350"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en-US" altLang="zh-CN" sz="13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307427" y="633475"/>
            <a:ext cx="2454593" cy="368300"/>
            <a:chOff x="4409902" y="844034"/>
            <a:chExt cx="3272790" cy="491067"/>
          </a:xfrm>
        </p:grpSpPr>
        <p:sp>
          <p:nvSpPr>
            <p:cNvPr id="6" name="文本框 5"/>
            <p:cNvSpPr txBox="1"/>
            <p:nvPr/>
          </p:nvSpPr>
          <p:spPr>
            <a:xfrm>
              <a:off x="4409902" y="844034"/>
              <a:ext cx="327279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三、创业机会的类型</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409575" y="1248701"/>
            <a:ext cx="3948589" cy="3830955"/>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rPr>
              <a:t>创业者发现与把握的机会不同，创业活动也随之不同，创业结果也存在差异。按照市场需求是否被识别、资源和能力是否被确定两个维度，创业机会可以分为梦想型、问题解决型、技术转移型、企业形成型四种，如图 6-1所示。市场需求可能是可识别的（已知的）或未能识别的（未知的）；资源和能力可能是确定的或未确定的。确定的资源和能力包括对一般知识、人力资源、金融资源等情况时了解或对自然资源（如产品／服务的技术条件）情况的了解。在这个矩阵中，市场需求表示存在的问题，资源和能力表示解决问题的方法。</a:t>
            </a:r>
            <a:endParaRPr lang="zh-CN" altLang="en-US" sz="1350">
              <a:latin typeface="宋体" panose="02010600030101010101" pitchFamily="2" charset="-122"/>
              <a:ea typeface="宋体" panose="02010600030101010101" pitchFamily="2" charset="-122"/>
            </a:endParaRPr>
          </a:p>
        </p:txBody>
      </p:sp>
      <p:pic>
        <p:nvPicPr>
          <p:cNvPr id="3" name="图片 2"/>
          <p:cNvPicPr>
            <a:picLocks noChangeAspect="1"/>
          </p:cNvPicPr>
          <p:nvPr>
            <p:custDataLst>
              <p:tags r:id="rId3"/>
            </p:custDataLst>
          </p:nvPr>
        </p:nvPicPr>
        <p:blipFill>
          <a:blip r:embed="rId4"/>
          <a:stretch>
            <a:fillRect/>
          </a:stretch>
        </p:blipFill>
        <p:spPr>
          <a:xfrm>
            <a:off x="4572000" y="1373002"/>
            <a:ext cx="3865721" cy="2708434"/>
          </a:xfrm>
          <a:prstGeom prst="rect">
            <a:avLst/>
          </a:prstGeom>
        </p:spPr>
      </p:pic>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406775" y="633730"/>
            <a:ext cx="2522855" cy="645160"/>
            <a:chOff x="4542617" y="844034"/>
            <a:chExt cx="2940050" cy="860213"/>
          </a:xfrm>
        </p:grpSpPr>
        <p:sp>
          <p:nvSpPr>
            <p:cNvPr id="6" name="文本框 5"/>
            <p:cNvSpPr txBox="1"/>
            <p:nvPr/>
          </p:nvSpPr>
          <p:spPr>
            <a:xfrm>
              <a:off x="4542617" y="844034"/>
              <a:ext cx="2940050" cy="860213"/>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四、创业机会的来源</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7" name="组合 16"/>
          <p:cNvGrpSpPr/>
          <p:nvPr/>
        </p:nvGrpSpPr>
        <p:grpSpPr>
          <a:xfrm rot="821553">
            <a:off x="3419630" y="1577837"/>
            <a:ext cx="2304740" cy="2367344"/>
            <a:chOff x="4924899" y="2337209"/>
            <a:chExt cx="3072987" cy="3156459"/>
          </a:xfrm>
        </p:grpSpPr>
        <p:grpSp>
          <p:nvGrpSpPr>
            <p:cNvPr id="15" name="组合 14"/>
            <p:cNvGrpSpPr/>
            <p:nvPr/>
          </p:nvGrpSpPr>
          <p:grpSpPr>
            <a:xfrm rot="20993607">
              <a:off x="5464650" y="2337209"/>
              <a:ext cx="1626382" cy="1624694"/>
              <a:chOff x="5065364" y="2175162"/>
              <a:chExt cx="1626382" cy="1624694"/>
            </a:xfrm>
          </p:grpSpPr>
          <p:sp>
            <p:nvSpPr>
              <p:cNvPr id="124" name="任意多边形: 形状 123"/>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23" name="任意多边形: 形状 122"/>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21" name="任意多边形: 形状 120"/>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17" name="任意多边形: 形状 116"/>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32" name="组合 131"/>
            <p:cNvGrpSpPr/>
            <p:nvPr/>
          </p:nvGrpSpPr>
          <p:grpSpPr>
            <a:xfrm rot="15737638">
              <a:off x="4924055" y="3230320"/>
              <a:ext cx="1626382" cy="1624694"/>
              <a:chOff x="5065364" y="2175162"/>
              <a:chExt cx="1626382" cy="1624694"/>
            </a:xfrm>
          </p:grpSpPr>
          <p:sp>
            <p:nvSpPr>
              <p:cNvPr id="133" name="任意多边形: 形状 132"/>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4" name="任意多边形: 形状 133"/>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5" name="任意多边形: 形状 134"/>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6" name="任意多边形: 形状 135"/>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37" name="组合 136"/>
            <p:cNvGrpSpPr/>
            <p:nvPr/>
          </p:nvGrpSpPr>
          <p:grpSpPr>
            <a:xfrm rot="10122190">
              <a:off x="5807708" y="3868974"/>
              <a:ext cx="1626382" cy="1624694"/>
              <a:chOff x="5065364" y="2175162"/>
              <a:chExt cx="1626382" cy="1624694"/>
            </a:xfrm>
          </p:grpSpPr>
          <p:sp>
            <p:nvSpPr>
              <p:cNvPr id="138" name="任意多边形: 形状 137"/>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9" name="任意多边形: 形状 138"/>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0" name="任意多边形: 形状 139"/>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1" name="任意多边形: 形状 140"/>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42" name="组合 141"/>
            <p:cNvGrpSpPr/>
            <p:nvPr/>
          </p:nvGrpSpPr>
          <p:grpSpPr>
            <a:xfrm rot="4851272">
              <a:off x="6372348" y="2955866"/>
              <a:ext cx="1626382" cy="1624694"/>
              <a:chOff x="5065364" y="2175162"/>
              <a:chExt cx="1626382" cy="1624694"/>
            </a:xfrm>
          </p:grpSpPr>
          <p:sp>
            <p:nvSpPr>
              <p:cNvPr id="143" name="任意多边形: 形状 142"/>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4" name="任意多边形: 形状 143"/>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5" name="任意多边形: 形状 144"/>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6" name="任意多边形: 形状 145"/>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pic>
        <p:nvPicPr>
          <p:cNvPr id="21" name="图形 2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50526" y="2673055"/>
            <a:ext cx="322964" cy="322964"/>
          </a:xfrm>
          <a:prstGeom prst="rect">
            <a:avLst/>
          </a:prstGeom>
        </p:spPr>
      </p:pic>
      <p:pic>
        <p:nvPicPr>
          <p:cNvPr id="28" name="图形 2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50893" y="3321903"/>
            <a:ext cx="278469" cy="278469"/>
          </a:xfrm>
          <a:prstGeom prst="rect">
            <a:avLst/>
          </a:prstGeom>
        </p:spPr>
      </p:pic>
      <p:pic>
        <p:nvPicPr>
          <p:cNvPr id="30" name="图形 29"/>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79154" y="2540743"/>
            <a:ext cx="286532" cy="286532"/>
          </a:xfrm>
          <a:prstGeom prst="rect">
            <a:avLst/>
          </a:prstGeom>
        </p:spPr>
      </p:pic>
      <p:pic>
        <p:nvPicPr>
          <p:cNvPr id="32" name="图形 31"/>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519170" y="1879505"/>
            <a:ext cx="300257" cy="300257"/>
          </a:xfrm>
          <a:prstGeom prst="rect">
            <a:avLst/>
          </a:prstGeom>
        </p:spPr>
      </p:pic>
      <p:grpSp>
        <p:nvGrpSpPr>
          <p:cNvPr id="33" name="组合 32"/>
          <p:cNvGrpSpPr/>
          <p:nvPr/>
        </p:nvGrpSpPr>
        <p:grpSpPr>
          <a:xfrm>
            <a:off x="591601" y="1337963"/>
            <a:ext cx="2552807" cy="1640792"/>
            <a:chOff x="859921" y="2278651"/>
            <a:chExt cx="3403742" cy="2187723"/>
          </a:xfrm>
        </p:grpSpPr>
        <p:sp>
          <p:nvSpPr>
            <p:cNvPr id="147" name="文本框 146"/>
            <p:cNvSpPr txBox="1"/>
            <p:nvPr/>
          </p:nvSpPr>
          <p:spPr>
            <a:xfrm>
              <a:off x="931676" y="2278651"/>
              <a:ext cx="2421890" cy="429260"/>
            </a:xfrm>
            <a:prstGeom prst="rect">
              <a:avLst/>
            </a:prstGeom>
            <a:noFill/>
          </p:spPr>
          <p:txBody>
            <a:bodyPr wrap="square" rtlCol="0">
              <a:spAutoFit/>
            </a:bodyPr>
            <a:lstStyle/>
            <a:p>
              <a:pPr algn="l"/>
              <a:r>
                <a:rPr lang="zh-CN" altLang="en-US" sz="1500">
                  <a:latin typeface="汉仪中宋简" panose="02010600000101010101" charset="-128"/>
                  <a:ea typeface="汉仪中宋简" panose="02010600000101010101" charset="-128"/>
                  <a:cs typeface="汉仪中宋简" panose="02010600000101010101" charset="-128"/>
                </a:rPr>
                <a:t>（一）技术机会</a:t>
              </a:r>
              <a:endParaRPr lang="zh-CN" altLang="en-US" sz="1500">
                <a:latin typeface="汉仪中宋简" panose="02010600000101010101" charset="-128"/>
                <a:ea typeface="汉仪中宋简" panose="02010600000101010101" charset="-128"/>
                <a:cs typeface="汉仪中宋简" panose="02010600000101010101" charset="-128"/>
              </a:endParaRPr>
            </a:p>
          </p:txBody>
        </p:sp>
        <p:sp>
          <p:nvSpPr>
            <p:cNvPr id="148" name="文本框 147"/>
            <p:cNvSpPr txBox="1"/>
            <p:nvPr/>
          </p:nvSpPr>
          <p:spPr>
            <a:xfrm>
              <a:off x="859921" y="2682447"/>
              <a:ext cx="3403742" cy="1783927"/>
            </a:xfrm>
            <a:prstGeom prst="rect">
              <a:avLst/>
            </a:prstGeom>
            <a:noFill/>
          </p:spPr>
          <p:txBody>
            <a:bodyPr wrap="square">
              <a:spAutoFit/>
            </a:bodyPr>
            <a:lstStyle/>
            <a:p>
              <a:pPr indent="0" algn="l" fontAlgn="auto">
                <a:lnSpc>
                  <a:spcPct val="150000"/>
                </a:lnSpc>
              </a:pPr>
              <a:r>
                <a:rPr lang="en-US" altLang="zh-CN" sz="1350">
                  <a:effectLst/>
                  <a:latin typeface="宋体" panose="02010600030101010101" pitchFamily="2" charset="-122"/>
                  <a:ea typeface="宋体" panose="02010600030101010101" pitchFamily="2" charset="-122"/>
                  <a:cs typeface="汉仪中宋简" panose="02010600000101010101" charset="-128"/>
                </a:rPr>
                <a:t>技术变革也会带来创业机会。通常，技术上的任何变化和组合都会给创业者带来一定的创业机会。</a:t>
              </a:r>
              <a:endParaRPr lang="en-US" altLang="zh-CN" sz="1050">
                <a:effectLst/>
                <a:latin typeface="宋体" panose="02010600030101010101" pitchFamily="2" charset="-122"/>
                <a:ea typeface="宋体" panose="02010600030101010101" pitchFamily="2" charset="-122"/>
                <a:cs typeface="汉仪中宋简" panose="02010600000101010101" charset="-128"/>
              </a:endParaRPr>
            </a:p>
          </p:txBody>
        </p:sp>
      </p:grpSp>
      <p:grpSp>
        <p:nvGrpSpPr>
          <p:cNvPr id="149" name="组合 148"/>
          <p:cNvGrpSpPr/>
          <p:nvPr/>
        </p:nvGrpSpPr>
        <p:grpSpPr>
          <a:xfrm>
            <a:off x="556835" y="2993885"/>
            <a:ext cx="2668905" cy="1224867"/>
            <a:chOff x="742446" y="2278651"/>
            <a:chExt cx="3558540" cy="1633156"/>
          </a:xfrm>
        </p:grpSpPr>
        <p:sp>
          <p:nvSpPr>
            <p:cNvPr id="150" name="文本框 149"/>
            <p:cNvSpPr txBox="1"/>
            <p:nvPr/>
          </p:nvSpPr>
          <p:spPr>
            <a:xfrm>
              <a:off x="742446" y="2278651"/>
              <a:ext cx="3558540" cy="429260"/>
            </a:xfrm>
            <a:prstGeom prst="rect">
              <a:avLst/>
            </a:prstGeom>
            <a:noFill/>
          </p:spPr>
          <p:txBody>
            <a:bodyPr wrap="square" rtlCol="0">
              <a:spAutoFit/>
            </a:bodyPr>
            <a:lstStyle/>
            <a:p>
              <a:pPr algn="l"/>
              <a:r>
                <a:rPr lang="zh-CN" altLang="en-US" sz="1500">
                  <a:latin typeface="汉仪中宋简" panose="02010600000101010101" charset="-128"/>
                  <a:ea typeface="汉仪中宋简" panose="02010600000101010101" charset="-128"/>
                  <a:cs typeface="汉仪中宋简" panose="02010600000101010101" charset="-128"/>
                </a:rPr>
                <a:t>（三）社会和人口结构机会</a:t>
              </a:r>
              <a:endParaRPr lang="zh-CN" altLang="en-US" sz="1500">
                <a:latin typeface="汉仪中宋简" panose="02010600000101010101" charset="-128"/>
                <a:ea typeface="汉仪中宋简" panose="02010600000101010101" charset="-128"/>
                <a:cs typeface="汉仪中宋简" panose="02010600000101010101" charset="-128"/>
              </a:endParaRPr>
            </a:p>
          </p:txBody>
        </p:sp>
        <p:sp>
          <p:nvSpPr>
            <p:cNvPr id="151" name="文本框 150"/>
            <p:cNvSpPr txBox="1"/>
            <p:nvPr/>
          </p:nvSpPr>
          <p:spPr>
            <a:xfrm>
              <a:off x="859921" y="2682447"/>
              <a:ext cx="3403742" cy="1229360"/>
            </a:xfrm>
            <a:prstGeom prst="rect">
              <a:avLst/>
            </a:prstGeom>
            <a:noFill/>
          </p:spPr>
          <p:txBody>
            <a:bodyPr wrap="square">
              <a:spAutoFit/>
            </a:bodyPr>
            <a:lstStyle/>
            <a:p>
              <a:pPr indent="0" algn="l" fontAlgn="auto">
                <a:lnSpc>
                  <a:spcPct val="150000"/>
                </a:lnSpc>
              </a:pPr>
              <a:r>
                <a:rPr lang="en-US" altLang="zh-CN" sz="1200">
                  <a:effectLst/>
                  <a:latin typeface="宋体" panose="02010600030101010101" pitchFamily="2" charset="-122"/>
                  <a:ea typeface="宋体" panose="02010600030101010101" pitchFamily="2" charset="-122"/>
                  <a:cs typeface="汉仪中宋简" panose="02010600000101010101" charset="-128"/>
                </a:rPr>
                <a:t>社会和人口变革，就是通过改变人们的偏好和创造以前并不存在的需求来创造机会。</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grpSp>
      <p:grpSp>
        <p:nvGrpSpPr>
          <p:cNvPr id="152" name="组合 151"/>
          <p:cNvGrpSpPr/>
          <p:nvPr/>
        </p:nvGrpSpPr>
        <p:grpSpPr>
          <a:xfrm>
            <a:off x="5906773" y="2993885"/>
            <a:ext cx="2559423" cy="1224867"/>
            <a:chOff x="851099" y="2278651"/>
            <a:chExt cx="3412564" cy="1633156"/>
          </a:xfrm>
        </p:grpSpPr>
        <p:sp>
          <p:nvSpPr>
            <p:cNvPr id="153" name="文本框 152"/>
            <p:cNvSpPr txBox="1"/>
            <p:nvPr/>
          </p:nvSpPr>
          <p:spPr>
            <a:xfrm>
              <a:off x="851099" y="2278651"/>
              <a:ext cx="2684780" cy="429260"/>
            </a:xfrm>
            <a:prstGeom prst="rect">
              <a:avLst/>
            </a:prstGeom>
            <a:noFill/>
          </p:spPr>
          <p:txBody>
            <a:bodyPr wrap="square" rtlCol="0">
              <a:spAutoFit/>
            </a:bodyPr>
            <a:lstStyle/>
            <a:p>
              <a:r>
                <a:rPr lang="zh-CN" altLang="en-US" sz="1500">
                  <a:latin typeface="汉仪中宋简" panose="02010600000101010101" charset="-128"/>
                  <a:ea typeface="汉仪中宋简" panose="02010600000101010101" charset="-128"/>
                  <a:cs typeface="汉仪中宋简" panose="02010600000101010101" charset="-128"/>
                </a:rPr>
                <a:t>（四）产业结构机会</a:t>
              </a:r>
              <a:endParaRPr lang="zh-CN" altLang="en-US" sz="1500">
                <a:latin typeface="汉仪中宋简" panose="02010600000101010101" charset="-128"/>
                <a:ea typeface="汉仪中宋简" panose="02010600000101010101" charset="-128"/>
                <a:cs typeface="汉仪中宋简" panose="02010600000101010101" charset="-128"/>
              </a:endParaRPr>
            </a:p>
          </p:txBody>
        </p:sp>
        <p:sp>
          <p:nvSpPr>
            <p:cNvPr id="154" name="文本框 153"/>
            <p:cNvSpPr txBox="1"/>
            <p:nvPr/>
          </p:nvSpPr>
          <p:spPr>
            <a:xfrm>
              <a:off x="859921" y="2682447"/>
              <a:ext cx="3403742" cy="1229360"/>
            </a:xfrm>
            <a:prstGeom prst="rect">
              <a:avLst/>
            </a:prstGeom>
            <a:noFill/>
          </p:spPr>
          <p:txBody>
            <a:bodyPr wrap="square">
              <a:spAutoFit/>
            </a:bodyPr>
            <a:lstStyle/>
            <a:p>
              <a:pPr indent="0" fontAlgn="auto">
                <a:lnSpc>
                  <a:spcPct val="150000"/>
                </a:lnSpc>
              </a:pPr>
              <a:r>
                <a:rPr lang="en-US" altLang="zh-CN" sz="1200">
                  <a:effectLst/>
                  <a:latin typeface="宋体" panose="02010600030101010101" pitchFamily="2" charset="-122"/>
                  <a:ea typeface="宋体" panose="02010600030101010101" pitchFamily="2" charset="-122"/>
                  <a:cs typeface="汉仪中宋简" panose="02010600000101010101" charset="-128"/>
                </a:rPr>
                <a:t>产业结构变革是指由于其他企业或</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200">
                  <a:effectLst/>
                  <a:latin typeface="宋体" panose="02010600030101010101" pitchFamily="2" charset="-122"/>
                  <a:ea typeface="宋体" panose="02010600030101010101" pitchFamily="2" charset="-122"/>
                  <a:cs typeface="汉仪中宋简" panose="02010600000101010101" charset="-128"/>
                </a:rPr>
                <a:t>者为主体客户提供产品或服务的企业消亡</a:t>
              </a:r>
              <a:r>
                <a:rPr lang="zh-CN" altLang="en-US" sz="1200">
                  <a:effectLst/>
                  <a:latin typeface="宋体" panose="02010600030101010101" pitchFamily="2" charset="-122"/>
                  <a:ea typeface="宋体" panose="02010600030101010101" pitchFamily="2" charset="-122"/>
                  <a:cs typeface="汉仪中宋简" panose="02010600000101010101" charset="-128"/>
                </a:rPr>
                <a:t>。</a:t>
              </a:r>
              <a:endParaRPr lang="zh-CN" altLang="en-US" sz="1200">
                <a:effectLst/>
                <a:latin typeface="宋体" panose="02010600030101010101" pitchFamily="2" charset="-122"/>
                <a:ea typeface="宋体" panose="02010600030101010101" pitchFamily="2" charset="-122"/>
                <a:cs typeface="汉仪中宋简" panose="02010600000101010101" charset="-128"/>
              </a:endParaRPr>
            </a:p>
          </p:txBody>
        </p:sp>
      </p:grpSp>
      <p:grpSp>
        <p:nvGrpSpPr>
          <p:cNvPr id="155" name="组合 154"/>
          <p:cNvGrpSpPr/>
          <p:nvPr/>
        </p:nvGrpSpPr>
        <p:grpSpPr>
          <a:xfrm>
            <a:off x="5922965" y="1337689"/>
            <a:ext cx="2559423" cy="1501727"/>
            <a:chOff x="851099" y="2278651"/>
            <a:chExt cx="3412564" cy="2002303"/>
          </a:xfrm>
        </p:grpSpPr>
        <p:sp>
          <p:nvSpPr>
            <p:cNvPr id="156" name="文本框 155"/>
            <p:cNvSpPr txBox="1"/>
            <p:nvPr/>
          </p:nvSpPr>
          <p:spPr>
            <a:xfrm>
              <a:off x="851099" y="2278651"/>
              <a:ext cx="2996565" cy="429260"/>
            </a:xfrm>
            <a:prstGeom prst="rect">
              <a:avLst/>
            </a:prstGeom>
            <a:noFill/>
          </p:spPr>
          <p:txBody>
            <a:bodyPr wrap="square" rtlCol="0">
              <a:spAutoFit/>
            </a:bodyPr>
            <a:lstStyle/>
            <a:p>
              <a:r>
                <a:rPr lang="zh-CN" altLang="en-US" sz="1500">
                  <a:latin typeface="汉仪中宋简" panose="02010600000101010101" charset="-128"/>
                  <a:ea typeface="汉仪中宋简" panose="02010600000101010101" charset="-128"/>
                  <a:cs typeface="汉仪中宋简" panose="02010600000101010101" charset="-128"/>
                </a:rPr>
                <a:t>（二）政治和制度机会</a:t>
              </a:r>
              <a:endParaRPr lang="zh-CN" altLang="en-US" sz="1500">
                <a:latin typeface="汉仪中宋简" panose="02010600000101010101" charset="-128"/>
                <a:ea typeface="汉仪中宋简" panose="02010600000101010101" charset="-128"/>
                <a:cs typeface="汉仪中宋简" panose="02010600000101010101" charset="-128"/>
              </a:endParaRPr>
            </a:p>
          </p:txBody>
        </p:sp>
        <p:sp>
          <p:nvSpPr>
            <p:cNvPr id="157" name="文本框 156"/>
            <p:cNvSpPr txBox="1"/>
            <p:nvPr/>
          </p:nvSpPr>
          <p:spPr>
            <a:xfrm>
              <a:off x="859921" y="2682447"/>
              <a:ext cx="3403742" cy="1598507"/>
            </a:xfrm>
            <a:prstGeom prst="rect">
              <a:avLst/>
            </a:prstGeom>
            <a:noFill/>
          </p:spPr>
          <p:txBody>
            <a:bodyPr wrap="square">
              <a:spAutoFit/>
            </a:bodyPr>
            <a:lstStyle/>
            <a:p>
              <a:pPr indent="0" fontAlgn="auto">
                <a:lnSpc>
                  <a:spcPct val="150000"/>
                </a:lnSpc>
              </a:pPr>
              <a:r>
                <a:rPr lang="en-US" altLang="zh-CN" sz="1200">
                  <a:effectLst/>
                  <a:latin typeface="宋体" panose="02010600030101010101" pitchFamily="2" charset="-122"/>
                  <a:ea typeface="宋体" panose="02010600030101010101" pitchFamily="2" charset="-122"/>
                  <a:cs typeface="汉仪中宋简" panose="02010600000101010101" charset="-128"/>
                </a:rPr>
                <a:t>随着经济的发展和科技的进步，政府需要进行政治和制度变革，而政府政策的变化可能会给创业者带来新机会。</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grpSp>
    </p:spTree>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
          <p:cNvSpPr txBox="1">
            <a:spLocks noChangeArrowheads="1"/>
          </p:cNvSpPr>
          <p:nvPr>
            <p:custDataLst>
              <p:tags r:id="rId1"/>
            </p:custDataLst>
          </p:nvPr>
        </p:nvSpPr>
        <p:spPr bwMode="auto">
          <a:xfrm>
            <a:off x="925775" y="1804992"/>
            <a:ext cx="1419043" cy="138493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500" b="1">
                <a:solidFill>
                  <a:srgbClr val="314865"/>
                </a:solidFill>
                <a:latin typeface="Arial" panose="020B0604020202020204"/>
                <a:ea typeface="微软雅黑" panose="020B0503020204020204" charset="-122"/>
                <a:cs typeface="Times New Roman" panose="02020603050405020304" pitchFamily="18" charset="0"/>
                <a:sym typeface="Arial" panose="020B0604020202020204"/>
              </a:rPr>
              <a:t>课外拓展</a:t>
            </a:r>
            <a:endParaRPr lang="zh-CN" altLang="en-US" sz="45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endParaRPr>
          </a:p>
        </p:txBody>
      </p:sp>
      <p:sp>
        <p:nvSpPr>
          <p:cNvPr id="24" name="矩形 23"/>
          <p:cNvSpPr/>
          <p:nvPr/>
        </p:nvSpPr>
        <p:spPr>
          <a:xfrm>
            <a:off x="835875" y="449"/>
            <a:ext cx="1458000" cy="1331789"/>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25" name="矩形 24"/>
          <p:cNvSpPr/>
          <p:nvPr/>
        </p:nvSpPr>
        <p:spPr>
          <a:xfrm>
            <a:off x="835875" y="3685824"/>
            <a:ext cx="1458000" cy="145812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17" name="Rectangle 20"/>
          <p:cNvSpPr>
            <a:spLocks noChangeArrowheads="1"/>
          </p:cNvSpPr>
          <p:nvPr/>
        </p:nvSpPr>
        <p:spPr bwMode="auto">
          <a:xfrm>
            <a:off x="2732246" y="356209"/>
            <a:ext cx="5796915" cy="443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0" algn="l" fontAlgn="base">
              <a:lnSpc>
                <a:spcPct val="150000"/>
              </a:lnSpc>
              <a:spcBef>
                <a:spcPct val="0"/>
              </a:spcBef>
              <a:spcAft>
                <a:spcPct val="0"/>
              </a:spcAft>
              <a:buFont typeface="Arial" panose="020B0604020202020204" pitchFamily="34" charset="0"/>
              <a:buNone/>
            </a:pPr>
            <a:r>
              <a:rPr lang="zh-CN"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示例</a:t>
            </a: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一：摩托车果汁店</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0" algn="l" fontAlgn="base">
              <a:lnSpc>
                <a:spcPct val="150000"/>
              </a:lnSpc>
              <a:spcBef>
                <a:spcPct val="0"/>
              </a:spcBef>
              <a:spcAft>
                <a:spcPct val="0"/>
              </a:spcAft>
              <a:buFont typeface="Arial" panose="020B0604020202020204" pitchFamily="34" charset="0"/>
              <a:buNone/>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佛山的王先生是个不折不扣的摩托车迷，他当初想出开家以宣传“摩托车文化”为主题的果汁店，主要是想给佛山的摩托车队一个“落脚点”，同时，吸引四面八方有着共同爱好的“骑士”来交流、消费。为了让广大车迷找到“归属感”，老王的果汁店墙上，贴满各地车队活动时的照片、各种有纪念意义的车牌号，同时，餐桌旁还摆放着很多汽车、摩托车爱好者的杂志，供他们翻看。王先生的产品定价都在5~10元左右，符合本地人的消费水平，因此这家果汁店不仅吸引着摩托车迷们，也吸引着来往的行人。</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0" algn="l" fontAlgn="base">
              <a:lnSpc>
                <a:spcPct val="150000"/>
              </a:lnSpc>
              <a:spcBef>
                <a:spcPct val="0"/>
              </a:spcBef>
              <a:spcAft>
                <a:spcPct val="0"/>
              </a:spcAft>
              <a:buFont typeface="Arial" panose="020B0604020202020204" pitchFamily="34" charset="0"/>
              <a:buNone/>
            </a:pP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0" algn="l" fontAlgn="base">
              <a:lnSpc>
                <a:spcPct val="150000"/>
              </a:lnSpc>
              <a:spcBef>
                <a:spcPct val="0"/>
              </a:spcBef>
              <a:spcAft>
                <a:spcPct val="0"/>
              </a:spcAft>
              <a:buFont typeface="Arial" panose="020B0604020202020204" pitchFamily="34" charset="0"/>
              <a:buNone/>
            </a:pPr>
            <a:r>
              <a:rPr lang="zh-CN"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示例</a:t>
            </a: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二：彩绘冰棒棍无本万利</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0" algn="l" fontAlgn="base">
              <a:lnSpc>
                <a:spcPct val="150000"/>
              </a:lnSpc>
              <a:spcBef>
                <a:spcPct val="0"/>
              </a:spcBef>
              <a:spcAft>
                <a:spcPct val="0"/>
              </a:spcAft>
              <a:buFont typeface="Arial" panose="020B0604020202020204" pitchFamily="34" charset="0"/>
              <a:buNone/>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谁会在意一根被丢弃在垃圾箱里吃过的冰棒棍呢?然而在北京南锣鼓巷的一家小店里，记者惊异地发现，就是这些不起眼的废弃冰棒棍经过妙手彩绘，竟然变成了令人爱不释手的手机链、小挂件和装饰品，它们售价从15元到80元，虽然价格不菲，但是不少年轻人纷纷解囊。彩绘出这些冰棒棍的“那小鱼”工作室选择的题材是生活中最平凡的事物和场景，北京小吃、广州小吃系列，豆汁、冰糖葫芦这些具有久远历史的小吃在冰棒棍上成为一种文化符号，“同班同学”系列则用冰棒棍上青涩的男孩女孩形象触动了人们的“同学情结”。</a:t>
            </a:r>
            <a:endParaRPr lang="en-US" altLang="zh-CN" sz="120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bldLvl="0" animBg="1"/>
      <p:bldP spid="25" grpId="0" bldLvl="0" animBg="1"/>
      <p:bldP spid="1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3"/>
  <p:tag name="KSO_WM_UNIT_ID" val="diagram726_3*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2"/>
  <p:tag name="KSO_WM_UNIT_ID" val="diagram726_3*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726_3*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3*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3*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MH" val="20161022204031"/>
  <p:tag name="MH_LIBRARY" val="GRAPHIC"/>
  <p:tag name="MH_ORDER" val="文本框 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0_4*l_i*1_1"/>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0_4*l_i*1_2"/>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60_4*l_i*1_3"/>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3*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 val="6"/>
  <p:tag name="KSO_WM_UNIT_LINE_FILL_TYPE" val="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60_4*l_i*1_4"/>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60_4*l_i*1_5"/>
  <p:tag name="KSO_WM_TEMPLATE_CATEGORY" val="diagram"/>
  <p:tag name="KSO_WM_TEMPLATE_INDEX" val="20228060"/>
  <p:tag name="KSO_WM_UNIT_LAYERLEVEL" val="1_1"/>
  <p:tag name="KSO_WM_TAG_VERSION" val="1.0"/>
  <p:tag name="KSO_WM_BEAUTIFY_FLAG" val="#wm#"/>
  <p:tag name="KSO_WM_UNIT_LINE_FORE_SCHEMECOLOR_INDEX" val="5"/>
  <p:tag name="KSO_WM_UNIT_LINE_FILL_TYPE" val="2"/>
</p:tagLst>
</file>

<file path=ppt/tags/tag22.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0_4*l_x*1_1"/>
  <p:tag name="KSO_WM_TEMPLATE_CATEGORY" val="diagram"/>
  <p:tag name="KSO_WM_TEMPLATE_INDEX" val="20228060"/>
  <p:tag name="KSO_WM_UNIT_LAYERLEVEL" val="1_1"/>
  <p:tag name="KSO_WM_TAG_VERSION" val="1.0"/>
  <p:tag name="KSO_WM_BEAUTIFY_FLAG" val="#wm#"/>
  <p:tag name="KSO_WM_UNIT_SHADOW_SCHEMECOLOR_INDEX" val="13"/>
</p:tagLst>
</file>

<file path=ppt/tags/tag23.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228060_4*l_x*1_2"/>
  <p:tag name="KSO_WM_TEMPLATE_CATEGORY" val="diagram"/>
  <p:tag name="KSO_WM_TEMPLATE_INDEX" val="20228060"/>
  <p:tag name="KSO_WM_UNIT_LAYERLEVEL" val="1_1"/>
  <p:tag name="KSO_WM_TAG_VERSION" val="1.0"/>
  <p:tag name="KSO_WM_BEAUTIFY_FLAG" val="#wm#"/>
  <p:tag name="KSO_WM_UNIT_SHADOW_SCHEMECOLOR_INDEX" val="13"/>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0_4*l_h_i*1_1_1"/>
  <p:tag name="KSO_WM_TEMPLATE_CATEGORY" val="diagram"/>
  <p:tag name="KSO_WM_TEMPLATE_INDEX" val="20228060"/>
  <p:tag name="KSO_WM_UNIT_LAYERLEVEL" val="1_1_1"/>
  <p:tag name="KSO_WM_TAG_VERSION" val="1.0"/>
  <p:tag name="KSO_WM_BEAUTIFY_FLAG" val="#wm#"/>
  <p:tag name="KSO_WM_UNIT_SUBTYPE" val="e"/>
  <p:tag name="KSO_WM_UNIT_FILL_FORE_SCHEMECOLOR_INDEX" val="5"/>
  <p:tag name="KSO_WM_UNIT_FILL_TYPE" val="1"/>
  <p:tag name="KSO_WM_UNIT_SHADOW_SCHEMECOLOR_INDEX" val="13"/>
  <p:tag name="KSO_WM_UNIT_TEXT_FILL_FORE_SCHEMECOLOR_INDEX" val="2"/>
  <p:tag name="KSO_WM_UNIT_TEXT_FILL_TYPE" val="1"/>
</p:tagLst>
</file>

<file path=ppt/tags/tag2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4*l_h_a*1_1_1"/>
  <p:tag name="KSO_WM_TEMPLATE_CATEGORY" val="diagram"/>
  <p:tag name="KSO_WM_TEMPLATE_INDEX" val="20228060"/>
  <p:tag name="KSO_WM_UNIT_LAYERLEVEL" val="1_1_1"/>
  <p:tag name="KSO_WM_TAG_VERSION" val="1.0"/>
  <p:tag name="KSO_WM_BEAUTIFY_FLAG" val="#wm#"/>
  <p:tag name="KSO_WM_UNIT_TEXT_FILL_FORE_SCHEMECOLOR_INDEX" val="5"/>
  <p:tag name="KSO_WM_UNIT_TEXT_FILL_TYPE" val="1"/>
</p:tagLst>
</file>

<file path=ppt/tags/tag2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4*l_h_f*1_1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60_4*l_h_i*1_1_2"/>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0_4*l_h_i*1_2_1"/>
  <p:tag name="KSO_WM_TEMPLATE_CATEGORY" val="diagram"/>
  <p:tag name="KSO_WM_TEMPLATE_INDEX" val="20228060"/>
  <p:tag name="KSO_WM_UNIT_LAYERLEVEL" val="1_1_1"/>
  <p:tag name="KSO_WM_TAG_VERSION" val="1.0"/>
  <p:tag name="KSO_WM_BEAUTIFY_FLAG" val="#wm#"/>
  <p:tag name="KSO_WM_UNIT_SUBTYPE" val="e"/>
  <p:tag name="KSO_WM_UNIT_FILL_FORE_SCHEMECOLOR_INDEX" val="7"/>
  <p:tag name="KSO_WM_UNIT_FILL_TYPE" val="1"/>
  <p:tag name="KSO_WM_UNIT_SHADOW_SCHEMECOLOR_INDEX" val="13"/>
  <p:tag name="KSO_WM_UNIT_TEXT_FILL_FORE_SCHEMECOLOR_INDEX" val="2"/>
  <p:tag name="KSO_WM_UNIT_TEXT_FILL_TYPE" val="1"/>
</p:tagLst>
</file>

<file path=ppt/tags/tag2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0_4*l_h_a*1_2_1"/>
  <p:tag name="KSO_WM_TEMPLATE_CATEGORY" val="diagram"/>
  <p:tag name="KSO_WM_TEMPLATE_INDEX" val="20228060"/>
  <p:tag name="KSO_WM_UNIT_LAYERLEVEL" val="1_1_1"/>
  <p:tag name="KSO_WM_TAG_VERSION" val="1.0"/>
  <p:tag name="KSO_WM_BEAUTIFY_FLAG" val="#wm#"/>
  <p:tag name="KSO_WM_UNIT_TEXT_FILL_FORE_SCHEMECOLOR_INDEX" val="7"/>
  <p:tag name="KSO_WM_UNIT_TEXT_FILL_TYPE" val="1"/>
</p:tagLst>
</file>

<file path=ppt/tags/tag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3"/>
  <p:tag name="KSO_WM_UNIT_ID" val="diagram726_3*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3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0_4*l_h_f*1_2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060_4*l_h_i*1_2_2"/>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0_4*l_h_i*1_3_1"/>
  <p:tag name="KSO_WM_TEMPLATE_CATEGORY" val="diagram"/>
  <p:tag name="KSO_WM_TEMPLATE_INDEX" val="20228060"/>
  <p:tag name="KSO_WM_UNIT_LAYERLEVEL" val="1_1_1"/>
  <p:tag name="KSO_WM_TAG_VERSION" val="1.0"/>
  <p:tag name="KSO_WM_BEAUTIFY_FLAG" val="#wm#"/>
  <p:tag name="KSO_WM_UNIT_SUBTYPE" val="e"/>
  <p:tag name="KSO_WM_UNIT_FILL_FORE_SCHEMECOLOR_INDEX" val="7"/>
  <p:tag name="KSO_WM_UNIT_FILL_TYPE" val="1"/>
  <p:tag name="KSO_WM_UNIT_SHADOW_SCHEMECOLOR_INDEX" val="13"/>
  <p:tag name="KSO_WM_UNIT_TEXT_FILL_FORE_SCHEMECOLOR_INDEX" val="2"/>
  <p:tag name="KSO_WM_UNIT_TEXT_FILL_TYPE" val="1"/>
</p:tagLst>
</file>

<file path=ppt/tags/tag3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0_4*l_h_a*1_3_1"/>
  <p:tag name="KSO_WM_TEMPLATE_CATEGORY" val="diagram"/>
  <p:tag name="KSO_WM_TEMPLATE_INDEX" val="20228060"/>
  <p:tag name="KSO_WM_UNIT_LAYERLEVEL" val="1_1_1"/>
  <p:tag name="KSO_WM_TAG_VERSION" val="1.0"/>
  <p:tag name="KSO_WM_BEAUTIFY_FLAG" val="#wm#"/>
  <p:tag name="KSO_WM_UNIT_TEXT_FILL_FORE_SCHEMECOLOR_INDEX" val="7"/>
  <p:tag name="KSO_WM_UNIT_TEXT_FILL_TYPE" val="1"/>
</p:tagLst>
</file>

<file path=ppt/tags/tag3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0_4*l_h_f*1_3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60_4*l_h_i*1_3_2"/>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0_4*l_h_i*1_4_1"/>
  <p:tag name="KSO_WM_TEMPLATE_CATEGORY" val="diagram"/>
  <p:tag name="KSO_WM_TEMPLATE_INDEX" val="20228060"/>
  <p:tag name="KSO_WM_UNIT_LAYERLEVEL" val="1_1_1"/>
  <p:tag name="KSO_WM_TAG_VERSION" val="1.0"/>
  <p:tag name="KSO_WM_BEAUTIFY_FLAG" val="#wm#"/>
  <p:tag name="KSO_WM_UNIT_SUBTYPE" val="e"/>
  <p:tag name="KSO_WM_UNIT_FILL_FORE_SCHEMECOLOR_INDEX" val="8"/>
  <p:tag name="KSO_WM_UNIT_FILL_TYPE" val="1"/>
  <p:tag name="KSO_WM_UNIT_SHADOW_SCHEMECOLOR_INDEX" val="13"/>
  <p:tag name="KSO_WM_UNIT_TEXT_FILL_FORE_SCHEMECOLOR_INDEX" val="2"/>
  <p:tag name="KSO_WM_UNIT_TEXT_FILL_TYPE" val="1"/>
</p:tagLst>
</file>

<file path=ppt/tags/tag3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0_4*l_h_a*1_4_1"/>
  <p:tag name="KSO_WM_TEMPLATE_CATEGORY" val="diagram"/>
  <p:tag name="KSO_WM_TEMPLATE_INDEX" val="20228060"/>
  <p:tag name="KSO_WM_UNIT_LAYERLEVEL" val="1_1_1"/>
  <p:tag name="KSO_WM_TAG_VERSION" val="1.0"/>
  <p:tag name="KSO_WM_BEAUTIFY_FLAG" val="#wm#"/>
  <p:tag name="KSO_WM_UNIT_TEXT_FILL_FORE_SCHEMECOLOR_INDEX" val="8"/>
  <p:tag name="KSO_WM_UNIT_TEXT_FILL_TYPE" val="1"/>
</p:tagLst>
</file>

<file path=ppt/tags/tag3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60_4*l_h_f*1_4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60_4*l_h_i*1_4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2"/>
  <p:tag name="KSO_WM_UNIT_ID" val="diagram726_3*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4*q_h_i*1_1_1"/>
  <p:tag name="KSO_WM_TEMPLATE_CATEGORY" val="diagram"/>
  <p:tag name="KSO_WM_TEMPLATE_INDEX" val="20228029"/>
  <p:tag name="KSO_WM_UNIT_LAYERLEVEL" val="1_1_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4*q_h_i*1_2_1"/>
  <p:tag name="KSO_WM_TEMPLATE_CATEGORY" val="diagram"/>
  <p:tag name="KSO_WM_TEMPLATE_INDEX" val="20228029"/>
  <p:tag name="KSO_WM_UNIT_LAYERLEVEL" val="1_1_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4*q_h_i*1_3_1"/>
  <p:tag name="KSO_WM_TEMPLATE_CATEGORY" val="diagram"/>
  <p:tag name="KSO_WM_TEMPLATE_INDEX" val="20228029"/>
  <p:tag name="KSO_WM_UNIT_LAYERLEVEL" val="1_1_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28029_4*q_h_i*1_6_1"/>
  <p:tag name="KSO_WM_TEMPLATE_CATEGORY" val="diagram"/>
  <p:tag name="KSO_WM_TEMPLATE_INDEX" val="20228029"/>
  <p:tag name="KSO_WM_UNIT_LAYERLEVEL" val="1_1_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29_4*q_h_i*1_5_1"/>
  <p:tag name="KSO_WM_TEMPLATE_CATEGORY" val="diagram"/>
  <p:tag name="KSO_WM_TEMPLATE_INDEX" val="20228029"/>
  <p:tag name="KSO_WM_UNIT_LAYERLEVEL" val="1_1_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4*q_h_i*1_4_1"/>
  <p:tag name="KSO_WM_TEMPLATE_CATEGORY" val="diagram"/>
  <p:tag name="KSO_WM_TEMPLATE_INDEX" val="20228029"/>
  <p:tag name="KSO_WM_UNIT_LAYERLEVEL" val="1_1_1"/>
  <p:tag name="KSO_WM_TAG_VERSION" val="1.0"/>
  <p:tag name="KSO_WM_BEAUTIFY_FLAG" val="#wm#"/>
</p:tagLst>
</file>

<file path=ppt/tags/tag4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4*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Lst>
</file>

<file path=ppt/tags/tag4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4*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Lst>
</file>

<file path=ppt/tags/tag4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29_4*q_h_a*1_4_1"/>
  <p:tag name="KSO_WM_TEMPLATE_CATEGORY" val="diagram"/>
  <p:tag name="KSO_WM_TEMPLATE_INDEX" val="20228029"/>
  <p:tag name="KSO_WM_UNIT_LAYERLEVEL" val="1_1_1"/>
  <p:tag name="KSO_WM_TAG_VERSION" val="1.0"/>
  <p:tag name="KSO_WM_BEAUTIFY_FLAG" val="#wm#"/>
  <p:tag name="KSO_WM_UNIT_TEXT_FILL_FORE_SCHEMECOLOR_INDEX" val="8"/>
  <p:tag name="KSO_WM_UNIT_TEXT_FILL_TYPE" val="1"/>
</p:tagLst>
</file>

<file path=ppt/tags/tag5.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726_3*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5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4*q_h_a*1_1_1"/>
  <p:tag name="KSO_WM_TEMPLATE_CATEGORY" val="diagram"/>
  <p:tag name="KSO_WM_TEMPLATE_INDEX" val="20228029"/>
  <p:tag name="KSO_WM_UNIT_LAYERLEVEL" val="1_1_1"/>
  <p:tag name="KSO_WM_TAG_VERSION" val="1.0"/>
  <p:tag name="KSO_WM_BEAUTIFY_FLAG" val="#wm#"/>
  <p:tag name="KSO_WM_UNIT_TEXT_FILL_FORE_SCHEMECOLOR_INDEX" val="5"/>
  <p:tag name="KSO_WM_UNIT_TEXT_FILL_TYPE" val="1"/>
</p:tagLst>
</file>

<file path=ppt/tags/tag5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8029_4*q_h_a*1_6_1"/>
  <p:tag name="KSO_WM_TEMPLATE_CATEGORY" val="diagram"/>
  <p:tag name="KSO_WM_TEMPLATE_INDEX" val="20228029"/>
  <p:tag name="KSO_WM_UNIT_LAYERLEVEL" val="1_1_1"/>
  <p:tag name="KSO_WM_TAG_VERSION" val="1.0"/>
  <p:tag name="KSO_WM_BEAUTIFY_FLAG" val="#wm#"/>
  <p:tag name="KSO_WM_UNIT_TEXT_FILL_FORE_SCHEMECOLOR_INDEX" val="10"/>
  <p:tag name="KSO_WM_UNIT_TEXT_FILL_TYPE" val="1"/>
</p:tagLst>
</file>

<file path=ppt/tags/tag5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29_4*q_h_a*1_5_1"/>
  <p:tag name="KSO_WM_TEMPLATE_CATEGORY" val="diagram"/>
  <p:tag name="KSO_WM_TEMPLATE_INDEX" val="20228029"/>
  <p:tag name="KSO_WM_UNIT_LAYERLEVEL" val="1_1_1"/>
  <p:tag name="KSO_WM_TAG_VERSION" val="1.0"/>
  <p:tag name="KSO_WM_BEAUTIFY_FLAG" val="#wm#"/>
  <p:tag name="KSO_WM_UNIT_TEXT_FILL_FORE_SCHEMECOLOR_INDEX" val="9"/>
  <p:tag name="KSO_WM_UNIT_TEXT_FILL_TYPE" val="1"/>
</p:tagLst>
</file>

<file path=ppt/tags/tag53.xml><?xml version="1.0" encoding="utf-8"?>
<p:tagLst xmlns:p="http://schemas.openxmlformats.org/presentationml/2006/main">
  <p:tag name="KSO_WM_UNIT_VALUE" val="123*123"/>
  <p:tag name="KSO_WM_UNIT_HIGHLIGHT" val="0"/>
  <p:tag name="KSO_WM_UNIT_COMPATIBLE" val="0"/>
  <p:tag name="KSO_WM_UNIT_DIAGRAM_ISNUMVISUAL" val="0"/>
  <p:tag name="KSO_WM_UNIT_DIAGRAM_ISREFERUNIT" val="0"/>
  <p:tag name="KSO_WM_DIAGRAM_GROUP_CODE" val="q1-1"/>
  <p:tag name="KSO_WM_UNIT_TYPE" val="q_h_x"/>
  <p:tag name="KSO_WM_UNIT_INDEX" val="1_6_1"/>
  <p:tag name="KSO_WM_UNIT_ID" val="diagram20228029_4*q_h_x*1_6_1"/>
  <p:tag name="KSO_WM_TEMPLATE_CATEGORY" val="diagram"/>
  <p:tag name="KSO_WM_TEMPLATE_INDEX" val="20228029"/>
  <p:tag name="KSO_WM_UNIT_LAYERLEVEL" val="1_1_1"/>
  <p:tag name="KSO_WM_TAG_VERSION" val="1.0"/>
  <p:tag name="KSO_WM_BEAUTIFY_FLAG" val="#wm#"/>
</p:tagLst>
</file>

<file path=ppt/tags/tag54.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4*q_h_x*1_1_1"/>
  <p:tag name="KSO_WM_TEMPLATE_CATEGORY" val="diagram"/>
  <p:tag name="KSO_WM_TEMPLATE_INDEX" val="20228029"/>
  <p:tag name="KSO_WM_UNIT_LAYERLEVEL" val="1_1_1"/>
  <p:tag name="KSO_WM_TAG_VERSION" val="1.0"/>
  <p:tag name="KSO_WM_BEAUTIFY_FLAG" val="#wm#"/>
</p:tagLst>
</file>

<file path=ppt/tags/tag55.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4*q_h_x*1_2_1"/>
  <p:tag name="KSO_WM_TEMPLATE_CATEGORY" val="diagram"/>
  <p:tag name="KSO_WM_TEMPLATE_INDEX" val="20228029"/>
  <p:tag name="KSO_WM_UNIT_LAYERLEVEL" val="1_1_1"/>
  <p:tag name="KSO_WM_TAG_VERSION" val="1.0"/>
  <p:tag name="KSO_WM_BEAUTIFY_FLAG" val="#wm#"/>
</p:tagLst>
</file>

<file path=ppt/tags/tag56.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29_4*q_h_x*1_5_1"/>
  <p:tag name="KSO_WM_TEMPLATE_CATEGORY" val="diagram"/>
  <p:tag name="KSO_WM_TEMPLATE_INDEX" val="20228029"/>
  <p:tag name="KSO_WM_UNIT_LAYERLEVEL" val="1_1_1"/>
  <p:tag name="KSO_WM_TAG_VERSION" val="1.0"/>
  <p:tag name="KSO_WM_BEAUTIFY_FLAG" val="#wm#"/>
</p:tagLst>
</file>

<file path=ppt/tags/tag57.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4*q_h_x*1_4_1"/>
  <p:tag name="KSO_WM_TEMPLATE_CATEGORY" val="diagram"/>
  <p:tag name="KSO_WM_TEMPLATE_INDEX" val="20228029"/>
  <p:tag name="KSO_WM_UNIT_LAYERLEVEL" val="1_1_1"/>
  <p:tag name="KSO_WM_TAG_VERSION" val="1.0"/>
  <p:tag name="KSO_WM_BEAUTIFY_FLAG" val="#wm#"/>
</p:tagLst>
</file>

<file path=ppt/tags/tag58.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4*q_h_x*1_3_1"/>
  <p:tag name="KSO_WM_TEMPLATE_CATEGORY" val="diagram"/>
  <p:tag name="KSO_WM_TEMPLATE_INDEX" val="20228029"/>
  <p:tag name="KSO_WM_UNIT_LAYERLEVEL" val="1_1_1"/>
  <p:tag name="KSO_WM_TAG_VERSION" val="1.0"/>
  <p:tag name="KSO_WM_BEAUTIFY_FLAG" val="#wm#"/>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3*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6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2*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6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2*q_h_a*1_1_1"/>
  <p:tag name="KSO_WM_TEMPLATE_CATEGORY" val="diagram"/>
  <p:tag name="KSO_WM_TEMPLATE_INDEX" val="20227949"/>
  <p:tag name="KSO_WM_UNIT_LAYERLEVEL" val="1_1_1"/>
  <p:tag name="KSO_WM_TAG_VERSION" val="1.0"/>
  <p:tag name="KSO_WM_BEAUTIFY_FLAG" val="#wm#"/>
</p:tagLst>
</file>

<file path=ppt/tags/tag6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2*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6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2*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2*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2*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3"/>
  <p:tag name="KSO_WM_UNIT_ID" val="diagram726_3*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2*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2*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5"/>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5"/>
  <p:tag name="KSO_WM_UNIT_FILL_FORE_SCHEMECOLOR_INDEX" val="5"/>
  <p:tag name="KSO_WM_UNI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6"/>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6"/>
  <p:tag name="KSO_WM_UNIT_FILL_FORE_SCHEMECOLOR_INDEX" val="5"/>
  <p:tag name="KSO_WM_UNI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7"/>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7"/>
  <p:tag name="KSO_WM_UNIT_FILL_FORE_SCHEMECOLOR_INDEX" val="5"/>
  <p:tag name="KSO_WM_UNIT_FILL_TYPE" val="1"/>
</p:tagLst>
</file>

<file path=ppt/tags/tag75.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2*q_x*1_1"/>
  <p:tag name="KSO_WM_TEMPLATE_CATEGORY" val="diagram"/>
  <p:tag name="KSO_WM_TEMPLATE_INDEX" val="20227949"/>
  <p:tag name="KSO_WM_UNIT_LAYERLEVEL" val="1_1"/>
  <p:tag name="KSO_WM_TAG_VERSION" val="1.0"/>
  <p:tag name="KSO_WM_BEAUTIFY_FLAG" val="#wm#"/>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KSO_WPP_MARK_KEY" val="fb67b7c7-f61c-44da-bfd5-7e7a76384cc8"/>
  <p:tag name="COMMONDATA" val="eyJjb3VudCI6MTEsImhkaWQiOiIxNjc5M2E4MWRmZDVkNjRkNmRiM2Y5ZDZkMzE0OGZmMSIsInVzZXJDb3VudCI6MX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2"/>
  <p:tag name="KSO_WM_UNIT_ID" val="diagram726_3*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726_3*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中宋简"/>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7">
      <a:dk1>
        <a:sysClr val="windowText" lastClr="000000"/>
      </a:dk1>
      <a:lt1>
        <a:sysClr val="window" lastClr="FFFFFF"/>
      </a:lt1>
      <a:dk2>
        <a:srgbClr val="000000"/>
      </a:dk2>
      <a:lt2>
        <a:srgbClr val="37518F"/>
      </a:lt2>
      <a:accent1>
        <a:srgbClr val="37518F"/>
      </a:accent1>
      <a:accent2>
        <a:srgbClr val="A4C9E4"/>
      </a:accent2>
      <a:accent3>
        <a:srgbClr val="3F3F3F"/>
      </a:accent3>
      <a:accent4>
        <a:srgbClr val="B30D19"/>
      </a:accent4>
      <a:accent5>
        <a:srgbClr val="5B9BD5"/>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2525</Words>
  <Application>WPS 演示</Application>
  <PresentationFormat>宽屏</PresentationFormat>
  <Paragraphs>175</Paragraphs>
  <Slides>19</Slides>
  <Notes>1</Notes>
  <HiddenSlides>1</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19</vt:i4>
      </vt:variant>
    </vt:vector>
  </HeadingPairs>
  <TitlesOfParts>
    <vt:vector size="38" baseType="lpstr">
      <vt:lpstr>Arial</vt:lpstr>
      <vt:lpstr>宋体</vt:lpstr>
      <vt:lpstr>Wingdings</vt:lpstr>
      <vt:lpstr>汉仪中宋简</vt:lpstr>
      <vt:lpstr>微软雅黑</vt:lpstr>
      <vt:lpstr>汉仪汉黑W</vt:lpstr>
      <vt:lpstr>思源宋体 CN Light</vt:lpstr>
      <vt:lpstr>思源宋体 CN</vt:lpstr>
      <vt:lpstr>Calibri</vt:lpstr>
      <vt:lpstr>Arial</vt:lpstr>
      <vt:lpstr>Times New Roman</vt:lpstr>
      <vt:lpstr>思源黑体 CN Bold</vt:lpstr>
      <vt:lpstr>黑体</vt:lpstr>
      <vt:lpstr>思源黑体 CN Regular</vt:lpstr>
      <vt:lpstr>Arial Unicode MS</vt:lpstr>
      <vt:lpstr>Segoe UI</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HP</dc:creator>
  <cp:lastModifiedBy>云卷云舒</cp:lastModifiedBy>
  <cp:revision>38</cp:revision>
  <dcterms:created xsi:type="dcterms:W3CDTF">2022-03-10T07:19:00Z</dcterms:created>
  <dcterms:modified xsi:type="dcterms:W3CDTF">2023-03-14T05:55:10Z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24C2D79E8F214054B9493A553F2B2C03</vt:lpwstr>
  </property>
  <property fmtid="{D5CDD505-2E9C-101B-9397-08002B2CF9AE}" pid="3" name="KSOProductBuildVer">
    <vt:lpwstr>2052-11.1.0.13703</vt:lpwstr>
  </property>
  <property fmtid="{D5CDD505-2E9C-101B-9397-08002B2CF9AE}" pid="4" name="KSOTemplateUUID">
    <vt:lpwstr>v1.0_mb_Zu69sPXkYiJxAP20O2SAqg==</vt:lpwstr>
  </property>
</Properties>
</file>