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4"/>
  </p:notesMasterIdLst>
  <p:handoutMasterIdLst>
    <p:handoutMasterId r:id="rId25"/>
  </p:handoutMasterIdLst>
  <p:sldIdLst>
    <p:sldId id="256" r:id="rId5"/>
    <p:sldId id="283" r:id="rId6"/>
    <p:sldId id="258" r:id="rId7"/>
    <p:sldId id="261" r:id="rId8"/>
    <p:sldId id="257" r:id="rId9"/>
    <p:sldId id="299" r:id="rId10"/>
    <p:sldId id="300" r:id="rId11"/>
    <p:sldId id="302" r:id="rId12"/>
    <p:sldId id="284" r:id="rId13"/>
    <p:sldId id="263" r:id="rId15"/>
    <p:sldId id="303" r:id="rId16"/>
    <p:sldId id="304" r:id="rId17"/>
    <p:sldId id="305" r:id="rId18"/>
    <p:sldId id="318" r:id="rId19"/>
    <p:sldId id="264" r:id="rId20"/>
    <p:sldId id="262" r:id="rId21"/>
    <p:sldId id="329" r:id="rId22"/>
    <p:sldId id="330" r:id="rId23"/>
    <p:sldId id="272" r:id="rId24"/>
  </p:sldIdLst>
  <p:sldSz cx="9144000" cy="5144135" type="screen16x9"/>
  <p:notesSz cx="6858000" cy="9144000"/>
  <p:embeddedFontLst>
    <p:embeddedFont>
      <p:font typeface="汉仪中宋简" panose="02010600000101010101" charset="-128"/>
      <p:regular r:id="rId29"/>
    </p:embeddedFont>
    <p:embeddedFont>
      <p:font typeface="微软雅黑" panose="020B0503020204020204" charset="-122"/>
      <p:regular r:id="rId30"/>
    </p:embeddedFont>
    <p:embeddedFont>
      <p:font typeface="汉仪汉黑W" panose="00020600040101010101" charset="-122"/>
      <p:regular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2" userDrawn="1">
          <p15:clr>
            <a:srgbClr val="A4A3A4"/>
          </p15:clr>
        </p15:guide>
        <p15:guide id="2" pos="2899"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10" userDrawn="1">
          <p15:clr>
            <a:srgbClr val="A4A3A4"/>
          </p15:clr>
        </p15:guide>
        <p15:guide id="7" orient="horz" pos="29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32"/>
        <p:guide pos="2899"/>
        <p:guide/>
        <p:guide pos="5760"/>
        <p:guide orient="horz"/>
        <p:guide orient="horz" pos="510"/>
        <p:guide orient="horz" pos="290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gs" Target="tags/tag166.xml"/><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notesMaster" Target="notesMasters/notes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jpeg"/><Relationship Id="rId2" Type="http://schemas.openxmlformats.org/officeDocument/2006/relationships/tags" Target="../tags/tag75.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78.xml"/><Relationship Id="rId7" Type="http://schemas.openxmlformats.org/officeDocument/2006/relationships/image" Target="../media/image43.svg"/><Relationship Id="rId6" Type="http://schemas.openxmlformats.org/officeDocument/2006/relationships/image" Target="../media/image42.png"/><Relationship Id="rId5" Type="http://schemas.openxmlformats.org/officeDocument/2006/relationships/tags" Target="../tags/tag77.xml"/><Relationship Id="rId4" Type="http://schemas.openxmlformats.org/officeDocument/2006/relationships/image" Target="../media/image41.svg"/><Relationship Id="rId37" Type="http://schemas.openxmlformats.org/officeDocument/2006/relationships/slideLayout" Target="../slideLayouts/slideLayout7.xml"/><Relationship Id="rId36" Type="http://schemas.openxmlformats.org/officeDocument/2006/relationships/image" Target="../media/image59.svg"/><Relationship Id="rId35" Type="http://schemas.openxmlformats.org/officeDocument/2006/relationships/image" Target="../media/image58.png"/><Relationship Id="rId34" Type="http://schemas.openxmlformats.org/officeDocument/2006/relationships/tags" Target="../tags/tag90.xml"/><Relationship Id="rId33" Type="http://schemas.openxmlformats.org/officeDocument/2006/relationships/image" Target="../media/image57.svg"/><Relationship Id="rId32" Type="http://schemas.openxmlformats.org/officeDocument/2006/relationships/image" Target="../media/image56.png"/><Relationship Id="rId31" Type="http://schemas.openxmlformats.org/officeDocument/2006/relationships/tags" Target="../tags/tag89.xml"/><Relationship Id="rId30" Type="http://schemas.openxmlformats.org/officeDocument/2006/relationships/image" Target="../media/image55.svg"/><Relationship Id="rId3" Type="http://schemas.openxmlformats.org/officeDocument/2006/relationships/image" Target="../media/image40.png"/><Relationship Id="rId29" Type="http://schemas.openxmlformats.org/officeDocument/2006/relationships/image" Target="../media/image54.png"/><Relationship Id="rId28" Type="http://schemas.openxmlformats.org/officeDocument/2006/relationships/tags" Target="../tags/tag88.xml"/><Relationship Id="rId27" Type="http://schemas.openxmlformats.org/officeDocument/2006/relationships/image" Target="../media/image53.svg"/><Relationship Id="rId26" Type="http://schemas.openxmlformats.org/officeDocument/2006/relationships/image" Target="../media/image52.png"/><Relationship Id="rId25" Type="http://schemas.openxmlformats.org/officeDocument/2006/relationships/tags" Target="../tags/tag87.xml"/><Relationship Id="rId24" Type="http://schemas.openxmlformats.org/officeDocument/2006/relationships/image" Target="../media/image51.svg"/><Relationship Id="rId23" Type="http://schemas.openxmlformats.org/officeDocument/2006/relationships/image" Target="../media/image50.png"/><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7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image" Target="../media/image49.svg"/><Relationship Id="rId15" Type="http://schemas.openxmlformats.org/officeDocument/2006/relationships/image" Target="../media/image48.png"/><Relationship Id="rId14" Type="http://schemas.openxmlformats.org/officeDocument/2006/relationships/tags" Target="../tags/tag80.xml"/><Relationship Id="rId13" Type="http://schemas.openxmlformats.org/officeDocument/2006/relationships/image" Target="../media/image47.svg"/><Relationship Id="rId12" Type="http://schemas.openxmlformats.org/officeDocument/2006/relationships/image" Target="../media/image46.png"/><Relationship Id="rId11" Type="http://schemas.openxmlformats.org/officeDocument/2006/relationships/tags" Target="../tags/tag79.xml"/><Relationship Id="rId10" Type="http://schemas.openxmlformats.org/officeDocument/2006/relationships/image" Target="../media/image45.sv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6" Type="http://schemas.openxmlformats.org/officeDocument/2006/relationships/slideLayout" Target="../slideLayouts/slideLayout7.xml"/><Relationship Id="rId25" Type="http://schemas.openxmlformats.org/officeDocument/2006/relationships/image" Target="../media/image67.svg"/><Relationship Id="rId24" Type="http://schemas.openxmlformats.org/officeDocument/2006/relationships/image" Target="../media/image66.png"/><Relationship Id="rId23" Type="http://schemas.openxmlformats.org/officeDocument/2006/relationships/tags" Target="../tags/tag106.xml"/><Relationship Id="rId22" Type="http://schemas.openxmlformats.org/officeDocument/2006/relationships/image" Target="../media/image65.svg"/><Relationship Id="rId21" Type="http://schemas.openxmlformats.org/officeDocument/2006/relationships/image" Target="../media/image64.png"/><Relationship Id="rId20" Type="http://schemas.openxmlformats.org/officeDocument/2006/relationships/tags" Target="../tags/tag105.xml"/><Relationship Id="rId2" Type="http://schemas.openxmlformats.org/officeDocument/2006/relationships/tags" Target="../tags/tag91.xml"/><Relationship Id="rId19" Type="http://schemas.openxmlformats.org/officeDocument/2006/relationships/image" Target="../media/image63.svg"/><Relationship Id="rId18" Type="http://schemas.openxmlformats.org/officeDocument/2006/relationships/image" Target="../media/image62.png"/><Relationship Id="rId17" Type="http://schemas.openxmlformats.org/officeDocument/2006/relationships/tags" Target="../tags/tag104.xml"/><Relationship Id="rId16" Type="http://schemas.openxmlformats.org/officeDocument/2006/relationships/image" Target="../media/image61.svg"/><Relationship Id="rId15" Type="http://schemas.openxmlformats.org/officeDocument/2006/relationships/image" Target="../media/image60.png"/><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6" Type="http://schemas.openxmlformats.org/officeDocument/2006/relationships/slideLayout" Target="../slideLayouts/slideLayout7.xml"/><Relationship Id="rId45" Type="http://schemas.openxmlformats.org/officeDocument/2006/relationships/image" Target="../media/image79.svg"/><Relationship Id="rId44" Type="http://schemas.openxmlformats.org/officeDocument/2006/relationships/image" Target="../media/image78.png"/><Relationship Id="rId43" Type="http://schemas.openxmlformats.org/officeDocument/2006/relationships/tags" Target="../tags/tag138.xml"/><Relationship Id="rId42" Type="http://schemas.openxmlformats.org/officeDocument/2006/relationships/image" Target="../media/image77.svg"/><Relationship Id="rId41" Type="http://schemas.openxmlformats.org/officeDocument/2006/relationships/image" Target="../media/image76.png"/><Relationship Id="rId40" Type="http://schemas.openxmlformats.org/officeDocument/2006/relationships/tags" Target="../tags/tag137.xml"/><Relationship Id="rId4" Type="http://schemas.openxmlformats.org/officeDocument/2006/relationships/tags" Target="../tags/tag109.xml"/><Relationship Id="rId39" Type="http://schemas.openxmlformats.org/officeDocument/2006/relationships/image" Target="../media/image75.svg"/><Relationship Id="rId38" Type="http://schemas.openxmlformats.org/officeDocument/2006/relationships/image" Target="../media/image74.png"/><Relationship Id="rId37" Type="http://schemas.openxmlformats.org/officeDocument/2006/relationships/tags" Target="../tags/tag136.xml"/><Relationship Id="rId36" Type="http://schemas.openxmlformats.org/officeDocument/2006/relationships/image" Target="../media/image73.svg"/><Relationship Id="rId35" Type="http://schemas.openxmlformats.org/officeDocument/2006/relationships/image" Target="../media/image72.png"/><Relationship Id="rId34" Type="http://schemas.openxmlformats.org/officeDocument/2006/relationships/tags" Target="../tags/tag135.xml"/><Relationship Id="rId33" Type="http://schemas.openxmlformats.org/officeDocument/2006/relationships/image" Target="../media/image71.svg"/><Relationship Id="rId32" Type="http://schemas.openxmlformats.org/officeDocument/2006/relationships/image" Target="../media/image70.png"/><Relationship Id="rId31" Type="http://schemas.openxmlformats.org/officeDocument/2006/relationships/tags" Target="../tags/tag134.xml"/><Relationship Id="rId30" Type="http://schemas.openxmlformats.org/officeDocument/2006/relationships/image" Target="../media/image69.svg"/><Relationship Id="rId3" Type="http://schemas.openxmlformats.org/officeDocument/2006/relationships/tags" Target="../tags/tag108.xml"/><Relationship Id="rId29" Type="http://schemas.openxmlformats.org/officeDocument/2006/relationships/image" Target="../media/image68.png"/><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0.jpeg"/><Relationship Id="rId2" Type="http://schemas.openxmlformats.org/officeDocument/2006/relationships/tags" Target="../tags/tag139.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9" Type="http://schemas.openxmlformats.org/officeDocument/2006/relationships/slideLayout" Target="../slideLayouts/slideLayout7.xml"/><Relationship Id="rId28" Type="http://schemas.openxmlformats.org/officeDocument/2006/relationships/tags" Target="../tags/tag164.xml"/><Relationship Id="rId27" Type="http://schemas.openxmlformats.org/officeDocument/2006/relationships/tags" Target="../tags/tag163.xml"/><Relationship Id="rId26" Type="http://schemas.openxmlformats.org/officeDocument/2006/relationships/tags" Target="../tags/tag162.xml"/><Relationship Id="rId25" Type="http://schemas.openxmlformats.org/officeDocument/2006/relationships/tags" Target="../tags/tag161.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tags" Target="../tags/tag140.xml"/><Relationship Id="rId19" Type="http://schemas.openxmlformats.org/officeDocument/2006/relationships/tags" Target="../tags/tag155.xml"/><Relationship Id="rId18" Type="http://schemas.openxmlformats.org/officeDocument/2006/relationships/tags" Target="../tags/tag154.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image" Target="../media/image82.svg"/><Relationship Id="rId11" Type="http://schemas.openxmlformats.org/officeDocument/2006/relationships/image" Target="../media/image81.png"/><Relationship Id="rId10" Type="http://schemas.openxmlformats.org/officeDocument/2006/relationships/tags" Target="../tags/tag148.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3.jpeg"/><Relationship Id="rId2" Type="http://schemas.openxmlformats.org/officeDocument/2006/relationships/tags" Target="../tags/tag165.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1" Type="http://schemas.openxmlformats.org/officeDocument/2006/relationships/slideLayout" Target="../slideLayouts/slideLayout7.xml"/><Relationship Id="rId50" Type="http://schemas.openxmlformats.org/officeDocument/2006/relationships/image" Target="../media/image26.svg"/><Relationship Id="rId5" Type="http://schemas.openxmlformats.org/officeDocument/2006/relationships/tags" Target="../tags/tag4.xml"/><Relationship Id="rId49" Type="http://schemas.openxmlformats.org/officeDocument/2006/relationships/image" Target="../media/image25.png"/><Relationship Id="rId48" Type="http://schemas.openxmlformats.org/officeDocument/2006/relationships/tags" Target="../tags/tag31.xml"/><Relationship Id="rId47" Type="http://schemas.openxmlformats.org/officeDocument/2006/relationships/image" Target="../media/image24.svg"/><Relationship Id="rId46" Type="http://schemas.openxmlformats.org/officeDocument/2006/relationships/image" Target="../media/image23.png"/><Relationship Id="rId45" Type="http://schemas.openxmlformats.org/officeDocument/2006/relationships/tags" Target="../tags/tag30.xml"/><Relationship Id="rId44" Type="http://schemas.openxmlformats.org/officeDocument/2006/relationships/image" Target="../media/image22.svg"/><Relationship Id="rId43" Type="http://schemas.openxmlformats.org/officeDocument/2006/relationships/image" Target="../media/image21.png"/><Relationship Id="rId42" Type="http://schemas.openxmlformats.org/officeDocument/2006/relationships/tags" Target="../tags/tag29.xml"/><Relationship Id="rId41" Type="http://schemas.openxmlformats.org/officeDocument/2006/relationships/image" Target="../media/image20.svg"/><Relationship Id="rId40" Type="http://schemas.openxmlformats.org/officeDocument/2006/relationships/image" Target="../media/image19.png"/><Relationship Id="rId4" Type="http://schemas.openxmlformats.org/officeDocument/2006/relationships/tags" Target="../tags/tag3.xml"/><Relationship Id="rId39" Type="http://schemas.openxmlformats.org/officeDocument/2006/relationships/tags" Target="../tags/tag28.xml"/><Relationship Id="rId38" Type="http://schemas.openxmlformats.org/officeDocument/2006/relationships/tags" Target="../tags/tag27.xml"/><Relationship Id="rId37" Type="http://schemas.openxmlformats.org/officeDocument/2006/relationships/tags" Target="../tags/tag26.xml"/><Relationship Id="rId36" Type="http://schemas.openxmlformats.org/officeDocument/2006/relationships/tags" Target="../tags/tag25.xml"/><Relationship Id="rId35" Type="http://schemas.openxmlformats.org/officeDocument/2006/relationships/image" Target="../media/image18.svg"/><Relationship Id="rId34" Type="http://schemas.openxmlformats.org/officeDocument/2006/relationships/image" Target="../media/image17.png"/><Relationship Id="rId33" Type="http://schemas.openxmlformats.org/officeDocument/2006/relationships/tags" Target="../tags/tag24.xml"/><Relationship Id="rId32" Type="http://schemas.openxmlformats.org/officeDocument/2006/relationships/image" Target="../media/image16.svg"/><Relationship Id="rId31" Type="http://schemas.openxmlformats.org/officeDocument/2006/relationships/image" Target="../media/image15.png"/><Relationship Id="rId30" Type="http://schemas.openxmlformats.org/officeDocument/2006/relationships/tags" Target="../tags/tag23.xml"/><Relationship Id="rId3" Type="http://schemas.openxmlformats.org/officeDocument/2006/relationships/tags" Target="../tags/tag2.xml"/><Relationship Id="rId29" Type="http://schemas.openxmlformats.org/officeDocument/2006/relationships/image" Target="../media/image14.svg"/><Relationship Id="rId28" Type="http://schemas.openxmlformats.org/officeDocument/2006/relationships/image" Target="../media/image13.png"/><Relationship Id="rId27" Type="http://schemas.openxmlformats.org/officeDocument/2006/relationships/tags" Target="../tags/tag22.xml"/><Relationship Id="rId26" Type="http://schemas.openxmlformats.org/officeDocument/2006/relationships/image" Target="../media/image12.svg"/><Relationship Id="rId25" Type="http://schemas.openxmlformats.org/officeDocument/2006/relationships/image" Target="../media/image11.png"/><Relationship Id="rId24" Type="http://schemas.openxmlformats.org/officeDocument/2006/relationships/tags" Target="../tags/tag21.xml"/><Relationship Id="rId23" Type="http://schemas.openxmlformats.org/officeDocument/2006/relationships/image" Target="../media/image10.svg"/><Relationship Id="rId22" Type="http://schemas.openxmlformats.org/officeDocument/2006/relationships/image" Target="../media/image9.png"/><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7.sv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7" Type="http://schemas.openxmlformats.org/officeDocument/2006/relationships/slideLayout" Target="../slideLayouts/slideLayout7.xml"/><Relationship Id="rId36" Type="http://schemas.openxmlformats.org/officeDocument/2006/relationships/tags" Target="../tags/tag53.xml"/><Relationship Id="rId35" Type="http://schemas.openxmlformats.org/officeDocument/2006/relationships/image" Target="../media/image38.svg"/><Relationship Id="rId34" Type="http://schemas.openxmlformats.org/officeDocument/2006/relationships/image" Target="../media/image37.png"/><Relationship Id="rId33" Type="http://schemas.openxmlformats.org/officeDocument/2006/relationships/tags" Target="../tags/tag52.xml"/><Relationship Id="rId32" Type="http://schemas.openxmlformats.org/officeDocument/2006/relationships/image" Target="../media/image36.svg"/><Relationship Id="rId31" Type="http://schemas.openxmlformats.org/officeDocument/2006/relationships/image" Target="../media/image35.png"/><Relationship Id="rId30" Type="http://schemas.openxmlformats.org/officeDocument/2006/relationships/tags" Target="../tags/tag51.xml"/><Relationship Id="rId3" Type="http://schemas.openxmlformats.org/officeDocument/2006/relationships/tags" Target="../tags/tag32.xml"/><Relationship Id="rId29" Type="http://schemas.openxmlformats.org/officeDocument/2006/relationships/image" Target="../media/image34.svg"/><Relationship Id="rId28" Type="http://schemas.openxmlformats.org/officeDocument/2006/relationships/image" Target="../media/image33.png"/><Relationship Id="rId27" Type="http://schemas.openxmlformats.org/officeDocument/2006/relationships/tags" Target="../tags/tag50.xml"/><Relationship Id="rId26" Type="http://schemas.openxmlformats.org/officeDocument/2006/relationships/image" Target="../media/image32.svg"/><Relationship Id="rId25" Type="http://schemas.openxmlformats.org/officeDocument/2006/relationships/image" Target="../media/image31.png"/><Relationship Id="rId24" Type="http://schemas.openxmlformats.org/officeDocument/2006/relationships/tags" Target="../tags/tag49.xml"/><Relationship Id="rId23" Type="http://schemas.openxmlformats.org/officeDocument/2006/relationships/image" Target="../media/image30.svg"/><Relationship Id="rId22" Type="http://schemas.openxmlformats.org/officeDocument/2006/relationships/image" Target="../media/image29.png"/><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image" Target="../media/image7.svg"/><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image" Target="../media/image28.svg"/><Relationship Id="rId15" Type="http://schemas.openxmlformats.org/officeDocument/2006/relationships/image" Target="../media/image27.png"/><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3" Type="http://schemas.openxmlformats.org/officeDocument/2006/relationships/slideLayout" Target="../slideLayouts/slideLayout7.xml"/><Relationship Id="rId32" Type="http://schemas.openxmlformats.org/officeDocument/2006/relationships/tags" Target="../tags/tag73.xml"/><Relationship Id="rId31" Type="http://schemas.openxmlformats.org/officeDocument/2006/relationships/image" Target="../media/image30.svg"/><Relationship Id="rId30" Type="http://schemas.openxmlformats.org/officeDocument/2006/relationships/image" Target="../media/image29.png"/><Relationship Id="rId3" Type="http://schemas.openxmlformats.org/officeDocument/2006/relationships/tags" Target="../tags/tag54.xml"/><Relationship Id="rId29" Type="http://schemas.openxmlformats.org/officeDocument/2006/relationships/tags" Target="../tags/tag72.xml"/><Relationship Id="rId28" Type="http://schemas.openxmlformats.org/officeDocument/2006/relationships/image" Target="../media/image36.svg"/><Relationship Id="rId27" Type="http://schemas.openxmlformats.org/officeDocument/2006/relationships/image" Target="../media/image35.png"/><Relationship Id="rId26" Type="http://schemas.openxmlformats.org/officeDocument/2006/relationships/tags" Target="../tags/tag71.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70.xml"/><Relationship Id="rId22" Type="http://schemas.openxmlformats.org/officeDocument/2006/relationships/image" Target="../media/image32.svg"/><Relationship Id="rId21" Type="http://schemas.openxmlformats.org/officeDocument/2006/relationships/image" Target="../media/image31.png"/><Relationship Id="rId20" Type="http://schemas.openxmlformats.org/officeDocument/2006/relationships/tags" Target="../tags/tag69.xml"/><Relationship Id="rId2" Type="http://schemas.openxmlformats.org/officeDocument/2006/relationships/image" Target="../media/image7.svg"/><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image" Target="../media/image28.svg"/><Relationship Id="rId14" Type="http://schemas.openxmlformats.org/officeDocument/2006/relationships/image" Target="../media/image27.png"/><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245769" cy="1479312"/>
            <a:chOff x="3976254" y="2528454"/>
            <a:chExt cx="566102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21779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创业团队组建</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29334" y="633475"/>
            <a:ext cx="2346960" cy="368300"/>
            <a:chOff x="4439112" y="844034"/>
            <a:chExt cx="3129280" cy="491067"/>
          </a:xfrm>
        </p:grpSpPr>
        <p:sp>
          <p:nvSpPr>
            <p:cNvPr id="6" name="文本框 5"/>
            <p:cNvSpPr txBox="1"/>
            <p:nvPr/>
          </p:nvSpPr>
          <p:spPr>
            <a:xfrm>
              <a:off x="4439112" y="844034"/>
              <a:ext cx="312928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一、创业团队的内涵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91503" y="1342046"/>
            <a:ext cx="3679031" cy="289560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团队是由员工和管理层组成的一个共同体，它能合理利用每一个成员的知识和技能协同工作，解决问题，达到共同的目标。创业团队是指为进行创业而形成的团队，它使各成员联合起来，在行为上形成彼此影响的交互作用；在心理上意识到其他成员的存在及彼此相互归属的感受和工作精神。创业团队不同于一般意义上的社会团体，它存在于企业之中，因创业的关系而联结起来却又超乎个人、领导和组织之外。</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4504373" y="1242510"/>
            <a:ext cx="3659505" cy="3071813"/>
          </a:xfrm>
          <a:prstGeom prst="rect">
            <a:avLst/>
          </a:prstGeom>
          <a:noFill/>
          <a:ln w="9525">
            <a:noFill/>
          </a:ln>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09294" y="633475"/>
            <a:ext cx="2869406" cy="368300"/>
            <a:chOff x="4012392" y="844034"/>
            <a:chExt cx="3825875" cy="491067"/>
          </a:xfrm>
        </p:grpSpPr>
        <p:sp>
          <p:nvSpPr>
            <p:cNvPr id="6" name="文本框 5"/>
            <p:cNvSpPr txBox="1"/>
            <p:nvPr/>
          </p:nvSpPr>
          <p:spPr>
            <a:xfrm>
              <a:off x="4012392" y="844034"/>
              <a:ext cx="382587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二、创业团队的构成要素</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5" name="图片 4" descr="方式v规律"/>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4080000">
            <a:off x="4886801" y="2388844"/>
            <a:ext cx="1262063" cy="1262063"/>
          </a:xfrm>
          <a:prstGeom prst="rect">
            <a:avLst/>
          </a:prstGeom>
        </p:spPr>
      </p:pic>
      <p:pic>
        <p:nvPicPr>
          <p:cNvPr id="25" name="图片 24" descr="方式v规律"/>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21420000">
            <a:off x="3855244" y="1735905"/>
            <a:ext cx="1262063" cy="1262063"/>
          </a:xfrm>
          <a:prstGeom prst="rect">
            <a:avLst/>
          </a:prstGeom>
        </p:spPr>
      </p:pic>
      <p:pic>
        <p:nvPicPr>
          <p:cNvPr id="26" name="图片 25" descr="方式v规律"/>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7100000">
            <a:off x="2882741" y="2486951"/>
            <a:ext cx="1262063" cy="1262063"/>
          </a:xfrm>
          <a:prstGeom prst="rect">
            <a:avLst/>
          </a:prstGeom>
        </p:spPr>
      </p:pic>
      <p:pic>
        <p:nvPicPr>
          <p:cNvPr id="27" name="图片 26" descr="方式v规律"/>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8640000">
            <a:off x="4536758" y="3557561"/>
            <a:ext cx="1262063" cy="1262063"/>
          </a:xfrm>
          <a:prstGeom prst="rect">
            <a:avLst/>
          </a:prstGeom>
        </p:spPr>
      </p:pic>
      <p:pic>
        <p:nvPicPr>
          <p:cNvPr id="28" name="图片 27" descr="方式v规律"/>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2840000">
            <a:off x="3347561" y="3609949"/>
            <a:ext cx="1227296" cy="1227296"/>
          </a:xfrm>
          <a:prstGeom prst="rect">
            <a:avLst/>
          </a:prstGeom>
        </p:spPr>
      </p:pic>
      <p:sp>
        <p:nvSpPr>
          <p:cNvPr id="11" name="文本框 10"/>
          <p:cNvSpPr txBox="1"/>
          <p:nvPr>
            <p:custDataLst>
              <p:tags r:id="rId17"/>
            </p:custDataLst>
          </p:nvPr>
        </p:nvSpPr>
        <p:spPr>
          <a:xfrm>
            <a:off x="3963829" y="1197266"/>
            <a:ext cx="1040130" cy="253365"/>
          </a:xfrm>
          <a:prstGeom prst="rect">
            <a:avLst/>
          </a:prstGeom>
          <a:noFill/>
        </p:spPr>
        <p:txBody>
          <a:bodyPr wrap="none" bIns="0" rtlCol="0">
            <a:spAutoFit/>
          </a:bodyPr>
          <a:p>
            <a:pPr algn="l"/>
            <a:r>
              <a:rPr lang="zh-CN" altLang="en-US" sz="1350">
                <a:solidFill>
                  <a:srgbClr val="F25252"/>
                </a:solidFill>
                <a:latin typeface="思源黑体 CN Bold" panose="020B0800000000000000" charset="-122"/>
                <a:ea typeface="思源黑体 CN Bold" panose="020B0800000000000000" charset="-122"/>
              </a:rPr>
              <a:t>（一）目标</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13" name="文本框 12"/>
          <p:cNvSpPr txBox="1"/>
          <p:nvPr>
            <p:custDataLst>
              <p:tags r:id="rId18"/>
            </p:custDataLst>
          </p:nvPr>
        </p:nvSpPr>
        <p:spPr>
          <a:xfrm>
            <a:off x="6242209" y="2650305"/>
            <a:ext cx="1040130" cy="299085"/>
          </a:xfrm>
          <a:prstGeom prst="rect">
            <a:avLst/>
          </a:prstGeom>
          <a:noFill/>
        </p:spPr>
        <p:txBody>
          <a:bodyPr wrap="none" rtlCol="0">
            <a:spAutoFit/>
          </a:bodyPr>
          <a:p>
            <a:pPr algn="l"/>
            <a:r>
              <a:rPr lang="zh-CN" altLang="en-US" sz="1350">
                <a:solidFill>
                  <a:srgbClr val="F99043"/>
                </a:solidFill>
                <a:latin typeface="思源黑体 CN Bold" panose="020B0800000000000000" charset="-122"/>
                <a:ea typeface="思源黑体 CN Bold" panose="020B0800000000000000" charset="-122"/>
              </a:rPr>
              <a:t>（三）定位</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17" name="文本框 16"/>
          <p:cNvSpPr txBox="1"/>
          <p:nvPr>
            <p:custDataLst>
              <p:tags r:id="rId19"/>
            </p:custDataLst>
          </p:nvPr>
        </p:nvSpPr>
        <p:spPr>
          <a:xfrm>
            <a:off x="6044565" y="3953801"/>
            <a:ext cx="1040130" cy="299085"/>
          </a:xfrm>
          <a:prstGeom prst="rect">
            <a:avLst/>
          </a:prstGeom>
          <a:noFill/>
        </p:spPr>
        <p:txBody>
          <a:bodyPr wrap="none" rtlCol="0">
            <a:spAutoFit/>
          </a:bodyPr>
          <a:p>
            <a:pPr algn="l"/>
            <a:r>
              <a:rPr lang="zh-CN" altLang="en-US" sz="1350">
                <a:solidFill>
                  <a:srgbClr val="FCD10A"/>
                </a:solidFill>
                <a:latin typeface="思源黑体 CN Bold" panose="020B0800000000000000" charset="-122"/>
                <a:ea typeface="思源黑体 CN Bold" panose="020B0800000000000000" charset="-122"/>
              </a:rPr>
              <a:t>（五）计划</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21" name="文本框 20"/>
          <p:cNvSpPr txBox="1"/>
          <p:nvPr>
            <p:custDataLst>
              <p:tags r:id="rId20"/>
            </p:custDataLst>
          </p:nvPr>
        </p:nvSpPr>
        <p:spPr>
          <a:xfrm>
            <a:off x="1773555" y="2650305"/>
            <a:ext cx="1040130" cy="299085"/>
          </a:xfrm>
          <a:prstGeom prst="rect">
            <a:avLst/>
          </a:prstGeom>
          <a:noFill/>
        </p:spPr>
        <p:txBody>
          <a:bodyPr wrap="none" rtlCol="0">
            <a:spAutoFit/>
          </a:bodyPr>
          <a:p>
            <a:pPr algn="l"/>
            <a:r>
              <a:rPr lang="zh-CN" altLang="en-US" sz="1350">
                <a:solidFill>
                  <a:srgbClr val="1F8DD6"/>
                </a:solidFill>
                <a:latin typeface="思源黑体 CN Bold" panose="020B0800000000000000" charset="-122"/>
                <a:ea typeface="思源黑体 CN Bold" panose="020B0800000000000000" charset="-122"/>
              </a:rPr>
              <a:t>（二）人员</a:t>
            </a:r>
            <a:endParaRPr lang="zh-CN" altLang="en-US" sz="1350">
              <a:solidFill>
                <a:srgbClr val="1F8DD6"/>
              </a:solidFill>
              <a:latin typeface="思源黑体 CN Bold" panose="020B0800000000000000" charset="-122"/>
              <a:ea typeface="思源黑体 CN Bold" panose="020B0800000000000000" charset="-122"/>
            </a:endParaRPr>
          </a:p>
        </p:txBody>
      </p:sp>
      <p:sp>
        <p:nvSpPr>
          <p:cNvPr id="23" name="文本框 22"/>
          <p:cNvSpPr txBox="1"/>
          <p:nvPr>
            <p:custDataLst>
              <p:tags r:id="rId21"/>
            </p:custDataLst>
          </p:nvPr>
        </p:nvSpPr>
        <p:spPr>
          <a:xfrm>
            <a:off x="2128361" y="3976661"/>
            <a:ext cx="1040130" cy="299085"/>
          </a:xfrm>
          <a:prstGeom prst="rect">
            <a:avLst/>
          </a:prstGeom>
          <a:noFill/>
        </p:spPr>
        <p:txBody>
          <a:bodyPr wrap="none" rtlCol="0">
            <a:spAutoFit/>
          </a:bodyPr>
          <a:p>
            <a:pPr algn="l"/>
            <a:r>
              <a:rPr lang="zh-CN" altLang="en-US" sz="1350">
                <a:solidFill>
                  <a:srgbClr val="5EB95E"/>
                </a:solidFill>
                <a:latin typeface="思源黑体 CN Bold" panose="020B0800000000000000" charset="-122"/>
                <a:ea typeface="思源黑体 CN Bold" panose="020B0800000000000000" charset="-122"/>
              </a:rPr>
              <a:t>（四）权限</a:t>
            </a:r>
            <a:endParaRPr lang="zh-CN" altLang="en-US" sz="1350">
              <a:solidFill>
                <a:srgbClr val="5EB95E"/>
              </a:solidFill>
              <a:latin typeface="思源黑体 CN Bold" panose="020B0800000000000000" charset="-122"/>
              <a:ea typeface="思源黑体 CN Bold" panose="020B0800000000000000" charset="-122"/>
            </a:endParaRPr>
          </a:p>
        </p:txBody>
      </p:sp>
      <p:pic>
        <p:nvPicPr>
          <p:cNvPr id="33" name="图片 32" descr="32313538333630393b32313538333731323bd4dacfdfbdccd3f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291965" y="2148337"/>
            <a:ext cx="405289" cy="405289"/>
          </a:xfrm>
          <a:prstGeom prst="rect">
            <a:avLst/>
          </a:prstGeom>
        </p:spPr>
      </p:pic>
      <p:pic>
        <p:nvPicPr>
          <p:cNvPr id="34" name="图片 33" descr="32313538333630393b32313538333732363bd4b6b3ccb4f0d2c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359241" y="2857474"/>
            <a:ext cx="378143" cy="378143"/>
          </a:xfrm>
          <a:prstGeom prst="rect">
            <a:avLst/>
          </a:prstGeom>
        </p:spPr>
      </p:pic>
      <p:pic>
        <p:nvPicPr>
          <p:cNvPr id="37" name="图片 36" descr="333438303937363b333438313037303bb6a8cebbb2fac6b7"/>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968716" y="4057147"/>
            <a:ext cx="376714" cy="376714"/>
          </a:xfrm>
          <a:prstGeom prst="rect">
            <a:avLst/>
          </a:prstGeom>
        </p:spPr>
      </p:pic>
      <p:pic>
        <p:nvPicPr>
          <p:cNvPr id="30" name="图片 29" descr="333438303937363b333438313039323bcfeec4bfbcc6bba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790950" y="4052385"/>
            <a:ext cx="340043" cy="340043"/>
          </a:xfrm>
          <a:prstGeom prst="rect">
            <a:avLst/>
          </a:prstGeom>
        </p:spPr>
      </p:pic>
      <p:pic>
        <p:nvPicPr>
          <p:cNvPr id="31" name="图片 30"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336608" y="2949866"/>
            <a:ext cx="335280" cy="335280"/>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09294" y="633475"/>
            <a:ext cx="2869406" cy="368300"/>
            <a:chOff x="4012392" y="844034"/>
            <a:chExt cx="3825875" cy="491067"/>
          </a:xfrm>
        </p:grpSpPr>
        <p:sp>
          <p:nvSpPr>
            <p:cNvPr id="6" name="文本框 5"/>
            <p:cNvSpPr txBox="1"/>
            <p:nvPr/>
          </p:nvSpPr>
          <p:spPr>
            <a:xfrm>
              <a:off x="4012392" y="844034"/>
              <a:ext cx="382587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三、创业团队组建的原则</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任意多边形 2"/>
          <p:cNvSpPr/>
          <p:nvPr>
            <p:custDataLst>
              <p:tags r:id="rId2"/>
            </p:custDataLst>
          </p:nvPr>
        </p:nvSpPr>
        <p:spPr>
          <a:xfrm rot="16200000">
            <a:off x="3065621" y="3053212"/>
            <a:ext cx="1608296" cy="1373029"/>
          </a:xfrm>
          <a:custGeom>
            <a:avLst/>
            <a:gdLst>
              <a:gd name="connsiteX0" fmla="*/ 1683 w 3377"/>
              <a:gd name="connsiteY0" fmla="*/ 4 h 2883"/>
              <a:gd name="connsiteX1" fmla="*/ 3377 w 3377"/>
              <a:gd name="connsiteY1" fmla="*/ 0 h 2883"/>
              <a:gd name="connsiteX2" fmla="*/ 3377 w 3377"/>
              <a:gd name="connsiteY2" fmla="*/ 2883 h 2883"/>
              <a:gd name="connsiteX3" fmla="*/ 0 w 3377"/>
              <a:gd name="connsiteY3" fmla="*/ 2883 h 2883"/>
              <a:gd name="connsiteX4" fmla="*/ 1683 w 3377"/>
              <a:gd name="connsiteY4" fmla="*/ 4 h 2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 h="2883">
                <a:moveTo>
                  <a:pt x="1683" y="4"/>
                </a:moveTo>
                <a:lnTo>
                  <a:pt x="3377" y="0"/>
                </a:lnTo>
                <a:lnTo>
                  <a:pt x="3377" y="2883"/>
                </a:lnTo>
                <a:lnTo>
                  <a:pt x="0" y="2883"/>
                </a:lnTo>
                <a:lnTo>
                  <a:pt x="1683" y="4"/>
                </a:lnTo>
                <a:close/>
              </a:path>
            </a:pathLst>
          </a:cu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4" name="任意多边形 3"/>
          <p:cNvSpPr/>
          <p:nvPr>
            <p:custDataLst>
              <p:tags r:id="rId3"/>
            </p:custDataLst>
          </p:nvPr>
        </p:nvSpPr>
        <p:spPr>
          <a:xfrm rot="5400000" flipV="1">
            <a:off x="3064669" y="1413007"/>
            <a:ext cx="1608296" cy="1373029"/>
          </a:xfrm>
          <a:custGeom>
            <a:avLst/>
            <a:gdLst>
              <a:gd name="connsiteX0" fmla="*/ 1683 w 3377"/>
              <a:gd name="connsiteY0" fmla="*/ 4 h 2883"/>
              <a:gd name="connsiteX1" fmla="*/ 3377 w 3377"/>
              <a:gd name="connsiteY1" fmla="*/ 0 h 2883"/>
              <a:gd name="connsiteX2" fmla="*/ 3377 w 3377"/>
              <a:gd name="connsiteY2" fmla="*/ 2883 h 2883"/>
              <a:gd name="connsiteX3" fmla="*/ 0 w 3377"/>
              <a:gd name="connsiteY3" fmla="*/ 2883 h 2883"/>
              <a:gd name="connsiteX4" fmla="*/ 1683 w 3377"/>
              <a:gd name="connsiteY4" fmla="*/ 4 h 2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 h="2883">
                <a:moveTo>
                  <a:pt x="1683" y="4"/>
                </a:moveTo>
                <a:lnTo>
                  <a:pt x="3377" y="0"/>
                </a:lnTo>
                <a:lnTo>
                  <a:pt x="3377" y="2883"/>
                </a:lnTo>
                <a:lnTo>
                  <a:pt x="0" y="2883"/>
                </a:lnTo>
                <a:lnTo>
                  <a:pt x="1683" y="4"/>
                </a:lnTo>
                <a:close/>
              </a:path>
            </a:pathLst>
          </a:cu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2" name="任意多边形 1"/>
          <p:cNvSpPr/>
          <p:nvPr>
            <p:custDataLst>
              <p:tags r:id="rId4"/>
            </p:custDataLst>
          </p:nvPr>
        </p:nvSpPr>
        <p:spPr>
          <a:xfrm rot="5400000" flipH="1">
            <a:off x="4471511" y="3053212"/>
            <a:ext cx="1608296" cy="1373029"/>
          </a:xfrm>
          <a:custGeom>
            <a:avLst/>
            <a:gdLst>
              <a:gd name="connsiteX0" fmla="*/ 1683 w 3377"/>
              <a:gd name="connsiteY0" fmla="*/ 4 h 2883"/>
              <a:gd name="connsiteX1" fmla="*/ 3377 w 3377"/>
              <a:gd name="connsiteY1" fmla="*/ 0 h 2883"/>
              <a:gd name="connsiteX2" fmla="*/ 3377 w 3377"/>
              <a:gd name="connsiteY2" fmla="*/ 2883 h 2883"/>
              <a:gd name="connsiteX3" fmla="*/ 0 w 3377"/>
              <a:gd name="connsiteY3" fmla="*/ 2883 h 2883"/>
              <a:gd name="connsiteX4" fmla="*/ 1683 w 3377"/>
              <a:gd name="connsiteY4" fmla="*/ 4 h 2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 h="2883">
                <a:moveTo>
                  <a:pt x="1683" y="4"/>
                </a:moveTo>
                <a:lnTo>
                  <a:pt x="3377" y="0"/>
                </a:lnTo>
                <a:lnTo>
                  <a:pt x="3377" y="2883"/>
                </a:lnTo>
                <a:lnTo>
                  <a:pt x="0" y="2883"/>
                </a:lnTo>
                <a:lnTo>
                  <a:pt x="1683" y="4"/>
                </a:lnTo>
                <a:close/>
              </a:path>
            </a:pathLst>
          </a:cu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2" name="任意多边形 11"/>
          <p:cNvSpPr/>
          <p:nvPr>
            <p:custDataLst>
              <p:tags r:id="rId5"/>
            </p:custDataLst>
          </p:nvPr>
        </p:nvSpPr>
        <p:spPr>
          <a:xfrm rot="16200000" flipH="1" flipV="1">
            <a:off x="4470559" y="1413007"/>
            <a:ext cx="1608296" cy="1373029"/>
          </a:xfrm>
          <a:custGeom>
            <a:avLst/>
            <a:gdLst>
              <a:gd name="connsiteX0" fmla="*/ 1683 w 3377"/>
              <a:gd name="connsiteY0" fmla="*/ 4 h 2883"/>
              <a:gd name="connsiteX1" fmla="*/ 3377 w 3377"/>
              <a:gd name="connsiteY1" fmla="*/ 0 h 2883"/>
              <a:gd name="connsiteX2" fmla="*/ 3377 w 3377"/>
              <a:gd name="connsiteY2" fmla="*/ 2883 h 2883"/>
              <a:gd name="connsiteX3" fmla="*/ 0 w 3377"/>
              <a:gd name="connsiteY3" fmla="*/ 2883 h 2883"/>
              <a:gd name="connsiteX4" fmla="*/ 1683 w 3377"/>
              <a:gd name="connsiteY4" fmla="*/ 4 h 2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 h="2883">
                <a:moveTo>
                  <a:pt x="1683" y="4"/>
                </a:moveTo>
                <a:lnTo>
                  <a:pt x="3377" y="0"/>
                </a:lnTo>
                <a:lnTo>
                  <a:pt x="3377" y="2883"/>
                </a:lnTo>
                <a:lnTo>
                  <a:pt x="0" y="2883"/>
                </a:lnTo>
                <a:lnTo>
                  <a:pt x="1683" y="4"/>
                </a:lnTo>
                <a:close/>
              </a:path>
            </a:pathLst>
          </a:cu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4" name="矩形 13"/>
          <p:cNvSpPr/>
          <p:nvPr>
            <p:custDataLst>
              <p:tags r:id="rId6"/>
            </p:custDataLst>
          </p:nvPr>
        </p:nvSpPr>
        <p:spPr>
          <a:xfrm>
            <a:off x="2579846" y="2043086"/>
            <a:ext cx="57150" cy="784384"/>
          </a:xfrm>
          <a:prstGeom prst="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8" name="文本框 17"/>
          <p:cNvSpPr txBox="1"/>
          <p:nvPr>
            <p:custDataLst>
              <p:tags r:id="rId7"/>
            </p:custDataLst>
          </p:nvPr>
        </p:nvSpPr>
        <p:spPr>
          <a:xfrm>
            <a:off x="570071" y="2043086"/>
            <a:ext cx="1897380" cy="321945"/>
          </a:xfrm>
          <a:prstGeom prst="rect">
            <a:avLst/>
          </a:prstGeom>
          <a:noFill/>
        </p:spPr>
        <p:txBody>
          <a:bodyPr wrap="none" rtlCol="0">
            <a:spAutoFit/>
          </a:bodyPr>
          <a:p>
            <a:pPr algn="l"/>
            <a:r>
              <a:rPr lang="zh-CN" altLang="en-US" sz="1500">
                <a:solidFill>
                  <a:srgbClr val="7578EC"/>
                </a:solidFill>
                <a:latin typeface="思源黑体 CN Bold" panose="020B0800000000000000" charset="-122"/>
                <a:ea typeface="思源黑体 CN Bold" panose="020B0800000000000000" charset="-122"/>
              </a:rPr>
              <a:t>（一）目标认同原则</a:t>
            </a:r>
            <a:endParaRPr lang="zh-CN" altLang="en-US" sz="1500">
              <a:solidFill>
                <a:srgbClr val="7578EC"/>
              </a:solidFill>
              <a:latin typeface="思源黑体 CN Bold" panose="020B0800000000000000" charset="-122"/>
              <a:ea typeface="思源黑体 CN Bold" panose="020B0800000000000000" charset="-122"/>
            </a:endParaRPr>
          </a:p>
        </p:txBody>
      </p:sp>
      <p:sp>
        <p:nvSpPr>
          <p:cNvPr id="20" name="矩形 19"/>
          <p:cNvSpPr/>
          <p:nvPr>
            <p:custDataLst>
              <p:tags r:id="rId8"/>
            </p:custDataLst>
          </p:nvPr>
        </p:nvSpPr>
        <p:spPr>
          <a:xfrm>
            <a:off x="2579846" y="3077501"/>
            <a:ext cx="57150" cy="784384"/>
          </a:xfrm>
          <a:prstGeom prst="rect">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5" name="文本框 14"/>
          <p:cNvSpPr txBox="1"/>
          <p:nvPr>
            <p:custDataLst>
              <p:tags r:id="rId9"/>
            </p:custDataLst>
          </p:nvPr>
        </p:nvSpPr>
        <p:spPr>
          <a:xfrm>
            <a:off x="570071" y="3173227"/>
            <a:ext cx="1897380" cy="321945"/>
          </a:xfrm>
          <a:prstGeom prst="rect">
            <a:avLst/>
          </a:prstGeom>
          <a:noFill/>
        </p:spPr>
        <p:txBody>
          <a:bodyPr wrap="none" rtlCol="0">
            <a:spAutoFit/>
          </a:bodyPr>
          <a:p>
            <a:pPr algn="l"/>
            <a:r>
              <a:rPr lang="zh-CN" altLang="en-US" sz="1500">
                <a:solidFill>
                  <a:srgbClr val="F35B06"/>
                </a:solidFill>
                <a:latin typeface="思源黑体 CN Bold" panose="020B0800000000000000" charset="-122"/>
                <a:ea typeface="思源黑体 CN Bold" panose="020B0800000000000000" charset="-122"/>
              </a:rPr>
              <a:t>（三）精简高效原则</a:t>
            </a:r>
            <a:endParaRPr lang="zh-CN" altLang="en-US" sz="1500">
              <a:solidFill>
                <a:srgbClr val="F35B06"/>
              </a:solidFill>
              <a:latin typeface="思源黑体 CN Bold" panose="020B0800000000000000" charset="-122"/>
              <a:ea typeface="思源黑体 CN Bold" panose="020B0800000000000000" charset="-122"/>
            </a:endParaRPr>
          </a:p>
        </p:txBody>
      </p:sp>
      <p:sp>
        <p:nvSpPr>
          <p:cNvPr id="16" name="矩形 15"/>
          <p:cNvSpPr/>
          <p:nvPr>
            <p:custDataLst>
              <p:tags r:id="rId10"/>
            </p:custDataLst>
          </p:nvPr>
        </p:nvSpPr>
        <p:spPr>
          <a:xfrm flipH="1">
            <a:off x="6520339" y="2033085"/>
            <a:ext cx="57150" cy="784384"/>
          </a:xfrm>
          <a:prstGeom prst="rect">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29" name="文本框 28"/>
          <p:cNvSpPr txBox="1"/>
          <p:nvPr>
            <p:custDataLst>
              <p:tags r:id="rId11"/>
            </p:custDataLst>
          </p:nvPr>
        </p:nvSpPr>
        <p:spPr>
          <a:xfrm flipH="1">
            <a:off x="6634639" y="2011654"/>
            <a:ext cx="1897380" cy="321945"/>
          </a:xfrm>
          <a:prstGeom prst="rect">
            <a:avLst/>
          </a:prstGeom>
          <a:noFill/>
        </p:spPr>
        <p:txBody>
          <a:bodyPr wrap="none" rtlCol="0">
            <a:spAutoFit/>
          </a:bodyPr>
          <a:p>
            <a:pPr algn="l"/>
            <a:r>
              <a:rPr lang="zh-CN" altLang="en-US" sz="1500">
                <a:solidFill>
                  <a:srgbClr val="F7B802"/>
                </a:solidFill>
                <a:latin typeface="思源黑体 CN Bold" panose="020B0800000000000000" charset="-122"/>
                <a:ea typeface="思源黑体 CN Bold" panose="020B0800000000000000" charset="-122"/>
              </a:rPr>
              <a:t>（二）优势互补原则</a:t>
            </a:r>
            <a:endParaRPr lang="zh-CN" altLang="en-US" sz="1500">
              <a:solidFill>
                <a:srgbClr val="F7B802"/>
              </a:solidFill>
              <a:latin typeface="思源黑体 CN Bold" panose="020B0800000000000000" charset="-122"/>
              <a:ea typeface="思源黑体 CN Bold" panose="020B0800000000000000" charset="-122"/>
            </a:endParaRPr>
          </a:p>
        </p:txBody>
      </p:sp>
      <p:sp>
        <p:nvSpPr>
          <p:cNvPr id="32" name="矩形 31"/>
          <p:cNvSpPr/>
          <p:nvPr>
            <p:custDataLst>
              <p:tags r:id="rId12"/>
            </p:custDataLst>
          </p:nvPr>
        </p:nvSpPr>
        <p:spPr>
          <a:xfrm flipH="1">
            <a:off x="6520815" y="3067500"/>
            <a:ext cx="57150" cy="784384"/>
          </a:xfrm>
          <a:prstGeom prst="rect">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18703"/>
              </a:solidFill>
            </a:endParaRPr>
          </a:p>
        </p:txBody>
      </p:sp>
      <p:sp>
        <p:nvSpPr>
          <p:cNvPr id="35" name="文本框 34"/>
          <p:cNvSpPr txBox="1"/>
          <p:nvPr>
            <p:custDataLst>
              <p:tags r:id="rId13"/>
            </p:custDataLst>
          </p:nvPr>
        </p:nvSpPr>
        <p:spPr>
          <a:xfrm flipH="1">
            <a:off x="6635115" y="3046069"/>
            <a:ext cx="1897380" cy="321945"/>
          </a:xfrm>
          <a:prstGeom prst="rect">
            <a:avLst/>
          </a:prstGeom>
          <a:noFill/>
        </p:spPr>
        <p:txBody>
          <a:bodyPr wrap="none" rtlCol="0">
            <a:spAutoFit/>
          </a:bodyPr>
          <a:p>
            <a:pPr algn="l"/>
            <a:r>
              <a:rPr lang="zh-CN" altLang="en-US" sz="1500">
                <a:solidFill>
                  <a:srgbClr val="F18703"/>
                </a:solidFill>
                <a:latin typeface="思源黑体 CN Bold" panose="020B0800000000000000" charset="-122"/>
                <a:ea typeface="思源黑体 CN Bold" panose="020B0800000000000000" charset="-122"/>
              </a:rPr>
              <a:t>（四）动态开放原则</a:t>
            </a:r>
            <a:endParaRPr lang="zh-CN" altLang="en-US" sz="1500">
              <a:solidFill>
                <a:srgbClr val="F18703"/>
              </a:solidFill>
              <a:latin typeface="思源黑体 CN Bold" panose="020B0800000000000000" charset="-122"/>
              <a:ea typeface="思源黑体 CN Bold" panose="020B0800000000000000" charset="-122"/>
            </a:endParaRPr>
          </a:p>
        </p:txBody>
      </p:sp>
      <p:pic>
        <p:nvPicPr>
          <p:cNvPr id="41" name="图片 40" descr="333639373138363b343435303830323bb9a4d7f7d7f7b7e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742373" y="2202154"/>
            <a:ext cx="353378" cy="353378"/>
          </a:xfrm>
          <a:prstGeom prst="rect">
            <a:avLst/>
          </a:prstGeom>
        </p:spPr>
      </p:pic>
      <p:pic>
        <p:nvPicPr>
          <p:cNvPr id="42" name="图片 41" descr="333639373138363b343435303831343bb9b5cd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100638" y="2228347"/>
            <a:ext cx="300514" cy="300514"/>
          </a:xfrm>
          <a:prstGeom prst="rect">
            <a:avLst/>
          </a:prstGeom>
        </p:spPr>
      </p:pic>
      <p:pic>
        <p:nvPicPr>
          <p:cNvPr id="43" name="图片 42" descr="343435383036303b343532343135363bb9dcc0edc4a3cab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49691" y="3355155"/>
            <a:ext cx="250031" cy="250031"/>
          </a:xfrm>
          <a:prstGeom prst="rect">
            <a:avLst/>
          </a:prstGeom>
        </p:spPr>
      </p:pic>
      <p:pic>
        <p:nvPicPr>
          <p:cNvPr id="44" name="图片 43" descr="343439383331313b343532303032323bb2fac6b7d5b9cab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745706" y="3288480"/>
            <a:ext cx="350044" cy="350044"/>
          </a:xfrm>
          <a:prstGeom prst="rect">
            <a:avLst/>
          </a:prstGeom>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09294" y="633475"/>
            <a:ext cx="3178016" cy="368300"/>
            <a:chOff x="4012392" y="844034"/>
            <a:chExt cx="4237355" cy="491067"/>
          </a:xfrm>
        </p:grpSpPr>
        <p:sp>
          <p:nvSpPr>
            <p:cNvPr id="6" name="文本框 5"/>
            <p:cNvSpPr txBox="1"/>
            <p:nvPr/>
          </p:nvSpPr>
          <p:spPr>
            <a:xfrm>
              <a:off x="4012392" y="844034"/>
              <a:ext cx="42373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四、创业团队组建的主要工作</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cxnSp>
        <p:nvCxnSpPr>
          <p:cNvPr id="52" name="Straight Connector 49"/>
          <p:cNvCxnSpPr/>
          <p:nvPr>
            <p:custDataLst>
              <p:tags r:id="rId2"/>
            </p:custDataLst>
          </p:nvPr>
        </p:nvCxnSpPr>
        <p:spPr>
          <a:xfrm>
            <a:off x="2326244" y="2475045"/>
            <a:ext cx="76581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3"/>
            </p:custDataLst>
          </p:nvPr>
        </p:nvCxnSpPr>
        <p:spPr>
          <a:xfrm>
            <a:off x="2326244" y="3711390"/>
            <a:ext cx="1031558"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4"/>
            </p:custDataLst>
          </p:nvPr>
        </p:nvCxnSpPr>
        <p:spPr>
          <a:xfrm>
            <a:off x="4893231" y="1364430"/>
            <a:ext cx="676751"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5"/>
            </p:custDataLst>
          </p:nvPr>
        </p:nvCxnSpPr>
        <p:spPr>
          <a:xfrm>
            <a:off x="5972890" y="2475045"/>
            <a:ext cx="76581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6"/>
            </p:custDataLst>
          </p:nvPr>
        </p:nvCxnSpPr>
        <p:spPr>
          <a:xfrm>
            <a:off x="5837635" y="3711390"/>
            <a:ext cx="1073944"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7"/>
            </p:custDataLst>
          </p:nvPr>
        </p:nvSpPr>
        <p:spPr bwMode="auto">
          <a:xfrm>
            <a:off x="4854655" y="1781625"/>
            <a:ext cx="1365409" cy="1386364"/>
          </a:xfrm>
          <a:prstGeom prst="ellipse">
            <a:avLst/>
          </a:prstGeom>
          <a:solidFill>
            <a:srgbClr val="60A9C3"/>
          </a:solidFill>
          <a:ln w="76200">
            <a:solidFill>
              <a:srgbClr val="60A9C3">
                <a:lumMod val="20000"/>
                <a:lumOff val="80000"/>
              </a:srgbClr>
            </a:solidFill>
          </a:ln>
        </p:spPr>
        <p:txBody>
          <a:bodyPr vert="horz" wrap="square" lIns="91440" tIns="45720" rIns="91440" bIns="45720" numCol="1" anchor="t" anchorCtr="0" compatLnSpc="1"/>
          <a:lstStyle/>
          <a:p>
            <a:pPr marL="0" marR="0" lvl="0" indent="0" defTabSz="914400" eaLnBrk="1" latinLnBrk="0" hangingPunct="1">
              <a:lnSpc>
                <a:spcPct val="120000"/>
              </a:lnSpc>
              <a:buClrTx/>
              <a:buSzTx/>
              <a:buFontTx/>
              <a:buNone/>
            </a:pPr>
            <a:endParaRPr kumimoji="0" lang="en-US"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8"/>
            </p:custDataLst>
          </p:nvPr>
        </p:nvSpPr>
        <p:spPr bwMode="auto">
          <a:xfrm>
            <a:off x="3867865" y="1182502"/>
            <a:ext cx="1365409" cy="1386364"/>
          </a:xfrm>
          <a:prstGeom prst="ellipse">
            <a:avLst/>
          </a:prstGeom>
          <a:solidFill>
            <a:srgbClr val="519BDF"/>
          </a:solidFill>
          <a:ln w="76200">
            <a:solidFill>
              <a:srgbClr val="519BDF">
                <a:lumMod val="20000"/>
                <a:lumOff val="80000"/>
              </a:srgbClr>
            </a:solidFill>
          </a:ln>
        </p:spPr>
        <p:txBody>
          <a:bodyPr vert="horz" wrap="square" lIns="91440" tIns="45720" rIns="91440" bIns="45720" numCol="1" anchor="t" anchorCtr="0" compatLnSpc="1"/>
          <a:lstStyle/>
          <a:p>
            <a:pPr marL="0" marR="0" lvl="0" indent="0" defTabSz="914400" eaLnBrk="1" latinLnBrk="0" hangingPunct="1">
              <a:lnSpc>
                <a:spcPct val="120000"/>
              </a:lnSpc>
              <a:buClrTx/>
              <a:buSzTx/>
              <a:buFontTx/>
              <a:buNone/>
            </a:pPr>
            <a:endParaRPr kumimoji="0" lang="en-US"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9"/>
            </p:custDataLst>
          </p:nvPr>
        </p:nvSpPr>
        <p:spPr bwMode="auto">
          <a:xfrm>
            <a:off x="2997280" y="1781625"/>
            <a:ext cx="1365409" cy="1386364"/>
          </a:xfrm>
          <a:prstGeom prst="ellipse">
            <a:avLst/>
          </a:prstGeom>
          <a:solidFill>
            <a:srgbClr val="8CD16D"/>
          </a:solidFill>
          <a:ln w="76200">
            <a:solidFill>
              <a:srgbClr val="8CD16D">
                <a:lumMod val="20000"/>
                <a:lumOff val="80000"/>
              </a:srgbClr>
            </a:solidFill>
          </a:ln>
        </p:spPr>
        <p:txBody>
          <a:bodyPr vert="horz" wrap="square" lIns="91440" tIns="45720" rIns="91440" bIns="45720" numCol="1" anchor="t" anchorCtr="0" compatLnSpc="1"/>
          <a:lstStyle/>
          <a:p>
            <a:pPr marL="0" marR="0" lvl="0" indent="0" defTabSz="914400" eaLnBrk="1" latinLnBrk="0" hangingPunct="1">
              <a:lnSpc>
                <a:spcPct val="120000"/>
              </a:lnSpc>
              <a:buClrTx/>
              <a:buSzTx/>
              <a:buFontTx/>
              <a:buNone/>
            </a:pPr>
            <a:endParaRPr kumimoji="0" lang="en-US"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10"/>
            </p:custDataLst>
          </p:nvPr>
        </p:nvSpPr>
        <p:spPr bwMode="auto">
          <a:xfrm>
            <a:off x="4550807" y="2920339"/>
            <a:ext cx="1365409" cy="1386364"/>
          </a:xfrm>
          <a:prstGeom prst="ellipse">
            <a:avLst/>
          </a:prstGeom>
          <a:solidFill>
            <a:srgbClr val="6FB6A6"/>
          </a:solidFill>
          <a:ln w="76200">
            <a:solidFill>
              <a:srgbClr val="6FB6A6">
                <a:lumMod val="20000"/>
                <a:lumOff val="80000"/>
              </a:srgbClr>
            </a:solidFill>
          </a:ln>
        </p:spPr>
        <p:txBody>
          <a:bodyPr vert="horz" wrap="square" lIns="91440" tIns="45720" rIns="91440" bIns="45720" numCol="1" anchor="t" anchorCtr="0" compatLnSpc="1"/>
          <a:lstStyle/>
          <a:p>
            <a:pPr marL="0" marR="0" lvl="0" indent="0" defTabSz="914400" eaLnBrk="1" latinLnBrk="0" hangingPunct="1">
              <a:lnSpc>
                <a:spcPct val="120000"/>
              </a:lnSpc>
              <a:buClrTx/>
              <a:buSzTx/>
              <a:buFontTx/>
              <a:buNone/>
            </a:pPr>
            <a:endParaRPr kumimoji="0" lang="en-US"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1"/>
            </p:custDataLst>
          </p:nvPr>
        </p:nvSpPr>
        <p:spPr bwMode="auto">
          <a:xfrm>
            <a:off x="3304937" y="2920339"/>
            <a:ext cx="1365409" cy="1386364"/>
          </a:xfrm>
          <a:prstGeom prst="ellipse">
            <a:avLst/>
          </a:prstGeom>
          <a:solidFill>
            <a:srgbClr val="7DC48A"/>
          </a:solidFill>
          <a:ln w="76200">
            <a:solidFill>
              <a:srgbClr val="7DC48A">
                <a:lumMod val="20000"/>
                <a:lumOff val="80000"/>
              </a:srgbClr>
            </a:solidFill>
          </a:ln>
        </p:spPr>
        <p:txBody>
          <a:bodyPr vert="horz" wrap="square" lIns="91440" tIns="45720" rIns="91440" bIns="45720" numCol="1" anchor="t" anchorCtr="0" compatLnSpc="1"/>
          <a:lstStyle/>
          <a:p>
            <a:pPr marL="0" marR="0" lvl="0" indent="0" defTabSz="914400" eaLnBrk="1" latinLnBrk="0" hangingPunct="1">
              <a:lnSpc>
                <a:spcPct val="120000"/>
              </a:lnSpc>
              <a:buClrTx/>
              <a:buSzTx/>
              <a:buFontTx/>
              <a:buNone/>
            </a:pPr>
            <a:endParaRPr kumimoji="0" lang="en-US"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2"/>
            </p:custDataLst>
          </p:nvPr>
        </p:nvSpPr>
        <p:spPr bwMode="auto">
          <a:xfrm>
            <a:off x="6355795" y="2194534"/>
            <a:ext cx="539115" cy="547211"/>
          </a:xfrm>
          <a:prstGeom prst="ellipse">
            <a:avLst/>
          </a:prstGeom>
          <a:solidFill>
            <a:srgbClr val="60A9C3"/>
          </a:solidFill>
          <a:ln w="38100">
            <a:solidFill>
              <a:srgbClr val="60A9C3">
                <a:lumMod val="20000"/>
                <a:lumOff val="80000"/>
              </a:srgbClr>
            </a:solidFill>
          </a:ln>
        </p:spPr>
        <p:txBody>
          <a:bodyPr vert="horz" wrap="square" lIns="68580" tIns="34290" rIns="68580" bIns="3429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3"/>
            </p:custDataLst>
          </p:nvPr>
        </p:nvSpPr>
        <p:spPr bwMode="auto">
          <a:xfrm>
            <a:off x="6355795" y="3454691"/>
            <a:ext cx="539115" cy="547211"/>
          </a:xfrm>
          <a:prstGeom prst="ellipse">
            <a:avLst/>
          </a:prstGeom>
          <a:solidFill>
            <a:srgbClr val="6FB6A6"/>
          </a:solidFill>
          <a:ln w="38100">
            <a:solidFill>
              <a:srgbClr val="6FB6A6">
                <a:lumMod val="20000"/>
                <a:lumOff val="80000"/>
              </a:srgbClr>
            </a:solidFill>
          </a:ln>
        </p:spPr>
        <p:txBody>
          <a:bodyPr vert="horz" wrap="square" lIns="68580" tIns="34290" rIns="68580" bIns="3429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4"/>
            </p:custDataLst>
          </p:nvPr>
        </p:nvSpPr>
        <p:spPr bwMode="auto">
          <a:xfrm>
            <a:off x="5485686" y="1092491"/>
            <a:ext cx="539115" cy="547211"/>
          </a:xfrm>
          <a:prstGeom prst="ellipse">
            <a:avLst/>
          </a:prstGeom>
          <a:solidFill>
            <a:srgbClr val="519BDF"/>
          </a:solidFill>
          <a:ln w="38100">
            <a:solidFill>
              <a:srgbClr val="519BDF">
                <a:lumMod val="20000"/>
                <a:lumOff val="80000"/>
              </a:srgbClr>
            </a:solidFill>
          </a:ln>
        </p:spPr>
        <p:txBody>
          <a:bodyPr vert="horz" wrap="square" lIns="68580" tIns="34290" rIns="68580" bIns="3429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5"/>
            </p:custDataLst>
          </p:nvPr>
        </p:nvSpPr>
        <p:spPr bwMode="auto">
          <a:xfrm>
            <a:off x="2170034" y="3454691"/>
            <a:ext cx="539115" cy="547211"/>
          </a:xfrm>
          <a:prstGeom prst="ellipse">
            <a:avLst/>
          </a:prstGeom>
          <a:solidFill>
            <a:srgbClr val="7DC48A"/>
          </a:solidFill>
          <a:ln w="38100">
            <a:solidFill>
              <a:srgbClr val="7DC48A">
                <a:lumMod val="20000"/>
                <a:lumOff val="80000"/>
              </a:srgbClr>
            </a:solidFill>
          </a:ln>
        </p:spPr>
        <p:txBody>
          <a:bodyPr vert="horz" wrap="square" lIns="68580" tIns="34290" rIns="68580" bIns="3429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6"/>
            </p:custDataLst>
          </p:nvPr>
        </p:nvSpPr>
        <p:spPr bwMode="auto">
          <a:xfrm>
            <a:off x="2170034" y="2173102"/>
            <a:ext cx="539115" cy="547211"/>
          </a:xfrm>
          <a:prstGeom prst="ellipse">
            <a:avLst/>
          </a:prstGeom>
          <a:solidFill>
            <a:srgbClr val="8CD16D"/>
          </a:solidFill>
          <a:ln w="38100">
            <a:solidFill>
              <a:srgbClr val="8CD16D">
                <a:lumMod val="20000"/>
                <a:lumOff val="80000"/>
              </a:srgbClr>
            </a:solidFill>
          </a:ln>
        </p:spPr>
        <p:txBody>
          <a:bodyPr vert="horz" wrap="square" lIns="68580" tIns="34290" rIns="68580" bIns="3429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7"/>
            </p:custDataLst>
          </p:nvPr>
        </p:nvSpPr>
        <p:spPr bwMode="auto">
          <a:xfrm>
            <a:off x="3943589" y="2171197"/>
            <a:ext cx="1354931" cy="1375886"/>
          </a:xfrm>
          <a:prstGeom prst="ellipse">
            <a:avLst/>
          </a:prstGeom>
          <a:solidFill>
            <a:sysClr val="window" lastClr="FFFFFF"/>
          </a:solidFill>
          <a:ln w="152400">
            <a:solidFill>
              <a:sysClr val="window" lastClr="FFFFFF"/>
            </a:solidFill>
          </a:ln>
        </p:spPr>
        <p:txBody>
          <a:bodyPr vert="horz" wrap="square" lIns="91440" tIns="45720" rIns="91440" bIns="45720" numCol="1" anchor="t" anchorCtr="0" compatLnSpc="1"/>
          <a:lstStyle/>
          <a:p>
            <a:pPr>
              <a:lnSpc>
                <a:spcPct val="120000"/>
              </a:lnSpc>
            </a:pPr>
            <a:endParaRPr lang="en-US"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8"/>
            </p:custDataLst>
          </p:nvPr>
        </p:nvSpPr>
        <p:spPr>
          <a:xfrm rot="5400000">
            <a:off x="3943112" y="2178817"/>
            <a:ext cx="1354931" cy="1354931"/>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9"/>
            </p:custDataLst>
          </p:nvPr>
        </p:nvSpPr>
        <p:spPr>
          <a:xfrm rot="5400000">
            <a:off x="3943112" y="2178817"/>
            <a:ext cx="1354931" cy="1354931"/>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20"/>
            </p:custDataLst>
          </p:nvPr>
        </p:nvSpPr>
        <p:spPr>
          <a:xfrm rot="5400000">
            <a:off x="3943112" y="2178817"/>
            <a:ext cx="1354931" cy="1354931"/>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1"/>
            </p:custDataLst>
          </p:nvPr>
        </p:nvSpPr>
        <p:spPr>
          <a:xfrm rot="5400000">
            <a:off x="3943112" y="2178817"/>
            <a:ext cx="1354931" cy="1354931"/>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2"/>
            </p:custDataLst>
          </p:nvPr>
        </p:nvSpPr>
        <p:spPr>
          <a:xfrm rot="5400000">
            <a:off x="3943112" y="2178817"/>
            <a:ext cx="1354931" cy="1354931"/>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3"/>
            </p:custDataLst>
          </p:nvPr>
        </p:nvSpPr>
        <p:spPr>
          <a:xfrm>
            <a:off x="471567" y="1818137"/>
            <a:ext cx="1705928" cy="1102043"/>
          </a:xfrm>
          <a:prstGeom prst="rect">
            <a:avLst/>
          </a:prstGeom>
          <a:noFill/>
        </p:spPr>
        <p:txBody>
          <a:bodyPr wrap="square" rtlCol="0" anchor="ctr" anchorCtr="0">
            <a:normAutofit/>
          </a:bodyPr>
          <a:lstStyle/>
          <a:p>
            <a:pPr algn="l" fontAlgn="auto">
              <a:lnSpc>
                <a:spcPct val="150000"/>
              </a:lnSpc>
            </a:pPr>
            <a:r>
              <a:rPr lang="zh-CN" altLang="en-US" sz="15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（五）构建创业团队制度体系</a:t>
            </a:r>
            <a:endParaRPr lang="zh-CN" altLang="en-US" sz="15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4"/>
            </p:custDataLst>
          </p:nvPr>
        </p:nvSpPr>
        <p:spPr>
          <a:xfrm>
            <a:off x="431721" y="3062420"/>
            <a:ext cx="1705928" cy="1102043"/>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500" dirty="0">
                <a:solidFill>
                  <a:sysClr val="windowText" lastClr="000000">
                    <a:lumMod val="75000"/>
                    <a:lumOff val="25000"/>
                  </a:sysClr>
                </a:solidFill>
                <a:uFillTx/>
                <a:sym typeface="Arial" panose="020B0604020202020204" pitchFamily="34" charset="0"/>
              </a:rPr>
              <a:t>（四）职权划分</a:t>
            </a:r>
            <a:endParaRPr lang="zh-CN" altLang="en-US" sz="15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5"/>
            </p:custDataLst>
          </p:nvPr>
        </p:nvSpPr>
        <p:spPr>
          <a:xfrm>
            <a:off x="6894830" y="1955800"/>
            <a:ext cx="1705610" cy="110236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500" dirty="0">
                <a:solidFill>
                  <a:sysClr val="windowText" lastClr="000000">
                    <a:lumMod val="75000"/>
                    <a:lumOff val="25000"/>
                  </a:sysClr>
                </a:solidFill>
                <a:uFillTx/>
                <a:sym typeface="Arial" panose="020B0604020202020204" pitchFamily="34" charset="0"/>
              </a:rPr>
              <a:t>（二）制订创业计划</a:t>
            </a:r>
            <a:endParaRPr lang="zh-CN" altLang="en-US" sz="15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6"/>
            </p:custDataLst>
          </p:nvPr>
        </p:nvSpPr>
        <p:spPr>
          <a:xfrm>
            <a:off x="6846491" y="3174656"/>
            <a:ext cx="1705928" cy="1102043"/>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500" dirty="0">
                <a:solidFill>
                  <a:sysClr val="windowText" lastClr="000000">
                    <a:lumMod val="75000"/>
                    <a:lumOff val="25000"/>
                  </a:sysClr>
                </a:solidFill>
                <a:uFillTx/>
                <a:sym typeface="Arial" panose="020B0604020202020204" pitchFamily="34" charset="0"/>
              </a:rPr>
              <a:t>（三）招募合适的人员</a:t>
            </a:r>
            <a:endParaRPr lang="zh-CN" altLang="en-US" sz="15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7"/>
            </p:custDataLst>
          </p:nvPr>
        </p:nvSpPr>
        <p:spPr>
          <a:xfrm>
            <a:off x="6195695" y="837565"/>
            <a:ext cx="2200910" cy="110236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500" dirty="0">
                <a:solidFill>
                  <a:sysClr val="windowText" lastClr="000000">
                    <a:lumMod val="75000"/>
                    <a:lumOff val="25000"/>
                  </a:sysClr>
                </a:solidFill>
                <a:uFillTx/>
                <a:sym typeface="Arial" panose="020B0604020202020204" pitchFamily="34" charset="0"/>
              </a:rPr>
              <a:t>（一）明确创业目标</a:t>
            </a:r>
            <a:endParaRPr lang="zh-CN" altLang="en-US" sz="1500" dirty="0">
              <a:solidFill>
                <a:sysClr val="windowText" lastClr="000000">
                  <a:lumMod val="75000"/>
                  <a:lumOff val="25000"/>
                </a:sysClr>
              </a:solidFill>
              <a:uFillTx/>
              <a:sym typeface="Arial" panose="020B0604020202020204" pitchFamily="34" charset="0"/>
            </a:endParaRPr>
          </a:p>
        </p:txBody>
      </p:sp>
      <p:pic>
        <p:nvPicPr>
          <p:cNvPr id="5" name="图形 1"/>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707369" y="3378015"/>
            <a:ext cx="471488" cy="535781"/>
          </a:xfrm>
          <a:prstGeom prst="rect">
            <a:avLst/>
          </a:prstGeom>
        </p:spPr>
      </p:pic>
      <p:pic>
        <p:nvPicPr>
          <p:cNvPr id="11" name="图形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165646" y="3367061"/>
            <a:ext cx="271463" cy="492919"/>
          </a:xfrm>
          <a:prstGeom prst="rect">
            <a:avLst/>
          </a:prstGeom>
        </p:spPr>
      </p:pic>
      <p:pic>
        <p:nvPicPr>
          <p:cNvPr id="13" name="图形 3"/>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420440" y="2293117"/>
            <a:ext cx="342900" cy="364331"/>
          </a:xfrm>
          <a:prstGeom prst="rect">
            <a:avLst/>
          </a:prstGeom>
        </p:spPr>
      </p:pic>
      <p:pic>
        <p:nvPicPr>
          <p:cNvPr id="17" name="图形 4"/>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4366975" y="1603507"/>
            <a:ext cx="507206" cy="350044"/>
          </a:xfrm>
          <a:prstGeom prst="rect">
            <a:avLst/>
          </a:prstGeom>
        </p:spPr>
      </p:pic>
      <p:pic>
        <p:nvPicPr>
          <p:cNvPr id="19" name="图形 5"/>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3377327" y="2253589"/>
            <a:ext cx="428625" cy="442913"/>
          </a:xfrm>
          <a:prstGeom prst="rect">
            <a:avLst/>
          </a:prstGeom>
        </p:spPr>
      </p:pic>
      <p:pic>
        <p:nvPicPr>
          <p:cNvPr id="21" name="图形 6"/>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4406504" y="2655544"/>
            <a:ext cx="428625" cy="407194"/>
          </a:xfrm>
          <a:prstGeom prst="rect">
            <a:avLst/>
          </a:prstGeom>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269105" cy="1479312"/>
            <a:chOff x="3976254" y="2528454"/>
            <a:chExt cx="569214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24891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创业团队管理</a:t>
              </a:r>
              <a:endParaRPr lang="zh-CN" altLang="en-US" sz="3000">
                <a:latin typeface="汉仪汉黑W" panose="00020600040101010101" charset="-122"/>
                <a:ea typeface="汉仪汉黑W" panose="00020600040101010101" charset="-122"/>
                <a:cs typeface="汉仪汉黑W" panose="00020600040101010101" charset="-122"/>
              </a:endParaRPr>
            </a:p>
          </p:txBody>
        </p:sp>
      </p:grpSp>
      <p:sp>
        <p:nvSpPr>
          <p:cNvPr id="3" name="文本框 2"/>
          <p:cNvSpPr txBox="1"/>
          <p:nvPr/>
        </p:nvSpPr>
        <p:spPr>
          <a:xfrm>
            <a:off x="4584859" y="3735202"/>
            <a:ext cx="3048000" cy="299085"/>
          </a:xfrm>
          <a:prstGeom prst="rect">
            <a:avLst/>
          </a:prstGeom>
          <a:noFill/>
        </p:spPr>
        <p:txBody>
          <a:bodyPr wrap="square" rtlCol="0">
            <a:spAutoFit/>
          </a:bodyPr>
          <a:p>
            <a:endParaRPr lang="zh-CN" altLang="en-US" sz="1350"/>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38283" y="637762"/>
            <a:ext cx="4129564" cy="368300"/>
            <a:chOff x="3384377" y="849749"/>
            <a:chExt cx="5506085" cy="491067"/>
          </a:xfrm>
        </p:grpSpPr>
        <p:sp>
          <p:nvSpPr>
            <p:cNvPr id="6" name="文本框 5"/>
            <p:cNvSpPr txBox="1"/>
            <p:nvPr/>
          </p:nvSpPr>
          <p:spPr>
            <a:xfrm>
              <a:off x="3384377" y="849749"/>
              <a:ext cx="550608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一、建立以团队理念为核心的公司愿景</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779145" y="1662562"/>
            <a:ext cx="3367564" cy="196088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真正有效的管理是能够激发人的内在动机，靠人的主观能动性进行自我管理。创业者要带领创业团队取得成功，最有效的办法是建立以团队理念为核心的公司愿景，通过公司愿景的力量激发创业团队成员发挥自身潜能去实现创业目标。</a:t>
            </a:r>
            <a:endParaRPr lang="zh-CN" altLang="en-US" sz="1350">
              <a:latin typeface="宋体" panose="02010600030101010101" pitchFamily="2" charset="-122"/>
              <a:ea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4873466" y="1335379"/>
            <a:ext cx="3469005" cy="2473643"/>
          </a:xfrm>
          <a:prstGeom prst="rect">
            <a:avLst/>
          </a:prstGeom>
          <a:noFill/>
          <a:ln w="9525">
            <a:noFill/>
          </a:ln>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38283" y="637762"/>
            <a:ext cx="4129564" cy="368300"/>
            <a:chOff x="3384377" y="849749"/>
            <a:chExt cx="5506085" cy="491067"/>
          </a:xfrm>
        </p:grpSpPr>
        <p:sp>
          <p:nvSpPr>
            <p:cNvPr id="6" name="文本框 5"/>
            <p:cNvSpPr txBox="1"/>
            <p:nvPr/>
          </p:nvSpPr>
          <p:spPr>
            <a:xfrm>
              <a:off x="3384377" y="849749"/>
              <a:ext cx="550608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二、建立合理的企业所有权分配机制</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椭圆 1"/>
          <p:cNvSpPr/>
          <p:nvPr>
            <p:custDataLst>
              <p:tags r:id="rId2"/>
            </p:custDataLst>
          </p:nvPr>
        </p:nvSpPr>
        <p:spPr>
          <a:xfrm>
            <a:off x="4140041" y="2158339"/>
            <a:ext cx="917734" cy="917734"/>
          </a:xfrm>
          <a:prstGeom prst="ellipse">
            <a:avLst/>
          </a:prstGeom>
          <a:solidFill>
            <a:srgbClr val="FFF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solidFill>
                <a:srgbClr val="000000"/>
              </a:solidFill>
              <a:cs typeface="MiSans" panose="00000500000000000000" charset="-122"/>
            </a:endParaRPr>
          </a:p>
        </p:txBody>
      </p:sp>
      <p:sp>
        <p:nvSpPr>
          <p:cNvPr id="3" name="椭圆 2"/>
          <p:cNvSpPr/>
          <p:nvPr>
            <p:custDataLst>
              <p:tags r:id="rId3"/>
            </p:custDataLst>
          </p:nvPr>
        </p:nvSpPr>
        <p:spPr>
          <a:xfrm>
            <a:off x="3396139" y="1414436"/>
            <a:ext cx="2405539" cy="2405539"/>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4" name="椭圆 3"/>
          <p:cNvSpPr/>
          <p:nvPr>
            <p:custDataLst>
              <p:tags r:id="rId4"/>
            </p:custDataLst>
          </p:nvPr>
        </p:nvSpPr>
        <p:spPr>
          <a:xfrm>
            <a:off x="3753326" y="1771147"/>
            <a:ext cx="1692116" cy="1692116"/>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1" name="任意多边形 12"/>
          <p:cNvSpPr/>
          <p:nvPr>
            <p:custDataLst>
              <p:tags r:id="rId5"/>
            </p:custDataLst>
          </p:nvPr>
        </p:nvSpPr>
        <p:spPr bwMode="auto">
          <a:xfrm>
            <a:off x="3638550" y="1655419"/>
            <a:ext cx="1920716" cy="1924050"/>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D0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2" name="任意多边形 13"/>
          <p:cNvSpPr/>
          <p:nvPr>
            <p:custDataLst>
              <p:tags r:id="rId6"/>
            </p:custDataLst>
          </p:nvPr>
        </p:nvSpPr>
        <p:spPr bwMode="auto">
          <a:xfrm>
            <a:off x="3288030" y="1326806"/>
            <a:ext cx="2621756" cy="2580799"/>
          </a:xfrm>
          <a:custGeom>
            <a:avLst/>
            <a:gdLst>
              <a:gd name="T0" fmla="*/ 654 w 654"/>
              <a:gd name="T1" fmla="*/ 406 h 644"/>
              <a:gd name="T2" fmla="*/ 619 w 654"/>
              <a:gd name="T3" fmla="*/ 322 h 644"/>
              <a:gd name="T4" fmla="*/ 563 w 654"/>
              <a:gd name="T5" fmla="*/ 395 h 644"/>
              <a:gd name="T6" fmla="*/ 583 w 654"/>
              <a:gd name="T7" fmla="*/ 397 h 644"/>
              <a:gd name="T8" fmla="*/ 322 w 654"/>
              <a:gd name="T9" fmla="*/ 593 h 644"/>
              <a:gd name="T10" fmla="*/ 51 w 654"/>
              <a:gd name="T11" fmla="*/ 322 h 644"/>
              <a:gd name="T12" fmla="*/ 299 w 654"/>
              <a:gd name="T13" fmla="*/ 52 h 644"/>
              <a:gd name="T14" fmla="*/ 322 w 654"/>
              <a:gd name="T15" fmla="*/ 27 h 644"/>
              <a:gd name="T16" fmla="*/ 322 w 654"/>
              <a:gd name="T17" fmla="*/ 27 h 644"/>
              <a:gd name="T18" fmla="*/ 295 w 654"/>
              <a:gd name="T19" fmla="*/ 2 h 644"/>
              <a:gd name="T20" fmla="*/ 0 w 654"/>
              <a:gd name="T21" fmla="*/ 322 h 644"/>
              <a:gd name="T22" fmla="*/ 322 w 654"/>
              <a:gd name="T23" fmla="*/ 644 h 644"/>
              <a:gd name="T24" fmla="*/ 525 w 654"/>
              <a:gd name="T25" fmla="*/ 572 h 644"/>
              <a:gd name="T26" fmla="*/ 633 w 654"/>
              <a:gd name="T27" fmla="*/ 404 h 644"/>
              <a:gd name="T28" fmla="*/ 654 w 654"/>
              <a:gd name="T29" fmla="*/ 4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644">
                <a:moveTo>
                  <a:pt x="654" y="406"/>
                </a:moveTo>
                <a:cubicBezTo>
                  <a:pt x="619" y="322"/>
                  <a:pt x="619" y="322"/>
                  <a:pt x="619" y="322"/>
                </a:cubicBezTo>
                <a:cubicBezTo>
                  <a:pt x="563" y="395"/>
                  <a:pt x="563" y="395"/>
                  <a:pt x="563" y="395"/>
                </a:cubicBezTo>
                <a:cubicBezTo>
                  <a:pt x="583" y="397"/>
                  <a:pt x="583" y="397"/>
                  <a:pt x="583" y="397"/>
                </a:cubicBezTo>
                <a:cubicBezTo>
                  <a:pt x="550" y="512"/>
                  <a:pt x="443" y="593"/>
                  <a:pt x="322" y="593"/>
                </a:cubicBezTo>
                <a:cubicBezTo>
                  <a:pt x="173" y="593"/>
                  <a:pt x="51" y="472"/>
                  <a:pt x="51" y="322"/>
                </a:cubicBezTo>
                <a:cubicBezTo>
                  <a:pt x="51" y="181"/>
                  <a:pt x="161" y="64"/>
                  <a:pt x="299" y="52"/>
                </a:cubicBezTo>
                <a:cubicBezTo>
                  <a:pt x="312" y="51"/>
                  <a:pt x="322" y="40"/>
                  <a:pt x="322" y="27"/>
                </a:cubicBezTo>
                <a:cubicBezTo>
                  <a:pt x="322" y="27"/>
                  <a:pt x="322" y="27"/>
                  <a:pt x="322" y="27"/>
                </a:cubicBezTo>
                <a:cubicBezTo>
                  <a:pt x="322" y="12"/>
                  <a:pt x="310" y="0"/>
                  <a:pt x="295" y="2"/>
                </a:cubicBezTo>
                <a:cubicBezTo>
                  <a:pt x="130" y="15"/>
                  <a:pt x="0" y="154"/>
                  <a:pt x="0" y="322"/>
                </a:cubicBezTo>
                <a:cubicBezTo>
                  <a:pt x="0" y="500"/>
                  <a:pt x="145" y="644"/>
                  <a:pt x="322" y="644"/>
                </a:cubicBezTo>
                <a:cubicBezTo>
                  <a:pt x="396" y="644"/>
                  <a:pt x="468" y="618"/>
                  <a:pt x="525" y="572"/>
                </a:cubicBezTo>
                <a:cubicBezTo>
                  <a:pt x="578" y="529"/>
                  <a:pt x="616" y="470"/>
                  <a:pt x="633" y="404"/>
                </a:cubicBezTo>
                <a:lnTo>
                  <a:pt x="654" y="406"/>
                </a:lnTo>
                <a:close/>
              </a:path>
            </a:pathLst>
          </a:custGeom>
          <a:solidFill>
            <a:srgbClr val="164F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4" name="椭圆 13"/>
          <p:cNvSpPr/>
          <p:nvPr>
            <p:custDataLst>
              <p:tags r:id="rId7"/>
            </p:custDataLst>
          </p:nvPr>
        </p:nvSpPr>
        <p:spPr>
          <a:xfrm rot="11460000">
            <a:off x="4107656" y="2125954"/>
            <a:ext cx="982980" cy="982980"/>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5" name="任意多边形 12"/>
          <p:cNvSpPr/>
          <p:nvPr>
            <p:custDataLst>
              <p:tags r:id="rId8"/>
            </p:custDataLst>
          </p:nvPr>
        </p:nvSpPr>
        <p:spPr bwMode="auto">
          <a:xfrm rot="11460000">
            <a:off x="4040981" y="2058326"/>
            <a:ext cx="1115854" cy="1117759"/>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E9DB"/>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7" name="椭圆 16"/>
          <p:cNvSpPr/>
          <p:nvPr>
            <p:custDataLst>
              <p:tags r:id="rId9"/>
            </p:custDataLst>
          </p:nvPr>
        </p:nvSpPr>
        <p:spPr>
          <a:xfrm>
            <a:off x="4301014" y="2319311"/>
            <a:ext cx="595789" cy="595789"/>
          </a:xfrm>
          <a:prstGeom prst="ellipse">
            <a:avLst/>
          </a:prstGeom>
          <a:solidFill>
            <a:srgbClr val="FFFFFF"/>
          </a:solidFill>
          <a:ln>
            <a:noFill/>
          </a:ln>
          <a:effectLst>
            <a:outerShdw blurRad="114300" dist="25400" dir="5400000" algn="ctr" rotWithShape="0">
              <a:srgbClr val="000000">
                <a:alpha val="27000"/>
              </a:srgbClr>
            </a:outerShdw>
          </a:effec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pic>
        <p:nvPicPr>
          <p:cNvPr id="5" name="图片 4" descr="343439383331313b343532303031393bd2b5bca8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444841" y="2463615"/>
            <a:ext cx="307181" cy="307181"/>
          </a:xfrm>
          <a:prstGeom prst="rect">
            <a:avLst/>
          </a:prstGeom>
        </p:spPr>
      </p:pic>
      <p:sp>
        <p:nvSpPr>
          <p:cNvPr id="31" name="文本框 30"/>
          <p:cNvSpPr txBox="1"/>
          <p:nvPr>
            <p:custDataLst>
              <p:tags r:id="rId13"/>
            </p:custDataLst>
          </p:nvPr>
        </p:nvSpPr>
        <p:spPr>
          <a:xfrm>
            <a:off x="381000" y="1326515"/>
            <a:ext cx="2842895" cy="251460"/>
          </a:xfrm>
          <a:prstGeom prst="rect">
            <a:avLst/>
          </a:prstGeom>
          <a:noFill/>
        </p:spPr>
        <p:txBody>
          <a:bodyPr wrap="square" bIns="0" rtlCol="0"/>
          <a:p>
            <a:pPr algn="l"/>
            <a:r>
              <a:rPr lang="zh-CN" altLang="en-US" sz="1350" spc="300">
                <a:solidFill>
                  <a:srgbClr val="00E9DB"/>
                </a:solidFill>
                <a:uFillTx/>
                <a:latin typeface="思源黑体 CN Bold" panose="020B0800000000000000" charset="-122"/>
                <a:ea typeface="思源黑体 CN Bold" panose="020B0800000000000000" charset="-122"/>
              </a:rPr>
              <a:t>（一）树立共享财富的理念</a:t>
            </a:r>
            <a:endParaRPr lang="zh-CN" altLang="en-US" sz="1350" spc="300">
              <a:solidFill>
                <a:srgbClr val="00E9DB"/>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4"/>
            </p:custDataLst>
          </p:nvPr>
        </p:nvSpPr>
        <p:spPr>
          <a:xfrm>
            <a:off x="369570" y="1601126"/>
            <a:ext cx="2452211" cy="623411"/>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只有把企业做大，创业者才能分得更多。</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2" name="椭圆 41"/>
          <p:cNvSpPr/>
          <p:nvPr>
            <p:custDataLst>
              <p:tags r:id="rId15"/>
            </p:custDataLst>
          </p:nvPr>
        </p:nvSpPr>
        <p:spPr>
          <a:xfrm flipH="1">
            <a:off x="2929890" y="1336331"/>
            <a:ext cx="168593" cy="168593"/>
          </a:xfrm>
          <a:prstGeom prst="ellipse">
            <a:avLst/>
          </a:prstGeom>
          <a:solidFill>
            <a:srgbClr val="00E9DB"/>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3" name="椭圆 42"/>
          <p:cNvSpPr/>
          <p:nvPr>
            <p:custDataLst>
              <p:tags r:id="rId16"/>
            </p:custDataLst>
          </p:nvPr>
        </p:nvSpPr>
        <p:spPr>
          <a:xfrm flipH="1">
            <a:off x="2821781" y="1336331"/>
            <a:ext cx="168593" cy="168593"/>
          </a:xfrm>
          <a:prstGeom prst="ellipse">
            <a:avLst/>
          </a:prstGeom>
          <a:noFill/>
          <a:ln>
            <a:solidFill>
              <a:srgbClr val="00E9DB"/>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34" name="文本框 33"/>
          <p:cNvSpPr txBox="1"/>
          <p:nvPr>
            <p:custDataLst>
              <p:tags r:id="rId17"/>
            </p:custDataLst>
          </p:nvPr>
        </p:nvSpPr>
        <p:spPr>
          <a:xfrm>
            <a:off x="368935" y="3010535"/>
            <a:ext cx="2806065" cy="251460"/>
          </a:xfrm>
          <a:prstGeom prst="rect">
            <a:avLst/>
          </a:prstGeom>
          <a:noFill/>
        </p:spPr>
        <p:txBody>
          <a:bodyPr wrap="square" bIns="0" rtlCol="0"/>
          <a:p>
            <a:pPr algn="l"/>
            <a:r>
              <a:rPr lang="zh-CN" altLang="en-US" sz="1350" spc="300">
                <a:solidFill>
                  <a:srgbClr val="00D0FF"/>
                </a:solidFill>
                <a:uFillTx/>
                <a:latin typeface="思源黑体 CN Bold" panose="020B0800000000000000" charset="-122"/>
                <a:ea typeface="思源黑体 CN Bold" panose="020B0800000000000000" charset="-122"/>
              </a:rPr>
              <a:t>（三）按照贡献分配所有权</a:t>
            </a:r>
            <a:endParaRPr lang="zh-CN" altLang="en-US" sz="1350" spc="300">
              <a:solidFill>
                <a:srgbClr val="00D0FF"/>
              </a:solidFill>
              <a:uFillTx/>
              <a:latin typeface="思源黑体 CN Bold" panose="020B0800000000000000" charset="-122"/>
              <a:ea typeface="思源黑体 CN Bold" panose="020B0800000000000000" charset="-122"/>
            </a:endParaRPr>
          </a:p>
        </p:txBody>
      </p:sp>
      <p:sp>
        <p:nvSpPr>
          <p:cNvPr id="35" name="文本框 34"/>
          <p:cNvSpPr txBox="1"/>
          <p:nvPr>
            <p:custDataLst>
              <p:tags r:id="rId18"/>
            </p:custDataLst>
          </p:nvPr>
        </p:nvSpPr>
        <p:spPr>
          <a:xfrm>
            <a:off x="369570" y="3316579"/>
            <a:ext cx="2452211" cy="623411"/>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所有权应按照团队成员对企业的长期贡献来分配。</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9" name="椭圆 48"/>
          <p:cNvSpPr/>
          <p:nvPr>
            <p:custDataLst>
              <p:tags r:id="rId19"/>
            </p:custDataLst>
          </p:nvPr>
        </p:nvSpPr>
        <p:spPr>
          <a:xfrm flipH="1">
            <a:off x="2929890" y="3051784"/>
            <a:ext cx="168593" cy="168593"/>
          </a:xfrm>
          <a:prstGeom prst="ellipse">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0" name="椭圆 49"/>
          <p:cNvSpPr/>
          <p:nvPr>
            <p:custDataLst>
              <p:tags r:id="rId20"/>
            </p:custDataLst>
          </p:nvPr>
        </p:nvSpPr>
        <p:spPr>
          <a:xfrm flipH="1">
            <a:off x="2821781" y="3051784"/>
            <a:ext cx="168593" cy="168593"/>
          </a:xfrm>
          <a:prstGeom prst="ellipse">
            <a:avLst/>
          </a:prstGeom>
          <a:noFill/>
          <a:ln>
            <a:solidFill>
              <a:srgbClr val="00D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19" name="文本框 18"/>
          <p:cNvSpPr txBox="1"/>
          <p:nvPr>
            <p:custDataLst>
              <p:tags r:id="rId21"/>
            </p:custDataLst>
          </p:nvPr>
        </p:nvSpPr>
        <p:spPr>
          <a:xfrm>
            <a:off x="6127750" y="1295374"/>
            <a:ext cx="2190750" cy="251460"/>
          </a:xfrm>
          <a:prstGeom prst="rect">
            <a:avLst/>
          </a:prstGeom>
          <a:noFill/>
        </p:spPr>
        <p:txBody>
          <a:bodyPr wrap="square" bIns="0" rtlCol="0"/>
          <a:p>
            <a:pPr algn="l"/>
            <a:r>
              <a:rPr lang="zh-CN" altLang="en-US" sz="1350" spc="300">
                <a:solidFill>
                  <a:srgbClr val="2F6FFF"/>
                </a:solidFill>
                <a:uFillTx/>
                <a:latin typeface="思源黑体 CN Bold" panose="020B0800000000000000" charset="-122"/>
                <a:ea typeface="思源黑体 CN Bold" panose="020B0800000000000000" charset="-122"/>
              </a:rPr>
              <a:t>（二）重视契约精神</a:t>
            </a:r>
            <a:endParaRPr lang="zh-CN" altLang="en-US" sz="1350" spc="300">
              <a:solidFill>
                <a:srgbClr val="2F6FFF"/>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22"/>
            </p:custDataLst>
          </p:nvPr>
        </p:nvSpPr>
        <p:spPr>
          <a:xfrm>
            <a:off x="6212205" y="1601126"/>
            <a:ext cx="2572226"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契约精神是西方文明社会的主流精神，强调自由、平等、守信。</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4" name="椭圆 43"/>
          <p:cNvSpPr/>
          <p:nvPr>
            <p:custDataLst>
              <p:tags r:id="rId23"/>
            </p:custDataLst>
          </p:nvPr>
        </p:nvSpPr>
        <p:spPr>
          <a:xfrm flipH="1">
            <a:off x="6042660" y="1336331"/>
            <a:ext cx="168593" cy="168593"/>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5" name="椭圆 44"/>
          <p:cNvSpPr/>
          <p:nvPr>
            <p:custDataLst>
              <p:tags r:id="rId24"/>
            </p:custDataLst>
          </p:nvPr>
        </p:nvSpPr>
        <p:spPr>
          <a:xfrm flipH="1">
            <a:off x="5934551" y="1336331"/>
            <a:ext cx="168593" cy="168593"/>
          </a:xfrm>
          <a:prstGeom prst="ellipse">
            <a:avLst/>
          </a:prstGeom>
          <a:noFill/>
          <a:ln>
            <a:solidFill>
              <a:srgbClr val="2F6F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25" name="文本框 24"/>
          <p:cNvSpPr txBox="1"/>
          <p:nvPr>
            <p:custDataLst>
              <p:tags r:id="rId25"/>
            </p:custDataLst>
          </p:nvPr>
        </p:nvSpPr>
        <p:spPr>
          <a:xfrm>
            <a:off x="6129020" y="3010535"/>
            <a:ext cx="2744470" cy="251460"/>
          </a:xfrm>
          <a:prstGeom prst="rect">
            <a:avLst/>
          </a:prstGeom>
          <a:noFill/>
        </p:spPr>
        <p:txBody>
          <a:bodyPr wrap="square" bIns="0" rtlCol="0"/>
          <a:p>
            <a:pPr algn="l"/>
            <a:r>
              <a:rPr lang="zh-CN" altLang="en-US" sz="1350" spc="300">
                <a:solidFill>
                  <a:srgbClr val="4E60FF"/>
                </a:solidFill>
                <a:uFillTx/>
                <a:latin typeface="思源黑体 CN Bold" panose="020B0800000000000000" charset="-122"/>
                <a:ea typeface="思源黑体 CN Bold" panose="020B0800000000000000" charset="-122"/>
              </a:rPr>
              <a:t>（四）控制权与决策权统一</a:t>
            </a:r>
            <a:endParaRPr lang="zh-CN" altLang="en-US" sz="1350" spc="300">
              <a:solidFill>
                <a:srgbClr val="4E60FF"/>
              </a:solidFill>
              <a:uFillTx/>
              <a:latin typeface="思源黑体 CN Bold" panose="020B0800000000000000" charset="-122"/>
              <a:ea typeface="思源黑体 CN Bold" panose="020B0800000000000000" charset="-122"/>
            </a:endParaRPr>
          </a:p>
        </p:txBody>
      </p:sp>
      <p:sp>
        <p:nvSpPr>
          <p:cNvPr id="26" name="文本框 25"/>
          <p:cNvSpPr txBox="1"/>
          <p:nvPr>
            <p:custDataLst>
              <p:tags r:id="rId26"/>
            </p:custDataLst>
          </p:nvPr>
        </p:nvSpPr>
        <p:spPr>
          <a:xfrm>
            <a:off x="6211729" y="3316579"/>
            <a:ext cx="2452211" cy="623411"/>
          </a:xfrm>
          <a:prstGeom prst="rect">
            <a:avLst/>
          </a:prstGeom>
          <a:noFill/>
        </p:spPr>
        <p:txBody>
          <a:bodyPr wrap="square" rtlCol="0">
            <a:norm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企业初创时期，应实现控制权与决策权的统一。</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51" name="椭圆 50"/>
          <p:cNvSpPr/>
          <p:nvPr>
            <p:custDataLst>
              <p:tags r:id="rId27"/>
            </p:custDataLst>
          </p:nvPr>
        </p:nvSpPr>
        <p:spPr>
          <a:xfrm flipH="1">
            <a:off x="6043136" y="3051784"/>
            <a:ext cx="168593" cy="168593"/>
          </a:xfrm>
          <a:prstGeom prst="ellipse">
            <a:avLst/>
          </a:prstGeom>
          <a:solidFill>
            <a:srgbClr val="4E6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2" name="椭圆 51"/>
          <p:cNvSpPr/>
          <p:nvPr>
            <p:custDataLst>
              <p:tags r:id="rId28"/>
            </p:custDataLst>
          </p:nvPr>
        </p:nvSpPr>
        <p:spPr>
          <a:xfrm flipH="1">
            <a:off x="5935028" y="3051784"/>
            <a:ext cx="168593" cy="168593"/>
          </a:xfrm>
          <a:prstGeom prst="ellipse">
            <a:avLst/>
          </a:prstGeom>
          <a:noFill/>
          <a:ln>
            <a:solidFill>
              <a:srgbClr val="4E6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38283" y="637762"/>
            <a:ext cx="4129564" cy="368300"/>
            <a:chOff x="3384377" y="849749"/>
            <a:chExt cx="5506085" cy="491067"/>
          </a:xfrm>
        </p:grpSpPr>
        <p:sp>
          <p:nvSpPr>
            <p:cNvPr id="6" name="文本框 5"/>
            <p:cNvSpPr txBox="1"/>
            <p:nvPr/>
          </p:nvSpPr>
          <p:spPr>
            <a:xfrm>
              <a:off x="3384377" y="849749"/>
              <a:ext cx="550608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三、建立职权管理机制</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779145" y="1662562"/>
            <a:ext cx="3367564" cy="196088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领导者要真正地授权给团队权力，准许团队做出长期的、战略性的决定，而不仅仅是让他们参与；要善于除去矛盾的根源，尽力统一管理者与团队成员的观点；同时要加强团队成员的培训，最大限度地发挥团队的能效。</a:t>
            </a:r>
            <a:endParaRPr lang="zh-CN" altLang="en-US" sz="1350">
              <a:latin typeface="宋体" panose="02010600030101010101" pitchFamily="2" charset="-122"/>
              <a:ea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4710113" y="1662562"/>
            <a:ext cx="3396615" cy="2541270"/>
          </a:xfrm>
          <a:prstGeom prst="rect">
            <a:avLst/>
          </a:prstGeom>
          <a:noFill/>
          <a:ln w="9525">
            <a:noFill/>
          </a:ln>
        </p:spPr>
      </p:pic>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35178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项目五　组建创业团队</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692"/>
            <a:ext cx="29884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创业团队组建</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41030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创业者的特质</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249793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创业团队管理</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311015" cy="1479312"/>
            <a:chOff x="3976254" y="2528454"/>
            <a:chExt cx="574802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907" y="2920461"/>
              <a:ext cx="5304367"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创业者的特质</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29334" y="633475"/>
            <a:ext cx="2027396" cy="368300"/>
            <a:chOff x="4439112" y="844034"/>
            <a:chExt cx="2703195" cy="491067"/>
          </a:xfrm>
        </p:grpSpPr>
        <p:sp>
          <p:nvSpPr>
            <p:cNvPr id="6" name="文本框 5"/>
            <p:cNvSpPr txBox="1"/>
            <p:nvPr/>
          </p:nvSpPr>
          <p:spPr>
            <a:xfrm>
              <a:off x="4439112" y="844034"/>
              <a:ext cx="27031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一、创业者的内涵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91503" y="1110112"/>
            <a:ext cx="4143851" cy="383095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“创业者”一词由法国经济学家坎蒂隆（Cantillon）于1755 年首次引入经济学。1800 年，法国经济学家萨伊（Say）首次给出了创业者的定义，他将创业者描述为将经济资源从生产率较低的区域转移到生产率较高区域的人，并认为创业者是经济活动过程中的代理人。著名经济学家熊彼特则认为创业者应为创新者。这样，创业者概念中又加了一条，即具有发现和引入新的更好的能赚钱的产品、服务和过程的能力。创业者是指某个人发现某种信息、资源、机会或掌握某种技术，利用或借用相应的平台或载体，将其发现的信息、资源、机会或掌握的技术，以一定的方式转化、创造更多的财富、价值，并实现某种追求或目标的人。</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3"/>
            </p:custDataLst>
          </p:nvPr>
        </p:nvPicPr>
        <p:blipFill>
          <a:blip r:embed="rId4"/>
          <a:stretch>
            <a:fillRect/>
          </a:stretch>
        </p:blipFill>
        <p:spPr>
          <a:xfrm>
            <a:off x="5044916" y="1462537"/>
            <a:ext cx="3438049" cy="2735104"/>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21639" y="633475"/>
            <a:ext cx="3456146" cy="368300"/>
            <a:chOff x="3628852" y="844034"/>
            <a:chExt cx="4608195" cy="491067"/>
          </a:xfrm>
        </p:grpSpPr>
        <p:sp>
          <p:nvSpPr>
            <p:cNvPr id="6" name="文本框 5"/>
            <p:cNvSpPr txBox="1"/>
            <p:nvPr/>
          </p:nvSpPr>
          <p:spPr>
            <a:xfrm>
              <a:off x="3628852" y="844034"/>
              <a:ext cx="46081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二、创业者应具备的个人素质</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椭圆 2"/>
          <p:cNvSpPr/>
          <p:nvPr>
            <p:custDataLst>
              <p:tags r:id="rId3"/>
            </p:custDataLst>
          </p:nvPr>
        </p:nvSpPr>
        <p:spPr>
          <a:xfrm>
            <a:off x="3108008" y="1457299"/>
            <a:ext cx="2927985" cy="2927985"/>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4" name="椭圆 3"/>
          <p:cNvSpPr/>
          <p:nvPr>
            <p:custDataLst>
              <p:tags r:id="rId4"/>
            </p:custDataLst>
          </p:nvPr>
        </p:nvSpPr>
        <p:spPr>
          <a:xfrm>
            <a:off x="3247549" y="1595887"/>
            <a:ext cx="2657475" cy="2657475"/>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cxnSp>
        <p:nvCxnSpPr>
          <p:cNvPr id="30" name="直接连接符 29"/>
          <p:cNvCxnSpPr/>
          <p:nvPr>
            <p:custDataLst>
              <p:tags r:id="rId5"/>
            </p:custDataLst>
          </p:nvPr>
        </p:nvCxnSpPr>
        <p:spPr>
          <a:xfrm>
            <a:off x="5551170" y="2141670"/>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1" name="矩形 30"/>
          <p:cNvSpPr/>
          <p:nvPr>
            <p:custDataLst>
              <p:tags r:id="rId6"/>
            </p:custDataLst>
          </p:nvPr>
        </p:nvSpPr>
        <p:spPr>
          <a:xfrm>
            <a:off x="6187440" y="2110237"/>
            <a:ext cx="185261" cy="62865"/>
          </a:xfrm>
          <a:prstGeom prst="rect">
            <a:avLst/>
          </a:prstGeom>
          <a:solidFill>
            <a:srgbClr val="007ADD"/>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7" name="文本框 36"/>
          <p:cNvSpPr txBox="1"/>
          <p:nvPr>
            <p:custDataLst>
              <p:tags r:id="rId7"/>
            </p:custDataLst>
          </p:nvPr>
        </p:nvSpPr>
        <p:spPr>
          <a:xfrm>
            <a:off x="6160770" y="1778000"/>
            <a:ext cx="1964055" cy="321945"/>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（二）身体素质</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44" name="文本框 43"/>
          <p:cNvSpPr txBox="1"/>
          <p:nvPr>
            <p:custDataLst>
              <p:tags r:id="rId8"/>
            </p:custDataLst>
          </p:nvPr>
        </p:nvSpPr>
        <p:spPr>
          <a:xfrm>
            <a:off x="6114098" y="2206440"/>
            <a:ext cx="2015014" cy="81026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所谓身体素质是指身体健康、体力充沛、精力旺盛、思路敏捷。</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36" name="直接连接符 35"/>
          <p:cNvCxnSpPr/>
          <p:nvPr>
            <p:custDataLst>
              <p:tags r:id="rId9"/>
            </p:custDataLst>
          </p:nvPr>
        </p:nvCxnSpPr>
        <p:spPr>
          <a:xfrm>
            <a:off x="5565934" y="3733297"/>
            <a:ext cx="71628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8" name="矩形 37"/>
          <p:cNvSpPr/>
          <p:nvPr>
            <p:custDataLst>
              <p:tags r:id="rId10"/>
            </p:custDataLst>
          </p:nvPr>
        </p:nvSpPr>
        <p:spPr>
          <a:xfrm>
            <a:off x="6187916" y="3701865"/>
            <a:ext cx="185261" cy="62865"/>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9" name="文本框 38"/>
          <p:cNvSpPr txBox="1"/>
          <p:nvPr>
            <p:custDataLst>
              <p:tags r:id="rId11"/>
            </p:custDataLst>
          </p:nvPr>
        </p:nvSpPr>
        <p:spPr>
          <a:xfrm>
            <a:off x="6087745" y="3390265"/>
            <a:ext cx="2001520" cy="321945"/>
          </a:xfrm>
          <a:prstGeom prst="rect">
            <a:avLst/>
          </a:prstGeom>
          <a:noFill/>
        </p:spPr>
        <p:txBody>
          <a:bodyPr wrap="square" rtlCol="0">
            <a:spAutoFit/>
          </a:bodyPr>
          <a:p>
            <a:pPr algn="ctr"/>
            <a:r>
              <a:rPr lang="zh-CN" altLang="en-US" sz="1500" spc="300">
                <a:solidFill>
                  <a:srgbClr val="000000"/>
                </a:solidFill>
                <a:uFillTx/>
                <a:latin typeface="思源黑体 CN Bold" panose="020B0800000000000000" charset="-122"/>
                <a:ea typeface="思源黑体 CN Bold" panose="020B0800000000000000" charset="-122"/>
              </a:rPr>
              <a:t>（四）能力素质</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2"/>
            </p:custDataLst>
          </p:nvPr>
        </p:nvSpPr>
        <p:spPr>
          <a:xfrm>
            <a:off x="6113621" y="3798067"/>
            <a:ext cx="2474595" cy="105029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创业者至少应具有的能力包括：创新能力、分析决策能力、预见能力、组织协调能力、社交能力以及激励能力等。</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5" name="直接连接符 4"/>
          <p:cNvCxnSpPr/>
          <p:nvPr>
            <p:custDataLst>
              <p:tags r:id="rId13"/>
            </p:custDataLst>
          </p:nvPr>
        </p:nvCxnSpPr>
        <p:spPr>
          <a:xfrm flipH="1">
            <a:off x="2841308" y="2141194"/>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11" name="矩形 10"/>
          <p:cNvSpPr/>
          <p:nvPr>
            <p:custDataLst>
              <p:tags r:id="rId14"/>
            </p:custDataLst>
          </p:nvPr>
        </p:nvSpPr>
        <p:spPr>
          <a:xfrm flipH="1">
            <a:off x="2779871" y="2109761"/>
            <a:ext cx="185261" cy="62865"/>
          </a:xfrm>
          <a:prstGeom prst="rect">
            <a:avLst/>
          </a:prstGeom>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12" name="文本框 11"/>
          <p:cNvSpPr txBox="1"/>
          <p:nvPr>
            <p:custDataLst>
              <p:tags r:id="rId15"/>
            </p:custDataLst>
          </p:nvPr>
        </p:nvSpPr>
        <p:spPr>
          <a:xfrm flipH="1">
            <a:off x="978694" y="1798294"/>
            <a:ext cx="2102644" cy="321945"/>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（一）心理素质</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13" name="文本框 12"/>
          <p:cNvSpPr txBox="1"/>
          <p:nvPr>
            <p:custDataLst>
              <p:tags r:id="rId16"/>
            </p:custDataLst>
          </p:nvPr>
        </p:nvSpPr>
        <p:spPr>
          <a:xfrm flipH="1">
            <a:off x="507683" y="2205964"/>
            <a:ext cx="2633663" cy="81026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所谓心理素质是指创业者的心理条件，包括自我意识、性格、气质、情感等心理构成要素。</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cxnSp>
        <p:nvCxnSpPr>
          <p:cNvPr id="55" name="直接连接符 54"/>
          <p:cNvCxnSpPr/>
          <p:nvPr>
            <p:custDataLst>
              <p:tags r:id="rId17"/>
            </p:custDataLst>
          </p:nvPr>
        </p:nvCxnSpPr>
        <p:spPr>
          <a:xfrm flipH="1">
            <a:off x="2841308" y="3733297"/>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8"/>
            </p:custDataLst>
          </p:nvPr>
        </p:nvSpPr>
        <p:spPr>
          <a:xfrm flipH="1">
            <a:off x="2779871" y="3701865"/>
            <a:ext cx="185261" cy="62865"/>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57" name="文本框 56"/>
          <p:cNvSpPr txBox="1"/>
          <p:nvPr>
            <p:custDataLst>
              <p:tags r:id="rId19"/>
            </p:custDataLst>
          </p:nvPr>
        </p:nvSpPr>
        <p:spPr>
          <a:xfrm flipH="1">
            <a:off x="1064419" y="3390397"/>
            <a:ext cx="2016919" cy="321945"/>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（三）知识素质</a:t>
            </a:r>
            <a:endParaRPr lang="zh-CN" altLang="en-US" sz="1500" spc="300">
              <a:solidFill>
                <a:srgbClr val="000000"/>
              </a:solidFill>
              <a:uFillTx/>
              <a:latin typeface="思源黑体 CN Bold" panose="020B0800000000000000" charset="-122"/>
              <a:ea typeface="思源黑体 CN Bold" panose="020B0800000000000000" charset="-122"/>
            </a:endParaRPr>
          </a:p>
        </p:txBody>
      </p:sp>
      <p:sp>
        <p:nvSpPr>
          <p:cNvPr id="58" name="文本框 57"/>
          <p:cNvSpPr txBox="1"/>
          <p:nvPr>
            <p:custDataLst>
              <p:tags r:id="rId20"/>
            </p:custDataLst>
          </p:nvPr>
        </p:nvSpPr>
        <p:spPr>
          <a:xfrm flipH="1">
            <a:off x="656749" y="3798067"/>
            <a:ext cx="2484596" cy="1050290"/>
          </a:xfrm>
          <a:prstGeom prst="rect">
            <a:avLst/>
          </a:prstGeom>
          <a:noFill/>
        </p:spPr>
        <p:txBody>
          <a:bodyPr wrap="square" rtlCol="0">
            <a:spAutoFit/>
          </a:bodyPr>
          <a:p>
            <a:pPr algn="l" fontAlgn="auto">
              <a:lnSpc>
                <a:spcPct val="130000"/>
              </a:lnSpc>
            </a:pPr>
            <a:r>
              <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rPr>
              <a:t>创业者要进行创造性思维，要做出正确决策，需要掌握广博的知识，具有一专多能的知识结构。</a:t>
            </a:r>
            <a:endParaRPr lang="zh-CN" altLang="en-US" sz="1200" spc="150">
              <a:solidFill>
                <a:srgbClr val="000000">
                  <a:lumMod val="85000"/>
                  <a:lumOff val="15000"/>
                </a:srgbClr>
              </a:solidFill>
              <a:uFillTx/>
              <a:latin typeface="思源黑体 CN Regular" panose="020B0500000000000000" charset="-122"/>
              <a:ea typeface="思源黑体 CN Regular" panose="020B0500000000000000" charset="-122"/>
            </a:endParaRPr>
          </a:p>
        </p:txBody>
      </p:sp>
      <p:pic>
        <p:nvPicPr>
          <p:cNvPr id="14" name="图片 13" descr="为如果太热"/>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rot="7200000">
            <a:off x="4192905" y="1617795"/>
            <a:ext cx="1697831" cy="1000601"/>
          </a:xfrm>
          <a:prstGeom prst="rect">
            <a:avLst/>
          </a:prstGeom>
        </p:spPr>
      </p:pic>
      <p:pic>
        <p:nvPicPr>
          <p:cNvPr id="15" name="图片 14" descr="为如果太热"/>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rot="14400000" flipH="1">
            <a:off x="3252788" y="1611127"/>
            <a:ext cx="1697831" cy="1000601"/>
          </a:xfrm>
          <a:prstGeom prst="rect">
            <a:avLst/>
          </a:prstGeom>
        </p:spPr>
      </p:pic>
      <p:pic>
        <p:nvPicPr>
          <p:cNvPr id="16" name="图片 15" descr="为如果太热"/>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rot="14400000" flipV="1">
            <a:off x="4185761" y="3234187"/>
            <a:ext cx="1697831" cy="1000601"/>
          </a:xfrm>
          <a:prstGeom prst="rect">
            <a:avLst/>
          </a:prstGeom>
        </p:spPr>
      </p:pic>
      <p:pic>
        <p:nvPicPr>
          <p:cNvPr id="17" name="图片 16" descr="为如果太热"/>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rot="7200000" flipH="1" flipV="1">
            <a:off x="3245168" y="3227520"/>
            <a:ext cx="1697831" cy="1000601"/>
          </a:xfrm>
          <a:prstGeom prst="rect">
            <a:avLst/>
          </a:prstGeom>
        </p:spPr>
      </p:pic>
      <p:pic>
        <p:nvPicPr>
          <p:cNvPr id="18" name="图片 17" descr="二哥通过特"/>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462338" y="1419675"/>
            <a:ext cx="997744" cy="884396"/>
          </a:xfrm>
          <a:prstGeom prst="rect">
            <a:avLst/>
          </a:prstGeom>
        </p:spPr>
      </p:pic>
      <p:pic>
        <p:nvPicPr>
          <p:cNvPr id="19" name="图片 18" descr="二哥通过特"/>
          <p:cNvPicPr>
            <a:picLocks noChangeAspect="1"/>
          </p:cNvPicPr>
          <p:nvPr>
            <p:custDataLst>
              <p:tags r:id="rId36"/>
            </p:custDataLst>
          </p:nvPr>
        </p:nvPicPr>
        <p:blipFill>
          <a:blip r:embed="rId34">
            <a:extLst>
              <a:ext uri="{96DAC541-7B7A-43D3-8B79-37D633B846F1}">
                <asvg:svgBlip xmlns:asvg="http://schemas.microsoft.com/office/drawing/2016/SVG/main" r:embed="rId35"/>
              </a:ext>
            </a:extLst>
          </a:blip>
          <a:stretch>
            <a:fillRect/>
          </a:stretch>
        </p:blipFill>
        <p:spPr>
          <a:xfrm>
            <a:off x="4683919" y="1435867"/>
            <a:ext cx="997744" cy="884396"/>
          </a:xfrm>
          <a:prstGeom prst="rect">
            <a:avLst/>
          </a:prstGeom>
        </p:spPr>
      </p:pic>
      <p:pic>
        <p:nvPicPr>
          <p:cNvPr id="20" name="图片 19" descr="二哥通过特"/>
          <p:cNvPicPr>
            <a:picLocks noChangeAspect="1"/>
          </p:cNvPicPr>
          <p:nvPr>
            <p:custDataLst>
              <p:tags r:id="rId37"/>
            </p:custDataLst>
          </p:nvPr>
        </p:nvPicPr>
        <p:blipFill>
          <a:blip r:embed="rId34">
            <a:extLst>
              <a:ext uri="{96DAC541-7B7A-43D3-8B79-37D633B846F1}">
                <asvg:svgBlip xmlns:asvg="http://schemas.microsoft.com/office/drawing/2016/SVG/main" r:embed="rId35"/>
              </a:ext>
            </a:extLst>
          </a:blip>
          <a:stretch>
            <a:fillRect/>
          </a:stretch>
        </p:blipFill>
        <p:spPr>
          <a:xfrm>
            <a:off x="3453289" y="3531844"/>
            <a:ext cx="997744" cy="884396"/>
          </a:xfrm>
          <a:prstGeom prst="rect">
            <a:avLst/>
          </a:prstGeom>
        </p:spPr>
      </p:pic>
      <p:pic>
        <p:nvPicPr>
          <p:cNvPr id="23" name="图片 22" descr="二哥通过特"/>
          <p:cNvPicPr>
            <a:picLocks noChangeAspect="1"/>
          </p:cNvPicPr>
          <p:nvPr>
            <p:custDataLst>
              <p:tags r:id="rId38"/>
            </p:custDataLst>
          </p:nvPr>
        </p:nvPicPr>
        <p:blipFill>
          <a:blip r:embed="rId34">
            <a:extLst>
              <a:ext uri="{96DAC541-7B7A-43D3-8B79-37D633B846F1}">
                <asvg:svgBlip xmlns:asvg="http://schemas.microsoft.com/office/drawing/2016/SVG/main" r:embed="rId35"/>
              </a:ext>
            </a:extLst>
          </a:blip>
          <a:stretch>
            <a:fillRect/>
          </a:stretch>
        </p:blipFill>
        <p:spPr>
          <a:xfrm>
            <a:off x="4679156" y="3548036"/>
            <a:ext cx="997744" cy="884396"/>
          </a:xfrm>
          <a:prstGeom prst="rect">
            <a:avLst/>
          </a:prstGeom>
        </p:spPr>
      </p:pic>
      <p:pic>
        <p:nvPicPr>
          <p:cNvPr id="21" name="图片 20" descr="343435383037343b343533303738313bb1e3c0fbccf9"/>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3724751" y="1624939"/>
            <a:ext cx="480060" cy="480060"/>
          </a:xfrm>
          <a:prstGeom prst="rect">
            <a:avLst/>
          </a:prstGeom>
        </p:spPr>
      </p:pic>
      <p:pic>
        <p:nvPicPr>
          <p:cNvPr id="22" name="图片 21" descr="343435383037343b343532333833383bbcf4b5b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4976336" y="1665896"/>
            <a:ext cx="431006" cy="431006"/>
          </a:xfrm>
          <a:prstGeom prst="rect">
            <a:avLst/>
          </a:prstGeom>
        </p:spPr>
      </p:pic>
      <p:pic>
        <p:nvPicPr>
          <p:cNvPr id="24" name="图片 23" descr="343435383038363b343532323338393bbacfd7f7bbfad6c6"/>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4897279" y="3726154"/>
            <a:ext cx="571500" cy="571500"/>
          </a:xfrm>
          <a:prstGeom prst="rect">
            <a:avLst/>
          </a:prstGeom>
        </p:spPr>
      </p:pic>
      <p:pic>
        <p:nvPicPr>
          <p:cNvPr id="25" name="图片 24" descr="343435383038363b343532323339363bd5bdc2d4c4bfb1ea"/>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3667125" y="3724725"/>
            <a:ext cx="528638" cy="528638"/>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21639" y="633475"/>
            <a:ext cx="3456146" cy="368300"/>
            <a:chOff x="3628852" y="844034"/>
            <a:chExt cx="4608195" cy="491067"/>
          </a:xfrm>
        </p:grpSpPr>
        <p:sp>
          <p:nvSpPr>
            <p:cNvPr id="6" name="文本框 5"/>
            <p:cNvSpPr txBox="1"/>
            <p:nvPr/>
          </p:nvSpPr>
          <p:spPr>
            <a:xfrm>
              <a:off x="3628852" y="844034"/>
              <a:ext cx="46081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三、成功创业者的个人特质</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圆角矩形 1"/>
          <p:cNvSpPr/>
          <p:nvPr>
            <p:custDataLst>
              <p:tags r:id="rId3"/>
            </p:custDataLst>
          </p:nvPr>
        </p:nvSpPr>
        <p:spPr>
          <a:xfrm rot="2520000">
            <a:off x="3533669" y="2284193"/>
            <a:ext cx="2156777" cy="2156777"/>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6" name="圆角矩形 25"/>
          <p:cNvSpPr/>
          <p:nvPr>
            <p:custDataLst>
              <p:tags r:id="rId4"/>
            </p:custDataLst>
          </p:nvPr>
        </p:nvSpPr>
        <p:spPr>
          <a:xfrm rot="6120000">
            <a:off x="4157338" y="2907862"/>
            <a:ext cx="909440" cy="909440"/>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7" name="圆角矩形 26"/>
          <p:cNvSpPr/>
          <p:nvPr>
            <p:custDataLst>
              <p:tags r:id="rId5"/>
            </p:custDataLst>
          </p:nvPr>
        </p:nvSpPr>
        <p:spPr>
          <a:xfrm rot="2520000">
            <a:off x="4157338" y="2907862"/>
            <a:ext cx="909440" cy="90944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8" name="圆角矩形 27"/>
          <p:cNvSpPr/>
          <p:nvPr>
            <p:custDataLst>
              <p:tags r:id="rId6"/>
            </p:custDataLst>
          </p:nvPr>
        </p:nvSpPr>
        <p:spPr>
          <a:xfrm rot="2520000">
            <a:off x="3923488" y="2674011"/>
            <a:ext cx="1377140" cy="1377140"/>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29" name="圆角矩形 28"/>
          <p:cNvSpPr/>
          <p:nvPr>
            <p:custDataLst>
              <p:tags r:id="rId7"/>
            </p:custDataLst>
          </p:nvPr>
        </p:nvSpPr>
        <p:spPr>
          <a:xfrm rot="2520000">
            <a:off x="3832625" y="2583148"/>
            <a:ext cx="1558866" cy="1558866"/>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32" name="六边形 31"/>
          <p:cNvSpPr/>
          <p:nvPr>
            <p:custDataLst>
              <p:tags r:id="rId8"/>
            </p:custDataLst>
          </p:nvPr>
        </p:nvSpPr>
        <p:spPr>
          <a:xfrm rot="5400000">
            <a:off x="4337238" y="1416128"/>
            <a:ext cx="549639" cy="491633"/>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33" name="六边形 32"/>
          <p:cNvSpPr/>
          <p:nvPr>
            <p:custDataLst>
              <p:tags r:id="rId9"/>
            </p:custDataLst>
          </p:nvPr>
        </p:nvSpPr>
        <p:spPr>
          <a:xfrm rot="5400000">
            <a:off x="5741556" y="2342199"/>
            <a:ext cx="549639" cy="491633"/>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34" name="六边形 33"/>
          <p:cNvSpPr/>
          <p:nvPr>
            <p:custDataLst>
              <p:tags r:id="rId10"/>
            </p:custDataLst>
          </p:nvPr>
        </p:nvSpPr>
        <p:spPr>
          <a:xfrm rot="5400000">
            <a:off x="5741556" y="3832513"/>
            <a:ext cx="549639" cy="491633"/>
          </a:xfrm>
          <a:prstGeom prst="hexagon">
            <a:avLst/>
          </a:prstGeom>
          <a:solidFill>
            <a:srgbClr val="56CA95"/>
          </a:solidFill>
          <a:ln w="38100">
            <a:solidFill>
              <a:srgbClr val="56CA9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35" name="六边形 34"/>
          <p:cNvSpPr/>
          <p:nvPr>
            <p:custDataLst>
              <p:tags r:id="rId11"/>
            </p:custDataLst>
          </p:nvPr>
        </p:nvSpPr>
        <p:spPr>
          <a:xfrm rot="5400000">
            <a:off x="2926430" y="2342199"/>
            <a:ext cx="549639" cy="491633"/>
          </a:xfrm>
          <a:prstGeom prst="hexagon">
            <a:avLst/>
          </a:prstGeom>
          <a:solidFill>
            <a:srgbClr val="F18870"/>
          </a:solidFill>
          <a:ln w="38100">
            <a:solidFill>
              <a:srgbClr val="F18870">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solidFill>
                <a:srgbClr val="F18870"/>
              </a:solidFill>
            </a:endParaRPr>
          </a:p>
        </p:txBody>
      </p:sp>
      <p:sp>
        <p:nvSpPr>
          <p:cNvPr id="41" name="六边形 40"/>
          <p:cNvSpPr/>
          <p:nvPr>
            <p:custDataLst>
              <p:tags r:id="rId12"/>
            </p:custDataLst>
          </p:nvPr>
        </p:nvSpPr>
        <p:spPr>
          <a:xfrm rot="5400000">
            <a:off x="2926430" y="3832513"/>
            <a:ext cx="549639" cy="491633"/>
          </a:xfrm>
          <a:prstGeom prst="hexagon">
            <a:avLst/>
          </a:prstGeom>
          <a:solidFill>
            <a:srgbClr val="FFBA55"/>
          </a:solidFill>
          <a:ln w="38100">
            <a:solidFill>
              <a:srgbClr val="FFBA5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42" name="文本框 41"/>
          <p:cNvSpPr txBox="1"/>
          <p:nvPr>
            <p:custDataLst>
              <p:tags r:id="rId13"/>
            </p:custDataLst>
          </p:nvPr>
        </p:nvSpPr>
        <p:spPr>
          <a:xfrm>
            <a:off x="3413760" y="1062011"/>
            <a:ext cx="2298859" cy="241935"/>
          </a:xfrm>
          <a:prstGeom prst="rect">
            <a:avLst/>
          </a:prstGeom>
          <a:noFill/>
        </p:spPr>
        <p:txBody>
          <a:bodyPr wrap="square" bIns="0" rtlCol="0"/>
          <a:p>
            <a:pPr algn="ctr"/>
            <a:r>
              <a:rPr lang="zh-CN" altLang="en-US" sz="1350" spc="300">
                <a:solidFill>
                  <a:srgbClr val="6096E6">
                    <a:lumMod val="50000"/>
                  </a:srgbClr>
                </a:solidFill>
                <a:uFillTx/>
                <a:latin typeface="思源黑体 CN Bold" panose="020B0800000000000000" charset="-122"/>
                <a:ea typeface="思源黑体 CN Bold" panose="020B0800000000000000" charset="-122"/>
              </a:rPr>
              <a:t>（一）具有远大的梦想</a:t>
            </a:r>
            <a:endParaRPr lang="zh-CN" altLang="en-US" sz="1350" spc="300">
              <a:solidFill>
                <a:srgbClr val="6096E6">
                  <a:lumMod val="50000"/>
                </a:srgbClr>
              </a:solidFill>
              <a:uFillTx/>
              <a:latin typeface="思源黑体 CN Bold" panose="020B0800000000000000" charset="-122"/>
              <a:ea typeface="思源黑体 CN Bold" panose="020B0800000000000000" charset="-122"/>
            </a:endParaRPr>
          </a:p>
        </p:txBody>
      </p:sp>
      <p:pic>
        <p:nvPicPr>
          <p:cNvPr id="45" name="图片 44" descr="343435383038363b343532323339363bd5bdc2d4c4bfb1e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340889" y="3091412"/>
            <a:ext cx="542338" cy="542338"/>
          </a:xfrm>
          <a:prstGeom prst="rect">
            <a:avLst/>
          </a:prstGeom>
          <a:effectLst>
            <a:outerShdw blurRad="38100" dist="38100" dir="5400000" algn="ctr" rotWithShape="0">
              <a:srgbClr val="6096E6">
                <a:lumMod val="50000"/>
                <a:alpha val="60000"/>
              </a:srgbClr>
            </a:outerShdw>
          </a:effectLst>
        </p:spPr>
      </p:pic>
      <p:sp>
        <p:nvSpPr>
          <p:cNvPr id="46" name="文本框 45"/>
          <p:cNvSpPr txBox="1"/>
          <p:nvPr>
            <p:custDataLst>
              <p:tags r:id="rId17"/>
            </p:custDataLst>
          </p:nvPr>
        </p:nvSpPr>
        <p:spPr>
          <a:xfrm>
            <a:off x="6326029" y="2354554"/>
            <a:ext cx="2466975" cy="241935"/>
          </a:xfrm>
          <a:prstGeom prst="rect">
            <a:avLst/>
          </a:prstGeom>
          <a:noFill/>
        </p:spPr>
        <p:txBody>
          <a:bodyPr wrap="square" bIns="0" rtlCol="0"/>
          <a:p>
            <a:pPr algn="l"/>
            <a:r>
              <a:rPr lang="zh-CN" altLang="en-US" sz="1350" spc="300">
                <a:solidFill>
                  <a:srgbClr val="58B6E5">
                    <a:lumMod val="50000"/>
                  </a:srgbClr>
                </a:solidFill>
                <a:uFillTx/>
                <a:latin typeface="思源黑体 CN Bold" panose="020B0800000000000000" charset="-122"/>
                <a:ea typeface="思源黑体 CN Bold" panose="020B0800000000000000" charset="-122"/>
              </a:rPr>
              <a:t>（三）超乎想象的忍耐力</a:t>
            </a:r>
            <a:endParaRPr lang="zh-CN" altLang="en-US" sz="1350" spc="300">
              <a:solidFill>
                <a:srgbClr val="58B6E5">
                  <a:lumMod val="50000"/>
                </a:srgbClr>
              </a:solidFill>
              <a:uFillTx/>
              <a:latin typeface="思源黑体 CN Bold" panose="020B0800000000000000" charset="-122"/>
              <a:ea typeface="思源黑体 CN Bold" panose="020B0800000000000000" charset="-122"/>
            </a:endParaRPr>
          </a:p>
        </p:txBody>
      </p:sp>
      <p:sp>
        <p:nvSpPr>
          <p:cNvPr id="48" name="文本框 47"/>
          <p:cNvSpPr txBox="1"/>
          <p:nvPr>
            <p:custDataLst>
              <p:tags r:id="rId18"/>
            </p:custDataLst>
          </p:nvPr>
        </p:nvSpPr>
        <p:spPr>
          <a:xfrm>
            <a:off x="6323171" y="3845216"/>
            <a:ext cx="2382679" cy="241935"/>
          </a:xfrm>
          <a:prstGeom prst="rect">
            <a:avLst/>
          </a:prstGeom>
          <a:noFill/>
        </p:spPr>
        <p:txBody>
          <a:bodyPr wrap="square" bIns="0" rtlCol="0"/>
          <a:p>
            <a:pPr algn="l"/>
            <a:r>
              <a:rPr lang="zh-CN" altLang="en-US" sz="1350" spc="300">
                <a:solidFill>
                  <a:srgbClr val="56CA95">
                    <a:lumMod val="50000"/>
                  </a:srgbClr>
                </a:solidFill>
                <a:uFillTx/>
                <a:latin typeface="思源黑体 CN Bold" panose="020B0800000000000000" charset="-122"/>
                <a:ea typeface="思源黑体 CN Bold" panose="020B0800000000000000" charset="-122"/>
              </a:rPr>
              <a:t>（五）善于拓展人脉</a:t>
            </a:r>
            <a:endParaRPr lang="zh-CN" altLang="en-US" sz="1350" spc="300">
              <a:solidFill>
                <a:srgbClr val="56CA95">
                  <a:lumMod val="50000"/>
                </a:srgbClr>
              </a:solidFill>
              <a:uFillTx/>
              <a:latin typeface="思源黑体 CN Bold" panose="020B0800000000000000" charset="-122"/>
              <a:ea typeface="思源黑体 CN Bold" panose="020B0800000000000000" charset="-122"/>
            </a:endParaRPr>
          </a:p>
        </p:txBody>
      </p:sp>
      <p:sp>
        <p:nvSpPr>
          <p:cNvPr id="50" name="文本框 49"/>
          <p:cNvSpPr txBox="1"/>
          <p:nvPr>
            <p:custDataLst>
              <p:tags r:id="rId19"/>
            </p:custDataLst>
          </p:nvPr>
        </p:nvSpPr>
        <p:spPr>
          <a:xfrm>
            <a:off x="912495" y="3845216"/>
            <a:ext cx="1980724" cy="241935"/>
          </a:xfrm>
          <a:prstGeom prst="rect">
            <a:avLst/>
          </a:prstGeom>
          <a:noFill/>
        </p:spPr>
        <p:txBody>
          <a:bodyPr wrap="square" bIns="0" rtlCol="0"/>
          <a:p>
            <a:pPr algn="l"/>
            <a:r>
              <a:rPr lang="zh-CN" altLang="en-US" sz="1350" spc="300">
                <a:solidFill>
                  <a:srgbClr val="FFBA55">
                    <a:lumMod val="50000"/>
                  </a:srgbClr>
                </a:solidFill>
                <a:uFillTx/>
                <a:latin typeface="思源黑体 CN Bold" panose="020B0800000000000000" charset="-122"/>
                <a:ea typeface="思源黑体 CN Bold" panose="020B0800000000000000" charset="-122"/>
              </a:rPr>
              <a:t>（四）开阔的眼界</a:t>
            </a:r>
            <a:endParaRPr lang="zh-CN" altLang="en-US" sz="1350" spc="300">
              <a:solidFill>
                <a:srgbClr val="FFBA55">
                  <a:lumMod val="50000"/>
                </a:srgbClr>
              </a:solidFill>
              <a:uFillTx/>
              <a:latin typeface="思源黑体 CN Bold" panose="020B0800000000000000" charset="-122"/>
              <a:ea typeface="思源黑体 CN Bold" panose="020B0800000000000000" charset="-122"/>
            </a:endParaRPr>
          </a:p>
        </p:txBody>
      </p:sp>
      <p:sp>
        <p:nvSpPr>
          <p:cNvPr id="52" name="文本框 51"/>
          <p:cNvSpPr txBox="1"/>
          <p:nvPr>
            <p:custDataLst>
              <p:tags r:id="rId20"/>
            </p:custDataLst>
          </p:nvPr>
        </p:nvSpPr>
        <p:spPr>
          <a:xfrm>
            <a:off x="478155" y="2354554"/>
            <a:ext cx="2415540" cy="241935"/>
          </a:xfrm>
          <a:prstGeom prst="rect">
            <a:avLst/>
          </a:prstGeom>
          <a:noFill/>
        </p:spPr>
        <p:txBody>
          <a:bodyPr wrap="square" bIns="0" rtlCol="0"/>
          <a:p>
            <a:pPr algn="l"/>
            <a:r>
              <a:rPr lang="zh-CN" altLang="en-US" sz="1350" spc="300">
                <a:solidFill>
                  <a:srgbClr val="F18870">
                    <a:lumMod val="50000"/>
                  </a:srgbClr>
                </a:solidFill>
                <a:uFillTx/>
                <a:latin typeface="思源黑体 CN Bold" panose="020B0800000000000000" charset="-122"/>
                <a:ea typeface="思源黑体 CN Bold" panose="020B0800000000000000" charset="-122"/>
              </a:rPr>
              <a:t>（二）善于把握趋势</a:t>
            </a:r>
            <a:endParaRPr lang="zh-CN" altLang="en-US" sz="1350" spc="300">
              <a:solidFill>
                <a:srgbClr val="F18870">
                  <a:lumMod val="50000"/>
                </a:srgbClr>
              </a:solidFill>
              <a:uFillTx/>
              <a:latin typeface="思源黑体 CN Bold" panose="020B0800000000000000" charset="-122"/>
              <a:ea typeface="思源黑体 CN Bold" panose="020B0800000000000000" charset="-122"/>
            </a:endParaRPr>
          </a:p>
        </p:txBody>
      </p:sp>
      <p:pic>
        <p:nvPicPr>
          <p:cNvPr id="54" name="图片 53" descr="343435383038363b343532323337393bc9cfcad0cdcbb3f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450411" y="1498067"/>
            <a:ext cx="322888" cy="322888"/>
          </a:xfrm>
          <a:prstGeom prst="rect">
            <a:avLst/>
          </a:prstGeom>
          <a:effectLst>
            <a:outerShdw blurRad="38100" dist="38100" dir="5400000" algn="ctr" rotWithShape="0">
              <a:srgbClr val="6096E6">
                <a:lumMod val="50000"/>
                <a:alpha val="60000"/>
              </a:srgbClr>
            </a:outerShdw>
          </a:effectLst>
        </p:spPr>
      </p:pic>
      <p:pic>
        <p:nvPicPr>
          <p:cNvPr id="59" name="图片 58" descr="343435383038363b343532323338323bcee5c1a6c4a3d0c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55135" y="2426977"/>
            <a:ext cx="322888" cy="322888"/>
          </a:xfrm>
          <a:prstGeom prst="rect">
            <a:avLst/>
          </a:prstGeom>
          <a:effectLst>
            <a:outerShdw blurRad="38100" dist="38100" dir="5400000" algn="ctr" rotWithShape="0">
              <a:srgbClr val="58B6E5">
                <a:lumMod val="50000"/>
                <a:alpha val="60000"/>
              </a:srgbClr>
            </a:outerShdw>
          </a:effectLst>
        </p:spPr>
      </p:pic>
      <p:pic>
        <p:nvPicPr>
          <p:cNvPr id="60" name="图片 59" descr="343435383038363b343532323430323bcdc6b9e3b7bdb0b8"/>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856352" y="3917291"/>
            <a:ext cx="322888" cy="322888"/>
          </a:xfrm>
          <a:prstGeom prst="rect">
            <a:avLst/>
          </a:prstGeom>
          <a:effectLst>
            <a:outerShdw blurRad="38100" dist="38100" dir="5400000" algn="ctr" rotWithShape="0">
              <a:srgbClr val="56CA95">
                <a:lumMod val="50000"/>
                <a:alpha val="60000"/>
              </a:srgbClr>
            </a:outerShdw>
          </a:effectLst>
        </p:spPr>
      </p:pic>
      <p:pic>
        <p:nvPicPr>
          <p:cNvPr id="61" name="图片 60" descr="343435383038363b343532323338353bc8abc7f2bbaf"/>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040008" y="3917291"/>
            <a:ext cx="322888" cy="322888"/>
          </a:xfrm>
          <a:prstGeom prst="rect">
            <a:avLst/>
          </a:prstGeom>
          <a:effectLst>
            <a:outerShdw blurRad="38100" dist="38100" dir="5400000" algn="ctr" rotWithShape="0">
              <a:srgbClr val="FFBA55">
                <a:lumMod val="50000"/>
                <a:alpha val="60000"/>
              </a:srgbClr>
            </a:outerShdw>
          </a:effectLst>
        </p:spPr>
      </p:pic>
      <p:pic>
        <p:nvPicPr>
          <p:cNvPr id="62" name="图片 61" descr="343435383038363b343532323430383bd3aacffab2bcbed6"/>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041225" y="2426977"/>
            <a:ext cx="322888" cy="322888"/>
          </a:xfrm>
          <a:prstGeom prst="rect">
            <a:avLst/>
          </a:prstGeom>
          <a:effectLst>
            <a:outerShdw blurRad="38100" dist="38100" dir="5400000" algn="ctr" rotWithShape="0">
              <a:srgbClr val="F18870">
                <a:lumMod val="50000"/>
                <a:alpha val="60000"/>
              </a:srgbClr>
            </a:outerShdw>
          </a:effectLst>
        </p:spPr>
      </p:pic>
      <p:sp>
        <p:nvSpPr>
          <p:cNvPr id="63" name="椭圆 62"/>
          <p:cNvSpPr/>
          <p:nvPr>
            <p:custDataLst>
              <p:tags r:id="rId36"/>
            </p:custDataLst>
          </p:nvPr>
        </p:nvSpPr>
        <p:spPr>
          <a:xfrm>
            <a:off x="332899" y="280009"/>
            <a:ext cx="372904" cy="372904"/>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721769" y="633386"/>
            <a:ext cx="3456146" cy="368300"/>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三、成功创业者的个人特质</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7" name="矩形 6"/>
          <p:cNvSpPr/>
          <p:nvPr/>
        </p:nvSpPr>
        <p:spPr>
          <a:xfrm>
            <a:off x="4270534" y="916279"/>
            <a:ext cx="301466" cy="34290"/>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4571524" y="916279"/>
            <a:ext cx="301466" cy="34290"/>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3" name="椭圆 62"/>
          <p:cNvSpPr/>
          <p:nvPr>
            <p:custDataLst>
              <p:tags r:id="rId3"/>
            </p:custDataLst>
          </p:nvPr>
        </p:nvSpPr>
        <p:spPr>
          <a:xfrm>
            <a:off x="332899" y="280009"/>
            <a:ext cx="372904" cy="372904"/>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3" name="圆角矩形 2"/>
          <p:cNvSpPr/>
          <p:nvPr>
            <p:custDataLst>
              <p:tags r:id="rId4"/>
            </p:custDataLst>
          </p:nvPr>
        </p:nvSpPr>
        <p:spPr>
          <a:xfrm rot="6120000">
            <a:off x="4350631" y="2441841"/>
            <a:ext cx="1098674" cy="109867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 name="圆角矩形 1"/>
          <p:cNvSpPr/>
          <p:nvPr>
            <p:custDataLst>
              <p:tags r:id="rId5"/>
            </p:custDataLst>
          </p:nvPr>
        </p:nvSpPr>
        <p:spPr>
          <a:xfrm rot="2520000">
            <a:off x="4350631" y="2441841"/>
            <a:ext cx="1098674" cy="1098674"/>
          </a:xfrm>
          <a:prstGeom prst="roundRect">
            <a:avLst/>
          </a:prstGeom>
          <a:gradFill>
            <a:gsLst>
              <a:gs pos="42000">
                <a:schemeClr val="accent1"/>
              </a:gs>
              <a:gs pos="0">
                <a:schemeClr val="accent1">
                  <a:lumMod val="40000"/>
                  <a:lumOff val="60000"/>
                </a:schemeClr>
              </a:gs>
              <a:gs pos="92000">
                <a:schemeClr val="accent1">
                  <a:lumMod val="75000"/>
                </a:schemeClr>
              </a:gs>
            </a:gsLst>
            <a:lin ang="2700000" scaled="0"/>
          </a:gradFill>
          <a:ln>
            <a:noFill/>
          </a:ln>
          <a:effectLst>
            <a:outerShdw blurRad="114300" dist="50800" dir="5400000" algn="ctr" rotWithShape="0">
              <a:schemeClr val="accent1">
                <a:lumMod val="50000"/>
                <a:alpha val="8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5" name="圆角矩形 3"/>
          <p:cNvSpPr/>
          <p:nvPr>
            <p:custDataLst>
              <p:tags r:id="rId6"/>
            </p:custDataLst>
          </p:nvPr>
        </p:nvSpPr>
        <p:spPr>
          <a:xfrm rot="2520000">
            <a:off x="4068122" y="2159331"/>
            <a:ext cx="1663691" cy="1663691"/>
          </a:xfrm>
          <a:prstGeom prst="roundRect">
            <a:avLst/>
          </a:prstGeom>
          <a:noFill/>
          <a:ln w="57150">
            <a:solidFill>
              <a:schemeClr val="accent1">
                <a:lumMod val="40000"/>
                <a:lumOff val="6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圆角矩形 4"/>
          <p:cNvSpPr/>
          <p:nvPr>
            <p:custDataLst>
              <p:tags r:id="rId7"/>
            </p:custDataLst>
          </p:nvPr>
        </p:nvSpPr>
        <p:spPr>
          <a:xfrm rot="2520000">
            <a:off x="3958352" y="2049562"/>
            <a:ext cx="1883231" cy="1883231"/>
          </a:xfrm>
          <a:prstGeom prst="roundRect">
            <a:avLst/>
          </a:prstGeom>
          <a:noFill/>
          <a:ln w="19050">
            <a:solidFill>
              <a:schemeClr val="accent1">
                <a:lumMod val="50000"/>
              </a:schemeClr>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圆角矩形 5"/>
          <p:cNvSpPr/>
          <p:nvPr>
            <p:custDataLst>
              <p:tags r:id="rId8"/>
            </p:custDataLst>
          </p:nvPr>
        </p:nvSpPr>
        <p:spPr>
          <a:xfrm rot="2520000">
            <a:off x="3597681" y="1688401"/>
            <a:ext cx="2605552" cy="2605552"/>
          </a:xfrm>
          <a:prstGeom prst="roundRect">
            <a:avLst/>
          </a:prstGeom>
          <a:noFill/>
          <a:ln w="19050">
            <a:solidFill>
              <a:schemeClr val="accent1">
                <a:lumMod val="75000"/>
              </a:schemeClr>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3" name="六边形 8"/>
          <p:cNvSpPr/>
          <p:nvPr>
            <p:custDataLst>
              <p:tags r:id="rId9"/>
            </p:custDataLst>
          </p:nvPr>
        </p:nvSpPr>
        <p:spPr>
          <a:xfrm rot="5400000">
            <a:off x="6264978" y="1758477"/>
            <a:ext cx="664007" cy="593930"/>
          </a:xfrm>
          <a:prstGeom prst="hexagon">
            <a:avLst/>
          </a:prstGeom>
          <a:solidFill>
            <a:schemeClr val="accent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 name="六边形 9"/>
          <p:cNvSpPr/>
          <p:nvPr>
            <p:custDataLst>
              <p:tags r:id="rId10"/>
            </p:custDataLst>
          </p:nvPr>
        </p:nvSpPr>
        <p:spPr>
          <a:xfrm rot="5400000">
            <a:off x="6264978" y="3558890"/>
            <a:ext cx="664007" cy="593930"/>
          </a:xfrm>
          <a:prstGeom prst="hexagon">
            <a:avLst/>
          </a:prstGeom>
          <a:solidFill>
            <a:schemeClr val="accent2"/>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六边形 10"/>
          <p:cNvSpPr/>
          <p:nvPr>
            <p:custDataLst>
              <p:tags r:id="rId11"/>
            </p:custDataLst>
          </p:nvPr>
        </p:nvSpPr>
        <p:spPr>
          <a:xfrm rot="5400000">
            <a:off x="2864089" y="1758477"/>
            <a:ext cx="664007" cy="593930"/>
          </a:xfrm>
          <a:prstGeom prst="hexagon">
            <a:avLst/>
          </a:prstGeom>
          <a:solidFill>
            <a:schemeClr val="accent4"/>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accent5"/>
              </a:solidFill>
            </a:endParaRPr>
          </a:p>
        </p:txBody>
      </p:sp>
      <p:sp>
        <p:nvSpPr>
          <p:cNvPr id="16" name="六边形 11"/>
          <p:cNvSpPr/>
          <p:nvPr>
            <p:custDataLst>
              <p:tags r:id="rId12"/>
            </p:custDataLst>
          </p:nvPr>
        </p:nvSpPr>
        <p:spPr>
          <a:xfrm rot="5400000">
            <a:off x="2864089" y="3558890"/>
            <a:ext cx="664007" cy="593930"/>
          </a:xfrm>
          <a:prstGeom prst="hexagon">
            <a:avLst/>
          </a:prstGeom>
          <a:solidFill>
            <a:schemeClr val="accent3"/>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pic>
        <p:nvPicPr>
          <p:cNvPr id="21" name="图片 20" descr="343435383038363b343532323339363bd5bdc2d4c4bfb1e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572374" y="2663584"/>
            <a:ext cx="655186" cy="655186"/>
          </a:xfrm>
          <a:prstGeom prst="rect">
            <a:avLst/>
          </a:prstGeom>
          <a:effectLst>
            <a:outerShdw blurRad="38100" dist="38100" dir="5400000" algn="ctr" rotWithShape="0">
              <a:schemeClr val="accent1">
                <a:lumMod val="50000"/>
                <a:alpha val="60000"/>
              </a:schemeClr>
            </a:outerShdw>
          </a:effectLst>
        </p:spPr>
      </p:pic>
      <p:sp>
        <p:nvSpPr>
          <p:cNvPr id="23" name="文本框 22"/>
          <p:cNvSpPr txBox="1"/>
          <p:nvPr>
            <p:custDataLst>
              <p:tags r:id="rId16"/>
            </p:custDataLst>
          </p:nvPr>
        </p:nvSpPr>
        <p:spPr>
          <a:xfrm>
            <a:off x="6971348" y="1773529"/>
            <a:ext cx="1814989" cy="292418"/>
          </a:xfrm>
          <a:prstGeom prst="rect">
            <a:avLst/>
          </a:prstGeom>
          <a:noFill/>
        </p:spPr>
        <p:txBody>
          <a:bodyPr wrap="square" bIns="0" rtlCol="0"/>
          <a:p>
            <a:pPr marL="0" indent="0" algn="l">
              <a:lnSpc>
                <a:spcPct val="100000"/>
              </a:lnSpc>
              <a:spcBef>
                <a:spcPts val="0"/>
              </a:spcBef>
              <a:spcAft>
                <a:spcPts val="0"/>
              </a:spcAft>
              <a:buSzPct val="100000"/>
            </a:pPr>
            <a:r>
              <a:rPr lang="zh-CN" altLang="en-US" sz="1350" spc="300">
                <a:solidFill>
                  <a:srgbClr val="6096E6">
                    <a:lumMod val="50000"/>
                  </a:srgbClr>
                </a:solidFill>
                <a:uFillTx/>
                <a:latin typeface="思源黑体 CN Bold" panose="020B0800000000000000" charset="-122"/>
                <a:ea typeface="思源黑体 CN Bold" panose="020B0800000000000000" charset="-122"/>
              </a:rPr>
              <a:t>（七）不同于常人的胆量</a:t>
            </a:r>
            <a:endParaRPr lang="zh-CN" altLang="en-US" sz="1350" spc="300">
              <a:solidFill>
                <a:srgbClr val="6096E6">
                  <a:lumMod val="50000"/>
                </a:srgbClr>
              </a:solidFill>
              <a:uFillTx/>
              <a:latin typeface="思源黑体 CN Bold" panose="020B0800000000000000" charset="-122"/>
              <a:ea typeface="思源黑体 CN Bold" panose="020B0800000000000000" charset="-122"/>
            </a:endParaRPr>
          </a:p>
        </p:txBody>
      </p:sp>
      <p:sp>
        <p:nvSpPr>
          <p:cNvPr id="17" name="文本框 26"/>
          <p:cNvSpPr txBox="1"/>
          <p:nvPr>
            <p:custDataLst>
              <p:tags r:id="rId17"/>
            </p:custDataLst>
          </p:nvPr>
        </p:nvSpPr>
        <p:spPr>
          <a:xfrm>
            <a:off x="6967538" y="3574230"/>
            <a:ext cx="1665446" cy="292418"/>
          </a:xfrm>
          <a:prstGeom prst="rect">
            <a:avLst/>
          </a:prstGeom>
          <a:noFill/>
        </p:spPr>
        <p:txBody>
          <a:bodyPr wrap="square" bIns="0" rtlCol="0"/>
          <a:p>
            <a:pPr marL="0" indent="0" algn="l">
              <a:lnSpc>
                <a:spcPct val="100000"/>
              </a:lnSpc>
              <a:spcBef>
                <a:spcPts val="0"/>
              </a:spcBef>
              <a:spcAft>
                <a:spcPts val="0"/>
              </a:spcAft>
              <a:buSzPct val="100000"/>
            </a:pPr>
            <a:r>
              <a:rPr lang="zh-CN" altLang="en-US" sz="1350" spc="300">
                <a:solidFill>
                  <a:srgbClr val="58B6E5">
                    <a:lumMod val="50000"/>
                  </a:srgbClr>
                </a:solidFill>
                <a:uFillTx/>
                <a:latin typeface="思源黑体 CN Bold" panose="020B0800000000000000" charset="-122"/>
                <a:ea typeface="思源黑体 CN Bold" panose="020B0800000000000000" charset="-122"/>
              </a:rPr>
              <a:t>（九）自我反省的能力</a:t>
            </a:r>
            <a:endParaRPr lang="zh-CN" altLang="en-US" sz="1350" spc="300">
              <a:solidFill>
                <a:srgbClr val="58B6E5">
                  <a:lumMod val="50000"/>
                </a:srgbClr>
              </a:solidFill>
              <a:uFillTx/>
              <a:latin typeface="思源黑体 CN Bold" panose="020B0800000000000000" charset="-122"/>
              <a:ea typeface="思源黑体 CN Bold" panose="020B0800000000000000" charset="-122"/>
            </a:endParaRPr>
          </a:p>
        </p:txBody>
      </p:sp>
      <p:sp>
        <p:nvSpPr>
          <p:cNvPr id="31" name="文本框 30"/>
          <p:cNvSpPr txBox="1"/>
          <p:nvPr>
            <p:custDataLst>
              <p:tags r:id="rId18"/>
            </p:custDataLst>
          </p:nvPr>
        </p:nvSpPr>
        <p:spPr>
          <a:xfrm>
            <a:off x="540068" y="3574230"/>
            <a:ext cx="2284095" cy="292418"/>
          </a:xfrm>
          <a:prstGeom prst="rect">
            <a:avLst/>
          </a:prstGeom>
          <a:noFill/>
        </p:spPr>
        <p:txBody>
          <a:bodyPr wrap="square" bIns="0" rtlCol="0"/>
          <a:p>
            <a:pPr marL="0" indent="0" algn="l">
              <a:lnSpc>
                <a:spcPct val="100000"/>
              </a:lnSpc>
              <a:spcBef>
                <a:spcPts val="0"/>
              </a:spcBef>
              <a:spcAft>
                <a:spcPts val="0"/>
              </a:spcAft>
              <a:buSzPct val="100000"/>
            </a:pPr>
            <a:r>
              <a:rPr lang="zh-CN" altLang="en-US" sz="1350" spc="300">
                <a:solidFill>
                  <a:srgbClr val="56CA95">
                    <a:lumMod val="50000"/>
                  </a:srgbClr>
                </a:solidFill>
                <a:uFillTx/>
                <a:latin typeface="思源黑体 CN Bold" panose="020B0800000000000000" charset="-122"/>
                <a:ea typeface="思源黑体 CN Bold" panose="020B0800000000000000" charset="-122"/>
              </a:rPr>
              <a:t>（八）乐于与他人分享</a:t>
            </a:r>
            <a:endParaRPr lang="zh-CN" altLang="en-US" sz="1350" spc="300">
              <a:solidFill>
                <a:srgbClr val="56CA95">
                  <a:lumMod val="50000"/>
                </a:srgbClr>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9"/>
            </p:custDataLst>
          </p:nvPr>
        </p:nvSpPr>
        <p:spPr>
          <a:xfrm>
            <a:off x="687229" y="1773529"/>
            <a:ext cx="2137886" cy="292418"/>
          </a:xfrm>
          <a:prstGeom prst="rect">
            <a:avLst/>
          </a:prstGeom>
          <a:noFill/>
        </p:spPr>
        <p:txBody>
          <a:bodyPr wrap="square" bIns="0" rtlCol="0"/>
          <a:p>
            <a:pPr marL="0" indent="0" algn="l">
              <a:lnSpc>
                <a:spcPct val="100000"/>
              </a:lnSpc>
              <a:spcBef>
                <a:spcPts val="0"/>
              </a:spcBef>
              <a:spcAft>
                <a:spcPts val="0"/>
              </a:spcAft>
              <a:buSzPct val="100000"/>
            </a:pPr>
            <a:r>
              <a:rPr lang="zh-CN" altLang="en-US" sz="1350" spc="300">
                <a:solidFill>
                  <a:srgbClr val="FFBA55">
                    <a:lumMod val="50000"/>
                  </a:srgbClr>
                </a:solidFill>
                <a:uFillTx/>
                <a:latin typeface="思源黑体 CN Bold" panose="020B0800000000000000" charset="-122"/>
                <a:ea typeface="思源黑体 CN Bold" panose="020B0800000000000000" charset="-122"/>
              </a:rPr>
              <a:t>（六）商业敏感性和商业谋略</a:t>
            </a:r>
            <a:endParaRPr lang="zh-CN" altLang="en-US" sz="1350" spc="300">
              <a:solidFill>
                <a:srgbClr val="FFBA55">
                  <a:lumMod val="50000"/>
                </a:srgbClr>
              </a:solidFill>
              <a:uFillTx/>
              <a:latin typeface="思源黑体 CN Bold" panose="020B0800000000000000" charset="-122"/>
              <a:ea typeface="思源黑体 CN Bold" panose="020B0800000000000000" charset="-122"/>
            </a:endParaRPr>
          </a:p>
        </p:txBody>
      </p:sp>
      <p:pic>
        <p:nvPicPr>
          <p:cNvPr id="43" name="图片 42" descr="343435383038363b343532323338323bcee5c1a6c4a3d0c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403660" y="3661309"/>
            <a:ext cx="390074" cy="390074"/>
          </a:xfrm>
          <a:prstGeom prst="rect">
            <a:avLst/>
          </a:prstGeom>
          <a:effectLst>
            <a:outerShdw blurRad="38100" dist="38100" dir="5400000" algn="ctr" rotWithShape="0">
              <a:schemeClr val="accent2">
                <a:lumMod val="50000"/>
                <a:alpha val="60000"/>
              </a:schemeClr>
            </a:outerShdw>
          </a:effectLst>
        </p:spPr>
      </p:pic>
      <p:pic>
        <p:nvPicPr>
          <p:cNvPr id="22" name="图片 47" descr="343435383038363b343532323430323bcdc6b9e3b7bdb0b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002281" y="3661309"/>
            <a:ext cx="390074" cy="390074"/>
          </a:xfrm>
          <a:prstGeom prst="rect">
            <a:avLst/>
          </a:prstGeom>
          <a:effectLst>
            <a:outerShdw blurRad="38100" dist="38100" dir="5400000" algn="ctr" rotWithShape="0">
              <a:schemeClr val="accent3">
                <a:lumMod val="50000"/>
                <a:alpha val="60000"/>
              </a:schemeClr>
            </a:outerShdw>
          </a:effectLst>
        </p:spPr>
      </p:pic>
      <p:pic>
        <p:nvPicPr>
          <p:cNvPr id="25" name="图片 49" descr="343435383038363b343532323338353bc8abc7f2bba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001301" y="1860406"/>
            <a:ext cx="390074" cy="390074"/>
          </a:xfrm>
          <a:prstGeom prst="rect">
            <a:avLst/>
          </a:prstGeom>
          <a:effectLst>
            <a:outerShdw blurRad="38100" dist="38100" dir="5400000" algn="ctr" rotWithShape="0">
              <a:schemeClr val="accent4">
                <a:lumMod val="50000"/>
                <a:alpha val="60000"/>
              </a:schemeClr>
            </a:outerShdw>
          </a:effectLst>
        </p:spPr>
      </p:pic>
      <p:pic>
        <p:nvPicPr>
          <p:cNvPr id="30" name="图片 51" descr="343435383038363b343532323337393bc9cfcad0cdcbb3f6"/>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6405620" y="1860896"/>
            <a:ext cx="390074" cy="390074"/>
          </a:xfrm>
          <a:prstGeom prst="rect">
            <a:avLst/>
          </a:prstGeom>
          <a:effectLst>
            <a:outerShdw blurRad="38100" dist="38100" dir="5400000" algn="ctr" rotWithShape="0">
              <a:schemeClr val="accent1">
                <a:lumMod val="50000"/>
                <a:alpha val="60000"/>
              </a:schemeClr>
            </a:outerShdw>
          </a:effectLst>
        </p:spPr>
      </p:pic>
    </p:spTree>
    <p:custDataLst>
      <p:tags r:id="rId32"/>
    </p:custData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561273" y="31882"/>
            <a:ext cx="6330315" cy="498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《被拒绝了1009次的肯德基创始人》</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桑德斯上校退休后拥有的所有财产只是一家靠在高速公路旁的小饭店。饭店虽小，但颇具特色，与众不同。可最受欢迎的、也是客人最爱吃的一道菜就是他发明烹制的香酥可口的炸鸡，仅此就给他带来了一笔可观的财富。多年来，他的客人一直对他烹制的炸鸡赞赏有加。可是令他万万没想到的是，由于高速公路改道别处，饭店的生意突然间也一落千丈，最后只好关门歇业。被逼无奈，桑德斯上校决定向其他饭店出售他制作炸鸡的配方，以换取微薄的回报。</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在推销的过程中，没有一家饭店愿意购买他的配方，并且还不时地嘲笑他。一个人在任何年龄被人嘲笑都不是件令人愉快的事，更何况到了退休的年龄还被人嘲笑，这就更令人难以接受了。而这恰恰发生在了桑德斯上校身上。他不但被人嘲笑并且接连不断地被人拒绝，可见这些经历对他的影响有多么巨大。但他始终没有放弃，在没有找到买主之前，他开着车走遍了全国，吃住都在车上，就在被别人拒绝了1009次后，才有人终于同意采纳他的想法，购买他的配方。从此后他的连锁店遍布全世界</a:t>
            </a:r>
            <a:r>
              <a:rPr lang="zh-CN"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a:t>
            </a: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也被载入了商业史册。这就是肯德基的由来。</a:t>
            </a:r>
            <a:endPar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147212865"/>
                </a:ext>
              </a:extLst>
            </a:pPr>
            <a:r>
              <a:rPr sz="135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人们为了纪念这位桑德斯上校，就在所有的肯德基店前树立一尊他的塑像，以此作为肯德基的形象品牌。</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3_1"/>
  <p:tag name="KSO_WM_UNIT_ID" val="diagram20228006_2*q_h_a*1_3_1"/>
  <p:tag name="KSO_WM_UNIT_LAYERLEVEL" val="1_1_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a*1_2_1"/>
  <p:tag name="KSO_WM_TEMPLATE_CATEGORY" val="diagram"/>
  <p:tag name="KSO_WM_TEMPLATE_INDEX" val="20228014"/>
  <p:tag name="KSO_WM_UNIT_LAYERLEVEL" val="1_1_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q1-1"/>
  <p:tag name="KSO_WM_UNIT_TYPE" val="q_h_a"/>
  <p:tag name="KSO_WM_UNIT_INDEX" val="1_2_1"/>
  <p:tag name="KSO_WM_UNIT_TEXT_FILL_FORE_SCHEMECOLOR_INDEX" val="6"/>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3_1"/>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7"/>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a*1_3_1"/>
  <p:tag name="KSO_WM_TEMPLATE_CATEGORY" val="diagram"/>
  <p:tag name="KSO_WM_TEMPLATE_INDEX" val="20228014"/>
  <p:tag name="KSO_WM_UNIT_LAYERLEVEL" val="1_1_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q1-1"/>
  <p:tag name="KSO_WM_UNIT_TYPE" val="q_h_a"/>
  <p:tag name="KSO_WM_UNIT_INDEX" val="1_3_1"/>
  <p:tag name="KSO_WM_UNIT_TEXT_FILL_FORE_SCHEMECOLOR_INDEX" val="7"/>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x*1_1_1"/>
  <p:tag name="KSO_WM_TEMPLATE_CATEGORY" val="diagram"/>
  <p:tag name="KSO_WM_TEMPLATE_INDEX" val="20228014"/>
  <p:tag name="KSO_WM_UNIT_LAYERLEVEL" val="1_1_1"/>
  <p:tag name="KSO_WM_TAG_VERSION" val="1.0"/>
  <p:tag name="KSO_WM_BEAUTIFY_FLAG" val="#wm#"/>
  <p:tag name="KSO_WM_UNIT_VALUE" val="131*131"/>
  <p:tag name="KSO_WM_DIAGRAM_GROUP_CODE" val="q1-1"/>
  <p:tag name="KSO_WM_UNIT_TYPE" val="q_h_x"/>
  <p:tag name="KSO_WM_UNIT_INDEX" val="1_1_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x*1_2_1"/>
  <p:tag name="KSO_WM_TEMPLATE_CATEGORY" val="diagram"/>
  <p:tag name="KSO_WM_TEMPLATE_INDEX" val="20228014"/>
  <p:tag name="KSO_WM_UNIT_LAYERLEVEL" val="1_1_1"/>
  <p:tag name="KSO_WM_TAG_VERSION" val="1.0"/>
  <p:tag name="KSO_WM_BEAUTIFY_FLAG" val="#wm#"/>
  <p:tag name="KSO_WM_UNIT_VALUE" val="111*111"/>
  <p:tag name="KSO_WM_DIAGRAM_GROUP_CODE" val="q1-1"/>
  <p:tag name="KSO_WM_UNIT_TYPE" val="q_h_x"/>
  <p:tag name="KSO_WM_UNIT_INDEX" val="1_2_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x*1_3_1"/>
  <p:tag name="KSO_WM_TEMPLATE_CATEGORY" val="diagram"/>
  <p:tag name="KSO_WM_TEMPLATE_INDEX" val="20228014"/>
  <p:tag name="KSO_WM_UNIT_LAYERLEVEL" val="1_1_1"/>
  <p:tag name="KSO_WM_TAG_VERSION" val="1.0"/>
  <p:tag name="KSO_WM_BEAUTIFY_FLAG" val="#wm#"/>
  <p:tag name="KSO_WM_UNIT_VALUE" val="93*93"/>
  <p:tag name="KSO_WM_DIAGRAM_GROUP_CODE" val="q1-1"/>
  <p:tag name="KSO_WM_UNIT_TYPE" val="q_h_x"/>
  <p:tag name="KSO_WM_UNIT_INDEX" val="1_3_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x*1_4_1"/>
  <p:tag name="KSO_WM_TEMPLATE_CATEGORY" val="diagram"/>
  <p:tag name="KSO_WM_TEMPLATE_INDEX" val="20228014"/>
  <p:tag name="KSO_WM_UNIT_LAYERLEVEL" val="1_1_1"/>
  <p:tag name="KSO_WM_TAG_VERSION" val="1.0"/>
  <p:tag name="KSO_WM_BEAUTIFY_FLAG" val="#wm#"/>
  <p:tag name="KSO_WM_UNIT_VALUE" val="130*130"/>
  <p:tag name="KSO_WM_DIAGRAM_GROUP_CODE" val="q1-1"/>
  <p:tag name="KSO_WM_UNIT_TYPE" val="q_h_x"/>
  <p:tag name="KSO_WM_UNIT_INDEX" val="1_4_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3_1"/>
  <p:tag name="KSO_WM_UNIT_ID" val="diagram20228006_2*q_h_f*1_3_1"/>
  <p:tag name="KSO_WM_UNIT_LAYERLEVEL" val="1_1_1"/>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2"/>
  <p:tag name="KSO_WM_UNIT_ID" val="diagram20228006_2*q_h_i*1_1_2"/>
  <p:tag name="KSO_WM_UNIT_LAYERLEVEL" val="1_1_1"/>
  <p:tag name="KSO_WM_UNIT_LINE_FORE_SCHEMECOLOR_INDEX" val="5"/>
  <p:tag name="KSO_WM_UNIT_LINE_FILL_TYPE"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2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3"/>
  <p:tag name="KSO_WM_UNIT_ID" val="diagram20228006_2*q_h_i*1_1_3"/>
  <p:tag name="KSO_WM_UNIT_LAYERLEVEL" val="1_1_1"/>
  <p:tag name="KSO_WM_UNIT_FILL_FORE_SCHEMECOLOR_INDEX" val="5"/>
  <p:tag name="KSO_WM_UNIT_FILL_TYPE" val="1"/>
  <p:tag name="KSO_WM_UNIT_TEXT_FILL_FORE_SCHEMECOLOR_INDEX" val="2"/>
  <p:tag name="KSO_WM_UNIT_TEXT_FILL_TYPE" val="1"/>
</p:tagLst>
</file>

<file path=ppt/tags/tag13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3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3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3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34.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35.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3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3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3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1_1"/>
  <p:tag name="KSO_WM_UNIT_ID" val="diagram20228006_2*q_h_a*1_1_1"/>
  <p:tag name="KSO_WM_UNIT_LAYERLEVEL" val="1_1_1"/>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9_4*l_i*1_1"/>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9_4*l_i*1_2"/>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9_4*l_i*1_3"/>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9_4*l_i*1_4"/>
  <p:tag name="KSO_WM_TEMPLATE_CATEGORY" val="diagram"/>
  <p:tag name="KSO_WM_TEMPLATE_INDEX" val="2022806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9_4*l_i*1_5"/>
  <p:tag name="KSO_WM_TEMPLATE_CATEGORY" val="diagram"/>
  <p:tag name="KSO_WM_TEMPLATE_INDEX" val="2022806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69_4*l_i*1_6"/>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28069_4*l_i*1_7"/>
  <p:tag name="KSO_WM_TEMPLATE_CATEGORY" val="diagram"/>
  <p:tag name="KSO_WM_TEMPLATE_INDEX" val="2022806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28069_4*l_i*1_8"/>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48.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9_4*l_x*1_1"/>
  <p:tag name="KSO_WM_TEMPLATE_CATEGORY" val="diagram"/>
  <p:tag name="KSO_WM_TEMPLATE_INDEX" val="20228069"/>
  <p:tag name="KSO_WM_UNIT_LAYERLEVEL" val="1_1"/>
  <p:tag name="KSO_WM_TAG_VERSION" val="1.0"/>
  <p:tag name="KSO_WM_BEAUTIFY_FLAG" val="#wm#"/>
</p:tagLst>
</file>

<file path=ppt/tags/tag1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9_4*l_h_a*1_1_1"/>
  <p:tag name="KSO_WM_TEMPLATE_CATEGORY" val="diagram"/>
  <p:tag name="KSO_WM_TEMPLATE_INDEX" val="20228069"/>
  <p:tag name="KSO_WM_UNIT_LAYERLEVEL" val="1_1_1"/>
  <p:tag name="KSO_WM_TAG_VERSION" val="1.0"/>
  <p:tag name="KSO_WM_BEAUTIFY_FLAG" val="#wm#"/>
  <p:tag name="KSO_WM_UNIT_TEXT_FILL_FORE_SCHEMECOLOR_INDEX" val="5"/>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UNIT_VALUE" val="32"/>
  <p:tag name="KSO_WM_DIAGRAM_GROUP_CODE" val="q1-1"/>
  <p:tag name="KSO_WM_UNIT_TYPE" val="q_h_f"/>
  <p:tag name="KSO_WM_UNIT_INDEX" val="1_1_1"/>
  <p:tag name="KSO_WM_UNIT_ID" val="diagram20228006_2*q_h_f*1_1_1"/>
  <p:tag name="KSO_WM_UNIT_LAYERLEVEL" val="1_1_1"/>
  <p:tag name="KSO_WM_UNIT_TEXT_FILL_FORE_SCHEMECOLOR_INDEX" val="13"/>
  <p:tag name="KSO_WM_UNIT_TEXT_FILL_TYPE" val="1"/>
</p:tagLst>
</file>

<file path=ppt/tags/tag1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9_4*l_h_f*1_1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9_4*l_h_i*1_1_1"/>
  <p:tag name="KSO_WM_TEMPLATE_CATEGORY" val="diagram"/>
  <p:tag name="KSO_WM_TEMPLATE_INDEX" val="2022806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9_4*l_h_i*1_1_2"/>
  <p:tag name="KSO_WM_TEMPLATE_CATEGORY" val="diagram"/>
  <p:tag name="KSO_WM_TEMPLATE_INDEX" val="20228069"/>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9_4*l_h_a*1_2_1"/>
  <p:tag name="KSO_WM_TEMPLATE_CATEGORY" val="diagram"/>
  <p:tag name="KSO_WM_TEMPLATE_INDEX" val="20228069"/>
  <p:tag name="KSO_WM_UNIT_LAYERLEVEL" val="1_1_1"/>
  <p:tag name="KSO_WM_TAG_VERSION" val="1.0"/>
  <p:tag name="KSO_WM_BEAUTIFY_FLAG" val="#wm#"/>
  <p:tag name="KSO_WM_UNIT_TEXT_FILL_FORE_SCHEMECOLOR_INDEX" val="6"/>
  <p:tag name="KSO_WM_UNIT_TEXT_FILL_TYPE" val="1"/>
</p:tagLst>
</file>

<file path=ppt/tags/tag15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9_4*l_h_f*1_2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9_4*l_h_i*1_2_1"/>
  <p:tag name="KSO_WM_TEMPLATE_CATEGORY" val="diagram"/>
  <p:tag name="KSO_WM_TEMPLATE_INDEX" val="2022806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9_4*l_h_i*1_2_2"/>
  <p:tag name="KSO_WM_TEMPLATE_CATEGORY" val="diagram"/>
  <p:tag name="KSO_WM_TEMPLATE_INDEX" val="20228069"/>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9_4*l_h_a*1_3_1"/>
  <p:tag name="KSO_WM_TEMPLATE_CATEGORY" val="diagram"/>
  <p:tag name="KSO_WM_TEMPLATE_INDEX" val="20228069"/>
  <p:tag name="KSO_WM_UNIT_LAYERLEVEL" val="1_1_1"/>
  <p:tag name="KSO_WM_TAG_VERSION" val="1.0"/>
  <p:tag name="KSO_WM_BEAUTIFY_FLAG" val="#wm#"/>
  <p:tag name="KSO_WM_UNIT_TEXT_FILL_FORE_SCHEMECOLOR_INDEX" val="7"/>
  <p:tag name="KSO_WM_UNIT_TEXT_FILL_TYPE" val="1"/>
</p:tagLst>
</file>

<file path=ppt/tags/tag15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9_4*l_h_f*1_3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9_4*l_h_i*1_3_1"/>
  <p:tag name="KSO_WM_TEMPLATE_CATEGORY" val="diagram"/>
  <p:tag name="KSO_WM_TEMPLATE_INDEX" val="2022806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1"/>
  <p:tag name="KSO_WM_UNIT_ID" val="diagram20228006_2*q_h_i*1_4_1"/>
  <p:tag name="KSO_WM_UNIT_LAYERLEVEL" val="1_1_1"/>
  <p:tag name="KSO_WM_UNIT_LINE_FORE_SCHEMECOLOR_INDEX" val="5"/>
  <p:tag name="KSO_WM_UNIT_LINE_FILL_TYPE"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9_4*l_h_i*1_3_2"/>
  <p:tag name="KSO_WM_TEMPLATE_CATEGORY" val="diagram"/>
  <p:tag name="KSO_WM_TEMPLATE_INDEX" val="20228069"/>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9_4*l_h_a*1_4_1"/>
  <p:tag name="KSO_WM_TEMPLATE_CATEGORY" val="diagram"/>
  <p:tag name="KSO_WM_TEMPLATE_INDEX" val="20228069"/>
  <p:tag name="KSO_WM_UNIT_LAYERLEVEL" val="1_1_1"/>
  <p:tag name="KSO_WM_TAG_VERSION" val="1.0"/>
  <p:tag name="KSO_WM_BEAUTIFY_FLAG" val="#wm#"/>
  <p:tag name="KSO_WM_UNIT_TEXT_FILL_FORE_SCHEMECOLOR_INDEX" val="8"/>
  <p:tag name="KSO_WM_UNIT_TEXT_FILL_TYPE" val="1"/>
</p:tagLst>
</file>

<file path=ppt/tags/tag1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9_4*l_h_f*1_4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9_4*l_h_i*1_4_1"/>
  <p:tag name="KSO_WM_TEMPLATE_CATEGORY" val="diagram"/>
  <p:tag name="KSO_WM_TEMPLATE_INDEX" val="2022806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9_4*l_h_i*1_4_2"/>
  <p:tag name="KSO_WM_TEMPLATE_CATEGORY" val="diagram"/>
  <p:tag name="KSO_WM_TEMPLATE_INDEX" val="20228069"/>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CwiaGRpZCI6IjE2NzkzYTgxZGZkNWQ2NGQ2ZGIzZjlkNmQzMTQ4ZmYxIiwidXNlckNvdW50IjoyfQ=="/>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2"/>
  <p:tag name="KSO_WM_UNIT_ID" val="diagram20228006_2*q_h_i*1_4_2"/>
  <p:tag name="KSO_WM_UNIT_LAYERLEVEL" val="1_1_1"/>
  <p:tag name="KSO_WM_UNIT_FILL_FORE_SCHEMECOLOR_INDEX" val="9"/>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4_1"/>
  <p:tag name="KSO_WM_UNIT_ID" val="diagram20228006_2*q_h_a*1_4_1"/>
  <p:tag name="KSO_WM_UNIT_LAYERLEVEL" val="1_1_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DIAGRAM_GROUP_CODE" val="q1-1"/>
  <p:tag name="KSO_WM_UNIT_TYPE" val="q_h_f"/>
  <p:tag name="KSO_WM_UNIT_INDEX" val="1_4_1"/>
  <p:tag name="KSO_WM_UNIT_ID" val="diagram20228006_2*q_h_f*1_4_1"/>
  <p:tag name="KSO_WM_UNIT_LAYERLEVEL" val="1_1_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1"/>
  <p:tag name="KSO_WM_UNIT_ID" val="diagram20228006_2*q_i*1_1"/>
  <p:tag name="KSO_WM_UNIT_LAYERLEVEL" val="1_1"/>
  <p:tag name="KSO_WM_UNIT_LINE_FORE_SCHEMECOLOR_INDEX" val="14"/>
  <p:tag name="KSO_WM_UNIT_LINE_FILL_TYPE" val="2"/>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4"/>
  <p:tag name="KSO_WM_UNIT_ID" val="diagram20228006_2*q_h_i*1_2_4"/>
  <p:tag name="KSO_WM_UNIT_LAYERLEVEL" val="1_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4"/>
  <p:tag name="KSO_WM_UNIT_ID" val="diagram20228006_2*q_h_i*1_1_4"/>
  <p:tag name="KSO_WM_UNIT_LAYERLEVEL" val="1_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4"/>
  <p:tag name="KSO_WM_UNIT_ID" val="diagram20228006_2*q_h_i*1_3_4"/>
  <p:tag name="KSO_WM_UNIT_LAYERLEVEL" val="1_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4"/>
  <p:tag name="KSO_WM_UNIT_ID" val="diagram20228006_2*q_h_i*1_4_4"/>
  <p:tag name="KSO_WM_UNIT_LAYERLEVEL"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1"/>
  <p:tag name="KSO_WM_UNIT_ID" val="diagram20228006_2*q_h_i*1_1_1"/>
  <p:tag name="KSO_WM_UNIT_LAYERLEVEL" val="1_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1"/>
  <p:tag name="KSO_WM_UNIT_ID" val="diagram20228006_2*q_h_i*1_2_1"/>
  <p:tag name="KSO_WM_UNIT_LAYERLEVEL"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3"/>
  <p:tag name="KSO_WM_UNIT_ID" val="diagram20228006_2*q_h_i*1_4_3"/>
  <p:tag name="KSO_WM_UNIT_LAYERLEVEL" val="1_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1"/>
  <p:tag name="KSO_WM_UNIT_ID" val="diagram20228006_2*q_h_i*1_3_1"/>
  <p:tag name="KSO_WM_UNIT_LAYERLEVEL" val="1_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78*178"/>
  <p:tag name="KSO_WM_DIAGRAM_GROUP_CODE" val="q1-1"/>
  <p:tag name="KSO_WM_UNIT_TYPE" val="q_h_x"/>
  <p:tag name="KSO_WM_UNIT_INDEX" val="1_1_1"/>
  <p:tag name="KSO_WM_UNIT_ID" val="diagram20228006_2*q_h_x*1_1_1"/>
  <p:tag name="KSO_WM_UNIT_LAYERLEVEL" val="1_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60*160"/>
  <p:tag name="KSO_WM_DIAGRAM_GROUP_CODE" val="q1-1"/>
  <p:tag name="KSO_WM_UNIT_TYPE" val="q_h_x"/>
  <p:tag name="KSO_WM_UNIT_INDEX" val="1_2_1"/>
  <p:tag name="KSO_WM_UNIT_ID" val="diagram20228006_2*q_h_x*1_2_1"/>
  <p:tag name="KSO_WM_UNIT_LAYERLEVEL" val="1_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2"/>
  <p:tag name="KSO_WM_UNIT_ID" val="diagram20228006_2*q_i*1_2"/>
  <p:tag name="KSO_WM_UNIT_LAYERLEVEL" val="1_1"/>
  <p:tag name="KSO_WM_UNIT_LINE_FORE_SCHEMECOLOR_INDEX" val="14"/>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212*212"/>
  <p:tag name="KSO_WM_DIAGRAM_GROUP_CODE" val="q1-1"/>
  <p:tag name="KSO_WM_UNIT_TYPE" val="q_h_x"/>
  <p:tag name="KSO_WM_UNIT_INDEX" val="1_3_1"/>
  <p:tag name="KSO_WM_UNIT_ID" val="diagram20228006_2*q_h_x*1_3_1"/>
  <p:tag name="KSO_WM_UNIT_LAYERLEVEL" val="1_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6*196"/>
  <p:tag name="KSO_WM_DIAGRAM_GROUP_CODE" val="q1-1"/>
  <p:tag name="KSO_WM_UNIT_TYPE" val="q_h_x"/>
  <p:tag name="KSO_WM_UNIT_INDEX" val="1_4_1"/>
  <p:tag name="KSO_WM_UNIT_ID" val="diagram20228006_2*q_h_x*1_4_1"/>
  <p:tag name="KSO_WM_UNIT_LAYERLEVEL" val="1_1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5*q_i*1_1"/>
  <p:tag name="KSO_WM_UNIT_LAYERLEVEL" val="1_1"/>
  <p:tag name="KSO_WM_UNIT_LINE_FORE_SCHEMECOLOR_INDEX" val="5"/>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5*q_i*1_2"/>
  <p:tag name="KSO_WM_UNIT_LAYERLEVEL" val="1_1"/>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5*q_i*1_3"/>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5*q_i*1_4"/>
  <p:tag name="KSO_WM_UNIT_LAYERLEVEL" val="1_1"/>
  <p:tag name="KSO_WM_UNIT_LINE_FORE_SCHEMECOLOR_INDEX" val="5"/>
  <p:tag name="KSO_WM_UNIT_LINE_FILL_TYPE" val="2"/>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5*q_i*1_5"/>
  <p:tag name="KSO_WM_UNIT_LAYERLEVEL" val="1_1"/>
  <p:tag name="KSO_WM_UNIT_LINE_FORE_SCHEMECOLOR_INDEX" val="5"/>
  <p:tag name="KSO_WM_UNIT_LINE_FILL_TYPE" val="2"/>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1_1"/>
  <p:tag name="KSO_WM_UNIT_ID" val="diagram20228121_5*q_h_i*1_1_1"/>
  <p:tag name="KSO_WM_UNIT_LAYERLEVEL" val="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2_1"/>
  <p:tag name="KSO_WM_UNIT_ID" val="diagram20228121_5*q_h_i*1_2_1"/>
  <p:tag name="KSO_WM_UNIT_LAYERLEVEL" val="1_1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3_1"/>
  <p:tag name="KSO_WM_UNIT_ID" val="diagram20228121_5*q_h_i*1_3_1"/>
  <p:tag name="KSO_WM_UNIT_LAYERLEVEL" val="1_1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2"/>
  <p:tag name="KSO_WM_UNIT_ID" val="diagram20228006_2*q_h_i*1_2_2"/>
  <p:tag name="KSO_WM_UNIT_LAYERLEVEL" val="1_1_1"/>
  <p:tag name="KSO_WM_UNIT_LINE_FORE_SCHEMECOLOR_INDEX" val="5"/>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5_1"/>
  <p:tag name="KSO_WM_UNIT_ID" val="diagram20228121_5*q_h_i*1_5_1"/>
  <p:tag name="KSO_WM_UNIT_LAYERLEVEL" val="1_1_1"/>
  <p:tag name="KSO_WM_UNIT_FILL_FORE_SCHEMECOLOR_INDEX" val="9"/>
  <p:tag name="KSO_WM_UNIT_FILL_TYPE" val="1"/>
  <p:tag name="KSO_WM_UNIT_LINE_FORE_SCHEMECOLOR_INDEX" val="9"/>
  <p:tag name="KSO_WM_UNIT_LINE_FILL_TYPE" val="2"/>
  <p:tag name="KSO_WM_UNIT_TEXT_FILL_FORE_SCHEMECOLOR_INDEX" val="9"/>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4_1"/>
  <p:tag name="KSO_WM_UNIT_ID" val="diagram20228121_5*q_h_i*1_4_1"/>
  <p:tag name="KSO_WM_UNIT_LAYERLEVEL" val="1_1_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1_1"/>
  <p:tag name="KSO_WM_UNIT_ID" val="diagram20228121_5*q_h_a*1_1_1"/>
  <p:tag name="KSO_WM_UNIT_LAYERLEVEL" val="1_1_1"/>
  <p:tag name="KSO_WM_UNIT_TEXT_FILL_FORE_SCHEMECOLOR_INDEX" val="5"/>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5*q_x*1_1"/>
  <p:tag name="KSO_WM_UNIT_LAYERLEVEL" val="1_1"/>
  <p:tag name="KSO_WM_UNIT_SHADOW_SCHEMECOLOR_INDEX" val="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2_1"/>
  <p:tag name="KSO_WM_UNIT_ID" val="diagram20228121_5*q_h_a*1_2_1"/>
  <p:tag name="KSO_WM_UNIT_LAYERLEVEL" val="1_1_1"/>
  <p:tag name="KSO_WM_UNIT_TEXT_FILL_FORE_SCHEMECOLOR_INDEX" val="6"/>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3_1"/>
  <p:tag name="KSO_WM_UNIT_ID" val="diagram20228121_5*q_h_a*1_3_1"/>
  <p:tag name="KSO_WM_UNIT_LAYERLEVEL" val="1_1_1"/>
  <p:tag name="KSO_WM_UNIT_TEXT_FILL_FORE_SCHEMECOLOR_INDEX" val="7"/>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4_1"/>
  <p:tag name="KSO_WM_UNIT_ID" val="diagram20228121_5*q_h_a*1_4_1"/>
  <p:tag name="KSO_WM_UNIT_LAYERLEVEL" val="1_1_1"/>
  <p:tag name="KSO_WM_UNIT_TEXT_FILL_FORE_SCHEMECOLOR_INDEX" val="8"/>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5_1"/>
  <p:tag name="KSO_WM_UNIT_ID" val="diagram20228121_5*q_h_a*1_5_1"/>
  <p:tag name="KSO_WM_UNIT_LAYERLEVEL" val="1_1_1"/>
  <p:tag name="KSO_WM_UNIT_TEXT_FILL_FORE_SCHEMECOLOR_INDEX" val="9"/>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1_1"/>
  <p:tag name="KSO_WM_UNIT_ID" val="diagram20228121_5*q_h_x*1_1_1"/>
  <p:tag name="KSO_WM_UNIT_LAYERLEVEL" val="1_1_1"/>
  <p:tag name="KSO_WM_UNIT_SHADOW_SCHEMECOLOR_INDEX" val="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2_1"/>
  <p:tag name="KSO_WM_UNIT_ID" val="diagram20228121_5*q_h_x*1_2_1"/>
  <p:tag name="KSO_WM_UNIT_LAYERLEVEL" val="1_1_1"/>
  <p:tag name="KSO_WM_UNIT_SHADOW_SCHEMECOLOR_INDEX" val="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3"/>
  <p:tag name="KSO_WM_UNIT_ID" val="diagram20228006_2*q_h_i*1_2_3"/>
  <p:tag name="KSO_WM_UNIT_LAYERLEVEL" val="1_1_1"/>
  <p:tag name="KSO_WM_UNIT_FILL_FORE_SCHEMECOLOR_INDEX" val="6"/>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3_1"/>
  <p:tag name="KSO_WM_UNIT_ID" val="diagram20228121_5*q_h_x*1_3_1"/>
  <p:tag name="KSO_WM_UNIT_LAYERLEVEL" val="1_1_1"/>
  <p:tag name="KSO_WM_UNIT_SHADOW_SCHEMECOLOR_INDEX" val="7"/>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4_1"/>
  <p:tag name="KSO_WM_UNIT_ID" val="diagram20228121_5*q_h_x*1_4_1"/>
  <p:tag name="KSO_WM_UNIT_LAYERLEVEL" val="1_1_1"/>
  <p:tag name="KSO_WM_UNIT_SHADOW_SCHEMECOLOR_INDEX" val="8"/>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5_1"/>
  <p:tag name="KSO_WM_UNIT_ID" val="diagram20228121_5*q_h_x*1_5_1"/>
  <p:tag name="KSO_WM_UNIT_LAYERLEVEL" val="1_1_1"/>
  <p:tag name="KSO_WM_UNIT_SHADOW_SCHEMECOLOR_INDEX" val="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5*i*1"/>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5*i*1"/>
  <p:tag name="KSO_WM_UNIT_FILL_FORE_SCHEMECOLOR_INDEX" val="5"/>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4*q_i*1_1"/>
  <p:tag name="KSO_WM_UNIT_LAYERLEVEL" val="1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4*q_i*1_2"/>
  <p:tag name="KSO_WM_UNIT_LAYERLEVEL" val="1_1"/>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2"/>
  <p:tag name="KSO_WM_UNIT_FILL_FORE_SCHEMECOLOR_INDEX_2_TRANS" val="0"/>
  <p:tag name="KSO_WM_UNIT_FILL_FORE_SCHEMECOLOR_INDEX_3_BRIGHTNESS" val="-0.25"/>
  <p:tag name="KSO_WM_UNIT_FILL_FORE_SCHEMECOLOR_INDEX_3" val="5"/>
  <p:tag name="KSO_WM_UNIT_FILL_FORE_SCHEMECOLOR_INDEX_3_POS" val="0.92"/>
  <p:tag name="KSO_WM_UNIT_FILL_FORE_SCHEMECOLOR_INDEX_3_TRANS" val="0"/>
  <p:tag name="KSO_WM_UNIT_FILL_GRADIENT_TYPE" val="0"/>
  <p:tag name="KSO_WM_UNIT_FILL_GRADIENT_ANGLE" val="45"/>
  <p:tag name="KSO_WM_UNIT_FILL_GRADIENT_Direction" val="0"/>
  <p:tag name="KSO_WM_UNIT_FILL_TYPE" val="3"/>
  <p:tag name="KSO_WM_UNIT_SHADOW_SCHEMECOLOR_INDEX_BRIGHTNESS" val="-0.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4*q_i*1_3"/>
  <p:tag name="KSO_WM_UNIT_LAYERLEVEL" val="1_1"/>
  <p:tag name="KSO_WM_UNIT_LINE_FORE_SCHEMECOLOR_INDEX_BRIGHTNESS" val="0.6"/>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4*q_i*1_4"/>
  <p:tag name="KSO_WM_UNIT_LAYERLEVEL" val="1_1"/>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4*q_i*1_5"/>
  <p:tag name="KSO_WM_UNIT_LAYERLEVEL" val="1_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2_1"/>
  <p:tag name="KSO_WM_UNIT_ID" val="diagram20228006_2*q_h_a*1_2_1"/>
  <p:tag name="KSO_WM_UNIT_LAYERLEVEL" val="1_1_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4*q_h_i*1_1_1"/>
  <p:tag name="KSO_WM_UNIT_FILL_FORE_SCHEMECOLOR_INDEX_BRIGHTNESS" val="0"/>
  <p:tag name="KSO_WM_UNIT_FILL_FORE_SCHEMECOLOR_INDEX" val="5"/>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4*q_h_i*1_2_1"/>
  <p:tag name="KSO_WM_UNIT_FILL_FORE_SCHEMECOLOR_INDEX_BRIGHTNESS" val="0"/>
  <p:tag name="KSO_WM_UNIT_FILL_FORE_SCHEMECOLOR_INDEX" val="6"/>
  <p:tag name="KSO_WM_UNIT_FILL_TYPE" val="1"/>
  <p:tag name="KSO_WM_UNIT_LINE_FORE_SCHEMECOLOR_INDEX_BRIGHTNESS" val="0.4"/>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4_1"/>
  <p:tag name="KSO_WM_UNIT_ID" val="diagram20228121_4*q_h_i*1_4_1"/>
  <p:tag name="KSO_WM_UNIT_FILL_FORE_SCHEMECOLOR_INDEX_BRIGHTNESS" val="0"/>
  <p:tag name="KSO_WM_UNIT_FILL_FORE_SCHEMECOLOR_INDEX" val="8"/>
  <p:tag name="KSO_WM_UNIT_FILL_TYPE" val="1"/>
  <p:tag name="KSO_WM_UNIT_LINE_FORE_SCHEMECOLOR_INDEX_BRIGHTNESS" val="0.4"/>
  <p:tag name="KSO_WM_UNIT_LINE_FORE_SCHEMECOLOR_INDEX" val="8"/>
  <p:tag name="KSO_WM_UNIT_LINE_FILL_TYPE" val="2"/>
  <p:tag name="KSO_WM_UNIT_TEXT_FILL_FORE_SCHEMECOLOR_INDEX_BRIGHTNESS" val="0"/>
  <p:tag name="KSO_WM_UNIT_TEXT_FILL_FORE_SCHEMECOLOR_INDEX" val="9"/>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3_1"/>
  <p:tag name="KSO_WM_UNIT_ID" val="diagram20228121_4*q_h_i*1_3_1"/>
  <p:tag name="KSO_WM_UNIT_FILL_FORE_SCHEMECOLOR_INDEX_BRIGHTNESS" val="0"/>
  <p:tag name="KSO_WM_UNIT_FILL_FORE_SCHEMECOLOR_INDEX" val="7"/>
  <p:tag name="KSO_WM_UNIT_FILL_TYPE" val="1"/>
  <p:tag name="KSO_WM_UNIT_LINE_FORE_SCHEMECOLOR_INDEX_BRIGHTNESS" val="0.4"/>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4*q_x*1_1"/>
  <p:tag name="KSO_WM_UNIT_LAYERLEVEL" val="1_1"/>
  <p:tag name="KSO_WM_UNIT_SHADOW_SCHEMECOLOR_INDEX_BRIGHTNESS" val="-0.5"/>
  <p:tag name="KSO_WM_UNIT_SHADOW_SCHEMECOLOR_INDEX" val="5"/>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1_1"/>
  <p:tag name="KSO_WM_UNIT_ID" val="diagram20228121_4*q_h_a*1_1_1"/>
  <p:tag name="KSO_WM_UNIT_TEXT_FILL_FORE_SCHEMECOLOR_INDEX_BRIGHTNESS" val="-0.5"/>
  <p:tag name="KSO_WM_UNIT_TEXT_FILL_FORE_SCHEMECOLOR_INDEX" val="5"/>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2_1"/>
  <p:tag name="KSO_WM_UNIT_ID" val="diagram20228121_4*q_h_a*1_2_1"/>
  <p:tag name="KSO_WM_UNIT_TEXT_FILL_FORE_SCHEMECOLOR_INDEX_BRIGHTNESS" val="-0.5"/>
  <p:tag name="KSO_WM_UNIT_TEXT_FILL_FORE_SCHEMECOLOR_INDEX" val="6"/>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3_1"/>
  <p:tag name="KSO_WM_UNIT_ID" val="diagram20228121_4*q_h_a*1_3_1"/>
  <p:tag name="KSO_WM_UNIT_TEXT_FILL_FORE_SCHEMECOLOR_INDEX_BRIGHTNESS" val="-0.5"/>
  <p:tag name="KSO_WM_UNIT_TEXT_FILL_FORE_SCHEMECOLOR_INDEX" val="7"/>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4_1"/>
  <p:tag name="KSO_WM_UNIT_ID" val="diagram20228121_4*q_h_a*1_4_1"/>
  <p:tag name="KSO_WM_UNIT_TEXT_FILL_FORE_SCHEMECOLOR_INDEX_BRIGHTNESS" val="-0.5"/>
  <p:tag name="KSO_WM_UNIT_TEXT_FILL_FORE_SCHEMECOLOR_INDEX" val="8"/>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4*q_h_x*1_2_1"/>
  <p:tag name="KSO_WM_UNIT_SHADOW_SCHEMECOLOR_INDEX_BRIGHTNESS" val="-0.5"/>
  <p:tag name="KSO_WM_UNIT_SHADOW_SCHEMECOLOR_INDEX" val="6"/>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SUBTYPE" val="a"/>
  <p:tag name="KSO_WM_UNIT_PRESET_TEXT" val="单击此处输入你的正文，&#13;文字是您思想的提炼。"/>
  <p:tag name="KSO_WM_UNIT_NOCLEAR" val="0"/>
  <p:tag name="KSO_WM_DIAGRAM_GROUP_CODE" val="q1-1"/>
  <p:tag name="KSO_WM_UNIT_TYPE" val="q_h_f"/>
  <p:tag name="KSO_WM_UNIT_INDEX" val="1_2_1"/>
  <p:tag name="KSO_WM_UNIT_ID" val="diagram20228006_2*q_h_f*1_2_1"/>
  <p:tag name="KSO_WM_UNIT_LAYERLEVEL" val="1_1_1"/>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3_1"/>
  <p:tag name="KSO_WM_UNIT_ID" val="diagram20228121_4*q_h_x*1_3_1"/>
  <p:tag name="KSO_WM_UNIT_SHADOW_SCHEMECOLOR_INDEX_BRIGHTNESS" val="-0.5"/>
  <p:tag name="KSO_WM_UNIT_SHADOW_SCHEMECOLOR_INDEX" val="7"/>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4_1"/>
  <p:tag name="KSO_WM_UNIT_ID" val="diagram20228121_4*q_h_x*1_4_1"/>
  <p:tag name="KSO_WM_UNIT_SHADOW_SCHEMECOLOR_INDEX_BRIGHTNESS" val="-0.5"/>
  <p:tag name="KSO_WM_UNIT_SHADOW_SCHEMECOLOR_INDEX" val="8"/>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4*q_h_x*1_1_1"/>
  <p:tag name="KSO_WM_UNIT_SHADOW_SCHEMECOLOR_INDEX_BRIGHTNESS" val="-0.5"/>
  <p:tag name="KSO_WM_UNIT_SHADOW_SCHEMECOLOR_INDEX" val="5"/>
  <p:tag name="KSO_WM_UNIT_USESOURCEFORMAT_APPLY" val="1"/>
</p:tagLst>
</file>

<file path=ppt/tags/tag73.xml><?xml version="1.0" encoding="utf-8"?>
<p:tagLst xmlns:p="http://schemas.openxmlformats.org/presentationml/2006/main">
  <p:tag name="KSO_WM_SLIDE_ITEM_CNT" val="4"/>
</p:tagLst>
</file>

<file path=ppt/tags/tag74.xml><?xml version="1.0" encoding="utf-8"?>
<p:tagLst xmlns:p="http://schemas.openxmlformats.org/presentationml/2006/main">
  <p:tag name="MH" val="20161022204031"/>
  <p:tag name="MH_LIBRARY" val="GRAPHIC"/>
  <p:tag name="MH_ORDER" val="文本框 2"/>
</p:tagLst>
</file>

<file path=ppt/tags/tag75.xml><?xml version="1.0" encoding="utf-8"?>
<p:tagLst xmlns:p="http://schemas.openxmlformats.org/presentationml/2006/main">
  <p:tag name="KSO_WM_BEAUTIFY_FLAG" val=""/>
  <p:tag name="KSO_WM_UNIT_PLACING_PICTURE_USER_VIEWPORT" val="{&quot;height&quot;:9600,&quot;width&quot;:1120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3*q_h_i*1_2_1"/>
  <p:tag name="KSO_WM_TEMPLATE_CATEGORY" val="diagram"/>
  <p:tag name="KSO_WM_TEMPLATE_INDEX" val="20228029"/>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3*q_h_i*1_1_1"/>
  <p:tag name="KSO_WM_TEMPLATE_CATEGORY" val="diagram"/>
  <p:tag name="KSO_WM_TEMPLATE_INDEX" val="20228029"/>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3*q_h_i*1_5_1"/>
  <p:tag name="KSO_WM_TEMPLATE_CATEGORY" val="diagram"/>
  <p:tag name="KSO_WM_TEMPLATE_INDEX" val="20228029"/>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3*q_h_i*1_3_1"/>
  <p:tag name="KSO_WM_TEMPLATE_CATEGORY" val="diagram"/>
  <p:tag name="KSO_WM_TEMPLATE_INDEX" val="20228029"/>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2"/>
  <p:tag name="KSO_WM_UNIT_ID" val="diagram20228006_2*q_h_i*1_3_2"/>
  <p:tag name="KSO_WM_UNIT_LAYERLEVEL" val="1_1_1"/>
  <p:tag name="KSO_WM_UNIT_LINE_FORE_SCHEMECOLOR_INDEX" val="5"/>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3*q_h_i*1_4_1"/>
  <p:tag name="KSO_WM_TEMPLATE_CATEGORY" val="diagram"/>
  <p:tag name="KSO_WM_TEMPLATE_INDEX" val="20228029"/>
  <p:tag name="KSO_WM_UNIT_LAYERLEVEL" val="1_1_1"/>
  <p:tag name="KSO_WM_TAG_VERSION" val="1.0"/>
  <p:tag name="KSO_WM_BEAUTIFY_FLAG" val="#wm#"/>
</p:tagLst>
</file>

<file path=ppt/tags/tag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3*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3*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3*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8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3*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8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3*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86.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3*q_h_x*1_1_1"/>
  <p:tag name="KSO_WM_TEMPLATE_CATEGORY" val="diagram"/>
  <p:tag name="KSO_WM_TEMPLATE_INDEX" val="20228029"/>
  <p:tag name="KSO_WM_UNIT_LAYERLEVEL" val="1_1_1"/>
  <p:tag name="KSO_WM_TAG_VERSION" val="1.0"/>
  <p:tag name="KSO_WM_BEAUTIFY_FLAG" val="#wm#"/>
</p:tagLst>
</file>

<file path=ppt/tags/tag8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3*q_h_x*1_2_1"/>
  <p:tag name="KSO_WM_TEMPLATE_CATEGORY" val="diagram"/>
  <p:tag name="KSO_WM_TEMPLATE_INDEX" val="20228029"/>
  <p:tag name="KSO_WM_UNIT_LAYERLEVEL" val="1_1_1"/>
  <p:tag name="KSO_WM_TAG_VERSION" val="1.0"/>
  <p:tag name="KSO_WM_BEAUTIFY_FLAG" val="#wm#"/>
</p:tagLst>
</file>

<file path=ppt/tags/tag88.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3*q_h_x*1_3_1"/>
  <p:tag name="KSO_WM_TEMPLATE_CATEGORY" val="diagram"/>
  <p:tag name="KSO_WM_TEMPLATE_INDEX" val="20228029"/>
  <p:tag name="KSO_WM_UNIT_LAYERLEVEL" val="1_1_1"/>
  <p:tag name="KSO_WM_TAG_VERSION" val="1.0"/>
  <p:tag name="KSO_WM_BEAUTIFY_FLAG" val="#wm#"/>
</p:tagLst>
</file>

<file path=ppt/tags/tag89.xml><?xml version="1.0" encoding="utf-8"?>
<p:tagLst xmlns:p="http://schemas.openxmlformats.org/presentationml/2006/main">
  <p:tag name="KSO_WM_UNIT_VALUE" val="126*12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3*q_h_x*1_4_1"/>
  <p:tag name="KSO_WM_TEMPLATE_CATEGORY" val="diagram"/>
  <p:tag name="KSO_WM_TEMPLATE_INDEX" val="20228029"/>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3"/>
  <p:tag name="KSO_WM_UNIT_ID" val="diagram20228006_2*q_h_i*1_3_3"/>
  <p:tag name="KSO_WM_UNIT_LAYERLEVEL" val="1_1_1"/>
  <p:tag name="KSO_WM_UNIT_FILL_FORE_SCHEMECOLOR_INDEX" val="8"/>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VALUE" val="124*124"/>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3*q_h_x*1_5_1"/>
  <p:tag name="KSO_WM_TEMPLATE_CATEGORY" val="diagram"/>
  <p:tag name="KSO_WM_TEMPLATE_INDEX" val="20228029"/>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4_2"/>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4_2"/>
  <p:tag name="KSO_WM_UNIT_FILL_FORE_SCHEMECOLOR_INDEX" val="8"/>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1_2"/>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3_2"/>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2_2"/>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1_1"/>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a*1_1_1"/>
  <p:tag name="KSO_WM_TEMPLATE_CATEGORY" val="diagram"/>
  <p:tag name="KSO_WM_TEMPLATE_INDEX" val="20228014"/>
  <p:tag name="KSO_WM_UNIT_LAYERLEVEL" val="1_1_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q1-1"/>
  <p:tag name="KSO_WM_UNIT_TYPE" val="q_h_a"/>
  <p:tag name="KSO_WM_UNIT_INDEX" val="1_1_1"/>
  <p:tag name="KSO_WM_UNIT_TEXT_FILL_FORE_SCHEMECOLOR_INDEX" val="5"/>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4_1"/>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a*1_4_1"/>
  <p:tag name="KSO_WM_TEMPLATE_CATEGORY" val="diagram"/>
  <p:tag name="KSO_WM_TEMPLATE_INDEX" val="20228014"/>
  <p:tag name="KSO_WM_UNIT_LAYERLEVEL" val="1_1_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q1-1"/>
  <p:tag name="KSO_WM_UNIT_TYPE" val="q_h_a"/>
  <p:tag name="KSO_WM_UNIT_INDEX" val="1_4_1"/>
  <p:tag name="KSO_WM_UNIT_TEXT_FILL_FORE_SCHEMECOLOR_INDEX" val="8"/>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014_3*q_h_i*1_2_1"/>
  <p:tag name="KSO_WM_TEMPLATE_CATEGORY" val="diagram"/>
  <p:tag name="KSO_WM_TEMPLATE_INDEX" val="20228014"/>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1934</Words>
  <Application>WPS 演示</Application>
  <PresentationFormat>宽屏</PresentationFormat>
  <Paragraphs>149</Paragraphs>
  <Slides>19</Slides>
  <Notes>1</Notes>
  <HiddenSlides>1</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19</vt:i4>
      </vt:variant>
    </vt:vector>
  </HeadingPairs>
  <TitlesOfParts>
    <vt:vector size="40" baseType="lpstr">
      <vt:lpstr>Arial</vt:lpstr>
      <vt:lpstr>宋体</vt:lpstr>
      <vt:lpstr>Wingdings</vt:lpstr>
      <vt:lpstr>汉仪中宋简</vt:lpstr>
      <vt:lpstr>微软雅黑</vt:lpstr>
      <vt:lpstr>汉仪汉黑W</vt:lpstr>
      <vt:lpstr>思源宋体 CN Light</vt:lpstr>
      <vt:lpstr>思源宋体 CN</vt:lpstr>
      <vt:lpstr>思源黑体 CN Bold</vt:lpstr>
      <vt:lpstr>黑体</vt:lpstr>
      <vt:lpstr>思源黑体 CN Regular</vt:lpstr>
      <vt:lpstr>Calibri</vt:lpstr>
      <vt:lpstr>Arial</vt:lpstr>
      <vt:lpstr>Times New Roman</vt:lpstr>
      <vt:lpstr>MiSans</vt:lpstr>
      <vt:lpstr>思源黑体 CN Light</vt:lpstr>
      <vt:lpstr>Arial Unicode MS</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35</cp:revision>
  <dcterms:created xsi:type="dcterms:W3CDTF">2022-03-10T07:19:00Z</dcterms:created>
  <dcterms:modified xsi:type="dcterms:W3CDTF">2023-03-14T05:49:53Z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