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6.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3"/>
  </p:notesMasterIdLst>
  <p:handoutMasterIdLst>
    <p:handoutMasterId r:id="rId26"/>
  </p:handoutMasterIdLst>
  <p:sldIdLst>
    <p:sldId id="256" r:id="rId5"/>
    <p:sldId id="283" r:id="rId6"/>
    <p:sldId id="258" r:id="rId7"/>
    <p:sldId id="261" r:id="rId8"/>
    <p:sldId id="257" r:id="rId9"/>
    <p:sldId id="299" r:id="rId10"/>
    <p:sldId id="300" r:id="rId11"/>
    <p:sldId id="284" r:id="rId12"/>
    <p:sldId id="263" r:id="rId14"/>
    <p:sldId id="262" r:id="rId15"/>
    <p:sldId id="301" r:id="rId16"/>
    <p:sldId id="302" r:id="rId17"/>
    <p:sldId id="264" r:id="rId18"/>
    <p:sldId id="303" r:id="rId19"/>
    <p:sldId id="304" r:id="rId20"/>
    <p:sldId id="269" r:id="rId21"/>
    <p:sldId id="305" r:id="rId22"/>
    <p:sldId id="306" r:id="rId23"/>
    <p:sldId id="307" r:id="rId24"/>
    <p:sldId id="272" r:id="rId25"/>
  </p:sldIdLst>
  <p:sldSz cx="9144000" cy="5144135" type="screen16x9"/>
  <p:notesSz cx="6858000" cy="9144000"/>
  <p:embeddedFontLst>
    <p:embeddedFont>
      <p:font typeface="汉仪中宋简" panose="02010600000101010101" charset="-128"/>
      <p:regular r:id="rId30"/>
    </p:embeddedFont>
    <p:embeddedFont>
      <p:font typeface="微软雅黑" panose="020B0503020204020204" charset="-122"/>
      <p:regular r:id="rId31"/>
    </p:embeddedFont>
    <p:embeddedFont>
      <p:font typeface="汉仪汉黑W" panose="00020600040101010101" charset="-122"/>
      <p:regular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68" userDrawn="1">
          <p15:clr>
            <a:srgbClr val="A4A3A4"/>
          </p15:clr>
        </p15:guide>
        <p15:guide id="2" pos="2896"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15" userDrawn="1">
          <p15:clr>
            <a:srgbClr val="A4A3A4"/>
          </p15:clr>
        </p15:guide>
        <p15:guide id="7" orient="horz" pos="28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68"/>
        <p:guide pos="2896"/>
        <p:guide/>
        <p:guide pos="5760"/>
        <p:guide orient="horz"/>
        <p:guide orient="horz" pos="515"/>
        <p:guide orient="horz" pos="28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132.xml"/><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9.jpeg"/><Relationship Id="rId3" Type="http://schemas.openxmlformats.org/officeDocument/2006/relationships/tags" Target="../tags/tag57.xml"/><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tags" Target="../tags/tag59.xml"/><Relationship Id="rId3" Type="http://schemas.openxmlformats.org/officeDocument/2006/relationships/image" Target="../media/image30.png"/><Relationship Id="rId2" Type="http://schemas.openxmlformats.org/officeDocument/2006/relationships/tags" Target="../tags/tag58.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tags" Target="../tags/tag60.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tags" Target="../tags/tag6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6" Type="http://schemas.openxmlformats.org/officeDocument/2006/relationships/slideLayout" Target="../slideLayouts/slideLayout7.xml"/><Relationship Id="rId25" Type="http://schemas.openxmlformats.org/officeDocument/2006/relationships/tags" Target="../tags/tag8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jpeg"/><Relationship Id="rId2" Type="http://schemas.openxmlformats.org/officeDocument/2006/relationships/tags" Target="../tags/tag86.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9" Type="http://schemas.openxmlformats.org/officeDocument/2006/relationships/slideLayout" Target="../slideLayouts/slideLayout7.xml"/><Relationship Id="rId28" Type="http://schemas.openxmlformats.org/officeDocument/2006/relationships/tags" Target="../tags/tag111.xml"/><Relationship Id="rId27" Type="http://schemas.openxmlformats.org/officeDocument/2006/relationships/tags" Target="../tags/tag110.xml"/><Relationship Id="rId26" Type="http://schemas.openxmlformats.org/officeDocument/2006/relationships/tags" Target="../tags/tag109.xml"/><Relationship Id="rId25" Type="http://schemas.openxmlformats.org/officeDocument/2006/relationships/tags" Target="../tags/tag108.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7.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image" Target="../media/image36.svg"/><Relationship Id="rId11" Type="http://schemas.openxmlformats.org/officeDocument/2006/relationships/image" Target="../media/image35.png"/><Relationship Id="rId10" Type="http://schemas.openxmlformats.org/officeDocument/2006/relationships/tags" Target="../tags/tag95.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3" Type="http://schemas.openxmlformats.org/officeDocument/2006/relationships/slideLayout" Target="../slideLayouts/slideLayout7.xml"/><Relationship Id="rId22" Type="http://schemas.openxmlformats.org/officeDocument/2006/relationships/image" Target="../media/image27.png"/><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7" Type="http://schemas.openxmlformats.org/officeDocument/2006/relationships/slideLayout" Target="../slideLayouts/slideLayout7.xml"/><Relationship Id="rId46" Type="http://schemas.openxmlformats.org/officeDocument/2006/relationships/image" Target="../media/image26.svg"/><Relationship Id="rId45" Type="http://schemas.openxmlformats.org/officeDocument/2006/relationships/image" Target="../media/image25.png"/><Relationship Id="rId44" Type="http://schemas.openxmlformats.org/officeDocument/2006/relationships/tags" Target="../tags/tag27.xml"/><Relationship Id="rId43" Type="http://schemas.openxmlformats.org/officeDocument/2006/relationships/image" Target="../media/image24.svg"/><Relationship Id="rId42" Type="http://schemas.openxmlformats.org/officeDocument/2006/relationships/image" Target="../media/image23.png"/><Relationship Id="rId41" Type="http://schemas.openxmlformats.org/officeDocument/2006/relationships/tags" Target="../tags/tag26.xml"/><Relationship Id="rId40" Type="http://schemas.openxmlformats.org/officeDocument/2006/relationships/image" Target="../media/image22.svg"/><Relationship Id="rId4" Type="http://schemas.openxmlformats.org/officeDocument/2006/relationships/tags" Target="../tags/tag3.xml"/><Relationship Id="rId39" Type="http://schemas.openxmlformats.org/officeDocument/2006/relationships/image" Target="../media/image21.png"/><Relationship Id="rId38" Type="http://schemas.openxmlformats.org/officeDocument/2006/relationships/tags" Target="../tags/tag25.xml"/><Relationship Id="rId37" Type="http://schemas.openxmlformats.org/officeDocument/2006/relationships/image" Target="../media/image20.svg"/><Relationship Id="rId36" Type="http://schemas.openxmlformats.org/officeDocument/2006/relationships/image" Target="../media/image19.png"/><Relationship Id="rId35" Type="http://schemas.openxmlformats.org/officeDocument/2006/relationships/tags" Target="../tags/tag24.xml"/><Relationship Id="rId34" Type="http://schemas.openxmlformats.org/officeDocument/2006/relationships/tags" Target="../tags/tag23.xml"/><Relationship Id="rId33" Type="http://schemas.openxmlformats.org/officeDocument/2006/relationships/tags" Target="../tags/tag22.xml"/><Relationship Id="rId32" Type="http://schemas.openxmlformats.org/officeDocument/2006/relationships/tags" Target="../tags/tag21.xml"/><Relationship Id="rId31" Type="http://schemas.openxmlformats.org/officeDocument/2006/relationships/image" Target="../media/image18.svg"/><Relationship Id="rId30" Type="http://schemas.openxmlformats.org/officeDocument/2006/relationships/image" Target="../media/image17.png"/><Relationship Id="rId3" Type="http://schemas.openxmlformats.org/officeDocument/2006/relationships/tags" Target="../tags/tag2.xml"/><Relationship Id="rId29" Type="http://schemas.openxmlformats.org/officeDocument/2006/relationships/tags" Target="../tags/tag20.xml"/><Relationship Id="rId28" Type="http://schemas.openxmlformats.org/officeDocument/2006/relationships/image" Target="../media/image16.svg"/><Relationship Id="rId27" Type="http://schemas.openxmlformats.org/officeDocument/2006/relationships/image" Target="../media/image15.png"/><Relationship Id="rId26" Type="http://schemas.openxmlformats.org/officeDocument/2006/relationships/tags" Target="../tags/tag19.xml"/><Relationship Id="rId25" Type="http://schemas.openxmlformats.org/officeDocument/2006/relationships/image" Target="../media/image14.svg"/><Relationship Id="rId24" Type="http://schemas.openxmlformats.org/officeDocument/2006/relationships/image" Target="../media/image13.png"/><Relationship Id="rId23" Type="http://schemas.openxmlformats.org/officeDocument/2006/relationships/tags" Target="../tags/tag18.xml"/><Relationship Id="rId22" Type="http://schemas.openxmlformats.org/officeDocument/2006/relationships/image" Target="../media/image12.svg"/><Relationship Id="rId21" Type="http://schemas.openxmlformats.org/officeDocument/2006/relationships/image" Target="../media/image11.png"/><Relationship Id="rId20" Type="http://schemas.openxmlformats.org/officeDocument/2006/relationships/tags" Target="../tags/tag17.xml"/><Relationship Id="rId2" Type="http://schemas.openxmlformats.org/officeDocument/2006/relationships/image" Target="../media/image7.svg"/><Relationship Id="rId19" Type="http://schemas.openxmlformats.org/officeDocument/2006/relationships/image" Target="../media/image10.svg"/><Relationship Id="rId18" Type="http://schemas.openxmlformats.org/officeDocument/2006/relationships/image" Target="../media/image9.png"/><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3" Type="http://schemas.openxmlformats.org/officeDocument/2006/relationships/slideLayout" Target="../slideLayouts/slideLayout7.xml"/><Relationship Id="rId32" Type="http://schemas.openxmlformats.org/officeDocument/2006/relationships/image" Target="../media/image28.svg"/><Relationship Id="rId31" Type="http://schemas.openxmlformats.org/officeDocument/2006/relationships/image" Target="../media/image27.png"/><Relationship Id="rId30" Type="http://schemas.openxmlformats.org/officeDocument/2006/relationships/tags" Target="../tags/tag55.xml"/><Relationship Id="rId3" Type="http://schemas.openxmlformats.org/officeDocument/2006/relationships/tags" Target="../tags/tag28.xml"/><Relationship Id="rId29" Type="http://schemas.openxmlformats.org/officeDocument/2006/relationships/tags" Target="../tags/tag54.xml"/><Relationship Id="rId28" Type="http://schemas.openxmlformats.org/officeDocument/2006/relationships/tags" Target="../tags/tag53.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image" Target="../media/image7.svg"/><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5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98340" y="633475"/>
            <a:ext cx="2987993" cy="368300"/>
            <a:chOff x="3997787" y="844034"/>
            <a:chExt cx="3983990" cy="491067"/>
          </a:xfrm>
        </p:grpSpPr>
        <p:sp>
          <p:nvSpPr>
            <p:cNvPr id="6" name="文本框 5"/>
            <p:cNvSpPr txBox="1"/>
            <p:nvPr/>
          </p:nvSpPr>
          <p:spPr>
            <a:xfrm>
              <a:off x="3997787" y="844034"/>
              <a:ext cx="39839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一、奥斯本检核表法的内涵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4572000" y="1452060"/>
            <a:ext cx="3425666" cy="2030095"/>
          </a:xfrm>
          <a:prstGeom prst="rect">
            <a:avLst/>
          </a:prstGeom>
          <a:noFill/>
        </p:spPr>
        <p:txBody>
          <a:bodyPr wrap="square">
            <a:spAutoFit/>
          </a:bodyPr>
          <a:lstStyle/>
          <a:p>
            <a:pPr indent="0" fontAlgn="auto">
              <a:lnSpc>
                <a:spcPct val="150000"/>
              </a:lnSpc>
            </a:pPr>
            <a:r>
              <a:rPr sz="1200">
                <a:latin typeface="宋体" panose="02010600030101010101" pitchFamily="2" charset="-122"/>
                <a:ea typeface="宋体" panose="02010600030101010101" pitchFamily="2" charset="-122"/>
                <a:cs typeface="汉仪中宋简" panose="02010600000101010101" charset="-128"/>
              </a:rPr>
              <a:t>奥斯本检核表法是由美国创新技法和创新过程之父亚历克斯·奥斯本（Alex Faickney Osborn）于 1941 年在其《创造性想象》一书中提出的。奥斯本检核表法又被称为分项检查法，是以提问的方式，根据创造或解决问题的需要，列出有关问题，形成检核表，然后逐个对问题进行核对讨论，从而发掘出解决问题的大量设想的一种方法。</a:t>
            </a:r>
            <a:endParaRPr lang="en-US" altLang="zh-CN" sz="1200">
              <a:latin typeface="宋体" panose="02010600030101010101" pitchFamily="2" charset="-122"/>
              <a:ea typeface="宋体" panose="02010600030101010101" pitchFamily="2" charset="-122"/>
              <a:cs typeface="汉仪中宋简" panose="02010600000101010101" charset="-128"/>
            </a:endParaRPr>
          </a:p>
        </p:txBody>
      </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2" name="图片 101"/>
          <p:cNvPicPr/>
          <p:nvPr>
            <p:custDataLst>
              <p:tags r:id="rId3"/>
            </p:custDataLst>
          </p:nvPr>
        </p:nvPicPr>
        <p:blipFill>
          <a:blip r:embed="rId4"/>
          <a:stretch>
            <a:fillRect/>
          </a:stretch>
        </p:blipFill>
        <p:spPr>
          <a:xfrm>
            <a:off x="779145" y="1112017"/>
            <a:ext cx="3220403" cy="3134678"/>
          </a:xfrm>
          <a:prstGeom prst="rect">
            <a:avLst/>
          </a:prstGeom>
          <a:noFill/>
          <a:ln w="9525">
            <a:noFill/>
          </a:ln>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二、奥斯本检核表法中的问题归类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 name="图片 1"/>
          <p:cNvPicPr>
            <a:picLocks noChangeAspect="1"/>
          </p:cNvPicPr>
          <p:nvPr>
            <p:custDataLst>
              <p:tags r:id="rId2"/>
            </p:custDataLst>
          </p:nvPr>
        </p:nvPicPr>
        <p:blipFill>
          <a:blip r:embed="rId3"/>
          <a:stretch>
            <a:fillRect/>
          </a:stretch>
        </p:blipFill>
        <p:spPr>
          <a:xfrm>
            <a:off x="396240" y="1065345"/>
            <a:ext cx="4448175" cy="2946559"/>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4981099" y="1416341"/>
            <a:ext cx="3674745" cy="1790700"/>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三、奥斯本检核表法的应用</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p:custDataLst>
              <p:tags r:id="rId2"/>
            </p:custDataLst>
          </p:nvPr>
        </p:nvPicPr>
        <p:blipFill>
          <a:blip r:embed="rId3"/>
          <a:stretch>
            <a:fillRect/>
          </a:stretch>
        </p:blipFill>
        <p:spPr>
          <a:xfrm>
            <a:off x="573881" y="1083919"/>
            <a:ext cx="7633335" cy="3317558"/>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938270" cy="1479312"/>
            <a:chOff x="3976254" y="2528454"/>
            <a:chExt cx="5251026"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907" y="2920461"/>
              <a:ext cx="4807373"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分析列举法</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一、分析列举法的内涵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5147786" y="1205839"/>
            <a:ext cx="3048000" cy="258445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分析列举法是指运用发散性思维，将研究对象的本质内容一一列举出来，</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尽可能地做到详细，然后逐一对其进行分析研究，从中获得各种创新方案。</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这种方法有利于人们克服对熟悉事物的思维惯性，重新审视并深入考察以获得事物的新属性，在原有的基础上提出改进意见和建议，从而有所创新。</a:t>
            </a:r>
            <a:endParaRPr lang="zh-CN" altLang="en-US" sz="1350">
              <a:latin typeface="宋体" panose="02010600030101010101" pitchFamily="2" charset="-122"/>
              <a:ea typeface="宋体" panose="02010600030101010101" pitchFamily="2" charset="-122"/>
            </a:endParaRPr>
          </a:p>
        </p:txBody>
      </p:sp>
      <p:pic>
        <p:nvPicPr>
          <p:cNvPr id="103" name="图片 102"/>
          <p:cNvPicPr/>
          <p:nvPr>
            <p:custDataLst>
              <p:tags r:id="rId2"/>
            </p:custDataLst>
          </p:nvPr>
        </p:nvPicPr>
        <p:blipFill>
          <a:blip r:embed="rId3"/>
          <a:stretch>
            <a:fillRect/>
          </a:stretch>
        </p:blipFill>
        <p:spPr>
          <a:xfrm>
            <a:off x="991553" y="1205839"/>
            <a:ext cx="3386138" cy="2992755"/>
          </a:xfrm>
          <a:prstGeom prst="rect">
            <a:avLst/>
          </a:prstGeom>
          <a:noFill/>
          <a:ln w="9525">
            <a:noFill/>
          </a:ln>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二、分析列举法的分类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椭圆 29"/>
          <p:cNvSpPr/>
          <p:nvPr>
            <p:custDataLst>
              <p:tags r:id="rId2"/>
            </p:custDataLst>
          </p:nvPr>
        </p:nvSpPr>
        <p:spPr>
          <a:xfrm>
            <a:off x="4129632" y="2155168"/>
            <a:ext cx="918102" cy="918102"/>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sz="1350" dirty="0"/>
          </a:p>
        </p:txBody>
      </p:sp>
      <p:sp>
        <p:nvSpPr>
          <p:cNvPr id="79" name="任意多边形 78"/>
          <p:cNvSpPr/>
          <p:nvPr>
            <p:custDataLst>
              <p:tags r:id="rId3"/>
            </p:custDataLst>
          </p:nvPr>
        </p:nvSpPr>
        <p:spPr>
          <a:xfrm>
            <a:off x="4596558" y="3042277"/>
            <a:ext cx="915296" cy="70688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sz="1350"/>
          </a:p>
        </p:txBody>
      </p:sp>
      <p:sp>
        <p:nvSpPr>
          <p:cNvPr id="73" name="任意多边形 72"/>
          <p:cNvSpPr/>
          <p:nvPr>
            <p:custDataLst>
              <p:tags r:id="rId4"/>
            </p:custDataLst>
          </p:nvPr>
        </p:nvSpPr>
        <p:spPr>
          <a:xfrm rot="2244296">
            <a:off x="4233207" y="1373107"/>
            <a:ext cx="963026" cy="706115"/>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endParaRPr sz="1350"/>
          </a:p>
        </p:txBody>
      </p:sp>
      <p:sp>
        <p:nvSpPr>
          <p:cNvPr id="78" name="任意多边形 77"/>
          <p:cNvSpPr/>
          <p:nvPr>
            <p:custDataLst>
              <p:tags r:id="rId5"/>
            </p:custDataLst>
          </p:nvPr>
        </p:nvSpPr>
        <p:spPr>
          <a:xfrm rot="6497383">
            <a:off x="5017510" y="2112123"/>
            <a:ext cx="926334" cy="697598"/>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endParaRPr sz="1350"/>
          </a:p>
        </p:txBody>
      </p:sp>
      <p:sp>
        <p:nvSpPr>
          <p:cNvPr id="81" name="任意多边形 80"/>
          <p:cNvSpPr/>
          <p:nvPr>
            <p:custDataLst>
              <p:tags r:id="rId6"/>
            </p:custDataLst>
          </p:nvPr>
        </p:nvSpPr>
        <p:spPr>
          <a:xfrm rot="18987947">
            <a:off x="3314525" y="1920043"/>
            <a:ext cx="946451" cy="702133"/>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endParaRPr sz="1350"/>
          </a:p>
        </p:txBody>
      </p:sp>
      <p:sp>
        <p:nvSpPr>
          <p:cNvPr id="80" name="任意多边形 79"/>
          <p:cNvSpPr/>
          <p:nvPr>
            <p:custDataLst>
              <p:tags r:id="rId7"/>
            </p:custDataLst>
          </p:nvPr>
        </p:nvSpPr>
        <p:spPr>
          <a:xfrm rot="15022245">
            <a:off x="3578345" y="2953216"/>
            <a:ext cx="929099" cy="707054"/>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endParaRPr sz="1350"/>
          </a:p>
        </p:txBody>
      </p:sp>
      <p:sp>
        <p:nvSpPr>
          <p:cNvPr id="25" name="任意多边形 24"/>
          <p:cNvSpPr/>
          <p:nvPr>
            <p:custDataLst>
              <p:tags r:id="rId8"/>
            </p:custDataLst>
          </p:nvPr>
        </p:nvSpPr>
        <p:spPr bwMode="auto">
          <a:xfrm>
            <a:off x="4455061" y="1454732"/>
            <a:ext cx="287741" cy="277148"/>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endParaRPr sz="1350"/>
          </a:p>
        </p:txBody>
      </p:sp>
      <p:sp>
        <p:nvSpPr>
          <p:cNvPr id="29" name="任意多边形 28"/>
          <p:cNvSpPr/>
          <p:nvPr>
            <p:custDataLst>
              <p:tags r:id="rId9"/>
            </p:custDataLst>
          </p:nvPr>
        </p:nvSpPr>
        <p:spPr bwMode="auto">
          <a:xfrm>
            <a:off x="5408984" y="2205026"/>
            <a:ext cx="287741" cy="277148"/>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endParaRPr sz="1350"/>
          </a:p>
        </p:txBody>
      </p:sp>
      <p:sp>
        <p:nvSpPr>
          <p:cNvPr id="27" name="任意多边形 26"/>
          <p:cNvSpPr/>
          <p:nvPr>
            <p:custDataLst>
              <p:tags r:id="rId10"/>
            </p:custDataLst>
          </p:nvPr>
        </p:nvSpPr>
        <p:spPr bwMode="auto">
          <a:xfrm>
            <a:off x="5023937" y="3291320"/>
            <a:ext cx="287741" cy="277148"/>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endParaRPr sz="1350"/>
          </a:p>
        </p:txBody>
      </p:sp>
      <p:sp>
        <p:nvSpPr>
          <p:cNvPr id="82" name="任意多边形 81"/>
          <p:cNvSpPr/>
          <p:nvPr>
            <p:custDataLst>
              <p:tags r:id="rId11"/>
            </p:custDataLst>
          </p:nvPr>
        </p:nvSpPr>
        <p:spPr bwMode="auto">
          <a:xfrm>
            <a:off x="3917735" y="3291320"/>
            <a:ext cx="287741" cy="277148"/>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endParaRPr sz="1350"/>
          </a:p>
        </p:txBody>
      </p:sp>
      <p:sp>
        <p:nvSpPr>
          <p:cNvPr id="87" name="任意多边形 86"/>
          <p:cNvSpPr/>
          <p:nvPr>
            <p:custDataLst>
              <p:tags r:id="rId12"/>
            </p:custDataLst>
          </p:nvPr>
        </p:nvSpPr>
        <p:spPr>
          <a:xfrm>
            <a:off x="3492623" y="2188132"/>
            <a:ext cx="310906" cy="310937"/>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sz="1350"/>
          </a:p>
        </p:txBody>
      </p:sp>
      <p:cxnSp>
        <p:nvCxnSpPr>
          <p:cNvPr id="28" name="直接连接符 27"/>
          <p:cNvCxnSpPr/>
          <p:nvPr>
            <p:custDataLst>
              <p:tags r:id="rId13"/>
            </p:custDataLst>
          </p:nvPr>
        </p:nvCxnSpPr>
        <p:spPr>
          <a:xfrm>
            <a:off x="737574" y="1975990"/>
            <a:ext cx="2538282"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4"/>
            </p:custDataLst>
          </p:nvPr>
        </p:nvCxnSpPr>
        <p:spPr>
          <a:xfrm>
            <a:off x="737574" y="3366640"/>
            <a:ext cx="2538282"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5"/>
            </p:custDataLst>
          </p:nvPr>
        </p:nvSpPr>
        <p:spPr>
          <a:xfrm>
            <a:off x="803272" y="1016992"/>
            <a:ext cx="2031740" cy="300829"/>
          </a:xfrm>
          <a:prstGeom prst="rect">
            <a:avLst/>
          </a:prstGeom>
          <a:noFill/>
        </p:spPr>
        <p:txBody>
          <a:bodyPr wrap="square" lIns="67500" tIns="35100" rIns="675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500" b="1" spc="300" dirty="0">
                <a:solidFill>
                  <a:srgbClr val="4276AA"/>
                </a:solidFill>
                <a:latin typeface="微软雅黑" panose="020B0503020204020204" charset="-122"/>
                <a:ea typeface="微软雅黑" panose="020B0503020204020204" charset="-122"/>
                <a:cs typeface="+mn-ea"/>
              </a:rPr>
              <a:t>（一）特性列举法</a:t>
            </a:r>
            <a:endParaRPr lang="zh-CN" altLang="en-US" sz="1500" b="1" spc="300" dirty="0">
              <a:solidFill>
                <a:srgbClr val="4276AA"/>
              </a:solidFill>
              <a:latin typeface="微软雅黑" panose="020B0503020204020204" charset="-122"/>
              <a:ea typeface="微软雅黑" panose="020B0503020204020204" charset="-122"/>
              <a:cs typeface="+mn-ea"/>
            </a:endParaRPr>
          </a:p>
        </p:txBody>
      </p:sp>
      <p:sp>
        <p:nvSpPr>
          <p:cNvPr id="36" name="文本框 35"/>
          <p:cNvSpPr txBox="1"/>
          <p:nvPr>
            <p:custDataLst>
              <p:tags r:id="rId16"/>
            </p:custDataLst>
          </p:nvPr>
        </p:nvSpPr>
        <p:spPr>
          <a:xfrm>
            <a:off x="784225" y="1332865"/>
            <a:ext cx="2620010" cy="475615"/>
          </a:xfrm>
          <a:prstGeom prst="rect">
            <a:avLst/>
          </a:prstGeom>
          <a:noFill/>
        </p:spPr>
        <p:txBody>
          <a:bodyPr wrap="square" lIns="67500" tIns="0" rIns="67500" bIns="351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200" spc="150" dirty="0">
                <a:latin typeface="微软雅黑" panose="020B0503020204020204" charset="-122"/>
                <a:ea typeface="微软雅黑" panose="020B0503020204020204" charset="-122"/>
              </a:rPr>
              <a:t>特性列举法犹如把一架机器分解成一个个零件，将每个零件功能如何、特点怎样、与整体的关系如何等都列举出来排成表。</a:t>
            </a:r>
            <a:endParaRPr lang="zh-CN" altLang="en-US" sz="1200" spc="150" dirty="0">
              <a:latin typeface="微软雅黑" panose="020B0503020204020204" charset="-122"/>
              <a:ea typeface="微软雅黑" panose="020B0503020204020204" charset="-122"/>
            </a:endParaRPr>
          </a:p>
        </p:txBody>
      </p:sp>
      <p:sp>
        <p:nvSpPr>
          <p:cNvPr id="37" name="文本框 36"/>
          <p:cNvSpPr txBox="1"/>
          <p:nvPr>
            <p:custDataLst>
              <p:tags r:id="rId17"/>
            </p:custDataLst>
          </p:nvPr>
        </p:nvSpPr>
        <p:spPr>
          <a:xfrm>
            <a:off x="6074407" y="1009590"/>
            <a:ext cx="2031740" cy="300829"/>
          </a:xfrm>
          <a:prstGeom prst="rect">
            <a:avLst/>
          </a:prstGeom>
          <a:noFill/>
        </p:spPr>
        <p:txBody>
          <a:bodyPr wrap="square" lIns="67500" tIns="35100" rIns="675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500" b="1" spc="300" dirty="0">
                <a:solidFill>
                  <a:srgbClr val="178AA1"/>
                </a:solidFill>
                <a:latin typeface="微软雅黑" panose="020B0503020204020204" charset="-122"/>
                <a:ea typeface="微软雅黑" panose="020B0503020204020204" charset="-122"/>
                <a:cs typeface="+mn-ea"/>
              </a:rPr>
              <a:t>（五）综合列举法</a:t>
            </a:r>
            <a:endParaRPr lang="zh-CN" altLang="en-US" sz="1500" b="1" spc="300" dirty="0">
              <a:solidFill>
                <a:srgbClr val="5E5CA2"/>
              </a:solidFill>
              <a:latin typeface="微软雅黑" panose="020B0503020204020204" charset="-122"/>
              <a:ea typeface="微软雅黑" panose="020B0503020204020204" charset="-122"/>
              <a:cs typeface="+mn-ea"/>
            </a:endParaRPr>
          </a:p>
        </p:txBody>
      </p:sp>
      <p:sp>
        <p:nvSpPr>
          <p:cNvPr id="38" name="文本框 37"/>
          <p:cNvSpPr txBox="1"/>
          <p:nvPr>
            <p:custDataLst>
              <p:tags r:id="rId18"/>
            </p:custDataLst>
          </p:nvPr>
        </p:nvSpPr>
        <p:spPr>
          <a:xfrm>
            <a:off x="5921375" y="1503045"/>
            <a:ext cx="2429510" cy="475615"/>
          </a:xfrm>
          <a:prstGeom prst="rect">
            <a:avLst/>
          </a:prstGeom>
          <a:noFill/>
        </p:spPr>
        <p:txBody>
          <a:bodyPr wrap="square" lIns="67500" tIns="0" rIns="67500" bIns="351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200" spc="150" dirty="0">
                <a:latin typeface="微软雅黑" panose="020B0503020204020204" charset="-122"/>
                <a:ea typeface="微软雅黑" panose="020B0503020204020204" charset="-122"/>
              </a:rPr>
              <a:t>综合列举法是在特性列举法、缺点列举法、希望点列举法及成对列举法的基础上，开展综合性扩散列举的一种创新方法。</a:t>
            </a:r>
            <a:endParaRPr lang="zh-CN" altLang="en-US" sz="1200" spc="150" dirty="0">
              <a:latin typeface="微软雅黑" panose="020B0503020204020204" charset="-122"/>
              <a:ea typeface="微软雅黑" panose="020B0503020204020204" charset="-122"/>
            </a:endParaRPr>
          </a:p>
        </p:txBody>
      </p:sp>
      <p:sp>
        <p:nvSpPr>
          <p:cNvPr id="39" name="文本框 38"/>
          <p:cNvSpPr txBox="1"/>
          <p:nvPr>
            <p:custDataLst>
              <p:tags r:id="rId19"/>
            </p:custDataLst>
          </p:nvPr>
        </p:nvSpPr>
        <p:spPr>
          <a:xfrm>
            <a:off x="803275" y="3491865"/>
            <a:ext cx="2258695" cy="300990"/>
          </a:xfrm>
          <a:prstGeom prst="rect">
            <a:avLst/>
          </a:prstGeom>
          <a:noFill/>
        </p:spPr>
        <p:txBody>
          <a:bodyPr wrap="square" lIns="67500" tIns="35100" rIns="67500" bIns="0" anchor="b" anchorCtr="0">
            <a:normAutofit fontScale="9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500" b="1" spc="300" dirty="0">
                <a:solidFill>
                  <a:srgbClr val="5268A5"/>
                </a:solidFill>
                <a:latin typeface="微软雅黑" panose="020B0503020204020204" charset="-122"/>
                <a:ea typeface="微软雅黑" panose="020B0503020204020204" charset="-122"/>
                <a:cs typeface="+mn-ea"/>
              </a:rPr>
              <a:t>（三）希望点列举法</a:t>
            </a:r>
            <a:endParaRPr lang="zh-CN" altLang="en-US" sz="1500" b="1" spc="300" dirty="0">
              <a:solidFill>
                <a:srgbClr val="5268A5"/>
              </a:solidFill>
              <a:latin typeface="微软雅黑" panose="020B0503020204020204" charset="-122"/>
              <a:ea typeface="微软雅黑" panose="020B0503020204020204" charset="-122"/>
              <a:cs typeface="+mn-ea"/>
            </a:endParaRPr>
          </a:p>
        </p:txBody>
      </p:sp>
      <p:sp>
        <p:nvSpPr>
          <p:cNvPr id="40" name="文本框 39"/>
          <p:cNvSpPr txBox="1"/>
          <p:nvPr>
            <p:custDataLst>
              <p:tags r:id="rId20"/>
            </p:custDataLst>
          </p:nvPr>
        </p:nvSpPr>
        <p:spPr>
          <a:xfrm>
            <a:off x="5841206" y="3409606"/>
            <a:ext cx="2611755" cy="475298"/>
          </a:xfrm>
          <a:prstGeom prst="rect">
            <a:avLst/>
          </a:prstGeom>
          <a:noFill/>
        </p:spPr>
        <p:txBody>
          <a:bodyPr wrap="square" lIns="67500" tIns="0" rIns="67500" bIns="351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200" spc="150" dirty="0">
                <a:latin typeface="微软雅黑" panose="020B0503020204020204" charset="-122"/>
                <a:ea typeface="微软雅黑" panose="020B0503020204020204" charset="-122"/>
              </a:rPr>
              <a:t>指任意选择两个事项结合起来成对列举其特性，或者在一定范围内列举事物的特性。</a:t>
            </a:r>
            <a:endParaRPr lang="zh-CN" altLang="en-US" sz="1200" spc="150" dirty="0">
              <a:latin typeface="微软雅黑" panose="020B0503020204020204" charset="-122"/>
              <a:ea typeface="微软雅黑" panose="020B0503020204020204" charset="-122"/>
            </a:endParaRPr>
          </a:p>
        </p:txBody>
      </p:sp>
      <p:cxnSp>
        <p:nvCxnSpPr>
          <p:cNvPr id="32" name="直接连接符 31"/>
          <p:cNvCxnSpPr/>
          <p:nvPr>
            <p:custDataLst>
              <p:tags r:id="rId21"/>
            </p:custDataLst>
          </p:nvPr>
        </p:nvCxnSpPr>
        <p:spPr>
          <a:xfrm>
            <a:off x="5922150" y="2505167"/>
            <a:ext cx="2538282"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2"/>
            </p:custDataLst>
          </p:nvPr>
        </p:nvSpPr>
        <p:spPr>
          <a:xfrm>
            <a:off x="742315" y="2270760"/>
            <a:ext cx="2174875" cy="300990"/>
          </a:xfrm>
          <a:prstGeom prst="rect">
            <a:avLst/>
          </a:prstGeom>
          <a:noFill/>
        </p:spPr>
        <p:txBody>
          <a:bodyPr wrap="square" lIns="67500" tIns="35100" rIns="675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500" b="1" spc="300" dirty="0">
                <a:solidFill>
                  <a:srgbClr val="5E5CA2"/>
                </a:solidFill>
                <a:latin typeface="微软雅黑" panose="020B0503020204020204" charset="-122"/>
                <a:ea typeface="微软雅黑" panose="020B0503020204020204" charset="-122"/>
                <a:cs typeface="+mn-ea"/>
              </a:rPr>
              <a:t>（二）缺点列举法</a:t>
            </a:r>
            <a:endParaRPr lang="zh-CN" altLang="en-US" sz="1500" b="1" spc="300" dirty="0">
              <a:solidFill>
                <a:srgbClr val="178AA1"/>
              </a:solidFill>
              <a:latin typeface="微软雅黑" panose="020B0503020204020204" charset="-122"/>
              <a:ea typeface="微软雅黑" panose="020B0503020204020204" charset="-122"/>
              <a:cs typeface="+mn-ea"/>
            </a:endParaRPr>
          </a:p>
        </p:txBody>
      </p:sp>
      <p:sp>
        <p:nvSpPr>
          <p:cNvPr id="42" name="文本框 41"/>
          <p:cNvSpPr txBox="1"/>
          <p:nvPr>
            <p:custDataLst>
              <p:tags r:id="rId23"/>
            </p:custDataLst>
          </p:nvPr>
        </p:nvSpPr>
        <p:spPr>
          <a:xfrm>
            <a:off x="730409" y="2712376"/>
            <a:ext cx="2331720" cy="475298"/>
          </a:xfrm>
          <a:prstGeom prst="rect">
            <a:avLst/>
          </a:prstGeom>
          <a:noFill/>
        </p:spPr>
        <p:txBody>
          <a:bodyPr wrap="square" lIns="67500" tIns="0" rIns="67500" bIns="351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200" spc="150" dirty="0">
                <a:latin typeface="微软雅黑" panose="020B0503020204020204" charset="-122"/>
                <a:ea typeface="微软雅黑" panose="020B0503020204020204" charset="-122"/>
              </a:rPr>
              <a:t>缺点列举法正是从发现问题，即发现产品的缺点，然后利用各种技术加以改变。</a:t>
            </a:r>
            <a:endParaRPr lang="zh-CN" altLang="en-US" sz="1200" spc="150" dirty="0">
              <a:latin typeface="微软雅黑" panose="020B0503020204020204" charset="-122"/>
              <a:ea typeface="微软雅黑" panose="020B0503020204020204" charset="-122"/>
            </a:endParaRPr>
          </a:p>
        </p:txBody>
      </p:sp>
      <p:sp>
        <p:nvSpPr>
          <p:cNvPr id="43" name="文本框 42"/>
          <p:cNvSpPr txBox="1"/>
          <p:nvPr>
            <p:custDataLst>
              <p:tags r:id="rId24"/>
            </p:custDataLst>
          </p:nvPr>
        </p:nvSpPr>
        <p:spPr>
          <a:xfrm>
            <a:off x="6019431" y="2806861"/>
            <a:ext cx="2031740" cy="300829"/>
          </a:xfrm>
          <a:prstGeom prst="rect">
            <a:avLst/>
          </a:prstGeom>
          <a:noFill/>
        </p:spPr>
        <p:txBody>
          <a:bodyPr wrap="square" lIns="67500" tIns="35100" rIns="67500" bIns="0" anchor="b" anchorCtr="0">
            <a:normAutofit fontScale="9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500" b="1" spc="300" dirty="0">
                <a:solidFill>
                  <a:srgbClr val="40A693"/>
                </a:solidFill>
                <a:latin typeface="微软雅黑" panose="020B0503020204020204" charset="-122"/>
                <a:ea typeface="微软雅黑" panose="020B0503020204020204" charset="-122"/>
                <a:cs typeface="+mn-ea"/>
              </a:rPr>
              <a:t>（四）成对列举法</a:t>
            </a:r>
            <a:endParaRPr lang="zh-CN" altLang="en-US" sz="1500" b="1" spc="300" dirty="0">
              <a:solidFill>
                <a:srgbClr val="40A693"/>
              </a:solidFill>
              <a:latin typeface="微软雅黑" panose="020B0503020204020204" charset="-122"/>
              <a:ea typeface="微软雅黑" panose="020B0503020204020204" charset="-122"/>
              <a:cs typeface="+mn-ea"/>
            </a:endParaRPr>
          </a:p>
        </p:txBody>
      </p:sp>
      <p:sp>
        <p:nvSpPr>
          <p:cNvPr id="44" name="文本框 43"/>
          <p:cNvSpPr txBox="1"/>
          <p:nvPr>
            <p:custDataLst>
              <p:tags r:id="rId25"/>
            </p:custDataLst>
          </p:nvPr>
        </p:nvSpPr>
        <p:spPr>
          <a:xfrm>
            <a:off x="779145" y="3923665"/>
            <a:ext cx="2496820" cy="474980"/>
          </a:xfrm>
          <a:prstGeom prst="rect">
            <a:avLst/>
          </a:prstGeom>
          <a:noFill/>
        </p:spPr>
        <p:txBody>
          <a:bodyPr wrap="square" lIns="67500" tIns="0" rIns="67500" bIns="351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200" spc="150" dirty="0">
                <a:latin typeface="微软雅黑" panose="020B0503020204020204" charset="-122"/>
                <a:ea typeface="微软雅黑" panose="020B0503020204020204" charset="-122"/>
              </a:rPr>
              <a:t>希望点列举法是指通过列举希望新的事物具有的属性以寻找新的发明目标的一种创造方法。</a:t>
            </a:r>
            <a:endParaRPr lang="zh-CN" altLang="en-US" sz="1200" spc="150" dirty="0">
              <a:latin typeface="微软雅黑" panose="020B0503020204020204" charset="-122"/>
              <a:ea typeface="微软雅黑" panose="020B0503020204020204" charset="-122"/>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774281" cy="1479312"/>
            <a:chOff x="3976254" y="2528454"/>
            <a:chExt cx="503237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58914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任务四 组合创新法</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一、组合创新法的内涵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873466" y="1205839"/>
            <a:ext cx="3624263" cy="320738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组合创新法是指按照一定的技术原理，通过重组合并两个或者多个功能元素，开发出具有全新功能的新材料、新工艺、新产品的创新方法。这种创新方法不同于突破性创新中完全采用新技术、新原理的方法，而是对已有发明的再开发利用。组合创新法既利用了原有成熟的技术，又节省了时间和成本，同时也更容易被大众接受。组合创新法注重的是灵活性，需要的不是质的改变，而是通过不断组合，以不变应万变，推陈出新，出奇制胜。</a:t>
            </a:r>
            <a:endParaRPr lang="zh-CN" altLang="en-US" sz="1350">
              <a:latin typeface="宋体" panose="02010600030101010101" pitchFamily="2" charset="-122"/>
              <a:ea typeface="宋体" panose="02010600030101010101" pitchFamily="2" charset="-122"/>
            </a:endParaRPr>
          </a:p>
        </p:txBody>
      </p:sp>
      <p:pic>
        <p:nvPicPr>
          <p:cNvPr id="105" name="图片 104"/>
          <p:cNvPicPr/>
          <p:nvPr>
            <p:custDataLst>
              <p:tags r:id="rId2"/>
            </p:custDataLst>
          </p:nvPr>
        </p:nvPicPr>
        <p:blipFill>
          <a:blip r:embed="rId3"/>
          <a:stretch>
            <a:fillRect/>
          </a:stretch>
        </p:blipFill>
        <p:spPr>
          <a:xfrm>
            <a:off x="1284446" y="1313947"/>
            <a:ext cx="2863215" cy="3204210"/>
          </a:xfrm>
          <a:prstGeom prst="rect">
            <a:avLst/>
          </a:prstGeom>
          <a:noFill/>
          <a:ln w="9525">
            <a:noFill/>
          </a:ln>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二、组合创新法的种类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椭圆 2"/>
          <p:cNvSpPr/>
          <p:nvPr>
            <p:custDataLst>
              <p:tags r:id="rId2"/>
            </p:custDataLst>
          </p:nvPr>
        </p:nvSpPr>
        <p:spPr>
          <a:xfrm>
            <a:off x="4140041" y="2158339"/>
            <a:ext cx="917734" cy="917734"/>
          </a:xfrm>
          <a:prstGeom prst="ellipse">
            <a:avLst/>
          </a:prstGeom>
          <a:solidFill>
            <a:srgbClr val="FFF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solidFill>
                <a:srgbClr val="000000"/>
              </a:solidFill>
              <a:cs typeface="MiSans" panose="00000500000000000000" charset="-122"/>
            </a:endParaRPr>
          </a:p>
        </p:txBody>
      </p:sp>
      <p:sp>
        <p:nvSpPr>
          <p:cNvPr id="4" name="椭圆 3"/>
          <p:cNvSpPr/>
          <p:nvPr>
            <p:custDataLst>
              <p:tags r:id="rId3"/>
            </p:custDataLst>
          </p:nvPr>
        </p:nvSpPr>
        <p:spPr>
          <a:xfrm>
            <a:off x="3396139" y="1414436"/>
            <a:ext cx="2405539" cy="2405539"/>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1" name="椭圆 10"/>
          <p:cNvSpPr/>
          <p:nvPr>
            <p:custDataLst>
              <p:tags r:id="rId4"/>
            </p:custDataLst>
          </p:nvPr>
        </p:nvSpPr>
        <p:spPr>
          <a:xfrm>
            <a:off x="3753326" y="1771147"/>
            <a:ext cx="1692116" cy="1692116"/>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2" name="任意多边形 12"/>
          <p:cNvSpPr/>
          <p:nvPr>
            <p:custDataLst>
              <p:tags r:id="rId5"/>
            </p:custDataLst>
          </p:nvPr>
        </p:nvSpPr>
        <p:spPr bwMode="auto">
          <a:xfrm>
            <a:off x="3638550" y="1655419"/>
            <a:ext cx="1920716" cy="1924050"/>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D0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3" name="任意多边形 13"/>
          <p:cNvSpPr/>
          <p:nvPr>
            <p:custDataLst>
              <p:tags r:id="rId6"/>
            </p:custDataLst>
          </p:nvPr>
        </p:nvSpPr>
        <p:spPr bwMode="auto">
          <a:xfrm>
            <a:off x="3288030" y="1326806"/>
            <a:ext cx="2621756" cy="2580799"/>
          </a:xfrm>
          <a:custGeom>
            <a:avLst/>
            <a:gdLst>
              <a:gd name="T0" fmla="*/ 654 w 654"/>
              <a:gd name="T1" fmla="*/ 406 h 644"/>
              <a:gd name="T2" fmla="*/ 619 w 654"/>
              <a:gd name="T3" fmla="*/ 322 h 644"/>
              <a:gd name="T4" fmla="*/ 563 w 654"/>
              <a:gd name="T5" fmla="*/ 395 h 644"/>
              <a:gd name="T6" fmla="*/ 583 w 654"/>
              <a:gd name="T7" fmla="*/ 397 h 644"/>
              <a:gd name="T8" fmla="*/ 322 w 654"/>
              <a:gd name="T9" fmla="*/ 593 h 644"/>
              <a:gd name="T10" fmla="*/ 51 w 654"/>
              <a:gd name="T11" fmla="*/ 322 h 644"/>
              <a:gd name="T12" fmla="*/ 299 w 654"/>
              <a:gd name="T13" fmla="*/ 52 h 644"/>
              <a:gd name="T14" fmla="*/ 322 w 654"/>
              <a:gd name="T15" fmla="*/ 27 h 644"/>
              <a:gd name="T16" fmla="*/ 322 w 654"/>
              <a:gd name="T17" fmla="*/ 27 h 644"/>
              <a:gd name="T18" fmla="*/ 295 w 654"/>
              <a:gd name="T19" fmla="*/ 2 h 644"/>
              <a:gd name="T20" fmla="*/ 0 w 654"/>
              <a:gd name="T21" fmla="*/ 322 h 644"/>
              <a:gd name="T22" fmla="*/ 322 w 654"/>
              <a:gd name="T23" fmla="*/ 644 h 644"/>
              <a:gd name="T24" fmla="*/ 525 w 654"/>
              <a:gd name="T25" fmla="*/ 572 h 644"/>
              <a:gd name="T26" fmla="*/ 633 w 654"/>
              <a:gd name="T27" fmla="*/ 404 h 644"/>
              <a:gd name="T28" fmla="*/ 654 w 654"/>
              <a:gd name="T29" fmla="*/ 4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644">
                <a:moveTo>
                  <a:pt x="654" y="406"/>
                </a:moveTo>
                <a:cubicBezTo>
                  <a:pt x="619" y="322"/>
                  <a:pt x="619" y="322"/>
                  <a:pt x="619" y="322"/>
                </a:cubicBezTo>
                <a:cubicBezTo>
                  <a:pt x="563" y="395"/>
                  <a:pt x="563" y="395"/>
                  <a:pt x="563" y="395"/>
                </a:cubicBezTo>
                <a:cubicBezTo>
                  <a:pt x="583" y="397"/>
                  <a:pt x="583" y="397"/>
                  <a:pt x="583" y="397"/>
                </a:cubicBezTo>
                <a:cubicBezTo>
                  <a:pt x="550" y="512"/>
                  <a:pt x="443" y="593"/>
                  <a:pt x="322" y="593"/>
                </a:cubicBezTo>
                <a:cubicBezTo>
                  <a:pt x="173" y="593"/>
                  <a:pt x="51" y="472"/>
                  <a:pt x="51" y="322"/>
                </a:cubicBezTo>
                <a:cubicBezTo>
                  <a:pt x="51" y="181"/>
                  <a:pt x="161" y="64"/>
                  <a:pt x="299" y="52"/>
                </a:cubicBezTo>
                <a:cubicBezTo>
                  <a:pt x="312" y="51"/>
                  <a:pt x="322" y="40"/>
                  <a:pt x="322" y="27"/>
                </a:cubicBezTo>
                <a:cubicBezTo>
                  <a:pt x="322" y="27"/>
                  <a:pt x="322" y="27"/>
                  <a:pt x="322" y="27"/>
                </a:cubicBezTo>
                <a:cubicBezTo>
                  <a:pt x="322" y="12"/>
                  <a:pt x="310" y="0"/>
                  <a:pt x="295" y="2"/>
                </a:cubicBezTo>
                <a:cubicBezTo>
                  <a:pt x="130" y="15"/>
                  <a:pt x="0" y="154"/>
                  <a:pt x="0" y="322"/>
                </a:cubicBezTo>
                <a:cubicBezTo>
                  <a:pt x="0" y="500"/>
                  <a:pt x="145" y="644"/>
                  <a:pt x="322" y="644"/>
                </a:cubicBezTo>
                <a:cubicBezTo>
                  <a:pt x="396" y="644"/>
                  <a:pt x="468" y="618"/>
                  <a:pt x="525" y="572"/>
                </a:cubicBezTo>
                <a:cubicBezTo>
                  <a:pt x="578" y="529"/>
                  <a:pt x="616" y="470"/>
                  <a:pt x="633" y="404"/>
                </a:cubicBezTo>
                <a:lnTo>
                  <a:pt x="654" y="406"/>
                </a:lnTo>
                <a:close/>
              </a:path>
            </a:pathLst>
          </a:custGeom>
          <a:solidFill>
            <a:srgbClr val="164FFF"/>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4" name="椭圆 13"/>
          <p:cNvSpPr/>
          <p:nvPr>
            <p:custDataLst>
              <p:tags r:id="rId7"/>
            </p:custDataLst>
          </p:nvPr>
        </p:nvSpPr>
        <p:spPr>
          <a:xfrm rot="11460000">
            <a:off x="4107656" y="2125954"/>
            <a:ext cx="982980" cy="982980"/>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sz="1350" dirty="0">
              <a:solidFill>
                <a:srgbClr val="000000"/>
              </a:solidFill>
              <a:latin typeface="MiSans" panose="00000500000000000000" charset="-122"/>
              <a:cs typeface="MiSans" panose="00000500000000000000" charset="-122"/>
            </a:endParaRPr>
          </a:p>
        </p:txBody>
      </p:sp>
      <p:sp>
        <p:nvSpPr>
          <p:cNvPr id="15" name="任意多边形 12"/>
          <p:cNvSpPr/>
          <p:nvPr>
            <p:custDataLst>
              <p:tags r:id="rId8"/>
            </p:custDataLst>
          </p:nvPr>
        </p:nvSpPr>
        <p:spPr bwMode="auto">
          <a:xfrm rot="11460000">
            <a:off x="4040981" y="2058326"/>
            <a:ext cx="1115854" cy="1117759"/>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00E9DB"/>
          </a:solidFill>
          <a:ln>
            <a:noFill/>
          </a:ln>
        </p:spPr>
        <p:txBody>
          <a:bodyPr vert="horz" wrap="square" lIns="68580" tIns="34290" rIns="68580" bIns="34290" numCol="1" anchor="t" anchorCtr="0" compatLnSpc="1"/>
          <a:p>
            <a:endParaRPr lang="en-US" sz="1350" dirty="0">
              <a:solidFill>
                <a:srgbClr val="000000"/>
              </a:solidFill>
              <a:latin typeface="MiSans" panose="00000500000000000000" charset="-122"/>
              <a:cs typeface="MiSans" panose="00000500000000000000" charset="-122"/>
            </a:endParaRPr>
          </a:p>
        </p:txBody>
      </p:sp>
      <p:sp>
        <p:nvSpPr>
          <p:cNvPr id="17" name="椭圆 16"/>
          <p:cNvSpPr/>
          <p:nvPr>
            <p:custDataLst>
              <p:tags r:id="rId9"/>
            </p:custDataLst>
          </p:nvPr>
        </p:nvSpPr>
        <p:spPr>
          <a:xfrm>
            <a:off x="4301014" y="2319311"/>
            <a:ext cx="595789" cy="595789"/>
          </a:xfrm>
          <a:prstGeom prst="ellipse">
            <a:avLst/>
          </a:prstGeom>
          <a:solidFill>
            <a:srgbClr val="FFFFFF"/>
          </a:solidFill>
          <a:ln>
            <a:noFill/>
          </a:ln>
          <a:effectLst>
            <a:outerShdw blurRad="114300" dist="25400" dir="5400000" algn="ctr" rotWithShape="0">
              <a:srgbClr val="000000">
                <a:alpha val="27000"/>
              </a:srgbClr>
            </a:outerShdw>
          </a:effec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pic>
        <p:nvPicPr>
          <p:cNvPr id="16" name="图片 15" descr="343439383331313b343532303031393bd2b5bca8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444841" y="2463615"/>
            <a:ext cx="307181" cy="307181"/>
          </a:xfrm>
          <a:prstGeom prst="rect">
            <a:avLst/>
          </a:prstGeom>
        </p:spPr>
      </p:pic>
      <p:sp>
        <p:nvSpPr>
          <p:cNvPr id="31" name="文本框 30"/>
          <p:cNvSpPr txBox="1"/>
          <p:nvPr>
            <p:custDataLst>
              <p:tags r:id="rId13"/>
            </p:custDataLst>
          </p:nvPr>
        </p:nvSpPr>
        <p:spPr>
          <a:xfrm>
            <a:off x="995680" y="1295400"/>
            <a:ext cx="1826895" cy="251460"/>
          </a:xfrm>
          <a:prstGeom prst="rect">
            <a:avLst/>
          </a:prstGeom>
          <a:noFill/>
        </p:spPr>
        <p:txBody>
          <a:bodyPr wrap="square" bIns="0" rtlCol="0"/>
          <a:p>
            <a:pPr algn="l"/>
            <a:r>
              <a:rPr lang="zh-CN" altLang="en-US" sz="1350" spc="300">
                <a:solidFill>
                  <a:srgbClr val="00E9DB"/>
                </a:solidFill>
                <a:uFillTx/>
                <a:latin typeface="思源黑体 CN Bold" panose="020B0800000000000000" charset="-122"/>
                <a:ea typeface="思源黑体 CN Bold" panose="020B0800000000000000" charset="-122"/>
              </a:rPr>
              <a:t>（一）材料组合</a:t>
            </a:r>
            <a:endParaRPr lang="zh-CN" altLang="en-US" sz="1350" spc="300">
              <a:solidFill>
                <a:srgbClr val="00E9DB"/>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4"/>
            </p:custDataLst>
          </p:nvPr>
        </p:nvSpPr>
        <p:spPr>
          <a:xfrm>
            <a:off x="369570" y="1601126"/>
            <a:ext cx="2452211" cy="623411"/>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材料组合是指把不同的材料进行组合，其目的是尽量避免各种材料本身的缺点，通过优化组合实现其功能的最大化。</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2" name="椭圆 41"/>
          <p:cNvSpPr/>
          <p:nvPr>
            <p:custDataLst>
              <p:tags r:id="rId15"/>
            </p:custDataLst>
          </p:nvPr>
        </p:nvSpPr>
        <p:spPr>
          <a:xfrm flipH="1">
            <a:off x="2929890" y="1336331"/>
            <a:ext cx="168593" cy="168593"/>
          </a:xfrm>
          <a:prstGeom prst="ellipse">
            <a:avLst/>
          </a:prstGeom>
          <a:solidFill>
            <a:srgbClr val="00E9DB"/>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3" name="椭圆 42"/>
          <p:cNvSpPr/>
          <p:nvPr>
            <p:custDataLst>
              <p:tags r:id="rId16"/>
            </p:custDataLst>
          </p:nvPr>
        </p:nvSpPr>
        <p:spPr>
          <a:xfrm flipH="1">
            <a:off x="2821781" y="1336331"/>
            <a:ext cx="168593" cy="168593"/>
          </a:xfrm>
          <a:prstGeom prst="ellipse">
            <a:avLst/>
          </a:prstGeom>
          <a:noFill/>
          <a:ln>
            <a:solidFill>
              <a:srgbClr val="00E9DB"/>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34" name="文本框 33"/>
          <p:cNvSpPr txBox="1"/>
          <p:nvPr>
            <p:custDataLst>
              <p:tags r:id="rId17"/>
            </p:custDataLst>
          </p:nvPr>
        </p:nvSpPr>
        <p:spPr>
          <a:xfrm>
            <a:off x="995045" y="3010535"/>
            <a:ext cx="1826895" cy="251460"/>
          </a:xfrm>
          <a:prstGeom prst="rect">
            <a:avLst/>
          </a:prstGeom>
          <a:noFill/>
        </p:spPr>
        <p:txBody>
          <a:bodyPr wrap="square" bIns="0" rtlCol="0"/>
          <a:p>
            <a:pPr algn="l"/>
            <a:r>
              <a:rPr lang="zh-CN" altLang="en-US" sz="1350" spc="300">
                <a:solidFill>
                  <a:srgbClr val="00D0FF"/>
                </a:solidFill>
                <a:uFillTx/>
                <a:latin typeface="思源黑体 CN Bold" panose="020B0800000000000000" charset="-122"/>
                <a:ea typeface="思源黑体 CN Bold" panose="020B0800000000000000" charset="-122"/>
              </a:rPr>
              <a:t>（三）意义组合</a:t>
            </a:r>
            <a:endParaRPr lang="zh-CN" altLang="en-US" sz="1350" spc="300">
              <a:solidFill>
                <a:srgbClr val="00D0FF"/>
              </a:solidFill>
              <a:uFillTx/>
              <a:latin typeface="思源黑体 CN Bold" panose="020B0800000000000000" charset="-122"/>
              <a:ea typeface="思源黑体 CN Bold" panose="020B0800000000000000" charset="-122"/>
            </a:endParaRPr>
          </a:p>
        </p:txBody>
      </p:sp>
      <p:sp>
        <p:nvSpPr>
          <p:cNvPr id="35" name="文本框 34"/>
          <p:cNvSpPr txBox="1"/>
          <p:nvPr>
            <p:custDataLst>
              <p:tags r:id="rId18"/>
            </p:custDataLst>
          </p:nvPr>
        </p:nvSpPr>
        <p:spPr>
          <a:xfrm>
            <a:off x="369570" y="3316579"/>
            <a:ext cx="2452211" cy="623411"/>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意义组合是指通过组合赋予物品新的意义，但其目的并不在于改变原有功能。</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9" name="椭圆 48"/>
          <p:cNvSpPr/>
          <p:nvPr>
            <p:custDataLst>
              <p:tags r:id="rId19"/>
            </p:custDataLst>
          </p:nvPr>
        </p:nvSpPr>
        <p:spPr>
          <a:xfrm flipH="1">
            <a:off x="2929890" y="3051784"/>
            <a:ext cx="168593" cy="168593"/>
          </a:xfrm>
          <a:prstGeom prst="ellipse">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0" name="椭圆 49"/>
          <p:cNvSpPr/>
          <p:nvPr>
            <p:custDataLst>
              <p:tags r:id="rId20"/>
            </p:custDataLst>
          </p:nvPr>
        </p:nvSpPr>
        <p:spPr>
          <a:xfrm flipH="1">
            <a:off x="2821781" y="3051784"/>
            <a:ext cx="168593" cy="168593"/>
          </a:xfrm>
          <a:prstGeom prst="ellipse">
            <a:avLst/>
          </a:prstGeom>
          <a:noFill/>
          <a:ln>
            <a:solidFill>
              <a:srgbClr val="00D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19" name="文本框 18"/>
          <p:cNvSpPr txBox="1"/>
          <p:nvPr>
            <p:custDataLst>
              <p:tags r:id="rId21"/>
            </p:custDataLst>
          </p:nvPr>
        </p:nvSpPr>
        <p:spPr>
          <a:xfrm>
            <a:off x="6276023" y="1326806"/>
            <a:ext cx="2016443" cy="251460"/>
          </a:xfrm>
          <a:prstGeom prst="rect">
            <a:avLst/>
          </a:prstGeom>
          <a:noFill/>
        </p:spPr>
        <p:txBody>
          <a:bodyPr wrap="square" bIns="0" rtlCol="0"/>
          <a:p>
            <a:pPr algn="l"/>
            <a:r>
              <a:rPr lang="zh-CN" altLang="en-US" sz="1350" spc="300">
                <a:solidFill>
                  <a:srgbClr val="2F6FFF"/>
                </a:solidFill>
                <a:uFillTx/>
                <a:latin typeface="思源黑体 CN Bold" panose="020B0800000000000000" charset="-122"/>
                <a:ea typeface="思源黑体 CN Bold" panose="020B0800000000000000" charset="-122"/>
              </a:rPr>
              <a:t>（二）功能组合</a:t>
            </a:r>
            <a:endParaRPr lang="zh-CN" altLang="en-US" sz="1350" spc="300">
              <a:solidFill>
                <a:srgbClr val="2F6FFF"/>
              </a:solidFill>
              <a:uFillTx/>
              <a:latin typeface="思源黑体 CN Bold" panose="020B0800000000000000" charset="-122"/>
              <a:ea typeface="思源黑体 CN Bold" panose="020B0800000000000000" charset="-122"/>
            </a:endParaRPr>
          </a:p>
        </p:txBody>
      </p:sp>
      <p:sp>
        <p:nvSpPr>
          <p:cNvPr id="20" name="文本框 19"/>
          <p:cNvSpPr txBox="1"/>
          <p:nvPr>
            <p:custDataLst>
              <p:tags r:id="rId22"/>
            </p:custDataLst>
          </p:nvPr>
        </p:nvSpPr>
        <p:spPr>
          <a:xfrm>
            <a:off x="6212205" y="1601126"/>
            <a:ext cx="2452211"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功能组合是指把用途、功能各不相同的物品组合成一个同时具有多种用途和功能的新产品。</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4" name="椭圆 43"/>
          <p:cNvSpPr/>
          <p:nvPr>
            <p:custDataLst>
              <p:tags r:id="rId23"/>
            </p:custDataLst>
          </p:nvPr>
        </p:nvSpPr>
        <p:spPr>
          <a:xfrm flipH="1">
            <a:off x="6042660" y="1336331"/>
            <a:ext cx="168593" cy="168593"/>
          </a:xfrm>
          <a:prstGeom prst="ellipse">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45" name="椭圆 44"/>
          <p:cNvSpPr/>
          <p:nvPr>
            <p:custDataLst>
              <p:tags r:id="rId24"/>
            </p:custDataLst>
          </p:nvPr>
        </p:nvSpPr>
        <p:spPr>
          <a:xfrm flipH="1">
            <a:off x="5934551" y="1336331"/>
            <a:ext cx="168593" cy="168593"/>
          </a:xfrm>
          <a:prstGeom prst="ellipse">
            <a:avLst/>
          </a:prstGeom>
          <a:noFill/>
          <a:ln>
            <a:solidFill>
              <a:srgbClr val="2F6F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25" name="文本框 24"/>
          <p:cNvSpPr txBox="1"/>
          <p:nvPr>
            <p:custDataLst>
              <p:tags r:id="rId25"/>
            </p:custDataLst>
          </p:nvPr>
        </p:nvSpPr>
        <p:spPr>
          <a:xfrm>
            <a:off x="6211729" y="3010826"/>
            <a:ext cx="1882616" cy="251460"/>
          </a:xfrm>
          <a:prstGeom prst="rect">
            <a:avLst/>
          </a:prstGeom>
          <a:noFill/>
        </p:spPr>
        <p:txBody>
          <a:bodyPr wrap="square" bIns="0" rtlCol="0"/>
          <a:p>
            <a:pPr algn="l"/>
            <a:r>
              <a:rPr lang="zh-CN" altLang="en-US" sz="1350" spc="300">
                <a:solidFill>
                  <a:srgbClr val="4E60FF"/>
                </a:solidFill>
                <a:uFillTx/>
                <a:latin typeface="思源黑体 CN Bold" panose="020B0800000000000000" charset="-122"/>
                <a:ea typeface="思源黑体 CN Bold" panose="020B0800000000000000" charset="-122"/>
              </a:rPr>
              <a:t>（四）原理组合</a:t>
            </a:r>
            <a:endParaRPr lang="zh-CN" altLang="en-US" sz="1350" spc="300">
              <a:solidFill>
                <a:srgbClr val="4E60FF"/>
              </a:solidFill>
              <a:uFillTx/>
              <a:latin typeface="思源黑体 CN Bold" panose="020B0800000000000000" charset="-122"/>
              <a:ea typeface="思源黑体 CN Bold" panose="020B0800000000000000" charset="-122"/>
            </a:endParaRPr>
          </a:p>
        </p:txBody>
      </p:sp>
      <p:sp>
        <p:nvSpPr>
          <p:cNvPr id="26" name="文本框 25"/>
          <p:cNvSpPr txBox="1"/>
          <p:nvPr>
            <p:custDataLst>
              <p:tags r:id="rId26"/>
            </p:custDataLst>
          </p:nvPr>
        </p:nvSpPr>
        <p:spPr>
          <a:xfrm>
            <a:off x="6211729" y="3316579"/>
            <a:ext cx="2452211" cy="623411"/>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原理组合是指把具有相同原理的两种或多种物品组合成一种新产品。</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51" name="椭圆 50"/>
          <p:cNvSpPr/>
          <p:nvPr>
            <p:custDataLst>
              <p:tags r:id="rId27"/>
            </p:custDataLst>
          </p:nvPr>
        </p:nvSpPr>
        <p:spPr>
          <a:xfrm flipH="1">
            <a:off x="6043136" y="3051784"/>
            <a:ext cx="168593" cy="168593"/>
          </a:xfrm>
          <a:prstGeom prst="ellipse">
            <a:avLst/>
          </a:prstGeom>
          <a:solidFill>
            <a:srgbClr val="4E6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
        <p:nvSpPr>
          <p:cNvPr id="52" name="椭圆 51"/>
          <p:cNvSpPr/>
          <p:nvPr>
            <p:custDataLst>
              <p:tags r:id="rId28"/>
            </p:custDataLst>
          </p:nvPr>
        </p:nvSpPr>
        <p:spPr>
          <a:xfrm flipH="1">
            <a:off x="5935028" y="3051784"/>
            <a:ext cx="168593" cy="168593"/>
          </a:xfrm>
          <a:prstGeom prst="ellipse">
            <a:avLst/>
          </a:prstGeom>
          <a:noFill/>
          <a:ln>
            <a:solidFill>
              <a:srgbClr val="4E60FF"/>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sz="1350"/>
          </a:p>
        </p:txBody>
      </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572097" y="633475"/>
            <a:ext cx="3723799" cy="368300"/>
            <a:chOff x="3429462" y="844034"/>
            <a:chExt cx="4965065" cy="491067"/>
          </a:xfrm>
        </p:grpSpPr>
        <p:sp>
          <p:nvSpPr>
            <p:cNvPr id="6" name="文本框 5"/>
            <p:cNvSpPr txBox="1"/>
            <p:nvPr/>
          </p:nvSpPr>
          <p:spPr>
            <a:xfrm>
              <a:off x="3429462" y="844034"/>
              <a:ext cx="496506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二、组合创新法的种类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custDataLst>
              <p:tags r:id="rId2"/>
            </p:custDataLst>
          </p:nvPr>
        </p:nvSpPr>
        <p:spPr>
          <a:xfrm flipH="1">
            <a:off x="537686" y="1345380"/>
            <a:ext cx="2512219" cy="575310"/>
          </a:xfrm>
          <a:prstGeom prst="rect">
            <a:avLst/>
          </a:prstGeom>
          <a:noFill/>
          <a:ln w="9525">
            <a:noFill/>
          </a:ln>
        </p:spPr>
        <p:txBody>
          <a:bodyPr wrap="square">
            <a:norm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成分组合是指把成分不同的物品进行组合产生一种新产品。</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21" name="文本框 20"/>
          <p:cNvSpPr txBox="1"/>
          <p:nvPr>
            <p:custDataLst>
              <p:tags r:id="rId3"/>
            </p:custDataLst>
          </p:nvPr>
        </p:nvSpPr>
        <p:spPr>
          <a:xfrm flipH="1">
            <a:off x="1256824" y="1037246"/>
            <a:ext cx="1793081" cy="307658"/>
          </a:xfrm>
          <a:prstGeom prst="rect">
            <a:avLst/>
          </a:prstGeom>
          <a:noFill/>
        </p:spPr>
        <p:txBody>
          <a:bodyPr wrap="square" bIns="0" rtlCol="0" anchor="ctr" anchorCtr="0"/>
          <a:p>
            <a:pPr algn="l"/>
            <a:r>
              <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（五）成分组合</a:t>
            </a:r>
            <a:endPar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2" name="文本框 21"/>
          <p:cNvSpPr txBox="1"/>
          <p:nvPr>
            <p:custDataLst>
              <p:tags r:id="rId4"/>
            </p:custDataLst>
          </p:nvPr>
        </p:nvSpPr>
        <p:spPr>
          <a:xfrm flipH="1">
            <a:off x="537686" y="3619950"/>
            <a:ext cx="2512219" cy="575310"/>
          </a:xfrm>
          <a:prstGeom prst="rect">
            <a:avLst/>
          </a:prstGeom>
          <a:noFill/>
          <a:ln w="9525">
            <a:noFill/>
          </a:ln>
        </p:spPr>
        <p:txBody>
          <a:bodyPr wrap="square">
            <a:norm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构造组合是指把不同结构的物品进行组合产生新功能。</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23" name="文本框 22"/>
          <p:cNvSpPr txBox="1"/>
          <p:nvPr>
            <p:custDataLst>
              <p:tags r:id="rId5"/>
            </p:custDataLst>
          </p:nvPr>
        </p:nvSpPr>
        <p:spPr>
          <a:xfrm flipH="1">
            <a:off x="1480185" y="3304672"/>
            <a:ext cx="1569720" cy="307658"/>
          </a:xfrm>
          <a:prstGeom prst="rect">
            <a:avLst/>
          </a:prstGeom>
          <a:noFill/>
        </p:spPr>
        <p:txBody>
          <a:bodyPr wrap="square" bIns="0" rtlCol="0" anchor="ctr" anchorCtr="0"/>
          <a:p>
            <a:pPr algn="l"/>
            <a:r>
              <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（六）构造组合</a:t>
            </a:r>
            <a:endParaRPr lang="zh-CN" sz="135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58" name="文本框 57"/>
          <p:cNvSpPr txBox="1"/>
          <p:nvPr>
            <p:custDataLst>
              <p:tags r:id="rId6"/>
            </p:custDataLst>
          </p:nvPr>
        </p:nvSpPr>
        <p:spPr>
          <a:xfrm flipH="1">
            <a:off x="6204109" y="2475997"/>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聚焦组合是指以解决特定的问题为目标，广泛寻找与解决问题有关的信息，形成各种可能的组合，以实现解决问题的目标。</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59" name="文本框 58"/>
          <p:cNvSpPr txBox="1"/>
          <p:nvPr>
            <p:custDataLst>
              <p:tags r:id="rId7"/>
            </p:custDataLst>
          </p:nvPr>
        </p:nvSpPr>
        <p:spPr>
          <a:xfrm flipH="1">
            <a:off x="6204109" y="2160720"/>
            <a:ext cx="2032159" cy="307658"/>
          </a:xfrm>
          <a:prstGeom prst="rect">
            <a:avLst/>
          </a:prstGeom>
          <a:noFill/>
        </p:spPr>
        <p:txBody>
          <a:bodyPr wrap="square" bIns="0" rtlCol="0" anchor="ctr" anchorCtr="0"/>
          <a:p>
            <a:pPr algn="l"/>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（七）聚焦组合</a:t>
            </a:r>
            <a:endPar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8"/>
            </p:custDataLst>
          </p:nvPr>
        </p:nvSpPr>
        <p:spPr>
          <a:xfrm flipH="1">
            <a:off x="2961799" y="1168691"/>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24" name="同心圆 23"/>
          <p:cNvSpPr/>
          <p:nvPr>
            <p:custDataLst>
              <p:tags r:id="rId9"/>
            </p:custDataLst>
          </p:nvPr>
        </p:nvSpPr>
        <p:spPr>
          <a:xfrm rot="5400000" flipH="1">
            <a:off x="3220879" y="1427771"/>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27" name="椭圆 26"/>
          <p:cNvSpPr/>
          <p:nvPr>
            <p:custDataLst>
              <p:tags r:id="rId10"/>
            </p:custDataLst>
          </p:nvPr>
        </p:nvSpPr>
        <p:spPr>
          <a:xfrm>
            <a:off x="5354003" y="2337409"/>
            <a:ext cx="538163" cy="538163"/>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8EF79"/>
              </a:solidFill>
              <a:cs typeface="思源黑体 CN Regular" panose="020B0500000000000000" charset="-122"/>
            </a:endParaRPr>
          </a:p>
        </p:txBody>
      </p:sp>
      <p:sp>
        <p:nvSpPr>
          <p:cNvPr id="28" name="椭圆 27"/>
          <p:cNvSpPr/>
          <p:nvPr>
            <p:custDataLst>
              <p:tags r:id="rId11"/>
            </p:custDataLst>
          </p:nvPr>
        </p:nvSpPr>
        <p:spPr>
          <a:xfrm flipH="1">
            <a:off x="3337560" y="1415865"/>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29" name="文本框 28"/>
          <p:cNvSpPr txBox="1"/>
          <p:nvPr>
            <p:custDataLst>
              <p:tags r:id="rId12"/>
            </p:custDataLst>
          </p:nvPr>
        </p:nvSpPr>
        <p:spPr>
          <a:xfrm>
            <a:off x="3374708" y="1546834"/>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3" name="椭圆 32"/>
          <p:cNvSpPr/>
          <p:nvPr>
            <p:custDataLst>
              <p:tags r:id="rId13"/>
            </p:custDataLst>
          </p:nvPr>
        </p:nvSpPr>
        <p:spPr>
          <a:xfrm flipH="1">
            <a:off x="3337560" y="3287527"/>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19ED2">
                  <a:lumMod val="75000"/>
                </a:srgbClr>
              </a:solidFill>
              <a:cs typeface="思源黑体 CN Regular" panose="020B0500000000000000" charset="-122"/>
            </a:endParaRPr>
          </a:p>
        </p:txBody>
      </p:sp>
      <p:sp>
        <p:nvSpPr>
          <p:cNvPr id="53" name="文本框 52"/>
          <p:cNvSpPr txBox="1"/>
          <p:nvPr>
            <p:custDataLst>
              <p:tags r:id="rId14"/>
            </p:custDataLst>
          </p:nvPr>
        </p:nvSpPr>
        <p:spPr>
          <a:xfrm>
            <a:off x="3374708" y="3418496"/>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06</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5"/>
            </p:custDataLst>
          </p:nvPr>
        </p:nvSpPr>
        <p:spPr>
          <a:xfrm>
            <a:off x="5391150" y="2468377"/>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07</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6" name="椭圆 35"/>
          <p:cNvSpPr/>
          <p:nvPr>
            <p:custDataLst>
              <p:tags r:id="rId16"/>
            </p:custDataLst>
          </p:nvPr>
        </p:nvSpPr>
        <p:spPr>
          <a:xfrm>
            <a:off x="3918109" y="2120953"/>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37" name="同心圆 36"/>
          <p:cNvSpPr/>
          <p:nvPr>
            <p:custDataLst>
              <p:tags r:id="rId17"/>
            </p:custDataLst>
          </p:nvPr>
        </p:nvSpPr>
        <p:spPr>
          <a:xfrm flipH="1">
            <a:off x="3540919" y="1747811"/>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56" name="组合 55"/>
          <p:cNvGrpSpPr/>
          <p:nvPr>
            <p:custDataLst>
              <p:tags r:id="rId18"/>
            </p:custDataLst>
          </p:nvPr>
        </p:nvGrpSpPr>
        <p:grpSpPr>
          <a:xfrm rot="0">
            <a:off x="3754279" y="1962124"/>
            <a:ext cx="1336358" cy="1334929"/>
            <a:chOff x="11317288" y="-5686262"/>
            <a:chExt cx="4924404" cy="4919848"/>
          </a:xfrm>
          <a:solidFill>
            <a:srgbClr val="58BBDB"/>
          </a:solidFill>
        </p:grpSpPr>
        <p:sp>
          <p:nvSpPr>
            <p:cNvPr id="57"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stretch>
            <a:fillRect/>
          </a:stretch>
        </p:blipFill>
        <p:spPr>
          <a:xfrm>
            <a:off x="4248626" y="2451709"/>
            <a:ext cx="368618" cy="368618"/>
          </a:xfrm>
          <a:prstGeom prst="rect">
            <a:avLst/>
          </a:prstGeom>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35178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项目四　掌握创新方法</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00" name="任意多边形: 形状 199"/>
          <p:cNvSpPr/>
          <p:nvPr/>
        </p:nvSpPr>
        <p:spPr>
          <a:xfrm rot="16200000">
            <a:off x="5066360" y="313005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692"/>
            <a:ext cx="29884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分析列举法</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75" name="文本框 174"/>
          <p:cNvSpPr txBox="1"/>
          <p:nvPr/>
        </p:nvSpPr>
        <p:spPr>
          <a:xfrm>
            <a:off x="5506125" y="3215719"/>
            <a:ext cx="2252240"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任务四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组合创新法</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41030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头脑风暴法</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2915126"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奥斯本检核表法</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795713" cy="1479312"/>
            <a:chOff x="3976254" y="2528454"/>
            <a:chExt cx="506095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61772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头脑风暴法</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0268" y="633475"/>
            <a:ext cx="2517458" cy="368300"/>
            <a:chOff x="4240357" y="844034"/>
            <a:chExt cx="3356610" cy="491067"/>
          </a:xfrm>
        </p:grpSpPr>
        <p:sp>
          <p:nvSpPr>
            <p:cNvPr id="6" name="文本框 5"/>
            <p:cNvSpPr txBox="1"/>
            <p:nvPr/>
          </p:nvSpPr>
          <p:spPr>
            <a:xfrm>
              <a:off x="4240357" y="844034"/>
              <a:ext cx="33566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一、头脑风暴法的内涵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744855" y="1211077"/>
            <a:ext cx="3235643" cy="3138170"/>
          </a:xfrm>
          <a:prstGeom prst="rect">
            <a:avLst/>
          </a:prstGeom>
          <a:noFill/>
        </p:spPr>
        <p:txBody>
          <a:bodyPr wrap="square">
            <a:spAutoFit/>
          </a:bodyPr>
          <a:lstStyle/>
          <a:p>
            <a:pPr indent="0" fontAlgn="auto">
              <a:lnSpc>
                <a:spcPct val="150000"/>
              </a:lnSpc>
            </a:pPr>
            <a:r>
              <a:rPr lang="en-US" altLang="zh-CN" sz="1200">
                <a:latin typeface="宋体" panose="02010600030101010101" pitchFamily="2" charset="-122"/>
                <a:ea typeface="宋体" panose="02010600030101010101" pitchFamily="2" charset="-122"/>
                <a:cs typeface="汉仪中宋简" panose="02010600000101010101" charset="-128"/>
              </a:rPr>
              <a:t>头脑风暴法是一种通过组织小型会议的形式，让所有参与者在自由愉快、畅所欲言的气氛中，自由交换想法或点子，并以此激发参与者的创意及灵感，使各种设想在相互碰撞中激起脑海的创造性“风暴”，从而产生解决问题的方法。头脑风暴法的作用主要有四点：①引起参与者的联想反应，刺激新想法的产生；②激发热情，促进参与者突破旧观念的束缚，最大限度地发挥创新思维能力；③促使参与者产生竞争意识，力求提出独到的见解；④让参与者的自由欲望得到满足。</a:t>
            </a:r>
            <a:endParaRPr lang="en-US" altLang="zh-CN" sz="1200">
              <a:latin typeface="宋体" panose="02010600030101010101" pitchFamily="2" charset="-122"/>
              <a:ea typeface="宋体" panose="02010600030101010101" pitchFamily="2" charset="-122"/>
              <a:cs typeface="汉仪中宋简" panose="02010600000101010101" charset="-128"/>
            </a:endParaRPr>
          </a:p>
        </p:txBody>
      </p:sp>
      <p:pic>
        <p:nvPicPr>
          <p:cNvPr id="100" name="图片 99"/>
          <p:cNvPicPr/>
          <p:nvPr>
            <p:custDataLst>
              <p:tags r:id="rId3"/>
            </p:custDataLst>
          </p:nvPr>
        </p:nvPicPr>
        <p:blipFill>
          <a:blip r:embed="rId4"/>
          <a:stretch>
            <a:fillRect/>
          </a:stretch>
        </p:blipFill>
        <p:spPr>
          <a:xfrm>
            <a:off x="4270534" y="1211077"/>
            <a:ext cx="3689033" cy="2738438"/>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45953" y="633475"/>
            <a:ext cx="2954179" cy="368300"/>
            <a:chOff x="3927937" y="844034"/>
            <a:chExt cx="3938905" cy="491067"/>
          </a:xfrm>
        </p:grpSpPr>
        <p:sp>
          <p:nvSpPr>
            <p:cNvPr id="6" name="文本框 5"/>
            <p:cNvSpPr txBox="1"/>
            <p:nvPr/>
          </p:nvSpPr>
          <p:spPr>
            <a:xfrm>
              <a:off x="3927937" y="844034"/>
              <a:ext cx="39389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二、头脑风暴法的实施原则</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椭圆 1"/>
          <p:cNvSpPr/>
          <p:nvPr>
            <p:custDataLst>
              <p:tags r:id="rId3"/>
            </p:custDataLst>
          </p:nvPr>
        </p:nvSpPr>
        <p:spPr>
          <a:xfrm>
            <a:off x="3108008" y="1457299"/>
            <a:ext cx="2927985" cy="2927985"/>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 name="椭圆 2"/>
          <p:cNvSpPr/>
          <p:nvPr>
            <p:custDataLst>
              <p:tags r:id="rId4"/>
            </p:custDataLst>
          </p:nvPr>
        </p:nvSpPr>
        <p:spPr>
          <a:xfrm>
            <a:off x="3247549" y="1595887"/>
            <a:ext cx="2657475" cy="2657475"/>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cxnSp>
        <p:nvCxnSpPr>
          <p:cNvPr id="30" name="直接连接符 29"/>
          <p:cNvCxnSpPr/>
          <p:nvPr>
            <p:custDataLst>
              <p:tags r:id="rId5"/>
            </p:custDataLst>
          </p:nvPr>
        </p:nvCxnSpPr>
        <p:spPr>
          <a:xfrm>
            <a:off x="5551170" y="2141670"/>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1" name="矩形 30"/>
          <p:cNvSpPr/>
          <p:nvPr>
            <p:custDataLst>
              <p:tags r:id="rId6"/>
            </p:custDataLst>
          </p:nvPr>
        </p:nvSpPr>
        <p:spPr>
          <a:xfrm>
            <a:off x="6187440" y="2110237"/>
            <a:ext cx="185261" cy="62865"/>
          </a:xfrm>
          <a:prstGeom prst="rect">
            <a:avLst/>
          </a:prstGeom>
          <a:solidFill>
            <a:srgbClr val="007ADD"/>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7" name="文本框 36"/>
          <p:cNvSpPr txBox="1"/>
          <p:nvPr>
            <p:custDataLst>
              <p:tags r:id="rId7"/>
            </p:custDataLst>
          </p:nvPr>
        </p:nvSpPr>
        <p:spPr>
          <a:xfrm>
            <a:off x="6369844" y="1435867"/>
            <a:ext cx="2313146" cy="1014730"/>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（2）延迟评判原则：即当场不对任何设想做出评价，不肯定或否定某个设想。</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36" name="直接连接符 35"/>
          <p:cNvCxnSpPr/>
          <p:nvPr>
            <p:custDataLst>
              <p:tags r:id="rId8"/>
            </p:custDataLst>
          </p:nvPr>
        </p:nvCxnSpPr>
        <p:spPr>
          <a:xfrm>
            <a:off x="5565934" y="3733297"/>
            <a:ext cx="71628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8" name="矩形 37"/>
          <p:cNvSpPr/>
          <p:nvPr>
            <p:custDataLst>
              <p:tags r:id="rId9"/>
            </p:custDataLst>
          </p:nvPr>
        </p:nvSpPr>
        <p:spPr>
          <a:xfrm>
            <a:off x="6187916" y="3701865"/>
            <a:ext cx="185261" cy="62865"/>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39" name="文本框 38"/>
          <p:cNvSpPr txBox="1"/>
          <p:nvPr>
            <p:custDataLst>
              <p:tags r:id="rId10"/>
            </p:custDataLst>
          </p:nvPr>
        </p:nvSpPr>
        <p:spPr>
          <a:xfrm>
            <a:off x="6568440" y="3347059"/>
            <a:ext cx="1904048" cy="783590"/>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（4）追求数量原则：即尽可能多地提出设想。</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4" name="直接连接符 3"/>
          <p:cNvCxnSpPr/>
          <p:nvPr>
            <p:custDataLst>
              <p:tags r:id="rId11"/>
            </p:custDataLst>
          </p:nvPr>
        </p:nvCxnSpPr>
        <p:spPr>
          <a:xfrm flipH="1">
            <a:off x="2841308" y="2141194"/>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 name="矩形 4"/>
          <p:cNvSpPr/>
          <p:nvPr>
            <p:custDataLst>
              <p:tags r:id="rId12"/>
            </p:custDataLst>
          </p:nvPr>
        </p:nvSpPr>
        <p:spPr>
          <a:xfrm flipH="1">
            <a:off x="2779871" y="2109761"/>
            <a:ext cx="185261" cy="62865"/>
          </a:xfrm>
          <a:prstGeom prst="rect">
            <a:avLst/>
          </a:prstGeom>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11" name="文本框 10"/>
          <p:cNvSpPr txBox="1"/>
          <p:nvPr>
            <p:custDataLst>
              <p:tags r:id="rId13"/>
            </p:custDataLst>
          </p:nvPr>
        </p:nvSpPr>
        <p:spPr>
          <a:xfrm flipH="1">
            <a:off x="444818" y="1435867"/>
            <a:ext cx="2396490" cy="1245235"/>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（1）自由畅谈原则：即应创造一种自由、活跃的气氛，使参加者不受任何条条框框的限制，放松思想。</a:t>
            </a:r>
            <a:endParaRPr lang="zh-CN" altLang="en-US" sz="1500" spc="300">
              <a:solidFill>
                <a:srgbClr val="000000"/>
              </a:solidFill>
              <a:uFillTx/>
              <a:latin typeface="思源黑体 CN Bold" panose="020B0800000000000000" charset="-122"/>
              <a:ea typeface="思源黑体 CN Bold" panose="020B0800000000000000" charset="-122"/>
            </a:endParaRPr>
          </a:p>
        </p:txBody>
      </p:sp>
      <p:cxnSp>
        <p:nvCxnSpPr>
          <p:cNvPr id="55" name="直接连接符 54"/>
          <p:cNvCxnSpPr/>
          <p:nvPr>
            <p:custDataLst>
              <p:tags r:id="rId14"/>
            </p:custDataLst>
          </p:nvPr>
        </p:nvCxnSpPr>
        <p:spPr>
          <a:xfrm flipH="1">
            <a:off x="2841308" y="3733297"/>
            <a:ext cx="760095"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5"/>
            </p:custDataLst>
          </p:nvPr>
        </p:nvSpPr>
        <p:spPr>
          <a:xfrm flipH="1">
            <a:off x="2779871" y="3701865"/>
            <a:ext cx="185261" cy="62865"/>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sz="1350"/>
          </a:p>
        </p:txBody>
      </p:sp>
      <p:sp>
        <p:nvSpPr>
          <p:cNvPr id="57" name="文本框 56"/>
          <p:cNvSpPr txBox="1"/>
          <p:nvPr>
            <p:custDataLst>
              <p:tags r:id="rId16"/>
            </p:custDataLst>
          </p:nvPr>
        </p:nvSpPr>
        <p:spPr>
          <a:xfrm flipH="1">
            <a:off x="451009" y="3390397"/>
            <a:ext cx="2390299" cy="1476375"/>
          </a:xfrm>
          <a:prstGeom prst="rect">
            <a:avLst/>
          </a:prstGeom>
          <a:noFill/>
        </p:spPr>
        <p:txBody>
          <a:bodyPr wrap="square" rtlCol="0">
            <a:spAutoFit/>
          </a:bodyPr>
          <a:p>
            <a:pPr algn="l"/>
            <a:r>
              <a:rPr lang="zh-CN" altLang="en-US" sz="1500" spc="300">
                <a:solidFill>
                  <a:srgbClr val="000000"/>
                </a:solidFill>
                <a:uFillTx/>
                <a:latin typeface="思源黑体 CN Bold" panose="020B0800000000000000" charset="-122"/>
                <a:ea typeface="思源黑体 CN Bold" panose="020B0800000000000000" charset="-122"/>
              </a:rPr>
              <a:t>（3）禁止批评原则：即每个人都不得对别人的设想提出批评意见，因为批评对创造性思维会产生抑制作用。</a:t>
            </a:r>
            <a:endParaRPr lang="zh-CN" altLang="en-US" sz="1500" spc="300">
              <a:solidFill>
                <a:srgbClr val="000000"/>
              </a:solidFill>
              <a:uFillTx/>
              <a:latin typeface="思源黑体 CN Bold" panose="020B0800000000000000" charset="-122"/>
              <a:ea typeface="思源黑体 CN Bold" panose="020B0800000000000000" charset="-122"/>
            </a:endParaRPr>
          </a:p>
        </p:txBody>
      </p:sp>
      <p:pic>
        <p:nvPicPr>
          <p:cNvPr id="13" name="图片 12" descr="为如果太热"/>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7200000">
            <a:off x="4192905" y="1617795"/>
            <a:ext cx="1697831" cy="1000601"/>
          </a:xfrm>
          <a:prstGeom prst="rect">
            <a:avLst/>
          </a:prstGeom>
        </p:spPr>
      </p:pic>
      <p:pic>
        <p:nvPicPr>
          <p:cNvPr id="14" name="图片 13" descr="为如果太热"/>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14400000" flipH="1">
            <a:off x="3252788" y="1611127"/>
            <a:ext cx="1697831" cy="1000601"/>
          </a:xfrm>
          <a:prstGeom prst="rect">
            <a:avLst/>
          </a:prstGeom>
        </p:spPr>
      </p:pic>
      <p:pic>
        <p:nvPicPr>
          <p:cNvPr id="15" name="图片 14" descr="为如果太热"/>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14400000" flipV="1">
            <a:off x="4185761" y="3234187"/>
            <a:ext cx="1697831" cy="1000601"/>
          </a:xfrm>
          <a:prstGeom prst="rect">
            <a:avLst/>
          </a:prstGeom>
        </p:spPr>
      </p:pic>
      <p:pic>
        <p:nvPicPr>
          <p:cNvPr id="16" name="图片 15" descr="为如果太热"/>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rot="7200000" flipH="1" flipV="1">
            <a:off x="3245168" y="3227520"/>
            <a:ext cx="1697831" cy="1000601"/>
          </a:xfrm>
          <a:prstGeom prst="rect">
            <a:avLst/>
          </a:prstGeom>
        </p:spPr>
      </p:pic>
      <p:pic>
        <p:nvPicPr>
          <p:cNvPr id="18" name="图片 17" descr="二哥通过特"/>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462338" y="1419675"/>
            <a:ext cx="997744" cy="884396"/>
          </a:xfrm>
          <a:prstGeom prst="rect">
            <a:avLst/>
          </a:prstGeom>
        </p:spPr>
      </p:pic>
      <p:pic>
        <p:nvPicPr>
          <p:cNvPr id="19" name="图片 18" descr="二哥通过特"/>
          <p:cNvPicPr>
            <a:picLocks noChangeAspect="1"/>
          </p:cNvPicPr>
          <p:nvPr>
            <p:custDataLst>
              <p:tags r:id="rId32"/>
            </p:custDataLst>
          </p:nvPr>
        </p:nvPicPr>
        <p:blipFill>
          <a:blip r:embed="rId30">
            <a:extLst>
              <a:ext uri="{96DAC541-7B7A-43D3-8B79-37D633B846F1}">
                <asvg:svgBlip xmlns:asvg="http://schemas.microsoft.com/office/drawing/2016/SVG/main" r:embed="rId31"/>
              </a:ext>
            </a:extLst>
          </a:blip>
          <a:stretch>
            <a:fillRect/>
          </a:stretch>
        </p:blipFill>
        <p:spPr>
          <a:xfrm>
            <a:off x="4683919" y="1435867"/>
            <a:ext cx="997744" cy="884396"/>
          </a:xfrm>
          <a:prstGeom prst="rect">
            <a:avLst/>
          </a:prstGeom>
        </p:spPr>
      </p:pic>
      <p:pic>
        <p:nvPicPr>
          <p:cNvPr id="20" name="图片 19" descr="二哥通过特"/>
          <p:cNvPicPr>
            <a:picLocks noChangeAspect="1"/>
          </p:cNvPicPr>
          <p:nvPr>
            <p:custDataLst>
              <p:tags r:id="rId33"/>
            </p:custDataLst>
          </p:nvPr>
        </p:nvPicPr>
        <p:blipFill>
          <a:blip r:embed="rId30">
            <a:extLst>
              <a:ext uri="{96DAC541-7B7A-43D3-8B79-37D633B846F1}">
                <asvg:svgBlip xmlns:asvg="http://schemas.microsoft.com/office/drawing/2016/SVG/main" r:embed="rId31"/>
              </a:ext>
            </a:extLst>
          </a:blip>
          <a:stretch>
            <a:fillRect/>
          </a:stretch>
        </p:blipFill>
        <p:spPr>
          <a:xfrm>
            <a:off x="3453289" y="3531844"/>
            <a:ext cx="997744" cy="884396"/>
          </a:xfrm>
          <a:prstGeom prst="rect">
            <a:avLst/>
          </a:prstGeom>
        </p:spPr>
      </p:pic>
      <p:pic>
        <p:nvPicPr>
          <p:cNvPr id="23" name="图片 22" descr="二哥通过特"/>
          <p:cNvPicPr>
            <a:picLocks noChangeAspect="1"/>
          </p:cNvPicPr>
          <p:nvPr>
            <p:custDataLst>
              <p:tags r:id="rId34"/>
            </p:custDataLst>
          </p:nvPr>
        </p:nvPicPr>
        <p:blipFill>
          <a:blip r:embed="rId30">
            <a:extLst>
              <a:ext uri="{96DAC541-7B7A-43D3-8B79-37D633B846F1}">
                <asvg:svgBlip xmlns:asvg="http://schemas.microsoft.com/office/drawing/2016/SVG/main" r:embed="rId31"/>
              </a:ext>
            </a:extLst>
          </a:blip>
          <a:stretch>
            <a:fillRect/>
          </a:stretch>
        </p:blipFill>
        <p:spPr>
          <a:xfrm>
            <a:off x="4679156" y="3548036"/>
            <a:ext cx="997744" cy="884396"/>
          </a:xfrm>
          <a:prstGeom prst="rect">
            <a:avLst/>
          </a:prstGeom>
        </p:spPr>
      </p:pic>
      <p:pic>
        <p:nvPicPr>
          <p:cNvPr id="17" name="图片 16" descr="343435383037343b343533303738313bb1e3c0fbccf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724751" y="1624939"/>
            <a:ext cx="480060" cy="480060"/>
          </a:xfrm>
          <a:prstGeom prst="rect">
            <a:avLst/>
          </a:prstGeom>
        </p:spPr>
      </p:pic>
      <p:pic>
        <p:nvPicPr>
          <p:cNvPr id="21" name="图片 20" descr="343435383037343b343532333833383bbcf4b5b6"/>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976336" y="1665896"/>
            <a:ext cx="431006" cy="431006"/>
          </a:xfrm>
          <a:prstGeom prst="rect">
            <a:avLst/>
          </a:prstGeom>
        </p:spPr>
      </p:pic>
      <p:pic>
        <p:nvPicPr>
          <p:cNvPr id="24" name="图片 23" descr="343435383038363b343532323338393bbacfd7f7bbfad6c6"/>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897279" y="3726154"/>
            <a:ext cx="571500" cy="571500"/>
          </a:xfrm>
          <a:prstGeom prst="rect">
            <a:avLst/>
          </a:prstGeom>
        </p:spPr>
      </p:pic>
      <p:pic>
        <p:nvPicPr>
          <p:cNvPr id="25" name="图片 24" descr="343435383038363b343532323339363bd5bdc2d4c4bfb1ea"/>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3667125" y="3724725"/>
            <a:ext cx="528638" cy="528638"/>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45953" y="633475"/>
            <a:ext cx="2954179" cy="368300"/>
            <a:chOff x="3927937" y="844034"/>
            <a:chExt cx="3938905" cy="491067"/>
          </a:xfrm>
        </p:grpSpPr>
        <p:sp>
          <p:nvSpPr>
            <p:cNvPr id="6" name="文本框 5"/>
            <p:cNvSpPr txBox="1"/>
            <p:nvPr/>
          </p:nvSpPr>
          <p:spPr>
            <a:xfrm>
              <a:off x="3927937" y="844034"/>
              <a:ext cx="39389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三、头脑风暴法的操作程序</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文本框 11"/>
          <p:cNvSpPr txBox="1"/>
          <p:nvPr>
            <p:custDataLst>
              <p:tags r:id="rId3"/>
            </p:custDataLst>
          </p:nvPr>
        </p:nvSpPr>
        <p:spPr>
          <a:xfrm flipH="1">
            <a:off x="687229" y="1505400"/>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准备阶段主要是为会议做好各个方面的充分准备，包括确定会议主题，选好主持人和参会人员。</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22" name="文本框 21"/>
          <p:cNvSpPr txBox="1"/>
          <p:nvPr>
            <p:custDataLst>
              <p:tags r:id="rId4"/>
            </p:custDataLst>
          </p:nvPr>
        </p:nvSpPr>
        <p:spPr>
          <a:xfrm flipH="1">
            <a:off x="2120741" y="1197266"/>
            <a:ext cx="1078706" cy="307658"/>
          </a:xfrm>
          <a:prstGeom prst="rect">
            <a:avLst/>
          </a:prstGeom>
          <a:noFill/>
        </p:spPr>
        <p:txBody>
          <a:bodyPr wrap="square" bIns="0" rtlCol="0" anchor="ctr" anchorCtr="0">
            <a:normAutofit fontScale="90000"/>
          </a:bodyPr>
          <a:p>
            <a:pPr algn="l"/>
            <a:r>
              <a:rPr lang="zh-CN" sz="15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准备阶段</a:t>
            </a:r>
            <a:endParaRPr lang="zh-CN" sz="15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6" name="文本框 25"/>
          <p:cNvSpPr txBox="1"/>
          <p:nvPr>
            <p:custDataLst>
              <p:tags r:id="rId5"/>
            </p:custDataLst>
          </p:nvPr>
        </p:nvSpPr>
        <p:spPr>
          <a:xfrm flipH="1">
            <a:off x="731520" y="2628900"/>
            <a:ext cx="2282825"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主持人宣布开会后，先说明会议的规则或原则，然后随便提出有趣的话题或问题。</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27" name="文本框 26"/>
          <p:cNvSpPr txBox="1"/>
          <p:nvPr>
            <p:custDataLst>
              <p:tags r:id="rId6"/>
            </p:custDataLst>
          </p:nvPr>
        </p:nvSpPr>
        <p:spPr>
          <a:xfrm flipH="1">
            <a:off x="1732598" y="2320740"/>
            <a:ext cx="1078706" cy="307658"/>
          </a:xfrm>
          <a:prstGeom prst="rect">
            <a:avLst/>
          </a:prstGeom>
          <a:noFill/>
        </p:spPr>
        <p:txBody>
          <a:bodyPr wrap="square" bIns="0" rtlCol="0" anchor="ctr" anchorCtr="0">
            <a:normAutofit fontScale="90000"/>
          </a:bodyPr>
          <a:p>
            <a:pPr algn="l"/>
            <a:r>
              <a:rPr lang="zh-CN" sz="15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热身阶段</a:t>
            </a:r>
            <a:endParaRPr lang="zh-CN" sz="15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28" name="文本框 27"/>
          <p:cNvSpPr txBox="1"/>
          <p:nvPr>
            <p:custDataLst>
              <p:tags r:id="rId7"/>
            </p:custDataLst>
          </p:nvPr>
        </p:nvSpPr>
        <p:spPr>
          <a:xfrm flipH="1">
            <a:off x="687229" y="3779970"/>
            <a:ext cx="2512219" cy="575310"/>
          </a:xfrm>
          <a:prstGeom prst="rect">
            <a:avLst/>
          </a:prstGeom>
          <a:noFill/>
          <a:ln w="9525">
            <a:noFill/>
          </a:ln>
        </p:spPr>
        <p:txBody>
          <a:bodyPr wrap="square"/>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介绍时须简洁、明确，不可过于详细，否则，过多的信息会限制与会人员的思维，干扰思维创新。</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29" name="文本框 28"/>
          <p:cNvSpPr txBox="1"/>
          <p:nvPr>
            <p:custDataLst>
              <p:tags r:id="rId8"/>
            </p:custDataLst>
          </p:nvPr>
        </p:nvSpPr>
        <p:spPr>
          <a:xfrm flipH="1">
            <a:off x="2120741" y="3464692"/>
            <a:ext cx="1078706" cy="307658"/>
          </a:xfrm>
          <a:prstGeom prst="rect">
            <a:avLst/>
          </a:prstGeom>
          <a:noFill/>
        </p:spPr>
        <p:txBody>
          <a:bodyPr wrap="square" bIns="0" rtlCol="0" anchor="ctr" anchorCtr="0">
            <a:normAutofit fontScale="90000"/>
          </a:bodyPr>
          <a:p>
            <a:pPr algn="l"/>
            <a:r>
              <a:rPr lang="zh-CN" sz="15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导入阶段</a:t>
            </a:r>
            <a:endParaRPr lang="zh-CN" sz="15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3" name="文本框 32"/>
          <p:cNvSpPr txBox="1"/>
          <p:nvPr>
            <p:custDataLst>
              <p:tags r:id="rId9"/>
            </p:custDataLst>
          </p:nvPr>
        </p:nvSpPr>
        <p:spPr>
          <a:xfrm flipH="1">
            <a:off x="6129655" y="1505585"/>
            <a:ext cx="2275205" cy="57531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会议结束后的一两天内，需要由专门人员对与会人员进行追踪，询问其会后是否有新的设想。</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47" name="文本框 46"/>
          <p:cNvSpPr txBox="1"/>
          <p:nvPr>
            <p:custDataLst>
              <p:tags r:id="rId10"/>
            </p:custDataLst>
          </p:nvPr>
        </p:nvSpPr>
        <p:spPr>
          <a:xfrm flipH="1">
            <a:off x="6129338" y="1197266"/>
            <a:ext cx="1078706" cy="307658"/>
          </a:xfrm>
          <a:prstGeom prst="rect">
            <a:avLst/>
          </a:prstGeom>
          <a:noFill/>
        </p:spPr>
        <p:txBody>
          <a:bodyPr wrap="square" bIns="0" rtlCol="0" anchor="ctr" anchorCtr="0">
            <a:normAutofit fontScale="90000"/>
          </a:bodyPr>
          <a:p>
            <a:pPr algn="l"/>
            <a:r>
              <a:rPr lang="zh-CN" sz="1500" spc="300" dirty="0">
                <a:solidFill>
                  <a:srgbClr val="0A7AD5"/>
                </a:solidFill>
                <a:uFillTx/>
                <a:latin typeface="思源黑体 CN Bold" panose="020B0800000000000000" charset="-122"/>
                <a:ea typeface="思源黑体 CN Bold" panose="020B0800000000000000" charset="-122"/>
                <a:sym typeface="微软雅黑" panose="020B0503020204020204" charset="-122"/>
              </a:rPr>
              <a:t>整理阶段</a:t>
            </a:r>
            <a:endParaRPr lang="zh-CN" sz="1500" spc="300" dirty="0">
              <a:solidFill>
                <a:srgbClr val="0A7AD5"/>
              </a:solidFill>
              <a:uFillTx/>
              <a:latin typeface="思源黑体 CN Bold" panose="020B0800000000000000" charset="-122"/>
              <a:ea typeface="思源黑体 CN Bold" panose="020B0800000000000000" charset="-122"/>
              <a:sym typeface="微软雅黑" panose="020B0503020204020204" charset="-122"/>
            </a:endParaRPr>
          </a:p>
        </p:txBody>
      </p:sp>
      <p:sp>
        <p:nvSpPr>
          <p:cNvPr id="61" name="文本框 60"/>
          <p:cNvSpPr txBox="1"/>
          <p:nvPr>
            <p:custDataLst>
              <p:tags r:id="rId11"/>
            </p:custDataLst>
          </p:nvPr>
        </p:nvSpPr>
        <p:spPr>
          <a:xfrm flipH="1">
            <a:off x="6129338" y="3779970"/>
            <a:ext cx="2512219" cy="575310"/>
          </a:xfrm>
          <a:prstGeom prst="rect">
            <a:avLst/>
          </a:prstGeom>
          <a:noFill/>
          <a:ln w="9525">
            <a:noFill/>
          </a:ln>
        </p:spPr>
        <p:txBody>
          <a:bodyPr wrap="square">
            <a:normAutofit/>
          </a:bodyPr>
          <a:p>
            <a:pPr lvl="0" algn="l" fontAlgn="auto">
              <a:lnSpc>
                <a:spcPct val="130000"/>
              </a:lnSpc>
              <a:spcAft>
                <a:spcPts val="1000"/>
              </a:spcAft>
              <a:buClrTx/>
              <a:buSzTx/>
              <a:buFontTx/>
            </a:pP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不妨碍及评论他人发言，每人只谈自己的想法。</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62" name="文本框 61"/>
          <p:cNvSpPr txBox="1"/>
          <p:nvPr>
            <p:custDataLst>
              <p:tags r:id="rId12"/>
            </p:custDataLst>
          </p:nvPr>
        </p:nvSpPr>
        <p:spPr>
          <a:xfrm flipH="1">
            <a:off x="6129338" y="3464692"/>
            <a:ext cx="1078706" cy="307658"/>
          </a:xfrm>
          <a:prstGeom prst="rect">
            <a:avLst/>
          </a:prstGeom>
          <a:noFill/>
        </p:spPr>
        <p:txBody>
          <a:bodyPr wrap="square" bIns="0" rtlCol="0" anchor="ctr" anchorCtr="0">
            <a:normAutofit fontScale="90000"/>
          </a:bodyPr>
          <a:p>
            <a:pPr algn="l"/>
            <a:r>
              <a:rPr lang="zh-CN" sz="15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rPr>
              <a:t>畅谈阶段</a:t>
            </a:r>
            <a:endParaRPr lang="zh-CN" sz="15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2" name="同心圆 31"/>
          <p:cNvSpPr/>
          <p:nvPr>
            <p:custDataLst>
              <p:tags r:id="rId13"/>
            </p:custDataLst>
          </p:nvPr>
        </p:nvSpPr>
        <p:spPr>
          <a:xfrm flipH="1">
            <a:off x="3111341" y="1328711"/>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34" name="同心圆 33"/>
          <p:cNvSpPr/>
          <p:nvPr>
            <p:custDataLst>
              <p:tags r:id="rId14"/>
            </p:custDataLst>
          </p:nvPr>
        </p:nvSpPr>
        <p:spPr>
          <a:xfrm rot="5400000" flipH="1">
            <a:off x="3370421" y="1587791"/>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35" name="椭圆 34"/>
          <p:cNvSpPr/>
          <p:nvPr>
            <p:custDataLst>
              <p:tags r:id="rId15"/>
            </p:custDataLst>
          </p:nvPr>
        </p:nvSpPr>
        <p:spPr>
          <a:xfrm>
            <a:off x="5119211" y="1575885"/>
            <a:ext cx="538163" cy="538163"/>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40" name="椭圆 39"/>
          <p:cNvSpPr/>
          <p:nvPr>
            <p:custDataLst>
              <p:tags r:id="rId16"/>
            </p:custDataLst>
          </p:nvPr>
        </p:nvSpPr>
        <p:spPr>
          <a:xfrm>
            <a:off x="5119211" y="3447547"/>
            <a:ext cx="538163" cy="538163"/>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41" name="椭圆 40"/>
          <p:cNvSpPr/>
          <p:nvPr>
            <p:custDataLst>
              <p:tags r:id="rId17"/>
            </p:custDataLst>
          </p:nvPr>
        </p:nvSpPr>
        <p:spPr>
          <a:xfrm flipH="1">
            <a:off x="3487103" y="1575885"/>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2" name="文本框 51"/>
          <p:cNvSpPr txBox="1"/>
          <p:nvPr>
            <p:custDataLst>
              <p:tags r:id="rId18"/>
            </p:custDataLst>
          </p:nvPr>
        </p:nvSpPr>
        <p:spPr>
          <a:xfrm>
            <a:off x="3524250" y="1706854"/>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9"/>
            </p:custDataLst>
          </p:nvPr>
        </p:nvSpPr>
        <p:spPr>
          <a:xfrm>
            <a:off x="5156359" y="1706854"/>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20"/>
            </p:custDataLst>
          </p:nvPr>
        </p:nvSpPr>
        <p:spPr>
          <a:xfrm>
            <a:off x="5156359" y="3578516"/>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2" name="椭圆 41"/>
          <p:cNvSpPr/>
          <p:nvPr>
            <p:custDataLst>
              <p:tags r:id="rId21"/>
            </p:custDataLst>
          </p:nvPr>
        </p:nvSpPr>
        <p:spPr>
          <a:xfrm flipH="1">
            <a:off x="3487103" y="3447547"/>
            <a:ext cx="538163" cy="538163"/>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AF4A0"/>
              </a:solidFill>
              <a:cs typeface="思源黑体 CN Regular" panose="020B0500000000000000" charset="-122"/>
            </a:endParaRPr>
          </a:p>
        </p:txBody>
      </p:sp>
      <p:sp>
        <p:nvSpPr>
          <p:cNvPr id="53" name="文本框 52"/>
          <p:cNvSpPr txBox="1"/>
          <p:nvPr>
            <p:custDataLst>
              <p:tags r:id="rId22"/>
            </p:custDataLst>
          </p:nvPr>
        </p:nvSpPr>
        <p:spPr>
          <a:xfrm>
            <a:off x="3524250" y="3578516"/>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3" name="椭圆 42"/>
          <p:cNvSpPr/>
          <p:nvPr>
            <p:custDataLst>
              <p:tags r:id="rId23"/>
            </p:custDataLst>
          </p:nvPr>
        </p:nvSpPr>
        <p:spPr>
          <a:xfrm flipH="1">
            <a:off x="3102769" y="2497429"/>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54" name="文本框 53"/>
          <p:cNvSpPr txBox="1"/>
          <p:nvPr>
            <p:custDataLst>
              <p:tags r:id="rId24"/>
            </p:custDataLst>
          </p:nvPr>
        </p:nvSpPr>
        <p:spPr>
          <a:xfrm>
            <a:off x="3139916" y="2628397"/>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4" name="椭圆 43"/>
          <p:cNvSpPr/>
          <p:nvPr>
            <p:custDataLst>
              <p:tags r:id="rId25"/>
            </p:custDataLst>
          </p:nvPr>
        </p:nvSpPr>
        <p:spPr>
          <a:xfrm>
            <a:off x="4067651" y="2280973"/>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5" name="同心圆 44"/>
          <p:cNvSpPr/>
          <p:nvPr>
            <p:custDataLst>
              <p:tags r:id="rId26"/>
            </p:custDataLst>
          </p:nvPr>
        </p:nvSpPr>
        <p:spPr>
          <a:xfrm flipH="1">
            <a:off x="3690461" y="1907831"/>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46" name="组合 45"/>
          <p:cNvGrpSpPr/>
          <p:nvPr>
            <p:custDataLst>
              <p:tags r:id="rId27"/>
            </p:custDataLst>
          </p:nvPr>
        </p:nvGrpSpPr>
        <p:grpSpPr>
          <a:xfrm rot="0">
            <a:off x="3903821" y="2122144"/>
            <a:ext cx="1336358" cy="1334929"/>
            <a:chOff x="11317288" y="-5686262"/>
            <a:chExt cx="4924404" cy="4919848"/>
          </a:xfrm>
          <a:solidFill>
            <a:srgbClr val="58BBDB"/>
          </a:solidFill>
        </p:grpSpPr>
        <p:sp>
          <p:nvSpPr>
            <p:cNvPr id="48" name="Freeform 6"/>
            <p:cNvSpPr>
              <a:spLocks noEditPoints="1"/>
            </p:cNvSpPr>
            <p:nvPr>
              <p:custDataLst>
                <p:tags r:id="rId28"/>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9"/>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398169" y="2611729"/>
            <a:ext cx="368618" cy="368618"/>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924175" y="281437"/>
            <a:ext cx="5593556" cy="443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有一年，美国北方格外严寒，大雪纷飞，电线上积满冰雪，大跨度的电线常被积雪压断，严重影响通信。过去，许多人试图解决这一问题，但都未能如愿以偿。后来，电信公司经理应用奥斯本发明的头脑风暴法，尝试解决这一难题。他召开了一种能让头脑卷起风暴的座谈会，参加会议的是不同专业的技术人员，要求他们必须遵守以下原则：</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第一，自由思考。即要求与会者尽可能解放思想，无拘无束地思考问题并畅所欲言，不必顾虑自己的想法是否“离经叛道”或“荒唐可笑”。</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第二，延迟评判。即要求与会者在会上不要对他人的设想评头论足，不要发表“这主意好极了！”“这种想法太离谱了！”之类的“捧杀句”或“扼杀句”，至于对设想的评判，留在会后组织专人考虑。</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第三，以量求质。即鼓励与会者尽可能多而广地提出设想，以大量的设想来保证质量较高的设想的存在。</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第四，结合改善。即鼓励与会者积极进行智力互补，在增加自己提出设想的同时，注意思考如何把两个或更多的设想结合成另一个更完善的设想。</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按照这种会议规则，大家七嘴八舌地议论开来，有人提出设计一种专用的电线清雪机；有人想到用电热来化解冰雪；也有人建议用振荡技术来清除积雪。</a:t>
            </a:r>
            <a:endParaRPr lang="en-US" altLang="zh-CN" sz="12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634572" y="1793491"/>
            <a:ext cx="4822031" cy="1479312"/>
            <a:chOff x="3976254" y="2528454"/>
            <a:chExt cx="642937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98614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奥斯本检核表法</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2"/>
  <p:tag name="KSO_WM_UNIT_ID" val="diagram20228006_2*q_h_i*1_1_2"/>
  <p:tag name="KSO_WM_UNIT_LAYERLEVEL" val="1_1_1"/>
  <p:tag name="KSO_WM_UNIT_LINE_FORE_SCHEMECOLOR_INDEX" val="5"/>
  <p:tag name="KSO_WM_UNIT_LINE_FILL_TYPE" val="2"/>
</p:tagLst>
</file>

<file path=ppt/tags/tag1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9_4*l_h_a*1_2_1"/>
  <p:tag name="KSO_WM_TEMPLATE_CATEGORY" val="diagram"/>
  <p:tag name="KSO_WM_TEMPLATE_INDEX" val="20228069"/>
  <p:tag name="KSO_WM_UNIT_LAYERLEVEL" val="1_1_1"/>
  <p:tag name="KSO_WM_TAG_VERSION" val="1.0"/>
  <p:tag name="KSO_WM_BEAUTIFY_FLAG" val="#wm#"/>
  <p:tag name="KSO_WM_UNIT_TEXT_FILL_FORE_SCHEMECOLOR_INDEX" val="6"/>
  <p:tag name="KSO_WM_UNIT_TEXT_FILL_TYPE" val="1"/>
</p:tagLst>
</file>

<file path=ppt/tags/tag10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9_4*l_h_f*1_2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9_4*l_h_i*1_2_1"/>
  <p:tag name="KSO_WM_TEMPLATE_CATEGORY" val="diagram"/>
  <p:tag name="KSO_WM_TEMPLATE_INDEX" val="2022806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9_4*l_h_i*1_2_2"/>
  <p:tag name="KSO_WM_TEMPLATE_CATEGORY" val="diagram"/>
  <p:tag name="KSO_WM_TEMPLATE_INDEX" val="20228069"/>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9_4*l_h_a*1_3_1"/>
  <p:tag name="KSO_WM_TEMPLATE_CATEGORY" val="diagram"/>
  <p:tag name="KSO_WM_TEMPLATE_INDEX" val="20228069"/>
  <p:tag name="KSO_WM_UNIT_LAYERLEVEL" val="1_1_1"/>
  <p:tag name="KSO_WM_TAG_VERSION" val="1.0"/>
  <p:tag name="KSO_WM_BEAUTIFY_FLAG" val="#wm#"/>
  <p:tag name="KSO_WM_UNIT_TEXT_FILL_FORE_SCHEMECOLOR_INDEX" val="7"/>
  <p:tag name="KSO_WM_UNIT_TEXT_FILL_TYPE" val="1"/>
</p:tagLst>
</file>

<file path=ppt/tags/tag1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9_4*l_h_f*1_3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9_4*l_h_i*1_3_1"/>
  <p:tag name="KSO_WM_TEMPLATE_CATEGORY" val="diagram"/>
  <p:tag name="KSO_WM_TEMPLATE_INDEX" val="2022806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9_4*l_h_i*1_3_2"/>
  <p:tag name="KSO_WM_TEMPLATE_CATEGORY" val="diagram"/>
  <p:tag name="KSO_WM_TEMPLATE_INDEX" val="20228069"/>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9_4*l_h_a*1_4_1"/>
  <p:tag name="KSO_WM_TEMPLATE_CATEGORY" val="diagram"/>
  <p:tag name="KSO_WM_TEMPLATE_INDEX" val="20228069"/>
  <p:tag name="KSO_WM_UNIT_LAYERLEVEL" val="1_1_1"/>
  <p:tag name="KSO_WM_TAG_VERSION" val="1.0"/>
  <p:tag name="KSO_WM_BEAUTIFY_FLAG" val="#wm#"/>
  <p:tag name="KSO_WM_UNIT_TEXT_FILL_FORE_SCHEMECOLOR_INDEX" val="8"/>
  <p:tag name="KSO_WM_UNIT_TEXT_FILL_TYPE" val="1"/>
</p:tagLst>
</file>

<file path=ppt/tags/tag10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9_4*l_h_f*1_4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3"/>
  <p:tag name="KSO_WM_UNIT_ID" val="diagram20228006_2*q_h_i*1_1_3"/>
  <p:tag name="KSO_WM_UNIT_LAYERLEVEL" val="1_1_1"/>
  <p:tag name="KSO_WM_UNIT_FILL_FORE_SCHEMECOLOR_INDEX" val="5"/>
  <p:tag name="KSO_WM_UNIT_FILL_TYPE" val="1"/>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9_4*l_h_i*1_4_1"/>
  <p:tag name="KSO_WM_TEMPLATE_CATEGORY" val="diagram"/>
  <p:tag name="KSO_WM_TEMPLATE_INDEX" val="2022806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9_4*l_h_i*1_4_2"/>
  <p:tag name="KSO_WM_TEMPLATE_CATEGORY" val="diagram"/>
  <p:tag name="KSO_WM_TEMPLATE_INDEX" val="20228069"/>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11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1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1_1"/>
  <p:tag name="KSO_WM_UNIT_ID" val="diagram20228006_2*q_h_a*1_1_1"/>
  <p:tag name="KSO_WM_UNIT_LAYERLEVEL" val="1_1_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1"/>
  <p:tag name="KSO_WM_UNIT_ID" val="diagram20228006_2*q_h_i*1_4_1"/>
  <p:tag name="KSO_WM_UNIT_LAYERLEVEL" val="1_1_1"/>
  <p:tag name="KSO_WM_UNIT_LINE_FORE_SCHEMECOLOR_INDEX" val="5"/>
  <p:tag name="KSO_WM_UNIT_LINE_FILL_TYPE"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3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132.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NywiaGRpZCI6IjE2NzkzYTgxZGZkNWQ2NGQ2ZGIzZjlkNmQzMTQ4ZmYxIiwidXNlckNvdW50IjoxfQ=="/>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2"/>
  <p:tag name="KSO_WM_UNIT_ID" val="diagram20228006_2*q_h_i*1_4_2"/>
  <p:tag name="KSO_WM_UNIT_LAYERLEVEL" val="1_1_1"/>
  <p:tag name="KSO_WM_UNIT_FILL_FORE_SCHEMECOLOR_INDEX" val="9"/>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4_1"/>
  <p:tag name="KSO_WM_UNIT_ID" val="diagram20228006_2*q_h_a*1_4_1"/>
  <p:tag name="KSO_WM_UNIT_LAYERLEVEL" val="1_1_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4"/>
  <p:tag name="KSO_WM_UNIT_ID" val="diagram20228006_2*q_h_i*1_2_4"/>
  <p:tag name="KSO_WM_UNIT_LAYERLEVEL" val="1_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4"/>
  <p:tag name="KSO_WM_UNIT_ID" val="diagram20228006_2*q_h_i*1_1_4"/>
  <p:tag name="KSO_WM_UNIT_LAYERLEVEL"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4"/>
  <p:tag name="KSO_WM_UNIT_ID" val="diagram20228006_2*q_h_i*1_3_4"/>
  <p:tag name="KSO_WM_UNIT_LAYERLEVEL"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4"/>
  <p:tag name="KSO_WM_UNIT_ID" val="diagram20228006_2*q_h_i*1_4_4"/>
  <p:tag name="KSO_WM_UNIT_LAYERLEVEL" val="1_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1"/>
  <p:tag name="KSO_WM_UNIT_ID" val="diagram20228006_2*q_i*1_1"/>
  <p:tag name="KSO_WM_UNIT_LAYERLEVEL" val="1_1"/>
  <p:tag name="KSO_WM_UNIT_LINE_FORE_SCHEMECOLOR_INDEX" val="14"/>
  <p:tag name="KSO_WM_UNIT_LINE_FILL_TYPE" val="2"/>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1"/>
  <p:tag name="KSO_WM_UNIT_ID" val="diagram20228006_2*q_h_i*1_1_1"/>
  <p:tag name="KSO_WM_UNIT_LAYERLEVEL" val="1_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1"/>
  <p:tag name="KSO_WM_UNIT_ID" val="diagram20228006_2*q_h_i*1_2_1"/>
  <p:tag name="KSO_WM_UNIT_LAYERLEVEL" val="1_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3"/>
  <p:tag name="KSO_WM_UNIT_ID" val="diagram20228006_2*q_h_i*1_4_3"/>
  <p:tag name="KSO_WM_UNIT_LAYERLEVEL" val="1_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1"/>
  <p:tag name="KSO_WM_UNIT_ID" val="diagram20228006_2*q_h_i*1_3_1"/>
  <p:tag name="KSO_WM_UNIT_LAYERLEVEL"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78*178"/>
  <p:tag name="KSO_WM_DIAGRAM_GROUP_CODE" val="q1-1"/>
  <p:tag name="KSO_WM_UNIT_TYPE" val="q_h_x"/>
  <p:tag name="KSO_WM_UNIT_INDEX" val="1_1_1"/>
  <p:tag name="KSO_WM_UNIT_ID" val="diagram20228006_2*q_h_x*1_1_1"/>
  <p:tag name="KSO_WM_UNIT_LAYERLEVEL" val="1_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60*160"/>
  <p:tag name="KSO_WM_DIAGRAM_GROUP_CODE" val="q1-1"/>
  <p:tag name="KSO_WM_UNIT_TYPE" val="q_h_x"/>
  <p:tag name="KSO_WM_UNIT_INDEX" val="1_2_1"/>
  <p:tag name="KSO_WM_UNIT_ID" val="diagram20228006_2*q_h_x*1_2_1"/>
  <p:tag name="KSO_WM_UNIT_LAYERLEVEL"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212*212"/>
  <p:tag name="KSO_WM_DIAGRAM_GROUP_CODE" val="q1-1"/>
  <p:tag name="KSO_WM_UNIT_TYPE" val="q_h_x"/>
  <p:tag name="KSO_WM_UNIT_INDEX" val="1_3_1"/>
  <p:tag name="KSO_WM_UNIT_ID" val="diagram20228006_2*q_h_x*1_3_1"/>
  <p:tag name="KSO_WM_UNIT_LAYERLEVEL" val="1_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6*196"/>
  <p:tag name="KSO_WM_DIAGRAM_GROUP_CODE" val="q1-1"/>
  <p:tag name="KSO_WM_UNIT_TYPE" val="q_h_x"/>
  <p:tag name="KSO_WM_UNIT_INDEX" val="1_4_1"/>
  <p:tag name="KSO_WM_UNIT_ID" val="diagram20228006_2*q_h_x*1_4_1"/>
  <p:tag name="KSO_WM_UNIT_LAYERLEVEL" val="1_1_1"/>
</p:tagLst>
</file>

<file path=ppt/tags/tag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5*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2"/>
  <p:tag name="KSO_WM_UNIT_ID" val="diagram20228006_2*q_i*1_2"/>
  <p:tag name="KSO_WM_UNIT_LAYERLEVEL" val="1_1"/>
  <p:tag name="KSO_WM_UNIT_LINE_FORE_SCHEMECOLOR_INDEX" val="14"/>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5*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5*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3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49_5*q_h_f*1_5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Lst>
</file>

<file path=ppt/tags/tag3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5*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2"/>
  <p:tag name="KSO_WM_UNIT_ID" val="diagram20228006_2*q_h_i*1_2_2"/>
  <p:tag name="KSO_WM_UNIT_LAYERLEVEL" val="1_1_1"/>
  <p:tag name="KSO_WM_UNIT_LINE_FORE_SCHEMECOLOR_INDEX" val="5"/>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3"/>
  <p:tag name="KSO_WM_UNIT_ID" val="diagram20228006_2*q_h_i*1_2_3"/>
  <p:tag name="KSO_WM_UNIT_LAYERLEVEL" val="1_1_1"/>
  <p:tag name="KSO_WM_UNIT_FILL_FORE_SCHEMECOLOR_INDEX" val="6"/>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5.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Lst>
</file>

<file path=ppt/tags/tag56.xml><?xml version="1.0" encoding="utf-8"?>
<p:tagLst xmlns:p="http://schemas.openxmlformats.org/presentationml/2006/main">
  <p:tag name="MH" val="20161022204031"/>
  <p:tag name="MH_LIBRARY" val="GRAPHIC"/>
  <p:tag name="MH_ORDER" val="文本框 2"/>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2_1"/>
  <p:tag name="KSO_WM_UNIT_ID" val="diagram20228006_2*q_h_a*1_2_1"/>
  <p:tag name="KSO_WM_UNIT_LAYERLEVEL" val="1_1_1"/>
  <p:tag name="KSO_WM_UNIT_TEXT_FILL_FORE_SCHEMECOLOR_INDEX" val="13"/>
  <p:tag name="KSO_WM_UNIT_TEXT_FILL_TYPE"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2"/>
  <p:tag name="KSO_WM_UNIT_ID" val="diagram20228006_2*q_h_i*1_3_2"/>
  <p:tag name="KSO_WM_UNIT_LAYERLEVEL" val="1_1_1"/>
  <p:tag name="KSO_WM_UNIT_LINE_FORE_SCHEMECOLOR_INDEX" val="5"/>
  <p:tag name="KSO_WM_UNIT_LINE_FILL_TYPE"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7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3*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86238_3*q_h_f*1_5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3"/>
  <p:tag name="KSO_WM_UNIT_ID" val="diagram20228006_2*q_h_i*1_3_3"/>
  <p:tag name="KSO_WM_UNIT_LAYERLEVEL" val="1_1_1"/>
  <p:tag name="KSO_WM_UNIT_FILL_FORE_SCHEMECOLOR_INDEX" val="8"/>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86238_3*q_h_f*1_4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8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3*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3*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9_4*l_i*1_1"/>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9_4*l_i*1_2"/>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9_4*l_i*1_3"/>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3_1"/>
  <p:tag name="KSO_WM_UNIT_ID" val="diagram20228006_2*q_h_a*1_3_1"/>
  <p:tag name="KSO_WM_UNIT_LAYERLEVEL" val="1_1_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9_4*l_i*1_4"/>
  <p:tag name="KSO_WM_TEMPLATE_CATEGORY" val="diagram"/>
  <p:tag name="KSO_WM_TEMPLATE_INDEX" val="2022806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9_4*l_i*1_5"/>
  <p:tag name="KSO_WM_TEMPLATE_CATEGORY" val="diagram"/>
  <p:tag name="KSO_WM_TEMPLATE_INDEX" val="2022806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69_4*l_i*1_6"/>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28069_4*l_i*1_7"/>
  <p:tag name="KSO_WM_TEMPLATE_CATEGORY" val="diagram"/>
  <p:tag name="KSO_WM_TEMPLATE_INDEX" val="2022806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28069_4*l_i*1_8"/>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95.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9_4*l_x*1_1"/>
  <p:tag name="KSO_WM_TEMPLATE_CATEGORY" val="diagram"/>
  <p:tag name="KSO_WM_TEMPLATE_INDEX" val="20228069"/>
  <p:tag name="KSO_WM_UNIT_LAYERLEVEL" val="1_1"/>
  <p:tag name="KSO_WM_TAG_VERSION" val="1.0"/>
  <p:tag name="KSO_WM_BEAUTIFY_FLAG" val="#wm#"/>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9_4*l_h_a*1_1_1"/>
  <p:tag name="KSO_WM_TEMPLATE_CATEGORY" val="diagram"/>
  <p:tag name="KSO_WM_TEMPLATE_INDEX" val="20228069"/>
  <p:tag name="KSO_WM_UNIT_LAYERLEVEL" val="1_1_1"/>
  <p:tag name="KSO_WM_TAG_VERSION" val="1.0"/>
  <p:tag name="KSO_WM_BEAUTIFY_FLAG" val="#wm#"/>
  <p:tag name="KSO_WM_UNIT_TEXT_FILL_FORE_SCHEMECOLOR_INDEX" val="5"/>
  <p:tag name="KSO_WM_UNIT_TEXT_FILL_TYPE" val="1"/>
</p:tagLst>
</file>

<file path=ppt/tags/tag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9_4*l_h_f*1_1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9_4*l_h_i*1_1_1"/>
  <p:tag name="KSO_WM_TEMPLATE_CATEGORY" val="diagram"/>
  <p:tag name="KSO_WM_TEMPLATE_INDEX" val="2022806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9_4*l_h_i*1_1_2"/>
  <p:tag name="KSO_WM_TEMPLATE_CATEGORY" val="diagram"/>
  <p:tag name="KSO_WM_TEMPLATE_INDEX" val="20228069"/>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2349</Words>
  <Application>WPS 演示</Application>
  <PresentationFormat>宽屏</PresentationFormat>
  <Paragraphs>161</Paragraphs>
  <Slides>20</Slides>
  <Notes>1</Notes>
  <HiddenSlides>1</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20</vt:i4>
      </vt:variant>
    </vt:vector>
  </HeadingPairs>
  <TitlesOfParts>
    <vt:vector size="41" baseType="lpstr">
      <vt:lpstr>Arial</vt:lpstr>
      <vt:lpstr>宋体</vt:lpstr>
      <vt:lpstr>Wingdings</vt:lpstr>
      <vt:lpstr>汉仪中宋简</vt:lpstr>
      <vt:lpstr>微软雅黑</vt:lpstr>
      <vt:lpstr>汉仪汉黑W</vt:lpstr>
      <vt:lpstr>思源宋体 CN Light</vt:lpstr>
      <vt:lpstr>思源宋体 CN</vt:lpstr>
      <vt:lpstr>思源黑体 CN Bold</vt:lpstr>
      <vt:lpstr>黑体</vt:lpstr>
      <vt:lpstr>思源黑体 CN Regular</vt:lpstr>
      <vt:lpstr>Calibri</vt:lpstr>
      <vt:lpstr>Arial</vt:lpstr>
      <vt:lpstr>Times New Roman</vt:lpstr>
      <vt:lpstr>Arial Unicode MS</vt:lpstr>
      <vt:lpstr>MiSans</vt:lpstr>
      <vt:lpstr>思源黑体 CN Light</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34</cp:revision>
  <dcterms:created xsi:type="dcterms:W3CDTF">2022-03-10T07:19:00Z</dcterms:created>
  <dcterms:modified xsi:type="dcterms:W3CDTF">2023-03-14T05:43:19Z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