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4.svg" ContentType="image/svg+xml"/>
  <Override PartName="/ppt/media/image46.svg" ContentType="image/svg+xml"/>
  <Override PartName="/ppt/media/image48.svg" ContentType="image/svg+xml"/>
  <Override PartName="/ppt/media/image5.svg" ContentType="image/svg+xml"/>
  <Override PartName="/ppt/media/image50.svg" ContentType="image/svg+xml"/>
  <Override PartName="/ppt/media/image52.svg" ContentType="image/svg+xml"/>
  <Override PartName="/ppt/media/image54.svg" ContentType="image/svg+xml"/>
  <Override PartName="/ppt/media/image58.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svg" ContentType="image/svg+xml"/>
  <Override PartName="/ppt/media/image70.svg" ContentType="image/svg+xml"/>
  <Override PartName="/ppt/media/image72.svg" ContentType="image/svg+xml"/>
  <Override PartName="/ppt/media/image7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8"/>
  </p:notesMasterIdLst>
  <p:handoutMasterIdLst>
    <p:handoutMasterId r:id="rId34"/>
  </p:handoutMasterIdLst>
  <p:sldIdLst>
    <p:sldId id="256" r:id="rId5"/>
    <p:sldId id="283" r:id="rId6"/>
    <p:sldId id="258" r:id="rId7"/>
    <p:sldId id="261" r:id="rId8"/>
    <p:sldId id="257" r:id="rId9"/>
    <p:sldId id="299" r:id="rId10"/>
    <p:sldId id="300" r:id="rId11"/>
    <p:sldId id="302" r:id="rId12"/>
    <p:sldId id="263" r:id="rId13"/>
    <p:sldId id="262" r:id="rId14"/>
    <p:sldId id="303" r:id="rId15"/>
    <p:sldId id="304" r:id="rId16"/>
    <p:sldId id="284" r:id="rId17"/>
    <p:sldId id="264" r:id="rId19"/>
    <p:sldId id="265" r:id="rId20"/>
    <p:sldId id="305" r:id="rId21"/>
    <p:sldId id="266" r:id="rId22"/>
    <p:sldId id="269" r:id="rId23"/>
    <p:sldId id="318" r:id="rId24"/>
    <p:sldId id="267" r:id="rId25"/>
    <p:sldId id="270" r:id="rId26"/>
    <p:sldId id="324" r:id="rId27"/>
    <p:sldId id="325" r:id="rId28"/>
    <p:sldId id="268" r:id="rId29"/>
    <p:sldId id="326" r:id="rId30"/>
    <p:sldId id="327" r:id="rId31"/>
    <p:sldId id="329" r:id="rId32"/>
    <p:sldId id="272" r:id="rId33"/>
  </p:sldIdLst>
  <p:sldSz cx="9144000" cy="5144135" type="screen16x9"/>
  <p:notesSz cx="6858000" cy="9144000"/>
  <p:embeddedFontLst>
    <p:embeddedFont>
      <p:font typeface="汉仪中宋简" panose="02010600000101010101" charset="-128"/>
      <p:regular r:id="rId38"/>
    </p:embeddedFont>
    <p:embeddedFont>
      <p:font typeface="微软雅黑" panose="020B0503020204020204" charset="-122"/>
      <p:regular r:id="rId39"/>
    </p:embeddedFont>
    <p:embeddedFont>
      <p:font typeface="汉仪汉黑W" panose="00020600040101010101" charset="-122"/>
      <p:regular r:id="rId40"/>
    </p:embeddedFont>
  </p:embeddedFontLst>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97" userDrawn="1">
          <p15:clr>
            <a:srgbClr val="A4A3A4"/>
          </p15:clr>
        </p15:guide>
        <p15:guide id="2" pos="2857"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15" userDrawn="1">
          <p15:clr>
            <a:srgbClr val="A4A3A4"/>
          </p15:clr>
        </p15:guide>
        <p15:guide id="7" orient="horz" pos="28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9" d="100"/>
          <a:sy n="69" d="100"/>
        </p:scale>
        <p:origin x="738" y="48"/>
      </p:cViewPr>
      <p:guideLst>
        <p:guide orient="horz" pos="1697"/>
        <p:guide pos="2857"/>
        <p:guide/>
        <p:guide pos="5760"/>
        <p:guide orient="horz"/>
        <p:guide orient="horz" pos="515"/>
        <p:guide orient="horz" pos="28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1" Type="http://schemas.openxmlformats.org/officeDocument/2006/relationships/tags" Target="tags/tag187.xml"/><Relationship Id="rId40" Type="http://schemas.openxmlformats.org/officeDocument/2006/relationships/font" Target="fonts/font3.fntdata"/><Relationship Id="rId4" Type="http://schemas.openxmlformats.org/officeDocument/2006/relationships/slideMaster" Target="slideMasters/slideMaster3.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notesMaster" Target="notesMasters/notes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jpeg"/><Relationship Id="rId2" Type="http://schemas.openxmlformats.org/officeDocument/2006/relationships/image" Target="../media/image7.sv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6" Type="http://schemas.openxmlformats.org/officeDocument/2006/relationships/slideLayout" Target="../slideLayouts/slideLayout7.xml"/><Relationship Id="rId45" Type="http://schemas.openxmlformats.org/officeDocument/2006/relationships/tags" Target="../tags/tag89.xml"/><Relationship Id="rId44" Type="http://schemas.openxmlformats.org/officeDocument/2006/relationships/tags" Target="../tags/tag88.xml"/><Relationship Id="rId43" Type="http://schemas.openxmlformats.org/officeDocument/2006/relationships/tags" Target="../tags/tag87.xml"/><Relationship Id="rId42" Type="http://schemas.openxmlformats.org/officeDocument/2006/relationships/tags" Target="../tags/tag86.xml"/><Relationship Id="rId41" Type="http://schemas.openxmlformats.org/officeDocument/2006/relationships/tags" Target="../tags/tag85.xml"/><Relationship Id="rId40" Type="http://schemas.openxmlformats.org/officeDocument/2006/relationships/tags" Target="../tags/tag84.xml"/><Relationship Id="rId4" Type="http://schemas.openxmlformats.org/officeDocument/2006/relationships/tags" Target="../tags/tag60.xml"/><Relationship Id="rId39" Type="http://schemas.openxmlformats.org/officeDocument/2006/relationships/tags" Target="../tags/tag83.xml"/><Relationship Id="rId38" Type="http://schemas.openxmlformats.org/officeDocument/2006/relationships/tags" Target="../tags/tag82.xml"/><Relationship Id="rId37" Type="http://schemas.openxmlformats.org/officeDocument/2006/relationships/tags" Target="../tags/tag81.xml"/><Relationship Id="rId36" Type="http://schemas.openxmlformats.org/officeDocument/2006/relationships/tags" Target="../tags/tag80.xml"/><Relationship Id="rId35" Type="http://schemas.openxmlformats.org/officeDocument/2006/relationships/image" Target="../media/image25.svg"/><Relationship Id="rId34" Type="http://schemas.openxmlformats.org/officeDocument/2006/relationships/image" Target="../media/image24.png"/><Relationship Id="rId33" Type="http://schemas.openxmlformats.org/officeDocument/2006/relationships/tags" Target="../tags/tag79.xml"/><Relationship Id="rId32" Type="http://schemas.openxmlformats.org/officeDocument/2006/relationships/image" Target="../media/image23.svg"/><Relationship Id="rId31" Type="http://schemas.openxmlformats.org/officeDocument/2006/relationships/image" Target="../media/image22.png"/><Relationship Id="rId30" Type="http://schemas.openxmlformats.org/officeDocument/2006/relationships/tags" Target="../tags/tag78.xml"/><Relationship Id="rId3" Type="http://schemas.openxmlformats.org/officeDocument/2006/relationships/tags" Target="../tags/tag59.xml"/><Relationship Id="rId29" Type="http://schemas.openxmlformats.org/officeDocument/2006/relationships/image" Target="../media/image21.svg"/><Relationship Id="rId28" Type="http://schemas.openxmlformats.org/officeDocument/2006/relationships/image" Target="../media/image20.png"/><Relationship Id="rId27" Type="http://schemas.openxmlformats.org/officeDocument/2006/relationships/tags" Target="../tags/tag77.xml"/><Relationship Id="rId26" Type="http://schemas.openxmlformats.org/officeDocument/2006/relationships/image" Target="../media/image19.svg"/><Relationship Id="rId25" Type="http://schemas.openxmlformats.org/officeDocument/2006/relationships/image" Target="../media/image18.png"/><Relationship Id="rId24" Type="http://schemas.openxmlformats.org/officeDocument/2006/relationships/tags" Target="../tags/tag76.xml"/><Relationship Id="rId23" Type="http://schemas.openxmlformats.org/officeDocument/2006/relationships/image" Target="../media/image17.svg"/><Relationship Id="rId22" Type="http://schemas.openxmlformats.org/officeDocument/2006/relationships/image" Target="../media/image16.png"/><Relationship Id="rId21" Type="http://schemas.openxmlformats.org/officeDocument/2006/relationships/tags" Target="../tags/tag75.xml"/><Relationship Id="rId20" Type="http://schemas.openxmlformats.org/officeDocument/2006/relationships/image" Target="../media/image15.svg"/><Relationship Id="rId2" Type="http://schemas.openxmlformats.org/officeDocument/2006/relationships/tags" Target="../tags/tag58.xml"/><Relationship Id="rId19" Type="http://schemas.openxmlformats.org/officeDocument/2006/relationships/image" Target="../media/image14.png"/><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9" Type="http://schemas.openxmlformats.org/officeDocument/2006/relationships/image" Target="../media/image29.svg"/><Relationship Id="rId8" Type="http://schemas.openxmlformats.org/officeDocument/2006/relationships/image" Target="../media/image28.png"/><Relationship Id="rId7" Type="http://schemas.openxmlformats.org/officeDocument/2006/relationships/tags" Target="../tags/tag93.xml"/><Relationship Id="rId6" Type="http://schemas.openxmlformats.org/officeDocument/2006/relationships/image" Target="../media/image27.svg"/><Relationship Id="rId5" Type="http://schemas.openxmlformats.org/officeDocument/2006/relationships/image" Target="../media/image26.png"/><Relationship Id="rId48" Type="http://schemas.openxmlformats.org/officeDocument/2006/relationships/slideLayout" Target="../slideLayouts/slideLayout7.xml"/><Relationship Id="rId47" Type="http://schemas.openxmlformats.org/officeDocument/2006/relationships/image" Target="../media/image41.svg"/><Relationship Id="rId46" Type="http://schemas.openxmlformats.org/officeDocument/2006/relationships/image" Target="../media/image40.png"/><Relationship Id="rId45" Type="http://schemas.openxmlformats.org/officeDocument/2006/relationships/tags" Target="../tags/tag119.xml"/><Relationship Id="rId44" Type="http://schemas.openxmlformats.org/officeDocument/2006/relationships/image" Target="../media/image39.svg"/><Relationship Id="rId43" Type="http://schemas.openxmlformats.org/officeDocument/2006/relationships/image" Target="../media/image38.png"/><Relationship Id="rId42" Type="http://schemas.openxmlformats.org/officeDocument/2006/relationships/tags" Target="../tags/tag118.xml"/><Relationship Id="rId41" Type="http://schemas.openxmlformats.org/officeDocument/2006/relationships/tags" Target="../tags/tag117.xml"/><Relationship Id="rId40" Type="http://schemas.openxmlformats.org/officeDocument/2006/relationships/tags" Target="../tags/tag116.xml"/><Relationship Id="rId4" Type="http://schemas.openxmlformats.org/officeDocument/2006/relationships/tags" Target="../tags/tag92.xml"/><Relationship Id="rId39" Type="http://schemas.openxmlformats.org/officeDocument/2006/relationships/tags" Target="../tags/tag115.xml"/><Relationship Id="rId38" Type="http://schemas.openxmlformats.org/officeDocument/2006/relationships/tags" Target="../tags/tag114.xml"/><Relationship Id="rId37" Type="http://schemas.openxmlformats.org/officeDocument/2006/relationships/image" Target="../media/image37.svg"/><Relationship Id="rId36" Type="http://schemas.openxmlformats.org/officeDocument/2006/relationships/image" Target="../media/image36.png"/><Relationship Id="rId35" Type="http://schemas.openxmlformats.org/officeDocument/2006/relationships/tags" Target="../tags/tag113.xml"/><Relationship Id="rId34" Type="http://schemas.openxmlformats.org/officeDocument/2006/relationships/tags" Target="../tags/tag112.xml"/><Relationship Id="rId33" Type="http://schemas.openxmlformats.org/officeDocument/2006/relationships/tags" Target="../tags/tag111.xml"/><Relationship Id="rId32" Type="http://schemas.openxmlformats.org/officeDocument/2006/relationships/tags" Target="../tags/tag110.xml"/><Relationship Id="rId31" Type="http://schemas.openxmlformats.org/officeDocument/2006/relationships/tags" Target="../tags/tag109.xml"/><Relationship Id="rId30" Type="http://schemas.openxmlformats.org/officeDocument/2006/relationships/tags" Target="../tags/tag108.xml"/><Relationship Id="rId3" Type="http://schemas.openxmlformats.org/officeDocument/2006/relationships/tags" Target="../tags/tag91.xml"/><Relationship Id="rId29" Type="http://schemas.openxmlformats.org/officeDocument/2006/relationships/image" Target="../media/image35.svg"/><Relationship Id="rId28" Type="http://schemas.openxmlformats.org/officeDocument/2006/relationships/image" Target="../media/image34.png"/><Relationship Id="rId27" Type="http://schemas.openxmlformats.org/officeDocument/2006/relationships/tags" Target="../tags/tag107.xml"/><Relationship Id="rId26" Type="http://schemas.openxmlformats.org/officeDocument/2006/relationships/image" Target="../media/image33.svg"/><Relationship Id="rId25" Type="http://schemas.openxmlformats.org/officeDocument/2006/relationships/image" Target="../media/image32.png"/><Relationship Id="rId24" Type="http://schemas.openxmlformats.org/officeDocument/2006/relationships/tags" Target="../tags/tag106.xml"/><Relationship Id="rId23" Type="http://schemas.openxmlformats.org/officeDocument/2006/relationships/tags" Target="../tags/tag105.xml"/><Relationship Id="rId22" Type="http://schemas.openxmlformats.org/officeDocument/2006/relationships/tags" Target="../tags/tag104.xml"/><Relationship Id="rId21" Type="http://schemas.openxmlformats.org/officeDocument/2006/relationships/tags" Target="../tags/tag103.xml"/><Relationship Id="rId20" Type="http://schemas.openxmlformats.org/officeDocument/2006/relationships/tags" Target="../tags/tag102.xml"/><Relationship Id="rId2" Type="http://schemas.openxmlformats.org/officeDocument/2006/relationships/tags" Target="../tags/tag90.xml"/><Relationship Id="rId19" Type="http://schemas.openxmlformats.org/officeDocument/2006/relationships/tags" Target="../tags/tag101.xml"/><Relationship Id="rId18" Type="http://schemas.openxmlformats.org/officeDocument/2006/relationships/tags" Target="../tags/tag100.xml"/><Relationship Id="rId17" Type="http://schemas.openxmlformats.org/officeDocument/2006/relationships/tags" Target="../tags/tag99.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image" Target="../media/image31.svg"/><Relationship Id="rId11" Type="http://schemas.openxmlformats.org/officeDocument/2006/relationships/image" Target="../media/image30.png"/><Relationship Id="rId10" Type="http://schemas.openxmlformats.org/officeDocument/2006/relationships/tags" Target="../tags/tag94.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12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png"/><Relationship Id="rId2" Type="http://schemas.openxmlformats.org/officeDocument/2006/relationships/tags" Target="../tags/tag121.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media/image44.svg"/><Relationship Id="rId7" Type="http://schemas.openxmlformats.org/officeDocument/2006/relationships/image" Target="../media/image43.png"/><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6" Type="http://schemas.openxmlformats.org/officeDocument/2006/relationships/slideLayout" Target="../slideLayouts/slideLayout7.xml"/><Relationship Id="rId25" Type="http://schemas.openxmlformats.org/officeDocument/2006/relationships/image" Target="../media/image54.svg"/><Relationship Id="rId24" Type="http://schemas.openxmlformats.org/officeDocument/2006/relationships/image" Target="../media/image53.png"/><Relationship Id="rId23" Type="http://schemas.openxmlformats.org/officeDocument/2006/relationships/tags" Target="../tags/tag133.xml"/><Relationship Id="rId22" Type="http://schemas.openxmlformats.org/officeDocument/2006/relationships/image" Target="../media/image52.svg"/><Relationship Id="rId21" Type="http://schemas.openxmlformats.org/officeDocument/2006/relationships/image" Target="../media/image51.png"/><Relationship Id="rId20" Type="http://schemas.openxmlformats.org/officeDocument/2006/relationships/tags" Target="../tags/tag132.xml"/><Relationship Id="rId2" Type="http://schemas.openxmlformats.org/officeDocument/2006/relationships/tags" Target="../tags/tag122.xml"/><Relationship Id="rId19" Type="http://schemas.openxmlformats.org/officeDocument/2006/relationships/image" Target="../media/image50.svg"/><Relationship Id="rId18" Type="http://schemas.openxmlformats.org/officeDocument/2006/relationships/image" Target="../media/image49.png"/><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image" Target="../media/image48.svg"/><Relationship Id="rId13" Type="http://schemas.openxmlformats.org/officeDocument/2006/relationships/image" Target="../media/image47.png"/><Relationship Id="rId12" Type="http://schemas.openxmlformats.org/officeDocument/2006/relationships/tags" Target="../tags/tag128.xml"/><Relationship Id="rId11" Type="http://schemas.openxmlformats.org/officeDocument/2006/relationships/image" Target="../media/image46.svg"/><Relationship Id="rId10" Type="http://schemas.openxmlformats.org/officeDocument/2006/relationships/image" Target="../media/image45.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image" Target="../media/image55.jpe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6.jpeg"/><Relationship Id="rId2" Type="http://schemas.openxmlformats.org/officeDocument/2006/relationships/tags" Target="../tags/tag137.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9" Type="http://schemas.openxmlformats.org/officeDocument/2006/relationships/image" Target="../media/image64.svg"/><Relationship Id="rId8" Type="http://schemas.openxmlformats.org/officeDocument/2006/relationships/image" Target="../media/image63.png"/><Relationship Id="rId7" Type="http://schemas.openxmlformats.org/officeDocument/2006/relationships/image" Target="../media/image62.svg"/><Relationship Id="rId6" Type="http://schemas.openxmlformats.org/officeDocument/2006/relationships/image" Target="../media/image61.png"/><Relationship Id="rId5" Type="http://schemas.openxmlformats.org/officeDocument/2006/relationships/image" Target="../media/image60.svg"/><Relationship Id="rId4" Type="http://schemas.openxmlformats.org/officeDocument/2006/relationships/image" Target="../media/image59.png"/><Relationship Id="rId3" Type="http://schemas.openxmlformats.org/officeDocument/2006/relationships/image" Target="../media/image58.svg"/><Relationship Id="rId2" Type="http://schemas.openxmlformats.org/officeDocument/2006/relationships/image" Target="../media/image57.png"/><Relationship Id="rId12" Type="http://schemas.openxmlformats.org/officeDocument/2006/relationships/slideLayout" Target="../slideLayouts/slideLayout7.xml"/><Relationship Id="rId11" Type="http://schemas.openxmlformats.org/officeDocument/2006/relationships/image" Target="../media/image66.svg"/><Relationship Id="rId10" Type="http://schemas.openxmlformats.org/officeDocument/2006/relationships/image" Target="../media/image65.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9" Type="http://schemas.openxmlformats.org/officeDocument/2006/relationships/image" Target="../media/image74.svg"/><Relationship Id="rId8" Type="http://schemas.openxmlformats.org/officeDocument/2006/relationships/image" Target="../media/image73.png"/><Relationship Id="rId7" Type="http://schemas.openxmlformats.org/officeDocument/2006/relationships/image" Target="../media/image72.svg"/><Relationship Id="rId6" Type="http://schemas.openxmlformats.org/officeDocument/2006/relationships/image" Target="../media/image71.png"/><Relationship Id="rId5" Type="http://schemas.openxmlformats.org/officeDocument/2006/relationships/image" Target="../media/image70.svg"/><Relationship Id="rId4" Type="http://schemas.openxmlformats.org/officeDocument/2006/relationships/image" Target="../media/image69.png"/><Relationship Id="rId3" Type="http://schemas.openxmlformats.org/officeDocument/2006/relationships/image" Target="../media/image68.svg"/><Relationship Id="rId2" Type="http://schemas.openxmlformats.org/officeDocument/2006/relationships/image" Target="../media/image67.png"/><Relationship Id="rId10" Type="http://schemas.openxmlformats.org/officeDocument/2006/relationships/slideLayout" Target="../slideLayouts/slideLayout7.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4" Type="http://schemas.openxmlformats.org/officeDocument/2006/relationships/slideLayout" Target="../slideLayouts/slideLayout7.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5.jpeg"/><Relationship Id="rId2" Type="http://schemas.openxmlformats.org/officeDocument/2006/relationships/tags" Target="../tags/tag150.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6.png"/><Relationship Id="rId2" Type="http://schemas.openxmlformats.org/officeDocument/2006/relationships/tags" Target="../tags/tag151.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7" Type="http://schemas.openxmlformats.org/officeDocument/2006/relationships/slideLayout" Target="../slideLayouts/slideLayout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2" Type="http://schemas.openxmlformats.org/officeDocument/2006/relationships/slideLayout" Target="../slideLayouts/slideLayout7.xml"/><Relationship Id="rId21" Type="http://schemas.openxmlformats.org/officeDocument/2006/relationships/tags" Target="../tags/tag186.xml"/><Relationship Id="rId20" Type="http://schemas.openxmlformats.org/officeDocument/2006/relationships/tags" Target="../tags/tag185.xml"/><Relationship Id="rId2" Type="http://schemas.openxmlformats.org/officeDocument/2006/relationships/tags" Target="../tags/tag167.xml"/><Relationship Id="rId19" Type="http://schemas.openxmlformats.org/officeDocument/2006/relationships/tags" Target="../tags/tag184.xml"/><Relationship Id="rId18" Type="http://schemas.openxmlformats.org/officeDocument/2006/relationships/tags" Target="../tags/tag183.xml"/><Relationship Id="rId17" Type="http://schemas.openxmlformats.org/officeDocument/2006/relationships/tags" Target="../tags/tag182.xml"/><Relationship Id="rId16" Type="http://schemas.openxmlformats.org/officeDocument/2006/relationships/tags" Target="../tags/tag181.xml"/><Relationship Id="rId15" Type="http://schemas.openxmlformats.org/officeDocument/2006/relationships/tags" Target="../tags/tag180.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tags" Target="../tags/tag3.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0" Type="http://schemas.openxmlformats.org/officeDocument/2006/relationships/slideLayout" Target="../slideLayouts/slideLayout7.xml"/><Relationship Id="rId3" Type="http://schemas.openxmlformats.org/officeDocument/2006/relationships/tags" Target="../tags/tag4.xml"/><Relationship Id="rId29" Type="http://schemas.openxmlformats.org/officeDocument/2006/relationships/tags" Target="../tags/tag26.xml"/><Relationship Id="rId28" Type="http://schemas.openxmlformats.org/officeDocument/2006/relationships/tags" Target="../tags/tag25.xml"/><Relationship Id="rId27" Type="http://schemas.openxmlformats.org/officeDocument/2006/relationships/tags" Target="../tags/tag24.xml"/><Relationship Id="rId26" Type="http://schemas.openxmlformats.org/officeDocument/2006/relationships/tags" Target="../tags/tag23.xml"/><Relationship Id="rId25" Type="http://schemas.openxmlformats.org/officeDocument/2006/relationships/tags" Target="../tags/tag22.xml"/><Relationship Id="rId24" Type="http://schemas.openxmlformats.org/officeDocument/2006/relationships/tags" Target="../tags/tag21.xml"/><Relationship Id="rId23" Type="http://schemas.openxmlformats.org/officeDocument/2006/relationships/tags" Target="../tags/tag20.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image" Target="../media/image7.svg"/><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image" Target="../media/image12.svg"/><Relationship Id="rId12" Type="http://schemas.openxmlformats.org/officeDocument/2006/relationships/image" Target="../media/image11.png"/><Relationship Id="rId11" Type="http://schemas.openxmlformats.org/officeDocument/2006/relationships/tags" Target="../tags/tag10.xml"/><Relationship Id="rId10" Type="http://schemas.openxmlformats.org/officeDocument/2006/relationships/image" Target="../media/image10.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7.svg"/><Relationship Id="rId16" Type="http://schemas.openxmlformats.org/officeDocument/2006/relationships/slideLayout" Target="../slideLayouts/slideLayout7.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1" Type="http://schemas.openxmlformats.org/officeDocument/2006/relationships/slideLayout" Target="../slideLayouts/slideLayout7.xml"/><Relationship Id="rId20" Type="http://schemas.openxmlformats.org/officeDocument/2006/relationships/tags" Target="../tags/tag57.xml"/><Relationship Id="rId2" Type="http://schemas.openxmlformats.org/officeDocument/2006/relationships/image" Target="../media/image7.svg"/><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创新创业基础</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l="5516" t="2884" r="32236" b="1196"/>
          <a:stretch>
            <a:fillRect/>
          </a:stretch>
        </p:blipFill>
        <p:spPr>
          <a:xfrm>
            <a:off x="872837" y="1452255"/>
            <a:ext cx="2618509" cy="2618509"/>
          </a:xfrm>
          <a:custGeom>
            <a:avLst/>
            <a:gdLst>
              <a:gd name="connsiteX0" fmla="*/ 0 w 3491345"/>
              <a:gd name="connsiteY0" fmla="*/ 0 h 3491345"/>
              <a:gd name="connsiteX1" fmla="*/ 3491345 w 3491345"/>
              <a:gd name="connsiteY1" fmla="*/ 0 h 3491345"/>
              <a:gd name="connsiteX2" fmla="*/ 3491345 w 3491345"/>
              <a:gd name="connsiteY2" fmla="*/ 3491345 h 3491345"/>
              <a:gd name="connsiteX3" fmla="*/ 0 w 3491345"/>
              <a:gd name="connsiteY3" fmla="*/ 3491345 h 3491345"/>
            </a:gdLst>
            <a:ahLst/>
            <a:cxnLst>
              <a:cxn ang="0">
                <a:pos x="connsiteX0" y="connsiteY0"/>
              </a:cxn>
              <a:cxn ang="0">
                <a:pos x="connsiteX1" y="connsiteY1"/>
              </a:cxn>
              <a:cxn ang="0">
                <a:pos x="connsiteX2" y="connsiteY2"/>
              </a:cxn>
              <a:cxn ang="0">
                <a:pos x="connsiteX3" y="connsiteY3"/>
              </a:cxn>
            </a:cxnLst>
            <a:rect l="l" t="t" r="r" b="b"/>
            <a:pathLst>
              <a:path w="3491345" h="3491345">
                <a:moveTo>
                  <a:pt x="0" y="0"/>
                </a:moveTo>
                <a:lnTo>
                  <a:pt x="3491345" y="0"/>
                </a:lnTo>
                <a:lnTo>
                  <a:pt x="3491345" y="3491345"/>
                </a:lnTo>
                <a:lnTo>
                  <a:pt x="0" y="3491345"/>
                </a:lnTo>
                <a:close/>
              </a:path>
            </a:pathLst>
          </a:custGeom>
        </p:spPr>
      </p:pic>
      <p:grpSp>
        <p:nvGrpSpPr>
          <p:cNvPr id="10" name="组合 9"/>
          <p:cNvGrpSpPr/>
          <p:nvPr/>
        </p:nvGrpSpPr>
        <p:grpSpPr>
          <a:xfrm>
            <a:off x="3328858" y="633475"/>
            <a:ext cx="2465546" cy="368300"/>
            <a:chOff x="4438477" y="844034"/>
            <a:chExt cx="3287395" cy="491067"/>
          </a:xfrm>
        </p:grpSpPr>
        <p:sp>
          <p:nvSpPr>
            <p:cNvPr id="6" name="文本框 5"/>
            <p:cNvSpPr txBox="1"/>
            <p:nvPr/>
          </p:nvSpPr>
          <p:spPr>
            <a:xfrm>
              <a:off x="4438477" y="844034"/>
              <a:ext cx="32873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一、发散思维的含义</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6" name="文本框 15"/>
          <p:cNvSpPr txBox="1"/>
          <p:nvPr/>
        </p:nvSpPr>
        <p:spPr>
          <a:xfrm>
            <a:off x="4037129" y="1452248"/>
            <a:ext cx="4099210" cy="2306955"/>
          </a:xfrm>
          <a:prstGeom prst="rect">
            <a:avLst/>
          </a:prstGeom>
          <a:noFill/>
        </p:spPr>
        <p:txBody>
          <a:bodyPr wrap="square">
            <a:spAutoFit/>
          </a:bodyPr>
          <a:lstStyle/>
          <a:p>
            <a:pPr indent="0" fontAlgn="auto">
              <a:lnSpc>
                <a:spcPct val="150000"/>
              </a:lnSpc>
            </a:pPr>
            <a:r>
              <a:rPr sz="1200">
                <a:effectLst/>
                <a:latin typeface="宋体" panose="02010600030101010101" pitchFamily="2" charset="-122"/>
                <a:ea typeface="宋体" panose="02010600030101010101" pitchFamily="2" charset="-122"/>
                <a:cs typeface="汉仪中宋简" panose="02010600000101010101" charset="-128"/>
              </a:rPr>
              <a:t>发散思维，又称辐射思维、放射思维、扩散思维或求异思维，是指大脑在思维时呈现的一种扩散状态的思维模式，它表现为思维视野广阔，思维呈现出多维发散状，从一个问题出发，沿着多种途径去思考，产生数量多而新颖的答案</a:t>
            </a:r>
            <a:r>
              <a:rPr lang="zh-CN" sz="1200">
                <a:effectLst/>
                <a:latin typeface="宋体" panose="02010600030101010101" pitchFamily="2" charset="-122"/>
                <a:ea typeface="宋体" panose="02010600030101010101" pitchFamily="2" charset="-122"/>
                <a:cs typeface="汉仪中宋简" panose="02010600000101010101" charset="-128"/>
              </a:rPr>
              <a:t>。发散思维是一种探索多种可能性的思维方式，产生的联想非常丰富，具有跳跃性。发散思维的视野广阔，突破常规，不少心理学家认为，发散思维是创造性思维的最主要的特点，是测定创造力的主要标志之一。</a:t>
            </a:r>
            <a:endParaRPr lang="zh-CN" sz="1200">
              <a:effectLst/>
              <a:latin typeface="宋体" panose="02010600030101010101" pitchFamily="2" charset="-122"/>
              <a:ea typeface="宋体" panose="02010600030101010101" pitchFamily="2" charset="-122"/>
              <a:cs typeface="汉仪中宋简" panose="02010600000101010101" charset="-128"/>
            </a:endParaRPr>
          </a:p>
        </p:txBody>
      </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28858" y="633475"/>
            <a:ext cx="2465546" cy="368300"/>
            <a:chOff x="4438477" y="844034"/>
            <a:chExt cx="3287395" cy="491067"/>
          </a:xfrm>
        </p:grpSpPr>
        <p:sp>
          <p:nvSpPr>
            <p:cNvPr id="6" name="文本框 5"/>
            <p:cNvSpPr txBox="1"/>
            <p:nvPr/>
          </p:nvSpPr>
          <p:spPr>
            <a:xfrm>
              <a:off x="4438477" y="844034"/>
              <a:ext cx="32873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二、发散思维的类型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椭圆 1"/>
          <p:cNvSpPr/>
          <p:nvPr>
            <p:custDataLst>
              <p:tags r:id="rId2"/>
            </p:custDataLst>
          </p:nvPr>
        </p:nvSpPr>
        <p:spPr>
          <a:xfrm flipH="1">
            <a:off x="3491865" y="1559692"/>
            <a:ext cx="2159794" cy="2159794"/>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sz="1350">
              <a:solidFill>
                <a:srgbClr val="FFFFFF"/>
              </a:solidFill>
            </a:endParaRPr>
          </a:p>
        </p:txBody>
      </p:sp>
      <p:sp>
        <p:nvSpPr>
          <p:cNvPr id="3" name="椭圆 2"/>
          <p:cNvSpPr/>
          <p:nvPr>
            <p:custDataLst>
              <p:tags r:id="rId3"/>
            </p:custDataLst>
          </p:nvPr>
        </p:nvSpPr>
        <p:spPr>
          <a:xfrm>
            <a:off x="3663315" y="3275621"/>
            <a:ext cx="485775" cy="485775"/>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sz="1350">
              <a:solidFill>
                <a:srgbClr val="FFFFFF"/>
              </a:solidFill>
            </a:endParaRPr>
          </a:p>
        </p:txBody>
      </p:sp>
      <p:sp>
        <p:nvSpPr>
          <p:cNvPr id="4" name="椭圆 3"/>
          <p:cNvSpPr/>
          <p:nvPr>
            <p:custDataLst>
              <p:tags r:id="rId4"/>
            </p:custDataLst>
          </p:nvPr>
        </p:nvSpPr>
        <p:spPr>
          <a:xfrm>
            <a:off x="3225165" y="2295022"/>
            <a:ext cx="485775" cy="485775"/>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sz="1350">
              <a:solidFill>
                <a:srgbClr val="FFFFFF"/>
              </a:solidFill>
            </a:endParaRPr>
          </a:p>
        </p:txBody>
      </p:sp>
      <p:sp>
        <p:nvSpPr>
          <p:cNvPr id="11" name="椭圆 10"/>
          <p:cNvSpPr/>
          <p:nvPr>
            <p:custDataLst>
              <p:tags r:id="rId5"/>
            </p:custDataLst>
          </p:nvPr>
        </p:nvSpPr>
        <p:spPr>
          <a:xfrm>
            <a:off x="4990624" y="3275621"/>
            <a:ext cx="485775" cy="485775"/>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sz="1350">
              <a:solidFill>
                <a:srgbClr val="FFFFFF"/>
              </a:solidFill>
            </a:endParaRPr>
          </a:p>
        </p:txBody>
      </p:sp>
      <p:sp>
        <p:nvSpPr>
          <p:cNvPr id="12" name="椭圆 11"/>
          <p:cNvSpPr/>
          <p:nvPr>
            <p:custDataLst>
              <p:tags r:id="rId6"/>
            </p:custDataLst>
          </p:nvPr>
        </p:nvSpPr>
        <p:spPr>
          <a:xfrm>
            <a:off x="3752374" y="1413007"/>
            <a:ext cx="485775" cy="485775"/>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sz="1350">
              <a:solidFill>
                <a:srgbClr val="FFFFFF"/>
              </a:solidFill>
            </a:endParaRPr>
          </a:p>
        </p:txBody>
      </p:sp>
      <p:sp>
        <p:nvSpPr>
          <p:cNvPr id="13" name="椭圆 12"/>
          <p:cNvSpPr/>
          <p:nvPr>
            <p:custDataLst>
              <p:tags r:id="rId7"/>
            </p:custDataLst>
          </p:nvPr>
        </p:nvSpPr>
        <p:spPr>
          <a:xfrm>
            <a:off x="4990624" y="1413007"/>
            <a:ext cx="485775" cy="485775"/>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sz="1350">
              <a:solidFill>
                <a:srgbClr val="FFFFFF"/>
              </a:solidFill>
            </a:endParaRPr>
          </a:p>
        </p:txBody>
      </p:sp>
      <p:sp>
        <p:nvSpPr>
          <p:cNvPr id="14" name="文本框 13"/>
          <p:cNvSpPr txBox="1"/>
          <p:nvPr>
            <p:custDataLst>
              <p:tags r:id="rId8"/>
            </p:custDataLst>
          </p:nvPr>
        </p:nvSpPr>
        <p:spPr>
          <a:xfrm>
            <a:off x="1844040" y="1077727"/>
            <a:ext cx="1866900" cy="285274"/>
          </a:xfrm>
          <a:prstGeom prst="rect">
            <a:avLst/>
          </a:prstGeom>
          <a:noFill/>
        </p:spPr>
        <p:txBody>
          <a:bodyPr wrap="square" bIns="0" rtlCol="0">
            <a:scene3d>
              <a:camera prst="orthographicFront"/>
              <a:lightRig rig="threePt" dir="t"/>
            </a:scene3d>
          </a:bodyPr>
          <a:p>
            <a:pPr algn="l"/>
            <a:r>
              <a:rPr lang="zh-CN" altLang="en-US" sz="1500" spc="300">
                <a:solidFill>
                  <a:srgbClr val="D18CE5">
                    <a:lumMod val="75000"/>
                  </a:srgbClr>
                </a:solidFill>
                <a:effectLst/>
                <a:uFillTx/>
                <a:latin typeface="思源黑体 CN Bold" panose="020B0800000000000000" charset="-122"/>
                <a:ea typeface="思源黑体 CN Bold" panose="020B0800000000000000" charset="-122"/>
              </a:rPr>
              <a:t>（一）功能发散</a:t>
            </a:r>
            <a:endParaRPr lang="zh-CN" altLang="en-US" sz="1500" spc="300">
              <a:solidFill>
                <a:srgbClr val="D18CE5">
                  <a:lumMod val="75000"/>
                </a:srgbClr>
              </a:solidFill>
              <a:effectLst/>
              <a:uFillTx/>
              <a:latin typeface="思源黑体 CN Bold" panose="020B0800000000000000" charset="-122"/>
              <a:ea typeface="思源黑体 CN Bold" panose="020B0800000000000000" charset="-122"/>
            </a:endParaRPr>
          </a:p>
        </p:txBody>
      </p:sp>
      <p:sp>
        <p:nvSpPr>
          <p:cNvPr id="15" name="文本框 14"/>
          <p:cNvSpPr txBox="1"/>
          <p:nvPr>
            <p:custDataLst>
              <p:tags r:id="rId9"/>
            </p:custDataLst>
          </p:nvPr>
        </p:nvSpPr>
        <p:spPr>
          <a:xfrm>
            <a:off x="704850" y="1438521"/>
            <a:ext cx="2782253" cy="561499"/>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ea typeface="思源黑体 CN Regular" panose="020B0500000000000000" charset="-122"/>
              </a:rPr>
              <a:t>功能发散是指从某种事物出发设想它的多种功能，或从某种功能出发设想达到这种功能的多种途径。</a:t>
            </a:r>
            <a:endParaRPr lang="zh-CN" altLang="en-US" sz="1200" spc="150">
              <a:solidFill>
                <a:srgbClr val="FFFFFF">
                  <a:lumMod val="50000"/>
                </a:srgbClr>
              </a:solidFill>
              <a:effectLst/>
              <a:uFillTx/>
              <a:latin typeface="思源黑体 CN Regular" panose="020B0500000000000000" charset="-122"/>
              <a:ea typeface="思源黑体 CN Regular" panose="020B0500000000000000" charset="-122"/>
            </a:endParaRPr>
          </a:p>
        </p:txBody>
      </p:sp>
      <p:sp>
        <p:nvSpPr>
          <p:cNvPr id="19" name="文本框 18"/>
          <p:cNvSpPr txBox="1"/>
          <p:nvPr>
            <p:custDataLst>
              <p:tags r:id="rId10"/>
            </p:custDataLst>
          </p:nvPr>
        </p:nvSpPr>
        <p:spPr>
          <a:xfrm>
            <a:off x="1541145" y="2397892"/>
            <a:ext cx="1818799" cy="285274"/>
          </a:xfrm>
          <a:prstGeom prst="rect">
            <a:avLst/>
          </a:prstGeom>
          <a:noFill/>
        </p:spPr>
        <p:txBody>
          <a:bodyPr wrap="square" bIns="0" rtlCol="0">
            <a:scene3d>
              <a:camera prst="orthographicFront"/>
              <a:lightRig rig="threePt" dir="t"/>
            </a:scene3d>
          </a:bodyPr>
          <a:p>
            <a:pPr algn="l"/>
            <a:r>
              <a:rPr lang="zh-CN" altLang="en-US" sz="1500" spc="300">
                <a:solidFill>
                  <a:srgbClr val="FE909F">
                    <a:lumMod val="75000"/>
                  </a:srgbClr>
                </a:solidFill>
                <a:effectLst/>
                <a:uFillTx/>
                <a:latin typeface="思源黑体 CN Bold" panose="020B0800000000000000" charset="-122"/>
                <a:ea typeface="思源黑体 CN Bold" panose="020B0800000000000000" charset="-122"/>
              </a:rPr>
              <a:t>（三）结构发散</a:t>
            </a:r>
            <a:endParaRPr lang="zh-CN" altLang="en-US" sz="1500" spc="300">
              <a:solidFill>
                <a:srgbClr val="FE909F">
                  <a:lumMod val="75000"/>
                </a:srgbClr>
              </a:solidFill>
              <a:effectLst/>
              <a:uFillTx/>
              <a:latin typeface="思源黑体 CN Bold" panose="020B0800000000000000" charset="-122"/>
              <a:ea typeface="思源黑体 CN Bold" panose="020B0800000000000000" charset="-122"/>
            </a:endParaRPr>
          </a:p>
        </p:txBody>
      </p:sp>
      <p:sp>
        <p:nvSpPr>
          <p:cNvPr id="20" name="文本框 19"/>
          <p:cNvSpPr txBox="1"/>
          <p:nvPr>
            <p:custDataLst>
              <p:tags r:id="rId11"/>
            </p:custDataLst>
          </p:nvPr>
        </p:nvSpPr>
        <p:spPr>
          <a:xfrm>
            <a:off x="401955" y="2758686"/>
            <a:ext cx="2782253" cy="561499"/>
          </a:xfrm>
          <a:prstGeom prst="rect">
            <a:avLst/>
          </a:prstGeom>
          <a:noFill/>
        </p:spPr>
        <p:txBody>
          <a:bodyPr wrap="square" rtlCol="0">
            <a:normAutofit lnSpcReduction="10000"/>
            <a:scene3d>
              <a:camera prst="orthographicFront"/>
              <a:lightRig rig="threePt" dir="t"/>
            </a:scene3d>
          </a:bodyPr>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ea typeface="思源黑体 CN Regular" panose="020B0500000000000000" charset="-122"/>
              </a:rPr>
              <a:t>结构发散以某事物的结构为发散点，设想出利用该结构的各种可能性。</a:t>
            </a:r>
            <a:endParaRPr lang="zh-CN" altLang="en-US" sz="1200" spc="150">
              <a:solidFill>
                <a:srgbClr val="FFFFFF">
                  <a:lumMod val="50000"/>
                </a:srgbClr>
              </a:solidFill>
              <a:effectLst/>
              <a:uFillTx/>
              <a:latin typeface="思源黑体 CN Regular" panose="020B0500000000000000" charset="-122"/>
              <a:ea typeface="思源黑体 CN Regular" panose="020B0500000000000000" charset="-122"/>
            </a:endParaRPr>
          </a:p>
        </p:txBody>
      </p:sp>
      <p:sp>
        <p:nvSpPr>
          <p:cNvPr id="21" name="文本框 20"/>
          <p:cNvSpPr txBox="1"/>
          <p:nvPr>
            <p:custDataLst>
              <p:tags r:id="rId12"/>
            </p:custDataLst>
          </p:nvPr>
        </p:nvSpPr>
        <p:spPr>
          <a:xfrm>
            <a:off x="2513648" y="3809497"/>
            <a:ext cx="2058353" cy="285274"/>
          </a:xfrm>
          <a:prstGeom prst="rect">
            <a:avLst/>
          </a:prstGeom>
          <a:noFill/>
        </p:spPr>
        <p:txBody>
          <a:bodyPr wrap="square" bIns="0" rtlCol="0">
            <a:scene3d>
              <a:camera prst="orthographicFront"/>
              <a:lightRig rig="threePt" dir="t"/>
            </a:scene3d>
          </a:bodyPr>
          <a:p>
            <a:pPr algn="l"/>
            <a:r>
              <a:rPr lang="zh-CN" altLang="en-US" sz="1500" spc="300">
                <a:solidFill>
                  <a:srgbClr val="51DBFF">
                    <a:lumMod val="75000"/>
                  </a:srgbClr>
                </a:solidFill>
                <a:effectLst/>
                <a:uFillTx/>
                <a:latin typeface="思源黑体 CN Bold" panose="020B0800000000000000" charset="-122"/>
                <a:ea typeface="思源黑体 CN Bold" panose="020B0800000000000000" charset="-122"/>
              </a:rPr>
              <a:t>（四）方法发散</a:t>
            </a:r>
            <a:endParaRPr lang="zh-CN" altLang="en-US" sz="1500" spc="300">
              <a:solidFill>
                <a:srgbClr val="51DBFF">
                  <a:lumMod val="75000"/>
                </a:srgbClr>
              </a:solidFill>
              <a:effectLst/>
              <a:uFillTx/>
              <a:latin typeface="思源黑体 CN Bold" panose="020B0800000000000000" charset="-122"/>
              <a:ea typeface="思源黑体 CN Bold" panose="020B0800000000000000" charset="-122"/>
            </a:endParaRPr>
          </a:p>
        </p:txBody>
      </p:sp>
      <p:sp>
        <p:nvSpPr>
          <p:cNvPr id="22" name="文本框 21"/>
          <p:cNvSpPr txBox="1"/>
          <p:nvPr>
            <p:custDataLst>
              <p:tags r:id="rId13"/>
            </p:custDataLst>
          </p:nvPr>
        </p:nvSpPr>
        <p:spPr>
          <a:xfrm>
            <a:off x="1374458" y="4170291"/>
            <a:ext cx="2782253" cy="561499"/>
          </a:xfrm>
          <a:prstGeom prst="rect">
            <a:avLst/>
          </a:prstGeom>
          <a:noFill/>
        </p:spPr>
        <p:txBody>
          <a:bodyPr wrap="square" rtlCol="0">
            <a:normAutofit lnSpcReduction="10000"/>
            <a:scene3d>
              <a:camera prst="orthographicFront"/>
              <a:lightRig rig="threePt" dir="t"/>
            </a:scene3d>
          </a:bodyPr>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ea typeface="思源黑体 CN Regular" panose="020B0500000000000000" charset="-122"/>
              </a:rPr>
              <a:t>方法发散以某事物的使用方法为扩散点，设想它的各种用途。</a:t>
            </a:r>
            <a:endParaRPr lang="zh-CN" altLang="en-US" sz="1200" spc="150">
              <a:solidFill>
                <a:srgbClr val="FFFFFF">
                  <a:lumMod val="50000"/>
                </a:srgbClr>
              </a:solidFill>
              <a:effectLst/>
              <a:uFillTx/>
              <a:latin typeface="思源黑体 CN Regular" panose="020B0500000000000000" charset="-122"/>
              <a:ea typeface="思源黑体 CN Regular" panose="020B0500000000000000" charset="-122"/>
            </a:endParaRPr>
          </a:p>
        </p:txBody>
      </p:sp>
      <p:sp>
        <p:nvSpPr>
          <p:cNvPr id="23" name="文本框 22"/>
          <p:cNvSpPr txBox="1"/>
          <p:nvPr>
            <p:custDataLst>
              <p:tags r:id="rId14"/>
            </p:custDataLst>
          </p:nvPr>
        </p:nvSpPr>
        <p:spPr>
          <a:xfrm>
            <a:off x="5694521" y="1162976"/>
            <a:ext cx="1994535" cy="285274"/>
          </a:xfrm>
          <a:prstGeom prst="rect">
            <a:avLst/>
          </a:prstGeom>
          <a:noFill/>
        </p:spPr>
        <p:txBody>
          <a:bodyPr wrap="square" bIns="0" rtlCol="0">
            <a:scene3d>
              <a:camera prst="orthographicFront"/>
              <a:lightRig rig="threePt" dir="t"/>
            </a:scene3d>
          </a:bodyPr>
          <a:p>
            <a:pPr algn="l"/>
            <a:r>
              <a:rPr lang="zh-CN" altLang="en-US" sz="1500" spc="300">
                <a:solidFill>
                  <a:srgbClr val="FFC606"/>
                </a:solidFill>
                <a:effectLst/>
                <a:uFillTx/>
                <a:latin typeface="思源黑体 CN Bold" panose="020B0800000000000000" charset="-122"/>
                <a:ea typeface="思源黑体 CN Bold" panose="020B0800000000000000" charset="-122"/>
              </a:rPr>
              <a:t>（二）材料发散</a:t>
            </a:r>
            <a:endParaRPr lang="zh-CN" altLang="en-US" sz="1500" spc="300">
              <a:solidFill>
                <a:srgbClr val="FFC606"/>
              </a:solidFill>
              <a:effectLst/>
              <a:uFillTx/>
              <a:latin typeface="思源黑体 CN Bold" panose="020B0800000000000000" charset="-122"/>
              <a:ea typeface="思源黑体 CN Bold" panose="020B0800000000000000" charset="-122"/>
            </a:endParaRPr>
          </a:p>
        </p:txBody>
      </p:sp>
      <p:sp>
        <p:nvSpPr>
          <p:cNvPr id="24" name="文本框 23"/>
          <p:cNvSpPr txBox="1"/>
          <p:nvPr>
            <p:custDataLst>
              <p:tags r:id="rId15"/>
            </p:custDataLst>
          </p:nvPr>
        </p:nvSpPr>
        <p:spPr>
          <a:xfrm>
            <a:off x="5694521" y="1523770"/>
            <a:ext cx="2782253" cy="561499"/>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ea typeface="思源黑体 CN Regular" panose="020B0500000000000000" charset="-122"/>
              </a:rPr>
              <a:t>材料发散以某个物品尽可能多的“材料”为发散点，设想它的多种用途。</a:t>
            </a:r>
            <a:endParaRPr lang="zh-CN" altLang="en-US" sz="1200" spc="150">
              <a:solidFill>
                <a:srgbClr val="FFFFFF">
                  <a:lumMod val="50000"/>
                </a:srgbClr>
              </a:solidFill>
              <a:effectLst/>
              <a:uFillTx/>
              <a:latin typeface="思源黑体 CN Regular" panose="020B0500000000000000" charset="-122"/>
              <a:ea typeface="思源黑体 CN Regular" panose="020B0500000000000000" charset="-122"/>
            </a:endParaRPr>
          </a:p>
        </p:txBody>
      </p:sp>
      <p:sp>
        <p:nvSpPr>
          <p:cNvPr id="25" name="文本框 24"/>
          <p:cNvSpPr txBox="1"/>
          <p:nvPr>
            <p:custDataLst>
              <p:tags r:id="rId16"/>
            </p:custDataLst>
          </p:nvPr>
        </p:nvSpPr>
        <p:spPr>
          <a:xfrm>
            <a:off x="5001578" y="3809497"/>
            <a:ext cx="2048351" cy="285274"/>
          </a:xfrm>
          <a:prstGeom prst="rect">
            <a:avLst/>
          </a:prstGeom>
          <a:noFill/>
        </p:spPr>
        <p:txBody>
          <a:bodyPr wrap="square" bIns="0" rtlCol="0">
            <a:scene3d>
              <a:camera prst="orthographicFront"/>
              <a:lightRig rig="threePt" dir="t"/>
            </a:scene3d>
          </a:bodyPr>
          <a:p>
            <a:pPr algn="l"/>
            <a:r>
              <a:rPr lang="zh-CN" altLang="en-US" sz="1500" spc="300">
                <a:solidFill>
                  <a:srgbClr val="FF5F81"/>
                </a:solidFill>
                <a:effectLst/>
                <a:uFillTx/>
                <a:latin typeface="思源黑体 CN Bold" panose="020B0800000000000000" charset="-122"/>
                <a:ea typeface="思源黑体 CN Bold" panose="020B0800000000000000" charset="-122"/>
              </a:rPr>
              <a:t>（五）因果发散</a:t>
            </a:r>
            <a:endParaRPr lang="zh-CN" altLang="en-US" sz="1500" spc="300">
              <a:solidFill>
                <a:srgbClr val="FF5F81"/>
              </a:solidFill>
              <a:effectLst/>
              <a:uFillTx/>
              <a:latin typeface="思源黑体 CN Bold" panose="020B0800000000000000" charset="-122"/>
              <a:ea typeface="思源黑体 CN Bold" panose="020B0800000000000000" charset="-122"/>
            </a:endParaRPr>
          </a:p>
        </p:txBody>
      </p:sp>
      <p:sp>
        <p:nvSpPr>
          <p:cNvPr id="26" name="文本框 25"/>
          <p:cNvSpPr txBox="1"/>
          <p:nvPr>
            <p:custDataLst>
              <p:tags r:id="rId17"/>
            </p:custDataLst>
          </p:nvPr>
        </p:nvSpPr>
        <p:spPr>
          <a:xfrm>
            <a:off x="5001578" y="4103820"/>
            <a:ext cx="2782253" cy="561499"/>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200" spc="150">
                <a:solidFill>
                  <a:srgbClr val="FFFFFF">
                    <a:lumMod val="50000"/>
                  </a:srgbClr>
                </a:solidFill>
                <a:effectLst/>
                <a:uFillTx/>
                <a:latin typeface="思源黑体 CN Regular" panose="020B0500000000000000" charset="-122"/>
                <a:ea typeface="思源黑体 CN Regular" panose="020B0500000000000000" charset="-122"/>
              </a:rPr>
              <a:t>因果发散以某事物或现象为扩散点，设想出产生这一现象的多种原因或这一现象可能产生的多种结果。</a:t>
            </a:r>
            <a:endParaRPr lang="zh-CN" altLang="en-US" sz="1200" spc="150">
              <a:solidFill>
                <a:srgbClr val="FFFFFF">
                  <a:lumMod val="50000"/>
                </a:srgbClr>
              </a:solidFill>
              <a:effectLst/>
              <a:uFillTx/>
              <a:latin typeface="思源黑体 CN Regular" panose="020B0500000000000000" charset="-122"/>
              <a:ea typeface="思源黑体 CN Regular" panose="020B0500000000000000" charset="-122"/>
            </a:endParaRPr>
          </a:p>
        </p:txBody>
      </p:sp>
      <p:pic>
        <p:nvPicPr>
          <p:cNvPr id="27" name="图片 26" descr="333438343933313b333437363734333bcfc2d4d8"/>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flipH="1">
            <a:off x="3798094" y="3410400"/>
            <a:ext cx="216218" cy="216218"/>
          </a:xfrm>
          <a:prstGeom prst="rect">
            <a:avLst/>
          </a:prstGeom>
        </p:spPr>
      </p:pic>
      <p:pic>
        <p:nvPicPr>
          <p:cNvPr id="28" name="图片 27" descr="333438343933313b333437363734343bc1c1b5e3"/>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928110" y="1928310"/>
            <a:ext cx="1287304" cy="1287304"/>
          </a:xfrm>
          <a:prstGeom prst="rect">
            <a:avLst/>
          </a:prstGeom>
        </p:spPr>
      </p:pic>
      <p:pic>
        <p:nvPicPr>
          <p:cNvPr id="29" name="图片 28" descr="333438343933313b333437363735303bb6d4bbb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flipH="1">
            <a:off x="3887153" y="1547786"/>
            <a:ext cx="216218" cy="216218"/>
          </a:xfrm>
          <a:prstGeom prst="rect">
            <a:avLst/>
          </a:prstGeom>
        </p:spPr>
      </p:pic>
      <p:pic>
        <p:nvPicPr>
          <p:cNvPr id="30" name="图片 29" descr="333438343933313b333437363735333bcec4bcfebcd0"/>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flipH="1">
            <a:off x="5125403" y="3410400"/>
            <a:ext cx="216218" cy="216218"/>
          </a:xfrm>
          <a:prstGeom prst="rect">
            <a:avLst/>
          </a:prstGeom>
        </p:spPr>
      </p:pic>
      <p:pic>
        <p:nvPicPr>
          <p:cNvPr id="31" name="图片 30" descr="333438343933313b333437363735343bcec4b5b5"/>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flipH="1">
            <a:off x="3359944" y="2429801"/>
            <a:ext cx="216218" cy="216218"/>
          </a:xfrm>
          <a:prstGeom prst="rect">
            <a:avLst/>
          </a:prstGeom>
        </p:spPr>
      </p:pic>
      <p:pic>
        <p:nvPicPr>
          <p:cNvPr id="32" name="图片 31" descr="333438343933313b333437363735363bc8d5c0fa"/>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flipH="1">
            <a:off x="5125403" y="1547786"/>
            <a:ext cx="216218" cy="216218"/>
          </a:xfrm>
          <a:prstGeom prst="rect">
            <a:avLst/>
          </a:prstGeom>
        </p:spPr>
      </p:pic>
      <p:cxnSp>
        <p:nvCxnSpPr>
          <p:cNvPr id="35" name="直接箭头连接符 34"/>
          <p:cNvCxnSpPr/>
          <p:nvPr>
            <p:custDataLst>
              <p:tags r:id="rId36"/>
            </p:custDataLst>
          </p:nvPr>
        </p:nvCxnSpPr>
        <p:spPr>
          <a:xfrm flipH="1">
            <a:off x="1866900" y="1364430"/>
            <a:ext cx="1620203"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cxnSp>
        <p:nvCxnSpPr>
          <p:cNvPr id="36" name="直接箭头连接符 35"/>
          <p:cNvCxnSpPr/>
          <p:nvPr>
            <p:custDataLst>
              <p:tags r:id="rId37"/>
            </p:custDataLst>
          </p:nvPr>
        </p:nvCxnSpPr>
        <p:spPr>
          <a:xfrm flipH="1">
            <a:off x="1564005" y="2684595"/>
            <a:ext cx="1620203"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37" name="直接箭头连接符 36"/>
          <p:cNvCxnSpPr/>
          <p:nvPr>
            <p:custDataLst>
              <p:tags r:id="rId38"/>
            </p:custDataLst>
          </p:nvPr>
        </p:nvCxnSpPr>
        <p:spPr>
          <a:xfrm flipH="1">
            <a:off x="2536508" y="4096200"/>
            <a:ext cx="1620203"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39"/>
            </p:custDataLst>
          </p:nvPr>
        </p:nvCxnSpPr>
        <p:spPr>
          <a:xfrm>
            <a:off x="5001578" y="4096200"/>
            <a:ext cx="1620203"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40"/>
            </p:custDataLst>
          </p:nvPr>
        </p:nvCxnSpPr>
        <p:spPr>
          <a:xfrm>
            <a:off x="5694521" y="1449679"/>
            <a:ext cx="1620203"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41"/>
            </p:custDataLst>
          </p:nvPr>
        </p:nvSpPr>
        <p:spPr>
          <a:xfrm>
            <a:off x="3356610" y="1424437"/>
            <a:ext cx="2429828" cy="2429828"/>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sz="1350">
              <a:solidFill>
                <a:srgbClr val="000000"/>
              </a:solidFill>
            </a:endParaRPr>
          </a:p>
        </p:txBody>
      </p:sp>
      <p:sp>
        <p:nvSpPr>
          <p:cNvPr id="42" name="弧形 41"/>
          <p:cNvSpPr/>
          <p:nvPr>
            <p:custDataLst>
              <p:tags r:id="rId42"/>
            </p:custDataLst>
          </p:nvPr>
        </p:nvSpPr>
        <p:spPr>
          <a:xfrm>
            <a:off x="3356610" y="1424437"/>
            <a:ext cx="2429828" cy="2429828"/>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sz="1350">
              <a:solidFill>
                <a:srgbClr val="000000"/>
              </a:solidFill>
            </a:endParaRPr>
          </a:p>
        </p:txBody>
      </p:sp>
      <p:sp>
        <p:nvSpPr>
          <p:cNvPr id="43" name="弧形 42"/>
          <p:cNvSpPr/>
          <p:nvPr>
            <p:custDataLst>
              <p:tags r:id="rId43"/>
            </p:custDataLst>
          </p:nvPr>
        </p:nvSpPr>
        <p:spPr>
          <a:xfrm flipH="1">
            <a:off x="3356610" y="1424437"/>
            <a:ext cx="2429828" cy="2429828"/>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sz="1350">
              <a:solidFill>
                <a:srgbClr val="000000"/>
              </a:solidFill>
            </a:endParaRPr>
          </a:p>
        </p:txBody>
      </p:sp>
      <p:sp>
        <p:nvSpPr>
          <p:cNvPr id="44" name="弧形 43"/>
          <p:cNvSpPr/>
          <p:nvPr>
            <p:custDataLst>
              <p:tags r:id="rId44"/>
            </p:custDataLst>
          </p:nvPr>
        </p:nvSpPr>
        <p:spPr>
          <a:xfrm flipH="1">
            <a:off x="3356610" y="1424437"/>
            <a:ext cx="2429828" cy="2429828"/>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sz="1350">
              <a:solidFill>
                <a:srgbClr val="000000"/>
              </a:solidFill>
            </a:endParaRPr>
          </a:p>
        </p:txBody>
      </p:sp>
      <p:sp>
        <p:nvSpPr>
          <p:cNvPr id="45" name="弧形 44"/>
          <p:cNvSpPr/>
          <p:nvPr>
            <p:custDataLst>
              <p:tags r:id="rId45"/>
            </p:custDataLst>
          </p:nvPr>
        </p:nvSpPr>
        <p:spPr>
          <a:xfrm flipH="1">
            <a:off x="3356610" y="1424437"/>
            <a:ext cx="2429828" cy="2429828"/>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sz="1350">
              <a:solidFill>
                <a:srgbClr val="000000"/>
              </a:solidFill>
            </a:endParaRPr>
          </a:p>
        </p:txBody>
      </p:sp>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28858" y="633475"/>
            <a:ext cx="2465546" cy="368300"/>
            <a:chOff x="4438477" y="844034"/>
            <a:chExt cx="3287395" cy="491067"/>
          </a:xfrm>
        </p:grpSpPr>
        <p:sp>
          <p:nvSpPr>
            <p:cNvPr id="6" name="文本框 5"/>
            <p:cNvSpPr txBox="1"/>
            <p:nvPr/>
          </p:nvSpPr>
          <p:spPr>
            <a:xfrm>
              <a:off x="4438477" y="844034"/>
              <a:ext cx="328739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三、发散思维的特点</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9318" y="3600900"/>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0" name="文本框 69"/>
          <p:cNvSpPr txBox="1"/>
          <p:nvPr>
            <p:custDataLst>
              <p:tags r:id="rId2"/>
            </p:custDataLst>
          </p:nvPr>
        </p:nvSpPr>
        <p:spPr>
          <a:xfrm>
            <a:off x="3535680" y="1097254"/>
            <a:ext cx="1377315" cy="321945"/>
          </a:xfrm>
          <a:prstGeom prst="rect">
            <a:avLst/>
          </a:prstGeom>
          <a:noFill/>
        </p:spPr>
        <p:txBody>
          <a:bodyPr wrap="square" rtlCol="0">
            <a:spAutoFit/>
          </a:bodyPr>
          <a:p>
            <a:pPr algn="ctr"/>
            <a:r>
              <a:rPr lang="zh-CN" altLang="en-US" sz="1500">
                <a:solidFill>
                  <a:srgbClr val="6F8356"/>
                </a:solidFill>
                <a:latin typeface="思源黑体 CN Bold" panose="020B0800000000000000" charset="-122"/>
                <a:ea typeface="思源黑体 CN Bold" panose="020B0800000000000000" charset="-122"/>
              </a:rPr>
              <a:t>（一）流畅性</a:t>
            </a:r>
            <a:endParaRPr lang="zh-CN" altLang="en-US" sz="1500">
              <a:solidFill>
                <a:srgbClr val="6F8356"/>
              </a:solidFill>
              <a:latin typeface="思源黑体 CN Bold" panose="020B0800000000000000" charset="-122"/>
              <a:ea typeface="思源黑体 CN Bold" panose="020B0800000000000000" charset="-122"/>
            </a:endParaRPr>
          </a:p>
        </p:txBody>
      </p:sp>
      <p:sp>
        <p:nvSpPr>
          <p:cNvPr id="71" name="文本框 70"/>
          <p:cNvSpPr txBox="1"/>
          <p:nvPr>
            <p:custDataLst>
              <p:tags r:id="rId3"/>
            </p:custDataLst>
          </p:nvPr>
        </p:nvSpPr>
        <p:spPr>
          <a:xfrm>
            <a:off x="3378041" y="1412531"/>
            <a:ext cx="2364581" cy="486410"/>
          </a:xfrm>
          <a:prstGeom prst="rect">
            <a:avLst/>
          </a:prstGeom>
          <a:noFill/>
        </p:spPr>
        <p:txBody>
          <a:bodyPr wrap="square" rtlCol="0">
            <a:spAutoFit/>
          </a:bodyPr>
          <a:p>
            <a:pPr algn="l" fontAlgn="auto">
              <a:lnSpc>
                <a:spcPts val="1540"/>
              </a:lnSpc>
            </a:pPr>
            <a:r>
              <a:rPr lang="zh-CN" altLang="en-US" sz="1200">
                <a:latin typeface="思源黑体 CN Light" panose="020B0300000000000000" charset="-122"/>
                <a:ea typeface="思源黑体 CN Light" panose="020B0300000000000000" charset="-122"/>
              </a:rPr>
              <a:t>流畅性是指单位时间内产生设想和答案的多少。</a:t>
            </a:r>
            <a:endParaRPr lang="zh-CN" altLang="en-US" sz="1200">
              <a:latin typeface="思源黑体 CN Light" panose="020B0300000000000000" charset="-122"/>
              <a:ea typeface="思源黑体 CN Light" panose="020B0300000000000000" charset="-122"/>
            </a:endParaRPr>
          </a:p>
        </p:txBody>
      </p:sp>
      <p:pic>
        <p:nvPicPr>
          <p:cNvPr id="16" name="图片 15" descr="wtfregr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4121468" y="2511240"/>
            <a:ext cx="962501" cy="515779"/>
          </a:xfrm>
          <a:prstGeom prst="rect">
            <a:avLst/>
          </a:prstGeom>
        </p:spPr>
      </p:pic>
      <p:pic>
        <p:nvPicPr>
          <p:cNvPr id="17" name="图片 16" descr="trhtrh"/>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646295" y="2856997"/>
            <a:ext cx="464820" cy="871538"/>
          </a:xfrm>
          <a:prstGeom prst="rect">
            <a:avLst/>
          </a:prstGeom>
        </p:spPr>
      </p:pic>
      <p:pic>
        <p:nvPicPr>
          <p:cNvPr id="33" name="图片 32" descr="trhtrh"/>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flipH="1">
            <a:off x="4086225" y="2856997"/>
            <a:ext cx="464820" cy="871538"/>
          </a:xfrm>
          <a:prstGeom prst="rect">
            <a:avLst/>
          </a:prstGeom>
        </p:spPr>
      </p:pic>
      <p:pic>
        <p:nvPicPr>
          <p:cNvPr id="34" name="图片 33" descr="wtfregre"/>
          <p:cNvPicPr>
            <a:picLocks noChangeAspect="1"/>
          </p:cNvPicPr>
          <p:nvPr>
            <p:custDataLst>
              <p:tags r:id="rId13"/>
            </p:custDataLst>
          </p:nvPr>
        </p:nvPicPr>
        <p:blipFill>
          <a:blip r:embed="rId5">
            <a:extLst>
              <a:ext uri="{96DAC541-7B7A-43D3-8B79-37D633B846F1}">
                <asvg:svgBlip xmlns:asvg="http://schemas.microsoft.com/office/drawing/2016/SVG/main" r:embed="rId6"/>
              </a:ext>
            </a:extLst>
          </a:blip>
          <a:stretch>
            <a:fillRect/>
          </a:stretch>
        </p:blipFill>
        <p:spPr>
          <a:xfrm>
            <a:off x="3570446" y="3549941"/>
            <a:ext cx="962501" cy="515779"/>
          </a:xfrm>
          <a:prstGeom prst="rect">
            <a:avLst/>
          </a:prstGeom>
        </p:spPr>
      </p:pic>
      <p:pic>
        <p:nvPicPr>
          <p:cNvPr id="38" name="图片 37" descr="trhtrh"/>
          <p:cNvPicPr>
            <a:picLocks noChangeAspect="1"/>
          </p:cNvPicPr>
          <p:nvPr>
            <p:custDataLst>
              <p:tags r:id="rId14"/>
            </p:custDataLst>
          </p:nvPr>
        </p:nvPicPr>
        <p:blipFill>
          <a:blip r:embed="rId8">
            <a:extLst>
              <a:ext uri="{96DAC541-7B7A-43D3-8B79-37D633B846F1}">
                <asvg:svgBlip xmlns:asvg="http://schemas.microsoft.com/office/drawing/2016/SVG/main" r:embed="rId9"/>
              </a:ext>
            </a:extLst>
          </a:blip>
          <a:stretch>
            <a:fillRect/>
          </a:stretch>
        </p:blipFill>
        <p:spPr>
          <a:xfrm>
            <a:off x="4095274" y="3895699"/>
            <a:ext cx="464820" cy="871538"/>
          </a:xfrm>
          <a:prstGeom prst="rect">
            <a:avLst/>
          </a:prstGeom>
        </p:spPr>
      </p:pic>
      <p:pic>
        <p:nvPicPr>
          <p:cNvPr id="46" name="图片 45" descr="trhtrh"/>
          <p:cNvPicPr>
            <a:picLocks noChangeAspect="1"/>
          </p:cNvPicPr>
          <p:nvPr>
            <p:custDataLst>
              <p:tags r:id="rId15"/>
            </p:custDataLst>
          </p:nvPr>
        </p:nvPicPr>
        <p:blipFill>
          <a:blip r:embed="rId11">
            <a:extLst>
              <a:ext uri="{96DAC541-7B7A-43D3-8B79-37D633B846F1}">
                <asvg:svgBlip xmlns:asvg="http://schemas.microsoft.com/office/drawing/2016/SVG/main" r:embed="rId12"/>
              </a:ext>
            </a:extLst>
          </a:blip>
          <a:stretch>
            <a:fillRect/>
          </a:stretch>
        </p:blipFill>
        <p:spPr>
          <a:xfrm flipH="1">
            <a:off x="3535204" y="3895699"/>
            <a:ext cx="464820" cy="871538"/>
          </a:xfrm>
          <a:prstGeom prst="rect">
            <a:avLst/>
          </a:prstGeom>
        </p:spPr>
      </p:pic>
      <p:pic>
        <p:nvPicPr>
          <p:cNvPr id="47" name="图片 46" descr="wtfregre"/>
          <p:cNvPicPr>
            <a:picLocks noChangeAspect="1"/>
          </p:cNvPicPr>
          <p:nvPr>
            <p:custDataLst>
              <p:tags r:id="rId16"/>
            </p:custDataLst>
          </p:nvPr>
        </p:nvPicPr>
        <p:blipFill>
          <a:blip r:embed="rId5">
            <a:extLst>
              <a:ext uri="{96DAC541-7B7A-43D3-8B79-37D633B846F1}">
                <asvg:svgBlip xmlns:asvg="http://schemas.microsoft.com/office/drawing/2016/SVG/main" r:embed="rId6"/>
              </a:ext>
            </a:extLst>
          </a:blip>
          <a:stretch>
            <a:fillRect/>
          </a:stretch>
        </p:blipFill>
        <p:spPr>
          <a:xfrm>
            <a:off x="4681538" y="3549941"/>
            <a:ext cx="962501" cy="515779"/>
          </a:xfrm>
          <a:prstGeom prst="rect">
            <a:avLst/>
          </a:prstGeom>
        </p:spPr>
      </p:pic>
      <p:pic>
        <p:nvPicPr>
          <p:cNvPr id="48" name="图片 47" descr="trhtrh"/>
          <p:cNvPicPr>
            <a:picLocks noChangeAspect="1"/>
          </p:cNvPicPr>
          <p:nvPr>
            <p:custDataLst>
              <p:tags r:id="rId17"/>
            </p:custDataLst>
          </p:nvPr>
        </p:nvPicPr>
        <p:blipFill>
          <a:blip r:embed="rId8">
            <a:extLst>
              <a:ext uri="{96DAC541-7B7A-43D3-8B79-37D633B846F1}">
                <asvg:svgBlip xmlns:asvg="http://schemas.microsoft.com/office/drawing/2016/SVG/main" r:embed="rId9"/>
              </a:ext>
            </a:extLst>
          </a:blip>
          <a:stretch>
            <a:fillRect/>
          </a:stretch>
        </p:blipFill>
        <p:spPr>
          <a:xfrm>
            <a:off x="5205889" y="3895699"/>
            <a:ext cx="464820" cy="871538"/>
          </a:xfrm>
          <a:prstGeom prst="rect">
            <a:avLst/>
          </a:prstGeom>
        </p:spPr>
      </p:pic>
      <p:pic>
        <p:nvPicPr>
          <p:cNvPr id="49" name="图片 48" descr="trhtrh"/>
          <p:cNvPicPr>
            <a:picLocks noChangeAspect="1"/>
          </p:cNvPicPr>
          <p:nvPr>
            <p:custDataLst>
              <p:tags r:id="rId18"/>
            </p:custDataLst>
          </p:nvPr>
        </p:nvPicPr>
        <p:blipFill>
          <a:blip r:embed="rId11">
            <a:extLst>
              <a:ext uri="{96DAC541-7B7A-43D3-8B79-37D633B846F1}">
                <asvg:svgBlip xmlns:asvg="http://schemas.microsoft.com/office/drawing/2016/SVG/main" r:embed="rId12"/>
              </a:ext>
            </a:extLst>
          </a:blip>
          <a:stretch>
            <a:fillRect/>
          </a:stretch>
        </p:blipFill>
        <p:spPr>
          <a:xfrm flipH="1">
            <a:off x="4646295" y="3895699"/>
            <a:ext cx="464820" cy="871538"/>
          </a:xfrm>
          <a:prstGeom prst="rect">
            <a:avLst/>
          </a:prstGeom>
        </p:spPr>
      </p:pic>
      <p:sp>
        <p:nvSpPr>
          <p:cNvPr id="56" name="文本框 55"/>
          <p:cNvSpPr txBox="1"/>
          <p:nvPr>
            <p:custDataLst>
              <p:tags r:id="rId19"/>
            </p:custDataLst>
          </p:nvPr>
        </p:nvSpPr>
        <p:spPr>
          <a:xfrm>
            <a:off x="1608296" y="3749014"/>
            <a:ext cx="1496854" cy="321945"/>
          </a:xfrm>
          <a:prstGeom prst="rect">
            <a:avLst/>
          </a:prstGeom>
          <a:noFill/>
        </p:spPr>
        <p:txBody>
          <a:bodyPr wrap="square" rtlCol="0">
            <a:spAutoFit/>
          </a:bodyPr>
          <a:p>
            <a:r>
              <a:rPr lang="zh-CN" altLang="en-US" sz="1500">
                <a:solidFill>
                  <a:srgbClr val="6F8356"/>
                </a:solidFill>
                <a:latin typeface="思源黑体 CN Bold" panose="020B0800000000000000" charset="-122"/>
                <a:ea typeface="思源黑体 CN Bold" panose="020B0800000000000000" charset="-122"/>
              </a:rPr>
              <a:t>（二）变通性</a:t>
            </a:r>
            <a:endParaRPr lang="zh-CN" altLang="en-US" sz="1500">
              <a:solidFill>
                <a:srgbClr val="6F8356"/>
              </a:solidFill>
              <a:latin typeface="思源黑体 CN Bold" panose="020B0800000000000000" charset="-122"/>
              <a:ea typeface="思源黑体 CN Bold" panose="020B0800000000000000" charset="-122"/>
            </a:endParaRPr>
          </a:p>
        </p:txBody>
      </p:sp>
      <p:sp>
        <p:nvSpPr>
          <p:cNvPr id="57" name="文本框 56"/>
          <p:cNvSpPr txBox="1"/>
          <p:nvPr>
            <p:custDataLst>
              <p:tags r:id="rId20"/>
            </p:custDataLst>
          </p:nvPr>
        </p:nvSpPr>
        <p:spPr>
          <a:xfrm>
            <a:off x="949166" y="4054290"/>
            <a:ext cx="1744028" cy="683895"/>
          </a:xfrm>
          <a:prstGeom prst="rect">
            <a:avLst/>
          </a:prstGeom>
          <a:noFill/>
        </p:spPr>
        <p:txBody>
          <a:bodyPr wrap="square" rtlCol="0">
            <a:spAutoFit/>
          </a:bodyPr>
          <a:p>
            <a:pPr algn="l" fontAlgn="auto">
              <a:lnSpc>
                <a:spcPts val="1540"/>
              </a:lnSpc>
            </a:pPr>
            <a:r>
              <a:rPr lang="zh-CN" altLang="en-US" sz="1200">
                <a:latin typeface="思源黑体 CN Light" panose="020B0300000000000000" charset="-122"/>
                <a:ea typeface="思源黑体 CN Light" panose="020B0300000000000000" charset="-122"/>
              </a:rPr>
              <a:t>变通性是指提出设想或答案方向上所表现出的灵活程度。</a:t>
            </a:r>
            <a:endParaRPr lang="zh-CN" altLang="en-US" sz="1200">
              <a:latin typeface="思源黑体 CN Light" panose="020B0300000000000000" charset="-122"/>
              <a:ea typeface="思源黑体 CN Light" panose="020B0300000000000000" charset="-122"/>
            </a:endParaRPr>
          </a:p>
        </p:txBody>
      </p:sp>
      <p:grpSp>
        <p:nvGrpSpPr>
          <p:cNvPr id="82" name="组合 81"/>
          <p:cNvGrpSpPr/>
          <p:nvPr>
            <p:custDataLst>
              <p:tags r:id="rId21"/>
            </p:custDataLst>
          </p:nvPr>
        </p:nvGrpSpPr>
        <p:grpSpPr>
          <a:xfrm rot="0">
            <a:off x="2830830" y="4085246"/>
            <a:ext cx="711518" cy="112395"/>
            <a:chOff x="7097" y="3977"/>
            <a:chExt cx="1494" cy="236"/>
          </a:xfrm>
        </p:grpSpPr>
        <p:cxnSp>
          <p:nvCxnSpPr>
            <p:cNvPr id="83" name="直接连接符 82"/>
            <p:cNvCxnSpPr/>
            <p:nvPr>
              <p:custDataLst>
                <p:tags r:id="rId22"/>
              </p:custDataLst>
            </p:nvPr>
          </p:nvCxnSpPr>
          <p:spPr>
            <a:xfrm flipH="1">
              <a:off x="7097" y="4096"/>
              <a:ext cx="1495" cy="0"/>
            </a:xfrm>
            <a:prstGeom prst="line">
              <a:avLst/>
            </a:prstGeom>
            <a:ln w="19050">
              <a:solidFill>
                <a:srgbClr val="6F8356"/>
              </a:solidFill>
            </a:ln>
          </p:spPr>
          <p:style>
            <a:lnRef idx="1">
              <a:srgbClr val="6F8356"/>
            </a:lnRef>
            <a:fillRef idx="0">
              <a:srgbClr val="6F8356"/>
            </a:fillRef>
            <a:effectRef idx="0">
              <a:srgbClr val="6F8356"/>
            </a:effectRef>
            <a:fontRef idx="minor">
              <a:srgbClr val="000000"/>
            </a:fontRef>
          </p:style>
        </p:cxnSp>
        <p:sp>
          <p:nvSpPr>
            <p:cNvPr id="84" name="椭圆 83"/>
            <p:cNvSpPr/>
            <p:nvPr>
              <p:custDataLst>
                <p:tags r:id="rId23"/>
              </p:custDataLst>
            </p:nvPr>
          </p:nvSpPr>
          <p:spPr>
            <a:xfrm>
              <a:off x="7097" y="3977"/>
              <a:ext cx="237" cy="237"/>
            </a:xfrm>
            <a:prstGeom prst="ellipse">
              <a:avLst/>
            </a:prstGeom>
            <a:ln>
              <a:noFill/>
            </a:ln>
          </p:spPr>
          <p:style>
            <a:lnRef idx="2">
              <a:srgbClr val="6F8356">
                <a:shade val="50000"/>
              </a:srgbClr>
            </a:lnRef>
            <a:fillRef idx="1">
              <a:srgbClr val="6F8356"/>
            </a:fillRef>
            <a:effectRef idx="0">
              <a:srgbClr val="6F8356"/>
            </a:effectRef>
            <a:fontRef idx="minor">
              <a:srgbClr val="FFFFFF"/>
            </a:fontRef>
          </p:style>
          <p:txBody>
            <a:bodyPr rtlCol="0" anchor="ctr"/>
            <a:p>
              <a:pPr algn="ctr"/>
              <a:endParaRPr lang="zh-CN" altLang="en-US" sz="1350"/>
            </a:p>
          </p:txBody>
        </p:sp>
      </p:grpSp>
      <p:pic>
        <p:nvPicPr>
          <p:cNvPr id="110" name="图片 109" descr="333639373138363b343435303830363bb1a8b1edb1e0d6c6"/>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7606189" y="3757586"/>
            <a:ext cx="250031" cy="250031"/>
          </a:xfrm>
          <a:prstGeom prst="rect">
            <a:avLst/>
          </a:prstGeom>
        </p:spPr>
      </p:pic>
      <p:pic>
        <p:nvPicPr>
          <p:cNvPr id="113" name="图片 112" descr="343435383036303b343532343135313bbfaab7a2bbb7beb3"/>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383506" y="3786161"/>
            <a:ext cx="224790" cy="224790"/>
          </a:xfrm>
          <a:prstGeom prst="rect">
            <a:avLst/>
          </a:prstGeom>
        </p:spPr>
      </p:pic>
      <p:grpSp>
        <p:nvGrpSpPr>
          <p:cNvPr id="146" name="组合 145"/>
          <p:cNvGrpSpPr/>
          <p:nvPr>
            <p:custDataLst>
              <p:tags r:id="rId30"/>
            </p:custDataLst>
          </p:nvPr>
        </p:nvGrpSpPr>
        <p:grpSpPr>
          <a:xfrm rot="10800000">
            <a:off x="5650706" y="4073340"/>
            <a:ext cx="711518" cy="112395"/>
            <a:chOff x="7097" y="3977"/>
            <a:chExt cx="1494" cy="236"/>
          </a:xfrm>
        </p:grpSpPr>
        <p:cxnSp>
          <p:nvCxnSpPr>
            <p:cNvPr id="147" name="直接连接符 146"/>
            <p:cNvCxnSpPr/>
            <p:nvPr>
              <p:custDataLst>
                <p:tags r:id="rId31"/>
              </p:custDataLst>
            </p:nvPr>
          </p:nvCxnSpPr>
          <p:spPr>
            <a:xfrm flipH="1">
              <a:off x="7097" y="4096"/>
              <a:ext cx="1495" cy="0"/>
            </a:xfrm>
            <a:prstGeom prst="line">
              <a:avLst/>
            </a:prstGeom>
            <a:ln w="19050">
              <a:solidFill>
                <a:srgbClr val="6F8356"/>
              </a:solidFill>
            </a:ln>
          </p:spPr>
          <p:style>
            <a:lnRef idx="1">
              <a:srgbClr val="6F8356"/>
            </a:lnRef>
            <a:fillRef idx="0">
              <a:srgbClr val="6F8356"/>
            </a:fillRef>
            <a:effectRef idx="0">
              <a:srgbClr val="6F8356"/>
            </a:effectRef>
            <a:fontRef idx="minor">
              <a:srgbClr val="000000"/>
            </a:fontRef>
          </p:style>
        </p:cxnSp>
        <p:sp>
          <p:nvSpPr>
            <p:cNvPr id="148" name="椭圆 147"/>
            <p:cNvSpPr/>
            <p:nvPr>
              <p:custDataLst>
                <p:tags r:id="rId32"/>
              </p:custDataLst>
            </p:nvPr>
          </p:nvSpPr>
          <p:spPr>
            <a:xfrm>
              <a:off x="7097" y="3977"/>
              <a:ext cx="237" cy="237"/>
            </a:xfrm>
            <a:prstGeom prst="ellipse">
              <a:avLst/>
            </a:prstGeom>
            <a:ln>
              <a:noFill/>
            </a:ln>
          </p:spPr>
          <p:style>
            <a:lnRef idx="2">
              <a:srgbClr val="6F8356">
                <a:shade val="50000"/>
              </a:srgbClr>
            </a:lnRef>
            <a:fillRef idx="1">
              <a:srgbClr val="6F8356"/>
            </a:fillRef>
            <a:effectRef idx="0">
              <a:srgbClr val="6F8356"/>
            </a:effectRef>
            <a:fontRef idx="minor">
              <a:srgbClr val="FFFFFF"/>
            </a:fontRef>
          </p:style>
          <p:txBody>
            <a:bodyPr rtlCol="0" anchor="ctr"/>
            <a:p>
              <a:pPr algn="ctr"/>
              <a:endParaRPr lang="zh-CN" altLang="en-US" sz="1350"/>
            </a:p>
          </p:txBody>
        </p:sp>
      </p:grpSp>
      <p:sp>
        <p:nvSpPr>
          <p:cNvPr id="150" name="文本框 149"/>
          <p:cNvSpPr txBox="1"/>
          <p:nvPr>
            <p:custDataLst>
              <p:tags r:id="rId33"/>
            </p:custDataLst>
          </p:nvPr>
        </p:nvSpPr>
        <p:spPr>
          <a:xfrm>
            <a:off x="6336983" y="3733297"/>
            <a:ext cx="1418273" cy="321945"/>
          </a:xfrm>
          <a:prstGeom prst="rect">
            <a:avLst/>
          </a:prstGeom>
          <a:noFill/>
        </p:spPr>
        <p:txBody>
          <a:bodyPr wrap="square" rtlCol="0">
            <a:spAutoFit/>
          </a:bodyPr>
          <a:p>
            <a:r>
              <a:rPr lang="zh-CN" altLang="en-US" sz="1500">
                <a:solidFill>
                  <a:srgbClr val="6F8356"/>
                </a:solidFill>
                <a:latin typeface="思源黑体 CN Bold" panose="020B0800000000000000" charset="-122"/>
                <a:ea typeface="思源黑体 CN Bold" panose="020B0800000000000000" charset="-122"/>
              </a:rPr>
              <a:t>（三）独特性</a:t>
            </a:r>
            <a:endParaRPr lang="zh-CN" altLang="en-US" sz="1500">
              <a:solidFill>
                <a:srgbClr val="6F8356"/>
              </a:solidFill>
              <a:latin typeface="思源黑体 CN Bold" panose="020B0800000000000000" charset="-122"/>
              <a:ea typeface="思源黑体 CN Bold" panose="020B0800000000000000" charset="-122"/>
            </a:endParaRPr>
          </a:p>
        </p:txBody>
      </p:sp>
      <p:sp>
        <p:nvSpPr>
          <p:cNvPr id="151" name="文本框 150"/>
          <p:cNvSpPr txBox="1"/>
          <p:nvPr>
            <p:custDataLst>
              <p:tags r:id="rId34"/>
            </p:custDataLst>
          </p:nvPr>
        </p:nvSpPr>
        <p:spPr>
          <a:xfrm>
            <a:off x="6516529" y="4045241"/>
            <a:ext cx="1744028" cy="881380"/>
          </a:xfrm>
          <a:prstGeom prst="rect">
            <a:avLst/>
          </a:prstGeom>
          <a:noFill/>
        </p:spPr>
        <p:txBody>
          <a:bodyPr wrap="square" rtlCol="0">
            <a:spAutoFit/>
          </a:bodyPr>
          <a:p>
            <a:pPr fontAlgn="auto">
              <a:lnSpc>
                <a:spcPts val="1540"/>
              </a:lnSpc>
            </a:pPr>
            <a:r>
              <a:rPr lang="zh-CN" altLang="en-US" sz="1200">
                <a:latin typeface="思源黑体 CN Light" panose="020B0300000000000000" charset="-122"/>
                <a:ea typeface="思源黑体 CN Light" panose="020B0300000000000000" charset="-122"/>
              </a:rPr>
              <a:t>独特性是指提出设想或答案的新颖性程度。独特性是发散思维的本质，是思维发散的目的。</a:t>
            </a:r>
            <a:endParaRPr lang="zh-CN" altLang="en-US" sz="1200">
              <a:latin typeface="思源黑体 CN Light" panose="020B0300000000000000" charset="-122"/>
              <a:ea typeface="思源黑体 CN Light" panose="020B0300000000000000" charset="-122"/>
            </a:endParaRPr>
          </a:p>
        </p:txBody>
      </p:sp>
      <p:pic>
        <p:nvPicPr>
          <p:cNvPr id="50" name="图片 49" descr="343439383331313b343532303032343bb7a2b2bcb9dcc0ed"/>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4912995" y="1092015"/>
            <a:ext cx="278130" cy="278130"/>
          </a:xfrm>
          <a:prstGeom prst="rect">
            <a:avLst/>
          </a:prstGeom>
        </p:spPr>
      </p:pic>
      <p:grpSp>
        <p:nvGrpSpPr>
          <p:cNvPr id="76" name="组合 75"/>
          <p:cNvGrpSpPr/>
          <p:nvPr>
            <p:custDataLst>
              <p:tags r:id="rId38"/>
            </p:custDataLst>
          </p:nvPr>
        </p:nvGrpSpPr>
        <p:grpSpPr>
          <a:xfrm rot="5400000">
            <a:off x="4296966" y="2083330"/>
            <a:ext cx="612458" cy="112871"/>
            <a:chOff x="7097" y="3977"/>
            <a:chExt cx="1286" cy="237"/>
          </a:xfrm>
        </p:grpSpPr>
        <p:cxnSp>
          <p:nvCxnSpPr>
            <p:cNvPr id="73" name="直接连接符 72"/>
            <p:cNvCxnSpPr/>
            <p:nvPr>
              <p:custDataLst>
                <p:tags r:id="rId39"/>
              </p:custDataLst>
            </p:nvPr>
          </p:nvCxnSpPr>
          <p:spPr>
            <a:xfrm flipH="1">
              <a:off x="7097" y="4096"/>
              <a:ext cx="1286" cy="0"/>
            </a:xfrm>
            <a:prstGeom prst="line">
              <a:avLst/>
            </a:prstGeom>
            <a:ln w="19050">
              <a:solidFill>
                <a:srgbClr val="6F8356"/>
              </a:solidFill>
            </a:ln>
          </p:spPr>
          <p:style>
            <a:lnRef idx="1">
              <a:srgbClr val="6F8356"/>
            </a:lnRef>
            <a:fillRef idx="0">
              <a:srgbClr val="6F8356"/>
            </a:fillRef>
            <a:effectRef idx="0">
              <a:srgbClr val="6F8356"/>
            </a:effectRef>
            <a:fontRef idx="minor">
              <a:srgbClr val="000000"/>
            </a:fontRef>
          </p:style>
        </p:cxnSp>
        <p:sp>
          <p:nvSpPr>
            <p:cNvPr id="75" name="椭圆 74"/>
            <p:cNvSpPr/>
            <p:nvPr>
              <p:custDataLst>
                <p:tags r:id="rId40"/>
              </p:custDataLst>
            </p:nvPr>
          </p:nvSpPr>
          <p:spPr>
            <a:xfrm>
              <a:off x="7097" y="3977"/>
              <a:ext cx="237" cy="237"/>
            </a:xfrm>
            <a:prstGeom prst="ellipse">
              <a:avLst/>
            </a:prstGeom>
            <a:ln>
              <a:noFill/>
            </a:ln>
          </p:spPr>
          <p:style>
            <a:lnRef idx="2">
              <a:srgbClr val="6F8356">
                <a:shade val="50000"/>
              </a:srgbClr>
            </a:lnRef>
            <a:fillRef idx="1">
              <a:srgbClr val="6F8356"/>
            </a:fillRef>
            <a:effectRef idx="0">
              <a:srgbClr val="6F8356"/>
            </a:effectRef>
            <a:fontRef idx="minor">
              <a:srgbClr val="FFFFFF"/>
            </a:fontRef>
          </p:style>
          <p:txBody>
            <a:bodyPr rtlCol="0" anchor="ctr"/>
            <a:p>
              <a:pPr algn="ctr"/>
              <a:endParaRPr lang="zh-CN" altLang="en-US" sz="1350"/>
            </a:p>
          </p:txBody>
        </p:sp>
      </p:grpSp>
      <p:pic>
        <p:nvPicPr>
          <p:cNvPr id="51" name="图片 50" descr="343439383331313b343532303032343bb7a2b2bcb9dcc0ed"/>
          <p:cNvPicPr>
            <a:picLocks noChangeAspect="1"/>
          </p:cNvPicPr>
          <p:nvPr>
            <p:custDataLst>
              <p:tags r:id="rId41"/>
            </p:custDataLst>
          </p:nvPr>
        </p:nvPicPr>
        <p:blipFill>
          <a:blip r:embed="rId36">
            <a:extLst>
              <a:ext uri="{96DAC541-7B7A-43D3-8B79-37D633B846F1}">
                <asvg:svgBlip xmlns:asvg="http://schemas.microsoft.com/office/drawing/2016/SVG/main" r:embed="rId37"/>
              </a:ext>
            </a:extLst>
          </a:blip>
          <a:stretch>
            <a:fillRect/>
          </a:stretch>
        </p:blipFill>
        <p:spPr>
          <a:xfrm>
            <a:off x="4414838" y="2463615"/>
            <a:ext cx="375285" cy="375285"/>
          </a:xfrm>
          <a:prstGeom prst="rect">
            <a:avLst/>
          </a:prstGeom>
        </p:spPr>
      </p:pic>
      <p:pic>
        <p:nvPicPr>
          <p:cNvPr id="52" name="图片 51" descr="343435383036303b343532343135313bbfaab7a2bbb7beb3"/>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3892391" y="3563276"/>
            <a:ext cx="305753" cy="305753"/>
          </a:xfrm>
          <a:prstGeom prst="rect">
            <a:avLst/>
          </a:prstGeom>
        </p:spPr>
      </p:pic>
      <p:pic>
        <p:nvPicPr>
          <p:cNvPr id="53" name="图片 52" descr="333639373138363b343435303830363bb1a8b1edb1e0d6c6"/>
          <p:cNvPicPr>
            <a:picLocks noChangeAspect="1"/>
          </p:cNvPicPr>
          <p:nvPr>
            <p:custDataLst>
              <p:tags r:id="rId45"/>
            </p:custDataLst>
          </p:nvPr>
        </p:nvPicPr>
        <p:blipFill>
          <a:blip r:embed="rId46">
            <a:extLst>
              <a:ext uri="{96DAC541-7B7A-43D3-8B79-37D633B846F1}">
                <asvg:svgBlip xmlns:asvg="http://schemas.microsoft.com/office/drawing/2016/SVG/main" r:embed="rId47"/>
              </a:ext>
            </a:extLst>
          </a:blip>
          <a:stretch>
            <a:fillRect/>
          </a:stretch>
        </p:blipFill>
        <p:spPr>
          <a:xfrm>
            <a:off x="4985385" y="3545179"/>
            <a:ext cx="366236" cy="366236"/>
          </a:xfrm>
          <a:prstGeom prst="rect">
            <a:avLst/>
          </a:prstGeom>
        </p:spPr>
      </p:pic>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4992"/>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课外拓展</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507933" y="217620"/>
            <a:ext cx="6425565" cy="477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sz="1500" b="1">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自己的事让别人争着去做</a:t>
            </a:r>
            <a:endParaRPr sz="1500" b="1">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 一个小男孩捉到了一只母兔。不久，母兔产下几只小兔。小男孩没钱买蔬菜给兔子吃，也没时间去打兔草。为了不让兔子饥饿而死，小男孩想了一个办法，他把邻居的小伙伴召集到一起，对他们说，如果谁愿意打兔草给小兔子吃，就以他们的名字给小兔子起名。小伙伴们一听，都争着为小兔子打兔草。结果，小男孩没有花一分钱，不但没有让小兔子饿死，反而让它们一只只长得膘肥体壮。</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 小男孩没花一个铜板，却把自己本来做不了的事，让别人争着去做。小男孩从这件事中受到启发，长大后，他如法炮制。一次，他为了独揽一条铁路的铁轨生意，找到了承揽这条铁路修筑权的董事长，说他有一个大型的钢厂，为了提升钢厂的名气，想请求用董事长的名字给钢厂取名。董事长听后，欣然同意。不久，董事长就把这条铁路所有的铁轨生意都给了他。这个小男孩，就是后来成为美国钢铁大王的卡内基。</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 我们说，天下没有免费的午餐，你要让别人争着为你做事，那你也得给别人甜头。这个甜头是什么呢在很多人看来，给别人金钱和财富最管用，其实，金钱和财富都是有价的。真正聪明的人，给的不是这些，他们给的是比金钱和财富更管用的东西，那就是不用一分钱就可以给别人的名义和名份，因为它们才是真正的无价之宝。</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 让别人为你效力，给金钱和财富这种看得见的物质奖励，不如给别人诸如名义和名份这种精神的荣耀更能鼓舞人、激励人、感召人。</a:t>
            </a:r>
            <a:endParaRPr lang="en-US" altLang="zh-CN" sz="120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444716" cy="1479312"/>
            <a:chOff x="3976254" y="2528454"/>
            <a:chExt cx="459295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14972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任务三 收敛思维</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6935" y="633475"/>
            <a:ext cx="2477929" cy="368300"/>
            <a:chOff x="4249247" y="844034"/>
            <a:chExt cx="3303905" cy="491067"/>
          </a:xfrm>
        </p:grpSpPr>
        <p:sp>
          <p:nvSpPr>
            <p:cNvPr id="6" name="文本框 5"/>
            <p:cNvSpPr txBox="1"/>
            <p:nvPr/>
          </p:nvSpPr>
          <p:spPr>
            <a:xfrm>
              <a:off x="4249247" y="844034"/>
              <a:ext cx="330390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一、收敛思维的含义</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3" name="文本框 12"/>
          <p:cNvSpPr txBox="1"/>
          <p:nvPr/>
        </p:nvSpPr>
        <p:spPr>
          <a:xfrm>
            <a:off x="4507230" y="1099159"/>
            <a:ext cx="4168616" cy="320738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收敛思维也叫作“聚合思维”“求同思维”“辐集思维”或“集中思维”，是指在解决问题的过程中，尽可能利用已有的知识和经验，把众多的信息和解题的可能性逐步引导到条理化的逻辑序列中去，最终得出一个合乎逻辑规范的结论（见图 3-3）。收敛思维也是创新思维的一种形式。与发散思维不同，发散思维是为了解决某个问题，从这一问题出发，想的办法途径越多越好，总是追求还有没有更多的办法。而收敛思维也是为了解决某一问题，在众多的现象、线索、信息中，朝着问题的方向思考。</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p:cNvPicPr>
            <a:picLocks noChangeAspect="1"/>
          </p:cNvPicPr>
          <p:nvPr>
            <p:custDataLst>
              <p:tags r:id="rId2"/>
            </p:custDataLst>
          </p:nvPr>
        </p:nvPicPr>
        <p:blipFill>
          <a:blip r:embed="rId3"/>
          <a:stretch>
            <a:fillRect/>
          </a:stretch>
        </p:blipFill>
        <p:spPr>
          <a:xfrm>
            <a:off x="1076801" y="1311566"/>
            <a:ext cx="2816066" cy="3096578"/>
          </a:xfrm>
          <a:prstGeom prst="rect">
            <a:avLst/>
          </a:prstGeom>
        </p:spPr>
      </p:pic>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6935" y="633475"/>
            <a:ext cx="2477929" cy="368300"/>
            <a:chOff x="4249247" y="844034"/>
            <a:chExt cx="3303905" cy="491067"/>
          </a:xfrm>
        </p:grpSpPr>
        <p:sp>
          <p:nvSpPr>
            <p:cNvPr id="6" name="文本框 5"/>
            <p:cNvSpPr txBox="1"/>
            <p:nvPr/>
          </p:nvSpPr>
          <p:spPr>
            <a:xfrm>
              <a:off x="4249247" y="844034"/>
              <a:ext cx="330390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二、收敛思维的特征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4" name="文本框 3"/>
          <p:cNvSpPr txBox="1"/>
          <p:nvPr>
            <p:custDataLst>
              <p:tags r:id="rId2"/>
            </p:custDataLst>
          </p:nvPr>
        </p:nvSpPr>
        <p:spPr>
          <a:xfrm>
            <a:off x="5997893" y="3136397"/>
            <a:ext cx="1211580" cy="299085"/>
          </a:xfrm>
          <a:prstGeom prst="rect">
            <a:avLst/>
          </a:prstGeom>
          <a:noFill/>
        </p:spPr>
        <p:txBody>
          <a:bodyPr wrap="none" rtlCol="0">
            <a:spAutoFit/>
          </a:bodyPr>
          <a:p>
            <a:pPr algn="l"/>
            <a:r>
              <a:rPr lang="zh-CN" altLang="en-US" sz="1350">
                <a:solidFill>
                  <a:srgbClr val="F99043"/>
                </a:solidFill>
                <a:latin typeface="思源黑体 CN Bold" panose="020B0800000000000000" charset="-122"/>
                <a:ea typeface="思源黑体 CN Bold" panose="020B0800000000000000" charset="-122"/>
              </a:rPr>
              <a:t>（三）求实性</a:t>
            </a:r>
            <a:endParaRPr lang="zh-CN" altLang="en-US" sz="1350">
              <a:solidFill>
                <a:srgbClr val="F99043"/>
              </a:solidFill>
              <a:latin typeface="思源黑体 CN Bold" panose="020B0800000000000000" charset="-122"/>
              <a:ea typeface="思源黑体 CN Bold" panose="020B0800000000000000" charset="-122"/>
            </a:endParaRPr>
          </a:p>
        </p:txBody>
      </p:sp>
      <p:sp>
        <p:nvSpPr>
          <p:cNvPr id="15" name="文本框 14"/>
          <p:cNvSpPr txBox="1"/>
          <p:nvPr>
            <p:custDataLst>
              <p:tags r:id="rId3"/>
            </p:custDataLst>
          </p:nvPr>
        </p:nvSpPr>
        <p:spPr>
          <a:xfrm>
            <a:off x="5954713" y="3509142"/>
            <a:ext cx="1810703" cy="1116965"/>
          </a:xfrm>
          <a:prstGeom prst="rect">
            <a:avLst/>
          </a:prstGeom>
          <a:noFill/>
        </p:spPr>
        <p:txBody>
          <a:bodyPr wrap="square" rtlCol="0">
            <a:spAutoFit/>
          </a:bodyPr>
          <a:p>
            <a:pPr algn="l" fontAlgn="auto">
              <a:lnSpc>
                <a:spcPts val="1600"/>
              </a:lnSpc>
            </a:pPr>
            <a:r>
              <a:rPr lang="zh-CN" altLang="en-US" sz="1200">
                <a:solidFill>
                  <a:srgbClr val="000000">
                    <a:lumMod val="65000"/>
                    <a:lumOff val="35000"/>
                  </a:srgbClr>
                </a:solidFill>
                <a:latin typeface="思源黑体 CN Regular" panose="020B0500000000000000" charset="-122"/>
                <a:ea typeface="思源黑体 CN Regular" panose="020B0500000000000000" charset="-122"/>
              </a:rPr>
              <a:t>被选择出来的设想或方案是按照实用的标准来决定的，应当是切实可行的。这样，收敛思维就表现了很强的求实性。</a:t>
            </a:r>
            <a:endParaRPr lang="zh-CN" altLang="en-US" sz="120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23" name="文本框 22"/>
          <p:cNvSpPr txBox="1"/>
          <p:nvPr>
            <p:custDataLst>
              <p:tags r:id="rId4"/>
            </p:custDataLst>
          </p:nvPr>
        </p:nvSpPr>
        <p:spPr>
          <a:xfrm>
            <a:off x="1984058" y="3136397"/>
            <a:ext cx="1211580" cy="299085"/>
          </a:xfrm>
          <a:prstGeom prst="rect">
            <a:avLst/>
          </a:prstGeom>
          <a:noFill/>
        </p:spPr>
        <p:txBody>
          <a:bodyPr wrap="none" rtlCol="0">
            <a:spAutoFit/>
          </a:bodyPr>
          <a:p>
            <a:pPr algn="l"/>
            <a:r>
              <a:rPr lang="zh-CN" altLang="en-US" sz="1350">
                <a:solidFill>
                  <a:srgbClr val="FCD10A"/>
                </a:solidFill>
                <a:latin typeface="思源黑体 CN Bold" panose="020B0800000000000000" charset="-122"/>
                <a:ea typeface="思源黑体 CN Bold" panose="020B0800000000000000" charset="-122"/>
              </a:rPr>
              <a:t>（二）连续性</a:t>
            </a:r>
            <a:endParaRPr lang="zh-CN" altLang="en-US" sz="1350">
              <a:solidFill>
                <a:srgbClr val="FCD10A"/>
              </a:solidFill>
              <a:latin typeface="思源黑体 CN Bold" panose="020B0800000000000000" charset="-122"/>
              <a:ea typeface="思源黑体 CN Bold" panose="020B0800000000000000" charset="-122"/>
            </a:endParaRPr>
          </a:p>
        </p:txBody>
      </p:sp>
      <p:sp>
        <p:nvSpPr>
          <p:cNvPr id="24" name="文本框 23"/>
          <p:cNvSpPr txBox="1"/>
          <p:nvPr>
            <p:custDataLst>
              <p:tags r:id="rId5"/>
            </p:custDataLst>
          </p:nvPr>
        </p:nvSpPr>
        <p:spPr>
          <a:xfrm>
            <a:off x="1461770" y="3509142"/>
            <a:ext cx="1640205" cy="1116965"/>
          </a:xfrm>
          <a:prstGeom prst="rect">
            <a:avLst/>
          </a:prstGeom>
          <a:noFill/>
        </p:spPr>
        <p:txBody>
          <a:bodyPr wrap="square" rtlCol="0">
            <a:spAutoFit/>
          </a:bodyPr>
          <a:p>
            <a:pPr algn="l" fontAlgn="auto">
              <a:lnSpc>
                <a:spcPts val="1600"/>
              </a:lnSpc>
            </a:pPr>
            <a:r>
              <a:rPr lang="zh-CN" altLang="en-US" sz="1200">
                <a:solidFill>
                  <a:srgbClr val="000000">
                    <a:lumMod val="65000"/>
                    <a:lumOff val="35000"/>
                  </a:srgbClr>
                </a:solidFill>
                <a:latin typeface="思源黑体 CN Regular" panose="020B0500000000000000" charset="-122"/>
                <a:ea typeface="思源黑体 CN Regular" panose="020B0500000000000000" charset="-122"/>
              </a:rPr>
              <a:t>发散式的思维方式具有间断性。收敛思维的进行方式则相反，是一环扣一环的，具有较强的连续性。</a:t>
            </a:r>
            <a:endParaRPr lang="zh-CN" altLang="en-US" sz="1200">
              <a:solidFill>
                <a:srgbClr val="000000">
                  <a:lumMod val="65000"/>
                  <a:lumOff val="35000"/>
                </a:srgbClr>
              </a:solidFill>
              <a:latin typeface="思源黑体 CN Regular" panose="020B0500000000000000" charset="-122"/>
              <a:ea typeface="思源黑体 CN Regular" panose="020B0500000000000000" charset="-122"/>
            </a:endParaRPr>
          </a:p>
        </p:txBody>
      </p:sp>
      <p:pic>
        <p:nvPicPr>
          <p:cNvPr id="57" name="图片 56" descr="围观发热"/>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3147536" y="3240379"/>
            <a:ext cx="1385411" cy="1385888"/>
          </a:xfrm>
          <a:prstGeom prst="rect">
            <a:avLst/>
          </a:prstGeom>
        </p:spPr>
      </p:pic>
      <p:pic>
        <p:nvPicPr>
          <p:cNvPr id="58" name="图片 57" descr="围观发热"/>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rot="7260000">
            <a:off x="3775234" y="2109285"/>
            <a:ext cx="1385888" cy="1385411"/>
          </a:xfrm>
          <a:prstGeom prst="rect">
            <a:avLst/>
          </a:prstGeom>
        </p:spPr>
      </p:pic>
      <p:pic>
        <p:nvPicPr>
          <p:cNvPr id="59" name="图片 58" descr="围观发热"/>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rot="14340000">
            <a:off x="4431983" y="3213709"/>
            <a:ext cx="1385888" cy="1385411"/>
          </a:xfrm>
          <a:prstGeom prst="rect">
            <a:avLst/>
          </a:prstGeom>
        </p:spPr>
      </p:pic>
      <p:sp>
        <p:nvSpPr>
          <p:cNvPr id="61" name="文本框 60"/>
          <p:cNvSpPr txBox="1"/>
          <p:nvPr>
            <p:custDataLst>
              <p:tags r:id="rId15"/>
            </p:custDataLst>
          </p:nvPr>
        </p:nvSpPr>
        <p:spPr>
          <a:xfrm>
            <a:off x="3963829" y="1262989"/>
            <a:ext cx="1211580" cy="299085"/>
          </a:xfrm>
          <a:prstGeom prst="rect">
            <a:avLst/>
          </a:prstGeom>
          <a:noFill/>
        </p:spPr>
        <p:txBody>
          <a:bodyPr wrap="none" rtlCol="0">
            <a:spAutoFit/>
          </a:bodyPr>
          <a:p>
            <a:pPr algn="l"/>
            <a:r>
              <a:rPr lang="zh-CN" altLang="en-US" sz="1350">
                <a:solidFill>
                  <a:srgbClr val="F25252"/>
                </a:solidFill>
                <a:latin typeface="思源黑体 CN Bold" panose="020B0800000000000000" charset="-122"/>
                <a:ea typeface="思源黑体 CN Bold" panose="020B0800000000000000" charset="-122"/>
              </a:rPr>
              <a:t>（一）封闭性</a:t>
            </a:r>
            <a:endParaRPr lang="zh-CN" altLang="en-US" sz="1350">
              <a:solidFill>
                <a:srgbClr val="F25252"/>
              </a:solidFill>
              <a:latin typeface="思源黑体 CN Bold" panose="020B0800000000000000" charset="-122"/>
              <a:ea typeface="思源黑体 CN Bold" panose="020B0800000000000000" charset="-122"/>
            </a:endParaRPr>
          </a:p>
        </p:txBody>
      </p:sp>
      <p:sp>
        <p:nvSpPr>
          <p:cNvPr id="62" name="文本框 61"/>
          <p:cNvSpPr txBox="1"/>
          <p:nvPr>
            <p:custDataLst>
              <p:tags r:id="rId16"/>
            </p:custDataLst>
          </p:nvPr>
        </p:nvSpPr>
        <p:spPr>
          <a:xfrm>
            <a:off x="3418523" y="1539214"/>
            <a:ext cx="2378869" cy="706755"/>
          </a:xfrm>
          <a:prstGeom prst="rect">
            <a:avLst/>
          </a:prstGeom>
          <a:noFill/>
        </p:spPr>
        <p:txBody>
          <a:bodyPr wrap="square" rtlCol="0">
            <a:spAutoFit/>
          </a:bodyPr>
          <a:p>
            <a:pPr algn="l" fontAlgn="auto">
              <a:lnSpc>
                <a:spcPts val="1600"/>
              </a:lnSpc>
            </a:pPr>
            <a:r>
              <a:rPr lang="zh-CN" altLang="en-US" sz="1200">
                <a:solidFill>
                  <a:srgbClr val="000000">
                    <a:lumMod val="65000"/>
                    <a:lumOff val="35000"/>
                  </a:srgbClr>
                </a:solidFill>
                <a:latin typeface="思源黑体 CN Regular" panose="020B0500000000000000" charset="-122"/>
                <a:ea typeface="思源黑体 CN Regular" panose="020B0500000000000000" charset="-122"/>
              </a:rPr>
              <a:t>收敛思维则是把许多发散思维的结果由四面八方集合起来，形成一个合理的答案，具有封闭性。</a:t>
            </a:r>
            <a:endParaRPr lang="zh-CN" altLang="en-US" sz="1200">
              <a:solidFill>
                <a:srgbClr val="000000">
                  <a:lumMod val="65000"/>
                  <a:lumOff val="35000"/>
                </a:srgbClr>
              </a:solidFill>
              <a:latin typeface="思源黑体 CN Regular" panose="020B0500000000000000" charset="-122"/>
              <a:ea typeface="思源黑体 CN Regular" panose="020B0500000000000000" charset="-122"/>
            </a:endParaRPr>
          </a:p>
        </p:txBody>
      </p:sp>
      <p:pic>
        <p:nvPicPr>
          <p:cNvPr id="63" name="图片 62" descr="32313538333630393b32313538333731323bd4dacfdfbdccd3f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268629" y="2564580"/>
            <a:ext cx="384334" cy="384334"/>
          </a:xfrm>
          <a:prstGeom prst="rect">
            <a:avLst/>
          </a:prstGeom>
        </p:spPr>
      </p:pic>
      <p:pic>
        <p:nvPicPr>
          <p:cNvPr id="64" name="图片 63" descr="32313538333630393b32313538333732363bd4b6b3ccb4f0d2c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000625" y="3771397"/>
            <a:ext cx="358616" cy="358616"/>
          </a:xfrm>
          <a:prstGeom prst="rect">
            <a:avLst/>
          </a:prstGeom>
        </p:spPr>
      </p:pic>
      <p:pic>
        <p:nvPicPr>
          <p:cNvPr id="65" name="图片 64" descr="333438303937363b333438313037303bb6a8cebbb2fac6b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666649" y="3799020"/>
            <a:ext cx="356711" cy="356711"/>
          </a:xfrm>
          <a:prstGeom prst="rect">
            <a:avLst/>
          </a:prstGeom>
        </p:spPr>
      </p:pic>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11" name="图片 110"/>
          <p:cNvPicPr>
            <a:picLocks noChangeAspect="1"/>
          </p:cNvPicPr>
          <p:nvPr/>
        </p:nvPicPr>
        <p:blipFill>
          <a:blip r:embed="rId2">
            <a:extLst>
              <a:ext uri="{28A0092B-C50C-407E-A947-70E740481C1C}">
                <a14:useLocalDpi xmlns:a14="http://schemas.microsoft.com/office/drawing/2010/main" val="0"/>
              </a:ext>
            </a:extLst>
          </a:blip>
          <a:srcRect l="769" t="8025" r="76429" b="53665"/>
          <a:stretch>
            <a:fillRect/>
          </a:stretch>
        </p:blipFill>
        <p:spPr>
          <a:xfrm>
            <a:off x="891019" y="1074807"/>
            <a:ext cx="1704110" cy="1412225"/>
          </a:xfrm>
          <a:custGeom>
            <a:avLst/>
            <a:gdLst>
              <a:gd name="connsiteX0" fmla="*/ 0 w 2272146"/>
              <a:gd name="connsiteY0" fmla="*/ 0 h 1882967"/>
              <a:gd name="connsiteX1" fmla="*/ 223984 w 2272146"/>
              <a:gd name="connsiteY1" fmla="*/ 75382 h 1882967"/>
              <a:gd name="connsiteX2" fmla="*/ 2041694 w 2272146"/>
              <a:gd name="connsiteY2" fmla="*/ 503858 h 1882967"/>
              <a:gd name="connsiteX3" fmla="*/ 2272146 w 2272146"/>
              <a:gd name="connsiteY3" fmla="*/ 539161 h 1882967"/>
              <a:gd name="connsiteX4" fmla="*/ 2272146 w 2272146"/>
              <a:gd name="connsiteY4" fmla="*/ 1882967 h 1882967"/>
              <a:gd name="connsiteX5" fmla="*/ 0 w 2272146"/>
              <a:gd name="connsiteY5" fmla="*/ 1882967 h 1882967"/>
              <a:gd name="connsiteX6" fmla="*/ 0 w 2272146"/>
              <a:gd name="connsiteY6" fmla="*/ 0 h 188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882967">
                <a:moveTo>
                  <a:pt x="0" y="0"/>
                </a:moveTo>
                <a:lnTo>
                  <a:pt x="223984" y="75382"/>
                </a:lnTo>
                <a:cubicBezTo>
                  <a:pt x="769504" y="250297"/>
                  <a:pt x="1380960" y="395279"/>
                  <a:pt x="2041694" y="503858"/>
                </a:cubicBezTo>
                <a:lnTo>
                  <a:pt x="2272146" y="539161"/>
                </a:lnTo>
                <a:lnTo>
                  <a:pt x="2272146" y="1882967"/>
                </a:lnTo>
                <a:lnTo>
                  <a:pt x="0" y="1882967"/>
                </a:lnTo>
                <a:lnTo>
                  <a:pt x="0" y="0"/>
                </a:lnTo>
                <a:close/>
              </a:path>
            </a:pathLst>
          </a:custGeom>
        </p:spPr>
      </p:pic>
      <p:pic>
        <p:nvPicPr>
          <p:cNvPr id="114" name="图片 113"/>
          <p:cNvPicPr>
            <a:picLocks noChangeAspect="1"/>
          </p:cNvPicPr>
          <p:nvPr/>
        </p:nvPicPr>
        <p:blipFill>
          <a:blip r:embed="rId2">
            <a:extLst>
              <a:ext uri="{28A0092B-C50C-407E-A947-70E740481C1C}">
                <a14:useLocalDpi xmlns:a14="http://schemas.microsoft.com/office/drawing/2010/main" val="0"/>
              </a:ext>
            </a:extLst>
          </a:blip>
          <a:srcRect l="769" t="8025" r="76429" b="53665"/>
          <a:stretch>
            <a:fillRect/>
          </a:stretch>
        </p:blipFill>
        <p:spPr>
          <a:xfrm>
            <a:off x="891019" y="1074807"/>
            <a:ext cx="1704110" cy="1412225"/>
          </a:xfrm>
          <a:custGeom>
            <a:avLst/>
            <a:gdLst>
              <a:gd name="connsiteX0" fmla="*/ 0 w 2272146"/>
              <a:gd name="connsiteY0" fmla="*/ 0 h 1882967"/>
              <a:gd name="connsiteX1" fmla="*/ 223984 w 2272146"/>
              <a:gd name="connsiteY1" fmla="*/ 75382 h 1882967"/>
              <a:gd name="connsiteX2" fmla="*/ 2041694 w 2272146"/>
              <a:gd name="connsiteY2" fmla="*/ 503858 h 1882967"/>
              <a:gd name="connsiteX3" fmla="*/ 2272146 w 2272146"/>
              <a:gd name="connsiteY3" fmla="*/ 539161 h 1882967"/>
              <a:gd name="connsiteX4" fmla="*/ 2272146 w 2272146"/>
              <a:gd name="connsiteY4" fmla="*/ 1882967 h 1882967"/>
              <a:gd name="connsiteX5" fmla="*/ 0 w 2272146"/>
              <a:gd name="connsiteY5" fmla="*/ 1882967 h 1882967"/>
              <a:gd name="connsiteX6" fmla="*/ 0 w 2272146"/>
              <a:gd name="connsiteY6" fmla="*/ 0 h 188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882967">
                <a:moveTo>
                  <a:pt x="0" y="0"/>
                </a:moveTo>
                <a:lnTo>
                  <a:pt x="223984" y="75382"/>
                </a:lnTo>
                <a:cubicBezTo>
                  <a:pt x="769504" y="250297"/>
                  <a:pt x="1380960" y="395279"/>
                  <a:pt x="2041694" y="503858"/>
                </a:cubicBezTo>
                <a:lnTo>
                  <a:pt x="2272146" y="539161"/>
                </a:lnTo>
                <a:lnTo>
                  <a:pt x="2272146" y="1882967"/>
                </a:lnTo>
                <a:lnTo>
                  <a:pt x="0" y="1882967"/>
                </a:lnTo>
                <a:lnTo>
                  <a:pt x="0" y="0"/>
                </a:lnTo>
                <a:close/>
              </a:path>
            </a:pathLst>
          </a:custGeom>
        </p:spPr>
      </p:pic>
      <p:pic>
        <p:nvPicPr>
          <p:cNvPr id="113" name="图片 112"/>
          <p:cNvPicPr>
            <a:picLocks noChangeAspect="1"/>
          </p:cNvPicPr>
          <p:nvPr/>
        </p:nvPicPr>
        <p:blipFill>
          <a:blip r:embed="rId2">
            <a:extLst>
              <a:ext uri="{28A0092B-C50C-407E-A947-70E740481C1C}">
                <a14:useLocalDpi xmlns:a14="http://schemas.microsoft.com/office/drawing/2010/main" val="0"/>
              </a:ext>
            </a:extLst>
          </a:blip>
          <a:srcRect l="26004" t="19666" r="51195" b="53665"/>
          <a:stretch>
            <a:fillRect/>
          </a:stretch>
        </p:blipFill>
        <p:spPr>
          <a:xfrm>
            <a:off x="2776970" y="1503942"/>
            <a:ext cx="1704110" cy="983090"/>
          </a:xfrm>
          <a:custGeom>
            <a:avLst/>
            <a:gdLst>
              <a:gd name="connsiteX0" fmla="*/ 0 w 2272146"/>
              <a:gd name="connsiteY0" fmla="*/ 0 h 1310786"/>
              <a:gd name="connsiteX1" fmla="*/ 465056 w 2272146"/>
              <a:gd name="connsiteY1" fmla="*/ 57408 h 1310786"/>
              <a:gd name="connsiteX2" fmla="*/ 1733478 w 2272146"/>
              <a:gd name="connsiteY2" fmla="*/ 145173 h 1310786"/>
              <a:gd name="connsiteX3" fmla="*/ 2272146 w 2272146"/>
              <a:gd name="connsiteY3" fmla="*/ 154423 h 1310786"/>
              <a:gd name="connsiteX4" fmla="*/ 2272146 w 2272146"/>
              <a:gd name="connsiteY4" fmla="*/ 1310786 h 1310786"/>
              <a:gd name="connsiteX5" fmla="*/ 0 w 2272146"/>
              <a:gd name="connsiteY5" fmla="*/ 1310786 h 1310786"/>
              <a:gd name="connsiteX6" fmla="*/ 0 w 2272146"/>
              <a:gd name="connsiteY6" fmla="*/ 0 h 131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310786">
                <a:moveTo>
                  <a:pt x="0" y="0"/>
                </a:moveTo>
                <a:lnTo>
                  <a:pt x="465056" y="57408"/>
                </a:lnTo>
                <a:cubicBezTo>
                  <a:pt x="874795" y="100488"/>
                  <a:pt x="1298704" y="130171"/>
                  <a:pt x="1733478" y="145173"/>
                </a:cubicBezTo>
                <a:lnTo>
                  <a:pt x="2272146" y="154423"/>
                </a:lnTo>
                <a:lnTo>
                  <a:pt x="2272146" y="1310786"/>
                </a:lnTo>
                <a:lnTo>
                  <a:pt x="0" y="1310786"/>
                </a:lnTo>
                <a:lnTo>
                  <a:pt x="0" y="0"/>
                </a:lnTo>
                <a:close/>
              </a:path>
            </a:pathLst>
          </a:custGeom>
        </p:spPr>
      </p:pic>
      <p:pic>
        <p:nvPicPr>
          <p:cNvPr id="118" name="图片 117"/>
          <p:cNvPicPr>
            <a:picLocks noChangeAspect="1"/>
          </p:cNvPicPr>
          <p:nvPr/>
        </p:nvPicPr>
        <p:blipFill>
          <a:blip r:embed="rId2">
            <a:extLst>
              <a:ext uri="{28A0092B-C50C-407E-A947-70E740481C1C}">
                <a14:useLocalDpi xmlns:a14="http://schemas.microsoft.com/office/drawing/2010/main" val="0"/>
              </a:ext>
            </a:extLst>
          </a:blip>
          <a:srcRect l="769" t="8025" r="76429" b="53665"/>
          <a:stretch>
            <a:fillRect/>
          </a:stretch>
        </p:blipFill>
        <p:spPr>
          <a:xfrm>
            <a:off x="891019" y="1074807"/>
            <a:ext cx="1704110" cy="1412225"/>
          </a:xfrm>
          <a:custGeom>
            <a:avLst/>
            <a:gdLst>
              <a:gd name="connsiteX0" fmla="*/ 0 w 2272146"/>
              <a:gd name="connsiteY0" fmla="*/ 0 h 1882967"/>
              <a:gd name="connsiteX1" fmla="*/ 223984 w 2272146"/>
              <a:gd name="connsiteY1" fmla="*/ 75382 h 1882967"/>
              <a:gd name="connsiteX2" fmla="*/ 2041694 w 2272146"/>
              <a:gd name="connsiteY2" fmla="*/ 503858 h 1882967"/>
              <a:gd name="connsiteX3" fmla="*/ 2272146 w 2272146"/>
              <a:gd name="connsiteY3" fmla="*/ 539161 h 1882967"/>
              <a:gd name="connsiteX4" fmla="*/ 2272146 w 2272146"/>
              <a:gd name="connsiteY4" fmla="*/ 1882967 h 1882967"/>
              <a:gd name="connsiteX5" fmla="*/ 0 w 2272146"/>
              <a:gd name="connsiteY5" fmla="*/ 1882967 h 1882967"/>
              <a:gd name="connsiteX6" fmla="*/ 0 w 2272146"/>
              <a:gd name="connsiteY6" fmla="*/ 0 h 188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882967">
                <a:moveTo>
                  <a:pt x="0" y="0"/>
                </a:moveTo>
                <a:lnTo>
                  <a:pt x="223984" y="75382"/>
                </a:lnTo>
                <a:cubicBezTo>
                  <a:pt x="769504" y="250297"/>
                  <a:pt x="1380960" y="395279"/>
                  <a:pt x="2041694" y="503858"/>
                </a:cubicBezTo>
                <a:lnTo>
                  <a:pt x="2272146" y="539161"/>
                </a:lnTo>
                <a:lnTo>
                  <a:pt x="2272146" y="1882967"/>
                </a:lnTo>
                <a:lnTo>
                  <a:pt x="0" y="1882967"/>
                </a:lnTo>
                <a:lnTo>
                  <a:pt x="0" y="0"/>
                </a:lnTo>
                <a:close/>
              </a:path>
            </a:pathLst>
          </a:custGeom>
        </p:spPr>
      </p:pic>
      <p:pic>
        <p:nvPicPr>
          <p:cNvPr id="117" name="图片 116"/>
          <p:cNvPicPr>
            <a:picLocks noChangeAspect="1"/>
          </p:cNvPicPr>
          <p:nvPr/>
        </p:nvPicPr>
        <p:blipFill>
          <a:blip r:embed="rId2">
            <a:extLst>
              <a:ext uri="{28A0092B-C50C-407E-A947-70E740481C1C}">
                <a14:useLocalDpi xmlns:a14="http://schemas.microsoft.com/office/drawing/2010/main" val="0"/>
              </a:ext>
            </a:extLst>
          </a:blip>
          <a:srcRect l="26004" t="19666" r="51195" b="53665"/>
          <a:stretch>
            <a:fillRect/>
          </a:stretch>
        </p:blipFill>
        <p:spPr>
          <a:xfrm>
            <a:off x="2776970" y="1503942"/>
            <a:ext cx="1704110" cy="983090"/>
          </a:xfrm>
          <a:custGeom>
            <a:avLst/>
            <a:gdLst>
              <a:gd name="connsiteX0" fmla="*/ 0 w 2272146"/>
              <a:gd name="connsiteY0" fmla="*/ 0 h 1310786"/>
              <a:gd name="connsiteX1" fmla="*/ 465056 w 2272146"/>
              <a:gd name="connsiteY1" fmla="*/ 57408 h 1310786"/>
              <a:gd name="connsiteX2" fmla="*/ 1733478 w 2272146"/>
              <a:gd name="connsiteY2" fmla="*/ 145173 h 1310786"/>
              <a:gd name="connsiteX3" fmla="*/ 2272146 w 2272146"/>
              <a:gd name="connsiteY3" fmla="*/ 154423 h 1310786"/>
              <a:gd name="connsiteX4" fmla="*/ 2272146 w 2272146"/>
              <a:gd name="connsiteY4" fmla="*/ 1310786 h 1310786"/>
              <a:gd name="connsiteX5" fmla="*/ 0 w 2272146"/>
              <a:gd name="connsiteY5" fmla="*/ 1310786 h 1310786"/>
              <a:gd name="connsiteX6" fmla="*/ 0 w 2272146"/>
              <a:gd name="connsiteY6" fmla="*/ 0 h 131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310786">
                <a:moveTo>
                  <a:pt x="0" y="0"/>
                </a:moveTo>
                <a:lnTo>
                  <a:pt x="465056" y="57408"/>
                </a:lnTo>
                <a:cubicBezTo>
                  <a:pt x="874795" y="100488"/>
                  <a:pt x="1298704" y="130171"/>
                  <a:pt x="1733478" y="145173"/>
                </a:cubicBezTo>
                <a:lnTo>
                  <a:pt x="2272146" y="154423"/>
                </a:lnTo>
                <a:lnTo>
                  <a:pt x="2272146" y="1310786"/>
                </a:lnTo>
                <a:lnTo>
                  <a:pt x="0" y="1310786"/>
                </a:lnTo>
                <a:lnTo>
                  <a:pt x="0" y="0"/>
                </a:lnTo>
                <a:close/>
              </a:path>
            </a:pathLst>
          </a:custGeom>
        </p:spPr>
      </p:pic>
      <p:pic>
        <p:nvPicPr>
          <p:cNvPr id="116" name="图片 115"/>
          <p:cNvPicPr>
            <a:picLocks noChangeAspect="1"/>
          </p:cNvPicPr>
          <p:nvPr/>
        </p:nvPicPr>
        <p:blipFill>
          <a:blip r:embed="rId2">
            <a:extLst>
              <a:ext uri="{28A0092B-C50C-407E-A947-70E740481C1C}">
                <a14:useLocalDpi xmlns:a14="http://schemas.microsoft.com/office/drawing/2010/main" val="0"/>
              </a:ext>
            </a:extLst>
          </a:blip>
          <a:srcRect l="51238" t="19689" r="25960" b="53665"/>
          <a:stretch>
            <a:fillRect/>
          </a:stretch>
        </p:blipFill>
        <p:spPr>
          <a:xfrm>
            <a:off x="4662920" y="1504777"/>
            <a:ext cx="1704110" cy="982256"/>
          </a:xfrm>
          <a:custGeom>
            <a:avLst/>
            <a:gdLst>
              <a:gd name="connsiteX0" fmla="*/ 2272146 w 2272146"/>
              <a:gd name="connsiteY0" fmla="*/ 0 h 1309675"/>
              <a:gd name="connsiteX1" fmla="*/ 2272146 w 2272146"/>
              <a:gd name="connsiteY1" fmla="*/ 1309675 h 1309675"/>
              <a:gd name="connsiteX2" fmla="*/ 0 w 2272146"/>
              <a:gd name="connsiteY2" fmla="*/ 1309675 h 1309675"/>
              <a:gd name="connsiteX3" fmla="*/ 0 w 2272146"/>
              <a:gd name="connsiteY3" fmla="*/ 154203 h 1309675"/>
              <a:gd name="connsiteX4" fmla="*/ 257708 w 2272146"/>
              <a:gd name="connsiteY4" fmla="*/ 151671 h 1309675"/>
              <a:gd name="connsiteX5" fmla="*/ 2068509 w 2272146"/>
              <a:gd name="connsiteY5" fmla="*/ 26771 h 1309675"/>
              <a:gd name="connsiteX6" fmla="*/ 2272146 w 2272146"/>
              <a:gd name="connsiteY6" fmla="*/ 0 h 130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309675">
                <a:moveTo>
                  <a:pt x="2272146" y="0"/>
                </a:moveTo>
                <a:lnTo>
                  <a:pt x="2272146" y="1309675"/>
                </a:lnTo>
                <a:lnTo>
                  <a:pt x="0" y="1309675"/>
                </a:lnTo>
                <a:lnTo>
                  <a:pt x="0" y="154203"/>
                </a:lnTo>
                <a:lnTo>
                  <a:pt x="257708" y="151671"/>
                </a:lnTo>
                <a:cubicBezTo>
                  <a:pt x="885248" y="139313"/>
                  <a:pt x="1492062" y="96431"/>
                  <a:pt x="2068509" y="26771"/>
                </a:cubicBezTo>
                <a:lnTo>
                  <a:pt x="2272146" y="0"/>
                </a:lnTo>
                <a:close/>
              </a:path>
            </a:pathLst>
          </a:custGeom>
        </p:spPr>
      </p:pic>
      <p:pic>
        <p:nvPicPr>
          <p:cNvPr id="123" name="图片 122"/>
          <p:cNvPicPr>
            <a:picLocks noChangeAspect="1"/>
          </p:cNvPicPr>
          <p:nvPr/>
        </p:nvPicPr>
        <p:blipFill>
          <a:blip r:embed="rId2">
            <a:extLst>
              <a:ext uri="{28A0092B-C50C-407E-A947-70E740481C1C}">
                <a14:useLocalDpi xmlns:a14="http://schemas.microsoft.com/office/drawing/2010/main" val="0"/>
              </a:ext>
            </a:extLst>
          </a:blip>
          <a:srcRect l="769" t="8025" r="76429" b="53665"/>
          <a:stretch>
            <a:fillRect/>
          </a:stretch>
        </p:blipFill>
        <p:spPr>
          <a:xfrm>
            <a:off x="891019" y="1074807"/>
            <a:ext cx="1704110" cy="1412225"/>
          </a:xfrm>
          <a:custGeom>
            <a:avLst/>
            <a:gdLst>
              <a:gd name="connsiteX0" fmla="*/ 0 w 2272146"/>
              <a:gd name="connsiteY0" fmla="*/ 0 h 1882967"/>
              <a:gd name="connsiteX1" fmla="*/ 223984 w 2272146"/>
              <a:gd name="connsiteY1" fmla="*/ 75382 h 1882967"/>
              <a:gd name="connsiteX2" fmla="*/ 2041694 w 2272146"/>
              <a:gd name="connsiteY2" fmla="*/ 503858 h 1882967"/>
              <a:gd name="connsiteX3" fmla="*/ 2272146 w 2272146"/>
              <a:gd name="connsiteY3" fmla="*/ 539161 h 1882967"/>
              <a:gd name="connsiteX4" fmla="*/ 2272146 w 2272146"/>
              <a:gd name="connsiteY4" fmla="*/ 1882967 h 1882967"/>
              <a:gd name="connsiteX5" fmla="*/ 0 w 2272146"/>
              <a:gd name="connsiteY5" fmla="*/ 1882967 h 1882967"/>
              <a:gd name="connsiteX6" fmla="*/ 0 w 2272146"/>
              <a:gd name="connsiteY6" fmla="*/ 0 h 1882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882967">
                <a:moveTo>
                  <a:pt x="0" y="0"/>
                </a:moveTo>
                <a:lnTo>
                  <a:pt x="223984" y="75382"/>
                </a:lnTo>
                <a:cubicBezTo>
                  <a:pt x="769504" y="250297"/>
                  <a:pt x="1380960" y="395279"/>
                  <a:pt x="2041694" y="503858"/>
                </a:cubicBezTo>
                <a:lnTo>
                  <a:pt x="2272146" y="539161"/>
                </a:lnTo>
                <a:lnTo>
                  <a:pt x="2272146" y="1882967"/>
                </a:lnTo>
                <a:lnTo>
                  <a:pt x="0" y="1882967"/>
                </a:lnTo>
                <a:lnTo>
                  <a:pt x="0" y="0"/>
                </a:lnTo>
                <a:close/>
              </a:path>
            </a:pathLst>
          </a:custGeom>
        </p:spPr>
      </p:pic>
      <p:pic>
        <p:nvPicPr>
          <p:cNvPr id="122" name="图片 121"/>
          <p:cNvPicPr>
            <a:picLocks noChangeAspect="1"/>
          </p:cNvPicPr>
          <p:nvPr/>
        </p:nvPicPr>
        <p:blipFill>
          <a:blip r:embed="rId2">
            <a:extLst>
              <a:ext uri="{28A0092B-C50C-407E-A947-70E740481C1C}">
                <a14:useLocalDpi xmlns:a14="http://schemas.microsoft.com/office/drawing/2010/main" val="0"/>
              </a:ext>
            </a:extLst>
          </a:blip>
          <a:srcRect l="76473" t="8033" r="726" b="53665"/>
          <a:stretch>
            <a:fillRect/>
          </a:stretch>
        </p:blipFill>
        <p:spPr>
          <a:xfrm>
            <a:off x="6548871" y="1075135"/>
            <a:ext cx="1704110" cy="1411898"/>
          </a:xfrm>
          <a:custGeom>
            <a:avLst/>
            <a:gdLst>
              <a:gd name="connsiteX0" fmla="*/ 2272146 w 2272146"/>
              <a:gd name="connsiteY0" fmla="*/ 0 h 1882531"/>
              <a:gd name="connsiteX1" fmla="*/ 2272146 w 2272146"/>
              <a:gd name="connsiteY1" fmla="*/ 1882531 h 1882531"/>
              <a:gd name="connsiteX2" fmla="*/ 0 w 2272146"/>
              <a:gd name="connsiteY2" fmla="*/ 1882531 h 1882531"/>
              <a:gd name="connsiteX3" fmla="*/ 0 w 2272146"/>
              <a:gd name="connsiteY3" fmla="*/ 538078 h 1882531"/>
              <a:gd name="connsiteX4" fmla="*/ 414971 w 2272146"/>
              <a:gd name="connsiteY4" fmla="*/ 471928 h 1882531"/>
              <a:gd name="connsiteX5" fmla="*/ 2266112 w 2272146"/>
              <a:gd name="connsiteY5" fmla="*/ 2255 h 1882531"/>
              <a:gd name="connsiteX6" fmla="*/ 2272146 w 2272146"/>
              <a:gd name="connsiteY6" fmla="*/ 0 h 1882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882531">
                <a:moveTo>
                  <a:pt x="2272146" y="0"/>
                </a:moveTo>
                <a:lnTo>
                  <a:pt x="2272146" y="1882531"/>
                </a:lnTo>
                <a:lnTo>
                  <a:pt x="0" y="1882531"/>
                </a:lnTo>
                <a:lnTo>
                  <a:pt x="0" y="538078"/>
                </a:lnTo>
                <a:lnTo>
                  <a:pt x="414971" y="471928"/>
                </a:lnTo>
                <a:cubicBezTo>
                  <a:pt x="1093459" y="351774"/>
                  <a:pt x="1716782" y="192779"/>
                  <a:pt x="2266112" y="2255"/>
                </a:cubicBezTo>
                <a:lnTo>
                  <a:pt x="2272146" y="0"/>
                </a:lnTo>
                <a:close/>
              </a:path>
            </a:pathLst>
          </a:custGeom>
        </p:spPr>
      </p:pic>
      <p:pic>
        <p:nvPicPr>
          <p:cNvPr id="121" name="图片 120"/>
          <p:cNvPicPr>
            <a:picLocks noChangeAspect="1"/>
          </p:cNvPicPr>
          <p:nvPr/>
        </p:nvPicPr>
        <p:blipFill>
          <a:blip r:embed="rId2">
            <a:extLst>
              <a:ext uri="{28A0092B-C50C-407E-A947-70E740481C1C}">
                <a14:useLocalDpi xmlns:a14="http://schemas.microsoft.com/office/drawing/2010/main" val="0"/>
              </a:ext>
            </a:extLst>
          </a:blip>
          <a:srcRect l="26004" t="19666" r="51195" b="53665"/>
          <a:stretch>
            <a:fillRect/>
          </a:stretch>
        </p:blipFill>
        <p:spPr>
          <a:xfrm>
            <a:off x="2776970" y="1503942"/>
            <a:ext cx="1704110" cy="983090"/>
          </a:xfrm>
          <a:custGeom>
            <a:avLst/>
            <a:gdLst>
              <a:gd name="connsiteX0" fmla="*/ 0 w 2272146"/>
              <a:gd name="connsiteY0" fmla="*/ 0 h 1310786"/>
              <a:gd name="connsiteX1" fmla="*/ 465056 w 2272146"/>
              <a:gd name="connsiteY1" fmla="*/ 57408 h 1310786"/>
              <a:gd name="connsiteX2" fmla="*/ 1733478 w 2272146"/>
              <a:gd name="connsiteY2" fmla="*/ 145173 h 1310786"/>
              <a:gd name="connsiteX3" fmla="*/ 2272146 w 2272146"/>
              <a:gd name="connsiteY3" fmla="*/ 154423 h 1310786"/>
              <a:gd name="connsiteX4" fmla="*/ 2272146 w 2272146"/>
              <a:gd name="connsiteY4" fmla="*/ 1310786 h 1310786"/>
              <a:gd name="connsiteX5" fmla="*/ 0 w 2272146"/>
              <a:gd name="connsiteY5" fmla="*/ 1310786 h 1310786"/>
              <a:gd name="connsiteX6" fmla="*/ 0 w 2272146"/>
              <a:gd name="connsiteY6" fmla="*/ 0 h 131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310786">
                <a:moveTo>
                  <a:pt x="0" y="0"/>
                </a:moveTo>
                <a:lnTo>
                  <a:pt x="465056" y="57408"/>
                </a:lnTo>
                <a:cubicBezTo>
                  <a:pt x="874795" y="100488"/>
                  <a:pt x="1298704" y="130171"/>
                  <a:pt x="1733478" y="145173"/>
                </a:cubicBezTo>
                <a:lnTo>
                  <a:pt x="2272146" y="154423"/>
                </a:lnTo>
                <a:lnTo>
                  <a:pt x="2272146" y="1310786"/>
                </a:lnTo>
                <a:lnTo>
                  <a:pt x="0" y="1310786"/>
                </a:lnTo>
                <a:lnTo>
                  <a:pt x="0" y="0"/>
                </a:lnTo>
                <a:close/>
              </a:path>
            </a:pathLst>
          </a:custGeom>
        </p:spPr>
      </p:pic>
      <p:pic>
        <p:nvPicPr>
          <p:cNvPr id="120" name="图片 119"/>
          <p:cNvPicPr>
            <a:picLocks noChangeAspect="1"/>
          </p:cNvPicPr>
          <p:nvPr/>
        </p:nvPicPr>
        <p:blipFill>
          <a:blip r:embed="rId2">
            <a:extLst>
              <a:ext uri="{28A0092B-C50C-407E-A947-70E740481C1C}">
                <a14:useLocalDpi xmlns:a14="http://schemas.microsoft.com/office/drawing/2010/main" val="0"/>
              </a:ext>
            </a:extLst>
          </a:blip>
          <a:srcRect l="51238" t="19689" r="25960" b="53665"/>
          <a:stretch>
            <a:fillRect/>
          </a:stretch>
        </p:blipFill>
        <p:spPr>
          <a:xfrm>
            <a:off x="4662920" y="1504777"/>
            <a:ext cx="1704110" cy="982256"/>
          </a:xfrm>
          <a:custGeom>
            <a:avLst/>
            <a:gdLst>
              <a:gd name="connsiteX0" fmla="*/ 2272146 w 2272146"/>
              <a:gd name="connsiteY0" fmla="*/ 0 h 1309675"/>
              <a:gd name="connsiteX1" fmla="*/ 2272146 w 2272146"/>
              <a:gd name="connsiteY1" fmla="*/ 1309675 h 1309675"/>
              <a:gd name="connsiteX2" fmla="*/ 0 w 2272146"/>
              <a:gd name="connsiteY2" fmla="*/ 1309675 h 1309675"/>
              <a:gd name="connsiteX3" fmla="*/ 0 w 2272146"/>
              <a:gd name="connsiteY3" fmla="*/ 154203 h 1309675"/>
              <a:gd name="connsiteX4" fmla="*/ 257708 w 2272146"/>
              <a:gd name="connsiteY4" fmla="*/ 151671 h 1309675"/>
              <a:gd name="connsiteX5" fmla="*/ 2068509 w 2272146"/>
              <a:gd name="connsiteY5" fmla="*/ 26771 h 1309675"/>
              <a:gd name="connsiteX6" fmla="*/ 2272146 w 2272146"/>
              <a:gd name="connsiteY6" fmla="*/ 0 h 130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2146" h="1309675">
                <a:moveTo>
                  <a:pt x="2272146" y="0"/>
                </a:moveTo>
                <a:lnTo>
                  <a:pt x="2272146" y="1309675"/>
                </a:lnTo>
                <a:lnTo>
                  <a:pt x="0" y="1309675"/>
                </a:lnTo>
                <a:lnTo>
                  <a:pt x="0" y="154203"/>
                </a:lnTo>
                <a:lnTo>
                  <a:pt x="257708" y="151671"/>
                </a:lnTo>
                <a:cubicBezTo>
                  <a:pt x="885248" y="139313"/>
                  <a:pt x="1492062" y="96431"/>
                  <a:pt x="2068509" y="26771"/>
                </a:cubicBezTo>
                <a:lnTo>
                  <a:pt x="2272146" y="0"/>
                </a:lnTo>
                <a:close/>
              </a:path>
            </a:pathLst>
          </a:custGeom>
        </p:spPr>
      </p:pic>
      <p:grpSp>
        <p:nvGrpSpPr>
          <p:cNvPr id="10" name="组合 9"/>
          <p:cNvGrpSpPr/>
          <p:nvPr/>
        </p:nvGrpSpPr>
        <p:grpSpPr>
          <a:xfrm>
            <a:off x="3211700" y="633475"/>
            <a:ext cx="2709386" cy="368300"/>
            <a:chOff x="4282267" y="844034"/>
            <a:chExt cx="3612515" cy="491067"/>
          </a:xfrm>
        </p:grpSpPr>
        <p:sp>
          <p:nvSpPr>
            <p:cNvPr id="6" name="文本框 5"/>
            <p:cNvSpPr txBox="1"/>
            <p:nvPr/>
          </p:nvSpPr>
          <p:spPr>
            <a:xfrm>
              <a:off x="4282267" y="844034"/>
              <a:ext cx="361251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三、收敛思维的具体方法</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729615" y="2657449"/>
            <a:ext cx="1939766" cy="1545590"/>
          </a:xfrm>
          <a:prstGeom prst="rect">
            <a:avLst/>
          </a:prstGeom>
          <a:noFill/>
        </p:spPr>
        <p:txBody>
          <a:bodyPr wrap="square" rtlCol="0">
            <a:spAutoFit/>
          </a:bodyPr>
          <a:p>
            <a:r>
              <a:rPr lang="zh-CN" altLang="en-US" sz="1350">
                <a:latin typeface="宋体" panose="02010600030101010101" pitchFamily="2" charset="-122"/>
                <a:ea typeface="宋体" panose="02010600030101010101" pitchFamily="2" charset="-122"/>
              </a:rPr>
              <a:t>（一）抽象与概括</a:t>
            </a:r>
            <a:endParaRPr lang="zh-CN" altLang="en-US" sz="1350">
              <a:latin typeface="宋体" panose="02010600030101010101" pitchFamily="2" charset="-122"/>
              <a:ea typeface="宋体" panose="02010600030101010101" pitchFamily="2" charset="-122"/>
            </a:endParaRPr>
          </a:p>
          <a:p>
            <a:r>
              <a:rPr lang="zh-CN" altLang="en-US" sz="1350">
                <a:latin typeface="宋体" panose="02010600030101010101" pitchFamily="2" charset="-122"/>
                <a:ea typeface="宋体" panose="02010600030101010101" pitchFamily="2" charset="-122"/>
              </a:rPr>
              <a:t>抽象是一种思维过程，通过性状的比较，找出同类事物的相同与不同的性状。概括也是一种思维过程，是在抽象的基础上进行的。</a:t>
            </a:r>
            <a:endParaRPr lang="zh-CN" altLang="en-US" sz="1350">
              <a:latin typeface="宋体" panose="02010600030101010101" pitchFamily="2" charset="-122"/>
              <a:ea typeface="宋体" panose="02010600030101010101" pitchFamily="2" charset="-122"/>
            </a:endParaRPr>
          </a:p>
        </p:txBody>
      </p:sp>
      <p:sp>
        <p:nvSpPr>
          <p:cNvPr id="3" name="文本框 2"/>
          <p:cNvSpPr txBox="1"/>
          <p:nvPr>
            <p:custDataLst>
              <p:tags r:id="rId3"/>
            </p:custDataLst>
          </p:nvPr>
        </p:nvSpPr>
        <p:spPr>
          <a:xfrm>
            <a:off x="6548914" y="2667926"/>
            <a:ext cx="2025015" cy="1960880"/>
          </a:xfrm>
          <a:prstGeom prst="rect">
            <a:avLst/>
          </a:prstGeom>
          <a:noFill/>
        </p:spPr>
        <p:txBody>
          <a:bodyPr wrap="square" rtlCol="0">
            <a:spAutoFit/>
          </a:bodyPr>
          <a:p>
            <a:r>
              <a:rPr lang="zh-CN" altLang="en-US" sz="1350">
                <a:latin typeface="宋体" panose="02010600030101010101" pitchFamily="2" charset="-122"/>
                <a:ea typeface="宋体" panose="02010600030101010101" pitchFamily="2" charset="-122"/>
              </a:rPr>
              <a:t>（四）定性与定量分析</a:t>
            </a:r>
            <a:endParaRPr lang="zh-CN" altLang="en-US" sz="1350">
              <a:latin typeface="宋体" panose="02010600030101010101" pitchFamily="2" charset="-122"/>
              <a:ea typeface="宋体" panose="02010600030101010101" pitchFamily="2" charset="-122"/>
            </a:endParaRPr>
          </a:p>
          <a:p>
            <a:r>
              <a:rPr lang="zh-CN" altLang="en-US" sz="1350">
                <a:latin typeface="宋体" panose="02010600030101010101" pitchFamily="2" charset="-122"/>
                <a:ea typeface="宋体" panose="02010600030101010101" pitchFamily="2" charset="-122"/>
              </a:rPr>
              <a:t>定性分析就是对研究对象进行质的方面的分析。定量分析就是通过统计调查法或实验法，建立研究假设，收集精确的数据资料，然后进行统计分析和检验的研究过程。</a:t>
            </a:r>
            <a:endParaRPr lang="zh-CN" altLang="en-US" sz="1350">
              <a:latin typeface="宋体" panose="02010600030101010101" pitchFamily="2" charset="-122"/>
              <a:ea typeface="宋体" panose="02010600030101010101" pitchFamily="2" charset="-122"/>
            </a:endParaRPr>
          </a:p>
        </p:txBody>
      </p:sp>
      <p:sp>
        <p:nvSpPr>
          <p:cNvPr id="4" name="文本框 3"/>
          <p:cNvSpPr txBox="1"/>
          <p:nvPr>
            <p:custDataLst>
              <p:tags r:id="rId4"/>
            </p:custDataLst>
          </p:nvPr>
        </p:nvSpPr>
        <p:spPr>
          <a:xfrm>
            <a:off x="4609148" y="2657449"/>
            <a:ext cx="1939766" cy="1337945"/>
          </a:xfrm>
          <a:prstGeom prst="rect">
            <a:avLst/>
          </a:prstGeom>
          <a:noFill/>
        </p:spPr>
        <p:txBody>
          <a:bodyPr wrap="square" rtlCol="0">
            <a:spAutoFit/>
          </a:bodyPr>
          <a:p>
            <a:r>
              <a:rPr lang="zh-CN" altLang="en-US" sz="1350">
                <a:latin typeface="宋体" panose="02010600030101010101" pitchFamily="2" charset="-122"/>
                <a:ea typeface="宋体" panose="02010600030101010101" pitchFamily="2" charset="-122"/>
              </a:rPr>
              <a:t>（三）比较与类比</a:t>
            </a:r>
            <a:endParaRPr lang="zh-CN" altLang="en-US" sz="1350">
              <a:latin typeface="宋体" panose="02010600030101010101" pitchFamily="2" charset="-122"/>
              <a:ea typeface="宋体" panose="02010600030101010101" pitchFamily="2" charset="-122"/>
            </a:endParaRPr>
          </a:p>
          <a:p>
            <a:r>
              <a:rPr lang="zh-CN" altLang="en-US" sz="1350">
                <a:latin typeface="宋体" panose="02010600030101010101" pitchFamily="2" charset="-122"/>
                <a:ea typeface="宋体" panose="02010600030101010101" pitchFamily="2" charset="-122"/>
              </a:rPr>
              <a:t>比较与类比是一种联动性思维，不仅可以激发人们的情感，还可以启发人们的智慧，提出独特性的方法。</a:t>
            </a:r>
            <a:endParaRPr lang="zh-CN" altLang="en-US" sz="1350">
              <a:latin typeface="宋体" panose="02010600030101010101" pitchFamily="2" charset="-122"/>
              <a:ea typeface="宋体" panose="02010600030101010101" pitchFamily="2" charset="-122"/>
            </a:endParaRPr>
          </a:p>
        </p:txBody>
      </p:sp>
      <p:sp>
        <p:nvSpPr>
          <p:cNvPr id="5" name="文本框 4"/>
          <p:cNvSpPr txBox="1"/>
          <p:nvPr>
            <p:custDataLst>
              <p:tags r:id="rId5"/>
            </p:custDataLst>
          </p:nvPr>
        </p:nvSpPr>
        <p:spPr>
          <a:xfrm>
            <a:off x="2669381" y="2657449"/>
            <a:ext cx="1939766" cy="1337945"/>
          </a:xfrm>
          <a:prstGeom prst="rect">
            <a:avLst/>
          </a:prstGeom>
          <a:noFill/>
        </p:spPr>
        <p:txBody>
          <a:bodyPr wrap="square" rtlCol="0">
            <a:spAutoFit/>
          </a:bodyPr>
          <a:p>
            <a:r>
              <a:rPr lang="zh-CN" altLang="en-US" sz="1350">
                <a:latin typeface="宋体" panose="02010600030101010101" pitchFamily="2" charset="-122"/>
                <a:ea typeface="宋体" panose="02010600030101010101" pitchFamily="2" charset="-122"/>
              </a:rPr>
              <a:t>（二）归纳与演绎</a:t>
            </a:r>
            <a:endParaRPr lang="zh-CN" altLang="en-US" sz="1350">
              <a:latin typeface="宋体" panose="02010600030101010101" pitchFamily="2" charset="-122"/>
              <a:ea typeface="宋体" panose="02010600030101010101" pitchFamily="2" charset="-122"/>
            </a:endParaRPr>
          </a:p>
          <a:p>
            <a:r>
              <a:rPr lang="zh-CN" altLang="en-US" sz="1350">
                <a:latin typeface="宋体" panose="02010600030101010101" pitchFamily="2" charset="-122"/>
                <a:ea typeface="宋体" panose="02010600030101010101" pitchFamily="2" charset="-122"/>
              </a:rPr>
              <a:t>归纳法又称归纳推理，是从特殊事物推出一般结论的推理方法。演绎法又叫演绎推理，是从一到特殊。</a:t>
            </a:r>
            <a:endParaRPr lang="zh-CN" altLang="en-US" sz="1350">
              <a:latin typeface="宋体" panose="02010600030101010101" pitchFamily="2" charset="-122"/>
              <a:ea typeface="宋体" panose="02010600030101010101" pitchFamily="2" charset="-122"/>
            </a:endParaRPr>
          </a:p>
        </p:txBody>
      </p:sp>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509963" cy="1479312"/>
            <a:chOff x="3976254" y="2528454"/>
            <a:chExt cx="467995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23672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任务四 质疑思维</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03592" y="571087"/>
            <a:ext cx="2936081" cy="379616"/>
            <a:chOff x="4138122" y="760849"/>
            <a:chExt cx="3914775" cy="506154"/>
          </a:xfrm>
        </p:grpSpPr>
        <p:sp>
          <p:nvSpPr>
            <p:cNvPr id="6" name="文本框 5"/>
            <p:cNvSpPr txBox="1"/>
            <p:nvPr/>
          </p:nvSpPr>
          <p:spPr>
            <a:xfrm>
              <a:off x="4138122" y="760849"/>
              <a:ext cx="391477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一、质疑思维的含义和特征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3" name="文本框 12"/>
          <p:cNvSpPr txBox="1"/>
          <p:nvPr/>
        </p:nvSpPr>
        <p:spPr>
          <a:xfrm>
            <a:off x="699611" y="1447297"/>
            <a:ext cx="3570923" cy="258445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质疑思维是指人们在原有事物的状态下，通过“为什么”的适当提问，综合应用多种思维，改变原有条件而产生新事物、新观念、新方案的思维。质疑思维最显著的特征就是疑问性。除了疑问性外，还具有追问性特征。通过不断地追问，可以获得很多新的信息，从而达到目的，因此质疑思维还有一个特征就是知晓性。</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2"/>
            </p:custDataLst>
          </p:nvPr>
        </p:nvPicPr>
        <p:blipFill>
          <a:blip r:embed="rId3"/>
          <a:stretch>
            <a:fillRect/>
          </a:stretch>
        </p:blipFill>
        <p:spPr>
          <a:xfrm>
            <a:off x="4572000" y="1164405"/>
            <a:ext cx="4141470" cy="2660809"/>
          </a:xfrm>
          <a:prstGeom prst="rect">
            <a:avLst/>
          </a:prstGeom>
          <a:noFill/>
          <a:ln w="9525">
            <a:noFill/>
          </a:ln>
        </p:spPr>
      </p:pic>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801178" y="2226442"/>
            <a:ext cx="5351780" cy="714375"/>
          </a:xfrm>
          <a:prstGeom prst="rect">
            <a:avLst/>
          </a:prstGeom>
          <a:noFill/>
        </p:spPr>
        <p:txBody>
          <a:bodyPr wrap="non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项目三　开拓创新思维</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0164" y="2208807"/>
            <a:ext cx="8572500" cy="855335"/>
            <a:chOff x="360218" y="3083026"/>
            <a:chExt cx="11430000" cy="1140447"/>
          </a:xfrm>
        </p:grpSpPr>
        <p:sp>
          <p:nvSpPr>
            <p:cNvPr id="25" name="任意多边形: 形状 24"/>
            <p:cNvSpPr/>
            <p:nvPr/>
          </p:nvSpPr>
          <p:spPr>
            <a:xfrm>
              <a:off x="360218" y="3083026"/>
              <a:ext cx="11430000" cy="851766"/>
            </a:xfrm>
            <a:custGeom>
              <a:avLst/>
              <a:gdLst>
                <a:gd name="connsiteX0" fmla="*/ 0 w 11430000"/>
                <a:gd name="connsiteY0" fmla="*/ 463738 h 851766"/>
                <a:gd name="connsiteX1" fmla="*/ 2133600 w 11430000"/>
                <a:gd name="connsiteY1" fmla="*/ 6538 h 851766"/>
                <a:gd name="connsiteX2" fmla="*/ 3962400 w 11430000"/>
                <a:gd name="connsiteY2" fmla="*/ 768538 h 851766"/>
                <a:gd name="connsiteX3" fmla="*/ 5763491 w 11430000"/>
                <a:gd name="connsiteY3" fmla="*/ 131229 h 851766"/>
                <a:gd name="connsiteX4" fmla="*/ 7592291 w 11430000"/>
                <a:gd name="connsiteY4" fmla="*/ 851665 h 851766"/>
                <a:gd name="connsiteX5" fmla="*/ 9199418 w 11430000"/>
                <a:gd name="connsiteY5" fmla="*/ 186647 h 851766"/>
                <a:gd name="connsiteX6" fmla="*/ 11430000 w 11430000"/>
                <a:gd name="connsiteY6" fmla="*/ 533010 h 85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00" h="851766">
                  <a:moveTo>
                    <a:pt x="0" y="463738"/>
                  </a:moveTo>
                  <a:cubicBezTo>
                    <a:pt x="736600" y="209738"/>
                    <a:pt x="1473200" y="-44262"/>
                    <a:pt x="2133600" y="6538"/>
                  </a:cubicBezTo>
                  <a:cubicBezTo>
                    <a:pt x="2794000" y="57338"/>
                    <a:pt x="3357418" y="747756"/>
                    <a:pt x="3962400" y="768538"/>
                  </a:cubicBezTo>
                  <a:cubicBezTo>
                    <a:pt x="4567382" y="789320"/>
                    <a:pt x="5158509" y="117374"/>
                    <a:pt x="5763491" y="131229"/>
                  </a:cubicBezTo>
                  <a:cubicBezTo>
                    <a:pt x="6368473" y="145083"/>
                    <a:pt x="7019637" y="842429"/>
                    <a:pt x="7592291" y="851665"/>
                  </a:cubicBezTo>
                  <a:cubicBezTo>
                    <a:pt x="8164945" y="860901"/>
                    <a:pt x="8559800" y="239756"/>
                    <a:pt x="9199418" y="186647"/>
                  </a:cubicBezTo>
                  <a:cubicBezTo>
                    <a:pt x="9839036" y="133538"/>
                    <a:pt x="11085945" y="618446"/>
                    <a:pt x="11430000" y="533010"/>
                  </a:cubicBezTo>
                </a:path>
              </a:pathLst>
            </a:custGeom>
            <a:noFill/>
            <a:ln>
              <a:solidFill>
                <a:srgbClr val="4F5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6" name="任意多边形: 形状 95"/>
            <p:cNvSpPr/>
            <p:nvPr/>
          </p:nvSpPr>
          <p:spPr>
            <a:xfrm>
              <a:off x="360218" y="3179253"/>
              <a:ext cx="11430000" cy="851766"/>
            </a:xfrm>
            <a:custGeom>
              <a:avLst/>
              <a:gdLst>
                <a:gd name="connsiteX0" fmla="*/ 0 w 11430000"/>
                <a:gd name="connsiteY0" fmla="*/ 463738 h 851766"/>
                <a:gd name="connsiteX1" fmla="*/ 2133600 w 11430000"/>
                <a:gd name="connsiteY1" fmla="*/ 6538 h 851766"/>
                <a:gd name="connsiteX2" fmla="*/ 3962400 w 11430000"/>
                <a:gd name="connsiteY2" fmla="*/ 768538 h 851766"/>
                <a:gd name="connsiteX3" fmla="*/ 5763491 w 11430000"/>
                <a:gd name="connsiteY3" fmla="*/ 131229 h 851766"/>
                <a:gd name="connsiteX4" fmla="*/ 7592291 w 11430000"/>
                <a:gd name="connsiteY4" fmla="*/ 851665 h 851766"/>
                <a:gd name="connsiteX5" fmla="*/ 9199418 w 11430000"/>
                <a:gd name="connsiteY5" fmla="*/ 186647 h 851766"/>
                <a:gd name="connsiteX6" fmla="*/ 11430000 w 11430000"/>
                <a:gd name="connsiteY6" fmla="*/ 533010 h 85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00" h="851766">
                  <a:moveTo>
                    <a:pt x="0" y="463738"/>
                  </a:moveTo>
                  <a:cubicBezTo>
                    <a:pt x="736600" y="209738"/>
                    <a:pt x="1473200" y="-44262"/>
                    <a:pt x="2133600" y="6538"/>
                  </a:cubicBezTo>
                  <a:cubicBezTo>
                    <a:pt x="2794000" y="57338"/>
                    <a:pt x="3357418" y="747756"/>
                    <a:pt x="3962400" y="768538"/>
                  </a:cubicBezTo>
                  <a:cubicBezTo>
                    <a:pt x="4567382" y="789320"/>
                    <a:pt x="5158509" y="117374"/>
                    <a:pt x="5763491" y="131229"/>
                  </a:cubicBezTo>
                  <a:cubicBezTo>
                    <a:pt x="6368473" y="145083"/>
                    <a:pt x="7019637" y="842429"/>
                    <a:pt x="7592291" y="851665"/>
                  </a:cubicBezTo>
                  <a:cubicBezTo>
                    <a:pt x="8164945" y="860901"/>
                    <a:pt x="8559800" y="239756"/>
                    <a:pt x="9199418" y="186647"/>
                  </a:cubicBezTo>
                  <a:cubicBezTo>
                    <a:pt x="9839036" y="133538"/>
                    <a:pt x="11085945" y="618446"/>
                    <a:pt x="11430000" y="533010"/>
                  </a:cubicBezTo>
                </a:path>
              </a:pathLst>
            </a:custGeom>
            <a:noFill/>
            <a:ln>
              <a:solidFill>
                <a:srgbClr val="4F5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7" name="任意多边形: 形状 96"/>
            <p:cNvSpPr/>
            <p:nvPr/>
          </p:nvSpPr>
          <p:spPr>
            <a:xfrm>
              <a:off x="360218" y="3275480"/>
              <a:ext cx="11430000" cy="851766"/>
            </a:xfrm>
            <a:custGeom>
              <a:avLst/>
              <a:gdLst>
                <a:gd name="connsiteX0" fmla="*/ 0 w 11430000"/>
                <a:gd name="connsiteY0" fmla="*/ 463738 h 851766"/>
                <a:gd name="connsiteX1" fmla="*/ 2133600 w 11430000"/>
                <a:gd name="connsiteY1" fmla="*/ 6538 h 851766"/>
                <a:gd name="connsiteX2" fmla="*/ 3962400 w 11430000"/>
                <a:gd name="connsiteY2" fmla="*/ 768538 h 851766"/>
                <a:gd name="connsiteX3" fmla="*/ 5763491 w 11430000"/>
                <a:gd name="connsiteY3" fmla="*/ 131229 h 851766"/>
                <a:gd name="connsiteX4" fmla="*/ 7592291 w 11430000"/>
                <a:gd name="connsiteY4" fmla="*/ 851665 h 851766"/>
                <a:gd name="connsiteX5" fmla="*/ 9199418 w 11430000"/>
                <a:gd name="connsiteY5" fmla="*/ 186647 h 851766"/>
                <a:gd name="connsiteX6" fmla="*/ 11430000 w 11430000"/>
                <a:gd name="connsiteY6" fmla="*/ 533010 h 85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00" h="851766">
                  <a:moveTo>
                    <a:pt x="0" y="463738"/>
                  </a:moveTo>
                  <a:cubicBezTo>
                    <a:pt x="736600" y="209738"/>
                    <a:pt x="1473200" y="-44262"/>
                    <a:pt x="2133600" y="6538"/>
                  </a:cubicBezTo>
                  <a:cubicBezTo>
                    <a:pt x="2794000" y="57338"/>
                    <a:pt x="3357418" y="747756"/>
                    <a:pt x="3962400" y="768538"/>
                  </a:cubicBezTo>
                  <a:cubicBezTo>
                    <a:pt x="4567382" y="789320"/>
                    <a:pt x="5158509" y="117374"/>
                    <a:pt x="5763491" y="131229"/>
                  </a:cubicBezTo>
                  <a:cubicBezTo>
                    <a:pt x="6368473" y="145083"/>
                    <a:pt x="7019637" y="842429"/>
                    <a:pt x="7592291" y="851665"/>
                  </a:cubicBezTo>
                  <a:cubicBezTo>
                    <a:pt x="8164945" y="860901"/>
                    <a:pt x="8559800" y="239756"/>
                    <a:pt x="9199418" y="186647"/>
                  </a:cubicBezTo>
                  <a:cubicBezTo>
                    <a:pt x="9839036" y="133538"/>
                    <a:pt x="11085945" y="618446"/>
                    <a:pt x="11430000" y="533010"/>
                  </a:cubicBezTo>
                </a:path>
              </a:pathLst>
            </a:custGeom>
            <a:noFill/>
            <a:ln>
              <a:solidFill>
                <a:srgbClr val="4F5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8" name="任意多边形: 形状 97"/>
            <p:cNvSpPr/>
            <p:nvPr/>
          </p:nvSpPr>
          <p:spPr>
            <a:xfrm>
              <a:off x="360218" y="3371707"/>
              <a:ext cx="11430000" cy="851766"/>
            </a:xfrm>
            <a:custGeom>
              <a:avLst/>
              <a:gdLst>
                <a:gd name="connsiteX0" fmla="*/ 0 w 11430000"/>
                <a:gd name="connsiteY0" fmla="*/ 463738 h 851766"/>
                <a:gd name="connsiteX1" fmla="*/ 2133600 w 11430000"/>
                <a:gd name="connsiteY1" fmla="*/ 6538 h 851766"/>
                <a:gd name="connsiteX2" fmla="*/ 3962400 w 11430000"/>
                <a:gd name="connsiteY2" fmla="*/ 768538 h 851766"/>
                <a:gd name="connsiteX3" fmla="*/ 5763491 w 11430000"/>
                <a:gd name="connsiteY3" fmla="*/ 131229 h 851766"/>
                <a:gd name="connsiteX4" fmla="*/ 7592291 w 11430000"/>
                <a:gd name="connsiteY4" fmla="*/ 851665 h 851766"/>
                <a:gd name="connsiteX5" fmla="*/ 9199418 w 11430000"/>
                <a:gd name="connsiteY5" fmla="*/ 186647 h 851766"/>
                <a:gd name="connsiteX6" fmla="*/ 11430000 w 11430000"/>
                <a:gd name="connsiteY6" fmla="*/ 533010 h 85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00" h="851766">
                  <a:moveTo>
                    <a:pt x="0" y="463738"/>
                  </a:moveTo>
                  <a:cubicBezTo>
                    <a:pt x="736600" y="209738"/>
                    <a:pt x="1473200" y="-44262"/>
                    <a:pt x="2133600" y="6538"/>
                  </a:cubicBezTo>
                  <a:cubicBezTo>
                    <a:pt x="2794000" y="57338"/>
                    <a:pt x="3357418" y="747756"/>
                    <a:pt x="3962400" y="768538"/>
                  </a:cubicBezTo>
                  <a:cubicBezTo>
                    <a:pt x="4567382" y="789320"/>
                    <a:pt x="5158509" y="117374"/>
                    <a:pt x="5763491" y="131229"/>
                  </a:cubicBezTo>
                  <a:cubicBezTo>
                    <a:pt x="6368473" y="145083"/>
                    <a:pt x="7019637" y="842429"/>
                    <a:pt x="7592291" y="851665"/>
                  </a:cubicBezTo>
                  <a:cubicBezTo>
                    <a:pt x="8164945" y="860901"/>
                    <a:pt x="8559800" y="239756"/>
                    <a:pt x="9199418" y="186647"/>
                  </a:cubicBezTo>
                  <a:cubicBezTo>
                    <a:pt x="9839036" y="133538"/>
                    <a:pt x="11085945" y="618446"/>
                    <a:pt x="11430000" y="533010"/>
                  </a:cubicBezTo>
                </a:path>
              </a:pathLst>
            </a:custGeom>
            <a:noFill/>
            <a:ln>
              <a:solidFill>
                <a:srgbClr val="4F5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0" name="组合 9"/>
          <p:cNvGrpSpPr/>
          <p:nvPr/>
        </p:nvGrpSpPr>
        <p:grpSpPr>
          <a:xfrm>
            <a:off x="3296473" y="633475"/>
            <a:ext cx="2326005" cy="368300"/>
            <a:chOff x="4395297" y="844034"/>
            <a:chExt cx="3101340" cy="491067"/>
          </a:xfrm>
        </p:grpSpPr>
        <p:sp>
          <p:nvSpPr>
            <p:cNvPr id="6" name="文本框 5"/>
            <p:cNvSpPr txBox="1"/>
            <p:nvPr/>
          </p:nvSpPr>
          <p:spPr>
            <a:xfrm>
              <a:off x="4395297" y="844034"/>
              <a:ext cx="310134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二、质疑思维的过程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4" name="组合 3"/>
          <p:cNvGrpSpPr/>
          <p:nvPr/>
        </p:nvGrpSpPr>
        <p:grpSpPr>
          <a:xfrm>
            <a:off x="1569029" y="2104609"/>
            <a:ext cx="768927" cy="1153206"/>
            <a:chOff x="1759528" y="2916382"/>
            <a:chExt cx="1025236" cy="1537608"/>
          </a:xfrm>
          <a:solidFill>
            <a:srgbClr val="9EA1C6"/>
          </a:solidFill>
        </p:grpSpPr>
        <p:sp>
          <p:nvSpPr>
            <p:cNvPr id="2" name="泪滴形 1"/>
            <p:cNvSpPr/>
            <p:nvPr/>
          </p:nvSpPr>
          <p:spPr>
            <a:xfrm rot="8100000">
              <a:off x="1759528" y="2916382"/>
              <a:ext cx="1025236" cy="102523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椭圆 2"/>
            <p:cNvSpPr/>
            <p:nvPr/>
          </p:nvSpPr>
          <p:spPr>
            <a:xfrm>
              <a:off x="2119746" y="4149190"/>
              <a:ext cx="304800" cy="30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3" name="组合 42"/>
          <p:cNvGrpSpPr/>
          <p:nvPr/>
        </p:nvGrpSpPr>
        <p:grpSpPr>
          <a:xfrm flipV="1">
            <a:off x="2878283" y="2104609"/>
            <a:ext cx="768927" cy="1153206"/>
            <a:chOff x="1759528" y="2916382"/>
            <a:chExt cx="1025236" cy="1537608"/>
          </a:xfrm>
          <a:solidFill>
            <a:srgbClr val="E5E5F4"/>
          </a:solidFill>
        </p:grpSpPr>
        <p:sp>
          <p:nvSpPr>
            <p:cNvPr id="44" name="泪滴形 43"/>
            <p:cNvSpPr/>
            <p:nvPr/>
          </p:nvSpPr>
          <p:spPr>
            <a:xfrm rot="8100000">
              <a:off x="1759528" y="2916382"/>
              <a:ext cx="1025236" cy="102523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椭圆 44"/>
            <p:cNvSpPr/>
            <p:nvPr/>
          </p:nvSpPr>
          <p:spPr>
            <a:xfrm>
              <a:off x="2119746" y="4149190"/>
              <a:ext cx="304800" cy="30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6" name="组合 45"/>
          <p:cNvGrpSpPr/>
          <p:nvPr/>
        </p:nvGrpSpPr>
        <p:grpSpPr>
          <a:xfrm>
            <a:off x="4187537" y="2104609"/>
            <a:ext cx="768927" cy="1153206"/>
            <a:chOff x="1759528" y="2916382"/>
            <a:chExt cx="1025236" cy="1537608"/>
          </a:xfrm>
          <a:solidFill>
            <a:srgbClr val="9EA1C6"/>
          </a:solidFill>
        </p:grpSpPr>
        <p:sp>
          <p:nvSpPr>
            <p:cNvPr id="47" name="泪滴形 46"/>
            <p:cNvSpPr/>
            <p:nvPr/>
          </p:nvSpPr>
          <p:spPr>
            <a:xfrm rot="8100000">
              <a:off x="1759528" y="2916382"/>
              <a:ext cx="1025236" cy="102523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椭圆 47"/>
            <p:cNvSpPr/>
            <p:nvPr/>
          </p:nvSpPr>
          <p:spPr>
            <a:xfrm>
              <a:off x="2119746" y="4149190"/>
              <a:ext cx="304800" cy="30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9" name="组合 48"/>
          <p:cNvGrpSpPr/>
          <p:nvPr/>
        </p:nvGrpSpPr>
        <p:grpSpPr>
          <a:xfrm flipV="1">
            <a:off x="5496791" y="2104609"/>
            <a:ext cx="768927" cy="1153206"/>
            <a:chOff x="1759528" y="2916382"/>
            <a:chExt cx="1025236" cy="1537608"/>
          </a:xfrm>
          <a:solidFill>
            <a:srgbClr val="E5E5F4"/>
          </a:solidFill>
        </p:grpSpPr>
        <p:sp>
          <p:nvSpPr>
            <p:cNvPr id="50" name="泪滴形 49"/>
            <p:cNvSpPr/>
            <p:nvPr/>
          </p:nvSpPr>
          <p:spPr>
            <a:xfrm rot="8100000">
              <a:off x="1759528" y="2916382"/>
              <a:ext cx="1025236" cy="102523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椭圆 50"/>
            <p:cNvSpPr/>
            <p:nvPr/>
          </p:nvSpPr>
          <p:spPr>
            <a:xfrm>
              <a:off x="2119746" y="4149190"/>
              <a:ext cx="304800" cy="30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2" name="组合 51"/>
          <p:cNvGrpSpPr/>
          <p:nvPr/>
        </p:nvGrpSpPr>
        <p:grpSpPr>
          <a:xfrm>
            <a:off x="6806045" y="2104609"/>
            <a:ext cx="768927" cy="1153206"/>
            <a:chOff x="1759528" y="2916382"/>
            <a:chExt cx="1025236" cy="1537608"/>
          </a:xfrm>
          <a:solidFill>
            <a:srgbClr val="9EA1C6"/>
          </a:solidFill>
        </p:grpSpPr>
        <p:sp>
          <p:nvSpPr>
            <p:cNvPr id="53" name="泪滴形 52"/>
            <p:cNvSpPr/>
            <p:nvPr/>
          </p:nvSpPr>
          <p:spPr>
            <a:xfrm rot="8100000">
              <a:off x="1759528" y="2916382"/>
              <a:ext cx="1025236" cy="102523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椭圆 53"/>
            <p:cNvSpPr/>
            <p:nvPr/>
          </p:nvSpPr>
          <p:spPr>
            <a:xfrm>
              <a:off x="2119746" y="4149190"/>
              <a:ext cx="304800" cy="304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1" name="椭圆 10"/>
          <p:cNvSpPr/>
          <p:nvPr/>
        </p:nvSpPr>
        <p:spPr>
          <a:xfrm>
            <a:off x="1690635" y="2235796"/>
            <a:ext cx="525714" cy="525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7" name="椭圆 56"/>
          <p:cNvSpPr/>
          <p:nvPr/>
        </p:nvSpPr>
        <p:spPr>
          <a:xfrm>
            <a:off x="2999889" y="2610495"/>
            <a:ext cx="525714" cy="525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8" name="椭圆 57"/>
          <p:cNvSpPr/>
          <p:nvPr/>
        </p:nvSpPr>
        <p:spPr>
          <a:xfrm>
            <a:off x="4319534" y="2234296"/>
            <a:ext cx="525714" cy="525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9" name="椭圆 58"/>
          <p:cNvSpPr/>
          <p:nvPr/>
        </p:nvSpPr>
        <p:spPr>
          <a:xfrm>
            <a:off x="5622734" y="2617801"/>
            <a:ext cx="525714" cy="525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0" name="椭圆 59"/>
          <p:cNvSpPr/>
          <p:nvPr/>
        </p:nvSpPr>
        <p:spPr>
          <a:xfrm>
            <a:off x="6927651" y="2239692"/>
            <a:ext cx="525714" cy="525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3" name="图形 1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91079" y="2329638"/>
            <a:ext cx="331268" cy="331268"/>
          </a:xfrm>
          <a:prstGeom prst="rect">
            <a:avLst/>
          </a:prstGeom>
        </p:spPr>
      </p:pic>
      <p:pic>
        <p:nvPicPr>
          <p:cNvPr id="16" name="图形 1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23223" y="2327986"/>
            <a:ext cx="334570" cy="334570"/>
          </a:xfrm>
          <a:prstGeom prst="rect">
            <a:avLst/>
          </a:prstGeom>
        </p:spPr>
      </p:pic>
      <p:pic>
        <p:nvPicPr>
          <p:cNvPr id="18" name="图形 1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33066" y="2729649"/>
            <a:ext cx="303520" cy="303520"/>
          </a:xfrm>
          <a:prstGeom prst="rect">
            <a:avLst/>
          </a:prstGeom>
        </p:spPr>
      </p:pic>
      <p:pic>
        <p:nvPicPr>
          <p:cNvPr id="20" name="图形 1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103091" y="2721004"/>
            <a:ext cx="319310" cy="319310"/>
          </a:xfrm>
          <a:prstGeom prst="rect">
            <a:avLst/>
          </a:prstGeom>
        </p:spPr>
      </p:pic>
      <p:pic>
        <p:nvPicPr>
          <p:cNvPr id="22" name="图形 2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07501" y="2354869"/>
            <a:ext cx="284566" cy="284566"/>
          </a:xfrm>
          <a:prstGeom prst="rect">
            <a:avLst/>
          </a:prstGeom>
        </p:spPr>
      </p:pic>
      <p:sp>
        <p:nvSpPr>
          <p:cNvPr id="72" name="文本框 71"/>
          <p:cNvSpPr txBox="1"/>
          <p:nvPr/>
        </p:nvSpPr>
        <p:spPr>
          <a:xfrm>
            <a:off x="1018223" y="3654716"/>
            <a:ext cx="1857375" cy="829945"/>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宋体" panose="02010600030101010101" pitchFamily="2" charset="-122"/>
              </a:rPr>
              <a:t>（1）起疑。面对某种情况产生疑问，开始思考“这是为什么呢？”“会怎么样呢？”</a:t>
            </a:r>
            <a:endParaRPr lang="en-US" alt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76" name="文本框 75"/>
          <p:cNvSpPr txBox="1"/>
          <p:nvPr/>
        </p:nvSpPr>
        <p:spPr>
          <a:xfrm>
            <a:off x="3876675" y="3654716"/>
            <a:ext cx="1460659" cy="829945"/>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（3）提问。通过对该情况提出疑问来寻求准确答案、观念和理论。</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sp>
        <p:nvSpPr>
          <p:cNvPr id="81" name="文本框 80"/>
          <p:cNvSpPr txBox="1"/>
          <p:nvPr/>
        </p:nvSpPr>
        <p:spPr>
          <a:xfrm>
            <a:off x="6522244" y="3654716"/>
            <a:ext cx="1598771" cy="829945"/>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（5）知晓。知晓是质疑思维的最高层次，也是质疑思维过程的终极目标。</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sp>
        <p:nvSpPr>
          <p:cNvPr id="90" name="文本框 89"/>
          <p:cNvSpPr txBox="1"/>
          <p:nvPr/>
        </p:nvSpPr>
        <p:spPr>
          <a:xfrm>
            <a:off x="5182076" y="1103445"/>
            <a:ext cx="1772126" cy="1014730"/>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（4）追问。追问就是由第一次所提出的问题，再提问并一直追问下去，直到找出其产生问题的根源或解决问题的思路。</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sp>
        <p:nvSpPr>
          <p:cNvPr id="95" name="文本框 94"/>
          <p:cNvSpPr txBox="1"/>
          <p:nvPr/>
        </p:nvSpPr>
        <p:spPr>
          <a:xfrm>
            <a:off x="2326005" y="1103445"/>
            <a:ext cx="1844040" cy="1014730"/>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（2）定向。产生疑问后，确定问题的方向，把握问题是出在哪里，可能会和哪些现象或原理有关。</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spTree>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52194" y="633475"/>
            <a:ext cx="2376170" cy="368300"/>
            <a:chOff x="4469592" y="844034"/>
            <a:chExt cx="3168226" cy="491066"/>
          </a:xfrm>
        </p:grpSpPr>
        <p:sp>
          <p:nvSpPr>
            <p:cNvPr id="6" name="文本框 5"/>
            <p:cNvSpPr txBox="1"/>
            <p:nvPr/>
          </p:nvSpPr>
          <p:spPr>
            <a:xfrm>
              <a:off x="4469592" y="844034"/>
              <a:ext cx="3168226"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三、质疑思维的作用</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7" name="组合 16"/>
          <p:cNvGrpSpPr/>
          <p:nvPr/>
        </p:nvGrpSpPr>
        <p:grpSpPr>
          <a:xfrm rot="821553">
            <a:off x="3419630" y="1577837"/>
            <a:ext cx="2304740" cy="2367344"/>
            <a:chOff x="4924899" y="2337209"/>
            <a:chExt cx="3072987" cy="3156459"/>
          </a:xfrm>
        </p:grpSpPr>
        <p:grpSp>
          <p:nvGrpSpPr>
            <p:cNvPr id="15" name="组合 14"/>
            <p:cNvGrpSpPr/>
            <p:nvPr/>
          </p:nvGrpSpPr>
          <p:grpSpPr>
            <a:xfrm rot="20993607">
              <a:off x="5464650" y="2337209"/>
              <a:ext cx="1626382" cy="1624694"/>
              <a:chOff x="5065364" y="2175162"/>
              <a:chExt cx="1626382" cy="1624694"/>
            </a:xfrm>
          </p:grpSpPr>
          <p:sp>
            <p:nvSpPr>
              <p:cNvPr id="124" name="任意多边形: 形状 123"/>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3" name="任意多边形: 形状 122"/>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1" name="任意多边形: 形状 120"/>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17" name="任意多边形: 形状 116"/>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2" name="组合 131"/>
            <p:cNvGrpSpPr/>
            <p:nvPr/>
          </p:nvGrpSpPr>
          <p:grpSpPr>
            <a:xfrm rot="15737638">
              <a:off x="4924055" y="3230320"/>
              <a:ext cx="1626382" cy="1624694"/>
              <a:chOff x="5065364" y="2175162"/>
              <a:chExt cx="1626382" cy="1624694"/>
            </a:xfrm>
          </p:grpSpPr>
          <p:sp>
            <p:nvSpPr>
              <p:cNvPr id="133" name="任意多边形: 形状 13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4" name="任意多边形: 形状 13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5" name="任意多边形: 形状 13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6" name="任意多边形: 形状 13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7" name="组合 136"/>
            <p:cNvGrpSpPr/>
            <p:nvPr/>
          </p:nvGrpSpPr>
          <p:grpSpPr>
            <a:xfrm rot="10122190">
              <a:off x="5807708" y="3868974"/>
              <a:ext cx="1626382" cy="1624694"/>
              <a:chOff x="5065364" y="2175162"/>
              <a:chExt cx="1626382" cy="1624694"/>
            </a:xfrm>
          </p:grpSpPr>
          <p:sp>
            <p:nvSpPr>
              <p:cNvPr id="138" name="任意多边形: 形状 137"/>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9" name="任意多边形: 形状 138"/>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0" name="任意多边形: 形状 139"/>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1" name="任意多边形: 形状 140"/>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42" name="组合 141"/>
            <p:cNvGrpSpPr/>
            <p:nvPr/>
          </p:nvGrpSpPr>
          <p:grpSpPr>
            <a:xfrm rot="4851272">
              <a:off x="6372348" y="2955866"/>
              <a:ext cx="1626382" cy="1624694"/>
              <a:chOff x="5065364" y="2175162"/>
              <a:chExt cx="1626382" cy="1624694"/>
            </a:xfrm>
          </p:grpSpPr>
          <p:sp>
            <p:nvSpPr>
              <p:cNvPr id="143" name="任意多边形: 形状 14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4" name="任意多边形: 形状 14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5" name="任意多边形: 形状 14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6" name="任意多边形: 形状 14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pic>
        <p:nvPicPr>
          <p:cNvPr id="21" name="图形 2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50526" y="2673055"/>
            <a:ext cx="322964" cy="322964"/>
          </a:xfrm>
          <a:prstGeom prst="rect">
            <a:avLst/>
          </a:prstGeom>
        </p:spPr>
      </p:pic>
      <p:pic>
        <p:nvPicPr>
          <p:cNvPr id="28" name="图形 2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50893" y="3321903"/>
            <a:ext cx="278469" cy="278469"/>
          </a:xfrm>
          <a:prstGeom prst="rect">
            <a:avLst/>
          </a:prstGeom>
        </p:spPr>
      </p:pic>
      <p:pic>
        <p:nvPicPr>
          <p:cNvPr id="30" name="图形 2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779154" y="2540743"/>
            <a:ext cx="286532" cy="286532"/>
          </a:xfrm>
          <a:prstGeom prst="rect">
            <a:avLst/>
          </a:prstGeom>
        </p:spPr>
      </p:pic>
      <p:pic>
        <p:nvPicPr>
          <p:cNvPr id="32" name="图形 31"/>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19170" y="1879505"/>
            <a:ext cx="300257" cy="300257"/>
          </a:xfrm>
          <a:prstGeom prst="rect">
            <a:avLst/>
          </a:prstGeom>
        </p:spPr>
      </p:pic>
      <p:sp>
        <p:nvSpPr>
          <p:cNvPr id="147" name="文本框 146"/>
          <p:cNvSpPr txBox="1"/>
          <p:nvPr/>
        </p:nvSpPr>
        <p:spPr>
          <a:xfrm>
            <a:off x="1309211" y="1709235"/>
            <a:ext cx="1916430" cy="783590"/>
          </a:xfrm>
          <a:prstGeom prst="rect">
            <a:avLst/>
          </a:prstGeom>
          <a:noFill/>
        </p:spPr>
        <p:txBody>
          <a:bodyPr wrap="square" rtlCol="0">
            <a:spAutoFit/>
          </a:bodyPr>
          <a:lstStyle/>
          <a:p>
            <a:pPr algn="l"/>
            <a:r>
              <a:rPr lang="zh-CN" altLang="en-US" sz="1500">
                <a:latin typeface="微软雅黑" panose="020B0503020204020204" charset="-122"/>
                <a:ea typeface="微软雅黑" panose="020B0503020204020204" charset="-122"/>
                <a:cs typeface="微软雅黑" panose="020B0503020204020204" charset="-122"/>
              </a:rPr>
              <a:t>（l）有利于培养人的独立思考能力，破除消极思维定式。</a:t>
            </a:r>
            <a:endParaRPr lang="zh-CN" altLang="en-US" sz="1500">
              <a:latin typeface="微软雅黑" panose="020B0503020204020204" charset="-122"/>
              <a:ea typeface="微软雅黑" panose="020B0503020204020204" charset="-122"/>
              <a:cs typeface="微软雅黑" panose="020B0503020204020204" charset="-122"/>
            </a:endParaRPr>
          </a:p>
        </p:txBody>
      </p:sp>
      <p:sp>
        <p:nvSpPr>
          <p:cNvPr id="150" name="文本框 149"/>
          <p:cNvSpPr txBox="1"/>
          <p:nvPr/>
        </p:nvSpPr>
        <p:spPr>
          <a:xfrm>
            <a:off x="1403509" y="2993681"/>
            <a:ext cx="1822133" cy="783590"/>
          </a:xfrm>
          <a:prstGeom prst="rect">
            <a:avLst/>
          </a:prstGeom>
          <a:noFill/>
        </p:spPr>
        <p:txBody>
          <a:bodyPr wrap="square" rtlCol="0">
            <a:spAutoFit/>
          </a:bodyPr>
          <a:lstStyle/>
          <a:p>
            <a:pPr algn="l"/>
            <a:r>
              <a:rPr lang="zh-CN" altLang="en-US" sz="1500">
                <a:latin typeface="微软雅黑" panose="020B0503020204020204" charset="-122"/>
                <a:ea typeface="微软雅黑" panose="020B0503020204020204" charset="-122"/>
                <a:cs typeface="微软雅黑" panose="020B0503020204020204" charset="-122"/>
              </a:rPr>
              <a:t>（3）有利于培养人类认识世界和改造世界的能力。</a:t>
            </a:r>
            <a:endParaRPr lang="zh-CN" altLang="en-US" sz="1500">
              <a:latin typeface="微软雅黑" panose="020B0503020204020204" charset="-122"/>
              <a:ea typeface="微软雅黑" panose="020B0503020204020204" charset="-122"/>
              <a:cs typeface="微软雅黑" panose="020B0503020204020204" charset="-122"/>
            </a:endParaRPr>
          </a:p>
        </p:txBody>
      </p:sp>
      <p:sp>
        <p:nvSpPr>
          <p:cNvPr id="153" name="文本框 152"/>
          <p:cNvSpPr txBox="1"/>
          <p:nvPr/>
        </p:nvSpPr>
        <p:spPr>
          <a:xfrm>
            <a:off x="6075521" y="2996062"/>
            <a:ext cx="2233613" cy="783590"/>
          </a:xfrm>
          <a:prstGeom prst="rect">
            <a:avLst/>
          </a:prstGeom>
          <a:noFill/>
        </p:spPr>
        <p:txBody>
          <a:bodyPr wrap="square" rtlCol="0">
            <a:spAutoFit/>
          </a:bodyPr>
          <a:lstStyle/>
          <a:p>
            <a:r>
              <a:rPr lang="zh-CN" altLang="en-US" sz="1500">
                <a:latin typeface="微软雅黑" panose="020B0503020204020204" charset="-122"/>
                <a:ea typeface="微软雅黑" panose="020B0503020204020204" charset="-122"/>
                <a:cs typeface="微软雅黑" panose="020B0503020204020204" charset="-122"/>
              </a:rPr>
              <a:t>（4）在人们的日常交际生活中，有助于提高人们的口语交际的能力。</a:t>
            </a:r>
            <a:endParaRPr lang="zh-CN" altLang="en-US" sz="1500">
              <a:latin typeface="微软雅黑" panose="020B0503020204020204" charset="-122"/>
              <a:ea typeface="微软雅黑" panose="020B0503020204020204" charset="-122"/>
              <a:cs typeface="微软雅黑" panose="020B0503020204020204" charset="-122"/>
            </a:endParaRPr>
          </a:p>
        </p:txBody>
      </p:sp>
      <p:sp>
        <p:nvSpPr>
          <p:cNvPr id="156" name="文本框 155"/>
          <p:cNvSpPr txBox="1"/>
          <p:nvPr/>
        </p:nvSpPr>
        <p:spPr>
          <a:xfrm>
            <a:off x="6075045" y="1709235"/>
            <a:ext cx="2205038" cy="783590"/>
          </a:xfrm>
          <a:prstGeom prst="rect">
            <a:avLst/>
          </a:prstGeom>
          <a:noFill/>
        </p:spPr>
        <p:txBody>
          <a:bodyPr wrap="square" rtlCol="0">
            <a:spAutoFit/>
          </a:bodyPr>
          <a:lstStyle/>
          <a:p>
            <a:r>
              <a:rPr lang="zh-CN" altLang="en-US" sz="1500">
                <a:latin typeface="微软雅黑" panose="020B0503020204020204" charset="-122"/>
                <a:ea typeface="微软雅黑" panose="020B0503020204020204" charset="-122"/>
                <a:cs typeface="微软雅黑" panose="020B0503020204020204" charset="-122"/>
              </a:rPr>
              <a:t>（2）有利于人养成独特的思维方式，形成积极进取的创新精神。</a:t>
            </a:r>
            <a:endParaRPr lang="zh-CN" altLang="en-US" sz="15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03592" y="571087"/>
            <a:ext cx="3340735" cy="379616"/>
            <a:chOff x="4138122" y="760849"/>
            <a:chExt cx="4454313" cy="506154"/>
          </a:xfrm>
        </p:grpSpPr>
        <p:sp>
          <p:nvSpPr>
            <p:cNvPr id="6" name="文本框 5"/>
            <p:cNvSpPr txBox="1"/>
            <p:nvPr/>
          </p:nvSpPr>
          <p:spPr>
            <a:xfrm>
              <a:off x="4138122" y="760849"/>
              <a:ext cx="4454313"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四、提高质疑思维能力的方法</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8" name="文本框 27"/>
          <p:cNvSpPr txBox="1"/>
          <p:nvPr>
            <p:custDataLst>
              <p:tags r:id="rId2"/>
            </p:custDataLst>
          </p:nvPr>
        </p:nvSpPr>
        <p:spPr>
          <a:xfrm>
            <a:off x="730091" y="2465520"/>
            <a:ext cx="2405539" cy="987743"/>
          </a:xfrm>
          <a:prstGeom prst="rect">
            <a:avLst/>
          </a:prstGeom>
          <a:noFill/>
        </p:spPr>
        <p:txBody>
          <a:bodyPr wrap="square" rtlCol="0">
            <a:noAutofit/>
          </a:bodyPr>
          <a:p>
            <a:pPr algn="l">
              <a:lnSpc>
                <a:spcPct val="120000"/>
              </a:lnSpc>
            </a:pPr>
            <a:r>
              <a:rPr lang="zh-CN" altLang="en-US" sz="12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颠覆传统与审视习惯是异曲同工的，只不过它是对人们都认同的价值观的颠覆。</a:t>
            </a:r>
            <a:endParaRPr lang="zh-CN" altLang="en-US" sz="12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3"/>
            </p:custDataLst>
          </p:nvPr>
        </p:nvSpPr>
        <p:spPr>
          <a:xfrm>
            <a:off x="730091" y="2139765"/>
            <a:ext cx="2405539" cy="326231"/>
          </a:xfrm>
          <a:prstGeom prst="rect">
            <a:avLst/>
          </a:prstGeom>
          <a:noFill/>
        </p:spPr>
        <p:txBody>
          <a:bodyPr wrap="square" rtlCol="0">
            <a:normAutofit lnSpcReduction="10000"/>
          </a:bodyPr>
          <a:p>
            <a:pPr algn="l">
              <a:lnSpc>
                <a:spcPct val="120000"/>
              </a:lnSpc>
            </a:pPr>
            <a:r>
              <a:rPr lang="zh-CN" altLang="en-US" sz="135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（三）颠覆传统法</a:t>
            </a:r>
            <a:endParaRPr lang="zh-CN" altLang="en-US" sz="135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4"/>
            </p:custDataLst>
          </p:nvPr>
        </p:nvSpPr>
        <p:spPr>
          <a:xfrm>
            <a:off x="6008846" y="1670182"/>
            <a:ext cx="2405539" cy="766286"/>
          </a:xfrm>
          <a:prstGeom prst="rect">
            <a:avLst/>
          </a:prstGeom>
          <a:noFill/>
        </p:spPr>
        <p:txBody>
          <a:bodyPr wrap="square" rtlCol="0">
            <a:noAutofit/>
          </a:bodyPr>
          <a:p>
            <a:pPr>
              <a:lnSpc>
                <a:spcPct val="120000"/>
              </a:lnSpc>
            </a:pPr>
            <a:r>
              <a:rPr lang="zh-CN" altLang="en-US" sz="12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主动质疑法的核心就是不要机械被动地接受，而是养成积极主动思考的习惯，在质疑的基础上有所创新。</a:t>
            </a:r>
            <a:endParaRPr lang="zh-CN" altLang="en-US" sz="12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5"/>
            </p:custDataLst>
          </p:nvPr>
        </p:nvSpPr>
        <p:spPr>
          <a:xfrm>
            <a:off x="6008846" y="1323949"/>
            <a:ext cx="2405539" cy="326231"/>
          </a:xfrm>
          <a:prstGeom prst="rect">
            <a:avLst/>
          </a:prstGeom>
          <a:noFill/>
        </p:spPr>
        <p:txBody>
          <a:bodyPr wrap="square" rtlCol="0">
            <a:normAutofit lnSpcReduction="10000"/>
          </a:bodyPr>
          <a:p>
            <a:pPr>
              <a:lnSpc>
                <a:spcPct val="120000"/>
              </a:lnSpc>
            </a:pPr>
            <a:r>
              <a:rPr lang="zh-CN" altLang="en-US" sz="135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（一）主动质疑法</a:t>
            </a:r>
            <a:endParaRPr lang="zh-CN" altLang="en-US" sz="135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6"/>
            </p:custDataLst>
          </p:nvPr>
        </p:nvSpPr>
        <p:spPr>
          <a:xfrm>
            <a:off x="6008846" y="3054165"/>
            <a:ext cx="2405539" cy="766286"/>
          </a:xfrm>
          <a:prstGeom prst="rect">
            <a:avLst/>
          </a:prstGeom>
          <a:noFill/>
        </p:spPr>
        <p:txBody>
          <a:bodyPr wrap="square" rtlCol="0">
            <a:normAutofit/>
          </a:bodyPr>
          <a:p>
            <a:pPr>
              <a:lnSpc>
                <a:spcPct val="120000"/>
              </a:lnSpc>
            </a:pPr>
            <a:r>
              <a:rPr lang="zh-CN" altLang="en-US" sz="12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有意识地去审视习惯，发现其中不合理的成分，在思想上强化质疑的作用。</a:t>
            </a:r>
            <a:endParaRPr lang="zh-CN" altLang="en-US" sz="12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7"/>
            </p:custDataLst>
          </p:nvPr>
        </p:nvSpPr>
        <p:spPr>
          <a:xfrm>
            <a:off x="6008846" y="2707931"/>
            <a:ext cx="2405539" cy="326231"/>
          </a:xfrm>
          <a:prstGeom prst="rect">
            <a:avLst/>
          </a:prstGeom>
          <a:noFill/>
        </p:spPr>
        <p:txBody>
          <a:bodyPr wrap="square" rtlCol="0">
            <a:normAutofit lnSpcReduction="10000"/>
          </a:bodyPr>
          <a:p>
            <a:pPr>
              <a:lnSpc>
                <a:spcPct val="120000"/>
              </a:lnSpc>
            </a:pPr>
            <a:r>
              <a:rPr lang="zh-CN" altLang="en-US" sz="135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（二）审视习惯法</a:t>
            </a:r>
            <a:endParaRPr lang="zh-CN" altLang="en-US" sz="135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2" name="箭头: 上弧形 12"/>
          <p:cNvSpPr/>
          <p:nvPr>
            <p:custDataLst>
              <p:tags r:id="rId8"/>
            </p:custDataLst>
          </p:nvPr>
        </p:nvSpPr>
        <p:spPr>
          <a:xfrm rot="1800000">
            <a:off x="4160044" y="1755431"/>
            <a:ext cx="1489710" cy="579596"/>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4" name="箭头: 上弧形 13"/>
          <p:cNvSpPr/>
          <p:nvPr>
            <p:custDataLst>
              <p:tags r:id="rId9"/>
            </p:custDataLst>
          </p:nvPr>
        </p:nvSpPr>
        <p:spPr>
          <a:xfrm rot="9000000">
            <a:off x="4232434" y="3011302"/>
            <a:ext cx="1489710" cy="579596"/>
          </a:xfrm>
          <a:prstGeom prst="curvedDownArrow">
            <a:avLst>
              <a:gd name="adj1" fmla="val 50000"/>
              <a:gd name="adj2" fmla="val 50000"/>
              <a:gd name="adj3" fmla="val 2380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5" name="箭头: 上弧形 14"/>
          <p:cNvSpPr/>
          <p:nvPr>
            <p:custDataLst>
              <p:tags r:id="rId10"/>
            </p:custDataLst>
          </p:nvPr>
        </p:nvSpPr>
        <p:spPr>
          <a:xfrm rot="16200000">
            <a:off x="3091339" y="2417895"/>
            <a:ext cx="1489710" cy="579596"/>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4" name="AutoShape 8"/>
          <p:cNvSpPr/>
          <p:nvPr>
            <p:custDataLst>
              <p:tags r:id="rId11"/>
            </p:custDataLst>
          </p:nvPr>
        </p:nvSpPr>
        <p:spPr bwMode="auto">
          <a:xfrm>
            <a:off x="3737134" y="2556484"/>
            <a:ext cx="304800" cy="302419"/>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p>
            <a:pPr algn="ctr" eaLnBrk="1" hangingPunct="1">
              <a:lnSpc>
                <a:spcPct val="120000"/>
              </a:lnSpc>
            </a:pPr>
            <a:endParaRPr lang="zh-CN" altLang="en-US" sz="15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AutoShape 11"/>
          <p:cNvSpPr>
            <a:spLocks noChangeAspect="1"/>
          </p:cNvSpPr>
          <p:nvPr>
            <p:custDataLst>
              <p:tags r:id="rId12"/>
            </p:custDataLst>
          </p:nvPr>
        </p:nvSpPr>
        <p:spPr bwMode="auto">
          <a:xfrm>
            <a:off x="4693444" y="1986412"/>
            <a:ext cx="257651" cy="23622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15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AutoShape 14"/>
          <p:cNvSpPr/>
          <p:nvPr>
            <p:custDataLst>
              <p:tags r:id="rId13"/>
            </p:custDataLst>
          </p:nvPr>
        </p:nvSpPr>
        <p:spPr bwMode="auto">
          <a:xfrm>
            <a:off x="4842986" y="3116077"/>
            <a:ext cx="269081" cy="269081"/>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79B6D3"/>
          </a:solidFill>
          <a:ln>
            <a:noFill/>
          </a:ln>
        </p:spPr>
        <p:txBody>
          <a:bodyPr lIns="0" tIns="0" rIns="0" bIns="0"/>
          <a:p>
            <a:pPr algn="ctr" eaLnBrk="1" hangingPunct="1">
              <a:lnSpc>
                <a:spcPct val="120000"/>
              </a:lnSpc>
            </a:pPr>
            <a:endParaRPr lang="zh-CN" altLang="en-US" sz="15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509963" cy="1479312"/>
            <a:chOff x="3976254" y="2528454"/>
            <a:chExt cx="467995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23672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任务五 横向思维</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28858" y="633475"/>
            <a:ext cx="2414111" cy="368300"/>
            <a:chOff x="4438477" y="844034"/>
            <a:chExt cx="3218815" cy="491067"/>
          </a:xfrm>
        </p:grpSpPr>
        <p:sp>
          <p:nvSpPr>
            <p:cNvPr id="6" name="文本框 5"/>
            <p:cNvSpPr txBox="1"/>
            <p:nvPr/>
          </p:nvSpPr>
          <p:spPr>
            <a:xfrm>
              <a:off x="4438477" y="844034"/>
              <a:ext cx="321881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一、横向思维的含义</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2" name="平行四边形 11"/>
          <p:cNvSpPr/>
          <p:nvPr/>
        </p:nvSpPr>
        <p:spPr>
          <a:xfrm>
            <a:off x="5465619" y="261780"/>
            <a:ext cx="3190009" cy="4642139"/>
          </a:xfrm>
          <a:prstGeom prst="parallelogram">
            <a:avLst>
              <a:gd name="adj" fmla="val 62833"/>
            </a:avLst>
          </a:pr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789146" y="1120590"/>
            <a:ext cx="3481388" cy="289560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横向思维的概念最早由英国爱德华·德·博诺提出。在其专著《新的思维》中，他用“挖井”做比喻，讲述了纵向思维与横向思维的关系。他认为，纵向思维是从常规的、单一的概念出发，并沿着这个概念一直推进，直到找出最佳方案、方法或结果。但是，作为起点的概念如果选错了，以至于找不到最佳方案，或得不到正确的结果，问题就变得相当复杂。</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101" name="图片 100"/>
          <p:cNvPicPr/>
          <p:nvPr>
            <p:custDataLst>
              <p:tags r:id="rId2"/>
            </p:custDataLst>
          </p:nvPr>
        </p:nvPicPr>
        <p:blipFill>
          <a:blip r:embed="rId3"/>
          <a:stretch>
            <a:fillRect/>
          </a:stretch>
        </p:blipFill>
        <p:spPr>
          <a:xfrm>
            <a:off x="5033486" y="1120590"/>
            <a:ext cx="2670810" cy="3187065"/>
          </a:xfrm>
          <a:prstGeom prst="rect">
            <a:avLst/>
          </a:prstGeom>
          <a:noFill/>
          <a:ln w="9525">
            <a:noFill/>
          </a:ln>
        </p:spPr>
      </p:pic>
    </p:spTree>
  </p:cSld>
  <p:clrMapOvr>
    <a:masterClrMapping/>
  </p:clrMapOvr>
  <p:transition spd="slow">
    <p:cove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74027" y="633475"/>
            <a:ext cx="3557270" cy="368300"/>
            <a:chOff x="3698702" y="844034"/>
            <a:chExt cx="4743026" cy="491066"/>
          </a:xfrm>
        </p:grpSpPr>
        <p:sp>
          <p:nvSpPr>
            <p:cNvPr id="6" name="文本框 5"/>
            <p:cNvSpPr txBox="1"/>
            <p:nvPr/>
          </p:nvSpPr>
          <p:spPr>
            <a:xfrm>
              <a:off x="3698702" y="844034"/>
              <a:ext cx="4743026"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二、横向思维与纵向思维的区别</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2" name="平行四边形 11"/>
          <p:cNvSpPr/>
          <p:nvPr/>
        </p:nvSpPr>
        <p:spPr>
          <a:xfrm>
            <a:off x="5465619" y="261780"/>
            <a:ext cx="3190009" cy="4642139"/>
          </a:xfrm>
          <a:prstGeom prst="parallelogram">
            <a:avLst>
              <a:gd name="adj" fmla="val 62833"/>
            </a:avLst>
          </a:pr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789146" y="1120590"/>
            <a:ext cx="7610951" cy="71437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横向思维与纵向思维并非彼此隔离、相互排斥的，相反，两者相辅相成、互为补充。人类思维的发展趋势就是要建立起纵向思维和横向思维有机结合的立体思维模式。</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986790" y="1982126"/>
            <a:ext cx="7413308" cy="2229326"/>
          </a:xfrm>
          <a:prstGeom prst="rect">
            <a:avLst/>
          </a:prstGeom>
        </p:spPr>
      </p:pic>
    </p:spTree>
  </p:cSld>
  <p:clrMapOvr>
    <a:masterClrMapping/>
  </p:clrMapOvr>
  <p:transition spd="slow">
    <p:cove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74027" y="633475"/>
            <a:ext cx="3363754" cy="368300"/>
            <a:chOff x="3698702" y="844034"/>
            <a:chExt cx="4485005" cy="491067"/>
          </a:xfrm>
        </p:grpSpPr>
        <p:sp>
          <p:nvSpPr>
            <p:cNvPr id="6" name="文本框 5"/>
            <p:cNvSpPr txBox="1"/>
            <p:nvPr/>
          </p:nvSpPr>
          <p:spPr>
            <a:xfrm>
              <a:off x="3698702" y="844034"/>
              <a:ext cx="448500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三、横向思维的训练要点</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2" name="平行四边形 11"/>
          <p:cNvSpPr/>
          <p:nvPr/>
        </p:nvSpPr>
        <p:spPr>
          <a:xfrm>
            <a:off x="5465619" y="261780"/>
            <a:ext cx="3190009" cy="4642139"/>
          </a:xfrm>
          <a:prstGeom prst="parallelogram">
            <a:avLst>
              <a:gd name="adj" fmla="val 62833"/>
            </a:avLst>
          </a:pr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任意形状 3"/>
          <p:cNvSpPr/>
          <p:nvPr>
            <p:custDataLst>
              <p:tags r:id="rId2"/>
            </p:custDataLst>
          </p:nvPr>
        </p:nvSpPr>
        <p:spPr>
          <a:xfrm>
            <a:off x="3335650" y="2214356"/>
            <a:ext cx="783446" cy="976947"/>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sz="1350">
              <a:solidFill>
                <a:srgbClr val="222222"/>
              </a:solidFill>
            </a:endParaRPr>
          </a:p>
        </p:txBody>
      </p:sp>
      <p:sp>
        <p:nvSpPr>
          <p:cNvPr id="5" name="任意形状 4"/>
          <p:cNvSpPr/>
          <p:nvPr>
            <p:custDataLst>
              <p:tags r:id="rId3"/>
            </p:custDataLst>
          </p:nvPr>
        </p:nvSpPr>
        <p:spPr>
          <a:xfrm>
            <a:off x="3855744" y="4240459"/>
            <a:ext cx="1208204" cy="259575"/>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sz="1350">
              <a:solidFill>
                <a:srgbClr val="222222"/>
              </a:solidFill>
            </a:endParaRPr>
          </a:p>
        </p:txBody>
      </p:sp>
      <p:sp>
        <p:nvSpPr>
          <p:cNvPr id="11" name="任意形状 5"/>
          <p:cNvSpPr/>
          <p:nvPr>
            <p:custDataLst>
              <p:tags r:id="rId4"/>
            </p:custDataLst>
          </p:nvPr>
        </p:nvSpPr>
        <p:spPr>
          <a:xfrm>
            <a:off x="5245475" y="2325088"/>
            <a:ext cx="514431" cy="1132692"/>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sz="1350">
              <a:solidFill>
                <a:srgbClr val="222222"/>
              </a:solidFill>
            </a:endParaRPr>
          </a:p>
        </p:txBody>
      </p:sp>
      <p:sp>
        <p:nvSpPr>
          <p:cNvPr id="13" name="任意形状 6"/>
          <p:cNvSpPr/>
          <p:nvPr>
            <p:custDataLst>
              <p:tags r:id="rId5"/>
            </p:custDataLst>
          </p:nvPr>
        </p:nvSpPr>
        <p:spPr>
          <a:xfrm>
            <a:off x="4050662" y="1796676"/>
            <a:ext cx="1043021" cy="1854783"/>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sz="1350">
              <a:solidFill>
                <a:srgbClr val="222222"/>
              </a:solidFill>
            </a:endParaRPr>
          </a:p>
        </p:txBody>
      </p:sp>
      <p:sp>
        <p:nvSpPr>
          <p:cNvPr id="14" name="任意形状 7"/>
          <p:cNvSpPr/>
          <p:nvPr>
            <p:custDataLst>
              <p:tags r:id="rId6"/>
            </p:custDataLst>
          </p:nvPr>
        </p:nvSpPr>
        <p:spPr>
          <a:xfrm>
            <a:off x="3192305" y="2688954"/>
            <a:ext cx="1415865" cy="1637684"/>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sz="1350">
              <a:solidFill>
                <a:srgbClr val="222222"/>
              </a:solidFill>
            </a:endParaRPr>
          </a:p>
        </p:txBody>
      </p:sp>
      <p:sp>
        <p:nvSpPr>
          <p:cNvPr id="15" name="任意形状 8"/>
          <p:cNvSpPr/>
          <p:nvPr>
            <p:custDataLst>
              <p:tags r:id="rId7"/>
            </p:custDataLst>
          </p:nvPr>
        </p:nvSpPr>
        <p:spPr>
          <a:xfrm>
            <a:off x="4016681" y="3008467"/>
            <a:ext cx="1935015" cy="1321474"/>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sz="1350">
              <a:solidFill>
                <a:srgbClr val="222222"/>
              </a:solidFill>
            </a:endParaRPr>
          </a:p>
        </p:txBody>
      </p:sp>
      <p:sp>
        <p:nvSpPr>
          <p:cNvPr id="16" name="椭圆 15"/>
          <p:cNvSpPr>
            <a:spLocks noChangeAspect="1"/>
          </p:cNvSpPr>
          <p:nvPr>
            <p:custDataLst>
              <p:tags r:id="rId8"/>
            </p:custDataLst>
          </p:nvPr>
        </p:nvSpPr>
        <p:spPr>
          <a:xfrm>
            <a:off x="4141812" y="2919758"/>
            <a:ext cx="860376" cy="860376"/>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sz="1350">
              <a:solidFill>
                <a:srgbClr val="222222"/>
              </a:solidFill>
            </a:endParaRPr>
          </a:p>
        </p:txBody>
      </p:sp>
      <p:sp>
        <p:nvSpPr>
          <p:cNvPr id="17" name="任意形状 10"/>
          <p:cNvSpPr/>
          <p:nvPr>
            <p:custDataLst>
              <p:tags r:id="rId9"/>
            </p:custDataLst>
          </p:nvPr>
        </p:nvSpPr>
        <p:spPr>
          <a:xfrm>
            <a:off x="4197270" y="2975216"/>
            <a:ext cx="749460" cy="74946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rmAutofit/>
          </a:bodyPr>
          <a:p>
            <a:pPr defTabSz="457200">
              <a:lnSpc>
                <a:spcPct val="120000"/>
              </a:lnSpc>
            </a:pPr>
            <a:endParaRPr lang="zh-CN" altLang="en-US" sz="1350">
              <a:solidFill>
                <a:srgbClr val="222222"/>
              </a:solidFill>
            </a:endParaRPr>
          </a:p>
        </p:txBody>
      </p:sp>
      <p:sp>
        <p:nvSpPr>
          <p:cNvPr id="18" name="文本框 17"/>
          <p:cNvSpPr txBox="1"/>
          <p:nvPr>
            <p:custDataLst>
              <p:tags r:id="rId10"/>
            </p:custDataLst>
          </p:nvPr>
        </p:nvSpPr>
        <p:spPr>
          <a:xfrm>
            <a:off x="5184488" y="1312651"/>
            <a:ext cx="2243913" cy="276999"/>
          </a:xfrm>
          <a:prstGeom prst="rect">
            <a:avLst/>
          </a:prstGeom>
          <a:noFill/>
        </p:spPr>
        <p:txBody>
          <a:bodyPr wrap="square" bIns="0" rtlCol="0" anchor="b">
            <a:normAutofit lnSpcReduction="10000"/>
          </a:bodyPr>
          <a:p>
            <a:pPr defTabSz="457200">
              <a:lnSpc>
                <a:spcPct val="120000"/>
              </a:lnSpc>
            </a:pPr>
            <a:r>
              <a:rPr kumimoji="1" lang="zh-CN" altLang="en-US" sz="1350" b="1" spc="300" dirty="0">
                <a:solidFill>
                  <a:srgbClr val="2196F3"/>
                </a:solidFill>
                <a:latin typeface="微软雅黑" panose="020B0503020204020204" charset="-122"/>
                <a:ea typeface="微软雅黑" panose="020B0503020204020204" charset="-122"/>
              </a:rPr>
              <a:t>（一）寻求各种观点</a:t>
            </a:r>
            <a:endParaRPr kumimoji="1" lang="zh-CN" altLang="en-US" sz="1350" b="1" spc="300" dirty="0">
              <a:solidFill>
                <a:srgbClr val="2196F3"/>
              </a:solidFill>
              <a:latin typeface="微软雅黑" panose="020B0503020204020204" charset="-122"/>
              <a:ea typeface="微软雅黑" panose="020B0503020204020204" charset="-122"/>
            </a:endParaRPr>
          </a:p>
        </p:txBody>
      </p:sp>
      <p:sp>
        <p:nvSpPr>
          <p:cNvPr id="20" name="文本框 19"/>
          <p:cNvSpPr txBox="1"/>
          <p:nvPr>
            <p:custDataLst>
              <p:tags r:id="rId11"/>
            </p:custDataLst>
          </p:nvPr>
        </p:nvSpPr>
        <p:spPr>
          <a:xfrm>
            <a:off x="6042846" y="3619252"/>
            <a:ext cx="2243913" cy="276999"/>
          </a:xfrm>
          <a:prstGeom prst="rect">
            <a:avLst/>
          </a:prstGeom>
          <a:noFill/>
        </p:spPr>
        <p:txBody>
          <a:bodyPr wrap="square" bIns="0" rtlCol="0" anchor="b"/>
          <a:p>
            <a:pPr defTabSz="457200">
              <a:lnSpc>
                <a:spcPct val="120000"/>
              </a:lnSpc>
            </a:pPr>
            <a:r>
              <a:rPr kumimoji="1" lang="zh-CN" altLang="en-US" sz="1350" b="1" spc="300" dirty="0">
                <a:solidFill>
                  <a:srgbClr val="8BC34A"/>
                </a:solidFill>
                <a:latin typeface="微软雅黑" panose="020B0503020204020204" charset="-122"/>
                <a:ea typeface="微软雅黑" panose="020B0503020204020204" charset="-122"/>
              </a:rPr>
              <a:t>（三）要对各种假定提出诘难</a:t>
            </a:r>
            <a:endParaRPr kumimoji="1" lang="zh-CN" altLang="en-US" sz="1350" b="1" spc="300" dirty="0">
              <a:solidFill>
                <a:srgbClr val="8BC34A"/>
              </a:solidFill>
              <a:latin typeface="微软雅黑" panose="020B0503020204020204" charset="-122"/>
              <a:ea typeface="微软雅黑" panose="020B0503020204020204" charset="-122"/>
            </a:endParaRPr>
          </a:p>
        </p:txBody>
      </p:sp>
      <p:sp>
        <p:nvSpPr>
          <p:cNvPr id="22" name="文本框 21"/>
          <p:cNvSpPr txBox="1"/>
          <p:nvPr>
            <p:custDataLst>
              <p:tags r:id="rId12"/>
            </p:custDataLst>
          </p:nvPr>
        </p:nvSpPr>
        <p:spPr>
          <a:xfrm flipH="1">
            <a:off x="941546" y="3190849"/>
            <a:ext cx="2117884" cy="729139"/>
          </a:xfrm>
          <a:prstGeom prst="rect">
            <a:avLst/>
          </a:prstGeom>
          <a:noFill/>
        </p:spPr>
        <p:txBody>
          <a:bodyPr wrap="square" bIns="0" rtlCol="0" anchor="b"/>
          <a:p>
            <a:pPr algn="l" defTabSz="457200">
              <a:lnSpc>
                <a:spcPct val="120000"/>
              </a:lnSpc>
            </a:pPr>
            <a:r>
              <a:rPr kumimoji="1" lang="zh-CN" altLang="en-US" sz="1350" b="1" spc="300" dirty="0">
                <a:solidFill>
                  <a:srgbClr val="009587"/>
                </a:solidFill>
                <a:latin typeface="微软雅黑" panose="020B0503020204020204" charset="-122"/>
                <a:ea typeface="微软雅黑" panose="020B0503020204020204" charset="-122"/>
              </a:rPr>
              <a:t>（二）打破定式，提出富有挑战性的假设</a:t>
            </a:r>
            <a:endParaRPr kumimoji="1" lang="zh-CN" altLang="en-US" sz="1350" b="1" spc="300" dirty="0">
              <a:solidFill>
                <a:srgbClr val="009587"/>
              </a:solidFill>
              <a:latin typeface="微软雅黑" panose="020B0503020204020204" charset="-122"/>
              <a:ea typeface="微软雅黑" panose="020B0503020204020204" charset="-122"/>
            </a:endParaRPr>
          </a:p>
        </p:txBody>
      </p:sp>
      <p:sp>
        <p:nvSpPr>
          <p:cNvPr id="24" name="图形 11"/>
          <p:cNvSpPr/>
          <p:nvPr>
            <p:custDataLst>
              <p:tags r:id="rId13"/>
            </p:custDataLst>
          </p:nvPr>
        </p:nvSpPr>
        <p:spPr>
          <a:xfrm>
            <a:off x="4372631" y="3150576"/>
            <a:ext cx="398731" cy="39873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sz="1350">
              <a:solidFill>
                <a:srgbClr val="222222"/>
              </a:solidFill>
            </a:endParaRPr>
          </a:p>
        </p:txBody>
      </p:sp>
      <p:sp>
        <p:nvSpPr>
          <p:cNvPr id="25" name="图形 22"/>
          <p:cNvSpPr/>
          <p:nvPr>
            <p:custDataLst>
              <p:tags r:id="rId14"/>
            </p:custDataLst>
          </p:nvPr>
        </p:nvSpPr>
        <p:spPr>
          <a:xfrm>
            <a:off x="5524881" y="3785648"/>
            <a:ext cx="270000" cy="27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62500"/>
          </a:bodyPr>
          <a:p>
            <a:pPr defTabSz="457200">
              <a:lnSpc>
                <a:spcPct val="130000"/>
              </a:lnSpc>
            </a:pPr>
            <a:endParaRPr lang="zh-CN" altLang="en-US" sz="1350">
              <a:solidFill>
                <a:srgbClr val="222222"/>
              </a:solidFill>
            </a:endParaRPr>
          </a:p>
        </p:txBody>
      </p:sp>
      <p:sp>
        <p:nvSpPr>
          <p:cNvPr id="35" name="任意形状 34"/>
          <p:cNvSpPr/>
          <p:nvPr>
            <p:custDataLst>
              <p:tags r:id="rId15"/>
            </p:custDataLst>
          </p:nvPr>
        </p:nvSpPr>
        <p:spPr>
          <a:xfrm>
            <a:off x="3323594" y="3790554"/>
            <a:ext cx="236250" cy="261282"/>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65000" lnSpcReduction="10000"/>
          </a:bodyPr>
          <a:p>
            <a:pPr defTabSz="457200">
              <a:lnSpc>
                <a:spcPct val="130000"/>
              </a:lnSpc>
            </a:pPr>
            <a:endParaRPr lang="zh-CN" altLang="en-US" sz="1350">
              <a:solidFill>
                <a:srgbClr val="222222"/>
              </a:solidFill>
            </a:endParaRPr>
          </a:p>
        </p:txBody>
      </p:sp>
      <p:sp>
        <p:nvSpPr>
          <p:cNvPr id="34" name="任意形状 33"/>
          <p:cNvSpPr/>
          <p:nvPr>
            <p:custDataLst>
              <p:tags r:id="rId16"/>
            </p:custDataLst>
          </p:nvPr>
        </p:nvSpPr>
        <p:spPr>
          <a:xfrm>
            <a:off x="4437223" y="1943780"/>
            <a:ext cx="269552" cy="270207"/>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62500"/>
          </a:bodyPr>
          <a:p>
            <a:pPr defTabSz="457200">
              <a:lnSpc>
                <a:spcPct val="130000"/>
              </a:lnSpc>
            </a:pPr>
            <a:endParaRPr lang="zh-CN" altLang="en-US" sz="1350">
              <a:solidFill>
                <a:srgbClr val="222222"/>
              </a:solidFill>
            </a:endParaRPr>
          </a:p>
        </p:txBody>
      </p:sp>
    </p:spTree>
  </p:cSld>
  <p:clrMapOvr>
    <a:masterClrMapping/>
  </p:clrMapOvr>
  <p:transition spd="slow">
    <p:cove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74027" y="633475"/>
            <a:ext cx="3363754" cy="368300"/>
            <a:chOff x="3698702" y="844034"/>
            <a:chExt cx="4485005" cy="491067"/>
          </a:xfrm>
        </p:grpSpPr>
        <p:sp>
          <p:nvSpPr>
            <p:cNvPr id="6" name="文本框 5"/>
            <p:cNvSpPr txBox="1"/>
            <p:nvPr/>
          </p:nvSpPr>
          <p:spPr>
            <a:xfrm>
              <a:off x="3698702" y="844034"/>
              <a:ext cx="448500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三、横向思维的训练要点</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2" name="平行四边形 11"/>
          <p:cNvSpPr/>
          <p:nvPr/>
        </p:nvSpPr>
        <p:spPr>
          <a:xfrm>
            <a:off x="5465619" y="261780"/>
            <a:ext cx="3190009" cy="4642139"/>
          </a:xfrm>
          <a:prstGeom prst="parallelogram">
            <a:avLst>
              <a:gd name="adj" fmla="val 62833"/>
            </a:avLst>
          </a:pr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任意形状 3"/>
          <p:cNvSpPr/>
          <p:nvPr>
            <p:custDataLst>
              <p:tags r:id="rId2"/>
            </p:custDataLst>
          </p:nvPr>
        </p:nvSpPr>
        <p:spPr>
          <a:xfrm>
            <a:off x="3651845" y="1738187"/>
            <a:ext cx="642414" cy="510153"/>
          </a:xfrm>
          <a:custGeom>
            <a:avLst/>
            <a:gdLst>
              <a:gd name="connsiteX0" fmla="*/ 775947 w 777240"/>
              <a:gd name="connsiteY0" fmla="*/ 28861 h 617220"/>
              <a:gd name="connsiteX1" fmla="*/ 775947 w 777240"/>
              <a:gd name="connsiteY1" fmla="*/ 4286 h 617220"/>
              <a:gd name="connsiteX2" fmla="*/ 136438 w 777240"/>
              <a:gd name="connsiteY2" fmla="*/ 450628 h 617220"/>
              <a:gd name="connsiteX3" fmla="*/ 131295 w 777240"/>
              <a:gd name="connsiteY3" fmla="*/ 447770 h 617220"/>
              <a:gd name="connsiteX4" fmla="*/ 13565 w 777240"/>
              <a:gd name="connsiteY4" fmla="*/ 487204 h 617220"/>
              <a:gd name="connsiteX5" fmla="*/ 52999 w 777240"/>
              <a:gd name="connsiteY5" fmla="*/ 604933 h 617220"/>
              <a:gd name="connsiteX6" fmla="*/ 170728 w 777240"/>
              <a:gd name="connsiteY6" fmla="*/ 565499 h 617220"/>
              <a:gd name="connsiteX7" fmla="*/ 154155 w 777240"/>
              <a:gd name="connsiteY7" fmla="*/ 464344 h 617220"/>
              <a:gd name="connsiteX8" fmla="*/ 775947 w 777240"/>
              <a:gd name="connsiteY8" fmla="*/ 28861 h 617220"/>
              <a:gd name="connsiteX9" fmla="*/ 66144 w 777240"/>
              <a:gd name="connsiteY9" fmla="*/ 564356 h 617220"/>
              <a:gd name="connsiteX10" fmla="*/ 76430 w 777240"/>
              <a:gd name="connsiteY10" fmla="*/ 491776 h 617220"/>
              <a:gd name="connsiteX11" fmla="*/ 131295 w 777240"/>
              <a:gd name="connsiteY11" fmla="*/ 531209 h 617220"/>
              <a:gd name="connsiteX12" fmla="*/ 66144 w 777240"/>
              <a:gd name="connsiteY12" fmla="*/ 564356 h 6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7240" h="617220">
                <a:moveTo>
                  <a:pt x="775947" y="28861"/>
                </a:moveTo>
                <a:lnTo>
                  <a:pt x="775947" y="4286"/>
                </a:lnTo>
                <a:cubicBezTo>
                  <a:pt x="528487" y="90583"/>
                  <a:pt x="305602" y="243173"/>
                  <a:pt x="136438" y="450628"/>
                </a:cubicBezTo>
                <a:cubicBezTo>
                  <a:pt x="134724" y="449485"/>
                  <a:pt x="133009" y="448913"/>
                  <a:pt x="131295" y="447770"/>
                </a:cubicBezTo>
                <a:cubicBezTo>
                  <a:pt x="87860" y="426053"/>
                  <a:pt x="35282" y="443770"/>
                  <a:pt x="13565" y="487204"/>
                </a:cubicBezTo>
                <a:cubicBezTo>
                  <a:pt x="-8151" y="530638"/>
                  <a:pt x="9565" y="583216"/>
                  <a:pt x="52999" y="604933"/>
                </a:cubicBezTo>
                <a:cubicBezTo>
                  <a:pt x="96433" y="626650"/>
                  <a:pt x="149011" y="608933"/>
                  <a:pt x="170728" y="565499"/>
                </a:cubicBezTo>
                <a:cubicBezTo>
                  <a:pt x="187873" y="530638"/>
                  <a:pt x="179872" y="490633"/>
                  <a:pt x="154155" y="464344"/>
                </a:cubicBezTo>
                <a:cubicBezTo>
                  <a:pt x="319318" y="263747"/>
                  <a:pt x="535345" y="114014"/>
                  <a:pt x="775947" y="28861"/>
                </a:cubicBezTo>
                <a:close/>
                <a:moveTo>
                  <a:pt x="66144" y="564356"/>
                </a:moveTo>
                <a:lnTo>
                  <a:pt x="76430" y="491776"/>
                </a:lnTo>
                <a:lnTo>
                  <a:pt x="131295" y="531209"/>
                </a:lnTo>
                <a:lnTo>
                  <a:pt x="66144" y="564356"/>
                </a:lnTo>
                <a:close/>
              </a:path>
            </a:pathLst>
          </a:custGeom>
          <a:solidFill>
            <a:schemeClr val="accent1"/>
          </a:solidFill>
          <a:ln w="9525"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3" name="任意形状 4"/>
          <p:cNvSpPr/>
          <p:nvPr>
            <p:custDataLst>
              <p:tags r:id="rId3"/>
            </p:custDataLst>
          </p:nvPr>
        </p:nvSpPr>
        <p:spPr>
          <a:xfrm>
            <a:off x="3557483" y="3250695"/>
            <a:ext cx="510153" cy="642414"/>
          </a:xfrm>
          <a:custGeom>
            <a:avLst/>
            <a:gdLst>
              <a:gd name="connsiteX0" fmla="*/ 28861 w 617220"/>
              <a:gd name="connsiteY0" fmla="*/ 4286 h 777240"/>
              <a:gd name="connsiteX1" fmla="*/ 4286 w 617220"/>
              <a:gd name="connsiteY1" fmla="*/ 4286 h 777240"/>
              <a:gd name="connsiteX2" fmla="*/ 450628 w 617220"/>
              <a:gd name="connsiteY2" fmla="*/ 643795 h 777240"/>
              <a:gd name="connsiteX3" fmla="*/ 447770 w 617220"/>
              <a:gd name="connsiteY3" fmla="*/ 648939 h 777240"/>
              <a:gd name="connsiteX4" fmla="*/ 487204 w 617220"/>
              <a:gd name="connsiteY4" fmla="*/ 766667 h 777240"/>
              <a:gd name="connsiteX5" fmla="*/ 604933 w 617220"/>
              <a:gd name="connsiteY5" fmla="*/ 727234 h 777240"/>
              <a:gd name="connsiteX6" fmla="*/ 565499 w 617220"/>
              <a:gd name="connsiteY6" fmla="*/ 609505 h 777240"/>
              <a:gd name="connsiteX7" fmla="*/ 464344 w 617220"/>
              <a:gd name="connsiteY7" fmla="*/ 626079 h 777240"/>
              <a:gd name="connsiteX8" fmla="*/ 28861 w 617220"/>
              <a:gd name="connsiteY8" fmla="*/ 4286 h 777240"/>
              <a:gd name="connsiteX9" fmla="*/ 564356 w 617220"/>
              <a:gd name="connsiteY9" fmla="*/ 714089 h 777240"/>
              <a:gd name="connsiteX10" fmla="*/ 491776 w 617220"/>
              <a:gd name="connsiteY10" fmla="*/ 703802 h 777240"/>
              <a:gd name="connsiteX11" fmla="*/ 531209 w 617220"/>
              <a:gd name="connsiteY11" fmla="*/ 648939 h 777240"/>
              <a:gd name="connsiteX12" fmla="*/ 564356 w 617220"/>
              <a:gd name="connsiteY12" fmla="*/ 714089 h 77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7220" h="777240">
                <a:moveTo>
                  <a:pt x="28861" y="4286"/>
                </a:moveTo>
                <a:lnTo>
                  <a:pt x="4286" y="4286"/>
                </a:lnTo>
                <a:cubicBezTo>
                  <a:pt x="90583" y="251746"/>
                  <a:pt x="243173" y="474631"/>
                  <a:pt x="450628" y="643795"/>
                </a:cubicBezTo>
                <a:cubicBezTo>
                  <a:pt x="449485" y="645509"/>
                  <a:pt x="448913" y="647224"/>
                  <a:pt x="447770" y="648939"/>
                </a:cubicBezTo>
                <a:cubicBezTo>
                  <a:pt x="426053" y="692372"/>
                  <a:pt x="443770" y="744950"/>
                  <a:pt x="487204" y="766667"/>
                </a:cubicBezTo>
                <a:cubicBezTo>
                  <a:pt x="530638" y="788384"/>
                  <a:pt x="583216" y="770668"/>
                  <a:pt x="604933" y="727234"/>
                </a:cubicBezTo>
                <a:cubicBezTo>
                  <a:pt x="626650" y="683800"/>
                  <a:pt x="608933" y="631222"/>
                  <a:pt x="565499" y="609505"/>
                </a:cubicBezTo>
                <a:cubicBezTo>
                  <a:pt x="530638" y="592360"/>
                  <a:pt x="490633" y="600361"/>
                  <a:pt x="464344" y="626079"/>
                </a:cubicBezTo>
                <a:cubicBezTo>
                  <a:pt x="263747" y="460915"/>
                  <a:pt x="114014" y="244888"/>
                  <a:pt x="28861" y="4286"/>
                </a:cubicBezTo>
                <a:close/>
                <a:moveTo>
                  <a:pt x="564356" y="714089"/>
                </a:moveTo>
                <a:lnTo>
                  <a:pt x="491776" y="703802"/>
                </a:lnTo>
                <a:lnTo>
                  <a:pt x="531209" y="648939"/>
                </a:lnTo>
                <a:lnTo>
                  <a:pt x="564356" y="714089"/>
                </a:lnTo>
                <a:close/>
              </a:path>
            </a:pathLst>
          </a:custGeom>
          <a:solidFill>
            <a:schemeClr val="accent2"/>
          </a:solidFill>
          <a:ln w="9525"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19" name="任意形状 5"/>
          <p:cNvSpPr/>
          <p:nvPr>
            <p:custDataLst>
              <p:tags r:id="rId4"/>
            </p:custDataLst>
          </p:nvPr>
        </p:nvSpPr>
        <p:spPr>
          <a:xfrm>
            <a:off x="5069990" y="3478735"/>
            <a:ext cx="642414" cy="510153"/>
          </a:xfrm>
          <a:custGeom>
            <a:avLst/>
            <a:gdLst>
              <a:gd name="connsiteX0" fmla="*/ 4286 w 777240"/>
              <a:gd name="connsiteY0" fmla="*/ 589637 h 617220"/>
              <a:gd name="connsiteX1" fmla="*/ 4286 w 777240"/>
              <a:gd name="connsiteY1" fmla="*/ 614212 h 617220"/>
              <a:gd name="connsiteX2" fmla="*/ 643795 w 777240"/>
              <a:gd name="connsiteY2" fmla="*/ 167870 h 617220"/>
              <a:gd name="connsiteX3" fmla="*/ 648939 w 777240"/>
              <a:gd name="connsiteY3" fmla="*/ 170728 h 617220"/>
              <a:gd name="connsiteX4" fmla="*/ 766667 w 777240"/>
              <a:gd name="connsiteY4" fmla="*/ 131294 h 617220"/>
              <a:gd name="connsiteX5" fmla="*/ 727234 w 777240"/>
              <a:gd name="connsiteY5" fmla="*/ 13565 h 617220"/>
              <a:gd name="connsiteX6" fmla="*/ 609505 w 777240"/>
              <a:gd name="connsiteY6" fmla="*/ 52999 h 617220"/>
              <a:gd name="connsiteX7" fmla="*/ 626079 w 777240"/>
              <a:gd name="connsiteY7" fmla="*/ 154154 h 617220"/>
              <a:gd name="connsiteX8" fmla="*/ 4286 w 777240"/>
              <a:gd name="connsiteY8" fmla="*/ 589637 h 617220"/>
              <a:gd name="connsiteX9" fmla="*/ 714089 w 777240"/>
              <a:gd name="connsiteY9" fmla="*/ 54142 h 617220"/>
              <a:gd name="connsiteX10" fmla="*/ 703802 w 777240"/>
              <a:gd name="connsiteY10" fmla="*/ 126722 h 617220"/>
              <a:gd name="connsiteX11" fmla="*/ 648939 w 777240"/>
              <a:gd name="connsiteY11" fmla="*/ 87289 h 617220"/>
              <a:gd name="connsiteX12" fmla="*/ 714089 w 777240"/>
              <a:gd name="connsiteY12" fmla="*/ 54142 h 6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7240" h="617220">
                <a:moveTo>
                  <a:pt x="4286" y="589637"/>
                </a:moveTo>
                <a:lnTo>
                  <a:pt x="4286" y="614212"/>
                </a:lnTo>
                <a:cubicBezTo>
                  <a:pt x="251746" y="527915"/>
                  <a:pt x="474631" y="375325"/>
                  <a:pt x="643795" y="167870"/>
                </a:cubicBezTo>
                <a:cubicBezTo>
                  <a:pt x="645509" y="169014"/>
                  <a:pt x="647224" y="169585"/>
                  <a:pt x="648939" y="170728"/>
                </a:cubicBezTo>
                <a:cubicBezTo>
                  <a:pt x="692372" y="192445"/>
                  <a:pt x="744950" y="174729"/>
                  <a:pt x="766667" y="131294"/>
                </a:cubicBezTo>
                <a:cubicBezTo>
                  <a:pt x="788384" y="87860"/>
                  <a:pt x="770668" y="35282"/>
                  <a:pt x="727234" y="13565"/>
                </a:cubicBezTo>
                <a:cubicBezTo>
                  <a:pt x="683800" y="-8151"/>
                  <a:pt x="631222" y="9565"/>
                  <a:pt x="609505" y="52999"/>
                </a:cubicBezTo>
                <a:cubicBezTo>
                  <a:pt x="592360" y="87860"/>
                  <a:pt x="600361" y="127865"/>
                  <a:pt x="626079" y="154154"/>
                </a:cubicBezTo>
                <a:cubicBezTo>
                  <a:pt x="460915" y="354751"/>
                  <a:pt x="244888" y="504484"/>
                  <a:pt x="4286" y="589637"/>
                </a:cubicBezTo>
                <a:close/>
                <a:moveTo>
                  <a:pt x="714089" y="54142"/>
                </a:moveTo>
                <a:lnTo>
                  <a:pt x="703802" y="126722"/>
                </a:lnTo>
                <a:lnTo>
                  <a:pt x="648939" y="87289"/>
                </a:lnTo>
                <a:lnTo>
                  <a:pt x="714089" y="54142"/>
                </a:lnTo>
                <a:close/>
              </a:path>
            </a:pathLst>
          </a:custGeom>
          <a:solidFill>
            <a:schemeClr val="accent3"/>
          </a:solidFill>
          <a:ln w="9525"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21" name="任意形状 6"/>
          <p:cNvSpPr/>
          <p:nvPr>
            <p:custDataLst>
              <p:tags r:id="rId5"/>
            </p:custDataLst>
          </p:nvPr>
        </p:nvSpPr>
        <p:spPr>
          <a:xfrm>
            <a:off x="5298030" y="1832548"/>
            <a:ext cx="510153" cy="642414"/>
          </a:xfrm>
          <a:custGeom>
            <a:avLst/>
            <a:gdLst>
              <a:gd name="connsiteX0" fmla="*/ 589637 w 617220"/>
              <a:gd name="connsiteY0" fmla="*/ 775947 h 777240"/>
              <a:gd name="connsiteX1" fmla="*/ 614212 w 617220"/>
              <a:gd name="connsiteY1" fmla="*/ 775947 h 777240"/>
              <a:gd name="connsiteX2" fmla="*/ 167870 w 617220"/>
              <a:gd name="connsiteY2" fmla="*/ 136438 h 777240"/>
              <a:gd name="connsiteX3" fmla="*/ 170728 w 617220"/>
              <a:gd name="connsiteY3" fmla="*/ 131295 h 777240"/>
              <a:gd name="connsiteX4" fmla="*/ 131294 w 617220"/>
              <a:gd name="connsiteY4" fmla="*/ 13565 h 777240"/>
              <a:gd name="connsiteX5" fmla="*/ 13565 w 617220"/>
              <a:gd name="connsiteY5" fmla="*/ 52999 h 777240"/>
              <a:gd name="connsiteX6" fmla="*/ 52999 w 617220"/>
              <a:gd name="connsiteY6" fmla="*/ 170728 h 777240"/>
              <a:gd name="connsiteX7" fmla="*/ 154154 w 617220"/>
              <a:gd name="connsiteY7" fmla="*/ 154155 h 777240"/>
              <a:gd name="connsiteX8" fmla="*/ 589637 w 617220"/>
              <a:gd name="connsiteY8" fmla="*/ 775947 h 777240"/>
              <a:gd name="connsiteX9" fmla="*/ 54142 w 617220"/>
              <a:gd name="connsiteY9" fmla="*/ 66144 h 777240"/>
              <a:gd name="connsiteX10" fmla="*/ 126722 w 617220"/>
              <a:gd name="connsiteY10" fmla="*/ 76430 h 777240"/>
              <a:gd name="connsiteX11" fmla="*/ 87289 w 617220"/>
              <a:gd name="connsiteY11" fmla="*/ 131295 h 777240"/>
              <a:gd name="connsiteX12" fmla="*/ 54142 w 617220"/>
              <a:gd name="connsiteY12" fmla="*/ 66144 h 77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7220" h="777240">
                <a:moveTo>
                  <a:pt x="589637" y="775947"/>
                </a:moveTo>
                <a:lnTo>
                  <a:pt x="614212" y="775947"/>
                </a:lnTo>
                <a:cubicBezTo>
                  <a:pt x="527915" y="528487"/>
                  <a:pt x="375325" y="305602"/>
                  <a:pt x="167870" y="136438"/>
                </a:cubicBezTo>
                <a:cubicBezTo>
                  <a:pt x="169014" y="134724"/>
                  <a:pt x="169585" y="133009"/>
                  <a:pt x="170728" y="131295"/>
                </a:cubicBezTo>
                <a:cubicBezTo>
                  <a:pt x="192445" y="87860"/>
                  <a:pt x="174729" y="35282"/>
                  <a:pt x="131294" y="13565"/>
                </a:cubicBezTo>
                <a:cubicBezTo>
                  <a:pt x="87860" y="-8151"/>
                  <a:pt x="35282" y="9565"/>
                  <a:pt x="13565" y="52999"/>
                </a:cubicBezTo>
                <a:cubicBezTo>
                  <a:pt x="-8151" y="96433"/>
                  <a:pt x="9565" y="149011"/>
                  <a:pt x="52999" y="170728"/>
                </a:cubicBezTo>
                <a:cubicBezTo>
                  <a:pt x="87860" y="187873"/>
                  <a:pt x="127865" y="179872"/>
                  <a:pt x="154154" y="154155"/>
                </a:cubicBezTo>
                <a:cubicBezTo>
                  <a:pt x="354751" y="319318"/>
                  <a:pt x="504484" y="535345"/>
                  <a:pt x="589637" y="775947"/>
                </a:cubicBezTo>
                <a:close/>
                <a:moveTo>
                  <a:pt x="54142" y="66144"/>
                </a:moveTo>
                <a:lnTo>
                  <a:pt x="126722" y="76430"/>
                </a:lnTo>
                <a:lnTo>
                  <a:pt x="87289" y="131295"/>
                </a:lnTo>
                <a:lnTo>
                  <a:pt x="54142" y="66144"/>
                </a:lnTo>
                <a:close/>
              </a:path>
            </a:pathLst>
          </a:custGeom>
          <a:solidFill>
            <a:schemeClr val="accent4"/>
          </a:solidFill>
          <a:ln w="9525"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23" name="任意形状 7"/>
          <p:cNvSpPr/>
          <p:nvPr>
            <p:custDataLst>
              <p:tags r:id="rId6"/>
            </p:custDataLst>
          </p:nvPr>
        </p:nvSpPr>
        <p:spPr>
          <a:xfrm>
            <a:off x="4159746" y="1348487"/>
            <a:ext cx="1043923" cy="1549352"/>
          </a:xfrm>
          <a:custGeom>
            <a:avLst/>
            <a:gdLst>
              <a:gd name="connsiteX0" fmla="*/ 633508 w 1263015"/>
              <a:gd name="connsiteY0" fmla="*/ 4286 h 1874520"/>
              <a:gd name="connsiteX1" fmla="*/ 4286 w 1263015"/>
              <a:gd name="connsiteY1" fmla="*/ 633508 h 1874520"/>
              <a:gd name="connsiteX2" fmla="*/ 4286 w 1263015"/>
              <a:gd name="connsiteY2" fmla="*/ 1204436 h 1874520"/>
              <a:gd name="connsiteX3" fmla="*/ 591788 w 1263015"/>
              <a:gd name="connsiteY3" fmla="*/ 1204436 h 1874520"/>
              <a:gd name="connsiteX4" fmla="*/ 591788 w 1263015"/>
              <a:gd name="connsiteY4" fmla="*/ 633508 h 1874520"/>
              <a:gd name="connsiteX5" fmla="*/ 632936 w 1263015"/>
              <a:gd name="connsiteY5" fmla="*/ 592360 h 1874520"/>
              <a:gd name="connsiteX6" fmla="*/ 674084 w 1263015"/>
              <a:gd name="connsiteY6" fmla="*/ 633508 h 1874520"/>
              <a:gd name="connsiteX7" fmla="*/ 674084 w 1263015"/>
              <a:gd name="connsiteY7" fmla="*/ 1875377 h 1874520"/>
              <a:gd name="connsiteX8" fmla="*/ 1261586 w 1263015"/>
              <a:gd name="connsiteY8" fmla="*/ 1875377 h 1874520"/>
              <a:gd name="connsiteX9" fmla="*/ 1261586 w 1263015"/>
              <a:gd name="connsiteY9" fmla="*/ 633508 h 1874520"/>
              <a:gd name="connsiteX10" fmla="*/ 633508 w 1263015"/>
              <a:gd name="connsiteY10" fmla="*/ 4286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1874520">
                <a:moveTo>
                  <a:pt x="633508" y="4286"/>
                </a:moveTo>
                <a:cubicBezTo>
                  <a:pt x="286036" y="4286"/>
                  <a:pt x="4286" y="286036"/>
                  <a:pt x="4286" y="633508"/>
                </a:cubicBezTo>
                <a:lnTo>
                  <a:pt x="4286" y="1204436"/>
                </a:lnTo>
                <a:lnTo>
                  <a:pt x="591788" y="1204436"/>
                </a:lnTo>
                <a:lnTo>
                  <a:pt x="591788" y="633508"/>
                </a:lnTo>
                <a:cubicBezTo>
                  <a:pt x="591788" y="610648"/>
                  <a:pt x="610076" y="592360"/>
                  <a:pt x="632936" y="592360"/>
                </a:cubicBezTo>
                <a:cubicBezTo>
                  <a:pt x="655796" y="592360"/>
                  <a:pt x="674084" y="610648"/>
                  <a:pt x="674084" y="633508"/>
                </a:cubicBezTo>
                <a:lnTo>
                  <a:pt x="674084" y="1875377"/>
                </a:lnTo>
                <a:lnTo>
                  <a:pt x="1261586" y="1875377"/>
                </a:lnTo>
                <a:lnTo>
                  <a:pt x="1261586" y="633508"/>
                </a:lnTo>
                <a:cubicBezTo>
                  <a:pt x="1262729" y="286036"/>
                  <a:pt x="980980" y="4286"/>
                  <a:pt x="633508" y="4286"/>
                </a:cubicBezTo>
                <a:close/>
              </a:path>
            </a:pathLst>
          </a:custGeom>
          <a:solidFill>
            <a:schemeClr val="accent1"/>
          </a:solidFill>
          <a:ln w="8068"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26" name="任意形状 8"/>
          <p:cNvSpPr/>
          <p:nvPr>
            <p:custDataLst>
              <p:tags r:id="rId7"/>
            </p:custDataLst>
          </p:nvPr>
        </p:nvSpPr>
        <p:spPr>
          <a:xfrm>
            <a:off x="3167783" y="2340451"/>
            <a:ext cx="1549352" cy="1043923"/>
          </a:xfrm>
          <a:custGeom>
            <a:avLst/>
            <a:gdLst>
              <a:gd name="connsiteX0" fmla="*/ 4286 w 1874520"/>
              <a:gd name="connsiteY0" fmla="*/ 633508 h 1263015"/>
              <a:gd name="connsiteX1" fmla="*/ 633508 w 1874520"/>
              <a:gd name="connsiteY1" fmla="*/ 1262729 h 1263015"/>
              <a:gd name="connsiteX2" fmla="*/ 1204436 w 1874520"/>
              <a:gd name="connsiteY2" fmla="*/ 1262729 h 1263015"/>
              <a:gd name="connsiteX3" fmla="*/ 1204436 w 1874520"/>
              <a:gd name="connsiteY3" fmla="*/ 674656 h 1263015"/>
              <a:gd name="connsiteX4" fmla="*/ 633508 w 1874520"/>
              <a:gd name="connsiteY4" fmla="*/ 674656 h 1263015"/>
              <a:gd name="connsiteX5" fmla="*/ 592360 w 1874520"/>
              <a:gd name="connsiteY5" fmla="*/ 633508 h 1263015"/>
              <a:gd name="connsiteX6" fmla="*/ 633508 w 1874520"/>
              <a:gd name="connsiteY6" fmla="*/ 592360 h 1263015"/>
              <a:gd name="connsiteX7" fmla="*/ 1875377 w 1874520"/>
              <a:gd name="connsiteY7" fmla="*/ 592360 h 1263015"/>
              <a:gd name="connsiteX8" fmla="*/ 1875377 w 1874520"/>
              <a:gd name="connsiteY8" fmla="*/ 4286 h 1263015"/>
              <a:gd name="connsiteX9" fmla="*/ 633508 w 1874520"/>
              <a:gd name="connsiteY9" fmla="*/ 4286 h 1263015"/>
              <a:gd name="connsiteX10" fmla="*/ 4286 w 1874520"/>
              <a:gd name="connsiteY10" fmla="*/ 633508 h 1263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4520" h="1263015">
                <a:moveTo>
                  <a:pt x="4286" y="633508"/>
                </a:moveTo>
                <a:cubicBezTo>
                  <a:pt x="4286" y="980980"/>
                  <a:pt x="286036" y="1262729"/>
                  <a:pt x="633508" y="1262729"/>
                </a:cubicBezTo>
                <a:lnTo>
                  <a:pt x="1204436" y="1262729"/>
                </a:lnTo>
                <a:lnTo>
                  <a:pt x="1204436" y="674656"/>
                </a:lnTo>
                <a:lnTo>
                  <a:pt x="633508" y="674656"/>
                </a:lnTo>
                <a:cubicBezTo>
                  <a:pt x="610648" y="674656"/>
                  <a:pt x="592360" y="656368"/>
                  <a:pt x="592360" y="633508"/>
                </a:cubicBezTo>
                <a:cubicBezTo>
                  <a:pt x="592360" y="610648"/>
                  <a:pt x="610648" y="592360"/>
                  <a:pt x="633508" y="592360"/>
                </a:cubicBezTo>
                <a:lnTo>
                  <a:pt x="1875377" y="592360"/>
                </a:lnTo>
                <a:lnTo>
                  <a:pt x="1875377" y="4286"/>
                </a:lnTo>
                <a:lnTo>
                  <a:pt x="633508" y="4286"/>
                </a:lnTo>
                <a:cubicBezTo>
                  <a:pt x="286036" y="4286"/>
                  <a:pt x="4286" y="286036"/>
                  <a:pt x="4286" y="633508"/>
                </a:cubicBezTo>
                <a:close/>
              </a:path>
            </a:pathLst>
          </a:custGeom>
          <a:solidFill>
            <a:schemeClr val="accent2"/>
          </a:solidFill>
          <a:ln w="8068"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27" name="任意形状 9"/>
          <p:cNvSpPr/>
          <p:nvPr>
            <p:custDataLst>
              <p:tags r:id="rId8"/>
            </p:custDataLst>
          </p:nvPr>
        </p:nvSpPr>
        <p:spPr>
          <a:xfrm>
            <a:off x="4159746" y="2826513"/>
            <a:ext cx="1043923" cy="1549352"/>
          </a:xfrm>
          <a:custGeom>
            <a:avLst/>
            <a:gdLst>
              <a:gd name="connsiteX0" fmla="*/ 633508 w 1263015"/>
              <a:gd name="connsiteY0" fmla="*/ 1874806 h 1874520"/>
              <a:gd name="connsiteX1" fmla="*/ 1262729 w 1263015"/>
              <a:gd name="connsiteY1" fmla="*/ 1245584 h 1874520"/>
              <a:gd name="connsiteX2" fmla="*/ 1262729 w 1263015"/>
              <a:gd name="connsiteY2" fmla="*/ 674656 h 1874520"/>
              <a:gd name="connsiteX3" fmla="*/ 674656 w 1263015"/>
              <a:gd name="connsiteY3" fmla="*/ 674656 h 1874520"/>
              <a:gd name="connsiteX4" fmla="*/ 674656 w 1263015"/>
              <a:gd name="connsiteY4" fmla="*/ 1245584 h 1874520"/>
              <a:gd name="connsiteX5" fmla="*/ 633508 w 1263015"/>
              <a:gd name="connsiteY5" fmla="*/ 1286732 h 1874520"/>
              <a:gd name="connsiteX6" fmla="*/ 592360 w 1263015"/>
              <a:gd name="connsiteY6" fmla="*/ 1245584 h 1874520"/>
              <a:gd name="connsiteX7" fmla="*/ 592360 w 1263015"/>
              <a:gd name="connsiteY7" fmla="*/ 4286 h 1874520"/>
              <a:gd name="connsiteX8" fmla="*/ 4286 w 1263015"/>
              <a:gd name="connsiteY8" fmla="*/ 4286 h 1874520"/>
              <a:gd name="connsiteX9" fmla="*/ 4286 w 1263015"/>
              <a:gd name="connsiteY9" fmla="*/ 1245584 h 1874520"/>
              <a:gd name="connsiteX10" fmla="*/ 633508 w 1263015"/>
              <a:gd name="connsiteY10" fmla="*/ 1874806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1874520">
                <a:moveTo>
                  <a:pt x="633508" y="1874806"/>
                </a:moveTo>
                <a:cubicBezTo>
                  <a:pt x="980980" y="1874806"/>
                  <a:pt x="1262729" y="1593056"/>
                  <a:pt x="1262729" y="1245584"/>
                </a:cubicBezTo>
                <a:lnTo>
                  <a:pt x="1262729" y="674656"/>
                </a:lnTo>
                <a:lnTo>
                  <a:pt x="674656" y="674656"/>
                </a:lnTo>
                <a:lnTo>
                  <a:pt x="674656" y="1245584"/>
                </a:lnTo>
                <a:cubicBezTo>
                  <a:pt x="674656" y="1268444"/>
                  <a:pt x="656368" y="1286732"/>
                  <a:pt x="633508" y="1286732"/>
                </a:cubicBezTo>
                <a:cubicBezTo>
                  <a:pt x="610648" y="1286732"/>
                  <a:pt x="592360" y="1268444"/>
                  <a:pt x="592360" y="1245584"/>
                </a:cubicBezTo>
                <a:lnTo>
                  <a:pt x="592360" y="4286"/>
                </a:lnTo>
                <a:lnTo>
                  <a:pt x="4286" y="4286"/>
                </a:lnTo>
                <a:lnTo>
                  <a:pt x="4286" y="1245584"/>
                </a:lnTo>
                <a:cubicBezTo>
                  <a:pt x="4286" y="1593056"/>
                  <a:pt x="286036" y="1874806"/>
                  <a:pt x="633508" y="1874806"/>
                </a:cubicBezTo>
                <a:close/>
              </a:path>
            </a:pathLst>
          </a:custGeom>
          <a:solidFill>
            <a:schemeClr val="accent3"/>
          </a:solidFill>
          <a:ln w="8068"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28" name="任意形状 10"/>
          <p:cNvSpPr/>
          <p:nvPr>
            <p:custDataLst>
              <p:tags r:id="rId9"/>
            </p:custDataLst>
          </p:nvPr>
        </p:nvSpPr>
        <p:spPr>
          <a:xfrm>
            <a:off x="4645808" y="2340451"/>
            <a:ext cx="1549352" cy="1043923"/>
          </a:xfrm>
          <a:custGeom>
            <a:avLst/>
            <a:gdLst>
              <a:gd name="connsiteX0" fmla="*/ 1874806 w 1874520"/>
              <a:gd name="connsiteY0" fmla="*/ 633508 h 1263015"/>
              <a:gd name="connsiteX1" fmla="*/ 1245584 w 1874520"/>
              <a:gd name="connsiteY1" fmla="*/ 4286 h 1263015"/>
              <a:gd name="connsiteX2" fmla="*/ 674656 w 1874520"/>
              <a:gd name="connsiteY2" fmla="*/ 4286 h 1263015"/>
              <a:gd name="connsiteX3" fmla="*/ 674656 w 1874520"/>
              <a:gd name="connsiteY3" fmla="*/ 591788 h 1263015"/>
              <a:gd name="connsiteX4" fmla="*/ 1245584 w 1874520"/>
              <a:gd name="connsiteY4" fmla="*/ 591788 h 1263015"/>
              <a:gd name="connsiteX5" fmla="*/ 1286732 w 1874520"/>
              <a:gd name="connsiteY5" fmla="*/ 632936 h 1263015"/>
              <a:gd name="connsiteX6" fmla="*/ 1245584 w 1874520"/>
              <a:gd name="connsiteY6" fmla="*/ 674084 h 1263015"/>
              <a:gd name="connsiteX7" fmla="*/ 4286 w 1874520"/>
              <a:gd name="connsiteY7" fmla="*/ 674084 h 1263015"/>
              <a:gd name="connsiteX8" fmla="*/ 4286 w 1874520"/>
              <a:gd name="connsiteY8" fmla="*/ 1261586 h 1263015"/>
              <a:gd name="connsiteX9" fmla="*/ 1245584 w 1874520"/>
              <a:gd name="connsiteY9" fmla="*/ 1261586 h 1263015"/>
              <a:gd name="connsiteX10" fmla="*/ 1874806 w 1874520"/>
              <a:gd name="connsiteY10" fmla="*/ 633508 h 1263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4520" h="1263015">
                <a:moveTo>
                  <a:pt x="1874806" y="633508"/>
                </a:moveTo>
                <a:cubicBezTo>
                  <a:pt x="1874806" y="286036"/>
                  <a:pt x="1593056" y="4286"/>
                  <a:pt x="1245584" y="4286"/>
                </a:cubicBezTo>
                <a:lnTo>
                  <a:pt x="674656" y="4286"/>
                </a:lnTo>
                <a:lnTo>
                  <a:pt x="674656" y="591788"/>
                </a:lnTo>
                <a:lnTo>
                  <a:pt x="1245584" y="591788"/>
                </a:lnTo>
                <a:cubicBezTo>
                  <a:pt x="1268444" y="591788"/>
                  <a:pt x="1286732" y="610076"/>
                  <a:pt x="1286732" y="632936"/>
                </a:cubicBezTo>
                <a:cubicBezTo>
                  <a:pt x="1286732" y="655796"/>
                  <a:pt x="1268444" y="674084"/>
                  <a:pt x="1245584" y="674084"/>
                </a:cubicBezTo>
                <a:lnTo>
                  <a:pt x="4286" y="674084"/>
                </a:lnTo>
                <a:lnTo>
                  <a:pt x="4286" y="1261586"/>
                </a:lnTo>
                <a:lnTo>
                  <a:pt x="1245584" y="1261586"/>
                </a:lnTo>
                <a:cubicBezTo>
                  <a:pt x="1593056" y="1262729"/>
                  <a:pt x="1874806" y="980980"/>
                  <a:pt x="1874806" y="633508"/>
                </a:cubicBezTo>
                <a:close/>
              </a:path>
            </a:pathLst>
          </a:custGeom>
          <a:solidFill>
            <a:schemeClr val="accent4"/>
          </a:solidFill>
          <a:ln w="8068"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29" name="圆角矩形 12"/>
          <p:cNvSpPr/>
          <p:nvPr>
            <p:custDataLst>
              <p:tags r:id="rId10"/>
            </p:custDataLst>
          </p:nvPr>
        </p:nvSpPr>
        <p:spPr>
          <a:xfrm>
            <a:off x="4312858" y="2503236"/>
            <a:ext cx="718310" cy="718310"/>
          </a:xfrm>
          <a:prstGeom prst="roundRect">
            <a:avLst/>
          </a:prstGeom>
          <a:solidFill>
            <a:schemeClr val="tx2">
              <a:alpha val="30000"/>
            </a:schemeClr>
          </a:solidFill>
          <a:ln w="25400"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30" name="圆角矩形 13"/>
          <p:cNvSpPr/>
          <p:nvPr>
            <p:custDataLst>
              <p:tags r:id="rId11"/>
            </p:custDataLst>
          </p:nvPr>
        </p:nvSpPr>
        <p:spPr>
          <a:xfrm>
            <a:off x="4377502" y="2567879"/>
            <a:ext cx="589022" cy="589022"/>
          </a:xfrm>
          <a:prstGeom prst="roundRect">
            <a:avLst/>
          </a:prstGeom>
          <a:solidFill>
            <a:schemeClr val="bg1"/>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31" name="文本框 20"/>
          <p:cNvSpPr txBox="1"/>
          <p:nvPr>
            <p:custDataLst>
              <p:tags r:id="rId12"/>
            </p:custDataLst>
          </p:nvPr>
        </p:nvSpPr>
        <p:spPr>
          <a:xfrm>
            <a:off x="5712619" y="1359667"/>
            <a:ext cx="2580799" cy="263843"/>
          </a:xfrm>
          <a:prstGeom prst="rect">
            <a:avLst/>
          </a:prstGeom>
          <a:noFill/>
        </p:spPr>
        <p:txBody>
          <a:bodyPr wrap="square" bIns="0" rtlCol="0" anchor="b"/>
          <a:p>
            <a:pPr defTabSz="457200">
              <a:lnSpc>
                <a:spcPct val="120000"/>
              </a:lnSpc>
            </a:pPr>
            <a:r>
              <a:rPr kumimoji="1" lang="zh-CN" altLang="en-US" sz="1350" b="1" spc="300" dirty="0">
                <a:solidFill>
                  <a:srgbClr val="CDDC39"/>
                </a:solidFill>
                <a:latin typeface="微软雅黑" panose="020B0503020204020204" charset="-122"/>
                <a:ea typeface="微软雅黑" panose="020B0503020204020204" charset="-122"/>
              </a:rPr>
              <a:t>（五）不要急于对头脑中涌现出的想法加以判断</a:t>
            </a:r>
            <a:endParaRPr kumimoji="1" lang="zh-CN" altLang="en-US" sz="1350" b="1" spc="300" dirty="0">
              <a:solidFill>
                <a:srgbClr val="CDDC39"/>
              </a:solidFill>
              <a:latin typeface="微软雅黑" panose="020B0503020204020204" charset="-122"/>
              <a:ea typeface="微软雅黑" panose="020B0503020204020204" charset="-122"/>
            </a:endParaRPr>
          </a:p>
        </p:txBody>
      </p:sp>
      <p:sp>
        <p:nvSpPr>
          <p:cNvPr id="33" name="文本框 23"/>
          <p:cNvSpPr txBox="1"/>
          <p:nvPr>
            <p:custDataLst>
              <p:tags r:id="rId13"/>
            </p:custDataLst>
          </p:nvPr>
        </p:nvSpPr>
        <p:spPr>
          <a:xfrm>
            <a:off x="5951350" y="3561915"/>
            <a:ext cx="2132576" cy="263640"/>
          </a:xfrm>
          <a:prstGeom prst="rect">
            <a:avLst/>
          </a:prstGeom>
          <a:noFill/>
        </p:spPr>
        <p:txBody>
          <a:bodyPr wrap="square" bIns="0" rtlCol="0" anchor="b">
            <a:noAutofit/>
          </a:bodyPr>
          <a:p>
            <a:pPr marL="0" indent="0" algn="l" defTabSz="457200">
              <a:lnSpc>
                <a:spcPct val="120000"/>
              </a:lnSpc>
              <a:spcBef>
                <a:spcPts val="0"/>
              </a:spcBef>
              <a:spcAft>
                <a:spcPts val="0"/>
              </a:spcAft>
              <a:buSzPct val="100000"/>
            </a:pPr>
            <a:r>
              <a:rPr kumimoji="1" lang="zh-CN" altLang="en-US" sz="1350" b="1" spc="300" dirty="0">
                <a:solidFill>
                  <a:srgbClr val="8BC34A"/>
                </a:solidFill>
                <a:latin typeface="微软雅黑" panose="020B0503020204020204" charset="-122"/>
                <a:ea typeface="微软雅黑" panose="020B0503020204020204" charset="-122"/>
              </a:rPr>
              <a:t>（七）要从问题之外寻求偶然的刺激</a:t>
            </a:r>
            <a:endParaRPr kumimoji="1" lang="zh-CN" altLang="en-US" sz="1350" b="1" spc="300" dirty="0">
              <a:solidFill>
                <a:srgbClr val="8BC34A"/>
              </a:solidFill>
              <a:latin typeface="微软雅黑" panose="020B0503020204020204" charset="-122"/>
              <a:ea typeface="微软雅黑" panose="020B0503020204020204" charset="-122"/>
            </a:endParaRPr>
          </a:p>
        </p:txBody>
      </p:sp>
      <p:sp>
        <p:nvSpPr>
          <p:cNvPr id="37" name="文本框 26"/>
          <p:cNvSpPr txBox="1"/>
          <p:nvPr>
            <p:custDataLst>
              <p:tags r:id="rId14"/>
            </p:custDataLst>
          </p:nvPr>
        </p:nvSpPr>
        <p:spPr>
          <a:xfrm flipH="1">
            <a:off x="962978" y="3563276"/>
            <a:ext cx="2615089" cy="263843"/>
          </a:xfrm>
          <a:prstGeom prst="rect">
            <a:avLst/>
          </a:prstGeom>
          <a:noFill/>
        </p:spPr>
        <p:txBody>
          <a:bodyPr wrap="square" bIns="0" rtlCol="0" anchor="b"/>
          <a:p>
            <a:pPr marL="0" indent="0" algn="l" defTabSz="457200">
              <a:lnSpc>
                <a:spcPct val="120000"/>
              </a:lnSpc>
              <a:spcBef>
                <a:spcPts val="0"/>
              </a:spcBef>
              <a:spcAft>
                <a:spcPts val="0"/>
              </a:spcAft>
              <a:buSzPct val="100000"/>
            </a:pPr>
            <a:r>
              <a:rPr kumimoji="1" lang="zh-CN" altLang="en-US" sz="1350" b="1" spc="300" dirty="0">
                <a:solidFill>
                  <a:srgbClr val="009587"/>
                </a:solidFill>
                <a:latin typeface="微软雅黑" panose="020B0503020204020204" charset="-122"/>
                <a:ea typeface="微软雅黑" panose="020B0503020204020204" charset="-122"/>
              </a:rPr>
              <a:t>（六）将问题具体化，使之在头脑中形成一幅图像</a:t>
            </a:r>
            <a:endParaRPr kumimoji="1" lang="zh-CN" altLang="en-US" sz="1350" b="1" spc="300" dirty="0">
              <a:solidFill>
                <a:srgbClr val="009587"/>
              </a:solidFill>
              <a:latin typeface="微软雅黑" panose="020B0503020204020204" charset="-122"/>
              <a:ea typeface="微软雅黑" panose="020B0503020204020204" charset="-122"/>
            </a:endParaRPr>
          </a:p>
        </p:txBody>
      </p:sp>
      <p:sp>
        <p:nvSpPr>
          <p:cNvPr id="39" name="文本框 29"/>
          <p:cNvSpPr txBox="1"/>
          <p:nvPr>
            <p:custDataLst>
              <p:tags r:id="rId15"/>
            </p:custDataLst>
          </p:nvPr>
        </p:nvSpPr>
        <p:spPr>
          <a:xfrm flipH="1">
            <a:off x="933450" y="1381099"/>
            <a:ext cx="2644616" cy="263843"/>
          </a:xfrm>
          <a:prstGeom prst="rect">
            <a:avLst/>
          </a:prstGeom>
          <a:noFill/>
        </p:spPr>
        <p:txBody>
          <a:bodyPr wrap="square" bIns="0" rtlCol="0" anchor="b"/>
          <a:p>
            <a:pPr marL="0" indent="0" algn="l" defTabSz="457200">
              <a:lnSpc>
                <a:spcPct val="120000"/>
              </a:lnSpc>
              <a:spcBef>
                <a:spcPts val="0"/>
              </a:spcBef>
              <a:spcAft>
                <a:spcPts val="0"/>
              </a:spcAft>
              <a:buSzPct val="100000"/>
            </a:pPr>
            <a:r>
              <a:rPr kumimoji="1" lang="zh-CN" altLang="en-US" sz="1350" b="1" spc="300" dirty="0">
                <a:solidFill>
                  <a:srgbClr val="2196F3"/>
                </a:solidFill>
                <a:latin typeface="微软雅黑" panose="020B0503020204020204" charset="-122"/>
                <a:ea typeface="微软雅黑" panose="020B0503020204020204" charset="-122"/>
              </a:rPr>
              <a:t>（四）养成寻求尽可能多的探讨问题方法的习惯</a:t>
            </a:r>
            <a:endParaRPr kumimoji="1" lang="zh-CN" altLang="en-US" sz="1350" b="1" spc="300" dirty="0">
              <a:solidFill>
                <a:srgbClr val="2196F3"/>
              </a:solidFill>
              <a:latin typeface="微软雅黑" panose="020B0503020204020204" charset="-122"/>
              <a:ea typeface="微软雅黑" panose="020B0503020204020204" charset="-122"/>
            </a:endParaRPr>
          </a:p>
        </p:txBody>
      </p:sp>
      <p:sp>
        <p:nvSpPr>
          <p:cNvPr id="48" name="任意形状 47"/>
          <p:cNvSpPr/>
          <p:nvPr>
            <p:custDataLst>
              <p:tags r:id="rId16"/>
            </p:custDataLst>
          </p:nvPr>
        </p:nvSpPr>
        <p:spPr>
          <a:xfrm>
            <a:off x="4553195" y="1494247"/>
            <a:ext cx="256553" cy="257175"/>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chemeClr val="accent1">
              <a:lumMod val="50000"/>
            </a:schemeClr>
          </a:solidFill>
          <a:ln w="5506" cap="flat">
            <a:noFill/>
            <a:prstDash val="solid"/>
            <a:miter/>
          </a:ln>
        </p:spPr>
        <p:txBody>
          <a:bodyPr rtlCol="0" anchor="ctr">
            <a:normAutofit fontScale="60000"/>
          </a:bodyPr>
          <a:p>
            <a:pPr defTabSz="457200">
              <a:lnSpc>
                <a:spcPct val="130000"/>
              </a:lnSpc>
            </a:pPr>
            <a:endParaRPr lang="zh-CN" altLang="en-US" sz="1350">
              <a:solidFill>
                <a:srgbClr val="222222"/>
              </a:solidFill>
              <a:latin typeface="微软雅黑" panose="020B0503020204020204" charset="-122"/>
              <a:ea typeface="微软雅黑" panose="020B0503020204020204" charset="-122"/>
            </a:endParaRPr>
          </a:p>
        </p:txBody>
      </p:sp>
      <p:sp>
        <p:nvSpPr>
          <p:cNvPr id="41" name="图形 15"/>
          <p:cNvSpPr/>
          <p:nvPr>
            <p:custDataLst>
              <p:tags r:id="rId17"/>
            </p:custDataLst>
          </p:nvPr>
        </p:nvSpPr>
        <p:spPr>
          <a:xfrm>
            <a:off x="5817461" y="2733889"/>
            <a:ext cx="256979" cy="256979"/>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chemeClr val="accent4">
              <a:lumMod val="50000"/>
            </a:schemeClr>
          </a:solidFill>
          <a:ln w="5507" cap="flat">
            <a:noFill/>
            <a:prstDash val="solid"/>
            <a:miter/>
          </a:ln>
        </p:spPr>
        <p:txBody>
          <a:bodyPr rtlCol="0" anchor="ctr">
            <a:normAutofit fontScale="60000"/>
          </a:bodyPr>
          <a:p>
            <a:pPr defTabSz="457200">
              <a:lnSpc>
                <a:spcPct val="130000"/>
              </a:lnSpc>
            </a:pPr>
            <a:endParaRPr lang="zh-CN" altLang="en-US" sz="1350">
              <a:solidFill>
                <a:srgbClr val="222222"/>
              </a:solidFill>
              <a:latin typeface="微软雅黑" panose="020B0503020204020204" charset="-122"/>
              <a:ea typeface="微软雅黑" panose="020B0503020204020204" charset="-122"/>
            </a:endParaRPr>
          </a:p>
        </p:txBody>
      </p:sp>
      <p:sp>
        <p:nvSpPr>
          <p:cNvPr id="49" name="任意形状 48"/>
          <p:cNvSpPr/>
          <p:nvPr>
            <p:custDataLst>
              <p:tags r:id="rId18"/>
            </p:custDataLst>
          </p:nvPr>
        </p:nvSpPr>
        <p:spPr>
          <a:xfrm>
            <a:off x="4559585" y="3987109"/>
            <a:ext cx="224856" cy="248681"/>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chemeClr val="accent3">
              <a:lumMod val="50000"/>
            </a:schemeClr>
          </a:solidFill>
          <a:ln w="5507" cap="flat">
            <a:noFill/>
            <a:prstDash val="solid"/>
            <a:miter/>
          </a:ln>
        </p:spPr>
        <p:txBody>
          <a:bodyPr rtlCol="0" anchor="ctr">
            <a:normAutofit fontScale="50000"/>
          </a:bodyPr>
          <a:p>
            <a:pPr defTabSz="457200">
              <a:lnSpc>
                <a:spcPct val="130000"/>
              </a:lnSpc>
            </a:pPr>
            <a:endParaRPr lang="zh-CN" altLang="en-US" sz="1350">
              <a:solidFill>
                <a:srgbClr val="222222"/>
              </a:solidFill>
              <a:latin typeface="微软雅黑" panose="020B0503020204020204" charset="-122"/>
              <a:ea typeface="微软雅黑" panose="020B0503020204020204" charset="-122"/>
            </a:endParaRPr>
          </a:p>
        </p:txBody>
      </p:sp>
      <p:sp>
        <p:nvSpPr>
          <p:cNvPr id="42" name="图形 14"/>
          <p:cNvSpPr/>
          <p:nvPr>
            <p:custDataLst>
              <p:tags r:id="rId19"/>
            </p:custDataLst>
          </p:nvPr>
        </p:nvSpPr>
        <p:spPr>
          <a:xfrm>
            <a:off x="4482258" y="2672635"/>
            <a:ext cx="379501" cy="37950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chemeClr val="accent1"/>
          </a:solidFill>
          <a:ln w="8186" cap="flat">
            <a:noFill/>
            <a:prstDash val="solid"/>
            <a:miter/>
          </a:ln>
        </p:spPr>
        <p:txBody>
          <a:bodyPr rtlCol="0" anchor="ctr">
            <a:normAutofit/>
          </a:bodyPr>
          <a:p>
            <a:pPr defTabSz="457200">
              <a:lnSpc>
                <a:spcPct val="120000"/>
              </a:lnSpc>
            </a:pPr>
            <a:endParaRPr lang="zh-CN" altLang="en-US" sz="1350">
              <a:solidFill>
                <a:srgbClr val="222222"/>
              </a:solidFill>
              <a:latin typeface="微软雅黑" panose="020B0503020204020204" charset="-122"/>
              <a:ea typeface="微软雅黑" panose="020B0503020204020204" charset="-122"/>
            </a:endParaRPr>
          </a:p>
        </p:txBody>
      </p:sp>
      <p:sp>
        <p:nvSpPr>
          <p:cNvPr id="47" name="任意形状 46"/>
          <p:cNvSpPr/>
          <p:nvPr>
            <p:custDataLst>
              <p:tags r:id="rId20"/>
            </p:custDataLst>
          </p:nvPr>
        </p:nvSpPr>
        <p:spPr>
          <a:xfrm>
            <a:off x="3320081" y="2733665"/>
            <a:ext cx="256978" cy="257020"/>
          </a:xfrm>
          <a:custGeom>
            <a:avLst/>
            <a:gdLst>
              <a:gd name="connsiteX0" fmla="*/ 146574 w 359999"/>
              <a:gd name="connsiteY0" fmla="*/ 315058 h 360058"/>
              <a:gd name="connsiteX1" fmla="*/ 146532 w 359999"/>
              <a:gd name="connsiteY1" fmla="*/ 348808 h 360058"/>
              <a:gd name="connsiteX2" fmla="*/ 214032 w 359999"/>
              <a:gd name="connsiteY2" fmla="*/ 348808 h 360058"/>
              <a:gd name="connsiteX3" fmla="*/ 214074 w 359999"/>
              <a:gd name="connsiteY3" fmla="*/ 315058 h 360058"/>
              <a:gd name="connsiteX4" fmla="*/ 11250 w 359999"/>
              <a:gd name="connsiteY4" fmla="*/ 283388 h 360058"/>
              <a:gd name="connsiteX5" fmla="*/ 11250 w 359999"/>
              <a:gd name="connsiteY5" fmla="*/ 303808 h 360058"/>
              <a:gd name="connsiteX6" fmla="*/ 348749 w 359999"/>
              <a:gd name="connsiteY6" fmla="*/ 303808 h 360058"/>
              <a:gd name="connsiteX7" fmla="*/ 348749 w 359999"/>
              <a:gd name="connsiteY7" fmla="*/ 283971 h 360058"/>
              <a:gd name="connsiteX8" fmla="*/ 230626 w 359999"/>
              <a:gd name="connsiteY8" fmla="*/ 225003 h 360058"/>
              <a:gd name="connsiteX9" fmla="*/ 225001 w 359999"/>
              <a:gd name="connsiteY9" fmla="*/ 230628 h 360058"/>
              <a:gd name="connsiteX10" fmla="*/ 230626 w 359999"/>
              <a:gd name="connsiteY10" fmla="*/ 236253 h 360058"/>
              <a:gd name="connsiteX11" fmla="*/ 236251 w 359999"/>
              <a:gd name="connsiteY11" fmla="*/ 230628 h 360058"/>
              <a:gd name="connsiteX12" fmla="*/ 230626 w 359999"/>
              <a:gd name="connsiteY12" fmla="*/ 225003 h 360058"/>
              <a:gd name="connsiteX13" fmla="*/ 151876 w 359999"/>
              <a:gd name="connsiteY13" fmla="*/ 225003 h 360058"/>
              <a:gd name="connsiteX14" fmla="*/ 146251 w 359999"/>
              <a:gd name="connsiteY14" fmla="*/ 230628 h 360058"/>
              <a:gd name="connsiteX15" fmla="*/ 151876 w 359999"/>
              <a:gd name="connsiteY15" fmla="*/ 236253 h 360058"/>
              <a:gd name="connsiteX16" fmla="*/ 157501 w 359999"/>
              <a:gd name="connsiteY16" fmla="*/ 230628 h 360058"/>
              <a:gd name="connsiteX17" fmla="*/ 151876 w 359999"/>
              <a:gd name="connsiteY17" fmla="*/ 225003 h 360058"/>
              <a:gd name="connsiteX18" fmla="*/ 315674 w 359999"/>
              <a:gd name="connsiteY18" fmla="*/ 93647 h 360058"/>
              <a:gd name="connsiteX19" fmla="*/ 315417 w 359999"/>
              <a:gd name="connsiteY19" fmla="*/ 272663 h 360058"/>
              <a:gd name="connsiteX20" fmla="*/ 348749 w 359999"/>
              <a:gd name="connsiteY20" fmla="*/ 272721 h 360058"/>
              <a:gd name="connsiteX21" fmla="*/ 348749 w 359999"/>
              <a:gd name="connsiteY21" fmla="*/ 93647 h 360058"/>
              <a:gd name="connsiteX22" fmla="*/ 11250 w 359999"/>
              <a:gd name="connsiteY22" fmla="*/ 93647 h 360058"/>
              <a:gd name="connsiteX23" fmla="*/ 11250 w 359999"/>
              <a:gd name="connsiteY23" fmla="*/ 272138 h 360058"/>
              <a:gd name="connsiteX24" fmla="*/ 45247 w 359999"/>
              <a:gd name="connsiteY24" fmla="*/ 272197 h 360058"/>
              <a:gd name="connsiteX25" fmla="*/ 45505 w 359999"/>
              <a:gd name="connsiteY25" fmla="*/ 93647 h 360058"/>
              <a:gd name="connsiteX26" fmla="*/ 95625 w 359999"/>
              <a:gd name="connsiteY26" fmla="*/ 90003 h 360058"/>
              <a:gd name="connsiteX27" fmla="*/ 123091 w 359999"/>
              <a:gd name="connsiteY27" fmla="*/ 90003 h 360058"/>
              <a:gd name="connsiteX28" fmla="*/ 134341 w 359999"/>
              <a:gd name="connsiteY28" fmla="*/ 180003 h 360058"/>
              <a:gd name="connsiteX29" fmla="*/ 237110 w 359999"/>
              <a:gd name="connsiteY29" fmla="*/ 180003 h 360058"/>
              <a:gd name="connsiteX30" fmla="*/ 246484 w 359999"/>
              <a:gd name="connsiteY30" fmla="*/ 123753 h 360058"/>
              <a:gd name="connsiteX31" fmla="*/ 140626 w 359999"/>
              <a:gd name="connsiteY31" fmla="*/ 123753 h 360058"/>
              <a:gd name="connsiteX32" fmla="*/ 140626 w 359999"/>
              <a:gd name="connsiteY32" fmla="*/ 112503 h 360058"/>
              <a:gd name="connsiteX33" fmla="*/ 259767 w 359999"/>
              <a:gd name="connsiteY33" fmla="*/ 112503 h 360058"/>
              <a:gd name="connsiteX34" fmla="*/ 246641 w 359999"/>
              <a:gd name="connsiteY34" fmla="*/ 191253 h 360058"/>
              <a:gd name="connsiteX35" fmla="*/ 135000 w 359999"/>
              <a:gd name="connsiteY35" fmla="*/ 191253 h 360058"/>
              <a:gd name="connsiteX36" fmla="*/ 123750 w 359999"/>
              <a:gd name="connsiteY36" fmla="*/ 202503 h 360058"/>
              <a:gd name="connsiteX37" fmla="*/ 135000 w 359999"/>
              <a:gd name="connsiteY37" fmla="*/ 213753 h 360058"/>
              <a:gd name="connsiteX38" fmla="*/ 230626 w 359999"/>
              <a:gd name="connsiteY38" fmla="*/ 213753 h 360058"/>
              <a:gd name="connsiteX39" fmla="*/ 247501 w 359999"/>
              <a:gd name="connsiteY39" fmla="*/ 230628 h 360058"/>
              <a:gd name="connsiteX40" fmla="*/ 230626 w 359999"/>
              <a:gd name="connsiteY40" fmla="*/ 247503 h 360058"/>
              <a:gd name="connsiteX41" fmla="*/ 213751 w 359999"/>
              <a:gd name="connsiteY41" fmla="*/ 230628 h 360058"/>
              <a:gd name="connsiteX42" fmla="*/ 214787 w 359999"/>
              <a:gd name="connsiteY42" fmla="*/ 225003 h 360058"/>
              <a:gd name="connsiteX43" fmla="*/ 167714 w 359999"/>
              <a:gd name="connsiteY43" fmla="*/ 225003 h 360058"/>
              <a:gd name="connsiteX44" fmla="*/ 168751 w 359999"/>
              <a:gd name="connsiteY44" fmla="*/ 230628 h 360058"/>
              <a:gd name="connsiteX45" fmla="*/ 151876 w 359999"/>
              <a:gd name="connsiteY45" fmla="*/ 247503 h 360058"/>
              <a:gd name="connsiteX46" fmla="*/ 135000 w 359999"/>
              <a:gd name="connsiteY46" fmla="*/ 230628 h 360058"/>
              <a:gd name="connsiteX47" fmla="*/ 136036 w 359999"/>
              <a:gd name="connsiteY47" fmla="*/ 225003 h 360058"/>
              <a:gd name="connsiteX48" fmla="*/ 135000 w 359999"/>
              <a:gd name="connsiteY48" fmla="*/ 225003 h 360058"/>
              <a:gd name="connsiteX49" fmla="*/ 115682 w 359999"/>
              <a:gd name="connsiteY49" fmla="*/ 214086 h 360058"/>
              <a:gd name="connsiteX50" fmla="*/ 123417 w 359999"/>
              <a:gd name="connsiteY50" fmla="*/ 183314 h 360058"/>
              <a:gd name="connsiteX51" fmla="*/ 113159 w 359999"/>
              <a:gd name="connsiteY51" fmla="*/ 101253 h 360058"/>
              <a:gd name="connsiteX52" fmla="*/ 95625 w 359999"/>
              <a:gd name="connsiteY52" fmla="*/ 101253 h 360058"/>
              <a:gd name="connsiteX53" fmla="*/ 56808 w 359999"/>
              <a:gd name="connsiteY53" fmla="*/ 56255 h 360058"/>
              <a:gd name="connsiteX54" fmla="*/ 56497 w 359999"/>
              <a:gd name="connsiteY54" fmla="*/ 272216 h 360058"/>
              <a:gd name="connsiteX55" fmla="*/ 304167 w 359999"/>
              <a:gd name="connsiteY55" fmla="*/ 272644 h 360058"/>
              <a:gd name="connsiteX56" fmla="*/ 304478 w 359999"/>
              <a:gd name="connsiteY56" fmla="*/ 56360 h 360058"/>
              <a:gd name="connsiteX57" fmla="*/ 134720 w 359999"/>
              <a:gd name="connsiteY57" fmla="*/ 22558 h 360058"/>
              <a:gd name="connsiteX58" fmla="*/ 292454 w 359999"/>
              <a:gd name="connsiteY58" fmla="*/ 22558 h 360058"/>
              <a:gd name="connsiteX59" fmla="*/ 292454 w 359999"/>
              <a:gd name="connsiteY59" fmla="*/ 33808 h 360058"/>
              <a:gd name="connsiteX60" fmla="*/ 134720 w 359999"/>
              <a:gd name="connsiteY60" fmla="*/ 33808 h 360058"/>
              <a:gd name="connsiteX61" fmla="*/ 112571 w 359999"/>
              <a:gd name="connsiteY61" fmla="*/ 22558 h 360058"/>
              <a:gd name="connsiteX62" fmla="*/ 123822 w 359999"/>
              <a:gd name="connsiteY62" fmla="*/ 22558 h 360058"/>
              <a:gd name="connsiteX63" fmla="*/ 123822 w 359999"/>
              <a:gd name="connsiteY63" fmla="*/ 33808 h 360058"/>
              <a:gd name="connsiteX64" fmla="*/ 112571 w 359999"/>
              <a:gd name="connsiteY64" fmla="*/ 33808 h 360058"/>
              <a:gd name="connsiteX65" fmla="*/ 90071 w 359999"/>
              <a:gd name="connsiteY65" fmla="*/ 22558 h 360058"/>
              <a:gd name="connsiteX66" fmla="*/ 101322 w 359999"/>
              <a:gd name="connsiteY66" fmla="*/ 22558 h 360058"/>
              <a:gd name="connsiteX67" fmla="*/ 101322 w 359999"/>
              <a:gd name="connsiteY67" fmla="*/ 33808 h 360058"/>
              <a:gd name="connsiteX68" fmla="*/ 90071 w 359999"/>
              <a:gd name="connsiteY68" fmla="*/ 33808 h 360058"/>
              <a:gd name="connsiteX69" fmla="*/ 67571 w 359999"/>
              <a:gd name="connsiteY69" fmla="*/ 22558 h 360058"/>
              <a:gd name="connsiteX70" fmla="*/ 78822 w 359999"/>
              <a:gd name="connsiteY70" fmla="*/ 22558 h 360058"/>
              <a:gd name="connsiteX71" fmla="*/ 78822 w 359999"/>
              <a:gd name="connsiteY71" fmla="*/ 33808 h 360058"/>
              <a:gd name="connsiteX72" fmla="*/ 67571 w 359999"/>
              <a:gd name="connsiteY72" fmla="*/ 33808 h 360058"/>
              <a:gd name="connsiteX73" fmla="*/ 56873 w 359999"/>
              <a:gd name="connsiteY73" fmla="*/ 11255 h 360058"/>
              <a:gd name="connsiteX74" fmla="*/ 56825 w 359999"/>
              <a:gd name="connsiteY74" fmla="*/ 45005 h 360058"/>
              <a:gd name="connsiteX75" fmla="*/ 304494 w 359999"/>
              <a:gd name="connsiteY75" fmla="*/ 45110 h 360058"/>
              <a:gd name="connsiteX76" fmla="*/ 304543 w 359999"/>
              <a:gd name="connsiteY76" fmla="*/ 11360 h 360058"/>
              <a:gd name="connsiteX77" fmla="*/ 45640 w 359999"/>
              <a:gd name="connsiteY77" fmla="*/ 0 h 360058"/>
              <a:gd name="connsiteX78" fmla="*/ 315809 w 359999"/>
              <a:gd name="connsiteY78" fmla="*/ 115 h 360058"/>
              <a:gd name="connsiteX79" fmla="*/ 315691 w 359999"/>
              <a:gd name="connsiteY79" fmla="*/ 82397 h 360058"/>
              <a:gd name="connsiteX80" fmla="*/ 348749 w 359999"/>
              <a:gd name="connsiteY80" fmla="*/ 82397 h 360058"/>
              <a:gd name="connsiteX81" fmla="*/ 359999 w 359999"/>
              <a:gd name="connsiteY81" fmla="*/ 93647 h 360058"/>
              <a:gd name="connsiteX82" fmla="*/ 359999 w 359999"/>
              <a:gd name="connsiteY82" fmla="*/ 303808 h 360058"/>
              <a:gd name="connsiteX83" fmla="*/ 348749 w 359999"/>
              <a:gd name="connsiteY83" fmla="*/ 315058 h 360058"/>
              <a:gd name="connsiteX84" fmla="*/ 225324 w 359999"/>
              <a:gd name="connsiteY84" fmla="*/ 315058 h 360058"/>
              <a:gd name="connsiteX85" fmla="*/ 225282 w 359999"/>
              <a:gd name="connsiteY85" fmla="*/ 348808 h 360058"/>
              <a:gd name="connsiteX86" fmla="*/ 247453 w 359999"/>
              <a:gd name="connsiteY86" fmla="*/ 348808 h 360058"/>
              <a:gd name="connsiteX87" fmla="*/ 247453 w 359999"/>
              <a:gd name="connsiteY87" fmla="*/ 360058 h 360058"/>
              <a:gd name="connsiteX88" fmla="*/ 112453 w 359999"/>
              <a:gd name="connsiteY88" fmla="*/ 360058 h 360058"/>
              <a:gd name="connsiteX89" fmla="*/ 112453 w 359999"/>
              <a:gd name="connsiteY89" fmla="*/ 348808 h 360058"/>
              <a:gd name="connsiteX90" fmla="*/ 135282 w 359999"/>
              <a:gd name="connsiteY90" fmla="*/ 348808 h 360058"/>
              <a:gd name="connsiteX91" fmla="*/ 135324 w 359999"/>
              <a:gd name="connsiteY91" fmla="*/ 315058 h 360058"/>
              <a:gd name="connsiteX92" fmla="*/ 11250 w 359999"/>
              <a:gd name="connsiteY92" fmla="*/ 315058 h 360058"/>
              <a:gd name="connsiteX93" fmla="*/ 0 w 359999"/>
              <a:gd name="connsiteY93" fmla="*/ 303808 h 360058"/>
              <a:gd name="connsiteX94" fmla="*/ 0 w 359999"/>
              <a:gd name="connsiteY94" fmla="*/ 93647 h 360058"/>
              <a:gd name="connsiteX95" fmla="*/ 11250 w 359999"/>
              <a:gd name="connsiteY95" fmla="*/ 82397 h 360058"/>
              <a:gd name="connsiteX96" fmla="*/ 45521 w 359999"/>
              <a:gd name="connsiteY96" fmla="*/ 82397 h 36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359999" h="360058">
                <a:moveTo>
                  <a:pt x="146574" y="315058"/>
                </a:moveTo>
                <a:lnTo>
                  <a:pt x="146532" y="348808"/>
                </a:lnTo>
                <a:lnTo>
                  <a:pt x="214032" y="348808"/>
                </a:lnTo>
                <a:lnTo>
                  <a:pt x="214074" y="315058"/>
                </a:lnTo>
                <a:close/>
                <a:moveTo>
                  <a:pt x="11250" y="283388"/>
                </a:moveTo>
                <a:lnTo>
                  <a:pt x="11250" y="303808"/>
                </a:lnTo>
                <a:lnTo>
                  <a:pt x="348749" y="303808"/>
                </a:lnTo>
                <a:lnTo>
                  <a:pt x="348749" y="283971"/>
                </a:lnTo>
                <a:close/>
                <a:moveTo>
                  <a:pt x="230626" y="225003"/>
                </a:moveTo>
                <a:cubicBezTo>
                  <a:pt x="227519" y="225003"/>
                  <a:pt x="225001" y="227521"/>
                  <a:pt x="225001" y="230628"/>
                </a:cubicBezTo>
                <a:cubicBezTo>
                  <a:pt x="225001" y="233735"/>
                  <a:pt x="227519" y="236253"/>
                  <a:pt x="230626" y="236253"/>
                </a:cubicBezTo>
                <a:cubicBezTo>
                  <a:pt x="233732" y="236253"/>
                  <a:pt x="236251" y="233735"/>
                  <a:pt x="236251" y="230628"/>
                </a:cubicBezTo>
                <a:cubicBezTo>
                  <a:pt x="236247" y="227523"/>
                  <a:pt x="233731" y="225007"/>
                  <a:pt x="230626" y="225003"/>
                </a:cubicBezTo>
                <a:close/>
                <a:moveTo>
                  <a:pt x="151876" y="225003"/>
                </a:moveTo>
                <a:cubicBezTo>
                  <a:pt x="148769" y="225003"/>
                  <a:pt x="146251" y="227521"/>
                  <a:pt x="146251" y="230628"/>
                </a:cubicBezTo>
                <a:cubicBezTo>
                  <a:pt x="146251" y="233735"/>
                  <a:pt x="148769" y="236253"/>
                  <a:pt x="151876" y="236253"/>
                </a:cubicBezTo>
                <a:cubicBezTo>
                  <a:pt x="154982" y="236253"/>
                  <a:pt x="157501" y="233735"/>
                  <a:pt x="157501" y="230628"/>
                </a:cubicBezTo>
                <a:cubicBezTo>
                  <a:pt x="157497" y="227523"/>
                  <a:pt x="154981" y="225007"/>
                  <a:pt x="151876" y="225003"/>
                </a:cubicBezTo>
                <a:close/>
                <a:moveTo>
                  <a:pt x="315674" y="93647"/>
                </a:moveTo>
                <a:lnTo>
                  <a:pt x="315417" y="272663"/>
                </a:lnTo>
                <a:lnTo>
                  <a:pt x="348749" y="272721"/>
                </a:lnTo>
                <a:lnTo>
                  <a:pt x="348749" y="93647"/>
                </a:lnTo>
                <a:close/>
                <a:moveTo>
                  <a:pt x="11250" y="93647"/>
                </a:moveTo>
                <a:lnTo>
                  <a:pt x="11250" y="272138"/>
                </a:lnTo>
                <a:lnTo>
                  <a:pt x="45247" y="272197"/>
                </a:lnTo>
                <a:lnTo>
                  <a:pt x="45505" y="93647"/>
                </a:lnTo>
                <a:close/>
                <a:moveTo>
                  <a:pt x="95625" y="90003"/>
                </a:moveTo>
                <a:lnTo>
                  <a:pt x="123091" y="90003"/>
                </a:lnTo>
                <a:lnTo>
                  <a:pt x="134341" y="180003"/>
                </a:lnTo>
                <a:lnTo>
                  <a:pt x="237110" y="180003"/>
                </a:lnTo>
                <a:lnTo>
                  <a:pt x="246484" y="123753"/>
                </a:lnTo>
                <a:lnTo>
                  <a:pt x="140626" y="123753"/>
                </a:lnTo>
                <a:lnTo>
                  <a:pt x="140626" y="112503"/>
                </a:lnTo>
                <a:lnTo>
                  <a:pt x="259767" y="112503"/>
                </a:lnTo>
                <a:lnTo>
                  <a:pt x="246641" y="191253"/>
                </a:lnTo>
                <a:lnTo>
                  <a:pt x="135000" y="191253"/>
                </a:lnTo>
                <a:cubicBezTo>
                  <a:pt x="128787" y="191253"/>
                  <a:pt x="123750" y="196290"/>
                  <a:pt x="123750" y="202503"/>
                </a:cubicBezTo>
                <a:cubicBezTo>
                  <a:pt x="123750" y="208716"/>
                  <a:pt x="128787" y="213753"/>
                  <a:pt x="135000" y="213753"/>
                </a:cubicBezTo>
                <a:lnTo>
                  <a:pt x="230626" y="213753"/>
                </a:lnTo>
                <a:cubicBezTo>
                  <a:pt x="239945" y="213753"/>
                  <a:pt x="247501" y="221308"/>
                  <a:pt x="247501" y="230628"/>
                </a:cubicBezTo>
                <a:cubicBezTo>
                  <a:pt x="247501" y="239948"/>
                  <a:pt x="239945" y="247503"/>
                  <a:pt x="230626" y="247503"/>
                </a:cubicBezTo>
                <a:cubicBezTo>
                  <a:pt x="221306" y="247503"/>
                  <a:pt x="213751" y="239948"/>
                  <a:pt x="213751" y="230628"/>
                </a:cubicBezTo>
                <a:cubicBezTo>
                  <a:pt x="213770" y="228707"/>
                  <a:pt x="214120" y="226804"/>
                  <a:pt x="214787" y="225003"/>
                </a:cubicBezTo>
                <a:lnTo>
                  <a:pt x="167714" y="225003"/>
                </a:lnTo>
                <a:cubicBezTo>
                  <a:pt x="168381" y="226804"/>
                  <a:pt x="168732" y="228707"/>
                  <a:pt x="168751" y="230628"/>
                </a:cubicBezTo>
                <a:cubicBezTo>
                  <a:pt x="168751" y="239948"/>
                  <a:pt x="161196" y="247503"/>
                  <a:pt x="151876" y="247503"/>
                </a:cubicBezTo>
                <a:cubicBezTo>
                  <a:pt x="142556" y="247503"/>
                  <a:pt x="135000" y="239948"/>
                  <a:pt x="135000" y="230628"/>
                </a:cubicBezTo>
                <a:cubicBezTo>
                  <a:pt x="135019" y="228707"/>
                  <a:pt x="135370" y="226804"/>
                  <a:pt x="136036" y="225003"/>
                </a:cubicBezTo>
                <a:lnTo>
                  <a:pt x="135000" y="225003"/>
                </a:lnTo>
                <a:cubicBezTo>
                  <a:pt x="127086" y="225026"/>
                  <a:pt x="119745" y="220877"/>
                  <a:pt x="115682" y="214086"/>
                </a:cubicBezTo>
                <a:cubicBezTo>
                  <a:pt x="109321" y="203453"/>
                  <a:pt x="112784" y="189676"/>
                  <a:pt x="123417" y="183314"/>
                </a:cubicBezTo>
                <a:lnTo>
                  <a:pt x="113159" y="101253"/>
                </a:lnTo>
                <a:lnTo>
                  <a:pt x="95625" y="101253"/>
                </a:lnTo>
                <a:close/>
                <a:moveTo>
                  <a:pt x="56808" y="56255"/>
                </a:moveTo>
                <a:lnTo>
                  <a:pt x="56497" y="272216"/>
                </a:lnTo>
                <a:lnTo>
                  <a:pt x="304167" y="272644"/>
                </a:lnTo>
                <a:lnTo>
                  <a:pt x="304478" y="56360"/>
                </a:lnTo>
                <a:close/>
                <a:moveTo>
                  <a:pt x="134720" y="22558"/>
                </a:moveTo>
                <a:lnTo>
                  <a:pt x="292454" y="22558"/>
                </a:lnTo>
                <a:lnTo>
                  <a:pt x="292454" y="33808"/>
                </a:lnTo>
                <a:lnTo>
                  <a:pt x="134720" y="33808"/>
                </a:lnTo>
                <a:close/>
                <a:moveTo>
                  <a:pt x="112571" y="22558"/>
                </a:moveTo>
                <a:lnTo>
                  <a:pt x="123822" y="22558"/>
                </a:lnTo>
                <a:lnTo>
                  <a:pt x="123822" y="33808"/>
                </a:lnTo>
                <a:lnTo>
                  <a:pt x="112571" y="33808"/>
                </a:lnTo>
                <a:close/>
                <a:moveTo>
                  <a:pt x="90071" y="22558"/>
                </a:moveTo>
                <a:lnTo>
                  <a:pt x="101322" y="22558"/>
                </a:lnTo>
                <a:lnTo>
                  <a:pt x="101322" y="33808"/>
                </a:lnTo>
                <a:lnTo>
                  <a:pt x="90071" y="33808"/>
                </a:lnTo>
                <a:close/>
                <a:moveTo>
                  <a:pt x="67571" y="22558"/>
                </a:moveTo>
                <a:lnTo>
                  <a:pt x="78822" y="22558"/>
                </a:lnTo>
                <a:lnTo>
                  <a:pt x="78822" y="33808"/>
                </a:lnTo>
                <a:lnTo>
                  <a:pt x="67571" y="33808"/>
                </a:lnTo>
                <a:close/>
                <a:moveTo>
                  <a:pt x="56873" y="11255"/>
                </a:moveTo>
                <a:lnTo>
                  <a:pt x="56825" y="45005"/>
                </a:lnTo>
                <a:lnTo>
                  <a:pt x="304494" y="45110"/>
                </a:lnTo>
                <a:lnTo>
                  <a:pt x="304543" y="11360"/>
                </a:lnTo>
                <a:close/>
                <a:moveTo>
                  <a:pt x="45640" y="0"/>
                </a:moveTo>
                <a:lnTo>
                  <a:pt x="315809" y="115"/>
                </a:lnTo>
                <a:lnTo>
                  <a:pt x="315691" y="82397"/>
                </a:lnTo>
                <a:lnTo>
                  <a:pt x="348749" y="82397"/>
                </a:lnTo>
                <a:cubicBezTo>
                  <a:pt x="354960" y="82404"/>
                  <a:pt x="359993" y="87437"/>
                  <a:pt x="359999" y="93647"/>
                </a:cubicBezTo>
                <a:lnTo>
                  <a:pt x="359999" y="303808"/>
                </a:lnTo>
                <a:cubicBezTo>
                  <a:pt x="359993" y="310018"/>
                  <a:pt x="354960" y="315051"/>
                  <a:pt x="348749" y="315058"/>
                </a:cubicBezTo>
                <a:lnTo>
                  <a:pt x="225324" y="315058"/>
                </a:lnTo>
                <a:lnTo>
                  <a:pt x="225282" y="348808"/>
                </a:lnTo>
                <a:lnTo>
                  <a:pt x="247453" y="348808"/>
                </a:lnTo>
                <a:lnTo>
                  <a:pt x="247453" y="360058"/>
                </a:lnTo>
                <a:lnTo>
                  <a:pt x="112453" y="360058"/>
                </a:lnTo>
                <a:lnTo>
                  <a:pt x="112453" y="348808"/>
                </a:lnTo>
                <a:lnTo>
                  <a:pt x="135282" y="348808"/>
                </a:lnTo>
                <a:lnTo>
                  <a:pt x="135324" y="315058"/>
                </a:lnTo>
                <a:lnTo>
                  <a:pt x="11250" y="315058"/>
                </a:lnTo>
                <a:cubicBezTo>
                  <a:pt x="5039" y="315051"/>
                  <a:pt x="6" y="310018"/>
                  <a:pt x="0" y="303808"/>
                </a:cubicBezTo>
                <a:lnTo>
                  <a:pt x="0" y="93647"/>
                </a:lnTo>
                <a:cubicBezTo>
                  <a:pt x="6" y="87437"/>
                  <a:pt x="5039" y="82404"/>
                  <a:pt x="11250" y="82397"/>
                </a:cubicBezTo>
                <a:lnTo>
                  <a:pt x="45521" y="82397"/>
                </a:lnTo>
                <a:close/>
              </a:path>
            </a:pathLst>
          </a:custGeom>
          <a:solidFill>
            <a:schemeClr val="accent2">
              <a:lumMod val="50000"/>
            </a:schemeClr>
          </a:solidFill>
          <a:ln w="5506" cap="flat">
            <a:noFill/>
            <a:prstDash val="solid"/>
            <a:miter/>
          </a:ln>
        </p:spPr>
        <p:txBody>
          <a:bodyPr rtlCol="0" anchor="ctr">
            <a:normAutofit fontScale="60000"/>
          </a:bodyPr>
          <a:p>
            <a:pPr defTabSz="457200">
              <a:lnSpc>
                <a:spcPct val="130000"/>
              </a:lnSpc>
            </a:pPr>
            <a:endParaRPr lang="zh-CN" altLang="en-US" sz="1350">
              <a:solidFill>
                <a:srgbClr val="222222"/>
              </a:solidFill>
              <a:latin typeface="微软雅黑" panose="020B0503020204020204" charset="-122"/>
              <a:ea typeface="微软雅黑" panose="020B0503020204020204" charset="-122"/>
            </a:endParaRPr>
          </a:p>
        </p:txBody>
      </p:sp>
    </p:spTree>
    <p:custDataLst>
      <p:tags r:id="rId21"/>
    </p:custDataLst>
  </p:cSld>
  <p:clrMapOvr>
    <a:masterClrMapping/>
  </p:clrMapOvr>
  <p:transition spd="slow">
    <p:cove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23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00" name="任意多边形: 形状 199"/>
          <p:cNvSpPr/>
          <p:nvPr/>
        </p:nvSpPr>
        <p:spPr>
          <a:xfrm rot="16200000">
            <a:off x="5066360" y="3130051"/>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505926" y="1940692"/>
            <a:ext cx="2018348"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任务三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收敛思维</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75" name="文本框 174"/>
          <p:cNvSpPr txBox="1"/>
          <p:nvPr/>
        </p:nvSpPr>
        <p:spPr>
          <a:xfrm>
            <a:off x="5506125" y="3215719"/>
            <a:ext cx="2252240"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任务四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质疑思维</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1076729" y="3124152"/>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nvSpPr>
        <p:spPr>
          <a:xfrm rot="16200000">
            <a:off x="1076529" y="179284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1877827"/>
            <a:ext cx="3168968"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任务一　创新思维概述</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1503521" y="3118459"/>
            <a:ext cx="1959769"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任务二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发散思维</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5" name="任意多边形: 形状 200"/>
          <p:cNvSpPr/>
          <p:nvPr>
            <p:custDataLst>
              <p:tags r:id="rId3"/>
            </p:custDataLst>
          </p:nvPr>
        </p:nvSpPr>
        <p:spPr>
          <a:xfrm rot="16200000">
            <a:off x="1079110" y="4252864"/>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350">
              <a:cs typeface="汉仪中宋简" panose="02010600000101010101" charset="-128"/>
            </a:endParaRPr>
          </a:p>
        </p:txBody>
      </p:sp>
      <p:sp>
        <p:nvSpPr>
          <p:cNvPr id="6" name="文本框 5"/>
          <p:cNvSpPr txBox="1"/>
          <p:nvPr>
            <p:custDataLst>
              <p:tags r:id="rId4"/>
            </p:custDataLst>
          </p:nvPr>
        </p:nvSpPr>
        <p:spPr>
          <a:xfrm>
            <a:off x="1505903" y="4247171"/>
            <a:ext cx="1959769" cy="368300"/>
          </a:xfrm>
          <a:prstGeom prst="rect">
            <a:avLst/>
          </a:prstGeom>
          <a:noFill/>
        </p:spPr>
        <p:txBody>
          <a:bodyPr wrap="square" rtlCol="0">
            <a:spAutoFit/>
          </a:bodyPr>
          <a:p>
            <a:r>
              <a:rPr lang="zh-CN" altLang="en-US">
                <a:latin typeface="汉仪汉黑W" panose="00020600040101010101" charset="-122"/>
                <a:ea typeface="汉仪汉黑W" panose="00020600040101010101" charset="-122"/>
                <a:cs typeface="汉仪汉黑W" panose="00020600040101010101" charset="-122"/>
              </a:rPr>
              <a:t>任务五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横向思维</a:t>
            </a:r>
            <a:endParaRPr lang="zh-CN" altLang="en-US">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4668203" cy="1479312"/>
            <a:chOff x="3976254" y="2528454"/>
            <a:chExt cx="622427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578104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任务一 创新思维概述</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32655" y="633475"/>
            <a:ext cx="2592705" cy="368300"/>
            <a:chOff x="4310207" y="844034"/>
            <a:chExt cx="3456940" cy="491067"/>
          </a:xfrm>
        </p:grpSpPr>
        <p:sp>
          <p:nvSpPr>
            <p:cNvPr id="6" name="文本框 5"/>
            <p:cNvSpPr txBox="1"/>
            <p:nvPr/>
          </p:nvSpPr>
          <p:spPr>
            <a:xfrm>
              <a:off x="4310207" y="844034"/>
              <a:ext cx="345694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一、创新思维的含义</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687229" y="1205839"/>
            <a:ext cx="3997643" cy="258445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创新思维是指以新颖独创的方法解决问题的思维过程，通过这种思维能突破常规思维的界限，以超常规甚至反常规的方法、视角去思考问题，提出与众不同的解决方案，从而产生新颖的、独到的、有社会意义的思维成果。创新思维是人脑运用已有的思维形式，组合新的思维形式的思维活动。从形式上看，创新思维是各个组成部分之间的联系方式，更是人脑将已经输入的信息组合成新信息的形式。</a:t>
            </a:r>
            <a:endParaRPr lang="zh-CN" altLang="en-US" sz="1350">
              <a:latin typeface="宋体" panose="02010600030101010101" pitchFamily="2" charset="-122"/>
              <a:ea typeface="宋体" panose="02010600030101010101" pitchFamily="2" charset="-122"/>
            </a:endParaRPr>
          </a:p>
        </p:txBody>
      </p:sp>
      <p:pic>
        <p:nvPicPr>
          <p:cNvPr id="100" name="图片 99"/>
          <p:cNvPicPr/>
          <p:nvPr>
            <p:custDataLst>
              <p:tags r:id="rId3"/>
            </p:custDataLst>
          </p:nvPr>
        </p:nvPicPr>
        <p:blipFill>
          <a:blip r:embed="rId4"/>
          <a:stretch>
            <a:fillRect/>
          </a:stretch>
        </p:blipFill>
        <p:spPr>
          <a:xfrm>
            <a:off x="4748689" y="1205839"/>
            <a:ext cx="3865721" cy="2868454"/>
          </a:xfrm>
          <a:prstGeom prst="rect">
            <a:avLst/>
          </a:prstGeom>
          <a:noFill/>
          <a:ln w="9525">
            <a:noFill/>
          </a:ln>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32655" y="633475"/>
            <a:ext cx="2592705" cy="368300"/>
            <a:chOff x="4310207" y="844034"/>
            <a:chExt cx="3456940" cy="491067"/>
          </a:xfrm>
        </p:grpSpPr>
        <p:sp>
          <p:nvSpPr>
            <p:cNvPr id="6" name="文本框 5"/>
            <p:cNvSpPr txBox="1"/>
            <p:nvPr/>
          </p:nvSpPr>
          <p:spPr>
            <a:xfrm>
              <a:off x="4310207" y="844034"/>
              <a:ext cx="345694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二、创新思维的过程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6" name="椭圆 55"/>
          <p:cNvSpPr/>
          <p:nvPr>
            <p:custDataLst>
              <p:tags r:id="rId3"/>
            </p:custDataLst>
          </p:nvPr>
        </p:nvSpPr>
        <p:spPr>
          <a:xfrm>
            <a:off x="4744879" y="2248826"/>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7" name="椭圆 56"/>
          <p:cNvSpPr/>
          <p:nvPr>
            <p:custDataLst>
              <p:tags r:id="rId4"/>
            </p:custDataLst>
          </p:nvPr>
        </p:nvSpPr>
        <p:spPr>
          <a:xfrm>
            <a:off x="2990374" y="2248350"/>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9" name="椭圆 58"/>
          <p:cNvSpPr/>
          <p:nvPr>
            <p:custDataLst>
              <p:tags r:id="rId5"/>
            </p:custDataLst>
          </p:nvPr>
        </p:nvSpPr>
        <p:spPr>
          <a:xfrm>
            <a:off x="3100864" y="2358840"/>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60" name="椭圆 59"/>
          <p:cNvSpPr/>
          <p:nvPr>
            <p:custDataLst>
              <p:tags r:id="rId6"/>
            </p:custDataLst>
          </p:nvPr>
        </p:nvSpPr>
        <p:spPr>
          <a:xfrm>
            <a:off x="4855369" y="2359316"/>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cxnSp>
        <p:nvCxnSpPr>
          <p:cNvPr id="67" name="直接连接符 66"/>
          <p:cNvCxnSpPr/>
          <p:nvPr>
            <p:custDataLst>
              <p:tags r:id="rId7"/>
            </p:custDataLst>
          </p:nvPr>
        </p:nvCxnSpPr>
        <p:spPr>
          <a:xfrm>
            <a:off x="4260056" y="2831756"/>
            <a:ext cx="384810" cy="3334"/>
          </a:xfrm>
          <a:prstGeom prst="line">
            <a:avLst/>
          </a:prstGeom>
          <a:ln>
            <a:headEnd type="oval"/>
            <a:tailEnd type="oval"/>
          </a:ln>
        </p:spPr>
        <p:style>
          <a:lnRef idx="1">
            <a:srgbClr val="7578EC"/>
          </a:lnRef>
          <a:fillRef idx="0">
            <a:srgbClr val="7578EC"/>
          </a:fillRef>
          <a:effectRef idx="0">
            <a:srgbClr val="7578EC"/>
          </a:effectRef>
          <a:fontRef idx="minor">
            <a:srgbClr val="000000"/>
          </a:fontRef>
        </p:style>
      </p:cxnSp>
      <p:pic>
        <p:nvPicPr>
          <p:cNvPr id="68" name="图片 67" descr="343435383037343b343533303738313bb1e3c0fbccf9"/>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305175" y="2563151"/>
            <a:ext cx="540068" cy="540068"/>
          </a:xfrm>
          <a:prstGeom prst="rect">
            <a:avLst/>
          </a:prstGeom>
          <a:effectLst>
            <a:outerShdw blurRad="50800" dist="50800" dir="5400000" algn="ctr" rotWithShape="0">
              <a:srgbClr val="000000">
                <a:alpha val="24000"/>
              </a:srgbClr>
            </a:outerShdw>
          </a:effectLst>
        </p:spPr>
      </p:pic>
      <p:pic>
        <p:nvPicPr>
          <p:cNvPr id="69" name="图片 68" descr="343435383037343b343532333833373bb9abcbbe"/>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059680" y="2563627"/>
            <a:ext cx="540068" cy="540068"/>
          </a:xfrm>
          <a:prstGeom prst="rect">
            <a:avLst/>
          </a:prstGeom>
          <a:effectLst>
            <a:outerShdw blurRad="50800" dist="50800" dir="5400000" algn="ctr" rotWithShape="0">
              <a:srgbClr val="000000">
                <a:alpha val="24000"/>
              </a:srgbClr>
            </a:outerShdw>
          </a:effectLst>
        </p:spPr>
      </p:pic>
      <p:sp>
        <p:nvSpPr>
          <p:cNvPr id="61" name="椭圆 60"/>
          <p:cNvSpPr/>
          <p:nvPr>
            <p:custDataLst>
              <p:tags r:id="rId14"/>
            </p:custDataLst>
          </p:nvPr>
        </p:nvSpPr>
        <p:spPr>
          <a:xfrm>
            <a:off x="2701766" y="1645417"/>
            <a:ext cx="463391" cy="463391"/>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0" name="文本框 69"/>
          <p:cNvSpPr txBox="1"/>
          <p:nvPr>
            <p:custDataLst>
              <p:tags r:id="rId15"/>
            </p:custDataLst>
          </p:nvPr>
        </p:nvSpPr>
        <p:spPr>
          <a:xfrm>
            <a:off x="1105376" y="1380622"/>
            <a:ext cx="1415415" cy="264795"/>
          </a:xfrm>
          <a:prstGeom prst="rect">
            <a:avLst/>
          </a:prstGeom>
          <a:noFill/>
        </p:spPr>
        <p:txBody>
          <a:bodyPr wrap="square" bIns="0" rtlCol="0">
            <a:normAutofit lnSpcReduction="10000"/>
          </a:bodyPr>
          <a:p>
            <a:pPr algn="l"/>
            <a:r>
              <a:rPr lang="zh-CN" altLang="en-US" sz="1500" spc="300">
                <a:solidFill>
                  <a:srgbClr val="7578EC"/>
                </a:solidFill>
                <a:uFillTx/>
                <a:latin typeface="思源黑体 CN Bold" panose="020B0800000000000000" charset="-122"/>
                <a:ea typeface="思源黑体 CN Bold" panose="020B0800000000000000" charset="-122"/>
              </a:rPr>
              <a:t>准备阶段</a:t>
            </a:r>
            <a:endParaRPr lang="zh-CN" altLang="en-US" sz="1500" spc="300">
              <a:solidFill>
                <a:srgbClr val="7578EC"/>
              </a:solidFill>
              <a:uFillTx/>
              <a:latin typeface="思源黑体 CN Bold" panose="020B0800000000000000" charset="-122"/>
              <a:ea typeface="思源黑体 CN Bold" panose="020B0800000000000000" charset="-122"/>
            </a:endParaRPr>
          </a:p>
        </p:txBody>
      </p:sp>
      <p:sp>
        <p:nvSpPr>
          <p:cNvPr id="71" name="文本框 70"/>
          <p:cNvSpPr txBox="1"/>
          <p:nvPr>
            <p:custDataLst>
              <p:tags r:id="rId16"/>
            </p:custDataLst>
          </p:nvPr>
        </p:nvSpPr>
        <p:spPr>
          <a:xfrm>
            <a:off x="648653" y="1695424"/>
            <a:ext cx="2053590" cy="497205"/>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rPr>
              <a:t>在准备阶段，首先是提出问题，广泛搜集相关信息，进行周密的调查研究，积累大量的相关经验，其次进行分析处理。</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endParaRPr>
          </a:p>
        </p:txBody>
      </p:sp>
      <p:sp>
        <p:nvSpPr>
          <p:cNvPr id="82" name="文本框 81"/>
          <p:cNvSpPr txBox="1"/>
          <p:nvPr>
            <p:custDataLst>
              <p:tags r:id="rId17"/>
            </p:custDataLst>
          </p:nvPr>
        </p:nvSpPr>
        <p:spPr>
          <a:xfrm>
            <a:off x="2742724" y="1755431"/>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01</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2" name="椭圆 61"/>
          <p:cNvSpPr/>
          <p:nvPr>
            <p:custDataLst>
              <p:tags r:id="rId18"/>
            </p:custDataLst>
          </p:nvPr>
        </p:nvSpPr>
        <p:spPr>
          <a:xfrm>
            <a:off x="2427446" y="3268001"/>
            <a:ext cx="463391" cy="463391"/>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2" name="文本框 71"/>
          <p:cNvSpPr txBox="1"/>
          <p:nvPr>
            <p:custDataLst>
              <p:tags r:id="rId19"/>
            </p:custDataLst>
          </p:nvPr>
        </p:nvSpPr>
        <p:spPr>
          <a:xfrm>
            <a:off x="907256" y="3272287"/>
            <a:ext cx="1415415" cy="264795"/>
          </a:xfrm>
          <a:prstGeom prst="rect">
            <a:avLst/>
          </a:prstGeom>
          <a:noFill/>
        </p:spPr>
        <p:txBody>
          <a:bodyPr wrap="square" bIns="0" rtlCol="0">
            <a:normAutofit fontScale="90000"/>
          </a:bodyPr>
          <a:p>
            <a:pPr algn="l"/>
            <a:r>
              <a:rPr lang="zh-CN" altLang="en-US" sz="1500" spc="300">
                <a:solidFill>
                  <a:srgbClr val="F18703"/>
                </a:solidFill>
                <a:uFillTx/>
                <a:latin typeface="思源黑体 CN Bold" panose="020B0800000000000000" charset="-122"/>
                <a:ea typeface="思源黑体 CN Bold" panose="020B0800000000000000" charset="-122"/>
              </a:rPr>
              <a:t>酝酿阶段</a:t>
            </a:r>
            <a:endParaRPr lang="zh-CN" altLang="en-US" sz="1500" spc="300">
              <a:solidFill>
                <a:srgbClr val="F18703"/>
              </a:solidFill>
              <a:uFillTx/>
              <a:latin typeface="思源黑体 CN Bold" panose="020B0800000000000000" charset="-122"/>
              <a:ea typeface="思源黑体 CN Bold" panose="020B0800000000000000" charset="-122"/>
            </a:endParaRPr>
          </a:p>
        </p:txBody>
      </p:sp>
      <p:sp>
        <p:nvSpPr>
          <p:cNvPr id="73" name="文本框 72"/>
          <p:cNvSpPr txBox="1"/>
          <p:nvPr>
            <p:custDataLst>
              <p:tags r:id="rId20"/>
            </p:custDataLst>
          </p:nvPr>
        </p:nvSpPr>
        <p:spPr>
          <a:xfrm>
            <a:off x="450533" y="3587089"/>
            <a:ext cx="1872139" cy="987743"/>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rPr>
              <a:t>这一阶段是试错阶段，经过失败挫折，问题矛盾凸显，犹如“山穷水尽”的地步。</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endParaRPr>
          </a:p>
        </p:txBody>
      </p:sp>
      <p:sp>
        <p:nvSpPr>
          <p:cNvPr id="83" name="文本框 82"/>
          <p:cNvSpPr txBox="1"/>
          <p:nvPr>
            <p:custDataLst>
              <p:tags r:id="rId21"/>
            </p:custDataLst>
          </p:nvPr>
        </p:nvSpPr>
        <p:spPr>
          <a:xfrm>
            <a:off x="2468404" y="3378967"/>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02</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4" name="椭圆 63"/>
          <p:cNvSpPr/>
          <p:nvPr>
            <p:custDataLst>
              <p:tags r:id="rId22"/>
            </p:custDataLst>
          </p:nvPr>
        </p:nvSpPr>
        <p:spPr>
          <a:xfrm flipH="1">
            <a:off x="5739765" y="1644941"/>
            <a:ext cx="463391" cy="463391"/>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6" name="文本框 75"/>
          <p:cNvSpPr txBox="1"/>
          <p:nvPr>
            <p:custDataLst>
              <p:tags r:id="rId23"/>
            </p:custDataLst>
          </p:nvPr>
        </p:nvSpPr>
        <p:spPr>
          <a:xfrm>
            <a:off x="6477953" y="1380622"/>
            <a:ext cx="1415415" cy="264795"/>
          </a:xfrm>
          <a:prstGeom prst="rect">
            <a:avLst/>
          </a:prstGeom>
          <a:noFill/>
        </p:spPr>
        <p:txBody>
          <a:bodyPr wrap="square" bIns="0" rtlCol="0">
            <a:normAutofit fontScale="90000"/>
          </a:bodyPr>
          <a:p>
            <a:pPr algn="l"/>
            <a:r>
              <a:rPr lang="zh-CN" altLang="en-US" sz="1500" spc="300">
                <a:solidFill>
                  <a:srgbClr val="F18703"/>
                </a:solidFill>
                <a:uFillTx/>
                <a:latin typeface="思源黑体 CN Bold" panose="020B0800000000000000" charset="-122"/>
                <a:ea typeface="思源黑体 CN Bold" panose="020B0800000000000000" charset="-122"/>
              </a:rPr>
              <a:t>豁朗阶段</a:t>
            </a:r>
            <a:endParaRPr lang="zh-CN" altLang="en-US" sz="1500" spc="300">
              <a:solidFill>
                <a:srgbClr val="F18703"/>
              </a:solidFill>
              <a:uFillTx/>
              <a:latin typeface="思源黑体 CN Bold" panose="020B0800000000000000" charset="-122"/>
              <a:ea typeface="思源黑体 CN Bold" panose="020B0800000000000000" charset="-122"/>
            </a:endParaRPr>
          </a:p>
        </p:txBody>
      </p:sp>
      <p:sp>
        <p:nvSpPr>
          <p:cNvPr id="77" name="文本框 76"/>
          <p:cNvSpPr txBox="1"/>
          <p:nvPr>
            <p:custDataLst>
              <p:tags r:id="rId24"/>
            </p:custDataLst>
          </p:nvPr>
        </p:nvSpPr>
        <p:spPr>
          <a:xfrm>
            <a:off x="6477953" y="1695424"/>
            <a:ext cx="2010251" cy="497205"/>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rPr>
              <a:t>豁朗阶段是个体新思想产生和发展的时期，也称灵感期或者顿悟阶段，更是创新思维的关键阶段。</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endParaRPr>
          </a:p>
        </p:txBody>
      </p:sp>
      <p:sp>
        <p:nvSpPr>
          <p:cNvPr id="85" name="文本框 84"/>
          <p:cNvSpPr txBox="1"/>
          <p:nvPr>
            <p:custDataLst>
              <p:tags r:id="rId25"/>
            </p:custDataLst>
          </p:nvPr>
        </p:nvSpPr>
        <p:spPr>
          <a:xfrm>
            <a:off x="5780723" y="1755431"/>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03</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5" name="椭圆 64"/>
          <p:cNvSpPr/>
          <p:nvPr>
            <p:custDataLst>
              <p:tags r:id="rId26"/>
            </p:custDataLst>
          </p:nvPr>
        </p:nvSpPr>
        <p:spPr>
          <a:xfrm flipH="1">
            <a:off x="6203156" y="3268001"/>
            <a:ext cx="463391" cy="463391"/>
          </a:xfrm>
          <a:prstGeom prst="ellipse">
            <a:avLst/>
          </a:prstGeom>
          <a:solidFill>
            <a:srgbClr val="F35B06"/>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8" name="文本框 77"/>
          <p:cNvSpPr txBox="1"/>
          <p:nvPr>
            <p:custDataLst>
              <p:tags r:id="rId27"/>
            </p:custDataLst>
          </p:nvPr>
        </p:nvSpPr>
        <p:spPr>
          <a:xfrm>
            <a:off x="6822758" y="3272764"/>
            <a:ext cx="1415415" cy="264795"/>
          </a:xfrm>
          <a:prstGeom prst="rect">
            <a:avLst/>
          </a:prstGeom>
          <a:noFill/>
        </p:spPr>
        <p:txBody>
          <a:bodyPr wrap="square" bIns="0" rtlCol="0">
            <a:normAutofit lnSpcReduction="10000"/>
          </a:bodyPr>
          <a:p>
            <a:pPr algn="l"/>
            <a:r>
              <a:rPr lang="zh-CN" altLang="en-US" sz="1500" spc="300">
                <a:solidFill>
                  <a:srgbClr val="F35B06"/>
                </a:solidFill>
                <a:uFillTx/>
                <a:latin typeface="思源黑体 CN Bold" panose="020B0800000000000000" charset="-122"/>
                <a:ea typeface="思源黑体 CN Bold" panose="020B0800000000000000" charset="-122"/>
              </a:rPr>
              <a:t>验证阶段</a:t>
            </a:r>
            <a:endParaRPr lang="zh-CN" altLang="en-US" sz="1500" spc="300">
              <a:solidFill>
                <a:srgbClr val="F35B06"/>
              </a:solidFill>
              <a:uFillTx/>
              <a:latin typeface="思源黑体 CN Bold" panose="020B0800000000000000" charset="-122"/>
              <a:ea typeface="思源黑体 CN Bold" panose="020B0800000000000000" charset="-122"/>
            </a:endParaRPr>
          </a:p>
        </p:txBody>
      </p:sp>
      <p:sp>
        <p:nvSpPr>
          <p:cNvPr id="79" name="文本框 78"/>
          <p:cNvSpPr txBox="1"/>
          <p:nvPr>
            <p:custDataLst>
              <p:tags r:id="rId28"/>
            </p:custDataLst>
          </p:nvPr>
        </p:nvSpPr>
        <p:spPr>
          <a:xfrm>
            <a:off x="6822758" y="3587565"/>
            <a:ext cx="1872139" cy="497205"/>
          </a:xfrm>
          <a:prstGeom prst="rect">
            <a:avLst/>
          </a:prstGeom>
          <a:noFill/>
        </p:spPr>
        <p:txBody>
          <a:bodyPr wrap="square" rtlCol="0"/>
          <a:p>
            <a:pPr algn="l" fontAlgn="auto">
              <a:lnSpc>
                <a:spcPct val="130000"/>
              </a:lnSpc>
              <a:spcAft>
                <a:spcPts val="1000"/>
              </a:spcAft>
            </a:pPr>
            <a:r>
              <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rPr>
              <a:t>验证阶段则是通过不断地补充完善，使得创新点日趋成熟，并通过观察与实践，对解决问题的方案进行验证与评价。</a:t>
            </a:r>
            <a:endParaRPr lang="zh-CN" altLang="en-US" sz="1200" spc="150">
              <a:solidFill>
                <a:srgbClr val="000000">
                  <a:lumMod val="75000"/>
                  <a:lumOff val="25000"/>
                </a:srgbClr>
              </a:solidFill>
              <a:uFillTx/>
              <a:latin typeface="思源黑体 CN Regular" panose="020B0500000000000000" charset="-122"/>
              <a:ea typeface="思源黑体 CN Regular" panose="020B0500000000000000" charset="-122"/>
              <a:sym typeface="微软雅黑" panose="020B0503020204020204" charset="-122"/>
            </a:endParaRPr>
          </a:p>
        </p:txBody>
      </p:sp>
      <p:sp>
        <p:nvSpPr>
          <p:cNvPr id="86" name="文本框 85"/>
          <p:cNvSpPr txBox="1"/>
          <p:nvPr>
            <p:custDataLst>
              <p:tags r:id="rId29"/>
            </p:custDataLst>
          </p:nvPr>
        </p:nvSpPr>
        <p:spPr>
          <a:xfrm>
            <a:off x="6244114" y="3378491"/>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04</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32655" y="633475"/>
            <a:ext cx="2592705" cy="368300"/>
            <a:chOff x="4310207" y="844034"/>
            <a:chExt cx="3456940" cy="491067"/>
          </a:xfrm>
        </p:grpSpPr>
        <p:sp>
          <p:nvSpPr>
            <p:cNvPr id="6" name="文本框 5"/>
            <p:cNvSpPr txBox="1"/>
            <p:nvPr/>
          </p:nvSpPr>
          <p:spPr>
            <a:xfrm>
              <a:off x="4310207" y="844034"/>
              <a:ext cx="345694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三、创新思维的特征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cxnSp>
        <p:nvCxnSpPr>
          <p:cNvPr id="23" name="直接连接符 22"/>
          <p:cNvCxnSpPr/>
          <p:nvPr>
            <p:custDataLst>
              <p:tags r:id="rId3"/>
            </p:custDataLst>
          </p:nvPr>
        </p:nvCxnSpPr>
        <p:spPr>
          <a:xfrm>
            <a:off x="457171" y="3419376"/>
            <a:ext cx="822200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4"/>
            </p:custDataLst>
          </p:nvPr>
        </p:nvSpPr>
        <p:spPr>
          <a:xfrm>
            <a:off x="457171" y="1586626"/>
            <a:ext cx="2583209" cy="1393277"/>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31" name="等腰三角形 30"/>
          <p:cNvSpPr/>
          <p:nvPr>
            <p:custDataLst>
              <p:tags r:id="rId5"/>
            </p:custDataLst>
          </p:nvPr>
        </p:nvSpPr>
        <p:spPr>
          <a:xfrm rot="10800000">
            <a:off x="459500" y="2979901"/>
            <a:ext cx="1294189" cy="180844"/>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6"/>
            </p:custDataLst>
          </p:nvPr>
        </p:nvSpPr>
        <p:spPr>
          <a:xfrm>
            <a:off x="535855" y="1774795"/>
            <a:ext cx="2512175" cy="1016939"/>
          </a:xfrm>
          <a:prstGeom prst="rect">
            <a:avLst/>
          </a:prstGeom>
        </p:spPr>
        <p:txBody>
          <a:bodyPr wrap="square" anchor="ctr">
            <a:normAutofit/>
          </a:bodyPr>
          <a:p>
            <a:pPr>
              <a:lnSpc>
                <a:spcPct val="120000"/>
              </a:lnSpc>
            </a:pPr>
            <a:r>
              <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rPr>
              <a:t>（一）普遍性</a:t>
            </a:r>
            <a:endPar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rPr>
              <a:t>创新思维并不是特殊技能，</a:t>
            </a:r>
            <a:endPar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rPr>
              <a:t>而是每个人的基本能力。</a:t>
            </a:r>
            <a:endPar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7"/>
            </p:custDataLst>
          </p:nvPr>
        </p:nvSpPr>
        <p:spPr>
          <a:xfrm>
            <a:off x="1616171" y="3282739"/>
            <a:ext cx="275035" cy="275035"/>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25000" lnSpcReduction="20000"/>
          </a:bodyPr>
          <a:p>
            <a:pPr algn="ctr"/>
            <a:r>
              <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8"/>
            </p:custDataLst>
          </p:nvPr>
        </p:nvSpPr>
        <p:spPr>
          <a:xfrm>
            <a:off x="3276570" y="1586626"/>
            <a:ext cx="2583209" cy="1393277"/>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3" name="等腰三角形 2"/>
          <p:cNvSpPr/>
          <p:nvPr>
            <p:custDataLst>
              <p:tags r:id="rId9"/>
            </p:custDataLst>
          </p:nvPr>
        </p:nvSpPr>
        <p:spPr>
          <a:xfrm rot="10800000">
            <a:off x="3278899" y="2979901"/>
            <a:ext cx="1294189" cy="180844"/>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10"/>
            </p:custDataLst>
          </p:nvPr>
        </p:nvSpPr>
        <p:spPr>
          <a:xfrm>
            <a:off x="3355254" y="1774795"/>
            <a:ext cx="2512175" cy="1016939"/>
          </a:xfrm>
          <a:prstGeom prst="rect">
            <a:avLst/>
          </a:prstGeom>
        </p:spPr>
        <p:txBody>
          <a:bodyPr wrap="square" anchor="ctr">
            <a:normAutofit/>
          </a:bodyPr>
          <a:p>
            <a:pPr>
              <a:lnSpc>
                <a:spcPct val="120000"/>
              </a:lnSpc>
            </a:pPr>
            <a:r>
              <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rPr>
              <a:t>（二）创新性</a:t>
            </a:r>
            <a:endPar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rPr>
              <a:t>创新性包括独创性和新颖性，是创新思维的充要条件。</a:t>
            </a:r>
            <a:endPar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11"/>
            </p:custDataLst>
          </p:nvPr>
        </p:nvSpPr>
        <p:spPr>
          <a:xfrm>
            <a:off x="6095971" y="1586626"/>
            <a:ext cx="2583209" cy="1393277"/>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66" name="等腰三角形 65"/>
          <p:cNvSpPr/>
          <p:nvPr>
            <p:custDataLst>
              <p:tags r:id="rId12"/>
            </p:custDataLst>
          </p:nvPr>
        </p:nvSpPr>
        <p:spPr>
          <a:xfrm rot="10800000">
            <a:off x="6098300" y="2979901"/>
            <a:ext cx="1294189" cy="180844"/>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13"/>
            </p:custDataLst>
          </p:nvPr>
        </p:nvSpPr>
        <p:spPr>
          <a:xfrm>
            <a:off x="6174655" y="1774795"/>
            <a:ext cx="2512175" cy="1016939"/>
          </a:xfrm>
          <a:prstGeom prst="rect">
            <a:avLst/>
          </a:prstGeom>
        </p:spPr>
        <p:txBody>
          <a:bodyPr wrap="square" anchor="ctr">
            <a:normAutofit lnSpcReduction="10000"/>
          </a:bodyPr>
          <a:p>
            <a:pPr>
              <a:lnSpc>
                <a:spcPct val="120000"/>
              </a:lnSpc>
            </a:pPr>
            <a:r>
              <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rPr>
              <a:t>（三）突破性</a:t>
            </a:r>
            <a:endPar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rPr>
              <a:t>创新思维是在原有思维形式上的改造，是新信息、新事物诞生的途径。</a:t>
            </a:r>
            <a:endParaRPr lang="zh-CN" altLang="en-US" sz="135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14"/>
            </p:custDataLst>
          </p:nvPr>
        </p:nvSpPr>
        <p:spPr>
          <a:xfrm>
            <a:off x="4430656" y="3282739"/>
            <a:ext cx="275035" cy="275035"/>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25000" lnSpcReduction="20000"/>
          </a:bodyPr>
          <a:p>
            <a:pPr algn="ctr"/>
            <a:r>
              <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15"/>
            </p:custDataLst>
          </p:nvPr>
        </p:nvSpPr>
        <p:spPr>
          <a:xfrm>
            <a:off x="7254971" y="3282739"/>
            <a:ext cx="275035" cy="275035"/>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25000" lnSpcReduction="20000"/>
          </a:bodyPr>
          <a:p>
            <a:pPr algn="ctr"/>
            <a:r>
              <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32655" y="633475"/>
            <a:ext cx="2592705" cy="368300"/>
            <a:chOff x="4310207" y="844034"/>
            <a:chExt cx="3456940" cy="491067"/>
          </a:xfrm>
        </p:grpSpPr>
        <p:sp>
          <p:nvSpPr>
            <p:cNvPr id="6" name="文本框 5"/>
            <p:cNvSpPr txBox="1"/>
            <p:nvPr/>
          </p:nvSpPr>
          <p:spPr>
            <a:xfrm>
              <a:off x="4310207" y="844034"/>
              <a:ext cx="345694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三、创新思维的特征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cxnSp>
        <p:nvCxnSpPr>
          <p:cNvPr id="26" name="直接连接符 25"/>
          <p:cNvCxnSpPr/>
          <p:nvPr>
            <p:custDataLst>
              <p:tags r:id="rId3"/>
            </p:custDataLst>
          </p:nvPr>
        </p:nvCxnSpPr>
        <p:spPr>
          <a:xfrm>
            <a:off x="792702" y="2818363"/>
            <a:ext cx="7484689"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矩形 29"/>
          <p:cNvSpPr/>
          <p:nvPr>
            <p:custDataLst>
              <p:tags r:id="rId4"/>
            </p:custDataLst>
          </p:nvPr>
        </p:nvSpPr>
        <p:spPr>
          <a:xfrm>
            <a:off x="939800" y="1351915"/>
            <a:ext cx="2351405" cy="1097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15" name="等腰三角形 30"/>
          <p:cNvSpPr/>
          <p:nvPr>
            <p:custDataLst>
              <p:tags r:id="rId5"/>
            </p:custDataLst>
          </p:nvPr>
        </p:nvSpPr>
        <p:spPr>
          <a:xfrm rot="10800000">
            <a:off x="937754" y="2448555"/>
            <a:ext cx="482744" cy="164627"/>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29" name="矩形 28"/>
          <p:cNvSpPr/>
          <p:nvPr>
            <p:custDataLst>
              <p:tags r:id="rId6"/>
            </p:custDataLst>
          </p:nvPr>
        </p:nvSpPr>
        <p:spPr>
          <a:xfrm>
            <a:off x="1036955" y="1442085"/>
            <a:ext cx="2254250" cy="657225"/>
          </a:xfrm>
          <a:prstGeom prst="rect">
            <a:avLst/>
          </a:prstGeom>
        </p:spPr>
        <p:txBody>
          <a:bodyPr wrap="square" anchor="ctr">
            <a:noAutofit/>
          </a:bodyPr>
          <a:p>
            <a:pPr marL="0" indent="0" algn="l">
              <a:lnSpc>
                <a:spcPct val="120000"/>
              </a:lnSpc>
              <a:spcBef>
                <a:spcPts val="0"/>
              </a:spcBef>
              <a:spcAft>
                <a:spcPts val="0"/>
              </a:spcAft>
              <a:buSzPct val="100000"/>
            </a:pPr>
            <a:endParaRPr lang="zh-CN" altLang="en-US" sz="12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marL="0" indent="0" algn="l">
              <a:lnSpc>
                <a:spcPct val="120000"/>
              </a:lnSpc>
              <a:spcBef>
                <a:spcPts val="0"/>
              </a:spcBef>
              <a:spcAft>
                <a:spcPts val="0"/>
              </a:spcAft>
              <a:buSzPct val="100000"/>
            </a:pPr>
            <a:r>
              <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rPr>
              <a:t>（四）开拓性</a:t>
            </a:r>
            <a:endPar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endParaRPr>
          </a:p>
          <a:p>
            <a:pPr marL="0" indent="0" algn="l">
              <a:lnSpc>
                <a:spcPct val="120000"/>
              </a:lnSpc>
              <a:spcBef>
                <a:spcPts val="0"/>
              </a:spcBef>
              <a:spcAft>
                <a:spcPts val="0"/>
              </a:spcAft>
              <a:buSzPct val="100000"/>
            </a:pPr>
            <a:r>
              <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rPr>
              <a:t>创新思维的认识对象是原来没有的事物，是人类尚未发现的领域，同时开拓性也是创新思维的充分条件。</a:t>
            </a:r>
            <a:endPar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3" name="椭圆 32"/>
          <p:cNvSpPr/>
          <p:nvPr>
            <p:custDataLst>
              <p:tags r:id="rId7"/>
            </p:custDataLst>
          </p:nvPr>
        </p:nvSpPr>
        <p:spPr>
          <a:xfrm>
            <a:off x="1295312" y="2693979"/>
            <a:ext cx="250370" cy="250370"/>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40000"/>
          </a:bodyPr>
          <a:p>
            <a:pPr algn="ctr"/>
            <a:r>
              <a:rPr lang="en-US" altLang="zh-CN" sz="1350" dirty="0">
                <a:solidFill>
                  <a:schemeClr val="bg1"/>
                </a:solidFill>
                <a:latin typeface="Arial" panose="020B0604020202020204" pitchFamily="34" charset="0"/>
                <a:ea typeface="微软雅黑" panose="020B0503020204020204" charset="-122"/>
                <a:sym typeface="Arial" panose="020B0604020202020204" pitchFamily="34" charset="0"/>
              </a:rPr>
              <a:t>A</a:t>
            </a:r>
            <a:endParaRPr lang="en-US" altLang="zh-CN" sz="13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4" name="矩形 73"/>
          <p:cNvSpPr/>
          <p:nvPr>
            <p:custDataLst>
              <p:tags r:id="rId8"/>
            </p:custDataLst>
          </p:nvPr>
        </p:nvSpPr>
        <p:spPr>
          <a:xfrm>
            <a:off x="3928644" y="1351696"/>
            <a:ext cx="2351556" cy="10968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75" name="等腰三角形 74"/>
          <p:cNvSpPr/>
          <p:nvPr>
            <p:custDataLst>
              <p:tags r:id="rId9"/>
            </p:custDataLst>
          </p:nvPr>
        </p:nvSpPr>
        <p:spPr>
          <a:xfrm rot="10800000">
            <a:off x="3926291" y="2448555"/>
            <a:ext cx="482744" cy="164627"/>
          </a:xfrm>
          <a:prstGeom prst="triangle">
            <a:avLst>
              <a:gd name="adj"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350" dirty="0">
              <a:latin typeface="Arial" panose="020B0604020202020204" pitchFamily="34" charset="0"/>
              <a:ea typeface="微软雅黑" panose="020B0503020204020204" charset="-122"/>
              <a:sym typeface="Arial" panose="020B0604020202020204" pitchFamily="34" charset="0"/>
            </a:endParaRPr>
          </a:p>
        </p:txBody>
      </p:sp>
      <p:sp>
        <p:nvSpPr>
          <p:cNvPr id="73" name="矩形 72"/>
          <p:cNvSpPr/>
          <p:nvPr>
            <p:custDataLst>
              <p:tags r:id="rId10"/>
            </p:custDataLst>
          </p:nvPr>
        </p:nvSpPr>
        <p:spPr>
          <a:xfrm>
            <a:off x="4025357" y="1572988"/>
            <a:ext cx="2158130" cy="654274"/>
          </a:xfrm>
          <a:prstGeom prst="rect">
            <a:avLst/>
          </a:prstGeom>
        </p:spPr>
        <p:txBody>
          <a:bodyPr wrap="square" anchor="ctr"/>
          <a:p>
            <a:pPr marL="0" indent="0" algn="l">
              <a:lnSpc>
                <a:spcPct val="120000"/>
              </a:lnSpc>
              <a:spcBef>
                <a:spcPts val="0"/>
              </a:spcBef>
              <a:spcAft>
                <a:spcPts val="0"/>
              </a:spcAft>
              <a:buSzPct val="100000"/>
            </a:pPr>
            <a:r>
              <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rPr>
              <a:t>（五）综合性</a:t>
            </a:r>
            <a:endPar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endParaRPr>
          </a:p>
          <a:p>
            <a:pPr marL="0" indent="0" algn="l">
              <a:lnSpc>
                <a:spcPct val="120000"/>
              </a:lnSpc>
              <a:spcBef>
                <a:spcPts val="0"/>
              </a:spcBef>
              <a:spcAft>
                <a:spcPts val="0"/>
              </a:spcAft>
              <a:buSzPct val="100000"/>
            </a:pPr>
            <a:r>
              <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rPr>
              <a:t>创新思维是多种思维形式、思维方法的综合运用，因此综合性也是创新思维的重要属性。</a:t>
            </a:r>
            <a:endPar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7" name="椭圆 76"/>
          <p:cNvSpPr/>
          <p:nvPr>
            <p:custDataLst>
              <p:tags r:id="rId11"/>
            </p:custDataLst>
          </p:nvPr>
        </p:nvSpPr>
        <p:spPr>
          <a:xfrm>
            <a:off x="4284675" y="2693979"/>
            <a:ext cx="250370" cy="250370"/>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40000"/>
          </a:bodyPr>
          <a:p>
            <a:pPr algn="ctr"/>
            <a:r>
              <a:rPr lang="en-US" altLang="zh-CN" sz="1350" dirty="0">
                <a:solidFill>
                  <a:schemeClr val="bg1"/>
                </a:solidFill>
                <a:latin typeface="Arial" panose="020B0604020202020204" pitchFamily="34" charset="0"/>
                <a:ea typeface="微软雅黑" panose="020B0503020204020204" charset="-122"/>
                <a:sym typeface="Arial" panose="020B0604020202020204" pitchFamily="34" charset="0"/>
              </a:rPr>
              <a:t>C</a:t>
            </a:r>
            <a:endParaRPr lang="en-US" altLang="zh-CN" sz="13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2" name="矩形 81"/>
          <p:cNvSpPr/>
          <p:nvPr>
            <p:custDataLst>
              <p:tags r:id="rId12"/>
            </p:custDataLst>
          </p:nvPr>
        </p:nvSpPr>
        <p:spPr>
          <a:xfrm>
            <a:off x="2434376" y="3186859"/>
            <a:ext cx="2351556" cy="10968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83" name="等腰三角形 82"/>
          <p:cNvSpPr/>
          <p:nvPr>
            <p:custDataLst>
              <p:tags r:id="rId13"/>
            </p:custDataLst>
          </p:nvPr>
        </p:nvSpPr>
        <p:spPr>
          <a:xfrm flipH="1">
            <a:off x="2432022" y="3021105"/>
            <a:ext cx="482744" cy="164627"/>
          </a:xfrm>
          <a:prstGeom prst="triangle">
            <a:avLst>
              <a:gd name="adj" fmla="val 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81" name="矩形 80"/>
          <p:cNvSpPr/>
          <p:nvPr>
            <p:custDataLst>
              <p:tags r:id="rId14"/>
            </p:custDataLst>
          </p:nvPr>
        </p:nvSpPr>
        <p:spPr>
          <a:xfrm>
            <a:off x="2531110" y="3408045"/>
            <a:ext cx="2254885" cy="654050"/>
          </a:xfrm>
          <a:prstGeom prst="rect">
            <a:avLst/>
          </a:prstGeom>
        </p:spPr>
        <p:txBody>
          <a:bodyPr wrap="square" anchor="ctr"/>
          <a:p>
            <a:pPr marL="0" indent="0" algn="l">
              <a:lnSpc>
                <a:spcPct val="120000"/>
              </a:lnSpc>
              <a:spcBef>
                <a:spcPts val="0"/>
              </a:spcBef>
              <a:spcAft>
                <a:spcPts val="0"/>
              </a:spcAft>
              <a:buSzPct val="100000"/>
            </a:pPr>
            <a:r>
              <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rPr>
              <a:t>（六）灵活性</a:t>
            </a:r>
            <a:endPar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endParaRPr>
          </a:p>
          <a:p>
            <a:pPr marL="0" indent="0" algn="l">
              <a:lnSpc>
                <a:spcPct val="120000"/>
              </a:lnSpc>
              <a:spcBef>
                <a:spcPts val="0"/>
              </a:spcBef>
              <a:spcAft>
                <a:spcPts val="0"/>
              </a:spcAft>
              <a:buSzPct val="100000"/>
            </a:pPr>
            <a:r>
              <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rPr>
              <a:t>发散思维作为创新思维的一种形式，它可以达到没有制约的相对自由，因此，灵活性也是创新思维的要求。</a:t>
            </a:r>
            <a:endPar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85" name="椭圆 84"/>
          <p:cNvSpPr/>
          <p:nvPr>
            <p:custDataLst>
              <p:tags r:id="rId15"/>
            </p:custDataLst>
          </p:nvPr>
        </p:nvSpPr>
        <p:spPr>
          <a:xfrm>
            <a:off x="2789580" y="2693979"/>
            <a:ext cx="250370" cy="250370"/>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40000"/>
          </a:bodyPr>
          <a:p>
            <a:pPr algn="ctr"/>
            <a:r>
              <a:rPr lang="en-US" altLang="zh-CN" sz="1350" dirty="0">
                <a:solidFill>
                  <a:schemeClr val="bg1"/>
                </a:solidFill>
                <a:latin typeface="Arial" panose="020B0604020202020204" pitchFamily="34" charset="0"/>
                <a:ea typeface="微软雅黑" panose="020B0503020204020204" charset="-122"/>
                <a:sym typeface="Arial" panose="020B0604020202020204" pitchFamily="34" charset="0"/>
              </a:rPr>
              <a:t>B</a:t>
            </a:r>
            <a:endParaRPr lang="en-US" altLang="zh-CN" sz="13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8" name="椭圆 87"/>
          <p:cNvSpPr/>
          <p:nvPr>
            <p:custDataLst>
              <p:tags r:id="rId16"/>
            </p:custDataLst>
          </p:nvPr>
        </p:nvSpPr>
        <p:spPr>
          <a:xfrm>
            <a:off x="6129287" y="2693979"/>
            <a:ext cx="250370" cy="250370"/>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40000"/>
          </a:bodyPr>
          <a:p>
            <a:pPr algn="ctr"/>
            <a:r>
              <a:rPr lang="en-US" altLang="zh-CN" sz="1350" dirty="0">
                <a:solidFill>
                  <a:schemeClr val="bg1"/>
                </a:solidFill>
                <a:latin typeface="Arial" panose="020B0604020202020204" pitchFamily="34" charset="0"/>
                <a:ea typeface="微软雅黑" panose="020B0503020204020204" charset="-122"/>
                <a:sym typeface="Arial" panose="020B0604020202020204" pitchFamily="34" charset="0"/>
              </a:rPr>
              <a:t>D</a:t>
            </a:r>
            <a:endParaRPr lang="en-US" altLang="zh-CN" sz="13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3" name="矩形 92"/>
          <p:cNvSpPr/>
          <p:nvPr>
            <p:custDataLst>
              <p:tags r:id="rId17"/>
            </p:custDataLst>
          </p:nvPr>
        </p:nvSpPr>
        <p:spPr>
          <a:xfrm>
            <a:off x="5774081" y="3186859"/>
            <a:ext cx="2351556" cy="10968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94" name="等腰三角形 93"/>
          <p:cNvSpPr/>
          <p:nvPr>
            <p:custDataLst>
              <p:tags r:id="rId18"/>
            </p:custDataLst>
          </p:nvPr>
        </p:nvSpPr>
        <p:spPr>
          <a:xfrm flipH="1">
            <a:off x="5771728" y="3021105"/>
            <a:ext cx="482744" cy="164627"/>
          </a:xfrm>
          <a:prstGeom prst="triangle">
            <a:avLst>
              <a:gd name="adj" fmla="val 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92" name="矩形 91"/>
          <p:cNvSpPr/>
          <p:nvPr>
            <p:custDataLst>
              <p:tags r:id="rId19"/>
            </p:custDataLst>
          </p:nvPr>
        </p:nvSpPr>
        <p:spPr>
          <a:xfrm>
            <a:off x="5870575" y="3312795"/>
            <a:ext cx="2254885" cy="654050"/>
          </a:xfrm>
          <a:prstGeom prst="rect">
            <a:avLst/>
          </a:prstGeom>
        </p:spPr>
        <p:txBody>
          <a:bodyPr wrap="square" anchor="ctr">
            <a:noAutofit/>
          </a:bodyPr>
          <a:p>
            <a:pPr algn="l">
              <a:lnSpc>
                <a:spcPct val="120000"/>
              </a:lnSpc>
            </a:pPr>
            <a:r>
              <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rPr>
              <a:t>（七）可行性</a:t>
            </a:r>
            <a:endPar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rPr>
              <a:t>创新成果作为创新思维的实体形式，它是客观存在的，它具有一定的实用价值一。</a:t>
            </a:r>
            <a:endParaRPr lang="zh-CN" altLang="en-US" sz="1200" spc="15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Tree>
    <p:custDataLst>
      <p:tags r:id="rId20"/>
    </p:custData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519170" cy="1479312"/>
            <a:chOff x="3976254" y="2528454"/>
            <a:chExt cx="4692227"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061" y="2920461"/>
              <a:ext cx="4249420"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任务二 发散思维</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60_4*l_x*1_2"/>
  <p:tag name="KSO_WM_TEMPLATE_CATEGORY" val="diagram"/>
  <p:tag name="KSO_WM_TEMPLATE_INDEX" val="20228060"/>
  <p:tag name="KSO_WM_UNIT_LAYERLEVEL" val="1_1"/>
  <p:tag name="KSO_WM_TAG_VERSION" val="1.0"/>
  <p:tag name="KSO_WM_BEAUTIFY_FLAG" val="#wm#"/>
  <p:tag name="KSO_WM_UNIT_SHADOW_SCHEMECOLOR_INDEX" val="13"/>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21_3*l_h_i*1_1_3"/>
  <p:tag name="KSO_WM_TEMPLATE_CATEGORY" val="diagram"/>
  <p:tag name="KSO_WM_TEMPLATE_INDEX" val="20228021"/>
  <p:tag name="KSO_WM_UNIT_LAYERLEVEL" val="1_1_1"/>
  <p:tag name="KSO_WM_TAG_VERSION" val="1.0"/>
  <p:tag name="KSO_WM_BEAUTIFY_FLAG" val="#wm#"/>
</p:tagLst>
</file>

<file path=ppt/tags/tag1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21_3*l_h_a*1_2_1"/>
  <p:tag name="KSO_WM_TEMPLATE_CATEGORY" val="diagram"/>
  <p:tag name="KSO_WM_TEMPLATE_INDEX" val="20228021"/>
  <p:tag name="KSO_WM_UNIT_LAYERLEVEL" val="1_1_1"/>
  <p:tag name="KSO_WM_TAG_VERSION" val="1.0"/>
  <p:tag name="KSO_WM_BEAUTIFY_FLAG" val="#wm#"/>
  <p:tag name="KSO_WM_UNIT_TEXT_FILL_FORE_SCHEMECOLOR_INDEX" val="5"/>
  <p:tag name="KSO_WM_UNIT_TEXT_FILL_TYPE" val="1"/>
</p:tagLst>
</file>

<file path=ppt/tags/tag10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21_3*l_h_f*1_2_1"/>
  <p:tag name="KSO_WM_TEMPLATE_CATEGORY" val="diagram"/>
  <p:tag name="KSO_WM_TEMPLATE_INDEX" val="20228021"/>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21_3*l_h_i*1_2_4"/>
  <p:tag name="KSO_WM_TEMPLATE_CATEGORY" val="diagram"/>
  <p:tag name="KSO_WM_TEMPLATE_INDEX" val="20228021"/>
  <p:tag name="KSO_WM_UNIT_LAYERLEVEL" val="1_1_1"/>
  <p:tag name="KSO_WM_TAG_VERSION" val="1.0"/>
  <p:tag name="KSO_WM_BEAUTIFY_FLAG" val="#wm#"/>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21_3*l_h_i*1_2_5"/>
  <p:tag name="KSO_WM_TEMPLATE_CATEGORY" val="diagram"/>
  <p:tag name="KSO_WM_TEMPLATE_INDEX" val="20228021"/>
  <p:tag name="KSO_WM_UNIT_LAYERLEVEL" val="1_1_1"/>
  <p:tag name="KSO_WM_TAG_VERSION" val="1.0"/>
  <p:tag name="KSO_WM_BEAUTIFY_FLAG" val="#wm#"/>
  <p:tag name="KSO_WM_UNIT_LINE_FORE_SCHEMECOLOR_INDEX" val="5"/>
  <p:tag name="KSO_WM_UNIT_LINE_FILL_TYPE"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21_3*l_h_i*1_2_6"/>
  <p:tag name="KSO_WM_TEMPLATE_CATEGORY" val="diagram"/>
  <p:tag name="KSO_WM_TEMPLATE_INDEX" val="2022802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UNIT_VALUE" val="93*93"/>
  <p:tag name="KSO_WM_UNIT_HIGHLIGHT" val="0"/>
  <p:tag name="KSO_WM_UNIT_COMPATIBLE" val="0"/>
  <p:tag name="KSO_WM_UNIT_DIAGRAM_ISNUMVISUAL" val="0"/>
  <p:tag name="KSO_WM_UNIT_DIAGRAM_ISREFERUNIT" val="0"/>
  <p:tag name="KSO_WM_DIAGRAM_GROUP_CODE" val="l1-1"/>
  <p:tag name="KSO_WM_UNIT_TYPE" val="l_h_x"/>
  <p:tag name="KSO_WM_UNIT_INDEX" val="1_1_2"/>
  <p:tag name="KSO_WM_UNIT_ID" val="diagram20228021_3*l_h_x*1_1_2"/>
  <p:tag name="KSO_WM_TEMPLATE_CATEGORY" val="diagram"/>
  <p:tag name="KSO_WM_TEMPLATE_INDEX" val="20228021"/>
  <p:tag name="KSO_WM_UNIT_LAYERLEVEL" val="1_1_1"/>
  <p:tag name="KSO_WM_TAG_VERSION" val="1.0"/>
  <p:tag name="KSO_WM_BEAUTIFY_FLAG" val="#wm#"/>
</p:tagLst>
</file>

<file path=ppt/tags/tag107.xml><?xml version="1.0" encoding="utf-8"?>
<p:tagLst xmlns:p="http://schemas.openxmlformats.org/presentationml/2006/main">
  <p:tag name="KSO_WM_UNIT_VALUE" val="83*83"/>
  <p:tag name="KSO_WM_UNIT_HIGHLIGHT" val="0"/>
  <p:tag name="KSO_WM_UNIT_COMPATIBLE" val="0"/>
  <p:tag name="KSO_WM_UNIT_DIAGRAM_ISNUMVISUAL" val="0"/>
  <p:tag name="KSO_WM_UNIT_DIAGRAM_ISREFERUNIT" val="0"/>
  <p:tag name="KSO_WM_DIAGRAM_GROUP_CODE" val="l1-1"/>
  <p:tag name="KSO_WM_UNIT_TYPE" val="l_h_x"/>
  <p:tag name="KSO_WM_UNIT_INDEX" val="1_2_2"/>
  <p:tag name="KSO_WM_UNIT_ID" val="diagram20228021_3*l_h_x*1_2_2"/>
  <p:tag name="KSO_WM_TEMPLATE_CATEGORY" val="diagram"/>
  <p:tag name="KSO_WM_TEMPLATE_INDEX" val="20228021"/>
  <p:tag name="KSO_WM_UNIT_LAYERLEVEL" val="1_1_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21_3*l_h_i*1_1_4"/>
  <p:tag name="KSO_WM_TEMPLATE_CATEGORY" val="diagram"/>
  <p:tag name="KSO_WM_TEMPLATE_INDEX" val="20228021"/>
  <p:tag name="KSO_WM_UNIT_LAYERLEVEL" val="1_1_1"/>
  <p:tag name="KSO_WM_TAG_VERSION" val="1.0"/>
  <p:tag name="KSO_WM_BEAUTIFY_FLAG" val="#wm#"/>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21_3*l_h_i*1_1_5"/>
  <p:tag name="KSO_WM_TEMPLATE_CATEGORY" val="diagram"/>
  <p:tag name="KSO_WM_TEMPLATE_INDEX" val="20228021"/>
  <p:tag name="KSO_WM_UNIT_LAYERLEVEL" val="1_1_1"/>
  <p:tag name="KSO_WM_TAG_VERSION" val="1.0"/>
  <p:tag name="KSO_WM_BEAUTIFY_FLAG" val="#wm#"/>
  <p:tag name="KSO_WM_UNIT_LINE_FORE_SCHEMECOLOR_INDEX" val="5"/>
  <p:tag name="KSO_WM_UNIT_LINE_FILL_TYPE"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0_4*l_h_i*1_1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5"/>
  <p:tag name="KSO_WM_UNIT_FILL_TYPE" val="1"/>
  <p:tag name="KSO_WM_UNIT_SHADOW_SCHEMECOLOR_INDEX" val="13"/>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21_3*l_h_i*1_1_6"/>
  <p:tag name="KSO_WM_TEMPLATE_CATEGORY" val="diagram"/>
  <p:tag name="KSO_WM_TEMPLATE_INDEX" val="2022802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21_3*l_h_a*1_1_1"/>
  <p:tag name="KSO_WM_TEMPLATE_CATEGORY" val="diagram"/>
  <p:tag name="KSO_WM_TEMPLATE_INDEX" val="20228021"/>
  <p:tag name="KSO_WM_UNIT_LAYERLEVEL" val="1_1_1"/>
  <p:tag name="KSO_WM_TAG_VERSION" val="1.0"/>
  <p:tag name="KSO_WM_BEAUTIFY_FLAG" val="#wm#"/>
  <p:tag name="KSO_WM_UNIT_TEXT_FILL_FORE_SCHEMECOLOR_INDEX" val="5"/>
  <p:tag name="KSO_WM_UNIT_TEXT_FILL_TYPE" val="1"/>
</p:tagLst>
</file>

<file path=ppt/tags/tag11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21_3*l_h_f*1_1_1"/>
  <p:tag name="KSO_WM_TEMPLATE_CATEGORY" val="diagram"/>
  <p:tag name="KSO_WM_TEMPLATE_INDEX" val="20228021"/>
  <p:tag name="KSO_WM_UNIT_LAYERLEVEL" val="1_1_1"/>
  <p:tag name="KSO_WM_TAG_VERSION" val="1.0"/>
  <p:tag name="KSO_WM_BEAUTIFY_FLAG" val="#wm#"/>
  <p:tag name="KSO_WM_UNIT_TEXT_FILL_FORE_SCHEMECOLOR_INDEX" val="13"/>
  <p:tag name="KSO_WM_UNIT_TEXT_FILL_TYPE" val="1"/>
</p:tagLst>
</file>

<file path=ppt/tags/tag113.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l1-1"/>
  <p:tag name="KSO_WM_UNIT_TYPE" val="l_h_x"/>
  <p:tag name="KSO_WM_UNIT_INDEX" val="1_3_2"/>
  <p:tag name="KSO_WM_UNIT_ID" val="diagram20228021_3*l_h_x*1_3_2"/>
  <p:tag name="KSO_WM_TEMPLATE_CATEGORY" val="diagram"/>
  <p:tag name="KSO_WM_TEMPLATE_INDEX" val="20228021"/>
  <p:tag name="KSO_WM_UNIT_LAYERLEVEL" val="1_1_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21_3*l_h_i*1_3_2"/>
  <p:tag name="KSO_WM_TEMPLATE_CATEGORY" val="diagram"/>
  <p:tag name="KSO_WM_TEMPLATE_INDEX" val="20228021"/>
  <p:tag name="KSO_WM_UNIT_LAYERLEVEL" val="1_1_1"/>
  <p:tag name="KSO_WM_TAG_VERSION" val="1.0"/>
  <p:tag name="KSO_WM_BEAUTIFY_FLAG" val="#wm#"/>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21_3*l_h_i*1_3_3"/>
  <p:tag name="KSO_WM_TEMPLATE_CATEGORY" val="diagram"/>
  <p:tag name="KSO_WM_TEMPLATE_INDEX" val="20228021"/>
  <p:tag name="KSO_WM_UNIT_LAYERLEVEL" val="1_1_1"/>
  <p:tag name="KSO_WM_TAG_VERSION" val="1.0"/>
  <p:tag name="KSO_WM_BEAUTIFY_FLAG" val="#wm#"/>
  <p:tag name="KSO_WM_UNIT_LINE_FORE_SCHEMECOLOR_INDEX" val="5"/>
  <p:tag name="KSO_WM_UNIT_LINE_FILL_TYPE"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21_3*l_h_i*1_3_4"/>
  <p:tag name="KSO_WM_TEMPLATE_CATEGORY" val="diagram"/>
  <p:tag name="KSO_WM_TEMPLATE_INDEX" val="2022802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7.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21_3*l_h_x*1_3_1"/>
  <p:tag name="KSO_WM_TEMPLATE_CATEGORY" val="diagram"/>
  <p:tag name="KSO_WM_TEMPLATE_INDEX" val="20228021"/>
  <p:tag name="KSO_WM_UNIT_LAYERLEVEL" val="1_1_1"/>
  <p:tag name="KSO_WM_TAG_VERSION" val="1.0"/>
  <p:tag name="KSO_WM_BEAUTIFY_FLAG" val="#wm#"/>
</p:tagLst>
</file>

<file path=ppt/tags/tag118.xml><?xml version="1.0" encoding="utf-8"?>
<p:tagLst xmlns:p="http://schemas.openxmlformats.org/presentationml/2006/main">
  <p:tag name="KSO_WM_UNIT_VALUE" val="113*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21_3*l_h_x*1_2_1"/>
  <p:tag name="KSO_WM_TEMPLATE_CATEGORY" val="diagram"/>
  <p:tag name="KSO_WM_TEMPLATE_INDEX" val="20228021"/>
  <p:tag name="KSO_WM_UNIT_LAYERLEVEL" val="1_1_1"/>
  <p:tag name="KSO_WM_TAG_VERSION" val="1.0"/>
  <p:tag name="KSO_WM_BEAUTIFY_FLAG" val="#wm#"/>
</p:tagLst>
</file>

<file path=ppt/tags/tag119.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21_3*l_h_x*1_1_1"/>
  <p:tag name="KSO_WM_TEMPLATE_CATEGORY" val="diagram"/>
  <p:tag name="KSO_WM_TEMPLATE_INDEX" val="20228021"/>
  <p:tag name="KSO_WM_UNIT_LAYERLEVEL" val="1_1_1"/>
  <p:tag name="KSO_WM_TAG_VERSION" val="1.0"/>
  <p:tag name="KSO_WM_BEAUTIFY_FLAG" val="#wm#"/>
</p:tagLst>
</file>

<file path=ppt/tags/tag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4*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Lst>
</file>

<file path=ppt/tags/tag120.xml><?xml version="1.0" encoding="utf-8"?>
<p:tagLst xmlns:p="http://schemas.openxmlformats.org/presentationml/2006/main">
  <p:tag name="MH" val="20161022204031"/>
  <p:tag name="MH_LIBRARY" val="GRAPHIC"/>
  <p:tag name="MH_ORDER" val="文本框 2"/>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1*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123.xml><?xml version="1.0" encoding="utf-8"?>
<p:tagLst xmlns:p="http://schemas.openxmlformats.org/presentationml/2006/main">
  <p:tag name="KSO_WM_UNIT_SUBTYPE" val="a"/>
  <p:tag name="KSO_WM_UNIT_PRESET_TEXT" val="您的正文已经简明扼要，字字珠玑，但信息却错综复杂"/>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8029_1*q_h_f*1_2_1"/>
  <p:tag name="KSO_WM_TEMPLATE_CATEGORY" val="diagram"/>
  <p:tag name="KSO_WM_TEMPLATE_INDEX" val="20228029"/>
  <p:tag name="KSO_WM_UNIT_LAYERLEVEL" val="1_1_1"/>
  <p:tag name="KSO_WM_TAG_VERSION" val="1.0"/>
  <p:tag name="KSO_WM_BEAUTIFY_FLAG" val="#wm#"/>
  <p:tag name="KSO_WM_UNIT_TEXT_FILL_FORE_SCHEMECOLOR_INDEX" val="15"/>
  <p:tag name="KSO_WM_UNIT_TEXT_FILL_TYPE" val="1"/>
</p:tagLst>
</file>

<file path=ppt/tags/tag12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1*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125.xml><?xml version="1.0" encoding="utf-8"?>
<p:tagLst xmlns:p="http://schemas.openxmlformats.org/presentationml/2006/main">
  <p:tag name="KSO_WM_UNIT_SUBTYPE" val="a"/>
  <p:tag name="KSO_WM_UNIT_PRESET_TEXT" val="您的正文已经简明扼要，字字珠玑，但信息却错综复杂"/>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8029_1*q_h_f*1_3_1"/>
  <p:tag name="KSO_WM_TEMPLATE_CATEGORY" val="diagram"/>
  <p:tag name="KSO_WM_TEMPLATE_INDEX" val="20228029"/>
  <p:tag name="KSO_WM_UNIT_LAYERLEVEL" val="1_1_1"/>
  <p:tag name="KSO_WM_TAG_VERSION" val="1.0"/>
  <p:tag name="KSO_WM_BEAUTIFY_FLAG" val="#wm#"/>
  <p:tag name="KSO_WM_UNIT_TEXT_FILL_FORE_SCHEMECOLOR_INDEX" val="15"/>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1*q_h_i*1_3_1"/>
  <p:tag name="KSO_WM_TEMPLATE_CATEGORY" val="diagram"/>
  <p:tag name="KSO_WM_TEMPLATE_INDEX" val="20228029"/>
  <p:tag name="KSO_WM_UNIT_LAYERLEVEL" val="1_1_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1*q_h_i*1_1_1"/>
  <p:tag name="KSO_WM_TEMPLATE_CATEGORY" val="diagram"/>
  <p:tag name="KSO_WM_TEMPLATE_INDEX" val="20228029"/>
  <p:tag name="KSO_WM_UNIT_LAYERLEVEL" val="1_1_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1*q_h_i*1_2_1"/>
  <p:tag name="KSO_WM_TEMPLATE_CATEGORY" val="diagram"/>
  <p:tag name="KSO_WM_TEMPLATE_INDEX" val="20228029"/>
  <p:tag name="KSO_WM_UNIT_LAYERLEVEL" val="1_1_1"/>
  <p:tag name="KSO_WM_TAG_VERSION" val="1.0"/>
  <p:tag name="KSO_WM_BEAUTIFY_FLAG" val="#wm#"/>
</p:tagLst>
</file>

<file path=ppt/tags/tag1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1*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1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4*l_h_f*1_1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130.xml><?xml version="1.0" encoding="utf-8"?>
<p:tagLst xmlns:p="http://schemas.openxmlformats.org/presentationml/2006/main">
  <p:tag name="KSO_WM_UNIT_SUBTYPE" val="a"/>
  <p:tag name="KSO_WM_UNIT_PRESET_TEXT" val="您的正文已经简明扼要，字字珠玑"/>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8029_1*q_h_f*1_1_1"/>
  <p:tag name="KSO_WM_TEMPLATE_CATEGORY" val="diagram"/>
  <p:tag name="KSO_WM_TEMPLATE_INDEX" val="20228029"/>
  <p:tag name="KSO_WM_UNIT_LAYERLEVEL" val="1_1_1"/>
  <p:tag name="KSO_WM_TAG_VERSION" val="1.0"/>
  <p:tag name="KSO_WM_BEAUTIFY_FLAG" val="#wm#"/>
  <p:tag name="KSO_WM_UNIT_TEXT_FILL_FORE_SCHEMECOLOR_INDEX" val="15"/>
  <p:tag name="KSO_WM_UNIT_TEXT_FILL_TYPE" val="1"/>
</p:tagLst>
</file>

<file path=ppt/tags/tag131.xml><?xml version="1.0" encoding="utf-8"?>
<p:tagLst xmlns:p="http://schemas.openxmlformats.org/presentationml/2006/main">
  <p:tag name="KSO_WM_UNIT_VALUE" val="142*142"/>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1*q_h_x*1_1_1"/>
  <p:tag name="KSO_WM_TEMPLATE_CATEGORY" val="diagram"/>
  <p:tag name="KSO_WM_TEMPLATE_INDEX" val="20228029"/>
  <p:tag name="KSO_WM_UNIT_LAYERLEVEL" val="1_1_1"/>
  <p:tag name="KSO_WM_TAG_VERSION" val="1.0"/>
  <p:tag name="KSO_WM_BEAUTIFY_FLAG" val="#wm#"/>
</p:tagLst>
</file>

<file path=ppt/tags/tag132.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1*q_h_x*1_2_1"/>
  <p:tag name="KSO_WM_TEMPLATE_CATEGORY" val="diagram"/>
  <p:tag name="KSO_WM_TEMPLATE_INDEX" val="20228029"/>
  <p:tag name="KSO_WM_UNIT_LAYERLEVEL" val="1_1_1"/>
  <p:tag name="KSO_WM_TAG_VERSION" val="1.0"/>
  <p:tag name="KSO_WM_BEAUTIFY_FLAG" val="#wm#"/>
</p:tagLst>
</file>

<file path=ppt/tags/tag133.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1*q_h_x*1_3_1"/>
  <p:tag name="KSO_WM_TEMPLATE_CATEGORY" val="diagram"/>
  <p:tag name="KSO_WM_TEMPLATE_INDEX" val="20228029"/>
  <p:tag name="KSO_WM_UNIT_LAYERLEVEL" val="1_1_1"/>
  <p:tag name="KSO_WM_TAG_VERSION" val="1.0"/>
  <p:tag name="KSO_WM_BEAUTIFY_FLAG" val="#wm#"/>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2*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9.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2*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0_4*l_h_i*1_1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40.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2*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41.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2*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42.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74755_2*q_h_f*1_3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43.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4755_2*q_h_a*1_3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2*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2*q_h_i*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2*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7.xml><?xml version="1.0" encoding="utf-8"?>
<p:tagLst xmlns:p="http://schemas.openxmlformats.org/presentationml/2006/main">
  <p:tag name="KSO_WM_UNIT_VALUE" val="112*113"/>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2*q_h_x*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8.xml><?xml version="1.0" encoding="utf-8"?>
<p:tagLst xmlns:p="http://schemas.openxmlformats.org/presentationml/2006/main">
  <p:tag name="KSO_WM_UNIT_VALUE" val="87*9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2*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74755_2*q_h_x*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0_4*l_h_i*1_2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7"/>
  <p:tag name="KSO_WM_UNIT_FILL_TYPE" val="1"/>
  <p:tag name="KSO_WM_UNIT_SHADOW_SCHEMECOLOR_INDEX" val="13"/>
  <p:tag name="KSO_WM_UNIT_TEXT_FILL_FORE_SCHEMECOLOR_INDEX" val="2"/>
  <p:tag name="KSO_WM_UNIT_TEXT_FILL_TYPE" val="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4*l_h_a*1_2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_BRIGHTNESS" val="0"/>
  <p:tag name="KSO_WM_UNIT_FILL_FORE_SCHEMECOLOR_INDEX" val="5"/>
  <p:tag name="KSO_WM_UNI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_BRIGHTNESS" val="0"/>
  <p:tag name="KSO_WM_UNIT_FILL_FORE_SCHEMECOLOR_INDEX" val="6"/>
  <p:tag name="KSO_WM_UNI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_BRIGHTNESS" val="0"/>
  <p:tag name="KSO_WM_UNIT_FILL_FORE_SCHEMECOLOR_INDEX" val="7"/>
  <p:tag name="KSO_WM_UNIT_FILL_TYPE" val="1"/>
  <p:tag name="KSO_WM_UNIT_USESOURCEFORMAT_APPLY" val="1"/>
</p:tagLst>
</file>

<file path=ppt/tags/tag1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4*l_h_f*1_2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4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4_1"/>
  <p:tag name="KSO_WM_UNIT_FILL_FORE_SCHEMECOLOR_INDEX_BRIGHTNESS" val="0"/>
  <p:tag name="KSO_WM_UNIT_FILL_FORE_SCHEMECOLOR_INDEX" val="8"/>
  <p:tag name="KSO_WM_UNI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_BRIGHTNESS" val="0"/>
  <p:tag name="KSO_WM_UNIT_FILL_FORE_SCHEMECOLOR_INDEX" val="5"/>
  <p:tag name="KSO_WM_UNI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_BRIGHTNESS" val="0"/>
  <p:tag name="KSO_WM_UNIT_FILL_FORE_SCHEMECOLOR_INDEX" val="6"/>
  <p:tag name="KSO_WM_UNI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_BRIGHTNESS" val="0"/>
  <p:tag name="KSO_WM_UNIT_FILL_FORE_SCHEMECOLOR_INDEX" val="7"/>
  <p:tag name="KSO_WM_UNI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4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4_2"/>
  <p:tag name="KSO_WM_UNIT_FILL_FORE_SCHEMECOLOR_INDEX_BRIGHTNESS" val="0"/>
  <p:tag name="KSO_WM_UNIT_FILL_FORE_SCHEMECOLOR_INDEX" val="8"/>
  <p:tag name="KSO_WM_UNI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_BRIGHTNESS" val="0"/>
  <p:tag name="KSO_WM_UNIT_FILL_FORE_SCHEMECOLOR_INDEX" val="15"/>
  <p:tag name="KSO_WM_UNI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_BRIGHTNESS" val="0"/>
  <p:tag name="KSO_WM_UNIT_FILL_FORE_SCHEMECOLOR_INDEX" val="14"/>
  <p:tag name="KSO_WM_UNI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a*1_4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UNIT_VALUE" val="12"/>
  <p:tag name="KSO_WM_DIAGRAM_GROUP_CODE" val="q1-1"/>
  <p:tag name="KSO_WM_UNIT_TYPE" val="q_h_a"/>
  <p:tag name="KSO_WM_UNIT_INDEX" val="1_4_1"/>
  <p:tag name="KSO_WM_UNIT_PRESET_TEXT" val="添加标题"/>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UNIT_VALUE" val="12"/>
  <p:tag name="KSO_WM_DIAGRAM_GROUP_CODE" val="q1-1"/>
  <p:tag name="KSO_WM_UNIT_TYPE" val="q_h_a"/>
  <p:tag name="KSO_WM_UNIT_INDEX" val="1_3_1"/>
  <p:tag name="KSO_WM_UNIT_PRESET_TEXT" val="添加标题"/>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UNIT_VALUE" val="12"/>
  <p:tag name="KSO_WM_DIAGRAM_GROUP_CODE" val="q1-1"/>
  <p:tag name="KSO_WM_UNIT_TYPE" val="q_h_a"/>
  <p:tag name="KSO_WM_UNIT_INDEX" val="1_2_1"/>
  <p:tag name="KSO_WM_UNIT_PRESET_TEXT" val="添加标题"/>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0_4*l_h_i*1_2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UNIT_VALUE" val="12"/>
  <p:tag name="KSO_WM_DIAGRAM_GROUP_CODE" val="q1-1"/>
  <p:tag name="KSO_WM_UNIT_TYPE" val="q_h_a"/>
  <p:tag name="KSO_WM_UNIT_INDEX" val="1_1_1"/>
  <p:tag name="KSO_WM_UNIT_PRESET_TEXT" val="添加标题"/>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_BRIGHTNESS" val="-0.5"/>
  <p:tag name="KSO_WM_UNIT_FILL_FORE_SCHEMECOLOR_INDEX" val="5"/>
  <p:tag name="KSO_WM_UNI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4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4_3"/>
  <p:tag name="KSO_WM_UNIT_FILL_FORE_SCHEMECOLOR_INDEX_BRIGHTNESS" val="-0.5"/>
  <p:tag name="KSO_WM_UNIT_FILL_FORE_SCHEMECOLOR_INDEX" val="8"/>
  <p:tag name="KSO_WM_UNI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_BRIGHTNESS" val="-0.5"/>
  <p:tag name="KSO_WM_UNIT_FILL_FORE_SCHEMECOLOR_INDEX" val="7"/>
  <p:tag name="KSO_WM_UNI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_BRIGHTNESS" val="0"/>
  <p:tag name="KSO_WM_UNIT_FILL_FORE_SCHEMECOLOR_INDEX" val="5"/>
  <p:tag name="KSO_WM_UNI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_BRIGHTNESS" val="-0.5"/>
  <p:tag name="KSO_WM_UNIT_FILL_FORE_SCHEMECOLOR_INDEX" val="6"/>
  <p:tag name="KSO_WM_UNIT_FILL_TYPE" val="1"/>
  <p:tag name="KSO_WM_UNIT_USESOURCEFORMAT_APPLY" val="1"/>
</p:tagLst>
</file>

<file path=ppt/tags/tag186.xml><?xml version="1.0" encoding="utf-8"?>
<p:tagLst xmlns:p="http://schemas.openxmlformats.org/presentationml/2006/main">
  <p:tag name="KSO_WM_SLIDE_ITEM_CNT" val="4"/>
</p:tagLst>
</file>

<file path=ppt/tags/tag187.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MTAsImhkaWQiOiIxNjc5M2E4MWRmZDVkNjRkNmRiM2Y5ZDZkMzE0OGZmMSIsInVzZXJDb3VudCI6MX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0_4*l_h_i*1_3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7"/>
  <p:tag name="KSO_WM_UNIT_FILL_TYPE" val="1"/>
  <p:tag name="KSO_WM_UNIT_SHADOW_SCHEMECOLOR_INDEX" val="13"/>
  <p:tag name="KSO_WM_UNIT_TEXT_FILL_FORE_SCHEMECOLOR_INDEX" val="2"/>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0_4*l_h_a*1_3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Lst>
</file>

<file path=ppt/tags/tag2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0_4*l_h_f*1_3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0_4*l_h_i*1_3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0_4*l_h_i*1_4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8"/>
  <p:tag name="KSO_WM_UNIT_FILL_TYPE" val="1"/>
  <p:tag name="KSO_WM_UNIT_SHADOW_SCHEMECOLOR_INDEX" val="13"/>
  <p:tag name="KSO_WM_UNIT_TEXT_FILL_FORE_SCHEMECOLOR_INDEX" val="2"/>
  <p:tag name="KSO_WM_UNIT_TEXT_FILL_TYPE" val="1"/>
</p:tagLst>
</file>

<file path=ppt/tags/tag2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4*l_h_a*1_4_1"/>
  <p:tag name="KSO_WM_TEMPLATE_CATEGORY" val="diagram"/>
  <p:tag name="KSO_WM_TEMPLATE_INDEX" val="20228060"/>
  <p:tag name="KSO_WM_UNIT_LAYERLEVEL" val="1_1_1"/>
  <p:tag name="KSO_WM_TAG_VERSION" val="1.0"/>
  <p:tag name="KSO_WM_BEAUTIFY_FLAG" val="#wm#"/>
  <p:tag name="KSO_WM_UNIT_TEXT_FILL_FORE_SCHEMECOLOR_INDEX" val="8"/>
  <p:tag name="KSO_WM_UNIT_TEXT_FILL_TYPE" val="1"/>
</p:tagLst>
</file>

<file path=ppt/tags/tag2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0_4*l_h_f*1_4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0_4*l_h_i*1_4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4*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4*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_BRIGHTNESS" val="0"/>
  <p:tag name="KSO_WM_UNIT_LINE_FORE_SCHEMECOLOR_INDEX" val="6"/>
  <p:tag name="KSO_WM_UNIT_LINE_FILL_TYPE" val="2"/>
  <p:tag name="KSO_WM_UNIT_USESOURCEFORMAT_APPLY" val="1"/>
</p:tagLst>
</file>

<file path=ppt/tags/tag4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2"/>
  <p:tag name="KSO_WM_UNIT_ID" val="diagram726_4*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3"/>
  <p:tag name="KSO_WM_UNIT_ID" val="diagram726_4*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1_1"/>
  <p:tag name="KSO_WM_UNIT_ID" val="diagram726_4*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4*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2"/>
  <p:tag name="KSO_WM_UNIT_ID" val="diagram726_4*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3"/>
  <p:tag name="KSO_WM_UNIT_ID" val="diagram726_4*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3_1"/>
  <p:tag name="KSO_WM_UNIT_ID" val="diagram726_4*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4*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2"/>
  <p:tag name="KSO_WM_UNIT_ID" val="diagram726_4*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4*l_i*1_2"/>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3"/>
  <p:tag name="KSO_WM_UNIT_ID" val="diagram726_4*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2_1"/>
  <p:tag name="KSO_WM_UNIT_ID" val="diagram726_4*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4*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726_4*m_h_i*1_4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4_2"/>
  <p:tag name="KSO_WM_UNIT_ID" val="diagram726_4*m_h_i*1_4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4_3"/>
  <p:tag name="KSO_WM_UNIT_ID" val="diagram726_4*m_h_i*1_4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4_1"/>
  <p:tag name="KSO_WM_UNIT_ID" val="diagram726_4*m_h_f*1_4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57.xml><?xml version="1.0" encoding="utf-8"?>
<p:tagLst xmlns:p="http://schemas.openxmlformats.org/presentationml/2006/main">
  <p:tag name="KSO_WM_SLIDE_ITEM_CNT" val="4"/>
</p:tagLst>
</file>

<file path=ppt/tags/tag58.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59.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0_4*l_i*1_3"/>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60.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61.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62.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63.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64.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6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66.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6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68.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6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0_4*l_i*1_4"/>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70.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7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72.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7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7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75.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7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7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7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7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0_4*l_i*1_5"/>
  <p:tag name="KSO_WM_TEMPLATE_CATEGORY" val="diagram"/>
  <p:tag name="KSO_WM_TEMPLATE_INDEX" val="20228060"/>
  <p:tag name="KSO_WM_UNIT_LAYERLEVEL" val="1_1"/>
  <p:tag name="KSO_WM_TAG_VERSION" val="1.0"/>
  <p:tag name="KSO_WM_BEAUTIFY_FLAG" val="#wm#"/>
  <p:tag name="KSO_WM_UNIT_LINE_FORE_SCHEMECOLOR_INDEX" val="5"/>
  <p:tag name="KSO_WM_UNIT_LINE_FILL_TYPE" val="2"/>
</p:tagLst>
</file>

<file path=ppt/tags/tag80.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81.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82.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83.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84.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85.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86.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87.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88.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89.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9.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4*l_x*1_1"/>
  <p:tag name="KSO_WM_TEMPLATE_CATEGORY" val="diagram"/>
  <p:tag name="KSO_WM_TEMPLATE_INDEX" val="20228060"/>
  <p:tag name="KSO_WM_UNIT_LAYERLEVEL" val="1_1"/>
  <p:tag name="KSO_WM_TAG_VERSION" val="1.0"/>
  <p:tag name="KSO_WM_BEAUTIFY_FLAG" val="#wm#"/>
  <p:tag name="KSO_WM_UNIT_SHADOW_SCHEMECOLOR_INDEX" val="13"/>
</p:tagLst>
</file>

<file path=ppt/tags/tag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21_3*l_h_a*1_3_1"/>
  <p:tag name="KSO_WM_TEMPLATE_CATEGORY" val="diagram"/>
  <p:tag name="KSO_WM_TEMPLATE_INDEX" val="20228021"/>
  <p:tag name="KSO_WM_UNIT_LAYERLEVEL" val="1_1_1"/>
  <p:tag name="KSO_WM_TAG_VERSION" val="1.0"/>
  <p:tag name="KSO_WM_BEAUTIFY_FLAG" val="#wm#"/>
  <p:tag name="KSO_WM_UNIT_TEXT_FILL_FORE_SCHEMECOLOR_INDEX" val="5"/>
  <p:tag name="KSO_WM_UNIT_TEXT_FILL_TYPE" val="1"/>
</p:tagLst>
</file>

<file path=ppt/tags/tag9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21_3*l_h_f*1_3_1"/>
  <p:tag name="KSO_WM_TEMPLATE_CATEGORY" val="diagram"/>
  <p:tag name="KSO_WM_TEMPLATE_INDEX" val="20228021"/>
  <p:tag name="KSO_WM_UNIT_LAYERLEVEL" val="1_1_1"/>
  <p:tag name="KSO_WM_TAG_VERSION" val="1.0"/>
  <p:tag name="KSO_WM_BEAUTIFY_FLAG" val="#wm#"/>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21_3*l_h_i*1_3_5"/>
  <p:tag name="KSO_WM_TEMPLATE_CATEGORY" val="diagram"/>
  <p:tag name="KSO_WM_TEMPLATE_INDEX" val="20228021"/>
  <p:tag name="KSO_WM_UNIT_LAYERLEVEL" val="1_1_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21_3*l_h_i*1_3_6"/>
  <p:tag name="KSO_WM_TEMPLATE_CATEGORY" val="diagram"/>
  <p:tag name="KSO_WM_TEMPLATE_INDEX" val="20228021"/>
  <p:tag name="KSO_WM_UNIT_LAYERLEVEL" val="1_1_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21_3*l_h_i*1_3_1"/>
  <p:tag name="KSO_WM_TEMPLATE_CATEGORY" val="diagram"/>
  <p:tag name="KSO_WM_TEMPLATE_INDEX" val="20228021"/>
  <p:tag name="KSO_WM_UNIT_LAYERLEVEL" val="1_1_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21_3*l_h_i*1_2_1"/>
  <p:tag name="KSO_WM_TEMPLATE_CATEGORY" val="diagram"/>
  <p:tag name="KSO_WM_TEMPLATE_INDEX" val="20228021"/>
  <p:tag name="KSO_WM_UNIT_LAYERLEVEL" val="1_1_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21_3*l_h_i*1_2_2"/>
  <p:tag name="KSO_WM_TEMPLATE_CATEGORY" val="diagram"/>
  <p:tag name="KSO_WM_TEMPLATE_INDEX" val="20228021"/>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21_3*l_h_i*1_2_3"/>
  <p:tag name="KSO_WM_TEMPLATE_CATEGORY" val="diagram"/>
  <p:tag name="KSO_WM_TEMPLATE_INDEX" val="20228021"/>
  <p:tag name="KSO_WM_UNIT_LAYERLEVEL" val="1_1_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21_3*l_h_i*1_1_1"/>
  <p:tag name="KSO_WM_TEMPLATE_CATEGORY" val="diagram"/>
  <p:tag name="KSO_WM_TEMPLATE_INDEX" val="20228021"/>
  <p:tag name="KSO_WM_UNIT_LAYERLEVEL" val="1_1_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21_3*l_h_i*1_1_2"/>
  <p:tag name="KSO_WM_TEMPLATE_CATEGORY" val="diagram"/>
  <p:tag name="KSO_WM_TEMPLATE_INDEX" val="20228021"/>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3636</Words>
  <Application>WPS 演示</Application>
  <PresentationFormat>宽屏</PresentationFormat>
  <Paragraphs>248</Paragraphs>
  <Slides>28</Slides>
  <Notes>1</Notes>
  <HiddenSlides>1</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28</vt:i4>
      </vt:variant>
    </vt:vector>
  </HeadingPairs>
  <TitlesOfParts>
    <vt:vector size="48" baseType="lpstr">
      <vt:lpstr>Arial</vt:lpstr>
      <vt:lpstr>宋体</vt:lpstr>
      <vt:lpstr>Wingdings</vt:lpstr>
      <vt:lpstr>汉仪中宋简</vt:lpstr>
      <vt:lpstr>微软雅黑</vt:lpstr>
      <vt:lpstr>汉仪汉黑W</vt:lpstr>
      <vt:lpstr>思源宋体 CN Light</vt:lpstr>
      <vt:lpstr>思源宋体 CN</vt:lpstr>
      <vt:lpstr>思源黑体 CN Bold</vt:lpstr>
      <vt:lpstr>黑体</vt:lpstr>
      <vt:lpstr>思源黑体 CN Regular</vt:lpstr>
      <vt:lpstr>Arial Unicode MS</vt:lpstr>
      <vt:lpstr>思源黑体 CN Light</vt:lpstr>
      <vt:lpstr>Calibri</vt:lpstr>
      <vt:lpstr>Arial</vt:lpstr>
      <vt:lpstr>Times New Roman</vt:lpstr>
      <vt:lpstr>Segoe UI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37</cp:revision>
  <dcterms:created xsi:type="dcterms:W3CDTF">2022-03-10T07:19:00Z</dcterms:created>
  <dcterms:modified xsi:type="dcterms:W3CDTF">2023-03-14T05:24:43Z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1D339E0F62FE4CC493601E6AEE56AF8A</vt:lpwstr>
  </property>
  <property fmtid="{D5CDD505-2E9C-101B-9397-08002B2CF9AE}" pid="3" name="KSOProductBuildVer">
    <vt:lpwstr>2052-11.1.0.13703</vt:lpwstr>
  </property>
  <property fmtid="{D5CDD505-2E9C-101B-9397-08002B2CF9AE}" pid="4" name="KSOTemplateUUID">
    <vt:lpwstr>v1.0_mb_Zu69sPXkYiJxAP20O2SAqg==</vt:lpwstr>
  </property>
</Properties>
</file>