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9.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5"/>
  </p:notesMasterIdLst>
  <p:handoutMasterIdLst>
    <p:handoutMasterId r:id="rId23"/>
  </p:handoutMasterIdLst>
  <p:sldIdLst>
    <p:sldId id="256" r:id="rId5"/>
    <p:sldId id="283" r:id="rId6"/>
    <p:sldId id="258" r:id="rId7"/>
    <p:sldId id="261" r:id="rId8"/>
    <p:sldId id="257" r:id="rId9"/>
    <p:sldId id="299" r:id="rId10"/>
    <p:sldId id="300" r:id="rId11"/>
    <p:sldId id="301" r:id="rId12"/>
    <p:sldId id="302" r:id="rId13"/>
    <p:sldId id="284" r:id="rId14"/>
    <p:sldId id="262" r:id="rId16"/>
    <p:sldId id="263" r:id="rId17"/>
    <p:sldId id="265" r:id="rId18"/>
    <p:sldId id="303" r:id="rId19"/>
    <p:sldId id="316" r:id="rId20"/>
    <p:sldId id="317" r:id="rId21"/>
    <p:sldId id="272" r:id="rId22"/>
  </p:sldIdLst>
  <p:sldSz cx="9144000" cy="5144135" type="screen16x9"/>
  <p:notesSz cx="6858000" cy="9144000"/>
  <p:embeddedFontLst>
    <p:embeddedFont>
      <p:font typeface="汉仪中宋简" panose="02010600000101010101" charset="-128"/>
      <p:regular r:id="rId27"/>
    </p:embeddedFont>
    <p:embeddedFont>
      <p:font typeface="微软雅黑" panose="020B0503020204020204" charset="-122"/>
      <p:regular r:id="rId28"/>
    </p:embeddedFont>
    <p:embeddedFont>
      <p:font typeface="汉仪汉黑W" panose="00020600040101010101" charset="-122"/>
      <p:regular r:id="rId29"/>
    </p:embeddedFont>
    <p:embeddedFont>
      <p:font typeface="Angsana New" panose="02020603050405020304" charset="0"/>
      <p:regular r:id="rId30"/>
      <p:bold r:id="rId31"/>
      <p:italic r:id="rId32"/>
      <p:boldItalic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6" userDrawn="1">
          <p15:clr>
            <a:srgbClr val="A4A3A4"/>
          </p15:clr>
        </p15:guide>
        <p15:guide id="2" pos="2880"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07" userDrawn="1">
          <p15:clr>
            <a:srgbClr val="A4A3A4"/>
          </p15:clr>
        </p15:guide>
        <p15:guide id="7" orient="horz" pos="28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36"/>
        <p:guide pos="2880"/>
        <p:guide/>
        <p:guide pos="5760"/>
        <p:guide orient="horz"/>
        <p:guide orient="horz" pos="507"/>
        <p:guide orient="horz" pos="28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98.xml"/><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Master" Target="slideMasters/slideMaster2.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notesMaster" Target="notesMasters/notes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1" Type="http://schemas.openxmlformats.org/officeDocument/2006/relationships/slideLayout" Target="../slideLayouts/slideLayout7.xml"/><Relationship Id="rId60" Type="http://schemas.openxmlformats.org/officeDocument/2006/relationships/image" Target="../media/image45.svg"/><Relationship Id="rId6" Type="http://schemas.openxmlformats.org/officeDocument/2006/relationships/tags" Target="../tags/tag19.xml"/><Relationship Id="rId59" Type="http://schemas.openxmlformats.org/officeDocument/2006/relationships/image" Target="../media/image44.png"/><Relationship Id="rId58" Type="http://schemas.openxmlformats.org/officeDocument/2006/relationships/tags" Target="../tags/tag51.xml"/><Relationship Id="rId57" Type="http://schemas.openxmlformats.org/officeDocument/2006/relationships/image" Target="../media/image43.svg"/><Relationship Id="rId56" Type="http://schemas.openxmlformats.org/officeDocument/2006/relationships/image" Target="../media/image42.png"/><Relationship Id="rId55" Type="http://schemas.openxmlformats.org/officeDocument/2006/relationships/tags" Target="../tags/tag50.xml"/><Relationship Id="rId54" Type="http://schemas.openxmlformats.org/officeDocument/2006/relationships/image" Target="../media/image41.svg"/><Relationship Id="rId53" Type="http://schemas.openxmlformats.org/officeDocument/2006/relationships/image" Target="../media/image40.png"/><Relationship Id="rId52" Type="http://schemas.openxmlformats.org/officeDocument/2006/relationships/tags" Target="../tags/tag49.xml"/><Relationship Id="rId51" Type="http://schemas.openxmlformats.org/officeDocument/2006/relationships/image" Target="../media/image39.svg"/><Relationship Id="rId50" Type="http://schemas.openxmlformats.org/officeDocument/2006/relationships/image" Target="../media/image38.png"/><Relationship Id="rId5" Type="http://schemas.openxmlformats.org/officeDocument/2006/relationships/tags" Target="../tags/tag18.xml"/><Relationship Id="rId49" Type="http://schemas.openxmlformats.org/officeDocument/2006/relationships/tags" Target="../tags/tag48.xml"/><Relationship Id="rId48" Type="http://schemas.openxmlformats.org/officeDocument/2006/relationships/image" Target="../media/image37.svg"/><Relationship Id="rId47" Type="http://schemas.openxmlformats.org/officeDocument/2006/relationships/image" Target="../media/image36.png"/><Relationship Id="rId46" Type="http://schemas.openxmlformats.org/officeDocument/2006/relationships/tags" Target="../tags/tag47.xml"/><Relationship Id="rId45" Type="http://schemas.openxmlformats.org/officeDocument/2006/relationships/tags" Target="../tags/tag46.xml"/><Relationship Id="rId44" Type="http://schemas.openxmlformats.org/officeDocument/2006/relationships/tags" Target="../tags/tag45.xml"/><Relationship Id="rId43" Type="http://schemas.openxmlformats.org/officeDocument/2006/relationships/tags" Target="../tags/tag44.xml"/><Relationship Id="rId42" Type="http://schemas.openxmlformats.org/officeDocument/2006/relationships/tags" Target="../tags/tag43.xml"/><Relationship Id="rId41" Type="http://schemas.openxmlformats.org/officeDocument/2006/relationships/tags" Target="../tags/tag42.xml"/><Relationship Id="rId40" Type="http://schemas.openxmlformats.org/officeDocument/2006/relationships/tags" Target="../tags/tag41.xml"/><Relationship Id="rId4" Type="http://schemas.openxmlformats.org/officeDocument/2006/relationships/tags" Target="../tags/tag17.xml"/><Relationship Id="rId39" Type="http://schemas.openxmlformats.org/officeDocument/2006/relationships/tags" Target="../tags/tag40.xml"/><Relationship Id="rId38" Type="http://schemas.openxmlformats.org/officeDocument/2006/relationships/tags" Target="../tags/tag39.xml"/><Relationship Id="rId37" Type="http://schemas.openxmlformats.org/officeDocument/2006/relationships/tags" Target="../tags/tag38.xml"/><Relationship Id="rId36" Type="http://schemas.openxmlformats.org/officeDocument/2006/relationships/image" Target="../media/image35.svg"/><Relationship Id="rId35" Type="http://schemas.openxmlformats.org/officeDocument/2006/relationships/image" Target="../media/image34.png"/><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image" Target="../media/image33.svg"/><Relationship Id="rId31" Type="http://schemas.openxmlformats.org/officeDocument/2006/relationships/image" Target="../media/image32.png"/><Relationship Id="rId30" Type="http://schemas.openxmlformats.org/officeDocument/2006/relationships/tags" Target="../tags/tag35.xml"/><Relationship Id="rId3" Type="http://schemas.openxmlformats.org/officeDocument/2006/relationships/tags" Target="../tags/tag16.xml"/><Relationship Id="rId29" Type="http://schemas.openxmlformats.org/officeDocument/2006/relationships/tags" Target="../tags/tag34.xml"/><Relationship Id="rId28" Type="http://schemas.openxmlformats.org/officeDocument/2006/relationships/image" Target="../media/image31.svg"/><Relationship Id="rId27" Type="http://schemas.openxmlformats.org/officeDocument/2006/relationships/image" Target="../media/image30.png"/><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31.xml"/><Relationship Id="rId21" Type="http://schemas.openxmlformats.org/officeDocument/2006/relationships/image" Target="../media/image27.svg"/><Relationship Id="rId20" Type="http://schemas.openxmlformats.org/officeDocument/2006/relationships/image" Target="../media/image26.png"/><Relationship Id="rId2" Type="http://schemas.openxmlformats.org/officeDocument/2006/relationships/tags" Target="../tags/tag15.xml"/><Relationship Id="rId19" Type="http://schemas.openxmlformats.org/officeDocument/2006/relationships/tags" Target="../tags/tag30.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6.jpeg"/><Relationship Id="rId2" Type="http://schemas.openxmlformats.org/officeDocument/2006/relationships/tags" Target="../tags/tag5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6" Type="http://schemas.openxmlformats.org/officeDocument/2006/relationships/slideLayout" Target="../slideLayouts/slideLayout7.xml"/><Relationship Id="rId35" Type="http://schemas.openxmlformats.org/officeDocument/2006/relationships/image" Target="../media/image56.svg"/><Relationship Id="rId34" Type="http://schemas.openxmlformats.org/officeDocument/2006/relationships/image" Target="../media/image55.png"/><Relationship Id="rId33" Type="http://schemas.openxmlformats.org/officeDocument/2006/relationships/tags" Target="../tags/tag76.xml"/><Relationship Id="rId32" Type="http://schemas.openxmlformats.org/officeDocument/2006/relationships/image" Target="../media/image54.svg"/><Relationship Id="rId31" Type="http://schemas.openxmlformats.org/officeDocument/2006/relationships/image" Target="../media/image53.png"/><Relationship Id="rId30" Type="http://schemas.openxmlformats.org/officeDocument/2006/relationships/tags" Target="../tags/tag75.xml"/><Relationship Id="rId3" Type="http://schemas.openxmlformats.org/officeDocument/2006/relationships/tags" Target="../tags/tag54.xml"/><Relationship Id="rId29" Type="http://schemas.openxmlformats.org/officeDocument/2006/relationships/image" Target="../media/image52.svg"/><Relationship Id="rId28" Type="http://schemas.openxmlformats.org/officeDocument/2006/relationships/image" Target="../media/image51.png"/><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53.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image" Target="../media/image50.svg"/><Relationship Id="rId12" Type="http://schemas.openxmlformats.org/officeDocument/2006/relationships/image" Target="../media/image49.png"/><Relationship Id="rId11" Type="http://schemas.openxmlformats.org/officeDocument/2006/relationships/tags" Target="../tags/tag60.xml"/><Relationship Id="rId10" Type="http://schemas.openxmlformats.org/officeDocument/2006/relationships/image" Target="../media/image48.sv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7.jpeg"/><Relationship Id="rId2" Type="http://schemas.openxmlformats.org/officeDocument/2006/relationships/tags" Target="../tags/tag7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4" Type="http://schemas.openxmlformats.org/officeDocument/2006/relationships/slideLayout" Target="../slideLayouts/slideLayout7.xml"/><Relationship Id="rId23" Type="http://schemas.openxmlformats.org/officeDocument/2006/relationships/image" Target="../media/image59.svg"/><Relationship Id="rId22" Type="http://schemas.openxmlformats.org/officeDocument/2006/relationships/image" Target="../media/image58.png"/><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5.xml"/><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slideLayout" Target="../slideLayouts/slideLayout7.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tags" Target="../tags/tag10.xml"/><Relationship Id="rId20" Type="http://schemas.openxmlformats.org/officeDocument/2006/relationships/image" Target="../media/image18.svg"/><Relationship Id="rId2" Type="http://schemas.openxmlformats.org/officeDocument/2006/relationships/image" Target="../media/image7.svg"/><Relationship Id="rId19" Type="http://schemas.openxmlformats.org/officeDocument/2006/relationships/image" Target="../media/image17.png"/><Relationship Id="rId18" Type="http://schemas.openxmlformats.org/officeDocument/2006/relationships/tags" Target="../tags/tag9.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8.xml"/><Relationship Id="rId14" Type="http://schemas.openxmlformats.org/officeDocument/2006/relationships/tags" Target="../tags/tag7.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6.xml"/><Relationship Id="rId10" Type="http://schemas.openxmlformats.org/officeDocument/2006/relationships/image" Target="../media/image12.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tags" Target="../tags/tag11.xml"/><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2.jpeg"/><Relationship Id="rId3" Type="http://schemas.openxmlformats.org/officeDocument/2006/relationships/tags" Target="../tags/tag12.xml"/><Relationship Id="rId2" Type="http://schemas.openxmlformats.org/officeDocument/2006/relationships/image" Target="../media/image7.sv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3.jpeg"/><Relationship Id="rId3" Type="http://schemas.openxmlformats.org/officeDocument/2006/relationships/tags" Target="../tags/tag13.xml"/><Relationship Id="rId2" Type="http://schemas.openxmlformats.org/officeDocument/2006/relationships/image" Target="../media/image7.sv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636044" y="471937"/>
            <a:ext cx="5795963" cy="405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gn="l" fontAlgn="base">
              <a:lnSpc>
                <a:spcPct val="150000"/>
              </a:lnSpc>
              <a:spcBef>
                <a:spcPct val="0"/>
              </a:spcBef>
              <a:spcAft>
                <a:spcPct val="0"/>
              </a:spcAft>
              <a:buFont typeface="Arial" panose="020B0604020202020204" pitchFamily="34" charset="0"/>
              <a:buNone/>
            </a:pPr>
            <a:r>
              <a:rPr lang="zh-CN" sz="1350" b="1">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名人示例一：</a:t>
            </a: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詹天佑为国不计名与利：近代科学先驱、著名工程师詹天佑，在国内一无资本、二无技术、三无人才的艰难局面面前，满怀爱国热情，受命修建京张铁路。他以忘我的吃苦精神，走遍了北京至张家口之间的山山岭岭，只用了500万元、4年时间就修成了外国人计划需资900万元、需时7年才能修完的京张铁路。前来参观的外国专家无不震惊和赞叹。当时，美国有所大学为表彰詹天佑的成就，决定授予他工科博士学位，并请他参加仪式。可是，詹天佑正担负着另一条铁路的设计任务，因而毅然谢绝了邀请。他这种为国家不为个人功名的精神，赢得了国内外的称赞。</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0" algn="l" fontAlgn="base">
              <a:lnSpc>
                <a:spcPct val="150000"/>
              </a:lnSpc>
              <a:spcBef>
                <a:spcPct val="0"/>
              </a:spcBef>
              <a:spcAft>
                <a:spcPct val="0"/>
              </a:spcAft>
              <a:buFont typeface="Arial" panose="020B0604020202020204" pitchFamily="34" charset="0"/>
              <a:buNone/>
            </a:pP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0" algn="l" fontAlgn="base">
              <a:lnSpc>
                <a:spcPct val="150000"/>
              </a:lnSpc>
              <a:spcBef>
                <a:spcPct val="0"/>
              </a:spcBef>
              <a:spcAft>
                <a:spcPct val="0"/>
              </a:spcAft>
              <a:buFont typeface="Arial" panose="020B0604020202020204" pitchFamily="34" charset="0"/>
              <a:buNone/>
            </a:pPr>
            <a:r>
              <a:rPr lang="zh-CN" sz="1350" b="1">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名人示例二：</a:t>
            </a: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华罗庚毅然回国：大数学家华罗庚，在“七·七”事变后，从生活待遇优厚的英国回到抗日烽火到处燃烧的祖国，不为金钱和学位，回国后积极参加抗日救国运动。1950年，他已经成为国际知名的第一流数学家，并被美国伊里诺大学聘为终身教授，但他毅然带领全家回到刚解放的祖国。</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700" y="633475"/>
            <a:ext cx="2486501" cy="321945"/>
            <a:chOff x="4282267" y="844034"/>
            <a:chExt cx="3315335" cy="429260"/>
          </a:xfrm>
        </p:grpSpPr>
        <p:sp>
          <p:nvSpPr>
            <p:cNvPr id="6" name="文本框 5"/>
            <p:cNvSpPr txBox="1"/>
            <p:nvPr/>
          </p:nvSpPr>
          <p:spPr>
            <a:xfrm>
              <a:off x="4282267" y="844034"/>
              <a:ext cx="3315335"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四、影响创新的常见障碍</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p:nvPr>
            <p:custDataLst>
              <p:tags r:id="rId2"/>
            </p:custDataLst>
          </p:nvPr>
        </p:nvSpPr>
        <p:spPr>
          <a:xfrm>
            <a:off x="3108008" y="1457299"/>
            <a:ext cx="2927985" cy="2927985"/>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48" name="椭圆 47"/>
          <p:cNvSpPr/>
          <p:nvPr>
            <p:custDataLst>
              <p:tags r:id="rId3"/>
            </p:custDataLst>
          </p:nvPr>
        </p:nvSpPr>
        <p:spPr>
          <a:xfrm>
            <a:off x="3247549" y="1595887"/>
            <a:ext cx="2657475" cy="2657475"/>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cxnSp>
        <p:nvCxnSpPr>
          <p:cNvPr id="29" name="直接连接符 28"/>
          <p:cNvCxnSpPr/>
          <p:nvPr>
            <p:custDataLst>
              <p:tags r:id="rId4"/>
            </p:custDataLst>
          </p:nvPr>
        </p:nvCxnSpPr>
        <p:spPr>
          <a:xfrm>
            <a:off x="4756785" y="1291087"/>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0" name="矩形 29"/>
          <p:cNvSpPr/>
          <p:nvPr>
            <p:custDataLst>
              <p:tags r:id="rId5"/>
            </p:custDataLst>
          </p:nvPr>
        </p:nvSpPr>
        <p:spPr>
          <a:xfrm>
            <a:off x="5393055" y="1259655"/>
            <a:ext cx="185261" cy="62865"/>
          </a:xfrm>
          <a:prstGeom prst="rect">
            <a:avLst/>
          </a:prstGeom>
          <a:solidFill>
            <a:srgbClr val="007ADD"/>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7" name="文本框 36"/>
          <p:cNvSpPr txBox="1"/>
          <p:nvPr>
            <p:custDataLst>
              <p:tags r:id="rId6"/>
            </p:custDataLst>
          </p:nvPr>
        </p:nvSpPr>
        <p:spPr>
          <a:xfrm>
            <a:off x="5293995" y="948187"/>
            <a:ext cx="3356134" cy="321945"/>
          </a:xfrm>
          <a:prstGeom prst="rect">
            <a:avLst/>
          </a:prstGeom>
          <a:noFill/>
        </p:spPr>
        <p:txBody>
          <a:bodyPr wrap="square" rtlCol="0">
            <a:spAutoFit/>
          </a:bodyPr>
          <a:p>
            <a:pPr algn="ctr"/>
            <a:r>
              <a:rPr lang="zh-CN" altLang="en-US" sz="1500" b="1" spc="300">
                <a:solidFill>
                  <a:srgbClr val="000000"/>
                </a:solidFill>
                <a:uFillTx/>
                <a:latin typeface="宋体" panose="02010600030101010101" pitchFamily="2" charset="-122"/>
                <a:ea typeface="宋体" panose="02010600030101010101" pitchFamily="2" charset="-122"/>
                <a:cs typeface="宋体" panose="02010600030101010101" pitchFamily="2" charset="-122"/>
              </a:rPr>
              <a:t>（一）心理定式</a:t>
            </a:r>
            <a:r>
              <a:rPr lang="en-US" altLang="zh-CN" sz="1500" b="1" spc="300">
                <a:solidFill>
                  <a:srgbClr val="000000"/>
                </a:solidFill>
                <a:uFillTx/>
                <a:latin typeface="Angsana New" panose="02020603050405020304" charset="0"/>
                <a:ea typeface="宋体" panose="02010600030101010101" pitchFamily="2" charset="-122"/>
                <a:cs typeface="Angsana New" panose="02020603050405020304" charset="0"/>
              </a:rPr>
              <a:t>——</a:t>
            </a:r>
            <a:r>
              <a:rPr lang="zh-CN" altLang="en-US" sz="1500" b="1" spc="300">
                <a:solidFill>
                  <a:srgbClr val="000000"/>
                </a:solidFill>
                <a:uFillTx/>
                <a:latin typeface="宋体" panose="02010600030101010101" pitchFamily="2" charset="-122"/>
                <a:ea typeface="宋体" panose="02010600030101010101" pitchFamily="2" charset="-122"/>
                <a:cs typeface="宋体" panose="02010600030101010101" pitchFamily="2" charset="-122"/>
              </a:rPr>
              <a:t>束缚思考</a:t>
            </a:r>
            <a:endParaRPr lang="zh-CN" altLang="en-US" sz="1500" b="1" spc="300">
              <a:solidFill>
                <a:srgbClr val="000000"/>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4" name="文本框 43"/>
          <p:cNvSpPr txBox="1"/>
          <p:nvPr>
            <p:custDataLst>
              <p:tags r:id="rId7"/>
            </p:custDataLst>
          </p:nvPr>
        </p:nvSpPr>
        <p:spPr>
          <a:xfrm>
            <a:off x="5319713" y="1355857"/>
            <a:ext cx="3006566" cy="81026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心理定式是指某一特定活动之前的准备状态，它决定了同类活动后续心理的发展趋势。</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cxnSp>
        <p:nvCxnSpPr>
          <p:cNvPr id="43" name="直接连接符 42"/>
          <p:cNvCxnSpPr/>
          <p:nvPr>
            <p:custDataLst>
              <p:tags r:id="rId8"/>
            </p:custDataLst>
          </p:nvPr>
        </p:nvCxnSpPr>
        <p:spPr>
          <a:xfrm flipH="1">
            <a:off x="2178844" y="2716504"/>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45" name="矩形 44"/>
          <p:cNvSpPr/>
          <p:nvPr>
            <p:custDataLst>
              <p:tags r:id="rId9"/>
            </p:custDataLst>
          </p:nvPr>
        </p:nvSpPr>
        <p:spPr>
          <a:xfrm flipH="1">
            <a:off x="2117408" y="2685071"/>
            <a:ext cx="185261" cy="62865"/>
          </a:xfrm>
          <a:prstGeom prst="rect">
            <a:avLst/>
          </a:prstGeom>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46" name="文本框 45"/>
          <p:cNvSpPr txBox="1"/>
          <p:nvPr>
            <p:custDataLst>
              <p:tags r:id="rId10"/>
            </p:custDataLst>
          </p:nvPr>
        </p:nvSpPr>
        <p:spPr>
          <a:xfrm flipH="1">
            <a:off x="708025" y="1595755"/>
            <a:ext cx="2815590"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（五）自卑心理——错失良机</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47" name="文本框 46"/>
          <p:cNvSpPr txBox="1"/>
          <p:nvPr>
            <p:custDataLst>
              <p:tags r:id="rId11"/>
            </p:custDataLst>
          </p:nvPr>
        </p:nvSpPr>
        <p:spPr>
          <a:xfrm flipH="1">
            <a:off x="748824" y="2165959"/>
            <a:ext cx="2015014" cy="129032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大量事实证明，自信心强的人，可以获得更多的机会甚至自己创造机会，成功的可能性会更大。</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cxnSp>
        <p:nvCxnSpPr>
          <p:cNvPr id="55" name="直接连接符 54"/>
          <p:cNvCxnSpPr/>
          <p:nvPr>
            <p:custDataLst>
              <p:tags r:id="rId12"/>
            </p:custDataLst>
          </p:nvPr>
        </p:nvCxnSpPr>
        <p:spPr>
          <a:xfrm flipH="1">
            <a:off x="2763203" y="4220025"/>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3"/>
            </p:custDataLst>
          </p:nvPr>
        </p:nvSpPr>
        <p:spPr>
          <a:xfrm flipH="1">
            <a:off x="2701766" y="4188592"/>
            <a:ext cx="185261" cy="62865"/>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57" name="文本框 56"/>
          <p:cNvSpPr txBox="1"/>
          <p:nvPr>
            <p:custDataLst>
              <p:tags r:id="rId14"/>
            </p:custDataLst>
          </p:nvPr>
        </p:nvSpPr>
        <p:spPr>
          <a:xfrm flipH="1">
            <a:off x="586740" y="3418840"/>
            <a:ext cx="2882900"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（四）浮躁心理——丧失机遇</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58" name="文本框 57"/>
          <p:cNvSpPr txBox="1"/>
          <p:nvPr>
            <p:custDataLst>
              <p:tags r:id="rId15"/>
            </p:custDataLst>
          </p:nvPr>
        </p:nvSpPr>
        <p:spPr>
          <a:xfrm flipH="1">
            <a:off x="647700" y="3849344"/>
            <a:ext cx="2599373" cy="105029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浮躁心理通常表现为这山望着那山高，静不下心来，耐不住寂寞，稍不如意就轻易放弃，从来不肯为一件事倾尽全力，等等。</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pic>
        <p:nvPicPr>
          <p:cNvPr id="2" name="图片 1" descr="为如果太热"/>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1760000" flipH="1">
            <a:off x="2834164" y="2192152"/>
            <a:ext cx="1697831" cy="1000601"/>
          </a:xfrm>
          <a:prstGeom prst="rect">
            <a:avLst/>
          </a:prstGeom>
        </p:spPr>
      </p:pic>
      <p:pic>
        <p:nvPicPr>
          <p:cNvPr id="3" name="图片 2" descr="二哥通过特"/>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rot="18960000">
            <a:off x="2909888" y="2168340"/>
            <a:ext cx="997744" cy="884396"/>
          </a:xfrm>
          <a:prstGeom prst="rect">
            <a:avLst/>
          </a:prstGeom>
        </p:spPr>
      </p:pic>
      <p:pic>
        <p:nvPicPr>
          <p:cNvPr id="4" name="图片 3" descr="为如果太热"/>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rot="5400000">
            <a:off x="3725228" y="1532546"/>
            <a:ext cx="1697831" cy="1000601"/>
          </a:xfrm>
          <a:prstGeom prst="rect">
            <a:avLst/>
          </a:prstGeom>
        </p:spPr>
      </p:pic>
      <p:pic>
        <p:nvPicPr>
          <p:cNvPr id="12" name="图片 11" descr="二哥通过特"/>
          <p:cNvPicPr>
            <a:picLocks noChangeAspect="1"/>
          </p:cNvPicPr>
          <p:nvPr>
            <p:custDataLst>
              <p:tags r:id="rId25"/>
            </p:custDataLst>
          </p:nvPr>
        </p:nvPicPr>
        <p:blipFill>
          <a:blip r:embed="rId20">
            <a:extLst>
              <a:ext uri="{96DAC541-7B7A-43D3-8B79-37D633B846F1}">
                <asvg:svgBlip xmlns:asvg="http://schemas.microsoft.com/office/drawing/2016/SVG/main" r:embed="rId21"/>
              </a:ext>
            </a:extLst>
          </a:blip>
          <a:stretch>
            <a:fillRect/>
          </a:stretch>
        </p:blipFill>
        <p:spPr>
          <a:xfrm rot="19800000">
            <a:off x="4077176" y="1282039"/>
            <a:ext cx="997744" cy="884396"/>
          </a:xfrm>
          <a:prstGeom prst="rect">
            <a:avLst/>
          </a:prstGeom>
        </p:spPr>
      </p:pic>
      <p:pic>
        <p:nvPicPr>
          <p:cNvPr id="20" name="图片 19" descr="为如果太热"/>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rot="9780000">
            <a:off x="4612005" y="2180246"/>
            <a:ext cx="1697831" cy="1000601"/>
          </a:xfrm>
          <a:prstGeom prst="rect">
            <a:avLst/>
          </a:prstGeom>
        </p:spPr>
      </p:pic>
      <p:pic>
        <p:nvPicPr>
          <p:cNvPr id="22" name="图片 21" descr="二哥通过特"/>
          <p:cNvPicPr>
            <a:picLocks noChangeAspect="1"/>
          </p:cNvPicPr>
          <p:nvPr>
            <p:custDataLst>
              <p:tags r:id="rId29"/>
            </p:custDataLst>
          </p:nvPr>
        </p:nvPicPr>
        <p:blipFill>
          <a:blip r:embed="rId20">
            <a:extLst>
              <a:ext uri="{96DAC541-7B7A-43D3-8B79-37D633B846F1}">
                <asvg:svgBlip xmlns:asvg="http://schemas.microsoft.com/office/drawing/2016/SVG/main" r:embed="rId21"/>
              </a:ext>
            </a:extLst>
          </a:blip>
          <a:stretch>
            <a:fillRect/>
          </a:stretch>
        </p:blipFill>
        <p:spPr>
          <a:xfrm rot="20580000">
            <a:off x="5228749" y="2157862"/>
            <a:ext cx="997744" cy="884396"/>
          </a:xfrm>
          <a:prstGeom prst="rect">
            <a:avLst/>
          </a:prstGeom>
        </p:spPr>
      </p:pic>
      <p:pic>
        <p:nvPicPr>
          <p:cNvPr id="23" name="图片 22" descr="为如果太热"/>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rot="13980000" flipV="1">
            <a:off x="4281011" y="3178466"/>
            <a:ext cx="1697831" cy="1000601"/>
          </a:xfrm>
          <a:prstGeom prst="rect">
            <a:avLst/>
          </a:prstGeom>
        </p:spPr>
      </p:pic>
      <p:pic>
        <p:nvPicPr>
          <p:cNvPr id="24" name="图片 23" descr="二哥通过特"/>
          <p:cNvPicPr>
            <a:picLocks noChangeAspect="1"/>
          </p:cNvPicPr>
          <p:nvPr>
            <p:custDataLst>
              <p:tags r:id="rId33"/>
            </p:custDataLst>
          </p:nvPr>
        </p:nvPicPr>
        <p:blipFill>
          <a:blip r:embed="rId20">
            <a:extLst>
              <a:ext uri="{96DAC541-7B7A-43D3-8B79-37D633B846F1}">
                <asvg:svgBlip xmlns:asvg="http://schemas.microsoft.com/office/drawing/2016/SVG/main" r:embed="rId21"/>
              </a:ext>
            </a:extLst>
          </a:blip>
          <a:stretch>
            <a:fillRect/>
          </a:stretch>
        </p:blipFill>
        <p:spPr>
          <a:xfrm rot="21180000">
            <a:off x="4804410" y="3472789"/>
            <a:ext cx="997744" cy="884396"/>
          </a:xfrm>
          <a:prstGeom prst="rect">
            <a:avLst/>
          </a:prstGeom>
        </p:spPr>
      </p:pic>
      <p:pic>
        <p:nvPicPr>
          <p:cNvPr id="25" name="图片 24" descr="为如果太热"/>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rot="7560000" flipH="1" flipV="1">
            <a:off x="3194209" y="3180371"/>
            <a:ext cx="1697831" cy="1000601"/>
          </a:xfrm>
          <a:prstGeom prst="rect">
            <a:avLst/>
          </a:prstGeom>
        </p:spPr>
      </p:pic>
      <p:pic>
        <p:nvPicPr>
          <p:cNvPr id="26" name="图片 25" descr="二哥通过特"/>
          <p:cNvPicPr>
            <a:picLocks noChangeAspect="1"/>
          </p:cNvPicPr>
          <p:nvPr>
            <p:custDataLst>
              <p:tags r:id="rId37"/>
            </p:custDataLst>
          </p:nvPr>
        </p:nvPicPr>
        <p:blipFill>
          <a:blip r:embed="rId20">
            <a:extLst>
              <a:ext uri="{96DAC541-7B7A-43D3-8B79-37D633B846F1}">
                <asvg:svgBlip xmlns:asvg="http://schemas.microsoft.com/office/drawing/2016/SVG/main" r:embed="rId21"/>
              </a:ext>
            </a:extLst>
          </a:blip>
          <a:stretch>
            <a:fillRect/>
          </a:stretch>
        </p:blipFill>
        <p:spPr>
          <a:xfrm rot="360000">
            <a:off x="3377565" y="3468502"/>
            <a:ext cx="997744" cy="884396"/>
          </a:xfrm>
          <a:prstGeom prst="rect">
            <a:avLst/>
          </a:prstGeom>
        </p:spPr>
      </p:pic>
      <p:cxnSp>
        <p:nvCxnSpPr>
          <p:cNvPr id="31" name="直接连接符 30"/>
          <p:cNvCxnSpPr/>
          <p:nvPr>
            <p:custDataLst>
              <p:tags r:id="rId38"/>
            </p:custDataLst>
          </p:nvPr>
        </p:nvCxnSpPr>
        <p:spPr>
          <a:xfrm>
            <a:off x="6181725" y="2688881"/>
            <a:ext cx="71628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2" name="矩形 31"/>
          <p:cNvSpPr/>
          <p:nvPr>
            <p:custDataLst>
              <p:tags r:id="rId39"/>
            </p:custDataLst>
          </p:nvPr>
        </p:nvSpPr>
        <p:spPr>
          <a:xfrm>
            <a:off x="6803708" y="2657449"/>
            <a:ext cx="185261" cy="62865"/>
          </a:xfrm>
          <a:prstGeom prst="rect">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3" name="文本框 32"/>
          <p:cNvSpPr txBox="1"/>
          <p:nvPr>
            <p:custDataLst>
              <p:tags r:id="rId40"/>
            </p:custDataLst>
          </p:nvPr>
        </p:nvSpPr>
        <p:spPr>
          <a:xfrm>
            <a:off x="6036310" y="2104390"/>
            <a:ext cx="2714625"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（二）从众心理——失去个性</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34" name="文本框 33"/>
          <p:cNvSpPr txBox="1"/>
          <p:nvPr>
            <p:custDataLst>
              <p:tags r:id="rId41"/>
            </p:custDataLst>
          </p:nvPr>
        </p:nvSpPr>
        <p:spPr>
          <a:xfrm>
            <a:off x="6200775" y="2688881"/>
            <a:ext cx="2707958" cy="105029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从众心理是指个人受到外界人群行为的影响，而在自己的思考、认识、行为上表现出与公众舆论或多数人的行为方式一致。</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cxnSp>
        <p:nvCxnSpPr>
          <p:cNvPr id="36" name="直接连接符 35"/>
          <p:cNvCxnSpPr/>
          <p:nvPr>
            <p:custDataLst>
              <p:tags r:id="rId42"/>
            </p:custDataLst>
          </p:nvPr>
        </p:nvCxnSpPr>
        <p:spPr>
          <a:xfrm>
            <a:off x="5653088" y="4220025"/>
            <a:ext cx="71628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8" name="矩形 37"/>
          <p:cNvSpPr/>
          <p:nvPr>
            <p:custDataLst>
              <p:tags r:id="rId43"/>
            </p:custDataLst>
          </p:nvPr>
        </p:nvSpPr>
        <p:spPr>
          <a:xfrm>
            <a:off x="6275070" y="4188592"/>
            <a:ext cx="185261" cy="62865"/>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9" name="文本框 38"/>
          <p:cNvSpPr txBox="1"/>
          <p:nvPr>
            <p:custDataLst>
              <p:tags r:id="rId44"/>
            </p:custDataLst>
          </p:nvPr>
        </p:nvSpPr>
        <p:spPr>
          <a:xfrm>
            <a:off x="6181725" y="3689959"/>
            <a:ext cx="2474595"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（三）崇尚权威——禁锢思维</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45"/>
            </p:custDataLst>
          </p:nvPr>
        </p:nvSpPr>
        <p:spPr>
          <a:xfrm>
            <a:off x="6200775" y="4284795"/>
            <a:ext cx="2249805" cy="570865"/>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权威包括传统型权威、个人魅力型权威、法理型权威。</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pic>
        <p:nvPicPr>
          <p:cNvPr id="27" name="图片 26" descr="343435383037343b343533303738313bb1e3c0fbccf9"/>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tretch>
            <a:fillRect/>
          </a:stretch>
        </p:blipFill>
        <p:spPr>
          <a:xfrm>
            <a:off x="4338638" y="1497304"/>
            <a:ext cx="480060" cy="480060"/>
          </a:xfrm>
          <a:prstGeom prst="rect">
            <a:avLst/>
          </a:prstGeom>
        </p:spPr>
      </p:pic>
      <p:pic>
        <p:nvPicPr>
          <p:cNvPr id="28" name="图片 27" descr="343435383037343b343532333833383bbcf4b5b6"/>
          <p:cNvPicPr>
            <a:picLocks noChangeAspect="1"/>
          </p:cNvPicPr>
          <p:nvPr>
            <p:custDataLst>
              <p:tags r:id="rId49"/>
            </p:custDataLst>
          </p:nvPr>
        </p:nvPicPr>
        <p:blipFill>
          <a:blip r:embed="rId50">
            <a:extLst>
              <a:ext uri="{96DAC541-7B7A-43D3-8B79-37D633B846F1}">
                <asvg:svgBlip xmlns:asvg="http://schemas.microsoft.com/office/drawing/2016/SVG/main" r:embed="rId51"/>
              </a:ext>
            </a:extLst>
          </a:blip>
          <a:stretch>
            <a:fillRect/>
          </a:stretch>
        </p:blipFill>
        <p:spPr>
          <a:xfrm>
            <a:off x="5547836" y="2354077"/>
            <a:ext cx="431006" cy="431006"/>
          </a:xfrm>
          <a:prstGeom prst="rect">
            <a:avLst/>
          </a:prstGeom>
        </p:spPr>
      </p:pic>
      <p:pic>
        <p:nvPicPr>
          <p:cNvPr id="41" name="图片 40" descr="343435383038363b343532323338393bbacfd7f7bbfad6c6"/>
          <p:cNvPicPr>
            <a:picLocks noChangeAspect="1"/>
          </p:cNvPicPr>
          <p:nvPr>
            <p:custDataLst>
              <p:tags r:id="rId52"/>
            </p:custDataLst>
          </p:nvPr>
        </p:nvPicPr>
        <p:blipFill>
          <a:blip r:embed="rId53">
            <a:extLst>
              <a:ext uri="{96DAC541-7B7A-43D3-8B79-37D633B846F1}">
                <asvg:svgBlip xmlns:asvg="http://schemas.microsoft.com/office/drawing/2016/SVG/main" r:embed="rId54"/>
              </a:ext>
            </a:extLst>
          </a:blip>
          <a:stretch>
            <a:fillRect/>
          </a:stretch>
        </p:blipFill>
        <p:spPr>
          <a:xfrm>
            <a:off x="5006816" y="3618521"/>
            <a:ext cx="571500" cy="571500"/>
          </a:xfrm>
          <a:prstGeom prst="rect">
            <a:avLst/>
          </a:prstGeom>
        </p:spPr>
      </p:pic>
      <p:pic>
        <p:nvPicPr>
          <p:cNvPr id="42" name="图片 41" descr="343435383038363b343532323339363bd5bdc2d4c4bfb1ea"/>
          <p:cNvPicPr>
            <a:picLocks noChangeAspect="1"/>
          </p:cNvPicPr>
          <p:nvPr>
            <p:custDataLst>
              <p:tags r:id="rId55"/>
            </p:custDataLst>
          </p:nvPr>
        </p:nvPicPr>
        <p:blipFill>
          <a:blip r:embed="rId56">
            <a:extLst>
              <a:ext uri="{96DAC541-7B7A-43D3-8B79-37D633B846F1}">
                <asvg:svgBlip xmlns:asvg="http://schemas.microsoft.com/office/drawing/2016/SVG/main" r:embed="rId57"/>
              </a:ext>
            </a:extLst>
          </a:blip>
          <a:stretch>
            <a:fillRect/>
          </a:stretch>
        </p:blipFill>
        <p:spPr>
          <a:xfrm>
            <a:off x="3614738" y="3620426"/>
            <a:ext cx="528638" cy="528638"/>
          </a:xfrm>
          <a:prstGeom prst="rect">
            <a:avLst/>
          </a:prstGeom>
        </p:spPr>
      </p:pic>
      <p:pic>
        <p:nvPicPr>
          <p:cNvPr id="49" name="图片 48" descr="343435383038363b343532323339323bc6b7c5c6b9dcc0ed"/>
          <p:cNvPicPr>
            <a:picLocks noChangeAspect="1"/>
          </p:cNvPicPr>
          <p:nvPr>
            <p:custDataLst>
              <p:tags r:id="rId58"/>
            </p:custDataLst>
          </p:nvPr>
        </p:nvPicPr>
        <p:blipFill>
          <a:blip r:embed="rId59">
            <a:extLst>
              <a:ext uri="{96DAC541-7B7A-43D3-8B79-37D633B846F1}">
                <asvg:svgBlip xmlns:asvg="http://schemas.microsoft.com/office/drawing/2016/SVG/main" r:embed="rId60"/>
              </a:ext>
            </a:extLst>
          </a:blip>
          <a:stretch>
            <a:fillRect/>
          </a:stretch>
        </p:blipFill>
        <p:spPr>
          <a:xfrm>
            <a:off x="3108008" y="2345981"/>
            <a:ext cx="538639" cy="538639"/>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388995" cy="1479312"/>
            <a:chOff x="3976254" y="2528454"/>
            <a:chExt cx="451866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07543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创新能力</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10760" y="633475"/>
            <a:ext cx="2354104" cy="368300"/>
            <a:chOff x="4414347" y="844034"/>
            <a:chExt cx="3138805" cy="491067"/>
          </a:xfrm>
        </p:grpSpPr>
        <p:sp>
          <p:nvSpPr>
            <p:cNvPr id="6" name="文本框 5"/>
            <p:cNvSpPr txBox="1"/>
            <p:nvPr/>
          </p:nvSpPr>
          <p:spPr>
            <a:xfrm>
              <a:off x="4414347" y="844034"/>
              <a:ext cx="31388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一、创新能力的概念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703421" y="1447297"/>
            <a:ext cx="3567113" cy="227266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创新能力是人才的核心能力。所谓创新能力是指为了达到某一目标，综合运用所掌握的知识，通过分析解决问题，获得新颖的、独创的、具有社会价值的精神和物质财富的能力。创新能力是个体的一种创造力，它从来就不是孤立地存在于个体的心理活动中，而是与每个人都具有的人格特征紧密相连的。</a:t>
            </a:r>
            <a:endParaRPr lang="zh-CN" altLang="en-US" sz="1350">
              <a:latin typeface="宋体" panose="02010600030101010101" pitchFamily="2" charset="-122"/>
              <a:ea typeface="宋体" panose="02010600030101010101" pitchFamily="2" charset="-122"/>
            </a:endParaRPr>
          </a:p>
        </p:txBody>
      </p:sp>
      <p:pic>
        <p:nvPicPr>
          <p:cNvPr id="106" name="图片 105"/>
          <p:cNvPicPr/>
          <p:nvPr>
            <p:custDataLst>
              <p:tags r:id="rId2"/>
            </p:custDataLst>
          </p:nvPr>
        </p:nvPicPr>
        <p:blipFill>
          <a:blip r:embed="rId3"/>
          <a:stretch>
            <a:fillRect/>
          </a:stretch>
        </p:blipFill>
        <p:spPr>
          <a:xfrm>
            <a:off x="4432459" y="1447297"/>
            <a:ext cx="3800475" cy="2638425"/>
          </a:xfrm>
          <a:prstGeom prst="rect">
            <a:avLst/>
          </a:prstGeom>
          <a:noFill/>
          <a:ln w="9525">
            <a:noFill/>
          </a:ln>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10760" y="633475"/>
            <a:ext cx="2354104" cy="368300"/>
            <a:chOff x="4414347" y="844034"/>
            <a:chExt cx="3138805" cy="491067"/>
          </a:xfrm>
        </p:grpSpPr>
        <p:sp>
          <p:nvSpPr>
            <p:cNvPr id="6" name="文本框 5"/>
            <p:cNvSpPr txBox="1"/>
            <p:nvPr/>
          </p:nvSpPr>
          <p:spPr>
            <a:xfrm>
              <a:off x="4414347" y="844034"/>
              <a:ext cx="31388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二、创新能力的特征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3" name="文本框 12"/>
          <p:cNvSpPr txBox="1"/>
          <p:nvPr>
            <p:custDataLst>
              <p:tags r:id="rId2"/>
            </p:custDataLst>
          </p:nvPr>
        </p:nvSpPr>
        <p:spPr>
          <a:xfrm>
            <a:off x="1264444" y="1934977"/>
            <a:ext cx="1557814" cy="368300"/>
          </a:xfrm>
          <a:prstGeom prst="rect">
            <a:avLst/>
          </a:prstGeom>
          <a:noFill/>
        </p:spPr>
        <p:txBody>
          <a:bodyPr wrap="square" rtlCol="0">
            <a:spAutoFit/>
          </a:bodyPr>
          <a:lstStyle/>
          <a:p>
            <a:pPr algn="ctr"/>
            <a:r>
              <a:rPr lang="zh-CN" altLang="en-US" spc="300">
                <a:solidFill>
                  <a:srgbClr val="3366FE"/>
                </a:solidFill>
                <a:uFillTx/>
                <a:latin typeface="思源黑体 CN Bold" panose="020B0800000000000000" charset="-122"/>
                <a:ea typeface="思源黑体 CN Bold" panose="020B0800000000000000" charset="-122"/>
              </a:rPr>
              <a:t>可塑性</a:t>
            </a:r>
            <a:endParaRPr lang="zh-CN" altLang="en-US" spc="300">
              <a:solidFill>
                <a:srgbClr val="3366FE"/>
              </a:solidFill>
              <a:uFillTx/>
              <a:latin typeface="思源黑体 CN Bold" panose="020B0800000000000000" charset="-122"/>
              <a:ea typeface="思源黑体 CN Bold" panose="020B0800000000000000" charset="-122"/>
            </a:endParaRPr>
          </a:p>
        </p:txBody>
      </p:sp>
      <p:sp>
        <p:nvSpPr>
          <p:cNvPr id="14" name="文本框 13"/>
          <p:cNvSpPr txBox="1"/>
          <p:nvPr>
            <p:custDataLst>
              <p:tags r:id="rId3"/>
            </p:custDataLst>
          </p:nvPr>
        </p:nvSpPr>
        <p:spPr>
          <a:xfrm>
            <a:off x="422910" y="2281687"/>
            <a:ext cx="2318861" cy="1050290"/>
          </a:xfrm>
          <a:prstGeom prst="rect">
            <a:avLst/>
          </a:prstGeom>
          <a:noFill/>
        </p:spPr>
        <p:txBody>
          <a:bodyPr wrap="square" rtlCol="0">
            <a:spAutoFit/>
          </a:bodyPr>
          <a:lstStyle/>
          <a:p>
            <a:pPr algn="l" fontAlgn="auto">
              <a:lnSpc>
                <a:spcPct val="130000"/>
              </a:lnSpc>
            </a:pPr>
            <a:r>
              <a:rPr lang="zh-CN" altLang="en-US" sz="1200" spc="150">
                <a:solidFill>
                  <a:srgbClr val="FFFFFF">
                    <a:lumMod val="50000"/>
                  </a:srgbClr>
                </a:solidFill>
                <a:uFillTx/>
                <a:latin typeface="思源黑体 CN Regular" panose="020B0500000000000000" charset="-122"/>
                <a:ea typeface="思源黑体 CN Regular" panose="020B0500000000000000" charset="-122"/>
              </a:rPr>
              <a:t>创新能力并不是与生俱来的，也不是固定不变的，它是可以通过教育、训练、实践被不断激发培养的。</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sp>
        <p:nvSpPr>
          <p:cNvPr id="15" name="文本框 14"/>
          <p:cNvSpPr txBox="1"/>
          <p:nvPr>
            <p:custDataLst>
              <p:tags r:id="rId4"/>
            </p:custDataLst>
          </p:nvPr>
        </p:nvSpPr>
        <p:spPr>
          <a:xfrm>
            <a:off x="6323171" y="2714599"/>
            <a:ext cx="1557814" cy="368300"/>
          </a:xfrm>
          <a:prstGeom prst="rect">
            <a:avLst/>
          </a:prstGeom>
          <a:noFill/>
        </p:spPr>
        <p:txBody>
          <a:bodyPr wrap="square" rtlCol="0">
            <a:spAutoFit/>
          </a:bodyPr>
          <a:lstStyle/>
          <a:p>
            <a:pPr algn="ctr"/>
            <a:r>
              <a:rPr lang="zh-CN" altLang="en-US" spc="300">
                <a:solidFill>
                  <a:srgbClr val="20E4F9"/>
                </a:solidFill>
                <a:uFillTx/>
                <a:latin typeface="思源黑体 CN Bold" panose="020B0800000000000000" charset="-122"/>
                <a:ea typeface="思源黑体 CN Bold" panose="020B0800000000000000" charset="-122"/>
              </a:rPr>
              <a:t>综合性</a:t>
            </a:r>
            <a:endParaRPr lang="zh-CN" altLang="en-US" spc="300">
              <a:solidFill>
                <a:srgbClr val="20E4F9"/>
              </a:solidFill>
              <a:uFillTx/>
              <a:latin typeface="思源黑体 CN Bold" panose="020B0800000000000000" charset="-122"/>
              <a:ea typeface="思源黑体 CN Bold" panose="020B0800000000000000" charset="-122"/>
            </a:endParaRPr>
          </a:p>
        </p:txBody>
      </p:sp>
      <p:sp>
        <p:nvSpPr>
          <p:cNvPr id="16" name="文本框 15"/>
          <p:cNvSpPr txBox="1"/>
          <p:nvPr>
            <p:custDataLst>
              <p:tags r:id="rId5"/>
            </p:custDataLst>
          </p:nvPr>
        </p:nvSpPr>
        <p:spPr>
          <a:xfrm>
            <a:off x="6396990" y="3082264"/>
            <a:ext cx="2238851" cy="1050290"/>
          </a:xfrm>
          <a:prstGeom prst="rect">
            <a:avLst/>
          </a:prstGeom>
          <a:noFill/>
        </p:spPr>
        <p:txBody>
          <a:bodyPr wrap="square" rtlCol="0">
            <a:spAutoFit/>
          </a:bodyPr>
          <a:lstStyle/>
          <a:p>
            <a:pPr algn="l" fontAlgn="auto">
              <a:lnSpc>
                <a:spcPct val="130000"/>
              </a:lnSpc>
            </a:pPr>
            <a:r>
              <a:rPr lang="zh-CN" altLang="en-US" sz="1200" spc="150">
                <a:solidFill>
                  <a:srgbClr val="FFFFFF">
                    <a:lumMod val="50000"/>
                  </a:srgbClr>
                </a:solidFill>
                <a:uFillTx/>
                <a:latin typeface="思源黑体 CN Regular" panose="020B0500000000000000" charset="-122"/>
                <a:ea typeface="思源黑体 CN Regular" panose="020B0500000000000000" charset="-122"/>
              </a:rPr>
              <a:t>创新能力是在创新过程中所体现出来的各方面能力的合成，其中创新思维是创新能力的核心。</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sp>
        <p:nvSpPr>
          <p:cNvPr id="17" name="文本框 16"/>
          <p:cNvSpPr txBox="1"/>
          <p:nvPr>
            <p:custDataLst>
              <p:tags r:id="rId6"/>
            </p:custDataLst>
          </p:nvPr>
        </p:nvSpPr>
        <p:spPr>
          <a:xfrm>
            <a:off x="1261110" y="3365156"/>
            <a:ext cx="1557814" cy="368300"/>
          </a:xfrm>
          <a:prstGeom prst="rect">
            <a:avLst/>
          </a:prstGeom>
          <a:noFill/>
        </p:spPr>
        <p:txBody>
          <a:bodyPr wrap="square" rtlCol="0">
            <a:spAutoFit/>
          </a:bodyPr>
          <a:lstStyle/>
          <a:p>
            <a:pPr algn="ctr"/>
            <a:r>
              <a:rPr lang="zh-CN" altLang="en-US" spc="300">
                <a:solidFill>
                  <a:srgbClr val="AAE20A"/>
                </a:solidFill>
                <a:uFillTx/>
                <a:latin typeface="思源黑体 CN Bold" panose="020B0800000000000000" charset="-122"/>
                <a:ea typeface="思源黑体 CN Bold" panose="020B0800000000000000" charset="-122"/>
              </a:rPr>
              <a:t>倍增性</a:t>
            </a:r>
            <a:endParaRPr lang="zh-CN" altLang="en-US" spc="300">
              <a:solidFill>
                <a:srgbClr val="AAE20A"/>
              </a:solidFill>
              <a:uFillTx/>
              <a:latin typeface="思源黑体 CN Bold" panose="020B0800000000000000" charset="-122"/>
              <a:ea typeface="思源黑体 CN Bold" panose="020B0800000000000000" charset="-122"/>
            </a:endParaRPr>
          </a:p>
        </p:txBody>
      </p:sp>
      <p:sp>
        <p:nvSpPr>
          <p:cNvPr id="18" name="文本框 17"/>
          <p:cNvSpPr txBox="1"/>
          <p:nvPr>
            <p:custDataLst>
              <p:tags r:id="rId7"/>
            </p:custDataLst>
          </p:nvPr>
        </p:nvSpPr>
        <p:spPr>
          <a:xfrm>
            <a:off x="463391" y="3711390"/>
            <a:ext cx="2410778" cy="1050290"/>
          </a:xfrm>
          <a:prstGeom prst="rect">
            <a:avLst/>
          </a:prstGeom>
          <a:noFill/>
        </p:spPr>
        <p:txBody>
          <a:bodyPr wrap="square" rtlCol="0">
            <a:spAutoFit/>
          </a:bodyPr>
          <a:lstStyle/>
          <a:p>
            <a:pPr algn="l" fontAlgn="auto">
              <a:lnSpc>
                <a:spcPct val="130000"/>
              </a:lnSpc>
            </a:pPr>
            <a:r>
              <a:rPr lang="zh-CN" altLang="en-US" sz="1200" spc="150">
                <a:solidFill>
                  <a:srgbClr val="FFFFFF">
                    <a:lumMod val="50000"/>
                  </a:srgbClr>
                </a:solidFill>
                <a:uFillTx/>
                <a:latin typeface="思源黑体 CN Regular" panose="020B0500000000000000" charset="-122"/>
                <a:ea typeface="思源黑体 CN Regular" panose="020B0500000000000000" charset="-122"/>
              </a:rPr>
              <a:t>大量实践证明，开发和提升人的创新能力可以创造出比传统经济时代超出多倍的效益。</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pic>
        <p:nvPicPr>
          <p:cNvPr id="21" name="图片 20"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855015" y="1870751"/>
            <a:ext cx="2409929" cy="1005854"/>
          </a:xfrm>
          <a:prstGeom prst="rect">
            <a:avLst/>
          </a:prstGeom>
        </p:spPr>
      </p:pic>
      <p:pic>
        <p:nvPicPr>
          <p:cNvPr id="23" name="图片 22"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2829401" y="1834012"/>
            <a:ext cx="2409929" cy="1005854"/>
          </a:xfrm>
          <a:prstGeom prst="rect">
            <a:avLst/>
          </a:prstGeom>
        </p:spPr>
      </p:pic>
      <p:pic>
        <p:nvPicPr>
          <p:cNvPr id="38" name="图片 37" descr="1"/>
          <p:cNvPicPr>
            <a:picLocks noChangeAspect="1"/>
          </p:cNvPicPr>
          <p:nvPr>
            <p:custDataLst>
              <p:tags r:id="rId14"/>
            </p:custDataLst>
          </p:nvPr>
        </p:nvPicPr>
        <p:blipFill>
          <a:blip r:embed="rId9">
            <a:extLst>
              <a:ext uri="{96DAC541-7B7A-43D3-8B79-37D633B846F1}">
                <asvg:svgBlip xmlns:asvg="http://schemas.microsoft.com/office/drawing/2016/SVG/main" r:embed="rId10"/>
              </a:ext>
            </a:extLst>
          </a:blip>
          <a:stretch>
            <a:fillRect/>
          </a:stretch>
        </p:blipFill>
        <p:spPr>
          <a:xfrm flipH="1">
            <a:off x="3890010" y="2609415"/>
            <a:ext cx="2409929" cy="1005854"/>
          </a:xfrm>
          <a:prstGeom prst="rect">
            <a:avLst/>
          </a:prstGeom>
        </p:spPr>
      </p:pic>
      <p:pic>
        <p:nvPicPr>
          <p:cNvPr id="40" name="图片 39" descr="1"/>
          <p:cNvPicPr>
            <a:picLocks noChangeAspect="1"/>
          </p:cNvPicPr>
          <p:nvPr>
            <p:custDataLst>
              <p:tags r:id="rId15"/>
            </p:custDataLst>
          </p:nvPr>
        </p:nvPicPr>
        <p:blipFill>
          <a:blip r:embed="rId12">
            <a:extLst>
              <a:ext uri="{96DAC541-7B7A-43D3-8B79-37D633B846F1}">
                <asvg:svgBlip xmlns:asvg="http://schemas.microsoft.com/office/drawing/2016/SVG/main" r:embed="rId13"/>
              </a:ext>
            </a:extLst>
          </a:blip>
          <a:stretch>
            <a:fillRect/>
          </a:stretch>
        </p:blipFill>
        <p:spPr>
          <a:xfrm flipH="1">
            <a:off x="3915624" y="2572676"/>
            <a:ext cx="2409929" cy="1005854"/>
          </a:xfrm>
          <a:prstGeom prst="rect">
            <a:avLst/>
          </a:prstGeom>
        </p:spPr>
      </p:pic>
      <p:pic>
        <p:nvPicPr>
          <p:cNvPr id="42" name="图片 41" descr="1"/>
          <p:cNvPicPr>
            <a:picLocks noChangeAspect="1"/>
          </p:cNvPicPr>
          <p:nvPr>
            <p:custDataLst>
              <p:tags r:id="rId16"/>
            </p:custDataLst>
          </p:nvPr>
        </p:nvPicPr>
        <p:blipFill>
          <a:blip r:embed="rId9">
            <a:extLst>
              <a:ext uri="{96DAC541-7B7A-43D3-8B79-37D633B846F1}">
                <asvg:svgBlip xmlns:asvg="http://schemas.microsoft.com/office/drawing/2016/SVG/main" r:embed="rId10"/>
              </a:ext>
            </a:extLst>
          </a:blip>
          <a:stretch>
            <a:fillRect/>
          </a:stretch>
        </p:blipFill>
        <p:spPr>
          <a:xfrm>
            <a:off x="2856920" y="3335696"/>
            <a:ext cx="2409929" cy="1005854"/>
          </a:xfrm>
          <a:prstGeom prst="rect">
            <a:avLst/>
          </a:prstGeom>
        </p:spPr>
      </p:pic>
      <p:pic>
        <p:nvPicPr>
          <p:cNvPr id="43" name="图片 42" descr="1"/>
          <p:cNvPicPr>
            <a:picLocks noChangeAspect="1"/>
          </p:cNvPicPr>
          <p:nvPr>
            <p:custDataLst>
              <p:tags r:id="rId17"/>
            </p:custDataLst>
          </p:nvPr>
        </p:nvPicPr>
        <p:blipFill>
          <a:blip r:embed="rId12">
            <a:extLst>
              <a:ext uri="{96DAC541-7B7A-43D3-8B79-37D633B846F1}">
                <asvg:svgBlip xmlns:asvg="http://schemas.microsoft.com/office/drawing/2016/SVG/main" r:embed="rId13"/>
              </a:ext>
            </a:extLst>
          </a:blip>
          <a:stretch>
            <a:fillRect/>
          </a:stretch>
        </p:blipFill>
        <p:spPr>
          <a:xfrm>
            <a:off x="2831306" y="3298957"/>
            <a:ext cx="2409929" cy="1005854"/>
          </a:xfrm>
          <a:prstGeom prst="rect">
            <a:avLst/>
          </a:prstGeom>
        </p:spPr>
      </p:pic>
      <p:sp>
        <p:nvSpPr>
          <p:cNvPr id="61" name="任意多边形 60"/>
          <p:cNvSpPr/>
          <p:nvPr>
            <p:custDataLst>
              <p:tags r:id="rId18"/>
            </p:custDataLst>
          </p:nvPr>
        </p:nvSpPr>
        <p:spPr>
          <a:xfrm>
            <a:off x="3061335" y="2101665"/>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2" name="任意多边形 61"/>
          <p:cNvSpPr/>
          <p:nvPr>
            <p:custDataLst>
              <p:tags r:id="rId19"/>
            </p:custDataLst>
          </p:nvPr>
        </p:nvSpPr>
        <p:spPr>
          <a:xfrm>
            <a:off x="2907506" y="1912594"/>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4" name="任意多边形 63"/>
          <p:cNvSpPr/>
          <p:nvPr>
            <p:custDataLst>
              <p:tags r:id="rId20"/>
            </p:custDataLst>
          </p:nvPr>
        </p:nvSpPr>
        <p:spPr>
          <a:xfrm>
            <a:off x="5540693" y="2831280"/>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5" name="任意多边形 64"/>
          <p:cNvSpPr/>
          <p:nvPr>
            <p:custDataLst>
              <p:tags r:id="rId21"/>
            </p:custDataLst>
          </p:nvPr>
        </p:nvSpPr>
        <p:spPr>
          <a:xfrm>
            <a:off x="5386864" y="2642209"/>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7" name="任意多边形 66"/>
          <p:cNvSpPr/>
          <p:nvPr>
            <p:custDataLst>
              <p:tags r:id="rId22"/>
            </p:custDataLst>
          </p:nvPr>
        </p:nvSpPr>
        <p:spPr>
          <a:xfrm>
            <a:off x="3061335" y="3557085"/>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9" name="任意多边形 68"/>
          <p:cNvSpPr/>
          <p:nvPr>
            <p:custDataLst>
              <p:tags r:id="rId23"/>
            </p:custDataLst>
          </p:nvPr>
        </p:nvSpPr>
        <p:spPr>
          <a:xfrm>
            <a:off x="2907506" y="3368014"/>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83" name="文本框 82"/>
          <p:cNvSpPr txBox="1"/>
          <p:nvPr>
            <p:custDataLst>
              <p:tags r:id="rId24"/>
            </p:custDataLst>
          </p:nvPr>
        </p:nvSpPr>
        <p:spPr>
          <a:xfrm>
            <a:off x="4209574" y="2572676"/>
            <a:ext cx="1093470" cy="598805"/>
          </a:xfrm>
          <a:prstGeom prst="rect">
            <a:avLst/>
          </a:prstGeom>
          <a:noFill/>
        </p:spPr>
        <p:txBody>
          <a:bodyPr wrap="square" rtlCol="0">
            <a:spAutoFit/>
          </a:bodyPr>
          <a:lstStyle/>
          <a:p>
            <a:r>
              <a:rPr lang="en-US" altLang="zh-CN" sz="3300">
                <a:solidFill>
                  <a:srgbClr val="20E4F9"/>
                </a:solidFill>
                <a:latin typeface="思源黑体 CN Bold" panose="020B0800000000000000" charset="-122"/>
                <a:ea typeface="思源黑体 CN Bold" panose="020B0800000000000000" charset="-122"/>
              </a:rPr>
              <a:t>2</a:t>
            </a:r>
            <a:endParaRPr lang="en-US" altLang="zh-CN" sz="3300">
              <a:solidFill>
                <a:srgbClr val="20E4F9"/>
              </a:solidFill>
              <a:latin typeface="思源黑体 CN Bold" panose="020B0800000000000000" charset="-122"/>
              <a:ea typeface="思源黑体 CN Bold" panose="020B0800000000000000" charset="-122"/>
            </a:endParaRPr>
          </a:p>
        </p:txBody>
      </p:sp>
      <p:sp>
        <p:nvSpPr>
          <p:cNvPr id="84" name="文本框 83"/>
          <p:cNvSpPr txBox="1"/>
          <p:nvPr>
            <p:custDataLst>
              <p:tags r:id="rId25"/>
            </p:custDataLst>
          </p:nvPr>
        </p:nvSpPr>
        <p:spPr>
          <a:xfrm>
            <a:off x="3917633" y="3326104"/>
            <a:ext cx="1076325" cy="598805"/>
          </a:xfrm>
          <a:prstGeom prst="rect">
            <a:avLst/>
          </a:prstGeom>
          <a:noFill/>
        </p:spPr>
        <p:txBody>
          <a:bodyPr wrap="square" rtlCol="0">
            <a:spAutoFit/>
          </a:bodyPr>
          <a:lstStyle/>
          <a:p>
            <a:r>
              <a:rPr lang="en-US" altLang="zh-CN" sz="3300">
                <a:solidFill>
                  <a:srgbClr val="AAE20A"/>
                </a:solidFill>
                <a:latin typeface="思源黑体 CN Bold" panose="020B0800000000000000" charset="-122"/>
                <a:ea typeface="思源黑体 CN Bold" panose="020B0800000000000000" charset="-122"/>
              </a:rPr>
              <a:t>3</a:t>
            </a:r>
            <a:endParaRPr lang="en-US" altLang="zh-CN" sz="3300">
              <a:solidFill>
                <a:srgbClr val="AAE20A"/>
              </a:solidFill>
              <a:latin typeface="思源黑体 CN Bold" panose="020B0800000000000000" charset="-122"/>
              <a:ea typeface="思源黑体 CN Bold" panose="020B0800000000000000" charset="-122"/>
            </a:endParaRPr>
          </a:p>
        </p:txBody>
      </p:sp>
      <p:sp>
        <p:nvSpPr>
          <p:cNvPr id="94" name="文本框 93"/>
          <p:cNvSpPr txBox="1"/>
          <p:nvPr>
            <p:custDataLst>
              <p:tags r:id="rId26"/>
            </p:custDataLst>
          </p:nvPr>
        </p:nvSpPr>
        <p:spPr>
          <a:xfrm>
            <a:off x="4109085" y="1815915"/>
            <a:ext cx="787241" cy="598805"/>
          </a:xfrm>
          <a:prstGeom prst="rect">
            <a:avLst/>
          </a:prstGeom>
          <a:noFill/>
        </p:spPr>
        <p:txBody>
          <a:bodyPr wrap="square" rtlCol="0">
            <a:spAutoFit/>
          </a:bodyPr>
          <a:lstStyle/>
          <a:p>
            <a:r>
              <a:rPr lang="en-US" altLang="zh-CN" sz="3300">
                <a:solidFill>
                  <a:srgbClr val="3366FE"/>
                </a:solidFill>
                <a:latin typeface="思源黑体 CN Bold" panose="020B0800000000000000" charset="-122"/>
                <a:ea typeface="思源黑体 CN Bold" panose="020B0800000000000000" charset="-122"/>
              </a:rPr>
              <a:t>1</a:t>
            </a:r>
            <a:endParaRPr lang="en-US" altLang="zh-CN" sz="3300">
              <a:solidFill>
                <a:srgbClr val="3366FE"/>
              </a:solidFill>
              <a:latin typeface="思源黑体 CN Bold" panose="020B0800000000000000" charset="-122"/>
              <a:ea typeface="思源黑体 CN Bold" panose="020B0800000000000000" charset="-122"/>
            </a:endParaRPr>
          </a:p>
        </p:txBody>
      </p:sp>
      <p:pic>
        <p:nvPicPr>
          <p:cNvPr id="3" name="图片 2" descr="343439383331313b343532303033323bd3a6d3c3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181826" y="2186914"/>
            <a:ext cx="330041" cy="330041"/>
          </a:xfrm>
          <a:prstGeom prst="rect">
            <a:avLst/>
          </a:prstGeom>
        </p:spPr>
      </p:pic>
      <p:pic>
        <p:nvPicPr>
          <p:cNvPr id="4" name="图片 3" descr="343439383331313b343532303032383bbfcdbba7b9dcc0e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5640705" y="2905099"/>
            <a:ext cx="345281" cy="345281"/>
          </a:xfrm>
          <a:prstGeom prst="rect">
            <a:avLst/>
          </a:prstGeom>
        </p:spPr>
      </p:pic>
      <p:pic>
        <p:nvPicPr>
          <p:cNvPr id="5" name="图片 4" descr="343439383331313b343532303032373bbfcdbba7b5b5b0b8"/>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148965" y="3615187"/>
            <a:ext cx="355759" cy="355759"/>
          </a:xfrm>
          <a:prstGeom prst="rect">
            <a:avLst/>
          </a:prstGeom>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13543" y="633475"/>
            <a:ext cx="3719036" cy="368300"/>
            <a:chOff x="3618057" y="844034"/>
            <a:chExt cx="4958715" cy="491067"/>
          </a:xfrm>
        </p:grpSpPr>
        <p:sp>
          <p:nvSpPr>
            <p:cNvPr id="6" name="文本框 5"/>
            <p:cNvSpPr txBox="1"/>
            <p:nvPr/>
          </p:nvSpPr>
          <p:spPr>
            <a:xfrm>
              <a:off x="3618057" y="844034"/>
              <a:ext cx="495871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三、影响创新能力的主要因素</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703421" y="1447297"/>
            <a:ext cx="3567113" cy="3207385"/>
          </a:xfrm>
          <a:prstGeom prst="rect">
            <a:avLst/>
          </a:prstGeom>
          <a:noFill/>
        </p:spPr>
        <p:txBody>
          <a:bodyPr wrap="square" rtlCol="0">
            <a:spAutoFit/>
          </a:bodyPr>
          <a:p>
            <a:pPr indent="0" fontAlgn="auto">
              <a:lnSpc>
                <a:spcPct val="150000"/>
              </a:lnSpc>
            </a:pPr>
            <a:r>
              <a:rPr lang="zh-CN" altLang="en-US" sz="1350" b="1">
                <a:latin typeface="宋体" panose="02010600030101010101" pitchFamily="2" charset="-122"/>
                <a:ea typeface="宋体" panose="02010600030101010101" pitchFamily="2" charset="-122"/>
              </a:rPr>
              <a:t>（一）专业知识与技能</a:t>
            </a:r>
            <a:endParaRPr lang="zh-CN" altLang="en-US" sz="1350" b="1">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专业知识与技能是创新能力的基础，每个人所具有的不同领域的专业知识和技能形成了不同领域的创新能力。</a:t>
            </a:r>
            <a:endParaRPr lang="zh-CN" altLang="en-US" sz="1350">
              <a:latin typeface="宋体" panose="02010600030101010101" pitchFamily="2" charset="-122"/>
              <a:ea typeface="宋体" panose="02010600030101010101" pitchFamily="2" charset="-122"/>
            </a:endParaRPr>
          </a:p>
          <a:p>
            <a:pPr indent="0" fontAlgn="auto">
              <a:lnSpc>
                <a:spcPct val="150000"/>
              </a:lnSpc>
            </a:pP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b="1">
                <a:latin typeface="宋体" panose="02010600030101010101" pitchFamily="2" charset="-122"/>
                <a:ea typeface="宋体" panose="02010600030101010101" pitchFamily="2" charset="-122"/>
              </a:rPr>
              <a:t>（二）创新智力因素</a:t>
            </a:r>
            <a:endParaRPr lang="zh-CN" altLang="en-US" sz="1350" b="1">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创新智力因素是创新活动能否展开及顺利进行的重要保证。在我们掌握专业知识与技能的同时，还需要具备敏锐的观察力和灵活多变的创新思维，这样才能够进行创新。</a:t>
            </a:r>
            <a:endParaRPr lang="zh-CN" altLang="en-US" sz="1350">
              <a:latin typeface="宋体" panose="02010600030101010101" pitchFamily="2" charset="-122"/>
              <a:ea typeface="宋体" panose="02010600030101010101" pitchFamily="2" charset="-122"/>
            </a:endParaRPr>
          </a:p>
        </p:txBody>
      </p:sp>
      <p:pic>
        <p:nvPicPr>
          <p:cNvPr id="101" name="图片 100"/>
          <p:cNvPicPr/>
          <p:nvPr>
            <p:custDataLst>
              <p:tags r:id="rId2"/>
            </p:custDataLst>
          </p:nvPr>
        </p:nvPicPr>
        <p:blipFill>
          <a:blip r:embed="rId3"/>
          <a:stretch>
            <a:fillRect/>
          </a:stretch>
        </p:blipFill>
        <p:spPr>
          <a:xfrm>
            <a:off x="4695825" y="1524450"/>
            <a:ext cx="3831908" cy="2810828"/>
          </a:xfrm>
          <a:prstGeom prst="rect">
            <a:avLst/>
          </a:prstGeom>
          <a:noFill/>
          <a:ln w="9525">
            <a:noFill/>
          </a:ln>
        </p:spPr>
      </p:pic>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13543" y="633475"/>
            <a:ext cx="3719036" cy="368300"/>
            <a:chOff x="3618057" y="844034"/>
            <a:chExt cx="4958715" cy="491067"/>
          </a:xfrm>
        </p:grpSpPr>
        <p:sp>
          <p:nvSpPr>
            <p:cNvPr id="6" name="文本框 5"/>
            <p:cNvSpPr txBox="1"/>
            <p:nvPr/>
          </p:nvSpPr>
          <p:spPr>
            <a:xfrm>
              <a:off x="3618057" y="844034"/>
              <a:ext cx="495871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四、培养创新能力的基本途径</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1" name="文本框 10"/>
          <p:cNvSpPr txBox="1"/>
          <p:nvPr>
            <p:custDataLst>
              <p:tags r:id="rId2"/>
            </p:custDataLst>
          </p:nvPr>
        </p:nvSpPr>
        <p:spPr>
          <a:xfrm flipH="1">
            <a:off x="1392079" y="1658752"/>
            <a:ext cx="1612106" cy="307658"/>
          </a:xfrm>
          <a:prstGeom prst="rect">
            <a:avLst/>
          </a:prstGeom>
          <a:noFill/>
        </p:spPr>
        <p:txBody>
          <a:bodyPr wrap="square" bIns="0" rtlCol="0" anchor="ctr" anchorCtr="0"/>
          <a:p>
            <a:pPr algn="l"/>
            <a:r>
              <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敢于打破常规，增强创新意识</a:t>
            </a:r>
            <a:endPar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1" name="文本框 30"/>
          <p:cNvSpPr txBox="1"/>
          <p:nvPr>
            <p:custDataLst>
              <p:tags r:id="rId3"/>
            </p:custDataLst>
          </p:nvPr>
        </p:nvSpPr>
        <p:spPr>
          <a:xfrm flipH="1">
            <a:off x="1634966" y="3205612"/>
            <a:ext cx="1078706" cy="307658"/>
          </a:xfrm>
          <a:prstGeom prst="rect">
            <a:avLst/>
          </a:prstGeom>
          <a:noFill/>
        </p:spPr>
        <p:txBody>
          <a:bodyPr wrap="square" bIns="0" rtlCol="0" anchor="ctr" anchorCtr="0"/>
          <a:p>
            <a:pPr algn="l"/>
            <a:r>
              <a:rPr lang="zh-CN" sz="1350" spc="300" dirty="0">
                <a:solidFill>
                  <a:srgbClr val="E447AA"/>
                </a:solidFill>
                <a:uFillTx/>
                <a:latin typeface="思源黑体 CN Bold" panose="020B0800000000000000" charset="-122"/>
                <a:ea typeface="思源黑体 CN Bold" panose="020B0800000000000000" charset="-122"/>
                <a:sym typeface="微软雅黑" panose="020B0503020204020204" charset="-122"/>
              </a:rPr>
              <a:t>热爱生活，关注生活</a:t>
            </a:r>
            <a:endParaRPr lang="zh-CN" sz="1350" spc="300" dirty="0">
              <a:solidFill>
                <a:srgbClr val="E447AA"/>
              </a:solidFill>
              <a:uFillTx/>
              <a:latin typeface="思源黑体 CN Bold" panose="020B0800000000000000" charset="-122"/>
              <a:ea typeface="思源黑体 CN Bold" panose="020B0800000000000000" charset="-122"/>
              <a:sym typeface="微软雅黑" panose="020B0503020204020204" charset="-122"/>
            </a:endParaRPr>
          </a:p>
        </p:txBody>
      </p:sp>
      <p:sp>
        <p:nvSpPr>
          <p:cNvPr id="47" name="文本框 46"/>
          <p:cNvSpPr txBox="1"/>
          <p:nvPr>
            <p:custDataLst>
              <p:tags r:id="rId4"/>
            </p:custDataLst>
          </p:nvPr>
        </p:nvSpPr>
        <p:spPr>
          <a:xfrm flipH="1">
            <a:off x="6119336" y="1650180"/>
            <a:ext cx="1078706" cy="307658"/>
          </a:xfrm>
          <a:prstGeom prst="rect">
            <a:avLst/>
          </a:prstGeom>
          <a:noFill/>
        </p:spPr>
        <p:txBody>
          <a:bodyPr wrap="square" bIns="0" rtlCol="0" anchor="ctr" anchorCtr="0"/>
          <a:p>
            <a:pPr algn="l"/>
            <a:r>
              <a:rPr lang="zh-CN" sz="135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积极参与创新实践</a:t>
            </a:r>
            <a:endParaRPr lang="zh-CN" sz="135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62" name="文本框 61"/>
          <p:cNvSpPr txBox="1"/>
          <p:nvPr>
            <p:custDataLst>
              <p:tags r:id="rId5"/>
            </p:custDataLst>
          </p:nvPr>
        </p:nvSpPr>
        <p:spPr>
          <a:xfrm flipH="1">
            <a:off x="6118860" y="3240855"/>
            <a:ext cx="1078706" cy="307658"/>
          </a:xfrm>
          <a:prstGeom prst="rect">
            <a:avLst/>
          </a:prstGeom>
          <a:noFill/>
        </p:spPr>
        <p:txBody>
          <a:bodyPr wrap="square" bIns="0" rtlCol="0" anchor="ctr" anchorCtr="0"/>
          <a:p>
            <a:pPr algn="l"/>
            <a:r>
              <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提高创新思维能力</a:t>
            </a:r>
            <a:endPar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6"/>
            </p:custDataLst>
          </p:nvPr>
        </p:nvSpPr>
        <p:spPr>
          <a:xfrm flipH="1">
            <a:off x="3100864" y="1104874"/>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4" name="同心圆 3"/>
          <p:cNvSpPr/>
          <p:nvPr>
            <p:custDataLst>
              <p:tags r:id="rId7"/>
            </p:custDataLst>
          </p:nvPr>
        </p:nvSpPr>
        <p:spPr>
          <a:xfrm rot="5400000" flipH="1">
            <a:off x="3359944" y="1363954"/>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5" name="椭圆 4"/>
          <p:cNvSpPr/>
          <p:nvPr>
            <p:custDataLst>
              <p:tags r:id="rId8"/>
            </p:custDataLst>
          </p:nvPr>
        </p:nvSpPr>
        <p:spPr>
          <a:xfrm>
            <a:off x="5330190" y="1539214"/>
            <a:ext cx="538163" cy="538163"/>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12" name="椭圆 11"/>
          <p:cNvSpPr/>
          <p:nvPr>
            <p:custDataLst>
              <p:tags r:id="rId9"/>
            </p:custDataLst>
          </p:nvPr>
        </p:nvSpPr>
        <p:spPr>
          <a:xfrm>
            <a:off x="5355431" y="2928911"/>
            <a:ext cx="538163" cy="538163"/>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13" name="椭圆 12"/>
          <p:cNvSpPr/>
          <p:nvPr>
            <p:custDataLst>
              <p:tags r:id="rId10"/>
            </p:custDataLst>
          </p:nvPr>
        </p:nvSpPr>
        <p:spPr>
          <a:xfrm flipH="1">
            <a:off x="3323749" y="1539214"/>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52" name="文本框 51"/>
          <p:cNvSpPr txBox="1"/>
          <p:nvPr>
            <p:custDataLst>
              <p:tags r:id="rId11"/>
            </p:custDataLst>
          </p:nvPr>
        </p:nvSpPr>
        <p:spPr>
          <a:xfrm>
            <a:off x="3360896" y="1658752"/>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2"/>
            </p:custDataLst>
          </p:nvPr>
        </p:nvSpPr>
        <p:spPr>
          <a:xfrm>
            <a:off x="5367338" y="1658752"/>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3"/>
            </p:custDataLst>
          </p:nvPr>
        </p:nvSpPr>
        <p:spPr>
          <a:xfrm>
            <a:off x="5392579" y="3048450"/>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4"/>
            </p:custDataLst>
          </p:nvPr>
        </p:nvSpPr>
        <p:spPr>
          <a:xfrm flipH="1">
            <a:off x="3238500" y="2928911"/>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19ED2"/>
              </a:solidFill>
              <a:cs typeface="思源黑体 CN Regular" panose="020B0500000000000000" charset="-122"/>
            </a:endParaRPr>
          </a:p>
        </p:txBody>
      </p:sp>
      <p:sp>
        <p:nvSpPr>
          <p:cNvPr id="53" name="文本框 52"/>
          <p:cNvSpPr txBox="1"/>
          <p:nvPr>
            <p:custDataLst>
              <p:tags r:id="rId15"/>
            </p:custDataLst>
          </p:nvPr>
        </p:nvSpPr>
        <p:spPr>
          <a:xfrm>
            <a:off x="3275648" y="3048450"/>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4" name="椭圆 13"/>
          <p:cNvSpPr/>
          <p:nvPr>
            <p:custDataLst>
              <p:tags r:id="rId16"/>
            </p:custDataLst>
          </p:nvPr>
        </p:nvSpPr>
        <p:spPr>
          <a:xfrm>
            <a:off x="4057174" y="2057136"/>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2" name="同心圆 41"/>
          <p:cNvSpPr/>
          <p:nvPr>
            <p:custDataLst>
              <p:tags r:id="rId17"/>
            </p:custDataLst>
          </p:nvPr>
        </p:nvSpPr>
        <p:spPr>
          <a:xfrm flipH="1">
            <a:off x="3679984" y="1683994"/>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56" name="组合 55"/>
          <p:cNvGrpSpPr/>
          <p:nvPr>
            <p:custDataLst>
              <p:tags r:id="rId18"/>
            </p:custDataLst>
          </p:nvPr>
        </p:nvGrpSpPr>
        <p:grpSpPr>
          <a:xfrm rot="0">
            <a:off x="3893344" y="1898306"/>
            <a:ext cx="1336358" cy="1334929"/>
            <a:chOff x="11317288" y="-5686262"/>
            <a:chExt cx="4924404" cy="4919848"/>
          </a:xfrm>
          <a:solidFill>
            <a:srgbClr val="58BBDB"/>
          </a:solidFill>
        </p:grpSpPr>
        <p:sp>
          <p:nvSpPr>
            <p:cNvPr id="57" name="Freeform 6"/>
            <p:cNvSpPr>
              <a:spLocks noEditPoints="1"/>
            </p:cNvSpPr>
            <p:nvPr>
              <p:custDataLst>
                <p:tags r:id="rId19"/>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0"/>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387691" y="2387891"/>
            <a:ext cx="368618" cy="368618"/>
          </a:xfrm>
          <a:prstGeom prst="rect">
            <a:avLst/>
          </a:prstGeom>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841058" y="2034037"/>
            <a:ext cx="793623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项目二　培养创新精神与创新能力</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220117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3069" y="2298356"/>
            <a:ext cx="1954054"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创新能力</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82" name="任意多边形: 形状 181"/>
          <p:cNvSpPr/>
          <p:nvPr/>
        </p:nvSpPr>
        <p:spPr>
          <a:xfrm rot="16200000">
            <a:off x="1076529" y="220099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2285974"/>
            <a:ext cx="241030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创新精神</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719036" cy="1479312"/>
            <a:chOff x="3976254" y="2528454"/>
            <a:chExt cx="495871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34854"/>
              <a:ext cx="451548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创新精神</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56969" y="633475"/>
            <a:ext cx="2611120" cy="368300"/>
            <a:chOff x="4609292" y="844034"/>
            <a:chExt cx="3481493" cy="491066"/>
          </a:xfrm>
        </p:grpSpPr>
        <p:sp>
          <p:nvSpPr>
            <p:cNvPr id="6" name="文本框 5"/>
            <p:cNvSpPr txBox="1"/>
            <p:nvPr/>
          </p:nvSpPr>
          <p:spPr>
            <a:xfrm>
              <a:off x="4609292" y="844034"/>
              <a:ext cx="3481493"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一、创新精神的内涵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779621" y="1137735"/>
            <a:ext cx="3650933" cy="2895600"/>
          </a:xfrm>
          <a:prstGeom prst="rect">
            <a:avLst/>
          </a:prstGeom>
          <a:noFill/>
        </p:spPr>
        <p:txBody>
          <a:bodyPr wrap="square">
            <a:spAutoFit/>
          </a:bodyPr>
          <a:lstStyle/>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创新精神是指要具有能够综合运用已有的知识、信息、技能和方法，提出新方法、新观点的思维能力和进行发明创造、改革、革新的意志、信心、勇气和智慧。创新精神是一个国家和民族发展的不竭动力，也是一个现代人应该具备的素质。创新精神属于科学精神和科学思想范畴，是进行创新活动需要具备的心理特征，包括创新意识、创新兴趣、创新胆量、创新决心，以及相关的思维活动。</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1" name="图片 100"/>
          <p:cNvPicPr/>
          <p:nvPr>
            <p:custDataLst>
              <p:tags r:id="rId3"/>
            </p:custDataLst>
          </p:nvPr>
        </p:nvPicPr>
        <p:blipFill>
          <a:blip r:embed="rId4"/>
          <a:stretch>
            <a:fillRect/>
          </a:stretch>
        </p:blipFill>
        <p:spPr>
          <a:xfrm>
            <a:off x="5105876" y="1137735"/>
            <a:ext cx="2780824" cy="2807970"/>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56969" y="633475"/>
            <a:ext cx="2690495" cy="368300"/>
            <a:chOff x="4609292" y="844034"/>
            <a:chExt cx="3587327" cy="491066"/>
          </a:xfrm>
        </p:grpSpPr>
        <p:sp>
          <p:nvSpPr>
            <p:cNvPr id="6" name="文本框 5"/>
            <p:cNvSpPr txBox="1"/>
            <p:nvPr/>
          </p:nvSpPr>
          <p:spPr>
            <a:xfrm>
              <a:off x="4609292" y="844034"/>
              <a:ext cx="3587327"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二、创新精神的特征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4" name="文本框 23"/>
          <p:cNvSpPr txBox="1"/>
          <p:nvPr>
            <p:custDataLst>
              <p:tags r:id="rId3"/>
            </p:custDataLst>
          </p:nvPr>
        </p:nvSpPr>
        <p:spPr>
          <a:xfrm>
            <a:off x="5997893" y="3326104"/>
            <a:ext cx="2880360" cy="506730"/>
          </a:xfrm>
          <a:prstGeom prst="rect">
            <a:avLst/>
          </a:prstGeom>
          <a:noFill/>
        </p:spPr>
        <p:txBody>
          <a:bodyPr wrap="square" rtlCol="0">
            <a:spAutoFit/>
          </a:bodyPr>
          <a:p>
            <a:pPr algn="l"/>
            <a:r>
              <a:rPr lang="zh-CN" altLang="en-US" sz="1350">
                <a:solidFill>
                  <a:srgbClr val="F99043"/>
                </a:solidFill>
                <a:latin typeface="思源黑体 CN Bold" panose="020B0800000000000000" charset="-122"/>
                <a:ea typeface="思源黑体 CN Bold" panose="020B0800000000000000" charset="-122"/>
              </a:rPr>
              <a:t>（三）反对因循守旧，创立新的模式</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26" name="文本框 25"/>
          <p:cNvSpPr txBox="1"/>
          <p:nvPr>
            <p:custDataLst>
              <p:tags r:id="rId4"/>
            </p:custDataLst>
          </p:nvPr>
        </p:nvSpPr>
        <p:spPr>
          <a:xfrm>
            <a:off x="341948" y="3245141"/>
            <a:ext cx="2880360" cy="506730"/>
          </a:xfrm>
          <a:prstGeom prst="rect">
            <a:avLst/>
          </a:prstGeom>
          <a:noFill/>
        </p:spPr>
        <p:txBody>
          <a:bodyPr wrap="square" rtlCol="0">
            <a:spAutoFit/>
          </a:bodyPr>
          <a:p>
            <a:pPr algn="l"/>
            <a:r>
              <a:rPr lang="zh-CN" altLang="en-US" sz="1350">
                <a:solidFill>
                  <a:srgbClr val="FCD10A"/>
                </a:solidFill>
                <a:latin typeface="思源黑体 CN Bold" panose="020B0800000000000000" charset="-122"/>
                <a:ea typeface="思源黑体 CN Bold" panose="020B0800000000000000" charset="-122"/>
              </a:rPr>
              <a:t>（二）反对孤立静止，突破原有限制</a:t>
            </a:r>
            <a:endParaRPr lang="zh-CN" altLang="en-US" sz="1350">
              <a:solidFill>
                <a:srgbClr val="FCD10A"/>
              </a:solidFill>
              <a:latin typeface="思源黑体 CN Bold" panose="020B0800000000000000" charset="-122"/>
              <a:ea typeface="思源黑体 CN Bold" panose="020B0800000000000000" charset="-122"/>
            </a:endParaRPr>
          </a:p>
        </p:txBody>
      </p:sp>
      <p:pic>
        <p:nvPicPr>
          <p:cNvPr id="28" name="图片 27" descr="围观发热"/>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147536" y="2962725"/>
            <a:ext cx="1385411" cy="1385888"/>
          </a:xfrm>
          <a:prstGeom prst="rect">
            <a:avLst/>
          </a:prstGeom>
        </p:spPr>
      </p:pic>
      <p:pic>
        <p:nvPicPr>
          <p:cNvPr id="29" name="图片 28" descr="围观发热"/>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3775234" y="1831631"/>
            <a:ext cx="1385888" cy="1385411"/>
          </a:xfrm>
          <a:prstGeom prst="rect">
            <a:avLst/>
          </a:prstGeom>
        </p:spPr>
      </p:pic>
      <p:pic>
        <p:nvPicPr>
          <p:cNvPr id="30" name="图片 29" descr="围观发热"/>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4340000">
            <a:off x="4431983" y="2936055"/>
            <a:ext cx="1385888" cy="1385411"/>
          </a:xfrm>
          <a:prstGeom prst="rect">
            <a:avLst/>
          </a:prstGeom>
        </p:spPr>
      </p:pic>
      <p:sp>
        <p:nvSpPr>
          <p:cNvPr id="61" name="文本框 60"/>
          <p:cNvSpPr txBox="1"/>
          <p:nvPr>
            <p:custDataLst>
              <p:tags r:id="rId14"/>
            </p:custDataLst>
          </p:nvPr>
        </p:nvSpPr>
        <p:spPr>
          <a:xfrm>
            <a:off x="3117533" y="1278705"/>
            <a:ext cx="2880360" cy="506730"/>
          </a:xfrm>
          <a:prstGeom prst="rect">
            <a:avLst/>
          </a:prstGeom>
          <a:noFill/>
        </p:spPr>
        <p:txBody>
          <a:bodyPr wrap="square" rtlCol="0">
            <a:spAutoFit/>
          </a:bodyPr>
          <a:p>
            <a:pPr algn="l"/>
            <a:r>
              <a:rPr lang="zh-CN" altLang="en-US" sz="1350">
                <a:solidFill>
                  <a:srgbClr val="F25252"/>
                </a:solidFill>
                <a:latin typeface="思源黑体 CN Bold" panose="020B0800000000000000" charset="-122"/>
                <a:ea typeface="思源黑体 CN Bold" panose="020B0800000000000000" charset="-122"/>
              </a:rPr>
              <a:t>（一）反对僵化教条，打破旧的平衡</a:t>
            </a:r>
            <a:endParaRPr lang="zh-CN" altLang="en-US" sz="1350">
              <a:solidFill>
                <a:srgbClr val="F25252"/>
              </a:solidFill>
              <a:latin typeface="思源黑体 CN Bold" panose="020B0800000000000000" charset="-122"/>
              <a:ea typeface="思源黑体 CN Bold" panose="020B0800000000000000" charset="-122"/>
            </a:endParaRPr>
          </a:p>
        </p:txBody>
      </p:sp>
      <p:pic>
        <p:nvPicPr>
          <p:cNvPr id="63" name="图片 62" descr="32313538333630393b32313538333731323bd4dacfdfbdccd3f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268629" y="2286926"/>
            <a:ext cx="384334" cy="384334"/>
          </a:xfrm>
          <a:prstGeom prst="rect">
            <a:avLst/>
          </a:prstGeom>
        </p:spPr>
      </p:pic>
      <p:pic>
        <p:nvPicPr>
          <p:cNvPr id="64" name="图片 63" descr="32313538333630393b32313538333732363bd4b6b3ccb4f0d2c9"/>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000625" y="3493744"/>
            <a:ext cx="358616" cy="358616"/>
          </a:xfrm>
          <a:prstGeom prst="rect">
            <a:avLst/>
          </a:prstGeom>
        </p:spPr>
      </p:pic>
      <p:pic>
        <p:nvPicPr>
          <p:cNvPr id="65" name="图片 64" descr="333438303937363b333438313037303bb6a8cebbb2fac6b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666649" y="3521366"/>
            <a:ext cx="356711" cy="356711"/>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56969" y="633475"/>
            <a:ext cx="2568575" cy="368300"/>
            <a:chOff x="4609292" y="844034"/>
            <a:chExt cx="3424767" cy="491066"/>
          </a:xfrm>
        </p:grpSpPr>
        <p:sp>
          <p:nvSpPr>
            <p:cNvPr id="6" name="文本框 5"/>
            <p:cNvSpPr txBox="1"/>
            <p:nvPr/>
          </p:nvSpPr>
          <p:spPr>
            <a:xfrm>
              <a:off x="4609292" y="844034"/>
              <a:ext cx="3424767"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三、创新精神的构成</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779621" y="1137735"/>
            <a:ext cx="3650933" cy="2895600"/>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（一）勇于探索精神</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勇于探索是创新精神得以贯彻实施的保障。重大的创新成果，都是以怀疑、突破前人或同时代的权威性见解为基础的，本身就是一种冒险。而冒险总是面临不确定的风险，其失败的概率自然就大，往往要经历许多挫折、失败和反复，然后才能一步步走向成功，这是创新活动的一般规律。正如著名发明家爱迪生所言：“我的成功是从一路失败中取得的。”</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2" name="图片 101"/>
          <p:cNvPicPr/>
          <p:nvPr>
            <p:custDataLst>
              <p:tags r:id="rId3"/>
            </p:custDataLst>
          </p:nvPr>
        </p:nvPicPr>
        <p:blipFill>
          <a:blip r:embed="rId4"/>
          <a:stretch>
            <a:fillRect/>
          </a:stretch>
        </p:blipFill>
        <p:spPr>
          <a:xfrm>
            <a:off x="4972526" y="1137735"/>
            <a:ext cx="3236595" cy="2873693"/>
          </a:xfrm>
          <a:prstGeom prst="rect">
            <a:avLst/>
          </a:prstGeom>
          <a:noFill/>
          <a:ln w="9525">
            <a:noFill/>
          </a:ln>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56969" y="633475"/>
            <a:ext cx="2524760" cy="368300"/>
            <a:chOff x="4609292" y="844034"/>
            <a:chExt cx="3366347" cy="491066"/>
          </a:xfrm>
        </p:grpSpPr>
        <p:sp>
          <p:nvSpPr>
            <p:cNvPr id="6" name="文本框 5"/>
            <p:cNvSpPr txBox="1"/>
            <p:nvPr/>
          </p:nvSpPr>
          <p:spPr>
            <a:xfrm>
              <a:off x="4609292" y="844034"/>
              <a:ext cx="3366347"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三、创新精神的构成</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779621" y="1137735"/>
            <a:ext cx="3650933" cy="2272665"/>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（二）艰苦奋斗精神</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艰苦奋斗是一种不怕艰难困苦、英勇顽强去战胜困难的精神。艰苦奋斗不仅仅是创新精神，更是一种创业精神，即在与艰难困苦做斗争中，奋发向上，锐意进取，辛勤创业。具备艰苦奋斗精神的人往往具有足够的自信心和顽强的意志力特征。</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4" name="图片 103"/>
          <p:cNvPicPr/>
          <p:nvPr>
            <p:custDataLst>
              <p:tags r:id="rId3"/>
            </p:custDataLst>
          </p:nvPr>
        </p:nvPicPr>
        <p:blipFill>
          <a:blip r:embed="rId4"/>
          <a:stretch>
            <a:fillRect/>
          </a:stretch>
        </p:blipFill>
        <p:spPr>
          <a:xfrm>
            <a:off x="4652010" y="1067250"/>
            <a:ext cx="3112294" cy="2672715"/>
          </a:xfrm>
          <a:prstGeom prst="rect">
            <a:avLst/>
          </a:prstGeom>
          <a:noFill/>
          <a:ln w="9525">
            <a:noFill/>
          </a:ln>
        </p:spPr>
      </p:pic>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56969" y="633475"/>
            <a:ext cx="2805430" cy="368300"/>
            <a:chOff x="4609292" y="844034"/>
            <a:chExt cx="3740573" cy="491066"/>
          </a:xfrm>
        </p:grpSpPr>
        <p:sp>
          <p:nvSpPr>
            <p:cNvPr id="6" name="文本框 5"/>
            <p:cNvSpPr txBox="1"/>
            <p:nvPr/>
          </p:nvSpPr>
          <p:spPr>
            <a:xfrm>
              <a:off x="4609292" y="844034"/>
              <a:ext cx="3740573"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三、创新精神的构成</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459105" y="1137735"/>
            <a:ext cx="4112419" cy="3830955"/>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（三）乐于奉献精神</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创新探索的道路上充满矛盾和斗争。新理论、新观点、新产品的出现常常会遭到质疑、反对。拥有创新精神的人往往坚持真理，甚至献出了自己的生命。从心理学的角度来看，为真理而献身，是完善性格品质的最高表现。奉献精神，是智力因素与非智力因素的完美结合，反映了对科学的正确认识，对真理的追求，对科学无限的热爱，坚韧不拔的毅力，大无畏的勇敢精神和高度的牺牲精神。在创新的过程中，如同战斗一样，总会有人负伤，甚至牺牲。只有勇敢坚持真理，勇于献身才能为科学创新做出重大贡献。</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5" name="图片 104"/>
          <p:cNvPicPr/>
          <p:nvPr>
            <p:custDataLst>
              <p:tags r:id="rId3"/>
            </p:custDataLst>
          </p:nvPr>
        </p:nvPicPr>
        <p:blipFill>
          <a:blip r:embed="rId4"/>
          <a:stretch>
            <a:fillRect/>
          </a:stretch>
        </p:blipFill>
        <p:spPr>
          <a:xfrm>
            <a:off x="4677490" y="1137735"/>
            <a:ext cx="3579019" cy="3257550"/>
          </a:xfrm>
          <a:prstGeom prst="rect">
            <a:avLst/>
          </a:prstGeom>
          <a:noFill/>
          <a:ln w="9525">
            <a:noFill/>
          </a:ln>
        </p:spPr>
      </p:pic>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1*q_h_x*1_3_1"/>
  <p:tag name="KSO_WM_TEMPLATE_CATEGORY" val="diagram"/>
  <p:tag name="KSO_WM_TEMPLATE_INDEX" val="20228029"/>
  <p:tag name="KSO_WM_UNIT_LAYERLEVEL" val="1_1_1"/>
  <p:tag name="KSO_WM_TAG_VERSION" val="1.0"/>
  <p:tag name="KSO_WM_BEAUTIFY_FLAG" val="#wm#"/>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MH" val="20161022204031"/>
  <p:tag name="MH_LIBRARY" val="GRAPHIC"/>
  <p:tag name="MH_ORDER" val="文本框 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1"/>
  <p:tag name="KSO_WM_UNIT_ID" val="diagram20228006_3*q_i*1_1"/>
  <p:tag name="KSO_WM_UNIT_LAYERLEVEL" val="1_1"/>
  <p:tag name="KSO_WM_UNIT_LINE_FORE_SCHEMECOLOR_INDEX" val="14"/>
  <p:tag name="KSO_WM_UNIT_LINE_FILL_TYPE" val="2"/>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2"/>
  <p:tag name="KSO_WM_UNIT_ID" val="diagram20228006_3*q_i*1_2"/>
  <p:tag name="KSO_WM_UNIT_LAYERLEVEL" val="1_1"/>
  <p:tag name="KSO_WM_UNIT_LINE_FORE_SCHEMECOLOR_INDEX" val="14"/>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1"/>
  <p:tag name="KSO_WM_UNIT_ID" val="diagram20228006_3*q_h_i*1_1_1"/>
  <p:tag name="KSO_WM_UNIT_LAYERLEVEL" val="1_1_1"/>
  <p:tag name="KSO_WM_UNIT_LINE_FORE_SCHEMECOLOR_INDEX" val="5"/>
  <p:tag name="KSO_WM_UNIT_LINE_FILL_TYPE"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2"/>
  <p:tag name="KSO_WM_UNIT_ID" val="diagram20228006_3*q_h_i*1_1_2"/>
  <p:tag name="KSO_WM_UNIT_LAYERLEVEL" val="1_1_1"/>
  <p:tag name="KSO_WM_UNIT_FILL_FORE_SCHEMECOLOR_INDEX" val="6"/>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1_1"/>
  <p:tag name="KSO_WM_UNIT_ID" val="diagram20228006_3*q_h_a*1_1_1"/>
  <p:tag name="KSO_WM_UNIT_LAYERLEVEL" val="1_1_1"/>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1*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DIAGRAM_GROUP_CODE" val="q1-1"/>
  <p:tag name="KSO_WM_UNIT_TYPE" val="q_h_f"/>
  <p:tag name="KSO_WM_UNIT_INDEX" val="1_1_1"/>
  <p:tag name="KSO_WM_UNIT_ID" val="diagram20228006_3*q_h_f*1_1_1"/>
  <p:tag name="KSO_WM_UNIT_LAYERLEVEL" val="1_1_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1"/>
  <p:tag name="KSO_WM_UNIT_ID" val="diagram20228006_3*q_h_i*1_5_1"/>
  <p:tag name="KSO_WM_UNIT_LAYERLEVEL" val="1_1_1"/>
  <p:tag name="KSO_WM_UNIT_LINE_FORE_SCHEMECOLOR_INDEX" val="5"/>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2"/>
  <p:tag name="KSO_WM_UNIT_ID" val="diagram20228006_3*q_h_i*1_5_2"/>
  <p:tag name="KSO_WM_UNIT_LAYERLEVEL" val="1_1_1"/>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5_1"/>
  <p:tag name="KSO_WM_UNIT_ID" val="diagram20228006_3*q_h_a*1_5_1"/>
  <p:tag name="KSO_WM_UNIT_LAYERLEVEL" val="1_1_1"/>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UNIT_VALUE" val="32"/>
  <p:tag name="KSO_WM_DIAGRAM_GROUP_CODE" val="q1-1"/>
  <p:tag name="KSO_WM_UNIT_TYPE" val="q_h_f"/>
  <p:tag name="KSO_WM_UNIT_INDEX" val="1_5_1"/>
  <p:tag name="KSO_WM_UNIT_ID" val="diagram20228006_3*q_h_f*1_5_1"/>
  <p:tag name="KSO_WM_UNIT_LAYERLEVEL" val="1_1_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2"/>
  <p:tag name="KSO_WM_UNIT_ID" val="diagram20228006_3*q_h_i*1_4_2"/>
  <p:tag name="KSO_WM_UNIT_LAYERLEVEL" val="1_1_1"/>
  <p:tag name="KSO_WM_UNIT_LINE_FORE_SCHEMECOLOR_INDEX" val="5"/>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3"/>
  <p:tag name="KSO_WM_UNIT_ID" val="diagram20228006_3*q_h_i*1_4_3"/>
  <p:tag name="KSO_WM_UNIT_LAYERLEVEL" val="1_1_1"/>
  <p:tag name="KSO_WM_UNIT_FILL_FORE_SCHEMECOLOR_INDEX" val="9"/>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4_1"/>
  <p:tag name="KSO_WM_UNIT_ID" val="diagram20228006_3*q_h_a*1_4_1"/>
  <p:tag name="KSO_WM_UNIT_LAYERLEVEL" val="1_1_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UNIT_VALUE" val="32"/>
  <p:tag name="KSO_WM_DIAGRAM_GROUP_CODE" val="q1-1"/>
  <p:tag name="KSO_WM_UNIT_TYPE" val="q_h_f"/>
  <p:tag name="KSO_WM_UNIT_INDEX" val="1_4_1"/>
  <p:tag name="KSO_WM_UNIT_ID" val="diagram20228006_3*q_h_f*1_4_1"/>
  <p:tag name="KSO_WM_UNIT_LAYERLEVEL" val="1_1_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4"/>
  <p:tag name="KSO_WM_UNIT_ID" val="diagram20228006_3*q_h_i*1_5_4"/>
  <p:tag name="KSO_WM_UNIT_LAYERLEVEL" val="1_1_1"/>
</p:tagLst>
</file>

<file path=ppt/tags/tag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1*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3"/>
  <p:tag name="KSO_WM_UNIT_ID" val="diagram20228006_3*q_h_i*1_5_3"/>
  <p:tag name="KSO_WM_UNIT_LAYERLEVEL" val="1_1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4"/>
  <p:tag name="KSO_WM_UNIT_ID" val="diagram20228006_3*q_h_i*1_1_4"/>
  <p:tag name="KSO_WM_UNIT_LAYERLEVEL" val="1_1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3"/>
  <p:tag name="KSO_WM_UNIT_ID" val="diagram20228006_3*q_h_i*1_1_3"/>
  <p:tag name="KSO_WM_UNIT_LAYERLEVEL" val="1_1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4"/>
  <p:tag name="KSO_WM_UNIT_ID" val="diagram20228006_3*q_h_i*1_2_4"/>
  <p:tag name="KSO_WM_UNIT_LAYERLEVEL" val="1_1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1"/>
  <p:tag name="KSO_WM_UNIT_ID" val="diagram20228006_3*q_h_i*1_2_1"/>
  <p:tag name="KSO_WM_UNIT_LAYERLEVEL" val="1_1_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4"/>
  <p:tag name="KSO_WM_UNIT_ID" val="diagram20228006_3*q_h_i*1_3_4"/>
  <p:tag name="KSO_WM_UNIT_LAYERLEVEL" val="1_1_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1"/>
  <p:tag name="KSO_WM_UNIT_ID" val="diagram20228006_3*q_h_i*1_3_1"/>
  <p:tag name="KSO_WM_UNIT_LAYERLEVEL" val="1_1_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4"/>
  <p:tag name="KSO_WM_UNIT_ID" val="diagram20228006_3*q_h_i*1_4_4"/>
  <p:tag name="KSO_WM_UNIT_LAYERLEVEL" val="1_1_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1"/>
  <p:tag name="KSO_WM_UNIT_ID" val="diagram20228006_3*q_h_i*1_4_1"/>
  <p:tag name="KSO_WM_UNIT_LAYERLEVEL" val="1_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2"/>
  <p:tag name="KSO_WM_UNIT_ID" val="diagram20228006_3*q_h_i*1_2_2"/>
  <p:tag name="KSO_WM_UNIT_LAYERLEVEL" val="1_1_1"/>
  <p:tag name="KSO_WM_UNIT_LINE_FORE_SCHEMECOLOR_INDEX" val="5"/>
  <p:tag name="KSO_WM_UNIT_LINE_FILL_TYPE"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1*q_h_i*1_3_1"/>
  <p:tag name="KSO_WM_TEMPLATE_CATEGORY" val="diagram"/>
  <p:tag name="KSO_WM_TEMPLATE_INDEX" val="20228029"/>
  <p:tag name="KSO_WM_UNIT_LAYERLEVEL" val="1_1_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3"/>
  <p:tag name="KSO_WM_UNIT_ID" val="diagram20228006_3*q_h_i*1_2_3"/>
  <p:tag name="KSO_WM_UNIT_LAYERLEVEL" val="1_1_1"/>
  <p:tag name="KSO_WM_UNIT_FILL_FORE_SCHEMECOLOR_INDEX" val="7"/>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2_1"/>
  <p:tag name="KSO_WM_UNIT_ID" val="diagram20228006_3*q_h_a*1_2_1"/>
  <p:tag name="KSO_WM_UNIT_LAYERLEVEL" val="1_1_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UNIT_VALUE" val="32"/>
  <p:tag name="KSO_WM_DIAGRAM_GROUP_CODE" val="q1-1"/>
  <p:tag name="KSO_WM_UNIT_TYPE" val="q_h_f"/>
  <p:tag name="KSO_WM_UNIT_INDEX" val="1_2_1"/>
  <p:tag name="KSO_WM_UNIT_ID" val="diagram20228006_3*q_h_f*1_2_1"/>
  <p:tag name="KSO_WM_UNIT_LAYERLEVEL" val="1_1_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2"/>
  <p:tag name="KSO_WM_UNIT_ID" val="diagram20228006_3*q_h_i*1_3_2"/>
  <p:tag name="KSO_WM_UNIT_LAYERLEVEL" val="1_1_1"/>
  <p:tag name="KSO_WM_UNIT_LINE_FORE_SCHEMECOLOR_INDEX" val="5"/>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3"/>
  <p:tag name="KSO_WM_UNIT_ID" val="diagram20228006_3*q_h_i*1_3_3"/>
  <p:tag name="KSO_WM_UNIT_LAYERLEVEL" val="1_1_1"/>
  <p:tag name="KSO_WM_UNIT_FILL_FORE_SCHEMECOLOR_INDEX" val="8"/>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3_1"/>
  <p:tag name="KSO_WM_UNIT_ID" val="diagram20228006_3*q_h_a*1_3_1"/>
  <p:tag name="KSO_WM_UNIT_LAYERLEVEL" val="1_1_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UNIT_VALUE" val="32"/>
  <p:tag name="KSO_WM_DIAGRAM_GROUP_CODE" val="q1-1"/>
  <p:tag name="KSO_WM_UNIT_TYPE" val="q_h_f"/>
  <p:tag name="KSO_WM_UNIT_INDEX" val="1_3_1"/>
  <p:tag name="KSO_WM_UNIT_ID" val="diagram20228006_3*q_h_f*1_3_1"/>
  <p:tag name="KSO_WM_UNIT_LAYERLEVEL" val="1_1_1"/>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78*178"/>
  <p:tag name="KSO_WM_DIAGRAM_GROUP_CODE" val="q1-1"/>
  <p:tag name="KSO_WM_UNIT_TYPE" val="q_h_x"/>
  <p:tag name="KSO_WM_UNIT_INDEX" val="1_1_1"/>
  <p:tag name="KSO_WM_UNIT_ID" val="diagram20228006_3*q_h_x*1_1_1"/>
  <p:tag name="KSO_WM_UNIT_LAYERLEVEL" val="1_1_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60*160"/>
  <p:tag name="KSO_WM_DIAGRAM_GROUP_CODE" val="q1-1"/>
  <p:tag name="KSO_WM_UNIT_TYPE" val="q_h_x"/>
  <p:tag name="KSO_WM_UNIT_INDEX" val="1_2_1"/>
  <p:tag name="KSO_WM_UNIT_ID" val="diagram20228006_3*q_h_x*1_2_1"/>
  <p:tag name="KSO_WM_UNIT_LAYERLEVEL" val="1_1_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212*212"/>
  <p:tag name="KSO_WM_DIAGRAM_GROUP_CODE" val="q1-1"/>
  <p:tag name="KSO_WM_UNIT_TYPE" val="q_h_x"/>
  <p:tag name="KSO_WM_UNIT_INDEX" val="1_3_1"/>
  <p:tag name="KSO_WM_UNIT_ID" val="diagram20228006_3*q_h_x*1_3_1"/>
  <p:tag name="KSO_WM_UNIT_LAYERLEVEL" val="1_1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1*q_h_i*1_1_1"/>
  <p:tag name="KSO_WM_TEMPLATE_CATEGORY" val="diagram"/>
  <p:tag name="KSO_WM_TEMPLATE_INDEX" val="20228029"/>
  <p:tag name="KSO_WM_UNIT_LAYERLEVEL" val="1_1_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6*196"/>
  <p:tag name="KSO_WM_DIAGRAM_GROUP_CODE" val="q1-1"/>
  <p:tag name="KSO_WM_UNIT_TYPE" val="q_h_x"/>
  <p:tag name="KSO_WM_UNIT_INDEX" val="1_4_1"/>
  <p:tag name="KSO_WM_UNIT_ID" val="diagram20228006_3*q_h_x*1_4_1"/>
  <p:tag name="KSO_WM_UNIT_LAYERLEVEL" val="1_1_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9*199"/>
  <p:tag name="KSO_WM_DIAGRAM_GROUP_CODE" val="q1-1"/>
  <p:tag name="KSO_WM_UNIT_TYPE" val="q_h_x"/>
  <p:tag name="KSO_WM_UNIT_INDEX" val="1_5_1"/>
  <p:tag name="KSO_WM_UNIT_ID" val="diagram20228006_3*q_h_x*1_5_1"/>
  <p:tag name="KSO_WM_UNIT_LAYERLEVEL" val="1_1_1"/>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3*l_h_a*1_1_1"/>
  <p:tag name="KSO_WM_UNIT_LAYERLEVEL" val="1_1_1"/>
  <p:tag name="KSO_WM_UNIT_TEXT_FILL_FORE_SCHEMECOLOR_INDEX" val="5"/>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1_1"/>
  <p:tag name="KSO_WM_UNIT_ID" val="diagram20228004_3*l_h_f*1_1_1"/>
  <p:tag name="KSO_WM_UNIT_LAYERLEVEL" val="1_1_1"/>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3*l_h_a*1_2_1"/>
  <p:tag name="KSO_WM_UNIT_LAYERLEVEL" val="1_1_1"/>
  <p:tag name="KSO_WM_UNIT_TEXT_FILL_FORE_SCHEMECOLOR_INDEX" val="6"/>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2_1"/>
  <p:tag name="KSO_WM_UNIT_ID" val="diagram20228004_3*l_h_f*1_2_1"/>
  <p:tag name="KSO_WM_UNIT_LAYERLEVEL" val="1_1_1"/>
  <p:tag name="KSO_WM_UNIT_TEXT_FILL_FORE_SCHEMECOLOR_INDEX" val="14"/>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3*l_h_a*1_3_1"/>
  <p:tag name="KSO_WM_UNIT_LAYERLEVEL" val="1_1_1"/>
  <p:tag name="KSO_WM_UNIT_TEXT_FILL_FORE_SCHEMECOLOR_INDEX" val="7"/>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3_1"/>
  <p:tag name="KSO_WM_UNIT_ID" val="diagram20228004_3*l_h_f*1_3_1"/>
  <p:tag name="KSO_WM_UNIT_LAYERLEVEL" val="1_1_1"/>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3*l_h_i*1_1_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1*q_h_i*1_2_1"/>
  <p:tag name="KSO_WM_TEMPLATE_CATEGORY" val="diagram"/>
  <p:tag name="KSO_WM_TEMPLATE_INDEX" val="20228029"/>
  <p:tag name="KSO_WM_UNIT_LAYERLEVEL" val="1_1_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3*l_h_i*1_1_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2"/>
  <p:tag name="KSO_WM_UNIT_ID" val="diagram20228004_3*l_h_i*1_2_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3"/>
  <p:tag name="KSO_WM_UNIT_ID" val="diagram20228004_3*l_h_i*1_2_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1"/>
  <p:tag name="KSO_WM_UNIT_ID" val="diagram20228004_3*l_h_i*1_3_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2"/>
  <p:tag name="KSO_WM_UNIT_ID" val="diagram20228004_3*l_h_i*1_3_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3*l_h_i*1_1_1"/>
  <p:tag name="KSO_WM_UNIT_FILL_FORE_SCHEMECOLOR_INDEX" val="5"/>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3*l_h_i*1_1_2"/>
  <p:tag name="KSO_WM_UNIT_FILL_FORE_SCHEMECOLOR_INDEX" val="5"/>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3*l_h_i*1_2_4"/>
  <p:tag name="KSO_WM_UNIT_FILL_FORE_SCHEMECOLOR_INDEX" val="6"/>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3*l_h_i*1_2_5"/>
  <p:tag name="KSO_WM_UNIT_FILL_FORE_SCHEMECOLOR_INDEX" val="6"/>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3"/>
  <p:tag name="KSO_WM_UNIT_ID" val="diagram20228004_3*l_h_i*1_3_3"/>
  <p:tag name="KSO_WM_UNIT_FILL_FORE_SCHEMECOLOR_INDEX" val="7"/>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1*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3*l_h_i*1_3_4"/>
  <p:tag name="KSO_WM_UNIT_FILL_FORE_SCHEMECOLOR_INDEX" val="7"/>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1"/>
  <p:tag name="KSO_WM_UNIT_ID" val="diagram20228004_3*l_h_i*1_2_1"/>
  <p:tag name="KSO_WM_UNIT_TEXT_FILL_FORE_SCHEMECOLOR_INDEX" val="6"/>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3*l_h_i*1_3_5"/>
  <p:tag name="KSO_WM_UNIT_TEXT_FILL_FORE_SCHEMECOLOR_INDEX" val="7"/>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3*l_h_i*1_1_3"/>
  <p:tag name="KSO_WM_UNIT_TEXT_FILL_FORE_SCHEMECOLOR_INDEX" val="5"/>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2*122"/>
  <p:tag name="KSO_WM_DIAGRAM_GROUP_CODE" val="l1-1"/>
  <p:tag name="KSO_WM_UNIT_TYPE" val="l_h_x"/>
  <p:tag name="KSO_WM_UNIT_INDEX" val="1_1_1"/>
  <p:tag name="KSO_WM_UNIT_ID" val="diagram20228004_3*l_h_x*1_1_1"/>
  <p:tag name="KSO_WM_UNIT_LAYERLEVEL" val="1_1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8*128"/>
  <p:tag name="KSO_WM_DIAGRAM_GROUP_CODE" val="l1-1"/>
  <p:tag name="KSO_WM_UNIT_TYPE" val="l_h_x"/>
  <p:tag name="KSO_WM_UNIT_INDEX" val="1_2_1"/>
  <p:tag name="KSO_WM_UNIT_ID" val="diagram20228004_3*l_h_x*1_2_1"/>
  <p:tag name="KSO_WM_UNIT_LAYERLEVEL" val="1_1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32*132"/>
  <p:tag name="KSO_WM_DIAGRAM_GROUP_CODE" val="l1-1"/>
  <p:tag name="KSO_WM_UNIT_TYPE" val="l_h_x"/>
  <p:tag name="KSO_WM_UNIT_INDEX" val="1_3_1"/>
  <p:tag name="KSO_WM_UNIT_ID" val="diagram20228004_3*l_h_x*1_3_1"/>
  <p:tag name="KSO_WM_UNIT_LAYERLEVEL" val="1_1_1"/>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7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Lst>
</file>

<file path=ppt/tags/tag8.xml><?xml version="1.0" encoding="utf-8"?>
<p:tagLst xmlns:p="http://schemas.openxmlformats.org/presentationml/2006/main">
  <p:tag name="KSO_WM_UNIT_VALUE" val="142*142"/>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1*q_h_x*1_1_1"/>
  <p:tag name="KSO_WM_TEMPLATE_CATEGORY" val="diagram"/>
  <p:tag name="KSO_WM_TEMPLATE_INDEX" val="20228029"/>
  <p:tag name="KSO_WM_UNIT_LAYERLEVEL" val="1_1_1"/>
  <p:tag name="KSO_WM_TAG_VERSION" val="1.0"/>
  <p:tag name="KSO_WM_BEAUTIFY_FLAG" val="#wm#"/>
</p:tagLst>
</file>

<file path=ppt/tags/tag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8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1*q_h_x*1_2_1"/>
  <p:tag name="KSO_WM_TEMPLATE_CATEGORY" val="diagram"/>
  <p:tag name="KSO_WM_TEMPLATE_INDEX" val="20228029"/>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7.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Lst>
</file>

<file path=ppt/tags/tag98.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NiwiaGRpZCI6IjE2NzkzYTgxZGZkNWQ2NGQ2ZGIzZjlkNmQzMTQ4ZmYxIiwidXNlckNvdW50Ijox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2037</Words>
  <Application>WPS 演示</Application>
  <PresentationFormat>宽屏</PresentationFormat>
  <Paragraphs>125</Paragraphs>
  <Slides>17</Slides>
  <Notes>1</Notes>
  <HiddenSlides>1</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17</vt:i4>
      </vt:variant>
    </vt:vector>
  </HeadingPairs>
  <TitlesOfParts>
    <vt:vector size="37" baseType="lpstr">
      <vt:lpstr>Arial</vt:lpstr>
      <vt:lpstr>宋体</vt:lpstr>
      <vt:lpstr>Wingdings</vt:lpstr>
      <vt:lpstr>汉仪中宋简</vt:lpstr>
      <vt:lpstr>微软雅黑</vt:lpstr>
      <vt:lpstr>汉仪汉黑W</vt:lpstr>
      <vt:lpstr>思源宋体 CN Light</vt:lpstr>
      <vt:lpstr>思源宋体 CN</vt:lpstr>
      <vt:lpstr>思源黑体 CN Bold</vt:lpstr>
      <vt:lpstr>黑体</vt:lpstr>
      <vt:lpstr>Calibri</vt:lpstr>
      <vt:lpstr>Arial</vt:lpstr>
      <vt:lpstr>Times New Roman</vt:lpstr>
      <vt:lpstr>Angsana New</vt:lpstr>
      <vt:lpstr>思源黑体 CN Regular</vt:lpstr>
      <vt:lpstr>Arial Unicode MS</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33</cp:revision>
  <dcterms:created xsi:type="dcterms:W3CDTF">2022-03-10T07:19:00Z</dcterms:created>
  <dcterms:modified xsi:type="dcterms:W3CDTF">2023-03-14T05:19:21Z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